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42" r:id="rId1"/>
  </p:sldMasterIdLst>
  <p:notesMasterIdLst>
    <p:notesMasterId r:id="rId65"/>
  </p:notesMasterIdLst>
  <p:sldIdLst>
    <p:sldId id="256" r:id="rId2"/>
    <p:sldId id="2930" r:id="rId3"/>
    <p:sldId id="2931" r:id="rId4"/>
    <p:sldId id="2893" r:id="rId5"/>
    <p:sldId id="566" r:id="rId6"/>
    <p:sldId id="270" r:id="rId7"/>
    <p:sldId id="2933" r:id="rId8"/>
    <p:sldId id="564" r:id="rId9"/>
    <p:sldId id="2976" r:id="rId10"/>
    <p:sldId id="2964" r:id="rId11"/>
    <p:sldId id="311" r:id="rId12"/>
    <p:sldId id="2970" r:id="rId13"/>
    <p:sldId id="2968" r:id="rId14"/>
    <p:sldId id="2923" r:id="rId15"/>
    <p:sldId id="2918" r:id="rId16"/>
    <p:sldId id="596" r:id="rId17"/>
    <p:sldId id="265" r:id="rId18"/>
    <p:sldId id="2971" r:id="rId19"/>
    <p:sldId id="2972" r:id="rId20"/>
    <p:sldId id="2939" r:id="rId21"/>
    <p:sldId id="2969" r:id="rId22"/>
    <p:sldId id="535" r:id="rId23"/>
    <p:sldId id="2935" r:id="rId24"/>
    <p:sldId id="2981" r:id="rId25"/>
    <p:sldId id="2824" r:id="rId26"/>
    <p:sldId id="368" r:id="rId27"/>
    <p:sldId id="2948" r:id="rId28"/>
    <p:sldId id="2949" r:id="rId29"/>
    <p:sldId id="370" r:id="rId30"/>
    <p:sldId id="372" r:id="rId31"/>
    <p:sldId id="2950" r:id="rId32"/>
    <p:sldId id="462" r:id="rId33"/>
    <p:sldId id="413" r:id="rId34"/>
    <p:sldId id="2882" r:id="rId35"/>
    <p:sldId id="2983" r:id="rId36"/>
    <p:sldId id="2980" r:id="rId37"/>
    <p:sldId id="2952" r:id="rId38"/>
    <p:sldId id="2982" r:id="rId39"/>
    <p:sldId id="2990" r:id="rId40"/>
    <p:sldId id="2992" r:id="rId41"/>
    <p:sldId id="2993" r:id="rId42"/>
    <p:sldId id="498" r:id="rId43"/>
    <p:sldId id="1113" r:id="rId44"/>
    <p:sldId id="2994" r:id="rId45"/>
    <p:sldId id="2940" r:id="rId46"/>
    <p:sldId id="309" r:id="rId47"/>
    <p:sldId id="2989" r:id="rId48"/>
    <p:sldId id="2973" r:id="rId49"/>
    <p:sldId id="2861" r:id="rId50"/>
    <p:sldId id="2984" r:id="rId51"/>
    <p:sldId id="2985" r:id="rId52"/>
    <p:sldId id="2986" r:id="rId53"/>
    <p:sldId id="2987" r:id="rId54"/>
    <p:sldId id="540" r:id="rId55"/>
    <p:sldId id="2988" r:id="rId56"/>
    <p:sldId id="2995" r:id="rId57"/>
    <p:sldId id="580" r:id="rId58"/>
    <p:sldId id="525" r:id="rId59"/>
    <p:sldId id="526" r:id="rId60"/>
    <p:sldId id="528" r:id="rId61"/>
    <p:sldId id="529" r:id="rId62"/>
    <p:sldId id="2965" r:id="rId63"/>
    <p:sldId id="2996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BA1"/>
    <a:srgbClr val="FFFFFF"/>
    <a:srgbClr val="061370"/>
    <a:srgbClr val="3657A2"/>
    <a:srgbClr val="65629E"/>
    <a:srgbClr val="5873A8"/>
    <a:srgbClr val="9A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ACF595-E8C7-4162-B900-8BD84D0D294A}" v="59" dt="2023-11-06T01:08:25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1608" autoAdjust="0"/>
  </p:normalViewPr>
  <p:slideViewPr>
    <p:cSldViewPr snapToGrid="0" showGuides="1">
      <p:cViewPr varScale="1">
        <p:scale>
          <a:sx n="43" d="100"/>
          <a:sy n="43" d="100"/>
        </p:scale>
        <p:origin x="1516" y="36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8filer\HSD-DSS\03.Operations\CancerStatistics\13.Analysis\Breast%20screening\Incidence\Output\Apri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ld8filer\HSD-DSS\03.Operations\CancerStatistics\13.Analysis\Breast%20screening\Incidence\Output\April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Cancer Yield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MG</c:v>
                </c:pt>
                <c:pt idx="1">
                  <c:v>US</c:v>
                </c:pt>
                <c:pt idx="2">
                  <c:v>MG + US</c:v>
                </c:pt>
                <c:pt idx="3">
                  <c:v>MRI</c:v>
                </c:pt>
                <c:pt idx="4">
                  <c:v>MRI + US</c:v>
                </c:pt>
                <c:pt idx="5">
                  <c:v>MRI + MG</c:v>
                </c:pt>
                <c:pt idx="6">
                  <c:v>MRI + MG + US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5.4</c:v>
                </c:pt>
                <c:pt idx="1">
                  <c:v>6</c:v>
                </c:pt>
                <c:pt idx="2">
                  <c:v>7.7</c:v>
                </c:pt>
                <c:pt idx="3">
                  <c:v>14.9</c:v>
                </c:pt>
                <c:pt idx="4">
                  <c:v>14.9</c:v>
                </c:pt>
                <c:pt idx="5">
                  <c:v>16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E6-4780-8545-C6A812F945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739169848"/>
        <c:axId val="960084184"/>
      </c:barChart>
      <c:catAx>
        <c:axId val="739169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0084184"/>
        <c:crosses val="autoZero"/>
        <c:auto val="1"/>
        <c:lblAlgn val="ctr"/>
        <c:lblOffset val="100"/>
        <c:noMultiLvlLbl val="0"/>
      </c:catAx>
      <c:valAx>
        <c:axId val="9600841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3916984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Stage-specific female breast cancer incidence rates, ages 40 to 49 years, Canada excluding Quebec, 2010 to 2017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Figure2!$E$34</c:f>
              <c:strCache>
                <c:ptCount val="1"/>
                <c:pt idx="0">
                  <c:v>Stage I</c:v>
                </c:pt>
              </c:strCache>
            </c:strRef>
          </c:tx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Figure2!$D$35:$D$42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Figure2!$E$35:$E$42</c:f>
              <c:numCache>
                <c:formatCode>0.0</c:formatCode>
                <c:ptCount val="8"/>
                <c:pt idx="0">
                  <c:v>49.679217778134621</c:v>
                </c:pt>
                <c:pt idx="1">
                  <c:v>50.991466920490858</c:v>
                </c:pt>
                <c:pt idx="2">
                  <c:v>45.554378876280964</c:v>
                </c:pt>
                <c:pt idx="3">
                  <c:v>44.32812559946661</c:v>
                </c:pt>
                <c:pt idx="4">
                  <c:v>46.998502349399992</c:v>
                </c:pt>
                <c:pt idx="5">
                  <c:v>47.48038317464983</c:v>
                </c:pt>
                <c:pt idx="6">
                  <c:v>44.89362866434282</c:v>
                </c:pt>
                <c:pt idx="7">
                  <c:v>44.084497766031355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53-41C9-AC37-85DAC93D6EA0}"/>
            </c:ext>
          </c:extLst>
        </c:ser>
        <c:ser>
          <c:idx val="1"/>
          <c:order val="1"/>
          <c:tx>
            <c:strRef>
              <c:f>Figure2!$F$34</c:f>
              <c:strCache>
                <c:ptCount val="1"/>
                <c:pt idx="0">
                  <c:v>Stage II</c:v>
                </c:pt>
              </c:strCache>
            </c:strRef>
          </c:tx>
          <c:spPr>
            <a:ln w="22225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Figure2!$D$35:$D$42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Figure2!$F$35:$F$42</c:f>
              <c:numCache>
                <c:formatCode>0.0</c:formatCode>
                <c:ptCount val="8"/>
                <c:pt idx="0">
                  <c:v>52.940984601951541</c:v>
                </c:pt>
                <c:pt idx="1">
                  <c:v>53.274666931856117</c:v>
                </c:pt>
                <c:pt idx="2">
                  <c:v>53.99985361177125</c:v>
                </c:pt>
                <c:pt idx="3">
                  <c:v>54.17882017712585</c:v>
                </c:pt>
                <c:pt idx="4">
                  <c:v>56.975838043686025</c:v>
                </c:pt>
                <c:pt idx="5">
                  <c:v>56.233749905171855</c:v>
                </c:pt>
                <c:pt idx="6">
                  <c:v>59.238338415079582</c:v>
                </c:pt>
                <c:pt idx="7">
                  <c:v>59.753084321428041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53-41C9-AC37-85DAC93D6EA0}"/>
            </c:ext>
          </c:extLst>
        </c:ser>
        <c:ser>
          <c:idx val="2"/>
          <c:order val="2"/>
          <c:tx>
            <c:strRef>
              <c:f>Figure2!$G$34</c:f>
              <c:strCache>
                <c:ptCount val="1"/>
                <c:pt idx="0">
                  <c:v>Stage III</c:v>
                </c:pt>
              </c:strCache>
            </c:strRef>
          </c:tx>
          <c:spPr>
            <a:ln w="22225" cap="rnd" cmpd="sng" algn="ctr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Figure2!$D$35:$D$42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Figure2!$G$35:$G$42</c:f>
              <c:numCache>
                <c:formatCode>0.0</c:formatCode>
                <c:ptCount val="8"/>
                <c:pt idx="0">
                  <c:v>25.341419169654529</c:v>
                </c:pt>
                <c:pt idx="1">
                  <c:v>23.593066784107709</c:v>
                </c:pt>
                <c:pt idx="2">
                  <c:v>22.521265961307442</c:v>
                </c:pt>
                <c:pt idx="3">
                  <c:v>24.10827883479763</c:v>
                </c:pt>
                <c:pt idx="4">
                  <c:v>22.317724579324018</c:v>
                </c:pt>
                <c:pt idx="5">
                  <c:v>21.22028298308372</c:v>
                </c:pt>
                <c:pt idx="6">
                  <c:v>21.517064626105142</c:v>
                </c:pt>
                <c:pt idx="7">
                  <c:v>20.183264037460138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553-41C9-AC37-85DAC93D6EA0}"/>
            </c:ext>
          </c:extLst>
        </c:ser>
        <c:ser>
          <c:idx val="3"/>
          <c:order val="3"/>
          <c:tx>
            <c:strRef>
              <c:f>Figure2!$H$34</c:f>
              <c:strCache>
                <c:ptCount val="1"/>
                <c:pt idx="0">
                  <c:v>Stage IV</c:v>
                </c:pt>
              </c:strCache>
            </c:strRef>
          </c:tx>
          <c:spPr>
            <a:ln w="22225" cap="rnd" cmpd="sng" algn="ctr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Figure2!$D$35:$D$42</c:f>
              <c:numCache>
                <c:formatCode>General</c:formatCod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cat>
          <c:val>
            <c:numRef>
              <c:f>Figure2!$H$35:$H$42</c:f>
              <c:numCache>
                <c:formatCode>0.0</c:formatCode>
                <c:ptCount val="8"/>
                <c:pt idx="0">
                  <c:v>5.0181028058721839</c:v>
                </c:pt>
                <c:pt idx="1">
                  <c:v>5.834844473489003</c:v>
                </c:pt>
                <c:pt idx="2">
                  <c:v>5.8862399671598995</c:v>
                </c:pt>
                <c:pt idx="3">
                  <c:v>5.703033702855353</c:v>
                </c:pt>
                <c:pt idx="4">
                  <c:v>6.0389137096994405</c:v>
                </c:pt>
                <c:pt idx="5">
                  <c:v>6.3660848949251161</c:v>
                </c:pt>
                <c:pt idx="6">
                  <c:v>5.5784982363976292</c:v>
                </c:pt>
                <c:pt idx="7">
                  <c:v>6.373662327618991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53-41C9-AC37-85DAC93D6E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444443808"/>
        <c:axId val="444447728"/>
      </c:lineChart>
      <c:catAx>
        <c:axId val="444443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Diagnosis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47728"/>
        <c:crosses val="autoZero"/>
        <c:auto val="1"/>
        <c:lblAlgn val="ctr"/>
        <c:lblOffset val="100"/>
        <c:noMultiLvlLbl val="0"/>
      </c:catAx>
      <c:valAx>
        <c:axId val="444447728"/>
        <c:scaling>
          <c:orientation val="minMax"/>
          <c:max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Incidence rate (per 100,000 females)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444380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Figure5!$D$8</c:f>
              <c:strCache>
                <c:ptCount val="1"/>
                <c:pt idx="0">
                  <c:v>Comparators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Figure5!$A$16:$A$19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Figure5!$D$9:$D$12</c:f>
              <c:numCache>
                <c:formatCode>0.0</c:formatCode>
                <c:ptCount val="4"/>
                <c:pt idx="0">
                  <c:v>44.500924214417751</c:v>
                </c:pt>
                <c:pt idx="1">
                  <c:v>37.153419593345653</c:v>
                </c:pt>
                <c:pt idx="2">
                  <c:v>13.6090573012939</c:v>
                </c:pt>
                <c:pt idx="3">
                  <c:v>4.736598890942699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26-4B8A-8767-F73685057ABA}"/>
            </c:ext>
          </c:extLst>
        </c:ser>
        <c:ser>
          <c:idx val="1"/>
          <c:order val="1"/>
          <c:tx>
            <c:strRef>
              <c:f>Figure5!$E$8</c:f>
              <c:strCache>
                <c:ptCount val="1"/>
                <c:pt idx="0">
                  <c:v>Screeners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Figure5!$A$16:$A$19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Figure5!$E$9:$E$12</c:f>
              <c:numCache>
                <c:formatCode>0.0</c:formatCode>
                <c:ptCount val="4"/>
                <c:pt idx="0">
                  <c:v>46.828437633035335</c:v>
                </c:pt>
                <c:pt idx="1">
                  <c:v>35.972754363558963</c:v>
                </c:pt>
                <c:pt idx="2">
                  <c:v>12.260536398467432</c:v>
                </c:pt>
                <c:pt idx="3">
                  <c:v>4.9382716049382713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26-4B8A-8767-F73685057A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84830528"/>
        <c:axId val="284832880"/>
      </c:barChart>
      <c:catAx>
        <c:axId val="284830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Stage at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4832880"/>
        <c:crosses val="autoZero"/>
        <c:auto val="1"/>
        <c:lblAlgn val="ctr"/>
        <c:lblOffset val="100"/>
        <c:noMultiLvlLbl val="0"/>
      </c:catAx>
      <c:valAx>
        <c:axId val="2848328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Proportion of cases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crossAx val="28483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Figure5!$D$1</c:f>
              <c:strCache>
                <c:ptCount val="1"/>
                <c:pt idx="0">
                  <c:v>Comparators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Figure5!$A$16:$A$19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Figure5!$D$2:$D$5</c:f>
              <c:numCache>
                <c:formatCode>0.0</c:formatCode>
                <c:ptCount val="4"/>
                <c:pt idx="0">
                  <c:v>33.320433436532511</c:v>
                </c:pt>
                <c:pt idx="1">
                  <c:v>43.730650154798759</c:v>
                </c:pt>
                <c:pt idx="2">
                  <c:v>18.343653250773993</c:v>
                </c:pt>
                <c:pt idx="3">
                  <c:v>4.6052631578947363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4B-4B8C-939B-DC8FE41BDED6}"/>
            </c:ext>
          </c:extLst>
        </c:ser>
        <c:ser>
          <c:idx val="1"/>
          <c:order val="1"/>
          <c:tx>
            <c:strRef>
              <c:f>Figure5!$E$1</c:f>
              <c:strCache>
                <c:ptCount val="1"/>
                <c:pt idx="0">
                  <c:v>Screeners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Figure5!$A$16:$A$19</c:f>
              <c:strCache>
                <c:ptCount val="4"/>
                <c:pt idx="0">
                  <c:v>Stage I</c:v>
                </c:pt>
                <c:pt idx="1">
                  <c:v>Stage II</c:v>
                </c:pt>
                <c:pt idx="2">
                  <c:v>Stage III</c:v>
                </c:pt>
                <c:pt idx="3">
                  <c:v>Stage IV</c:v>
                </c:pt>
              </c:strCache>
            </c:strRef>
          </c:cat>
          <c:val>
            <c:numRef>
              <c:f>Figure5!$E$2:$E$5</c:f>
              <c:numCache>
                <c:formatCode>0.0</c:formatCode>
                <c:ptCount val="4"/>
                <c:pt idx="0">
                  <c:v>39.876033057851238</c:v>
                </c:pt>
                <c:pt idx="1">
                  <c:v>40.70247933884297</c:v>
                </c:pt>
                <c:pt idx="2">
                  <c:v>15.564738292011018</c:v>
                </c:pt>
                <c:pt idx="3">
                  <c:v>3.8567493112947657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4B-4B8C-939B-DC8FE41BDE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83734496"/>
        <c:axId val="283736064"/>
      </c:barChart>
      <c:catAx>
        <c:axId val="283734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Stage at diagnosis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3736064"/>
        <c:crosses val="autoZero"/>
        <c:auto val="1"/>
        <c:lblAlgn val="ctr"/>
        <c:lblOffset val="100"/>
        <c:noMultiLvlLbl val="0"/>
      </c:catAx>
      <c:valAx>
        <c:axId val="283736064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dirty="0"/>
                  <a:t>Proportion of cases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crossAx val="283734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0.08966</cdr:x>
      <cdr:y>0.63068</cdr:y>
    </cdr:from>
    <cdr:to>
      <cdr:x>0.17437</cdr:x>
      <cdr:y>0.78006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660A3D7-5DBE-4809-9AFA-4D6BFCE9960C}"/>
            </a:ext>
          </a:extLst>
        </cdr:cNvPr>
        <cdr:cNvSpPr txBox="1"/>
      </cdr:nvSpPr>
      <cdr:spPr>
        <a:xfrm xmlns:a="http://schemas.openxmlformats.org/drawingml/2006/main">
          <a:off x="737857" y="2140579"/>
          <a:ext cx="697117" cy="5069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CA" sz="1100" dirty="0">
              <a:solidFill>
                <a:schemeClr val="tx1"/>
              </a:solidFill>
            </a:rPr>
            <a:t>5.4</a:t>
          </a:r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4T01:22:24.2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24421 11351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74F98-8B9D-4AD5-94E2-CDEDA25A3F05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726E-ECE2-4376-B835-46F76BF1890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01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230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9047-80D4-4982-A992-13074D976FC0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539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038149-BDEE-DF4D-8284-CB5D1506C43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33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801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037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406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E1E025-C82E-1749-B728-53FD7EC3721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792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D9047-80D4-4982-A992-13074D976FC0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887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FD432-C43D-BB4D-AC3D-6619B73B5A48}" type="slidenum">
              <a:rPr lang="en-CA" smtClean="0"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475869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4890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493E1-A2E5-4CAE-8AEB-0AA9943900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17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31479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7D9047-80D4-4982-A992-13074D976FC0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9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565534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Jean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55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9902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545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66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DA052-97E3-4EDE-B1E7-66A5C6C19D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ndor Corp S Light" pitchFamily="18" charset="0"/>
                <a:ea typeface="ＭＳ Ｐゴシック" pitchFamily="-65" charset="-128"/>
                <a:cs typeface="+mn-cs"/>
              </a:rPr>
              <a:pPr marL="0" marR="0" lvl="0" indent="0" algn="r" defTabSz="93662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ndor Corp S Light" pitchFamily="18" charset="0"/>
              <a:ea typeface="ＭＳ Ｐゴシック" pitchFamily="-65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5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9C3A-8A01-469D-BFF8-2CDB832DC416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136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922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8475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Jean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AD726E-ECE2-4376-B835-46F76BF18905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508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1338" y="757238"/>
            <a:ext cx="6719887" cy="3779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35F985-1AA9-D647-A69A-07E2BD07B967}" type="slidenum">
              <a:rPr kumimoji="0" lang="en-C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68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E111-E435-C106-3DF9-09C2D00FD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40504E-41B7-5AF3-743A-3C604A925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E8870-3D60-0D1C-13BC-960B3A46E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2EBA2-F822-D183-F0EC-A84A2A9C3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D15D-B777-5EAE-D9E4-7808FF92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008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233F-D34C-9764-0DB0-B717341B9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A2056-7E12-2FBE-0342-255F07978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3FD95-6F5D-81A2-37EC-E251F7E47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7EE2F-8EA8-ED58-1F63-CD24C4F2D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DC4E1-D817-9DDD-4825-0B49634C3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39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BF4F8F-CED4-3E19-8652-6ECF7A707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A3CFD-827E-9E92-E039-C951EDBAC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F6087-C5AB-7283-CB3A-071DF5FB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402D0-0E7D-2217-8226-13BED8D2A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626DF-EB82-E791-803A-F23DED592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3759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Side -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41830" y="136656"/>
            <a:ext cx="10297887" cy="132384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63601" y="1798573"/>
            <a:ext cx="10326915" cy="4517080"/>
          </a:xfrm>
          <a:prstGeom prst="rect">
            <a:avLst/>
          </a:prstGeom>
        </p:spPr>
        <p:txBody>
          <a:bodyPr/>
          <a:lstStyle>
            <a:lvl1pPr>
              <a:buClr>
                <a:srgbClr val="4287A3"/>
              </a:buClr>
              <a:buSzPct val="100000"/>
              <a:defRPr sz="37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4287A3"/>
              </a:buClr>
              <a:buSzPct val="100000"/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4287A3"/>
              </a:buClr>
              <a:buSzPct val="100000"/>
              <a:defRPr sz="27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4287A3"/>
              </a:buClr>
              <a:buSzPct val="100000"/>
              <a:defRPr sz="2100">
                <a:solidFill>
                  <a:srgbClr val="707273"/>
                </a:solidFill>
              </a:defRPr>
            </a:lvl4pPr>
            <a:lvl5pPr>
              <a:buClr>
                <a:srgbClr val="4287A3"/>
              </a:buClr>
              <a:buSzPct val="100000"/>
              <a:defRPr sz="1900">
                <a:solidFill>
                  <a:srgbClr val="707273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6514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F24FFEB-8544-E24F-BAB4-4FCA9EF900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829" y="136656"/>
            <a:ext cx="10297887" cy="132384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F6A4310-3946-AF45-BBBE-EBCF3DDF8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798573"/>
            <a:ext cx="10326915" cy="4517080"/>
          </a:xfrm>
          <a:prstGeom prst="rect">
            <a:avLst/>
          </a:prstGeom>
        </p:spPr>
        <p:txBody>
          <a:bodyPr/>
          <a:lstStyle>
            <a:lvl1pPr>
              <a:buClr>
                <a:srgbClr val="4287A3"/>
              </a:buClr>
              <a:buSzPct val="100000"/>
              <a:defRPr sz="3733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4287A3"/>
              </a:buClr>
              <a:buSzPct val="100000"/>
              <a:defRPr sz="3200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4287A3"/>
              </a:buClr>
              <a:buSzPct val="100000"/>
              <a:defRPr sz="2667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4287A3"/>
              </a:buClr>
              <a:buSzPct val="100000"/>
              <a:defRPr sz="2133">
                <a:solidFill>
                  <a:srgbClr val="707273"/>
                </a:solidFill>
              </a:defRPr>
            </a:lvl4pPr>
            <a:lvl5pPr>
              <a:buClr>
                <a:srgbClr val="4287A3"/>
              </a:buClr>
              <a:buSzPct val="100000"/>
              <a:defRPr sz="1867">
                <a:solidFill>
                  <a:srgbClr val="70727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30840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de by Side -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63600" y="1795214"/>
            <a:ext cx="5040000" cy="4561239"/>
          </a:xfrm>
          <a:prstGeom prst="rect">
            <a:avLst/>
          </a:prstGeom>
        </p:spPr>
        <p:txBody>
          <a:bodyPr/>
          <a:lstStyle>
            <a:lvl1pPr>
              <a:buClr>
                <a:srgbClr val="4287A3"/>
              </a:buClr>
              <a:buSzPct val="100000"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4287A3"/>
              </a:buClr>
              <a:buSzPct val="100000"/>
              <a:defRPr sz="2667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4287A3"/>
              </a:buClr>
              <a:buSzPct val="100000"/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4287A3"/>
              </a:buClr>
              <a:buSzPct val="100000"/>
              <a:defRPr sz="2133"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4287A3"/>
              </a:buClr>
              <a:buSzPct val="100000"/>
              <a:defRPr sz="1867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150515" y="1798574"/>
            <a:ext cx="5040000" cy="4544425"/>
          </a:xfrm>
          <a:prstGeom prst="rect">
            <a:avLst/>
          </a:prstGeom>
        </p:spPr>
        <p:txBody>
          <a:bodyPr/>
          <a:lstStyle>
            <a:lvl1pPr>
              <a:buClr>
                <a:srgbClr val="4287A3"/>
              </a:buClr>
              <a:buSzPct val="100000"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buClr>
                <a:srgbClr val="4287A3"/>
              </a:buClr>
              <a:buSzPct val="100000"/>
              <a:defRPr sz="2667"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rgbClr val="4287A3"/>
              </a:buClr>
              <a:buSzPct val="100000"/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rgbClr val="4287A3"/>
              </a:buClr>
              <a:buSzPct val="100000"/>
              <a:defRPr sz="2133"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rgbClr val="4287A3"/>
              </a:buClr>
              <a:buSzPct val="100000"/>
              <a:defRPr sz="1867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41829" y="136656"/>
            <a:ext cx="10297887" cy="132384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81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7BAFF-7D2B-5104-0530-F9DB7CB8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335D1-3E24-4232-CCB6-0EE467969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D7BB9-3B43-8A2A-F25D-892E9FE2E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70E97-3756-68C9-218D-7B22F062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14723-29C1-805E-239F-77F0D94F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3656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CAF0C-9B08-7E03-C3E5-023D62881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9AABCF-AB37-E7C4-4627-9399B13B2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8AFBF-72C2-6714-0CDD-291809AD4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5739B-0B69-E091-5AC4-7F6E5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82728-69FC-0F75-81C4-D49A9C22B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93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4E5B-9FC9-72B8-423D-9110B81F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FBD60-E88C-A320-C118-71AC45C6B3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2012E-09BB-9E5B-8BD4-BAABD3150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10C274-D9B2-34E4-0510-0475A868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CC69F-385F-7164-ACE4-C140A832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214E1-B88F-A6DF-A2FD-56572C21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7019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ACE0-DFD0-C33F-913E-2BA9EDCF3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8E3E7-C5EC-9C91-E2AA-D39620795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6B7A5-5B56-148A-11A2-66D7501CB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B4668D-CFD9-ED07-A695-F7E8FE49E2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0529E-5B29-BD18-C5E4-72048BBA4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32DCE6-33B8-B592-35E1-90EEEB07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32BE7E-C923-F1F9-5411-5ED6C5E3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F4AB66-E5C3-9088-13DB-32E90934F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410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A186C-7ACF-D797-D63F-093361E0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DABF0-F344-96D4-DC3C-5681DAD1E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E1B572-CBB4-4762-B8A9-99E89B0B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826F3-68E8-9EE8-E99E-5C0C220F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551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D19896-3949-1EE7-2D18-A7E46CF2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673B5F-4591-DA2D-7455-BCAFD0B6C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B4E07-2646-A816-25DF-9ACEB5CD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0727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17C0-6032-C786-CB97-FCAABB7A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E2B4-48EA-2E17-EDD3-922C30D0D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043BAC-B93D-BDB9-5ED7-F21A28041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B785CE-C9F4-4A4F-A306-E9ACF2A2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C4C17-A0FA-872C-C9B3-F798CB1F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BA604-A344-1CD6-492C-75B49FE1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75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B7A3D-B454-36D6-BD66-044E6ADB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95AC6-C505-97DB-DC85-871CE8779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3F738-6520-AD00-612B-EDC189F99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EC596-C535-A9C5-F7BE-895499E25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BE3B2-C511-71CC-F91C-56FE3F90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B62D-1BBC-D391-52E7-C1A1766A9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2718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8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725E7-1FEB-BDC4-BF31-62E22801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8F32D-177A-AE23-5924-2592D32BD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ED11A-A671-3802-BD7D-9337DD790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8DCC8-867A-4E34-AE10-90BA0C1EC598}" type="datetimeFigureOut">
              <a:rPr lang="en-CA" smtClean="0"/>
              <a:t>2023-11-07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9C7CB-206C-541D-9976-07C5B618B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A56F6-84D6-A7AA-6EBB-BBBF70014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F912-42F3-4156-ACC2-2D3DABDA9609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157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  <p:sldLayoutId id="2147484555" r:id="rId13"/>
    <p:sldLayoutId id="214748455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co.iarc.fr/today/online-analysis-table?v=2020&amp;mode=population&amp;mode_population=continents&amp;population=900&amp;populations=900&amp;key=asr&amp;sex=2&amp;cancer=20&amp;type=1&amp;statistic=5&amp;prevalence=0&amp;population_group=0&amp;ages_group%5B%5D=0&amp;ages_group%5B%5D=17&amp;group_cancer=1&amp;include_nmsc=0&amp;include_nmsc_other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0.png"/><Relationship Id="rId4" Type="http://schemas.openxmlformats.org/officeDocument/2006/relationships/customXml" Target="../ink/ink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tmp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2-05 at 10.38.10 PM.png">
            <a:extLst>
              <a:ext uri="{FF2B5EF4-FFF2-40B4-BE49-F238E27FC236}">
                <a16:creationId xmlns:a16="http://schemas.microsoft.com/office/drawing/2014/main" id="{17261023-8D49-087B-6705-0E1ADF61BA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7" t="13622" r="3278" b="7670"/>
          <a:stretch/>
        </p:blipFill>
        <p:spPr>
          <a:xfrm>
            <a:off x="8386689" y="0"/>
            <a:ext cx="3805311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06523-4A94-A8B3-E784-176906625D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8439"/>
            <a:ext cx="7984679" cy="3237457"/>
          </a:xfrm>
        </p:spPr>
        <p:txBody>
          <a:bodyPr>
            <a:normAutofit/>
          </a:bodyPr>
          <a:lstStyle/>
          <a:p>
            <a:r>
              <a:rPr lang="en-CA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the Basics of Breast Screening: </a:t>
            </a:r>
            <a:br>
              <a:rPr lang="en-CA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do for the young, old, dense and high-risk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3E1E0-A5FC-9A97-D631-64E3B819F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76" y="4936698"/>
            <a:ext cx="6784622" cy="165576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Anna N. Wilkinson, MSc., MD, CCFP, FCFP</a:t>
            </a:r>
            <a:endParaRPr lang="en-US" sz="16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Associate Professor, University of Ottawa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Family Physician, The Ottawa Academic Family Health Team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GP Oncologist, The Ottawa Hospital Cancer Centre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Program Director, PGY-3 FP-Oncology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Regional Cancer Primary Care Lead</a:t>
            </a:r>
          </a:p>
          <a:p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76C5CC4-08C9-3D65-3D6E-57331979CC36}"/>
              </a:ext>
            </a:extLst>
          </p:cNvPr>
          <p:cNvSpPr txBox="1">
            <a:spLocks/>
          </p:cNvSpPr>
          <p:nvPr/>
        </p:nvSpPr>
        <p:spPr>
          <a:xfrm>
            <a:off x="5983110" y="4936698"/>
            <a:ext cx="5531556" cy="1612195"/>
          </a:xfrm>
          <a:prstGeom prst="rect">
            <a:avLst/>
          </a:prstGeom>
        </p:spPr>
        <p:txBody>
          <a:bodyPr vert="horz" wrap="square" lIns="68580" tIns="34290" rIns="68580" bIns="3429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bg1"/>
                </a:solidFill>
              </a:rPr>
              <a:t>Jean M Seely, MD, FRCPC, FCAR, FSBI 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Regional Lead OBSP, Champlain Regional Cancer Program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Professor Radiology, University of Ottawa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Head Breast Imaging Section, The Ottawa Hospital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Clinician Investigator, Ottawa Hospital Research Institute</a:t>
            </a:r>
          </a:p>
          <a:p>
            <a:pPr algn="l">
              <a:spcBef>
                <a:spcPts val="0"/>
              </a:spcBef>
            </a:pPr>
            <a:r>
              <a:rPr lang="en-US" sz="1600" dirty="0">
                <a:solidFill>
                  <a:schemeClr val="bg1"/>
                </a:solidFill>
              </a:rPr>
              <a:t>President of the Canadian Society of Breast Imaging</a:t>
            </a:r>
          </a:p>
        </p:txBody>
      </p:sp>
    </p:spTree>
    <p:extLst>
      <p:ext uri="{BB962C8B-B14F-4D97-AF65-F5344CB8AC3E}">
        <p14:creationId xmlns:p14="http://schemas.microsoft.com/office/powerpoint/2010/main" val="2292581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7D83-AEE7-96FF-8B25-A8436977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130" y="352556"/>
            <a:ext cx="10297887" cy="13238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cancer-specific mortality rate is highest in women aged: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557D-7DB5-759A-2773-8D2D3E95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1" y="2128773"/>
            <a:ext cx="10326915" cy="451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40-49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50-59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60-74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&gt;74</a:t>
            </a:r>
          </a:p>
        </p:txBody>
      </p:sp>
    </p:spTree>
    <p:extLst>
      <p:ext uri="{BB962C8B-B14F-4D97-AF65-F5344CB8AC3E}">
        <p14:creationId xmlns:p14="http://schemas.microsoft.com/office/powerpoint/2010/main" val="275505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9E32-598A-7DAE-595F-B6A746C67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4BA8C-DD2F-5C8F-A889-3EBED06E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530350"/>
            <a:ext cx="5562600" cy="43513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12.5% of Canadian women will be diagnosed with breast cancer in their lifetime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28,600 cases of breast cancer in 2022 in Canada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5,500 Canadian women will die from breast cancer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14% of all cancer deaths in women in 2022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5B4A8-0C7E-73B3-1981-58A26026F75E}"/>
              </a:ext>
            </a:extLst>
          </p:cNvPr>
          <p:cNvSpPr txBox="1"/>
          <p:nvPr/>
        </p:nvSpPr>
        <p:spPr>
          <a:xfrm>
            <a:off x="7023436" y="6497322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Cancer Today (iarc.fr)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8E9A1-1330-0220-2BB9-71C57959826F}"/>
              </a:ext>
            </a:extLst>
          </p:cNvPr>
          <p:cNvSpPr txBox="1"/>
          <p:nvPr/>
        </p:nvSpPr>
        <p:spPr>
          <a:xfrm>
            <a:off x="8331200" y="6505020"/>
            <a:ext cx="40781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https://cancer.ca/en/cancer-information/cancer-types/breast/statistics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61AB66-4E06-FB5A-D4A5-E1CBAFD8F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59" y="1325626"/>
            <a:ext cx="6139204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730059-1CCF-540E-FC82-8A42AD9FA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012"/>
          <a:stretch/>
        </p:blipFill>
        <p:spPr>
          <a:xfrm>
            <a:off x="6009719" y="3454403"/>
            <a:ext cx="6133108" cy="16091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DB6F604-4A94-4A8A-BEF2-18C632DCA5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41" b="42550"/>
          <a:stretch/>
        </p:blipFill>
        <p:spPr>
          <a:xfrm>
            <a:off x="6015363" y="1975558"/>
            <a:ext cx="6133108" cy="150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620E-DE0B-F0C3-712B-1A072E6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Screen?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CCB82-C288-582F-9175-0EDDDAAF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8" y="2352720"/>
            <a:ext cx="37902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at earlier stage</a:t>
            </a:r>
          </a:p>
          <a:p>
            <a:pPr lvl="1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survival</a:t>
            </a:r>
          </a:p>
          <a:p>
            <a:pPr lvl="1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Decreased morbidity of treatments</a:t>
            </a:r>
          </a:p>
          <a:p>
            <a:pPr lvl="1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costs less</a:t>
            </a:r>
          </a:p>
          <a:p>
            <a:pPr marL="457200" lvl="1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CA" dirty="0"/>
          </a:p>
        </p:txBody>
      </p:sp>
      <p:pic>
        <p:nvPicPr>
          <p:cNvPr id="4" name="Picture 3" descr="A blue scale with words on it&#10;&#10;Description automatically generated">
            <a:extLst>
              <a:ext uri="{FF2B5EF4-FFF2-40B4-BE49-F238E27FC236}">
                <a16:creationId xmlns:a16="http://schemas.microsoft.com/office/drawing/2014/main" id="{A5ADD253-CF90-400D-A943-2BDB8470B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694" y="2352720"/>
            <a:ext cx="4312152" cy="28966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5E8306-E4F5-5DE1-7963-F5557A237D9B}"/>
              </a:ext>
            </a:extLst>
          </p:cNvPr>
          <p:cNvSpPr txBox="1"/>
          <p:nvPr/>
        </p:nvSpPr>
        <p:spPr>
          <a:xfrm>
            <a:off x="8771466" y="2352720"/>
            <a:ext cx="308186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positives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Overdiagnosis</a:t>
            </a:r>
          </a:p>
        </p:txBody>
      </p:sp>
    </p:spTree>
    <p:extLst>
      <p:ext uri="{BB962C8B-B14F-4D97-AF65-F5344CB8AC3E}">
        <p14:creationId xmlns:p14="http://schemas.microsoft.com/office/powerpoint/2010/main" val="291383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268D69-2B64-B574-FFC8-DA2CB6AA1A37}"/>
              </a:ext>
            </a:extLst>
          </p:cNvPr>
          <p:cNvSpPr/>
          <p:nvPr/>
        </p:nvSpPr>
        <p:spPr>
          <a:xfrm>
            <a:off x="2562578" y="124178"/>
            <a:ext cx="9414933" cy="6733821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A08E8-4A91-A582-A6C5-6B1249B1E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56847"/>
            <a:ext cx="1838678" cy="841375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Stage</a:t>
            </a:r>
          </a:p>
        </p:txBody>
      </p:sp>
      <p:pic>
        <p:nvPicPr>
          <p:cNvPr id="6" name="Picture 2" descr="Tumors: Real Life Comparisons - Bridge Breast Network">
            <a:extLst>
              <a:ext uri="{FF2B5EF4-FFF2-40B4-BE49-F238E27FC236}">
                <a16:creationId xmlns:a16="http://schemas.microsoft.com/office/drawing/2014/main" id="{64F096B5-5820-A2F6-0318-00B34641B8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22000" r="82466" b="55673"/>
          <a:stretch/>
        </p:blipFill>
        <p:spPr bwMode="auto">
          <a:xfrm>
            <a:off x="3822582" y="1244600"/>
            <a:ext cx="1184705" cy="131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mors: Real Life Comparisons - Bridge Breast Network">
            <a:extLst>
              <a:ext uri="{FF2B5EF4-FFF2-40B4-BE49-F238E27FC236}">
                <a16:creationId xmlns:a16="http://schemas.microsoft.com/office/drawing/2014/main" id="{78FF7DCC-A210-BED9-3ABE-5940C2C26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3" t="9612" r="24899" b="53294"/>
          <a:stretch/>
        </p:blipFill>
        <p:spPr bwMode="auto">
          <a:xfrm>
            <a:off x="9161382" y="168415"/>
            <a:ext cx="2816129" cy="21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umors: Real Life Comparisons - Bridge Breast Network">
            <a:extLst>
              <a:ext uri="{FF2B5EF4-FFF2-40B4-BE49-F238E27FC236}">
                <a16:creationId xmlns:a16="http://schemas.microsoft.com/office/drawing/2014/main" id="{1668CB29-B9CD-A5F4-E259-C77CC4EB0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24200" r="91311" b="57707"/>
          <a:stretch/>
        </p:blipFill>
        <p:spPr bwMode="auto">
          <a:xfrm>
            <a:off x="2817591" y="1425415"/>
            <a:ext cx="920318" cy="9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umors: Real Life Comparisons - Bridge Breast Network">
            <a:extLst>
              <a:ext uri="{FF2B5EF4-FFF2-40B4-BE49-F238E27FC236}">
                <a16:creationId xmlns:a16="http://schemas.microsoft.com/office/drawing/2014/main" id="{E93B1B16-5795-FF51-5FCF-EC8406F1E5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1" t="18736" r="67485" b="56498"/>
          <a:stretch/>
        </p:blipFill>
        <p:spPr bwMode="auto">
          <a:xfrm>
            <a:off x="4961474" y="943321"/>
            <a:ext cx="1953734" cy="15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umors: Real Life Comparisons - Bridge Breast Network">
            <a:extLst>
              <a:ext uri="{FF2B5EF4-FFF2-40B4-BE49-F238E27FC236}">
                <a16:creationId xmlns:a16="http://schemas.microsoft.com/office/drawing/2014/main" id="{B47E6E47-B8EA-F6B5-0620-A5AE107E3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8" t="14901" r="48741" b="53914"/>
          <a:stretch/>
        </p:blipFill>
        <p:spPr bwMode="auto">
          <a:xfrm>
            <a:off x="6804902" y="673100"/>
            <a:ext cx="2429409" cy="18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C1BF1E7-FA20-540D-0329-67CBDE8CFD45}"/>
              </a:ext>
            </a:extLst>
          </p:cNvPr>
          <p:cNvSpPr txBox="1"/>
          <p:nvPr/>
        </p:nvSpPr>
        <p:spPr>
          <a:xfrm>
            <a:off x="5503085" y="2433090"/>
            <a:ext cx="604930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4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Interval</a:t>
            </a:r>
            <a:r>
              <a:rPr lang="fr-FR" sz="24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 ca or symptomatically </a:t>
            </a:r>
            <a:r>
              <a:rPr lang="en-CA" sz="2400" b="1" dirty="0">
                <a:solidFill>
                  <a:srgbClr val="C00000"/>
                </a:solidFill>
                <a:latin typeface="Arial"/>
                <a:ea typeface="ＭＳ Ｐゴシック" charset="0"/>
              </a:rPr>
              <a:t>detected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D9463E-639A-5D88-2359-3417984F3BE6}"/>
              </a:ext>
            </a:extLst>
          </p:cNvPr>
          <p:cNvSpPr txBox="1"/>
          <p:nvPr/>
        </p:nvSpPr>
        <p:spPr>
          <a:xfrm>
            <a:off x="2660578" y="2433090"/>
            <a:ext cx="285484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>
                <a:solidFill>
                  <a:srgbClr val="00B050"/>
                </a:solidFill>
                <a:latin typeface="Arial"/>
                <a:ea typeface="ＭＳ Ｐゴシック" charset="0"/>
              </a:rPr>
              <a:t>Screen </a:t>
            </a:r>
            <a:r>
              <a:rPr lang="en-CA" sz="2400" b="1" dirty="0">
                <a:solidFill>
                  <a:srgbClr val="00B050"/>
                </a:solidFill>
                <a:latin typeface="Arial"/>
                <a:ea typeface="ＭＳ Ｐゴシック" charset="0"/>
              </a:rPr>
              <a:t>detected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DAB4E39A-0C8C-5937-6C05-45AA50EDB2F7}"/>
              </a:ext>
            </a:extLst>
          </p:cNvPr>
          <p:cNvSpPr/>
          <p:nvPr/>
        </p:nvSpPr>
        <p:spPr>
          <a:xfrm rot="5400000">
            <a:off x="3675627" y="1200612"/>
            <a:ext cx="373845" cy="2376981"/>
          </a:xfrm>
          <a:prstGeom prst="rightBrace">
            <a:avLst>
              <a:gd name="adj1" fmla="val 0"/>
              <a:gd name="adj2" fmla="val 49359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295D90"/>
              </a:solidFill>
              <a:latin typeface="Arial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DEA3DB56-DACC-CE96-5C83-FE1ECF9B0B00}"/>
              </a:ext>
            </a:extLst>
          </p:cNvPr>
          <p:cNvSpPr/>
          <p:nvPr/>
        </p:nvSpPr>
        <p:spPr>
          <a:xfrm rot="5400000">
            <a:off x="8242582" y="-464536"/>
            <a:ext cx="347982" cy="5747459"/>
          </a:xfrm>
          <a:prstGeom prst="rightBrace">
            <a:avLst>
              <a:gd name="adj1" fmla="val 0"/>
              <a:gd name="adj2" fmla="val 49359"/>
            </a:avLst>
          </a:prstGeom>
          <a:ln w="571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22" name="Picture 21" descr="What is Stage 4 Breast Cancer &amp; Survival Rate - Massive Bio">
            <a:extLst>
              <a:ext uri="{FF2B5EF4-FFF2-40B4-BE49-F238E27FC236}">
                <a16:creationId xmlns:a16="http://schemas.microsoft.com/office/drawing/2014/main" id="{FD464055-60D4-AAC1-9325-8F6748F26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11812" r="59236" b="2894"/>
          <a:stretch/>
        </p:blipFill>
        <p:spPr bwMode="auto">
          <a:xfrm>
            <a:off x="2555527" y="2904564"/>
            <a:ext cx="2781300" cy="39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hat is Stage 4 Breast Cancer &amp; Survival Rate - Massive Bio">
            <a:extLst>
              <a:ext uri="{FF2B5EF4-FFF2-40B4-BE49-F238E27FC236}">
                <a16:creationId xmlns:a16="http://schemas.microsoft.com/office/drawing/2014/main" id="{A6303D46-B46A-F25E-49CD-21A8F9119F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3" t="11812" r="1144" b="2894"/>
          <a:stretch/>
        </p:blipFill>
        <p:spPr bwMode="auto">
          <a:xfrm>
            <a:off x="6634067" y="2895600"/>
            <a:ext cx="4191985" cy="396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6E4D4-E65A-4A1A-861F-77804C02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97" y="12539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different 49 year old patients: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detected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</a:t>
            </a: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A close up of a breast&#10;&#10;Description automatically generated">
            <a:extLst>
              <a:ext uri="{FF2B5EF4-FFF2-40B4-BE49-F238E27FC236}">
                <a16:creationId xmlns:a16="http://schemas.microsoft.com/office/drawing/2014/main" id="{CACD5234-B1B1-30BC-B0B9-3F9E446BA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80" y="1869660"/>
            <a:ext cx="2781683" cy="4862945"/>
          </a:xfrm>
        </p:spPr>
      </p:pic>
      <p:pic>
        <p:nvPicPr>
          <p:cNvPr id="7" name="Picture 6" descr="A close-up of a breast&#10;&#10;Description automatically generated">
            <a:extLst>
              <a:ext uri="{FF2B5EF4-FFF2-40B4-BE49-F238E27FC236}">
                <a16:creationId xmlns:a16="http://schemas.microsoft.com/office/drawing/2014/main" id="{3F202310-D1E8-D22F-0111-F38145720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869661"/>
            <a:ext cx="2437610" cy="48629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4D78BA8-D5ED-297E-A296-6EC4F3F27E05}"/>
              </a:ext>
            </a:extLst>
          </p:cNvPr>
          <p:cNvSpPr/>
          <p:nvPr/>
        </p:nvSpPr>
        <p:spPr>
          <a:xfrm>
            <a:off x="520700" y="1869660"/>
            <a:ext cx="5321663" cy="486294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F3548CDA-5E5A-4F82-FC6A-26F2FD27B86A}"/>
              </a:ext>
            </a:extLst>
          </p:cNvPr>
          <p:cNvSpPr/>
          <p:nvPr/>
        </p:nvSpPr>
        <p:spPr>
          <a:xfrm>
            <a:off x="2514600" y="1308100"/>
            <a:ext cx="215900" cy="431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422191-6632-C374-9F42-F4D4BD5E1322}"/>
              </a:ext>
            </a:extLst>
          </p:cNvPr>
          <p:cNvSpPr/>
          <p:nvPr/>
        </p:nvSpPr>
        <p:spPr>
          <a:xfrm>
            <a:off x="6621973" y="1856216"/>
            <a:ext cx="5053252" cy="4876390"/>
          </a:xfrm>
          <a:prstGeom prst="rect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close-up of a chest x-ray&#10;&#10;Description automatically generated">
            <a:extLst>
              <a:ext uri="{FF2B5EF4-FFF2-40B4-BE49-F238E27FC236}">
                <a16:creationId xmlns:a16="http://schemas.microsoft.com/office/drawing/2014/main" id="{737A4C7F-AD2D-C8D9-02F4-A8A2E6ADFF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225" y="1962150"/>
            <a:ext cx="2781300" cy="2817539"/>
          </a:xfrm>
          <a:prstGeom prst="rect">
            <a:avLst/>
          </a:prstGeom>
        </p:spPr>
      </p:pic>
      <p:pic>
        <p:nvPicPr>
          <p:cNvPr id="15" name="Picture 14" descr="A close-up of a bone&#10;&#10;Description automatically generated">
            <a:extLst>
              <a:ext uri="{FF2B5EF4-FFF2-40B4-BE49-F238E27FC236}">
                <a16:creationId xmlns:a16="http://schemas.microsoft.com/office/drawing/2014/main" id="{996FAB77-C18D-5864-0BDB-A7FB8B4A14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/>
          <a:stretch/>
        </p:blipFill>
        <p:spPr>
          <a:xfrm>
            <a:off x="6723752" y="4305300"/>
            <a:ext cx="4842094" cy="2403583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3A43B45F-E3EB-90DD-14CF-990095512BC5}"/>
              </a:ext>
            </a:extLst>
          </p:cNvPr>
          <p:cNvSpPr/>
          <p:nvPr/>
        </p:nvSpPr>
        <p:spPr>
          <a:xfrm>
            <a:off x="6943725" y="1336675"/>
            <a:ext cx="215900" cy="431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437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3729-055D-43B1-8751-D930B456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Survival with Earlier Stage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EA5454A-3422-485D-BFE2-210CE6E75CBE}"/>
              </a:ext>
            </a:extLst>
          </p:cNvPr>
          <p:cNvGrpSpPr/>
          <p:nvPr/>
        </p:nvGrpSpPr>
        <p:grpSpPr>
          <a:xfrm>
            <a:off x="583443" y="2816344"/>
            <a:ext cx="2320471" cy="2769709"/>
            <a:chOff x="130011" y="2020818"/>
            <a:chExt cx="1740353" cy="2077282"/>
          </a:xfrm>
          <a:solidFill>
            <a:srgbClr val="00B050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70CE6FA-7DCA-4640-8A96-3F50848CDFDF}"/>
                </a:ext>
              </a:extLst>
            </p:cNvPr>
            <p:cNvGrpSpPr/>
            <p:nvPr/>
          </p:nvGrpSpPr>
          <p:grpSpPr>
            <a:xfrm>
              <a:off x="130011" y="2020818"/>
              <a:ext cx="1740353" cy="2077282"/>
              <a:chOff x="0" y="0"/>
              <a:chExt cx="6485048" cy="5596211"/>
            </a:xfrm>
            <a:grpFill/>
          </p:grpSpPr>
          <p:sp>
            <p:nvSpPr>
              <p:cNvPr id="5" name="AutoShape 4">
                <a:extLst>
                  <a:ext uri="{FF2B5EF4-FFF2-40B4-BE49-F238E27FC236}">
                    <a16:creationId xmlns:a16="http://schemas.microsoft.com/office/drawing/2014/main" id="{F4551C02-270B-4C16-B5D2-7E00DEE41A4B}"/>
                  </a:ext>
                </a:extLst>
              </p:cNvPr>
              <p:cNvSpPr/>
              <p:nvPr/>
            </p:nvSpPr>
            <p:spPr>
              <a:xfrm>
                <a:off x="0" y="0"/>
                <a:ext cx="6485048" cy="5596211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FC6D54-3751-4A86-BD3C-337D503C37C9}"/>
                  </a:ext>
                </a:extLst>
              </p:cNvPr>
              <p:cNvSpPr txBox="1"/>
              <p:nvPr/>
            </p:nvSpPr>
            <p:spPr>
              <a:xfrm>
                <a:off x="512592" y="3155269"/>
                <a:ext cx="5591389" cy="19856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585">
                  <a:lnSpc>
                    <a:spcPts val="8605"/>
                  </a:lnSpc>
                  <a:defRPr/>
                </a:pPr>
                <a:r>
                  <a:rPr lang="en-US" sz="5333" b="1" dirty="0">
                    <a:solidFill>
                      <a:srgbClr val="FFFFFF"/>
                    </a:solidFill>
                    <a:latin typeface="Glacial Indifference Bold"/>
                    <a:ea typeface="ＭＳ Ｐゴシック" pitchFamily="34" charset="-128"/>
                  </a:rPr>
                  <a:t>100%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7C9397-978D-4868-9EC6-5FEA189AAD38}"/>
                </a:ext>
              </a:extLst>
            </p:cNvPr>
            <p:cNvSpPr txBox="1"/>
            <p:nvPr/>
          </p:nvSpPr>
          <p:spPr>
            <a:xfrm>
              <a:off x="261850" y="2202418"/>
              <a:ext cx="1342506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Glacial Indifference"/>
                  <a:ea typeface="ＭＳ Ｐゴシック" pitchFamily="34" charset="-128"/>
                </a:rPr>
                <a:t>Stage 1</a:t>
              </a:r>
              <a:endParaRPr lang="en-US" sz="3200" b="1" dirty="0">
                <a:solidFill>
                  <a:srgbClr val="295D9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D6F73F-F403-4BA5-8C04-308CA75C29EF}"/>
              </a:ext>
            </a:extLst>
          </p:cNvPr>
          <p:cNvGrpSpPr/>
          <p:nvPr/>
        </p:nvGrpSpPr>
        <p:grpSpPr>
          <a:xfrm>
            <a:off x="3450410" y="2816344"/>
            <a:ext cx="2320471" cy="2769709"/>
            <a:chOff x="130011" y="2020818"/>
            <a:chExt cx="1740353" cy="2077282"/>
          </a:xfrm>
          <a:solidFill>
            <a:srgbClr val="92D050"/>
          </a:solidFill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BB55318-AAAE-494F-8797-6392C2FE805F}"/>
                </a:ext>
              </a:extLst>
            </p:cNvPr>
            <p:cNvGrpSpPr/>
            <p:nvPr/>
          </p:nvGrpSpPr>
          <p:grpSpPr>
            <a:xfrm>
              <a:off x="130011" y="2020818"/>
              <a:ext cx="1740353" cy="2077282"/>
              <a:chOff x="0" y="0"/>
              <a:chExt cx="6485048" cy="5596211"/>
            </a:xfrm>
            <a:grpFill/>
          </p:grpSpPr>
          <p:sp>
            <p:nvSpPr>
              <p:cNvPr id="31" name="AutoShape 4">
                <a:extLst>
                  <a:ext uri="{FF2B5EF4-FFF2-40B4-BE49-F238E27FC236}">
                    <a16:creationId xmlns:a16="http://schemas.microsoft.com/office/drawing/2014/main" id="{1467F6F3-3A15-4696-8D7E-B4B4908A6116}"/>
                  </a:ext>
                </a:extLst>
              </p:cNvPr>
              <p:cNvSpPr/>
              <p:nvPr/>
            </p:nvSpPr>
            <p:spPr>
              <a:xfrm>
                <a:off x="0" y="0"/>
                <a:ext cx="6485048" cy="5596211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pPr defTabSz="609585">
                  <a:defRPr/>
                </a:pPr>
                <a:endParaRPr lang="en-US" sz="2400" dirty="0">
                  <a:solidFill>
                    <a:srgbClr val="295D90"/>
                  </a:solidFill>
                  <a:latin typeface="Arial"/>
                  <a:ea typeface="ＭＳ Ｐゴシック" pitchFamily="34" charset="-128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A402C9E-C9B5-4505-90E7-AF0B0DACC76B}"/>
                  </a:ext>
                </a:extLst>
              </p:cNvPr>
              <p:cNvSpPr txBox="1"/>
              <p:nvPr/>
            </p:nvSpPr>
            <p:spPr>
              <a:xfrm>
                <a:off x="512592" y="3155269"/>
                <a:ext cx="5591389" cy="19856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585">
                  <a:lnSpc>
                    <a:spcPts val="8605"/>
                  </a:lnSpc>
                  <a:defRPr/>
                </a:pPr>
                <a:r>
                  <a:rPr lang="en-US" sz="5333" b="1" dirty="0">
                    <a:solidFill>
                      <a:srgbClr val="FFFFFF"/>
                    </a:solidFill>
                    <a:latin typeface="Glacial Indifference Bold"/>
                    <a:ea typeface="ＭＳ Ｐゴシック" pitchFamily="34" charset="-128"/>
                  </a:rPr>
                  <a:t>93%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945D324-89A3-4E96-AC09-C3C55F47895B}"/>
                </a:ext>
              </a:extLst>
            </p:cNvPr>
            <p:cNvSpPr txBox="1"/>
            <p:nvPr/>
          </p:nvSpPr>
          <p:spPr>
            <a:xfrm>
              <a:off x="261849" y="2202418"/>
              <a:ext cx="1469969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Glacial Indifference"/>
                  <a:ea typeface="ＭＳ Ｐゴシック" pitchFamily="34" charset="-128"/>
                </a:rPr>
                <a:t>Stage 2</a:t>
              </a:r>
              <a:endParaRPr lang="en-US" sz="3200" b="1" dirty="0">
                <a:solidFill>
                  <a:srgbClr val="295D9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F8077E1-EA60-4066-9275-C5BD6B461F9C}"/>
              </a:ext>
            </a:extLst>
          </p:cNvPr>
          <p:cNvGrpSpPr/>
          <p:nvPr/>
        </p:nvGrpSpPr>
        <p:grpSpPr>
          <a:xfrm>
            <a:off x="6317377" y="2816344"/>
            <a:ext cx="2320471" cy="2769709"/>
            <a:chOff x="130011" y="2020818"/>
            <a:chExt cx="1740353" cy="2077282"/>
          </a:xfrm>
          <a:solidFill>
            <a:srgbClr val="FFC000"/>
          </a:solidFill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FF8D1-92BC-4B35-8BE6-8B29C5C69E08}"/>
                </a:ext>
              </a:extLst>
            </p:cNvPr>
            <p:cNvGrpSpPr/>
            <p:nvPr/>
          </p:nvGrpSpPr>
          <p:grpSpPr>
            <a:xfrm>
              <a:off x="130011" y="2020818"/>
              <a:ext cx="1740353" cy="2077282"/>
              <a:chOff x="0" y="0"/>
              <a:chExt cx="6485048" cy="5596211"/>
            </a:xfrm>
            <a:grpFill/>
          </p:grpSpPr>
          <p:sp>
            <p:nvSpPr>
              <p:cNvPr id="37" name="AutoShape 4">
                <a:extLst>
                  <a:ext uri="{FF2B5EF4-FFF2-40B4-BE49-F238E27FC236}">
                    <a16:creationId xmlns:a16="http://schemas.microsoft.com/office/drawing/2014/main" id="{C18C475A-979F-4CAF-9187-342E8CDC5F3F}"/>
                  </a:ext>
                </a:extLst>
              </p:cNvPr>
              <p:cNvSpPr/>
              <p:nvPr/>
            </p:nvSpPr>
            <p:spPr>
              <a:xfrm>
                <a:off x="0" y="0"/>
                <a:ext cx="6485048" cy="5596211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B41883-90BF-43FA-895D-F5EFCBF218AB}"/>
                  </a:ext>
                </a:extLst>
              </p:cNvPr>
              <p:cNvSpPr txBox="1"/>
              <p:nvPr/>
            </p:nvSpPr>
            <p:spPr>
              <a:xfrm>
                <a:off x="512592" y="3155269"/>
                <a:ext cx="5591389" cy="19856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585">
                  <a:lnSpc>
                    <a:spcPts val="8605"/>
                  </a:lnSpc>
                  <a:defRPr/>
                </a:pPr>
                <a:r>
                  <a:rPr lang="en-US" sz="5333" b="1" dirty="0">
                    <a:solidFill>
                      <a:srgbClr val="FFFFFF"/>
                    </a:solidFill>
                    <a:latin typeface="Glacial Indifference Bold"/>
                    <a:ea typeface="ＭＳ Ｐゴシック" pitchFamily="34" charset="-128"/>
                  </a:rPr>
                  <a:t>72%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4C73136-E195-468C-98D6-EE6C3954D705}"/>
                </a:ext>
              </a:extLst>
            </p:cNvPr>
            <p:cNvSpPr txBox="1"/>
            <p:nvPr/>
          </p:nvSpPr>
          <p:spPr>
            <a:xfrm>
              <a:off x="261849" y="2202418"/>
              <a:ext cx="1489365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Glacial Indifference"/>
                  <a:ea typeface="ＭＳ Ｐゴシック" pitchFamily="34" charset="-128"/>
                </a:rPr>
                <a:t>Stage 3</a:t>
              </a:r>
              <a:endParaRPr lang="en-US" sz="3200" b="1" dirty="0">
                <a:solidFill>
                  <a:srgbClr val="295D9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AB8527-58A2-4EDB-8B7E-E9F040285FB7}"/>
              </a:ext>
            </a:extLst>
          </p:cNvPr>
          <p:cNvGrpSpPr/>
          <p:nvPr/>
        </p:nvGrpSpPr>
        <p:grpSpPr>
          <a:xfrm>
            <a:off x="9184345" y="2816345"/>
            <a:ext cx="2320471" cy="2769709"/>
            <a:chOff x="130011" y="2020818"/>
            <a:chExt cx="1740353" cy="2077282"/>
          </a:xfrm>
          <a:solidFill>
            <a:srgbClr val="FF0000"/>
          </a:solidFill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22BBE8F-5285-4609-B555-3029F716BBE5}"/>
                </a:ext>
              </a:extLst>
            </p:cNvPr>
            <p:cNvGrpSpPr/>
            <p:nvPr/>
          </p:nvGrpSpPr>
          <p:grpSpPr>
            <a:xfrm>
              <a:off x="130011" y="2020818"/>
              <a:ext cx="1740353" cy="2077282"/>
              <a:chOff x="0" y="0"/>
              <a:chExt cx="6485048" cy="5596211"/>
            </a:xfrm>
            <a:grpFill/>
          </p:grpSpPr>
          <p:sp>
            <p:nvSpPr>
              <p:cNvPr id="43" name="AutoShape 4">
                <a:extLst>
                  <a:ext uri="{FF2B5EF4-FFF2-40B4-BE49-F238E27FC236}">
                    <a16:creationId xmlns:a16="http://schemas.microsoft.com/office/drawing/2014/main" id="{A0FAAADD-E08B-4ADA-A9A4-56AD156DF815}"/>
                  </a:ext>
                </a:extLst>
              </p:cNvPr>
              <p:cNvSpPr/>
              <p:nvPr/>
            </p:nvSpPr>
            <p:spPr>
              <a:xfrm>
                <a:off x="0" y="0"/>
                <a:ext cx="6485048" cy="5596211"/>
              </a:xfrm>
              <a:prstGeom prst="rect">
                <a:avLst/>
              </a:prstGeom>
              <a:grpFill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CCA2CBC-6037-46CD-8F82-CD2B166DC25C}"/>
                  </a:ext>
                </a:extLst>
              </p:cNvPr>
              <p:cNvSpPr txBox="1"/>
              <p:nvPr/>
            </p:nvSpPr>
            <p:spPr>
              <a:xfrm>
                <a:off x="512589" y="3110481"/>
                <a:ext cx="5591389" cy="1985692"/>
              </a:xfrm>
              <a:prstGeom prst="rect">
                <a:avLst/>
              </a:prstGeom>
              <a:grp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 defTabSz="609585">
                  <a:lnSpc>
                    <a:spcPts val="8605"/>
                  </a:lnSpc>
                  <a:defRPr/>
                </a:pPr>
                <a:r>
                  <a:rPr lang="en-US" sz="5333" b="1" dirty="0">
                    <a:solidFill>
                      <a:srgbClr val="FFFFFF"/>
                    </a:solidFill>
                    <a:latin typeface="Glacial Indifference Bold"/>
                    <a:ea typeface="ＭＳ Ｐゴシック" pitchFamily="34" charset="-128"/>
                  </a:rPr>
                  <a:t>22%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6909D45-1E09-461A-8C7D-C56E99968481}"/>
                </a:ext>
              </a:extLst>
            </p:cNvPr>
            <p:cNvSpPr txBox="1"/>
            <p:nvPr/>
          </p:nvSpPr>
          <p:spPr>
            <a:xfrm>
              <a:off x="261849" y="2202418"/>
              <a:ext cx="1533699" cy="43858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609585">
                <a:defRPr/>
              </a:pPr>
              <a:r>
                <a:rPr lang="en-US" sz="3200" b="1" dirty="0">
                  <a:solidFill>
                    <a:srgbClr val="FFFFFF"/>
                  </a:solidFill>
                  <a:latin typeface="Glacial Indifference"/>
                  <a:ea typeface="ＭＳ Ｐゴシック" pitchFamily="34" charset="-128"/>
                </a:rPr>
                <a:t>Stage 4</a:t>
              </a:r>
              <a:endParaRPr lang="en-US" sz="3200" b="1" dirty="0">
                <a:solidFill>
                  <a:srgbClr val="295D90"/>
                </a:solidFill>
                <a:latin typeface="Arial"/>
                <a:ea typeface="ＭＳ Ｐゴシック" pitchFamily="34" charset="-128"/>
              </a:endParaRPr>
            </a:p>
          </p:txBody>
        </p:sp>
      </p:grp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E843B54-C183-478A-A61A-34DE89621C8D}"/>
              </a:ext>
            </a:extLst>
          </p:cNvPr>
          <p:cNvSpPr/>
          <p:nvPr/>
        </p:nvSpPr>
        <p:spPr>
          <a:xfrm>
            <a:off x="1751215" y="1873135"/>
            <a:ext cx="8589819" cy="676101"/>
          </a:xfrm>
          <a:prstGeom prst="rightArrow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>
              <a:defRPr/>
            </a:pPr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159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547504-7AB8-4E59-90B7-A5195846DA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b="8050"/>
          <a:stretch/>
        </p:blipFill>
        <p:spPr>
          <a:xfrm>
            <a:off x="4943475" y="1988301"/>
            <a:ext cx="3514725" cy="4189615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D2F4F42-94B3-4E6C-8B78-FFEAADDE05D9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2" r="1" b="1"/>
          <a:stretch/>
        </p:blipFill>
        <p:spPr>
          <a:xfrm>
            <a:off x="8859838" y="2047875"/>
            <a:ext cx="3332162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971EDD-1BF8-4F61-8421-4F3DA02D01AF}"/>
              </a:ext>
            </a:extLst>
          </p:cNvPr>
          <p:cNvSpPr txBox="1"/>
          <p:nvPr/>
        </p:nvSpPr>
        <p:spPr>
          <a:xfrm>
            <a:off x="738677" y="379143"/>
            <a:ext cx="1071464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Morbidity with Later </a:t>
            </a:r>
          </a:p>
          <a:p>
            <a:pPr algn="ctr"/>
            <a:r>
              <a:rPr lang="en-CA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Breast Cancer</a:t>
            </a:r>
            <a:endParaRPr lang="en-US" sz="4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hemotherapy For Breast Cancer — Medipulse: Best Private Hospital in Jodhpur">
            <a:extLst>
              <a:ext uri="{FF2B5EF4-FFF2-40B4-BE49-F238E27FC236}">
                <a16:creationId xmlns:a16="http://schemas.microsoft.com/office/drawing/2014/main" id="{8A647F6C-ED44-0E77-4F34-10DD1A86C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1981199"/>
            <a:ext cx="3838576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5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24ED6-A06A-1B02-D7C6-A946B172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93" y="0"/>
            <a:ext cx="11018520" cy="1434415"/>
          </a:xfrm>
        </p:spPr>
        <p:txBody>
          <a:bodyPr anchor="b">
            <a:normAutofit fontScale="90000"/>
          </a:bodyPr>
          <a:lstStyle/>
          <a:p>
            <a:r>
              <a:rPr lang="en-CA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Cost with Treatment of Later Stage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1AE1B-A642-F73F-6170-FE44C937F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1" y="2006600"/>
            <a:ext cx="5126294" cy="4183888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to screen 1 women for 40’s ~$2600</a:t>
            </a: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 increase exponentially by stage</a:t>
            </a:r>
          </a:p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IV 11x more costly than stage I</a:t>
            </a:r>
          </a:p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for one case of stage IV &gt;500K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C8CC5F-1EDF-F476-01A8-0E5F9B66A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840"/>
          <a:stretch/>
        </p:blipFill>
        <p:spPr>
          <a:xfrm>
            <a:off x="5822881" y="1429171"/>
            <a:ext cx="6030452" cy="52805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E3F0E-3B96-8411-946B-EF1BFA0FFCA5}"/>
              </a:ext>
            </a:extLst>
          </p:cNvPr>
          <p:cNvSpPr txBox="1"/>
          <p:nvPr/>
        </p:nvSpPr>
        <p:spPr>
          <a:xfrm>
            <a:off x="6497131" y="6155694"/>
            <a:ext cx="5147098" cy="9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HR+	HR+/HER2+    HER2+     TN</a:t>
            </a:r>
          </a:p>
          <a:p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CA" sz="2000" b="1" dirty="0">
                <a:solidFill>
                  <a:srgbClr val="074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Subtype</a:t>
            </a:r>
          </a:p>
          <a:p>
            <a:r>
              <a:rPr lang="en-CA" b="1" dirty="0"/>
              <a:t>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D8268-BDE9-F6F9-2E08-D43FBE24B74A}"/>
              </a:ext>
            </a:extLst>
          </p:cNvPr>
          <p:cNvSpPr txBox="1"/>
          <p:nvPr/>
        </p:nvSpPr>
        <p:spPr>
          <a:xfrm>
            <a:off x="6538954" y="1506732"/>
            <a:ext cx="2057836" cy="62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Stage IV treatment 36x cost of DCIS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495E495-3C0B-18FB-95C8-3101DC83ABF8}"/>
              </a:ext>
            </a:extLst>
          </p:cNvPr>
          <p:cNvSpPr/>
          <p:nvPr/>
        </p:nvSpPr>
        <p:spPr>
          <a:xfrm rot="5400000">
            <a:off x="5075212" y="4141162"/>
            <a:ext cx="3631964" cy="85323"/>
          </a:xfrm>
          <a:prstGeom prst="rightArrow">
            <a:avLst/>
          </a:prstGeom>
          <a:solidFill>
            <a:srgbClr val="074C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7152C538-9821-970A-2F00-D6E9EF50B48F}"/>
              </a:ext>
            </a:extLst>
          </p:cNvPr>
          <p:cNvSpPr/>
          <p:nvPr/>
        </p:nvSpPr>
        <p:spPr>
          <a:xfrm>
            <a:off x="8223508" y="1959028"/>
            <a:ext cx="628199" cy="76512"/>
          </a:xfrm>
          <a:prstGeom prst="rightArrow">
            <a:avLst/>
          </a:prstGeom>
          <a:solidFill>
            <a:srgbClr val="074C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999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8A5F3-0703-837F-5DE9-6302B313E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22" y="0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False Positives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5E27C-3605-7EA7-B48A-30532A6EA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766" y="1190713"/>
            <a:ext cx="11353800" cy="4476574"/>
          </a:xfrm>
        </p:spPr>
        <p:txBody>
          <a:bodyPr/>
          <a:lstStyle/>
          <a:p>
            <a: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to distinguish between recalls for further imaging vs benign biopsy</a:t>
            </a:r>
          </a:p>
          <a:p>
            <a:r>
              <a:rPr lang="en-CA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recall is not a false positive- it is a request for more information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22AC8-2908-0164-2045-2E4B1A8FB98F}"/>
              </a:ext>
            </a:extLst>
          </p:cNvPr>
          <p:cNvSpPr txBox="1"/>
          <p:nvPr/>
        </p:nvSpPr>
        <p:spPr>
          <a:xfrm>
            <a:off x="0" y="6604647"/>
            <a:ext cx="12316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US" sz="800" i="1" dirty="0">
                <a:solidFill>
                  <a:schemeClr val="bg1"/>
                </a:solidFill>
                <a:latin typeface="Arial"/>
              </a:rPr>
              <a:t>Canadian Partnership Against Cancer. Breast Cancer Screening in Canada: Monitoring and Evaluation of Quality Indicators - Results Report, 2017. https://s22457.pcdn.co/wp-content/uploads/2019/01/Breast-Cancer-Screen-Quality-Indicators-Report-2012-EN.pdf</a:t>
            </a: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BA14205-E48C-523E-BE41-66540A709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14" t="40762" r="2123" b="392"/>
          <a:stretch/>
        </p:blipFill>
        <p:spPr>
          <a:xfrm>
            <a:off x="4278489" y="2970388"/>
            <a:ext cx="7665155" cy="2396575"/>
          </a:xfrm>
          <a:prstGeom prst="rect">
            <a:avLst/>
          </a:prstGeom>
        </p:spPr>
      </p:pic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9A13EFB4-6430-3F76-191F-C8C188A5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7" t="6206" r="3784" b="77600"/>
          <a:stretch/>
        </p:blipFill>
        <p:spPr>
          <a:xfrm>
            <a:off x="4278491" y="2230950"/>
            <a:ext cx="7669041" cy="7350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C3A236-6E5A-8EED-2B80-021E87AD91E8}"/>
              </a:ext>
            </a:extLst>
          </p:cNvPr>
          <p:cNvSpPr txBox="1"/>
          <p:nvPr/>
        </p:nvSpPr>
        <p:spPr>
          <a:xfrm>
            <a:off x="203201" y="2238373"/>
            <a:ext cx="3702755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Recall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~15% of women are recalled for further imaging on first screen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~7% of women recalled for further imaging on subsequent screens</a:t>
            </a:r>
            <a:endParaRPr lang="en-CA" sz="1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Biopsy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1.4% biopsy rate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0.36% are cancers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209032-D759-AA30-0B1F-3DE2385327B4}"/>
              </a:ext>
            </a:extLst>
          </p:cNvPr>
          <p:cNvSpPr txBox="1"/>
          <p:nvPr/>
        </p:nvSpPr>
        <p:spPr>
          <a:xfrm>
            <a:off x="0" y="5661375"/>
            <a:ext cx="12192001" cy="853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with: colon screening: </a:t>
            </a:r>
            <a:r>
              <a:rPr lang="en-US" sz="24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5% recall rate, 4.7% biopsy, 0.25% are cancers</a:t>
            </a:r>
          </a:p>
          <a:p>
            <a:pPr marR="0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cervical screening: 4% recall (colpo) rate 4%,  0.004% are cancer</a:t>
            </a:r>
            <a:endParaRPr lang="en-CA" sz="24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476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93937-98CD-DA83-979C-7ACDADC0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6E6CE-FB2A-C3B5-6790-8489B77C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533"/>
            <a:ext cx="10515600" cy="4661430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“Overdiagnosis is the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unnecessary treatment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cancer that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not have caused harm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woman’s lifetime” 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for older women with co-morbidities, less applicable for younger women</a:t>
            </a: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 due to breast cancer in women diagnosed with breast cancer:</a:t>
            </a:r>
          </a:p>
          <a:p>
            <a:endParaRPr lang="en-CA" dirty="0"/>
          </a:p>
        </p:txBody>
      </p:sp>
      <p:pic>
        <p:nvPicPr>
          <p:cNvPr id="4" name="Picture 3" descr="A red circles with black numbers&#10;&#10;Description automatically generated">
            <a:extLst>
              <a:ext uri="{FF2B5EF4-FFF2-40B4-BE49-F238E27FC236}">
                <a16:creationId xmlns:a16="http://schemas.microsoft.com/office/drawing/2014/main" id="{5388B297-C34D-9EF9-9D64-A0CE331CEE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2" b="7069"/>
          <a:stretch/>
        </p:blipFill>
        <p:spPr>
          <a:xfrm>
            <a:off x="2665587" y="3894667"/>
            <a:ext cx="8038856" cy="2619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44B030-834E-0D01-5056-90CFE626591E}"/>
              </a:ext>
            </a:extLst>
          </p:cNvPr>
          <p:cNvSpPr txBox="1"/>
          <p:nvPr/>
        </p:nvSpPr>
        <p:spPr>
          <a:xfrm>
            <a:off x="6785425" y="6596523"/>
            <a:ext cx="55763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Noto Sans" panose="020B0502040504020204" pitchFamily="34" charset="0"/>
              </a:rPr>
              <a:t>Wilkinson AN, Ellison LF, Billette JM, Seely JM. </a:t>
            </a:r>
            <a:r>
              <a:rPr lang="en-US" sz="1000" b="0" i="1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Journal of Clinical Oncology,</a:t>
            </a:r>
            <a:r>
              <a:rPr lang="en-US" sz="1000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August 4, 2023</a:t>
            </a:r>
            <a:endParaRPr lang="en-CA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07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8E79C-1CF2-7DF1-E878-18E46B48F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C62A8-697B-8C83-AC79-7525C6447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Faculty: Anna Wilkinson</a:t>
            </a:r>
          </a:p>
          <a:p>
            <a:pPr marL="0" indent="0">
              <a:spcBef>
                <a:spcPts val="480"/>
              </a:spcBef>
              <a:buClr>
                <a:schemeClr val="dk1"/>
              </a:buClr>
              <a:buSzPts val="2400"/>
              <a:buNone/>
            </a:pPr>
            <a:r>
              <a:rPr lang="en-US" sz="20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Relationships with financial sponsors:</a:t>
            </a:r>
          </a:p>
          <a:p>
            <a:pPr marL="800100" lvl="1" indent="-34290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  <a:sym typeface="Calibri"/>
              </a:rPr>
              <a:t>CFPC Grant for Breast Cancer Survivorship Tool/Oncology Briefs</a:t>
            </a:r>
          </a:p>
          <a:p>
            <a:pPr marL="800100" lvl="1" indent="-34290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  <a:sym typeface="Calibri"/>
              </a:rPr>
              <a:t>Regional Cancer Primary Care Lead- Stipend</a:t>
            </a:r>
          </a:p>
          <a:p>
            <a:pPr marL="800100" lvl="1" indent="-34290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  <a:sym typeface="Calibri"/>
              </a:rPr>
              <a:t>Consultant for Thrive Health </a:t>
            </a:r>
          </a:p>
          <a:p>
            <a:pPr marL="800100" lvl="1" indent="-34290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/>
                <a:sym typeface="Calibri"/>
              </a:rPr>
              <a:t>Canadian Breast Cancer Network- Honoraria</a:t>
            </a:r>
          </a:p>
          <a:p>
            <a:pPr marL="800100" lvl="1" indent="-342900">
              <a:spcBef>
                <a:spcPts val="400"/>
              </a:spcBef>
              <a:buSzPts val="2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cs typeface="Calibri"/>
              <a:sym typeface="Calibri"/>
            </a:endParaRPr>
          </a:p>
          <a:p>
            <a:pPr marL="0" indent="0">
              <a:spcBef>
                <a:spcPts val="400"/>
              </a:spcBef>
              <a:buSzPts val="2000"/>
              <a:buNone/>
            </a:pPr>
            <a:r>
              <a:rPr lang="en-US" sz="2000" dirty="0">
                <a:solidFill>
                  <a:schemeClr val="bg1"/>
                </a:solidFill>
                <a:cs typeface="Calibri"/>
                <a:sym typeface="Calibri"/>
              </a:rPr>
              <a:t>Faculty: Jean Seely</a:t>
            </a:r>
          </a:p>
          <a:p>
            <a:pPr lvl="1"/>
            <a:r>
              <a:rPr lang="en-CA" sz="2000" dirty="0">
                <a:solidFill>
                  <a:schemeClr val="bg1"/>
                </a:solidFill>
              </a:rPr>
              <a:t>Medical Advisory Board for Densebreasts-org (voluntary)</a:t>
            </a:r>
          </a:p>
          <a:p>
            <a:pPr lvl="1"/>
            <a:r>
              <a:rPr lang="en-CA" sz="2000" dirty="0">
                <a:solidFill>
                  <a:schemeClr val="bg1"/>
                </a:solidFill>
              </a:rPr>
              <a:t>Principal Investigator for TMIST (Tomosynthesis Mammography Interventional Screening Trial) in Ottawa – (voluntary)</a:t>
            </a:r>
          </a:p>
          <a:p>
            <a:pPr lvl="1"/>
            <a:r>
              <a:rPr lang="en-CA" sz="2000" dirty="0">
                <a:solidFill>
                  <a:schemeClr val="bg1"/>
                </a:solidFill>
              </a:rPr>
              <a:t>President of the Canadian Society of Breast Imaging (voluntary)</a:t>
            </a:r>
          </a:p>
          <a:p>
            <a:pPr lvl="1"/>
            <a:r>
              <a:rPr lang="en-CA" sz="2000" dirty="0">
                <a:solidFill>
                  <a:schemeClr val="bg1"/>
                </a:solidFill>
              </a:rPr>
              <a:t>Canadian Breast Cancer Network- Honoraria (advisor)</a:t>
            </a:r>
          </a:p>
          <a:p>
            <a:pPr lvl="1"/>
            <a:r>
              <a:rPr lang="en-CA" sz="2000" dirty="0">
                <a:solidFill>
                  <a:schemeClr val="bg1"/>
                </a:solidFill>
              </a:rPr>
              <a:t>BD Inc.- Honoraria (advisor)</a:t>
            </a:r>
          </a:p>
          <a:p>
            <a:pPr marL="0" indent="0">
              <a:spcBef>
                <a:spcPts val="400"/>
              </a:spcBef>
              <a:buSzPts val="2000"/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97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66B47A-1C6A-46E6-862F-608B3A4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69" y="0"/>
            <a:ext cx="4121281" cy="309562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Canadian Task Force on Preventive Health Care: </a:t>
            </a:r>
            <a:b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Overdiagnosis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CFE63A-9167-474C-BA94-03DFD073F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84" y="4970584"/>
            <a:ext cx="11947379" cy="168739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”Women less than 50 years of age are at greater risk of these harms than older women.”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Literature: Overdiagnosis ranges from 0.1-48%, lower for younger women</a:t>
            </a:r>
          </a:p>
          <a:p>
            <a:endParaRPr lang="en-US" sz="2133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4FD0C60-6794-442B-880B-D38C15209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t="5969" r="41788" b="60728"/>
          <a:stretch/>
        </p:blipFill>
        <p:spPr bwMode="auto">
          <a:xfrm>
            <a:off x="4351607" y="155220"/>
            <a:ext cx="7709096" cy="472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283412-F9C5-489A-8BFB-DC73D2E352AC}"/>
              </a:ext>
            </a:extLst>
          </p:cNvPr>
          <p:cNvSpPr txBox="1"/>
          <p:nvPr/>
        </p:nvSpPr>
        <p:spPr>
          <a:xfrm>
            <a:off x="10490024" y="6512270"/>
            <a:ext cx="23857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CA" sz="1000" dirty="0">
                <a:solidFill>
                  <a:schemeClr val="bg1"/>
                </a:solidFill>
                <a:latin typeface="Calibri"/>
              </a:rPr>
              <a:t>Klarenbach et al., 2018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085B4D5-96C8-4973-B6A3-8C2700163310}"/>
              </a:ext>
            </a:extLst>
          </p:cNvPr>
          <p:cNvSpPr/>
          <p:nvPr/>
        </p:nvSpPr>
        <p:spPr>
          <a:xfrm>
            <a:off x="1584961" y="3038622"/>
            <a:ext cx="2597833" cy="703385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FE14977-405C-0D40-26BB-CDD96A4939C2}"/>
              </a:ext>
            </a:extLst>
          </p:cNvPr>
          <p:cNvSpPr/>
          <p:nvPr/>
        </p:nvSpPr>
        <p:spPr>
          <a:xfrm>
            <a:off x="10715625" y="4438650"/>
            <a:ext cx="619125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noFill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7551D0D-1B28-44A3-8855-FC2672930162}"/>
              </a:ext>
            </a:extLst>
          </p:cNvPr>
          <p:cNvSpPr/>
          <p:nvPr/>
        </p:nvSpPr>
        <p:spPr>
          <a:xfrm>
            <a:off x="10642601" y="3048001"/>
            <a:ext cx="774700" cy="9271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F499970-C295-403B-87F5-606DC54CF1D0}"/>
              </a:ext>
            </a:extLst>
          </p:cNvPr>
          <p:cNvSpPr/>
          <p:nvPr/>
        </p:nvSpPr>
        <p:spPr>
          <a:xfrm>
            <a:off x="8597901" y="3086101"/>
            <a:ext cx="774700" cy="9271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1222E28E-8144-BA5B-250C-C1C35FA9F270}"/>
              </a:ext>
            </a:extLst>
          </p:cNvPr>
          <p:cNvSpPr/>
          <p:nvPr/>
        </p:nvSpPr>
        <p:spPr>
          <a:xfrm>
            <a:off x="11506200" y="3467100"/>
            <a:ext cx="361950" cy="1228725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C87A3-9FCE-8AA6-C456-33D0D17102F4}"/>
              </a:ext>
            </a:extLst>
          </p:cNvPr>
          <p:cNvSpPr txBox="1"/>
          <p:nvPr/>
        </p:nvSpPr>
        <p:spPr>
          <a:xfrm>
            <a:off x="11395981" y="3575958"/>
            <a:ext cx="26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463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6ED74-F417-F601-8494-BCE1CC04E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0B04-C28E-6A84-9A57-42D7FE83A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can be elevated levels of anxiety associated with abnormal mammograms</a:t>
            </a: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Many women would prefer to experience transient anxiety with the knowledge that cancer may be ruled out</a:t>
            </a:r>
          </a:p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“Benevolent sexism”? There is not the same emphasis on anxiety with other cancer screening.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Anxiety is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highly personal and must be a discussion with your patient</a:t>
            </a:r>
            <a:endParaRPr lang="en-US" sz="2400" b="0" i="0" dirty="0"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5267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D77232-EF02-4181-9B7A-499B0435C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3" r="50025" b="11699"/>
          <a:stretch/>
        </p:blipFill>
        <p:spPr>
          <a:xfrm>
            <a:off x="8801100" y="1485526"/>
            <a:ext cx="3289300" cy="494008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4923" y="370090"/>
            <a:ext cx="11682153" cy="1151989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Canadian Task Force Guideline Recommendations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32757" y="1507374"/>
            <a:ext cx="8187343" cy="5453148"/>
          </a:xfrm>
        </p:spPr>
        <p:txBody>
          <a:bodyPr>
            <a:normAutofit/>
          </a:bodyPr>
          <a:lstStyle/>
          <a:p>
            <a:pPr marL="334320" indent="-214308" fontAlgn="base"/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decisions to undergo screening is conditional on the relative value a woman places on possible benefits and harms from screening. </a:t>
            </a:r>
          </a:p>
          <a:p>
            <a:pPr marL="334320" indent="-214308" fontAlgn="base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to 49 years,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 recommend </a:t>
            </a: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screening with mammography (Conditional recommendation; low-certainty evidence)   </a:t>
            </a:r>
          </a:p>
          <a:p>
            <a:pPr marL="620063" lvl="1" indent="-214308" fontAlgn="base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NNS (Number needed to screen) 1724</a:t>
            </a:r>
          </a:p>
          <a:p>
            <a:pPr marL="334320" indent="-214308" fontAlgn="base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to 69 years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recommend screening with mammography every </a:t>
            </a: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to 3 years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(Conditional recommendation; very low certainty evidence)</a:t>
            </a:r>
          </a:p>
          <a:p>
            <a:pPr marL="620063" lvl="1" indent="-214308" fontAlgn="base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NNS 50-59: 1333 ; NNS 60-69: 1087</a:t>
            </a:r>
          </a:p>
          <a:p>
            <a:pPr marL="334320" indent="-214308" fontAlgn="base"/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to 74 years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recommend screening with mammography every</a:t>
            </a:r>
            <a:r>
              <a:rPr lang="en-US" sz="21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to 3 years</a:t>
            </a:r>
            <a:r>
              <a:rPr lang="en-US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(Conditional recommendation; very low-certainty evidence) </a:t>
            </a:r>
          </a:p>
          <a:p>
            <a:pPr marL="682715" lvl="2" indent="-214308" defTabSz="1219170" fontAlgn="base">
              <a:spcBef>
                <a:spcPts val="667"/>
              </a:spcBef>
              <a:defRPr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NNS 645</a:t>
            </a:r>
          </a:p>
          <a:p>
            <a:pPr marL="620063" lvl="1" indent="-214308" fontAlgn="base"/>
            <a:endParaRPr lang="en-US" sz="1800" dirty="0">
              <a:solidFill>
                <a:srgbClr val="11111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8C7D11-EF99-0DF5-C78B-0B0DF03DC4A2}"/>
              </a:ext>
            </a:extLst>
          </p:cNvPr>
          <p:cNvSpPr txBox="1"/>
          <p:nvPr/>
        </p:nvSpPr>
        <p:spPr>
          <a:xfrm rot="1539657">
            <a:off x="2819521" y="3363404"/>
            <a:ext cx="784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Under Review</a:t>
            </a:r>
          </a:p>
        </p:txBody>
      </p:sp>
    </p:spTree>
    <p:extLst>
      <p:ext uri="{BB962C8B-B14F-4D97-AF65-F5344CB8AC3E}">
        <p14:creationId xmlns:p14="http://schemas.microsoft.com/office/powerpoint/2010/main" val="261647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6250" y="150111"/>
            <a:ext cx="10297887" cy="82344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Evidence for Screening</a:t>
            </a: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8413"/>
            <a:ext cx="4879973" cy="5206291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  <a:defRPr/>
            </a:pPr>
            <a:r>
              <a:rPr lang="en-US" sz="9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randomized control trials: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York, USA  	 	1963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Malmö I, Sweden 		1976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Malmö II, Sweden 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Kopparberg, Sweden	1976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Östergötland</a:t>
            </a:r>
            <a:r>
              <a:rPr lang="en-US" sz="7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Sweden 	</a:t>
            </a: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1978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Edinburgh, Scotland 	1978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CNBSS I		1980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 CNBSS II		1980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Stockholm, Sweden 	1981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Göteborg, Sweden 	1982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–"/>
              <a:defRPr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			1987</a:t>
            </a:r>
          </a:p>
          <a:p>
            <a:pPr lvl="1">
              <a:buFont typeface="Arial" pitchFamily="34" charset="0"/>
              <a:buChar char="–"/>
              <a:defRPr/>
            </a:pPr>
            <a:endParaRPr lang="en-CA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39E9BC-698A-2991-2123-B8DEC87536B1}"/>
              </a:ext>
            </a:extLst>
          </p:cNvPr>
          <p:cNvSpPr txBox="1">
            <a:spLocks/>
          </p:cNvSpPr>
          <p:nvPr/>
        </p:nvSpPr>
        <p:spPr>
          <a:xfrm>
            <a:off x="5453744" y="1066801"/>
            <a:ext cx="6546345" cy="56839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4287A3"/>
              </a:buClr>
              <a:buSzPct val="100000"/>
              <a:buFont typeface="Arial" panose="020B0604020202020204" pitchFamily="34" charset="0"/>
              <a:buChar char="•"/>
              <a:defRPr sz="37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87A3"/>
              </a:buClr>
              <a:buSzPct val="100000"/>
              <a:buFont typeface="Arial" panose="020B0604020202020204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87A3"/>
              </a:buClr>
              <a:buSzPct val="100000"/>
              <a:buFont typeface="Arial" panose="020B0604020202020204" pitchFamily="34" charset="0"/>
              <a:buChar char="•"/>
              <a:defRPr sz="27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87A3"/>
              </a:buClr>
              <a:buSzPct val="100000"/>
              <a:buFont typeface="Arial" panose="020B0604020202020204" pitchFamily="34" charset="0"/>
              <a:buChar char="•"/>
              <a:defRPr sz="2100" kern="1200">
                <a:solidFill>
                  <a:srgbClr val="70727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287A3"/>
              </a:buClr>
              <a:buSzPct val="100000"/>
              <a:buFont typeface="Arial" panose="020B0604020202020204" pitchFamily="34" charset="0"/>
              <a:buChar char="•"/>
              <a:defRPr sz="1900" kern="1200">
                <a:solidFill>
                  <a:srgbClr val="70727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CA" sz="18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Timeline of Innovations in Breast Cancer Treatment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endParaRPr lang="en-CA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1984: </a:t>
            </a:r>
            <a:r>
              <a:rPr lang="en-CA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Tamoxifen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2003: </a:t>
            </a:r>
            <a:r>
              <a:rPr lang="en-CA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mammography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2004: </a:t>
            </a:r>
            <a:r>
              <a:rPr lang="en-CA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Aromatase inhibitors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2005: </a:t>
            </a:r>
            <a:r>
              <a:rPr lang="en-CA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Trastuzumab</a:t>
            </a: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(Herceptin)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2013: The 4 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subtypes of breast cancer are defined 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2014: </a:t>
            </a:r>
            <a:r>
              <a:rPr lang="en-CA" sz="2000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Sentinel lymph node biopsy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2018: 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Genomic testing (Oncotype dx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70% women with early-stage ER+ BC avoid chemotherapy</a:t>
            </a:r>
            <a:endParaRPr lang="en-CA" sz="2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2021: 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CDK4/6 inhibitors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metastatic ER+ BC</a:t>
            </a:r>
            <a:endParaRPr lang="en-CA" sz="2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2022:</a:t>
            </a:r>
            <a:r>
              <a:rPr lang="en-CA" sz="2000" b="1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CDK4/6 inhibitors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adjuvant treatment</a:t>
            </a:r>
            <a:endParaRPr lang="en-C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2022: 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Antibody-drug conjugate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(Enhertu) metastatic HER2+ </a:t>
            </a:r>
            <a:endParaRPr lang="en-CA" sz="2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2022: 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Hypofractionated radiation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fractions)</a:t>
            </a:r>
            <a:endParaRPr lang="en-CA" sz="2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2023:</a:t>
            </a:r>
            <a:r>
              <a:rPr lang="en-CA" sz="2000" u="sng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Immunotherapy</a:t>
            </a:r>
            <a:r>
              <a:rPr lang="en-CA" sz="2000" dirty="0">
                <a:solidFill>
                  <a:srgbClr val="231F2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triple negative BC</a:t>
            </a:r>
            <a:endParaRPr lang="en-CA" sz="2000" dirty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ight Bracket 5">
            <a:extLst>
              <a:ext uri="{FF2B5EF4-FFF2-40B4-BE49-F238E27FC236}">
                <a16:creationId xmlns:a16="http://schemas.microsoft.com/office/drawing/2014/main" id="{10271A76-BAA2-1767-1F3F-F11D4C8B4B4A}"/>
              </a:ext>
            </a:extLst>
          </p:cNvPr>
          <p:cNvSpPr/>
          <p:nvPr/>
        </p:nvSpPr>
        <p:spPr>
          <a:xfrm>
            <a:off x="4245429" y="1400175"/>
            <a:ext cx="224971" cy="4094691"/>
          </a:xfrm>
          <a:prstGeom prst="rightBracket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27B89DD-1311-6EE1-7D5A-5F7791FD6978}"/>
              </a:ext>
            </a:extLst>
          </p:cNvPr>
          <p:cNvCxnSpPr>
            <a:cxnSpLocks/>
          </p:cNvCxnSpPr>
          <p:nvPr/>
        </p:nvCxnSpPr>
        <p:spPr>
          <a:xfrm flipV="1">
            <a:off x="4438652" y="1524000"/>
            <a:ext cx="2187926" cy="2124077"/>
          </a:xfrm>
          <a:prstGeom prst="bentConnector3">
            <a:avLst>
              <a:gd name="adj1" fmla="val 3864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5038D3A-81AF-6E9F-3D35-C162A4CB443D}"/>
              </a:ext>
            </a:extLst>
          </p:cNvPr>
          <p:cNvSpPr txBox="1"/>
          <p:nvPr/>
        </p:nvSpPr>
        <p:spPr>
          <a:xfrm>
            <a:off x="108858" y="5519058"/>
            <a:ext cx="5312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30-60 years 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reflect technological/treatment advances</a:t>
            </a:r>
          </a:p>
        </p:txBody>
      </p:sp>
    </p:spTree>
    <p:extLst>
      <p:ext uri="{BB962C8B-B14F-4D97-AF65-F5344CB8AC3E}">
        <p14:creationId xmlns:p14="http://schemas.microsoft.com/office/powerpoint/2010/main" val="384496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135E8-09B3-8B8B-0B92-E585F938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E047E-E0CF-772A-D8EA-F2DB6807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578" y="614073"/>
            <a:ext cx="5486400" cy="57060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CNBSS</a:t>
            </a:r>
          </a:p>
          <a:p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Flawed design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Palpable masses preferentially placed in screening arm</a:t>
            </a:r>
          </a:p>
          <a:p>
            <a:pPr lvl="1">
              <a:spcBef>
                <a:spcPts val="1000"/>
              </a:spcBef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 and 49% had clinically palpable cancers vs 15% in average population</a:t>
            </a:r>
          </a:p>
          <a:p>
            <a:pPr lvl="1">
              <a:spcBef>
                <a:spcPts val="1000"/>
              </a:spcBef>
            </a:pPr>
            <a:r>
              <a:rPr lang="en-C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16.4% </a:t>
            </a: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advanced cancers in mammo vs </a:t>
            </a:r>
            <a:r>
              <a:rPr lang="en-C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8.5% </a:t>
            </a: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usual care (p&gt;0.003)</a:t>
            </a:r>
          </a:p>
          <a:p>
            <a:pPr lvl="1">
              <a:spcBef>
                <a:spcPts val="1000"/>
              </a:spcBef>
            </a:pP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mortality rate was </a:t>
            </a:r>
            <a:r>
              <a:rPr lang="en-C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1.36x </a:t>
            </a: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in screening arm vs. usual care</a:t>
            </a:r>
          </a:p>
          <a:p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quality </a:t>
            </a:r>
          </a:p>
          <a:p>
            <a:pPr marL="0" indent="0">
              <a:buNone/>
            </a:pPr>
            <a:r>
              <a:rPr lang="en-CA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mammograms</a:t>
            </a:r>
          </a:p>
          <a:p>
            <a:pPr lvl="1"/>
            <a:endParaRPr lang="en-CA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68BC15-E9ED-F906-BB4F-D1EA76B1683A}"/>
              </a:ext>
            </a:extLst>
          </p:cNvPr>
          <p:cNvGrpSpPr/>
          <p:nvPr/>
        </p:nvGrpSpPr>
        <p:grpSpPr>
          <a:xfrm>
            <a:off x="214489" y="406400"/>
            <a:ext cx="6163733" cy="6104236"/>
            <a:chOff x="2688771" y="1719942"/>
            <a:chExt cx="6977744" cy="497575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EAD4A6F-B9F2-EC8F-6133-96334B467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676" t="23841" r="3552"/>
            <a:stretch/>
          </p:blipFill>
          <p:spPr>
            <a:xfrm>
              <a:off x="2688771" y="1719942"/>
              <a:ext cx="6977744" cy="4975751"/>
            </a:xfrm>
            <a:prstGeom prst="rect">
              <a:avLst/>
            </a:prstGeom>
          </p:spPr>
        </p:pic>
        <p:sp>
          <p:nvSpPr>
            <p:cNvPr id="5" name="Oval 7">
              <a:extLst>
                <a:ext uri="{FF2B5EF4-FFF2-40B4-BE49-F238E27FC236}">
                  <a16:creationId xmlns:a16="http://schemas.microsoft.com/office/drawing/2014/main" id="{80F0677D-39CE-F0F8-B5CF-79A608F778F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92214" y="5366643"/>
              <a:ext cx="883129" cy="225115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697E4E9F-6191-99B2-835E-E74963680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2335" y="4167864"/>
              <a:ext cx="870433" cy="44995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788F9E1-0915-B9CA-6C39-C72A635C69D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506170" y="4500327"/>
              <a:ext cx="986491" cy="449952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" name="Picture 8" descr="Screen Shot 2016-12-05 at 10.38.10 PM.png">
            <a:extLst>
              <a:ext uri="{FF2B5EF4-FFF2-40B4-BE49-F238E27FC236}">
                <a16:creationId xmlns:a16="http://schemas.microsoft.com/office/drawing/2014/main" id="{1FBEFA04-CDDF-51CF-67F3-5434829DF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" t="11129" r="58180" b="12735"/>
          <a:stretch/>
        </p:blipFill>
        <p:spPr>
          <a:xfrm>
            <a:off x="9561688" y="5100767"/>
            <a:ext cx="1569155" cy="1757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089EC5-58CF-AD24-B49F-AD54778AEB5C}"/>
              </a:ext>
            </a:extLst>
          </p:cNvPr>
          <p:cNvSpPr txBox="1"/>
          <p:nvPr/>
        </p:nvSpPr>
        <p:spPr>
          <a:xfrm>
            <a:off x="108857" y="6466115"/>
            <a:ext cx="22751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/>
              <a:t>CA Cancer J Clin 2002;52:68-71</a:t>
            </a:r>
          </a:p>
        </p:txBody>
      </p:sp>
    </p:spTree>
    <p:extLst>
      <p:ext uri="{BB962C8B-B14F-4D97-AF65-F5344CB8AC3E}">
        <p14:creationId xmlns:p14="http://schemas.microsoft.com/office/powerpoint/2010/main" val="911451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A61B0D-D7E9-4CB2-AFE1-208DB7FB3017}"/>
              </a:ext>
            </a:extLst>
          </p:cNvPr>
          <p:cNvSpPr txBox="1"/>
          <p:nvPr/>
        </p:nvSpPr>
        <p:spPr>
          <a:xfrm>
            <a:off x="10794301" y="6577322"/>
            <a:ext cx="1324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CA" sz="1000" dirty="0">
                <a:solidFill>
                  <a:schemeClr val="bg1"/>
                </a:solidFill>
                <a:latin typeface="Arial"/>
              </a:rPr>
              <a:t>Coldman et al, 2014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767D69-5E44-41C5-A22F-87F6F025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7044"/>
            <a:ext cx="10972800" cy="865327"/>
          </a:xfrm>
        </p:spPr>
        <p:txBody>
          <a:bodyPr>
            <a:normAutofit/>
          </a:bodyPr>
          <a:lstStyle/>
          <a:p>
            <a:r>
              <a:rPr lang="en-CA" sz="34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RCTs vs Modern Observational Trials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1027D5-5469-6D61-ABBF-A3024A3C4122}"/>
              </a:ext>
            </a:extLst>
          </p:cNvPr>
          <p:cNvGrpSpPr/>
          <p:nvPr/>
        </p:nvGrpSpPr>
        <p:grpSpPr>
          <a:xfrm>
            <a:off x="5821680" y="930419"/>
            <a:ext cx="6609227" cy="5805661"/>
            <a:chOff x="667805" y="921486"/>
            <a:chExt cx="9559927" cy="5792297"/>
          </a:xfrm>
        </p:grpSpPr>
        <p:pic>
          <p:nvPicPr>
            <p:cNvPr id="4" name="Picture 3" descr="Chart, box and whisker chart&#10;&#10;Description automatically generated">
              <a:extLst>
                <a:ext uri="{FF2B5EF4-FFF2-40B4-BE49-F238E27FC236}">
                  <a16:creationId xmlns:a16="http://schemas.microsoft.com/office/drawing/2014/main" id="{F050AF40-D0D4-4528-88E2-55B531AFE0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057"/>
            <a:stretch/>
          </p:blipFill>
          <p:spPr>
            <a:xfrm>
              <a:off x="667805" y="921486"/>
              <a:ext cx="8846963" cy="5792297"/>
            </a:xfrm>
            <a:prstGeom prst="rect">
              <a:avLst/>
            </a:prstGeom>
          </p:spPr>
        </p:pic>
        <p:cxnSp>
          <p:nvCxnSpPr>
            <p:cNvPr id="2" name="Straight Connector 1">
              <a:extLst>
                <a:ext uri="{FF2B5EF4-FFF2-40B4-BE49-F238E27FC236}">
                  <a16:creationId xmlns:a16="http://schemas.microsoft.com/office/drawing/2014/main" id="{99FCBFB9-8FDE-780C-0F24-3FF160D14F1B}"/>
                </a:ext>
              </a:extLst>
            </p:cNvPr>
            <p:cNvCxnSpPr/>
            <p:nvPr/>
          </p:nvCxnSpPr>
          <p:spPr>
            <a:xfrm>
              <a:off x="7787073" y="1454785"/>
              <a:ext cx="0" cy="4870579"/>
            </a:xfrm>
            <a:prstGeom prst="line">
              <a:avLst/>
            </a:prstGeom>
            <a:ln w="50800">
              <a:solidFill>
                <a:srgbClr val="091B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9431A6-73A9-4F03-5E7B-2DE02C9AD609}"/>
                </a:ext>
              </a:extLst>
            </p:cNvPr>
            <p:cNvSpPr txBox="1"/>
            <p:nvPr/>
          </p:nvSpPr>
          <p:spPr>
            <a:xfrm>
              <a:off x="5252941" y="5952919"/>
              <a:ext cx="2369722" cy="644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chemeClr val="accent6"/>
                  </a:solidFill>
                </a:rPr>
                <a:t>Screening=</a:t>
              </a:r>
            </a:p>
            <a:p>
              <a:r>
                <a:rPr lang="en-CA" b="1" dirty="0">
                  <a:solidFill>
                    <a:schemeClr val="accent6"/>
                  </a:solidFill>
                </a:rPr>
                <a:t> benefit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D107F1-C8EF-BAFA-FAB1-74B2120F1EE1}"/>
                </a:ext>
              </a:extLst>
            </p:cNvPr>
            <p:cNvSpPr txBox="1"/>
            <p:nvPr/>
          </p:nvSpPr>
          <p:spPr>
            <a:xfrm>
              <a:off x="7810823" y="5927030"/>
              <a:ext cx="241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b="1" dirty="0">
                  <a:solidFill>
                    <a:srgbClr val="FF0000"/>
                  </a:solidFill>
                </a:rPr>
                <a:t>Screening= harm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88CAFC5-B98B-F916-354B-7E913C3F33D3}"/>
                </a:ext>
              </a:extLst>
            </p:cNvPr>
            <p:cNvSpPr/>
            <p:nvPr/>
          </p:nvSpPr>
          <p:spPr>
            <a:xfrm>
              <a:off x="5921570" y="5420127"/>
              <a:ext cx="570271" cy="294968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7DDD47F-3D36-D2C7-AD65-7BB3A8335B3B}"/>
              </a:ext>
            </a:extLst>
          </p:cNvPr>
          <p:cNvGrpSpPr/>
          <p:nvPr/>
        </p:nvGrpSpPr>
        <p:grpSpPr>
          <a:xfrm>
            <a:off x="266700" y="918070"/>
            <a:ext cx="5194018" cy="5825630"/>
            <a:chOff x="0" y="1032370"/>
            <a:chExt cx="5194018" cy="58256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5D15C98-345E-17B8-B0F6-BC66FE33DF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676" t="23841" r="3552" b="3475"/>
            <a:stretch/>
          </p:blipFill>
          <p:spPr>
            <a:xfrm>
              <a:off x="0" y="1032370"/>
              <a:ext cx="5194018" cy="5825630"/>
            </a:xfrm>
            <a:prstGeom prst="rect">
              <a:avLst/>
            </a:prstGeom>
          </p:spPr>
        </p:pic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9A018A90-CF5C-2209-D08A-5D10905EC48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18319" y="5536610"/>
              <a:ext cx="657374" cy="276170"/>
            </a:xfrm>
            <a:prstGeom prst="ellipse">
              <a:avLst/>
            </a:prstGeom>
            <a:noFill/>
            <a:ln w="25400" algn="ctr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C62A87AD-45A3-87ED-024A-DCE81C30B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803" y="4510452"/>
              <a:ext cx="647924" cy="552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F0AE978-04B5-7678-B8FE-F89EDF6BD5F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271089" y="4076942"/>
              <a:ext cx="734314" cy="552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295D9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70B8F3E-8679-7472-DEF9-389FA3844B14}"/>
              </a:ext>
            </a:extLst>
          </p:cNvPr>
          <p:cNvSpPr txBox="1"/>
          <p:nvPr/>
        </p:nvSpPr>
        <p:spPr>
          <a:xfrm>
            <a:off x="4229100" y="1282700"/>
            <a:ext cx="142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RCT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5375B0-F950-6609-DAC5-A0A879F114C1}"/>
              </a:ext>
            </a:extLst>
          </p:cNvPr>
          <p:cNvSpPr txBox="1"/>
          <p:nvPr/>
        </p:nvSpPr>
        <p:spPr>
          <a:xfrm>
            <a:off x="7810500" y="952500"/>
            <a:ext cx="412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chemeClr val="accent1">
                    <a:lumMod val="50000"/>
                  </a:schemeClr>
                </a:solidFill>
              </a:rPr>
              <a:t>Observational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9BEDA73-005A-E661-BE85-7717978F3A39}"/>
              </a:ext>
            </a:extLst>
          </p:cNvPr>
          <p:cNvCxnSpPr>
            <a:cxnSpLocks/>
          </p:cNvCxnSpPr>
          <p:nvPr/>
        </p:nvCxnSpPr>
        <p:spPr>
          <a:xfrm>
            <a:off x="2653665" y="1617348"/>
            <a:ext cx="0" cy="4389752"/>
          </a:xfrm>
          <a:prstGeom prst="line">
            <a:avLst/>
          </a:prstGeom>
          <a:ln w="50800">
            <a:solidFill>
              <a:srgbClr val="091B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ECFD805-85C7-DC98-2C4D-C2FF668D6E33}"/>
              </a:ext>
            </a:extLst>
          </p:cNvPr>
          <p:cNvSpPr txBox="1"/>
          <p:nvPr/>
        </p:nvSpPr>
        <p:spPr>
          <a:xfrm>
            <a:off x="355600" y="6265560"/>
            <a:ext cx="2342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/>
                </a:solidFill>
              </a:rPr>
              <a:t>Screening= benefit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D23270C-F174-5801-3452-1B371BBA89A6}"/>
              </a:ext>
            </a:extLst>
          </p:cNvPr>
          <p:cNvSpPr txBox="1"/>
          <p:nvPr/>
        </p:nvSpPr>
        <p:spPr>
          <a:xfrm>
            <a:off x="2835184" y="6265560"/>
            <a:ext cx="229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FF0000"/>
                </a:solidFill>
              </a:rPr>
              <a:t>Screening= harm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2957506-BE77-A402-D799-E43FB8DCA715}"/>
              </a:ext>
            </a:extLst>
          </p:cNvPr>
          <p:cNvSpPr/>
          <p:nvPr/>
        </p:nvSpPr>
        <p:spPr>
          <a:xfrm>
            <a:off x="1008355" y="5426739"/>
            <a:ext cx="394255" cy="29564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005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Observational Trials:</a:t>
            </a:r>
            <a:br>
              <a:rPr lang="en-CA" sz="3200" dirty="0">
                <a:solidFill>
                  <a:schemeClr val="bg1"/>
                </a:solidFill>
              </a:rPr>
            </a:br>
            <a:r>
              <a:rPr lang="en-CA" sz="3200" dirty="0">
                <a:solidFill>
                  <a:schemeClr val="bg1"/>
                </a:solidFill>
              </a:rPr>
              <a:t>Pan-Canadian Study of Mammography Screening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599" y="1798573"/>
            <a:ext cx="10706100" cy="4517080"/>
          </a:xfrm>
        </p:spPr>
        <p:txBody>
          <a:bodyPr>
            <a:normAutofit/>
          </a:bodyPr>
          <a:lstStyle/>
          <a:p>
            <a:r>
              <a:rPr lang="en-CA" sz="2933" dirty="0">
                <a:solidFill>
                  <a:schemeClr val="bg1"/>
                </a:solidFill>
              </a:rPr>
              <a:t>2,796,472 women screened over 20 years</a:t>
            </a:r>
          </a:p>
          <a:p>
            <a:r>
              <a:rPr lang="en-CA" sz="2933" dirty="0">
                <a:solidFill>
                  <a:schemeClr val="bg1"/>
                </a:solidFill>
              </a:rPr>
              <a:t>The average breast cancer mortality among participants </a:t>
            </a:r>
            <a:r>
              <a:rPr lang="en-US" sz="2933" dirty="0">
                <a:solidFill>
                  <a:schemeClr val="bg1"/>
                </a:solidFill>
              </a:rPr>
              <a:t>was </a:t>
            </a:r>
            <a:r>
              <a:rPr lang="en-US" sz="2933" b="1" dirty="0">
                <a:solidFill>
                  <a:schemeClr val="bg1"/>
                </a:solidFill>
              </a:rPr>
              <a:t>40% </a:t>
            </a:r>
            <a:r>
              <a:rPr lang="en-CA" sz="2933" b="1" dirty="0">
                <a:solidFill>
                  <a:schemeClr val="bg1"/>
                </a:solidFill>
              </a:rPr>
              <a:t>lower</a:t>
            </a:r>
            <a:r>
              <a:rPr lang="en-CA" sz="2933" dirty="0">
                <a:solidFill>
                  <a:schemeClr val="bg1"/>
                </a:solidFill>
              </a:rPr>
              <a:t> than expected (</a:t>
            </a:r>
            <a:r>
              <a:rPr lang="en-US" sz="2933" dirty="0">
                <a:solidFill>
                  <a:schemeClr val="bg1"/>
                </a:solidFill>
              </a:rPr>
              <a:t>27% - 59%)</a:t>
            </a:r>
          </a:p>
          <a:p>
            <a:r>
              <a:rPr lang="en-CA" sz="2933" dirty="0">
                <a:solidFill>
                  <a:schemeClr val="bg1"/>
                </a:solidFill>
              </a:rPr>
              <a:t>40-49 y: </a:t>
            </a:r>
            <a:r>
              <a:rPr lang="en-CA" sz="2933" b="1" i="1" dirty="0">
                <a:solidFill>
                  <a:schemeClr val="bg1"/>
                </a:solidFill>
              </a:rPr>
              <a:t>44% lower mortality</a:t>
            </a:r>
          </a:p>
          <a:p>
            <a:r>
              <a:rPr lang="en-CA" sz="2933" dirty="0">
                <a:solidFill>
                  <a:schemeClr val="bg1"/>
                </a:solidFill>
              </a:rPr>
              <a:t>Participation in mammography screening programs in Canada was associated with substantially reduced breast cancer mortality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6698188" y="6522213"/>
            <a:ext cx="54938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en-CA" sz="1000" dirty="0">
                <a:solidFill>
                  <a:schemeClr val="bg1"/>
                </a:solidFill>
                <a:latin typeface="Arial"/>
              </a:rPr>
              <a:t>Andrew Coldman, Norm Phillips, Christine Wilson et al, </a:t>
            </a:r>
            <a:r>
              <a:rPr lang="de-DE" sz="1000" dirty="0">
                <a:solidFill>
                  <a:schemeClr val="bg1"/>
                </a:solidFill>
                <a:latin typeface="Arial"/>
              </a:rPr>
              <a:t>JNCI J Natl Cancer Inst 2014, 106(11)</a:t>
            </a:r>
            <a:endParaRPr lang="en-CA" sz="100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567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8574BE-BD17-47F2-8677-64FE8F1CA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09" y="345440"/>
            <a:ext cx="4410892" cy="464821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Density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60C2EA-63B3-4A33-8391-1FEB73716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873760"/>
            <a:ext cx="10326915" cy="544189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Dense breasts are those with less fatty tissue and more glandular/fibrous tissue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Screen shot 2019-01-22 at 9.45.54 PM.png">
            <a:extLst>
              <a:ext uri="{FF2B5EF4-FFF2-40B4-BE49-F238E27FC236}">
                <a16:creationId xmlns:a16="http://schemas.microsoft.com/office/drawing/2014/main" id="{D3849A02-7A08-4CCA-944F-EB2D55F0E2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13702" r="4715" b="15556"/>
          <a:stretch/>
        </p:blipFill>
        <p:spPr>
          <a:xfrm>
            <a:off x="731521" y="2076349"/>
            <a:ext cx="10342879" cy="478165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7E646F7E-9A8D-4BFD-B943-6DB1638E9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803" y="2879319"/>
            <a:ext cx="1996477" cy="83099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BI-RADS C -Heterogeneously dense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DA1521CE-7CFE-4B64-B940-D5F23E7F4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39" y="2895602"/>
            <a:ext cx="2358511" cy="5847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BI-RADS A – 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Low (fatty-replaced)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9351179-1219-4C2C-B67E-ACD1EF73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720" y="2875001"/>
            <a:ext cx="2174241" cy="107721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BI-RADS B -Scattered fibroglandular densities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212F03BB-B76F-4367-8880-E262444C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3229" y="2930119"/>
            <a:ext cx="1995572" cy="5847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</a:rPr>
              <a:t>BI-RADS D -Extremely dense</a:t>
            </a:r>
          </a:p>
        </p:txBody>
      </p:sp>
    </p:spTree>
    <p:extLst>
      <p:ext uri="{BB962C8B-B14F-4D97-AF65-F5344CB8AC3E}">
        <p14:creationId xmlns:p14="http://schemas.microsoft.com/office/powerpoint/2010/main" val="375129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AA42E4-AA14-4BE7-9FB2-8C925444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908104"/>
            <a:ext cx="5040000" cy="4561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solidFill>
                  <a:schemeClr val="bg1"/>
                </a:solidFill>
              </a:rPr>
              <a:t>	   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Tell By: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exam	</a:t>
            </a:r>
            <a:r>
              <a:rPr lang="en-CA" dirty="0">
                <a:solidFill>
                  <a:schemeClr val="bg1"/>
                </a:solidFill>
              </a:rPr>
              <a:t>		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8220-0ACA-4829-BBA6-021D8846BE1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50515" y="1911464"/>
            <a:ext cx="5040000" cy="4544425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	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Can Tell By: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Radiographically</a:t>
            </a:r>
          </a:p>
          <a:p>
            <a:pPr lvl="1">
              <a:spcBef>
                <a:spcPts val="1000"/>
              </a:spcBef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Mammogram</a:t>
            </a:r>
          </a:p>
          <a:p>
            <a:pPr lvl="1">
              <a:spcBef>
                <a:spcPts val="1000"/>
              </a:spcBef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</a:t>
            </a:r>
          </a:p>
          <a:p>
            <a:pPr lvl="1">
              <a:spcBef>
                <a:spcPts val="1000"/>
              </a:spcBef>
            </a:pP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MRI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CAC488-7465-4F83-BAC5-E59656D5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you tell breast density?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B0A441B4-3B92-4E70-A210-B9C7EEBE9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07760" y="1403774"/>
            <a:ext cx="1483360" cy="1483360"/>
          </a:xfrm>
          <a:prstGeom prst="rect">
            <a:avLst/>
          </a:prstGeom>
        </p:spPr>
      </p:pic>
      <p:pic>
        <p:nvPicPr>
          <p:cNvPr id="10" name="Graphic 9" descr="Close with solid fill">
            <a:extLst>
              <a:ext uri="{FF2B5EF4-FFF2-40B4-BE49-F238E27FC236}">
                <a16:creationId xmlns:a16="http://schemas.microsoft.com/office/drawing/2014/main" id="{7535A40B-5F53-4837-98E7-46AE5D435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680" y="1617698"/>
            <a:ext cx="1112520" cy="111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984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Density-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Non-modifiable	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Reproductive</a:t>
            </a:r>
          </a:p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Hormone exposure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E33596-A38D-697E-6E93-1901FD48CC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</a:rPr>
              <a:t>Modifiable</a:t>
            </a:r>
          </a:p>
          <a:p>
            <a:r>
              <a:rPr lang="en-CA" sz="3200" dirty="0">
                <a:solidFill>
                  <a:schemeClr val="bg1"/>
                </a:solidFill>
              </a:rPr>
              <a:t>Smoking</a:t>
            </a:r>
          </a:p>
          <a:p>
            <a:r>
              <a:rPr lang="en-CA" sz="3200" dirty="0">
                <a:solidFill>
                  <a:schemeClr val="bg1"/>
                </a:solidFill>
              </a:rPr>
              <a:t>Alcohol</a:t>
            </a:r>
          </a:p>
          <a:p>
            <a:r>
              <a:rPr lang="en-CA" sz="3200" dirty="0">
                <a:solidFill>
                  <a:schemeClr val="bg1"/>
                </a:solidFill>
              </a:rPr>
              <a:t>Sedentary Lifestyle</a:t>
            </a:r>
          </a:p>
          <a:p>
            <a:r>
              <a:rPr lang="en-CA" sz="3200" dirty="0">
                <a:solidFill>
                  <a:schemeClr val="bg1"/>
                </a:solidFill>
              </a:rPr>
              <a:t>Obesity</a:t>
            </a:r>
          </a:p>
        </p:txBody>
      </p:sp>
    </p:spTree>
    <p:extLst>
      <p:ext uri="{BB962C8B-B14F-4D97-AF65-F5344CB8AC3E}">
        <p14:creationId xmlns:p14="http://schemas.microsoft.com/office/powerpoint/2010/main" val="37638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58601-F60B-AC26-AB23-90827E61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A2264-30A4-163F-F3CB-3A2C2D8BB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CA" sz="3900" b="1" dirty="0">
                <a:solidFill>
                  <a:srgbClr val="FFFFFF"/>
                </a:solidFill>
              </a:rPr>
              <a:t>Ensure you have the information you need to discuss risks/benefits of breast screening with your patients</a:t>
            </a:r>
          </a:p>
          <a:p>
            <a:endParaRPr lang="en-CA" sz="3600" dirty="0">
              <a:solidFill>
                <a:srgbClr val="FFFFFF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Current recommendations</a:t>
            </a:r>
          </a:p>
          <a:p>
            <a:pPr lvl="1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Evidence base</a:t>
            </a:r>
          </a:p>
          <a:p>
            <a:pPr lvl="1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Specific populations:</a:t>
            </a:r>
          </a:p>
          <a:p>
            <a:pPr lvl="2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Dense Breasts</a:t>
            </a:r>
          </a:p>
          <a:p>
            <a:pPr lvl="2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High-Risk</a:t>
            </a:r>
          </a:p>
          <a:p>
            <a:pPr lvl="2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Women 40-49</a:t>
            </a:r>
          </a:p>
          <a:p>
            <a:pPr lvl="2">
              <a:lnSpc>
                <a:spcPct val="120000"/>
              </a:lnSpc>
            </a:pPr>
            <a:r>
              <a:rPr lang="en-CA" sz="3200" dirty="0">
                <a:solidFill>
                  <a:srgbClr val="FFFFFF"/>
                </a:solidFill>
              </a:rPr>
              <a:t>Women &gt;74</a:t>
            </a:r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252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09" y="243840"/>
            <a:ext cx="6574972" cy="88138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and Breast Density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160" y="1768093"/>
            <a:ext cx="5831840" cy="451708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Mammographic breast density can diminish over time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33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in 30s have increased density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333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25% in 70s have increased density</a:t>
            </a:r>
          </a:p>
          <a:p>
            <a:pPr>
              <a:lnSpc>
                <a:spcPct val="110000"/>
              </a:lnSpc>
            </a:pPr>
            <a:r>
              <a:rPr lang="en-US" sz="4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whose breast density does not diminish over time more likely to be diagnosed with breast cancer</a:t>
            </a:r>
            <a:endParaRPr lang="en-US" sz="333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38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Overall, 40% of women have dense breast tissue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734C43-9FEE-4EAD-8520-78CB79E9BE01}"/>
              </a:ext>
            </a:extLst>
          </p:cNvPr>
          <p:cNvSpPr/>
          <p:nvPr/>
        </p:nvSpPr>
        <p:spPr>
          <a:xfrm>
            <a:off x="8676253" y="6529706"/>
            <a:ext cx="3148811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33" dirty="0">
                <a:solidFill>
                  <a:schemeClr val="bg1"/>
                </a:solidFill>
              </a:rPr>
              <a:t>Int J Cancer. 2104 Oct 1;135(7):1740-4</a:t>
            </a:r>
            <a:endParaRPr lang="en-CA" sz="1333" dirty="0">
              <a:solidFill>
                <a:schemeClr val="bg1"/>
              </a:solidFill>
            </a:endParaRPr>
          </a:p>
        </p:txBody>
      </p:sp>
      <p:pic>
        <p:nvPicPr>
          <p:cNvPr id="5" name="Picture 4" descr="Screen shot 2019-01-22 at 9.01.50 PM.png">
            <a:extLst>
              <a:ext uri="{FF2B5EF4-FFF2-40B4-BE49-F238E27FC236}">
                <a16:creationId xmlns:a16="http://schemas.microsoft.com/office/drawing/2014/main" id="{F3A42F04-59FE-471E-99E6-78F2F7655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6" t="25852" r="18447" b="12159"/>
          <a:stretch/>
        </p:blipFill>
        <p:spPr>
          <a:xfrm>
            <a:off x="6096000" y="1785258"/>
            <a:ext cx="6123908" cy="359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31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26C2-5780-442A-8B0F-411244B78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14" y="264160"/>
            <a:ext cx="10297887" cy="72898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Dense Breasts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D65B-350D-4E04-A22C-9025476C3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3027" y="1677126"/>
            <a:ext cx="4114800" cy="54965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Limits cancer detection with mammography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risk of developing interval cancers</a:t>
            </a: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Increases risk of developing breast cancer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36B08-BC23-4537-B769-36468446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47008"/>
            <a:ext cx="7222250" cy="406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90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498D9B-FBCF-4B1E-B423-4C13B76D0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327"/>
            <a:ext cx="12165247" cy="56771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2274CF4-1F6C-444B-A033-3D8C7EE6C902}"/>
              </a:ext>
            </a:extLst>
          </p:cNvPr>
          <p:cNvSpPr/>
          <p:nvPr/>
        </p:nvSpPr>
        <p:spPr>
          <a:xfrm>
            <a:off x="990601" y="2540000"/>
            <a:ext cx="850900" cy="88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7A3C4CE-D879-40BE-BFE3-C968A83CCB20}"/>
              </a:ext>
            </a:extLst>
          </p:cNvPr>
          <p:cNvSpPr/>
          <p:nvPr/>
        </p:nvSpPr>
        <p:spPr>
          <a:xfrm>
            <a:off x="4267201" y="1765300"/>
            <a:ext cx="850900" cy="88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01EAD18-300F-4789-9520-24B9425182A3}"/>
              </a:ext>
            </a:extLst>
          </p:cNvPr>
          <p:cNvSpPr/>
          <p:nvPr/>
        </p:nvSpPr>
        <p:spPr>
          <a:xfrm>
            <a:off x="7797462" y="1737869"/>
            <a:ext cx="850900" cy="88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6FED9F-3F4A-491F-9508-343C56A80BA2}"/>
              </a:ext>
            </a:extLst>
          </p:cNvPr>
          <p:cNvSpPr/>
          <p:nvPr/>
        </p:nvSpPr>
        <p:spPr>
          <a:xfrm>
            <a:off x="10902273" y="1651000"/>
            <a:ext cx="850900" cy="889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sz="2400" dirty="0">
              <a:solidFill>
                <a:srgbClr val="FFFF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110D4A-04B6-4376-B51C-FF1146C51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69" y="0"/>
            <a:ext cx="6351452" cy="76962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Limits cancer detection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523F8BD-437F-09FA-158B-06DE851D3311}"/>
                  </a:ext>
                </a:extLst>
              </p14:cNvPr>
              <p14:cNvContentPartPr/>
              <p14:nvPr/>
            </p14:nvContentPartPr>
            <p14:xfrm>
              <a:off x="11103429" y="6220407"/>
              <a:ext cx="15551" cy="155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523F8BD-437F-09FA-158B-06DE851D33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779" y="1555107"/>
                <a:ext cx="4665300" cy="93306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50BDB2E-4A01-C0DE-4077-065FF256C893}"/>
              </a:ext>
            </a:extLst>
          </p:cNvPr>
          <p:cNvSpPr txBox="1"/>
          <p:nvPr/>
        </p:nvSpPr>
        <p:spPr>
          <a:xfrm>
            <a:off x="718457" y="5399315"/>
            <a:ext cx="10308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CA" sz="2400" dirty="0">
                <a:solidFill>
                  <a:srgbClr val="FFFFFF"/>
                </a:solidFill>
                <a:latin typeface="Arial"/>
              </a:rPr>
              <a:t>Sensitivity of mammogram decreases to 50% in patients with extremely </a:t>
            </a:r>
          </a:p>
          <a:p>
            <a:pPr defTabSz="609585">
              <a:defRPr/>
            </a:pPr>
            <a:r>
              <a:rPr lang="en-CA" sz="2400" dirty="0">
                <a:solidFill>
                  <a:srgbClr val="FFFFFF"/>
                </a:solidFill>
                <a:latin typeface="Arial"/>
              </a:rPr>
              <a:t>dense breast tissue</a:t>
            </a:r>
          </a:p>
        </p:txBody>
      </p:sp>
    </p:spTree>
    <p:extLst>
      <p:ext uri="{BB962C8B-B14F-4D97-AF65-F5344CB8AC3E}">
        <p14:creationId xmlns:p14="http://schemas.microsoft.com/office/powerpoint/2010/main" val="31029492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Interval cancers 5 - 18X more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1798573"/>
            <a:ext cx="10922000" cy="4517080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Diagnosed in screen-negative breasts outside of the screening program within the interval between two screening rounds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Larger at diagnosis &amp; more often node-positive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nuclear grades, more aggressive subtypes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poorer prognosis compared to screen-detected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4285" y="6422569"/>
            <a:ext cx="11277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>
                <a:solidFill>
                  <a:schemeClr val="bg1"/>
                </a:solidFill>
              </a:rPr>
              <a:t>Boyd NF et al. Breast Cancer Res </a:t>
            </a:r>
            <a:r>
              <a:rPr lang="is-IS" sz="1200" i="1" dirty="0">
                <a:solidFill>
                  <a:schemeClr val="bg1"/>
                </a:solidFill>
              </a:rPr>
              <a:t>2011;</a:t>
            </a:r>
            <a:r>
              <a:rPr lang="en-US" sz="1200" i="1" dirty="0">
                <a:solidFill>
                  <a:schemeClr val="bg1"/>
                </a:solidFill>
              </a:rPr>
              <a:t> 13:</a:t>
            </a:r>
            <a:r>
              <a:rPr lang="is-IS" sz="1200" i="1" dirty="0">
                <a:solidFill>
                  <a:schemeClr val="bg1"/>
                </a:solidFill>
              </a:rPr>
              <a:t>223, </a:t>
            </a:r>
            <a:r>
              <a:rPr lang="en-US" sz="1200" i="1" dirty="0">
                <a:solidFill>
                  <a:schemeClr val="bg1"/>
                </a:solidFill>
              </a:rPr>
              <a:t>Pisano ED et al. </a:t>
            </a:r>
            <a:r>
              <a:rPr lang="en-CA" sz="1200" i="1" dirty="0">
                <a:solidFill>
                  <a:schemeClr val="bg1"/>
                </a:solidFill>
              </a:rPr>
              <a:t>NEJM </a:t>
            </a:r>
            <a:r>
              <a:rPr lang="da-DK" sz="1200" i="1" dirty="0">
                <a:solidFill>
                  <a:schemeClr val="bg1"/>
                </a:solidFill>
              </a:rPr>
              <a:t>2005; 353:1773–1783, Boyd NF et al. </a:t>
            </a:r>
            <a:r>
              <a:rPr lang="en-CA" sz="1200" i="1" dirty="0">
                <a:solidFill>
                  <a:schemeClr val="bg1"/>
                </a:solidFill>
              </a:rPr>
              <a:t>NEJM</a:t>
            </a:r>
            <a:r>
              <a:rPr lang="da-DK" sz="1200" i="1" dirty="0">
                <a:solidFill>
                  <a:schemeClr val="bg1"/>
                </a:solidFill>
              </a:rPr>
              <a:t>2007; 356:227–236 Yaghjyan L et al. </a:t>
            </a:r>
            <a:r>
              <a:rPr lang="en-US" sz="1200" i="1" dirty="0">
                <a:solidFill>
                  <a:schemeClr val="bg1"/>
                </a:solidFill>
              </a:rPr>
              <a:t>JNCI 2011; 103:1179–1189</a:t>
            </a:r>
          </a:p>
        </p:txBody>
      </p:sp>
    </p:spTree>
    <p:extLst>
      <p:ext uri="{BB962C8B-B14F-4D97-AF65-F5344CB8AC3E}">
        <p14:creationId xmlns:p14="http://schemas.microsoft.com/office/powerpoint/2010/main" val="632199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869" y="335280"/>
            <a:ext cx="10297887" cy="74930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Ri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 of Breast Cancer</a:t>
            </a:r>
          </a:p>
        </p:txBody>
      </p:sp>
      <p:pic>
        <p:nvPicPr>
          <p:cNvPr id="4" name="Content Placeholder 3" descr="Risk Cancer Breast Densit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1" y="1305157"/>
            <a:ext cx="7331914" cy="5269814"/>
          </a:xfrm>
        </p:spPr>
      </p:pic>
      <p:sp>
        <p:nvSpPr>
          <p:cNvPr id="8" name="Left Arrow 7"/>
          <p:cNvSpPr/>
          <p:nvPr/>
        </p:nvSpPr>
        <p:spPr>
          <a:xfrm>
            <a:off x="4953001" y="2590800"/>
            <a:ext cx="1436904" cy="54859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  2X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943600" y="2590800"/>
            <a:ext cx="1085285" cy="5485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B08882-1CE8-46B7-AEFC-156AC7B34B12}"/>
              </a:ext>
            </a:extLst>
          </p:cNvPr>
          <p:cNvSpPr/>
          <p:nvPr/>
        </p:nvSpPr>
        <p:spPr>
          <a:xfrm>
            <a:off x="8847322" y="6316134"/>
            <a:ext cx="32415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</a:rPr>
              <a:t>Boyd N et al. NEJM 356:227-236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02E82E-EBB8-465E-AD35-CB4D1CAD337E}"/>
              </a:ext>
            </a:extLst>
          </p:cNvPr>
          <p:cNvSpPr txBox="1"/>
          <p:nvPr/>
        </p:nvSpPr>
        <p:spPr>
          <a:xfrm>
            <a:off x="8262256" y="2013858"/>
            <a:ext cx="3585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of breast cancer with ACR D is greater than risk of having a first degree relative with breast cancer</a:t>
            </a:r>
          </a:p>
        </p:txBody>
      </p:sp>
    </p:spTree>
    <p:extLst>
      <p:ext uri="{BB962C8B-B14F-4D97-AF65-F5344CB8AC3E}">
        <p14:creationId xmlns:p14="http://schemas.microsoft.com/office/powerpoint/2010/main" val="2120606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7C28B-F0BD-E357-5220-5334DBBA1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0"/>
            <a:ext cx="10515600" cy="1325563"/>
          </a:xfrm>
        </p:spPr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Determining Risk of Breast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5B707-6F2C-688E-E1B5-185EED401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97829" cy="4351338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IBIS Model</a:t>
            </a:r>
          </a:p>
          <a:p>
            <a:r>
              <a:rPr lang="en-CA" dirty="0">
                <a:solidFill>
                  <a:schemeClr val="bg1"/>
                </a:solidFill>
              </a:rPr>
              <a:t>Online, free</a:t>
            </a:r>
          </a:p>
          <a:p>
            <a:r>
              <a:rPr lang="en-CA" dirty="0">
                <a:solidFill>
                  <a:schemeClr val="bg1"/>
                </a:solidFill>
              </a:rPr>
              <a:t>Incorporates family history, breast density</a:t>
            </a:r>
          </a:p>
          <a:p>
            <a:r>
              <a:rPr lang="en-CA" dirty="0">
                <a:solidFill>
                  <a:schemeClr val="bg1"/>
                </a:solidFill>
              </a:rPr>
              <a:t>Gives a 10 year and lifetime risk of developing breast cancer</a:t>
            </a:r>
          </a:p>
          <a:p>
            <a:r>
              <a:rPr lang="en-CA" dirty="0">
                <a:solidFill>
                  <a:schemeClr val="bg1"/>
                </a:solidFill>
              </a:rPr>
              <a:t>Average risk: 1 in 8 or 12.5%</a:t>
            </a:r>
          </a:p>
          <a:p>
            <a:r>
              <a:rPr lang="en-CA" dirty="0">
                <a:solidFill>
                  <a:schemeClr val="bg1"/>
                </a:solidFill>
              </a:rPr>
              <a:t>Intermediate risk &gt;15%</a:t>
            </a:r>
          </a:p>
          <a:p>
            <a:r>
              <a:rPr lang="en-CA" dirty="0">
                <a:solidFill>
                  <a:schemeClr val="bg1"/>
                </a:solidFill>
              </a:rPr>
              <a:t>High risk &gt;20-25% </a:t>
            </a:r>
          </a:p>
          <a:p>
            <a:endParaRPr lang="en-CA" dirty="0"/>
          </a:p>
        </p:txBody>
      </p:sp>
      <p:pic>
        <p:nvPicPr>
          <p:cNvPr id="5" name="Picture 4" descr="Screen shot 2019-09-05 at 8.06.41 PM.png">
            <a:extLst>
              <a:ext uri="{FF2B5EF4-FFF2-40B4-BE49-F238E27FC236}">
                <a16:creationId xmlns:a16="http://schemas.microsoft.com/office/drawing/2014/main" id="{AF4AE532-90C0-3A15-920B-701A4CA7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4" r="8098"/>
          <a:stretch/>
        </p:blipFill>
        <p:spPr>
          <a:xfrm>
            <a:off x="7450666" y="936978"/>
            <a:ext cx="4580727" cy="5737178"/>
          </a:xfrm>
          <a:prstGeom prst="rect">
            <a:avLst/>
          </a:prstGeom>
        </p:spPr>
      </p:pic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B9B48A0F-DC5A-124E-EF8F-229EAB154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44" y="3958855"/>
            <a:ext cx="2067034" cy="205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33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580E5-5DF5-294B-30F2-A12C915A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Supplemental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A5A08-F26C-2AD8-7BBA-C538A8DA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1" y="1798573"/>
            <a:ext cx="9532258" cy="4517080"/>
          </a:xfrm>
        </p:spPr>
        <p:txBody>
          <a:bodyPr>
            <a:normAutofit/>
          </a:bodyPr>
          <a:lstStyle/>
          <a:p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Diagnoses an additional 4-7 cancers/1000</a:t>
            </a:r>
          </a:p>
          <a:p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Ultrasound, MRI, Contrast enhanced mammography</a:t>
            </a:r>
          </a:p>
          <a:p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Availability varies across Canada</a:t>
            </a:r>
          </a:p>
          <a:p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IBIS Model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risk &gt;15%- consider supplemental screening</a:t>
            </a:r>
          </a:p>
          <a:p>
            <a:pPr lvl="1"/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&gt;20-25%- refer to high risk program if available</a:t>
            </a:r>
          </a:p>
        </p:txBody>
      </p:sp>
    </p:spTree>
    <p:extLst>
      <p:ext uri="{BB962C8B-B14F-4D97-AF65-F5344CB8AC3E}">
        <p14:creationId xmlns:p14="http://schemas.microsoft.com/office/powerpoint/2010/main" val="65840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2422-8A8D-40A3-961A-D8BEA6A8A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1" y="136656"/>
            <a:ext cx="10692675" cy="1323845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Screening Recommendations for </a:t>
            </a:r>
            <a:b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Dense Breasts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C482D-A51E-4E99-A007-9FD276B80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121920" tIns="60960" rIns="121920" bIns="60960" rtlCol="0" anchor="t"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Don’t be reassured by a recently normal mammogram</a:t>
            </a:r>
          </a:p>
          <a:p>
            <a:r>
              <a:rPr lang="en-CA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Annual Mammogram </a:t>
            </a:r>
            <a:r>
              <a:rPr lang="en-CA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for ACR D</a:t>
            </a:r>
          </a:p>
          <a:p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Supplemental screening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(i.e. ultrasound, MRI) is recommended in some jurisdictions across Canada and should be a shared decision-making process based on patient preferences</a:t>
            </a: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Calculate your patient’s risk using IBIS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020" indent="-213995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supplemental screening if:</a:t>
            </a:r>
          </a:p>
          <a:p>
            <a:pPr marL="490220" lvl="1" indent="-213995">
              <a:spcBef>
                <a:spcPts val="1000"/>
              </a:spcBef>
            </a:pP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Intermediate Risk (&gt;15%) or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  </a:t>
            </a:r>
            <a:endParaRPr lang="en-US" sz="2400" b="0" i="0" u="none" strike="noStrike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0220" lvl="1" indent="-213995">
              <a:spcBef>
                <a:spcPts val="1000"/>
              </a:spcBef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R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eferral for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high-risk</a:t>
            </a:r>
            <a:r>
              <a:rPr lang="en-US" sz="24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 program if risk &gt;20-25%</a:t>
            </a:r>
            <a:endParaRPr lang="en-CA" sz="2400" dirty="0">
              <a:solidFill>
                <a:schemeClr val="tx1"/>
              </a:solidFill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  <a:p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24369131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319836-A32C-738A-3318-F816523F66D0}"/>
              </a:ext>
            </a:extLst>
          </p:cNvPr>
          <p:cNvSpPr/>
          <p:nvPr/>
        </p:nvSpPr>
        <p:spPr>
          <a:xfrm>
            <a:off x="8240889" y="2968978"/>
            <a:ext cx="3680178" cy="3770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2E88D-AF82-B1ED-D83E-0E9CCB05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52" y="124178"/>
            <a:ext cx="10297887" cy="771879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for High-Risk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7F7F2-6979-54BE-4A1F-C7AB36B9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957" y="1042216"/>
            <a:ext cx="10326915" cy="1898538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breast cancer risk starting at age 30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breast cancers occur in women with no family history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patient’s risk: IBIS, density, ethnicity, risk factors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breast cancers in high-risk women develop before age 69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C68B65-8A2D-B5E8-B9B9-E13087C54166}"/>
              </a:ext>
            </a:extLst>
          </p:cNvPr>
          <p:cNvSpPr txBox="1"/>
          <p:nvPr/>
        </p:nvSpPr>
        <p:spPr>
          <a:xfrm>
            <a:off x="8417278" y="2932289"/>
            <a:ext cx="3479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Risks for Breast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EtOH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Overweight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Dense breasts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Hormone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Genetic mutations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Radiation at age &lt;30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4A7CBB0D-6F3A-0DB4-C593-7FE4E258C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77106"/>
              </p:ext>
            </p:extLst>
          </p:nvPr>
        </p:nvGraphicFramePr>
        <p:xfrm>
          <a:off x="1117598" y="2982807"/>
          <a:ext cx="6231467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348223001"/>
                    </a:ext>
                  </a:extLst>
                </a:gridCol>
                <a:gridCol w="1202469">
                  <a:extLst>
                    <a:ext uri="{9D8B030D-6E8A-4147-A177-3AD203B41FA5}">
                      <a16:colId xmlns:a16="http://schemas.microsoft.com/office/drawing/2014/main" val="3339513582"/>
                    </a:ext>
                  </a:extLst>
                </a:gridCol>
                <a:gridCol w="3674331">
                  <a:extLst>
                    <a:ext uri="{9D8B030D-6E8A-4147-A177-3AD203B41FA5}">
                      <a16:colId xmlns:a16="http://schemas.microsoft.com/office/drawing/2014/main" val="2949581275"/>
                    </a:ext>
                  </a:extLst>
                </a:gridCol>
              </a:tblGrid>
              <a:tr h="585309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Risk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Associated 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60184"/>
                  </a:ext>
                </a:extLst>
              </a:tr>
              <a:tr h="334462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4962"/>
                  </a:ext>
                </a:extLst>
              </a:tr>
              <a:tr h="1087002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ACR C or 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LCIS, ADH, ALH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Intermediate family history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breast cancer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8299"/>
                  </a:ext>
                </a:extLst>
              </a:tr>
              <a:tr h="1231727"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Genetic mutations (i.e. BRCA)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Chest radiation age &lt;30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Combination of risk factors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37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9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88B2-2C1B-3687-18E0-8ED39227F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“High-Risk” Family History?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4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EFA72D80-576F-EF1D-A180-F4B4346611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271" y="2156178"/>
            <a:ext cx="4035729" cy="31270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166B16-B312-9560-6D81-D9D4A378D0D8}"/>
              </a:ext>
            </a:extLst>
          </p:cNvPr>
          <p:cNvSpPr txBox="1"/>
          <p:nvPr/>
        </p:nvSpPr>
        <p:spPr>
          <a:xfrm>
            <a:off x="4910666" y="1595021"/>
            <a:ext cx="74280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and/or close relative with one of the following:</a:t>
            </a:r>
          </a:p>
          <a:p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case breast or ovarian cancer and 1 other case breast/ovarian/prostate/pancreatic cancer on same side of family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1 primary breast cancer in same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breast and ovarian cancer in same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history of breast cancer &lt;35 yrs.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+/- ovarian cancer in Ashkenazi Jewish descent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Invasive ovarian cancer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in male</a:t>
            </a:r>
          </a:p>
        </p:txBody>
      </p:sp>
    </p:spTree>
    <p:extLst>
      <p:ext uri="{BB962C8B-B14F-4D97-AF65-F5344CB8AC3E}">
        <p14:creationId xmlns:p14="http://schemas.microsoft.com/office/powerpoint/2010/main" val="292691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F7E0-F30D-4A0E-AAFC-64A8136F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717"/>
            <a:ext cx="11342687" cy="14005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is true?</a:t>
            </a:r>
            <a:endParaRPr lang="en-CA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9A00-9D72-4B3F-B4D1-CDAE1BA4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21"/>
            <a:ext cx="9818688" cy="41954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Screening mammography for a woman in her 40s should only be done if she has a positive family history of breast cancer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Breast tissue density is a risk factor for breast cancer that is equivalent to having a first degree relative with breast cancer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Most patients who develop breast cancer have a family history of breast cancer 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Stopping screening mammography is recommended if life expectancy is &lt; 15 years</a:t>
            </a:r>
          </a:p>
          <a:p>
            <a:endParaRPr lang="en-CA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168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08D4D-4C88-F073-1909-7E950342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BRCA Gene Carriers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7222-F185-F80B-672E-7617472C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Prevalence 1 in 400 general population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in 40 Jewish ethnicity – European (Ashkenazi)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Clusters in the Netherlands, Iceland, Orkney Islands and Poland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Also have high risk of other cancers e.g., ovarian, colon, pancreatic, and thyroid</a:t>
            </a:r>
          </a:p>
          <a:p>
            <a:pPr eaLnBrk="1" hangingPunct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Risk of developing breast cancer in women</a:t>
            </a:r>
          </a:p>
          <a:p>
            <a:pPr lvl="2" eaLnBrk="1" hangingPunct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46 – 87% (mean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65%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for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BRCA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</a:p>
          <a:p>
            <a:pPr lvl="2" eaLnBrk="1" hangingPunct="1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37 – 84% (mean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45%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 for 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BRCA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2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Lifetime risk with BRCA= &gt;60%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50% develop breast cancer by the age of 50 years</a:t>
            </a:r>
          </a:p>
        </p:txBody>
      </p:sp>
    </p:spTree>
    <p:extLst>
      <p:ext uri="{BB962C8B-B14F-4D97-AF65-F5344CB8AC3E}">
        <p14:creationId xmlns:p14="http://schemas.microsoft.com/office/powerpoint/2010/main" val="1444446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8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9137-3B00-D620-8942-AD963CA4F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How Should I Screen High-risk women?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D1EB1-272C-F3F9-9DA7-19B6C595B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If IBIS &gt;20-25%</a:t>
            </a:r>
          </a:p>
          <a:p>
            <a:r>
              <a:rPr lang="en-CA" dirty="0">
                <a:solidFill>
                  <a:schemeClr val="bg1"/>
                </a:solidFill>
              </a:rPr>
              <a:t>In Ontario, refer to High Risk Screening Program</a:t>
            </a:r>
          </a:p>
          <a:p>
            <a:r>
              <a:rPr lang="en-CA" dirty="0">
                <a:solidFill>
                  <a:schemeClr val="bg1"/>
                </a:solidFill>
              </a:rPr>
              <a:t>Start EARLIER and screen more OFTEN</a:t>
            </a:r>
          </a:p>
          <a:p>
            <a:pPr lvl="1"/>
            <a:r>
              <a:rPr lang="en-CA" sz="2700" dirty="0">
                <a:solidFill>
                  <a:schemeClr val="bg1"/>
                </a:solidFill>
              </a:rPr>
              <a:t>10 years earlier than age of breast cancer diagnosis in first degree relative</a:t>
            </a:r>
          </a:p>
          <a:p>
            <a:pPr lvl="1"/>
            <a:r>
              <a:rPr lang="en-CA" sz="2700" dirty="0">
                <a:solidFill>
                  <a:schemeClr val="bg1"/>
                </a:solidFill>
              </a:rPr>
              <a:t>BRCA gene mutation carriers, start at 25-30 years of age</a:t>
            </a:r>
          </a:p>
          <a:p>
            <a:pPr lvl="1"/>
            <a:r>
              <a:rPr lang="en-CA" sz="2700" dirty="0">
                <a:solidFill>
                  <a:schemeClr val="bg1"/>
                </a:solidFill>
              </a:rPr>
              <a:t>Annual screening</a:t>
            </a:r>
          </a:p>
          <a:p>
            <a:pPr lvl="1"/>
            <a:endParaRPr lang="en-CA" dirty="0"/>
          </a:p>
          <a:p>
            <a:endParaRPr lang="en-CA" dirty="0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847C36FA-A082-7600-4495-22BA9E483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7202" y="1650500"/>
            <a:ext cx="2143125" cy="2057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F7D3EE-335F-FAAD-E3F3-BC5FCC48C66A}"/>
              </a:ext>
            </a:extLst>
          </p:cNvPr>
          <p:cNvSpPr/>
          <p:nvPr/>
        </p:nvSpPr>
        <p:spPr>
          <a:xfrm>
            <a:off x="7992800" y="6559888"/>
            <a:ext cx="6096000" cy="379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67" b="0" i="0" u="none" strike="noStrike" kern="1200" cap="none" spc="0" normalizeH="0" baseline="0" noProof="0" dirty="0">
                <a:ln>
                  <a:noFill/>
                </a:ln>
                <a:solidFill>
                  <a:srgbClr val="60616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JAMA Oncol. November 14, 2019.</a:t>
            </a:r>
          </a:p>
        </p:txBody>
      </p:sp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51AD7F82-5B68-A961-6EC9-CCDB791C5F99}"/>
              </a:ext>
            </a:extLst>
          </p:cNvPr>
          <p:cNvSpPr/>
          <p:nvPr/>
        </p:nvSpPr>
        <p:spPr>
          <a:xfrm rot="21360500">
            <a:off x="8523111" y="1580443"/>
            <a:ext cx="1253066" cy="68862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660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0AA31-C4A2-1A4B-93DB-73125B77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29" y="2635625"/>
            <a:ext cx="1329116" cy="30038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560D4-EC89-F342-A4D2-01D18621D5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67"/>
          <a:stretch/>
        </p:blipFill>
        <p:spPr>
          <a:xfrm>
            <a:off x="3116730" y="2621280"/>
            <a:ext cx="1474020" cy="3018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703CE-8009-CD4D-97B4-EDA801014C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52"/>
          <a:stretch/>
        </p:blipFill>
        <p:spPr>
          <a:xfrm>
            <a:off x="4591049" y="2621280"/>
            <a:ext cx="1574497" cy="3002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8DAE0C-9159-D44A-A587-BC9A8FAE3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77"/>
          <a:stretch/>
        </p:blipFill>
        <p:spPr>
          <a:xfrm>
            <a:off x="1711144" y="2651760"/>
            <a:ext cx="1376724" cy="3003013"/>
          </a:xfrm>
          <a:prstGeom prst="rect">
            <a:avLst/>
          </a:prstGeom>
        </p:spPr>
      </p:pic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715310A8-7359-6C5B-9400-578B70B3DB9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37" b="2598"/>
          <a:stretch/>
        </p:blipFill>
        <p:spPr>
          <a:xfrm>
            <a:off x="6852655" y="2628901"/>
            <a:ext cx="4882145" cy="2971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17B1D-5A57-53F0-F0B9-CA6FBD40102D}"/>
              </a:ext>
            </a:extLst>
          </p:cNvPr>
          <p:cNvSpPr txBox="1"/>
          <p:nvPr/>
        </p:nvSpPr>
        <p:spPr>
          <a:xfrm>
            <a:off x="2286000" y="571500"/>
            <a:ext cx="835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yo with Lifetime Risk &gt;25%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1006A7-7975-4EDB-E4CF-9FCC77C44B30}"/>
              </a:ext>
            </a:extLst>
          </p:cNvPr>
          <p:cNvSpPr txBox="1"/>
          <p:nvPr/>
        </p:nvSpPr>
        <p:spPr>
          <a:xfrm>
            <a:off x="457200" y="2006600"/>
            <a:ext cx="454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screening mammogram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159AE0-E997-9789-25B0-D1E545734DFF}"/>
              </a:ext>
            </a:extLst>
          </p:cNvPr>
          <p:cNvSpPr txBox="1"/>
          <p:nvPr/>
        </p:nvSpPr>
        <p:spPr>
          <a:xfrm>
            <a:off x="6845300" y="2006600"/>
            <a:ext cx="454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seen only on MRI</a:t>
            </a:r>
          </a:p>
        </p:txBody>
      </p:sp>
    </p:spTree>
    <p:extLst>
      <p:ext uri="{BB962C8B-B14F-4D97-AF65-F5344CB8AC3E}">
        <p14:creationId xmlns:p14="http://schemas.microsoft.com/office/powerpoint/2010/main" val="9542214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FAFFA13B-5A3B-4E51-A07D-05A239B2D0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500313"/>
              </p:ext>
            </p:extLst>
          </p:nvPr>
        </p:nvGraphicFramePr>
        <p:xfrm>
          <a:off x="609600" y="1600201"/>
          <a:ext cx="10972800" cy="452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DADE5C9A-D54B-434A-BA37-2901609A8A93}"/>
              </a:ext>
            </a:extLst>
          </p:cNvPr>
          <p:cNvSpPr txBox="1"/>
          <p:nvPr/>
        </p:nvSpPr>
        <p:spPr>
          <a:xfrm>
            <a:off x="3048000" y="4442988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6.0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EA3D48B-066E-4441-BC94-66C38CF909B2}"/>
              </a:ext>
            </a:extLst>
          </p:cNvPr>
          <p:cNvSpPr txBox="1"/>
          <p:nvPr/>
        </p:nvSpPr>
        <p:spPr>
          <a:xfrm>
            <a:off x="4518685" y="4211621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7.7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1A2569A0-7F07-49A3-AD1D-68987B50BBA3}"/>
              </a:ext>
            </a:extLst>
          </p:cNvPr>
          <p:cNvSpPr txBox="1"/>
          <p:nvPr/>
        </p:nvSpPr>
        <p:spPr>
          <a:xfrm>
            <a:off x="5955169" y="2895852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14.9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E35EB821-220E-49EC-A536-5C74474A7A9F}"/>
              </a:ext>
            </a:extLst>
          </p:cNvPr>
          <p:cNvSpPr txBox="1"/>
          <p:nvPr/>
        </p:nvSpPr>
        <p:spPr>
          <a:xfrm>
            <a:off x="7426861" y="2895852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14.9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496FAD06-4115-450D-9FB1-DFD677278E07}"/>
              </a:ext>
            </a:extLst>
          </p:cNvPr>
          <p:cNvSpPr txBox="1"/>
          <p:nvPr/>
        </p:nvSpPr>
        <p:spPr>
          <a:xfrm>
            <a:off x="8918670" y="2753008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16.0</a:t>
            </a: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220B8532-5D27-470A-B681-E8664934DBE6}"/>
              </a:ext>
            </a:extLst>
          </p:cNvPr>
          <p:cNvSpPr txBox="1"/>
          <p:nvPr/>
        </p:nvSpPr>
        <p:spPr>
          <a:xfrm>
            <a:off x="10378292" y="2753008"/>
            <a:ext cx="929489" cy="67599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609585"/>
            <a:r>
              <a:rPr lang="en-CA" sz="1467" dirty="0">
                <a:solidFill>
                  <a:prstClr val="white"/>
                </a:solidFill>
                <a:latin typeface="Arial"/>
              </a:rPr>
              <a:t>16.0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9985458A-619B-469D-837D-887A49249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bg1"/>
                </a:solidFill>
              </a:rPr>
              <a:t>Cancer Yield of Different Imaging Methods, Alone or in Combination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1B5FC21F-3DAB-45EA-8352-F5AF883E3BB2}"/>
              </a:ext>
            </a:extLst>
          </p:cNvPr>
          <p:cNvSpPr/>
          <p:nvPr/>
        </p:nvSpPr>
        <p:spPr>
          <a:xfrm>
            <a:off x="9009342" y="3091004"/>
            <a:ext cx="387927" cy="436579"/>
          </a:xfrm>
          <a:prstGeom prst="star6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fr-FR" sz="1467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562F31-69A4-44C1-89DF-843DEFF2DBC4}"/>
              </a:ext>
            </a:extLst>
          </p:cNvPr>
          <p:cNvSpPr/>
          <p:nvPr/>
        </p:nvSpPr>
        <p:spPr>
          <a:xfrm>
            <a:off x="9144000" y="6518246"/>
            <a:ext cx="27544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/>
            <a:r>
              <a:rPr lang="en-CA" sz="1050" dirty="0">
                <a:solidFill>
                  <a:prstClr val="white"/>
                </a:solidFill>
                <a:latin typeface="Arial"/>
              </a:rPr>
              <a:t>Kuhl C et al, EVA Trial J Clin Oncol  2010</a:t>
            </a:r>
          </a:p>
        </p:txBody>
      </p:sp>
    </p:spTree>
    <p:extLst>
      <p:ext uri="{BB962C8B-B14F-4D97-AF65-F5344CB8AC3E}">
        <p14:creationId xmlns:p14="http://schemas.microsoft.com/office/powerpoint/2010/main" val="23644220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8E1D-8519-2EE4-209C-C87BA6DDC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Screening Recommendations for High Risk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96A21-A1CE-E4BE-9603-D4CEA0F2D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CA" sz="3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f IBIS &gt;20-25%</a:t>
            </a:r>
          </a:p>
          <a:p>
            <a:pPr>
              <a:lnSpc>
                <a:spcPct val="10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Annual screening mammography, starting at age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years, no stop age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3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>
              <a:lnSpc>
                <a:spcPct val="10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Supplemental screening MRI, age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25 - 69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years (stop at age 69)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ct val="10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Supplemental screening ultrasound if unable to tolerate/access breast MRI, age </a:t>
            </a:r>
            <a:r>
              <a:rPr lang="en-CA" sz="3000" b="1" dirty="0">
                <a:latin typeface="Arial" panose="020B0604020202020204" pitchFamily="34" charset="0"/>
                <a:cs typeface="Arial" panose="020B0604020202020204" pitchFamily="34" charset="0"/>
              </a:rPr>
              <a:t>25-69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years (stop at age 69)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71610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BF3D-AEC0-4C0F-AC93-06D08AB07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in the 40s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C9DBA-28D3-4AD6-A847-5422BE463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45" y="1651818"/>
            <a:ext cx="6540499" cy="4517080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 variation in provincial/territorial screening practices for 40-49</a:t>
            </a:r>
          </a:p>
          <a:p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Roughly 1 in 5 breast cancer cases diagnosed in 40s compared to screened population 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is the 2</a:t>
            </a:r>
            <a:r>
              <a:rPr lang="en-US" sz="2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leading cause of death in women in 40s (behind all accidental)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of the life-years lost to breast cancer are in 40s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age at diagnosis of fatal cancers is 49 years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69084F13-F4AC-94F4-5DC3-8FB65F535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" t="17284" r="2665" b="2387"/>
          <a:stretch/>
        </p:blipFill>
        <p:spPr bwMode="auto">
          <a:xfrm>
            <a:off x="7161627" y="1768122"/>
            <a:ext cx="4894906" cy="39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60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5ABC-7BB7-46FC-BB53-FEE7E3AE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Incidence of Breast Cancer in Canada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C8BFF0-445E-4D7A-AD14-C2D7896838FC}"/>
              </a:ext>
            </a:extLst>
          </p:cNvPr>
          <p:cNvSpPr/>
          <p:nvPr/>
        </p:nvSpPr>
        <p:spPr>
          <a:xfrm>
            <a:off x="5348475" y="6492874"/>
            <a:ext cx="7939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Curr. Oncol. </a:t>
            </a:r>
            <a:r>
              <a:rPr lang="en-US" sz="1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2022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en-US" sz="1600" i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29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1600" b="1" i="1" dirty="0">
                <a:latin typeface="Calibri" panose="020F0502020204030204" pitchFamily="34" charset="0"/>
              </a:rPr>
              <a:t>29, 5627-5643 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Wilkinson A, …Seely JM</a:t>
            </a:r>
            <a:endParaRPr lang="en-CA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26" name="Picture 2" descr="Curroncol 29 00444 g001">
            <a:extLst>
              <a:ext uri="{FF2B5EF4-FFF2-40B4-BE49-F238E27FC236}">
                <a16:creationId xmlns:a16="http://schemas.microsoft.com/office/drawing/2014/main" id="{72E7D1A8-4B70-4858-A980-554B84215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9" y="1512309"/>
            <a:ext cx="9641406" cy="50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5DB31C-9C04-468B-8B3A-D0531D93C8E5}"/>
              </a:ext>
            </a:extLst>
          </p:cNvPr>
          <p:cNvSpPr txBox="1"/>
          <p:nvPr/>
        </p:nvSpPr>
        <p:spPr>
          <a:xfrm>
            <a:off x="2601767" y="1951173"/>
            <a:ext cx="333479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67" b="1" dirty="0"/>
              <a:t>18.5% of screened population</a:t>
            </a:r>
            <a:endParaRPr lang="en-US" sz="2667" b="1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E7779AC-322D-4EC9-962F-A58FF4AAA05A}"/>
              </a:ext>
            </a:extLst>
          </p:cNvPr>
          <p:cNvSpPr/>
          <p:nvPr/>
        </p:nvSpPr>
        <p:spPr>
          <a:xfrm rot="2253833">
            <a:off x="3817034" y="3113650"/>
            <a:ext cx="1144173" cy="478301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953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30C8-E906-CA9B-9E9E-643A8788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 Cancer Incidence in Younger Women is increasing</a:t>
            </a:r>
          </a:p>
        </p:txBody>
      </p:sp>
      <p:pic>
        <p:nvPicPr>
          <p:cNvPr id="4" name="Picture 2" descr="Image preview">
            <a:extLst>
              <a:ext uri="{FF2B5EF4-FFF2-40B4-BE49-F238E27FC236}">
                <a16:creationId xmlns:a16="http://schemas.microsoft.com/office/drawing/2014/main" id="{121F0FA2-ECEE-D728-DDDF-F8343C7B4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" t="7366" r="25507" b="10737"/>
          <a:stretch/>
        </p:blipFill>
        <p:spPr bwMode="auto">
          <a:xfrm>
            <a:off x="191913" y="1930400"/>
            <a:ext cx="5670114" cy="381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7A95BF6-6A12-53C6-C308-A664E5B00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4714" t="6590" b="76579"/>
          <a:stretch/>
        </p:blipFill>
        <p:spPr>
          <a:xfrm>
            <a:off x="3636434" y="4402668"/>
            <a:ext cx="1925011" cy="7431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A11BC-04AB-6DD9-C83C-C4B1851C8D7F}"/>
              </a:ext>
            </a:extLst>
          </p:cNvPr>
          <p:cNvSpPr txBox="1"/>
          <p:nvPr/>
        </p:nvSpPr>
        <p:spPr>
          <a:xfrm>
            <a:off x="2702280" y="5881511"/>
            <a:ext cx="1326136" cy="65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30’s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E644C0-3CFC-B947-E917-F7137EF990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9" t="8836" r="25518" b="11081"/>
          <a:stretch/>
        </p:blipFill>
        <p:spPr>
          <a:xfrm>
            <a:off x="6035325" y="1930400"/>
            <a:ext cx="5859092" cy="3822700"/>
          </a:xfrm>
          <a:prstGeom prst="rect">
            <a:avLst/>
          </a:prstGeom>
        </p:spPr>
      </p:pic>
      <p:pic>
        <p:nvPicPr>
          <p:cNvPr id="9" name="Picture 2" descr="Image preview">
            <a:extLst>
              <a:ext uri="{FF2B5EF4-FFF2-40B4-BE49-F238E27FC236}">
                <a16:creationId xmlns:a16="http://schemas.microsoft.com/office/drawing/2014/main" id="{E0FF7BBA-09B8-D592-3CB2-2267DBFEC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48" t="5056" b="80712"/>
          <a:stretch/>
        </p:blipFill>
        <p:spPr bwMode="auto">
          <a:xfrm>
            <a:off x="9421286" y="4507089"/>
            <a:ext cx="2247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EB1764-3351-657F-AC7A-0A7531B23A21}"/>
              </a:ext>
            </a:extLst>
          </p:cNvPr>
          <p:cNvSpPr txBox="1"/>
          <p:nvPr/>
        </p:nvSpPr>
        <p:spPr>
          <a:xfrm>
            <a:off x="8763000" y="5943600"/>
            <a:ext cx="13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40’s</a:t>
            </a:r>
          </a:p>
        </p:txBody>
      </p:sp>
    </p:spTree>
    <p:extLst>
      <p:ext uri="{BB962C8B-B14F-4D97-AF65-F5344CB8AC3E}">
        <p14:creationId xmlns:p14="http://schemas.microsoft.com/office/powerpoint/2010/main" val="2314705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65BC3-9EEE-170F-A2D3-44D822A24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17" y="-87086"/>
            <a:ext cx="4927598" cy="3200400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Non-White Women are Diagnosed with Breast Cancer at Younger Ages than White Women</a:t>
            </a:r>
          </a:p>
        </p:txBody>
      </p:sp>
      <p:pic>
        <p:nvPicPr>
          <p:cNvPr id="5" name="Content Placeholder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3A366BC-BD26-DD01-7CEB-8FA7BA3E0B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70" y="136566"/>
            <a:ext cx="6599169" cy="660854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6D1B7E-4C6E-42E8-7170-6BFF8CD060D4}"/>
              </a:ext>
            </a:extLst>
          </p:cNvPr>
          <p:cNvSpPr txBox="1"/>
          <p:nvPr/>
        </p:nvSpPr>
        <p:spPr>
          <a:xfrm>
            <a:off x="214490" y="3287888"/>
            <a:ext cx="4705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Non-white women have a peak age of diagnosis of breast cancer earlier than 50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age at diagnosis for white: 62, non-white: ~55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age at death for non-white women 10 years earlier than white women</a:t>
            </a:r>
          </a:p>
        </p:txBody>
      </p:sp>
    </p:spTree>
    <p:extLst>
      <p:ext uri="{BB962C8B-B14F-4D97-AF65-F5344CB8AC3E}">
        <p14:creationId xmlns:p14="http://schemas.microsoft.com/office/powerpoint/2010/main" val="3206230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D4CCCB8-8CE4-458B-93AE-677D8BF1CE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8312986"/>
              </p:ext>
            </p:extLst>
          </p:nvPr>
        </p:nvGraphicFramePr>
        <p:xfrm>
          <a:off x="457201" y="706782"/>
          <a:ext cx="8066314" cy="530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612B128-FC4D-42BA-9D07-135B6FB73B31}"/>
              </a:ext>
            </a:extLst>
          </p:cNvPr>
          <p:cNvCxnSpPr>
            <a:cxnSpLocks/>
          </p:cNvCxnSpPr>
          <p:nvPr/>
        </p:nvCxnSpPr>
        <p:spPr>
          <a:xfrm>
            <a:off x="3060700" y="1536700"/>
            <a:ext cx="0" cy="3530600"/>
          </a:xfrm>
          <a:prstGeom prst="straightConnector1">
            <a:avLst/>
          </a:prstGeom>
          <a:ln w="76200">
            <a:solidFill>
              <a:srgbClr val="11111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A29E1BC-E8AC-469C-8A3E-B32B8D5D3F31}"/>
              </a:ext>
            </a:extLst>
          </p:cNvPr>
          <p:cNvSpPr txBox="1"/>
          <p:nvPr/>
        </p:nvSpPr>
        <p:spPr>
          <a:xfrm>
            <a:off x="196769" y="0"/>
            <a:ext cx="10821187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>
              <a:defRPr/>
            </a:pPr>
            <a:r>
              <a:rPr lang="en-CA" sz="3733" dirty="0">
                <a:solidFill>
                  <a:schemeClr val="bg1"/>
                </a:solidFill>
                <a:latin typeface="Arial"/>
              </a:rPr>
              <a:t>Impact of Change in CTF guidelines in 2011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4DE414-23DE-4CD5-8847-C682900C55B2}"/>
              </a:ext>
            </a:extLst>
          </p:cNvPr>
          <p:cNvSpPr/>
          <p:nvPr/>
        </p:nvSpPr>
        <p:spPr>
          <a:xfrm>
            <a:off x="9279468" y="6502400"/>
            <a:ext cx="3488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defRPr/>
            </a:pPr>
            <a:r>
              <a:rPr lang="en-US" sz="1000" dirty="0">
                <a:solidFill>
                  <a:schemeClr val="bg1"/>
                </a:solidFill>
                <a:latin typeface="Calibri" panose="020F0502020204030204" pitchFamily="34" charset="0"/>
              </a:rPr>
              <a:t>Wilkinson, A. N.</a:t>
            </a:r>
            <a:r>
              <a:rPr lang="en-US" sz="1000" i="1" dirty="0">
                <a:solidFill>
                  <a:schemeClr val="bg1"/>
                </a:solidFill>
                <a:latin typeface="Calibri" panose="020F0502020204030204" pitchFamily="34" charset="0"/>
              </a:rPr>
              <a:t> et al. Curr Oncol </a:t>
            </a:r>
            <a:r>
              <a:rPr lang="en-US" sz="1000" b="1" i="1" dirty="0">
                <a:solidFill>
                  <a:schemeClr val="bg1"/>
                </a:solidFill>
                <a:latin typeface="Calibri" panose="020F0502020204030204" pitchFamily="34" charset="0"/>
              </a:rPr>
              <a:t>29, 5627-5643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F11FF5-4F89-5F7C-5296-555D20CCB08A}"/>
              </a:ext>
            </a:extLst>
          </p:cNvPr>
          <p:cNvSpPr txBox="1"/>
          <p:nvPr/>
        </p:nvSpPr>
        <p:spPr>
          <a:xfrm>
            <a:off x="8547100" y="832756"/>
            <a:ext cx="31586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 CTF recommended against screening women in 40s: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later stage disease at diagnosis in 40s and 50s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10.3% increase in metastatic disease in 50s</a:t>
            </a:r>
          </a:p>
        </p:txBody>
      </p:sp>
    </p:spTree>
    <p:extLst>
      <p:ext uri="{BB962C8B-B14F-4D97-AF65-F5344CB8AC3E}">
        <p14:creationId xmlns:p14="http://schemas.microsoft.com/office/powerpoint/2010/main" val="1561281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F7E0-F30D-4A0E-AAFC-64A8136F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7225"/>
            <a:ext cx="10515600" cy="132556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currently inform patients about their breast tissue density?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9A00-9D72-4B3F-B4D1-CDAE1BA4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1289"/>
            <a:ext cx="10515600" cy="362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</a:t>
            </a:r>
          </a:p>
          <a:p>
            <a:pPr marL="0" indent="0">
              <a:buNone/>
            </a:pPr>
            <a:r>
              <a:rPr lang="en-CA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</a:t>
            </a:r>
          </a:p>
        </p:txBody>
      </p:sp>
    </p:spTree>
    <p:extLst>
      <p:ext uri="{BB962C8B-B14F-4D97-AF65-F5344CB8AC3E}">
        <p14:creationId xmlns:p14="http://schemas.microsoft.com/office/powerpoint/2010/main" val="5317990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9D4B8B1B-EE43-EE0F-94AF-FE76CB0006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141032"/>
              </p:ext>
            </p:extLst>
          </p:nvPr>
        </p:nvGraphicFramePr>
        <p:xfrm>
          <a:off x="6291945" y="2336801"/>
          <a:ext cx="5527522" cy="3942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A5679E-300C-7220-4CCE-D36BAD0EB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79" y="146754"/>
            <a:ext cx="12414956" cy="1318785"/>
          </a:xfrm>
        </p:spPr>
        <p:txBody>
          <a:bodyPr>
            <a:no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when there are no organised screening programs for women 40-49?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EDFBF-3954-58DF-210F-B9881871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712" y="1295803"/>
            <a:ext cx="10326915" cy="47263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More advanced stage breast cancer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93145B-3D91-C657-2B76-3A2B20990557}"/>
              </a:ext>
            </a:extLst>
          </p:cNvPr>
          <p:cNvSpPr/>
          <p:nvPr/>
        </p:nvSpPr>
        <p:spPr>
          <a:xfrm>
            <a:off x="0" y="6396335"/>
            <a:ext cx="2551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Curr. Oncol. </a:t>
            </a:r>
            <a:r>
              <a:rPr lang="en-US" sz="1200" b="1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2022</a:t>
            </a:r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29, Wilkinson A, …Seely JM</a:t>
            </a:r>
            <a:endParaRPr lang="en-CA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1173ADD-B547-2C68-3216-DA672E7A3E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7554477"/>
              </p:ext>
            </p:extLst>
          </p:nvPr>
        </p:nvGraphicFramePr>
        <p:xfrm>
          <a:off x="530578" y="2336800"/>
          <a:ext cx="5685165" cy="396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011C1B-D8C7-037F-C59F-12D342416F74}"/>
              </a:ext>
            </a:extLst>
          </p:cNvPr>
          <p:cNvSpPr txBox="1"/>
          <p:nvPr/>
        </p:nvSpPr>
        <p:spPr>
          <a:xfrm>
            <a:off x="1005537" y="2763019"/>
            <a:ext cx="694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>
              <a:defRPr/>
            </a:pPr>
            <a:r>
              <a:rPr lang="en-CA" sz="1200" dirty="0">
                <a:latin typeface="Calibri" panose="020F0502020204030204"/>
                <a:ea typeface="ＭＳ Ｐゴシック" pitchFamily="34" charset="-128"/>
              </a:rPr>
              <a:t>p&lt;0.001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AD4BA6-85F2-C474-6397-BE07A3860545}"/>
              </a:ext>
            </a:extLst>
          </p:cNvPr>
          <p:cNvSpPr/>
          <p:nvPr/>
        </p:nvSpPr>
        <p:spPr>
          <a:xfrm>
            <a:off x="2299670" y="2558110"/>
            <a:ext cx="694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p&lt;0.001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D9E6C8-0703-0F47-786C-135DC2329261}"/>
              </a:ext>
            </a:extLst>
          </p:cNvPr>
          <p:cNvSpPr/>
          <p:nvPr/>
        </p:nvSpPr>
        <p:spPr>
          <a:xfrm>
            <a:off x="3813024" y="3937022"/>
            <a:ext cx="6944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p&lt;0.001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0448D2-5441-7066-43C5-1CA8BC021945}"/>
              </a:ext>
            </a:extLst>
          </p:cNvPr>
          <p:cNvSpPr/>
          <p:nvPr/>
        </p:nvSpPr>
        <p:spPr>
          <a:xfrm>
            <a:off x="5013260" y="4718439"/>
            <a:ext cx="1441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p=0.001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9347DE-F183-1077-571C-BF10FF1E41FA}"/>
              </a:ext>
            </a:extLst>
          </p:cNvPr>
          <p:cNvSpPr/>
          <p:nvPr/>
        </p:nvSpPr>
        <p:spPr>
          <a:xfrm>
            <a:off x="6901479" y="2424254"/>
            <a:ext cx="694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p&lt;0.001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EFA6E-83A4-4886-E18E-B612F32A3415}"/>
              </a:ext>
            </a:extLst>
          </p:cNvPr>
          <p:cNvSpPr/>
          <p:nvPr/>
        </p:nvSpPr>
        <p:spPr>
          <a:xfrm>
            <a:off x="8194128" y="2968557"/>
            <a:ext cx="694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p=0.003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2AEC94-224A-955B-A71B-153291643C33}"/>
              </a:ext>
            </a:extLst>
          </p:cNvPr>
          <p:cNvSpPr/>
          <p:nvPr/>
        </p:nvSpPr>
        <p:spPr>
          <a:xfrm>
            <a:off x="9433281" y="4253117"/>
            <a:ext cx="694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p&lt;0.001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706277-B382-8B7A-5B6D-64533E2B2A90}"/>
              </a:ext>
            </a:extLst>
          </p:cNvPr>
          <p:cNvSpPr/>
          <p:nvPr/>
        </p:nvSpPr>
        <p:spPr>
          <a:xfrm>
            <a:off x="10654640" y="4742164"/>
            <a:ext cx="615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sz="1200" dirty="0">
                <a:latin typeface="Calibri" panose="020F0502020204030204"/>
                <a:ea typeface="ＭＳ Ｐゴシック" pitchFamily="34" charset="-128"/>
              </a:rPr>
              <a:t>p&gt;0.05</a:t>
            </a:r>
            <a:endParaRPr lang="en-CA" sz="1200" dirty="0">
              <a:latin typeface="Calibri" panose="020F0502020204030204"/>
              <a:ea typeface="ＭＳ Ｐゴシック" pitchFamily="34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47F94-2DC5-68F9-4F5C-89EA3775952A}"/>
              </a:ext>
            </a:extLst>
          </p:cNvPr>
          <p:cNvSpPr txBox="1"/>
          <p:nvPr/>
        </p:nvSpPr>
        <p:spPr>
          <a:xfrm>
            <a:off x="3135492" y="6242756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40-49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69DE7DA-E8F3-BC19-88EA-008E74933474}"/>
              </a:ext>
            </a:extLst>
          </p:cNvPr>
          <p:cNvSpPr txBox="1"/>
          <p:nvPr/>
        </p:nvSpPr>
        <p:spPr>
          <a:xfrm>
            <a:off x="7816746" y="6211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50-59</a:t>
            </a:r>
          </a:p>
        </p:txBody>
      </p:sp>
    </p:spTree>
    <p:extLst>
      <p:ext uri="{BB962C8B-B14F-4D97-AF65-F5344CB8AC3E}">
        <p14:creationId xmlns:p14="http://schemas.microsoft.com/office/powerpoint/2010/main" val="793045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5A69-C0A3-E581-9988-908704DA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30" y="263656"/>
            <a:ext cx="11108870" cy="1158744"/>
          </a:xfrm>
        </p:spPr>
        <p:txBody>
          <a:bodyPr>
            <a:normAutofit fontScale="90000"/>
          </a:bodyPr>
          <a:lstStyle/>
          <a:p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Significantly increased 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 net </a:t>
            </a:r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urvival</a:t>
            </a:r>
            <a:br>
              <a:rPr lang="en-CA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pic>
        <p:nvPicPr>
          <p:cNvPr id="4" name="Main graphic">
            <a:extLst>
              <a:ext uri="{FF2B5EF4-FFF2-40B4-BE49-F238E27FC236}">
                <a16:creationId xmlns:a16="http://schemas.microsoft.com/office/drawing/2014/main" id="{2850FCC3-F58B-E29B-B237-6DA73752973C}"/>
              </a:ext>
            </a:extLst>
          </p:cNvPr>
          <p:cNvPicPr/>
          <p:nvPr/>
        </p:nvPicPr>
        <p:blipFill rotWithShape="1">
          <a:blip r:embed="rId2"/>
          <a:srcRect l="212" t="805" r="-212" b="51785"/>
          <a:stretch/>
        </p:blipFill>
        <p:spPr>
          <a:xfrm>
            <a:off x="1876778" y="1219201"/>
            <a:ext cx="8023577" cy="50009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494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209F-433A-D64D-8BFD-FD309328E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387" y="176601"/>
            <a:ext cx="12143013" cy="4517080"/>
          </a:xfrm>
        </p:spPr>
        <p:txBody>
          <a:bodyPr/>
          <a:lstStyle/>
          <a:p>
            <a:pPr marL="0" indent="0">
              <a:buNone/>
            </a:pP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Screening participation rate correlated with stage at diagnosis and net survival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4" name="Picture 3" descr="A graph showing the number of screening rate&#10;&#10;Description automatically generated">
            <a:extLst>
              <a:ext uri="{FF2B5EF4-FFF2-40B4-BE49-F238E27FC236}">
                <a16:creationId xmlns:a16="http://schemas.microsoft.com/office/drawing/2014/main" id="{1FC3742E-D19B-F1AF-031F-095754A43E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 b="7452"/>
          <a:stretch/>
        </p:blipFill>
        <p:spPr>
          <a:xfrm>
            <a:off x="5768622" y="1955799"/>
            <a:ext cx="6164338" cy="433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13E52E-1149-7494-0936-FB409EBA05BC}"/>
              </a:ext>
            </a:extLst>
          </p:cNvPr>
          <p:cNvSpPr txBox="1"/>
          <p:nvPr/>
        </p:nvSpPr>
        <p:spPr>
          <a:xfrm>
            <a:off x="5765738" y="6405484"/>
            <a:ext cx="70415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Wilkinson AN, Ellison LF, Billette JM, Seely JM. </a:t>
            </a:r>
            <a:r>
              <a:rPr lang="en-US" sz="1200" b="0" i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Journal of Clinical Oncology, 2023</a:t>
            </a:r>
            <a:endParaRPr lang="en-CA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C9212E-7392-E453-3C9D-97BBD1DF489C}"/>
              </a:ext>
            </a:extLst>
          </p:cNvPr>
          <p:cNvGrpSpPr/>
          <p:nvPr/>
        </p:nvGrpSpPr>
        <p:grpSpPr>
          <a:xfrm>
            <a:off x="0" y="1930400"/>
            <a:ext cx="5633156" cy="4684894"/>
            <a:chOff x="2863430" y="596900"/>
            <a:chExt cx="5480470" cy="48929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F2923E-76B7-D14B-6DF0-63C3B8436C6E}"/>
                </a:ext>
              </a:extLst>
            </p:cNvPr>
            <p:cNvSpPr txBox="1"/>
            <p:nvPr/>
          </p:nvSpPr>
          <p:spPr>
            <a:xfrm>
              <a:off x="4798960" y="5105298"/>
              <a:ext cx="2976917" cy="38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40-49 % Screened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 descr="Chart, scatter chart&#10;&#10;Description automatically generated">
              <a:extLst>
                <a:ext uri="{FF2B5EF4-FFF2-40B4-BE49-F238E27FC236}">
                  <a16:creationId xmlns:a16="http://schemas.microsoft.com/office/drawing/2014/main" id="{7A79B0EC-1A62-D1DC-6219-A841570DA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7" t="2922" r="2956" b="12182"/>
            <a:stretch/>
          </p:blipFill>
          <p:spPr bwMode="auto">
            <a:xfrm>
              <a:off x="3114673" y="2816224"/>
              <a:ext cx="5229225" cy="2308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4C98C1B8-2357-BBA7-A802-7ABA1A5D0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5" r="3035" b="15934"/>
            <a:stretch/>
          </p:blipFill>
          <p:spPr bwMode="auto">
            <a:xfrm>
              <a:off x="3114675" y="596900"/>
              <a:ext cx="5229225" cy="2308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0DC469-4475-7E98-DEA9-BCAB23C37708}"/>
                </a:ext>
              </a:extLst>
            </p:cNvPr>
            <p:cNvSpPr txBox="1"/>
            <p:nvPr/>
          </p:nvSpPr>
          <p:spPr>
            <a:xfrm rot="16200000">
              <a:off x="2319274" y="2667000"/>
              <a:ext cx="1457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Rate/100,000</a:t>
              </a:r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C6FC0D-74A4-3677-212E-6FBA46AA4095}"/>
                </a:ext>
              </a:extLst>
            </p:cNvPr>
            <p:cNvSpPr txBox="1"/>
            <p:nvPr/>
          </p:nvSpPr>
          <p:spPr>
            <a:xfrm>
              <a:off x="7134225" y="642421"/>
              <a:ext cx="867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Stage 1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3A193DD-6604-F3BA-B29F-1E4695F78913}"/>
                </a:ext>
              </a:extLst>
            </p:cNvPr>
            <p:cNvSpPr txBox="1"/>
            <p:nvPr/>
          </p:nvSpPr>
          <p:spPr>
            <a:xfrm>
              <a:off x="7134225" y="3016805"/>
              <a:ext cx="867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/>
                <a:t>Stage 4</a:t>
              </a:r>
              <a:endParaRPr lang="en-US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F416AAD-5448-CB92-9A36-CFD5D4608376}"/>
              </a:ext>
            </a:extLst>
          </p:cNvPr>
          <p:cNvSpPr txBox="1"/>
          <p:nvPr/>
        </p:nvSpPr>
        <p:spPr>
          <a:xfrm>
            <a:off x="6660444" y="4289778"/>
            <a:ext cx="84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81.8%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91E87-E593-8A08-4A27-035E2E2E377D}"/>
              </a:ext>
            </a:extLst>
          </p:cNvPr>
          <p:cNvSpPr txBox="1"/>
          <p:nvPr/>
        </p:nvSpPr>
        <p:spPr>
          <a:xfrm>
            <a:off x="10645423" y="2434356"/>
            <a:ext cx="1130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85.8%</a:t>
            </a:r>
          </a:p>
        </p:txBody>
      </p:sp>
    </p:spTree>
    <p:extLst>
      <p:ext uri="{BB962C8B-B14F-4D97-AF65-F5344CB8AC3E}">
        <p14:creationId xmlns:p14="http://schemas.microsoft.com/office/powerpoint/2010/main" val="19037269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46A0-A07D-0DA4-B5D3-A7C08301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089" y="142734"/>
            <a:ext cx="11729156" cy="1668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Increased breast cancer incidence in women in 50s</a:t>
            </a:r>
          </a:p>
          <a:p>
            <a:endParaRPr lang="en-CA" dirty="0"/>
          </a:p>
        </p:txBody>
      </p:sp>
      <p:pic>
        <p:nvPicPr>
          <p:cNvPr id="4" name="Picture 3" descr="A graph of a number of individuals&#10;&#10;Description automatically generated with medium confidence">
            <a:extLst>
              <a:ext uri="{FF2B5EF4-FFF2-40B4-BE49-F238E27FC236}">
                <a16:creationId xmlns:a16="http://schemas.microsoft.com/office/drawing/2014/main" id="{70F379FE-B76D-C862-9D41-B5047E6DA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11" y="1797962"/>
            <a:ext cx="9515122" cy="49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5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C9D46-406C-40F0-9738-1A850522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0" y="365125"/>
            <a:ext cx="10044289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Screening Recommendations for Women 40-49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A36A1-46F6-49E7-9367-0D57C7C7E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35785"/>
            <a:ext cx="10868800" cy="4351339"/>
          </a:xfrm>
        </p:spPr>
        <p:txBody>
          <a:bodyPr>
            <a:normAutofit fontScale="92500" lnSpcReduction="10000"/>
          </a:bodyPr>
          <a:lstStyle/>
          <a:p>
            <a:r>
              <a:rPr lang="en-CA" sz="3200" dirty="0"/>
              <a:t>Discuss risks/benefits and patient preferences. Be aware that:</a:t>
            </a:r>
          </a:p>
          <a:p>
            <a:pPr lvl="1"/>
            <a:r>
              <a:rPr lang="en-CA" dirty="0"/>
              <a:t>Survival is significantly increased in women 40-49 who are screened</a:t>
            </a:r>
          </a:p>
          <a:p>
            <a:pPr lvl="1"/>
            <a:r>
              <a:rPr lang="en-CA" dirty="0"/>
              <a:t>Non-white women are at increased risk for diagnosis at an earlier age</a:t>
            </a:r>
          </a:p>
          <a:p>
            <a:pPr lvl="1"/>
            <a:r>
              <a:rPr lang="en-CA" dirty="0"/>
              <a:t>Overdiagnosis is minimal in women in 40s</a:t>
            </a:r>
          </a:p>
          <a:p>
            <a:pPr lvl="1"/>
            <a:r>
              <a:rPr lang="en-CA" dirty="0"/>
              <a:t>Dense breasts increase risk of breast cancer</a:t>
            </a:r>
          </a:p>
          <a:p>
            <a:pPr lvl="1"/>
            <a:r>
              <a:rPr lang="en-CA" dirty="0"/>
              <a:t>Use IBIS to quantify a patient’s risk</a:t>
            </a:r>
          </a:p>
          <a:p>
            <a:endParaRPr lang="en-CA" sz="3600" dirty="0"/>
          </a:p>
          <a:p>
            <a:r>
              <a:rPr lang="en-CA" sz="3600" dirty="0"/>
              <a:t>Women in their 40s should be screened annually with mammography</a:t>
            </a:r>
          </a:p>
          <a:p>
            <a:pPr lvl="1"/>
            <a:r>
              <a:rPr lang="en-CA" sz="2800" dirty="0"/>
              <a:t>+/- supplemental screening if dense breasts and IBIS &gt;15%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751FD-A99E-49F3-B8BF-461FE86AC9EE}"/>
              </a:ext>
            </a:extLst>
          </p:cNvPr>
          <p:cNvSpPr txBox="1"/>
          <p:nvPr/>
        </p:nvSpPr>
        <p:spPr>
          <a:xfrm>
            <a:off x="7970169" y="6496049"/>
            <a:ext cx="328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defRPr/>
            </a:pPr>
            <a:r>
              <a:rPr lang="en-CA" dirty="0">
                <a:solidFill>
                  <a:prstClr val="white"/>
                </a:solidFill>
                <a:latin typeface="Corbel" panose="020B0503020204020204"/>
              </a:rPr>
              <a:t>Ray et al, AJR 2018; 210:264–270</a:t>
            </a:r>
          </a:p>
        </p:txBody>
      </p:sp>
    </p:spTree>
    <p:extLst>
      <p:ext uri="{BB962C8B-B14F-4D97-AF65-F5344CB8AC3E}">
        <p14:creationId xmlns:p14="http://schemas.microsoft.com/office/powerpoint/2010/main" val="20596249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D79A-8208-9D57-24CC-9E0A5D993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Women &gt;74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54526-2351-448E-9E9D-A9120F0EC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solidFill>
                  <a:schemeClr val="bg1"/>
                </a:solidFill>
              </a:rPr>
              <a:t>Most women in Canada at age 75 have a 10 year life expectancy</a:t>
            </a:r>
          </a:p>
          <a:p>
            <a:r>
              <a:rPr lang="en-CA" dirty="0">
                <a:solidFill>
                  <a:schemeClr val="bg1"/>
                </a:solidFill>
              </a:rPr>
              <a:t>Breast screening most jurisdictions until age 74, Quebec until age 69</a:t>
            </a:r>
          </a:p>
          <a:p>
            <a:r>
              <a:rPr lang="en-CA" dirty="0">
                <a:solidFill>
                  <a:schemeClr val="bg1"/>
                </a:solidFill>
              </a:rPr>
              <a:t>Women older than 70 represent 31% of breast cancer cases</a:t>
            </a:r>
          </a:p>
          <a:p>
            <a:r>
              <a:rPr lang="en-CA" dirty="0">
                <a:solidFill>
                  <a:schemeClr val="bg1"/>
                </a:solidFill>
              </a:rPr>
              <a:t>Breast cancer specific mortality is highest in women over 70</a:t>
            </a:r>
          </a:p>
          <a:p>
            <a:r>
              <a:rPr lang="en-CA" dirty="0">
                <a:solidFill>
                  <a:schemeClr val="bg1"/>
                </a:solidFill>
              </a:rPr>
              <a:t>Older women have worse outcomes than younger women with similar diagnoses</a:t>
            </a:r>
          </a:p>
          <a:p>
            <a:r>
              <a:rPr lang="en-CA" dirty="0">
                <a:solidFill>
                  <a:schemeClr val="bg1"/>
                </a:solidFill>
              </a:rPr>
              <a:t>Overdiagnosis is an important factor in older women who may potentially have multiple co-morbidities.</a:t>
            </a:r>
          </a:p>
        </p:txBody>
      </p:sp>
    </p:spTree>
    <p:extLst>
      <p:ext uri="{BB962C8B-B14F-4D97-AF65-F5344CB8AC3E}">
        <p14:creationId xmlns:p14="http://schemas.microsoft.com/office/powerpoint/2010/main" val="3088412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137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FA1F-C51C-E3DE-A203-2C3E4E5A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175045" cy="1325563"/>
          </a:xfrm>
        </p:spPr>
        <p:txBody>
          <a:bodyPr>
            <a:normAutofit/>
          </a:bodyPr>
          <a:lstStyle/>
          <a:p>
            <a:pPr algn="ctr"/>
            <a:r>
              <a:rPr lang="en-CA" dirty="0"/>
              <a:t>Screening Recommendations for Women &gt;74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99DD1-187F-C1DF-F425-FCEF987D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Screening in women &gt;74 should be a discussion weighing risks/benefits with the patient</a:t>
            </a:r>
          </a:p>
          <a:p>
            <a:r>
              <a:rPr lang="en-CA" dirty="0"/>
              <a:t>Screening should only be considered when life expectancy is &gt;10 years</a:t>
            </a:r>
          </a:p>
          <a:p>
            <a:r>
              <a:rPr lang="en-CA" dirty="0"/>
              <a:t>Screen with mammogram q2 years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7724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35B22-D8FA-41C7-A3EF-E3C1B482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29" y="416056"/>
            <a:ext cx="10297887" cy="1323845"/>
          </a:xfrm>
        </p:spPr>
        <p:txBody>
          <a:bodyPr>
            <a:norm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statements is true?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8CE0F-C544-4406-8887-A86E8E57E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300" y="2154173"/>
            <a:ext cx="10326915" cy="45170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Screening mammography for a woman in her 40s should only be done if she has a positive family history of breast cancer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Breast tissue density is a risk factor for breast cancer that is equivalent to having a first degree relative with breast cancer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Most patients who develop breast cancer have a family history of breast cancer </a:t>
            </a:r>
          </a:p>
          <a:p>
            <a:pPr marL="0" indent="0">
              <a:buNone/>
            </a:pPr>
            <a:r>
              <a:rPr lang="en-CA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Stopping screening mammography is recommended if life expectancy is &lt; 15 years</a:t>
            </a:r>
          </a:p>
        </p:txBody>
      </p:sp>
    </p:spTree>
    <p:extLst>
      <p:ext uri="{BB962C8B-B14F-4D97-AF65-F5344CB8AC3E}">
        <p14:creationId xmlns:p14="http://schemas.microsoft.com/office/powerpoint/2010/main" val="269216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1F7E0-F30D-4A0E-AAFC-64A8136F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529" y="657356"/>
            <a:ext cx="10297887" cy="1323845"/>
          </a:xfrm>
        </p:spPr>
        <p:txBody>
          <a:bodyPr>
            <a:normAutofit fontScale="90000"/>
          </a:bodyPr>
          <a:lstStyle/>
          <a:p>
            <a:r>
              <a:rPr lang="en-CA" sz="4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inform your patient about their breast tissue density?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A9A00-9D72-4B3F-B4D1-CDAE1BA46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42" y="2128773"/>
            <a:ext cx="10326915" cy="451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</a:t>
            </a:r>
          </a:p>
          <a:p>
            <a:pPr marL="0" indent="0">
              <a:buNone/>
            </a:pPr>
            <a:r>
              <a:rPr lang="en-CA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</a:t>
            </a:r>
          </a:p>
        </p:txBody>
      </p:sp>
    </p:spTree>
    <p:extLst>
      <p:ext uri="{BB962C8B-B14F-4D97-AF65-F5344CB8AC3E}">
        <p14:creationId xmlns:p14="http://schemas.microsoft.com/office/powerpoint/2010/main" val="114810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8EC7-0078-472B-856E-56514A4B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29" y="136656"/>
            <a:ext cx="10297887" cy="1895344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Will you recommend screening mammography for women in their 40s?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1DB3-5BB8-4B5B-8435-6A0ADB51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542" y="1900173"/>
            <a:ext cx="10326915" cy="45170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A. Yes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B. No </a:t>
            </a:r>
          </a:p>
          <a:p>
            <a:pPr marL="457200" lvl="1" indent="0">
              <a:buNone/>
            </a:pPr>
            <a:r>
              <a:rPr lang="en-CA" sz="2400" dirty="0">
                <a:solidFill>
                  <a:schemeClr val="bg1"/>
                </a:solidFill>
              </a:rPr>
              <a:t>C. Only if they have a positive family history of breast 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F374-484D-41BD-B169-410A5E4490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>
            <a:normAutofit/>
          </a:bodyPr>
          <a:lstStyle/>
          <a:p>
            <a:pPr>
              <a:defRPr/>
            </a:pPr>
            <a:fld id="{179F89F9-FF04-E344-B066-787D2970A62B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5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D8EC7-0078-472B-856E-56514A4BF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80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recommend screening mammography for women in their 40s?</a:t>
            </a:r>
            <a:br>
              <a:rPr lang="en-CA" dirty="0">
                <a:solidFill>
                  <a:schemeClr val="tx2">
                    <a:lumMod val="50000"/>
                  </a:schemeClr>
                </a:solidFill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A1DB3-5BB8-4B5B-8435-6A0ADB51A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913" y="2218021"/>
            <a:ext cx="9784428" cy="41954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</a:t>
            </a:r>
          </a:p>
          <a:p>
            <a:pPr marL="457200" lvl="1" indent="0">
              <a:buNone/>
            </a:pPr>
            <a:r>
              <a:rPr lang="en-CA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No </a:t>
            </a:r>
          </a:p>
          <a:p>
            <a:pPr marL="457200" lvl="1" indent="0">
              <a:buNone/>
            </a:pPr>
            <a:r>
              <a:rPr lang="en-CA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Only if they have a positive family history 	of breast cancer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F374-484D-41BD-B169-410A5E449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>
              <a:defRPr/>
            </a:pPr>
            <a:fld id="{179F89F9-FF04-E344-B066-787D2970A62B}" type="slidenum">
              <a:rPr lang="en-US" sz="1800">
                <a:solidFill>
                  <a:srgbClr val="295D90"/>
                </a:solidFill>
                <a:latin typeface="Arial"/>
              </a:rPr>
              <a:pPr defTabSz="457189">
                <a:defRPr/>
              </a:pPr>
              <a:t>6</a:t>
            </a:fld>
            <a:endParaRPr lang="en-US" sz="1800" dirty="0">
              <a:solidFill>
                <a:srgbClr val="295D9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4021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929" y="670056"/>
            <a:ext cx="10297887" cy="132384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many cancers are detected by mammography in extremely dense breast tissue (ACR 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542" y="2230373"/>
            <a:ext cx="10326915" cy="451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25%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75%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85%</a:t>
            </a:r>
          </a:p>
        </p:txBody>
      </p:sp>
    </p:spTree>
    <p:extLst>
      <p:ext uri="{BB962C8B-B14F-4D97-AF65-F5344CB8AC3E}">
        <p14:creationId xmlns:p14="http://schemas.microsoft.com/office/powerpoint/2010/main" val="8383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A3CB-51F0-4545-91D8-10BCD7BA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women who get breast cancer have a family history of breast cancer?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F3195-4533-4D5A-9622-52584603D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50%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75%</a:t>
            </a:r>
          </a:p>
        </p:txBody>
      </p:sp>
    </p:spTree>
    <p:extLst>
      <p:ext uri="{BB962C8B-B14F-4D97-AF65-F5344CB8AC3E}">
        <p14:creationId xmlns:p14="http://schemas.microsoft.com/office/powerpoint/2010/main" val="40612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E7D83-AEE7-96FF-8B25-A84369770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breast cancer-specific mortality rate is highest in women aged: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D557D-7DB5-759A-2773-8D2D3E958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40-49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50-59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60-74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&gt;74</a:t>
            </a:r>
          </a:p>
        </p:txBody>
      </p:sp>
    </p:spTree>
    <p:extLst>
      <p:ext uri="{BB962C8B-B14F-4D97-AF65-F5344CB8AC3E}">
        <p14:creationId xmlns:p14="http://schemas.microsoft.com/office/powerpoint/2010/main" val="177688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D3F6-9718-2AA5-2912-A8FA08CDB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A0A02-33B7-0319-F31E-2C22211B1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56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690" y="451616"/>
            <a:ext cx="10389327" cy="1323845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many cancers are detected by mammography in extremely dense breast tissue (ACR D)?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25%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50%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75%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85%</a:t>
            </a:r>
          </a:p>
        </p:txBody>
      </p:sp>
    </p:spTree>
    <p:extLst>
      <p:ext uri="{BB962C8B-B14F-4D97-AF65-F5344CB8AC3E}">
        <p14:creationId xmlns:p14="http://schemas.microsoft.com/office/powerpoint/2010/main" val="4073681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336" y="451616"/>
            <a:ext cx="10389327" cy="132384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How many women who get breast cancer have a family history of breast cancer?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5%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10%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20%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50%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75%</a:t>
            </a:r>
          </a:p>
        </p:txBody>
      </p:sp>
    </p:spTree>
    <p:extLst>
      <p:ext uri="{BB962C8B-B14F-4D97-AF65-F5344CB8AC3E}">
        <p14:creationId xmlns:p14="http://schemas.microsoft.com/office/powerpoint/2010/main" val="138705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71AD7-8110-EEF7-EAEF-72E2F03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30" y="517656"/>
            <a:ext cx="10297887" cy="1323845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Screening for a high-risk woman should start at 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D7DC3-7568-EECA-6CEF-F3D0CD6DC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1" y="2255773"/>
            <a:ext cx="10326915" cy="4517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25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30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40</a:t>
            </a:r>
          </a:p>
          <a:p>
            <a:pPr marL="0" indent="0">
              <a:buNone/>
            </a:pPr>
            <a:r>
              <a:rPr lang="en-CA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50</a:t>
            </a:r>
          </a:p>
        </p:txBody>
      </p:sp>
    </p:spTree>
    <p:extLst>
      <p:ext uri="{BB962C8B-B14F-4D97-AF65-F5344CB8AC3E}">
        <p14:creationId xmlns:p14="http://schemas.microsoft.com/office/powerpoint/2010/main" val="3965731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4537</TotalTime>
  <Words>3229</Words>
  <Application>Microsoft Office PowerPoint</Application>
  <PresentationFormat>Widescreen</PresentationFormat>
  <Paragraphs>487</Paragraphs>
  <Slides>63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Arial</vt:lpstr>
      <vt:lpstr>Calibri</vt:lpstr>
      <vt:lpstr>Corbel</vt:lpstr>
      <vt:lpstr>Glacial Indifference</vt:lpstr>
      <vt:lpstr>Glacial Indifference Bold</vt:lpstr>
      <vt:lpstr>Landor Corp S Light</vt:lpstr>
      <vt:lpstr>Noto Sans</vt:lpstr>
      <vt:lpstr>Palatino Linotype</vt:lpstr>
      <vt:lpstr>Symbol</vt:lpstr>
      <vt:lpstr>Tahoma</vt:lpstr>
      <vt:lpstr>Office Theme</vt:lpstr>
      <vt:lpstr>Beyond the Basics of Breast Screening:   What to do for the young, old, dense and high-risk</vt:lpstr>
      <vt:lpstr>Disclosures</vt:lpstr>
      <vt:lpstr>Objectives</vt:lpstr>
      <vt:lpstr>Which of the following statements is true?</vt:lpstr>
      <vt:lpstr>Do you currently inform patients about their breast tissue density?</vt:lpstr>
      <vt:lpstr>Do you recommend screening mammography for women in their 40s? </vt:lpstr>
      <vt:lpstr>How many cancers are detected by mammography in extremely dense breast tissue (ACR D)?</vt:lpstr>
      <vt:lpstr>How many women who get breast cancer have a family history of breast cancer? </vt:lpstr>
      <vt:lpstr>Screening for a high-risk woman should start at age:</vt:lpstr>
      <vt:lpstr>Breast cancer-specific mortality rate is highest in women aged:</vt:lpstr>
      <vt:lpstr>Breast Cancer </vt:lpstr>
      <vt:lpstr>Why Screen?</vt:lpstr>
      <vt:lpstr>Earlier  Stage</vt:lpstr>
      <vt:lpstr>Two different 49 year old patients:  Screen detected vs symptomatic cancers</vt:lpstr>
      <vt:lpstr>Improved Survival with Earlier Stage</vt:lpstr>
      <vt:lpstr>PowerPoint Presentation</vt:lpstr>
      <vt:lpstr>Increased Cost with Treatment of Later Stage Breast Cancer</vt:lpstr>
      <vt:lpstr>False Positives</vt:lpstr>
      <vt:lpstr>Overdiagnosis</vt:lpstr>
      <vt:lpstr>Canadian Task Force on Preventive Health Care:  Overdiagnosis</vt:lpstr>
      <vt:lpstr>Anxiety</vt:lpstr>
      <vt:lpstr>2018 Canadian Task Force Guideline Recommendations</vt:lpstr>
      <vt:lpstr>The Evidence for Screening</vt:lpstr>
      <vt:lpstr>PowerPoint Presentation</vt:lpstr>
      <vt:lpstr>RCTs vs Modern Observational Trials</vt:lpstr>
      <vt:lpstr>Observational Trials: Pan-Canadian Study of Mammography Screening 2014</vt:lpstr>
      <vt:lpstr>Breast Density</vt:lpstr>
      <vt:lpstr>How can you tell breast density?</vt:lpstr>
      <vt:lpstr>Breast Density- Risk Factors</vt:lpstr>
      <vt:lpstr>Age and Breast Density</vt:lpstr>
      <vt:lpstr>Implications of Dense Breasts</vt:lpstr>
      <vt:lpstr>Limits cancer detection </vt:lpstr>
      <vt:lpstr>Interval cancers 5 - 18X more common</vt:lpstr>
      <vt:lpstr>Increased Risk of Breast Cancer</vt:lpstr>
      <vt:lpstr>Determining Risk of Breast Cancer</vt:lpstr>
      <vt:lpstr>Supplemental Screening</vt:lpstr>
      <vt:lpstr>Screening Recommendations for  Dense Breasts</vt:lpstr>
      <vt:lpstr>Screening for High-Risk Women</vt:lpstr>
      <vt:lpstr>What is a “High-Risk” Family History?</vt:lpstr>
      <vt:lpstr>BRCA Gene Carriers</vt:lpstr>
      <vt:lpstr>How Should I Screen High-risk women?</vt:lpstr>
      <vt:lpstr>PowerPoint Presentation</vt:lpstr>
      <vt:lpstr>Cancer Yield of Different Imaging Methods, Alone or in Combination</vt:lpstr>
      <vt:lpstr>Screening Recommendations for High Risk Women</vt:lpstr>
      <vt:lpstr>Breast Cancer in the 40s</vt:lpstr>
      <vt:lpstr>Incidence of Breast Cancer in Canada</vt:lpstr>
      <vt:lpstr>Breast Cancer Incidence in Younger Women is increasing</vt:lpstr>
      <vt:lpstr>Non-White Women are Diagnosed with Breast Cancer at Younger Ages than White Women</vt:lpstr>
      <vt:lpstr>PowerPoint Presentation</vt:lpstr>
      <vt:lpstr>What happens when there are no organised screening programs for women 40-49?</vt:lpstr>
      <vt:lpstr>2) Significantly increased 10 year net survival </vt:lpstr>
      <vt:lpstr>PowerPoint Presentation</vt:lpstr>
      <vt:lpstr>PowerPoint Presentation</vt:lpstr>
      <vt:lpstr>Screening Recommendations for Women 40-49</vt:lpstr>
      <vt:lpstr>Women &gt;74</vt:lpstr>
      <vt:lpstr>Screening Recommendations for Women &gt;74</vt:lpstr>
      <vt:lpstr>Which of the following statements is true?</vt:lpstr>
      <vt:lpstr>Will you inform your patient about their breast tissue density? </vt:lpstr>
      <vt:lpstr>Will you recommend screening mammography for women in their 40s? </vt:lpstr>
      <vt:lpstr>How many cancers are detected by mammography in extremely dense breast tissue (ACR D)?</vt:lpstr>
      <vt:lpstr>How many women who get breast cancer have a family history of breast cancer? </vt:lpstr>
      <vt:lpstr>The breast cancer-specific mortality rate is highest in women aged:</vt:lpstr>
      <vt:lpstr>Questions?</vt:lpstr>
    </vt:vector>
  </TitlesOfParts>
  <Company>The Ottawa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Basics of Breast Screening: What to do for the young, old, dense and high-risk</dc:title>
  <dc:creator>Anna Nathalie Wilkinson</dc:creator>
  <cp:lastModifiedBy>Deanne McKay</cp:lastModifiedBy>
  <cp:revision>6</cp:revision>
  <dcterms:created xsi:type="dcterms:W3CDTF">2023-09-22T18:32:30Z</dcterms:created>
  <dcterms:modified xsi:type="dcterms:W3CDTF">2023-11-07T13:34:03Z</dcterms:modified>
</cp:coreProperties>
</file>