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tif" ContentType="image/tiff"/>
  <Default Extension="tmp" ContentType="image/p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ink/ink1.xml" ContentType="application/inkml+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2.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542" r:id="rId1"/>
  </p:sldMasterIdLst>
  <p:notesMasterIdLst>
    <p:notesMasterId r:id="rId71"/>
  </p:notesMasterIdLst>
  <p:sldIdLst>
    <p:sldId id="256" r:id="rId2"/>
    <p:sldId id="2930" r:id="rId3"/>
    <p:sldId id="2931" r:id="rId4"/>
    <p:sldId id="2893" r:id="rId5"/>
    <p:sldId id="566" r:id="rId6"/>
    <p:sldId id="270" r:id="rId7"/>
    <p:sldId id="2933" r:id="rId8"/>
    <p:sldId id="564" r:id="rId9"/>
    <p:sldId id="2976" r:id="rId10"/>
    <p:sldId id="2964" r:id="rId11"/>
    <p:sldId id="311" r:id="rId12"/>
    <p:sldId id="2970" r:id="rId13"/>
    <p:sldId id="2968" r:id="rId14"/>
    <p:sldId id="2863" r:id="rId15"/>
    <p:sldId id="2923" r:id="rId16"/>
    <p:sldId id="466" r:id="rId17"/>
    <p:sldId id="2918" r:id="rId18"/>
    <p:sldId id="596" r:id="rId19"/>
    <p:sldId id="265" r:id="rId20"/>
    <p:sldId id="2971" r:id="rId21"/>
    <p:sldId id="2972" r:id="rId22"/>
    <p:sldId id="2939" r:id="rId23"/>
    <p:sldId id="2969" r:id="rId24"/>
    <p:sldId id="535" r:id="rId25"/>
    <p:sldId id="2935" r:id="rId26"/>
    <p:sldId id="2981" r:id="rId27"/>
    <p:sldId id="2824" r:id="rId28"/>
    <p:sldId id="368" r:id="rId29"/>
    <p:sldId id="2948" r:id="rId30"/>
    <p:sldId id="2949" r:id="rId31"/>
    <p:sldId id="370" r:id="rId32"/>
    <p:sldId id="372" r:id="rId33"/>
    <p:sldId id="2950" r:id="rId34"/>
    <p:sldId id="462" r:id="rId35"/>
    <p:sldId id="413" r:id="rId36"/>
    <p:sldId id="2882" r:id="rId37"/>
    <p:sldId id="2983" r:id="rId38"/>
    <p:sldId id="2980" r:id="rId39"/>
    <p:sldId id="2952" r:id="rId40"/>
    <p:sldId id="2982" r:id="rId41"/>
    <p:sldId id="2990" r:id="rId42"/>
    <p:sldId id="2991" r:id="rId43"/>
    <p:sldId id="2992" r:id="rId44"/>
    <p:sldId id="2993" r:id="rId45"/>
    <p:sldId id="498" r:id="rId46"/>
    <p:sldId id="1113" r:id="rId47"/>
    <p:sldId id="2994" r:id="rId48"/>
    <p:sldId id="2940" r:id="rId49"/>
    <p:sldId id="309" r:id="rId50"/>
    <p:sldId id="2989" r:id="rId51"/>
    <p:sldId id="2973" r:id="rId52"/>
    <p:sldId id="259" r:id="rId53"/>
    <p:sldId id="2858" r:id="rId54"/>
    <p:sldId id="2861" r:id="rId55"/>
    <p:sldId id="2941" r:id="rId56"/>
    <p:sldId id="2984" r:id="rId57"/>
    <p:sldId id="2985" r:id="rId58"/>
    <p:sldId id="2986" r:id="rId59"/>
    <p:sldId id="2987" r:id="rId60"/>
    <p:sldId id="540" r:id="rId61"/>
    <p:sldId id="2988" r:id="rId62"/>
    <p:sldId id="2995" r:id="rId63"/>
    <p:sldId id="580" r:id="rId64"/>
    <p:sldId id="525" r:id="rId65"/>
    <p:sldId id="526" r:id="rId66"/>
    <p:sldId id="528" r:id="rId67"/>
    <p:sldId id="529" r:id="rId68"/>
    <p:sldId id="2965" r:id="rId69"/>
    <p:sldId id="2996" r:id="rId7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8"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61370"/>
    <a:srgbClr val="091BA1"/>
    <a:srgbClr val="3657A2"/>
    <a:srgbClr val="65629E"/>
    <a:srgbClr val="5873A8"/>
    <a:srgbClr val="9AB5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34" autoAdjust="0"/>
    <p:restoredTop sz="83920" autoAdjust="0"/>
  </p:normalViewPr>
  <p:slideViewPr>
    <p:cSldViewPr snapToGrid="0" showGuides="1">
      <p:cViewPr varScale="1">
        <p:scale>
          <a:sx n="66" d="100"/>
          <a:sy n="66" d="100"/>
        </p:scale>
        <p:origin x="1267" y="62"/>
      </p:cViewPr>
      <p:guideLst>
        <p:guide orient="horz" pos="2208"/>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fld8filer\HSD-DSS\03.Operations\CancerStatistics\13.Analysis\Breast%20screening\Incidence\Output\April.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oleObject" Target="file:///\\fld8filer\HSD-DSS\03.Operations\CancerStatistics\13.Analysis\Breast%20screening\Incidence\Output\April.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fld8filer\HSD-DSS\03.Operations\CancerStatistics\13.Analysis\Breast%20screening\Incidence\Output\April.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cap="none" spc="20" baseline="0">
                <a:solidFill>
                  <a:schemeClr val="dk1">
                    <a:lumMod val="50000"/>
                    <a:lumOff val="50000"/>
                  </a:schemeClr>
                </a:solidFill>
                <a:latin typeface="+mn-lt"/>
                <a:ea typeface="+mn-ea"/>
                <a:cs typeface="+mn-cs"/>
              </a:defRPr>
            </a:pPr>
            <a:r>
              <a:rPr lang="en-CA"/>
              <a:t>Stage-specific distribution of female breast cancer cases by age group at diagnosis, Canada excluding Quebec, 2010 to 2017</a:t>
            </a:r>
            <a:endParaRPr lang="fr-FR"/>
          </a:p>
        </c:rich>
      </c:tx>
      <c:layout>
        <c:manualLayout>
          <c:xMode val="edge"/>
          <c:yMode val="edge"/>
          <c:x val="0.10082595618058139"/>
          <c:y val="1.6715115641399787E-2"/>
        </c:manualLayout>
      </c:layout>
      <c:overlay val="0"/>
      <c:spPr>
        <a:noFill/>
        <a:ln>
          <a:noFill/>
        </a:ln>
        <a:effectLst/>
      </c:spPr>
      <c:txPr>
        <a:bodyPr rot="0" spcFirstLastPara="1" vertOverflow="ellipsis" vert="horz" wrap="square" anchor="ctr" anchorCtr="1"/>
        <a:lstStyle/>
        <a:p>
          <a:pPr>
            <a:defRPr sz="1862" b="0" i="0" u="none" strike="noStrike" kern="1200" cap="none" spc="20" baseline="0">
              <a:solidFill>
                <a:schemeClr val="dk1">
                  <a:lumMod val="50000"/>
                  <a:lumOff val="50000"/>
                </a:schemeClr>
              </a:solidFill>
              <a:latin typeface="+mn-lt"/>
              <a:ea typeface="+mn-ea"/>
              <a:cs typeface="+mn-cs"/>
            </a:defRPr>
          </a:pPr>
          <a:endParaRPr lang="en-US"/>
        </a:p>
      </c:txPr>
    </c:title>
    <c:autoTitleDeleted val="0"/>
    <c:plotArea>
      <c:layout>
        <c:manualLayout>
          <c:layoutTarget val="inner"/>
          <c:xMode val="edge"/>
          <c:yMode val="edge"/>
          <c:x val="0.10831595972273073"/>
          <c:y val="0.17885173736297774"/>
          <c:w val="0.89168404027726922"/>
          <c:h val="0.64203088216326065"/>
        </c:manualLayout>
      </c:layout>
      <c:lineChart>
        <c:grouping val="standard"/>
        <c:varyColors val="0"/>
        <c:ser>
          <c:idx val="0"/>
          <c:order val="0"/>
          <c:tx>
            <c:strRef>
              <c:f>Figure3!$B$105</c:f>
              <c:strCache>
                <c:ptCount val="1"/>
                <c:pt idx="0">
                  <c:v>Stage I</c:v>
                </c:pt>
              </c:strCache>
            </c:strRef>
          </c:tx>
          <c:spPr>
            <a:ln w="22225" cap="rnd" cmpd="sng" algn="ctr">
              <a:solidFill>
                <a:schemeClr val="accent1"/>
              </a:solidFill>
              <a:round/>
            </a:ln>
            <a:effectLst/>
          </c:spPr>
          <c:marker>
            <c:symbol val="none"/>
          </c:marker>
          <c:cat>
            <c:strRef>
              <c:f>Figure3!$A$106:$A$118</c:f>
              <c:strCache>
                <c:ptCount val="13"/>
                <c:pt idx="0">
                  <c:v>30-34</c:v>
                </c:pt>
                <c:pt idx="1">
                  <c:v>35-39</c:v>
                </c:pt>
                <c:pt idx="2">
                  <c:v>40-44</c:v>
                </c:pt>
                <c:pt idx="3">
                  <c:v>45-49</c:v>
                </c:pt>
                <c:pt idx="4">
                  <c:v>50-54</c:v>
                </c:pt>
                <c:pt idx="5">
                  <c:v>54-59</c:v>
                </c:pt>
                <c:pt idx="6">
                  <c:v>60-64</c:v>
                </c:pt>
                <c:pt idx="7">
                  <c:v>65-69</c:v>
                </c:pt>
                <c:pt idx="8">
                  <c:v>70-74</c:v>
                </c:pt>
                <c:pt idx="9">
                  <c:v>75-79</c:v>
                </c:pt>
                <c:pt idx="10">
                  <c:v>80-84</c:v>
                </c:pt>
                <c:pt idx="11">
                  <c:v>85-89</c:v>
                </c:pt>
                <c:pt idx="12">
                  <c:v>90+</c:v>
                </c:pt>
              </c:strCache>
            </c:strRef>
          </c:cat>
          <c:val>
            <c:numRef>
              <c:f>Figure3!$B$106:$B$118</c:f>
              <c:numCache>
                <c:formatCode>0.0</c:formatCode>
                <c:ptCount val="13"/>
                <c:pt idx="0">
                  <c:v>23.26869806094183</c:v>
                </c:pt>
                <c:pt idx="1">
                  <c:v>25.098039215686274</c:v>
                </c:pt>
                <c:pt idx="2">
                  <c:v>32.874918140144075</c:v>
                </c:pt>
                <c:pt idx="3">
                  <c:v>36.987381703470028</c:v>
                </c:pt>
                <c:pt idx="4">
                  <c:v>43.017607771706132</c:v>
                </c:pt>
                <c:pt idx="5">
                  <c:v>46.976336546888696</c:v>
                </c:pt>
                <c:pt idx="6">
                  <c:v>50.926906779661017</c:v>
                </c:pt>
                <c:pt idx="7">
                  <c:v>53.335090957026104</c:v>
                </c:pt>
                <c:pt idx="8">
                  <c:v>53.448829002245752</c:v>
                </c:pt>
                <c:pt idx="9">
                  <c:v>45.118000925497455</c:v>
                </c:pt>
                <c:pt idx="10">
                  <c:v>35.894283958205286</c:v>
                </c:pt>
                <c:pt idx="11">
                  <c:v>27.185314685314687</c:v>
                </c:pt>
                <c:pt idx="12">
                  <c:v>17.666126418152349</c:v>
                </c:pt>
              </c:numCache>
            </c:numRef>
          </c:val>
          <c:smooth val="0"/>
          <c:extLst>
            <c:ext xmlns:c16="http://schemas.microsoft.com/office/drawing/2014/chart" uri="{C3380CC4-5D6E-409C-BE32-E72D297353CC}">
              <c16:uniqueId val="{00000000-1CB4-4D54-929D-339F89ABA680}"/>
            </c:ext>
          </c:extLst>
        </c:ser>
        <c:ser>
          <c:idx val="1"/>
          <c:order val="1"/>
          <c:tx>
            <c:strRef>
              <c:f>Figure3!$C$105</c:f>
              <c:strCache>
                <c:ptCount val="1"/>
                <c:pt idx="0">
                  <c:v>Stage II</c:v>
                </c:pt>
              </c:strCache>
            </c:strRef>
          </c:tx>
          <c:spPr>
            <a:ln w="22225" cap="rnd" cmpd="sng" algn="ctr">
              <a:solidFill>
                <a:schemeClr val="accent2"/>
              </a:solidFill>
              <a:round/>
            </a:ln>
            <a:effectLst/>
          </c:spPr>
          <c:marker>
            <c:symbol val="none"/>
          </c:marker>
          <c:cat>
            <c:strRef>
              <c:f>Figure3!$A$106:$A$118</c:f>
              <c:strCache>
                <c:ptCount val="13"/>
                <c:pt idx="0">
                  <c:v>30-34</c:v>
                </c:pt>
                <c:pt idx="1">
                  <c:v>35-39</c:v>
                </c:pt>
                <c:pt idx="2">
                  <c:v>40-44</c:v>
                </c:pt>
                <c:pt idx="3">
                  <c:v>45-49</c:v>
                </c:pt>
                <c:pt idx="4">
                  <c:v>50-54</c:v>
                </c:pt>
                <c:pt idx="5">
                  <c:v>54-59</c:v>
                </c:pt>
                <c:pt idx="6">
                  <c:v>60-64</c:v>
                </c:pt>
                <c:pt idx="7">
                  <c:v>65-69</c:v>
                </c:pt>
                <c:pt idx="8">
                  <c:v>70-74</c:v>
                </c:pt>
                <c:pt idx="9">
                  <c:v>75-79</c:v>
                </c:pt>
                <c:pt idx="10">
                  <c:v>80-84</c:v>
                </c:pt>
                <c:pt idx="11">
                  <c:v>85-89</c:v>
                </c:pt>
                <c:pt idx="12">
                  <c:v>90+</c:v>
                </c:pt>
              </c:strCache>
            </c:strRef>
          </c:cat>
          <c:val>
            <c:numRef>
              <c:f>Figure3!$C$106:$C$118</c:f>
              <c:numCache>
                <c:formatCode>0.0</c:formatCode>
                <c:ptCount val="13"/>
                <c:pt idx="0">
                  <c:v>45.42936288088643</c:v>
                </c:pt>
                <c:pt idx="1">
                  <c:v>46.79738562091503</c:v>
                </c:pt>
                <c:pt idx="2">
                  <c:v>43.483955468238378</c:v>
                </c:pt>
                <c:pt idx="3">
                  <c:v>41.600946372239747</c:v>
                </c:pt>
                <c:pt idx="4">
                  <c:v>38.221007893139038</c:v>
                </c:pt>
                <c:pt idx="5">
                  <c:v>34.881682734443473</c:v>
                </c:pt>
                <c:pt idx="6">
                  <c:v>32.706567796610166</c:v>
                </c:pt>
                <c:pt idx="7">
                  <c:v>31.95359873451094</c:v>
                </c:pt>
                <c:pt idx="8">
                  <c:v>31.50465190888675</c:v>
                </c:pt>
                <c:pt idx="9">
                  <c:v>36.048125867653866</c:v>
                </c:pt>
                <c:pt idx="10">
                  <c:v>41.241548862937925</c:v>
                </c:pt>
                <c:pt idx="11">
                  <c:v>44.31818181818182</c:v>
                </c:pt>
                <c:pt idx="12">
                  <c:v>40.356564019448946</c:v>
                </c:pt>
              </c:numCache>
            </c:numRef>
          </c:val>
          <c:smooth val="0"/>
          <c:extLst>
            <c:ext xmlns:c16="http://schemas.microsoft.com/office/drawing/2014/chart" uri="{C3380CC4-5D6E-409C-BE32-E72D297353CC}">
              <c16:uniqueId val="{00000001-1CB4-4D54-929D-339F89ABA680}"/>
            </c:ext>
          </c:extLst>
        </c:ser>
        <c:ser>
          <c:idx val="2"/>
          <c:order val="2"/>
          <c:tx>
            <c:strRef>
              <c:f>Figure3!$D$105</c:f>
              <c:strCache>
                <c:ptCount val="1"/>
                <c:pt idx="0">
                  <c:v>Stage III</c:v>
                </c:pt>
              </c:strCache>
            </c:strRef>
          </c:tx>
          <c:spPr>
            <a:ln w="22225" cap="rnd" cmpd="sng" algn="ctr">
              <a:solidFill>
                <a:schemeClr val="accent3"/>
              </a:solidFill>
              <a:round/>
            </a:ln>
            <a:effectLst/>
          </c:spPr>
          <c:marker>
            <c:symbol val="none"/>
          </c:marker>
          <c:cat>
            <c:strRef>
              <c:f>Figure3!$A$106:$A$118</c:f>
              <c:strCache>
                <c:ptCount val="13"/>
                <c:pt idx="0">
                  <c:v>30-34</c:v>
                </c:pt>
                <c:pt idx="1">
                  <c:v>35-39</c:v>
                </c:pt>
                <c:pt idx="2">
                  <c:v>40-44</c:v>
                </c:pt>
                <c:pt idx="3">
                  <c:v>45-49</c:v>
                </c:pt>
                <c:pt idx="4">
                  <c:v>50-54</c:v>
                </c:pt>
                <c:pt idx="5">
                  <c:v>54-59</c:v>
                </c:pt>
                <c:pt idx="6">
                  <c:v>60-64</c:v>
                </c:pt>
                <c:pt idx="7">
                  <c:v>65-69</c:v>
                </c:pt>
                <c:pt idx="8">
                  <c:v>70-74</c:v>
                </c:pt>
                <c:pt idx="9">
                  <c:v>75-79</c:v>
                </c:pt>
                <c:pt idx="10">
                  <c:v>80-84</c:v>
                </c:pt>
                <c:pt idx="11">
                  <c:v>85-89</c:v>
                </c:pt>
                <c:pt idx="12">
                  <c:v>90+</c:v>
                </c:pt>
              </c:strCache>
            </c:strRef>
          </c:cat>
          <c:val>
            <c:numRef>
              <c:f>Figure3!$D$106:$D$118</c:f>
              <c:numCache>
                <c:formatCode>0.0</c:formatCode>
                <c:ptCount val="13"/>
                <c:pt idx="0">
                  <c:v>21.883656509695292</c:v>
                </c:pt>
                <c:pt idx="1">
                  <c:v>22.091503267973856</c:v>
                </c:pt>
                <c:pt idx="2">
                  <c:v>18.467583497053045</c:v>
                </c:pt>
                <c:pt idx="3">
                  <c:v>16.482649842271293</c:v>
                </c:pt>
                <c:pt idx="4">
                  <c:v>13.66120218579235</c:v>
                </c:pt>
                <c:pt idx="5">
                  <c:v>12.445223488168274</c:v>
                </c:pt>
                <c:pt idx="6">
                  <c:v>11.016949152542374</c:v>
                </c:pt>
                <c:pt idx="7">
                  <c:v>9.2538887424202478</c:v>
                </c:pt>
                <c:pt idx="8">
                  <c:v>9.0150786012191215</c:v>
                </c:pt>
                <c:pt idx="9">
                  <c:v>10.411846367422489</c:v>
                </c:pt>
                <c:pt idx="10">
                  <c:v>12.476951444376152</c:v>
                </c:pt>
                <c:pt idx="11">
                  <c:v>13.811188811188812</c:v>
                </c:pt>
                <c:pt idx="12">
                  <c:v>16.369529983792546</c:v>
                </c:pt>
              </c:numCache>
            </c:numRef>
          </c:val>
          <c:smooth val="0"/>
          <c:extLst>
            <c:ext xmlns:c16="http://schemas.microsoft.com/office/drawing/2014/chart" uri="{C3380CC4-5D6E-409C-BE32-E72D297353CC}">
              <c16:uniqueId val="{00000002-1CB4-4D54-929D-339F89ABA680}"/>
            </c:ext>
          </c:extLst>
        </c:ser>
        <c:ser>
          <c:idx val="3"/>
          <c:order val="3"/>
          <c:tx>
            <c:strRef>
              <c:f>Figure3!$E$105</c:f>
              <c:strCache>
                <c:ptCount val="1"/>
                <c:pt idx="0">
                  <c:v>Stage IV</c:v>
                </c:pt>
              </c:strCache>
            </c:strRef>
          </c:tx>
          <c:spPr>
            <a:ln w="22225" cap="rnd" cmpd="sng" algn="ctr">
              <a:solidFill>
                <a:schemeClr val="accent4"/>
              </a:solidFill>
              <a:round/>
            </a:ln>
            <a:effectLst/>
          </c:spPr>
          <c:marker>
            <c:symbol val="none"/>
          </c:marker>
          <c:cat>
            <c:strRef>
              <c:f>Figure3!$A$106:$A$118</c:f>
              <c:strCache>
                <c:ptCount val="13"/>
                <c:pt idx="0">
                  <c:v>30-34</c:v>
                </c:pt>
                <c:pt idx="1">
                  <c:v>35-39</c:v>
                </c:pt>
                <c:pt idx="2">
                  <c:v>40-44</c:v>
                </c:pt>
                <c:pt idx="3">
                  <c:v>45-49</c:v>
                </c:pt>
                <c:pt idx="4">
                  <c:v>50-54</c:v>
                </c:pt>
                <c:pt idx="5">
                  <c:v>54-59</c:v>
                </c:pt>
                <c:pt idx="6">
                  <c:v>60-64</c:v>
                </c:pt>
                <c:pt idx="7">
                  <c:v>65-69</c:v>
                </c:pt>
                <c:pt idx="8">
                  <c:v>70-74</c:v>
                </c:pt>
                <c:pt idx="9">
                  <c:v>75-79</c:v>
                </c:pt>
                <c:pt idx="10">
                  <c:v>80-84</c:v>
                </c:pt>
                <c:pt idx="11">
                  <c:v>85-89</c:v>
                </c:pt>
                <c:pt idx="12">
                  <c:v>90+</c:v>
                </c:pt>
              </c:strCache>
            </c:strRef>
          </c:cat>
          <c:val>
            <c:numRef>
              <c:f>Figure3!$E$106:$E$118</c:f>
              <c:numCache>
                <c:formatCode>0.0</c:formatCode>
                <c:ptCount val="13"/>
                <c:pt idx="0">
                  <c:v>8.0332409972299175</c:v>
                </c:pt>
                <c:pt idx="1">
                  <c:v>5.3594771241830061</c:v>
                </c:pt>
                <c:pt idx="2">
                  <c:v>4.387688277668631</c:v>
                </c:pt>
                <c:pt idx="3">
                  <c:v>4.2586750788643535</c:v>
                </c:pt>
                <c:pt idx="4">
                  <c:v>4.4626593806921679</c:v>
                </c:pt>
                <c:pt idx="5">
                  <c:v>5.0832602979842241</c:v>
                </c:pt>
                <c:pt idx="6">
                  <c:v>4.7404661016949152</c:v>
                </c:pt>
                <c:pt idx="7">
                  <c:v>4.6401265489058794</c:v>
                </c:pt>
                <c:pt idx="8">
                  <c:v>5.0368944497914665</c:v>
                </c:pt>
                <c:pt idx="9">
                  <c:v>6.8486811661267932</c:v>
                </c:pt>
                <c:pt idx="10">
                  <c:v>7.5599262446220035</c:v>
                </c:pt>
                <c:pt idx="11">
                  <c:v>8.4790209790209783</c:v>
                </c:pt>
                <c:pt idx="12">
                  <c:v>8.7520259319286868</c:v>
                </c:pt>
              </c:numCache>
            </c:numRef>
          </c:val>
          <c:smooth val="0"/>
          <c:extLst>
            <c:ext xmlns:c16="http://schemas.microsoft.com/office/drawing/2014/chart" uri="{C3380CC4-5D6E-409C-BE32-E72D297353CC}">
              <c16:uniqueId val="{00000003-1CB4-4D54-929D-339F89ABA680}"/>
            </c:ext>
          </c:extLst>
        </c:ser>
        <c:ser>
          <c:idx val="4"/>
          <c:order val="4"/>
          <c:tx>
            <c:strRef>
              <c:f>Figure3!$F$105</c:f>
              <c:strCache>
                <c:ptCount val="1"/>
                <c:pt idx="0">
                  <c:v>Stage unknown</c:v>
                </c:pt>
              </c:strCache>
            </c:strRef>
          </c:tx>
          <c:spPr>
            <a:ln w="22225" cap="rnd" cmpd="sng" algn="ctr">
              <a:solidFill>
                <a:schemeClr val="accent5"/>
              </a:solidFill>
              <a:round/>
            </a:ln>
            <a:effectLst/>
          </c:spPr>
          <c:marker>
            <c:symbol val="none"/>
          </c:marker>
          <c:cat>
            <c:strRef>
              <c:f>Figure3!$A$106:$A$118</c:f>
              <c:strCache>
                <c:ptCount val="13"/>
                <c:pt idx="0">
                  <c:v>30-34</c:v>
                </c:pt>
                <c:pt idx="1">
                  <c:v>35-39</c:v>
                </c:pt>
                <c:pt idx="2">
                  <c:v>40-44</c:v>
                </c:pt>
                <c:pt idx="3">
                  <c:v>45-49</c:v>
                </c:pt>
                <c:pt idx="4">
                  <c:v>50-54</c:v>
                </c:pt>
                <c:pt idx="5">
                  <c:v>54-59</c:v>
                </c:pt>
                <c:pt idx="6">
                  <c:v>60-64</c:v>
                </c:pt>
                <c:pt idx="7">
                  <c:v>65-69</c:v>
                </c:pt>
                <c:pt idx="8">
                  <c:v>70-74</c:v>
                </c:pt>
                <c:pt idx="9">
                  <c:v>75-79</c:v>
                </c:pt>
                <c:pt idx="10">
                  <c:v>80-84</c:v>
                </c:pt>
                <c:pt idx="11">
                  <c:v>85-89</c:v>
                </c:pt>
                <c:pt idx="12">
                  <c:v>90+</c:v>
                </c:pt>
              </c:strCache>
            </c:strRef>
          </c:cat>
          <c:val>
            <c:numRef>
              <c:f>Figure3!$F$106:$F$118</c:f>
              <c:numCache>
                <c:formatCode>0.0</c:formatCode>
                <c:ptCount val="13"/>
                <c:pt idx="0">
                  <c:v>1.3850415512465375</c:v>
                </c:pt>
                <c:pt idx="1">
                  <c:v>0.65359477124183007</c:v>
                </c:pt>
                <c:pt idx="2">
                  <c:v>0.78585461689587421</c:v>
                </c:pt>
                <c:pt idx="3">
                  <c:v>0.67034700315457418</c:v>
                </c:pt>
                <c:pt idx="4">
                  <c:v>0.63752276867030966</c:v>
                </c:pt>
                <c:pt idx="5">
                  <c:v>0.61349693251533743</c:v>
                </c:pt>
                <c:pt idx="6">
                  <c:v>0.60911016949152541</c:v>
                </c:pt>
                <c:pt idx="7">
                  <c:v>0.81729501713683106</c:v>
                </c:pt>
                <c:pt idx="8">
                  <c:v>0.99454603785691365</c:v>
                </c:pt>
                <c:pt idx="9">
                  <c:v>1.5733456732993985</c:v>
                </c:pt>
                <c:pt idx="10">
                  <c:v>2.8272894898586354</c:v>
                </c:pt>
                <c:pt idx="11">
                  <c:v>6.2062937062937067</c:v>
                </c:pt>
                <c:pt idx="12">
                  <c:v>16.855753646677471</c:v>
                </c:pt>
              </c:numCache>
            </c:numRef>
          </c:val>
          <c:smooth val="0"/>
          <c:extLst>
            <c:ext xmlns:c16="http://schemas.microsoft.com/office/drawing/2014/chart" uri="{C3380CC4-5D6E-409C-BE32-E72D297353CC}">
              <c16:uniqueId val="{00000004-1CB4-4D54-929D-339F89ABA680}"/>
            </c:ext>
          </c:extLst>
        </c:ser>
        <c:dLbls>
          <c:showLegendKey val="0"/>
          <c:showVal val="0"/>
          <c:showCatName val="0"/>
          <c:showSerName val="0"/>
          <c:showPercent val="0"/>
          <c:showBubbleSize val="0"/>
        </c:dLbls>
        <c:dropLines>
          <c:spPr>
            <a:ln w="9525" cap="flat" cmpd="sng" algn="ctr">
              <a:solidFill>
                <a:schemeClr val="dk1">
                  <a:lumMod val="35000"/>
                  <a:lumOff val="65000"/>
                  <a:alpha val="33000"/>
                </a:schemeClr>
              </a:solidFill>
              <a:round/>
            </a:ln>
            <a:effectLst/>
          </c:spPr>
        </c:dropLines>
        <c:smooth val="0"/>
        <c:axId val="447242384"/>
        <c:axId val="447238464"/>
      </c:lineChart>
      <c:catAx>
        <c:axId val="447242384"/>
        <c:scaling>
          <c:orientation val="minMax"/>
        </c:scaling>
        <c:delete val="0"/>
        <c:axPos val="b"/>
        <c:title>
          <c:tx>
            <c:rich>
              <a:bodyPr rot="0" spcFirstLastPara="1" vertOverflow="ellipsis" vert="horz" wrap="square" anchor="ctr" anchorCtr="1"/>
              <a:lstStyle/>
              <a:p>
                <a:pPr>
                  <a:defRPr sz="1197" b="0" i="0" u="none" strike="noStrike" kern="1200" cap="all" baseline="0">
                    <a:solidFill>
                      <a:schemeClr val="dk1">
                        <a:lumMod val="65000"/>
                        <a:lumOff val="35000"/>
                      </a:schemeClr>
                    </a:solidFill>
                    <a:latin typeface="+mn-lt"/>
                    <a:ea typeface="+mn-ea"/>
                    <a:cs typeface="+mn-cs"/>
                  </a:defRPr>
                </a:pPr>
                <a:r>
                  <a:rPr lang="en-US"/>
                  <a:t>Age group at diagnosis (years)</a:t>
                </a:r>
              </a:p>
            </c:rich>
          </c:tx>
          <c:overlay val="0"/>
          <c:spPr>
            <a:noFill/>
            <a:ln>
              <a:noFill/>
            </a:ln>
            <a:effectLst/>
          </c:spPr>
          <c:txPr>
            <a:bodyPr rot="0" spcFirstLastPara="1" vertOverflow="ellipsis" vert="horz" wrap="square" anchor="ctr" anchorCtr="1"/>
            <a:lstStyle/>
            <a:p>
              <a:pPr>
                <a:defRPr sz="1197" b="0" i="0" u="none" strike="noStrike" kern="1200" cap="all" baseline="0">
                  <a:solidFill>
                    <a:schemeClr val="dk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spc="20" baseline="0">
                <a:solidFill>
                  <a:schemeClr val="dk1">
                    <a:lumMod val="65000"/>
                    <a:lumOff val="35000"/>
                  </a:schemeClr>
                </a:solidFill>
                <a:latin typeface="+mn-lt"/>
                <a:ea typeface="+mn-ea"/>
                <a:cs typeface="+mn-cs"/>
              </a:defRPr>
            </a:pPr>
            <a:endParaRPr lang="en-US"/>
          </a:p>
        </c:txPr>
        <c:crossAx val="447238464"/>
        <c:crosses val="autoZero"/>
        <c:auto val="1"/>
        <c:lblAlgn val="ctr"/>
        <c:lblOffset val="100"/>
        <c:noMultiLvlLbl val="0"/>
      </c:catAx>
      <c:valAx>
        <c:axId val="447238464"/>
        <c:scaling>
          <c:orientation val="minMax"/>
        </c:scaling>
        <c:delete val="0"/>
        <c:axPos val="l"/>
        <c:title>
          <c:tx>
            <c:rich>
              <a:bodyPr rot="-5400000" spcFirstLastPara="1" vertOverflow="ellipsis" vert="horz" wrap="square" anchor="ctr" anchorCtr="1"/>
              <a:lstStyle/>
              <a:p>
                <a:pPr>
                  <a:defRPr sz="1197" b="0" i="0" u="none" strike="noStrike" kern="1200" cap="all" baseline="0">
                    <a:solidFill>
                      <a:schemeClr val="dk1">
                        <a:lumMod val="65000"/>
                        <a:lumOff val="35000"/>
                      </a:schemeClr>
                    </a:solidFill>
                    <a:latin typeface="+mn-lt"/>
                    <a:ea typeface="+mn-ea"/>
                    <a:cs typeface="+mn-cs"/>
                  </a:defRPr>
                </a:pPr>
                <a:r>
                  <a:rPr lang="en-US"/>
                  <a:t>Proportion of cases (%)</a:t>
                </a:r>
              </a:p>
              <a:p>
                <a:pPr>
                  <a:defRPr/>
                </a:pPr>
                <a:endParaRPr lang="en-US"/>
              </a:p>
            </c:rich>
          </c:tx>
          <c:overlay val="0"/>
          <c:spPr>
            <a:noFill/>
            <a:ln>
              <a:noFill/>
            </a:ln>
            <a:effectLst/>
          </c:spPr>
          <c:txPr>
            <a:bodyPr rot="-5400000" spcFirstLastPara="1" vertOverflow="ellipsis" vert="horz" wrap="square" anchor="ctr" anchorCtr="1"/>
            <a:lstStyle/>
            <a:p>
              <a:pPr>
                <a:defRPr sz="1197" b="0" i="0" u="none" strike="noStrike" kern="1200" cap="all" baseline="0">
                  <a:solidFill>
                    <a:schemeClr val="dk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spc="20" baseline="0">
                <a:solidFill>
                  <a:schemeClr val="dk1">
                    <a:lumMod val="65000"/>
                    <a:lumOff val="35000"/>
                  </a:schemeClr>
                </a:solidFill>
                <a:latin typeface="+mn-lt"/>
                <a:ea typeface="+mn-ea"/>
                <a:cs typeface="+mn-cs"/>
              </a:defRPr>
            </a:pPr>
            <a:endParaRPr lang="en-US"/>
          </a:p>
        </c:txPr>
        <c:crossAx val="447242384"/>
        <c:crosses val="autoZero"/>
        <c:crossBetween val="between"/>
      </c:valAx>
      <c:spPr>
        <a:gradFill>
          <a:gsLst>
            <a:gs pos="100000">
              <a:schemeClr val="lt1">
                <a:lumMod val="95000"/>
              </a:schemeClr>
            </a:gs>
            <a:gs pos="0">
              <a:schemeClr val="lt1"/>
            </a:gs>
          </a:gsLst>
          <a:lin ang="5400000" scaled="0"/>
        </a:grad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chart>
  <c:spPr>
    <a:solidFill>
      <a:schemeClr val="lt1"/>
    </a:solid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Cancer Yield</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Sheet1!$A$2:$A$8</c:f>
              <c:strCache>
                <c:ptCount val="7"/>
                <c:pt idx="0">
                  <c:v>MG</c:v>
                </c:pt>
                <c:pt idx="1">
                  <c:v>US</c:v>
                </c:pt>
                <c:pt idx="2">
                  <c:v>MG + US</c:v>
                </c:pt>
                <c:pt idx="3">
                  <c:v>MRI</c:v>
                </c:pt>
                <c:pt idx="4">
                  <c:v>MRI + US</c:v>
                </c:pt>
                <c:pt idx="5">
                  <c:v>MRI + MG</c:v>
                </c:pt>
                <c:pt idx="6">
                  <c:v>MRI + MG + US</c:v>
                </c:pt>
              </c:strCache>
            </c:strRef>
          </c:cat>
          <c:val>
            <c:numRef>
              <c:f>Sheet1!$B$2:$B$8</c:f>
              <c:numCache>
                <c:formatCode>General</c:formatCode>
                <c:ptCount val="7"/>
                <c:pt idx="0">
                  <c:v>5.4</c:v>
                </c:pt>
                <c:pt idx="1">
                  <c:v>6</c:v>
                </c:pt>
                <c:pt idx="2">
                  <c:v>7.7</c:v>
                </c:pt>
                <c:pt idx="3">
                  <c:v>14.9</c:v>
                </c:pt>
                <c:pt idx="4">
                  <c:v>14.9</c:v>
                </c:pt>
                <c:pt idx="5">
                  <c:v>16</c:v>
                </c:pt>
                <c:pt idx="6">
                  <c:v>16</c:v>
                </c:pt>
              </c:numCache>
            </c:numRef>
          </c:val>
          <c:extLst>
            <c:ext xmlns:c16="http://schemas.microsoft.com/office/drawing/2014/chart" uri="{C3380CC4-5D6E-409C-BE32-E72D297353CC}">
              <c16:uniqueId val="{00000000-0CE6-4780-8545-C6A812F9454D}"/>
            </c:ext>
          </c:extLst>
        </c:ser>
        <c:dLbls>
          <c:dLblPos val="inEnd"/>
          <c:showLegendKey val="0"/>
          <c:showVal val="1"/>
          <c:showCatName val="0"/>
          <c:showSerName val="0"/>
          <c:showPercent val="0"/>
          <c:showBubbleSize val="0"/>
        </c:dLbls>
        <c:gapWidth val="65"/>
        <c:axId val="739169848"/>
        <c:axId val="960084184"/>
      </c:barChart>
      <c:catAx>
        <c:axId val="739169848"/>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960084184"/>
        <c:crosses val="autoZero"/>
        <c:auto val="1"/>
        <c:lblAlgn val="ctr"/>
        <c:lblOffset val="100"/>
        <c:noMultiLvlLbl val="0"/>
      </c:catAx>
      <c:valAx>
        <c:axId val="960084184"/>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739169848"/>
        <c:crosses val="autoZero"/>
        <c:crossBetween val="between"/>
      </c:valAx>
      <c:spPr>
        <a:solidFill>
          <a:schemeClr val="bg1"/>
        </a:solid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cap="none" spc="20" baseline="0">
                <a:solidFill>
                  <a:schemeClr val="dk1">
                    <a:lumMod val="50000"/>
                    <a:lumOff val="50000"/>
                  </a:schemeClr>
                </a:solidFill>
                <a:latin typeface="+mn-lt"/>
                <a:ea typeface="+mn-ea"/>
                <a:cs typeface="+mn-cs"/>
              </a:defRPr>
            </a:pPr>
            <a:r>
              <a:rPr lang="en-US"/>
              <a:t>Stage-specific female breast cancer incidence rates, ages 40 to 49 years, Canada excluding Quebec, 2010 to 2017</a:t>
            </a:r>
            <a:endParaRPr lang="fr-FR"/>
          </a:p>
        </c:rich>
      </c:tx>
      <c:overlay val="0"/>
      <c:spPr>
        <a:noFill/>
        <a:ln>
          <a:noFill/>
        </a:ln>
        <a:effectLst/>
      </c:spPr>
      <c:txPr>
        <a:bodyPr rot="0" spcFirstLastPara="1" vertOverflow="ellipsis" vert="horz" wrap="square" anchor="ctr" anchorCtr="1"/>
        <a:lstStyle/>
        <a:p>
          <a:pPr>
            <a:defRPr sz="1862" b="0" i="0" u="none" strike="noStrike" kern="1200" cap="none" spc="20" baseline="0">
              <a:solidFill>
                <a:schemeClr val="dk1">
                  <a:lumMod val="50000"/>
                  <a:lumOff val="50000"/>
                </a:schemeClr>
              </a:solidFill>
              <a:latin typeface="+mn-lt"/>
              <a:ea typeface="+mn-ea"/>
              <a:cs typeface="+mn-cs"/>
            </a:defRPr>
          </a:pPr>
          <a:endParaRPr lang="en-US"/>
        </a:p>
      </c:txPr>
    </c:title>
    <c:autoTitleDeleted val="0"/>
    <c:plotArea>
      <c:layout/>
      <c:lineChart>
        <c:grouping val="standard"/>
        <c:varyColors val="0"/>
        <c:ser>
          <c:idx val="0"/>
          <c:order val="0"/>
          <c:tx>
            <c:strRef>
              <c:f>Figure2!$E$34</c:f>
              <c:strCache>
                <c:ptCount val="1"/>
                <c:pt idx="0">
                  <c:v>Stage I</c:v>
                </c:pt>
              </c:strCache>
            </c:strRef>
          </c:tx>
          <c:spPr>
            <a:ln w="22225" cap="rnd" cmpd="sng" algn="ctr">
              <a:solidFill>
                <a:schemeClr val="accent1"/>
              </a:solidFill>
              <a:round/>
            </a:ln>
            <a:effectLst/>
          </c:spPr>
          <c:marker>
            <c:symbol val="none"/>
          </c:marker>
          <c:cat>
            <c:numRef>
              <c:f>Figure2!$D$35:$D$42</c:f>
              <c:numCache>
                <c:formatCode>General</c:formatCode>
                <c:ptCount val="8"/>
                <c:pt idx="0">
                  <c:v>2010</c:v>
                </c:pt>
                <c:pt idx="1">
                  <c:v>2011</c:v>
                </c:pt>
                <c:pt idx="2">
                  <c:v>2012</c:v>
                </c:pt>
                <c:pt idx="3">
                  <c:v>2013</c:v>
                </c:pt>
                <c:pt idx="4">
                  <c:v>2014</c:v>
                </c:pt>
                <c:pt idx="5">
                  <c:v>2015</c:v>
                </c:pt>
                <c:pt idx="6">
                  <c:v>2016</c:v>
                </c:pt>
                <c:pt idx="7">
                  <c:v>2017</c:v>
                </c:pt>
              </c:numCache>
            </c:numRef>
          </c:cat>
          <c:val>
            <c:numRef>
              <c:f>Figure2!$E$35:$E$42</c:f>
              <c:numCache>
                <c:formatCode>0.0</c:formatCode>
                <c:ptCount val="8"/>
                <c:pt idx="0">
                  <c:v>49.679217778134621</c:v>
                </c:pt>
                <c:pt idx="1">
                  <c:v>50.991466920490858</c:v>
                </c:pt>
                <c:pt idx="2">
                  <c:v>45.554378876280964</c:v>
                </c:pt>
                <c:pt idx="3">
                  <c:v>44.32812559946661</c:v>
                </c:pt>
                <c:pt idx="4">
                  <c:v>46.998502349399992</c:v>
                </c:pt>
                <c:pt idx="5">
                  <c:v>47.48038317464983</c:v>
                </c:pt>
                <c:pt idx="6">
                  <c:v>44.89362866434282</c:v>
                </c:pt>
                <c:pt idx="7">
                  <c:v>44.084497766031355</c:v>
                </c:pt>
              </c:numCache>
            </c:numRef>
          </c:val>
          <c:smooth val="0"/>
          <c:extLst>
            <c:ext xmlns:c16="http://schemas.microsoft.com/office/drawing/2014/chart" uri="{C3380CC4-5D6E-409C-BE32-E72D297353CC}">
              <c16:uniqueId val="{00000000-0553-41C9-AC37-85DAC93D6EA0}"/>
            </c:ext>
          </c:extLst>
        </c:ser>
        <c:ser>
          <c:idx val="1"/>
          <c:order val="1"/>
          <c:tx>
            <c:strRef>
              <c:f>Figure2!$F$34</c:f>
              <c:strCache>
                <c:ptCount val="1"/>
                <c:pt idx="0">
                  <c:v>Stage II</c:v>
                </c:pt>
              </c:strCache>
            </c:strRef>
          </c:tx>
          <c:spPr>
            <a:ln w="22225" cap="rnd" cmpd="sng" algn="ctr">
              <a:solidFill>
                <a:schemeClr val="accent2"/>
              </a:solidFill>
              <a:round/>
            </a:ln>
            <a:effectLst/>
          </c:spPr>
          <c:marker>
            <c:symbol val="none"/>
          </c:marker>
          <c:cat>
            <c:numRef>
              <c:f>Figure2!$D$35:$D$42</c:f>
              <c:numCache>
                <c:formatCode>General</c:formatCode>
                <c:ptCount val="8"/>
                <c:pt idx="0">
                  <c:v>2010</c:v>
                </c:pt>
                <c:pt idx="1">
                  <c:v>2011</c:v>
                </c:pt>
                <c:pt idx="2">
                  <c:v>2012</c:v>
                </c:pt>
                <c:pt idx="3">
                  <c:v>2013</c:v>
                </c:pt>
                <c:pt idx="4">
                  <c:v>2014</c:v>
                </c:pt>
                <c:pt idx="5">
                  <c:v>2015</c:v>
                </c:pt>
                <c:pt idx="6">
                  <c:v>2016</c:v>
                </c:pt>
                <c:pt idx="7">
                  <c:v>2017</c:v>
                </c:pt>
              </c:numCache>
            </c:numRef>
          </c:cat>
          <c:val>
            <c:numRef>
              <c:f>Figure2!$F$35:$F$42</c:f>
              <c:numCache>
                <c:formatCode>0.0</c:formatCode>
                <c:ptCount val="8"/>
                <c:pt idx="0">
                  <c:v>52.940984601951541</c:v>
                </c:pt>
                <c:pt idx="1">
                  <c:v>53.274666931856117</c:v>
                </c:pt>
                <c:pt idx="2">
                  <c:v>53.99985361177125</c:v>
                </c:pt>
                <c:pt idx="3">
                  <c:v>54.17882017712585</c:v>
                </c:pt>
                <c:pt idx="4">
                  <c:v>56.975838043686025</c:v>
                </c:pt>
                <c:pt idx="5">
                  <c:v>56.233749905171855</c:v>
                </c:pt>
                <c:pt idx="6">
                  <c:v>59.238338415079582</c:v>
                </c:pt>
                <c:pt idx="7">
                  <c:v>59.753084321428041</c:v>
                </c:pt>
              </c:numCache>
            </c:numRef>
          </c:val>
          <c:smooth val="0"/>
          <c:extLst>
            <c:ext xmlns:c16="http://schemas.microsoft.com/office/drawing/2014/chart" uri="{C3380CC4-5D6E-409C-BE32-E72D297353CC}">
              <c16:uniqueId val="{00000001-0553-41C9-AC37-85DAC93D6EA0}"/>
            </c:ext>
          </c:extLst>
        </c:ser>
        <c:ser>
          <c:idx val="2"/>
          <c:order val="2"/>
          <c:tx>
            <c:strRef>
              <c:f>Figure2!$G$34</c:f>
              <c:strCache>
                <c:ptCount val="1"/>
                <c:pt idx="0">
                  <c:v>Stage III</c:v>
                </c:pt>
              </c:strCache>
            </c:strRef>
          </c:tx>
          <c:spPr>
            <a:ln w="22225" cap="rnd" cmpd="sng" algn="ctr">
              <a:solidFill>
                <a:schemeClr val="accent3"/>
              </a:solidFill>
              <a:round/>
            </a:ln>
            <a:effectLst/>
          </c:spPr>
          <c:marker>
            <c:symbol val="none"/>
          </c:marker>
          <c:cat>
            <c:numRef>
              <c:f>Figure2!$D$35:$D$42</c:f>
              <c:numCache>
                <c:formatCode>General</c:formatCode>
                <c:ptCount val="8"/>
                <c:pt idx="0">
                  <c:v>2010</c:v>
                </c:pt>
                <c:pt idx="1">
                  <c:v>2011</c:v>
                </c:pt>
                <c:pt idx="2">
                  <c:v>2012</c:v>
                </c:pt>
                <c:pt idx="3">
                  <c:v>2013</c:v>
                </c:pt>
                <c:pt idx="4">
                  <c:v>2014</c:v>
                </c:pt>
                <c:pt idx="5">
                  <c:v>2015</c:v>
                </c:pt>
                <c:pt idx="6">
                  <c:v>2016</c:v>
                </c:pt>
                <c:pt idx="7">
                  <c:v>2017</c:v>
                </c:pt>
              </c:numCache>
            </c:numRef>
          </c:cat>
          <c:val>
            <c:numRef>
              <c:f>Figure2!$G$35:$G$42</c:f>
              <c:numCache>
                <c:formatCode>0.0</c:formatCode>
                <c:ptCount val="8"/>
                <c:pt idx="0">
                  <c:v>25.341419169654529</c:v>
                </c:pt>
                <c:pt idx="1">
                  <c:v>23.593066784107709</c:v>
                </c:pt>
                <c:pt idx="2">
                  <c:v>22.521265961307442</c:v>
                </c:pt>
                <c:pt idx="3">
                  <c:v>24.10827883479763</c:v>
                </c:pt>
                <c:pt idx="4">
                  <c:v>22.317724579324018</c:v>
                </c:pt>
                <c:pt idx="5">
                  <c:v>21.22028298308372</c:v>
                </c:pt>
                <c:pt idx="6">
                  <c:v>21.517064626105142</c:v>
                </c:pt>
                <c:pt idx="7">
                  <c:v>20.183264037460138</c:v>
                </c:pt>
              </c:numCache>
            </c:numRef>
          </c:val>
          <c:smooth val="0"/>
          <c:extLst>
            <c:ext xmlns:c16="http://schemas.microsoft.com/office/drawing/2014/chart" uri="{C3380CC4-5D6E-409C-BE32-E72D297353CC}">
              <c16:uniqueId val="{00000002-0553-41C9-AC37-85DAC93D6EA0}"/>
            </c:ext>
          </c:extLst>
        </c:ser>
        <c:ser>
          <c:idx val="3"/>
          <c:order val="3"/>
          <c:tx>
            <c:strRef>
              <c:f>Figure2!$H$34</c:f>
              <c:strCache>
                <c:ptCount val="1"/>
                <c:pt idx="0">
                  <c:v>Stage IV</c:v>
                </c:pt>
              </c:strCache>
            </c:strRef>
          </c:tx>
          <c:spPr>
            <a:ln w="22225" cap="rnd" cmpd="sng" algn="ctr">
              <a:solidFill>
                <a:schemeClr val="accent4"/>
              </a:solidFill>
              <a:round/>
            </a:ln>
            <a:effectLst/>
          </c:spPr>
          <c:marker>
            <c:symbol val="none"/>
          </c:marker>
          <c:cat>
            <c:numRef>
              <c:f>Figure2!$D$35:$D$42</c:f>
              <c:numCache>
                <c:formatCode>General</c:formatCode>
                <c:ptCount val="8"/>
                <c:pt idx="0">
                  <c:v>2010</c:v>
                </c:pt>
                <c:pt idx="1">
                  <c:v>2011</c:v>
                </c:pt>
                <c:pt idx="2">
                  <c:v>2012</c:v>
                </c:pt>
                <c:pt idx="3">
                  <c:v>2013</c:v>
                </c:pt>
                <c:pt idx="4">
                  <c:v>2014</c:v>
                </c:pt>
                <c:pt idx="5">
                  <c:v>2015</c:v>
                </c:pt>
                <c:pt idx="6">
                  <c:v>2016</c:v>
                </c:pt>
                <c:pt idx="7">
                  <c:v>2017</c:v>
                </c:pt>
              </c:numCache>
            </c:numRef>
          </c:cat>
          <c:val>
            <c:numRef>
              <c:f>Figure2!$H$35:$H$42</c:f>
              <c:numCache>
                <c:formatCode>0.0</c:formatCode>
                <c:ptCount val="8"/>
                <c:pt idx="0">
                  <c:v>5.0181028058721839</c:v>
                </c:pt>
                <c:pt idx="1">
                  <c:v>5.834844473489003</c:v>
                </c:pt>
                <c:pt idx="2">
                  <c:v>5.8862399671598995</c:v>
                </c:pt>
                <c:pt idx="3">
                  <c:v>5.703033702855353</c:v>
                </c:pt>
                <c:pt idx="4">
                  <c:v>6.0389137096994405</c:v>
                </c:pt>
                <c:pt idx="5">
                  <c:v>6.3660848949251161</c:v>
                </c:pt>
                <c:pt idx="6">
                  <c:v>5.5784982363976292</c:v>
                </c:pt>
                <c:pt idx="7">
                  <c:v>6.373662327618991</c:v>
                </c:pt>
              </c:numCache>
            </c:numRef>
          </c:val>
          <c:smooth val="0"/>
          <c:extLst>
            <c:ext xmlns:c16="http://schemas.microsoft.com/office/drawing/2014/chart" uri="{C3380CC4-5D6E-409C-BE32-E72D297353CC}">
              <c16:uniqueId val="{00000003-0553-41C9-AC37-85DAC93D6EA0}"/>
            </c:ext>
          </c:extLst>
        </c:ser>
        <c:dLbls>
          <c:showLegendKey val="0"/>
          <c:showVal val="0"/>
          <c:showCatName val="0"/>
          <c:showSerName val="0"/>
          <c:showPercent val="0"/>
          <c:showBubbleSize val="0"/>
        </c:dLbls>
        <c:dropLines>
          <c:spPr>
            <a:ln w="9525" cap="flat" cmpd="sng" algn="ctr">
              <a:solidFill>
                <a:schemeClr val="dk1">
                  <a:lumMod val="35000"/>
                  <a:lumOff val="65000"/>
                  <a:alpha val="33000"/>
                </a:schemeClr>
              </a:solidFill>
              <a:round/>
            </a:ln>
            <a:effectLst/>
          </c:spPr>
        </c:dropLines>
        <c:smooth val="0"/>
        <c:axId val="444443808"/>
        <c:axId val="444447728"/>
      </c:lineChart>
      <c:catAx>
        <c:axId val="444443808"/>
        <c:scaling>
          <c:orientation val="minMax"/>
        </c:scaling>
        <c:delete val="0"/>
        <c:axPos val="b"/>
        <c:title>
          <c:tx>
            <c:rich>
              <a:bodyPr rot="0" spcFirstLastPara="1" vertOverflow="ellipsis" vert="horz" wrap="square" anchor="ctr" anchorCtr="1"/>
              <a:lstStyle/>
              <a:p>
                <a:pPr>
                  <a:defRPr sz="1197" b="0" i="0" u="none" strike="noStrike" kern="1200" cap="all" baseline="0">
                    <a:solidFill>
                      <a:schemeClr val="dk1">
                        <a:lumMod val="65000"/>
                        <a:lumOff val="35000"/>
                      </a:schemeClr>
                    </a:solidFill>
                    <a:latin typeface="+mn-lt"/>
                    <a:ea typeface="+mn-ea"/>
                    <a:cs typeface="+mn-cs"/>
                  </a:defRPr>
                </a:pPr>
                <a:r>
                  <a:rPr lang="en-US"/>
                  <a:t>Diagnosis year</a:t>
                </a:r>
              </a:p>
            </c:rich>
          </c:tx>
          <c:overlay val="0"/>
          <c:spPr>
            <a:noFill/>
            <a:ln>
              <a:noFill/>
            </a:ln>
            <a:effectLst/>
          </c:spPr>
          <c:txPr>
            <a:bodyPr rot="0" spcFirstLastPara="1" vertOverflow="ellipsis" vert="horz" wrap="square" anchor="ctr" anchorCtr="1"/>
            <a:lstStyle/>
            <a:p>
              <a:pPr>
                <a:defRPr sz="1197" b="0" i="0" u="none" strike="noStrike" kern="1200" cap="all" baseline="0">
                  <a:solidFill>
                    <a:schemeClr val="dk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spc="20" baseline="0">
                <a:solidFill>
                  <a:schemeClr val="dk1">
                    <a:lumMod val="65000"/>
                    <a:lumOff val="35000"/>
                  </a:schemeClr>
                </a:solidFill>
                <a:latin typeface="+mn-lt"/>
                <a:ea typeface="+mn-ea"/>
                <a:cs typeface="+mn-cs"/>
              </a:defRPr>
            </a:pPr>
            <a:endParaRPr lang="en-US"/>
          </a:p>
        </c:txPr>
        <c:crossAx val="444447728"/>
        <c:crosses val="autoZero"/>
        <c:auto val="1"/>
        <c:lblAlgn val="ctr"/>
        <c:lblOffset val="100"/>
        <c:noMultiLvlLbl val="0"/>
      </c:catAx>
      <c:valAx>
        <c:axId val="444447728"/>
        <c:scaling>
          <c:orientation val="minMax"/>
          <c:max val="60"/>
        </c:scaling>
        <c:delete val="0"/>
        <c:axPos val="l"/>
        <c:title>
          <c:tx>
            <c:rich>
              <a:bodyPr rot="-5400000" spcFirstLastPara="1" vertOverflow="ellipsis" vert="horz" wrap="square" anchor="ctr" anchorCtr="1"/>
              <a:lstStyle/>
              <a:p>
                <a:pPr>
                  <a:defRPr sz="1197" b="0" i="0" u="none" strike="noStrike" kern="1200" cap="all" baseline="0">
                    <a:solidFill>
                      <a:schemeClr val="dk1">
                        <a:lumMod val="65000"/>
                        <a:lumOff val="35000"/>
                      </a:schemeClr>
                    </a:solidFill>
                    <a:latin typeface="+mn-lt"/>
                    <a:ea typeface="+mn-ea"/>
                    <a:cs typeface="+mn-cs"/>
                  </a:defRPr>
                </a:pPr>
                <a:r>
                  <a:rPr lang="en-US"/>
                  <a:t>Incidence rate (per 100,000 females)</a:t>
                </a:r>
              </a:p>
            </c:rich>
          </c:tx>
          <c:overlay val="0"/>
          <c:spPr>
            <a:noFill/>
            <a:ln>
              <a:noFill/>
            </a:ln>
            <a:effectLst/>
          </c:spPr>
          <c:txPr>
            <a:bodyPr rot="-5400000" spcFirstLastPara="1" vertOverflow="ellipsis" vert="horz" wrap="square" anchor="ctr" anchorCtr="1"/>
            <a:lstStyle/>
            <a:p>
              <a:pPr>
                <a:defRPr sz="1197" b="0" i="0" u="none" strike="noStrike" kern="1200" cap="all" baseline="0">
                  <a:solidFill>
                    <a:schemeClr val="dk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spc="20" baseline="0">
                <a:solidFill>
                  <a:schemeClr val="dk1">
                    <a:lumMod val="65000"/>
                    <a:lumOff val="35000"/>
                  </a:schemeClr>
                </a:solidFill>
                <a:latin typeface="+mn-lt"/>
                <a:ea typeface="+mn-ea"/>
                <a:cs typeface="+mn-cs"/>
              </a:defRPr>
            </a:pPr>
            <a:endParaRPr lang="en-US"/>
          </a:p>
        </c:txPr>
        <c:crossAx val="444443808"/>
        <c:crosses val="autoZero"/>
        <c:crossBetween val="between"/>
      </c:valAx>
      <c:spPr>
        <a:gradFill>
          <a:gsLst>
            <a:gs pos="100000">
              <a:schemeClr val="lt1">
                <a:lumMod val="95000"/>
              </a:schemeClr>
            </a:gs>
            <a:gs pos="0">
              <a:schemeClr val="lt1"/>
            </a:gs>
          </a:gsLst>
          <a:lin ang="5400000" scaled="0"/>
        </a:grad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chart>
  <c:spPr>
    <a:solidFill>
      <a:schemeClr val="lt1"/>
    </a:solid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Figure5!$D$8</c:f>
              <c:strCache>
                <c:ptCount val="1"/>
                <c:pt idx="0">
                  <c:v>Comparators</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errBars>
            <c:errBarType val="both"/>
            <c:errValType val="cust"/>
            <c:noEndCap val="0"/>
            <c:plus>
              <c:numRef>
                <c:f>Figure5!$I$9:$I$13</c:f>
                <c:numCache>
                  <c:formatCode>General</c:formatCode>
                  <c:ptCount val="5"/>
                  <c:pt idx="0">
                    <c:v>0.66214763767295004</c:v>
                  </c:pt>
                  <c:pt idx="1">
                    <c:v>0.64382474612340523</c:v>
                  </c:pt>
                  <c:pt idx="2">
                    <c:v>0.45685204261556772</c:v>
                  </c:pt>
                  <c:pt idx="3">
                    <c:v>0.283024341731204</c:v>
                  </c:pt>
                  <c:pt idx="4">
                    <c:v>0.28367939689702432</c:v>
                  </c:pt>
                </c:numCache>
              </c:numRef>
            </c:plus>
            <c:minus>
              <c:numRef>
                <c:f>Figure5!$H$9:$H$13</c:f>
                <c:numCache>
                  <c:formatCode>General</c:formatCode>
                  <c:ptCount val="5"/>
                  <c:pt idx="0">
                    <c:v>-0.66214763767295004</c:v>
                  </c:pt>
                  <c:pt idx="1">
                    <c:v>-0.64382474612340523</c:v>
                  </c:pt>
                  <c:pt idx="2">
                    <c:v>-0.45685204261556772</c:v>
                  </c:pt>
                  <c:pt idx="3">
                    <c:v>-0.283024341731204</c:v>
                  </c:pt>
                  <c:pt idx="4">
                    <c:v>-0.28367939689702432</c:v>
                  </c:pt>
                </c:numCache>
              </c:numRef>
            </c:minus>
            <c:spPr>
              <a:noFill/>
              <a:ln w="9525">
                <a:solidFill>
                  <a:schemeClr val="dk1">
                    <a:lumMod val="65000"/>
                    <a:lumOff val="35000"/>
                  </a:schemeClr>
                </a:solidFill>
                <a:round/>
              </a:ln>
              <a:effectLst/>
            </c:spPr>
          </c:errBars>
          <c:cat>
            <c:strRef>
              <c:f>Figure5!$A$16:$A$19</c:f>
              <c:strCache>
                <c:ptCount val="4"/>
                <c:pt idx="0">
                  <c:v>Stage I</c:v>
                </c:pt>
                <c:pt idx="1">
                  <c:v>Stage II</c:v>
                </c:pt>
                <c:pt idx="2">
                  <c:v>Stage III</c:v>
                </c:pt>
                <c:pt idx="3">
                  <c:v>Stage IV</c:v>
                </c:pt>
              </c:strCache>
            </c:strRef>
          </c:cat>
          <c:val>
            <c:numRef>
              <c:f>Figure5!$D$9:$D$12</c:f>
              <c:numCache>
                <c:formatCode>0.0</c:formatCode>
                <c:ptCount val="4"/>
                <c:pt idx="0">
                  <c:v>44.500924214417751</c:v>
                </c:pt>
                <c:pt idx="1">
                  <c:v>37.153419593345653</c:v>
                </c:pt>
                <c:pt idx="2">
                  <c:v>13.6090573012939</c:v>
                </c:pt>
                <c:pt idx="3">
                  <c:v>4.736598890942699</c:v>
                </c:pt>
              </c:numCache>
            </c:numRef>
          </c:val>
          <c:extLst>
            <c:ext xmlns:c16="http://schemas.microsoft.com/office/drawing/2014/chart" uri="{C3380CC4-5D6E-409C-BE32-E72D297353CC}">
              <c16:uniqueId val="{00000000-8326-4B8A-8767-F73685057ABA}"/>
            </c:ext>
          </c:extLst>
        </c:ser>
        <c:ser>
          <c:idx val="1"/>
          <c:order val="1"/>
          <c:tx>
            <c:strRef>
              <c:f>Figure5!$E$8</c:f>
              <c:strCache>
                <c:ptCount val="1"/>
                <c:pt idx="0">
                  <c:v>Screeners</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errBars>
            <c:errBarType val="both"/>
            <c:errValType val="cust"/>
            <c:noEndCap val="0"/>
            <c:plus>
              <c:numRef>
                <c:f>Figure5!$K$9:$K$13</c:f>
                <c:numCache>
                  <c:formatCode>General</c:formatCode>
                  <c:ptCount val="5"/>
                  <c:pt idx="0">
                    <c:v>0.90245198760589618</c:v>
                  </c:pt>
                  <c:pt idx="1">
                    <c:v>0.86795821225727288</c:v>
                  </c:pt>
                  <c:pt idx="2">
                    <c:v>0.59317355885155887</c:v>
                  </c:pt>
                  <c:pt idx="3">
                    <c:v>0.39185004427185127</c:v>
                  </c:pt>
                  <c:pt idx="4">
                    <c:v>0.21911002252651698</c:v>
                  </c:pt>
                </c:numCache>
              </c:numRef>
            </c:plus>
            <c:minus>
              <c:numRef>
                <c:f>Figure5!$J$9:$J$13</c:f>
                <c:numCache>
                  <c:formatCode>General</c:formatCode>
                  <c:ptCount val="5"/>
                  <c:pt idx="0">
                    <c:v>-0.90245198760589618</c:v>
                  </c:pt>
                  <c:pt idx="1">
                    <c:v>-0.86795821225727288</c:v>
                  </c:pt>
                  <c:pt idx="2">
                    <c:v>-0.59317355885155887</c:v>
                  </c:pt>
                  <c:pt idx="3">
                    <c:v>-0.39185004427185127</c:v>
                  </c:pt>
                  <c:pt idx="4">
                    <c:v>-0.21911002252651698</c:v>
                  </c:pt>
                </c:numCache>
              </c:numRef>
            </c:minus>
            <c:spPr>
              <a:noFill/>
              <a:ln w="9525">
                <a:solidFill>
                  <a:schemeClr val="dk1">
                    <a:lumMod val="65000"/>
                    <a:lumOff val="35000"/>
                  </a:schemeClr>
                </a:solidFill>
                <a:round/>
              </a:ln>
              <a:effectLst/>
            </c:spPr>
          </c:errBars>
          <c:cat>
            <c:strRef>
              <c:f>Figure5!$A$16:$A$19</c:f>
              <c:strCache>
                <c:ptCount val="4"/>
                <c:pt idx="0">
                  <c:v>Stage I</c:v>
                </c:pt>
                <c:pt idx="1">
                  <c:v>Stage II</c:v>
                </c:pt>
                <c:pt idx="2">
                  <c:v>Stage III</c:v>
                </c:pt>
                <c:pt idx="3">
                  <c:v>Stage IV</c:v>
                </c:pt>
              </c:strCache>
            </c:strRef>
          </c:cat>
          <c:val>
            <c:numRef>
              <c:f>Figure5!$E$9:$E$12</c:f>
              <c:numCache>
                <c:formatCode>0.0</c:formatCode>
                <c:ptCount val="4"/>
                <c:pt idx="0">
                  <c:v>46.828437633035335</c:v>
                </c:pt>
                <c:pt idx="1">
                  <c:v>35.972754363558963</c:v>
                </c:pt>
                <c:pt idx="2">
                  <c:v>12.260536398467432</c:v>
                </c:pt>
                <c:pt idx="3">
                  <c:v>4.9382716049382713</c:v>
                </c:pt>
              </c:numCache>
            </c:numRef>
          </c:val>
          <c:extLst>
            <c:ext xmlns:c16="http://schemas.microsoft.com/office/drawing/2014/chart" uri="{C3380CC4-5D6E-409C-BE32-E72D297353CC}">
              <c16:uniqueId val="{00000001-8326-4B8A-8767-F73685057ABA}"/>
            </c:ext>
          </c:extLst>
        </c:ser>
        <c:dLbls>
          <c:dLblPos val="inEnd"/>
          <c:showLegendKey val="0"/>
          <c:showVal val="1"/>
          <c:showCatName val="0"/>
          <c:showSerName val="0"/>
          <c:showPercent val="0"/>
          <c:showBubbleSize val="0"/>
        </c:dLbls>
        <c:gapWidth val="65"/>
        <c:axId val="284830528"/>
        <c:axId val="284832880"/>
      </c:barChart>
      <c:catAx>
        <c:axId val="284830528"/>
        <c:scaling>
          <c:orientation val="minMax"/>
        </c:scaling>
        <c:delete val="0"/>
        <c:axPos val="b"/>
        <c:title>
          <c:tx>
            <c:rich>
              <a:bodyPr rot="0" spcFirstLastPara="1" vertOverflow="ellipsis" vert="horz" wrap="square" anchor="ctr" anchorCtr="1"/>
              <a:lstStyle/>
              <a:p>
                <a:pPr>
                  <a:defRPr sz="1197" b="1" i="0" u="none" strike="noStrike" kern="1200" baseline="0">
                    <a:solidFill>
                      <a:schemeClr val="dk1">
                        <a:lumMod val="75000"/>
                        <a:lumOff val="25000"/>
                      </a:schemeClr>
                    </a:solidFill>
                    <a:latin typeface="+mn-lt"/>
                    <a:ea typeface="+mn-ea"/>
                    <a:cs typeface="+mn-cs"/>
                  </a:defRPr>
                </a:pPr>
                <a:r>
                  <a:rPr lang="en-US"/>
                  <a:t>Stage at diagnosis</a:t>
                </a:r>
              </a:p>
            </c:rich>
          </c:tx>
          <c:overlay val="0"/>
          <c:spPr>
            <a:noFill/>
            <a:ln>
              <a:noFill/>
            </a:ln>
            <a:effectLst/>
          </c:spPr>
          <c:txPr>
            <a:bodyPr rot="0" spcFirstLastPara="1" vertOverflow="ellipsis" vert="horz" wrap="square" anchor="ctr" anchorCtr="1"/>
            <a:lstStyle/>
            <a:p>
              <a:pPr>
                <a:defRPr sz="1197" b="1" i="0" u="none" strike="noStrike" kern="1200" baseline="0">
                  <a:solidFill>
                    <a:schemeClr val="dk1">
                      <a:lumMod val="75000"/>
                      <a:lumOff val="25000"/>
                    </a:schemeClr>
                  </a:solidFill>
                  <a:latin typeface="+mn-lt"/>
                  <a:ea typeface="+mn-ea"/>
                  <a:cs typeface="+mn-cs"/>
                </a:defRPr>
              </a:pPr>
              <a:endParaRPr lang="en-US"/>
            </a:p>
          </c:txPr>
        </c:title>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284832880"/>
        <c:crosses val="autoZero"/>
        <c:auto val="1"/>
        <c:lblAlgn val="ctr"/>
        <c:lblOffset val="100"/>
        <c:noMultiLvlLbl val="0"/>
      </c:catAx>
      <c:valAx>
        <c:axId val="284832880"/>
        <c:scaling>
          <c:orientation val="minMax"/>
        </c:scaling>
        <c:delete val="1"/>
        <c:axPos val="l"/>
        <c:majorGridlines>
          <c:spPr>
            <a:ln w="9525" cap="flat" cmpd="sng" algn="ctr">
              <a:solidFill>
                <a:schemeClr val="bg1"/>
              </a:solidFill>
              <a:round/>
            </a:ln>
            <a:effectLst/>
          </c:spPr>
        </c:majorGridlines>
        <c:title>
          <c:tx>
            <c:rich>
              <a:bodyPr rot="-5400000" spcFirstLastPara="1" vertOverflow="ellipsis" vert="horz" wrap="square" anchor="ctr" anchorCtr="1"/>
              <a:lstStyle/>
              <a:p>
                <a:pPr>
                  <a:defRPr sz="1197" b="1" i="0" u="none" strike="noStrike" kern="1200" baseline="0">
                    <a:solidFill>
                      <a:schemeClr val="dk1">
                        <a:lumMod val="75000"/>
                        <a:lumOff val="25000"/>
                      </a:schemeClr>
                    </a:solidFill>
                    <a:latin typeface="+mn-lt"/>
                    <a:ea typeface="+mn-ea"/>
                    <a:cs typeface="+mn-cs"/>
                  </a:defRPr>
                </a:pPr>
                <a:r>
                  <a:rPr lang="en-US"/>
                  <a:t>Proportion of cases (%)</a:t>
                </a:r>
              </a:p>
            </c:rich>
          </c:tx>
          <c:overlay val="0"/>
          <c:spPr>
            <a:noFill/>
            <a:ln>
              <a:noFill/>
            </a:ln>
            <a:effectLst/>
          </c:spPr>
          <c:txPr>
            <a:bodyPr rot="-5400000" spcFirstLastPara="1" vertOverflow="ellipsis" vert="horz" wrap="square" anchor="ctr" anchorCtr="1"/>
            <a:lstStyle/>
            <a:p>
              <a:pPr>
                <a:defRPr sz="1197" b="1" i="0" u="none" strike="noStrike" kern="1200" baseline="0">
                  <a:solidFill>
                    <a:schemeClr val="dk1">
                      <a:lumMod val="75000"/>
                      <a:lumOff val="25000"/>
                    </a:schemeClr>
                  </a:solidFill>
                  <a:latin typeface="+mn-lt"/>
                  <a:ea typeface="+mn-ea"/>
                  <a:cs typeface="+mn-cs"/>
                </a:defRPr>
              </a:pPr>
              <a:endParaRPr lang="en-US"/>
            </a:p>
          </c:txPr>
        </c:title>
        <c:numFmt formatCode="0" sourceLinked="0"/>
        <c:majorTickMark val="none"/>
        <c:minorTickMark val="none"/>
        <c:tickLblPos val="nextTo"/>
        <c:crossAx val="284830528"/>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Figure5!$D$1</c:f>
              <c:strCache>
                <c:ptCount val="1"/>
                <c:pt idx="0">
                  <c:v>Comparators</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errBars>
            <c:errBarType val="both"/>
            <c:errValType val="cust"/>
            <c:noEndCap val="0"/>
            <c:plus>
              <c:numRef>
                <c:f>Figure5!$I$2:$I$6</c:f>
                <c:numCache>
                  <c:formatCode>General</c:formatCode>
                  <c:ptCount val="5"/>
                  <c:pt idx="0">
                    <c:v>0.81278657126949772</c:v>
                  </c:pt>
                  <c:pt idx="1">
                    <c:v>0.85536944031077455</c:v>
                  </c:pt>
                  <c:pt idx="2">
                    <c:v>0.667363889569489</c:v>
                  </c:pt>
                  <c:pt idx="3">
                    <c:v>0.36142171944745444</c:v>
                  </c:pt>
                  <c:pt idx="4">
                    <c:v>0.39165492763287879</c:v>
                  </c:pt>
                </c:numCache>
              </c:numRef>
            </c:plus>
            <c:minus>
              <c:numRef>
                <c:f>Figure5!$H$2:$H$6</c:f>
                <c:numCache>
                  <c:formatCode>General</c:formatCode>
                  <c:ptCount val="5"/>
                  <c:pt idx="0">
                    <c:v>-0.81278657126949772</c:v>
                  </c:pt>
                  <c:pt idx="1">
                    <c:v>-0.85536944031077455</c:v>
                  </c:pt>
                  <c:pt idx="2">
                    <c:v>-0.667363889569489</c:v>
                  </c:pt>
                  <c:pt idx="3">
                    <c:v>-0.36142171944745444</c:v>
                  </c:pt>
                  <c:pt idx="4">
                    <c:v>-0.39165492763287879</c:v>
                  </c:pt>
                </c:numCache>
              </c:numRef>
            </c:minus>
            <c:spPr>
              <a:noFill/>
              <a:ln w="9525">
                <a:solidFill>
                  <a:schemeClr val="dk1">
                    <a:lumMod val="65000"/>
                    <a:lumOff val="35000"/>
                  </a:schemeClr>
                </a:solidFill>
                <a:round/>
              </a:ln>
              <a:effectLst/>
            </c:spPr>
          </c:errBars>
          <c:cat>
            <c:strRef>
              <c:f>Figure5!$A$16:$A$19</c:f>
              <c:strCache>
                <c:ptCount val="4"/>
                <c:pt idx="0">
                  <c:v>Stage I</c:v>
                </c:pt>
                <c:pt idx="1">
                  <c:v>Stage II</c:v>
                </c:pt>
                <c:pt idx="2">
                  <c:v>Stage III</c:v>
                </c:pt>
                <c:pt idx="3">
                  <c:v>Stage IV</c:v>
                </c:pt>
              </c:strCache>
            </c:strRef>
          </c:cat>
          <c:val>
            <c:numRef>
              <c:f>Figure5!$D$2:$D$5</c:f>
              <c:numCache>
                <c:formatCode>0.0</c:formatCode>
                <c:ptCount val="4"/>
                <c:pt idx="0">
                  <c:v>33.320433436532511</c:v>
                </c:pt>
                <c:pt idx="1">
                  <c:v>43.730650154798759</c:v>
                </c:pt>
                <c:pt idx="2">
                  <c:v>18.343653250773993</c:v>
                </c:pt>
                <c:pt idx="3">
                  <c:v>4.6052631578947363</c:v>
                </c:pt>
              </c:numCache>
            </c:numRef>
          </c:val>
          <c:extLst>
            <c:ext xmlns:c16="http://schemas.microsoft.com/office/drawing/2014/chart" uri="{C3380CC4-5D6E-409C-BE32-E72D297353CC}">
              <c16:uniqueId val="{00000000-634B-4B8C-939B-DC8FE41BDED6}"/>
            </c:ext>
          </c:extLst>
        </c:ser>
        <c:ser>
          <c:idx val="1"/>
          <c:order val="1"/>
          <c:tx>
            <c:strRef>
              <c:f>Figure5!$E$1</c:f>
              <c:strCache>
                <c:ptCount val="1"/>
                <c:pt idx="0">
                  <c:v>Screeners</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errBars>
            <c:errBarType val="both"/>
            <c:errValType val="cust"/>
            <c:noEndCap val="0"/>
            <c:plus>
              <c:numRef>
                <c:f>Figure5!$K$2:$K$6</c:f>
                <c:numCache>
                  <c:formatCode>General</c:formatCode>
                  <c:ptCount val="5"/>
                  <c:pt idx="0">
                    <c:v>1.1263349187371574</c:v>
                  </c:pt>
                  <c:pt idx="1">
                    <c:v>1.1300989224154714</c:v>
                  </c:pt>
                  <c:pt idx="2">
                    <c:v>0.83391272183342025</c:v>
                  </c:pt>
                  <c:pt idx="3">
                    <c:v>0.44295322428428907</c:v>
                  </c:pt>
                  <c:pt idx="4">
                    <c:v>0.28099623684253583</c:v>
                  </c:pt>
                </c:numCache>
              </c:numRef>
            </c:plus>
            <c:minus>
              <c:numRef>
                <c:f>Figure5!$J$2:$J$6</c:f>
                <c:numCache>
                  <c:formatCode>General</c:formatCode>
                  <c:ptCount val="5"/>
                  <c:pt idx="0">
                    <c:v>-1.1263349187371574</c:v>
                  </c:pt>
                  <c:pt idx="1">
                    <c:v>-1.1300989224154714</c:v>
                  </c:pt>
                  <c:pt idx="2">
                    <c:v>-0.83391272183342025</c:v>
                  </c:pt>
                  <c:pt idx="3">
                    <c:v>-0.44295322428428907</c:v>
                  </c:pt>
                  <c:pt idx="4">
                    <c:v>-0.28099623684253583</c:v>
                  </c:pt>
                </c:numCache>
              </c:numRef>
            </c:minus>
            <c:spPr>
              <a:noFill/>
              <a:ln w="9525">
                <a:solidFill>
                  <a:schemeClr val="dk1">
                    <a:lumMod val="65000"/>
                    <a:lumOff val="35000"/>
                  </a:schemeClr>
                </a:solidFill>
                <a:round/>
              </a:ln>
              <a:effectLst/>
            </c:spPr>
          </c:errBars>
          <c:cat>
            <c:strRef>
              <c:f>Figure5!$A$16:$A$19</c:f>
              <c:strCache>
                <c:ptCount val="4"/>
                <c:pt idx="0">
                  <c:v>Stage I</c:v>
                </c:pt>
                <c:pt idx="1">
                  <c:v>Stage II</c:v>
                </c:pt>
                <c:pt idx="2">
                  <c:v>Stage III</c:v>
                </c:pt>
                <c:pt idx="3">
                  <c:v>Stage IV</c:v>
                </c:pt>
              </c:strCache>
            </c:strRef>
          </c:cat>
          <c:val>
            <c:numRef>
              <c:f>Figure5!$E$2:$E$5</c:f>
              <c:numCache>
                <c:formatCode>0.0</c:formatCode>
                <c:ptCount val="4"/>
                <c:pt idx="0">
                  <c:v>39.876033057851238</c:v>
                </c:pt>
                <c:pt idx="1">
                  <c:v>40.70247933884297</c:v>
                </c:pt>
                <c:pt idx="2">
                  <c:v>15.564738292011018</c:v>
                </c:pt>
                <c:pt idx="3">
                  <c:v>3.8567493112947657</c:v>
                </c:pt>
              </c:numCache>
            </c:numRef>
          </c:val>
          <c:extLst>
            <c:ext xmlns:c16="http://schemas.microsoft.com/office/drawing/2014/chart" uri="{C3380CC4-5D6E-409C-BE32-E72D297353CC}">
              <c16:uniqueId val="{00000001-634B-4B8C-939B-DC8FE41BDED6}"/>
            </c:ext>
          </c:extLst>
        </c:ser>
        <c:dLbls>
          <c:dLblPos val="inEnd"/>
          <c:showLegendKey val="0"/>
          <c:showVal val="1"/>
          <c:showCatName val="0"/>
          <c:showSerName val="0"/>
          <c:showPercent val="0"/>
          <c:showBubbleSize val="0"/>
        </c:dLbls>
        <c:gapWidth val="65"/>
        <c:axId val="283734496"/>
        <c:axId val="283736064"/>
      </c:barChart>
      <c:catAx>
        <c:axId val="283734496"/>
        <c:scaling>
          <c:orientation val="minMax"/>
        </c:scaling>
        <c:delete val="0"/>
        <c:axPos val="b"/>
        <c:title>
          <c:tx>
            <c:rich>
              <a:bodyPr rot="0" spcFirstLastPara="1" vertOverflow="ellipsis" vert="horz" wrap="square" anchor="ctr" anchorCtr="1"/>
              <a:lstStyle/>
              <a:p>
                <a:pPr>
                  <a:defRPr sz="1197" b="1" i="0" u="none" strike="noStrike" kern="1200" baseline="0">
                    <a:solidFill>
                      <a:schemeClr val="dk1">
                        <a:lumMod val="75000"/>
                        <a:lumOff val="25000"/>
                      </a:schemeClr>
                    </a:solidFill>
                    <a:latin typeface="+mn-lt"/>
                    <a:ea typeface="+mn-ea"/>
                    <a:cs typeface="+mn-cs"/>
                  </a:defRPr>
                </a:pPr>
                <a:r>
                  <a:rPr lang="en-US"/>
                  <a:t>Stage at diagnosis</a:t>
                </a:r>
              </a:p>
            </c:rich>
          </c:tx>
          <c:overlay val="0"/>
          <c:spPr>
            <a:noFill/>
            <a:ln>
              <a:noFill/>
            </a:ln>
            <a:effectLst/>
          </c:spPr>
          <c:txPr>
            <a:bodyPr rot="0" spcFirstLastPara="1" vertOverflow="ellipsis" vert="horz" wrap="square" anchor="ctr" anchorCtr="1"/>
            <a:lstStyle/>
            <a:p>
              <a:pPr>
                <a:defRPr sz="1197" b="1" i="0" u="none" strike="noStrike" kern="1200" baseline="0">
                  <a:solidFill>
                    <a:schemeClr val="dk1">
                      <a:lumMod val="75000"/>
                      <a:lumOff val="25000"/>
                    </a:schemeClr>
                  </a:solidFill>
                  <a:latin typeface="+mn-lt"/>
                  <a:ea typeface="+mn-ea"/>
                  <a:cs typeface="+mn-cs"/>
                </a:defRPr>
              </a:pPr>
              <a:endParaRPr lang="en-US"/>
            </a:p>
          </c:txPr>
        </c:title>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283736064"/>
        <c:crosses val="autoZero"/>
        <c:auto val="1"/>
        <c:lblAlgn val="ctr"/>
        <c:lblOffset val="100"/>
        <c:noMultiLvlLbl val="0"/>
      </c:catAx>
      <c:valAx>
        <c:axId val="283736064"/>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title>
          <c:tx>
            <c:rich>
              <a:bodyPr rot="-5400000" spcFirstLastPara="1" vertOverflow="ellipsis" vert="horz" wrap="square" anchor="ctr" anchorCtr="1"/>
              <a:lstStyle/>
              <a:p>
                <a:pPr>
                  <a:defRPr sz="1197" b="1" i="0" u="none" strike="noStrike" kern="1200" baseline="0">
                    <a:solidFill>
                      <a:schemeClr val="dk1">
                        <a:lumMod val="75000"/>
                        <a:lumOff val="25000"/>
                      </a:schemeClr>
                    </a:solidFill>
                    <a:latin typeface="+mn-lt"/>
                    <a:ea typeface="+mn-ea"/>
                    <a:cs typeface="+mn-cs"/>
                  </a:defRPr>
                </a:pPr>
                <a:r>
                  <a:rPr lang="fr-FR"/>
                  <a:t>Proportion of cases (%)</a:t>
                </a:r>
              </a:p>
            </c:rich>
          </c:tx>
          <c:overlay val="0"/>
          <c:spPr>
            <a:noFill/>
            <a:ln>
              <a:noFill/>
            </a:ln>
            <a:effectLst/>
          </c:spPr>
          <c:txPr>
            <a:bodyPr rot="-5400000" spcFirstLastPara="1" vertOverflow="ellipsis" vert="horz" wrap="square" anchor="ctr" anchorCtr="1"/>
            <a:lstStyle/>
            <a:p>
              <a:pPr>
                <a:defRPr sz="1197" b="1" i="0" u="none" strike="noStrike" kern="1200" baseline="0">
                  <a:solidFill>
                    <a:schemeClr val="dk1">
                      <a:lumMod val="75000"/>
                      <a:lumOff val="25000"/>
                    </a:schemeClr>
                  </a:solidFill>
                  <a:latin typeface="+mn-lt"/>
                  <a:ea typeface="+mn-ea"/>
                  <a:cs typeface="+mn-cs"/>
                </a:defRPr>
              </a:pPr>
              <a:endParaRPr lang="en-US"/>
            </a:p>
          </c:txPr>
        </c:title>
        <c:numFmt formatCode="0" sourceLinked="0"/>
        <c:majorTickMark val="none"/>
        <c:minorTickMark val="none"/>
        <c:tickLblPos val="nextTo"/>
        <c:crossAx val="283734496"/>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0">
  <cs:axisTitle>
    <cs:lnRef idx="0"/>
    <cs:fillRef idx="0"/>
    <cs:effectRef idx="0"/>
    <cs:fontRef idx="minor">
      <a:schemeClr val="dk1">
        <a:lumMod val="65000"/>
        <a:lumOff val="35000"/>
      </a:schemeClr>
    </cs:fontRef>
    <cs:defRPr sz="1197" kern="1200" cap="all"/>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b="0" kern="1200" spc="20" baseline="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2225" cap="rnd" cmpd="sng" algn="ctr">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dk1">
            <a:lumMod val="65000"/>
            <a:lumOff val="35000"/>
          </a:schemeClr>
        </a:solidFill>
      </a:ln>
    </cs:spPr>
  </cs:downBar>
  <cs:dropLine>
    <cs:lnRef idx="0"/>
    <cs:fillRef idx="0"/>
    <cs:effectRef idx="0"/>
    <cs:fontRef idx="minor">
      <a:schemeClr val="dk1"/>
    </cs:fontRef>
    <cs:spPr>
      <a:ln w="9525" cap="flat" cmpd="sng" algn="ctr">
        <a:solidFill>
          <a:schemeClr val="dk1">
            <a:lumMod val="35000"/>
            <a:lumOff val="65000"/>
            <a:alpha val="33000"/>
          </a:schemeClr>
        </a:solidFill>
        <a:round/>
      </a:ln>
    </cs:spPr>
  </cs:dropLine>
  <cs:errorBar>
    <cs:lnRef idx="0"/>
    <cs:fillRef idx="0"/>
    <cs:effectRef idx="0"/>
    <cs:fontRef idx="minor">
      <a:schemeClr val="dk1"/>
    </cs:fontRef>
    <cs:spPr>
      <a:ln w="9525">
        <a:solidFill>
          <a:schemeClr val="dk1">
            <a:lumMod val="65000"/>
            <a:lumOff val="35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gradFill>
        <a:gsLst>
          <a:gs pos="100000">
            <a:schemeClr val="lt1">
              <a:lumMod val="95000"/>
            </a:schemeClr>
          </a:gs>
          <a:gs pos="0">
            <a:schemeClr val="lt1"/>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35000"/>
            <a:lumOff val="65000"/>
          </a:schemeClr>
        </a:solidFill>
        <a:prstDash val="dash"/>
      </a:ln>
    </cs:spPr>
  </cs:seriesLine>
  <cs:title>
    <cs:lnRef idx="0"/>
    <cs:fillRef idx="0"/>
    <cs:effectRef idx="0"/>
    <cs:fontRef idx="minor">
      <a:schemeClr val="dk1">
        <a:lumMod val="50000"/>
        <a:lumOff val="50000"/>
      </a:schemeClr>
    </cs:fontRef>
    <cs:defRPr sz="1862"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30">
  <cs:axisTitle>
    <cs:lnRef idx="0"/>
    <cs:fillRef idx="0"/>
    <cs:effectRef idx="0"/>
    <cs:fontRef idx="minor">
      <a:schemeClr val="dk1">
        <a:lumMod val="65000"/>
        <a:lumOff val="35000"/>
      </a:schemeClr>
    </cs:fontRef>
    <cs:defRPr sz="1197" kern="1200" cap="all"/>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b="0" kern="1200" spc="20" baseline="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2225" cap="rnd" cmpd="sng" algn="ctr">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dk1">
            <a:lumMod val="65000"/>
            <a:lumOff val="35000"/>
          </a:schemeClr>
        </a:solidFill>
      </a:ln>
    </cs:spPr>
  </cs:downBar>
  <cs:dropLine>
    <cs:lnRef idx="0"/>
    <cs:fillRef idx="0"/>
    <cs:effectRef idx="0"/>
    <cs:fontRef idx="minor">
      <a:schemeClr val="dk1"/>
    </cs:fontRef>
    <cs:spPr>
      <a:ln w="9525" cap="flat" cmpd="sng" algn="ctr">
        <a:solidFill>
          <a:schemeClr val="dk1">
            <a:lumMod val="35000"/>
            <a:lumOff val="65000"/>
            <a:alpha val="33000"/>
          </a:schemeClr>
        </a:solidFill>
        <a:round/>
      </a:ln>
    </cs:spPr>
  </cs:dropLine>
  <cs:errorBar>
    <cs:lnRef idx="0"/>
    <cs:fillRef idx="0"/>
    <cs:effectRef idx="0"/>
    <cs:fontRef idx="minor">
      <a:schemeClr val="dk1"/>
    </cs:fontRef>
    <cs:spPr>
      <a:ln w="9525">
        <a:solidFill>
          <a:schemeClr val="dk1">
            <a:lumMod val="65000"/>
            <a:lumOff val="35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gradFill>
        <a:gsLst>
          <a:gs pos="100000">
            <a:schemeClr val="lt1">
              <a:lumMod val="95000"/>
            </a:schemeClr>
          </a:gs>
          <a:gs pos="0">
            <a:schemeClr val="lt1"/>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35000"/>
            <a:lumOff val="65000"/>
          </a:schemeClr>
        </a:solidFill>
        <a:prstDash val="dash"/>
      </a:ln>
    </cs:spPr>
  </cs:seriesLine>
  <cs:title>
    <cs:lnRef idx="0"/>
    <cs:fillRef idx="0"/>
    <cs:effectRef idx="0"/>
    <cs:fontRef idx="minor">
      <a:schemeClr val="dk1">
        <a:lumMod val="50000"/>
        <a:lumOff val="50000"/>
      </a:schemeClr>
    </cs:fontRef>
    <cs:defRPr sz="1862"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65000"/>
        <a:lumOff val="35000"/>
      </a:schemeClr>
    </cs:fontRef>
    <cs:defRPr sz="1197" kern="1200" spc="20" baseline="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drawings/drawing1.xml><?xml version="1.0" encoding="utf-8"?>
<c:userShapes xmlns:c="http://schemas.openxmlformats.org/drawingml/2006/chart">
  <cdr:relSizeAnchor xmlns:cdr="http://schemas.openxmlformats.org/drawingml/2006/chartDrawing">
    <cdr:from>
      <cdr:x>0.68854</cdr:x>
      <cdr:y>0.18009</cdr:y>
    </cdr:from>
    <cdr:to>
      <cdr:x>0.68854</cdr:x>
      <cdr:y>0.81395</cdr:y>
    </cdr:to>
    <cdr:cxnSp macro="">
      <cdr:nvCxnSpPr>
        <cdr:cNvPr id="8" name="Straight Connector 7">
          <a:extLst xmlns:a="http://schemas.openxmlformats.org/drawingml/2006/main">
            <a:ext uri="{FF2B5EF4-FFF2-40B4-BE49-F238E27FC236}">
              <a16:creationId xmlns:a16="http://schemas.microsoft.com/office/drawing/2014/main" id="{9A883F71-F102-410E-8FE0-5E7C4C6E02D7}"/>
            </a:ext>
          </a:extLst>
        </cdr:cNvPr>
        <cdr:cNvCxnSpPr/>
      </cdr:nvCxnSpPr>
      <cdr:spPr>
        <a:xfrm xmlns:a="http://schemas.openxmlformats.org/drawingml/2006/main" flipV="1">
          <a:off x="5429200" y="820972"/>
          <a:ext cx="0" cy="2889621"/>
        </a:xfrm>
        <a:prstGeom xmlns:a="http://schemas.openxmlformats.org/drawingml/2006/main" prst="line">
          <a:avLst/>
        </a:prstGeom>
        <a:ln xmlns:a="http://schemas.openxmlformats.org/drawingml/2006/main" w="34925">
          <a:solidFill>
            <a:schemeClr val="tx1"/>
          </a:solidFill>
          <a:prstDash val="sys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0.41115</cdr:x>
      <cdr:y>0.17173</cdr:y>
    </cdr:from>
    <cdr:to>
      <cdr:x>0.41115</cdr:x>
      <cdr:y>0.8181</cdr:y>
    </cdr:to>
    <cdr:cxnSp macro="">
      <cdr:nvCxnSpPr>
        <cdr:cNvPr id="10" name="Straight Connector 9">
          <a:extLst xmlns:a="http://schemas.openxmlformats.org/drawingml/2006/main">
            <a:ext uri="{FF2B5EF4-FFF2-40B4-BE49-F238E27FC236}">
              <a16:creationId xmlns:a16="http://schemas.microsoft.com/office/drawing/2014/main" id="{5B6AFA6E-5871-4950-BA7F-2C873BEC4BE2}"/>
            </a:ext>
          </a:extLst>
        </cdr:cNvPr>
        <cdr:cNvCxnSpPr/>
      </cdr:nvCxnSpPr>
      <cdr:spPr>
        <a:xfrm xmlns:a="http://schemas.openxmlformats.org/drawingml/2006/main" flipV="1">
          <a:off x="3241971" y="782872"/>
          <a:ext cx="0" cy="2946633"/>
        </a:xfrm>
        <a:prstGeom xmlns:a="http://schemas.openxmlformats.org/drawingml/2006/main" prst="line">
          <a:avLst/>
        </a:prstGeom>
        <a:ln xmlns:a="http://schemas.openxmlformats.org/drawingml/2006/main" w="34925">
          <a:prstDash val="sysDash"/>
        </a:ln>
      </cdr:spPr>
      <cdr:style>
        <a:lnRef xmlns:a="http://schemas.openxmlformats.org/drawingml/2006/main" idx="3">
          <a:schemeClr val="dk1"/>
        </a:lnRef>
        <a:fillRef xmlns:a="http://schemas.openxmlformats.org/drawingml/2006/main" idx="0">
          <a:schemeClr val="dk1"/>
        </a:fillRef>
        <a:effectRef xmlns:a="http://schemas.openxmlformats.org/drawingml/2006/main" idx="2">
          <a:schemeClr val="dk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0.08966</cdr:x>
      <cdr:y>0.63068</cdr:y>
    </cdr:from>
    <cdr:to>
      <cdr:x>0.17437</cdr:x>
      <cdr:y>0.78006</cdr:y>
    </cdr:to>
    <cdr:sp macro="" textlink="">
      <cdr:nvSpPr>
        <cdr:cNvPr id="3" name="TextBox 2">
          <a:extLst xmlns:a="http://schemas.openxmlformats.org/drawingml/2006/main">
            <a:ext uri="{FF2B5EF4-FFF2-40B4-BE49-F238E27FC236}">
              <a16:creationId xmlns:a16="http://schemas.microsoft.com/office/drawing/2014/main" id="{5660A3D7-5DBE-4809-9AFA-4D6BFCE9960C}"/>
            </a:ext>
          </a:extLst>
        </cdr:cNvPr>
        <cdr:cNvSpPr txBox="1"/>
      </cdr:nvSpPr>
      <cdr:spPr>
        <a:xfrm xmlns:a="http://schemas.openxmlformats.org/drawingml/2006/main">
          <a:off x="737857" y="2140579"/>
          <a:ext cx="697117" cy="50699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CA" sz="1100" dirty="0">
              <a:solidFill>
                <a:schemeClr val="tx1"/>
              </a:solidFill>
            </a:rPr>
            <a:t>5.4</a:t>
          </a:r>
        </a:p>
      </cdr:txBody>
    </cdr:sp>
  </cdr:relSizeAnchor>
</c:userShape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4T01:22:24.285"/>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24421 11351 16383 0 0,'0'0'0'0'0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F74F98-8B9D-4AD5-94E2-CDEDA25A3F05}" type="datetimeFigureOut">
              <a:rPr lang="en-CA" smtClean="0"/>
              <a:t>2023-09-28</a:t>
            </a:fld>
            <a:endParaRPr lang="en-C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AD726E-ECE2-4376-B835-46F76BF18905}" type="slidenum">
              <a:rPr lang="en-CA" smtClean="0"/>
              <a:t>‹#›</a:t>
            </a:fld>
            <a:endParaRPr lang="en-CA" dirty="0"/>
          </a:p>
        </p:txBody>
      </p:sp>
    </p:spTree>
    <p:extLst>
      <p:ext uri="{BB962C8B-B14F-4D97-AF65-F5344CB8AC3E}">
        <p14:creationId xmlns:p14="http://schemas.microsoft.com/office/powerpoint/2010/main" val="21540107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CA" sz="1800" b="0" i="0" dirty="0">
                <a:solidFill>
                  <a:srgbClr val="000000"/>
                </a:solidFill>
                <a:effectLst/>
                <a:latin typeface="Calibri" panose="020F0502020204030204" pitchFamily="34" charset="0"/>
              </a:rPr>
              <a:t>-audience questions- 5min</a:t>
            </a:r>
          </a:p>
          <a:p>
            <a:pPr algn="l" fontAlgn="base"/>
            <a:r>
              <a:rPr lang="en-CA" sz="1800" b="0" i="0" dirty="0">
                <a:solidFill>
                  <a:srgbClr val="000000"/>
                </a:solidFill>
                <a:effectLst/>
                <a:latin typeface="Calibri" panose="020F0502020204030204" pitchFamily="34" charset="0"/>
              </a:rPr>
              <a:t>-intro: Breast screening- current recommendations and evidence- 15 min</a:t>
            </a:r>
          </a:p>
          <a:p>
            <a:pPr algn="l" fontAlgn="base"/>
            <a:r>
              <a:rPr lang="en-CA" sz="1800" b="0" i="0" dirty="0">
                <a:solidFill>
                  <a:srgbClr val="000000"/>
                </a:solidFill>
                <a:effectLst/>
                <a:latin typeface="Calibri" panose="020F0502020204030204" pitchFamily="34" charset="0"/>
              </a:rPr>
              <a:t>-density- 10min </a:t>
            </a:r>
          </a:p>
          <a:p>
            <a:pPr algn="l" fontAlgn="base"/>
            <a:r>
              <a:rPr lang="en-CA" sz="1800" b="0" i="0" dirty="0">
                <a:solidFill>
                  <a:srgbClr val="000000"/>
                </a:solidFill>
                <a:effectLst/>
                <a:latin typeface="Calibri" panose="020F0502020204030204" pitchFamily="34" charset="0"/>
              </a:rPr>
              <a:t>-high-risk- 7 min</a:t>
            </a:r>
          </a:p>
          <a:p>
            <a:pPr algn="l" fontAlgn="base"/>
            <a:r>
              <a:rPr lang="en-CA" sz="1800" b="0" i="0" dirty="0">
                <a:solidFill>
                  <a:srgbClr val="000000"/>
                </a:solidFill>
                <a:effectLst/>
                <a:latin typeface="Calibri" panose="020F0502020204030204" pitchFamily="34" charset="0"/>
              </a:rPr>
              <a:t>-women 40-49 - 10min</a:t>
            </a:r>
          </a:p>
          <a:p>
            <a:pPr algn="l" fontAlgn="base"/>
            <a:r>
              <a:rPr lang="en-CA" sz="1800" b="0" i="0" dirty="0">
                <a:solidFill>
                  <a:srgbClr val="000000"/>
                </a:solidFill>
                <a:effectLst/>
                <a:latin typeface="Calibri" panose="020F0502020204030204" pitchFamily="34" charset="0"/>
              </a:rPr>
              <a:t>-women74 - 2 min</a:t>
            </a:r>
          </a:p>
          <a:p>
            <a:pPr algn="l" fontAlgn="base"/>
            <a:r>
              <a:rPr lang="en-CA" sz="1800" b="0" i="0" dirty="0">
                <a:solidFill>
                  <a:srgbClr val="000000"/>
                </a:solidFill>
                <a:effectLst/>
                <a:latin typeface="Calibri" panose="020F0502020204030204" pitchFamily="34" charset="0"/>
              </a:rPr>
              <a:t>-audience questions- answers- 5 min</a:t>
            </a:r>
          </a:p>
          <a:p>
            <a:pPr algn="l" fontAlgn="base"/>
            <a:br>
              <a:rPr lang="en-CA" sz="1800" b="0" i="0" dirty="0">
                <a:solidFill>
                  <a:srgbClr val="000000"/>
                </a:solidFill>
                <a:effectLst/>
                <a:latin typeface="Calibri" panose="020F0502020204030204" pitchFamily="34" charset="0"/>
              </a:rPr>
            </a:br>
            <a:endParaRPr lang="en-CA" sz="1800" b="0" i="0" dirty="0">
              <a:solidFill>
                <a:srgbClr val="000000"/>
              </a:solidFill>
              <a:effectLst/>
              <a:latin typeface="Calibri" panose="020F0502020204030204" pitchFamily="34" charset="0"/>
            </a:endParaRPr>
          </a:p>
          <a:p>
            <a:pPr algn="l" fontAlgn="base"/>
            <a:br>
              <a:rPr lang="en-CA" sz="1800" b="0" i="0" dirty="0">
                <a:solidFill>
                  <a:srgbClr val="000000"/>
                </a:solidFill>
                <a:effectLst/>
                <a:latin typeface="Calibri" panose="020F0502020204030204" pitchFamily="34" charset="0"/>
              </a:rPr>
            </a:br>
            <a:endParaRPr lang="en-CA" sz="1800" b="0" i="0" dirty="0">
              <a:solidFill>
                <a:srgbClr val="000000"/>
              </a:solidFill>
              <a:effectLst/>
              <a:latin typeface="Calibri" panose="020F0502020204030204" pitchFamily="34" charset="0"/>
            </a:endParaRPr>
          </a:p>
          <a:p>
            <a:pPr algn="l" fontAlgn="base"/>
            <a:r>
              <a:rPr lang="en-CA" sz="1800" b="0" i="0" dirty="0">
                <a:solidFill>
                  <a:srgbClr val="000000"/>
                </a:solidFill>
                <a:effectLst/>
                <a:latin typeface="Calibri" panose="020F0502020204030204" pitchFamily="34" charset="0"/>
              </a:rPr>
              <a:t>What if we split like this:</a:t>
            </a:r>
            <a:br>
              <a:rPr lang="en-CA" sz="1800" b="0" i="0" dirty="0">
                <a:solidFill>
                  <a:srgbClr val="000000"/>
                </a:solidFill>
                <a:effectLst/>
                <a:latin typeface="Calibri" panose="020F0502020204030204" pitchFamily="34" charset="0"/>
              </a:rPr>
            </a:br>
            <a:endParaRPr lang="en-CA" sz="1800" b="0" i="0" dirty="0">
              <a:solidFill>
                <a:srgbClr val="000000"/>
              </a:solidFill>
              <a:effectLst/>
              <a:latin typeface="Calibri" panose="020F0502020204030204" pitchFamily="34" charset="0"/>
            </a:endParaRPr>
          </a:p>
          <a:p>
            <a:pPr algn="l" fontAlgn="base"/>
            <a:r>
              <a:rPr lang="en-CA" sz="1800" b="0" i="0" dirty="0">
                <a:solidFill>
                  <a:srgbClr val="000000"/>
                </a:solidFill>
                <a:effectLst/>
                <a:latin typeface="Calibri" panose="020F0502020204030204" pitchFamily="34" charset="0"/>
              </a:rPr>
              <a:t>-audience questions- (Jean)</a:t>
            </a:r>
          </a:p>
          <a:p>
            <a:pPr algn="l" fontAlgn="base"/>
            <a:r>
              <a:rPr lang="en-CA" sz="1800" b="0" i="0" dirty="0">
                <a:solidFill>
                  <a:srgbClr val="000000"/>
                </a:solidFill>
                <a:effectLst/>
                <a:latin typeface="inherit"/>
              </a:rPr>
              <a:t>-intro: Breast screening- current recommendations and evidence (anna)</a:t>
            </a:r>
            <a:endParaRPr lang="en-CA" sz="1800" b="0" i="0" dirty="0">
              <a:solidFill>
                <a:srgbClr val="000000"/>
              </a:solidFill>
              <a:effectLst/>
              <a:latin typeface="Calibri" panose="020F0502020204030204" pitchFamily="34" charset="0"/>
            </a:endParaRPr>
          </a:p>
          <a:p>
            <a:pPr algn="l" fontAlgn="base"/>
            <a:r>
              <a:rPr lang="en-CA" sz="1800" b="0" i="0" dirty="0">
                <a:solidFill>
                  <a:srgbClr val="000000"/>
                </a:solidFill>
                <a:effectLst/>
                <a:latin typeface="inherit"/>
              </a:rPr>
              <a:t>-density (jean)</a:t>
            </a:r>
          </a:p>
          <a:p>
            <a:pPr algn="l" fontAlgn="base"/>
            <a:r>
              <a:rPr lang="en-CA" sz="1800" b="0" i="0" dirty="0">
                <a:solidFill>
                  <a:srgbClr val="000000"/>
                </a:solidFill>
                <a:effectLst/>
                <a:latin typeface="inherit"/>
              </a:rPr>
              <a:t>-high-risk (jean)</a:t>
            </a:r>
          </a:p>
          <a:p>
            <a:pPr algn="l" fontAlgn="base"/>
            <a:r>
              <a:rPr lang="en-CA" sz="1800" b="0" i="0" dirty="0">
                <a:solidFill>
                  <a:srgbClr val="000000"/>
                </a:solidFill>
                <a:effectLst/>
                <a:latin typeface="inherit"/>
              </a:rPr>
              <a:t>-women 40-49 (anna)</a:t>
            </a:r>
          </a:p>
          <a:p>
            <a:pPr algn="l" fontAlgn="base"/>
            <a:r>
              <a:rPr lang="en-CA" sz="1800" b="0" i="0" dirty="0">
                <a:solidFill>
                  <a:srgbClr val="000000"/>
                </a:solidFill>
                <a:effectLst/>
                <a:latin typeface="inherit"/>
              </a:rPr>
              <a:t>-women74  (anna or jean)</a:t>
            </a:r>
            <a:br>
              <a:rPr lang="en-CA" sz="1800" b="0" i="0" dirty="0">
                <a:solidFill>
                  <a:srgbClr val="000000"/>
                </a:solidFill>
                <a:effectLst/>
                <a:latin typeface="Calibri" panose="020F0502020204030204" pitchFamily="34" charset="0"/>
              </a:rPr>
            </a:br>
            <a:endParaRPr lang="en-CA" sz="1800" b="0" i="0" dirty="0">
              <a:solidFill>
                <a:srgbClr val="000000"/>
              </a:solidFill>
              <a:effectLst/>
              <a:latin typeface="Calibri" panose="020F0502020204030204" pitchFamily="34" charset="0"/>
            </a:endParaRPr>
          </a:p>
          <a:p>
            <a:pPr algn="l" fontAlgn="base"/>
            <a:r>
              <a:rPr lang="en-CA" sz="1800" b="0" i="0" dirty="0">
                <a:solidFill>
                  <a:srgbClr val="000000"/>
                </a:solidFill>
                <a:effectLst/>
                <a:latin typeface="inherit"/>
              </a:rPr>
              <a:t>-audience questions (jean)</a:t>
            </a:r>
            <a:endParaRPr lang="en-CA" sz="1800" b="0" i="0" dirty="0">
              <a:solidFill>
                <a:srgbClr val="000000"/>
              </a:solidFill>
              <a:effectLst/>
              <a:latin typeface="Calibri" panose="020F0502020204030204" pitchFamily="34" charset="0"/>
            </a:endParaRPr>
          </a:p>
          <a:p>
            <a:endParaRPr lang="en-CA" dirty="0"/>
          </a:p>
        </p:txBody>
      </p:sp>
      <p:sp>
        <p:nvSpPr>
          <p:cNvPr id="4" name="Slide Number Placeholder 3"/>
          <p:cNvSpPr>
            <a:spLocks noGrp="1"/>
          </p:cNvSpPr>
          <p:nvPr>
            <p:ph type="sldNum" sz="quarter" idx="5"/>
          </p:nvPr>
        </p:nvSpPr>
        <p:spPr/>
        <p:txBody>
          <a:bodyPr/>
          <a:lstStyle/>
          <a:p>
            <a:fld id="{8DAD726E-ECE2-4376-B835-46F76BF18905}" type="slidenum">
              <a:rPr lang="en-CA" smtClean="0"/>
              <a:t>1</a:t>
            </a:fld>
            <a:endParaRPr lang="en-CA" dirty="0"/>
          </a:p>
        </p:txBody>
      </p:sp>
    </p:spTree>
    <p:extLst>
      <p:ext uri="{BB962C8B-B14F-4D97-AF65-F5344CB8AC3E}">
        <p14:creationId xmlns:p14="http://schemas.microsoft.com/office/powerpoint/2010/main" val="30522308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Subject to healthy volunteer bias and selection bias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57D9047-80D4-4982-A992-13074D976FC0}" type="slidenum">
              <a:rPr kumimoji="0" lang="en-CA"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CA"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125395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200" b="0" i="0" u="none" strike="noStrike" kern="1200" baseline="0">
                <a:solidFill>
                  <a:schemeClr val="tx1"/>
                </a:solidFill>
                <a:latin typeface="+mn-lt"/>
                <a:ea typeface="+mn-ea"/>
                <a:cs typeface="+mn-cs"/>
              </a:rPr>
              <a:t>Data were obtained from the screening programs and corresponding cancer</a:t>
            </a:r>
          </a:p>
          <a:p>
            <a:r>
              <a:rPr lang="en-CA" sz="1200" b="0" i="0" u="none" strike="noStrike" kern="1200" baseline="0">
                <a:solidFill>
                  <a:schemeClr val="tx1"/>
                </a:solidFill>
                <a:latin typeface="+mn-lt"/>
                <a:ea typeface="+mn-ea"/>
                <a:cs typeface="+mn-cs"/>
              </a:rPr>
              <a:t>registries on screening mammograms and breast cancer diagnoses and deaths for the period between 1990 and</a:t>
            </a:r>
          </a:p>
          <a:p>
            <a:r>
              <a:rPr lang="en-CA" sz="1200" b="0" i="0" u="none" strike="noStrike" kern="1200" baseline="0">
                <a:solidFill>
                  <a:schemeClr val="tx1"/>
                </a:solidFill>
                <a:latin typeface="+mn-lt"/>
                <a:ea typeface="+mn-ea"/>
                <a:cs typeface="+mn-cs"/>
              </a:rPr>
              <a:t>2009.</a:t>
            </a:r>
          </a:p>
          <a:p>
            <a:r>
              <a:rPr lang="en-CA" sz="1200" b="0" i="0" u="none" strike="noStrike" kern="1200" baseline="0">
                <a:solidFill>
                  <a:schemeClr val="tx1"/>
                </a:solidFill>
                <a:latin typeface="+mn-lt"/>
                <a:ea typeface="+mn-ea"/>
                <a:cs typeface="+mn-cs"/>
              </a:rPr>
              <a:t>This observational trial is of course limited by self selection bias which increases the magnitude of effect of benefit of screening. </a:t>
            </a:r>
            <a:endParaRPr lang="en-CA"/>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1038149-BDEE-DF4D-8284-CB5D1506C436}"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546334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There are many causes of increased density too numerous to list in this talk. The most important causes are genetic, hormonal and dietary. Identical twins are found to share the same breast tissue density, and hormones, exogenous or endogenous increase density.  </a:t>
            </a:r>
            <a:r>
              <a:rPr lang="en-CA" dirty="0" err="1"/>
              <a:t>Wieght</a:t>
            </a:r>
            <a:r>
              <a:rPr lang="en-CA" dirty="0"/>
              <a:t> gain, </a:t>
            </a:r>
            <a:r>
              <a:rPr lang="en-CA" dirty="0" err="1"/>
              <a:t>particulary</a:t>
            </a:r>
            <a:r>
              <a:rPr lang="en-CA" dirty="0"/>
              <a:t> </a:t>
            </a:r>
            <a:r>
              <a:rPr lang="en-CA" dirty="0" err="1"/>
              <a:t>postmenopausally</a:t>
            </a:r>
            <a:r>
              <a:rPr lang="en-CA" dirty="0"/>
              <a:t>, contribute significantly to increased breast density. Asian women are also more </a:t>
            </a:r>
            <a:r>
              <a:rPr lang="en-CA" dirty="0" err="1"/>
              <a:t>likley</a:t>
            </a:r>
            <a:r>
              <a:rPr lang="en-CA" dirty="0"/>
              <a:t> to have dense breasts. </a:t>
            </a:r>
          </a:p>
        </p:txBody>
      </p:sp>
      <p:sp>
        <p:nvSpPr>
          <p:cNvPr id="4" name="Slide Number Placeholder 3"/>
          <p:cNvSpPr>
            <a:spLocks noGrp="1"/>
          </p:cNvSpPr>
          <p:nvPr>
            <p:ph type="sldNum" sz="quarter" idx="5"/>
          </p:nvPr>
        </p:nvSpPr>
        <p:spPr/>
        <p:txBody>
          <a:bodyPr/>
          <a:lstStyle/>
          <a:p>
            <a:fld id="{057D9047-80D4-4982-A992-13074D976FC0}" type="slidenum">
              <a:rPr lang="en-CA" smtClean="0"/>
              <a:pPr/>
              <a:t>31</a:t>
            </a:fld>
            <a:endParaRPr lang="en-CA"/>
          </a:p>
        </p:txBody>
      </p:sp>
    </p:spTree>
    <p:extLst>
      <p:ext uri="{BB962C8B-B14F-4D97-AF65-F5344CB8AC3E}">
        <p14:creationId xmlns:p14="http://schemas.microsoft.com/office/powerpoint/2010/main" val="35280196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Overall, although a decrease in density is noted with increasing age, 40% of all women have dense breast tissue. Women whose density does not decrease over time </a:t>
            </a:r>
            <a:r>
              <a:rPr lang="en-US">
                <a:highlight>
                  <a:srgbClr val="FFFF00"/>
                </a:highlight>
              </a:rPr>
              <a:t>are more likely to be diagnosed with breast cancer</a:t>
            </a:r>
            <a:endParaRPr lang="en-CA"/>
          </a:p>
        </p:txBody>
      </p:sp>
      <p:sp>
        <p:nvSpPr>
          <p:cNvPr id="4" name="Slide Number Placeholder 3"/>
          <p:cNvSpPr>
            <a:spLocks noGrp="1"/>
          </p:cNvSpPr>
          <p:nvPr>
            <p:ph type="sldNum" sz="quarter" idx="5"/>
          </p:nvPr>
        </p:nvSpPr>
        <p:spPr/>
        <p:txBody>
          <a:bodyPr/>
          <a:lstStyle/>
          <a:p>
            <a:fld id="{057D9047-80D4-4982-A992-13074D976FC0}" type="slidenum">
              <a:rPr lang="en-CA" smtClean="0"/>
              <a:pPr/>
              <a:t>32</a:t>
            </a:fld>
            <a:endParaRPr lang="en-CA"/>
          </a:p>
        </p:txBody>
      </p:sp>
    </p:spTree>
    <p:extLst>
      <p:ext uri="{BB962C8B-B14F-4D97-AF65-F5344CB8AC3E}">
        <p14:creationId xmlns:p14="http://schemas.microsoft.com/office/powerpoint/2010/main" val="21090379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Now imagine that the cancer has no calcifications or architectural distortion. This series of 4 different patients each with a different density category and a cancer in the lateral breast.  You completely miss the cancer in the lateral breast in the Densest breast.   This is the masking effect of density.</a:t>
            </a:r>
          </a:p>
        </p:txBody>
      </p:sp>
      <p:sp>
        <p:nvSpPr>
          <p:cNvPr id="4" name="Slide Number Placeholder 3"/>
          <p:cNvSpPr>
            <a:spLocks noGrp="1"/>
          </p:cNvSpPr>
          <p:nvPr>
            <p:ph type="sldNum" sz="quarter" idx="5"/>
          </p:nvPr>
        </p:nvSpPr>
        <p:spPr/>
        <p:txBody>
          <a:bodyPr/>
          <a:lstStyle/>
          <a:p>
            <a:fld id="{057D9047-80D4-4982-A992-13074D976FC0}" type="slidenum">
              <a:rPr lang="en-CA" smtClean="0"/>
              <a:pPr/>
              <a:t>34</a:t>
            </a:fld>
            <a:endParaRPr lang="en-CA"/>
          </a:p>
        </p:txBody>
      </p:sp>
    </p:spTree>
    <p:extLst>
      <p:ext uri="{BB962C8B-B14F-4D97-AF65-F5344CB8AC3E}">
        <p14:creationId xmlns:p14="http://schemas.microsoft.com/office/powerpoint/2010/main" val="35034067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masking effect has a marked impact, with </a:t>
            </a:r>
            <a:r>
              <a:rPr lang="en-CA" i="1" dirty="0"/>
              <a:t>elevated rates of interval breast cancer in women with dense breasts. Interval cancers are the cancers diagnosed in the interval after a normal screening mammogram before their next screen.  </a:t>
            </a:r>
            <a:r>
              <a:rPr lang="en-US" dirty="0"/>
              <a:t>And that’s important: Interval cancers are </a:t>
            </a:r>
            <a:r>
              <a:rPr lang="en-US" sz="1200" dirty="0"/>
              <a:t>Larger at diagnosis &amp; more often node-positive than</a:t>
            </a:r>
            <a:r>
              <a:rPr lang="en-US" sz="1200" baseline="0" dirty="0"/>
              <a:t> screen-detected cancers</a:t>
            </a:r>
            <a:endParaRPr lang="en-US" sz="1200" dirty="0"/>
          </a:p>
          <a:p>
            <a:r>
              <a:rPr lang="en-US" sz="1200" dirty="0"/>
              <a:t>They tend to be Higher nuclear grade, more aggressive subtypes.</a:t>
            </a:r>
            <a:r>
              <a:rPr lang="en-US" sz="1200" baseline="0" dirty="0"/>
              <a:t> They h</a:t>
            </a:r>
            <a:r>
              <a:rPr lang="en-US" sz="1200" dirty="0"/>
              <a:t>ave a poorer prognosis compared to screen-detected cancers.</a:t>
            </a:r>
          </a:p>
          <a:p>
            <a:r>
              <a:rPr lang="en-CA" i="1" dirty="0"/>
              <a:t> </a:t>
            </a:r>
            <a:endParaRPr lang="en-US" sz="1200" dirty="0"/>
          </a:p>
          <a:p>
            <a:endParaRPr lang="en-US" sz="1200" dirty="0"/>
          </a:p>
          <a:p>
            <a:endParaRPr lang="en-US" sz="1200" dirty="0"/>
          </a:p>
          <a:p>
            <a:endParaRPr lang="en-US" dirty="0"/>
          </a:p>
        </p:txBody>
      </p:sp>
      <p:sp>
        <p:nvSpPr>
          <p:cNvPr id="4" name="Slide Number Placeholder 3"/>
          <p:cNvSpPr>
            <a:spLocks noGrp="1"/>
          </p:cNvSpPr>
          <p:nvPr>
            <p:ph type="sldNum" sz="quarter" idx="10"/>
          </p:nvPr>
        </p:nvSpPr>
        <p:spPr/>
        <p:txBody>
          <a:bodyPr/>
          <a:lstStyle/>
          <a:p>
            <a:pPr>
              <a:defRPr/>
            </a:pPr>
            <a:fld id="{51E1E025-C82E-1749-B728-53FD7EC37216}" type="slidenum">
              <a:rPr lang="en-US" smtClean="0"/>
              <a:pPr>
                <a:defRPr/>
              </a:pPr>
              <a:t>35</a:t>
            </a:fld>
            <a:endParaRPr lang="en-US"/>
          </a:p>
        </p:txBody>
      </p:sp>
    </p:spTree>
    <p:extLst>
      <p:ext uri="{BB962C8B-B14F-4D97-AF65-F5344CB8AC3E}">
        <p14:creationId xmlns:p14="http://schemas.microsoft.com/office/powerpoint/2010/main" val="15423792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Overall there was a doubling of the risk in the most dense women of &gt;75% compared with those 25-50%. Risk was 5 times greater than the women with fatty replaced breasts.</a:t>
            </a:r>
          </a:p>
        </p:txBody>
      </p:sp>
      <p:sp>
        <p:nvSpPr>
          <p:cNvPr id="4" name="Slide Number Placeholder 3"/>
          <p:cNvSpPr>
            <a:spLocks noGrp="1"/>
          </p:cNvSpPr>
          <p:nvPr>
            <p:ph type="sldNum" sz="quarter" idx="5"/>
          </p:nvPr>
        </p:nvSpPr>
        <p:spPr/>
        <p:txBody>
          <a:bodyPr/>
          <a:lstStyle/>
          <a:p>
            <a:fld id="{057D9047-80D4-4982-A992-13074D976FC0}" type="slidenum">
              <a:rPr lang="en-CA" smtClean="0"/>
              <a:pPr/>
              <a:t>36</a:t>
            </a:fld>
            <a:endParaRPr lang="en-CA"/>
          </a:p>
        </p:txBody>
      </p:sp>
    </p:spTree>
    <p:extLst>
      <p:ext uri="{BB962C8B-B14F-4D97-AF65-F5344CB8AC3E}">
        <p14:creationId xmlns:p14="http://schemas.microsoft.com/office/powerpoint/2010/main" val="3978874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Prospective multicenter observational cohort study. 687 asymptomatic women</a:t>
            </a:r>
          </a:p>
          <a:p>
            <a:r>
              <a:rPr lang="en-US" dirty="0"/>
              <a:t>at elevated familial risk (&gt;=20% lifetime) underwent 1,679 annual screening rounds consisting of CBE,</a:t>
            </a:r>
          </a:p>
          <a:p>
            <a:r>
              <a:rPr lang="en-US" dirty="0"/>
              <a:t>mammography, ultrasound, and MRI, read independently and in different combinations. In a subgroup</a:t>
            </a:r>
          </a:p>
          <a:p>
            <a:r>
              <a:rPr lang="en-US" dirty="0"/>
              <a:t>of 371 women, additional half-yearly ultrasound and CBE was performed more than 869 screening</a:t>
            </a:r>
          </a:p>
          <a:p>
            <a:r>
              <a:rPr lang="en-US" dirty="0"/>
              <a:t>rounds. Mean and median follow-up was 29.18 and 29.09 months. 27 women with cancers were found.</a:t>
            </a:r>
          </a:p>
          <a:p>
            <a:r>
              <a:rPr lang="en-US" dirty="0"/>
              <a:t>Positive predictive value was 39% for mammography, 36% for ultrasound, and 48% for MRI.</a:t>
            </a:r>
            <a:endParaRPr lang="en-CA" dirty="0"/>
          </a:p>
        </p:txBody>
      </p:sp>
      <p:sp>
        <p:nvSpPr>
          <p:cNvPr id="4" name="Slide Number Placeholder 3"/>
          <p:cNvSpPr>
            <a:spLocks noGrp="1"/>
          </p:cNvSpPr>
          <p:nvPr>
            <p:ph type="sldNum" sz="quarter" idx="5"/>
          </p:nvPr>
        </p:nvSpPr>
        <p:spPr/>
        <p:txBody>
          <a:bodyPr/>
          <a:lstStyle/>
          <a:p>
            <a:fld id="{F2EFD432-C43D-BB4D-AC3D-6619B73B5A48}" type="slidenum">
              <a:rPr lang="en-CA" smtClean="0"/>
              <a:t>46</a:t>
            </a:fld>
            <a:endParaRPr lang="en-CA"/>
          </a:p>
        </p:txBody>
      </p:sp>
    </p:spTree>
    <p:extLst>
      <p:ext uri="{BB962C8B-B14F-4D97-AF65-F5344CB8AC3E}">
        <p14:creationId xmlns:p14="http://schemas.microsoft.com/office/powerpoint/2010/main" val="24475869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Doesn’t just start in 40s- </a:t>
            </a:r>
            <a:r>
              <a:rPr lang="en-CA" dirty="0" err="1"/>
              <a:t>unconcoius</a:t>
            </a:r>
            <a:r>
              <a:rPr lang="en-CA" dirty="0"/>
              <a:t> bias</a:t>
            </a:r>
          </a:p>
          <a:p>
            <a:r>
              <a:rPr lang="en-CA" dirty="0"/>
              <a:t>The incidence of breast cancer between 2010-2017 steadily rose from age 30 as shown here.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F493E1-A2E5-4CAE-8AEB-0AA99439007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984170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2A364596-AB8C-40B9-9431-1C1080C568F2}" type="slidenum">
              <a:rPr lang="en-CA" smtClean="0"/>
              <a:t>52</a:t>
            </a:fld>
            <a:endParaRPr lang="en-CA"/>
          </a:p>
        </p:txBody>
      </p:sp>
    </p:spTree>
    <p:extLst>
      <p:ext uri="{BB962C8B-B14F-4D97-AF65-F5344CB8AC3E}">
        <p14:creationId xmlns:p14="http://schemas.microsoft.com/office/powerpoint/2010/main" val="17770203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8DAD726E-ECE2-4376-B835-46F76BF18905}" type="slidenum">
              <a:rPr lang="en-CA" smtClean="0"/>
              <a:t>13</a:t>
            </a:fld>
            <a:endParaRPr lang="en-CA"/>
          </a:p>
        </p:txBody>
      </p:sp>
    </p:spTree>
    <p:extLst>
      <p:ext uri="{BB962C8B-B14F-4D97-AF65-F5344CB8AC3E}">
        <p14:creationId xmlns:p14="http://schemas.microsoft.com/office/powerpoint/2010/main" val="13554514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Bigger impact in term of </a:t>
            </a:r>
            <a:r>
              <a:rPr lang="en-CA" dirty="0" err="1"/>
              <a:t>mortlaity</a:t>
            </a:r>
            <a:endParaRPr lang="en-CA" dirty="0"/>
          </a:p>
          <a:p>
            <a:r>
              <a:rPr lang="en-CA" dirty="0"/>
              <a:t>The incidence of breast cancer beings to rise markedly in the 40s.</a:t>
            </a:r>
          </a:p>
          <a:p>
            <a:r>
              <a:rPr lang="en-US" dirty="0"/>
              <a:t>The distribution of breast cancer deaths in fact rises most sharply in the ages 45-49. and the peak % of BC deaths is for women 50-54, and 55-59 years. </a:t>
            </a:r>
          </a:p>
          <a:p>
            <a:r>
              <a:rPr lang="en-US" dirty="0"/>
              <a:t>The distribution of person-years of life lost due to BC by age is highest for women 45-49 years.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57D9047-80D4-4982-A992-13074D976FC0}" type="slidenum">
              <a:rPr kumimoji="0" lang="en-CA"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53</a:t>
            </a:fld>
            <a:endParaRPr kumimoji="0" lang="en-CA"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131244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In 2011, we have shown a steady increase in the incidence of stage 2 BC in women in their 40s at the same time as a marked decrease in the incidence of stage 1 BC. Whereas the incidence of stage 1 and 2 was almost equal at 50 per 100,000 the gap has increased markedly to 60 per 100,000 stage 2 and 42 per 100,000 stage 1.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57D9047-80D4-4982-A992-13074D976FC0}" type="slidenum">
              <a:rPr kumimoji="0" lang="en-CA"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54</a:t>
            </a:fld>
            <a:endParaRPr kumimoji="0" lang="en-CA"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84397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8DAD726E-ECE2-4376-B835-46F76BF18905}" type="slidenum">
              <a:rPr lang="en-CA" smtClean="0"/>
              <a:t>56</a:t>
            </a:fld>
            <a:endParaRPr lang="en-CA"/>
          </a:p>
        </p:txBody>
      </p:sp>
    </p:spTree>
    <p:extLst>
      <p:ext uri="{BB962C8B-B14F-4D97-AF65-F5344CB8AC3E}">
        <p14:creationId xmlns:p14="http://schemas.microsoft.com/office/powerpoint/2010/main" val="42565534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a:p>
            <a:r>
              <a:rPr lang="en-CA" dirty="0"/>
              <a:t>40s dx at later </a:t>
            </a:r>
            <a:r>
              <a:rPr lang="en-CA" dirty="0" err="1"/>
              <a:t>satge</a:t>
            </a:r>
            <a:endParaRPr lang="en-CA" dirty="0"/>
          </a:p>
          <a:p>
            <a:r>
              <a:rPr lang="en-CA" dirty="0"/>
              <a:t>This graph shows the stage specific distribution of women with breast </a:t>
            </a:r>
            <a:r>
              <a:rPr lang="en-CA" dirty="0" err="1"/>
              <a:t>cacner</a:t>
            </a:r>
            <a:r>
              <a:rPr lang="en-CA" dirty="0"/>
              <a:t> at diagnosis according to age group. The ages between the dotted lines are the screening age groups. The light blue line is the early stage 1 BC. Stage II is the purple line. It shows that they </a:t>
            </a:r>
            <a:r>
              <a:rPr lang="en-CA" dirty="0" err="1"/>
              <a:t>corss</a:t>
            </a:r>
            <a:r>
              <a:rPr lang="en-CA" dirty="0"/>
              <a:t> over at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57D9047-80D4-4982-A992-13074D976FC0}" type="slidenum">
              <a:rPr kumimoji="0" lang="en-CA"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CA"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683103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Breast cancer mortality remained stable for 30 years from 1969. But in 1989, screening mammography programs were established across Canada. Since then BC mortality has dropped by 49%. </a:t>
            </a:r>
            <a:r>
              <a:rPr lang="en-CA" dirty="0">
                <a:cs typeface="+mn-cs"/>
              </a:rPr>
              <a:t>It is estimated that over 32,000 breast cancer deaths have been avoided since 1986, assuming the same death rate from breast cancer in 1986. </a:t>
            </a:r>
          </a:p>
          <a:p>
            <a:endParaRPr lang="en-CA"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57D9047-80D4-4982-A992-13074D976FC0}" type="slidenum">
              <a:rPr kumimoji="0" lang="en-CA"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CA"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172792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stage at which a BC is dx correlates directly with their survival, at stage 1, </a:t>
            </a:r>
            <a:r>
              <a:rPr lang="en-CA" b="1" u="sng" dirty="0"/>
              <a:t>all</a:t>
            </a:r>
            <a:r>
              <a:rPr lang="en-CA" dirty="0"/>
              <a:t> women survive by 5 years, and stage 2, 93% survive. When dx at stage 3, 28% of women will </a:t>
            </a:r>
            <a:r>
              <a:rPr lang="en-CA" b="1" dirty="0"/>
              <a:t>not</a:t>
            </a:r>
            <a:r>
              <a:rPr lang="en-CA" dirty="0"/>
              <a:t> survive and an appalling 78% dx at stage 4 will die by 5 years. </a:t>
            </a:r>
          </a:p>
        </p:txBody>
      </p:sp>
      <p:sp>
        <p:nvSpPr>
          <p:cNvPr id="4" name="Slide Number Placeholder 3"/>
          <p:cNvSpPr>
            <a:spLocks noGrp="1"/>
          </p:cNvSpPr>
          <p:nvPr>
            <p:ph type="sldNum" sz="quarter" idx="5"/>
          </p:nvPr>
        </p:nvSpPr>
        <p:spPr/>
        <p:txBody>
          <a:bodyPr/>
          <a:lstStyle/>
          <a:p>
            <a:pPr marL="0" marR="0" lvl="0" indent="0" algn="r" defTabSz="936625" rtl="0" eaLnBrk="0" fontAlgn="base" latinLnBrk="0" hangingPunct="0">
              <a:lnSpc>
                <a:spcPct val="100000"/>
              </a:lnSpc>
              <a:spcBef>
                <a:spcPct val="0"/>
              </a:spcBef>
              <a:spcAft>
                <a:spcPct val="0"/>
              </a:spcAft>
              <a:buClrTx/>
              <a:buSzTx/>
              <a:buFontTx/>
              <a:buNone/>
              <a:tabLst/>
              <a:defRPr/>
            </a:pPr>
            <a:fld id="{D7ADA052-97E3-4EDE-B1E7-66A5C6C19D38}" type="slidenum">
              <a:rPr kumimoji="0" lang="en-GB" sz="1200" b="0" i="0" u="none" strike="noStrike" kern="1200" cap="none" spc="0" normalizeH="0" baseline="0" noProof="0" smtClean="0">
                <a:ln>
                  <a:noFill/>
                </a:ln>
                <a:solidFill>
                  <a:srgbClr val="000000"/>
                </a:solidFill>
                <a:effectLst/>
                <a:uLnTx/>
                <a:uFillTx/>
                <a:latin typeface="Landor Corp S Light" pitchFamily="18" charset="0"/>
                <a:ea typeface="ＭＳ Ｐゴシック" pitchFamily="-65" charset="-128"/>
                <a:cs typeface="+mn-cs"/>
              </a:rPr>
              <a:pPr marL="0" marR="0" lvl="0" indent="0" algn="r" defTabSz="936625" rtl="0" eaLnBrk="0" fontAlgn="base" latinLnBrk="0" hangingPunct="0">
                <a:lnSpc>
                  <a:spcPct val="100000"/>
                </a:lnSpc>
                <a:spcBef>
                  <a:spcPct val="0"/>
                </a:spcBef>
                <a:spcAft>
                  <a:spcPct val="0"/>
                </a:spcAft>
                <a:buClrTx/>
                <a:buSzTx/>
                <a:buFontTx/>
                <a:buNone/>
                <a:tabLst/>
                <a:defRPr/>
              </a:pPr>
              <a:t>17</a:t>
            </a:fld>
            <a:endParaRPr kumimoji="0" lang="en-GB" sz="1200" b="0" i="0" u="none" strike="noStrike" kern="1200" cap="none" spc="0" normalizeH="0" baseline="0" noProof="0">
              <a:ln>
                <a:noFill/>
              </a:ln>
              <a:solidFill>
                <a:srgbClr val="000000"/>
              </a:solidFill>
              <a:effectLst/>
              <a:uLnTx/>
              <a:uFillTx/>
              <a:latin typeface="Landor Corp S Light" pitchFamily="18" charset="0"/>
              <a:ea typeface="ＭＳ Ｐゴシック" pitchFamily="-65" charset="-128"/>
              <a:cs typeface="+mn-cs"/>
            </a:endParaRPr>
          </a:p>
        </p:txBody>
      </p:sp>
    </p:spTree>
    <p:extLst>
      <p:ext uri="{BB962C8B-B14F-4D97-AF65-F5344CB8AC3E}">
        <p14:creationId xmlns:p14="http://schemas.microsoft.com/office/powerpoint/2010/main" val="16620519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These are the many downsides of treatment for advanced breast cancer that are avoided in the majority of early stage breast cancers. We prevent these treatment effects with an early stage diagnosis. </a:t>
            </a:r>
          </a:p>
          <a:p>
            <a:r>
              <a:rPr lang="en-CA" dirty="0"/>
              <a:t>%. Treatment is less intensive, with more breast conservation surgery, sentinel lymph node surgery and radiation with few patients needing chemotherapy. Duration of treatment is shorter, and more patients return to work sooner, after less costly treatment. </a:t>
            </a:r>
          </a:p>
          <a:p>
            <a:r>
              <a:rPr lang="en-CA" dirty="0"/>
              <a:t>treatment is much more intensive, costlier and of longer duration. </a:t>
            </a:r>
          </a:p>
          <a:p>
            <a:endParaRPr lang="en-CA" dirty="0"/>
          </a:p>
          <a:p>
            <a:endParaRPr lang="en-CA" dirty="0"/>
          </a:p>
        </p:txBody>
      </p:sp>
      <p:sp>
        <p:nvSpPr>
          <p:cNvPr id="4" name="Slide Number Placeholder 3"/>
          <p:cNvSpPr>
            <a:spLocks noGrp="1"/>
          </p:cNvSpPr>
          <p:nvPr>
            <p:ph type="sldNum" sz="quarter" idx="5"/>
          </p:nvPr>
        </p:nvSpPr>
        <p:spPr/>
        <p:txBody>
          <a:bodyPr/>
          <a:lstStyle/>
          <a:p>
            <a:fld id="{12D49C3A-8A01-469D-BFF8-2CDB832DC416}" type="slidenum">
              <a:rPr lang="en-CA" smtClean="0"/>
              <a:t>18</a:t>
            </a:fld>
            <a:endParaRPr lang="en-CA"/>
          </a:p>
        </p:txBody>
      </p:sp>
    </p:spTree>
    <p:extLst>
      <p:ext uri="{BB962C8B-B14F-4D97-AF65-F5344CB8AC3E}">
        <p14:creationId xmlns:p14="http://schemas.microsoft.com/office/powerpoint/2010/main" val="34201366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8DAD726E-ECE2-4376-B835-46F76BF18905}" type="slidenum">
              <a:rPr lang="en-CA" smtClean="0"/>
              <a:t>19</a:t>
            </a:fld>
            <a:endParaRPr lang="en-CA"/>
          </a:p>
        </p:txBody>
      </p:sp>
    </p:spTree>
    <p:extLst>
      <p:ext uri="{BB962C8B-B14F-4D97-AF65-F5344CB8AC3E}">
        <p14:creationId xmlns:p14="http://schemas.microsoft.com/office/powerpoint/2010/main" val="11092210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8DAD726E-ECE2-4376-B835-46F76BF18905}" type="slidenum">
              <a:rPr lang="en-CA" smtClean="0"/>
              <a:t>20</a:t>
            </a:fld>
            <a:endParaRPr lang="en-CA"/>
          </a:p>
        </p:txBody>
      </p:sp>
    </p:spTree>
    <p:extLst>
      <p:ext uri="{BB962C8B-B14F-4D97-AF65-F5344CB8AC3E}">
        <p14:creationId xmlns:p14="http://schemas.microsoft.com/office/powerpoint/2010/main" val="37684754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41338" y="757238"/>
            <a:ext cx="6719887" cy="3779837"/>
          </a:xfrm>
        </p:spPr>
      </p:sp>
      <p:sp>
        <p:nvSpPr>
          <p:cNvPr id="3" name="Notes Placeholder 2"/>
          <p:cNvSpPr>
            <a:spLocks noGrp="1"/>
          </p:cNvSpPr>
          <p:nvPr>
            <p:ph type="body" idx="1"/>
          </p:nvPr>
        </p:nvSpPr>
        <p:spPr/>
        <p:txBody>
          <a:bodyPr/>
          <a:lstStyle/>
          <a:p>
            <a:r>
              <a:rPr lang="en-CA" dirty="0"/>
              <a:t>28-56 years old!</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835F985-1AA9-D647-A69A-07E2BD07B967}" type="slidenum">
              <a:rPr kumimoji="0" lang="en-CA"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CA"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96830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AE111-E435-C106-3DF9-09C2D00FD19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E040504E-41B7-5AF3-743A-3C604A925F6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0C1E8870-3D60-0D1C-13BC-960B3A46E7F3}"/>
              </a:ext>
            </a:extLst>
          </p:cNvPr>
          <p:cNvSpPr>
            <a:spLocks noGrp="1"/>
          </p:cNvSpPr>
          <p:nvPr>
            <p:ph type="dt" sz="half" idx="10"/>
          </p:nvPr>
        </p:nvSpPr>
        <p:spPr/>
        <p:txBody>
          <a:bodyPr/>
          <a:lstStyle/>
          <a:p>
            <a:fld id="{0C08DCC8-867A-4E34-AE10-90BA0C1EC598}" type="datetimeFigureOut">
              <a:rPr lang="en-CA" smtClean="0"/>
              <a:t>2023-09-28</a:t>
            </a:fld>
            <a:endParaRPr lang="en-CA" dirty="0"/>
          </a:p>
        </p:txBody>
      </p:sp>
      <p:sp>
        <p:nvSpPr>
          <p:cNvPr id="5" name="Footer Placeholder 4">
            <a:extLst>
              <a:ext uri="{FF2B5EF4-FFF2-40B4-BE49-F238E27FC236}">
                <a16:creationId xmlns:a16="http://schemas.microsoft.com/office/drawing/2014/main" id="{C272EBA2-F822-D183-F0EC-A84A2A9C3157}"/>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FB4ED15D-B777-5EAE-D9E4-7808FF927DB5}"/>
              </a:ext>
            </a:extLst>
          </p:cNvPr>
          <p:cNvSpPr>
            <a:spLocks noGrp="1"/>
          </p:cNvSpPr>
          <p:nvPr>
            <p:ph type="sldNum" sz="quarter" idx="12"/>
          </p:nvPr>
        </p:nvSpPr>
        <p:spPr/>
        <p:txBody>
          <a:bodyPr/>
          <a:lstStyle/>
          <a:p>
            <a:fld id="{F935F912-42F3-4156-ACC2-2D3DABDA9609}" type="slidenum">
              <a:rPr lang="en-CA" smtClean="0"/>
              <a:t>‹#›</a:t>
            </a:fld>
            <a:endParaRPr lang="en-CA" dirty="0"/>
          </a:p>
        </p:txBody>
      </p:sp>
    </p:spTree>
    <p:extLst>
      <p:ext uri="{BB962C8B-B14F-4D97-AF65-F5344CB8AC3E}">
        <p14:creationId xmlns:p14="http://schemas.microsoft.com/office/powerpoint/2010/main" val="84008645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A233F-D34C-9764-0DB0-B717341B9938}"/>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CC5A2056-7E12-2FBE-0342-255F0797870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87B3FD95-6F5D-81A2-37EC-E251F7E472D5}"/>
              </a:ext>
            </a:extLst>
          </p:cNvPr>
          <p:cNvSpPr>
            <a:spLocks noGrp="1"/>
          </p:cNvSpPr>
          <p:nvPr>
            <p:ph type="dt" sz="half" idx="10"/>
          </p:nvPr>
        </p:nvSpPr>
        <p:spPr/>
        <p:txBody>
          <a:bodyPr/>
          <a:lstStyle/>
          <a:p>
            <a:fld id="{0C08DCC8-867A-4E34-AE10-90BA0C1EC598}" type="datetimeFigureOut">
              <a:rPr lang="en-CA" smtClean="0"/>
              <a:t>2023-09-28</a:t>
            </a:fld>
            <a:endParaRPr lang="en-CA" dirty="0"/>
          </a:p>
        </p:txBody>
      </p:sp>
      <p:sp>
        <p:nvSpPr>
          <p:cNvPr id="5" name="Footer Placeholder 4">
            <a:extLst>
              <a:ext uri="{FF2B5EF4-FFF2-40B4-BE49-F238E27FC236}">
                <a16:creationId xmlns:a16="http://schemas.microsoft.com/office/drawing/2014/main" id="{5407EE2F-8EA8-ED58-1F63-CD24C4F2DF31}"/>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990DC4E1-D817-9DDD-4825-0B49634C309F}"/>
              </a:ext>
            </a:extLst>
          </p:cNvPr>
          <p:cNvSpPr>
            <a:spLocks noGrp="1"/>
          </p:cNvSpPr>
          <p:nvPr>
            <p:ph type="sldNum" sz="quarter" idx="12"/>
          </p:nvPr>
        </p:nvSpPr>
        <p:spPr/>
        <p:txBody>
          <a:bodyPr/>
          <a:lstStyle/>
          <a:p>
            <a:fld id="{F935F912-42F3-4156-ACC2-2D3DABDA9609}" type="slidenum">
              <a:rPr lang="en-CA" smtClean="0"/>
              <a:t>‹#›</a:t>
            </a:fld>
            <a:endParaRPr lang="en-CA" dirty="0"/>
          </a:p>
        </p:txBody>
      </p:sp>
    </p:spTree>
    <p:extLst>
      <p:ext uri="{BB962C8B-B14F-4D97-AF65-F5344CB8AC3E}">
        <p14:creationId xmlns:p14="http://schemas.microsoft.com/office/powerpoint/2010/main" val="257396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BBF4F8F-CED4-3E19-8652-6ECF7A7079F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123A3CFD-827E-9E92-E039-C951EDBAC6B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7A0F6087-C5AB-7283-CB3A-071DF5FB7642}"/>
              </a:ext>
            </a:extLst>
          </p:cNvPr>
          <p:cNvSpPr>
            <a:spLocks noGrp="1"/>
          </p:cNvSpPr>
          <p:nvPr>
            <p:ph type="dt" sz="half" idx="10"/>
          </p:nvPr>
        </p:nvSpPr>
        <p:spPr/>
        <p:txBody>
          <a:bodyPr/>
          <a:lstStyle/>
          <a:p>
            <a:fld id="{0C08DCC8-867A-4E34-AE10-90BA0C1EC598}" type="datetimeFigureOut">
              <a:rPr lang="en-CA" smtClean="0"/>
              <a:t>2023-09-28</a:t>
            </a:fld>
            <a:endParaRPr lang="en-CA" dirty="0"/>
          </a:p>
        </p:txBody>
      </p:sp>
      <p:sp>
        <p:nvSpPr>
          <p:cNvPr id="5" name="Footer Placeholder 4">
            <a:extLst>
              <a:ext uri="{FF2B5EF4-FFF2-40B4-BE49-F238E27FC236}">
                <a16:creationId xmlns:a16="http://schemas.microsoft.com/office/drawing/2014/main" id="{BC6402D0-0E7D-2217-8226-13BED8D2A69A}"/>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9F5626DF-EB82-E791-803A-F23DED5921C8}"/>
              </a:ext>
            </a:extLst>
          </p:cNvPr>
          <p:cNvSpPr>
            <a:spLocks noGrp="1"/>
          </p:cNvSpPr>
          <p:nvPr>
            <p:ph type="sldNum" sz="quarter" idx="12"/>
          </p:nvPr>
        </p:nvSpPr>
        <p:spPr/>
        <p:txBody>
          <a:bodyPr/>
          <a:lstStyle/>
          <a:p>
            <a:fld id="{F935F912-42F3-4156-ACC2-2D3DABDA9609}" type="slidenum">
              <a:rPr lang="en-CA" smtClean="0"/>
              <a:t>‹#›</a:t>
            </a:fld>
            <a:endParaRPr lang="en-CA" dirty="0"/>
          </a:p>
        </p:txBody>
      </p:sp>
    </p:spTree>
    <p:extLst>
      <p:ext uri="{BB962C8B-B14F-4D97-AF65-F5344CB8AC3E}">
        <p14:creationId xmlns:p14="http://schemas.microsoft.com/office/powerpoint/2010/main" val="22137593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lue Side - with title">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841830" y="136656"/>
            <a:ext cx="10297887" cy="1323845"/>
          </a:xfrm>
          <a:prstGeom prst="rect">
            <a:avLst/>
          </a:prstGeom>
        </p:spPr>
        <p:txBody>
          <a:bodyPr vert="horz" lIns="0" tIns="0" rIns="0" bIns="0" rtlCol="0" anchor="b" anchorCtr="0">
            <a:normAutofit/>
          </a:bodyPr>
          <a:lstStyle>
            <a:lvl1pPr>
              <a:defRPr/>
            </a:lvl1pPr>
          </a:lstStyle>
          <a:p>
            <a:r>
              <a:rPr lang="en-CA"/>
              <a:t>Click to edit Master title style</a:t>
            </a:r>
            <a:endParaRPr lang="en-US" dirty="0"/>
          </a:p>
        </p:txBody>
      </p:sp>
      <p:sp>
        <p:nvSpPr>
          <p:cNvPr id="14" name="Content Placeholder 2"/>
          <p:cNvSpPr>
            <a:spLocks noGrp="1"/>
          </p:cNvSpPr>
          <p:nvPr>
            <p:ph idx="1"/>
          </p:nvPr>
        </p:nvSpPr>
        <p:spPr>
          <a:xfrm>
            <a:off x="863601" y="1798573"/>
            <a:ext cx="10326915" cy="4517080"/>
          </a:xfrm>
          <a:prstGeom prst="rect">
            <a:avLst/>
          </a:prstGeom>
        </p:spPr>
        <p:txBody>
          <a:bodyPr/>
          <a:lstStyle>
            <a:lvl1pPr>
              <a:buClr>
                <a:srgbClr val="4287A3"/>
              </a:buClr>
              <a:buSzPct val="100000"/>
              <a:defRPr sz="3700">
                <a:solidFill>
                  <a:schemeClr val="tx2">
                    <a:lumMod val="75000"/>
                  </a:schemeClr>
                </a:solidFill>
              </a:defRPr>
            </a:lvl1pPr>
            <a:lvl2pPr>
              <a:buClr>
                <a:srgbClr val="4287A3"/>
              </a:buClr>
              <a:buSzPct val="100000"/>
              <a:defRPr sz="3200">
                <a:solidFill>
                  <a:schemeClr val="tx2">
                    <a:lumMod val="75000"/>
                  </a:schemeClr>
                </a:solidFill>
              </a:defRPr>
            </a:lvl2pPr>
            <a:lvl3pPr>
              <a:buClr>
                <a:srgbClr val="4287A3"/>
              </a:buClr>
              <a:buSzPct val="100000"/>
              <a:defRPr sz="2700">
                <a:solidFill>
                  <a:schemeClr val="tx2">
                    <a:lumMod val="75000"/>
                  </a:schemeClr>
                </a:solidFill>
              </a:defRPr>
            </a:lvl3pPr>
            <a:lvl4pPr>
              <a:buClr>
                <a:srgbClr val="4287A3"/>
              </a:buClr>
              <a:buSzPct val="100000"/>
              <a:defRPr sz="2100">
                <a:solidFill>
                  <a:srgbClr val="707273"/>
                </a:solidFill>
              </a:defRPr>
            </a:lvl4pPr>
            <a:lvl5pPr>
              <a:buClr>
                <a:srgbClr val="4287A3"/>
              </a:buClr>
              <a:buSzPct val="100000"/>
              <a:defRPr sz="1900">
                <a:solidFill>
                  <a:srgbClr val="707273"/>
                </a:solidFill>
              </a:defRPr>
            </a:lvl5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8651409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ext slide">
    <p:spTree>
      <p:nvGrpSpPr>
        <p:cNvPr id="1" name=""/>
        <p:cNvGrpSpPr/>
        <p:nvPr/>
      </p:nvGrpSpPr>
      <p:grpSpPr>
        <a:xfrm>
          <a:off x="0" y="0"/>
          <a:ext cx="0" cy="0"/>
          <a:chOff x="0" y="0"/>
          <a:chExt cx="0" cy="0"/>
        </a:xfrm>
      </p:grpSpPr>
      <p:sp>
        <p:nvSpPr>
          <p:cNvPr id="10" name="Title Placeholder 1">
            <a:extLst>
              <a:ext uri="{FF2B5EF4-FFF2-40B4-BE49-F238E27FC236}">
                <a16:creationId xmlns:a16="http://schemas.microsoft.com/office/drawing/2014/main" id="{9F24FFEB-8544-E24F-BAB4-4FCA9EF90043}"/>
              </a:ext>
            </a:extLst>
          </p:cNvPr>
          <p:cNvSpPr>
            <a:spLocks noGrp="1"/>
          </p:cNvSpPr>
          <p:nvPr>
            <p:ph type="title" hasCustomPrompt="1"/>
          </p:nvPr>
        </p:nvSpPr>
        <p:spPr>
          <a:xfrm>
            <a:off x="841829" y="136656"/>
            <a:ext cx="10297887" cy="1323845"/>
          </a:xfrm>
          <a:prstGeom prst="rect">
            <a:avLst/>
          </a:prstGeom>
        </p:spPr>
        <p:txBody>
          <a:bodyPr vert="horz" lIns="0" tIns="0" rIns="0" bIns="0" rtlCol="0" anchor="b" anchorCtr="0">
            <a:normAutofit/>
          </a:bodyPr>
          <a:lstStyle>
            <a:lvl1pPr>
              <a:defRPr/>
            </a:lvl1pPr>
          </a:lstStyle>
          <a:p>
            <a:r>
              <a:rPr lang="en-US"/>
              <a:t>Click to edit master title </a:t>
            </a:r>
          </a:p>
        </p:txBody>
      </p:sp>
      <p:sp>
        <p:nvSpPr>
          <p:cNvPr id="14" name="Content Placeholder 2">
            <a:extLst>
              <a:ext uri="{FF2B5EF4-FFF2-40B4-BE49-F238E27FC236}">
                <a16:creationId xmlns:a16="http://schemas.microsoft.com/office/drawing/2014/main" id="{3F6A4310-3946-AF45-BBBE-EBCF3DDF8A8A}"/>
              </a:ext>
            </a:extLst>
          </p:cNvPr>
          <p:cNvSpPr>
            <a:spLocks noGrp="1"/>
          </p:cNvSpPr>
          <p:nvPr>
            <p:ph idx="1"/>
          </p:nvPr>
        </p:nvSpPr>
        <p:spPr>
          <a:xfrm>
            <a:off x="863600" y="1798573"/>
            <a:ext cx="10326915" cy="4517080"/>
          </a:xfrm>
          <a:prstGeom prst="rect">
            <a:avLst/>
          </a:prstGeom>
        </p:spPr>
        <p:txBody>
          <a:bodyPr/>
          <a:lstStyle>
            <a:lvl1pPr>
              <a:buClr>
                <a:srgbClr val="4287A3"/>
              </a:buClr>
              <a:buSzPct val="100000"/>
              <a:defRPr sz="3733">
                <a:solidFill>
                  <a:schemeClr val="tx2">
                    <a:lumMod val="75000"/>
                  </a:schemeClr>
                </a:solidFill>
              </a:defRPr>
            </a:lvl1pPr>
            <a:lvl2pPr>
              <a:buClr>
                <a:srgbClr val="4287A3"/>
              </a:buClr>
              <a:buSzPct val="100000"/>
              <a:defRPr sz="3200">
                <a:solidFill>
                  <a:schemeClr val="tx2">
                    <a:lumMod val="75000"/>
                  </a:schemeClr>
                </a:solidFill>
              </a:defRPr>
            </a:lvl2pPr>
            <a:lvl3pPr>
              <a:buClr>
                <a:srgbClr val="4287A3"/>
              </a:buClr>
              <a:buSzPct val="100000"/>
              <a:defRPr sz="2667">
                <a:solidFill>
                  <a:schemeClr val="tx2">
                    <a:lumMod val="75000"/>
                  </a:schemeClr>
                </a:solidFill>
              </a:defRPr>
            </a:lvl3pPr>
            <a:lvl4pPr>
              <a:buClr>
                <a:srgbClr val="4287A3"/>
              </a:buClr>
              <a:buSzPct val="100000"/>
              <a:defRPr sz="2133">
                <a:solidFill>
                  <a:srgbClr val="707273"/>
                </a:solidFill>
              </a:defRPr>
            </a:lvl4pPr>
            <a:lvl5pPr>
              <a:buClr>
                <a:srgbClr val="4287A3"/>
              </a:buClr>
              <a:buSzPct val="100000"/>
              <a:defRPr sz="1867">
                <a:solidFill>
                  <a:srgbClr val="707273"/>
                </a:solidFill>
              </a:defRPr>
            </a:lvl5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4308407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ide by Side - With Logo">
    <p:spTree>
      <p:nvGrpSpPr>
        <p:cNvPr id="1" name=""/>
        <p:cNvGrpSpPr/>
        <p:nvPr/>
      </p:nvGrpSpPr>
      <p:grpSpPr>
        <a:xfrm>
          <a:off x="0" y="0"/>
          <a:ext cx="0" cy="0"/>
          <a:chOff x="0" y="0"/>
          <a:chExt cx="0" cy="0"/>
        </a:xfrm>
      </p:grpSpPr>
      <p:sp>
        <p:nvSpPr>
          <p:cNvPr id="8" name="Content Placeholder 2"/>
          <p:cNvSpPr>
            <a:spLocks noGrp="1"/>
          </p:cNvSpPr>
          <p:nvPr>
            <p:ph idx="1"/>
          </p:nvPr>
        </p:nvSpPr>
        <p:spPr>
          <a:xfrm>
            <a:off x="863600" y="1795214"/>
            <a:ext cx="5040000" cy="4561239"/>
          </a:xfrm>
          <a:prstGeom prst="rect">
            <a:avLst/>
          </a:prstGeom>
        </p:spPr>
        <p:txBody>
          <a:bodyPr/>
          <a:lstStyle>
            <a:lvl1pPr>
              <a:buClr>
                <a:srgbClr val="4287A3"/>
              </a:buClr>
              <a:buSzPct val="100000"/>
              <a:defRPr sz="3200">
                <a:solidFill>
                  <a:schemeClr val="tx2">
                    <a:lumMod val="75000"/>
                  </a:schemeClr>
                </a:solidFill>
              </a:defRPr>
            </a:lvl1pPr>
            <a:lvl2pPr>
              <a:buClr>
                <a:srgbClr val="4287A3"/>
              </a:buClr>
              <a:buSzPct val="100000"/>
              <a:defRPr sz="2667">
                <a:solidFill>
                  <a:schemeClr val="tx2">
                    <a:lumMod val="75000"/>
                  </a:schemeClr>
                </a:solidFill>
              </a:defRPr>
            </a:lvl2pPr>
            <a:lvl3pPr>
              <a:buClr>
                <a:srgbClr val="4287A3"/>
              </a:buClr>
              <a:buSzPct val="100000"/>
              <a:defRPr sz="2400">
                <a:solidFill>
                  <a:schemeClr val="tx2">
                    <a:lumMod val="75000"/>
                  </a:schemeClr>
                </a:solidFill>
              </a:defRPr>
            </a:lvl3pPr>
            <a:lvl4pPr>
              <a:buClr>
                <a:srgbClr val="4287A3"/>
              </a:buClr>
              <a:buSzPct val="100000"/>
              <a:defRPr sz="2133">
                <a:solidFill>
                  <a:schemeClr val="tx2">
                    <a:lumMod val="75000"/>
                  </a:schemeClr>
                </a:solidFill>
              </a:defRPr>
            </a:lvl4pPr>
            <a:lvl5pPr>
              <a:buClr>
                <a:srgbClr val="4287A3"/>
              </a:buClr>
              <a:buSzPct val="100000"/>
              <a:defRPr sz="1867">
                <a:solidFill>
                  <a:schemeClr val="tx2">
                    <a:lumMod val="7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2"/>
          <p:cNvSpPr>
            <a:spLocks noGrp="1"/>
          </p:cNvSpPr>
          <p:nvPr>
            <p:ph idx="13"/>
          </p:nvPr>
        </p:nvSpPr>
        <p:spPr>
          <a:xfrm>
            <a:off x="6150515" y="1798574"/>
            <a:ext cx="5040000" cy="4544425"/>
          </a:xfrm>
          <a:prstGeom prst="rect">
            <a:avLst/>
          </a:prstGeom>
        </p:spPr>
        <p:txBody>
          <a:bodyPr/>
          <a:lstStyle>
            <a:lvl1pPr>
              <a:buClr>
                <a:srgbClr val="4287A3"/>
              </a:buClr>
              <a:buSzPct val="100000"/>
              <a:defRPr sz="3200">
                <a:solidFill>
                  <a:schemeClr val="tx2">
                    <a:lumMod val="75000"/>
                  </a:schemeClr>
                </a:solidFill>
              </a:defRPr>
            </a:lvl1pPr>
            <a:lvl2pPr>
              <a:buClr>
                <a:srgbClr val="4287A3"/>
              </a:buClr>
              <a:buSzPct val="100000"/>
              <a:defRPr sz="2667">
                <a:solidFill>
                  <a:schemeClr val="tx2">
                    <a:lumMod val="75000"/>
                  </a:schemeClr>
                </a:solidFill>
              </a:defRPr>
            </a:lvl2pPr>
            <a:lvl3pPr>
              <a:buClr>
                <a:srgbClr val="4287A3"/>
              </a:buClr>
              <a:buSzPct val="100000"/>
              <a:defRPr sz="2400">
                <a:solidFill>
                  <a:schemeClr val="tx2">
                    <a:lumMod val="75000"/>
                  </a:schemeClr>
                </a:solidFill>
              </a:defRPr>
            </a:lvl3pPr>
            <a:lvl4pPr>
              <a:buClr>
                <a:srgbClr val="4287A3"/>
              </a:buClr>
              <a:buSzPct val="100000"/>
              <a:defRPr sz="2133">
                <a:solidFill>
                  <a:schemeClr val="tx2">
                    <a:lumMod val="75000"/>
                  </a:schemeClr>
                </a:solidFill>
              </a:defRPr>
            </a:lvl4pPr>
            <a:lvl5pPr>
              <a:buClr>
                <a:srgbClr val="4287A3"/>
              </a:buClr>
              <a:buSzPct val="100000"/>
              <a:defRPr sz="1867">
                <a:solidFill>
                  <a:schemeClr val="tx2">
                    <a:lumMod val="7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Placeholder 1"/>
          <p:cNvSpPr>
            <a:spLocks noGrp="1"/>
          </p:cNvSpPr>
          <p:nvPr>
            <p:ph type="title"/>
          </p:nvPr>
        </p:nvSpPr>
        <p:spPr>
          <a:xfrm>
            <a:off x="841829" y="136656"/>
            <a:ext cx="10297887" cy="1323845"/>
          </a:xfrm>
          <a:prstGeom prst="rect">
            <a:avLst/>
          </a:prstGeom>
        </p:spPr>
        <p:txBody>
          <a:bodyPr vert="horz" lIns="0" tIns="0" rIns="0" bIns="0" rtlCol="0" anchor="b" anchorCtr="0">
            <a:normAutofit/>
          </a:bodyPr>
          <a:lstStyle>
            <a:lvl1pPr>
              <a:defRPr/>
            </a:lvl1pPr>
          </a:lstStyle>
          <a:p>
            <a:r>
              <a:rPr lang="en-CA"/>
              <a:t>Click to edit Master title style</a:t>
            </a:r>
            <a:endParaRPr lang="en-US"/>
          </a:p>
        </p:txBody>
      </p:sp>
    </p:spTree>
    <p:extLst>
      <p:ext uri="{BB962C8B-B14F-4D97-AF65-F5344CB8AC3E}">
        <p14:creationId xmlns:p14="http://schemas.microsoft.com/office/powerpoint/2010/main" val="1466581794"/>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7BAFF-7D2B-5104-0530-F9DB7CB8A2B7}"/>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235335D1-3E24-4232-CCB6-0EE46796963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2B1D7BB9-3B43-8A2A-F25D-892E9FE2EA9D}"/>
              </a:ext>
            </a:extLst>
          </p:cNvPr>
          <p:cNvSpPr>
            <a:spLocks noGrp="1"/>
          </p:cNvSpPr>
          <p:nvPr>
            <p:ph type="dt" sz="half" idx="10"/>
          </p:nvPr>
        </p:nvSpPr>
        <p:spPr/>
        <p:txBody>
          <a:bodyPr/>
          <a:lstStyle/>
          <a:p>
            <a:fld id="{0C08DCC8-867A-4E34-AE10-90BA0C1EC598}" type="datetimeFigureOut">
              <a:rPr lang="en-CA" smtClean="0"/>
              <a:t>2023-09-28</a:t>
            </a:fld>
            <a:endParaRPr lang="en-CA" dirty="0"/>
          </a:p>
        </p:txBody>
      </p:sp>
      <p:sp>
        <p:nvSpPr>
          <p:cNvPr id="5" name="Footer Placeholder 4">
            <a:extLst>
              <a:ext uri="{FF2B5EF4-FFF2-40B4-BE49-F238E27FC236}">
                <a16:creationId xmlns:a16="http://schemas.microsoft.com/office/drawing/2014/main" id="{E8670E97-3756-68C9-218D-7B22F062AB6C}"/>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CFC14723-29C1-805E-239F-77F0D94F786C}"/>
              </a:ext>
            </a:extLst>
          </p:cNvPr>
          <p:cNvSpPr>
            <a:spLocks noGrp="1"/>
          </p:cNvSpPr>
          <p:nvPr>
            <p:ph type="sldNum" sz="quarter" idx="12"/>
          </p:nvPr>
        </p:nvSpPr>
        <p:spPr/>
        <p:txBody>
          <a:bodyPr/>
          <a:lstStyle/>
          <a:p>
            <a:fld id="{F935F912-42F3-4156-ACC2-2D3DABDA9609}" type="slidenum">
              <a:rPr lang="en-CA" smtClean="0"/>
              <a:t>‹#›</a:t>
            </a:fld>
            <a:endParaRPr lang="en-CA" dirty="0"/>
          </a:p>
        </p:txBody>
      </p:sp>
    </p:spTree>
    <p:extLst>
      <p:ext uri="{BB962C8B-B14F-4D97-AF65-F5344CB8AC3E}">
        <p14:creationId xmlns:p14="http://schemas.microsoft.com/office/powerpoint/2010/main" val="96365646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CAF0C-9B08-7E03-C3E5-023D62881F8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F99AABCF-AB37-E7C4-4627-9399B13B2F0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158AFBF-72C2-6714-0CDD-291809AD4E4F}"/>
              </a:ext>
            </a:extLst>
          </p:cNvPr>
          <p:cNvSpPr>
            <a:spLocks noGrp="1"/>
          </p:cNvSpPr>
          <p:nvPr>
            <p:ph type="dt" sz="half" idx="10"/>
          </p:nvPr>
        </p:nvSpPr>
        <p:spPr/>
        <p:txBody>
          <a:bodyPr/>
          <a:lstStyle/>
          <a:p>
            <a:fld id="{0C08DCC8-867A-4E34-AE10-90BA0C1EC598}" type="datetimeFigureOut">
              <a:rPr lang="en-CA" smtClean="0"/>
              <a:t>2023-09-28</a:t>
            </a:fld>
            <a:endParaRPr lang="en-CA" dirty="0"/>
          </a:p>
        </p:txBody>
      </p:sp>
      <p:sp>
        <p:nvSpPr>
          <p:cNvPr id="5" name="Footer Placeholder 4">
            <a:extLst>
              <a:ext uri="{FF2B5EF4-FFF2-40B4-BE49-F238E27FC236}">
                <a16:creationId xmlns:a16="http://schemas.microsoft.com/office/drawing/2014/main" id="{5D05739B-0B69-E091-5AC4-7F6E55306B12}"/>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3D482728-69FC-0F75-81C4-D49A9C22B0A6}"/>
              </a:ext>
            </a:extLst>
          </p:cNvPr>
          <p:cNvSpPr>
            <a:spLocks noGrp="1"/>
          </p:cNvSpPr>
          <p:nvPr>
            <p:ph type="sldNum" sz="quarter" idx="12"/>
          </p:nvPr>
        </p:nvSpPr>
        <p:spPr/>
        <p:txBody>
          <a:bodyPr/>
          <a:lstStyle/>
          <a:p>
            <a:fld id="{F935F912-42F3-4156-ACC2-2D3DABDA9609}" type="slidenum">
              <a:rPr lang="en-CA" smtClean="0"/>
              <a:t>‹#›</a:t>
            </a:fld>
            <a:endParaRPr lang="en-CA" dirty="0"/>
          </a:p>
        </p:txBody>
      </p:sp>
    </p:spTree>
    <p:extLst>
      <p:ext uri="{BB962C8B-B14F-4D97-AF65-F5344CB8AC3E}">
        <p14:creationId xmlns:p14="http://schemas.microsoft.com/office/powerpoint/2010/main" val="42319329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44E5B-9FC9-72B8-423D-9110B81FCB11}"/>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991FBD60-E88C-A320-C118-71AC45C6B35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4202012E-09BB-9E5B-8BD4-BAABD315093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8610C274-D9B2-34E4-0510-0475A86834BF}"/>
              </a:ext>
            </a:extLst>
          </p:cNvPr>
          <p:cNvSpPr>
            <a:spLocks noGrp="1"/>
          </p:cNvSpPr>
          <p:nvPr>
            <p:ph type="dt" sz="half" idx="10"/>
          </p:nvPr>
        </p:nvSpPr>
        <p:spPr/>
        <p:txBody>
          <a:bodyPr/>
          <a:lstStyle/>
          <a:p>
            <a:fld id="{0C08DCC8-867A-4E34-AE10-90BA0C1EC598}" type="datetimeFigureOut">
              <a:rPr lang="en-CA" smtClean="0"/>
              <a:t>2023-09-28</a:t>
            </a:fld>
            <a:endParaRPr lang="en-CA" dirty="0"/>
          </a:p>
        </p:txBody>
      </p:sp>
      <p:sp>
        <p:nvSpPr>
          <p:cNvPr id="6" name="Footer Placeholder 5">
            <a:extLst>
              <a:ext uri="{FF2B5EF4-FFF2-40B4-BE49-F238E27FC236}">
                <a16:creationId xmlns:a16="http://schemas.microsoft.com/office/drawing/2014/main" id="{CA7CC69F-385F-7164-ACE4-C140A8325106}"/>
              </a:ext>
            </a:extLst>
          </p:cNvPr>
          <p:cNvSpPr>
            <a:spLocks noGrp="1"/>
          </p:cNvSpPr>
          <p:nvPr>
            <p:ph type="ftr" sz="quarter" idx="11"/>
          </p:nvPr>
        </p:nvSpPr>
        <p:spPr/>
        <p:txBody>
          <a:bodyPr/>
          <a:lstStyle/>
          <a:p>
            <a:endParaRPr lang="en-CA" dirty="0"/>
          </a:p>
        </p:txBody>
      </p:sp>
      <p:sp>
        <p:nvSpPr>
          <p:cNvPr id="7" name="Slide Number Placeholder 6">
            <a:extLst>
              <a:ext uri="{FF2B5EF4-FFF2-40B4-BE49-F238E27FC236}">
                <a16:creationId xmlns:a16="http://schemas.microsoft.com/office/drawing/2014/main" id="{828214E1-B88F-A6DF-A2FD-56572C21577B}"/>
              </a:ext>
            </a:extLst>
          </p:cNvPr>
          <p:cNvSpPr>
            <a:spLocks noGrp="1"/>
          </p:cNvSpPr>
          <p:nvPr>
            <p:ph type="sldNum" sz="quarter" idx="12"/>
          </p:nvPr>
        </p:nvSpPr>
        <p:spPr/>
        <p:txBody>
          <a:bodyPr/>
          <a:lstStyle/>
          <a:p>
            <a:fld id="{F935F912-42F3-4156-ACC2-2D3DABDA9609}" type="slidenum">
              <a:rPr lang="en-CA" smtClean="0"/>
              <a:t>‹#›</a:t>
            </a:fld>
            <a:endParaRPr lang="en-CA" dirty="0"/>
          </a:p>
        </p:txBody>
      </p:sp>
    </p:spTree>
    <p:extLst>
      <p:ext uri="{BB962C8B-B14F-4D97-AF65-F5344CB8AC3E}">
        <p14:creationId xmlns:p14="http://schemas.microsoft.com/office/powerpoint/2010/main" val="124701912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DACE0-DFD0-C33F-913E-2BA9EDCF3EE8}"/>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9848E3E7-C5EC-9C91-E2AA-D3962079521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7D6B7A5-5B56-148A-11A2-66D7501CB13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C6B4668D-CFD9-ED07-A695-F7E8FE49E2F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5F0529E-5B29-BD18-C5E4-72048BBA48A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BB32DCE6-33B8-B592-35E1-90EEEB07D12B}"/>
              </a:ext>
            </a:extLst>
          </p:cNvPr>
          <p:cNvSpPr>
            <a:spLocks noGrp="1"/>
          </p:cNvSpPr>
          <p:nvPr>
            <p:ph type="dt" sz="half" idx="10"/>
          </p:nvPr>
        </p:nvSpPr>
        <p:spPr/>
        <p:txBody>
          <a:bodyPr/>
          <a:lstStyle/>
          <a:p>
            <a:fld id="{0C08DCC8-867A-4E34-AE10-90BA0C1EC598}" type="datetimeFigureOut">
              <a:rPr lang="en-CA" smtClean="0"/>
              <a:t>2023-09-28</a:t>
            </a:fld>
            <a:endParaRPr lang="en-CA" dirty="0"/>
          </a:p>
        </p:txBody>
      </p:sp>
      <p:sp>
        <p:nvSpPr>
          <p:cNvPr id="8" name="Footer Placeholder 7">
            <a:extLst>
              <a:ext uri="{FF2B5EF4-FFF2-40B4-BE49-F238E27FC236}">
                <a16:creationId xmlns:a16="http://schemas.microsoft.com/office/drawing/2014/main" id="{1D32BE7E-C923-F1F9-5411-5ED6C5E361BF}"/>
              </a:ext>
            </a:extLst>
          </p:cNvPr>
          <p:cNvSpPr>
            <a:spLocks noGrp="1"/>
          </p:cNvSpPr>
          <p:nvPr>
            <p:ph type="ftr" sz="quarter" idx="11"/>
          </p:nvPr>
        </p:nvSpPr>
        <p:spPr/>
        <p:txBody>
          <a:bodyPr/>
          <a:lstStyle/>
          <a:p>
            <a:endParaRPr lang="en-CA" dirty="0"/>
          </a:p>
        </p:txBody>
      </p:sp>
      <p:sp>
        <p:nvSpPr>
          <p:cNvPr id="9" name="Slide Number Placeholder 8">
            <a:extLst>
              <a:ext uri="{FF2B5EF4-FFF2-40B4-BE49-F238E27FC236}">
                <a16:creationId xmlns:a16="http://schemas.microsoft.com/office/drawing/2014/main" id="{56F4AB66-E5C3-9088-13DB-32E90934FCCB}"/>
              </a:ext>
            </a:extLst>
          </p:cNvPr>
          <p:cNvSpPr>
            <a:spLocks noGrp="1"/>
          </p:cNvSpPr>
          <p:nvPr>
            <p:ph type="sldNum" sz="quarter" idx="12"/>
          </p:nvPr>
        </p:nvSpPr>
        <p:spPr/>
        <p:txBody>
          <a:bodyPr/>
          <a:lstStyle/>
          <a:p>
            <a:fld id="{F935F912-42F3-4156-ACC2-2D3DABDA9609}" type="slidenum">
              <a:rPr lang="en-CA" smtClean="0"/>
              <a:t>‹#›</a:t>
            </a:fld>
            <a:endParaRPr lang="en-CA" dirty="0"/>
          </a:p>
        </p:txBody>
      </p:sp>
    </p:spTree>
    <p:extLst>
      <p:ext uri="{BB962C8B-B14F-4D97-AF65-F5344CB8AC3E}">
        <p14:creationId xmlns:p14="http://schemas.microsoft.com/office/powerpoint/2010/main" val="3414106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A186C-7ACF-D797-D63F-093361E0011A}"/>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1B8DABF0-F344-96D4-DC3C-5681DAD1E526}"/>
              </a:ext>
            </a:extLst>
          </p:cNvPr>
          <p:cNvSpPr>
            <a:spLocks noGrp="1"/>
          </p:cNvSpPr>
          <p:nvPr>
            <p:ph type="dt" sz="half" idx="10"/>
          </p:nvPr>
        </p:nvSpPr>
        <p:spPr/>
        <p:txBody>
          <a:bodyPr/>
          <a:lstStyle/>
          <a:p>
            <a:fld id="{0C08DCC8-867A-4E34-AE10-90BA0C1EC598}" type="datetimeFigureOut">
              <a:rPr lang="en-CA" smtClean="0"/>
              <a:t>2023-09-28</a:t>
            </a:fld>
            <a:endParaRPr lang="en-CA" dirty="0"/>
          </a:p>
        </p:txBody>
      </p:sp>
      <p:sp>
        <p:nvSpPr>
          <p:cNvPr id="4" name="Footer Placeholder 3">
            <a:extLst>
              <a:ext uri="{FF2B5EF4-FFF2-40B4-BE49-F238E27FC236}">
                <a16:creationId xmlns:a16="http://schemas.microsoft.com/office/drawing/2014/main" id="{02E1B572-CBB4-4762-B8A9-99E89B0B79DC}"/>
              </a:ext>
            </a:extLst>
          </p:cNvPr>
          <p:cNvSpPr>
            <a:spLocks noGrp="1"/>
          </p:cNvSpPr>
          <p:nvPr>
            <p:ph type="ftr" sz="quarter" idx="11"/>
          </p:nvPr>
        </p:nvSpPr>
        <p:spPr/>
        <p:txBody>
          <a:bodyPr/>
          <a:lstStyle/>
          <a:p>
            <a:endParaRPr lang="en-CA" dirty="0"/>
          </a:p>
        </p:txBody>
      </p:sp>
      <p:sp>
        <p:nvSpPr>
          <p:cNvPr id="5" name="Slide Number Placeholder 4">
            <a:extLst>
              <a:ext uri="{FF2B5EF4-FFF2-40B4-BE49-F238E27FC236}">
                <a16:creationId xmlns:a16="http://schemas.microsoft.com/office/drawing/2014/main" id="{387826F3-68E8-9EE8-E99E-5C0C220F9A8E}"/>
              </a:ext>
            </a:extLst>
          </p:cNvPr>
          <p:cNvSpPr>
            <a:spLocks noGrp="1"/>
          </p:cNvSpPr>
          <p:nvPr>
            <p:ph type="sldNum" sz="quarter" idx="12"/>
          </p:nvPr>
        </p:nvSpPr>
        <p:spPr/>
        <p:txBody>
          <a:bodyPr/>
          <a:lstStyle/>
          <a:p>
            <a:fld id="{F935F912-42F3-4156-ACC2-2D3DABDA9609}" type="slidenum">
              <a:rPr lang="en-CA" smtClean="0"/>
              <a:t>‹#›</a:t>
            </a:fld>
            <a:endParaRPr lang="en-CA" dirty="0"/>
          </a:p>
        </p:txBody>
      </p:sp>
    </p:spTree>
    <p:extLst>
      <p:ext uri="{BB962C8B-B14F-4D97-AF65-F5344CB8AC3E}">
        <p14:creationId xmlns:p14="http://schemas.microsoft.com/office/powerpoint/2010/main" val="81455190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DD19896-3949-1EE7-2D18-A7E46CF2675C}"/>
              </a:ext>
            </a:extLst>
          </p:cNvPr>
          <p:cNvSpPr>
            <a:spLocks noGrp="1"/>
          </p:cNvSpPr>
          <p:nvPr>
            <p:ph type="dt" sz="half" idx="10"/>
          </p:nvPr>
        </p:nvSpPr>
        <p:spPr/>
        <p:txBody>
          <a:bodyPr/>
          <a:lstStyle/>
          <a:p>
            <a:fld id="{0C08DCC8-867A-4E34-AE10-90BA0C1EC598}" type="datetimeFigureOut">
              <a:rPr lang="en-CA" smtClean="0"/>
              <a:t>2023-09-28</a:t>
            </a:fld>
            <a:endParaRPr lang="en-CA" dirty="0"/>
          </a:p>
        </p:txBody>
      </p:sp>
      <p:sp>
        <p:nvSpPr>
          <p:cNvPr id="3" name="Footer Placeholder 2">
            <a:extLst>
              <a:ext uri="{FF2B5EF4-FFF2-40B4-BE49-F238E27FC236}">
                <a16:creationId xmlns:a16="http://schemas.microsoft.com/office/drawing/2014/main" id="{89673B5F-4591-DA2D-7455-BCAFD0B6C493}"/>
              </a:ext>
            </a:extLst>
          </p:cNvPr>
          <p:cNvSpPr>
            <a:spLocks noGrp="1"/>
          </p:cNvSpPr>
          <p:nvPr>
            <p:ph type="ftr" sz="quarter" idx="11"/>
          </p:nvPr>
        </p:nvSpPr>
        <p:spPr/>
        <p:txBody>
          <a:bodyPr/>
          <a:lstStyle/>
          <a:p>
            <a:endParaRPr lang="en-CA" dirty="0"/>
          </a:p>
        </p:txBody>
      </p:sp>
      <p:sp>
        <p:nvSpPr>
          <p:cNvPr id="4" name="Slide Number Placeholder 3">
            <a:extLst>
              <a:ext uri="{FF2B5EF4-FFF2-40B4-BE49-F238E27FC236}">
                <a16:creationId xmlns:a16="http://schemas.microsoft.com/office/drawing/2014/main" id="{73AB4E07-2646-A816-25DF-9ACEB5CD9A64}"/>
              </a:ext>
            </a:extLst>
          </p:cNvPr>
          <p:cNvSpPr>
            <a:spLocks noGrp="1"/>
          </p:cNvSpPr>
          <p:nvPr>
            <p:ph type="sldNum" sz="quarter" idx="12"/>
          </p:nvPr>
        </p:nvSpPr>
        <p:spPr/>
        <p:txBody>
          <a:bodyPr/>
          <a:lstStyle/>
          <a:p>
            <a:fld id="{F935F912-42F3-4156-ACC2-2D3DABDA9609}" type="slidenum">
              <a:rPr lang="en-CA" smtClean="0"/>
              <a:t>‹#›</a:t>
            </a:fld>
            <a:endParaRPr lang="en-CA" dirty="0"/>
          </a:p>
        </p:txBody>
      </p:sp>
    </p:spTree>
    <p:extLst>
      <p:ext uri="{BB962C8B-B14F-4D97-AF65-F5344CB8AC3E}">
        <p14:creationId xmlns:p14="http://schemas.microsoft.com/office/powerpoint/2010/main" val="379072749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417C0-6032-C786-CB97-FCAABB7A86B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374AE2B4-48EA-2E17-EDD3-922C30D0D5C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A8043BAC-B93D-BDB9-5ED7-F21A280413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FB785CE-C9F4-4A4F-A306-E9ACF2A26DEF}"/>
              </a:ext>
            </a:extLst>
          </p:cNvPr>
          <p:cNvSpPr>
            <a:spLocks noGrp="1"/>
          </p:cNvSpPr>
          <p:nvPr>
            <p:ph type="dt" sz="half" idx="10"/>
          </p:nvPr>
        </p:nvSpPr>
        <p:spPr/>
        <p:txBody>
          <a:bodyPr/>
          <a:lstStyle/>
          <a:p>
            <a:fld id="{0C08DCC8-867A-4E34-AE10-90BA0C1EC598}" type="datetimeFigureOut">
              <a:rPr lang="en-CA" smtClean="0"/>
              <a:t>2023-09-28</a:t>
            </a:fld>
            <a:endParaRPr lang="en-CA" dirty="0"/>
          </a:p>
        </p:txBody>
      </p:sp>
      <p:sp>
        <p:nvSpPr>
          <p:cNvPr id="6" name="Footer Placeholder 5">
            <a:extLst>
              <a:ext uri="{FF2B5EF4-FFF2-40B4-BE49-F238E27FC236}">
                <a16:creationId xmlns:a16="http://schemas.microsoft.com/office/drawing/2014/main" id="{4D9C4C17-A0FA-872C-C9B3-F798CB1FF669}"/>
              </a:ext>
            </a:extLst>
          </p:cNvPr>
          <p:cNvSpPr>
            <a:spLocks noGrp="1"/>
          </p:cNvSpPr>
          <p:nvPr>
            <p:ph type="ftr" sz="quarter" idx="11"/>
          </p:nvPr>
        </p:nvSpPr>
        <p:spPr/>
        <p:txBody>
          <a:bodyPr/>
          <a:lstStyle/>
          <a:p>
            <a:endParaRPr lang="en-CA" dirty="0"/>
          </a:p>
        </p:txBody>
      </p:sp>
      <p:sp>
        <p:nvSpPr>
          <p:cNvPr id="7" name="Slide Number Placeholder 6">
            <a:extLst>
              <a:ext uri="{FF2B5EF4-FFF2-40B4-BE49-F238E27FC236}">
                <a16:creationId xmlns:a16="http://schemas.microsoft.com/office/drawing/2014/main" id="{3A6BA604-A344-1CD6-492C-75B49FE1746E}"/>
              </a:ext>
            </a:extLst>
          </p:cNvPr>
          <p:cNvSpPr>
            <a:spLocks noGrp="1"/>
          </p:cNvSpPr>
          <p:nvPr>
            <p:ph type="sldNum" sz="quarter" idx="12"/>
          </p:nvPr>
        </p:nvSpPr>
        <p:spPr/>
        <p:txBody>
          <a:bodyPr/>
          <a:lstStyle/>
          <a:p>
            <a:fld id="{F935F912-42F3-4156-ACC2-2D3DABDA9609}" type="slidenum">
              <a:rPr lang="en-CA" smtClean="0"/>
              <a:t>‹#›</a:t>
            </a:fld>
            <a:endParaRPr lang="en-CA" dirty="0"/>
          </a:p>
        </p:txBody>
      </p:sp>
    </p:spTree>
    <p:extLst>
      <p:ext uri="{BB962C8B-B14F-4D97-AF65-F5344CB8AC3E}">
        <p14:creationId xmlns:p14="http://schemas.microsoft.com/office/powerpoint/2010/main" val="14757543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B7A3D-B454-36D6-BD66-044E6ADB991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FC995AC6-C505-97DB-DC85-871CE87792D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a:extLst>
              <a:ext uri="{FF2B5EF4-FFF2-40B4-BE49-F238E27FC236}">
                <a16:creationId xmlns:a16="http://schemas.microsoft.com/office/drawing/2014/main" id="{5243F738-6520-AD00-612B-EDC189F99F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76EC596-C535-A9C5-F7BE-895499E25C28}"/>
              </a:ext>
            </a:extLst>
          </p:cNvPr>
          <p:cNvSpPr>
            <a:spLocks noGrp="1"/>
          </p:cNvSpPr>
          <p:nvPr>
            <p:ph type="dt" sz="half" idx="10"/>
          </p:nvPr>
        </p:nvSpPr>
        <p:spPr/>
        <p:txBody>
          <a:bodyPr/>
          <a:lstStyle/>
          <a:p>
            <a:fld id="{0C08DCC8-867A-4E34-AE10-90BA0C1EC598}" type="datetimeFigureOut">
              <a:rPr lang="en-CA" smtClean="0"/>
              <a:t>2023-09-28</a:t>
            </a:fld>
            <a:endParaRPr lang="en-CA" dirty="0"/>
          </a:p>
        </p:txBody>
      </p:sp>
      <p:sp>
        <p:nvSpPr>
          <p:cNvPr id="6" name="Footer Placeholder 5">
            <a:extLst>
              <a:ext uri="{FF2B5EF4-FFF2-40B4-BE49-F238E27FC236}">
                <a16:creationId xmlns:a16="http://schemas.microsoft.com/office/drawing/2014/main" id="{6D1BE3B2-C511-71CC-F91C-56FE3F90FFC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31FB62D-1BBC-D391-52E7-C1A1766A99F3}"/>
              </a:ext>
            </a:extLst>
          </p:cNvPr>
          <p:cNvSpPr>
            <a:spLocks noGrp="1"/>
          </p:cNvSpPr>
          <p:nvPr>
            <p:ph type="sldNum" sz="quarter" idx="12"/>
          </p:nvPr>
        </p:nvSpPr>
        <p:spPr/>
        <p:txBody>
          <a:bodyPr/>
          <a:lstStyle/>
          <a:p>
            <a:fld id="{F935F912-42F3-4156-ACC2-2D3DABDA9609}" type="slidenum">
              <a:rPr lang="en-CA" smtClean="0"/>
              <a:t>‹#›</a:t>
            </a:fld>
            <a:endParaRPr lang="en-CA" dirty="0"/>
          </a:p>
        </p:txBody>
      </p:sp>
    </p:spTree>
    <p:extLst>
      <p:ext uri="{BB962C8B-B14F-4D97-AF65-F5344CB8AC3E}">
        <p14:creationId xmlns:p14="http://schemas.microsoft.com/office/powerpoint/2010/main" val="35527181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61370">
            <a:alpha val="88627"/>
          </a:srgb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88725E7-1FEB-BDC4-BF31-62E22801214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A9F8F32D-177A-AE23-5924-2592D32BD22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2DAED11A-A671-3802-BD7D-9337DD79045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08DCC8-867A-4E34-AE10-90BA0C1EC598}" type="datetimeFigureOut">
              <a:rPr lang="en-CA" smtClean="0"/>
              <a:t>2023-09-28</a:t>
            </a:fld>
            <a:endParaRPr lang="en-CA" dirty="0"/>
          </a:p>
        </p:txBody>
      </p:sp>
      <p:sp>
        <p:nvSpPr>
          <p:cNvPr id="5" name="Footer Placeholder 4">
            <a:extLst>
              <a:ext uri="{FF2B5EF4-FFF2-40B4-BE49-F238E27FC236}">
                <a16:creationId xmlns:a16="http://schemas.microsoft.com/office/drawing/2014/main" id="{EA99C7CB-206C-541D-9976-07C5B618B1C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p>
        </p:txBody>
      </p:sp>
      <p:sp>
        <p:nvSpPr>
          <p:cNvPr id="6" name="Slide Number Placeholder 5">
            <a:extLst>
              <a:ext uri="{FF2B5EF4-FFF2-40B4-BE49-F238E27FC236}">
                <a16:creationId xmlns:a16="http://schemas.microsoft.com/office/drawing/2014/main" id="{F2FA56F6-84D6-A7AA-6EBB-BBBF7001408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35F912-42F3-4156-ACC2-2D3DABDA9609}" type="slidenum">
              <a:rPr lang="en-CA" smtClean="0"/>
              <a:t>‹#›</a:t>
            </a:fld>
            <a:endParaRPr lang="en-CA" dirty="0"/>
          </a:p>
        </p:txBody>
      </p:sp>
    </p:spTree>
    <p:extLst>
      <p:ext uri="{BB962C8B-B14F-4D97-AF65-F5344CB8AC3E}">
        <p14:creationId xmlns:p14="http://schemas.microsoft.com/office/powerpoint/2010/main" val="2031577433"/>
      </p:ext>
    </p:extLst>
  </p:cSld>
  <p:clrMap bg1="lt1" tx1="dk1" bg2="lt2" tx2="dk2" accent1="accent1" accent2="accent2" accent3="accent3" accent4="accent4" accent5="accent5" accent6="accent6" hlink="hlink" folHlink="folHlink"/>
  <p:sldLayoutIdLst>
    <p:sldLayoutId id="2147484543" r:id="rId1"/>
    <p:sldLayoutId id="2147484544" r:id="rId2"/>
    <p:sldLayoutId id="2147484545" r:id="rId3"/>
    <p:sldLayoutId id="2147484546" r:id="rId4"/>
    <p:sldLayoutId id="2147484547" r:id="rId5"/>
    <p:sldLayoutId id="2147484548" r:id="rId6"/>
    <p:sldLayoutId id="2147484549" r:id="rId7"/>
    <p:sldLayoutId id="2147484550" r:id="rId8"/>
    <p:sldLayoutId id="2147484551" r:id="rId9"/>
    <p:sldLayoutId id="2147484552" r:id="rId10"/>
    <p:sldLayoutId id="2147484553" r:id="rId11"/>
    <p:sldLayoutId id="2147484554" r:id="rId12"/>
    <p:sldLayoutId id="2147484555" r:id="rId13"/>
    <p:sldLayoutId id="2147484556"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gco.iarc.fr/today/online-analysis-table?v=2020&amp;mode=population&amp;mode_population=continents&amp;population=900&amp;populations=900&amp;key=asr&amp;sex=2&amp;cancer=20&amp;type=1&amp;statistic=5&amp;prevalence=0&amp;population_group=0&amp;ages_group%5B%5D=0&amp;ages_group%5B%5D=17&amp;group_cancer=1&amp;include_nmsc=0&amp;include_nmsc_other=1"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0.emf"/><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14.xml"/><Relationship Id="rId5" Type="http://schemas.openxmlformats.org/officeDocument/2006/relationships/image" Target="../media/image26.svg"/><Relationship Id="rId4" Type="http://schemas.openxmlformats.org/officeDocument/2006/relationships/image" Target="../media/image25.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12.xml"/><Relationship Id="rId5" Type="http://schemas.openxmlformats.org/officeDocument/2006/relationships/image" Target="../media/image580.png"/><Relationship Id="rId4" Type="http://schemas.openxmlformats.org/officeDocument/2006/relationships/customXml" Target="../ink/ink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40.tif"/><Relationship Id="rId5" Type="http://schemas.openxmlformats.org/officeDocument/2006/relationships/image" Target="../media/image39.PNG"/><Relationship Id="rId4" Type="http://schemas.openxmlformats.org/officeDocument/2006/relationships/image" Target="../media/image38.PNG"/></Relationships>
</file>

<file path=ppt/slides/_rels/slide4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41.tmp"/><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eg"/><Relationship Id="rId1" Type="http://schemas.openxmlformats.org/officeDocument/2006/relationships/slideLayout" Target="../slideLayouts/slideLayout2.xml"/><Relationship Id="rId5" Type="http://schemas.openxmlformats.org/officeDocument/2006/relationships/image" Target="../media/image46.jpeg"/><Relationship Id="rId4" Type="http://schemas.openxmlformats.org/officeDocument/2006/relationships/image" Target="../media/image45.png"/></Relationships>
</file>

<file path=ppt/slides/_rels/slide51.xml.rels><?xml version="1.0" encoding="UTF-8" standalone="yes"?>
<Relationships xmlns="http://schemas.openxmlformats.org/package/2006/relationships"><Relationship Id="rId2" Type="http://schemas.openxmlformats.org/officeDocument/2006/relationships/image" Target="../media/image47.tmp"/><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chart" Target="../charts/chart5.xml"/></Relationships>
</file>

<file path=ppt/slides/_rels/slide5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jpe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3" Type="http://schemas.openxmlformats.org/officeDocument/2006/relationships/image" Target="../media/image54.tmp"/><Relationship Id="rId2" Type="http://schemas.openxmlformats.org/officeDocument/2006/relationships/image" Target="../media/image53.png"/><Relationship Id="rId1" Type="http://schemas.openxmlformats.org/officeDocument/2006/relationships/slideLayout" Target="../slideLayouts/slideLayout12.xml"/><Relationship Id="rId4" Type="http://schemas.openxmlformats.org/officeDocument/2006/relationships/image" Target="../media/image55.tmp"/></Relationships>
</file>

<file path=ppt/slides/_rels/slide59.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6-12-05 at 10.38.10 PM.png">
            <a:extLst>
              <a:ext uri="{FF2B5EF4-FFF2-40B4-BE49-F238E27FC236}">
                <a16:creationId xmlns:a16="http://schemas.microsoft.com/office/drawing/2014/main" id="{17261023-8D49-087B-6705-0E1ADF61BA10}"/>
              </a:ext>
            </a:extLst>
          </p:cNvPr>
          <p:cNvPicPr>
            <a:picLocks noChangeAspect="1"/>
          </p:cNvPicPr>
          <p:nvPr/>
        </p:nvPicPr>
        <p:blipFill rotWithShape="1">
          <a:blip r:embed="rId3">
            <a:extLst>
              <a:ext uri="{28A0092B-C50C-407E-A947-70E740481C1C}">
                <a14:useLocalDpi xmlns:a14="http://schemas.microsoft.com/office/drawing/2010/main" val="0"/>
              </a:ext>
            </a:extLst>
          </a:blip>
          <a:srcRect l="51997" t="13622" r="3278" b="7670"/>
          <a:stretch/>
        </p:blipFill>
        <p:spPr>
          <a:xfrm>
            <a:off x="8386689" y="0"/>
            <a:ext cx="3805311" cy="6858001"/>
          </a:xfrm>
          <a:prstGeom prst="rect">
            <a:avLst/>
          </a:prstGeom>
        </p:spPr>
      </p:pic>
      <p:sp>
        <p:nvSpPr>
          <p:cNvPr id="2" name="Title 1">
            <a:extLst>
              <a:ext uri="{FF2B5EF4-FFF2-40B4-BE49-F238E27FC236}">
                <a16:creationId xmlns:a16="http://schemas.microsoft.com/office/drawing/2014/main" id="{83006523-4A94-A8B3-E784-176906625D93}"/>
              </a:ext>
            </a:extLst>
          </p:cNvPr>
          <p:cNvSpPr>
            <a:spLocks noGrp="1"/>
          </p:cNvSpPr>
          <p:nvPr>
            <p:ph type="ctrTitle"/>
          </p:nvPr>
        </p:nvSpPr>
        <p:spPr>
          <a:xfrm>
            <a:off x="1512712" y="530578"/>
            <a:ext cx="9144000" cy="3780897"/>
          </a:xfrm>
        </p:spPr>
        <p:txBody>
          <a:bodyPr>
            <a:normAutofit fontScale="90000"/>
          </a:bodyPr>
          <a:lstStyle/>
          <a:p>
            <a:r>
              <a:rPr lang="en-CA" dirty="0">
                <a:solidFill>
                  <a:srgbClr val="FFFFFF"/>
                </a:solidFill>
                <a:latin typeface="Arial" panose="020B0604020202020204" pitchFamily="34" charset="0"/>
                <a:cs typeface="Arial" panose="020B0604020202020204" pitchFamily="34" charset="0"/>
              </a:rPr>
              <a:t>Beyond the Basics of Breast Screening: </a:t>
            </a:r>
            <a:br>
              <a:rPr lang="en-CA" dirty="0">
                <a:solidFill>
                  <a:srgbClr val="FFFFFF"/>
                </a:solidFill>
                <a:latin typeface="Arial" panose="020B0604020202020204" pitchFamily="34" charset="0"/>
                <a:cs typeface="Arial" panose="020B0604020202020204" pitchFamily="34" charset="0"/>
              </a:rPr>
            </a:br>
            <a:br>
              <a:rPr lang="en-CA" dirty="0">
                <a:solidFill>
                  <a:srgbClr val="FFFFFF"/>
                </a:solidFill>
                <a:latin typeface="Arial" panose="020B0604020202020204" pitchFamily="34" charset="0"/>
                <a:cs typeface="Arial" panose="020B0604020202020204" pitchFamily="34" charset="0"/>
              </a:rPr>
            </a:br>
            <a:r>
              <a:rPr lang="en-CA" dirty="0">
                <a:solidFill>
                  <a:srgbClr val="FFFFFF"/>
                </a:solidFill>
                <a:latin typeface="Arial" panose="020B0604020202020204" pitchFamily="34" charset="0"/>
                <a:cs typeface="Arial" panose="020B0604020202020204" pitchFamily="34" charset="0"/>
              </a:rPr>
              <a:t>What to do for the young, old, dense and high-risk</a:t>
            </a:r>
          </a:p>
        </p:txBody>
      </p:sp>
      <p:sp>
        <p:nvSpPr>
          <p:cNvPr id="3" name="Subtitle 2">
            <a:extLst>
              <a:ext uri="{FF2B5EF4-FFF2-40B4-BE49-F238E27FC236}">
                <a16:creationId xmlns:a16="http://schemas.microsoft.com/office/drawing/2014/main" id="{3B83E1E0-A5FC-9A97-D631-64E3B819F789}"/>
              </a:ext>
            </a:extLst>
          </p:cNvPr>
          <p:cNvSpPr>
            <a:spLocks noGrp="1"/>
          </p:cNvSpPr>
          <p:nvPr>
            <p:ph type="subTitle" idx="1"/>
          </p:nvPr>
        </p:nvSpPr>
        <p:spPr>
          <a:xfrm>
            <a:off x="124176" y="4936698"/>
            <a:ext cx="6784622" cy="1655762"/>
          </a:xfrm>
        </p:spPr>
        <p:txBody>
          <a:bodyPr>
            <a:noAutofit/>
          </a:bodyPr>
          <a:lstStyle/>
          <a:p>
            <a:pPr algn="l">
              <a:lnSpc>
                <a:spcPct val="100000"/>
              </a:lnSpc>
              <a:spcBef>
                <a:spcPts val="0"/>
              </a:spcBef>
            </a:pPr>
            <a:r>
              <a:rPr lang="en-US" sz="1600" b="1" dirty="0">
                <a:solidFill>
                  <a:schemeClr val="bg1"/>
                </a:solidFill>
              </a:rPr>
              <a:t>Anna N. Wilkinson, MSc., MD, CCFP, FCFP</a:t>
            </a:r>
            <a:endParaRPr lang="en-US" sz="1600" dirty="0">
              <a:solidFill>
                <a:schemeClr val="bg1"/>
              </a:solidFill>
            </a:endParaRPr>
          </a:p>
          <a:p>
            <a:pPr algn="l">
              <a:lnSpc>
                <a:spcPct val="100000"/>
              </a:lnSpc>
              <a:spcBef>
                <a:spcPts val="0"/>
              </a:spcBef>
            </a:pPr>
            <a:r>
              <a:rPr lang="en-US" sz="1600" dirty="0">
                <a:solidFill>
                  <a:schemeClr val="bg1"/>
                </a:solidFill>
              </a:rPr>
              <a:t>Associate Professor, University of Ottawa</a:t>
            </a:r>
          </a:p>
          <a:p>
            <a:pPr algn="l">
              <a:lnSpc>
                <a:spcPct val="100000"/>
              </a:lnSpc>
              <a:spcBef>
                <a:spcPts val="0"/>
              </a:spcBef>
            </a:pPr>
            <a:r>
              <a:rPr lang="en-US" sz="1600" dirty="0">
                <a:solidFill>
                  <a:schemeClr val="bg1"/>
                </a:solidFill>
              </a:rPr>
              <a:t>Family Physician, The Ottawa Academic Family Health Team</a:t>
            </a:r>
          </a:p>
          <a:p>
            <a:pPr algn="l">
              <a:lnSpc>
                <a:spcPct val="100000"/>
              </a:lnSpc>
              <a:spcBef>
                <a:spcPts val="0"/>
              </a:spcBef>
            </a:pPr>
            <a:r>
              <a:rPr lang="en-US" sz="1600" dirty="0">
                <a:solidFill>
                  <a:schemeClr val="bg1"/>
                </a:solidFill>
              </a:rPr>
              <a:t>GP Oncologist, The Ottawa Hospital Cancer Centre</a:t>
            </a:r>
          </a:p>
          <a:p>
            <a:pPr algn="l">
              <a:lnSpc>
                <a:spcPct val="100000"/>
              </a:lnSpc>
              <a:spcBef>
                <a:spcPts val="0"/>
              </a:spcBef>
            </a:pPr>
            <a:r>
              <a:rPr lang="en-US" sz="1600" dirty="0">
                <a:solidFill>
                  <a:schemeClr val="bg1"/>
                </a:solidFill>
              </a:rPr>
              <a:t>Program Director, PGY-3 FP-Oncology</a:t>
            </a:r>
          </a:p>
          <a:p>
            <a:pPr algn="l">
              <a:lnSpc>
                <a:spcPct val="100000"/>
              </a:lnSpc>
              <a:spcBef>
                <a:spcPts val="0"/>
              </a:spcBef>
            </a:pPr>
            <a:r>
              <a:rPr lang="en-US" sz="1600" dirty="0">
                <a:solidFill>
                  <a:schemeClr val="bg1"/>
                </a:solidFill>
              </a:rPr>
              <a:t>Regional Cancer Primary Care Lead</a:t>
            </a:r>
          </a:p>
          <a:p>
            <a:endParaRPr lang="en-CA" sz="1600" dirty="0">
              <a:solidFill>
                <a:schemeClr val="bg1"/>
              </a:solidFill>
            </a:endParaRPr>
          </a:p>
        </p:txBody>
      </p:sp>
      <p:sp>
        <p:nvSpPr>
          <p:cNvPr id="5" name="Subtitle 2">
            <a:extLst>
              <a:ext uri="{FF2B5EF4-FFF2-40B4-BE49-F238E27FC236}">
                <a16:creationId xmlns:a16="http://schemas.microsoft.com/office/drawing/2014/main" id="{576C5CC4-08C9-3D65-3D6E-57331979CC36}"/>
              </a:ext>
            </a:extLst>
          </p:cNvPr>
          <p:cNvSpPr txBox="1">
            <a:spLocks/>
          </p:cNvSpPr>
          <p:nvPr/>
        </p:nvSpPr>
        <p:spPr>
          <a:xfrm>
            <a:off x="5983110" y="4936698"/>
            <a:ext cx="5531556" cy="1612195"/>
          </a:xfrm>
          <a:prstGeom prst="rect">
            <a:avLst/>
          </a:prstGeom>
        </p:spPr>
        <p:txBody>
          <a:bodyPr vert="horz" wrap="square" lIns="68580" tIns="34290" rIns="68580" bIns="34290" rtlCol="0" anchor="t"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600" b="1" dirty="0">
                <a:solidFill>
                  <a:schemeClr val="bg1"/>
                </a:solidFill>
              </a:rPr>
              <a:t>Jean M Seely, MD, FRCPC, FCAR, FSBI </a:t>
            </a:r>
          </a:p>
          <a:p>
            <a:pPr algn="l">
              <a:spcBef>
                <a:spcPts val="0"/>
              </a:spcBef>
            </a:pPr>
            <a:r>
              <a:rPr lang="en-US" sz="1600" dirty="0">
                <a:solidFill>
                  <a:schemeClr val="bg1"/>
                </a:solidFill>
              </a:rPr>
              <a:t>Regional Lead OBSP, Champlain Regional Cancer Program</a:t>
            </a:r>
          </a:p>
          <a:p>
            <a:pPr algn="l">
              <a:spcBef>
                <a:spcPts val="0"/>
              </a:spcBef>
            </a:pPr>
            <a:r>
              <a:rPr lang="en-US" sz="1600" dirty="0">
                <a:solidFill>
                  <a:schemeClr val="bg1"/>
                </a:solidFill>
              </a:rPr>
              <a:t>Professor Radiology, University of Ottawa</a:t>
            </a:r>
          </a:p>
          <a:p>
            <a:pPr algn="l">
              <a:spcBef>
                <a:spcPts val="0"/>
              </a:spcBef>
            </a:pPr>
            <a:r>
              <a:rPr lang="en-US" sz="1600" dirty="0">
                <a:solidFill>
                  <a:schemeClr val="bg1"/>
                </a:solidFill>
              </a:rPr>
              <a:t>Head Breast Imaging Section, The Ottawa Hospital</a:t>
            </a:r>
          </a:p>
          <a:p>
            <a:pPr algn="l">
              <a:spcBef>
                <a:spcPts val="0"/>
              </a:spcBef>
            </a:pPr>
            <a:r>
              <a:rPr lang="en-US" sz="1600" dirty="0">
                <a:solidFill>
                  <a:schemeClr val="bg1"/>
                </a:solidFill>
              </a:rPr>
              <a:t>Clinician Investigator, Ottawa Hospital Research Institute</a:t>
            </a:r>
          </a:p>
          <a:p>
            <a:pPr algn="l">
              <a:spcBef>
                <a:spcPts val="0"/>
              </a:spcBef>
            </a:pPr>
            <a:r>
              <a:rPr lang="en-US" sz="1600" dirty="0">
                <a:solidFill>
                  <a:schemeClr val="bg1"/>
                </a:solidFill>
              </a:rPr>
              <a:t>President of the Canadian Society of Breast Imaging</a:t>
            </a:r>
          </a:p>
        </p:txBody>
      </p:sp>
    </p:spTree>
    <p:extLst>
      <p:ext uri="{BB962C8B-B14F-4D97-AF65-F5344CB8AC3E}">
        <p14:creationId xmlns:p14="http://schemas.microsoft.com/office/powerpoint/2010/main" val="22925811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BE7D83-AEE7-96FF-8B25-A84369770946}"/>
              </a:ext>
            </a:extLst>
          </p:cNvPr>
          <p:cNvSpPr>
            <a:spLocks noGrp="1"/>
          </p:cNvSpPr>
          <p:nvPr>
            <p:ph type="title"/>
          </p:nvPr>
        </p:nvSpPr>
        <p:spPr/>
        <p:txBody>
          <a:bodyPr>
            <a:normAutofit/>
          </a:bodyPr>
          <a:lstStyle/>
          <a:p>
            <a:r>
              <a:rPr lang="en-CA" dirty="0">
                <a:solidFill>
                  <a:schemeClr val="bg1"/>
                </a:solidFill>
                <a:latin typeface="Arial" panose="020B0604020202020204" pitchFamily="34" charset="0"/>
                <a:cs typeface="Arial" panose="020B0604020202020204" pitchFamily="34" charset="0"/>
              </a:rPr>
              <a:t>Breast cancer-specific mortality rate is highest in women aged:</a:t>
            </a:r>
          </a:p>
        </p:txBody>
      </p:sp>
      <p:sp>
        <p:nvSpPr>
          <p:cNvPr id="3" name="Content Placeholder 2">
            <a:extLst>
              <a:ext uri="{FF2B5EF4-FFF2-40B4-BE49-F238E27FC236}">
                <a16:creationId xmlns:a16="http://schemas.microsoft.com/office/drawing/2014/main" id="{183D557D-7DB5-759A-2773-8D2D3E958D43}"/>
              </a:ext>
            </a:extLst>
          </p:cNvPr>
          <p:cNvSpPr>
            <a:spLocks noGrp="1"/>
          </p:cNvSpPr>
          <p:nvPr>
            <p:ph idx="1"/>
          </p:nvPr>
        </p:nvSpPr>
        <p:spPr/>
        <p:txBody>
          <a:bodyPr>
            <a:normAutofit/>
          </a:bodyPr>
          <a:lstStyle/>
          <a:p>
            <a:pPr marL="0" indent="0">
              <a:buNone/>
            </a:pPr>
            <a:r>
              <a:rPr lang="en-CA" sz="3600" dirty="0">
                <a:solidFill>
                  <a:schemeClr val="bg1"/>
                </a:solidFill>
                <a:latin typeface="Arial" panose="020B0604020202020204" pitchFamily="34" charset="0"/>
                <a:cs typeface="Arial" panose="020B0604020202020204" pitchFamily="34" charset="0"/>
              </a:rPr>
              <a:t>A. 40-49</a:t>
            </a:r>
          </a:p>
          <a:p>
            <a:pPr marL="0" indent="0">
              <a:buNone/>
            </a:pPr>
            <a:r>
              <a:rPr lang="en-CA" sz="3600" dirty="0">
                <a:solidFill>
                  <a:schemeClr val="bg1"/>
                </a:solidFill>
                <a:latin typeface="Arial" panose="020B0604020202020204" pitchFamily="34" charset="0"/>
                <a:cs typeface="Arial" panose="020B0604020202020204" pitchFamily="34" charset="0"/>
              </a:rPr>
              <a:t>B. 50-59</a:t>
            </a:r>
          </a:p>
          <a:p>
            <a:pPr marL="0" indent="0">
              <a:buNone/>
            </a:pPr>
            <a:r>
              <a:rPr lang="en-CA" sz="3600" dirty="0">
                <a:solidFill>
                  <a:schemeClr val="bg1"/>
                </a:solidFill>
                <a:latin typeface="Arial" panose="020B0604020202020204" pitchFamily="34" charset="0"/>
                <a:cs typeface="Arial" panose="020B0604020202020204" pitchFamily="34" charset="0"/>
              </a:rPr>
              <a:t>C. 60-74</a:t>
            </a:r>
          </a:p>
          <a:p>
            <a:pPr marL="0" indent="0">
              <a:buNone/>
            </a:pPr>
            <a:r>
              <a:rPr lang="en-CA" sz="3600" dirty="0">
                <a:solidFill>
                  <a:schemeClr val="bg1"/>
                </a:solidFill>
                <a:latin typeface="Arial" panose="020B0604020202020204" pitchFamily="34" charset="0"/>
                <a:cs typeface="Arial" panose="020B0604020202020204" pitchFamily="34" charset="0"/>
              </a:rPr>
              <a:t>D. &gt;74</a:t>
            </a:r>
          </a:p>
        </p:txBody>
      </p:sp>
    </p:spTree>
    <p:extLst>
      <p:ext uri="{BB962C8B-B14F-4D97-AF65-F5344CB8AC3E}">
        <p14:creationId xmlns:p14="http://schemas.microsoft.com/office/powerpoint/2010/main" val="27550525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29E32-598A-7DAE-595F-B6A746C67466}"/>
              </a:ext>
            </a:extLst>
          </p:cNvPr>
          <p:cNvSpPr>
            <a:spLocks noGrp="1"/>
          </p:cNvSpPr>
          <p:nvPr>
            <p:ph type="title"/>
          </p:nvPr>
        </p:nvSpPr>
        <p:spPr/>
        <p:txBody>
          <a:bodyPr/>
          <a:lstStyle/>
          <a:p>
            <a:r>
              <a:rPr lang="en-US" dirty="0">
                <a:solidFill>
                  <a:schemeClr val="bg1"/>
                </a:solidFill>
                <a:latin typeface="Arial" panose="020B0604020202020204" pitchFamily="34" charset="0"/>
                <a:cs typeface="Arial" panose="020B0604020202020204" pitchFamily="34" charset="0"/>
              </a:rPr>
              <a:t>Breast Cancer </a:t>
            </a:r>
            <a:endParaRPr lang="en-CA" dirty="0">
              <a:solidFill>
                <a:schemeClr val="bg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D504BA8C-DD2F-5C8F-A889-3EBED06E6F0C}"/>
              </a:ext>
            </a:extLst>
          </p:cNvPr>
          <p:cNvSpPr>
            <a:spLocks noGrp="1"/>
          </p:cNvSpPr>
          <p:nvPr>
            <p:ph idx="1"/>
          </p:nvPr>
        </p:nvSpPr>
        <p:spPr>
          <a:xfrm>
            <a:off x="371475" y="1530350"/>
            <a:ext cx="5562600" cy="4351338"/>
          </a:xfrm>
        </p:spPr>
        <p:txBody>
          <a:bodyPr>
            <a:normAutofit/>
          </a:bodyPr>
          <a:lstStyle/>
          <a:p>
            <a:pPr algn="l">
              <a:buFont typeface="Arial" panose="020B0604020202020204" pitchFamily="34" charset="0"/>
              <a:buChar char="•"/>
            </a:pPr>
            <a:r>
              <a:rPr lang="en-US" b="0" i="0" dirty="0">
                <a:solidFill>
                  <a:schemeClr val="bg1"/>
                </a:solidFill>
                <a:effectLst/>
                <a:latin typeface="Arial" panose="020B0604020202020204" pitchFamily="34" charset="0"/>
                <a:cs typeface="Arial" panose="020B0604020202020204" pitchFamily="34" charset="0"/>
              </a:rPr>
              <a:t>12.5% of Canadian women will be diagnosed with breast cancer in their lifetime</a:t>
            </a:r>
          </a:p>
          <a:p>
            <a:pPr algn="l">
              <a:buFont typeface="Arial" panose="020B0604020202020204" pitchFamily="34" charset="0"/>
              <a:buChar char="•"/>
            </a:pPr>
            <a:r>
              <a:rPr lang="en-US" b="0" i="0" dirty="0">
                <a:solidFill>
                  <a:schemeClr val="bg1"/>
                </a:solidFill>
                <a:effectLst/>
                <a:latin typeface="Arial" panose="020B0604020202020204" pitchFamily="34" charset="0"/>
                <a:cs typeface="Arial" panose="020B0604020202020204" pitchFamily="34" charset="0"/>
              </a:rPr>
              <a:t>28,600 cases of breast cancer in 2022 in Canada</a:t>
            </a:r>
          </a:p>
          <a:p>
            <a:pPr algn="l">
              <a:buFont typeface="Arial" panose="020B0604020202020204" pitchFamily="34" charset="0"/>
              <a:buChar char="•"/>
            </a:pPr>
            <a:r>
              <a:rPr lang="en-US" b="0" i="0" dirty="0">
                <a:solidFill>
                  <a:schemeClr val="bg1"/>
                </a:solidFill>
                <a:effectLst/>
                <a:latin typeface="Arial" panose="020B0604020202020204" pitchFamily="34" charset="0"/>
                <a:cs typeface="Arial" panose="020B0604020202020204" pitchFamily="34" charset="0"/>
              </a:rPr>
              <a:t>5,500 Canadian women will die from breast cancer</a:t>
            </a:r>
          </a:p>
          <a:p>
            <a:pPr algn="l">
              <a:buFont typeface="Arial" panose="020B0604020202020204" pitchFamily="34" charset="0"/>
              <a:buChar char="•"/>
            </a:pPr>
            <a:r>
              <a:rPr lang="en-US" b="0" i="0" dirty="0">
                <a:solidFill>
                  <a:schemeClr val="bg1"/>
                </a:solidFill>
                <a:effectLst/>
                <a:latin typeface="Arial" panose="020B0604020202020204" pitchFamily="34" charset="0"/>
                <a:cs typeface="Arial" panose="020B0604020202020204" pitchFamily="34" charset="0"/>
              </a:rPr>
              <a:t>14% of all cancer deaths in women in 2022</a:t>
            </a:r>
            <a:endParaRPr lang="en-US" dirty="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DE75B4A8-0C7E-73B3-1981-58A26026F75E}"/>
              </a:ext>
            </a:extLst>
          </p:cNvPr>
          <p:cNvSpPr txBox="1"/>
          <p:nvPr/>
        </p:nvSpPr>
        <p:spPr>
          <a:xfrm>
            <a:off x="7023436" y="6497322"/>
            <a:ext cx="4572000" cy="24622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000" b="0" i="0" u="none" strike="noStrike" kern="1200" cap="none" spc="0" normalizeH="0" baseline="0" noProof="0" dirty="0">
                <a:ln>
                  <a:noFill/>
                </a:ln>
                <a:solidFill>
                  <a:schemeClr val="bg1"/>
                </a:solidFill>
                <a:effectLst/>
                <a:uLnTx/>
                <a:uFillTx/>
                <a:latin typeface="Calibri" panose="020F0502020204030204"/>
                <a:ea typeface="+mn-ea"/>
                <a:cs typeface="+mn-cs"/>
                <a:hlinkClick r:id="rId2">
                  <a:extLst>
                    <a:ext uri="{A12FA001-AC4F-418D-AE19-62706E023703}">
                      <ahyp:hlinkClr xmlns:ahyp="http://schemas.microsoft.com/office/drawing/2018/hyperlinkcolor" val="tx"/>
                    </a:ext>
                  </a:extLst>
                </a:hlinkClick>
              </a:rPr>
              <a:t>Cancer Today (iarc.fr)</a:t>
            </a:r>
            <a:endParaRPr kumimoji="0" lang="en-CA" sz="1000" b="0"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DC48E9A1-1330-0220-2BB9-71C57959826F}"/>
              </a:ext>
            </a:extLst>
          </p:cNvPr>
          <p:cNvSpPr txBox="1"/>
          <p:nvPr/>
        </p:nvSpPr>
        <p:spPr>
          <a:xfrm>
            <a:off x="8331200" y="6505020"/>
            <a:ext cx="4078147" cy="24622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000" b="0" i="0" u="none" strike="noStrike" kern="1200" cap="none" spc="0" normalizeH="0" baseline="0" noProof="0" dirty="0">
                <a:ln>
                  <a:noFill/>
                </a:ln>
                <a:solidFill>
                  <a:schemeClr val="bg1"/>
                </a:solidFill>
                <a:effectLst/>
                <a:uLnTx/>
                <a:uFillTx/>
                <a:latin typeface="Calibri" panose="020F0502020204030204"/>
                <a:ea typeface="+mn-ea"/>
                <a:cs typeface="+mn-cs"/>
              </a:rPr>
              <a:t>https://cancer.ca/en/cancer-information/cancer-types/breast/statistics</a:t>
            </a:r>
          </a:p>
        </p:txBody>
      </p:sp>
      <p:pic>
        <p:nvPicPr>
          <p:cNvPr id="15" name="Picture 14">
            <a:extLst>
              <a:ext uri="{FF2B5EF4-FFF2-40B4-BE49-F238E27FC236}">
                <a16:creationId xmlns:a16="http://schemas.microsoft.com/office/drawing/2014/main" id="{AE61AB66-4E06-FB5A-D4A5-E1CBAFD8FA08}"/>
              </a:ext>
            </a:extLst>
          </p:cNvPr>
          <p:cNvPicPr>
            <a:picLocks noChangeAspect="1"/>
          </p:cNvPicPr>
          <p:nvPr/>
        </p:nvPicPr>
        <p:blipFill>
          <a:blip r:embed="rId3"/>
          <a:stretch>
            <a:fillRect/>
          </a:stretch>
        </p:blipFill>
        <p:spPr>
          <a:xfrm>
            <a:off x="6017959" y="1325626"/>
            <a:ext cx="6139204" cy="707197"/>
          </a:xfrm>
          <a:prstGeom prst="rect">
            <a:avLst/>
          </a:prstGeom>
        </p:spPr>
      </p:pic>
      <p:pic>
        <p:nvPicPr>
          <p:cNvPr id="16" name="Picture 15">
            <a:extLst>
              <a:ext uri="{FF2B5EF4-FFF2-40B4-BE49-F238E27FC236}">
                <a16:creationId xmlns:a16="http://schemas.microsoft.com/office/drawing/2014/main" id="{BD730059-1CCF-540E-FC82-8A42AD9FA690}"/>
              </a:ext>
            </a:extLst>
          </p:cNvPr>
          <p:cNvPicPr>
            <a:picLocks noChangeAspect="1"/>
          </p:cNvPicPr>
          <p:nvPr/>
        </p:nvPicPr>
        <p:blipFill rotWithShape="1">
          <a:blip r:embed="rId4"/>
          <a:srcRect t="57012"/>
          <a:stretch/>
        </p:blipFill>
        <p:spPr>
          <a:xfrm>
            <a:off x="6009719" y="3454403"/>
            <a:ext cx="6133108" cy="1609167"/>
          </a:xfrm>
          <a:prstGeom prst="rect">
            <a:avLst/>
          </a:prstGeom>
        </p:spPr>
      </p:pic>
      <p:pic>
        <p:nvPicPr>
          <p:cNvPr id="17" name="Picture 16">
            <a:extLst>
              <a:ext uri="{FF2B5EF4-FFF2-40B4-BE49-F238E27FC236}">
                <a16:creationId xmlns:a16="http://schemas.microsoft.com/office/drawing/2014/main" id="{CDB6F604-4A94-4A8A-BEF2-18C632DCA508}"/>
              </a:ext>
            </a:extLst>
          </p:cNvPr>
          <p:cNvPicPr>
            <a:picLocks noChangeAspect="1"/>
          </p:cNvPicPr>
          <p:nvPr/>
        </p:nvPicPr>
        <p:blipFill rotWithShape="1">
          <a:blip r:embed="rId4"/>
          <a:srcRect t="17341" b="42550"/>
          <a:stretch/>
        </p:blipFill>
        <p:spPr>
          <a:xfrm>
            <a:off x="6015363" y="1975558"/>
            <a:ext cx="6133108" cy="1501423"/>
          </a:xfrm>
          <a:prstGeom prst="rect">
            <a:avLst/>
          </a:prstGeom>
        </p:spPr>
      </p:pic>
    </p:spTree>
    <p:extLst>
      <p:ext uri="{BB962C8B-B14F-4D97-AF65-F5344CB8AC3E}">
        <p14:creationId xmlns:p14="http://schemas.microsoft.com/office/powerpoint/2010/main" val="3802948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0620E-DE0B-F0C3-712B-1A072E671125}"/>
              </a:ext>
            </a:extLst>
          </p:cNvPr>
          <p:cNvSpPr>
            <a:spLocks noGrp="1"/>
          </p:cNvSpPr>
          <p:nvPr>
            <p:ph type="title"/>
          </p:nvPr>
        </p:nvSpPr>
        <p:spPr/>
        <p:txBody>
          <a:bodyPr/>
          <a:lstStyle/>
          <a:p>
            <a:r>
              <a:rPr lang="en-CA" dirty="0">
                <a:solidFill>
                  <a:schemeClr val="bg1"/>
                </a:solidFill>
                <a:latin typeface="Arial" panose="020B0604020202020204" pitchFamily="34" charset="0"/>
                <a:cs typeface="Arial" panose="020B0604020202020204" pitchFamily="34" charset="0"/>
              </a:rPr>
              <a:t>Why Screen?</a:t>
            </a:r>
          </a:p>
        </p:txBody>
      </p:sp>
      <p:sp>
        <p:nvSpPr>
          <p:cNvPr id="3" name="Content Placeholder 2">
            <a:extLst>
              <a:ext uri="{FF2B5EF4-FFF2-40B4-BE49-F238E27FC236}">
                <a16:creationId xmlns:a16="http://schemas.microsoft.com/office/drawing/2014/main" id="{4CBCCB82-C288-582F-9175-0EDDDAAFCF9F}"/>
              </a:ext>
            </a:extLst>
          </p:cNvPr>
          <p:cNvSpPr>
            <a:spLocks noGrp="1"/>
          </p:cNvSpPr>
          <p:nvPr>
            <p:ph idx="1"/>
          </p:nvPr>
        </p:nvSpPr>
        <p:spPr/>
        <p:txBody>
          <a:bodyPr>
            <a:normAutofit/>
          </a:bodyPr>
          <a:lstStyle/>
          <a:p>
            <a:r>
              <a:rPr lang="en-CA" dirty="0">
                <a:solidFill>
                  <a:schemeClr val="bg1"/>
                </a:solidFill>
                <a:latin typeface="Arial" panose="020B0604020202020204" pitchFamily="34" charset="0"/>
                <a:cs typeface="Arial" panose="020B0604020202020204" pitchFamily="34" charset="0"/>
              </a:rPr>
              <a:t>Benefits</a:t>
            </a:r>
          </a:p>
          <a:p>
            <a:pPr lvl="1"/>
            <a:r>
              <a:rPr lang="en-CA" dirty="0">
                <a:solidFill>
                  <a:schemeClr val="bg1"/>
                </a:solidFill>
                <a:latin typeface="Arial" panose="020B0604020202020204" pitchFamily="34" charset="0"/>
                <a:cs typeface="Arial" panose="020B0604020202020204" pitchFamily="34" charset="0"/>
              </a:rPr>
              <a:t>Diagnosis at earlier stage</a:t>
            </a:r>
          </a:p>
          <a:p>
            <a:pPr lvl="1"/>
            <a:r>
              <a:rPr lang="en-CA" dirty="0">
                <a:solidFill>
                  <a:schemeClr val="bg1"/>
                </a:solidFill>
                <a:latin typeface="Arial" panose="020B0604020202020204" pitchFamily="34" charset="0"/>
                <a:cs typeface="Arial" panose="020B0604020202020204" pitchFamily="34" charset="0"/>
              </a:rPr>
              <a:t>Improved survival</a:t>
            </a:r>
          </a:p>
          <a:p>
            <a:pPr lvl="1"/>
            <a:r>
              <a:rPr lang="en-CA" dirty="0">
                <a:solidFill>
                  <a:schemeClr val="bg1"/>
                </a:solidFill>
                <a:latin typeface="Arial" panose="020B0604020202020204" pitchFamily="34" charset="0"/>
                <a:cs typeface="Arial" panose="020B0604020202020204" pitchFamily="34" charset="0"/>
              </a:rPr>
              <a:t>Decreased morbidity of treatments</a:t>
            </a:r>
          </a:p>
          <a:p>
            <a:pPr lvl="1"/>
            <a:r>
              <a:rPr lang="en-CA" dirty="0">
                <a:solidFill>
                  <a:schemeClr val="bg1"/>
                </a:solidFill>
                <a:latin typeface="Arial" panose="020B0604020202020204" pitchFamily="34" charset="0"/>
                <a:cs typeface="Arial" panose="020B0604020202020204" pitchFamily="34" charset="0"/>
              </a:rPr>
              <a:t>Treatment costs less</a:t>
            </a:r>
          </a:p>
          <a:p>
            <a:r>
              <a:rPr lang="en-CA" dirty="0">
                <a:solidFill>
                  <a:schemeClr val="bg1"/>
                </a:solidFill>
                <a:latin typeface="Arial" panose="020B0604020202020204" pitchFamily="34" charset="0"/>
                <a:cs typeface="Arial" panose="020B0604020202020204" pitchFamily="34" charset="0"/>
              </a:rPr>
              <a:t>Harms</a:t>
            </a:r>
          </a:p>
          <a:p>
            <a:pPr lvl="1"/>
            <a:r>
              <a:rPr lang="en-CA" dirty="0">
                <a:solidFill>
                  <a:schemeClr val="bg1"/>
                </a:solidFill>
                <a:latin typeface="Arial" panose="020B0604020202020204" pitchFamily="34" charset="0"/>
                <a:cs typeface="Arial" panose="020B0604020202020204" pitchFamily="34" charset="0"/>
              </a:rPr>
              <a:t>Anxiety</a:t>
            </a:r>
          </a:p>
          <a:p>
            <a:pPr lvl="1"/>
            <a:r>
              <a:rPr lang="en-CA" dirty="0">
                <a:solidFill>
                  <a:schemeClr val="bg1"/>
                </a:solidFill>
                <a:latin typeface="Arial" panose="020B0604020202020204" pitchFamily="34" charset="0"/>
                <a:cs typeface="Arial" panose="020B0604020202020204" pitchFamily="34" charset="0"/>
              </a:rPr>
              <a:t>False positives</a:t>
            </a:r>
          </a:p>
          <a:p>
            <a:pPr lvl="1"/>
            <a:r>
              <a:rPr lang="en-CA" dirty="0">
                <a:solidFill>
                  <a:schemeClr val="bg1"/>
                </a:solidFill>
                <a:latin typeface="Arial" panose="020B0604020202020204" pitchFamily="34" charset="0"/>
                <a:cs typeface="Arial" panose="020B0604020202020204" pitchFamily="34" charset="0"/>
              </a:rPr>
              <a:t>Overdiagnosis</a:t>
            </a:r>
          </a:p>
          <a:p>
            <a:pPr marL="457200" lvl="1" indent="0">
              <a:buNone/>
            </a:pPr>
            <a:endParaRPr lang="en-CA" dirty="0">
              <a:latin typeface="Arial" panose="020B0604020202020204" pitchFamily="34" charset="0"/>
              <a:cs typeface="Arial" panose="020B0604020202020204" pitchFamily="34" charset="0"/>
            </a:endParaRPr>
          </a:p>
          <a:p>
            <a:pPr lvl="1"/>
            <a:endParaRPr lang="en-CA" dirty="0">
              <a:latin typeface="Arial" panose="020B0604020202020204" pitchFamily="34" charset="0"/>
              <a:cs typeface="Arial" panose="020B0604020202020204" pitchFamily="34" charset="0"/>
            </a:endParaRPr>
          </a:p>
          <a:p>
            <a:pPr lvl="1"/>
            <a:endParaRPr lang="en-CA" dirty="0"/>
          </a:p>
        </p:txBody>
      </p:sp>
    </p:spTree>
    <p:extLst>
      <p:ext uri="{BB962C8B-B14F-4D97-AF65-F5344CB8AC3E}">
        <p14:creationId xmlns:p14="http://schemas.microsoft.com/office/powerpoint/2010/main" val="29138366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5268D69-2B64-B574-FFC8-DA2CB6AA1A37}"/>
              </a:ext>
            </a:extLst>
          </p:cNvPr>
          <p:cNvSpPr/>
          <p:nvPr/>
        </p:nvSpPr>
        <p:spPr>
          <a:xfrm>
            <a:off x="2562578" y="124178"/>
            <a:ext cx="9414933" cy="6733821"/>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 name="Title 1">
            <a:extLst>
              <a:ext uri="{FF2B5EF4-FFF2-40B4-BE49-F238E27FC236}">
                <a16:creationId xmlns:a16="http://schemas.microsoft.com/office/drawing/2014/main" id="{96AA08E8-4A91-A582-A6C5-6B1249B1EF82}"/>
              </a:ext>
            </a:extLst>
          </p:cNvPr>
          <p:cNvSpPr>
            <a:spLocks noGrp="1"/>
          </p:cNvSpPr>
          <p:nvPr>
            <p:ph type="title"/>
          </p:nvPr>
        </p:nvSpPr>
        <p:spPr>
          <a:xfrm>
            <a:off x="419100" y="456847"/>
            <a:ext cx="1838678" cy="841375"/>
          </a:xfrm>
        </p:spPr>
        <p:txBody>
          <a:bodyPr>
            <a:normAutofit fontScale="90000"/>
          </a:bodyPr>
          <a:lstStyle/>
          <a:p>
            <a:r>
              <a:rPr lang="en-CA" dirty="0">
                <a:solidFill>
                  <a:schemeClr val="bg1"/>
                </a:solidFill>
                <a:latin typeface="Arial" panose="020B0604020202020204" pitchFamily="34" charset="0"/>
                <a:cs typeface="Arial" panose="020B0604020202020204" pitchFamily="34" charset="0"/>
              </a:rPr>
              <a:t>Earlier</a:t>
            </a:r>
            <a:br>
              <a:rPr lang="en-CA" dirty="0">
                <a:solidFill>
                  <a:schemeClr val="bg1"/>
                </a:solidFill>
                <a:latin typeface="Arial" panose="020B0604020202020204" pitchFamily="34" charset="0"/>
                <a:cs typeface="Arial" panose="020B0604020202020204" pitchFamily="34" charset="0"/>
              </a:rPr>
            </a:br>
            <a:r>
              <a:rPr lang="en-CA" dirty="0">
                <a:solidFill>
                  <a:schemeClr val="bg1"/>
                </a:solidFill>
                <a:latin typeface="Arial" panose="020B0604020202020204" pitchFamily="34" charset="0"/>
                <a:cs typeface="Arial" panose="020B0604020202020204" pitchFamily="34" charset="0"/>
              </a:rPr>
              <a:t> Stage</a:t>
            </a:r>
          </a:p>
        </p:txBody>
      </p:sp>
      <p:pic>
        <p:nvPicPr>
          <p:cNvPr id="6" name="Picture 2" descr="Tumors: Real Life Comparisons - Bridge Breast Network">
            <a:extLst>
              <a:ext uri="{FF2B5EF4-FFF2-40B4-BE49-F238E27FC236}">
                <a16:creationId xmlns:a16="http://schemas.microsoft.com/office/drawing/2014/main" id="{64F096B5-5820-A2F6-0318-00B34641B84B}"/>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8139" t="22000" r="82466" b="55673"/>
          <a:stretch/>
        </p:blipFill>
        <p:spPr bwMode="auto">
          <a:xfrm>
            <a:off x="3822582" y="1244600"/>
            <a:ext cx="1184705" cy="131240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Tumors: Real Life Comparisons - Bridge Breast Network">
            <a:extLst>
              <a:ext uri="{FF2B5EF4-FFF2-40B4-BE49-F238E27FC236}">
                <a16:creationId xmlns:a16="http://schemas.microsoft.com/office/drawing/2014/main" id="{78FF7DCC-A210-BED9-3ABE-5940C2C2658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2723" t="9612" r="24899" b="53294"/>
          <a:stretch/>
        </p:blipFill>
        <p:spPr bwMode="auto">
          <a:xfrm>
            <a:off x="9161382" y="168415"/>
            <a:ext cx="2816129" cy="217600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Tumors: Real Life Comparisons - Bridge Breast Network">
            <a:extLst>
              <a:ext uri="{FF2B5EF4-FFF2-40B4-BE49-F238E27FC236}">
                <a16:creationId xmlns:a16="http://schemas.microsoft.com/office/drawing/2014/main" id="{1668CB29-B9CD-A5F4-E259-C77CC4EB0CB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93" t="24200" r="91311" b="57707"/>
          <a:stretch/>
        </p:blipFill>
        <p:spPr bwMode="auto">
          <a:xfrm>
            <a:off x="2817591" y="1425415"/>
            <a:ext cx="920318" cy="99556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Tumors: Real Life Comparisons - Bridge Breast Network">
            <a:extLst>
              <a:ext uri="{FF2B5EF4-FFF2-40B4-BE49-F238E27FC236}">
                <a16:creationId xmlns:a16="http://schemas.microsoft.com/office/drawing/2014/main" id="{E93B1B16-5795-FF51-5FCF-EC8406F1E5D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8051" t="18736" r="67485" b="56498"/>
          <a:stretch/>
        </p:blipFill>
        <p:spPr bwMode="auto">
          <a:xfrm>
            <a:off x="4961474" y="943321"/>
            <a:ext cx="1953734" cy="155944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Tumors: Real Life Comparisons - Bridge Breast Network">
            <a:extLst>
              <a:ext uri="{FF2B5EF4-FFF2-40B4-BE49-F238E27FC236}">
                <a16:creationId xmlns:a16="http://schemas.microsoft.com/office/drawing/2014/main" id="{B47E6E47-B8EA-F6B5-0620-A5AE107E361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2428" t="14901" r="48741" b="53914"/>
          <a:stretch/>
        </p:blipFill>
        <p:spPr bwMode="auto">
          <a:xfrm>
            <a:off x="6804902" y="673100"/>
            <a:ext cx="2429409" cy="1875548"/>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DC1BF1E7-FA20-540D-0329-67CBDE8CFD45}"/>
              </a:ext>
            </a:extLst>
          </p:cNvPr>
          <p:cNvSpPr txBox="1"/>
          <p:nvPr/>
        </p:nvSpPr>
        <p:spPr>
          <a:xfrm>
            <a:off x="5503085" y="2433090"/>
            <a:ext cx="6049303" cy="461665"/>
          </a:xfrm>
          <a:prstGeom prst="rect">
            <a:avLst/>
          </a:prstGeom>
          <a:solidFill>
            <a:schemeClr val="bg1"/>
          </a:solidFill>
          <a:ln>
            <a:solidFill>
              <a:srgbClr val="C00000"/>
            </a:solidFill>
          </a:ln>
        </p:spPr>
        <p:txBody>
          <a:bodyPr wrap="square" rtlCol="0">
            <a:spAutoFit/>
          </a:bodyPr>
          <a:lstStyle/>
          <a:p>
            <a:pPr defTabSz="1219170" fontAlgn="base">
              <a:spcBef>
                <a:spcPct val="0"/>
              </a:spcBef>
              <a:spcAft>
                <a:spcPct val="0"/>
              </a:spcAft>
              <a:defRPr/>
            </a:pPr>
            <a:r>
              <a:rPr lang="en-CA" sz="2400" b="1" dirty="0">
                <a:solidFill>
                  <a:srgbClr val="C00000"/>
                </a:solidFill>
                <a:latin typeface="Arial"/>
                <a:ea typeface="ＭＳ Ｐゴシック" charset="0"/>
              </a:rPr>
              <a:t>Interval</a:t>
            </a:r>
            <a:r>
              <a:rPr lang="fr-FR" sz="2400" b="1" dirty="0">
                <a:solidFill>
                  <a:srgbClr val="C00000"/>
                </a:solidFill>
                <a:latin typeface="Arial"/>
                <a:ea typeface="ＭＳ Ｐゴシック" charset="0"/>
              </a:rPr>
              <a:t> ca or symptomatically </a:t>
            </a:r>
            <a:r>
              <a:rPr lang="fr-FR" sz="2400" b="1" dirty="0" err="1">
                <a:solidFill>
                  <a:srgbClr val="C00000"/>
                </a:solidFill>
                <a:latin typeface="Arial"/>
                <a:ea typeface="ＭＳ Ｐゴシック" charset="0"/>
              </a:rPr>
              <a:t>detected</a:t>
            </a:r>
            <a:endParaRPr lang="fr-FR" sz="2400" b="1" dirty="0">
              <a:solidFill>
                <a:srgbClr val="C00000"/>
              </a:solidFill>
              <a:latin typeface="Arial"/>
              <a:ea typeface="ＭＳ Ｐゴシック" charset="0"/>
            </a:endParaRPr>
          </a:p>
        </p:txBody>
      </p:sp>
      <p:sp>
        <p:nvSpPr>
          <p:cNvPr id="16" name="TextBox 15">
            <a:extLst>
              <a:ext uri="{FF2B5EF4-FFF2-40B4-BE49-F238E27FC236}">
                <a16:creationId xmlns:a16="http://schemas.microsoft.com/office/drawing/2014/main" id="{B9D9463E-639A-5D88-2359-3417984F3BE6}"/>
              </a:ext>
            </a:extLst>
          </p:cNvPr>
          <p:cNvSpPr txBox="1"/>
          <p:nvPr/>
        </p:nvSpPr>
        <p:spPr>
          <a:xfrm>
            <a:off x="2660578" y="2433090"/>
            <a:ext cx="2854847" cy="461665"/>
          </a:xfrm>
          <a:prstGeom prst="rect">
            <a:avLst/>
          </a:prstGeom>
          <a:solidFill>
            <a:schemeClr val="bg1"/>
          </a:solidFill>
          <a:ln>
            <a:solidFill>
              <a:srgbClr val="00B050"/>
            </a:solidFill>
          </a:ln>
        </p:spPr>
        <p:txBody>
          <a:bodyPr wrap="square" rtlCol="0">
            <a:spAutoFit/>
          </a:bodyPr>
          <a:lstStyle/>
          <a:p>
            <a:pPr defTabSz="1219170" fontAlgn="base">
              <a:spcBef>
                <a:spcPct val="0"/>
              </a:spcBef>
              <a:spcAft>
                <a:spcPct val="0"/>
              </a:spcAft>
              <a:defRPr/>
            </a:pPr>
            <a:r>
              <a:rPr lang="fr-FR" sz="2400" b="1" dirty="0">
                <a:solidFill>
                  <a:srgbClr val="00B050"/>
                </a:solidFill>
                <a:latin typeface="Arial"/>
                <a:ea typeface="ＭＳ Ｐゴシック" charset="0"/>
              </a:rPr>
              <a:t>Screen </a:t>
            </a:r>
            <a:r>
              <a:rPr lang="fr-FR" sz="2400" b="1" dirty="0" err="1">
                <a:solidFill>
                  <a:srgbClr val="00B050"/>
                </a:solidFill>
                <a:latin typeface="Arial"/>
                <a:ea typeface="ＭＳ Ｐゴシック" charset="0"/>
              </a:rPr>
              <a:t>detected</a:t>
            </a:r>
            <a:endParaRPr lang="fr-FR" sz="2400" b="1" dirty="0">
              <a:solidFill>
                <a:srgbClr val="00B050"/>
              </a:solidFill>
              <a:latin typeface="Arial"/>
              <a:ea typeface="ＭＳ Ｐゴシック" charset="0"/>
            </a:endParaRPr>
          </a:p>
        </p:txBody>
      </p:sp>
      <p:sp>
        <p:nvSpPr>
          <p:cNvPr id="20" name="Right Brace 19">
            <a:extLst>
              <a:ext uri="{FF2B5EF4-FFF2-40B4-BE49-F238E27FC236}">
                <a16:creationId xmlns:a16="http://schemas.microsoft.com/office/drawing/2014/main" id="{DAB4E39A-0C8C-5937-6C05-45AA50EDB2F7}"/>
              </a:ext>
            </a:extLst>
          </p:cNvPr>
          <p:cNvSpPr/>
          <p:nvPr/>
        </p:nvSpPr>
        <p:spPr>
          <a:xfrm rot="5400000">
            <a:off x="3675627" y="1200612"/>
            <a:ext cx="373845" cy="2376981"/>
          </a:xfrm>
          <a:prstGeom prst="rightBrace">
            <a:avLst>
              <a:gd name="adj1" fmla="val 0"/>
              <a:gd name="adj2" fmla="val 49359"/>
            </a:avLst>
          </a:prstGeom>
          <a:ln w="57150">
            <a:solidFill>
              <a:srgbClr val="00B050"/>
            </a:solidFill>
          </a:ln>
        </p:spPr>
        <p:style>
          <a:lnRef idx="2">
            <a:schemeClr val="accent1"/>
          </a:lnRef>
          <a:fillRef idx="0">
            <a:schemeClr val="accent1"/>
          </a:fillRef>
          <a:effectRef idx="1">
            <a:schemeClr val="accent1"/>
          </a:effectRef>
          <a:fontRef idx="minor">
            <a:schemeClr val="tx1"/>
          </a:fontRef>
        </p:style>
        <p:txBody>
          <a:bodyPr rtlCol="0" anchor="ctr"/>
          <a:lstStyle/>
          <a:p>
            <a:pPr algn="ctr" defTabSz="609585">
              <a:defRPr/>
            </a:pPr>
            <a:endParaRPr lang="en-US" sz="2400">
              <a:solidFill>
                <a:srgbClr val="295D90"/>
              </a:solidFill>
              <a:latin typeface="Arial"/>
            </a:endParaRPr>
          </a:p>
        </p:txBody>
      </p:sp>
      <p:sp>
        <p:nvSpPr>
          <p:cNvPr id="21" name="Right Brace 20">
            <a:extLst>
              <a:ext uri="{FF2B5EF4-FFF2-40B4-BE49-F238E27FC236}">
                <a16:creationId xmlns:a16="http://schemas.microsoft.com/office/drawing/2014/main" id="{DEA3DB56-DACC-CE96-5C83-FE1ECF9B0B00}"/>
              </a:ext>
            </a:extLst>
          </p:cNvPr>
          <p:cNvSpPr/>
          <p:nvPr/>
        </p:nvSpPr>
        <p:spPr>
          <a:xfrm rot="5400000">
            <a:off x="8242582" y="-464536"/>
            <a:ext cx="347982" cy="5747459"/>
          </a:xfrm>
          <a:prstGeom prst="rightBrace">
            <a:avLst>
              <a:gd name="adj1" fmla="val 0"/>
              <a:gd name="adj2" fmla="val 49359"/>
            </a:avLst>
          </a:prstGeom>
          <a:ln w="57150">
            <a:solidFill>
              <a:srgbClr val="C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defTabSz="609585">
              <a:defRPr/>
            </a:pPr>
            <a:endParaRPr lang="en-US" sz="2400">
              <a:solidFill>
                <a:srgbClr val="C00000"/>
              </a:solidFill>
              <a:latin typeface="Arial"/>
            </a:endParaRPr>
          </a:p>
        </p:txBody>
      </p:sp>
      <p:pic>
        <p:nvPicPr>
          <p:cNvPr id="22" name="Picture 21" descr="What is Stage 4 Breast Cancer &amp; Survival Rate - Massive Bio">
            <a:extLst>
              <a:ext uri="{FF2B5EF4-FFF2-40B4-BE49-F238E27FC236}">
                <a16:creationId xmlns:a16="http://schemas.microsoft.com/office/drawing/2014/main" id="{FD464055-60D4-AAC1-9325-8F6748F265F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326" t="11812" r="59236" b="2894"/>
          <a:stretch/>
        </p:blipFill>
        <p:spPr bwMode="auto">
          <a:xfrm>
            <a:off x="2555527" y="2904564"/>
            <a:ext cx="2781300" cy="3953436"/>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descr="What is Stage 4 Breast Cancer &amp; Survival Rate - Massive Bio">
            <a:extLst>
              <a:ext uri="{FF2B5EF4-FFF2-40B4-BE49-F238E27FC236}">
                <a16:creationId xmlns:a16="http://schemas.microsoft.com/office/drawing/2014/main" id="{A6303D46-B46A-F25E-49CD-21A8F9119F5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9593" t="11812" r="1144" b="2894"/>
          <a:stretch/>
        </p:blipFill>
        <p:spPr bwMode="auto">
          <a:xfrm>
            <a:off x="6634067" y="2895600"/>
            <a:ext cx="4191985" cy="39652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040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20" grpId="0" animBg="1"/>
      <p:bldP spid="21"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0C4AD589-44FB-4348-B7D8-CDF83F5C5284}"/>
              </a:ext>
            </a:extLst>
          </p:cNvPr>
          <p:cNvGraphicFramePr/>
          <p:nvPr>
            <p:extLst>
              <p:ext uri="{D42A27DB-BD31-4B8C-83A1-F6EECF244321}">
                <p14:modId xmlns:p14="http://schemas.microsoft.com/office/powerpoint/2010/main" val="2085373657"/>
              </p:ext>
            </p:extLst>
          </p:nvPr>
        </p:nvGraphicFramePr>
        <p:xfrm>
          <a:off x="1004714" y="146756"/>
          <a:ext cx="10351419" cy="6231468"/>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a:extLst>
              <a:ext uri="{FF2B5EF4-FFF2-40B4-BE49-F238E27FC236}">
                <a16:creationId xmlns:a16="http://schemas.microsoft.com/office/drawing/2014/main" id="{2135D333-21DC-494B-BE3F-B2F3A47AF713}"/>
              </a:ext>
            </a:extLst>
          </p:cNvPr>
          <p:cNvSpPr/>
          <p:nvPr/>
        </p:nvSpPr>
        <p:spPr>
          <a:xfrm>
            <a:off x="9268179" y="6611779"/>
            <a:ext cx="4772628" cy="246221"/>
          </a:xfrm>
          <a:prstGeom prst="rect">
            <a:avLst/>
          </a:prstGeom>
        </p:spPr>
        <p:txBody>
          <a:bodyPr wrap="square">
            <a:spAutoFit/>
          </a:bodyPr>
          <a:lstStyle/>
          <a:p>
            <a:pPr defTabSz="609585">
              <a:defRPr/>
            </a:pPr>
            <a:r>
              <a:rPr lang="en-US" sz="1000" dirty="0">
                <a:solidFill>
                  <a:schemeClr val="bg1"/>
                </a:solidFill>
                <a:latin typeface="Calibri" panose="020F0502020204030204" pitchFamily="34" charset="0"/>
              </a:rPr>
              <a:t>Wilkinson, A. N.</a:t>
            </a:r>
            <a:r>
              <a:rPr lang="en-US" sz="1000" i="1" dirty="0">
                <a:solidFill>
                  <a:schemeClr val="bg1"/>
                </a:solidFill>
                <a:latin typeface="Calibri" panose="020F0502020204030204" pitchFamily="34" charset="0"/>
              </a:rPr>
              <a:t> et al. </a:t>
            </a:r>
            <a:r>
              <a:rPr lang="en-US" sz="1000" i="1" dirty="0" err="1">
                <a:solidFill>
                  <a:schemeClr val="bg1"/>
                </a:solidFill>
                <a:latin typeface="Calibri" panose="020F0502020204030204" pitchFamily="34" charset="0"/>
              </a:rPr>
              <a:t>Curr</a:t>
            </a:r>
            <a:r>
              <a:rPr lang="en-US" sz="1000" i="1" dirty="0">
                <a:solidFill>
                  <a:schemeClr val="bg1"/>
                </a:solidFill>
                <a:latin typeface="Calibri" panose="020F0502020204030204" pitchFamily="34" charset="0"/>
              </a:rPr>
              <a:t> Oncol </a:t>
            </a:r>
            <a:r>
              <a:rPr lang="en-US" sz="1000" b="1" i="1" dirty="0">
                <a:solidFill>
                  <a:schemeClr val="bg1"/>
                </a:solidFill>
                <a:latin typeface="Calibri" panose="020F0502020204030204" pitchFamily="34" charset="0"/>
              </a:rPr>
              <a:t>29, 5627-5643</a:t>
            </a:r>
          </a:p>
        </p:txBody>
      </p:sp>
    </p:spTree>
    <p:extLst>
      <p:ext uri="{BB962C8B-B14F-4D97-AF65-F5344CB8AC3E}">
        <p14:creationId xmlns:p14="http://schemas.microsoft.com/office/powerpoint/2010/main" val="22850159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6E4D4-E65A-4A1A-861F-77804C02D36A}"/>
              </a:ext>
            </a:extLst>
          </p:cNvPr>
          <p:cNvSpPr>
            <a:spLocks noGrp="1"/>
          </p:cNvSpPr>
          <p:nvPr>
            <p:ph type="title"/>
          </p:nvPr>
        </p:nvSpPr>
        <p:spPr>
          <a:xfrm>
            <a:off x="132697" y="125394"/>
            <a:ext cx="10515600" cy="1325563"/>
          </a:xfrm>
        </p:spPr>
        <p:txBody>
          <a:bodyPr>
            <a:normAutofit/>
          </a:bodyPr>
          <a:lstStyle/>
          <a:p>
            <a:r>
              <a:rPr lang="en-US" dirty="0">
                <a:solidFill>
                  <a:srgbClr val="FFFFFF"/>
                </a:solidFill>
                <a:latin typeface="Arial" panose="020B0604020202020204" pitchFamily="34" charset="0"/>
                <a:cs typeface="Arial" panose="020B0604020202020204" pitchFamily="34" charset="0"/>
              </a:rPr>
              <a:t>Two different 49 year old patients: </a:t>
            </a:r>
            <a:br>
              <a:rPr lang="en-US" dirty="0">
                <a:latin typeface="Arial" panose="020B0604020202020204" pitchFamily="34" charset="0"/>
                <a:cs typeface="Arial" panose="020B0604020202020204" pitchFamily="34" charset="0"/>
              </a:rPr>
            </a:br>
            <a:r>
              <a:rPr lang="en-US" dirty="0">
                <a:solidFill>
                  <a:schemeClr val="accent6"/>
                </a:solidFill>
                <a:latin typeface="Arial" panose="020B0604020202020204" pitchFamily="34" charset="0"/>
                <a:cs typeface="Arial" panose="020B0604020202020204" pitchFamily="34" charset="0"/>
              </a:rPr>
              <a:t>Screen detected</a:t>
            </a:r>
            <a:r>
              <a:rPr lang="en-US" dirty="0">
                <a:latin typeface="Arial" panose="020B0604020202020204" pitchFamily="34" charset="0"/>
                <a:cs typeface="Arial" panose="020B0604020202020204" pitchFamily="34" charset="0"/>
              </a:rPr>
              <a:t> </a:t>
            </a:r>
            <a:r>
              <a:rPr lang="en-US" dirty="0">
                <a:solidFill>
                  <a:srgbClr val="FFFFFF"/>
                </a:solidFill>
                <a:latin typeface="Arial" panose="020B0604020202020204" pitchFamily="34" charset="0"/>
                <a:cs typeface="Arial" panose="020B0604020202020204" pitchFamily="34" charset="0"/>
              </a:rPr>
              <a:t>vs</a:t>
            </a:r>
            <a:r>
              <a:rPr lang="en-US" dirty="0">
                <a:latin typeface="Arial" panose="020B0604020202020204" pitchFamily="34" charset="0"/>
                <a:cs typeface="Arial" panose="020B0604020202020204" pitchFamily="34" charset="0"/>
              </a:rPr>
              <a:t> </a:t>
            </a:r>
            <a:r>
              <a:rPr lang="en-US" dirty="0">
                <a:solidFill>
                  <a:srgbClr val="FF0000"/>
                </a:solidFill>
                <a:latin typeface="Arial" panose="020B0604020202020204" pitchFamily="34" charset="0"/>
                <a:cs typeface="Arial" panose="020B0604020202020204" pitchFamily="34" charset="0"/>
              </a:rPr>
              <a:t>symptomatic</a:t>
            </a:r>
            <a:r>
              <a:rPr lang="en-US" dirty="0">
                <a:latin typeface="Arial" panose="020B0604020202020204" pitchFamily="34" charset="0"/>
                <a:cs typeface="Arial" panose="020B0604020202020204" pitchFamily="34" charset="0"/>
              </a:rPr>
              <a:t> </a:t>
            </a:r>
            <a:r>
              <a:rPr lang="en-US" dirty="0">
                <a:solidFill>
                  <a:srgbClr val="FFFFFF"/>
                </a:solidFill>
                <a:latin typeface="Arial" panose="020B0604020202020204" pitchFamily="34" charset="0"/>
                <a:cs typeface="Arial" panose="020B0604020202020204" pitchFamily="34" charset="0"/>
              </a:rPr>
              <a:t>cancers</a:t>
            </a:r>
            <a:endParaRPr lang="en-CA" dirty="0">
              <a:solidFill>
                <a:srgbClr val="FFFFFF"/>
              </a:solidFill>
              <a:latin typeface="Arial" panose="020B0604020202020204" pitchFamily="34" charset="0"/>
              <a:cs typeface="Arial" panose="020B0604020202020204" pitchFamily="34" charset="0"/>
            </a:endParaRPr>
          </a:p>
        </p:txBody>
      </p:sp>
      <p:pic>
        <p:nvPicPr>
          <p:cNvPr id="5" name="Content Placeholder 4" descr="A close up of a breast&#10;&#10;Description automatically generated">
            <a:extLst>
              <a:ext uri="{FF2B5EF4-FFF2-40B4-BE49-F238E27FC236}">
                <a16:creationId xmlns:a16="http://schemas.microsoft.com/office/drawing/2014/main" id="{CACD5234-B1B1-30BC-B0B9-3F9E446BAAC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60680" y="1869660"/>
            <a:ext cx="2781683" cy="4862945"/>
          </a:xfrm>
        </p:spPr>
      </p:pic>
      <p:pic>
        <p:nvPicPr>
          <p:cNvPr id="7" name="Picture 6" descr="A close-up of a breast&#10;&#10;Description automatically generated">
            <a:extLst>
              <a:ext uri="{FF2B5EF4-FFF2-40B4-BE49-F238E27FC236}">
                <a16:creationId xmlns:a16="http://schemas.microsoft.com/office/drawing/2014/main" id="{3F202310-D1E8-D22F-0111-F381457202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700" y="1869661"/>
            <a:ext cx="2437610" cy="4862945"/>
          </a:xfrm>
          <a:prstGeom prst="rect">
            <a:avLst/>
          </a:prstGeom>
        </p:spPr>
      </p:pic>
      <p:sp>
        <p:nvSpPr>
          <p:cNvPr id="16" name="Rectangle 15">
            <a:extLst>
              <a:ext uri="{FF2B5EF4-FFF2-40B4-BE49-F238E27FC236}">
                <a16:creationId xmlns:a16="http://schemas.microsoft.com/office/drawing/2014/main" id="{74D78BA8-D5ED-297E-A296-6EC4F3F27E05}"/>
              </a:ext>
            </a:extLst>
          </p:cNvPr>
          <p:cNvSpPr/>
          <p:nvPr/>
        </p:nvSpPr>
        <p:spPr>
          <a:xfrm>
            <a:off x="520700" y="1869660"/>
            <a:ext cx="5321663" cy="4862945"/>
          </a:xfrm>
          <a:prstGeom prst="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Arrow: Down 2">
            <a:extLst>
              <a:ext uri="{FF2B5EF4-FFF2-40B4-BE49-F238E27FC236}">
                <a16:creationId xmlns:a16="http://schemas.microsoft.com/office/drawing/2014/main" id="{F3548CDA-5E5A-4F82-FC6A-26F2FD27B86A}"/>
              </a:ext>
            </a:extLst>
          </p:cNvPr>
          <p:cNvSpPr/>
          <p:nvPr/>
        </p:nvSpPr>
        <p:spPr>
          <a:xfrm>
            <a:off x="2514600" y="1308100"/>
            <a:ext cx="215900" cy="431800"/>
          </a:xfrm>
          <a:prstGeom prst="down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Rectangle 16">
            <a:extLst>
              <a:ext uri="{FF2B5EF4-FFF2-40B4-BE49-F238E27FC236}">
                <a16:creationId xmlns:a16="http://schemas.microsoft.com/office/drawing/2014/main" id="{2E422191-6632-C374-9F42-F4D4BD5E1322}"/>
              </a:ext>
            </a:extLst>
          </p:cNvPr>
          <p:cNvSpPr/>
          <p:nvPr/>
        </p:nvSpPr>
        <p:spPr>
          <a:xfrm>
            <a:off x="6621973" y="1856216"/>
            <a:ext cx="5053252" cy="4876390"/>
          </a:xfrm>
          <a:prstGeom prst="rect">
            <a:avLst/>
          </a:prstGeom>
          <a:solidFill>
            <a:schemeClr val="tx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Picture 12" descr="A close-up of a chest x-ray&#10;&#10;Description automatically generated">
            <a:extLst>
              <a:ext uri="{FF2B5EF4-FFF2-40B4-BE49-F238E27FC236}">
                <a16:creationId xmlns:a16="http://schemas.microsoft.com/office/drawing/2014/main" id="{737A4C7F-AD2D-C8D9-02F4-A8A2E6ADFF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53225" y="1962150"/>
            <a:ext cx="2781300" cy="2817539"/>
          </a:xfrm>
          <a:prstGeom prst="rect">
            <a:avLst/>
          </a:prstGeom>
        </p:spPr>
      </p:pic>
      <p:pic>
        <p:nvPicPr>
          <p:cNvPr id="15" name="Picture 14" descr="A close-up of a bone&#10;&#10;Description automatically generated">
            <a:extLst>
              <a:ext uri="{FF2B5EF4-FFF2-40B4-BE49-F238E27FC236}">
                <a16:creationId xmlns:a16="http://schemas.microsoft.com/office/drawing/2014/main" id="{996FAB77-C18D-5864-0BDB-A7FB8B4A14C5}"/>
              </a:ext>
            </a:extLst>
          </p:cNvPr>
          <p:cNvPicPr>
            <a:picLocks noChangeAspect="1"/>
          </p:cNvPicPr>
          <p:nvPr/>
        </p:nvPicPr>
        <p:blipFill rotWithShape="1">
          <a:blip r:embed="rId5">
            <a:extLst>
              <a:ext uri="{28A0092B-C50C-407E-A947-70E740481C1C}">
                <a14:useLocalDpi xmlns:a14="http://schemas.microsoft.com/office/drawing/2010/main" val="0"/>
              </a:ext>
            </a:extLst>
          </a:blip>
          <a:srcRect t="5253"/>
          <a:stretch/>
        </p:blipFill>
        <p:spPr>
          <a:xfrm>
            <a:off x="6723752" y="4305300"/>
            <a:ext cx="4842094" cy="2403583"/>
          </a:xfrm>
          <a:prstGeom prst="rect">
            <a:avLst/>
          </a:prstGeom>
        </p:spPr>
      </p:pic>
      <p:sp>
        <p:nvSpPr>
          <p:cNvPr id="8" name="Arrow: Down 7">
            <a:extLst>
              <a:ext uri="{FF2B5EF4-FFF2-40B4-BE49-F238E27FC236}">
                <a16:creationId xmlns:a16="http://schemas.microsoft.com/office/drawing/2014/main" id="{3A43B45F-E3EB-90DD-14CF-990095512BC5}"/>
              </a:ext>
            </a:extLst>
          </p:cNvPr>
          <p:cNvSpPr/>
          <p:nvPr/>
        </p:nvSpPr>
        <p:spPr>
          <a:xfrm>
            <a:off x="6943725" y="1336675"/>
            <a:ext cx="215900" cy="4318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7243761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7BCF83D-66B1-4BEC-980E-C6EDAE9C880C}"/>
              </a:ext>
            </a:extLst>
          </p:cNvPr>
          <p:cNvSpPr>
            <a:spLocks noGrp="1"/>
          </p:cNvSpPr>
          <p:nvPr>
            <p:ph type="title"/>
          </p:nvPr>
        </p:nvSpPr>
        <p:spPr>
          <a:xfrm>
            <a:off x="664490" y="188421"/>
            <a:ext cx="10297887" cy="740065"/>
          </a:xfrm>
        </p:spPr>
        <p:txBody>
          <a:bodyPr>
            <a:normAutofit/>
          </a:bodyPr>
          <a:lstStyle/>
          <a:p>
            <a:r>
              <a:rPr lang="en-CA" sz="4000" dirty="0">
                <a:solidFill>
                  <a:srgbClr val="FFFFFF"/>
                </a:solidFill>
                <a:latin typeface="Arial" panose="020B0604020202020204" pitchFamily="34" charset="0"/>
                <a:cs typeface="Arial" panose="020B0604020202020204" pitchFamily="34" charset="0"/>
              </a:rPr>
              <a:t>Mortality from Breast Cancer</a:t>
            </a:r>
          </a:p>
        </p:txBody>
      </p:sp>
      <p:grpSp>
        <p:nvGrpSpPr>
          <p:cNvPr id="12" name="Group 11">
            <a:extLst>
              <a:ext uri="{FF2B5EF4-FFF2-40B4-BE49-F238E27FC236}">
                <a16:creationId xmlns:a16="http://schemas.microsoft.com/office/drawing/2014/main" id="{0FBC245D-71A0-3CA3-CE3A-0ACD1B1F50D8}"/>
              </a:ext>
            </a:extLst>
          </p:cNvPr>
          <p:cNvGrpSpPr/>
          <p:nvPr/>
        </p:nvGrpSpPr>
        <p:grpSpPr>
          <a:xfrm>
            <a:off x="1520588" y="958484"/>
            <a:ext cx="9150824" cy="4304608"/>
            <a:chOff x="888526" y="1562792"/>
            <a:chExt cx="7797063" cy="3136669"/>
          </a:xfrm>
        </p:grpSpPr>
        <p:pic>
          <p:nvPicPr>
            <p:cNvPr id="3" name="Picture 2" descr="Screen shot 2020-11-16 at 11.33.47 AM.png">
              <a:extLst>
                <a:ext uri="{FF2B5EF4-FFF2-40B4-BE49-F238E27FC236}">
                  <a16:creationId xmlns:a16="http://schemas.microsoft.com/office/drawing/2014/main" id="{E15A2881-B8AC-4349-BE31-1742105FC8AA}"/>
                </a:ext>
              </a:extLst>
            </p:cNvPr>
            <p:cNvPicPr>
              <a:picLocks noChangeAspect="1"/>
            </p:cNvPicPr>
            <p:nvPr/>
          </p:nvPicPr>
          <p:blipFill rotWithShape="1">
            <a:blip r:embed="rId3">
              <a:extLst>
                <a:ext uri="{28A0092B-C50C-407E-A947-70E740481C1C}">
                  <a14:useLocalDpi xmlns:a14="http://schemas.microsoft.com/office/drawing/2010/main" val="0"/>
                </a:ext>
              </a:extLst>
            </a:blip>
            <a:srcRect r="6316"/>
            <a:stretch/>
          </p:blipFill>
          <p:spPr>
            <a:xfrm>
              <a:off x="888526" y="1562792"/>
              <a:ext cx="7797063" cy="3136669"/>
            </a:xfrm>
            <a:prstGeom prst="rect">
              <a:avLst/>
            </a:prstGeom>
          </p:spPr>
        </p:pic>
        <p:cxnSp>
          <p:nvCxnSpPr>
            <p:cNvPr id="7" name="Straight Arrow Connector 6">
              <a:extLst>
                <a:ext uri="{FF2B5EF4-FFF2-40B4-BE49-F238E27FC236}">
                  <a16:creationId xmlns:a16="http://schemas.microsoft.com/office/drawing/2014/main" id="{1268CC6B-C0B2-4C1B-A716-013F2FCE14C9}"/>
                </a:ext>
              </a:extLst>
            </p:cNvPr>
            <p:cNvCxnSpPr>
              <a:cxnSpLocks/>
            </p:cNvCxnSpPr>
            <p:nvPr/>
          </p:nvCxnSpPr>
          <p:spPr>
            <a:xfrm>
              <a:off x="2210127" y="2096553"/>
              <a:ext cx="0" cy="256143"/>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DCE7098C-7B0C-4FF9-B0C0-5C42D2BFF70D}"/>
                </a:ext>
              </a:extLst>
            </p:cNvPr>
            <p:cNvCxnSpPr>
              <a:cxnSpLocks/>
            </p:cNvCxnSpPr>
            <p:nvPr/>
          </p:nvCxnSpPr>
          <p:spPr>
            <a:xfrm>
              <a:off x="6150270" y="2523463"/>
              <a:ext cx="0" cy="595423"/>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B229473F-A785-45A9-B192-AA6F52833D93}"/>
                </a:ext>
              </a:extLst>
            </p:cNvPr>
            <p:cNvCxnSpPr>
              <a:cxnSpLocks/>
            </p:cNvCxnSpPr>
            <p:nvPr/>
          </p:nvCxnSpPr>
          <p:spPr>
            <a:xfrm>
              <a:off x="1996485" y="2352695"/>
              <a:ext cx="4356985" cy="969391"/>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14" name="TextBox 13">
            <a:extLst>
              <a:ext uri="{FF2B5EF4-FFF2-40B4-BE49-F238E27FC236}">
                <a16:creationId xmlns:a16="http://schemas.microsoft.com/office/drawing/2014/main" id="{F109A43B-9603-E405-082C-E8A3115E4977}"/>
              </a:ext>
            </a:extLst>
          </p:cNvPr>
          <p:cNvSpPr txBox="1"/>
          <p:nvPr/>
        </p:nvSpPr>
        <p:spPr>
          <a:xfrm>
            <a:off x="7816850" y="6611779"/>
            <a:ext cx="6096000" cy="246221"/>
          </a:xfrm>
          <a:prstGeom prst="rect">
            <a:avLst/>
          </a:prstGeom>
          <a:noFill/>
        </p:spPr>
        <p:txBody>
          <a:bodyPr wrap="square">
            <a:spAutoFit/>
          </a:bodyPr>
          <a:lstStyle/>
          <a:p>
            <a:r>
              <a:rPr lang="en-CA" sz="1000" i="1" dirty="0">
                <a:solidFill>
                  <a:srgbClr val="FFFFFF"/>
                </a:solidFill>
              </a:rPr>
              <a:t>https://www150.statcan.gc.ca/n1/pub/82-003-x/2023009/article/00002-eng.pdf</a:t>
            </a:r>
          </a:p>
        </p:txBody>
      </p:sp>
      <p:sp>
        <p:nvSpPr>
          <p:cNvPr id="15" name="TextBox 14">
            <a:extLst>
              <a:ext uri="{FF2B5EF4-FFF2-40B4-BE49-F238E27FC236}">
                <a16:creationId xmlns:a16="http://schemas.microsoft.com/office/drawing/2014/main" id="{BC9F4C25-3DEF-8A92-0FCE-9243C8726A49}"/>
              </a:ext>
            </a:extLst>
          </p:cNvPr>
          <p:cNvSpPr txBox="1"/>
          <p:nvPr/>
        </p:nvSpPr>
        <p:spPr>
          <a:xfrm>
            <a:off x="444500" y="5346700"/>
            <a:ext cx="11747500" cy="1200329"/>
          </a:xfrm>
          <a:prstGeom prst="rect">
            <a:avLst/>
          </a:prstGeom>
          <a:noFill/>
        </p:spPr>
        <p:txBody>
          <a:bodyPr wrap="square" rtlCol="0">
            <a:spAutoFit/>
          </a:bodyPr>
          <a:lstStyle/>
          <a:p>
            <a:pPr marL="342900" indent="-342900" defTabSz="342891" fontAlgn="base">
              <a:spcBef>
                <a:spcPct val="0"/>
              </a:spcBef>
              <a:spcAft>
                <a:spcPct val="0"/>
              </a:spcAft>
              <a:buFont typeface="Arial" panose="020B0604020202020204" pitchFamily="34" charset="0"/>
              <a:buChar char="•"/>
              <a:defRPr/>
            </a:pPr>
            <a:r>
              <a:rPr lang="en-CA" sz="2400" dirty="0">
                <a:solidFill>
                  <a:srgbClr val="FFFFFF"/>
                </a:solidFill>
                <a:latin typeface="Arial" panose="020B0604020202020204" pitchFamily="34" charset="0"/>
                <a:ea typeface="ＭＳ Ｐゴシック" charset="0"/>
                <a:cs typeface="Arial" panose="020B0604020202020204" pitchFamily="34" charset="0"/>
              </a:rPr>
              <a:t>Screening mammography began in 1989</a:t>
            </a:r>
          </a:p>
          <a:p>
            <a:pPr marL="342900" indent="-342900" defTabSz="342891" fontAlgn="base">
              <a:spcBef>
                <a:spcPct val="0"/>
              </a:spcBef>
              <a:spcAft>
                <a:spcPct val="0"/>
              </a:spcAft>
              <a:buFont typeface="Arial" panose="020B0604020202020204" pitchFamily="34" charset="0"/>
              <a:buChar char="•"/>
              <a:defRPr/>
            </a:pPr>
            <a:r>
              <a:rPr lang="en-CA" sz="2400" dirty="0">
                <a:solidFill>
                  <a:srgbClr val="FFFFFF"/>
                </a:solidFill>
                <a:latin typeface="Arial" panose="020B0604020202020204" pitchFamily="34" charset="0"/>
                <a:ea typeface="ＭＳ Ｐゴシック" charset="0"/>
                <a:cs typeface="Arial" panose="020B0604020202020204" pitchFamily="34" charset="0"/>
              </a:rPr>
              <a:t>Breast cancer mortality has decreased by 49% since 1989</a:t>
            </a:r>
          </a:p>
          <a:p>
            <a:pPr marL="342900" indent="-342900" defTabSz="342891" fontAlgn="base">
              <a:spcBef>
                <a:spcPct val="0"/>
              </a:spcBef>
              <a:spcAft>
                <a:spcPct val="0"/>
              </a:spcAft>
              <a:buFont typeface="Arial" panose="020B0604020202020204" pitchFamily="34" charset="0"/>
              <a:buChar char="•"/>
              <a:defRPr/>
            </a:pPr>
            <a:r>
              <a:rPr lang="en-CA" sz="2400" dirty="0">
                <a:solidFill>
                  <a:srgbClr val="FFFFFF"/>
                </a:solidFill>
                <a:latin typeface="Arial" panose="020B0604020202020204" pitchFamily="34" charset="0"/>
                <a:cs typeface="Arial" panose="020B0604020202020204" pitchFamily="34" charset="0"/>
              </a:rPr>
              <a:t>Probability of dying from breast cancer decreased by </a:t>
            </a:r>
            <a:r>
              <a:rPr lang="en-US" sz="2400" dirty="0">
                <a:solidFill>
                  <a:srgbClr val="FFFFFF"/>
                </a:solidFill>
                <a:latin typeface="Arial" panose="020B0604020202020204" pitchFamily="34" charset="0"/>
                <a:cs typeface="Arial" panose="020B0604020202020204" pitchFamily="34" charset="0"/>
              </a:rPr>
              <a:t>1.1% annually 1997 to 2020</a:t>
            </a:r>
            <a:endParaRPr lang="en-CA" sz="2400"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020417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C3729-055D-43B1-8751-D930B45651FA}"/>
              </a:ext>
            </a:extLst>
          </p:cNvPr>
          <p:cNvSpPr>
            <a:spLocks noGrp="1"/>
          </p:cNvSpPr>
          <p:nvPr>
            <p:ph type="title"/>
          </p:nvPr>
        </p:nvSpPr>
        <p:spPr/>
        <p:txBody>
          <a:bodyPr/>
          <a:lstStyle/>
          <a:p>
            <a:r>
              <a:rPr lang="en-CA" dirty="0">
                <a:solidFill>
                  <a:srgbClr val="FFFFFF"/>
                </a:solidFill>
                <a:latin typeface="Arial" panose="020B0604020202020204" pitchFamily="34" charset="0"/>
                <a:cs typeface="Arial" panose="020B0604020202020204" pitchFamily="34" charset="0"/>
              </a:rPr>
              <a:t>Improved Survival with Earlier Stage</a:t>
            </a:r>
            <a:endParaRPr lang="en-US" dirty="0">
              <a:solidFill>
                <a:srgbClr val="FFFFFF"/>
              </a:solidFill>
              <a:latin typeface="Arial" panose="020B0604020202020204" pitchFamily="34" charset="0"/>
              <a:cs typeface="Arial" panose="020B0604020202020204" pitchFamily="34" charset="0"/>
            </a:endParaRPr>
          </a:p>
        </p:txBody>
      </p:sp>
      <p:grpSp>
        <p:nvGrpSpPr>
          <p:cNvPr id="27" name="Group 26">
            <a:extLst>
              <a:ext uri="{FF2B5EF4-FFF2-40B4-BE49-F238E27FC236}">
                <a16:creationId xmlns:a16="http://schemas.microsoft.com/office/drawing/2014/main" id="{9EA5454A-3422-485D-BFE2-210CE6E75CBE}"/>
              </a:ext>
            </a:extLst>
          </p:cNvPr>
          <p:cNvGrpSpPr/>
          <p:nvPr/>
        </p:nvGrpSpPr>
        <p:grpSpPr>
          <a:xfrm>
            <a:off x="583443" y="2816344"/>
            <a:ext cx="2320471" cy="2769709"/>
            <a:chOff x="130011" y="2020818"/>
            <a:chExt cx="1740353" cy="2077282"/>
          </a:xfrm>
          <a:solidFill>
            <a:srgbClr val="00B050"/>
          </a:solidFill>
        </p:grpSpPr>
        <p:grpSp>
          <p:nvGrpSpPr>
            <p:cNvPr id="4" name="Group 3">
              <a:extLst>
                <a:ext uri="{FF2B5EF4-FFF2-40B4-BE49-F238E27FC236}">
                  <a16:creationId xmlns:a16="http://schemas.microsoft.com/office/drawing/2014/main" id="{070CE6FA-7DCA-4640-8A96-3F50848CDFDF}"/>
                </a:ext>
              </a:extLst>
            </p:cNvPr>
            <p:cNvGrpSpPr/>
            <p:nvPr/>
          </p:nvGrpSpPr>
          <p:grpSpPr>
            <a:xfrm>
              <a:off x="130011" y="2020818"/>
              <a:ext cx="1740353" cy="2077282"/>
              <a:chOff x="0" y="0"/>
              <a:chExt cx="6485048" cy="5596211"/>
            </a:xfrm>
            <a:grpFill/>
          </p:grpSpPr>
          <p:sp>
            <p:nvSpPr>
              <p:cNvPr id="5" name="AutoShape 4">
                <a:extLst>
                  <a:ext uri="{FF2B5EF4-FFF2-40B4-BE49-F238E27FC236}">
                    <a16:creationId xmlns:a16="http://schemas.microsoft.com/office/drawing/2014/main" id="{F4551C02-270B-4C16-B5D2-7E00DEE41A4B}"/>
                  </a:ext>
                </a:extLst>
              </p:cNvPr>
              <p:cNvSpPr/>
              <p:nvPr/>
            </p:nvSpPr>
            <p:spPr>
              <a:xfrm>
                <a:off x="0" y="0"/>
                <a:ext cx="6485048" cy="5596211"/>
              </a:xfrm>
              <a:prstGeom prst="rect">
                <a:avLst/>
              </a:prstGeom>
              <a:grpFill/>
            </p:spPr>
          </p:sp>
          <p:sp>
            <p:nvSpPr>
              <p:cNvPr id="6" name="TextBox 5">
                <a:extLst>
                  <a:ext uri="{FF2B5EF4-FFF2-40B4-BE49-F238E27FC236}">
                    <a16:creationId xmlns:a16="http://schemas.microsoft.com/office/drawing/2014/main" id="{40FC6D54-3751-4A86-BD3C-337D503C37C9}"/>
                  </a:ext>
                </a:extLst>
              </p:cNvPr>
              <p:cNvSpPr txBox="1"/>
              <p:nvPr/>
            </p:nvSpPr>
            <p:spPr>
              <a:xfrm>
                <a:off x="512592" y="3155269"/>
                <a:ext cx="5591389" cy="1985692"/>
              </a:xfrm>
              <a:prstGeom prst="rect">
                <a:avLst/>
              </a:prstGeom>
              <a:grpFill/>
            </p:spPr>
            <p:txBody>
              <a:bodyPr wrap="square" lIns="0" tIns="0" rIns="0" bIns="0" rtlCol="0" anchor="t">
                <a:spAutoFit/>
              </a:bodyPr>
              <a:lstStyle/>
              <a:p>
                <a:pPr algn="ctr" defTabSz="609585">
                  <a:lnSpc>
                    <a:spcPts val="8605"/>
                  </a:lnSpc>
                  <a:defRPr/>
                </a:pPr>
                <a:r>
                  <a:rPr lang="en-US" sz="5333" b="1" dirty="0">
                    <a:solidFill>
                      <a:srgbClr val="FFFFFF"/>
                    </a:solidFill>
                    <a:latin typeface="Glacial Indifference Bold"/>
                    <a:ea typeface="ＭＳ Ｐゴシック" pitchFamily="34" charset="-128"/>
                  </a:rPr>
                  <a:t>100%</a:t>
                </a:r>
              </a:p>
            </p:txBody>
          </p:sp>
        </p:grpSp>
        <p:sp>
          <p:nvSpPr>
            <p:cNvPr id="14" name="TextBox 13">
              <a:extLst>
                <a:ext uri="{FF2B5EF4-FFF2-40B4-BE49-F238E27FC236}">
                  <a16:creationId xmlns:a16="http://schemas.microsoft.com/office/drawing/2014/main" id="{F07C9397-978D-4868-9EC6-5FEA189AAD38}"/>
                </a:ext>
              </a:extLst>
            </p:cNvPr>
            <p:cNvSpPr txBox="1"/>
            <p:nvPr/>
          </p:nvSpPr>
          <p:spPr>
            <a:xfrm>
              <a:off x="261850" y="2202418"/>
              <a:ext cx="1342506" cy="438581"/>
            </a:xfrm>
            <a:prstGeom prst="rect">
              <a:avLst/>
            </a:prstGeom>
            <a:grpFill/>
          </p:spPr>
          <p:txBody>
            <a:bodyPr wrap="square">
              <a:spAutoFit/>
            </a:bodyPr>
            <a:lstStyle/>
            <a:p>
              <a:pPr defTabSz="609585">
                <a:defRPr/>
              </a:pPr>
              <a:r>
                <a:rPr lang="en-US" sz="3200" b="1" dirty="0">
                  <a:solidFill>
                    <a:srgbClr val="FFFFFF"/>
                  </a:solidFill>
                  <a:latin typeface="Glacial Indifference"/>
                  <a:ea typeface="ＭＳ Ｐゴシック" pitchFamily="34" charset="-128"/>
                </a:rPr>
                <a:t>Stage 1</a:t>
              </a:r>
              <a:endParaRPr lang="en-US" sz="3200" b="1" dirty="0">
                <a:solidFill>
                  <a:srgbClr val="295D90"/>
                </a:solidFill>
                <a:latin typeface="Arial"/>
                <a:ea typeface="ＭＳ Ｐゴシック" pitchFamily="34" charset="-128"/>
              </a:endParaRPr>
            </a:p>
          </p:txBody>
        </p:sp>
      </p:grpSp>
      <p:grpSp>
        <p:nvGrpSpPr>
          <p:cNvPr id="28" name="Group 27">
            <a:extLst>
              <a:ext uri="{FF2B5EF4-FFF2-40B4-BE49-F238E27FC236}">
                <a16:creationId xmlns:a16="http://schemas.microsoft.com/office/drawing/2014/main" id="{36D6F73F-F403-4BA5-8C04-308CA75C29EF}"/>
              </a:ext>
            </a:extLst>
          </p:cNvPr>
          <p:cNvGrpSpPr/>
          <p:nvPr/>
        </p:nvGrpSpPr>
        <p:grpSpPr>
          <a:xfrm>
            <a:off x="3450410" y="2816344"/>
            <a:ext cx="2320471" cy="2769709"/>
            <a:chOff x="130011" y="2020818"/>
            <a:chExt cx="1740353" cy="2077282"/>
          </a:xfrm>
          <a:solidFill>
            <a:srgbClr val="92D050"/>
          </a:solidFill>
        </p:grpSpPr>
        <p:grpSp>
          <p:nvGrpSpPr>
            <p:cNvPr id="29" name="Group 28">
              <a:extLst>
                <a:ext uri="{FF2B5EF4-FFF2-40B4-BE49-F238E27FC236}">
                  <a16:creationId xmlns:a16="http://schemas.microsoft.com/office/drawing/2014/main" id="{3BB55318-AAAE-494F-8797-6392C2FE805F}"/>
                </a:ext>
              </a:extLst>
            </p:cNvPr>
            <p:cNvGrpSpPr/>
            <p:nvPr/>
          </p:nvGrpSpPr>
          <p:grpSpPr>
            <a:xfrm>
              <a:off x="130011" y="2020818"/>
              <a:ext cx="1740353" cy="2077282"/>
              <a:chOff x="0" y="0"/>
              <a:chExt cx="6485048" cy="5596211"/>
            </a:xfrm>
            <a:grpFill/>
          </p:grpSpPr>
          <p:sp>
            <p:nvSpPr>
              <p:cNvPr id="31" name="AutoShape 4">
                <a:extLst>
                  <a:ext uri="{FF2B5EF4-FFF2-40B4-BE49-F238E27FC236}">
                    <a16:creationId xmlns:a16="http://schemas.microsoft.com/office/drawing/2014/main" id="{1467F6F3-3A15-4696-8D7E-B4B4908A6116}"/>
                  </a:ext>
                </a:extLst>
              </p:cNvPr>
              <p:cNvSpPr/>
              <p:nvPr/>
            </p:nvSpPr>
            <p:spPr>
              <a:xfrm>
                <a:off x="0" y="0"/>
                <a:ext cx="6485048" cy="5596211"/>
              </a:xfrm>
              <a:prstGeom prst="rect">
                <a:avLst/>
              </a:prstGeom>
              <a:grpFill/>
            </p:spPr>
            <p:txBody>
              <a:bodyPr/>
              <a:lstStyle/>
              <a:p>
                <a:pPr defTabSz="609585">
                  <a:defRPr/>
                </a:pPr>
                <a:endParaRPr lang="en-US" sz="2400" dirty="0">
                  <a:solidFill>
                    <a:srgbClr val="295D90"/>
                  </a:solidFill>
                  <a:latin typeface="Arial"/>
                  <a:ea typeface="ＭＳ Ｐゴシック" pitchFamily="34" charset="-128"/>
                </a:endParaRPr>
              </a:p>
            </p:txBody>
          </p:sp>
          <p:sp>
            <p:nvSpPr>
              <p:cNvPr id="32" name="TextBox 31">
                <a:extLst>
                  <a:ext uri="{FF2B5EF4-FFF2-40B4-BE49-F238E27FC236}">
                    <a16:creationId xmlns:a16="http://schemas.microsoft.com/office/drawing/2014/main" id="{FA402C9E-C9B5-4505-90E7-AF0B0DACC76B}"/>
                  </a:ext>
                </a:extLst>
              </p:cNvPr>
              <p:cNvSpPr txBox="1"/>
              <p:nvPr/>
            </p:nvSpPr>
            <p:spPr>
              <a:xfrm>
                <a:off x="512592" y="3155269"/>
                <a:ext cx="5591389" cy="1985692"/>
              </a:xfrm>
              <a:prstGeom prst="rect">
                <a:avLst/>
              </a:prstGeom>
              <a:grpFill/>
            </p:spPr>
            <p:txBody>
              <a:bodyPr wrap="square" lIns="0" tIns="0" rIns="0" bIns="0" rtlCol="0" anchor="t">
                <a:spAutoFit/>
              </a:bodyPr>
              <a:lstStyle/>
              <a:p>
                <a:pPr algn="ctr" defTabSz="609585">
                  <a:lnSpc>
                    <a:spcPts val="8605"/>
                  </a:lnSpc>
                  <a:defRPr/>
                </a:pPr>
                <a:r>
                  <a:rPr lang="en-US" sz="5333" b="1" dirty="0">
                    <a:solidFill>
                      <a:srgbClr val="FFFFFF"/>
                    </a:solidFill>
                    <a:latin typeface="Glacial Indifference Bold"/>
                    <a:ea typeface="ＭＳ Ｐゴシック" pitchFamily="34" charset="-128"/>
                  </a:rPr>
                  <a:t>93%</a:t>
                </a:r>
              </a:p>
            </p:txBody>
          </p:sp>
        </p:grpSp>
        <p:sp>
          <p:nvSpPr>
            <p:cNvPr id="30" name="TextBox 29">
              <a:extLst>
                <a:ext uri="{FF2B5EF4-FFF2-40B4-BE49-F238E27FC236}">
                  <a16:creationId xmlns:a16="http://schemas.microsoft.com/office/drawing/2014/main" id="{E945D324-89A3-4E96-AC09-C3C55F47895B}"/>
                </a:ext>
              </a:extLst>
            </p:cNvPr>
            <p:cNvSpPr txBox="1"/>
            <p:nvPr/>
          </p:nvSpPr>
          <p:spPr>
            <a:xfrm>
              <a:off x="261849" y="2202418"/>
              <a:ext cx="1469969" cy="500090"/>
            </a:xfrm>
            <a:prstGeom prst="rect">
              <a:avLst/>
            </a:prstGeom>
            <a:grpFill/>
          </p:spPr>
          <p:txBody>
            <a:bodyPr wrap="square">
              <a:spAutoFit/>
            </a:bodyPr>
            <a:lstStyle/>
            <a:p>
              <a:pPr defTabSz="609585">
                <a:defRPr/>
              </a:pPr>
              <a:r>
                <a:rPr lang="en-US" sz="3733" b="1" dirty="0">
                  <a:solidFill>
                    <a:srgbClr val="FFFFFF"/>
                  </a:solidFill>
                  <a:latin typeface="Glacial Indifference"/>
                  <a:ea typeface="ＭＳ Ｐゴシック" pitchFamily="34" charset="-128"/>
                </a:rPr>
                <a:t>Stage 2</a:t>
              </a:r>
              <a:endParaRPr lang="en-US" sz="3733" b="1" dirty="0">
                <a:solidFill>
                  <a:srgbClr val="295D90"/>
                </a:solidFill>
                <a:latin typeface="Arial"/>
                <a:ea typeface="ＭＳ Ｐゴシック" pitchFamily="34" charset="-128"/>
              </a:endParaRPr>
            </a:p>
          </p:txBody>
        </p:sp>
      </p:grpSp>
      <p:grpSp>
        <p:nvGrpSpPr>
          <p:cNvPr id="34" name="Group 33">
            <a:extLst>
              <a:ext uri="{FF2B5EF4-FFF2-40B4-BE49-F238E27FC236}">
                <a16:creationId xmlns:a16="http://schemas.microsoft.com/office/drawing/2014/main" id="{2F8077E1-EA60-4066-9275-C5BD6B461F9C}"/>
              </a:ext>
            </a:extLst>
          </p:cNvPr>
          <p:cNvGrpSpPr/>
          <p:nvPr/>
        </p:nvGrpSpPr>
        <p:grpSpPr>
          <a:xfrm>
            <a:off x="6317377" y="2816344"/>
            <a:ext cx="2320471" cy="2769709"/>
            <a:chOff x="130011" y="2020818"/>
            <a:chExt cx="1740353" cy="2077282"/>
          </a:xfrm>
          <a:solidFill>
            <a:srgbClr val="FFC000"/>
          </a:solidFill>
        </p:grpSpPr>
        <p:grpSp>
          <p:nvGrpSpPr>
            <p:cNvPr id="35" name="Group 34">
              <a:extLst>
                <a:ext uri="{FF2B5EF4-FFF2-40B4-BE49-F238E27FC236}">
                  <a16:creationId xmlns:a16="http://schemas.microsoft.com/office/drawing/2014/main" id="{3FEFF8D1-92BC-4B35-8BE6-8B29C5C69E08}"/>
                </a:ext>
              </a:extLst>
            </p:cNvPr>
            <p:cNvGrpSpPr/>
            <p:nvPr/>
          </p:nvGrpSpPr>
          <p:grpSpPr>
            <a:xfrm>
              <a:off x="130011" y="2020818"/>
              <a:ext cx="1740353" cy="2077282"/>
              <a:chOff x="0" y="0"/>
              <a:chExt cx="6485048" cy="5596211"/>
            </a:xfrm>
            <a:grpFill/>
          </p:grpSpPr>
          <p:sp>
            <p:nvSpPr>
              <p:cNvPr id="37" name="AutoShape 4">
                <a:extLst>
                  <a:ext uri="{FF2B5EF4-FFF2-40B4-BE49-F238E27FC236}">
                    <a16:creationId xmlns:a16="http://schemas.microsoft.com/office/drawing/2014/main" id="{C18C475A-979F-4CAF-9187-342E8CDC5F3F}"/>
                  </a:ext>
                </a:extLst>
              </p:cNvPr>
              <p:cNvSpPr/>
              <p:nvPr/>
            </p:nvSpPr>
            <p:spPr>
              <a:xfrm>
                <a:off x="0" y="0"/>
                <a:ext cx="6485048" cy="5596211"/>
              </a:xfrm>
              <a:prstGeom prst="rect">
                <a:avLst/>
              </a:prstGeom>
              <a:grpFill/>
            </p:spPr>
          </p:sp>
          <p:sp>
            <p:nvSpPr>
              <p:cNvPr id="38" name="TextBox 37">
                <a:extLst>
                  <a:ext uri="{FF2B5EF4-FFF2-40B4-BE49-F238E27FC236}">
                    <a16:creationId xmlns:a16="http://schemas.microsoft.com/office/drawing/2014/main" id="{A9B41883-90BF-43FA-895D-F5EFCBF218AB}"/>
                  </a:ext>
                </a:extLst>
              </p:cNvPr>
              <p:cNvSpPr txBox="1"/>
              <p:nvPr/>
            </p:nvSpPr>
            <p:spPr>
              <a:xfrm>
                <a:off x="512592" y="3155269"/>
                <a:ext cx="5591389" cy="1985692"/>
              </a:xfrm>
              <a:prstGeom prst="rect">
                <a:avLst/>
              </a:prstGeom>
              <a:grpFill/>
            </p:spPr>
            <p:txBody>
              <a:bodyPr wrap="square" lIns="0" tIns="0" rIns="0" bIns="0" rtlCol="0" anchor="t">
                <a:spAutoFit/>
              </a:bodyPr>
              <a:lstStyle/>
              <a:p>
                <a:pPr algn="ctr" defTabSz="609585">
                  <a:lnSpc>
                    <a:spcPts val="8605"/>
                  </a:lnSpc>
                  <a:defRPr/>
                </a:pPr>
                <a:r>
                  <a:rPr lang="en-US" sz="5333" b="1" dirty="0">
                    <a:solidFill>
                      <a:srgbClr val="FFFFFF"/>
                    </a:solidFill>
                    <a:latin typeface="Glacial Indifference Bold"/>
                    <a:ea typeface="ＭＳ Ｐゴシック" pitchFamily="34" charset="-128"/>
                  </a:rPr>
                  <a:t>72%</a:t>
                </a:r>
              </a:p>
            </p:txBody>
          </p:sp>
        </p:grpSp>
        <p:sp>
          <p:nvSpPr>
            <p:cNvPr id="36" name="TextBox 35">
              <a:extLst>
                <a:ext uri="{FF2B5EF4-FFF2-40B4-BE49-F238E27FC236}">
                  <a16:creationId xmlns:a16="http://schemas.microsoft.com/office/drawing/2014/main" id="{A4C73136-E195-468C-98D6-EE6C3954D705}"/>
                </a:ext>
              </a:extLst>
            </p:cNvPr>
            <p:cNvSpPr txBox="1"/>
            <p:nvPr/>
          </p:nvSpPr>
          <p:spPr>
            <a:xfrm>
              <a:off x="261849" y="2202418"/>
              <a:ext cx="1489365" cy="438581"/>
            </a:xfrm>
            <a:prstGeom prst="rect">
              <a:avLst/>
            </a:prstGeom>
            <a:grpFill/>
          </p:spPr>
          <p:txBody>
            <a:bodyPr wrap="square">
              <a:spAutoFit/>
            </a:bodyPr>
            <a:lstStyle/>
            <a:p>
              <a:pPr defTabSz="609585">
                <a:defRPr/>
              </a:pPr>
              <a:r>
                <a:rPr lang="en-US" sz="3200" b="1" dirty="0">
                  <a:solidFill>
                    <a:srgbClr val="FFFFFF"/>
                  </a:solidFill>
                  <a:latin typeface="Glacial Indifference"/>
                  <a:ea typeface="ＭＳ Ｐゴシック" pitchFamily="34" charset="-128"/>
                </a:rPr>
                <a:t>Stage 3</a:t>
              </a:r>
              <a:endParaRPr lang="en-US" sz="3200" b="1" dirty="0">
                <a:solidFill>
                  <a:srgbClr val="295D90"/>
                </a:solidFill>
                <a:latin typeface="Arial"/>
                <a:ea typeface="ＭＳ Ｐゴシック" pitchFamily="34" charset="-128"/>
              </a:endParaRPr>
            </a:p>
          </p:txBody>
        </p:sp>
      </p:grpSp>
      <p:grpSp>
        <p:nvGrpSpPr>
          <p:cNvPr id="40" name="Group 39">
            <a:extLst>
              <a:ext uri="{FF2B5EF4-FFF2-40B4-BE49-F238E27FC236}">
                <a16:creationId xmlns:a16="http://schemas.microsoft.com/office/drawing/2014/main" id="{72AB8527-58A2-4EDB-8B7E-E9F040285FB7}"/>
              </a:ext>
            </a:extLst>
          </p:cNvPr>
          <p:cNvGrpSpPr/>
          <p:nvPr/>
        </p:nvGrpSpPr>
        <p:grpSpPr>
          <a:xfrm>
            <a:off x="9184345" y="2816345"/>
            <a:ext cx="2320471" cy="2769709"/>
            <a:chOff x="130011" y="2020818"/>
            <a:chExt cx="1740353" cy="2077282"/>
          </a:xfrm>
          <a:solidFill>
            <a:srgbClr val="FF0000"/>
          </a:solidFill>
        </p:grpSpPr>
        <p:grpSp>
          <p:nvGrpSpPr>
            <p:cNvPr id="41" name="Group 40">
              <a:extLst>
                <a:ext uri="{FF2B5EF4-FFF2-40B4-BE49-F238E27FC236}">
                  <a16:creationId xmlns:a16="http://schemas.microsoft.com/office/drawing/2014/main" id="{622BBE8F-5285-4609-B555-3029F716BBE5}"/>
                </a:ext>
              </a:extLst>
            </p:cNvPr>
            <p:cNvGrpSpPr/>
            <p:nvPr/>
          </p:nvGrpSpPr>
          <p:grpSpPr>
            <a:xfrm>
              <a:off x="130011" y="2020818"/>
              <a:ext cx="1740353" cy="2077282"/>
              <a:chOff x="0" y="0"/>
              <a:chExt cx="6485048" cy="5596211"/>
            </a:xfrm>
            <a:grpFill/>
          </p:grpSpPr>
          <p:sp>
            <p:nvSpPr>
              <p:cNvPr id="43" name="AutoShape 4">
                <a:extLst>
                  <a:ext uri="{FF2B5EF4-FFF2-40B4-BE49-F238E27FC236}">
                    <a16:creationId xmlns:a16="http://schemas.microsoft.com/office/drawing/2014/main" id="{A0FAAADD-E08B-4ADA-A9A4-56AD156DF815}"/>
                  </a:ext>
                </a:extLst>
              </p:cNvPr>
              <p:cNvSpPr/>
              <p:nvPr/>
            </p:nvSpPr>
            <p:spPr>
              <a:xfrm>
                <a:off x="0" y="0"/>
                <a:ext cx="6485048" cy="5596211"/>
              </a:xfrm>
              <a:prstGeom prst="rect">
                <a:avLst/>
              </a:prstGeom>
              <a:grpFill/>
            </p:spPr>
          </p:sp>
          <p:sp>
            <p:nvSpPr>
              <p:cNvPr id="44" name="TextBox 43">
                <a:extLst>
                  <a:ext uri="{FF2B5EF4-FFF2-40B4-BE49-F238E27FC236}">
                    <a16:creationId xmlns:a16="http://schemas.microsoft.com/office/drawing/2014/main" id="{ECCA2CBC-6037-46CD-8F82-CD2B166DC25C}"/>
                  </a:ext>
                </a:extLst>
              </p:cNvPr>
              <p:cNvSpPr txBox="1"/>
              <p:nvPr/>
            </p:nvSpPr>
            <p:spPr>
              <a:xfrm>
                <a:off x="512589" y="3110481"/>
                <a:ext cx="5591389" cy="1985692"/>
              </a:xfrm>
              <a:prstGeom prst="rect">
                <a:avLst/>
              </a:prstGeom>
              <a:grpFill/>
            </p:spPr>
            <p:txBody>
              <a:bodyPr wrap="square" lIns="0" tIns="0" rIns="0" bIns="0" rtlCol="0" anchor="t">
                <a:spAutoFit/>
              </a:bodyPr>
              <a:lstStyle/>
              <a:p>
                <a:pPr algn="ctr" defTabSz="609585">
                  <a:lnSpc>
                    <a:spcPts val="8605"/>
                  </a:lnSpc>
                  <a:defRPr/>
                </a:pPr>
                <a:r>
                  <a:rPr lang="en-US" sz="5333" b="1" dirty="0">
                    <a:solidFill>
                      <a:srgbClr val="FFFFFF"/>
                    </a:solidFill>
                    <a:latin typeface="Glacial Indifference Bold"/>
                    <a:ea typeface="ＭＳ Ｐゴシック" pitchFamily="34" charset="-128"/>
                  </a:rPr>
                  <a:t>22%</a:t>
                </a:r>
              </a:p>
            </p:txBody>
          </p:sp>
        </p:grpSp>
        <p:sp>
          <p:nvSpPr>
            <p:cNvPr id="42" name="TextBox 41">
              <a:extLst>
                <a:ext uri="{FF2B5EF4-FFF2-40B4-BE49-F238E27FC236}">
                  <a16:creationId xmlns:a16="http://schemas.microsoft.com/office/drawing/2014/main" id="{E6909D45-1E09-461A-8C7D-C56E99968481}"/>
                </a:ext>
              </a:extLst>
            </p:cNvPr>
            <p:cNvSpPr txBox="1"/>
            <p:nvPr/>
          </p:nvSpPr>
          <p:spPr>
            <a:xfrm>
              <a:off x="261849" y="2202418"/>
              <a:ext cx="1533699" cy="438581"/>
            </a:xfrm>
            <a:prstGeom prst="rect">
              <a:avLst/>
            </a:prstGeom>
            <a:grpFill/>
          </p:spPr>
          <p:txBody>
            <a:bodyPr wrap="square">
              <a:spAutoFit/>
            </a:bodyPr>
            <a:lstStyle/>
            <a:p>
              <a:pPr defTabSz="609585">
                <a:defRPr/>
              </a:pPr>
              <a:r>
                <a:rPr lang="en-US" sz="3200" b="1" dirty="0">
                  <a:solidFill>
                    <a:srgbClr val="FFFFFF"/>
                  </a:solidFill>
                  <a:latin typeface="Glacial Indifference"/>
                  <a:ea typeface="ＭＳ Ｐゴシック" pitchFamily="34" charset="-128"/>
                </a:rPr>
                <a:t>Stage 4</a:t>
              </a:r>
              <a:endParaRPr lang="en-US" sz="3200" b="1" dirty="0">
                <a:solidFill>
                  <a:srgbClr val="295D90"/>
                </a:solidFill>
                <a:latin typeface="Arial"/>
                <a:ea typeface="ＭＳ Ｐゴシック" pitchFamily="34" charset="-128"/>
              </a:endParaRPr>
            </a:p>
          </p:txBody>
        </p:sp>
      </p:grpSp>
      <p:sp>
        <p:nvSpPr>
          <p:cNvPr id="46" name="Arrow: Right 45">
            <a:extLst>
              <a:ext uri="{FF2B5EF4-FFF2-40B4-BE49-F238E27FC236}">
                <a16:creationId xmlns:a16="http://schemas.microsoft.com/office/drawing/2014/main" id="{CE843B54-C183-478A-A61A-34DE89621C8D}"/>
              </a:ext>
            </a:extLst>
          </p:cNvPr>
          <p:cNvSpPr/>
          <p:nvPr/>
        </p:nvSpPr>
        <p:spPr>
          <a:xfrm>
            <a:off x="1751215" y="1873135"/>
            <a:ext cx="8589819" cy="676101"/>
          </a:xfrm>
          <a:prstGeom prst="rightArrow">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609585">
              <a:defRPr/>
            </a:pPr>
            <a:endParaRPr lang="en-US" sz="2400">
              <a:solidFill>
                <a:srgbClr val="FFFFFF"/>
              </a:solidFill>
              <a:latin typeface="Arial"/>
            </a:endParaRPr>
          </a:p>
        </p:txBody>
      </p:sp>
    </p:spTree>
    <p:extLst>
      <p:ext uri="{BB962C8B-B14F-4D97-AF65-F5344CB8AC3E}">
        <p14:creationId xmlns:p14="http://schemas.microsoft.com/office/powerpoint/2010/main" val="41371597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F1547504-7AB8-4E59-90B7-A5195846DA98}"/>
              </a:ext>
            </a:extLst>
          </p:cNvPr>
          <p:cNvPicPr>
            <a:picLocks noChangeAspect="1"/>
          </p:cNvPicPr>
          <p:nvPr/>
        </p:nvPicPr>
        <p:blipFill rotWithShape="1">
          <a:blip r:embed="rId3">
            <a:extLst>
              <a:ext uri="{28A0092B-C50C-407E-A947-70E740481C1C}">
                <a14:useLocalDpi xmlns:a14="http://schemas.microsoft.com/office/drawing/2010/main" val="0"/>
              </a:ext>
            </a:extLst>
          </a:blip>
          <a:srcRect t="5826" b="8050"/>
          <a:stretch/>
        </p:blipFill>
        <p:spPr>
          <a:xfrm>
            <a:off x="4943475" y="1988301"/>
            <a:ext cx="3514725" cy="4189615"/>
          </a:xfrm>
          <a:prstGeom prst="rect">
            <a:avLst/>
          </a:prstGeom>
        </p:spPr>
      </p:pic>
      <p:pic>
        <p:nvPicPr>
          <p:cNvPr id="10" name="Content Placeholder 9">
            <a:extLst>
              <a:ext uri="{FF2B5EF4-FFF2-40B4-BE49-F238E27FC236}">
                <a16:creationId xmlns:a16="http://schemas.microsoft.com/office/drawing/2014/main" id="{6D2F4F42-94B3-4E6C-8B78-FFEAADDE05D9}"/>
              </a:ext>
            </a:extLst>
          </p:cNvPr>
          <p:cNvPicPr>
            <a:picLocks noGrp="1" noChangeAspect="1"/>
          </p:cNvPicPr>
          <p:nvPr>
            <p:ph sz="quarter" idx="4294967295"/>
          </p:nvPr>
        </p:nvPicPr>
        <p:blipFill rotWithShape="1">
          <a:blip r:embed="rId4">
            <a:extLst>
              <a:ext uri="{28A0092B-C50C-407E-A947-70E740481C1C}">
                <a14:useLocalDpi xmlns:a14="http://schemas.microsoft.com/office/drawing/2010/main" val="0"/>
              </a:ext>
            </a:extLst>
          </a:blip>
          <a:srcRect l="4572" r="1" b="1"/>
          <a:stretch/>
        </p:blipFill>
        <p:spPr>
          <a:xfrm>
            <a:off x="8859838" y="2047875"/>
            <a:ext cx="3332162" cy="4191000"/>
          </a:xfrm>
          <a:prstGeom prst="rect">
            <a:avLst/>
          </a:prstGeom>
        </p:spPr>
      </p:pic>
      <p:sp>
        <p:nvSpPr>
          <p:cNvPr id="7" name="TextBox 6">
            <a:extLst>
              <a:ext uri="{FF2B5EF4-FFF2-40B4-BE49-F238E27FC236}">
                <a16:creationId xmlns:a16="http://schemas.microsoft.com/office/drawing/2014/main" id="{CB971EDD-1BF8-4F61-8421-4F3DA02D01AF}"/>
              </a:ext>
            </a:extLst>
          </p:cNvPr>
          <p:cNvSpPr txBox="1"/>
          <p:nvPr/>
        </p:nvSpPr>
        <p:spPr>
          <a:xfrm>
            <a:off x="738677" y="379143"/>
            <a:ext cx="10714646" cy="1446550"/>
          </a:xfrm>
          <a:prstGeom prst="rect">
            <a:avLst/>
          </a:prstGeom>
          <a:noFill/>
        </p:spPr>
        <p:txBody>
          <a:bodyPr wrap="square">
            <a:spAutoFit/>
          </a:bodyPr>
          <a:lstStyle/>
          <a:p>
            <a:pPr algn="ctr"/>
            <a:r>
              <a:rPr lang="en-CA" sz="4400" dirty="0">
                <a:solidFill>
                  <a:srgbClr val="FFFFFF"/>
                </a:solidFill>
                <a:latin typeface="Arial" panose="020B0604020202020204" pitchFamily="34" charset="0"/>
                <a:cs typeface="Arial" panose="020B0604020202020204" pitchFamily="34" charset="0"/>
              </a:rPr>
              <a:t>Increased Morbidity with Later </a:t>
            </a:r>
          </a:p>
          <a:p>
            <a:pPr algn="ctr"/>
            <a:r>
              <a:rPr lang="en-CA" sz="4400" dirty="0">
                <a:solidFill>
                  <a:srgbClr val="FFFFFF"/>
                </a:solidFill>
                <a:latin typeface="Arial" panose="020B0604020202020204" pitchFamily="34" charset="0"/>
                <a:cs typeface="Arial" panose="020B0604020202020204" pitchFamily="34" charset="0"/>
              </a:rPr>
              <a:t>Stage Breast Cancer</a:t>
            </a:r>
            <a:endParaRPr lang="en-US" sz="4400" dirty="0">
              <a:solidFill>
                <a:srgbClr val="FFFFFF"/>
              </a:solidFill>
              <a:latin typeface="Arial" panose="020B0604020202020204" pitchFamily="34" charset="0"/>
              <a:cs typeface="Arial" panose="020B0604020202020204" pitchFamily="34" charset="0"/>
            </a:endParaRPr>
          </a:p>
        </p:txBody>
      </p:sp>
      <p:pic>
        <p:nvPicPr>
          <p:cNvPr id="4098" name="Picture 2" descr="Chemotherapy For Breast Cancer — Medipulse: Best Private Hospital in Jodhpur">
            <a:extLst>
              <a:ext uri="{FF2B5EF4-FFF2-40B4-BE49-F238E27FC236}">
                <a16:creationId xmlns:a16="http://schemas.microsoft.com/office/drawing/2014/main" id="{8A647F6C-ED44-0E77-4F34-10DD1A86C69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2025" y="1981199"/>
            <a:ext cx="3838576" cy="4162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28566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24ED6-A06A-1B02-D7C6-A946B1728932}"/>
              </a:ext>
            </a:extLst>
          </p:cNvPr>
          <p:cNvSpPr>
            <a:spLocks noGrp="1"/>
          </p:cNvSpPr>
          <p:nvPr>
            <p:ph type="title"/>
          </p:nvPr>
        </p:nvSpPr>
        <p:spPr>
          <a:xfrm>
            <a:off x="407393" y="0"/>
            <a:ext cx="11018520" cy="1434415"/>
          </a:xfrm>
        </p:spPr>
        <p:txBody>
          <a:bodyPr anchor="b">
            <a:normAutofit fontScale="90000"/>
          </a:bodyPr>
          <a:lstStyle/>
          <a:p>
            <a:r>
              <a:rPr lang="en-CA" sz="5400" dirty="0">
                <a:solidFill>
                  <a:srgbClr val="FFFFFF"/>
                </a:solidFill>
                <a:latin typeface="Arial" panose="020B0604020202020204" pitchFamily="34" charset="0"/>
                <a:cs typeface="Arial" panose="020B0604020202020204" pitchFamily="34" charset="0"/>
              </a:rPr>
              <a:t>Increased Cost with Treatment of Later Stage Breast Cancer</a:t>
            </a:r>
          </a:p>
        </p:txBody>
      </p:sp>
      <p:sp>
        <p:nvSpPr>
          <p:cNvPr id="3" name="Content Placeholder 2">
            <a:extLst>
              <a:ext uri="{FF2B5EF4-FFF2-40B4-BE49-F238E27FC236}">
                <a16:creationId xmlns:a16="http://schemas.microsoft.com/office/drawing/2014/main" id="{D811AE1B-A642-F73F-6170-FE44C937FDF1}"/>
              </a:ext>
            </a:extLst>
          </p:cNvPr>
          <p:cNvSpPr>
            <a:spLocks noGrp="1"/>
          </p:cNvSpPr>
          <p:nvPr>
            <p:ph idx="1"/>
          </p:nvPr>
        </p:nvSpPr>
        <p:spPr>
          <a:xfrm>
            <a:off x="114301" y="2006600"/>
            <a:ext cx="5126294" cy="4183888"/>
          </a:xfrm>
        </p:spPr>
        <p:txBody>
          <a:bodyPr anchor="t">
            <a:normAutofit/>
          </a:bodyPr>
          <a:lstStyle/>
          <a:p>
            <a:r>
              <a:rPr lang="en-US" dirty="0">
                <a:solidFill>
                  <a:srgbClr val="FFFFFF"/>
                </a:solidFill>
                <a:latin typeface="Arial" panose="020B0604020202020204" pitchFamily="34" charset="0"/>
                <a:cs typeface="Arial" panose="020B0604020202020204" pitchFamily="34" charset="0"/>
              </a:rPr>
              <a:t>Cost to screen 1 women for 40’s ~$2600</a:t>
            </a:r>
            <a:endParaRPr lang="en-CA" dirty="0">
              <a:solidFill>
                <a:srgbClr val="FFFFFF"/>
              </a:solidFill>
              <a:latin typeface="Arial" panose="020B0604020202020204" pitchFamily="34" charset="0"/>
              <a:cs typeface="Arial" panose="020B0604020202020204" pitchFamily="34" charset="0"/>
            </a:endParaRPr>
          </a:p>
          <a:p>
            <a:r>
              <a:rPr lang="en-CA" dirty="0">
                <a:solidFill>
                  <a:srgbClr val="FFFFFF"/>
                </a:solidFill>
                <a:latin typeface="Arial" panose="020B0604020202020204" pitchFamily="34" charset="0"/>
                <a:cs typeface="Arial" panose="020B0604020202020204" pitchFamily="34" charset="0"/>
              </a:rPr>
              <a:t>Costs increase exponentially by stage</a:t>
            </a:r>
          </a:p>
          <a:p>
            <a:r>
              <a:rPr lang="en-CA" dirty="0">
                <a:solidFill>
                  <a:srgbClr val="FFFFFF"/>
                </a:solidFill>
                <a:latin typeface="Arial" panose="020B0604020202020204" pitchFamily="34" charset="0"/>
                <a:cs typeface="Arial" panose="020B0604020202020204" pitchFamily="34" charset="0"/>
              </a:rPr>
              <a:t>Stage IV 11x more costly than stage I</a:t>
            </a:r>
          </a:p>
          <a:p>
            <a:r>
              <a:rPr lang="en-CA" dirty="0">
                <a:solidFill>
                  <a:srgbClr val="FFFFFF"/>
                </a:solidFill>
                <a:latin typeface="Arial" panose="020B0604020202020204" pitchFamily="34" charset="0"/>
                <a:cs typeface="Arial" panose="020B0604020202020204" pitchFamily="34" charset="0"/>
              </a:rPr>
              <a:t>Cost for one case of stage IV &gt;500K</a:t>
            </a:r>
          </a:p>
        </p:txBody>
      </p:sp>
      <p:pic>
        <p:nvPicPr>
          <p:cNvPr id="7" name="Picture 6">
            <a:extLst>
              <a:ext uri="{FF2B5EF4-FFF2-40B4-BE49-F238E27FC236}">
                <a16:creationId xmlns:a16="http://schemas.microsoft.com/office/drawing/2014/main" id="{A9C8CC5F-1EDF-F476-01A8-0E5F9B66AA0E}"/>
              </a:ext>
            </a:extLst>
          </p:cNvPr>
          <p:cNvPicPr>
            <a:picLocks noChangeAspect="1"/>
          </p:cNvPicPr>
          <p:nvPr/>
        </p:nvPicPr>
        <p:blipFill rotWithShape="1">
          <a:blip r:embed="rId3"/>
          <a:srcRect t="11840"/>
          <a:stretch/>
        </p:blipFill>
        <p:spPr>
          <a:xfrm>
            <a:off x="5822881" y="1429171"/>
            <a:ext cx="6030452" cy="5280575"/>
          </a:xfrm>
          <a:prstGeom prst="rect">
            <a:avLst/>
          </a:prstGeom>
        </p:spPr>
      </p:pic>
      <p:sp>
        <p:nvSpPr>
          <p:cNvPr id="8" name="TextBox 7">
            <a:extLst>
              <a:ext uri="{FF2B5EF4-FFF2-40B4-BE49-F238E27FC236}">
                <a16:creationId xmlns:a16="http://schemas.microsoft.com/office/drawing/2014/main" id="{DD3E3F0E-3B96-8411-946B-EF1BFA0FFCA5}"/>
              </a:ext>
            </a:extLst>
          </p:cNvPr>
          <p:cNvSpPr txBox="1"/>
          <p:nvPr/>
        </p:nvSpPr>
        <p:spPr>
          <a:xfrm>
            <a:off x="6497131" y="6155694"/>
            <a:ext cx="5147098" cy="928083"/>
          </a:xfrm>
          <a:prstGeom prst="rect">
            <a:avLst/>
          </a:prstGeom>
          <a:noFill/>
        </p:spPr>
        <p:txBody>
          <a:bodyPr wrap="square" rtlCol="0">
            <a:spAutoFit/>
          </a:bodyPr>
          <a:lstStyle/>
          <a:p>
            <a:r>
              <a:rPr lang="en-CA" b="1" dirty="0">
                <a:latin typeface="Arial" panose="020B0604020202020204" pitchFamily="34" charset="0"/>
                <a:cs typeface="Arial" panose="020B0604020202020204" pitchFamily="34" charset="0"/>
              </a:rPr>
              <a:t>HR+	HR+/HER2+    HER2+     TN</a:t>
            </a:r>
          </a:p>
          <a:p>
            <a:r>
              <a:rPr lang="en-CA" b="1" dirty="0">
                <a:latin typeface="Arial" panose="020B0604020202020204" pitchFamily="34" charset="0"/>
                <a:cs typeface="Arial" panose="020B0604020202020204" pitchFamily="34" charset="0"/>
              </a:rPr>
              <a:t>             </a:t>
            </a:r>
            <a:r>
              <a:rPr lang="en-CA" sz="2000" b="1" dirty="0">
                <a:solidFill>
                  <a:srgbClr val="074CF9"/>
                </a:solidFill>
                <a:latin typeface="Arial" panose="020B0604020202020204" pitchFamily="34" charset="0"/>
                <a:cs typeface="Arial" panose="020B0604020202020204" pitchFamily="34" charset="0"/>
              </a:rPr>
              <a:t>Breast Cancer Subtype</a:t>
            </a:r>
          </a:p>
          <a:p>
            <a:r>
              <a:rPr lang="en-CA" b="1" dirty="0"/>
              <a:t>	</a:t>
            </a:r>
          </a:p>
        </p:txBody>
      </p:sp>
      <p:sp>
        <p:nvSpPr>
          <p:cNvPr id="14" name="TextBox 13">
            <a:extLst>
              <a:ext uri="{FF2B5EF4-FFF2-40B4-BE49-F238E27FC236}">
                <a16:creationId xmlns:a16="http://schemas.microsoft.com/office/drawing/2014/main" id="{903D8268-BDE9-F6F9-2E08-D43FBE24B74A}"/>
              </a:ext>
            </a:extLst>
          </p:cNvPr>
          <p:cNvSpPr txBox="1"/>
          <p:nvPr/>
        </p:nvSpPr>
        <p:spPr>
          <a:xfrm>
            <a:off x="6538954" y="1506732"/>
            <a:ext cx="2057836" cy="628702"/>
          </a:xfrm>
          <a:prstGeom prst="rect">
            <a:avLst/>
          </a:prstGeom>
          <a:noFill/>
        </p:spPr>
        <p:txBody>
          <a:bodyPr wrap="square" rtlCol="0">
            <a:spAutoFit/>
          </a:bodyPr>
          <a:lstStyle/>
          <a:p>
            <a:r>
              <a:rPr lang="en-CA" b="1" dirty="0"/>
              <a:t>Stage IV treatment 36x cost of DCIS</a:t>
            </a:r>
          </a:p>
        </p:txBody>
      </p:sp>
      <p:sp>
        <p:nvSpPr>
          <p:cNvPr id="16" name="Arrow: Right 15">
            <a:extLst>
              <a:ext uri="{FF2B5EF4-FFF2-40B4-BE49-F238E27FC236}">
                <a16:creationId xmlns:a16="http://schemas.microsoft.com/office/drawing/2014/main" id="{C495E495-3C0B-18FB-95C8-3101DC83ABF8}"/>
              </a:ext>
            </a:extLst>
          </p:cNvPr>
          <p:cNvSpPr/>
          <p:nvPr/>
        </p:nvSpPr>
        <p:spPr>
          <a:xfrm rot="5400000">
            <a:off x="5075212" y="4141162"/>
            <a:ext cx="3631964" cy="85323"/>
          </a:xfrm>
          <a:prstGeom prst="rightArrow">
            <a:avLst/>
          </a:prstGeom>
          <a:solidFill>
            <a:srgbClr val="074CF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Arrow: Right 17">
            <a:extLst>
              <a:ext uri="{FF2B5EF4-FFF2-40B4-BE49-F238E27FC236}">
                <a16:creationId xmlns:a16="http://schemas.microsoft.com/office/drawing/2014/main" id="{7152C538-9821-970A-2F00-D6E9EF50B48F}"/>
              </a:ext>
            </a:extLst>
          </p:cNvPr>
          <p:cNvSpPr/>
          <p:nvPr/>
        </p:nvSpPr>
        <p:spPr>
          <a:xfrm>
            <a:off x="8223508" y="1959028"/>
            <a:ext cx="628199" cy="76512"/>
          </a:xfrm>
          <a:prstGeom prst="rightArrow">
            <a:avLst/>
          </a:prstGeom>
          <a:solidFill>
            <a:srgbClr val="074CF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0499945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8E79C-1CF2-7DF1-E878-18E46B48FCEF}"/>
              </a:ext>
            </a:extLst>
          </p:cNvPr>
          <p:cNvSpPr>
            <a:spLocks noGrp="1"/>
          </p:cNvSpPr>
          <p:nvPr>
            <p:ph type="title"/>
          </p:nvPr>
        </p:nvSpPr>
        <p:spPr/>
        <p:txBody>
          <a:bodyPr/>
          <a:lstStyle/>
          <a:p>
            <a:r>
              <a:rPr lang="en-CA" dirty="0">
                <a:solidFill>
                  <a:srgbClr val="FFFFFF"/>
                </a:solidFill>
                <a:latin typeface="Arial" panose="020B0604020202020204" pitchFamily="34" charset="0"/>
                <a:cs typeface="Arial" panose="020B0604020202020204" pitchFamily="34" charset="0"/>
              </a:rPr>
              <a:t>Disclosures</a:t>
            </a:r>
          </a:p>
        </p:txBody>
      </p:sp>
      <p:sp>
        <p:nvSpPr>
          <p:cNvPr id="3" name="Content Placeholder 2">
            <a:extLst>
              <a:ext uri="{FF2B5EF4-FFF2-40B4-BE49-F238E27FC236}">
                <a16:creationId xmlns:a16="http://schemas.microsoft.com/office/drawing/2014/main" id="{54AC62A8-697B-8C83-AC79-7525C6447A5E}"/>
              </a:ext>
            </a:extLst>
          </p:cNvPr>
          <p:cNvSpPr>
            <a:spLocks noGrp="1"/>
          </p:cNvSpPr>
          <p:nvPr>
            <p:ph idx="1"/>
          </p:nvPr>
        </p:nvSpPr>
        <p:spPr/>
        <p:txBody>
          <a:bodyPr>
            <a:normAutofit lnSpcReduction="10000"/>
          </a:bodyPr>
          <a:lstStyle/>
          <a:p>
            <a:pPr marL="0" indent="0">
              <a:spcBef>
                <a:spcPts val="480"/>
              </a:spcBef>
              <a:buClr>
                <a:schemeClr val="dk1"/>
              </a:buClr>
              <a:buSzPts val="2400"/>
              <a:buNone/>
            </a:pPr>
            <a:r>
              <a:rPr lang="en-US" sz="2000" dirty="0">
                <a:solidFill>
                  <a:schemeClr val="bg1"/>
                </a:solidFill>
                <a:ea typeface="Calibri"/>
                <a:cs typeface="Calibri"/>
                <a:sym typeface="Calibri"/>
              </a:rPr>
              <a:t>Faculty: Anna Wilkinson</a:t>
            </a:r>
          </a:p>
          <a:p>
            <a:pPr marL="0" indent="0">
              <a:spcBef>
                <a:spcPts val="480"/>
              </a:spcBef>
              <a:buClr>
                <a:schemeClr val="dk1"/>
              </a:buClr>
              <a:buSzPts val="2400"/>
              <a:buNone/>
            </a:pPr>
            <a:r>
              <a:rPr lang="en-US" sz="2000" dirty="0">
                <a:solidFill>
                  <a:schemeClr val="bg1"/>
                </a:solidFill>
                <a:ea typeface="Calibri"/>
                <a:cs typeface="Calibri"/>
                <a:sym typeface="Calibri"/>
              </a:rPr>
              <a:t>Relationships with financial sponsors:</a:t>
            </a:r>
          </a:p>
          <a:p>
            <a:pPr marL="800100" lvl="1" indent="-342900">
              <a:spcBef>
                <a:spcPts val="400"/>
              </a:spcBef>
              <a:buSzPts val="2000"/>
              <a:buFont typeface="Arial" panose="020B0604020202020204" pitchFamily="34" charset="0"/>
              <a:buChar char="•"/>
            </a:pPr>
            <a:r>
              <a:rPr lang="en-US" sz="2000" dirty="0">
                <a:solidFill>
                  <a:schemeClr val="bg1"/>
                </a:solidFill>
                <a:cs typeface="Calibri"/>
                <a:sym typeface="Calibri"/>
              </a:rPr>
              <a:t>CFPC Grant for Breast Cancer Survivorship Tool/Oncology Briefs</a:t>
            </a:r>
          </a:p>
          <a:p>
            <a:pPr marL="800100" lvl="1" indent="-342900">
              <a:spcBef>
                <a:spcPts val="400"/>
              </a:spcBef>
              <a:buSzPts val="2000"/>
              <a:buFont typeface="Arial" panose="020B0604020202020204" pitchFamily="34" charset="0"/>
              <a:buChar char="•"/>
            </a:pPr>
            <a:r>
              <a:rPr lang="en-US" sz="2000" dirty="0">
                <a:solidFill>
                  <a:schemeClr val="bg1"/>
                </a:solidFill>
                <a:cs typeface="Calibri"/>
                <a:sym typeface="Calibri"/>
              </a:rPr>
              <a:t>Regional Cancer Primary Care Lead- Stipend</a:t>
            </a:r>
          </a:p>
          <a:p>
            <a:pPr marL="800100" lvl="1" indent="-342900">
              <a:spcBef>
                <a:spcPts val="400"/>
              </a:spcBef>
              <a:buSzPts val="2000"/>
              <a:buFont typeface="Arial" panose="020B0604020202020204" pitchFamily="34" charset="0"/>
              <a:buChar char="•"/>
            </a:pPr>
            <a:r>
              <a:rPr lang="en-US" sz="2000" dirty="0">
                <a:solidFill>
                  <a:schemeClr val="bg1"/>
                </a:solidFill>
                <a:cs typeface="Calibri"/>
                <a:sym typeface="Calibri"/>
              </a:rPr>
              <a:t>Consultant for Thrive Health </a:t>
            </a:r>
          </a:p>
          <a:p>
            <a:pPr marL="800100" lvl="1" indent="-342900">
              <a:spcBef>
                <a:spcPts val="400"/>
              </a:spcBef>
              <a:buSzPts val="2000"/>
              <a:buFont typeface="Arial" panose="020B0604020202020204" pitchFamily="34" charset="0"/>
              <a:buChar char="•"/>
            </a:pPr>
            <a:r>
              <a:rPr lang="en-US" sz="2000" dirty="0">
                <a:solidFill>
                  <a:schemeClr val="bg1"/>
                </a:solidFill>
                <a:cs typeface="Calibri"/>
                <a:sym typeface="Calibri"/>
              </a:rPr>
              <a:t>Canadian Breast Cancer Network- Honoraria</a:t>
            </a:r>
          </a:p>
          <a:p>
            <a:pPr marL="800100" lvl="1" indent="-342900">
              <a:spcBef>
                <a:spcPts val="400"/>
              </a:spcBef>
              <a:buSzPts val="2000"/>
              <a:buFont typeface="Arial" panose="020B0604020202020204" pitchFamily="34" charset="0"/>
              <a:buChar char="•"/>
            </a:pPr>
            <a:endParaRPr lang="en-US" sz="2000" dirty="0">
              <a:solidFill>
                <a:schemeClr val="bg1"/>
              </a:solidFill>
              <a:cs typeface="Calibri"/>
              <a:sym typeface="Calibri"/>
            </a:endParaRPr>
          </a:p>
          <a:p>
            <a:pPr marL="0" indent="0">
              <a:spcBef>
                <a:spcPts val="400"/>
              </a:spcBef>
              <a:buSzPts val="2000"/>
              <a:buNone/>
            </a:pPr>
            <a:r>
              <a:rPr lang="en-US" sz="2000" dirty="0">
                <a:solidFill>
                  <a:schemeClr val="bg1"/>
                </a:solidFill>
                <a:cs typeface="Calibri"/>
                <a:sym typeface="Calibri"/>
              </a:rPr>
              <a:t>Faculty: Jean Seely</a:t>
            </a:r>
          </a:p>
          <a:p>
            <a:pPr lvl="1"/>
            <a:r>
              <a:rPr lang="en-CA" sz="2000" dirty="0">
                <a:solidFill>
                  <a:schemeClr val="bg1"/>
                </a:solidFill>
              </a:rPr>
              <a:t>Medical Advisory Board for </a:t>
            </a:r>
            <a:r>
              <a:rPr lang="en-CA" sz="2000" dirty="0" err="1">
                <a:solidFill>
                  <a:schemeClr val="bg1"/>
                </a:solidFill>
              </a:rPr>
              <a:t>Densebreasts</a:t>
            </a:r>
            <a:r>
              <a:rPr lang="en-CA" sz="2000" dirty="0">
                <a:solidFill>
                  <a:schemeClr val="bg1"/>
                </a:solidFill>
              </a:rPr>
              <a:t>-org (voluntary)</a:t>
            </a:r>
          </a:p>
          <a:p>
            <a:pPr lvl="1"/>
            <a:r>
              <a:rPr lang="en-CA" sz="2000" dirty="0">
                <a:solidFill>
                  <a:schemeClr val="bg1"/>
                </a:solidFill>
              </a:rPr>
              <a:t>Principal Investigator for TMIST (Tomosynthesis Mammography Interventional Screening Trial) in Ottawa – (voluntary)</a:t>
            </a:r>
          </a:p>
          <a:p>
            <a:pPr lvl="1"/>
            <a:r>
              <a:rPr lang="en-CA" sz="2000" dirty="0">
                <a:solidFill>
                  <a:schemeClr val="bg1"/>
                </a:solidFill>
              </a:rPr>
              <a:t>President of the Canadian Society of Breast Imaging (voluntary)</a:t>
            </a:r>
          </a:p>
          <a:p>
            <a:pPr lvl="1"/>
            <a:r>
              <a:rPr lang="en-CA" sz="2000" dirty="0">
                <a:solidFill>
                  <a:schemeClr val="bg1"/>
                </a:solidFill>
              </a:rPr>
              <a:t>Canadian Breast Cancer Network- Honoraria (advisor)</a:t>
            </a:r>
          </a:p>
          <a:p>
            <a:pPr lvl="1"/>
            <a:r>
              <a:rPr lang="en-CA" sz="2000" dirty="0">
                <a:solidFill>
                  <a:schemeClr val="bg1"/>
                </a:solidFill>
              </a:rPr>
              <a:t>BD Inc.- Honoraria (advisor)</a:t>
            </a:r>
          </a:p>
          <a:p>
            <a:pPr marL="0" indent="0">
              <a:spcBef>
                <a:spcPts val="400"/>
              </a:spcBef>
              <a:buSzPts val="2000"/>
              <a:buNone/>
            </a:pPr>
            <a:endParaRPr lang="en-US" sz="2400" dirty="0">
              <a:solidFill>
                <a:schemeClr val="bg1"/>
              </a:solidFill>
            </a:endParaRPr>
          </a:p>
          <a:p>
            <a:endParaRPr lang="en-CA" dirty="0">
              <a:solidFill>
                <a:schemeClr val="bg1"/>
              </a:solidFill>
            </a:endParaRPr>
          </a:p>
        </p:txBody>
      </p:sp>
    </p:spTree>
    <p:extLst>
      <p:ext uri="{BB962C8B-B14F-4D97-AF65-F5344CB8AC3E}">
        <p14:creationId xmlns:p14="http://schemas.microsoft.com/office/powerpoint/2010/main" val="1721497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8A5F3-0703-837F-5DE9-6302B313EED5}"/>
              </a:ext>
            </a:extLst>
          </p:cNvPr>
          <p:cNvSpPr>
            <a:spLocks noGrp="1"/>
          </p:cNvSpPr>
          <p:nvPr>
            <p:ph type="title"/>
          </p:nvPr>
        </p:nvSpPr>
        <p:spPr>
          <a:xfrm>
            <a:off x="307622" y="0"/>
            <a:ext cx="10515600" cy="1325563"/>
          </a:xfrm>
        </p:spPr>
        <p:txBody>
          <a:bodyPr/>
          <a:lstStyle/>
          <a:p>
            <a:r>
              <a:rPr lang="en-CA" dirty="0">
                <a:solidFill>
                  <a:srgbClr val="FFFFFF"/>
                </a:solidFill>
                <a:latin typeface="Arial" panose="020B0604020202020204" pitchFamily="34" charset="0"/>
                <a:cs typeface="Arial" panose="020B0604020202020204" pitchFamily="34" charset="0"/>
              </a:rPr>
              <a:t>False Positives</a:t>
            </a:r>
          </a:p>
        </p:txBody>
      </p:sp>
      <p:sp>
        <p:nvSpPr>
          <p:cNvPr id="3" name="Content Placeholder 2">
            <a:extLst>
              <a:ext uri="{FF2B5EF4-FFF2-40B4-BE49-F238E27FC236}">
                <a16:creationId xmlns:a16="http://schemas.microsoft.com/office/drawing/2014/main" id="{8AB5E27C-3605-7EA7-B48A-30532A6EA31A}"/>
              </a:ext>
            </a:extLst>
          </p:cNvPr>
          <p:cNvSpPr>
            <a:spLocks noGrp="1"/>
          </p:cNvSpPr>
          <p:nvPr>
            <p:ph idx="1"/>
          </p:nvPr>
        </p:nvSpPr>
        <p:spPr>
          <a:xfrm>
            <a:off x="503766" y="1190713"/>
            <a:ext cx="11353800" cy="4476574"/>
          </a:xfrm>
        </p:spPr>
        <p:txBody>
          <a:bodyPr/>
          <a:lstStyle/>
          <a:p>
            <a:r>
              <a:rPr lang="en-CA" sz="2400" dirty="0">
                <a:solidFill>
                  <a:srgbClr val="FFFFFF"/>
                </a:solidFill>
                <a:latin typeface="Arial" panose="020B0604020202020204" pitchFamily="34" charset="0"/>
                <a:cs typeface="Arial" panose="020B0604020202020204" pitchFamily="34" charset="0"/>
              </a:rPr>
              <a:t>Important to distinguish between recalls for further imaging vs benign biopsy</a:t>
            </a:r>
          </a:p>
          <a:p>
            <a:r>
              <a:rPr lang="en-CA" sz="2400" dirty="0">
                <a:solidFill>
                  <a:srgbClr val="FFFFFF"/>
                </a:solidFill>
                <a:latin typeface="Arial" panose="020B0604020202020204" pitchFamily="34" charset="0"/>
                <a:cs typeface="Arial" panose="020B0604020202020204" pitchFamily="34" charset="0"/>
              </a:rPr>
              <a:t>Imaging recall is not a false positive- it is a request for more information</a:t>
            </a:r>
          </a:p>
        </p:txBody>
      </p:sp>
      <p:sp>
        <p:nvSpPr>
          <p:cNvPr id="5" name="TextBox 4">
            <a:extLst>
              <a:ext uri="{FF2B5EF4-FFF2-40B4-BE49-F238E27FC236}">
                <a16:creationId xmlns:a16="http://schemas.microsoft.com/office/drawing/2014/main" id="{72C22AC8-2908-0164-2045-2E4B1A8FB98F}"/>
              </a:ext>
            </a:extLst>
          </p:cNvPr>
          <p:cNvSpPr txBox="1"/>
          <p:nvPr/>
        </p:nvSpPr>
        <p:spPr>
          <a:xfrm>
            <a:off x="0" y="6604647"/>
            <a:ext cx="12316178" cy="215444"/>
          </a:xfrm>
          <a:prstGeom prst="rect">
            <a:avLst/>
          </a:prstGeom>
          <a:noFill/>
        </p:spPr>
        <p:txBody>
          <a:bodyPr wrap="square" rtlCol="0">
            <a:spAutoFit/>
          </a:bodyPr>
          <a:lstStyle/>
          <a:p>
            <a:pPr defTabSz="609585">
              <a:defRPr/>
            </a:pPr>
            <a:r>
              <a:rPr lang="en-US" sz="800" i="1" dirty="0">
                <a:solidFill>
                  <a:schemeClr val="bg1"/>
                </a:solidFill>
                <a:latin typeface="Arial"/>
              </a:rPr>
              <a:t>Canadian Partnership Against Cancer. Breast Cancer Screening in Canada: Monitoring and Evaluation of Quality Indicators - Results Report, 2017. https://s22457.pcdn.co/wp-content/uploads/2019/01/Breast-Cancer-Screen-Quality-Indicators-Report-2012-EN.pdf</a:t>
            </a:r>
          </a:p>
        </p:txBody>
      </p:sp>
      <p:pic>
        <p:nvPicPr>
          <p:cNvPr id="9" name="Content Placeholder 3">
            <a:extLst>
              <a:ext uri="{FF2B5EF4-FFF2-40B4-BE49-F238E27FC236}">
                <a16:creationId xmlns:a16="http://schemas.microsoft.com/office/drawing/2014/main" id="{3BA14205-E48C-523E-BE41-66540A70952D}"/>
              </a:ext>
            </a:extLst>
          </p:cNvPr>
          <p:cNvPicPr>
            <a:picLocks noChangeAspect="1"/>
          </p:cNvPicPr>
          <p:nvPr/>
        </p:nvPicPr>
        <p:blipFill rotWithShape="1">
          <a:blip r:embed="rId3"/>
          <a:srcRect l="4014" t="40762" r="2123" b="392"/>
          <a:stretch/>
        </p:blipFill>
        <p:spPr>
          <a:xfrm>
            <a:off x="4278489" y="2970388"/>
            <a:ext cx="7665155" cy="2396575"/>
          </a:xfrm>
          <a:prstGeom prst="rect">
            <a:avLst/>
          </a:prstGeom>
        </p:spPr>
      </p:pic>
      <p:pic>
        <p:nvPicPr>
          <p:cNvPr id="10" name="Picture 9" descr="Chart, bar chart&#10;&#10;Description automatically generated">
            <a:extLst>
              <a:ext uri="{FF2B5EF4-FFF2-40B4-BE49-F238E27FC236}">
                <a16:creationId xmlns:a16="http://schemas.microsoft.com/office/drawing/2014/main" id="{9A13EFB4-6430-3F76-191F-C8C188A51960}"/>
              </a:ext>
            </a:extLst>
          </p:cNvPr>
          <p:cNvPicPr>
            <a:picLocks noChangeAspect="1"/>
          </p:cNvPicPr>
          <p:nvPr/>
        </p:nvPicPr>
        <p:blipFill rotWithShape="1">
          <a:blip r:embed="rId4"/>
          <a:srcRect l="3537" t="6206" r="3784" b="77600"/>
          <a:stretch/>
        </p:blipFill>
        <p:spPr>
          <a:xfrm>
            <a:off x="4278491" y="2230950"/>
            <a:ext cx="7669041" cy="735086"/>
          </a:xfrm>
          <a:prstGeom prst="rect">
            <a:avLst/>
          </a:prstGeom>
        </p:spPr>
      </p:pic>
      <p:sp>
        <p:nvSpPr>
          <p:cNvPr id="11" name="TextBox 10">
            <a:extLst>
              <a:ext uri="{FF2B5EF4-FFF2-40B4-BE49-F238E27FC236}">
                <a16:creationId xmlns:a16="http://schemas.microsoft.com/office/drawing/2014/main" id="{D1C3A236-6E5A-8EED-2B80-021E87AD91E8}"/>
              </a:ext>
            </a:extLst>
          </p:cNvPr>
          <p:cNvSpPr txBox="1"/>
          <p:nvPr/>
        </p:nvSpPr>
        <p:spPr>
          <a:xfrm>
            <a:off x="203201" y="2238373"/>
            <a:ext cx="3702755" cy="3503523"/>
          </a:xfrm>
          <a:prstGeom prst="rect">
            <a:avLst/>
          </a:prstGeom>
          <a:noFill/>
        </p:spPr>
        <p:txBody>
          <a:bodyPr wrap="square" rtlCol="0">
            <a:spAutoFit/>
          </a:bodyPr>
          <a:lstStyle/>
          <a:p>
            <a:pPr>
              <a:lnSpc>
                <a:spcPct val="90000"/>
              </a:lnSpc>
              <a:spcBef>
                <a:spcPts val="1000"/>
              </a:spcBef>
            </a:pPr>
            <a:r>
              <a:rPr lang="en-CA" sz="2000" dirty="0">
                <a:solidFill>
                  <a:srgbClr val="FFFFFF"/>
                </a:solidFill>
                <a:latin typeface="Arial" panose="020B0604020202020204" pitchFamily="34" charset="0"/>
                <a:cs typeface="Arial" panose="020B0604020202020204" pitchFamily="34" charset="0"/>
              </a:rPr>
              <a:t>Recall</a:t>
            </a:r>
          </a:p>
          <a:p>
            <a:pPr marL="285750" indent="-285750">
              <a:lnSpc>
                <a:spcPct val="90000"/>
              </a:lnSpc>
              <a:spcBef>
                <a:spcPts val="1000"/>
              </a:spcBef>
              <a:buFont typeface="Arial" panose="020B0604020202020204" pitchFamily="34" charset="0"/>
              <a:buChar char="•"/>
            </a:pPr>
            <a:r>
              <a:rPr lang="en-CA" sz="2000" dirty="0">
                <a:solidFill>
                  <a:srgbClr val="FFFFFF"/>
                </a:solidFill>
                <a:latin typeface="Arial" panose="020B0604020202020204" pitchFamily="34" charset="0"/>
                <a:cs typeface="Arial" panose="020B0604020202020204" pitchFamily="34" charset="0"/>
              </a:rPr>
              <a:t>~15% of women are recalled for further imaging on first screen</a:t>
            </a:r>
          </a:p>
          <a:p>
            <a:pPr marL="285750" indent="-285750">
              <a:lnSpc>
                <a:spcPct val="90000"/>
              </a:lnSpc>
              <a:spcBef>
                <a:spcPts val="1000"/>
              </a:spcBef>
              <a:buFont typeface="Arial" panose="020B0604020202020204" pitchFamily="34" charset="0"/>
              <a:buChar char="•"/>
            </a:pPr>
            <a:r>
              <a:rPr lang="en-CA" sz="2000" dirty="0">
                <a:solidFill>
                  <a:srgbClr val="FFFFFF"/>
                </a:solidFill>
                <a:latin typeface="Arial" panose="020B0604020202020204" pitchFamily="34" charset="0"/>
                <a:cs typeface="Arial" panose="020B0604020202020204" pitchFamily="34" charset="0"/>
              </a:rPr>
              <a:t>~7% of women recalled for further imaging on subsequent screens</a:t>
            </a:r>
            <a:endParaRPr lang="en-CA" sz="1400" dirty="0">
              <a:solidFill>
                <a:srgbClr val="FFFFFF"/>
              </a:solidFill>
              <a:latin typeface="Arial" panose="020B0604020202020204" pitchFamily="34" charset="0"/>
              <a:cs typeface="Arial" panose="020B0604020202020204" pitchFamily="34" charset="0"/>
            </a:endParaRPr>
          </a:p>
          <a:p>
            <a:pPr>
              <a:lnSpc>
                <a:spcPct val="90000"/>
              </a:lnSpc>
              <a:spcBef>
                <a:spcPts val="1000"/>
              </a:spcBef>
            </a:pPr>
            <a:r>
              <a:rPr lang="en-CA" sz="2000" dirty="0">
                <a:solidFill>
                  <a:srgbClr val="FFFFFF"/>
                </a:solidFill>
                <a:latin typeface="Arial" panose="020B0604020202020204" pitchFamily="34" charset="0"/>
                <a:cs typeface="Arial" panose="020B0604020202020204" pitchFamily="34" charset="0"/>
              </a:rPr>
              <a:t>Biopsy</a:t>
            </a:r>
          </a:p>
          <a:p>
            <a:pPr marL="285750" indent="-285750">
              <a:lnSpc>
                <a:spcPct val="90000"/>
              </a:lnSpc>
              <a:spcBef>
                <a:spcPts val="1000"/>
              </a:spcBef>
              <a:buFont typeface="Arial" panose="020B0604020202020204" pitchFamily="34" charset="0"/>
              <a:buChar char="•"/>
            </a:pPr>
            <a:r>
              <a:rPr lang="en-CA" sz="2000" dirty="0">
                <a:solidFill>
                  <a:srgbClr val="FFFFFF"/>
                </a:solidFill>
                <a:latin typeface="Arial" panose="020B0604020202020204" pitchFamily="34" charset="0"/>
                <a:cs typeface="Arial" panose="020B0604020202020204" pitchFamily="34" charset="0"/>
              </a:rPr>
              <a:t>1.4% biopsy rate</a:t>
            </a:r>
          </a:p>
          <a:p>
            <a:pPr marL="285750" indent="-285750">
              <a:lnSpc>
                <a:spcPct val="90000"/>
              </a:lnSpc>
              <a:spcBef>
                <a:spcPts val="1000"/>
              </a:spcBef>
              <a:buFont typeface="Arial" panose="020B0604020202020204" pitchFamily="34" charset="0"/>
              <a:buChar char="•"/>
            </a:pPr>
            <a:r>
              <a:rPr lang="en-CA" sz="2000" dirty="0">
                <a:solidFill>
                  <a:srgbClr val="FFFFFF"/>
                </a:solidFill>
                <a:latin typeface="Arial" panose="020B0604020202020204" pitchFamily="34" charset="0"/>
                <a:cs typeface="Arial" panose="020B0604020202020204" pitchFamily="34" charset="0"/>
              </a:rPr>
              <a:t>0.36% are cancers</a:t>
            </a:r>
          </a:p>
        </p:txBody>
      </p:sp>
      <p:sp>
        <p:nvSpPr>
          <p:cNvPr id="12" name="TextBox 11">
            <a:extLst>
              <a:ext uri="{FF2B5EF4-FFF2-40B4-BE49-F238E27FC236}">
                <a16:creationId xmlns:a16="http://schemas.microsoft.com/office/drawing/2014/main" id="{31209032-D759-AA30-0B1F-3DE2385327B4}"/>
              </a:ext>
            </a:extLst>
          </p:cNvPr>
          <p:cNvSpPr txBox="1"/>
          <p:nvPr/>
        </p:nvSpPr>
        <p:spPr>
          <a:xfrm>
            <a:off x="0" y="5661375"/>
            <a:ext cx="12192001" cy="853952"/>
          </a:xfrm>
          <a:prstGeom prst="rect">
            <a:avLst/>
          </a:prstGeom>
          <a:noFill/>
        </p:spPr>
        <p:txBody>
          <a:bodyPr wrap="square" rtlCol="0">
            <a:spAutoFit/>
          </a:bodyPr>
          <a:lstStyle/>
          <a:p>
            <a:pPr marR="0" rtl="0" eaLnBrk="1" fontAlgn="base" latinLnBrk="0" hangingPunct="1">
              <a:lnSpc>
                <a:spcPct val="107000"/>
              </a:lnSpc>
              <a:spcBef>
                <a:spcPts val="0"/>
              </a:spcBef>
              <a:spcAft>
                <a:spcPts val="0"/>
              </a:spcAft>
            </a:pPr>
            <a:r>
              <a:rPr lang="en-CA" sz="2400" b="1" dirty="0">
                <a:solidFill>
                  <a:srgbClr val="FFFFFF"/>
                </a:solidFill>
                <a:latin typeface="Arial" panose="020B0604020202020204" pitchFamily="34" charset="0"/>
                <a:cs typeface="Arial" panose="020B0604020202020204" pitchFamily="34" charset="0"/>
              </a:rPr>
              <a:t>Compare with: colon screening: </a:t>
            </a:r>
            <a:r>
              <a:rPr lang="en-US" sz="2400" b="1" i="0" u="none" strike="noStrike" kern="1200" dirty="0">
                <a:solidFill>
                  <a:srgbClr val="FFFFFF"/>
                </a:solidFill>
                <a:effectLst/>
                <a:latin typeface="Arial" panose="020B0604020202020204" pitchFamily="34" charset="0"/>
                <a:cs typeface="Arial" panose="020B0604020202020204" pitchFamily="34" charset="0"/>
              </a:rPr>
              <a:t>5% recall rate, 4.7% biopsy, 0.25% are cancers</a:t>
            </a:r>
          </a:p>
          <a:p>
            <a:pPr marR="0" rtl="0" eaLnBrk="1" fontAlgn="base" latinLnBrk="0" hangingPunct="1">
              <a:lnSpc>
                <a:spcPct val="107000"/>
              </a:lnSpc>
              <a:spcBef>
                <a:spcPts val="0"/>
              </a:spcBef>
              <a:spcAft>
                <a:spcPts val="0"/>
              </a:spcAft>
            </a:pPr>
            <a:r>
              <a:rPr lang="en-US" sz="2400" b="1" dirty="0">
                <a:solidFill>
                  <a:srgbClr val="FFFFFF"/>
                </a:solidFill>
                <a:latin typeface="Arial" panose="020B0604020202020204" pitchFamily="34" charset="0"/>
                <a:cs typeface="Arial" panose="020B0604020202020204" pitchFamily="34" charset="0"/>
              </a:rPr>
              <a:t>		    cervical screening: 4% recall (</a:t>
            </a:r>
            <a:r>
              <a:rPr lang="en-US" sz="2400" b="1" dirty="0" err="1">
                <a:solidFill>
                  <a:srgbClr val="FFFFFF"/>
                </a:solidFill>
                <a:latin typeface="Arial" panose="020B0604020202020204" pitchFamily="34" charset="0"/>
                <a:cs typeface="Arial" panose="020B0604020202020204" pitchFamily="34" charset="0"/>
              </a:rPr>
              <a:t>colpo</a:t>
            </a:r>
            <a:r>
              <a:rPr lang="en-US" sz="2400" b="1" dirty="0">
                <a:solidFill>
                  <a:srgbClr val="FFFFFF"/>
                </a:solidFill>
                <a:latin typeface="Arial" panose="020B0604020202020204" pitchFamily="34" charset="0"/>
                <a:cs typeface="Arial" panose="020B0604020202020204" pitchFamily="34" charset="0"/>
              </a:rPr>
              <a:t>) rate 4%,  0.004% are cancer</a:t>
            </a:r>
            <a:endParaRPr lang="en-CA" sz="2400" b="1" i="0" u="none" strike="noStrike" dirty="0">
              <a:solidFill>
                <a:srgbClr val="FFFFFF"/>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554769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93937-98CD-DA83-979C-7ACDADC0CAF0}"/>
              </a:ext>
            </a:extLst>
          </p:cNvPr>
          <p:cNvSpPr>
            <a:spLocks noGrp="1"/>
          </p:cNvSpPr>
          <p:nvPr>
            <p:ph type="title"/>
          </p:nvPr>
        </p:nvSpPr>
        <p:spPr/>
        <p:txBody>
          <a:bodyPr/>
          <a:lstStyle/>
          <a:p>
            <a:r>
              <a:rPr lang="en-CA" dirty="0">
                <a:solidFill>
                  <a:schemeClr val="bg1"/>
                </a:solidFill>
                <a:latin typeface="Arial" panose="020B0604020202020204" pitchFamily="34" charset="0"/>
                <a:cs typeface="Arial" panose="020B0604020202020204" pitchFamily="34" charset="0"/>
              </a:rPr>
              <a:t>Overdiagnosis</a:t>
            </a:r>
          </a:p>
        </p:txBody>
      </p:sp>
      <p:sp>
        <p:nvSpPr>
          <p:cNvPr id="3" name="Content Placeholder 2">
            <a:extLst>
              <a:ext uri="{FF2B5EF4-FFF2-40B4-BE49-F238E27FC236}">
                <a16:creationId xmlns:a16="http://schemas.microsoft.com/office/drawing/2014/main" id="{BF36E6CE-FB2A-C3B5-6790-8489B77CB066}"/>
              </a:ext>
            </a:extLst>
          </p:cNvPr>
          <p:cNvSpPr>
            <a:spLocks noGrp="1"/>
          </p:cNvSpPr>
          <p:nvPr>
            <p:ph idx="1"/>
          </p:nvPr>
        </p:nvSpPr>
        <p:spPr>
          <a:xfrm>
            <a:off x="838200" y="1515533"/>
            <a:ext cx="10515600" cy="4661430"/>
          </a:xfrm>
        </p:spPr>
        <p:txBody>
          <a:bodyPr/>
          <a:lstStyle/>
          <a:p>
            <a:r>
              <a:rPr lang="en-US" sz="2800" dirty="0">
                <a:solidFill>
                  <a:schemeClr val="bg1"/>
                </a:solidFill>
                <a:latin typeface="Arial" panose="020B0604020202020204" pitchFamily="34" charset="0"/>
                <a:cs typeface="Arial" panose="020B0604020202020204" pitchFamily="34" charset="0"/>
              </a:rPr>
              <a:t>“Overdiagnosis is the </a:t>
            </a:r>
            <a:r>
              <a:rPr lang="en-US" sz="2800" b="1" dirty="0">
                <a:solidFill>
                  <a:schemeClr val="bg1"/>
                </a:solidFill>
                <a:latin typeface="Arial" panose="020B0604020202020204" pitchFamily="34" charset="0"/>
                <a:cs typeface="Arial" panose="020B0604020202020204" pitchFamily="34" charset="0"/>
              </a:rPr>
              <a:t>unnecessary treatment </a:t>
            </a:r>
            <a:r>
              <a:rPr lang="en-US" sz="2800" dirty="0">
                <a:solidFill>
                  <a:schemeClr val="bg1"/>
                </a:solidFill>
                <a:latin typeface="Arial" panose="020B0604020202020204" pitchFamily="34" charset="0"/>
                <a:cs typeface="Arial" panose="020B0604020202020204" pitchFamily="34" charset="0"/>
              </a:rPr>
              <a:t>of cancer that </a:t>
            </a:r>
            <a:r>
              <a:rPr lang="en-US" sz="2800" b="1" dirty="0">
                <a:solidFill>
                  <a:schemeClr val="bg1"/>
                </a:solidFill>
                <a:latin typeface="Arial" panose="020B0604020202020204" pitchFamily="34" charset="0"/>
                <a:cs typeface="Arial" panose="020B0604020202020204" pitchFamily="34" charset="0"/>
              </a:rPr>
              <a:t>would not have caused harm </a:t>
            </a:r>
            <a:r>
              <a:rPr lang="en-US" sz="2800" dirty="0">
                <a:solidFill>
                  <a:schemeClr val="bg1"/>
                </a:solidFill>
                <a:latin typeface="Arial" panose="020B0604020202020204" pitchFamily="34" charset="0"/>
                <a:cs typeface="Arial" panose="020B0604020202020204" pitchFamily="34" charset="0"/>
              </a:rPr>
              <a:t>in a woman’s lifetime, as well as physical and psychological consequences from false positives.” </a:t>
            </a:r>
            <a:endParaRPr lang="en-CA" dirty="0">
              <a:solidFill>
                <a:schemeClr val="bg1"/>
              </a:solidFill>
              <a:latin typeface="Arial" panose="020B0604020202020204" pitchFamily="34" charset="0"/>
              <a:cs typeface="Arial" panose="020B0604020202020204" pitchFamily="34" charset="0"/>
            </a:endParaRPr>
          </a:p>
          <a:p>
            <a:r>
              <a:rPr lang="en-CA" dirty="0">
                <a:solidFill>
                  <a:schemeClr val="bg1"/>
                </a:solidFill>
                <a:latin typeface="Arial" panose="020B0604020202020204" pitchFamily="34" charset="0"/>
                <a:cs typeface="Arial" panose="020B0604020202020204" pitchFamily="34" charset="0"/>
              </a:rPr>
              <a:t>Relevant for older women with co-morbidities, but less applicable for younger women</a:t>
            </a:r>
          </a:p>
          <a:p>
            <a:r>
              <a:rPr lang="en-CA" dirty="0">
                <a:solidFill>
                  <a:schemeClr val="bg1"/>
                </a:solidFill>
                <a:latin typeface="Arial" panose="020B0604020202020204" pitchFamily="34" charset="0"/>
                <a:cs typeface="Arial" panose="020B0604020202020204" pitchFamily="34" charset="0"/>
              </a:rPr>
              <a:t>Mortality due to breast cancer in women diagnosed with breast cancer:</a:t>
            </a:r>
          </a:p>
          <a:p>
            <a:endParaRPr lang="en-CA" dirty="0"/>
          </a:p>
        </p:txBody>
      </p:sp>
      <p:pic>
        <p:nvPicPr>
          <p:cNvPr id="4" name="Picture 3" descr="A red circles with black numbers&#10;&#10;Description automatically generated">
            <a:extLst>
              <a:ext uri="{FF2B5EF4-FFF2-40B4-BE49-F238E27FC236}">
                <a16:creationId xmlns:a16="http://schemas.microsoft.com/office/drawing/2014/main" id="{5388B297-C34D-9EF9-9D64-A0CE331CEEBC}"/>
              </a:ext>
            </a:extLst>
          </p:cNvPr>
          <p:cNvPicPr>
            <a:picLocks noChangeAspect="1"/>
          </p:cNvPicPr>
          <p:nvPr/>
        </p:nvPicPr>
        <p:blipFill rotWithShape="1">
          <a:blip r:embed="rId2">
            <a:extLst>
              <a:ext uri="{28A0092B-C50C-407E-A947-70E740481C1C}">
                <a14:useLocalDpi xmlns:a14="http://schemas.microsoft.com/office/drawing/2010/main" val="0"/>
              </a:ext>
            </a:extLst>
          </a:blip>
          <a:srcRect t="4272" b="7069"/>
          <a:stretch/>
        </p:blipFill>
        <p:spPr>
          <a:xfrm>
            <a:off x="2857500" y="4244621"/>
            <a:ext cx="6964703" cy="2269067"/>
          </a:xfrm>
          <a:prstGeom prst="rect">
            <a:avLst/>
          </a:prstGeom>
        </p:spPr>
      </p:pic>
      <p:sp>
        <p:nvSpPr>
          <p:cNvPr id="5" name="TextBox 4">
            <a:extLst>
              <a:ext uri="{FF2B5EF4-FFF2-40B4-BE49-F238E27FC236}">
                <a16:creationId xmlns:a16="http://schemas.microsoft.com/office/drawing/2014/main" id="{FE44B030-834E-0D01-5056-90CFE626591E}"/>
              </a:ext>
            </a:extLst>
          </p:cNvPr>
          <p:cNvSpPr txBox="1"/>
          <p:nvPr/>
        </p:nvSpPr>
        <p:spPr>
          <a:xfrm>
            <a:off x="6785425" y="6596523"/>
            <a:ext cx="5576338" cy="246221"/>
          </a:xfrm>
          <a:prstGeom prst="rect">
            <a:avLst/>
          </a:prstGeom>
          <a:noFill/>
        </p:spPr>
        <p:txBody>
          <a:bodyPr wrap="square">
            <a:spAutoFit/>
          </a:bodyPr>
          <a:lstStyle/>
          <a:p>
            <a:r>
              <a:rPr lang="en-US" sz="1000" dirty="0">
                <a:solidFill>
                  <a:schemeClr val="bg1"/>
                </a:solidFill>
                <a:latin typeface="Noto Sans" panose="020B0502040504020204" pitchFamily="34" charset="0"/>
              </a:rPr>
              <a:t>Wilkinson AN, Ellison LF, </a:t>
            </a:r>
            <a:r>
              <a:rPr lang="en-US" sz="1000" dirty="0" err="1">
                <a:solidFill>
                  <a:schemeClr val="bg1"/>
                </a:solidFill>
                <a:latin typeface="Noto Sans" panose="020B0502040504020204" pitchFamily="34" charset="0"/>
              </a:rPr>
              <a:t>Billette</a:t>
            </a:r>
            <a:r>
              <a:rPr lang="en-US" sz="1000" dirty="0">
                <a:solidFill>
                  <a:schemeClr val="bg1"/>
                </a:solidFill>
                <a:latin typeface="Noto Sans" panose="020B0502040504020204" pitchFamily="34" charset="0"/>
              </a:rPr>
              <a:t> JM, Seely JM. </a:t>
            </a:r>
            <a:r>
              <a:rPr lang="en-US" sz="1000" b="0" i="1" dirty="0">
                <a:solidFill>
                  <a:schemeClr val="bg1"/>
                </a:solidFill>
                <a:effectLst/>
                <a:latin typeface="Noto Sans" panose="020B0502040504020204" pitchFamily="34" charset="0"/>
              </a:rPr>
              <a:t>Journal of Clinical Oncology,</a:t>
            </a:r>
            <a:r>
              <a:rPr lang="en-US" sz="1000" b="0" i="0" dirty="0">
                <a:solidFill>
                  <a:schemeClr val="bg1"/>
                </a:solidFill>
                <a:effectLst/>
                <a:latin typeface="Noto Sans" panose="020B0502040504020204" pitchFamily="34" charset="0"/>
              </a:rPr>
              <a:t> August 4, 2023</a:t>
            </a:r>
            <a:endParaRPr lang="en-CA" sz="1000" dirty="0">
              <a:solidFill>
                <a:schemeClr val="bg1"/>
              </a:solidFill>
            </a:endParaRPr>
          </a:p>
        </p:txBody>
      </p:sp>
    </p:spTree>
    <p:extLst>
      <p:ext uri="{BB962C8B-B14F-4D97-AF65-F5344CB8AC3E}">
        <p14:creationId xmlns:p14="http://schemas.microsoft.com/office/powerpoint/2010/main" val="37345077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666B47A-1C6A-46E6-862F-608B3A40115E}"/>
              </a:ext>
            </a:extLst>
          </p:cNvPr>
          <p:cNvSpPr>
            <a:spLocks noGrp="1"/>
          </p:cNvSpPr>
          <p:nvPr>
            <p:ph type="title"/>
          </p:nvPr>
        </p:nvSpPr>
        <p:spPr>
          <a:xfrm>
            <a:off x="203069" y="0"/>
            <a:ext cx="4121281" cy="3095625"/>
          </a:xfrm>
        </p:spPr>
        <p:txBody>
          <a:bodyPr>
            <a:normAutofit/>
          </a:bodyPr>
          <a:lstStyle/>
          <a:p>
            <a:r>
              <a:rPr lang="en-CA" dirty="0" err="1">
                <a:solidFill>
                  <a:schemeClr val="bg1"/>
                </a:solidFill>
                <a:latin typeface="Arial" panose="020B0604020202020204" pitchFamily="34" charset="0"/>
                <a:cs typeface="Arial" panose="020B0604020202020204" pitchFamily="34" charset="0"/>
              </a:rPr>
              <a:t>CanadianTask</a:t>
            </a:r>
            <a:r>
              <a:rPr lang="en-CA" dirty="0">
                <a:solidFill>
                  <a:schemeClr val="bg1"/>
                </a:solidFill>
                <a:latin typeface="Arial" panose="020B0604020202020204" pitchFamily="34" charset="0"/>
                <a:cs typeface="Arial" panose="020B0604020202020204" pitchFamily="34" charset="0"/>
              </a:rPr>
              <a:t> Force on Preventive Health Care: </a:t>
            </a:r>
            <a:br>
              <a:rPr lang="en-CA" dirty="0">
                <a:solidFill>
                  <a:schemeClr val="bg1"/>
                </a:solidFill>
                <a:latin typeface="Arial" panose="020B0604020202020204" pitchFamily="34" charset="0"/>
                <a:cs typeface="Arial" panose="020B0604020202020204" pitchFamily="34" charset="0"/>
              </a:rPr>
            </a:br>
            <a:r>
              <a:rPr lang="en-CA" dirty="0">
                <a:solidFill>
                  <a:schemeClr val="bg1"/>
                </a:solidFill>
                <a:latin typeface="Arial" panose="020B0604020202020204" pitchFamily="34" charset="0"/>
                <a:cs typeface="Arial" panose="020B0604020202020204" pitchFamily="34" charset="0"/>
              </a:rPr>
              <a:t>Overdiagnosis</a:t>
            </a:r>
            <a:endParaRPr lang="en-US" dirty="0">
              <a:solidFill>
                <a:schemeClr val="bg1"/>
              </a:solidFill>
              <a:latin typeface="Arial" panose="020B0604020202020204" pitchFamily="34" charset="0"/>
              <a:cs typeface="Arial" panose="020B0604020202020204" pitchFamily="34" charset="0"/>
            </a:endParaRPr>
          </a:p>
        </p:txBody>
      </p:sp>
      <p:sp>
        <p:nvSpPr>
          <p:cNvPr id="5" name="Content Placeholder 4">
            <a:extLst>
              <a:ext uri="{FF2B5EF4-FFF2-40B4-BE49-F238E27FC236}">
                <a16:creationId xmlns:a16="http://schemas.microsoft.com/office/drawing/2014/main" id="{28CFE63A-9167-474C-BA94-03DFD073F467}"/>
              </a:ext>
            </a:extLst>
          </p:cNvPr>
          <p:cNvSpPr>
            <a:spLocks noGrp="1"/>
          </p:cNvSpPr>
          <p:nvPr>
            <p:ph idx="1"/>
          </p:nvPr>
        </p:nvSpPr>
        <p:spPr>
          <a:xfrm>
            <a:off x="347784" y="4970584"/>
            <a:ext cx="11947379" cy="1687391"/>
          </a:xfrm>
        </p:spPr>
        <p:txBody>
          <a:bodyPr>
            <a:normAutofit/>
          </a:bodyPr>
          <a:lstStyle/>
          <a:p>
            <a:r>
              <a:rPr lang="en-US" sz="2400" dirty="0">
                <a:solidFill>
                  <a:schemeClr val="bg1"/>
                </a:solidFill>
                <a:latin typeface="Arial" panose="020B0604020202020204" pitchFamily="34" charset="0"/>
                <a:cs typeface="Arial" panose="020B0604020202020204" pitchFamily="34" charset="0"/>
              </a:rPr>
              <a:t>”Women less than 50 years of age are at greater risk of these harms than older women.” </a:t>
            </a:r>
          </a:p>
          <a:p>
            <a:r>
              <a:rPr lang="en-US" sz="2400" dirty="0">
                <a:solidFill>
                  <a:schemeClr val="bg1"/>
                </a:solidFill>
                <a:latin typeface="Arial" panose="020B0604020202020204" pitchFamily="34" charset="0"/>
                <a:cs typeface="Arial" panose="020B0604020202020204" pitchFamily="34" charset="0"/>
              </a:rPr>
              <a:t>Literature: Overdiagnosis ranges from 0.1-33%, lower for younger women</a:t>
            </a:r>
          </a:p>
          <a:p>
            <a:endParaRPr lang="en-US" sz="2133" dirty="0"/>
          </a:p>
        </p:txBody>
      </p:sp>
      <p:pic>
        <p:nvPicPr>
          <p:cNvPr id="6" name="Picture 2">
            <a:extLst>
              <a:ext uri="{FF2B5EF4-FFF2-40B4-BE49-F238E27FC236}">
                <a16:creationId xmlns:a16="http://schemas.microsoft.com/office/drawing/2014/main" id="{A4FD0C60-6794-442B-880B-D38C15209DD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7631" t="5969" r="41788" b="60728"/>
          <a:stretch/>
        </p:blipFill>
        <p:spPr bwMode="auto">
          <a:xfrm>
            <a:off x="4351607" y="155220"/>
            <a:ext cx="7709096" cy="472216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7" name="TextBox 6">
            <a:extLst>
              <a:ext uri="{FF2B5EF4-FFF2-40B4-BE49-F238E27FC236}">
                <a16:creationId xmlns:a16="http://schemas.microsoft.com/office/drawing/2014/main" id="{E8283412-F9C5-489A-8BFB-DC73D2E352AC}"/>
              </a:ext>
            </a:extLst>
          </p:cNvPr>
          <p:cNvSpPr txBox="1"/>
          <p:nvPr/>
        </p:nvSpPr>
        <p:spPr>
          <a:xfrm>
            <a:off x="10490024" y="6512270"/>
            <a:ext cx="2385755" cy="246221"/>
          </a:xfrm>
          <a:prstGeom prst="rect">
            <a:avLst/>
          </a:prstGeom>
          <a:noFill/>
        </p:spPr>
        <p:txBody>
          <a:bodyPr wrap="square" rtlCol="0">
            <a:spAutoFit/>
          </a:bodyPr>
          <a:lstStyle/>
          <a:p>
            <a:pPr defTabSz="914377"/>
            <a:r>
              <a:rPr lang="en-CA" sz="1000" dirty="0" err="1">
                <a:solidFill>
                  <a:schemeClr val="bg1"/>
                </a:solidFill>
                <a:latin typeface="Calibri"/>
              </a:rPr>
              <a:t>Klarenbach</a:t>
            </a:r>
            <a:r>
              <a:rPr lang="en-CA" sz="1000" dirty="0">
                <a:solidFill>
                  <a:schemeClr val="bg1"/>
                </a:solidFill>
                <a:latin typeface="Calibri"/>
              </a:rPr>
              <a:t> et al., 2018</a:t>
            </a:r>
          </a:p>
        </p:txBody>
      </p:sp>
      <p:sp>
        <p:nvSpPr>
          <p:cNvPr id="11" name="Arrow: Right 10">
            <a:extLst>
              <a:ext uri="{FF2B5EF4-FFF2-40B4-BE49-F238E27FC236}">
                <a16:creationId xmlns:a16="http://schemas.microsoft.com/office/drawing/2014/main" id="{C085B4D5-96C8-4973-B6A3-8C2700163310}"/>
              </a:ext>
            </a:extLst>
          </p:cNvPr>
          <p:cNvSpPr/>
          <p:nvPr/>
        </p:nvSpPr>
        <p:spPr>
          <a:xfrm>
            <a:off x="1584961" y="3038622"/>
            <a:ext cx="2597833" cy="703385"/>
          </a:xfrm>
          <a:prstGeom prst="rightArrow">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 name="Oval 1">
            <a:extLst>
              <a:ext uri="{FF2B5EF4-FFF2-40B4-BE49-F238E27FC236}">
                <a16:creationId xmlns:a16="http://schemas.microsoft.com/office/drawing/2014/main" id="{CFE14977-405C-0D40-26BB-CDD96A4939C2}"/>
              </a:ext>
            </a:extLst>
          </p:cNvPr>
          <p:cNvSpPr/>
          <p:nvPr/>
        </p:nvSpPr>
        <p:spPr>
          <a:xfrm>
            <a:off x="10715625" y="4438650"/>
            <a:ext cx="619125" cy="3810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noFill/>
            </a:endParaRPr>
          </a:p>
        </p:txBody>
      </p:sp>
      <p:sp>
        <p:nvSpPr>
          <p:cNvPr id="12" name="Oval 11">
            <a:extLst>
              <a:ext uri="{FF2B5EF4-FFF2-40B4-BE49-F238E27FC236}">
                <a16:creationId xmlns:a16="http://schemas.microsoft.com/office/drawing/2014/main" id="{57551D0D-1B28-44A3-8855-FC2672930162}"/>
              </a:ext>
            </a:extLst>
          </p:cNvPr>
          <p:cNvSpPr/>
          <p:nvPr/>
        </p:nvSpPr>
        <p:spPr>
          <a:xfrm>
            <a:off x="10642601" y="3048001"/>
            <a:ext cx="774700" cy="927100"/>
          </a:xfrm>
          <a:prstGeom prst="ellipse">
            <a:avLst/>
          </a:prstGeom>
          <a:noFill/>
          <a:ln w="127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3" name="Oval 12">
            <a:extLst>
              <a:ext uri="{FF2B5EF4-FFF2-40B4-BE49-F238E27FC236}">
                <a16:creationId xmlns:a16="http://schemas.microsoft.com/office/drawing/2014/main" id="{DF499970-C295-403B-87F5-606DC54CF1D0}"/>
              </a:ext>
            </a:extLst>
          </p:cNvPr>
          <p:cNvSpPr/>
          <p:nvPr/>
        </p:nvSpPr>
        <p:spPr>
          <a:xfrm>
            <a:off x="8597901" y="3086101"/>
            <a:ext cx="774700" cy="927100"/>
          </a:xfrm>
          <a:prstGeom prst="ellipse">
            <a:avLst/>
          </a:prstGeom>
          <a:noFill/>
          <a:ln w="127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3" name="Arrow: Curved Left 2">
            <a:extLst>
              <a:ext uri="{FF2B5EF4-FFF2-40B4-BE49-F238E27FC236}">
                <a16:creationId xmlns:a16="http://schemas.microsoft.com/office/drawing/2014/main" id="{1222E28E-8144-BA5B-250C-C1C35FA9F270}"/>
              </a:ext>
            </a:extLst>
          </p:cNvPr>
          <p:cNvSpPr/>
          <p:nvPr/>
        </p:nvSpPr>
        <p:spPr>
          <a:xfrm>
            <a:off x="11506200" y="3467100"/>
            <a:ext cx="361950" cy="1228725"/>
          </a:xfrm>
          <a:prstGeom prst="curved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9" name="TextBox 8">
            <a:extLst>
              <a:ext uri="{FF2B5EF4-FFF2-40B4-BE49-F238E27FC236}">
                <a16:creationId xmlns:a16="http://schemas.microsoft.com/office/drawing/2014/main" id="{E65C87A3-9FCE-8AA6-C456-33D0D17102F4}"/>
              </a:ext>
            </a:extLst>
          </p:cNvPr>
          <p:cNvSpPr txBox="1"/>
          <p:nvPr/>
        </p:nvSpPr>
        <p:spPr>
          <a:xfrm>
            <a:off x="11395981" y="3575958"/>
            <a:ext cx="266700" cy="923330"/>
          </a:xfrm>
          <a:prstGeom prst="rect">
            <a:avLst/>
          </a:prstGeom>
          <a:noFill/>
        </p:spPr>
        <p:txBody>
          <a:bodyPr wrap="square" rtlCol="0">
            <a:spAutoFit/>
          </a:bodyPr>
          <a:lstStyle/>
          <a:p>
            <a:r>
              <a:rPr lang="en-CA" sz="5400" b="1" dirty="0">
                <a:solidFill>
                  <a:srgbClr val="FF0000"/>
                </a:solidFill>
              </a:rPr>
              <a:t>?</a:t>
            </a:r>
          </a:p>
        </p:txBody>
      </p:sp>
    </p:spTree>
    <p:extLst>
      <p:ext uri="{BB962C8B-B14F-4D97-AF65-F5344CB8AC3E}">
        <p14:creationId xmlns:p14="http://schemas.microsoft.com/office/powerpoint/2010/main" val="19346394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6ED74-F417-F601-8494-BCE1CC04EBF9}"/>
              </a:ext>
            </a:extLst>
          </p:cNvPr>
          <p:cNvSpPr>
            <a:spLocks noGrp="1"/>
          </p:cNvSpPr>
          <p:nvPr>
            <p:ph type="title"/>
          </p:nvPr>
        </p:nvSpPr>
        <p:spPr/>
        <p:txBody>
          <a:bodyPr/>
          <a:lstStyle/>
          <a:p>
            <a:r>
              <a:rPr lang="en-CA" dirty="0">
                <a:solidFill>
                  <a:srgbClr val="FFFFFF"/>
                </a:solidFill>
                <a:latin typeface="Arial" panose="020B0604020202020204" pitchFamily="34" charset="0"/>
                <a:cs typeface="Arial" panose="020B0604020202020204" pitchFamily="34" charset="0"/>
              </a:rPr>
              <a:t>Harms- Anxiety</a:t>
            </a:r>
          </a:p>
        </p:txBody>
      </p:sp>
      <p:sp>
        <p:nvSpPr>
          <p:cNvPr id="3" name="Content Placeholder 2">
            <a:extLst>
              <a:ext uri="{FF2B5EF4-FFF2-40B4-BE49-F238E27FC236}">
                <a16:creationId xmlns:a16="http://schemas.microsoft.com/office/drawing/2014/main" id="{50660B04-C28E-6A84-9A57-42D7FE83A953}"/>
              </a:ext>
            </a:extLst>
          </p:cNvPr>
          <p:cNvSpPr>
            <a:spLocks noGrp="1"/>
          </p:cNvSpPr>
          <p:nvPr>
            <p:ph idx="1"/>
          </p:nvPr>
        </p:nvSpPr>
        <p:spPr/>
        <p:txBody>
          <a:bodyPr>
            <a:normAutofit/>
          </a:bodyPr>
          <a:lstStyle/>
          <a:p>
            <a:r>
              <a:rPr lang="en-US" sz="2400" dirty="0">
                <a:solidFill>
                  <a:srgbClr val="FFFFFF"/>
                </a:solidFill>
                <a:latin typeface="Arial" panose="020B0604020202020204" pitchFamily="34" charset="0"/>
                <a:cs typeface="Arial" panose="020B0604020202020204" pitchFamily="34" charset="0"/>
              </a:rPr>
              <a:t>There can be  elevated levels of anxiety associated with abnormal mammograms</a:t>
            </a:r>
          </a:p>
          <a:p>
            <a:r>
              <a:rPr lang="en-US" sz="2400" b="0" i="0" dirty="0">
                <a:solidFill>
                  <a:srgbClr val="FFFFFF"/>
                </a:solidFill>
                <a:effectLst/>
                <a:latin typeface="Arial" panose="020B0604020202020204" pitchFamily="34" charset="0"/>
                <a:cs typeface="Arial" panose="020B0604020202020204" pitchFamily="34" charset="0"/>
              </a:rPr>
              <a:t> Many women would prefer to experience transient anxiety with the knowledge that cancer may be ruled out</a:t>
            </a:r>
          </a:p>
          <a:p>
            <a:r>
              <a:rPr lang="en-US" sz="2400" dirty="0">
                <a:solidFill>
                  <a:srgbClr val="FFFFFF"/>
                </a:solidFill>
                <a:latin typeface="Arial" panose="020B0604020202020204" pitchFamily="34" charset="0"/>
                <a:cs typeface="Arial" panose="020B0604020202020204" pitchFamily="34" charset="0"/>
              </a:rPr>
              <a:t>“Benevolent sexism”? There is not the same emphasis on anxiety with other cancer screening.</a:t>
            </a:r>
            <a:endParaRPr lang="en-US" sz="2400" b="0" i="0" dirty="0">
              <a:solidFill>
                <a:srgbClr val="FFFFFF"/>
              </a:solidFill>
              <a:effectLst/>
              <a:latin typeface="Arial" panose="020B0604020202020204" pitchFamily="34" charset="0"/>
              <a:cs typeface="Arial" panose="020B0604020202020204" pitchFamily="34" charset="0"/>
            </a:endParaRPr>
          </a:p>
          <a:p>
            <a:r>
              <a:rPr lang="en-US" sz="2400" b="0" i="0" dirty="0">
                <a:solidFill>
                  <a:srgbClr val="FFFFFF"/>
                </a:solidFill>
                <a:effectLst/>
                <a:latin typeface="Arial" panose="020B0604020202020204" pitchFamily="34" charset="0"/>
                <a:cs typeface="Arial" panose="020B0604020202020204" pitchFamily="34" charset="0"/>
              </a:rPr>
              <a:t>Anxiety is </a:t>
            </a:r>
            <a:r>
              <a:rPr lang="en-US" sz="2400" dirty="0">
                <a:solidFill>
                  <a:srgbClr val="FFFFFF"/>
                </a:solidFill>
                <a:latin typeface="Arial" panose="020B0604020202020204" pitchFamily="34" charset="0"/>
                <a:cs typeface="Arial" panose="020B0604020202020204" pitchFamily="34" charset="0"/>
              </a:rPr>
              <a:t>highly personal and must be a discussion with your patient</a:t>
            </a:r>
            <a:endParaRPr lang="en-US" sz="2400" b="0" i="0" dirty="0">
              <a:solidFill>
                <a:srgbClr val="FFFFFF"/>
              </a:solidFill>
              <a:effectLst/>
              <a:latin typeface="Arial" panose="020B0604020202020204" pitchFamily="34" charset="0"/>
              <a:cs typeface="Arial" panose="020B0604020202020204" pitchFamily="34" charset="0"/>
            </a:endParaRPr>
          </a:p>
          <a:p>
            <a:pPr marL="0" indent="0">
              <a:buNone/>
            </a:pPr>
            <a:endParaRPr lang="en-CA" dirty="0"/>
          </a:p>
        </p:txBody>
      </p:sp>
    </p:spTree>
    <p:extLst>
      <p:ext uri="{BB962C8B-B14F-4D97-AF65-F5344CB8AC3E}">
        <p14:creationId xmlns:p14="http://schemas.microsoft.com/office/powerpoint/2010/main" val="14152675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9D77232-EF02-4181-9B7A-499B0435C25A}"/>
              </a:ext>
            </a:extLst>
          </p:cNvPr>
          <p:cNvPicPr>
            <a:picLocks noChangeAspect="1"/>
          </p:cNvPicPr>
          <p:nvPr/>
        </p:nvPicPr>
        <p:blipFill rotWithShape="1">
          <a:blip r:embed="rId2">
            <a:extLst>
              <a:ext uri="{28A0092B-C50C-407E-A947-70E740481C1C}">
                <a14:useLocalDpi xmlns:a14="http://schemas.microsoft.com/office/drawing/2010/main" val="0"/>
              </a:ext>
            </a:extLst>
          </a:blip>
          <a:srcRect t="10293" r="50025" b="11699"/>
          <a:stretch/>
        </p:blipFill>
        <p:spPr>
          <a:xfrm>
            <a:off x="8801100" y="1485526"/>
            <a:ext cx="3289300" cy="4940081"/>
          </a:xfrm>
          <a:prstGeom prst="rect">
            <a:avLst/>
          </a:prstGeom>
        </p:spPr>
      </p:pic>
      <p:sp>
        <p:nvSpPr>
          <p:cNvPr id="3" name="Title 2"/>
          <p:cNvSpPr>
            <a:spLocks noGrp="1"/>
          </p:cNvSpPr>
          <p:nvPr>
            <p:ph type="title"/>
          </p:nvPr>
        </p:nvSpPr>
        <p:spPr>
          <a:xfrm>
            <a:off x="254923" y="370090"/>
            <a:ext cx="11682153" cy="1151989"/>
          </a:xfrm>
        </p:spPr>
        <p:txBody>
          <a:bodyPr>
            <a:normAutofit/>
          </a:bodyPr>
          <a:lstStyle/>
          <a:p>
            <a:r>
              <a:rPr lang="en-CA" sz="3600" dirty="0">
                <a:solidFill>
                  <a:schemeClr val="bg1"/>
                </a:solidFill>
                <a:latin typeface="Arial" panose="020B0604020202020204" pitchFamily="34" charset="0"/>
                <a:cs typeface="Arial" panose="020B0604020202020204" pitchFamily="34" charset="0"/>
              </a:rPr>
              <a:t>2018 Canadian Task Force Guideline Recommendations</a:t>
            </a:r>
            <a:endParaRPr lang="en-US" dirty="0">
              <a:solidFill>
                <a:schemeClr val="bg1"/>
              </a:solidFill>
              <a:latin typeface="Arial" panose="020B0604020202020204" pitchFamily="34" charset="0"/>
              <a:cs typeface="Arial" panose="020B0604020202020204" pitchFamily="34" charset="0"/>
            </a:endParaRPr>
          </a:p>
        </p:txBody>
      </p:sp>
      <p:sp>
        <p:nvSpPr>
          <p:cNvPr id="7" name="Content Placeholder 6"/>
          <p:cNvSpPr>
            <a:spLocks noGrp="1"/>
          </p:cNvSpPr>
          <p:nvPr>
            <p:ph sz="half" idx="1"/>
          </p:nvPr>
        </p:nvSpPr>
        <p:spPr>
          <a:xfrm>
            <a:off x="232757" y="1507374"/>
            <a:ext cx="8187343" cy="5453148"/>
          </a:xfrm>
        </p:spPr>
        <p:txBody>
          <a:bodyPr>
            <a:normAutofit/>
          </a:bodyPr>
          <a:lstStyle/>
          <a:p>
            <a:pPr marL="334320" indent="-214308" fontAlgn="base"/>
            <a:r>
              <a:rPr lang="en-US" sz="2133" dirty="0">
                <a:solidFill>
                  <a:schemeClr val="bg1"/>
                </a:solidFill>
                <a:latin typeface="Arial" panose="020B0604020202020204" pitchFamily="34" charset="0"/>
                <a:cs typeface="Arial" panose="020B0604020202020204" pitchFamily="34" charset="0"/>
              </a:rPr>
              <a:t>All decisions to undergo screening is conditional on the relative value a woman places on possible benefits and harms from screening. </a:t>
            </a:r>
          </a:p>
          <a:p>
            <a:pPr marL="334320" indent="-214308" fontAlgn="base"/>
            <a:r>
              <a:rPr lang="en-US" sz="2133" b="1" dirty="0">
                <a:solidFill>
                  <a:schemeClr val="bg1"/>
                </a:solidFill>
                <a:latin typeface="Arial" panose="020B0604020202020204" pitchFamily="34" charset="0"/>
                <a:cs typeface="Arial" panose="020B0604020202020204" pitchFamily="34" charset="0"/>
              </a:rPr>
              <a:t>40 to 49 years,</a:t>
            </a:r>
            <a:r>
              <a:rPr lang="en-US" sz="2133" dirty="0">
                <a:solidFill>
                  <a:schemeClr val="bg1"/>
                </a:solidFill>
                <a:latin typeface="Arial" panose="020B0604020202020204" pitchFamily="34" charset="0"/>
                <a:cs typeface="Arial" panose="020B0604020202020204" pitchFamily="34" charset="0"/>
              </a:rPr>
              <a:t> we recommend </a:t>
            </a:r>
            <a:r>
              <a:rPr lang="en-US" sz="2133" b="1" dirty="0">
                <a:solidFill>
                  <a:schemeClr val="bg1"/>
                </a:solidFill>
                <a:latin typeface="Arial" panose="020B0604020202020204" pitchFamily="34" charset="0"/>
                <a:cs typeface="Arial" panose="020B0604020202020204" pitchFamily="34" charset="0"/>
              </a:rPr>
              <a:t>not</a:t>
            </a:r>
            <a:r>
              <a:rPr lang="en-US" sz="2133" dirty="0">
                <a:solidFill>
                  <a:schemeClr val="bg1"/>
                </a:solidFill>
                <a:latin typeface="Arial" panose="020B0604020202020204" pitchFamily="34" charset="0"/>
                <a:cs typeface="Arial" panose="020B0604020202020204" pitchFamily="34" charset="0"/>
              </a:rPr>
              <a:t> screening with mammography (Conditional recommendation; low-certainty evidence)   </a:t>
            </a:r>
          </a:p>
          <a:p>
            <a:pPr marL="620063" lvl="1" indent="-214308" fontAlgn="base"/>
            <a:r>
              <a:rPr lang="en-US" sz="1600" dirty="0">
                <a:solidFill>
                  <a:schemeClr val="bg1"/>
                </a:solidFill>
                <a:latin typeface="Arial" panose="020B0604020202020204" pitchFamily="34" charset="0"/>
                <a:cs typeface="Arial" panose="020B0604020202020204" pitchFamily="34" charset="0"/>
              </a:rPr>
              <a:t>NNS (Number needed to screen) 1724</a:t>
            </a:r>
          </a:p>
          <a:p>
            <a:pPr marL="334320" indent="-214308" fontAlgn="base"/>
            <a:r>
              <a:rPr lang="en-US" sz="2133" b="1" dirty="0">
                <a:solidFill>
                  <a:schemeClr val="bg1"/>
                </a:solidFill>
                <a:latin typeface="Arial" panose="020B0604020202020204" pitchFamily="34" charset="0"/>
                <a:cs typeface="Arial" panose="020B0604020202020204" pitchFamily="34" charset="0"/>
              </a:rPr>
              <a:t>50 to 69 years</a:t>
            </a:r>
            <a:r>
              <a:rPr lang="en-US" sz="2133" dirty="0">
                <a:solidFill>
                  <a:schemeClr val="bg1"/>
                </a:solidFill>
                <a:latin typeface="Arial" panose="020B0604020202020204" pitchFamily="34" charset="0"/>
                <a:cs typeface="Arial" panose="020B0604020202020204" pitchFamily="34" charset="0"/>
              </a:rPr>
              <a:t>, we recommend screening with mammography every </a:t>
            </a:r>
            <a:r>
              <a:rPr lang="en-US" sz="2133" b="1" dirty="0">
                <a:solidFill>
                  <a:schemeClr val="bg1"/>
                </a:solidFill>
                <a:latin typeface="Arial" panose="020B0604020202020204" pitchFamily="34" charset="0"/>
                <a:cs typeface="Arial" panose="020B0604020202020204" pitchFamily="34" charset="0"/>
              </a:rPr>
              <a:t>2 to 3 years</a:t>
            </a:r>
            <a:r>
              <a:rPr lang="en-US" sz="2133" dirty="0">
                <a:solidFill>
                  <a:schemeClr val="bg1"/>
                </a:solidFill>
                <a:latin typeface="Arial" panose="020B0604020202020204" pitchFamily="34" charset="0"/>
                <a:cs typeface="Arial" panose="020B0604020202020204" pitchFamily="34" charset="0"/>
              </a:rPr>
              <a:t>; (Conditional recommendation; very low certainty evidence)</a:t>
            </a:r>
          </a:p>
          <a:p>
            <a:pPr marL="620063" lvl="1" indent="-214308" fontAlgn="base"/>
            <a:r>
              <a:rPr lang="en-US" sz="1600" dirty="0">
                <a:solidFill>
                  <a:schemeClr val="bg1"/>
                </a:solidFill>
                <a:latin typeface="Arial" panose="020B0604020202020204" pitchFamily="34" charset="0"/>
                <a:cs typeface="Arial" panose="020B0604020202020204" pitchFamily="34" charset="0"/>
              </a:rPr>
              <a:t>NNS 50-59: 1333 ; NNS 60-69: 1087</a:t>
            </a:r>
          </a:p>
          <a:p>
            <a:pPr marL="334320" indent="-214308" fontAlgn="base"/>
            <a:r>
              <a:rPr lang="en-US" sz="2133" b="1" dirty="0">
                <a:solidFill>
                  <a:schemeClr val="bg1"/>
                </a:solidFill>
                <a:latin typeface="Arial" panose="020B0604020202020204" pitchFamily="34" charset="0"/>
                <a:cs typeface="Arial" panose="020B0604020202020204" pitchFamily="34" charset="0"/>
              </a:rPr>
              <a:t>70 to 74 years</a:t>
            </a:r>
            <a:r>
              <a:rPr lang="en-US" sz="2133" dirty="0">
                <a:solidFill>
                  <a:schemeClr val="bg1"/>
                </a:solidFill>
                <a:latin typeface="Arial" panose="020B0604020202020204" pitchFamily="34" charset="0"/>
                <a:cs typeface="Arial" panose="020B0604020202020204" pitchFamily="34" charset="0"/>
              </a:rPr>
              <a:t>, we recommend screening with mammography every</a:t>
            </a:r>
            <a:r>
              <a:rPr lang="en-US" sz="2133" b="1" dirty="0">
                <a:solidFill>
                  <a:schemeClr val="bg1"/>
                </a:solidFill>
                <a:latin typeface="Arial" panose="020B0604020202020204" pitchFamily="34" charset="0"/>
                <a:cs typeface="Arial" panose="020B0604020202020204" pitchFamily="34" charset="0"/>
              </a:rPr>
              <a:t> 2 to 3 years</a:t>
            </a:r>
            <a:r>
              <a:rPr lang="en-US" sz="2133" dirty="0">
                <a:solidFill>
                  <a:schemeClr val="bg1"/>
                </a:solidFill>
                <a:latin typeface="Arial" panose="020B0604020202020204" pitchFamily="34" charset="0"/>
                <a:cs typeface="Arial" panose="020B0604020202020204" pitchFamily="34" charset="0"/>
              </a:rPr>
              <a:t>; (Conditional recommendation; very low-certainty evidence) </a:t>
            </a:r>
          </a:p>
          <a:p>
            <a:pPr marL="682715" lvl="2" indent="-214308" defTabSz="1219170" fontAlgn="base">
              <a:spcBef>
                <a:spcPts val="667"/>
              </a:spcBef>
              <a:defRPr/>
            </a:pPr>
            <a:r>
              <a:rPr lang="en-US" sz="1600" dirty="0">
                <a:solidFill>
                  <a:schemeClr val="bg1"/>
                </a:solidFill>
                <a:latin typeface="Arial" panose="020B0604020202020204" pitchFamily="34" charset="0"/>
                <a:cs typeface="Arial" panose="020B0604020202020204" pitchFamily="34" charset="0"/>
              </a:rPr>
              <a:t>NNS 645</a:t>
            </a:r>
          </a:p>
          <a:p>
            <a:pPr marL="620063" lvl="1" indent="-214308" fontAlgn="base"/>
            <a:endParaRPr lang="en-US" sz="1800" dirty="0">
              <a:solidFill>
                <a:srgbClr val="111111"/>
              </a:solidFill>
            </a:endParaRPr>
          </a:p>
        </p:txBody>
      </p:sp>
      <p:sp>
        <p:nvSpPr>
          <p:cNvPr id="2" name="TextBox 1">
            <a:extLst>
              <a:ext uri="{FF2B5EF4-FFF2-40B4-BE49-F238E27FC236}">
                <a16:creationId xmlns:a16="http://schemas.microsoft.com/office/drawing/2014/main" id="{B58C7D11-EF99-0DF5-C78B-0B0DF03DC4A2}"/>
              </a:ext>
            </a:extLst>
          </p:cNvPr>
          <p:cNvSpPr txBox="1"/>
          <p:nvPr/>
        </p:nvSpPr>
        <p:spPr>
          <a:xfrm rot="1539657">
            <a:off x="2819521" y="3363404"/>
            <a:ext cx="7846064" cy="1569660"/>
          </a:xfrm>
          <a:prstGeom prst="rect">
            <a:avLst/>
          </a:prstGeom>
          <a:noFill/>
        </p:spPr>
        <p:txBody>
          <a:bodyPr wrap="square" rtlCol="0">
            <a:spAutoFit/>
          </a:bodyPr>
          <a:lstStyle/>
          <a:p>
            <a:r>
              <a:rPr lang="en-CA" sz="9600" b="1" dirty="0">
                <a:ln w="22225">
                  <a:solidFill>
                    <a:schemeClr val="accent2"/>
                  </a:solidFill>
                  <a:prstDash val="solid"/>
                </a:ln>
                <a:solidFill>
                  <a:srgbClr val="FF0000"/>
                </a:solidFill>
                <a:effectLst>
                  <a:glow rad="63500">
                    <a:schemeClr val="accent1">
                      <a:satMod val="175000"/>
                      <a:alpha val="40000"/>
                    </a:schemeClr>
                  </a:glow>
                </a:effectLst>
              </a:rPr>
              <a:t>Under Review</a:t>
            </a:r>
          </a:p>
        </p:txBody>
      </p:sp>
    </p:spTree>
    <p:extLst>
      <p:ext uri="{BB962C8B-B14F-4D97-AF65-F5344CB8AC3E}">
        <p14:creationId xmlns:p14="http://schemas.microsoft.com/office/powerpoint/2010/main" val="2616473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title"/>
          </p:nvPr>
        </p:nvSpPr>
        <p:spPr>
          <a:xfrm>
            <a:off x="764027" y="251711"/>
            <a:ext cx="10297887" cy="823441"/>
          </a:xfrm>
        </p:spPr>
        <p:txBody>
          <a:bodyPr>
            <a:normAutofit/>
          </a:bodyPr>
          <a:lstStyle/>
          <a:p>
            <a:pPr eaLnBrk="1" hangingPunct="1"/>
            <a:r>
              <a:rPr lang="en-US" dirty="0">
                <a:solidFill>
                  <a:schemeClr val="bg1"/>
                </a:solidFill>
                <a:latin typeface="Arial" panose="020B0604020202020204" pitchFamily="34" charset="0"/>
                <a:cs typeface="Arial" panose="020B0604020202020204" pitchFamily="34" charset="0"/>
              </a:rPr>
              <a:t>The evidence for screening</a:t>
            </a:r>
            <a:endParaRPr lang="en-CA" dirty="0">
              <a:solidFill>
                <a:schemeClr val="bg1"/>
              </a:solidFill>
              <a:latin typeface="Arial" panose="020B0604020202020204" pitchFamily="34" charset="0"/>
              <a:cs typeface="Arial" panose="020B0604020202020204" pitchFamily="34" charset="0"/>
            </a:endParaRPr>
          </a:p>
        </p:txBody>
      </p:sp>
      <p:sp>
        <p:nvSpPr>
          <p:cNvPr id="70659" name="Rectangle 3"/>
          <p:cNvSpPr>
            <a:spLocks noGrp="1" noChangeArrowheads="1"/>
          </p:cNvSpPr>
          <p:nvPr>
            <p:ph idx="1"/>
          </p:nvPr>
        </p:nvSpPr>
        <p:spPr>
          <a:xfrm>
            <a:off x="0" y="1128413"/>
            <a:ext cx="4879973" cy="5206291"/>
          </a:xfrm>
          <a:prstGeom prst="rect">
            <a:avLst/>
          </a:prstGeom>
        </p:spPr>
        <p:txBody>
          <a:bodyPr rtlCol="0">
            <a:normAutofit fontScale="25000" lnSpcReduction="20000"/>
          </a:bodyPr>
          <a:lstStyle/>
          <a:p>
            <a:pPr marL="0" indent="0">
              <a:buNone/>
              <a:defRPr/>
            </a:pPr>
            <a:r>
              <a:rPr lang="en-US" sz="8000" dirty="0">
                <a:solidFill>
                  <a:schemeClr val="bg1"/>
                </a:solidFill>
                <a:latin typeface="Arial" panose="020B0604020202020204" pitchFamily="34" charset="0"/>
                <a:cs typeface="Arial" panose="020B0604020202020204" pitchFamily="34" charset="0"/>
              </a:rPr>
              <a:t>11 randomized control trials:</a:t>
            </a:r>
          </a:p>
          <a:p>
            <a:pPr lvl="1">
              <a:lnSpc>
                <a:spcPct val="120000"/>
              </a:lnSpc>
              <a:buFont typeface="Arial" pitchFamily="34" charset="0"/>
              <a:buChar char="–"/>
              <a:defRPr/>
            </a:pPr>
            <a:r>
              <a:rPr lang="en-US" sz="8000" dirty="0">
                <a:solidFill>
                  <a:schemeClr val="bg1"/>
                </a:solidFill>
                <a:latin typeface="Arial" panose="020B0604020202020204" pitchFamily="34" charset="0"/>
                <a:cs typeface="Arial" panose="020B0604020202020204" pitchFamily="34" charset="0"/>
              </a:rPr>
              <a:t>New York, USA  	 	1963</a:t>
            </a:r>
          </a:p>
          <a:p>
            <a:pPr lvl="1">
              <a:lnSpc>
                <a:spcPct val="120000"/>
              </a:lnSpc>
              <a:buFont typeface="Arial" pitchFamily="34" charset="0"/>
              <a:buChar char="–"/>
              <a:defRPr/>
            </a:pPr>
            <a:r>
              <a:rPr lang="en-US" sz="8000" dirty="0">
                <a:solidFill>
                  <a:schemeClr val="bg1"/>
                </a:solidFill>
                <a:latin typeface="Arial" panose="020B0604020202020204" pitchFamily="34" charset="0"/>
                <a:cs typeface="Arial" panose="020B0604020202020204" pitchFamily="34" charset="0"/>
              </a:rPr>
              <a:t>Malmö I, Sweden 		1976</a:t>
            </a:r>
          </a:p>
          <a:p>
            <a:pPr lvl="1">
              <a:lnSpc>
                <a:spcPct val="120000"/>
              </a:lnSpc>
              <a:buFont typeface="Arial" pitchFamily="34" charset="0"/>
              <a:buChar char="–"/>
              <a:defRPr/>
            </a:pPr>
            <a:r>
              <a:rPr lang="en-US" sz="8000" dirty="0">
                <a:solidFill>
                  <a:schemeClr val="bg1"/>
                </a:solidFill>
                <a:latin typeface="Arial" panose="020B0604020202020204" pitchFamily="34" charset="0"/>
                <a:cs typeface="Arial" panose="020B0604020202020204" pitchFamily="34" charset="0"/>
              </a:rPr>
              <a:t>Malmö II, Sweden </a:t>
            </a:r>
            <a:r>
              <a:rPr lang="en-US" sz="7200" dirty="0">
                <a:solidFill>
                  <a:schemeClr val="bg1"/>
                </a:solidFill>
                <a:latin typeface="Arial" panose="020B0604020202020204" pitchFamily="34" charset="0"/>
                <a:cs typeface="Arial" panose="020B0604020202020204" pitchFamily="34" charset="0"/>
              </a:rPr>
              <a:t>	</a:t>
            </a:r>
            <a:r>
              <a:rPr lang="en-US" sz="8000" dirty="0">
                <a:solidFill>
                  <a:schemeClr val="bg1"/>
                </a:solidFill>
                <a:latin typeface="Arial" panose="020B0604020202020204" pitchFamily="34" charset="0"/>
                <a:cs typeface="Arial" panose="020B0604020202020204" pitchFamily="34" charset="0"/>
              </a:rPr>
              <a:t>1978</a:t>
            </a:r>
          </a:p>
          <a:p>
            <a:pPr lvl="1">
              <a:lnSpc>
                <a:spcPct val="120000"/>
              </a:lnSpc>
              <a:buFont typeface="Arial" pitchFamily="34" charset="0"/>
              <a:buChar char="–"/>
              <a:defRPr/>
            </a:pPr>
            <a:r>
              <a:rPr lang="en-US" sz="8000" dirty="0">
                <a:solidFill>
                  <a:schemeClr val="bg1"/>
                </a:solidFill>
                <a:latin typeface="Arial" panose="020B0604020202020204" pitchFamily="34" charset="0"/>
                <a:cs typeface="Arial" panose="020B0604020202020204" pitchFamily="34" charset="0"/>
              </a:rPr>
              <a:t>Kopparberg, Sweden	1976</a:t>
            </a:r>
          </a:p>
          <a:p>
            <a:pPr lvl="1">
              <a:lnSpc>
                <a:spcPct val="120000"/>
              </a:lnSpc>
              <a:buFont typeface="Arial" pitchFamily="34" charset="0"/>
              <a:buChar char="–"/>
              <a:defRPr/>
            </a:pPr>
            <a:r>
              <a:rPr lang="en-US" sz="8000" dirty="0">
                <a:solidFill>
                  <a:schemeClr val="bg1"/>
                </a:solidFill>
                <a:latin typeface="Arial" panose="020B0604020202020204" pitchFamily="34" charset="0"/>
                <a:cs typeface="Arial" panose="020B0604020202020204" pitchFamily="34" charset="0"/>
              </a:rPr>
              <a:t>Östergötland</a:t>
            </a:r>
            <a:r>
              <a:rPr lang="en-US" sz="7200" dirty="0">
                <a:solidFill>
                  <a:schemeClr val="bg1"/>
                </a:solidFill>
                <a:latin typeface="Arial" panose="020B0604020202020204" pitchFamily="34" charset="0"/>
                <a:cs typeface="Arial" panose="020B0604020202020204" pitchFamily="34" charset="0"/>
              </a:rPr>
              <a:t>, Sweden 	1978</a:t>
            </a:r>
          </a:p>
          <a:p>
            <a:pPr lvl="1">
              <a:lnSpc>
                <a:spcPct val="120000"/>
              </a:lnSpc>
              <a:buFont typeface="Arial" pitchFamily="34" charset="0"/>
              <a:buChar char="–"/>
              <a:defRPr/>
            </a:pPr>
            <a:r>
              <a:rPr lang="en-US" sz="8000" dirty="0">
                <a:solidFill>
                  <a:schemeClr val="bg1"/>
                </a:solidFill>
                <a:latin typeface="Arial" panose="020B0604020202020204" pitchFamily="34" charset="0"/>
                <a:cs typeface="Arial" panose="020B0604020202020204" pitchFamily="34" charset="0"/>
              </a:rPr>
              <a:t>Edinburgh, Scotland 	1978</a:t>
            </a:r>
          </a:p>
          <a:p>
            <a:pPr lvl="1">
              <a:lnSpc>
                <a:spcPct val="120000"/>
              </a:lnSpc>
              <a:buFont typeface="Arial" pitchFamily="34" charset="0"/>
              <a:buChar char="–"/>
              <a:defRPr/>
            </a:pPr>
            <a:r>
              <a:rPr lang="en-US" sz="8000" dirty="0">
                <a:solidFill>
                  <a:schemeClr val="bg1"/>
                </a:solidFill>
                <a:latin typeface="Arial" panose="020B0604020202020204" pitchFamily="34" charset="0"/>
                <a:cs typeface="Arial" panose="020B0604020202020204" pitchFamily="34" charset="0"/>
              </a:rPr>
              <a:t>Canada CNBSS I		1980</a:t>
            </a:r>
          </a:p>
          <a:p>
            <a:pPr lvl="1">
              <a:lnSpc>
                <a:spcPct val="120000"/>
              </a:lnSpc>
              <a:buFont typeface="Arial" pitchFamily="34" charset="0"/>
              <a:buChar char="–"/>
              <a:defRPr/>
            </a:pPr>
            <a:r>
              <a:rPr lang="en-US" sz="8000" dirty="0">
                <a:solidFill>
                  <a:schemeClr val="bg1"/>
                </a:solidFill>
                <a:latin typeface="Arial" panose="020B0604020202020204" pitchFamily="34" charset="0"/>
                <a:cs typeface="Arial" panose="020B0604020202020204" pitchFamily="34" charset="0"/>
              </a:rPr>
              <a:t>Canada CNBSS II		</a:t>
            </a:r>
            <a:r>
              <a:rPr lang="en-US" sz="7200" dirty="0">
                <a:solidFill>
                  <a:schemeClr val="bg1"/>
                </a:solidFill>
                <a:latin typeface="Arial" panose="020B0604020202020204" pitchFamily="34" charset="0"/>
                <a:cs typeface="Arial" panose="020B0604020202020204" pitchFamily="34" charset="0"/>
              </a:rPr>
              <a:t>1980</a:t>
            </a:r>
          </a:p>
          <a:p>
            <a:pPr lvl="1">
              <a:lnSpc>
                <a:spcPct val="120000"/>
              </a:lnSpc>
              <a:buFont typeface="Arial" pitchFamily="34" charset="0"/>
              <a:buChar char="–"/>
              <a:defRPr/>
            </a:pPr>
            <a:r>
              <a:rPr lang="en-US" sz="8000" dirty="0">
                <a:solidFill>
                  <a:schemeClr val="bg1"/>
                </a:solidFill>
                <a:latin typeface="Arial" panose="020B0604020202020204" pitchFamily="34" charset="0"/>
                <a:cs typeface="Arial" panose="020B0604020202020204" pitchFamily="34" charset="0"/>
              </a:rPr>
              <a:t>Stockholm, Sweden 	1981</a:t>
            </a:r>
          </a:p>
          <a:p>
            <a:pPr lvl="1">
              <a:lnSpc>
                <a:spcPct val="120000"/>
              </a:lnSpc>
              <a:buFont typeface="Arial" pitchFamily="34" charset="0"/>
              <a:buChar char="–"/>
              <a:defRPr/>
            </a:pPr>
            <a:r>
              <a:rPr lang="en-US" sz="8000" dirty="0">
                <a:solidFill>
                  <a:schemeClr val="bg1"/>
                </a:solidFill>
                <a:latin typeface="Arial" panose="020B0604020202020204" pitchFamily="34" charset="0"/>
                <a:cs typeface="Arial" panose="020B0604020202020204" pitchFamily="34" charset="0"/>
              </a:rPr>
              <a:t>Göteborg, Sweden 	1982</a:t>
            </a:r>
          </a:p>
          <a:p>
            <a:pPr lvl="1">
              <a:lnSpc>
                <a:spcPct val="120000"/>
              </a:lnSpc>
              <a:buFont typeface="Arial" pitchFamily="34" charset="0"/>
              <a:buChar char="–"/>
              <a:defRPr/>
            </a:pPr>
            <a:r>
              <a:rPr lang="en-US" sz="8000" dirty="0">
                <a:solidFill>
                  <a:schemeClr val="bg1"/>
                </a:solidFill>
                <a:latin typeface="Arial" panose="020B0604020202020204" pitchFamily="34" charset="0"/>
                <a:cs typeface="Arial" panose="020B0604020202020204" pitchFamily="34" charset="0"/>
              </a:rPr>
              <a:t>Finland			1987</a:t>
            </a:r>
          </a:p>
          <a:p>
            <a:pPr lvl="1">
              <a:buFont typeface="Arial" pitchFamily="34" charset="0"/>
              <a:buChar char="–"/>
              <a:defRPr/>
            </a:pPr>
            <a:endParaRPr lang="en-CA" dirty="0"/>
          </a:p>
        </p:txBody>
      </p:sp>
      <p:sp>
        <p:nvSpPr>
          <p:cNvPr id="2" name="Content Placeholder 2">
            <a:extLst>
              <a:ext uri="{FF2B5EF4-FFF2-40B4-BE49-F238E27FC236}">
                <a16:creationId xmlns:a16="http://schemas.microsoft.com/office/drawing/2014/main" id="{5539E9BC-698A-2991-2123-B8DEC87536B1}"/>
              </a:ext>
            </a:extLst>
          </p:cNvPr>
          <p:cNvSpPr txBox="1">
            <a:spLocks/>
          </p:cNvSpPr>
          <p:nvPr/>
        </p:nvSpPr>
        <p:spPr>
          <a:xfrm>
            <a:off x="5453744" y="1066801"/>
            <a:ext cx="6659234" cy="5559777"/>
          </a:xfrm>
          <a:prstGeom prst="rect">
            <a:avLst/>
          </a:prstGeom>
          <a:solidFill>
            <a:schemeClr val="accent1">
              <a:lumMod val="20000"/>
              <a:lumOff val="80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4287A3"/>
              </a:buClr>
              <a:buSzPct val="100000"/>
              <a:buFont typeface="Arial" panose="020B0604020202020204" pitchFamily="34" charset="0"/>
              <a:buChar char="•"/>
              <a:defRPr sz="3700" kern="1200">
                <a:solidFill>
                  <a:schemeClr val="tx2">
                    <a:lumMod val="75000"/>
                  </a:schemeClr>
                </a:solidFill>
                <a:latin typeface="+mn-lt"/>
                <a:ea typeface="+mn-ea"/>
                <a:cs typeface="+mn-cs"/>
              </a:defRPr>
            </a:lvl1pPr>
            <a:lvl2pPr marL="685800" indent="-228600" algn="l" defTabSz="914400" rtl="0" eaLnBrk="1" latinLnBrk="0" hangingPunct="1">
              <a:lnSpc>
                <a:spcPct val="90000"/>
              </a:lnSpc>
              <a:spcBef>
                <a:spcPts val="500"/>
              </a:spcBef>
              <a:buClr>
                <a:srgbClr val="4287A3"/>
              </a:buClr>
              <a:buSzPct val="100000"/>
              <a:buFont typeface="Arial" panose="020B0604020202020204" pitchFamily="34" charset="0"/>
              <a:buChar char="•"/>
              <a:defRPr sz="3200" kern="1200">
                <a:solidFill>
                  <a:schemeClr val="tx2">
                    <a:lumMod val="75000"/>
                  </a:schemeClr>
                </a:solidFill>
                <a:latin typeface="+mn-lt"/>
                <a:ea typeface="+mn-ea"/>
                <a:cs typeface="+mn-cs"/>
              </a:defRPr>
            </a:lvl2pPr>
            <a:lvl3pPr marL="1143000" indent="-228600" algn="l" defTabSz="914400" rtl="0" eaLnBrk="1" latinLnBrk="0" hangingPunct="1">
              <a:lnSpc>
                <a:spcPct val="90000"/>
              </a:lnSpc>
              <a:spcBef>
                <a:spcPts val="500"/>
              </a:spcBef>
              <a:buClr>
                <a:srgbClr val="4287A3"/>
              </a:buClr>
              <a:buSzPct val="100000"/>
              <a:buFont typeface="Arial" panose="020B0604020202020204" pitchFamily="34" charset="0"/>
              <a:buChar char="•"/>
              <a:defRPr sz="2700" kern="1200">
                <a:solidFill>
                  <a:schemeClr val="tx2">
                    <a:lumMod val="75000"/>
                  </a:schemeClr>
                </a:solidFill>
                <a:latin typeface="+mn-lt"/>
                <a:ea typeface="+mn-ea"/>
                <a:cs typeface="+mn-cs"/>
              </a:defRPr>
            </a:lvl3pPr>
            <a:lvl4pPr marL="1600200" indent="-228600" algn="l" defTabSz="914400" rtl="0" eaLnBrk="1" latinLnBrk="0" hangingPunct="1">
              <a:lnSpc>
                <a:spcPct val="90000"/>
              </a:lnSpc>
              <a:spcBef>
                <a:spcPts val="500"/>
              </a:spcBef>
              <a:buClr>
                <a:srgbClr val="4287A3"/>
              </a:buClr>
              <a:buSzPct val="100000"/>
              <a:buFont typeface="Arial" panose="020B0604020202020204" pitchFamily="34" charset="0"/>
              <a:buChar char="•"/>
              <a:defRPr sz="2100" kern="1200">
                <a:solidFill>
                  <a:srgbClr val="707273"/>
                </a:solidFill>
                <a:latin typeface="+mn-lt"/>
                <a:ea typeface="+mn-ea"/>
                <a:cs typeface="+mn-cs"/>
              </a:defRPr>
            </a:lvl4pPr>
            <a:lvl5pPr marL="2057400" indent="-228600" algn="l" defTabSz="914400" rtl="0" eaLnBrk="1" latinLnBrk="0" hangingPunct="1">
              <a:lnSpc>
                <a:spcPct val="90000"/>
              </a:lnSpc>
              <a:spcBef>
                <a:spcPts val="500"/>
              </a:spcBef>
              <a:buClr>
                <a:srgbClr val="4287A3"/>
              </a:buClr>
              <a:buSzPct val="100000"/>
              <a:buFont typeface="Arial" panose="020B0604020202020204" pitchFamily="34" charset="0"/>
              <a:buChar char="•"/>
              <a:defRPr sz="1900" kern="1200">
                <a:solidFill>
                  <a:srgbClr val="70727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5000"/>
              </a:lnSpc>
              <a:spcBef>
                <a:spcPts val="0"/>
              </a:spcBef>
              <a:buSzPts val="1000"/>
              <a:buNone/>
              <a:tabLst>
                <a:tab pos="457200" algn="l"/>
              </a:tabLst>
            </a:pPr>
            <a:r>
              <a:rPr lang="en-CA" sz="1800" dirty="0">
                <a:latin typeface="Arial" panose="020B0604020202020204" pitchFamily="34" charset="0"/>
                <a:ea typeface="Times New Roman" panose="02020603050405020304" pitchFamily="18" charset="0"/>
                <a:cs typeface="Times New Roman" panose="02020603050405020304" pitchFamily="18" charset="0"/>
              </a:rPr>
              <a:t>Innovations in breast cancer treatment</a:t>
            </a:r>
          </a:p>
          <a:p>
            <a:pPr marL="0" indent="0">
              <a:lnSpc>
                <a:spcPct val="115000"/>
              </a:lnSpc>
              <a:spcBef>
                <a:spcPts val="0"/>
              </a:spcBef>
              <a:buSzPts val="1000"/>
              <a:buNone/>
              <a:tabLst>
                <a:tab pos="457200" algn="l"/>
              </a:tabLst>
            </a:pPr>
            <a:endParaRPr lang="en-CA" sz="1200" dirty="0">
              <a:latin typeface="Arial" panose="020B0604020202020204" pitchFamily="34" charset="0"/>
              <a:ea typeface="Times New Roman" panose="02020603050405020304" pitchFamily="18" charset="0"/>
              <a:cs typeface="Times New Roman" panose="02020603050405020304" pitchFamily="18" charset="0"/>
            </a:endParaRPr>
          </a:p>
          <a:p>
            <a:pPr marL="342900" indent="-342900">
              <a:lnSpc>
                <a:spcPct val="115000"/>
              </a:lnSpc>
              <a:spcBef>
                <a:spcPts val="0"/>
              </a:spcBef>
              <a:buSzPts val="1000"/>
              <a:buFont typeface="Symbol" panose="05050102010706020507" pitchFamily="18" charset="2"/>
              <a:buChar char=""/>
              <a:tabLst>
                <a:tab pos="457200" algn="l"/>
              </a:tabLst>
            </a:pPr>
            <a:r>
              <a:rPr lang="en-CA" sz="1800" dirty="0">
                <a:latin typeface="Arial" panose="020B0604020202020204" pitchFamily="34" charset="0"/>
                <a:ea typeface="Times New Roman" panose="02020603050405020304" pitchFamily="18" charset="0"/>
                <a:cs typeface="Times New Roman" panose="02020603050405020304" pitchFamily="18" charset="0"/>
              </a:rPr>
              <a:t>1984: Tamoxifen</a:t>
            </a:r>
          </a:p>
          <a:p>
            <a:pPr marL="342900" indent="-342900">
              <a:lnSpc>
                <a:spcPct val="115000"/>
              </a:lnSpc>
              <a:spcBef>
                <a:spcPts val="0"/>
              </a:spcBef>
              <a:buSzPts val="1000"/>
              <a:buFont typeface="Symbol" panose="05050102010706020507" pitchFamily="18" charset="2"/>
              <a:buChar char=""/>
              <a:tabLst>
                <a:tab pos="457200" algn="l"/>
              </a:tabLst>
            </a:pPr>
            <a:r>
              <a:rPr lang="en-CA" sz="1800" dirty="0">
                <a:latin typeface="Arial" panose="020B0604020202020204" pitchFamily="34" charset="0"/>
                <a:ea typeface="Times New Roman" panose="02020603050405020304" pitchFamily="18" charset="0"/>
                <a:cs typeface="Times New Roman" panose="02020603050405020304" pitchFamily="18" charset="0"/>
              </a:rPr>
              <a:t>2004: </a:t>
            </a:r>
            <a:r>
              <a:rPr lang="en-CA" sz="1800" u="sng" dirty="0">
                <a:latin typeface="Arial" panose="020B0604020202020204" pitchFamily="34" charset="0"/>
                <a:ea typeface="Times New Roman" panose="02020603050405020304" pitchFamily="18" charset="0"/>
                <a:cs typeface="Times New Roman" panose="02020603050405020304" pitchFamily="18" charset="0"/>
              </a:rPr>
              <a:t>Aromatase inhibitors</a:t>
            </a:r>
            <a:endParaRPr lang="en-CA" sz="18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15000"/>
              </a:lnSpc>
              <a:spcBef>
                <a:spcPts val="0"/>
              </a:spcBef>
              <a:buSzPts val="1000"/>
              <a:buFont typeface="Symbol" panose="05050102010706020507" pitchFamily="18" charset="2"/>
              <a:buChar char=""/>
              <a:tabLst>
                <a:tab pos="457200" algn="l"/>
              </a:tabLst>
            </a:pPr>
            <a:r>
              <a:rPr lang="en-CA" sz="1800" dirty="0">
                <a:latin typeface="Arial" panose="020B0604020202020204" pitchFamily="34" charset="0"/>
                <a:ea typeface="Times New Roman" panose="02020603050405020304" pitchFamily="18" charset="0"/>
                <a:cs typeface="Times New Roman" panose="02020603050405020304" pitchFamily="18" charset="0"/>
              </a:rPr>
              <a:t>2005: </a:t>
            </a:r>
            <a:r>
              <a:rPr lang="en-CA" sz="1800" u="sng" dirty="0">
                <a:latin typeface="Arial" panose="020B0604020202020204" pitchFamily="34" charset="0"/>
                <a:ea typeface="Times New Roman" panose="02020603050405020304" pitchFamily="18" charset="0"/>
                <a:cs typeface="Times New Roman" panose="02020603050405020304" pitchFamily="18" charset="0"/>
              </a:rPr>
              <a:t>Trastuzumab</a:t>
            </a:r>
            <a:r>
              <a:rPr lang="en-CA" sz="1800" dirty="0">
                <a:latin typeface="Arial" panose="020B0604020202020204" pitchFamily="34" charset="0"/>
                <a:ea typeface="Times New Roman" panose="02020603050405020304" pitchFamily="18" charset="0"/>
                <a:cs typeface="Times New Roman" panose="02020603050405020304" pitchFamily="18" charset="0"/>
              </a:rPr>
              <a:t> (</a:t>
            </a:r>
            <a:r>
              <a:rPr lang="en-CA" sz="1800" dirty="0" err="1">
                <a:latin typeface="Arial" panose="020B0604020202020204" pitchFamily="34" charset="0"/>
                <a:ea typeface="Times New Roman" panose="02020603050405020304" pitchFamily="18" charset="0"/>
                <a:cs typeface="Times New Roman" panose="02020603050405020304" pitchFamily="18" charset="0"/>
              </a:rPr>
              <a:t>Hereceptin</a:t>
            </a:r>
            <a:r>
              <a:rPr lang="en-CA" sz="1800" dirty="0">
                <a:latin typeface="Arial" panose="020B0604020202020204" pitchFamily="34" charset="0"/>
                <a:ea typeface="Times New Roman" panose="02020603050405020304" pitchFamily="18" charset="0"/>
                <a:cs typeface="Times New Roman" panose="02020603050405020304" pitchFamily="18" charset="0"/>
              </a:rPr>
              <a:t>)</a:t>
            </a:r>
            <a:endParaRPr lang="en-CA" sz="18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15000"/>
              </a:lnSpc>
              <a:spcBef>
                <a:spcPts val="0"/>
              </a:spcBef>
              <a:buSzPts val="1000"/>
              <a:buFont typeface="Symbol" panose="05050102010706020507" pitchFamily="18" charset="2"/>
              <a:buChar char=""/>
              <a:tabLst>
                <a:tab pos="457200" algn="l"/>
              </a:tabLst>
            </a:pPr>
            <a:r>
              <a:rPr lang="en-CA" sz="1800" dirty="0">
                <a:latin typeface="Arial" panose="020B0604020202020204" pitchFamily="34" charset="0"/>
                <a:ea typeface="Times New Roman" panose="02020603050405020304" pitchFamily="18" charset="0"/>
                <a:cs typeface="Times New Roman" panose="02020603050405020304" pitchFamily="18" charset="0"/>
              </a:rPr>
              <a:t>2013: The 4 </a:t>
            </a:r>
            <a:r>
              <a:rPr lang="en-CA" sz="1800" dirty="0">
                <a:solidFill>
                  <a:srgbClr val="231F20"/>
                </a:solidFill>
                <a:latin typeface="Arial" panose="020B0604020202020204" pitchFamily="34" charset="0"/>
                <a:ea typeface="Times New Roman" panose="02020603050405020304" pitchFamily="18" charset="0"/>
                <a:cs typeface="Times New Roman" panose="02020603050405020304" pitchFamily="18" charset="0"/>
              </a:rPr>
              <a:t>subtypes of breast cancer are defined </a:t>
            </a:r>
            <a:endParaRPr lang="en-CA" sz="18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15000"/>
              </a:lnSpc>
              <a:spcBef>
                <a:spcPts val="0"/>
              </a:spcBef>
              <a:buSzPts val="1000"/>
              <a:buFont typeface="Symbol" panose="05050102010706020507" pitchFamily="18" charset="2"/>
              <a:buChar char=""/>
              <a:tabLst>
                <a:tab pos="457200" algn="l"/>
              </a:tabLst>
            </a:pPr>
            <a:r>
              <a:rPr lang="en-CA" sz="1800" dirty="0">
                <a:latin typeface="Arial" panose="020B0604020202020204" pitchFamily="34" charset="0"/>
                <a:ea typeface="Times New Roman" panose="02020603050405020304" pitchFamily="18" charset="0"/>
                <a:cs typeface="Times New Roman" panose="02020603050405020304" pitchFamily="18" charset="0"/>
              </a:rPr>
              <a:t>2014: </a:t>
            </a:r>
            <a:r>
              <a:rPr lang="en-CA" sz="1800" u="sng" dirty="0">
                <a:latin typeface="Arial" panose="020B0604020202020204" pitchFamily="34" charset="0"/>
                <a:ea typeface="Times New Roman" panose="02020603050405020304" pitchFamily="18" charset="0"/>
                <a:cs typeface="Times New Roman" panose="02020603050405020304" pitchFamily="18" charset="0"/>
              </a:rPr>
              <a:t>Sentinel lymph node biopsy</a:t>
            </a:r>
            <a:endParaRPr lang="en-CA" sz="18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15000"/>
              </a:lnSpc>
              <a:spcBef>
                <a:spcPts val="0"/>
              </a:spcBef>
              <a:buSzPts val="1000"/>
              <a:buFont typeface="Symbol" panose="05050102010706020507" pitchFamily="18" charset="2"/>
              <a:buChar char=""/>
              <a:tabLst>
                <a:tab pos="457200" algn="l"/>
              </a:tabLst>
            </a:pPr>
            <a:r>
              <a:rPr lang="en-CA" sz="1800" dirty="0">
                <a:solidFill>
                  <a:srgbClr val="231F20"/>
                </a:solidFill>
                <a:latin typeface="Arial" panose="020B0604020202020204" pitchFamily="34" charset="0"/>
                <a:ea typeface="Times New Roman" panose="02020603050405020304" pitchFamily="18" charset="0"/>
                <a:cs typeface="Times New Roman" panose="02020603050405020304" pitchFamily="18" charset="0"/>
              </a:rPr>
              <a:t>2018: </a:t>
            </a:r>
            <a:r>
              <a:rPr lang="en-CA" sz="1800" u="sng" dirty="0">
                <a:solidFill>
                  <a:srgbClr val="231F20"/>
                </a:solidFill>
                <a:latin typeface="Arial" panose="020B0604020202020204" pitchFamily="34" charset="0"/>
                <a:ea typeface="Times New Roman" panose="02020603050405020304" pitchFamily="18" charset="0"/>
                <a:cs typeface="Times New Roman" panose="02020603050405020304" pitchFamily="18" charset="0"/>
              </a:rPr>
              <a:t>Genomic testing (Oncotype dx</a:t>
            </a:r>
            <a:r>
              <a:rPr lang="en-CA" sz="1800" dirty="0">
                <a:solidFill>
                  <a:srgbClr val="231F20"/>
                </a:solidFill>
                <a:latin typeface="Arial" panose="020B0604020202020204" pitchFamily="34" charset="0"/>
                <a:ea typeface="Times New Roman" panose="02020603050405020304" pitchFamily="18" charset="0"/>
                <a:cs typeface="Times New Roman" panose="02020603050405020304" pitchFamily="18" charset="0"/>
              </a:rPr>
              <a:t>): allows 70% women with early-stage ER+ BC to avoid chemotherapy</a:t>
            </a:r>
            <a:endParaRPr lang="en-CA" sz="1800" dirty="0">
              <a:solidFill>
                <a:srgbClr val="231F20"/>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15000"/>
              </a:lnSpc>
              <a:spcBef>
                <a:spcPts val="0"/>
              </a:spcBef>
              <a:buSzPts val="1000"/>
              <a:buFont typeface="Symbol" panose="05050102010706020507" pitchFamily="18" charset="2"/>
              <a:buChar char=""/>
              <a:tabLst>
                <a:tab pos="457200" algn="l"/>
              </a:tabLst>
            </a:pPr>
            <a:r>
              <a:rPr lang="en-CA" sz="1800" dirty="0">
                <a:solidFill>
                  <a:srgbClr val="231F20"/>
                </a:solidFill>
                <a:latin typeface="Arial" panose="020B0604020202020204" pitchFamily="34" charset="0"/>
                <a:ea typeface="Times New Roman" panose="02020603050405020304" pitchFamily="18" charset="0"/>
                <a:cs typeface="Times New Roman" panose="02020603050405020304" pitchFamily="18" charset="0"/>
              </a:rPr>
              <a:t>2021: </a:t>
            </a:r>
            <a:r>
              <a:rPr lang="en-CA" sz="1800" u="sng" dirty="0">
                <a:solidFill>
                  <a:srgbClr val="231F20"/>
                </a:solidFill>
                <a:latin typeface="Arial" panose="020B0604020202020204" pitchFamily="34" charset="0"/>
                <a:ea typeface="Times New Roman" panose="02020603050405020304" pitchFamily="18" charset="0"/>
                <a:cs typeface="Times New Roman" panose="02020603050405020304" pitchFamily="18" charset="0"/>
              </a:rPr>
              <a:t>CDK4/6 inhibitors</a:t>
            </a:r>
            <a:r>
              <a:rPr lang="en-CA" sz="1800" dirty="0">
                <a:solidFill>
                  <a:srgbClr val="231F20"/>
                </a:solidFill>
                <a:latin typeface="Arial" panose="020B0604020202020204" pitchFamily="34" charset="0"/>
                <a:ea typeface="Times New Roman" panose="02020603050405020304" pitchFamily="18" charset="0"/>
                <a:cs typeface="Times New Roman" panose="02020603050405020304" pitchFamily="18" charset="0"/>
              </a:rPr>
              <a:t> for metastatic ER+ BC, survival increases to ~5years</a:t>
            </a:r>
            <a:endParaRPr lang="en-CA" sz="1800" dirty="0">
              <a:solidFill>
                <a:srgbClr val="231F20"/>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15000"/>
              </a:lnSpc>
              <a:spcBef>
                <a:spcPts val="0"/>
              </a:spcBef>
              <a:buSzPts val="1000"/>
              <a:buFont typeface="Symbol" panose="05050102010706020507" pitchFamily="18" charset="2"/>
              <a:buChar char=""/>
              <a:tabLst>
                <a:tab pos="457200" algn="l"/>
              </a:tabLst>
            </a:pPr>
            <a:r>
              <a:rPr lang="en-CA" sz="1800" dirty="0">
                <a:solidFill>
                  <a:srgbClr val="231F20"/>
                </a:solidFill>
                <a:latin typeface="Arial" panose="020B0604020202020204" pitchFamily="34" charset="0"/>
                <a:ea typeface="Times New Roman" panose="02020603050405020304" pitchFamily="18" charset="0"/>
                <a:cs typeface="Times New Roman" panose="02020603050405020304" pitchFamily="18" charset="0"/>
              </a:rPr>
              <a:t>2022:</a:t>
            </a:r>
            <a:r>
              <a:rPr lang="en-CA" sz="1800" b="1" dirty="0">
                <a:solidFill>
                  <a:srgbClr val="231F20"/>
                </a:solidFill>
                <a:latin typeface="Arial" panose="020B0604020202020204" pitchFamily="34" charset="0"/>
                <a:ea typeface="Times New Roman" panose="02020603050405020304" pitchFamily="18" charset="0"/>
                <a:cs typeface="Times New Roman" panose="02020603050405020304" pitchFamily="18" charset="0"/>
              </a:rPr>
              <a:t> </a:t>
            </a:r>
            <a:r>
              <a:rPr lang="en-CA" sz="1800" u="sng" dirty="0">
                <a:solidFill>
                  <a:srgbClr val="231F20"/>
                </a:solidFill>
                <a:latin typeface="Arial" panose="020B0604020202020204" pitchFamily="34" charset="0"/>
                <a:ea typeface="Times New Roman" panose="02020603050405020304" pitchFamily="18" charset="0"/>
                <a:cs typeface="Times New Roman" panose="02020603050405020304" pitchFamily="18" charset="0"/>
              </a:rPr>
              <a:t>CDK4/6 inhibitors</a:t>
            </a:r>
            <a:r>
              <a:rPr lang="en-CA" sz="1800" dirty="0">
                <a:solidFill>
                  <a:srgbClr val="231F20"/>
                </a:solidFill>
                <a:latin typeface="Arial" panose="020B0604020202020204" pitchFamily="34" charset="0"/>
                <a:ea typeface="Times New Roman" panose="02020603050405020304" pitchFamily="18" charset="0"/>
                <a:cs typeface="Times New Roman" panose="02020603050405020304" pitchFamily="18" charset="0"/>
              </a:rPr>
              <a:t> approved for adjuvant treatment of high risk ER+ BC</a:t>
            </a:r>
            <a:endParaRPr lang="en-CA" sz="18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15000"/>
              </a:lnSpc>
              <a:spcBef>
                <a:spcPts val="0"/>
              </a:spcBef>
              <a:buSzPts val="1000"/>
              <a:buFont typeface="Symbol" panose="05050102010706020507" pitchFamily="18" charset="2"/>
              <a:buChar char=""/>
              <a:tabLst>
                <a:tab pos="457200" algn="l"/>
              </a:tabLst>
            </a:pPr>
            <a:r>
              <a:rPr lang="en-CA" sz="1800" dirty="0">
                <a:solidFill>
                  <a:srgbClr val="231F20"/>
                </a:solidFill>
                <a:latin typeface="Arial" panose="020B0604020202020204" pitchFamily="34" charset="0"/>
                <a:ea typeface="Times New Roman" panose="02020603050405020304" pitchFamily="18" charset="0"/>
                <a:cs typeface="Times New Roman" panose="02020603050405020304" pitchFamily="18" charset="0"/>
              </a:rPr>
              <a:t>2022: </a:t>
            </a:r>
            <a:r>
              <a:rPr lang="en-CA" sz="1800" u="sng" dirty="0">
                <a:solidFill>
                  <a:srgbClr val="231F20"/>
                </a:solidFill>
                <a:latin typeface="Arial" panose="020B0604020202020204" pitchFamily="34" charset="0"/>
                <a:ea typeface="Times New Roman" panose="02020603050405020304" pitchFamily="18" charset="0"/>
                <a:cs typeface="Times New Roman" panose="02020603050405020304" pitchFamily="18" charset="0"/>
              </a:rPr>
              <a:t>Antibody-drug conjugate</a:t>
            </a:r>
            <a:r>
              <a:rPr lang="en-CA" sz="1800" dirty="0">
                <a:solidFill>
                  <a:srgbClr val="231F20"/>
                </a:solidFill>
                <a:latin typeface="Arial" panose="020B0604020202020204" pitchFamily="34" charset="0"/>
                <a:ea typeface="Times New Roman" panose="02020603050405020304" pitchFamily="18" charset="0"/>
                <a:cs typeface="Times New Roman" panose="02020603050405020304" pitchFamily="18" charset="0"/>
              </a:rPr>
              <a:t> (</a:t>
            </a:r>
            <a:r>
              <a:rPr lang="en-CA" sz="1800" dirty="0" err="1">
                <a:solidFill>
                  <a:srgbClr val="231F20"/>
                </a:solidFill>
                <a:latin typeface="Arial" panose="020B0604020202020204" pitchFamily="34" charset="0"/>
                <a:ea typeface="Times New Roman" panose="02020603050405020304" pitchFamily="18" charset="0"/>
                <a:cs typeface="Times New Roman" panose="02020603050405020304" pitchFamily="18" charset="0"/>
              </a:rPr>
              <a:t>Enhertu</a:t>
            </a:r>
            <a:r>
              <a:rPr lang="en-CA" sz="1800" dirty="0">
                <a:solidFill>
                  <a:srgbClr val="231F20"/>
                </a:solidFill>
                <a:latin typeface="Arial" panose="020B0604020202020204" pitchFamily="34" charset="0"/>
                <a:ea typeface="Times New Roman" panose="02020603050405020304" pitchFamily="18" charset="0"/>
                <a:cs typeface="Times New Roman" panose="02020603050405020304" pitchFamily="18" charset="0"/>
              </a:rPr>
              <a:t>) approved in metastatic HER2+ BC</a:t>
            </a:r>
            <a:endParaRPr lang="en-CA" sz="1800" dirty="0">
              <a:solidFill>
                <a:srgbClr val="231F20"/>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15000"/>
              </a:lnSpc>
              <a:spcBef>
                <a:spcPts val="0"/>
              </a:spcBef>
              <a:buSzPts val="1000"/>
              <a:buFont typeface="Symbol" panose="05050102010706020507" pitchFamily="18" charset="2"/>
              <a:buChar char=""/>
              <a:tabLst>
                <a:tab pos="457200" algn="l"/>
              </a:tabLst>
            </a:pPr>
            <a:r>
              <a:rPr lang="en-CA" sz="1800" dirty="0">
                <a:solidFill>
                  <a:srgbClr val="231F20"/>
                </a:solidFill>
                <a:latin typeface="Arial" panose="020B0604020202020204" pitchFamily="34" charset="0"/>
                <a:ea typeface="Times New Roman" panose="02020603050405020304" pitchFamily="18" charset="0"/>
                <a:cs typeface="Times New Roman" panose="02020603050405020304" pitchFamily="18" charset="0"/>
              </a:rPr>
              <a:t>2022: </a:t>
            </a:r>
            <a:r>
              <a:rPr lang="en-CA" sz="1800" u="sng" dirty="0" err="1">
                <a:solidFill>
                  <a:srgbClr val="231F20"/>
                </a:solidFill>
                <a:latin typeface="Arial" panose="020B0604020202020204" pitchFamily="34" charset="0"/>
                <a:ea typeface="Times New Roman" panose="02020603050405020304" pitchFamily="18" charset="0"/>
                <a:cs typeface="Times New Roman" panose="02020603050405020304" pitchFamily="18" charset="0"/>
              </a:rPr>
              <a:t>Hypofractionated</a:t>
            </a:r>
            <a:r>
              <a:rPr lang="en-CA" sz="1800" u="sng" dirty="0">
                <a:solidFill>
                  <a:srgbClr val="231F20"/>
                </a:solidFill>
                <a:latin typeface="Arial" panose="020B0604020202020204" pitchFamily="34" charset="0"/>
                <a:ea typeface="Times New Roman" panose="02020603050405020304" pitchFamily="18" charset="0"/>
                <a:cs typeface="Times New Roman" panose="02020603050405020304" pitchFamily="18" charset="0"/>
              </a:rPr>
              <a:t> radiation</a:t>
            </a:r>
            <a:r>
              <a:rPr lang="en-CA" sz="1800" dirty="0">
                <a:solidFill>
                  <a:srgbClr val="231F20"/>
                </a:solidFill>
                <a:latin typeface="Arial" panose="020B0604020202020204" pitchFamily="34" charset="0"/>
                <a:ea typeface="Times New Roman" panose="02020603050405020304" pitchFamily="18" charset="0"/>
                <a:cs typeface="Times New Roman" panose="02020603050405020304" pitchFamily="18" charset="0"/>
              </a:rPr>
              <a:t> (5 fractions)</a:t>
            </a:r>
            <a:endParaRPr lang="en-CA" sz="1800" dirty="0">
              <a:solidFill>
                <a:srgbClr val="231F20"/>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15000"/>
              </a:lnSpc>
              <a:spcBef>
                <a:spcPts val="0"/>
              </a:spcBef>
              <a:buSzPts val="1000"/>
              <a:buFont typeface="Symbol" panose="05050102010706020507" pitchFamily="18" charset="2"/>
              <a:buChar char=""/>
              <a:tabLst>
                <a:tab pos="457200" algn="l"/>
              </a:tabLst>
            </a:pPr>
            <a:r>
              <a:rPr lang="en-CA" sz="1800" dirty="0">
                <a:solidFill>
                  <a:srgbClr val="231F20"/>
                </a:solidFill>
                <a:latin typeface="Arial" panose="020B0604020202020204" pitchFamily="34" charset="0"/>
                <a:ea typeface="Times New Roman" panose="02020603050405020304" pitchFamily="18" charset="0"/>
                <a:cs typeface="Times New Roman" panose="02020603050405020304" pitchFamily="18" charset="0"/>
              </a:rPr>
              <a:t>2023:</a:t>
            </a:r>
            <a:r>
              <a:rPr lang="en-CA" sz="1800" u="sng" dirty="0">
                <a:solidFill>
                  <a:srgbClr val="231F20"/>
                </a:solidFill>
                <a:latin typeface="Arial" panose="020B0604020202020204" pitchFamily="34" charset="0"/>
                <a:ea typeface="Times New Roman" panose="02020603050405020304" pitchFamily="18" charset="0"/>
                <a:cs typeface="Times New Roman" panose="02020603050405020304" pitchFamily="18" charset="0"/>
              </a:rPr>
              <a:t> Immunotherapy</a:t>
            </a:r>
            <a:r>
              <a:rPr lang="en-CA" sz="1800" dirty="0">
                <a:solidFill>
                  <a:srgbClr val="231F20"/>
                </a:solidFill>
                <a:latin typeface="Arial" panose="020B0604020202020204" pitchFamily="34" charset="0"/>
                <a:ea typeface="Times New Roman" panose="02020603050405020304" pitchFamily="18" charset="0"/>
                <a:cs typeface="Times New Roman" panose="02020603050405020304" pitchFamily="18" charset="0"/>
              </a:rPr>
              <a:t> used for high risk and metastatic triple negative BC</a:t>
            </a:r>
            <a:endParaRPr lang="en-CA" sz="1800" dirty="0">
              <a:solidFill>
                <a:srgbClr val="231F2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6" name="Right Bracket 5">
            <a:extLst>
              <a:ext uri="{FF2B5EF4-FFF2-40B4-BE49-F238E27FC236}">
                <a16:creationId xmlns:a16="http://schemas.microsoft.com/office/drawing/2014/main" id="{10271A76-BAA2-1767-1F3F-F11D4C8B4B4A}"/>
              </a:ext>
            </a:extLst>
          </p:cNvPr>
          <p:cNvSpPr/>
          <p:nvPr/>
        </p:nvSpPr>
        <p:spPr>
          <a:xfrm>
            <a:off x="4245429" y="1400175"/>
            <a:ext cx="224971" cy="4094691"/>
          </a:xfrm>
          <a:prstGeom prst="rightBracket">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cxnSp>
        <p:nvCxnSpPr>
          <p:cNvPr id="14" name="Connector: Elbow 13">
            <a:extLst>
              <a:ext uri="{FF2B5EF4-FFF2-40B4-BE49-F238E27FC236}">
                <a16:creationId xmlns:a16="http://schemas.microsoft.com/office/drawing/2014/main" id="{727B89DD-1311-6EE1-7D5A-5F7791FD6978}"/>
              </a:ext>
            </a:extLst>
          </p:cNvPr>
          <p:cNvCxnSpPr>
            <a:cxnSpLocks/>
          </p:cNvCxnSpPr>
          <p:nvPr/>
        </p:nvCxnSpPr>
        <p:spPr>
          <a:xfrm flipV="1">
            <a:off x="4438652" y="1524000"/>
            <a:ext cx="2187926" cy="2124077"/>
          </a:xfrm>
          <a:prstGeom prst="bentConnector3">
            <a:avLst>
              <a:gd name="adj1" fmla="val 38649"/>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F5038D3A-81AF-6E9F-3D35-C162A4CB443D}"/>
              </a:ext>
            </a:extLst>
          </p:cNvPr>
          <p:cNvSpPr txBox="1"/>
          <p:nvPr/>
        </p:nvSpPr>
        <p:spPr>
          <a:xfrm>
            <a:off x="108858" y="5519058"/>
            <a:ext cx="5312228" cy="1200329"/>
          </a:xfrm>
          <a:prstGeom prst="rect">
            <a:avLst/>
          </a:prstGeom>
          <a:noFill/>
        </p:spPr>
        <p:txBody>
          <a:bodyPr wrap="square" rtlCol="0">
            <a:spAutoFit/>
          </a:bodyPr>
          <a:lstStyle/>
          <a:p>
            <a:pPr marL="285750" indent="-285750">
              <a:buFont typeface="Arial" panose="020B0604020202020204" pitchFamily="34" charset="0"/>
              <a:buChar char="•"/>
            </a:pPr>
            <a:r>
              <a:rPr lang="en-CA" sz="2400" dirty="0">
                <a:solidFill>
                  <a:schemeClr val="bg1"/>
                </a:solidFill>
                <a:latin typeface="Arial" panose="020B0604020202020204" pitchFamily="34" charset="0"/>
                <a:cs typeface="Arial" panose="020B0604020202020204" pitchFamily="34" charset="0"/>
              </a:rPr>
              <a:t>Trials 30-60 years old</a:t>
            </a:r>
          </a:p>
          <a:p>
            <a:pPr marL="285750" indent="-285750">
              <a:buFont typeface="Arial" panose="020B0604020202020204" pitchFamily="34" charset="0"/>
              <a:buChar char="•"/>
            </a:pPr>
            <a:r>
              <a:rPr lang="en-CA" sz="2400" dirty="0">
                <a:solidFill>
                  <a:schemeClr val="bg1"/>
                </a:solidFill>
                <a:latin typeface="Arial" panose="020B0604020202020204" pitchFamily="34" charset="0"/>
                <a:cs typeface="Arial" panose="020B0604020202020204" pitchFamily="34" charset="0"/>
              </a:rPr>
              <a:t>Do not reflect technological/treatment advances</a:t>
            </a:r>
          </a:p>
        </p:txBody>
      </p:sp>
    </p:spTree>
    <p:extLst>
      <p:ext uri="{BB962C8B-B14F-4D97-AF65-F5344CB8AC3E}">
        <p14:creationId xmlns:p14="http://schemas.microsoft.com/office/powerpoint/2010/main" val="3844962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135E8-09B3-8B8B-0B92-E585F938535D}"/>
              </a:ext>
            </a:extLst>
          </p:cNvPr>
          <p:cNvSpPr>
            <a:spLocks noGrp="1"/>
          </p:cNvSpPr>
          <p:nvPr>
            <p:ph type="title"/>
          </p:nvPr>
        </p:nvSpPr>
        <p:spPr/>
        <p:txBody>
          <a:bodyPr/>
          <a:lstStyle/>
          <a:p>
            <a:endParaRPr lang="en-CA"/>
          </a:p>
        </p:txBody>
      </p:sp>
      <p:sp>
        <p:nvSpPr>
          <p:cNvPr id="3" name="Content Placeholder 2">
            <a:extLst>
              <a:ext uri="{FF2B5EF4-FFF2-40B4-BE49-F238E27FC236}">
                <a16:creationId xmlns:a16="http://schemas.microsoft.com/office/drawing/2014/main" id="{C61E047E-E0CF-772A-D8EA-F2DB6807D493}"/>
              </a:ext>
            </a:extLst>
          </p:cNvPr>
          <p:cNvSpPr>
            <a:spLocks noGrp="1"/>
          </p:cNvSpPr>
          <p:nvPr>
            <p:ph idx="1"/>
          </p:nvPr>
        </p:nvSpPr>
        <p:spPr>
          <a:xfrm>
            <a:off x="6626578" y="614073"/>
            <a:ext cx="5486400" cy="5706053"/>
          </a:xfrm>
        </p:spPr>
        <p:txBody>
          <a:bodyPr>
            <a:normAutofit fontScale="92500" lnSpcReduction="10000"/>
          </a:bodyPr>
          <a:lstStyle/>
          <a:p>
            <a:pPr marL="0" indent="0">
              <a:buNone/>
            </a:pPr>
            <a:r>
              <a:rPr lang="en-CA" sz="3500" dirty="0">
                <a:solidFill>
                  <a:schemeClr val="bg1"/>
                </a:solidFill>
                <a:latin typeface="Arial" panose="020B0604020202020204" pitchFamily="34" charset="0"/>
                <a:cs typeface="Arial" panose="020B0604020202020204" pitchFamily="34" charset="0"/>
              </a:rPr>
              <a:t>CNBSS</a:t>
            </a:r>
          </a:p>
          <a:p>
            <a:r>
              <a:rPr lang="en-CA" sz="2600" dirty="0">
                <a:solidFill>
                  <a:schemeClr val="bg1"/>
                </a:solidFill>
                <a:latin typeface="Arial" panose="020B0604020202020204" pitchFamily="34" charset="0"/>
                <a:cs typeface="Arial" panose="020B0604020202020204" pitchFamily="34" charset="0"/>
              </a:rPr>
              <a:t>Flawed design</a:t>
            </a:r>
          </a:p>
          <a:p>
            <a:pPr lvl="1">
              <a:lnSpc>
                <a:spcPct val="100000"/>
              </a:lnSpc>
              <a:spcBef>
                <a:spcPts val="1000"/>
              </a:spcBef>
            </a:pPr>
            <a:r>
              <a:rPr lang="en-CA" sz="2600" dirty="0">
                <a:solidFill>
                  <a:schemeClr val="bg1"/>
                </a:solidFill>
                <a:latin typeface="Arial" panose="020B0604020202020204" pitchFamily="34" charset="0"/>
                <a:cs typeface="Arial" panose="020B0604020202020204" pitchFamily="34" charset="0"/>
              </a:rPr>
              <a:t>Palpable masses preferentially placed in screening arm</a:t>
            </a:r>
          </a:p>
          <a:p>
            <a:pPr lvl="1">
              <a:spcBef>
                <a:spcPts val="1000"/>
              </a:spcBef>
            </a:pPr>
            <a:r>
              <a:rPr lang="en-US" sz="2600" dirty="0">
                <a:solidFill>
                  <a:schemeClr val="bg1"/>
                </a:solidFill>
                <a:latin typeface="Arial" panose="020B0604020202020204" pitchFamily="34" charset="0"/>
                <a:cs typeface="Arial" panose="020B0604020202020204" pitchFamily="34" charset="0"/>
              </a:rPr>
              <a:t>58% and 49% had clinically palpable cancers vs 15% in average population</a:t>
            </a:r>
          </a:p>
          <a:p>
            <a:pPr lvl="1">
              <a:spcBef>
                <a:spcPts val="1000"/>
              </a:spcBef>
            </a:pPr>
            <a:r>
              <a:rPr lang="en-CA" sz="2600" b="1" dirty="0">
                <a:solidFill>
                  <a:schemeClr val="bg1"/>
                </a:solidFill>
                <a:latin typeface="Arial" panose="020B0604020202020204" pitchFamily="34" charset="0"/>
                <a:cs typeface="Arial" panose="020B0604020202020204" pitchFamily="34" charset="0"/>
              </a:rPr>
              <a:t>16.4% </a:t>
            </a:r>
            <a:r>
              <a:rPr lang="en-CA" sz="2600" dirty="0">
                <a:solidFill>
                  <a:schemeClr val="bg1"/>
                </a:solidFill>
                <a:latin typeface="Arial" panose="020B0604020202020204" pitchFamily="34" charset="0"/>
                <a:cs typeface="Arial" panose="020B0604020202020204" pitchFamily="34" charset="0"/>
              </a:rPr>
              <a:t>advanced cancers in </a:t>
            </a:r>
            <a:r>
              <a:rPr lang="en-CA" sz="2600" dirty="0" err="1">
                <a:solidFill>
                  <a:schemeClr val="bg1"/>
                </a:solidFill>
                <a:latin typeface="Arial" panose="020B0604020202020204" pitchFamily="34" charset="0"/>
                <a:cs typeface="Arial" panose="020B0604020202020204" pitchFamily="34" charset="0"/>
              </a:rPr>
              <a:t>mammo</a:t>
            </a:r>
            <a:r>
              <a:rPr lang="en-CA" sz="2600" dirty="0">
                <a:solidFill>
                  <a:schemeClr val="bg1"/>
                </a:solidFill>
                <a:latin typeface="Arial" panose="020B0604020202020204" pitchFamily="34" charset="0"/>
                <a:cs typeface="Arial" panose="020B0604020202020204" pitchFamily="34" charset="0"/>
              </a:rPr>
              <a:t> vs </a:t>
            </a:r>
            <a:r>
              <a:rPr lang="en-CA" sz="2600" b="1" dirty="0">
                <a:solidFill>
                  <a:schemeClr val="bg1"/>
                </a:solidFill>
                <a:latin typeface="Arial" panose="020B0604020202020204" pitchFamily="34" charset="0"/>
                <a:cs typeface="Arial" panose="020B0604020202020204" pitchFamily="34" charset="0"/>
              </a:rPr>
              <a:t>8.5% </a:t>
            </a:r>
            <a:r>
              <a:rPr lang="en-CA" sz="2600" dirty="0">
                <a:solidFill>
                  <a:schemeClr val="bg1"/>
                </a:solidFill>
                <a:latin typeface="Arial" panose="020B0604020202020204" pitchFamily="34" charset="0"/>
                <a:cs typeface="Arial" panose="020B0604020202020204" pitchFamily="34" charset="0"/>
              </a:rPr>
              <a:t>in usual care (p&gt;0.003)</a:t>
            </a:r>
          </a:p>
          <a:p>
            <a:pPr lvl="1">
              <a:spcBef>
                <a:spcPts val="1000"/>
              </a:spcBef>
            </a:pPr>
            <a:r>
              <a:rPr lang="en-CA" sz="2600" dirty="0">
                <a:solidFill>
                  <a:schemeClr val="bg1"/>
                </a:solidFill>
                <a:latin typeface="Arial" panose="020B0604020202020204" pitchFamily="34" charset="0"/>
                <a:cs typeface="Arial" panose="020B0604020202020204" pitchFamily="34" charset="0"/>
              </a:rPr>
              <a:t>Breast cancer mortality rate was </a:t>
            </a:r>
            <a:r>
              <a:rPr lang="en-CA" sz="2600" b="1" dirty="0">
                <a:solidFill>
                  <a:schemeClr val="bg1"/>
                </a:solidFill>
                <a:latin typeface="Arial" panose="020B0604020202020204" pitchFamily="34" charset="0"/>
                <a:cs typeface="Arial" panose="020B0604020202020204" pitchFamily="34" charset="0"/>
              </a:rPr>
              <a:t>1.36x </a:t>
            </a:r>
            <a:r>
              <a:rPr lang="en-CA" sz="2600" dirty="0">
                <a:solidFill>
                  <a:schemeClr val="bg1"/>
                </a:solidFill>
                <a:latin typeface="Arial" panose="020B0604020202020204" pitchFamily="34" charset="0"/>
                <a:cs typeface="Arial" panose="020B0604020202020204" pitchFamily="34" charset="0"/>
              </a:rPr>
              <a:t>higher in screening arm vs. usual care</a:t>
            </a:r>
          </a:p>
          <a:p>
            <a:r>
              <a:rPr lang="en-CA" sz="2600" dirty="0">
                <a:solidFill>
                  <a:schemeClr val="bg1"/>
                </a:solidFill>
                <a:latin typeface="Arial" panose="020B0604020202020204" pitchFamily="34" charset="0"/>
                <a:cs typeface="Arial" panose="020B0604020202020204" pitchFamily="34" charset="0"/>
              </a:rPr>
              <a:t>Poor quality </a:t>
            </a:r>
          </a:p>
          <a:p>
            <a:pPr marL="0" indent="0">
              <a:buNone/>
            </a:pPr>
            <a:r>
              <a:rPr lang="en-CA" sz="2600" dirty="0">
                <a:solidFill>
                  <a:schemeClr val="bg1"/>
                </a:solidFill>
                <a:latin typeface="Arial" panose="020B0604020202020204" pitchFamily="34" charset="0"/>
                <a:cs typeface="Arial" panose="020B0604020202020204" pitchFamily="34" charset="0"/>
              </a:rPr>
              <a:t>mammograms</a:t>
            </a:r>
          </a:p>
          <a:p>
            <a:pPr lvl="1"/>
            <a:endParaRPr lang="en-CA" sz="2900" dirty="0">
              <a:solidFill>
                <a:schemeClr val="tx1"/>
              </a:solidFill>
              <a:latin typeface="Arial" panose="020B0604020202020204" pitchFamily="34" charset="0"/>
              <a:cs typeface="Arial" panose="020B0604020202020204" pitchFamily="34" charset="0"/>
            </a:endParaRPr>
          </a:p>
          <a:p>
            <a:pPr lvl="3"/>
            <a:endParaRPr lang="en-CA" dirty="0"/>
          </a:p>
        </p:txBody>
      </p:sp>
      <p:grpSp>
        <p:nvGrpSpPr>
          <p:cNvPr id="8" name="Group 7">
            <a:extLst>
              <a:ext uri="{FF2B5EF4-FFF2-40B4-BE49-F238E27FC236}">
                <a16:creationId xmlns:a16="http://schemas.microsoft.com/office/drawing/2014/main" id="{7968BC15-E9ED-F906-BB4F-D1EA76B1683A}"/>
              </a:ext>
            </a:extLst>
          </p:cNvPr>
          <p:cNvGrpSpPr/>
          <p:nvPr/>
        </p:nvGrpSpPr>
        <p:grpSpPr>
          <a:xfrm>
            <a:off x="214489" y="406400"/>
            <a:ext cx="6163733" cy="6104236"/>
            <a:chOff x="2688771" y="1719942"/>
            <a:chExt cx="6977744" cy="4975751"/>
          </a:xfrm>
        </p:grpSpPr>
        <p:pic>
          <p:nvPicPr>
            <p:cNvPr id="4" name="Picture 3">
              <a:extLst>
                <a:ext uri="{FF2B5EF4-FFF2-40B4-BE49-F238E27FC236}">
                  <a16:creationId xmlns:a16="http://schemas.microsoft.com/office/drawing/2014/main" id="{0EAD4A6F-B9F2-EC8F-6133-96334B467C5E}"/>
                </a:ext>
              </a:extLst>
            </p:cNvPr>
            <p:cNvPicPr>
              <a:picLocks noChangeAspect="1"/>
            </p:cNvPicPr>
            <p:nvPr/>
          </p:nvPicPr>
          <p:blipFill rotWithShape="1">
            <a:blip r:embed="rId2"/>
            <a:srcRect l="5676" t="23841" r="3552"/>
            <a:stretch/>
          </p:blipFill>
          <p:spPr>
            <a:xfrm>
              <a:off x="2688771" y="1719942"/>
              <a:ext cx="6977744" cy="4975751"/>
            </a:xfrm>
            <a:prstGeom prst="rect">
              <a:avLst/>
            </a:prstGeom>
          </p:spPr>
        </p:pic>
        <p:sp>
          <p:nvSpPr>
            <p:cNvPr id="5" name="Oval 7">
              <a:extLst>
                <a:ext uri="{FF2B5EF4-FFF2-40B4-BE49-F238E27FC236}">
                  <a16:creationId xmlns:a16="http://schemas.microsoft.com/office/drawing/2014/main" id="{80F0677D-39CE-F0F8-B5CF-79A608F778FE}"/>
                </a:ext>
              </a:extLst>
            </p:cNvPr>
            <p:cNvSpPr>
              <a:spLocks noChangeArrowheads="1"/>
            </p:cNvSpPr>
            <p:nvPr/>
          </p:nvSpPr>
          <p:spPr bwMode="auto">
            <a:xfrm flipH="1">
              <a:off x="4292214" y="5366643"/>
              <a:ext cx="883129" cy="225115"/>
            </a:xfrm>
            <a:prstGeom prst="ellipse">
              <a:avLst/>
            </a:prstGeom>
            <a:noFill/>
            <a:ln w="25400" algn="ctr">
              <a:solidFill>
                <a:srgbClr val="00B05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350" b="0" i="0" u="none" strike="noStrike" kern="1200" cap="none" spc="0" normalizeH="0" baseline="0" noProof="0">
                <a:ln>
                  <a:noFill/>
                </a:ln>
                <a:solidFill>
                  <a:srgbClr val="295D90"/>
                </a:solidFill>
                <a:effectLst/>
                <a:uLnTx/>
                <a:uFillTx/>
                <a:latin typeface="Arial"/>
                <a:ea typeface="+mn-ea"/>
                <a:cs typeface="+mn-cs"/>
              </a:endParaRPr>
            </a:p>
          </p:txBody>
        </p:sp>
        <p:sp>
          <p:nvSpPr>
            <p:cNvPr id="6" name="Oval 1">
              <a:extLst>
                <a:ext uri="{FF2B5EF4-FFF2-40B4-BE49-F238E27FC236}">
                  <a16:creationId xmlns:a16="http://schemas.microsoft.com/office/drawing/2014/main" id="{697E4E9F-6191-99B2-835E-E749636802CA}"/>
                </a:ext>
              </a:extLst>
            </p:cNvPr>
            <p:cNvSpPr>
              <a:spLocks noChangeArrowheads="1"/>
            </p:cNvSpPr>
            <p:nvPr/>
          </p:nvSpPr>
          <p:spPr bwMode="auto">
            <a:xfrm>
              <a:off x="8502335" y="4167864"/>
              <a:ext cx="870433" cy="449952"/>
            </a:xfrm>
            <a:prstGeom prst="ellipse">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350" b="0" i="0" u="none" strike="noStrike" kern="1200" cap="none" spc="0" normalizeH="0" baseline="0" noProof="0">
                <a:ln>
                  <a:noFill/>
                </a:ln>
                <a:solidFill>
                  <a:srgbClr val="295D90"/>
                </a:solidFill>
                <a:effectLst/>
                <a:uLnTx/>
                <a:uFillTx/>
                <a:latin typeface="Arial"/>
                <a:ea typeface="+mn-ea"/>
                <a:cs typeface="+mn-cs"/>
              </a:endParaRPr>
            </a:p>
          </p:txBody>
        </p:sp>
        <p:sp>
          <p:nvSpPr>
            <p:cNvPr id="7" name="Oval 6">
              <a:extLst>
                <a:ext uri="{FF2B5EF4-FFF2-40B4-BE49-F238E27FC236}">
                  <a16:creationId xmlns:a16="http://schemas.microsoft.com/office/drawing/2014/main" id="{E788F9E1-0915-B9CA-6C39-C72A635C69D6}"/>
                </a:ext>
              </a:extLst>
            </p:cNvPr>
            <p:cNvSpPr>
              <a:spLocks noChangeArrowheads="1"/>
            </p:cNvSpPr>
            <p:nvPr/>
          </p:nvSpPr>
          <p:spPr bwMode="auto">
            <a:xfrm flipH="1">
              <a:off x="7506170" y="4500327"/>
              <a:ext cx="986491" cy="449952"/>
            </a:xfrm>
            <a:prstGeom prst="ellipse">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350" b="0" i="0" u="none" strike="noStrike" kern="1200" cap="none" spc="0" normalizeH="0" baseline="0" noProof="0">
                <a:ln>
                  <a:noFill/>
                </a:ln>
                <a:solidFill>
                  <a:srgbClr val="295D90"/>
                </a:solidFill>
                <a:effectLst/>
                <a:uLnTx/>
                <a:uFillTx/>
                <a:latin typeface="Arial"/>
                <a:ea typeface="+mn-ea"/>
                <a:cs typeface="+mn-cs"/>
              </a:endParaRPr>
            </a:p>
          </p:txBody>
        </p:sp>
      </p:grpSp>
      <p:pic>
        <p:nvPicPr>
          <p:cNvPr id="9" name="Picture 8" descr="Screen Shot 2016-12-05 at 10.38.10 PM.png">
            <a:extLst>
              <a:ext uri="{FF2B5EF4-FFF2-40B4-BE49-F238E27FC236}">
                <a16:creationId xmlns:a16="http://schemas.microsoft.com/office/drawing/2014/main" id="{1FBEFA04-CDDF-51CF-67F3-5434829DF775}"/>
              </a:ext>
            </a:extLst>
          </p:cNvPr>
          <p:cNvPicPr>
            <a:picLocks noChangeAspect="1"/>
          </p:cNvPicPr>
          <p:nvPr/>
        </p:nvPicPr>
        <p:blipFill rotWithShape="1">
          <a:blip r:embed="rId3">
            <a:extLst>
              <a:ext uri="{28A0092B-C50C-407E-A947-70E740481C1C}">
                <a14:useLocalDpi xmlns:a14="http://schemas.microsoft.com/office/drawing/2010/main" val="0"/>
              </a:ext>
            </a:extLst>
          </a:blip>
          <a:srcRect l="720" t="11129" r="58180" b="12735"/>
          <a:stretch/>
        </p:blipFill>
        <p:spPr>
          <a:xfrm>
            <a:off x="9561688" y="5100767"/>
            <a:ext cx="1569155" cy="1757233"/>
          </a:xfrm>
          <a:prstGeom prst="rect">
            <a:avLst/>
          </a:prstGeom>
        </p:spPr>
      </p:pic>
      <p:sp>
        <p:nvSpPr>
          <p:cNvPr id="10" name="TextBox 9">
            <a:extLst>
              <a:ext uri="{FF2B5EF4-FFF2-40B4-BE49-F238E27FC236}">
                <a16:creationId xmlns:a16="http://schemas.microsoft.com/office/drawing/2014/main" id="{28089EC5-58CF-AD24-B49F-AD54778AEB5C}"/>
              </a:ext>
            </a:extLst>
          </p:cNvPr>
          <p:cNvSpPr txBox="1"/>
          <p:nvPr/>
        </p:nvSpPr>
        <p:spPr>
          <a:xfrm>
            <a:off x="108857" y="6466115"/>
            <a:ext cx="2275114" cy="276999"/>
          </a:xfrm>
          <a:prstGeom prst="rect">
            <a:avLst/>
          </a:prstGeom>
          <a:noFill/>
        </p:spPr>
        <p:txBody>
          <a:bodyPr wrap="square" rtlCol="0">
            <a:spAutoFit/>
          </a:bodyPr>
          <a:lstStyle/>
          <a:p>
            <a:r>
              <a:rPr lang="en-CA" sz="1200" i="1" dirty="0"/>
              <a:t>CA Cancer J Clin 2002;52:68-71</a:t>
            </a:r>
          </a:p>
        </p:txBody>
      </p:sp>
    </p:spTree>
    <p:extLst>
      <p:ext uri="{BB962C8B-B14F-4D97-AF65-F5344CB8AC3E}">
        <p14:creationId xmlns:p14="http://schemas.microsoft.com/office/powerpoint/2010/main" val="9114516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art, box and whisker chart&#10;&#10;Description automatically generated">
            <a:extLst>
              <a:ext uri="{FF2B5EF4-FFF2-40B4-BE49-F238E27FC236}">
                <a16:creationId xmlns:a16="http://schemas.microsoft.com/office/drawing/2014/main" id="{F050AF40-D0D4-4528-88E2-55B531AFE0FE}"/>
              </a:ext>
            </a:extLst>
          </p:cNvPr>
          <p:cNvPicPr>
            <a:picLocks noChangeAspect="1"/>
          </p:cNvPicPr>
          <p:nvPr/>
        </p:nvPicPr>
        <p:blipFill>
          <a:blip r:embed="rId3"/>
          <a:stretch>
            <a:fillRect/>
          </a:stretch>
        </p:blipFill>
        <p:spPr>
          <a:xfrm>
            <a:off x="1672519" y="944064"/>
            <a:ext cx="8846962" cy="5913936"/>
          </a:xfrm>
          <a:prstGeom prst="rect">
            <a:avLst/>
          </a:prstGeom>
        </p:spPr>
      </p:pic>
      <p:sp>
        <p:nvSpPr>
          <p:cNvPr id="6" name="TextBox 5">
            <a:extLst>
              <a:ext uri="{FF2B5EF4-FFF2-40B4-BE49-F238E27FC236}">
                <a16:creationId xmlns:a16="http://schemas.microsoft.com/office/drawing/2014/main" id="{D2A61B0D-D7E9-4CB2-AFE1-208DB7FB3017}"/>
              </a:ext>
            </a:extLst>
          </p:cNvPr>
          <p:cNvSpPr txBox="1"/>
          <p:nvPr/>
        </p:nvSpPr>
        <p:spPr>
          <a:xfrm>
            <a:off x="10794301" y="6577322"/>
            <a:ext cx="1324402" cy="246221"/>
          </a:xfrm>
          <a:prstGeom prst="rect">
            <a:avLst/>
          </a:prstGeom>
          <a:noFill/>
        </p:spPr>
        <p:txBody>
          <a:bodyPr wrap="none" rtlCol="0">
            <a:spAutoFit/>
          </a:bodyPr>
          <a:lstStyle/>
          <a:p>
            <a:pPr defTabSz="609585">
              <a:defRPr/>
            </a:pPr>
            <a:r>
              <a:rPr lang="en-CA" sz="1000" dirty="0" err="1">
                <a:solidFill>
                  <a:schemeClr val="bg1"/>
                </a:solidFill>
                <a:latin typeface="Arial"/>
              </a:rPr>
              <a:t>Coldman</a:t>
            </a:r>
            <a:r>
              <a:rPr lang="en-CA" sz="1000" dirty="0">
                <a:solidFill>
                  <a:schemeClr val="bg1"/>
                </a:solidFill>
                <a:latin typeface="Arial"/>
              </a:rPr>
              <a:t> et al, 2014</a:t>
            </a:r>
          </a:p>
        </p:txBody>
      </p:sp>
      <p:sp>
        <p:nvSpPr>
          <p:cNvPr id="7" name="Title 6">
            <a:extLst>
              <a:ext uri="{FF2B5EF4-FFF2-40B4-BE49-F238E27FC236}">
                <a16:creationId xmlns:a16="http://schemas.microsoft.com/office/drawing/2014/main" id="{D9767D69-5E44-41C5-A22F-87F6F025187E}"/>
              </a:ext>
            </a:extLst>
          </p:cNvPr>
          <p:cNvSpPr>
            <a:spLocks noGrp="1"/>
          </p:cNvSpPr>
          <p:nvPr>
            <p:ph type="title"/>
          </p:nvPr>
        </p:nvSpPr>
        <p:spPr>
          <a:xfrm>
            <a:off x="609600" y="147044"/>
            <a:ext cx="10972800" cy="865327"/>
          </a:xfrm>
        </p:spPr>
        <p:txBody>
          <a:bodyPr>
            <a:normAutofit/>
          </a:bodyPr>
          <a:lstStyle/>
          <a:p>
            <a:r>
              <a:rPr lang="en-CA" sz="3467" dirty="0">
                <a:solidFill>
                  <a:schemeClr val="bg1"/>
                </a:solidFill>
                <a:latin typeface="Arial" panose="020B0604020202020204" pitchFamily="34" charset="0"/>
                <a:cs typeface="Arial" panose="020B0604020202020204" pitchFamily="34" charset="0"/>
              </a:rPr>
              <a:t>Modern Observational Trials of Screened Populations</a:t>
            </a:r>
          </a:p>
        </p:txBody>
      </p:sp>
    </p:spTree>
    <p:extLst>
      <p:ext uri="{BB962C8B-B14F-4D97-AF65-F5344CB8AC3E}">
        <p14:creationId xmlns:p14="http://schemas.microsoft.com/office/powerpoint/2010/main" val="35200523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sz="3200" dirty="0">
                <a:solidFill>
                  <a:schemeClr val="bg1"/>
                </a:solidFill>
              </a:rPr>
              <a:t>Observational Trials:</a:t>
            </a:r>
            <a:br>
              <a:rPr lang="en-CA" sz="3200" dirty="0">
                <a:solidFill>
                  <a:schemeClr val="bg1"/>
                </a:solidFill>
              </a:rPr>
            </a:br>
            <a:r>
              <a:rPr lang="en-CA" sz="3200" dirty="0">
                <a:solidFill>
                  <a:schemeClr val="bg1"/>
                </a:solidFill>
              </a:rPr>
              <a:t>Pan-Canadian Study of Mammography Screening 2014</a:t>
            </a:r>
          </a:p>
        </p:txBody>
      </p:sp>
      <p:sp>
        <p:nvSpPr>
          <p:cNvPr id="3" name="Content Placeholder 2"/>
          <p:cNvSpPr>
            <a:spLocks noGrp="1"/>
          </p:cNvSpPr>
          <p:nvPr>
            <p:ph idx="1"/>
          </p:nvPr>
        </p:nvSpPr>
        <p:spPr>
          <a:xfrm>
            <a:off x="863599" y="1798573"/>
            <a:ext cx="10706100" cy="4517080"/>
          </a:xfrm>
        </p:spPr>
        <p:txBody>
          <a:bodyPr>
            <a:normAutofit/>
          </a:bodyPr>
          <a:lstStyle/>
          <a:p>
            <a:r>
              <a:rPr lang="en-CA" sz="2933" dirty="0">
                <a:solidFill>
                  <a:schemeClr val="bg1"/>
                </a:solidFill>
              </a:rPr>
              <a:t>2,796,472 women screened over 20 years</a:t>
            </a:r>
          </a:p>
          <a:p>
            <a:r>
              <a:rPr lang="en-CA" sz="2933" dirty="0">
                <a:solidFill>
                  <a:schemeClr val="bg1"/>
                </a:solidFill>
              </a:rPr>
              <a:t>The average breast cancer mortality among participants </a:t>
            </a:r>
            <a:r>
              <a:rPr lang="en-US" sz="2933" dirty="0">
                <a:solidFill>
                  <a:schemeClr val="bg1"/>
                </a:solidFill>
              </a:rPr>
              <a:t>was </a:t>
            </a:r>
            <a:r>
              <a:rPr lang="en-US" sz="2933" b="1" dirty="0">
                <a:solidFill>
                  <a:schemeClr val="bg1"/>
                </a:solidFill>
              </a:rPr>
              <a:t>40% </a:t>
            </a:r>
            <a:r>
              <a:rPr lang="en-CA" sz="2933" b="1" dirty="0">
                <a:solidFill>
                  <a:schemeClr val="bg1"/>
                </a:solidFill>
              </a:rPr>
              <a:t>lower</a:t>
            </a:r>
            <a:r>
              <a:rPr lang="en-CA" sz="2933" dirty="0">
                <a:solidFill>
                  <a:schemeClr val="bg1"/>
                </a:solidFill>
              </a:rPr>
              <a:t> than expected (</a:t>
            </a:r>
            <a:r>
              <a:rPr lang="en-US" sz="2933" dirty="0">
                <a:solidFill>
                  <a:schemeClr val="bg1"/>
                </a:solidFill>
              </a:rPr>
              <a:t>27% - 59%)</a:t>
            </a:r>
          </a:p>
          <a:p>
            <a:r>
              <a:rPr lang="en-CA" sz="2933" dirty="0">
                <a:solidFill>
                  <a:schemeClr val="bg1"/>
                </a:solidFill>
              </a:rPr>
              <a:t>No difference in 40-49 y: </a:t>
            </a:r>
            <a:r>
              <a:rPr lang="en-CA" sz="2933" b="1" i="1" dirty="0">
                <a:solidFill>
                  <a:schemeClr val="bg1"/>
                </a:solidFill>
              </a:rPr>
              <a:t>44% lower mortality</a:t>
            </a:r>
          </a:p>
          <a:p>
            <a:r>
              <a:rPr lang="en-CA" sz="2933" dirty="0">
                <a:solidFill>
                  <a:schemeClr val="bg1"/>
                </a:solidFill>
              </a:rPr>
              <a:t>Participation in mammography screening programs in Canada was associated with substantially reduced breast cancer mortality</a:t>
            </a:r>
          </a:p>
        </p:txBody>
      </p:sp>
      <p:sp>
        <p:nvSpPr>
          <p:cNvPr id="6" name="Rectangle 5"/>
          <p:cNvSpPr/>
          <p:nvPr/>
        </p:nvSpPr>
        <p:spPr>
          <a:xfrm>
            <a:off x="6698188" y="6522213"/>
            <a:ext cx="5493812" cy="246221"/>
          </a:xfrm>
          <a:prstGeom prst="rect">
            <a:avLst/>
          </a:prstGeom>
        </p:spPr>
        <p:txBody>
          <a:bodyPr wrap="none">
            <a:spAutoFit/>
          </a:bodyPr>
          <a:lstStyle/>
          <a:p>
            <a:pPr defTabSz="609585">
              <a:defRPr/>
            </a:pPr>
            <a:r>
              <a:rPr lang="en-CA" sz="1000" dirty="0">
                <a:solidFill>
                  <a:schemeClr val="bg1"/>
                </a:solidFill>
                <a:latin typeface="Arial"/>
              </a:rPr>
              <a:t>Andrew </a:t>
            </a:r>
            <a:r>
              <a:rPr lang="en-CA" sz="1000" dirty="0" err="1">
                <a:solidFill>
                  <a:schemeClr val="bg1"/>
                </a:solidFill>
                <a:latin typeface="Arial"/>
              </a:rPr>
              <a:t>Coldman</a:t>
            </a:r>
            <a:r>
              <a:rPr lang="en-CA" sz="1000" dirty="0">
                <a:solidFill>
                  <a:schemeClr val="bg1"/>
                </a:solidFill>
                <a:latin typeface="Arial"/>
              </a:rPr>
              <a:t>, Norm Phillips, Christine Wilson et al, </a:t>
            </a:r>
            <a:r>
              <a:rPr lang="de-DE" sz="1000" dirty="0">
                <a:solidFill>
                  <a:schemeClr val="bg1"/>
                </a:solidFill>
                <a:latin typeface="Arial"/>
              </a:rPr>
              <a:t>JNCI J Natl Cancer Inst 2014, 106(11)</a:t>
            </a:r>
            <a:endParaRPr lang="en-CA" sz="1000" dirty="0">
              <a:solidFill>
                <a:schemeClr val="bg1"/>
              </a:solidFill>
              <a:latin typeface="Arial"/>
            </a:endParaRPr>
          </a:p>
        </p:txBody>
      </p:sp>
    </p:spTree>
    <p:extLst>
      <p:ext uri="{BB962C8B-B14F-4D97-AF65-F5344CB8AC3E}">
        <p14:creationId xmlns:p14="http://schemas.microsoft.com/office/powerpoint/2010/main" val="22756786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8574BE-BD17-47F2-8677-64FE8F1CAE74}"/>
              </a:ext>
            </a:extLst>
          </p:cNvPr>
          <p:cNvSpPr>
            <a:spLocks noGrp="1"/>
          </p:cNvSpPr>
          <p:nvPr>
            <p:ph type="title"/>
          </p:nvPr>
        </p:nvSpPr>
        <p:spPr>
          <a:xfrm>
            <a:off x="516709" y="345440"/>
            <a:ext cx="4410892" cy="464821"/>
          </a:xfrm>
        </p:spPr>
        <p:txBody>
          <a:bodyPr>
            <a:normAutofit fontScale="90000"/>
          </a:bodyPr>
          <a:lstStyle/>
          <a:p>
            <a:r>
              <a:rPr lang="en-CA" dirty="0">
                <a:solidFill>
                  <a:schemeClr val="bg1"/>
                </a:solidFill>
                <a:latin typeface="Arial" panose="020B0604020202020204" pitchFamily="34" charset="0"/>
                <a:cs typeface="Arial" panose="020B0604020202020204" pitchFamily="34" charset="0"/>
              </a:rPr>
              <a:t>Breast Density</a:t>
            </a:r>
            <a:endParaRPr lang="en-US" dirty="0">
              <a:solidFill>
                <a:schemeClr val="bg1"/>
              </a:solidFill>
              <a:latin typeface="Arial" panose="020B0604020202020204" pitchFamily="34" charset="0"/>
              <a:cs typeface="Arial" panose="020B0604020202020204" pitchFamily="34" charset="0"/>
            </a:endParaRPr>
          </a:p>
        </p:txBody>
      </p:sp>
      <p:sp>
        <p:nvSpPr>
          <p:cNvPr id="5" name="Content Placeholder 4">
            <a:extLst>
              <a:ext uri="{FF2B5EF4-FFF2-40B4-BE49-F238E27FC236}">
                <a16:creationId xmlns:a16="http://schemas.microsoft.com/office/drawing/2014/main" id="{1560C2EA-63B3-4A33-8391-1FEB73716C81}"/>
              </a:ext>
            </a:extLst>
          </p:cNvPr>
          <p:cNvSpPr>
            <a:spLocks noGrp="1"/>
          </p:cNvSpPr>
          <p:nvPr>
            <p:ph idx="1"/>
          </p:nvPr>
        </p:nvSpPr>
        <p:spPr>
          <a:xfrm>
            <a:off x="863600" y="873760"/>
            <a:ext cx="10326915" cy="5441893"/>
          </a:xfrm>
        </p:spPr>
        <p:txBody>
          <a:bodyPr/>
          <a:lstStyle/>
          <a:p>
            <a:r>
              <a:rPr lang="en-CA" dirty="0">
                <a:solidFill>
                  <a:schemeClr val="bg1"/>
                </a:solidFill>
                <a:latin typeface="Arial" panose="020B0604020202020204" pitchFamily="34" charset="0"/>
                <a:cs typeface="Arial" panose="020B0604020202020204" pitchFamily="34" charset="0"/>
              </a:rPr>
              <a:t>Dense breasts are those with less fatty tissue and more glandular/fibrous tissue</a:t>
            </a:r>
            <a:endParaRPr lang="en-US" dirty="0">
              <a:solidFill>
                <a:schemeClr val="bg1"/>
              </a:solidFill>
              <a:latin typeface="Arial" panose="020B0604020202020204" pitchFamily="34" charset="0"/>
              <a:cs typeface="Arial" panose="020B0604020202020204" pitchFamily="34" charset="0"/>
            </a:endParaRPr>
          </a:p>
        </p:txBody>
      </p:sp>
      <p:pic>
        <p:nvPicPr>
          <p:cNvPr id="6" name="Picture 5" descr="Screen shot 2019-01-22 at 9.45.54 PM.png">
            <a:extLst>
              <a:ext uri="{FF2B5EF4-FFF2-40B4-BE49-F238E27FC236}">
                <a16:creationId xmlns:a16="http://schemas.microsoft.com/office/drawing/2014/main" id="{D3849A02-7A08-4CCA-944F-EB2D55F0E214}"/>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l="3414" t="13702" r="4715" b="15556"/>
          <a:stretch/>
        </p:blipFill>
        <p:spPr>
          <a:xfrm>
            <a:off x="731521" y="2076349"/>
            <a:ext cx="10342879" cy="4781651"/>
          </a:xfrm>
          <a:prstGeom prst="rect">
            <a:avLst/>
          </a:prstGeom>
        </p:spPr>
      </p:pic>
      <p:sp>
        <p:nvSpPr>
          <p:cNvPr id="7" name="Text Box 6">
            <a:extLst>
              <a:ext uri="{FF2B5EF4-FFF2-40B4-BE49-F238E27FC236}">
                <a16:creationId xmlns:a16="http://schemas.microsoft.com/office/drawing/2014/main" id="{7E646F7E-9A8D-4BFD-B943-6DB1638E9E33}"/>
              </a:ext>
            </a:extLst>
          </p:cNvPr>
          <p:cNvSpPr txBox="1">
            <a:spLocks noChangeArrowheads="1"/>
          </p:cNvSpPr>
          <p:nvPr/>
        </p:nvSpPr>
        <p:spPr bwMode="auto">
          <a:xfrm>
            <a:off x="6212803" y="2879319"/>
            <a:ext cx="1996477" cy="830997"/>
          </a:xfrm>
          <a:prstGeom prst="rect">
            <a:avLst/>
          </a:prstGeom>
          <a:solidFill>
            <a:srgbClr val="000000"/>
          </a:solidFill>
          <a:ln>
            <a:noFill/>
          </a:ln>
        </p:spPr>
        <p:txBody>
          <a:bodyPr wrap="square">
            <a:spAutoFit/>
          </a:bodyPr>
          <a:lstStyle>
            <a:lvl1pPr eaLnBrk="0" hangingPunct="0">
              <a:defRPr>
                <a:solidFill>
                  <a:schemeClr val="tx1"/>
                </a:solidFill>
                <a:latin typeface="Tahoma" charset="0"/>
                <a:ea typeface="ＭＳ Ｐゴシック" charset="0"/>
              </a:defRPr>
            </a:lvl1pPr>
            <a:lvl2pPr marL="742950" indent="-285750" eaLnBrk="0" hangingPunct="0">
              <a:defRPr>
                <a:solidFill>
                  <a:schemeClr val="tx1"/>
                </a:solidFill>
                <a:latin typeface="Tahoma" charset="0"/>
                <a:ea typeface="ＭＳ Ｐゴシック" charset="0"/>
              </a:defRPr>
            </a:lvl2pPr>
            <a:lvl3pPr marL="1143000" indent="-228600" eaLnBrk="0" hangingPunct="0">
              <a:defRPr>
                <a:solidFill>
                  <a:schemeClr val="tx1"/>
                </a:solidFill>
                <a:latin typeface="Tahoma" charset="0"/>
                <a:ea typeface="ＭＳ Ｐゴシック" charset="0"/>
              </a:defRPr>
            </a:lvl3pPr>
            <a:lvl4pPr marL="1600200" indent="-228600" eaLnBrk="0" hangingPunct="0">
              <a:defRPr>
                <a:solidFill>
                  <a:schemeClr val="tx1"/>
                </a:solidFill>
                <a:latin typeface="Tahoma" charset="0"/>
                <a:ea typeface="ＭＳ Ｐゴシック" charset="0"/>
              </a:defRPr>
            </a:lvl4pPr>
            <a:lvl5pPr marL="2057400" indent="-228600" eaLnBrk="0" hangingPunct="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pPr defTabSz="914377" fontAlgn="base">
              <a:spcBef>
                <a:spcPct val="0"/>
              </a:spcBef>
              <a:spcAft>
                <a:spcPct val="0"/>
              </a:spcAft>
            </a:pPr>
            <a:r>
              <a:rPr lang="en-US" sz="1600" b="1" dirty="0">
                <a:solidFill>
                  <a:srgbClr val="FFFFFF"/>
                </a:solidFill>
              </a:rPr>
              <a:t>BI-RADS C -Heterogeneously dense</a:t>
            </a:r>
          </a:p>
        </p:txBody>
      </p:sp>
      <p:sp>
        <p:nvSpPr>
          <p:cNvPr id="8" name="Text Box 5">
            <a:extLst>
              <a:ext uri="{FF2B5EF4-FFF2-40B4-BE49-F238E27FC236}">
                <a16:creationId xmlns:a16="http://schemas.microsoft.com/office/drawing/2014/main" id="{DA1521CE-7CFE-4B64-B940-D5F23E7F40A0}"/>
              </a:ext>
            </a:extLst>
          </p:cNvPr>
          <p:cNvSpPr txBox="1">
            <a:spLocks noChangeArrowheads="1"/>
          </p:cNvSpPr>
          <p:nvPr/>
        </p:nvSpPr>
        <p:spPr bwMode="auto">
          <a:xfrm>
            <a:off x="751839" y="2895602"/>
            <a:ext cx="2358511" cy="584775"/>
          </a:xfrm>
          <a:prstGeom prst="rect">
            <a:avLst/>
          </a:prstGeom>
          <a:solidFill>
            <a:srgbClr val="000000"/>
          </a:solidFill>
          <a:ln>
            <a:noFill/>
          </a:ln>
        </p:spPr>
        <p:txBody>
          <a:bodyPr wrap="square">
            <a:spAutoFit/>
          </a:bodyPr>
          <a:lstStyle>
            <a:lvl1pPr eaLnBrk="0" hangingPunct="0">
              <a:defRPr>
                <a:solidFill>
                  <a:schemeClr val="tx1"/>
                </a:solidFill>
                <a:latin typeface="Tahoma" charset="0"/>
                <a:ea typeface="ＭＳ Ｐゴシック" charset="0"/>
              </a:defRPr>
            </a:lvl1pPr>
            <a:lvl2pPr marL="742950" indent="-285750" eaLnBrk="0" hangingPunct="0">
              <a:defRPr>
                <a:solidFill>
                  <a:schemeClr val="tx1"/>
                </a:solidFill>
                <a:latin typeface="Tahoma" charset="0"/>
                <a:ea typeface="ＭＳ Ｐゴシック" charset="0"/>
              </a:defRPr>
            </a:lvl2pPr>
            <a:lvl3pPr marL="1143000" indent="-228600" eaLnBrk="0" hangingPunct="0">
              <a:defRPr>
                <a:solidFill>
                  <a:schemeClr val="tx1"/>
                </a:solidFill>
                <a:latin typeface="Tahoma" charset="0"/>
                <a:ea typeface="ＭＳ Ｐゴシック" charset="0"/>
              </a:defRPr>
            </a:lvl3pPr>
            <a:lvl4pPr marL="1600200" indent="-228600" eaLnBrk="0" hangingPunct="0">
              <a:defRPr>
                <a:solidFill>
                  <a:schemeClr val="tx1"/>
                </a:solidFill>
                <a:latin typeface="Tahoma" charset="0"/>
                <a:ea typeface="ＭＳ Ｐゴシック" charset="0"/>
              </a:defRPr>
            </a:lvl4pPr>
            <a:lvl5pPr marL="2057400" indent="-228600" eaLnBrk="0" hangingPunct="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pPr defTabSz="914377" fontAlgn="base">
              <a:spcBef>
                <a:spcPct val="0"/>
              </a:spcBef>
              <a:spcAft>
                <a:spcPct val="0"/>
              </a:spcAft>
            </a:pPr>
            <a:r>
              <a:rPr lang="en-US" sz="1600" b="1" dirty="0">
                <a:solidFill>
                  <a:srgbClr val="FFFFFF"/>
                </a:solidFill>
              </a:rPr>
              <a:t>BI-RADS A – </a:t>
            </a:r>
          </a:p>
          <a:p>
            <a:pPr defTabSz="914377" fontAlgn="base">
              <a:spcBef>
                <a:spcPct val="0"/>
              </a:spcBef>
              <a:spcAft>
                <a:spcPct val="0"/>
              </a:spcAft>
            </a:pPr>
            <a:r>
              <a:rPr lang="en-US" sz="1600" b="1" dirty="0">
                <a:solidFill>
                  <a:srgbClr val="FFFFFF"/>
                </a:solidFill>
              </a:rPr>
              <a:t>Low (fatty-replaced)</a:t>
            </a:r>
          </a:p>
        </p:txBody>
      </p:sp>
      <p:sp>
        <p:nvSpPr>
          <p:cNvPr id="9" name="Text Box 5">
            <a:extLst>
              <a:ext uri="{FF2B5EF4-FFF2-40B4-BE49-F238E27FC236}">
                <a16:creationId xmlns:a16="http://schemas.microsoft.com/office/drawing/2014/main" id="{79351179-1219-4C2C-B67E-ACD1EF733F91}"/>
              </a:ext>
            </a:extLst>
          </p:cNvPr>
          <p:cNvSpPr txBox="1">
            <a:spLocks noChangeArrowheads="1"/>
          </p:cNvSpPr>
          <p:nvPr/>
        </p:nvSpPr>
        <p:spPr bwMode="auto">
          <a:xfrm>
            <a:off x="3728720" y="2875001"/>
            <a:ext cx="2174241" cy="1077218"/>
          </a:xfrm>
          <a:prstGeom prst="rect">
            <a:avLst/>
          </a:prstGeom>
          <a:solidFill>
            <a:srgbClr val="000000"/>
          </a:solidFill>
          <a:ln>
            <a:noFill/>
          </a:ln>
        </p:spPr>
        <p:txBody>
          <a:bodyPr wrap="square">
            <a:spAutoFit/>
          </a:bodyPr>
          <a:lstStyle>
            <a:lvl1pPr eaLnBrk="0" hangingPunct="0">
              <a:defRPr>
                <a:solidFill>
                  <a:schemeClr val="tx1"/>
                </a:solidFill>
                <a:latin typeface="Tahoma" charset="0"/>
                <a:ea typeface="ＭＳ Ｐゴシック" charset="0"/>
              </a:defRPr>
            </a:lvl1pPr>
            <a:lvl2pPr marL="742950" indent="-285750" eaLnBrk="0" hangingPunct="0">
              <a:defRPr>
                <a:solidFill>
                  <a:schemeClr val="tx1"/>
                </a:solidFill>
                <a:latin typeface="Tahoma" charset="0"/>
                <a:ea typeface="ＭＳ Ｐゴシック" charset="0"/>
              </a:defRPr>
            </a:lvl2pPr>
            <a:lvl3pPr marL="1143000" indent="-228600" eaLnBrk="0" hangingPunct="0">
              <a:defRPr>
                <a:solidFill>
                  <a:schemeClr val="tx1"/>
                </a:solidFill>
                <a:latin typeface="Tahoma" charset="0"/>
                <a:ea typeface="ＭＳ Ｐゴシック" charset="0"/>
              </a:defRPr>
            </a:lvl3pPr>
            <a:lvl4pPr marL="1600200" indent="-228600" eaLnBrk="0" hangingPunct="0">
              <a:defRPr>
                <a:solidFill>
                  <a:schemeClr val="tx1"/>
                </a:solidFill>
                <a:latin typeface="Tahoma" charset="0"/>
                <a:ea typeface="ＭＳ Ｐゴシック" charset="0"/>
              </a:defRPr>
            </a:lvl4pPr>
            <a:lvl5pPr marL="2057400" indent="-228600" eaLnBrk="0" hangingPunct="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pPr defTabSz="914377" fontAlgn="base">
              <a:spcBef>
                <a:spcPct val="0"/>
              </a:spcBef>
              <a:spcAft>
                <a:spcPct val="0"/>
              </a:spcAft>
            </a:pPr>
            <a:r>
              <a:rPr lang="en-US" sz="1600" b="1" dirty="0">
                <a:solidFill>
                  <a:srgbClr val="FFFFFF"/>
                </a:solidFill>
              </a:rPr>
              <a:t>BI-RADS B -Scattered </a:t>
            </a:r>
            <a:r>
              <a:rPr lang="en-US" sz="1600" b="1" dirty="0" err="1">
                <a:solidFill>
                  <a:srgbClr val="FFFFFF"/>
                </a:solidFill>
              </a:rPr>
              <a:t>fibroglandular</a:t>
            </a:r>
            <a:r>
              <a:rPr lang="en-US" sz="1600" b="1" dirty="0">
                <a:solidFill>
                  <a:srgbClr val="FFFFFF"/>
                </a:solidFill>
              </a:rPr>
              <a:t> densities</a:t>
            </a:r>
          </a:p>
        </p:txBody>
      </p:sp>
      <p:sp>
        <p:nvSpPr>
          <p:cNvPr id="10" name="Text Box 6">
            <a:extLst>
              <a:ext uri="{FF2B5EF4-FFF2-40B4-BE49-F238E27FC236}">
                <a16:creationId xmlns:a16="http://schemas.microsoft.com/office/drawing/2014/main" id="{212F03BB-B76F-4367-8880-E262444C7924}"/>
              </a:ext>
            </a:extLst>
          </p:cNvPr>
          <p:cNvSpPr txBox="1">
            <a:spLocks noChangeArrowheads="1"/>
          </p:cNvSpPr>
          <p:nvPr/>
        </p:nvSpPr>
        <p:spPr bwMode="auto">
          <a:xfrm>
            <a:off x="8723229" y="2930119"/>
            <a:ext cx="1995572" cy="584775"/>
          </a:xfrm>
          <a:prstGeom prst="rect">
            <a:avLst/>
          </a:prstGeom>
          <a:solidFill>
            <a:srgbClr val="000000"/>
          </a:solidFill>
          <a:ln>
            <a:noFill/>
          </a:ln>
        </p:spPr>
        <p:txBody>
          <a:bodyPr wrap="square">
            <a:spAutoFit/>
          </a:bodyPr>
          <a:lstStyle>
            <a:lvl1pPr eaLnBrk="0" hangingPunct="0">
              <a:defRPr>
                <a:solidFill>
                  <a:schemeClr val="tx1"/>
                </a:solidFill>
                <a:latin typeface="Tahoma" charset="0"/>
                <a:ea typeface="ＭＳ Ｐゴシック" charset="0"/>
              </a:defRPr>
            </a:lvl1pPr>
            <a:lvl2pPr marL="742950" indent="-285750" eaLnBrk="0" hangingPunct="0">
              <a:defRPr>
                <a:solidFill>
                  <a:schemeClr val="tx1"/>
                </a:solidFill>
                <a:latin typeface="Tahoma" charset="0"/>
                <a:ea typeface="ＭＳ Ｐゴシック" charset="0"/>
              </a:defRPr>
            </a:lvl2pPr>
            <a:lvl3pPr marL="1143000" indent="-228600" eaLnBrk="0" hangingPunct="0">
              <a:defRPr>
                <a:solidFill>
                  <a:schemeClr val="tx1"/>
                </a:solidFill>
                <a:latin typeface="Tahoma" charset="0"/>
                <a:ea typeface="ＭＳ Ｐゴシック" charset="0"/>
              </a:defRPr>
            </a:lvl3pPr>
            <a:lvl4pPr marL="1600200" indent="-228600" eaLnBrk="0" hangingPunct="0">
              <a:defRPr>
                <a:solidFill>
                  <a:schemeClr val="tx1"/>
                </a:solidFill>
                <a:latin typeface="Tahoma" charset="0"/>
                <a:ea typeface="ＭＳ Ｐゴシック" charset="0"/>
              </a:defRPr>
            </a:lvl4pPr>
            <a:lvl5pPr marL="2057400" indent="-228600" eaLnBrk="0" hangingPunct="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pPr defTabSz="914377" fontAlgn="base">
              <a:spcBef>
                <a:spcPct val="0"/>
              </a:spcBef>
              <a:spcAft>
                <a:spcPct val="0"/>
              </a:spcAft>
            </a:pPr>
            <a:r>
              <a:rPr lang="en-US" sz="1600" b="1" dirty="0">
                <a:solidFill>
                  <a:srgbClr val="FFFFFF"/>
                </a:solidFill>
              </a:rPr>
              <a:t>BI-RADS D -Extremely dense</a:t>
            </a:r>
          </a:p>
        </p:txBody>
      </p:sp>
    </p:spTree>
    <p:extLst>
      <p:ext uri="{BB962C8B-B14F-4D97-AF65-F5344CB8AC3E}">
        <p14:creationId xmlns:p14="http://schemas.microsoft.com/office/powerpoint/2010/main" val="37512926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B58601-F60B-AC26-AB23-90827E6113D3}"/>
              </a:ext>
            </a:extLst>
          </p:cNvPr>
          <p:cNvSpPr>
            <a:spLocks noGrp="1"/>
          </p:cNvSpPr>
          <p:nvPr>
            <p:ph type="title"/>
          </p:nvPr>
        </p:nvSpPr>
        <p:spPr/>
        <p:txBody>
          <a:bodyPr/>
          <a:lstStyle/>
          <a:p>
            <a:r>
              <a:rPr lang="en-CA" dirty="0">
                <a:solidFill>
                  <a:srgbClr val="FFFFFF"/>
                </a:solidFill>
                <a:latin typeface="Arial" panose="020B0604020202020204" pitchFamily="34" charset="0"/>
                <a:cs typeface="Arial" panose="020B0604020202020204" pitchFamily="34" charset="0"/>
              </a:rPr>
              <a:t>Objectives</a:t>
            </a:r>
          </a:p>
        </p:txBody>
      </p:sp>
      <p:sp>
        <p:nvSpPr>
          <p:cNvPr id="3" name="Content Placeholder 2">
            <a:extLst>
              <a:ext uri="{FF2B5EF4-FFF2-40B4-BE49-F238E27FC236}">
                <a16:creationId xmlns:a16="http://schemas.microsoft.com/office/drawing/2014/main" id="{703A2264-30A4-163F-F3CB-3A2C2D8BB196}"/>
              </a:ext>
            </a:extLst>
          </p:cNvPr>
          <p:cNvSpPr>
            <a:spLocks noGrp="1"/>
          </p:cNvSpPr>
          <p:nvPr>
            <p:ph idx="1"/>
          </p:nvPr>
        </p:nvSpPr>
        <p:spPr/>
        <p:txBody>
          <a:bodyPr>
            <a:normAutofit/>
          </a:bodyPr>
          <a:lstStyle/>
          <a:p>
            <a:r>
              <a:rPr lang="en-CA" sz="3600" dirty="0">
                <a:solidFill>
                  <a:srgbClr val="FFFFFF"/>
                </a:solidFill>
              </a:rPr>
              <a:t>Breast screening- current recommendations and evidence</a:t>
            </a:r>
          </a:p>
          <a:p>
            <a:r>
              <a:rPr lang="en-CA" sz="3600" dirty="0">
                <a:solidFill>
                  <a:srgbClr val="FFFFFF"/>
                </a:solidFill>
              </a:rPr>
              <a:t>What to do for:</a:t>
            </a:r>
          </a:p>
          <a:p>
            <a:pPr lvl="1"/>
            <a:r>
              <a:rPr lang="en-CA" sz="3600" dirty="0">
                <a:solidFill>
                  <a:srgbClr val="FFFFFF"/>
                </a:solidFill>
              </a:rPr>
              <a:t>Dense Breasts</a:t>
            </a:r>
          </a:p>
          <a:p>
            <a:pPr lvl="1"/>
            <a:r>
              <a:rPr lang="en-CA" sz="3600" dirty="0">
                <a:solidFill>
                  <a:srgbClr val="FFFFFF"/>
                </a:solidFill>
              </a:rPr>
              <a:t>High-Risk</a:t>
            </a:r>
          </a:p>
          <a:p>
            <a:pPr lvl="1"/>
            <a:r>
              <a:rPr lang="en-CA" sz="3600" dirty="0">
                <a:solidFill>
                  <a:srgbClr val="FFFFFF"/>
                </a:solidFill>
              </a:rPr>
              <a:t>Women 40-49</a:t>
            </a:r>
          </a:p>
          <a:p>
            <a:pPr lvl="1"/>
            <a:r>
              <a:rPr lang="en-CA" sz="3600" dirty="0">
                <a:solidFill>
                  <a:srgbClr val="FFFFFF"/>
                </a:solidFill>
              </a:rPr>
              <a:t>Women &gt;74</a:t>
            </a:r>
          </a:p>
          <a:p>
            <a:pPr lvl="1"/>
            <a:endParaRPr lang="en-CA" dirty="0"/>
          </a:p>
          <a:p>
            <a:pPr lvl="1"/>
            <a:endParaRPr lang="en-CA" dirty="0"/>
          </a:p>
        </p:txBody>
      </p:sp>
    </p:spTree>
    <p:extLst>
      <p:ext uri="{BB962C8B-B14F-4D97-AF65-F5344CB8AC3E}">
        <p14:creationId xmlns:p14="http://schemas.microsoft.com/office/powerpoint/2010/main" val="15825281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D0AA42E4-AA14-4BE7-9FB2-8C9254440722}"/>
              </a:ext>
            </a:extLst>
          </p:cNvPr>
          <p:cNvSpPr>
            <a:spLocks noGrp="1"/>
          </p:cNvSpPr>
          <p:nvPr>
            <p:ph idx="1"/>
          </p:nvPr>
        </p:nvSpPr>
        <p:spPr>
          <a:xfrm>
            <a:off x="863600" y="1908104"/>
            <a:ext cx="5040000" cy="4561239"/>
          </a:xfrm>
        </p:spPr>
        <p:txBody>
          <a:bodyPr>
            <a:normAutofit/>
          </a:bodyPr>
          <a:lstStyle/>
          <a:p>
            <a:pPr marL="0" indent="0">
              <a:buNone/>
            </a:pPr>
            <a:r>
              <a:rPr lang="en-CA" dirty="0">
                <a:solidFill>
                  <a:schemeClr val="bg1"/>
                </a:solidFill>
              </a:rPr>
              <a:t>	    </a:t>
            </a:r>
            <a:r>
              <a:rPr lang="en-CA" dirty="0">
                <a:solidFill>
                  <a:schemeClr val="bg1"/>
                </a:solidFill>
                <a:latin typeface="Arial" panose="020B0604020202020204" pitchFamily="34" charset="0"/>
                <a:cs typeface="Arial" panose="020B0604020202020204" pitchFamily="34" charset="0"/>
              </a:rPr>
              <a:t>Cannot Tell By:</a:t>
            </a:r>
          </a:p>
          <a:p>
            <a:pPr marL="0" indent="0">
              <a:buNone/>
            </a:pPr>
            <a:endParaRPr lang="en-CA" dirty="0">
              <a:solidFill>
                <a:schemeClr val="bg1"/>
              </a:solidFill>
              <a:latin typeface="Arial" panose="020B0604020202020204" pitchFamily="34" charset="0"/>
              <a:cs typeface="Arial" panose="020B0604020202020204" pitchFamily="34" charset="0"/>
            </a:endParaRPr>
          </a:p>
          <a:p>
            <a:r>
              <a:rPr lang="en-CA" dirty="0">
                <a:solidFill>
                  <a:schemeClr val="bg1"/>
                </a:solidFill>
                <a:latin typeface="Arial" panose="020B0604020202020204" pitchFamily="34" charset="0"/>
                <a:cs typeface="Arial" panose="020B0604020202020204" pitchFamily="34" charset="0"/>
              </a:rPr>
              <a:t>Appearance</a:t>
            </a:r>
          </a:p>
          <a:p>
            <a:r>
              <a:rPr lang="en-CA" dirty="0">
                <a:solidFill>
                  <a:schemeClr val="bg1"/>
                </a:solidFill>
                <a:latin typeface="Arial" panose="020B0604020202020204" pitchFamily="34" charset="0"/>
                <a:cs typeface="Arial" panose="020B0604020202020204" pitchFamily="34" charset="0"/>
              </a:rPr>
              <a:t>Size</a:t>
            </a:r>
          </a:p>
          <a:p>
            <a:r>
              <a:rPr lang="en-CA" dirty="0">
                <a:solidFill>
                  <a:schemeClr val="bg1"/>
                </a:solidFill>
                <a:latin typeface="Arial" panose="020B0604020202020204" pitchFamily="34" charset="0"/>
                <a:cs typeface="Arial" panose="020B0604020202020204" pitchFamily="34" charset="0"/>
              </a:rPr>
              <a:t>Physical exam	</a:t>
            </a:r>
            <a:r>
              <a:rPr lang="en-CA" dirty="0">
                <a:solidFill>
                  <a:schemeClr val="bg1"/>
                </a:solidFill>
              </a:rPr>
              <a:t>			</a:t>
            </a:r>
            <a:endParaRPr lang="en-US" dirty="0">
              <a:solidFill>
                <a:schemeClr val="bg1"/>
              </a:solidFill>
            </a:endParaRPr>
          </a:p>
        </p:txBody>
      </p:sp>
      <p:sp>
        <p:nvSpPr>
          <p:cNvPr id="5" name="Content Placeholder 4">
            <a:extLst>
              <a:ext uri="{FF2B5EF4-FFF2-40B4-BE49-F238E27FC236}">
                <a16:creationId xmlns:a16="http://schemas.microsoft.com/office/drawing/2014/main" id="{80578220-0ACA-4829-BBA6-021D8846BE10}"/>
              </a:ext>
            </a:extLst>
          </p:cNvPr>
          <p:cNvSpPr>
            <a:spLocks noGrp="1"/>
          </p:cNvSpPr>
          <p:nvPr>
            <p:ph idx="13"/>
          </p:nvPr>
        </p:nvSpPr>
        <p:spPr>
          <a:xfrm>
            <a:off x="6150515" y="1911464"/>
            <a:ext cx="5040000" cy="4544425"/>
          </a:xfrm>
        </p:spPr>
        <p:txBody>
          <a:bodyPr/>
          <a:lstStyle/>
          <a:p>
            <a:pPr marL="0" indent="0">
              <a:buNone/>
            </a:pPr>
            <a:r>
              <a:rPr lang="en-CA" dirty="0"/>
              <a:t>	</a:t>
            </a:r>
            <a:r>
              <a:rPr lang="en-CA" dirty="0">
                <a:solidFill>
                  <a:schemeClr val="bg1"/>
                </a:solidFill>
                <a:latin typeface="Arial" panose="020B0604020202020204" pitchFamily="34" charset="0"/>
                <a:cs typeface="Arial" panose="020B0604020202020204" pitchFamily="34" charset="0"/>
              </a:rPr>
              <a:t>    Can Tell By:</a:t>
            </a:r>
          </a:p>
          <a:p>
            <a:pPr marL="0" indent="0">
              <a:buNone/>
            </a:pPr>
            <a:endParaRPr lang="en-CA" dirty="0">
              <a:solidFill>
                <a:schemeClr val="bg1"/>
              </a:solidFill>
              <a:latin typeface="Arial" panose="020B0604020202020204" pitchFamily="34" charset="0"/>
              <a:cs typeface="Arial" panose="020B0604020202020204" pitchFamily="34" charset="0"/>
            </a:endParaRPr>
          </a:p>
          <a:p>
            <a:r>
              <a:rPr lang="en-CA" dirty="0">
                <a:solidFill>
                  <a:schemeClr val="bg1"/>
                </a:solidFill>
                <a:latin typeface="Arial" panose="020B0604020202020204" pitchFamily="34" charset="0"/>
                <a:cs typeface="Arial" panose="020B0604020202020204" pitchFamily="34" charset="0"/>
              </a:rPr>
              <a:t>Radiographically</a:t>
            </a:r>
          </a:p>
          <a:p>
            <a:pPr lvl="1">
              <a:spcBef>
                <a:spcPts val="1000"/>
              </a:spcBef>
            </a:pPr>
            <a:r>
              <a:rPr lang="en-CA" dirty="0">
                <a:solidFill>
                  <a:schemeClr val="bg1"/>
                </a:solidFill>
                <a:latin typeface="Arial" panose="020B0604020202020204" pitchFamily="34" charset="0"/>
                <a:cs typeface="Arial" panose="020B0604020202020204" pitchFamily="34" charset="0"/>
              </a:rPr>
              <a:t>Mammogram</a:t>
            </a:r>
          </a:p>
          <a:p>
            <a:pPr lvl="1">
              <a:spcBef>
                <a:spcPts val="1000"/>
              </a:spcBef>
            </a:pPr>
            <a:r>
              <a:rPr lang="en-CA" dirty="0">
                <a:solidFill>
                  <a:schemeClr val="bg1"/>
                </a:solidFill>
                <a:latin typeface="Arial" panose="020B0604020202020204" pitchFamily="34" charset="0"/>
                <a:cs typeface="Arial" panose="020B0604020202020204" pitchFamily="34" charset="0"/>
              </a:rPr>
              <a:t>Ultrasound</a:t>
            </a:r>
          </a:p>
          <a:p>
            <a:pPr lvl="1">
              <a:spcBef>
                <a:spcPts val="1000"/>
              </a:spcBef>
            </a:pPr>
            <a:r>
              <a:rPr lang="en-CA" dirty="0">
                <a:solidFill>
                  <a:schemeClr val="bg1"/>
                </a:solidFill>
                <a:latin typeface="Arial" panose="020B0604020202020204" pitchFamily="34" charset="0"/>
                <a:cs typeface="Arial" panose="020B0604020202020204" pitchFamily="34" charset="0"/>
              </a:rPr>
              <a:t>MRI</a:t>
            </a:r>
            <a:endParaRPr lang="en-US" dirty="0">
              <a:solidFill>
                <a:schemeClr val="bg1"/>
              </a:solidFill>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DCCAC488-7465-4F83-BAC5-E59656D5DE51}"/>
              </a:ext>
            </a:extLst>
          </p:cNvPr>
          <p:cNvSpPr>
            <a:spLocks noGrp="1"/>
          </p:cNvSpPr>
          <p:nvPr>
            <p:ph type="title"/>
          </p:nvPr>
        </p:nvSpPr>
        <p:spPr/>
        <p:txBody>
          <a:bodyPr>
            <a:normAutofit/>
          </a:bodyPr>
          <a:lstStyle/>
          <a:p>
            <a:r>
              <a:rPr lang="en-CA" dirty="0">
                <a:solidFill>
                  <a:schemeClr val="bg1"/>
                </a:solidFill>
                <a:latin typeface="Arial" panose="020B0604020202020204" pitchFamily="34" charset="0"/>
                <a:cs typeface="Arial" panose="020B0604020202020204" pitchFamily="34" charset="0"/>
              </a:rPr>
              <a:t>How can you tell breast density?</a:t>
            </a:r>
            <a:endParaRPr lang="en-US" dirty="0">
              <a:solidFill>
                <a:schemeClr val="bg1"/>
              </a:solidFill>
              <a:latin typeface="Arial" panose="020B0604020202020204" pitchFamily="34" charset="0"/>
              <a:cs typeface="Arial" panose="020B0604020202020204" pitchFamily="34" charset="0"/>
            </a:endParaRPr>
          </a:p>
        </p:txBody>
      </p:sp>
      <p:pic>
        <p:nvPicPr>
          <p:cNvPr id="8" name="Graphic 7" descr="Checkbox Checked with solid fill">
            <a:extLst>
              <a:ext uri="{FF2B5EF4-FFF2-40B4-BE49-F238E27FC236}">
                <a16:creationId xmlns:a16="http://schemas.microsoft.com/office/drawing/2014/main" id="{B0A441B4-3B92-4E70-A210-B9C7EEBE956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207760" y="1403774"/>
            <a:ext cx="1483360" cy="1483360"/>
          </a:xfrm>
          <a:prstGeom prst="rect">
            <a:avLst/>
          </a:prstGeom>
        </p:spPr>
      </p:pic>
      <p:pic>
        <p:nvPicPr>
          <p:cNvPr id="10" name="Graphic 9" descr="Close with solid fill">
            <a:extLst>
              <a:ext uri="{FF2B5EF4-FFF2-40B4-BE49-F238E27FC236}">
                <a16:creationId xmlns:a16="http://schemas.microsoft.com/office/drawing/2014/main" id="{7535A40B-5F53-4837-98E7-46AE5D43530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22680" y="1617698"/>
            <a:ext cx="1112520" cy="1112520"/>
          </a:xfrm>
          <a:prstGeom prst="rect">
            <a:avLst/>
          </a:prstGeom>
        </p:spPr>
      </p:pic>
    </p:spTree>
    <p:extLst>
      <p:ext uri="{BB962C8B-B14F-4D97-AF65-F5344CB8AC3E}">
        <p14:creationId xmlns:p14="http://schemas.microsoft.com/office/powerpoint/2010/main" val="7566984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bg1"/>
                </a:solidFill>
                <a:latin typeface="Arial" panose="020B0604020202020204" pitchFamily="34" charset="0"/>
                <a:cs typeface="Arial" panose="020B0604020202020204" pitchFamily="34" charset="0"/>
              </a:rPr>
              <a:t>Breast Density- Risk Factors</a:t>
            </a:r>
          </a:p>
        </p:txBody>
      </p:sp>
      <p:sp>
        <p:nvSpPr>
          <p:cNvPr id="3" name="Content Placeholder 2"/>
          <p:cNvSpPr>
            <a:spLocks noGrp="1"/>
          </p:cNvSpPr>
          <p:nvPr>
            <p:ph sz="half" idx="1"/>
          </p:nvPr>
        </p:nvSpPr>
        <p:spPr/>
        <p:txBody>
          <a:bodyPr>
            <a:normAutofit/>
          </a:bodyPr>
          <a:lstStyle/>
          <a:p>
            <a:pPr marL="0" indent="0">
              <a:buNone/>
            </a:pPr>
            <a:r>
              <a:rPr lang="en-US" sz="3200" dirty="0">
                <a:solidFill>
                  <a:schemeClr val="bg1"/>
                </a:solidFill>
                <a:latin typeface="Arial" panose="020B0604020202020204" pitchFamily="34" charset="0"/>
                <a:cs typeface="Arial" panose="020B0604020202020204" pitchFamily="34" charset="0"/>
              </a:rPr>
              <a:t>Non-modifiable	</a:t>
            </a:r>
          </a:p>
          <a:p>
            <a:r>
              <a:rPr lang="en-US" sz="3200" dirty="0">
                <a:solidFill>
                  <a:schemeClr val="bg1"/>
                </a:solidFill>
                <a:latin typeface="Arial" panose="020B0604020202020204" pitchFamily="34" charset="0"/>
                <a:cs typeface="Arial" panose="020B0604020202020204" pitchFamily="34" charset="0"/>
              </a:rPr>
              <a:t>Genetic</a:t>
            </a:r>
          </a:p>
          <a:p>
            <a:r>
              <a:rPr lang="en-US" sz="3200" dirty="0">
                <a:solidFill>
                  <a:schemeClr val="bg1"/>
                </a:solidFill>
                <a:latin typeface="Arial" panose="020B0604020202020204" pitchFamily="34" charset="0"/>
                <a:cs typeface="Arial" panose="020B0604020202020204" pitchFamily="34" charset="0"/>
              </a:rPr>
              <a:t>Reproductive</a:t>
            </a:r>
          </a:p>
          <a:p>
            <a:r>
              <a:rPr lang="en-US" sz="3200" dirty="0">
                <a:solidFill>
                  <a:schemeClr val="bg1"/>
                </a:solidFill>
                <a:latin typeface="Arial" panose="020B0604020202020204" pitchFamily="34" charset="0"/>
                <a:cs typeface="Arial" panose="020B0604020202020204" pitchFamily="34" charset="0"/>
              </a:rPr>
              <a:t>Hormone exposure</a:t>
            </a:r>
          </a:p>
          <a:p>
            <a:endParaRPr lang="en-US" sz="2400" dirty="0">
              <a:latin typeface="Arial" panose="020B0604020202020204" pitchFamily="34" charset="0"/>
              <a:cs typeface="Arial" panose="020B0604020202020204" pitchFamily="34" charset="0"/>
            </a:endParaRPr>
          </a:p>
        </p:txBody>
      </p:sp>
      <p:sp>
        <p:nvSpPr>
          <p:cNvPr id="5" name="Content Placeholder 4">
            <a:extLst>
              <a:ext uri="{FF2B5EF4-FFF2-40B4-BE49-F238E27FC236}">
                <a16:creationId xmlns:a16="http://schemas.microsoft.com/office/drawing/2014/main" id="{94E33596-A38D-697E-6E93-1901FD48CCD3}"/>
              </a:ext>
            </a:extLst>
          </p:cNvPr>
          <p:cNvSpPr>
            <a:spLocks noGrp="1"/>
          </p:cNvSpPr>
          <p:nvPr>
            <p:ph sz="half" idx="2"/>
          </p:nvPr>
        </p:nvSpPr>
        <p:spPr/>
        <p:txBody>
          <a:bodyPr>
            <a:normAutofit/>
          </a:bodyPr>
          <a:lstStyle/>
          <a:p>
            <a:pPr marL="0" indent="0">
              <a:buNone/>
            </a:pPr>
            <a:r>
              <a:rPr lang="en-CA" sz="3200" dirty="0">
                <a:solidFill>
                  <a:schemeClr val="bg1"/>
                </a:solidFill>
              </a:rPr>
              <a:t>Modifiable</a:t>
            </a:r>
          </a:p>
          <a:p>
            <a:r>
              <a:rPr lang="en-CA" sz="3200" dirty="0">
                <a:solidFill>
                  <a:schemeClr val="bg1"/>
                </a:solidFill>
              </a:rPr>
              <a:t>Smoking</a:t>
            </a:r>
          </a:p>
          <a:p>
            <a:r>
              <a:rPr lang="en-CA" sz="3200" dirty="0">
                <a:solidFill>
                  <a:schemeClr val="bg1"/>
                </a:solidFill>
              </a:rPr>
              <a:t>Alcohol</a:t>
            </a:r>
          </a:p>
          <a:p>
            <a:r>
              <a:rPr lang="en-CA" sz="3200" dirty="0">
                <a:solidFill>
                  <a:schemeClr val="bg1"/>
                </a:solidFill>
              </a:rPr>
              <a:t>Sedentary Lifestyle</a:t>
            </a:r>
          </a:p>
          <a:p>
            <a:r>
              <a:rPr lang="en-CA" sz="3200" dirty="0">
                <a:solidFill>
                  <a:schemeClr val="bg1"/>
                </a:solidFill>
              </a:rPr>
              <a:t>Obesity</a:t>
            </a:r>
          </a:p>
        </p:txBody>
      </p:sp>
    </p:spTree>
    <p:extLst>
      <p:ext uri="{BB962C8B-B14F-4D97-AF65-F5344CB8AC3E}">
        <p14:creationId xmlns:p14="http://schemas.microsoft.com/office/powerpoint/2010/main" val="37638387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4309" y="243840"/>
            <a:ext cx="6574972" cy="881381"/>
          </a:xfrm>
        </p:spPr>
        <p:txBody>
          <a:bodyPr>
            <a:normAutofit/>
          </a:bodyPr>
          <a:lstStyle/>
          <a:p>
            <a:r>
              <a:rPr lang="en-US" dirty="0">
                <a:solidFill>
                  <a:schemeClr val="bg1"/>
                </a:solidFill>
                <a:latin typeface="Arial" panose="020B0604020202020204" pitchFamily="34" charset="0"/>
                <a:cs typeface="Arial" panose="020B0604020202020204" pitchFamily="34" charset="0"/>
              </a:rPr>
              <a:t>Age and Breast Density</a:t>
            </a:r>
          </a:p>
        </p:txBody>
      </p:sp>
      <p:sp>
        <p:nvSpPr>
          <p:cNvPr id="3" name="Content Placeholder 2"/>
          <p:cNvSpPr>
            <a:spLocks noGrp="1"/>
          </p:cNvSpPr>
          <p:nvPr>
            <p:ph idx="1"/>
          </p:nvPr>
        </p:nvSpPr>
        <p:spPr>
          <a:xfrm>
            <a:off x="264160" y="1768093"/>
            <a:ext cx="5831840" cy="4517080"/>
          </a:xfrm>
        </p:spPr>
        <p:txBody>
          <a:bodyPr>
            <a:normAutofit fontScale="70000" lnSpcReduction="20000"/>
          </a:bodyPr>
          <a:lstStyle/>
          <a:p>
            <a:pPr>
              <a:lnSpc>
                <a:spcPct val="110000"/>
              </a:lnSpc>
            </a:pPr>
            <a:r>
              <a:rPr lang="en-US" sz="3867" dirty="0">
                <a:solidFill>
                  <a:schemeClr val="bg1"/>
                </a:solidFill>
                <a:latin typeface="Arial" panose="020B0604020202020204" pitchFamily="34" charset="0"/>
                <a:cs typeface="Arial" panose="020B0604020202020204" pitchFamily="34" charset="0"/>
              </a:rPr>
              <a:t>Mammographic breast density can diminish over time </a:t>
            </a:r>
          </a:p>
          <a:p>
            <a:pPr lvl="1">
              <a:lnSpc>
                <a:spcPct val="110000"/>
              </a:lnSpc>
              <a:spcBef>
                <a:spcPts val="1000"/>
              </a:spcBef>
            </a:pPr>
            <a:r>
              <a:rPr lang="en-US" sz="3334" dirty="0">
                <a:solidFill>
                  <a:schemeClr val="bg1"/>
                </a:solidFill>
                <a:latin typeface="Arial" panose="020B0604020202020204" pitchFamily="34" charset="0"/>
                <a:cs typeface="Arial" panose="020B0604020202020204" pitchFamily="34" charset="0"/>
              </a:rPr>
              <a:t>75% in 30s have increased density</a:t>
            </a:r>
          </a:p>
          <a:p>
            <a:pPr lvl="1">
              <a:lnSpc>
                <a:spcPct val="110000"/>
              </a:lnSpc>
              <a:spcBef>
                <a:spcPts val="1000"/>
              </a:spcBef>
            </a:pPr>
            <a:r>
              <a:rPr lang="en-US" sz="3334" dirty="0">
                <a:solidFill>
                  <a:schemeClr val="bg1"/>
                </a:solidFill>
                <a:latin typeface="Arial" panose="020B0604020202020204" pitchFamily="34" charset="0"/>
                <a:cs typeface="Arial" panose="020B0604020202020204" pitchFamily="34" charset="0"/>
              </a:rPr>
              <a:t>25% in 70s have increased density</a:t>
            </a:r>
          </a:p>
          <a:p>
            <a:pPr>
              <a:lnSpc>
                <a:spcPct val="110000"/>
              </a:lnSpc>
            </a:pPr>
            <a:r>
              <a:rPr lang="en-US" sz="4133" dirty="0">
                <a:solidFill>
                  <a:schemeClr val="bg1"/>
                </a:solidFill>
                <a:latin typeface="Arial" panose="020B0604020202020204" pitchFamily="34" charset="0"/>
                <a:cs typeface="Arial" panose="020B0604020202020204" pitchFamily="34" charset="0"/>
              </a:rPr>
              <a:t>Women whose breast density does not diminish over time more likely to be diagnosed with breast cancer</a:t>
            </a:r>
            <a:endParaRPr lang="en-US" sz="3334" dirty="0">
              <a:solidFill>
                <a:schemeClr val="bg1"/>
              </a:solidFill>
              <a:latin typeface="Arial" panose="020B0604020202020204" pitchFamily="34" charset="0"/>
              <a:cs typeface="Arial" panose="020B0604020202020204" pitchFamily="34" charset="0"/>
            </a:endParaRPr>
          </a:p>
          <a:p>
            <a:pPr>
              <a:lnSpc>
                <a:spcPct val="110000"/>
              </a:lnSpc>
            </a:pPr>
            <a:r>
              <a:rPr lang="en-US" sz="3867" dirty="0">
                <a:solidFill>
                  <a:schemeClr val="bg1"/>
                </a:solidFill>
                <a:latin typeface="Arial" panose="020B0604020202020204" pitchFamily="34" charset="0"/>
                <a:cs typeface="Arial" panose="020B0604020202020204" pitchFamily="34" charset="0"/>
              </a:rPr>
              <a:t>Overall, 40% of women have dense breast tissue</a:t>
            </a:r>
          </a:p>
          <a:p>
            <a:pPr marL="0" indent="0">
              <a:buNone/>
            </a:pPr>
            <a:endParaRPr lang="en-US" dirty="0">
              <a:solidFill>
                <a:schemeClr val="bg1"/>
              </a:solidFill>
            </a:endParaRPr>
          </a:p>
          <a:p>
            <a:endParaRPr lang="en-US" dirty="0"/>
          </a:p>
        </p:txBody>
      </p:sp>
      <p:sp>
        <p:nvSpPr>
          <p:cNvPr id="4" name="Rectangle 3">
            <a:extLst>
              <a:ext uri="{FF2B5EF4-FFF2-40B4-BE49-F238E27FC236}">
                <a16:creationId xmlns:a16="http://schemas.microsoft.com/office/drawing/2014/main" id="{13734C43-9FEE-4EAD-8520-78CB79E9BE01}"/>
              </a:ext>
            </a:extLst>
          </p:cNvPr>
          <p:cNvSpPr/>
          <p:nvPr/>
        </p:nvSpPr>
        <p:spPr>
          <a:xfrm>
            <a:off x="8676253" y="6529706"/>
            <a:ext cx="3148811" cy="297454"/>
          </a:xfrm>
          <a:prstGeom prst="rect">
            <a:avLst/>
          </a:prstGeom>
        </p:spPr>
        <p:txBody>
          <a:bodyPr wrap="none">
            <a:spAutoFit/>
          </a:bodyPr>
          <a:lstStyle/>
          <a:p>
            <a:r>
              <a:rPr lang="en-US" sz="1333" dirty="0">
                <a:solidFill>
                  <a:schemeClr val="bg1"/>
                </a:solidFill>
              </a:rPr>
              <a:t>Int J Cancer. 2104 Oct 1;135(7):1740-4</a:t>
            </a:r>
            <a:endParaRPr lang="en-CA" sz="1333" dirty="0">
              <a:solidFill>
                <a:schemeClr val="bg1"/>
              </a:solidFill>
            </a:endParaRPr>
          </a:p>
        </p:txBody>
      </p:sp>
      <p:pic>
        <p:nvPicPr>
          <p:cNvPr id="5" name="Picture 4" descr="Screen shot 2019-01-22 at 9.01.50 PM.png">
            <a:extLst>
              <a:ext uri="{FF2B5EF4-FFF2-40B4-BE49-F238E27FC236}">
                <a16:creationId xmlns:a16="http://schemas.microsoft.com/office/drawing/2014/main" id="{F3A42F04-59FE-471E-99E6-78F2F76551F0}"/>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l="12416" t="25852" r="18447" b="12159"/>
          <a:stretch/>
        </p:blipFill>
        <p:spPr>
          <a:xfrm>
            <a:off x="6096000" y="1785258"/>
            <a:ext cx="6123908" cy="3591742"/>
          </a:xfrm>
          <a:prstGeom prst="rect">
            <a:avLst/>
          </a:prstGeom>
        </p:spPr>
      </p:pic>
    </p:spTree>
    <p:extLst>
      <p:ext uri="{BB962C8B-B14F-4D97-AF65-F5344CB8AC3E}">
        <p14:creationId xmlns:p14="http://schemas.microsoft.com/office/powerpoint/2010/main" val="19000316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726C2-5780-442A-8B0F-411244B78194}"/>
              </a:ext>
            </a:extLst>
          </p:cNvPr>
          <p:cNvSpPr>
            <a:spLocks noGrp="1"/>
          </p:cNvSpPr>
          <p:nvPr>
            <p:ph type="title"/>
          </p:nvPr>
        </p:nvSpPr>
        <p:spPr>
          <a:xfrm>
            <a:off x="1894114" y="264160"/>
            <a:ext cx="10297887" cy="728981"/>
          </a:xfrm>
        </p:spPr>
        <p:txBody>
          <a:bodyPr>
            <a:normAutofit/>
          </a:bodyPr>
          <a:lstStyle/>
          <a:p>
            <a:r>
              <a:rPr lang="en-CA" dirty="0">
                <a:solidFill>
                  <a:schemeClr val="bg1"/>
                </a:solidFill>
                <a:latin typeface="Arial" panose="020B0604020202020204" pitchFamily="34" charset="0"/>
                <a:cs typeface="Arial" panose="020B0604020202020204" pitchFamily="34" charset="0"/>
              </a:rPr>
              <a:t>Implications of Dense Breasts</a:t>
            </a:r>
            <a:endParaRPr lang="en-US" dirty="0">
              <a:solidFill>
                <a:schemeClr val="bg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BCE9D65B-350D-4E04-A22C-9025476C3CC0}"/>
              </a:ext>
            </a:extLst>
          </p:cNvPr>
          <p:cNvSpPr>
            <a:spLocks noGrp="1"/>
          </p:cNvSpPr>
          <p:nvPr>
            <p:ph idx="1"/>
          </p:nvPr>
        </p:nvSpPr>
        <p:spPr>
          <a:xfrm>
            <a:off x="7903027" y="1677126"/>
            <a:ext cx="4114800" cy="5496560"/>
          </a:xfrm>
        </p:spPr>
        <p:txBody>
          <a:bodyPr>
            <a:normAutofit/>
          </a:bodyPr>
          <a:lstStyle/>
          <a:p>
            <a:r>
              <a:rPr lang="en-US" sz="2800" dirty="0">
                <a:solidFill>
                  <a:schemeClr val="bg1"/>
                </a:solidFill>
                <a:latin typeface="Arial" panose="020B0604020202020204" pitchFamily="34" charset="0"/>
                <a:cs typeface="Arial" panose="020B0604020202020204" pitchFamily="34" charset="0"/>
              </a:rPr>
              <a:t>Limits cancer detection with mammography</a:t>
            </a:r>
          </a:p>
          <a:p>
            <a:r>
              <a:rPr lang="en-US" sz="2800" dirty="0">
                <a:solidFill>
                  <a:schemeClr val="bg1"/>
                </a:solidFill>
                <a:latin typeface="Arial" panose="020B0604020202020204" pitchFamily="34" charset="0"/>
                <a:cs typeface="Arial" panose="020B0604020202020204" pitchFamily="34" charset="0"/>
              </a:rPr>
              <a:t>Increases risk of developing interval cancers</a:t>
            </a:r>
          </a:p>
          <a:p>
            <a:r>
              <a:rPr lang="en-US" sz="2800" dirty="0">
                <a:solidFill>
                  <a:schemeClr val="bg1"/>
                </a:solidFill>
                <a:latin typeface="Arial" panose="020B0604020202020204" pitchFamily="34" charset="0"/>
                <a:cs typeface="Arial" panose="020B0604020202020204" pitchFamily="34" charset="0"/>
              </a:rPr>
              <a:t>Increases risk of developing breast cancer</a:t>
            </a:r>
          </a:p>
        </p:txBody>
      </p:sp>
      <p:pic>
        <p:nvPicPr>
          <p:cNvPr id="4" name="Picture 3">
            <a:extLst>
              <a:ext uri="{FF2B5EF4-FFF2-40B4-BE49-F238E27FC236}">
                <a16:creationId xmlns:a16="http://schemas.microsoft.com/office/drawing/2014/main" id="{8BF36B08-BC23-4537-B769-36468446782C}"/>
              </a:ext>
            </a:extLst>
          </p:cNvPr>
          <p:cNvPicPr>
            <a:picLocks noChangeAspect="1"/>
          </p:cNvPicPr>
          <p:nvPr/>
        </p:nvPicPr>
        <p:blipFill>
          <a:blip r:embed="rId2"/>
          <a:stretch>
            <a:fillRect/>
          </a:stretch>
        </p:blipFill>
        <p:spPr>
          <a:xfrm>
            <a:off x="533400" y="1647008"/>
            <a:ext cx="7222250" cy="4063719"/>
          </a:xfrm>
          <a:prstGeom prst="rect">
            <a:avLst/>
          </a:prstGeom>
        </p:spPr>
      </p:pic>
    </p:spTree>
    <p:extLst>
      <p:ext uri="{BB962C8B-B14F-4D97-AF65-F5344CB8AC3E}">
        <p14:creationId xmlns:p14="http://schemas.microsoft.com/office/powerpoint/2010/main" val="34416900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D498D9B-FBCF-4B1E-B423-4C13B76D082D}"/>
              </a:ext>
            </a:extLst>
          </p:cNvPr>
          <p:cNvPicPr>
            <a:picLocks noChangeAspect="1"/>
          </p:cNvPicPr>
          <p:nvPr/>
        </p:nvPicPr>
        <p:blipFill>
          <a:blip r:embed="rId3"/>
          <a:stretch>
            <a:fillRect/>
          </a:stretch>
        </p:blipFill>
        <p:spPr>
          <a:xfrm>
            <a:off x="0" y="755327"/>
            <a:ext cx="12165247" cy="5677115"/>
          </a:xfrm>
          <a:prstGeom prst="rect">
            <a:avLst/>
          </a:prstGeom>
        </p:spPr>
      </p:pic>
      <p:sp>
        <p:nvSpPr>
          <p:cNvPr id="2" name="Oval 1">
            <a:extLst>
              <a:ext uri="{FF2B5EF4-FFF2-40B4-BE49-F238E27FC236}">
                <a16:creationId xmlns:a16="http://schemas.microsoft.com/office/drawing/2014/main" id="{82274CF4-1F6C-444B-A033-3D8C7EE6C902}"/>
              </a:ext>
            </a:extLst>
          </p:cNvPr>
          <p:cNvSpPr/>
          <p:nvPr/>
        </p:nvSpPr>
        <p:spPr>
          <a:xfrm>
            <a:off x="990601" y="2540000"/>
            <a:ext cx="850900" cy="889000"/>
          </a:xfrm>
          <a:prstGeom prst="ellipse">
            <a:avLst/>
          </a:prstGeom>
          <a:noFill/>
          <a:ln>
            <a:solidFill>
              <a:srgbClr val="FFFF00"/>
            </a:solidFill>
          </a:ln>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CA" sz="2400">
              <a:solidFill>
                <a:srgbClr val="FFFF00"/>
              </a:solidFill>
            </a:endParaRPr>
          </a:p>
        </p:txBody>
      </p:sp>
      <p:sp>
        <p:nvSpPr>
          <p:cNvPr id="5" name="Oval 4">
            <a:extLst>
              <a:ext uri="{FF2B5EF4-FFF2-40B4-BE49-F238E27FC236}">
                <a16:creationId xmlns:a16="http://schemas.microsoft.com/office/drawing/2014/main" id="{E7A3C4CE-D879-40BE-BFE3-C968A83CCB20}"/>
              </a:ext>
            </a:extLst>
          </p:cNvPr>
          <p:cNvSpPr/>
          <p:nvPr/>
        </p:nvSpPr>
        <p:spPr>
          <a:xfrm>
            <a:off x="4267201" y="1765300"/>
            <a:ext cx="850900" cy="889000"/>
          </a:xfrm>
          <a:prstGeom prst="ellipse">
            <a:avLst/>
          </a:prstGeom>
          <a:noFill/>
          <a:ln>
            <a:solidFill>
              <a:srgbClr val="FFFF00"/>
            </a:solidFill>
          </a:ln>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CA" sz="2400">
              <a:solidFill>
                <a:srgbClr val="FFFF00"/>
              </a:solidFill>
            </a:endParaRPr>
          </a:p>
        </p:txBody>
      </p:sp>
      <p:sp>
        <p:nvSpPr>
          <p:cNvPr id="6" name="Oval 5">
            <a:extLst>
              <a:ext uri="{FF2B5EF4-FFF2-40B4-BE49-F238E27FC236}">
                <a16:creationId xmlns:a16="http://schemas.microsoft.com/office/drawing/2014/main" id="{501EAD18-300F-4789-9520-24B9425182A3}"/>
              </a:ext>
            </a:extLst>
          </p:cNvPr>
          <p:cNvSpPr/>
          <p:nvPr/>
        </p:nvSpPr>
        <p:spPr>
          <a:xfrm>
            <a:off x="7797462" y="1737869"/>
            <a:ext cx="850900" cy="889000"/>
          </a:xfrm>
          <a:prstGeom prst="ellipse">
            <a:avLst/>
          </a:prstGeom>
          <a:noFill/>
          <a:ln>
            <a:solidFill>
              <a:srgbClr val="FFFF00"/>
            </a:solidFill>
          </a:ln>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CA" sz="2400">
              <a:solidFill>
                <a:srgbClr val="FFFF00"/>
              </a:solidFill>
            </a:endParaRPr>
          </a:p>
        </p:txBody>
      </p:sp>
      <p:sp>
        <p:nvSpPr>
          <p:cNvPr id="7" name="Oval 6">
            <a:extLst>
              <a:ext uri="{FF2B5EF4-FFF2-40B4-BE49-F238E27FC236}">
                <a16:creationId xmlns:a16="http://schemas.microsoft.com/office/drawing/2014/main" id="{336FED9F-3F4A-491F-9508-343C56A80BA2}"/>
              </a:ext>
            </a:extLst>
          </p:cNvPr>
          <p:cNvSpPr/>
          <p:nvPr/>
        </p:nvSpPr>
        <p:spPr>
          <a:xfrm>
            <a:off x="10902273" y="1651000"/>
            <a:ext cx="850900" cy="889000"/>
          </a:xfrm>
          <a:prstGeom prst="ellipse">
            <a:avLst/>
          </a:prstGeom>
          <a:noFill/>
          <a:ln>
            <a:solidFill>
              <a:srgbClr val="FFFF00"/>
            </a:solidFill>
          </a:ln>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CA" sz="2400">
              <a:solidFill>
                <a:srgbClr val="FFFF00"/>
              </a:solidFill>
            </a:endParaRPr>
          </a:p>
        </p:txBody>
      </p:sp>
      <p:sp>
        <p:nvSpPr>
          <p:cNvPr id="4" name="Title 3">
            <a:extLst>
              <a:ext uri="{FF2B5EF4-FFF2-40B4-BE49-F238E27FC236}">
                <a16:creationId xmlns:a16="http://schemas.microsoft.com/office/drawing/2014/main" id="{4A110D4A-04B6-4376-B51C-FF1146C51687}"/>
              </a:ext>
            </a:extLst>
          </p:cNvPr>
          <p:cNvSpPr>
            <a:spLocks noGrp="1"/>
          </p:cNvSpPr>
          <p:nvPr>
            <p:ph type="title"/>
          </p:nvPr>
        </p:nvSpPr>
        <p:spPr>
          <a:xfrm>
            <a:off x="526869" y="0"/>
            <a:ext cx="6351452" cy="769621"/>
          </a:xfrm>
        </p:spPr>
        <p:txBody>
          <a:bodyPr>
            <a:normAutofit/>
          </a:bodyPr>
          <a:lstStyle/>
          <a:p>
            <a:r>
              <a:rPr lang="en-CA" dirty="0">
                <a:solidFill>
                  <a:schemeClr val="bg1"/>
                </a:solidFill>
              </a:rPr>
              <a:t>Limits cancer detection </a:t>
            </a:r>
            <a:endParaRPr lang="en-US" dirty="0">
              <a:solidFill>
                <a:schemeClr val="bg1"/>
              </a:solidFill>
            </a:endParaRPr>
          </a:p>
        </p:txBody>
      </p:sp>
      <mc:AlternateContent xmlns:mc="http://schemas.openxmlformats.org/markup-compatibility/2006" xmlns:p14="http://schemas.microsoft.com/office/powerpoint/2010/main">
        <mc:Choice Requires="p14">
          <p:contentPart p14:bwMode="auto" r:id="rId4">
            <p14:nvContentPartPr>
              <p14:cNvPr id="9" name="Ink 8">
                <a:extLst>
                  <a:ext uri="{FF2B5EF4-FFF2-40B4-BE49-F238E27FC236}">
                    <a16:creationId xmlns:a16="http://schemas.microsoft.com/office/drawing/2014/main" id="{0523F8BD-437F-09FA-158B-06DE851D3311}"/>
                  </a:ext>
                </a:extLst>
              </p14:cNvPr>
              <p14:cNvContentPartPr/>
              <p14:nvPr/>
            </p14:nvContentPartPr>
            <p14:xfrm>
              <a:off x="11103429" y="6220407"/>
              <a:ext cx="15551" cy="15551"/>
            </p14:xfrm>
          </p:contentPart>
        </mc:Choice>
        <mc:Fallback xmlns="">
          <p:pic>
            <p:nvPicPr>
              <p:cNvPr id="9" name="Ink 8">
                <a:extLst>
                  <a:ext uri="{FF2B5EF4-FFF2-40B4-BE49-F238E27FC236}">
                    <a16:creationId xmlns:a16="http://schemas.microsoft.com/office/drawing/2014/main" id="{0523F8BD-437F-09FA-158B-06DE851D3311}"/>
                  </a:ext>
                </a:extLst>
              </p:cNvPr>
              <p:cNvPicPr/>
              <p:nvPr/>
            </p:nvPicPr>
            <p:blipFill>
              <a:blip r:embed="rId5"/>
              <a:stretch>
                <a:fillRect/>
              </a:stretch>
            </p:blipFill>
            <p:spPr>
              <a:xfrm>
                <a:off x="8770779" y="1555107"/>
                <a:ext cx="4665300" cy="9330600"/>
              </a:xfrm>
              <a:prstGeom prst="rect">
                <a:avLst/>
              </a:prstGeom>
            </p:spPr>
          </p:pic>
        </mc:Fallback>
      </mc:AlternateContent>
      <p:sp>
        <p:nvSpPr>
          <p:cNvPr id="8" name="TextBox 7">
            <a:extLst>
              <a:ext uri="{FF2B5EF4-FFF2-40B4-BE49-F238E27FC236}">
                <a16:creationId xmlns:a16="http://schemas.microsoft.com/office/drawing/2014/main" id="{650BDB2E-4A01-C0DE-4077-065FF256C893}"/>
              </a:ext>
            </a:extLst>
          </p:cNvPr>
          <p:cNvSpPr txBox="1"/>
          <p:nvPr/>
        </p:nvSpPr>
        <p:spPr>
          <a:xfrm>
            <a:off x="718457" y="5399315"/>
            <a:ext cx="10308772" cy="830997"/>
          </a:xfrm>
          <a:prstGeom prst="rect">
            <a:avLst/>
          </a:prstGeom>
          <a:noFill/>
        </p:spPr>
        <p:txBody>
          <a:bodyPr wrap="square" rtlCol="0">
            <a:spAutoFit/>
          </a:bodyPr>
          <a:lstStyle/>
          <a:p>
            <a:pPr defTabSz="609585">
              <a:defRPr/>
            </a:pPr>
            <a:r>
              <a:rPr lang="en-CA" sz="2400" dirty="0">
                <a:solidFill>
                  <a:srgbClr val="FFFFFF"/>
                </a:solidFill>
                <a:latin typeface="Arial"/>
              </a:rPr>
              <a:t>Sensitivity of mammogram decreases to 50% in patients with extremely </a:t>
            </a:r>
          </a:p>
          <a:p>
            <a:pPr defTabSz="609585">
              <a:defRPr/>
            </a:pPr>
            <a:r>
              <a:rPr lang="en-CA" sz="2400" dirty="0">
                <a:solidFill>
                  <a:srgbClr val="FFFFFF"/>
                </a:solidFill>
                <a:latin typeface="Arial"/>
              </a:rPr>
              <a:t>dense breast tissue</a:t>
            </a:r>
          </a:p>
        </p:txBody>
      </p:sp>
    </p:spTree>
    <p:extLst>
      <p:ext uri="{BB962C8B-B14F-4D97-AF65-F5344CB8AC3E}">
        <p14:creationId xmlns:p14="http://schemas.microsoft.com/office/powerpoint/2010/main" val="31029492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a:solidFill>
                  <a:schemeClr val="bg1"/>
                </a:solidFill>
                <a:latin typeface="Arial" panose="020B0604020202020204" pitchFamily="34" charset="0"/>
                <a:cs typeface="Arial" panose="020B0604020202020204" pitchFamily="34" charset="0"/>
              </a:rPr>
              <a:t>Interval cancers 5 - 18X more common</a:t>
            </a:r>
          </a:p>
        </p:txBody>
      </p:sp>
      <p:sp>
        <p:nvSpPr>
          <p:cNvPr id="3" name="Content Placeholder 2"/>
          <p:cNvSpPr>
            <a:spLocks noGrp="1"/>
          </p:cNvSpPr>
          <p:nvPr>
            <p:ph idx="1"/>
          </p:nvPr>
        </p:nvSpPr>
        <p:spPr>
          <a:xfrm>
            <a:off x="863600" y="1798573"/>
            <a:ext cx="10922000" cy="4517080"/>
          </a:xfrm>
        </p:spPr>
        <p:txBody>
          <a:bodyPr/>
          <a:lstStyle/>
          <a:p>
            <a:r>
              <a:rPr lang="en-US" sz="2400" dirty="0">
                <a:solidFill>
                  <a:schemeClr val="bg1"/>
                </a:solidFill>
                <a:latin typeface="Arial" panose="020B0604020202020204" pitchFamily="34" charset="0"/>
                <a:cs typeface="Arial" panose="020B0604020202020204" pitchFamily="34" charset="0"/>
              </a:rPr>
              <a:t>Diagnosed in screen-negative breasts outside of the screening program within the interval between two screening rounds</a:t>
            </a:r>
          </a:p>
          <a:p>
            <a:r>
              <a:rPr lang="en-US" sz="2400" dirty="0">
                <a:solidFill>
                  <a:schemeClr val="bg1"/>
                </a:solidFill>
                <a:latin typeface="Arial" panose="020B0604020202020204" pitchFamily="34" charset="0"/>
                <a:cs typeface="Arial" panose="020B0604020202020204" pitchFamily="34" charset="0"/>
              </a:rPr>
              <a:t>Larger at diagnosis &amp; more often node-positive</a:t>
            </a:r>
          </a:p>
          <a:p>
            <a:r>
              <a:rPr lang="en-US" sz="2400" dirty="0">
                <a:solidFill>
                  <a:schemeClr val="bg1"/>
                </a:solidFill>
                <a:latin typeface="Arial" panose="020B0604020202020204" pitchFamily="34" charset="0"/>
                <a:cs typeface="Arial" panose="020B0604020202020204" pitchFamily="34" charset="0"/>
              </a:rPr>
              <a:t>Higher nuclear grades, more aggressive subtypes</a:t>
            </a:r>
          </a:p>
          <a:p>
            <a:r>
              <a:rPr lang="en-US" sz="2400" dirty="0">
                <a:solidFill>
                  <a:schemeClr val="bg1"/>
                </a:solidFill>
                <a:latin typeface="Arial" panose="020B0604020202020204" pitchFamily="34" charset="0"/>
                <a:cs typeface="Arial" panose="020B0604020202020204" pitchFamily="34" charset="0"/>
              </a:rPr>
              <a:t>Have a poorer prognosis compared to screen-detected</a:t>
            </a:r>
          </a:p>
          <a:p>
            <a:pPr marL="0" indent="0">
              <a:buNone/>
              <a:defRPr/>
            </a:pPr>
            <a:endParaRPr lang="en-US" dirty="0"/>
          </a:p>
        </p:txBody>
      </p:sp>
      <p:sp>
        <p:nvSpPr>
          <p:cNvPr id="4" name="Rectangle 3"/>
          <p:cNvSpPr/>
          <p:nvPr/>
        </p:nvSpPr>
        <p:spPr>
          <a:xfrm>
            <a:off x="544285" y="6422569"/>
            <a:ext cx="11277601" cy="461665"/>
          </a:xfrm>
          <a:prstGeom prst="rect">
            <a:avLst/>
          </a:prstGeom>
        </p:spPr>
        <p:txBody>
          <a:bodyPr wrap="square">
            <a:spAutoFit/>
          </a:bodyPr>
          <a:lstStyle/>
          <a:p>
            <a:pPr algn="r"/>
            <a:r>
              <a:rPr lang="en-US" sz="1200" i="1" dirty="0">
                <a:solidFill>
                  <a:schemeClr val="bg1"/>
                </a:solidFill>
              </a:rPr>
              <a:t>Boyd NF et al. Breast Cancer Res </a:t>
            </a:r>
            <a:r>
              <a:rPr lang="is-IS" sz="1200" i="1" dirty="0">
                <a:solidFill>
                  <a:schemeClr val="bg1"/>
                </a:solidFill>
              </a:rPr>
              <a:t>2011;</a:t>
            </a:r>
            <a:r>
              <a:rPr lang="en-US" sz="1200" i="1" dirty="0">
                <a:solidFill>
                  <a:schemeClr val="bg1"/>
                </a:solidFill>
              </a:rPr>
              <a:t> 13:</a:t>
            </a:r>
            <a:r>
              <a:rPr lang="is-IS" sz="1200" i="1" dirty="0">
                <a:solidFill>
                  <a:schemeClr val="bg1"/>
                </a:solidFill>
              </a:rPr>
              <a:t>223, </a:t>
            </a:r>
            <a:r>
              <a:rPr lang="en-US" sz="1200" i="1" dirty="0">
                <a:solidFill>
                  <a:schemeClr val="bg1"/>
                </a:solidFill>
              </a:rPr>
              <a:t>Pisano ED et al. </a:t>
            </a:r>
            <a:r>
              <a:rPr lang="en-CA" sz="1200" i="1" dirty="0">
                <a:solidFill>
                  <a:schemeClr val="bg1"/>
                </a:solidFill>
              </a:rPr>
              <a:t>NEJM </a:t>
            </a:r>
            <a:r>
              <a:rPr lang="da-DK" sz="1200" i="1" dirty="0">
                <a:solidFill>
                  <a:schemeClr val="bg1"/>
                </a:solidFill>
              </a:rPr>
              <a:t>2005; 353:1773–1783, Boyd NF et al. </a:t>
            </a:r>
            <a:r>
              <a:rPr lang="en-CA" sz="1200" i="1" dirty="0">
                <a:solidFill>
                  <a:schemeClr val="bg1"/>
                </a:solidFill>
              </a:rPr>
              <a:t>NEJM</a:t>
            </a:r>
            <a:r>
              <a:rPr lang="da-DK" sz="1200" i="1" dirty="0">
                <a:solidFill>
                  <a:schemeClr val="bg1"/>
                </a:solidFill>
              </a:rPr>
              <a:t>2007; 356:227–236 Yaghjyan L et al. </a:t>
            </a:r>
            <a:r>
              <a:rPr lang="en-US" sz="1200" i="1" dirty="0">
                <a:solidFill>
                  <a:schemeClr val="bg1"/>
                </a:solidFill>
              </a:rPr>
              <a:t>JNCI 2011; 103:1179–1189</a:t>
            </a:r>
          </a:p>
        </p:txBody>
      </p:sp>
    </p:spTree>
    <p:extLst>
      <p:ext uri="{BB962C8B-B14F-4D97-AF65-F5344CB8AC3E}">
        <p14:creationId xmlns:p14="http://schemas.microsoft.com/office/powerpoint/2010/main" val="632199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0869" y="335280"/>
            <a:ext cx="10297887" cy="749301"/>
          </a:xfrm>
        </p:spPr>
        <p:txBody>
          <a:bodyPr>
            <a:normAutofit/>
          </a:bodyPr>
          <a:lstStyle/>
          <a:p>
            <a:r>
              <a:rPr lang="en-CA" dirty="0">
                <a:solidFill>
                  <a:schemeClr val="bg1"/>
                </a:solidFill>
                <a:latin typeface="Arial" panose="020B0604020202020204" pitchFamily="34" charset="0"/>
                <a:cs typeface="Arial" panose="020B0604020202020204" pitchFamily="34" charset="0"/>
              </a:rPr>
              <a:t>Increased Ri</a:t>
            </a:r>
            <a:r>
              <a:rPr lang="en-US" dirty="0" err="1">
                <a:solidFill>
                  <a:schemeClr val="bg1"/>
                </a:solidFill>
                <a:latin typeface="Arial" panose="020B0604020202020204" pitchFamily="34" charset="0"/>
                <a:cs typeface="Arial" panose="020B0604020202020204" pitchFamily="34" charset="0"/>
              </a:rPr>
              <a:t>sk</a:t>
            </a:r>
            <a:r>
              <a:rPr lang="en-US" dirty="0">
                <a:solidFill>
                  <a:schemeClr val="bg1"/>
                </a:solidFill>
                <a:latin typeface="Arial" panose="020B0604020202020204" pitchFamily="34" charset="0"/>
                <a:cs typeface="Arial" panose="020B0604020202020204" pitchFamily="34" charset="0"/>
              </a:rPr>
              <a:t> of Breast Cancer</a:t>
            </a:r>
          </a:p>
        </p:txBody>
      </p:sp>
      <p:pic>
        <p:nvPicPr>
          <p:cNvPr id="4" name="Content Placeholder 3" descr="Risk Cancer Breast Density.jpg"/>
          <p:cNvPicPr>
            <a:picLocks noGrp="1" noChangeAspect="1"/>
          </p:cNvPicPr>
          <p:nvPr>
            <p:ph idx="1"/>
          </p:nvPr>
        </p:nvPicPr>
        <p:blipFill>
          <a:blip r:embed="rId3"/>
          <a:stretch>
            <a:fillRect/>
          </a:stretch>
        </p:blipFill>
        <p:spPr>
          <a:xfrm>
            <a:off x="685801" y="1305157"/>
            <a:ext cx="7331914" cy="5269814"/>
          </a:xfrm>
        </p:spPr>
      </p:pic>
      <p:sp>
        <p:nvSpPr>
          <p:cNvPr id="8" name="Left Arrow 7"/>
          <p:cNvSpPr/>
          <p:nvPr/>
        </p:nvSpPr>
        <p:spPr>
          <a:xfrm>
            <a:off x="4953001" y="2590800"/>
            <a:ext cx="1436904" cy="548596"/>
          </a:xfrm>
          <a:prstGeom prst="leftArrow">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CA"/>
              <a:t>  2X</a:t>
            </a:r>
          </a:p>
        </p:txBody>
      </p:sp>
      <p:sp>
        <p:nvSpPr>
          <p:cNvPr id="9" name="Right Arrow 8"/>
          <p:cNvSpPr/>
          <p:nvPr/>
        </p:nvSpPr>
        <p:spPr>
          <a:xfrm>
            <a:off x="5943600" y="2590800"/>
            <a:ext cx="1085285" cy="548596"/>
          </a:xfrm>
          <a:prstGeom prst="rightArrow">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3" name="Rectangle 2">
            <a:extLst>
              <a:ext uri="{FF2B5EF4-FFF2-40B4-BE49-F238E27FC236}">
                <a16:creationId xmlns:a16="http://schemas.microsoft.com/office/drawing/2014/main" id="{37B08882-1CE8-46B7-AEFC-156AC7B34B12}"/>
              </a:ext>
            </a:extLst>
          </p:cNvPr>
          <p:cNvSpPr/>
          <p:nvPr/>
        </p:nvSpPr>
        <p:spPr>
          <a:xfrm>
            <a:off x="8847322" y="6316134"/>
            <a:ext cx="3241593" cy="338554"/>
          </a:xfrm>
          <a:prstGeom prst="rect">
            <a:avLst/>
          </a:prstGeom>
        </p:spPr>
        <p:txBody>
          <a:bodyPr wrap="none">
            <a:spAutoFit/>
          </a:bodyPr>
          <a:lstStyle/>
          <a:p>
            <a:pPr algn="r"/>
            <a:r>
              <a:rPr lang="en-US" sz="1600" dirty="0">
                <a:solidFill>
                  <a:schemeClr val="bg1"/>
                </a:solidFill>
              </a:rPr>
              <a:t>Boyd N et al. NEJM 356:227-236 </a:t>
            </a:r>
          </a:p>
        </p:txBody>
      </p:sp>
      <p:sp>
        <p:nvSpPr>
          <p:cNvPr id="10" name="TextBox 9">
            <a:extLst>
              <a:ext uri="{FF2B5EF4-FFF2-40B4-BE49-F238E27FC236}">
                <a16:creationId xmlns:a16="http://schemas.microsoft.com/office/drawing/2014/main" id="{3302E82E-EBB8-465E-AD35-CB4D1CAD337E}"/>
              </a:ext>
            </a:extLst>
          </p:cNvPr>
          <p:cNvSpPr txBox="1"/>
          <p:nvPr/>
        </p:nvSpPr>
        <p:spPr>
          <a:xfrm>
            <a:off x="8262256" y="2013858"/>
            <a:ext cx="3585029" cy="1938992"/>
          </a:xfrm>
          <a:prstGeom prst="rect">
            <a:avLst/>
          </a:prstGeom>
          <a:noFill/>
        </p:spPr>
        <p:txBody>
          <a:bodyPr wrap="square">
            <a:spAutoFit/>
          </a:bodyPr>
          <a:lstStyle/>
          <a:p>
            <a:r>
              <a:rPr lang="en-US" sz="2400" dirty="0">
                <a:solidFill>
                  <a:schemeClr val="bg1"/>
                </a:solidFill>
                <a:latin typeface="Arial" panose="020B0604020202020204" pitchFamily="34" charset="0"/>
                <a:cs typeface="Arial" panose="020B0604020202020204" pitchFamily="34" charset="0"/>
              </a:rPr>
              <a:t>Risk of breast cancer with ACR D is greater than risk of having a first degree relative with breast cancer</a:t>
            </a:r>
          </a:p>
        </p:txBody>
      </p:sp>
    </p:spTree>
    <p:extLst>
      <p:ext uri="{BB962C8B-B14F-4D97-AF65-F5344CB8AC3E}">
        <p14:creationId xmlns:p14="http://schemas.microsoft.com/office/powerpoint/2010/main" val="21206065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7C28B-F0BD-E357-5220-5334DBBA12D4}"/>
              </a:ext>
            </a:extLst>
          </p:cNvPr>
          <p:cNvSpPr>
            <a:spLocks noGrp="1"/>
          </p:cNvSpPr>
          <p:nvPr>
            <p:ph type="title"/>
          </p:nvPr>
        </p:nvSpPr>
        <p:spPr>
          <a:xfrm>
            <a:off x="435428" y="0"/>
            <a:ext cx="10515600" cy="1325563"/>
          </a:xfrm>
        </p:spPr>
        <p:txBody>
          <a:bodyPr/>
          <a:lstStyle/>
          <a:p>
            <a:r>
              <a:rPr lang="en-CA" dirty="0">
                <a:solidFill>
                  <a:schemeClr val="bg1"/>
                </a:solidFill>
              </a:rPr>
              <a:t>Determining Risk of Breast Cancer</a:t>
            </a:r>
          </a:p>
        </p:txBody>
      </p:sp>
      <p:sp>
        <p:nvSpPr>
          <p:cNvPr id="3" name="Content Placeholder 2">
            <a:extLst>
              <a:ext uri="{FF2B5EF4-FFF2-40B4-BE49-F238E27FC236}">
                <a16:creationId xmlns:a16="http://schemas.microsoft.com/office/drawing/2014/main" id="{3A75B707-6F2C-688E-E1B5-185EED401F80}"/>
              </a:ext>
            </a:extLst>
          </p:cNvPr>
          <p:cNvSpPr>
            <a:spLocks noGrp="1"/>
          </p:cNvSpPr>
          <p:nvPr>
            <p:ph idx="1"/>
          </p:nvPr>
        </p:nvSpPr>
        <p:spPr>
          <a:xfrm>
            <a:off x="838200" y="1825625"/>
            <a:ext cx="4397829" cy="4351338"/>
          </a:xfrm>
        </p:spPr>
        <p:txBody>
          <a:bodyPr>
            <a:normAutofit fontScale="92500" lnSpcReduction="10000"/>
          </a:bodyPr>
          <a:lstStyle/>
          <a:p>
            <a:r>
              <a:rPr lang="en-CA" dirty="0">
                <a:solidFill>
                  <a:schemeClr val="bg1"/>
                </a:solidFill>
              </a:rPr>
              <a:t>IBIS Model</a:t>
            </a:r>
          </a:p>
          <a:p>
            <a:r>
              <a:rPr lang="en-CA" dirty="0">
                <a:solidFill>
                  <a:schemeClr val="bg1"/>
                </a:solidFill>
              </a:rPr>
              <a:t>Online, free</a:t>
            </a:r>
          </a:p>
          <a:p>
            <a:r>
              <a:rPr lang="en-CA" dirty="0">
                <a:solidFill>
                  <a:schemeClr val="bg1"/>
                </a:solidFill>
              </a:rPr>
              <a:t>Incorporates family history, breast density</a:t>
            </a:r>
          </a:p>
          <a:p>
            <a:r>
              <a:rPr lang="en-CA" dirty="0">
                <a:solidFill>
                  <a:schemeClr val="bg1"/>
                </a:solidFill>
              </a:rPr>
              <a:t>Gives a 10 year and lifetime risk of developing breast cancer</a:t>
            </a:r>
          </a:p>
          <a:p>
            <a:r>
              <a:rPr lang="en-CA" dirty="0">
                <a:solidFill>
                  <a:schemeClr val="bg1"/>
                </a:solidFill>
              </a:rPr>
              <a:t>Average risk: 1 in 8 or 12.5%</a:t>
            </a:r>
          </a:p>
          <a:p>
            <a:r>
              <a:rPr lang="en-CA" dirty="0">
                <a:solidFill>
                  <a:schemeClr val="bg1"/>
                </a:solidFill>
              </a:rPr>
              <a:t>Intermediate risk &gt;15%</a:t>
            </a:r>
          </a:p>
          <a:p>
            <a:r>
              <a:rPr lang="en-CA" dirty="0">
                <a:solidFill>
                  <a:schemeClr val="bg1"/>
                </a:solidFill>
              </a:rPr>
              <a:t>High risk &gt;20-25% </a:t>
            </a:r>
          </a:p>
          <a:p>
            <a:endParaRPr lang="en-CA" dirty="0"/>
          </a:p>
        </p:txBody>
      </p:sp>
      <p:pic>
        <p:nvPicPr>
          <p:cNvPr id="5" name="Picture 4" descr="Screen shot 2019-09-05 at 8.06.41 PM.png">
            <a:extLst>
              <a:ext uri="{FF2B5EF4-FFF2-40B4-BE49-F238E27FC236}">
                <a16:creationId xmlns:a16="http://schemas.microsoft.com/office/drawing/2014/main" id="{AF4AE532-90C0-3A15-920B-701A4CA79A47}"/>
              </a:ext>
            </a:extLst>
          </p:cNvPr>
          <p:cNvPicPr>
            <a:picLocks noChangeAspect="1"/>
          </p:cNvPicPr>
          <p:nvPr/>
        </p:nvPicPr>
        <p:blipFill rotWithShape="1">
          <a:blip r:embed="rId2">
            <a:extLst>
              <a:ext uri="{28A0092B-C50C-407E-A947-70E740481C1C}">
                <a14:useLocalDpi xmlns:a14="http://schemas.microsoft.com/office/drawing/2010/main" val="0"/>
              </a:ext>
            </a:extLst>
          </a:blip>
          <a:srcRect l="24614" r="8098"/>
          <a:stretch/>
        </p:blipFill>
        <p:spPr>
          <a:xfrm>
            <a:off x="7450666" y="936978"/>
            <a:ext cx="4580727" cy="5737178"/>
          </a:xfrm>
          <a:prstGeom prst="rect">
            <a:avLst/>
          </a:prstGeom>
        </p:spPr>
      </p:pic>
      <p:pic>
        <p:nvPicPr>
          <p:cNvPr id="4" name="Picture 3" descr="Qr code&#10;&#10;Description automatically generated">
            <a:extLst>
              <a:ext uri="{FF2B5EF4-FFF2-40B4-BE49-F238E27FC236}">
                <a16:creationId xmlns:a16="http://schemas.microsoft.com/office/drawing/2014/main" id="{B9B48A0F-DC5A-124E-EF8F-229EAB154338}"/>
              </a:ext>
            </a:extLst>
          </p:cNvPr>
          <p:cNvPicPr>
            <a:picLocks noChangeAspect="1"/>
          </p:cNvPicPr>
          <p:nvPr/>
        </p:nvPicPr>
        <p:blipFill>
          <a:blip r:embed="rId3"/>
          <a:stretch>
            <a:fillRect/>
          </a:stretch>
        </p:blipFill>
        <p:spPr>
          <a:xfrm>
            <a:off x="5067544" y="3958855"/>
            <a:ext cx="2067034" cy="2058124"/>
          </a:xfrm>
          <a:prstGeom prst="rect">
            <a:avLst/>
          </a:prstGeom>
        </p:spPr>
      </p:pic>
    </p:spTree>
    <p:extLst>
      <p:ext uri="{BB962C8B-B14F-4D97-AF65-F5344CB8AC3E}">
        <p14:creationId xmlns:p14="http://schemas.microsoft.com/office/powerpoint/2010/main" val="29189633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580E5-5DF5-294B-30F2-A12C915AE91A}"/>
              </a:ext>
            </a:extLst>
          </p:cNvPr>
          <p:cNvSpPr>
            <a:spLocks noGrp="1"/>
          </p:cNvSpPr>
          <p:nvPr>
            <p:ph type="title"/>
          </p:nvPr>
        </p:nvSpPr>
        <p:spPr/>
        <p:txBody>
          <a:bodyPr/>
          <a:lstStyle/>
          <a:p>
            <a:r>
              <a:rPr lang="en-CA" dirty="0">
                <a:solidFill>
                  <a:schemeClr val="bg1"/>
                </a:solidFill>
                <a:latin typeface="Arial" panose="020B0604020202020204" pitchFamily="34" charset="0"/>
                <a:cs typeface="Arial" panose="020B0604020202020204" pitchFamily="34" charset="0"/>
              </a:rPr>
              <a:t>Supplemental screening</a:t>
            </a:r>
          </a:p>
        </p:txBody>
      </p:sp>
      <p:sp>
        <p:nvSpPr>
          <p:cNvPr id="3" name="Content Placeholder 2">
            <a:extLst>
              <a:ext uri="{FF2B5EF4-FFF2-40B4-BE49-F238E27FC236}">
                <a16:creationId xmlns:a16="http://schemas.microsoft.com/office/drawing/2014/main" id="{D6DA5A08-F26C-2AD8-7BBA-C538A8DA9074}"/>
              </a:ext>
            </a:extLst>
          </p:cNvPr>
          <p:cNvSpPr>
            <a:spLocks noGrp="1"/>
          </p:cNvSpPr>
          <p:nvPr>
            <p:ph idx="1"/>
          </p:nvPr>
        </p:nvSpPr>
        <p:spPr>
          <a:xfrm>
            <a:off x="428171" y="1798573"/>
            <a:ext cx="9532258" cy="4517080"/>
          </a:xfrm>
        </p:spPr>
        <p:txBody>
          <a:bodyPr>
            <a:normAutofit/>
          </a:bodyPr>
          <a:lstStyle/>
          <a:p>
            <a:r>
              <a:rPr lang="en-CA" sz="2800" dirty="0">
                <a:solidFill>
                  <a:schemeClr val="bg1"/>
                </a:solidFill>
                <a:latin typeface="Arial" panose="020B0604020202020204" pitchFamily="34" charset="0"/>
                <a:cs typeface="Arial" panose="020B0604020202020204" pitchFamily="34" charset="0"/>
              </a:rPr>
              <a:t>Diagnoses an additional 4-7 cancers/1000</a:t>
            </a:r>
          </a:p>
          <a:p>
            <a:r>
              <a:rPr lang="en-CA" sz="2800" dirty="0">
                <a:solidFill>
                  <a:schemeClr val="bg1"/>
                </a:solidFill>
                <a:latin typeface="Arial" panose="020B0604020202020204" pitchFamily="34" charset="0"/>
                <a:cs typeface="Arial" panose="020B0604020202020204" pitchFamily="34" charset="0"/>
              </a:rPr>
              <a:t>Ultrasound, MRI, Contrast enhanced mammography</a:t>
            </a:r>
          </a:p>
          <a:p>
            <a:r>
              <a:rPr lang="en-CA" sz="2800" dirty="0">
                <a:solidFill>
                  <a:schemeClr val="bg1"/>
                </a:solidFill>
                <a:latin typeface="Arial" panose="020B0604020202020204" pitchFamily="34" charset="0"/>
                <a:cs typeface="Arial" panose="020B0604020202020204" pitchFamily="34" charset="0"/>
              </a:rPr>
              <a:t>Availability varies across Canada</a:t>
            </a:r>
          </a:p>
          <a:p>
            <a:r>
              <a:rPr lang="en-CA" sz="2800" dirty="0">
                <a:solidFill>
                  <a:schemeClr val="bg1"/>
                </a:solidFill>
                <a:latin typeface="Arial" panose="020B0604020202020204" pitchFamily="34" charset="0"/>
                <a:cs typeface="Arial" panose="020B0604020202020204" pitchFamily="34" charset="0"/>
              </a:rPr>
              <a:t>Use IBIS Model</a:t>
            </a:r>
          </a:p>
          <a:p>
            <a:pPr lvl="1"/>
            <a:r>
              <a:rPr lang="en-CA" sz="2800" dirty="0">
                <a:solidFill>
                  <a:schemeClr val="bg1"/>
                </a:solidFill>
                <a:latin typeface="Arial" panose="020B0604020202020204" pitchFamily="34" charset="0"/>
                <a:cs typeface="Arial" panose="020B0604020202020204" pitchFamily="34" charset="0"/>
              </a:rPr>
              <a:t>Intermediate risk &gt;15%- consider supplemental screening</a:t>
            </a:r>
          </a:p>
          <a:p>
            <a:pPr lvl="1"/>
            <a:r>
              <a:rPr lang="en-CA" sz="2800" dirty="0">
                <a:solidFill>
                  <a:schemeClr val="bg1"/>
                </a:solidFill>
                <a:latin typeface="Arial" panose="020B0604020202020204" pitchFamily="34" charset="0"/>
                <a:cs typeface="Arial" panose="020B0604020202020204" pitchFamily="34" charset="0"/>
              </a:rPr>
              <a:t>High risk &gt;20-25%- refer to high risk program if available</a:t>
            </a:r>
          </a:p>
        </p:txBody>
      </p:sp>
    </p:spTree>
    <p:extLst>
      <p:ext uri="{BB962C8B-B14F-4D97-AF65-F5344CB8AC3E}">
        <p14:creationId xmlns:p14="http://schemas.microsoft.com/office/powerpoint/2010/main" val="658403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061370">
            <a:alpha val="25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B2422-8A8D-40A3-961A-D8BEA6A8A8C0}"/>
              </a:ext>
            </a:extLst>
          </p:cNvPr>
          <p:cNvSpPr>
            <a:spLocks noGrp="1"/>
          </p:cNvSpPr>
          <p:nvPr>
            <p:ph type="title"/>
          </p:nvPr>
        </p:nvSpPr>
        <p:spPr>
          <a:xfrm>
            <a:off x="447041" y="136656"/>
            <a:ext cx="10692675" cy="1323845"/>
          </a:xfrm>
        </p:spPr>
        <p:txBody>
          <a:bodyPr>
            <a:normAutofit/>
          </a:bodyPr>
          <a:lstStyle/>
          <a:p>
            <a:pPr algn="ctr"/>
            <a:r>
              <a:rPr lang="en-CA" dirty="0">
                <a:latin typeface="Arial" panose="020B0604020202020204" pitchFamily="34" charset="0"/>
                <a:cs typeface="Arial" panose="020B0604020202020204" pitchFamily="34" charset="0"/>
              </a:rPr>
              <a:t>Screening Recommendations for </a:t>
            </a:r>
            <a:br>
              <a:rPr lang="en-CA" dirty="0">
                <a:latin typeface="Arial" panose="020B0604020202020204" pitchFamily="34" charset="0"/>
                <a:cs typeface="Arial" panose="020B0604020202020204" pitchFamily="34" charset="0"/>
              </a:rPr>
            </a:br>
            <a:r>
              <a:rPr lang="en-CA" dirty="0">
                <a:latin typeface="Arial" panose="020B0604020202020204" pitchFamily="34" charset="0"/>
                <a:cs typeface="Arial" panose="020B0604020202020204" pitchFamily="34" charset="0"/>
              </a:rPr>
              <a:t>Dense Breasts</a:t>
            </a:r>
            <a:endParaRPr 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7BAC482D-A51E-4E99-A007-9FD276B806EF}"/>
              </a:ext>
            </a:extLst>
          </p:cNvPr>
          <p:cNvSpPr>
            <a:spLocks noGrp="1"/>
          </p:cNvSpPr>
          <p:nvPr>
            <p:ph idx="1"/>
          </p:nvPr>
        </p:nvSpPr>
        <p:spPr/>
        <p:txBody>
          <a:bodyPr vert="horz" lIns="121920" tIns="60960" rIns="121920" bIns="60960" rtlCol="0" anchor="t">
            <a:normAutofit/>
          </a:bodyPr>
          <a:lstStyle/>
          <a:p>
            <a:r>
              <a:rPr lang="en-CA" sz="2400" dirty="0">
                <a:solidFill>
                  <a:schemeClr val="tx1"/>
                </a:solidFill>
                <a:latin typeface="Arial" panose="020B0604020202020204" pitchFamily="34" charset="0"/>
                <a:ea typeface="ＭＳ Ｐゴシック"/>
                <a:cs typeface="Arial" panose="020B0604020202020204" pitchFamily="34" charset="0"/>
              </a:rPr>
              <a:t>Don’t be reassured by a recently normal mammogram</a:t>
            </a:r>
          </a:p>
          <a:p>
            <a:r>
              <a:rPr lang="en-CA" sz="2400" b="1" dirty="0">
                <a:solidFill>
                  <a:schemeClr val="tx1"/>
                </a:solidFill>
                <a:latin typeface="Arial" panose="020B0604020202020204" pitchFamily="34" charset="0"/>
                <a:ea typeface="ＭＳ Ｐゴシック"/>
                <a:cs typeface="Arial" panose="020B0604020202020204" pitchFamily="34" charset="0"/>
              </a:rPr>
              <a:t>Annual Mammogram </a:t>
            </a:r>
            <a:r>
              <a:rPr lang="en-CA" sz="2400" dirty="0">
                <a:solidFill>
                  <a:schemeClr val="tx1"/>
                </a:solidFill>
                <a:latin typeface="Arial" panose="020B0604020202020204" pitchFamily="34" charset="0"/>
                <a:ea typeface="ＭＳ Ｐゴシック"/>
                <a:cs typeface="Arial" panose="020B0604020202020204" pitchFamily="34" charset="0"/>
              </a:rPr>
              <a:t>for ACR D</a:t>
            </a:r>
          </a:p>
          <a:p>
            <a:r>
              <a:rPr lang="en-US" sz="2400" b="1" dirty="0">
                <a:solidFill>
                  <a:schemeClr val="tx1"/>
                </a:solidFill>
                <a:latin typeface="Arial" panose="020B0604020202020204" pitchFamily="34" charset="0"/>
                <a:ea typeface="ＭＳ Ｐゴシック"/>
                <a:cs typeface="Arial" panose="020B0604020202020204" pitchFamily="34" charset="0"/>
              </a:rPr>
              <a:t>Supplemental screening </a:t>
            </a:r>
            <a:r>
              <a:rPr lang="en-US" sz="2400" dirty="0">
                <a:solidFill>
                  <a:schemeClr val="tx1"/>
                </a:solidFill>
                <a:latin typeface="Arial" panose="020B0604020202020204" pitchFamily="34" charset="0"/>
                <a:ea typeface="ＭＳ Ｐゴシック"/>
                <a:cs typeface="Arial" panose="020B0604020202020204" pitchFamily="34" charset="0"/>
              </a:rPr>
              <a:t>(i.e. ultrasound, MRI) is recommended in some jurisdictions across Canada and should be a shared decision-making process based on patient preferences</a:t>
            </a:r>
          </a:p>
          <a:p>
            <a:r>
              <a:rPr lang="en-US" sz="2400" dirty="0">
                <a:solidFill>
                  <a:schemeClr val="tx1"/>
                </a:solidFill>
                <a:latin typeface="Arial" panose="020B0604020202020204" pitchFamily="34" charset="0"/>
                <a:ea typeface="ＭＳ Ｐゴシック"/>
                <a:cs typeface="Arial" panose="020B0604020202020204" pitchFamily="34" charset="0"/>
              </a:rPr>
              <a:t>Calculate your patient’s risk using IBIS</a:t>
            </a:r>
            <a:endParaRPr lang="en-US" sz="2400" dirty="0">
              <a:solidFill>
                <a:schemeClr val="tx1"/>
              </a:solidFill>
              <a:latin typeface="Arial" panose="020B0604020202020204" pitchFamily="34" charset="0"/>
              <a:cs typeface="Arial" panose="020B0604020202020204" pitchFamily="34" charset="0"/>
            </a:endParaRPr>
          </a:p>
          <a:p>
            <a:pPr marL="33020" indent="-213995"/>
            <a:r>
              <a:rPr lang="en-US" sz="2400" dirty="0">
                <a:solidFill>
                  <a:schemeClr val="tx1"/>
                </a:solidFill>
                <a:latin typeface="Arial" panose="020B0604020202020204" pitchFamily="34" charset="0"/>
                <a:cs typeface="Arial" panose="020B0604020202020204" pitchFamily="34" charset="0"/>
              </a:rPr>
              <a:t>Consider supplemental screening if:</a:t>
            </a:r>
          </a:p>
          <a:p>
            <a:pPr marL="490220" lvl="1" indent="-213995">
              <a:spcBef>
                <a:spcPts val="1000"/>
              </a:spcBef>
            </a:pPr>
            <a:r>
              <a:rPr lang="en-US" sz="2400" b="0" i="0" u="none" strike="noStrike" baseline="0" dirty="0">
                <a:solidFill>
                  <a:schemeClr val="tx1"/>
                </a:solidFill>
                <a:latin typeface="Arial" panose="020B0604020202020204" pitchFamily="34" charset="0"/>
                <a:ea typeface="ＭＳ Ｐゴシック"/>
                <a:cs typeface="Arial" panose="020B0604020202020204" pitchFamily="34" charset="0"/>
              </a:rPr>
              <a:t>Intermediate Risk (&gt;15%) or</a:t>
            </a:r>
            <a:r>
              <a:rPr lang="en-US" sz="2400" dirty="0">
                <a:solidFill>
                  <a:schemeClr val="tx1"/>
                </a:solidFill>
                <a:latin typeface="Arial" panose="020B0604020202020204" pitchFamily="34" charset="0"/>
                <a:ea typeface="ＭＳ Ｐゴシック"/>
                <a:cs typeface="Arial" panose="020B0604020202020204" pitchFamily="34" charset="0"/>
              </a:rPr>
              <a:t>  </a:t>
            </a:r>
            <a:endParaRPr lang="en-US" sz="2400" b="0" i="0" u="none" strike="noStrike" baseline="0" dirty="0">
              <a:solidFill>
                <a:schemeClr val="tx1"/>
              </a:solidFill>
              <a:latin typeface="Arial" panose="020B0604020202020204" pitchFamily="34" charset="0"/>
              <a:cs typeface="Arial" panose="020B0604020202020204" pitchFamily="34" charset="0"/>
            </a:endParaRPr>
          </a:p>
          <a:p>
            <a:pPr marL="490220" lvl="1" indent="-213995">
              <a:spcBef>
                <a:spcPts val="1000"/>
              </a:spcBef>
            </a:pPr>
            <a:r>
              <a:rPr lang="en-US" sz="2400" dirty="0">
                <a:solidFill>
                  <a:schemeClr val="tx1"/>
                </a:solidFill>
                <a:latin typeface="Arial" panose="020B0604020202020204" pitchFamily="34" charset="0"/>
                <a:ea typeface="ＭＳ Ｐゴシック"/>
                <a:cs typeface="Arial" panose="020B0604020202020204" pitchFamily="34" charset="0"/>
              </a:rPr>
              <a:t>R</a:t>
            </a:r>
            <a:r>
              <a:rPr lang="en-US" sz="2400" b="0" i="0" u="none" strike="noStrike" baseline="0" dirty="0">
                <a:solidFill>
                  <a:schemeClr val="tx1"/>
                </a:solidFill>
                <a:latin typeface="Arial" panose="020B0604020202020204" pitchFamily="34" charset="0"/>
                <a:ea typeface="ＭＳ Ｐゴシック"/>
                <a:cs typeface="Arial" panose="020B0604020202020204" pitchFamily="34" charset="0"/>
              </a:rPr>
              <a:t>eferral for </a:t>
            </a:r>
            <a:r>
              <a:rPr lang="en-US" sz="2400" dirty="0">
                <a:solidFill>
                  <a:schemeClr val="tx1"/>
                </a:solidFill>
                <a:latin typeface="Arial" panose="020B0604020202020204" pitchFamily="34" charset="0"/>
                <a:ea typeface="ＭＳ Ｐゴシック"/>
                <a:cs typeface="Arial" panose="020B0604020202020204" pitchFamily="34" charset="0"/>
              </a:rPr>
              <a:t>high-risk</a:t>
            </a:r>
            <a:r>
              <a:rPr lang="en-US" sz="2400" b="0" i="0" u="none" strike="noStrike" baseline="0" dirty="0">
                <a:solidFill>
                  <a:schemeClr val="tx1"/>
                </a:solidFill>
                <a:latin typeface="Arial" panose="020B0604020202020204" pitchFamily="34" charset="0"/>
                <a:ea typeface="ＭＳ Ｐゴシック"/>
                <a:cs typeface="Arial" panose="020B0604020202020204" pitchFamily="34" charset="0"/>
              </a:rPr>
              <a:t> program if risk &gt;20-25%</a:t>
            </a:r>
            <a:endParaRPr lang="en-CA" sz="2400" dirty="0">
              <a:solidFill>
                <a:schemeClr val="tx1"/>
              </a:solidFill>
              <a:latin typeface="Arial" panose="020B0604020202020204" pitchFamily="34" charset="0"/>
              <a:ea typeface="ＭＳ Ｐゴシック"/>
              <a:cs typeface="Arial" panose="020B0604020202020204" pitchFamily="34" charset="0"/>
            </a:endParaRPr>
          </a:p>
          <a:p>
            <a:endParaRPr lang="en-US" sz="2133" dirty="0"/>
          </a:p>
        </p:txBody>
      </p:sp>
    </p:spTree>
    <p:extLst>
      <p:ext uri="{BB962C8B-B14F-4D97-AF65-F5344CB8AC3E}">
        <p14:creationId xmlns:p14="http://schemas.microsoft.com/office/powerpoint/2010/main" val="24369131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1F7E0-F30D-4A0E-AAFC-64A8136F3593}"/>
              </a:ext>
            </a:extLst>
          </p:cNvPr>
          <p:cNvSpPr>
            <a:spLocks noGrp="1"/>
          </p:cNvSpPr>
          <p:nvPr>
            <p:ph type="title"/>
          </p:nvPr>
        </p:nvSpPr>
        <p:spPr>
          <a:xfrm>
            <a:off x="646113" y="452717"/>
            <a:ext cx="11342687" cy="1400531"/>
          </a:xfrm>
        </p:spPr>
        <p:txBody>
          <a:bodyPr>
            <a:normAutofit/>
          </a:bodyPr>
          <a:lstStyle/>
          <a:p>
            <a:r>
              <a:rPr lang="en-US" dirty="0">
                <a:solidFill>
                  <a:srgbClr val="FFFFFF"/>
                </a:solidFill>
                <a:latin typeface="Arial" panose="020B0604020202020204" pitchFamily="34" charset="0"/>
                <a:cs typeface="Arial" panose="020B0604020202020204" pitchFamily="34" charset="0"/>
              </a:rPr>
              <a:t>Which of the following statements is true?</a:t>
            </a:r>
            <a:endParaRPr lang="en-CA" dirty="0">
              <a:solidFill>
                <a:srgbClr val="FFFFFF"/>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827A9A00-9D72-4B3F-B4D1-CDAE1BA46B8C}"/>
              </a:ext>
            </a:extLst>
          </p:cNvPr>
          <p:cNvSpPr>
            <a:spLocks noGrp="1"/>
          </p:cNvSpPr>
          <p:nvPr>
            <p:ph idx="1"/>
          </p:nvPr>
        </p:nvSpPr>
        <p:spPr>
          <a:xfrm>
            <a:off x="1103312" y="2052921"/>
            <a:ext cx="9818688" cy="4195481"/>
          </a:xfrm>
        </p:spPr>
        <p:txBody>
          <a:bodyPr>
            <a:normAutofit lnSpcReduction="10000"/>
          </a:bodyPr>
          <a:lstStyle/>
          <a:p>
            <a:pPr marL="0" indent="0">
              <a:buNone/>
            </a:pPr>
            <a:r>
              <a:rPr lang="en-US" dirty="0">
                <a:solidFill>
                  <a:srgbClr val="FFFFFF"/>
                </a:solidFill>
                <a:latin typeface="Arial" panose="020B0604020202020204" pitchFamily="34" charset="0"/>
                <a:cs typeface="Arial" panose="020B0604020202020204" pitchFamily="34" charset="0"/>
              </a:rPr>
              <a:t>A. Screening mammography for a woman in her 40s should only be done if she has a positive family history of breast cancer</a:t>
            </a:r>
          </a:p>
          <a:p>
            <a:pPr marL="0" indent="0">
              <a:buNone/>
            </a:pPr>
            <a:r>
              <a:rPr lang="en-US" dirty="0">
                <a:solidFill>
                  <a:srgbClr val="FFFFFF"/>
                </a:solidFill>
                <a:latin typeface="Arial" panose="020B0604020202020204" pitchFamily="34" charset="0"/>
                <a:cs typeface="Arial" panose="020B0604020202020204" pitchFamily="34" charset="0"/>
              </a:rPr>
              <a:t>B. Breast tissue density is a risk factor for breast cancer that is equivalent to having a first degree relative with breast cancer</a:t>
            </a:r>
          </a:p>
          <a:p>
            <a:pPr marL="0" indent="0">
              <a:buNone/>
            </a:pPr>
            <a:r>
              <a:rPr lang="en-US" dirty="0">
                <a:solidFill>
                  <a:srgbClr val="FFFFFF"/>
                </a:solidFill>
                <a:latin typeface="Arial" panose="020B0604020202020204" pitchFamily="34" charset="0"/>
                <a:cs typeface="Arial" panose="020B0604020202020204" pitchFamily="34" charset="0"/>
              </a:rPr>
              <a:t>C. Most patients who develop breast cancer have a family history of breast cancer </a:t>
            </a:r>
          </a:p>
          <a:p>
            <a:pPr marL="0" indent="0">
              <a:buNone/>
            </a:pPr>
            <a:r>
              <a:rPr lang="en-US" dirty="0">
                <a:solidFill>
                  <a:srgbClr val="FFFFFF"/>
                </a:solidFill>
                <a:latin typeface="Arial" panose="020B0604020202020204" pitchFamily="34" charset="0"/>
                <a:cs typeface="Arial" panose="020B0604020202020204" pitchFamily="34" charset="0"/>
              </a:rPr>
              <a:t>D. Stopping screening mammography is recommended if life expectancy is &lt; 15 years</a:t>
            </a:r>
          </a:p>
          <a:p>
            <a:endParaRPr lang="en-CA" sz="2400" dirty="0">
              <a:solidFill>
                <a:schemeClr val="tx2">
                  <a:lumMod val="50000"/>
                </a:schemeClr>
              </a:solidFill>
            </a:endParaRPr>
          </a:p>
        </p:txBody>
      </p:sp>
    </p:spTree>
    <p:extLst>
      <p:ext uri="{BB962C8B-B14F-4D97-AF65-F5344CB8AC3E}">
        <p14:creationId xmlns:p14="http://schemas.microsoft.com/office/powerpoint/2010/main" val="12570168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D319836-A32C-738A-3318-F816523F66D0}"/>
              </a:ext>
            </a:extLst>
          </p:cNvPr>
          <p:cNvSpPr/>
          <p:nvPr/>
        </p:nvSpPr>
        <p:spPr>
          <a:xfrm>
            <a:off x="8240889" y="2968978"/>
            <a:ext cx="3680178" cy="37704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1232E88D-AF82-B1ED-D83E-0E9CCB0597C4}"/>
              </a:ext>
            </a:extLst>
          </p:cNvPr>
          <p:cNvSpPr>
            <a:spLocks noGrp="1"/>
          </p:cNvSpPr>
          <p:nvPr>
            <p:ph type="title"/>
          </p:nvPr>
        </p:nvSpPr>
        <p:spPr>
          <a:xfrm>
            <a:off x="717652" y="124178"/>
            <a:ext cx="10297887" cy="771879"/>
          </a:xfrm>
        </p:spPr>
        <p:txBody>
          <a:bodyPr>
            <a:normAutofit/>
          </a:bodyPr>
          <a:lstStyle/>
          <a:p>
            <a:r>
              <a:rPr lang="en-CA" dirty="0">
                <a:solidFill>
                  <a:schemeClr val="bg1"/>
                </a:solidFill>
                <a:latin typeface="Arial" panose="020B0604020202020204" pitchFamily="34" charset="0"/>
                <a:cs typeface="Arial" panose="020B0604020202020204" pitchFamily="34" charset="0"/>
              </a:rPr>
              <a:t>Screening for High-Risk Women</a:t>
            </a:r>
          </a:p>
        </p:txBody>
      </p:sp>
      <p:sp>
        <p:nvSpPr>
          <p:cNvPr id="3" name="Content Placeholder 2">
            <a:extLst>
              <a:ext uri="{FF2B5EF4-FFF2-40B4-BE49-F238E27FC236}">
                <a16:creationId xmlns:a16="http://schemas.microsoft.com/office/drawing/2014/main" id="{DCB7F7F2-6979-54BE-4A1F-C7AB36B951BB}"/>
              </a:ext>
            </a:extLst>
          </p:cNvPr>
          <p:cNvSpPr>
            <a:spLocks noGrp="1"/>
          </p:cNvSpPr>
          <p:nvPr>
            <p:ph idx="1"/>
          </p:nvPr>
        </p:nvSpPr>
        <p:spPr>
          <a:xfrm>
            <a:off x="603957" y="1042216"/>
            <a:ext cx="10326915" cy="1898538"/>
          </a:xfrm>
        </p:spPr>
        <p:txBody>
          <a:bodyPr>
            <a:normAutofit/>
          </a:bodyPr>
          <a:lstStyle/>
          <a:p>
            <a:r>
              <a:rPr lang="en-CA" sz="2400" dirty="0">
                <a:solidFill>
                  <a:schemeClr val="bg1"/>
                </a:solidFill>
                <a:latin typeface="Arial" panose="020B0604020202020204" pitchFamily="34" charset="0"/>
                <a:cs typeface="Arial" panose="020B0604020202020204" pitchFamily="34" charset="0"/>
              </a:rPr>
              <a:t>Think of breast cancer risk starting at age 30</a:t>
            </a:r>
          </a:p>
          <a:p>
            <a:r>
              <a:rPr lang="en-US" sz="2400" dirty="0">
                <a:solidFill>
                  <a:schemeClr val="bg1"/>
                </a:solidFill>
                <a:latin typeface="Arial" panose="020B0604020202020204" pitchFamily="34" charset="0"/>
                <a:cs typeface="Arial" panose="020B0604020202020204" pitchFamily="34" charset="0"/>
              </a:rPr>
              <a:t>80% of breast cancers occur in women with no family history</a:t>
            </a:r>
          </a:p>
          <a:p>
            <a:r>
              <a:rPr lang="en-US" sz="2400" dirty="0">
                <a:solidFill>
                  <a:schemeClr val="bg1"/>
                </a:solidFill>
                <a:latin typeface="Arial" panose="020B0604020202020204" pitchFamily="34" charset="0"/>
                <a:cs typeface="Arial" panose="020B0604020202020204" pitchFamily="34" charset="0"/>
              </a:rPr>
              <a:t>Know your patient’s risk: IBIS, density, ethnicity, risk factors</a:t>
            </a:r>
          </a:p>
          <a:p>
            <a:r>
              <a:rPr lang="en-US" sz="2400" dirty="0">
                <a:solidFill>
                  <a:schemeClr val="bg1"/>
                </a:solidFill>
                <a:latin typeface="Arial" panose="020B0604020202020204" pitchFamily="34" charset="0"/>
                <a:cs typeface="Arial" panose="020B0604020202020204" pitchFamily="34" charset="0"/>
              </a:rPr>
              <a:t>Most breast cancers in high-risk women develop before age 69</a:t>
            </a:r>
          </a:p>
          <a:p>
            <a:endParaRPr lang="en-CA"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73C68B65-8A2D-B5E8-B9B9-E13087C54166}"/>
              </a:ext>
            </a:extLst>
          </p:cNvPr>
          <p:cNvSpPr txBox="1"/>
          <p:nvPr/>
        </p:nvSpPr>
        <p:spPr>
          <a:xfrm>
            <a:off x="8417278" y="2932289"/>
            <a:ext cx="3479800" cy="4062651"/>
          </a:xfrm>
          <a:prstGeom prst="rect">
            <a:avLst/>
          </a:prstGeom>
          <a:noFill/>
        </p:spPr>
        <p:txBody>
          <a:bodyPr wrap="square" rtlCol="0">
            <a:spAutoFit/>
          </a:bodyPr>
          <a:lstStyle/>
          <a:p>
            <a:r>
              <a:rPr lang="en-CA" sz="2400" dirty="0">
                <a:latin typeface="Arial" panose="020B0604020202020204" pitchFamily="34" charset="0"/>
                <a:cs typeface="Arial" panose="020B0604020202020204" pitchFamily="34" charset="0"/>
              </a:rPr>
              <a:t>Risks for Breast Cancer</a:t>
            </a:r>
          </a:p>
          <a:p>
            <a:pPr marL="285750" indent="-285750">
              <a:buFont typeface="Arial" panose="020B0604020202020204" pitchFamily="34" charset="0"/>
              <a:buChar char="•"/>
            </a:pPr>
            <a:r>
              <a:rPr lang="en-CA" sz="2400" dirty="0">
                <a:latin typeface="Arial" panose="020B0604020202020204" pitchFamily="34" charset="0"/>
                <a:cs typeface="Arial" panose="020B0604020202020204" pitchFamily="34" charset="0"/>
              </a:rPr>
              <a:t>Female</a:t>
            </a:r>
          </a:p>
          <a:p>
            <a:pPr marL="285750" indent="-285750">
              <a:buFont typeface="Arial" panose="020B0604020202020204" pitchFamily="34" charset="0"/>
              <a:buChar char="•"/>
            </a:pPr>
            <a:r>
              <a:rPr lang="en-CA" sz="2400" dirty="0">
                <a:latin typeface="Arial" panose="020B0604020202020204" pitchFamily="34" charset="0"/>
                <a:cs typeface="Arial" panose="020B0604020202020204" pitchFamily="34" charset="0"/>
              </a:rPr>
              <a:t>Age</a:t>
            </a:r>
          </a:p>
          <a:p>
            <a:pPr marL="285750" indent="-285750">
              <a:buFont typeface="Arial" panose="020B0604020202020204" pitchFamily="34" charset="0"/>
              <a:buChar char="•"/>
            </a:pPr>
            <a:r>
              <a:rPr lang="en-CA" sz="2400" dirty="0">
                <a:latin typeface="Arial" panose="020B0604020202020204" pitchFamily="34" charset="0"/>
                <a:cs typeface="Arial" panose="020B0604020202020204" pitchFamily="34" charset="0"/>
              </a:rPr>
              <a:t>EtOH</a:t>
            </a:r>
          </a:p>
          <a:p>
            <a:pPr marL="285750" indent="-285750">
              <a:buFont typeface="Arial" panose="020B0604020202020204" pitchFamily="34" charset="0"/>
              <a:buChar char="•"/>
            </a:pPr>
            <a:r>
              <a:rPr lang="en-CA" sz="2400" dirty="0">
                <a:latin typeface="Arial" panose="020B0604020202020204" pitchFamily="34" charset="0"/>
                <a:cs typeface="Arial" panose="020B0604020202020204" pitchFamily="34" charset="0"/>
              </a:rPr>
              <a:t>Smoking</a:t>
            </a:r>
          </a:p>
          <a:p>
            <a:pPr marL="285750" indent="-285750">
              <a:buFont typeface="Arial" panose="020B0604020202020204" pitchFamily="34" charset="0"/>
              <a:buChar char="•"/>
            </a:pPr>
            <a:r>
              <a:rPr lang="en-CA" sz="2400" dirty="0">
                <a:latin typeface="Arial" panose="020B0604020202020204" pitchFamily="34" charset="0"/>
                <a:cs typeface="Arial" panose="020B0604020202020204" pitchFamily="34" charset="0"/>
              </a:rPr>
              <a:t>Overweight</a:t>
            </a:r>
          </a:p>
          <a:p>
            <a:pPr marL="285750" indent="-285750">
              <a:buFont typeface="Arial" panose="020B0604020202020204" pitchFamily="34" charset="0"/>
              <a:buChar char="•"/>
            </a:pPr>
            <a:r>
              <a:rPr lang="en-CA" sz="2400" dirty="0">
                <a:latin typeface="Arial" panose="020B0604020202020204" pitchFamily="34" charset="0"/>
                <a:cs typeface="Arial" panose="020B0604020202020204" pitchFamily="34" charset="0"/>
              </a:rPr>
              <a:t>Dense breasts</a:t>
            </a:r>
          </a:p>
          <a:p>
            <a:pPr marL="285750" indent="-285750">
              <a:buFont typeface="Arial" panose="020B0604020202020204" pitchFamily="34" charset="0"/>
              <a:buChar char="•"/>
            </a:pPr>
            <a:r>
              <a:rPr lang="en-CA" sz="2400" dirty="0">
                <a:latin typeface="Arial" panose="020B0604020202020204" pitchFamily="34" charset="0"/>
                <a:cs typeface="Arial" panose="020B0604020202020204" pitchFamily="34" charset="0"/>
              </a:rPr>
              <a:t>Hormone exposure</a:t>
            </a:r>
          </a:p>
          <a:p>
            <a:pPr marL="285750" indent="-285750">
              <a:buFont typeface="Arial" panose="020B0604020202020204" pitchFamily="34" charset="0"/>
              <a:buChar char="•"/>
            </a:pPr>
            <a:r>
              <a:rPr lang="en-CA" sz="2400" dirty="0">
                <a:latin typeface="Arial" panose="020B0604020202020204" pitchFamily="34" charset="0"/>
                <a:cs typeface="Arial" panose="020B0604020202020204" pitchFamily="34" charset="0"/>
              </a:rPr>
              <a:t>Genetic mutations</a:t>
            </a:r>
          </a:p>
          <a:p>
            <a:pPr marL="285750" indent="-285750">
              <a:buFont typeface="Arial" panose="020B0604020202020204" pitchFamily="34" charset="0"/>
              <a:buChar char="•"/>
            </a:pPr>
            <a:r>
              <a:rPr lang="en-CA" sz="2400" dirty="0">
                <a:latin typeface="Arial" panose="020B0604020202020204" pitchFamily="34" charset="0"/>
                <a:cs typeface="Arial" panose="020B0604020202020204" pitchFamily="34" charset="0"/>
              </a:rPr>
              <a:t>Radiation at age &lt;30</a:t>
            </a:r>
          </a:p>
          <a:p>
            <a:pPr marL="285750" indent="-285750">
              <a:buFont typeface="Arial" panose="020B0604020202020204" pitchFamily="34" charset="0"/>
              <a:buChar char="•"/>
            </a:pPr>
            <a:endParaRPr lang="en-CA" dirty="0"/>
          </a:p>
        </p:txBody>
      </p:sp>
      <p:graphicFrame>
        <p:nvGraphicFramePr>
          <p:cNvPr id="5" name="Table 6">
            <a:extLst>
              <a:ext uri="{FF2B5EF4-FFF2-40B4-BE49-F238E27FC236}">
                <a16:creationId xmlns:a16="http://schemas.microsoft.com/office/drawing/2014/main" id="{4A7CBB0D-6F3A-0DB4-C593-7FE4E258CE18}"/>
              </a:ext>
            </a:extLst>
          </p:cNvPr>
          <p:cNvGraphicFramePr>
            <a:graphicFrameLocks noGrp="1"/>
          </p:cNvGraphicFramePr>
          <p:nvPr>
            <p:extLst>
              <p:ext uri="{D42A27DB-BD31-4B8C-83A1-F6EECF244321}">
                <p14:modId xmlns:p14="http://schemas.microsoft.com/office/powerpoint/2010/main" val="3813598496"/>
              </p:ext>
            </p:extLst>
          </p:nvPr>
        </p:nvGraphicFramePr>
        <p:xfrm>
          <a:off x="1117598" y="2982807"/>
          <a:ext cx="6231467" cy="3718560"/>
        </p:xfrm>
        <a:graphic>
          <a:graphicData uri="http://schemas.openxmlformats.org/drawingml/2006/table">
            <a:tbl>
              <a:tblPr firstRow="1" bandRow="1">
                <a:tableStyleId>{5C22544A-7EE6-4342-B048-85BDC9FD1C3A}</a:tableStyleId>
              </a:tblPr>
              <a:tblGrid>
                <a:gridCol w="1354667">
                  <a:extLst>
                    <a:ext uri="{9D8B030D-6E8A-4147-A177-3AD203B41FA5}">
                      <a16:colId xmlns:a16="http://schemas.microsoft.com/office/drawing/2014/main" val="348223001"/>
                    </a:ext>
                  </a:extLst>
                </a:gridCol>
                <a:gridCol w="1202469">
                  <a:extLst>
                    <a:ext uri="{9D8B030D-6E8A-4147-A177-3AD203B41FA5}">
                      <a16:colId xmlns:a16="http://schemas.microsoft.com/office/drawing/2014/main" val="3339513582"/>
                    </a:ext>
                  </a:extLst>
                </a:gridCol>
                <a:gridCol w="3674331">
                  <a:extLst>
                    <a:ext uri="{9D8B030D-6E8A-4147-A177-3AD203B41FA5}">
                      <a16:colId xmlns:a16="http://schemas.microsoft.com/office/drawing/2014/main" val="2949581275"/>
                    </a:ext>
                  </a:extLst>
                </a:gridCol>
              </a:tblGrid>
              <a:tr h="585309">
                <a:tc>
                  <a:txBody>
                    <a:bodyPr/>
                    <a:lstStyle/>
                    <a:p>
                      <a:r>
                        <a:rPr lang="en-CA" sz="2000" dirty="0">
                          <a:latin typeface="Arial" panose="020B0604020202020204" pitchFamily="34" charset="0"/>
                          <a:cs typeface="Arial" panose="020B0604020202020204" pitchFamily="34" charset="0"/>
                        </a:rPr>
                        <a:t>Risk</a:t>
                      </a:r>
                    </a:p>
                  </a:txBody>
                  <a:tcPr/>
                </a:tc>
                <a:tc>
                  <a:txBody>
                    <a:bodyPr/>
                    <a:lstStyle/>
                    <a:p>
                      <a:r>
                        <a:rPr lang="en-CA" sz="2000" dirty="0">
                          <a:latin typeface="Arial" panose="020B0604020202020204" pitchFamily="34" charset="0"/>
                          <a:cs typeface="Arial" panose="020B0604020202020204" pitchFamily="34" charset="0"/>
                        </a:rPr>
                        <a:t>Lifetime Risk</a:t>
                      </a:r>
                    </a:p>
                  </a:txBody>
                  <a:tcPr/>
                </a:tc>
                <a:tc>
                  <a:txBody>
                    <a:bodyPr/>
                    <a:lstStyle/>
                    <a:p>
                      <a:r>
                        <a:rPr lang="en-CA" sz="2000" dirty="0">
                          <a:latin typeface="Arial" panose="020B0604020202020204" pitchFamily="34" charset="0"/>
                          <a:cs typeface="Arial" panose="020B0604020202020204" pitchFamily="34" charset="0"/>
                        </a:rPr>
                        <a:t>Associated Risk Factors</a:t>
                      </a:r>
                    </a:p>
                  </a:txBody>
                  <a:tcPr/>
                </a:tc>
                <a:extLst>
                  <a:ext uri="{0D108BD9-81ED-4DB2-BD59-A6C34878D82A}">
                    <a16:rowId xmlns:a16="http://schemas.microsoft.com/office/drawing/2014/main" val="3015260184"/>
                  </a:ext>
                </a:extLst>
              </a:tr>
              <a:tr h="334462">
                <a:tc>
                  <a:txBody>
                    <a:bodyPr/>
                    <a:lstStyle/>
                    <a:p>
                      <a:r>
                        <a:rPr lang="en-CA" sz="2000" dirty="0">
                          <a:latin typeface="Arial" panose="020B0604020202020204" pitchFamily="34" charset="0"/>
                          <a:cs typeface="Arial" panose="020B0604020202020204" pitchFamily="34" charset="0"/>
                        </a:rPr>
                        <a:t>Average</a:t>
                      </a:r>
                    </a:p>
                  </a:txBody>
                  <a:tcPr/>
                </a:tc>
                <a:tc>
                  <a:txBody>
                    <a:bodyPr/>
                    <a:lstStyle/>
                    <a:p>
                      <a:r>
                        <a:rPr lang="en-CA" sz="2000" dirty="0">
                          <a:latin typeface="Arial" panose="020B0604020202020204" pitchFamily="34" charset="0"/>
                          <a:cs typeface="Arial" panose="020B0604020202020204" pitchFamily="34" charset="0"/>
                        </a:rPr>
                        <a:t>&lt;15%</a:t>
                      </a:r>
                    </a:p>
                  </a:txBody>
                  <a:tcPr/>
                </a:tc>
                <a:tc>
                  <a:txBody>
                    <a:bodyPr/>
                    <a:lstStyle/>
                    <a:p>
                      <a:endParaRPr lang="en-CA"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5124962"/>
                  </a:ext>
                </a:extLst>
              </a:tr>
              <a:tr h="1087002">
                <a:tc>
                  <a:txBody>
                    <a:bodyPr/>
                    <a:lstStyle/>
                    <a:p>
                      <a:r>
                        <a:rPr lang="en-CA" sz="2000" dirty="0">
                          <a:latin typeface="Arial" panose="020B0604020202020204" pitchFamily="34" charset="0"/>
                          <a:cs typeface="Arial" panose="020B0604020202020204" pitchFamily="34" charset="0"/>
                        </a:rPr>
                        <a:t>Moderate</a:t>
                      </a:r>
                    </a:p>
                  </a:txBody>
                  <a:tcPr/>
                </a:tc>
                <a:tc>
                  <a:txBody>
                    <a:bodyPr/>
                    <a:lstStyle/>
                    <a:p>
                      <a:r>
                        <a:rPr lang="en-CA" sz="2000" dirty="0">
                          <a:latin typeface="Arial" panose="020B0604020202020204" pitchFamily="34" charset="0"/>
                          <a:cs typeface="Arial" panose="020B0604020202020204" pitchFamily="34" charset="0"/>
                        </a:rPr>
                        <a:t>15-25%</a:t>
                      </a:r>
                    </a:p>
                  </a:txBody>
                  <a:tcPr/>
                </a:tc>
                <a:tc>
                  <a:txBody>
                    <a:bodyPr/>
                    <a:lstStyle/>
                    <a:p>
                      <a:pPr marL="285750" indent="-285750">
                        <a:buFont typeface="Arial" panose="020B0604020202020204" pitchFamily="34" charset="0"/>
                        <a:buChar char="•"/>
                      </a:pPr>
                      <a:r>
                        <a:rPr lang="en-CA" sz="2000" dirty="0">
                          <a:latin typeface="Arial" panose="020B0604020202020204" pitchFamily="34" charset="0"/>
                          <a:cs typeface="Arial" panose="020B0604020202020204" pitchFamily="34" charset="0"/>
                        </a:rPr>
                        <a:t>ACR C or D</a:t>
                      </a:r>
                    </a:p>
                    <a:p>
                      <a:pPr marL="285750" indent="-285750">
                        <a:buFont typeface="Arial" panose="020B0604020202020204" pitchFamily="34" charset="0"/>
                        <a:buChar char="•"/>
                      </a:pPr>
                      <a:r>
                        <a:rPr lang="en-CA" sz="2000" dirty="0">
                          <a:latin typeface="Arial" panose="020B0604020202020204" pitchFamily="34" charset="0"/>
                          <a:cs typeface="Arial" panose="020B0604020202020204" pitchFamily="34" charset="0"/>
                        </a:rPr>
                        <a:t>LCIS, ADH, ALH</a:t>
                      </a:r>
                    </a:p>
                    <a:p>
                      <a:pPr marL="285750" indent="-285750">
                        <a:buFont typeface="Arial" panose="020B0604020202020204" pitchFamily="34" charset="0"/>
                        <a:buChar char="•"/>
                      </a:pPr>
                      <a:r>
                        <a:rPr lang="en-CA" sz="2000" dirty="0">
                          <a:latin typeface="Arial" panose="020B0604020202020204" pitchFamily="34" charset="0"/>
                          <a:cs typeface="Arial" panose="020B0604020202020204" pitchFamily="34" charset="0"/>
                        </a:rPr>
                        <a:t>Intermediate family history</a:t>
                      </a:r>
                    </a:p>
                    <a:p>
                      <a:pPr marL="285750" indent="-285750">
                        <a:buFont typeface="Arial" panose="020B0604020202020204" pitchFamily="34" charset="0"/>
                        <a:buChar char="•"/>
                      </a:pPr>
                      <a:r>
                        <a:rPr lang="en-CA" sz="2000" dirty="0">
                          <a:latin typeface="Arial" panose="020B0604020202020204" pitchFamily="34" charset="0"/>
                          <a:cs typeface="Arial" panose="020B0604020202020204" pitchFamily="34" charset="0"/>
                        </a:rPr>
                        <a:t>Prior breast cancer</a:t>
                      </a:r>
                    </a:p>
                  </a:txBody>
                  <a:tcPr/>
                </a:tc>
                <a:extLst>
                  <a:ext uri="{0D108BD9-81ED-4DB2-BD59-A6C34878D82A}">
                    <a16:rowId xmlns:a16="http://schemas.microsoft.com/office/drawing/2014/main" val="698588299"/>
                  </a:ext>
                </a:extLst>
              </a:tr>
              <a:tr h="1231727">
                <a:tc>
                  <a:txBody>
                    <a:bodyPr/>
                    <a:lstStyle/>
                    <a:p>
                      <a:r>
                        <a:rPr lang="en-CA" sz="2000" dirty="0">
                          <a:latin typeface="Arial" panose="020B0604020202020204" pitchFamily="34" charset="0"/>
                          <a:cs typeface="Arial" panose="020B0604020202020204" pitchFamily="34" charset="0"/>
                        </a:rPr>
                        <a:t>High</a:t>
                      </a:r>
                    </a:p>
                  </a:txBody>
                  <a:tcPr/>
                </a:tc>
                <a:tc>
                  <a:txBody>
                    <a:bodyPr/>
                    <a:lstStyle/>
                    <a:p>
                      <a:r>
                        <a:rPr lang="en-CA" sz="2000" dirty="0">
                          <a:latin typeface="Arial" panose="020B0604020202020204" pitchFamily="34" charset="0"/>
                          <a:cs typeface="Arial" panose="020B0604020202020204" pitchFamily="34" charset="0"/>
                        </a:rPr>
                        <a:t>&gt;25%</a:t>
                      </a:r>
                    </a:p>
                  </a:txBody>
                  <a:tcPr/>
                </a:tc>
                <a:tc>
                  <a:txBody>
                    <a:bodyPr/>
                    <a:lstStyle/>
                    <a:p>
                      <a:pPr marL="285750" indent="-285750">
                        <a:buFont typeface="Arial" panose="020B0604020202020204" pitchFamily="34" charset="0"/>
                        <a:buChar char="•"/>
                      </a:pPr>
                      <a:r>
                        <a:rPr lang="en-CA" sz="2000" dirty="0">
                          <a:latin typeface="Arial" panose="020B0604020202020204" pitchFamily="34" charset="0"/>
                          <a:cs typeface="Arial" panose="020B0604020202020204" pitchFamily="34" charset="0"/>
                        </a:rPr>
                        <a:t>Genetic mutations (</a:t>
                      </a:r>
                      <a:r>
                        <a:rPr lang="en-CA" sz="2000" dirty="0" err="1">
                          <a:latin typeface="Arial" panose="020B0604020202020204" pitchFamily="34" charset="0"/>
                          <a:cs typeface="Arial" panose="020B0604020202020204" pitchFamily="34" charset="0"/>
                        </a:rPr>
                        <a:t>i.e</a:t>
                      </a:r>
                      <a:r>
                        <a:rPr lang="en-CA" sz="2000" dirty="0">
                          <a:latin typeface="Arial" panose="020B0604020202020204" pitchFamily="34" charset="0"/>
                          <a:cs typeface="Arial" panose="020B0604020202020204" pitchFamily="34" charset="0"/>
                        </a:rPr>
                        <a:t> BRCA)</a:t>
                      </a:r>
                    </a:p>
                    <a:p>
                      <a:pPr marL="285750" indent="-285750">
                        <a:buFont typeface="Arial" panose="020B0604020202020204" pitchFamily="34" charset="0"/>
                        <a:buChar char="•"/>
                      </a:pPr>
                      <a:r>
                        <a:rPr lang="en-CA" sz="2000" dirty="0">
                          <a:latin typeface="Arial" panose="020B0604020202020204" pitchFamily="34" charset="0"/>
                          <a:cs typeface="Arial" panose="020B0604020202020204" pitchFamily="34" charset="0"/>
                        </a:rPr>
                        <a:t>Chest radiation age &lt;30</a:t>
                      </a:r>
                    </a:p>
                    <a:p>
                      <a:pPr marL="285750" indent="-285750">
                        <a:buFont typeface="Arial" panose="020B0604020202020204" pitchFamily="34" charset="0"/>
                        <a:buChar char="•"/>
                      </a:pPr>
                      <a:r>
                        <a:rPr lang="en-CA" sz="2000" dirty="0">
                          <a:latin typeface="Arial" panose="020B0604020202020204" pitchFamily="34" charset="0"/>
                          <a:cs typeface="Arial" panose="020B0604020202020204" pitchFamily="34" charset="0"/>
                        </a:rPr>
                        <a:t>Combination of risk factors</a:t>
                      </a:r>
                    </a:p>
                  </a:txBody>
                  <a:tcPr/>
                </a:tc>
                <a:extLst>
                  <a:ext uri="{0D108BD9-81ED-4DB2-BD59-A6C34878D82A}">
                    <a16:rowId xmlns:a16="http://schemas.microsoft.com/office/drawing/2014/main" val="135637571"/>
                  </a:ext>
                </a:extLst>
              </a:tr>
            </a:tbl>
          </a:graphicData>
        </a:graphic>
      </p:graphicFrame>
    </p:spTree>
    <p:extLst>
      <p:ext uri="{BB962C8B-B14F-4D97-AF65-F5344CB8AC3E}">
        <p14:creationId xmlns:p14="http://schemas.microsoft.com/office/powerpoint/2010/main" val="16658928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A88B2-2C1B-3687-18E0-8ED39227FA4A}"/>
              </a:ext>
            </a:extLst>
          </p:cNvPr>
          <p:cNvSpPr>
            <a:spLocks noGrp="1"/>
          </p:cNvSpPr>
          <p:nvPr>
            <p:ph type="title"/>
          </p:nvPr>
        </p:nvSpPr>
        <p:spPr/>
        <p:txBody>
          <a:bodyPr>
            <a:normAutofit/>
          </a:bodyPr>
          <a:lstStyle/>
          <a:p>
            <a:r>
              <a:rPr lang="en-CA" sz="4400" dirty="0">
                <a:solidFill>
                  <a:schemeClr val="bg1"/>
                </a:solidFill>
                <a:latin typeface="Arial" panose="020B0604020202020204" pitchFamily="34" charset="0"/>
                <a:cs typeface="Arial" panose="020B0604020202020204" pitchFamily="34" charset="0"/>
              </a:rPr>
              <a:t>What is a “High-Risk” Family History?</a:t>
            </a:r>
            <a:endParaRPr lang="en-CA" dirty="0">
              <a:solidFill>
                <a:schemeClr val="bg1"/>
              </a:solidFill>
            </a:endParaRPr>
          </a:p>
        </p:txBody>
      </p:sp>
      <p:pic>
        <p:nvPicPr>
          <p:cNvPr id="4" name="Content Placeholder 5" descr="Diagram, schematic&#10;&#10;Description automatically generated">
            <a:extLst>
              <a:ext uri="{FF2B5EF4-FFF2-40B4-BE49-F238E27FC236}">
                <a16:creationId xmlns:a16="http://schemas.microsoft.com/office/drawing/2014/main" id="{EFA72D80-576F-EF1D-A180-F4B434661172}"/>
              </a:ext>
            </a:extLst>
          </p:cNvPr>
          <p:cNvPicPr>
            <a:picLocks noGrp="1" noChangeAspect="1"/>
          </p:cNvPicPr>
          <p:nvPr>
            <p:ph idx="1"/>
          </p:nvPr>
        </p:nvPicPr>
        <p:blipFill>
          <a:blip r:embed="rId2"/>
          <a:stretch>
            <a:fillRect/>
          </a:stretch>
        </p:blipFill>
        <p:spPr>
          <a:xfrm>
            <a:off x="534271" y="2156178"/>
            <a:ext cx="4035729" cy="3127022"/>
          </a:xfrm>
        </p:spPr>
      </p:pic>
      <p:sp>
        <p:nvSpPr>
          <p:cNvPr id="6" name="TextBox 5">
            <a:extLst>
              <a:ext uri="{FF2B5EF4-FFF2-40B4-BE49-F238E27FC236}">
                <a16:creationId xmlns:a16="http://schemas.microsoft.com/office/drawing/2014/main" id="{B8166B16-B312-9560-6D81-D9D4A378D0D8}"/>
              </a:ext>
            </a:extLst>
          </p:cNvPr>
          <p:cNvSpPr txBox="1"/>
          <p:nvPr/>
        </p:nvSpPr>
        <p:spPr>
          <a:xfrm>
            <a:off x="4910666" y="1595021"/>
            <a:ext cx="7428090" cy="4893647"/>
          </a:xfrm>
          <a:prstGeom prst="rect">
            <a:avLst/>
          </a:prstGeom>
          <a:noFill/>
        </p:spPr>
        <p:txBody>
          <a:bodyPr wrap="square">
            <a:spAutoFit/>
          </a:bodyPr>
          <a:lstStyle/>
          <a:p>
            <a:r>
              <a:rPr lang="en-CA" sz="2400" dirty="0">
                <a:solidFill>
                  <a:schemeClr val="bg1"/>
                </a:solidFill>
                <a:latin typeface="Arial" panose="020B0604020202020204" pitchFamily="34" charset="0"/>
                <a:cs typeface="Arial" panose="020B0604020202020204" pitchFamily="34" charset="0"/>
              </a:rPr>
              <a:t>Personal and/or close relative with one of the following:</a:t>
            </a:r>
          </a:p>
          <a:p>
            <a:endParaRPr lang="en-CA" sz="2400"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CA" sz="2400" dirty="0">
                <a:solidFill>
                  <a:schemeClr val="bg1"/>
                </a:solidFill>
                <a:latin typeface="Arial" panose="020B0604020202020204" pitchFamily="34" charset="0"/>
                <a:cs typeface="Arial" panose="020B0604020202020204" pitchFamily="34" charset="0"/>
              </a:rPr>
              <a:t>1 case breast or ovarian cancer and 1 other case breast/ovarian/prostate/pancreatic cancer on same side of family</a:t>
            </a:r>
          </a:p>
          <a:p>
            <a:pPr marL="285750" indent="-285750">
              <a:buFont typeface="Arial" panose="020B0604020202020204" pitchFamily="34" charset="0"/>
              <a:buChar char="•"/>
            </a:pPr>
            <a:r>
              <a:rPr lang="en-CA" sz="2400" dirty="0">
                <a:solidFill>
                  <a:schemeClr val="bg1"/>
                </a:solidFill>
                <a:latin typeface="Arial" panose="020B0604020202020204" pitchFamily="34" charset="0"/>
                <a:cs typeface="Arial" panose="020B0604020202020204" pitchFamily="34" charset="0"/>
              </a:rPr>
              <a:t>More than 1 primary breast cancer in same person</a:t>
            </a:r>
          </a:p>
          <a:p>
            <a:pPr marL="285750" indent="-285750">
              <a:buFont typeface="Arial" panose="020B0604020202020204" pitchFamily="34" charset="0"/>
              <a:buChar char="•"/>
            </a:pPr>
            <a:r>
              <a:rPr lang="en-CA" sz="2400" dirty="0">
                <a:solidFill>
                  <a:schemeClr val="bg1"/>
                </a:solidFill>
                <a:latin typeface="Arial" panose="020B0604020202020204" pitchFamily="34" charset="0"/>
                <a:cs typeface="Arial" panose="020B0604020202020204" pitchFamily="34" charset="0"/>
              </a:rPr>
              <a:t>Both breast and ovarian cancer in same person</a:t>
            </a:r>
          </a:p>
          <a:p>
            <a:pPr marL="285750" indent="-285750">
              <a:buFont typeface="Arial" panose="020B0604020202020204" pitchFamily="34" charset="0"/>
              <a:buChar char="•"/>
            </a:pPr>
            <a:r>
              <a:rPr lang="en-CA" sz="2400" dirty="0">
                <a:solidFill>
                  <a:schemeClr val="bg1"/>
                </a:solidFill>
                <a:latin typeface="Arial" panose="020B0604020202020204" pitchFamily="34" charset="0"/>
                <a:cs typeface="Arial" panose="020B0604020202020204" pitchFamily="34" charset="0"/>
              </a:rPr>
              <a:t>Family history of breast cancer &lt;35 </a:t>
            </a:r>
            <a:r>
              <a:rPr lang="en-CA" sz="2400" dirty="0" err="1">
                <a:solidFill>
                  <a:schemeClr val="bg1"/>
                </a:solidFill>
                <a:latin typeface="Arial" panose="020B0604020202020204" pitchFamily="34" charset="0"/>
                <a:cs typeface="Arial" panose="020B0604020202020204" pitchFamily="34" charset="0"/>
              </a:rPr>
              <a:t>yrs</a:t>
            </a:r>
            <a:endParaRPr lang="en-CA" sz="2400"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CA" sz="2400" dirty="0">
                <a:solidFill>
                  <a:schemeClr val="bg1"/>
                </a:solidFill>
                <a:latin typeface="Arial" panose="020B0604020202020204" pitchFamily="34" charset="0"/>
                <a:cs typeface="Arial" panose="020B0604020202020204" pitchFamily="34" charset="0"/>
              </a:rPr>
              <a:t>Breast +/- ovarian cancer in </a:t>
            </a:r>
            <a:r>
              <a:rPr lang="en-CA" sz="2400" dirty="0" err="1">
                <a:solidFill>
                  <a:schemeClr val="bg1"/>
                </a:solidFill>
                <a:latin typeface="Arial" panose="020B0604020202020204" pitchFamily="34" charset="0"/>
                <a:cs typeface="Arial" panose="020B0604020202020204" pitchFamily="34" charset="0"/>
              </a:rPr>
              <a:t>Ashkanzi</a:t>
            </a:r>
            <a:r>
              <a:rPr lang="en-CA" sz="2400" dirty="0">
                <a:solidFill>
                  <a:schemeClr val="bg1"/>
                </a:solidFill>
                <a:latin typeface="Arial" panose="020B0604020202020204" pitchFamily="34" charset="0"/>
                <a:cs typeface="Arial" panose="020B0604020202020204" pitchFamily="34" charset="0"/>
              </a:rPr>
              <a:t> Jewish descent</a:t>
            </a:r>
          </a:p>
          <a:p>
            <a:pPr marL="285750" indent="-285750">
              <a:buFont typeface="Arial" panose="020B0604020202020204" pitchFamily="34" charset="0"/>
              <a:buChar char="•"/>
            </a:pPr>
            <a:r>
              <a:rPr lang="en-CA" sz="2400" dirty="0">
                <a:solidFill>
                  <a:schemeClr val="bg1"/>
                </a:solidFill>
                <a:latin typeface="Arial" panose="020B0604020202020204" pitchFamily="34" charset="0"/>
                <a:cs typeface="Arial" panose="020B0604020202020204" pitchFamily="34" charset="0"/>
              </a:rPr>
              <a:t>Invasive ovarian cancer</a:t>
            </a:r>
          </a:p>
          <a:p>
            <a:pPr marL="285750" indent="-285750">
              <a:buFont typeface="Arial" panose="020B0604020202020204" pitchFamily="34" charset="0"/>
              <a:buChar char="•"/>
            </a:pPr>
            <a:r>
              <a:rPr lang="en-CA" sz="2400" dirty="0">
                <a:solidFill>
                  <a:schemeClr val="bg1"/>
                </a:solidFill>
                <a:latin typeface="Arial" panose="020B0604020202020204" pitchFamily="34" charset="0"/>
                <a:cs typeface="Arial" panose="020B0604020202020204" pitchFamily="34" charset="0"/>
              </a:rPr>
              <a:t>Breast cancer in male</a:t>
            </a:r>
          </a:p>
        </p:txBody>
      </p:sp>
    </p:spTree>
    <p:extLst>
      <p:ext uri="{BB962C8B-B14F-4D97-AF65-F5344CB8AC3E}">
        <p14:creationId xmlns:p14="http://schemas.microsoft.com/office/powerpoint/2010/main" val="29269129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07155-DB67-515C-A59C-4EB2A2515014}"/>
              </a:ext>
            </a:extLst>
          </p:cNvPr>
          <p:cNvSpPr>
            <a:spLocks noGrp="1"/>
          </p:cNvSpPr>
          <p:nvPr>
            <p:ph type="title"/>
          </p:nvPr>
        </p:nvSpPr>
        <p:spPr/>
        <p:txBody>
          <a:bodyPr/>
          <a:lstStyle/>
          <a:p>
            <a:endParaRPr lang="en-CA"/>
          </a:p>
        </p:txBody>
      </p:sp>
      <p:sp>
        <p:nvSpPr>
          <p:cNvPr id="3" name="Content Placeholder 2">
            <a:extLst>
              <a:ext uri="{FF2B5EF4-FFF2-40B4-BE49-F238E27FC236}">
                <a16:creationId xmlns:a16="http://schemas.microsoft.com/office/drawing/2014/main" id="{D1D4F711-6285-F08D-6D23-26979F948BCF}"/>
              </a:ext>
            </a:extLst>
          </p:cNvPr>
          <p:cNvSpPr>
            <a:spLocks noGrp="1"/>
          </p:cNvSpPr>
          <p:nvPr>
            <p:ph idx="1"/>
          </p:nvPr>
        </p:nvSpPr>
        <p:spPr/>
        <p:txBody>
          <a:bodyPr/>
          <a:lstStyle/>
          <a:p>
            <a:endParaRPr lang="en-CA"/>
          </a:p>
        </p:txBody>
      </p:sp>
      <p:pic>
        <p:nvPicPr>
          <p:cNvPr id="4" name="Picture 3" descr="Table&#10;&#10;Description automatically generated">
            <a:extLst>
              <a:ext uri="{FF2B5EF4-FFF2-40B4-BE49-F238E27FC236}">
                <a16:creationId xmlns:a16="http://schemas.microsoft.com/office/drawing/2014/main" id="{7774F4A5-4805-94F3-9D1E-512D49C73914}"/>
              </a:ext>
            </a:extLst>
          </p:cNvPr>
          <p:cNvPicPr>
            <a:picLocks noChangeAspect="1"/>
          </p:cNvPicPr>
          <p:nvPr/>
        </p:nvPicPr>
        <p:blipFill>
          <a:blip r:embed="rId2"/>
          <a:stretch>
            <a:fillRect/>
          </a:stretch>
        </p:blipFill>
        <p:spPr>
          <a:xfrm>
            <a:off x="728663" y="-7365"/>
            <a:ext cx="10639019" cy="6811490"/>
          </a:xfrm>
          <a:prstGeom prst="rect">
            <a:avLst/>
          </a:prstGeom>
        </p:spPr>
      </p:pic>
    </p:spTree>
    <p:extLst>
      <p:ext uri="{BB962C8B-B14F-4D97-AF65-F5344CB8AC3E}">
        <p14:creationId xmlns:p14="http://schemas.microsoft.com/office/powerpoint/2010/main" val="12633249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08D4D-4C88-F073-1909-7E95034219BB}"/>
              </a:ext>
            </a:extLst>
          </p:cNvPr>
          <p:cNvSpPr>
            <a:spLocks noGrp="1"/>
          </p:cNvSpPr>
          <p:nvPr>
            <p:ph type="title"/>
          </p:nvPr>
        </p:nvSpPr>
        <p:spPr/>
        <p:txBody>
          <a:bodyPr/>
          <a:lstStyle/>
          <a:p>
            <a:r>
              <a:rPr lang="en-CA" dirty="0">
                <a:solidFill>
                  <a:schemeClr val="bg1"/>
                </a:solidFill>
                <a:latin typeface="Arial" panose="020B0604020202020204" pitchFamily="34" charset="0"/>
                <a:cs typeface="Arial" panose="020B0604020202020204" pitchFamily="34" charset="0"/>
              </a:rPr>
              <a:t>BRCA Gene Carriers</a:t>
            </a:r>
          </a:p>
        </p:txBody>
      </p:sp>
      <p:sp>
        <p:nvSpPr>
          <p:cNvPr id="3" name="Content Placeholder 2">
            <a:extLst>
              <a:ext uri="{FF2B5EF4-FFF2-40B4-BE49-F238E27FC236}">
                <a16:creationId xmlns:a16="http://schemas.microsoft.com/office/drawing/2014/main" id="{29857222-F185-F80B-672E-7617472CC84D}"/>
              </a:ext>
            </a:extLst>
          </p:cNvPr>
          <p:cNvSpPr>
            <a:spLocks noGrp="1"/>
          </p:cNvSpPr>
          <p:nvPr>
            <p:ph idx="1"/>
          </p:nvPr>
        </p:nvSpPr>
        <p:spPr/>
        <p:txBody>
          <a:bodyPr>
            <a:noAutofit/>
          </a:bodyPr>
          <a:lstStyle/>
          <a:p>
            <a:pPr>
              <a:lnSpc>
                <a:spcPct val="110000"/>
              </a:lnSpc>
            </a:pPr>
            <a:r>
              <a:rPr lang="en-US" sz="2400" dirty="0">
                <a:solidFill>
                  <a:schemeClr val="bg1"/>
                </a:solidFill>
                <a:latin typeface="Arial" panose="020B0604020202020204" pitchFamily="34" charset="0"/>
                <a:ea typeface="ＭＳ Ｐゴシック" charset="0"/>
                <a:cs typeface="Arial" panose="020B0604020202020204" pitchFamily="34" charset="0"/>
              </a:rPr>
              <a:t>Prevalence 1 in 400 general population</a:t>
            </a:r>
          </a:p>
          <a:p>
            <a:pPr>
              <a:lnSpc>
                <a:spcPct val="110000"/>
              </a:lnSpc>
            </a:pPr>
            <a:r>
              <a:rPr lang="en-US" sz="2400" dirty="0">
                <a:solidFill>
                  <a:schemeClr val="bg1"/>
                </a:solidFill>
                <a:latin typeface="Arial" panose="020B0604020202020204" pitchFamily="34" charset="0"/>
                <a:ea typeface="ＭＳ Ｐゴシック" charset="0"/>
                <a:cs typeface="Arial" panose="020B0604020202020204" pitchFamily="34" charset="0"/>
              </a:rPr>
              <a:t>1 in 40 Jewish ethnicity – European (Ashkenazi)</a:t>
            </a:r>
          </a:p>
          <a:p>
            <a:pPr>
              <a:lnSpc>
                <a:spcPct val="110000"/>
              </a:lnSpc>
            </a:pPr>
            <a:r>
              <a:rPr lang="en-US" sz="2400" dirty="0">
                <a:solidFill>
                  <a:schemeClr val="bg1"/>
                </a:solidFill>
                <a:latin typeface="Arial" panose="020B0604020202020204" pitchFamily="34" charset="0"/>
                <a:ea typeface="ＭＳ Ｐゴシック" charset="0"/>
                <a:cs typeface="Arial" panose="020B0604020202020204" pitchFamily="34" charset="0"/>
              </a:rPr>
              <a:t>Clusters in the Netherlands, Iceland, Orkney Islands and Poland</a:t>
            </a:r>
          </a:p>
          <a:p>
            <a:pPr>
              <a:lnSpc>
                <a:spcPct val="110000"/>
              </a:lnSpc>
            </a:pPr>
            <a:r>
              <a:rPr lang="en-US" sz="2400" dirty="0">
                <a:solidFill>
                  <a:schemeClr val="bg1"/>
                </a:solidFill>
                <a:latin typeface="Arial" panose="020B0604020202020204" pitchFamily="34" charset="0"/>
                <a:ea typeface="ＭＳ Ｐゴシック" charset="0"/>
                <a:cs typeface="Arial" panose="020B0604020202020204" pitchFamily="34" charset="0"/>
              </a:rPr>
              <a:t>Also have high risk of other cancers e.g., ovarian, colon, pancreatic, and thyroid</a:t>
            </a:r>
          </a:p>
          <a:p>
            <a:pPr eaLnBrk="1" hangingPunct="1"/>
            <a:r>
              <a:rPr lang="en-US" sz="2400" dirty="0">
                <a:solidFill>
                  <a:schemeClr val="bg1"/>
                </a:solidFill>
                <a:latin typeface="Arial" panose="020B0604020202020204" pitchFamily="34" charset="0"/>
                <a:ea typeface="ＭＳ Ｐゴシック" charset="0"/>
                <a:cs typeface="Arial" panose="020B0604020202020204" pitchFamily="34" charset="0"/>
              </a:rPr>
              <a:t>Risk of developing breast cancer in women</a:t>
            </a:r>
          </a:p>
          <a:p>
            <a:pPr lvl="2" eaLnBrk="1" hangingPunct="1"/>
            <a:r>
              <a:rPr lang="en-US" sz="2400" dirty="0">
                <a:solidFill>
                  <a:schemeClr val="bg1"/>
                </a:solidFill>
                <a:latin typeface="Arial" panose="020B0604020202020204" pitchFamily="34" charset="0"/>
                <a:ea typeface="ＭＳ Ｐゴシック" charset="0"/>
                <a:cs typeface="Arial" panose="020B0604020202020204" pitchFamily="34" charset="0"/>
              </a:rPr>
              <a:t>46 – 87% (mean </a:t>
            </a:r>
            <a:r>
              <a:rPr lang="en-US" sz="2400" b="1" dirty="0">
                <a:solidFill>
                  <a:schemeClr val="bg1"/>
                </a:solidFill>
                <a:latin typeface="Arial" panose="020B0604020202020204" pitchFamily="34" charset="0"/>
                <a:ea typeface="ＭＳ Ｐゴシック" charset="0"/>
                <a:cs typeface="Arial" panose="020B0604020202020204" pitchFamily="34" charset="0"/>
              </a:rPr>
              <a:t>65%</a:t>
            </a:r>
            <a:r>
              <a:rPr lang="en-US" sz="2400" dirty="0">
                <a:solidFill>
                  <a:schemeClr val="bg1"/>
                </a:solidFill>
                <a:latin typeface="Arial" panose="020B0604020202020204" pitchFamily="34" charset="0"/>
                <a:ea typeface="ＭＳ Ｐゴシック" charset="0"/>
                <a:cs typeface="Arial" panose="020B0604020202020204" pitchFamily="34" charset="0"/>
              </a:rPr>
              <a:t>) for </a:t>
            </a:r>
            <a:r>
              <a:rPr lang="en-US" sz="2400" i="1" dirty="0">
                <a:solidFill>
                  <a:schemeClr val="bg1"/>
                </a:solidFill>
                <a:latin typeface="Arial" panose="020B0604020202020204" pitchFamily="34" charset="0"/>
                <a:ea typeface="ＭＳ Ｐゴシック" charset="0"/>
                <a:cs typeface="Arial" panose="020B0604020202020204" pitchFamily="34" charset="0"/>
              </a:rPr>
              <a:t>BRCA </a:t>
            </a:r>
            <a:r>
              <a:rPr lang="en-US" sz="2400" dirty="0">
                <a:solidFill>
                  <a:schemeClr val="bg1"/>
                </a:solidFill>
                <a:latin typeface="Arial" panose="020B0604020202020204" pitchFamily="34" charset="0"/>
                <a:ea typeface="ＭＳ Ｐゴシック" charset="0"/>
                <a:cs typeface="Arial" panose="020B0604020202020204" pitchFamily="34" charset="0"/>
              </a:rPr>
              <a:t>1</a:t>
            </a:r>
          </a:p>
          <a:p>
            <a:pPr lvl="2" eaLnBrk="1" hangingPunct="1"/>
            <a:r>
              <a:rPr lang="en-US" sz="2400" dirty="0">
                <a:solidFill>
                  <a:schemeClr val="bg1"/>
                </a:solidFill>
                <a:latin typeface="Arial" panose="020B0604020202020204" pitchFamily="34" charset="0"/>
                <a:ea typeface="ＭＳ Ｐゴシック" charset="0"/>
                <a:cs typeface="Arial" panose="020B0604020202020204" pitchFamily="34" charset="0"/>
              </a:rPr>
              <a:t>37 – 84% (mean </a:t>
            </a:r>
            <a:r>
              <a:rPr lang="en-US" sz="2400" b="1" dirty="0">
                <a:solidFill>
                  <a:schemeClr val="bg1"/>
                </a:solidFill>
                <a:latin typeface="Arial" panose="020B0604020202020204" pitchFamily="34" charset="0"/>
                <a:ea typeface="ＭＳ Ｐゴシック" charset="0"/>
                <a:cs typeface="Arial" panose="020B0604020202020204" pitchFamily="34" charset="0"/>
              </a:rPr>
              <a:t>45%</a:t>
            </a:r>
            <a:r>
              <a:rPr lang="en-US" sz="2400" dirty="0">
                <a:solidFill>
                  <a:schemeClr val="bg1"/>
                </a:solidFill>
                <a:latin typeface="Arial" panose="020B0604020202020204" pitchFamily="34" charset="0"/>
                <a:ea typeface="ＭＳ Ｐゴシック" charset="0"/>
                <a:cs typeface="Arial" panose="020B0604020202020204" pitchFamily="34" charset="0"/>
              </a:rPr>
              <a:t>) for </a:t>
            </a:r>
            <a:r>
              <a:rPr lang="en-US" sz="2400" i="1" dirty="0">
                <a:solidFill>
                  <a:schemeClr val="bg1"/>
                </a:solidFill>
                <a:latin typeface="Arial" panose="020B0604020202020204" pitchFamily="34" charset="0"/>
                <a:ea typeface="ＭＳ Ｐゴシック" charset="0"/>
                <a:cs typeface="Arial" panose="020B0604020202020204" pitchFamily="34" charset="0"/>
              </a:rPr>
              <a:t>BRCA</a:t>
            </a:r>
            <a:r>
              <a:rPr lang="en-US" sz="2400" dirty="0">
                <a:solidFill>
                  <a:schemeClr val="bg1"/>
                </a:solidFill>
                <a:latin typeface="Arial" panose="020B0604020202020204" pitchFamily="34" charset="0"/>
                <a:ea typeface="ＭＳ Ｐゴシック" charset="0"/>
                <a:cs typeface="Arial" panose="020B0604020202020204" pitchFamily="34" charset="0"/>
              </a:rPr>
              <a:t> 2</a:t>
            </a:r>
          </a:p>
          <a:p>
            <a:r>
              <a:rPr lang="en-US" sz="2400" dirty="0">
                <a:solidFill>
                  <a:schemeClr val="bg1"/>
                </a:solidFill>
                <a:latin typeface="Arial" panose="020B0604020202020204" pitchFamily="34" charset="0"/>
                <a:ea typeface="ＭＳ Ｐゴシック" charset="0"/>
                <a:cs typeface="Arial" panose="020B0604020202020204" pitchFamily="34" charset="0"/>
              </a:rPr>
              <a:t>Lifetime risk with BRCA= &gt;60%</a:t>
            </a:r>
          </a:p>
          <a:p>
            <a:r>
              <a:rPr lang="en-US" sz="2400" b="1" dirty="0">
                <a:solidFill>
                  <a:schemeClr val="bg1"/>
                </a:solidFill>
                <a:latin typeface="Arial" panose="020B0604020202020204" pitchFamily="34" charset="0"/>
                <a:ea typeface="ＭＳ Ｐゴシック" charset="0"/>
                <a:cs typeface="Arial" panose="020B0604020202020204" pitchFamily="34" charset="0"/>
              </a:rPr>
              <a:t> 50% develop breast cancer by the age of 50 years</a:t>
            </a:r>
          </a:p>
        </p:txBody>
      </p:sp>
    </p:spTree>
    <p:extLst>
      <p:ext uri="{BB962C8B-B14F-4D97-AF65-F5344CB8AC3E}">
        <p14:creationId xmlns:p14="http://schemas.microsoft.com/office/powerpoint/2010/main" val="144444682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061370">
            <a:alpha val="89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609137-3B00-D620-8942-AD963CA4F404}"/>
              </a:ext>
            </a:extLst>
          </p:cNvPr>
          <p:cNvSpPr>
            <a:spLocks noGrp="1"/>
          </p:cNvSpPr>
          <p:nvPr>
            <p:ph type="title"/>
          </p:nvPr>
        </p:nvSpPr>
        <p:spPr/>
        <p:txBody>
          <a:bodyPr/>
          <a:lstStyle/>
          <a:p>
            <a:r>
              <a:rPr lang="en-CA" dirty="0">
                <a:solidFill>
                  <a:schemeClr val="bg1"/>
                </a:solidFill>
              </a:rPr>
              <a:t>How Should I Screen High-risk women?</a:t>
            </a:r>
          </a:p>
        </p:txBody>
      </p:sp>
      <p:sp>
        <p:nvSpPr>
          <p:cNvPr id="3" name="Content Placeholder 2">
            <a:extLst>
              <a:ext uri="{FF2B5EF4-FFF2-40B4-BE49-F238E27FC236}">
                <a16:creationId xmlns:a16="http://schemas.microsoft.com/office/drawing/2014/main" id="{60DD1EB1-272C-F3F9-9DA7-19B6C595BBF2}"/>
              </a:ext>
            </a:extLst>
          </p:cNvPr>
          <p:cNvSpPr>
            <a:spLocks noGrp="1"/>
          </p:cNvSpPr>
          <p:nvPr>
            <p:ph idx="1"/>
          </p:nvPr>
        </p:nvSpPr>
        <p:spPr/>
        <p:txBody>
          <a:bodyPr>
            <a:normAutofit/>
          </a:bodyPr>
          <a:lstStyle/>
          <a:p>
            <a:r>
              <a:rPr lang="en-CA" dirty="0">
                <a:solidFill>
                  <a:schemeClr val="bg1"/>
                </a:solidFill>
              </a:rPr>
              <a:t>If IBIS &gt;20-25%</a:t>
            </a:r>
          </a:p>
          <a:p>
            <a:r>
              <a:rPr lang="en-CA" dirty="0">
                <a:solidFill>
                  <a:schemeClr val="bg1"/>
                </a:solidFill>
              </a:rPr>
              <a:t>In Ontario, refer to High Risk Screening Program</a:t>
            </a:r>
          </a:p>
          <a:p>
            <a:r>
              <a:rPr lang="en-CA" dirty="0">
                <a:solidFill>
                  <a:schemeClr val="bg1"/>
                </a:solidFill>
              </a:rPr>
              <a:t>Start EARLIER and screen more OFTEN</a:t>
            </a:r>
          </a:p>
          <a:p>
            <a:pPr lvl="1"/>
            <a:r>
              <a:rPr lang="en-CA" sz="2700" dirty="0">
                <a:solidFill>
                  <a:schemeClr val="bg1"/>
                </a:solidFill>
              </a:rPr>
              <a:t>10 years earlier than age of breast cancer diagnosis in first degree relative</a:t>
            </a:r>
          </a:p>
          <a:p>
            <a:pPr lvl="1"/>
            <a:r>
              <a:rPr lang="en-CA" sz="2700" dirty="0">
                <a:solidFill>
                  <a:schemeClr val="bg1"/>
                </a:solidFill>
              </a:rPr>
              <a:t>BRCA gene mutation carriers, start at 25-30 years of age</a:t>
            </a:r>
          </a:p>
          <a:p>
            <a:pPr lvl="1"/>
            <a:r>
              <a:rPr lang="en-CA" sz="2700" dirty="0">
                <a:solidFill>
                  <a:schemeClr val="bg1"/>
                </a:solidFill>
              </a:rPr>
              <a:t>Annual screening</a:t>
            </a:r>
          </a:p>
          <a:p>
            <a:pPr lvl="1"/>
            <a:endParaRPr lang="en-CA" dirty="0"/>
          </a:p>
          <a:p>
            <a:endParaRPr lang="en-CA" dirty="0"/>
          </a:p>
        </p:txBody>
      </p:sp>
      <p:pic>
        <p:nvPicPr>
          <p:cNvPr id="4" name="Picture 3" descr="Qr code&#10;&#10;Description automatically generated">
            <a:extLst>
              <a:ext uri="{FF2B5EF4-FFF2-40B4-BE49-F238E27FC236}">
                <a16:creationId xmlns:a16="http://schemas.microsoft.com/office/drawing/2014/main" id="{847C36FA-A082-7600-4495-22BA9E483BD0}"/>
              </a:ext>
            </a:extLst>
          </p:cNvPr>
          <p:cNvPicPr>
            <a:picLocks noChangeAspect="1"/>
          </p:cNvPicPr>
          <p:nvPr/>
        </p:nvPicPr>
        <p:blipFill>
          <a:blip r:embed="rId2"/>
          <a:stretch>
            <a:fillRect/>
          </a:stretch>
        </p:blipFill>
        <p:spPr>
          <a:xfrm>
            <a:off x="9877202" y="1650500"/>
            <a:ext cx="2143125" cy="2057400"/>
          </a:xfrm>
          <a:prstGeom prst="rect">
            <a:avLst/>
          </a:prstGeom>
        </p:spPr>
      </p:pic>
      <p:sp>
        <p:nvSpPr>
          <p:cNvPr id="5" name="Rectangle 4">
            <a:extLst>
              <a:ext uri="{FF2B5EF4-FFF2-40B4-BE49-F238E27FC236}">
                <a16:creationId xmlns:a16="http://schemas.microsoft.com/office/drawing/2014/main" id="{37F7D3EE-335F-FAAD-E3F3-BC5FCC48C66A}"/>
              </a:ext>
            </a:extLst>
          </p:cNvPr>
          <p:cNvSpPr/>
          <p:nvPr/>
        </p:nvSpPr>
        <p:spPr>
          <a:xfrm>
            <a:off x="7992800" y="6559888"/>
            <a:ext cx="6096000" cy="379656"/>
          </a:xfrm>
          <a:prstGeom prst="rect">
            <a:avLst/>
          </a:prstGeom>
        </p:spPr>
        <p:txBody>
          <a:bodyPr>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CA" sz="1867" b="0" i="0" u="none" strike="noStrike" kern="1200" cap="none" spc="0" normalizeH="0" baseline="0" noProof="0" dirty="0">
                <a:ln>
                  <a:noFill/>
                </a:ln>
                <a:solidFill>
                  <a:srgbClr val="606164"/>
                </a:solidFill>
                <a:effectLst/>
                <a:uLnTx/>
                <a:uFillTx/>
                <a:latin typeface="Arial"/>
                <a:ea typeface="+mn-ea"/>
                <a:cs typeface="+mn-cs"/>
              </a:rPr>
              <a:t>JAMA Oncol. November 14, 2019.</a:t>
            </a:r>
          </a:p>
        </p:txBody>
      </p:sp>
      <p:sp>
        <p:nvSpPr>
          <p:cNvPr id="6" name="Arrow: Curved Down 5">
            <a:extLst>
              <a:ext uri="{FF2B5EF4-FFF2-40B4-BE49-F238E27FC236}">
                <a16:creationId xmlns:a16="http://schemas.microsoft.com/office/drawing/2014/main" id="{51AD7F82-5B68-A961-6EC9-CCDB791C5F99}"/>
              </a:ext>
            </a:extLst>
          </p:cNvPr>
          <p:cNvSpPr/>
          <p:nvPr/>
        </p:nvSpPr>
        <p:spPr>
          <a:xfrm rot="21360500">
            <a:off x="8523111" y="1580443"/>
            <a:ext cx="1253066" cy="688622"/>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Tree>
    <p:extLst>
      <p:ext uri="{BB962C8B-B14F-4D97-AF65-F5344CB8AC3E}">
        <p14:creationId xmlns:p14="http://schemas.microsoft.com/office/powerpoint/2010/main" val="305036608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BC0AA31-C4A2-1A4B-93DB-73125B775119}"/>
              </a:ext>
            </a:extLst>
          </p:cNvPr>
          <p:cNvPicPr>
            <a:picLocks noChangeAspect="1"/>
          </p:cNvPicPr>
          <p:nvPr/>
        </p:nvPicPr>
        <p:blipFill>
          <a:blip r:embed="rId2"/>
          <a:stretch>
            <a:fillRect/>
          </a:stretch>
        </p:blipFill>
        <p:spPr>
          <a:xfrm>
            <a:off x="371829" y="2635625"/>
            <a:ext cx="1329116" cy="3003858"/>
          </a:xfrm>
          <a:prstGeom prst="rect">
            <a:avLst/>
          </a:prstGeom>
        </p:spPr>
      </p:pic>
      <p:pic>
        <p:nvPicPr>
          <p:cNvPr id="11" name="Picture 10">
            <a:extLst>
              <a:ext uri="{FF2B5EF4-FFF2-40B4-BE49-F238E27FC236}">
                <a16:creationId xmlns:a16="http://schemas.microsoft.com/office/drawing/2014/main" id="{71E560D4-EC89-F342-A4D2-01D18621D594}"/>
              </a:ext>
            </a:extLst>
          </p:cNvPr>
          <p:cNvPicPr>
            <a:picLocks noChangeAspect="1"/>
          </p:cNvPicPr>
          <p:nvPr/>
        </p:nvPicPr>
        <p:blipFill rotWithShape="1">
          <a:blip r:embed="rId3"/>
          <a:srcRect t="2767"/>
          <a:stretch/>
        </p:blipFill>
        <p:spPr>
          <a:xfrm>
            <a:off x="3116730" y="2621280"/>
            <a:ext cx="1474020" cy="3018202"/>
          </a:xfrm>
          <a:prstGeom prst="rect">
            <a:avLst/>
          </a:prstGeom>
        </p:spPr>
      </p:pic>
      <p:pic>
        <p:nvPicPr>
          <p:cNvPr id="15" name="Picture 14">
            <a:extLst>
              <a:ext uri="{FF2B5EF4-FFF2-40B4-BE49-F238E27FC236}">
                <a16:creationId xmlns:a16="http://schemas.microsoft.com/office/drawing/2014/main" id="{CFF703CE-8009-CD4D-97B4-EDA801014C08}"/>
              </a:ext>
            </a:extLst>
          </p:cNvPr>
          <p:cNvPicPr>
            <a:picLocks noChangeAspect="1"/>
          </p:cNvPicPr>
          <p:nvPr/>
        </p:nvPicPr>
        <p:blipFill rotWithShape="1">
          <a:blip r:embed="rId4"/>
          <a:srcRect t="2852"/>
          <a:stretch/>
        </p:blipFill>
        <p:spPr>
          <a:xfrm>
            <a:off x="4591049" y="2621280"/>
            <a:ext cx="1574497" cy="3002962"/>
          </a:xfrm>
          <a:prstGeom prst="rect">
            <a:avLst/>
          </a:prstGeom>
        </p:spPr>
      </p:pic>
      <p:pic>
        <p:nvPicPr>
          <p:cNvPr id="4" name="Picture 3">
            <a:extLst>
              <a:ext uri="{FF2B5EF4-FFF2-40B4-BE49-F238E27FC236}">
                <a16:creationId xmlns:a16="http://schemas.microsoft.com/office/drawing/2014/main" id="{538DAE0C-9159-D44A-A587-BC9A8FAE3AFE}"/>
              </a:ext>
            </a:extLst>
          </p:cNvPr>
          <p:cNvPicPr>
            <a:picLocks noChangeAspect="1"/>
          </p:cNvPicPr>
          <p:nvPr/>
        </p:nvPicPr>
        <p:blipFill rotWithShape="1">
          <a:blip r:embed="rId5"/>
          <a:srcRect t="1577"/>
          <a:stretch/>
        </p:blipFill>
        <p:spPr>
          <a:xfrm>
            <a:off x="1711144" y="2651760"/>
            <a:ext cx="1376724" cy="3003013"/>
          </a:xfrm>
          <a:prstGeom prst="rect">
            <a:avLst/>
          </a:prstGeom>
        </p:spPr>
      </p:pic>
      <p:pic>
        <p:nvPicPr>
          <p:cNvPr id="3" name="Picture 2" descr="A picture containing outdoor&#10;&#10;Description automatically generated">
            <a:extLst>
              <a:ext uri="{FF2B5EF4-FFF2-40B4-BE49-F238E27FC236}">
                <a16:creationId xmlns:a16="http://schemas.microsoft.com/office/drawing/2014/main" id="{715310A8-7359-6C5B-9400-578B70B3DB91}"/>
              </a:ext>
            </a:extLst>
          </p:cNvPr>
          <p:cNvPicPr>
            <a:picLocks noChangeAspect="1"/>
          </p:cNvPicPr>
          <p:nvPr/>
        </p:nvPicPr>
        <p:blipFill rotWithShape="1">
          <a:blip r:embed="rId6"/>
          <a:srcRect t="2037" b="2598"/>
          <a:stretch/>
        </p:blipFill>
        <p:spPr>
          <a:xfrm>
            <a:off x="6852655" y="2628901"/>
            <a:ext cx="4882145" cy="2971800"/>
          </a:xfrm>
          <a:prstGeom prst="rect">
            <a:avLst/>
          </a:prstGeom>
        </p:spPr>
      </p:pic>
      <p:sp>
        <p:nvSpPr>
          <p:cNvPr id="5" name="TextBox 4">
            <a:extLst>
              <a:ext uri="{FF2B5EF4-FFF2-40B4-BE49-F238E27FC236}">
                <a16:creationId xmlns:a16="http://schemas.microsoft.com/office/drawing/2014/main" id="{FD417B1D-5A57-53F0-F0B9-CA6FBD40102D}"/>
              </a:ext>
            </a:extLst>
          </p:cNvPr>
          <p:cNvSpPr txBox="1"/>
          <p:nvPr/>
        </p:nvSpPr>
        <p:spPr>
          <a:xfrm>
            <a:off x="2286000" y="571500"/>
            <a:ext cx="8356600" cy="769441"/>
          </a:xfrm>
          <a:prstGeom prst="rect">
            <a:avLst/>
          </a:prstGeom>
          <a:noFill/>
        </p:spPr>
        <p:txBody>
          <a:bodyPr wrap="square" rtlCol="0">
            <a:spAutoFit/>
          </a:bodyPr>
          <a:lstStyle/>
          <a:p>
            <a:r>
              <a:rPr lang="en-CA" sz="4400" dirty="0">
                <a:solidFill>
                  <a:schemeClr val="bg1"/>
                </a:solidFill>
                <a:latin typeface="Arial" panose="020B0604020202020204" pitchFamily="34" charset="0"/>
                <a:cs typeface="Arial" panose="020B0604020202020204" pitchFamily="34" charset="0"/>
              </a:rPr>
              <a:t>32 </a:t>
            </a:r>
            <a:r>
              <a:rPr lang="en-CA" sz="4400" dirty="0" err="1">
                <a:solidFill>
                  <a:schemeClr val="bg1"/>
                </a:solidFill>
                <a:latin typeface="Arial" panose="020B0604020202020204" pitchFamily="34" charset="0"/>
                <a:cs typeface="Arial" panose="020B0604020202020204" pitchFamily="34" charset="0"/>
              </a:rPr>
              <a:t>yo</a:t>
            </a:r>
            <a:r>
              <a:rPr lang="en-CA" sz="4400" dirty="0">
                <a:solidFill>
                  <a:schemeClr val="bg1"/>
                </a:solidFill>
                <a:latin typeface="Arial" panose="020B0604020202020204" pitchFamily="34" charset="0"/>
                <a:cs typeface="Arial" panose="020B0604020202020204" pitchFamily="34" charset="0"/>
              </a:rPr>
              <a:t> with Lifetime Risk &gt;25%</a:t>
            </a:r>
          </a:p>
        </p:txBody>
      </p:sp>
      <p:sp>
        <p:nvSpPr>
          <p:cNvPr id="6" name="TextBox 5">
            <a:extLst>
              <a:ext uri="{FF2B5EF4-FFF2-40B4-BE49-F238E27FC236}">
                <a16:creationId xmlns:a16="http://schemas.microsoft.com/office/drawing/2014/main" id="{291006A7-7975-4EDB-E4CF-9FCC77C44B30}"/>
              </a:ext>
            </a:extLst>
          </p:cNvPr>
          <p:cNvSpPr txBox="1"/>
          <p:nvPr/>
        </p:nvSpPr>
        <p:spPr>
          <a:xfrm>
            <a:off x="457200" y="2006600"/>
            <a:ext cx="4546600" cy="461665"/>
          </a:xfrm>
          <a:prstGeom prst="rect">
            <a:avLst/>
          </a:prstGeom>
          <a:noFill/>
        </p:spPr>
        <p:txBody>
          <a:bodyPr wrap="square" rtlCol="0">
            <a:spAutoFit/>
          </a:bodyPr>
          <a:lstStyle/>
          <a:p>
            <a:r>
              <a:rPr lang="en-CA" sz="2400" dirty="0">
                <a:solidFill>
                  <a:schemeClr val="bg1"/>
                </a:solidFill>
                <a:latin typeface="Arial" panose="020B0604020202020204" pitchFamily="34" charset="0"/>
                <a:cs typeface="Arial" panose="020B0604020202020204" pitchFamily="34" charset="0"/>
              </a:rPr>
              <a:t>Annual screening mammogram</a:t>
            </a:r>
          </a:p>
        </p:txBody>
      </p:sp>
      <p:sp>
        <p:nvSpPr>
          <p:cNvPr id="10" name="TextBox 9">
            <a:extLst>
              <a:ext uri="{FF2B5EF4-FFF2-40B4-BE49-F238E27FC236}">
                <a16:creationId xmlns:a16="http://schemas.microsoft.com/office/drawing/2014/main" id="{1C159AE0-E997-9789-25B0-D1E545734DFF}"/>
              </a:ext>
            </a:extLst>
          </p:cNvPr>
          <p:cNvSpPr txBox="1"/>
          <p:nvPr/>
        </p:nvSpPr>
        <p:spPr>
          <a:xfrm>
            <a:off x="6845300" y="2006600"/>
            <a:ext cx="4546600" cy="461665"/>
          </a:xfrm>
          <a:prstGeom prst="rect">
            <a:avLst/>
          </a:prstGeom>
          <a:noFill/>
        </p:spPr>
        <p:txBody>
          <a:bodyPr wrap="square" rtlCol="0">
            <a:spAutoFit/>
          </a:bodyPr>
          <a:lstStyle/>
          <a:p>
            <a:r>
              <a:rPr lang="en-CA" sz="2400" dirty="0">
                <a:solidFill>
                  <a:schemeClr val="bg1"/>
                </a:solidFill>
                <a:latin typeface="Arial" panose="020B0604020202020204" pitchFamily="34" charset="0"/>
                <a:cs typeface="Arial" panose="020B0604020202020204" pitchFamily="34" charset="0"/>
              </a:rPr>
              <a:t>Cancer seen only on MRI</a:t>
            </a:r>
          </a:p>
        </p:txBody>
      </p:sp>
    </p:spTree>
    <p:extLst>
      <p:ext uri="{BB962C8B-B14F-4D97-AF65-F5344CB8AC3E}">
        <p14:creationId xmlns:p14="http://schemas.microsoft.com/office/powerpoint/2010/main" val="95422146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5">
            <a:extLst>
              <a:ext uri="{FF2B5EF4-FFF2-40B4-BE49-F238E27FC236}">
                <a16:creationId xmlns:a16="http://schemas.microsoft.com/office/drawing/2014/main" id="{FAFFA13B-5A3B-4E51-A07D-05A239B2D01C}"/>
              </a:ext>
            </a:extLst>
          </p:cNvPr>
          <p:cNvGraphicFramePr>
            <a:graphicFrameLocks/>
          </p:cNvGraphicFramePr>
          <p:nvPr>
            <p:extLst>
              <p:ext uri="{D42A27DB-BD31-4B8C-83A1-F6EECF244321}">
                <p14:modId xmlns:p14="http://schemas.microsoft.com/office/powerpoint/2010/main" val="2807500313"/>
              </p:ext>
            </p:extLst>
          </p:nvPr>
        </p:nvGraphicFramePr>
        <p:xfrm>
          <a:off x="609600" y="1600201"/>
          <a:ext cx="10972800" cy="4525433"/>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1">
            <a:extLst>
              <a:ext uri="{FF2B5EF4-FFF2-40B4-BE49-F238E27FC236}">
                <a16:creationId xmlns:a16="http://schemas.microsoft.com/office/drawing/2014/main" id="{DADE5C9A-D54B-434A-BA37-2901609A8A93}"/>
              </a:ext>
            </a:extLst>
          </p:cNvPr>
          <p:cNvSpPr txBox="1"/>
          <p:nvPr/>
        </p:nvSpPr>
        <p:spPr>
          <a:xfrm>
            <a:off x="3048000" y="4442988"/>
            <a:ext cx="929489" cy="67599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609585"/>
            <a:r>
              <a:rPr lang="en-CA" sz="1467" dirty="0">
                <a:solidFill>
                  <a:prstClr val="white"/>
                </a:solidFill>
                <a:latin typeface="Arial"/>
              </a:rPr>
              <a:t>6.0</a:t>
            </a:r>
          </a:p>
        </p:txBody>
      </p:sp>
      <p:sp>
        <p:nvSpPr>
          <p:cNvPr id="5" name="TextBox 1">
            <a:extLst>
              <a:ext uri="{FF2B5EF4-FFF2-40B4-BE49-F238E27FC236}">
                <a16:creationId xmlns:a16="http://schemas.microsoft.com/office/drawing/2014/main" id="{4EA3D48B-066E-4441-BC94-66C38CF909B2}"/>
              </a:ext>
            </a:extLst>
          </p:cNvPr>
          <p:cNvSpPr txBox="1"/>
          <p:nvPr/>
        </p:nvSpPr>
        <p:spPr>
          <a:xfrm>
            <a:off x="4518685" y="4211621"/>
            <a:ext cx="929489" cy="67599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609585"/>
            <a:r>
              <a:rPr lang="en-CA" sz="1467" dirty="0">
                <a:solidFill>
                  <a:prstClr val="white"/>
                </a:solidFill>
                <a:latin typeface="Arial"/>
              </a:rPr>
              <a:t>7.7</a:t>
            </a:r>
          </a:p>
        </p:txBody>
      </p:sp>
      <p:sp>
        <p:nvSpPr>
          <p:cNvPr id="6" name="TextBox 1">
            <a:extLst>
              <a:ext uri="{FF2B5EF4-FFF2-40B4-BE49-F238E27FC236}">
                <a16:creationId xmlns:a16="http://schemas.microsoft.com/office/drawing/2014/main" id="{1A2569A0-7F07-49A3-AD1D-68987B50BBA3}"/>
              </a:ext>
            </a:extLst>
          </p:cNvPr>
          <p:cNvSpPr txBox="1"/>
          <p:nvPr/>
        </p:nvSpPr>
        <p:spPr>
          <a:xfrm>
            <a:off x="5955169" y="2895852"/>
            <a:ext cx="929489" cy="67599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609585"/>
            <a:r>
              <a:rPr lang="en-CA" sz="1467" dirty="0">
                <a:solidFill>
                  <a:prstClr val="white"/>
                </a:solidFill>
                <a:latin typeface="Arial"/>
              </a:rPr>
              <a:t>14.9</a:t>
            </a:r>
          </a:p>
        </p:txBody>
      </p:sp>
      <p:sp>
        <p:nvSpPr>
          <p:cNvPr id="7" name="TextBox 1">
            <a:extLst>
              <a:ext uri="{FF2B5EF4-FFF2-40B4-BE49-F238E27FC236}">
                <a16:creationId xmlns:a16="http://schemas.microsoft.com/office/drawing/2014/main" id="{E35EB821-220E-49EC-A536-5C74474A7A9F}"/>
              </a:ext>
            </a:extLst>
          </p:cNvPr>
          <p:cNvSpPr txBox="1"/>
          <p:nvPr/>
        </p:nvSpPr>
        <p:spPr>
          <a:xfrm>
            <a:off x="7426861" y="2895852"/>
            <a:ext cx="929489" cy="67599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609585"/>
            <a:r>
              <a:rPr lang="en-CA" sz="1467" dirty="0">
                <a:solidFill>
                  <a:prstClr val="white"/>
                </a:solidFill>
                <a:latin typeface="Arial"/>
              </a:rPr>
              <a:t>14.9</a:t>
            </a:r>
          </a:p>
        </p:txBody>
      </p:sp>
      <p:sp>
        <p:nvSpPr>
          <p:cNvPr id="8" name="TextBox 1">
            <a:extLst>
              <a:ext uri="{FF2B5EF4-FFF2-40B4-BE49-F238E27FC236}">
                <a16:creationId xmlns:a16="http://schemas.microsoft.com/office/drawing/2014/main" id="{496FAD06-4115-450D-9FB1-DFD677278E07}"/>
              </a:ext>
            </a:extLst>
          </p:cNvPr>
          <p:cNvSpPr txBox="1"/>
          <p:nvPr/>
        </p:nvSpPr>
        <p:spPr>
          <a:xfrm>
            <a:off x="8918670" y="2753008"/>
            <a:ext cx="929489" cy="67599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609585"/>
            <a:r>
              <a:rPr lang="en-CA" sz="1467" dirty="0">
                <a:solidFill>
                  <a:prstClr val="white"/>
                </a:solidFill>
                <a:latin typeface="Arial"/>
              </a:rPr>
              <a:t>16.0</a:t>
            </a:r>
          </a:p>
        </p:txBody>
      </p:sp>
      <p:sp>
        <p:nvSpPr>
          <p:cNvPr id="9" name="TextBox 1">
            <a:extLst>
              <a:ext uri="{FF2B5EF4-FFF2-40B4-BE49-F238E27FC236}">
                <a16:creationId xmlns:a16="http://schemas.microsoft.com/office/drawing/2014/main" id="{220B8532-5D27-470A-B681-E8664934DBE6}"/>
              </a:ext>
            </a:extLst>
          </p:cNvPr>
          <p:cNvSpPr txBox="1"/>
          <p:nvPr/>
        </p:nvSpPr>
        <p:spPr>
          <a:xfrm>
            <a:off x="10378292" y="2753008"/>
            <a:ext cx="929489" cy="67599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609585"/>
            <a:r>
              <a:rPr lang="en-CA" sz="1467" dirty="0">
                <a:solidFill>
                  <a:prstClr val="white"/>
                </a:solidFill>
                <a:latin typeface="Arial"/>
              </a:rPr>
              <a:t>16.0</a:t>
            </a:r>
          </a:p>
        </p:txBody>
      </p:sp>
      <p:sp>
        <p:nvSpPr>
          <p:cNvPr id="10" name="Title 4">
            <a:extLst>
              <a:ext uri="{FF2B5EF4-FFF2-40B4-BE49-F238E27FC236}">
                <a16:creationId xmlns:a16="http://schemas.microsoft.com/office/drawing/2014/main" id="{9985458A-619B-469D-837D-887A49249F62}"/>
              </a:ext>
            </a:extLst>
          </p:cNvPr>
          <p:cNvSpPr>
            <a:spLocks noGrp="1"/>
          </p:cNvSpPr>
          <p:nvPr>
            <p:ph type="title"/>
          </p:nvPr>
        </p:nvSpPr>
        <p:spPr>
          <a:xfrm>
            <a:off x="609600" y="275167"/>
            <a:ext cx="10972800" cy="1143000"/>
          </a:xfrm>
        </p:spPr>
        <p:txBody>
          <a:bodyPr>
            <a:normAutofit fontScale="90000"/>
          </a:bodyPr>
          <a:lstStyle/>
          <a:p>
            <a:pPr algn="ctr"/>
            <a:r>
              <a:rPr lang="en-CA" dirty="0">
                <a:solidFill>
                  <a:schemeClr val="bg1"/>
                </a:solidFill>
              </a:rPr>
              <a:t>Cancer Yield of Different Imaging Methods, Alone or in Combination</a:t>
            </a:r>
          </a:p>
        </p:txBody>
      </p:sp>
      <p:sp>
        <p:nvSpPr>
          <p:cNvPr id="12" name="Star: 6 Points 11">
            <a:extLst>
              <a:ext uri="{FF2B5EF4-FFF2-40B4-BE49-F238E27FC236}">
                <a16:creationId xmlns:a16="http://schemas.microsoft.com/office/drawing/2014/main" id="{1B5FC21F-3DAB-45EA-8352-F5AF883E3BB2}"/>
              </a:ext>
            </a:extLst>
          </p:cNvPr>
          <p:cNvSpPr/>
          <p:nvPr/>
        </p:nvSpPr>
        <p:spPr>
          <a:xfrm>
            <a:off x="9009342" y="3091004"/>
            <a:ext cx="387927" cy="436579"/>
          </a:xfrm>
          <a:prstGeom prst="star6">
            <a:avLst/>
          </a:prstGeom>
          <a:solidFill>
            <a:srgbClr val="FFC000"/>
          </a:solidFill>
        </p:spPr>
        <p:style>
          <a:lnRef idx="1">
            <a:schemeClr val="accent1"/>
          </a:lnRef>
          <a:fillRef idx="3">
            <a:schemeClr val="accent1"/>
          </a:fillRef>
          <a:effectRef idx="2">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609585"/>
            <a:endParaRPr lang="fr-FR" sz="1467">
              <a:solidFill>
                <a:prstClr val="white"/>
              </a:solidFill>
              <a:latin typeface="Arial"/>
            </a:endParaRPr>
          </a:p>
        </p:txBody>
      </p:sp>
      <p:sp>
        <p:nvSpPr>
          <p:cNvPr id="13" name="Rectangle 12">
            <a:extLst>
              <a:ext uri="{FF2B5EF4-FFF2-40B4-BE49-F238E27FC236}">
                <a16:creationId xmlns:a16="http://schemas.microsoft.com/office/drawing/2014/main" id="{02562F31-69A4-44C1-89DF-843DEFF2DBC4}"/>
              </a:ext>
            </a:extLst>
          </p:cNvPr>
          <p:cNvSpPr/>
          <p:nvPr/>
        </p:nvSpPr>
        <p:spPr>
          <a:xfrm>
            <a:off x="9144000" y="6518246"/>
            <a:ext cx="2754489" cy="253916"/>
          </a:xfrm>
          <a:prstGeom prst="rect">
            <a:avLst/>
          </a:prstGeom>
        </p:spPr>
        <p:txBody>
          <a:bodyPr wrap="square">
            <a:spAutoFit/>
          </a:bodyPr>
          <a:lstStyle/>
          <a:p>
            <a:pPr defTabSz="609585"/>
            <a:r>
              <a:rPr lang="en-CA" sz="1050" dirty="0">
                <a:solidFill>
                  <a:prstClr val="white"/>
                </a:solidFill>
                <a:latin typeface="Arial"/>
              </a:rPr>
              <a:t>Kuhl C et al, EVA Trial J Clin Oncol  2010</a:t>
            </a:r>
          </a:p>
        </p:txBody>
      </p:sp>
    </p:spTree>
    <p:extLst>
      <p:ext uri="{BB962C8B-B14F-4D97-AF65-F5344CB8AC3E}">
        <p14:creationId xmlns:p14="http://schemas.microsoft.com/office/powerpoint/2010/main" val="236442203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061370">
            <a:alpha val="25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08E1D-8519-2EE4-209C-C87BA6DDC1EE}"/>
              </a:ext>
            </a:extLst>
          </p:cNvPr>
          <p:cNvSpPr>
            <a:spLocks noGrp="1"/>
          </p:cNvSpPr>
          <p:nvPr>
            <p:ph type="title"/>
          </p:nvPr>
        </p:nvSpPr>
        <p:spPr/>
        <p:txBody>
          <a:bodyPr>
            <a:normAutofit/>
          </a:bodyPr>
          <a:lstStyle/>
          <a:p>
            <a:pPr algn="ctr"/>
            <a:r>
              <a:rPr lang="en-CA" dirty="0">
                <a:latin typeface="Arial" panose="020B0604020202020204" pitchFamily="34" charset="0"/>
                <a:cs typeface="Arial" panose="020B0604020202020204" pitchFamily="34" charset="0"/>
              </a:rPr>
              <a:t>Screening Recommendations for High Risk Women</a:t>
            </a:r>
          </a:p>
        </p:txBody>
      </p:sp>
      <p:sp>
        <p:nvSpPr>
          <p:cNvPr id="3" name="Content Placeholder 2">
            <a:extLst>
              <a:ext uri="{FF2B5EF4-FFF2-40B4-BE49-F238E27FC236}">
                <a16:creationId xmlns:a16="http://schemas.microsoft.com/office/drawing/2014/main" id="{6A596A21-A1CE-E4BE-9603-D4CEA0F2D459}"/>
              </a:ext>
            </a:extLst>
          </p:cNvPr>
          <p:cNvSpPr>
            <a:spLocks noGrp="1"/>
          </p:cNvSpPr>
          <p:nvPr>
            <p:ph idx="1"/>
          </p:nvPr>
        </p:nvSpPr>
        <p:spPr/>
        <p:txBody>
          <a:bodyPr>
            <a:normAutofit fontScale="92500" lnSpcReduction="10000"/>
          </a:bodyPr>
          <a:lstStyle/>
          <a:p>
            <a:pPr>
              <a:lnSpc>
                <a:spcPct val="100000"/>
              </a:lnSpc>
            </a:pPr>
            <a:r>
              <a:rPr lang="en-CA" sz="3500" dirty="0">
                <a:latin typeface="Arial" panose="020B0604020202020204" pitchFamily="34" charset="0"/>
                <a:cs typeface="Arial" panose="020B0604020202020204" pitchFamily="34" charset="0"/>
              </a:rPr>
              <a:t>I</a:t>
            </a:r>
            <a:r>
              <a:rPr lang="en-CA" sz="3000" dirty="0">
                <a:latin typeface="Arial" panose="020B0604020202020204" pitchFamily="34" charset="0"/>
                <a:cs typeface="Arial" panose="020B0604020202020204" pitchFamily="34" charset="0"/>
              </a:rPr>
              <a:t>f IBIS &gt;20-25%</a:t>
            </a:r>
          </a:p>
          <a:p>
            <a:pPr>
              <a:lnSpc>
                <a:spcPct val="100000"/>
              </a:lnSpc>
            </a:pPr>
            <a:r>
              <a:rPr lang="en-CA" sz="3000" dirty="0">
                <a:latin typeface="Arial" panose="020B0604020202020204" pitchFamily="34" charset="0"/>
                <a:cs typeface="Arial" panose="020B0604020202020204" pitchFamily="34" charset="0"/>
              </a:rPr>
              <a:t>Annual screening mammography, starting at age </a:t>
            </a:r>
            <a:r>
              <a:rPr lang="en-CA" sz="3000" b="1" dirty="0">
                <a:latin typeface="Arial" panose="020B0604020202020204" pitchFamily="34" charset="0"/>
                <a:cs typeface="Arial" panose="020B0604020202020204" pitchFamily="34" charset="0"/>
              </a:rPr>
              <a:t>30</a:t>
            </a:r>
            <a:r>
              <a:rPr lang="en-CA" sz="3000" dirty="0">
                <a:latin typeface="Arial" panose="020B0604020202020204" pitchFamily="34" charset="0"/>
                <a:cs typeface="Arial" panose="020B0604020202020204" pitchFamily="34" charset="0"/>
              </a:rPr>
              <a:t> years, no stop age </a:t>
            </a:r>
          </a:p>
          <a:p>
            <a:pPr marL="0" indent="0">
              <a:lnSpc>
                <a:spcPct val="100000"/>
              </a:lnSpc>
              <a:buNone/>
            </a:pPr>
            <a:r>
              <a:rPr lang="en-CA" sz="3000" b="1" u="sng" dirty="0">
                <a:latin typeface="Arial" panose="020B0604020202020204" pitchFamily="34" charset="0"/>
                <a:cs typeface="Arial" panose="020B0604020202020204" pitchFamily="34" charset="0"/>
              </a:rPr>
              <a:t>AND</a:t>
            </a:r>
          </a:p>
          <a:p>
            <a:pPr>
              <a:lnSpc>
                <a:spcPct val="100000"/>
              </a:lnSpc>
            </a:pPr>
            <a:r>
              <a:rPr lang="en-CA" sz="3000" dirty="0">
                <a:latin typeface="Arial" panose="020B0604020202020204" pitchFamily="34" charset="0"/>
                <a:cs typeface="Arial" panose="020B0604020202020204" pitchFamily="34" charset="0"/>
              </a:rPr>
              <a:t>Supplemental screening MRI, age </a:t>
            </a:r>
            <a:r>
              <a:rPr lang="en-CA" sz="3000" b="1" dirty="0">
                <a:latin typeface="Arial" panose="020B0604020202020204" pitchFamily="34" charset="0"/>
                <a:cs typeface="Arial" panose="020B0604020202020204" pitchFamily="34" charset="0"/>
              </a:rPr>
              <a:t>25 - 69 </a:t>
            </a:r>
            <a:r>
              <a:rPr lang="en-CA" sz="3000" dirty="0">
                <a:latin typeface="Arial" panose="020B0604020202020204" pitchFamily="34" charset="0"/>
                <a:cs typeface="Arial" panose="020B0604020202020204" pitchFamily="34" charset="0"/>
              </a:rPr>
              <a:t>years (stop at age 69) </a:t>
            </a:r>
          </a:p>
          <a:p>
            <a:pPr marL="0" indent="0">
              <a:lnSpc>
                <a:spcPct val="100000"/>
              </a:lnSpc>
              <a:buNone/>
            </a:pPr>
            <a:r>
              <a:rPr lang="en-CA" sz="3000" dirty="0">
                <a:latin typeface="Arial" panose="020B0604020202020204" pitchFamily="34" charset="0"/>
                <a:cs typeface="Arial" panose="020B0604020202020204" pitchFamily="34" charset="0"/>
              </a:rPr>
              <a:t>OR</a:t>
            </a:r>
          </a:p>
          <a:p>
            <a:pPr>
              <a:lnSpc>
                <a:spcPct val="100000"/>
              </a:lnSpc>
            </a:pPr>
            <a:r>
              <a:rPr lang="en-CA" sz="3000" dirty="0">
                <a:latin typeface="Arial" panose="020B0604020202020204" pitchFamily="34" charset="0"/>
                <a:cs typeface="Arial" panose="020B0604020202020204" pitchFamily="34" charset="0"/>
              </a:rPr>
              <a:t>Supplemental screening ultrasound if unable to tolerate/access breast MRI, age </a:t>
            </a:r>
            <a:r>
              <a:rPr lang="en-CA" sz="3000" b="1" dirty="0">
                <a:latin typeface="Arial" panose="020B0604020202020204" pitchFamily="34" charset="0"/>
                <a:cs typeface="Arial" panose="020B0604020202020204" pitchFamily="34" charset="0"/>
              </a:rPr>
              <a:t>25-69</a:t>
            </a:r>
            <a:r>
              <a:rPr lang="en-CA" sz="3000" dirty="0">
                <a:latin typeface="Arial" panose="020B0604020202020204" pitchFamily="34" charset="0"/>
                <a:cs typeface="Arial" panose="020B0604020202020204" pitchFamily="34" charset="0"/>
              </a:rPr>
              <a:t> years (stop at age 69)</a:t>
            </a:r>
          </a:p>
          <a:p>
            <a:endParaRPr lang="en-CA" dirty="0"/>
          </a:p>
        </p:txBody>
      </p:sp>
    </p:spTree>
    <p:extLst>
      <p:ext uri="{BB962C8B-B14F-4D97-AF65-F5344CB8AC3E}">
        <p14:creationId xmlns:p14="http://schemas.microsoft.com/office/powerpoint/2010/main" val="223716101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3BF3D-AEC0-4C0F-AC93-06D08AB076A9}"/>
              </a:ext>
            </a:extLst>
          </p:cNvPr>
          <p:cNvSpPr>
            <a:spLocks noGrp="1"/>
          </p:cNvSpPr>
          <p:nvPr>
            <p:ph type="title"/>
          </p:nvPr>
        </p:nvSpPr>
        <p:spPr/>
        <p:txBody>
          <a:bodyPr/>
          <a:lstStyle/>
          <a:p>
            <a:r>
              <a:rPr lang="en-CA" dirty="0">
                <a:solidFill>
                  <a:srgbClr val="FFFFFF"/>
                </a:solidFill>
                <a:latin typeface="Arial" panose="020B0604020202020204" pitchFamily="34" charset="0"/>
                <a:cs typeface="Arial" panose="020B0604020202020204" pitchFamily="34" charset="0"/>
              </a:rPr>
              <a:t>Breast cancer in the 40s</a:t>
            </a:r>
            <a:endParaRPr lang="en-US" dirty="0">
              <a:solidFill>
                <a:srgbClr val="FFFFFF"/>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DA5C9DBA-28D3-4AD6-A847-5422BE463198}"/>
              </a:ext>
            </a:extLst>
          </p:cNvPr>
          <p:cNvSpPr>
            <a:spLocks noGrp="1"/>
          </p:cNvSpPr>
          <p:nvPr>
            <p:ph idx="1"/>
          </p:nvPr>
        </p:nvSpPr>
        <p:spPr>
          <a:xfrm>
            <a:off x="863601" y="1798573"/>
            <a:ext cx="6540499" cy="4517080"/>
          </a:xfrm>
        </p:spPr>
        <p:txBody>
          <a:bodyPr>
            <a:normAutofit/>
          </a:bodyPr>
          <a:lstStyle/>
          <a:p>
            <a:r>
              <a:rPr lang="en-CA" sz="2400" dirty="0">
                <a:solidFill>
                  <a:schemeClr val="bg1"/>
                </a:solidFill>
                <a:latin typeface="Arial" panose="020B0604020202020204" pitchFamily="34" charset="0"/>
                <a:cs typeface="Arial" panose="020B0604020202020204" pitchFamily="34" charset="0"/>
              </a:rPr>
              <a:t>Significant variation in provincial/territorial screening practices for 40-49</a:t>
            </a:r>
          </a:p>
          <a:p>
            <a:r>
              <a:rPr lang="en-CA" sz="2400" dirty="0">
                <a:solidFill>
                  <a:schemeClr val="bg1"/>
                </a:solidFill>
                <a:latin typeface="Arial" panose="020B0604020202020204" pitchFamily="34" charset="0"/>
                <a:cs typeface="Arial" panose="020B0604020202020204" pitchFamily="34" charset="0"/>
              </a:rPr>
              <a:t>Roughly 1 in 5 breast cancer cases diagnosed in 40s compared to screened population </a:t>
            </a:r>
          </a:p>
          <a:p>
            <a:r>
              <a:rPr lang="en-US" sz="2400" dirty="0">
                <a:solidFill>
                  <a:schemeClr val="bg1"/>
                </a:solidFill>
                <a:latin typeface="Arial" panose="020B0604020202020204" pitchFamily="34" charset="0"/>
                <a:cs typeface="Arial" panose="020B0604020202020204" pitchFamily="34" charset="0"/>
              </a:rPr>
              <a:t>Breast cancer is the 2</a:t>
            </a:r>
            <a:r>
              <a:rPr lang="en-US" sz="2400" baseline="30000" dirty="0">
                <a:solidFill>
                  <a:schemeClr val="bg1"/>
                </a:solidFill>
                <a:latin typeface="Arial" panose="020B0604020202020204" pitchFamily="34" charset="0"/>
                <a:cs typeface="Arial" panose="020B0604020202020204" pitchFamily="34" charset="0"/>
              </a:rPr>
              <a:t>nd</a:t>
            </a:r>
            <a:r>
              <a:rPr lang="en-US" sz="2400" dirty="0">
                <a:solidFill>
                  <a:schemeClr val="bg1"/>
                </a:solidFill>
                <a:latin typeface="Arial" panose="020B0604020202020204" pitchFamily="34" charset="0"/>
                <a:cs typeface="Arial" panose="020B0604020202020204" pitchFamily="34" charset="0"/>
              </a:rPr>
              <a:t> leading cause of death in women in 40s (behind all accidental)</a:t>
            </a:r>
            <a:endParaRPr lang="en-CA" sz="2400" dirty="0">
              <a:solidFill>
                <a:schemeClr val="bg1"/>
              </a:solidFill>
              <a:latin typeface="Arial" panose="020B0604020202020204" pitchFamily="34" charset="0"/>
              <a:cs typeface="Arial" panose="020B0604020202020204" pitchFamily="34" charset="0"/>
            </a:endParaRPr>
          </a:p>
          <a:p>
            <a:r>
              <a:rPr lang="en-US" sz="2400" dirty="0">
                <a:solidFill>
                  <a:schemeClr val="bg1"/>
                </a:solidFill>
                <a:latin typeface="Arial" panose="020B0604020202020204" pitchFamily="34" charset="0"/>
                <a:cs typeface="Arial" panose="020B0604020202020204" pitchFamily="34" charset="0"/>
              </a:rPr>
              <a:t>27% of the life-years lost to breast cancer are in 40s</a:t>
            </a:r>
          </a:p>
          <a:p>
            <a:r>
              <a:rPr lang="en-US" sz="2400" dirty="0">
                <a:solidFill>
                  <a:schemeClr val="bg1"/>
                </a:solidFill>
                <a:latin typeface="Arial" panose="020B0604020202020204" pitchFamily="34" charset="0"/>
                <a:cs typeface="Arial" panose="020B0604020202020204" pitchFamily="34" charset="0"/>
              </a:rPr>
              <a:t>Median age at diagnosis of fatal cancers is 49 years</a:t>
            </a:r>
            <a:endParaRPr lang="en-CA" sz="2400" dirty="0">
              <a:solidFill>
                <a:schemeClr val="bg1"/>
              </a:solidFill>
              <a:latin typeface="Arial" panose="020B0604020202020204" pitchFamily="34" charset="0"/>
              <a:cs typeface="Arial" panose="020B0604020202020204" pitchFamily="34" charset="0"/>
            </a:endParaRPr>
          </a:p>
        </p:txBody>
      </p:sp>
      <p:pic>
        <p:nvPicPr>
          <p:cNvPr id="4" name="Content Placeholder 4" descr="A map of canada with different colored areas&#10;&#10;Description automatically generated">
            <a:extLst>
              <a:ext uri="{FF2B5EF4-FFF2-40B4-BE49-F238E27FC236}">
                <a16:creationId xmlns:a16="http://schemas.microsoft.com/office/drawing/2014/main" id="{5EE7762F-272C-1B1E-8885-D068BF3CF3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21026" y="1830614"/>
            <a:ext cx="4262973" cy="3059834"/>
          </a:xfrm>
          <a:prstGeom prst="rect">
            <a:avLst/>
          </a:prstGeom>
        </p:spPr>
      </p:pic>
    </p:spTree>
    <p:extLst>
      <p:ext uri="{BB962C8B-B14F-4D97-AF65-F5344CB8AC3E}">
        <p14:creationId xmlns:p14="http://schemas.microsoft.com/office/powerpoint/2010/main" val="245856027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E5ABC-7BB7-46FC-BB53-FEE7E3AE4DA4}"/>
              </a:ext>
            </a:extLst>
          </p:cNvPr>
          <p:cNvSpPr>
            <a:spLocks noGrp="1"/>
          </p:cNvSpPr>
          <p:nvPr>
            <p:ph type="title"/>
          </p:nvPr>
        </p:nvSpPr>
        <p:spPr/>
        <p:txBody>
          <a:bodyPr>
            <a:normAutofit/>
          </a:bodyPr>
          <a:lstStyle/>
          <a:p>
            <a:pPr algn="ctr"/>
            <a:r>
              <a:rPr lang="en-US" dirty="0">
                <a:solidFill>
                  <a:schemeClr val="bg1"/>
                </a:solidFill>
              </a:rPr>
              <a:t>Incidence of Breast Cancer in Canada</a:t>
            </a:r>
            <a:endParaRPr lang="en-CA" dirty="0">
              <a:solidFill>
                <a:schemeClr val="bg1"/>
              </a:solidFill>
            </a:endParaRPr>
          </a:p>
        </p:txBody>
      </p:sp>
      <p:sp>
        <p:nvSpPr>
          <p:cNvPr id="5" name="Rectangle 4">
            <a:extLst>
              <a:ext uri="{FF2B5EF4-FFF2-40B4-BE49-F238E27FC236}">
                <a16:creationId xmlns:a16="http://schemas.microsoft.com/office/drawing/2014/main" id="{26C8BFF0-445E-4D7A-AD14-C2D7896838FC}"/>
              </a:ext>
            </a:extLst>
          </p:cNvPr>
          <p:cNvSpPr/>
          <p:nvPr/>
        </p:nvSpPr>
        <p:spPr>
          <a:xfrm>
            <a:off x="5348475" y="6492874"/>
            <a:ext cx="7939488" cy="338554"/>
          </a:xfrm>
          <a:prstGeom prst="rect">
            <a:avLst/>
          </a:prstGeom>
        </p:spPr>
        <p:txBody>
          <a:bodyPr wrap="square">
            <a:spAutoFit/>
          </a:bodyPr>
          <a:lstStyle/>
          <a:p>
            <a:pPr defTabSz="1219170">
              <a:defRPr/>
            </a:pPr>
            <a:r>
              <a:rPr lang="en-US" sz="1600" i="1" dirty="0" err="1">
                <a:solidFill>
                  <a:srgbClr val="000000"/>
                </a:solidFill>
                <a:latin typeface="Palatino Linotype" panose="02040502050505030304" pitchFamily="18" charset="0"/>
                <a:ea typeface="SimSun" panose="02010600030101010101" pitchFamily="2" charset="-122"/>
                <a:cs typeface="Times New Roman" panose="02020603050405020304" pitchFamily="18" charset="0"/>
              </a:rPr>
              <a:t>Curr</a:t>
            </a:r>
            <a:r>
              <a:rPr lang="en-US" sz="1600" i="1" dirty="0">
                <a:solidFill>
                  <a:srgbClr val="000000"/>
                </a:solidFill>
                <a:latin typeface="Palatino Linotype" panose="02040502050505030304" pitchFamily="18" charset="0"/>
                <a:ea typeface="SimSun" panose="02010600030101010101" pitchFamily="2" charset="-122"/>
                <a:cs typeface="Times New Roman" panose="02020603050405020304" pitchFamily="18" charset="0"/>
              </a:rPr>
              <a:t>. Oncol. </a:t>
            </a:r>
            <a:r>
              <a:rPr lang="en-US" sz="1600" b="1" dirty="0">
                <a:solidFill>
                  <a:srgbClr val="000000"/>
                </a:solidFill>
                <a:latin typeface="Palatino Linotype" panose="02040502050505030304" pitchFamily="18" charset="0"/>
                <a:ea typeface="SimSun" panose="02010600030101010101" pitchFamily="2" charset="-122"/>
                <a:cs typeface="Times New Roman" panose="02020603050405020304" pitchFamily="18" charset="0"/>
              </a:rPr>
              <a:t>2022</a:t>
            </a:r>
            <a:r>
              <a:rPr lang="en-US" sz="1600" dirty="0">
                <a:solidFill>
                  <a:srgbClr val="000000"/>
                </a:solidFill>
                <a:latin typeface="Palatino Linotype" panose="02040502050505030304" pitchFamily="18" charset="0"/>
                <a:ea typeface="SimSun" panose="02010600030101010101" pitchFamily="2" charset="-122"/>
                <a:cs typeface="Times New Roman" panose="02020603050405020304" pitchFamily="18" charset="0"/>
              </a:rPr>
              <a:t>,</a:t>
            </a:r>
            <a:r>
              <a:rPr lang="en-US" sz="1600" i="1" dirty="0">
                <a:solidFill>
                  <a:srgbClr val="000000"/>
                </a:solidFill>
                <a:latin typeface="Palatino Linotype" panose="02040502050505030304" pitchFamily="18" charset="0"/>
                <a:ea typeface="SimSun" panose="02010600030101010101" pitchFamily="2" charset="-122"/>
                <a:cs typeface="Times New Roman" panose="02020603050405020304" pitchFamily="18" charset="0"/>
              </a:rPr>
              <a:t> 29</a:t>
            </a:r>
            <a:r>
              <a:rPr lang="en-US" sz="1600" dirty="0">
                <a:solidFill>
                  <a:srgbClr val="000000"/>
                </a:solidFill>
                <a:latin typeface="Palatino Linotype" panose="02040502050505030304" pitchFamily="18" charset="0"/>
                <a:ea typeface="SimSun" panose="02010600030101010101" pitchFamily="2" charset="-122"/>
                <a:cs typeface="Times New Roman" panose="02020603050405020304" pitchFamily="18" charset="0"/>
              </a:rPr>
              <a:t>, </a:t>
            </a:r>
            <a:r>
              <a:rPr lang="en-US" sz="1600" b="1" i="1" dirty="0">
                <a:latin typeface="Calibri" panose="020F0502020204030204" pitchFamily="34" charset="0"/>
              </a:rPr>
              <a:t>29, 5627-5643 </a:t>
            </a:r>
            <a:r>
              <a:rPr lang="en-US" sz="1600" dirty="0">
                <a:solidFill>
                  <a:srgbClr val="000000"/>
                </a:solidFill>
                <a:latin typeface="Palatino Linotype" panose="02040502050505030304" pitchFamily="18" charset="0"/>
                <a:ea typeface="SimSun" panose="02010600030101010101" pitchFamily="2" charset="-122"/>
                <a:cs typeface="Times New Roman" panose="02020603050405020304" pitchFamily="18" charset="0"/>
              </a:rPr>
              <a:t>Wilkinson A, …Seely JM</a:t>
            </a:r>
            <a:endParaRPr lang="en-CA" sz="1600" dirty="0">
              <a:solidFill>
                <a:prstClr val="black"/>
              </a:solidFill>
              <a:latin typeface="Calibri" panose="020F0502020204030204"/>
            </a:endParaRPr>
          </a:p>
        </p:txBody>
      </p:sp>
      <p:pic>
        <p:nvPicPr>
          <p:cNvPr id="1026" name="Picture 2" descr="Curroncol 29 00444 g001">
            <a:extLst>
              <a:ext uri="{FF2B5EF4-FFF2-40B4-BE49-F238E27FC236}">
                <a16:creationId xmlns:a16="http://schemas.microsoft.com/office/drawing/2014/main" id="{72E7D1A8-4B70-4858-A980-554B842152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3689" y="1512309"/>
            <a:ext cx="9641406" cy="506676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AC5DB31C-9C04-468B-8B3A-D0531D93C8E5}"/>
              </a:ext>
            </a:extLst>
          </p:cNvPr>
          <p:cNvSpPr txBox="1"/>
          <p:nvPr/>
        </p:nvSpPr>
        <p:spPr>
          <a:xfrm>
            <a:off x="2601767" y="1951173"/>
            <a:ext cx="3334799" cy="913199"/>
          </a:xfrm>
          <a:prstGeom prst="rect">
            <a:avLst/>
          </a:prstGeom>
          <a:noFill/>
        </p:spPr>
        <p:txBody>
          <a:bodyPr wrap="square" rtlCol="0">
            <a:spAutoFit/>
          </a:bodyPr>
          <a:lstStyle/>
          <a:p>
            <a:r>
              <a:rPr lang="en-CA" sz="2667" b="1" dirty="0"/>
              <a:t>18.5% of screened population</a:t>
            </a:r>
            <a:endParaRPr lang="en-US" sz="2667" b="1" dirty="0"/>
          </a:p>
        </p:txBody>
      </p:sp>
      <p:sp>
        <p:nvSpPr>
          <p:cNvPr id="6" name="Arrow: Right 5">
            <a:extLst>
              <a:ext uri="{FF2B5EF4-FFF2-40B4-BE49-F238E27FC236}">
                <a16:creationId xmlns:a16="http://schemas.microsoft.com/office/drawing/2014/main" id="{9E7779AC-322D-4EC9-962F-A58FF4AAA05A}"/>
              </a:ext>
            </a:extLst>
          </p:cNvPr>
          <p:cNvSpPr/>
          <p:nvPr/>
        </p:nvSpPr>
        <p:spPr>
          <a:xfrm rot="2253833">
            <a:off x="3817034" y="3113650"/>
            <a:ext cx="1144173" cy="478301"/>
          </a:xfrm>
          <a:prstGeom prst="right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27149531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1F7E0-F30D-4A0E-AAFC-64A8136F3593}"/>
              </a:ext>
            </a:extLst>
          </p:cNvPr>
          <p:cNvSpPr>
            <a:spLocks noGrp="1"/>
          </p:cNvSpPr>
          <p:nvPr>
            <p:ph type="title"/>
          </p:nvPr>
        </p:nvSpPr>
        <p:spPr/>
        <p:txBody>
          <a:bodyPr>
            <a:normAutofit/>
          </a:bodyPr>
          <a:lstStyle/>
          <a:p>
            <a:r>
              <a:rPr lang="en-CA" dirty="0">
                <a:solidFill>
                  <a:srgbClr val="FFFFFF"/>
                </a:solidFill>
                <a:latin typeface="Arial" panose="020B0604020202020204" pitchFamily="34" charset="0"/>
                <a:cs typeface="Arial" panose="020B0604020202020204" pitchFamily="34" charset="0"/>
              </a:rPr>
              <a:t>Do you currently inform patients about their breast tissue density?</a:t>
            </a:r>
            <a:endParaRPr lang="en-CA" dirty="0">
              <a:solidFill>
                <a:srgbClr val="FFFFFF"/>
              </a:solidFill>
            </a:endParaRPr>
          </a:p>
        </p:txBody>
      </p:sp>
      <p:sp>
        <p:nvSpPr>
          <p:cNvPr id="3" name="Content Placeholder 2">
            <a:extLst>
              <a:ext uri="{FF2B5EF4-FFF2-40B4-BE49-F238E27FC236}">
                <a16:creationId xmlns:a16="http://schemas.microsoft.com/office/drawing/2014/main" id="{827A9A00-9D72-4B3F-B4D1-CDAE1BA46B8C}"/>
              </a:ext>
            </a:extLst>
          </p:cNvPr>
          <p:cNvSpPr>
            <a:spLocks noGrp="1"/>
          </p:cNvSpPr>
          <p:nvPr>
            <p:ph idx="1"/>
          </p:nvPr>
        </p:nvSpPr>
        <p:spPr>
          <a:xfrm>
            <a:off x="838200" y="2551289"/>
            <a:ext cx="10515600" cy="3625674"/>
          </a:xfrm>
        </p:spPr>
        <p:txBody>
          <a:bodyPr>
            <a:normAutofit/>
          </a:bodyPr>
          <a:lstStyle/>
          <a:p>
            <a:pPr marL="0" indent="0">
              <a:buNone/>
            </a:pPr>
            <a:r>
              <a:rPr lang="en-CA" sz="4000" dirty="0">
                <a:solidFill>
                  <a:srgbClr val="FFFFFF"/>
                </a:solidFill>
                <a:latin typeface="Arial" panose="020B0604020202020204" pitchFamily="34" charset="0"/>
                <a:cs typeface="Arial" panose="020B0604020202020204" pitchFamily="34" charset="0"/>
              </a:rPr>
              <a:t>A. Yes</a:t>
            </a:r>
          </a:p>
          <a:p>
            <a:pPr marL="0" indent="0">
              <a:buNone/>
            </a:pPr>
            <a:r>
              <a:rPr lang="en-CA" sz="4000" dirty="0">
                <a:solidFill>
                  <a:srgbClr val="FFFFFF"/>
                </a:solidFill>
                <a:latin typeface="Arial" panose="020B0604020202020204" pitchFamily="34" charset="0"/>
                <a:cs typeface="Arial" panose="020B0604020202020204" pitchFamily="34" charset="0"/>
              </a:rPr>
              <a:t>B. No</a:t>
            </a:r>
          </a:p>
        </p:txBody>
      </p:sp>
    </p:spTree>
    <p:extLst>
      <p:ext uri="{BB962C8B-B14F-4D97-AF65-F5344CB8AC3E}">
        <p14:creationId xmlns:p14="http://schemas.microsoft.com/office/powerpoint/2010/main" val="53179907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D30C8-E906-CA9B-9E9E-643A87882484}"/>
              </a:ext>
            </a:extLst>
          </p:cNvPr>
          <p:cNvSpPr>
            <a:spLocks noGrp="1"/>
          </p:cNvSpPr>
          <p:nvPr>
            <p:ph type="title"/>
          </p:nvPr>
        </p:nvSpPr>
        <p:spPr/>
        <p:txBody>
          <a:bodyPr>
            <a:normAutofit/>
          </a:bodyPr>
          <a:lstStyle/>
          <a:p>
            <a:pPr algn="ctr"/>
            <a:r>
              <a:rPr lang="en-CA" dirty="0">
                <a:solidFill>
                  <a:schemeClr val="bg1"/>
                </a:solidFill>
                <a:latin typeface="Arial" panose="020B0604020202020204" pitchFamily="34" charset="0"/>
                <a:cs typeface="Arial" panose="020B0604020202020204" pitchFamily="34" charset="0"/>
              </a:rPr>
              <a:t>Breast Cancer Incidence in Younger Women is increasing</a:t>
            </a:r>
          </a:p>
        </p:txBody>
      </p:sp>
      <p:pic>
        <p:nvPicPr>
          <p:cNvPr id="4" name="Picture 2" descr="Image preview">
            <a:extLst>
              <a:ext uri="{FF2B5EF4-FFF2-40B4-BE49-F238E27FC236}">
                <a16:creationId xmlns:a16="http://schemas.microsoft.com/office/drawing/2014/main" id="{121F0FA2-ECEE-D728-DDDF-F8343C7B404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853" t="7366" r="25507" b="10737"/>
          <a:stretch/>
        </p:blipFill>
        <p:spPr bwMode="auto">
          <a:xfrm>
            <a:off x="191913" y="1930400"/>
            <a:ext cx="5670114" cy="3815644"/>
          </a:xfrm>
          <a:prstGeom prst="rect">
            <a:avLst/>
          </a:prstGeom>
          <a:noFill/>
          <a:extLst>
            <a:ext uri="{909E8E84-426E-40DD-AFC4-6F175D3DCCD1}">
              <a14:hiddenFill xmlns:a14="http://schemas.microsoft.com/office/drawing/2010/main">
                <a:solidFill>
                  <a:srgbClr val="FFFFFF"/>
                </a:solidFill>
              </a14:hiddenFill>
            </a:ext>
          </a:extLst>
        </p:spPr>
      </p:pic>
      <p:pic>
        <p:nvPicPr>
          <p:cNvPr id="6" name="Content Placeholder 5">
            <a:extLst>
              <a:ext uri="{FF2B5EF4-FFF2-40B4-BE49-F238E27FC236}">
                <a16:creationId xmlns:a16="http://schemas.microsoft.com/office/drawing/2014/main" id="{A7A95BF6-6A12-53C6-C308-A664E5B004C3}"/>
              </a:ext>
            </a:extLst>
          </p:cNvPr>
          <p:cNvPicPr>
            <a:picLocks noGrp="1" noChangeAspect="1"/>
          </p:cNvPicPr>
          <p:nvPr>
            <p:ph idx="1"/>
          </p:nvPr>
        </p:nvPicPr>
        <p:blipFill rotWithShape="1">
          <a:blip r:embed="rId3"/>
          <a:srcRect l="74714" t="6590" b="76579"/>
          <a:stretch/>
        </p:blipFill>
        <p:spPr>
          <a:xfrm>
            <a:off x="3636434" y="4402668"/>
            <a:ext cx="1925011" cy="743130"/>
          </a:xfrm>
          <a:prstGeom prst="rect">
            <a:avLst/>
          </a:prstGeom>
        </p:spPr>
      </p:pic>
      <p:sp>
        <p:nvSpPr>
          <p:cNvPr id="7" name="TextBox 6">
            <a:extLst>
              <a:ext uri="{FF2B5EF4-FFF2-40B4-BE49-F238E27FC236}">
                <a16:creationId xmlns:a16="http://schemas.microsoft.com/office/drawing/2014/main" id="{372A11BC-04AB-6DD9-C83C-C4B1851C8D7F}"/>
              </a:ext>
            </a:extLst>
          </p:cNvPr>
          <p:cNvSpPr txBox="1"/>
          <p:nvPr/>
        </p:nvSpPr>
        <p:spPr>
          <a:xfrm>
            <a:off x="2702280" y="5881511"/>
            <a:ext cx="1326136" cy="655829"/>
          </a:xfrm>
          <a:prstGeom prst="rect">
            <a:avLst/>
          </a:prstGeom>
          <a:noFill/>
        </p:spPr>
        <p:txBody>
          <a:bodyPr wrap="square" rtlCol="0">
            <a:spAutoFit/>
          </a:bodyPr>
          <a:lstStyle/>
          <a:p>
            <a:r>
              <a:rPr lang="en-CA" sz="3600" dirty="0">
                <a:solidFill>
                  <a:schemeClr val="bg1"/>
                </a:solidFill>
                <a:latin typeface="Arial" panose="020B0604020202020204" pitchFamily="34" charset="0"/>
                <a:cs typeface="Arial" panose="020B0604020202020204" pitchFamily="34" charset="0"/>
              </a:rPr>
              <a:t>30’s</a:t>
            </a:r>
          </a:p>
        </p:txBody>
      </p:sp>
      <p:pic>
        <p:nvPicPr>
          <p:cNvPr id="8" name="Picture 7">
            <a:extLst>
              <a:ext uri="{FF2B5EF4-FFF2-40B4-BE49-F238E27FC236}">
                <a16:creationId xmlns:a16="http://schemas.microsoft.com/office/drawing/2014/main" id="{7BE644C0-3CFC-B947-E917-F7137EF990E3}"/>
              </a:ext>
            </a:extLst>
          </p:cNvPr>
          <p:cNvPicPr>
            <a:picLocks noChangeAspect="1"/>
          </p:cNvPicPr>
          <p:nvPr/>
        </p:nvPicPr>
        <p:blipFill rotWithShape="1">
          <a:blip r:embed="rId4"/>
          <a:srcRect l="3209" t="8836" r="25518" b="11081"/>
          <a:stretch/>
        </p:blipFill>
        <p:spPr>
          <a:xfrm>
            <a:off x="6035325" y="1930400"/>
            <a:ext cx="5859092" cy="3822700"/>
          </a:xfrm>
          <a:prstGeom prst="rect">
            <a:avLst/>
          </a:prstGeom>
        </p:spPr>
      </p:pic>
      <p:pic>
        <p:nvPicPr>
          <p:cNvPr id="9" name="Picture 2" descr="Image preview">
            <a:extLst>
              <a:ext uri="{FF2B5EF4-FFF2-40B4-BE49-F238E27FC236}">
                <a16:creationId xmlns:a16="http://schemas.microsoft.com/office/drawing/2014/main" id="{E0FF7BBA-09B8-D592-3CB2-2267DBFEC64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74348" t="5056" b="80712"/>
          <a:stretch/>
        </p:blipFill>
        <p:spPr bwMode="auto">
          <a:xfrm>
            <a:off x="9421286" y="4507089"/>
            <a:ext cx="2247900" cy="7239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E2EB1764-3351-657F-AC7A-0A7531B23A21}"/>
              </a:ext>
            </a:extLst>
          </p:cNvPr>
          <p:cNvSpPr txBox="1"/>
          <p:nvPr/>
        </p:nvSpPr>
        <p:spPr>
          <a:xfrm>
            <a:off x="8763000" y="5943600"/>
            <a:ext cx="1320800" cy="646331"/>
          </a:xfrm>
          <a:prstGeom prst="rect">
            <a:avLst/>
          </a:prstGeom>
          <a:noFill/>
        </p:spPr>
        <p:txBody>
          <a:bodyPr wrap="square" rtlCol="0">
            <a:spAutoFit/>
          </a:bodyPr>
          <a:lstStyle/>
          <a:p>
            <a:r>
              <a:rPr lang="en-CA" sz="3600" dirty="0">
                <a:solidFill>
                  <a:schemeClr val="bg1"/>
                </a:solidFill>
                <a:latin typeface="Arial" panose="020B0604020202020204" pitchFamily="34" charset="0"/>
                <a:cs typeface="Arial" panose="020B0604020202020204" pitchFamily="34" charset="0"/>
              </a:rPr>
              <a:t>40’s</a:t>
            </a:r>
          </a:p>
        </p:txBody>
      </p:sp>
    </p:spTree>
    <p:extLst>
      <p:ext uri="{BB962C8B-B14F-4D97-AF65-F5344CB8AC3E}">
        <p14:creationId xmlns:p14="http://schemas.microsoft.com/office/powerpoint/2010/main" val="231470585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65BC3-9EEE-170F-A2D3-44D822A24806}"/>
              </a:ext>
            </a:extLst>
          </p:cNvPr>
          <p:cNvSpPr>
            <a:spLocks noGrp="1"/>
          </p:cNvSpPr>
          <p:nvPr>
            <p:ph type="title"/>
          </p:nvPr>
        </p:nvSpPr>
        <p:spPr>
          <a:xfrm>
            <a:off x="395517" y="-87086"/>
            <a:ext cx="4927598" cy="3200400"/>
          </a:xfrm>
        </p:spPr>
        <p:txBody>
          <a:bodyPr>
            <a:noAutofit/>
          </a:bodyPr>
          <a:lstStyle/>
          <a:p>
            <a:r>
              <a:rPr lang="en-CA" dirty="0">
                <a:solidFill>
                  <a:schemeClr val="bg1"/>
                </a:solidFill>
                <a:latin typeface="Arial" panose="020B0604020202020204" pitchFamily="34" charset="0"/>
                <a:cs typeface="Arial" panose="020B0604020202020204" pitchFamily="34" charset="0"/>
              </a:rPr>
              <a:t>Non-White Women are Diagnosed with Breast Cancer at Younger Ages than White Women</a:t>
            </a:r>
          </a:p>
        </p:txBody>
      </p:sp>
      <p:pic>
        <p:nvPicPr>
          <p:cNvPr id="5" name="Content Placeholder 4" descr="A graph of different colored lines&#10;&#10;Description automatically generated">
            <a:extLst>
              <a:ext uri="{FF2B5EF4-FFF2-40B4-BE49-F238E27FC236}">
                <a16:creationId xmlns:a16="http://schemas.microsoft.com/office/drawing/2014/main" id="{F3A366BC-BD26-DD01-7CEB-8FA7BA3E0B2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15470" y="136566"/>
            <a:ext cx="6599169" cy="6608544"/>
          </a:xfrm>
        </p:spPr>
      </p:pic>
      <p:sp>
        <p:nvSpPr>
          <p:cNvPr id="6" name="TextBox 5">
            <a:extLst>
              <a:ext uri="{FF2B5EF4-FFF2-40B4-BE49-F238E27FC236}">
                <a16:creationId xmlns:a16="http://schemas.microsoft.com/office/drawing/2014/main" id="{666D1B7E-4C6E-42E8-7170-6BFF8CD060D4}"/>
              </a:ext>
            </a:extLst>
          </p:cNvPr>
          <p:cNvSpPr txBox="1"/>
          <p:nvPr/>
        </p:nvSpPr>
        <p:spPr>
          <a:xfrm>
            <a:off x="544284" y="3276599"/>
            <a:ext cx="4376057" cy="3416320"/>
          </a:xfrm>
          <a:prstGeom prst="rect">
            <a:avLst/>
          </a:prstGeom>
          <a:noFill/>
        </p:spPr>
        <p:txBody>
          <a:bodyPr wrap="square" rtlCol="0">
            <a:spAutoFit/>
          </a:bodyPr>
          <a:lstStyle/>
          <a:p>
            <a:pPr marL="285750" indent="-285750">
              <a:buFont typeface="Arial" panose="020B0604020202020204" pitchFamily="34" charset="0"/>
              <a:buChar char="•"/>
            </a:pPr>
            <a:r>
              <a:rPr lang="en-CA" sz="2400" dirty="0">
                <a:solidFill>
                  <a:schemeClr val="bg1"/>
                </a:solidFill>
                <a:latin typeface="Arial" panose="020B0604020202020204" pitchFamily="34" charset="0"/>
                <a:cs typeface="Arial" panose="020B0604020202020204" pitchFamily="34" charset="0"/>
              </a:rPr>
              <a:t>Non-white women have a peak age of diagnosis of breast cancer earlier than 50</a:t>
            </a:r>
          </a:p>
          <a:p>
            <a:pPr marL="285750" indent="-285750">
              <a:buFont typeface="Arial" panose="020B0604020202020204" pitchFamily="34" charset="0"/>
              <a:buChar char="•"/>
            </a:pPr>
            <a:r>
              <a:rPr lang="en-CA" sz="2400" dirty="0">
                <a:solidFill>
                  <a:schemeClr val="bg1"/>
                </a:solidFill>
                <a:latin typeface="Arial" panose="020B0604020202020204" pitchFamily="34" charset="0"/>
                <a:cs typeface="Arial" panose="020B0604020202020204" pitchFamily="34" charset="0"/>
              </a:rPr>
              <a:t>Mean age at diagnosis for white women: 62, mean age for non-white: ~55 </a:t>
            </a:r>
          </a:p>
          <a:p>
            <a:pPr marL="285750" indent="-285750">
              <a:buFont typeface="Arial" panose="020B0604020202020204" pitchFamily="34" charset="0"/>
              <a:buChar char="•"/>
            </a:pPr>
            <a:r>
              <a:rPr lang="en-CA" sz="2400" dirty="0">
                <a:solidFill>
                  <a:schemeClr val="bg1"/>
                </a:solidFill>
                <a:latin typeface="Arial" panose="020B0604020202020204" pitchFamily="34" charset="0"/>
                <a:cs typeface="Arial" panose="020B0604020202020204" pitchFamily="34" charset="0"/>
              </a:rPr>
              <a:t>Mean age at death for non-White women 10 years earlier than white women</a:t>
            </a:r>
          </a:p>
        </p:txBody>
      </p:sp>
    </p:spTree>
    <p:extLst>
      <p:ext uri="{BB962C8B-B14F-4D97-AF65-F5344CB8AC3E}">
        <p14:creationId xmlns:p14="http://schemas.microsoft.com/office/powerpoint/2010/main" val="320623075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83D12-E60E-20E6-4AAD-20F4FEAF9897}"/>
              </a:ext>
            </a:extLst>
          </p:cNvPr>
          <p:cNvSpPr>
            <a:spLocks noGrp="1"/>
          </p:cNvSpPr>
          <p:nvPr>
            <p:ph type="title"/>
          </p:nvPr>
        </p:nvSpPr>
        <p:spPr>
          <a:xfrm>
            <a:off x="551188" y="365125"/>
            <a:ext cx="4668512" cy="2352675"/>
          </a:xfrm>
        </p:spPr>
        <p:txBody>
          <a:bodyPr>
            <a:normAutofit fontScale="90000"/>
          </a:bodyPr>
          <a:lstStyle/>
          <a:p>
            <a:r>
              <a:rPr lang="en-CA" b="1" dirty="0">
                <a:solidFill>
                  <a:schemeClr val="bg1"/>
                </a:solidFill>
              </a:rPr>
              <a:t>Young </a:t>
            </a:r>
            <a:br>
              <a:rPr lang="en-CA" b="1" dirty="0">
                <a:solidFill>
                  <a:schemeClr val="bg1"/>
                </a:solidFill>
              </a:rPr>
            </a:br>
            <a:r>
              <a:rPr lang="en-CA" b="1" dirty="0">
                <a:solidFill>
                  <a:schemeClr val="bg1"/>
                </a:solidFill>
              </a:rPr>
              <a:t>Women Have More Aggressive  Subtypes of Breast Cancer</a:t>
            </a:r>
          </a:p>
        </p:txBody>
      </p:sp>
      <p:sp>
        <p:nvSpPr>
          <p:cNvPr id="7" name="TextBox 6">
            <a:extLst>
              <a:ext uri="{FF2B5EF4-FFF2-40B4-BE49-F238E27FC236}">
                <a16:creationId xmlns:a16="http://schemas.microsoft.com/office/drawing/2014/main" id="{4E519A88-017F-C6F1-CE82-EBABED07AF36}"/>
              </a:ext>
            </a:extLst>
          </p:cNvPr>
          <p:cNvSpPr txBox="1"/>
          <p:nvPr/>
        </p:nvSpPr>
        <p:spPr>
          <a:xfrm>
            <a:off x="551188" y="3070242"/>
            <a:ext cx="3924655" cy="3785652"/>
          </a:xfrm>
          <a:prstGeom prst="rect">
            <a:avLst/>
          </a:prstGeom>
          <a:noFill/>
        </p:spPr>
        <p:txBody>
          <a:bodyPr wrap="square">
            <a:spAutoFit/>
          </a:bodyPr>
          <a:lstStyle/>
          <a:p>
            <a:pPr marL="285750" indent="-285750">
              <a:buFont typeface="Arial" panose="020B0604020202020204" pitchFamily="34" charset="0"/>
              <a:buChar char="•"/>
            </a:pPr>
            <a:r>
              <a:rPr lang="en-US" sz="2400" dirty="0">
                <a:solidFill>
                  <a:schemeClr val="bg1"/>
                </a:solidFill>
              </a:rPr>
              <a:t>More aggressive subtypes (Triple Negative, Her2+ and Luminal B/B-like) more common in younger women</a:t>
            </a:r>
          </a:p>
          <a:p>
            <a:pPr marL="285750" indent="-285750">
              <a:buFont typeface="Arial" panose="020B0604020202020204" pitchFamily="34" charset="0"/>
              <a:buChar char="•"/>
            </a:pPr>
            <a:r>
              <a:rPr lang="en-US" sz="2400" dirty="0">
                <a:solidFill>
                  <a:schemeClr val="bg1"/>
                </a:solidFill>
              </a:rPr>
              <a:t>Luminal A (least aggressive) more common in women older women</a:t>
            </a:r>
          </a:p>
        </p:txBody>
      </p:sp>
      <p:sp>
        <p:nvSpPr>
          <p:cNvPr id="5" name="TextBox 4">
            <a:extLst>
              <a:ext uri="{FF2B5EF4-FFF2-40B4-BE49-F238E27FC236}">
                <a16:creationId xmlns:a16="http://schemas.microsoft.com/office/drawing/2014/main" id="{C6836B04-A072-2FDE-5B55-B54B10D9605D}"/>
              </a:ext>
            </a:extLst>
          </p:cNvPr>
          <p:cNvSpPr txBox="1"/>
          <p:nvPr/>
        </p:nvSpPr>
        <p:spPr>
          <a:xfrm>
            <a:off x="0" y="6334780"/>
            <a:ext cx="6896100" cy="523220"/>
          </a:xfrm>
          <a:prstGeom prst="rect">
            <a:avLst/>
          </a:prstGeom>
          <a:noFill/>
        </p:spPr>
        <p:txBody>
          <a:bodyPr wrap="square">
            <a:spAutoFit/>
          </a:bodyPr>
          <a:lstStyle/>
          <a:p>
            <a:r>
              <a:rPr lang="en-US" sz="1400" i="1" dirty="0">
                <a:solidFill>
                  <a:schemeClr val="bg1"/>
                </a:solidFill>
              </a:rPr>
              <a:t>Excluded cases with unknown subtype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i="1" dirty="0">
                <a:solidFill>
                  <a:schemeClr val="bg1"/>
                </a:solidFill>
              </a:rPr>
              <a:t>Source: Canadian Cancer Registry (CCR) 2012-2015, age at diagnosis 20+</a:t>
            </a:r>
          </a:p>
        </p:txBody>
      </p:sp>
      <p:pic>
        <p:nvPicPr>
          <p:cNvPr id="8" name="Picture 7">
            <a:extLst>
              <a:ext uri="{FF2B5EF4-FFF2-40B4-BE49-F238E27FC236}">
                <a16:creationId xmlns:a16="http://schemas.microsoft.com/office/drawing/2014/main" id="{7B2A3133-37C5-1E73-0731-C556F4FFC457}"/>
              </a:ext>
            </a:extLst>
          </p:cNvPr>
          <p:cNvPicPr>
            <a:picLocks noChangeAspect="1"/>
          </p:cNvPicPr>
          <p:nvPr/>
        </p:nvPicPr>
        <p:blipFill>
          <a:blip r:embed="rId3"/>
          <a:stretch>
            <a:fillRect/>
          </a:stretch>
        </p:blipFill>
        <p:spPr>
          <a:xfrm>
            <a:off x="4961584" y="0"/>
            <a:ext cx="7235952" cy="6858000"/>
          </a:xfrm>
          <a:prstGeom prst="rect">
            <a:avLst/>
          </a:prstGeom>
          <a:solidFill>
            <a:schemeClr val="bg1"/>
          </a:solidFill>
        </p:spPr>
      </p:pic>
    </p:spTree>
    <p:extLst>
      <p:ext uri="{BB962C8B-B14F-4D97-AF65-F5344CB8AC3E}">
        <p14:creationId xmlns:p14="http://schemas.microsoft.com/office/powerpoint/2010/main" val="7461460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10;&#10;Description automatically generated">
            <a:extLst>
              <a:ext uri="{FF2B5EF4-FFF2-40B4-BE49-F238E27FC236}">
                <a16:creationId xmlns:a16="http://schemas.microsoft.com/office/drawing/2014/main" id="{389E5891-0B94-4DA1-AC17-4561CEC94BA0}"/>
              </a:ext>
            </a:extLst>
          </p:cNvPr>
          <p:cNvPicPr>
            <a:picLocks noChangeAspect="1"/>
          </p:cNvPicPr>
          <p:nvPr/>
        </p:nvPicPr>
        <p:blipFill>
          <a:blip r:embed="rId3"/>
          <a:stretch>
            <a:fillRect/>
          </a:stretch>
        </p:blipFill>
        <p:spPr>
          <a:xfrm>
            <a:off x="0" y="489520"/>
            <a:ext cx="12366787" cy="5330821"/>
          </a:xfrm>
          <a:prstGeom prst="rect">
            <a:avLst/>
          </a:prstGeom>
        </p:spPr>
      </p:pic>
      <p:sp>
        <p:nvSpPr>
          <p:cNvPr id="4" name="Rectangle 3">
            <a:extLst>
              <a:ext uri="{FF2B5EF4-FFF2-40B4-BE49-F238E27FC236}">
                <a16:creationId xmlns:a16="http://schemas.microsoft.com/office/drawing/2014/main" id="{03C0BC89-63CE-4249-BA38-AAD23346B685}"/>
              </a:ext>
            </a:extLst>
          </p:cNvPr>
          <p:cNvSpPr/>
          <p:nvPr/>
        </p:nvSpPr>
        <p:spPr>
          <a:xfrm>
            <a:off x="4335982" y="6382973"/>
            <a:ext cx="7856018" cy="338554"/>
          </a:xfrm>
          <a:prstGeom prst="rect">
            <a:avLst/>
          </a:prstGeom>
        </p:spPr>
        <p:txBody>
          <a:bodyPr wrap="square">
            <a:spAutoFit/>
          </a:bodyPr>
          <a:lstStyle/>
          <a:p>
            <a:pPr defTabSz="609585">
              <a:defRPr/>
            </a:pPr>
            <a:r>
              <a:rPr lang="en-CA" sz="1600" dirty="0" err="1">
                <a:solidFill>
                  <a:schemeClr val="bg1"/>
                </a:solidFill>
                <a:latin typeface="Arial"/>
              </a:rPr>
              <a:t>Oeffinger</a:t>
            </a:r>
            <a:r>
              <a:rPr lang="en-CA" sz="1600" dirty="0">
                <a:solidFill>
                  <a:schemeClr val="bg1"/>
                </a:solidFill>
                <a:latin typeface="Arial"/>
              </a:rPr>
              <a:t> et al. JAMA 2015 https://jamanetwork.com/journals/jama/fullarticle/2463262</a:t>
            </a:r>
          </a:p>
        </p:txBody>
      </p:sp>
      <p:sp>
        <p:nvSpPr>
          <p:cNvPr id="6" name="Arrow: Right 5">
            <a:extLst>
              <a:ext uri="{FF2B5EF4-FFF2-40B4-BE49-F238E27FC236}">
                <a16:creationId xmlns:a16="http://schemas.microsoft.com/office/drawing/2014/main" id="{FE9AE815-3C12-4BF7-AC60-003938463298}"/>
              </a:ext>
            </a:extLst>
          </p:cNvPr>
          <p:cNvSpPr/>
          <p:nvPr/>
        </p:nvSpPr>
        <p:spPr>
          <a:xfrm rot="10800000">
            <a:off x="6752855" y="3593074"/>
            <a:ext cx="1304544" cy="646176"/>
          </a:xfrm>
          <a:prstGeom prst="rightArrow">
            <a:avLst/>
          </a:prstGeom>
          <a:solidFill>
            <a:srgbClr val="FF0000"/>
          </a:solidFill>
          <a:ln/>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609585">
              <a:defRPr/>
            </a:pPr>
            <a:endParaRPr lang="en-CA" sz="2400">
              <a:solidFill>
                <a:srgbClr val="FFFFFF"/>
              </a:solidFill>
              <a:latin typeface="Arial"/>
            </a:endParaRPr>
          </a:p>
        </p:txBody>
      </p:sp>
      <p:sp>
        <p:nvSpPr>
          <p:cNvPr id="7" name="Arrow: Right 6">
            <a:extLst>
              <a:ext uri="{FF2B5EF4-FFF2-40B4-BE49-F238E27FC236}">
                <a16:creationId xmlns:a16="http://schemas.microsoft.com/office/drawing/2014/main" id="{9D07F814-D3D0-4C9F-AA8F-8B3E3A9F8C67}"/>
              </a:ext>
            </a:extLst>
          </p:cNvPr>
          <p:cNvSpPr/>
          <p:nvPr/>
        </p:nvSpPr>
        <p:spPr>
          <a:xfrm rot="10800000">
            <a:off x="11195690" y="3596290"/>
            <a:ext cx="1304544" cy="646176"/>
          </a:xfrm>
          <a:prstGeom prst="rightArrow">
            <a:avLst/>
          </a:prstGeom>
          <a:solidFill>
            <a:srgbClr val="FF0000"/>
          </a:solidFill>
          <a:ln/>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609585">
              <a:defRPr/>
            </a:pPr>
            <a:endParaRPr lang="en-CA" sz="2400">
              <a:solidFill>
                <a:srgbClr val="FFFFFF"/>
              </a:solidFill>
              <a:latin typeface="Arial"/>
            </a:endParaRPr>
          </a:p>
        </p:txBody>
      </p:sp>
      <p:sp>
        <p:nvSpPr>
          <p:cNvPr id="8" name="Arrow: Right 7">
            <a:extLst>
              <a:ext uri="{FF2B5EF4-FFF2-40B4-BE49-F238E27FC236}">
                <a16:creationId xmlns:a16="http://schemas.microsoft.com/office/drawing/2014/main" id="{C70A681E-E734-447C-97A2-CF12FE96BD63}"/>
              </a:ext>
            </a:extLst>
          </p:cNvPr>
          <p:cNvSpPr/>
          <p:nvPr/>
        </p:nvSpPr>
        <p:spPr>
          <a:xfrm rot="10800000">
            <a:off x="3078123" y="3687730"/>
            <a:ext cx="1002424" cy="540233"/>
          </a:xfrm>
          <a:prstGeom prst="rightArrow">
            <a:avLst/>
          </a:prstGeom>
          <a:solidFill>
            <a:srgbClr val="FF0000"/>
          </a:solidFill>
          <a:ln/>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609585">
              <a:defRPr/>
            </a:pPr>
            <a:endParaRPr lang="en-CA" sz="2400">
              <a:solidFill>
                <a:srgbClr val="FFFFFF"/>
              </a:solidFill>
              <a:latin typeface="Arial"/>
            </a:endParaRPr>
          </a:p>
        </p:txBody>
      </p:sp>
    </p:spTree>
    <p:extLst>
      <p:ext uri="{BB962C8B-B14F-4D97-AF65-F5344CB8AC3E}">
        <p14:creationId xmlns:p14="http://schemas.microsoft.com/office/powerpoint/2010/main" val="304640689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7D4CCCB8-8CE4-458B-93AE-677D8BF1CEE3}"/>
              </a:ext>
            </a:extLst>
          </p:cNvPr>
          <p:cNvGraphicFramePr/>
          <p:nvPr>
            <p:extLst>
              <p:ext uri="{D42A27DB-BD31-4B8C-83A1-F6EECF244321}">
                <p14:modId xmlns:p14="http://schemas.microsoft.com/office/powerpoint/2010/main" val="2808312986"/>
              </p:ext>
            </p:extLst>
          </p:nvPr>
        </p:nvGraphicFramePr>
        <p:xfrm>
          <a:off x="457201" y="706782"/>
          <a:ext cx="8066314" cy="5300317"/>
        </p:xfrm>
        <a:graphic>
          <a:graphicData uri="http://schemas.openxmlformats.org/drawingml/2006/chart">
            <c:chart xmlns:c="http://schemas.openxmlformats.org/drawingml/2006/chart" xmlns:r="http://schemas.openxmlformats.org/officeDocument/2006/relationships" r:id="rId3"/>
          </a:graphicData>
        </a:graphic>
      </p:graphicFrame>
      <p:cxnSp>
        <p:nvCxnSpPr>
          <p:cNvPr id="3" name="Straight Arrow Connector 2">
            <a:extLst>
              <a:ext uri="{FF2B5EF4-FFF2-40B4-BE49-F238E27FC236}">
                <a16:creationId xmlns:a16="http://schemas.microsoft.com/office/drawing/2014/main" id="{0612B128-FC4D-42BA-9D07-135B6FB73B31}"/>
              </a:ext>
            </a:extLst>
          </p:cNvPr>
          <p:cNvCxnSpPr>
            <a:cxnSpLocks/>
          </p:cNvCxnSpPr>
          <p:nvPr/>
        </p:nvCxnSpPr>
        <p:spPr>
          <a:xfrm>
            <a:off x="3060700" y="1536700"/>
            <a:ext cx="0" cy="3530600"/>
          </a:xfrm>
          <a:prstGeom prst="straightConnector1">
            <a:avLst/>
          </a:prstGeom>
          <a:ln w="76200">
            <a:solidFill>
              <a:srgbClr val="111111"/>
            </a:solidFill>
            <a:tailEnd type="triangle"/>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2A29E1BC-E8AC-469C-8A3E-B32B8D5D3F31}"/>
              </a:ext>
            </a:extLst>
          </p:cNvPr>
          <p:cNvSpPr txBox="1"/>
          <p:nvPr/>
        </p:nvSpPr>
        <p:spPr>
          <a:xfrm>
            <a:off x="196769" y="0"/>
            <a:ext cx="10821187" cy="666786"/>
          </a:xfrm>
          <a:prstGeom prst="rect">
            <a:avLst/>
          </a:prstGeom>
          <a:noFill/>
        </p:spPr>
        <p:txBody>
          <a:bodyPr wrap="square" rtlCol="0">
            <a:spAutoFit/>
          </a:bodyPr>
          <a:lstStyle/>
          <a:p>
            <a:pPr defTabSz="609585">
              <a:defRPr/>
            </a:pPr>
            <a:r>
              <a:rPr lang="en-CA" sz="3733" dirty="0">
                <a:solidFill>
                  <a:schemeClr val="bg1"/>
                </a:solidFill>
                <a:latin typeface="Arial"/>
              </a:rPr>
              <a:t>Impact of Change in CTF guidelines in 2011</a:t>
            </a:r>
          </a:p>
        </p:txBody>
      </p:sp>
      <p:sp>
        <p:nvSpPr>
          <p:cNvPr id="6" name="Rectangle 5">
            <a:extLst>
              <a:ext uri="{FF2B5EF4-FFF2-40B4-BE49-F238E27FC236}">
                <a16:creationId xmlns:a16="http://schemas.microsoft.com/office/drawing/2014/main" id="{5D4DE414-23DE-4CD5-8847-C682900C55B2}"/>
              </a:ext>
            </a:extLst>
          </p:cNvPr>
          <p:cNvSpPr/>
          <p:nvPr/>
        </p:nvSpPr>
        <p:spPr>
          <a:xfrm>
            <a:off x="9279468" y="6502400"/>
            <a:ext cx="3488265" cy="246221"/>
          </a:xfrm>
          <a:prstGeom prst="rect">
            <a:avLst/>
          </a:prstGeom>
        </p:spPr>
        <p:txBody>
          <a:bodyPr wrap="square">
            <a:spAutoFit/>
          </a:bodyPr>
          <a:lstStyle/>
          <a:p>
            <a:pPr defTabSz="609585">
              <a:defRPr/>
            </a:pPr>
            <a:r>
              <a:rPr lang="en-US" sz="1000" dirty="0">
                <a:solidFill>
                  <a:schemeClr val="bg1"/>
                </a:solidFill>
                <a:latin typeface="Calibri" panose="020F0502020204030204" pitchFamily="34" charset="0"/>
              </a:rPr>
              <a:t>Wilkinson, A. N.</a:t>
            </a:r>
            <a:r>
              <a:rPr lang="en-US" sz="1000" i="1" dirty="0">
                <a:solidFill>
                  <a:schemeClr val="bg1"/>
                </a:solidFill>
                <a:latin typeface="Calibri" panose="020F0502020204030204" pitchFamily="34" charset="0"/>
              </a:rPr>
              <a:t> et al. </a:t>
            </a:r>
            <a:r>
              <a:rPr lang="en-US" sz="1000" i="1" dirty="0" err="1">
                <a:solidFill>
                  <a:schemeClr val="bg1"/>
                </a:solidFill>
                <a:latin typeface="Calibri" panose="020F0502020204030204" pitchFamily="34" charset="0"/>
              </a:rPr>
              <a:t>Curr</a:t>
            </a:r>
            <a:r>
              <a:rPr lang="en-US" sz="1000" i="1" dirty="0">
                <a:solidFill>
                  <a:schemeClr val="bg1"/>
                </a:solidFill>
                <a:latin typeface="Calibri" panose="020F0502020204030204" pitchFamily="34" charset="0"/>
              </a:rPr>
              <a:t> Oncol </a:t>
            </a:r>
            <a:r>
              <a:rPr lang="en-US" sz="1000" b="1" i="1" dirty="0">
                <a:solidFill>
                  <a:schemeClr val="bg1"/>
                </a:solidFill>
                <a:latin typeface="Calibri" panose="020F0502020204030204" pitchFamily="34" charset="0"/>
              </a:rPr>
              <a:t>29, 5627-5643</a:t>
            </a:r>
          </a:p>
        </p:txBody>
      </p:sp>
      <p:sp>
        <p:nvSpPr>
          <p:cNvPr id="2" name="TextBox 1">
            <a:extLst>
              <a:ext uri="{FF2B5EF4-FFF2-40B4-BE49-F238E27FC236}">
                <a16:creationId xmlns:a16="http://schemas.microsoft.com/office/drawing/2014/main" id="{46F11FF5-4F89-5F7C-5296-555D20CCB08A}"/>
              </a:ext>
            </a:extLst>
          </p:cNvPr>
          <p:cNvSpPr txBox="1"/>
          <p:nvPr/>
        </p:nvSpPr>
        <p:spPr>
          <a:xfrm>
            <a:off x="8547100" y="832756"/>
            <a:ext cx="3158671" cy="4154984"/>
          </a:xfrm>
          <a:prstGeom prst="rect">
            <a:avLst/>
          </a:prstGeom>
          <a:noFill/>
        </p:spPr>
        <p:txBody>
          <a:bodyPr wrap="square" rtlCol="0">
            <a:spAutoFit/>
          </a:bodyPr>
          <a:lstStyle/>
          <a:p>
            <a:pPr marL="285750" indent="-285750">
              <a:buFont typeface="Arial" panose="020B0604020202020204" pitchFamily="34" charset="0"/>
              <a:buChar char="•"/>
            </a:pPr>
            <a:r>
              <a:rPr lang="en-CA" sz="2400" dirty="0">
                <a:solidFill>
                  <a:schemeClr val="bg1"/>
                </a:solidFill>
                <a:latin typeface="Arial" panose="020B0604020202020204" pitchFamily="34" charset="0"/>
                <a:cs typeface="Arial" panose="020B0604020202020204" pitchFamily="34" charset="0"/>
              </a:rPr>
              <a:t>2011 CTF recommended against screening women in 40s:</a:t>
            </a:r>
          </a:p>
          <a:p>
            <a:pPr marL="742950" lvl="1" indent="-285750">
              <a:buFont typeface="Arial" panose="020B0604020202020204" pitchFamily="34" charset="0"/>
              <a:buChar char="•"/>
            </a:pPr>
            <a:r>
              <a:rPr lang="en-CA" sz="2400" dirty="0">
                <a:solidFill>
                  <a:schemeClr val="bg1"/>
                </a:solidFill>
                <a:latin typeface="Arial" panose="020B0604020202020204" pitchFamily="34" charset="0"/>
                <a:cs typeface="Arial" panose="020B0604020202020204" pitchFamily="34" charset="0"/>
              </a:rPr>
              <a:t>Increase later stage disease at diagnosis in 40s and 50s</a:t>
            </a:r>
          </a:p>
          <a:p>
            <a:pPr marL="742950" lvl="1" indent="-285750">
              <a:buFont typeface="Arial" panose="020B0604020202020204" pitchFamily="34" charset="0"/>
              <a:buChar char="•"/>
            </a:pPr>
            <a:r>
              <a:rPr lang="en-CA" sz="2400" dirty="0">
                <a:solidFill>
                  <a:schemeClr val="bg1"/>
                </a:solidFill>
                <a:latin typeface="Arial" panose="020B0604020202020204" pitchFamily="34" charset="0"/>
                <a:cs typeface="Arial" panose="020B0604020202020204" pitchFamily="34" charset="0"/>
              </a:rPr>
              <a:t>10.3% increase in metastatic disease in 50s</a:t>
            </a:r>
          </a:p>
        </p:txBody>
      </p:sp>
    </p:spTree>
    <p:extLst>
      <p:ext uri="{BB962C8B-B14F-4D97-AF65-F5344CB8AC3E}">
        <p14:creationId xmlns:p14="http://schemas.microsoft.com/office/powerpoint/2010/main" val="156128176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ABDE5-11DD-4378-886F-01C76A8A92C5}"/>
              </a:ext>
            </a:extLst>
          </p:cNvPr>
          <p:cNvSpPr>
            <a:spLocks noGrp="1"/>
          </p:cNvSpPr>
          <p:nvPr>
            <p:ph type="title"/>
          </p:nvPr>
        </p:nvSpPr>
        <p:spPr/>
        <p:txBody>
          <a:bodyPr>
            <a:normAutofit/>
          </a:bodyPr>
          <a:lstStyle/>
          <a:p>
            <a:r>
              <a:rPr lang="en-CA" dirty="0">
                <a:solidFill>
                  <a:schemeClr val="bg1"/>
                </a:solidFill>
                <a:latin typeface="Arial" panose="020B0604020202020204" pitchFamily="34" charset="0"/>
                <a:cs typeface="Arial" panose="020B0604020202020204" pitchFamily="34" charset="0"/>
              </a:rPr>
              <a:t>Women in 40s are Diagnosed with Later Stage Breast Cancer than Women in 50s</a:t>
            </a:r>
            <a:endParaRPr lang="en-US" dirty="0">
              <a:solidFill>
                <a:schemeClr val="bg1"/>
              </a:solidFill>
              <a:latin typeface="Arial" panose="020B0604020202020204" pitchFamily="34" charset="0"/>
              <a:cs typeface="Arial" panose="020B0604020202020204" pitchFamily="34" charset="0"/>
            </a:endParaRPr>
          </a:p>
        </p:txBody>
      </p:sp>
      <p:pic>
        <p:nvPicPr>
          <p:cNvPr id="2050" name="Picture 2" descr="Curroncol 29 00444 g003">
            <a:extLst>
              <a:ext uri="{FF2B5EF4-FFF2-40B4-BE49-F238E27FC236}">
                <a16:creationId xmlns:a16="http://schemas.microsoft.com/office/drawing/2014/main" id="{8486E499-018B-421A-91FB-419DFF7F080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876880" y="1798638"/>
            <a:ext cx="10300128" cy="4516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493568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Chart 16">
            <a:extLst>
              <a:ext uri="{FF2B5EF4-FFF2-40B4-BE49-F238E27FC236}">
                <a16:creationId xmlns:a16="http://schemas.microsoft.com/office/drawing/2014/main" id="{9D4B8B1B-EE43-EE0F-94AF-FE76CB00062B}"/>
              </a:ext>
            </a:extLst>
          </p:cNvPr>
          <p:cNvGraphicFramePr/>
          <p:nvPr>
            <p:extLst>
              <p:ext uri="{D42A27DB-BD31-4B8C-83A1-F6EECF244321}">
                <p14:modId xmlns:p14="http://schemas.microsoft.com/office/powerpoint/2010/main" val="1789385982"/>
              </p:ext>
            </p:extLst>
          </p:nvPr>
        </p:nvGraphicFramePr>
        <p:xfrm>
          <a:off x="6291945" y="2993577"/>
          <a:ext cx="4607800" cy="3285907"/>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6AA5679E-300C-7220-4CCE-D36BAD0EB3CE}"/>
              </a:ext>
            </a:extLst>
          </p:cNvPr>
          <p:cNvSpPr>
            <a:spLocks noGrp="1"/>
          </p:cNvSpPr>
          <p:nvPr>
            <p:ph type="title"/>
          </p:nvPr>
        </p:nvSpPr>
        <p:spPr>
          <a:xfrm>
            <a:off x="444301" y="564445"/>
            <a:ext cx="11970655" cy="1341362"/>
          </a:xfrm>
        </p:spPr>
        <p:txBody>
          <a:bodyPr>
            <a:noAutofit/>
          </a:bodyPr>
          <a:lstStyle/>
          <a:p>
            <a:pPr algn="ctr"/>
            <a:r>
              <a:rPr lang="en-CA" dirty="0">
                <a:solidFill>
                  <a:schemeClr val="bg1"/>
                </a:solidFill>
                <a:latin typeface="Arial" panose="020B0604020202020204" pitchFamily="34" charset="0"/>
                <a:cs typeface="Arial" panose="020B0604020202020204" pitchFamily="34" charset="0"/>
              </a:rPr>
              <a:t>What happens when there are, or are not, organised screening programs for </a:t>
            </a:r>
            <a:br>
              <a:rPr lang="en-CA" dirty="0">
                <a:solidFill>
                  <a:schemeClr val="bg1"/>
                </a:solidFill>
                <a:latin typeface="Arial" panose="020B0604020202020204" pitchFamily="34" charset="0"/>
                <a:cs typeface="Arial" panose="020B0604020202020204" pitchFamily="34" charset="0"/>
              </a:rPr>
            </a:br>
            <a:r>
              <a:rPr lang="en-CA" dirty="0">
                <a:solidFill>
                  <a:schemeClr val="bg1"/>
                </a:solidFill>
                <a:latin typeface="Arial" panose="020B0604020202020204" pitchFamily="34" charset="0"/>
                <a:cs typeface="Arial" panose="020B0604020202020204" pitchFamily="34" charset="0"/>
              </a:rPr>
              <a:t>women 40-49:</a:t>
            </a:r>
          </a:p>
        </p:txBody>
      </p:sp>
      <p:sp>
        <p:nvSpPr>
          <p:cNvPr id="3" name="Content Placeholder 2">
            <a:extLst>
              <a:ext uri="{FF2B5EF4-FFF2-40B4-BE49-F238E27FC236}">
                <a16:creationId xmlns:a16="http://schemas.microsoft.com/office/drawing/2014/main" id="{9C8EDFBF-3954-58DF-210F-B9881871C182}"/>
              </a:ext>
            </a:extLst>
          </p:cNvPr>
          <p:cNvSpPr>
            <a:spLocks noGrp="1"/>
          </p:cNvSpPr>
          <p:nvPr>
            <p:ph idx="1"/>
          </p:nvPr>
        </p:nvSpPr>
        <p:spPr>
          <a:xfrm>
            <a:off x="863601" y="1589314"/>
            <a:ext cx="10326915" cy="4726339"/>
          </a:xfrm>
        </p:spPr>
        <p:txBody>
          <a:bodyPr>
            <a:normAutofit/>
          </a:bodyPr>
          <a:lstStyle/>
          <a:p>
            <a:pPr marL="0" indent="0">
              <a:buNone/>
            </a:pPr>
            <a:endParaRPr lang="en-CA" sz="2400" dirty="0">
              <a:solidFill>
                <a:schemeClr val="bg1"/>
              </a:solidFill>
              <a:latin typeface="Arial" panose="020B0604020202020204" pitchFamily="34" charset="0"/>
              <a:cs typeface="Arial" panose="020B0604020202020204" pitchFamily="34" charset="0"/>
            </a:endParaRPr>
          </a:p>
          <a:p>
            <a:pPr marL="0" indent="0">
              <a:buNone/>
            </a:pPr>
            <a:r>
              <a:rPr lang="en-CA" sz="2800" dirty="0">
                <a:solidFill>
                  <a:schemeClr val="bg1"/>
                </a:solidFill>
                <a:latin typeface="Arial" panose="020B0604020202020204" pitchFamily="34" charset="0"/>
                <a:cs typeface="Arial" panose="020B0604020202020204" pitchFamily="34" charset="0"/>
              </a:rPr>
              <a:t>1) Women 40-49 and 50-59 are diagnosed with later stage breast cancer if no screening program for 40s</a:t>
            </a:r>
          </a:p>
        </p:txBody>
      </p:sp>
      <p:sp>
        <p:nvSpPr>
          <p:cNvPr id="4" name="Rectangle 3">
            <a:extLst>
              <a:ext uri="{FF2B5EF4-FFF2-40B4-BE49-F238E27FC236}">
                <a16:creationId xmlns:a16="http://schemas.microsoft.com/office/drawing/2014/main" id="{A093145B-3D91-C657-2B76-3A2B20990557}"/>
              </a:ext>
            </a:extLst>
          </p:cNvPr>
          <p:cNvSpPr/>
          <p:nvPr/>
        </p:nvSpPr>
        <p:spPr>
          <a:xfrm>
            <a:off x="0" y="6396335"/>
            <a:ext cx="2551289" cy="461665"/>
          </a:xfrm>
          <a:prstGeom prst="rect">
            <a:avLst/>
          </a:prstGeom>
        </p:spPr>
        <p:txBody>
          <a:bodyPr wrap="square">
            <a:spAutoFit/>
          </a:bodyPr>
          <a:lstStyle/>
          <a:p>
            <a:pPr defTabSz="1219170">
              <a:defRPr/>
            </a:pPr>
            <a:r>
              <a:rPr lang="en-US" sz="1200" i="1" dirty="0" err="1">
                <a:solidFill>
                  <a:schemeClr val="bg1"/>
                </a:solidFill>
                <a:latin typeface="Arial" panose="020B0604020202020204" pitchFamily="34" charset="0"/>
                <a:ea typeface="SimSun" panose="02010600030101010101" pitchFamily="2" charset="-122"/>
                <a:cs typeface="Arial" panose="020B0604020202020204" pitchFamily="34" charset="0"/>
              </a:rPr>
              <a:t>Curr</a:t>
            </a:r>
            <a:r>
              <a:rPr lang="en-US" sz="1200" i="1" dirty="0">
                <a:solidFill>
                  <a:schemeClr val="bg1"/>
                </a:solidFill>
                <a:latin typeface="Arial" panose="020B0604020202020204" pitchFamily="34" charset="0"/>
                <a:ea typeface="SimSun" panose="02010600030101010101" pitchFamily="2" charset="-122"/>
                <a:cs typeface="Arial" panose="020B0604020202020204" pitchFamily="34" charset="0"/>
              </a:rPr>
              <a:t>. Oncol. </a:t>
            </a:r>
            <a:r>
              <a:rPr lang="en-US" sz="1200" b="1" i="1" dirty="0">
                <a:solidFill>
                  <a:schemeClr val="bg1"/>
                </a:solidFill>
                <a:latin typeface="Arial" panose="020B0604020202020204" pitchFamily="34" charset="0"/>
                <a:ea typeface="SimSun" panose="02010600030101010101" pitchFamily="2" charset="-122"/>
                <a:cs typeface="Arial" panose="020B0604020202020204" pitchFamily="34" charset="0"/>
              </a:rPr>
              <a:t>2022</a:t>
            </a:r>
            <a:r>
              <a:rPr lang="en-US" sz="1200" i="1" dirty="0">
                <a:solidFill>
                  <a:schemeClr val="bg1"/>
                </a:solidFill>
                <a:latin typeface="Arial" panose="020B0604020202020204" pitchFamily="34" charset="0"/>
                <a:ea typeface="SimSun" panose="02010600030101010101" pitchFamily="2" charset="-122"/>
                <a:cs typeface="Arial" panose="020B0604020202020204" pitchFamily="34" charset="0"/>
              </a:rPr>
              <a:t>, 29, Wilkinson A, …Seely JM</a:t>
            </a:r>
            <a:endParaRPr lang="en-CA" sz="1200" i="1" dirty="0">
              <a:solidFill>
                <a:schemeClr val="bg1"/>
              </a:solidFill>
              <a:latin typeface="Arial" panose="020B0604020202020204" pitchFamily="34" charset="0"/>
              <a:cs typeface="Arial" panose="020B0604020202020204" pitchFamily="34" charset="0"/>
            </a:endParaRPr>
          </a:p>
        </p:txBody>
      </p:sp>
      <p:graphicFrame>
        <p:nvGraphicFramePr>
          <p:cNvPr id="5" name="Chart 4">
            <a:extLst>
              <a:ext uri="{FF2B5EF4-FFF2-40B4-BE49-F238E27FC236}">
                <a16:creationId xmlns:a16="http://schemas.microsoft.com/office/drawing/2014/main" id="{11173ADD-B547-2C68-3216-DA672E7A3E1F}"/>
              </a:ext>
            </a:extLst>
          </p:cNvPr>
          <p:cNvGraphicFramePr/>
          <p:nvPr>
            <p:extLst>
              <p:ext uri="{D42A27DB-BD31-4B8C-83A1-F6EECF244321}">
                <p14:modId xmlns:p14="http://schemas.microsoft.com/office/powerpoint/2010/main" val="4220528344"/>
              </p:ext>
            </p:extLst>
          </p:nvPr>
        </p:nvGraphicFramePr>
        <p:xfrm>
          <a:off x="1206682" y="3022279"/>
          <a:ext cx="5009061" cy="3281854"/>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a:extLst>
              <a:ext uri="{FF2B5EF4-FFF2-40B4-BE49-F238E27FC236}">
                <a16:creationId xmlns:a16="http://schemas.microsoft.com/office/drawing/2014/main" id="{E8011C1B-D8C7-037F-C59F-12D342416F74}"/>
              </a:ext>
            </a:extLst>
          </p:cNvPr>
          <p:cNvSpPr txBox="1"/>
          <p:nvPr/>
        </p:nvSpPr>
        <p:spPr>
          <a:xfrm>
            <a:off x="1626429" y="3146844"/>
            <a:ext cx="1199367" cy="461665"/>
          </a:xfrm>
          <a:prstGeom prst="rect">
            <a:avLst/>
          </a:prstGeom>
          <a:noFill/>
        </p:spPr>
        <p:txBody>
          <a:bodyPr wrap="none" rtlCol="0">
            <a:spAutoFit/>
          </a:bodyPr>
          <a:lstStyle/>
          <a:p>
            <a:pPr defTabSz="1219170">
              <a:defRPr/>
            </a:pPr>
            <a:r>
              <a:rPr lang="en-CA" sz="2400" dirty="0">
                <a:latin typeface="Calibri" panose="020F0502020204030204"/>
                <a:ea typeface="ＭＳ Ｐゴシック" pitchFamily="34" charset="-128"/>
              </a:rPr>
              <a:t>p&lt;0.001</a:t>
            </a:r>
          </a:p>
        </p:txBody>
      </p:sp>
      <p:sp>
        <p:nvSpPr>
          <p:cNvPr id="7" name="Rectangle 6">
            <a:extLst>
              <a:ext uri="{FF2B5EF4-FFF2-40B4-BE49-F238E27FC236}">
                <a16:creationId xmlns:a16="http://schemas.microsoft.com/office/drawing/2014/main" id="{C8AD4BA6-85F2-C474-6397-BE07A3860545}"/>
              </a:ext>
            </a:extLst>
          </p:cNvPr>
          <p:cNvSpPr/>
          <p:nvPr/>
        </p:nvSpPr>
        <p:spPr>
          <a:xfrm>
            <a:off x="2762517" y="3043535"/>
            <a:ext cx="1199367" cy="461665"/>
          </a:xfrm>
          <a:prstGeom prst="rect">
            <a:avLst/>
          </a:prstGeom>
        </p:spPr>
        <p:txBody>
          <a:bodyPr wrap="none">
            <a:spAutoFit/>
          </a:bodyPr>
          <a:lstStyle/>
          <a:p>
            <a:pPr defTabSz="1219170">
              <a:defRPr/>
            </a:pPr>
            <a:r>
              <a:rPr lang="en-US" sz="2400" dirty="0">
                <a:latin typeface="Calibri" panose="020F0502020204030204"/>
                <a:ea typeface="ＭＳ Ｐゴシック" pitchFamily="34" charset="-128"/>
              </a:rPr>
              <a:t>p&lt;0.001</a:t>
            </a:r>
            <a:endParaRPr lang="en-CA" sz="2400" dirty="0">
              <a:latin typeface="Calibri" panose="020F0502020204030204"/>
              <a:ea typeface="ＭＳ Ｐゴシック" pitchFamily="34" charset="-128"/>
            </a:endParaRPr>
          </a:p>
        </p:txBody>
      </p:sp>
      <p:sp>
        <p:nvSpPr>
          <p:cNvPr id="8" name="Rectangle 7">
            <a:extLst>
              <a:ext uri="{FF2B5EF4-FFF2-40B4-BE49-F238E27FC236}">
                <a16:creationId xmlns:a16="http://schemas.microsoft.com/office/drawing/2014/main" id="{BBD9E6C8-0703-0F47-786C-135DC2329261}"/>
              </a:ext>
            </a:extLst>
          </p:cNvPr>
          <p:cNvSpPr/>
          <p:nvPr/>
        </p:nvSpPr>
        <p:spPr>
          <a:xfrm>
            <a:off x="3903337" y="4128936"/>
            <a:ext cx="1199367" cy="461665"/>
          </a:xfrm>
          <a:prstGeom prst="rect">
            <a:avLst/>
          </a:prstGeom>
        </p:spPr>
        <p:txBody>
          <a:bodyPr wrap="none">
            <a:spAutoFit/>
          </a:bodyPr>
          <a:lstStyle/>
          <a:p>
            <a:pPr defTabSz="1219170">
              <a:defRPr/>
            </a:pPr>
            <a:r>
              <a:rPr lang="en-US" sz="2400" dirty="0">
                <a:latin typeface="Calibri" panose="020F0502020204030204"/>
                <a:ea typeface="ＭＳ Ｐゴシック" pitchFamily="34" charset="-128"/>
              </a:rPr>
              <a:t>p&lt;0.001</a:t>
            </a:r>
            <a:endParaRPr lang="en-CA" sz="2400" dirty="0">
              <a:latin typeface="Calibri" panose="020F0502020204030204"/>
              <a:ea typeface="ＭＳ Ｐゴシック" pitchFamily="34" charset="-128"/>
            </a:endParaRPr>
          </a:p>
        </p:txBody>
      </p:sp>
      <p:sp>
        <p:nvSpPr>
          <p:cNvPr id="9" name="Rectangle 8">
            <a:extLst>
              <a:ext uri="{FF2B5EF4-FFF2-40B4-BE49-F238E27FC236}">
                <a16:creationId xmlns:a16="http://schemas.microsoft.com/office/drawing/2014/main" id="{230448D2-5441-7066-43C5-1CA8BC021945}"/>
              </a:ext>
            </a:extLst>
          </p:cNvPr>
          <p:cNvSpPr/>
          <p:nvPr/>
        </p:nvSpPr>
        <p:spPr>
          <a:xfrm>
            <a:off x="5035841" y="4707153"/>
            <a:ext cx="1441159" cy="461665"/>
          </a:xfrm>
          <a:prstGeom prst="rect">
            <a:avLst/>
          </a:prstGeom>
        </p:spPr>
        <p:txBody>
          <a:bodyPr wrap="square">
            <a:spAutoFit/>
          </a:bodyPr>
          <a:lstStyle/>
          <a:p>
            <a:pPr defTabSz="1219170">
              <a:defRPr/>
            </a:pPr>
            <a:r>
              <a:rPr lang="en-US" sz="2400" dirty="0">
                <a:latin typeface="Calibri" panose="020F0502020204030204"/>
                <a:ea typeface="ＭＳ Ｐゴシック" pitchFamily="34" charset="-128"/>
              </a:rPr>
              <a:t>p=0.001</a:t>
            </a:r>
            <a:endParaRPr lang="en-CA" sz="2400" dirty="0">
              <a:latin typeface="Calibri" panose="020F0502020204030204"/>
              <a:ea typeface="ＭＳ Ｐゴシック" pitchFamily="34" charset="-128"/>
            </a:endParaRPr>
          </a:p>
        </p:txBody>
      </p:sp>
      <p:sp>
        <p:nvSpPr>
          <p:cNvPr id="12" name="Rectangle 11">
            <a:extLst>
              <a:ext uri="{FF2B5EF4-FFF2-40B4-BE49-F238E27FC236}">
                <a16:creationId xmlns:a16="http://schemas.microsoft.com/office/drawing/2014/main" id="{569347DE-F183-1077-571C-BF10FF1E41FA}"/>
              </a:ext>
            </a:extLst>
          </p:cNvPr>
          <p:cNvSpPr/>
          <p:nvPr/>
        </p:nvSpPr>
        <p:spPr>
          <a:xfrm>
            <a:off x="6822456" y="3118069"/>
            <a:ext cx="1199367" cy="461665"/>
          </a:xfrm>
          <a:prstGeom prst="rect">
            <a:avLst/>
          </a:prstGeom>
        </p:spPr>
        <p:txBody>
          <a:bodyPr wrap="none">
            <a:spAutoFit/>
          </a:bodyPr>
          <a:lstStyle/>
          <a:p>
            <a:pPr defTabSz="1219170">
              <a:defRPr/>
            </a:pPr>
            <a:r>
              <a:rPr lang="en-US" sz="2400" dirty="0">
                <a:latin typeface="Calibri" panose="020F0502020204030204"/>
                <a:ea typeface="ＭＳ Ｐゴシック" pitchFamily="34" charset="-128"/>
              </a:rPr>
              <a:t>p&lt;0.001</a:t>
            </a:r>
            <a:endParaRPr lang="en-CA" sz="2400" dirty="0">
              <a:latin typeface="Calibri" panose="020F0502020204030204"/>
              <a:ea typeface="ＭＳ Ｐゴシック" pitchFamily="34" charset="-128"/>
            </a:endParaRPr>
          </a:p>
        </p:txBody>
      </p:sp>
      <p:sp>
        <p:nvSpPr>
          <p:cNvPr id="13" name="Rectangle 12">
            <a:extLst>
              <a:ext uri="{FF2B5EF4-FFF2-40B4-BE49-F238E27FC236}">
                <a16:creationId xmlns:a16="http://schemas.microsoft.com/office/drawing/2014/main" id="{AA3EFA6E-83A4-4886-E18E-B612F32A3415}"/>
              </a:ext>
            </a:extLst>
          </p:cNvPr>
          <p:cNvSpPr/>
          <p:nvPr/>
        </p:nvSpPr>
        <p:spPr>
          <a:xfrm>
            <a:off x="7787727" y="3425304"/>
            <a:ext cx="1199367" cy="461665"/>
          </a:xfrm>
          <a:prstGeom prst="rect">
            <a:avLst/>
          </a:prstGeom>
        </p:spPr>
        <p:txBody>
          <a:bodyPr wrap="none">
            <a:spAutoFit/>
          </a:bodyPr>
          <a:lstStyle/>
          <a:p>
            <a:pPr defTabSz="1219170">
              <a:defRPr/>
            </a:pPr>
            <a:r>
              <a:rPr lang="en-US" sz="2400" dirty="0">
                <a:latin typeface="Calibri" panose="020F0502020204030204"/>
                <a:ea typeface="ＭＳ Ｐゴシック" pitchFamily="34" charset="-128"/>
              </a:rPr>
              <a:t>p=0.003</a:t>
            </a:r>
            <a:endParaRPr lang="en-CA" sz="2400" dirty="0">
              <a:latin typeface="Calibri" panose="020F0502020204030204"/>
              <a:ea typeface="ＭＳ Ｐゴシック" pitchFamily="34" charset="-128"/>
            </a:endParaRPr>
          </a:p>
        </p:txBody>
      </p:sp>
      <p:sp>
        <p:nvSpPr>
          <p:cNvPr id="14" name="Rectangle 13">
            <a:extLst>
              <a:ext uri="{FF2B5EF4-FFF2-40B4-BE49-F238E27FC236}">
                <a16:creationId xmlns:a16="http://schemas.microsoft.com/office/drawing/2014/main" id="{E02AEC94-224A-955B-A71B-153291643C33}"/>
              </a:ext>
            </a:extLst>
          </p:cNvPr>
          <p:cNvSpPr/>
          <p:nvPr/>
        </p:nvSpPr>
        <p:spPr>
          <a:xfrm>
            <a:off x="8778525" y="4292175"/>
            <a:ext cx="1199367" cy="461665"/>
          </a:xfrm>
          <a:prstGeom prst="rect">
            <a:avLst/>
          </a:prstGeom>
        </p:spPr>
        <p:txBody>
          <a:bodyPr wrap="none">
            <a:spAutoFit/>
          </a:bodyPr>
          <a:lstStyle/>
          <a:p>
            <a:pPr defTabSz="1219170">
              <a:defRPr/>
            </a:pPr>
            <a:r>
              <a:rPr lang="en-US" sz="2400" dirty="0">
                <a:latin typeface="Calibri" panose="020F0502020204030204"/>
                <a:ea typeface="ＭＳ Ｐゴシック" pitchFamily="34" charset="-128"/>
              </a:rPr>
              <a:t>p&lt;0.001</a:t>
            </a:r>
            <a:endParaRPr lang="en-CA" sz="2400" dirty="0">
              <a:latin typeface="Calibri" panose="020F0502020204030204"/>
              <a:ea typeface="ＭＳ Ｐゴシック" pitchFamily="34" charset="-128"/>
            </a:endParaRPr>
          </a:p>
        </p:txBody>
      </p:sp>
      <p:sp>
        <p:nvSpPr>
          <p:cNvPr id="15" name="Rectangle 14">
            <a:extLst>
              <a:ext uri="{FF2B5EF4-FFF2-40B4-BE49-F238E27FC236}">
                <a16:creationId xmlns:a16="http://schemas.microsoft.com/office/drawing/2014/main" id="{87706277-B382-8B7A-5B6D-64533E2B2A90}"/>
              </a:ext>
            </a:extLst>
          </p:cNvPr>
          <p:cNvSpPr/>
          <p:nvPr/>
        </p:nvSpPr>
        <p:spPr>
          <a:xfrm>
            <a:off x="9807972" y="4611889"/>
            <a:ext cx="1043876" cy="461665"/>
          </a:xfrm>
          <a:prstGeom prst="rect">
            <a:avLst/>
          </a:prstGeom>
        </p:spPr>
        <p:txBody>
          <a:bodyPr wrap="none">
            <a:spAutoFit/>
          </a:bodyPr>
          <a:lstStyle/>
          <a:p>
            <a:pPr defTabSz="1219170">
              <a:defRPr/>
            </a:pPr>
            <a:r>
              <a:rPr lang="en-US" sz="2400" dirty="0">
                <a:latin typeface="Calibri" panose="020F0502020204030204"/>
                <a:ea typeface="ＭＳ Ｐゴシック" pitchFamily="34" charset="-128"/>
              </a:rPr>
              <a:t>p&gt;0.05</a:t>
            </a:r>
            <a:endParaRPr lang="en-CA" sz="2400" dirty="0">
              <a:latin typeface="Calibri" panose="020F0502020204030204"/>
              <a:ea typeface="ＭＳ Ｐゴシック" pitchFamily="34" charset="-128"/>
            </a:endParaRPr>
          </a:p>
        </p:txBody>
      </p:sp>
      <p:sp>
        <p:nvSpPr>
          <p:cNvPr id="18" name="TextBox 17">
            <a:extLst>
              <a:ext uri="{FF2B5EF4-FFF2-40B4-BE49-F238E27FC236}">
                <a16:creationId xmlns:a16="http://schemas.microsoft.com/office/drawing/2014/main" id="{DFB47F94-2DC5-68F9-4F5C-89EA3775952A}"/>
              </a:ext>
            </a:extLst>
          </p:cNvPr>
          <p:cNvSpPr txBox="1"/>
          <p:nvPr/>
        </p:nvSpPr>
        <p:spPr>
          <a:xfrm>
            <a:off x="3135492" y="6242756"/>
            <a:ext cx="1447800" cy="646331"/>
          </a:xfrm>
          <a:prstGeom prst="rect">
            <a:avLst/>
          </a:prstGeom>
          <a:noFill/>
        </p:spPr>
        <p:txBody>
          <a:bodyPr wrap="square" rtlCol="0">
            <a:spAutoFit/>
          </a:bodyPr>
          <a:lstStyle/>
          <a:p>
            <a:r>
              <a:rPr lang="en-CA" sz="3600" dirty="0">
                <a:solidFill>
                  <a:schemeClr val="bg1"/>
                </a:solidFill>
              </a:rPr>
              <a:t>40-49</a:t>
            </a:r>
          </a:p>
        </p:txBody>
      </p:sp>
      <p:sp>
        <p:nvSpPr>
          <p:cNvPr id="19" name="TextBox 18">
            <a:extLst>
              <a:ext uri="{FF2B5EF4-FFF2-40B4-BE49-F238E27FC236}">
                <a16:creationId xmlns:a16="http://schemas.microsoft.com/office/drawing/2014/main" id="{A69DE7DA-E8F3-BC19-88EA-008E74933474}"/>
              </a:ext>
            </a:extLst>
          </p:cNvPr>
          <p:cNvSpPr txBox="1"/>
          <p:nvPr/>
        </p:nvSpPr>
        <p:spPr>
          <a:xfrm>
            <a:off x="7816746" y="6211669"/>
            <a:ext cx="1447800" cy="646331"/>
          </a:xfrm>
          <a:prstGeom prst="rect">
            <a:avLst/>
          </a:prstGeom>
          <a:noFill/>
        </p:spPr>
        <p:txBody>
          <a:bodyPr wrap="square" rtlCol="0">
            <a:spAutoFit/>
          </a:bodyPr>
          <a:lstStyle/>
          <a:p>
            <a:r>
              <a:rPr lang="en-CA" sz="3600" dirty="0">
                <a:solidFill>
                  <a:schemeClr val="bg1"/>
                </a:solidFill>
              </a:rPr>
              <a:t>50-59</a:t>
            </a:r>
          </a:p>
        </p:txBody>
      </p:sp>
    </p:spTree>
    <p:extLst>
      <p:ext uri="{BB962C8B-B14F-4D97-AF65-F5344CB8AC3E}">
        <p14:creationId xmlns:p14="http://schemas.microsoft.com/office/powerpoint/2010/main" val="79304589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45A69-C0A3-E581-9988-908704DAB3B3}"/>
              </a:ext>
            </a:extLst>
          </p:cNvPr>
          <p:cNvSpPr>
            <a:spLocks noGrp="1"/>
          </p:cNvSpPr>
          <p:nvPr>
            <p:ph type="title"/>
          </p:nvPr>
        </p:nvSpPr>
        <p:spPr>
          <a:xfrm>
            <a:off x="702130" y="263656"/>
            <a:ext cx="11108870" cy="2670044"/>
          </a:xfrm>
        </p:spPr>
        <p:txBody>
          <a:bodyPr>
            <a:normAutofit fontScale="90000"/>
          </a:bodyPr>
          <a:lstStyle/>
          <a:p>
            <a:r>
              <a:rPr lang="en-CA" sz="4400" dirty="0">
                <a:solidFill>
                  <a:schemeClr val="bg1"/>
                </a:solidFill>
                <a:latin typeface="Arial" panose="020B0604020202020204" pitchFamily="34" charset="0"/>
                <a:cs typeface="Arial" panose="020B0604020202020204" pitchFamily="34" charset="0"/>
              </a:rPr>
              <a:t>2) Net Survival significantly greater and mortality significantly less for women diagnosed with breast cancer if there is a screening program for 40s</a:t>
            </a:r>
            <a:br>
              <a:rPr lang="en-CA" sz="4400" dirty="0">
                <a:latin typeface="Arial" panose="020B0604020202020204" pitchFamily="34" charset="0"/>
                <a:cs typeface="Arial" panose="020B0604020202020204" pitchFamily="34" charset="0"/>
              </a:rPr>
            </a:br>
            <a:endParaRPr lang="en-CA" dirty="0"/>
          </a:p>
        </p:txBody>
      </p:sp>
      <p:pic>
        <p:nvPicPr>
          <p:cNvPr id="4" name="Main graphic">
            <a:extLst>
              <a:ext uri="{FF2B5EF4-FFF2-40B4-BE49-F238E27FC236}">
                <a16:creationId xmlns:a16="http://schemas.microsoft.com/office/drawing/2014/main" id="{2850FCC3-F58B-E29B-B237-6DA73752973C}"/>
              </a:ext>
            </a:extLst>
          </p:cNvPr>
          <p:cNvPicPr/>
          <p:nvPr/>
        </p:nvPicPr>
        <p:blipFill rotWithShape="1">
          <a:blip r:embed="rId2"/>
          <a:srcRect l="212" t="805" r="-212" b="51785"/>
          <a:stretch/>
        </p:blipFill>
        <p:spPr>
          <a:xfrm>
            <a:off x="330201" y="2603500"/>
            <a:ext cx="5319486" cy="3989211"/>
          </a:xfrm>
          <a:prstGeom prst="rect">
            <a:avLst/>
          </a:prstGeom>
          <a:ln>
            <a:noFill/>
          </a:ln>
        </p:spPr>
      </p:pic>
      <p:pic>
        <p:nvPicPr>
          <p:cNvPr id="5" name="Picture 4" descr="A graph of a graph&#10;&#10;Description automatically generated with medium confidence">
            <a:extLst>
              <a:ext uri="{FF2B5EF4-FFF2-40B4-BE49-F238E27FC236}">
                <a16:creationId xmlns:a16="http://schemas.microsoft.com/office/drawing/2014/main" id="{40697B17-7E81-7D71-3AAB-D3542944AA71}"/>
              </a:ext>
            </a:extLst>
          </p:cNvPr>
          <p:cNvPicPr>
            <a:picLocks noChangeAspect="1"/>
          </p:cNvPicPr>
          <p:nvPr/>
        </p:nvPicPr>
        <p:blipFill rotWithShape="1">
          <a:blip r:embed="rId3">
            <a:extLst>
              <a:ext uri="{28A0092B-C50C-407E-A947-70E740481C1C}">
                <a14:useLocalDpi xmlns:a14="http://schemas.microsoft.com/office/drawing/2010/main" val="0"/>
              </a:ext>
            </a:extLst>
          </a:blip>
          <a:srcRect t="1242" b="6692"/>
          <a:stretch/>
        </p:blipFill>
        <p:spPr>
          <a:xfrm>
            <a:off x="5825206" y="2619021"/>
            <a:ext cx="6043824" cy="3974095"/>
          </a:xfrm>
          <a:prstGeom prst="rect">
            <a:avLst/>
          </a:prstGeom>
        </p:spPr>
      </p:pic>
    </p:spTree>
    <p:extLst>
      <p:ext uri="{BB962C8B-B14F-4D97-AF65-F5344CB8AC3E}">
        <p14:creationId xmlns:p14="http://schemas.microsoft.com/office/powerpoint/2010/main" val="219944943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4B3209F-433A-D64D-8BFD-FD309328E845}"/>
              </a:ext>
            </a:extLst>
          </p:cNvPr>
          <p:cNvSpPr>
            <a:spLocks noGrp="1"/>
          </p:cNvSpPr>
          <p:nvPr>
            <p:ph idx="1"/>
          </p:nvPr>
        </p:nvSpPr>
        <p:spPr>
          <a:xfrm>
            <a:off x="328387" y="176601"/>
            <a:ext cx="12143013" cy="4517080"/>
          </a:xfrm>
        </p:spPr>
        <p:txBody>
          <a:bodyPr/>
          <a:lstStyle/>
          <a:p>
            <a:pPr marL="0" indent="0">
              <a:buNone/>
            </a:pPr>
            <a:r>
              <a:rPr lang="en-CA" sz="4400" dirty="0">
                <a:solidFill>
                  <a:schemeClr val="bg1"/>
                </a:solidFill>
                <a:latin typeface="Arial" panose="020B0604020202020204" pitchFamily="34" charset="0"/>
                <a:cs typeface="Arial" panose="020B0604020202020204" pitchFamily="34" charset="0"/>
              </a:rPr>
              <a:t>3) Significant correlation between provincial/territorial screening participation rate, stage at diagnosis and net survival</a:t>
            </a:r>
          </a:p>
          <a:p>
            <a:pPr marL="0" indent="0">
              <a:buNone/>
            </a:pPr>
            <a:endParaRPr lang="en-CA" dirty="0"/>
          </a:p>
        </p:txBody>
      </p:sp>
      <p:pic>
        <p:nvPicPr>
          <p:cNvPr id="4" name="Picture 3" descr="A graph showing the number of screening rate&#10;&#10;Description automatically generated">
            <a:extLst>
              <a:ext uri="{FF2B5EF4-FFF2-40B4-BE49-F238E27FC236}">
                <a16:creationId xmlns:a16="http://schemas.microsoft.com/office/drawing/2014/main" id="{1FC3742E-D19B-F1AF-031F-095754A43E7C}"/>
              </a:ext>
            </a:extLst>
          </p:cNvPr>
          <p:cNvPicPr>
            <a:picLocks noChangeAspect="1"/>
          </p:cNvPicPr>
          <p:nvPr/>
        </p:nvPicPr>
        <p:blipFill rotWithShape="1">
          <a:blip r:embed="rId2">
            <a:extLst>
              <a:ext uri="{28A0092B-C50C-407E-A947-70E740481C1C}">
                <a14:useLocalDpi xmlns:a14="http://schemas.microsoft.com/office/drawing/2010/main" val="0"/>
              </a:ext>
            </a:extLst>
          </a:blip>
          <a:srcRect r="4629" b="7452"/>
          <a:stretch/>
        </p:blipFill>
        <p:spPr>
          <a:xfrm>
            <a:off x="5241472" y="2158999"/>
            <a:ext cx="6781799" cy="4332515"/>
          </a:xfrm>
          <a:prstGeom prst="rect">
            <a:avLst/>
          </a:prstGeom>
        </p:spPr>
      </p:pic>
      <p:sp>
        <p:nvSpPr>
          <p:cNvPr id="5" name="TextBox 4">
            <a:extLst>
              <a:ext uri="{FF2B5EF4-FFF2-40B4-BE49-F238E27FC236}">
                <a16:creationId xmlns:a16="http://schemas.microsoft.com/office/drawing/2014/main" id="{3E13E52E-1149-7494-0936-FB409EBA05BC}"/>
              </a:ext>
            </a:extLst>
          </p:cNvPr>
          <p:cNvSpPr txBox="1"/>
          <p:nvPr/>
        </p:nvSpPr>
        <p:spPr>
          <a:xfrm>
            <a:off x="5912493" y="6495795"/>
            <a:ext cx="7041502" cy="276999"/>
          </a:xfrm>
          <a:prstGeom prst="rect">
            <a:avLst/>
          </a:prstGeom>
          <a:noFill/>
        </p:spPr>
        <p:txBody>
          <a:bodyPr wrap="square">
            <a:spAutoFit/>
          </a:bodyPr>
          <a:lstStyle/>
          <a:p>
            <a:r>
              <a:rPr lang="en-US" sz="1200" i="1" dirty="0">
                <a:solidFill>
                  <a:schemeClr val="bg1"/>
                </a:solidFill>
                <a:latin typeface="Arial" panose="020B0604020202020204" pitchFamily="34" charset="0"/>
                <a:cs typeface="Arial" panose="020B0604020202020204" pitchFamily="34" charset="0"/>
              </a:rPr>
              <a:t>Wilkinson AN, Ellison LF, </a:t>
            </a:r>
            <a:r>
              <a:rPr lang="en-US" sz="1200" i="1" dirty="0" err="1">
                <a:solidFill>
                  <a:schemeClr val="bg1"/>
                </a:solidFill>
                <a:latin typeface="Arial" panose="020B0604020202020204" pitchFamily="34" charset="0"/>
                <a:cs typeface="Arial" panose="020B0604020202020204" pitchFamily="34" charset="0"/>
              </a:rPr>
              <a:t>Billette</a:t>
            </a:r>
            <a:r>
              <a:rPr lang="en-US" sz="1200" i="1" dirty="0">
                <a:solidFill>
                  <a:schemeClr val="bg1"/>
                </a:solidFill>
                <a:latin typeface="Arial" panose="020B0604020202020204" pitchFamily="34" charset="0"/>
                <a:cs typeface="Arial" panose="020B0604020202020204" pitchFamily="34" charset="0"/>
              </a:rPr>
              <a:t> JM, Seely JM. </a:t>
            </a:r>
            <a:r>
              <a:rPr lang="en-US" sz="1200" b="0" i="1" dirty="0">
                <a:solidFill>
                  <a:schemeClr val="bg1"/>
                </a:solidFill>
                <a:effectLst/>
                <a:latin typeface="Arial" panose="020B0604020202020204" pitchFamily="34" charset="0"/>
                <a:cs typeface="Arial" panose="020B0604020202020204" pitchFamily="34" charset="0"/>
              </a:rPr>
              <a:t>Journal of Clinical Oncology, 2023</a:t>
            </a:r>
            <a:endParaRPr lang="en-CA" sz="1200" i="1" dirty="0">
              <a:solidFill>
                <a:schemeClr val="bg1"/>
              </a:solidFill>
              <a:latin typeface="Arial" panose="020B0604020202020204" pitchFamily="34" charset="0"/>
              <a:cs typeface="Arial" panose="020B0604020202020204" pitchFamily="34" charset="0"/>
            </a:endParaRPr>
          </a:p>
        </p:txBody>
      </p:sp>
      <p:grpSp>
        <p:nvGrpSpPr>
          <p:cNvPr id="6" name="Group 5">
            <a:extLst>
              <a:ext uri="{FF2B5EF4-FFF2-40B4-BE49-F238E27FC236}">
                <a16:creationId xmlns:a16="http://schemas.microsoft.com/office/drawing/2014/main" id="{B4C9212E-7392-E453-3C9D-97BBD1DF489C}"/>
              </a:ext>
            </a:extLst>
          </p:cNvPr>
          <p:cNvGrpSpPr/>
          <p:nvPr/>
        </p:nvGrpSpPr>
        <p:grpSpPr>
          <a:xfrm>
            <a:off x="279399" y="2133600"/>
            <a:ext cx="4924779" cy="4684894"/>
            <a:chOff x="2863430" y="596900"/>
            <a:chExt cx="5480470" cy="4892950"/>
          </a:xfrm>
        </p:grpSpPr>
        <p:sp>
          <p:nvSpPr>
            <p:cNvPr id="7" name="TextBox 6">
              <a:extLst>
                <a:ext uri="{FF2B5EF4-FFF2-40B4-BE49-F238E27FC236}">
                  <a16:creationId xmlns:a16="http://schemas.microsoft.com/office/drawing/2014/main" id="{51F2923E-76B7-D14B-6DF0-63C3B8436C6E}"/>
                </a:ext>
              </a:extLst>
            </p:cNvPr>
            <p:cNvSpPr txBox="1"/>
            <p:nvPr/>
          </p:nvSpPr>
          <p:spPr>
            <a:xfrm>
              <a:off x="4798960" y="5105298"/>
              <a:ext cx="2976917" cy="384552"/>
            </a:xfrm>
            <a:prstGeom prst="rect">
              <a:avLst/>
            </a:prstGeom>
            <a:noFill/>
          </p:spPr>
          <p:txBody>
            <a:bodyPr wrap="square" rtlCol="0">
              <a:spAutoFit/>
            </a:bodyPr>
            <a:lstStyle/>
            <a:p>
              <a:r>
                <a:rPr lang="en-CA" dirty="0">
                  <a:solidFill>
                    <a:schemeClr val="bg1"/>
                  </a:solidFill>
                </a:rPr>
                <a:t>40-49 % Screened</a:t>
              </a:r>
              <a:endParaRPr lang="en-US" dirty="0">
                <a:solidFill>
                  <a:schemeClr val="bg1"/>
                </a:solidFill>
              </a:endParaRPr>
            </a:p>
          </p:txBody>
        </p:sp>
        <p:pic>
          <p:nvPicPr>
            <p:cNvPr id="8" name="Picture 7" descr="Chart, scatter chart&#10;&#10;Description automatically generated">
              <a:extLst>
                <a:ext uri="{FF2B5EF4-FFF2-40B4-BE49-F238E27FC236}">
                  <a16:creationId xmlns:a16="http://schemas.microsoft.com/office/drawing/2014/main" id="{7A79B0EC-1A62-D1DC-6219-A841570DA13C}"/>
                </a:ext>
              </a:extLst>
            </p:cNvPr>
            <p:cNvPicPr>
              <a:picLocks noChangeAspect="1"/>
            </p:cNvPicPr>
            <p:nvPr/>
          </p:nvPicPr>
          <p:blipFill rotWithShape="1">
            <a:blip r:embed="rId3">
              <a:extLst>
                <a:ext uri="{28A0092B-C50C-407E-A947-70E740481C1C}">
                  <a14:useLocalDpi xmlns:a14="http://schemas.microsoft.com/office/drawing/2010/main" val="0"/>
                </a:ext>
              </a:extLst>
            </a:blip>
            <a:srcRect l="6897" t="2922" r="2956" b="12182"/>
            <a:stretch/>
          </p:blipFill>
          <p:spPr bwMode="auto">
            <a:xfrm>
              <a:off x="3114673" y="2816224"/>
              <a:ext cx="5229225" cy="2308225"/>
            </a:xfrm>
            <a:prstGeom prst="rect">
              <a:avLst/>
            </a:prstGeom>
            <a:ln>
              <a:noFill/>
            </a:ln>
            <a:extLst>
              <a:ext uri="{53640926-AAD7-44D8-BBD7-CCE9431645EC}">
                <a14:shadowObscured xmlns:a14="http://schemas.microsoft.com/office/drawing/2010/main"/>
              </a:ext>
            </a:extLst>
          </p:spPr>
        </p:pic>
        <p:pic>
          <p:nvPicPr>
            <p:cNvPr id="9" name="Picture 8" descr="Chart, scatter chart&#10;&#10;Description automatically generated">
              <a:extLst>
                <a:ext uri="{FF2B5EF4-FFF2-40B4-BE49-F238E27FC236}">
                  <a16:creationId xmlns:a16="http://schemas.microsoft.com/office/drawing/2014/main" id="{4C98C1B8-2357-BBA7-A802-7ABA1A5D0A25}"/>
                </a:ext>
              </a:extLst>
            </p:cNvPr>
            <p:cNvPicPr>
              <a:picLocks noChangeAspect="1"/>
            </p:cNvPicPr>
            <p:nvPr/>
          </p:nvPicPr>
          <p:blipFill rotWithShape="1">
            <a:blip r:embed="rId4">
              <a:extLst>
                <a:ext uri="{28A0092B-C50C-407E-A947-70E740481C1C}">
                  <a14:useLocalDpi xmlns:a14="http://schemas.microsoft.com/office/drawing/2010/main" val="0"/>
                </a:ext>
              </a:extLst>
            </a:blip>
            <a:srcRect l="4385" r="3035" b="15934"/>
            <a:stretch/>
          </p:blipFill>
          <p:spPr bwMode="auto">
            <a:xfrm>
              <a:off x="3114675" y="596900"/>
              <a:ext cx="5229225" cy="2308225"/>
            </a:xfrm>
            <a:prstGeom prst="rect">
              <a:avLst/>
            </a:prstGeom>
            <a:ln>
              <a:noFill/>
            </a:ln>
            <a:extLst>
              <a:ext uri="{53640926-AAD7-44D8-BBD7-CCE9431645EC}">
                <a14:shadowObscured xmlns:a14="http://schemas.microsoft.com/office/drawing/2010/main"/>
              </a:ext>
            </a:extLst>
          </p:spPr>
        </p:pic>
        <p:sp>
          <p:nvSpPr>
            <p:cNvPr id="10" name="TextBox 9">
              <a:extLst>
                <a:ext uri="{FF2B5EF4-FFF2-40B4-BE49-F238E27FC236}">
                  <a16:creationId xmlns:a16="http://schemas.microsoft.com/office/drawing/2014/main" id="{A50DC469-4475-7E98-DEA9-BCAB23C37708}"/>
                </a:ext>
              </a:extLst>
            </p:cNvPr>
            <p:cNvSpPr txBox="1"/>
            <p:nvPr/>
          </p:nvSpPr>
          <p:spPr>
            <a:xfrm rot="16200000">
              <a:off x="2319274" y="2667000"/>
              <a:ext cx="1457643" cy="369332"/>
            </a:xfrm>
            <a:prstGeom prst="rect">
              <a:avLst/>
            </a:prstGeom>
            <a:noFill/>
          </p:spPr>
          <p:txBody>
            <a:bodyPr wrap="none" rtlCol="0">
              <a:spAutoFit/>
            </a:bodyPr>
            <a:lstStyle/>
            <a:p>
              <a:r>
                <a:rPr lang="en-CA" dirty="0"/>
                <a:t>Rate/100,000</a:t>
              </a:r>
              <a:endParaRPr lang="en-US" dirty="0"/>
            </a:p>
          </p:txBody>
        </p:sp>
        <p:sp>
          <p:nvSpPr>
            <p:cNvPr id="11" name="TextBox 10">
              <a:extLst>
                <a:ext uri="{FF2B5EF4-FFF2-40B4-BE49-F238E27FC236}">
                  <a16:creationId xmlns:a16="http://schemas.microsoft.com/office/drawing/2014/main" id="{7CC6FC0D-74A4-3677-212E-6FBA46AA4095}"/>
                </a:ext>
              </a:extLst>
            </p:cNvPr>
            <p:cNvSpPr txBox="1"/>
            <p:nvPr/>
          </p:nvSpPr>
          <p:spPr>
            <a:xfrm>
              <a:off x="7134225" y="642421"/>
              <a:ext cx="867610" cy="369332"/>
            </a:xfrm>
            <a:prstGeom prst="rect">
              <a:avLst/>
            </a:prstGeom>
            <a:noFill/>
          </p:spPr>
          <p:txBody>
            <a:bodyPr wrap="none" rtlCol="0">
              <a:spAutoFit/>
            </a:bodyPr>
            <a:lstStyle/>
            <a:p>
              <a:r>
                <a:rPr lang="en-CA" dirty="0"/>
                <a:t>Stage 1</a:t>
              </a:r>
              <a:endParaRPr lang="en-US" dirty="0"/>
            </a:p>
          </p:txBody>
        </p:sp>
        <p:sp>
          <p:nvSpPr>
            <p:cNvPr id="12" name="TextBox 11">
              <a:extLst>
                <a:ext uri="{FF2B5EF4-FFF2-40B4-BE49-F238E27FC236}">
                  <a16:creationId xmlns:a16="http://schemas.microsoft.com/office/drawing/2014/main" id="{A3A193DD-6604-F3BA-B29F-1E4695F78913}"/>
                </a:ext>
              </a:extLst>
            </p:cNvPr>
            <p:cNvSpPr txBox="1"/>
            <p:nvPr/>
          </p:nvSpPr>
          <p:spPr>
            <a:xfrm>
              <a:off x="7134225" y="3016805"/>
              <a:ext cx="867610" cy="369332"/>
            </a:xfrm>
            <a:prstGeom prst="rect">
              <a:avLst/>
            </a:prstGeom>
            <a:noFill/>
          </p:spPr>
          <p:txBody>
            <a:bodyPr wrap="none" rtlCol="0">
              <a:spAutoFit/>
            </a:bodyPr>
            <a:lstStyle/>
            <a:p>
              <a:r>
                <a:rPr lang="en-CA" dirty="0"/>
                <a:t>Stage 4</a:t>
              </a:r>
              <a:endParaRPr lang="en-US" dirty="0"/>
            </a:p>
          </p:txBody>
        </p:sp>
      </p:grpSp>
    </p:spTree>
    <p:extLst>
      <p:ext uri="{BB962C8B-B14F-4D97-AF65-F5344CB8AC3E}">
        <p14:creationId xmlns:p14="http://schemas.microsoft.com/office/powerpoint/2010/main" val="190372694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B6146A0-A07D-0DA4-B5D3-A7C08301F90D}"/>
              </a:ext>
            </a:extLst>
          </p:cNvPr>
          <p:cNvSpPr>
            <a:spLocks noGrp="1"/>
          </p:cNvSpPr>
          <p:nvPr>
            <p:ph idx="1"/>
          </p:nvPr>
        </p:nvSpPr>
        <p:spPr>
          <a:xfrm>
            <a:off x="932542" y="481401"/>
            <a:ext cx="10326915" cy="1668527"/>
          </a:xfrm>
        </p:spPr>
        <p:txBody>
          <a:bodyPr>
            <a:normAutofit fontScale="92500" lnSpcReduction="10000"/>
          </a:bodyPr>
          <a:lstStyle/>
          <a:p>
            <a:pPr marL="0" indent="0">
              <a:buNone/>
            </a:pPr>
            <a:r>
              <a:rPr lang="en-CA" sz="4400" dirty="0">
                <a:solidFill>
                  <a:schemeClr val="bg1"/>
                </a:solidFill>
                <a:latin typeface="Arial" panose="020B0604020202020204" pitchFamily="34" charset="0"/>
                <a:cs typeface="Arial" panose="020B0604020202020204" pitchFamily="34" charset="0"/>
              </a:rPr>
              <a:t>4) Increased breast cancer incidence in women in 50s if they live in a jurisdiction which does not screen in 40s</a:t>
            </a:r>
          </a:p>
          <a:p>
            <a:endParaRPr lang="en-CA" dirty="0"/>
          </a:p>
        </p:txBody>
      </p:sp>
      <p:pic>
        <p:nvPicPr>
          <p:cNvPr id="4" name="Picture 3" descr="A graph of a number of individuals&#10;&#10;Description automatically generated with medium confidence">
            <a:extLst>
              <a:ext uri="{FF2B5EF4-FFF2-40B4-BE49-F238E27FC236}">
                <a16:creationId xmlns:a16="http://schemas.microsoft.com/office/drawing/2014/main" id="{70F379FE-B76D-C862-9D41-B5047E6DA7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5100" y="2256579"/>
            <a:ext cx="8496300" cy="4389419"/>
          </a:xfrm>
          <a:prstGeom prst="rect">
            <a:avLst/>
          </a:prstGeom>
        </p:spPr>
      </p:pic>
    </p:spTree>
    <p:extLst>
      <p:ext uri="{BB962C8B-B14F-4D97-AF65-F5344CB8AC3E}">
        <p14:creationId xmlns:p14="http://schemas.microsoft.com/office/powerpoint/2010/main" val="484535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D8EC7-0078-472B-856E-56514A4BFD92}"/>
              </a:ext>
            </a:extLst>
          </p:cNvPr>
          <p:cNvSpPr>
            <a:spLocks noGrp="1"/>
          </p:cNvSpPr>
          <p:nvPr>
            <p:ph type="title"/>
          </p:nvPr>
        </p:nvSpPr>
        <p:spPr/>
        <p:txBody>
          <a:bodyPr>
            <a:normAutofit fontScale="90000"/>
          </a:bodyPr>
          <a:lstStyle/>
          <a:p>
            <a:r>
              <a:rPr lang="en-CA" dirty="0">
                <a:solidFill>
                  <a:srgbClr val="FFFFFF"/>
                </a:solidFill>
                <a:latin typeface="Arial" panose="020B0604020202020204" pitchFamily="34" charset="0"/>
                <a:cs typeface="Arial" panose="020B0604020202020204" pitchFamily="34" charset="0"/>
              </a:rPr>
              <a:t>Do you recommend screening mammography for women in their 40s?</a:t>
            </a:r>
            <a:br>
              <a:rPr lang="en-CA" dirty="0">
                <a:solidFill>
                  <a:schemeClr val="tx2">
                    <a:lumMod val="50000"/>
                  </a:schemeClr>
                </a:solidFill>
              </a:rPr>
            </a:br>
            <a:endParaRPr lang="en-CA" dirty="0"/>
          </a:p>
        </p:txBody>
      </p:sp>
      <p:sp>
        <p:nvSpPr>
          <p:cNvPr id="3" name="Content Placeholder 2">
            <a:extLst>
              <a:ext uri="{FF2B5EF4-FFF2-40B4-BE49-F238E27FC236}">
                <a16:creationId xmlns:a16="http://schemas.microsoft.com/office/drawing/2014/main" id="{022A1DB3-5BB8-4B5B-8435-6A0ADB51A5D4}"/>
              </a:ext>
            </a:extLst>
          </p:cNvPr>
          <p:cNvSpPr>
            <a:spLocks noGrp="1"/>
          </p:cNvSpPr>
          <p:nvPr>
            <p:ph idx="1"/>
          </p:nvPr>
        </p:nvSpPr>
        <p:spPr>
          <a:xfrm>
            <a:off x="1103313" y="2052921"/>
            <a:ext cx="9784428" cy="4195481"/>
          </a:xfrm>
        </p:spPr>
        <p:txBody>
          <a:bodyPr>
            <a:normAutofit/>
          </a:bodyPr>
          <a:lstStyle/>
          <a:p>
            <a:pPr marL="457200" lvl="1" indent="0">
              <a:buNone/>
            </a:pPr>
            <a:r>
              <a:rPr lang="en-CA" sz="3600" dirty="0">
                <a:solidFill>
                  <a:srgbClr val="FFFFFF"/>
                </a:solidFill>
                <a:latin typeface="Arial" panose="020B0604020202020204" pitchFamily="34" charset="0"/>
                <a:cs typeface="Arial" panose="020B0604020202020204" pitchFamily="34" charset="0"/>
              </a:rPr>
              <a:t>A. Yes</a:t>
            </a:r>
          </a:p>
          <a:p>
            <a:pPr marL="457200" lvl="1" indent="0">
              <a:buNone/>
            </a:pPr>
            <a:r>
              <a:rPr lang="en-CA" sz="3600" dirty="0">
                <a:solidFill>
                  <a:srgbClr val="FFFFFF"/>
                </a:solidFill>
                <a:latin typeface="Arial" panose="020B0604020202020204" pitchFamily="34" charset="0"/>
                <a:cs typeface="Arial" panose="020B0604020202020204" pitchFamily="34" charset="0"/>
              </a:rPr>
              <a:t>B. No </a:t>
            </a:r>
          </a:p>
          <a:p>
            <a:pPr marL="457200" lvl="1" indent="0">
              <a:buNone/>
            </a:pPr>
            <a:r>
              <a:rPr lang="en-CA" sz="3600" dirty="0">
                <a:solidFill>
                  <a:srgbClr val="FFFFFF"/>
                </a:solidFill>
                <a:latin typeface="Arial" panose="020B0604020202020204" pitchFamily="34" charset="0"/>
                <a:cs typeface="Arial" panose="020B0604020202020204" pitchFamily="34" charset="0"/>
              </a:rPr>
              <a:t>C. Only if they have a positive family history 	of breast cancer</a:t>
            </a:r>
          </a:p>
        </p:txBody>
      </p:sp>
      <p:sp>
        <p:nvSpPr>
          <p:cNvPr id="4" name="Slide Number Placeholder 3">
            <a:extLst>
              <a:ext uri="{FF2B5EF4-FFF2-40B4-BE49-F238E27FC236}">
                <a16:creationId xmlns:a16="http://schemas.microsoft.com/office/drawing/2014/main" id="{EA78F374-484D-41BD-B169-410A5E449065}"/>
              </a:ext>
            </a:extLst>
          </p:cNvPr>
          <p:cNvSpPr>
            <a:spLocks noGrp="1"/>
          </p:cNvSpPr>
          <p:nvPr>
            <p:ph type="sldNum" sz="quarter" idx="12"/>
          </p:nvPr>
        </p:nvSpPr>
        <p:spPr/>
        <p:txBody>
          <a:bodyPr/>
          <a:lstStyle/>
          <a:p>
            <a:pPr defTabSz="457189">
              <a:defRPr/>
            </a:pPr>
            <a:fld id="{179F89F9-FF04-E344-B066-787D2970A62B}" type="slidenum">
              <a:rPr lang="en-US" sz="1800">
                <a:solidFill>
                  <a:srgbClr val="295D90"/>
                </a:solidFill>
                <a:latin typeface="Arial"/>
              </a:rPr>
              <a:pPr defTabSz="457189">
                <a:defRPr/>
              </a:pPr>
              <a:t>6</a:t>
            </a:fld>
            <a:endParaRPr lang="en-US" sz="1800" dirty="0">
              <a:solidFill>
                <a:srgbClr val="295D90"/>
              </a:solidFill>
              <a:latin typeface="Arial"/>
            </a:endParaRPr>
          </a:p>
        </p:txBody>
      </p:sp>
    </p:spTree>
    <p:extLst>
      <p:ext uri="{BB962C8B-B14F-4D97-AF65-F5344CB8AC3E}">
        <p14:creationId xmlns:p14="http://schemas.microsoft.com/office/powerpoint/2010/main" val="193740211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061370">
            <a:alpha val="25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C9D46-406C-40F0-9738-1A850522F27B}"/>
              </a:ext>
            </a:extLst>
          </p:cNvPr>
          <p:cNvSpPr>
            <a:spLocks noGrp="1"/>
          </p:cNvSpPr>
          <p:nvPr>
            <p:ph type="title"/>
          </p:nvPr>
        </p:nvSpPr>
        <p:spPr>
          <a:xfrm>
            <a:off x="1309510" y="365125"/>
            <a:ext cx="10044289" cy="1325563"/>
          </a:xfrm>
        </p:spPr>
        <p:txBody>
          <a:bodyPr>
            <a:normAutofit/>
          </a:bodyPr>
          <a:lstStyle/>
          <a:p>
            <a:pPr algn="ctr"/>
            <a:r>
              <a:rPr lang="en-CA" dirty="0"/>
              <a:t>Screening Recommendations for women 40-49</a:t>
            </a:r>
          </a:p>
        </p:txBody>
      </p:sp>
      <p:sp>
        <p:nvSpPr>
          <p:cNvPr id="3" name="Content Placeholder 2">
            <a:extLst>
              <a:ext uri="{FF2B5EF4-FFF2-40B4-BE49-F238E27FC236}">
                <a16:creationId xmlns:a16="http://schemas.microsoft.com/office/drawing/2014/main" id="{CE3A36A1-46F6-49E7-9367-0D57C7C7E302}"/>
              </a:ext>
            </a:extLst>
          </p:cNvPr>
          <p:cNvSpPr>
            <a:spLocks noGrp="1"/>
          </p:cNvSpPr>
          <p:nvPr>
            <p:ph idx="1"/>
          </p:nvPr>
        </p:nvSpPr>
        <p:spPr>
          <a:xfrm>
            <a:off x="1120000" y="1835785"/>
            <a:ext cx="10868800" cy="4351339"/>
          </a:xfrm>
        </p:spPr>
        <p:txBody>
          <a:bodyPr>
            <a:normAutofit fontScale="92500" lnSpcReduction="10000"/>
          </a:bodyPr>
          <a:lstStyle/>
          <a:p>
            <a:r>
              <a:rPr lang="en-CA" sz="3200" dirty="0"/>
              <a:t>Discuss risks/benefits and patient preferences. Be aware that:</a:t>
            </a:r>
          </a:p>
          <a:p>
            <a:pPr lvl="1"/>
            <a:r>
              <a:rPr lang="en-CA" dirty="0"/>
              <a:t>Survival is significantly increased in women 40-49 who are screened</a:t>
            </a:r>
          </a:p>
          <a:p>
            <a:pPr lvl="1"/>
            <a:r>
              <a:rPr lang="en-CA" dirty="0"/>
              <a:t>Non-white women are at increased risk for diagnosis at an earlier age</a:t>
            </a:r>
          </a:p>
          <a:p>
            <a:pPr lvl="1"/>
            <a:r>
              <a:rPr lang="en-CA" dirty="0"/>
              <a:t>Overdiagnosis is minimal in women in 40s</a:t>
            </a:r>
          </a:p>
          <a:p>
            <a:pPr lvl="1"/>
            <a:r>
              <a:rPr lang="en-CA" dirty="0"/>
              <a:t>Dense breasts increase risk of breast cancer</a:t>
            </a:r>
          </a:p>
          <a:p>
            <a:pPr lvl="1"/>
            <a:r>
              <a:rPr lang="en-CA" dirty="0"/>
              <a:t>Use IBIS to quantify a patient’s risk</a:t>
            </a:r>
          </a:p>
          <a:p>
            <a:endParaRPr lang="en-CA" sz="3600" dirty="0"/>
          </a:p>
          <a:p>
            <a:r>
              <a:rPr lang="en-CA" sz="3600" dirty="0"/>
              <a:t>Women in their 40s should be screened annually with mammography</a:t>
            </a:r>
          </a:p>
          <a:p>
            <a:pPr lvl="1"/>
            <a:r>
              <a:rPr lang="en-CA" sz="2800" dirty="0"/>
              <a:t>+/- supplemental screening if dense breasts and IBIS &gt;15%</a:t>
            </a:r>
          </a:p>
          <a:p>
            <a:pPr marL="0" indent="0">
              <a:buNone/>
            </a:pPr>
            <a:endParaRPr lang="en-CA" dirty="0"/>
          </a:p>
        </p:txBody>
      </p:sp>
      <p:sp>
        <p:nvSpPr>
          <p:cNvPr id="7" name="TextBox 6">
            <a:extLst>
              <a:ext uri="{FF2B5EF4-FFF2-40B4-BE49-F238E27FC236}">
                <a16:creationId xmlns:a16="http://schemas.microsoft.com/office/drawing/2014/main" id="{D9B751FD-A99E-49F3-B8BF-461FE86AC9EE}"/>
              </a:ext>
            </a:extLst>
          </p:cNvPr>
          <p:cNvSpPr txBox="1"/>
          <p:nvPr/>
        </p:nvSpPr>
        <p:spPr>
          <a:xfrm>
            <a:off x="7970169" y="6496049"/>
            <a:ext cx="3281796" cy="369332"/>
          </a:xfrm>
          <a:prstGeom prst="rect">
            <a:avLst/>
          </a:prstGeom>
          <a:noFill/>
        </p:spPr>
        <p:txBody>
          <a:bodyPr wrap="none" rtlCol="0">
            <a:spAutoFit/>
          </a:bodyPr>
          <a:lstStyle/>
          <a:p>
            <a:pPr defTabSz="457189">
              <a:defRPr/>
            </a:pPr>
            <a:r>
              <a:rPr lang="en-CA" dirty="0">
                <a:solidFill>
                  <a:prstClr val="white"/>
                </a:solidFill>
                <a:latin typeface="Corbel" panose="020B0503020204020204"/>
              </a:rPr>
              <a:t>Ray et al, AJR 2018; 210:264–270</a:t>
            </a:r>
          </a:p>
        </p:txBody>
      </p:sp>
    </p:spTree>
    <p:extLst>
      <p:ext uri="{BB962C8B-B14F-4D97-AF65-F5344CB8AC3E}">
        <p14:creationId xmlns:p14="http://schemas.microsoft.com/office/powerpoint/2010/main" val="205962494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AD79A-8208-9D57-24CC-9E0A5D993649}"/>
              </a:ext>
            </a:extLst>
          </p:cNvPr>
          <p:cNvSpPr>
            <a:spLocks noGrp="1"/>
          </p:cNvSpPr>
          <p:nvPr>
            <p:ph type="title"/>
          </p:nvPr>
        </p:nvSpPr>
        <p:spPr/>
        <p:txBody>
          <a:bodyPr/>
          <a:lstStyle/>
          <a:p>
            <a:r>
              <a:rPr lang="en-CA" dirty="0">
                <a:solidFill>
                  <a:schemeClr val="bg1"/>
                </a:solidFill>
              </a:rPr>
              <a:t>Women &gt;74</a:t>
            </a:r>
          </a:p>
        </p:txBody>
      </p:sp>
      <p:sp>
        <p:nvSpPr>
          <p:cNvPr id="3" name="Content Placeholder 2">
            <a:extLst>
              <a:ext uri="{FF2B5EF4-FFF2-40B4-BE49-F238E27FC236}">
                <a16:creationId xmlns:a16="http://schemas.microsoft.com/office/drawing/2014/main" id="{CB154526-2351-448E-9E9D-A9120F0EC448}"/>
              </a:ext>
            </a:extLst>
          </p:cNvPr>
          <p:cNvSpPr>
            <a:spLocks noGrp="1"/>
          </p:cNvSpPr>
          <p:nvPr>
            <p:ph idx="1"/>
          </p:nvPr>
        </p:nvSpPr>
        <p:spPr/>
        <p:txBody>
          <a:bodyPr>
            <a:normAutofit/>
          </a:bodyPr>
          <a:lstStyle/>
          <a:p>
            <a:r>
              <a:rPr lang="en-CA" dirty="0">
                <a:solidFill>
                  <a:schemeClr val="bg1"/>
                </a:solidFill>
              </a:rPr>
              <a:t>Breast screening most jurisdictions until age 74, Quebec until age 69</a:t>
            </a:r>
          </a:p>
          <a:p>
            <a:r>
              <a:rPr lang="en-CA" dirty="0">
                <a:solidFill>
                  <a:schemeClr val="bg1"/>
                </a:solidFill>
              </a:rPr>
              <a:t>Women older than 70 represent 31% of breast cancer cases</a:t>
            </a:r>
          </a:p>
          <a:p>
            <a:r>
              <a:rPr lang="en-CA" dirty="0">
                <a:solidFill>
                  <a:schemeClr val="bg1"/>
                </a:solidFill>
              </a:rPr>
              <a:t>Breast cancer specific mortality is highest in women over 70</a:t>
            </a:r>
          </a:p>
          <a:p>
            <a:r>
              <a:rPr lang="en-CA" dirty="0">
                <a:solidFill>
                  <a:schemeClr val="bg1"/>
                </a:solidFill>
              </a:rPr>
              <a:t>Older women have worse outcomes than younger women with similar diagnoses</a:t>
            </a:r>
          </a:p>
          <a:p>
            <a:r>
              <a:rPr lang="en-CA" dirty="0" err="1">
                <a:solidFill>
                  <a:schemeClr val="bg1"/>
                </a:solidFill>
              </a:rPr>
              <a:t>Overdiganosis</a:t>
            </a:r>
            <a:r>
              <a:rPr lang="en-CA" dirty="0">
                <a:solidFill>
                  <a:schemeClr val="bg1"/>
                </a:solidFill>
              </a:rPr>
              <a:t> is an important factor in older women who may potentially have multiple co-morbidities.</a:t>
            </a:r>
          </a:p>
        </p:txBody>
      </p:sp>
    </p:spTree>
    <p:extLst>
      <p:ext uri="{BB962C8B-B14F-4D97-AF65-F5344CB8AC3E}">
        <p14:creationId xmlns:p14="http://schemas.microsoft.com/office/powerpoint/2010/main" val="30884127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061370">
            <a:alpha val="25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6FA1F-C51C-E3DE-A203-2C3E4E5A9C26}"/>
              </a:ext>
            </a:extLst>
          </p:cNvPr>
          <p:cNvSpPr>
            <a:spLocks noGrp="1"/>
          </p:cNvSpPr>
          <p:nvPr>
            <p:ph type="title"/>
          </p:nvPr>
        </p:nvSpPr>
        <p:spPr>
          <a:xfrm>
            <a:off x="838199" y="365125"/>
            <a:ext cx="9175045" cy="1325563"/>
          </a:xfrm>
        </p:spPr>
        <p:txBody>
          <a:bodyPr>
            <a:normAutofit/>
          </a:bodyPr>
          <a:lstStyle/>
          <a:p>
            <a:pPr algn="ctr"/>
            <a:r>
              <a:rPr lang="en-CA" dirty="0"/>
              <a:t>Screening Recommendations for Women &gt;74</a:t>
            </a:r>
          </a:p>
        </p:txBody>
      </p:sp>
      <p:sp>
        <p:nvSpPr>
          <p:cNvPr id="3" name="Content Placeholder 2">
            <a:extLst>
              <a:ext uri="{FF2B5EF4-FFF2-40B4-BE49-F238E27FC236}">
                <a16:creationId xmlns:a16="http://schemas.microsoft.com/office/drawing/2014/main" id="{A6E99DD1-187F-C1DF-F425-FCEF987DA59F}"/>
              </a:ext>
            </a:extLst>
          </p:cNvPr>
          <p:cNvSpPr>
            <a:spLocks noGrp="1"/>
          </p:cNvSpPr>
          <p:nvPr>
            <p:ph idx="1"/>
          </p:nvPr>
        </p:nvSpPr>
        <p:spPr/>
        <p:txBody>
          <a:bodyPr/>
          <a:lstStyle/>
          <a:p>
            <a:r>
              <a:rPr lang="en-CA" dirty="0"/>
              <a:t>Screening in women &gt;74 should be a discussions weighing risks/benefits with the patient</a:t>
            </a:r>
          </a:p>
          <a:p>
            <a:r>
              <a:rPr lang="en-CA" dirty="0"/>
              <a:t>Screening should only be considered when life expectancy is &gt;10 years</a:t>
            </a:r>
          </a:p>
          <a:p>
            <a:r>
              <a:rPr lang="en-CA" dirty="0"/>
              <a:t>Screen with mammogram q2 years</a:t>
            </a:r>
          </a:p>
          <a:p>
            <a:pPr marL="0" indent="0">
              <a:buNone/>
            </a:pPr>
            <a:endParaRPr lang="en-CA" dirty="0"/>
          </a:p>
        </p:txBody>
      </p:sp>
    </p:spTree>
    <p:extLst>
      <p:ext uri="{BB962C8B-B14F-4D97-AF65-F5344CB8AC3E}">
        <p14:creationId xmlns:p14="http://schemas.microsoft.com/office/powerpoint/2010/main" val="84772404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35B22-D8FA-41C7-A3EF-E3C1B4820F5E}"/>
              </a:ext>
            </a:extLst>
          </p:cNvPr>
          <p:cNvSpPr>
            <a:spLocks noGrp="1"/>
          </p:cNvSpPr>
          <p:nvPr>
            <p:ph type="title"/>
          </p:nvPr>
        </p:nvSpPr>
        <p:spPr>
          <a:xfrm>
            <a:off x="752929" y="416056"/>
            <a:ext cx="10297887" cy="1323845"/>
          </a:xfrm>
        </p:spPr>
        <p:txBody>
          <a:bodyPr>
            <a:normAutofit/>
          </a:bodyPr>
          <a:lstStyle/>
          <a:p>
            <a:pPr algn="ctr"/>
            <a:r>
              <a:rPr lang="en-CA" dirty="0">
                <a:solidFill>
                  <a:schemeClr val="bg1"/>
                </a:solidFill>
                <a:latin typeface="Arial" panose="020B0604020202020204" pitchFamily="34" charset="0"/>
                <a:cs typeface="Arial" panose="020B0604020202020204" pitchFamily="34" charset="0"/>
              </a:rPr>
              <a:t>Which of the following statements is true?</a:t>
            </a:r>
          </a:p>
        </p:txBody>
      </p:sp>
      <p:sp>
        <p:nvSpPr>
          <p:cNvPr id="3" name="Content Placeholder 2">
            <a:extLst>
              <a:ext uri="{FF2B5EF4-FFF2-40B4-BE49-F238E27FC236}">
                <a16:creationId xmlns:a16="http://schemas.microsoft.com/office/drawing/2014/main" id="{C838CE0F-C544-4406-8887-A86E8E57E450}"/>
              </a:ext>
            </a:extLst>
          </p:cNvPr>
          <p:cNvSpPr>
            <a:spLocks noGrp="1"/>
          </p:cNvSpPr>
          <p:nvPr>
            <p:ph idx="1"/>
          </p:nvPr>
        </p:nvSpPr>
        <p:spPr>
          <a:xfrm>
            <a:off x="749300" y="2154173"/>
            <a:ext cx="10326915" cy="4517080"/>
          </a:xfrm>
        </p:spPr>
        <p:txBody>
          <a:bodyPr vert="horz" lIns="91440" tIns="45720" rIns="91440" bIns="45720" rtlCol="0" anchor="t">
            <a:normAutofit/>
          </a:bodyPr>
          <a:lstStyle/>
          <a:p>
            <a:pPr marL="0" indent="0">
              <a:buNone/>
            </a:pPr>
            <a:r>
              <a:rPr lang="en-CA" sz="2400" dirty="0">
                <a:solidFill>
                  <a:schemeClr val="bg1"/>
                </a:solidFill>
                <a:latin typeface="Arial" panose="020B0604020202020204" pitchFamily="34" charset="0"/>
                <a:cs typeface="Arial" panose="020B0604020202020204" pitchFamily="34" charset="0"/>
              </a:rPr>
              <a:t>A. Screening mammography for a woman in her 40s should only be done if she has a positive family history of breast cancer</a:t>
            </a:r>
            <a:endParaRPr lang="en-US" sz="2400" dirty="0">
              <a:solidFill>
                <a:schemeClr val="bg1"/>
              </a:solidFill>
              <a:latin typeface="Arial" panose="020B0604020202020204" pitchFamily="34" charset="0"/>
              <a:cs typeface="Arial" panose="020B0604020202020204" pitchFamily="34" charset="0"/>
            </a:endParaRPr>
          </a:p>
          <a:p>
            <a:pPr marL="0" indent="0">
              <a:buNone/>
            </a:pPr>
            <a:r>
              <a:rPr lang="en-CA" sz="2400" dirty="0">
                <a:solidFill>
                  <a:schemeClr val="bg1"/>
                </a:solidFill>
                <a:latin typeface="Arial" panose="020B0604020202020204" pitchFamily="34" charset="0"/>
                <a:cs typeface="Arial" panose="020B0604020202020204" pitchFamily="34" charset="0"/>
              </a:rPr>
              <a:t>B. Breast tissue density is a risk factor for breast cancer that is equivalent to having a first degree relative with breast cancer</a:t>
            </a:r>
          </a:p>
          <a:p>
            <a:pPr marL="0" indent="0">
              <a:buNone/>
            </a:pPr>
            <a:r>
              <a:rPr lang="en-CA" sz="2400" dirty="0">
                <a:solidFill>
                  <a:schemeClr val="bg1"/>
                </a:solidFill>
                <a:latin typeface="Arial" panose="020B0604020202020204" pitchFamily="34" charset="0"/>
                <a:cs typeface="Arial" panose="020B0604020202020204" pitchFamily="34" charset="0"/>
              </a:rPr>
              <a:t>C. Most patients who develop breast cancer have a family history of breast cancer </a:t>
            </a:r>
          </a:p>
          <a:p>
            <a:pPr marL="0" indent="0">
              <a:buNone/>
            </a:pPr>
            <a:r>
              <a:rPr lang="en-CA" sz="2400" dirty="0">
                <a:solidFill>
                  <a:schemeClr val="bg1"/>
                </a:solidFill>
                <a:latin typeface="Arial" panose="020B0604020202020204" pitchFamily="34" charset="0"/>
                <a:cs typeface="Arial" panose="020B0604020202020204" pitchFamily="34" charset="0"/>
              </a:rPr>
              <a:t>D. Stopping screening mammography is recommended if life expectancy is &lt; 15 years</a:t>
            </a:r>
          </a:p>
        </p:txBody>
      </p:sp>
    </p:spTree>
    <p:extLst>
      <p:ext uri="{BB962C8B-B14F-4D97-AF65-F5344CB8AC3E}">
        <p14:creationId xmlns:p14="http://schemas.microsoft.com/office/powerpoint/2010/main" val="2692166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1F7E0-F30D-4A0E-AAFC-64A8136F3593}"/>
              </a:ext>
            </a:extLst>
          </p:cNvPr>
          <p:cNvSpPr>
            <a:spLocks noGrp="1"/>
          </p:cNvSpPr>
          <p:nvPr>
            <p:ph type="title"/>
          </p:nvPr>
        </p:nvSpPr>
        <p:spPr>
          <a:xfrm>
            <a:off x="854529" y="657356"/>
            <a:ext cx="10297887" cy="1323845"/>
          </a:xfrm>
        </p:spPr>
        <p:txBody>
          <a:bodyPr>
            <a:normAutofit fontScale="90000"/>
          </a:bodyPr>
          <a:lstStyle/>
          <a:p>
            <a:r>
              <a:rPr lang="en-CA" sz="4900" dirty="0">
                <a:solidFill>
                  <a:schemeClr val="bg1"/>
                </a:solidFill>
                <a:latin typeface="Arial" panose="020B0604020202020204" pitchFamily="34" charset="0"/>
                <a:cs typeface="Arial" panose="020B0604020202020204" pitchFamily="34" charset="0"/>
              </a:rPr>
              <a:t>Will you inform your patient about their breast tissue density?</a:t>
            </a:r>
            <a:br>
              <a:rPr lang="en-CA" dirty="0"/>
            </a:br>
            <a:endParaRPr lang="en-CA" dirty="0"/>
          </a:p>
        </p:txBody>
      </p:sp>
      <p:sp>
        <p:nvSpPr>
          <p:cNvPr id="3" name="Content Placeholder 2">
            <a:extLst>
              <a:ext uri="{FF2B5EF4-FFF2-40B4-BE49-F238E27FC236}">
                <a16:creationId xmlns:a16="http://schemas.microsoft.com/office/drawing/2014/main" id="{827A9A00-9D72-4B3F-B4D1-CDAE1BA46B8C}"/>
              </a:ext>
            </a:extLst>
          </p:cNvPr>
          <p:cNvSpPr>
            <a:spLocks noGrp="1"/>
          </p:cNvSpPr>
          <p:nvPr>
            <p:ph idx="1"/>
          </p:nvPr>
        </p:nvSpPr>
        <p:spPr>
          <a:xfrm>
            <a:off x="932542" y="2128773"/>
            <a:ext cx="10326915" cy="4517080"/>
          </a:xfrm>
        </p:spPr>
        <p:txBody>
          <a:bodyPr>
            <a:normAutofit/>
          </a:bodyPr>
          <a:lstStyle/>
          <a:p>
            <a:pPr marL="0" indent="0">
              <a:buNone/>
            </a:pPr>
            <a:r>
              <a:rPr lang="en-CA" sz="3200" dirty="0">
                <a:solidFill>
                  <a:schemeClr val="bg1"/>
                </a:solidFill>
                <a:latin typeface="Arial" panose="020B0604020202020204" pitchFamily="34" charset="0"/>
                <a:cs typeface="Arial" panose="020B0604020202020204" pitchFamily="34" charset="0"/>
              </a:rPr>
              <a:t>A. Yes</a:t>
            </a:r>
          </a:p>
          <a:p>
            <a:pPr marL="0" indent="0">
              <a:buNone/>
            </a:pPr>
            <a:r>
              <a:rPr lang="en-CA" sz="3200" dirty="0">
                <a:solidFill>
                  <a:schemeClr val="bg1"/>
                </a:solidFill>
                <a:latin typeface="Arial" panose="020B0604020202020204" pitchFamily="34" charset="0"/>
                <a:cs typeface="Arial" panose="020B0604020202020204" pitchFamily="34" charset="0"/>
              </a:rPr>
              <a:t>B. No</a:t>
            </a:r>
          </a:p>
        </p:txBody>
      </p:sp>
    </p:spTree>
    <p:extLst>
      <p:ext uri="{BB962C8B-B14F-4D97-AF65-F5344CB8AC3E}">
        <p14:creationId xmlns:p14="http://schemas.microsoft.com/office/powerpoint/2010/main" val="1148102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D8EC7-0078-472B-856E-56514A4BFD92}"/>
              </a:ext>
            </a:extLst>
          </p:cNvPr>
          <p:cNvSpPr>
            <a:spLocks noGrp="1"/>
          </p:cNvSpPr>
          <p:nvPr>
            <p:ph type="title"/>
          </p:nvPr>
        </p:nvSpPr>
        <p:spPr>
          <a:xfrm>
            <a:off x="841829" y="136656"/>
            <a:ext cx="10297887" cy="1895344"/>
          </a:xfrm>
        </p:spPr>
        <p:txBody>
          <a:bodyPr>
            <a:normAutofit/>
          </a:bodyPr>
          <a:lstStyle/>
          <a:p>
            <a:r>
              <a:rPr lang="en-CA" dirty="0">
                <a:solidFill>
                  <a:schemeClr val="bg1"/>
                </a:solidFill>
              </a:rPr>
              <a:t>Will you recommend screening mammography for women in their 40s?</a:t>
            </a:r>
            <a:br>
              <a:rPr lang="en-CA" dirty="0"/>
            </a:br>
            <a:endParaRPr lang="en-CA" dirty="0"/>
          </a:p>
        </p:txBody>
      </p:sp>
      <p:sp>
        <p:nvSpPr>
          <p:cNvPr id="3" name="Content Placeholder 2">
            <a:extLst>
              <a:ext uri="{FF2B5EF4-FFF2-40B4-BE49-F238E27FC236}">
                <a16:creationId xmlns:a16="http://schemas.microsoft.com/office/drawing/2014/main" id="{022A1DB3-5BB8-4B5B-8435-6A0ADB51A5D4}"/>
              </a:ext>
            </a:extLst>
          </p:cNvPr>
          <p:cNvSpPr>
            <a:spLocks noGrp="1"/>
          </p:cNvSpPr>
          <p:nvPr>
            <p:ph idx="1"/>
          </p:nvPr>
        </p:nvSpPr>
        <p:spPr>
          <a:xfrm>
            <a:off x="932542" y="1900173"/>
            <a:ext cx="10326915" cy="4517080"/>
          </a:xfrm>
        </p:spPr>
        <p:txBody>
          <a:bodyPr>
            <a:normAutofit/>
          </a:bodyPr>
          <a:lstStyle/>
          <a:p>
            <a:pPr marL="457200" lvl="1" indent="0">
              <a:buNone/>
            </a:pPr>
            <a:r>
              <a:rPr lang="en-CA" sz="2400" dirty="0">
                <a:solidFill>
                  <a:schemeClr val="bg1"/>
                </a:solidFill>
              </a:rPr>
              <a:t>A. Yes</a:t>
            </a:r>
          </a:p>
          <a:p>
            <a:pPr marL="457200" lvl="1" indent="0">
              <a:buNone/>
            </a:pPr>
            <a:r>
              <a:rPr lang="en-CA" sz="2400" dirty="0">
                <a:solidFill>
                  <a:schemeClr val="bg1"/>
                </a:solidFill>
              </a:rPr>
              <a:t>B. No </a:t>
            </a:r>
          </a:p>
          <a:p>
            <a:pPr marL="457200" lvl="1" indent="0">
              <a:buNone/>
            </a:pPr>
            <a:r>
              <a:rPr lang="en-CA" sz="2400" dirty="0">
                <a:solidFill>
                  <a:schemeClr val="bg1"/>
                </a:solidFill>
              </a:rPr>
              <a:t>C. Only if they have a positive family history of breast cancer</a:t>
            </a:r>
          </a:p>
        </p:txBody>
      </p:sp>
      <p:sp>
        <p:nvSpPr>
          <p:cNvPr id="4" name="Slide Number Placeholder 3">
            <a:extLst>
              <a:ext uri="{FF2B5EF4-FFF2-40B4-BE49-F238E27FC236}">
                <a16:creationId xmlns:a16="http://schemas.microsoft.com/office/drawing/2014/main" id="{EA78F374-484D-41BD-B169-410A5E449065}"/>
              </a:ext>
            </a:extLst>
          </p:cNvPr>
          <p:cNvSpPr>
            <a:spLocks noGrp="1"/>
          </p:cNvSpPr>
          <p:nvPr>
            <p:ph type="sldNum" sz="quarter" idx="4294967295"/>
          </p:nvPr>
        </p:nvSpPr>
        <p:spPr>
          <a:xfrm>
            <a:off x="9448800" y="6356350"/>
            <a:ext cx="2743200" cy="365125"/>
          </a:xfrm>
        </p:spPr>
        <p:txBody>
          <a:bodyPr>
            <a:normAutofit/>
          </a:bodyPr>
          <a:lstStyle/>
          <a:p>
            <a:pPr>
              <a:defRPr/>
            </a:pPr>
            <a:fld id="{179F89F9-FF04-E344-B066-787D2970A62B}" type="slidenum">
              <a:rPr lang="en-US" smtClean="0"/>
              <a:pPr>
                <a:defRPr/>
              </a:pPr>
              <a:t>65</a:t>
            </a:fld>
            <a:endParaRPr lang="en-US"/>
          </a:p>
        </p:txBody>
      </p:sp>
    </p:spTree>
    <p:extLst>
      <p:ext uri="{BB962C8B-B14F-4D97-AF65-F5344CB8AC3E}">
        <p14:creationId xmlns:p14="http://schemas.microsoft.com/office/powerpoint/2010/main" val="2362855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2929" y="670056"/>
            <a:ext cx="10297887" cy="1323845"/>
          </a:xfrm>
        </p:spPr>
        <p:txBody>
          <a:bodyPr>
            <a:noAutofit/>
          </a:bodyPr>
          <a:lstStyle/>
          <a:p>
            <a:r>
              <a:rPr lang="en-US" dirty="0">
                <a:solidFill>
                  <a:schemeClr val="bg1"/>
                </a:solidFill>
                <a:latin typeface="Arial" panose="020B0604020202020204" pitchFamily="34" charset="0"/>
                <a:ea typeface="ＭＳ Ｐゴシック"/>
                <a:cs typeface="Arial" panose="020B0604020202020204" pitchFamily="34" charset="0"/>
              </a:rPr>
              <a:t>How many cancers are detected by mammography in extremely dense breast tissue (ACR D)?</a:t>
            </a:r>
          </a:p>
        </p:txBody>
      </p:sp>
      <p:sp>
        <p:nvSpPr>
          <p:cNvPr id="3" name="Content Placeholder 2"/>
          <p:cNvSpPr>
            <a:spLocks noGrp="1"/>
          </p:cNvSpPr>
          <p:nvPr>
            <p:ph idx="1"/>
          </p:nvPr>
        </p:nvSpPr>
        <p:spPr>
          <a:xfrm>
            <a:off x="932542" y="2230373"/>
            <a:ext cx="10326915" cy="4517080"/>
          </a:xfrm>
        </p:spPr>
        <p:txBody>
          <a:bodyPr>
            <a:normAutofit/>
          </a:bodyPr>
          <a:lstStyle/>
          <a:p>
            <a:pPr marL="0" indent="0">
              <a:buNone/>
            </a:pPr>
            <a:r>
              <a:rPr lang="en-US" sz="2800" dirty="0">
                <a:solidFill>
                  <a:schemeClr val="bg1"/>
                </a:solidFill>
                <a:latin typeface="Arial" panose="020B0604020202020204" pitchFamily="34" charset="0"/>
                <a:cs typeface="Arial" panose="020B0604020202020204" pitchFamily="34" charset="0"/>
              </a:rPr>
              <a:t>A. 25%</a:t>
            </a:r>
          </a:p>
          <a:p>
            <a:pPr marL="0" indent="0">
              <a:buNone/>
            </a:pPr>
            <a:r>
              <a:rPr lang="en-US" sz="2800" dirty="0">
                <a:solidFill>
                  <a:schemeClr val="bg1"/>
                </a:solidFill>
                <a:latin typeface="Arial" panose="020B0604020202020204" pitchFamily="34" charset="0"/>
                <a:cs typeface="Arial" panose="020B0604020202020204" pitchFamily="34" charset="0"/>
              </a:rPr>
              <a:t>B. 50%</a:t>
            </a:r>
          </a:p>
          <a:p>
            <a:pPr marL="0" indent="0">
              <a:buNone/>
            </a:pPr>
            <a:r>
              <a:rPr lang="en-US" sz="2800" dirty="0">
                <a:solidFill>
                  <a:schemeClr val="bg1"/>
                </a:solidFill>
                <a:latin typeface="Arial" panose="020B0604020202020204" pitchFamily="34" charset="0"/>
                <a:cs typeface="Arial" panose="020B0604020202020204" pitchFamily="34" charset="0"/>
              </a:rPr>
              <a:t>C. 75%</a:t>
            </a:r>
          </a:p>
          <a:p>
            <a:pPr marL="0" indent="0">
              <a:buNone/>
            </a:pPr>
            <a:r>
              <a:rPr lang="en-US" sz="2800" dirty="0">
                <a:solidFill>
                  <a:schemeClr val="bg1"/>
                </a:solidFill>
                <a:latin typeface="Arial" panose="020B0604020202020204" pitchFamily="34" charset="0"/>
                <a:cs typeface="Arial" panose="020B0604020202020204" pitchFamily="34" charset="0"/>
              </a:rPr>
              <a:t>D. 85%</a:t>
            </a:r>
          </a:p>
        </p:txBody>
      </p:sp>
    </p:spTree>
    <p:extLst>
      <p:ext uri="{BB962C8B-B14F-4D97-AF65-F5344CB8AC3E}">
        <p14:creationId xmlns:p14="http://schemas.microsoft.com/office/powerpoint/2010/main" val="838399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2A3CB-51F0-4545-91D8-10BCD7BAC8AD}"/>
              </a:ext>
            </a:extLst>
          </p:cNvPr>
          <p:cNvSpPr>
            <a:spLocks noGrp="1"/>
          </p:cNvSpPr>
          <p:nvPr>
            <p:ph type="title"/>
          </p:nvPr>
        </p:nvSpPr>
        <p:spPr/>
        <p:txBody>
          <a:bodyPr>
            <a:normAutofit/>
          </a:bodyPr>
          <a:lstStyle/>
          <a:p>
            <a:r>
              <a:rPr lang="en-US" dirty="0">
                <a:solidFill>
                  <a:schemeClr val="bg1"/>
                </a:solidFill>
                <a:latin typeface="Arial" panose="020B0604020202020204" pitchFamily="34" charset="0"/>
                <a:cs typeface="Arial" panose="020B0604020202020204" pitchFamily="34" charset="0"/>
              </a:rPr>
              <a:t>How many women who get breast cancer have a family history of breast cancer? </a:t>
            </a:r>
          </a:p>
        </p:txBody>
      </p:sp>
      <p:sp>
        <p:nvSpPr>
          <p:cNvPr id="3" name="Content Placeholder 2">
            <a:extLst>
              <a:ext uri="{FF2B5EF4-FFF2-40B4-BE49-F238E27FC236}">
                <a16:creationId xmlns:a16="http://schemas.microsoft.com/office/drawing/2014/main" id="{7EFF3195-4533-4D5A-9622-52584603D2B7}"/>
              </a:ext>
            </a:extLst>
          </p:cNvPr>
          <p:cNvSpPr>
            <a:spLocks noGrp="1"/>
          </p:cNvSpPr>
          <p:nvPr>
            <p:ph idx="1"/>
          </p:nvPr>
        </p:nvSpPr>
        <p:spPr/>
        <p:txBody>
          <a:bodyPr vert="horz" lIns="91440" tIns="45720" rIns="91440" bIns="45720" rtlCol="0" anchor="t">
            <a:normAutofit/>
          </a:bodyPr>
          <a:lstStyle/>
          <a:p>
            <a:pPr marL="0" indent="0">
              <a:buNone/>
            </a:pPr>
            <a:r>
              <a:rPr lang="en-US" sz="2800" dirty="0">
                <a:solidFill>
                  <a:schemeClr val="bg1"/>
                </a:solidFill>
                <a:latin typeface="Arial" panose="020B0604020202020204" pitchFamily="34" charset="0"/>
                <a:cs typeface="Arial" panose="020B0604020202020204" pitchFamily="34" charset="0"/>
              </a:rPr>
              <a:t>A. 5%</a:t>
            </a:r>
          </a:p>
          <a:p>
            <a:pPr marL="0" indent="0">
              <a:buNone/>
            </a:pPr>
            <a:r>
              <a:rPr lang="en-US" sz="2800" dirty="0">
                <a:solidFill>
                  <a:schemeClr val="bg1"/>
                </a:solidFill>
                <a:latin typeface="Arial" panose="020B0604020202020204" pitchFamily="34" charset="0"/>
                <a:cs typeface="Arial" panose="020B0604020202020204" pitchFamily="34" charset="0"/>
              </a:rPr>
              <a:t>B. 10%</a:t>
            </a:r>
          </a:p>
          <a:p>
            <a:pPr marL="0" indent="0">
              <a:buNone/>
            </a:pPr>
            <a:r>
              <a:rPr lang="en-US" sz="2800" dirty="0">
                <a:solidFill>
                  <a:schemeClr val="bg1"/>
                </a:solidFill>
                <a:latin typeface="Arial" panose="020B0604020202020204" pitchFamily="34" charset="0"/>
                <a:cs typeface="Arial" panose="020B0604020202020204" pitchFamily="34" charset="0"/>
              </a:rPr>
              <a:t>C. 20%</a:t>
            </a:r>
          </a:p>
          <a:p>
            <a:pPr marL="0" indent="0">
              <a:buNone/>
            </a:pPr>
            <a:r>
              <a:rPr lang="en-US" sz="2800" dirty="0">
                <a:solidFill>
                  <a:schemeClr val="bg1"/>
                </a:solidFill>
                <a:latin typeface="Arial" panose="020B0604020202020204" pitchFamily="34" charset="0"/>
                <a:cs typeface="Arial" panose="020B0604020202020204" pitchFamily="34" charset="0"/>
              </a:rPr>
              <a:t>D. 50%</a:t>
            </a:r>
          </a:p>
          <a:p>
            <a:pPr marL="0" indent="0">
              <a:buNone/>
            </a:pPr>
            <a:r>
              <a:rPr lang="en-US" sz="2800" dirty="0">
                <a:solidFill>
                  <a:schemeClr val="bg1"/>
                </a:solidFill>
                <a:latin typeface="Arial" panose="020B0604020202020204" pitchFamily="34" charset="0"/>
                <a:cs typeface="Arial" panose="020B0604020202020204" pitchFamily="34" charset="0"/>
              </a:rPr>
              <a:t>E. 75%</a:t>
            </a:r>
          </a:p>
        </p:txBody>
      </p:sp>
    </p:spTree>
    <p:extLst>
      <p:ext uri="{BB962C8B-B14F-4D97-AF65-F5344CB8AC3E}">
        <p14:creationId xmlns:p14="http://schemas.microsoft.com/office/powerpoint/2010/main" val="4061253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BE7D83-AEE7-96FF-8B25-A84369770946}"/>
              </a:ext>
            </a:extLst>
          </p:cNvPr>
          <p:cNvSpPr>
            <a:spLocks noGrp="1"/>
          </p:cNvSpPr>
          <p:nvPr>
            <p:ph type="title"/>
          </p:nvPr>
        </p:nvSpPr>
        <p:spPr/>
        <p:txBody>
          <a:bodyPr>
            <a:normAutofit/>
          </a:bodyPr>
          <a:lstStyle/>
          <a:p>
            <a:r>
              <a:rPr lang="en-CA" dirty="0">
                <a:solidFill>
                  <a:schemeClr val="bg1"/>
                </a:solidFill>
                <a:latin typeface="Arial" panose="020B0604020202020204" pitchFamily="34" charset="0"/>
                <a:cs typeface="Arial" panose="020B0604020202020204" pitchFamily="34" charset="0"/>
              </a:rPr>
              <a:t>The breast cancer-specific mortality rate is highest in women aged:</a:t>
            </a:r>
          </a:p>
        </p:txBody>
      </p:sp>
      <p:sp>
        <p:nvSpPr>
          <p:cNvPr id="3" name="Content Placeholder 2">
            <a:extLst>
              <a:ext uri="{FF2B5EF4-FFF2-40B4-BE49-F238E27FC236}">
                <a16:creationId xmlns:a16="http://schemas.microsoft.com/office/drawing/2014/main" id="{183D557D-7DB5-759A-2773-8D2D3E958D43}"/>
              </a:ext>
            </a:extLst>
          </p:cNvPr>
          <p:cNvSpPr>
            <a:spLocks noGrp="1"/>
          </p:cNvSpPr>
          <p:nvPr>
            <p:ph idx="1"/>
          </p:nvPr>
        </p:nvSpPr>
        <p:spPr/>
        <p:txBody>
          <a:bodyPr>
            <a:normAutofit/>
          </a:bodyPr>
          <a:lstStyle/>
          <a:p>
            <a:pPr marL="0" indent="0">
              <a:buNone/>
            </a:pPr>
            <a:r>
              <a:rPr lang="en-CA" sz="3600" dirty="0">
                <a:solidFill>
                  <a:schemeClr val="bg1"/>
                </a:solidFill>
                <a:latin typeface="Arial" panose="020B0604020202020204" pitchFamily="34" charset="0"/>
                <a:cs typeface="Arial" panose="020B0604020202020204" pitchFamily="34" charset="0"/>
              </a:rPr>
              <a:t>A. 40-49</a:t>
            </a:r>
          </a:p>
          <a:p>
            <a:pPr marL="0" indent="0">
              <a:buNone/>
            </a:pPr>
            <a:r>
              <a:rPr lang="en-CA" sz="3600" dirty="0">
                <a:solidFill>
                  <a:schemeClr val="bg1"/>
                </a:solidFill>
                <a:latin typeface="Arial" panose="020B0604020202020204" pitchFamily="34" charset="0"/>
                <a:cs typeface="Arial" panose="020B0604020202020204" pitchFamily="34" charset="0"/>
              </a:rPr>
              <a:t>B. 50-59</a:t>
            </a:r>
          </a:p>
          <a:p>
            <a:pPr marL="0" indent="0">
              <a:buNone/>
            </a:pPr>
            <a:r>
              <a:rPr lang="en-CA" sz="3600" dirty="0">
                <a:solidFill>
                  <a:schemeClr val="bg1"/>
                </a:solidFill>
                <a:latin typeface="Arial" panose="020B0604020202020204" pitchFamily="34" charset="0"/>
                <a:cs typeface="Arial" panose="020B0604020202020204" pitchFamily="34" charset="0"/>
              </a:rPr>
              <a:t>C. 60-74</a:t>
            </a:r>
          </a:p>
          <a:p>
            <a:pPr marL="0" indent="0">
              <a:buNone/>
            </a:pPr>
            <a:r>
              <a:rPr lang="en-CA" sz="3600" dirty="0">
                <a:solidFill>
                  <a:schemeClr val="bg1"/>
                </a:solidFill>
                <a:latin typeface="Arial" panose="020B0604020202020204" pitchFamily="34" charset="0"/>
                <a:cs typeface="Arial" panose="020B0604020202020204" pitchFamily="34" charset="0"/>
              </a:rPr>
              <a:t>D. &gt;74</a:t>
            </a:r>
          </a:p>
        </p:txBody>
      </p:sp>
    </p:spTree>
    <p:extLst>
      <p:ext uri="{BB962C8B-B14F-4D97-AF65-F5344CB8AC3E}">
        <p14:creationId xmlns:p14="http://schemas.microsoft.com/office/powerpoint/2010/main" val="1776889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3D3F6-9718-2AA5-2912-A8FA08CDBA25}"/>
              </a:ext>
            </a:extLst>
          </p:cNvPr>
          <p:cNvSpPr>
            <a:spLocks noGrp="1"/>
          </p:cNvSpPr>
          <p:nvPr>
            <p:ph type="title"/>
          </p:nvPr>
        </p:nvSpPr>
        <p:spPr/>
        <p:txBody>
          <a:bodyPr/>
          <a:lstStyle/>
          <a:p>
            <a:r>
              <a:rPr lang="en-CA" dirty="0">
                <a:solidFill>
                  <a:schemeClr val="bg1"/>
                </a:solidFill>
              </a:rPr>
              <a:t>Questions?</a:t>
            </a:r>
          </a:p>
        </p:txBody>
      </p:sp>
      <p:sp>
        <p:nvSpPr>
          <p:cNvPr id="3" name="Content Placeholder 2">
            <a:extLst>
              <a:ext uri="{FF2B5EF4-FFF2-40B4-BE49-F238E27FC236}">
                <a16:creationId xmlns:a16="http://schemas.microsoft.com/office/drawing/2014/main" id="{06AA0A02-33B7-0319-F31E-2C22211B1145}"/>
              </a:ext>
            </a:extLst>
          </p:cNvPr>
          <p:cNvSpPr>
            <a:spLocks noGrp="1"/>
          </p:cNvSpPr>
          <p:nvPr>
            <p:ph idx="1"/>
          </p:nvPr>
        </p:nvSpPr>
        <p:spPr/>
        <p:txBody>
          <a:bodyPr/>
          <a:lstStyle/>
          <a:p>
            <a:endParaRPr lang="en-CA" dirty="0"/>
          </a:p>
        </p:txBody>
      </p:sp>
    </p:spTree>
    <p:extLst>
      <p:ext uri="{BB962C8B-B14F-4D97-AF65-F5344CB8AC3E}">
        <p14:creationId xmlns:p14="http://schemas.microsoft.com/office/powerpoint/2010/main" val="2125676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1190" y="248416"/>
            <a:ext cx="10389327" cy="1323845"/>
          </a:xfrm>
        </p:spPr>
        <p:txBody>
          <a:bodyPr>
            <a:normAutofit fontScale="90000"/>
          </a:bodyPr>
          <a:lstStyle/>
          <a:p>
            <a:r>
              <a:rPr lang="en-US" sz="4000" dirty="0">
                <a:solidFill>
                  <a:srgbClr val="FFFFFF"/>
                </a:solidFill>
                <a:latin typeface="Arial" panose="020B0604020202020204" pitchFamily="34" charset="0"/>
                <a:ea typeface="ＭＳ Ｐゴシック"/>
                <a:cs typeface="Arial" panose="020B0604020202020204" pitchFamily="34" charset="0"/>
              </a:rPr>
              <a:t>How many cancers are detected by mammography in extremely dense breast tissue (ACR D)?</a:t>
            </a:r>
          </a:p>
        </p:txBody>
      </p:sp>
      <p:sp>
        <p:nvSpPr>
          <p:cNvPr id="3" name="Content Placeholder 2"/>
          <p:cNvSpPr>
            <a:spLocks noGrp="1"/>
          </p:cNvSpPr>
          <p:nvPr>
            <p:ph idx="1"/>
          </p:nvPr>
        </p:nvSpPr>
        <p:spPr/>
        <p:txBody>
          <a:bodyPr>
            <a:normAutofit/>
          </a:bodyPr>
          <a:lstStyle/>
          <a:p>
            <a:pPr marL="0" indent="0">
              <a:buNone/>
            </a:pPr>
            <a:r>
              <a:rPr lang="en-US" sz="3600" dirty="0">
                <a:solidFill>
                  <a:srgbClr val="FFFFFF"/>
                </a:solidFill>
                <a:latin typeface="Arial" panose="020B0604020202020204" pitchFamily="34" charset="0"/>
                <a:cs typeface="Arial" panose="020B0604020202020204" pitchFamily="34" charset="0"/>
              </a:rPr>
              <a:t>A. 25%</a:t>
            </a:r>
          </a:p>
          <a:p>
            <a:pPr marL="0" indent="0">
              <a:buNone/>
            </a:pPr>
            <a:r>
              <a:rPr lang="en-US" sz="3600" dirty="0">
                <a:solidFill>
                  <a:srgbClr val="FFFFFF"/>
                </a:solidFill>
                <a:latin typeface="Arial" panose="020B0604020202020204" pitchFamily="34" charset="0"/>
                <a:cs typeface="Arial" panose="020B0604020202020204" pitchFamily="34" charset="0"/>
              </a:rPr>
              <a:t>B. 50%</a:t>
            </a:r>
          </a:p>
          <a:p>
            <a:pPr marL="0" indent="0">
              <a:buNone/>
            </a:pPr>
            <a:r>
              <a:rPr lang="en-US" sz="3600" dirty="0">
                <a:solidFill>
                  <a:srgbClr val="FFFFFF"/>
                </a:solidFill>
                <a:latin typeface="Arial" panose="020B0604020202020204" pitchFamily="34" charset="0"/>
                <a:cs typeface="Arial" panose="020B0604020202020204" pitchFamily="34" charset="0"/>
              </a:rPr>
              <a:t>C. 75%</a:t>
            </a:r>
          </a:p>
          <a:p>
            <a:pPr marL="0" indent="0">
              <a:buNone/>
            </a:pPr>
            <a:r>
              <a:rPr lang="en-US" sz="3600" dirty="0">
                <a:solidFill>
                  <a:srgbClr val="FFFFFF"/>
                </a:solidFill>
                <a:latin typeface="Arial" panose="020B0604020202020204" pitchFamily="34" charset="0"/>
                <a:cs typeface="Arial" panose="020B0604020202020204" pitchFamily="34" charset="0"/>
              </a:rPr>
              <a:t>D. 85%</a:t>
            </a:r>
          </a:p>
        </p:txBody>
      </p:sp>
    </p:spTree>
    <p:extLst>
      <p:ext uri="{BB962C8B-B14F-4D97-AF65-F5344CB8AC3E}">
        <p14:creationId xmlns:p14="http://schemas.microsoft.com/office/powerpoint/2010/main" val="40736817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1190" y="248416"/>
            <a:ext cx="10389327" cy="1323845"/>
          </a:xfrm>
        </p:spPr>
        <p:txBody>
          <a:bodyPr>
            <a:normAutofit/>
          </a:bodyPr>
          <a:lstStyle/>
          <a:p>
            <a:r>
              <a:rPr lang="en-US" sz="4000" dirty="0">
                <a:solidFill>
                  <a:schemeClr val="bg1"/>
                </a:solidFill>
                <a:latin typeface="Arial" panose="020B0604020202020204" pitchFamily="34" charset="0"/>
                <a:ea typeface="ＭＳ Ｐゴシック"/>
                <a:cs typeface="Arial" panose="020B0604020202020204" pitchFamily="34" charset="0"/>
              </a:rPr>
              <a:t>How many women who get breast cancer have a family history of breast cancer? </a:t>
            </a:r>
          </a:p>
        </p:txBody>
      </p:sp>
      <p:sp>
        <p:nvSpPr>
          <p:cNvPr id="3" name="Content Placeholder 2"/>
          <p:cNvSpPr>
            <a:spLocks noGrp="1"/>
          </p:cNvSpPr>
          <p:nvPr>
            <p:ph idx="1"/>
          </p:nvPr>
        </p:nvSpPr>
        <p:spPr/>
        <p:txBody>
          <a:bodyPr>
            <a:normAutofit/>
          </a:bodyPr>
          <a:lstStyle/>
          <a:p>
            <a:pPr marL="0" indent="0">
              <a:buNone/>
            </a:pPr>
            <a:r>
              <a:rPr lang="en-US" sz="3600" dirty="0">
                <a:solidFill>
                  <a:schemeClr val="bg1"/>
                </a:solidFill>
                <a:latin typeface="Arial" panose="020B0604020202020204" pitchFamily="34" charset="0"/>
                <a:cs typeface="Arial" panose="020B0604020202020204" pitchFamily="34" charset="0"/>
              </a:rPr>
              <a:t>A. 5%</a:t>
            </a:r>
          </a:p>
          <a:p>
            <a:pPr marL="0" indent="0">
              <a:buNone/>
            </a:pPr>
            <a:r>
              <a:rPr lang="en-US" sz="3600" dirty="0">
                <a:solidFill>
                  <a:schemeClr val="bg1"/>
                </a:solidFill>
                <a:latin typeface="Arial" panose="020B0604020202020204" pitchFamily="34" charset="0"/>
                <a:cs typeface="Arial" panose="020B0604020202020204" pitchFamily="34" charset="0"/>
              </a:rPr>
              <a:t>B. 10%</a:t>
            </a:r>
          </a:p>
          <a:p>
            <a:pPr marL="0" indent="0">
              <a:buNone/>
            </a:pPr>
            <a:r>
              <a:rPr lang="en-US" sz="3600" dirty="0">
                <a:solidFill>
                  <a:schemeClr val="bg1"/>
                </a:solidFill>
                <a:latin typeface="Arial" panose="020B0604020202020204" pitchFamily="34" charset="0"/>
                <a:cs typeface="Arial" panose="020B0604020202020204" pitchFamily="34" charset="0"/>
              </a:rPr>
              <a:t>C. 20%</a:t>
            </a:r>
          </a:p>
          <a:p>
            <a:pPr marL="0" indent="0">
              <a:buNone/>
            </a:pPr>
            <a:r>
              <a:rPr lang="en-US" sz="3600" dirty="0">
                <a:solidFill>
                  <a:schemeClr val="bg1"/>
                </a:solidFill>
                <a:latin typeface="Arial" panose="020B0604020202020204" pitchFamily="34" charset="0"/>
                <a:cs typeface="Arial" panose="020B0604020202020204" pitchFamily="34" charset="0"/>
              </a:rPr>
              <a:t>D. 50%</a:t>
            </a:r>
          </a:p>
          <a:p>
            <a:pPr marL="0" indent="0">
              <a:buNone/>
            </a:pPr>
            <a:r>
              <a:rPr lang="en-US" sz="3600" dirty="0">
                <a:solidFill>
                  <a:schemeClr val="bg1"/>
                </a:solidFill>
                <a:latin typeface="Arial" panose="020B0604020202020204" pitchFamily="34" charset="0"/>
                <a:cs typeface="Arial" panose="020B0604020202020204" pitchFamily="34" charset="0"/>
              </a:rPr>
              <a:t>E. 75%</a:t>
            </a:r>
          </a:p>
        </p:txBody>
      </p:sp>
    </p:spTree>
    <p:extLst>
      <p:ext uri="{BB962C8B-B14F-4D97-AF65-F5344CB8AC3E}">
        <p14:creationId xmlns:p14="http://schemas.microsoft.com/office/powerpoint/2010/main" val="13870504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71AD7-8110-EEF7-EAEF-72E2F03E6009}"/>
              </a:ext>
            </a:extLst>
          </p:cNvPr>
          <p:cNvSpPr>
            <a:spLocks noGrp="1"/>
          </p:cNvSpPr>
          <p:nvPr>
            <p:ph type="title"/>
          </p:nvPr>
        </p:nvSpPr>
        <p:spPr/>
        <p:txBody>
          <a:bodyPr>
            <a:normAutofit/>
          </a:bodyPr>
          <a:lstStyle/>
          <a:p>
            <a:r>
              <a:rPr lang="en-CA" dirty="0">
                <a:solidFill>
                  <a:schemeClr val="bg1"/>
                </a:solidFill>
                <a:latin typeface="Arial" panose="020B0604020202020204" pitchFamily="34" charset="0"/>
                <a:cs typeface="Arial" panose="020B0604020202020204" pitchFamily="34" charset="0"/>
              </a:rPr>
              <a:t>Screening for a high-risk woman should start at age:</a:t>
            </a:r>
          </a:p>
        </p:txBody>
      </p:sp>
      <p:sp>
        <p:nvSpPr>
          <p:cNvPr id="3" name="Content Placeholder 2">
            <a:extLst>
              <a:ext uri="{FF2B5EF4-FFF2-40B4-BE49-F238E27FC236}">
                <a16:creationId xmlns:a16="http://schemas.microsoft.com/office/drawing/2014/main" id="{C58D7DC3-7568-EECA-6CEF-F3D0CD6DCE9F}"/>
              </a:ext>
            </a:extLst>
          </p:cNvPr>
          <p:cNvSpPr>
            <a:spLocks noGrp="1"/>
          </p:cNvSpPr>
          <p:nvPr>
            <p:ph idx="1"/>
          </p:nvPr>
        </p:nvSpPr>
        <p:spPr/>
        <p:txBody>
          <a:bodyPr>
            <a:normAutofit/>
          </a:bodyPr>
          <a:lstStyle/>
          <a:p>
            <a:pPr marL="0" indent="0">
              <a:buNone/>
            </a:pPr>
            <a:r>
              <a:rPr lang="en-CA" sz="3600" dirty="0">
                <a:solidFill>
                  <a:schemeClr val="bg1"/>
                </a:solidFill>
                <a:latin typeface="Arial" panose="020B0604020202020204" pitchFamily="34" charset="0"/>
                <a:cs typeface="Arial" panose="020B0604020202020204" pitchFamily="34" charset="0"/>
              </a:rPr>
              <a:t>A. 25</a:t>
            </a:r>
          </a:p>
          <a:p>
            <a:pPr marL="0" indent="0">
              <a:buNone/>
            </a:pPr>
            <a:r>
              <a:rPr lang="en-CA" sz="3600" dirty="0">
                <a:solidFill>
                  <a:schemeClr val="bg1"/>
                </a:solidFill>
                <a:latin typeface="Arial" panose="020B0604020202020204" pitchFamily="34" charset="0"/>
                <a:cs typeface="Arial" panose="020B0604020202020204" pitchFamily="34" charset="0"/>
              </a:rPr>
              <a:t>B. 30</a:t>
            </a:r>
          </a:p>
          <a:p>
            <a:pPr marL="0" indent="0">
              <a:buNone/>
            </a:pPr>
            <a:r>
              <a:rPr lang="en-CA" sz="3600" dirty="0">
                <a:solidFill>
                  <a:schemeClr val="bg1"/>
                </a:solidFill>
                <a:latin typeface="Arial" panose="020B0604020202020204" pitchFamily="34" charset="0"/>
                <a:cs typeface="Arial" panose="020B0604020202020204" pitchFamily="34" charset="0"/>
              </a:rPr>
              <a:t>C. 40</a:t>
            </a:r>
          </a:p>
          <a:p>
            <a:pPr marL="0" indent="0">
              <a:buNone/>
            </a:pPr>
            <a:r>
              <a:rPr lang="en-CA" sz="3600" dirty="0">
                <a:solidFill>
                  <a:schemeClr val="bg1"/>
                </a:solidFill>
                <a:latin typeface="Arial" panose="020B0604020202020204" pitchFamily="34" charset="0"/>
                <a:cs typeface="Arial" panose="020B0604020202020204" pitchFamily="34" charset="0"/>
              </a:rPr>
              <a:t>D. 50</a:t>
            </a:r>
          </a:p>
        </p:txBody>
      </p:sp>
    </p:spTree>
    <p:extLst>
      <p:ext uri="{BB962C8B-B14F-4D97-AF65-F5344CB8AC3E}">
        <p14:creationId xmlns:p14="http://schemas.microsoft.com/office/powerpoint/2010/main" val="39657312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3920</TotalTime>
  <Words>4429</Words>
  <Application>Microsoft Office PowerPoint</Application>
  <PresentationFormat>Widescreen</PresentationFormat>
  <Paragraphs>536</Paragraphs>
  <Slides>69</Slides>
  <Notes>22</Notes>
  <HiddenSlides>1</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69</vt:i4>
      </vt:variant>
    </vt:vector>
  </HeadingPairs>
  <TitlesOfParts>
    <vt:vector size="81" baseType="lpstr">
      <vt:lpstr>Arial</vt:lpstr>
      <vt:lpstr>Calibri</vt:lpstr>
      <vt:lpstr>Corbel</vt:lpstr>
      <vt:lpstr>Glacial Indifference</vt:lpstr>
      <vt:lpstr>Glacial Indifference Bold</vt:lpstr>
      <vt:lpstr>inherit</vt:lpstr>
      <vt:lpstr>Landor Corp S Light</vt:lpstr>
      <vt:lpstr>Noto Sans</vt:lpstr>
      <vt:lpstr>Palatino Linotype</vt:lpstr>
      <vt:lpstr>Symbol</vt:lpstr>
      <vt:lpstr>Tahoma</vt:lpstr>
      <vt:lpstr>Office Theme</vt:lpstr>
      <vt:lpstr>Beyond the Basics of Breast Screening:   What to do for the young, old, dense and high-risk</vt:lpstr>
      <vt:lpstr>Disclosures</vt:lpstr>
      <vt:lpstr>Objectives</vt:lpstr>
      <vt:lpstr>Which of the following statements is true?</vt:lpstr>
      <vt:lpstr>Do you currently inform patients about their breast tissue density?</vt:lpstr>
      <vt:lpstr>Do you recommend screening mammography for women in their 40s? </vt:lpstr>
      <vt:lpstr>How many cancers are detected by mammography in extremely dense breast tissue (ACR D)?</vt:lpstr>
      <vt:lpstr>How many women who get breast cancer have a family history of breast cancer? </vt:lpstr>
      <vt:lpstr>Screening for a high-risk woman should start at age:</vt:lpstr>
      <vt:lpstr>Breast cancer-specific mortality rate is highest in women aged:</vt:lpstr>
      <vt:lpstr>Breast Cancer </vt:lpstr>
      <vt:lpstr>Why Screen?</vt:lpstr>
      <vt:lpstr>Earlier  Stage</vt:lpstr>
      <vt:lpstr>PowerPoint Presentation</vt:lpstr>
      <vt:lpstr>Two different 49 year old patients:  Screen detected vs symptomatic cancers</vt:lpstr>
      <vt:lpstr>Mortality from Breast Cancer</vt:lpstr>
      <vt:lpstr>Improved Survival with Earlier Stage</vt:lpstr>
      <vt:lpstr>PowerPoint Presentation</vt:lpstr>
      <vt:lpstr>Increased Cost with Treatment of Later Stage Breast Cancer</vt:lpstr>
      <vt:lpstr>False Positives</vt:lpstr>
      <vt:lpstr>Overdiagnosis</vt:lpstr>
      <vt:lpstr>CanadianTask Force on Preventive Health Care:  Overdiagnosis</vt:lpstr>
      <vt:lpstr>Harms- Anxiety</vt:lpstr>
      <vt:lpstr>2018 Canadian Task Force Guideline Recommendations</vt:lpstr>
      <vt:lpstr>The evidence for screening</vt:lpstr>
      <vt:lpstr>PowerPoint Presentation</vt:lpstr>
      <vt:lpstr>Modern Observational Trials of Screened Populations</vt:lpstr>
      <vt:lpstr>Observational Trials: Pan-Canadian Study of Mammography Screening 2014</vt:lpstr>
      <vt:lpstr>Breast Density</vt:lpstr>
      <vt:lpstr>How can you tell breast density?</vt:lpstr>
      <vt:lpstr>Breast Density- Risk Factors</vt:lpstr>
      <vt:lpstr>Age and Breast Density</vt:lpstr>
      <vt:lpstr>Implications of Dense Breasts</vt:lpstr>
      <vt:lpstr>Limits cancer detection </vt:lpstr>
      <vt:lpstr>Interval cancers 5 - 18X more common</vt:lpstr>
      <vt:lpstr>Increased Risk of Breast Cancer</vt:lpstr>
      <vt:lpstr>Determining Risk of Breast Cancer</vt:lpstr>
      <vt:lpstr>Supplemental screening</vt:lpstr>
      <vt:lpstr>Screening Recommendations for  Dense Breasts</vt:lpstr>
      <vt:lpstr>Screening for High-Risk Women</vt:lpstr>
      <vt:lpstr>What is a “High-Risk” Family History?</vt:lpstr>
      <vt:lpstr>PowerPoint Presentation</vt:lpstr>
      <vt:lpstr>BRCA Gene Carriers</vt:lpstr>
      <vt:lpstr>How Should I Screen High-risk women?</vt:lpstr>
      <vt:lpstr>PowerPoint Presentation</vt:lpstr>
      <vt:lpstr>Cancer Yield of Different Imaging Methods, Alone or in Combination</vt:lpstr>
      <vt:lpstr>Screening Recommendations for High Risk Women</vt:lpstr>
      <vt:lpstr>Breast cancer in the 40s</vt:lpstr>
      <vt:lpstr>Incidence of Breast Cancer in Canada</vt:lpstr>
      <vt:lpstr>Breast Cancer Incidence in Younger Women is increasing</vt:lpstr>
      <vt:lpstr>Non-White Women are Diagnosed with Breast Cancer at Younger Ages than White Women</vt:lpstr>
      <vt:lpstr>Young  Women Have More Aggressive  Subtypes of Breast Cancer</vt:lpstr>
      <vt:lpstr>PowerPoint Presentation</vt:lpstr>
      <vt:lpstr>PowerPoint Presentation</vt:lpstr>
      <vt:lpstr>Women in 40s are Diagnosed with Later Stage Breast Cancer than Women in 50s</vt:lpstr>
      <vt:lpstr>What happens when there are, or are not, organised screening programs for  women 40-49:</vt:lpstr>
      <vt:lpstr>2) Net Survival significantly greater and mortality significantly less for women diagnosed with breast cancer if there is a screening program for 40s </vt:lpstr>
      <vt:lpstr>PowerPoint Presentation</vt:lpstr>
      <vt:lpstr>PowerPoint Presentation</vt:lpstr>
      <vt:lpstr>Screening Recommendations for women 40-49</vt:lpstr>
      <vt:lpstr>Women &gt;74</vt:lpstr>
      <vt:lpstr>Screening Recommendations for Women &gt;74</vt:lpstr>
      <vt:lpstr>Which of the following statements is true?</vt:lpstr>
      <vt:lpstr>Will you inform your patient about their breast tissue density? </vt:lpstr>
      <vt:lpstr>Will you recommend screening mammography for women in their 40s? </vt:lpstr>
      <vt:lpstr>How many cancers are detected by mammography in extremely dense breast tissue (ACR D)?</vt:lpstr>
      <vt:lpstr>How many women who get breast cancer have a family history of breast cancer? </vt:lpstr>
      <vt:lpstr>The breast cancer-specific mortality rate is highest in women aged:</vt:lpstr>
      <vt:lpstr>Questions?</vt:lpstr>
    </vt:vector>
  </TitlesOfParts>
  <Company>The Ottawa Hospital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Beyond the Basics of Breast Screening: What to do for the young, old, dense and high-risk</dc:title>
  <dc:creator>Anna Nathalie Wilkinson</dc:creator>
  <cp:lastModifiedBy>Deanne McKay</cp:lastModifiedBy>
  <cp:revision>3</cp:revision>
  <dcterms:created xsi:type="dcterms:W3CDTF">2023-09-22T18:32:30Z</dcterms:created>
  <dcterms:modified xsi:type="dcterms:W3CDTF">2023-09-28T12:08:05Z</dcterms:modified>
</cp:coreProperties>
</file>