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47"/>
  </p:notesMasterIdLst>
  <p:sldIdLst>
    <p:sldId id="295" r:id="rId3"/>
    <p:sldId id="296" r:id="rId4"/>
    <p:sldId id="297" r:id="rId5"/>
    <p:sldId id="259" r:id="rId6"/>
    <p:sldId id="260" r:id="rId7"/>
    <p:sldId id="299" r:id="rId8"/>
    <p:sldId id="300" r:id="rId9"/>
    <p:sldId id="301" r:id="rId10"/>
    <p:sldId id="302" r:id="rId11"/>
    <p:sldId id="326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261" r:id="rId23"/>
    <p:sldId id="264" r:id="rId24"/>
    <p:sldId id="265" r:id="rId25"/>
    <p:sldId id="268" r:id="rId26"/>
    <p:sldId id="269" r:id="rId27"/>
    <p:sldId id="270" r:id="rId28"/>
    <p:sldId id="272" r:id="rId29"/>
    <p:sldId id="279" r:id="rId30"/>
    <p:sldId id="281" r:id="rId31"/>
    <p:sldId id="313" r:id="rId32"/>
    <p:sldId id="314" r:id="rId33"/>
    <p:sldId id="325" r:id="rId34"/>
    <p:sldId id="315" r:id="rId35"/>
    <p:sldId id="317" r:id="rId36"/>
    <p:sldId id="316" r:id="rId37"/>
    <p:sldId id="318" r:id="rId38"/>
    <p:sldId id="319" r:id="rId39"/>
    <p:sldId id="320" r:id="rId40"/>
    <p:sldId id="321" r:id="rId41"/>
    <p:sldId id="289" r:id="rId42"/>
    <p:sldId id="322" r:id="rId43"/>
    <p:sldId id="323" r:id="rId44"/>
    <p:sldId id="324" r:id="rId45"/>
    <p:sldId id="298" r:id="rId46"/>
  </p:sldIdLst>
  <p:sldSz cx="12192000" cy="6858000"/>
  <p:notesSz cx="7010400" cy="9296400"/>
  <p:embeddedFontLst>
    <p:embeddedFont>
      <p:font typeface="Amasis MT Pro Black" panose="02040A04050005020304" pitchFamily="18" charset="0"/>
      <p:bold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Georgia" panose="02040502050405020303" pitchFamily="18" charset="0"/>
      <p:regular r:id="rId54"/>
      <p:bold r:id="rId55"/>
      <p:italic r:id="rId56"/>
      <p:boldItalic r:id="rId57"/>
    </p:embeddedFont>
    <p:embeddedFont>
      <p:font typeface="Lucida Bright" panose="02040602050505020304" pitchFamily="18" charset="0"/>
      <p:regular r:id="rId58"/>
      <p:bold r:id="rId59"/>
      <p:italic r:id="rId60"/>
      <p:boldItalic r:id="rId61"/>
    </p:embeddedFont>
    <p:embeddedFont>
      <p:font typeface="Tahoma" panose="020B0604030504040204" pitchFamily="34" charset="0"/>
      <p:regular r:id="rId62"/>
      <p:bold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7" roundtripDataSignature="AMtx7mgBUR4P7WU0vJb05tSJpvRBz2qe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font" Target="fonts/font1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customschemas.google.com/relationships/presentationmetadata" Target="meta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CA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 dirty="0"/>
              <a:t>Where a faculty/presenter has no relationships to disclose, indicate Not Applicable under Relationships with Financial Sponsors.</a:t>
            </a:r>
          </a:p>
          <a:p>
            <a:endParaRPr lang="en-US" dirty="0"/>
          </a:p>
          <a:p>
            <a:r>
              <a:rPr lang="en-US" dirty="0"/>
              <a:t>Complete this slide for the primary presenter and ALL co-presenters if applicable.</a:t>
            </a:r>
          </a:p>
          <a:p>
            <a:endParaRPr lang="en-US" dirty="0"/>
          </a:p>
          <a:p>
            <a:r>
              <a:rPr lang="en-US" dirty="0"/>
              <a:t>Reminder: Disclosures made on your COI forms should match disclosures made on the COI slide.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2951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11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1182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59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637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78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8557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983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3747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60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Where a program has received no external financial support (e.g., monies for food, logistics assistance such as registration, AV set-up, etc.), indicate No External Support.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5125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177" name="Google Shape;177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d0c6e923a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10d0c6e923a_1_138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202" name="Google Shape;202;g10d0c6e923a_1_13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0d0c6e923a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10d0c6e923a_1_53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212" name="Google Shape;212;g10d0c6e923a_1_5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ccec40a4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10ccec40a45_0_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242" name="Google Shape;242;g10ccec40a45_0_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d0c6e923a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10d0c6e923a_1_8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250" name="Google Shape;250;g10d0c6e923a_1_8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d0c6e923a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10d0c6e923a_1_9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259" name="Google Shape;259;g10d0c6e923a_1_9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d0c6e923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10d0c6e923a_1_16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277" name="Google Shape;277;g10d0c6e923a_1_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0d0c6e923a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10d0c6e923a_1_119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chemeClr val="dk1"/>
              </a:buClr>
              <a:buSzPts val="1200"/>
            </a:pPr>
            <a:r>
              <a:rPr lang="en-CA"/>
              <a:t>Blank Slide Template </a:t>
            </a:r>
            <a:endParaRPr/>
          </a:p>
          <a:p>
            <a:pPr marL="0" indent="0"/>
            <a:endParaRPr/>
          </a:p>
        </p:txBody>
      </p:sp>
      <p:sp>
        <p:nvSpPr>
          <p:cNvPr id="330" name="Google Shape;330;g10d0c6e923a_1_1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d0c6e923a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10d0c6e923a_1_107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352" name="Google Shape;352;g10d0c6e923a_1_10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969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>
              <a:buClr>
                <a:srgbClr val="C00000"/>
              </a:buClr>
              <a:buSzPts val="1200"/>
            </a:pPr>
            <a:r>
              <a:rPr lang="en-CA" b="1">
                <a:solidFill>
                  <a:srgbClr val="C00000"/>
                </a:solidFill>
              </a:rPr>
              <a:t>ATTENTION: </a:t>
            </a:r>
            <a:r>
              <a:rPr lang="en-CA">
                <a:solidFill>
                  <a:srgbClr val="FF0000"/>
                </a:solidFill>
              </a:rPr>
              <a:t>This slide must be visually presented to the audience AND verbalized by the speaker before the presentation starts. </a:t>
            </a:r>
            <a:endParaRPr/>
          </a:p>
          <a:p>
            <a:pPr marL="0" indent="0"/>
            <a:endParaRPr b="1"/>
          </a:p>
        </p:txBody>
      </p:sp>
      <p:sp>
        <p:nvSpPr>
          <p:cNvPr id="157" name="Google Shape;157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979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242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558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8746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9998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4378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2515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8848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5741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0ccec40a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10ccec40a45_0_3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421" name="Google Shape;421;g10ccec40a45_0_3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40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0ccec40a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10ccec40a45_0_3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421" name="Google Shape;421;g10ccec40a45_0_3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668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0ccec40a4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10ccec40a45_0_35:notes"/>
          <p:cNvSpPr txBox="1">
            <a:spLocks noGrp="1"/>
          </p:cNvSpPr>
          <p:nvPr>
            <p:ph type="body" idx="1"/>
          </p:nvPr>
        </p:nvSpPr>
        <p:spPr>
          <a:xfrm>
            <a:off x="701040" y="4473893"/>
            <a:ext cx="5608320" cy="366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CA"/>
              <a:t>Blank Slide Template </a:t>
            </a:r>
            <a:endParaRPr/>
          </a:p>
        </p:txBody>
      </p:sp>
      <p:sp>
        <p:nvSpPr>
          <p:cNvPr id="421" name="Google Shape;421;g10ccec40a45_0_3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pPr algn="r"/>
            <a:fld id="{00000000-1234-1234-1234-123412341234}" type="slidenum">
              <a:rPr lang="en-CA"/>
              <a:pPr algn="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4579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53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30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960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896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2247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2473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16"/>
          <p:cNvGrpSpPr/>
          <p:nvPr/>
        </p:nvGrpSpPr>
        <p:grpSpPr>
          <a:xfrm rot="-5400000">
            <a:off x="5509258" y="187365"/>
            <a:ext cx="1173483" cy="12192002"/>
            <a:chOff x="-3" y="0"/>
            <a:chExt cx="1173483" cy="6858000"/>
          </a:xfrm>
        </p:grpSpPr>
        <p:sp>
          <p:nvSpPr>
            <p:cNvPr id="23" name="Google Shape;23;p16"/>
            <p:cNvSpPr/>
            <p:nvPr/>
          </p:nvSpPr>
          <p:spPr>
            <a:xfrm rot="10800000">
              <a:off x="831157" y="0"/>
              <a:ext cx="342323" cy="68580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6"/>
            <p:cNvSpPr/>
            <p:nvPr/>
          </p:nvSpPr>
          <p:spPr>
            <a:xfrm rot="10800000">
              <a:off x="-3" y="0"/>
              <a:ext cx="842325" cy="6858000"/>
            </a:xfrm>
            <a:prstGeom prst="rect">
              <a:avLst/>
            </a:prstGeom>
            <a:solidFill>
              <a:schemeClr val="accent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6"/>
            <p:cNvSpPr/>
            <p:nvPr/>
          </p:nvSpPr>
          <p:spPr>
            <a:xfrm rot="10800000">
              <a:off x="499997" y="0"/>
              <a:ext cx="342324" cy="6858000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629459" y="398721"/>
            <a:ext cx="10927001" cy="72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630000" y="60012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10866506" y="6001200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629999" y="1536405"/>
            <a:ext cx="10927001" cy="41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81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919091"/>
                </a:solidFill>
              </a:defRPr>
            </a:lvl1pPr>
            <a:lvl2pPr marL="914400" lvl="1" indent="-228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091"/>
                </a:solidFill>
              </a:defRPr>
            </a:lvl2pPr>
            <a:lvl3pPr marL="1371600" lvl="2" indent="-2286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091"/>
                </a:solidFill>
              </a:defRPr>
            </a:lvl3pPr>
            <a:lvl4pPr marL="1828800" lvl="3" indent="-22860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091"/>
                </a:solidFill>
              </a:defRPr>
            </a:lvl4pPr>
            <a:lvl5pPr marL="2286000" lvl="4" indent="-228600" algn="l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0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091"/>
              </a:buClr>
              <a:buSzPts val="1600"/>
              <a:buNone/>
              <a:defRPr sz="1600">
                <a:solidFill>
                  <a:srgbClr val="91909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/>
          <p:nvPr/>
        </p:nvSpPr>
        <p:spPr>
          <a:xfrm>
            <a:off x="9875519" y="0"/>
            <a:ext cx="2316479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3B9"/>
              </a:buClr>
              <a:buSzPts val="6450"/>
              <a:buFont typeface="Tahoma"/>
              <a:buNone/>
              <a:defRPr sz="6450" b="0" i="0">
                <a:solidFill>
                  <a:srgbClr val="00B3B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 b="0" i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0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09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91909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18"/>
          <p:cNvGrpSpPr/>
          <p:nvPr/>
        </p:nvGrpSpPr>
        <p:grpSpPr>
          <a:xfrm rot="10800000">
            <a:off x="11035347" y="0"/>
            <a:ext cx="1173483" cy="6858000"/>
            <a:chOff x="-3" y="0"/>
            <a:chExt cx="1173483" cy="6858000"/>
          </a:xfrm>
        </p:grpSpPr>
        <p:sp>
          <p:nvSpPr>
            <p:cNvPr id="39" name="Google Shape;39;p18"/>
            <p:cNvSpPr/>
            <p:nvPr/>
          </p:nvSpPr>
          <p:spPr>
            <a:xfrm rot="10800000">
              <a:off x="831157" y="0"/>
              <a:ext cx="342323" cy="68580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8"/>
            <p:cNvSpPr/>
            <p:nvPr/>
          </p:nvSpPr>
          <p:spPr>
            <a:xfrm rot="10800000">
              <a:off x="-3" y="0"/>
              <a:ext cx="842325" cy="6858000"/>
            </a:xfrm>
            <a:prstGeom prst="rect">
              <a:avLst/>
            </a:prstGeom>
            <a:solidFill>
              <a:schemeClr val="accent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8"/>
            <p:cNvSpPr/>
            <p:nvPr/>
          </p:nvSpPr>
          <p:spPr>
            <a:xfrm rot="10800000">
              <a:off x="499997" y="0"/>
              <a:ext cx="342324" cy="6858000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ftr" idx="11"/>
          </p:nvPr>
        </p:nvSpPr>
        <p:spPr>
          <a:xfrm>
            <a:off x="630000" y="60012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3"/>
          <p:cNvSpPr/>
          <p:nvPr/>
        </p:nvSpPr>
        <p:spPr>
          <a:xfrm>
            <a:off x="4228340" y="5393635"/>
            <a:ext cx="7963660" cy="1464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-19660" y="0"/>
            <a:ext cx="424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 txBox="1">
            <a:spLocks noGrp="1"/>
          </p:cNvSpPr>
          <p:nvPr>
            <p:ph type="ctrTitle"/>
          </p:nvPr>
        </p:nvSpPr>
        <p:spPr>
          <a:xfrm>
            <a:off x="629920" y="900000"/>
            <a:ext cx="618169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ubTitle" idx="1"/>
          </p:nvPr>
        </p:nvSpPr>
        <p:spPr>
          <a:xfrm>
            <a:off x="629920" y="3359719"/>
            <a:ext cx="314122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629920" y="5999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3540" y="5801346"/>
            <a:ext cx="28829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2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/>
          <p:nvPr/>
        </p:nvSpPr>
        <p:spPr>
          <a:xfrm>
            <a:off x="4228340" y="5393635"/>
            <a:ext cx="7963660" cy="1464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5"/>
          <p:cNvSpPr/>
          <p:nvPr/>
        </p:nvSpPr>
        <p:spPr>
          <a:xfrm>
            <a:off x="-19660" y="0"/>
            <a:ext cx="4248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5"/>
          <p:cNvSpPr txBox="1">
            <a:spLocks noGrp="1"/>
          </p:cNvSpPr>
          <p:nvPr>
            <p:ph type="ctrTitle"/>
          </p:nvPr>
        </p:nvSpPr>
        <p:spPr>
          <a:xfrm>
            <a:off x="629920" y="900000"/>
            <a:ext cx="618169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subTitle" idx="1"/>
          </p:nvPr>
        </p:nvSpPr>
        <p:spPr>
          <a:xfrm>
            <a:off x="629920" y="3359719"/>
            <a:ext cx="314122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dt" idx="10"/>
          </p:nvPr>
        </p:nvSpPr>
        <p:spPr>
          <a:xfrm>
            <a:off x="629920" y="599978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33540" y="5801346"/>
            <a:ext cx="28829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6"/>
          <p:cNvSpPr txBox="1">
            <a:spLocks noGrp="1"/>
          </p:cNvSpPr>
          <p:nvPr>
            <p:ph type="title"/>
          </p:nvPr>
        </p:nvSpPr>
        <p:spPr>
          <a:xfrm>
            <a:off x="630000" y="900000"/>
            <a:ext cx="6480000" cy="92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ftr" idx="11"/>
          </p:nvPr>
        </p:nvSpPr>
        <p:spPr>
          <a:xfrm>
            <a:off x="630000" y="600120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sldNum" idx="12"/>
          </p:nvPr>
        </p:nvSpPr>
        <p:spPr>
          <a:xfrm>
            <a:off x="10947747" y="6001200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630000" y="1825625"/>
            <a:ext cx="6480000" cy="39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66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91909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">
            <a:extLst>
              <a:ext uri="{FF2B5EF4-FFF2-40B4-BE49-F238E27FC236}">
                <a16:creationId xmlns:a16="http://schemas.microsoft.com/office/drawing/2014/main" id="{43F0DC74-B783-FC17-2B2F-79E26C355FA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9467" y="-885469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buClrTx/>
              <a:buSzTx/>
              <a:defRPr/>
            </a:pPr>
            <a:r>
              <a:rPr lang="en-US" sz="2933" b="0" dirty="0"/>
              <a:t>Title Slide</a:t>
            </a:r>
          </a:p>
        </p:txBody>
      </p:sp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10820400" cy="5486400"/>
            <a:chOff x="0" y="0"/>
            <a:chExt cx="7026195" cy="3562578"/>
          </a:xfrm>
          <a:solidFill>
            <a:schemeClr val="bg1"/>
          </a:solidFill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" y="12700"/>
              <a:ext cx="6961425" cy="3493998"/>
            </a:xfrm>
            <a:custGeom>
              <a:avLst/>
              <a:gdLst/>
              <a:ahLst/>
              <a:cxnLst/>
              <a:rect l="l" t="t" r="r" b="b"/>
              <a:pathLst>
                <a:path w="6961425" h="3493998">
                  <a:moveTo>
                    <a:pt x="146050" y="3493998"/>
                  </a:moveTo>
                  <a:lnTo>
                    <a:pt x="6815375" y="3493998"/>
                  </a:lnTo>
                  <a:cubicBezTo>
                    <a:pt x="6895385" y="3493998"/>
                    <a:pt x="6961425" y="3427957"/>
                    <a:pt x="6961425" y="3347948"/>
                  </a:cubicBezTo>
                  <a:lnTo>
                    <a:pt x="6961425" y="146050"/>
                  </a:lnTo>
                  <a:cubicBezTo>
                    <a:pt x="6961425" y="66040"/>
                    <a:pt x="6895385" y="0"/>
                    <a:pt x="68153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347948"/>
                  </a:lnTo>
                  <a:cubicBezTo>
                    <a:pt x="0" y="3429228"/>
                    <a:pt x="66040" y="3493998"/>
                    <a:pt x="146050" y="349399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7026194" cy="3562578"/>
            </a:xfrm>
            <a:custGeom>
              <a:avLst/>
              <a:gdLst/>
              <a:ahLst/>
              <a:cxnLst/>
              <a:rect l="l" t="t" r="r" b="b"/>
              <a:pathLst>
                <a:path w="7026194" h="3562578">
                  <a:moveTo>
                    <a:pt x="6962694" y="74930"/>
                  </a:moveTo>
                  <a:cubicBezTo>
                    <a:pt x="6934755" y="30480"/>
                    <a:pt x="6885225" y="0"/>
                    <a:pt x="68280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360648"/>
                  </a:lnTo>
                  <a:cubicBezTo>
                    <a:pt x="0" y="3412718"/>
                    <a:pt x="25400" y="3458438"/>
                    <a:pt x="63500" y="3487648"/>
                  </a:cubicBezTo>
                  <a:cubicBezTo>
                    <a:pt x="91440" y="3532098"/>
                    <a:pt x="140970" y="3562578"/>
                    <a:pt x="222904" y="3562578"/>
                  </a:cubicBezTo>
                  <a:lnTo>
                    <a:pt x="6867444" y="3562578"/>
                  </a:lnTo>
                  <a:cubicBezTo>
                    <a:pt x="6955075" y="3562578"/>
                    <a:pt x="7026194" y="3491457"/>
                    <a:pt x="7026194" y="3403828"/>
                  </a:cubicBezTo>
                  <a:lnTo>
                    <a:pt x="7026194" y="211697"/>
                  </a:lnTo>
                  <a:cubicBezTo>
                    <a:pt x="7026194" y="149860"/>
                    <a:pt x="7000794" y="104140"/>
                    <a:pt x="6962694" y="74930"/>
                  </a:cubicBezTo>
                  <a:close/>
                  <a:moveTo>
                    <a:pt x="12700" y="336064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828075" y="12700"/>
                  </a:lnTo>
                  <a:cubicBezTo>
                    <a:pt x="6908085" y="12700"/>
                    <a:pt x="6974125" y="78740"/>
                    <a:pt x="6974125" y="158750"/>
                  </a:cubicBezTo>
                  <a:lnTo>
                    <a:pt x="6974125" y="3360648"/>
                  </a:lnTo>
                  <a:cubicBezTo>
                    <a:pt x="6974125" y="3440657"/>
                    <a:pt x="6908085" y="3506698"/>
                    <a:pt x="6828075" y="3506698"/>
                  </a:cubicBezTo>
                  <a:lnTo>
                    <a:pt x="158750" y="3506698"/>
                  </a:lnTo>
                  <a:cubicBezTo>
                    <a:pt x="78740" y="3506698"/>
                    <a:pt x="12700" y="3441928"/>
                    <a:pt x="12700" y="336064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096068" y="3576052"/>
            <a:ext cx="5609573" cy="5348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44735" y="997219"/>
            <a:ext cx="3409071" cy="3735969"/>
          </a:xfrm>
          <a:prstGeom prst="rect">
            <a:avLst/>
          </a:prstGeom>
        </p:spPr>
      </p:pic>
      <p:pic>
        <p:nvPicPr>
          <p:cNvPr id="13" name="Pictur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65055" y="4854549"/>
            <a:ext cx="3409071" cy="897655"/>
          </a:xfrm>
          <a:prstGeom prst="rect">
            <a:avLst/>
          </a:prstGeom>
        </p:spPr>
      </p:pic>
      <p:sp>
        <p:nvSpPr>
          <p:cNvPr id="14" name="TextBox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238194" y="1456013"/>
            <a:ext cx="5410302" cy="1617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66"/>
              </a:lnSpc>
              <a:buClrTx/>
              <a:defRPr/>
            </a:pPr>
            <a:r>
              <a:rPr lang="en-US" sz="4000" b="1" kern="1200" dirty="0">
                <a:latin typeface="+mj-lt"/>
              </a:rPr>
              <a:t>Pandemic Lessons for the Family Doctor</a:t>
            </a:r>
          </a:p>
        </p:txBody>
      </p:sp>
      <p:sp>
        <p:nvSpPr>
          <p:cNvPr id="15" name="TextBox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5338" y="3868233"/>
            <a:ext cx="4513330" cy="97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6" dirty="0">
                <a:latin typeface="+mj-lt"/>
                <a:cs typeface="Arial" panose="020B0604020202020204" pitchFamily="34" charset="0"/>
              </a:rPr>
              <a:t>Dr. Magbule Doko, MD, CCFP</a:t>
            </a:r>
          </a:p>
          <a:p>
            <a:pPr>
              <a:lnSpc>
                <a:spcPts val="2613"/>
              </a:lnSpc>
            </a:pPr>
            <a:endParaRPr lang="en-US" sz="1866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613"/>
              </a:lnSpc>
            </a:pPr>
            <a:r>
              <a:rPr lang="en-US" sz="1866" dirty="0">
                <a:latin typeface="+mj-lt"/>
                <a:cs typeface="Arial" panose="020B0604020202020204" pitchFamily="34" charset="0"/>
              </a:rPr>
              <a:t>November 11, 2023 </a:t>
            </a:r>
          </a:p>
        </p:txBody>
      </p:sp>
      <p:pic>
        <p:nvPicPr>
          <p:cNvPr id="18" name="Picture 17" descr="Palais des congres de Montreal logo">
            <a:extLst>
              <a:ext uri="{FF2B5EF4-FFF2-40B4-BE49-F238E27FC236}">
                <a16:creationId xmlns:a16="http://schemas.microsoft.com/office/drawing/2014/main" id="{8FAD78BB-6AA9-B930-36B0-8CF8DA4EE1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68" y="5077914"/>
            <a:ext cx="3069533" cy="710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Calling patients from Home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10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E8E70-868F-AB87-9C25-4CC49C77C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F75F78-159B-AE06-7CEE-5CDF7B04A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877" y="1288511"/>
            <a:ext cx="4285138" cy="52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7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Essential In-Person Visits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11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In-person visits </a:t>
            </a:r>
          </a:p>
          <a:p>
            <a:pPr marL="1257300" lvl="1" indent="-342900"/>
            <a:r>
              <a:rPr lang="en-CA" dirty="0"/>
              <a:t>Had to decide what was essential? </a:t>
            </a:r>
          </a:p>
          <a:p>
            <a:pPr marL="1257300" lvl="1" indent="-342900"/>
            <a:r>
              <a:rPr lang="en-CA" dirty="0"/>
              <a:t>Well-Baby? </a:t>
            </a:r>
          </a:p>
          <a:p>
            <a:pPr marL="1257300" lvl="1" indent="-342900"/>
            <a:r>
              <a:rPr lang="en-CA" dirty="0" err="1"/>
              <a:t>Paps</a:t>
            </a:r>
            <a:r>
              <a:rPr lang="en-CA" dirty="0"/>
              <a:t>? </a:t>
            </a:r>
          </a:p>
          <a:p>
            <a:pPr marL="1257300" lvl="1" indent="-342900"/>
            <a:r>
              <a:rPr lang="en-CA" dirty="0"/>
              <a:t>Acute symptoms of concern?</a:t>
            </a:r>
          </a:p>
          <a:p>
            <a:pPr marL="1257300" lvl="1" indent="-342900"/>
            <a:r>
              <a:rPr lang="en-CA" dirty="0"/>
              <a:t>Vaccines?</a:t>
            </a:r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CBBC9-0136-FE67-E0CF-0285FF7B9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766" y="1681355"/>
            <a:ext cx="4471140" cy="42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8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Essential In-Person Visits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12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11B4D-40B3-2A21-D39A-61535E71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9" y="1201478"/>
            <a:ext cx="4306703" cy="5347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61C68-6092-42D1-4F0B-4E7CFA851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05" y="1201478"/>
            <a:ext cx="4963189" cy="53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0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Essential In-Person Visits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13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EEC92-9EFC-0906-1F53-F8ADF69B6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31" y="1511524"/>
            <a:ext cx="3314700" cy="4248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5245ED-4F81-93FA-01DE-8C8F0AC46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85" y="1596877"/>
            <a:ext cx="3286125" cy="419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CC0A21-4E91-2E89-D2E7-4B6B464D3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806" y="1248076"/>
            <a:ext cx="3157749" cy="51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5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Personal Protective Equipment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14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504822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PPE						</a:t>
            </a:r>
          </a:p>
          <a:p>
            <a:pPr marL="1257300" lvl="1" indent="-342900"/>
            <a:r>
              <a:rPr lang="en-CA" dirty="0"/>
              <a:t>Hard to find </a:t>
            </a:r>
          </a:p>
          <a:p>
            <a:pPr marL="1257300" lvl="1" indent="-342900"/>
            <a:r>
              <a:rPr lang="en-CA" dirty="0"/>
              <a:t>Had to use expired</a:t>
            </a:r>
          </a:p>
          <a:p>
            <a:pPr marL="1257300" lvl="1" indent="-342900"/>
            <a:r>
              <a:rPr lang="en-CA" dirty="0"/>
              <a:t>Had to reuse</a:t>
            </a:r>
          </a:p>
          <a:p>
            <a:pPr marL="1257300" lvl="1" indent="-342900"/>
            <a:r>
              <a:rPr lang="en-CA" dirty="0"/>
              <a:t>Supply </a:t>
            </a:r>
          </a:p>
          <a:p>
            <a:pPr marL="1257300" lvl="1" indent="-342900"/>
            <a:r>
              <a:rPr lang="en-CA" dirty="0"/>
              <a:t>Had to order online</a:t>
            </a:r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2204B-17AE-4F5D-2344-C49060F2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11" y="1201478"/>
            <a:ext cx="2663741" cy="5401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5A72E-6CCF-29C6-C9E0-C974703A3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088" y="1360967"/>
            <a:ext cx="2802969" cy="28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7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During the Pandemic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15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5372120" y="1392865"/>
            <a:ext cx="5111582" cy="83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800100" indent="-342900"/>
            <a:r>
              <a:rPr lang="en-CA" dirty="0"/>
              <a:t>How did I continue to serve my patients? </a:t>
            </a:r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72A07B-FDEE-0A6A-6D8D-700CD361E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57" y="1392865"/>
            <a:ext cx="4021881" cy="5103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821B1-3CEE-DE7E-4F83-DD2D88FDA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20" y="2418908"/>
            <a:ext cx="4429101" cy="407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9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Work during the Pandemic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16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Parking Lot Vaccine Clinics </a:t>
            </a:r>
          </a:p>
          <a:p>
            <a:pPr marL="1257300" lvl="1" indent="-342900"/>
            <a:r>
              <a:rPr lang="en-CA" dirty="0"/>
              <a:t>Childhood vaccines – kept all my patients up to date</a:t>
            </a:r>
          </a:p>
          <a:p>
            <a:pPr marL="1257300" lvl="1" indent="-342900"/>
            <a:r>
              <a:rPr lang="en-CA" dirty="0"/>
              <a:t>Adult vaccines </a:t>
            </a:r>
          </a:p>
          <a:p>
            <a:pPr marL="800100" indent="-342900"/>
            <a:r>
              <a:rPr lang="en-CA" dirty="0"/>
              <a:t>Telephone Visits </a:t>
            </a:r>
          </a:p>
          <a:p>
            <a:pPr marL="800100" indent="-342900"/>
            <a:r>
              <a:rPr lang="en-CA" dirty="0"/>
              <a:t>Patients could Email or Text their concerns </a:t>
            </a:r>
          </a:p>
          <a:p>
            <a:pPr marL="800100" indent="-342900"/>
            <a:r>
              <a:rPr lang="en-CA" dirty="0"/>
              <a:t>Preventative screening</a:t>
            </a:r>
          </a:p>
          <a:p>
            <a:pPr marL="800100" indent="-342900"/>
            <a:r>
              <a:rPr lang="en-CA" dirty="0"/>
              <a:t>Calling lists </a:t>
            </a:r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8B226-EA91-1E36-148E-7E498B98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683" y="2721935"/>
            <a:ext cx="2893027" cy="35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Keeping patients up to date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17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Vaccinations </a:t>
            </a:r>
          </a:p>
          <a:p>
            <a:pPr marL="800100" indent="-342900"/>
            <a:r>
              <a:rPr lang="en-CA" dirty="0"/>
              <a:t>COVID Vaccination – once available called to inform </a:t>
            </a:r>
          </a:p>
          <a:p>
            <a:pPr marL="800100" indent="-342900"/>
            <a:r>
              <a:rPr lang="en-CA" dirty="0"/>
              <a:t>Pap screening </a:t>
            </a:r>
          </a:p>
          <a:p>
            <a:pPr marL="800100" indent="-342900"/>
            <a:r>
              <a:rPr lang="en-CA" dirty="0"/>
              <a:t>Mammogram screening </a:t>
            </a:r>
          </a:p>
          <a:p>
            <a:pPr marL="800100" indent="-342900"/>
            <a:r>
              <a:rPr lang="en-CA" dirty="0"/>
              <a:t>FIT testing </a:t>
            </a:r>
          </a:p>
          <a:p>
            <a:pPr marL="800100" indent="-342900"/>
            <a:r>
              <a:rPr lang="en-CA" dirty="0"/>
              <a:t>Colonoscopy screening </a:t>
            </a:r>
          </a:p>
          <a:p>
            <a:pPr indent="0">
              <a:buNone/>
            </a:pPr>
            <a:endParaRPr lang="en-CA" dirty="0"/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01A27-29D2-9FF1-79F9-A2F9F5896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283" y="2668261"/>
            <a:ext cx="4266243" cy="35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How could I extend my role in my Community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18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1" y="1940441"/>
            <a:ext cx="3112660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Had urge to help and keep moving forward </a:t>
            </a:r>
          </a:p>
          <a:p>
            <a:pPr marL="800100" indent="-342900"/>
            <a:r>
              <a:rPr lang="en-CA" dirty="0"/>
              <a:t>I took on new roles to help my community through the Pandemic </a:t>
            </a:r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4D2FB-8B4B-665D-4679-C360D569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037" y="1388479"/>
            <a:ext cx="4799429" cy="48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88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Working in COVID Assessment Centres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19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1" y="1940441"/>
            <a:ext cx="5164744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Adult &amp; Pediatric Covid Assessment Centres</a:t>
            </a:r>
          </a:p>
          <a:p>
            <a:pPr marL="800100" indent="-342900"/>
            <a:r>
              <a:rPr lang="en-CA" dirty="0"/>
              <a:t>Required Hospital Privileges  </a:t>
            </a:r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D8C20-8051-0388-A486-B1099191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01478"/>
            <a:ext cx="3985025" cy="5050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306F2-440E-5489-E207-228DD8BC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261" y="3306725"/>
            <a:ext cx="3081258" cy="34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79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5445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US" sz="933" dirty="0"/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375" flipV="1">
            <a:off x="-34927" y="1346647"/>
            <a:ext cx="12261853" cy="15605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-10795990" flipV="1">
            <a:off x="4" y="2245532"/>
            <a:ext cx="12261853" cy="14305"/>
          </a:xfrm>
          <a:prstGeom prst="line">
            <a:avLst/>
          </a:prstGeom>
          <a:ln w="2857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8524"/>
            <a:ext cx="58420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67"/>
              </a:lnSpc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Presenter Disclosure</a:t>
            </a:r>
          </a:p>
        </p:txBody>
      </p:sp>
      <p:sp>
        <p:nvSpPr>
          <p:cNvPr id="8" name="TextBox 8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849" y="1565347"/>
            <a:ext cx="11692951" cy="4315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b="1" dirty="0">
                <a:latin typeface="+mj-lt"/>
                <a:cs typeface="Arial" panose="020B0604020202020204" pitchFamily="34" charset="0"/>
              </a:rPr>
              <a:t>Presenter:</a:t>
            </a:r>
            <a:r>
              <a:rPr lang="en-US" sz="2666" b="1" dirty="0">
                <a:solidFill>
                  <a:srgbClr val="FF161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666" b="1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Dr. Magbule Doko </a:t>
            </a:r>
            <a:endParaRPr lang="en-US" sz="2666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5850" y="2433488"/>
            <a:ext cx="7476550" cy="430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666" b="1" dirty="0">
                <a:latin typeface="+mj-lt"/>
              </a:rPr>
              <a:t>Relationships with financial sponsors: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4569" y="3049128"/>
            <a:ext cx="11774231" cy="2568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Any direct financial relationships, including receipt of honoraria: OCFP, CJDX </a:t>
            </a:r>
          </a:p>
          <a:p>
            <a:pPr marL="221912" lvl="1">
              <a:lnSpc>
                <a:spcPts val="2877"/>
              </a:lnSpc>
            </a:pPr>
            <a:endParaRPr lang="en-US" sz="2055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Membership on advisory boards or speakers’ bureaus: None </a:t>
            </a:r>
          </a:p>
          <a:p>
            <a:pPr marL="221912" lvl="1">
              <a:lnSpc>
                <a:spcPts val="2877"/>
              </a:lnSpc>
            </a:pPr>
            <a:endParaRPr lang="en-US" sz="2055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Patents for drugs or devices: None</a:t>
            </a:r>
          </a:p>
          <a:p>
            <a:pPr marL="221912" lvl="1">
              <a:lnSpc>
                <a:spcPts val="2877"/>
              </a:lnSpc>
            </a:pPr>
            <a:endParaRPr lang="en-US" sz="2055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443824" lvl="1" indent="-221912">
              <a:lnSpc>
                <a:spcPts val="2877"/>
              </a:lnSpc>
              <a:buFont typeface="Arial"/>
              <a:buChar char="•"/>
            </a:pPr>
            <a:r>
              <a:rPr lang="en-US" sz="2055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Other: None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C06A776-B833-5296-DB25-2206354DE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1200" y="-812721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buClrTx/>
              <a:buSzTx/>
              <a:defRPr/>
            </a:pPr>
            <a:r>
              <a:rPr lang="en-US" sz="2933" b="0" dirty="0"/>
              <a:t>COI – Presenter Disclosure (1)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Working in COVID Vaccination Centres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20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73842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7CEC6-5DA2-D07B-09E2-2E9810CA0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33" y="1201478"/>
            <a:ext cx="4015653" cy="2970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64C487-985C-3739-1BA8-3D890C195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26" y="1237042"/>
            <a:ext cx="3586864" cy="4946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89038-3ADF-3229-3494-B80D35E17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517" y="1329070"/>
            <a:ext cx="2793909" cy="3891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E5C9A-305A-B7FC-40C5-8422F403B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33" y="4299983"/>
            <a:ext cx="3857625" cy="236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0D025B-7B33-72AF-C643-35DCC854D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0212" y="5252116"/>
            <a:ext cx="1965390" cy="14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0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/>
              <a:t>COVID Vaccine Pop-Up Clinics</a:t>
            </a:r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21</a:t>
            </a:fld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29999" y="1568300"/>
            <a:ext cx="4278000" cy="4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 Over 40 pop-up clinics </a:t>
            </a:r>
            <a:endParaRPr dirty="0"/>
          </a:p>
          <a:p>
            <a:pPr marL="914400" lvl="1" indent="-355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CA" dirty="0"/>
              <a:t>Including a Kids 5-11 Pop-up &amp; 2 off-site Pop-ups for underserviced areas in our city </a:t>
            </a:r>
            <a:endParaRPr dirty="0"/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 Over 6000 Vaccines Administered</a:t>
            </a:r>
            <a:endParaRPr dirty="0"/>
          </a:p>
        </p:txBody>
      </p:sp>
      <p:pic>
        <p:nvPicPr>
          <p:cNvPr id="182" name="Google Shape;18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487" y="1429750"/>
            <a:ext cx="5490629" cy="482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0d0c6e923a_1_138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/>
              <a:t>COVID Vaccine Pop-Up Clinics</a:t>
            </a:r>
            <a:endParaRPr/>
          </a:p>
        </p:txBody>
      </p:sp>
      <p:sp>
        <p:nvSpPr>
          <p:cNvPr id="205" name="Google Shape;205;g10d0c6e923a_1_138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22</a:t>
            </a:fld>
            <a:endParaRPr/>
          </a:p>
        </p:txBody>
      </p:sp>
      <p:pic>
        <p:nvPicPr>
          <p:cNvPr id="206" name="Google Shape;206;g10d0c6e923a_1_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0750"/>
            <a:ext cx="2517025" cy="43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10d0c6e923a_1_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0375" y="1598701"/>
            <a:ext cx="3779325" cy="38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10d0c6e923a_1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0200" y="1346200"/>
            <a:ext cx="3779325" cy="449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0d0c6e923a_1_53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/>
              <a:t>COVID Vaccine Pop-Up Clinics</a:t>
            </a:r>
            <a:endParaRPr/>
          </a:p>
        </p:txBody>
      </p:sp>
      <p:sp>
        <p:nvSpPr>
          <p:cNvPr id="215" name="Google Shape;215;g10d0c6e923a_1_53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23</a:t>
            </a:fld>
            <a:endParaRPr/>
          </a:p>
        </p:txBody>
      </p:sp>
      <p:pic>
        <p:nvPicPr>
          <p:cNvPr id="216" name="Google Shape;216;g10d0c6e923a_1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916" y="1201475"/>
            <a:ext cx="3811151" cy="46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0d0c6e923a_1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4554" y="1541720"/>
            <a:ext cx="3054802" cy="4112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678EC-7DD8-C7CA-4C08-C34F87649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844" y="1451343"/>
            <a:ext cx="3591338" cy="43934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0ccec40a45_0_7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24</a:t>
            </a:fld>
            <a:endParaRPr/>
          </a:p>
        </p:txBody>
      </p:sp>
      <p:pic>
        <p:nvPicPr>
          <p:cNvPr id="245" name="Google Shape;245;g10ccec40a45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04825"/>
            <a:ext cx="3829050" cy="584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0ccec40a45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9500" y="328613"/>
            <a:ext cx="5193145" cy="620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0d0c6e923a_1_8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endParaRPr dirty="0"/>
          </a:p>
        </p:txBody>
      </p:sp>
      <p:sp>
        <p:nvSpPr>
          <p:cNvPr id="253" name="Google Shape;253;g10d0c6e923a_1_8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25</a:t>
            </a:fld>
            <a:endParaRPr/>
          </a:p>
        </p:txBody>
      </p:sp>
      <p:sp>
        <p:nvSpPr>
          <p:cNvPr id="254" name="Google Shape;254;g10d0c6e923a_1_86"/>
          <p:cNvSpPr txBox="1">
            <a:spLocks noGrp="1"/>
          </p:cNvSpPr>
          <p:nvPr>
            <p:ph type="body" idx="1"/>
          </p:nvPr>
        </p:nvSpPr>
        <p:spPr>
          <a:xfrm>
            <a:off x="629999" y="1568300"/>
            <a:ext cx="4839900" cy="4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dirty="0"/>
          </a:p>
        </p:txBody>
      </p:sp>
      <p:pic>
        <p:nvPicPr>
          <p:cNvPr id="255" name="Google Shape;255;g10d0c6e923a_1_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9199" y="753138"/>
            <a:ext cx="4367500" cy="53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8;p8">
            <a:extLst>
              <a:ext uri="{FF2B5EF4-FFF2-40B4-BE49-F238E27FC236}">
                <a16:creationId xmlns:a16="http://schemas.microsoft.com/office/drawing/2014/main" id="{A5ECB382-5420-2577-E758-C427629B71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111" y="487350"/>
            <a:ext cx="3333187" cy="569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0d0c6e923a_1_9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26</a:t>
            </a:fld>
            <a:endParaRPr/>
          </a:p>
        </p:txBody>
      </p:sp>
      <p:pic>
        <p:nvPicPr>
          <p:cNvPr id="262" name="Google Shape;262;g10d0c6e923a_1_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87181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0d0c6e923a_1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1981" y="152400"/>
            <a:ext cx="5103211" cy="643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d0c6e923a_1_1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27</a:t>
            </a:fld>
            <a:endParaRPr/>
          </a:p>
        </p:txBody>
      </p:sp>
      <p:pic>
        <p:nvPicPr>
          <p:cNvPr id="280" name="Google Shape;280;g10d0c6e923a_1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025" y="185738"/>
            <a:ext cx="4067175" cy="64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0d0c6e923a_1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3600" y="147638"/>
            <a:ext cx="4419600" cy="64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0d0c6e923a_1_119"/>
          <p:cNvSpPr txBox="1">
            <a:spLocks noGrp="1"/>
          </p:cNvSpPr>
          <p:nvPr>
            <p:ph type="sldNum" idx="12"/>
          </p:nvPr>
        </p:nvSpPr>
        <p:spPr>
          <a:xfrm>
            <a:off x="10866506" y="6001200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28</a:t>
            </a:fld>
            <a:endParaRPr/>
          </a:p>
        </p:txBody>
      </p:sp>
      <p:pic>
        <p:nvPicPr>
          <p:cNvPr id="333" name="Google Shape;333;g10d0c6e923a_1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25" y="288775"/>
            <a:ext cx="2373409" cy="29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10d0c6e923a_1_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4100" y="288770"/>
            <a:ext cx="3318924" cy="293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0d0c6e923a_1_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6600" y="288774"/>
            <a:ext cx="3326285" cy="29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0d0c6e923a_1_1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7049" y="3334099"/>
            <a:ext cx="3617109" cy="332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0d0c6e923a_1_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06558" y="3380274"/>
            <a:ext cx="3635100" cy="332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10d0c6e923a_1_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94049" y="3380275"/>
            <a:ext cx="3635100" cy="2858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10d0c6e923a_1_1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95284" y="152400"/>
            <a:ext cx="2044316" cy="303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0d0c6e923a_1_107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endParaRPr dirty="0"/>
          </a:p>
        </p:txBody>
      </p:sp>
      <p:sp>
        <p:nvSpPr>
          <p:cNvPr id="355" name="Google Shape;355;g10d0c6e923a_1_107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29</a:t>
            </a:fld>
            <a:endParaRPr/>
          </a:p>
        </p:txBody>
      </p:sp>
      <p:pic>
        <p:nvPicPr>
          <p:cNvPr id="356" name="Google Shape;356;g10d0c6e923a_1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75" y="1201475"/>
            <a:ext cx="3962400" cy="52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0d0c6e923a_1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625" y="1168800"/>
            <a:ext cx="3193344" cy="53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0d0c6e923a_1_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97369" y="1353875"/>
            <a:ext cx="3297824" cy="4686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346019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6400" y="346403"/>
            <a:ext cx="89916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67"/>
              </a:lnSpc>
            </a:pPr>
            <a:r>
              <a:rPr lang="en-US" sz="4400" b="1" dirty="0">
                <a:solidFill>
                  <a:schemeClr val="bg1"/>
                </a:solidFill>
                <a:latin typeface="+mj-lt"/>
              </a:rPr>
              <a:t>Disclosure of Financial Support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CC45DFA-42C5-82E5-C887-A723AC8D1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1200" y="-812721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buClrTx/>
              <a:buSzTx/>
              <a:defRPr/>
            </a:pPr>
            <a:r>
              <a:rPr lang="en-US" sz="2933" b="0" dirty="0"/>
              <a:t>COI – Presenter Disclosure (2)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375" flipV="1">
            <a:off x="14" y="1330747"/>
            <a:ext cx="12191971" cy="30543"/>
          </a:xfrm>
          <a:prstGeom prst="line">
            <a:avLst/>
          </a:prstGeom>
          <a:ln w="28575" cap="flat">
            <a:solidFill>
              <a:srgbClr val="00206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F3C15-3177-4046-6B08-249EC06A1429}"/>
              </a:ext>
            </a:extLst>
          </p:cNvPr>
          <p:cNvSpPr txBox="1"/>
          <p:nvPr/>
        </p:nvSpPr>
        <p:spPr>
          <a:xfrm>
            <a:off x="406400" y="1549400"/>
            <a:ext cx="11531600" cy="353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19"/>
              </a:lnSpc>
            </a:pPr>
            <a:r>
              <a:rPr lang="en-US" sz="2133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This program has not received financial support from any organization. </a:t>
            </a:r>
          </a:p>
          <a:p>
            <a:pPr>
              <a:lnSpc>
                <a:spcPts val="2719"/>
              </a:lnSpc>
            </a:pPr>
            <a:endParaRPr lang="en-US" sz="2133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r>
              <a:rPr lang="en-US" sz="2133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This program has not received in-kind support from any organization.</a:t>
            </a:r>
          </a:p>
          <a:p>
            <a:pPr>
              <a:lnSpc>
                <a:spcPts val="2719"/>
              </a:lnSpc>
            </a:pPr>
            <a:endParaRPr lang="en-US" sz="2133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r>
              <a:rPr lang="en-US" sz="2133" b="1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Potential for conflict(s) of interest:</a:t>
            </a:r>
          </a:p>
          <a:p>
            <a:pPr>
              <a:lnSpc>
                <a:spcPts val="2719"/>
              </a:lnSpc>
            </a:pPr>
            <a:endParaRPr lang="en-US" sz="2133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r>
              <a:rPr lang="en-US" sz="2133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Dr. Magbule Doko has received complimentary FMF registration for the day of the presentation from CFPC. </a:t>
            </a:r>
          </a:p>
          <a:p>
            <a:pPr>
              <a:lnSpc>
                <a:spcPts val="2719"/>
              </a:lnSpc>
            </a:pPr>
            <a:endParaRPr lang="en-US" sz="2133" dirty="0">
              <a:solidFill>
                <a:schemeClr val="tx2">
                  <a:lumMod val="1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ts val="2719"/>
              </a:lnSpc>
            </a:pPr>
            <a:r>
              <a:rPr lang="en-US" sz="2133" dirty="0">
                <a:solidFill>
                  <a:schemeClr val="tx2">
                    <a:lumMod val="10000"/>
                  </a:schemeClr>
                </a:solidFill>
                <a:latin typeface="+mj-lt"/>
                <a:cs typeface="Arial" panose="020B0604020202020204" pitchFamily="34" charset="0"/>
              </a:rPr>
              <a:t>No products will be discussed in this program. I have no affiliation with any medical products.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Teaching Medical Students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30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73842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Google Shape;237;p8">
            <a:extLst>
              <a:ext uri="{FF2B5EF4-FFF2-40B4-BE49-F238E27FC236}">
                <a16:creationId xmlns:a16="http://schemas.microsoft.com/office/drawing/2014/main" id="{A2E8B770-6BBD-87A1-C2F2-A59060F4465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558" y="1326391"/>
            <a:ext cx="5108038" cy="467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BE8AB-20B7-E245-09FE-AC06D312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161" y="1326391"/>
            <a:ext cx="4183281" cy="519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9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Working in Hospital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31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663995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Need for physicians </a:t>
            </a:r>
          </a:p>
          <a:p>
            <a:pPr marL="800100" indent="-342900"/>
            <a:r>
              <a:rPr lang="en-CA" dirty="0"/>
              <a:t>24 hour COVID shift </a:t>
            </a:r>
          </a:p>
          <a:p>
            <a:pPr marL="800100" indent="-342900"/>
            <a:r>
              <a:rPr lang="en-CA" dirty="0"/>
              <a:t>Weekend work </a:t>
            </a:r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D62DA-54E6-927B-8596-4B56D680D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53" y="2985503"/>
            <a:ext cx="5938416" cy="3380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FEACD-D5B3-D77D-4623-5090961E2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525" y="1498016"/>
            <a:ext cx="3879017" cy="46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5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Online Interviewer &amp; Examiner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32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663995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Online interview for: </a:t>
            </a:r>
          </a:p>
          <a:p>
            <a:pPr marL="1257300" lvl="1" indent="-342900"/>
            <a:r>
              <a:rPr lang="en-CA" dirty="0"/>
              <a:t>Medical school admissions </a:t>
            </a:r>
          </a:p>
          <a:p>
            <a:pPr marL="1257300" lvl="1" indent="-342900"/>
            <a:r>
              <a:rPr lang="en-CA" dirty="0"/>
              <a:t>Family Medicine Residency interviews </a:t>
            </a:r>
          </a:p>
          <a:p>
            <a:pPr marL="1257300" lvl="1" indent="-342900"/>
            <a:r>
              <a:rPr lang="en-CA" dirty="0"/>
              <a:t>Family Medicine CFPC Examiner </a:t>
            </a:r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883A05-37F5-7A9D-99E1-DBFB739BC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65" y="1663994"/>
            <a:ext cx="4162797" cy="4162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A3887-2E91-5CE0-CC9B-667E57CD8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33" y="3455138"/>
            <a:ext cx="2333910" cy="304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04EDE-BA96-6BF8-EDDE-5EE3ED7ED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5175" y="3429000"/>
            <a:ext cx="27908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36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COVID PCR &amp; Respiratory Virus Testing at our office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33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096000" y="1838402"/>
            <a:ext cx="4973358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>
                <a:latin typeface="Georgia" panose="02040502050405020303" pitchFamily="18" charset="0"/>
              </a:rPr>
              <a:t>We had viral swabs </a:t>
            </a:r>
            <a:endParaRPr lang="fr-FR" dirty="0">
              <a:latin typeface="Georgia" panose="02040502050405020303" pitchFamily="18" charset="0"/>
            </a:endParaRPr>
          </a:p>
          <a:p>
            <a:pPr marL="800100" indent="-342900"/>
            <a:r>
              <a:rPr lang="fr-FR" dirty="0" err="1">
                <a:latin typeface="Georgia" panose="02040502050405020303" pitchFamily="18" charset="0"/>
              </a:rPr>
              <a:t>We</a:t>
            </a:r>
            <a:r>
              <a:rPr lang="fr-FR" dirty="0">
                <a:latin typeface="Georgia" panose="02040502050405020303" pitchFamily="18" charset="0"/>
              </a:rPr>
              <a:t> </a:t>
            </a:r>
            <a:r>
              <a:rPr lang="fr-FR" dirty="0" err="1">
                <a:latin typeface="Georgia" panose="02040502050405020303" pitchFamily="18" charset="0"/>
              </a:rPr>
              <a:t>could</a:t>
            </a:r>
            <a:r>
              <a:rPr lang="fr-FR" dirty="0">
                <a:latin typeface="Georgia" panose="02040502050405020303" pitchFamily="18" charset="0"/>
              </a:rPr>
              <a:t> do </a:t>
            </a:r>
            <a:r>
              <a:rPr lang="fr-FR" dirty="0" err="1">
                <a:latin typeface="Georgia" panose="02040502050405020303" pitchFamily="18" charset="0"/>
              </a:rPr>
              <a:t>testing</a:t>
            </a:r>
            <a:r>
              <a:rPr lang="fr-FR" dirty="0">
                <a:latin typeface="Georgia" panose="02040502050405020303" pitchFamily="18" charset="0"/>
              </a:rPr>
              <a:t> for patients </a:t>
            </a:r>
            <a:r>
              <a:rPr lang="fr-FR" dirty="0" err="1">
                <a:latin typeface="Georgia" panose="02040502050405020303" pitchFamily="18" charset="0"/>
              </a:rPr>
              <a:t>that</a:t>
            </a:r>
            <a:r>
              <a:rPr lang="fr-FR" dirty="0">
                <a:latin typeface="Georgia" panose="02040502050405020303" pitchFamily="18" charset="0"/>
              </a:rPr>
              <a:t> </a:t>
            </a:r>
            <a:r>
              <a:rPr lang="fr-FR" dirty="0" err="1">
                <a:latin typeface="Georgia" panose="02040502050405020303" pitchFamily="18" charset="0"/>
              </a:rPr>
              <a:t>were</a:t>
            </a:r>
            <a:r>
              <a:rPr lang="fr-FR" dirty="0">
                <a:latin typeface="Georgia" panose="02040502050405020303" pitchFamily="18" charset="0"/>
              </a:rPr>
              <a:t> no longer </a:t>
            </a:r>
            <a:r>
              <a:rPr lang="fr-FR" dirty="0" err="1">
                <a:latin typeface="Georgia" panose="02040502050405020303" pitchFamily="18" charset="0"/>
              </a:rPr>
              <a:t>eligible</a:t>
            </a:r>
            <a:r>
              <a:rPr lang="fr-FR" dirty="0">
                <a:latin typeface="Georgia" panose="02040502050405020303" pitchFamily="18" charset="0"/>
              </a:rPr>
              <a:t> at COVID Centres </a:t>
            </a:r>
          </a:p>
          <a:p>
            <a:pPr marL="800100" indent="-342900"/>
            <a:r>
              <a:rPr lang="fr-FR" dirty="0" err="1">
                <a:latin typeface="Georgia" panose="02040502050405020303" pitchFamily="18" charset="0"/>
              </a:rPr>
              <a:t>We</a:t>
            </a:r>
            <a:r>
              <a:rPr lang="fr-FR" dirty="0">
                <a:latin typeface="Georgia" panose="02040502050405020303" pitchFamily="18" charset="0"/>
              </a:rPr>
              <a:t> </a:t>
            </a:r>
            <a:r>
              <a:rPr lang="fr-FR" dirty="0" err="1">
                <a:latin typeface="Georgia" panose="02040502050405020303" pitchFamily="18" charset="0"/>
              </a:rPr>
              <a:t>followed</a:t>
            </a:r>
            <a:r>
              <a:rPr lang="fr-FR" dirty="0">
                <a:latin typeface="Georgia" panose="02040502050405020303" pitchFamily="18" charset="0"/>
              </a:rPr>
              <a:t> up by </a:t>
            </a:r>
            <a:r>
              <a:rPr lang="fr-FR" dirty="0" err="1">
                <a:latin typeface="Georgia" panose="02040502050405020303" pitchFamily="18" charset="0"/>
              </a:rPr>
              <a:t>telephone</a:t>
            </a:r>
            <a:endParaRPr lang="fr-FR" dirty="0">
              <a:latin typeface="Georgia" panose="02040502050405020303" pitchFamily="18" charset="0"/>
            </a:endParaRPr>
          </a:p>
          <a:p>
            <a:pPr marL="800100" indent="-342900"/>
            <a:endParaRPr lang="en-CA" dirty="0">
              <a:latin typeface="Georgia" panose="02040502050405020303" pitchFamily="18" charset="0"/>
            </a:endParaRPr>
          </a:p>
          <a:p>
            <a:pPr indent="0">
              <a:buNone/>
            </a:pPr>
            <a:endParaRPr lang="en-CA" dirty="0">
              <a:latin typeface="Georgia" panose="02040502050405020303" pitchFamily="18" charset="0"/>
            </a:endParaRPr>
          </a:p>
          <a:p>
            <a:pPr lvl="1" indent="0">
              <a:buNone/>
            </a:pPr>
            <a:endParaRPr lang="en-CA" dirty="0">
              <a:latin typeface="Georgia" panose="02040502050405020303" pitchFamily="18" charset="0"/>
            </a:endParaRPr>
          </a:p>
          <a:p>
            <a:pPr marL="800100" indent="-342900"/>
            <a:endParaRPr lang="en-CA" dirty="0">
              <a:latin typeface="Georgia" panose="02040502050405020303" pitchFamily="18" charset="0"/>
            </a:endParaRPr>
          </a:p>
          <a:p>
            <a:pPr marL="800100" indent="-342900"/>
            <a:endParaRPr lang="en-CA" dirty="0">
              <a:latin typeface="Georgia" panose="02040502050405020303" pitchFamily="18" charset="0"/>
            </a:endParaRPr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orgia" panose="020405020504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06501-B51D-62F5-B281-7FBAAD55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69" y="1838402"/>
            <a:ext cx="3252250" cy="3810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4266CE-5D8B-AD97-3F6C-45DAF2F15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019" y="2200940"/>
            <a:ext cx="2724300" cy="34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92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Family Medicine work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34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663995"/>
            <a:ext cx="427160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During this time, I was still doing my Family Medicine work </a:t>
            </a:r>
          </a:p>
          <a:p>
            <a:pPr marL="1257300" lvl="1" indent="-342900"/>
            <a:r>
              <a:rPr lang="en-CA" dirty="0"/>
              <a:t>Telephone visits </a:t>
            </a:r>
          </a:p>
          <a:p>
            <a:pPr marL="1257300" lvl="1" indent="-342900"/>
            <a:r>
              <a:rPr lang="en-CA" dirty="0"/>
              <a:t>Essential in-person visits </a:t>
            </a:r>
          </a:p>
          <a:p>
            <a:pPr marL="1257300" lvl="1" indent="-342900"/>
            <a:r>
              <a:rPr lang="en-CA" dirty="0"/>
              <a:t>Sick visits (cough/cold) – I would see at the car in parking lot </a:t>
            </a:r>
          </a:p>
          <a:p>
            <a:pPr marL="1257300" lvl="1" indent="-342900"/>
            <a:r>
              <a:rPr lang="en-CA" dirty="0"/>
              <a:t>Offered Flu Shot clinics </a:t>
            </a:r>
          </a:p>
          <a:p>
            <a:pPr marL="800100" indent="-342900"/>
            <a:endParaRPr lang="en-CA" dirty="0"/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65846-5C26-5CDC-0179-9E8F3D71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803" y="1201478"/>
            <a:ext cx="3346900" cy="5340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91DF0-ED85-EFF3-66C8-CB0A81223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620" y="1625982"/>
            <a:ext cx="2222724" cy="449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83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As the Pandemic continued…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35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663995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Ministry of Health offered guidelines to allowing more in-person visits </a:t>
            </a:r>
          </a:p>
          <a:p>
            <a:pPr marL="1257300" lvl="1" indent="-342900"/>
            <a:r>
              <a:rPr lang="en-CA" dirty="0"/>
              <a:t>We offered more in-person visits for patients that screened negative for COVID </a:t>
            </a:r>
          </a:p>
          <a:p>
            <a:pPr marL="1257300" lvl="1" indent="-342900"/>
            <a:r>
              <a:rPr lang="en-CA" dirty="0"/>
              <a:t>If screened positive then we would see them in hallway or at car </a:t>
            </a:r>
          </a:p>
          <a:p>
            <a:pPr marL="1257300" lvl="1" indent="-342900"/>
            <a:r>
              <a:rPr lang="en-CA" dirty="0"/>
              <a:t>Then eventually, would see inside clinic with mandatory masking continued for all patients and staff </a:t>
            </a:r>
          </a:p>
          <a:p>
            <a:pPr marL="1257300" lvl="1" indent="-342900"/>
            <a:r>
              <a:rPr lang="en-CA" dirty="0"/>
              <a:t>Transition during pandemic from full PPE -&gt; N95 -&gt; surgical mask </a:t>
            </a:r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indent="0">
              <a:buNone/>
            </a:pPr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E55B5-5E36-1AC1-CE9F-68117A0BF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844" y="4741367"/>
            <a:ext cx="4786534" cy="19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How did the Pandemic change Family Medicine?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36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8384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800100" indent="-342900"/>
            <a:r>
              <a:rPr lang="en-CA" dirty="0"/>
              <a:t>Be even more comfortable with uncertainty </a:t>
            </a:r>
          </a:p>
          <a:p>
            <a:pPr marL="800100" indent="-342900"/>
            <a:endParaRPr lang="en-CA" dirty="0"/>
          </a:p>
          <a:p>
            <a:pPr marL="800100" indent="-342900"/>
            <a:r>
              <a:rPr lang="en-CA" dirty="0"/>
              <a:t>Virtual care integrated into patient care </a:t>
            </a:r>
          </a:p>
          <a:p>
            <a:pPr indent="0">
              <a:buNone/>
            </a:pPr>
            <a:endParaRPr lang="en-CA" dirty="0"/>
          </a:p>
          <a:p>
            <a:pPr marL="800100" indent="-342900"/>
            <a:r>
              <a:rPr lang="en-CA" dirty="0"/>
              <a:t>Fear &amp; Stress management </a:t>
            </a:r>
          </a:p>
          <a:p>
            <a:pPr marL="800100" indent="-342900"/>
            <a:endParaRPr lang="en-CA" dirty="0"/>
          </a:p>
          <a:p>
            <a:pPr marL="800100" indent="-342900"/>
            <a:r>
              <a:rPr lang="en-CA" dirty="0"/>
              <a:t>Online Learning, Meetings, </a:t>
            </a:r>
          </a:p>
          <a:p>
            <a:pPr indent="0">
              <a:buNone/>
            </a:pPr>
            <a:r>
              <a:rPr lang="en-CA" dirty="0"/>
              <a:t>     Interviews, Examinations </a:t>
            </a:r>
          </a:p>
          <a:p>
            <a:pPr indent="0">
              <a:buNone/>
            </a:pPr>
            <a:endParaRPr lang="en-CA" dirty="0"/>
          </a:p>
          <a:p>
            <a:pPr marL="800100" indent="-342900"/>
            <a:r>
              <a:rPr lang="en-CA" dirty="0"/>
              <a:t>Expand Roles </a:t>
            </a:r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1C299-3B7F-4043-E351-67375C6BD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685" y="2345039"/>
            <a:ext cx="3543572" cy="36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7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Continue Integrating Virtual Care into your Family Practice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37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8384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If you decide to continue to integrate it … </a:t>
            </a:r>
          </a:p>
          <a:p>
            <a:pPr marL="1257300" lvl="1" indent="-342900"/>
            <a:r>
              <a:rPr lang="en-CA" dirty="0"/>
              <a:t>Patient may be nervous to come in clinic – anxiety or anxiety re contracting illness/COVID </a:t>
            </a:r>
          </a:p>
          <a:p>
            <a:pPr marL="1257300" lvl="1" indent="-342900"/>
            <a:r>
              <a:rPr lang="en-CA" dirty="0"/>
              <a:t>Patient requests a virtual appointment </a:t>
            </a:r>
          </a:p>
          <a:p>
            <a:pPr marL="1257300" lvl="1" indent="-342900"/>
            <a:r>
              <a:rPr lang="en-CA" dirty="0"/>
              <a:t>It may be your preferred method to contact patient for something that does not require in-person visit (ex. Med refills, lab result, mental health) </a:t>
            </a:r>
          </a:p>
          <a:p>
            <a:pPr marL="1257300" lvl="1" indent="-342900"/>
            <a:r>
              <a:rPr lang="en-CA" dirty="0"/>
              <a:t>Use it to contact patient with an urgent result</a:t>
            </a:r>
          </a:p>
          <a:p>
            <a:pPr marL="1257300" lvl="1" indent="-342900"/>
            <a:r>
              <a:rPr lang="en-CA" dirty="0"/>
              <a:t>Use it for close follow-up about a medical issue </a:t>
            </a:r>
          </a:p>
          <a:p>
            <a:pPr marL="1257300" lvl="1" indent="-342900"/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33A9C-AA3C-5C24-2B3F-E6CC19B67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389" y="4401879"/>
            <a:ext cx="1952957" cy="23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48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Continue Integrating Virtual Care into your Family Practice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38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8384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Scheduling </a:t>
            </a:r>
          </a:p>
          <a:p>
            <a:pPr marL="1257300" lvl="1" indent="-342900"/>
            <a:r>
              <a:rPr lang="en-CA" dirty="0"/>
              <a:t>Pre-booked appointments</a:t>
            </a:r>
          </a:p>
          <a:p>
            <a:pPr marL="1257300" lvl="1" indent="-342900"/>
            <a:r>
              <a:rPr lang="en-CA" dirty="0"/>
              <a:t>Cold calling </a:t>
            </a:r>
          </a:p>
          <a:p>
            <a:pPr marL="1257300" lvl="1" indent="-342900"/>
            <a:r>
              <a:rPr lang="en-CA" dirty="0"/>
              <a:t>Before shift, during, or at end of shift </a:t>
            </a:r>
          </a:p>
          <a:p>
            <a:pPr marL="1257300" lvl="1" indent="-342900"/>
            <a:r>
              <a:rPr lang="en-CA" dirty="0"/>
              <a:t>Call from office or use Cell line from home </a:t>
            </a:r>
          </a:p>
          <a:p>
            <a:pPr marL="1257300" lvl="1" indent="-342900"/>
            <a:endParaRPr lang="en-CA" dirty="0"/>
          </a:p>
          <a:p>
            <a:pPr marL="1257300" lvl="1" indent="-342900"/>
            <a:r>
              <a:rPr lang="en-CA" dirty="0"/>
              <a:t>Find balance that works for you </a:t>
            </a:r>
          </a:p>
          <a:p>
            <a:pPr marL="1257300" lvl="1" indent="-342900"/>
            <a:endParaRPr lang="en-CA" dirty="0"/>
          </a:p>
          <a:p>
            <a:pPr marL="1257300" lvl="1" indent="-342900"/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EE774-2618-5B20-85C5-539B21E83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009" y="1463679"/>
            <a:ext cx="3925795" cy="491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10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Continue Integrating Virtual Care into your Family Practice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39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8384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Virtual Care in my practice: </a:t>
            </a:r>
          </a:p>
          <a:p>
            <a:pPr marL="1257300" lvl="1" indent="-342900"/>
            <a:r>
              <a:rPr lang="en-CA" dirty="0"/>
              <a:t>All calls from office </a:t>
            </a:r>
          </a:p>
          <a:p>
            <a:pPr marL="1257300" lvl="1" indent="-342900"/>
            <a:r>
              <a:rPr lang="en-CA" dirty="0"/>
              <a:t>In AM, through shift, and most at end of shift </a:t>
            </a:r>
          </a:p>
          <a:p>
            <a:pPr marL="1257300" lvl="1" indent="-342900"/>
            <a:r>
              <a:rPr lang="en-CA" dirty="0"/>
              <a:t>Wed AM shift I will also catch up on calls </a:t>
            </a:r>
          </a:p>
          <a:p>
            <a:pPr marL="1257300" lvl="1" indent="-342900"/>
            <a:r>
              <a:rPr lang="en-CA" dirty="0"/>
              <a:t>Cold calling </a:t>
            </a:r>
          </a:p>
          <a:p>
            <a:pPr marL="1257300" lvl="1" indent="-342900"/>
            <a:r>
              <a:rPr lang="en-CA" dirty="0"/>
              <a:t>Med refills, lab results, diagnostic results, consult reviews </a:t>
            </a:r>
          </a:p>
          <a:p>
            <a:pPr marL="1257300" lvl="1" indent="-342900"/>
            <a:r>
              <a:rPr lang="en-CA" dirty="0"/>
              <a:t>Will call something urgent that a patient leaves message with secretary</a:t>
            </a:r>
          </a:p>
          <a:p>
            <a:pPr marL="1257300" lvl="1" indent="-342900"/>
            <a:r>
              <a:rPr lang="en-CA" dirty="0"/>
              <a:t>Still call my preventative care lists (divide work with secretary)  </a:t>
            </a:r>
          </a:p>
          <a:p>
            <a:pPr marL="1257300" lvl="1" indent="-342900"/>
            <a:r>
              <a:rPr lang="en-CA" dirty="0"/>
              <a:t>Will continue for now</a:t>
            </a:r>
          </a:p>
          <a:p>
            <a:pPr lvl="1" indent="0">
              <a:buNone/>
            </a:pPr>
            <a:endParaRPr lang="en-CA" dirty="0"/>
          </a:p>
          <a:p>
            <a:pPr marL="1257300" lvl="1" indent="-342900"/>
            <a:endParaRPr lang="en-CA" dirty="0"/>
          </a:p>
          <a:p>
            <a:pPr marL="1257300" lvl="1" indent="-342900"/>
            <a:endParaRPr lang="en-CA" dirty="0"/>
          </a:p>
          <a:p>
            <a:pPr marL="1257300" lvl="1" indent="-342900"/>
            <a:endParaRPr lang="en-CA" dirty="0"/>
          </a:p>
          <a:p>
            <a:pPr lvl="1"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D81F8-DB78-D71D-1E09-45CCCE0CF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088" y="1371599"/>
            <a:ext cx="1578787" cy="29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8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"/>
          <p:cNvSpPr txBox="1">
            <a:spLocks noGrp="1"/>
          </p:cNvSpPr>
          <p:nvPr>
            <p:ph type="title"/>
          </p:nvPr>
        </p:nvSpPr>
        <p:spPr>
          <a:xfrm>
            <a:off x="629459" y="398721"/>
            <a:ext cx="10927001" cy="72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CA" dirty="0"/>
              <a:t>Mitigating Potential Bias</a:t>
            </a:r>
            <a:br>
              <a:rPr lang="en-CA" dirty="0"/>
            </a:br>
            <a:endParaRPr dirty="0"/>
          </a:p>
        </p:txBody>
      </p:sp>
      <p:sp>
        <p:nvSpPr>
          <p:cNvPr id="160" name="Google Shape;160;p4"/>
          <p:cNvSpPr txBox="1">
            <a:spLocks noGrp="1"/>
          </p:cNvSpPr>
          <p:nvPr>
            <p:ph type="sldNum" idx="12"/>
          </p:nvPr>
        </p:nvSpPr>
        <p:spPr>
          <a:xfrm>
            <a:off x="10866506" y="6001200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800">
                <a:solidFill>
                  <a:schemeClr val="lt1"/>
                </a:solidFill>
              </a:rPr>
              <a:t>4</a:t>
            </a:fld>
            <a:endParaRPr sz="1800">
              <a:solidFill>
                <a:schemeClr val="lt1"/>
              </a:solidFill>
            </a:endParaRPr>
          </a:p>
        </p:txBody>
      </p:sp>
      <p:sp>
        <p:nvSpPr>
          <p:cNvPr id="161" name="Google Shape;161;p4"/>
          <p:cNvSpPr txBox="1">
            <a:spLocks noGrp="1"/>
          </p:cNvSpPr>
          <p:nvPr>
            <p:ph type="dt" idx="4294967295"/>
          </p:nvPr>
        </p:nvSpPr>
        <p:spPr>
          <a:xfrm>
            <a:off x="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November 2, 2021</a:t>
            </a:r>
            <a:endParaRPr/>
          </a:p>
        </p:txBody>
      </p:sp>
      <p:grpSp>
        <p:nvGrpSpPr>
          <p:cNvPr id="162" name="Google Shape;162;p4"/>
          <p:cNvGrpSpPr/>
          <p:nvPr/>
        </p:nvGrpSpPr>
        <p:grpSpPr>
          <a:xfrm rot="-5400000">
            <a:off x="5509257" y="175258"/>
            <a:ext cx="1173483" cy="12192002"/>
            <a:chOff x="-3" y="0"/>
            <a:chExt cx="1173483" cy="6858000"/>
          </a:xfrm>
        </p:grpSpPr>
        <p:sp>
          <p:nvSpPr>
            <p:cNvPr id="163" name="Google Shape;163;p4"/>
            <p:cNvSpPr/>
            <p:nvPr/>
          </p:nvSpPr>
          <p:spPr>
            <a:xfrm rot="10800000">
              <a:off x="831157" y="0"/>
              <a:ext cx="342323" cy="6858000"/>
            </a:xfrm>
            <a:prstGeom prst="rect">
              <a:avLst/>
            </a:prstGeom>
            <a:solidFill>
              <a:schemeClr val="accent1">
                <a:alpha val="6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 rot="10800000">
              <a:off x="-3" y="0"/>
              <a:ext cx="842325" cy="6858000"/>
            </a:xfrm>
            <a:prstGeom prst="rect">
              <a:avLst/>
            </a:prstGeom>
            <a:solidFill>
              <a:schemeClr val="accent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 rot="10800000">
              <a:off x="499997" y="0"/>
              <a:ext cx="342324" cy="6858000"/>
            </a:xfrm>
            <a:prstGeom prst="rect">
              <a:avLst/>
            </a:prstGeom>
            <a:solidFill>
              <a:srgbClr val="0070C0">
                <a:alpha val="6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6" name="Google Shape;166;p4"/>
          <p:cNvSpPr txBox="1"/>
          <p:nvPr/>
        </p:nvSpPr>
        <p:spPr>
          <a:xfrm>
            <a:off x="629459" y="1784657"/>
            <a:ext cx="10927001" cy="421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lnSpc>
                <a:spcPts val="2322"/>
              </a:lnSpc>
            </a:pPr>
            <a:r>
              <a:rPr lang="en-US" sz="2000" b="1" dirty="0">
                <a:latin typeface="Lucida Bright" panose="02040602050505020304" pitchFamily="18" charset="0"/>
              </a:rPr>
              <a:t>The FMF Committee has mitigated the bias for this presentation as follows:</a:t>
            </a:r>
          </a:p>
          <a:p>
            <a:pPr>
              <a:lnSpc>
                <a:spcPts val="2322"/>
              </a:lnSpc>
            </a:pPr>
            <a:endParaRPr lang="en-US" sz="2000" dirty="0">
              <a:latin typeface="Lucida Bright" panose="02040602050505020304" pitchFamily="18" charset="0"/>
            </a:endParaRPr>
          </a:p>
          <a:p>
            <a:pPr marL="228611" indent="-228611">
              <a:lnSpc>
                <a:spcPts val="2322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Presenter agrees to adhere to all </a:t>
            </a:r>
            <a:r>
              <a:rPr lang="en-US" sz="2000" dirty="0" err="1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Mainpro</a:t>
            </a:r>
            <a:r>
              <a:rPr lang="en-US" sz="2000" dirty="0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+ and National Standards </a:t>
            </a:r>
          </a:p>
          <a:p>
            <a:pPr marL="228611" indent="-228611">
              <a:lnSpc>
                <a:spcPts val="2322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Presenter has received the COI Quick Tips document</a:t>
            </a:r>
          </a:p>
          <a:p>
            <a:pPr marL="228611" indent="-228611">
              <a:lnSpc>
                <a:spcPts val="2322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Presenter agrees to present only evidence-based content or declare otherwise </a:t>
            </a:r>
          </a:p>
          <a:p>
            <a:pPr marL="228611" indent="-228611">
              <a:lnSpc>
                <a:spcPts val="2322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Presenter agrees to refrain from using brand names wherever possible</a:t>
            </a:r>
          </a:p>
          <a:p>
            <a:pPr marL="228611" indent="-228611">
              <a:lnSpc>
                <a:spcPts val="2322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Lucida Bright" panose="020406020505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Presenter agrees to include COI slides and verbal mention in each presentation</a:t>
            </a:r>
          </a:p>
          <a:p>
            <a:pPr marL="0" marR="0" lvl="0" indent="0" algn="l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ccec40a45_0_35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Prepare your Family Practice for Future Pandemics </a:t>
            </a:r>
            <a:endParaRPr dirty="0"/>
          </a:p>
        </p:txBody>
      </p:sp>
      <p:sp>
        <p:nvSpPr>
          <p:cNvPr id="424" name="Google Shape;424;g10ccec40a45_0_35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40</a:t>
            </a:fld>
            <a:endParaRPr/>
          </a:p>
        </p:txBody>
      </p:sp>
      <p:sp>
        <p:nvSpPr>
          <p:cNvPr id="425" name="Google Shape;425;g10ccec40a45_0_35"/>
          <p:cNvSpPr txBox="1">
            <a:spLocks noGrp="1"/>
          </p:cNvSpPr>
          <p:nvPr>
            <p:ph type="body" idx="1"/>
          </p:nvPr>
        </p:nvSpPr>
        <p:spPr>
          <a:xfrm>
            <a:off x="630000" y="1838399"/>
            <a:ext cx="3367842" cy="4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Stock up PPE </a:t>
            </a:r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Remote Access – How could you go Remote quickly if required </a:t>
            </a:r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26" name="Google Shape;426;g10ccec40a45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299" y="1353875"/>
            <a:ext cx="4489036" cy="535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ccec40a45_0_35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Prepare your Family Practice for Future Pandemics </a:t>
            </a:r>
            <a:endParaRPr dirty="0"/>
          </a:p>
        </p:txBody>
      </p:sp>
      <p:sp>
        <p:nvSpPr>
          <p:cNvPr id="424" name="Google Shape;424;g10ccec40a45_0_35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41</a:t>
            </a:fld>
            <a:endParaRPr/>
          </a:p>
        </p:txBody>
      </p:sp>
      <p:sp>
        <p:nvSpPr>
          <p:cNvPr id="425" name="Google Shape;425;g10ccec40a45_0_35"/>
          <p:cNvSpPr txBox="1">
            <a:spLocks noGrp="1"/>
          </p:cNvSpPr>
          <p:nvPr>
            <p:ph type="body" idx="1"/>
          </p:nvPr>
        </p:nvSpPr>
        <p:spPr>
          <a:xfrm>
            <a:off x="630000" y="1838399"/>
            <a:ext cx="4839900" cy="4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Monitor your own physical and mental health </a:t>
            </a:r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Avoid burnout </a:t>
            </a:r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Be resilient and be hopeful </a:t>
            </a:r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1ACDB-5964-2D9D-74E7-5F3EFABA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89" y="3781268"/>
            <a:ext cx="4511411" cy="2585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6EC8B2-DE5D-CF06-F5CD-7AD9EBC97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300" y="1568303"/>
            <a:ext cx="2643187" cy="3319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5A637-28A2-42D2-8B81-248AEA7A4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4123" y="3333307"/>
            <a:ext cx="2618941" cy="33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41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ccec40a45_0_35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600" cy="7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Prepare your Family Practice for Future Pandemics </a:t>
            </a:r>
            <a:endParaRPr dirty="0"/>
          </a:p>
        </p:txBody>
      </p:sp>
      <p:sp>
        <p:nvSpPr>
          <p:cNvPr id="424" name="Google Shape;424;g10ccec40a45_0_35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42</a:t>
            </a:fld>
            <a:endParaRPr/>
          </a:p>
        </p:txBody>
      </p:sp>
      <p:sp>
        <p:nvSpPr>
          <p:cNvPr id="425" name="Google Shape;425;g10ccec40a45_0_35"/>
          <p:cNvSpPr txBox="1">
            <a:spLocks noGrp="1"/>
          </p:cNvSpPr>
          <p:nvPr>
            <p:ph type="body" idx="1"/>
          </p:nvPr>
        </p:nvSpPr>
        <p:spPr>
          <a:xfrm>
            <a:off x="630000" y="1838399"/>
            <a:ext cx="4839900" cy="41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CA" dirty="0"/>
              <a:t>Reflect back on the COVID Pandemic </a:t>
            </a:r>
          </a:p>
          <a:p>
            <a:pPr lvl="1" indent="-381000">
              <a:lnSpc>
                <a:spcPct val="116666"/>
              </a:lnSpc>
              <a:buSzPts val="2400"/>
            </a:pPr>
            <a:r>
              <a:rPr lang="en-CA" dirty="0"/>
              <a:t>What can you do different in the event of future pandemics </a:t>
            </a:r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marL="533400" lvl="1" indent="0">
              <a:lnSpc>
                <a:spcPct val="116666"/>
              </a:lnSpc>
              <a:buSzPts val="2400"/>
              <a:buNone/>
            </a:pPr>
            <a:endParaRPr lang="en-CA" dirty="0"/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lvl="1" indent="-381000">
              <a:lnSpc>
                <a:spcPct val="116666"/>
              </a:lnSpc>
              <a:buSzPts val="2400"/>
            </a:pPr>
            <a:endParaRPr lang="en-CA" dirty="0"/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D99AE-1D67-6D2F-D201-54BCBA69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609" y="1471817"/>
            <a:ext cx="3844943" cy="5108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BA6D3-BA0B-E8AB-C778-EB8B3588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952" y="3540030"/>
            <a:ext cx="4079137" cy="30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1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Back to your List…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43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List of how you think Family Medicine has changed since the COVID Pandemic </a:t>
            </a:r>
          </a:p>
          <a:p>
            <a:pPr marL="800100" indent="-342900"/>
            <a:endParaRPr lang="en-CA" dirty="0"/>
          </a:p>
          <a:p>
            <a:pPr marL="800100" indent="-342900"/>
            <a:r>
              <a:rPr lang="en-CA" dirty="0"/>
              <a:t>Feel free to share your points</a:t>
            </a:r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E4B16A-7505-DA17-ABF2-732AFB269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48" y="2094614"/>
            <a:ext cx="4895713" cy="4003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6D2B0-C5CD-5A9F-DBC9-87FA5CDF7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546" y="3429000"/>
            <a:ext cx="2752984" cy="31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3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413568"/>
            <a:ext cx="12192000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CA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22262" y="685800"/>
            <a:ext cx="9449208" cy="3479800"/>
            <a:chOff x="0" y="0"/>
            <a:chExt cx="6135815" cy="2259598"/>
          </a:xfrm>
          <a:solidFill>
            <a:srgbClr val="002060"/>
          </a:solidFill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2700" y="12700"/>
              <a:ext cx="6071045" cy="2191018"/>
            </a:xfrm>
            <a:custGeom>
              <a:avLst/>
              <a:gdLst/>
              <a:ahLst/>
              <a:cxnLst/>
              <a:rect l="l" t="t" r="r" b="b"/>
              <a:pathLst>
                <a:path w="6071045" h="2191018">
                  <a:moveTo>
                    <a:pt x="146050" y="2191018"/>
                  </a:moveTo>
                  <a:lnTo>
                    <a:pt x="5924995" y="2191018"/>
                  </a:lnTo>
                  <a:cubicBezTo>
                    <a:pt x="6005005" y="2191018"/>
                    <a:pt x="6071045" y="2124978"/>
                    <a:pt x="6071045" y="2044968"/>
                  </a:cubicBezTo>
                  <a:lnTo>
                    <a:pt x="6071045" y="146050"/>
                  </a:lnTo>
                  <a:cubicBezTo>
                    <a:pt x="6071045" y="66040"/>
                    <a:pt x="6005005" y="0"/>
                    <a:pt x="592499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2044968"/>
                  </a:lnTo>
                  <a:cubicBezTo>
                    <a:pt x="0" y="2126248"/>
                    <a:pt x="66040" y="2191018"/>
                    <a:pt x="146050" y="219101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933" dirty="0"/>
            </a:p>
          </p:txBody>
        </p:sp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135815" cy="2259598"/>
            </a:xfrm>
            <a:custGeom>
              <a:avLst/>
              <a:gdLst/>
              <a:ahLst/>
              <a:cxnLst/>
              <a:rect l="l" t="t" r="r" b="b"/>
              <a:pathLst>
                <a:path w="6135815" h="2259598">
                  <a:moveTo>
                    <a:pt x="6072315" y="74930"/>
                  </a:moveTo>
                  <a:cubicBezTo>
                    <a:pt x="6044375" y="30480"/>
                    <a:pt x="5994845" y="0"/>
                    <a:pt x="593769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2057668"/>
                  </a:lnTo>
                  <a:cubicBezTo>
                    <a:pt x="0" y="2109738"/>
                    <a:pt x="25400" y="2155458"/>
                    <a:pt x="63500" y="2184668"/>
                  </a:cubicBezTo>
                  <a:cubicBezTo>
                    <a:pt x="91440" y="2229118"/>
                    <a:pt x="140970" y="2259598"/>
                    <a:pt x="218780" y="2259598"/>
                  </a:cubicBezTo>
                  <a:lnTo>
                    <a:pt x="5977065" y="2259598"/>
                  </a:lnTo>
                  <a:cubicBezTo>
                    <a:pt x="6064695" y="2259598"/>
                    <a:pt x="6135815" y="2188478"/>
                    <a:pt x="6135815" y="2100848"/>
                  </a:cubicBezTo>
                  <a:lnTo>
                    <a:pt x="6135815" y="204941"/>
                  </a:lnTo>
                  <a:cubicBezTo>
                    <a:pt x="6135815" y="149860"/>
                    <a:pt x="6110415" y="104140"/>
                    <a:pt x="6072315" y="74930"/>
                  </a:cubicBezTo>
                  <a:close/>
                  <a:moveTo>
                    <a:pt x="12700" y="2057668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37695" y="12700"/>
                  </a:lnTo>
                  <a:cubicBezTo>
                    <a:pt x="6017705" y="12700"/>
                    <a:pt x="6083745" y="78740"/>
                    <a:pt x="6083745" y="158750"/>
                  </a:cubicBezTo>
                  <a:lnTo>
                    <a:pt x="6083745" y="2057668"/>
                  </a:lnTo>
                  <a:cubicBezTo>
                    <a:pt x="6083745" y="2137678"/>
                    <a:pt x="6017705" y="2203718"/>
                    <a:pt x="5937695" y="2203718"/>
                  </a:cubicBezTo>
                  <a:lnTo>
                    <a:pt x="158750" y="2203718"/>
                  </a:lnTo>
                  <a:cubicBezTo>
                    <a:pt x="78740" y="2203718"/>
                    <a:pt x="12700" y="2138948"/>
                    <a:pt x="12700" y="205766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6" name="Picture 6" descr="Facebook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72898" y="5153368"/>
            <a:ext cx="749364" cy="767465"/>
          </a:xfrm>
          <a:prstGeom prst="rect">
            <a:avLst/>
          </a:prstGeom>
        </p:spPr>
      </p:pic>
      <p:pic>
        <p:nvPicPr>
          <p:cNvPr id="7" name="Picture 7" descr="Twitter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32581" y="5189816"/>
            <a:ext cx="749364" cy="753001"/>
          </a:xfrm>
          <a:prstGeom prst="rect">
            <a:avLst/>
          </a:prstGeom>
        </p:spPr>
      </p:pic>
      <p:pic>
        <p:nvPicPr>
          <p:cNvPr id="8" name="Picture 8" descr="Instagram logo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99887" y="5182584"/>
            <a:ext cx="749364" cy="767465"/>
          </a:xfrm>
          <a:prstGeom prst="rect">
            <a:avLst/>
          </a:prstGeom>
        </p:spPr>
      </p:pic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698750">
            <a:off x="10131493" y="3295245"/>
            <a:ext cx="1701597" cy="1701597"/>
          </a:xfrm>
          <a:prstGeom prst="rect">
            <a:avLst/>
          </a:prstGeom>
        </p:spPr>
      </p:pic>
      <p:sp>
        <p:nvSpPr>
          <p:cNvPr id="13" name="TextBox 13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22466" y="5407606"/>
            <a:ext cx="2957761" cy="33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7"/>
              </a:lnSpc>
            </a:pPr>
            <a:r>
              <a:rPr lang="en-US" sz="2133" dirty="0">
                <a:latin typeface="+mj-lt"/>
                <a:cs typeface="Arial" panose="020B0604020202020204" pitchFamily="34" charset="0"/>
              </a:rPr>
              <a:t>FamilyMedicineForum</a:t>
            </a:r>
          </a:p>
        </p:txBody>
      </p:sp>
      <p:sp>
        <p:nvSpPr>
          <p:cNvPr id="14" name="TextBox 1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34300" y="5398044"/>
            <a:ext cx="2370839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133" dirty="0">
                <a:latin typeface="+mj-lt"/>
                <a:cs typeface="Arial" panose="020B0604020202020204" pitchFamily="34" charset="0"/>
              </a:rPr>
              <a:t>FamilyMedForum</a:t>
            </a:r>
          </a:p>
        </p:txBody>
      </p:sp>
      <p:sp>
        <p:nvSpPr>
          <p:cNvPr id="15" name="TextBox 1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44000" y="5401194"/>
            <a:ext cx="2641600" cy="339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95"/>
              </a:lnSpc>
            </a:pPr>
            <a:r>
              <a:rPr lang="en-US" sz="2133" dirty="0">
                <a:latin typeface="+mj-lt"/>
                <a:cs typeface="Arial" panose="020B0604020202020204" pitchFamily="34" charset="0"/>
              </a:rPr>
              <a:t>FamilyMedForum</a:t>
            </a:r>
          </a:p>
        </p:txBody>
      </p:sp>
      <p:sp>
        <p:nvSpPr>
          <p:cNvPr id="16" name="TextBox 1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63200" y="3874532"/>
            <a:ext cx="1625600" cy="437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3"/>
              </a:lnSpc>
            </a:pPr>
            <a:r>
              <a:rPr lang="en-US" sz="2400" dirty="0">
                <a:latin typeface="Amasis MT Pro Black" panose="02040A04050005020304" pitchFamily="18" charset="0"/>
                <a:cs typeface="Arial" panose="020B0604020202020204" pitchFamily="34" charset="0"/>
              </a:rPr>
              <a:t>#myfmf</a:t>
            </a: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235200" y="1661225"/>
            <a:ext cx="7704861" cy="1401471"/>
            <a:chOff x="0" y="-133349"/>
            <a:chExt cx="14439805" cy="2802943"/>
          </a:xfrm>
        </p:grpSpPr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133349"/>
              <a:ext cx="14439805" cy="1513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67"/>
                </a:lnSpc>
              </a:pPr>
              <a:r>
                <a:rPr lang="en-US" sz="5334" b="1" dirty="0">
                  <a:solidFill>
                    <a:schemeClr val="bg1"/>
                  </a:solidFill>
                  <a:latin typeface="+mj-lt"/>
                </a:rPr>
                <a:t>Thank you!</a:t>
              </a:r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1805896"/>
              <a:ext cx="14439805" cy="86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3"/>
                </a:lnSpc>
              </a:pPr>
              <a:r>
                <a:rPr lang="en-US" sz="2666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Please fill out your session evaluation now!</a:t>
              </a:r>
            </a:p>
          </p:txBody>
        </p:sp>
      </p:grpSp>
      <p:sp>
        <p:nvSpPr>
          <p:cNvPr id="17" name="Title 17">
            <a:extLst>
              <a:ext uri="{FF2B5EF4-FFF2-40B4-BE49-F238E27FC236}">
                <a16:creationId xmlns:a16="http://schemas.microsoft.com/office/drawing/2014/main" id="{0ADDFBB7-70E0-EB51-92AB-9649C2A97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53223" y="-909503"/>
            <a:ext cx="5486400" cy="762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630">
              <a:lnSpc>
                <a:spcPct val="100000"/>
              </a:lnSpc>
              <a:buClrTx/>
              <a:buSzTx/>
              <a:defRPr/>
            </a:pPr>
            <a:r>
              <a:rPr lang="en-US" sz="2933" b="0" dirty="0"/>
              <a:t>Closing Slide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/>
              <a:t>Learning Objectives</a:t>
            </a:r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5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0" y="1568302"/>
            <a:ext cx="5675108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Upon completion, participants will be able to… </a:t>
            </a:r>
            <a:endParaRPr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CA" dirty="0"/>
              <a:t>Examine how the pandemic changed family medicine</a:t>
            </a:r>
            <a:endParaRPr dirty="0"/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CA" dirty="0"/>
              <a:t>List ways to continue integrating virtual care in your family practice</a:t>
            </a:r>
            <a:endParaRPr dirty="0"/>
          </a:p>
          <a:p>
            <a:pPr marL="457200" lvl="0" indent="-3810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CA" dirty="0"/>
              <a:t>Prepare your family practice for future pandemics 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02143-B061-2F43-854E-62823BC3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504" y="1314049"/>
            <a:ext cx="3823868" cy="48697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Make a List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423193" y="1578934"/>
            <a:ext cx="4303508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pPr marL="800100" indent="-342900"/>
            <a:r>
              <a:rPr lang="en-CA" dirty="0"/>
              <a:t>Make a list of how you think Family Medicine has changed since the COVID Pandemic </a:t>
            </a:r>
          </a:p>
          <a:p>
            <a:pPr marL="800100" indent="-342900"/>
            <a:endParaRPr lang="en-CA" dirty="0"/>
          </a:p>
          <a:p>
            <a:pPr marL="800100" indent="-342900"/>
            <a:r>
              <a:rPr lang="en-CA" dirty="0"/>
              <a:t>You can compare your list to points in this talk</a:t>
            </a:r>
          </a:p>
          <a:p>
            <a:pPr marL="800100" indent="-342900"/>
            <a:endParaRPr lang="en-CA" dirty="0"/>
          </a:p>
          <a:p>
            <a:pPr marL="800100" indent="-342900"/>
            <a:r>
              <a:rPr lang="en-CA" dirty="0"/>
              <a:t>Feel free to share your points at the end of the talk </a:t>
            </a:r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5C74A-D8D5-BCD1-D16C-985FB2F0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0" y="1758910"/>
            <a:ext cx="5884949" cy="398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1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My Story as a Family Doctor during the Pandemic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30001" y="1838402"/>
            <a:ext cx="4973358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March 2020</a:t>
            </a:r>
          </a:p>
          <a:p>
            <a:pPr marL="1257300" lvl="1" indent="-342900"/>
            <a:r>
              <a:rPr lang="en-CA" dirty="0"/>
              <a:t>Fear </a:t>
            </a:r>
          </a:p>
          <a:p>
            <a:pPr marL="1257300" lvl="1" indent="-342900"/>
            <a:r>
              <a:rPr lang="en-CA" dirty="0"/>
              <a:t>How to change over to virtual care in quick way </a:t>
            </a:r>
          </a:p>
          <a:p>
            <a:pPr marL="1257300" lvl="1" indent="-342900"/>
            <a:r>
              <a:rPr lang="en-CA" dirty="0"/>
              <a:t>What should be seen in-person </a:t>
            </a:r>
          </a:p>
          <a:p>
            <a:pPr marL="1257300" lvl="1" indent="-342900"/>
            <a:r>
              <a:rPr lang="en-CA" dirty="0"/>
              <a:t>How to protect myself, staff, and patients </a:t>
            </a:r>
          </a:p>
          <a:p>
            <a:pPr indent="0">
              <a:buNone/>
            </a:pPr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729AE4-EC1D-5400-4510-1CA01E4AA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58" y="1422185"/>
            <a:ext cx="4065181" cy="49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1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Uncertainty in early Pandemic days 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8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800100" indent="-342900"/>
            <a:r>
              <a:rPr lang="en-CA" dirty="0"/>
              <a:t>Fear </a:t>
            </a:r>
          </a:p>
          <a:p>
            <a:pPr marL="1257300" lvl="1" indent="-342900"/>
            <a:r>
              <a:rPr lang="en-CA" dirty="0"/>
              <a:t>… of the unknown </a:t>
            </a:r>
          </a:p>
          <a:p>
            <a:pPr marL="1257300" lvl="1" indent="-342900"/>
            <a:r>
              <a:rPr lang="en-CA" dirty="0"/>
              <a:t>… of contracting the virus </a:t>
            </a:r>
          </a:p>
          <a:p>
            <a:pPr marL="1257300" lvl="1" indent="-342900"/>
            <a:r>
              <a:rPr lang="en-CA" dirty="0"/>
              <a:t>… how long will this go on </a:t>
            </a:r>
          </a:p>
          <a:p>
            <a:pPr marL="1257300" lvl="1" indent="-342900"/>
            <a:r>
              <a:rPr lang="en-CA" dirty="0"/>
              <a:t>… will there be a vaccine</a:t>
            </a:r>
          </a:p>
          <a:p>
            <a:pPr marL="1257300" lvl="1" indent="-342900"/>
            <a:r>
              <a:rPr lang="en-CA" dirty="0"/>
              <a:t>… when will there be a vaccine</a:t>
            </a:r>
          </a:p>
          <a:p>
            <a:pPr marL="1257300" lvl="1" indent="-342900"/>
            <a:r>
              <a:rPr lang="en-CA" dirty="0"/>
              <a:t>…will I bring it home to my family </a:t>
            </a:r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875636-A119-91C1-6F9A-AC6D845A3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71" y="1705424"/>
            <a:ext cx="48291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04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630000" y="491675"/>
            <a:ext cx="10236506" cy="709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en-CA" dirty="0"/>
              <a:t>Integrating Virtual Care</a:t>
            </a:r>
            <a:endParaRPr dirty="0"/>
          </a:p>
        </p:txBody>
      </p:sp>
      <p:sp>
        <p:nvSpPr>
          <p:cNvPr id="172" name="Google Shape;172;p6"/>
          <p:cNvSpPr txBox="1">
            <a:spLocks noGrp="1"/>
          </p:cNvSpPr>
          <p:nvPr>
            <p:ph type="sldNum" idx="12"/>
          </p:nvPr>
        </p:nvSpPr>
        <p:spPr>
          <a:xfrm>
            <a:off x="10947592" y="6001199"/>
            <a:ext cx="7442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9</a:t>
            </a:fld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1"/>
          </p:nvPr>
        </p:nvSpPr>
        <p:spPr>
          <a:xfrm>
            <a:off x="629999" y="1568302"/>
            <a:ext cx="10233499" cy="41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62500" lnSpcReduction="20000"/>
          </a:bodyPr>
          <a:lstStyle/>
          <a:p>
            <a:pPr marL="800100" indent="-342900"/>
            <a:r>
              <a:rPr lang="en-CA" sz="3400" dirty="0"/>
              <a:t>Virtual care </a:t>
            </a:r>
          </a:p>
          <a:p>
            <a:pPr marL="1257300" lvl="1" indent="-342900"/>
            <a:r>
              <a:rPr lang="en-CA" sz="2500" dirty="0"/>
              <a:t>Telephone </a:t>
            </a:r>
          </a:p>
          <a:p>
            <a:pPr marL="1257300" lvl="1" indent="-342900"/>
            <a:r>
              <a:rPr lang="en-CA" sz="2500" dirty="0"/>
              <a:t>Video</a:t>
            </a:r>
          </a:p>
          <a:p>
            <a:pPr marL="1257300" lvl="1" indent="-342900"/>
            <a:r>
              <a:rPr lang="en-CA" sz="2500" dirty="0"/>
              <a:t>had to start quickly – Logistics</a:t>
            </a:r>
          </a:p>
          <a:p>
            <a:pPr marL="1257300" lvl="1" indent="-342900"/>
            <a:r>
              <a:rPr lang="en-CA" sz="2500" dirty="0"/>
              <a:t>Email </a:t>
            </a:r>
          </a:p>
          <a:p>
            <a:pPr marL="1257300" lvl="1" indent="-342900"/>
            <a:r>
              <a:rPr lang="en-CA" sz="2500" dirty="0"/>
              <a:t>Cell line </a:t>
            </a:r>
          </a:p>
          <a:p>
            <a:pPr marL="1257300" lvl="1" indent="-342900"/>
            <a:r>
              <a:rPr lang="en-CA" sz="2500" dirty="0"/>
              <a:t>Texts </a:t>
            </a:r>
          </a:p>
          <a:p>
            <a:pPr marL="1257300" lvl="1" indent="-342900"/>
            <a:r>
              <a:rPr lang="en-CA" sz="2500" dirty="0"/>
              <a:t>Remote Access </a:t>
            </a:r>
          </a:p>
          <a:p>
            <a:pPr marL="1257300" lvl="1" indent="-342900"/>
            <a:r>
              <a:rPr lang="en-CA" sz="2500" dirty="0"/>
              <a:t>Fax line </a:t>
            </a:r>
          </a:p>
          <a:p>
            <a:pPr marL="1257300" lvl="1" indent="-342900"/>
            <a:endParaRPr lang="en-CA" dirty="0"/>
          </a:p>
          <a:p>
            <a:pPr lvl="1" indent="0">
              <a:buNone/>
            </a:pPr>
            <a:r>
              <a:rPr lang="en-CA" dirty="0"/>
              <a:t> </a:t>
            </a:r>
          </a:p>
          <a:p>
            <a:pPr marL="800100" indent="-342900"/>
            <a:r>
              <a:rPr lang="en-CA" sz="3400" dirty="0"/>
              <a:t>Uncertainty </a:t>
            </a:r>
          </a:p>
          <a:p>
            <a:pPr marL="1257300" lvl="1" indent="-342900"/>
            <a:r>
              <a:rPr lang="en-CA" sz="2600" dirty="0"/>
              <a:t>Diagnosing and treating virtually </a:t>
            </a:r>
          </a:p>
          <a:p>
            <a:pPr lvl="1" indent="0">
              <a:buNone/>
            </a:pPr>
            <a:endParaRPr lang="en-CA" dirty="0"/>
          </a:p>
          <a:p>
            <a:pPr marL="1257300" lvl="1" indent="-342900"/>
            <a:endParaRPr lang="en-CA" dirty="0"/>
          </a:p>
          <a:p>
            <a:pPr marL="800100" indent="-342900"/>
            <a:endParaRPr lang="en-CA" dirty="0"/>
          </a:p>
          <a:p>
            <a:pPr marL="800100" indent="-342900"/>
            <a:endParaRPr lang="en-CA" dirty="0"/>
          </a:p>
          <a:p>
            <a:pPr marL="457200" lvl="0" indent="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7CA24-7D49-57DF-F31F-9F6F84905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16" y="1401850"/>
            <a:ext cx="3179356" cy="3085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FA4293-F7E6-DB00-3A8F-F67B73BEA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885" y="3429000"/>
            <a:ext cx="3312178" cy="30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88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14041"/>
      </a:dk1>
      <a:lt1>
        <a:srgbClr val="FFFFFF"/>
      </a:lt1>
      <a:dk2>
        <a:srgbClr val="161A5F"/>
      </a:dk2>
      <a:lt2>
        <a:srgbClr val="E7E6E6"/>
      </a:lt2>
      <a:accent1>
        <a:srgbClr val="00B2B9"/>
      </a:accent1>
      <a:accent2>
        <a:srgbClr val="161A5F"/>
      </a:accent2>
      <a:accent3>
        <a:srgbClr val="00B2B9"/>
      </a:accent3>
      <a:accent4>
        <a:srgbClr val="161A5F"/>
      </a:accent4>
      <a:accent5>
        <a:srgbClr val="00B2B9"/>
      </a:accent5>
      <a:accent6>
        <a:srgbClr val="161A5F"/>
      </a:accent6>
      <a:hlink>
        <a:srgbClr val="00B2B9"/>
      </a:hlink>
      <a:folHlink>
        <a:srgbClr val="161A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414041"/>
      </a:dk1>
      <a:lt1>
        <a:srgbClr val="FFFFFF"/>
      </a:lt1>
      <a:dk2>
        <a:srgbClr val="161A5F"/>
      </a:dk2>
      <a:lt2>
        <a:srgbClr val="E7E6E6"/>
      </a:lt2>
      <a:accent1>
        <a:srgbClr val="00B2B9"/>
      </a:accent1>
      <a:accent2>
        <a:srgbClr val="161A5F"/>
      </a:accent2>
      <a:accent3>
        <a:srgbClr val="00B2B9"/>
      </a:accent3>
      <a:accent4>
        <a:srgbClr val="161A5F"/>
      </a:accent4>
      <a:accent5>
        <a:srgbClr val="00B2B9"/>
      </a:accent5>
      <a:accent6>
        <a:srgbClr val="161A5F"/>
      </a:accent6>
      <a:hlink>
        <a:srgbClr val="00B2B9"/>
      </a:hlink>
      <a:folHlink>
        <a:srgbClr val="161A5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1335</Words>
  <Application>Microsoft Office PowerPoint</Application>
  <PresentationFormat>Widescreen</PresentationFormat>
  <Paragraphs>350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Tahoma</vt:lpstr>
      <vt:lpstr>Calibri</vt:lpstr>
      <vt:lpstr>Amasis MT Pro Black</vt:lpstr>
      <vt:lpstr>Lucida Bright</vt:lpstr>
      <vt:lpstr>Georgia</vt:lpstr>
      <vt:lpstr>Office Theme</vt:lpstr>
      <vt:lpstr>1_Office Theme</vt:lpstr>
      <vt:lpstr>Title Slide</vt:lpstr>
      <vt:lpstr>COI – Presenter Disclosure (1)</vt:lpstr>
      <vt:lpstr>COI – Presenter Disclosure (2)</vt:lpstr>
      <vt:lpstr>Mitigating Potential Bias </vt:lpstr>
      <vt:lpstr>Learning Objectives</vt:lpstr>
      <vt:lpstr>Make a List </vt:lpstr>
      <vt:lpstr>My Story as a Family Doctor during the Pandemic </vt:lpstr>
      <vt:lpstr>Uncertainty in early Pandemic days </vt:lpstr>
      <vt:lpstr>Integrating Virtual Care</vt:lpstr>
      <vt:lpstr>Calling patients from Home</vt:lpstr>
      <vt:lpstr>Essential In-Person Visits </vt:lpstr>
      <vt:lpstr>Essential In-Person Visits </vt:lpstr>
      <vt:lpstr>Essential In-Person Visits </vt:lpstr>
      <vt:lpstr>Personal Protective Equipment</vt:lpstr>
      <vt:lpstr>During the Pandemic </vt:lpstr>
      <vt:lpstr>Work during the Pandemic</vt:lpstr>
      <vt:lpstr>Keeping patients up to date</vt:lpstr>
      <vt:lpstr>How could I extend my role in my Community </vt:lpstr>
      <vt:lpstr>Working in COVID Assessment Centres</vt:lpstr>
      <vt:lpstr>Working in COVID Vaccination Centres</vt:lpstr>
      <vt:lpstr>COVID Vaccine Pop-Up Clinics</vt:lpstr>
      <vt:lpstr>COVID Vaccine Pop-Up Clinics</vt:lpstr>
      <vt:lpstr>COVID Vaccine Pop-Up Clinics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Medical Students </vt:lpstr>
      <vt:lpstr>Working in Hospital</vt:lpstr>
      <vt:lpstr>Online Interviewer &amp; Examiner</vt:lpstr>
      <vt:lpstr>COVID PCR &amp; Respiratory Virus Testing at our office </vt:lpstr>
      <vt:lpstr>Family Medicine work</vt:lpstr>
      <vt:lpstr>As the Pandemic continued…</vt:lpstr>
      <vt:lpstr>How did the Pandemic change Family Medicine? </vt:lpstr>
      <vt:lpstr>Continue Integrating Virtual Care into your Family Practice </vt:lpstr>
      <vt:lpstr>Continue Integrating Virtual Care into your Family Practice </vt:lpstr>
      <vt:lpstr>Continue Integrating Virtual Care into your Family Practice </vt:lpstr>
      <vt:lpstr>Prepare your Family Practice for Future Pandemics </vt:lpstr>
      <vt:lpstr>Prepare your Family Practice for Future Pandemics </vt:lpstr>
      <vt:lpstr>Prepare your Family Practice for Future Pandemics </vt:lpstr>
      <vt:lpstr>Back to your List…</vt:lpstr>
      <vt:lpstr>Closing Slide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Hargreaves</dc:creator>
  <cp:lastModifiedBy>Deanne McKay</cp:lastModifiedBy>
  <cp:revision>27</cp:revision>
  <cp:lastPrinted>2023-10-29T15:45:30Z</cp:lastPrinted>
  <dcterms:created xsi:type="dcterms:W3CDTF">2020-11-17T21:26:10Z</dcterms:created>
  <dcterms:modified xsi:type="dcterms:W3CDTF">2023-11-06T13:23:27Z</dcterms:modified>
</cp:coreProperties>
</file>