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8"/>
  </p:notesMasterIdLst>
  <p:sldIdLst>
    <p:sldId id="256" r:id="rId2"/>
    <p:sldId id="464" r:id="rId3"/>
    <p:sldId id="548" r:id="rId4"/>
    <p:sldId id="476" r:id="rId5"/>
    <p:sldId id="508" r:id="rId6"/>
    <p:sldId id="535" r:id="rId7"/>
    <p:sldId id="534" r:id="rId8"/>
    <p:sldId id="477" r:id="rId9"/>
    <p:sldId id="514" r:id="rId10"/>
    <p:sldId id="541" r:id="rId11"/>
    <p:sldId id="530" r:id="rId12"/>
    <p:sldId id="510" r:id="rId13"/>
    <p:sldId id="553" r:id="rId14"/>
    <p:sldId id="478" r:id="rId15"/>
    <p:sldId id="526" r:id="rId16"/>
    <p:sldId id="527" r:id="rId17"/>
    <p:sldId id="511" r:id="rId18"/>
    <p:sldId id="493" r:id="rId19"/>
    <p:sldId id="507" r:id="rId20"/>
    <p:sldId id="528" r:id="rId21"/>
    <p:sldId id="479" r:id="rId22"/>
    <p:sldId id="484" r:id="rId23"/>
    <p:sldId id="512" r:id="rId24"/>
    <p:sldId id="495" r:id="rId25"/>
    <p:sldId id="483" r:id="rId26"/>
    <p:sldId id="544" r:id="rId27"/>
    <p:sldId id="555" r:id="rId28"/>
    <p:sldId id="513" r:id="rId29"/>
    <p:sldId id="496" r:id="rId30"/>
    <p:sldId id="497" r:id="rId31"/>
    <p:sldId id="498" r:id="rId32"/>
    <p:sldId id="503" r:id="rId33"/>
    <p:sldId id="480" r:id="rId34"/>
    <p:sldId id="531" r:id="rId35"/>
    <p:sldId id="552" r:id="rId36"/>
    <p:sldId id="520" r:id="rId37"/>
    <p:sldId id="537" r:id="rId38"/>
    <p:sldId id="499" r:id="rId39"/>
    <p:sldId id="500" r:id="rId40"/>
    <p:sldId id="536" r:id="rId41"/>
    <p:sldId id="518" r:id="rId42"/>
    <p:sldId id="481" r:id="rId43"/>
    <p:sldId id="532" r:id="rId44"/>
    <p:sldId id="515" r:id="rId45"/>
    <p:sldId id="539" r:id="rId46"/>
    <p:sldId id="516" r:id="rId47"/>
    <p:sldId id="540" r:id="rId48"/>
    <p:sldId id="490" r:id="rId49"/>
    <p:sldId id="546" r:id="rId50"/>
    <p:sldId id="550" r:id="rId51"/>
    <p:sldId id="549" r:id="rId52"/>
    <p:sldId id="491" r:id="rId53"/>
    <p:sldId id="524" r:id="rId54"/>
    <p:sldId id="501" r:id="rId55"/>
    <p:sldId id="482" r:id="rId56"/>
    <p:sldId id="533" r:id="rId57"/>
    <p:sldId id="547" r:id="rId58"/>
    <p:sldId id="504" r:id="rId59"/>
    <p:sldId id="505" r:id="rId60"/>
    <p:sldId id="525" r:id="rId61"/>
    <p:sldId id="551" r:id="rId62"/>
    <p:sldId id="542" r:id="rId63"/>
    <p:sldId id="523" r:id="rId64"/>
    <p:sldId id="502" r:id="rId65"/>
    <p:sldId id="545" r:id="rId66"/>
    <p:sldId id="543"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166292-6D3B-4567-B829-7AA771D475B3}" v="173" dt="2023-01-27T23:17:17.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9443" autoAdjust="0"/>
  </p:normalViewPr>
  <p:slideViewPr>
    <p:cSldViewPr snapToGrid="0">
      <p:cViewPr varScale="1">
        <p:scale>
          <a:sx n="48" d="100"/>
          <a:sy n="48" d="100"/>
        </p:scale>
        <p:origin x="1712"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B0A2F6-0C02-4623-8EF6-8BDBC5A07F42}" type="doc">
      <dgm:prSet loTypeId="urn:microsoft.com/office/officeart/2005/8/layout/hProcess9" loCatId="process" qsTypeId="urn:microsoft.com/office/officeart/2005/8/quickstyle/simple1" qsCatId="simple" csTypeId="urn:microsoft.com/office/officeart/2005/8/colors/accent1_2" csCatId="accent1" phldr="1"/>
      <dgm:spPr/>
    </dgm:pt>
    <dgm:pt modelId="{12050EED-635A-46BA-9C7A-F8E2C15C4B45}">
      <dgm:prSet phldrT="[Text]" custT="1"/>
      <dgm:spPr/>
      <dgm:t>
        <a:bodyPr/>
        <a:lstStyle/>
        <a:p>
          <a:r>
            <a:rPr lang="en-US" sz="2400" dirty="0"/>
            <a:t>History</a:t>
          </a:r>
        </a:p>
      </dgm:t>
    </dgm:pt>
    <dgm:pt modelId="{7D5C642C-3D18-4D33-B3C0-8D25C334EA96}" type="parTrans" cxnId="{3C3AFEF6-63C8-4A93-86CF-E5CFE86E0D31}">
      <dgm:prSet/>
      <dgm:spPr/>
      <dgm:t>
        <a:bodyPr/>
        <a:lstStyle/>
        <a:p>
          <a:endParaRPr lang="en-US"/>
        </a:p>
      </dgm:t>
    </dgm:pt>
    <dgm:pt modelId="{3A4AED61-0009-40A7-AF5E-6C5BC6F24C95}" type="sibTrans" cxnId="{3C3AFEF6-63C8-4A93-86CF-E5CFE86E0D31}">
      <dgm:prSet/>
      <dgm:spPr/>
      <dgm:t>
        <a:bodyPr/>
        <a:lstStyle/>
        <a:p>
          <a:endParaRPr lang="en-US"/>
        </a:p>
      </dgm:t>
    </dgm:pt>
    <dgm:pt modelId="{4B59DC7D-49FA-4DD1-98E1-1DCDE36C6204}">
      <dgm:prSet phldrT="[Text]" custT="1"/>
      <dgm:spPr/>
      <dgm:t>
        <a:bodyPr/>
        <a:lstStyle/>
        <a:p>
          <a:r>
            <a:rPr lang="en-US" sz="2400" dirty="0"/>
            <a:t>Initial Investig-ations</a:t>
          </a:r>
        </a:p>
      </dgm:t>
    </dgm:pt>
    <dgm:pt modelId="{E0EE415C-4B4B-4A03-B7E3-46341C09E7BC}" type="parTrans" cxnId="{659F3122-A99C-47DE-8C44-724E6D505E99}">
      <dgm:prSet/>
      <dgm:spPr/>
      <dgm:t>
        <a:bodyPr/>
        <a:lstStyle/>
        <a:p>
          <a:endParaRPr lang="en-US"/>
        </a:p>
      </dgm:t>
    </dgm:pt>
    <dgm:pt modelId="{4ECA5BF2-9F70-41E6-B766-7904B48915EF}" type="sibTrans" cxnId="{659F3122-A99C-47DE-8C44-724E6D505E99}">
      <dgm:prSet/>
      <dgm:spPr/>
      <dgm:t>
        <a:bodyPr/>
        <a:lstStyle/>
        <a:p>
          <a:endParaRPr lang="en-US"/>
        </a:p>
      </dgm:t>
    </dgm:pt>
    <dgm:pt modelId="{4C0CB575-D08B-45D7-821B-433095FBDD4E}">
      <dgm:prSet phldrT="[Text]" custT="1"/>
      <dgm:spPr/>
      <dgm:t>
        <a:bodyPr/>
        <a:lstStyle/>
        <a:p>
          <a:r>
            <a:rPr lang="en-US" sz="2400" dirty="0"/>
            <a:t>Staging</a:t>
          </a:r>
        </a:p>
      </dgm:t>
    </dgm:pt>
    <dgm:pt modelId="{479071E9-0944-4198-9263-3974B93645B8}" type="parTrans" cxnId="{AF391F20-1D4C-4712-8251-47B6BCE70694}">
      <dgm:prSet/>
      <dgm:spPr/>
      <dgm:t>
        <a:bodyPr/>
        <a:lstStyle/>
        <a:p>
          <a:endParaRPr lang="en-US"/>
        </a:p>
      </dgm:t>
    </dgm:pt>
    <dgm:pt modelId="{018A9F19-0FB3-4EB0-9109-B983147A9E36}" type="sibTrans" cxnId="{AF391F20-1D4C-4712-8251-47B6BCE70694}">
      <dgm:prSet/>
      <dgm:spPr/>
      <dgm:t>
        <a:bodyPr/>
        <a:lstStyle/>
        <a:p>
          <a:endParaRPr lang="en-US"/>
        </a:p>
      </dgm:t>
    </dgm:pt>
    <dgm:pt modelId="{DA77D324-92C2-4152-86ED-C54FDBB85FFE}">
      <dgm:prSet phldrT="[Text]" custT="1"/>
      <dgm:spPr/>
      <dgm:t>
        <a:bodyPr/>
        <a:lstStyle/>
        <a:p>
          <a:r>
            <a:rPr lang="en-US" sz="2400" dirty="0"/>
            <a:t>Physical Exam</a:t>
          </a:r>
        </a:p>
      </dgm:t>
    </dgm:pt>
    <dgm:pt modelId="{5D32C8F1-791D-4C10-B6EC-B3231CFB7733}" type="parTrans" cxnId="{7F080F98-3DDD-422F-A539-8555BA548684}">
      <dgm:prSet/>
      <dgm:spPr/>
      <dgm:t>
        <a:bodyPr/>
        <a:lstStyle/>
        <a:p>
          <a:endParaRPr lang="en-US"/>
        </a:p>
      </dgm:t>
    </dgm:pt>
    <dgm:pt modelId="{AD4CC587-3C60-4391-B866-FE294647A66A}" type="sibTrans" cxnId="{7F080F98-3DDD-422F-A539-8555BA548684}">
      <dgm:prSet/>
      <dgm:spPr/>
      <dgm:t>
        <a:bodyPr/>
        <a:lstStyle/>
        <a:p>
          <a:endParaRPr lang="en-US"/>
        </a:p>
      </dgm:t>
    </dgm:pt>
    <dgm:pt modelId="{B31433F5-1D65-4A8B-8DE0-7CDDE3473E83}">
      <dgm:prSet phldrT="[Text]" custT="1"/>
      <dgm:spPr/>
      <dgm:t>
        <a:bodyPr/>
        <a:lstStyle/>
        <a:p>
          <a:r>
            <a:rPr lang="en-US" sz="2400" dirty="0"/>
            <a:t>Biopsy</a:t>
          </a:r>
        </a:p>
      </dgm:t>
    </dgm:pt>
    <dgm:pt modelId="{C7C03C3C-8D65-4EFD-A254-7C438F2C181C}" type="parTrans" cxnId="{B4B2892D-54F9-4852-87C7-4669BE35DBD2}">
      <dgm:prSet/>
      <dgm:spPr/>
      <dgm:t>
        <a:bodyPr/>
        <a:lstStyle/>
        <a:p>
          <a:endParaRPr lang="en-US"/>
        </a:p>
      </dgm:t>
    </dgm:pt>
    <dgm:pt modelId="{BB77703F-B804-4A63-8729-A35B6A989B2C}" type="sibTrans" cxnId="{B4B2892D-54F9-4852-87C7-4669BE35DBD2}">
      <dgm:prSet/>
      <dgm:spPr/>
      <dgm:t>
        <a:bodyPr/>
        <a:lstStyle/>
        <a:p>
          <a:endParaRPr lang="en-US"/>
        </a:p>
      </dgm:t>
    </dgm:pt>
    <dgm:pt modelId="{3CC55724-34A6-405E-9BAF-66F1B9428F72}">
      <dgm:prSet phldrT="[Text]" custT="1"/>
      <dgm:spPr/>
      <dgm:t>
        <a:bodyPr/>
        <a:lstStyle/>
        <a:p>
          <a:r>
            <a:rPr lang="en-US" sz="2400" dirty="0"/>
            <a:t>General Health</a:t>
          </a:r>
        </a:p>
      </dgm:t>
    </dgm:pt>
    <dgm:pt modelId="{EF190141-F4EC-423D-8CA6-0CF522531B30}" type="parTrans" cxnId="{5902CF0A-FC11-4A2D-858D-406166C42909}">
      <dgm:prSet/>
      <dgm:spPr/>
      <dgm:t>
        <a:bodyPr/>
        <a:lstStyle/>
        <a:p>
          <a:endParaRPr lang="en-US"/>
        </a:p>
      </dgm:t>
    </dgm:pt>
    <dgm:pt modelId="{4ED4541E-F90E-403E-900F-B43206D61ABE}" type="sibTrans" cxnId="{5902CF0A-FC11-4A2D-858D-406166C42909}">
      <dgm:prSet/>
      <dgm:spPr/>
      <dgm:t>
        <a:bodyPr/>
        <a:lstStyle/>
        <a:p>
          <a:endParaRPr lang="en-US"/>
        </a:p>
      </dgm:t>
    </dgm:pt>
    <dgm:pt modelId="{4BD1174D-39FC-44ED-85C7-958C17B90F35}" type="pres">
      <dgm:prSet presAssocID="{5BB0A2F6-0C02-4623-8EF6-8BDBC5A07F42}" presName="CompostProcess" presStyleCnt="0">
        <dgm:presLayoutVars>
          <dgm:dir/>
          <dgm:resizeHandles val="exact"/>
        </dgm:presLayoutVars>
      </dgm:prSet>
      <dgm:spPr/>
    </dgm:pt>
    <dgm:pt modelId="{4E5F5AD7-284E-4E87-A677-D51FCFB97C90}" type="pres">
      <dgm:prSet presAssocID="{5BB0A2F6-0C02-4623-8EF6-8BDBC5A07F42}" presName="arrow" presStyleLbl="bgShp" presStyleIdx="0" presStyleCnt="1"/>
      <dgm:spPr/>
    </dgm:pt>
    <dgm:pt modelId="{C192E4F4-D209-4D85-AFE0-A09102AF3755}" type="pres">
      <dgm:prSet presAssocID="{5BB0A2F6-0C02-4623-8EF6-8BDBC5A07F42}" presName="linearProcess" presStyleCnt="0"/>
      <dgm:spPr/>
    </dgm:pt>
    <dgm:pt modelId="{5BD65927-5B05-4E7E-BC27-7AFE58AADF66}" type="pres">
      <dgm:prSet presAssocID="{12050EED-635A-46BA-9C7A-F8E2C15C4B45}" presName="textNode" presStyleLbl="node1" presStyleIdx="0" presStyleCnt="6">
        <dgm:presLayoutVars>
          <dgm:bulletEnabled val="1"/>
        </dgm:presLayoutVars>
      </dgm:prSet>
      <dgm:spPr/>
    </dgm:pt>
    <dgm:pt modelId="{7680EDCE-2DFF-4A5A-85F1-4C26270885C3}" type="pres">
      <dgm:prSet presAssocID="{3A4AED61-0009-40A7-AF5E-6C5BC6F24C95}" presName="sibTrans" presStyleCnt="0"/>
      <dgm:spPr/>
    </dgm:pt>
    <dgm:pt modelId="{BFE620ED-F52D-45C8-9640-E43B00087157}" type="pres">
      <dgm:prSet presAssocID="{DA77D324-92C2-4152-86ED-C54FDBB85FFE}" presName="textNode" presStyleLbl="node1" presStyleIdx="1" presStyleCnt="6" custScaleX="121435">
        <dgm:presLayoutVars>
          <dgm:bulletEnabled val="1"/>
        </dgm:presLayoutVars>
      </dgm:prSet>
      <dgm:spPr/>
    </dgm:pt>
    <dgm:pt modelId="{AC5BB863-BF92-407E-9E3D-4774D8B8D7FC}" type="pres">
      <dgm:prSet presAssocID="{AD4CC587-3C60-4391-B866-FE294647A66A}" presName="sibTrans" presStyleCnt="0"/>
      <dgm:spPr/>
    </dgm:pt>
    <dgm:pt modelId="{B23B9B11-0767-483A-A1FC-EF95D41B9105}" type="pres">
      <dgm:prSet presAssocID="{4B59DC7D-49FA-4DD1-98E1-1DCDE36C6204}" presName="textNode" presStyleLbl="node1" presStyleIdx="2" presStyleCnt="6" custScaleX="115171">
        <dgm:presLayoutVars>
          <dgm:bulletEnabled val="1"/>
        </dgm:presLayoutVars>
      </dgm:prSet>
      <dgm:spPr/>
    </dgm:pt>
    <dgm:pt modelId="{05368548-F4BC-4B80-9913-6BB307C7AC8B}" type="pres">
      <dgm:prSet presAssocID="{4ECA5BF2-9F70-41E6-B766-7904B48915EF}" presName="sibTrans" presStyleCnt="0"/>
      <dgm:spPr/>
    </dgm:pt>
    <dgm:pt modelId="{52C29B6D-9A8D-4D04-8F5D-4423A4992AFC}" type="pres">
      <dgm:prSet presAssocID="{B31433F5-1D65-4A8B-8DE0-7CDDE3473E83}" presName="textNode" presStyleLbl="node1" presStyleIdx="3" presStyleCnt="6">
        <dgm:presLayoutVars>
          <dgm:bulletEnabled val="1"/>
        </dgm:presLayoutVars>
      </dgm:prSet>
      <dgm:spPr/>
    </dgm:pt>
    <dgm:pt modelId="{E3E8B298-7B6B-46B9-AF89-24B7E63B5F60}" type="pres">
      <dgm:prSet presAssocID="{BB77703F-B804-4A63-8729-A35B6A989B2C}" presName="sibTrans" presStyleCnt="0"/>
      <dgm:spPr/>
    </dgm:pt>
    <dgm:pt modelId="{1C303543-B59F-4A24-8030-6F75B6A47171}" type="pres">
      <dgm:prSet presAssocID="{4C0CB575-D08B-45D7-821B-433095FBDD4E}" presName="textNode" presStyleLbl="node1" presStyleIdx="4" presStyleCnt="6" custScaleX="101955">
        <dgm:presLayoutVars>
          <dgm:bulletEnabled val="1"/>
        </dgm:presLayoutVars>
      </dgm:prSet>
      <dgm:spPr/>
    </dgm:pt>
    <dgm:pt modelId="{1DA4D82F-EC83-42A8-B36A-F0C7B0B4E58F}" type="pres">
      <dgm:prSet presAssocID="{018A9F19-0FB3-4EB0-9109-B983147A9E36}" presName="sibTrans" presStyleCnt="0"/>
      <dgm:spPr/>
    </dgm:pt>
    <dgm:pt modelId="{F0A4F0FF-33FE-40EA-A876-13BA39D8EDFC}" type="pres">
      <dgm:prSet presAssocID="{3CC55724-34A6-405E-9BAF-66F1B9428F72}" presName="textNode" presStyleLbl="node1" presStyleIdx="5" presStyleCnt="6" custScaleX="109686">
        <dgm:presLayoutVars>
          <dgm:bulletEnabled val="1"/>
        </dgm:presLayoutVars>
      </dgm:prSet>
      <dgm:spPr/>
    </dgm:pt>
  </dgm:ptLst>
  <dgm:cxnLst>
    <dgm:cxn modelId="{5902CF0A-FC11-4A2D-858D-406166C42909}" srcId="{5BB0A2F6-0C02-4623-8EF6-8BDBC5A07F42}" destId="{3CC55724-34A6-405E-9BAF-66F1B9428F72}" srcOrd="5" destOrd="0" parTransId="{EF190141-F4EC-423D-8CA6-0CF522531B30}" sibTransId="{4ED4541E-F90E-403E-900F-B43206D61ABE}"/>
    <dgm:cxn modelId="{F00EB713-1805-4F36-AFBA-051AA0FF7804}" type="presOf" srcId="{DA77D324-92C2-4152-86ED-C54FDBB85FFE}" destId="{BFE620ED-F52D-45C8-9640-E43B00087157}" srcOrd="0" destOrd="0" presId="urn:microsoft.com/office/officeart/2005/8/layout/hProcess9"/>
    <dgm:cxn modelId="{AF391F20-1D4C-4712-8251-47B6BCE70694}" srcId="{5BB0A2F6-0C02-4623-8EF6-8BDBC5A07F42}" destId="{4C0CB575-D08B-45D7-821B-433095FBDD4E}" srcOrd="4" destOrd="0" parTransId="{479071E9-0944-4198-9263-3974B93645B8}" sibTransId="{018A9F19-0FB3-4EB0-9109-B983147A9E36}"/>
    <dgm:cxn modelId="{659F3122-A99C-47DE-8C44-724E6D505E99}" srcId="{5BB0A2F6-0C02-4623-8EF6-8BDBC5A07F42}" destId="{4B59DC7D-49FA-4DD1-98E1-1DCDE36C6204}" srcOrd="2" destOrd="0" parTransId="{E0EE415C-4B4B-4A03-B7E3-46341C09E7BC}" sibTransId="{4ECA5BF2-9F70-41E6-B766-7904B48915EF}"/>
    <dgm:cxn modelId="{5E2EAA2B-96C4-4DAD-823B-1AD27F217A5E}" type="presOf" srcId="{4C0CB575-D08B-45D7-821B-433095FBDD4E}" destId="{1C303543-B59F-4A24-8030-6F75B6A47171}" srcOrd="0" destOrd="0" presId="urn:microsoft.com/office/officeart/2005/8/layout/hProcess9"/>
    <dgm:cxn modelId="{B4B2892D-54F9-4852-87C7-4669BE35DBD2}" srcId="{5BB0A2F6-0C02-4623-8EF6-8BDBC5A07F42}" destId="{B31433F5-1D65-4A8B-8DE0-7CDDE3473E83}" srcOrd="3" destOrd="0" parTransId="{C7C03C3C-8D65-4EFD-A254-7C438F2C181C}" sibTransId="{BB77703F-B804-4A63-8729-A35B6A989B2C}"/>
    <dgm:cxn modelId="{46970A36-1297-487F-813C-FC160DBF2CF1}" type="presOf" srcId="{B31433F5-1D65-4A8B-8DE0-7CDDE3473E83}" destId="{52C29B6D-9A8D-4D04-8F5D-4423A4992AFC}" srcOrd="0" destOrd="0" presId="urn:microsoft.com/office/officeart/2005/8/layout/hProcess9"/>
    <dgm:cxn modelId="{99563267-849D-45A1-A76B-62F33BC69F47}" type="presOf" srcId="{3CC55724-34A6-405E-9BAF-66F1B9428F72}" destId="{F0A4F0FF-33FE-40EA-A876-13BA39D8EDFC}" srcOrd="0" destOrd="0" presId="urn:microsoft.com/office/officeart/2005/8/layout/hProcess9"/>
    <dgm:cxn modelId="{7F080F98-3DDD-422F-A539-8555BA548684}" srcId="{5BB0A2F6-0C02-4623-8EF6-8BDBC5A07F42}" destId="{DA77D324-92C2-4152-86ED-C54FDBB85FFE}" srcOrd="1" destOrd="0" parTransId="{5D32C8F1-791D-4C10-B6EC-B3231CFB7733}" sibTransId="{AD4CC587-3C60-4391-B866-FE294647A66A}"/>
    <dgm:cxn modelId="{27D900BC-BD88-4076-9556-6E0EB2A9F484}" type="presOf" srcId="{4B59DC7D-49FA-4DD1-98E1-1DCDE36C6204}" destId="{B23B9B11-0767-483A-A1FC-EF95D41B9105}" srcOrd="0" destOrd="0" presId="urn:microsoft.com/office/officeart/2005/8/layout/hProcess9"/>
    <dgm:cxn modelId="{CFE60EC1-7928-4FD5-9EA9-E1E162CFE885}" type="presOf" srcId="{12050EED-635A-46BA-9C7A-F8E2C15C4B45}" destId="{5BD65927-5B05-4E7E-BC27-7AFE58AADF66}" srcOrd="0" destOrd="0" presId="urn:microsoft.com/office/officeart/2005/8/layout/hProcess9"/>
    <dgm:cxn modelId="{28962FF3-74C1-4217-88E2-C0287B9DB459}" type="presOf" srcId="{5BB0A2F6-0C02-4623-8EF6-8BDBC5A07F42}" destId="{4BD1174D-39FC-44ED-85C7-958C17B90F35}" srcOrd="0" destOrd="0" presId="urn:microsoft.com/office/officeart/2005/8/layout/hProcess9"/>
    <dgm:cxn modelId="{3C3AFEF6-63C8-4A93-86CF-E5CFE86E0D31}" srcId="{5BB0A2F6-0C02-4623-8EF6-8BDBC5A07F42}" destId="{12050EED-635A-46BA-9C7A-F8E2C15C4B45}" srcOrd="0" destOrd="0" parTransId="{7D5C642C-3D18-4D33-B3C0-8D25C334EA96}" sibTransId="{3A4AED61-0009-40A7-AF5E-6C5BC6F24C95}"/>
    <dgm:cxn modelId="{BB7FA4A4-4B93-428D-A92D-52B0D2179014}" type="presParOf" srcId="{4BD1174D-39FC-44ED-85C7-958C17B90F35}" destId="{4E5F5AD7-284E-4E87-A677-D51FCFB97C90}" srcOrd="0" destOrd="0" presId="urn:microsoft.com/office/officeart/2005/8/layout/hProcess9"/>
    <dgm:cxn modelId="{C2BB1812-BD1C-4559-9E57-E6A880633FCE}" type="presParOf" srcId="{4BD1174D-39FC-44ED-85C7-958C17B90F35}" destId="{C192E4F4-D209-4D85-AFE0-A09102AF3755}" srcOrd="1" destOrd="0" presId="urn:microsoft.com/office/officeart/2005/8/layout/hProcess9"/>
    <dgm:cxn modelId="{2E4A16FB-8AD4-4FC5-B192-1C97167D11AD}" type="presParOf" srcId="{C192E4F4-D209-4D85-AFE0-A09102AF3755}" destId="{5BD65927-5B05-4E7E-BC27-7AFE58AADF66}" srcOrd="0" destOrd="0" presId="urn:microsoft.com/office/officeart/2005/8/layout/hProcess9"/>
    <dgm:cxn modelId="{B8330F44-2C9F-408B-A2C3-2FD64BB10589}" type="presParOf" srcId="{C192E4F4-D209-4D85-AFE0-A09102AF3755}" destId="{7680EDCE-2DFF-4A5A-85F1-4C26270885C3}" srcOrd="1" destOrd="0" presId="urn:microsoft.com/office/officeart/2005/8/layout/hProcess9"/>
    <dgm:cxn modelId="{B5D7F1AA-1E9A-4AC2-AE26-EB09730A3119}" type="presParOf" srcId="{C192E4F4-D209-4D85-AFE0-A09102AF3755}" destId="{BFE620ED-F52D-45C8-9640-E43B00087157}" srcOrd="2" destOrd="0" presId="urn:microsoft.com/office/officeart/2005/8/layout/hProcess9"/>
    <dgm:cxn modelId="{E9B779BD-0444-4122-AE0A-E0A8A4DCDD7E}" type="presParOf" srcId="{C192E4F4-D209-4D85-AFE0-A09102AF3755}" destId="{AC5BB863-BF92-407E-9E3D-4774D8B8D7FC}" srcOrd="3" destOrd="0" presId="urn:microsoft.com/office/officeart/2005/8/layout/hProcess9"/>
    <dgm:cxn modelId="{90B06C52-1AF6-4AD3-9F00-33CE62ACA0FD}" type="presParOf" srcId="{C192E4F4-D209-4D85-AFE0-A09102AF3755}" destId="{B23B9B11-0767-483A-A1FC-EF95D41B9105}" srcOrd="4" destOrd="0" presId="urn:microsoft.com/office/officeart/2005/8/layout/hProcess9"/>
    <dgm:cxn modelId="{1DE7CD6E-3198-4D70-A0F6-8F89A8C2A093}" type="presParOf" srcId="{C192E4F4-D209-4D85-AFE0-A09102AF3755}" destId="{05368548-F4BC-4B80-9913-6BB307C7AC8B}" srcOrd="5" destOrd="0" presId="urn:microsoft.com/office/officeart/2005/8/layout/hProcess9"/>
    <dgm:cxn modelId="{3BC97849-47F9-4BA8-9402-7A614B90032D}" type="presParOf" srcId="{C192E4F4-D209-4D85-AFE0-A09102AF3755}" destId="{52C29B6D-9A8D-4D04-8F5D-4423A4992AFC}" srcOrd="6" destOrd="0" presId="urn:microsoft.com/office/officeart/2005/8/layout/hProcess9"/>
    <dgm:cxn modelId="{36726ED0-D394-4BD6-8751-9A17E7E53888}" type="presParOf" srcId="{C192E4F4-D209-4D85-AFE0-A09102AF3755}" destId="{E3E8B298-7B6B-46B9-AF89-24B7E63B5F60}" srcOrd="7" destOrd="0" presId="urn:microsoft.com/office/officeart/2005/8/layout/hProcess9"/>
    <dgm:cxn modelId="{D3551C38-4A66-4C7A-B8C4-57D7F72F1AA0}" type="presParOf" srcId="{C192E4F4-D209-4D85-AFE0-A09102AF3755}" destId="{1C303543-B59F-4A24-8030-6F75B6A47171}" srcOrd="8" destOrd="0" presId="urn:microsoft.com/office/officeart/2005/8/layout/hProcess9"/>
    <dgm:cxn modelId="{F62A005F-8E12-4A12-AE45-A9730C9731F2}" type="presParOf" srcId="{C192E4F4-D209-4D85-AFE0-A09102AF3755}" destId="{1DA4D82F-EC83-42A8-B36A-F0C7B0B4E58F}" srcOrd="9" destOrd="0" presId="urn:microsoft.com/office/officeart/2005/8/layout/hProcess9"/>
    <dgm:cxn modelId="{92980AD7-1014-4BA0-A61A-F66B58D376C6}" type="presParOf" srcId="{C192E4F4-D209-4D85-AFE0-A09102AF3755}" destId="{F0A4F0FF-33FE-40EA-A876-13BA39D8EDF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B0A2F6-0C02-4623-8EF6-8BDBC5A07F42}" type="doc">
      <dgm:prSet loTypeId="urn:microsoft.com/office/officeart/2005/8/layout/hProcess9" loCatId="process" qsTypeId="urn:microsoft.com/office/officeart/2005/8/quickstyle/simple1" qsCatId="simple" csTypeId="urn:microsoft.com/office/officeart/2005/8/colors/accent1_2" csCatId="accent1" phldr="1"/>
      <dgm:spPr/>
    </dgm:pt>
    <dgm:pt modelId="{12050EED-635A-46BA-9C7A-F8E2C15C4B45}">
      <dgm:prSet phldrT="[Text]" custT="1"/>
      <dgm:spPr>
        <a:solidFill>
          <a:srgbClr val="92D050"/>
        </a:solidFill>
      </dgm:spPr>
      <dgm:t>
        <a:bodyPr/>
        <a:lstStyle/>
        <a:p>
          <a:r>
            <a:rPr lang="en-US" sz="2000" dirty="0"/>
            <a:t>History</a:t>
          </a:r>
        </a:p>
      </dgm:t>
    </dgm:pt>
    <dgm:pt modelId="{7D5C642C-3D18-4D33-B3C0-8D25C334EA96}" type="parTrans" cxnId="{3C3AFEF6-63C8-4A93-86CF-E5CFE86E0D31}">
      <dgm:prSet/>
      <dgm:spPr/>
      <dgm:t>
        <a:bodyPr/>
        <a:lstStyle/>
        <a:p>
          <a:endParaRPr lang="en-US" sz="1400"/>
        </a:p>
      </dgm:t>
    </dgm:pt>
    <dgm:pt modelId="{3A4AED61-0009-40A7-AF5E-6C5BC6F24C95}" type="sibTrans" cxnId="{3C3AFEF6-63C8-4A93-86CF-E5CFE86E0D31}">
      <dgm:prSet/>
      <dgm:spPr/>
      <dgm:t>
        <a:bodyPr/>
        <a:lstStyle/>
        <a:p>
          <a:endParaRPr lang="en-US" sz="1400"/>
        </a:p>
      </dgm:t>
    </dgm:pt>
    <dgm:pt modelId="{4B59DC7D-49FA-4DD1-98E1-1DCDE36C6204}">
      <dgm:prSet phldrT="[Text]" custT="1"/>
      <dgm:spPr/>
      <dgm:t>
        <a:bodyPr/>
        <a:lstStyle/>
        <a:p>
          <a:r>
            <a:rPr lang="en-US" sz="2000" dirty="0"/>
            <a:t>Initial Investigations</a:t>
          </a:r>
        </a:p>
      </dgm:t>
    </dgm:pt>
    <dgm:pt modelId="{E0EE415C-4B4B-4A03-B7E3-46341C09E7BC}" type="parTrans" cxnId="{659F3122-A99C-47DE-8C44-724E6D505E99}">
      <dgm:prSet/>
      <dgm:spPr/>
      <dgm:t>
        <a:bodyPr/>
        <a:lstStyle/>
        <a:p>
          <a:endParaRPr lang="en-US" sz="1400"/>
        </a:p>
      </dgm:t>
    </dgm:pt>
    <dgm:pt modelId="{4ECA5BF2-9F70-41E6-B766-7904B48915EF}" type="sibTrans" cxnId="{659F3122-A99C-47DE-8C44-724E6D505E99}">
      <dgm:prSet/>
      <dgm:spPr/>
      <dgm:t>
        <a:bodyPr/>
        <a:lstStyle/>
        <a:p>
          <a:endParaRPr lang="en-US" sz="1400"/>
        </a:p>
      </dgm:t>
    </dgm:pt>
    <dgm:pt modelId="{4C0CB575-D08B-45D7-821B-433095FBDD4E}">
      <dgm:prSet phldrT="[Text]" custT="1"/>
      <dgm:spPr/>
      <dgm:t>
        <a:bodyPr/>
        <a:lstStyle/>
        <a:p>
          <a:r>
            <a:rPr lang="en-US" sz="2000" dirty="0"/>
            <a:t>Staging</a:t>
          </a:r>
        </a:p>
      </dgm:t>
    </dgm:pt>
    <dgm:pt modelId="{479071E9-0944-4198-9263-3974B93645B8}" type="parTrans" cxnId="{AF391F20-1D4C-4712-8251-47B6BCE70694}">
      <dgm:prSet/>
      <dgm:spPr/>
      <dgm:t>
        <a:bodyPr/>
        <a:lstStyle/>
        <a:p>
          <a:endParaRPr lang="en-US" sz="1400"/>
        </a:p>
      </dgm:t>
    </dgm:pt>
    <dgm:pt modelId="{018A9F19-0FB3-4EB0-9109-B983147A9E36}" type="sibTrans" cxnId="{AF391F20-1D4C-4712-8251-47B6BCE70694}">
      <dgm:prSet/>
      <dgm:spPr/>
      <dgm:t>
        <a:bodyPr/>
        <a:lstStyle/>
        <a:p>
          <a:endParaRPr lang="en-US" sz="1400"/>
        </a:p>
      </dgm:t>
    </dgm:pt>
    <dgm:pt modelId="{DA77D324-92C2-4152-86ED-C54FDBB85FFE}">
      <dgm:prSet phldrT="[Text]" custT="1"/>
      <dgm:spPr/>
      <dgm:t>
        <a:bodyPr/>
        <a:lstStyle/>
        <a:p>
          <a:r>
            <a:rPr lang="en-US" sz="2000" dirty="0"/>
            <a:t>Physical Exam</a:t>
          </a:r>
        </a:p>
      </dgm:t>
    </dgm:pt>
    <dgm:pt modelId="{5D32C8F1-791D-4C10-B6EC-B3231CFB7733}" type="parTrans" cxnId="{7F080F98-3DDD-422F-A539-8555BA548684}">
      <dgm:prSet/>
      <dgm:spPr/>
      <dgm:t>
        <a:bodyPr/>
        <a:lstStyle/>
        <a:p>
          <a:endParaRPr lang="en-US" sz="1400"/>
        </a:p>
      </dgm:t>
    </dgm:pt>
    <dgm:pt modelId="{AD4CC587-3C60-4391-B866-FE294647A66A}" type="sibTrans" cxnId="{7F080F98-3DDD-422F-A539-8555BA548684}">
      <dgm:prSet/>
      <dgm:spPr/>
      <dgm:t>
        <a:bodyPr/>
        <a:lstStyle/>
        <a:p>
          <a:endParaRPr lang="en-US" sz="1400"/>
        </a:p>
      </dgm:t>
    </dgm:pt>
    <dgm:pt modelId="{B31433F5-1D65-4A8B-8DE0-7CDDE3473E83}">
      <dgm:prSet phldrT="[Text]" custT="1"/>
      <dgm:spPr/>
      <dgm:t>
        <a:bodyPr/>
        <a:lstStyle/>
        <a:p>
          <a:r>
            <a:rPr lang="en-US" sz="2000" dirty="0"/>
            <a:t>Biopsy</a:t>
          </a:r>
        </a:p>
      </dgm:t>
    </dgm:pt>
    <dgm:pt modelId="{C7C03C3C-8D65-4EFD-A254-7C438F2C181C}" type="parTrans" cxnId="{B4B2892D-54F9-4852-87C7-4669BE35DBD2}">
      <dgm:prSet/>
      <dgm:spPr/>
      <dgm:t>
        <a:bodyPr/>
        <a:lstStyle/>
        <a:p>
          <a:endParaRPr lang="en-US" sz="1400"/>
        </a:p>
      </dgm:t>
    </dgm:pt>
    <dgm:pt modelId="{BB77703F-B804-4A63-8729-A35B6A989B2C}" type="sibTrans" cxnId="{B4B2892D-54F9-4852-87C7-4669BE35DBD2}">
      <dgm:prSet/>
      <dgm:spPr/>
      <dgm:t>
        <a:bodyPr/>
        <a:lstStyle/>
        <a:p>
          <a:endParaRPr lang="en-US" sz="1400"/>
        </a:p>
      </dgm:t>
    </dgm:pt>
    <dgm:pt modelId="{3CC55724-34A6-405E-9BAF-66F1B9428F72}">
      <dgm:prSet phldrT="[Text]" custT="1"/>
      <dgm:spPr/>
      <dgm:t>
        <a:bodyPr/>
        <a:lstStyle/>
        <a:p>
          <a:r>
            <a:rPr lang="en-US" sz="2000" dirty="0"/>
            <a:t>General Health</a:t>
          </a:r>
        </a:p>
      </dgm:t>
    </dgm:pt>
    <dgm:pt modelId="{EF190141-F4EC-423D-8CA6-0CF522531B30}" type="parTrans" cxnId="{5902CF0A-FC11-4A2D-858D-406166C42909}">
      <dgm:prSet/>
      <dgm:spPr/>
      <dgm:t>
        <a:bodyPr/>
        <a:lstStyle/>
        <a:p>
          <a:endParaRPr lang="en-US" sz="1400"/>
        </a:p>
      </dgm:t>
    </dgm:pt>
    <dgm:pt modelId="{4ED4541E-F90E-403E-900F-B43206D61ABE}" type="sibTrans" cxnId="{5902CF0A-FC11-4A2D-858D-406166C42909}">
      <dgm:prSet/>
      <dgm:spPr/>
      <dgm:t>
        <a:bodyPr/>
        <a:lstStyle/>
        <a:p>
          <a:endParaRPr lang="en-US" sz="1400"/>
        </a:p>
      </dgm:t>
    </dgm:pt>
    <dgm:pt modelId="{4BD1174D-39FC-44ED-85C7-958C17B90F35}" type="pres">
      <dgm:prSet presAssocID="{5BB0A2F6-0C02-4623-8EF6-8BDBC5A07F42}" presName="CompostProcess" presStyleCnt="0">
        <dgm:presLayoutVars>
          <dgm:dir/>
          <dgm:resizeHandles val="exact"/>
        </dgm:presLayoutVars>
      </dgm:prSet>
      <dgm:spPr/>
    </dgm:pt>
    <dgm:pt modelId="{4E5F5AD7-284E-4E87-A677-D51FCFB97C90}" type="pres">
      <dgm:prSet presAssocID="{5BB0A2F6-0C02-4623-8EF6-8BDBC5A07F42}" presName="arrow" presStyleLbl="bgShp" presStyleIdx="0" presStyleCnt="1"/>
      <dgm:spPr/>
    </dgm:pt>
    <dgm:pt modelId="{C192E4F4-D209-4D85-AFE0-A09102AF3755}" type="pres">
      <dgm:prSet presAssocID="{5BB0A2F6-0C02-4623-8EF6-8BDBC5A07F42}" presName="linearProcess" presStyleCnt="0"/>
      <dgm:spPr/>
    </dgm:pt>
    <dgm:pt modelId="{5BD65927-5B05-4E7E-BC27-7AFE58AADF66}" type="pres">
      <dgm:prSet presAssocID="{12050EED-635A-46BA-9C7A-F8E2C15C4B45}" presName="textNode" presStyleLbl="node1" presStyleIdx="0" presStyleCnt="6">
        <dgm:presLayoutVars>
          <dgm:bulletEnabled val="1"/>
        </dgm:presLayoutVars>
      </dgm:prSet>
      <dgm:spPr/>
    </dgm:pt>
    <dgm:pt modelId="{7680EDCE-2DFF-4A5A-85F1-4C26270885C3}" type="pres">
      <dgm:prSet presAssocID="{3A4AED61-0009-40A7-AF5E-6C5BC6F24C95}" presName="sibTrans" presStyleCnt="0"/>
      <dgm:spPr/>
    </dgm:pt>
    <dgm:pt modelId="{BFE620ED-F52D-45C8-9640-E43B00087157}" type="pres">
      <dgm:prSet presAssocID="{DA77D324-92C2-4152-86ED-C54FDBB85FFE}" presName="textNode" presStyleLbl="node1" presStyleIdx="1" presStyleCnt="6">
        <dgm:presLayoutVars>
          <dgm:bulletEnabled val="1"/>
        </dgm:presLayoutVars>
      </dgm:prSet>
      <dgm:spPr/>
    </dgm:pt>
    <dgm:pt modelId="{AC5BB863-BF92-407E-9E3D-4774D8B8D7FC}" type="pres">
      <dgm:prSet presAssocID="{AD4CC587-3C60-4391-B866-FE294647A66A}" presName="sibTrans" presStyleCnt="0"/>
      <dgm:spPr/>
    </dgm:pt>
    <dgm:pt modelId="{B23B9B11-0767-483A-A1FC-EF95D41B9105}" type="pres">
      <dgm:prSet presAssocID="{4B59DC7D-49FA-4DD1-98E1-1DCDE36C6204}" presName="textNode" presStyleLbl="node1" presStyleIdx="2" presStyleCnt="6">
        <dgm:presLayoutVars>
          <dgm:bulletEnabled val="1"/>
        </dgm:presLayoutVars>
      </dgm:prSet>
      <dgm:spPr/>
    </dgm:pt>
    <dgm:pt modelId="{05368548-F4BC-4B80-9913-6BB307C7AC8B}" type="pres">
      <dgm:prSet presAssocID="{4ECA5BF2-9F70-41E6-B766-7904B48915EF}" presName="sibTrans" presStyleCnt="0"/>
      <dgm:spPr/>
    </dgm:pt>
    <dgm:pt modelId="{52C29B6D-9A8D-4D04-8F5D-4423A4992AFC}" type="pres">
      <dgm:prSet presAssocID="{B31433F5-1D65-4A8B-8DE0-7CDDE3473E83}" presName="textNode" presStyleLbl="node1" presStyleIdx="3" presStyleCnt="6">
        <dgm:presLayoutVars>
          <dgm:bulletEnabled val="1"/>
        </dgm:presLayoutVars>
      </dgm:prSet>
      <dgm:spPr/>
    </dgm:pt>
    <dgm:pt modelId="{E3E8B298-7B6B-46B9-AF89-24B7E63B5F60}" type="pres">
      <dgm:prSet presAssocID="{BB77703F-B804-4A63-8729-A35B6A989B2C}" presName="sibTrans" presStyleCnt="0"/>
      <dgm:spPr/>
    </dgm:pt>
    <dgm:pt modelId="{1C303543-B59F-4A24-8030-6F75B6A47171}" type="pres">
      <dgm:prSet presAssocID="{4C0CB575-D08B-45D7-821B-433095FBDD4E}" presName="textNode" presStyleLbl="node1" presStyleIdx="4" presStyleCnt="6">
        <dgm:presLayoutVars>
          <dgm:bulletEnabled val="1"/>
        </dgm:presLayoutVars>
      </dgm:prSet>
      <dgm:spPr/>
    </dgm:pt>
    <dgm:pt modelId="{1DA4D82F-EC83-42A8-B36A-F0C7B0B4E58F}" type="pres">
      <dgm:prSet presAssocID="{018A9F19-0FB3-4EB0-9109-B983147A9E36}" presName="sibTrans" presStyleCnt="0"/>
      <dgm:spPr/>
    </dgm:pt>
    <dgm:pt modelId="{F0A4F0FF-33FE-40EA-A876-13BA39D8EDFC}" type="pres">
      <dgm:prSet presAssocID="{3CC55724-34A6-405E-9BAF-66F1B9428F72}" presName="textNode" presStyleLbl="node1" presStyleIdx="5" presStyleCnt="6">
        <dgm:presLayoutVars>
          <dgm:bulletEnabled val="1"/>
        </dgm:presLayoutVars>
      </dgm:prSet>
      <dgm:spPr/>
    </dgm:pt>
  </dgm:ptLst>
  <dgm:cxnLst>
    <dgm:cxn modelId="{5902CF0A-FC11-4A2D-858D-406166C42909}" srcId="{5BB0A2F6-0C02-4623-8EF6-8BDBC5A07F42}" destId="{3CC55724-34A6-405E-9BAF-66F1B9428F72}" srcOrd="5" destOrd="0" parTransId="{EF190141-F4EC-423D-8CA6-0CF522531B30}" sibTransId="{4ED4541E-F90E-403E-900F-B43206D61ABE}"/>
    <dgm:cxn modelId="{F00EB713-1805-4F36-AFBA-051AA0FF7804}" type="presOf" srcId="{DA77D324-92C2-4152-86ED-C54FDBB85FFE}" destId="{BFE620ED-F52D-45C8-9640-E43B00087157}" srcOrd="0" destOrd="0" presId="urn:microsoft.com/office/officeart/2005/8/layout/hProcess9"/>
    <dgm:cxn modelId="{AF391F20-1D4C-4712-8251-47B6BCE70694}" srcId="{5BB0A2F6-0C02-4623-8EF6-8BDBC5A07F42}" destId="{4C0CB575-D08B-45D7-821B-433095FBDD4E}" srcOrd="4" destOrd="0" parTransId="{479071E9-0944-4198-9263-3974B93645B8}" sibTransId="{018A9F19-0FB3-4EB0-9109-B983147A9E36}"/>
    <dgm:cxn modelId="{659F3122-A99C-47DE-8C44-724E6D505E99}" srcId="{5BB0A2F6-0C02-4623-8EF6-8BDBC5A07F42}" destId="{4B59DC7D-49FA-4DD1-98E1-1DCDE36C6204}" srcOrd="2" destOrd="0" parTransId="{E0EE415C-4B4B-4A03-B7E3-46341C09E7BC}" sibTransId="{4ECA5BF2-9F70-41E6-B766-7904B48915EF}"/>
    <dgm:cxn modelId="{5E2EAA2B-96C4-4DAD-823B-1AD27F217A5E}" type="presOf" srcId="{4C0CB575-D08B-45D7-821B-433095FBDD4E}" destId="{1C303543-B59F-4A24-8030-6F75B6A47171}" srcOrd="0" destOrd="0" presId="urn:microsoft.com/office/officeart/2005/8/layout/hProcess9"/>
    <dgm:cxn modelId="{B4B2892D-54F9-4852-87C7-4669BE35DBD2}" srcId="{5BB0A2F6-0C02-4623-8EF6-8BDBC5A07F42}" destId="{B31433F5-1D65-4A8B-8DE0-7CDDE3473E83}" srcOrd="3" destOrd="0" parTransId="{C7C03C3C-8D65-4EFD-A254-7C438F2C181C}" sibTransId="{BB77703F-B804-4A63-8729-A35B6A989B2C}"/>
    <dgm:cxn modelId="{46970A36-1297-487F-813C-FC160DBF2CF1}" type="presOf" srcId="{B31433F5-1D65-4A8B-8DE0-7CDDE3473E83}" destId="{52C29B6D-9A8D-4D04-8F5D-4423A4992AFC}" srcOrd="0" destOrd="0" presId="urn:microsoft.com/office/officeart/2005/8/layout/hProcess9"/>
    <dgm:cxn modelId="{99563267-849D-45A1-A76B-62F33BC69F47}" type="presOf" srcId="{3CC55724-34A6-405E-9BAF-66F1B9428F72}" destId="{F0A4F0FF-33FE-40EA-A876-13BA39D8EDFC}" srcOrd="0" destOrd="0" presId="urn:microsoft.com/office/officeart/2005/8/layout/hProcess9"/>
    <dgm:cxn modelId="{7F080F98-3DDD-422F-A539-8555BA548684}" srcId="{5BB0A2F6-0C02-4623-8EF6-8BDBC5A07F42}" destId="{DA77D324-92C2-4152-86ED-C54FDBB85FFE}" srcOrd="1" destOrd="0" parTransId="{5D32C8F1-791D-4C10-B6EC-B3231CFB7733}" sibTransId="{AD4CC587-3C60-4391-B866-FE294647A66A}"/>
    <dgm:cxn modelId="{27D900BC-BD88-4076-9556-6E0EB2A9F484}" type="presOf" srcId="{4B59DC7D-49FA-4DD1-98E1-1DCDE36C6204}" destId="{B23B9B11-0767-483A-A1FC-EF95D41B9105}" srcOrd="0" destOrd="0" presId="urn:microsoft.com/office/officeart/2005/8/layout/hProcess9"/>
    <dgm:cxn modelId="{CFE60EC1-7928-4FD5-9EA9-E1E162CFE885}" type="presOf" srcId="{12050EED-635A-46BA-9C7A-F8E2C15C4B45}" destId="{5BD65927-5B05-4E7E-BC27-7AFE58AADF66}" srcOrd="0" destOrd="0" presId="urn:microsoft.com/office/officeart/2005/8/layout/hProcess9"/>
    <dgm:cxn modelId="{28962FF3-74C1-4217-88E2-C0287B9DB459}" type="presOf" srcId="{5BB0A2F6-0C02-4623-8EF6-8BDBC5A07F42}" destId="{4BD1174D-39FC-44ED-85C7-958C17B90F35}" srcOrd="0" destOrd="0" presId="urn:microsoft.com/office/officeart/2005/8/layout/hProcess9"/>
    <dgm:cxn modelId="{3C3AFEF6-63C8-4A93-86CF-E5CFE86E0D31}" srcId="{5BB0A2F6-0C02-4623-8EF6-8BDBC5A07F42}" destId="{12050EED-635A-46BA-9C7A-F8E2C15C4B45}" srcOrd="0" destOrd="0" parTransId="{7D5C642C-3D18-4D33-B3C0-8D25C334EA96}" sibTransId="{3A4AED61-0009-40A7-AF5E-6C5BC6F24C95}"/>
    <dgm:cxn modelId="{BB7FA4A4-4B93-428D-A92D-52B0D2179014}" type="presParOf" srcId="{4BD1174D-39FC-44ED-85C7-958C17B90F35}" destId="{4E5F5AD7-284E-4E87-A677-D51FCFB97C90}" srcOrd="0" destOrd="0" presId="urn:microsoft.com/office/officeart/2005/8/layout/hProcess9"/>
    <dgm:cxn modelId="{C2BB1812-BD1C-4559-9E57-E6A880633FCE}" type="presParOf" srcId="{4BD1174D-39FC-44ED-85C7-958C17B90F35}" destId="{C192E4F4-D209-4D85-AFE0-A09102AF3755}" srcOrd="1" destOrd="0" presId="urn:microsoft.com/office/officeart/2005/8/layout/hProcess9"/>
    <dgm:cxn modelId="{2E4A16FB-8AD4-4FC5-B192-1C97167D11AD}" type="presParOf" srcId="{C192E4F4-D209-4D85-AFE0-A09102AF3755}" destId="{5BD65927-5B05-4E7E-BC27-7AFE58AADF66}" srcOrd="0" destOrd="0" presId="urn:microsoft.com/office/officeart/2005/8/layout/hProcess9"/>
    <dgm:cxn modelId="{B8330F44-2C9F-408B-A2C3-2FD64BB10589}" type="presParOf" srcId="{C192E4F4-D209-4D85-AFE0-A09102AF3755}" destId="{7680EDCE-2DFF-4A5A-85F1-4C26270885C3}" srcOrd="1" destOrd="0" presId="urn:microsoft.com/office/officeart/2005/8/layout/hProcess9"/>
    <dgm:cxn modelId="{B5D7F1AA-1E9A-4AC2-AE26-EB09730A3119}" type="presParOf" srcId="{C192E4F4-D209-4D85-AFE0-A09102AF3755}" destId="{BFE620ED-F52D-45C8-9640-E43B00087157}" srcOrd="2" destOrd="0" presId="urn:microsoft.com/office/officeart/2005/8/layout/hProcess9"/>
    <dgm:cxn modelId="{E9B779BD-0444-4122-AE0A-E0A8A4DCDD7E}" type="presParOf" srcId="{C192E4F4-D209-4D85-AFE0-A09102AF3755}" destId="{AC5BB863-BF92-407E-9E3D-4774D8B8D7FC}" srcOrd="3" destOrd="0" presId="urn:microsoft.com/office/officeart/2005/8/layout/hProcess9"/>
    <dgm:cxn modelId="{90B06C52-1AF6-4AD3-9F00-33CE62ACA0FD}" type="presParOf" srcId="{C192E4F4-D209-4D85-AFE0-A09102AF3755}" destId="{B23B9B11-0767-483A-A1FC-EF95D41B9105}" srcOrd="4" destOrd="0" presId="urn:microsoft.com/office/officeart/2005/8/layout/hProcess9"/>
    <dgm:cxn modelId="{1DE7CD6E-3198-4D70-A0F6-8F89A8C2A093}" type="presParOf" srcId="{C192E4F4-D209-4D85-AFE0-A09102AF3755}" destId="{05368548-F4BC-4B80-9913-6BB307C7AC8B}" srcOrd="5" destOrd="0" presId="urn:microsoft.com/office/officeart/2005/8/layout/hProcess9"/>
    <dgm:cxn modelId="{3BC97849-47F9-4BA8-9402-7A614B90032D}" type="presParOf" srcId="{C192E4F4-D209-4D85-AFE0-A09102AF3755}" destId="{52C29B6D-9A8D-4D04-8F5D-4423A4992AFC}" srcOrd="6" destOrd="0" presId="urn:microsoft.com/office/officeart/2005/8/layout/hProcess9"/>
    <dgm:cxn modelId="{36726ED0-D394-4BD6-8751-9A17E7E53888}" type="presParOf" srcId="{C192E4F4-D209-4D85-AFE0-A09102AF3755}" destId="{E3E8B298-7B6B-46B9-AF89-24B7E63B5F60}" srcOrd="7" destOrd="0" presId="urn:microsoft.com/office/officeart/2005/8/layout/hProcess9"/>
    <dgm:cxn modelId="{D3551C38-4A66-4C7A-B8C4-57D7F72F1AA0}" type="presParOf" srcId="{C192E4F4-D209-4D85-AFE0-A09102AF3755}" destId="{1C303543-B59F-4A24-8030-6F75B6A47171}" srcOrd="8" destOrd="0" presId="urn:microsoft.com/office/officeart/2005/8/layout/hProcess9"/>
    <dgm:cxn modelId="{F62A005F-8E12-4A12-AE45-A9730C9731F2}" type="presParOf" srcId="{C192E4F4-D209-4D85-AFE0-A09102AF3755}" destId="{1DA4D82F-EC83-42A8-B36A-F0C7B0B4E58F}" srcOrd="9" destOrd="0" presId="urn:microsoft.com/office/officeart/2005/8/layout/hProcess9"/>
    <dgm:cxn modelId="{92980AD7-1014-4BA0-A61A-F66B58D376C6}" type="presParOf" srcId="{C192E4F4-D209-4D85-AFE0-A09102AF3755}" destId="{F0A4F0FF-33FE-40EA-A876-13BA39D8EDF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B0A2F6-0C02-4623-8EF6-8BDBC5A07F42}" type="doc">
      <dgm:prSet loTypeId="urn:microsoft.com/office/officeart/2005/8/layout/hProcess9" loCatId="process" qsTypeId="urn:microsoft.com/office/officeart/2005/8/quickstyle/simple1" qsCatId="simple" csTypeId="urn:microsoft.com/office/officeart/2005/8/colors/accent1_2" csCatId="accent1" phldr="1"/>
      <dgm:spPr/>
    </dgm:pt>
    <dgm:pt modelId="{12050EED-635A-46BA-9C7A-F8E2C15C4B45}">
      <dgm:prSet phldrT="[Text]" custT="1"/>
      <dgm:spPr>
        <a:solidFill>
          <a:schemeClr val="accent1"/>
        </a:solidFill>
      </dgm:spPr>
      <dgm:t>
        <a:bodyPr/>
        <a:lstStyle/>
        <a:p>
          <a:r>
            <a:rPr lang="en-US" sz="2000" dirty="0"/>
            <a:t>History</a:t>
          </a:r>
        </a:p>
      </dgm:t>
    </dgm:pt>
    <dgm:pt modelId="{7D5C642C-3D18-4D33-B3C0-8D25C334EA96}" type="parTrans" cxnId="{3C3AFEF6-63C8-4A93-86CF-E5CFE86E0D31}">
      <dgm:prSet/>
      <dgm:spPr/>
      <dgm:t>
        <a:bodyPr/>
        <a:lstStyle/>
        <a:p>
          <a:endParaRPr lang="en-US" sz="2000"/>
        </a:p>
      </dgm:t>
    </dgm:pt>
    <dgm:pt modelId="{3A4AED61-0009-40A7-AF5E-6C5BC6F24C95}" type="sibTrans" cxnId="{3C3AFEF6-63C8-4A93-86CF-E5CFE86E0D31}">
      <dgm:prSet/>
      <dgm:spPr/>
      <dgm:t>
        <a:bodyPr/>
        <a:lstStyle/>
        <a:p>
          <a:endParaRPr lang="en-US" sz="2000"/>
        </a:p>
      </dgm:t>
    </dgm:pt>
    <dgm:pt modelId="{4B59DC7D-49FA-4DD1-98E1-1DCDE36C6204}">
      <dgm:prSet phldrT="[Text]" custT="1"/>
      <dgm:spPr/>
      <dgm:t>
        <a:bodyPr/>
        <a:lstStyle/>
        <a:p>
          <a:r>
            <a:rPr lang="en-US" sz="2000" dirty="0"/>
            <a:t>Initial Investigations</a:t>
          </a:r>
        </a:p>
      </dgm:t>
    </dgm:pt>
    <dgm:pt modelId="{E0EE415C-4B4B-4A03-B7E3-46341C09E7BC}" type="parTrans" cxnId="{659F3122-A99C-47DE-8C44-724E6D505E99}">
      <dgm:prSet/>
      <dgm:spPr/>
      <dgm:t>
        <a:bodyPr/>
        <a:lstStyle/>
        <a:p>
          <a:endParaRPr lang="en-US" sz="2000"/>
        </a:p>
      </dgm:t>
    </dgm:pt>
    <dgm:pt modelId="{4ECA5BF2-9F70-41E6-B766-7904B48915EF}" type="sibTrans" cxnId="{659F3122-A99C-47DE-8C44-724E6D505E99}">
      <dgm:prSet/>
      <dgm:spPr/>
      <dgm:t>
        <a:bodyPr/>
        <a:lstStyle/>
        <a:p>
          <a:endParaRPr lang="en-US" sz="2000"/>
        </a:p>
      </dgm:t>
    </dgm:pt>
    <dgm:pt modelId="{4C0CB575-D08B-45D7-821B-433095FBDD4E}">
      <dgm:prSet phldrT="[Text]" custT="1"/>
      <dgm:spPr/>
      <dgm:t>
        <a:bodyPr/>
        <a:lstStyle/>
        <a:p>
          <a:r>
            <a:rPr lang="en-US" sz="2000" dirty="0"/>
            <a:t>Staging</a:t>
          </a:r>
        </a:p>
      </dgm:t>
    </dgm:pt>
    <dgm:pt modelId="{479071E9-0944-4198-9263-3974B93645B8}" type="parTrans" cxnId="{AF391F20-1D4C-4712-8251-47B6BCE70694}">
      <dgm:prSet/>
      <dgm:spPr/>
      <dgm:t>
        <a:bodyPr/>
        <a:lstStyle/>
        <a:p>
          <a:endParaRPr lang="en-US" sz="2000"/>
        </a:p>
      </dgm:t>
    </dgm:pt>
    <dgm:pt modelId="{018A9F19-0FB3-4EB0-9109-B983147A9E36}" type="sibTrans" cxnId="{AF391F20-1D4C-4712-8251-47B6BCE70694}">
      <dgm:prSet/>
      <dgm:spPr/>
      <dgm:t>
        <a:bodyPr/>
        <a:lstStyle/>
        <a:p>
          <a:endParaRPr lang="en-US" sz="2000"/>
        </a:p>
      </dgm:t>
    </dgm:pt>
    <dgm:pt modelId="{DA77D324-92C2-4152-86ED-C54FDBB85FFE}">
      <dgm:prSet phldrT="[Text]" custT="1"/>
      <dgm:spPr>
        <a:solidFill>
          <a:srgbClr val="92D050"/>
        </a:solidFill>
      </dgm:spPr>
      <dgm:t>
        <a:bodyPr/>
        <a:lstStyle/>
        <a:p>
          <a:r>
            <a:rPr lang="en-US" sz="2000" dirty="0"/>
            <a:t>Physical Exam</a:t>
          </a:r>
        </a:p>
      </dgm:t>
    </dgm:pt>
    <dgm:pt modelId="{5D32C8F1-791D-4C10-B6EC-B3231CFB7733}" type="parTrans" cxnId="{7F080F98-3DDD-422F-A539-8555BA548684}">
      <dgm:prSet/>
      <dgm:spPr/>
      <dgm:t>
        <a:bodyPr/>
        <a:lstStyle/>
        <a:p>
          <a:endParaRPr lang="en-US" sz="2000"/>
        </a:p>
      </dgm:t>
    </dgm:pt>
    <dgm:pt modelId="{AD4CC587-3C60-4391-B866-FE294647A66A}" type="sibTrans" cxnId="{7F080F98-3DDD-422F-A539-8555BA548684}">
      <dgm:prSet/>
      <dgm:spPr/>
      <dgm:t>
        <a:bodyPr/>
        <a:lstStyle/>
        <a:p>
          <a:endParaRPr lang="en-US" sz="2000"/>
        </a:p>
      </dgm:t>
    </dgm:pt>
    <dgm:pt modelId="{B31433F5-1D65-4A8B-8DE0-7CDDE3473E83}">
      <dgm:prSet phldrT="[Text]" custT="1"/>
      <dgm:spPr/>
      <dgm:t>
        <a:bodyPr/>
        <a:lstStyle/>
        <a:p>
          <a:r>
            <a:rPr lang="en-US" sz="2000" dirty="0"/>
            <a:t>Biopsy</a:t>
          </a:r>
        </a:p>
      </dgm:t>
    </dgm:pt>
    <dgm:pt modelId="{C7C03C3C-8D65-4EFD-A254-7C438F2C181C}" type="parTrans" cxnId="{B4B2892D-54F9-4852-87C7-4669BE35DBD2}">
      <dgm:prSet/>
      <dgm:spPr/>
      <dgm:t>
        <a:bodyPr/>
        <a:lstStyle/>
        <a:p>
          <a:endParaRPr lang="en-US" sz="2000"/>
        </a:p>
      </dgm:t>
    </dgm:pt>
    <dgm:pt modelId="{BB77703F-B804-4A63-8729-A35B6A989B2C}" type="sibTrans" cxnId="{B4B2892D-54F9-4852-87C7-4669BE35DBD2}">
      <dgm:prSet/>
      <dgm:spPr/>
      <dgm:t>
        <a:bodyPr/>
        <a:lstStyle/>
        <a:p>
          <a:endParaRPr lang="en-US" sz="2000"/>
        </a:p>
      </dgm:t>
    </dgm:pt>
    <dgm:pt modelId="{3CC55724-34A6-405E-9BAF-66F1B9428F72}">
      <dgm:prSet phldrT="[Text]" custT="1"/>
      <dgm:spPr/>
      <dgm:t>
        <a:bodyPr/>
        <a:lstStyle/>
        <a:p>
          <a:r>
            <a:rPr lang="en-US" sz="2000" dirty="0"/>
            <a:t>General Health</a:t>
          </a:r>
        </a:p>
      </dgm:t>
    </dgm:pt>
    <dgm:pt modelId="{EF190141-F4EC-423D-8CA6-0CF522531B30}" type="parTrans" cxnId="{5902CF0A-FC11-4A2D-858D-406166C42909}">
      <dgm:prSet/>
      <dgm:spPr/>
      <dgm:t>
        <a:bodyPr/>
        <a:lstStyle/>
        <a:p>
          <a:endParaRPr lang="en-US" sz="2000"/>
        </a:p>
      </dgm:t>
    </dgm:pt>
    <dgm:pt modelId="{4ED4541E-F90E-403E-900F-B43206D61ABE}" type="sibTrans" cxnId="{5902CF0A-FC11-4A2D-858D-406166C42909}">
      <dgm:prSet/>
      <dgm:spPr/>
      <dgm:t>
        <a:bodyPr/>
        <a:lstStyle/>
        <a:p>
          <a:endParaRPr lang="en-US" sz="2000"/>
        </a:p>
      </dgm:t>
    </dgm:pt>
    <dgm:pt modelId="{4BD1174D-39FC-44ED-85C7-958C17B90F35}" type="pres">
      <dgm:prSet presAssocID="{5BB0A2F6-0C02-4623-8EF6-8BDBC5A07F42}" presName="CompostProcess" presStyleCnt="0">
        <dgm:presLayoutVars>
          <dgm:dir/>
          <dgm:resizeHandles val="exact"/>
        </dgm:presLayoutVars>
      </dgm:prSet>
      <dgm:spPr/>
    </dgm:pt>
    <dgm:pt modelId="{4E5F5AD7-284E-4E87-A677-D51FCFB97C90}" type="pres">
      <dgm:prSet presAssocID="{5BB0A2F6-0C02-4623-8EF6-8BDBC5A07F42}" presName="arrow" presStyleLbl="bgShp" presStyleIdx="0" presStyleCnt="1" custLinFactNeighborX="-128"/>
      <dgm:spPr/>
    </dgm:pt>
    <dgm:pt modelId="{C192E4F4-D209-4D85-AFE0-A09102AF3755}" type="pres">
      <dgm:prSet presAssocID="{5BB0A2F6-0C02-4623-8EF6-8BDBC5A07F42}" presName="linearProcess" presStyleCnt="0"/>
      <dgm:spPr/>
    </dgm:pt>
    <dgm:pt modelId="{5BD65927-5B05-4E7E-BC27-7AFE58AADF66}" type="pres">
      <dgm:prSet presAssocID="{12050EED-635A-46BA-9C7A-F8E2C15C4B45}" presName="textNode" presStyleLbl="node1" presStyleIdx="0" presStyleCnt="6">
        <dgm:presLayoutVars>
          <dgm:bulletEnabled val="1"/>
        </dgm:presLayoutVars>
      </dgm:prSet>
      <dgm:spPr/>
    </dgm:pt>
    <dgm:pt modelId="{7680EDCE-2DFF-4A5A-85F1-4C26270885C3}" type="pres">
      <dgm:prSet presAssocID="{3A4AED61-0009-40A7-AF5E-6C5BC6F24C95}" presName="sibTrans" presStyleCnt="0"/>
      <dgm:spPr/>
    </dgm:pt>
    <dgm:pt modelId="{BFE620ED-F52D-45C8-9640-E43B00087157}" type="pres">
      <dgm:prSet presAssocID="{DA77D324-92C2-4152-86ED-C54FDBB85FFE}" presName="textNode" presStyleLbl="node1" presStyleIdx="1" presStyleCnt="6">
        <dgm:presLayoutVars>
          <dgm:bulletEnabled val="1"/>
        </dgm:presLayoutVars>
      </dgm:prSet>
      <dgm:spPr/>
    </dgm:pt>
    <dgm:pt modelId="{AC5BB863-BF92-407E-9E3D-4774D8B8D7FC}" type="pres">
      <dgm:prSet presAssocID="{AD4CC587-3C60-4391-B866-FE294647A66A}" presName="sibTrans" presStyleCnt="0"/>
      <dgm:spPr/>
    </dgm:pt>
    <dgm:pt modelId="{B23B9B11-0767-483A-A1FC-EF95D41B9105}" type="pres">
      <dgm:prSet presAssocID="{4B59DC7D-49FA-4DD1-98E1-1DCDE36C6204}" presName="textNode" presStyleLbl="node1" presStyleIdx="2" presStyleCnt="6">
        <dgm:presLayoutVars>
          <dgm:bulletEnabled val="1"/>
        </dgm:presLayoutVars>
      </dgm:prSet>
      <dgm:spPr/>
    </dgm:pt>
    <dgm:pt modelId="{05368548-F4BC-4B80-9913-6BB307C7AC8B}" type="pres">
      <dgm:prSet presAssocID="{4ECA5BF2-9F70-41E6-B766-7904B48915EF}" presName="sibTrans" presStyleCnt="0"/>
      <dgm:spPr/>
    </dgm:pt>
    <dgm:pt modelId="{52C29B6D-9A8D-4D04-8F5D-4423A4992AFC}" type="pres">
      <dgm:prSet presAssocID="{B31433F5-1D65-4A8B-8DE0-7CDDE3473E83}" presName="textNode" presStyleLbl="node1" presStyleIdx="3" presStyleCnt="6">
        <dgm:presLayoutVars>
          <dgm:bulletEnabled val="1"/>
        </dgm:presLayoutVars>
      </dgm:prSet>
      <dgm:spPr/>
    </dgm:pt>
    <dgm:pt modelId="{E3E8B298-7B6B-46B9-AF89-24B7E63B5F60}" type="pres">
      <dgm:prSet presAssocID="{BB77703F-B804-4A63-8729-A35B6A989B2C}" presName="sibTrans" presStyleCnt="0"/>
      <dgm:spPr/>
    </dgm:pt>
    <dgm:pt modelId="{1C303543-B59F-4A24-8030-6F75B6A47171}" type="pres">
      <dgm:prSet presAssocID="{4C0CB575-D08B-45D7-821B-433095FBDD4E}" presName="textNode" presStyleLbl="node1" presStyleIdx="4" presStyleCnt="6">
        <dgm:presLayoutVars>
          <dgm:bulletEnabled val="1"/>
        </dgm:presLayoutVars>
      </dgm:prSet>
      <dgm:spPr/>
    </dgm:pt>
    <dgm:pt modelId="{1DA4D82F-EC83-42A8-B36A-F0C7B0B4E58F}" type="pres">
      <dgm:prSet presAssocID="{018A9F19-0FB3-4EB0-9109-B983147A9E36}" presName="sibTrans" presStyleCnt="0"/>
      <dgm:spPr/>
    </dgm:pt>
    <dgm:pt modelId="{F0A4F0FF-33FE-40EA-A876-13BA39D8EDFC}" type="pres">
      <dgm:prSet presAssocID="{3CC55724-34A6-405E-9BAF-66F1B9428F72}" presName="textNode" presStyleLbl="node1" presStyleIdx="5" presStyleCnt="6">
        <dgm:presLayoutVars>
          <dgm:bulletEnabled val="1"/>
        </dgm:presLayoutVars>
      </dgm:prSet>
      <dgm:spPr/>
    </dgm:pt>
  </dgm:ptLst>
  <dgm:cxnLst>
    <dgm:cxn modelId="{5902CF0A-FC11-4A2D-858D-406166C42909}" srcId="{5BB0A2F6-0C02-4623-8EF6-8BDBC5A07F42}" destId="{3CC55724-34A6-405E-9BAF-66F1B9428F72}" srcOrd="5" destOrd="0" parTransId="{EF190141-F4EC-423D-8CA6-0CF522531B30}" sibTransId="{4ED4541E-F90E-403E-900F-B43206D61ABE}"/>
    <dgm:cxn modelId="{F00EB713-1805-4F36-AFBA-051AA0FF7804}" type="presOf" srcId="{DA77D324-92C2-4152-86ED-C54FDBB85FFE}" destId="{BFE620ED-F52D-45C8-9640-E43B00087157}" srcOrd="0" destOrd="0" presId="urn:microsoft.com/office/officeart/2005/8/layout/hProcess9"/>
    <dgm:cxn modelId="{AF391F20-1D4C-4712-8251-47B6BCE70694}" srcId="{5BB0A2F6-0C02-4623-8EF6-8BDBC5A07F42}" destId="{4C0CB575-D08B-45D7-821B-433095FBDD4E}" srcOrd="4" destOrd="0" parTransId="{479071E9-0944-4198-9263-3974B93645B8}" sibTransId="{018A9F19-0FB3-4EB0-9109-B983147A9E36}"/>
    <dgm:cxn modelId="{659F3122-A99C-47DE-8C44-724E6D505E99}" srcId="{5BB0A2F6-0C02-4623-8EF6-8BDBC5A07F42}" destId="{4B59DC7D-49FA-4DD1-98E1-1DCDE36C6204}" srcOrd="2" destOrd="0" parTransId="{E0EE415C-4B4B-4A03-B7E3-46341C09E7BC}" sibTransId="{4ECA5BF2-9F70-41E6-B766-7904B48915EF}"/>
    <dgm:cxn modelId="{5E2EAA2B-96C4-4DAD-823B-1AD27F217A5E}" type="presOf" srcId="{4C0CB575-D08B-45D7-821B-433095FBDD4E}" destId="{1C303543-B59F-4A24-8030-6F75B6A47171}" srcOrd="0" destOrd="0" presId="urn:microsoft.com/office/officeart/2005/8/layout/hProcess9"/>
    <dgm:cxn modelId="{B4B2892D-54F9-4852-87C7-4669BE35DBD2}" srcId="{5BB0A2F6-0C02-4623-8EF6-8BDBC5A07F42}" destId="{B31433F5-1D65-4A8B-8DE0-7CDDE3473E83}" srcOrd="3" destOrd="0" parTransId="{C7C03C3C-8D65-4EFD-A254-7C438F2C181C}" sibTransId="{BB77703F-B804-4A63-8729-A35B6A989B2C}"/>
    <dgm:cxn modelId="{46970A36-1297-487F-813C-FC160DBF2CF1}" type="presOf" srcId="{B31433F5-1D65-4A8B-8DE0-7CDDE3473E83}" destId="{52C29B6D-9A8D-4D04-8F5D-4423A4992AFC}" srcOrd="0" destOrd="0" presId="urn:microsoft.com/office/officeart/2005/8/layout/hProcess9"/>
    <dgm:cxn modelId="{99563267-849D-45A1-A76B-62F33BC69F47}" type="presOf" srcId="{3CC55724-34A6-405E-9BAF-66F1B9428F72}" destId="{F0A4F0FF-33FE-40EA-A876-13BA39D8EDFC}" srcOrd="0" destOrd="0" presId="urn:microsoft.com/office/officeart/2005/8/layout/hProcess9"/>
    <dgm:cxn modelId="{7F080F98-3DDD-422F-A539-8555BA548684}" srcId="{5BB0A2F6-0C02-4623-8EF6-8BDBC5A07F42}" destId="{DA77D324-92C2-4152-86ED-C54FDBB85FFE}" srcOrd="1" destOrd="0" parTransId="{5D32C8F1-791D-4C10-B6EC-B3231CFB7733}" sibTransId="{AD4CC587-3C60-4391-B866-FE294647A66A}"/>
    <dgm:cxn modelId="{27D900BC-BD88-4076-9556-6E0EB2A9F484}" type="presOf" srcId="{4B59DC7D-49FA-4DD1-98E1-1DCDE36C6204}" destId="{B23B9B11-0767-483A-A1FC-EF95D41B9105}" srcOrd="0" destOrd="0" presId="urn:microsoft.com/office/officeart/2005/8/layout/hProcess9"/>
    <dgm:cxn modelId="{CFE60EC1-7928-4FD5-9EA9-E1E162CFE885}" type="presOf" srcId="{12050EED-635A-46BA-9C7A-F8E2C15C4B45}" destId="{5BD65927-5B05-4E7E-BC27-7AFE58AADF66}" srcOrd="0" destOrd="0" presId="urn:microsoft.com/office/officeart/2005/8/layout/hProcess9"/>
    <dgm:cxn modelId="{28962FF3-74C1-4217-88E2-C0287B9DB459}" type="presOf" srcId="{5BB0A2F6-0C02-4623-8EF6-8BDBC5A07F42}" destId="{4BD1174D-39FC-44ED-85C7-958C17B90F35}" srcOrd="0" destOrd="0" presId="urn:microsoft.com/office/officeart/2005/8/layout/hProcess9"/>
    <dgm:cxn modelId="{3C3AFEF6-63C8-4A93-86CF-E5CFE86E0D31}" srcId="{5BB0A2F6-0C02-4623-8EF6-8BDBC5A07F42}" destId="{12050EED-635A-46BA-9C7A-F8E2C15C4B45}" srcOrd="0" destOrd="0" parTransId="{7D5C642C-3D18-4D33-B3C0-8D25C334EA96}" sibTransId="{3A4AED61-0009-40A7-AF5E-6C5BC6F24C95}"/>
    <dgm:cxn modelId="{BB7FA4A4-4B93-428D-A92D-52B0D2179014}" type="presParOf" srcId="{4BD1174D-39FC-44ED-85C7-958C17B90F35}" destId="{4E5F5AD7-284E-4E87-A677-D51FCFB97C90}" srcOrd="0" destOrd="0" presId="urn:microsoft.com/office/officeart/2005/8/layout/hProcess9"/>
    <dgm:cxn modelId="{C2BB1812-BD1C-4559-9E57-E6A880633FCE}" type="presParOf" srcId="{4BD1174D-39FC-44ED-85C7-958C17B90F35}" destId="{C192E4F4-D209-4D85-AFE0-A09102AF3755}" srcOrd="1" destOrd="0" presId="urn:microsoft.com/office/officeart/2005/8/layout/hProcess9"/>
    <dgm:cxn modelId="{2E4A16FB-8AD4-4FC5-B192-1C97167D11AD}" type="presParOf" srcId="{C192E4F4-D209-4D85-AFE0-A09102AF3755}" destId="{5BD65927-5B05-4E7E-BC27-7AFE58AADF66}" srcOrd="0" destOrd="0" presId="urn:microsoft.com/office/officeart/2005/8/layout/hProcess9"/>
    <dgm:cxn modelId="{B8330F44-2C9F-408B-A2C3-2FD64BB10589}" type="presParOf" srcId="{C192E4F4-D209-4D85-AFE0-A09102AF3755}" destId="{7680EDCE-2DFF-4A5A-85F1-4C26270885C3}" srcOrd="1" destOrd="0" presId="urn:microsoft.com/office/officeart/2005/8/layout/hProcess9"/>
    <dgm:cxn modelId="{B5D7F1AA-1E9A-4AC2-AE26-EB09730A3119}" type="presParOf" srcId="{C192E4F4-D209-4D85-AFE0-A09102AF3755}" destId="{BFE620ED-F52D-45C8-9640-E43B00087157}" srcOrd="2" destOrd="0" presId="urn:microsoft.com/office/officeart/2005/8/layout/hProcess9"/>
    <dgm:cxn modelId="{E9B779BD-0444-4122-AE0A-E0A8A4DCDD7E}" type="presParOf" srcId="{C192E4F4-D209-4D85-AFE0-A09102AF3755}" destId="{AC5BB863-BF92-407E-9E3D-4774D8B8D7FC}" srcOrd="3" destOrd="0" presId="urn:microsoft.com/office/officeart/2005/8/layout/hProcess9"/>
    <dgm:cxn modelId="{90B06C52-1AF6-4AD3-9F00-33CE62ACA0FD}" type="presParOf" srcId="{C192E4F4-D209-4D85-AFE0-A09102AF3755}" destId="{B23B9B11-0767-483A-A1FC-EF95D41B9105}" srcOrd="4" destOrd="0" presId="urn:microsoft.com/office/officeart/2005/8/layout/hProcess9"/>
    <dgm:cxn modelId="{1DE7CD6E-3198-4D70-A0F6-8F89A8C2A093}" type="presParOf" srcId="{C192E4F4-D209-4D85-AFE0-A09102AF3755}" destId="{05368548-F4BC-4B80-9913-6BB307C7AC8B}" srcOrd="5" destOrd="0" presId="urn:microsoft.com/office/officeart/2005/8/layout/hProcess9"/>
    <dgm:cxn modelId="{3BC97849-47F9-4BA8-9402-7A614B90032D}" type="presParOf" srcId="{C192E4F4-D209-4D85-AFE0-A09102AF3755}" destId="{52C29B6D-9A8D-4D04-8F5D-4423A4992AFC}" srcOrd="6" destOrd="0" presId="urn:microsoft.com/office/officeart/2005/8/layout/hProcess9"/>
    <dgm:cxn modelId="{36726ED0-D394-4BD6-8751-9A17E7E53888}" type="presParOf" srcId="{C192E4F4-D209-4D85-AFE0-A09102AF3755}" destId="{E3E8B298-7B6B-46B9-AF89-24B7E63B5F60}" srcOrd="7" destOrd="0" presId="urn:microsoft.com/office/officeart/2005/8/layout/hProcess9"/>
    <dgm:cxn modelId="{D3551C38-4A66-4C7A-B8C4-57D7F72F1AA0}" type="presParOf" srcId="{C192E4F4-D209-4D85-AFE0-A09102AF3755}" destId="{1C303543-B59F-4A24-8030-6F75B6A47171}" srcOrd="8" destOrd="0" presId="urn:microsoft.com/office/officeart/2005/8/layout/hProcess9"/>
    <dgm:cxn modelId="{F62A005F-8E12-4A12-AE45-A9730C9731F2}" type="presParOf" srcId="{C192E4F4-D209-4D85-AFE0-A09102AF3755}" destId="{1DA4D82F-EC83-42A8-B36A-F0C7B0B4E58F}" srcOrd="9" destOrd="0" presId="urn:microsoft.com/office/officeart/2005/8/layout/hProcess9"/>
    <dgm:cxn modelId="{92980AD7-1014-4BA0-A61A-F66B58D376C6}" type="presParOf" srcId="{C192E4F4-D209-4D85-AFE0-A09102AF3755}" destId="{F0A4F0FF-33FE-40EA-A876-13BA39D8EDF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B0A2F6-0C02-4623-8EF6-8BDBC5A07F42}" type="doc">
      <dgm:prSet loTypeId="urn:microsoft.com/office/officeart/2005/8/layout/hProcess9" loCatId="process" qsTypeId="urn:microsoft.com/office/officeart/2005/8/quickstyle/simple1" qsCatId="simple" csTypeId="urn:microsoft.com/office/officeart/2005/8/colors/accent1_2" csCatId="accent1" phldr="1"/>
      <dgm:spPr/>
    </dgm:pt>
    <dgm:pt modelId="{12050EED-635A-46BA-9C7A-F8E2C15C4B45}">
      <dgm:prSet phldrT="[Text]" custT="1"/>
      <dgm:spPr>
        <a:solidFill>
          <a:schemeClr val="accent1"/>
        </a:solidFill>
      </dgm:spPr>
      <dgm:t>
        <a:bodyPr/>
        <a:lstStyle/>
        <a:p>
          <a:r>
            <a:rPr lang="en-US" sz="2000" dirty="0"/>
            <a:t>History</a:t>
          </a:r>
        </a:p>
      </dgm:t>
    </dgm:pt>
    <dgm:pt modelId="{7D5C642C-3D18-4D33-B3C0-8D25C334EA96}" type="parTrans" cxnId="{3C3AFEF6-63C8-4A93-86CF-E5CFE86E0D31}">
      <dgm:prSet/>
      <dgm:spPr/>
      <dgm:t>
        <a:bodyPr/>
        <a:lstStyle/>
        <a:p>
          <a:endParaRPr lang="en-US" sz="2000"/>
        </a:p>
      </dgm:t>
    </dgm:pt>
    <dgm:pt modelId="{3A4AED61-0009-40A7-AF5E-6C5BC6F24C95}" type="sibTrans" cxnId="{3C3AFEF6-63C8-4A93-86CF-E5CFE86E0D31}">
      <dgm:prSet/>
      <dgm:spPr/>
      <dgm:t>
        <a:bodyPr/>
        <a:lstStyle/>
        <a:p>
          <a:endParaRPr lang="en-US" sz="2000"/>
        </a:p>
      </dgm:t>
    </dgm:pt>
    <dgm:pt modelId="{4B59DC7D-49FA-4DD1-98E1-1DCDE36C6204}">
      <dgm:prSet phldrT="[Text]" custT="1"/>
      <dgm:spPr>
        <a:solidFill>
          <a:srgbClr val="92D050"/>
        </a:solidFill>
      </dgm:spPr>
      <dgm:t>
        <a:bodyPr/>
        <a:lstStyle/>
        <a:p>
          <a:r>
            <a:rPr lang="en-US" sz="2000" dirty="0"/>
            <a:t>Initial Investigations</a:t>
          </a:r>
        </a:p>
      </dgm:t>
    </dgm:pt>
    <dgm:pt modelId="{E0EE415C-4B4B-4A03-B7E3-46341C09E7BC}" type="parTrans" cxnId="{659F3122-A99C-47DE-8C44-724E6D505E99}">
      <dgm:prSet/>
      <dgm:spPr/>
      <dgm:t>
        <a:bodyPr/>
        <a:lstStyle/>
        <a:p>
          <a:endParaRPr lang="en-US" sz="2000"/>
        </a:p>
      </dgm:t>
    </dgm:pt>
    <dgm:pt modelId="{4ECA5BF2-9F70-41E6-B766-7904B48915EF}" type="sibTrans" cxnId="{659F3122-A99C-47DE-8C44-724E6D505E99}">
      <dgm:prSet/>
      <dgm:spPr/>
      <dgm:t>
        <a:bodyPr/>
        <a:lstStyle/>
        <a:p>
          <a:endParaRPr lang="en-US" sz="2000"/>
        </a:p>
      </dgm:t>
    </dgm:pt>
    <dgm:pt modelId="{4C0CB575-D08B-45D7-821B-433095FBDD4E}">
      <dgm:prSet phldrT="[Text]" custT="1"/>
      <dgm:spPr/>
      <dgm:t>
        <a:bodyPr/>
        <a:lstStyle/>
        <a:p>
          <a:r>
            <a:rPr lang="en-US" sz="2000" dirty="0"/>
            <a:t>Staging</a:t>
          </a:r>
        </a:p>
      </dgm:t>
    </dgm:pt>
    <dgm:pt modelId="{479071E9-0944-4198-9263-3974B93645B8}" type="parTrans" cxnId="{AF391F20-1D4C-4712-8251-47B6BCE70694}">
      <dgm:prSet/>
      <dgm:spPr/>
      <dgm:t>
        <a:bodyPr/>
        <a:lstStyle/>
        <a:p>
          <a:endParaRPr lang="en-US" sz="2000"/>
        </a:p>
      </dgm:t>
    </dgm:pt>
    <dgm:pt modelId="{018A9F19-0FB3-4EB0-9109-B983147A9E36}" type="sibTrans" cxnId="{AF391F20-1D4C-4712-8251-47B6BCE70694}">
      <dgm:prSet/>
      <dgm:spPr/>
      <dgm:t>
        <a:bodyPr/>
        <a:lstStyle/>
        <a:p>
          <a:endParaRPr lang="en-US" sz="2000"/>
        </a:p>
      </dgm:t>
    </dgm:pt>
    <dgm:pt modelId="{DA77D324-92C2-4152-86ED-C54FDBB85FFE}">
      <dgm:prSet phldrT="[Text]" custT="1"/>
      <dgm:spPr>
        <a:solidFill>
          <a:schemeClr val="accent1"/>
        </a:solidFill>
      </dgm:spPr>
      <dgm:t>
        <a:bodyPr/>
        <a:lstStyle/>
        <a:p>
          <a:r>
            <a:rPr lang="en-US" sz="2000" dirty="0"/>
            <a:t>Physical Exam</a:t>
          </a:r>
        </a:p>
      </dgm:t>
    </dgm:pt>
    <dgm:pt modelId="{5D32C8F1-791D-4C10-B6EC-B3231CFB7733}" type="parTrans" cxnId="{7F080F98-3DDD-422F-A539-8555BA548684}">
      <dgm:prSet/>
      <dgm:spPr/>
      <dgm:t>
        <a:bodyPr/>
        <a:lstStyle/>
        <a:p>
          <a:endParaRPr lang="en-US" sz="2000"/>
        </a:p>
      </dgm:t>
    </dgm:pt>
    <dgm:pt modelId="{AD4CC587-3C60-4391-B866-FE294647A66A}" type="sibTrans" cxnId="{7F080F98-3DDD-422F-A539-8555BA548684}">
      <dgm:prSet/>
      <dgm:spPr/>
      <dgm:t>
        <a:bodyPr/>
        <a:lstStyle/>
        <a:p>
          <a:endParaRPr lang="en-US" sz="2000"/>
        </a:p>
      </dgm:t>
    </dgm:pt>
    <dgm:pt modelId="{B31433F5-1D65-4A8B-8DE0-7CDDE3473E83}">
      <dgm:prSet phldrT="[Text]" custT="1"/>
      <dgm:spPr/>
      <dgm:t>
        <a:bodyPr/>
        <a:lstStyle/>
        <a:p>
          <a:r>
            <a:rPr lang="en-US" sz="2000" dirty="0"/>
            <a:t>Biopsy</a:t>
          </a:r>
        </a:p>
      </dgm:t>
    </dgm:pt>
    <dgm:pt modelId="{C7C03C3C-8D65-4EFD-A254-7C438F2C181C}" type="parTrans" cxnId="{B4B2892D-54F9-4852-87C7-4669BE35DBD2}">
      <dgm:prSet/>
      <dgm:spPr/>
      <dgm:t>
        <a:bodyPr/>
        <a:lstStyle/>
        <a:p>
          <a:endParaRPr lang="en-US" sz="2000"/>
        </a:p>
      </dgm:t>
    </dgm:pt>
    <dgm:pt modelId="{BB77703F-B804-4A63-8729-A35B6A989B2C}" type="sibTrans" cxnId="{B4B2892D-54F9-4852-87C7-4669BE35DBD2}">
      <dgm:prSet/>
      <dgm:spPr/>
      <dgm:t>
        <a:bodyPr/>
        <a:lstStyle/>
        <a:p>
          <a:endParaRPr lang="en-US" sz="2000"/>
        </a:p>
      </dgm:t>
    </dgm:pt>
    <dgm:pt modelId="{3CC55724-34A6-405E-9BAF-66F1B9428F72}">
      <dgm:prSet phldrT="[Text]" custT="1"/>
      <dgm:spPr/>
      <dgm:t>
        <a:bodyPr/>
        <a:lstStyle/>
        <a:p>
          <a:r>
            <a:rPr lang="en-US" sz="2000" dirty="0"/>
            <a:t>General Health</a:t>
          </a:r>
        </a:p>
      </dgm:t>
    </dgm:pt>
    <dgm:pt modelId="{EF190141-F4EC-423D-8CA6-0CF522531B30}" type="parTrans" cxnId="{5902CF0A-FC11-4A2D-858D-406166C42909}">
      <dgm:prSet/>
      <dgm:spPr/>
      <dgm:t>
        <a:bodyPr/>
        <a:lstStyle/>
        <a:p>
          <a:endParaRPr lang="en-US" sz="2000"/>
        </a:p>
      </dgm:t>
    </dgm:pt>
    <dgm:pt modelId="{4ED4541E-F90E-403E-900F-B43206D61ABE}" type="sibTrans" cxnId="{5902CF0A-FC11-4A2D-858D-406166C42909}">
      <dgm:prSet/>
      <dgm:spPr/>
      <dgm:t>
        <a:bodyPr/>
        <a:lstStyle/>
        <a:p>
          <a:endParaRPr lang="en-US" sz="2000"/>
        </a:p>
      </dgm:t>
    </dgm:pt>
    <dgm:pt modelId="{4BD1174D-39FC-44ED-85C7-958C17B90F35}" type="pres">
      <dgm:prSet presAssocID="{5BB0A2F6-0C02-4623-8EF6-8BDBC5A07F42}" presName="CompostProcess" presStyleCnt="0">
        <dgm:presLayoutVars>
          <dgm:dir/>
          <dgm:resizeHandles val="exact"/>
        </dgm:presLayoutVars>
      </dgm:prSet>
      <dgm:spPr/>
    </dgm:pt>
    <dgm:pt modelId="{4E5F5AD7-284E-4E87-A677-D51FCFB97C90}" type="pres">
      <dgm:prSet presAssocID="{5BB0A2F6-0C02-4623-8EF6-8BDBC5A07F42}" presName="arrow" presStyleLbl="bgShp" presStyleIdx="0" presStyleCnt="1" custLinFactNeighborY="-450"/>
      <dgm:spPr/>
    </dgm:pt>
    <dgm:pt modelId="{C192E4F4-D209-4D85-AFE0-A09102AF3755}" type="pres">
      <dgm:prSet presAssocID="{5BB0A2F6-0C02-4623-8EF6-8BDBC5A07F42}" presName="linearProcess" presStyleCnt="0"/>
      <dgm:spPr/>
    </dgm:pt>
    <dgm:pt modelId="{5BD65927-5B05-4E7E-BC27-7AFE58AADF66}" type="pres">
      <dgm:prSet presAssocID="{12050EED-635A-46BA-9C7A-F8E2C15C4B45}" presName="textNode" presStyleLbl="node1" presStyleIdx="0" presStyleCnt="6">
        <dgm:presLayoutVars>
          <dgm:bulletEnabled val="1"/>
        </dgm:presLayoutVars>
      </dgm:prSet>
      <dgm:spPr/>
    </dgm:pt>
    <dgm:pt modelId="{7680EDCE-2DFF-4A5A-85F1-4C26270885C3}" type="pres">
      <dgm:prSet presAssocID="{3A4AED61-0009-40A7-AF5E-6C5BC6F24C95}" presName="sibTrans" presStyleCnt="0"/>
      <dgm:spPr/>
    </dgm:pt>
    <dgm:pt modelId="{BFE620ED-F52D-45C8-9640-E43B00087157}" type="pres">
      <dgm:prSet presAssocID="{DA77D324-92C2-4152-86ED-C54FDBB85FFE}" presName="textNode" presStyleLbl="node1" presStyleIdx="1" presStyleCnt="6">
        <dgm:presLayoutVars>
          <dgm:bulletEnabled val="1"/>
        </dgm:presLayoutVars>
      </dgm:prSet>
      <dgm:spPr/>
    </dgm:pt>
    <dgm:pt modelId="{AC5BB863-BF92-407E-9E3D-4774D8B8D7FC}" type="pres">
      <dgm:prSet presAssocID="{AD4CC587-3C60-4391-B866-FE294647A66A}" presName="sibTrans" presStyleCnt="0"/>
      <dgm:spPr/>
    </dgm:pt>
    <dgm:pt modelId="{B23B9B11-0767-483A-A1FC-EF95D41B9105}" type="pres">
      <dgm:prSet presAssocID="{4B59DC7D-49FA-4DD1-98E1-1DCDE36C6204}" presName="textNode" presStyleLbl="node1" presStyleIdx="2" presStyleCnt="6">
        <dgm:presLayoutVars>
          <dgm:bulletEnabled val="1"/>
        </dgm:presLayoutVars>
      </dgm:prSet>
      <dgm:spPr/>
    </dgm:pt>
    <dgm:pt modelId="{05368548-F4BC-4B80-9913-6BB307C7AC8B}" type="pres">
      <dgm:prSet presAssocID="{4ECA5BF2-9F70-41E6-B766-7904B48915EF}" presName="sibTrans" presStyleCnt="0"/>
      <dgm:spPr/>
    </dgm:pt>
    <dgm:pt modelId="{52C29B6D-9A8D-4D04-8F5D-4423A4992AFC}" type="pres">
      <dgm:prSet presAssocID="{B31433F5-1D65-4A8B-8DE0-7CDDE3473E83}" presName="textNode" presStyleLbl="node1" presStyleIdx="3" presStyleCnt="6">
        <dgm:presLayoutVars>
          <dgm:bulletEnabled val="1"/>
        </dgm:presLayoutVars>
      </dgm:prSet>
      <dgm:spPr/>
    </dgm:pt>
    <dgm:pt modelId="{E3E8B298-7B6B-46B9-AF89-24B7E63B5F60}" type="pres">
      <dgm:prSet presAssocID="{BB77703F-B804-4A63-8729-A35B6A989B2C}" presName="sibTrans" presStyleCnt="0"/>
      <dgm:spPr/>
    </dgm:pt>
    <dgm:pt modelId="{1C303543-B59F-4A24-8030-6F75B6A47171}" type="pres">
      <dgm:prSet presAssocID="{4C0CB575-D08B-45D7-821B-433095FBDD4E}" presName="textNode" presStyleLbl="node1" presStyleIdx="4" presStyleCnt="6">
        <dgm:presLayoutVars>
          <dgm:bulletEnabled val="1"/>
        </dgm:presLayoutVars>
      </dgm:prSet>
      <dgm:spPr/>
    </dgm:pt>
    <dgm:pt modelId="{1DA4D82F-EC83-42A8-B36A-F0C7B0B4E58F}" type="pres">
      <dgm:prSet presAssocID="{018A9F19-0FB3-4EB0-9109-B983147A9E36}" presName="sibTrans" presStyleCnt="0"/>
      <dgm:spPr/>
    </dgm:pt>
    <dgm:pt modelId="{F0A4F0FF-33FE-40EA-A876-13BA39D8EDFC}" type="pres">
      <dgm:prSet presAssocID="{3CC55724-34A6-405E-9BAF-66F1B9428F72}" presName="textNode" presStyleLbl="node1" presStyleIdx="5" presStyleCnt="6" custLinFactNeighborY="2916">
        <dgm:presLayoutVars>
          <dgm:bulletEnabled val="1"/>
        </dgm:presLayoutVars>
      </dgm:prSet>
      <dgm:spPr/>
    </dgm:pt>
  </dgm:ptLst>
  <dgm:cxnLst>
    <dgm:cxn modelId="{5902CF0A-FC11-4A2D-858D-406166C42909}" srcId="{5BB0A2F6-0C02-4623-8EF6-8BDBC5A07F42}" destId="{3CC55724-34A6-405E-9BAF-66F1B9428F72}" srcOrd="5" destOrd="0" parTransId="{EF190141-F4EC-423D-8CA6-0CF522531B30}" sibTransId="{4ED4541E-F90E-403E-900F-B43206D61ABE}"/>
    <dgm:cxn modelId="{F00EB713-1805-4F36-AFBA-051AA0FF7804}" type="presOf" srcId="{DA77D324-92C2-4152-86ED-C54FDBB85FFE}" destId="{BFE620ED-F52D-45C8-9640-E43B00087157}" srcOrd="0" destOrd="0" presId="urn:microsoft.com/office/officeart/2005/8/layout/hProcess9"/>
    <dgm:cxn modelId="{AF391F20-1D4C-4712-8251-47B6BCE70694}" srcId="{5BB0A2F6-0C02-4623-8EF6-8BDBC5A07F42}" destId="{4C0CB575-D08B-45D7-821B-433095FBDD4E}" srcOrd="4" destOrd="0" parTransId="{479071E9-0944-4198-9263-3974B93645B8}" sibTransId="{018A9F19-0FB3-4EB0-9109-B983147A9E36}"/>
    <dgm:cxn modelId="{659F3122-A99C-47DE-8C44-724E6D505E99}" srcId="{5BB0A2F6-0C02-4623-8EF6-8BDBC5A07F42}" destId="{4B59DC7D-49FA-4DD1-98E1-1DCDE36C6204}" srcOrd="2" destOrd="0" parTransId="{E0EE415C-4B4B-4A03-B7E3-46341C09E7BC}" sibTransId="{4ECA5BF2-9F70-41E6-B766-7904B48915EF}"/>
    <dgm:cxn modelId="{5E2EAA2B-96C4-4DAD-823B-1AD27F217A5E}" type="presOf" srcId="{4C0CB575-D08B-45D7-821B-433095FBDD4E}" destId="{1C303543-B59F-4A24-8030-6F75B6A47171}" srcOrd="0" destOrd="0" presId="urn:microsoft.com/office/officeart/2005/8/layout/hProcess9"/>
    <dgm:cxn modelId="{B4B2892D-54F9-4852-87C7-4669BE35DBD2}" srcId="{5BB0A2F6-0C02-4623-8EF6-8BDBC5A07F42}" destId="{B31433F5-1D65-4A8B-8DE0-7CDDE3473E83}" srcOrd="3" destOrd="0" parTransId="{C7C03C3C-8D65-4EFD-A254-7C438F2C181C}" sibTransId="{BB77703F-B804-4A63-8729-A35B6A989B2C}"/>
    <dgm:cxn modelId="{46970A36-1297-487F-813C-FC160DBF2CF1}" type="presOf" srcId="{B31433F5-1D65-4A8B-8DE0-7CDDE3473E83}" destId="{52C29B6D-9A8D-4D04-8F5D-4423A4992AFC}" srcOrd="0" destOrd="0" presId="urn:microsoft.com/office/officeart/2005/8/layout/hProcess9"/>
    <dgm:cxn modelId="{99563267-849D-45A1-A76B-62F33BC69F47}" type="presOf" srcId="{3CC55724-34A6-405E-9BAF-66F1B9428F72}" destId="{F0A4F0FF-33FE-40EA-A876-13BA39D8EDFC}" srcOrd="0" destOrd="0" presId="urn:microsoft.com/office/officeart/2005/8/layout/hProcess9"/>
    <dgm:cxn modelId="{7F080F98-3DDD-422F-A539-8555BA548684}" srcId="{5BB0A2F6-0C02-4623-8EF6-8BDBC5A07F42}" destId="{DA77D324-92C2-4152-86ED-C54FDBB85FFE}" srcOrd="1" destOrd="0" parTransId="{5D32C8F1-791D-4C10-B6EC-B3231CFB7733}" sibTransId="{AD4CC587-3C60-4391-B866-FE294647A66A}"/>
    <dgm:cxn modelId="{27D900BC-BD88-4076-9556-6E0EB2A9F484}" type="presOf" srcId="{4B59DC7D-49FA-4DD1-98E1-1DCDE36C6204}" destId="{B23B9B11-0767-483A-A1FC-EF95D41B9105}" srcOrd="0" destOrd="0" presId="urn:microsoft.com/office/officeart/2005/8/layout/hProcess9"/>
    <dgm:cxn modelId="{CFE60EC1-7928-4FD5-9EA9-E1E162CFE885}" type="presOf" srcId="{12050EED-635A-46BA-9C7A-F8E2C15C4B45}" destId="{5BD65927-5B05-4E7E-BC27-7AFE58AADF66}" srcOrd="0" destOrd="0" presId="urn:microsoft.com/office/officeart/2005/8/layout/hProcess9"/>
    <dgm:cxn modelId="{28962FF3-74C1-4217-88E2-C0287B9DB459}" type="presOf" srcId="{5BB0A2F6-0C02-4623-8EF6-8BDBC5A07F42}" destId="{4BD1174D-39FC-44ED-85C7-958C17B90F35}" srcOrd="0" destOrd="0" presId="urn:microsoft.com/office/officeart/2005/8/layout/hProcess9"/>
    <dgm:cxn modelId="{3C3AFEF6-63C8-4A93-86CF-E5CFE86E0D31}" srcId="{5BB0A2F6-0C02-4623-8EF6-8BDBC5A07F42}" destId="{12050EED-635A-46BA-9C7A-F8E2C15C4B45}" srcOrd="0" destOrd="0" parTransId="{7D5C642C-3D18-4D33-B3C0-8D25C334EA96}" sibTransId="{3A4AED61-0009-40A7-AF5E-6C5BC6F24C95}"/>
    <dgm:cxn modelId="{BB7FA4A4-4B93-428D-A92D-52B0D2179014}" type="presParOf" srcId="{4BD1174D-39FC-44ED-85C7-958C17B90F35}" destId="{4E5F5AD7-284E-4E87-A677-D51FCFB97C90}" srcOrd="0" destOrd="0" presId="urn:microsoft.com/office/officeart/2005/8/layout/hProcess9"/>
    <dgm:cxn modelId="{C2BB1812-BD1C-4559-9E57-E6A880633FCE}" type="presParOf" srcId="{4BD1174D-39FC-44ED-85C7-958C17B90F35}" destId="{C192E4F4-D209-4D85-AFE0-A09102AF3755}" srcOrd="1" destOrd="0" presId="urn:microsoft.com/office/officeart/2005/8/layout/hProcess9"/>
    <dgm:cxn modelId="{2E4A16FB-8AD4-4FC5-B192-1C97167D11AD}" type="presParOf" srcId="{C192E4F4-D209-4D85-AFE0-A09102AF3755}" destId="{5BD65927-5B05-4E7E-BC27-7AFE58AADF66}" srcOrd="0" destOrd="0" presId="urn:microsoft.com/office/officeart/2005/8/layout/hProcess9"/>
    <dgm:cxn modelId="{B8330F44-2C9F-408B-A2C3-2FD64BB10589}" type="presParOf" srcId="{C192E4F4-D209-4D85-AFE0-A09102AF3755}" destId="{7680EDCE-2DFF-4A5A-85F1-4C26270885C3}" srcOrd="1" destOrd="0" presId="urn:microsoft.com/office/officeart/2005/8/layout/hProcess9"/>
    <dgm:cxn modelId="{B5D7F1AA-1E9A-4AC2-AE26-EB09730A3119}" type="presParOf" srcId="{C192E4F4-D209-4D85-AFE0-A09102AF3755}" destId="{BFE620ED-F52D-45C8-9640-E43B00087157}" srcOrd="2" destOrd="0" presId="urn:microsoft.com/office/officeart/2005/8/layout/hProcess9"/>
    <dgm:cxn modelId="{E9B779BD-0444-4122-AE0A-E0A8A4DCDD7E}" type="presParOf" srcId="{C192E4F4-D209-4D85-AFE0-A09102AF3755}" destId="{AC5BB863-BF92-407E-9E3D-4774D8B8D7FC}" srcOrd="3" destOrd="0" presId="urn:microsoft.com/office/officeart/2005/8/layout/hProcess9"/>
    <dgm:cxn modelId="{90B06C52-1AF6-4AD3-9F00-33CE62ACA0FD}" type="presParOf" srcId="{C192E4F4-D209-4D85-AFE0-A09102AF3755}" destId="{B23B9B11-0767-483A-A1FC-EF95D41B9105}" srcOrd="4" destOrd="0" presId="urn:microsoft.com/office/officeart/2005/8/layout/hProcess9"/>
    <dgm:cxn modelId="{1DE7CD6E-3198-4D70-A0F6-8F89A8C2A093}" type="presParOf" srcId="{C192E4F4-D209-4D85-AFE0-A09102AF3755}" destId="{05368548-F4BC-4B80-9913-6BB307C7AC8B}" srcOrd="5" destOrd="0" presId="urn:microsoft.com/office/officeart/2005/8/layout/hProcess9"/>
    <dgm:cxn modelId="{3BC97849-47F9-4BA8-9402-7A614B90032D}" type="presParOf" srcId="{C192E4F4-D209-4D85-AFE0-A09102AF3755}" destId="{52C29B6D-9A8D-4D04-8F5D-4423A4992AFC}" srcOrd="6" destOrd="0" presId="urn:microsoft.com/office/officeart/2005/8/layout/hProcess9"/>
    <dgm:cxn modelId="{36726ED0-D394-4BD6-8751-9A17E7E53888}" type="presParOf" srcId="{C192E4F4-D209-4D85-AFE0-A09102AF3755}" destId="{E3E8B298-7B6B-46B9-AF89-24B7E63B5F60}" srcOrd="7" destOrd="0" presId="urn:microsoft.com/office/officeart/2005/8/layout/hProcess9"/>
    <dgm:cxn modelId="{D3551C38-4A66-4C7A-B8C4-57D7F72F1AA0}" type="presParOf" srcId="{C192E4F4-D209-4D85-AFE0-A09102AF3755}" destId="{1C303543-B59F-4A24-8030-6F75B6A47171}" srcOrd="8" destOrd="0" presId="urn:microsoft.com/office/officeart/2005/8/layout/hProcess9"/>
    <dgm:cxn modelId="{F62A005F-8E12-4A12-AE45-A9730C9731F2}" type="presParOf" srcId="{C192E4F4-D209-4D85-AFE0-A09102AF3755}" destId="{1DA4D82F-EC83-42A8-B36A-F0C7B0B4E58F}" srcOrd="9" destOrd="0" presId="urn:microsoft.com/office/officeart/2005/8/layout/hProcess9"/>
    <dgm:cxn modelId="{92980AD7-1014-4BA0-A61A-F66B58D376C6}" type="presParOf" srcId="{C192E4F4-D209-4D85-AFE0-A09102AF3755}" destId="{F0A4F0FF-33FE-40EA-A876-13BA39D8EDF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B0A2F6-0C02-4623-8EF6-8BDBC5A07F42}" type="doc">
      <dgm:prSet loTypeId="urn:microsoft.com/office/officeart/2005/8/layout/hProcess9" loCatId="process" qsTypeId="urn:microsoft.com/office/officeart/2005/8/quickstyle/simple1" qsCatId="simple" csTypeId="urn:microsoft.com/office/officeart/2005/8/colors/accent1_2" csCatId="accent1" phldr="1"/>
      <dgm:spPr/>
    </dgm:pt>
    <dgm:pt modelId="{12050EED-635A-46BA-9C7A-F8E2C15C4B45}">
      <dgm:prSet phldrT="[Text]" custT="1"/>
      <dgm:spPr>
        <a:solidFill>
          <a:schemeClr val="accent1"/>
        </a:solidFill>
      </dgm:spPr>
      <dgm:t>
        <a:bodyPr/>
        <a:lstStyle/>
        <a:p>
          <a:r>
            <a:rPr lang="en-US" sz="2000" dirty="0"/>
            <a:t>History</a:t>
          </a:r>
        </a:p>
      </dgm:t>
    </dgm:pt>
    <dgm:pt modelId="{7D5C642C-3D18-4D33-B3C0-8D25C334EA96}" type="parTrans" cxnId="{3C3AFEF6-63C8-4A93-86CF-E5CFE86E0D31}">
      <dgm:prSet/>
      <dgm:spPr/>
      <dgm:t>
        <a:bodyPr/>
        <a:lstStyle/>
        <a:p>
          <a:endParaRPr lang="en-US" sz="2000"/>
        </a:p>
      </dgm:t>
    </dgm:pt>
    <dgm:pt modelId="{3A4AED61-0009-40A7-AF5E-6C5BC6F24C95}" type="sibTrans" cxnId="{3C3AFEF6-63C8-4A93-86CF-E5CFE86E0D31}">
      <dgm:prSet/>
      <dgm:spPr/>
      <dgm:t>
        <a:bodyPr/>
        <a:lstStyle/>
        <a:p>
          <a:endParaRPr lang="en-US" sz="2000"/>
        </a:p>
      </dgm:t>
    </dgm:pt>
    <dgm:pt modelId="{4B59DC7D-49FA-4DD1-98E1-1DCDE36C6204}">
      <dgm:prSet phldrT="[Text]" custT="1"/>
      <dgm:spPr>
        <a:solidFill>
          <a:schemeClr val="accent1"/>
        </a:solidFill>
      </dgm:spPr>
      <dgm:t>
        <a:bodyPr/>
        <a:lstStyle/>
        <a:p>
          <a:r>
            <a:rPr lang="en-US" sz="2000" dirty="0"/>
            <a:t>Initial Investigations</a:t>
          </a:r>
        </a:p>
      </dgm:t>
    </dgm:pt>
    <dgm:pt modelId="{E0EE415C-4B4B-4A03-B7E3-46341C09E7BC}" type="parTrans" cxnId="{659F3122-A99C-47DE-8C44-724E6D505E99}">
      <dgm:prSet/>
      <dgm:spPr/>
      <dgm:t>
        <a:bodyPr/>
        <a:lstStyle/>
        <a:p>
          <a:endParaRPr lang="en-US" sz="2000"/>
        </a:p>
      </dgm:t>
    </dgm:pt>
    <dgm:pt modelId="{4ECA5BF2-9F70-41E6-B766-7904B48915EF}" type="sibTrans" cxnId="{659F3122-A99C-47DE-8C44-724E6D505E99}">
      <dgm:prSet/>
      <dgm:spPr/>
      <dgm:t>
        <a:bodyPr/>
        <a:lstStyle/>
        <a:p>
          <a:endParaRPr lang="en-US" sz="2000"/>
        </a:p>
      </dgm:t>
    </dgm:pt>
    <dgm:pt modelId="{4C0CB575-D08B-45D7-821B-433095FBDD4E}">
      <dgm:prSet phldrT="[Text]" custT="1"/>
      <dgm:spPr/>
      <dgm:t>
        <a:bodyPr/>
        <a:lstStyle/>
        <a:p>
          <a:r>
            <a:rPr lang="en-US" sz="2000" dirty="0"/>
            <a:t>Staging</a:t>
          </a:r>
        </a:p>
      </dgm:t>
    </dgm:pt>
    <dgm:pt modelId="{479071E9-0944-4198-9263-3974B93645B8}" type="parTrans" cxnId="{AF391F20-1D4C-4712-8251-47B6BCE70694}">
      <dgm:prSet/>
      <dgm:spPr/>
      <dgm:t>
        <a:bodyPr/>
        <a:lstStyle/>
        <a:p>
          <a:endParaRPr lang="en-US" sz="2000"/>
        </a:p>
      </dgm:t>
    </dgm:pt>
    <dgm:pt modelId="{018A9F19-0FB3-4EB0-9109-B983147A9E36}" type="sibTrans" cxnId="{AF391F20-1D4C-4712-8251-47B6BCE70694}">
      <dgm:prSet/>
      <dgm:spPr/>
      <dgm:t>
        <a:bodyPr/>
        <a:lstStyle/>
        <a:p>
          <a:endParaRPr lang="en-US" sz="2000"/>
        </a:p>
      </dgm:t>
    </dgm:pt>
    <dgm:pt modelId="{DA77D324-92C2-4152-86ED-C54FDBB85FFE}">
      <dgm:prSet phldrT="[Text]" custT="1"/>
      <dgm:spPr>
        <a:solidFill>
          <a:schemeClr val="accent1"/>
        </a:solidFill>
      </dgm:spPr>
      <dgm:t>
        <a:bodyPr/>
        <a:lstStyle/>
        <a:p>
          <a:r>
            <a:rPr lang="en-US" sz="2000" dirty="0"/>
            <a:t>Physical Exam</a:t>
          </a:r>
        </a:p>
      </dgm:t>
    </dgm:pt>
    <dgm:pt modelId="{5D32C8F1-791D-4C10-B6EC-B3231CFB7733}" type="parTrans" cxnId="{7F080F98-3DDD-422F-A539-8555BA548684}">
      <dgm:prSet/>
      <dgm:spPr/>
      <dgm:t>
        <a:bodyPr/>
        <a:lstStyle/>
        <a:p>
          <a:endParaRPr lang="en-US" sz="2000"/>
        </a:p>
      </dgm:t>
    </dgm:pt>
    <dgm:pt modelId="{AD4CC587-3C60-4391-B866-FE294647A66A}" type="sibTrans" cxnId="{7F080F98-3DDD-422F-A539-8555BA548684}">
      <dgm:prSet/>
      <dgm:spPr/>
      <dgm:t>
        <a:bodyPr/>
        <a:lstStyle/>
        <a:p>
          <a:endParaRPr lang="en-US" sz="2000"/>
        </a:p>
      </dgm:t>
    </dgm:pt>
    <dgm:pt modelId="{B31433F5-1D65-4A8B-8DE0-7CDDE3473E83}">
      <dgm:prSet phldrT="[Text]" custT="1"/>
      <dgm:spPr>
        <a:solidFill>
          <a:srgbClr val="92D050"/>
        </a:solidFill>
      </dgm:spPr>
      <dgm:t>
        <a:bodyPr/>
        <a:lstStyle/>
        <a:p>
          <a:r>
            <a:rPr lang="en-US" sz="2000" dirty="0"/>
            <a:t>Biopsy</a:t>
          </a:r>
        </a:p>
      </dgm:t>
    </dgm:pt>
    <dgm:pt modelId="{C7C03C3C-8D65-4EFD-A254-7C438F2C181C}" type="parTrans" cxnId="{B4B2892D-54F9-4852-87C7-4669BE35DBD2}">
      <dgm:prSet/>
      <dgm:spPr/>
      <dgm:t>
        <a:bodyPr/>
        <a:lstStyle/>
        <a:p>
          <a:endParaRPr lang="en-US" sz="2000"/>
        </a:p>
      </dgm:t>
    </dgm:pt>
    <dgm:pt modelId="{BB77703F-B804-4A63-8729-A35B6A989B2C}" type="sibTrans" cxnId="{B4B2892D-54F9-4852-87C7-4669BE35DBD2}">
      <dgm:prSet/>
      <dgm:spPr/>
      <dgm:t>
        <a:bodyPr/>
        <a:lstStyle/>
        <a:p>
          <a:endParaRPr lang="en-US" sz="2000"/>
        </a:p>
      </dgm:t>
    </dgm:pt>
    <dgm:pt modelId="{3CC55724-34A6-405E-9BAF-66F1B9428F72}">
      <dgm:prSet phldrT="[Text]" custT="1"/>
      <dgm:spPr/>
      <dgm:t>
        <a:bodyPr/>
        <a:lstStyle/>
        <a:p>
          <a:r>
            <a:rPr lang="en-US" sz="2000" dirty="0"/>
            <a:t>General Health</a:t>
          </a:r>
        </a:p>
      </dgm:t>
    </dgm:pt>
    <dgm:pt modelId="{EF190141-F4EC-423D-8CA6-0CF522531B30}" type="parTrans" cxnId="{5902CF0A-FC11-4A2D-858D-406166C42909}">
      <dgm:prSet/>
      <dgm:spPr/>
      <dgm:t>
        <a:bodyPr/>
        <a:lstStyle/>
        <a:p>
          <a:endParaRPr lang="en-US" sz="2000"/>
        </a:p>
      </dgm:t>
    </dgm:pt>
    <dgm:pt modelId="{4ED4541E-F90E-403E-900F-B43206D61ABE}" type="sibTrans" cxnId="{5902CF0A-FC11-4A2D-858D-406166C42909}">
      <dgm:prSet/>
      <dgm:spPr/>
      <dgm:t>
        <a:bodyPr/>
        <a:lstStyle/>
        <a:p>
          <a:endParaRPr lang="en-US" sz="2000"/>
        </a:p>
      </dgm:t>
    </dgm:pt>
    <dgm:pt modelId="{4BD1174D-39FC-44ED-85C7-958C17B90F35}" type="pres">
      <dgm:prSet presAssocID="{5BB0A2F6-0C02-4623-8EF6-8BDBC5A07F42}" presName="CompostProcess" presStyleCnt="0">
        <dgm:presLayoutVars>
          <dgm:dir/>
          <dgm:resizeHandles val="exact"/>
        </dgm:presLayoutVars>
      </dgm:prSet>
      <dgm:spPr/>
    </dgm:pt>
    <dgm:pt modelId="{4E5F5AD7-284E-4E87-A677-D51FCFB97C90}" type="pres">
      <dgm:prSet presAssocID="{5BB0A2F6-0C02-4623-8EF6-8BDBC5A07F42}" presName="arrow" presStyleLbl="bgShp" presStyleIdx="0" presStyleCnt="1" custLinFactNeighborY="-450"/>
      <dgm:spPr/>
    </dgm:pt>
    <dgm:pt modelId="{C192E4F4-D209-4D85-AFE0-A09102AF3755}" type="pres">
      <dgm:prSet presAssocID="{5BB0A2F6-0C02-4623-8EF6-8BDBC5A07F42}" presName="linearProcess" presStyleCnt="0"/>
      <dgm:spPr/>
    </dgm:pt>
    <dgm:pt modelId="{5BD65927-5B05-4E7E-BC27-7AFE58AADF66}" type="pres">
      <dgm:prSet presAssocID="{12050EED-635A-46BA-9C7A-F8E2C15C4B45}" presName="textNode" presStyleLbl="node1" presStyleIdx="0" presStyleCnt="6">
        <dgm:presLayoutVars>
          <dgm:bulletEnabled val="1"/>
        </dgm:presLayoutVars>
      </dgm:prSet>
      <dgm:spPr/>
    </dgm:pt>
    <dgm:pt modelId="{7680EDCE-2DFF-4A5A-85F1-4C26270885C3}" type="pres">
      <dgm:prSet presAssocID="{3A4AED61-0009-40A7-AF5E-6C5BC6F24C95}" presName="sibTrans" presStyleCnt="0"/>
      <dgm:spPr/>
    </dgm:pt>
    <dgm:pt modelId="{BFE620ED-F52D-45C8-9640-E43B00087157}" type="pres">
      <dgm:prSet presAssocID="{DA77D324-92C2-4152-86ED-C54FDBB85FFE}" presName="textNode" presStyleLbl="node1" presStyleIdx="1" presStyleCnt="6">
        <dgm:presLayoutVars>
          <dgm:bulletEnabled val="1"/>
        </dgm:presLayoutVars>
      </dgm:prSet>
      <dgm:spPr/>
    </dgm:pt>
    <dgm:pt modelId="{AC5BB863-BF92-407E-9E3D-4774D8B8D7FC}" type="pres">
      <dgm:prSet presAssocID="{AD4CC587-3C60-4391-B866-FE294647A66A}" presName="sibTrans" presStyleCnt="0"/>
      <dgm:spPr/>
    </dgm:pt>
    <dgm:pt modelId="{B23B9B11-0767-483A-A1FC-EF95D41B9105}" type="pres">
      <dgm:prSet presAssocID="{4B59DC7D-49FA-4DD1-98E1-1DCDE36C6204}" presName="textNode" presStyleLbl="node1" presStyleIdx="2" presStyleCnt="6">
        <dgm:presLayoutVars>
          <dgm:bulletEnabled val="1"/>
        </dgm:presLayoutVars>
      </dgm:prSet>
      <dgm:spPr/>
    </dgm:pt>
    <dgm:pt modelId="{05368548-F4BC-4B80-9913-6BB307C7AC8B}" type="pres">
      <dgm:prSet presAssocID="{4ECA5BF2-9F70-41E6-B766-7904B48915EF}" presName="sibTrans" presStyleCnt="0"/>
      <dgm:spPr/>
    </dgm:pt>
    <dgm:pt modelId="{52C29B6D-9A8D-4D04-8F5D-4423A4992AFC}" type="pres">
      <dgm:prSet presAssocID="{B31433F5-1D65-4A8B-8DE0-7CDDE3473E83}" presName="textNode" presStyleLbl="node1" presStyleIdx="3" presStyleCnt="6">
        <dgm:presLayoutVars>
          <dgm:bulletEnabled val="1"/>
        </dgm:presLayoutVars>
      </dgm:prSet>
      <dgm:spPr/>
    </dgm:pt>
    <dgm:pt modelId="{E3E8B298-7B6B-46B9-AF89-24B7E63B5F60}" type="pres">
      <dgm:prSet presAssocID="{BB77703F-B804-4A63-8729-A35B6A989B2C}" presName="sibTrans" presStyleCnt="0"/>
      <dgm:spPr/>
    </dgm:pt>
    <dgm:pt modelId="{1C303543-B59F-4A24-8030-6F75B6A47171}" type="pres">
      <dgm:prSet presAssocID="{4C0CB575-D08B-45D7-821B-433095FBDD4E}" presName="textNode" presStyleLbl="node1" presStyleIdx="4" presStyleCnt="6">
        <dgm:presLayoutVars>
          <dgm:bulletEnabled val="1"/>
        </dgm:presLayoutVars>
      </dgm:prSet>
      <dgm:spPr/>
    </dgm:pt>
    <dgm:pt modelId="{1DA4D82F-EC83-42A8-B36A-F0C7B0B4E58F}" type="pres">
      <dgm:prSet presAssocID="{018A9F19-0FB3-4EB0-9109-B983147A9E36}" presName="sibTrans" presStyleCnt="0"/>
      <dgm:spPr/>
    </dgm:pt>
    <dgm:pt modelId="{F0A4F0FF-33FE-40EA-A876-13BA39D8EDFC}" type="pres">
      <dgm:prSet presAssocID="{3CC55724-34A6-405E-9BAF-66F1B9428F72}" presName="textNode" presStyleLbl="node1" presStyleIdx="5" presStyleCnt="6" custLinFactNeighborY="-2250">
        <dgm:presLayoutVars>
          <dgm:bulletEnabled val="1"/>
        </dgm:presLayoutVars>
      </dgm:prSet>
      <dgm:spPr/>
    </dgm:pt>
  </dgm:ptLst>
  <dgm:cxnLst>
    <dgm:cxn modelId="{5902CF0A-FC11-4A2D-858D-406166C42909}" srcId="{5BB0A2F6-0C02-4623-8EF6-8BDBC5A07F42}" destId="{3CC55724-34A6-405E-9BAF-66F1B9428F72}" srcOrd="5" destOrd="0" parTransId="{EF190141-F4EC-423D-8CA6-0CF522531B30}" sibTransId="{4ED4541E-F90E-403E-900F-B43206D61ABE}"/>
    <dgm:cxn modelId="{F00EB713-1805-4F36-AFBA-051AA0FF7804}" type="presOf" srcId="{DA77D324-92C2-4152-86ED-C54FDBB85FFE}" destId="{BFE620ED-F52D-45C8-9640-E43B00087157}" srcOrd="0" destOrd="0" presId="urn:microsoft.com/office/officeart/2005/8/layout/hProcess9"/>
    <dgm:cxn modelId="{AF391F20-1D4C-4712-8251-47B6BCE70694}" srcId="{5BB0A2F6-0C02-4623-8EF6-8BDBC5A07F42}" destId="{4C0CB575-D08B-45D7-821B-433095FBDD4E}" srcOrd="4" destOrd="0" parTransId="{479071E9-0944-4198-9263-3974B93645B8}" sibTransId="{018A9F19-0FB3-4EB0-9109-B983147A9E36}"/>
    <dgm:cxn modelId="{659F3122-A99C-47DE-8C44-724E6D505E99}" srcId="{5BB0A2F6-0C02-4623-8EF6-8BDBC5A07F42}" destId="{4B59DC7D-49FA-4DD1-98E1-1DCDE36C6204}" srcOrd="2" destOrd="0" parTransId="{E0EE415C-4B4B-4A03-B7E3-46341C09E7BC}" sibTransId="{4ECA5BF2-9F70-41E6-B766-7904B48915EF}"/>
    <dgm:cxn modelId="{5E2EAA2B-96C4-4DAD-823B-1AD27F217A5E}" type="presOf" srcId="{4C0CB575-D08B-45D7-821B-433095FBDD4E}" destId="{1C303543-B59F-4A24-8030-6F75B6A47171}" srcOrd="0" destOrd="0" presId="urn:microsoft.com/office/officeart/2005/8/layout/hProcess9"/>
    <dgm:cxn modelId="{B4B2892D-54F9-4852-87C7-4669BE35DBD2}" srcId="{5BB0A2F6-0C02-4623-8EF6-8BDBC5A07F42}" destId="{B31433F5-1D65-4A8B-8DE0-7CDDE3473E83}" srcOrd="3" destOrd="0" parTransId="{C7C03C3C-8D65-4EFD-A254-7C438F2C181C}" sibTransId="{BB77703F-B804-4A63-8729-A35B6A989B2C}"/>
    <dgm:cxn modelId="{46970A36-1297-487F-813C-FC160DBF2CF1}" type="presOf" srcId="{B31433F5-1D65-4A8B-8DE0-7CDDE3473E83}" destId="{52C29B6D-9A8D-4D04-8F5D-4423A4992AFC}" srcOrd="0" destOrd="0" presId="urn:microsoft.com/office/officeart/2005/8/layout/hProcess9"/>
    <dgm:cxn modelId="{99563267-849D-45A1-A76B-62F33BC69F47}" type="presOf" srcId="{3CC55724-34A6-405E-9BAF-66F1B9428F72}" destId="{F0A4F0FF-33FE-40EA-A876-13BA39D8EDFC}" srcOrd="0" destOrd="0" presId="urn:microsoft.com/office/officeart/2005/8/layout/hProcess9"/>
    <dgm:cxn modelId="{7F080F98-3DDD-422F-A539-8555BA548684}" srcId="{5BB0A2F6-0C02-4623-8EF6-8BDBC5A07F42}" destId="{DA77D324-92C2-4152-86ED-C54FDBB85FFE}" srcOrd="1" destOrd="0" parTransId="{5D32C8F1-791D-4C10-B6EC-B3231CFB7733}" sibTransId="{AD4CC587-3C60-4391-B866-FE294647A66A}"/>
    <dgm:cxn modelId="{27D900BC-BD88-4076-9556-6E0EB2A9F484}" type="presOf" srcId="{4B59DC7D-49FA-4DD1-98E1-1DCDE36C6204}" destId="{B23B9B11-0767-483A-A1FC-EF95D41B9105}" srcOrd="0" destOrd="0" presId="urn:microsoft.com/office/officeart/2005/8/layout/hProcess9"/>
    <dgm:cxn modelId="{CFE60EC1-7928-4FD5-9EA9-E1E162CFE885}" type="presOf" srcId="{12050EED-635A-46BA-9C7A-F8E2C15C4B45}" destId="{5BD65927-5B05-4E7E-BC27-7AFE58AADF66}" srcOrd="0" destOrd="0" presId="urn:microsoft.com/office/officeart/2005/8/layout/hProcess9"/>
    <dgm:cxn modelId="{28962FF3-74C1-4217-88E2-C0287B9DB459}" type="presOf" srcId="{5BB0A2F6-0C02-4623-8EF6-8BDBC5A07F42}" destId="{4BD1174D-39FC-44ED-85C7-958C17B90F35}" srcOrd="0" destOrd="0" presId="urn:microsoft.com/office/officeart/2005/8/layout/hProcess9"/>
    <dgm:cxn modelId="{3C3AFEF6-63C8-4A93-86CF-E5CFE86E0D31}" srcId="{5BB0A2F6-0C02-4623-8EF6-8BDBC5A07F42}" destId="{12050EED-635A-46BA-9C7A-F8E2C15C4B45}" srcOrd="0" destOrd="0" parTransId="{7D5C642C-3D18-4D33-B3C0-8D25C334EA96}" sibTransId="{3A4AED61-0009-40A7-AF5E-6C5BC6F24C95}"/>
    <dgm:cxn modelId="{BB7FA4A4-4B93-428D-A92D-52B0D2179014}" type="presParOf" srcId="{4BD1174D-39FC-44ED-85C7-958C17B90F35}" destId="{4E5F5AD7-284E-4E87-A677-D51FCFB97C90}" srcOrd="0" destOrd="0" presId="urn:microsoft.com/office/officeart/2005/8/layout/hProcess9"/>
    <dgm:cxn modelId="{C2BB1812-BD1C-4559-9E57-E6A880633FCE}" type="presParOf" srcId="{4BD1174D-39FC-44ED-85C7-958C17B90F35}" destId="{C192E4F4-D209-4D85-AFE0-A09102AF3755}" srcOrd="1" destOrd="0" presId="urn:microsoft.com/office/officeart/2005/8/layout/hProcess9"/>
    <dgm:cxn modelId="{2E4A16FB-8AD4-4FC5-B192-1C97167D11AD}" type="presParOf" srcId="{C192E4F4-D209-4D85-AFE0-A09102AF3755}" destId="{5BD65927-5B05-4E7E-BC27-7AFE58AADF66}" srcOrd="0" destOrd="0" presId="urn:microsoft.com/office/officeart/2005/8/layout/hProcess9"/>
    <dgm:cxn modelId="{B8330F44-2C9F-408B-A2C3-2FD64BB10589}" type="presParOf" srcId="{C192E4F4-D209-4D85-AFE0-A09102AF3755}" destId="{7680EDCE-2DFF-4A5A-85F1-4C26270885C3}" srcOrd="1" destOrd="0" presId="urn:microsoft.com/office/officeart/2005/8/layout/hProcess9"/>
    <dgm:cxn modelId="{B5D7F1AA-1E9A-4AC2-AE26-EB09730A3119}" type="presParOf" srcId="{C192E4F4-D209-4D85-AFE0-A09102AF3755}" destId="{BFE620ED-F52D-45C8-9640-E43B00087157}" srcOrd="2" destOrd="0" presId="urn:microsoft.com/office/officeart/2005/8/layout/hProcess9"/>
    <dgm:cxn modelId="{E9B779BD-0444-4122-AE0A-E0A8A4DCDD7E}" type="presParOf" srcId="{C192E4F4-D209-4D85-AFE0-A09102AF3755}" destId="{AC5BB863-BF92-407E-9E3D-4774D8B8D7FC}" srcOrd="3" destOrd="0" presId="urn:microsoft.com/office/officeart/2005/8/layout/hProcess9"/>
    <dgm:cxn modelId="{90B06C52-1AF6-4AD3-9F00-33CE62ACA0FD}" type="presParOf" srcId="{C192E4F4-D209-4D85-AFE0-A09102AF3755}" destId="{B23B9B11-0767-483A-A1FC-EF95D41B9105}" srcOrd="4" destOrd="0" presId="urn:microsoft.com/office/officeart/2005/8/layout/hProcess9"/>
    <dgm:cxn modelId="{1DE7CD6E-3198-4D70-A0F6-8F89A8C2A093}" type="presParOf" srcId="{C192E4F4-D209-4D85-AFE0-A09102AF3755}" destId="{05368548-F4BC-4B80-9913-6BB307C7AC8B}" srcOrd="5" destOrd="0" presId="urn:microsoft.com/office/officeart/2005/8/layout/hProcess9"/>
    <dgm:cxn modelId="{3BC97849-47F9-4BA8-9402-7A614B90032D}" type="presParOf" srcId="{C192E4F4-D209-4D85-AFE0-A09102AF3755}" destId="{52C29B6D-9A8D-4D04-8F5D-4423A4992AFC}" srcOrd="6" destOrd="0" presId="urn:microsoft.com/office/officeart/2005/8/layout/hProcess9"/>
    <dgm:cxn modelId="{36726ED0-D394-4BD6-8751-9A17E7E53888}" type="presParOf" srcId="{C192E4F4-D209-4D85-AFE0-A09102AF3755}" destId="{E3E8B298-7B6B-46B9-AF89-24B7E63B5F60}" srcOrd="7" destOrd="0" presId="urn:microsoft.com/office/officeart/2005/8/layout/hProcess9"/>
    <dgm:cxn modelId="{D3551C38-4A66-4C7A-B8C4-57D7F72F1AA0}" type="presParOf" srcId="{C192E4F4-D209-4D85-AFE0-A09102AF3755}" destId="{1C303543-B59F-4A24-8030-6F75B6A47171}" srcOrd="8" destOrd="0" presId="urn:microsoft.com/office/officeart/2005/8/layout/hProcess9"/>
    <dgm:cxn modelId="{F62A005F-8E12-4A12-AE45-A9730C9731F2}" type="presParOf" srcId="{C192E4F4-D209-4D85-AFE0-A09102AF3755}" destId="{1DA4D82F-EC83-42A8-B36A-F0C7B0B4E58F}" srcOrd="9" destOrd="0" presId="urn:microsoft.com/office/officeart/2005/8/layout/hProcess9"/>
    <dgm:cxn modelId="{92980AD7-1014-4BA0-A61A-F66B58D376C6}" type="presParOf" srcId="{C192E4F4-D209-4D85-AFE0-A09102AF3755}" destId="{F0A4F0FF-33FE-40EA-A876-13BA39D8EDF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B0A2F6-0C02-4623-8EF6-8BDBC5A07F42}" type="doc">
      <dgm:prSet loTypeId="urn:microsoft.com/office/officeart/2005/8/layout/hProcess9" loCatId="process" qsTypeId="urn:microsoft.com/office/officeart/2005/8/quickstyle/simple1" qsCatId="simple" csTypeId="urn:microsoft.com/office/officeart/2005/8/colors/accent1_2" csCatId="accent1" phldr="1"/>
      <dgm:spPr/>
    </dgm:pt>
    <dgm:pt modelId="{12050EED-635A-46BA-9C7A-F8E2C15C4B45}">
      <dgm:prSet phldrT="[Text]" custT="1"/>
      <dgm:spPr>
        <a:solidFill>
          <a:schemeClr val="accent1"/>
        </a:solidFill>
      </dgm:spPr>
      <dgm:t>
        <a:bodyPr/>
        <a:lstStyle/>
        <a:p>
          <a:r>
            <a:rPr lang="en-US" sz="2000" dirty="0"/>
            <a:t>History</a:t>
          </a:r>
        </a:p>
      </dgm:t>
    </dgm:pt>
    <dgm:pt modelId="{7D5C642C-3D18-4D33-B3C0-8D25C334EA96}" type="parTrans" cxnId="{3C3AFEF6-63C8-4A93-86CF-E5CFE86E0D31}">
      <dgm:prSet/>
      <dgm:spPr/>
      <dgm:t>
        <a:bodyPr/>
        <a:lstStyle/>
        <a:p>
          <a:endParaRPr lang="en-US" sz="2000"/>
        </a:p>
      </dgm:t>
    </dgm:pt>
    <dgm:pt modelId="{3A4AED61-0009-40A7-AF5E-6C5BC6F24C95}" type="sibTrans" cxnId="{3C3AFEF6-63C8-4A93-86CF-E5CFE86E0D31}">
      <dgm:prSet/>
      <dgm:spPr/>
      <dgm:t>
        <a:bodyPr/>
        <a:lstStyle/>
        <a:p>
          <a:endParaRPr lang="en-US" sz="2000"/>
        </a:p>
      </dgm:t>
    </dgm:pt>
    <dgm:pt modelId="{4B59DC7D-49FA-4DD1-98E1-1DCDE36C6204}">
      <dgm:prSet phldrT="[Text]" custT="1"/>
      <dgm:spPr>
        <a:solidFill>
          <a:schemeClr val="accent1"/>
        </a:solidFill>
      </dgm:spPr>
      <dgm:t>
        <a:bodyPr/>
        <a:lstStyle/>
        <a:p>
          <a:r>
            <a:rPr lang="en-US" sz="2000" dirty="0"/>
            <a:t>Initial Investigations</a:t>
          </a:r>
        </a:p>
      </dgm:t>
    </dgm:pt>
    <dgm:pt modelId="{E0EE415C-4B4B-4A03-B7E3-46341C09E7BC}" type="parTrans" cxnId="{659F3122-A99C-47DE-8C44-724E6D505E99}">
      <dgm:prSet/>
      <dgm:spPr/>
      <dgm:t>
        <a:bodyPr/>
        <a:lstStyle/>
        <a:p>
          <a:endParaRPr lang="en-US" sz="2000"/>
        </a:p>
      </dgm:t>
    </dgm:pt>
    <dgm:pt modelId="{4ECA5BF2-9F70-41E6-B766-7904B48915EF}" type="sibTrans" cxnId="{659F3122-A99C-47DE-8C44-724E6D505E99}">
      <dgm:prSet/>
      <dgm:spPr/>
      <dgm:t>
        <a:bodyPr/>
        <a:lstStyle/>
        <a:p>
          <a:endParaRPr lang="en-US" sz="2000"/>
        </a:p>
      </dgm:t>
    </dgm:pt>
    <dgm:pt modelId="{4C0CB575-D08B-45D7-821B-433095FBDD4E}">
      <dgm:prSet phldrT="[Text]" custT="1"/>
      <dgm:spPr>
        <a:solidFill>
          <a:srgbClr val="92D050"/>
        </a:solidFill>
      </dgm:spPr>
      <dgm:t>
        <a:bodyPr/>
        <a:lstStyle/>
        <a:p>
          <a:r>
            <a:rPr lang="en-US" sz="2000" dirty="0"/>
            <a:t>Staging</a:t>
          </a:r>
        </a:p>
      </dgm:t>
    </dgm:pt>
    <dgm:pt modelId="{479071E9-0944-4198-9263-3974B93645B8}" type="parTrans" cxnId="{AF391F20-1D4C-4712-8251-47B6BCE70694}">
      <dgm:prSet/>
      <dgm:spPr/>
      <dgm:t>
        <a:bodyPr/>
        <a:lstStyle/>
        <a:p>
          <a:endParaRPr lang="en-US" sz="2000"/>
        </a:p>
      </dgm:t>
    </dgm:pt>
    <dgm:pt modelId="{018A9F19-0FB3-4EB0-9109-B983147A9E36}" type="sibTrans" cxnId="{AF391F20-1D4C-4712-8251-47B6BCE70694}">
      <dgm:prSet/>
      <dgm:spPr/>
      <dgm:t>
        <a:bodyPr/>
        <a:lstStyle/>
        <a:p>
          <a:endParaRPr lang="en-US" sz="2000"/>
        </a:p>
      </dgm:t>
    </dgm:pt>
    <dgm:pt modelId="{DA77D324-92C2-4152-86ED-C54FDBB85FFE}">
      <dgm:prSet phldrT="[Text]" custT="1"/>
      <dgm:spPr>
        <a:solidFill>
          <a:schemeClr val="accent1"/>
        </a:solidFill>
      </dgm:spPr>
      <dgm:t>
        <a:bodyPr/>
        <a:lstStyle/>
        <a:p>
          <a:r>
            <a:rPr lang="en-US" sz="2000" dirty="0"/>
            <a:t>Physical Exam</a:t>
          </a:r>
        </a:p>
      </dgm:t>
    </dgm:pt>
    <dgm:pt modelId="{5D32C8F1-791D-4C10-B6EC-B3231CFB7733}" type="parTrans" cxnId="{7F080F98-3DDD-422F-A539-8555BA548684}">
      <dgm:prSet/>
      <dgm:spPr/>
      <dgm:t>
        <a:bodyPr/>
        <a:lstStyle/>
        <a:p>
          <a:endParaRPr lang="en-US" sz="2000"/>
        </a:p>
      </dgm:t>
    </dgm:pt>
    <dgm:pt modelId="{AD4CC587-3C60-4391-B866-FE294647A66A}" type="sibTrans" cxnId="{7F080F98-3DDD-422F-A539-8555BA548684}">
      <dgm:prSet/>
      <dgm:spPr/>
      <dgm:t>
        <a:bodyPr/>
        <a:lstStyle/>
        <a:p>
          <a:endParaRPr lang="en-US" sz="2000"/>
        </a:p>
      </dgm:t>
    </dgm:pt>
    <dgm:pt modelId="{B31433F5-1D65-4A8B-8DE0-7CDDE3473E83}">
      <dgm:prSet phldrT="[Text]" custT="1"/>
      <dgm:spPr>
        <a:solidFill>
          <a:schemeClr val="accent1"/>
        </a:solidFill>
      </dgm:spPr>
      <dgm:t>
        <a:bodyPr/>
        <a:lstStyle/>
        <a:p>
          <a:r>
            <a:rPr lang="en-US" sz="2000" dirty="0"/>
            <a:t>Biopsy</a:t>
          </a:r>
        </a:p>
      </dgm:t>
    </dgm:pt>
    <dgm:pt modelId="{C7C03C3C-8D65-4EFD-A254-7C438F2C181C}" type="parTrans" cxnId="{B4B2892D-54F9-4852-87C7-4669BE35DBD2}">
      <dgm:prSet/>
      <dgm:spPr/>
      <dgm:t>
        <a:bodyPr/>
        <a:lstStyle/>
        <a:p>
          <a:endParaRPr lang="en-US" sz="2000"/>
        </a:p>
      </dgm:t>
    </dgm:pt>
    <dgm:pt modelId="{BB77703F-B804-4A63-8729-A35B6A989B2C}" type="sibTrans" cxnId="{B4B2892D-54F9-4852-87C7-4669BE35DBD2}">
      <dgm:prSet/>
      <dgm:spPr/>
      <dgm:t>
        <a:bodyPr/>
        <a:lstStyle/>
        <a:p>
          <a:endParaRPr lang="en-US" sz="2000"/>
        </a:p>
      </dgm:t>
    </dgm:pt>
    <dgm:pt modelId="{3CC55724-34A6-405E-9BAF-66F1B9428F72}">
      <dgm:prSet phldrT="[Text]" custT="1"/>
      <dgm:spPr/>
      <dgm:t>
        <a:bodyPr/>
        <a:lstStyle/>
        <a:p>
          <a:r>
            <a:rPr lang="en-US" sz="2000" dirty="0"/>
            <a:t>General Health</a:t>
          </a:r>
        </a:p>
      </dgm:t>
    </dgm:pt>
    <dgm:pt modelId="{EF190141-F4EC-423D-8CA6-0CF522531B30}" type="parTrans" cxnId="{5902CF0A-FC11-4A2D-858D-406166C42909}">
      <dgm:prSet/>
      <dgm:spPr/>
      <dgm:t>
        <a:bodyPr/>
        <a:lstStyle/>
        <a:p>
          <a:endParaRPr lang="en-US" sz="2000"/>
        </a:p>
      </dgm:t>
    </dgm:pt>
    <dgm:pt modelId="{4ED4541E-F90E-403E-900F-B43206D61ABE}" type="sibTrans" cxnId="{5902CF0A-FC11-4A2D-858D-406166C42909}">
      <dgm:prSet/>
      <dgm:spPr/>
      <dgm:t>
        <a:bodyPr/>
        <a:lstStyle/>
        <a:p>
          <a:endParaRPr lang="en-US" sz="2000"/>
        </a:p>
      </dgm:t>
    </dgm:pt>
    <dgm:pt modelId="{4BD1174D-39FC-44ED-85C7-958C17B90F35}" type="pres">
      <dgm:prSet presAssocID="{5BB0A2F6-0C02-4623-8EF6-8BDBC5A07F42}" presName="CompostProcess" presStyleCnt="0">
        <dgm:presLayoutVars>
          <dgm:dir/>
          <dgm:resizeHandles val="exact"/>
        </dgm:presLayoutVars>
      </dgm:prSet>
      <dgm:spPr/>
    </dgm:pt>
    <dgm:pt modelId="{4E5F5AD7-284E-4E87-A677-D51FCFB97C90}" type="pres">
      <dgm:prSet presAssocID="{5BB0A2F6-0C02-4623-8EF6-8BDBC5A07F42}" presName="arrow" presStyleLbl="bgShp" presStyleIdx="0" presStyleCnt="1" custLinFactNeighborY="-450"/>
      <dgm:spPr/>
    </dgm:pt>
    <dgm:pt modelId="{C192E4F4-D209-4D85-AFE0-A09102AF3755}" type="pres">
      <dgm:prSet presAssocID="{5BB0A2F6-0C02-4623-8EF6-8BDBC5A07F42}" presName="linearProcess" presStyleCnt="0"/>
      <dgm:spPr/>
    </dgm:pt>
    <dgm:pt modelId="{5BD65927-5B05-4E7E-BC27-7AFE58AADF66}" type="pres">
      <dgm:prSet presAssocID="{12050EED-635A-46BA-9C7A-F8E2C15C4B45}" presName="textNode" presStyleLbl="node1" presStyleIdx="0" presStyleCnt="6">
        <dgm:presLayoutVars>
          <dgm:bulletEnabled val="1"/>
        </dgm:presLayoutVars>
      </dgm:prSet>
      <dgm:spPr/>
    </dgm:pt>
    <dgm:pt modelId="{7680EDCE-2DFF-4A5A-85F1-4C26270885C3}" type="pres">
      <dgm:prSet presAssocID="{3A4AED61-0009-40A7-AF5E-6C5BC6F24C95}" presName="sibTrans" presStyleCnt="0"/>
      <dgm:spPr/>
    </dgm:pt>
    <dgm:pt modelId="{BFE620ED-F52D-45C8-9640-E43B00087157}" type="pres">
      <dgm:prSet presAssocID="{DA77D324-92C2-4152-86ED-C54FDBB85FFE}" presName="textNode" presStyleLbl="node1" presStyleIdx="1" presStyleCnt="6">
        <dgm:presLayoutVars>
          <dgm:bulletEnabled val="1"/>
        </dgm:presLayoutVars>
      </dgm:prSet>
      <dgm:spPr/>
    </dgm:pt>
    <dgm:pt modelId="{AC5BB863-BF92-407E-9E3D-4774D8B8D7FC}" type="pres">
      <dgm:prSet presAssocID="{AD4CC587-3C60-4391-B866-FE294647A66A}" presName="sibTrans" presStyleCnt="0"/>
      <dgm:spPr/>
    </dgm:pt>
    <dgm:pt modelId="{B23B9B11-0767-483A-A1FC-EF95D41B9105}" type="pres">
      <dgm:prSet presAssocID="{4B59DC7D-49FA-4DD1-98E1-1DCDE36C6204}" presName="textNode" presStyleLbl="node1" presStyleIdx="2" presStyleCnt="6">
        <dgm:presLayoutVars>
          <dgm:bulletEnabled val="1"/>
        </dgm:presLayoutVars>
      </dgm:prSet>
      <dgm:spPr/>
    </dgm:pt>
    <dgm:pt modelId="{05368548-F4BC-4B80-9913-6BB307C7AC8B}" type="pres">
      <dgm:prSet presAssocID="{4ECA5BF2-9F70-41E6-B766-7904B48915EF}" presName="sibTrans" presStyleCnt="0"/>
      <dgm:spPr/>
    </dgm:pt>
    <dgm:pt modelId="{52C29B6D-9A8D-4D04-8F5D-4423A4992AFC}" type="pres">
      <dgm:prSet presAssocID="{B31433F5-1D65-4A8B-8DE0-7CDDE3473E83}" presName="textNode" presStyleLbl="node1" presStyleIdx="3" presStyleCnt="6">
        <dgm:presLayoutVars>
          <dgm:bulletEnabled val="1"/>
        </dgm:presLayoutVars>
      </dgm:prSet>
      <dgm:spPr/>
    </dgm:pt>
    <dgm:pt modelId="{E3E8B298-7B6B-46B9-AF89-24B7E63B5F60}" type="pres">
      <dgm:prSet presAssocID="{BB77703F-B804-4A63-8729-A35B6A989B2C}" presName="sibTrans" presStyleCnt="0"/>
      <dgm:spPr/>
    </dgm:pt>
    <dgm:pt modelId="{1C303543-B59F-4A24-8030-6F75B6A47171}" type="pres">
      <dgm:prSet presAssocID="{4C0CB575-D08B-45D7-821B-433095FBDD4E}" presName="textNode" presStyleLbl="node1" presStyleIdx="4" presStyleCnt="6">
        <dgm:presLayoutVars>
          <dgm:bulletEnabled val="1"/>
        </dgm:presLayoutVars>
      </dgm:prSet>
      <dgm:spPr/>
    </dgm:pt>
    <dgm:pt modelId="{1DA4D82F-EC83-42A8-B36A-F0C7B0B4E58F}" type="pres">
      <dgm:prSet presAssocID="{018A9F19-0FB3-4EB0-9109-B983147A9E36}" presName="sibTrans" presStyleCnt="0"/>
      <dgm:spPr/>
    </dgm:pt>
    <dgm:pt modelId="{F0A4F0FF-33FE-40EA-A876-13BA39D8EDFC}" type="pres">
      <dgm:prSet presAssocID="{3CC55724-34A6-405E-9BAF-66F1B9428F72}" presName="textNode" presStyleLbl="node1" presStyleIdx="5" presStyleCnt="6">
        <dgm:presLayoutVars>
          <dgm:bulletEnabled val="1"/>
        </dgm:presLayoutVars>
      </dgm:prSet>
      <dgm:spPr/>
    </dgm:pt>
  </dgm:ptLst>
  <dgm:cxnLst>
    <dgm:cxn modelId="{5902CF0A-FC11-4A2D-858D-406166C42909}" srcId="{5BB0A2F6-0C02-4623-8EF6-8BDBC5A07F42}" destId="{3CC55724-34A6-405E-9BAF-66F1B9428F72}" srcOrd="5" destOrd="0" parTransId="{EF190141-F4EC-423D-8CA6-0CF522531B30}" sibTransId="{4ED4541E-F90E-403E-900F-B43206D61ABE}"/>
    <dgm:cxn modelId="{F00EB713-1805-4F36-AFBA-051AA0FF7804}" type="presOf" srcId="{DA77D324-92C2-4152-86ED-C54FDBB85FFE}" destId="{BFE620ED-F52D-45C8-9640-E43B00087157}" srcOrd="0" destOrd="0" presId="urn:microsoft.com/office/officeart/2005/8/layout/hProcess9"/>
    <dgm:cxn modelId="{AF391F20-1D4C-4712-8251-47B6BCE70694}" srcId="{5BB0A2F6-0C02-4623-8EF6-8BDBC5A07F42}" destId="{4C0CB575-D08B-45D7-821B-433095FBDD4E}" srcOrd="4" destOrd="0" parTransId="{479071E9-0944-4198-9263-3974B93645B8}" sibTransId="{018A9F19-0FB3-4EB0-9109-B983147A9E36}"/>
    <dgm:cxn modelId="{659F3122-A99C-47DE-8C44-724E6D505E99}" srcId="{5BB0A2F6-0C02-4623-8EF6-8BDBC5A07F42}" destId="{4B59DC7D-49FA-4DD1-98E1-1DCDE36C6204}" srcOrd="2" destOrd="0" parTransId="{E0EE415C-4B4B-4A03-B7E3-46341C09E7BC}" sibTransId="{4ECA5BF2-9F70-41E6-B766-7904B48915EF}"/>
    <dgm:cxn modelId="{5E2EAA2B-96C4-4DAD-823B-1AD27F217A5E}" type="presOf" srcId="{4C0CB575-D08B-45D7-821B-433095FBDD4E}" destId="{1C303543-B59F-4A24-8030-6F75B6A47171}" srcOrd="0" destOrd="0" presId="urn:microsoft.com/office/officeart/2005/8/layout/hProcess9"/>
    <dgm:cxn modelId="{B4B2892D-54F9-4852-87C7-4669BE35DBD2}" srcId="{5BB0A2F6-0C02-4623-8EF6-8BDBC5A07F42}" destId="{B31433F5-1D65-4A8B-8DE0-7CDDE3473E83}" srcOrd="3" destOrd="0" parTransId="{C7C03C3C-8D65-4EFD-A254-7C438F2C181C}" sibTransId="{BB77703F-B804-4A63-8729-A35B6A989B2C}"/>
    <dgm:cxn modelId="{46970A36-1297-487F-813C-FC160DBF2CF1}" type="presOf" srcId="{B31433F5-1D65-4A8B-8DE0-7CDDE3473E83}" destId="{52C29B6D-9A8D-4D04-8F5D-4423A4992AFC}" srcOrd="0" destOrd="0" presId="urn:microsoft.com/office/officeart/2005/8/layout/hProcess9"/>
    <dgm:cxn modelId="{99563267-849D-45A1-A76B-62F33BC69F47}" type="presOf" srcId="{3CC55724-34A6-405E-9BAF-66F1B9428F72}" destId="{F0A4F0FF-33FE-40EA-A876-13BA39D8EDFC}" srcOrd="0" destOrd="0" presId="urn:microsoft.com/office/officeart/2005/8/layout/hProcess9"/>
    <dgm:cxn modelId="{7F080F98-3DDD-422F-A539-8555BA548684}" srcId="{5BB0A2F6-0C02-4623-8EF6-8BDBC5A07F42}" destId="{DA77D324-92C2-4152-86ED-C54FDBB85FFE}" srcOrd="1" destOrd="0" parTransId="{5D32C8F1-791D-4C10-B6EC-B3231CFB7733}" sibTransId="{AD4CC587-3C60-4391-B866-FE294647A66A}"/>
    <dgm:cxn modelId="{27D900BC-BD88-4076-9556-6E0EB2A9F484}" type="presOf" srcId="{4B59DC7D-49FA-4DD1-98E1-1DCDE36C6204}" destId="{B23B9B11-0767-483A-A1FC-EF95D41B9105}" srcOrd="0" destOrd="0" presId="urn:microsoft.com/office/officeart/2005/8/layout/hProcess9"/>
    <dgm:cxn modelId="{CFE60EC1-7928-4FD5-9EA9-E1E162CFE885}" type="presOf" srcId="{12050EED-635A-46BA-9C7A-F8E2C15C4B45}" destId="{5BD65927-5B05-4E7E-BC27-7AFE58AADF66}" srcOrd="0" destOrd="0" presId="urn:microsoft.com/office/officeart/2005/8/layout/hProcess9"/>
    <dgm:cxn modelId="{28962FF3-74C1-4217-88E2-C0287B9DB459}" type="presOf" srcId="{5BB0A2F6-0C02-4623-8EF6-8BDBC5A07F42}" destId="{4BD1174D-39FC-44ED-85C7-958C17B90F35}" srcOrd="0" destOrd="0" presId="urn:microsoft.com/office/officeart/2005/8/layout/hProcess9"/>
    <dgm:cxn modelId="{3C3AFEF6-63C8-4A93-86CF-E5CFE86E0D31}" srcId="{5BB0A2F6-0C02-4623-8EF6-8BDBC5A07F42}" destId="{12050EED-635A-46BA-9C7A-F8E2C15C4B45}" srcOrd="0" destOrd="0" parTransId="{7D5C642C-3D18-4D33-B3C0-8D25C334EA96}" sibTransId="{3A4AED61-0009-40A7-AF5E-6C5BC6F24C95}"/>
    <dgm:cxn modelId="{BB7FA4A4-4B93-428D-A92D-52B0D2179014}" type="presParOf" srcId="{4BD1174D-39FC-44ED-85C7-958C17B90F35}" destId="{4E5F5AD7-284E-4E87-A677-D51FCFB97C90}" srcOrd="0" destOrd="0" presId="urn:microsoft.com/office/officeart/2005/8/layout/hProcess9"/>
    <dgm:cxn modelId="{C2BB1812-BD1C-4559-9E57-E6A880633FCE}" type="presParOf" srcId="{4BD1174D-39FC-44ED-85C7-958C17B90F35}" destId="{C192E4F4-D209-4D85-AFE0-A09102AF3755}" srcOrd="1" destOrd="0" presId="urn:microsoft.com/office/officeart/2005/8/layout/hProcess9"/>
    <dgm:cxn modelId="{2E4A16FB-8AD4-4FC5-B192-1C97167D11AD}" type="presParOf" srcId="{C192E4F4-D209-4D85-AFE0-A09102AF3755}" destId="{5BD65927-5B05-4E7E-BC27-7AFE58AADF66}" srcOrd="0" destOrd="0" presId="urn:microsoft.com/office/officeart/2005/8/layout/hProcess9"/>
    <dgm:cxn modelId="{B8330F44-2C9F-408B-A2C3-2FD64BB10589}" type="presParOf" srcId="{C192E4F4-D209-4D85-AFE0-A09102AF3755}" destId="{7680EDCE-2DFF-4A5A-85F1-4C26270885C3}" srcOrd="1" destOrd="0" presId="urn:microsoft.com/office/officeart/2005/8/layout/hProcess9"/>
    <dgm:cxn modelId="{B5D7F1AA-1E9A-4AC2-AE26-EB09730A3119}" type="presParOf" srcId="{C192E4F4-D209-4D85-AFE0-A09102AF3755}" destId="{BFE620ED-F52D-45C8-9640-E43B00087157}" srcOrd="2" destOrd="0" presId="urn:microsoft.com/office/officeart/2005/8/layout/hProcess9"/>
    <dgm:cxn modelId="{E9B779BD-0444-4122-AE0A-E0A8A4DCDD7E}" type="presParOf" srcId="{C192E4F4-D209-4D85-AFE0-A09102AF3755}" destId="{AC5BB863-BF92-407E-9E3D-4774D8B8D7FC}" srcOrd="3" destOrd="0" presId="urn:microsoft.com/office/officeart/2005/8/layout/hProcess9"/>
    <dgm:cxn modelId="{90B06C52-1AF6-4AD3-9F00-33CE62ACA0FD}" type="presParOf" srcId="{C192E4F4-D209-4D85-AFE0-A09102AF3755}" destId="{B23B9B11-0767-483A-A1FC-EF95D41B9105}" srcOrd="4" destOrd="0" presId="urn:microsoft.com/office/officeart/2005/8/layout/hProcess9"/>
    <dgm:cxn modelId="{1DE7CD6E-3198-4D70-A0F6-8F89A8C2A093}" type="presParOf" srcId="{C192E4F4-D209-4D85-AFE0-A09102AF3755}" destId="{05368548-F4BC-4B80-9913-6BB307C7AC8B}" srcOrd="5" destOrd="0" presId="urn:microsoft.com/office/officeart/2005/8/layout/hProcess9"/>
    <dgm:cxn modelId="{3BC97849-47F9-4BA8-9402-7A614B90032D}" type="presParOf" srcId="{C192E4F4-D209-4D85-AFE0-A09102AF3755}" destId="{52C29B6D-9A8D-4D04-8F5D-4423A4992AFC}" srcOrd="6" destOrd="0" presId="urn:microsoft.com/office/officeart/2005/8/layout/hProcess9"/>
    <dgm:cxn modelId="{36726ED0-D394-4BD6-8751-9A17E7E53888}" type="presParOf" srcId="{C192E4F4-D209-4D85-AFE0-A09102AF3755}" destId="{E3E8B298-7B6B-46B9-AF89-24B7E63B5F60}" srcOrd="7" destOrd="0" presId="urn:microsoft.com/office/officeart/2005/8/layout/hProcess9"/>
    <dgm:cxn modelId="{D3551C38-4A66-4C7A-B8C4-57D7F72F1AA0}" type="presParOf" srcId="{C192E4F4-D209-4D85-AFE0-A09102AF3755}" destId="{1C303543-B59F-4A24-8030-6F75B6A47171}" srcOrd="8" destOrd="0" presId="urn:microsoft.com/office/officeart/2005/8/layout/hProcess9"/>
    <dgm:cxn modelId="{F62A005F-8E12-4A12-AE45-A9730C9731F2}" type="presParOf" srcId="{C192E4F4-D209-4D85-AFE0-A09102AF3755}" destId="{1DA4D82F-EC83-42A8-B36A-F0C7B0B4E58F}" srcOrd="9" destOrd="0" presId="urn:microsoft.com/office/officeart/2005/8/layout/hProcess9"/>
    <dgm:cxn modelId="{92980AD7-1014-4BA0-A61A-F66B58D376C6}" type="presParOf" srcId="{C192E4F4-D209-4D85-AFE0-A09102AF3755}" destId="{F0A4F0FF-33FE-40EA-A876-13BA39D8EDF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29BA69D-515C-4B02-979F-ECAFBEDE099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FAD1983-F029-4745-BBEF-6E9F962B12AE}">
      <dgm:prSet phldrT="[Text]" custT="1"/>
      <dgm:spPr/>
      <dgm:t>
        <a:bodyPr/>
        <a:lstStyle/>
        <a:p>
          <a:r>
            <a:rPr lang="en-CA" sz="2400" dirty="0"/>
            <a:t>No nodes</a:t>
          </a:r>
          <a:endParaRPr lang="en-US" sz="2400" dirty="0"/>
        </a:p>
      </dgm:t>
    </dgm:pt>
    <dgm:pt modelId="{3E8C0907-E29F-4775-A9E1-0BBD6C277CEB}" type="parTrans" cxnId="{B4B5B404-86C3-49B1-A15F-62F3E1AE97C4}">
      <dgm:prSet/>
      <dgm:spPr/>
      <dgm:t>
        <a:bodyPr/>
        <a:lstStyle/>
        <a:p>
          <a:endParaRPr lang="en-US"/>
        </a:p>
      </dgm:t>
    </dgm:pt>
    <dgm:pt modelId="{497EE180-A15D-4BCF-8DC6-983DAFEA7AED}" type="sibTrans" cxnId="{B4B5B404-86C3-49B1-A15F-62F3E1AE97C4}">
      <dgm:prSet/>
      <dgm:spPr/>
      <dgm:t>
        <a:bodyPr/>
        <a:lstStyle/>
        <a:p>
          <a:endParaRPr lang="en-US"/>
        </a:p>
      </dgm:t>
    </dgm:pt>
    <dgm:pt modelId="{D61A17E3-F985-4A46-AF9F-A05F996147B2}">
      <dgm:prSet phldrT="[Text]"/>
      <dgm:spPr/>
      <dgm:t>
        <a:bodyPr/>
        <a:lstStyle/>
        <a:p>
          <a:r>
            <a:rPr lang="en-CA" dirty="0"/>
            <a:t>Localised</a:t>
          </a:r>
          <a:endParaRPr lang="en-US" dirty="0"/>
        </a:p>
      </dgm:t>
    </dgm:pt>
    <dgm:pt modelId="{B6E17814-074B-41FA-A531-6F594BF7B596}" type="parTrans" cxnId="{FFB4759D-85BF-4BF5-B6C3-EE498D7DB311}">
      <dgm:prSet/>
      <dgm:spPr/>
      <dgm:t>
        <a:bodyPr/>
        <a:lstStyle/>
        <a:p>
          <a:endParaRPr lang="en-US"/>
        </a:p>
      </dgm:t>
    </dgm:pt>
    <dgm:pt modelId="{7FFF4BF7-9810-4E04-AF91-F1B0ECAC9EEF}" type="sibTrans" cxnId="{FFB4759D-85BF-4BF5-B6C3-EE498D7DB311}">
      <dgm:prSet/>
      <dgm:spPr/>
      <dgm:t>
        <a:bodyPr/>
        <a:lstStyle/>
        <a:p>
          <a:endParaRPr lang="en-US"/>
        </a:p>
      </dgm:t>
    </dgm:pt>
    <dgm:pt modelId="{E67C5710-E0DB-4149-B28E-00C99ED31775}">
      <dgm:prSet phldrT="[Text]" custT="1"/>
      <dgm:spPr/>
      <dgm:t>
        <a:bodyPr/>
        <a:lstStyle/>
        <a:p>
          <a:r>
            <a:rPr lang="en-CA" sz="2000" dirty="0"/>
            <a:t>Palpable nodes/ satellite lesions</a:t>
          </a:r>
          <a:endParaRPr lang="en-US" sz="2000" dirty="0"/>
        </a:p>
      </dgm:t>
    </dgm:pt>
    <dgm:pt modelId="{267DC1D4-BE66-4770-970F-F0007F59C4BA}" type="parTrans" cxnId="{28A0A0F4-2550-46E6-9D5E-C5BAB2954A30}">
      <dgm:prSet/>
      <dgm:spPr/>
      <dgm:t>
        <a:bodyPr/>
        <a:lstStyle/>
        <a:p>
          <a:endParaRPr lang="en-US"/>
        </a:p>
      </dgm:t>
    </dgm:pt>
    <dgm:pt modelId="{1B137CD3-B560-4AAB-820D-04BABAC547DC}" type="sibTrans" cxnId="{28A0A0F4-2550-46E6-9D5E-C5BAB2954A30}">
      <dgm:prSet/>
      <dgm:spPr/>
      <dgm:t>
        <a:bodyPr/>
        <a:lstStyle/>
        <a:p>
          <a:endParaRPr lang="en-US"/>
        </a:p>
      </dgm:t>
    </dgm:pt>
    <dgm:pt modelId="{2DE8D6DB-215C-4956-8497-54B70FA9F6E0}">
      <dgm:prSet phldrT="[Text]"/>
      <dgm:spPr/>
      <dgm:t>
        <a:bodyPr/>
        <a:lstStyle/>
        <a:p>
          <a:r>
            <a:rPr lang="en-CA" dirty="0"/>
            <a:t>Regional</a:t>
          </a:r>
          <a:endParaRPr lang="en-US" dirty="0"/>
        </a:p>
      </dgm:t>
    </dgm:pt>
    <dgm:pt modelId="{30A62642-F5B4-450D-92B5-F31648A36609}" type="parTrans" cxnId="{89696963-37A2-4793-88E5-3B8CCE252405}">
      <dgm:prSet/>
      <dgm:spPr/>
      <dgm:t>
        <a:bodyPr/>
        <a:lstStyle/>
        <a:p>
          <a:endParaRPr lang="en-US"/>
        </a:p>
      </dgm:t>
    </dgm:pt>
    <dgm:pt modelId="{EF5DF82B-C405-43F2-895D-6B47A2A081CB}" type="sibTrans" cxnId="{89696963-37A2-4793-88E5-3B8CCE252405}">
      <dgm:prSet/>
      <dgm:spPr/>
      <dgm:t>
        <a:bodyPr/>
        <a:lstStyle/>
        <a:p>
          <a:endParaRPr lang="en-US"/>
        </a:p>
      </dgm:t>
    </dgm:pt>
    <dgm:pt modelId="{C87576AA-989F-4A3A-8060-8AB75A3D93A4}">
      <dgm:prSet phldrT="[Text]" custT="1"/>
      <dgm:spPr/>
      <dgm:t>
        <a:bodyPr/>
        <a:lstStyle/>
        <a:p>
          <a:r>
            <a:rPr lang="en-CA" sz="2800" dirty="0"/>
            <a:t>Distant </a:t>
          </a:r>
          <a:r>
            <a:rPr lang="en-CA" sz="2800" dirty="0" err="1"/>
            <a:t>mets</a:t>
          </a:r>
          <a:endParaRPr lang="en-US" sz="2800" dirty="0"/>
        </a:p>
      </dgm:t>
    </dgm:pt>
    <dgm:pt modelId="{9ADACD32-FF43-4F40-B7E7-19471631257F}" type="parTrans" cxnId="{2EE2F98C-747E-4B99-8191-43398DF8F6EA}">
      <dgm:prSet/>
      <dgm:spPr/>
      <dgm:t>
        <a:bodyPr/>
        <a:lstStyle/>
        <a:p>
          <a:endParaRPr lang="en-US"/>
        </a:p>
      </dgm:t>
    </dgm:pt>
    <dgm:pt modelId="{0D55CC3B-3440-4693-8674-5B6E3879FF05}" type="sibTrans" cxnId="{2EE2F98C-747E-4B99-8191-43398DF8F6EA}">
      <dgm:prSet/>
      <dgm:spPr/>
      <dgm:t>
        <a:bodyPr/>
        <a:lstStyle/>
        <a:p>
          <a:endParaRPr lang="en-US"/>
        </a:p>
      </dgm:t>
    </dgm:pt>
    <dgm:pt modelId="{7F6E83C7-F5BD-4BA7-B199-81DB68A497CE}">
      <dgm:prSet phldrT="[Text]"/>
      <dgm:spPr/>
      <dgm:t>
        <a:bodyPr/>
        <a:lstStyle/>
        <a:p>
          <a:r>
            <a:rPr lang="en-CA" dirty="0"/>
            <a:t>Stage 4</a:t>
          </a:r>
          <a:endParaRPr lang="en-US" dirty="0"/>
        </a:p>
      </dgm:t>
    </dgm:pt>
    <dgm:pt modelId="{A8150305-8DC3-4367-814D-DED39D26DC31}" type="parTrans" cxnId="{5250A1D1-7F14-466A-9C7E-4A3733527160}">
      <dgm:prSet/>
      <dgm:spPr/>
      <dgm:t>
        <a:bodyPr/>
        <a:lstStyle/>
        <a:p>
          <a:endParaRPr lang="en-US"/>
        </a:p>
      </dgm:t>
    </dgm:pt>
    <dgm:pt modelId="{C5FC2346-2D66-4379-BFC3-1A22A88FDB37}" type="sibTrans" cxnId="{5250A1D1-7F14-466A-9C7E-4A3733527160}">
      <dgm:prSet/>
      <dgm:spPr/>
      <dgm:t>
        <a:bodyPr/>
        <a:lstStyle/>
        <a:p>
          <a:endParaRPr lang="en-US"/>
        </a:p>
      </dgm:t>
    </dgm:pt>
    <dgm:pt modelId="{97BB9927-AE90-44E5-8871-5F519CAB95EC}">
      <dgm:prSet phldrT="[Text]"/>
      <dgm:spPr/>
      <dgm:t>
        <a:bodyPr/>
        <a:lstStyle/>
        <a:p>
          <a:r>
            <a:rPr lang="en-CA" dirty="0"/>
            <a:t>Stage 1 or 2</a:t>
          </a:r>
          <a:endParaRPr lang="en-US" dirty="0"/>
        </a:p>
      </dgm:t>
    </dgm:pt>
    <dgm:pt modelId="{711DCDE6-5907-42A2-9F32-EF823AEC4D49}" type="parTrans" cxnId="{EF7A3873-B85A-4D85-A751-3B10DE4BD634}">
      <dgm:prSet/>
      <dgm:spPr/>
      <dgm:t>
        <a:bodyPr/>
        <a:lstStyle/>
        <a:p>
          <a:endParaRPr lang="en-US"/>
        </a:p>
      </dgm:t>
    </dgm:pt>
    <dgm:pt modelId="{1F942C4E-AFC8-4C7F-A2DD-3FCBD7D72CE2}" type="sibTrans" cxnId="{EF7A3873-B85A-4D85-A751-3B10DE4BD634}">
      <dgm:prSet/>
      <dgm:spPr/>
      <dgm:t>
        <a:bodyPr/>
        <a:lstStyle/>
        <a:p>
          <a:endParaRPr lang="en-US"/>
        </a:p>
      </dgm:t>
    </dgm:pt>
    <dgm:pt modelId="{DE6BBB07-DAE8-4ADE-9CB0-3AA53A11C1FB}">
      <dgm:prSet phldrT="[Text]"/>
      <dgm:spPr/>
      <dgm:t>
        <a:bodyPr/>
        <a:lstStyle/>
        <a:p>
          <a:r>
            <a:rPr lang="en-CA" dirty="0"/>
            <a:t>Stage 3</a:t>
          </a:r>
          <a:endParaRPr lang="en-US" dirty="0"/>
        </a:p>
      </dgm:t>
    </dgm:pt>
    <dgm:pt modelId="{3D6A222D-5579-467E-810B-FE6DE6A9FD01}" type="parTrans" cxnId="{30F322F4-E246-4169-9BA7-ECF8C7918CFB}">
      <dgm:prSet/>
      <dgm:spPr/>
      <dgm:t>
        <a:bodyPr/>
        <a:lstStyle/>
        <a:p>
          <a:endParaRPr lang="en-US"/>
        </a:p>
      </dgm:t>
    </dgm:pt>
    <dgm:pt modelId="{55357411-85A9-452F-92A6-1FB0FBF4AEB2}" type="sibTrans" cxnId="{30F322F4-E246-4169-9BA7-ECF8C7918CFB}">
      <dgm:prSet/>
      <dgm:spPr/>
      <dgm:t>
        <a:bodyPr/>
        <a:lstStyle/>
        <a:p>
          <a:endParaRPr lang="en-US"/>
        </a:p>
      </dgm:t>
    </dgm:pt>
    <dgm:pt modelId="{1A23A13A-2E6A-4318-A163-FAC28C0AFED7}">
      <dgm:prSet phldrT="[Text]"/>
      <dgm:spPr/>
      <dgm:t>
        <a:bodyPr/>
        <a:lstStyle/>
        <a:p>
          <a:r>
            <a:rPr lang="en-CA" dirty="0"/>
            <a:t>Metastatic</a:t>
          </a:r>
          <a:endParaRPr lang="en-US" dirty="0"/>
        </a:p>
      </dgm:t>
    </dgm:pt>
    <dgm:pt modelId="{9D861980-16E5-4F6F-B6A3-9312A7A02B9D}" type="parTrans" cxnId="{A3D85EC9-C5B7-465E-BCAB-F8F61A33D23F}">
      <dgm:prSet/>
      <dgm:spPr/>
    </dgm:pt>
    <dgm:pt modelId="{6CC20B7B-B068-46BB-83BB-B6CD072F34B4}" type="sibTrans" cxnId="{A3D85EC9-C5B7-465E-BCAB-F8F61A33D23F}">
      <dgm:prSet/>
      <dgm:spPr/>
    </dgm:pt>
    <dgm:pt modelId="{9E6B1E83-8EB3-4D22-A0F6-647976454B3B}" type="pres">
      <dgm:prSet presAssocID="{229BA69D-515C-4B02-979F-ECAFBEDE0992}" presName="Name0" presStyleCnt="0">
        <dgm:presLayoutVars>
          <dgm:dir/>
          <dgm:animLvl val="lvl"/>
          <dgm:resizeHandles val="exact"/>
        </dgm:presLayoutVars>
      </dgm:prSet>
      <dgm:spPr/>
    </dgm:pt>
    <dgm:pt modelId="{F31969CD-26C7-4150-B042-E56E5BEDD451}" type="pres">
      <dgm:prSet presAssocID="{DFAD1983-F029-4745-BBEF-6E9F962B12AE}" presName="linNode" presStyleCnt="0"/>
      <dgm:spPr/>
    </dgm:pt>
    <dgm:pt modelId="{C5796D09-DCDC-4D3E-85CC-971E91EEB940}" type="pres">
      <dgm:prSet presAssocID="{DFAD1983-F029-4745-BBEF-6E9F962B12AE}" presName="parentText" presStyleLbl="node1" presStyleIdx="0" presStyleCnt="3">
        <dgm:presLayoutVars>
          <dgm:chMax val="1"/>
          <dgm:bulletEnabled val="1"/>
        </dgm:presLayoutVars>
      </dgm:prSet>
      <dgm:spPr/>
    </dgm:pt>
    <dgm:pt modelId="{A9EA5995-B7AB-448F-92EB-91828D71B35B}" type="pres">
      <dgm:prSet presAssocID="{DFAD1983-F029-4745-BBEF-6E9F962B12AE}" presName="descendantText" presStyleLbl="alignAccFollowNode1" presStyleIdx="0" presStyleCnt="3">
        <dgm:presLayoutVars>
          <dgm:bulletEnabled val="1"/>
        </dgm:presLayoutVars>
      </dgm:prSet>
      <dgm:spPr/>
    </dgm:pt>
    <dgm:pt modelId="{D5B38398-E04A-4AC2-8A38-F7A1558A6B8E}" type="pres">
      <dgm:prSet presAssocID="{497EE180-A15D-4BCF-8DC6-983DAFEA7AED}" presName="sp" presStyleCnt="0"/>
      <dgm:spPr/>
    </dgm:pt>
    <dgm:pt modelId="{276038F6-A4B6-4C84-BC74-81E3693C6205}" type="pres">
      <dgm:prSet presAssocID="{E67C5710-E0DB-4149-B28E-00C99ED31775}" presName="linNode" presStyleCnt="0"/>
      <dgm:spPr/>
    </dgm:pt>
    <dgm:pt modelId="{37283AFF-70C0-44E3-A1B4-DF412D855F0C}" type="pres">
      <dgm:prSet presAssocID="{E67C5710-E0DB-4149-B28E-00C99ED31775}" presName="parentText" presStyleLbl="node1" presStyleIdx="1" presStyleCnt="3">
        <dgm:presLayoutVars>
          <dgm:chMax val="1"/>
          <dgm:bulletEnabled val="1"/>
        </dgm:presLayoutVars>
      </dgm:prSet>
      <dgm:spPr/>
    </dgm:pt>
    <dgm:pt modelId="{BA13565C-9CC8-46A8-9C9B-5433A6F43343}" type="pres">
      <dgm:prSet presAssocID="{E67C5710-E0DB-4149-B28E-00C99ED31775}" presName="descendantText" presStyleLbl="alignAccFollowNode1" presStyleIdx="1" presStyleCnt="3">
        <dgm:presLayoutVars>
          <dgm:bulletEnabled val="1"/>
        </dgm:presLayoutVars>
      </dgm:prSet>
      <dgm:spPr/>
    </dgm:pt>
    <dgm:pt modelId="{B09D5FCF-7D0D-48CB-BEEA-DA5FF4D6270B}" type="pres">
      <dgm:prSet presAssocID="{1B137CD3-B560-4AAB-820D-04BABAC547DC}" presName="sp" presStyleCnt="0"/>
      <dgm:spPr/>
    </dgm:pt>
    <dgm:pt modelId="{C796B21E-DF03-49E8-942A-55EF24A8B881}" type="pres">
      <dgm:prSet presAssocID="{C87576AA-989F-4A3A-8060-8AB75A3D93A4}" presName="linNode" presStyleCnt="0"/>
      <dgm:spPr/>
    </dgm:pt>
    <dgm:pt modelId="{2655B439-4030-40C9-B321-B50BCBAFEDA8}" type="pres">
      <dgm:prSet presAssocID="{C87576AA-989F-4A3A-8060-8AB75A3D93A4}" presName="parentText" presStyleLbl="node1" presStyleIdx="2" presStyleCnt="3">
        <dgm:presLayoutVars>
          <dgm:chMax val="1"/>
          <dgm:bulletEnabled val="1"/>
        </dgm:presLayoutVars>
      </dgm:prSet>
      <dgm:spPr/>
    </dgm:pt>
    <dgm:pt modelId="{237BE4DB-1E77-4A0B-A107-069C496725FC}" type="pres">
      <dgm:prSet presAssocID="{C87576AA-989F-4A3A-8060-8AB75A3D93A4}" presName="descendantText" presStyleLbl="alignAccFollowNode1" presStyleIdx="2" presStyleCnt="3">
        <dgm:presLayoutVars>
          <dgm:bulletEnabled val="1"/>
        </dgm:presLayoutVars>
      </dgm:prSet>
      <dgm:spPr/>
    </dgm:pt>
  </dgm:ptLst>
  <dgm:cxnLst>
    <dgm:cxn modelId="{B4B5B404-86C3-49B1-A15F-62F3E1AE97C4}" srcId="{229BA69D-515C-4B02-979F-ECAFBEDE0992}" destId="{DFAD1983-F029-4745-BBEF-6E9F962B12AE}" srcOrd="0" destOrd="0" parTransId="{3E8C0907-E29F-4775-A9E1-0BBD6C277CEB}" sibTransId="{497EE180-A15D-4BCF-8DC6-983DAFEA7AED}"/>
    <dgm:cxn modelId="{643AE420-0B0F-4690-845C-CABE9B95805C}" type="presOf" srcId="{DFAD1983-F029-4745-BBEF-6E9F962B12AE}" destId="{C5796D09-DCDC-4D3E-85CC-971E91EEB940}" srcOrd="0" destOrd="0" presId="urn:microsoft.com/office/officeart/2005/8/layout/vList5"/>
    <dgm:cxn modelId="{6DEE225B-DE5C-46A2-8662-B3117BBD1A29}" type="presOf" srcId="{1A23A13A-2E6A-4318-A163-FAC28C0AFED7}" destId="{237BE4DB-1E77-4A0B-A107-069C496725FC}" srcOrd="0" destOrd="0" presId="urn:microsoft.com/office/officeart/2005/8/layout/vList5"/>
    <dgm:cxn modelId="{D46AA05F-7C65-47E4-9E61-63FF39697C06}" type="presOf" srcId="{DE6BBB07-DAE8-4ADE-9CB0-3AA53A11C1FB}" destId="{BA13565C-9CC8-46A8-9C9B-5433A6F43343}" srcOrd="0" destOrd="1" presId="urn:microsoft.com/office/officeart/2005/8/layout/vList5"/>
    <dgm:cxn modelId="{89696963-37A2-4793-88E5-3B8CCE252405}" srcId="{E67C5710-E0DB-4149-B28E-00C99ED31775}" destId="{2DE8D6DB-215C-4956-8497-54B70FA9F6E0}" srcOrd="0" destOrd="0" parTransId="{30A62642-F5B4-450D-92B5-F31648A36609}" sibTransId="{EF5DF82B-C405-43F2-895D-6B47A2A081CB}"/>
    <dgm:cxn modelId="{CD790370-5B76-4783-90C3-F7A49A137CFC}" type="presOf" srcId="{D61A17E3-F985-4A46-AF9F-A05F996147B2}" destId="{A9EA5995-B7AB-448F-92EB-91828D71B35B}" srcOrd="0" destOrd="0" presId="urn:microsoft.com/office/officeart/2005/8/layout/vList5"/>
    <dgm:cxn modelId="{EF7A3873-B85A-4D85-A751-3B10DE4BD634}" srcId="{D61A17E3-F985-4A46-AF9F-A05F996147B2}" destId="{97BB9927-AE90-44E5-8871-5F519CAB95EC}" srcOrd="0" destOrd="0" parTransId="{711DCDE6-5907-42A2-9F32-EF823AEC4D49}" sibTransId="{1F942C4E-AFC8-4C7F-A2DD-3FCBD7D72CE2}"/>
    <dgm:cxn modelId="{36CCE57D-F114-4DFD-AA73-45FFD9BCFEE1}" type="presOf" srcId="{7F6E83C7-F5BD-4BA7-B199-81DB68A497CE}" destId="{237BE4DB-1E77-4A0B-A107-069C496725FC}" srcOrd="0" destOrd="1" presId="urn:microsoft.com/office/officeart/2005/8/layout/vList5"/>
    <dgm:cxn modelId="{BDE10A84-C47D-4D58-A252-367524680940}" type="presOf" srcId="{97BB9927-AE90-44E5-8871-5F519CAB95EC}" destId="{A9EA5995-B7AB-448F-92EB-91828D71B35B}" srcOrd="0" destOrd="1" presId="urn:microsoft.com/office/officeart/2005/8/layout/vList5"/>
    <dgm:cxn modelId="{2EE2F98C-747E-4B99-8191-43398DF8F6EA}" srcId="{229BA69D-515C-4B02-979F-ECAFBEDE0992}" destId="{C87576AA-989F-4A3A-8060-8AB75A3D93A4}" srcOrd="2" destOrd="0" parTransId="{9ADACD32-FF43-4F40-B7E7-19471631257F}" sibTransId="{0D55CC3B-3440-4693-8674-5B6E3879FF05}"/>
    <dgm:cxn modelId="{FFB4759D-85BF-4BF5-B6C3-EE498D7DB311}" srcId="{DFAD1983-F029-4745-BBEF-6E9F962B12AE}" destId="{D61A17E3-F985-4A46-AF9F-A05F996147B2}" srcOrd="0" destOrd="0" parTransId="{B6E17814-074B-41FA-A531-6F594BF7B596}" sibTransId="{7FFF4BF7-9810-4E04-AF91-F1B0ECAC9EEF}"/>
    <dgm:cxn modelId="{6CC2C7A9-F30E-4A76-A683-07A47992D8D7}" type="presOf" srcId="{229BA69D-515C-4B02-979F-ECAFBEDE0992}" destId="{9E6B1E83-8EB3-4D22-A0F6-647976454B3B}" srcOrd="0" destOrd="0" presId="urn:microsoft.com/office/officeart/2005/8/layout/vList5"/>
    <dgm:cxn modelId="{B564CEAF-82F8-4424-8C3C-35AB5FBB77AC}" type="presOf" srcId="{2DE8D6DB-215C-4956-8497-54B70FA9F6E0}" destId="{BA13565C-9CC8-46A8-9C9B-5433A6F43343}" srcOrd="0" destOrd="0" presId="urn:microsoft.com/office/officeart/2005/8/layout/vList5"/>
    <dgm:cxn modelId="{2182ADB1-4FD4-474A-A841-ACC645151521}" type="presOf" srcId="{C87576AA-989F-4A3A-8060-8AB75A3D93A4}" destId="{2655B439-4030-40C9-B321-B50BCBAFEDA8}" srcOrd="0" destOrd="0" presId="urn:microsoft.com/office/officeart/2005/8/layout/vList5"/>
    <dgm:cxn modelId="{2EAC86C1-5F6E-41DC-8120-A1EB44E3E85A}" type="presOf" srcId="{E67C5710-E0DB-4149-B28E-00C99ED31775}" destId="{37283AFF-70C0-44E3-A1B4-DF412D855F0C}" srcOrd="0" destOrd="0" presId="urn:microsoft.com/office/officeart/2005/8/layout/vList5"/>
    <dgm:cxn modelId="{A3D85EC9-C5B7-465E-BCAB-F8F61A33D23F}" srcId="{C87576AA-989F-4A3A-8060-8AB75A3D93A4}" destId="{1A23A13A-2E6A-4318-A163-FAC28C0AFED7}" srcOrd="0" destOrd="0" parTransId="{9D861980-16E5-4F6F-B6A3-9312A7A02B9D}" sibTransId="{6CC20B7B-B068-46BB-83BB-B6CD072F34B4}"/>
    <dgm:cxn modelId="{5250A1D1-7F14-466A-9C7E-4A3733527160}" srcId="{1A23A13A-2E6A-4318-A163-FAC28C0AFED7}" destId="{7F6E83C7-F5BD-4BA7-B199-81DB68A497CE}" srcOrd="0" destOrd="0" parTransId="{A8150305-8DC3-4367-814D-DED39D26DC31}" sibTransId="{C5FC2346-2D66-4379-BFC3-1A22A88FDB37}"/>
    <dgm:cxn modelId="{30F322F4-E246-4169-9BA7-ECF8C7918CFB}" srcId="{2DE8D6DB-215C-4956-8497-54B70FA9F6E0}" destId="{DE6BBB07-DAE8-4ADE-9CB0-3AA53A11C1FB}" srcOrd="0" destOrd="0" parTransId="{3D6A222D-5579-467E-810B-FE6DE6A9FD01}" sibTransId="{55357411-85A9-452F-92A6-1FB0FBF4AEB2}"/>
    <dgm:cxn modelId="{28A0A0F4-2550-46E6-9D5E-C5BAB2954A30}" srcId="{229BA69D-515C-4B02-979F-ECAFBEDE0992}" destId="{E67C5710-E0DB-4149-B28E-00C99ED31775}" srcOrd="1" destOrd="0" parTransId="{267DC1D4-BE66-4770-970F-F0007F59C4BA}" sibTransId="{1B137CD3-B560-4AAB-820D-04BABAC547DC}"/>
    <dgm:cxn modelId="{8FB84E9E-1E2A-41C3-BB36-5AECF271ED34}" type="presParOf" srcId="{9E6B1E83-8EB3-4D22-A0F6-647976454B3B}" destId="{F31969CD-26C7-4150-B042-E56E5BEDD451}" srcOrd="0" destOrd="0" presId="urn:microsoft.com/office/officeart/2005/8/layout/vList5"/>
    <dgm:cxn modelId="{293C091B-C1B9-4C28-A319-EBF07A386EF8}" type="presParOf" srcId="{F31969CD-26C7-4150-B042-E56E5BEDD451}" destId="{C5796D09-DCDC-4D3E-85CC-971E91EEB940}" srcOrd="0" destOrd="0" presId="urn:microsoft.com/office/officeart/2005/8/layout/vList5"/>
    <dgm:cxn modelId="{92D39AB1-6E54-4D91-AE22-7728209BA3B6}" type="presParOf" srcId="{F31969CD-26C7-4150-B042-E56E5BEDD451}" destId="{A9EA5995-B7AB-448F-92EB-91828D71B35B}" srcOrd="1" destOrd="0" presId="urn:microsoft.com/office/officeart/2005/8/layout/vList5"/>
    <dgm:cxn modelId="{AD47F68D-EEA4-402A-B9A4-992C987B20AF}" type="presParOf" srcId="{9E6B1E83-8EB3-4D22-A0F6-647976454B3B}" destId="{D5B38398-E04A-4AC2-8A38-F7A1558A6B8E}" srcOrd="1" destOrd="0" presId="urn:microsoft.com/office/officeart/2005/8/layout/vList5"/>
    <dgm:cxn modelId="{B3B4D84A-BB6D-4770-9460-70339D8BDDE7}" type="presParOf" srcId="{9E6B1E83-8EB3-4D22-A0F6-647976454B3B}" destId="{276038F6-A4B6-4C84-BC74-81E3693C6205}" srcOrd="2" destOrd="0" presId="urn:microsoft.com/office/officeart/2005/8/layout/vList5"/>
    <dgm:cxn modelId="{51196AE4-B5FB-4C77-B7DC-3117F02D2AA2}" type="presParOf" srcId="{276038F6-A4B6-4C84-BC74-81E3693C6205}" destId="{37283AFF-70C0-44E3-A1B4-DF412D855F0C}" srcOrd="0" destOrd="0" presId="urn:microsoft.com/office/officeart/2005/8/layout/vList5"/>
    <dgm:cxn modelId="{A28C7D51-4568-40DB-9CA0-707EED34B54B}" type="presParOf" srcId="{276038F6-A4B6-4C84-BC74-81E3693C6205}" destId="{BA13565C-9CC8-46A8-9C9B-5433A6F43343}" srcOrd="1" destOrd="0" presId="urn:microsoft.com/office/officeart/2005/8/layout/vList5"/>
    <dgm:cxn modelId="{82C96C30-1852-41C6-B644-C542F29D7F74}" type="presParOf" srcId="{9E6B1E83-8EB3-4D22-A0F6-647976454B3B}" destId="{B09D5FCF-7D0D-48CB-BEEA-DA5FF4D6270B}" srcOrd="3" destOrd="0" presId="urn:microsoft.com/office/officeart/2005/8/layout/vList5"/>
    <dgm:cxn modelId="{9C405EB4-2D8B-4304-A9CD-9F9BD2BF40EE}" type="presParOf" srcId="{9E6B1E83-8EB3-4D22-A0F6-647976454B3B}" destId="{C796B21E-DF03-49E8-942A-55EF24A8B881}" srcOrd="4" destOrd="0" presId="urn:microsoft.com/office/officeart/2005/8/layout/vList5"/>
    <dgm:cxn modelId="{52ADFFA2-9294-4979-9EAA-BFCED1C1CE33}" type="presParOf" srcId="{C796B21E-DF03-49E8-942A-55EF24A8B881}" destId="{2655B439-4030-40C9-B321-B50BCBAFEDA8}" srcOrd="0" destOrd="0" presId="urn:microsoft.com/office/officeart/2005/8/layout/vList5"/>
    <dgm:cxn modelId="{CE3D40C4-2496-4768-AB33-610E585A33E5}" type="presParOf" srcId="{C796B21E-DF03-49E8-942A-55EF24A8B881}" destId="{237BE4DB-1E77-4A0B-A107-069C496725F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BB0A2F6-0C02-4623-8EF6-8BDBC5A07F42}" type="doc">
      <dgm:prSet loTypeId="urn:microsoft.com/office/officeart/2005/8/layout/hProcess9" loCatId="process" qsTypeId="urn:microsoft.com/office/officeart/2005/8/quickstyle/simple1" qsCatId="simple" csTypeId="urn:microsoft.com/office/officeart/2005/8/colors/accent1_2" csCatId="accent1" phldr="1"/>
      <dgm:spPr/>
    </dgm:pt>
    <dgm:pt modelId="{12050EED-635A-46BA-9C7A-F8E2C15C4B45}">
      <dgm:prSet phldrT="[Text]" custT="1"/>
      <dgm:spPr>
        <a:solidFill>
          <a:schemeClr val="accent1"/>
        </a:solidFill>
      </dgm:spPr>
      <dgm:t>
        <a:bodyPr/>
        <a:lstStyle/>
        <a:p>
          <a:r>
            <a:rPr lang="en-US" sz="2000" dirty="0"/>
            <a:t>History</a:t>
          </a:r>
        </a:p>
      </dgm:t>
    </dgm:pt>
    <dgm:pt modelId="{7D5C642C-3D18-4D33-B3C0-8D25C334EA96}" type="parTrans" cxnId="{3C3AFEF6-63C8-4A93-86CF-E5CFE86E0D31}">
      <dgm:prSet/>
      <dgm:spPr/>
      <dgm:t>
        <a:bodyPr/>
        <a:lstStyle/>
        <a:p>
          <a:endParaRPr lang="en-US" sz="2000"/>
        </a:p>
      </dgm:t>
    </dgm:pt>
    <dgm:pt modelId="{3A4AED61-0009-40A7-AF5E-6C5BC6F24C95}" type="sibTrans" cxnId="{3C3AFEF6-63C8-4A93-86CF-E5CFE86E0D31}">
      <dgm:prSet/>
      <dgm:spPr/>
      <dgm:t>
        <a:bodyPr/>
        <a:lstStyle/>
        <a:p>
          <a:endParaRPr lang="en-US" sz="2000"/>
        </a:p>
      </dgm:t>
    </dgm:pt>
    <dgm:pt modelId="{4B59DC7D-49FA-4DD1-98E1-1DCDE36C6204}">
      <dgm:prSet phldrT="[Text]" custT="1"/>
      <dgm:spPr>
        <a:solidFill>
          <a:schemeClr val="accent1"/>
        </a:solidFill>
      </dgm:spPr>
      <dgm:t>
        <a:bodyPr/>
        <a:lstStyle/>
        <a:p>
          <a:r>
            <a:rPr lang="en-US" sz="2000" dirty="0"/>
            <a:t>Initial Investigations</a:t>
          </a:r>
        </a:p>
      </dgm:t>
    </dgm:pt>
    <dgm:pt modelId="{E0EE415C-4B4B-4A03-B7E3-46341C09E7BC}" type="parTrans" cxnId="{659F3122-A99C-47DE-8C44-724E6D505E99}">
      <dgm:prSet/>
      <dgm:spPr/>
      <dgm:t>
        <a:bodyPr/>
        <a:lstStyle/>
        <a:p>
          <a:endParaRPr lang="en-US" sz="2000"/>
        </a:p>
      </dgm:t>
    </dgm:pt>
    <dgm:pt modelId="{4ECA5BF2-9F70-41E6-B766-7904B48915EF}" type="sibTrans" cxnId="{659F3122-A99C-47DE-8C44-724E6D505E99}">
      <dgm:prSet/>
      <dgm:spPr/>
      <dgm:t>
        <a:bodyPr/>
        <a:lstStyle/>
        <a:p>
          <a:endParaRPr lang="en-US" sz="2000"/>
        </a:p>
      </dgm:t>
    </dgm:pt>
    <dgm:pt modelId="{4C0CB575-D08B-45D7-821B-433095FBDD4E}">
      <dgm:prSet phldrT="[Text]" custT="1"/>
      <dgm:spPr/>
      <dgm:t>
        <a:bodyPr/>
        <a:lstStyle/>
        <a:p>
          <a:r>
            <a:rPr lang="en-US" sz="2000" dirty="0"/>
            <a:t>Staging</a:t>
          </a:r>
        </a:p>
      </dgm:t>
    </dgm:pt>
    <dgm:pt modelId="{479071E9-0944-4198-9263-3974B93645B8}" type="parTrans" cxnId="{AF391F20-1D4C-4712-8251-47B6BCE70694}">
      <dgm:prSet/>
      <dgm:spPr/>
      <dgm:t>
        <a:bodyPr/>
        <a:lstStyle/>
        <a:p>
          <a:endParaRPr lang="en-US" sz="2000"/>
        </a:p>
      </dgm:t>
    </dgm:pt>
    <dgm:pt modelId="{018A9F19-0FB3-4EB0-9109-B983147A9E36}" type="sibTrans" cxnId="{AF391F20-1D4C-4712-8251-47B6BCE70694}">
      <dgm:prSet/>
      <dgm:spPr/>
      <dgm:t>
        <a:bodyPr/>
        <a:lstStyle/>
        <a:p>
          <a:endParaRPr lang="en-US" sz="2000"/>
        </a:p>
      </dgm:t>
    </dgm:pt>
    <dgm:pt modelId="{DA77D324-92C2-4152-86ED-C54FDBB85FFE}">
      <dgm:prSet phldrT="[Text]" custT="1"/>
      <dgm:spPr>
        <a:solidFill>
          <a:schemeClr val="accent1"/>
        </a:solidFill>
      </dgm:spPr>
      <dgm:t>
        <a:bodyPr/>
        <a:lstStyle/>
        <a:p>
          <a:r>
            <a:rPr lang="en-US" sz="2000" dirty="0"/>
            <a:t>Physical Exam</a:t>
          </a:r>
        </a:p>
      </dgm:t>
    </dgm:pt>
    <dgm:pt modelId="{5D32C8F1-791D-4C10-B6EC-B3231CFB7733}" type="parTrans" cxnId="{7F080F98-3DDD-422F-A539-8555BA548684}">
      <dgm:prSet/>
      <dgm:spPr/>
      <dgm:t>
        <a:bodyPr/>
        <a:lstStyle/>
        <a:p>
          <a:endParaRPr lang="en-US" sz="2000"/>
        </a:p>
      </dgm:t>
    </dgm:pt>
    <dgm:pt modelId="{AD4CC587-3C60-4391-B866-FE294647A66A}" type="sibTrans" cxnId="{7F080F98-3DDD-422F-A539-8555BA548684}">
      <dgm:prSet/>
      <dgm:spPr/>
      <dgm:t>
        <a:bodyPr/>
        <a:lstStyle/>
        <a:p>
          <a:endParaRPr lang="en-US" sz="2000"/>
        </a:p>
      </dgm:t>
    </dgm:pt>
    <dgm:pt modelId="{B31433F5-1D65-4A8B-8DE0-7CDDE3473E83}">
      <dgm:prSet phldrT="[Text]" custT="1"/>
      <dgm:spPr>
        <a:solidFill>
          <a:schemeClr val="accent1"/>
        </a:solidFill>
      </dgm:spPr>
      <dgm:t>
        <a:bodyPr/>
        <a:lstStyle/>
        <a:p>
          <a:r>
            <a:rPr lang="en-US" sz="2000" dirty="0"/>
            <a:t>Biopsy</a:t>
          </a:r>
        </a:p>
      </dgm:t>
    </dgm:pt>
    <dgm:pt modelId="{C7C03C3C-8D65-4EFD-A254-7C438F2C181C}" type="parTrans" cxnId="{B4B2892D-54F9-4852-87C7-4669BE35DBD2}">
      <dgm:prSet/>
      <dgm:spPr/>
      <dgm:t>
        <a:bodyPr/>
        <a:lstStyle/>
        <a:p>
          <a:endParaRPr lang="en-US" sz="2000"/>
        </a:p>
      </dgm:t>
    </dgm:pt>
    <dgm:pt modelId="{BB77703F-B804-4A63-8729-A35B6A989B2C}" type="sibTrans" cxnId="{B4B2892D-54F9-4852-87C7-4669BE35DBD2}">
      <dgm:prSet/>
      <dgm:spPr/>
      <dgm:t>
        <a:bodyPr/>
        <a:lstStyle/>
        <a:p>
          <a:endParaRPr lang="en-US" sz="2000"/>
        </a:p>
      </dgm:t>
    </dgm:pt>
    <dgm:pt modelId="{3CC55724-34A6-405E-9BAF-66F1B9428F72}">
      <dgm:prSet phldrT="[Text]" custT="1"/>
      <dgm:spPr>
        <a:solidFill>
          <a:srgbClr val="92D050"/>
        </a:solidFill>
      </dgm:spPr>
      <dgm:t>
        <a:bodyPr/>
        <a:lstStyle/>
        <a:p>
          <a:r>
            <a:rPr lang="en-US" sz="2000" dirty="0"/>
            <a:t>General Health</a:t>
          </a:r>
        </a:p>
      </dgm:t>
    </dgm:pt>
    <dgm:pt modelId="{EF190141-F4EC-423D-8CA6-0CF522531B30}" type="parTrans" cxnId="{5902CF0A-FC11-4A2D-858D-406166C42909}">
      <dgm:prSet/>
      <dgm:spPr/>
      <dgm:t>
        <a:bodyPr/>
        <a:lstStyle/>
        <a:p>
          <a:endParaRPr lang="en-US" sz="2000"/>
        </a:p>
      </dgm:t>
    </dgm:pt>
    <dgm:pt modelId="{4ED4541E-F90E-403E-900F-B43206D61ABE}" type="sibTrans" cxnId="{5902CF0A-FC11-4A2D-858D-406166C42909}">
      <dgm:prSet/>
      <dgm:spPr/>
      <dgm:t>
        <a:bodyPr/>
        <a:lstStyle/>
        <a:p>
          <a:endParaRPr lang="en-US" sz="2000"/>
        </a:p>
      </dgm:t>
    </dgm:pt>
    <dgm:pt modelId="{4BD1174D-39FC-44ED-85C7-958C17B90F35}" type="pres">
      <dgm:prSet presAssocID="{5BB0A2F6-0C02-4623-8EF6-8BDBC5A07F42}" presName="CompostProcess" presStyleCnt="0">
        <dgm:presLayoutVars>
          <dgm:dir/>
          <dgm:resizeHandles val="exact"/>
        </dgm:presLayoutVars>
      </dgm:prSet>
      <dgm:spPr/>
    </dgm:pt>
    <dgm:pt modelId="{4E5F5AD7-284E-4E87-A677-D51FCFB97C90}" type="pres">
      <dgm:prSet presAssocID="{5BB0A2F6-0C02-4623-8EF6-8BDBC5A07F42}" presName="arrow" presStyleLbl="bgShp" presStyleIdx="0" presStyleCnt="1" custLinFactNeighborY="-450"/>
      <dgm:spPr/>
    </dgm:pt>
    <dgm:pt modelId="{C192E4F4-D209-4D85-AFE0-A09102AF3755}" type="pres">
      <dgm:prSet presAssocID="{5BB0A2F6-0C02-4623-8EF6-8BDBC5A07F42}" presName="linearProcess" presStyleCnt="0"/>
      <dgm:spPr/>
    </dgm:pt>
    <dgm:pt modelId="{5BD65927-5B05-4E7E-BC27-7AFE58AADF66}" type="pres">
      <dgm:prSet presAssocID="{12050EED-635A-46BA-9C7A-F8E2C15C4B45}" presName="textNode" presStyleLbl="node1" presStyleIdx="0" presStyleCnt="6">
        <dgm:presLayoutVars>
          <dgm:bulletEnabled val="1"/>
        </dgm:presLayoutVars>
      </dgm:prSet>
      <dgm:spPr/>
    </dgm:pt>
    <dgm:pt modelId="{7680EDCE-2DFF-4A5A-85F1-4C26270885C3}" type="pres">
      <dgm:prSet presAssocID="{3A4AED61-0009-40A7-AF5E-6C5BC6F24C95}" presName="sibTrans" presStyleCnt="0"/>
      <dgm:spPr/>
    </dgm:pt>
    <dgm:pt modelId="{BFE620ED-F52D-45C8-9640-E43B00087157}" type="pres">
      <dgm:prSet presAssocID="{DA77D324-92C2-4152-86ED-C54FDBB85FFE}" presName="textNode" presStyleLbl="node1" presStyleIdx="1" presStyleCnt="6">
        <dgm:presLayoutVars>
          <dgm:bulletEnabled val="1"/>
        </dgm:presLayoutVars>
      </dgm:prSet>
      <dgm:spPr/>
    </dgm:pt>
    <dgm:pt modelId="{AC5BB863-BF92-407E-9E3D-4774D8B8D7FC}" type="pres">
      <dgm:prSet presAssocID="{AD4CC587-3C60-4391-B866-FE294647A66A}" presName="sibTrans" presStyleCnt="0"/>
      <dgm:spPr/>
    </dgm:pt>
    <dgm:pt modelId="{B23B9B11-0767-483A-A1FC-EF95D41B9105}" type="pres">
      <dgm:prSet presAssocID="{4B59DC7D-49FA-4DD1-98E1-1DCDE36C6204}" presName="textNode" presStyleLbl="node1" presStyleIdx="2" presStyleCnt="6">
        <dgm:presLayoutVars>
          <dgm:bulletEnabled val="1"/>
        </dgm:presLayoutVars>
      </dgm:prSet>
      <dgm:spPr/>
    </dgm:pt>
    <dgm:pt modelId="{05368548-F4BC-4B80-9913-6BB307C7AC8B}" type="pres">
      <dgm:prSet presAssocID="{4ECA5BF2-9F70-41E6-B766-7904B48915EF}" presName="sibTrans" presStyleCnt="0"/>
      <dgm:spPr/>
    </dgm:pt>
    <dgm:pt modelId="{52C29B6D-9A8D-4D04-8F5D-4423A4992AFC}" type="pres">
      <dgm:prSet presAssocID="{B31433F5-1D65-4A8B-8DE0-7CDDE3473E83}" presName="textNode" presStyleLbl="node1" presStyleIdx="3" presStyleCnt="6">
        <dgm:presLayoutVars>
          <dgm:bulletEnabled val="1"/>
        </dgm:presLayoutVars>
      </dgm:prSet>
      <dgm:spPr/>
    </dgm:pt>
    <dgm:pt modelId="{E3E8B298-7B6B-46B9-AF89-24B7E63B5F60}" type="pres">
      <dgm:prSet presAssocID="{BB77703F-B804-4A63-8729-A35B6A989B2C}" presName="sibTrans" presStyleCnt="0"/>
      <dgm:spPr/>
    </dgm:pt>
    <dgm:pt modelId="{1C303543-B59F-4A24-8030-6F75B6A47171}" type="pres">
      <dgm:prSet presAssocID="{4C0CB575-D08B-45D7-821B-433095FBDD4E}" presName="textNode" presStyleLbl="node1" presStyleIdx="4" presStyleCnt="6">
        <dgm:presLayoutVars>
          <dgm:bulletEnabled val="1"/>
        </dgm:presLayoutVars>
      </dgm:prSet>
      <dgm:spPr/>
    </dgm:pt>
    <dgm:pt modelId="{1DA4D82F-EC83-42A8-B36A-F0C7B0B4E58F}" type="pres">
      <dgm:prSet presAssocID="{018A9F19-0FB3-4EB0-9109-B983147A9E36}" presName="sibTrans" presStyleCnt="0"/>
      <dgm:spPr/>
    </dgm:pt>
    <dgm:pt modelId="{F0A4F0FF-33FE-40EA-A876-13BA39D8EDFC}" type="pres">
      <dgm:prSet presAssocID="{3CC55724-34A6-405E-9BAF-66F1B9428F72}" presName="textNode" presStyleLbl="node1" presStyleIdx="5" presStyleCnt="6">
        <dgm:presLayoutVars>
          <dgm:bulletEnabled val="1"/>
        </dgm:presLayoutVars>
      </dgm:prSet>
      <dgm:spPr/>
    </dgm:pt>
  </dgm:ptLst>
  <dgm:cxnLst>
    <dgm:cxn modelId="{5902CF0A-FC11-4A2D-858D-406166C42909}" srcId="{5BB0A2F6-0C02-4623-8EF6-8BDBC5A07F42}" destId="{3CC55724-34A6-405E-9BAF-66F1B9428F72}" srcOrd="5" destOrd="0" parTransId="{EF190141-F4EC-423D-8CA6-0CF522531B30}" sibTransId="{4ED4541E-F90E-403E-900F-B43206D61ABE}"/>
    <dgm:cxn modelId="{F00EB713-1805-4F36-AFBA-051AA0FF7804}" type="presOf" srcId="{DA77D324-92C2-4152-86ED-C54FDBB85FFE}" destId="{BFE620ED-F52D-45C8-9640-E43B00087157}" srcOrd="0" destOrd="0" presId="urn:microsoft.com/office/officeart/2005/8/layout/hProcess9"/>
    <dgm:cxn modelId="{AF391F20-1D4C-4712-8251-47B6BCE70694}" srcId="{5BB0A2F6-0C02-4623-8EF6-8BDBC5A07F42}" destId="{4C0CB575-D08B-45D7-821B-433095FBDD4E}" srcOrd="4" destOrd="0" parTransId="{479071E9-0944-4198-9263-3974B93645B8}" sibTransId="{018A9F19-0FB3-4EB0-9109-B983147A9E36}"/>
    <dgm:cxn modelId="{659F3122-A99C-47DE-8C44-724E6D505E99}" srcId="{5BB0A2F6-0C02-4623-8EF6-8BDBC5A07F42}" destId="{4B59DC7D-49FA-4DD1-98E1-1DCDE36C6204}" srcOrd="2" destOrd="0" parTransId="{E0EE415C-4B4B-4A03-B7E3-46341C09E7BC}" sibTransId="{4ECA5BF2-9F70-41E6-B766-7904B48915EF}"/>
    <dgm:cxn modelId="{5E2EAA2B-96C4-4DAD-823B-1AD27F217A5E}" type="presOf" srcId="{4C0CB575-D08B-45D7-821B-433095FBDD4E}" destId="{1C303543-B59F-4A24-8030-6F75B6A47171}" srcOrd="0" destOrd="0" presId="urn:microsoft.com/office/officeart/2005/8/layout/hProcess9"/>
    <dgm:cxn modelId="{B4B2892D-54F9-4852-87C7-4669BE35DBD2}" srcId="{5BB0A2F6-0C02-4623-8EF6-8BDBC5A07F42}" destId="{B31433F5-1D65-4A8B-8DE0-7CDDE3473E83}" srcOrd="3" destOrd="0" parTransId="{C7C03C3C-8D65-4EFD-A254-7C438F2C181C}" sibTransId="{BB77703F-B804-4A63-8729-A35B6A989B2C}"/>
    <dgm:cxn modelId="{46970A36-1297-487F-813C-FC160DBF2CF1}" type="presOf" srcId="{B31433F5-1D65-4A8B-8DE0-7CDDE3473E83}" destId="{52C29B6D-9A8D-4D04-8F5D-4423A4992AFC}" srcOrd="0" destOrd="0" presId="urn:microsoft.com/office/officeart/2005/8/layout/hProcess9"/>
    <dgm:cxn modelId="{99563267-849D-45A1-A76B-62F33BC69F47}" type="presOf" srcId="{3CC55724-34A6-405E-9BAF-66F1B9428F72}" destId="{F0A4F0FF-33FE-40EA-A876-13BA39D8EDFC}" srcOrd="0" destOrd="0" presId="urn:microsoft.com/office/officeart/2005/8/layout/hProcess9"/>
    <dgm:cxn modelId="{7F080F98-3DDD-422F-A539-8555BA548684}" srcId="{5BB0A2F6-0C02-4623-8EF6-8BDBC5A07F42}" destId="{DA77D324-92C2-4152-86ED-C54FDBB85FFE}" srcOrd="1" destOrd="0" parTransId="{5D32C8F1-791D-4C10-B6EC-B3231CFB7733}" sibTransId="{AD4CC587-3C60-4391-B866-FE294647A66A}"/>
    <dgm:cxn modelId="{27D900BC-BD88-4076-9556-6E0EB2A9F484}" type="presOf" srcId="{4B59DC7D-49FA-4DD1-98E1-1DCDE36C6204}" destId="{B23B9B11-0767-483A-A1FC-EF95D41B9105}" srcOrd="0" destOrd="0" presId="urn:microsoft.com/office/officeart/2005/8/layout/hProcess9"/>
    <dgm:cxn modelId="{CFE60EC1-7928-4FD5-9EA9-E1E162CFE885}" type="presOf" srcId="{12050EED-635A-46BA-9C7A-F8E2C15C4B45}" destId="{5BD65927-5B05-4E7E-BC27-7AFE58AADF66}" srcOrd="0" destOrd="0" presId="urn:microsoft.com/office/officeart/2005/8/layout/hProcess9"/>
    <dgm:cxn modelId="{28962FF3-74C1-4217-88E2-C0287B9DB459}" type="presOf" srcId="{5BB0A2F6-0C02-4623-8EF6-8BDBC5A07F42}" destId="{4BD1174D-39FC-44ED-85C7-958C17B90F35}" srcOrd="0" destOrd="0" presId="urn:microsoft.com/office/officeart/2005/8/layout/hProcess9"/>
    <dgm:cxn modelId="{3C3AFEF6-63C8-4A93-86CF-E5CFE86E0D31}" srcId="{5BB0A2F6-0C02-4623-8EF6-8BDBC5A07F42}" destId="{12050EED-635A-46BA-9C7A-F8E2C15C4B45}" srcOrd="0" destOrd="0" parTransId="{7D5C642C-3D18-4D33-B3C0-8D25C334EA96}" sibTransId="{3A4AED61-0009-40A7-AF5E-6C5BC6F24C95}"/>
    <dgm:cxn modelId="{BB7FA4A4-4B93-428D-A92D-52B0D2179014}" type="presParOf" srcId="{4BD1174D-39FC-44ED-85C7-958C17B90F35}" destId="{4E5F5AD7-284E-4E87-A677-D51FCFB97C90}" srcOrd="0" destOrd="0" presId="urn:microsoft.com/office/officeart/2005/8/layout/hProcess9"/>
    <dgm:cxn modelId="{C2BB1812-BD1C-4559-9E57-E6A880633FCE}" type="presParOf" srcId="{4BD1174D-39FC-44ED-85C7-958C17B90F35}" destId="{C192E4F4-D209-4D85-AFE0-A09102AF3755}" srcOrd="1" destOrd="0" presId="urn:microsoft.com/office/officeart/2005/8/layout/hProcess9"/>
    <dgm:cxn modelId="{2E4A16FB-8AD4-4FC5-B192-1C97167D11AD}" type="presParOf" srcId="{C192E4F4-D209-4D85-AFE0-A09102AF3755}" destId="{5BD65927-5B05-4E7E-BC27-7AFE58AADF66}" srcOrd="0" destOrd="0" presId="urn:microsoft.com/office/officeart/2005/8/layout/hProcess9"/>
    <dgm:cxn modelId="{B8330F44-2C9F-408B-A2C3-2FD64BB10589}" type="presParOf" srcId="{C192E4F4-D209-4D85-AFE0-A09102AF3755}" destId="{7680EDCE-2DFF-4A5A-85F1-4C26270885C3}" srcOrd="1" destOrd="0" presId="urn:microsoft.com/office/officeart/2005/8/layout/hProcess9"/>
    <dgm:cxn modelId="{B5D7F1AA-1E9A-4AC2-AE26-EB09730A3119}" type="presParOf" srcId="{C192E4F4-D209-4D85-AFE0-A09102AF3755}" destId="{BFE620ED-F52D-45C8-9640-E43B00087157}" srcOrd="2" destOrd="0" presId="urn:microsoft.com/office/officeart/2005/8/layout/hProcess9"/>
    <dgm:cxn modelId="{E9B779BD-0444-4122-AE0A-E0A8A4DCDD7E}" type="presParOf" srcId="{C192E4F4-D209-4D85-AFE0-A09102AF3755}" destId="{AC5BB863-BF92-407E-9E3D-4774D8B8D7FC}" srcOrd="3" destOrd="0" presId="urn:microsoft.com/office/officeart/2005/8/layout/hProcess9"/>
    <dgm:cxn modelId="{90B06C52-1AF6-4AD3-9F00-33CE62ACA0FD}" type="presParOf" srcId="{C192E4F4-D209-4D85-AFE0-A09102AF3755}" destId="{B23B9B11-0767-483A-A1FC-EF95D41B9105}" srcOrd="4" destOrd="0" presId="urn:microsoft.com/office/officeart/2005/8/layout/hProcess9"/>
    <dgm:cxn modelId="{1DE7CD6E-3198-4D70-A0F6-8F89A8C2A093}" type="presParOf" srcId="{C192E4F4-D209-4D85-AFE0-A09102AF3755}" destId="{05368548-F4BC-4B80-9913-6BB307C7AC8B}" srcOrd="5" destOrd="0" presId="urn:microsoft.com/office/officeart/2005/8/layout/hProcess9"/>
    <dgm:cxn modelId="{3BC97849-47F9-4BA8-9402-7A614B90032D}" type="presParOf" srcId="{C192E4F4-D209-4D85-AFE0-A09102AF3755}" destId="{52C29B6D-9A8D-4D04-8F5D-4423A4992AFC}" srcOrd="6" destOrd="0" presId="urn:microsoft.com/office/officeart/2005/8/layout/hProcess9"/>
    <dgm:cxn modelId="{36726ED0-D394-4BD6-8751-9A17E7E53888}" type="presParOf" srcId="{C192E4F4-D209-4D85-AFE0-A09102AF3755}" destId="{E3E8B298-7B6B-46B9-AF89-24B7E63B5F60}" srcOrd="7" destOrd="0" presId="urn:microsoft.com/office/officeart/2005/8/layout/hProcess9"/>
    <dgm:cxn modelId="{D3551C38-4A66-4C7A-B8C4-57D7F72F1AA0}" type="presParOf" srcId="{C192E4F4-D209-4D85-AFE0-A09102AF3755}" destId="{1C303543-B59F-4A24-8030-6F75B6A47171}" srcOrd="8" destOrd="0" presId="urn:microsoft.com/office/officeart/2005/8/layout/hProcess9"/>
    <dgm:cxn modelId="{F62A005F-8E12-4A12-AE45-A9730C9731F2}" type="presParOf" srcId="{C192E4F4-D209-4D85-AFE0-A09102AF3755}" destId="{1DA4D82F-EC83-42A8-B36A-F0C7B0B4E58F}" srcOrd="9" destOrd="0" presId="urn:microsoft.com/office/officeart/2005/8/layout/hProcess9"/>
    <dgm:cxn modelId="{92980AD7-1014-4BA0-A61A-F66B58D376C6}" type="presParOf" srcId="{C192E4F4-D209-4D85-AFE0-A09102AF3755}" destId="{F0A4F0FF-33FE-40EA-A876-13BA39D8EDF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B0A2F6-0C02-4623-8EF6-8BDBC5A07F42}" type="doc">
      <dgm:prSet loTypeId="urn:microsoft.com/office/officeart/2005/8/layout/hProcess9" loCatId="process" qsTypeId="urn:microsoft.com/office/officeart/2005/8/quickstyle/simple1" qsCatId="simple" csTypeId="urn:microsoft.com/office/officeart/2005/8/colors/accent1_2" csCatId="accent1" phldr="1"/>
      <dgm:spPr/>
    </dgm:pt>
    <dgm:pt modelId="{12050EED-635A-46BA-9C7A-F8E2C15C4B45}">
      <dgm:prSet phldrT="[Text]" custT="1"/>
      <dgm:spPr/>
      <dgm:t>
        <a:bodyPr/>
        <a:lstStyle/>
        <a:p>
          <a:r>
            <a:rPr lang="en-US" sz="2400" dirty="0"/>
            <a:t>History</a:t>
          </a:r>
        </a:p>
      </dgm:t>
    </dgm:pt>
    <dgm:pt modelId="{7D5C642C-3D18-4D33-B3C0-8D25C334EA96}" type="parTrans" cxnId="{3C3AFEF6-63C8-4A93-86CF-E5CFE86E0D31}">
      <dgm:prSet/>
      <dgm:spPr/>
      <dgm:t>
        <a:bodyPr/>
        <a:lstStyle/>
        <a:p>
          <a:endParaRPr lang="en-US"/>
        </a:p>
      </dgm:t>
    </dgm:pt>
    <dgm:pt modelId="{3A4AED61-0009-40A7-AF5E-6C5BC6F24C95}" type="sibTrans" cxnId="{3C3AFEF6-63C8-4A93-86CF-E5CFE86E0D31}">
      <dgm:prSet/>
      <dgm:spPr/>
      <dgm:t>
        <a:bodyPr/>
        <a:lstStyle/>
        <a:p>
          <a:endParaRPr lang="en-US"/>
        </a:p>
      </dgm:t>
    </dgm:pt>
    <dgm:pt modelId="{4B59DC7D-49FA-4DD1-98E1-1DCDE36C6204}">
      <dgm:prSet phldrT="[Text]" custT="1"/>
      <dgm:spPr/>
      <dgm:t>
        <a:bodyPr/>
        <a:lstStyle/>
        <a:p>
          <a:r>
            <a:rPr lang="en-US" sz="2400" dirty="0"/>
            <a:t>Initial Investig-ations</a:t>
          </a:r>
        </a:p>
      </dgm:t>
    </dgm:pt>
    <dgm:pt modelId="{E0EE415C-4B4B-4A03-B7E3-46341C09E7BC}" type="parTrans" cxnId="{659F3122-A99C-47DE-8C44-724E6D505E99}">
      <dgm:prSet/>
      <dgm:spPr/>
      <dgm:t>
        <a:bodyPr/>
        <a:lstStyle/>
        <a:p>
          <a:endParaRPr lang="en-US"/>
        </a:p>
      </dgm:t>
    </dgm:pt>
    <dgm:pt modelId="{4ECA5BF2-9F70-41E6-B766-7904B48915EF}" type="sibTrans" cxnId="{659F3122-A99C-47DE-8C44-724E6D505E99}">
      <dgm:prSet/>
      <dgm:spPr/>
      <dgm:t>
        <a:bodyPr/>
        <a:lstStyle/>
        <a:p>
          <a:endParaRPr lang="en-US"/>
        </a:p>
      </dgm:t>
    </dgm:pt>
    <dgm:pt modelId="{4C0CB575-D08B-45D7-821B-433095FBDD4E}">
      <dgm:prSet phldrT="[Text]" custT="1"/>
      <dgm:spPr/>
      <dgm:t>
        <a:bodyPr/>
        <a:lstStyle/>
        <a:p>
          <a:r>
            <a:rPr lang="en-US" sz="2400" dirty="0"/>
            <a:t>Staging</a:t>
          </a:r>
        </a:p>
      </dgm:t>
    </dgm:pt>
    <dgm:pt modelId="{479071E9-0944-4198-9263-3974B93645B8}" type="parTrans" cxnId="{AF391F20-1D4C-4712-8251-47B6BCE70694}">
      <dgm:prSet/>
      <dgm:spPr/>
      <dgm:t>
        <a:bodyPr/>
        <a:lstStyle/>
        <a:p>
          <a:endParaRPr lang="en-US"/>
        </a:p>
      </dgm:t>
    </dgm:pt>
    <dgm:pt modelId="{018A9F19-0FB3-4EB0-9109-B983147A9E36}" type="sibTrans" cxnId="{AF391F20-1D4C-4712-8251-47B6BCE70694}">
      <dgm:prSet/>
      <dgm:spPr/>
      <dgm:t>
        <a:bodyPr/>
        <a:lstStyle/>
        <a:p>
          <a:endParaRPr lang="en-US"/>
        </a:p>
      </dgm:t>
    </dgm:pt>
    <dgm:pt modelId="{DA77D324-92C2-4152-86ED-C54FDBB85FFE}">
      <dgm:prSet phldrT="[Text]" custT="1"/>
      <dgm:spPr/>
      <dgm:t>
        <a:bodyPr/>
        <a:lstStyle/>
        <a:p>
          <a:r>
            <a:rPr lang="en-US" sz="2400" dirty="0"/>
            <a:t>Physical Exam</a:t>
          </a:r>
        </a:p>
      </dgm:t>
    </dgm:pt>
    <dgm:pt modelId="{5D32C8F1-791D-4C10-B6EC-B3231CFB7733}" type="parTrans" cxnId="{7F080F98-3DDD-422F-A539-8555BA548684}">
      <dgm:prSet/>
      <dgm:spPr/>
      <dgm:t>
        <a:bodyPr/>
        <a:lstStyle/>
        <a:p>
          <a:endParaRPr lang="en-US"/>
        </a:p>
      </dgm:t>
    </dgm:pt>
    <dgm:pt modelId="{AD4CC587-3C60-4391-B866-FE294647A66A}" type="sibTrans" cxnId="{7F080F98-3DDD-422F-A539-8555BA548684}">
      <dgm:prSet/>
      <dgm:spPr/>
      <dgm:t>
        <a:bodyPr/>
        <a:lstStyle/>
        <a:p>
          <a:endParaRPr lang="en-US"/>
        </a:p>
      </dgm:t>
    </dgm:pt>
    <dgm:pt modelId="{B31433F5-1D65-4A8B-8DE0-7CDDE3473E83}">
      <dgm:prSet phldrT="[Text]" custT="1"/>
      <dgm:spPr/>
      <dgm:t>
        <a:bodyPr/>
        <a:lstStyle/>
        <a:p>
          <a:r>
            <a:rPr lang="en-US" sz="2400" dirty="0"/>
            <a:t>Biopsy</a:t>
          </a:r>
        </a:p>
      </dgm:t>
    </dgm:pt>
    <dgm:pt modelId="{C7C03C3C-8D65-4EFD-A254-7C438F2C181C}" type="parTrans" cxnId="{B4B2892D-54F9-4852-87C7-4669BE35DBD2}">
      <dgm:prSet/>
      <dgm:spPr/>
      <dgm:t>
        <a:bodyPr/>
        <a:lstStyle/>
        <a:p>
          <a:endParaRPr lang="en-US"/>
        </a:p>
      </dgm:t>
    </dgm:pt>
    <dgm:pt modelId="{BB77703F-B804-4A63-8729-A35B6A989B2C}" type="sibTrans" cxnId="{B4B2892D-54F9-4852-87C7-4669BE35DBD2}">
      <dgm:prSet/>
      <dgm:spPr/>
      <dgm:t>
        <a:bodyPr/>
        <a:lstStyle/>
        <a:p>
          <a:endParaRPr lang="en-US"/>
        </a:p>
      </dgm:t>
    </dgm:pt>
    <dgm:pt modelId="{3CC55724-34A6-405E-9BAF-66F1B9428F72}">
      <dgm:prSet phldrT="[Text]" custT="1"/>
      <dgm:spPr/>
      <dgm:t>
        <a:bodyPr/>
        <a:lstStyle/>
        <a:p>
          <a:r>
            <a:rPr lang="en-US" sz="2400" dirty="0"/>
            <a:t>General Health</a:t>
          </a:r>
        </a:p>
      </dgm:t>
    </dgm:pt>
    <dgm:pt modelId="{EF190141-F4EC-423D-8CA6-0CF522531B30}" type="parTrans" cxnId="{5902CF0A-FC11-4A2D-858D-406166C42909}">
      <dgm:prSet/>
      <dgm:spPr/>
      <dgm:t>
        <a:bodyPr/>
        <a:lstStyle/>
        <a:p>
          <a:endParaRPr lang="en-US"/>
        </a:p>
      </dgm:t>
    </dgm:pt>
    <dgm:pt modelId="{4ED4541E-F90E-403E-900F-B43206D61ABE}" type="sibTrans" cxnId="{5902CF0A-FC11-4A2D-858D-406166C42909}">
      <dgm:prSet/>
      <dgm:spPr/>
      <dgm:t>
        <a:bodyPr/>
        <a:lstStyle/>
        <a:p>
          <a:endParaRPr lang="en-US"/>
        </a:p>
      </dgm:t>
    </dgm:pt>
    <dgm:pt modelId="{4BD1174D-39FC-44ED-85C7-958C17B90F35}" type="pres">
      <dgm:prSet presAssocID="{5BB0A2F6-0C02-4623-8EF6-8BDBC5A07F42}" presName="CompostProcess" presStyleCnt="0">
        <dgm:presLayoutVars>
          <dgm:dir/>
          <dgm:resizeHandles val="exact"/>
        </dgm:presLayoutVars>
      </dgm:prSet>
      <dgm:spPr/>
    </dgm:pt>
    <dgm:pt modelId="{4E5F5AD7-284E-4E87-A677-D51FCFB97C90}" type="pres">
      <dgm:prSet presAssocID="{5BB0A2F6-0C02-4623-8EF6-8BDBC5A07F42}" presName="arrow" presStyleLbl="bgShp" presStyleIdx="0" presStyleCnt="1" custLinFactNeighborY="-10038"/>
      <dgm:spPr/>
    </dgm:pt>
    <dgm:pt modelId="{C192E4F4-D209-4D85-AFE0-A09102AF3755}" type="pres">
      <dgm:prSet presAssocID="{5BB0A2F6-0C02-4623-8EF6-8BDBC5A07F42}" presName="linearProcess" presStyleCnt="0"/>
      <dgm:spPr/>
    </dgm:pt>
    <dgm:pt modelId="{5BD65927-5B05-4E7E-BC27-7AFE58AADF66}" type="pres">
      <dgm:prSet presAssocID="{12050EED-635A-46BA-9C7A-F8E2C15C4B45}" presName="textNode" presStyleLbl="node1" presStyleIdx="0" presStyleCnt="6">
        <dgm:presLayoutVars>
          <dgm:bulletEnabled val="1"/>
        </dgm:presLayoutVars>
      </dgm:prSet>
      <dgm:spPr/>
    </dgm:pt>
    <dgm:pt modelId="{7680EDCE-2DFF-4A5A-85F1-4C26270885C3}" type="pres">
      <dgm:prSet presAssocID="{3A4AED61-0009-40A7-AF5E-6C5BC6F24C95}" presName="sibTrans" presStyleCnt="0"/>
      <dgm:spPr/>
    </dgm:pt>
    <dgm:pt modelId="{BFE620ED-F52D-45C8-9640-E43B00087157}" type="pres">
      <dgm:prSet presAssocID="{DA77D324-92C2-4152-86ED-C54FDBB85FFE}" presName="textNode" presStyleLbl="node1" presStyleIdx="1" presStyleCnt="6" custScaleX="121435">
        <dgm:presLayoutVars>
          <dgm:bulletEnabled val="1"/>
        </dgm:presLayoutVars>
      </dgm:prSet>
      <dgm:spPr/>
    </dgm:pt>
    <dgm:pt modelId="{AC5BB863-BF92-407E-9E3D-4774D8B8D7FC}" type="pres">
      <dgm:prSet presAssocID="{AD4CC587-3C60-4391-B866-FE294647A66A}" presName="sibTrans" presStyleCnt="0"/>
      <dgm:spPr/>
    </dgm:pt>
    <dgm:pt modelId="{B23B9B11-0767-483A-A1FC-EF95D41B9105}" type="pres">
      <dgm:prSet presAssocID="{4B59DC7D-49FA-4DD1-98E1-1DCDE36C6204}" presName="textNode" presStyleLbl="node1" presStyleIdx="2" presStyleCnt="6" custScaleX="115171">
        <dgm:presLayoutVars>
          <dgm:bulletEnabled val="1"/>
        </dgm:presLayoutVars>
      </dgm:prSet>
      <dgm:spPr/>
    </dgm:pt>
    <dgm:pt modelId="{05368548-F4BC-4B80-9913-6BB307C7AC8B}" type="pres">
      <dgm:prSet presAssocID="{4ECA5BF2-9F70-41E6-B766-7904B48915EF}" presName="sibTrans" presStyleCnt="0"/>
      <dgm:spPr/>
    </dgm:pt>
    <dgm:pt modelId="{52C29B6D-9A8D-4D04-8F5D-4423A4992AFC}" type="pres">
      <dgm:prSet presAssocID="{B31433F5-1D65-4A8B-8DE0-7CDDE3473E83}" presName="textNode" presStyleLbl="node1" presStyleIdx="3" presStyleCnt="6">
        <dgm:presLayoutVars>
          <dgm:bulletEnabled val="1"/>
        </dgm:presLayoutVars>
      </dgm:prSet>
      <dgm:spPr/>
    </dgm:pt>
    <dgm:pt modelId="{E3E8B298-7B6B-46B9-AF89-24B7E63B5F60}" type="pres">
      <dgm:prSet presAssocID="{BB77703F-B804-4A63-8729-A35B6A989B2C}" presName="sibTrans" presStyleCnt="0"/>
      <dgm:spPr/>
    </dgm:pt>
    <dgm:pt modelId="{1C303543-B59F-4A24-8030-6F75B6A47171}" type="pres">
      <dgm:prSet presAssocID="{4C0CB575-D08B-45D7-821B-433095FBDD4E}" presName="textNode" presStyleLbl="node1" presStyleIdx="4" presStyleCnt="6" custScaleX="101955">
        <dgm:presLayoutVars>
          <dgm:bulletEnabled val="1"/>
        </dgm:presLayoutVars>
      </dgm:prSet>
      <dgm:spPr/>
    </dgm:pt>
    <dgm:pt modelId="{1DA4D82F-EC83-42A8-B36A-F0C7B0B4E58F}" type="pres">
      <dgm:prSet presAssocID="{018A9F19-0FB3-4EB0-9109-B983147A9E36}" presName="sibTrans" presStyleCnt="0"/>
      <dgm:spPr/>
    </dgm:pt>
    <dgm:pt modelId="{F0A4F0FF-33FE-40EA-A876-13BA39D8EDFC}" type="pres">
      <dgm:prSet presAssocID="{3CC55724-34A6-405E-9BAF-66F1B9428F72}" presName="textNode" presStyleLbl="node1" presStyleIdx="5" presStyleCnt="6" custScaleX="109686">
        <dgm:presLayoutVars>
          <dgm:bulletEnabled val="1"/>
        </dgm:presLayoutVars>
      </dgm:prSet>
      <dgm:spPr/>
    </dgm:pt>
  </dgm:ptLst>
  <dgm:cxnLst>
    <dgm:cxn modelId="{5902CF0A-FC11-4A2D-858D-406166C42909}" srcId="{5BB0A2F6-0C02-4623-8EF6-8BDBC5A07F42}" destId="{3CC55724-34A6-405E-9BAF-66F1B9428F72}" srcOrd="5" destOrd="0" parTransId="{EF190141-F4EC-423D-8CA6-0CF522531B30}" sibTransId="{4ED4541E-F90E-403E-900F-B43206D61ABE}"/>
    <dgm:cxn modelId="{F00EB713-1805-4F36-AFBA-051AA0FF7804}" type="presOf" srcId="{DA77D324-92C2-4152-86ED-C54FDBB85FFE}" destId="{BFE620ED-F52D-45C8-9640-E43B00087157}" srcOrd="0" destOrd="0" presId="urn:microsoft.com/office/officeart/2005/8/layout/hProcess9"/>
    <dgm:cxn modelId="{AF391F20-1D4C-4712-8251-47B6BCE70694}" srcId="{5BB0A2F6-0C02-4623-8EF6-8BDBC5A07F42}" destId="{4C0CB575-D08B-45D7-821B-433095FBDD4E}" srcOrd="4" destOrd="0" parTransId="{479071E9-0944-4198-9263-3974B93645B8}" sibTransId="{018A9F19-0FB3-4EB0-9109-B983147A9E36}"/>
    <dgm:cxn modelId="{659F3122-A99C-47DE-8C44-724E6D505E99}" srcId="{5BB0A2F6-0C02-4623-8EF6-8BDBC5A07F42}" destId="{4B59DC7D-49FA-4DD1-98E1-1DCDE36C6204}" srcOrd="2" destOrd="0" parTransId="{E0EE415C-4B4B-4A03-B7E3-46341C09E7BC}" sibTransId="{4ECA5BF2-9F70-41E6-B766-7904B48915EF}"/>
    <dgm:cxn modelId="{5E2EAA2B-96C4-4DAD-823B-1AD27F217A5E}" type="presOf" srcId="{4C0CB575-D08B-45D7-821B-433095FBDD4E}" destId="{1C303543-B59F-4A24-8030-6F75B6A47171}" srcOrd="0" destOrd="0" presId="urn:microsoft.com/office/officeart/2005/8/layout/hProcess9"/>
    <dgm:cxn modelId="{B4B2892D-54F9-4852-87C7-4669BE35DBD2}" srcId="{5BB0A2F6-0C02-4623-8EF6-8BDBC5A07F42}" destId="{B31433F5-1D65-4A8B-8DE0-7CDDE3473E83}" srcOrd="3" destOrd="0" parTransId="{C7C03C3C-8D65-4EFD-A254-7C438F2C181C}" sibTransId="{BB77703F-B804-4A63-8729-A35B6A989B2C}"/>
    <dgm:cxn modelId="{46970A36-1297-487F-813C-FC160DBF2CF1}" type="presOf" srcId="{B31433F5-1D65-4A8B-8DE0-7CDDE3473E83}" destId="{52C29B6D-9A8D-4D04-8F5D-4423A4992AFC}" srcOrd="0" destOrd="0" presId="urn:microsoft.com/office/officeart/2005/8/layout/hProcess9"/>
    <dgm:cxn modelId="{99563267-849D-45A1-A76B-62F33BC69F47}" type="presOf" srcId="{3CC55724-34A6-405E-9BAF-66F1B9428F72}" destId="{F0A4F0FF-33FE-40EA-A876-13BA39D8EDFC}" srcOrd="0" destOrd="0" presId="urn:microsoft.com/office/officeart/2005/8/layout/hProcess9"/>
    <dgm:cxn modelId="{7F080F98-3DDD-422F-A539-8555BA548684}" srcId="{5BB0A2F6-0C02-4623-8EF6-8BDBC5A07F42}" destId="{DA77D324-92C2-4152-86ED-C54FDBB85FFE}" srcOrd="1" destOrd="0" parTransId="{5D32C8F1-791D-4C10-B6EC-B3231CFB7733}" sibTransId="{AD4CC587-3C60-4391-B866-FE294647A66A}"/>
    <dgm:cxn modelId="{27D900BC-BD88-4076-9556-6E0EB2A9F484}" type="presOf" srcId="{4B59DC7D-49FA-4DD1-98E1-1DCDE36C6204}" destId="{B23B9B11-0767-483A-A1FC-EF95D41B9105}" srcOrd="0" destOrd="0" presId="urn:microsoft.com/office/officeart/2005/8/layout/hProcess9"/>
    <dgm:cxn modelId="{CFE60EC1-7928-4FD5-9EA9-E1E162CFE885}" type="presOf" srcId="{12050EED-635A-46BA-9C7A-F8E2C15C4B45}" destId="{5BD65927-5B05-4E7E-BC27-7AFE58AADF66}" srcOrd="0" destOrd="0" presId="urn:microsoft.com/office/officeart/2005/8/layout/hProcess9"/>
    <dgm:cxn modelId="{28962FF3-74C1-4217-88E2-C0287B9DB459}" type="presOf" srcId="{5BB0A2F6-0C02-4623-8EF6-8BDBC5A07F42}" destId="{4BD1174D-39FC-44ED-85C7-958C17B90F35}" srcOrd="0" destOrd="0" presId="urn:microsoft.com/office/officeart/2005/8/layout/hProcess9"/>
    <dgm:cxn modelId="{3C3AFEF6-63C8-4A93-86CF-E5CFE86E0D31}" srcId="{5BB0A2F6-0C02-4623-8EF6-8BDBC5A07F42}" destId="{12050EED-635A-46BA-9C7A-F8E2C15C4B45}" srcOrd="0" destOrd="0" parTransId="{7D5C642C-3D18-4D33-B3C0-8D25C334EA96}" sibTransId="{3A4AED61-0009-40A7-AF5E-6C5BC6F24C95}"/>
    <dgm:cxn modelId="{BB7FA4A4-4B93-428D-A92D-52B0D2179014}" type="presParOf" srcId="{4BD1174D-39FC-44ED-85C7-958C17B90F35}" destId="{4E5F5AD7-284E-4E87-A677-D51FCFB97C90}" srcOrd="0" destOrd="0" presId="urn:microsoft.com/office/officeart/2005/8/layout/hProcess9"/>
    <dgm:cxn modelId="{C2BB1812-BD1C-4559-9E57-E6A880633FCE}" type="presParOf" srcId="{4BD1174D-39FC-44ED-85C7-958C17B90F35}" destId="{C192E4F4-D209-4D85-AFE0-A09102AF3755}" srcOrd="1" destOrd="0" presId="urn:microsoft.com/office/officeart/2005/8/layout/hProcess9"/>
    <dgm:cxn modelId="{2E4A16FB-8AD4-4FC5-B192-1C97167D11AD}" type="presParOf" srcId="{C192E4F4-D209-4D85-AFE0-A09102AF3755}" destId="{5BD65927-5B05-4E7E-BC27-7AFE58AADF66}" srcOrd="0" destOrd="0" presId="urn:microsoft.com/office/officeart/2005/8/layout/hProcess9"/>
    <dgm:cxn modelId="{B8330F44-2C9F-408B-A2C3-2FD64BB10589}" type="presParOf" srcId="{C192E4F4-D209-4D85-AFE0-A09102AF3755}" destId="{7680EDCE-2DFF-4A5A-85F1-4C26270885C3}" srcOrd="1" destOrd="0" presId="urn:microsoft.com/office/officeart/2005/8/layout/hProcess9"/>
    <dgm:cxn modelId="{B5D7F1AA-1E9A-4AC2-AE26-EB09730A3119}" type="presParOf" srcId="{C192E4F4-D209-4D85-AFE0-A09102AF3755}" destId="{BFE620ED-F52D-45C8-9640-E43B00087157}" srcOrd="2" destOrd="0" presId="urn:microsoft.com/office/officeart/2005/8/layout/hProcess9"/>
    <dgm:cxn modelId="{E9B779BD-0444-4122-AE0A-E0A8A4DCDD7E}" type="presParOf" srcId="{C192E4F4-D209-4D85-AFE0-A09102AF3755}" destId="{AC5BB863-BF92-407E-9E3D-4774D8B8D7FC}" srcOrd="3" destOrd="0" presId="urn:microsoft.com/office/officeart/2005/8/layout/hProcess9"/>
    <dgm:cxn modelId="{90B06C52-1AF6-4AD3-9F00-33CE62ACA0FD}" type="presParOf" srcId="{C192E4F4-D209-4D85-AFE0-A09102AF3755}" destId="{B23B9B11-0767-483A-A1FC-EF95D41B9105}" srcOrd="4" destOrd="0" presId="urn:microsoft.com/office/officeart/2005/8/layout/hProcess9"/>
    <dgm:cxn modelId="{1DE7CD6E-3198-4D70-A0F6-8F89A8C2A093}" type="presParOf" srcId="{C192E4F4-D209-4D85-AFE0-A09102AF3755}" destId="{05368548-F4BC-4B80-9913-6BB307C7AC8B}" srcOrd="5" destOrd="0" presId="urn:microsoft.com/office/officeart/2005/8/layout/hProcess9"/>
    <dgm:cxn modelId="{3BC97849-47F9-4BA8-9402-7A614B90032D}" type="presParOf" srcId="{C192E4F4-D209-4D85-AFE0-A09102AF3755}" destId="{52C29B6D-9A8D-4D04-8F5D-4423A4992AFC}" srcOrd="6" destOrd="0" presId="urn:microsoft.com/office/officeart/2005/8/layout/hProcess9"/>
    <dgm:cxn modelId="{36726ED0-D394-4BD6-8751-9A17E7E53888}" type="presParOf" srcId="{C192E4F4-D209-4D85-AFE0-A09102AF3755}" destId="{E3E8B298-7B6B-46B9-AF89-24B7E63B5F60}" srcOrd="7" destOrd="0" presId="urn:microsoft.com/office/officeart/2005/8/layout/hProcess9"/>
    <dgm:cxn modelId="{D3551C38-4A66-4C7A-B8C4-57D7F72F1AA0}" type="presParOf" srcId="{C192E4F4-D209-4D85-AFE0-A09102AF3755}" destId="{1C303543-B59F-4A24-8030-6F75B6A47171}" srcOrd="8" destOrd="0" presId="urn:microsoft.com/office/officeart/2005/8/layout/hProcess9"/>
    <dgm:cxn modelId="{F62A005F-8E12-4A12-AE45-A9730C9731F2}" type="presParOf" srcId="{C192E4F4-D209-4D85-AFE0-A09102AF3755}" destId="{1DA4D82F-EC83-42A8-B36A-F0C7B0B4E58F}" srcOrd="9" destOrd="0" presId="urn:microsoft.com/office/officeart/2005/8/layout/hProcess9"/>
    <dgm:cxn modelId="{92980AD7-1014-4BA0-A61A-F66B58D376C6}" type="presParOf" srcId="{C192E4F4-D209-4D85-AFE0-A09102AF3755}" destId="{F0A4F0FF-33FE-40EA-A876-13BA39D8EDF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F5AD7-284E-4E87-A677-D51FCFB97C90}">
      <dsp:nvSpPr>
        <dsp:cNvPr id="0" name=""/>
        <dsp:cNvSpPr/>
      </dsp:nvSpPr>
      <dsp:spPr>
        <a:xfrm>
          <a:off x="652404" y="0"/>
          <a:ext cx="7393917" cy="406404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65927-5B05-4E7E-BC27-7AFE58AADF66}">
      <dsp:nvSpPr>
        <dsp:cNvPr id="0" name=""/>
        <dsp:cNvSpPr/>
      </dsp:nvSpPr>
      <dsp:spPr>
        <a:xfrm>
          <a:off x="651" y="1219212"/>
          <a:ext cx="1188854"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History</a:t>
          </a:r>
        </a:p>
      </dsp:txBody>
      <dsp:txXfrm>
        <a:off x="58686" y="1277247"/>
        <a:ext cx="1072784" cy="1509546"/>
      </dsp:txXfrm>
    </dsp:sp>
    <dsp:sp modelId="{BFE620ED-F52D-45C8-9640-E43B00087157}">
      <dsp:nvSpPr>
        <dsp:cNvPr id="0" name=""/>
        <dsp:cNvSpPr/>
      </dsp:nvSpPr>
      <dsp:spPr>
        <a:xfrm>
          <a:off x="1387647" y="1219212"/>
          <a:ext cx="1443685"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Physical Exam</a:t>
          </a:r>
        </a:p>
      </dsp:txBody>
      <dsp:txXfrm>
        <a:off x="1458122" y="1289687"/>
        <a:ext cx="1302735" cy="1484666"/>
      </dsp:txXfrm>
    </dsp:sp>
    <dsp:sp modelId="{B23B9B11-0767-483A-A1FC-EF95D41B9105}">
      <dsp:nvSpPr>
        <dsp:cNvPr id="0" name=""/>
        <dsp:cNvSpPr/>
      </dsp:nvSpPr>
      <dsp:spPr>
        <a:xfrm>
          <a:off x="3029475" y="1219212"/>
          <a:ext cx="1369215"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Initial Investig-ations</a:t>
          </a:r>
        </a:p>
      </dsp:txBody>
      <dsp:txXfrm>
        <a:off x="3096315" y="1286052"/>
        <a:ext cx="1235535" cy="1491936"/>
      </dsp:txXfrm>
    </dsp:sp>
    <dsp:sp modelId="{52C29B6D-9A8D-4D04-8F5D-4423A4992AFC}">
      <dsp:nvSpPr>
        <dsp:cNvPr id="0" name=""/>
        <dsp:cNvSpPr/>
      </dsp:nvSpPr>
      <dsp:spPr>
        <a:xfrm>
          <a:off x="4596833" y="1219212"/>
          <a:ext cx="1188854"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Biopsy</a:t>
          </a:r>
        </a:p>
      </dsp:txBody>
      <dsp:txXfrm>
        <a:off x="4654868" y="1277247"/>
        <a:ext cx="1072784" cy="1509546"/>
      </dsp:txXfrm>
    </dsp:sp>
    <dsp:sp modelId="{1C303543-B59F-4A24-8030-6F75B6A47171}">
      <dsp:nvSpPr>
        <dsp:cNvPr id="0" name=""/>
        <dsp:cNvSpPr/>
      </dsp:nvSpPr>
      <dsp:spPr>
        <a:xfrm>
          <a:off x="5983830" y="1219212"/>
          <a:ext cx="1212096"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Staging</a:t>
          </a:r>
        </a:p>
      </dsp:txBody>
      <dsp:txXfrm>
        <a:off x="6043000" y="1278382"/>
        <a:ext cx="1093756" cy="1507276"/>
      </dsp:txXfrm>
    </dsp:sp>
    <dsp:sp modelId="{F0A4F0FF-33FE-40EA-A876-13BA39D8EDFC}">
      <dsp:nvSpPr>
        <dsp:cNvPr id="0" name=""/>
        <dsp:cNvSpPr/>
      </dsp:nvSpPr>
      <dsp:spPr>
        <a:xfrm>
          <a:off x="7394068" y="1219212"/>
          <a:ext cx="1304006"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General Health</a:t>
          </a:r>
        </a:p>
      </dsp:txBody>
      <dsp:txXfrm>
        <a:off x="7457724" y="1282868"/>
        <a:ext cx="1176694" cy="1498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F5AD7-284E-4E87-A677-D51FCFB97C90}">
      <dsp:nvSpPr>
        <dsp:cNvPr id="0" name=""/>
        <dsp:cNvSpPr/>
      </dsp:nvSpPr>
      <dsp:spPr>
        <a:xfrm>
          <a:off x="555281" y="0"/>
          <a:ext cx="6293189" cy="338650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65927-5B05-4E7E-BC27-7AFE58AADF66}">
      <dsp:nvSpPr>
        <dsp:cNvPr id="0" name=""/>
        <dsp:cNvSpPr/>
      </dsp:nvSpPr>
      <dsp:spPr>
        <a:xfrm>
          <a:off x="90" y="1015950"/>
          <a:ext cx="1083449" cy="1354601"/>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History</a:t>
          </a:r>
        </a:p>
      </dsp:txBody>
      <dsp:txXfrm>
        <a:off x="52980" y="1068840"/>
        <a:ext cx="977669" cy="1248821"/>
      </dsp:txXfrm>
    </dsp:sp>
    <dsp:sp modelId="{BFE620ED-F52D-45C8-9640-E43B00087157}">
      <dsp:nvSpPr>
        <dsp:cNvPr id="0" name=""/>
        <dsp:cNvSpPr/>
      </dsp:nvSpPr>
      <dsp:spPr>
        <a:xfrm>
          <a:off x="1264114" y="1015950"/>
          <a:ext cx="1083449" cy="13546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Physical Exam</a:t>
          </a:r>
        </a:p>
      </dsp:txBody>
      <dsp:txXfrm>
        <a:off x="1317004" y="1068840"/>
        <a:ext cx="977669" cy="1248821"/>
      </dsp:txXfrm>
    </dsp:sp>
    <dsp:sp modelId="{B23B9B11-0767-483A-A1FC-EF95D41B9105}">
      <dsp:nvSpPr>
        <dsp:cNvPr id="0" name=""/>
        <dsp:cNvSpPr/>
      </dsp:nvSpPr>
      <dsp:spPr>
        <a:xfrm>
          <a:off x="2528139" y="1015950"/>
          <a:ext cx="1083449" cy="13546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Initial Investigations</a:t>
          </a:r>
        </a:p>
      </dsp:txBody>
      <dsp:txXfrm>
        <a:off x="2581029" y="1068840"/>
        <a:ext cx="977669" cy="1248821"/>
      </dsp:txXfrm>
    </dsp:sp>
    <dsp:sp modelId="{52C29B6D-9A8D-4D04-8F5D-4423A4992AFC}">
      <dsp:nvSpPr>
        <dsp:cNvPr id="0" name=""/>
        <dsp:cNvSpPr/>
      </dsp:nvSpPr>
      <dsp:spPr>
        <a:xfrm>
          <a:off x="3792163" y="1015950"/>
          <a:ext cx="1083449" cy="13546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Biopsy</a:t>
          </a:r>
        </a:p>
      </dsp:txBody>
      <dsp:txXfrm>
        <a:off x="3845053" y="1068840"/>
        <a:ext cx="977669" cy="1248821"/>
      </dsp:txXfrm>
    </dsp:sp>
    <dsp:sp modelId="{1C303543-B59F-4A24-8030-6F75B6A47171}">
      <dsp:nvSpPr>
        <dsp:cNvPr id="0" name=""/>
        <dsp:cNvSpPr/>
      </dsp:nvSpPr>
      <dsp:spPr>
        <a:xfrm>
          <a:off x="5056187" y="1015950"/>
          <a:ext cx="1083449" cy="13546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Staging</a:t>
          </a:r>
        </a:p>
      </dsp:txBody>
      <dsp:txXfrm>
        <a:off x="5109077" y="1068840"/>
        <a:ext cx="977669" cy="1248821"/>
      </dsp:txXfrm>
    </dsp:sp>
    <dsp:sp modelId="{F0A4F0FF-33FE-40EA-A876-13BA39D8EDFC}">
      <dsp:nvSpPr>
        <dsp:cNvPr id="0" name=""/>
        <dsp:cNvSpPr/>
      </dsp:nvSpPr>
      <dsp:spPr>
        <a:xfrm>
          <a:off x="6320212" y="1015950"/>
          <a:ext cx="1083449" cy="13546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General Health</a:t>
          </a:r>
        </a:p>
      </dsp:txBody>
      <dsp:txXfrm>
        <a:off x="6373102" y="1068840"/>
        <a:ext cx="977669" cy="1248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F5AD7-284E-4E87-A677-D51FCFB97C90}">
      <dsp:nvSpPr>
        <dsp:cNvPr id="0" name=""/>
        <dsp:cNvSpPr/>
      </dsp:nvSpPr>
      <dsp:spPr>
        <a:xfrm>
          <a:off x="547226" y="0"/>
          <a:ext cx="6293189" cy="305581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65927-5B05-4E7E-BC27-7AFE58AADF66}">
      <dsp:nvSpPr>
        <dsp:cNvPr id="0" name=""/>
        <dsp:cNvSpPr/>
      </dsp:nvSpPr>
      <dsp:spPr>
        <a:xfrm>
          <a:off x="90" y="916744"/>
          <a:ext cx="1083449" cy="1222326"/>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History</a:t>
          </a:r>
        </a:p>
      </dsp:txBody>
      <dsp:txXfrm>
        <a:off x="52980" y="969634"/>
        <a:ext cx="977669" cy="1116546"/>
      </dsp:txXfrm>
    </dsp:sp>
    <dsp:sp modelId="{BFE620ED-F52D-45C8-9640-E43B00087157}">
      <dsp:nvSpPr>
        <dsp:cNvPr id="0" name=""/>
        <dsp:cNvSpPr/>
      </dsp:nvSpPr>
      <dsp:spPr>
        <a:xfrm>
          <a:off x="1264114" y="916744"/>
          <a:ext cx="1083449" cy="1222326"/>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Physical Exam</a:t>
          </a:r>
        </a:p>
      </dsp:txBody>
      <dsp:txXfrm>
        <a:off x="1317004" y="969634"/>
        <a:ext cx="977669" cy="1116546"/>
      </dsp:txXfrm>
    </dsp:sp>
    <dsp:sp modelId="{B23B9B11-0767-483A-A1FC-EF95D41B9105}">
      <dsp:nvSpPr>
        <dsp:cNvPr id="0" name=""/>
        <dsp:cNvSpPr/>
      </dsp:nvSpPr>
      <dsp:spPr>
        <a:xfrm>
          <a:off x="2528139" y="916744"/>
          <a:ext cx="1083449" cy="12223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Initial Investigations</a:t>
          </a:r>
        </a:p>
      </dsp:txBody>
      <dsp:txXfrm>
        <a:off x="2581029" y="969634"/>
        <a:ext cx="977669" cy="1116546"/>
      </dsp:txXfrm>
    </dsp:sp>
    <dsp:sp modelId="{52C29B6D-9A8D-4D04-8F5D-4423A4992AFC}">
      <dsp:nvSpPr>
        <dsp:cNvPr id="0" name=""/>
        <dsp:cNvSpPr/>
      </dsp:nvSpPr>
      <dsp:spPr>
        <a:xfrm>
          <a:off x="3792163" y="916744"/>
          <a:ext cx="1083449" cy="12223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Biopsy</a:t>
          </a:r>
        </a:p>
      </dsp:txBody>
      <dsp:txXfrm>
        <a:off x="3845053" y="969634"/>
        <a:ext cx="977669" cy="1116546"/>
      </dsp:txXfrm>
    </dsp:sp>
    <dsp:sp modelId="{1C303543-B59F-4A24-8030-6F75B6A47171}">
      <dsp:nvSpPr>
        <dsp:cNvPr id="0" name=""/>
        <dsp:cNvSpPr/>
      </dsp:nvSpPr>
      <dsp:spPr>
        <a:xfrm>
          <a:off x="5056187" y="916744"/>
          <a:ext cx="1083449" cy="12223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Staging</a:t>
          </a:r>
        </a:p>
      </dsp:txBody>
      <dsp:txXfrm>
        <a:off x="5109077" y="969634"/>
        <a:ext cx="977669" cy="1116546"/>
      </dsp:txXfrm>
    </dsp:sp>
    <dsp:sp modelId="{F0A4F0FF-33FE-40EA-A876-13BA39D8EDFC}">
      <dsp:nvSpPr>
        <dsp:cNvPr id="0" name=""/>
        <dsp:cNvSpPr/>
      </dsp:nvSpPr>
      <dsp:spPr>
        <a:xfrm>
          <a:off x="6320212" y="916744"/>
          <a:ext cx="1083449" cy="12223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General Health</a:t>
          </a:r>
        </a:p>
      </dsp:txBody>
      <dsp:txXfrm>
        <a:off x="6373102" y="969634"/>
        <a:ext cx="977669" cy="11165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F5AD7-284E-4E87-A677-D51FCFB97C90}">
      <dsp:nvSpPr>
        <dsp:cNvPr id="0" name=""/>
        <dsp:cNvSpPr/>
      </dsp:nvSpPr>
      <dsp:spPr>
        <a:xfrm>
          <a:off x="556900" y="0"/>
          <a:ext cx="6311536" cy="310279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65927-5B05-4E7E-BC27-7AFE58AADF66}">
      <dsp:nvSpPr>
        <dsp:cNvPr id="0" name=""/>
        <dsp:cNvSpPr/>
      </dsp:nvSpPr>
      <dsp:spPr>
        <a:xfrm>
          <a:off x="90" y="930838"/>
          <a:ext cx="1086608" cy="124111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History</a:t>
          </a:r>
        </a:p>
      </dsp:txBody>
      <dsp:txXfrm>
        <a:off x="53134" y="983882"/>
        <a:ext cx="980520" cy="1135030"/>
      </dsp:txXfrm>
    </dsp:sp>
    <dsp:sp modelId="{BFE620ED-F52D-45C8-9640-E43B00087157}">
      <dsp:nvSpPr>
        <dsp:cNvPr id="0" name=""/>
        <dsp:cNvSpPr/>
      </dsp:nvSpPr>
      <dsp:spPr>
        <a:xfrm>
          <a:off x="1267800" y="930838"/>
          <a:ext cx="1086608" cy="124111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Physical Exam</a:t>
          </a:r>
        </a:p>
      </dsp:txBody>
      <dsp:txXfrm>
        <a:off x="1320844" y="983882"/>
        <a:ext cx="980520" cy="1135030"/>
      </dsp:txXfrm>
    </dsp:sp>
    <dsp:sp modelId="{B23B9B11-0767-483A-A1FC-EF95D41B9105}">
      <dsp:nvSpPr>
        <dsp:cNvPr id="0" name=""/>
        <dsp:cNvSpPr/>
      </dsp:nvSpPr>
      <dsp:spPr>
        <a:xfrm>
          <a:off x="2535509" y="930838"/>
          <a:ext cx="1086608" cy="1241118"/>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Initial Investigations</a:t>
          </a:r>
        </a:p>
      </dsp:txBody>
      <dsp:txXfrm>
        <a:off x="2588553" y="983882"/>
        <a:ext cx="980520" cy="1135030"/>
      </dsp:txXfrm>
    </dsp:sp>
    <dsp:sp modelId="{52C29B6D-9A8D-4D04-8F5D-4423A4992AFC}">
      <dsp:nvSpPr>
        <dsp:cNvPr id="0" name=""/>
        <dsp:cNvSpPr/>
      </dsp:nvSpPr>
      <dsp:spPr>
        <a:xfrm>
          <a:off x="3803219" y="930838"/>
          <a:ext cx="1086608" cy="1241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Biopsy</a:t>
          </a:r>
        </a:p>
      </dsp:txBody>
      <dsp:txXfrm>
        <a:off x="3856263" y="983882"/>
        <a:ext cx="980520" cy="1135030"/>
      </dsp:txXfrm>
    </dsp:sp>
    <dsp:sp modelId="{1C303543-B59F-4A24-8030-6F75B6A47171}">
      <dsp:nvSpPr>
        <dsp:cNvPr id="0" name=""/>
        <dsp:cNvSpPr/>
      </dsp:nvSpPr>
      <dsp:spPr>
        <a:xfrm>
          <a:off x="5070928" y="930838"/>
          <a:ext cx="1086608" cy="1241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Staging</a:t>
          </a:r>
        </a:p>
      </dsp:txBody>
      <dsp:txXfrm>
        <a:off x="5123972" y="983882"/>
        <a:ext cx="980520" cy="1135030"/>
      </dsp:txXfrm>
    </dsp:sp>
    <dsp:sp modelId="{F0A4F0FF-33FE-40EA-A876-13BA39D8EDFC}">
      <dsp:nvSpPr>
        <dsp:cNvPr id="0" name=""/>
        <dsp:cNvSpPr/>
      </dsp:nvSpPr>
      <dsp:spPr>
        <a:xfrm>
          <a:off x="6338638" y="967029"/>
          <a:ext cx="1086608" cy="12411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General Health</a:t>
          </a:r>
        </a:p>
      </dsp:txBody>
      <dsp:txXfrm>
        <a:off x="6391682" y="1020073"/>
        <a:ext cx="980520" cy="11350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F5AD7-284E-4E87-A677-D51FCFB97C90}">
      <dsp:nvSpPr>
        <dsp:cNvPr id="0" name=""/>
        <dsp:cNvSpPr/>
      </dsp:nvSpPr>
      <dsp:spPr>
        <a:xfrm>
          <a:off x="553473" y="0"/>
          <a:ext cx="6272703" cy="304467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65927-5B05-4E7E-BC27-7AFE58AADF66}">
      <dsp:nvSpPr>
        <dsp:cNvPr id="0" name=""/>
        <dsp:cNvSpPr/>
      </dsp:nvSpPr>
      <dsp:spPr>
        <a:xfrm>
          <a:off x="90" y="913401"/>
          <a:ext cx="1079922" cy="121786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History</a:t>
          </a:r>
        </a:p>
      </dsp:txBody>
      <dsp:txXfrm>
        <a:off x="52807" y="966118"/>
        <a:ext cx="974488" cy="1112434"/>
      </dsp:txXfrm>
    </dsp:sp>
    <dsp:sp modelId="{BFE620ED-F52D-45C8-9640-E43B00087157}">
      <dsp:nvSpPr>
        <dsp:cNvPr id="0" name=""/>
        <dsp:cNvSpPr/>
      </dsp:nvSpPr>
      <dsp:spPr>
        <a:xfrm>
          <a:off x="1259999" y="913401"/>
          <a:ext cx="1079922" cy="121786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Physical Exam</a:t>
          </a:r>
        </a:p>
      </dsp:txBody>
      <dsp:txXfrm>
        <a:off x="1312716" y="966118"/>
        <a:ext cx="974488" cy="1112434"/>
      </dsp:txXfrm>
    </dsp:sp>
    <dsp:sp modelId="{B23B9B11-0767-483A-A1FC-EF95D41B9105}">
      <dsp:nvSpPr>
        <dsp:cNvPr id="0" name=""/>
        <dsp:cNvSpPr/>
      </dsp:nvSpPr>
      <dsp:spPr>
        <a:xfrm>
          <a:off x="2519909" y="913401"/>
          <a:ext cx="1079922" cy="121786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Initial Investigations</a:t>
          </a:r>
        </a:p>
      </dsp:txBody>
      <dsp:txXfrm>
        <a:off x="2572626" y="966118"/>
        <a:ext cx="974488" cy="1112434"/>
      </dsp:txXfrm>
    </dsp:sp>
    <dsp:sp modelId="{52C29B6D-9A8D-4D04-8F5D-4423A4992AFC}">
      <dsp:nvSpPr>
        <dsp:cNvPr id="0" name=""/>
        <dsp:cNvSpPr/>
      </dsp:nvSpPr>
      <dsp:spPr>
        <a:xfrm>
          <a:off x="3779819" y="913401"/>
          <a:ext cx="1079922" cy="1217868"/>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Biopsy</a:t>
          </a:r>
        </a:p>
      </dsp:txBody>
      <dsp:txXfrm>
        <a:off x="3832536" y="966118"/>
        <a:ext cx="974488" cy="1112434"/>
      </dsp:txXfrm>
    </dsp:sp>
    <dsp:sp modelId="{1C303543-B59F-4A24-8030-6F75B6A47171}">
      <dsp:nvSpPr>
        <dsp:cNvPr id="0" name=""/>
        <dsp:cNvSpPr/>
      </dsp:nvSpPr>
      <dsp:spPr>
        <a:xfrm>
          <a:off x="5039728" y="913401"/>
          <a:ext cx="1079922" cy="12178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Staging</a:t>
          </a:r>
        </a:p>
      </dsp:txBody>
      <dsp:txXfrm>
        <a:off x="5092445" y="966118"/>
        <a:ext cx="974488" cy="1112434"/>
      </dsp:txXfrm>
    </dsp:sp>
    <dsp:sp modelId="{F0A4F0FF-33FE-40EA-A876-13BA39D8EDFC}">
      <dsp:nvSpPr>
        <dsp:cNvPr id="0" name=""/>
        <dsp:cNvSpPr/>
      </dsp:nvSpPr>
      <dsp:spPr>
        <a:xfrm>
          <a:off x="6299638" y="885999"/>
          <a:ext cx="1079922" cy="12178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General Health</a:t>
          </a:r>
        </a:p>
      </dsp:txBody>
      <dsp:txXfrm>
        <a:off x="6352355" y="938716"/>
        <a:ext cx="974488" cy="11124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F5AD7-284E-4E87-A677-D51FCFB97C90}">
      <dsp:nvSpPr>
        <dsp:cNvPr id="0" name=""/>
        <dsp:cNvSpPr/>
      </dsp:nvSpPr>
      <dsp:spPr>
        <a:xfrm>
          <a:off x="561973" y="0"/>
          <a:ext cx="6369034" cy="340567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65927-5B05-4E7E-BC27-7AFE58AADF66}">
      <dsp:nvSpPr>
        <dsp:cNvPr id="0" name=""/>
        <dsp:cNvSpPr/>
      </dsp:nvSpPr>
      <dsp:spPr>
        <a:xfrm>
          <a:off x="91" y="1021701"/>
          <a:ext cx="1096507" cy="136226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History</a:t>
          </a:r>
        </a:p>
      </dsp:txBody>
      <dsp:txXfrm>
        <a:off x="53618" y="1075228"/>
        <a:ext cx="989453" cy="1255214"/>
      </dsp:txXfrm>
    </dsp:sp>
    <dsp:sp modelId="{BFE620ED-F52D-45C8-9640-E43B00087157}">
      <dsp:nvSpPr>
        <dsp:cNvPr id="0" name=""/>
        <dsp:cNvSpPr/>
      </dsp:nvSpPr>
      <dsp:spPr>
        <a:xfrm>
          <a:off x="1279349" y="1021701"/>
          <a:ext cx="1096507" cy="136226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Physical Exam</a:t>
          </a:r>
        </a:p>
      </dsp:txBody>
      <dsp:txXfrm>
        <a:off x="1332876" y="1075228"/>
        <a:ext cx="989453" cy="1255214"/>
      </dsp:txXfrm>
    </dsp:sp>
    <dsp:sp modelId="{B23B9B11-0767-483A-A1FC-EF95D41B9105}">
      <dsp:nvSpPr>
        <dsp:cNvPr id="0" name=""/>
        <dsp:cNvSpPr/>
      </dsp:nvSpPr>
      <dsp:spPr>
        <a:xfrm>
          <a:off x="2558608" y="1021701"/>
          <a:ext cx="1096507" cy="136226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Initial Investigations</a:t>
          </a:r>
        </a:p>
      </dsp:txBody>
      <dsp:txXfrm>
        <a:off x="2612135" y="1075228"/>
        <a:ext cx="989453" cy="1255214"/>
      </dsp:txXfrm>
    </dsp:sp>
    <dsp:sp modelId="{52C29B6D-9A8D-4D04-8F5D-4423A4992AFC}">
      <dsp:nvSpPr>
        <dsp:cNvPr id="0" name=""/>
        <dsp:cNvSpPr/>
      </dsp:nvSpPr>
      <dsp:spPr>
        <a:xfrm>
          <a:off x="3837866" y="1021701"/>
          <a:ext cx="1096507" cy="1362268"/>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Biopsy</a:t>
          </a:r>
        </a:p>
      </dsp:txBody>
      <dsp:txXfrm>
        <a:off x="3891393" y="1075228"/>
        <a:ext cx="989453" cy="1255214"/>
      </dsp:txXfrm>
    </dsp:sp>
    <dsp:sp modelId="{1C303543-B59F-4A24-8030-6F75B6A47171}">
      <dsp:nvSpPr>
        <dsp:cNvPr id="0" name=""/>
        <dsp:cNvSpPr/>
      </dsp:nvSpPr>
      <dsp:spPr>
        <a:xfrm>
          <a:off x="5117124" y="1021701"/>
          <a:ext cx="1096507" cy="1362268"/>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Staging</a:t>
          </a:r>
        </a:p>
      </dsp:txBody>
      <dsp:txXfrm>
        <a:off x="5170651" y="1075228"/>
        <a:ext cx="989453" cy="1255214"/>
      </dsp:txXfrm>
    </dsp:sp>
    <dsp:sp modelId="{F0A4F0FF-33FE-40EA-A876-13BA39D8EDFC}">
      <dsp:nvSpPr>
        <dsp:cNvPr id="0" name=""/>
        <dsp:cNvSpPr/>
      </dsp:nvSpPr>
      <dsp:spPr>
        <a:xfrm>
          <a:off x="6396383" y="1021701"/>
          <a:ext cx="1096507" cy="13622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General Health</a:t>
          </a:r>
        </a:p>
      </dsp:txBody>
      <dsp:txXfrm>
        <a:off x="6449910" y="1075228"/>
        <a:ext cx="989453" cy="12552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A5995-B7AB-448F-92EB-91828D71B35B}">
      <dsp:nvSpPr>
        <dsp:cNvPr id="0" name=""/>
        <dsp:cNvSpPr/>
      </dsp:nvSpPr>
      <dsp:spPr>
        <a:xfrm rot="5400000">
          <a:off x="2266218" y="-656156"/>
          <a:ext cx="1047750" cy="26259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CA" sz="2700" kern="1200" dirty="0"/>
            <a:t>Localised</a:t>
          </a:r>
          <a:endParaRPr lang="en-US" sz="2700" kern="1200" dirty="0"/>
        </a:p>
        <a:p>
          <a:pPr marL="457200" lvl="2" indent="-228600" algn="l" defTabSz="1200150">
            <a:lnSpc>
              <a:spcPct val="90000"/>
            </a:lnSpc>
            <a:spcBef>
              <a:spcPct val="0"/>
            </a:spcBef>
            <a:spcAft>
              <a:spcPct val="15000"/>
            </a:spcAft>
            <a:buChar char="•"/>
          </a:pPr>
          <a:r>
            <a:rPr lang="en-CA" sz="2700" kern="1200" dirty="0"/>
            <a:t>Stage 1 or 2</a:t>
          </a:r>
          <a:endParaRPr lang="en-US" sz="2700" kern="1200" dirty="0"/>
        </a:p>
      </dsp:txBody>
      <dsp:txXfrm rot="-5400000">
        <a:off x="1477109" y="184100"/>
        <a:ext cx="2574822" cy="945456"/>
      </dsp:txXfrm>
    </dsp:sp>
    <dsp:sp modelId="{C5796D09-DCDC-4D3E-85CC-971E91EEB940}">
      <dsp:nvSpPr>
        <dsp:cNvPr id="0" name=""/>
        <dsp:cNvSpPr/>
      </dsp:nvSpPr>
      <dsp:spPr>
        <a:xfrm>
          <a:off x="0" y="1984"/>
          <a:ext cx="1477108"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CA" sz="2400" kern="1200" dirty="0"/>
            <a:t>No nodes</a:t>
          </a:r>
          <a:endParaRPr lang="en-US" sz="2400" kern="1200" dirty="0"/>
        </a:p>
      </dsp:txBody>
      <dsp:txXfrm>
        <a:off x="63934" y="65918"/>
        <a:ext cx="1349240" cy="1181819"/>
      </dsp:txXfrm>
    </dsp:sp>
    <dsp:sp modelId="{BA13565C-9CC8-46A8-9C9B-5433A6F43343}">
      <dsp:nvSpPr>
        <dsp:cNvPr id="0" name=""/>
        <dsp:cNvSpPr/>
      </dsp:nvSpPr>
      <dsp:spPr>
        <a:xfrm rot="5400000">
          <a:off x="2266218" y="719015"/>
          <a:ext cx="1047750" cy="26259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CA" sz="2700" kern="1200" dirty="0"/>
            <a:t>Regional</a:t>
          </a:r>
          <a:endParaRPr lang="en-US" sz="2700" kern="1200" dirty="0"/>
        </a:p>
        <a:p>
          <a:pPr marL="457200" lvl="2" indent="-228600" algn="l" defTabSz="1200150">
            <a:lnSpc>
              <a:spcPct val="90000"/>
            </a:lnSpc>
            <a:spcBef>
              <a:spcPct val="0"/>
            </a:spcBef>
            <a:spcAft>
              <a:spcPct val="15000"/>
            </a:spcAft>
            <a:buChar char="•"/>
          </a:pPr>
          <a:r>
            <a:rPr lang="en-CA" sz="2700" kern="1200" dirty="0"/>
            <a:t>Stage 3</a:t>
          </a:r>
          <a:endParaRPr lang="en-US" sz="2700" kern="1200" dirty="0"/>
        </a:p>
      </dsp:txBody>
      <dsp:txXfrm rot="-5400000">
        <a:off x="1477109" y="1559272"/>
        <a:ext cx="2574822" cy="945456"/>
      </dsp:txXfrm>
    </dsp:sp>
    <dsp:sp modelId="{37283AFF-70C0-44E3-A1B4-DF412D855F0C}">
      <dsp:nvSpPr>
        <dsp:cNvPr id="0" name=""/>
        <dsp:cNvSpPr/>
      </dsp:nvSpPr>
      <dsp:spPr>
        <a:xfrm>
          <a:off x="0" y="1377156"/>
          <a:ext cx="1477108"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CA" sz="2000" kern="1200" dirty="0"/>
            <a:t>Palpable nodes/ satellite lesions</a:t>
          </a:r>
          <a:endParaRPr lang="en-US" sz="2000" kern="1200" dirty="0"/>
        </a:p>
      </dsp:txBody>
      <dsp:txXfrm>
        <a:off x="63934" y="1441090"/>
        <a:ext cx="1349240" cy="1181819"/>
      </dsp:txXfrm>
    </dsp:sp>
    <dsp:sp modelId="{237BE4DB-1E77-4A0B-A107-069C496725FC}">
      <dsp:nvSpPr>
        <dsp:cNvPr id="0" name=""/>
        <dsp:cNvSpPr/>
      </dsp:nvSpPr>
      <dsp:spPr>
        <a:xfrm rot="5400000">
          <a:off x="2266218" y="2094186"/>
          <a:ext cx="1047750" cy="26259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CA" sz="2700" kern="1200" dirty="0"/>
            <a:t>Metastatic</a:t>
          </a:r>
          <a:endParaRPr lang="en-US" sz="2700" kern="1200" dirty="0"/>
        </a:p>
        <a:p>
          <a:pPr marL="457200" lvl="2" indent="-228600" algn="l" defTabSz="1200150">
            <a:lnSpc>
              <a:spcPct val="90000"/>
            </a:lnSpc>
            <a:spcBef>
              <a:spcPct val="0"/>
            </a:spcBef>
            <a:spcAft>
              <a:spcPct val="15000"/>
            </a:spcAft>
            <a:buChar char="•"/>
          </a:pPr>
          <a:r>
            <a:rPr lang="en-CA" sz="2700" kern="1200" dirty="0"/>
            <a:t>Stage 4</a:t>
          </a:r>
          <a:endParaRPr lang="en-US" sz="2700" kern="1200" dirty="0"/>
        </a:p>
      </dsp:txBody>
      <dsp:txXfrm rot="-5400000">
        <a:off x="1477109" y="2934443"/>
        <a:ext cx="2574822" cy="945456"/>
      </dsp:txXfrm>
    </dsp:sp>
    <dsp:sp modelId="{2655B439-4030-40C9-B321-B50BCBAFEDA8}">
      <dsp:nvSpPr>
        <dsp:cNvPr id="0" name=""/>
        <dsp:cNvSpPr/>
      </dsp:nvSpPr>
      <dsp:spPr>
        <a:xfrm>
          <a:off x="0" y="2752328"/>
          <a:ext cx="1477108" cy="13096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CA" sz="2800" kern="1200" dirty="0"/>
            <a:t>Distant </a:t>
          </a:r>
          <a:r>
            <a:rPr lang="en-CA" sz="2800" kern="1200" dirty="0" err="1"/>
            <a:t>mets</a:t>
          </a:r>
          <a:endParaRPr lang="en-US" sz="2800" kern="1200" dirty="0"/>
        </a:p>
      </dsp:txBody>
      <dsp:txXfrm>
        <a:off x="63934" y="2816262"/>
        <a:ext cx="1349240" cy="11818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F5AD7-284E-4E87-A677-D51FCFB97C90}">
      <dsp:nvSpPr>
        <dsp:cNvPr id="0" name=""/>
        <dsp:cNvSpPr/>
      </dsp:nvSpPr>
      <dsp:spPr>
        <a:xfrm>
          <a:off x="553579" y="0"/>
          <a:ext cx="6273903" cy="355376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65927-5B05-4E7E-BC27-7AFE58AADF66}">
      <dsp:nvSpPr>
        <dsp:cNvPr id="0" name=""/>
        <dsp:cNvSpPr/>
      </dsp:nvSpPr>
      <dsp:spPr>
        <a:xfrm>
          <a:off x="90" y="1066128"/>
          <a:ext cx="1080129" cy="142150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History</a:t>
          </a:r>
        </a:p>
      </dsp:txBody>
      <dsp:txXfrm>
        <a:off x="52818" y="1118856"/>
        <a:ext cx="974673" cy="1316048"/>
      </dsp:txXfrm>
    </dsp:sp>
    <dsp:sp modelId="{BFE620ED-F52D-45C8-9640-E43B00087157}">
      <dsp:nvSpPr>
        <dsp:cNvPr id="0" name=""/>
        <dsp:cNvSpPr/>
      </dsp:nvSpPr>
      <dsp:spPr>
        <a:xfrm>
          <a:off x="1260240" y="1066128"/>
          <a:ext cx="1080129" cy="142150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Physical Exam</a:t>
          </a:r>
        </a:p>
      </dsp:txBody>
      <dsp:txXfrm>
        <a:off x="1312968" y="1118856"/>
        <a:ext cx="974673" cy="1316048"/>
      </dsp:txXfrm>
    </dsp:sp>
    <dsp:sp modelId="{B23B9B11-0767-483A-A1FC-EF95D41B9105}">
      <dsp:nvSpPr>
        <dsp:cNvPr id="0" name=""/>
        <dsp:cNvSpPr/>
      </dsp:nvSpPr>
      <dsp:spPr>
        <a:xfrm>
          <a:off x="2520391" y="1066128"/>
          <a:ext cx="1080129" cy="142150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Initial Investigations</a:t>
          </a:r>
        </a:p>
      </dsp:txBody>
      <dsp:txXfrm>
        <a:off x="2573119" y="1118856"/>
        <a:ext cx="974673" cy="1316048"/>
      </dsp:txXfrm>
    </dsp:sp>
    <dsp:sp modelId="{52C29B6D-9A8D-4D04-8F5D-4423A4992AFC}">
      <dsp:nvSpPr>
        <dsp:cNvPr id="0" name=""/>
        <dsp:cNvSpPr/>
      </dsp:nvSpPr>
      <dsp:spPr>
        <a:xfrm>
          <a:off x="3780542" y="1066128"/>
          <a:ext cx="1080129" cy="142150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Biopsy</a:t>
          </a:r>
        </a:p>
      </dsp:txBody>
      <dsp:txXfrm>
        <a:off x="3833270" y="1118856"/>
        <a:ext cx="974673" cy="1316048"/>
      </dsp:txXfrm>
    </dsp:sp>
    <dsp:sp modelId="{1C303543-B59F-4A24-8030-6F75B6A47171}">
      <dsp:nvSpPr>
        <dsp:cNvPr id="0" name=""/>
        <dsp:cNvSpPr/>
      </dsp:nvSpPr>
      <dsp:spPr>
        <a:xfrm>
          <a:off x="5040692" y="1066128"/>
          <a:ext cx="1080129" cy="14215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Staging</a:t>
          </a:r>
        </a:p>
      </dsp:txBody>
      <dsp:txXfrm>
        <a:off x="5093420" y="1118856"/>
        <a:ext cx="974673" cy="1316048"/>
      </dsp:txXfrm>
    </dsp:sp>
    <dsp:sp modelId="{F0A4F0FF-33FE-40EA-A876-13BA39D8EDFC}">
      <dsp:nvSpPr>
        <dsp:cNvPr id="0" name=""/>
        <dsp:cNvSpPr/>
      </dsp:nvSpPr>
      <dsp:spPr>
        <a:xfrm>
          <a:off x="6300843" y="1066128"/>
          <a:ext cx="1080129" cy="1421504"/>
        </a:xfrm>
        <a:prstGeom prst="round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General Health</a:t>
          </a:r>
        </a:p>
      </dsp:txBody>
      <dsp:txXfrm>
        <a:off x="6353571" y="1118856"/>
        <a:ext cx="974673" cy="13160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F5AD7-284E-4E87-A677-D51FCFB97C90}">
      <dsp:nvSpPr>
        <dsp:cNvPr id="0" name=""/>
        <dsp:cNvSpPr/>
      </dsp:nvSpPr>
      <dsp:spPr>
        <a:xfrm>
          <a:off x="652404" y="0"/>
          <a:ext cx="7393917" cy="406404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65927-5B05-4E7E-BC27-7AFE58AADF66}">
      <dsp:nvSpPr>
        <dsp:cNvPr id="0" name=""/>
        <dsp:cNvSpPr/>
      </dsp:nvSpPr>
      <dsp:spPr>
        <a:xfrm>
          <a:off x="651" y="1219212"/>
          <a:ext cx="1188854"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History</a:t>
          </a:r>
        </a:p>
      </dsp:txBody>
      <dsp:txXfrm>
        <a:off x="58686" y="1277247"/>
        <a:ext cx="1072784" cy="1509546"/>
      </dsp:txXfrm>
    </dsp:sp>
    <dsp:sp modelId="{BFE620ED-F52D-45C8-9640-E43B00087157}">
      <dsp:nvSpPr>
        <dsp:cNvPr id="0" name=""/>
        <dsp:cNvSpPr/>
      </dsp:nvSpPr>
      <dsp:spPr>
        <a:xfrm>
          <a:off x="1387647" y="1219212"/>
          <a:ext cx="1443685"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Physical Exam</a:t>
          </a:r>
        </a:p>
      </dsp:txBody>
      <dsp:txXfrm>
        <a:off x="1458122" y="1289687"/>
        <a:ext cx="1302735" cy="1484666"/>
      </dsp:txXfrm>
    </dsp:sp>
    <dsp:sp modelId="{B23B9B11-0767-483A-A1FC-EF95D41B9105}">
      <dsp:nvSpPr>
        <dsp:cNvPr id="0" name=""/>
        <dsp:cNvSpPr/>
      </dsp:nvSpPr>
      <dsp:spPr>
        <a:xfrm>
          <a:off x="3029475" y="1219212"/>
          <a:ext cx="1369215"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Initial Investig-ations</a:t>
          </a:r>
        </a:p>
      </dsp:txBody>
      <dsp:txXfrm>
        <a:off x="3096315" y="1286052"/>
        <a:ext cx="1235535" cy="1491936"/>
      </dsp:txXfrm>
    </dsp:sp>
    <dsp:sp modelId="{52C29B6D-9A8D-4D04-8F5D-4423A4992AFC}">
      <dsp:nvSpPr>
        <dsp:cNvPr id="0" name=""/>
        <dsp:cNvSpPr/>
      </dsp:nvSpPr>
      <dsp:spPr>
        <a:xfrm>
          <a:off x="4596833" y="1219212"/>
          <a:ext cx="1188854"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Biopsy</a:t>
          </a:r>
        </a:p>
      </dsp:txBody>
      <dsp:txXfrm>
        <a:off x="4654868" y="1277247"/>
        <a:ext cx="1072784" cy="1509546"/>
      </dsp:txXfrm>
    </dsp:sp>
    <dsp:sp modelId="{1C303543-B59F-4A24-8030-6F75B6A47171}">
      <dsp:nvSpPr>
        <dsp:cNvPr id="0" name=""/>
        <dsp:cNvSpPr/>
      </dsp:nvSpPr>
      <dsp:spPr>
        <a:xfrm>
          <a:off x="5983830" y="1219212"/>
          <a:ext cx="1212096"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Staging</a:t>
          </a:r>
        </a:p>
      </dsp:txBody>
      <dsp:txXfrm>
        <a:off x="6043000" y="1278382"/>
        <a:ext cx="1093756" cy="1507276"/>
      </dsp:txXfrm>
    </dsp:sp>
    <dsp:sp modelId="{F0A4F0FF-33FE-40EA-A876-13BA39D8EDFC}">
      <dsp:nvSpPr>
        <dsp:cNvPr id="0" name=""/>
        <dsp:cNvSpPr/>
      </dsp:nvSpPr>
      <dsp:spPr>
        <a:xfrm>
          <a:off x="7394068" y="1219212"/>
          <a:ext cx="1304006" cy="162561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General Health</a:t>
          </a:r>
        </a:p>
      </dsp:txBody>
      <dsp:txXfrm>
        <a:off x="7457724" y="1282868"/>
        <a:ext cx="1176694" cy="149830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FF851C-42A0-4D48-B0B0-005662A52DD7}" type="datetimeFigureOut">
              <a:rPr lang="en-US" smtClean="0"/>
              <a:t>9/28/2023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8EECFD-8402-4E9A-8FF0-A7D411CFE9AB}" type="slidenum">
              <a:rPr lang="en-US" smtClean="0"/>
              <a:t>‹#›</a:t>
            </a:fld>
            <a:endParaRPr lang="en-US"/>
          </a:p>
        </p:txBody>
      </p:sp>
    </p:spTree>
    <p:extLst>
      <p:ext uri="{BB962C8B-B14F-4D97-AF65-F5344CB8AC3E}">
        <p14:creationId xmlns:p14="http://schemas.microsoft.com/office/powerpoint/2010/main" val="33952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fp.ca/content/67/4/265#ref-7"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FP and GPO</a:t>
            </a:r>
          </a:p>
          <a:p>
            <a:r>
              <a:rPr lang="en-US" dirty="0"/>
              <a:t>Step 1 6:30</a:t>
            </a:r>
          </a:p>
          <a:p>
            <a:r>
              <a:rPr lang="en-US" dirty="0"/>
              <a:t>Step 2 14:30</a:t>
            </a:r>
          </a:p>
          <a:p>
            <a:r>
              <a:rPr lang="en-US" dirty="0"/>
              <a:t>Step 3 17:30</a:t>
            </a:r>
          </a:p>
          <a:p>
            <a:r>
              <a:rPr lang="en-US" dirty="0"/>
              <a:t>Step 4 24:55</a:t>
            </a:r>
          </a:p>
          <a:p>
            <a:r>
              <a:rPr lang="en-US" dirty="0"/>
              <a:t>Step 5 32:00</a:t>
            </a:r>
          </a:p>
          <a:p>
            <a:r>
              <a:rPr lang="en-US" dirty="0"/>
              <a:t>Step 6 42:30</a:t>
            </a:r>
          </a:p>
        </p:txBody>
      </p:sp>
      <p:sp>
        <p:nvSpPr>
          <p:cNvPr id="4" name="Slide Number Placeholder 3"/>
          <p:cNvSpPr>
            <a:spLocks noGrp="1"/>
          </p:cNvSpPr>
          <p:nvPr>
            <p:ph type="sldNum" sz="quarter" idx="5"/>
          </p:nvPr>
        </p:nvSpPr>
        <p:spPr/>
        <p:txBody>
          <a:bodyPr/>
          <a:lstStyle/>
          <a:p>
            <a:fld id="{E68EECFD-8402-4E9A-8FF0-A7D411CFE9AB}" type="slidenum">
              <a:rPr lang="en-US" smtClean="0"/>
              <a:t>1</a:t>
            </a:fld>
            <a:endParaRPr lang="en-US"/>
          </a:p>
        </p:txBody>
      </p:sp>
    </p:spTree>
    <p:extLst>
      <p:ext uri="{BB962C8B-B14F-4D97-AF65-F5344CB8AC3E}">
        <p14:creationId xmlns:p14="http://schemas.microsoft.com/office/powerpoint/2010/main" val="3062940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Pearl:</a:t>
            </a:r>
            <a:r>
              <a:rPr lang="en-US" sz="1200" kern="1200" dirty="0">
                <a:solidFill>
                  <a:schemeClr val="tx1"/>
                </a:solidFill>
                <a:effectLst/>
                <a:latin typeface="+mn-lt"/>
                <a:ea typeface="+mn-ea"/>
                <a:cs typeface="+mn-cs"/>
              </a:rPr>
              <a:t>  Be concerned about those who re-present with the same symptoms multiple times, or those patients with multiple concurrent symptoms.  That’s always a red flag for me.</a:t>
            </a:r>
          </a:p>
          <a:p>
            <a:r>
              <a:rPr lang="en-US" dirty="0"/>
              <a:t>with patient</a:t>
            </a:r>
          </a:p>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12</a:t>
            </a:fld>
            <a:endParaRPr lang="en-US"/>
          </a:p>
        </p:txBody>
      </p:sp>
    </p:spTree>
    <p:extLst>
      <p:ext uri="{BB962C8B-B14F-4D97-AF65-F5344CB8AC3E}">
        <p14:creationId xmlns:p14="http://schemas.microsoft.com/office/powerpoint/2010/main" val="1164465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14</a:t>
            </a:fld>
            <a:endParaRPr lang="en-US"/>
          </a:p>
        </p:txBody>
      </p:sp>
    </p:spTree>
    <p:extLst>
      <p:ext uri="{BB962C8B-B14F-4D97-AF65-F5344CB8AC3E}">
        <p14:creationId xmlns:p14="http://schemas.microsoft.com/office/powerpoint/2010/main" val="1452904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17</a:t>
            </a:fld>
            <a:endParaRPr lang="en-US"/>
          </a:p>
        </p:txBody>
      </p:sp>
    </p:spTree>
    <p:extLst>
      <p:ext uri="{BB962C8B-B14F-4D97-AF65-F5344CB8AC3E}">
        <p14:creationId xmlns:p14="http://schemas.microsoft.com/office/powerpoint/2010/main" val="1332762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19</a:t>
            </a:fld>
            <a:endParaRPr lang="en-US"/>
          </a:p>
        </p:txBody>
      </p:sp>
    </p:spTree>
    <p:extLst>
      <p:ext uri="{BB962C8B-B14F-4D97-AF65-F5344CB8AC3E}">
        <p14:creationId xmlns:p14="http://schemas.microsoft.com/office/powerpoint/2010/main" val="206628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you’ve found something concerning on exam, or if there’s a history that has you worried, start with some lab work.  Lab results can tell you a lot- like if your patient is anemic, if there are signs of paraneoplastic processes (like hyponatremia) or metastatic disease (liver dysfunction, hypercalcemia).</a:t>
            </a:r>
          </a:p>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21</a:t>
            </a:fld>
            <a:endParaRPr lang="en-US"/>
          </a:p>
        </p:txBody>
      </p:sp>
    </p:spTree>
    <p:extLst>
      <p:ext uri="{BB962C8B-B14F-4D97-AF65-F5344CB8AC3E}">
        <p14:creationId xmlns:p14="http://schemas.microsoft.com/office/powerpoint/2010/main" val="527245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Tumour</a:t>
            </a:r>
            <a:r>
              <a:rPr lang="en-US" sz="1200" b="0" i="0" kern="1200" dirty="0">
                <a:solidFill>
                  <a:schemeClr val="tx1"/>
                </a:solidFill>
                <a:effectLst/>
                <a:latin typeface="+mn-lt"/>
                <a:ea typeface="+mn-ea"/>
                <a:cs typeface="+mn-cs"/>
              </a:rPr>
              <a:t> markers are substances produced by either cancer cells or the host in response to the presence of cancer. These markers are a heterogeneous group of molecules, including hormones (β-human chorionic gonadotropin), enzymes (prostate-specific antigen), proteins and glycoproteins (cancer antigen 125), and oncofetal antigens (carcinoembryonic antigen and α-fetoprotein). </a:t>
            </a:r>
            <a:r>
              <a:rPr lang="en-US" sz="1200" b="0" i="0" kern="1200" dirty="0" err="1">
                <a:solidFill>
                  <a:schemeClr val="tx1"/>
                </a:solidFill>
                <a:effectLst/>
                <a:latin typeface="+mn-lt"/>
                <a:ea typeface="+mn-ea"/>
                <a:cs typeface="+mn-cs"/>
              </a:rPr>
              <a:t>Tumour</a:t>
            </a:r>
            <a:r>
              <a:rPr lang="en-US" sz="1200" b="0" i="0" kern="1200" dirty="0">
                <a:solidFill>
                  <a:schemeClr val="tx1"/>
                </a:solidFill>
                <a:effectLst/>
                <a:latin typeface="+mn-lt"/>
                <a:ea typeface="+mn-ea"/>
                <a:cs typeface="+mn-cs"/>
              </a:rPr>
              <a:t> markers range widely in sensitivity and specificity for different cancers and can be elevated in benign conditions. They can facilitate diagnosis when ordered to investigate a specific malignancy or unknown primary </a:t>
            </a:r>
            <a:r>
              <a:rPr lang="en-US" sz="1200" b="0" i="0" kern="1200" dirty="0" err="1">
                <a:solidFill>
                  <a:schemeClr val="tx1"/>
                </a:solidFill>
                <a:effectLst/>
                <a:latin typeface="+mn-lt"/>
                <a:ea typeface="+mn-ea"/>
                <a:cs typeface="+mn-cs"/>
              </a:rPr>
              <a:t>tumour</a:t>
            </a:r>
            <a:r>
              <a:rPr lang="en-US" sz="1200" b="0" i="0" kern="1200" dirty="0">
                <a:solidFill>
                  <a:schemeClr val="tx1"/>
                </a:solidFill>
                <a:effectLst/>
                <a:latin typeface="+mn-lt"/>
                <a:ea typeface="+mn-ea"/>
                <a:cs typeface="+mn-cs"/>
              </a:rPr>
              <a:t>, but should not be ordered indiscriminately </a:t>
            </a:r>
          </a:p>
          <a:p>
            <a:r>
              <a:rPr lang="en-US" sz="1200" b="1" i="0" u="none" strike="noStrike" kern="1200" baseline="30000" dirty="0">
                <a:solidFill>
                  <a:schemeClr val="tx1"/>
                </a:solidFill>
                <a:effectLst/>
                <a:latin typeface="+mn-lt"/>
                <a:ea typeface="+mn-ea"/>
                <a:cs typeface="+mn-cs"/>
                <a:hlinkClick r:id="rId3"/>
              </a:rPr>
              <a:t>7</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Tumour</a:t>
            </a:r>
            <a:r>
              <a:rPr lang="en-US" sz="1200" b="0" i="0" kern="1200" dirty="0">
                <a:solidFill>
                  <a:schemeClr val="tx1"/>
                </a:solidFill>
                <a:effectLst/>
                <a:latin typeface="+mn-lt"/>
                <a:ea typeface="+mn-ea"/>
                <a:cs typeface="+mn-cs"/>
              </a:rPr>
              <a:t> markers can be useful to follow a known cancer to assess treatment response or during survivorship care for disease recurrence.</a:t>
            </a:r>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22</a:t>
            </a:fld>
            <a:endParaRPr lang="en-US"/>
          </a:p>
        </p:txBody>
      </p:sp>
    </p:spTree>
    <p:extLst>
      <p:ext uri="{BB962C8B-B14F-4D97-AF65-F5344CB8AC3E}">
        <p14:creationId xmlns:p14="http://schemas.microsoft.com/office/powerpoint/2010/main" val="332155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you have a sense of where the cancer might be, you need to confirm with imaging. Choose the test with the lowest dose of radiation to start.  For thorax, start with CXR; for abdomen: ultrasound; for breast: mammogram/u/s.  For adenopathy, use ultrasound. </a:t>
            </a:r>
          </a:p>
          <a:p>
            <a:r>
              <a:rPr lang="en-US" sz="1200" kern="1200" dirty="0">
                <a:solidFill>
                  <a:schemeClr val="tx1"/>
                </a:solidFill>
                <a:effectLst/>
                <a:latin typeface="+mn-lt"/>
                <a:ea typeface="+mn-ea"/>
                <a:cs typeface="+mn-cs"/>
              </a:rPr>
              <a:t>If you are really convinced there is a malignancy, a CT scan may be appropriate as a first investigation.  </a:t>
            </a:r>
          </a:p>
          <a:p>
            <a:r>
              <a:rPr lang="en-US" sz="1200" kern="1200" dirty="0">
                <a:solidFill>
                  <a:schemeClr val="tx1"/>
                </a:solidFill>
                <a:effectLst/>
                <a:latin typeface="+mn-lt"/>
                <a:ea typeface="+mn-ea"/>
                <a:cs typeface="+mn-cs"/>
              </a:rPr>
              <a:t>If CXR or </a:t>
            </a:r>
            <a:r>
              <a:rPr lang="en-US" sz="1200" kern="1200" dirty="0" err="1">
                <a:solidFill>
                  <a:schemeClr val="tx1"/>
                </a:solidFill>
                <a:effectLst/>
                <a:latin typeface="+mn-lt"/>
                <a:ea typeface="+mn-ea"/>
                <a:cs typeface="+mn-cs"/>
              </a:rPr>
              <a:t>abd</a:t>
            </a:r>
            <a:r>
              <a:rPr lang="en-US" sz="1200" kern="1200" dirty="0">
                <a:solidFill>
                  <a:schemeClr val="tx1"/>
                </a:solidFill>
                <a:effectLst/>
                <a:latin typeface="+mn-lt"/>
                <a:ea typeface="+mn-ea"/>
                <a:cs typeface="+mn-cs"/>
              </a:rPr>
              <a:t> u/s reveals a likely malignancy, definitive imaging with CT is required before biopsy.  </a:t>
            </a:r>
          </a:p>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25</a:t>
            </a:fld>
            <a:endParaRPr lang="en-US"/>
          </a:p>
        </p:txBody>
      </p:sp>
    </p:spTree>
    <p:extLst>
      <p:ext uri="{BB962C8B-B14F-4D97-AF65-F5344CB8AC3E}">
        <p14:creationId xmlns:p14="http://schemas.microsoft.com/office/powerpoint/2010/main" val="2206812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27</a:t>
            </a:fld>
            <a:endParaRPr lang="en-US"/>
          </a:p>
        </p:txBody>
      </p:sp>
    </p:spTree>
    <p:extLst>
      <p:ext uri="{BB962C8B-B14F-4D97-AF65-F5344CB8AC3E}">
        <p14:creationId xmlns:p14="http://schemas.microsoft.com/office/powerpoint/2010/main" val="332185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Contrast increases visibility of vascular structures, and because cancers tend to be very vascular, malignant lesions will enhance to a greater degree than benign lesions. </a:t>
            </a:r>
          </a:p>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28</a:t>
            </a:fld>
            <a:endParaRPr lang="en-US"/>
          </a:p>
        </p:txBody>
      </p:sp>
    </p:spTree>
    <p:extLst>
      <p:ext uri="{BB962C8B-B14F-4D97-AF65-F5344CB8AC3E}">
        <p14:creationId xmlns:p14="http://schemas.microsoft.com/office/powerpoint/2010/main" val="2960754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Need tissue to refer</a:t>
            </a:r>
          </a:p>
          <a:p>
            <a:r>
              <a:rPr lang="en-US" sz="1200" kern="1200" dirty="0">
                <a:solidFill>
                  <a:schemeClr val="tx1"/>
                </a:solidFill>
                <a:effectLst/>
                <a:latin typeface="+mn-lt"/>
                <a:ea typeface="+mn-ea"/>
                <a:cs typeface="+mn-cs"/>
              </a:rPr>
              <a:t>If your initial imaging is suspicious for cancer, you can’t do anything more without a tissue diagnosis. The more tissue the better, as there needs to be enough for histology, immunohistochemistry and molecular diagnostics.  This means a core biopsy is more desirable that a fine needle aspirate.</a:t>
            </a:r>
          </a:p>
          <a:p>
            <a:r>
              <a:rPr lang="en-US" sz="1200" kern="1200" dirty="0">
                <a:solidFill>
                  <a:schemeClr val="tx1"/>
                </a:solidFill>
                <a:effectLst/>
                <a:latin typeface="+mn-lt"/>
                <a:ea typeface="+mn-ea"/>
                <a:cs typeface="+mn-cs"/>
              </a:rPr>
              <a:t>Ideally, you want to get tissue from the most accessible site, or the site that will give you the most diagnostic information. There are lots of ways to get tissue- percutaneously, or via a procedure such as a colonoscopy, endoscopy, bronchoscopy or mediastinoscopy.  The way you get your biopsy depends on what your specialist resources are and whether the mass is easily accessible or not.</a:t>
            </a:r>
          </a:p>
          <a:p>
            <a:r>
              <a:rPr lang="en-US" sz="1200" kern="1200" dirty="0">
                <a:solidFill>
                  <a:schemeClr val="tx1"/>
                </a:solidFill>
                <a:effectLst/>
                <a:latin typeface="+mn-lt"/>
                <a:ea typeface="+mn-ea"/>
                <a:cs typeface="+mn-cs"/>
              </a:rPr>
              <a:t>Some centers have a Diagnostic Assessment Centre to facilitate workup- if you do- use it- your patients will get expedited scans and biopsies. </a:t>
            </a:r>
          </a:p>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33</a:t>
            </a:fld>
            <a:endParaRPr lang="en-US"/>
          </a:p>
        </p:txBody>
      </p:sp>
    </p:spTree>
    <p:extLst>
      <p:ext uri="{BB962C8B-B14F-4D97-AF65-F5344CB8AC3E}">
        <p14:creationId xmlns:p14="http://schemas.microsoft.com/office/powerpoint/2010/main" val="1704220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cfdc83d12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5cfdc83d12_2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immunohistochemistry and molecular diagnostics</a:t>
            </a:r>
          </a:p>
        </p:txBody>
      </p:sp>
      <p:sp>
        <p:nvSpPr>
          <p:cNvPr id="4" name="Slide Number Placeholder 3"/>
          <p:cNvSpPr>
            <a:spLocks noGrp="1"/>
          </p:cNvSpPr>
          <p:nvPr>
            <p:ph type="sldNum" sz="quarter" idx="5"/>
          </p:nvPr>
        </p:nvSpPr>
        <p:spPr/>
        <p:txBody>
          <a:bodyPr/>
          <a:lstStyle/>
          <a:p>
            <a:fld id="{E68EECFD-8402-4E9A-8FF0-A7D411CFE9AB}" type="slidenum">
              <a:rPr lang="en-US" smtClean="0"/>
              <a:t>34</a:t>
            </a:fld>
            <a:endParaRPr lang="en-US"/>
          </a:p>
        </p:txBody>
      </p:sp>
    </p:spTree>
    <p:extLst>
      <p:ext uri="{BB962C8B-B14F-4D97-AF65-F5344CB8AC3E}">
        <p14:creationId xmlns:p14="http://schemas.microsoft.com/office/powerpoint/2010/main" val="2797504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Yield of pleural fluid is 46%</a:t>
            </a:r>
            <a:endParaRPr lang="en-US" dirty="0"/>
          </a:p>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35</a:t>
            </a:fld>
            <a:endParaRPr lang="en-US"/>
          </a:p>
        </p:txBody>
      </p:sp>
    </p:spTree>
    <p:extLst>
      <p:ext uri="{BB962C8B-B14F-4D97-AF65-F5344CB8AC3E}">
        <p14:creationId xmlns:p14="http://schemas.microsoft.com/office/powerpoint/2010/main" val="2062664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Prostate MRI: t high-quality studies, and now includes a recommendation for the use of multiparametric MRI (</a:t>
            </a:r>
            <a:r>
              <a:rPr lang="en-US" dirty="0" err="1"/>
              <a:t>mpMRI</a:t>
            </a:r>
            <a:r>
              <a:rPr lang="en-US" dirty="0"/>
              <a:t>) for biopsy-naïve men at elevated risk of clinically significant prostate cancer (</a:t>
            </a:r>
            <a:r>
              <a:rPr lang="en-US" dirty="0" err="1"/>
              <a:t>CSPCa</a:t>
            </a:r>
            <a:r>
              <a:rPr lang="en-US" dirty="0"/>
              <a:t>). </a:t>
            </a:r>
          </a:p>
          <a:p>
            <a:r>
              <a:rPr lang="en-US" dirty="0"/>
              <a:t>(PSA, age, ethnicity, family history), </a:t>
            </a:r>
            <a:r>
              <a:rPr lang="en-US" dirty="0" err="1"/>
              <a:t>mpMRI</a:t>
            </a:r>
            <a:r>
              <a:rPr lang="en-US" dirty="0"/>
              <a:t> results, biopsy results if applicable, etc.</a:t>
            </a:r>
          </a:p>
        </p:txBody>
      </p:sp>
      <p:sp>
        <p:nvSpPr>
          <p:cNvPr id="4" name="Slide Number Placeholder 3"/>
          <p:cNvSpPr>
            <a:spLocks noGrp="1"/>
          </p:cNvSpPr>
          <p:nvPr>
            <p:ph type="sldNum" sz="quarter" idx="5"/>
          </p:nvPr>
        </p:nvSpPr>
        <p:spPr/>
        <p:txBody>
          <a:bodyPr/>
          <a:lstStyle/>
          <a:p>
            <a:fld id="{E68EECFD-8402-4E9A-8FF0-A7D411CFE9AB}" type="slidenum">
              <a:rPr lang="en-US" smtClean="0"/>
              <a:t>36</a:t>
            </a:fld>
            <a:endParaRPr lang="en-US"/>
          </a:p>
        </p:txBody>
      </p:sp>
    </p:spTree>
    <p:extLst>
      <p:ext uri="{BB962C8B-B14F-4D97-AF65-F5344CB8AC3E}">
        <p14:creationId xmlns:p14="http://schemas.microsoft.com/office/powerpoint/2010/main" val="2177497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INR should be checked prior to procedure to ensure patients aren’t supratherapeutic if they are on Warfarin.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your patient is going for a deep organ biopsy and is on anticoagulation, you need to hold anticoagulation if advisable. Skin procedures don’t need anticoagulation to be held, but an INR should be checked prior to procedure to ensure patients aren’t supratherapeutic if they are on Warfarin.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your patient is on an antiplatelet agents, these should be held 5 days prior to bx, while DOACs should be held 3 days </a:t>
            </a:r>
            <a:r>
              <a:rPr lang="en-US" sz="1200" kern="1200" dirty="0" err="1">
                <a:solidFill>
                  <a:schemeClr val="tx1"/>
                </a:solidFill>
                <a:effectLst/>
                <a:latin typeface="+mn-lt"/>
                <a:ea typeface="+mn-ea"/>
                <a:cs typeface="+mn-cs"/>
              </a:rPr>
              <a:t>preprocedurally</a:t>
            </a:r>
            <a:r>
              <a:rPr lang="en-US" sz="1200" kern="1200" dirty="0">
                <a:solidFill>
                  <a:schemeClr val="tx1"/>
                </a:solidFill>
                <a:effectLst/>
                <a:latin typeface="+mn-lt"/>
                <a:ea typeface="+mn-ea"/>
                <a:cs typeface="+mn-cs"/>
              </a:rPr>
              <a:t>.  Warfarin should be held 5 days prior to procedure, until INR is &lt;1.8.  If you prefer not to leave your patient anticoagulated for a long time, you can consider bridging with LMWH, or referring to Thrombosis.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37</a:t>
            </a:fld>
            <a:endParaRPr lang="en-US"/>
          </a:p>
        </p:txBody>
      </p:sp>
    </p:spTree>
    <p:extLst>
      <p:ext uri="{BB962C8B-B14F-4D97-AF65-F5344CB8AC3E}">
        <p14:creationId xmlns:p14="http://schemas.microsoft.com/office/powerpoint/2010/main" val="1850305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-Staging: sites of metastases</a:t>
            </a:r>
          </a:p>
          <a:p>
            <a:r>
              <a:rPr lang="en-US" dirty="0"/>
              <a:t>where- impact re: </a:t>
            </a:r>
            <a:r>
              <a:rPr lang="en-US" dirty="0" err="1"/>
              <a:t>resectabiliyt</a:t>
            </a:r>
            <a:r>
              <a:rPr lang="en-US" dirty="0"/>
              <a:t>, possible treatments.</a:t>
            </a:r>
          </a:p>
          <a:p>
            <a:r>
              <a:rPr lang="en-US" sz="1200" kern="1200" dirty="0">
                <a:solidFill>
                  <a:schemeClr val="tx1"/>
                </a:solidFill>
                <a:effectLst/>
                <a:latin typeface="+mn-lt"/>
                <a:ea typeface="+mn-ea"/>
                <a:cs typeface="+mn-cs"/>
              </a:rPr>
              <a:t>Having these investigations in process or completed when the patient sees the oncologist can expedite treatment.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your biopsy shows cancer, the next step is staging.  Staging investigations look at typical sites of metastases for cancers.  By delineating exactly where the cancer is, the TMN stage can be determined, which ultimately dictates treatment options.  Having these investigations in process or completed when the patient sees the oncologist can expedite treatment.</a:t>
            </a:r>
          </a:p>
          <a:p>
            <a:r>
              <a:rPr lang="en-US" sz="1200" kern="1200" dirty="0">
                <a:solidFill>
                  <a:schemeClr val="tx1"/>
                </a:solidFill>
                <a:effectLst/>
                <a:latin typeface="+mn-lt"/>
                <a:ea typeface="+mn-ea"/>
                <a:cs typeface="+mn-cs"/>
              </a:rPr>
              <a:t>Think about where the cancer you have diagnosed is likely to spread, and order CT Chest/</a:t>
            </a:r>
            <a:r>
              <a:rPr lang="en-US" sz="1200" kern="1200" dirty="0" err="1">
                <a:solidFill>
                  <a:schemeClr val="tx1"/>
                </a:solidFill>
                <a:effectLst/>
                <a:latin typeface="+mn-lt"/>
                <a:ea typeface="+mn-ea"/>
                <a:cs typeface="+mn-cs"/>
              </a:rPr>
              <a:t>abd</a:t>
            </a:r>
            <a:r>
              <a:rPr lang="en-US" sz="1200" kern="1200" dirty="0">
                <a:solidFill>
                  <a:schemeClr val="tx1"/>
                </a:solidFill>
                <a:effectLst/>
                <a:latin typeface="+mn-lt"/>
                <a:ea typeface="+mn-ea"/>
                <a:cs typeface="+mn-cs"/>
              </a:rPr>
              <a:t>/pelvis and brain imaging accordingly.  Also think about the symptoms your patient is having to guide imaging. MRI pelvis may be helpful in prostate or rectal cancers. Use contrast in any scans you order as long as renal function is adequate. PET scans, or functional imaging, can be ordered by oncologist in select indications to determine </a:t>
            </a:r>
            <a:r>
              <a:rPr lang="en-US" sz="1200" kern="1200" dirty="0" err="1">
                <a:solidFill>
                  <a:schemeClr val="tx1"/>
                </a:solidFill>
                <a:effectLst/>
                <a:latin typeface="+mn-lt"/>
                <a:ea typeface="+mn-ea"/>
                <a:cs typeface="+mn-cs"/>
              </a:rPr>
              <a:t>resectability</a:t>
            </a:r>
            <a:r>
              <a:rPr lang="en-US" sz="1200" kern="1200" dirty="0">
                <a:solidFill>
                  <a:schemeClr val="tx1"/>
                </a:solidFill>
                <a:effectLst/>
                <a:latin typeface="+mn-lt"/>
                <a:ea typeface="+mn-ea"/>
                <a:cs typeface="+mn-cs"/>
              </a:rPr>
              <a:t> of a </a:t>
            </a:r>
            <a:r>
              <a:rPr lang="en-US" sz="1200" kern="1200" dirty="0" err="1">
                <a:solidFill>
                  <a:schemeClr val="tx1"/>
                </a:solidFill>
                <a:effectLst/>
                <a:latin typeface="+mn-lt"/>
                <a:ea typeface="+mn-ea"/>
                <a:cs typeface="+mn-cs"/>
              </a:rPr>
              <a:t>tumour</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927ABE96-1260-4E4D-8EDF-02FE8D048E52}" type="slidenum">
              <a:rPr lang="en-US" smtClean="0"/>
              <a:t>42</a:t>
            </a:fld>
            <a:endParaRPr lang="en-US" dirty="0"/>
          </a:p>
        </p:txBody>
      </p:sp>
    </p:spTree>
    <p:extLst>
      <p:ext uri="{BB962C8B-B14F-4D97-AF65-F5344CB8AC3E}">
        <p14:creationId xmlns:p14="http://schemas.microsoft.com/office/powerpoint/2010/main" val="190177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Colon doesn’t</a:t>
            </a:r>
          </a:p>
        </p:txBody>
      </p:sp>
      <p:sp>
        <p:nvSpPr>
          <p:cNvPr id="4" name="Slide Number Placeholder 3"/>
          <p:cNvSpPr>
            <a:spLocks noGrp="1"/>
          </p:cNvSpPr>
          <p:nvPr>
            <p:ph type="sldNum" sz="quarter" idx="5"/>
          </p:nvPr>
        </p:nvSpPr>
        <p:spPr/>
        <p:txBody>
          <a:bodyPr/>
          <a:lstStyle/>
          <a:p>
            <a:fld id="{E68EECFD-8402-4E9A-8FF0-A7D411CFE9AB}" type="slidenum">
              <a:rPr lang="en-US" smtClean="0"/>
              <a:t>44</a:t>
            </a:fld>
            <a:endParaRPr lang="en-US"/>
          </a:p>
        </p:txBody>
      </p:sp>
    </p:spTree>
    <p:extLst>
      <p:ext uri="{BB962C8B-B14F-4D97-AF65-F5344CB8AC3E}">
        <p14:creationId xmlns:p14="http://schemas.microsoft.com/office/powerpoint/2010/main" val="265881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45</a:t>
            </a:fld>
            <a:endParaRPr lang="en-US"/>
          </a:p>
        </p:txBody>
      </p:sp>
    </p:spTree>
    <p:extLst>
      <p:ext uri="{BB962C8B-B14F-4D97-AF65-F5344CB8AC3E}">
        <p14:creationId xmlns:p14="http://schemas.microsoft.com/office/powerpoint/2010/main" val="2787039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contrast MRI detects 2-3 times as many lesions as contrast-enhanced CT, especially lesions that are less than 5 mm in diameter. In addition, approximately 20% of patients with solitary metastatic lesions on CT show multiple lesions on MRI. </a:t>
            </a:r>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47</a:t>
            </a:fld>
            <a:endParaRPr lang="en-US"/>
          </a:p>
        </p:txBody>
      </p:sp>
    </p:spTree>
    <p:extLst>
      <p:ext uri="{BB962C8B-B14F-4D97-AF65-F5344CB8AC3E}">
        <p14:creationId xmlns:p14="http://schemas.microsoft.com/office/powerpoint/2010/main" val="1064825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927ABE96-1260-4E4D-8EDF-02FE8D048E52}" type="slidenum">
              <a:rPr lang="en-US" smtClean="0"/>
              <a:t>48</a:t>
            </a:fld>
            <a:endParaRPr lang="en-US" dirty="0"/>
          </a:p>
        </p:txBody>
      </p:sp>
    </p:spTree>
    <p:extLst>
      <p:ext uri="{BB962C8B-B14F-4D97-AF65-F5344CB8AC3E}">
        <p14:creationId xmlns:p14="http://schemas.microsoft.com/office/powerpoint/2010/main" val="892318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Prostate MRI: t high-quality studies, and now includes a recommendation for the use of multiparametric MRI (</a:t>
            </a:r>
            <a:r>
              <a:rPr lang="en-US" dirty="0" err="1"/>
              <a:t>mpMRI</a:t>
            </a:r>
            <a:r>
              <a:rPr lang="en-US" dirty="0"/>
              <a:t>) for biopsy-naïve men at elevated risk of clinically significant prostate cancer (</a:t>
            </a:r>
            <a:r>
              <a:rPr lang="en-US" dirty="0" err="1"/>
              <a:t>CSPCa</a:t>
            </a:r>
            <a:r>
              <a:rPr lang="en-US" dirty="0"/>
              <a:t>). </a:t>
            </a:r>
          </a:p>
          <a:p>
            <a:r>
              <a:rPr lang="en-US" dirty="0"/>
              <a:t>(PSA, age, ethnicity, family history), </a:t>
            </a:r>
            <a:r>
              <a:rPr lang="en-US" dirty="0" err="1"/>
              <a:t>mpMRI</a:t>
            </a:r>
            <a:r>
              <a:rPr lang="en-US" dirty="0"/>
              <a:t> results, biopsy results if applicable, etc.</a:t>
            </a:r>
          </a:p>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50</a:t>
            </a:fld>
            <a:endParaRPr lang="en-US"/>
          </a:p>
        </p:txBody>
      </p:sp>
    </p:spTree>
    <p:extLst>
      <p:ext uri="{BB962C8B-B14F-4D97-AF65-F5344CB8AC3E}">
        <p14:creationId xmlns:p14="http://schemas.microsoft.com/office/powerpoint/2010/main" val="3757644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diagnose on average 1 cancer a month, but see many more patients with symptoms that </a:t>
            </a:r>
            <a:r>
              <a:rPr lang="en-US" sz="1200" i="1" kern="1200" dirty="0">
                <a:solidFill>
                  <a:schemeClr val="tx1"/>
                </a:solidFill>
                <a:effectLst/>
                <a:latin typeface="+mn-lt"/>
                <a:ea typeface="+mn-ea"/>
                <a:cs typeface="+mn-cs"/>
              </a:rPr>
              <a:t>might</a:t>
            </a:r>
            <a:r>
              <a:rPr lang="en-US" sz="1200" kern="1200" dirty="0">
                <a:solidFill>
                  <a:schemeClr val="tx1"/>
                </a:solidFill>
                <a:effectLst/>
                <a:latin typeface="+mn-lt"/>
                <a:ea typeface="+mn-ea"/>
                <a:cs typeface="+mn-cs"/>
              </a:rPr>
              <a:t> be cancer.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dirty="0"/>
              <a:t>-need an approach to w/u cancer, to determine who should be investigated, avoid </a:t>
            </a:r>
            <a:r>
              <a:rPr lang="en-US" dirty="0" err="1"/>
              <a:t>uncessary</a:t>
            </a:r>
            <a:r>
              <a:rPr lang="en-US" dirty="0"/>
              <a:t> investigations, expedite diagnostic interval, dec risk of fracturing physician relationship when needed most,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-11% cancers dx 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following these 6 steps, you’ll get your patients diagnosed and into treatment sooner, preserving the doctor physician relationship at a time when its most needed.  Most importantly, as time elapses, cancer progresses, so diagnosing cancer expeditiously means lower stage disease, with the very real outcome of improved survival.  </a:t>
            </a:r>
          </a:p>
          <a:p>
            <a:endParaRPr lang="en-US" dirty="0"/>
          </a:p>
        </p:txBody>
      </p:sp>
      <p:sp>
        <p:nvSpPr>
          <p:cNvPr id="4" name="Slide Number Placeholder 3"/>
          <p:cNvSpPr>
            <a:spLocks noGrp="1"/>
          </p:cNvSpPr>
          <p:nvPr>
            <p:ph type="sldNum" sz="quarter" idx="5"/>
          </p:nvPr>
        </p:nvSpPr>
        <p:spPr/>
        <p:txBody>
          <a:bodyPr/>
          <a:lstStyle/>
          <a:p>
            <a:fld id="{927ABE96-1260-4E4D-8EDF-02FE8D048E52}" type="slidenum">
              <a:rPr lang="en-US" smtClean="0"/>
              <a:t>4</a:t>
            </a:fld>
            <a:endParaRPr lang="en-US" dirty="0"/>
          </a:p>
        </p:txBody>
      </p:sp>
    </p:spTree>
    <p:extLst>
      <p:ext uri="{BB962C8B-B14F-4D97-AF65-F5344CB8AC3E}">
        <p14:creationId xmlns:p14="http://schemas.microsoft.com/office/powerpoint/2010/main" val="1919911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Sentinel lymph node biopsy offered to </a:t>
            </a:r>
          </a:p>
          <a:p>
            <a:pPr lvl="3"/>
            <a:r>
              <a:rPr lang="en-US" dirty="0"/>
              <a:t>Higher risk Stage 1B (&gt;1mm thick, + ulceration, high mitotic rates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Most important predictive factors: Breslow thickness, ulceration, mitotic rate.</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51</a:t>
            </a:fld>
            <a:endParaRPr lang="en-US"/>
          </a:p>
        </p:txBody>
      </p:sp>
    </p:spTree>
    <p:extLst>
      <p:ext uri="{BB962C8B-B14F-4D97-AF65-F5344CB8AC3E}">
        <p14:creationId xmlns:p14="http://schemas.microsoft.com/office/powerpoint/2010/main" val="4144418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pet scans in </a:t>
            </a:r>
            <a:r>
              <a:rPr lang="en-US" dirty="0" err="1"/>
              <a:t>ont</a:t>
            </a:r>
            <a:endParaRPr lang="en-US" dirty="0"/>
          </a:p>
          <a:p>
            <a:r>
              <a:rPr lang="en-US" sz="1200" kern="1200" dirty="0">
                <a:solidFill>
                  <a:schemeClr val="tx1"/>
                </a:solidFill>
                <a:effectLst/>
                <a:latin typeface="+mn-lt"/>
                <a:ea typeface="+mn-ea"/>
                <a:cs typeface="+mn-cs"/>
              </a:rPr>
              <a:t>The funding for PET scans varies from province to province, and this test would really be ordered by an oncologist rather than an FP.  But- the bottom line is that PET scans look at radiolabeled glucose uptake, and so highlight metabolically active tissues- in this case- cancers.  PET scan is often paired with CT, to give anatomic information at the same time as metabolic information.  PET scans are generally used for one of 2 reasons:</a:t>
            </a:r>
          </a:p>
          <a:p>
            <a:pPr lvl="0"/>
            <a:r>
              <a:rPr lang="en-US" sz="1200" kern="1200" dirty="0">
                <a:solidFill>
                  <a:schemeClr val="tx1"/>
                </a:solidFill>
                <a:effectLst/>
                <a:latin typeface="+mn-lt"/>
                <a:ea typeface="+mn-ea"/>
                <a:cs typeface="+mn-cs"/>
              </a:rPr>
              <a:t>when there is a curative surgery planned- to make extra sure that there are no </a:t>
            </a:r>
            <a:r>
              <a:rPr lang="en-US" sz="1200" kern="1200" dirty="0" err="1">
                <a:solidFill>
                  <a:schemeClr val="tx1"/>
                </a:solidFill>
                <a:effectLst/>
                <a:latin typeface="+mn-lt"/>
                <a:ea typeface="+mn-ea"/>
                <a:cs typeface="+mn-cs"/>
              </a:rPr>
              <a:t>mets</a:t>
            </a:r>
            <a:r>
              <a:rPr lang="en-US" sz="1200" kern="1200" dirty="0">
                <a:solidFill>
                  <a:schemeClr val="tx1"/>
                </a:solidFill>
                <a:effectLst/>
                <a:latin typeface="+mn-lt"/>
                <a:ea typeface="+mn-ea"/>
                <a:cs typeface="+mn-cs"/>
              </a:rPr>
              <a:t> present before an invasive surgery is undertaken (i.e. lung, esophageal, </a:t>
            </a:r>
            <a:r>
              <a:rPr lang="en-US" sz="1200" kern="1200" dirty="0" err="1">
                <a:solidFill>
                  <a:schemeClr val="tx1"/>
                </a:solidFill>
                <a:effectLst/>
                <a:latin typeface="+mn-lt"/>
                <a:ea typeface="+mn-ea"/>
                <a:cs typeface="+mn-cs"/>
              </a:rPr>
              <a:t>h+N</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When there is suspicion of </a:t>
            </a:r>
            <a:r>
              <a:rPr lang="en-US" sz="1200" kern="1200" dirty="0" err="1">
                <a:solidFill>
                  <a:schemeClr val="tx1"/>
                </a:solidFill>
                <a:effectLst/>
                <a:latin typeface="+mn-lt"/>
                <a:ea typeface="+mn-ea"/>
                <a:cs typeface="+mn-cs"/>
              </a:rPr>
              <a:t>tumour</a:t>
            </a:r>
            <a:r>
              <a:rPr lang="en-US" sz="1200" kern="1200" dirty="0">
                <a:solidFill>
                  <a:schemeClr val="tx1"/>
                </a:solidFill>
                <a:effectLst/>
                <a:latin typeface="+mn-lt"/>
                <a:ea typeface="+mn-ea"/>
                <a:cs typeface="+mn-cs"/>
              </a:rPr>
              <a:t> recurrence because of increasing </a:t>
            </a:r>
            <a:r>
              <a:rPr lang="en-US" sz="1200" kern="1200" dirty="0" err="1">
                <a:solidFill>
                  <a:schemeClr val="tx1"/>
                </a:solidFill>
                <a:effectLst/>
                <a:latin typeface="+mn-lt"/>
                <a:ea typeface="+mn-ea"/>
                <a:cs typeface="+mn-cs"/>
              </a:rPr>
              <a:t>tumour</a:t>
            </a:r>
            <a:r>
              <a:rPr lang="en-US" sz="1200" kern="1200" dirty="0">
                <a:solidFill>
                  <a:schemeClr val="tx1"/>
                </a:solidFill>
                <a:effectLst/>
                <a:latin typeface="+mn-lt"/>
                <a:ea typeface="+mn-ea"/>
                <a:cs typeface="+mn-cs"/>
              </a:rPr>
              <a:t> markers (CEA, PSA, AFP) but no evidence of recurrence on imaging (i.e. colon, prostate, Germ cell).</a:t>
            </a:r>
          </a:p>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52</a:t>
            </a:fld>
            <a:endParaRPr lang="en-US"/>
          </a:p>
        </p:txBody>
      </p:sp>
    </p:spTree>
    <p:extLst>
      <p:ext uri="{BB962C8B-B14F-4D97-AF65-F5344CB8AC3E}">
        <p14:creationId xmlns:p14="http://schemas.microsoft.com/office/powerpoint/2010/main" val="2782977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1" i="0" u="none" strike="noStrike" kern="1200" dirty="0">
                <a:solidFill>
                  <a:schemeClr val="tx1"/>
                </a:solidFill>
                <a:effectLst/>
                <a:latin typeface="+mn-lt"/>
                <a:ea typeface="+mn-ea"/>
                <a:cs typeface="+mn-cs"/>
              </a:rPr>
              <a:t>Clinical Stage 1-2 and asymptomatic </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 (</a:t>
            </a:r>
            <a:r>
              <a:rPr lang="en-US" sz="1200" b="1" i="0" u="none" strike="noStrike" kern="1200" dirty="0" err="1">
                <a:solidFill>
                  <a:schemeClr val="tx1"/>
                </a:solidFill>
                <a:effectLst/>
                <a:latin typeface="+mn-lt"/>
                <a:ea typeface="+mn-ea"/>
                <a:cs typeface="+mn-cs"/>
              </a:rPr>
              <a:t>tumour</a:t>
            </a:r>
            <a:r>
              <a:rPr lang="en-US" sz="1200" b="1" i="0" u="none" strike="noStrike" kern="1200" dirty="0">
                <a:solidFill>
                  <a:schemeClr val="tx1"/>
                </a:solidFill>
                <a:effectLst/>
                <a:latin typeface="+mn-lt"/>
                <a:ea typeface="+mn-ea"/>
                <a:cs typeface="+mn-cs"/>
              </a:rPr>
              <a:t> &lt;5cm + &lt; 3 nodes involved; or &gt;5cm and no nodes)</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No staging required</a:t>
            </a:r>
          </a:p>
          <a:p>
            <a:pPr rtl="0" eaLnBrk="1" fontAlgn="t" latinLnBrk="0" hangingPunct="1"/>
            <a:r>
              <a:rPr lang="en-US" sz="1200" b="1" i="0" u="none" strike="noStrike" kern="1200" dirty="0">
                <a:solidFill>
                  <a:schemeClr val="tx1"/>
                </a:solidFill>
                <a:effectLst/>
                <a:latin typeface="+mn-lt"/>
                <a:ea typeface="+mn-ea"/>
                <a:cs typeface="+mn-cs"/>
              </a:rPr>
              <a:t>Clinical Stage 3</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a:t>
            </a:r>
            <a:r>
              <a:rPr lang="en-US" sz="1200" b="1" i="0" u="none" strike="noStrike" kern="1200" dirty="0" err="1">
                <a:solidFill>
                  <a:schemeClr val="tx1"/>
                </a:solidFill>
                <a:effectLst/>
                <a:latin typeface="+mn-lt"/>
                <a:ea typeface="+mn-ea"/>
                <a:cs typeface="+mn-cs"/>
              </a:rPr>
              <a:t>tumour</a:t>
            </a:r>
            <a:r>
              <a:rPr lang="en-US" sz="1200" b="1" i="0" u="none" strike="noStrike" kern="1200" dirty="0">
                <a:solidFill>
                  <a:schemeClr val="tx1"/>
                </a:solidFill>
                <a:effectLst/>
                <a:latin typeface="+mn-lt"/>
                <a:ea typeface="+mn-ea"/>
                <a:cs typeface="+mn-cs"/>
              </a:rPr>
              <a:t> &lt;5cm + &gt;3nodes involved; or &gt;5cm and nodal involvement)</a:t>
            </a: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53</a:t>
            </a:fld>
            <a:endParaRPr lang="en-US"/>
          </a:p>
        </p:txBody>
      </p:sp>
    </p:spTree>
    <p:extLst>
      <p:ext uri="{BB962C8B-B14F-4D97-AF65-F5344CB8AC3E}">
        <p14:creationId xmlns:p14="http://schemas.microsoft.com/office/powerpoint/2010/main" val="1177179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 role is relationship and support.</a:t>
            </a:r>
          </a:p>
          <a:p>
            <a:r>
              <a:rPr lang="en-US" dirty="0"/>
              <a:t>Scared, confused. </a:t>
            </a:r>
          </a:p>
          <a:p>
            <a:r>
              <a:rPr lang="en-US" sz="1200" kern="1200" dirty="0">
                <a:solidFill>
                  <a:schemeClr val="tx1"/>
                </a:solidFill>
                <a:effectLst/>
                <a:latin typeface="+mn-lt"/>
                <a:ea typeface="+mn-ea"/>
                <a:cs typeface="+mn-cs"/>
              </a:rPr>
              <a:t>There are a few key preventative issues to think about during a cancer diagnosis.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My most important take home message is to book regular appointments with your patient during workup- even as frequently as weekly or every 2 weeks. By seeing your patient regularly, you can make sue nothing is falling through the cracks and ensure there is a clear plan of action that both you and your patient are agreeable with.  These regular appointments will also give you the opportunity to explain results as they come in, answer any questions and manage any symptoms your patient might have.  </a:t>
            </a:r>
          </a:p>
          <a:p>
            <a:endParaRPr lang="en-US" dirty="0"/>
          </a:p>
        </p:txBody>
      </p:sp>
      <p:sp>
        <p:nvSpPr>
          <p:cNvPr id="4" name="Slide Number Placeholder 3"/>
          <p:cNvSpPr>
            <a:spLocks noGrp="1"/>
          </p:cNvSpPr>
          <p:nvPr>
            <p:ph type="sldNum" sz="quarter" idx="5"/>
          </p:nvPr>
        </p:nvSpPr>
        <p:spPr/>
        <p:txBody>
          <a:bodyPr/>
          <a:lstStyle/>
          <a:p>
            <a:fld id="{927ABE96-1260-4E4D-8EDF-02FE8D048E52}" type="slidenum">
              <a:rPr lang="en-US" smtClean="0"/>
              <a:t>55</a:t>
            </a:fld>
            <a:endParaRPr lang="en-US" dirty="0"/>
          </a:p>
        </p:txBody>
      </p:sp>
    </p:spTree>
    <p:extLst>
      <p:ext uri="{BB962C8B-B14F-4D97-AF65-F5344CB8AC3E}">
        <p14:creationId xmlns:p14="http://schemas.microsoft.com/office/powerpoint/2010/main" val="1201899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56</a:t>
            </a:fld>
            <a:endParaRPr lang="en-US"/>
          </a:p>
        </p:txBody>
      </p:sp>
    </p:spTree>
    <p:extLst>
      <p:ext uri="{BB962C8B-B14F-4D97-AF65-F5344CB8AC3E}">
        <p14:creationId xmlns:p14="http://schemas.microsoft.com/office/powerpoint/2010/main" val="3174122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Always think about supporting patients in smoking cessations- often a cancer diagnosis can be a strong impetus to change and patients may be open to smoking cessation when they were not previously. </a:t>
            </a:r>
            <a:endParaRPr lang="en-US" dirty="0"/>
          </a:p>
          <a:p>
            <a:r>
              <a:rPr lang="en-US" dirty="0"/>
              <a:t>substantial benefits associated with quitting smoking after a cancer diagnosis.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smoking cessation was associated with statistically significant reductions in overall mortality with a median reduction of 45%. </a:t>
            </a:r>
          </a:p>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58</a:t>
            </a:fld>
            <a:endParaRPr lang="en-US"/>
          </a:p>
        </p:txBody>
      </p:sp>
    </p:spTree>
    <p:extLst>
      <p:ext uri="{BB962C8B-B14F-4D97-AF65-F5344CB8AC3E}">
        <p14:creationId xmlns:p14="http://schemas.microsoft.com/office/powerpoint/2010/main" val="35133745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Make sure vaccinations are up to date, as live vaccines are contraindicated during chemotherapy, and patients may not mount an adequate immune response to inactivated vaccines when they are on treatment.</a:t>
            </a:r>
          </a:p>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59</a:t>
            </a:fld>
            <a:endParaRPr lang="en-US"/>
          </a:p>
        </p:txBody>
      </p:sp>
    </p:spTree>
    <p:extLst>
      <p:ext uri="{BB962C8B-B14F-4D97-AF65-F5344CB8AC3E}">
        <p14:creationId xmlns:p14="http://schemas.microsoft.com/office/powerpoint/2010/main" val="18360777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ancer</a:t>
            </a:r>
            <a:r>
              <a:rPr lang="en-US" dirty="0"/>
              <a:t> therapies, primarily radiation and chemotherapy, can cause premature ovarian failure in 15% to 40% of women younger than 30 years old, and in 49% to 100% of women older than 40.19 Men can develop impaired spermatogenesis after chemotherapy exposure at rates of up to 90%, depending on the chemotherapy drugs used.20 In</a:t>
            </a:r>
          </a:p>
          <a:p>
            <a:endParaRPr lang="en-US" dirty="0"/>
          </a:p>
          <a:p>
            <a:r>
              <a:rPr lang="en-US" dirty="0"/>
              <a:t>Chemotherapy usually causes at least a temporary period of amenorrhea owing to damage to developing preovulatory ovarian follicles.12 Resumption of menses generally occurs within 3–4  months but may take up to 2  years. However, if ovarian reserve has been depleted to the point of ovarian failure, menstruation does not resume. </a:t>
            </a:r>
          </a:p>
          <a:p>
            <a:r>
              <a:rPr lang="en-US" dirty="0"/>
              <a:t>Treatments: embryo/oocyte </a:t>
            </a:r>
            <a:r>
              <a:rPr lang="en-US" dirty="0" err="1"/>
              <a:t>cryo</a:t>
            </a:r>
            <a:endParaRPr lang="en-US" dirty="0"/>
          </a:p>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60</a:t>
            </a:fld>
            <a:endParaRPr lang="en-US"/>
          </a:p>
        </p:txBody>
      </p:sp>
    </p:spTree>
    <p:extLst>
      <p:ext uri="{BB962C8B-B14F-4D97-AF65-F5344CB8AC3E}">
        <p14:creationId xmlns:p14="http://schemas.microsoft.com/office/powerpoint/2010/main" val="2700401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Tamoxifen is teratogenic, or physiologically impossible with </a:t>
            </a:r>
            <a:r>
              <a:rPr lang="en-US" dirty="0" err="1"/>
              <a:t>gnrh</a:t>
            </a:r>
            <a:r>
              <a:rPr lang="en-US" dirty="0"/>
              <a:t> + AI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Endocrine therapy doesn’t impact ovarian function but causes childbearing delay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Temporary amenorrhea d/t damage to developing follicles</a:t>
            </a:r>
          </a:p>
          <a:p>
            <a:r>
              <a:rPr lang="en-US" dirty="0"/>
              <a:t>Resumption of menses within 3-4 months, may take up to 2 </a:t>
            </a:r>
            <a:r>
              <a:rPr lang="en-US" dirty="0" err="1"/>
              <a:t>yrs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61</a:t>
            </a:fld>
            <a:endParaRPr lang="en-US"/>
          </a:p>
        </p:txBody>
      </p:sp>
    </p:spTree>
    <p:extLst>
      <p:ext uri="{BB962C8B-B14F-4D97-AF65-F5344CB8AC3E}">
        <p14:creationId xmlns:p14="http://schemas.microsoft.com/office/powerpoint/2010/main" val="42221136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start at least 1 </a:t>
            </a:r>
            <a:r>
              <a:rPr lang="en-US" dirty="0" err="1"/>
              <a:t>wk</a:t>
            </a:r>
            <a:r>
              <a:rPr lang="en-US" dirty="0"/>
              <a:t> before first chemotherapy treatment and continue until chemotherapy is completed (3–6 </a:t>
            </a:r>
            <a:r>
              <a:rPr lang="en-US" dirty="0" err="1"/>
              <a:t>mo</a:t>
            </a:r>
            <a:r>
              <a:rPr lang="en-US" dirty="0"/>
              <a:t>), </a:t>
            </a:r>
          </a:p>
          <a:p>
            <a:r>
              <a:rPr lang="en-US" dirty="0"/>
              <a:t>Prelim studies show no </a:t>
            </a:r>
            <a:r>
              <a:rPr lang="en-US" dirty="0" err="1"/>
              <a:t>inc</a:t>
            </a:r>
            <a:r>
              <a:rPr lang="en-US" dirty="0"/>
              <a:t> risk of breast cancer recurrence in </a:t>
            </a:r>
            <a:r>
              <a:rPr lang="en-US" dirty="0" err="1"/>
              <a:t>preg</a:t>
            </a:r>
            <a:r>
              <a:rPr lang="en-US" dirty="0"/>
              <a:t> after breast ca treatment;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Ovarian </a:t>
            </a:r>
            <a:r>
              <a:rPr lang="en-US" dirty="0" err="1"/>
              <a:t>supression:Monthly</a:t>
            </a:r>
            <a:r>
              <a:rPr lang="en-US" dirty="0"/>
              <a:t> injection of a gonadotropin-releasing hormone agonist to suppress ovulation and menstruation, Ideally, start at least 1 </a:t>
            </a:r>
            <a:r>
              <a:rPr lang="en-US" dirty="0" err="1"/>
              <a:t>wk</a:t>
            </a:r>
            <a:r>
              <a:rPr lang="en-US" dirty="0"/>
              <a:t> before first chemotherapy treatment and continue until chemotherapy is completed (3–6 </a:t>
            </a:r>
            <a:r>
              <a:rPr lang="en-US" dirty="0" err="1"/>
              <a:t>mo</a:t>
            </a:r>
            <a:r>
              <a:rPr lang="en-US" dirty="0"/>
              <a:t>), delay chemo 7-10 d until </a:t>
            </a:r>
            <a:r>
              <a:rPr lang="en-US" dirty="0" err="1"/>
              <a:t>supression</a:t>
            </a:r>
            <a:r>
              <a:rPr lang="en-US" dirty="0"/>
              <a:t>, Success rate: ~ 15% of eggs protected • Degree of fertility protection is unknown; however, the timing of premature ovarian failure is generally delayed In the largest meta-analysis to date, published in 2015, the premature ovarian failure rate among 1231 patients with breast cancer was reduced from 34% to 19% (odds ratio [OR] 0.36, 95% confidence interval [CI] 0.23– 0.57).33 </a:t>
            </a:r>
          </a:p>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62</a:t>
            </a:fld>
            <a:endParaRPr lang="en-US"/>
          </a:p>
        </p:txBody>
      </p:sp>
    </p:spTree>
    <p:extLst>
      <p:ext uri="{BB962C8B-B14F-4D97-AF65-F5344CB8AC3E}">
        <p14:creationId xmlns:p14="http://schemas.microsoft.com/office/powerpoint/2010/main" val="152550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40% pts have cancer</a:t>
            </a:r>
          </a:p>
          <a:p>
            <a:r>
              <a:rPr lang="en-US" dirty="0"/>
              <a:t>30% die from cancer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Fp’s</a:t>
            </a:r>
            <a:r>
              <a:rPr lang="en-US" dirty="0"/>
              <a:t> dx most cancers.  Av 1/month, but see many more pts with </a:t>
            </a:r>
            <a:r>
              <a:rPr lang="en-US" dirty="0" err="1"/>
              <a:t>poss</a:t>
            </a:r>
            <a:r>
              <a:rPr lang="en-US" dirty="0"/>
              <a:t> </a:t>
            </a:r>
            <a:r>
              <a:rPr lang="en-US" dirty="0" err="1"/>
              <a:t>sx</a:t>
            </a:r>
            <a:r>
              <a:rPr lang="en-US" dirty="0"/>
              <a:t> than that.</a:t>
            </a:r>
          </a:p>
          <a:p>
            <a:r>
              <a:rPr lang="en-US" b="1" dirty="0"/>
              <a:t>#relationship</a:t>
            </a:r>
          </a:p>
          <a:p>
            <a:r>
              <a:rPr lang="en-US" dirty="0"/>
              <a:t>Reduce anxiety</a:t>
            </a:r>
          </a:p>
          <a:p>
            <a:r>
              <a:rPr lang="en-US" dirty="0"/>
              <a:t>Real outcomes- Decreased diagnostic interval = earlier treatment and sig reduction in anxiety</a:t>
            </a:r>
          </a:p>
          <a:p>
            <a:r>
              <a:rPr lang="en-US" dirty="0"/>
              <a:t>Diagnostic interval: time from first clinical presentation -&gt; first specialist visit.</a:t>
            </a:r>
          </a:p>
        </p:txBody>
      </p:sp>
      <p:sp>
        <p:nvSpPr>
          <p:cNvPr id="4" name="Slide Number Placeholder 3"/>
          <p:cNvSpPr>
            <a:spLocks noGrp="1"/>
          </p:cNvSpPr>
          <p:nvPr>
            <p:ph type="sldNum" sz="quarter" idx="5"/>
          </p:nvPr>
        </p:nvSpPr>
        <p:spPr/>
        <p:txBody>
          <a:bodyPr/>
          <a:lstStyle/>
          <a:p>
            <a:fld id="{E68EECFD-8402-4E9A-8FF0-A7D411CFE9AB}" type="slidenum">
              <a:rPr lang="en-US" smtClean="0"/>
              <a:t>5</a:t>
            </a:fld>
            <a:endParaRPr lang="en-US"/>
          </a:p>
        </p:txBody>
      </p:sp>
    </p:spTree>
    <p:extLst>
      <p:ext uri="{BB962C8B-B14F-4D97-AF65-F5344CB8AC3E}">
        <p14:creationId xmlns:p14="http://schemas.microsoft.com/office/powerpoint/2010/main" val="3758931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64</a:t>
            </a:fld>
            <a:endParaRPr lang="en-US"/>
          </a:p>
        </p:txBody>
      </p:sp>
    </p:spTree>
    <p:extLst>
      <p:ext uri="{BB962C8B-B14F-4D97-AF65-F5344CB8AC3E}">
        <p14:creationId xmlns:p14="http://schemas.microsoft.com/office/powerpoint/2010/main" val="26986038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dirty="0"/>
              <a:t>-need an approach to w/u cancer, to determine who should be investigated, avoid </a:t>
            </a:r>
            <a:r>
              <a:rPr lang="en-US" dirty="0" err="1"/>
              <a:t>uncessary</a:t>
            </a:r>
            <a:r>
              <a:rPr lang="en-US" dirty="0"/>
              <a:t> investigations, expedite diagnostic interval, </a:t>
            </a:r>
            <a:r>
              <a:rPr lang="en-US" dirty="0" err="1"/>
              <a:t>dec</a:t>
            </a:r>
            <a:r>
              <a:rPr lang="en-US" dirty="0"/>
              <a:t> risk of fracturing physician relationship when needed most,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expeditiously means lower stage disease, with the very real outcome of improved survival.  </a:t>
            </a:r>
          </a:p>
          <a:p>
            <a:endParaRPr lang="en-US" dirty="0"/>
          </a:p>
        </p:txBody>
      </p:sp>
      <p:sp>
        <p:nvSpPr>
          <p:cNvPr id="4" name="Slide Number Placeholder 3"/>
          <p:cNvSpPr>
            <a:spLocks noGrp="1"/>
          </p:cNvSpPr>
          <p:nvPr>
            <p:ph type="sldNum" sz="quarter" idx="5"/>
          </p:nvPr>
        </p:nvSpPr>
        <p:spPr/>
        <p:txBody>
          <a:bodyPr/>
          <a:lstStyle/>
          <a:p>
            <a:fld id="{927ABE96-1260-4E4D-8EDF-02FE8D048E52}" type="slidenum">
              <a:rPr lang="en-US" smtClean="0"/>
              <a:t>65</a:t>
            </a:fld>
            <a:endParaRPr lang="en-US" dirty="0"/>
          </a:p>
        </p:txBody>
      </p:sp>
    </p:spTree>
    <p:extLst>
      <p:ext uri="{BB962C8B-B14F-4D97-AF65-F5344CB8AC3E}">
        <p14:creationId xmlns:p14="http://schemas.microsoft.com/office/powerpoint/2010/main" val="3544512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Stage 3B- 0% metastatic, by 40 days, 50% metastatic,</a:t>
            </a:r>
          </a:p>
          <a:p>
            <a:endParaRPr lang="en-US" dirty="0"/>
          </a:p>
          <a:p>
            <a:r>
              <a:rPr lang="en-US" dirty="0"/>
              <a:t>Decreased diagnostic interval = earlier treatment and sig reduction in anxiety. </a:t>
            </a:r>
          </a:p>
          <a:p>
            <a:r>
              <a:rPr lang="en-US" b="1" dirty="0"/>
              <a:t>Downstaging and survival </a:t>
            </a:r>
            <a:r>
              <a:rPr lang="en-US" b="1" dirty="0" err="1"/>
              <a:t>benfi</a:t>
            </a:r>
            <a:endParaRPr lang="en-US" b="1" dirty="0"/>
          </a:p>
        </p:txBody>
      </p:sp>
      <p:sp>
        <p:nvSpPr>
          <p:cNvPr id="4" name="Slide Number Placeholder 3"/>
          <p:cNvSpPr>
            <a:spLocks noGrp="1"/>
          </p:cNvSpPr>
          <p:nvPr>
            <p:ph type="sldNum" sz="quarter" idx="5"/>
          </p:nvPr>
        </p:nvSpPr>
        <p:spPr/>
        <p:txBody>
          <a:bodyPr/>
          <a:lstStyle/>
          <a:p>
            <a:fld id="{E68EECFD-8402-4E9A-8FF0-A7D411CFE9AB}" type="slidenum">
              <a:rPr lang="en-US" smtClean="0"/>
              <a:t>6</a:t>
            </a:fld>
            <a:endParaRPr lang="en-US"/>
          </a:p>
        </p:txBody>
      </p:sp>
    </p:spTree>
    <p:extLst>
      <p:ext uri="{BB962C8B-B14F-4D97-AF65-F5344CB8AC3E}">
        <p14:creationId xmlns:p14="http://schemas.microsoft.com/office/powerpoint/2010/main" val="2309100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hardest part about being a family doctor is knowing when you need to work someone up and when you don’t need to.</a:t>
            </a:r>
          </a:p>
          <a:p>
            <a:r>
              <a:rPr lang="en-US" sz="1200" kern="1200" dirty="0">
                <a:solidFill>
                  <a:schemeClr val="tx1"/>
                </a:solidFill>
                <a:effectLst/>
                <a:latin typeface="+mn-lt"/>
                <a:ea typeface="+mn-ea"/>
                <a:cs typeface="+mn-cs"/>
              </a:rPr>
              <a:t>Who to work up??</a:t>
            </a:r>
          </a:p>
          <a:p>
            <a:endParaRPr lang="en-US" dirty="0"/>
          </a:p>
          <a:p>
            <a:r>
              <a:rPr lang="en-US" dirty="0"/>
              <a:t>Conserve resources</a:t>
            </a:r>
          </a:p>
          <a:p>
            <a:r>
              <a:rPr lang="en-US" dirty="0"/>
              <a:t>Incidental findings.</a:t>
            </a:r>
          </a:p>
          <a:p>
            <a:endParaRPr lang="en-US" dirty="0"/>
          </a:p>
        </p:txBody>
      </p:sp>
      <p:sp>
        <p:nvSpPr>
          <p:cNvPr id="4" name="Slide Number Placeholder 3"/>
          <p:cNvSpPr>
            <a:spLocks noGrp="1"/>
          </p:cNvSpPr>
          <p:nvPr>
            <p:ph type="sldNum" sz="quarter" idx="5"/>
          </p:nvPr>
        </p:nvSpPr>
        <p:spPr/>
        <p:txBody>
          <a:bodyPr/>
          <a:lstStyle/>
          <a:p>
            <a:fld id="{927ABE96-1260-4E4D-8EDF-02FE8D048E52}" type="slidenum">
              <a:rPr lang="en-US" smtClean="0"/>
              <a:t>8</a:t>
            </a:fld>
            <a:endParaRPr lang="en-US" dirty="0"/>
          </a:p>
        </p:txBody>
      </p:sp>
    </p:spTree>
    <p:extLst>
      <p:ext uri="{BB962C8B-B14F-4D97-AF65-F5344CB8AC3E}">
        <p14:creationId xmlns:p14="http://schemas.microsoft.com/office/powerpoint/2010/main" val="3622772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all starts with the history.   Some concerns obviously need work up, but it’s the low risk, but not no risk symptoms that are the most difficult to triage.  Vague symptoms like abdominal pain and fatigue are challenging.  Use your knowledge of the patient, including smoking, family history and other medical issues to help.   Listen for red flags, like weight loss and systemic symptoms</a:t>
            </a:r>
            <a:endParaRPr lang="en-US" dirty="0"/>
          </a:p>
          <a:p>
            <a:endParaRPr lang="en-US" dirty="0"/>
          </a:p>
          <a:p>
            <a:r>
              <a:rPr lang="en-US" dirty="0"/>
              <a:t>Stratify risk</a:t>
            </a:r>
          </a:p>
        </p:txBody>
      </p:sp>
      <p:sp>
        <p:nvSpPr>
          <p:cNvPr id="4" name="Slide Number Placeholder 3"/>
          <p:cNvSpPr>
            <a:spLocks noGrp="1"/>
          </p:cNvSpPr>
          <p:nvPr>
            <p:ph type="sldNum" sz="quarter" idx="5"/>
          </p:nvPr>
        </p:nvSpPr>
        <p:spPr/>
        <p:txBody>
          <a:bodyPr/>
          <a:lstStyle/>
          <a:p>
            <a:fld id="{E68EECFD-8402-4E9A-8FF0-A7D411CFE9AB}" type="slidenum">
              <a:rPr lang="en-US" smtClean="0"/>
              <a:t>9</a:t>
            </a:fld>
            <a:endParaRPr lang="en-US"/>
          </a:p>
        </p:txBody>
      </p:sp>
    </p:spTree>
    <p:extLst>
      <p:ext uri="{BB962C8B-B14F-4D97-AF65-F5344CB8AC3E}">
        <p14:creationId xmlns:p14="http://schemas.microsoft.com/office/powerpoint/2010/main" val="2475635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Multiple </a:t>
            </a:r>
            <a:r>
              <a:rPr lang="en-CA" dirty="0" err="1"/>
              <a:t>sx</a:t>
            </a:r>
            <a:r>
              <a:rPr lang="en-CA" dirty="0"/>
              <a:t> give higher </a:t>
            </a:r>
            <a:r>
              <a:rPr lang="en-CA" dirty="0" err="1"/>
              <a:t>ppv</a:t>
            </a:r>
            <a:r>
              <a:rPr lang="en-CA" dirty="0"/>
              <a:t>. </a:t>
            </a:r>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10</a:t>
            </a:fld>
            <a:endParaRPr lang="en-US"/>
          </a:p>
        </p:txBody>
      </p:sp>
    </p:spTree>
    <p:extLst>
      <p:ext uri="{BB962C8B-B14F-4D97-AF65-F5344CB8AC3E}">
        <p14:creationId xmlns:p14="http://schemas.microsoft.com/office/powerpoint/2010/main" val="110840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Unconscious processes that combine Clinical judgement, experience</a:t>
            </a:r>
          </a:p>
          <a:p>
            <a:r>
              <a:rPr lang="en-US" dirty="0"/>
              <a:t>Familiarity </a:t>
            </a:r>
          </a:p>
          <a:p>
            <a:endParaRPr lang="en-US" dirty="0"/>
          </a:p>
          <a:p>
            <a:r>
              <a:rPr lang="en-US" sz="1200" kern="1200" dirty="0">
                <a:solidFill>
                  <a:schemeClr val="tx1"/>
                </a:solidFill>
                <a:effectLst/>
                <a:latin typeface="+mn-lt"/>
                <a:ea typeface="+mn-ea"/>
                <a:cs typeface="+mn-cs"/>
              </a:rPr>
              <a:t>.  Trust your gut.  The PPV of an FP’s gut feeling for presence of cancer was 9.8.</a:t>
            </a:r>
          </a:p>
          <a:p>
            <a:r>
              <a:rPr lang="en-US" sz="1200" kern="1200" dirty="0">
                <a:solidFill>
                  <a:schemeClr val="tx1"/>
                </a:solidFill>
                <a:effectLst/>
                <a:latin typeface="+mn-lt"/>
                <a:ea typeface="+mn-ea"/>
                <a:cs typeface="+mn-cs"/>
              </a:rPr>
              <a:t>Other trial- gut rules out 98%</a:t>
            </a:r>
          </a:p>
          <a:p>
            <a:endParaRPr lang="en-US" dirty="0"/>
          </a:p>
        </p:txBody>
      </p:sp>
      <p:sp>
        <p:nvSpPr>
          <p:cNvPr id="4" name="Slide Number Placeholder 3"/>
          <p:cNvSpPr>
            <a:spLocks noGrp="1"/>
          </p:cNvSpPr>
          <p:nvPr>
            <p:ph type="sldNum" sz="quarter" idx="5"/>
          </p:nvPr>
        </p:nvSpPr>
        <p:spPr/>
        <p:txBody>
          <a:bodyPr/>
          <a:lstStyle/>
          <a:p>
            <a:fld id="{E68EECFD-8402-4E9A-8FF0-A7D411CFE9AB}" type="slidenum">
              <a:rPr lang="en-US" smtClean="0"/>
              <a:t>11</a:t>
            </a:fld>
            <a:endParaRPr lang="en-US"/>
          </a:p>
        </p:txBody>
      </p:sp>
    </p:spTree>
    <p:extLst>
      <p:ext uri="{BB962C8B-B14F-4D97-AF65-F5344CB8AC3E}">
        <p14:creationId xmlns:p14="http://schemas.microsoft.com/office/powerpoint/2010/main" val="231689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B822C2-23C8-47CA-BBED-E112405F81E9}"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181FB-0659-41EF-A385-9152E8625A13}" type="slidenum">
              <a:rPr lang="en-US" smtClean="0"/>
              <a:t>‹#›</a:t>
            </a:fld>
            <a:endParaRPr lang="en-US"/>
          </a:p>
        </p:txBody>
      </p:sp>
    </p:spTree>
    <p:extLst>
      <p:ext uri="{BB962C8B-B14F-4D97-AF65-F5344CB8AC3E}">
        <p14:creationId xmlns:p14="http://schemas.microsoft.com/office/powerpoint/2010/main" val="4096236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B822C2-23C8-47CA-BBED-E112405F81E9}"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181FB-0659-41EF-A385-9152E8625A13}" type="slidenum">
              <a:rPr lang="en-US" smtClean="0"/>
              <a:t>‹#›</a:t>
            </a:fld>
            <a:endParaRPr lang="en-US"/>
          </a:p>
        </p:txBody>
      </p:sp>
    </p:spTree>
    <p:extLst>
      <p:ext uri="{BB962C8B-B14F-4D97-AF65-F5344CB8AC3E}">
        <p14:creationId xmlns:p14="http://schemas.microsoft.com/office/powerpoint/2010/main" val="300132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B822C2-23C8-47CA-BBED-E112405F81E9}"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181FB-0659-41EF-A385-9152E8625A13}" type="slidenum">
              <a:rPr lang="en-US" smtClean="0"/>
              <a:t>‹#›</a:t>
            </a:fld>
            <a:endParaRPr lang="en-US"/>
          </a:p>
        </p:txBody>
      </p:sp>
    </p:spTree>
    <p:extLst>
      <p:ext uri="{BB962C8B-B14F-4D97-AF65-F5344CB8AC3E}">
        <p14:creationId xmlns:p14="http://schemas.microsoft.com/office/powerpoint/2010/main" val="402413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B822C2-23C8-47CA-BBED-E112405F81E9}"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181FB-0659-41EF-A385-9152E8625A13}" type="slidenum">
              <a:rPr lang="en-US" smtClean="0"/>
              <a:t>‹#›</a:t>
            </a:fld>
            <a:endParaRPr lang="en-US"/>
          </a:p>
        </p:txBody>
      </p:sp>
    </p:spTree>
    <p:extLst>
      <p:ext uri="{BB962C8B-B14F-4D97-AF65-F5344CB8AC3E}">
        <p14:creationId xmlns:p14="http://schemas.microsoft.com/office/powerpoint/2010/main" val="2051695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B822C2-23C8-47CA-BBED-E112405F81E9}"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8181FB-0659-41EF-A385-9152E8625A13}" type="slidenum">
              <a:rPr lang="en-US" smtClean="0"/>
              <a:t>‹#›</a:t>
            </a:fld>
            <a:endParaRPr lang="en-US"/>
          </a:p>
        </p:txBody>
      </p:sp>
    </p:spTree>
    <p:extLst>
      <p:ext uri="{BB962C8B-B14F-4D97-AF65-F5344CB8AC3E}">
        <p14:creationId xmlns:p14="http://schemas.microsoft.com/office/powerpoint/2010/main" val="60416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B822C2-23C8-47CA-BBED-E112405F81E9}"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181FB-0659-41EF-A385-9152E8625A13}" type="slidenum">
              <a:rPr lang="en-US" smtClean="0"/>
              <a:t>‹#›</a:t>
            </a:fld>
            <a:endParaRPr lang="en-US"/>
          </a:p>
        </p:txBody>
      </p:sp>
    </p:spTree>
    <p:extLst>
      <p:ext uri="{BB962C8B-B14F-4D97-AF65-F5344CB8AC3E}">
        <p14:creationId xmlns:p14="http://schemas.microsoft.com/office/powerpoint/2010/main" val="37546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B822C2-23C8-47CA-BBED-E112405F81E9}" type="datetimeFigureOut">
              <a:rPr lang="en-US" smtClean="0"/>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8181FB-0659-41EF-A385-9152E8625A13}" type="slidenum">
              <a:rPr lang="en-US" smtClean="0"/>
              <a:t>‹#›</a:t>
            </a:fld>
            <a:endParaRPr lang="en-US"/>
          </a:p>
        </p:txBody>
      </p:sp>
    </p:spTree>
    <p:extLst>
      <p:ext uri="{BB962C8B-B14F-4D97-AF65-F5344CB8AC3E}">
        <p14:creationId xmlns:p14="http://schemas.microsoft.com/office/powerpoint/2010/main" val="293302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B822C2-23C8-47CA-BBED-E112405F81E9}" type="datetimeFigureOut">
              <a:rPr lang="en-US" smtClean="0"/>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8181FB-0659-41EF-A385-9152E8625A13}" type="slidenum">
              <a:rPr lang="en-US" smtClean="0"/>
              <a:t>‹#›</a:t>
            </a:fld>
            <a:endParaRPr lang="en-US"/>
          </a:p>
        </p:txBody>
      </p:sp>
    </p:spTree>
    <p:extLst>
      <p:ext uri="{BB962C8B-B14F-4D97-AF65-F5344CB8AC3E}">
        <p14:creationId xmlns:p14="http://schemas.microsoft.com/office/powerpoint/2010/main" val="1021281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B822C2-23C8-47CA-BBED-E112405F81E9}" type="datetimeFigureOut">
              <a:rPr lang="en-US" smtClean="0"/>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8181FB-0659-41EF-A385-9152E8625A13}" type="slidenum">
              <a:rPr lang="en-US" smtClean="0"/>
              <a:t>‹#›</a:t>
            </a:fld>
            <a:endParaRPr lang="en-US"/>
          </a:p>
        </p:txBody>
      </p:sp>
    </p:spTree>
    <p:extLst>
      <p:ext uri="{BB962C8B-B14F-4D97-AF65-F5344CB8AC3E}">
        <p14:creationId xmlns:p14="http://schemas.microsoft.com/office/powerpoint/2010/main" val="74838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B822C2-23C8-47CA-BBED-E112405F81E9}"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8181FB-0659-41EF-A385-9152E8625A13}"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8842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5B822C2-23C8-47CA-BBED-E112405F81E9}" type="datetimeFigureOut">
              <a:rPr lang="en-US" smtClean="0"/>
              <a:t>9/28/2023</a:t>
            </a:fld>
            <a:endParaRPr lang="en-US"/>
          </a:p>
        </p:txBody>
      </p:sp>
      <p:sp>
        <p:nvSpPr>
          <p:cNvPr id="9" name="Slide Number Placeholder 8"/>
          <p:cNvSpPr>
            <a:spLocks noGrp="1"/>
          </p:cNvSpPr>
          <p:nvPr>
            <p:ph type="sldNum" sz="quarter" idx="11"/>
          </p:nvPr>
        </p:nvSpPr>
        <p:spPr/>
        <p:txBody>
          <a:bodyPr/>
          <a:lstStyle/>
          <a:p>
            <a:fld id="{088181FB-0659-41EF-A385-9152E8625A1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73031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88181FB-0659-41EF-A385-9152E8625A13}"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5B822C2-23C8-47CA-BBED-E112405F81E9}" type="datetimeFigureOut">
              <a:rPr lang="en-US" smtClean="0"/>
              <a:t>9/28/2023</a:t>
            </a:fld>
            <a:endParaRPr lang="en-US"/>
          </a:p>
        </p:txBody>
      </p:sp>
    </p:spTree>
    <p:extLst>
      <p:ext uri="{BB962C8B-B14F-4D97-AF65-F5344CB8AC3E}">
        <p14:creationId xmlns:p14="http://schemas.microsoft.com/office/powerpoint/2010/main" val="33975587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thrombosiscanada.c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nccn.org/professionals/physician_gls/pdf/colon_blocks.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9.xml.rels><?xml version="1.0" encoding="UTF-8" standalone="yes"?>
<Relationships xmlns="http://schemas.openxmlformats.org/package/2006/relationships"><Relationship Id="rId3" Type="http://schemas.openxmlformats.org/officeDocument/2006/relationships/hyperlink" Target="https://www.nccn.org/professionals/physician_gls/pdf/prostate_blocks.pdf" TargetMode="External"/><Relationship Id="rId2" Type="http://schemas.openxmlformats.org/officeDocument/2006/relationships/hyperlink" Target="https://www.cancercareontario.ca/sites/ccocancercare/files/guidelines/summary/pebc1-14v3s.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tmp"/></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D715A-EAD0-429A-B069-C229B61DBC2D}"/>
              </a:ext>
            </a:extLst>
          </p:cNvPr>
          <p:cNvSpPr>
            <a:spLocks noGrp="1"/>
          </p:cNvSpPr>
          <p:nvPr>
            <p:ph type="ctrTitle"/>
          </p:nvPr>
        </p:nvSpPr>
        <p:spPr/>
        <p:txBody>
          <a:bodyPr/>
          <a:lstStyle/>
          <a:p>
            <a:r>
              <a:rPr lang="en-US" dirty="0"/>
              <a:t>Tips and Tricks to Expedite Cancer Diagnosis</a:t>
            </a:r>
          </a:p>
        </p:txBody>
      </p:sp>
      <p:sp>
        <p:nvSpPr>
          <p:cNvPr id="3" name="Subtitle 2">
            <a:extLst>
              <a:ext uri="{FF2B5EF4-FFF2-40B4-BE49-F238E27FC236}">
                <a16:creationId xmlns:a16="http://schemas.microsoft.com/office/drawing/2014/main" id="{6EFB8F0D-7B3A-4ECC-A159-00A31C459D94}"/>
              </a:ext>
            </a:extLst>
          </p:cNvPr>
          <p:cNvSpPr>
            <a:spLocks noGrp="1"/>
          </p:cNvSpPr>
          <p:nvPr>
            <p:ph type="subTitle" idx="1"/>
          </p:nvPr>
        </p:nvSpPr>
        <p:spPr/>
        <p:txBody>
          <a:bodyPr>
            <a:normAutofit fontScale="62500" lnSpcReduction="20000"/>
          </a:bodyPr>
          <a:lstStyle/>
          <a:p>
            <a:pPr>
              <a:lnSpc>
                <a:spcPct val="100000"/>
              </a:lnSpc>
              <a:spcBef>
                <a:spcPts val="0"/>
              </a:spcBef>
            </a:pPr>
            <a:r>
              <a:rPr lang="en-US" b="1" dirty="0"/>
              <a:t>Anna N. Wilkinson, MSc., MD, CCFP, FCFP</a:t>
            </a:r>
            <a:endParaRPr lang="en-US" dirty="0"/>
          </a:p>
          <a:p>
            <a:pPr>
              <a:lnSpc>
                <a:spcPct val="100000"/>
              </a:lnSpc>
              <a:spcBef>
                <a:spcPts val="0"/>
              </a:spcBef>
            </a:pPr>
            <a:r>
              <a:rPr lang="en-US" dirty="0"/>
              <a:t>Associate Professor, University of Ottawa, Department of Family Medicine</a:t>
            </a:r>
          </a:p>
          <a:p>
            <a:pPr>
              <a:lnSpc>
                <a:spcPct val="100000"/>
              </a:lnSpc>
              <a:spcBef>
                <a:spcPts val="0"/>
              </a:spcBef>
            </a:pPr>
            <a:r>
              <a:rPr lang="en-US" dirty="0"/>
              <a:t>Family Physician, The Ottawa Academic Family Health Team</a:t>
            </a:r>
          </a:p>
          <a:p>
            <a:pPr>
              <a:lnSpc>
                <a:spcPct val="100000"/>
              </a:lnSpc>
              <a:spcBef>
                <a:spcPts val="0"/>
              </a:spcBef>
            </a:pPr>
            <a:r>
              <a:rPr lang="en-US" dirty="0"/>
              <a:t>GP Oncologist, The Ottawa Hospital Cancer Centre</a:t>
            </a:r>
          </a:p>
          <a:p>
            <a:pPr>
              <a:lnSpc>
                <a:spcPct val="100000"/>
              </a:lnSpc>
              <a:spcBef>
                <a:spcPts val="0"/>
              </a:spcBef>
            </a:pPr>
            <a:r>
              <a:rPr lang="en-US" dirty="0"/>
              <a:t>Program Director, PGY-3 FP-Oncology</a:t>
            </a:r>
          </a:p>
          <a:p>
            <a:pPr>
              <a:lnSpc>
                <a:spcPct val="100000"/>
              </a:lnSpc>
              <a:spcBef>
                <a:spcPts val="0"/>
              </a:spcBef>
            </a:pPr>
            <a:r>
              <a:rPr lang="en-US" dirty="0"/>
              <a:t>Regional Cancer Primary Care Lead for the Champlain Regional Cancer Program </a:t>
            </a:r>
          </a:p>
          <a:p>
            <a:endParaRPr lang="en-US" dirty="0"/>
          </a:p>
        </p:txBody>
      </p:sp>
    </p:spTree>
    <p:extLst>
      <p:ext uri="{BB962C8B-B14F-4D97-AF65-F5344CB8AC3E}">
        <p14:creationId xmlns:p14="http://schemas.microsoft.com/office/powerpoint/2010/main" val="3827687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chart&#10;&#10;Description automatically generated">
            <a:extLst>
              <a:ext uri="{FF2B5EF4-FFF2-40B4-BE49-F238E27FC236}">
                <a16:creationId xmlns:a16="http://schemas.microsoft.com/office/drawing/2014/main" id="{DD7AB693-B2F2-44E5-9A94-9FFC5DBD5C1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9647" t="2728" r="23870" b="13665"/>
          <a:stretch/>
        </p:blipFill>
        <p:spPr>
          <a:xfrm>
            <a:off x="2256668" y="33376"/>
            <a:ext cx="5684293" cy="6763951"/>
          </a:xfrm>
        </p:spPr>
      </p:pic>
      <p:sp>
        <p:nvSpPr>
          <p:cNvPr id="2" name="Title 1">
            <a:extLst>
              <a:ext uri="{FF2B5EF4-FFF2-40B4-BE49-F238E27FC236}">
                <a16:creationId xmlns:a16="http://schemas.microsoft.com/office/drawing/2014/main" id="{C0C37A3C-B5BA-48B7-9634-9DCB2D7E8E1A}"/>
              </a:ext>
            </a:extLst>
          </p:cNvPr>
          <p:cNvSpPr>
            <a:spLocks noGrp="1"/>
          </p:cNvSpPr>
          <p:nvPr>
            <p:ph type="title"/>
          </p:nvPr>
        </p:nvSpPr>
        <p:spPr>
          <a:xfrm>
            <a:off x="320961" y="5429921"/>
            <a:ext cx="7620000" cy="1143000"/>
          </a:xfrm>
        </p:spPr>
        <p:txBody>
          <a:bodyPr/>
          <a:lstStyle/>
          <a:p>
            <a:r>
              <a:rPr lang="en-US" sz="2400" dirty="0"/>
              <a:t>Yellow:  PPV &gt;1%</a:t>
            </a:r>
            <a:br>
              <a:rPr lang="en-US" sz="2400" dirty="0"/>
            </a:br>
            <a:r>
              <a:rPr lang="en-US" sz="2400" dirty="0"/>
              <a:t>Orange: PPV&gt;2%</a:t>
            </a:r>
            <a:br>
              <a:rPr lang="en-US" sz="2400" dirty="0"/>
            </a:br>
            <a:r>
              <a:rPr lang="en-US" sz="2400" dirty="0"/>
              <a:t>Red: PPV&gt;5% (20 fold risk of  cancer diagnosis)</a:t>
            </a:r>
            <a:br>
              <a:rPr lang="en-US" sz="1400" dirty="0"/>
            </a:br>
            <a:endParaRPr lang="en-US" sz="1400" dirty="0"/>
          </a:p>
        </p:txBody>
      </p:sp>
      <p:sp>
        <p:nvSpPr>
          <p:cNvPr id="3" name="Rectangle 2">
            <a:extLst>
              <a:ext uri="{FF2B5EF4-FFF2-40B4-BE49-F238E27FC236}">
                <a16:creationId xmlns:a16="http://schemas.microsoft.com/office/drawing/2014/main" id="{110389A5-3530-4CFB-A55C-C87B7ABA240C}"/>
              </a:ext>
            </a:extLst>
          </p:cNvPr>
          <p:cNvSpPr/>
          <p:nvPr/>
        </p:nvSpPr>
        <p:spPr>
          <a:xfrm>
            <a:off x="-53788" y="6519446"/>
            <a:ext cx="6270171" cy="338554"/>
          </a:xfrm>
          <a:prstGeom prst="rect">
            <a:avLst/>
          </a:prstGeom>
        </p:spPr>
        <p:txBody>
          <a:bodyPr wrap="square">
            <a:spAutoFit/>
          </a:bodyPr>
          <a:lstStyle/>
          <a:p>
            <a:r>
              <a:rPr lang="en-US" sz="800" dirty="0"/>
              <a:t>Hamilton, W. (2009). The CAPER studies: five case-control studies aimed at identifying and quantifying the risk of cancer in symptomatic primary care patients. </a:t>
            </a:r>
            <a:r>
              <a:rPr lang="en-US" sz="800" i="1" dirty="0"/>
              <a:t>British journal of cancer</a:t>
            </a:r>
            <a:r>
              <a:rPr lang="en-US" sz="800" dirty="0"/>
              <a:t>, </a:t>
            </a:r>
            <a:r>
              <a:rPr lang="en-US" sz="800" i="1" dirty="0"/>
              <a:t>101</a:t>
            </a:r>
            <a:r>
              <a:rPr lang="en-US" sz="800" dirty="0"/>
              <a:t>(S2), S80-S86.</a:t>
            </a:r>
          </a:p>
        </p:txBody>
      </p:sp>
    </p:spTree>
    <p:extLst>
      <p:ext uri="{BB962C8B-B14F-4D97-AF65-F5344CB8AC3E}">
        <p14:creationId xmlns:p14="http://schemas.microsoft.com/office/powerpoint/2010/main" val="1269198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5ED1-0B61-4748-A384-54CF196B53D1}"/>
              </a:ext>
            </a:extLst>
          </p:cNvPr>
          <p:cNvSpPr>
            <a:spLocks noGrp="1"/>
          </p:cNvSpPr>
          <p:nvPr>
            <p:ph type="title"/>
          </p:nvPr>
        </p:nvSpPr>
        <p:spPr/>
        <p:txBody>
          <a:bodyPr/>
          <a:lstStyle/>
          <a:p>
            <a:r>
              <a:rPr lang="en-US" dirty="0"/>
              <a:t>Trust your gut</a:t>
            </a:r>
          </a:p>
        </p:txBody>
      </p:sp>
      <p:sp>
        <p:nvSpPr>
          <p:cNvPr id="3" name="Content Placeholder 2">
            <a:extLst>
              <a:ext uri="{FF2B5EF4-FFF2-40B4-BE49-F238E27FC236}">
                <a16:creationId xmlns:a16="http://schemas.microsoft.com/office/drawing/2014/main" id="{2DD8E406-0A43-4891-B599-2D69D2BA7FF0}"/>
              </a:ext>
            </a:extLst>
          </p:cNvPr>
          <p:cNvSpPr>
            <a:spLocks noGrp="1"/>
          </p:cNvSpPr>
          <p:nvPr>
            <p:ph idx="1"/>
          </p:nvPr>
        </p:nvSpPr>
        <p:spPr>
          <a:xfrm>
            <a:off x="446740" y="1327245"/>
            <a:ext cx="7620000" cy="4800600"/>
          </a:xfrm>
        </p:spPr>
        <p:txBody>
          <a:bodyPr/>
          <a:lstStyle/>
          <a:p>
            <a:r>
              <a:rPr lang="en-US" sz="2400" dirty="0"/>
              <a:t>Rapid ‘summing up’ of multiple verbal/nonverbal patient cues in the context of GPs’ knowledge and experience.</a:t>
            </a:r>
          </a:p>
          <a:p>
            <a:r>
              <a:rPr lang="en-US" sz="2400" dirty="0"/>
              <a:t>FP gut feeling for cancer dx = PPV 9.8!</a:t>
            </a:r>
          </a:p>
          <a:p>
            <a:endParaRPr lang="en-US" dirty="0"/>
          </a:p>
        </p:txBody>
      </p:sp>
      <p:sp>
        <p:nvSpPr>
          <p:cNvPr id="4" name="Rectangle 3">
            <a:extLst>
              <a:ext uri="{FF2B5EF4-FFF2-40B4-BE49-F238E27FC236}">
                <a16:creationId xmlns:a16="http://schemas.microsoft.com/office/drawing/2014/main" id="{FFDCE331-5C15-462B-BEF7-534C8AB83777}"/>
              </a:ext>
            </a:extLst>
          </p:cNvPr>
          <p:cNvSpPr/>
          <p:nvPr/>
        </p:nvSpPr>
        <p:spPr>
          <a:xfrm>
            <a:off x="98611" y="6414085"/>
            <a:ext cx="8316259" cy="338554"/>
          </a:xfrm>
          <a:prstGeom prst="rect">
            <a:avLst/>
          </a:prstGeom>
        </p:spPr>
        <p:txBody>
          <a:bodyPr wrap="square">
            <a:spAutoFit/>
          </a:bodyPr>
          <a:lstStyle/>
          <a:p>
            <a:r>
              <a:rPr lang="en-US" sz="800" dirty="0"/>
              <a:t>Smith, C. F., Drew, S., </a:t>
            </a:r>
            <a:r>
              <a:rPr lang="en-US" sz="800" dirty="0" err="1"/>
              <a:t>Ziebland</a:t>
            </a:r>
            <a:r>
              <a:rPr lang="en-US" sz="800" dirty="0"/>
              <a:t>, S., &amp; Nicholson, B. D. (2020). Understanding the role of GPs’ gut feelings in diagnosing cancer in primary care: a systematic review and meta-analysis of existing evidence. </a:t>
            </a:r>
            <a:r>
              <a:rPr lang="en-US" sz="800" i="1" dirty="0"/>
              <a:t>British Journal of General Practice</a:t>
            </a:r>
            <a:r>
              <a:rPr lang="en-US" sz="800" dirty="0"/>
              <a:t>, </a:t>
            </a:r>
            <a:r>
              <a:rPr lang="en-US" sz="800" i="1" dirty="0"/>
              <a:t>70</a:t>
            </a:r>
            <a:r>
              <a:rPr lang="en-US" sz="800" dirty="0"/>
              <a:t>(698), e612-e621.</a:t>
            </a:r>
          </a:p>
        </p:txBody>
      </p:sp>
      <p:pic>
        <p:nvPicPr>
          <p:cNvPr id="6" name="Picture 5">
            <a:extLst>
              <a:ext uri="{FF2B5EF4-FFF2-40B4-BE49-F238E27FC236}">
                <a16:creationId xmlns:a16="http://schemas.microsoft.com/office/drawing/2014/main" id="{C6A8F546-0688-4326-B1A6-3B07D94143C6}"/>
              </a:ext>
            </a:extLst>
          </p:cNvPr>
          <p:cNvPicPr>
            <a:picLocks noChangeAspect="1"/>
          </p:cNvPicPr>
          <p:nvPr/>
        </p:nvPicPr>
        <p:blipFill rotWithShape="1">
          <a:blip r:embed="rId3">
            <a:extLst>
              <a:ext uri="{28A0092B-C50C-407E-A947-70E740481C1C}">
                <a14:useLocalDpi xmlns:a14="http://schemas.microsoft.com/office/drawing/2010/main" val="0"/>
              </a:ext>
            </a:extLst>
          </a:blip>
          <a:srcRect l="94" t="5851" r="-94" b="8496"/>
          <a:stretch/>
        </p:blipFill>
        <p:spPr>
          <a:xfrm>
            <a:off x="0" y="2903458"/>
            <a:ext cx="8224955" cy="3510627"/>
          </a:xfrm>
          <a:prstGeom prst="rect">
            <a:avLst/>
          </a:prstGeom>
        </p:spPr>
      </p:pic>
    </p:spTree>
    <p:extLst>
      <p:ext uri="{BB962C8B-B14F-4D97-AF65-F5344CB8AC3E}">
        <p14:creationId xmlns:p14="http://schemas.microsoft.com/office/powerpoint/2010/main" val="167616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04D6D4F-0CDF-4899-BDC5-7A1211C0B00C}"/>
              </a:ext>
            </a:extLst>
          </p:cNvPr>
          <p:cNvGrpSpPr/>
          <p:nvPr/>
        </p:nvGrpSpPr>
        <p:grpSpPr>
          <a:xfrm>
            <a:off x="282562" y="2619957"/>
            <a:ext cx="8240671" cy="2185214"/>
            <a:chOff x="372972" y="2911128"/>
            <a:chExt cx="7775254" cy="2185214"/>
          </a:xfrm>
        </p:grpSpPr>
        <p:sp>
          <p:nvSpPr>
            <p:cNvPr id="6" name="TextBox 5">
              <a:extLst>
                <a:ext uri="{FF2B5EF4-FFF2-40B4-BE49-F238E27FC236}">
                  <a16:creationId xmlns:a16="http://schemas.microsoft.com/office/drawing/2014/main" id="{C48AEEFA-506C-41A9-9466-7DA5022891EC}"/>
                </a:ext>
              </a:extLst>
            </p:cNvPr>
            <p:cNvSpPr txBox="1"/>
            <p:nvPr/>
          </p:nvSpPr>
          <p:spPr>
            <a:xfrm>
              <a:off x="1866445" y="2911128"/>
              <a:ext cx="6281781" cy="2185214"/>
            </a:xfrm>
            <a:prstGeom prst="rect">
              <a:avLst/>
            </a:prstGeom>
            <a:noFill/>
          </p:spPr>
          <p:txBody>
            <a:bodyPr wrap="square" rtlCol="0">
              <a:spAutoFit/>
            </a:bodyPr>
            <a:lstStyle/>
            <a:p>
              <a:r>
                <a:rPr lang="en-US" sz="2800" dirty="0"/>
                <a:t>-Same symptoms, multiple visits </a:t>
              </a:r>
            </a:p>
            <a:p>
              <a:r>
                <a:rPr lang="en-US" sz="2800" dirty="0"/>
                <a:t>-Multiple concurrent symptoms</a:t>
              </a:r>
            </a:p>
            <a:p>
              <a:r>
                <a:rPr lang="en-US" sz="2800" dirty="0"/>
                <a:t>-Not responding to therapy as you would expect</a:t>
              </a:r>
            </a:p>
            <a:p>
              <a:endParaRPr lang="en-US" sz="2400" i="1" dirty="0"/>
            </a:p>
          </p:txBody>
        </p:sp>
        <p:pic>
          <p:nvPicPr>
            <p:cNvPr id="8" name="Picture 2" descr="Dark Black Tahitian 11.00mm Pearl | Tahitian, Pearls, Shine bright like a  diamond">
              <a:extLst>
                <a:ext uri="{FF2B5EF4-FFF2-40B4-BE49-F238E27FC236}">
                  <a16:creationId xmlns:a16="http://schemas.microsoft.com/office/drawing/2014/main" id="{CD437925-16F1-41EF-A066-D23DA3D9F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72" y="3407005"/>
              <a:ext cx="1493473" cy="119345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4903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61BC-FB72-414D-BDF1-E1C14C13A57B}"/>
              </a:ext>
            </a:extLst>
          </p:cNvPr>
          <p:cNvSpPr>
            <a:spLocks noGrp="1"/>
          </p:cNvSpPr>
          <p:nvPr>
            <p:ph type="title"/>
          </p:nvPr>
        </p:nvSpPr>
        <p:spPr/>
        <p:txBody>
          <a:bodyPr/>
          <a:lstStyle/>
          <a:p>
            <a:r>
              <a:rPr lang="en-US" dirty="0"/>
              <a:t>Case: H</a:t>
            </a:r>
          </a:p>
        </p:txBody>
      </p:sp>
      <p:sp>
        <p:nvSpPr>
          <p:cNvPr id="3" name="Content Placeholder 2">
            <a:extLst>
              <a:ext uri="{FF2B5EF4-FFF2-40B4-BE49-F238E27FC236}">
                <a16:creationId xmlns:a16="http://schemas.microsoft.com/office/drawing/2014/main" id="{994E962C-2709-46A6-ADF9-353AC84F7171}"/>
              </a:ext>
            </a:extLst>
          </p:cNvPr>
          <p:cNvSpPr>
            <a:spLocks noGrp="1"/>
          </p:cNvSpPr>
          <p:nvPr>
            <p:ph idx="1"/>
          </p:nvPr>
        </p:nvSpPr>
        <p:spPr>
          <a:xfrm>
            <a:off x="149087" y="1530626"/>
            <a:ext cx="8236226" cy="4800600"/>
          </a:xfrm>
        </p:spPr>
        <p:txBody>
          <a:bodyPr>
            <a:normAutofit/>
          </a:bodyPr>
          <a:lstStyle/>
          <a:p>
            <a:pPr marL="411480" lvl="1" indent="0">
              <a:buNone/>
            </a:pPr>
            <a:r>
              <a:rPr lang="en-US" sz="2800" dirty="0"/>
              <a:t>H is a 56 </a:t>
            </a:r>
            <a:r>
              <a:rPr lang="en-US" sz="2800" dirty="0" err="1"/>
              <a:t>yo</a:t>
            </a:r>
            <a:r>
              <a:rPr lang="en-US" sz="2800" dirty="0"/>
              <a:t> women who comes to see you with increasing sharp epigastric pain over the last month  She has been more constipated. She denies blood in her stools and weight loss.  She tells you she’s just “not feeling right”.</a:t>
            </a:r>
          </a:p>
          <a:p>
            <a:pPr marL="411480" lvl="1" indent="0">
              <a:buNone/>
            </a:pPr>
            <a:r>
              <a:rPr lang="en-US" sz="2800" dirty="0"/>
              <a:t>PMHX: None</a:t>
            </a:r>
          </a:p>
          <a:p>
            <a:pPr marL="411480" lvl="1" indent="0">
              <a:buNone/>
            </a:pPr>
            <a:r>
              <a:rPr lang="en-US" sz="2800" dirty="0"/>
              <a:t>Meds: None</a:t>
            </a:r>
          </a:p>
          <a:p>
            <a:pPr marL="411480" lvl="1" indent="0">
              <a:buNone/>
            </a:pPr>
            <a:r>
              <a:rPr lang="en-US" sz="2800" dirty="0"/>
              <a:t>Family history- Father prostate cancer age 74</a:t>
            </a:r>
          </a:p>
          <a:p>
            <a:pPr marL="411480" lvl="1" indent="0">
              <a:buNone/>
            </a:pPr>
            <a:r>
              <a:rPr lang="en-US" sz="2800" dirty="0"/>
              <a:t>FIT test negative 2.5 years ago</a:t>
            </a:r>
          </a:p>
          <a:p>
            <a:pPr marL="411480" lvl="1" indent="0">
              <a:buNone/>
            </a:pPr>
            <a:r>
              <a:rPr lang="en-US" sz="2800" dirty="0"/>
              <a:t>Non smoker, social ETOH</a:t>
            </a:r>
          </a:p>
          <a:p>
            <a:pPr lvl="1"/>
            <a:endParaRPr lang="en-US" dirty="0"/>
          </a:p>
          <a:p>
            <a:endParaRPr lang="en-US" dirty="0"/>
          </a:p>
          <a:p>
            <a:endParaRPr lang="en-US" dirty="0"/>
          </a:p>
        </p:txBody>
      </p:sp>
    </p:spTree>
    <p:extLst>
      <p:ext uri="{BB962C8B-B14F-4D97-AF65-F5344CB8AC3E}">
        <p14:creationId xmlns:p14="http://schemas.microsoft.com/office/powerpoint/2010/main" val="32569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A3098-4663-419D-B8EE-FDA95A4ECD56}"/>
              </a:ext>
            </a:extLst>
          </p:cNvPr>
          <p:cNvSpPr>
            <a:spLocks noGrp="1"/>
          </p:cNvSpPr>
          <p:nvPr>
            <p:ph type="title"/>
          </p:nvPr>
        </p:nvSpPr>
        <p:spPr>
          <a:xfrm>
            <a:off x="628650" y="3643364"/>
            <a:ext cx="7886700" cy="1325563"/>
          </a:xfrm>
        </p:spPr>
        <p:txBody>
          <a:bodyPr/>
          <a:lstStyle/>
          <a:p>
            <a:r>
              <a:rPr lang="en-US" dirty="0"/>
              <a:t>Step 2. Physical Exam</a:t>
            </a:r>
            <a:br>
              <a:rPr lang="en-US" dirty="0"/>
            </a:br>
            <a:r>
              <a:rPr lang="en-US" i="1" dirty="0"/>
              <a:t>Any signs of cancer?</a:t>
            </a:r>
          </a:p>
        </p:txBody>
      </p:sp>
      <p:graphicFrame>
        <p:nvGraphicFramePr>
          <p:cNvPr id="4" name="Content Placeholder 3">
            <a:extLst>
              <a:ext uri="{FF2B5EF4-FFF2-40B4-BE49-F238E27FC236}">
                <a16:creationId xmlns:a16="http://schemas.microsoft.com/office/drawing/2014/main" id="{BC61ABE8-BB97-45B2-99EB-7C682356C575}"/>
              </a:ext>
            </a:extLst>
          </p:cNvPr>
          <p:cNvGraphicFramePr>
            <a:graphicFrameLocks/>
          </p:cNvGraphicFramePr>
          <p:nvPr>
            <p:extLst>
              <p:ext uri="{D42A27DB-BD31-4B8C-83A1-F6EECF244321}">
                <p14:modId xmlns:p14="http://schemas.microsoft.com/office/powerpoint/2010/main" val="3273416962"/>
              </p:ext>
            </p:extLst>
          </p:nvPr>
        </p:nvGraphicFramePr>
        <p:xfrm>
          <a:off x="638744" y="125040"/>
          <a:ext cx="7403752" cy="3055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6705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EA461-4AED-41BB-A439-5774B852B7AD}"/>
              </a:ext>
            </a:extLst>
          </p:cNvPr>
          <p:cNvSpPr>
            <a:spLocks noGrp="1"/>
          </p:cNvSpPr>
          <p:nvPr>
            <p:ph type="title"/>
          </p:nvPr>
        </p:nvSpPr>
        <p:spPr/>
        <p:txBody>
          <a:bodyPr/>
          <a:lstStyle/>
          <a:p>
            <a:r>
              <a:rPr lang="en-US" dirty="0"/>
              <a:t>Local signs of cancer</a:t>
            </a:r>
          </a:p>
        </p:txBody>
      </p:sp>
      <p:sp>
        <p:nvSpPr>
          <p:cNvPr id="3" name="Content Placeholder 2">
            <a:extLst>
              <a:ext uri="{FF2B5EF4-FFF2-40B4-BE49-F238E27FC236}">
                <a16:creationId xmlns:a16="http://schemas.microsoft.com/office/drawing/2014/main" id="{8C2C5345-6C12-417D-AA60-40FC4BFC2E4B}"/>
              </a:ext>
            </a:extLst>
          </p:cNvPr>
          <p:cNvSpPr>
            <a:spLocks noGrp="1"/>
          </p:cNvSpPr>
          <p:nvPr>
            <p:ph idx="1"/>
          </p:nvPr>
        </p:nvSpPr>
        <p:spPr/>
        <p:txBody>
          <a:bodyPr/>
          <a:lstStyle/>
          <a:p>
            <a:r>
              <a:rPr lang="en-US" sz="2400" dirty="0"/>
              <a:t>Complete physical exam, focused by history</a:t>
            </a:r>
          </a:p>
          <a:p>
            <a:pPr lvl="1"/>
            <a:r>
              <a:rPr lang="en-US" sz="2200" dirty="0"/>
              <a:t>Masses: breast, abdominal, soft tissue, nodal</a:t>
            </a:r>
          </a:p>
          <a:p>
            <a:pPr lvl="1"/>
            <a:r>
              <a:rPr lang="en-US" sz="2200" dirty="0"/>
              <a:t>Lymph nodes: Regional lymph node abnormalities can be lead you to primary</a:t>
            </a:r>
            <a:endParaRPr lang="en-US" dirty="0"/>
          </a:p>
        </p:txBody>
      </p:sp>
    </p:spTree>
    <p:extLst>
      <p:ext uri="{BB962C8B-B14F-4D97-AF65-F5344CB8AC3E}">
        <p14:creationId xmlns:p14="http://schemas.microsoft.com/office/powerpoint/2010/main" val="939321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8309-9FD2-4C6B-88C2-4B26A964C823}"/>
              </a:ext>
            </a:extLst>
          </p:cNvPr>
          <p:cNvSpPr>
            <a:spLocks noGrp="1"/>
          </p:cNvSpPr>
          <p:nvPr>
            <p:ph type="title"/>
          </p:nvPr>
        </p:nvSpPr>
        <p:spPr/>
        <p:txBody>
          <a:bodyPr/>
          <a:lstStyle/>
          <a:p>
            <a:r>
              <a:rPr lang="en-US" dirty="0"/>
              <a:t>Signs of Metastatic Cancer</a:t>
            </a:r>
          </a:p>
        </p:txBody>
      </p:sp>
      <p:sp>
        <p:nvSpPr>
          <p:cNvPr id="3" name="Content Placeholder 2">
            <a:extLst>
              <a:ext uri="{FF2B5EF4-FFF2-40B4-BE49-F238E27FC236}">
                <a16:creationId xmlns:a16="http://schemas.microsoft.com/office/drawing/2014/main" id="{54A26D5C-B61D-4802-BD08-43931CBA2CBA}"/>
              </a:ext>
            </a:extLst>
          </p:cNvPr>
          <p:cNvSpPr>
            <a:spLocks noGrp="1"/>
          </p:cNvSpPr>
          <p:nvPr>
            <p:ph idx="1"/>
          </p:nvPr>
        </p:nvSpPr>
        <p:spPr/>
        <p:txBody>
          <a:bodyPr/>
          <a:lstStyle/>
          <a:p>
            <a:pPr lvl="1"/>
            <a:r>
              <a:rPr lang="en-US" sz="2400" dirty="0"/>
              <a:t>Masses</a:t>
            </a:r>
          </a:p>
          <a:p>
            <a:pPr lvl="1"/>
            <a:r>
              <a:rPr lang="en-US" sz="2400" dirty="0"/>
              <a:t>Jaundice</a:t>
            </a:r>
          </a:p>
          <a:p>
            <a:pPr lvl="1"/>
            <a:r>
              <a:rPr lang="en-US" sz="2400" dirty="0"/>
              <a:t>Effusions</a:t>
            </a:r>
          </a:p>
          <a:p>
            <a:pPr lvl="1"/>
            <a:r>
              <a:rPr lang="en-US" sz="2400" dirty="0"/>
              <a:t>Ascites</a:t>
            </a:r>
          </a:p>
          <a:p>
            <a:pPr lvl="1"/>
            <a:r>
              <a:rPr lang="en-US" sz="2400" dirty="0"/>
              <a:t>Hepatomegaly</a:t>
            </a:r>
          </a:p>
          <a:p>
            <a:pPr lvl="1"/>
            <a:r>
              <a:rPr lang="en-US" sz="2400" dirty="0"/>
              <a:t>Increased ICP</a:t>
            </a:r>
          </a:p>
          <a:p>
            <a:pPr marL="411480" lvl="1" indent="0">
              <a:buNone/>
            </a:pPr>
            <a:endParaRPr lang="en-US" sz="2400" dirty="0"/>
          </a:p>
          <a:p>
            <a:endParaRPr lang="en-US" dirty="0"/>
          </a:p>
        </p:txBody>
      </p:sp>
      <p:sp>
        <p:nvSpPr>
          <p:cNvPr id="4" name="Rectangle 3">
            <a:extLst>
              <a:ext uri="{FF2B5EF4-FFF2-40B4-BE49-F238E27FC236}">
                <a16:creationId xmlns:a16="http://schemas.microsoft.com/office/drawing/2014/main" id="{1E5E3846-5EF3-4110-978F-BFEFE75F2E12}"/>
              </a:ext>
            </a:extLst>
          </p:cNvPr>
          <p:cNvSpPr/>
          <p:nvPr/>
        </p:nvSpPr>
        <p:spPr>
          <a:xfrm>
            <a:off x="82848" y="6571396"/>
            <a:ext cx="8607019" cy="215444"/>
          </a:xfrm>
          <a:prstGeom prst="rect">
            <a:avLst/>
          </a:prstGeom>
        </p:spPr>
        <p:txBody>
          <a:bodyPr wrap="square">
            <a:spAutoFit/>
          </a:bodyPr>
          <a:lstStyle/>
          <a:p>
            <a:r>
              <a:rPr lang="en-US" sz="800" dirty="0">
                <a:solidFill>
                  <a:srgbClr val="222222"/>
                </a:solidFill>
                <a:latin typeface="Calibri" panose="020F0502020204030204" pitchFamily="34" charset="0"/>
                <a:ea typeface="Calibri" panose="020F0502020204030204" pitchFamily="34" charset="0"/>
              </a:rPr>
              <a:t>Cappell, M. S. (2017). </a:t>
            </a:r>
            <a:r>
              <a:rPr lang="en-US" sz="800" i="1" dirty="0">
                <a:solidFill>
                  <a:srgbClr val="222222"/>
                </a:solidFill>
                <a:latin typeface="Calibri" panose="020F0502020204030204" pitchFamily="34" charset="0"/>
                <a:ea typeface="Calibri" panose="020F0502020204030204" pitchFamily="34" charset="0"/>
              </a:rPr>
              <a:t>Principles and practice of hospital medicine</a:t>
            </a:r>
            <a:r>
              <a:rPr lang="en-US" sz="800" dirty="0">
                <a:solidFill>
                  <a:srgbClr val="222222"/>
                </a:solidFill>
                <a:latin typeface="Calibri" panose="020F0502020204030204" pitchFamily="34" charset="0"/>
                <a:ea typeface="Calibri" panose="020F0502020204030204" pitchFamily="34" charset="0"/>
              </a:rPr>
              <a:t>. McGraw-Hill Education Medical.</a:t>
            </a:r>
            <a:endParaRPr lang="en-US" sz="800" dirty="0"/>
          </a:p>
        </p:txBody>
      </p:sp>
    </p:spTree>
    <p:extLst>
      <p:ext uri="{BB962C8B-B14F-4D97-AF65-F5344CB8AC3E}">
        <p14:creationId xmlns:p14="http://schemas.microsoft.com/office/powerpoint/2010/main" val="1348687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7C1F969-152A-49E5-BCC0-53D47CB5BACB}"/>
              </a:ext>
            </a:extLst>
          </p:cNvPr>
          <p:cNvGrpSpPr/>
          <p:nvPr/>
        </p:nvGrpSpPr>
        <p:grpSpPr>
          <a:xfrm>
            <a:off x="425600" y="2759901"/>
            <a:ext cx="7744404" cy="1338198"/>
            <a:chOff x="242918" y="2708355"/>
            <a:chExt cx="7744404" cy="1338198"/>
          </a:xfrm>
        </p:grpSpPr>
        <p:sp>
          <p:nvSpPr>
            <p:cNvPr id="7" name="Rectangle 6">
              <a:extLst>
                <a:ext uri="{FF2B5EF4-FFF2-40B4-BE49-F238E27FC236}">
                  <a16:creationId xmlns:a16="http://schemas.microsoft.com/office/drawing/2014/main" id="{D6AE4DA1-1ACD-4851-A441-5BA07E0A0E57}"/>
                </a:ext>
              </a:extLst>
            </p:cNvPr>
            <p:cNvSpPr/>
            <p:nvPr/>
          </p:nvSpPr>
          <p:spPr>
            <a:xfrm>
              <a:off x="2070233" y="2831173"/>
              <a:ext cx="5917089" cy="993926"/>
            </a:xfrm>
            <a:prstGeom prst="rect">
              <a:avLst/>
            </a:prstGeom>
          </p:spPr>
          <p:txBody>
            <a:bodyPr wrap="square">
              <a:spAutoFit/>
            </a:bodyPr>
            <a:lstStyle/>
            <a:p>
              <a:pPr>
                <a:lnSpc>
                  <a:spcPct val="107000"/>
                </a:lnSpc>
              </a:pPr>
              <a:r>
                <a:rPr lang="en-US" sz="2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Concerning lymph nodes are those that are &gt;2cm and hard/rubbery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2" descr="Dark Black Tahitian 11.00mm Pearl | Tahitian, Pearls, Shine bright like a  diamond">
              <a:extLst>
                <a:ext uri="{FF2B5EF4-FFF2-40B4-BE49-F238E27FC236}">
                  <a16:creationId xmlns:a16="http://schemas.microsoft.com/office/drawing/2014/main" id="{BF23CF55-1094-4EEF-92AA-C527BFA49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918" y="2708355"/>
              <a:ext cx="1674596" cy="13381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34579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61BC-FB72-414D-BDF1-E1C14C13A57B}"/>
              </a:ext>
            </a:extLst>
          </p:cNvPr>
          <p:cNvSpPr>
            <a:spLocks noGrp="1"/>
          </p:cNvSpPr>
          <p:nvPr>
            <p:ph type="title"/>
          </p:nvPr>
        </p:nvSpPr>
        <p:spPr/>
        <p:txBody>
          <a:bodyPr/>
          <a:lstStyle/>
          <a:p>
            <a:r>
              <a:rPr lang="en-US" dirty="0"/>
              <a:t>H</a:t>
            </a:r>
          </a:p>
        </p:txBody>
      </p:sp>
      <p:sp>
        <p:nvSpPr>
          <p:cNvPr id="5" name="Content Placeholder 4">
            <a:extLst>
              <a:ext uri="{FF2B5EF4-FFF2-40B4-BE49-F238E27FC236}">
                <a16:creationId xmlns:a16="http://schemas.microsoft.com/office/drawing/2014/main" id="{1CC2F662-3790-4D46-B5D8-0157EBBEF81A}"/>
              </a:ext>
            </a:extLst>
          </p:cNvPr>
          <p:cNvSpPr>
            <a:spLocks noGrp="1"/>
          </p:cNvSpPr>
          <p:nvPr>
            <p:ph idx="1"/>
          </p:nvPr>
        </p:nvSpPr>
        <p:spPr/>
        <p:txBody>
          <a:bodyPr>
            <a:normAutofit/>
          </a:bodyPr>
          <a:lstStyle/>
          <a:p>
            <a:r>
              <a:rPr lang="en-CA" sz="2400" dirty="0"/>
              <a:t>General: appears comfortable and well. No distress. </a:t>
            </a:r>
            <a:endParaRPr lang="en-US" sz="2400" dirty="0"/>
          </a:p>
          <a:p>
            <a:endParaRPr lang="en-US" sz="2400" dirty="0"/>
          </a:p>
          <a:p>
            <a:r>
              <a:rPr lang="en-CA" sz="2400" dirty="0"/>
              <a:t>GI: non distended, mild epigastric tenderness, diffuse mild tenderness but no guarding, no rebound. No masses. Neg Murphy’s. Neg </a:t>
            </a:r>
            <a:r>
              <a:rPr lang="en-CA" sz="2400" dirty="0" err="1"/>
              <a:t>Rovsing</a:t>
            </a:r>
            <a:r>
              <a:rPr lang="en-CA" sz="2400" dirty="0"/>
              <a:t> and neg McBurney. </a:t>
            </a:r>
          </a:p>
          <a:p>
            <a:endParaRPr lang="en-US" sz="2400" dirty="0"/>
          </a:p>
          <a:p>
            <a:pPr marL="114300" indent="0">
              <a:buNone/>
            </a:pPr>
            <a:r>
              <a:rPr lang="en-US" sz="2400" b="1" i="1" dirty="0"/>
              <a:t>Given PPI and laboratory requisition</a:t>
            </a:r>
          </a:p>
        </p:txBody>
      </p:sp>
      <p:pic>
        <p:nvPicPr>
          <p:cNvPr id="3" name="Picture 2">
            <a:extLst>
              <a:ext uri="{FF2B5EF4-FFF2-40B4-BE49-F238E27FC236}">
                <a16:creationId xmlns:a16="http://schemas.microsoft.com/office/drawing/2014/main" id="{F41D0687-A8DC-42EE-A296-895C21D02FDD}"/>
              </a:ext>
            </a:extLst>
          </p:cNvPr>
          <p:cNvPicPr>
            <a:picLocks noChangeAspect="1"/>
          </p:cNvPicPr>
          <p:nvPr/>
        </p:nvPicPr>
        <p:blipFill>
          <a:blip r:embed="rId3"/>
          <a:stretch>
            <a:fillRect/>
          </a:stretch>
        </p:blipFill>
        <p:spPr>
          <a:xfrm>
            <a:off x="4267200" y="87136"/>
            <a:ext cx="4086169" cy="1670404"/>
          </a:xfrm>
          <a:prstGeom prst="rect">
            <a:avLst/>
          </a:prstGeom>
        </p:spPr>
      </p:pic>
    </p:spTree>
    <p:extLst>
      <p:ext uri="{BB962C8B-B14F-4D97-AF65-F5344CB8AC3E}">
        <p14:creationId xmlns:p14="http://schemas.microsoft.com/office/powerpoint/2010/main" val="3616851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DE010-2EE4-468D-ADA6-2B25602FF8B2}"/>
              </a:ext>
            </a:extLst>
          </p:cNvPr>
          <p:cNvSpPr>
            <a:spLocks noGrp="1"/>
          </p:cNvSpPr>
          <p:nvPr>
            <p:ph type="title"/>
          </p:nvPr>
        </p:nvSpPr>
        <p:spPr>
          <a:xfrm>
            <a:off x="628650" y="2434078"/>
            <a:ext cx="7886700" cy="3102796"/>
          </a:xfrm>
        </p:spPr>
        <p:txBody>
          <a:bodyPr/>
          <a:lstStyle/>
          <a:p>
            <a:r>
              <a:rPr lang="en-US" dirty="0"/>
              <a:t>Step 3: Initial Investigations:</a:t>
            </a:r>
            <a:br>
              <a:rPr lang="en-US" dirty="0"/>
            </a:br>
            <a:r>
              <a:rPr lang="en-US" i="1" dirty="0"/>
              <a:t>Is there a Problem?	</a:t>
            </a:r>
          </a:p>
        </p:txBody>
      </p:sp>
      <p:graphicFrame>
        <p:nvGraphicFramePr>
          <p:cNvPr id="4" name="Content Placeholder 3">
            <a:extLst>
              <a:ext uri="{FF2B5EF4-FFF2-40B4-BE49-F238E27FC236}">
                <a16:creationId xmlns:a16="http://schemas.microsoft.com/office/drawing/2014/main" id="{C419C877-A327-4E8E-A1B4-99F072E5F323}"/>
              </a:ext>
            </a:extLst>
          </p:cNvPr>
          <p:cNvGraphicFramePr>
            <a:graphicFrameLocks/>
          </p:cNvGraphicFramePr>
          <p:nvPr>
            <p:extLst>
              <p:ext uri="{D42A27DB-BD31-4B8C-83A1-F6EECF244321}">
                <p14:modId xmlns:p14="http://schemas.microsoft.com/office/powerpoint/2010/main" val="2666203422"/>
              </p:ext>
            </p:extLst>
          </p:nvPr>
        </p:nvGraphicFramePr>
        <p:xfrm>
          <a:off x="687024" y="23358"/>
          <a:ext cx="7425337" cy="3102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2765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457200" y="1063228"/>
            <a:ext cx="8229600" cy="857250"/>
          </a:xfrm>
          <a:prstGeom prst="rect">
            <a:avLst/>
          </a:prstGeom>
          <a:noFill/>
          <a:ln>
            <a:noFill/>
          </a:ln>
        </p:spPr>
        <p:txBody>
          <a:bodyPr spcFirstLastPara="1" vert="horz" wrap="square" lIns="91425" tIns="45700" rIns="91425" bIns="45700" rtlCol="0" anchor="ctr" anchorCtr="0">
            <a:noAutofit/>
          </a:bodyPr>
          <a:lstStyle/>
          <a:p>
            <a:pPr algn="ctr">
              <a:spcBef>
                <a:spcPts val="0"/>
              </a:spcBef>
              <a:buClr>
                <a:schemeClr val="dk1"/>
              </a:buClr>
              <a:buSzPts val="4400"/>
            </a:pPr>
            <a:r>
              <a:rPr lang="en" sz="4400" dirty="0">
                <a:solidFill>
                  <a:schemeClr val="tx1"/>
                </a:solidFill>
                <a:latin typeface="Calibri"/>
                <a:ea typeface="Calibri"/>
                <a:cs typeface="Calibri"/>
                <a:sym typeface="Calibri"/>
              </a:rPr>
              <a:t>Faculty/Presenter Disclosure</a:t>
            </a:r>
            <a:endParaRPr dirty="0">
              <a:solidFill>
                <a:schemeClr val="tx1"/>
              </a:solidFill>
            </a:endParaRPr>
          </a:p>
        </p:txBody>
      </p:sp>
      <p:sp>
        <p:nvSpPr>
          <p:cNvPr id="130" name="Google Shape;130;p25"/>
          <p:cNvSpPr txBox="1">
            <a:spLocks noGrp="1"/>
          </p:cNvSpPr>
          <p:nvPr>
            <p:ph type="body" idx="1"/>
          </p:nvPr>
        </p:nvSpPr>
        <p:spPr>
          <a:xfrm>
            <a:off x="457200" y="2057401"/>
            <a:ext cx="8229600" cy="4038599"/>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dk1"/>
              </a:buClr>
              <a:buSzPts val="2400"/>
              <a:buFont typeface="Arial"/>
              <a:buChar char="•"/>
            </a:pPr>
            <a:r>
              <a:rPr lang="en" sz="2400" b="1" dirty="0">
                <a:latin typeface="Calibri"/>
                <a:ea typeface="Calibri"/>
                <a:cs typeface="Calibri"/>
                <a:sym typeface="Calibri"/>
              </a:rPr>
              <a:t>Faculty: </a:t>
            </a:r>
            <a:r>
              <a:rPr lang="en" sz="2400" dirty="0"/>
              <a:t>Anna Wilkin</a:t>
            </a:r>
            <a:r>
              <a:rPr lang="en-CA" sz="2400" dirty="0"/>
              <a:t>s</a:t>
            </a:r>
            <a:r>
              <a:rPr lang="en" sz="2400" dirty="0"/>
              <a:t>on</a:t>
            </a:r>
            <a:endParaRPr dirty="0"/>
          </a:p>
          <a:p>
            <a:pPr marL="342900" indent="-342900">
              <a:spcBef>
                <a:spcPts val="480"/>
              </a:spcBef>
              <a:buClr>
                <a:schemeClr val="dk1"/>
              </a:buClr>
              <a:buSzPts val="2400"/>
              <a:buNone/>
            </a:pPr>
            <a:endParaRPr sz="2400" b="1" dirty="0">
              <a:latin typeface="Calibri"/>
              <a:ea typeface="Calibri"/>
              <a:cs typeface="Calibri"/>
              <a:sym typeface="Calibri"/>
            </a:endParaRPr>
          </a:p>
          <a:p>
            <a:pPr marL="342900" indent="-342900">
              <a:spcBef>
                <a:spcPts val="480"/>
              </a:spcBef>
              <a:buClr>
                <a:schemeClr val="dk1"/>
              </a:buClr>
              <a:buSzPts val="2400"/>
              <a:buFont typeface="Arial"/>
              <a:buChar char="•"/>
            </a:pPr>
            <a:r>
              <a:rPr lang="en" sz="2400" b="1" dirty="0">
                <a:latin typeface="Calibri"/>
                <a:ea typeface="Calibri"/>
                <a:cs typeface="Calibri"/>
                <a:sym typeface="Calibri"/>
              </a:rPr>
              <a:t>Relationships with financial sponsors:</a:t>
            </a:r>
          </a:p>
          <a:p>
            <a:pPr marL="800100" lvl="1" indent="-342900">
              <a:spcBef>
                <a:spcPts val="400"/>
              </a:spcBef>
              <a:buSzPts val="2000"/>
              <a:buFont typeface="Arial" panose="020B0604020202020204" pitchFamily="34" charset="0"/>
              <a:buChar char="•"/>
            </a:pPr>
            <a:r>
              <a:rPr lang="en" sz="2000" dirty="0">
                <a:cs typeface="Calibri"/>
                <a:sym typeface="Calibri"/>
              </a:rPr>
              <a:t>CFPC Grant for Breast Cancer Survivorship Tool/</a:t>
            </a:r>
            <a:r>
              <a:rPr lang="en-US" sz="2000" dirty="0">
                <a:cs typeface="Calibri"/>
                <a:sym typeface="Calibri"/>
              </a:rPr>
              <a:t>Oncology Briefs</a:t>
            </a:r>
            <a:endParaRPr lang="en" sz="2000" dirty="0">
              <a:cs typeface="Calibri"/>
              <a:sym typeface="Calibri"/>
            </a:endParaRPr>
          </a:p>
          <a:p>
            <a:pPr marL="800100" lvl="1" indent="-342900">
              <a:spcBef>
                <a:spcPts val="400"/>
              </a:spcBef>
              <a:buSzPts val="2000"/>
              <a:buFont typeface="Arial" panose="020B0604020202020204" pitchFamily="34" charset="0"/>
              <a:buChar char="•"/>
            </a:pPr>
            <a:r>
              <a:rPr lang="en" dirty="0">
                <a:cs typeface="Calibri"/>
                <a:sym typeface="Calibri"/>
              </a:rPr>
              <a:t>Regional Cancer Primary Care L</a:t>
            </a:r>
            <a:r>
              <a:rPr lang="en-US" dirty="0" err="1">
                <a:cs typeface="Calibri"/>
                <a:sym typeface="Calibri"/>
              </a:rPr>
              <a:t>ead</a:t>
            </a:r>
            <a:r>
              <a:rPr lang="en-US" dirty="0">
                <a:cs typeface="Calibri"/>
                <a:sym typeface="Calibri"/>
              </a:rPr>
              <a:t>- Stipend</a:t>
            </a:r>
          </a:p>
          <a:p>
            <a:pPr marL="800100" lvl="1" indent="-342900">
              <a:spcBef>
                <a:spcPts val="400"/>
              </a:spcBef>
              <a:buSzPts val="2000"/>
              <a:buFont typeface="Arial" panose="020B0604020202020204" pitchFamily="34" charset="0"/>
              <a:buChar char="•"/>
            </a:pPr>
            <a:r>
              <a:rPr lang="en-US" dirty="0">
                <a:cs typeface="Calibri"/>
                <a:sym typeface="Calibri"/>
              </a:rPr>
              <a:t>Consultant for Thrive Health </a:t>
            </a:r>
          </a:p>
          <a:p>
            <a:pPr marL="800100" lvl="1" indent="-342900">
              <a:spcBef>
                <a:spcPts val="400"/>
              </a:spcBef>
              <a:buSzPts val="2000"/>
              <a:buFont typeface="Arial" panose="020B0604020202020204" pitchFamily="34" charset="0"/>
              <a:buChar char="•"/>
            </a:pPr>
            <a:r>
              <a:rPr lang="en-US" sz="2000" dirty="0">
                <a:cs typeface="Calibri"/>
                <a:sym typeface="Calibri"/>
              </a:rPr>
              <a:t>Canadian Breast Cancer Network- Honoraria</a:t>
            </a:r>
            <a:endParaRPr sz="2000" dirty="0"/>
          </a:p>
          <a:p>
            <a:pPr marL="342900" indent="-190500">
              <a:spcBef>
                <a:spcPts val="480"/>
              </a:spcBef>
              <a:buClr>
                <a:schemeClr val="dk1"/>
              </a:buClr>
              <a:buSzPts val="2400"/>
              <a:buNone/>
            </a:pPr>
            <a:endParaRPr sz="2400" dirty="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Tm="19465"/>
    </mc:Choice>
    <mc:Fallback xmlns="">
      <p:transition spd="slow" advTm="1946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47251-CFE0-4F2B-88AD-4F2645BEB969}"/>
              </a:ext>
            </a:extLst>
          </p:cNvPr>
          <p:cNvSpPr>
            <a:spLocks noGrp="1"/>
          </p:cNvSpPr>
          <p:nvPr>
            <p:ph type="title"/>
          </p:nvPr>
        </p:nvSpPr>
        <p:spPr/>
        <p:txBody>
          <a:bodyPr/>
          <a:lstStyle/>
          <a:p>
            <a:r>
              <a:rPr lang="en-US" dirty="0"/>
              <a:t>Initial Investigations</a:t>
            </a:r>
          </a:p>
        </p:txBody>
      </p:sp>
      <p:sp>
        <p:nvSpPr>
          <p:cNvPr id="3" name="Content Placeholder 2">
            <a:extLst>
              <a:ext uri="{FF2B5EF4-FFF2-40B4-BE49-F238E27FC236}">
                <a16:creationId xmlns:a16="http://schemas.microsoft.com/office/drawing/2014/main" id="{DCBC17A5-D353-495D-9A9E-3793C8540705}"/>
              </a:ext>
            </a:extLst>
          </p:cNvPr>
          <p:cNvSpPr>
            <a:spLocks noGrp="1"/>
          </p:cNvSpPr>
          <p:nvPr>
            <p:ph idx="1"/>
          </p:nvPr>
        </p:nvSpPr>
        <p:spPr/>
        <p:txBody>
          <a:bodyPr>
            <a:normAutofit/>
          </a:bodyPr>
          <a:lstStyle/>
          <a:p>
            <a:r>
              <a:rPr lang="en-US" sz="2400" dirty="0"/>
              <a:t>Lab</a:t>
            </a:r>
          </a:p>
          <a:p>
            <a:r>
              <a:rPr lang="en-US" sz="2400" dirty="0"/>
              <a:t>Preliminary Imaging</a:t>
            </a:r>
          </a:p>
        </p:txBody>
      </p:sp>
    </p:spTree>
    <p:extLst>
      <p:ext uri="{BB962C8B-B14F-4D97-AF65-F5344CB8AC3E}">
        <p14:creationId xmlns:p14="http://schemas.microsoft.com/office/powerpoint/2010/main" val="3186790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Ps propose fines for universities that fail to report trials | Times  Higher Education (THE)">
            <a:extLst>
              <a:ext uri="{FF2B5EF4-FFF2-40B4-BE49-F238E27FC236}">
                <a16:creationId xmlns:a16="http://schemas.microsoft.com/office/drawing/2014/main" id="{1C949411-D791-4719-889C-FEC116E99A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00" t="6469" b="7877"/>
          <a:stretch/>
        </p:blipFill>
        <p:spPr bwMode="auto">
          <a:xfrm>
            <a:off x="5635485" y="167181"/>
            <a:ext cx="3187804" cy="19878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F9571D-731E-4F44-8A38-73CDDA8EBE28}"/>
              </a:ext>
            </a:extLst>
          </p:cNvPr>
          <p:cNvSpPr>
            <a:spLocks noGrp="1"/>
          </p:cNvSpPr>
          <p:nvPr>
            <p:ph type="title"/>
          </p:nvPr>
        </p:nvSpPr>
        <p:spPr>
          <a:xfrm>
            <a:off x="146807" y="760452"/>
            <a:ext cx="7894040" cy="999130"/>
          </a:xfrm>
        </p:spPr>
        <p:txBody>
          <a:bodyPr>
            <a:normAutofit/>
          </a:bodyPr>
          <a:lstStyle/>
          <a:p>
            <a:r>
              <a:rPr lang="en-US" dirty="0"/>
              <a:t>Lab</a:t>
            </a:r>
          </a:p>
        </p:txBody>
      </p:sp>
      <p:sp>
        <p:nvSpPr>
          <p:cNvPr id="3" name="Content Placeholder 2">
            <a:extLst>
              <a:ext uri="{FF2B5EF4-FFF2-40B4-BE49-F238E27FC236}">
                <a16:creationId xmlns:a16="http://schemas.microsoft.com/office/drawing/2014/main" id="{423E8E50-A6A3-40ED-A5E2-EC5B5F6F651E}"/>
              </a:ext>
            </a:extLst>
          </p:cNvPr>
          <p:cNvSpPr>
            <a:spLocks noGrp="1"/>
          </p:cNvSpPr>
          <p:nvPr>
            <p:ph idx="1"/>
          </p:nvPr>
        </p:nvSpPr>
        <p:spPr/>
        <p:txBody>
          <a:bodyPr/>
          <a:lstStyle/>
          <a:p>
            <a:pPr marL="114300" indent="0">
              <a:buNone/>
            </a:pPr>
            <a:r>
              <a:rPr lang="en-US" sz="2400" dirty="0"/>
              <a:t>Look for laboratory abnormalities signaling cancer, metastases or paraneoplastic syndrome</a:t>
            </a:r>
          </a:p>
          <a:p>
            <a:endParaRPr lang="en-US" dirty="0"/>
          </a:p>
        </p:txBody>
      </p:sp>
      <p:sp>
        <p:nvSpPr>
          <p:cNvPr id="4" name="Text Box 2">
            <a:extLst>
              <a:ext uri="{FF2B5EF4-FFF2-40B4-BE49-F238E27FC236}">
                <a16:creationId xmlns:a16="http://schemas.microsoft.com/office/drawing/2014/main" id="{FD32A973-8E91-477E-A742-12E1CB8A461C}"/>
              </a:ext>
            </a:extLst>
          </p:cNvPr>
          <p:cNvSpPr txBox="1">
            <a:spLocks noChangeArrowheads="1"/>
          </p:cNvSpPr>
          <p:nvPr/>
        </p:nvSpPr>
        <p:spPr bwMode="auto">
          <a:xfrm>
            <a:off x="668741" y="2574785"/>
            <a:ext cx="7567239" cy="38016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2200" i="1" dirty="0">
                <a:effectLst/>
                <a:latin typeface="Calibri" panose="020F0502020204030204" pitchFamily="34" charset="0"/>
                <a:ea typeface="Calibri" panose="020F0502020204030204" pitchFamily="34" charset="0"/>
                <a:cs typeface="Times New Roman" panose="02020603050405020304" pitchFamily="18" charset="0"/>
              </a:rPr>
              <a:t>Recommended Laboratory Workup for Diagnosis of Malignancy</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Complete Blood Count</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Creatinine</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Electrolytes</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Calcium, Magnesium, Phosphate</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Liver function tests, including Albumin</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International Normalized Ratio</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Lactate dehydrogenase</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Serum protein electrophoresis if clinically indicated</a:t>
            </a: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Calibri" panose="020F0502020204030204" pitchFamily="34" charset="0"/>
                <a:ea typeface="Calibri" panose="020F0502020204030204" pitchFamily="34" charset="0"/>
                <a:cs typeface="Times New Roman" panose="02020603050405020304" pitchFamily="18" charset="0"/>
              </a:rPr>
              <a:t>Tumour markers as appropriate</a:t>
            </a:r>
          </a:p>
        </p:txBody>
      </p:sp>
      <p:sp>
        <p:nvSpPr>
          <p:cNvPr id="7" name="Rectangle 6">
            <a:extLst>
              <a:ext uri="{FF2B5EF4-FFF2-40B4-BE49-F238E27FC236}">
                <a16:creationId xmlns:a16="http://schemas.microsoft.com/office/drawing/2014/main" id="{3B32046F-634B-4E78-8EE3-79D45046BA20}"/>
              </a:ext>
            </a:extLst>
          </p:cNvPr>
          <p:cNvSpPr/>
          <p:nvPr/>
        </p:nvSpPr>
        <p:spPr>
          <a:xfrm>
            <a:off x="146807" y="6606954"/>
            <a:ext cx="4572000" cy="215444"/>
          </a:xfrm>
          <a:prstGeom prst="rect">
            <a:avLst/>
          </a:prstGeom>
        </p:spPr>
        <p:txBody>
          <a:bodyPr>
            <a:spAutoFit/>
          </a:bodyPr>
          <a:lstStyle/>
          <a:p>
            <a:r>
              <a:rPr lang="en-US" sz="800" dirty="0">
                <a:solidFill>
                  <a:srgbClr val="222222"/>
                </a:solidFill>
                <a:latin typeface="Calibri" panose="020F0502020204030204" pitchFamily="34" charset="0"/>
                <a:ea typeface="Calibri" panose="020F0502020204030204" pitchFamily="34" charset="0"/>
              </a:rPr>
              <a:t>Cappell, M. S. (2017). </a:t>
            </a:r>
            <a:r>
              <a:rPr lang="en-US" sz="800" i="1" dirty="0">
                <a:solidFill>
                  <a:srgbClr val="222222"/>
                </a:solidFill>
                <a:latin typeface="Calibri" panose="020F0502020204030204" pitchFamily="34" charset="0"/>
                <a:ea typeface="Calibri" panose="020F0502020204030204" pitchFamily="34" charset="0"/>
              </a:rPr>
              <a:t>Principles and practice of hospital medicine</a:t>
            </a:r>
            <a:r>
              <a:rPr lang="en-US" sz="800" dirty="0">
                <a:solidFill>
                  <a:srgbClr val="222222"/>
                </a:solidFill>
                <a:latin typeface="Calibri" panose="020F0502020204030204" pitchFamily="34" charset="0"/>
                <a:ea typeface="Calibri" panose="020F0502020204030204" pitchFamily="34" charset="0"/>
              </a:rPr>
              <a:t>. McGraw-Hill Education Medical.</a:t>
            </a:r>
            <a:endParaRPr lang="en-US" sz="800" dirty="0"/>
          </a:p>
        </p:txBody>
      </p:sp>
    </p:spTree>
    <p:extLst>
      <p:ext uri="{BB962C8B-B14F-4D97-AF65-F5344CB8AC3E}">
        <p14:creationId xmlns:p14="http://schemas.microsoft.com/office/powerpoint/2010/main" val="2213070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8BFE5-7BCF-48FB-BCFF-1178ADF4E4C4}"/>
              </a:ext>
            </a:extLst>
          </p:cNvPr>
          <p:cNvSpPr>
            <a:spLocks noGrp="1"/>
          </p:cNvSpPr>
          <p:nvPr>
            <p:ph type="title"/>
          </p:nvPr>
        </p:nvSpPr>
        <p:spPr>
          <a:xfrm>
            <a:off x="363986" y="334234"/>
            <a:ext cx="7348779" cy="982776"/>
          </a:xfrm>
        </p:spPr>
        <p:txBody>
          <a:bodyPr>
            <a:noAutofit/>
          </a:bodyPr>
          <a:lstStyle/>
          <a:p>
            <a:r>
              <a:rPr lang="en-US" dirty="0" err="1"/>
              <a:t>Tumour</a:t>
            </a:r>
            <a:r>
              <a:rPr lang="en-US" dirty="0"/>
              <a:t> Markers</a:t>
            </a:r>
          </a:p>
        </p:txBody>
      </p:sp>
      <p:sp>
        <p:nvSpPr>
          <p:cNvPr id="3" name="Content Placeholder 2">
            <a:extLst>
              <a:ext uri="{FF2B5EF4-FFF2-40B4-BE49-F238E27FC236}">
                <a16:creationId xmlns:a16="http://schemas.microsoft.com/office/drawing/2014/main" id="{7A11EEFA-BBC8-452D-9BA2-B77C2EC2FCC7}"/>
              </a:ext>
            </a:extLst>
          </p:cNvPr>
          <p:cNvSpPr>
            <a:spLocks noGrp="1"/>
          </p:cNvSpPr>
          <p:nvPr>
            <p:ph idx="1"/>
          </p:nvPr>
        </p:nvSpPr>
        <p:spPr>
          <a:xfrm>
            <a:off x="363986" y="2198914"/>
            <a:ext cx="3619617" cy="3670180"/>
          </a:xfrm>
        </p:spPr>
        <p:txBody>
          <a:bodyPr>
            <a:normAutofit/>
          </a:bodyPr>
          <a:lstStyle/>
          <a:p>
            <a:pPr>
              <a:buFont typeface="Arial" panose="020B0604020202020204" pitchFamily="34" charset="0"/>
              <a:buChar char="•"/>
            </a:pPr>
            <a:r>
              <a:rPr lang="en-US" sz="2400" dirty="0"/>
              <a:t>Facilitate diagnosis when investigating specific malignancy</a:t>
            </a:r>
          </a:p>
          <a:p>
            <a:pPr>
              <a:buFont typeface="Arial" panose="020B0604020202020204" pitchFamily="34" charset="0"/>
              <a:buChar char="•"/>
            </a:pPr>
            <a:r>
              <a:rPr lang="en-US" sz="2400" dirty="0"/>
              <a:t>Should not be ordered indiscriminately</a:t>
            </a:r>
          </a:p>
          <a:p>
            <a:pPr>
              <a:buFont typeface="Arial" panose="020B0604020202020204" pitchFamily="34" charset="0"/>
              <a:buChar char="•"/>
            </a:pPr>
            <a:r>
              <a:rPr lang="en-US" sz="2400" dirty="0"/>
              <a:t>Can be helpful in the case of unknown primary</a:t>
            </a:r>
          </a:p>
          <a:p>
            <a:pPr>
              <a:buFont typeface="Arial" panose="020B0604020202020204" pitchFamily="34" charset="0"/>
              <a:buChar char="•"/>
            </a:pPr>
            <a:r>
              <a:rPr lang="en-US" sz="2400" dirty="0"/>
              <a:t>survivorship</a:t>
            </a:r>
          </a:p>
        </p:txBody>
      </p:sp>
      <p:graphicFrame>
        <p:nvGraphicFramePr>
          <p:cNvPr id="4" name="Table 3">
            <a:extLst>
              <a:ext uri="{FF2B5EF4-FFF2-40B4-BE49-F238E27FC236}">
                <a16:creationId xmlns:a16="http://schemas.microsoft.com/office/drawing/2014/main" id="{C59CC28A-9210-446F-A166-366FC4545E83}"/>
              </a:ext>
            </a:extLst>
          </p:cNvPr>
          <p:cNvGraphicFramePr>
            <a:graphicFrameLocks noGrp="1"/>
          </p:cNvGraphicFramePr>
          <p:nvPr>
            <p:extLst>
              <p:ext uri="{D42A27DB-BD31-4B8C-83A1-F6EECF244321}">
                <p14:modId xmlns:p14="http://schemas.microsoft.com/office/powerpoint/2010/main" val="3899639052"/>
              </p:ext>
            </p:extLst>
          </p:nvPr>
        </p:nvGraphicFramePr>
        <p:xfrm>
          <a:off x="4227301" y="1369461"/>
          <a:ext cx="4691268" cy="4925911"/>
        </p:xfrm>
        <a:graphic>
          <a:graphicData uri="http://schemas.openxmlformats.org/drawingml/2006/table">
            <a:tbl>
              <a:tblPr firstRow="1" firstCol="1" bandRow="1">
                <a:tableStyleId>{5C22544A-7EE6-4342-B048-85BDC9FD1C3A}</a:tableStyleId>
              </a:tblPr>
              <a:tblGrid>
                <a:gridCol w="1915746">
                  <a:extLst>
                    <a:ext uri="{9D8B030D-6E8A-4147-A177-3AD203B41FA5}">
                      <a16:colId xmlns:a16="http://schemas.microsoft.com/office/drawing/2014/main" val="2787328557"/>
                    </a:ext>
                  </a:extLst>
                </a:gridCol>
                <a:gridCol w="2775522">
                  <a:extLst>
                    <a:ext uri="{9D8B030D-6E8A-4147-A177-3AD203B41FA5}">
                      <a16:colId xmlns:a16="http://schemas.microsoft.com/office/drawing/2014/main" val="1738224790"/>
                    </a:ext>
                  </a:extLst>
                </a:gridCol>
              </a:tblGrid>
              <a:tr h="729798">
                <a:tc>
                  <a:txBody>
                    <a:bodyPr/>
                    <a:lstStyle/>
                    <a:p>
                      <a:pPr marL="0" marR="0" algn="l">
                        <a:lnSpc>
                          <a:spcPct val="107000"/>
                        </a:lnSpc>
                        <a:spcBef>
                          <a:spcPts val="0"/>
                        </a:spcBef>
                        <a:spcAft>
                          <a:spcPts val="0"/>
                        </a:spcAft>
                      </a:pPr>
                      <a:r>
                        <a:rPr lang="en-US" sz="2000" dirty="0">
                          <a:effectLst/>
                        </a:rPr>
                        <a:t>Tumour Marker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tc>
                  <a:txBody>
                    <a:bodyPr/>
                    <a:lstStyle/>
                    <a:p>
                      <a:pPr marL="0" marR="0" algn="l">
                        <a:lnSpc>
                          <a:spcPct val="107000"/>
                        </a:lnSpc>
                        <a:spcBef>
                          <a:spcPts val="0"/>
                        </a:spcBef>
                        <a:spcAft>
                          <a:spcPts val="0"/>
                        </a:spcAft>
                      </a:pPr>
                      <a:r>
                        <a:rPr lang="en-US" sz="2000" dirty="0">
                          <a:effectLst/>
                        </a:rPr>
                        <a:t>Tumo</a:t>
                      </a:r>
                      <a:r>
                        <a:rPr lang="en-US" sz="2000" u="sng" dirty="0">
                          <a:effectLst/>
                        </a:rPr>
                        <a:t>u</a:t>
                      </a:r>
                      <a:r>
                        <a:rPr lang="en-US" sz="2000" dirty="0">
                          <a:effectLst/>
                        </a:rPr>
                        <a:t>r type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extLst>
                  <a:ext uri="{0D108BD9-81ED-4DB2-BD59-A6C34878D82A}">
                    <a16:rowId xmlns:a16="http://schemas.microsoft.com/office/drawing/2014/main" val="436456340"/>
                  </a:ext>
                </a:extLst>
              </a:tr>
              <a:tr h="390931">
                <a:tc>
                  <a:txBody>
                    <a:bodyPr/>
                    <a:lstStyle/>
                    <a:p>
                      <a:pPr marL="0" marR="0" algn="l">
                        <a:lnSpc>
                          <a:spcPct val="107000"/>
                        </a:lnSpc>
                        <a:spcBef>
                          <a:spcPts val="0"/>
                        </a:spcBef>
                        <a:spcAft>
                          <a:spcPts val="0"/>
                        </a:spcAft>
                      </a:pPr>
                      <a:r>
                        <a:rPr lang="en-US" sz="2000" dirty="0">
                          <a:effectLst/>
                        </a:rPr>
                        <a:t>CEA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tc>
                  <a:txBody>
                    <a:bodyPr/>
                    <a:lstStyle/>
                    <a:p>
                      <a:pPr marL="0" marR="0" algn="l">
                        <a:lnSpc>
                          <a:spcPct val="107000"/>
                        </a:lnSpc>
                        <a:spcBef>
                          <a:spcPts val="0"/>
                        </a:spcBef>
                        <a:spcAft>
                          <a:spcPts val="0"/>
                        </a:spcAft>
                      </a:pPr>
                      <a:r>
                        <a:rPr lang="en-US" sz="2000" dirty="0">
                          <a:effectLst/>
                        </a:rPr>
                        <a:t>Colon, hepatocellular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extLst>
                  <a:ext uri="{0D108BD9-81ED-4DB2-BD59-A6C34878D82A}">
                    <a16:rowId xmlns:a16="http://schemas.microsoft.com/office/drawing/2014/main" val="3713454297"/>
                  </a:ext>
                </a:extLst>
              </a:tr>
              <a:tr h="390931">
                <a:tc>
                  <a:txBody>
                    <a:bodyPr/>
                    <a:lstStyle/>
                    <a:p>
                      <a:pPr marL="0" marR="0" algn="l">
                        <a:lnSpc>
                          <a:spcPct val="107000"/>
                        </a:lnSpc>
                        <a:spcBef>
                          <a:spcPts val="0"/>
                        </a:spcBef>
                        <a:spcAft>
                          <a:spcPts val="0"/>
                        </a:spcAft>
                      </a:pPr>
                      <a:r>
                        <a:rPr lang="en-US" sz="2000" dirty="0">
                          <a:effectLst/>
                        </a:rPr>
                        <a:t>CA 19-9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tc>
                  <a:txBody>
                    <a:bodyPr/>
                    <a:lstStyle/>
                    <a:p>
                      <a:pPr marL="0" marR="0" algn="l">
                        <a:lnSpc>
                          <a:spcPct val="107000"/>
                        </a:lnSpc>
                        <a:spcBef>
                          <a:spcPts val="0"/>
                        </a:spcBef>
                        <a:spcAft>
                          <a:spcPts val="0"/>
                        </a:spcAft>
                      </a:pPr>
                      <a:r>
                        <a:rPr lang="en-US" sz="2000" dirty="0">
                          <a:effectLst/>
                        </a:rPr>
                        <a:t>Pancreatic, biliary tract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extLst>
                  <a:ext uri="{0D108BD9-81ED-4DB2-BD59-A6C34878D82A}">
                    <a16:rowId xmlns:a16="http://schemas.microsoft.com/office/drawing/2014/main" val="4222961070"/>
                  </a:ext>
                </a:extLst>
              </a:tr>
              <a:tr h="390931">
                <a:tc>
                  <a:txBody>
                    <a:bodyPr/>
                    <a:lstStyle/>
                    <a:p>
                      <a:pPr marL="0" marR="0" algn="l">
                        <a:lnSpc>
                          <a:spcPct val="107000"/>
                        </a:lnSpc>
                        <a:spcBef>
                          <a:spcPts val="0"/>
                        </a:spcBef>
                        <a:spcAft>
                          <a:spcPts val="0"/>
                        </a:spcAft>
                      </a:pPr>
                      <a:r>
                        <a:rPr lang="en-US" sz="2000" dirty="0">
                          <a:effectLst/>
                        </a:rPr>
                        <a:t>Urinary 5-HIAA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tc>
                  <a:txBody>
                    <a:bodyPr/>
                    <a:lstStyle/>
                    <a:p>
                      <a:pPr marL="0" marR="0" algn="l">
                        <a:lnSpc>
                          <a:spcPct val="107000"/>
                        </a:lnSpc>
                        <a:spcBef>
                          <a:spcPts val="0"/>
                        </a:spcBef>
                        <a:spcAft>
                          <a:spcPts val="0"/>
                        </a:spcAft>
                      </a:pPr>
                      <a:r>
                        <a:rPr lang="en-US" sz="2000" dirty="0">
                          <a:effectLst/>
                        </a:rPr>
                        <a:t>Neuroendocrine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extLst>
                  <a:ext uri="{0D108BD9-81ED-4DB2-BD59-A6C34878D82A}">
                    <a16:rowId xmlns:a16="http://schemas.microsoft.com/office/drawing/2014/main" val="4191497212"/>
                  </a:ext>
                </a:extLst>
              </a:tr>
              <a:tr h="390931">
                <a:tc>
                  <a:txBody>
                    <a:bodyPr/>
                    <a:lstStyle/>
                    <a:p>
                      <a:pPr marL="0" marR="0" algn="l">
                        <a:lnSpc>
                          <a:spcPct val="107000"/>
                        </a:lnSpc>
                        <a:spcBef>
                          <a:spcPts val="0"/>
                        </a:spcBef>
                        <a:spcAft>
                          <a:spcPts val="0"/>
                        </a:spcAft>
                      </a:pPr>
                      <a:r>
                        <a:rPr lang="en-US" sz="2000" dirty="0">
                          <a:effectLst/>
                        </a:rPr>
                        <a:t>CA 15-3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tc>
                  <a:txBody>
                    <a:bodyPr/>
                    <a:lstStyle/>
                    <a:p>
                      <a:pPr marL="0" marR="0" algn="l">
                        <a:lnSpc>
                          <a:spcPct val="107000"/>
                        </a:lnSpc>
                        <a:spcBef>
                          <a:spcPts val="0"/>
                        </a:spcBef>
                        <a:spcAft>
                          <a:spcPts val="0"/>
                        </a:spcAft>
                      </a:pPr>
                      <a:r>
                        <a:rPr lang="en-US" sz="2000" dirty="0">
                          <a:effectLst/>
                        </a:rPr>
                        <a:t>Breast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extLst>
                  <a:ext uri="{0D108BD9-81ED-4DB2-BD59-A6C34878D82A}">
                    <a16:rowId xmlns:a16="http://schemas.microsoft.com/office/drawing/2014/main" val="1349503239"/>
                  </a:ext>
                </a:extLst>
              </a:tr>
              <a:tr h="390931">
                <a:tc>
                  <a:txBody>
                    <a:bodyPr/>
                    <a:lstStyle/>
                    <a:p>
                      <a:pPr marL="0" marR="0" algn="l">
                        <a:lnSpc>
                          <a:spcPct val="107000"/>
                        </a:lnSpc>
                        <a:spcBef>
                          <a:spcPts val="0"/>
                        </a:spcBef>
                        <a:spcAft>
                          <a:spcPts val="0"/>
                        </a:spcAft>
                      </a:pPr>
                      <a:r>
                        <a:rPr lang="en-US" sz="2000" dirty="0">
                          <a:effectLst/>
                        </a:rPr>
                        <a:t>CA 125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tc>
                  <a:txBody>
                    <a:bodyPr/>
                    <a:lstStyle/>
                    <a:p>
                      <a:pPr marL="0" marR="0" algn="l">
                        <a:lnSpc>
                          <a:spcPct val="107000"/>
                        </a:lnSpc>
                        <a:spcBef>
                          <a:spcPts val="0"/>
                        </a:spcBef>
                        <a:spcAft>
                          <a:spcPts val="0"/>
                        </a:spcAft>
                      </a:pPr>
                      <a:r>
                        <a:rPr lang="en-US" sz="2000" dirty="0">
                          <a:effectLst/>
                        </a:rPr>
                        <a:t>Ovarian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extLst>
                  <a:ext uri="{0D108BD9-81ED-4DB2-BD59-A6C34878D82A}">
                    <a16:rowId xmlns:a16="http://schemas.microsoft.com/office/drawing/2014/main" val="159989446"/>
                  </a:ext>
                </a:extLst>
              </a:tr>
              <a:tr h="390931">
                <a:tc>
                  <a:txBody>
                    <a:bodyPr/>
                    <a:lstStyle/>
                    <a:p>
                      <a:pPr marL="0" marR="0" algn="l">
                        <a:lnSpc>
                          <a:spcPct val="107000"/>
                        </a:lnSpc>
                        <a:spcBef>
                          <a:spcPts val="0"/>
                        </a:spcBef>
                        <a:spcAft>
                          <a:spcPts val="0"/>
                        </a:spcAft>
                      </a:pPr>
                      <a:r>
                        <a:rPr lang="en-US" sz="2000" dirty="0">
                          <a:effectLst/>
                        </a:rPr>
                        <a:t>PSA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tc>
                  <a:txBody>
                    <a:bodyPr/>
                    <a:lstStyle/>
                    <a:p>
                      <a:pPr marL="0" marR="0" algn="l">
                        <a:lnSpc>
                          <a:spcPct val="107000"/>
                        </a:lnSpc>
                        <a:spcBef>
                          <a:spcPts val="0"/>
                        </a:spcBef>
                        <a:spcAft>
                          <a:spcPts val="0"/>
                        </a:spcAft>
                      </a:pPr>
                      <a:r>
                        <a:rPr lang="en-US" sz="2000" dirty="0">
                          <a:effectLst/>
                        </a:rPr>
                        <a:t>Prostate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extLst>
                  <a:ext uri="{0D108BD9-81ED-4DB2-BD59-A6C34878D82A}">
                    <a16:rowId xmlns:a16="http://schemas.microsoft.com/office/drawing/2014/main" val="435426954"/>
                  </a:ext>
                </a:extLst>
              </a:tr>
              <a:tr h="729798">
                <a:tc>
                  <a:txBody>
                    <a:bodyPr/>
                    <a:lstStyle/>
                    <a:p>
                      <a:pPr marL="0" marR="0" algn="l">
                        <a:lnSpc>
                          <a:spcPct val="107000"/>
                        </a:lnSpc>
                        <a:spcBef>
                          <a:spcPts val="0"/>
                        </a:spcBef>
                        <a:spcAft>
                          <a:spcPts val="0"/>
                        </a:spcAft>
                      </a:pPr>
                      <a:r>
                        <a:rPr lang="en-US" sz="2000" dirty="0">
                          <a:effectLst/>
                        </a:rPr>
                        <a:t>AFP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tc>
                  <a:txBody>
                    <a:bodyPr/>
                    <a:lstStyle/>
                    <a:p>
                      <a:pPr marL="0" marR="0" algn="l">
                        <a:lnSpc>
                          <a:spcPct val="107000"/>
                        </a:lnSpc>
                        <a:spcBef>
                          <a:spcPts val="0"/>
                        </a:spcBef>
                        <a:spcAft>
                          <a:spcPts val="0"/>
                        </a:spcAft>
                      </a:pPr>
                      <a:r>
                        <a:rPr lang="en-US" sz="2000" dirty="0">
                          <a:effectLst/>
                        </a:rPr>
                        <a:t>Hepatocellular, Germ cell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extLst>
                  <a:ext uri="{0D108BD9-81ED-4DB2-BD59-A6C34878D82A}">
                    <a16:rowId xmlns:a16="http://schemas.microsoft.com/office/drawing/2014/main" val="1073123589"/>
                  </a:ext>
                </a:extLst>
              </a:tr>
              <a:tr h="729798">
                <a:tc>
                  <a:txBody>
                    <a:bodyPr/>
                    <a:lstStyle/>
                    <a:p>
                      <a:pPr marL="0" marR="0" algn="l">
                        <a:lnSpc>
                          <a:spcPct val="107000"/>
                        </a:lnSpc>
                        <a:spcBef>
                          <a:spcPts val="0"/>
                        </a:spcBef>
                        <a:spcAft>
                          <a:spcPts val="0"/>
                        </a:spcAft>
                      </a:pPr>
                      <a:r>
                        <a:rPr lang="en-US" sz="2000" dirty="0">
                          <a:effectLst/>
                        </a:rPr>
                        <a:t>Β-HCG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tc>
                  <a:txBody>
                    <a:bodyPr/>
                    <a:lstStyle/>
                    <a:p>
                      <a:pPr marL="0" marR="0" algn="l">
                        <a:lnSpc>
                          <a:spcPct val="107000"/>
                        </a:lnSpc>
                        <a:spcBef>
                          <a:spcPts val="0"/>
                        </a:spcBef>
                        <a:spcAft>
                          <a:spcPts val="0"/>
                        </a:spcAft>
                      </a:pPr>
                      <a:r>
                        <a:rPr lang="en-US" sz="2000" dirty="0">
                          <a:effectLst/>
                        </a:rPr>
                        <a:t>Germ cell, Gestational trophoblastic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extLst>
                  <a:ext uri="{0D108BD9-81ED-4DB2-BD59-A6C34878D82A}">
                    <a16:rowId xmlns:a16="http://schemas.microsoft.com/office/drawing/2014/main" val="4136917486"/>
                  </a:ext>
                </a:extLst>
              </a:tr>
              <a:tr h="390931">
                <a:tc>
                  <a:txBody>
                    <a:bodyPr/>
                    <a:lstStyle/>
                    <a:p>
                      <a:pPr marL="0" marR="0" algn="l">
                        <a:lnSpc>
                          <a:spcPct val="107000"/>
                        </a:lnSpc>
                        <a:spcBef>
                          <a:spcPts val="0"/>
                        </a:spcBef>
                        <a:spcAft>
                          <a:spcPts val="0"/>
                        </a:spcAft>
                      </a:pPr>
                      <a:r>
                        <a:rPr lang="en-US" sz="2000" dirty="0">
                          <a:effectLst/>
                        </a:rPr>
                        <a:t>Thyroglobulin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tc>
                  <a:txBody>
                    <a:bodyPr/>
                    <a:lstStyle/>
                    <a:p>
                      <a:pPr marL="0" marR="0" algn="l">
                        <a:lnSpc>
                          <a:spcPct val="107000"/>
                        </a:lnSpc>
                        <a:spcBef>
                          <a:spcPts val="0"/>
                        </a:spcBef>
                        <a:spcAft>
                          <a:spcPts val="0"/>
                        </a:spcAft>
                      </a:pPr>
                      <a:r>
                        <a:rPr lang="en-US" sz="2000" dirty="0">
                          <a:effectLst/>
                        </a:rPr>
                        <a:t>Thyroid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06137" marR="106137" marT="0" marB="0"/>
                </a:tc>
                <a:extLst>
                  <a:ext uri="{0D108BD9-81ED-4DB2-BD59-A6C34878D82A}">
                    <a16:rowId xmlns:a16="http://schemas.microsoft.com/office/drawing/2014/main" val="3388419901"/>
                  </a:ext>
                </a:extLst>
              </a:tr>
            </a:tbl>
          </a:graphicData>
        </a:graphic>
      </p:graphicFrame>
      <p:sp>
        <p:nvSpPr>
          <p:cNvPr id="5" name="Rectangle 4">
            <a:extLst>
              <a:ext uri="{FF2B5EF4-FFF2-40B4-BE49-F238E27FC236}">
                <a16:creationId xmlns:a16="http://schemas.microsoft.com/office/drawing/2014/main" id="{ECA4C2F9-0656-4E1A-B7FC-90A98F79E5B3}"/>
              </a:ext>
            </a:extLst>
          </p:cNvPr>
          <p:cNvSpPr/>
          <p:nvPr/>
        </p:nvSpPr>
        <p:spPr>
          <a:xfrm>
            <a:off x="236763" y="6546901"/>
            <a:ext cx="4572000" cy="215444"/>
          </a:xfrm>
          <a:prstGeom prst="rect">
            <a:avLst/>
          </a:prstGeom>
        </p:spPr>
        <p:txBody>
          <a:bodyPr>
            <a:spAutoFit/>
          </a:bodyPr>
          <a:lstStyle/>
          <a:p>
            <a:r>
              <a:rPr lang="en-US" sz="800" dirty="0">
                <a:solidFill>
                  <a:srgbClr val="222222"/>
                </a:solidFill>
                <a:latin typeface="Calibri" panose="020F0502020204030204" pitchFamily="34" charset="0"/>
                <a:ea typeface="Calibri" panose="020F0502020204030204" pitchFamily="34" charset="0"/>
                <a:cs typeface="Calibri" panose="020F0502020204030204" pitchFamily="34" charset="0"/>
              </a:rPr>
              <a:t>Bigbee, W., &amp; Herberman, R. B. (2003). Tumor markers and immunodiagnosis. </a:t>
            </a:r>
            <a:r>
              <a:rPr lang="en-US" sz="800" i="1" dirty="0">
                <a:solidFill>
                  <a:srgbClr val="222222"/>
                </a:solidFill>
                <a:latin typeface="Calibri" panose="020F0502020204030204" pitchFamily="34" charset="0"/>
                <a:ea typeface="Calibri" panose="020F0502020204030204" pitchFamily="34" charset="0"/>
                <a:cs typeface="Calibri" panose="020F0502020204030204" pitchFamily="34" charset="0"/>
              </a:rPr>
              <a:t>Cancer medicine</a:t>
            </a:r>
            <a:r>
              <a:rPr lang="en-US" sz="800"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US" sz="800" i="1" dirty="0">
                <a:solidFill>
                  <a:srgbClr val="222222"/>
                </a:solidFill>
                <a:latin typeface="Calibri" panose="020F0502020204030204" pitchFamily="34" charset="0"/>
                <a:ea typeface="Calibri" panose="020F0502020204030204" pitchFamily="34" charset="0"/>
                <a:cs typeface="Calibri" panose="020F0502020204030204" pitchFamily="34" charset="0"/>
              </a:rPr>
              <a:t>6</a:t>
            </a:r>
            <a:r>
              <a:rPr lang="en-US" sz="800" dirty="0">
                <a:solidFill>
                  <a:srgbClr val="222222"/>
                </a:solidFill>
                <a:latin typeface="Calibri" panose="020F0502020204030204" pitchFamily="34" charset="0"/>
                <a:ea typeface="Calibri" panose="020F0502020204030204" pitchFamily="34" charset="0"/>
                <a:cs typeface="Calibri" panose="020F0502020204030204" pitchFamily="34" charset="0"/>
              </a:rPr>
              <a:t>.</a:t>
            </a: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6705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74CAB9-914E-4017-8B59-30EBDCABA1EA}"/>
              </a:ext>
            </a:extLst>
          </p:cNvPr>
          <p:cNvGrpSpPr/>
          <p:nvPr/>
        </p:nvGrpSpPr>
        <p:grpSpPr>
          <a:xfrm>
            <a:off x="443317" y="2521059"/>
            <a:ext cx="8257365" cy="1815882"/>
            <a:chOff x="413518" y="2456405"/>
            <a:chExt cx="8257365" cy="1815882"/>
          </a:xfrm>
        </p:grpSpPr>
        <p:sp>
          <p:nvSpPr>
            <p:cNvPr id="6" name="TextBox 5">
              <a:extLst>
                <a:ext uri="{FF2B5EF4-FFF2-40B4-BE49-F238E27FC236}">
                  <a16:creationId xmlns:a16="http://schemas.microsoft.com/office/drawing/2014/main" id="{696BC12A-9E3E-425C-BCF9-BBA2932D5199}"/>
                </a:ext>
              </a:extLst>
            </p:cNvPr>
            <p:cNvSpPr txBox="1"/>
            <p:nvPr/>
          </p:nvSpPr>
          <p:spPr>
            <a:xfrm>
              <a:off x="1990952" y="2456405"/>
              <a:ext cx="6679931" cy="1815882"/>
            </a:xfrm>
            <a:prstGeom prst="rect">
              <a:avLst/>
            </a:prstGeom>
            <a:noFill/>
          </p:spPr>
          <p:txBody>
            <a:bodyPr wrap="square" rtlCol="0">
              <a:spAutoFit/>
            </a:bodyPr>
            <a:lstStyle/>
            <a:p>
              <a:r>
                <a:rPr lang="en-US" sz="2800" dirty="0"/>
                <a:t> </a:t>
              </a:r>
            </a:p>
            <a:p>
              <a:r>
                <a:rPr lang="en-US" sz="2800" dirty="0"/>
                <a:t>Document CBC, INR and Cr so you will be ready for biopsy and contrast </a:t>
              </a:r>
            </a:p>
            <a:p>
              <a:endParaRPr lang="en-US" sz="2800" i="1" dirty="0"/>
            </a:p>
          </p:txBody>
        </p:sp>
        <p:pic>
          <p:nvPicPr>
            <p:cNvPr id="8" name="Picture 2" descr="Dark Black Tahitian 11.00mm Pearl | Tahitian, Pearls, Shine bright like a  diamond">
              <a:extLst>
                <a:ext uri="{FF2B5EF4-FFF2-40B4-BE49-F238E27FC236}">
                  <a16:creationId xmlns:a16="http://schemas.microsoft.com/office/drawing/2014/main" id="{1A94584E-2382-46B1-9BE0-CDC3D305F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518" y="2722003"/>
              <a:ext cx="1674596" cy="13381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9599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61BC-FB72-414D-BDF1-E1C14C13A57B}"/>
              </a:ext>
            </a:extLst>
          </p:cNvPr>
          <p:cNvSpPr>
            <a:spLocks noGrp="1"/>
          </p:cNvSpPr>
          <p:nvPr>
            <p:ph type="title"/>
          </p:nvPr>
        </p:nvSpPr>
        <p:spPr/>
        <p:txBody>
          <a:bodyPr/>
          <a:lstStyle/>
          <a:p>
            <a:r>
              <a:rPr lang="en-US" dirty="0"/>
              <a:t>H</a:t>
            </a:r>
          </a:p>
        </p:txBody>
      </p:sp>
      <p:sp>
        <p:nvSpPr>
          <p:cNvPr id="5" name="Content Placeholder 4">
            <a:extLst>
              <a:ext uri="{FF2B5EF4-FFF2-40B4-BE49-F238E27FC236}">
                <a16:creationId xmlns:a16="http://schemas.microsoft.com/office/drawing/2014/main" id="{1CC2F662-3790-4D46-B5D8-0157EBBEF81A}"/>
              </a:ext>
            </a:extLst>
          </p:cNvPr>
          <p:cNvSpPr>
            <a:spLocks noGrp="1"/>
          </p:cNvSpPr>
          <p:nvPr>
            <p:ph idx="1"/>
          </p:nvPr>
        </p:nvSpPr>
        <p:spPr/>
        <p:txBody>
          <a:bodyPr/>
          <a:lstStyle/>
          <a:p>
            <a:r>
              <a:rPr lang="en-US" sz="2400" dirty="0"/>
              <a:t>Hb: </a:t>
            </a:r>
            <a:r>
              <a:rPr lang="en-US" sz="2400" b="1" dirty="0"/>
              <a:t>86</a:t>
            </a:r>
            <a:r>
              <a:rPr lang="en-US" sz="2400" dirty="0"/>
              <a:t> g/L </a:t>
            </a:r>
          </a:p>
          <a:p>
            <a:pPr lvl="1"/>
            <a:r>
              <a:rPr lang="en-US" sz="2400" dirty="0"/>
              <a:t>last known value 123g/L 3 </a:t>
            </a:r>
            <a:r>
              <a:rPr lang="en-US" sz="2400" dirty="0" err="1"/>
              <a:t>yrs</a:t>
            </a:r>
            <a:r>
              <a:rPr lang="en-US" sz="2400" dirty="0"/>
              <a:t> prior</a:t>
            </a:r>
          </a:p>
          <a:p>
            <a:r>
              <a:rPr lang="en-US" sz="2400" dirty="0"/>
              <a:t>MCV 83, Fe 4</a:t>
            </a:r>
            <a:r>
              <a:rPr lang="en-US" sz="2400" b="1" dirty="0"/>
              <a:t> </a:t>
            </a:r>
            <a:r>
              <a:rPr lang="en-US" sz="2400" dirty="0" err="1"/>
              <a:t>umol</a:t>
            </a:r>
            <a:r>
              <a:rPr lang="en-US" sz="2400" dirty="0"/>
              <a:t>/L</a:t>
            </a:r>
          </a:p>
          <a:p>
            <a:r>
              <a:rPr lang="en-US" sz="2400" dirty="0"/>
              <a:t>ALP: 130 U/L; LD 363 U/L</a:t>
            </a:r>
          </a:p>
          <a:p>
            <a:r>
              <a:rPr lang="en-US" sz="2400" dirty="0"/>
              <a:t>All other LFT’s normal</a:t>
            </a:r>
          </a:p>
          <a:p>
            <a:endParaRPr lang="en-US" dirty="0"/>
          </a:p>
          <a:p>
            <a:pPr marL="114300" indent="0">
              <a:buNone/>
            </a:pPr>
            <a:r>
              <a:rPr lang="en-US" sz="2400" b="1" i="1" dirty="0"/>
              <a:t>Referred for endoscopy</a:t>
            </a:r>
          </a:p>
          <a:p>
            <a:endParaRPr lang="en-US" dirty="0"/>
          </a:p>
        </p:txBody>
      </p:sp>
      <p:pic>
        <p:nvPicPr>
          <p:cNvPr id="3" name="Picture 2">
            <a:extLst>
              <a:ext uri="{FF2B5EF4-FFF2-40B4-BE49-F238E27FC236}">
                <a16:creationId xmlns:a16="http://schemas.microsoft.com/office/drawing/2014/main" id="{612A2EE0-2E8C-4615-A7D6-6A3A6354A525}"/>
              </a:ext>
            </a:extLst>
          </p:cNvPr>
          <p:cNvPicPr>
            <a:picLocks noChangeAspect="1"/>
          </p:cNvPicPr>
          <p:nvPr/>
        </p:nvPicPr>
        <p:blipFill>
          <a:blip r:embed="rId3"/>
          <a:stretch>
            <a:fillRect/>
          </a:stretch>
        </p:blipFill>
        <p:spPr>
          <a:xfrm>
            <a:off x="3974267" y="60960"/>
            <a:ext cx="4102933" cy="1696501"/>
          </a:xfrm>
          <a:prstGeom prst="rect">
            <a:avLst/>
          </a:prstGeom>
        </p:spPr>
      </p:pic>
    </p:spTree>
    <p:extLst>
      <p:ext uri="{BB962C8B-B14F-4D97-AF65-F5344CB8AC3E}">
        <p14:creationId xmlns:p14="http://schemas.microsoft.com/office/powerpoint/2010/main" val="529797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571D-731E-4F44-8A38-73CDDA8EBE28}"/>
              </a:ext>
            </a:extLst>
          </p:cNvPr>
          <p:cNvSpPr>
            <a:spLocks noGrp="1"/>
          </p:cNvSpPr>
          <p:nvPr>
            <p:ph type="title"/>
          </p:nvPr>
        </p:nvSpPr>
        <p:spPr>
          <a:xfrm>
            <a:off x="92279" y="286604"/>
            <a:ext cx="8934275" cy="1450757"/>
          </a:xfrm>
        </p:spPr>
        <p:txBody>
          <a:bodyPr/>
          <a:lstStyle/>
          <a:p>
            <a:r>
              <a:rPr lang="en-US" dirty="0"/>
              <a:t>Preliminary Imaging</a:t>
            </a:r>
          </a:p>
        </p:txBody>
      </p:sp>
      <p:sp>
        <p:nvSpPr>
          <p:cNvPr id="3" name="Content Placeholder 2">
            <a:extLst>
              <a:ext uri="{FF2B5EF4-FFF2-40B4-BE49-F238E27FC236}">
                <a16:creationId xmlns:a16="http://schemas.microsoft.com/office/drawing/2014/main" id="{423E8E50-A6A3-40ED-A5E2-EC5B5F6F651E}"/>
              </a:ext>
            </a:extLst>
          </p:cNvPr>
          <p:cNvSpPr>
            <a:spLocks noGrp="1"/>
          </p:cNvSpPr>
          <p:nvPr>
            <p:ph idx="1"/>
          </p:nvPr>
        </p:nvSpPr>
        <p:spPr>
          <a:xfrm>
            <a:off x="283531" y="1794615"/>
            <a:ext cx="8013030" cy="4023360"/>
          </a:xfrm>
        </p:spPr>
        <p:txBody>
          <a:bodyPr>
            <a:noAutofit/>
          </a:bodyPr>
          <a:lstStyle/>
          <a:p>
            <a:r>
              <a:rPr lang="en-US" sz="2600" dirty="0"/>
              <a:t>Is there something to biopsy?</a:t>
            </a:r>
          </a:p>
          <a:p>
            <a:r>
              <a:rPr lang="en-US" sz="2400" dirty="0"/>
              <a:t>Where is best place to biopsy?</a:t>
            </a:r>
          </a:p>
          <a:p>
            <a:pPr>
              <a:lnSpc>
                <a:spcPct val="100000"/>
              </a:lnSpc>
            </a:pPr>
            <a:r>
              <a:rPr lang="en-US" sz="2400" dirty="0"/>
              <a:t>Least invasive test with lowest radiation</a:t>
            </a:r>
          </a:p>
          <a:p>
            <a:pPr marL="114300" indent="0">
              <a:lnSpc>
                <a:spcPct val="100000"/>
              </a:lnSpc>
              <a:buNone/>
            </a:pPr>
            <a:r>
              <a:rPr lang="en-US" sz="2400" dirty="0"/>
              <a:t>    exposure</a:t>
            </a:r>
          </a:p>
          <a:p>
            <a:pPr marL="114300" indent="0">
              <a:lnSpc>
                <a:spcPct val="100000"/>
              </a:lnSpc>
              <a:buNone/>
            </a:pPr>
            <a:endParaRPr lang="en-US" sz="2400" dirty="0"/>
          </a:p>
          <a:p>
            <a:pPr>
              <a:buFont typeface="Arial" panose="020B0604020202020204" pitchFamily="34" charset="0"/>
              <a:buChar char="•"/>
            </a:pPr>
            <a:r>
              <a:rPr lang="en-US" sz="2400" dirty="0"/>
              <a:t>Initial imaging depends on site:</a:t>
            </a:r>
          </a:p>
          <a:p>
            <a:pPr lvl="1">
              <a:buFont typeface="Arial" panose="020B0604020202020204" pitchFamily="34" charset="0"/>
              <a:buChar char="•"/>
            </a:pPr>
            <a:r>
              <a:rPr lang="en-US" sz="2400" dirty="0"/>
              <a:t>Breast- Diagnostic mammogram, ultrasound</a:t>
            </a:r>
          </a:p>
          <a:p>
            <a:pPr lvl="1">
              <a:buFont typeface="Arial" panose="020B0604020202020204" pitchFamily="34" charset="0"/>
              <a:buChar char="•"/>
            </a:pPr>
            <a:r>
              <a:rPr lang="en-US" sz="2400" dirty="0"/>
              <a:t>Thoracic- Chest XR</a:t>
            </a:r>
          </a:p>
          <a:p>
            <a:pPr lvl="1">
              <a:buFont typeface="Arial" panose="020B0604020202020204" pitchFamily="34" charset="0"/>
              <a:buChar char="•"/>
            </a:pPr>
            <a:r>
              <a:rPr lang="en-US" sz="2400" dirty="0"/>
              <a:t>Abdomen- Ultrasound</a:t>
            </a:r>
          </a:p>
          <a:p>
            <a:pPr lvl="1">
              <a:buFont typeface="Arial" panose="020B0604020202020204" pitchFamily="34" charset="0"/>
              <a:buChar char="•"/>
            </a:pPr>
            <a:r>
              <a:rPr lang="en-US" sz="2400" dirty="0"/>
              <a:t>Adenopathy- Ultrasound</a:t>
            </a:r>
          </a:p>
          <a:p>
            <a:pPr marL="201168" lvl="1" indent="0">
              <a:buNone/>
            </a:pPr>
            <a:endParaRPr lang="en-US" sz="2400" dirty="0"/>
          </a:p>
          <a:p>
            <a:pPr lvl="2">
              <a:buFont typeface="Arial" panose="020B0604020202020204" pitchFamily="34" charset="0"/>
              <a:buChar char="•"/>
            </a:pPr>
            <a:endParaRPr lang="en-US" sz="2400" dirty="0"/>
          </a:p>
          <a:p>
            <a:pPr lvl="1">
              <a:buFont typeface="Arial" panose="020B0604020202020204" pitchFamily="34" charset="0"/>
              <a:buChar char="•"/>
            </a:pPr>
            <a:endParaRPr lang="en-US" sz="2400" dirty="0"/>
          </a:p>
          <a:p>
            <a:endParaRPr lang="en-US" sz="2400" dirty="0"/>
          </a:p>
        </p:txBody>
      </p:sp>
      <p:sp>
        <p:nvSpPr>
          <p:cNvPr id="5" name="Rectangle 4">
            <a:extLst>
              <a:ext uri="{FF2B5EF4-FFF2-40B4-BE49-F238E27FC236}">
                <a16:creationId xmlns:a16="http://schemas.microsoft.com/office/drawing/2014/main" id="{3DD766DD-F885-4CC1-9791-FF3B40662B0D}"/>
              </a:ext>
            </a:extLst>
          </p:cNvPr>
          <p:cNvSpPr/>
          <p:nvPr/>
        </p:nvSpPr>
        <p:spPr>
          <a:xfrm>
            <a:off x="58723" y="6519446"/>
            <a:ext cx="9026554" cy="338554"/>
          </a:xfrm>
          <a:prstGeom prst="rect">
            <a:avLst/>
          </a:prstGeom>
        </p:spPr>
        <p:txBody>
          <a:bodyPr wrap="square">
            <a:spAutoFit/>
          </a:bodyPr>
          <a:lstStyle/>
          <a:p>
            <a:r>
              <a:rPr lang="en-US" sz="800" dirty="0">
                <a:solidFill>
                  <a:srgbClr val="222222"/>
                </a:solidFill>
                <a:latin typeface="Calibri" panose="020F0502020204030204" pitchFamily="34" charset="0"/>
                <a:ea typeface="Calibri" panose="020F0502020204030204" pitchFamily="34" charset="0"/>
              </a:rPr>
              <a:t>Bird, J. R., Brahm, G. L., Fung, C., Sebastian, S., &amp; Kirkpatrick, I. D. (2020). Recommendations for the Management of Incidental Hepatobiliary Findings in Adults: Endorsement and Adaptation of the 2017 and 2013 ACR Incidental Findings Committee White Papers by the Canadian Association of Radiologists Incidental Findings Working Group. </a:t>
            </a:r>
            <a:r>
              <a:rPr lang="en-US" sz="800" i="1" dirty="0">
                <a:solidFill>
                  <a:srgbClr val="222222"/>
                </a:solidFill>
                <a:latin typeface="Calibri" panose="020F0502020204030204" pitchFamily="34" charset="0"/>
                <a:ea typeface="Calibri" panose="020F0502020204030204" pitchFamily="34" charset="0"/>
              </a:rPr>
              <a:t>Canadian Association of Radiologists Journal</a:t>
            </a:r>
            <a:r>
              <a:rPr lang="en-US" sz="800" dirty="0">
                <a:solidFill>
                  <a:srgbClr val="222222"/>
                </a:solidFill>
                <a:latin typeface="Calibri" panose="020F0502020204030204" pitchFamily="34" charset="0"/>
                <a:ea typeface="Calibri" panose="020F0502020204030204" pitchFamily="34" charset="0"/>
              </a:rPr>
              <a:t>, 0846537120928349.</a:t>
            </a:r>
            <a:endParaRPr lang="en-US" sz="800" dirty="0"/>
          </a:p>
        </p:txBody>
      </p:sp>
      <p:pic>
        <p:nvPicPr>
          <p:cNvPr id="2050" name="Picture 2" descr="Non-Small Cell Lung Cancer (NSCLC) Imaging: Practice Essentials,  Radiography, Computed Tomography">
            <a:extLst>
              <a:ext uri="{FF2B5EF4-FFF2-40B4-BE49-F238E27FC236}">
                <a16:creationId xmlns:a16="http://schemas.microsoft.com/office/drawing/2014/main" id="{01EC3D92-8070-4538-B3CC-AD5202200E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028"/>
          <a:stretch/>
        </p:blipFill>
        <p:spPr bwMode="auto">
          <a:xfrm>
            <a:off x="5766179" y="286604"/>
            <a:ext cx="2951614" cy="3016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210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01D0FC2-EEC5-40CE-8FE7-6C581C30DCEC}"/>
              </a:ext>
            </a:extLst>
          </p:cNvPr>
          <p:cNvSpPr>
            <a:spLocks noGrp="1"/>
          </p:cNvSpPr>
          <p:nvPr>
            <p:ph type="title"/>
          </p:nvPr>
        </p:nvSpPr>
        <p:spPr>
          <a:xfrm>
            <a:off x="457200" y="274638"/>
            <a:ext cx="7620000" cy="1143000"/>
          </a:xfrm>
        </p:spPr>
        <p:txBody>
          <a:bodyPr/>
          <a:lstStyle/>
          <a:p>
            <a:endParaRPr lang="en-US"/>
          </a:p>
        </p:txBody>
      </p:sp>
      <p:pic>
        <p:nvPicPr>
          <p:cNvPr id="4" name="Picture 9" descr="http://www.thoracicmedicine.org/articles/2010/5/4/images/AnnThoracMed_2010_5_4_201_69106_f35.jpg">
            <a:extLst>
              <a:ext uri="{FF2B5EF4-FFF2-40B4-BE49-F238E27FC236}">
                <a16:creationId xmlns:a16="http://schemas.microsoft.com/office/drawing/2014/main" id="{3D72A5D3-2238-4BC9-9935-A825B8A30A3A}"/>
              </a:ext>
            </a:extLst>
          </p:cNvPr>
          <p:cNvPicPr>
            <a:picLocks noChangeAspect="1" noChangeArrowheads="1"/>
          </p:cNvPicPr>
          <p:nvPr/>
        </p:nvPicPr>
        <p:blipFill>
          <a:blip r:embed="rId2" cstate="print"/>
          <a:stretch>
            <a:fillRect/>
          </a:stretch>
        </p:blipFill>
        <p:spPr bwMode="auto">
          <a:xfrm>
            <a:off x="457200" y="1810564"/>
            <a:ext cx="3657600" cy="4041544"/>
          </a:xfrm>
          <a:prstGeom prst="rect">
            <a:avLst/>
          </a:prstGeom>
          <a:noFill/>
          <a:ln>
            <a:noFill/>
          </a:ln>
          <a:effectLst>
            <a:softEdge rad="112500"/>
          </a:effectLst>
        </p:spPr>
      </p:pic>
      <p:sp>
        <p:nvSpPr>
          <p:cNvPr id="3" name="Content Placeholder 2">
            <a:extLst>
              <a:ext uri="{FF2B5EF4-FFF2-40B4-BE49-F238E27FC236}">
                <a16:creationId xmlns:a16="http://schemas.microsoft.com/office/drawing/2014/main" id="{82339366-DAE0-491B-B817-CBE4762CBAF6}"/>
              </a:ext>
            </a:extLst>
          </p:cNvPr>
          <p:cNvSpPr>
            <a:spLocks noGrp="1"/>
          </p:cNvSpPr>
          <p:nvPr>
            <p:ph sz="half" idx="2"/>
          </p:nvPr>
        </p:nvSpPr>
        <p:spPr>
          <a:xfrm>
            <a:off x="4419600" y="1536192"/>
            <a:ext cx="3657600" cy="4590288"/>
          </a:xfrm>
        </p:spPr>
        <p:txBody>
          <a:bodyPr>
            <a:normAutofit/>
          </a:bodyPr>
          <a:lstStyle/>
          <a:p>
            <a:r>
              <a:rPr lang="en-US" dirty="0"/>
              <a:t>If very high suspicion of malignancy, can order CT as initial imaging</a:t>
            </a:r>
          </a:p>
          <a:p>
            <a:endParaRPr lang="en-US" dirty="0"/>
          </a:p>
          <a:p>
            <a:r>
              <a:rPr lang="en-US" dirty="0"/>
              <a:t>Need definitive imaging prior to biopsy </a:t>
            </a:r>
          </a:p>
        </p:txBody>
      </p:sp>
    </p:spTree>
    <p:extLst>
      <p:ext uri="{BB962C8B-B14F-4D97-AF65-F5344CB8AC3E}">
        <p14:creationId xmlns:p14="http://schemas.microsoft.com/office/powerpoint/2010/main" val="3893123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ECE5E5-9E92-4C20-99A7-D4A3D9E6AB33}"/>
              </a:ext>
            </a:extLst>
          </p:cNvPr>
          <p:cNvSpPr>
            <a:spLocks noGrp="1"/>
          </p:cNvSpPr>
          <p:nvPr>
            <p:ph type="title"/>
          </p:nvPr>
        </p:nvSpPr>
        <p:spPr/>
        <p:txBody>
          <a:bodyPr/>
          <a:lstStyle/>
          <a:p>
            <a:r>
              <a:rPr lang="en-US" dirty="0"/>
              <a:t>Know the Limits of your Tests!</a:t>
            </a:r>
          </a:p>
        </p:txBody>
      </p:sp>
      <p:sp>
        <p:nvSpPr>
          <p:cNvPr id="6" name="Content Placeholder 5">
            <a:extLst>
              <a:ext uri="{FF2B5EF4-FFF2-40B4-BE49-F238E27FC236}">
                <a16:creationId xmlns:a16="http://schemas.microsoft.com/office/drawing/2014/main" id="{7F813D99-71F1-4969-84A3-6EDBA4F35494}"/>
              </a:ext>
            </a:extLst>
          </p:cNvPr>
          <p:cNvSpPr>
            <a:spLocks noGrp="1"/>
          </p:cNvSpPr>
          <p:nvPr>
            <p:ph idx="1"/>
          </p:nvPr>
        </p:nvSpPr>
        <p:spPr/>
        <p:txBody>
          <a:bodyPr>
            <a:normAutofit/>
          </a:bodyPr>
          <a:lstStyle/>
          <a:p>
            <a:r>
              <a:rPr lang="en-US" sz="2800" dirty="0"/>
              <a:t>Abdominal ultrasound for colon cancer</a:t>
            </a:r>
          </a:p>
          <a:p>
            <a:pPr lvl="1"/>
            <a:r>
              <a:rPr lang="en-US" sz="2800" dirty="0"/>
              <a:t>Sensitivity 79%</a:t>
            </a:r>
          </a:p>
          <a:p>
            <a:pPr lvl="1"/>
            <a:r>
              <a:rPr lang="en-US" sz="2800" dirty="0"/>
              <a:t>Specificity 92%</a:t>
            </a:r>
          </a:p>
          <a:p>
            <a:pPr lvl="1"/>
            <a:endParaRPr lang="en-US" sz="2800" dirty="0"/>
          </a:p>
          <a:p>
            <a:r>
              <a:rPr lang="en-US" sz="2800" dirty="0"/>
              <a:t>CXR for lung cancer</a:t>
            </a:r>
          </a:p>
          <a:p>
            <a:pPr lvl="1"/>
            <a:r>
              <a:rPr lang="en-US" sz="2800" dirty="0"/>
              <a:t>Sensitivity 77-80%</a:t>
            </a:r>
          </a:p>
        </p:txBody>
      </p:sp>
    </p:spTree>
    <p:extLst>
      <p:ext uri="{BB962C8B-B14F-4D97-AF65-F5344CB8AC3E}">
        <p14:creationId xmlns:p14="http://schemas.microsoft.com/office/powerpoint/2010/main" val="3537252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C11D52F-58A0-4483-82B1-95DAA5B8BB4E}"/>
              </a:ext>
            </a:extLst>
          </p:cNvPr>
          <p:cNvGrpSpPr/>
          <p:nvPr/>
        </p:nvGrpSpPr>
        <p:grpSpPr>
          <a:xfrm>
            <a:off x="442814" y="2759901"/>
            <a:ext cx="7597720" cy="1338198"/>
            <a:chOff x="352101" y="2756123"/>
            <a:chExt cx="7597720" cy="1338198"/>
          </a:xfrm>
        </p:grpSpPr>
        <p:sp>
          <p:nvSpPr>
            <p:cNvPr id="6" name="TextBox 5">
              <a:extLst>
                <a:ext uri="{FF2B5EF4-FFF2-40B4-BE49-F238E27FC236}">
                  <a16:creationId xmlns:a16="http://schemas.microsoft.com/office/drawing/2014/main" id="{E7C772C6-F4A2-428E-9C12-D2E86CDD601D}"/>
                </a:ext>
              </a:extLst>
            </p:cNvPr>
            <p:cNvSpPr txBox="1"/>
            <p:nvPr/>
          </p:nvSpPr>
          <p:spPr>
            <a:xfrm>
              <a:off x="2008550" y="2948794"/>
              <a:ext cx="5941271" cy="954107"/>
            </a:xfrm>
            <a:prstGeom prst="rect">
              <a:avLst/>
            </a:prstGeom>
            <a:noFill/>
          </p:spPr>
          <p:txBody>
            <a:bodyPr wrap="square" rtlCol="0">
              <a:spAutoFit/>
            </a:bodyPr>
            <a:lstStyle/>
            <a:p>
              <a:r>
                <a:rPr lang="en-CA" sz="2800" dirty="0"/>
                <a:t>Always use contrast if you are suspecting malignancy</a:t>
              </a:r>
              <a:endParaRPr lang="en-US" sz="2800" dirty="0"/>
            </a:p>
          </p:txBody>
        </p:sp>
        <p:pic>
          <p:nvPicPr>
            <p:cNvPr id="8" name="Picture 2" descr="Dark Black Tahitian 11.00mm Pearl | Tahitian, Pearls, Shine bright like a  diamond">
              <a:extLst>
                <a:ext uri="{FF2B5EF4-FFF2-40B4-BE49-F238E27FC236}">
                  <a16:creationId xmlns:a16="http://schemas.microsoft.com/office/drawing/2014/main" id="{7A5B123D-455D-4BE6-B33B-D71AB4335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01" y="2756123"/>
              <a:ext cx="1674596" cy="13381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8810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61BC-FB72-414D-BDF1-E1C14C13A57B}"/>
              </a:ext>
            </a:extLst>
          </p:cNvPr>
          <p:cNvSpPr>
            <a:spLocks noGrp="1"/>
          </p:cNvSpPr>
          <p:nvPr>
            <p:ph type="title"/>
          </p:nvPr>
        </p:nvSpPr>
        <p:spPr/>
        <p:txBody>
          <a:bodyPr/>
          <a:lstStyle/>
          <a:p>
            <a:r>
              <a:rPr lang="en-US" dirty="0"/>
              <a:t>H- Endoscopy</a:t>
            </a:r>
          </a:p>
        </p:txBody>
      </p:sp>
      <p:sp>
        <p:nvSpPr>
          <p:cNvPr id="5" name="Content Placeholder 4">
            <a:extLst>
              <a:ext uri="{FF2B5EF4-FFF2-40B4-BE49-F238E27FC236}">
                <a16:creationId xmlns:a16="http://schemas.microsoft.com/office/drawing/2014/main" id="{1CC2F662-3790-4D46-B5D8-0157EBBEF81A}"/>
              </a:ext>
            </a:extLst>
          </p:cNvPr>
          <p:cNvSpPr>
            <a:spLocks noGrp="1"/>
          </p:cNvSpPr>
          <p:nvPr>
            <p:ph idx="1"/>
          </p:nvPr>
        </p:nvSpPr>
        <p:spPr/>
        <p:txBody>
          <a:bodyPr/>
          <a:lstStyle/>
          <a:p>
            <a:pPr marL="0" indent="0">
              <a:buNone/>
            </a:pPr>
            <a:r>
              <a:rPr lang="en-CA" sz="2800" dirty="0"/>
              <a:t>Indication: </a:t>
            </a:r>
            <a:r>
              <a:rPr lang="en-CA" sz="2800" dirty="0" err="1"/>
              <a:t>abd</a:t>
            </a:r>
            <a:r>
              <a:rPr lang="en-CA" sz="2800" dirty="0"/>
              <a:t> pain, Fe def anemia</a:t>
            </a:r>
          </a:p>
          <a:p>
            <a:pPr marL="0" indent="0">
              <a:buNone/>
            </a:pPr>
            <a:endParaRPr lang="en-US" sz="3600" dirty="0"/>
          </a:p>
          <a:p>
            <a:pPr marL="0" indent="0">
              <a:buNone/>
            </a:pPr>
            <a:r>
              <a:rPr lang="en-CA" sz="3600" dirty="0"/>
              <a:t>Imp: Normal EGD, gastric bx done.</a:t>
            </a:r>
          </a:p>
          <a:p>
            <a:pPr marL="0" indent="0">
              <a:buNone/>
            </a:pPr>
            <a:endParaRPr lang="en-CA" sz="2800" dirty="0"/>
          </a:p>
          <a:p>
            <a:pPr marL="0" indent="0">
              <a:buNone/>
            </a:pPr>
            <a:endParaRPr lang="en-US" sz="2800" dirty="0"/>
          </a:p>
          <a:p>
            <a:pPr marL="0" indent="0">
              <a:buNone/>
            </a:pPr>
            <a:r>
              <a:rPr lang="en-CA" sz="2800" dirty="0"/>
              <a:t>Given elevated ALP and epigastric pain, </a:t>
            </a:r>
          </a:p>
          <a:p>
            <a:pPr marL="0" indent="0">
              <a:buNone/>
            </a:pPr>
            <a:r>
              <a:rPr lang="en-CA" sz="2800" b="1" i="1" dirty="0"/>
              <a:t>Abd us ordered</a:t>
            </a:r>
            <a:endParaRPr lang="en-US" sz="2800" b="1" i="1" dirty="0"/>
          </a:p>
          <a:p>
            <a:endParaRPr lang="en-US" dirty="0"/>
          </a:p>
        </p:txBody>
      </p:sp>
      <p:pic>
        <p:nvPicPr>
          <p:cNvPr id="3" name="Picture 2">
            <a:extLst>
              <a:ext uri="{FF2B5EF4-FFF2-40B4-BE49-F238E27FC236}">
                <a16:creationId xmlns:a16="http://schemas.microsoft.com/office/drawing/2014/main" id="{C4DC214D-9870-4979-9EEF-4EE550665CC7}"/>
              </a:ext>
            </a:extLst>
          </p:cNvPr>
          <p:cNvPicPr>
            <a:picLocks noChangeAspect="1"/>
          </p:cNvPicPr>
          <p:nvPr/>
        </p:nvPicPr>
        <p:blipFill>
          <a:blip r:embed="rId3"/>
          <a:stretch>
            <a:fillRect/>
          </a:stretch>
        </p:blipFill>
        <p:spPr>
          <a:xfrm>
            <a:off x="4124465" y="-1280"/>
            <a:ext cx="4102964" cy="1694835"/>
          </a:xfrm>
          <a:prstGeom prst="rect">
            <a:avLst/>
          </a:prstGeom>
        </p:spPr>
      </p:pic>
    </p:spTree>
    <p:extLst>
      <p:ext uri="{BB962C8B-B14F-4D97-AF65-F5344CB8AC3E}">
        <p14:creationId xmlns:p14="http://schemas.microsoft.com/office/powerpoint/2010/main" val="4291870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20757-0E31-4250-9C03-A44EF4DD93B0}"/>
              </a:ext>
            </a:extLst>
          </p:cNvPr>
          <p:cNvSpPr>
            <a:spLocks noGrp="1"/>
          </p:cNvSpPr>
          <p:nvPr>
            <p:ph type="title"/>
          </p:nvPr>
        </p:nvSpPr>
        <p:spPr/>
        <p:txBody>
          <a:bodyPr/>
          <a:lstStyle/>
          <a:p>
            <a:r>
              <a:rPr lang="en-US" dirty="0"/>
              <a:t>Oncology Briefs…..</a:t>
            </a:r>
          </a:p>
        </p:txBody>
      </p:sp>
      <p:pic>
        <p:nvPicPr>
          <p:cNvPr id="5" name="Content Placeholder 4" descr="Text&#10;&#10;Description automatically generated">
            <a:extLst>
              <a:ext uri="{FF2B5EF4-FFF2-40B4-BE49-F238E27FC236}">
                <a16:creationId xmlns:a16="http://schemas.microsoft.com/office/drawing/2014/main" id="{8283C23C-9DE0-4188-A08A-B0E5CC249A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03158"/>
            <a:ext cx="4408471" cy="4800600"/>
          </a:xfrm>
        </p:spPr>
      </p:pic>
      <p:pic>
        <p:nvPicPr>
          <p:cNvPr id="7" name="Picture 6">
            <a:extLst>
              <a:ext uri="{FF2B5EF4-FFF2-40B4-BE49-F238E27FC236}">
                <a16:creationId xmlns:a16="http://schemas.microsoft.com/office/drawing/2014/main" id="{EC4A03E0-5BA7-4B3D-BAF4-A589B7DD4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774" y="1914552"/>
            <a:ext cx="4494030" cy="4329837"/>
          </a:xfrm>
          <a:prstGeom prst="rect">
            <a:avLst/>
          </a:prstGeom>
        </p:spPr>
      </p:pic>
      <p:pic>
        <p:nvPicPr>
          <p:cNvPr id="9" name="Picture 8" descr="Text&#10;&#10;Description automatically generated">
            <a:extLst>
              <a:ext uri="{FF2B5EF4-FFF2-40B4-BE49-F238E27FC236}">
                <a16:creationId xmlns:a16="http://schemas.microsoft.com/office/drawing/2014/main" id="{41470FAB-0102-42AD-9078-2A2A7EAA29EB}"/>
              </a:ext>
            </a:extLst>
          </p:cNvPr>
          <p:cNvPicPr>
            <a:picLocks noChangeAspect="1"/>
          </p:cNvPicPr>
          <p:nvPr/>
        </p:nvPicPr>
        <p:blipFill rotWithShape="1">
          <a:blip r:embed="rId4">
            <a:extLst>
              <a:ext uri="{28A0092B-C50C-407E-A947-70E740481C1C}">
                <a14:useLocalDpi xmlns:a14="http://schemas.microsoft.com/office/drawing/2010/main" val="0"/>
              </a:ext>
            </a:extLst>
          </a:blip>
          <a:srcRect t="-9935" b="23354"/>
          <a:stretch/>
        </p:blipFill>
        <p:spPr>
          <a:xfrm>
            <a:off x="3603018" y="2450641"/>
            <a:ext cx="4746560" cy="4329837"/>
          </a:xfrm>
          <a:prstGeom prst="rect">
            <a:avLst/>
          </a:prstGeom>
        </p:spPr>
      </p:pic>
    </p:spTree>
    <p:extLst>
      <p:ext uri="{BB962C8B-B14F-4D97-AF65-F5344CB8AC3E}">
        <p14:creationId xmlns:p14="http://schemas.microsoft.com/office/powerpoint/2010/main" val="3536498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61BC-FB72-414D-BDF1-E1C14C13A57B}"/>
              </a:ext>
            </a:extLst>
          </p:cNvPr>
          <p:cNvSpPr>
            <a:spLocks noGrp="1"/>
          </p:cNvSpPr>
          <p:nvPr>
            <p:ph type="title"/>
          </p:nvPr>
        </p:nvSpPr>
        <p:spPr/>
        <p:txBody>
          <a:bodyPr/>
          <a:lstStyle/>
          <a:p>
            <a:r>
              <a:rPr lang="en-US" dirty="0"/>
              <a:t>H- Ultrasound</a:t>
            </a:r>
          </a:p>
        </p:txBody>
      </p:sp>
      <p:sp>
        <p:nvSpPr>
          <p:cNvPr id="5" name="Content Placeholder 4">
            <a:extLst>
              <a:ext uri="{FF2B5EF4-FFF2-40B4-BE49-F238E27FC236}">
                <a16:creationId xmlns:a16="http://schemas.microsoft.com/office/drawing/2014/main" id="{1CC2F662-3790-4D46-B5D8-0157EBBEF81A}"/>
              </a:ext>
            </a:extLst>
          </p:cNvPr>
          <p:cNvSpPr>
            <a:spLocks noGrp="1"/>
          </p:cNvSpPr>
          <p:nvPr>
            <p:ph idx="1"/>
          </p:nvPr>
        </p:nvSpPr>
        <p:spPr>
          <a:xfrm>
            <a:off x="95397" y="1299823"/>
            <a:ext cx="8775785" cy="5651337"/>
          </a:xfrm>
        </p:spPr>
        <p:txBody>
          <a:bodyPr>
            <a:noAutofit/>
          </a:bodyPr>
          <a:lstStyle/>
          <a:p>
            <a:pPr marL="114300" indent="0">
              <a:spcBef>
                <a:spcPts val="0"/>
              </a:spcBef>
              <a:spcAft>
                <a:spcPts val="0"/>
              </a:spcAft>
              <a:buNone/>
            </a:pPr>
            <a:r>
              <a:rPr lang="en-CA" dirty="0"/>
              <a:t>############  SIGNIFICANT OR UNEXPECTED  ############</a:t>
            </a:r>
            <a:endParaRPr lang="en-US" dirty="0"/>
          </a:p>
          <a:p>
            <a:pPr marL="114300" indent="0">
              <a:spcBef>
                <a:spcPts val="0"/>
              </a:spcBef>
              <a:spcAft>
                <a:spcPts val="0"/>
              </a:spcAft>
              <a:buNone/>
            </a:pPr>
            <a:r>
              <a:rPr lang="en-CA" dirty="0"/>
              <a:t>############,,,,, RADIOLOGIC FINDING ,,,,############</a:t>
            </a:r>
            <a:endParaRPr lang="en-US" dirty="0"/>
          </a:p>
          <a:p>
            <a:pPr marL="114300" indent="0">
              <a:buNone/>
            </a:pPr>
            <a:r>
              <a:rPr lang="en-CA" dirty="0"/>
              <a:t>1.  Irregular </a:t>
            </a:r>
            <a:r>
              <a:rPr lang="en-CA" b="1" dirty="0"/>
              <a:t>mass</a:t>
            </a:r>
            <a:r>
              <a:rPr lang="en-CA" dirty="0"/>
              <a:t> within the right lower quadrant appearing to arise from the ascending </a:t>
            </a:r>
            <a:r>
              <a:rPr lang="en-CA" b="1" dirty="0"/>
              <a:t>colon</a:t>
            </a:r>
            <a:r>
              <a:rPr lang="en-CA" dirty="0"/>
              <a:t> is suspicious for malignancy.</a:t>
            </a:r>
            <a:endParaRPr lang="en-US" dirty="0"/>
          </a:p>
          <a:p>
            <a:pPr marL="114300" indent="0">
              <a:buNone/>
            </a:pPr>
            <a:r>
              <a:rPr lang="en-CA" dirty="0"/>
              <a:t>2.  Numerous </a:t>
            </a:r>
            <a:r>
              <a:rPr lang="en-CA" b="1" dirty="0"/>
              <a:t>hepatic lesions</a:t>
            </a:r>
            <a:r>
              <a:rPr lang="en-CA" dirty="0"/>
              <a:t> are suspicious for malignancy, likely metastatic.</a:t>
            </a:r>
            <a:endParaRPr lang="en-US" dirty="0"/>
          </a:p>
          <a:p>
            <a:pPr marL="114300" indent="0">
              <a:buNone/>
            </a:pPr>
            <a:r>
              <a:rPr lang="en-CA" dirty="0"/>
              <a:t>3.  </a:t>
            </a:r>
            <a:r>
              <a:rPr lang="en-CA" b="1" dirty="0"/>
              <a:t>Lymphadenopathy</a:t>
            </a:r>
            <a:r>
              <a:rPr lang="en-CA" dirty="0"/>
              <a:t> throughout the visualized abdomen as well as a possible peritoneal </a:t>
            </a:r>
            <a:r>
              <a:rPr lang="en-CA" b="1" dirty="0"/>
              <a:t>nodule</a:t>
            </a:r>
            <a:r>
              <a:rPr lang="en-CA" dirty="0"/>
              <a:t> involving the right pelvic sidewall.</a:t>
            </a:r>
            <a:endParaRPr lang="en-US" dirty="0"/>
          </a:p>
          <a:p>
            <a:pPr marL="114300" indent="0">
              <a:buNone/>
            </a:pPr>
            <a:r>
              <a:rPr lang="en-CA" dirty="0"/>
              <a:t>4.  Small volume of </a:t>
            </a:r>
            <a:r>
              <a:rPr lang="en-CA" b="1" dirty="0"/>
              <a:t>free fluid </a:t>
            </a:r>
            <a:r>
              <a:rPr lang="en-CA" dirty="0"/>
              <a:t>within the pelvis, unusual in a postmenopausal female.</a:t>
            </a:r>
            <a:endParaRPr lang="en-US" dirty="0"/>
          </a:p>
          <a:p>
            <a:pPr marL="114300" indent="0">
              <a:buNone/>
            </a:pPr>
            <a:r>
              <a:rPr lang="en-CA" sz="2800" b="1" dirty="0"/>
              <a:t>These findings are highly suggestive of malignancy with lymphadenopathy, hepatic metastases, and possible peritoneal carcinomatosis. A CT of the abdomen and pelvis is recommended to further characterize. </a:t>
            </a:r>
            <a:endParaRPr lang="en-US" sz="2800" b="1" dirty="0"/>
          </a:p>
        </p:txBody>
      </p:sp>
    </p:spTree>
    <p:extLst>
      <p:ext uri="{BB962C8B-B14F-4D97-AF65-F5344CB8AC3E}">
        <p14:creationId xmlns:p14="http://schemas.microsoft.com/office/powerpoint/2010/main" val="2643164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61BC-FB72-414D-BDF1-E1C14C13A57B}"/>
              </a:ext>
            </a:extLst>
          </p:cNvPr>
          <p:cNvSpPr>
            <a:spLocks noGrp="1"/>
          </p:cNvSpPr>
          <p:nvPr>
            <p:ph type="title"/>
          </p:nvPr>
        </p:nvSpPr>
        <p:spPr/>
        <p:txBody>
          <a:bodyPr/>
          <a:lstStyle/>
          <a:p>
            <a:r>
              <a:rPr lang="en-US" dirty="0"/>
              <a:t>H- CT</a:t>
            </a:r>
          </a:p>
        </p:txBody>
      </p:sp>
      <p:sp>
        <p:nvSpPr>
          <p:cNvPr id="5" name="Content Placeholder 4">
            <a:extLst>
              <a:ext uri="{FF2B5EF4-FFF2-40B4-BE49-F238E27FC236}">
                <a16:creationId xmlns:a16="http://schemas.microsoft.com/office/drawing/2014/main" id="{1CC2F662-3790-4D46-B5D8-0157EBBEF81A}"/>
              </a:ext>
            </a:extLst>
          </p:cNvPr>
          <p:cNvSpPr>
            <a:spLocks noGrp="1"/>
          </p:cNvSpPr>
          <p:nvPr>
            <p:ph idx="1"/>
          </p:nvPr>
        </p:nvSpPr>
        <p:spPr>
          <a:xfrm>
            <a:off x="457199" y="2303500"/>
            <a:ext cx="7941365" cy="5486404"/>
          </a:xfrm>
        </p:spPr>
        <p:txBody>
          <a:bodyPr>
            <a:normAutofit/>
          </a:bodyPr>
          <a:lstStyle/>
          <a:p>
            <a:pPr marL="114300" indent="0">
              <a:buNone/>
            </a:pPr>
            <a:r>
              <a:rPr lang="en-CA" sz="2000" dirty="0"/>
              <a:t>CT ABDOMEN &amp; PELVIS</a:t>
            </a:r>
          </a:p>
          <a:p>
            <a:pPr marL="114300" indent="0">
              <a:buNone/>
            </a:pPr>
            <a:r>
              <a:rPr lang="en-CA" sz="2000" dirty="0"/>
              <a:t> WITH CONTRAST</a:t>
            </a:r>
            <a:endParaRPr lang="en-US" sz="2000" dirty="0"/>
          </a:p>
          <a:p>
            <a:pPr marL="114300" indent="0">
              <a:buNone/>
            </a:pPr>
            <a:r>
              <a:rPr lang="en-CA" sz="2000" dirty="0"/>
              <a:t> </a:t>
            </a:r>
            <a:endParaRPr lang="en-US" sz="2000" dirty="0"/>
          </a:p>
          <a:p>
            <a:pPr marL="114300" indent="0">
              <a:buNone/>
            </a:pPr>
            <a:r>
              <a:rPr lang="en-CA" sz="2000" dirty="0"/>
              <a:t>IMPRESSION:</a:t>
            </a:r>
            <a:endParaRPr lang="en-US" sz="2000" dirty="0"/>
          </a:p>
          <a:p>
            <a:pPr marL="114300" indent="0">
              <a:buNone/>
            </a:pPr>
            <a:r>
              <a:rPr lang="en-CA" sz="2800" dirty="0"/>
              <a:t>4.4 cm nearly occlusive </a:t>
            </a:r>
            <a:r>
              <a:rPr lang="en-CA" sz="2800" b="1" dirty="0"/>
              <a:t>annular mass </a:t>
            </a:r>
            <a:r>
              <a:rPr lang="en-CA" sz="2800" dirty="0"/>
              <a:t>of the ascending colon is likely the primary tumor. There is regional and distal </a:t>
            </a:r>
            <a:r>
              <a:rPr lang="en-CA" sz="2800" b="1" dirty="0"/>
              <a:t>nodal metastases</a:t>
            </a:r>
            <a:r>
              <a:rPr lang="en-CA" sz="2800" dirty="0"/>
              <a:t> including at the porta hepatis and celiac axis. There is extensive pan segmental </a:t>
            </a:r>
            <a:r>
              <a:rPr lang="en-CA" sz="2800" b="1" dirty="0"/>
              <a:t>liver metastases</a:t>
            </a:r>
            <a:r>
              <a:rPr lang="en-CA" sz="2800" dirty="0"/>
              <a:t>. There are small nodular deposits in the </a:t>
            </a:r>
            <a:r>
              <a:rPr lang="en-CA" sz="2800" b="1" dirty="0" err="1"/>
              <a:t>omentum</a:t>
            </a:r>
            <a:r>
              <a:rPr lang="en-CA" sz="2800" dirty="0"/>
              <a:t>.</a:t>
            </a:r>
            <a:endParaRPr lang="en-US" sz="2800" dirty="0"/>
          </a:p>
          <a:p>
            <a:endParaRPr lang="en-US" sz="2000" dirty="0"/>
          </a:p>
        </p:txBody>
      </p:sp>
      <p:pic>
        <p:nvPicPr>
          <p:cNvPr id="4" name="Picture 3" descr="A picture containing object, indoor, photo, table&#10;&#10;Description automatically generated">
            <a:extLst>
              <a:ext uri="{FF2B5EF4-FFF2-40B4-BE49-F238E27FC236}">
                <a16:creationId xmlns:a16="http://schemas.microsoft.com/office/drawing/2014/main" id="{6A2E3744-863E-4C66-B636-2D84E7665C80}"/>
              </a:ext>
            </a:extLst>
          </p:cNvPr>
          <p:cNvPicPr>
            <a:picLocks noChangeAspect="1"/>
          </p:cNvPicPr>
          <p:nvPr/>
        </p:nvPicPr>
        <p:blipFill rotWithShape="1">
          <a:blip r:embed="rId3">
            <a:extLst>
              <a:ext uri="{28A0092B-C50C-407E-A947-70E740481C1C}">
                <a14:useLocalDpi xmlns:a14="http://schemas.microsoft.com/office/drawing/2010/main" val="0"/>
              </a:ext>
            </a:extLst>
          </a:blip>
          <a:srcRect l="3259" r="2779"/>
          <a:stretch/>
        </p:blipFill>
        <p:spPr>
          <a:xfrm>
            <a:off x="4175421" y="316704"/>
            <a:ext cx="4606912" cy="3112296"/>
          </a:xfrm>
          <a:prstGeom prst="rect">
            <a:avLst/>
          </a:prstGeom>
        </p:spPr>
      </p:pic>
    </p:spTree>
    <p:extLst>
      <p:ext uri="{BB962C8B-B14F-4D97-AF65-F5344CB8AC3E}">
        <p14:creationId xmlns:p14="http://schemas.microsoft.com/office/powerpoint/2010/main" val="875831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61BC-FB72-414D-BDF1-E1C14C13A57B}"/>
              </a:ext>
            </a:extLst>
          </p:cNvPr>
          <p:cNvSpPr>
            <a:spLocks noGrp="1"/>
          </p:cNvSpPr>
          <p:nvPr>
            <p:ph type="title"/>
          </p:nvPr>
        </p:nvSpPr>
        <p:spPr/>
        <p:txBody>
          <a:bodyPr/>
          <a:lstStyle/>
          <a:p>
            <a:r>
              <a:rPr lang="en-US" dirty="0"/>
              <a:t>H- </a:t>
            </a:r>
            <a:r>
              <a:rPr lang="en-US" dirty="0" err="1"/>
              <a:t>Tumour</a:t>
            </a:r>
            <a:r>
              <a:rPr lang="en-US" dirty="0"/>
              <a:t> Marker</a:t>
            </a:r>
          </a:p>
        </p:txBody>
      </p:sp>
      <p:sp>
        <p:nvSpPr>
          <p:cNvPr id="5" name="Content Placeholder 4">
            <a:extLst>
              <a:ext uri="{FF2B5EF4-FFF2-40B4-BE49-F238E27FC236}">
                <a16:creationId xmlns:a16="http://schemas.microsoft.com/office/drawing/2014/main" id="{1CC2F662-3790-4D46-B5D8-0157EBBEF81A}"/>
              </a:ext>
            </a:extLst>
          </p:cNvPr>
          <p:cNvSpPr>
            <a:spLocks noGrp="1"/>
          </p:cNvSpPr>
          <p:nvPr>
            <p:ph idx="1"/>
          </p:nvPr>
        </p:nvSpPr>
        <p:spPr/>
        <p:txBody>
          <a:bodyPr/>
          <a:lstStyle/>
          <a:p>
            <a:pPr>
              <a:buFont typeface="Arial" panose="020B0604020202020204" pitchFamily="34" charset="0"/>
              <a:buChar char="•"/>
            </a:pPr>
            <a:endParaRPr lang="en-CA" sz="2800" dirty="0"/>
          </a:p>
          <a:p>
            <a:pPr>
              <a:buFont typeface="Arial" panose="020B0604020202020204" pitchFamily="34" charset="0"/>
              <a:buChar char="•"/>
            </a:pPr>
            <a:r>
              <a:rPr lang="en-CA" sz="2800" dirty="0"/>
              <a:t>CEA: 925 ug/L (normal &lt; 5.2 ug/L))</a:t>
            </a:r>
            <a:endParaRPr lang="en-US" sz="2800" dirty="0"/>
          </a:p>
          <a:p>
            <a:pPr marL="0" indent="0">
              <a:buNone/>
            </a:pPr>
            <a:endParaRPr lang="en-CA" dirty="0"/>
          </a:p>
        </p:txBody>
      </p:sp>
    </p:spTree>
    <p:extLst>
      <p:ext uri="{BB962C8B-B14F-4D97-AF65-F5344CB8AC3E}">
        <p14:creationId xmlns:p14="http://schemas.microsoft.com/office/powerpoint/2010/main" val="770537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29F7-DDCC-469C-830A-5F575C96C120}"/>
              </a:ext>
            </a:extLst>
          </p:cNvPr>
          <p:cNvSpPr>
            <a:spLocks noGrp="1"/>
          </p:cNvSpPr>
          <p:nvPr>
            <p:ph type="title"/>
          </p:nvPr>
        </p:nvSpPr>
        <p:spPr>
          <a:xfrm>
            <a:off x="1424026" y="3046000"/>
            <a:ext cx="7886700" cy="1325563"/>
          </a:xfrm>
        </p:spPr>
        <p:txBody>
          <a:bodyPr>
            <a:noAutofit/>
          </a:bodyPr>
          <a:lstStyle/>
          <a:p>
            <a:r>
              <a:rPr lang="en-US" dirty="0"/>
              <a:t>Step 4. Biopsy</a:t>
            </a:r>
            <a:br>
              <a:rPr lang="en-US" dirty="0"/>
            </a:br>
            <a:r>
              <a:rPr lang="en-US" i="1" dirty="0"/>
              <a:t>What is it?</a:t>
            </a:r>
          </a:p>
        </p:txBody>
      </p:sp>
      <p:graphicFrame>
        <p:nvGraphicFramePr>
          <p:cNvPr id="7" name="Content Placeholder 3">
            <a:extLst>
              <a:ext uri="{FF2B5EF4-FFF2-40B4-BE49-F238E27FC236}">
                <a16:creationId xmlns:a16="http://schemas.microsoft.com/office/drawing/2014/main" id="{7E64DD45-9903-40EA-B08C-DB11F9992CFC}"/>
              </a:ext>
            </a:extLst>
          </p:cNvPr>
          <p:cNvGraphicFramePr>
            <a:graphicFrameLocks/>
          </p:cNvGraphicFramePr>
          <p:nvPr>
            <p:extLst>
              <p:ext uri="{D42A27DB-BD31-4B8C-83A1-F6EECF244321}">
                <p14:modId xmlns:p14="http://schemas.microsoft.com/office/powerpoint/2010/main" val="1329047846"/>
              </p:ext>
            </p:extLst>
          </p:nvPr>
        </p:nvGraphicFramePr>
        <p:xfrm>
          <a:off x="645231" y="183026"/>
          <a:ext cx="7379651" cy="3044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501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10E05-5E2F-4496-952E-A16890548E73}"/>
              </a:ext>
            </a:extLst>
          </p:cNvPr>
          <p:cNvSpPr>
            <a:spLocks noGrp="1"/>
          </p:cNvSpPr>
          <p:nvPr>
            <p:ph type="title"/>
          </p:nvPr>
        </p:nvSpPr>
        <p:spPr/>
        <p:txBody>
          <a:bodyPr/>
          <a:lstStyle/>
          <a:p>
            <a:r>
              <a:rPr lang="en-US" dirty="0"/>
              <a:t>Biopsy</a:t>
            </a:r>
          </a:p>
        </p:txBody>
      </p:sp>
      <p:sp>
        <p:nvSpPr>
          <p:cNvPr id="4" name="Content Placeholder 2">
            <a:extLst>
              <a:ext uri="{FF2B5EF4-FFF2-40B4-BE49-F238E27FC236}">
                <a16:creationId xmlns:a16="http://schemas.microsoft.com/office/drawing/2014/main" id="{5B5C8BA0-F604-408A-AFB8-A6053486426F}"/>
              </a:ext>
            </a:extLst>
          </p:cNvPr>
          <p:cNvSpPr>
            <a:spLocks noGrp="1"/>
          </p:cNvSpPr>
          <p:nvPr>
            <p:ph idx="1"/>
          </p:nvPr>
        </p:nvSpPr>
        <p:spPr>
          <a:xfrm>
            <a:off x="457200" y="1456896"/>
            <a:ext cx="7620000" cy="4800600"/>
          </a:xfrm>
        </p:spPr>
        <p:txBody>
          <a:bodyPr>
            <a:normAutofit/>
          </a:bodyPr>
          <a:lstStyle/>
          <a:p>
            <a:pPr>
              <a:buFont typeface="Arial" panose="020B0604020202020204" pitchFamily="34" charset="0"/>
              <a:buChar char="•"/>
            </a:pPr>
            <a:r>
              <a:rPr lang="en-US" sz="2400" dirty="0"/>
              <a:t>Tissue diagnosis!</a:t>
            </a:r>
          </a:p>
          <a:p>
            <a:pPr>
              <a:buFont typeface="Arial" panose="020B0604020202020204" pitchFamily="34" charset="0"/>
              <a:buChar char="•"/>
            </a:pPr>
            <a:r>
              <a:rPr lang="en-US" sz="2400" dirty="0"/>
              <a:t>Biopsy the most accessible site </a:t>
            </a:r>
            <a:r>
              <a:rPr lang="en-US" sz="2400" i="1" dirty="0"/>
              <a:t>or</a:t>
            </a:r>
            <a:r>
              <a:rPr lang="en-US" sz="2400" dirty="0"/>
              <a:t> the site that will give you the most information</a:t>
            </a:r>
          </a:p>
          <a:p>
            <a:pPr>
              <a:buFont typeface="Arial" panose="020B0604020202020204" pitchFamily="34" charset="0"/>
              <a:buChar char="•"/>
            </a:pPr>
            <a:r>
              <a:rPr lang="en-US" sz="2400" dirty="0"/>
              <a:t>More tissue is better</a:t>
            </a:r>
          </a:p>
          <a:p>
            <a:pPr marL="201168" lvl="1" indent="0">
              <a:buNone/>
            </a:pPr>
            <a:endParaRPr lang="en-US" sz="1300" dirty="0"/>
          </a:p>
        </p:txBody>
      </p:sp>
      <p:pic>
        <p:nvPicPr>
          <p:cNvPr id="7" name="Picture 5" descr="http://www.mghradrounds.org/clientuploads/august_2006/needle_biopsy.jpg">
            <a:extLst>
              <a:ext uri="{FF2B5EF4-FFF2-40B4-BE49-F238E27FC236}">
                <a16:creationId xmlns:a16="http://schemas.microsoft.com/office/drawing/2014/main" id="{4E517D1A-C6FF-4A2D-9B02-E1AFC186F08E}"/>
              </a:ext>
            </a:extLst>
          </p:cNvPr>
          <p:cNvPicPr>
            <a:picLocks noChangeAspect="1" noChangeArrowheads="1"/>
          </p:cNvPicPr>
          <p:nvPr/>
        </p:nvPicPr>
        <p:blipFill rotWithShape="1">
          <a:blip r:embed="rId3" cstate="print"/>
          <a:srcRect l="13328" t="1" r="14780" b="1"/>
          <a:stretch/>
        </p:blipFill>
        <p:spPr bwMode="auto">
          <a:xfrm>
            <a:off x="4788776" y="2915635"/>
            <a:ext cx="2579096" cy="3381119"/>
          </a:xfrm>
          <a:prstGeom prst="rect">
            <a:avLst/>
          </a:prstGeom>
        </p:spPr>
      </p:pic>
      <p:pic>
        <p:nvPicPr>
          <p:cNvPr id="9218" name="Picture 2" descr="Breast core biopsy – core needle biopsy | Poliklinika Human">
            <a:extLst>
              <a:ext uri="{FF2B5EF4-FFF2-40B4-BE49-F238E27FC236}">
                <a16:creationId xmlns:a16="http://schemas.microsoft.com/office/drawing/2014/main" id="{EC3A7CC2-6E2C-4F70-BBE8-7187002AC7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615" y="3651837"/>
            <a:ext cx="3258833" cy="244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637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90461-5867-400B-AC8B-8C9A0EC7A106}"/>
              </a:ext>
            </a:extLst>
          </p:cNvPr>
          <p:cNvSpPr>
            <a:spLocks noGrp="1"/>
          </p:cNvSpPr>
          <p:nvPr>
            <p:ph type="title"/>
          </p:nvPr>
        </p:nvSpPr>
        <p:spPr/>
        <p:txBody>
          <a:bodyPr/>
          <a:lstStyle/>
          <a:p>
            <a:r>
              <a:rPr lang="en-US" dirty="0"/>
              <a:t>Biopsy</a:t>
            </a:r>
          </a:p>
        </p:txBody>
      </p:sp>
      <p:sp>
        <p:nvSpPr>
          <p:cNvPr id="3" name="Content Placeholder 2">
            <a:extLst>
              <a:ext uri="{FF2B5EF4-FFF2-40B4-BE49-F238E27FC236}">
                <a16:creationId xmlns:a16="http://schemas.microsoft.com/office/drawing/2014/main" id="{EDCCEF1C-0435-4E98-B41A-372CA8124BB5}"/>
              </a:ext>
            </a:extLst>
          </p:cNvPr>
          <p:cNvSpPr>
            <a:spLocks noGrp="1"/>
          </p:cNvSpPr>
          <p:nvPr>
            <p:ph idx="1"/>
          </p:nvPr>
        </p:nvSpPr>
        <p:spPr/>
        <p:txBody>
          <a:bodyPr/>
          <a:lstStyle/>
          <a:p>
            <a:r>
              <a:rPr lang="en-US" sz="2400" dirty="0"/>
              <a:t>Depends on local resources/expertise</a:t>
            </a:r>
          </a:p>
          <a:p>
            <a:r>
              <a:rPr lang="en-US" sz="2400" dirty="0"/>
              <a:t>Ways to biopsy:</a:t>
            </a:r>
          </a:p>
          <a:p>
            <a:pPr lvl="1"/>
            <a:r>
              <a:rPr lang="en-US" sz="2200" dirty="0"/>
              <a:t>Percutaneous</a:t>
            </a:r>
          </a:p>
          <a:p>
            <a:pPr lvl="1"/>
            <a:r>
              <a:rPr lang="en-US" sz="2200" dirty="0"/>
              <a:t>Procedure</a:t>
            </a:r>
          </a:p>
          <a:p>
            <a:pPr lvl="2"/>
            <a:r>
              <a:rPr lang="en-US" sz="1900" dirty="0"/>
              <a:t>Cytology from effusions/ascites</a:t>
            </a:r>
          </a:p>
          <a:p>
            <a:pPr lvl="2"/>
            <a:r>
              <a:rPr lang="en-US" sz="1900" dirty="0"/>
              <a:t>Excision of lymph nodes</a:t>
            </a:r>
          </a:p>
          <a:p>
            <a:pPr lvl="2"/>
            <a:r>
              <a:rPr lang="en-US" sz="1900" dirty="0"/>
              <a:t>Endoscopy</a:t>
            </a:r>
          </a:p>
          <a:p>
            <a:pPr lvl="2"/>
            <a:r>
              <a:rPr lang="en-US" sz="1900" dirty="0"/>
              <a:t>Colonoscopy</a:t>
            </a:r>
          </a:p>
          <a:p>
            <a:pPr lvl="2"/>
            <a:r>
              <a:rPr lang="en-US" sz="1900" dirty="0"/>
              <a:t>Bronchoscopy</a:t>
            </a:r>
          </a:p>
          <a:p>
            <a:pPr lvl="2"/>
            <a:r>
              <a:rPr lang="en-US" sz="1900" dirty="0"/>
              <a:t>Mediastinoscopy etc.…</a:t>
            </a:r>
          </a:p>
          <a:p>
            <a:endParaRPr lang="en-US" dirty="0"/>
          </a:p>
        </p:txBody>
      </p:sp>
      <p:sp>
        <p:nvSpPr>
          <p:cNvPr id="4" name="Rectangle 3">
            <a:extLst>
              <a:ext uri="{FF2B5EF4-FFF2-40B4-BE49-F238E27FC236}">
                <a16:creationId xmlns:a16="http://schemas.microsoft.com/office/drawing/2014/main" id="{C388B2A6-4754-4908-9B1D-0F605D86CB9C}"/>
              </a:ext>
            </a:extLst>
          </p:cNvPr>
          <p:cNvSpPr/>
          <p:nvPr/>
        </p:nvSpPr>
        <p:spPr>
          <a:xfrm>
            <a:off x="172597" y="6650235"/>
            <a:ext cx="7104436" cy="215444"/>
          </a:xfrm>
          <a:prstGeom prst="rect">
            <a:avLst/>
          </a:prstGeom>
        </p:spPr>
        <p:txBody>
          <a:bodyPr wrap="square">
            <a:spAutoFit/>
          </a:bodyPr>
          <a:lstStyle/>
          <a:p>
            <a:r>
              <a:rPr lang="en-US" sz="800" dirty="0">
                <a:solidFill>
                  <a:srgbClr val="222222"/>
                </a:solidFill>
                <a:latin typeface="Calibri" panose="020F0502020204030204" pitchFamily="34" charset="0"/>
                <a:ea typeface="Calibri" panose="020F0502020204030204" pitchFamily="34" charset="0"/>
              </a:rPr>
              <a:t>Collins, L. G., Haines, C., Perkel, R., &amp; Enck, R. E. (2007). Lung cancer: diagnosis and management. </a:t>
            </a:r>
            <a:r>
              <a:rPr lang="en-US" sz="800" i="1" dirty="0">
                <a:solidFill>
                  <a:srgbClr val="222222"/>
                </a:solidFill>
                <a:latin typeface="Calibri" panose="020F0502020204030204" pitchFamily="34" charset="0"/>
                <a:ea typeface="Calibri" panose="020F0502020204030204" pitchFamily="34" charset="0"/>
              </a:rPr>
              <a:t>American family physician</a:t>
            </a:r>
            <a:r>
              <a:rPr lang="en-US" sz="800" dirty="0">
                <a:solidFill>
                  <a:srgbClr val="222222"/>
                </a:solidFill>
                <a:latin typeface="Calibri" panose="020F0502020204030204" pitchFamily="34" charset="0"/>
                <a:ea typeface="Calibri" panose="020F0502020204030204" pitchFamily="34" charset="0"/>
              </a:rPr>
              <a:t>, </a:t>
            </a:r>
            <a:r>
              <a:rPr lang="en-US" sz="800" i="1" dirty="0">
                <a:solidFill>
                  <a:srgbClr val="222222"/>
                </a:solidFill>
                <a:latin typeface="Calibri" panose="020F0502020204030204" pitchFamily="34" charset="0"/>
                <a:ea typeface="Calibri" panose="020F0502020204030204" pitchFamily="34" charset="0"/>
              </a:rPr>
              <a:t>75</a:t>
            </a:r>
            <a:r>
              <a:rPr lang="en-US" sz="800" dirty="0">
                <a:solidFill>
                  <a:srgbClr val="222222"/>
                </a:solidFill>
                <a:latin typeface="Calibri" panose="020F0502020204030204" pitchFamily="34" charset="0"/>
                <a:ea typeface="Calibri" panose="020F0502020204030204" pitchFamily="34" charset="0"/>
              </a:rPr>
              <a:t>(1), 56-63.</a:t>
            </a:r>
            <a:endParaRPr lang="en-US" sz="800" dirty="0"/>
          </a:p>
        </p:txBody>
      </p:sp>
      <p:sp>
        <p:nvSpPr>
          <p:cNvPr id="5" name="Content Placeholder 3">
            <a:extLst>
              <a:ext uri="{FF2B5EF4-FFF2-40B4-BE49-F238E27FC236}">
                <a16:creationId xmlns:a16="http://schemas.microsoft.com/office/drawing/2014/main" id="{10D74C07-9D25-428D-8045-5766DB96A53A}"/>
              </a:ext>
            </a:extLst>
          </p:cNvPr>
          <p:cNvSpPr txBox="1">
            <a:spLocks/>
          </p:cNvSpPr>
          <p:nvPr/>
        </p:nvSpPr>
        <p:spPr>
          <a:xfrm>
            <a:off x="900477" y="5473877"/>
            <a:ext cx="7620000" cy="523220"/>
          </a:xfrm>
          <a:prstGeom prst="rect">
            <a:avLst/>
          </a:prstGeom>
          <a:noFill/>
        </p:spPr>
        <p:txBody>
          <a:bodyPr vert="horz" wrap="square" lIns="91440" tIns="45720" rIns="91440" bIns="45720" rtlCol="0">
            <a:sp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sz="2800" b="1" i="1" dirty="0"/>
              <a:t>Refer once you have pathology</a:t>
            </a:r>
          </a:p>
        </p:txBody>
      </p:sp>
    </p:spTree>
    <p:extLst>
      <p:ext uri="{BB962C8B-B14F-4D97-AF65-F5344CB8AC3E}">
        <p14:creationId xmlns:p14="http://schemas.microsoft.com/office/powerpoint/2010/main" val="1560952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A4364-83FC-48EA-98B2-79CC01600A05}"/>
              </a:ext>
            </a:extLst>
          </p:cNvPr>
          <p:cNvSpPr>
            <a:spLocks noGrp="1"/>
          </p:cNvSpPr>
          <p:nvPr>
            <p:ph type="title"/>
          </p:nvPr>
        </p:nvSpPr>
        <p:spPr/>
        <p:txBody>
          <a:bodyPr/>
          <a:lstStyle/>
          <a:p>
            <a:r>
              <a:rPr lang="en-US" dirty="0"/>
              <a:t>Cancer Assessment Centre</a:t>
            </a:r>
          </a:p>
        </p:txBody>
      </p:sp>
      <p:sp>
        <p:nvSpPr>
          <p:cNvPr id="3" name="Content Placeholder 2">
            <a:extLst>
              <a:ext uri="{FF2B5EF4-FFF2-40B4-BE49-F238E27FC236}">
                <a16:creationId xmlns:a16="http://schemas.microsoft.com/office/drawing/2014/main" id="{400B730D-7888-444F-824A-950B61B57B60}"/>
              </a:ext>
            </a:extLst>
          </p:cNvPr>
          <p:cNvSpPr>
            <a:spLocks noGrp="1"/>
          </p:cNvSpPr>
          <p:nvPr>
            <p:ph idx="1"/>
          </p:nvPr>
        </p:nvSpPr>
        <p:spPr/>
        <p:txBody>
          <a:bodyPr>
            <a:normAutofit/>
          </a:bodyPr>
          <a:lstStyle/>
          <a:p>
            <a:r>
              <a:rPr lang="en-US" sz="2400" dirty="0"/>
              <a:t>Co-ordinated diagnosis, workup and referrals for suspected cancers including:</a:t>
            </a:r>
          </a:p>
          <a:p>
            <a:pPr lvl="1"/>
            <a:r>
              <a:rPr lang="en-US" sz="2400" dirty="0"/>
              <a:t>Breast</a:t>
            </a:r>
          </a:p>
          <a:p>
            <a:pPr lvl="1"/>
            <a:r>
              <a:rPr lang="en-US" sz="2400" dirty="0"/>
              <a:t>Colorectal</a:t>
            </a:r>
          </a:p>
          <a:p>
            <a:pPr lvl="1"/>
            <a:r>
              <a:rPr lang="en-US" sz="2400" dirty="0"/>
              <a:t>Lung</a:t>
            </a:r>
          </a:p>
          <a:p>
            <a:pPr lvl="1"/>
            <a:r>
              <a:rPr lang="en-US" sz="2400" dirty="0"/>
              <a:t>Prostate</a:t>
            </a:r>
          </a:p>
          <a:p>
            <a:pPr lvl="1"/>
            <a:r>
              <a:rPr lang="en-US" sz="2400" dirty="0"/>
              <a:t>Esophageal</a:t>
            </a:r>
          </a:p>
          <a:p>
            <a:pPr lvl="1"/>
            <a:endParaRPr lang="en-US" sz="2400" dirty="0"/>
          </a:p>
          <a:p>
            <a:r>
              <a:rPr lang="en-US" sz="2400" dirty="0"/>
              <a:t>Also known as Diagnostic Assessment Program</a:t>
            </a:r>
          </a:p>
        </p:txBody>
      </p:sp>
    </p:spTree>
    <p:extLst>
      <p:ext uri="{BB962C8B-B14F-4D97-AF65-F5344CB8AC3E}">
        <p14:creationId xmlns:p14="http://schemas.microsoft.com/office/powerpoint/2010/main" val="40286427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8B564-033B-4525-B69C-39314D7AC86D}"/>
              </a:ext>
            </a:extLst>
          </p:cNvPr>
          <p:cNvSpPr>
            <a:spLocks noGrp="1"/>
          </p:cNvSpPr>
          <p:nvPr>
            <p:ph type="title"/>
          </p:nvPr>
        </p:nvSpPr>
        <p:spPr/>
        <p:txBody>
          <a:bodyPr/>
          <a:lstStyle/>
          <a:p>
            <a:r>
              <a:rPr lang="en-US" dirty="0"/>
              <a:t>Anticoagulation</a:t>
            </a:r>
          </a:p>
        </p:txBody>
      </p:sp>
      <p:sp>
        <p:nvSpPr>
          <p:cNvPr id="3" name="Content Placeholder 2">
            <a:extLst>
              <a:ext uri="{FF2B5EF4-FFF2-40B4-BE49-F238E27FC236}">
                <a16:creationId xmlns:a16="http://schemas.microsoft.com/office/drawing/2014/main" id="{3077FF3A-6574-48CB-B1FE-7FEA3F5A651E}"/>
              </a:ext>
            </a:extLst>
          </p:cNvPr>
          <p:cNvSpPr>
            <a:spLocks noGrp="1"/>
          </p:cNvSpPr>
          <p:nvPr>
            <p:ph idx="1"/>
          </p:nvPr>
        </p:nvSpPr>
        <p:spPr/>
        <p:txBody>
          <a:bodyPr/>
          <a:lstStyle/>
          <a:p>
            <a:r>
              <a:rPr lang="en-US" dirty="0"/>
              <a:t>Superficial skin procedures: don’t hold anticoagulation</a:t>
            </a:r>
          </a:p>
          <a:p>
            <a:r>
              <a:rPr lang="en-US" dirty="0"/>
              <a:t>Deep organ biopsy= hold anticoagulation</a:t>
            </a:r>
          </a:p>
          <a:p>
            <a:endParaRPr lang="en-US" dirty="0"/>
          </a:p>
          <a:p>
            <a:r>
              <a:rPr lang="en-US" dirty="0"/>
              <a:t>Antiplatelet= 5 days prior</a:t>
            </a:r>
          </a:p>
          <a:p>
            <a:r>
              <a:rPr lang="en-US" dirty="0"/>
              <a:t>DOAC= 3 days prior</a:t>
            </a:r>
          </a:p>
          <a:p>
            <a:r>
              <a:rPr lang="en-US" dirty="0"/>
              <a:t>Warfarin= 5 days prior until INR &lt;1.8</a:t>
            </a:r>
          </a:p>
          <a:p>
            <a:endParaRPr lang="en-US" dirty="0"/>
          </a:p>
          <a:p>
            <a:r>
              <a:rPr lang="en-US" dirty="0"/>
              <a:t>Can consider bridging with LMWH or Thrombosis referral </a:t>
            </a:r>
          </a:p>
        </p:txBody>
      </p:sp>
      <p:sp>
        <p:nvSpPr>
          <p:cNvPr id="4" name="TextBox 3">
            <a:extLst>
              <a:ext uri="{FF2B5EF4-FFF2-40B4-BE49-F238E27FC236}">
                <a16:creationId xmlns:a16="http://schemas.microsoft.com/office/drawing/2014/main" id="{0C9A9B7F-07F8-4E14-9220-E554CB5B2AD8}"/>
              </a:ext>
            </a:extLst>
          </p:cNvPr>
          <p:cNvSpPr txBox="1"/>
          <p:nvPr/>
        </p:nvSpPr>
        <p:spPr>
          <a:xfrm>
            <a:off x="319153" y="5144181"/>
            <a:ext cx="7159877" cy="954107"/>
          </a:xfrm>
          <a:prstGeom prst="rect">
            <a:avLst/>
          </a:prstGeom>
          <a:noFill/>
        </p:spPr>
        <p:txBody>
          <a:bodyPr wrap="square" rtlCol="0">
            <a:spAutoFit/>
          </a:bodyPr>
          <a:lstStyle/>
          <a:p>
            <a:r>
              <a:rPr lang="en-US" sz="2800" dirty="0"/>
              <a:t> </a:t>
            </a:r>
            <a:r>
              <a:rPr lang="en-US" sz="2800" u="sng" dirty="0">
                <a:hlinkClick r:id="rId3"/>
              </a:rPr>
              <a:t>www.thrombosiscanada.ca</a:t>
            </a:r>
            <a:r>
              <a:rPr lang="en-US" sz="2800" dirty="0"/>
              <a:t> perioperative tool</a:t>
            </a:r>
          </a:p>
          <a:p>
            <a:endParaRPr lang="en-US" sz="2800" dirty="0"/>
          </a:p>
        </p:txBody>
      </p:sp>
    </p:spTree>
    <p:extLst>
      <p:ext uri="{BB962C8B-B14F-4D97-AF65-F5344CB8AC3E}">
        <p14:creationId xmlns:p14="http://schemas.microsoft.com/office/powerpoint/2010/main" val="3572519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61BC-FB72-414D-BDF1-E1C14C13A57B}"/>
              </a:ext>
            </a:extLst>
          </p:cNvPr>
          <p:cNvSpPr>
            <a:spLocks noGrp="1"/>
          </p:cNvSpPr>
          <p:nvPr>
            <p:ph type="title"/>
          </p:nvPr>
        </p:nvSpPr>
        <p:spPr/>
        <p:txBody>
          <a:bodyPr/>
          <a:lstStyle/>
          <a:p>
            <a:r>
              <a:rPr lang="en-US" dirty="0"/>
              <a:t>H- Colonoscopy</a:t>
            </a:r>
          </a:p>
        </p:txBody>
      </p:sp>
      <p:sp>
        <p:nvSpPr>
          <p:cNvPr id="5" name="Content Placeholder 4">
            <a:extLst>
              <a:ext uri="{FF2B5EF4-FFF2-40B4-BE49-F238E27FC236}">
                <a16:creationId xmlns:a16="http://schemas.microsoft.com/office/drawing/2014/main" id="{1CC2F662-3790-4D46-B5D8-0157EBBEF81A}"/>
              </a:ext>
            </a:extLst>
          </p:cNvPr>
          <p:cNvSpPr>
            <a:spLocks noGrp="1"/>
          </p:cNvSpPr>
          <p:nvPr>
            <p:ph idx="1"/>
          </p:nvPr>
        </p:nvSpPr>
        <p:spPr/>
        <p:txBody>
          <a:bodyPr/>
          <a:lstStyle/>
          <a:p>
            <a:pPr marL="0" indent="0">
              <a:buNone/>
            </a:pPr>
            <a:r>
              <a:rPr lang="en-CA" sz="2400" dirty="0"/>
              <a:t>Indication: ?met colon ca on CT, for biopsy. ?obstruction</a:t>
            </a:r>
          </a:p>
          <a:p>
            <a:pPr marL="0" indent="0">
              <a:buNone/>
            </a:pPr>
            <a:r>
              <a:rPr lang="en-CA" sz="2400" dirty="0"/>
              <a:t>Imp: Hepatic flexure obstructive mass worrisome for malignancy. Biopsied.</a:t>
            </a:r>
            <a:endParaRPr lang="en-US" sz="2400" dirty="0"/>
          </a:p>
          <a:p>
            <a:endParaRPr lang="en-US" dirty="0"/>
          </a:p>
        </p:txBody>
      </p:sp>
      <p:pic>
        <p:nvPicPr>
          <p:cNvPr id="4" name="Picture 3">
            <a:extLst>
              <a:ext uri="{FF2B5EF4-FFF2-40B4-BE49-F238E27FC236}">
                <a16:creationId xmlns:a16="http://schemas.microsoft.com/office/drawing/2014/main" id="{84676568-5FE6-4435-A2FE-4AEDDD945CDB}"/>
              </a:ext>
            </a:extLst>
          </p:cNvPr>
          <p:cNvPicPr>
            <a:picLocks noChangeAspect="1"/>
          </p:cNvPicPr>
          <p:nvPr/>
        </p:nvPicPr>
        <p:blipFill rotWithShape="1">
          <a:blip r:embed="rId3">
            <a:extLst>
              <a:ext uri="{28A0092B-C50C-407E-A947-70E740481C1C}">
                <a14:useLocalDpi xmlns:a14="http://schemas.microsoft.com/office/drawing/2010/main" val="0"/>
              </a:ext>
            </a:extLst>
          </a:blip>
          <a:srcRect l="12848"/>
          <a:stretch/>
        </p:blipFill>
        <p:spPr>
          <a:xfrm>
            <a:off x="2282223" y="3000049"/>
            <a:ext cx="3969954" cy="3400751"/>
          </a:xfrm>
          <a:prstGeom prst="rect">
            <a:avLst/>
          </a:prstGeom>
        </p:spPr>
      </p:pic>
      <p:cxnSp>
        <p:nvCxnSpPr>
          <p:cNvPr id="6" name="Straight Arrow Connector 5">
            <a:extLst>
              <a:ext uri="{FF2B5EF4-FFF2-40B4-BE49-F238E27FC236}">
                <a16:creationId xmlns:a16="http://schemas.microsoft.com/office/drawing/2014/main" id="{9473717F-F883-4519-8F08-F0364CCCED0B}"/>
              </a:ext>
            </a:extLst>
          </p:cNvPr>
          <p:cNvCxnSpPr>
            <a:cxnSpLocks/>
          </p:cNvCxnSpPr>
          <p:nvPr/>
        </p:nvCxnSpPr>
        <p:spPr>
          <a:xfrm flipH="1">
            <a:off x="5138383" y="3224277"/>
            <a:ext cx="1583140" cy="525445"/>
          </a:xfrm>
          <a:prstGeom prst="straightConnector1">
            <a:avLst/>
          </a:prstGeom>
          <a:ln w="76200">
            <a:tailEnd type="triangle"/>
          </a:ln>
        </p:spPr>
        <p:style>
          <a:lnRef idx="3">
            <a:schemeClr val="accent1"/>
          </a:lnRef>
          <a:fillRef idx="0">
            <a:schemeClr val="accent1"/>
          </a:fillRef>
          <a:effectRef idx="2">
            <a:schemeClr val="accent1"/>
          </a:effectRef>
          <a:fontRef idx="minor">
            <a:schemeClr val="tx1"/>
          </a:fontRef>
        </p:style>
      </p:cxnSp>
      <p:pic>
        <p:nvPicPr>
          <p:cNvPr id="3" name="Picture 2">
            <a:extLst>
              <a:ext uri="{FF2B5EF4-FFF2-40B4-BE49-F238E27FC236}">
                <a16:creationId xmlns:a16="http://schemas.microsoft.com/office/drawing/2014/main" id="{6193DF7E-ADE1-4B0F-97A5-6DBDD2E09BFF}"/>
              </a:ext>
            </a:extLst>
          </p:cNvPr>
          <p:cNvPicPr>
            <a:picLocks noChangeAspect="1"/>
          </p:cNvPicPr>
          <p:nvPr/>
        </p:nvPicPr>
        <p:blipFill>
          <a:blip r:embed="rId4"/>
          <a:stretch>
            <a:fillRect/>
          </a:stretch>
        </p:blipFill>
        <p:spPr>
          <a:xfrm>
            <a:off x="4407085" y="18805"/>
            <a:ext cx="4058736" cy="1654665"/>
          </a:xfrm>
          <a:prstGeom prst="rect">
            <a:avLst/>
          </a:prstGeom>
        </p:spPr>
      </p:pic>
    </p:spTree>
    <p:extLst>
      <p:ext uri="{BB962C8B-B14F-4D97-AF65-F5344CB8AC3E}">
        <p14:creationId xmlns:p14="http://schemas.microsoft.com/office/powerpoint/2010/main" val="3323691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61BC-FB72-414D-BDF1-E1C14C13A57B}"/>
              </a:ext>
            </a:extLst>
          </p:cNvPr>
          <p:cNvSpPr>
            <a:spLocks noGrp="1"/>
          </p:cNvSpPr>
          <p:nvPr>
            <p:ph type="title"/>
          </p:nvPr>
        </p:nvSpPr>
        <p:spPr/>
        <p:txBody>
          <a:bodyPr/>
          <a:lstStyle/>
          <a:p>
            <a:r>
              <a:rPr lang="en-US" dirty="0"/>
              <a:t>H- Pathology</a:t>
            </a:r>
          </a:p>
        </p:txBody>
      </p:sp>
      <p:sp>
        <p:nvSpPr>
          <p:cNvPr id="5" name="Content Placeholder 4">
            <a:extLst>
              <a:ext uri="{FF2B5EF4-FFF2-40B4-BE49-F238E27FC236}">
                <a16:creationId xmlns:a16="http://schemas.microsoft.com/office/drawing/2014/main" id="{1CC2F662-3790-4D46-B5D8-0157EBBEF81A}"/>
              </a:ext>
            </a:extLst>
          </p:cNvPr>
          <p:cNvSpPr>
            <a:spLocks noGrp="1"/>
          </p:cNvSpPr>
          <p:nvPr>
            <p:ph idx="1"/>
          </p:nvPr>
        </p:nvSpPr>
        <p:spPr/>
        <p:txBody>
          <a:bodyPr/>
          <a:lstStyle/>
          <a:p>
            <a:pPr marL="0" indent="0">
              <a:buNone/>
            </a:pPr>
            <a:r>
              <a:rPr lang="en-CA" sz="3200" dirty="0"/>
              <a:t>Colon, hepatic flexure mass, biopsy:</a:t>
            </a:r>
          </a:p>
          <a:p>
            <a:pPr marL="457200" indent="-457200">
              <a:buAutoNum type="arabicPeriod"/>
            </a:pPr>
            <a:endParaRPr lang="en-US" sz="3200" dirty="0"/>
          </a:p>
          <a:p>
            <a:pPr>
              <a:spcBef>
                <a:spcPts val="0"/>
              </a:spcBef>
              <a:spcAft>
                <a:spcPts val="0"/>
              </a:spcAft>
            </a:pPr>
            <a:r>
              <a:rPr lang="en-CA" sz="3200" dirty="0"/>
              <a:t>colonic mucosa with mild stromal edema and chronic inflammation</a:t>
            </a:r>
            <a:endParaRPr lang="en-US" sz="3200" dirty="0"/>
          </a:p>
          <a:p>
            <a:pPr>
              <a:spcBef>
                <a:spcPts val="0"/>
              </a:spcBef>
              <a:spcAft>
                <a:spcPts val="0"/>
              </a:spcAft>
            </a:pPr>
            <a:r>
              <a:rPr lang="en-CA" sz="3200" b="1" dirty="0"/>
              <a:t>negative</a:t>
            </a:r>
            <a:r>
              <a:rPr lang="en-CA" sz="3200" dirty="0"/>
              <a:t> for dysplasia and carcinoma.</a:t>
            </a:r>
            <a:endParaRPr lang="en-US" sz="3200" dirty="0"/>
          </a:p>
          <a:p>
            <a:endParaRPr lang="en-US" dirty="0"/>
          </a:p>
        </p:txBody>
      </p:sp>
    </p:spTree>
    <p:extLst>
      <p:ext uri="{BB962C8B-B14F-4D97-AF65-F5344CB8AC3E}">
        <p14:creationId xmlns:p14="http://schemas.microsoft.com/office/powerpoint/2010/main" val="2765780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21691-F06A-457D-89C6-9044FD141A70}"/>
              </a:ext>
            </a:extLst>
          </p:cNvPr>
          <p:cNvSpPr>
            <a:spLocks noGrp="1"/>
          </p:cNvSpPr>
          <p:nvPr>
            <p:ph type="title"/>
          </p:nvPr>
        </p:nvSpPr>
        <p:spPr>
          <a:xfrm>
            <a:off x="562901" y="275972"/>
            <a:ext cx="7876423" cy="1450757"/>
          </a:xfrm>
        </p:spPr>
        <p:txBody>
          <a:bodyPr/>
          <a:lstStyle/>
          <a:p>
            <a:r>
              <a:rPr lang="en-US" dirty="0"/>
              <a:t>6 Steps to Diagnosis of a Cancer</a:t>
            </a:r>
          </a:p>
        </p:txBody>
      </p:sp>
      <p:graphicFrame>
        <p:nvGraphicFramePr>
          <p:cNvPr id="4" name="Content Placeholder 3">
            <a:extLst>
              <a:ext uri="{FF2B5EF4-FFF2-40B4-BE49-F238E27FC236}">
                <a16:creationId xmlns:a16="http://schemas.microsoft.com/office/drawing/2014/main" id="{2DFC68ED-8BB7-42C9-8530-B3DA3FED91F0}"/>
              </a:ext>
            </a:extLst>
          </p:cNvPr>
          <p:cNvGraphicFramePr>
            <a:graphicFrameLocks noGrp="1"/>
          </p:cNvGraphicFramePr>
          <p:nvPr>
            <p:ph idx="1"/>
          </p:nvPr>
        </p:nvGraphicFramePr>
        <p:xfrm>
          <a:off x="302150" y="1804946"/>
          <a:ext cx="8698727" cy="4064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3802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14FC8-9A98-439A-AE84-3B8EFD331D66}"/>
              </a:ext>
            </a:extLst>
          </p:cNvPr>
          <p:cNvSpPr>
            <a:spLocks noGrp="1"/>
          </p:cNvSpPr>
          <p:nvPr>
            <p:ph type="title"/>
          </p:nvPr>
        </p:nvSpPr>
        <p:spPr/>
        <p:txBody>
          <a:bodyPr/>
          <a:lstStyle/>
          <a:p>
            <a:r>
              <a:rPr lang="en-US" dirty="0"/>
              <a:t> H- Repeat Biopsy</a:t>
            </a:r>
          </a:p>
        </p:txBody>
      </p:sp>
      <p:sp>
        <p:nvSpPr>
          <p:cNvPr id="3" name="Content Placeholder 2">
            <a:extLst>
              <a:ext uri="{FF2B5EF4-FFF2-40B4-BE49-F238E27FC236}">
                <a16:creationId xmlns:a16="http://schemas.microsoft.com/office/drawing/2014/main" id="{5AEEB1D9-A6BC-4790-9626-1228088448CB}"/>
              </a:ext>
            </a:extLst>
          </p:cNvPr>
          <p:cNvSpPr>
            <a:spLocks noGrp="1"/>
          </p:cNvSpPr>
          <p:nvPr>
            <p:ph idx="1"/>
          </p:nvPr>
        </p:nvSpPr>
        <p:spPr/>
        <p:txBody>
          <a:bodyPr/>
          <a:lstStyle/>
          <a:p>
            <a:pPr marL="114300" indent="0">
              <a:buNone/>
            </a:pPr>
            <a:r>
              <a:rPr lang="en-CA" sz="2800" dirty="0"/>
              <a:t>Colonoscopy repeated 2 weeks later.</a:t>
            </a:r>
          </a:p>
          <a:p>
            <a:pPr marL="114300" indent="0">
              <a:buNone/>
            </a:pPr>
            <a:endParaRPr lang="en-CA" sz="2800" dirty="0"/>
          </a:p>
          <a:p>
            <a:pPr marL="114300" indent="0">
              <a:buNone/>
            </a:pPr>
            <a:r>
              <a:rPr lang="en-CA" sz="2800" dirty="0" err="1"/>
              <a:t>Rebiopsied</a:t>
            </a:r>
            <a:r>
              <a:rPr lang="en-CA" sz="2800" dirty="0"/>
              <a:t>, endoscopically consistent with colon ca.  9cm colonic stent inserted.</a:t>
            </a:r>
            <a:endParaRPr lang="en-US" sz="2800" dirty="0"/>
          </a:p>
          <a:p>
            <a:pPr marL="114300" indent="0">
              <a:buNone/>
            </a:pPr>
            <a:r>
              <a:rPr lang="en-CA" sz="2800" dirty="0"/>
              <a:t> </a:t>
            </a:r>
            <a:endParaRPr lang="en-US" sz="2800" dirty="0"/>
          </a:p>
          <a:p>
            <a:pPr marL="114300" indent="0">
              <a:buNone/>
            </a:pPr>
            <a:r>
              <a:rPr lang="en-CA" sz="2800" dirty="0"/>
              <a:t>Pathology:</a:t>
            </a:r>
            <a:endParaRPr lang="en-US" sz="2800" dirty="0"/>
          </a:p>
          <a:p>
            <a:pPr marL="114300" indent="0">
              <a:buNone/>
            </a:pPr>
            <a:r>
              <a:rPr lang="en-CA" sz="2800" dirty="0"/>
              <a:t>Colon, hepatic flexure mass, biopsy:</a:t>
            </a:r>
            <a:endParaRPr lang="en-US" sz="2800" dirty="0"/>
          </a:p>
          <a:p>
            <a:pPr marL="114300" indent="0">
              <a:buNone/>
            </a:pPr>
            <a:r>
              <a:rPr lang="en-CA" sz="2800" b="1" i="1" dirty="0"/>
              <a:t>Invasive adenocarcinoma, moderately-to-poorly differentiated.</a:t>
            </a:r>
            <a:endParaRPr lang="en-US" sz="2800" b="1" i="1" dirty="0"/>
          </a:p>
          <a:p>
            <a:endParaRPr lang="en-US" dirty="0"/>
          </a:p>
        </p:txBody>
      </p:sp>
    </p:spTree>
    <p:extLst>
      <p:ext uri="{BB962C8B-B14F-4D97-AF65-F5344CB8AC3E}">
        <p14:creationId xmlns:p14="http://schemas.microsoft.com/office/powerpoint/2010/main" val="21209525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837315B-F721-467E-BCEC-907BD98037E2}"/>
              </a:ext>
            </a:extLst>
          </p:cNvPr>
          <p:cNvGrpSpPr/>
          <p:nvPr/>
        </p:nvGrpSpPr>
        <p:grpSpPr>
          <a:xfrm>
            <a:off x="245047" y="2090969"/>
            <a:ext cx="8622130" cy="1815882"/>
            <a:chOff x="270214" y="2859047"/>
            <a:chExt cx="8622130" cy="1815882"/>
          </a:xfrm>
        </p:grpSpPr>
        <p:sp>
          <p:nvSpPr>
            <p:cNvPr id="6" name="TextBox 5">
              <a:extLst>
                <a:ext uri="{FF2B5EF4-FFF2-40B4-BE49-F238E27FC236}">
                  <a16:creationId xmlns:a16="http://schemas.microsoft.com/office/drawing/2014/main" id="{8C52B327-3CDA-4668-AEA9-0DFECD52BDC8}"/>
                </a:ext>
              </a:extLst>
            </p:cNvPr>
            <p:cNvSpPr txBox="1"/>
            <p:nvPr/>
          </p:nvSpPr>
          <p:spPr>
            <a:xfrm>
              <a:off x="1944810" y="2859047"/>
              <a:ext cx="6947534" cy="1815882"/>
            </a:xfrm>
            <a:prstGeom prst="rect">
              <a:avLst/>
            </a:prstGeom>
            <a:noFill/>
          </p:spPr>
          <p:txBody>
            <a:bodyPr wrap="square" rtlCol="0">
              <a:spAutoFit/>
            </a:bodyPr>
            <a:lstStyle/>
            <a:p>
              <a:r>
                <a:rPr lang="en-US" sz="2800" dirty="0"/>
                <a:t>Biopsy non diagnostic/normal but high</a:t>
              </a:r>
            </a:p>
            <a:p>
              <a:r>
                <a:rPr lang="en-US" sz="2800" dirty="0"/>
                <a:t>clinical suspicion:</a:t>
              </a:r>
            </a:p>
            <a:p>
              <a:r>
                <a:rPr lang="en-US" sz="2800" dirty="0"/>
                <a:t>	-sampling error?</a:t>
              </a:r>
            </a:p>
            <a:p>
              <a:r>
                <a:rPr lang="en-US" sz="2800" dirty="0"/>
                <a:t>	-</a:t>
              </a:r>
              <a:r>
                <a:rPr lang="en-US" sz="2800" dirty="0" err="1"/>
                <a:t>rebiopsy</a:t>
              </a:r>
              <a:r>
                <a:rPr lang="en-US" sz="2800" dirty="0"/>
                <a:t> or follow closely</a:t>
              </a:r>
            </a:p>
          </p:txBody>
        </p:sp>
        <p:pic>
          <p:nvPicPr>
            <p:cNvPr id="7" name="Picture 2" descr="Dark Black Tahitian 11.00mm Pearl | Tahitian, Pearls, Shine bright like a  diamond">
              <a:extLst>
                <a:ext uri="{FF2B5EF4-FFF2-40B4-BE49-F238E27FC236}">
                  <a16:creationId xmlns:a16="http://schemas.microsoft.com/office/drawing/2014/main" id="{3779EB2C-AFFB-44CB-8EF1-61FC5F8D7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14" y="3274745"/>
              <a:ext cx="1674596" cy="13381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9739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A8915489-2EFE-4B31-9929-6A73E44BF3B8}"/>
              </a:ext>
            </a:extLst>
          </p:cNvPr>
          <p:cNvGraphicFramePr>
            <a:graphicFrameLocks/>
          </p:cNvGraphicFramePr>
          <p:nvPr>
            <p:extLst>
              <p:ext uri="{D42A27DB-BD31-4B8C-83A1-F6EECF244321}">
                <p14:modId xmlns:p14="http://schemas.microsoft.com/office/powerpoint/2010/main" val="2331333645"/>
              </p:ext>
            </p:extLst>
          </p:nvPr>
        </p:nvGraphicFramePr>
        <p:xfrm>
          <a:off x="763902" y="23328"/>
          <a:ext cx="7492982" cy="3405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853D1AC5-13FA-4092-9CC8-3E58259B10DE}"/>
              </a:ext>
            </a:extLst>
          </p:cNvPr>
          <p:cNvSpPr>
            <a:spLocks noGrp="1"/>
          </p:cNvSpPr>
          <p:nvPr>
            <p:ph type="title"/>
          </p:nvPr>
        </p:nvSpPr>
        <p:spPr>
          <a:xfrm>
            <a:off x="1877273" y="3259739"/>
            <a:ext cx="7543800" cy="1450757"/>
          </a:xfrm>
        </p:spPr>
        <p:txBody>
          <a:bodyPr>
            <a:noAutofit/>
          </a:bodyPr>
          <a:lstStyle/>
          <a:p>
            <a:r>
              <a:rPr lang="en-US" dirty="0"/>
              <a:t>Step 5. Staging</a:t>
            </a:r>
            <a:br>
              <a:rPr lang="en-US" dirty="0"/>
            </a:br>
            <a:r>
              <a:rPr lang="en-US" i="1" dirty="0"/>
              <a:t>Where is it?</a:t>
            </a:r>
          </a:p>
        </p:txBody>
      </p:sp>
    </p:spTree>
    <p:extLst>
      <p:ext uri="{BB962C8B-B14F-4D97-AF65-F5344CB8AC3E}">
        <p14:creationId xmlns:p14="http://schemas.microsoft.com/office/powerpoint/2010/main" val="1551825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0BAA4-AE48-4C83-8972-D6E5CE3BC1A1}"/>
              </a:ext>
            </a:extLst>
          </p:cNvPr>
          <p:cNvSpPr>
            <a:spLocks noGrp="1"/>
          </p:cNvSpPr>
          <p:nvPr>
            <p:ph type="title"/>
          </p:nvPr>
        </p:nvSpPr>
        <p:spPr/>
        <p:txBody>
          <a:bodyPr/>
          <a:lstStyle/>
          <a:p>
            <a:r>
              <a:rPr lang="en-US" dirty="0"/>
              <a:t>Staging</a:t>
            </a:r>
          </a:p>
        </p:txBody>
      </p:sp>
      <p:sp>
        <p:nvSpPr>
          <p:cNvPr id="3" name="Content Placeholder 2">
            <a:extLst>
              <a:ext uri="{FF2B5EF4-FFF2-40B4-BE49-F238E27FC236}">
                <a16:creationId xmlns:a16="http://schemas.microsoft.com/office/drawing/2014/main" id="{2F78E466-B849-4D0D-8DF6-DF5850371884}"/>
              </a:ext>
            </a:extLst>
          </p:cNvPr>
          <p:cNvSpPr>
            <a:spLocks noGrp="1"/>
          </p:cNvSpPr>
          <p:nvPr>
            <p:ph idx="1"/>
          </p:nvPr>
        </p:nvSpPr>
        <p:spPr/>
        <p:txBody>
          <a:bodyPr/>
          <a:lstStyle/>
          <a:p>
            <a:r>
              <a:rPr lang="en-US" sz="2600" dirty="0"/>
              <a:t>Expedite treatment by initiating staging investigations once you have pathology</a:t>
            </a:r>
          </a:p>
          <a:p>
            <a:r>
              <a:rPr lang="en-US" sz="2600" dirty="0"/>
              <a:t>Sites of imaging should be guided by:</a:t>
            </a:r>
          </a:p>
          <a:p>
            <a:pPr lvl="1"/>
            <a:r>
              <a:rPr lang="en-US" sz="2600" dirty="0"/>
              <a:t>Typical pattern of metastases for the cancer you have diagnoses</a:t>
            </a:r>
          </a:p>
          <a:p>
            <a:pPr lvl="1"/>
            <a:r>
              <a:rPr lang="en-US" sz="2600" dirty="0"/>
              <a:t>Any symptoms your patient has</a:t>
            </a:r>
          </a:p>
          <a:p>
            <a:pPr lvl="1"/>
            <a:r>
              <a:rPr lang="en-US" sz="2600" dirty="0"/>
              <a:t>Risk of spread of cancer (aggressivity)</a:t>
            </a:r>
          </a:p>
          <a:p>
            <a:r>
              <a:rPr lang="en-US" sz="2600" dirty="0"/>
              <a:t>Use contrast</a:t>
            </a:r>
          </a:p>
          <a:p>
            <a:endParaRPr lang="en-US" dirty="0"/>
          </a:p>
        </p:txBody>
      </p:sp>
      <p:sp>
        <p:nvSpPr>
          <p:cNvPr id="4" name="Rectangle 3">
            <a:extLst>
              <a:ext uri="{FF2B5EF4-FFF2-40B4-BE49-F238E27FC236}">
                <a16:creationId xmlns:a16="http://schemas.microsoft.com/office/drawing/2014/main" id="{25788511-4359-4FDF-A064-85E18F57728D}"/>
              </a:ext>
            </a:extLst>
          </p:cNvPr>
          <p:cNvSpPr/>
          <p:nvPr/>
        </p:nvSpPr>
        <p:spPr>
          <a:xfrm>
            <a:off x="128310" y="6606954"/>
            <a:ext cx="4572000" cy="215444"/>
          </a:xfrm>
          <a:prstGeom prst="rect">
            <a:avLst/>
          </a:prstGeom>
        </p:spPr>
        <p:txBody>
          <a:bodyPr>
            <a:spAutoFit/>
          </a:bodyPr>
          <a:lstStyle/>
          <a:p>
            <a:r>
              <a:rPr lang="fr-CA" sz="800" baseline="30000" dirty="0">
                <a:solidFill>
                  <a:srgbClr val="222222"/>
                </a:solidFill>
                <a:latin typeface="Calibri" panose="020F0502020204030204" pitchFamily="34" charset="0"/>
                <a:ea typeface="Calibri" panose="020F0502020204030204" pitchFamily="34" charset="0"/>
              </a:rPr>
              <a:t>Rawson, J. V., &amp; Pelletier, A. L. (2013). </a:t>
            </a:r>
            <a:r>
              <a:rPr lang="en-US" sz="800" baseline="30000" dirty="0">
                <a:solidFill>
                  <a:srgbClr val="222222"/>
                </a:solidFill>
                <a:latin typeface="Calibri" panose="020F0502020204030204" pitchFamily="34" charset="0"/>
                <a:ea typeface="Calibri" panose="020F0502020204030204" pitchFamily="34" charset="0"/>
              </a:rPr>
              <a:t>When to order contrast-enhanced CT. </a:t>
            </a:r>
            <a:r>
              <a:rPr lang="en-US" sz="800" i="1" baseline="30000" dirty="0">
                <a:solidFill>
                  <a:srgbClr val="222222"/>
                </a:solidFill>
                <a:latin typeface="Calibri" panose="020F0502020204030204" pitchFamily="34" charset="0"/>
                <a:ea typeface="Calibri" panose="020F0502020204030204" pitchFamily="34" charset="0"/>
              </a:rPr>
              <a:t>American family physician</a:t>
            </a:r>
            <a:r>
              <a:rPr lang="en-US" sz="800" baseline="30000" dirty="0">
                <a:solidFill>
                  <a:srgbClr val="222222"/>
                </a:solidFill>
                <a:latin typeface="Calibri" panose="020F0502020204030204" pitchFamily="34" charset="0"/>
                <a:ea typeface="Calibri" panose="020F0502020204030204" pitchFamily="34" charset="0"/>
              </a:rPr>
              <a:t>, </a:t>
            </a:r>
            <a:r>
              <a:rPr lang="en-US" sz="800" i="1" baseline="30000" dirty="0">
                <a:solidFill>
                  <a:srgbClr val="222222"/>
                </a:solidFill>
                <a:latin typeface="Calibri" panose="020F0502020204030204" pitchFamily="34" charset="0"/>
                <a:ea typeface="Calibri" panose="020F0502020204030204" pitchFamily="34" charset="0"/>
              </a:rPr>
              <a:t>88</a:t>
            </a:r>
            <a:r>
              <a:rPr lang="en-US" sz="800" baseline="30000" dirty="0">
                <a:solidFill>
                  <a:srgbClr val="222222"/>
                </a:solidFill>
                <a:latin typeface="Calibri" panose="020F0502020204030204" pitchFamily="34" charset="0"/>
                <a:ea typeface="Calibri" panose="020F0502020204030204" pitchFamily="34" charset="0"/>
              </a:rPr>
              <a:t>(5), 312-316</a:t>
            </a:r>
            <a:endParaRPr lang="en-US" sz="800" dirty="0"/>
          </a:p>
        </p:txBody>
      </p:sp>
    </p:spTree>
    <p:extLst>
      <p:ext uri="{BB962C8B-B14F-4D97-AF65-F5344CB8AC3E}">
        <p14:creationId xmlns:p14="http://schemas.microsoft.com/office/powerpoint/2010/main" val="1874030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BAD74-B5BE-4B9F-B902-A6A41C2C2AF6}"/>
              </a:ext>
            </a:extLst>
          </p:cNvPr>
          <p:cNvSpPr>
            <a:spLocks noGrp="1"/>
          </p:cNvSpPr>
          <p:nvPr>
            <p:ph type="title"/>
          </p:nvPr>
        </p:nvSpPr>
        <p:spPr/>
        <p:txBody>
          <a:bodyPr/>
          <a:lstStyle/>
          <a:p>
            <a:r>
              <a:rPr lang="en-US" dirty="0"/>
              <a:t>Which Cancers Go To Bone?</a:t>
            </a:r>
          </a:p>
        </p:txBody>
      </p:sp>
      <p:sp>
        <p:nvSpPr>
          <p:cNvPr id="3" name="Content Placeholder 2">
            <a:extLst>
              <a:ext uri="{FF2B5EF4-FFF2-40B4-BE49-F238E27FC236}">
                <a16:creationId xmlns:a16="http://schemas.microsoft.com/office/drawing/2014/main" id="{EFFAB7B9-4607-4ED6-ABA2-7D8622C6C1AC}"/>
              </a:ext>
            </a:extLst>
          </p:cNvPr>
          <p:cNvSpPr>
            <a:spLocks noGrp="1"/>
          </p:cNvSpPr>
          <p:nvPr>
            <p:ph idx="1"/>
          </p:nvPr>
        </p:nvSpPr>
        <p:spPr/>
        <p:txBody>
          <a:bodyPr>
            <a:normAutofit/>
          </a:bodyPr>
          <a:lstStyle/>
          <a:p>
            <a:r>
              <a:rPr lang="en-US" sz="2800" dirty="0"/>
              <a:t>“</a:t>
            </a:r>
            <a:r>
              <a:rPr lang="en-US" sz="3600" dirty="0">
                <a:solidFill>
                  <a:schemeClr val="accent1"/>
                </a:solidFill>
              </a:rPr>
              <a:t>B</a:t>
            </a:r>
            <a:r>
              <a:rPr lang="en-US" sz="3600" dirty="0"/>
              <a:t>uy </a:t>
            </a:r>
            <a:r>
              <a:rPr lang="en-US" sz="3600" dirty="0">
                <a:solidFill>
                  <a:schemeClr val="accent1"/>
                </a:solidFill>
              </a:rPr>
              <a:t>T</a:t>
            </a:r>
            <a:r>
              <a:rPr lang="en-US" sz="3600" dirty="0"/>
              <a:t>he </a:t>
            </a:r>
            <a:r>
              <a:rPr lang="en-US" sz="3600" dirty="0">
                <a:solidFill>
                  <a:schemeClr val="accent1"/>
                </a:solidFill>
              </a:rPr>
              <a:t>K</a:t>
            </a:r>
            <a:r>
              <a:rPr lang="en-US" sz="3600" dirty="0"/>
              <a:t>id </a:t>
            </a:r>
            <a:r>
              <a:rPr lang="en-US" sz="3600" dirty="0">
                <a:solidFill>
                  <a:schemeClr val="accent1"/>
                </a:solidFill>
              </a:rPr>
              <a:t>L</a:t>
            </a:r>
            <a:r>
              <a:rPr lang="en-US" sz="3600" dirty="0"/>
              <a:t>ong </a:t>
            </a:r>
            <a:r>
              <a:rPr lang="en-US" sz="3600" dirty="0">
                <a:solidFill>
                  <a:schemeClr val="accent1"/>
                </a:solidFill>
              </a:rPr>
              <a:t>P</a:t>
            </a:r>
            <a:r>
              <a:rPr lang="en-US" sz="3600" dirty="0"/>
              <a:t>ants”</a:t>
            </a:r>
          </a:p>
          <a:p>
            <a:pPr lvl="1"/>
            <a:r>
              <a:rPr lang="en-US" sz="2800" dirty="0"/>
              <a:t>Breast</a:t>
            </a:r>
          </a:p>
          <a:p>
            <a:pPr lvl="1"/>
            <a:r>
              <a:rPr lang="en-US" sz="2800" dirty="0"/>
              <a:t>Thyroid</a:t>
            </a:r>
          </a:p>
          <a:p>
            <a:pPr lvl="1"/>
            <a:r>
              <a:rPr lang="en-US" sz="2800" dirty="0"/>
              <a:t>Kidney</a:t>
            </a:r>
          </a:p>
          <a:p>
            <a:pPr lvl="1"/>
            <a:r>
              <a:rPr lang="en-US" sz="2800" dirty="0"/>
              <a:t>Lung</a:t>
            </a:r>
          </a:p>
          <a:p>
            <a:pPr lvl="1"/>
            <a:r>
              <a:rPr lang="en-US" sz="2800" dirty="0"/>
              <a:t>Prostate</a:t>
            </a:r>
          </a:p>
        </p:txBody>
      </p:sp>
      <p:pic>
        <p:nvPicPr>
          <p:cNvPr id="4" name="Picture 3" descr="A picture containing clock&#10;&#10;Description automatically generated">
            <a:extLst>
              <a:ext uri="{FF2B5EF4-FFF2-40B4-BE49-F238E27FC236}">
                <a16:creationId xmlns:a16="http://schemas.microsoft.com/office/drawing/2014/main" id="{96ECB5F4-5D46-4721-82D0-C849F5B4F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6296" y="2386287"/>
            <a:ext cx="3652763" cy="4290865"/>
          </a:xfrm>
          <a:prstGeom prst="rect">
            <a:avLst/>
          </a:prstGeom>
        </p:spPr>
      </p:pic>
    </p:spTree>
    <p:extLst>
      <p:ext uri="{BB962C8B-B14F-4D97-AF65-F5344CB8AC3E}">
        <p14:creationId xmlns:p14="http://schemas.microsoft.com/office/powerpoint/2010/main" val="3537442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BA530-6C78-47C0-95D2-4A7CEC77177D}"/>
              </a:ext>
            </a:extLst>
          </p:cNvPr>
          <p:cNvSpPr>
            <a:spLocks noGrp="1"/>
          </p:cNvSpPr>
          <p:nvPr>
            <p:ph type="title"/>
          </p:nvPr>
        </p:nvSpPr>
        <p:spPr/>
        <p:txBody>
          <a:bodyPr/>
          <a:lstStyle/>
          <a:p>
            <a:r>
              <a:rPr lang="en-US" dirty="0"/>
              <a:t>How to Image Bones</a:t>
            </a:r>
          </a:p>
        </p:txBody>
      </p:sp>
      <p:sp>
        <p:nvSpPr>
          <p:cNvPr id="3" name="Content Placeholder 2">
            <a:extLst>
              <a:ext uri="{FF2B5EF4-FFF2-40B4-BE49-F238E27FC236}">
                <a16:creationId xmlns:a16="http://schemas.microsoft.com/office/drawing/2014/main" id="{2B431FFD-3872-43D2-B7D3-CF5DC680E392}"/>
              </a:ext>
            </a:extLst>
          </p:cNvPr>
          <p:cNvSpPr>
            <a:spLocks noGrp="1"/>
          </p:cNvSpPr>
          <p:nvPr>
            <p:ph idx="1"/>
          </p:nvPr>
        </p:nvSpPr>
        <p:spPr>
          <a:xfrm>
            <a:off x="-27304" y="1634315"/>
            <a:ext cx="5104271" cy="4739189"/>
          </a:xfrm>
        </p:spPr>
        <p:txBody>
          <a:bodyPr>
            <a:noAutofit/>
          </a:bodyPr>
          <a:lstStyle/>
          <a:p>
            <a:r>
              <a:rPr lang="en-US" dirty="0"/>
              <a:t>XR</a:t>
            </a:r>
          </a:p>
          <a:p>
            <a:pPr lvl="1"/>
            <a:r>
              <a:rPr lang="en-US" sz="2200" dirty="0"/>
              <a:t>50% of bone must be destroyed </a:t>
            </a:r>
          </a:p>
          <a:p>
            <a:pPr lvl="1"/>
            <a:r>
              <a:rPr lang="en-US" sz="2200" dirty="0"/>
              <a:t>Good to r/o path #</a:t>
            </a:r>
          </a:p>
          <a:p>
            <a:r>
              <a:rPr lang="en-US" dirty="0"/>
              <a:t>Bone Scan</a:t>
            </a:r>
          </a:p>
          <a:p>
            <a:pPr lvl="1"/>
            <a:r>
              <a:rPr lang="en-US" sz="2200" dirty="0"/>
              <a:t>Shows osteoblastic activity. Not specific</a:t>
            </a:r>
          </a:p>
          <a:p>
            <a:pPr lvl="1"/>
            <a:r>
              <a:rPr lang="en-US" sz="2200" dirty="0"/>
              <a:t>Does not show osteosclerotic/lytic </a:t>
            </a:r>
            <a:r>
              <a:rPr lang="en-US" sz="2200" dirty="0" err="1"/>
              <a:t>mets</a:t>
            </a:r>
            <a:r>
              <a:rPr lang="en-US" sz="2200" dirty="0"/>
              <a:t>- false negatives with thyroid, renal cell</a:t>
            </a:r>
          </a:p>
          <a:p>
            <a:pPr lvl="1"/>
            <a:r>
              <a:rPr lang="en-US" sz="2200" dirty="0"/>
              <a:t>Non specific</a:t>
            </a:r>
          </a:p>
          <a:p>
            <a:r>
              <a:rPr lang="en-US" dirty="0"/>
              <a:t>CT</a:t>
            </a:r>
          </a:p>
          <a:p>
            <a:pPr lvl="1"/>
            <a:r>
              <a:rPr lang="en-US" sz="2200" dirty="0"/>
              <a:t>Good for cortical integrity</a:t>
            </a:r>
          </a:p>
        </p:txBody>
      </p:sp>
      <p:sp>
        <p:nvSpPr>
          <p:cNvPr id="4" name="Rectangle 3">
            <a:extLst>
              <a:ext uri="{FF2B5EF4-FFF2-40B4-BE49-F238E27FC236}">
                <a16:creationId xmlns:a16="http://schemas.microsoft.com/office/drawing/2014/main" id="{122768D1-0247-4F0C-89AC-A16AD07A99AF}"/>
              </a:ext>
            </a:extLst>
          </p:cNvPr>
          <p:cNvSpPr/>
          <p:nvPr/>
        </p:nvSpPr>
        <p:spPr>
          <a:xfrm>
            <a:off x="163769" y="6500090"/>
            <a:ext cx="7942997" cy="215444"/>
          </a:xfrm>
          <a:prstGeom prst="rect">
            <a:avLst/>
          </a:prstGeom>
        </p:spPr>
        <p:txBody>
          <a:bodyPr wrap="square">
            <a:spAutoFit/>
          </a:bodyPr>
          <a:lstStyle/>
          <a:p>
            <a:r>
              <a:rPr lang="en-US" sz="800" dirty="0">
                <a:solidFill>
                  <a:srgbClr val="000000"/>
                </a:solidFill>
                <a:latin typeface="Times New Roman" panose="02020603050405020304" pitchFamily="18" charset="0"/>
              </a:rPr>
              <a:t>Yang HL, Liu T, Wang XM, Xu Y, Deng SM. Diagnosis of bone metastases: a meta-analysis comparing FDG PET, CT, MRI and bone scintigraphy. </a:t>
            </a:r>
            <a:r>
              <a:rPr lang="en-US" sz="800" i="1" dirty="0">
                <a:solidFill>
                  <a:srgbClr val="000000"/>
                </a:solidFill>
                <a:latin typeface="Times New Roman" panose="02020603050405020304" pitchFamily="18" charset="0"/>
              </a:rPr>
              <a:t>Eur </a:t>
            </a:r>
            <a:r>
              <a:rPr lang="en-US" sz="800" i="1" dirty="0" err="1">
                <a:solidFill>
                  <a:srgbClr val="000000"/>
                </a:solidFill>
                <a:latin typeface="Times New Roman" panose="02020603050405020304" pitchFamily="18" charset="0"/>
              </a:rPr>
              <a:t>Radiol</a:t>
            </a:r>
            <a:r>
              <a:rPr lang="en-US" sz="800" i="1" dirty="0">
                <a:solidFill>
                  <a:srgbClr val="000000"/>
                </a:solidFill>
                <a:latin typeface="Times New Roman" panose="02020603050405020304" pitchFamily="18" charset="0"/>
              </a:rPr>
              <a:t>. </a:t>
            </a:r>
            <a:r>
              <a:rPr lang="en-US" sz="800" dirty="0">
                <a:solidFill>
                  <a:srgbClr val="000000"/>
                </a:solidFill>
                <a:latin typeface="Times New Roman" panose="02020603050405020304" pitchFamily="18" charset="0"/>
              </a:rPr>
              <a:t>2011;21:2604–2617. </a:t>
            </a:r>
            <a:endParaRPr lang="en-US" sz="800" dirty="0"/>
          </a:p>
        </p:txBody>
      </p:sp>
      <p:graphicFrame>
        <p:nvGraphicFramePr>
          <p:cNvPr id="5" name="Table 4">
            <a:extLst>
              <a:ext uri="{FF2B5EF4-FFF2-40B4-BE49-F238E27FC236}">
                <a16:creationId xmlns:a16="http://schemas.microsoft.com/office/drawing/2014/main" id="{65043843-4474-47DA-845D-A655BFE751E3}"/>
              </a:ext>
            </a:extLst>
          </p:cNvPr>
          <p:cNvGraphicFramePr>
            <a:graphicFrameLocks/>
          </p:cNvGraphicFramePr>
          <p:nvPr>
            <p:extLst>
              <p:ext uri="{D42A27DB-BD31-4B8C-83A1-F6EECF244321}">
                <p14:modId xmlns:p14="http://schemas.microsoft.com/office/powerpoint/2010/main" val="3889217350"/>
              </p:ext>
            </p:extLst>
          </p:nvPr>
        </p:nvGraphicFramePr>
        <p:xfrm>
          <a:off x="4955047" y="1507729"/>
          <a:ext cx="4012450" cy="3621389"/>
        </p:xfrm>
        <a:graphic>
          <a:graphicData uri="http://schemas.openxmlformats.org/drawingml/2006/table">
            <a:tbl>
              <a:tblPr firstRow="1" bandRow="1">
                <a:tableStyleId>{5C22544A-7EE6-4342-B048-85BDC9FD1C3A}</a:tableStyleId>
              </a:tblPr>
              <a:tblGrid>
                <a:gridCol w="887105">
                  <a:extLst>
                    <a:ext uri="{9D8B030D-6E8A-4147-A177-3AD203B41FA5}">
                      <a16:colId xmlns:a16="http://schemas.microsoft.com/office/drawing/2014/main" val="1218600975"/>
                    </a:ext>
                  </a:extLst>
                </a:gridCol>
                <a:gridCol w="1612385">
                  <a:extLst>
                    <a:ext uri="{9D8B030D-6E8A-4147-A177-3AD203B41FA5}">
                      <a16:colId xmlns:a16="http://schemas.microsoft.com/office/drawing/2014/main" val="4048849520"/>
                    </a:ext>
                  </a:extLst>
                </a:gridCol>
                <a:gridCol w="1512960">
                  <a:extLst>
                    <a:ext uri="{9D8B030D-6E8A-4147-A177-3AD203B41FA5}">
                      <a16:colId xmlns:a16="http://schemas.microsoft.com/office/drawing/2014/main" val="2676931886"/>
                    </a:ext>
                  </a:extLst>
                </a:gridCol>
              </a:tblGrid>
              <a:tr h="603869">
                <a:tc>
                  <a:txBody>
                    <a:bodyPr/>
                    <a:lstStyle/>
                    <a:p>
                      <a:r>
                        <a:rPr lang="en-US" sz="2400" dirty="0"/>
                        <a:t>Test</a:t>
                      </a:r>
                    </a:p>
                  </a:txBody>
                  <a:tcPr/>
                </a:tc>
                <a:tc>
                  <a:txBody>
                    <a:bodyPr/>
                    <a:lstStyle/>
                    <a:p>
                      <a:r>
                        <a:rPr lang="en-US" sz="2400" dirty="0"/>
                        <a:t>Sensitivity </a:t>
                      </a:r>
                    </a:p>
                  </a:txBody>
                  <a:tcPr/>
                </a:tc>
                <a:tc>
                  <a:txBody>
                    <a:bodyPr/>
                    <a:lstStyle/>
                    <a:p>
                      <a:r>
                        <a:rPr lang="en-US" sz="2400" dirty="0"/>
                        <a:t>Specificity</a:t>
                      </a:r>
                    </a:p>
                  </a:txBody>
                  <a:tcPr/>
                </a:tc>
                <a:extLst>
                  <a:ext uri="{0D108BD9-81ED-4DB2-BD59-A6C34878D82A}">
                    <a16:rowId xmlns:a16="http://schemas.microsoft.com/office/drawing/2014/main" val="733363067"/>
                  </a:ext>
                </a:extLst>
              </a:tr>
              <a:tr h="407300">
                <a:tc>
                  <a:txBody>
                    <a:bodyPr/>
                    <a:lstStyle/>
                    <a:p>
                      <a:r>
                        <a:rPr lang="en-US" sz="2400" dirty="0"/>
                        <a:t>XR</a:t>
                      </a:r>
                    </a:p>
                  </a:txBody>
                  <a:tcPr/>
                </a:tc>
                <a:tc>
                  <a:txBody>
                    <a:bodyPr/>
                    <a:lstStyle/>
                    <a:p>
                      <a:r>
                        <a:rPr lang="en-US" sz="2400" dirty="0"/>
                        <a:t>44%</a:t>
                      </a:r>
                    </a:p>
                  </a:txBody>
                  <a:tcPr/>
                </a:tc>
                <a:tc>
                  <a:txBody>
                    <a:bodyPr/>
                    <a:lstStyle/>
                    <a:p>
                      <a:endParaRPr lang="en-US" sz="2400"/>
                    </a:p>
                  </a:txBody>
                  <a:tcPr/>
                </a:tc>
                <a:extLst>
                  <a:ext uri="{0D108BD9-81ED-4DB2-BD59-A6C34878D82A}">
                    <a16:rowId xmlns:a16="http://schemas.microsoft.com/office/drawing/2014/main" val="100401137"/>
                  </a:ext>
                </a:extLst>
              </a:tr>
              <a:tr h="720608">
                <a:tc>
                  <a:txBody>
                    <a:bodyPr/>
                    <a:lstStyle/>
                    <a:p>
                      <a:r>
                        <a:rPr lang="en-US" sz="2400" dirty="0"/>
                        <a:t>Bone Scan</a:t>
                      </a:r>
                    </a:p>
                  </a:txBody>
                  <a:tcPr/>
                </a:tc>
                <a:tc>
                  <a:txBody>
                    <a:bodyPr/>
                    <a:lstStyle/>
                    <a:p>
                      <a:r>
                        <a:rPr lang="en-US" sz="2400" dirty="0"/>
                        <a:t>86%</a:t>
                      </a:r>
                    </a:p>
                  </a:txBody>
                  <a:tcPr/>
                </a:tc>
                <a:tc>
                  <a:txBody>
                    <a:bodyPr/>
                    <a:lstStyle/>
                    <a:p>
                      <a:r>
                        <a:rPr lang="en-US" sz="2400" dirty="0"/>
                        <a:t>81%</a:t>
                      </a:r>
                    </a:p>
                  </a:txBody>
                  <a:tcPr/>
                </a:tc>
                <a:extLst>
                  <a:ext uri="{0D108BD9-81ED-4DB2-BD59-A6C34878D82A}">
                    <a16:rowId xmlns:a16="http://schemas.microsoft.com/office/drawing/2014/main" val="2497132808"/>
                  </a:ext>
                </a:extLst>
              </a:tr>
              <a:tr h="407300">
                <a:tc>
                  <a:txBody>
                    <a:bodyPr/>
                    <a:lstStyle/>
                    <a:p>
                      <a:r>
                        <a:rPr lang="en-US" sz="2400" dirty="0"/>
                        <a:t>CT</a:t>
                      </a:r>
                    </a:p>
                  </a:txBody>
                  <a:tcPr/>
                </a:tc>
                <a:tc>
                  <a:txBody>
                    <a:bodyPr/>
                    <a:lstStyle/>
                    <a:p>
                      <a:r>
                        <a:rPr lang="en-US" sz="2400" dirty="0"/>
                        <a:t>73%</a:t>
                      </a:r>
                    </a:p>
                  </a:txBody>
                  <a:tcPr/>
                </a:tc>
                <a:tc>
                  <a:txBody>
                    <a:bodyPr/>
                    <a:lstStyle/>
                    <a:p>
                      <a:r>
                        <a:rPr lang="en-US" sz="2400" dirty="0"/>
                        <a:t>95%</a:t>
                      </a:r>
                    </a:p>
                  </a:txBody>
                  <a:tcPr/>
                </a:tc>
                <a:extLst>
                  <a:ext uri="{0D108BD9-81ED-4DB2-BD59-A6C34878D82A}">
                    <a16:rowId xmlns:a16="http://schemas.microsoft.com/office/drawing/2014/main" val="3758555102"/>
                  </a:ext>
                </a:extLst>
              </a:tr>
              <a:tr h="720608">
                <a:tc>
                  <a:txBody>
                    <a:bodyPr/>
                    <a:lstStyle/>
                    <a:p>
                      <a:r>
                        <a:rPr lang="en-US" sz="2400" dirty="0"/>
                        <a:t>PET-CT</a:t>
                      </a:r>
                    </a:p>
                  </a:txBody>
                  <a:tcPr/>
                </a:tc>
                <a:tc>
                  <a:txBody>
                    <a:bodyPr/>
                    <a:lstStyle/>
                    <a:p>
                      <a:r>
                        <a:rPr lang="en-US" sz="2400" dirty="0"/>
                        <a:t>90%</a:t>
                      </a:r>
                    </a:p>
                  </a:txBody>
                  <a:tcPr/>
                </a:tc>
                <a:tc>
                  <a:txBody>
                    <a:bodyPr/>
                    <a:lstStyle/>
                    <a:p>
                      <a:r>
                        <a:rPr lang="en-US" sz="2400" dirty="0"/>
                        <a:t>97%</a:t>
                      </a:r>
                    </a:p>
                  </a:txBody>
                  <a:tcPr/>
                </a:tc>
                <a:extLst>
                  <a:ext uri="{0D108BD9-81ED-4DB2-BD59-A6C34878D82A}">
                    <a16:rowId xmlns:a16="http://schemas.microsoft.com/office/drawing/2014/main" val="3420346737"/>
                  </a:ext>
                </a:extLst>
              </a:tr>
              <a:tr h="407300">
                <a:tc>
                  <a:txBody>
                    <a:bodyPr/>
                    <a:lstStyle/>
                    <a:p>
                      <a:r>
                        <a:rPr lang="en-US" sz="2400" dirty="0"/>
                        <a:t>MRI</a:t>
                      </a:r>
                    </a:p>
                  </a:txBody>
                  <a:tcPr/>
                </a:tc>
                <a:tc>
                  <a:txBody>
                    <a:bodyPr/>
                    <a:lstStyle/>
                    <a:p>
                      <a:r>
                        <a:rPr lang="en-US" sz="2400" dirty="0"/>
                        <a:t>91%</a:t>
                      </a:r>
                    </a:p>
                  </a:txBody>
                  <a:tcPr/>
                </a:tc>
                <a:tc>
                  <a:txBody>
                    <a:bodyPr/>
                    <a:lstStyle/>
                    <a:p>
                      <a:r>
                        <a:rPr lang="en-US" sz="2400" dirty="0"/>
                        <a:t>95%</a:t>
                      </a:r>
                    </a:p>
                  </a:txBody>
                  <a:tcPr/>
                </a:tc>
                <a:extLst>
                  <a:ext uri="{0D108BD9-81ED-4DB2-BD59-A6C34878D82A}">
                    <a16:rowId xmlns:a16="http://schemas.microsoft.com/office/drawing/2014/main" val="57998320"/>
                  </a:ext>
                </a:extLst>
              </a:tr>
            </a:tbl>
          </a:graphicData>
        </a:graphic>
      </p:graphicFrame>
    </p:spTree>
    <p:extLst>
      <p:ext uri="{BB962C8B-B14F-4D97-AF65-F5344CB8AC3E}">
        <p14:creationId xmlns:p14="http://schemas.microsoft.com/office/powerpoint/2010/main" val="3462616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3381D-DA9B-4151-88C6-3427C1F3C319}"/>
              </a:ext>
            </a:extLst>
          </p:cNvPr>
          <p:cNvSpPr>
            <a:spLocks noGrp="1"/>
          </p:cNvSpPr>
          <p:nvPr>
            <p:ph type="title"/>
          </p:nvPr>
        </p:nvSpPr>
        <p:spPr>
          <a:xfrm>
            <a:off x="457200" y="274638"/>
            <a:ext cx="9015046" cy="1143000"/>
          </a:xfrm>
        </p:spPr>
        <p:txBody>
          <a:bodyPr/>
          <a:lstStyle/>
          <a:p>
            <a:r>
              <a:rPr lang="en-US" dirty="0"/>
              <a:t>Which Cancers go to brain?</a:t>
            </a:r>
            <a:endParaRPr lang="en-US" dirty="0">
              <a:latin typeface="+mn-lt"/>
            </a:endParaRPr>
          </a:p>
        </p:txBody>
      </p:sp>
      <p:sp>
        <p:nvSpPr>
          <p:cNvPr id="3" name="Content Placeholder 2">
            <a:extLst>
              <a:ext uri="{FF2B5EF4-FFF2-40B4-BE49-F238E27FC236}">
                <a16:creationId xmlns:a16="http://schemas.microsoft.com/office/drawing/2014/main" id="{18B1467F-190D-46F5-A7A2-F50D0378FB7A}"/>
              </a:ext>
            </a:extLst>
          </p:cNvPr>
          <p:cNvSpPr>
            <a:spLocks noGrp="1"/>
          </p:cNvSpPr>
          <p:nvPr>
            <p:ph idx="1"/>
          </p:nvPr>
        </p:nvSpPr>
        <p:spPr>
          <a:xfrm>
            <a:off x="457199" y="1600200"/>
            <a:ext cx="7826991" cy="4084093"/>
          </a:xfrm>
        </p:spPr>
        <p:txBody>
          <a:bodyPr>
            <a:normAutofit fontScale="92500" lnSpcReduction="20000"/>
          </a:bodyPr>
          <a:lstStyle/>
          <a:p>
            <a:r>
              <a:rPr lang="en-US" sz="2600" dirty="0"/>
              <a:t>“</a:t>
            </a:r>
            <a:r>
              <a:rPr lang="en-US" sz="2600" dirty="0">
                <a:solidFill>
                  <a:schemeClr val="accent1"/>
                </a:solidFill>
              </a:rPr>
              <a:t>S</a:t>
            </a:r>
            <a:r>
              <a:rPr lang="en-US" sz="2600" dirty="0"/>
              <a:t>ome </a:t>
            </a:r>
            <a:r>
              <a:rPr lang="en-US" sz="2600" dirty="0">
                <a:solidFill>
                  <a:schemeClr val="accent1"/>
                </a:solidFill>
              </a:rPr>
              <a:t>M</a:t>
            </a:r>
            <a:r>
              <a:rPr lang="en-US" sz="2600" dirty="0"/>
              <a:t>alignancies </a:t>
            </a:r>
            <a:r>
              <a:rPr lang="en-US" sz="2600" dirty="0">
                <a:solidFill>
                  <a:schemeClr val="accent1"/>
                </a:solidFill>
              </a:rPr>
              <a:t>R</a:t>
            </a:r>
            <a:r>
              <a:rPr lang="en-US" sz="2600" dirty="0"/>
              <a:t>eally </a:t>
            </a:r>
            <a:r>
              <a:rPr lang="en-US" sz="2600" dirty="0">
                <a:solidFill>
                  <a:schemeClr val="accent1"/>
                </a:solidFill>
              </a:rPr>
              <a:t>L</a:t>
            </a:r>
            <a:r>
              <a:rPr lang="en-US" sz="2600" dirty="0"/>
              <a:t>ove </a:t>
            </a:r>
            <a:r>
              <a:rPr lang="en-US" sz="2600" dirty="0">
                <a:solidFill>
                  <a:schemeClr val="accent1"/>
                </a:solidFill>
              </a:rPr>
              <a:t>B</a:t>
            </a:r>
            <a:r>
              <a:rPr lang="en-US" sz="2600" dirty="0"/>
              <a:t>rain”</a:t>
            </a:r>
          </a:p>
          <a:p>
            <a:pPr lvl="1"/>
            <a:r>
              <a:rPr lang="en-US" sz="2600" dirty="0"/>
              <a:t>Sarcoma</a:t>
            </a:r>
          </a:p>
          <a:p>
            <a:pPr lvl="1"/>
            <a:r>
              <a:rPr lang="en-US" sz="2600" dirty="0"/>
              <a:t>Melanoma</a:t>
            </a:r>
          </a:p>
          <a:p>
            <a:pPr lvl="1"/>
            <a:r>
              <a:rPr lang="en-US" sz="2600" dirty="0"/>
              <a:t>Renal</a:t>
            </a:r>
          </a:p>
          <a:p>
            <a:pPr lvl="1"/>
            <a:r>
              <a:rPr lang="en-US" sz="2600" dirty="0"/>
              <a:t>Lung</a:t>
            </a:r>
          </a:p>
          <a:p>
            <a:pPr lvl="1"/>
            <a:r>
              <a:rPr lang="en-US" sz="2600"/>
              <a:t>Breast</a:t>
            </a:r>
            <a:endParaRPr lang="en-US" sz="2600" dirty="0"/>
          </a:p>
          <a:p>
            <a:pPr marL="411480" lvl="1" indent="0">
              <a:buNone/>
            </a:pPr>
            <a:endParaRPr lang="en-US" sz="2600" dirty="0"/>
          </a:p>
          <a:p>
            <a:r>
              <a:rPr lang="en-US" sz="2600" dirty="0"/>
              <a:t>Cancer that </a:t>
            </a:r>
            <a:r>
              <a:rPr lang="en-US" sz="2600" i="1" dirty="0"/>
              <a:t>rarely</a:t>
            </a:r>
            <a:r>
              <a:rPr lang="en-US" sz="2600" dirty="0"/>
              <a:t> go to brain</a:t>
            </a:r>
          </a:p>
          <a:p>
            <a:pPr lvl="1"/>
            <a:r>
              <a:rPr lang="en-US" sz="2600" dirty="0"/>
              <a:t>Colon</a:t>
            </a:r>
          </a:p>
          <a:p>
            <a:pPr lvl="1"/>
            <a:r>
              <a:rPr lang="en-US" sz="2600" dirty="0"/>
              <a:t>Pancreas</a:t>
            </a:r>
          </a:p>
          <a:p>
            <a:pPr lvl="1"/>
            <a:r>
              <a:rPr lang="en-US" sz="2600" dirty="0"/>
              <a:t>Prostate (skull only)</a:t>
            </a:r>
          </a:p>
          <a:p>
            <a:pPr lvl="1"/>
            <a:endParaRPr lang="en-US" dirty="0"/>
          </a:p>
        </p:txBody>
      </p:sp>
      <p:pic>
        <p:nvPicPr>
          <p:cNvPr id="4" name="Picture 2" descr="http://images.radiopaedia.org/images/24646/9fdaaf212a684e644d3491bc3f3750.jpg">
            <a:extLst>
              <a:ext uri="{FF2B5EF4-FFF2-40B4-BE49-F238E27FC236}">
                <a16:creationId xmlns:a16="http://schemas.microsoft.com/office/drawing/2014/main" id="{F1AF3350-B4F5-4A36-A4CE-AB0C2581E085}"/>
              </a:ext>
            </a:extLst>
          </p:cNvPr>
          <p:cNvPicPr>
            <a:picLocks noChangeAspect="1" noChangeArrowheads="1"/>
          </p:cNvPicPr>
          <p:nvPr/>
        </p:nvPicPr>
        <p:blipFill>
          <a:blip r:embed="rId2" cstate="print"/>
          <a:srcRect/>
          <a:stretch>
            <a:fillRect/>
          </a:stretch>
        </p:blipFill>
        <p:spPr bwMode="auto">
          <a:xfrm>
            <a:off x="5103139" y="2365376"/>
            <a:ext cx="2841244" cy="2841244"/>
          </a:xfrm>
          <a:prstGeom prst="rect">
            <a:avLst/>
          </a:prstGeom>
          <a:ln>
            <a:noFill/>
          </a:ln>
          <a:effectLst>
            <a:softEdge rad="112500"/>
          </a:effectLst>
        </p:spPr>
      </p:pic>
    </p:spTree>
    <p:extLst>
      <p:ext uri="{BB962C8B-B14F-4D97-AF65-F5344CB8AC3E}">
        <p14:creationId xmlns:p14="http://schemas.microsoft.com/office/powerpoint/2010/main" val="31682378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DB70D-21AB-4D6B-BE4A-89F17A97935E}"/>
              </a:ext>
            </a:extLst>
          </p:cNvPr>
          <p:cNvSpPr>
            <a:spLocks noGrp="1"/>
          </p:cNvSpPr>
          <p:nvPr>
            <p:ph type="title"/>
          </p:nvPr>
        </p:nvSpPr>
        <p:spPr/>
        <p:txBody>
          <a:bodyPr/>
          <a:lstStyle/>
          <a:p>
            <a:r>
              <a:rPr lang="en-US" dirty="0"/>
              <a:t>MRI or CT brain?</a:t>
            </a:r>
          </a:p>
        </p:txBody>
      </p:sp>
      <p:sp>
        <p:nvSpPr>
          <p:cNvPr id="3" name="Content Placeholder 2">
            <a:extLst>
              <a:ext uri="{FF2B5EF4-FFF2-40B4-BE49-F238E27FC236}">
                <a16:creationId xmlns:a16="http://schemas.microsoft.com/office/drawing/2014/main" id="{07594CC3-8E43-4726-BD8A-5377717C6F8C}"/>
              </a:ext>
            </a:extLst>
          </p:cNvPr>
          <p:cNvSpPr>
            <a:spLocks noGrp="1"/>
          </p:cNvSpPr>
          <p:nvPr>
            <p:ph idx="1"/>
          </p:nvPr>
        </p:nvSpPr>
        <p:spPr/>
        <p:txBody>
          <a:bodyPr>
            <a:normAutofit/>
          </a:bodyPr>
          <a:lstStyle/>
          <a:p>
            <a:r>
              <a:rPr lang="en-US" sz="2400" dirty="0"/>
              <a:t>CT</a:t>
            </a:r>
          </a:p>
          <a:p>
            <a:pPr lvl="1"/>
            <a:r>
              <a:rPr lang="en-US" sz="2400" dirty="0"/>
              <a:t>Easy to obtain</a:t>
            </a:r>
          </a:p>
          <a:p>
            <a:pPr lvl="1"/>
            <a:r>
              <a:rPr lang="en-US" sz="2400" dirty="0"/>
              <a:t>Good screening technique</a:t>
            </a:r>
          </a:p>
          <a:p>
            <a:r>
              <a:rPr lang="en-US" sz="2400" dirty="0"/>
              <a:t>MRI</a:t>
            </a:r>
          </a:p>
          <a:p>
            <a:pPr lvl="1"/>
            <a:r>
              <a:rPr lang="en-US" sz="2400" dirty="0"/>
              <a:t>Detects 2-3 times more lesions than CT</a:t>
            </a:r>
          </a:p>
          <a:p>
            <a:pPr lvl="1"/>
            <a:r>
              <a:rPr lang="en-US" sz="2400" dirty="0"/>
              <a:t>20% of </a:t>
            </a:r>
            <a:r>
              <a:rPr lang="en-US" sz="2400" dirty="0" err="1"/>
              <a:t>pt</a:t>
            </a:r>
            <a:r>
              <a:rPr lang="en-US" sz="2400" dirty="0"/>
              <a:t> with solitary lesion on CT have multiple lesions on MRI</a:t>
            </a:r>
          </a:p>
          <a:p>
            <a:pPr lvl="1"/>
            <a:r>
              <a:rPr lang="en-US" sz="2400" dirty="0"/>
              <a:t>Leptomeningeal disease</a:t>
            </a:r>
          </a:p>
          <a:p>
            <a:pPr lvl="1"/>
            <a:r>
              <a:rPr lang="en-US" sz="2400" dirty="0"/>
              <a:t>Cranial nerve involvement</a:t>
            </a:r>
          </a:p>
        </p:txBody>
      </p:sp>
      <p:sp>
        <p:nvSpPr>
          <p:cNvPr id="4" name="Rectangle 3">
            <a:extLst>
              <a:ext uri="{FF2B5EF4-FFF2-40B4-BE49-F238E27FC236}">
                <a16:creationId xmlns:a16="http://schemas.microsoft.com/office/drawing/2014/main" id="{BE141772-6861-44E1-AEF2-A855B06F6ECC}"/>
              </a:ext>
            </a:extLst>
          </p:cNvPr>
          <p:cNvSpPr/>
          <p:nvPr/>
        </p:nvSpPr>
        <p:spPr>
          <a:xfrm>
            <a:off x="228600" y="6421651"/>
            <a:ext cx="5543550" cy="207749"/>
          </a:xfrm>
          <a:prstGeom prst="rect">
            <a:avLst/>
          </a:prstGeom>
        </p:spPr>
        <p:txBody>
          <a:bodyPr wrap="square">
            <a:spAutoFit/>
          </a:bodyPr>
          <a:lstStyle/>
          <a:p>
            <a:r>
              <a:rPr lang="en-US" sz="750" dirty="0"/>
              <a:t>Fink K and Fink J.  Imaging of brain metastases.Surgical Neurology International, May, 2013, Vol.4(5), p.209</a:t>
            </a:r>
            <a:r>
              <a:rPr lang="en-CA" sz="750" dirty="0">
                <a:latin typeface="proxima_nova_rgregular"/>
              </a:rPr>
              <a:t> </a:t>
            </a:r>
            <a:endParaRPr lang="en-US" sz="750" dirty="0"/>
          </a:p>
        </p:txBody>
      </p:sp>
    </p:spTree>
    <p:extLst>
      <p:ext uri="{BB962C8B-B14F-4D97-AF65-F5344CB8AC3E}">
        <p14:creationId xmlns:p14="http://schemas.microsoft.com/office/powerpoint/2010/main" val="2100318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54F25-6E6D-4155-9AAB-802ADEC39613}"/>
              </a:ext>
            </a:extLst>
          </p:cNvPr>
          <p:cNvSpPr>
            <a:spLocks noGrp="1"/>
          </p:cNvSpPr>
          <p:nvPr>
            <p:ph type="title"/>
          </p:nvPr>
        </p:nvSpPr>
        <p:spPr/>
        <p:txBody>
          <a:bodyPr>
            <a:normAutofit fontScale="90000"/>
          </a:bodyPr>
          <a:lstStyle/>
          <a:p>
            <a:r>
              <a:rPr lang="en-US" dirty="0"/>
              <a:t>Recommended Staging for Common Cancers</a:t>
            </a:r>
          </a:p>
        </p:txBody>
      </p:sp>
      <p:sp>
        <p:nvSpPr>
          <p:cNvPr id="3" name="Content Placeholder 2">
            <a:extLst>
              <a:ext uri="{FF2B5EF4-FFF2-40B4-BE49-F238E27FC236}">
                <a16:creationId xmlns:a16="http://schemas.microsoft.com/office/drawing/2014/main" id="{A486C983-9A81-4382-A6E0-33B6FBB6C385}"/>
              </a:ext>
            </a:extLst>
          </p:cNvPr>
          <p:cNvSpPr>
            <a:spLocks noGrp="1"/>
          </p:cNvSpPr>
          <p:nvPr>
            <p:ph idx="1"/>
          </p:nvPr>
        </p:nvSpPr>
        <p:spPr>
          <a:xfrm>
            <a:off x="558020" y="2226188"/>
            <a:ext cx="8067365" cy="4357174"/>
          </a:xfrm>
        </p:spPr>
        <p:txBody>
          <a:bodyPr>
            <a:normAutofit/>
          </a:bodyPr>
          <a:lstStyle/>
          <a:p>
            <a:pPr>
              <a:buFont typeface="Arial" panose="020B0604020202020204" pitchFamily="34" charset="0"/>
              <a:buChar char="•"/>
            </a:pPr>
            <a:r>
              <a:rPr lang="en-US" sz="2400" i="1" dirty="0"/>
              <a:t>Lung</a:t>
            </a:r>
          </a:p>
          <a:p>
            <a:pPr lvl="1">
              <a:buFont typeface="Arial" panose="020B0604020202020204" pitchFamily="34" charset="0"/>
              <a:buChar char="•"/>
            </a:pPr>
            <a:r>
              <a:rPr lang="en-US" sz="2200" dirty="0"/>
              <a:t>CT Chest/Abd/Pelvis; Bone Scan; CT or MRI brain</a:t>
            </a:r>
          </a:p>
          <a:p>
            <a:pPr lvl="1">
              <a:buFont typeface="Arial" panose="020B0604020202020204" pitchFamily="34" charset="0"/>
              <a:buChar char="•"/>
            </a:pPr>
            <a:endParaRPr lang="en-US" sz="2200" dirty="0"/>
          </a:p>
          <a:p>
            <a:pPr>
              <a:buFont typeface="Arial" panose="020B0604020202020204" pitchFamily="34" charset="0"/>
              <a:buChar char="•"/>
            </a:pPr>
            <a:r>
              <a:rPr lang="en-US" sz="2400" i="1" dirty="0"/>
              <a:t>Colon</a:t>
            </a:r>
          </a:p>
          <a:p>
            <a:pPr lvl="1">
              <a:buFont typeface="Arial" panose="020B0604020202020204" pitchFamily="34" charset="0"/>
              <a:buChar char="•"/>
            </a:pPr>
            <a:r>
              <a:rPr lang="en-US" sz="2200" dirty="0"/>
              <a:t>CT Chest/Abd/Pelvis</a:t>
            </a:r>
          </a:p>
          <a:p>
            <a:pPr lvl="1">
              <a:buFont typeface="Arial" panose="020B0604020202020204" pitchFamily="34" charset="0"/>
              <a:buChar char="•"/>
            </a:pPr>
            <a:endParaRPr lang="en-US" sz="2200" dirty="0"/>
          </a:p>
        </p:txBody>
      </p:sp>
      <p:sp>
        <p:nvSpPr>
          <p:cNvPr id="4" name="Rectangle 3">
            <a:extLst>
              <a:ext uri="{FF2B5EF4-FFF2-40B4-BE49-F238E27FC236}">
                <a16:creationId xmlns:a16="http://schemas.microsoft.com/office/drawing/2014/main" id="{093CF83A-F343-418E-B4D4-31D0A5ECB7D0}"/>
              </a:ext>
            </a:extLst>
          </p:cNvPr>
          <p:cNvSpPr/>
          <p:nvPr/>
        </p:nvSpPr>
        <p:spPr>
          <a:xfrm>
            <a:off x="98839" y="6273225"/>
            <a:ext cx="9181639" cy="338554"/>
          </a:xfrm>
          <a:prstGeom prst="rect">
            <a:avLst/>
          </a:prstGeom>
        </p:spPr>
        <p:txBody>
          <a:bodyPr wrap="square">
            <a:spAutoFit/>
          </a:bodyPr>
          <a:lstStyle/>
          <a:p>
            <a:r>
              <a:rPr lang="en-US" sz="800" dirty="0">
                <a:latin typeface="Calibri" panose="020F0502020204030204" pitchFamily="34" charset="0"/>
                <a:ea typeface="Calibri" panose="020F0502020204030204" pitchFamily="34" charset="0"/>
                <a:cs typeface="Calibri" panose="020F0502020204030204" pitchFamily="34" charset="0"/>
              </a:rPr>
              <a:t>National Comprehensive Cancer Network (2020, June).  Colon Cancer. </a:t>
            </a:r>
            <a:r>
              <a:rPr lang="en-US" sz="800" u="sng"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https://www.nccn.org/professionals/physician_gls/pdf/colon_blocks.pdf</a:t>
            </a:r>
            <a:r>
              <a:rPr lang="en-US" sz="800" dirty="0">
                <a:latin typeface="Calibri" panose="020F0502020204030204" pitchFamily="34" charset="0"/>
                <a:ea typeface="Calibri" panose="020F0502020204030204" pitchFamily="34" charset="0"/>
                <a:cs typeface="Calibri" panose="020F0502020204030204" pitchFamily="34" charset="0"/>
              </a:rPr>
              <a:t>. Retrieved Aug 22, 2020. </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r>
              <a:rPr lang="en-US" sz="800" dirty="0">
                <a:latin typeface="Calibri" panose="020F0502020204030204" pitchFamily="34" charset="0"/>
                <a:ea typeface="Calibri" panose="020F0502020204030204" pitchFamily="34" charset="0"/>
              </a:rPr>
              <a:t>. </a:t>
            </a:r>
            <a:endParaRPr lang="en-US" sz="800" dirty="0"/>
          </a:p>
        </p:txBody>
      </p:sp>
      <p:pic>
        <p:nvPicPr>
          <p:cNvPr id="5" name="Picture 5" descr="http://www.bmj.com/highwire/filestream/403221/field_highwire_fragment_image_l/0.jpg">
            <a:extLst>
              <a:ext uri="{FF2B5EF4-FFF2-40B4-BE49-F238E27FC236}">
                <a16:creationId xmlns:a16="http://schemas.microsoft.com/office/drawing/2014/main" id="{0EC47B0B-B60A-4C88-832F-3B15EFFCCE7A}"/>
              </a:ext>
            </a:extLst>
          </p:cNvPr>
          <p:cNvPicPr>
            <a:picLocks noChangeAspect="1" noChangeArrowheads="1"/>
          </p:cNvPicPr>
          <p:nvPr/>
        </p:nvPicPr>
        <p:blipFill>
          <a:blip r:embed="rId4" cstate="print"/>
          <a:srcRect/>
          <a:stretch>
            <a:fillRect/>
          </a:stretch>
        </p:blipFill>
        <p:spPr bwMode="auto">
          <a:xfrm>
            <a:off x="6382994" y="274638"/>
            <a:ext cx="2242391" cy="1960032"/>
          </a:xfrm>
          <a:prstGeom prst="rect">
            <a:avLst/>
          </a:prstGeom>
          <a:ln>
            <a:noFill/>
          </a:ln>
          <a:effectLst>
            <a:softEdge rad="112500"/>
          </a:effectLst>
        </p:spPr>
      </p:pic>
    </p:spTree>
    <p:extLst>
      <p:ext uri="{BB962C8B-B14F-4D97-AF65-F5344CB8AC3E}">
        <p14:creationId xmlns:p14="http://schemas.microsoft.com/office/powerpoint/2010/main" val="2068709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772C-B7AE-4656-B1E2-AD102DAA20E5}"/>
              </a:ext>
            </a:extLst>
          </p:cNvPr>
          <p:cNvSpPr>
            <a:spLocks noGrp="1"/>
          </p:cNvSpPr>
          <p:nvPr>
            <p:ph type="title"/>
          </p:nvPr>
        </p:nvSpPr>
        <p:spPr/>
        <p:txBody>
          <a:bodyPr/>
          <a:lstStyle/>
          <a:p>
            <a:r>
              <a:rPr lang="en-US" sz="4100" dirty="0"/>
              <a:t>Staging - Breast</a:t>
            </a:r>
          </a:p>
        </p:txBody>
      </p:sp>
      <p:sp>
        <p:nvSpPr>
          <p:cNvPr id="3" name="Content Placeholder 2">
            <a:extLst>
              <a:ext uri="{FF2B5EF4-FFF2-40B4-BE49-F238E27FC236}">
                <a16:creationId xmlns:a16="http://schemas.microsoft.com/office/drawing/2014/main" id="{31838550-E01D-4ED7-AAC3-77F12A17E152}"/>
              </a:ext>
            </a:extLst>
          </p:cNvPr>
          <p:cNvSpPr>
            <a:spLocks noGrp="1"/>
          </p:cNvSpPr>
          <p:nvPr>
            <p:ph idx="1"/>
          </p:nvPr>
        </p:nvSpPr>
        <p:spPr>
          <a:xfrm>
            <a:off x="422031" y="1354016"/>
            <a:ext cx="7446580" cy="4800600"/>
          </a:xfrm>
        </p:spPr>
        <p:txBody>
          <a:bodyPr>
            <a:normAutofit/>
          </a:bodyPr>
          <a:lstStyle/>
          <a:p>
            <a:pPr marL="114300" indent="0">
              <a:buNone/>
            </a:pPr>
            <a:r>
              <a:rPr lang="en-US" sz="2400" i="1" dirty="0"/>
              <a:t>Early-stage breast cancer does not need staging</a:t>
            </a:r>
          </a:p>
          <a:p>
            <a:pPr marL="114300" indent="0">
              <a:buNone/>
            </a:pPr>
            <a:endParaRPr lang="en-US" sz="2400" i="1" dirty="0"/>
          </a:p>
          <a:p>
            <a:r>
              <a:rPr lang="en-US" sz="2400" dirty="0"/>
              <a:t>Clinical stage 1-2, asymptomatic:</a:t>
            </a:r>
          </a:p>
          <a:p>
            <a:pPr marL="411480" lvl="1" indent="0">
              <a:buNone/>
            </a:pPr>
            <a:r>
              <a:rPr lang="en-US" sz="2400" b="1" dirty="0"/>
              <a:t> </a:t>
            </a:r>
            <a:r>
              <a:rPr lang="en-US" sz="2200" b="1" dirty="0"/>
              <a:t>(</a:t>
            </a:r>
            <a:r>
              <a:rPr lang="en-US" sz="2200" b="1" dirty="0" err="1"/>
              <a:t>tumour</a:t>
            </a:r>
            <a:r>
              <a:rPr lang="en-US" sz="2200" b="1" dirty="0"/>
              <a:t> &lt;5cm + &lt; 3 nodes involved; or &gt;5cm and no nodes)</a:t>
            </a:r>
            <a:endParaRPr lang="en-US" sz="2300" dirty="0"/>
          </a:p>
          <a:p>
            <a:pPr lvl="2"/>
            <a:r>
              <a:rPr lang="en-US" sz="2300" dirty="0"/>
              <a:t> No staging</a:t>
            </a:r>
          </a:p>
          <a:p>
            <a:pPr lvl="2"/>
            <a:endParaRPr lang="en-US" sz="2300" dirty="0"/>
          </a:p>
          <a:p>
            <a:r>
              <a:rPr lang="en-US" sz="2400" dirty="0"/>
              <a:t>Clinical stage 3</a:t>
            </a:r>
          </a:p>
          <a:p>
            <a:pPr marL="411480" lvl="1" indent="0">
              <a:buNone/>
            </a:pPr>
            <a:r>
              <a:rPr lang="en-US" sz="2200" b="1" dirty="0"/>
              <a:t>(</a:t>
            </a:r>
            <a:r>
              <a:rPr lang="en-US" sz="2200" b="1" dirty="0" err="1"/>
              <a:t>tumour</a:t>
            </a:r>
            <a:r>
              <a:rPr lang="en-US" sz="2200" b="1" dirty="0"/>
              <a:t> &lt;5cm + &gt;3nodes involved; or &gt;5cm and nodal involvement)</a:t>
            </a:r>
          </a:p>
          <a:p>
            <a:pPr lvl="2"/>
            <a:r>
              <a:rPr lang="en-US" sz="2200" dirty="0"/>
              <a:t>CT Chest/Abd/Pelvis; Bone Scan</a:t>
            </a:r>
          </a:p>
          <a:p>
            <a:pPr lvl="2"/>
            <a:endParaRPr lang="en-US" sz="2200" dirty="0"/>
          </a:p>
          <a:p>
            <a:endParaRPr lang="en-US" sz="2400" dirty="0"/>
          </a:p>
          <a:p>
            <a:endParaRPr lang="en-US" dirty="0"/>
          </a:p>
        </p:txBody>
      </p:sp>
      <p:sp>
        <p:nvSpPr>
          <p:cNvPr id="4" name="Rectangle 3">
            <a:extLst>
              <a:ext uri="{FF2B5EF4-FFF2-40B4-BE49-F238E27FC236}">
                <a16:creationId xmlns:a16="http://schemas.microsoft.com/office/drawing/2014/main" id="{A05C6BC6-5324-4165-897D-9C804F542CC4}"/>
              </a:ext>
            </a:extLst>
          </p:cNvPr>
          <p:cNvSpPr/>
          <p:nvPr/>
        </p:nvSpPr>
        <p:spPr>
          <a:xfrm>
            <a:off x="0" y="6306363"/>
            <a:ext cx="9217572" cy="553998"/>
          </a:xfrm>
          <a:prstGeom prst="rect">
            <a:avLst/>
          </a:prstGeom>
        </p:spPr>
        <p:txBody>
          <a:bodyPr wrap="square">
            <a:spAutoFit/>
          </a:bodyPr>
          <a:lstStyle/>
          <a:p>
            <a:r>
              <a:rPr lang="en-US" sz="1000" dirty="0">
                <a:latin typeface="Calibri" panose="020F0502020204030204" pitchFamily="34" charset="0"/>
                <a:ea typeface="Calibri" panose="020F0502020204030204" pitchFamily="34" charset="0"/>
                <a:cs typeface="Calibri" panose="020F0502020204030204" pitchFamily="34" charset="0"/>
              </a:rPr>
              <a:t>Cancer Care Ontario.(2019, Oct). Baseline Staging Imaging for Distant Metastasis in Women with Stage I, II, and III Breast Cancer. (</a:t>
            </a:r>
            <a:r>
              <a:rPr lang="en-US" sz="1000" u="sng" dirty="0">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https://www.cancercareontario.ca/sites/ccocancercare/files/guidelines/summary/pebc1-14v3s.pdf</a:t>
            </a:r>
            <a:r>
              <a:rPr lang="en-US" sz="1000" dirty="0">
                <a:latin typeface="Calibri" panose="020F0502020204030204" pitchFamily="34" charset="0"/>
                <a:ea typeface="Calibri" panose="020F0502020204030204" pitchFamily="34" charset="0"/>
                <a:cs typeface="Calibri" panose="020F0502020204030204" pitchFamily="34" charset="0"/>
              </a:rPr>
              <a:t>. Retrieved Aug 22, 2020.</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r>
              <a:rPr lang="en-US" sz="1000" dirty="0">
                <a:latin typeface="Calibri" panose="020F0502020204030204" pitchFamily="34" charset="0"/>
                <a:ea typeface="Calibri" panose="020F0502020204030204" pitchFamily="34" charset="0"/>
              </a:rPr>
              <a:t>National Comprehensive Cancer Network (2020, July).  Prostate Cancer.  </a:t>
            </a:r>
            <a:r>
              <a:rPr lang="en-US" sz="1000" u="sng"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https://www.nccn.org/professionals/physician_gls/pdf/prostate_blocks.pdf</a:t>
            </a:r>
            <a:r>
              <a:rPr lang="en-US" sz="1000" dirty="0">
                <a:latin typeface="Calibri" panose="020F0502020204030204" pitchFamily="34" charset="0"/>
                <a:ea typeface="Calibri" panose="020F0502020204030204" pitchFamily="34" charset="0"/>
              </a:rPr>
              <a:t>. Retrieved Aug 22, 2020</a:t>
            </a:r>
            <a:endParaRPr lang="en-US" sz="1000" dirty="0"/>
          </a:p>
        </p:txBody>
      </p:sp>
    </p:spTree>
    <p:extLst>
      <p:ext uri="{BB962C8B-B14F-4D97-AF65-F5344CB8AC3E}">
        <p14:creationId xmlns:p14="http://schemas.microsoft.com/office/powerpoint/2010/main" val="1147370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5DDEA-0315-4027-A448-BD8FA62D503E}"/>
              </a:ext>
            </a:extLst>
          </p:cNvPr>
          <p:cNvSpPr>
            <a:spLocks noGrp="1"/>
          </p:cNvSpPr>
          <p:nvPr>
            <p:ph type="title"/>
          </p:nvPr>
        </p:nvSpPr>
        <p:spPr>
          <a:xfrm>
            <a:off x="457200" y="231908"/>
            <a:ext cx="7620000" cy="1143000"/>
          </a:xfrm>
        </p:spPr>
        <p:txBody>
          <a:bodyPr/>
          <a:lstStyle/>
          <a:p>
            <a:r>
              <a:rPr lang="en-US" dirty="0"/>
              <a:t>Diagnostic Interval</a:t>
            </a:r>
          </a:p>
        </p:txBody>
      </p:sp>
      <p:pic>
        <p:nvPicPr>
          <p:cNvPr id="4" name="Content Placeholder 3">
            <a:extLst>
              <a:ext uri="{FF2B5EF4-FFF2-40B4-BE49-F238E27FC236}">
                <a16:creationId xmlns:a16="http://schemas.microsoft.com/office/drawing/2014/main" id="{B5C5634E-41EC-4ECD-9F26-1DBBEFA5E114}"/>
              </a:ext>
            </a:extLst>
          </p:cNvPr>
          <p:cNvPicPr>
            <a:picLocks noGrp="1"/>
          </p:cNvPicPr>
          <p:nvPr>
            <p:ph idx="1"/>
          </p:nvPr>
        </p:nvPicPr>
        <p:blipFill>
          <a:blip r:embed="rId3" cstate="print">
            <a:extLst>
              <a:ext uri="{BEBA8EAE-BF5A-486C-A8C5-ECC9F3942E4B}">
                <a14:imgProps xmlns:a14="http://schemas.microsoft.com/office/drawing/2010/main">
                  <a14:imgLayer r:embed="rId4">
                    <a14:imgEffect>
                      <a14:sharpenSoften amount="64000"/>
                    </a14:imgEffect>
                    <a14:imgEffect>
                      <a14:colorTemperature colorTemp="4668"/>
                    </a14:imgEffect>
                    <a14:imgEffect>
                      <a14:brightnessContrast bright="-10000" contrast="1000"/>
                    </a14:imgEffect>
                  </a14:imgLayer>
                </a14:imgProps>
              </a:ext>
              <a:ext uri="{28A0092B-C50C-407E-A947-70E740481C1C}">
                <a14:useLocalDpi xmlns:a14="http://schemas.microsoft.com/office/drawing/2010/main" val="0"/>
              </a:ext>
            </a:extLst>
          </a:blip>
          <a:stretch>
            <a:fillRect/>
          </a:stretch>
        </p:blipFill>
        <p:spPr>
          <a:xfrm>
            <a:off x="327589" y="1247686"/>
            <a:ext cx="7879222" cy="5042019"/>
          </a:xfrm>
          <a:prstGeom prst="rect">
            <a:avLst/>
          </a:prstGeom>
          <a:ln w="38100">
            <a:noFill/>
          </a:ln>
        </p:spPr>
      </p:pic>
      <p:sp>
        <p:nvSpPr>
          <p:cNvPr id="5" name="Rectangle 4">
            <a:extLst>
              <a:ext uri="{FF2B5EF4-FFF2-40B4-BE49-F238E27FC236}">
                <a16:creationId xmlns:a16="http://schemas.microsoft.com/office/drawing/2014/main" id="{56278247-C093-4851-A3DE-8EE68897F065}"/>
              </a:ext>
            </a:extLst>
          </p:cNvPr>
          <p:cNvSpPr/>
          <p:nvPr/>
        </p:nvSpPr>
        <p:spPr>
          <a:xfrm>
            <a:off x="137496" y="6457890"/>
            <a:ext cx="7682927" cy="400110"/>
          </a:xfrm>
          <a:prstGeom prst="rect">
            <a:avLst/>
          </a:prstGeom>
        </p:spPr>
        <p:txBody>
          <a:bodyPr wrap="square">
            <a:spAutoFit/>
          </a:bodyPr>
          <a:lstStyle/>
          <a:p>
            <a:r>
              <a:rPr lang="en-US" sz="1000" dirty="0" err="1">
                <a:solidFill>
                  <a:srgbClr val="222222"/>
                </a:solidFill>
                <a:latin typeface="Arial" panose="020B0604020202020204" pitchFamily="34" charset="0"/>
                <a:ea typeface="Calibri" panose="020F0502020204030204" pitchFamily="34" charset="0"/>
              </a:rPr>
              <a:t>Kanguru</a:t>
            </a:r>
            <a:r>
              <a:rPr lang="en-US" sz="1000" dirty="0">
                <a:solidFill>
                  <a:srgbClr val="222222"/>
                </a:solidFill>
                <a:latin typeface="Arial" panose="020B0604020202020204" pitchFamily="34" charset="0"/>
                <a:ea typeface="Calibri" panose="020F0502020204030204" pitchFamily="34" charset="0"/>
              </a:rPr>
              <a:t>, L., </a:t>
            </a:r>
            <a:r>
              <a:rPr lang="en-US" sz="1000" dirty="0" err="1">
                <a:solidFill>
                  <a:srgbClr val="222222"/>
                </a:solidFill>
                <a:latin typeface="Arial" panose="020B0604020202020204" pitchFamily="34" charset="0"/>
                <a:ea typeface="Calibri" panose="020F0502020204030204" pitchFamily="34" charset="0"/>
              </a:rPr>
              <a:t>Bikker</a:t>
            </a:r>
            <a:r>
              <a:rPr lang="en-US" sz="1000" dirty="0">
                <a:solidFill>
                  <a:srgbClr val="222222"/>
                </a:solidFill>
                <a:latin typeface="Arial" panose="020B0604020202020204" pitchFamily="34" charset="0"/>
                <a:ea typeface="Calibri" panose="020F0502020204030204" pitchFamily="34" charset="0"/>
              </a:rPr>
              <a:t>, A., Cavers, D., Barnett, K., Brewster, D. H., Weller, D., &amp; Campbell, C. (2017). Pathways to diagnosis of a second primary cancer: Protocol for a mixed-methods systematic review. </a:t>
            </a:r>
            <a:r>
              <a:rPr lang="en-US" sz="1000" i="1" dirty="0">
                <a:solidFill>
                  <a:srgbClr val="222222"/>
                </a:solidFill>
                <a:latin typeface="Arial" panose="020B0604020202020204" pitchFamily="34" charset="0"/>
                <a:ea typeface="Calibri" panose="020F0502020204030204" pitchFamily="34" charset="0"/>
              </a:rPr>
              <a:t>BMJ open</a:t>
            </a:r>
            <a:r>
              <a:rPr lang="en-US" sz="1000" dirty="0">
                <a:solidFill>
                  <a:srgbClr val="222222"/>
                </a:solidFill>
                <a:latin typeface="Arial" panose="020B0604020202020204" pitchFamily="34" charset="0"/>
                <a:ea typeface="Calibri" panose="020F0502020204030204" pitchFamily="34" charset="0"/>
              </a:rPr>
              <a:t>, </a:t>
            </a:r>
            <a:r>
              <a:rPr lang="en-US" sz="1000" i="1" dirty="0">
                <a:solidFill>
                  <a:srgbClr val="222222"/>
                </a:solidFill>
                <a:latin typeface="Arial" panose="020B0604020202020204" pitchFamily="34" charset="0"/>
                <a:ea typeface="Calibri" panose="020F0502020204030204" pitchFamily="34" charset="0"/>
              </a:rPr>
              <a:t>7</a:t>
            </a:r>
            <a:r>
              <a:rPr lang="en-US" sz="1000" dirty="0">
                <a:solidFill>
                  <a:srgbClr val="222222"/>
                </a:solidFill>
                <a:latin typeface="Arial" panose="020B0604020202020204" pitchFamily="34" charset="0"/>
                <a:ea typeface="Calibri" panose="020F0502020204030204" pitchFamily="34" charset="0"/>
              </a:rPr>
              <a:t>(12).</a:t>
            </a:r>
            <a:endParaRPr lang="en-US" sz="1000" dirty="0"/>
          </a:p>
        </p:txBody>
      </p:sp>
      <p:sp>
        <p:nvSpPr>
          <p:cNvPr id="6" name="Rectangle 5">
            <a:extLst>
              <a:ext uri="{FF2B5EF4-FFF2-40B4-BE49-F238E27FC236}">
                <a16:creationId xmlns:a16="http://schemas.microsoft.com/office/drawing/2014/main" id="{19D9B862-141D-4307-92B8-2EEA569C65F3}"/>
              </a:ext>
            </a:extLst>
          </p:cNvPr>
          <p:cNvSpPr/>
          <p:nvPr/>
        </p:nvSpPr>
        <p:spPr>
          <a:xfrm>
            <a:off x="1392965" y="1890215"/>
            <a:ext cx="3469592" cy="4484948"/>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213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717C9-400E-47F6-9BD4-D9BF139499E0}"/>
              </a:ext>
            </a:extLst>
          </p:cNvPr>
          <p:cNvSpPr>
            <a:spLocks noGrp="1"/>
          </p:cNvSpPr>
          <p:nvPr>
            <p:ph type="title"/>
          </p:nvPr>
        </p:nvSpPr>
        <p:spPr/>
        <p:txBody>
          <a:bodyPr/>
          <a:lstStyle/>
          <a:p>
            <a:r>
              <a:rPr lang="en-US" dirty="0"/>
              <a:t>Staging - Prostate</a:t>
            </a:r>
          </a:p>
        </p:txBody>
      </p:sp>
      <p:sp>
        <p:nvSpPr>
          <p:cNvPr id="3" name="Content Placeholder 2">
            <a:extLst>
              <a:ext uri="{FF2B5EF4-FFF2-40B4-BE49-F238E27FC236}">
                <a16:creationId xmlns:a16="http://schemas.microsoft.com/office/drawing/2014/main" id="{420C4039-0040-4490-8833-448C798800EF}"/>
              </a:ext>
            </a:extLst>
          </p:cNvPr>
          <p:cNvSpPr>
            <a:spLocks noGrp="1"/>
          </p:cNvSpPr>
          <p:nvPr>
            <p:ph idx="1"/>
          </p:nvPr>
        </p:nvSpPr>
        <p:spPr>
          <a:xfrm>
            <a:off x="433754" y="1621302"/>
            <a:ext cx="7620000" cy="4800600"/>
          </a:xfrm>
        </p:spPr>
        <p:txBody>
          <a:bodyPr/>
          <a:lstStyle/>
          <a:p>
            <a:pPr marL="114300" indent="0">
              <a:buNone/>
            </a:pPr>
            <a:r>
              <a:rPr lang="en-US" sz="2400" i="1" dirty="0"/>
              <a:t>Low risk prostate cancer does not need staging</a:t>
            </a:r>
          </a:p>
          <a:p>
            <a:pPr marL="114300" indent="0">
              <a:buNone/>
            </a:pPr>
            <a:endParaRPr lang="en-US" sz="2400" i="1" dirty="0"/>
          </a:p>
          <a:p>
            <a:r>
              <a:rPr lang="en-US" sz="2400" dirty="0"/>
              <a:t>Low Risk, asymptomatic</a:t>
            </a:r>
          </a:p>
          <a:p>
            <a:pPr marL="411480" lvl="1" indent="0">
              <a:buNone/>
            </a:pPr>
            <a:r>
              <a:rPr lang="en-US" sz="2200" b="1" dirty="0"/>
              <a:t>(</a:t>
            </a:r>
            <a:r>
              <a:rPr lang="en-US" sz="2200" b="1" dirty="0" err="1"/>
              <a:t>tumour</a:t>
            </a:r>
            <a:r>
              <a:rPr lang="en-US" sz="2200" b="1" dirty="0"/>
              <a:t> non palpable, or contained within ½ of one lobe; PSA &lt;10; Gleason ≤6)</a:t>
            </a:r>
          </a:p>
          <a:p>
            <a:pPr lvl="1"/>
            <a:r>
              <a:rPr lang="en-US" dirty="0"/>
              <a:t>No staging</a:t>
            </a:r>
          </a:p>
          <a:p>
            <a:pPr lvl="1"/>
            <a:endParaRPr lang="en-US" dirty="0"/>
          </a:p>
          <a:p>
            <a:r>
              <a:rPr lang="en-US" sz="2400" dirty="0"/>
              <a:t>Intermediate or High Risk </a:t>
            </a:r>
          </a:p>
          <a:p>
            <a:pPr marL="411480" lvl="1" indent="0">
              <a:buNone/>
            </a:pPr>
            <a:r>
              <a:rPr lang="en-US" sz="2200" b="1" dirty="0"/>
              <a:t>(</a:t>
            </a:r>
            <a:r>
              <a:rPr lang="en-US" sz="2200" b="1" dirty="0" err="1"/>
              <a:t>tumour</a:t>
            </a:r>
            <a:r>
              <a:rPr lang="en-US" sz="2200" b="1" dirty="0"/>
              <a:t> confined to prostate, PSA 10-20, Gleason ≥7) </a:t>
            </a:r>
            <a:endParaRPr lang="en-US" sz="2200" dirty="0"/>
          </a:p>
          <a:p>
            <a:pPr lvl="1"/>
            <a:r>
              <a:rPr lang="en-US" sz="2200" dirty="0"/>
              <a:t> Bone Scan; CT or MRI abdomen</a:t>
            </a:r>
          </a:p>
          <a:p>
            <a:endParaRPr lang="en-US" dirty="0"/>
          </a:p>
        </p:txBody>
      </p:sp>
    </p:spTree>
    <p:extLst>
      <p:ext uri="{BB962C8B-B14F-4D97-AF65-F5344CB8AC3E}">
        <p14:creationId xmlns:p14="http://schemas.microsoft.com/office/powerpoint/2010/main" val="168392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A2F3-ACB3-4717-8F57-6427D2C2872E}"/>
              </a:ext>
            </a:extLst>
          </p:cNvPr>
          <p:cNvSpPr>
            <a:spLocks noGrp="1"/>
          </p:cNvSpPr>
          <p:nvPr>
            <p:ph type="title"/>
          </p:nvPr>
        </p:nvSpPr>
        <p:spPr/>
        <p:txBody>
          <a:bodyPr/>
          <a:lstStyle/>
          <a:p>
            <a:r>
              <a:rPr lang="en-US" dirty="0"/>
              <a:t>Staging- Melanoma</a:t>
            </a:r>
          </a:p>
        </p:txBody>
      </p:sp>
      <p:sp>
        <p:nvSpPr>
          <p:cNvPr id="3" name="Content Placeholder 2">
            <a:extLst>
              <a:ext uri="{FF2B5EF4-FFF2-40B4-BE49-F238E27FC236}">
                <a16:creationId xmlns:a16="http://schemas.microsoft.com/office/drawing/2014/main" id="{C87C9483-A815-4290-8F2E-1B1FDFD0E854}"/>
              </a:ext>
            </a:extLst>
          </p:cNvPr>
          <p:cNvSpPr>
            <a:spLocks noGrp="1"/>
          </p:cNvSpPr>
          <p:nvPr>
            <p:ph idx="1"/>
          </p:nvPr>
        </p:nvSpPr>
        <p:spPr>
          <a:xfrm>
            <a:off x="4618893" y="4009292"/>
            <a:ext cx="3903784" cy="2344616"/>
          </a:xfrm>
        </p:spPr>
        <p:txBody>
          <a:bodyPr>
            <a:noAutofit/>
          </a:bodyPr>
          <a:lstStyle/>
          <a:p>
            <a:pPr marL="411480" lvl="1" indent="0">
              <a:buNone/>
            </a:pPr>
            <a:r>
              <a:rPr lang="en-US" sz="2400" dirty="0"/>
              <a:t>-Stage</a:t>
            </a:r>
          </a:p>
          <a:p>
            <a:pPr marL="411480" lvl="1" indent="0">
              <a:buNone/>
            </a:pPr>
            <a:r>
              <a:rPr lang="en-US" sz="2400" dirty="0"/>
              <a:t>-Treatment:</a:t>
            </a:r>
          </a:p>
          <a:p>
            <a:pPr marL="411480" lvl="1" indent="0">
              <a:buNone/>
            </a:pPr>
            <a:r>
              <a:rPr lang="en-US" sz="2400" dirty="0"/>
              <a:t>	-Wide excision, completion lymph node dissection +/- immunotherapy +/ XRT </a:t>
            </a:r>
          </a:p>
          <a:p>
            <a:pPr lvl="2"/>
            <a:endParaRPr lang="en-US" sz="2400" dirty="0"/>
          </a:p>
          <a:p>
            <a:pPr marL="411480" lvl="1" indent="0">
              <a:buNone/>
            </a:pPr>
            <a:endParaRPr lang="en-US" sz="2400" dirty="0"/>
          </a:p>
          <a:p>
            <a:pPr marL="411480" lvl="1" indent="0">
              <a:buNone/>
            </a:pPr>
            <a:endParaRPr lang="en-US" sz="2400" dirty="0"/>
          </a:p>
        </p:txBody>
      </p:sp>
      <p:graphicFrame>
        <p:nvGraphicFramePr>
          <p:cNvPr id="5" name="Diagram 4">
            <a:extLst>
              <a:ext uri="{FF2B5EF4-FFF2-40B4-BE49-F238E27FC236}">
                <a16:creationId xmlns:a16="http://schemas.microsoft.com/office/drawing/2014/main" id="{9DF04086-D006-4A44-A4F4-FC85CAA0B42F}"/>
              </a:ext>
            </a:extLst>
          </p:cNvPr>
          <p:cNvGraphicFramePr/>
          <p:nvPr>
            <p:extLst>
              <p:ext uri="{D42A27DB-BD31-4B8C-83A1-F6EECF244321}">
                <p14:modId xmlns:p14="http://schemas.microsoft.com/office/powerpoint/2010/main" val="126319561"/>
              </p:ext>
            </p:extLst>
          </p:nvPr>
        </p:nvGraphicFramePr>
        <p:xfrm>
          <a:off x="398584" y="1844431"/>
          <a:ext cx="410307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E272465-9104-4D24-8AD7-196307218838}"/>
              </a:ext>
            </a:extLst>
          </p:cNvPr>
          <p:cNvSpPr txBox="1"/>
          <p:nvPr/>
        </p:nvSpPr>
        <p:spPr>
          <a:xfrm>
            <a:off x="4560276" y="1195755"/>
            <a:ext cx="3997569" cy="2308324"/>
          </a:xfrm>
          <a:prstGeom prst="rect">
            <a:avLst/>
          </a:prstGeom>
          <a:noFill/>
        </p:spPr>
        <p:txBody>
          <a:bodyPr wrap="square" rtlCol="0">
            <a:spAutoFit/>
          </a:bodyPr>
          <a:lstStyle/>
          <a:p>
            <a:pPr lvl="1"/>
            <a:r>
              <a:rPr lang="en-US" sz="2400" dirty="0"/>
              <a:t>-No staging</a:t>
            </a:r>
          </a:p>
          <a:p>
            <a:pPr lvl="1"/>
            <a:r>
              <a:rPr lang="en-US" sz="2400" dirty="0"/>
              <a:t>-Can consider u/s of nodal basin if equivocal exam</a:t>
            </a:r>
          </a:p>
          <a:p>
            <a:pPr lvl="1"/>
            <a:r>
              <a:rPr lang="en-US" sz="2400" dirty="0"/>
              <a:t>-Treatment:</a:t>
            </a:r>
          </a:p>
          <a:p>
            <a:pPr lvl="1"/>
            <a:r>
              <a:rPr lang="en-US" sz="2400" dirty="0"/>
              <a:t>	-Wide excision +/- sentinel node biopsy</a:t>
            </a:r>
          </a:p>
        </p:txBody>
      </p:sp>
      <p:cxnSp>
        <p:nvCxnSpPr>
          <p:cNvPr id="8" name="Straight Arrow Connector 7">
            <a:extLst>
              <a:ext uri="{FF2B5EF4-FFF2-40B4-BE49-F238E27FC236}">
                <a16:creationId xmlns:a16="http://schemas.microsoft.com/office/drawing/2014/main" id="{F73EE9C5-1E1F-4BDC-B6EF-0843791E5921}"/>
              </a:ext>
            </a:extLst>
          </p:cNvPr>
          <p:cNvCxnSpPr>
            <a:cxnSpLocks/>
          </p:cNvCxnSpPr>
          <p:nvPr/>
        </p:nvCxnSpPr>
        <p:spPr>
          <a:xfrm flipV="1">
            <a:off x="4536831" y="2168769"/>
            <a:ext cx="468923" cy="32824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DBB76BF-D372-4498-8478-F778EB142D4D}"/>
              </a:ext>
            </a:extLst>
          </p:cNvPr>
          <p:cNvCxnSpPr/>
          <p:nvPr/>
        </p:nvCxnSpPr>
        <p:spPr>
          <a:xfrm>
            <a:off x="4525107" y="3927231"/>
            <a:ext cx="548640" cy="18288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3806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8AD13-1AB6-4304-940E-1E3F48869C55}"/>
              </a:ext>
            </a:extLst>
          </p:cNvPr>
          <p:cNvSpPr>
            <a:spLocks noGrp="1"/>
          </p:cNvSpPr>
          <p:nvPr>
            <p:ph type="title"/>
          </p:nvPr>
        </p:nvSpPr>
        <p:spPr/>
        <p:txBody>
          <a:bodyPr/>
          <a:lstStyle/>
          <a:p>
            <a:r>
              <a:rPr lang="en-US" dirty="0"/>
              <a:t>PET Scan</a:t>
            </a:r>
          </a:p>
        </p:txBody>
      </p:sp>
      <p:sp>
        <p:nvSpPr>
          <p:cNvPr id="3" name="Content Placeholder 2">
            <a:extLst>
              <a:ext uri="{FF2B5EF4-FFF2-40B4-BE49-F238E27FC236}">
                <a16:creationId xmlns:a16="http://schemas.microsoft.com/office/drawing/2014/main" id="{54701594-8171-4407-A8D0-D3FF4A784F32}"/>
              </a:ext>
            </a:extLst>
          </p:cNvPr>
          <p:cNvSpPr>
            <a:spLocks noGrp="1"/>
          </p:cNvSpPr>
          <p:nvPr>
            <p:ph idx="1"/>
          </p:nvPr>
        </p:nvSpPr>
        <p:spPr>
          <a:xfrm>
            <a:off x="282272" y="1600200"/>
            <a:ext cx="6301409" cy="4800600"/>
          </a:xfrm>
        </p:spPr>
        <p:txBody>
          <a:bodyPr>
            <a:normAutofit/>
          </a:bodyPr>
          <a:lstStyle/>
          <a:p>
            <a:r>
              <a:rPr lang="en-US" dirty="0"/>
              <a:t>Radiolabeled glucose uptake, highlights metabolically active tissue</a:t>
            </a:r>
          </a:p>
          <a:p>
            <a:r>
              <a:rPr lang="en-US" dirty="0"/>
              <a:t>Can be paired with CT to give anatomical information</a:t>
            </a:r>
          </a:p>
          <a:p>
            <a:r>
              <a:rPr lang="en-US" dirty="0"/>
              <a:t>2 main indications</a:t>
            </a:r>
          </a:p>
          <a:p>
            <a:pPr lvl="1"/>
            <a:r>
              <a:rPr lang="en-US" dirty="0"/>
              <a:t>r/o metastatic disease prior to planned curative surgery</a:t>
            </a:r>
          </a:p>
          <a:p>
            <a:pPr lvl="1"/>
            <a:r>
              <a:rPr lang="en-US" dirty="0"/>
              <a:t>Suspicion of </a:t>
            </a:r>
            <a:r>
              <a:rPr lang="en-US" dirty="0" err="1"/>
              <a:t>tumour</a:t>
            </a:r>
            <a:r>
              <a:rPr lang="en-US" dirty="0"/>
              <a:t> recurrence with increasing </a:t>
            </a:r>
            <a:r>
              <a:rPr lang="en-US" dirty="0" err="1"/>
              <a:t>tumour</a:t>
            </a:r>
            <a:r>
              <a:rPr lang="en-US" dirty="0"/>
              <a:t> markers (CEA, PSA, AFP) but no recurrence on imaging</a:t>
            </a:r>
          </a:p>
          <a:p>
            <a:pPr lvl="1"/>
            <a:endParaRPr lang="en-US" dirty="0"/>
          </a:p>
          <a:p>
            <a:pPr marL="114300" indent="0">
              <a:buNone/>
            </a:pPr>
            <a:r>
              <a:rPr lang="en-US" dirty="0"/>
              <a:t>Up to 20% of patients planned for surgery for lung cancer have occult met on PET</a:t>
            </a:r>
          </a:p>
        </p:txBody>
      </p:sp>
      <p:pic>
        <p:nvPicPr>
          <p:cNvPr id="5" name="Picture 4" descr="A picture containing text&#10;&#10;Description automatically generated">
            <a:extLst>
              <a:ext uri="{FF2B5EF4-FFF2-40B4-BE49-F238E27FC236}">
                <a16:creationId xmlns:a16="http://schemas.microsoft.com/office/drawing/2014/main" id="{8FCAC537-A9B4-4DBC-B7BF-AB97518A9F5F}"/>
              </a:ext>
            </a:extLst>
          </p:cNvPr>
          <p:cNvPicPr>
            <a:picLocks noChangeAspect="1"/>
          </p:cNvPicPr>
          <p:nvPr/>
        </p:nvPicPr>
        <p:blipFill rotWithShape="1">
          <a:blip r:embed="rId3">
            <a:extLst>
              <a:ext uri="{28A0092B-C50C-407E-A947-70E740481C1C}">
                <a14:useLocalDpi xmlns:a14="http://schemas.microsoft.com/office/drawing/2010/main" val="0"/>
              </a:ext>
            </a:extLst>
          </a:blip>
          <a:srcRect l="61740" t="2184" r="5862" b="3383"/>
          <a:stretch/>
        </p:blipFill>
        <p:spPr>
          <a:xfrm>
            <a:off x="6549888" y="603825"/>
            <a:ext cx="2441051" cy="5267843"/>
          </a:xfrm>
          <a:prstGeom prst="rect">
            <a:avLst/>
          </a:prstGeom>
        </p:spPr>
      </p:pic>
      <p:sp>
        <p:nvSpPr>
          <p:cNvPr id="6" name="Rectangle 5">
            <a:extLst>
              <a:ext uri="{FF2B5EF4-FFF2-40B4-BE49-F238E27FC236}">
                <a16:creationId xmlns:a16="http://schemas.microsoft.com/office/drawing/2014/main" id="{56AF1695-BEC8-41BC-BD84-C4FD1E66DB0D}"/>
              </a:ext>
            </a:extLst>
          </p:cNvPr>
          <p:cNvSpPr/>
          <p:nvPr/>
        </p:nvSpPr>
        <p:spPr>
          <a:xfrm>
            <a:off x="6412729" y="5962949"/>
            <a:ext cx="2715370" cy="707886"/>
          </a:xfrm>
          <a:prstGeom prst="rect">
            <a:avLst/>
          </a:prstGeom>
        </p:spPr>
        <p:txBody>
          <a:bodyPr wrap="square">
            <a:spAutoFit/>
          </a:bodyPr>
          <a:lstStyle/>
          <a:p>
            <a:r>
              <a:rPr lang="en-US" sz="800" dirty="0">
                <a:solidFill>
                  <a:srgbClr val="222222"/>
                </a:solidFill>
                <a:latin typeface="Arial" panose="020B0604020202020204" pitchFamily="34" charset="0"/>
              </a:rPr>
              <a:t>Goldfarb, L., </a:t>
            </a:r>
            <a:r>
              <a:rPr lang="en-US" sz="800" dirty="0" err="1">
                <a:solidFill>
                  <a:srgbClr val="222222"/>
                </a:solidFill>
                <a:latin typeface="Arial" panose="020B0604020202020204" pitchFamily="34" charset="0"/>
              </a:rPr>
              <a:t>Duchemann</a:t>
            </a:r>
            <a:r>
              <a:rPr lang="en-US" sz="800" dirty="0">
                <a:solidFill>
                  <a:srgbClr val="222222"/>
                </a:solidFill>
                <a:latin typeface="Arial" panose="020B0604020202020204" pitchFamily="34" charset="0"/>
              </a:rPr>
              <a:t>, B., </a:t>
            </a:r>
            <a:r>
              <a:rPr lang="en-US" sz="800" dirty="0" err="1">
                <a:solidFill>
                  <a:srgbClr val="222222"/>
                </a:solidFill>
                <a:latin typeface="Arial" panose="020B0604020202020204" pitchFamily="34" charset="0"/>
              </a:rPr>
              <a:t>Chouahnia</a:t>
            </a:r>
            <a:r>
              <a:rPr lang="en-US" sz="800" dirty="0">
                <a:solidFill>
                  <a:srgbClr val="222222"/>
                </a:solidFill>
                <a:latin typeface="Arial" panose="020B0604020202020204" pitchFamily="34" charset="0"/>
              </a:rPr>
              <a:t>, K., </a:t>
            </a:r>
            <a:r>
              <a:rPr lang="en-US" sz="800" dirty="0" err="1">
                <a:solidFill>
                  <a:srgbClr val="222222"/>
                </a:solidFill>
                <a:latin typeface="Arial" panose="020B0604020202020204" pitchFamily="34" charset="0"/>
              </a:rPr>
              <a:t>Zelek</a:t>
            </a:r>
            <a:r>
              <a:rPr lang="en-US" sz="800" dirty="0">
                <a:solidFill>
                  <a:srgbClr val="222222"/>
                </a:solidFill>
                <a:latin typeface="Arial" panose="020B0604020202020204" pitchFamily="34" charset="0"/>
              </a:rPr>
              <a:t>, L., &amp; </a:t>
            </a:r>
            <a:r>
              <a:rPr lang="en-US" sz="800" dirty="0" err="1">
                <a:solidFill>
                  <a:srgbClr val="222222"/>
                </a:solidFill>
                <a:latin typeface="Arial" panose="020B0604020202020204" pitchFamily="34" charset="0"/>
              </a:rPr>
              <a:t>Soussan</a:t>
            </a:r>
            <a:r>
              <a:rPr lang="en-US" sz="800" dirty="0">
                <a:solidFill>
                  <a:srgbClr val="222222"/>
                </a:solidFill>
                <a:latin typeface="Arial" panose="020B0604020202020204" pitchFamily="34" charset="0"/>
              </a:rPr>
              <a:t>, M. (2019). Monitoring anti-PD-1-based immunotherapy in non-small cell lung cancer with FDG PET: introduction of </a:t>
            </a:r>
            <a:r>
              <a:rPr lang="en-US" sz="800" dirty="0" err="1">
                <a:solidFill>
                  <a:srgbClr val="222222"/>
                </a:solidFill>
                <a:latin typeface="Arial" panose="020B0604020202020204" pitchFamily="34" charset="0"/>
              </a:rPr>
              <a:t>iPERCIST</a:t>
            </a:r>
            <a:r>
              <a:rPr lang="en-US" sz="800" dirty="0">
                <a:solidFill>
                  <a:srgbClr val="222222"/>
                </a:solidFill>
                <a:latin typeface="Arial" panose="020B0604020202020204" pitchFamily="34" charset="0"/>
              </a:rPr>
              <a:t>. </a:t>
            </a:r>
            <a:r>
              <a:rPr lang="en-US" sz="800" i="1" dirty="0">
                <a:solidFill>
                  <a:srgbClr val="222222"/>
                </a:solidFill>
                <a:latin typeface="Arial" panose="020B0604020202020204" pitchFamily="34" charset="0"/>
              </a:rPr>
              <a:t>EJNMMI research</a:t>
            </a:r>
            <a:r>
              <a:rPr lang="en-US" sz="800" dirty="0">
                <a:solidFill>
                  <a:srgbClr val="222222"/>
                </a:solidFill>
                <a:latin typeface="Arial" panose="020B0604020202020204" pitchFamily="34" charset="0"/>
              </a:rPr>
              <a:t>, </a:t>
            </a:r>
            <a:r>
              <a:rPr lang="en-US" sz="800" i="1" dirty="0">
                <a:solidFill>
                  <a:srgbClr val="222222"/>
                </a:solidFill>
                <a:latin typeface="Arial" panose="020B0604020202020204" pitchFamily="34" charset="0"/>
              </a:rPr>
              <a:t>9</a:t>
            </a:r>
            <a:r>
              <a:rPr lang="en-US" sz="800" dirty="0">
                <a:solidFill>
                  <a:srgbClr val="222222"/>
                </a:solidFill>
                <a:latin typeface="Arial" panose="020B0604020202020204" pitchFamily="34" charset="0"/>
              </a:rPr>
              <a:t>(1), 1-10.</a:t>
            </a:r>
            <a:endParaRPr lang="en-US" sz="800" dirty="0"/>
          </a:p>
        </p:txBody>
      </p:sp>
    </p:spTree>
    <p:extLst>
      <p:ext uri="{BB962C8B-B14F-4D97-AF65-F5344CB8AC3E}">
        <p14:creationId xmlns:p14="http://schemas.microsoft.com/office/powerpoint/2010/main" val="31840616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1C693AC-F3BC-4B4D-8048-B55DFDB6B8D5}"/>
              </a:ext>
            </a:extLst>
          </p:cNvPr>
          <p:cNvGrpSpPr/>
          <p:nvPr/>
        </p:nvGrpSpPr>
        <p:grpSpPr>
          <a:xfrm>
            <a:off x="388220" y="2416919"/>
            <a:ext cx="8027627" cy="1773211"/>
            <a:chOff x="304330" y="2324888"/>
            <a:chExt cx="8027627" cy="1773211"/>
          </a:xfrm>
        </p:grpSpPr>
        <p:sp>
          <p:nvSpPr>
            <p:cNvPr id="6" name="TextBox 5">
              <a:extLst>
                <a:ext uri="{FF2B5EF4-FFF2-40B4-BE49-F238E27FC236}">
                  <a16:creationId xmlns:a16="http://schemas.microsoft.com/office/drawing/2014/main" id="{696BC12A-9E3E-425C-BCF9-BBA2932D5199}"/>
                </a:ext>
              </a:extLst>
            </p:cNvPr>
            <p:cNvSpPr txBox="1"/>
            <p:nvPr/>
          </p:nvSpPr>
          <p:spPr>
            <a:xfrm>
              <a:off x="1859218" y="2324888"/>
              <a:ext cx="6472739" cy="1569660"/>
            </a:xfrm>
            <a:prstGeom prst="rect">
              <a:avLst/>
            </a:prstGeom>
            <a:noFill/>
          </p:spPr>
          <p:txBody>
            <a:bodyPr wrap="square" rtlCol="0">
              <a:spAutoFit/>
            </a:bodyPr>
            <a:lstStyle/>
            <a:p>
              <a:r>
                <a:rPr lang="en-US" sz="2400" dirty="0"/>
                <a:t> </a:t>
              </a:r>
            </a:p>
            <a:p>
              <a:r>
                <a:rPr lang="en-US" sz="2400" dirty="0"/>
                <a:t> </a:t>
              </a:r>
            </a:p>
            <a:p>
              <a:r>
                <a:rPr lang="en-US" sz="2400" dirty="0"/>
                <a:t>No staging investigations needed for asymptomatic stage 1 and 2 breast cancer</a:t>
              </a:r>
            </a:p>
          </p:txBody>
        </p:sp>
        <p:pic>
          <p:nvPicPr>
            <p:cNvPr id="7" name="Picture 2" descr="Dark Black Tahitian 11.00mm Pearl | Tahitian, Pearls, Shine bright like a  diamond">
              <a:extLst>
                <a:ext uri="{FF2B5EF4-FFF2-40B4-BE49-F238E27FC236}">
                  <a16:creationId xmlns:a16="http://schemas.microsoft.com/office/drawing/2014/main" id="{C33DE29F-A063-4796-BE2B-0A0B83BF5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30" y="2759901"/>
              <a:ext cx="1674596" cy="13381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9194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61BC-FB72-414D-BDF1-E1C14C13A57B}"/>
              </a:ext>
            </a:extLst>
          </p:cNvPr>
          <p:cNvSpPr>
            <a:spLocks noGrp="1"/>
          </p:cNvSpPr>
          <p:nvPr>
            <p:ph type="title"/>
          </p:nvPr>
        </p:nvSpPr>
        <p:spPr/>
        <p:txBody>
          <a:bodyPr/>
          <a:lstStyle/>
          <a:p>
            <a:r>
              <a:rPr lang="en-US" dirty="0"/>
              <a:t>H- CT Thorax</a:t>
            </a:r>
          </a:p>
        </p:txBody>
      </p:sp>
      <p:sp>
        <p:nvSpPr>
          <p:cNvPr id="5" name="Content Placeholder 4">
            <a:extLst>
              <a:ext uri="{FF2B5EF4-FFF2-40B4-BE49-F238E27FC236}">
                <a16:creationId xmlns:a16="http://schemas.microsoft.com/office/drawing/2014/main" id="{1CC2F662-3790-4D46-B5D8-0157EBBEF81A}"/>
              </a:ext>
            </a:extLst>
          </p:cNvPr>
          <p:cNvSpPr>
            <a:spLocks noGrp="1"/>
          </p:cNvSpPr>
          <p:nvPr>
            <p:ph idx="1"/>
          </p:nvPr>
        </p:nvSpPr>
        <p:spPr>
          <a:xfrm>
            <a:off x="191066" y="1177118"/>
            <a:ext cx="8318311" cy="5749119"/>
          </a:xfrm>
        </p:spPr>
        <p:txBody>
          <a:bodyPr>
            <a:normAutofit fontScale="47500" lnSpcReduction="20000"/>
          </a:bodyPr>
          <a:lstStyle/>
          <a:p>
            <a:pPr marL="114300" indent="0">
              <a:lnSpc>
                <a:spcPct val="120000"/>
              </a:lnSpc>
              <a:buNone/>
            </a:pPr>
            <a:r>
              <a:rPr lang="en-CA" sz="5100" dirty="0"/>
              <a:t>INDICATION: Metastatic colon cancer, For staging.</a:t>
            </a:r>
            <a:endParaRPr lang="en-US" sz="5100" dirty="0"/>
          </a:p>
          <a:p>
            <a:pPr marL="114300" indent="0">
              <a:lnSpc>
                <a:spcPct val="120000"/>
              </a:lnSpc>
              <a:buNone/>
            </a:pPr>
            <a:r>
              <a:rPr lang="en-CA" sz="5100" dirty="0"/>
              <a:t>LYMPH NODES &amp; MEDIASTINUM: There are several precordial lymph nodes, largest measuring 7 mm in diameter. Additionally, there is a </a:t>
            </a:r>
            <a:r>
              <a:rPr lang="en-CA" sz="5100" dirty="0" err="1"/>
              <a:t>retrocrural</a:t>
            </a:r>
            <a:r>
              <a:rPr lang="en-CA" sz="5100" dirty="0"/>
              <a:t> node on the right side measuring 7 mm in width. There are several nodes around the </a:t>
            </a:r>
            <a:r>
              <a:rPr lang="en-CA" sz="5100" dirty="0" err="1"/>
              <a:t>cardioesophageal</a:t>
            </a:r>
            <a:r>
              <a:rPr lang="en-CA" sz="5100" dirty="0"/>
              <a:t> junction and a large lesion in the liver at that level. Internal mammary node on the right side measures 6 mm in width. </a:t>
            </a:r>
            <a:endParaRPr lang="en-US" sz="5100" dirty="0"/>
          </a:p>
          <a:p>
            <a:pPr marL="114300" indent="0">
              <a:lnSpc>
                <a:spcPct val="120000"/>
              </a:lnSpc>
              <a:buNone/>
            </a:pPr>
            <a:r>
              <a:rPr lang="en-CA" sz="5100" dirty="0"/>
              <a:t>---------</a:t>
            </a:r>
            <a:endParaRPr lang="en-US" sz="5100" dirty="0"/>
          </a:p>
          <a:p>
            <a:pPr marL="114300" indent="0">
              <a:lnSpc>
                <a:spcPct val="120000"/>
              </a:lnSpc>
              <a:buNone/>
            </a:pPr>
            <a:r>
              <a:rPr lang="en-CA" sz="5100" dirty="0"/>
              <a:t>IMPRESSION:</a:t>
            </a:r>
            <a:endParaRPr lang="en-US" sz="5100" dirty="0"/>
          </a:p>
          <a:p>
            <a:pPr marL="114300" indent="0">
              <a:lnSpc>
                <a:spcPct val="120000"/>
              </a:lnSpc>
              <a:buNone/>
            </a:pPr>
            <a:r>
              <a:rPr lang="en-CA" sz="7000" b="1" dirty="0"/>
              <a:t>There are several clusters of mediastinal nodes near the diaphragm which are probably metastatic. Study is otherwise unremarkable.</a:t>
            </a:r>
            <a:endParaRPr lang="en-US" sz="7000" b="1" dirty="0"/>
          </a:p>
          <a:p>
            <a:endParaRPr lang="en-US" dirty="0"/>
          </a:p>
        </p:txBody>
      </p:sp>
      <p:pic>
        <p:nvPicPr>
          <p:cNvPr id="3" name="Picture 2">
            <a:extLst>
              <a:ext uri="{FF2B5EF4-FFF2-40B4-BE49-F238E27FC236}">
                <a16:creationId xmlns:a16="http://schemas.microsoft.com/office/drawing/2014/main" id="{C755740C-97BC-49BA-A4D5-43522B621E70}"/>
              </a:ext>
            </a:extLst>
          </p:cNvPr>
          <p:cNvPicPr>
            <a:picLocks noChangeAspect="1"/>
          </p:cNvPicPr>
          <p:nvPr/>
        </p:nvPicPr>
        <p:blipFill>
          <a:blip r:embed="rId3"/>
          <a:stretch>
            <a:fillRect/>
          </a:stretch>
        </p:blipFill>
        <p:spPr>
          <a:xfrm>
            <a:off x="4267200" y="-225569"/>
            <a:ext cx="3863340" cy="1738814"/>
          </a:xfrm>
          <a:prstGeom prst="rect">
            <a:avLst/>
          </a:prstGeom>
        </p:spPr>
      </p:pic>
    </p:spTree>
    <p:extLst>
      <p:ext uri="{BB962C8B-B14F-4D97-AF65-F5344CB8AC3E}">
        <p14:creationId xmlns:p14="http://schemas.microsoft.com/office/powerpoint/2010/main" val="37620092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54092-D84D-4268-9C18-D50BF5A543B2}"/>
              </a:ext>
            </a:extLst>
          </p:cNvPr>
          <p:cNvSpPr>
            <a:spLocks noGrp="1"/>
          </p:cNvSpPr>
          <p:nvPr>
            <p:ph type="title"/>
          </p:nvPr>
        </p:nvSpPr>
        <p:spPr>
          <a:xfrm>
            <a:off x="2036030" y="3526027"/>
            <a:ext cx="5772151" cy="1325563"/>
          </a:xfrm>
        </p:spPr>
        <p:txBody>
          <a:bodyPr/>
          <a:lstStyle/>
          <a:p>
            <a:r>
              <a:rPr lang="en-US" dirty="0"/>
              <a:t>Step 6. General Health </a:t>
            </a:r>
            <a:br>
              <a:rPr lang="en-US" dirty="0"/>
            </a:br>
            <a:r>
              <a:rPr lang="en-US" i="1" dirty="0"/>
              <a:t>Support + Prevention</a:t>
            </a:r>
          </a:p>
        </p:txBody>
      </p:sp>
      <p:graphicFrame>
        <p:nvGraphicFramePr>
          <p:cNvPr id="4" name="Content Placeholder 3">
            <a:extLst>
              <a:ext uri="{FF2B5EF4-FFF2-40B4-BE49-F238E27FC236}">
                <a16:creationId xmlns:a16="http://schemas.microsoft.com/office/drawing/2014/main" id="{D6AC79D0-F00F-4C7F-A5EE-6618DC25E761}"/>
              </a:ext>
            </a:extLst>
          </p:cNvPr>
          <p:cNvGraphicFramePr>
            <a:graphicFrameLocks/>
          </p:cNvGraphicFramePr>
          <p:nvPr>
            <p:extLst>
              <p:ext uri="{D42A27DB-BD31-4B8C-83A1-F6EECF244321}">
                <p14:modId xmlns:p14="http://schemas.microsoft.com/office/powerpoint/2010/main" val="2871830412"/>
              </p:ext>
            </p:extLst>
          </p:nvPr>
        </p:nvGraphicFramePr>
        <p:xfrm>
          <a:off x="944069" y="83370"/>
          <a:ext cx="7381063" cy="3553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689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C774F-EF4E-44D7-9259-13BE1706B2BD}"/>
              </a:ext>
            </a:extLst>
          </p:cNvPr>
          <p:cNvSpPr>
            <a:spLocks noGrp="1"/>
          </p:cNvSpPr>
          <p:nvPr>
            <p:ph type="title"/>
          </p:nvPr>
        </p:nvSpPr>
        <p:spPr/>
        <p:txBody>
          <a:bodyPr/>
          <a:lstStyle/>
          <a:p>
            <a:r>
              <a:rPr lang="en-US" dirty="0"/>
              <a:t>Support</a:t>
            </a:r>
          </a:p>
        </p:txBody>
      </p:sp>
      <p:sp>
        <p:nvSpPr>
          <p:cNvPr id="3" name="Content Placeholder 2">
            <a:extLst>
              <a:ext uri="{FF2B5EF4-FFF2-40B4-BE49-F238E27FC236}">
                <a16:creationId xmlns:a16="http://schemas.microsoft.com/office/drawing/2014/main" id="{3C3714C7-9FB0-43D6-99E1-C4E358CDE350}"/>
              </a:ext>
            </a:extLst>
          </p:cNvPr>
          <p:cNvSpPr>
            <a:spLocks noGrp="1"/>
          </p:cNvSpPr>
          <p:nvPr>
            <p:ph idx="1"/>
          </p:nvPr>
        </p:nvSpPr>
        <p:spPr/>
        <p:txBody>
          <a:bodyPr/>
          <a:lstStyle/>
          <a:p>
            <a:r>
              <a:rPr lang="en-US" sz="2400" dirty="0"/>
              <a:t>Schedule regular f/u appointments</a:t>
            </a:r>
          </a:p>
          <a:p>
            <a:pPr lvl="1"/>
            <a:r>
              <a:rPr lang="en-US" sz="2400" dirty="0"/>
              <a:t>Share results</a:t>
            </a:r>
          </a:p>
          <a:p>
            <a:pPr lvl="1"/>
            <a:r>
              <a:rPr lang="en-US" sz="2400" dirty="0"/>
              <a:t>Answer questions</a:t>
            </a:r>
          </a:p>
          <a:p>
            <a:pPr lvl="1"/>
            <a:r>
              <a:rPr lang="en-US" sz="2400" dirty="0"/>
              <a:t>Address symptoms</a:t>
            </a:r>
          </a:p>
          <a:p>
            <a:pPr lvl="1"/>
            <a:r>
              <a:rPr lang="en-US" sz="2400" dirty="0"/>
              <a:t>Provide emotional support</a:t>
            </a:r>
          </a:p>
          <a:p>
            <a:pPr lvl="1"/>
            <a:r>
              <a:rPr lang="en-US" sz="2400" dirty="0"/>
              <a:t>Ensure timely investigations</a:t>
            </a:r>
          </a:p>
          <a:p>
            <a:pPr lvl="1"/>
            <a:r>
              <a:rPr lang="en-US" sz="2400" dirty="0"/>
              <a:t>Ensure appropriate management plan</a:t>
            </a:r>
          </a:p>
          <a:p>
            <a:pPr lvl="1"/>
            <a:endParaRPr lang="en-US" sz="2400" dirty="0"/>
          </a:p>
        </p:txBody>
      </p:sp>
      <p:sp>
        <p:nvSpPr>
          <p:cNvPr id="4" name="Rectangle 3">
            <a:extLst>
              <a:ext uri="{FF2B5EF4-FFF2-40B4-BE49-F238E27FC236}">
                <a16:creationId xmlns:a16="http://schemas.microsoft.com/office/drawing/2014/main" id="{4A94D843-208C-4EC8-9CB3-5673411B37A5}"/>
              </a:ext>
            </a:extLst>
          </p:cNvPr>
          <p:cNvSpPr/>
          <p:nvPr/>
        </p:nvSpPr>
        <p:spPr>
          <a:xfrm>
            <a:off x="0" y="6292862"/>
            <a:ext cx="9051946" cy="601960"/>
          </a:xfrm>
          <a:prstGeom prst="rect">
            <a:avLst/>
          </a:prstGeom>
        </p:spPr>
        <p:txBody>
          <a:bodyPr wrap="square">
            <a:spAutoFit/>
          </a:bodyPr>
          <a:lstStyle/>
          <a:p>
            <a:pPr>
              <a:lnSpc>
                <a:spcPct val="107000"/>
              </a:lnSpc>
            </a:pPr>
            <a:r>
              <a:rPr lang="en-US" sz="800" dirty="0">
                <a:latin typeface="Calibri" panose="020F0502020204030204" pitchFamily="34" charset="0"/>
                <a:ea typeface="Calibri" panose="020F0502020204030204" pitchFamily="34" charset="0"/>
                <a:cs typeface="Calibri" panose="020F0502020204030204" pitchFamily="34" charset="0"/>
              </a:rPr>
              <a:t>National Center for Chronic Disease Prevention and Health Promotion (US) Office on Smoking and Health. </a:t>
            </a:r>
            <a:r>
              <a:rPr lang="en-US" sz="800" i="1" dirty="0">
                <a:latin typeface="Calibri" panose="020F0502020204030204" pitchFamily="34" charset="0"/>
                <a:ea typeface="Calibri" panose="020F0502020204030204" pitchFamily="34" charset="0"/>
                <a:cs typeface="Calibri" panose="020F0502020204030204" pitchFamily="34" charset="0"/>
              </a:rPr>
              <a:t>The Health Consequences of Smoking—50 Years of Progress: A Report of the Surgeon General</a:t>
            </a:r>
            <a:r>
              <a:rPr lang="en-US" sz="800" dirty="0">
                <a:latin typeface="Calibri" panose="020F0502020204030204" pitchFamily="34" charset="0"/>
                <a:ea typeface="Calibri" panose="020F0502020204030204" pitchFamily="34" charset="0"/>
                <a:cs typeface="Calibri" panose="020F0502020204030204" pitchFamily="34" charset="0"/>
              </a:rPr>
              <a:t>. Atlanta, GA: Centers for Disease Control and Prevention; 2014.</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r>
              <a:rPr lang="en-US" sz="800" dirty="0">
                <a:solidFill>
                  <a:srgbClr val="222222"/>
                </a:solidFill>
                <a:latin typeface="Calibri" panose="020F0502020204030204" pitchFamily="34" charset="0"/>
                <a:ea typeface="Calibri" panose="020F0502020204030204" pitchFamily="34" charset="0"/>
                <a:cs typeface="Calibri" panose="020F0502020204030204" pitchFamily="34" charset="0"/>
              </a:rPr>
              <a:t>Taylan, E., &amp; Oktay, K. H. (2017). Current state and controversies in fertility preservation in women with breast cancer. </a:t>
            </a:r>
            <a:r>
              <a:rPr lang="en-US" sz="800" i="1" dirty="0">
                <a:solidFill>
                  <a:srgbClr val="222222"/>
                </a:solidFill>
                <a:latin typeface="Calibri" panose="020F0502020204030204" pitchFamily="34" charset="0"/>
                <a:ea typeface="Calibri" panose="020F0502020204030204" pitchFamily="34" charset="0"/>
                <a:cs typeface="Calibri" panose="020F0502020204030204" pitchFamily="34" charset="0"/>
              </a:rPr>
              <a:t>World journal of clinical oncology</a:t>
            </a:r>
            <a:r>
              <a:rPr lang="en-US" sz="800"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US" sz="800" i="1" dirty="0">
                <a:solidFill>
                  <a:srgbClr val="222222"/>
                </a:solidFill>
                <a:latin typeface="Calibri" panose="020F0502020204030204" pitchFamily="34" charset="0"/>
                <a:ea typeface="Calibri" panose="020F0502020204030204" pitchFamily="34" charset="0"/>
                <a:cs typeface="Calibri" panose="020F0502020204030204" pitchFamily="34" charset="0"/>
              </a:rPr>
              <a:t>8</a:t>
            </a:r>
            <a:r>
              <a:rPr lang="en-US" sz="800" dirty="0">
                <a:solidFill>
                  <a:srgbClr val="222222"/>
                </a:solidFill>
                <a:latin typeface="Calibri" panose="020F0502020204030204" pitchFamily="34" charset="0"/>
                <a:ea typeface="Calibri" panose="020F0502020204030204" pitchFamily="34" charset="0"/>
                <a:cs typeface="Calibri" panose="020F0502020204030204" pitchFamily="34" charset="0"/>
              </a:rPr>
              <a:t>(3), 241.</a:t>
            </a:r>
            <a:endParaRPr lang="en-US" sz="800" dirty="0">
              <a:latin typeface="Calibri" panose="020F0502020204030204" pitchFamily="34" charset="0"/>
              <a:ea typeface="Calibri" panose="020F0502020204030204" pitchFamily="34" charset="0"/>
              <a:cs typeface="Times New Roman" panose="02020603050405020304" pitchFamily="18" charset="0"/>
            </a:endParaRPr>
          </a:p>
          <a:p>
            <a:r>
              <a:rPr lang="en-US" sz="800" dirty="0">
                <a:solidFill>
                  <a:srgbClr val="222222"/>
                </a:solidFill>
                <a:latin typeface="Calibri" panose="020F0502020204030204" pitchFamily="34" charset="0"/>
                <a:ea typeface="Calibri" panose="020F0502020204030204" pitchFamily="34" charset="0"/>
                <a:cs typeface="Calibri" panose="020F0502020204030204" pitchFamily="34" charset="0"/>
              </a:rPr>
              <a:t>Dohle, G. R. (2010). Male infertility in cancer patients: review of the literature. </a:t>
            </a:r>
            <a:r>
              <a:rPr lang="en-US" sz="800" i="1" dirty="0">
                <a:solidFill>
                  <a:srgbClr val="222222"/>
                </a:solidFill>
                <a:latin typeface="Calibri" panose="020F0502020204030204" pitchFamily="34" charset="0"/>
                <a:ea typeface="Calibri" panose="020F0502020204030204" pitchFamily="34" charset="0"/>
                <a:cs typeface="Calibri" panose="020F0502020204030204" pitchFamily="34" charset="0"/>
              </a:rPr>
              <a:t>International journal of urology</a:t>
            </a:r>
            <a:r>
              <a:rPr lang="en-US" sz="800"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US" sz="800" i="1" dirty="0">
                <a:solidFill>
                  <a:srgbClr val="222222"/>
                </a:solidFill>
                <a:latin typeface="Calibri" panose="020F0502020204030204" pitchFamily="34" charset="0"/>
                <a:ea typeface="Calibri" panose="020F0502020204030204" pitchFamily="34" charset="0"/>
                <a:cs typeface="Calibri" panose="020F0502020204030204" pitchFamily="34" charset="0"/>
              </a:rPr>
              <a:t>17</a:t>
            </a:r>
            <a:r>
              <a:rPr lang="en-US" sz="800" dirty="0">
                <a:solidFill>
                  <a:srgbClr val="222222"/>
                </a:solidFill>
                <a:latin typeface="Calibri" panose="020F0502020204030204" pitchFamily="34" charset="0"/>
                <a:ea typeface="Calibri" panose="020F0502020204030204" pitchFamily="34" charset="0"/>
                <a:cs typeface="Calibri" panose="020F0502020204030204" pitchFamily="34" charset="0"/>
              </a:rPr>
              <a:t>(4), 327-331.</a:t>
            </a: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74247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A751B-8ABD-460E-A904-9C74119BFBBF}"/>
              </a:ext>
            </a:extLst>
          </p:cNvPr>
          <p:cNvSpPr>
            <a:spLocks noGrp="1"/>
          </p:cNvSpPr>
          <p:nvPr>
            <p:ph type="title"/>
          </p:nvPr>
        </p:nvSpPr>
        <p:spPr>
          <a:xfrm>
            <a:off x="457200" y="274638"/>
            <a:ext cx="7620000" cy="1143000"/>
          </a:xfrm>
        </p:spPr>
        <p:txBody>
          <a:bodyPr anchor="ctr">
            <a:normAutofit/>
          </a:bodyPr>
          <a:lstStyle/>
          <a:p>
            <a:r>
              <a:rPr lang="en-US" dirty="0"/>
              <a:t>Support</a:t>
            </a:r>
          </a:p>
        </p:txBody>
      </p:sp>
      <p:pic>
        <p:nvPicPr>
          <p:cNvPr id="5" name="Picture 4" descr="Graphical user interface, website&#10;&#10;Description automatically generated">
            <a:extLst>
              <a:ext uri="{FF2B5EF4-FFF2-40B4-BE49-F238E27FC236}">
                <a16:creationId xmlns:a16="http://schemas.microsoft.com/office/drawing/2014/main" id="{6DCF41A3-7187-441A-A691-5673B3B6D2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7006" y="2061971"/>
            <a:ext cx="5512677" cy="4796029"/>
          </a:xfrm>
          <a:prstGeom prst="rect">
            <a:avLst/>
          </a:prstGeom>
          <a:noFill/>
        </p:spPr>
      </p:pic>
      <p:sp>
        <p:nvSpPr>
          <p:cNvPr id="3" name="Content Placeholder 2">
            <a:extLst>
              <a:ext uri="{FF2B5EF4-FFF2-40B4-BE49-F238E27FC236}">
                <a16:creationId xmlns:a16="http://schemas.microsoft.com/office/drawing/2014/main" id="{24D28E70-78C6-4F15-8788-614100C79BE7}"/>
              </a:ext>
            </a:extLst>
          </p:cNvPr>
          <p:cNvSpPr>
            <a:spLocks noGrp="1"/>
          </p:cNvSpPr>
          <p:nvPr>
            <p:ph sz="half" idx="2"/>
          </p:nvPr>
        </p:nvSpPr>
        <p:spPr>
          <a:xfrm>
            <a:off x="457199" y="1536192"/>
            <a:ext cx="7620001" cy="4590288"/>
          </a:xfrm>
        </p:spPr>
        <p:txBody>
          <a:bodyPr>
            <a:normAutofit/>
          </a:bodyPr>
          <a:lstStyle/>
          <a:p>
            <a:r>
              <a:rPr lang="en-US" dirty="0"/>
              <a:t>Advanced Care Planning</a:t>
            </a:r>
          </a:p>
          <a:p>
            <a:endParaRPr lang="en-US" dirty="0"/>
          </a:p>
        </p:txBody>
      </p:sp>
    </p:spTree>
    <p:extLst>
      <p:ext uri="{BB962C8B-B14F-4D97-AF65-F5344CB8AC3E}">
        <p14:creationId xmlns:p14="http://schemas.microsoft.com/office/powerpoint/2010/main" val="2597009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E33CD-806E-45FD-91FB-531327710954}"/>
              </a:ext>
            </a:extLst>
          </p:cNvPr>
          <p:cNvSpPr>
            <a:spLocks noGrp="1"/>
          </p:cNvSpPr>
          <p:nvPr>
            <p:ph type="title"/>
          </p:nvPr>
        </p:nvSpPr>
        <p:spPr/>
        <p:txBody>
          <a:bodyPr/>
          <a:lstStyle/>
          <a:p>
            <a:r>
              <a:rPr lang="en-US" dirty="0"/>
              <a:t>Smoking Cessation</a:t>
            </a:r>
          </a:p>
        </p:txBody>
      </p:sp>
      <p:sp>
        <p:nvSpPr>
          <p:cNvPr id="3" name="Content Placeholder 2">
            <a:extLst>
              <a:ext uri="{FF2B5EF4-FFF2-40B4-BE49-F238E27FC236}">
                <a16:creationId xmlns:a16="http://schemas.microsoft.com/office/drawing/2014/main" id="{D82366B9-E51C-4E5E-8EC4-CE89650F5BD6}"/>
              </a:ext>
            </a:extLst>
          </p:cNvPr>
          <p:cNvSpPr>
            <a:spLocks noGrp="1"/>
          </p:cNvSpPr>
          <p:nvPr>
            <p:ph idx="1"/>
          </p:nvPr>
        </p:nvSpPr>
        <p:spPr/>
        <p:txBody>
          <a:bodyPr/>
          <a:lstStyle/>
          <a:p>
            <a:r>
              <a:rPr lang="en-US" dirty="0"/>
              <a:t>Patients may be more open to smoking cessation in light of a new cancer diagnosis</a:t>
            </a:r>
          </a:p>
          <a:p>
            <a:endParaRPr lang="en-US" dirty="0"/>
          </a:p>
          <a:p>
            <a:r>
              <a:rPr lang="en-US" dirty="0"/>
              <a:t>Continued smoking increases risk of:</a:t>
            </a:r>
          </a:p>
          <a:p>
            <a:pPr lvl="1"/>
            <a:r>
              <a:rPr lang="en-US" dirty="0"/>
              <a:t>Treatment failure</a:t>
            </a:r>
          </a:p>
          <a:p>
            <a:pPr lvl="1"/>
            <a:r>
              <a:rPr lang="en-US" dirty="0"/>
              <a:t>Cancer mortality</a:t>
            </a:r>
          </a:p>
          <a:p>
            <a:pPr lvl="1"/>
            <a:r>
              <a:rPr lang="en-US" dirty="0"/>
              <a:t>Overall mortality</a:t>
            </a:r>
          </a:p>
          <a:p>
            <a:pPr lvl="1"/>
            <a:r>
              <a:rPr lang="en-US" dirty="0"/>
              <a:t>Recurrence</a:t>
            </a:r>
          </a:p>
          <a:p>
            <a:pPr lvl="1"/>
            <a:r>
              <a:rPr lang="en-US" dirty="0"/>
              <a:t>Development of new primary</a:t>
            </a:r>
          </a:p>
          <a:p>
            <a:endParaRPr lang="en-US" dirty="0"/>
          </a:p>
        </p:txBody>
      </p:sp>
      <p:sp>
        <p:nvSpPr>
          <p:cNvPr id="4" name="Rectangle 3">
            <a:extLst>
              <a:ext uri="{FF2B5EF4-FFF2-40B4-BE49-F238E27FC236}">
                <a16:creationId xmlns:a16="http://schemas.microsoft.com/office/drawing/2014/main" id="{61D5ECB6-AFB2-4C8F-ADF9-D3E4FA762D60}"/>
              </a:ext>
            </a:extLst>
          </p:cNvPr>
          <p:cNvSpPr/>
          <p:nvPr/>
        </p:nvSpPr>
        <p:spPr>
          <a:xfrm>
            <a:off x="110543" y="6173057"/>
            <a:ext cx="7430494" cy="861774"/>
          </a:xfrm>
          <a:prstGeom prst="rect">
            <a:avLst/>
          </a:prstGeom>
        </p:spPr>
        <p:txBody>
          <a:bodyPr wrap="square">
            <a:spAutoFit/>
          </a:bodyPr>
          <a:lstStyle/>
          <a:p>
            <a:r>
              <a:rPr lang="en-US" sz="1000" dirty="0">
                <a:solidFill>
                  <a:srgbClr val="222222"/>
                </a:solidFill>
                <a:cs typeface="Arial" panose="020B0604020202020204" pitchFamily="34" charset="0"/>
              </a:rPr>
              <a:t>Warren, G. W., </a:t>
            </a:r>
            <a:r>
              <a:rPr lang="en-US" sz="1000" dirty="0" err="1">
                <a:solidFill>
                  <a:srgbClr val="222222"/>
                </a:solidFill>
                <a:cs typeface="Arial" panose="020B0604020202020204" pitchFamily="34" charset="0"/>
              </a:rPr>
              <a:t>Cartmell</a:t>
            </a:r>
            <a:r>
              <a:rPr lang="en-US" sz="1000" dirty="0">
                <a:solidFill>
                  <a:srgbClr val="222222"/>
                </a:solidFill>
                <a:cs typeface="Arial" panose="020B0604020202020204" pitchFamily="34" charset="0"/>
              </a:rPr>
              <a:t>, K. B., Garrett-Mayer, E., </a:t>
            </a:r>
            <a:r>
              <a:rPr lang="en-US" sz="1000" dirty="0" err="1">
                <a:solidFill>
                  <a:srgbClr val="222222"/>
                </a:solidFill>
                <a:cs typeface="Arial" panose="020B0604020202020204" pitchFamily="34" charset="0"/>
              </a:rPr>
              <a:t>Salloum</a:t>
            </a:r>
            <a:r>
              <a:rPr lang="en-US" sz="1000" dirty="0">
                <a:solidFill>
                  <a:srgbClr val="222222"/>
                </a:solidFill>
                <a:cs typeface="Arial" panose="020B0604020202020204" pitchFamily="34" charset="0"/>
              </a:rPr>
              <a:t>, R. G., &amp; Cummings, K. M. (2019). Attributable failure of first-line cancer treatment and incremental costs associated with smoking by patients with cancer. </a:t>
            </a:r>
            <a:r>
              <a:rPr lang="en-US" sz="1000" i="1" dirty="0">
                <a:solidFill>
                  <a:srgbClr val="222222"/>
                </a:solidFill>
                <a:cs typeface="Arial" panose="020B0604020202020204" pitchFamily="34" charset="0"/>
              </a:rPr>
              <a:t>JAMA network open</a:t>
            </a:r>
            <a:r>
              <a:rPr lang="en-US" sz="1000" dirty="0">
                <a:solidFill>
                  <a:srgbClr val="222222"/>
                </a:solidFill>
                <a:cs typeface="Arial" panose="020B0604020202020204" pitchFamily="34" charset="0"/>
              </a:rPr>
              <a:t>, </a:t>
            </a:r>
            <a:r>
              <a:rPr lang="en-US" sz="1000" i="1" dirty="0">
                <a:solidFill>
                  <a:srgbClr val="222222"/>
                </a:solidFill>
                <a:cs typeface="Arial" panose="020B0604020202020204" pitchFamily="34" charset="0"/>
              </a:rPr>
              <a:t>2</a:t>
            </a:r>
            <a:r>
              <a:rPr lang="en-US" sz="1000" dirty="0">
                <a:solidFill>
                  <a:srgbClr val="222222"/>
                </a:solidFill>
                <a:cs typeface="Arial" panose="020B0604020202020204" pitchFamily="34" charset="0"/>
              </a:rPr>
              <a:t>(4), e191703-e191703.</a:t>
            </a:r>
          </a:p>
          <a:p>
            <a:r>
              <a:rPr lang="en-US" sz="1000" dirty="0">
                <a:cs typeface="Arial" panose="020B0604020202020204" pitchFamily="34" charset="0"/>
              </a:rPr>
              <a:t>Warren, G. W., </a:t>
            </a:r>
            <a:r>
              <a:rPr lang="en-US" sz="1000" dirty="0" err="1">
                <a:cs typeface="Arial" panose="020B0604020202020204" pitchFamily="34" charset="0"/>
              </a:rPr>
              <a:t>Alberg</a:t>
            </a:r>
            <a:r>
              <a:rPr lang="en-US" sz="1000" dirty="0">
                <a:cs typeface="Arial" panose="020B0604020202020204" pitchFamily="34" charset="0"/>
              </a:rPr>
              <a:t>, A. J., Cummings, K. M., &amp; </a:t>
            </a:r>
            <a:r>
              <a:rPr lang="en-US" sz="1000" dirty="0" err="1">
                <a:cs typeface="Arial" panose="020B0604020202020204" pitchFamily="34" charset="0"/>
              </a:rPr>
              <a:t>Dresler</a:t>
            </a:r>
            <a:r>
              <a:rPr lang="en-US" sz="1000" dirty="0">
                <a:cs typeface="Arial" panose="020B0604020202020204" pitchFamily="34" charset="0"/>
              </a:rPr>
              <a:t>, C. (2020). Smoking cessation after a cancer diagnosis is associated with improved survival. </a:t>
            </a:r>
            <a:r>
              <a:rPr lang="en-US" sz="1000" i="1" dirty="0">
                <a:cs typeface="Arial" panose="020B0604020202020204" pitchFamily="34" charset="0"/>
              </a:rPr>
              <a:t>Journal of Thoracic Oncology</a:t>
            </a:r>
            <a:r>
              <a:rPr lang="en-US" sz="1000" dirty="0">
                <a:cs typeface="Arial" panose="020B0604020202020204" pitchFamily="34" charset="0"/>
              </a:rPr>
              <a:t>, </a:t>
            </a:r>
            <a:r>
              <a:rPr lang="en-US" sz="1000" i="1" dirty="0">
                <a:cs typeface="Arial" panose="020B0604020202020204" pitchFamily="34" charset="0"/>
              </a:rPr>
              <a:t>15</a:t>
            </a:r>
            <a:r>
              <a:rPr lang="en-US" sz="1000" dirty="0">
                <a:cs typeface="Arial" panose="020B0604020202020204" pitchFamily="34" charset="0"/>
              </a:rPr>
              <a:t>(5), 705-708.</a:t>
            </a:r>
          </a:p>
          <a:p>
            <a:endParaRPr lang="en-US" sz="1000" dirty="0"/>
          </a:p>
        </p:txBody>
      </p:sp>
      <p:pic>
        <p:nvPicPr>
          <p:cNvPr id="6" name="Picture 2" descr="5 Tips to Help Quit Smoking in 2021 - Consumer Health News | HealthDay">
            <a:extLst>
              <a:ext uri="{FF2B5EF4-FFF2-40B4-BE49-F238E27FC236}">
                <a16:creationId xmlns:a16="http://schemas.microsoft.com/office/drawing/2014/main" id="{C73F2B15-3771-408B-9DA8-C314048AAB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536" y="3311288"/>
            <a:ext cx="3664789" cy="2052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7570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60353-945A-4598-978B-985F557B8495}"/>
              </a:ext>
            </a:extLst>
          </p:cNvPr>
          <p:cNvSpPr>
            <a:spLocks noGrp="1"/>
          </p:cNvSpPr>
          <p:nvPr>
            <p:ph type="title"/>
          </p:nvPr>
        </p:nvSpPr>
        <p:spPr/>
        <p:txBody>
          <a:bodyPr/>
          <a:lstStyle/>
          <a:p>
            <a:r>
              <a:rPr lang="en-US" dirty="0"/>
              <a:t>Vaccination</a:t>
            </a:r>
          </a:p>
        </p:txBody>
      </p:sp>
      <p:sp>
        <p:nvSpPr>
          <p:cNvPr id="3" name="Content Placeholder 2">
            <a:extLst>
              <a:ext uri="{FF2B5EF4-FFF2-40B4-BE49-F238E27FC236}">
                <a16:creationId xmlns:a16="http://schemas.microsoft.com/office/drawing/2014/main" id="{6614105C-39DD-4F8B-AD0A-374CBB4A65D4}"/>
              </a:ext>
            </a:extLst>
          </p:cNvPr>
          <p:cNvSpPr>
            <a:spLocks noGrp="1"/>
          </p:cNvSpPr>
          <p:nvPr>
            <p:ph idx="1"/>
          </p:nvPr>
        </p:nvSpPr>
        <p:spPr/>
        <p:txBody>
          <a:bodyPr>
            <a:normAutofit/>
          </a:bodyPr>
          <a:lstStyle/>
          <a:p>
            <a:r>
              <a:rPr lang="en-US" sz="2400" dirty="0"/>
              <a:t>Ensure vaccinations are up to date</a:t>
            </a:r>
          </a:p>
          <a:p>
            <a:r>
              <a:rPr lang="en-US" sz="2400" dirty="0"/>
              <a:t>Live vaccinations (i.e. MMR, zoster vaccine live, influenza vaccine- live- Nasal) contraindicated during cancer therapy</a:t>
            </a:r>
          </a:p>
          <a:p>
            <a:r>
              <a:rPr lang="en-US" sz="2400" dirty="0"/>
              <a:t>Immune response to inactivated vaccines may be blunted- ideally give &gt;2 weeks prior to starting chemotherapy</a:t>
            </a:r>
          </a:p>
        </p:txBody>
      </p:sp>
      <p:pic>
        <p:nvPicPr>
          <p:cNvPr id="4098" name="Picture 2" descr="Your rights at work: Vaccinations and COVID-19 screening | Public Service  Alliance of Canada">
            <a:extLst>
              <a:ext uri="{FF2B5EF4-FFF2-40B4-BE49-F238E27FC236}">
                <a16:creationId xmlns:a16="http://schemas.microsoft.com/office/drawing/2014/main" id="{0D04C2EF-AACB-42D6-ABFB-B02B2F439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369" y="534422"/>
            <a:ext cx="1730551" cy="11537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ext&#10;&#10;Description automatically generated">
            <a:extLst>
              <a:ext uri="{FF2B5EF4-FFF2-40B4-BE49-F238E27FC236}">
                <a16:creationId xmlns:a16="http://schemas.microsoft.com/office/drawing/2014/main" id="{A3A9AF77-6955-4A80-888E-9EC9C9374B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590" y="4449911"/>
            <a:ext cx="7715507" cy="2197074"/>
          </a:xfrm>
          <a:prstGeom prst="rect">
            <a:avLst/>
          </a:prstGeom>
        </p:spPr>
      </p:pic>
    </p:spTree>
    <p:extLst>
      <p:ext uri="{BB962C8B-B14F-4D97-AF65-F5344CB8AC3E}">
        <p14:creationId xmlns:p14="http://schemas.microsoft.com/office/powerpoint/2010/main" val="1871487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720E-769B-47BA-9244-DF8ADB77CBEE}"/>
              </a:ext>
            </a:extLst>
          </p:cNvPr>
          <p:cNvSpPr>
            <a:spLocks noGrp="1"/>
          </p:cNvSpPr>
          <p:nvPr>
            <p:ph type="title"/>
          </p:nvPr>
        </p:nvSpPr>
        <p:spPr/>
        <p:txBody>
          <a:bodyPr/>
          <a:lstStyle/>
          <a:p>
            <a:r>
              <a:rPr lang="en-US" dirty="0"/>
              <a:t>Time matters</a:t>
            </a:r>
          </a:p>
        </p:txBody>
      </p:sp>
      <p:sp>
        <p:nvSpPr>
          <p:cNvPr id="3" name="Content Placeholder 2">
            <a:extLst>
              <a:ext uri="{FF2B5EF4-FFF2-40B4-BE49-F238E27FC236}">
                <a16:creationId xmlns:a16="http://schemas.microsoft.com/office/drawing/2014/main" id="{0615564F-40C0-4092-A7B0-DF7A72E78856}"/>
              </a:ext>
            </a:extLst>
          </p:cNvPr>
          <p:cNvSpPr>
            <a:spLocks noGrp="1"/>
          </p:cNvSpPr>
          <p:nvPr>
            <p:ph idx="1"/>
          </p:nvPr>
        </p:nvSpPr>
        <p:spPr>
          <a:xfrm>
            <a:off x="444688" y="1317811"/>
            <a:ext cx="7620000" cy="4800600"/>
          </a:xfrm>
        </p:spPr>
        <p:txBody>
          <a:bodyPr/>
          <a:lstStyle/>
          <a:p>
            <a:r>
              <a:rPr lang="en-US" dirty="0"/>
              <a:t>Development of metastatic disease during interval between diagnosis and treatment start measured by PET</a:t>
            </a:r>
          </a:p>
        </p:txBody>
      </p:sp>
      <p:sp>
        <p:nvSpPr>
          <p:cNvPr id="4" name="Rectangle 3">
            <a:extLst>
              <a:ext uri="{FF2B5EF4-FFF2-40B4-BE49-F238E27FC236}">
                <a16:creationId xmlns:a16="http://schemas.microsoft.com/office/drawing/2014/main" id="{759566C7-E642-4E92-9A4B-92C5D897A8CA}"/>
              </a:ext>
            </a:extLst>
          </p:cNvPr>
          <p:cNvSpPr/>
          <p:nvPr/>
        </p:nvSpPr>
        <p:spPr>
          <a:xfrm>
            <a:off x="170596" y="6444482"/>
            <a:ext cx="8168185" cy="338554"/>
          </a:xfrm>
          <a:prstGeom prst="rect">
            <a:avLst/>
          </a:prstGeom>
        </p:spPr>
        <p:txBody>
          <a:bodyPr wrap="square">
            <a:spAutoFit/>
          </a:bodyPr>
          <a:lstStyle/>
          <a:p>
            <a:r>
              <a:rPr lang="en-US" sz="800" dirty="0">
                <a:solidFill>
                  <a:srgbClr val="222222"/>
                </a:solidFill>
                <a:latin typeface="Arial" panose="020B0604020202020204" pitchFamily="34" charset="0"/>
              </a:rPr>
              <a:t>Bissonnette, J. P., Sun, A., Grills, I. S., </a:t>
            </a:r>
            <a:r>
              <a:rPr lang="en-US" sz="800" dirty="0" err="1">
                <a:solidFill>
                  <a:srgbClr val="222222"/>
                </a:solidFill>
                <a:latin typeface="Arial" panose="020B0604020202020204" pitchFamily="34" charset="0"/>
              </a:rPr>
              <a:t>Almahariq</a:t>
            </a:r>
            <a:r>
              <a:rPr lang="en-US" sz="800" dirty="0">
                <a:solidFill>
                  <a:srgbClr val="222222"/>
                </a:solidFill>
                <a:latin typeface="Arial" panose="020B0604020202020204" pitchFamily="34" charset="0"/>
              </a:rPr>
              <a:t>, M. F., Geiger, G., Vogel, W., ... &amp; Mac Manus, M. (2021). Non-small cell lung cancer stage migration as a function of wait times from diagnostic imaging: a pooled analysis from five international </a:t>
            </a:r>
            <a:r>
              <a:rPr lang="en-US" sz="800" dirty="0" err="1">
                <a:solidFill>
                  <a:srgbClr val="222222"/>
                </a:solidFill>
                <a:latin typeface="Arial" panose="020B0604020202020204" pitchFamily="34" charset="0"/>
              </a:rPr>
              <a:t>centres</a:t>
            </a:r>
            <a:r>
              <a:rPr lang="en-US" sz="800" dirty="0">
                <a:solidFill>
                  <a:srgbClr val="222222"/>
                </a:solidFill>
                <a:latin typeface="Arial" panose="020B0604020202020204" pitchFamily="34" charset="0"/>
              </a:rPr>
              <a:t>. </a:t>
            </a:r>
            <a:r>
              <a:rPr lang="en-US" sz="800" i="1" dirty="0">
                <a:solidFill>
                  <a:srgbClr val="222222"/>
                </a:solidFill>
                <a:latin typeface="Arial" panose="020B0604020202020204" pitchFamily="34" charset="0"/>
              </a:rPr>
              <a:t>Lung Cancer</a:t>
            </a:r>
            <a:r>
              <a:rPr lang="en-US" sz="800" dirty="0">
                <a:solidFill>
                  <a:srgbClr val="222222"/>
                </a:solidFill>
                <a:latin typeface="Arial" panose="020B0604020202020204" pitchFamily="34" charset="0"/>
              </a:rPr>
              <a:t>.</a:t>
            </a:r>
            <a:endParaRPr lang="en-US" sz="800" dirty="0"/>
          </a:p>
        </p:txBody>
      </p:sp>
      <p:pic>
        <p:nvPicPr>
          <p:cNvPr id="6" name="Picture 5" descr="Chart&#10;&#10;Description automatically generated">
            <a:extLst>
              <a:ext uri="{FF2B5EF4-FFF2-40B4-BE49-F238E27FC236}">
                <a16:creationId xmlns:a16="http://schemas.microsoft.com/office/drawing/2014/main" id="{9E569D64-9ED1-470E-848A-676F49741BA7}"/>
              </a:ext>
            </a:extLst>
          </p:cNvPr>
          <p:cNvPicPr>
            <a:picLocks noChangeAspect="1"/>
          </p:cNvPicPr>
          <p:nvPr/>
        </p:nvPicPr>
        <p:blipFill rotWithShape="1">
          <a:blip r:embed="rId3">
            <a:extLst>
              <a:ext uri="{28A0092B-C50C-407E-A947-70E740481C1C}">
                <a14:useLocalDpi xmlns:a14="http://schemas.microsoft.com/office/drawing/2010/main" val="0"/>
              </a:ext>
            </a:extLst>
          </a:blip>
          <a:srcRect t="3713"/>
          <a:stretch/>
        </p:blipFill>
        <p:spPr>
          <a:xfrm>
            <a:off x="1088707" y="2097741"/>
            <a:ext cx="6230490" cy="4258029"/>
          </a:xfrm>
          <a:prstGeom prst="rect">
            <a:avLst/>
          </a:prstGeom>
        </p:spPr>
      </p:pic>
    </p:spTree>
    <p:extLst>
      <p:ext uri="{BB962C8B-B14F-4D97-AF65-F5344CB8AC3E}">
        <p14:creationId xmlns:p14="http://schemas.microsoft.com/office/powerpoint/2010/main" val="14289201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68F91-12F3-41D1-AC45-23D959D33D3D}"/>
              </a:ext>
            </a:extLst>
          </p:cNvPr>
          <p:cNvSpPr>
            <a:spLocks noGrp="1"/>
          </p:cNvSpPr>
          <p:nvPr>
            <p:ph type="title"/>
          </p:nvPr>
        </p:nvSpPr>
        <p:spPr/>
        <p:txBody>
          <a:bodyPr/>
          <a:lstStyle/>
          <a:p>
            <a:r>
              <a:rPr lang="en-US" dirty="0"/>
              <a:t>Fertility</a:t>
            </a:r>
          </a:p>
        </p:txBody>
      </p:sp>
      <p:sp>
        <p:nvSpPr>
          <p:cNvPr id="3" name="Content Placeholder 2">
            <a:extLst>
              <a:ext uri="{FF2B5EF4-FFF2-40B4-BE49-F238E27FC236}">
                <a16:creationId xmlns:a16="http://schemas.microsoft.com/office/drawing/2014/main" id="{1F4D504F-E10E-4346-BCC9-61D750589707}"/>
              </a:ext>
            </a:extLst>
          </p:cNvPr>
          <p:cNvSpPr>
            <a:spLocks noGrp="1"/>
          </p:cNvSpPr>
          <p:nvPr>
            <p:ph idx="1"/>
          </p:nvPr>
        </p:nvSpPr>
        <p:spPr/>
        <p:txBody>
          <a:bodyPr>
            <a:normAutofit/>
          </a:bodyPr>
          <a:lstStyle/>
          <a:p>
            <a:pPr marL="411480" lvl="1" indent="0">
              <a:buNone/>
            </a:pPr>
            <a:endParaRPr lang="en-US" sz="2400" dirty="0"/>
          </a:p>
          <a:p>
            <a:r>
              <a:rPr lang="en-US" sz="2400" dirty="0"/>
              <a:t>Only 40% of patients of reproductive age are referred to a fertility specialist</a:t>
            </a:r>
          </a:p>
          <a:p>
            <a:r>
              <a:rPr lang="en-US" sz="2400" dirty="0"/>
              <a:t>Refer early to fertility specialist to make time for discussion/procedures</a:t>
            </a:r>
          </a:p>
          <a:p>
            <a:r>
              <a:rPr lang="en-US" sz="2400" dirty="0"/>
              <a:t>Fertility is #1 concern after cancer treatment</a:t>
            </a:r>
          </a:p>
          <a:p>
            <a:r>
              <a:rPr lang="en-US" sz="2400" dirty="0"/>
              <a:t>Referral contributes to hope, improved coping</a:t>
            </a:r>
          </a:p>
          <a:p>
            <a:pPr marL="114300" indent="0">
              <a:buNone/>
            </a:pPr>
            <a:endParaRPr lang="en-US" sz="2400" dirty="0"/>
          </a:p>
          <a:p>
            <a:endParaRPr lang="en-US" sz="2400" dirty="0"/>
          </a:p>
        </p:txBody>
      </p:sp>
      <p:sp>
        <p:nvSpPr>
          <p:cNvPr id="4" name="Rectangle 3">
            <a:extLst>
              <a:ext uri="{FF2B5EF4-FFF2-40B4-BE49-F238E27FC236}">
                <a16:creationId xmlns:a16="http://schemas.microsoft.com/office/drawing/2014/main" id="{F57FF778-04BF-4181-ACF9-7354CAAAB0FC}"/>
              </a:ext>
            </a:extLst>
          </p:cNvPr>
          <p:cNvSpPr/>
          <p:nvPr/>
        </p:nvSpPr>
        <p:spPr>
          <a:xfrm>
            <a:off x="99390" y="6257144"/>
            <a:ext cx="8448261" cy="338554"/>
          </a:xfrm>
          <a:prstGeom prst="rect">
            <a:avLst/>
          </a:prstGeom>
        </p:spPr>
        <p:txBody>
          <a:bodyPr wrap="square">
            <a:spAutoFit/>
          </a:bodyPr>
          <a:lstStyle/>
          <a:p>
            <a:r>
              <a:rPr lang="en-US" sz="800" dirty="0"/>
              <a:t>Taylan E, </a:t>
            </a:r>
            <a:r>
              <a:rPr lang="en-US" sz="800" dirty="0" err="1"/>
              <a:t>Oktay</a:t>
            </a:r>
            <a:r>
              <a:rPr lang="en-US" sz="800" dirty="0"/>
              <a:t> KH. Current state and controversies in fertility preservation in women with breast cancer. World J Clin Oncol 2017;8(3):241-8. 20. </a:t>
            </a:r>
          </a:p>
          <a:p>
            <a:r>
              <a:rPr lang="en-US" sz="800" dirty="0" err="1"/>
              <a:t>Dohle</a:t>
            </a:r>
            <a:r>
              <a:rPr lang="en-US" sz="800" dirty="0"/>
              <a:t> GR. Male infertility in cancer patients: review of the literature. Int J </a:t>
            </a:r>
            <a:r>
              <a:rPr lang="en-US" sz="800" dirty="0" err="1"/>
              <a:t>Urol</a:t>
            </a:r>
            <a:r>
              <a:rPr lang="en-US" sz="800" dirty="0"/>
              <a:t> 2010;17(4):327-31. </a:t>
            </a:r>
            <a:r>
              <a:rPr lang="en-US" sz="800" dirty="0" err="1"/>
              <a:t>Epub</a:t>
            </a:r>
            <a:r>
              <a:rPr lang="en-US" sz="800" dirty="0"/>
              <a:t> 2010 Feb 22.</a:t>
            </a:r>
          </a:p>
        </p:txBody>
      </p:sp>
    </p:spTree>
    <p:extLst>
      <p:ext uri="{BB962C8B-B14F-4D97-AF65-F5344CB8AC3E}">
        <p14:creationId xmlns:p14="http://schemas.microsoft.com/office/powerpoint/2010/main" val="23404349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2B946-B180-4FAA-A1DB-129004838B57}"/>
              </a:ext>
            </a:extLst>
          </p:cNvPr>
          <p:cNvSpPr>
            <a:spLocks noGrp="1"/>
          </p:cNvSpPr>
          <p:nvPr>
            <p:ph type="title"/>
          </p:nvPr>
        </p:nvSpPr>
        <p:spPr>
          <a:xfrm>
            <a:off x="457199" y="274638"/>
            <a:ext cx="7979869" cy="1143000"/>
          </a:xfrm>
        </p:spPr>
        <p:txBody>
          <a:bodyPr/>
          <a:lstStyle/>
          <a:p>
            <a:r>
              <a:rPr lang="en-US" dirty="0"/>
              <a:t>Fertility- Chemotherapy Impacts</a:t>
            </a:r>
          </a:p>
        </p:txBody>
      </p:sp>
      <p:sp>
        <p:nvSpPr>
          <p:cNvPr id="3" name="Content Placeholder 2">
            <a:extLst>
              <a:ext uri="{FF2B5EF4-FFF2-40B4-BE49-F238E27FC236}">
                <a16:creationId xmlns:a16="http://schemas.microsoft.com/office/drawing/2014/main" id="{905086F3-FC8A-487E-83E8-66C3A57A10F4}"/>
              </a:ext>
            </a:extLst>
          </p:cNvPr>
          <p:cNvSpPr>
            <a:spLocks noGrp="1"/>
          </p:cNvSpPr>
          <p:nvPr>
            <p:ph idx="1"/>
          </p:nvPr>
        </p:nvSpPr>
        <p:spPr>
          <a:xfrm>
            <a:off x="353466" y="1600200"/>
            <a:ext cx="7723734" cy="4800600"/>
          </a:xfrm>
        </p:spPr>
        <p:txBody>
          <a:bodyPr>
            <a:normAutofit/>
          </a:bodyPr>
          <a:lstStyle/>
          <a:p>
            <a:r>
              <a:rPr lang="en-US" dirty="0"/>
              <a:t>Impaired Spermatogenesis</a:t>
            </a:r>
          </a:p>
          <a:p>
            <a:pPr lvl="1"/>
            <a:r>
              <a:rPr lang="en-US" dirty="0"/>
              <a:t>Up to 90% of men</a:t>
            </a:r>
          </a:p>
          <a:p>
            <a:pPr lvl="1"/>
            <a:endParaRPr lang="en-US" dirty="0"/>
          </a:p>
          <a:p>
            <a:r>
              <a:rPr lang="en-US" dirty="0"/>
              <a:t>Chemotherapy “ages” ovaries by 5-10 </a:t>
            </a:r>
            <a:r>
              <a:rPr lang="en-US" dirty="0" err="1"/>
              <a:t>yrs</a:t>
            </a:r>
            <a:endParaRPr lang="en-US" dirty="0"/>
          </a:p>
          <a:p>
            <a:endParaRPr lang="en-US" dirty="0"/>
          </a:p>
          <a:p>
            <a:r>
              <a:rPr lang="en-US" dirty="0"/>
              <a:t>If ovarian reserve too depleted=  Premature Ovarian Failure </a:t>
            </a:r>
          </a:p>
          <a:p>
            <a:pPr lvl="1"/>
            <a:r>
              <a:rPr lang="en-US" dirty="0"/>
              <a:t>15- 40% of women &lt;30 yrs.</a:t>
            </a:r>
          </a:p>
          <a:p>
            <a:pPr lvl="1"/>
            <a:r>
              <a:rPr lang="en-US" dirty="0"/>
              <a:t>49-100% of women &gt;40 yrs.</a:t>
            </a:r>
          </a:p>
          <a:p>
            <a:pPr marL="114300" indent="0">
              <a:buNone/>
            </a:pPr>
            <a:endParaRPr lang="en-US" dirty="0"/>
          </a:p>
          <a:p>
            <a:endParaRPr lang="en-US" dirty="0"/>
          </a:p>
        </p:txBody>
      </p:sp>
    </p:spTree>
    <p:extLst>
      <p:ext uri="{BB962C8B-B14F-4D97-AF65-F5344CB8AC3E}">
        <p14:creationId xmlns:p14="http://schemas.microsoft.com/office/powerpoint/2010/main" val="881699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1B27A-DDEA-4810-8F2C-A6CB102AC4FE}"/>
              </a:ext>
            </a:extLst>
          </p:cNvPr>
          <p:cNvSpPr>
            <a:spLocks noGrp="1"/>
          </p:cNvSpPr>
          <p:nvPr>
            <p:ph type="title"/>
          </p:nvPr>
        </p:nvSpPr>
        <p:spPr/>
        <p:txBody>
          <a:bodyPr/>
          <a:lstStyle/>
          <a:p>
            <a:r>
              <a:rPr lang="en-US" dirty="0"/>
              <a:t>Fertility Options</a:t>
            </a:r>
          </a:p>
        </p:txBody>
      </p:sp>
      <p:sp>
        <p:nvSpPr>
          <p:cNvPr id="3" name="Content Placeholder 2">
            <a:extLst>
              <a:ext uri="{FF2B5EF4-FFF2-40B4-BE49-F238E27FC236}">
                <a16:creationId xmlns:a16="http://schemas.microsoft.com/office/drawing/2014/main" id="{765036A9-F8A1-4CCB-AE94-531F6E709726}"/>
              </a:ext>
            </a:extLst>
          </p:cNvPr>
          <p:cNvSpPr>
            <a:spLocks noGrp="1"/>
          </p:cNvSpPr>
          <p:nvPr>
            <p:ph idx="1"/>
          </p:nvPr>
        </p:nvSpPr>
        <p:spPr>
          <a:xfrm>
            <a:off x="362919" y="1674178"/>
            <a:ext cx="4423016" cy="4800600"/>
          </a:xfrm>
        </p:spPr>
        <p:txBody>
          <a:bodyPr/>
          <a:lstStyle/>
          <a:p>
            <a:r>
              <a:rPr lang="en-US" dirty="0"/>
              <a:t>Ovarian Suppression</a:t>
            </a:r>
          </a:p>
          <a:p>
            <a:pPr lvl="1"/>
            <a:r>
              <a:rPr lang="en-US" dirty="0"/>
              <a:t>Monthly GnRH agonist while on chemo</a:t>
            </a:r>
          </a:p>
          <a:p>
            <a:pPr lvl="1"/>
            <a:r>
              <a:rPr lang="en-US" dirty="0"/>
              <a:t>~15% of eggs protected</a:t>
            </a:r>
          </a:p>
          <a:p>
            <a:r>
              <a:rPr lang="en-US" dirty="0"/>
              <a:t>Egg/sperm freezing</a:t>
            </a:r>
          </a:p>
          <a:p>
            <a:r>
              <a:rPr lang="en-US" dirty="0"/>
              <a:t>Embryo freezing</a:t>
            </a:r>
          </a:p>
          <a:p>
            <a:r>
              <a:rPr lang="en-US" dirty="0"/>
              <a:t>Ovarian tissue freezing (not widely available)</a:t>
            </a:r>
          </a:p>
        </p:txBody>
      </p:sp>
      <p:sp>
        <p:nvSpPr>
          <p:cNvPr id="4" name="Rectangle 3">
            <a:extLst>
              <a:ext uri="{FF2B5EF4-FFF2-40B4-BE49-F238E27FC236}">
                <a16:creationId xmlns:a16="http://schemas.microsoft.com/office/drawing/2014/main" id="{888F70C5-5435-4D1B-95A8-D51CB4131742}"/>
              </a:ext>
            </a:extLst>
          </p:cNvPr>
          <p:cNvSpPr/>
          <p:nvPr/>
        </p:nvSpPr>
        <p:spPr>
          <a:xfrm>
            <a:off x="0" y="5322277"/>
            <a:ext cx="8781081" cy="523220"/>
          </a:xfrm>
          <a:prstGeom prst="rect">
            <a:avLst/>
          </a:prstGeom>
        </p:spPr>
        <p:txBody>
          <a:bodyPr wrap="square">
            <a:spAutoFit/>
          </a:bodyPr>
          <a:lstStyle/>
          <a:p>
            <a:r>
              <a:rPr lang="en-US" sz="2800" b="1" dirty="0">
                <a:solidFill>
                  <a:schemeClr val="tx2"/>
                </a:solidFill>
              </a:rPr>
              <a:t>https://fertilityaid.rethinkbreastcancer.com/decision-aid/</a:t>
            </a:r>
          </a:p>
        </p:txBody>
      </p:sp>
      <p:sp>
        <p:nvSpPr>
          <p:cNvPr id="5" name="Rectangle 4">
            <a:extLst>
              <a:ext uri="{FF2B5EF4-FFF2-40B4-BE49-F238E27FC236}">
                <a16:creationId xmlns:a16="http://schemas.microsoft.com/office/drawing/2014/main" id="{C3415EC9-5CB1-4DD9-840D-F1E306D81184}"/>
              </a:ext>
            </a:extLst>
          </p:cNvPr>
          <p:cNvSpPr/>
          <p:nvPr/>
        </p:nvSpPr>
        <p:spPr>
          <a:xfrm>
            <a:off x="19333" y="6642556"/>
            <a:ext cx="8495733" cy="215444"/>
          </a:xfrm>
          <a:prstGeom prst="rect">
            <a:avLst/>
          </a:prstGeom>
        </p:spPr>
        <p:txBody>
          <a:bodyPr wrap="square">
            <a:spAutoFit/>
          </a:bodyPr>
          <a:lstStyle/>
          <a:p>
            <a:r>
              <a:rPr lang="en-US" sz="800" dirty="0">
                <a:solidFill>
                  <a:srgbClr val="222222"/>
                </a:solidFill>
                <a:latin typeface="Arial" panose="020B0604020202020204" pitchFamily="34" charset="0"/>
              </a:rPr>
              <a:t>Warner, E., Glass, K., </a:t>
            </a:r>
            <a:r>
              <a:rPr lang="en-US" sz="800" dirty="0" err="1">
                <a:solidFill>
                  <a:srgbClr val="222222"/>
                </a:solidFill>
                <a:latin typeface="Arial" panose="020B0604020202020204" pitchFamily="34" charset="0"/>
              </a:rPr>
              <a:t>Foong</a:t>
            </a:r>
            <a:r>
              <a:rPr lang="en-US" sz="800" dirty="0">
                <a:solidFill>
                  <a:srgbClr val="222222"/>
                </a:solidFill>
                <a:latin typeface="Arial" panose="020B0604020202020204" pitchFamily="34" charset="0"/>
              </a:rPr>
              <a:t>, S., &amp; </a:t>
            </a:r>
            <a:r>
              <a:rPr lang="en-US" sz="800" dirty="0" err="1">
                <a:solidFill>
                  <a:srgbClr val="222222"/>
                </a:solidFill>
                <a:latin typeface="Arial" panose="020B0604020202020204" pitchFamily="34" charset="0"/>
              </a:rPr>
              <a:t>Sandwith</a:t>
            </a:r>
            <a:r>
              <a:rPr lang="en-US" sz="800" dirty="0">
                <a:solidFill>
                  <a:srgbClr val="222222"/>
                </a:solidFill>
                <a:latin typeface="Arial" panose="020B0604020202020204" pitchFamily="34" charset="0"/>
              </a:rPr>
              <a:t>, E. (2020). Update on fertility preservation for younger women with breast cancer. </a:t>
            </a:r>
            <a:r>
              <a:rPr lang="en-US" sz="800" i="1" dirty="0">
                <a:solidFill>
                  <a:srgbClr val="222222"/>
                </a:solidFill>
                <a:latin typeface="Arial" panose="020B0604020202020204" pitchFamily="34" charset="0"/>
              </a:rPr>
              <a:t>CMAJ</a:t>
            </a:r>
            <a:r>
              <a:rPr lang="en-US" sz="800" dirty="0">
                <a:solidFill>
                  <a:srgbClr val="222222"/>
                </a:solidFill>
                <a:latin typeface="Arial" panose="020B0604020202020204" pitchFamily="34" charset="0"/>
              </a:rPr>
              <a:t>, </a:t>
            </a:r>
            <a:r>
              <a:rPr lang="en-US" sz="800" i="1" dirty="0">
                <a:solidFill>
                  <a:srgbClr val="222222"/>
                </a:solidFill>
                <a:latin typeface="Arial" panose="020B0604020202020204" pitchFamily="34" charset="0"/>
              </a:rPr>
              <a:t>192</a:t>
            </a:r>
            <a:r>
              <a:rPr lang="en-US" sz="800" dirty="0">
                <a:solidFill>
                  <a:srgbClr val="222222"/>
                </a:solidFill>
                <a:latin typeface="Arial" panose="020B0604020202020204" pitchFamily="34" charset="0"/>
              </a:rPr>
              <a:t>(35), E1003-E1009.</a:t>
            </a:r>
            <a:endParaRPr lang="en-US" sz="800" dirty="0"/>
          </a:p>
        </p:txBody>
      </p:sp>
      <p:pic>
        <p:nvPicPr>
          <p:cNvPr id="7" name="Picture 6" descr="A picture containing text, person&#10;&#10;Description automatically generated">
            <a:extLst>
              <a:ext uri="{FF2B5EF4-FFF2-40B4-BE49-F238E27FC236}">
                <a16:creationId xmlns:a16="http://schemas.microsoft.com/office/drawing/2014/main" id="{C236141C-3D5F-49BA-9DAB-18D0BA039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708" y="1488831"/>
            <a:ext cx="4448835" cy="3429663"/>
          </a:xfrm>
          <a:prstGeom prst="rect">
            <a:avLst/>
          </a:prstGeom>
        </p:spPr>
      </p:pic>
    </p:spTree>
    <p:extLst>
      <p:ext uri="{BB962C8B-B14F-4D97-AF65-F5344CB8AC3E}">
        <p14:creationId xmlns:p14="http://schemas.microsoft.com/office/powerpoint/2010/main" val="42607171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439FDD7-AB9D-44A4-89C4-8F51073B8BA6}"/>
              </a:ext>
            </a:extLst>
          </p:cNvPr>
          <p:cNvGrpSpPr/>
          <p:nvPr/>
        </p:nvGrpSpPr>
        <p:grpSpPr>
          <a:xfrm>
            <a:off x="148947" y="2759901"/>
            <a:ext cx="8264901" cy="1338198"/>
            <a:chOff x="140558" y="2906251"/>
            <a:chExt cx="8264901" cy="1338198"/>
          </a:xfrm>
        </p:grpSpPr>
        <p:sp>
          <p:nvSpPr>
            <p:cNvPr id="6" name="TextBox 5">
              <a:extLst>
                <a:ext uri="{FF2B5EF4-FFF2-40B4-BE49-F238E27FC236}">
                  <a16:creationId xmlns:a16="http://schemas.microsoft.com/office/drawing/2014/main" id="{696BC12A-9E3E-425C-BCF9-BBA2932D5199}"/>
                </a:ext>
              </a:extLst>
            </p:cNvPr>
            <p:cNvSpPr txBox="1"/>
            <p:nvPr/>
          </p:nvSpPr>
          <p:spPr>
            <a:xfrm>
              <a:off x="1813526" y="2965158"/>
              <a:ext cx="6591933" cy="1200329"/>
            </a:xfrm>
            <a:prstGeom prst="rect">
              <a:avLst/>
            </a:prstGeom>
            <a:noFill/>
          </p:spPr>
          <p:txBody>
            <a:bodyPr wrap="none" rtlCol="0">
              <a:spAutoFit/>
            </a:bodyPr>
            <a:lstStyle/>
            <a:p>
              <a:r>
                <a:rPr lang="en-US" sz="2400" dirty="0"/>
                <a:t> </a:t>
              </a:r>
            </a:p>
            <a:p>
              <a:r>
                <a:rPr lang="en-US" sz="2400" dirty="0"/>
                <a:t>Book regular appointments during a cancer workup</a:t>
              </a:r>
            </a:p>
            <a:p>
              <a:endParaRPr lang="en-US" sz="2400" i="1" dirty="0"/>
            </a:p>
          </p:txBody>
        </p:sp>
        <p:pic>
          <p:nvPicPr>
            <p:cNvPr id="7" name="Picture 2" descr="Dark Black Tahitian 11.00mm Pearl | Tahitian, Pearls, Shine bright like a  diamond">
              <a:extLst>
                <a:ext uri="{FF2B5EF4-FFF2-40B4-BE49-F238E27FC236}">
                  <a16:creationId xmlns:a16="http://schemas.microsoft.com/office/drawing/2014/main" id="{B2B2EE77-37A0-4F5A-B7FE-A6C7A8F58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58" y="2906251"/>
              <a:ext cx="1674596" cy="13381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7241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61BC-FB72-414D-BDF1-E1C14C13A57B}"/>
              </a:ext>
            </a:extLst>
          </p:cNvPr>
          <p:cNvSpPr>
            <a:spLocks noGrp="1"/>
          </p:cNvSpPr>
          <p:nvPr>
            <p:ph type="title"/>
          </p:nvPr>
        </p:nvSpPr>
        <p:spPr/>
        <p:txBody>
          <a:bodyPr/>
          <a:lstStyle/>
          <a:p>
            <a:r>
              <a:rPr lang="en-US" dirty="0"/>
              <a:t>H</a:t>
            </a:r>
          </a:p>
        </p:txBody>
      </p:sp>
      <p:sp>
        <p:nvSpPr>
          <p:cNvPr id="5" name="Content Placeholder 4">
            <a:extLst>
              <a:ext uri="{FF2B5EF4-FFF2-40B4-BE49-F238E27FC236}">
                <a16:creationId xmlns:a16="http://schemas.microsoft.com/office/drawing/2014/main" id="{1CC2F662-3790-4D46-B5D8-0157EBBEF81A}"/>
              </a:ext>
            </a:extLst>
          </p:cNvPr>
          <p:cNvSpPr>
            <a:spLocks noGrp="1"/>
          </p:cNvSpPr>
          <p:nvPr>
            <p:ph idx="1"/>
          </p:nvPr>
        </p:nvSpPr>
        <p:spPr/>
        <p:txBody>
          <a:bodyPr>
            <a:normAutofit/>
          </a:bodyPr>
          <a:lstStyle/>
          <a:p>
            <a:r>
              <a:rPr lang="en-US" sz="2400" dirty="0"/>
              <a:t>Regular follow up visits throughout diagnostic interval</a:t>
            </a:r>
          </a:p>
          <a:p>
            <a:r>
              <a:rPr lang="en-US" sz="2400" dirty="0"/>
              <a:t>Treated symptoms of bowel obstruction and pain </a:t>
            </a:r>
          </a:p>
          <a:p>
            <a:r>
              <a:rPr lang="en-US" sz="2400" dirty="0"/>
              <a:t>Arranged stenting for colonic lesion</a:t>
            </a:r>
          </a:p>
          <a:p>
            <a:r>
              <a:rPr lang="en-US" sz="2400" dirty="0"/>
              <a:t>Reviewed results of investigations as available</a:t>
            </a:r>
          </a:p>
          <a:p>
            <a:r>
              <a:rPr lang="en-US" sz="2400" dirty="0"/>
              <a:t>Discussed implications of diagnosis of metastatic colon cancer, including possibility of palliative chemotherapy</a:t>
            </a:r>
          </a:p>
          <a:p>
            <a:r>
              <a:rPr lang="en-US" sz="2400" dirty="0"/>
              <a:t>Advanced care planning</a:t>
            </a:r>
          </a:p>
          <a:p>
            <a:r>
              <a:rPr lang="en-US" sz="2400" dirty="0"/>
              <a:t>Provided support</a:t>
            </a:r>
          </a:p>
        </p:txBody>
      </p:sp>
      <p:pic>
        <p:nvPicPr>
          <p:cNvPr id="3" name="Picture 2">
            <a:extLst>
              <a:ext uri="{FF2B5EF4-FFF2-40B4-BE49-F238E27FC236}">
                <a16:creationId xmlns:a16="http://schemas.microsoft.com/office/drawing/2014/main" id="{0F1CD7B8-0AB3-4FD2-9223-7413E2B180B4}"/>
              </a:ext>
            </a:extLst>
          </p:cNvPr>
          <p:cNvPicPr>
            <a:picLocks noChangeAspect="1"/>
          </p:cNvPicPr>
          <p:nvPr/>
        </p:nvPicPr>
        <p:blipFill>
          <a:blip r:embed="rId4"/>
          <a:stretch>
            <a:fillRect/>
          </a:stretch>
        </p:blipFill>
        <p:spPr>
          <a:xfrm>
            <a:off x="4365937" y="-21916"/>
            <a:ext cx="3764603" cy="1791644"/>
          </a:xfrm>
          <a:prstGeom prst="rect">
            <a:avLst/>
          </a:prstGeom>
        </p:spPr>
      </p:pic>
    </p:spTree>
    <p:extLst>
      <p:ext uri="{BB962C8B-B14F-4D97-AF65-F5344CB8AC3E}">
        <p14:creationId xmlns:p14="http://schemas.microsoft.com/office/powerpoint/2010/main" val="35893279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DFC68ED-8BB7-42C9-8530-B3DA3FED91F0}"/>
              </a:ext>
            </a:extLst>
          </p:cNvPr>
          <p:cNvGraphicFramePr>
            <a:graphicFrameLocks noGrp="1"/>
          </p:cNvGraphicFramePr>
          <p:nvPr>
            <p:ph idx="1"/>
            <p:extLst>
              <p:ext uri="{D42A27DB-BD31-4B8C-83A1-F6EECF244321}">
                <p14:modId xmlns:p14="http://schemas.microsoft.com/office/powerpoint/2010/main" val="3155674110"/>
              </p:ext>
            </p:extLst>
          </p:nvPr>
        </p:nvGraphicFramePr>
        <p:xfrm>
          <a:off x="302150" y="324669"/>
          <a:ext cx="8698727" cy="4064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191F5A7-96A1-4BCC-9B62-2F796C022C33}"/>
              </a:ext>
            </a:extLst>
          </p:cNvPr>
          <p:cNvSpPr txBox="1"/>
          <p:nvPr/>
        </p:nvSpPr>
        <p:spPr>
          <a:xfrm>
            <a:off x="1189333" y="4188923"/>
            <a:ext cx="6679117" cy="2062103"/>
          </a:xfrm>
          <a:prstGeom prst="rect">
            <a:avLst/>
          </a:prstGeom>
          <a:noFill/>
        </p:spPr>
        <p:txBody>
          <a:bodyPr wrap="square" rtlCol="0">
            <a:spAutoFit/>
          </a:bodyPr>
          <a:lstStyle/>
          <a:p>
            <a:pPr algn="ctr"/>
            <a:r>
              <a:rPr lang="en-US" sz="3200" b="1" dirty="0"/>
              <a:t>Decreasing the diagnostic interval:</a:t>
            </a:r>
          </a:p>
          <a:p>
            <a:pPr algn="ctr"/>
            <a:r>
              <a:rPr lang="en-US" sz="2400" b="1" i="1" dirty="0"/>
              <a:t>Improving survival outcomes</a:t>
            </a:r>
          </a:p>
          <a:p>
            <a:pPr algn="ctr"/>
            <a:r>
              <a:rPr lang="en-US" sz="2400" b="1" i="1" dirty="0"/>
              <a:t>Preserving patient-physician relationship</a:t>
            </a:r>
          </a:p>
          <a:p>
            <a:pPr algn="ctr"/>
            <a:r>
              <a:rPr lang="en-US" sz="2400" b="1" i="1" dirty="0"/>
              <a:t>Supporting your patients</a:t>
            </a:r>
          </a:p>
          <a:p>
            <a:pPr algn="ctr"/>
            <a:endParaRPr lang="en-US" sz="2400" b="1" i="1" dirty="0"/>
          </a:p>
        </p:txBody>
      </p:sp>
    </p:spTree>
    <p:extLst>
      <p:ext uri="{BB962C8B-B14F-4D97-AF65-F5344CB8AC3E}">
        <p14:creationId xmlns:p14="http://schemas.microsoft.com/office/powerpoint/2010/main" val="11266838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CCF0E1-F9E5-47DA-AD2E-1530CE532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920" y="-15239"/>
            <a:ext cx="5164183" cy="6885578"/>
          </a:xfrm>
          <a:prstGeom prst="rect">
            <a:avLst/>
          </a:prstGeom>
          <a:noFill/>
        </p:spPr>
      </p:pic>
    </p:spTree>
    <p:extLst>
      <p:ext uri="{BB962C8B-B14F-4D97-AF65-F5344CB8AC3E}">
        <p14:creationId xmlns:p14="http://schemas.microsoft.com/office/powerpoint/2010/main" val="2009697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F155B-9A11-415F-9237-260FB37E7556}"/>
              </a:ext>
            </a:extLst>
          </p:cNvPr>
          <p:cNvSpPr>
            <a:spLocks noGrp="1"/>
          </p:cNvSpPr>
          <p:nvPr>
            <p:ph type="title"/>
          </p:nvPr>
        </p:nvSpPr>
        <p:spPr/>
        <p:txBody>
          <a:bodyPr/>
          <a:lstStyle/>
          <a:p>
            <a:r>
              <a:rPr lang="en-US" dirty="0"/>
              <a:t>What Patients want:	</a:t>
            </a:r>
          </a:p>
        </p:txBody>
      </p:sp>
      <p:sp>
        <p:nvSpPr>
          <p:cNvPr id="3" name="Content Placeholder 2">
            <a:extLst>
              <a:ext uri="{FF2B5EF4-FFF2-40B4-BE49-F238E27FC236}">
                <a16:creationId xmlns:a16="http://schemas.microsoft.com/office/drawing/2014/main" id="{66726BC1-6EE0-4CE0-A8E0-25F30BB8A1D3}"/>
              </a:ext>
            </a:extLst>
          </p:cNvPr>
          <p:cNvSpPr>
            <a:spLocks noGrp="1"/>
          </p:cNvSpPr>
          <p:nvPr>
            <p:ph idx="1"/>
          </p:nvPr>
        </p:nvSpPr>
        <p:spPr/>
        <p:txBody>
          <a:bodyPr>
            <a:normAutofit/>
          </a:bodyPr>
          <a:lstStyle/>
          <a:p>
            <a:r>
              <a:rPr lang="en-US" sz="2400" dirty="0"/>
              <a:t>Take concerns seriously</a:t>
            </a:r>
          </a:p>
          <a:p>
            <a:r>
              <a:rPr lang="en-US" sz="2400" dirty="0"/>
              <a:t>Urgency</a:t>
            </a:r>
          </a:p>
          <a:p>
            <a:r>
              <a:rPr lang="en-US" sz="2400" dirty="0"/>
              <a:t>Advocacy</a:t>
            </a:r>
          </a:p>
          <a:p>
            <a:r>
              <a:rPr lang="en-US" sz="2400" dirty="0"/>
              <a:t>Knowing when to refer</a:t>
            </a:r>
          </a:p>
        </p:txBody>
      </p:sp>
    </p:spTree>
    <p:extLst>
      <p:ext uri="{BB962C8B-B14F-4D97-AF65-F5344CB8AC3E}">
        <p14:creationId xmlns:p14="http://schemas.microsoft.com/office/powerpoint/2010/main" val="3952554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4AA3-EE42-4867-8A9F-AD6EC242C449}"/>
              </a:ext>
            </a:extLst>
          </p:cNvPr>
          <p:cNvSpPr>
            <a:spLocks noGrp="1"/>
          </p:cNvSpPr>
          <p:nvPr>
            <p:ph type="title"/>
          </p:nvPr>
        </p:nvSpPr>
        <p:spPr>
          <a:xfrm>
            <a:off x="738554" y="3291379"/>
            <a:ext cx="7620000" cy="2077790"/>
          </a:xfrm>
        </p:spPr>
        <p:txBody>
          <a:bodyPr/>
          <a:lstStyle/>
          <a:p>
            <a:r>
              <a:rPr lang="en-US" dirty="0"/>
              <a:t>Step 1. History</a:t>
            </a:r>
            <a:br>
              <a:rPr lang="en-US" dirty="0"/>
            </a:br>
            <a:endParaRPr lang="en-US" i="1" dirty="0"/>
          </a:p>
        </p:txBody>
      </p:sp>
      <p:graphicFrame>
        <p:nvGraphicFramePr>
          <p:cNvPr id="4" name="Content Placeholder 3">
            <a:extLst>
              <a:ext uri="{FF2B5EF4-FFF2-40B4-BE49-F238E27FC236}">
                <a16:creationId xmlns:a16="http://schemas.microsoft.com/office/drawing/2014/main" id="{07274025-031D-426C-8EBF-C745820C21E1}"/>
              </a:ext>
            </a:extLst>
          </p:cNvPr>
          <p:cNvGraphicFramePr>
            <a:graphicFrameLocks/>
          </p:cNvGraphicFramePr>
          <p:nvPr>
            <p:extLst>
              <p:ext uri="{D42A27DB-BD31-4B8C-83A1-F6EECF244321}">
                <p14:modId xmlns:p14="http://schemas.microsoft.com/office/powerpoint/2010/main" val="3383657246"/>
              </p:ext>
            </p:extLst>
          </p:nvPr>
        </p:nvGraphicFramePr>
        <p:xfrm>
          <a:off x="732063" y="42497"/>
          <a:ext cx="7403752" cy="3386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FD5B37E-B662-466D-9122-0755C6967D52}"/>
              </a:ext>
            </a:extLst>
          </p:cNvPr>
          <p:cNvSpPr txBox="1"/>
          <p:nvPr/>
        </p:nvSpPr>
        <p:spPr>
          <a:xfrm>
            <a:off x="682283" y="4494628"/>
            <a:ext cx="7793502" cy="769441"/>
          </a:xfrm>
          <a:prstGeom prst="rect">
            <a:avLst/>
          </a:prstGeom>
          <a:noFill/>
        </p:spPr>
        <p:txBody>
          <a:bodyPr wrap="square" rtlCol="0">
            <a:spAutoFit/>
          </a:bodyPr>
          <a:lstStyle/>
          <a:p>
            <a:r>
              <a:rPr lang="en-US" sz="4400" i="1" dirty="0">
                <a:solidFill>
                  <a:schemeClr val="tx2"/>
                </a:solidFill>
              </a:rPr>
              <a:t>Am I worried about this person?</a:t>
            </a:r>
            <a:endParaRPr lang="en-US" sz="4400" dirty="0">
              <a:solidFill>
                <a:schemeClr val="tx2"/>
              </a:solidFill>
            </a:endParaRPr>
          </a:p>
        </p:txBody>
      </p:sp>
    </p:spTree>
    <p:extLst>
      <p:ext uri="{BB962C8B-B14F-4D97-AF65-F5344CB8AC3E}">
        <p14:creationId xmlns:p14="http://schemas.microsoft.com/office/powerpoint/2010/main" val="4257868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5F6FD-FB2F-4170-BDC8-936403FBA228}"/>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32342277-E6D0-463A-838E-18A7B0A9BF9B}"/>
              </a:ext>
            </a:extLst>
          </p:cNvPr>
          <p:cNvSpPr>
            <a:spLocks noGrp="1"/>
          </p:cNvSpPr>
          <p:nvPr>
            <p:ph idx="1"/>
          </p:nvPr>
        </p:nvSpPr>
        <p:spPr>
          <a:xfrm>
            <a:off x="457200" y="1637413"/>
            <a:ext cx="7620000" cy="4800600"/>
          </a:xfrm>
        </p:spPr>
        <p:txBody>
          <a:bodyPr/>
          <a:lstStyle/>
          <a:p>
            <a:r>
              <a:rPr lang="en-US" sz="2400" dirty="0"/>
              <a:t>Establish “risk” of having malignancy</a:t>
            </a:r>
          </a:p>
          <a:p>
            <a:r>
              <a:rPr lang="en-US" sz="2400" dirty="0"/>
              <a:t>Red flags</a:t>
            </a:r>
          </a:p>
          <a:p>
            <a:r>
              <a:rPr lang="en-US" sz="2400" dirty="0"/>
              <a:t>Beware the “</a:t>
            </a:r>
            <a:r>
              <a:rPr lang="en-US" sz="2400" b="1" dirty="0"/>
              <a:t>low-risk-but-not-no-risk</a:t>
            </a:r>
            <a:r>
              <a:rPr lang="en-US" sz="2400" dirty="0"/>
              <a:t>”</a:t>
            </a:r>
          </a:p>
          <a:p>
            <a:endParaRPr lang="en-US" sz="2400" dirty="0"/>
          </a:p>
          <a:p>
            <a:r>
              <a:rPr lang="en-US" sz="2400" dirty="0"/>
              <a:t>Stratify risk with:</a:t>
            </a:r>
          </a:p>
          <a:p>
            <a:pPr lvl="1"/>
            <a:r>
              <a:rPr lang="en-US" sz="2400" dirty="0"/>
              <a:t>Obviously concerning symptoms</a:t>
            </a:r>
          </a:p>
          <a:p>
            <a:pPr lvl="1"/>
            <a:r>
              <a:rPr lang="en-US" sz="2400" dirty="0"/>
              <a:t>Re-presentation with same symptoms</a:t>
            </a:r>
          </a:p>
          <a:p>
            <a:pPr lvl="1"/>
            <a:r>
              <a:rPr lang="en-US" sz="2400" dirty="0"/>
              <a:t>Multiple symptoms concurrently</a:t>
            </a:r>
          </a:p>
          <a:p>
            <a:pPr lvl="1"/>
            <a:r>
              <a:rPr lang="en-US" sz="2400" dirty="0"/>
              <a:t>Family and personal medical history</a:t>
            </a:r>
          </a:p>
          <a:p>
            <a:pPr lvl="1"/>
            <a:r>
              <a:rPr lang="en-US" sz="2400" dirty="0"/>
              <a:t>Smoking, EtOH</a:t>
            </a:r>
          </a:p>
          <a:p>
            <a:endParaRPr lang="en-US" dirty="0"/>
          </a:p>
        </p:txBody>
      </p:sp>
      <p:sp>
        <p:nvSpPr>
          <p:cNvPr id="4" name="TextBox 3">
            <a:extLst>
              <a:ext uri="{FF2B5EF4-FFF2-40B4-BE49-F238E27FC236}">
                <a16:creationId xmlns:a16="http://schemas.microsoft.com/office/drawing/2014/main" id="{A004F1F0-C49C-443B-BF12-C064CDC59ACE}"/>
              </a:ext>
            </a:extLst>
          </p:cNvPr>
          <p:cNvSpPr txBox="1"/>
          <p:nvPr/>
        </p:nvSpPr>
        <p:spPr>
          <a:xfrm>
            <a:off x="0" y="6217453"/>
            <a:ext cx="9058084" cy="338554"/>
          </a:xfrm>
          <a:prstGeom prst="rect">
            <a:avLst/>
          </a:prstGeom>
          <a:noFill/>
        </p:spPr>
        <p:txBody>
          <a:bodyPr wrap="square" rtlCol="0">
            <a:spAutoFit/>
          </a:bodyPr>
          <a:lstStyle/>
          <a:p>
            <a:r>
              <a:rPr lang="en-US" sz="800" dirty="0"/>
              <a:t>Hamilton, W. (2010). Cancer diagnosis in primary care. </a:t>
            </a:r>
            <a:r>
              <a:rPr lang="en-US" sz="800" i="1" dirty="0"/>
              <a:t>British Journal of General Practice</a:t>
            </a:r>
            <a:r>
              <a:rPr lang="en-US" sz="800" dirty="0"/>
              <a:t>, </a:t>
            </a:r>
            <a:r>
              <a:rPr lang="en-US" sz="800" i="1" dirty="0"/>
              <a:t>60</a:t>
            </a:r>
            <a:r>
              <a:rPr lang="en-US" sz="800" dirty="0"/>
              <a:t>(571), 121-128.</a:t>
            </a:r>
          </a:p>
          <a:p>
            <a:r>
              <a:rPr lang="en-US" sz="800" dirty="0"/>
              <a:t>Del Giudice, M. E., Vella, E. T., Hey, A., Simunovic, M., Harris, W., &amp; Levitt, C. (2014). Systematic review of clinical features of suspected colorectal cancer in primary care. </a:t>
            </a:r>
            <a:r>
              <a:rPr lang="en-US" sz="800" i="1" dirty="0"/>
              <a:t>Canadian Family Physician</a:t>
            </a:r>
            <a:r>
              <a:rPr lang="en-US" sz="800" dirty="0"/>
              <a:t>, </a:t>
            </a:r>
            <a:r>
              <a:rPr lang="en-US" sz="800" i="1" dirty="0"/>
              <a:t>60</a:t>
            </a:r>
            <a:r>
              <a:rPr lang="en-US" sz="800" dirty="0"/>
              <a:t>(8), e405-e415.</a:t>
            </a:r>
          </a:p>
        </p:txBody>
      </p:sp>
    </p:spTree>
    <p:extLst>
      <p:ext uri="{BB962C8B-B14F-4D97-AF65-F5344CB8AC3E}">
        <p14:creationId xmlns:p14="http://schemas.microsoft.com/office/powerpoint/2010/main" val="2540247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ueb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bluebar" id="{7E632D19-7B01-423C-A069-714D6D8BA601}" vid="{F8ABAB2F-47F5-4FD8-8093-D65AA20436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2102</TotalTime>
  <Words>5528</Words>
  <Application>Microsoft Office PowerPoint</Application>
  <PresentationFormat>On-screen Show (4:3)</PresentationFormat>
  <Paragraphs>641</Paragraphs>
  <Slides>66</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Cambria</vt:lpstr>
      <vt:lpstr>proxima_nova_rgregular</vt:lpstr>
      <vt:lpstr>Symbol</vt:lpstr>
      <vt:lpstr>Times New Roman</vt:lpstr>
      <vt:lpstr>bluebar</vt:lpstr>
      <vt:lpstr>Tips and Tricks to Expedite Cancer Diagnosis</vt:lpstr>
      <vt:lpstr>Faculty/Presenter Disclosure</vt:lpstr>
      <vt:lpstr>Oncology Briefs…..</vt:lpstr>
      <vt:lpstr>6 Steps to Diagnosis of a Cancer</vt:lpstr>
      <vt:lpstr>Diagnostic Interval</vt:lpstr>
      <vt:lpstr>Time matters</vt:lpstr>
      <vt:lpstr>What Patients want: </vt:lpstr>
      <vt:lpstr>Step 1. History </vt:lpstr>
      <vt:lpstr>History</vt:lpstr>
      <vt:lpstr>Yellow:  PPV &gt;1% Orange: PPV&gt;2% Red: PPV&gt;5% (20 fold risk of  cancer diagnosis) </vt:lpstr>
      <vt:lpstr>Trust your gut</vt:lpstr>
      <vt:lpstr>PowerPoint Presentation</vt:lpstr>
      <vt:lpstr>Case: H</vt:lpstr>
      <vt:lpstr>Step 2. Physical Exam Any signs of cancer?</vt:lpstr>
      <vt:lpstr>Local signs of cancer</vt:lpstr>
      <vt:lpstr>Signs of Metastatic Cancer</vt:lpstr>
      <vt:lpstr>PowerPoint Presentation</vt:lpstr>
      <vt:lpstr>H</vt:lpstr>
      <vt:lpstr>Step 3: Initial Investigations: Is there a Problem? </vt:lpstr>
      <vt:lpstr>Initial Investigations</vt:lpstr>
      <vt:lpstr>Lab</vt:lpstr>
      <vt:lpstr>Tumour Markers</vt:lpstr>
      <vt:lpstr>PowerPoint Presentation</vt:lpstr>
      <vt:lpstr>H</vt:lpstr>
      <vt:lpstr>Preliminary Imaging</vt:lpstr>
      <vt:lpstr>PowerPoint Presentation</vt:lpstr>
      <vt:lpstr>Know the Limits of your Tests!</vt:lpstr>
      <vt:lpstr>PowerPoint Presentation</vt:lpstr>
      <vt:lpstr>H- Endoscopy</vt:lpstr>
      <vt:lpstr>H- Ultrasound</vt:lpstr>
      <vt:lpstr>H- CT</vt:lpstr>
      <vt:lpstr>H- Tumour Marker</vt:lpstr>
      <vt:lpstr>Step 4. Biopsy What is it?</vt:lpstr>
      <vt:lpstr>Biopsy</vt:lpstr>
      <vt:lpstr>Biopsy</vt:lpstr>
      <vt:lpstr>Cancer Assessment Centre</vt:lpstr>
      <vt:lpstr>Anticoagulation</vt:lpstr>
      <vt:lpstr>H- Colonoscopy</vt:lpstr>
      <vt:lpstr>H- Pathology</vt:lpstr>
      <vt:lpstr> H- Repeat Biopsy</vt:lpstr>
      <vt:lpstr>PowerPoint Presentation</vt:lpstr>
      <vt:lpstr>Step 5. Staging Where is it?</vt:lpstr>
      <vt:lpstr>Staging</vt:lpstr>
      <vt:lpstr>Which Cancers Go To Bone?</vt:lpstr>
      <vt:lpstr>How to Image Bones</vt:lpstr>
      <vt:lpstr>Which Cancers go to brain?</vt:lpstr>
      <vt:lpstr>MRI or CT brain?</vt:lpstr>
      <vt:lpstr>Recommended Staging for Common Cancers</vt:lpstr>
      <vt:lpstr>Staging - Breast</vt:lpstr>
      <vt:lpstr>Staging - Prostate</vt:lpstr>
      <vt:lpstr>Staging- Melanoma</vt:lpstr>
      <vt:lpstr>PET Scan</vt:lpstr>
      <vt:lpstr>PowerPoint Presentation</vt:lpstr>
      <vt:lpstr>H- CT Thorax</vt:lpstr>
      <vt:lpstr>Step 6. General Health  Support + Prevention</vt:lpstr>
      <vt:lpstr>Support</vt:lpstr>
      <vt:lpstr>Support</vt:lpstr>
      <vt:lpstr>Smoking Cessation</vt:lpstr>
      <vt:lpstr>Vaccination</vt:lpstr>
      <vt:lpstr>Fertility</vt:lpstr>
      <vt:lpstr>Fertility- Chemotherapy Impacts</vt:lpstr>
      <vt:lpstr>Fertility Options</vt:lpstr>
      <vt:lpstr>PowerPoint Presentation</vt:lpstr>
      <vt:lpstr>H</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and Tricks to Expedite Cancer Diagnosis</dc:title>
  <dc:creator>Anna Nathalie Wilkinson</dc:creator>
  <cp:lastModifiedBy>Deanne McKay</cp:lastModifiedBy>
  <cp:revision>33</cp:revision>
  <dcterms:created xsi:type="dcterms:W3CDTF">2021-10-29T17:57:20Z</dcterms:created>
  <dcterms:modified xsi:type="dcterms:W3CDTF">2023-09-28T12:09:02Z</dcterms:modified>
</cp:coreProperties>
</file>