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6"/>
  </p:notesMasterIdLst>
  <p:sldIdLst>
    <p:sldId id="364" r:id="rId2"/>
    <p:sldId id="365" r:id="rId3"/>
    <p:sldId id="258" r:id="rId4"/>
    <p:sldId id="262" r:id="rId5"/>
    <p:sldId id="271" r:id="rId6"/>
    <p:sldId id="359" r:id="rId7"/>
    <p:sldId id="306" r:id="rId8"/>
    <p:sldId id="307" r:id="rId9"/>
    <p:sldId id="308" r:id="rId10"/>
    <p:sldId id="310" r:id="rId11"/>
    <p:sldId id="312" r:id="rId12"/>
    <p:sldId id="313" r:id="rId13"/>
    <p:sldId id="314" r:id="rId14"/>
    <p:sldId id="309" r:id="rId15"/>
    <p:sldId id="302" r:id="rId16"/>
    <p:sldId id="315" r:id="rId17"/>
    <p:sldId id="276" r:id="rId18"/>
    <p:sldId id="279" r:id="rId19"/>
    <p:sldId id="340" r:id="rId20"/>
    <p:sldId id="341" r:id="rId21"/>
    <p:sldId id="342" r:id="rId22"/>
    <p:sldId id="305" r:id="rId23"/>
    <p:sldId id="343" r:id="rId24"/>
    <p:sldId id="303" r:id="rId25"/>
    <p:sldId id="338" r:id="rId26"/>
    <p:sldId id="344" r:id="rId27"/>
    <p:sldId id="280" r:id="rId28"/>
    <p:sldId id="319" r:id="rId29"/>
    <p:sldId id="347" r:id="rId30"/>
    <p:sldId id="320" r:id="rId31"/>
    <p:sldId id="321" r:id="rId32"/>
    <p:sldId id="348" r:id="rId33"/>
    <p:sldId id="349" r:id="rId34"/>
    <p:sldId id="362" r:id="rId35"/>
    <p:sldId id="363" r:id="rId36"/>
    <p:sldId id="323" r:id="rId37"/>
    <p:sldId id="336" r:id="rId38"/>
    <p:sldId id="325" r:id="rId39"/>
    <p:sldId id="324" r:id="rId40"/>
    <p:sldId id="350" r:id="rId41"/>
    <p:sldId id="356" r:id="rId42"/>
    <p:sldId id="283" r:id="rId43"/>
    <p:sldId id="357" r:id="rId44"/>
    <p:sldId id="284" r:id="rId45"/>
    <p:sldId id="360" r:id="rId46"/>
    <p:sldId id="361" r:id="rId47"/>
    <p:sldId id="1510" r:id="rId48"/>
    <p:sldId id="260" r:id="rId49"/>
    <p:sldId id="281" r:id="rId50"/>
    <p:sldId id="351" r:id="rId51"/>
    <p:sldId id="352" r:id="rId52"/>
    <p:sldId id="353" r:id="rId53"/>
    <p:sldId id="354" r:id="rId54"/>
    <p:sldId id="355"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52"/>
    <p:restoredTop sz="63662"/>
  </p:normalViewPr>
  <p:slideViewPr>
    <p:cSldViewPr snapToGrid="0">
      <p:cViewPr varScale="1">
        <p:scale>
          <a:sx n="50" d="100"/>
          <a:sy n="50" d="100"/>
        </p:scale>
        <p:origin x="898" y="29"/>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3DA27-630D-4C51-B49C-B577A11D35D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5F1470-A492-4FD2-A544-E38D55B49DD9}">
      <dgm:prSet/>
      <dgm:spPr/>
      <dgm:t>
        <a:bodyPr/>
        <a:lstStyle/>
        <a:p>
          <a:pPr>
            <a:lnSpc>
              <a:spcPct val="100000"/>
            </a:lnSpc>
          </a:pPr>
          <a:r>
            <a:rPr lang="fr-FR"/>
            <a:t>Les suppléments de vitamine D ont prouvé leur effet sur la densité minérale osseuse et la prévention des infections.</a:t>
          </a:r>
          <a:endParaRPr lang="en-US"/>
        </a:p>
      </dgm:t>
    </dgm:pt>
    <dgm:pt modelId="{D1178221-160A-44AD-935C-927B40CE8F1F}" type="parTrans" cxnId="{FE4B2D56-D0F6-413B-AF32-88A76DA13606}">
      <dgm:prSet/>
      <dgm:spPr/>
      <dgm:t>
        <a:bodyPr/>
        <a:lstStyle/>
        <a:p>
          <a:endParaRPr lang="en-US"/>
        </a:p>
      </dgm:t>
    </dgm:pt>
    <dgm:pt modelId="{309574F0-4E18-4910-B23E-577A3E9F951B}" type="sibTrans" cxnId="{FE4B2D56-D0F6-413B-AF32-88A76DA13606}">
      <dgm:prSet/>
      <dgm:spPr/>
      <dgm:t>
        <a:bodyPr/>
        <a:lstStyle/>
        <a:p>
          <a:endParaRPr lang="en-US"/>
        </a:p>
      </dgm:t>
    </dgm:pt>
    <dgm:pt modelId="{AEC1C8D7-B26C-48DA-9AA4-E3F951E486D3}">
      <dgm:prSet/>
      <dgm:spPr/>
      <dgm:t>
        <a:bodyPr/>
        <a:lstStyle/>
        <a:p>
          <a:pPr>
            <a:lnSpc>
              <a:spcPct val="100000"/>
            </a:lnSpc>
          </a:pPr>
          <a:r>
            <a:rPr lang="fr-FR"/>
            <a:t>Le soleil est la meilleure source de vitamine D</a:t>
          </a:r>
          <a:endParaRPr lang="en-US"/>
        </a:p>
      </dgm:t>
    </dgm:pt>
    <dgm:pt modelId="{E057596E-0702-4A88-9C13-6D6FDA297089}" type="parTrans" cxnId="{85523CEE-F3C4-49DC-8F3D-524C25F3E674}">
      <dgm:prSet/>
      <dgm:spPr/>
      <dgm:t>
        <a:bodyPr/>
        <a:lstStyle/>
        <a:p>
          <a:endParaRPr lang="en-US"/>
        </a:p>
      </dgm:t>
    </dgm:pt>
    <dgm:pt modelId="{7EDA47E0-36A0-4402-9E73-07D865FBF236}" type="sibTrans" cxnId="{85523CEE-F3C4-49DC-8F3D-524C25F3E674}">
      <dgm:prSet/>
      <dgm:spPr/>
      <dgm:t>
        <a:bodyPr/>
        <a:lstStyle/>
        <a:p>
          <a:endParaRPr lang="en-US"/>
        </a:p>
      </dgm:t>
    </dgm:pt>
    <dgm:pt modelId="{1D7327EC-7E98-478B-A3E4-69E3A80B3863}">
      <dgm:prSet/>
      <dgm:spPr/>
      <dgm:t>
        <a:bodyPr/>
        <a:lstStyle/>
        <a:p>
          <a:pPr>
            <a:lnSpc>
              <a:spcPct val="100000"/>
            </a:lnSpc>
          </a:pPr>
          <a:r>
            <a:rPr lang="fr-FR"/>
            <a:t>Il faut s’exposer au moins 2h par jour au soleil pour que notre peau en produise une quantité suffisante</a:t>
          </a:r>
          <a:endParaRPr lang="en-US"/>
        </a:p>
      </dgm:t>
    </dgm:pt>
    <dgm:pt modelId="{362E3882-B291-49A6-A052-496E71DD14FC}" type="parTrans" cxnId="{08A2AFD9-42D2-4E4D-951E-967181CE9B60}">
      <dgm:prSet/>
      <dgm:spPr/>
      <dgm:t>
        <a:bodyPr/>
        <a:lstStyle/>
        <a:p>
          <a:endParaRPr lang="en-US"/>
        </a:p>
      </dgm:t>
    </dgm:pt>
    <dgm:pt modelId="{FC84E084-6982-4F3D-B6F4-DEEBAD524AF1}" type="sibTrans" cxnId="{08A2AFD9-42D2-4E4D-951E-967181CE9B60}">
      <dgm:prSet/>
      <dgm:spPr/>
      <dgm:t>
        <a:bodyPr/>
        <a:lstStyle/>
        <a:p>
          <a:endParaRPr lang="en-US"/>
        </a:p>
      </dgm:t>
    </dgm:pt>
    <dgm:pt modelId="{F9E732B2-2530-4316-845E-BDBB4699D6E8}" type="pres">
      <dgm:prSet presAssocID="{1433DA27-630D-4C51-B49C-B577A11D35D1}" presName="root" presStyleCnt="0">
        <dgm:presLayoutVars>
          <dgm:dir/>
          <dgm:resizeHandles val="exact"/>
        </dgm:presLayoutVars>
      </dgm:prSet>
      <dgm:spPr/>
    </dgm:pt>
    <dgm:pt modelId="{28803208-FAC8-42E4-A649-7A5EA471D8CA}" type="pres">
      <dgm:prSet presAssocID="{D85F1470-A492-4FD2-A544-E38D55B49DD9}" presName="compNode" presStyleCnt="0"/>
      <dgm:spPr/>
    </dgm:pt>
    <dgm:pt modelId="{8336A79B-E71F-489A-9573-98436B9DD57A}" type="pres">
      <dgm:prSet presAssocID="{D85F1470-A492-4FD2-A544-E38D55B49DD9}" presName="bgRect" presStyleLbl="bgShp" presStyleIdx="0" presStyleCnt="3"/>
      <dgm:spPr/>
    </dgm:pt>
    <dgm:pt modelId="{2352D1F4-C0E9-4E70-A72F-25D2A9FB4017}" type="pres">
      <dgm:prSet presAssocID="{D85F1470-A492-4FD2-A544-E38D55B49D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édecine"/>
        </a:ext>
      </dgm:extLst>
    </dgm:pt>
    <dgm:pt modelId="{E9C4D4F9-4575-40C1-84BB-C06657068231}" type="pres">
      <dgm:prSet presAssocID="{D85F1470-A492-4FD2-A544-E38D55B49DD9}" presName="spaceRect" presStyleCnt="0"/>
      <dgm:spPr/>
    </dgm:pt>
    <dgm:pt modelId="{01F89873-34D5-43EF-BC72-3A2B46375AFC}" type="pres">
      <dgm:prSet presAssocID="{D85F1470-A492-4FD2-A544-E38D55B49DD9}" presName="parTx" presStyleLbl="revTx" presStyleIdx="0" presStyleCnt="3">
        <dgm:presLayoutVars>
          <dgm:chMax val="0"/>
          <dgm:chPref val="0"/>
        </dgm:presLayoutVars>
      </dgm:prSet>
      <dgm:spPr/>
    </dgm:pt>
    <dgm:pt modelId="{9C925DC7-C6AE-4567-A174-605AA27B8FC2}" type="pres">
      <dgm:prSet presAssocID="{309574F0-4E18-4910-B23E-577A3E9F951B}" presName="sibTrans" presStyleCnt="0"/>
      <dgm:spPr/>
    </dgm:pt>
    <dgm:pt modelId="{05BB05A4-F608-43F4-AFD0-CF626BFC4DF3}" type="pres">
      <dgm:prSet presAssocID="{AEC1C8D7-B26C-48DA-9AA4-E3F951E486D3}" presName="compNode" presStyleCnt="0"/>
      <dgm:spPr/>
    </dgm:pt>
    <dgm:pt modelId="{928B6D52-06B9-48AE-B74B-72C0878CEE56}" type="pres">
      <dgm:prSet presAssocID="{AEC1C8D7-B26C-48DA-9AA4-E3F951E486D3}" presName="bgRect" presStyleLbl="bgShp" presStyleIdx="1" presStyleCnt="3"/>
      <dgm:spPr/>
    </dgm:pt>
    <dgm:pt modelId="{2608C799-D018-4538-94E5-C0579D6B897A}" type="pres">
      <dgm:prSet presAssocID="{AEC1C8D7-B26C-48DA-9AA4-E3F951E486D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leil"/>
        </a:ext>
      </dgm:extLst>
    </dgm:pt>
    <dgm:pt modelId="{992E7EA1-B185-464F-9276-5070A3DC9A6E}" type="pres">
      <dgm:prSet presAssocID="{AEC1C8D7-B26C-48DA-9AA4-E3F951E486D3}" presName="spaceRect" presStyleCnt="0"/>
      <dgm:spPr/>
    </dgm:pt>
    <dgm:pt modelId="{61228A83-985B-4625-96FE-63E47E8E3C70}" type="pres">
      <dgm:prSet presAssocID="{AEC1C8D7-B26C-48DA-9AA4-E3F951E486D3}" presName="parTx" presStyleLbl="revTx" presStyleIdx="1" presStyleCnt="3">
        <dgm:presLayoutVars>
          <dgm:chMax val="0"/>
          <dgm:chPref val="0"/>
        </dgm:presLayoutVars>
      </dgm:prSet>
      <dgm:spPr/>
    </dgm:pt>
    <dgm:pt modelId="{B1B63146-6A50-4312-8663-67293B31CE1C}" type="pres">
      <dgm:prSet presAssocID="{7EDA47E0-36A0-4402-9E73-07D865FBF236}" presName="sibTrans" presStyleCnt="0"/>
      <dgm:spPr/>
    </dgm:pt>
    <dgm:pt modelId="{B9AB3CC8-7DD1-4250-B2A8-C4408BFBFEBD}" type="pres">
      <dgm:prSet presAssocID="{1D7327EC-7E98-478B-A3E4-69E3A80B3863}" presName="compNode" presStyleCnt="0"/>
      <dgm:spPr/>
    </dgm:pt>
    <dgm:pt modelId="{C1EF3380-2F2A-41D0-8ACE-3D764671A049}" type="pres">
      <dgm:prSet presAssocID="{1D7327EC-7E98-478B-A3E4-69E3A80B3863}" presName="bgRect" presStyleLbl="bgShp" presStyleIdx="2" presStyleCnt="3"/>
      <dgm:spPr/>
    </dgm:pt>
    <dgm:pt modelId="{EA3E0A1D-CAE2-4F36-9C93-1E4CB93056C6}" type="pres">
      <dgm:prSet presAssocID="{1D7327EC-7E98-478B-A3E4-69E3A80B38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tial Sun"/>
        </a:ext>
      </dgm:extLst>
    </dgm:pt>
    <dgm:pt modelId="{13353665-B634-4217-9241-86627B7F1D36}" type="pres">
      <dgm:prSet presAssocID="{1D7327EC-7E98-478B-A3E4-69E3A80B3863}" presName="spaceRect" presStyleCnt="0"/>
      <dgm:spPr/>
    </dgm:pt>
    <dgm:pt modelId="{890B496B-9AD9-4E05-8B8F-3B879A915CA1}" type="pres">
      <dgm:prSet presAssocID="{1D7327EC-7E98-478B-A3E4-69E3A80B3863}" presName="parTx" presStyleLbl="revTx" presStyleIdx="2" presStyleCnt="3">
        <dgm:presLayoutVars>
          <dgm:chMax val="0"/>
          <dgm:chPref val="0"/>
        </dgm:presLayoutVars>
      </dgm:prSet>
      <dgm:spPr/>
    </dgm:pt>
  </dgm:ptLst>
  <dgm:cxnLst>
    <dgm:cxn modelId="{92AD5310-54AF-4B85-B216-3D27142A8B88}" type="presOf" srcId="{1433DA27-630D-4C51-B49C-B577A11D35D1}" destId="{F9E732B2-2530-4316-845E-BDBB4699D6E8}" srcOrd="0" destOrd="0" presId="urn:microsoft.com/office/officeart/2018/2/layout/IconVerticalSolidList"/>
    <dgm:cxn modelId="{FE4B2D56-D0F6-413B-AF32-88A76DA13606}" srcId="{1433DA27-630D-4C51-B49C-B577A11D35D1}" destId="{D85F1470-A492-4FD2-A544-E38D55B49DD9}" srcOrd="0" destOrd="0" parTransId="{D1178221-160A-44AD-935C-927B40CE8F1F}" sibTransId="{309574F0-4E18-4910-B23E-577A3E9F951B}"/>
    <dgm:cxn modelId="{22CA057C-80C8-4D48-BD5E-59871DC6A133}" type="presOf" srcId="{1D7327EC-7E98-478B-A3E4-69E3A80B3863}" destId="{890B496B-9AD9-4E05-8B8F-3B879A915CA1}" srcOrd="0" destOrd="0" presId="urn:microsoft.com/office/officeart/2018/2/layout/IconVerticalSolidList"/>
    <dgm:cxn modelId="{CFD2D199-D989-4C89-B9A4-EEDA3E957150}" type="presOf" srcId="{AEC1C8D7-B26C-48DA-9AA4-E3F951E486D3}" destId="{61228A83-985B-4625-96FE-63E47E8E3C70}" srcOrd="0" destOrd="0" presId="urn:microsoft.com/office/officeart/2018/2/layout/IconVerticalSolidList"/>
    <dgm:cxn modelId="{08A2AFD9-42D2-4E4D-951E-967181CE9B60}" srcId="{1433DA27-630D-4C51-B49C-B577A11D35D1}" destId="{1D7327EC-7E98-478B-A3E4-69E3A80B3863}" srcOrd="2" destOrd="0" parTransId="{362E3882-B291-49A6-A052-496E71DD14FC}" sibTransId="{FC84E084-6982-4F3D-B6F4-DEEBAD524AF1}"/>
    <dgm:cxn modelId="{84103AEC-88D4-4027-845F-A01383DAC220}" type="presOf" srcId="{D85F1470-A492-4FD2-A544-E38D55B49DD9}" destId="{01F89873-34D5-43EF-BC72-3A2B46375AFC}" srcOrd="0" destOrd="0" presId="urn:microsoft.com/office/officeart/2018/2/layout/IconVerticalSolidList"/>
    <dgm:cxn modelId="{85523CEE-F3C4-49DC-8F3D-524C25F3E674}" srcId="{1433DA27-630D-4C51-B49C-B577A11D35D1}" destId="{AEC1C8D7-B26C-48DA-9AA4-E3F951E486D3}" srcOrd="1" destOrd="0" parTransId="{E057596E-0702-4A88-9C13-6D6FDA297089}" sibTransId="{7EDA47E0-36A0-4402-9E73-07D865FBF236}"/>
    <dgm:cxn modelId="{839EB7B7-3530-4006-B1B1-A8BD44ACD01E}" type="presParOf" srcId="{F9E732B2-2530-4316-845E-BDBB4699D6E8}" destId="{28803208-FAC8-42E4-A649-7A5EA471D8CA}" srcOrd="0" destOrd="0" presId="urn:microsoft.com/office/officeart/2018/2/layout/IconVerticalSolidList"/>
    <dgm:cxn modelId="{3E6F2597-44D6-4AFA-9A60-8F104D616EBC}" type="presParOf" srcId="{28803208-FAC8-42E4-A649-7A5EA471D8CA}" destId="{8336A79B-E71F-489A-9573-98436B9DD57A}" srcOrd="0" destOrd="0" presId="urn:microsoft.com/office/officeart/2018/2/layout/IconVerticalSolidList"/>
    <dgm:cxn modelId="{30BA0DAB-071E-4978-8ACF-32382740BA4D}" type="presParOf" srcId="{28803208-FAC8-42E4-A649-7A5EA471D8CA}" destId="{2352D1F4-C0E9-4E70-A72F-25D2A9FB4017}" srcOrd="1" destOrd="0" presId="urn:microsoft.com/office/officeart/2018/2/layout/IconVerticalSolidList"/>
    <dgm:cxn modelId="{2C7B1852-DD69-440E-9331-6F65B717F9EB}" type="presParOf" srcId="{28803208-FAC8-42E4-A649-7A5EA471D8CA}" destId="{E9C4D4F9-4575-40C1-84BB-C06657068231}" srcOrd="2" destOrd="0" presId="urn:microsoft.com/office/officeart/2018/2/layout/IconVerticalSolidList"/>
    <dgm:cxn modelId="{15C36841-4D63-4973-93A6-979BFC8616C8}" type="presParOf" srcId="{28803208-FAC8-42E4-A649-7A5EA471D8CA}" destId="{01F89873-34D5-43EF-BC72-3A2B46375AFC}" srcOrd="3" destOrd="0" presId="urn:microsoft.com/office/officeart/2018/2/layout/IconVerticalSolidList"/>
    <dgm:cxn modelId="{773A04EE-30BE-457E-85E5-29019804B4CE}" type="presParOf" srcId="{F9E732B2-2530-4316-845E-BDBB4699D6E8}" destId="{9C925DC7-C6AE-4567-A174-605AA27B8FC2}" srcOrd="1" destOrd="0" presId="urn:microsoft.com/office/officeart/2018/2/layout/IconVerticalSolidList"/>
    <dgm:cxn modelId="{35B32569-41E1-4BB7-B16E-0C71B25C06B0}" type="presParOf" srcId="{F9E732B2-2530-4316-845E-BDBB4699D6E8}" destId="{05BB05A4-F608-43F4-AFD0-CF626BFC4DF3}" srcOrd="2" destOrd="0" presId="urn:microsoft.com/office/officeart/2018/2/layout/IconVerticalSolidList"/>
    <dgm:cxn modelId="{5148AD3D-2FF5-4528-928D-375F12FB5670}" type="presParOf" srcId="{05BB05A4-F608-43F4-AFD0-CF626BFC4DF3}" destId="{928B6D52-06B9-48AE-B74B-72C0878CEE56}" srcOrd="0" destOrd="0" presId="urn:microsoft.com/office/officeart/2018/2/layout/IconVerticalSolidList"/>
    <dgm:cxn modelId="{43B1E957-6410-4AD6-87FC-51E1BDECB84E}" type="presParOf" srcId="{05BB05A4-F608-43F4-AFD0-CF626BFC4DF3}" destId="{2608C799-D018-4538-94E5-C0579D6B897A}" srcOrd="1" destOrd="0" presId="urn:microsoft.com/office/officeart/2018/2/layout/IconVerticalSolidList"/>
    <dgm:cxn modelId="{D6D297C0-BB04-47F4-920C-23F0D8AE210D}" type="presParOf" srcId="{05BB05A4-F608-43F4-AFD0-CF626BFC4DF3}" destId="{992E7EA1-B185-464F-9276-5070A3DC9A6E}" srcOrd="2" destOrd="0" presId="urn:microsoft.com/office/officeart/2018/2/layout/IconVerticalSolidList"/>
    <dgm:cxn modelId="{D92FC4B7-FA66-484F-8250-A6FF00E3B45F}" type="presParOf" srcId="{05BB05A4-F608-43F4-AFD0-CF626BFC4DF3}" destId="{61228A83-985B-4625-96FE-63E47E8E3C70}" srcOrd="3" destOrd="0" presId="urn:microsoft.com/office/officeart/2018/2/layout/IconVerticalSolidList"/>
    <dgm:cxn modelId="{84C23611-ADE9-4926-BF91-47F0F6A9E19A}" type="presParOf" srcId="{F9E732B2-2530-4316-845E-BDBB4699D6E8}" destId="{B1B63146-6A50-4312-8663-67293B31CE1C}" srcOrd="3" destOrd="0" presId="urn:microsoft.com/office/officeart/2018/2/layout/IconVerticalSolidList"/>
    <dgm:cxn modelId="{67FE4306-682D-4327-853F-C33CD57C3D29}" type="presParOf" srcId="{F9E732B2-2530-4316-845E-BDBB4699D6E8}" destId="{B9AB3CC8-7DD1-4250-B2A8-C4408BFBFEBD}" srcOrd="4" destOrd="0" presId="urn:microsoft.com/office/officeart/2018/2/layout/IconVerticalSolidList"/>
    <dgm:cxn modelId="{6AE15BDC-3ABE-4FE0-BAB4-4543E355E73A}" type="presParOf" srcId="{B9AB3CC8-7DD1-4250-B2A8-C4408BFBFEBD}" destId="{C1EF3380-2F2A-41D0-8ACE-3D764671A049}" srcOrd="0" destOrd="0" presId="urn:microsoft.com/office/officeart/2018/2/layout/IconVerticalSolidList"/>
    <dgm:cxn modelId="{58F32548-7460-45FF-95F8-82C18758533A}" type="presParOf" srcId="{B9AB3CC8-7DD1-4250-B2A8-C4408BFBFEBD}" destId="{EA3E0A1D-CAE2-4F36-9C93-1E4CB93056C6}" srcOrd="1" destOrd="0" presId="urn:microsoft.com/office/officeart/2018/2/layout/IconVerticalSolidList"/>
    <dgm:cxn modelId="{B6B7C1DF-D057-45B9-848C-18F20B34A7AC}" type="presParOf" srcId="{B9AB3CC8-7DD1-4250-B2A8-C4408BFBFEBD}" destId="{13353665-B634-4217-9241-86627B7F1D36}" srcOrd="2" destOrd="0" presId="urn:microsoft.com/office/officeart/2018/2/layout/IconVerticalSolidList"/>
    <dgm:cxn modelId="{3A1F90E5-2664-4D2B-84B1-55E206D2E16C}" type="presParOf" srcId="{B9AB3CC8-7DD1-4250-B2A8-C4408BFBFEBD}" destId="{890B496B-9AD9-4E05-8B8F-3B879A915CA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33DA27-630D-4C51-B49C-B577A11D35D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5F1470-A492-4FD2-A544-E38D55B49DD9}">
      <dgm:prSet/>
      <dgm:spPr/>
      <dgm:t>
        <a:bodyPr/>
        <a:lstStyle/>
        <a:p>
          <a:pPr>
            <a:lnSpc>
              <a:spcPct val="100000"/>
            </a:lnSpc>
          </a:pPr>
          <a:r>
            <a:rPr lang="fr-FR"/>
            <a:t>Les suppléments de vitamine D ont prouvé leur effet sur la densité minérale osseuse et la prévention des infections.</a:t>
          </a:r>
          <a:endParaRPr lang="en-US"/>
        </a:p>
      </dgm:t>
    </dgm:pt>
    <dgm:pt modelId="{D1178221-160A-44AD-935C-927B40CE8F1F}" type="parTrans" cxnId="{FE4B2D56-D0F6-413B-AF32-88A76DA13606}">
      <dgm:prSet/>
      <dgm:spPr/>
      <dgm:t>
        <a:bodyPr/>
        <a:lstStyle/>
        <a:p>
          <a:endParaRPr lang="en-US"/>
        </a:p>
      </dgm:t>
    </dgm:pt>
    <dgm:pt modelId="{309574F0-4E18-4910-B23E-577A3E9F951B}" type="sibTrans" cxnId="{FE4B2D56-D0F6-413B-AF32-88A76DA13606}">
      <dgm:prSet/>
      <dgm:spPr/>
      <dgm:t>
        <a:bodyPr/>
        <a:lstStyle/>
        <a:p>
          <a:endParaRPr lang="en-US"/>
        </a:p>
      </dgm:t>
    </dgm:pt>
    <dgm:pt modelId="{AEC1C8D7-B26C-48DA-9AA4-E3F951E486D3}">
      <dgm:prSet/>
      <dgm:spPr/>
      <dgm:t>
        <a:bodyPr/>
        <a:lstStyle/>
        <a:p>
          <a:pPr>
            <a:lnSpc>
              <a:spcPct val="100000"/>
            </a:lnSpc>
          </a:pPr>
          <a:r>
            <a:rPr lang="fr-FR"/>
            <a:t>Le soleil est la meilleure source de vitamine D</a:t>
          </a:r>
          <a:endParaRPr lang="en-US"/>
        </a:p>
      </dgm:t>
    </dgm:pt>
    <dgm:pt modelId="{E057596E-0702-4A88-9C13-6D6FDA297089}" type="parTrans" cxnId="{85523CEE-F3C4-49DC-8F3D-524C25F3E674}">
      <dgm:prSet/>
      <dgm:spPr/>
      <dgm:t>
        <a:bodyPr/>
        <a:lstStyle/>
        <a:p>
          <a:endParaRPr lang="en-US"/>
        </a:p>
      </dgm:t>
    </dgm:pt>
    <dgm:pt modelId="{7EDA47E0-36A0-4402-9E73-07D865FBF236}" type="sibTrans" cxnId="{85523CEE-F3C4-49DC-8F3D-524C25F3E674}">
      <dgm:prSet/>
      <dgm:spPr/>
      <dgm:t>
        <a:bodyPr/>
        <a:lstStyle/>
        <a:p>
          <a:endParaRPr lang="en-US"/>
        </a:p>
      </dgm:t>
    </dgm:pt>
    <dgm:pt modelId="{1D7327EC-7E98-478B-A3E4-69E3A80B3863}">
      <dgm:prSet/>
      <dgm:spPr/>
      <dgm:t>
        <a:bodyPr/>
        <a:lstStyle/>
        <a:p>
          <a:pPr>
            <a:lnSpc>
              <a:spcPct val="100000"/>
            </a:lnSpc>
          </a:pPr>
          <a:r>
            <a:rPr lang="fr-FR"/>
            <a:t>Il faut s’exposer au moins 2h par jour au soleil pour que notre peau en produise une quantité suffisante</a:t>
          </a:r>
          <a:endParaRPr lang="en-US"/>
        </a:p>
      </dgm:t>
    </dgm:pt>
    <dgm:pt modelId="{362E3882-B291-49A6-A052-496E71DD14FC}" type="parTrans" cxnId="{08A2AFD9-42D2-4E4D-951E-967181CE9B60}">
      <dgm:prSet/>
      <dgm:spPr/>
      <dgm:t>
        <a:bodyPr/>
        <a:lstStyle/>
        <a:p>
          <a:endParaRPr lang="en-US"/>
        </a:p>
      </dgm:t>
    </dgm:pt>
    <dgm:pt modelId="{FC84E084-6982-4F3D-B6F4-DEEBAD524AF1}" type="sibTrans" cxnId="{08A2AFD9-42D2-4E4D-951E-967181CE9B60}">
      <dgm:prSet/>
      <dgm:spPr/>
      <dgm:t>
        <a:bodyPr/>
        <a:lstStyle/>
        <a:p>
          <a:endParaRPr lang="en-US"/>
        </a:p>
      </dgm:t>
    </dgm:pt>
    <dgm:pt modelId="{F9E732B2-2530-4316-845E-BDBB4699D6E8}" type="pres">
      <dgm:prSet presAssocID="{1433DA27-630D-4C51-B49C-B577A11D35D1}" presName="root" presStyleCnt="0">
        <dgm:presLayoutVars>
          <dgm:dir/>
          <dgm:resizeHandles val="exact"/>
        </dgm:presLayoutVars>
      </dgm:prSet>
      <dgm:spPr/>
    </dgm:pt>
    <dgm:pt modelId="{28803208-FAC8-42E4-A649-7A5EA471D8CA}" type="pres">
      <dgm:prSet presAssocID="{D85F1470-A492-4FD2-A544-E38D55B49DD9}" presName="compNode" presStyleCnt="0"/>
      <dgm:spPr/>
    </dgm:pt>
    <dgm:pt modelId="{8336A79B-E71F-489A-9573-98436B9DD57A}" type="pres">
      <dgm:prSet presAssocID="{D85F1470-A492-4FD2-A544-E38D55B49DD9}" presName="bgRect" presStyleLbl="bgShp" presStyleIdx="0" presStyleCnt="3"/>
      <dgm:spPr/>
    </dgm:pt>
    <dgm:pt modelId="{2352D1F4-C0E9-4E70-A72F-25D2A9FB4017}" type="pres">
      <dgm:prSet presAssocID="{D85F1470-A492-4FD2-A544-E38D55B49D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édecine"/>
        </a:ext>
      </dgm:extLst>
    </dgm:pt>
    <dgm:pt modelId="{E9C4D4F9-4575-40C1-84BB-C06657068231}" type="pres">
      <dgm:prSet presAssocID="{D85F1470-A492-4FD2-A544-E38D55B49DD9}" presName="spaceRect" presStyleCnt="0"/>
      <dgm:spPr/>
    </dgm:pt>
    <dgm:pt modelId="{01F89873-34D5-43EF-BC72-3A2B46375AFC}" type="pres">
      <dgm:prSet presAssocID="{D85F1470-A492-4FD2-A544-E38D55B49DD9}" presName="parTx" presStyleLbl="revTx" presStyleIdx="0" presStyleCnt="3">
        <dgm:presLayoutVars>
          <dgm:chMax val="0"/>
          <dgm:chPref val="0"/>
        </dgm:presLayoutVars>
      </dgm:prSet>
      <dgm:spPr/>
    </dgm:pt>
    <dgm:pt modelId="{9C925DC7-C6AE-4567-A174-605AA27B8FC2}" type="pres">
      <dgm:prSet presAssocID="{309574F0-4E18-4910-B23E-577A3E9F951B}" presName="sibTrans" presStyleCnt="0"/>
      <dgm:spPr/>
    </dgm:pt>
    <dgm:pt modelId="{05BB05A4-F608-43F4-AFD0-CF626BFC4DF3}" type="pres">
      <dgm:prSet presAssocID="{AEC1C8D7-B26C-48DA-9AA4-E3F951E486D3}" presName="compNode" presStyleCnt="0"/>
      <dgm:spPr/>
    </dgm:pt>
    <dgm:pt modelId="{928B6D52-06B9-48AE-B74B-72C0878CEE56}" type="pres">
      <dgm:prSet presAssocID="{AEC1C8D7-B26C-48DA-9AA4-E3F951E486D3}" presName="bgRect" presStyleLbl="bgShp" presStyleIdx="1" presStyleCnt="3"/>
      <dgm:spPr/>
    </dgm:pt>
    <dgm:pt modelId="{2608C799-D018-4538-94E5-C0579D6B897A}" type="pres">
      <dgm:prSet presAssocID="{AEC1C8D7-B26C-48DA-9AA4-E3F951E486D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leil"/>
        </a:ext>
      </dgm:extLst>
    </dgm:pt>
    <dgm:pt modelId="{992E7EA1-B185-464F-9276-5070A3DC9A6E}" type="pres">
      <dgm:prSet presAssocID="{AEC1C8D7-B26C-48DA-9AA4-E3F951E486D3}" presName="spaceRect" presStyleCnt="0"/>
      <dgm:spPr/>
    </dgm:pt>
    <dgm:pt modelId="{61228A83-985B-4625-96FE-63E47E8E3C70}" type="pres">
      <dgm:prSet presAssocID="{AEC1C8D7-B26C-48DA-9AA4-E3F951E486D3}" presName="parTx" presStyleLbl="revTx" presStyleIdx="1" presStyleCnt="3">
        <dgm:presLayoutVars>
          <dgm:chMax val="0"/>
          <dgm:chPref val="0"/>
        </dgm:presLayoutVars>
      </dgm:prSet>
      <dgm:spPr/>
    </dgm:pt>
    <dgm:pt modelId="{B1B63146-6A50-4312-8663-67293B31CE1C}" type="pres">
      <dgm:prSet presAssocID="{7EDA47E0-36A0-4402-9E73-07D865FBF236}" presName="sibTrans" presStyleCnt="0"/>
      <dgm:spPr/>
    </dgm:pt>
    <dgm:pt modelId="{B9AB3CC8-7DD1-4250-B2A8-C4408BFBFEBD}" type="pres">
      <dgm:prSet presAssocID="{1D7327EC-7E98-478B-A3E4-69E3A80B3863}" presName="compNode" presStyleCnt="0"/>
      <dgm:spPr/>
    </dgm:pt>
    <dgm:pt modelId="{C1EF3380-2F2A-41D0-8ACE-3D764671A049}" type="pres">
      <dgm:prSet presAssocID="{1D7327EC-7E98-478B-A3E4-69E3A80B3863}" presName="bgRect" presStyleLbl="bgShp" presStyleIdx="2" presStyleCnt="3"/>
      <dgm:spPr/>
    </dgm:pt>
    <dgm:pt modelId="{EA3E0A1D-CAE2-4F36-9C93-1E4CB93056C6}" type="pres">
      <dgm:prSet presAssocID="{1D7327EC-7E98-478B-A3E4-69E3A80B38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tial Sun"/>
        </a:ext>
      </dgm:extLst>
    </dgm:pt>
    <dgm:pt modelId="{13353665-B634-4217-9241-86627B7F1D36}" type="pres">
      <dgm:prSet presAssocID="{1D7327EC-7E98-478B-A3E4-69E3A80B3863}" presName="spaceRect" presStyleCnt="0"/>
      <dgm:spPr/>
    </dgm:pt>
    <dgm:pt modelId="{890B496B-9AD9-4E05-8B8F-3B879A915CA1}" type="pres">
      <dgm:prSet presAssocID="{1D7327EC-7E98-478B-A3E4-69E3A80B3863}" presName="parTx" presStyleLbl="revTx" presStyleIdx="2" presStyleCnt="3">
        <dgm:presLayoutVars>
          <dgm:chMax val="0"/>
          <dgm:chPref val="0"/>
        </dgm:presLayoutVars>
      </dgm:prSet>
      <dgm:spPr/>
    </dgm:pt>
  </dgm:ptLst>
  <dgm:cxnLst>
    <dgm:cxn modelId="{92AD5310-54AF-4B85-B216-3D27142A8B88}" type="presOf" srcId="{1433DA27-630D-4C51-B49C-B577A11D35D1}" destId="{F9E732B2-2530-4316-845E-BDBB4699D6E8}" srcOrd="0" destOrd="0" presId="urn:microsoft.com/office/officeart/2018/2/layout/IconVerticalSolidList"/>
    <dgm:cxn modelId="{FE4B2D56-D0F6-413B-AF32-88A76DA13606}" srcId="{1433DA27-630D-4C51-B49C-B577A11D35D1}" destId="{D85F1470-A492-4FD2-A544-E38D55B49DD9}" srcOrd="0" destOrd="0" parTransId="{D1178221-160A-44AD-935C-927B40CE8F1F}" sibTransId="{309574F0-4E18-4910-B23E-577A3E9F951B}"/>
    <dgm:cxn modelId="{22CA057C-80C8-4D48-BD5E-59871DC6A133}" type="presOf" srcId="{1D7327EC-7E98-478B-A3E4-69E3A80B3863}" destId="{890B496B-9AD9-4E05-8B8F-3B879A915CA1}" srcOrd="0" destOrd="0" presId="urn:microsoft.com/office/officeart/2018/2/layout/IconVerticalSolidList"/>
    <dgm:cxn modelId="{CFD2D199-D989-4C89-B9A4-EEDA3E957150}" type="presOf" srcId="{AEC1C8D7-B26C-48DA-9AA4-E3F951E486D3}" destId="{61228A83-985B-4625-96FE-63E47E8E3C70}" srcOrd="0" destOrd="0" presId="urn:microsoft.com/office/officeart/2018/2/layout/IconVerticalSolidList"/>
    <dgm:cxn modelId="{08A2AFD9-42D2-4E4D-951E-967181CE9B60}" srcId="{1433DA27-630D-4C51-B49C-B577A11D35D1}" destId="{1D7327EC-7E98-478B-A3E4-69E3A80B3863}" srcOrd="2" destOrd="0" parTransId="{362E3882-B291-49A6-A052-496E71DD14FC}" sibTransId="{FC84E084-6982-4F3D-B6F4-DEEBAD524AF1}"/>
    <dgm:cxn modelId="{84103AEC-88D4-4027-845F-A01383DAC220}" type="presOf" srcId="{D85F1470-A492-4FD2-A544-E38D55B49DD9}" destId="{01F89873-34D5-43EF-BC72-3A2B46375AFC}" srcOrd="0" destOrd="0" presId="urn:microsoft.com/office/officeart/2018/2/layout/IconVerticalSolidList"/>
    <dgm:cxn modelId="{85523CEE-F3C4-49DC-8F3D-524C25F3E674}" srcId="{1433DA27-630D-4C51-B49C-B577A11D35D1}" destId="{AEC1C8D7-B26C-48DA-9AA4-E3F951E486D3}" srcOrd="1" destOrd="0" parTransId="{E057596E-0702-4A88-9C13-6D6FDA297089}" sibTransId="{7EDA47E0-36A0-4402-9E73-07D865FBF236}"/>
    <dgm:cxn modelId="{839EB7B7-3530-4006-B1B1-A8BD44ACD01E}" type="presParOf" srcId="{F9E732B2-2530-4316-845E-BDBB4699D6E8}" destId="{28803208-FAC8-42E4-A649-7A5EA471D8CA}" srcOrd="0" destOrd="0" presId="urn:microsoft.com/office/officeart/2018/2/layout/IconVerticalSolidList"/>
    <dgm:cxn modelId="{3E6F2597-44D6-4AFA-9A60-8F104D616EBC}" type="presParOf" srcId="{28803208-FAC8-42E4-A649-7A5EA471D8CA}" destId="{8336A79B-E71F-489A-9573-98436B9DD57A}" srcOrd="0" destOrd="0" presId="urn:microsoft.com/office/officeart/2018/2/layout/IconVerticalSolidList"/>
    <dgm:cxn modelId="{30BA0DAB-071E-4978-8ACF-32382740BA4D}" type="presParOf" srcId="{28803208-FAC8-42E4-A649-7A5EA471D8CA}" destId="{2352D1F4-C0E9-4E70-A72F-25D2A9FB4017}" srcOrd="1" destOrd="0" presId="urn:microsoft.com/office/officeart/2018/2/layout/IconVerticalSolidList"/>
    <dgm:cxn modelId="{2C7B1852-DD69-440E-9331-6F65B717F9EB}" type="presParOf" srcId="{28803208-FAC8-42E4-A649-7A5EA471D8CA}" destId="{E9C4D4F9-4575-40C1-84BB-C06657068231}" srcOrd="2" destOrd="0" presId="urn:microsoft.com/office/officeart/2018/2/layout/IconVerticalSolidList"/>
    <dgm:cxn modelId="{15C36841-4D63-4973-93A6-979BFC8616C8}" type="presParOf" srcId="{28803208-FAC8-42E4-A649-7A5EA471D8CA}" destId="{01F89873-34D5-43EF-BC72-3A2B46375AFC}" srcOrd="3" destOrd="0" presId="urn:microsoft.com/office/officeart/2018/2/layout/IconVerticalSolidList"/>
    <dgm:cxn modelId="{773A04EE-30BE-457E-85E5-29019804B4CE}" type="presParOf" srcId="{F9E732B2-2530-4316-845E-BDBB4699D6E8}" destId="{9C925DC7-C6AE-4567-A174-605AA27B8FC2}" srcOrd="1" destOrd="0" presId="urn:microsoft.com/office/officeart/2018/2/layout/IconVerticalSolidList"/>
    <dgm:cxn modelId="{35B32569-41E1-4BB7-B16E-0C71B25C06B0}" type="presParOf" srcId="{F9E732B2-2530-4316-845E-BDBB4699D6E8}" destId="{05BB05A4-F608-43F4-AFD0-CF626BFC4DF3}" srcOrd="2" destOrd="0" presId="urn:microsoft.com/office/officeart/2018/2/layout/IconVerticalSolidList"/>
    <dgm:cxn modelId="{5148AD3D-2FF5-4528-928D-375F12FB5670}" type="presParOf" srcId="{05BB05A4-F608-43F4-AFD0-CF626BFC4DF3}" destId="{928B6D52-06B9-48AE-B74B-72C0878CEE56}" srcOrd="0" destOrd="0" presId="urn:microsoft.com/office/officeart/2018/2/layout/IconVerticalSolidList"/>
    <dgm:cxn modelId="{43B1E957-6410-4AD6-87FC-51E1BDECB84E}" type="presParOf" srcId="{05BB05A4-F608-43F4-AFD0-CF626BFC4DF3}" destId="{2608C799-D018-4538-94E5-C0579D6B897A}" srcOrd="1" destOrd="0" presId="urn:microsoft.com/office/officeart/2018/2/layout/IconVerticalSolidList"/>
    <dgm:cxn modelId="{D6D297C0-BB04-47F4-920C-23F0D8AE210D}" type="presParOf" srcId="{05BB05A4-F608-43F4-AFD0-CF626BFC4DF3}" destId="{992E7EA1-B185-464F-9276-5070A3DC9A6E}" srcOrd="2" destOrd="0" presId="urn:microsoft.com/office/officeart/2018/2/layout/IconVerticalSolidList"/>
    <dgm:cxn modelId="{D92FC4B7-FA66-484F-8250-A6FF00E3B45F}" type="presParOf" srcId="{05BB05A4-F608-43F4-AFD0-CF626BFC4DF3}" destId="{61228A83-985B-4625-96FE-63E47E8E3C70}" srcOrd="3" destOrd="0" presId="urn:microsoft.com/office/officeart/2018/2/layout/IconVerticalSolidList"/>
    <dgm:cxn modelId="{84C23611-ADE9-4926-BF91-47F0F6A9E19A}" type="presParOf" srcId="{F9E732B2-2530-4316-845E-BDBB4699D6E8}" destId="{B1B63146-6A50-4312-8663-67293B31CE1C}" srcOrd="3" destOrd="0" presId="urn:microsoft.com/office/officeart/2018/2/layout/IconVerticalSolidList"/>
    <dgm:cxn modelId="{67FE4306-682D-4327-853F-C33CD57C3D29}" type="presParOf" srcId="{F9E732B2-2530-4316-845E-BDBB4699D6E8}" destId="{B9AB3CC8-7DD1-4250-B2A8-C4408BFBFEBD}" srcOrd="4" destOrd="0" presId="urn:microsoft.com/office/officeart/2018/2/layout/IconVerticalSolidList"/>
    <dgm:cxn modelId="{6AE15BDC-3ABE-4FE0-BAB4-4543E355E73A}" type="presParOf" srcId="{B9AB3CC8-7DD1-4250-B2A8-C4408BFBFEBD}" destId="{C1EF3380-2F2A-41D0-8ACE-3D764671A049}" srcOrd="0" destOrd="0" presId="urn:microsoft.com/office/officeart/2018/2/layout/IconVerticalSolidList"/>
    <dgm:cxn modelId="{58F32548-7460-45FF-95F8-82C18758533A}" type="presParOf" srcId="{B9AB3CC8-7DD1-4250-B2A8-C4408BFBFEBD}" destId="{EA3E0A1D-CAE2-4F36-9C93-1E4CB93056C6}" srcOrd="1" destOrd="0" presId="urn:microsoft.com/office/officeart/2018/2/layout/IconVerticalSolidList"/>
    <dgm:cxn modelId="{B6B7C1DF-D057-45B9-848C-18F20B34A7AC}" type="presParOf" srcId="{B9AB3CC8-7DD1-4250-B2A8-C4408BFBFEBD}" destId="{13353665-B634-4217-9241-86627B7F1D36}" srcOrd="2" destOrd="0" presId="urn:microsoft.com/office/officeart/2018/2/layout/IconVerticalSolidList"/>
    <dgm:cxn modelId="{3A1F90E5-2664-4D2B-84B1-55E206D2E16C}" type="presParOf" srcId="{B9AB3CC8-7DD1-4250-B2A8-C4408BFBFEBD}" destId="{890B496B-9AD9-4E05-8B8F-3B879A915CA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6A79B-E71F-489A-9573-98436B9DD57A}">
      <dsp:nvSpPr>
        <dsp:cNvPr id="0" name=""/>
        <dsp:cNvSpPr/>
      </dsp:nvSpPr>
      <dsp:spPr>
        <a:xfrm>
          <a:off x="0" y="453"/>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2D1F4-C0E9-4E70-A72F-25D2A9FB4017}">
      <dsp:nvSpPr>
        <dsp:cNvPr id="0" name=""/>
        <dsp:cNvSpPr/>
      </dsp:nvSpPr>
      <dsp:spPr>
        <a:xfrm>
          <a:off x="320844" y="239098"/>
          <a:ext cx="583354" cy="583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89873-34D5-43EF-BC72-3A2B46375AFC}">
      <dsp:nvSpPr>
        <dsp:cNvPr id="0" name=""/>
        <dsp:cNvSpPr/>
      </dsp:nvSpPr>
      <dsp:spPr>
        <a:xfrm>
          <a:off x="1225044" y="453"/>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Les suppléments de vitamine D ont prouvé leur effet sur la densité minérale osseuse et la prévention des infections.</a:t>
          </a:r>
          <a:endParaRPr lang="en-US" sz="2500" kern="1200"/>
        </a:p>
      </dsp:txBody>
      <dsp:txXfrm>
        <a:off x="1225044" y="453"/>
        <a:ext cx="9555250" cy="1060644"/>
      </dsp:txXfrm>
    </dsp:sp>
    <dsp:sp modelId="{928B6D52-06B9-48AE-B74B-72C0878CEE56}">
      <dsp:nvSpPr>
        <dsp:cNvPr id="0" name=""/>
        <dsp:cNvSpPr/>
      </dsp:nvSpPr>
      <dsp:spPr>
        <a:xfrm>
          <a:off x="0" y="1326258"/>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8C799-D018-4538-94E5-C0579D6B897A}">
      <dsp:nvSpPr>
        <dsp:cNvPr id="0" name=""/>
        <dsp:cNvSpPr/>
      </dsp:nvSpPr>
      <dsp:spPr>
        <a:xfrm>
          <a:off x="320844" y="1564903"/>
          <a:ext cx="583354" cy="583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28A83-985B-4625-96FE-63E47E8E3C70}">
      <dsp:nvSpPr>
        <dsp:cNvPr id="0" name=""/>
        <dsp:cNvSpPr/>
      </dsp:nvSpPr>
      <dsp:spPr>
        <a:xfrm>
          <a:off x="1225044" y="1326258"/>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Le soleil est la meilleure source de vitamine D</a:t>
          </a:r>
          <a:endParaRPr lang="en-US" sz="2500" kern="1200"/>
        </a:p>
      </dsp:txBody>
      <dsp:txXfrm>
        <a:off x="1225044" y="1326258"/>
        <a:ext cx="9555250" cy="1060644"/>
      </dsp:txXfrm>
    </dsp:sp>
    <dsp:sp modelId="{C1EF3380-2F2A-41D0-8ACE-3D764671A049}">
      <dsp:nvSpPr>
        <dsp:cNvPr id="0" name=""/>
        <dsp:cNvSpPr/>
      </dsp:nvSpPr>
      <dsp:spPr>
        <a:xfrm>
          <a:off x="0" y="2652064"/>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E0A1D-CAE2-4F36-9C93-1E4CB93056C6}">
      <dsp:nvSpPr>
        <dsp:cNvPr id="0" name=""/>
        <dsp:cNvSpPr/>
      </dsp:nvSpPr>
      <dsp:spPr>
        <a:xfrm>
          <a:off x="320844" y="2890709"/>
          <a:ext cx="583354" cy="5833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0B496B-9AD9-4E05-8B8F-3B879A915CA1}">
      <dsp:nvSpPr>
        <dsp:cNvPr id="0" name=""/>
        <dsp:cNvSpPr/>
      </dsp:nvSpPr>
      <dsp:spPr>
        <a:xfrm>
          <a:off x="1225044" y="2652064"/>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Il faut s’exposer au moins 2h par jour au soleil pour que notre peau en produise une quantité suffisante</a:t>
          </a:r>
          <a:endParaRPr lang="en-US" sz="2500" kern="1200"/>
        </a:p>
      </dsp:txBody>
      <dsp:txXfrm>
        <a:off x="1225044" y="2652064"/>
        <a:ext cx="9555250" cy="1060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6A79B-E71F-489A-9573-98436B9DD57A}">
      <dsp:nvSpPr>
        <dsp:cNvPr id="0" name=""/>
        <dsp:cNvSpPr/>
      </dsp:nvSpPr>
      <dsp:spPr>
        <a:xfrm>
          <a:off x="0" y="453"/>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2D1F4-C0E9-4E70-A72F-25D2A9FB4017}">
      <dsp:nvSpPr>
        <dsp:cNvPr id="0" name=""/>
        <dsp:cNvSpPr/>
      </dsp:nvSpPr>
      <dsp:spPr>
        <a:xfrm>
          <a:off x="320844" y="239098"/>
          <a:ext cx="583354" cy="583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89873-34D5-43EF-BC72-3A2B46375AFC}">
      <dsp:nvSpPr>
        <dsp:cNvPr id="0" name=""/>
        <dsp:cNvSpPr/>
      </dsp:nvSpPr>
      <dsp:spPr>
        <a:xfrm>
          <a:off x="1225044" y="453"/>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Les suppléments de vitamine D ont prouvé leur effet sur la densité minérale osseuse et la prévention des infections.</a:t>
          </a:r>
          <a:endParaRPr lang="en-US" sz="2500" kern="1200"/>
        </a:p>
      </dsp:txBody>
      <dsp:txXfrm>
        <a:off x="1225044" y="453"/>
        <a:ext cx="9555250" cy="1060644"/>
      </dsp:txXfrm>
    </dsp:sp>
    <dsp:sp modelId="{928B6D52-06B9-48AE-B74B-72C0878CEE56}">
      <dsp:nvSpPr>
        <dsp:cNvPr id="0" name=""/>
        <dsp:cNvSpPr/>
      </dsp:nvSpPr>
      <dsp:spPr>
        <a:xfrm>
          <a:off x="0" y="1326258"/>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8C799-D018-4538-94E5-C0579D6B897A}">
      <dsp:nvSpPr>
        <dsp:cNvPr id="0" name=""/>
        <dsp:cNvSpPr/>
      </dsp:nvSpPr>
      <dsp:spPr>
        <a:xfrm>
          <a:off x="320844" y="1564903"/>
          <a:ext cx="583354" cy="583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28A83-985B-4625-96FE-63E47E8E3C70}">
      <dsp:nvSpPr>
        <dsp:cNvPr id="0" name=""/>
        <dsp:cNvSpPr/>
      </dsp:nvSpPr>
      <dsp:spPr>
        <a:xfrm>
          <a:off x="1225044" y="1326258"/>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Le soleil est la meilleure source de vitamine D</a:t>
          </a:r>
          <a:endParaRPr lang="en-US" sz="2500" kern="1200"/>
        </a:p>
      </dsp:txBody>
      <dsp:txXfrm>
        <a:off x="1225044" y="1326258"/>
        <a:ext cx="9555250" cy="1060644"/>
      </dsp:txXfrm>
    </dsp:sp>
    <dsp:sp modelId="{C1EF3380-2F2A-41D0-8ACE-3D764671A049}">
      <dsp:nvSpPr>
        <dsp:cNvPr id="0" name=""/>
        <dsp:cNvSpPr/>
      </dsp:nvSpPr>
      <dsp:spPr>
        <a:xfrm>
          <a:off x="0" y="2652064"/>
          <a:ext cx="10780295" cy="106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E0A1D-CAE2-4F36-9C93-1E4CB93056C6}">
      <dsp:nvSpPr>
        <dsp:cNvPr id="0" name=""/>
        <dsp:cNvSpPr/>
      </dsp:nvSpPr>
      <dsp:spPr>
        <a:xfrm>
          <a:off x="320844" y="2890709"/>
          <a:ext cx="583354" cy="5833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0B496B-9AD9-4E05-8B8F-3B879A915CA1}">
      <dsp:nvSpPr>
        <dsp:cNvPr id="0" name=""/>
        <dsp:cNvSpPr/>
      </dsp:nvSpPr>
      <dsp:spPr>
        <a:xfrm>
          <a:off x="1225044" y="2652064"/>
          <a:ext cx="9555250" cy="106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52" tIns="112252" rIns="112252" bIns="112252" numCol="1" spcCol="1270" anchor="ctr" anchorCtr="0">
          <a:noAutofit/>
        </a:bodyPr>
        <a:lstStyle/>
        <a:p>
          <a:pPr marL="0" lvl="0" indent="0" algn="l" defTabSz="1111250">
            <a:lnSpc>
              <a:spcPct val="100000"/>
            </a:lnSpc>
            <a:spcBef>
              <a:spcPct val="0"/>
            </a:spcBef>
            <a:spcAft>
              <a:spcPct val="35000"/>
            </a:spcAft>
            <a:buNone/>
          </a:pPr>
          <a:r>
            <a:rPr lang="fr-FR" sz="2500" kern="1200"/>
            <a:t>Il faut s’exposer au moins 2h par jour au soleil pour que notre peau en produise une quantité suffisante</a:t>
          </a:r>
          <a:endParaRPr lang="en-US" sz="2500" kern="1200"/>
        </a:p>
      </dsp:txBody>
      <dsp:txXfrm>
        <a:off x="1225044" y="2652064"/>
        <a:ext cx="9555250" cy="10606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F30F1-2E0D-0C4D-B944-0170E0217E14}" type="datetimeFigureOut">
              <a:rPr lang="fr-FR" smtClean="0"/>
              <a:t>06/11/2023</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4C49E-5320-6D43-B95A-86D8A48E4859}" type="slidenum">
              <a:rPr lang="fr-FR" smtClean="0"/>
              <a:t>‹#›</a:t>
            </a:fld>
            <a:endParaRPr lang="fr-FR"/>
          </a:p>
        </p:txBody>
      </p:sp>
    </p:spTree>
    <p:extLst>
      <p:ext uri="{BB962C8B-B14F-4D97-AF65-F5344CB8AC3E}">
        <p14:creationId xmlns:p14="http://schemas.microsoft.com/office/powerpoint/2010/main" val="308867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ynamed.com/device/tympanostomy-tubes#GUID-63364810-CF21-467A-A6B6-05694B354419__GENREF6679"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dynamed.com/device/tympanostomy-tubes#GUID-539FC00E-4EE3-4965-B8D6-E71720F9A4E9__ANC_2058451684" TargetMode="External"/><Relationship Id="rId4" Type="http://schemas.openxmlformats.org/officeDocument/2006/relationships/hyperlink" Target="https://www.dynamed.com/device/tympanostomy-tubes#GUID-70B90334-975E-4CF2-AAD7-62EC6EA31938__AAOHNSGRAD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ynamed.com/device/tympanostomy-tubes#GUID-63364810-CF21-467A-A6B6-05694B354419__GENREF6679"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dynamed.com/device/tympanostomy-tubes#GUID-539FC00E-4EE3-4965-B8D6-E71720F9A4E9__ANC_2058451684" TargetMode="External"/><Relationship Id="rId4" Type="http://schemas.openxmlformats.org/officeDocument/2006/relationships/hyperlink" Target="https://www.dynamed.com/device/tympanostomy-tubes#GUID-70B90334-975E-4CF2-AAD7-62EC6EA31938__AAOHNSGRAD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ynamed.com/device/tympanostomy-tubes#GUID-63364810-CF21-467A-A6B6-05694B354419__GENREF6679"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dynamed.com/device/tympanostomy-tubes#GUID-539FC00E-4EE3-4965-B8D6-E71720F9A4E9__ANC_2058451684" TargetMode="External"/><Relationship Id="rId4" Type="http://schemas.openxmlformats.org/officeDocument/2006/relationships/hyperlink" Target="https://www.dynamed.com/device/tympanostomy-tubes#GUID-70B90334-975E-4CF2-AAD7-62EC6EA31938__AAOHNSGRA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oi.org/10.1002/14651858.CD008550.pub2" TargetMode="External"/><Relationship Id="rId3" Type="http://schemas.openxmlformats.org/officeDocument/2006/relationships/hyperlink" Target="https://cps.ca/fr/documents/position/reflux-gastro-sophagien-chez-les-nourrissons-en-sante#ref7" TargetMode="External"/><Relationship Id="rId7" Type="http://schemas.openxmlformats.org/officeDocument/2006/relationships/hyperlink" Target="https://cps.ca/fr/documents/position/reflux-gastro-sophagien-chez-les-nourrissons-en-sante#ref1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ps.ca/fr/documents/position/reflux-gastro-sophagien-chez-les-nourrissons-en-sante#ref10" TargetMode="External"/><Relationship Id="rId5" Type="http://schemas.openxmlformats.org/officeDocument/2006/relationships/hyperlink" Target="https://cps.ca/fr/documents/position/reflux-gastro-sophagien-chez-les-nourrissons-en-sante#ref9" TargetMode="External"/><Relationship Id="rId4" Type="http://schemas.openxmlformats.org/officeDocument/2006/relationships/hyperlink" Target="https://cps.ca/fr/documents/position/reflux-gastro-sophagien-chez-les-nourrissons-en-sante#ref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peds.com/article/S0022-3476(11)00897-3/full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1016/j.jpeds.2011.08.06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016/j.jpeds.2011.08.06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pubmed.ncbi.nlm.nih.gov/?term=Ijzerman+MJ&amp;cauthor_id=24784879" TargetMode="External"/><Relationship Id="rId3" Type="http://schemas.openxmlformats.org/officeDocument/2006/relationships/hyperlink" Target="https://pubmed.ncbi.nlm.nih.gov/?term=van+Wijk+RM&amp;cauthor_id=24784879" TargetMode="External"/><Relationship Id="rId7" Type="http://schemas.openxmlformats.org/officeDocument/2006/relationships/hyperlink" Target="https://pubmed.ncbi.nlm.nih.gov/?term=Van+der+Ploeg+CP&amp;cauthor_id=24784879"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pubmed.ncbi.nlm.nih.gov/?term=Groothuis-Oudshoorn+CG&amp;cauthor_id=24784879" TargetMode="External"/><Relationship Id="rId5" Type="http://schemas.openxmlformats.org/officeDocument/2006/relationships/hyperlink" Target="https://pubmed.ncbi.nlm.nih.gov/?term=van+Vlimmeren+LA&amp;cauthor_id=24784879" TargetMode="External"/><Relationship Id="rId10" Type="http://schemas.openxmlformats.org/officeDocument/2006/relationships/hyperlink" Target="https://doi.org/10.1136/bmj.g2741" TargetMode="External"/><Relationship Id="rId4" Type="http://schemas.openxmlformats.org/officeDocument/2006/relationships/hyperlink" Target="https://pubmed.ncbi.nlm.nih.gov/24784879/#affiliation-1" TargetMode="External"/><Relationship Id="rId9" Type="http://schemas.openxmlformats.org/officeDocument/2006/relationships/hyperlink" Target="https://pubmed.ncbi.nlm.nih.gov/?term=Boere-Boonekamp+MM&amp;cauthor_id=24784879"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2</a:t>
            </a:fld>
            <a:endParaRPr lang="fr-FR"/>
          </a:p>
        </p:txBody>
      </p:sp>
    </p:spTree>
    <p:extLst>
      <p:ext uri="{BB962C8B-B14F-4D97-AF65-F5344CB8AC3E}">
        <p14:creationId xmlns:p14="http://schemas.microsoft.com/office/powerpoint/2010/main" val="184648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American </a:t>
            </a:r>
            <a:r>
              <a:rPr lang="fr-CA" sz="1800" b="0" i="0" dirty="0" err="1">
                <a:solidFill>
                  <a:srgbClr val="1C1D1E"/>
                </a:solidFill>
                <a:effectLst/>
                <a:latin typeface="Open Sans" panose="020B0606030504020204" pitchFamily="34" charset="0"/>
              </a:rPr>
              <a:t>Academy</a:t>
            </a:r>
            <a:r>
              <a:rPr lang="fr-CA" sz="1800" b="0" i="0" dirty="0">
                <a:solidFill>
                  <a:srgbClr val="1C1D1E"/>
                </a:solidFill>
                <a:effectLst/>
                <a:latin typeface="Open Sans" panose="020B0606030504020204" pitchFamily="34" charset="0"/>
              </a:rPr>
              <a:t> of </a:t>
            </a:r>
            <a:r>
              <a:rPr lang="fr-CA" sz="1800" b="0" i="0" dirty="0" err="1">
                <a:solidFill>
                  <a:srgbClr val="1C1D1E"/>
                </a:solidFill>
                <a:effectLst/>
                <a:latin typeface="Open Sans" panose="020B0606030504020204" pitchFamily="34" charset="0"/>
              </a:rPr>
              <a:t>Otolaryngology</a:t>
            </a:r>
            <a:r>
              <a:rPr lang="fr-CA" sz="1800" b="0" i="0" dirty="0">
                <a:solidFill>
                  <a:srgbClr val="1C1D1E"/>
                </a:solidFill>
                <a:effectLst/>
                <a:latin typeface="Open Sans" panose="020B0606030504020204" pitchFamily="34" charset="0"/>
              </a:rPr>
              <a:t>–Head and Neck </a:t>
            </a:r>
            <a:r>
              <a:rPr lang="fr-CA" sz="1800" b="0" i="0" dirty="0" err="1">
                <a:solidFill>
                  <a:srgbClr val="1C1D1E"/>
                </a:solidFill>
                <a:effectLst/>
                <a:latin typeface="Open Sans" panose="020B0606030504020204" pitchFamily="34" charset="0"/>
              </a:rPr>
              <a:t>Surgery</a:t>
            </a: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Ni la société canadienne de pédiatrie, ni la société canadienne d’ORL n’a émis de recommandations sur le sujet</a:t>
            </a:r>
            <a:endParaRPr lang="fr-FR" sz="12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sz="1800" dirty="0"/>
              <a:t>Globalement plus d’avantages que d’inconvénients: la recommandation est le clinicien DEVRAIT OFFRIR (place à la décision partagée)</a:t>
            </a:r>
          </a:p>
          <a:p>
            <a:pPr marL="0" lvl="0" indent="0" rtl="0">
              <a:lnSpc>
                <a:spcPct val="90000"/>
              </a:lnSpc>
              <a:spcBef>
                <a:spcPts val="0"/>
              </a:spcBef>
              <a:spcAft>
                <a:spcPts val="0"/>
              </a:spcAft>
              <a:buClr>
                <a:schemeClr val="dk1"/>
              </a:buClr>
              <a:buSzPts val="1100"/>
              <a:buFont typeface="Arial"/>
              <a:buNone/>
            </a:pPr>
            <a:endParaRPr lang="fr-FR" sz="1800" dirty="0"/>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b="0" i="0" dirty="0">
                <a:solidFill>
                  <a:srgbClr val="212121"/>
                </a:solidFill>
                <a:effectLst/>
                <a:latin typeface="system-ui"/>
              </a:rPr>
              <a:t>Rosenfeld RM, </a:t>
            </a:r>
            <a:r>
              <a:rPr lang="fr-CA" sz="1800" b="0" i="0" dirty="0" err="1">
                <a:solidFill>
                  <a:srgbClr val="212121"/>
                </a:solidFill>
                <a:effectLst/>
                <a:latin typeface="system-ui"/>
              </a:rPr>
              <a:t>Tunkel</a:t>
            </a:r>
            <a:r>
              <a:rPr lang="fr-CA" sz="1800" b="0" i="0" dirty="0">
                <a:solidFill>
                  <a:srgbClr val="212121"/>
                </a:solidFill>
                <a:effectLst/>
                <a:latin typeface="system-ui"/>
              </a:rPr>
              <a:t> DE, Schwartz SR, Anne S, Bishop CE, </a:t>
            </a:r>
            <a:r>
              <a:rPr lang="fr-CA" sz="1800" b="0" i="0" dirty="0" err="1">
                <a:solidFill>
                  <a:srgbClr val="212121"/>
                </a:solidFill>
                <a:effectLst/>
                <a:latin typeface="system-ui"/>
              </a:rPr>
              <a:t>Chelius</a:t>
            </a:r>
            <a:r>
              <a:rPr lang="fr-CA" sz="1800" b="0" i="0" dirty="0">
                <a:solidFill>
                  <a:srgbClr val="212121"/>
                </a:solidFill>
                <a:effectLst/>
                <a:latin typeface="system-ui"/>
              </a:rPr>
              <a:t> DC, </a:t>
            </a:r>
            <a:r>
              <a:rPr lang="fr-CA" sz="1800" b="0" i="0" dirty="0" err="1">
                <a:solidFill>
                  <a:srgbClr val="212121"/>
                </a:solidFill>
                <a:effectLst/>
                <a:latin typeface="system-ui"/>
              </a:rPr>
              <a:t>Hackell</a:t>
            </a:r>
            <a:r>
              <a:rPr lang="fr-CA" sz="1800" b="0" i="0" dirty="0">
                <a:solidFill>
                  <a:srgbClr val="212121"/>
                </a:solidFill>
                <a:effectLst/>
                <a:latin typeface="system-ui"/>
              </a:rPr>
              <a:t> J, Hunter LL, </a:t>
            </a:r>
            <a:r>
              <a:rPr lang="fr-CA" sz="1800" b="0" i="0" dirty="0" err="1">
                <a:solidFill>
                  <a:srgbClr val="212121"/>
                </a:solidFill>
                <a:effectLst/>
                <a:latin typeface="system-ui"/>
              </a:rPr>
              <a:t>Keppel</a:t>
            </a:r>
            <a:r>
              <a:rPr lang="fr-CA" sz="1800" b="0" i="0" dirty="0">
                <a:solidFill>
                  <a:srgbClr val="212121"/>
                </a:solidFill>
                <a:effectLst/>
                <a:latin typeface="system-ui"/>
              </a:rPr>
              <a:t> KL, Kim AH, Kim TW, Levine JM, </a:t>
            </a:r>
            <a:r>
              <a:rPr lang="fr-CA" sz="1800" b="0" i="0" dirty="0" err="1">
                <a:solidFill>
                  <a:srgbClr val="212121"/>
                </a:solidFill>
                <a:effectLst/>
                <a:latin typeface="system-ui"/>
              </a:rPr>
              <a:t>Maksimoski</a:t>
            </a:r>
            <a:r>
              <a:rPr lang="fr-CA" sz="1800" b="0" i="0" dirty="0">
                <a:solidFill>
                  <a:srgbClr val="212121"/>
                </a:solidFill>
                <a:effectLst/>
                <a:latin typeface="system-ui"/>
              </a:rPr>
              <a:t> MT, Moore DJ, </a:t>
            </a:r>
            <a:r>
              <a:rPr lang="fr-CA" sz="1800" b="0" i="0" dirty="0" err="1">
                <a:solidFill>
                  <a:srgbClr val="212121"/>
                </a:solidFill>
                <a:effectLst/>
                <a:latin typeface="system-ui"/>
              </a:rPr>
              <a:t>Preciado</a:t>
            </a:r>
            <a:r>
              <a:rPr lang="fr-CA" sz="1800" b="0" i="0" dirty="0">
                <a:solidFill>
                  <a:srgbClr val="212121"/>
                </a:solidFill>
                <a:effectLst/>
                <a:latin typeface="system-ui"/>
              </a:rPr>
              <a:t> DA, </a:t>
            </a:r>
            <a:r>
              <a:rPr lang="fr-CA" sz="1800" b="0" i="0" dirty="0" err="1">
                <a:solidFill>
                  <a:srgbClr val="212121"/>
                </a:solidFill>
                <a:effectLst/>
                <a:latin typeface="system-ui"/>
              </a:rPr>
              <a:t>Raol</a:t>
            </a:r>
            <a:r>
              <a:rPr lang="fr-CA" sz="1800" b="0" i="0" dirty="0">
                <a:solidFill>
                  <a:srgbClr val="212121"/>
                </a:solidFill>
                <a:effectLst/>
                <a:latin typeface="system-ui"/>
              </a:rPr>
              <a:t> NP, Vaughan WK, Walker EA, </a:t>
            </a:r>
            <a:r>
              <a:rPr lang="fr-CA" sz="1800" b="0" i="0" dirty="0" err="1">
                <a:solidFill>
                  <a:srgbClr val="212121"/>
                </a:solidFill>
                <a:effectLst/>
                <a:latin typeface="system-ui"/>
              </a:rPr>
              <a:t>Monjur</a:t>
            </a:r>
            <a:r>
              <a:rPr lang="fr-CA" sz="1800" b="0" i="0" dirty="0">
                <a:solidFill>
                  <a:srgbClr val="212121"/>
                </a:solidFill>
                <a:effectLst/>
                <a:latin typeface="system-ui"/>
              </a:rPr>
              <a:t> TM. </a:t>
            </a:r>
            <a:r>
              <a:rPr lang="fr-CA" sz="1800" b="0" i="0" dirty="0" err="1">
                <a:solidFill>
                  <a:srgbClr val="212121"/>
                </a:solidFill>
                <a:effectLst/>
                <a:latin typeface="system-ui"/>
              </a:rPr>
              <a:t>Clinical</a:t>
            </a:r>
            <a:r>
              <a:rPr lang="fr-CA" sz="1800" b="0" i="0" dirty="0">
                <a:solidFill>
                  <a:srgbClr val="212121"/>
                </a:solidFill>
                <a:effectLst/>
                <a:latin typeface="system-ui"/>
              </a:rPr>
              <a:t> Practice Guideline: </a:t>
            </a:r>
            <a:r>
              <a:rPr lang="fr-CA" sz="1800" b="0" i="0" dirty="0" err="1">
                <a:solidFill>
                  <a:srgbClr val="212121"/>
                </a:solidFill>
                <a:effectLst/>
                <a:latin typeface="system-ui"/>
              </a:rPr>
              <a:t>Tympanostomy</a:t>
            </a:r>
            <a:r>
              <a:rPr lang="fr-CA" sz="1800" b="0" i="0" dirty="0">
                <a:solidFill>
                  <a:srgbClr val="212121"/>
                </a:solidFill>
                <a:effectLst/>
                <a:latin typeface="system-ui"/>
              </a:rPr>
              <a:t> Tubes in </a:t>
            </a:r>
            <a:r>
              <a:rPr lang="fr-CA" sz="1800" b="0" i="0" dirty="0" err="1">
                <a:solidFill>
                  <a:srgbClr val="212121"/>
                </a:solidFill>
                <a:effectLst/>
                <a:latin typeface="system-ui"/>
              </a:rPr>
              <a:t>Children</a:t>
            </a:r>
            <a:r>
              <a:rPr lang="fr-CA" sz="1800" b="0" i="0" dirty="0">
                <a:solidFill>
                  <a:srgbClr val="212121"/>
                </a:solidFill>
                <a:effectLst/>
                <a:latin typeface="system-ui"/>
              </a:rPr>
              <a:t> (Update). </a:t>
            </a:r>
            <a:r>
              <a:rPr lang="fr-CA" sz="1800" b="0" i="0" dirty="0" err="1">
                <a:solidFill>
                  <a:srgbClr val="212121"/>
                </a:solidFill>
                <a:effectLst/>
                <a:latin typeface="system-ui"/>
              </a:rPr>
              <a:t>Otolaryngol</a:t>
            </a:r>
            <a:r>
              <a:rPr lang="fr-CA" sz="1800" b="0" i="0" dirty="0">
                <a:solidFill>
                  <a:srgbClr val="212121"/>
                </a:solidFill>
                <a:effectLst/>
                <a:latin typeface="system-ui"/>
              </a:rPr>
              <a:t> Head Neck </a:t>
            </a:r>
            <a:r>
              <a:rPr lang="fr-CA" sz="1800" b="0" i="0" dirty="0" err="1">
                <a:solidFill>
                  <a:srgbClr val="212121"/>
                </a:solidFill>
                <a:effectLst/>
                <a:latin typeface="system-ui"/>
              </a:rPr>
              <a:t>Surg</a:t>
            </a:r>
            <a:r>
              <a:rPr lang="fr-CA" sz="1800" b="0" i="0" dirty="0">
                <a:solidFill>
                  <a:srgbClr val="212121"/>
                </a:solidFill>
                <a:effectLst/>
                <a:latin typeface="system-ui"/>
              </a:rPr>
              <a:t>. 2022 Feb;166(1_suppl):S1-S55. </a:t>
            </a:r>
            <a:r>
              <a:rPr lang="fr-CA" sz="1800" b="0" i="0" dirty="0" err="1">
                <a:solidFill>
                  <a:srgbClr val="212121"/>
                </a:solidFill>
                <a:effectLst/>
                <a:latin typeface="system-ui"/>
              </a:rPr>
              <a:t>doi</a:t>
            </a:r>
            <a:r>
              <a:rPr lang="fr-CA" sz="1800" b="0" i="0" dirty="0">
                <a:solidFill>
                  <a:srgbClr val="212121"/>
                </a:solidFill>
                <a:effectLst/>
                <a:latin typeface="system-ui"/>
              </a:rPr>
              <a:t>: 10.1177/01945998211065662. PMID: 35138954.</a:t>
            </a:r>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dirty="0"/>
              <a:t>Ces recommandations s’appliquent à une population générale pédiatrique, pas aux enfants qui ont déjà des complications d’OMA, de multiples intolérances ou allergies aux Ab, immunosupprimés, ou ceux ayant déjà un retard de développement.</a:t>
            </a: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228600" lvl="0" indent="-228600" rtl="0">
              <a:lnSpc>
                <a:spcPct val="90000"/>
              </a:lnSpc>
              <a:spcBef>
                <a:spcPts val="0"/>
              </a:spcBef>
              <a:spcAft>
                <a:spcPts val="0"/>
              </a:spcAft>
              <a:buClr>
                <a:schemeClr val="dk1"/>
              </a:buClr>
              <a:buSzPts val="1800"/>
              <a:buChar char="•"/>
            </a:pPr>
            <a:r>
              <a:rPr lang="fr-FR" sz="1800" dirty="0"/>
              <a:t>On </a:t>
            </a:r>
            <a:r>
              <a:rPr lang="fr-FR" sz="1800" b="1" dirty="0"/>
              <a:t>ne devrait pas </a:t>
            </a:r>
            <a:r>
              <a:rPr lang="fr-FR" sz="1800" dirty="0"/>
              <a:t>offrir de TTT si pas d’épanchement au moment de l’évaluation : essais randomisés contrôlés n’ont pas montré de réduction de récurrence d’OMA dans ce sous groupe, et hauts taux de résolution spontanée</a:t>
            </a:r>
          </a:p>
          <a:p>
            <a:pPr marL="228600" lvl="0" indent="-228600" rtl="0">
              <a:lnSpc>
                <a:spcPct val="90000"/>
              </a:lnSpc>
              <a:spcBef>
                <a:spcPts val="0"/>
              </a:spcBef>
              <a:spcAft>
                <a:spcPts val="0"/>
              </a:spcAft>
              <a:buClr>
                <a:schemeClr val="dk1"/>
              </a:buClr>
              <a:buSzPts val="1800"/>
              <a:buChar char="•"/>
            </a:pPr>
            <a:endParaRPr lang="fr-FR" sz="1800" dirty="0"/>
          </a:p>
          <a:p>
            <a:pPr marL="228600" lvl="0" indent="-228600" rtl="0">
              <a:lnSpc>
                <a:spcPct val="90000"/>
              </a:lnSpc>
              <a:spcBef>
                <a:spcPts val="0"/>
              </a:spcBef>
              <a:spcAft>
                <a:spcPts val="0"/>
              </a:spcAft>
              <a:buClr>
                <a:schemeClr val="dk1"/>
              </a:buClr>
              <a:buSzPts val="1800"/>
              <a:buChar char="•"/>
            </a:pPr>
            <a:endParaRPr lang="fr-FR" sz="1800" dirty="0"/>
          </a:p>
          <a:p>
            <a:r>
              <a:rPr lang="fr-CA" b="0" i="0" dirty="0">
                <a:solidFill>
                  <a:srgbClr val="212121"/>
                </a:solidFill>
                <a:effectLst/>
                <a:latin typeface="system-ui"/>
              </a:rPr>
              <a:t>Rosenfeld RM, </a:t>
            </a:r>
            <a:r>
              <a:rPr lang="fr-CA" b="0" i="0" dirty="0" err="1">
                <a:solidFill>
                  <a:srgbClr val="212121"/>
                </a:solidFill>
                <a:effectLst/>
                <a:latin typeface="system-ui"/>
              </a:rPr>
              <a:t>Tunkel</a:t>
            </a:r>
            <a:r>
              <a:rPr lang="fr-CA" b="0" i="0" dirty="0">
                <a:solidFill>
                  <a:srgbClr val="212121"/>
                </a:solidFill>
                <a:effectLst/>
                <a:latin typeface="system-ui"/>
              </a:rPr>
              <a:t> DE, Schwartz SR, Anne S, Bishop CE, </a:t>
            </a:r>
            <a:r>
              <a:rPr lang="fr-CA" b="0" i="0" dirty="0" err="1">
                <a:solidFill>
                  <a:srgbClr val="212121"/>
                </a:solidFill>
                <a:effectLst/>
                <a:latin typeface="system-ui"/>
              </a:rPr>
              <a:t>Chelius</a:t>
            </a:r>
            <a:r>
              <a:rPr lang="fr-CA" b="0" i="0" dirty="0">
                <a:solidFill>
                  <a:srgbClr val="212121"/>
                </a:solidFill>
                <a:effectLst/>
                <a:latin typeface="system-ui"/>
              </a:rPr>
              <a:t> DC, </a:t>
            </a:r>
            <a:r>
              <a:rPr lang="fr-CA" b="0" i="0" dirty="0" err="1">
                <a:solidFill>
                  <a:srgbClr val="212121"/>
                </a:solidFill>
                <a:effectLst/>
                <a:latin typeface="system-ui"/>
              </a:rPr>
              <a:t>Hackell</a:t>
            </a:r>
            <a:r>
              <a:rPr lang="fr-CA" b="0" i="0" dirty="0">
                <a:solidFill>
                  <a:srgbClr val="212121"/>
                </a:solidFill>
                <a:effectLst/>
                <a:latin typeface="system-ui"/>
              </a:rPr>
              <a:t> J, Hunter LL, </a:t>
            </a:r>
            <a:r>
              <a:rPr lang="fr-CA" b="0" i="0" dirty="0" err="1">
                <a:solidFill>
                  <a:srgbClr val="212121"/>
                </a:solidFill>
                <a:effectLst/>
                <a:latin typeface="system-ui"/>
              </a:rPr>
              <a:t>Keppel</a:t>
            </a:r>
            <a:r>
              <a:rPr lang="fr-CA" b="0" i="0" dirty="0">
                <a:solidFill>
                  <a:srgbClr val="212121"/>
                </a:solidFill>
                <a:effectLst/>
                <a:latin typeface="system-ui"/>
              </a:rPr>
              <a:t> KL, Kim AH, Kim TW, Levine JM, </a:t>
            </a:r>
            <a:r>
              <a:rPr lang="fr-CA" b="0" i="0" dirty="0" err="1">
                <a:solidFill>
                  <a:srgbClr val="212121"/>
                </a:solidFill>
                <a:effectLst/>
                <a:latin typeface="system-ui"/>
              </a:rPr>
              <a:t>Maksimoski</a:t>
            </a:r>
            <a:r>
              <a:rPr lang="fr-CA" b="0" i="0" dirty="0">
                <a:solidFill>
                  <a:srgbClr val="212121"/>
                </a:solidFill>
                <a:effectLst/>
                <a:latin typeface="system-ui"/>
              </a:rPr>
              <a:t> MT, Moore DJ, </a:t>
            </a:r>
            <a:r>
              <a:rPr lang="fr-CA" b="0" i="0" dirty="0" err="1">
                <a:solidFill>
                  <a:srgbClr val="212121"/>
                </a:solidFill>
                <a:effectLst/>
                <a:latin typeface="system-ui"/>
              </a:rPr>
              <a:t>Preciado</a:t>
            </a:r>
            <a:r>
              <a:rPr lang="fr-CA" b="0" i="0" dirty="0">
                <a:solidFill>
                  <a:srgbClr val="212121"/>
                </a:solidFill>
                <a:effectLst/>
                <a:latin typeface="system-ui"/>
              </a:rPr>
              <a:t> DA, </a:t>
            </a:r>
            <a:r>
              <a:rPr lang="fr-CA" b="0" i="0" dirty="0" err="1">
                <a:solidFill>
                  <a:srgbClr val="212121"/>
                </a:solidFill>
                <a:effectLst/>
                <a:latin typeface="system-ui"/>
              </a:rPr>
              <a:t>Raol</a:t>
            </a:r>
            <a:r>
              <a:rPr lang="fr-CA" b="0" i="0" dirty="0">
                <a:solidFill>
                  <a:srgbClr val="212121"/>
                </a:solidFill>
                <a:effectLst/>
                <a:latin typeface="system-ui"/>
              </a:rPr>
              <a:t> NP, Vaughan WK, Walker EA, </a:t>
            </a:r>
            <a:r>
              <a:rPr lang="fr-CA" b="0" i="0" dirty="0" err="1">
                <a:solidFill>
                  <a:srgbClr val="212121"/>
                </a:solidFill>
                <a:effectLst/>
                <a:latin typeface="system-ui"/>
              </a:rPr>
              <a:t>Monjur</a:t>
            </a:r>
            <a:r>
              <a:rPr lang="fr-CA" b="0" i="0" dirty="0">
                <a:solidFill>
                  <a:srgbClr val="212121"/>
                </a:solidFill>
                <a:effectLst/>
                <a:latin typeface="system-ui"/>
              </a:rPr>
              <a:t> TM. </a:t>
            </a:r>
            <a:r>
              <a:rPr lang="fr-CA" b="0" i="0" dirty="0" err="1">
                <a:solidFill>
                  <a:srgbClr val="212121"/>
                </a:solidFill>
                <a:effectLst/>
                <a:latin typeface="system-ui"/>
              </a:rPr>
              <a:t>Clinical</a:t>
            </a:r>
            <a:r>
              <a:rPr lang="fr-CA" b="0" i="0" dirty="0">
                <a:solidFill>
                  <a:srgbClr val="212121"/>
                </a:solidFill>
                <a:effectLst/>
                <a:latin typeface="system-ui"/>
              </a:rPr>
              <a:t> Practice Guideline: </a:t>
            </a:r>
            <a:r>
              <a:rPr lang="fr-CA" b="0" i="0" dirty="0" err="1">
                <a:solidFill>
                  <a:srgbClr val="212121"/>
                </a:solidFill>
                <a:effectLst/>
                <a:latin typeface="system-ui"/>
              </a:rPr>
              <a:t>Tympanostomy</a:t>
            </a:r>
            <a:r>
              <a:rPr lang="fr-CA" b="0" i="0" dirty="0">
                <a:solidFill>
                  <a:srgbClr val="212121"/>
                </a:solidFill>
                <a:effectLst/>
                <a:latin typeface="system-ui"/>
              </a:rPr>
              <a:t> Tubes in </a:t>
            </a:r>
            <a:r>
              <a:rPr lang="fr-CA" b="0" i="0" dirty="0" err="1">
                <a:solidFill>
                  <a:srgbClr val="212121"/>
                </a:solidFill>
                <a:effectLst/>
                <a:latin typeface="system-ui"/>
              </a:rPr>
              <a:t>Children</a:t>
            </a:r>
            <a:r>
              <a:rPr lang="fr-CA" b="0" i="0" dirty="0">
                <a:solidFill>
                  <a:srgbClr val="212121"/>
                </a:solidFill>
                <a:effectLst/>
                <a:latin typeface="system-ui"/>
              </a:rPr>
              <a:t> (Update). </a:t>
            </a:r>
            <a:r>
              <a:rPr lang="fr-CA" b="0" i="0" dirty="0" err="1">
                <a:solidFill>
                  <a:srgbClr val="212121"/>
                </a:solidFill>
                <a:effectLst/>
                <a:latin typeface="system-ui"/>
              </a:rPr>
              <a:t>Otolaryngol</a:t>
            </a:r>
            <a:r>
              <a:rPr lang="fr-CA" b="0" i="0" dirty="0">
                <a:solidFill>
                  <a:srgbClr val="212121"/>
                </a:solidFill>
                <a:effectLst/>
                <a:latin typeface="system-ui"/>
              </a:rPr>
              <a:t> Head Neck </a:t>
            </a:r>
            <a:r>
              <a:rPr lang="fr-CA" b="0" i="0" dirty="0" err="1">
                <a:solidFill>
                  <a:srgbClr val="212121"/>
                </a:solidFill>
                <a:effectLst/>
                <a:latin typeface="system-ui"/>
              </a:rPr>
              <a:t>Surg</a:t>
            </a:r>
            <a:r>
              <a:rPr lang="fr-CA" b="0" i="0" dirty="0">
                <a:solidFill>
                  <a:srgbClr val="212121"/>
                </a:solidFill>
                <a:effectLst/>
                <a:latin typeface="system-ui"/>
              </a:rPr>
              <a:t>. 2022 Feb;166(1_suppl):S1-S55. </a:t>
            </a:r>
            <a:r>
              <a:rPr lang="fr-CA" b="0" i="0" dirty="0" err="1">
                <a:solidFill>
                  <a:srgbClr val="212121"/>
                </a:solidFill>
                <a:effectLst/>
                <a:latin typeface="system-ui"/>
              </a:rPr>
              <a:t>doi</a:t>
            </a:r>
            <a:r>
              <a:rPr lang="fr-CA" b="0" i="0" dirty="0">
                <a:solidFill>
                  <a:srgbClr val="212121"/>
                </a:solidFill>
                <a:effectLst/>
                <a:latin typeface="system-ui"/>
              </a:rPr>
              <a:t>: 10.1177/01945998211065662. PMID: 35138954.</a:t>
            </a:r>
          </a:p>
          <a:p>
            <a:endParaRPr lang="fr-CA" b="0" i="0" dirty="0">
              <a:solidFill>
                <a:srgbClr val="212121"/>
              </a:solidFill>
              <a:effectLst/>
              <a:latin typeface="system-ui"/>
            </a:endParaRPr>
          </a:p>
          <a:p>
            <a:pPr algn="l" fontAlgn="base">
              <a:buFont typeface="Arial" panose="020B0604020202020204" pitchFamily="34" charset="0"/>
              <a:buChar char="•"/>
            </a:pPr>
            <a:r>
              <a:rPr lang="fr-CA" b="0" i="0" dirty="0">
                <a:solidFill>
                  <a:srgbClr val="3D3F42"/>
                </a:solidFill>
                <a:effectLst/>
                <a:latin typeface="inherit"/>
              </a:rPr>
              <a:t>American </a:t>
            </a:r>
            <a:r>
              <a:rPr lang="fr-CA" b="0" i="0" dirty="0" err="1">
                <a:solidFill>
                  <a:srgbClr val="3D3F42"/>
                </a:solidFill>
                <a:effectLst/>
                <a:latin typeface="inherit"/>
              </a:rPr>
              <a:t>Academy</a:t>
            </a:r>
            <a:r>
              <a:rPr lang="fr-CA" b="0" i="0" dirty="0">
                <a:solidFill>
                  <a:srgbClr val="3D3F42"/>
                </a:solidFill>
                <a:effectLst/>
                <a:latin typeface="inherit"/>
              </a:rPr>
              <a:t> of </a:t>
            </a:r>
            <a:r>
              <a:rPr lang="fr-CA" b="0" i="0" dirty="0" err="1">
                <a:solidFill>
                  <a:srgbClr val="3D3F42"/>
                </a:solidFill>
                <a:effectLst/>
                <a:latin typeface="inherit"/>
              </a:rPr>
              <a:t>Otolaryngology</a:t>
            </a:r>
            <a:r>
              <a:rPr lang="fr-CA" b="0" i="0" dirty="0">
                <a:solidFill>
                  <a:srgbClr val="3D3F42"/>
                </a:solidFill>
                <a:effectLst/>
                <a:latin typeface="inherit"/>
              </a:rPr>
              <a:t>-Head and Neck </a:t>
            </a:r>
            <a:r>
              <a:rPr lang="fr-CA" b="0" i="0" dirty="0" err="1">
                <a:solidFill>
                  <a:srgbClr val="3D3F42"/>
                </a:solidFill>
                <a:effectLst/>
                <a:latin typeface="inherit"/>
              </a:rPr>
              <a:t>Surgery</a:t>
            </a:r>
            <a:r>
              <a:rPr lang="fr-CA" b="0" i="0" dirty="0">
                <a:solidFill>
                  <a:srgbClr val="3D3F42"/>
                </a:solidFill>
                <a:effectLst/>
                <a:latin typeface="inherit"/>
              </a:rPr>
              <a:t> (AAO-HNS) </a:t>
            </a:r>
            <a:r>
              <a:rPr lang="fr-CA" b="0" i="0" dirty="0" err="1">
                <a:solidFill>
                  <a:srgbClr val="3D3F42"/>
                </a:solidFill>
                <a:effectLst/>
                <a:latin typeface="inherit"/>
              </a:rPr>
              <a:t>recommended</a:t>
            </a:r>
            <a:r>
              <a:rPr lang="fr-CA" b="0" i="0" dirty="0">
                <a:solidFill>
                  <a:srgbClr val="3D3F42"/>
                </a:solidFill>
                <a:effectLst/>
                <a:latin typeface="inherit"/>
              </a:rPr>
              <a:t> indications and </a:t>
            </a:r>
            <a:r>
              <a:rPr lang="fr-CA" b="0" i="0" dirty="0" err="1">
                <a:solidFill>
                  <a:srgbClr val="3D3F42"/>
                </a:solidFill>
                <a:effectLst/>
                <a:latin typeface="inherit"/>
              </a:rPr>
              <a:t>contraindications</a:t>
            </a:r>
            <a:r>
              <a:rPr lang="fr-CA" b="0" i="0" dirty="0">
                <a:solidFill>
                  <a:srgbClr val="3D3F42"/>
                </a:solidFill>
                <a:effectLst/>
                <a:latin typeface="inherit"/>
              </a:rPr>
              <a:t> for </a:t>
            </a:r>
            <a:r>
              <a:rPr lang="fr-CA" b="0" i="0" dirty="0" err="1">
                <a:solidFill>
                  <a:srgbClr val="3D3F42"/>
                </a:solidFill>
                <a:effectLst/>
                <a:latin typeface="inherit"/>
              </a:rPr>
              <a:t>tympanostomy</a:t>
            </a:r>
            <a:r>
              <a:rPr lang="fr-CA" b="0" i="0" dirty="0">
                <a:solidFill>
                  <a:srgbClr val="3D3F42"/>
                </a:solidFill>
                <a:effectLst/>
                <a:latin typeface="inherit"/>
              </a:rPr>
              <a:t> tube insertion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aged</a:t>
            </a:r>
            <a:r>
              <a:rPr lang="fr-CA" b="0" i="0" dirty="0">
                <a:solidFill>
                  <a:srgbClr val="3D3F42"/>
                </a:solidFill>
                <a:effectLst/>
                <a:latin typeface="inherit"/>
              </a:rPr>
              <a:t> 6 </a:t>
            </a:r>
            <a:r>
              <a:rPr lang="fr-CA" b="0" i="0" dirty="0" err="1">
                <a:solidFill>
                  <a:srgbClr val="3D3F42"/>
                </a:solidFill>
                <a:effectLst/>
                <a:latin typeface="inherit"/>
              </a:rPr>
              <a:t>months</a:t>
            </a:r>
            <a:r>
              <a:rPr lang="fr-CA" b="0" i="0" dirty="0">
                <a:solidFill>
                  <a:srgbClr val="3D3F42"/>
                </a:solidFill>
                <a:effectLst/>
                <a:latin typeface="inherit"/>
              </a:rPr>
              <a:t> to 12 </a:t>
            </a:r>
            <a:r>
              <a:rPr lang="fr-CA" b="0" i="0" dirty="0" err="1">
                <a:solidFill>
                  <a:srgbClr val="3D3F42"/>
                </a:solidFill>
                <a:effectLst/>
                <a:latin typeface="inherit"/>
              </a:rPr>
              <a:t>years</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OME</a:t>
            </a:r>
            <a:r>
              <a:rPr lang="fr-CA" b="0" i="0" u="none" strike="noStrike" baseline="30000" dirty="0">
                <a:solidFill>
                  <a:srgbClr val="267494"/>
                </a:solidFill>
                <a:effectLst/>
                <a:latin typeface="inherit"/>
                <a:hlinkClick r:id="rId3"/>
              </a:rPr>
              <a:t>3</a:t>
            </a:r>
            <a:endParaRPr lang="fr-CA" b="0" i="0" dirty="0">
              <a:solidFill>
                <a:srgbClr val="3D3F42"/>
              </a:solidFill>
              <a:effectLst/>
              <a:latin typeface="inherit"/>
            </a:endParaRPr>
          </a:p>
          <a:p>
            <a:pPr marL="742950" lvl="1" indent="-285750" algn="l" fontAlgn="base">
              <a:buFont typeface="Arial" panose="020B0604020202020204" pitchFamily="34" charset="0"/>
              <a:buChar char="•"/>
            </a:pPr>
            <a:r>
              <a:rPr lang="fr-CA" b="0" i="0" dirty="0" err="1">
                <a:solidFill>
                  <a:srgbClr val="3D3F42"/>
                </a:solidFill>
                <a:effectLst/>
                <a:latin typeface="inherit"/>
              </a:rPr>
              <a:t>bilateral</a:t>
            </a:r>
            <a:r>
              <a:rPr lang="fr-CA" b="0" i="0" dirty="0">
                <a:solidFill>
                  <a:srgbClr val="3D3F42"/>
                </a:solidFill>
                <a:effectLst/>
                <a:latin typeface="inherit"/>
              </a:rPr>
              <a:t> </a:t>
            </a: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offered</a:t>
            </a:r>
            <a:r>
              <a:rPr lang="fr-CA" b="0" i="0" dirty="0">
                <a:solidFill>
                  <a:srgbClr val="3D3F42"/>
                </a:solidFill>
                <a:effectLst/>
                <a:latin typeface="inherit"/>
              </a:rPr>
              <a:t> to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documented</a:t>
            </a:r>
            <a:r>
              <a:rPr lang="fr-CA" b="0" i="0" dirty="0">
                <a:solidFill>
                  <a:srgbClr val="3D3F42"/>
                </a:solidFill>
                <a:effectLst/>
                <a:latin typeface="inherit"/>
              </a:rPr>
              <a:t> </a:t>
            </a:r>
            <a:r>
              <a:rPr lang="fr-CA" b="0" i="0" dirty="0" err="1">
                <a:solidFill>
                  <a:srgbClr val="3D3F42"/>
                </a:solidFill>
                <a:effectLst/>
                <a:latin typeface="inherit"/>
              </a:rPr>
              <a:t>hearing</a:t>
            </a:r>
            <a:r>
              <a:rPr lang="fr-CA" b="0" i="0" dirty="0">
                <a:solidFill>
                  <a:srgbClr val="3D3F42"/>
                </a:solidFill>
                <a:effectLst/>
                <a:latin typeface="inherit"/>
              </a:rPr>
              <a:t> </a:t>
            </a:r>
            <a:r>
              <a:rPr lang="fr-CA" b="0" i="0" dirty="0" err="1">
                <a:solidFill>
                  <a:srgbClr val="3D3F42"/>
                </a:solidFill>
                <a:effectLst/>
                <a:latin typeface="inherit"/>
              </a:rPr>
              <a:t>difficulties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B</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may</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a:t>
            </a:r>
          </a:p>
          <a:p>
            <a:pPr marL="1143000" lvl="2" indent="-228600" algn="l" fontAlgn="base">
              <a:buFont typeface="Arial" panose="020B0604020202020204" pitchFamily="34" charset="0"/>
              <a:buChar char="•"/>
            </a:pP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symptoms</a:t>
            </a:r>
            <a:r>
              <a:rPr lang="fr-CA" b="0" i="0" dirty="0">
                <a:solidFill>
                  <a:srgbClr val="3D3F42"/>
                </a:solidFill>
                <a:effectLst/>
                <a:latin typeface="inherit"/>
              </a:rPr>
              <a:t> </a:t>
            </a:r>
            <a:r>
              <a:rPr lang="fr-CA" b="0" i="0" dirty="0" err="1">
                <a:solidFill>
                  <a:srgbClr val="3D3F42"/>
                </a:solidFill>
                <a:effectLst/>
                <a:latin typeface="inherit"/>
              </a:rPr>
              <a:t>likely</a:t>
            </a:r>
            <a:r>
              <a:rPr lang="fr-CA" b="0" i="0" dirty="0">
                <a:solidFill>
                  <a:srgbClr val="3D3F42"/>
                </a:solidFill>
                <a:effectLst/>
                <a:latin typeface="inherit"/>
              </a:rPr>
              <a:t> </a:t>
            </a:r>
            <a:r>
              <a:rPr lang="fr-CA" b="0" i="0" dirty="0" err="1">
                <a:solidFill>
                  <a:srgbClr val="3D3F42"/>
                </a:solidFill>
                <a:effectLst/>
                <a:latin typeface="inherit"/>
              </a:rPr>
              <a:t>attributed</a:t>
            </a:r>
            <a:r>
              <a:rPr lang="fr-CA" b="0" i="0" dirty="0">
                <a:solidFill>
                  <a:srgbClr val="3D3F42"/>
                </a:solidFill>
                <a:effectLst/>
                <a:latin typeface="inherit"/>
              </a:rPr>
              <a:t>, all or in part, to OME, </a:t>
            </a:r>
            <a:r>
              <a:rPr lang="fr-CA" b="0" i="0" dirty="0" err="1">
                <a:solidFill>
                  <a:srgbClr val="3D3F42"/>
                </a:solidFill>
                <a:effectLst/>
                <a:latin typeface="inherit"/>
              </a:rPr>
              <a:t>including</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1600200" lvl="3" indent="-228600" algn="l" fontAlgn="base">
              <a:buFont typeface="Arial" panose="020B0604020202020204" pitchFamily="34" charset="0"/>
              <a:buChar char="•"/>
            </a:pPr>
            <a:r>
              <a:rPr lang="fr-CA" b="0" i="0" dirty="0" err="1">
                <a:solidFill>
                  <a:srgbClr val="3D3F42"/>
                </a:solidFill>
                <a:effectLst/>
                <a:latin typeface="inherit"/>
              </a:rPr>
              <a:t>vestibular</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poor</a:t>
            </a:r>
            <a:r>
              <a:rPr lang="fr-CA" b="0" i="0" dirty="0">
                <a:solidFill>
                  <a:srgbClr val="3D3F42"/>
                </a:solidFill>
                <a:effectLst/>
                <a:latin typeface="inherit"/>
              </a:rPr>
              <a:t> </a:t>
            </a:r>
            <a:r>
              <a:rPr lang="fr-CA" b="0" i="0" dirty="0" err="1">
                <a:solidFill>
                  <a:srgbClr val="3D3F42"/>
                </a:solidFill>
                <a:effectLst/>
                <a:latin typeface="inherit"/>
              </a:rPr>
              <a:t>school</a:t>
            </a:r>
            <a:r>
              <a:rPr lang="fr-CA" b="0" i="0" dirty="0">
                <a:solidFill>
                  <a:srgbClr val="3D3F42"/>
                </a:solidFill>
                <a:effectLst/>
                <a:latin typeface="inherit"/>
              </a:rPr>
              <a:t> performance</a:t>
            </a:r>
          </a:p>
          <a:p>
            <a:pPr marL="1600200" lvl="3" indent="-228600" algn="l" fontAlgn="base">
              <a:buFont typeface="Arial" panose="020B0604020202020204" pitchFamily="34" charset="0"/>
              <a:buChar char="•"/>
            </a:pPr>
            <a:r>
              <a:rPr lang="fr-CA" b="0" i="0" dirty="0" err="1">
                <a:solidFill>
                  <a:srgbClr val="3D3F42"/>
                </a:solidFill>
                <a:effectLst/>
                <a:latin typeface="inherit"/>
              </a:rPr>
              <a:t>behavioral</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ear</a:t>
            </a:r>
            <a:r>
              <a:rPr lang="fr-CA" b="0" i="0" dirty="0">
                <a:solidFill>
                  <a:srgbClr val="3D3F42"/>
                </a:solidFill>
                <a:effectLst/>
                <a:latin typeface="inherit"/>
              </a:rPr>
              <a:t> </a:t>
            </a:r>
            <a:r>
              <a:rPr lang="fr-CA" b="0" i="0" dirty="0" err="1">
                <a:solidFill>
                  <a:srgbClr val="3D3F42"/>
                </a:solidFill>
                <a:effectLst/>
                <a:latin typeface="inherit"/>
              </a:rPr>
              <a:t>discomfort</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reduced</a:t>
            </a:r>
            <a:r>
              <a:rPr lang="fr-CA" b="0" i="0" dirty="0">
                <a:solidFill>
                  <a:srgbClr val="3D3F42"/>
                </a:solidFill>
                <a:effectLst/>
                <a:latin typeface="inherit"/>
              </a:rPr>
              <a:t> </a:t>
            </a:r>
            <a:r>
              <a:rPr lang="fr-CA" b="0" i="0" dirty="0" err="1">
                <a:solidFill>
                  <a:srgbClr val="3D3F42"/>
                </a:solidFill>
                <a:effectLst/>
                <a:latin typeface="inherit"/>
              </a:rPr>
              <a:t>quality</a:t>
            </a:r>
            <a:r>
              <a:rPr lang="fr-CA" b="0" i="0" dirty="0">
                <a:solidFill>
                  <a:srgbClr val="3D3F42"/>
                </a:solidFill>
                <a:effectLst/>
                <a:latin typeface="inherit"/>
              </a:rPr>
              <a:t> of life</a:t>
            </a:r>
          </a:p>
          <a:p>
            <a:pPr marL="1143000" lvl="2" indent="-228600" algn="l" fontAlgn="base">
              <a:buFont typeface="Arial" panose="020B0604020202020204" pitchFamily="34" charset="0"/>
              <a:buChar char="•"/>
            </a:pPr>
            <a:r>
              <a:rPr lang="fr-CA" b="0" i="0" u="none" strike="noStrike" dirty="0">
                <a:solidFill>
                  <a:srgbClr val="0079A8"/>
                </a:solidFill>
                <a:effectLst/>
                <a:latin typeface="inherit"/>
                <a:hlinkClick r:id="rId5"/>
              </a:rPr>
              <a:t>at-risk 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a:t>
            </a:r>
            <a:r>
              <a:rPr lang="fr-CA" b="0" i="0" dirty="0" err="1">
                <a:solidFill>
                  <a:srgbClr val="3D3F42"/>
                </a:solidFill>
                <a:effectLst/>
                <a:latin typeface="inherit"/>
              </a:rPr>
              <a:t>that</a:t>
            </a:r>
            <a:r>
              <a:rPr lang="fr-CA" b="0" i="0" dirty="0">
                <a:solidFill>
                  <a:srgbClr val="3D3F42"/>
                </a:solidFill>
                <a:effectLst/>
                <a:latin typeface="inherit"/>
              </a:rPr>
              <a:t> </a:t>
            </a:r>
            <a:r>
              <a:rPr lang="fr-CA" b="0" i="0" dirty="0" err="1">
                <a:solidFill>
                  <a:srgbClr val="3D3F42"/>
                </a:solidFill>
                <a:effectLst/>
                <a:latin typeface="inherit"/>
              </a:rPr>
              <a:t>is</a:t>
            </a:r>
            <a:r>
              <a:rPr lang="fr-CA" b="0" i="0" dirty="0">
                <a:solidFill>
                  <a:srgbClr val="3D3F42"/>
                </a:solidFill>
                <a:effectLst/>
                <a:latin typeface="inherit"/>
              </a:rPr>
              <a:t> </a:t>
            </a:r>
            <a:r>
              <a:rPr lang="fr-CA" b="0" i="0" dirty="0" err="1">
                <a:solidFill>
                  <a:srgbClr val="3D3F42"/>
                </a:solidFill>
                <a:effectLst/>
                <a:latin typeface="inherit"/>
              </a:rPr>
              <a:t>unlikely</a:t>
            </a:r>
            <a:r>
              <a:rPr lang="fr-CA" b="0" i="0" dirty="0">
                <a:solidFill>
                  <a:srgbClr val="3D3F42"/>
                </a:solidFill>
                <a:effectLst/>
                <a:latin typeface="inherit"/>
              </a:rPr>
              <a:t> to </a:t>
            </a:r>
            <a:r>
              <a:rPr lang="fr-CA" b="0" i="0" dirty="0" err="1">
                <a:solidFill>
                  <a:srgbClr val="3D3F42"/>
                </a:solidFill>
                <a:effectLst/>
                <a:latin typeface="inherit"/>
              </a:rPr>
              <a:t>resolve</a:t>
            </a:r>
            <a:r>
              <a:rPr lang="fr-CA" b="0" i="0" dirty="0">
                <a:solidFill>
                  <a:srgbClr val="3D3F42"/>
                </a:solidFill>
                <a:effectLst/>
                <a:latin typeface="inherit"/>
              </a:rPr>
              <a:t> as </a:t>
            </a:r>
            <a:r>
              <a:rPr lang="fr-CA" b="0" i="0" dirty="0" err="1">
                <a:solidFill>
                  <a:srgbClr val="3D3F42"/>
                </a:solidFill>
                <a:effectLst/>
                <a:latin typeface="inherit"/>
              </a:rPr>
              <a:t>reflected</a:t>
            </a:r>
            <a:r>
              <a:rPr lang="fr-CA" b="0" i="0" dirty="0">
                <a:solidFill>
                  <a:srgbClr val="3D3F42"/>
                </a:solidFill>
                <a:effectLst/>
                <a:latin typeface="inherit"/>
              </a:rPr>
              <a:t> by a type B (flat) </a:t>
            </a:r>
            <a:r>
              <a:rPr lang="fr-CA" b="0" i="0" dirty="0" err="1">
                <a:solidFill>
                  <a:srgbClr val="3D3F42"/>
                </a:solidFill>
                <a:effectLst/>
                <a:latin typeface="inherit"/>
              </a:rPr>
              <a:t>tympanogram</a:t>
            </a:r>
            <a:r>
              <a:rPr lang="fr-CA" b="0" i="0" dirty="0">
                <a:solidFill>
                  <a:srgbClr val="3D3F42"/>
                </a:solidFill>
                <a:effectLst/>
                <a:latin typeface="inherit"/>
              </a:rPr>
              <a:t> or </a:t>
            </a:r>
            <a:r>
              <a:rPr lang="fr-CA" b="0" i="0" dirty="0" err="1">
                <a:solidFill>
                  <a:srgbClr val="3D3F42"/>
                </a:solidFill>
                <a:effectLst/>
                <a:latin typeface="inherit"/>
              </a:rPr>
              <a:t>persistence</a:t>
            </a:r>
            <a:r>
              <a:rPr lang="fr-CA" b="0" i="0" dirty="0">
                <a:solidFill>
                  <a:srgbClr val="3D3F42"/>
                </a:solidFill>
                <a:effectLst/>
                <a:latin typeface="inherit"/>
              </a:rPr>
              <a:t> of effusion for ≥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not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 single </a:t>
            </a:r>
            <a:r>
              <a:rPr lang="fr-CA" b="0" i="0" dirty="0" err="1">
                <a:solidFill>
                  <a:srgbClr val="3D3F42"/>
                </a:solidFill>
                <a:effectLst/>
                <a:latin typeface="inherit"/>
              </a:rPr>
              <a:t>episode</a:t>
            </a:r>
            <a:r>
              <a:rPr lang="fr-CA" b="0" i="0" dirty="0">
                <a:solidFill>
                  <a:srgbClr val="3D3F42"/>
                </a:solidFill>
                <a:effectLst/>
                <a:latin typeface="inherit"/>
              </a:rPr>
              <a:t> of OME lasting &lt;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C</a:t>
            </a:r>
            <a:r>
              <a:rPr lang="fr-CA" b="0" i="0" dirty="0">
                <a:solidFill>
                  <a:srgbClr val="3D3F42"/>
                </a:solidFill>
                <a:effectLst/>
                <a:latin typeface="inherit"/>
              </a:rPr>
              <a:t>)</a:t>
            </a:r>
          </a:p>
          <a:p>
            <a:pPr marL="228600" lvl="0" indent="-228600" rtl="0">
              <a:lnSpc>
                <a:spcPct val="90000"/>
              </a:lnSpc>
              <a:spcBef>
                <a:spcPts val="0"/>
              </a:spcBef>
              <a:spcAft>
                <a:spcPts val="0"/>
              </a:spcAft>
              <a:buClr>
                <a:schemeClr val="dk1"/>
              </a:buClr>
              <a:buSzPts val="180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11</a:t>
            </a:fld>
            <a:endParaRPr lang="fr-FR"/>
          </a:p>
        </p:txBody>
      </p:sp>
    </p:spTree>
    <p:extLst>
      <p:ext uri="{BB962C8B-B14F-4D97-AF65-F5344CB8AC3E}">
        <p14:creationId xmlns:p14="http://schemas.microsoft.com/office/powerpoint/2010/main" val="245439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fontAlgn="base">
              <a:buFontTx/>
              <a:buNone/>
            </a:pPr>
            <a:r>
              <a:rPr lang="fr-CA" sz="1800" dirty="0"/>
              <a:t>GRADE </a:t>
            </a:r>
            <a:r>
              <a:rPr lang="fr-CA" sz="1800" dirty="0" err="1"/>
              <a:t>Quality</a:t>
            </a:r>
            <a:r>
              <a:rPr lang="fr-CA" sz="1800" dirty="0"/>
              <a:t> of </a:t>
            </a:r>
            <a:r>
              <a:rPr lang="fr-CA" sz="1800" dirty="0" err="1"/>
              <a:t>evidence</a:t>
            </a:r>
            <a:r>
              <a:rPr lang="fr-FR" sz="1800" b="0" i="0" dirty="0">
                <a:solidFill>
                  <a:srgbClr val="3D3F42"/>
                </a:solidFill>
                <a:effectLst/>
                <a:latin typeface="inherit"/>
              </a:rPr>
              <a:t>:  Qualité globale des preuves</a:t>
            </a:r>
          </a:p>
          <a:p>
            <a:pPr marL="0" lvl="0" indent="0" algn="l" fontAlgn="base">
              <a:buFontTx/>
              <a:buNone/>
            </a:pPr>
            <a:r>
              <a:rPr lang="fr-FR" sz="1800" b="0" i="0" dirty="0">
                <a:solidFill>
                  <a:srgbClr val="3D3F42"/>
                </a:solidFill>
                <a:effectLst/>
                <a:latin typeface="inherit"/>
              </a:rPr>
              <a:t>A High - Élevée</a:t>
            </a:r>
          </a:p>
          <a:p>
            <a:pPr marL="0" lvl="0" indent="0" algn="l" fontAlgn="base">
              <a:buFontTx/>
              <a:buNone/>
            </a:pPr>
            <a:r>
              <a:rPr lang="fr-FR" sz="1800" b="0" i="0" dirty="0">
                <a:solidFill>
                  <a:srgbClr val="3D3F42"/>
                </a:solidFill>
                <a:effectLst/>
                <a:latin typeface="inherit"/>
              </a:rPr>
              <a:t>B </a:t>
            </a:r>
            <a:r>
              <a:rPr lang="fr-FR" sz="1800" b="0" i="0" dirty="0" err="1">
                <a:solidFill>
                  <a:srgbClr val="3D3F42"/>
                </a:solidFill>
                <a:effectLst/>
                <a:latin typeface="inherit"/>
              </a:rPr>
              <a:t>Moderate</a:t>
            </a:r>
            <a:r>
              <a:rPr lang="fr-FR" sz="1800" b="0" i="0" dirty="0">
                <a:solidFill>
                  <a:srgbClr val="3D3F42"/>
                </a:solidFill>
                <a:effectLst/>
                <a:latin typeface="inherit"/>
              </a:rPr>
              <a:t> - modérée</a:t>
            </a:r>
          </a:p>
          <a:p>
            <a:pPr marL="0" lvl="0" indent="0" algn="l" fontAlgn="base">
              <a:buFontTx/>
              <a:buNone/>
            </a:pPr>
            <a:r>
              <a:rPr lang="fr-FR" sz="1800" b="0" i="0" dirty="0">
                <a:solidFill>
                  <a:srgbClr val="3D3F42"/>
                </a:solidFill>
                <a:effectLst/>
                <a:latin typeface="inherit"/>
              </a:rPr>
              <a:t>C Low - faible</a:t>
            </a:r>
          </a:p>
          <a:p>
            <a:pPr marL="0" lvl="0" indent="0" algn="l" fontAlgn="base">
              <a:buFontTx/>
              <a:buNone/>
            </a:pPr>
            <a:r>
              <a:rPr lang="fr-FR" sz="1800" b="0" i="0" dirty="0">
                <a:solidFill>
                  <a:srgbClr val="3D3F42"/>
                </a:solidFill>
                <a:effectLst/>
                <a:latin typeface="inherit"/>
              </a:rPr>
              <a:t>D Very </a:t>
            </a:r>
            <a:r>
              <a:rPr lang="fr-FR" sz="1800" b="0" i="0" dirty="0" err="1">
                <a:solidFill>
                  <a:srgbClr val="3D3F42"/>
                </a:solidFill>
                <a:effectLst/>
                <a:latin typeface="inherit"/>
              </a:rPr>
              <a:t>low</a:t>
            </a:r>
            <a:r>
              <a:rPr lang="fr-FR" sz="1800" b="0" i="0" dirty="0">
                <a:solidFill>
                  <a:srgbClr val="3D3F42"/>
                </a:solidFill>
                <a:effectLst/>
                <a:latin typeface="inherit"/>
              </a:rPr>
              <a:t> – très faible</a:t>
            </a:r>
          </a:p>
          <a:p>
            <a:pPr marL="0" lvl="0" indent="0" rtl="0">
              <a:lnSpc>
                <a:spcPct val="90000"/>
              </a:lnSpc>
              <a:spcBef>
                <a:spcPts val="0"/>
              </a:spcBef>
              <a:spcAft>
                <a:spcPts val="0"/>
              </a:spcAft>
              <a:buClr>
                <a:schemeClr val="dk1"/>
              </a:buClr>
              <a:buSzPts val="1100"/>
              <a:buFont typeface="Arial"/>
              <a:buNone/>
            </a:pP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American </a:t>
            </a:r>
            <a:r>
              <a:rPr lang="fr-CA" sz="1800" b="0" i="0" dirty="0" err="1">
                <a:solidFill>
                  <a:srgbClr val="1C1D1E"/>
                </a:solidFill>
                <a:effectLst/>
                <a:latin typeface="Open Sans" panose="020B0606030504020204" pitchFamily="34" charset="0"/>
              </a:rPr>
              <a:t>Academy</a:t>
            </a:r>
            <a:r>
              <a:rPr lang="fr-CA" sz="1800" b="0" i="0" dirty="0">
                <a:solidFill>
                  <a:srgbClr val="1C1D1E"/>
                </a:solidFill>
                <a:effectLst/>
                <a:latin typeface="Open Sans" panose="020B0606030504020204" pitchFamily="34" charset="0"/>
              </a:rPr>
              <a:t> of </a:t>
            </a:r>
            <a:r>
              <a:rPr lang="fr-CA" sz="1800" b="0" i="0" dirty="0" err="1">
                <a:solidFill>
                  <a:srgbClr val="1C1D1E"/>
                </a:solidFill>
                <a:effectLst/>
                <a:latin typeface="Open Sans" panose="020B0606030504020204" pitchFamily="34" charset="0"/>
              </a:rPr>
              <a:t>Otolaryngology</a:t>
            </a:r>
            <a:r>
              <a:rPr lang="fr-CA" sz="1800" b="0" i="0" dirty="0">
                <a:solidFill>
                  <a:srgbClr val="1C1D1E"/>
                </a:solidFill>
                <a:effectLst/>
                <a:latin typeface="Open Sans" panose="020B0606030504020204" pitchFamily="34" charset="0"/>
              </a:rPr>
              <a:t>–Head and Neck </a:t>
            </a:r>
            <a:r>
              <a:rPr lang="fr-CA" sz="1800" b="0" i="0" dirty="0" err="1">
                <a:solidFill>
                  <a:srgbClr val="1C1D1E"/>
                </a:solidFill>
                <a:effectLst/>
                <a:latin typeface="Open Sans" panose="020B0606030504020204" pitchFamily="34" charset="0"/>
              </a:rPr>
              <a:t>Surgery</a:t>
            </a: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Ni la société canadienne de pédiatrie, ni la société canadienne d’ORL n’a émis de recommandations sur le sujet</a:t>
            </a:r>
            <a:endParaRPr lang="fr-FR" sz="12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sz="1800" dirty="0"/>
              <a:t>Globalement plus d’avantages que d’inconvénients: la recommandation est le clinicien DEVRAIT OFFRIR (place à la décision partagée)</a:t>
            </a:r>
          </a:p>
          <a:p>
            <a:pPr marL="0" lvl="0" indent="0" rtl="0">
              <a:lnSpc>
                <a:spcPct val="90000"/>
              </a:lnSpc>
              <a:spcBef>
                <a:spcPts val="0"/>
              </a:spcBef>
              <a:spcAft>
                <a:spcPts val="0"/>
              </a:spcAft>
              <a:buClr>
                <a:schemeClr val="dk1"/>
              </a:buClr>
              <a:buSzPts val="1100"/>
              <a:buFont typeface="Arial"/>
              <a:buNone/>
            </a:pPr>
            <a:endParaRPr lang="fr-FR" sz="1800" dirty="0"/>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b="0" i="0" dirty="0">
                <a:solidFill>
                  <a:srgbClr val="212121"/>
                </a:solidFill>
                <a:effectLst/>
                <a:latin typeface="system-ui"/>
              </a:rPr>
              <a:t>Rosenfeld RM, </a:t>
            </a:r>
            <a:r>
              <a:rPr lang="fr-CA" sz="1800" b="0" i="0" dirty="0" err="1">
                <a:solidFill>
                  <a:srgbClr val="212121"/>
                </a:solidFill>
                <a:effectLst/>
                <a:latin typeface="system-ui"/>
              </a:rPr>
              <a:t>Tunkel</a:t>
            </a:r>
            <a:r>
              <a:rPr lang="fr-CA" sz="1800" b="0" i="0" dirty="0">
                <a:solidFill>
                  <a:srgbClr val="212121"/>
                </a:solidFill>
                <a:effectLst/>
                <a:latin typeface="system-ui"/>
              </a:rPr>
              <a:t> DE, Schwartz SR, Anne S, Bishop CE, </a:t>
            </a:r>
            <a:r>
              <a:rPr lang="fr-CA" sz="1800" b="0" i="0" dirty="0" err="1">
                <a:solidFill>
                  <a:srgbClr val="212121"/>
                </a:solidFill>
                <a:effectLst/>
                <a:latin typeface="system-ui"/>
              </a:rPr>
              <a:t>Chelius</a:t>
            </a:r>
            <a:r>
              <a:rPr lang="fr-CA" sz="1800" b="0" i="0" dirty="0">
                <a:solidFill>
                  <a:srgbClr val="212121"/>
                </a:solidFill>
                <a:effectLst/>
                <a:latin typeface="system-ui"/>
              </a:rPr>
              <a:t> DC, </a:t>
            </a:r>
            <a:r>
              <a:rPr lang="fr-CA" sz="1800" b="0" i="0" dirty="0" err="1">
                <a:solidFill>
                  <a:srgbClr val="212121"/>
                </a:solidFill>
                <a:effectLst/>
                <a:latin typeface="system-ui"/>
              </a:rPr>
              <a:t>Hackell</a:t>
            </a:r>
            <a:r>
              <a:rPr lang="fr-CA" sz="1800" b="0" i="0" dirty="0">
                <a:solidFill>
                  <a:srgbClr val="212121"/>
                </a:solidFill>
                <a:effectLst/>
                <a:latin typeface="system-ui"/>
              </a:rPr>
              <a:t> J, Hunter LL, </a:t>
            </a:r>
            <a:r>
              <a:rPr lang="fr-CA" sz="1800" b="0" i="0" dirty="0" err="1">
                <a:solidFill>
                  <a:srgbClr val="212121"/>
                </a:solidFill>
                <a:effectLst/>
                <a:latin typeface="system-ui"/>
              </a:rPr>
              <a:t>Keppel</a:t>
            </a:r>
            <a:r>
              <a:rPr lang="fr-CA" sz="1800" b="0" i="0" dirty="0">
                <a:solidFill>
                  <a:srgbClr val="212121"/>
                </a:solidFill>
                <a:effectLst/>
                <a:latin typeface="system-ui"/>
              </a:rPr>
              <a:t> KL, Kim AH, Kim TW, Levine JM, </a:t>
            </a:r>
            <a:r>
              <a:rPr lang="fr-CA" sz="1800" b="0" i="0" dirty="0" err="1">
                <a:solidFill>
                  <a:srgbClr val="212121"/>
                </a:solidFill>
                <a:effectLst/>
                <a:latin typeface="system-ui"/>
              </a:rPr>
              <a:t>Maksimoski</a:t>
            </a:r>
            <a:r>
              <a:rPr lang="fr-CA" sz="1800" b="0" i="0" dirty="0">
                <a:solidFill>
                  <a:srgbClr val="212121"/>
                </a:solidFill>
                <a:effectLst/>
                <a:latin typeface="system-ui"/>
              </a:rPr>
              <a:t> MT, Moore DJ, </a:t>
            </a:r>
            <a:r>
              <a:rPr lang="fr-CA" sz="1800" b="0" i="0" dirty="0" err="1">
                <a:solidFill>
                  <a:srgbClr val="212121"/>
                </a:solidFill>
                <a:effectLst/>
                <a:latin typeface="system-ui"/>
              </a:rPr>
              <a:t>Preciado</a:t>
            </a:r>
            <a:r>
              <a:rPr lang="fr-CA" sz="1800" b="0" i="0" dirty="0">
                <a:solidFill>
                  <a:srgbClr val="212121"/>
                </a:solidFill>
                <a:effectLst/>
                <a:latin typeface="system-ui"/>
              </a:rPr>
              <a:t> DA, </a:t>
            </a:r>
            <a:r>
              <a:rPr lang="fr-CA" sz="1800" b="0" i="0" dirty="0" err="1">
                <a:solidFill>
                  <a:srgbClr val="212121"/>
                </a:solidFill>
                <a:effectLst/>
                <a:latin typeface="system-ui"/>
              </a:rPr>
              <a:t>Raol</a:t>
            </a:r>
            <a:r>
              <a:rPr lang="fr-CA" sz="1800" b="0" i="0" dirty="0">
                <a:solidFill>
                  <a:srgbClr val="212121"/>
                </a:solidFill>
                <a:effectLst/>
                <a:latin typeface="system-ui"/>
              </a:rPr>
              <a:t> NP, Vaughan WK, Walker EA, </a:t>
            </a:r>
            <a:r>
              <a:rPr lang="fr-CA" sz="1800" b="0" i="0" dirty="0" err="1">
                <a:solidFill>
                  <a:srgbClr val="212121"/>
                </a:solidFill>
                <a:effectLst/>
                <a:latin typeface="system-ui"/>
              </a:rPr>
              <a:t>Monjur</a:t>
            </a:r>
            <a:r>
              <a:rPr lang="fr-CA" sz="1800" b="0" i="0" dirty="0">
                <a:solidFill>
                  <a:srgbClr val="212121"/>
                </a:solidFill>
                <a:effectLst/>
                <a:latin typeface="system-ui"/>
              </a:rPr>
              <a:t> TM. </a:t>
            </a:r>
            <a:r>
              <a:rPr lang="fr-CA" sz="1800" b="0" i="0" dirty="0" err="1">
                <a:solidFill>
                  <a:srgbClr val="212121"/>
                </a:solidFill>
                <a:effectLst/>
                <a:latin typeface="system-ui"/>
              </a:rPr>
              <a:t>Clinical</a:t>
            </a:r>
            <a:r>
              <a:rPr lang="fr-CA" sz="1800" b="0" i="0" dirty="0">
                <a:solidFill>
                  <a:srgbClr val="212121"/>
                </a:solidFill>
                <a:effectLst/>
                <a:latin typeface="system-ui"/>
              </a:rPr>
              <a:t> Practice Guideline: </a:t>
            </a:r>
            <a:r>
              <a:rPr lang="fr-CA" sz="1800" b="0" i="0" dirty="0" err="1">
                <a:solidFill>
                  <a:srgbClr val="212121"/>
                </a:solidFill>
                <a:effectLst/>
                <a:latin typeface="system-ui"/>
              </a:rPr>
              <a:t>Tympanostomy</a:t>
            </a:r>
            <a:r>
              <a:rPr lang="fr-CA" sz="1800" b="0" i="0" dirty="0">
                <a:solidFill>
                  <a:srgbClr val="212121"/>
                </a:solidFill>
                <a:effectLst/>
                <a:latin typeface="system-ui"/>
              </a:rPr>
              <a:t> Tubes in </a:t>
            </a:r>
            <a:r>
              <a:rPr lang="fr-CA" sz="1800" b="0" i="0" dirty="0" err="1">
                <a:solidFill>
                  <a:srgbClr val="212121"/>
                </a:solidFill>
                <a:effectLst/>
                <a:latin typeface="system-ui"/>
              </a:rPr>
              <a:t>Children</a:t>
            </a:r>
            <a:r>
              <a:rPr lang="fr-CA" sz="1800" b="0" i="0" dirty="0">
                <a:solidFill>
                  <a:srgbClr val="212121"/>
                </a:solidFill>
                <a:effectLst/>
                <a:latin typeface="system-ui"/>
              </a:rPr>
              <a:t> (Update). </a:t>
            </a:r>
            <a:r>
              <a:rPr lang="fr-CA" sz="1800" b="0" i="0" dirty="0" err="1">
                <a:solidFill>
                  <a:srgbClr val="212121"/>
                </a:solidFill>
                <a:effectLst/>
                <a:latin typeface="system-ui"/>
              </a:rPr>
              <a:t>Otolaryngol</a:t>
            </a:r>
            <a:r>
              <a:rPr lang="fr-CA" sz="1800" b="0" i="0" dirty="0">
                <a:solidFill>
                  <a:srgbClr val="212121"/>
                </a:solidFill>
                <a:effectLst/>
                <a:latin typeface="system-ui"/>
              </a:rPr>
              <a:t> Head Neck </a:t>
            </a:r>
            <a:r>
              <a:rPr lang="fr-CA" sz="1800" b="0" i="0" dirty="0" err="1">
                <a:solidFill>
                  <a:srgbClr val="212121"/>
                </a:solidFill>
                <a:effectLst/>
                <a:latin typeface="system-ui"/>
              </a:rPr>
              <a:t>Surg</a:t>
            </a:r>
            <a:r>
              <a:rPr lang="fr-CA" sz="1800" b="0" i="0" dirty="0">
                <a:solidFill>
                  <a:srgbClr val="212121"/>
                </a:solidFill>
                <a:effectLst/>
                <a:latin typeface="system-ui"/>
              </a:rPr>
              <a:t>. 2022 Feb;166(1_suppl):S1-S55. </a:t>
            </a:r>
            <a:r>
              <a:rPr lang="fr-CA" sz="1800" b="0" i="0" dirty="0" err="1">
                <a:solidFill>
                  <a:srgbClr val="212121"/>
                </a:solidFill>
                <a:effectLst/>
                <a:latin typeface="system-ui"/>
              </a:rPr>
              <a:t>doi</a:t>
            </a:r>
            <a:r>
              <a:rPr lang="fr-CA" sz="1800" b="0" i="0" dirty="0">
                <a:solidFill>
                  <a:srgbClr val="212121"/>
                </a:solidFill>
                <a:effectLst/>
                <a:latin typeface="system-ui"/>
              </a:rPr>
              <a:t>: 10.1177/01945998211065662. PMID: 35138954.</a:t>
            </a:r>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dirty="0"/>
              <a:t>Ces recommandations s’appliquent à une population générale pédiatrique, pas aux enfants qui ont déjà des complications d’OMA, de multiples intolérances ou allergies aux Ab, immunosupprimés, ou ceux ayant déjà un retard de développement.</a:t>
            </a: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228600" lvl="0" indent="-228600" rtl="0">
              <a:lnSpc>
                <a:spcPct val="90000"/>
              </a:lnSpc>
              <a:spcBef>
                <a:spcPts val="0"/>
              </a:spcBef>
              <a:spcAft>
                <a:spcPts val="0"/>
              </a:spcAft>
              <a:buClr>
                <a:schemeClr val="dk1"/>
              </a:buClr>
              <a:buSzPts val="1800"/>
              <a:buChar char="•"/>
            </a:pPr>
            <a:r>
              <a:rPr lang="fr-FR" sz="1800" dirty="0"/>
              <a:t>On </a:t>
            </a:r>
            <a:r>
              <a:rPr lang="fr-FR" sz="1800" b="1" dirty="0"/>
              <a:t>ne devrait pas </a:t>
            </a:r>
            <a:r>
              <a:rPr lang="fr-FR" sz="1800" dirty="0"/>
              <a:t>offrir de TTT si pas d’épanchement au moment de l’évaluation : essais randomisés contrôlés n’ont pas montré de réduction de récurrence d’OMA dans ce sous groupe, et hauts taux de résolution spontanée</a:t>
            </a:r>
          </a:p>
          <a:p>
            <a:pPr marL="228600" lvl="0" indent="-228600" rtl="0">
              <a:lnSpc>
                <a:spcPct val="90000"/>
              </a:lnSpc>
              <a:spcBef>
                <a:spcPts val="0"/>
              </a:spcBef>
              <a:spcAft>
                <a:spcPts val="0"/>
              </a:spcAft>
              <a:buClr>
                <a:schemeClr val="dk1"/>
              </a:buClr>
              <a:buSzPts val="1800"/>
              <a:buChar char="•"/>
            </a:pPr>
            <a:endParaRPr lang="fr-FR" sz="1800" dirty="0"/>
          </a:p>
          <a:p>
            <a:pPr marL="228600" lvl="0" indent="-228600" rtl="0">
              <a:lnSpc>
                <a:spcPct val="90000"/>
              </a:lnSpc>
              <a:spcBef>
                <a:spcPts val="0"/>
              </a:spcBef>
              <a:spcAft>
                <a:spcPts val="0"/>
              </a:spcAft>
              <a:buClr>
                <a:schemeClr val="dk1"/>
              </a:buClr>
              <a:buSzPts val="1800"/>
              <a:buChar char="•"/>
            </a:pPr>
            <a:endParaRPr lang="fr-FR" sz="1800" dirty="0"/>
          </a:p>
          <a:p>
            <a:r>
              <a:rPr lang="fr-CA" b="0" i="0" dirty="0">
                <a:solidFill>
                  <a:srgbClr val="212121"/>
                </a:solidFill>
                <a:effectLst/>
                <a:latin typeface="system-ui"/>
              </a:rPr>
              <a:t>Rosenfeld RM, </a:t>
            </a:r>
            <a:r>
              <a:rPr lang="fr-CA" b="0" i="0" dirty="0" err="1">
                <a:solidFill>
                  <a:srgbClr val="212121"/>
                </a:solidFill>
                <a:effectLst/>
                <a:latin typeface="system-ui"/>
              </a:rPr>
              <a:t>Tunkel</a:t>
            </a:r>
            <a:r>
              <a:rPr lang="fr-CA" b="0" i="0" dirty="0">
                <a:solidFill>
                  <a:srgbClr val="212121"/>
                </a:solidFill>
                <a:effectLst/>
                <a:latin typeface="system-ui"/>
              </a:rPr>
              <a:t> DE, Schwartz SR, Anne S, Bishop CE, </a:t>
            </a:r>
            <a:r>
              <a:rPr lang="fr-CA" b="0" i="0" dirty="0" err="1">
                <a:solidFill>
                  <a:srgbClr val="212121"/>
                </a:solidFill>
                <a:effectLst/>
                <a:latin typeface="system-ui"/>
              </a:rPr>
              <a:t>Chelius</a:t>
            </a:r>
            <a:r>
              <a:rPr lang="fr-CA" b="0" i="0" dirty="0">
                <a:solidFill>
                  <a:srgbClr val="212121"/>
                </a:solidFill>
                <a:effectLst/>
                <a:latin typeface="system-ui"/>
              </a:rPr>
              <a:t> DC, </a:t>
            </a:r>
            <a:r>
              <a:rPr lang="fr-CA" b="0" i="0" dirty="0" err="1">
                <a:solidFill>
                  <a:srgbClr val="212121"/>
                </a:solidFill>
                <a:effectLst/>
                <a:latin typeface="system-ui"/>
              </a:rPr>
              <a:t>Hackell</a:t>
            </a:r>
            <a:r>
              <a:rPr lang="fr-CA" b="0" i="0" dirty="0">
                <a:solidFill>
                  <a:srgbClr val="212121"/>
                </a:solidFill>
                <a:effectLst/>
                <a:latin typeface="system-ui"/>
              </a:rPr>
              <a:t> J, Hunter LL, </a:t>
            </a:r>
            <a:r>
              <a:rPr lang="fr-CA" b="0" i="0" dirty="0" err="1">
                <a:solidFill>
                  <a:srgbClr val="212121"/>
                </a:solidFill>
                <a:effectLst/>
                <a:latin typeface="system-ui"/>
              </a:rPr>
              <a:t>Keppel</a:t>
            </a:r>
            <a:r>
              <a:rPr lang="fr-CA" b="0" i="0" dirty="0">
                <a:solidFill>
                  <a:srgbClr val="212121"/>
                </a:solidFill>
                <a:effectLst/>
                <a:latin typeface="system-ui"/>
              </a:rPr>
              <a:t> KL, Kim AH, Kim TW, Levine JM, </a:t>
            </a:r>
            <a:r>
              <a:rPr lang="fr-CA" b="0" i="0" dirty="0" err="1">
                <a:solidFill>
                  <a:srgbClr val="212121"/>
                </a:solidFill>
                <a:effectLst/>
                <a:latin typeface="system-ui"/>
              </a:rPr>
              <a:t>Maksimoski</a:t>
            </a:r>
            <a:r>
              <a:rPr lang="fr-CA" b="0" i="0" dirty="0">
                <a:solidFill>
                  <a:srgbClr val="212121"/>
                </a:solidFill>
                <a:effectLst/>
                <a:latin typeface="system-ui"/>
              </a:rPr>
              <a:t> MT, Moore DJ, </a:t>
            </a:r>
            <a:r>
              <a:rPr lang="fr-CA" b="0" i="0" dirty="0" err="1">
                <a:solidFill>
                  <a:srgbClr val="212121"/>
                </a:solidFill>
                <a:effectLst/>
                <a:latin typeface="system-ui"/>
              </a:rPr>
              <a:t>Preciado</a:t>
            </a:r>
            <a:r>
              <a:rPr lang="fr-CA" b="0" i="0" dirty="0">
                <a:solidFill>
                  <a:srgbClr val="212121"/>
                </a:solidFill>
                <a:effectLst/>
                <a:latin typeface="system-ui"/>
              </a:rPr>
              <a:t> DA, </a:t>
            </a:r>
            <a:r>
              <a:rPr lang="fr-CA" b="0" i="0" dirty="0" err="1">
                <a:solidFill>
                  <a:srgbClr val="212121"/>
                </a:solidFill>
                <a:effectLst/>
                <a:latin typeface="system-ui"/>
              </a:rPr>
              <a:t>Raol</a:t>
            </a:r>
            <a:r>
              <a:rPr lang="fr-CA" b="0" i="0" dirty="0">
                <a:solidFill>
                  <a:srgbClr val="212121"/>
                </a:solidFill>
                <a:effectLst/>
                <a:latin typeface="system-ui"/>
              </a:rPr>
              <a:t> NP, Vaughan WK, Walker EA, </a:t>
            </a:r>
            <a:r>
              <a:rPr lang="fr-CA" b="0" i="0" dirty="0" err="1">
                <a:solidFill>
                  <a:srgbClr val="212121"/>
                </a:solidFill>
                <a:effectLst/>
                <a:latin typeface="system-ui"/>
              </a:rPr>
              <a:t>Monjur</a:t>
            </a:r>
            <a:r>
              <a:rPr lang="fr-CA" b="0" i="0" dirty="0">
                <a:solidFill>
                  <a:srgbClr val="212121"/>
                </a:solidFill>
                <a:effectLst/>
                <a:latin typeface="system-ui"/>
              </a:rPr>
              <a:t> TM. </a:t>
            </a:r>
            <a:r>
              <a:rPr lang="fr-CA" b="0" i="0" dirty="0" err="1">
                <a:solidFill>
                  <a:srgbClr val="212121"/>
                </a:solidFill>
                <a:effectLst/>
                <a:latin typeface="system-ui"/>
              </a:rPr>
              <a:t>Clinical</a:t>
            </a:r>
            <a:r>
              <a:rPr lang="fr-CA" b="0" i="0" dirty="0">
                <a:solidFill>
                  <a:srgbClr val="212121"/>
                </a:solidFill>
                <a:effectLst/>
                <a:latin typeface="system-ui"/>
              </a:rPr>
              <a:t> Practice Guideline: </a:t>
            </a:r>
            <a:r>
              <a:rPr lang="fr-CA" b="0" i="0" dirty="0" err="1">
                <a:solidFill>
                  <a:srgbClr val="212121"/>
                </a:solidFill>
                <a:effectLst/>
                <a:latin typeface="system-ui"/>
              </a:rPr>
              <a:t>Tympanostomy</a:t>
            </a:r>
            <a:r>
              <a:rPr lang="fr-CA" b="0" i="0" dirty="0">
                <a:solidFill>
                  <a:srgbClr val="212121"/>
                </a:solidFill>
                <a:effectLst/>
                <a:latin typeface="system-ui"/>
              </a:rPr>
              <a:t> Tubes in </a:t>
            </a:r>
            <a:r>
              <a:rPr lang="fr-CA" b="0" i="0" dirty="0" err="1">
                <a:solidFill>
                  <a:srgbClr val="212121"/>
                </a:solidFill>
                <a:effectLst/>
                <a:latin typeface="system-ui"/>
              </a:rPr>
              <a:t>Children</a:t>
            </a:r>
            <a:r>
              <a:rPr lang="fr-CA" b="0" i="0" dirty="0">
                <a:solidFill>
                  <a:srgbClr val="212121"/>
                </a:solidFill>
                <a:effectLst/>
                <a:latin typeface="system-ui"/>
              </a:rPr>
              <a:t> (Update). </a:t>
            </a:r>
            <a:r>
              <a:rPr lang="fr-CA" b="0" i="0" dirty="0" err="1">
                <a:solidFill>
                  <a:srgbClr val="212121"/>
                </a:solidFill>
                <a:effectLst/>
                <a:latin typeface="system-ui"/>
              </a:rPr>
              <a:t>Otolaryngol</a:t>
            </a:r>
            <a:r>
              <a:rPr lang="fr-CA" b="0" i="0" dirty="0">
                <a:solidFill>
                  <a:srgbClr val="212121"/>
                </a:solidFill>
                <a:effectLst/>
                <a:latin typeface="system-ui"/>
              </a:rPr>
              <a:t> Head Neck </a:t>
            </a:r>
            <a:r>
              <a:rPr lang="fr-CA" b="0" i="0" dirty="0" err="1">
                <a:solidFill>
                  <a:srgbClr val="212121"/>
                </a:solidFill>
                <a:effectLst/>
                <a:latin typeface="system-ui"/>
              </a:rPr>
              <a:t>Surg</a:t>
            </a:r>
            <a:r>
              <a:rPr lang="fr-CA" b="0" i="0" dirty="0">
                <a:solidFill>
                  <a:srgbClr val="212121"/>
                </a:solidFill>
                <a:effectLst/>
                <a:latin typeface="system-ui"/>
              </a:rPr>
              <a:t>. 2022 Feb;166(1_suppl):S1-S55. </a:t>
            </a:r>
            <a:r>
              <a:rPr lang="fr-CA" b="0" i="0" dirty="0" err="1">
                <a:solidFill>
                  <a:srgbClr val="212121"/>
                </a:solidFill>
                <a:effectLst/>
                <a:latin typeface="system-ui"/>
              </a:rPr>
              <a:t>doi</a:t>
            </a:r>
            <a:r>
              <a:rPr lang="fr-CA" b="0" i="0" dirty="0">
                <a:solidFill>
                  <a:srgbClr val="212121"/>
                </a:solidFill>
                <a:effectLst/>
                <a:latin typeface="system-ui"/>
              </a:rPr>
              <a:t>: 10.1177/01945998211065662. PMID: 35138954.</a:t>
            </a:r>
          </a:p>
          <a:p>
            <a:endParaRPr lang="fr-CA" b="0" i="0" dirty="0">
              <a:solidFill>
                <a:srgbClr val="212121"/>
              </a:solidFill>
              <a:effectLst/>
              <a:latin typeface="system-ui"/>
            </a:endParaRPr>
          </a:p>
          <a:p>
            <a:pPr algn="l" fontAlgn="base">
              <a:buFont typeface="Arial" panose="020B0604020202020204" pitchFamily="34" charset="0"/>
              <a:buChar char="•"/>
            </a:pPr>
            <a:r>
              <a:rPr lang="fr-CA" b="0" i="0" dirty="0">
                <a:solidFill>
                  <a:srgbClr val="3D3F42"/>
                </a:solidFill>
                <a:effectLst/>
                <a:latin typeface="inherit"/>
              </a:rPr>
              <a:t>American </a:t>
            </a:r>
            <a:r>
              <a:rPr lang="fr-CA" b="0" i="0" dirty="0" err="1">
                <a:solidFill>
                  <a:srgbClr val="3D3F42"/>
                </a:solidFill>
                <a:effectLst/>
                <a:latin typeface="inherit"/>
              </a:rPr>
              <a:t>Academy</a:t>
            </a:r>
            <a:r>
              <a:rPr lang="fr-CA" b="0" i="0" dirty="0">
                <a:solidFill>
                  <a:srgbClr val="3D3F42"/>
                </a:solidFill>
                <a:effectLst/>
                <a:latin typeface="inherit"/>
              </a:rPr>
              <a:t> of </a:t>
            </a:r>
            <a:r>
              <a:rPr lang="fr-CA" b="0" i="0" dirty="0" err="1">
                <a:solidFill>
                  <a:srgbClr val="3D3F42"/>
                </a:solidFill>
                <a:effectLst/>
                <a:latin typeface="inherit"/>
              </a:rPr>
              <a:t>Otolaryngology</a:t>
            </a:r>
            <a:r>
              <a:rPr lang="fr-CA" b="0" i="0" dirty="0">
                <a:solidFill>
                  <a:srgbClr val="3D3F42"/>
                </a:solidFill>
                <a:effectLst/>
                <a:latin typeface="inherit"/>
              </a:rPr>
              <a:t>-Head and Neck </a:t>
            </a:r>
            <a:r>
              <a:rPr lang="fr-CA" b="0" i="0" dirty="0" err="1">
                <a:solidFill>
                  <a:srgbClr val="3D3F42"/>
                </a:solidFill>
                <a:effectLst/>
                <a:latin typeface="inherit"/>
              </a:rPr>
              <a:t>Surgery</a:t>
            </a:r>
            <a:r>
              <a:rPr lang="fr-CA" b="0" i="0" dirty="0">
                <a:solidFill>
                  <a:srgbClr val="3D3F42"/>
                </a:solidFill>
                <a:effectLst/>
                <a:latin typeface="inherit"/>
              </a:rPr>
              <a:t> (AAO-HNS) </a:t>
            </a:r>
            <a:r>
              <a:rPr lang="fr-CA" b="0" i="0" dirty="0" err="1">
                <a:solidFill>
                  <a:srgbClr val="3D3F42"/>
                </a:solidFill>
                <a:effectLst/>
                <a:latin typeface="inherit"/>
              </a:rPr>
              <a:t>recommended</a:t>
            </a:r>
            <a:r>
              <a:rPr lang="fr-CA" b="0" i="0" dirty="0">
                <a:solidFill>
                  <a:srgbClr val="3D3F42"/>
                </a:solidFill>
                <a:effectLst/>
                <a:latin typeface="inherit"/>
              </a:rPr>
              <a:t> indications and </a:t>
            </a:r>
            <a:r>
              <a:rPr lang="fr-CA" b="0" i="0" dirty="0" err="1">
                <a:solidFill>
                  <a:srgbClr val="3D3F42"/>
                </a:solidFill>
                <a:effectLst/>
                <a:latin typeface="inherit"/>
              </a:rPr>
              <a:t>contraindications</a:t>
            </a:r>
            <a:r>
              <a:rPr lang="fr-CA" b="0" i="0" dirty="0">
                <a:solidFill>
                  <a:srgbClr val="3D3F42"/>
                </a:solidFill>
                <a:effectLst/>
                <a:latin typeface="inherit"/>
              </a:rPr>
              <a:t> for </a:t>
            </a:r>
            <a:r>
              <a:rPr lang="fr-CA" b="0" i="0" dirty="0" err="1">
                <a:solidFill>
                  <a:srgbClr val="3D3F42"/>
                </a:solidFill>
                <a:effectLst/>
                <a:latin typeface="inherit"/>
              </a:rPr>
              <a:t>tympanostomy</a:t>
            </a:r>
            <a:r>
              <a:rPr lang="fr-CA" b="0" i="0" dirty="0">
                <a:solidFill>
                  <a:srgbClr val="3D3F42"/>
                </a:solidFill>
                <a:effectLst/>
                <a:latin typeface="inherit"/>
              </a:rPr>
              <a:t> tube insertion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aged</a:t>
            </a:r>
            <a:r>
              <a:rPr lang="fr-CA" b="0" i="0" dirty="0">
                <a:solidFill>
                  <a:srgbClr val="3D3F42"/>
                </a:solidFill>
                <a:effectLst/>
                <a:latin typeface="inherit"/>
              </a:rPr>
              <a:t> 6 </a:t>
            </a:r>
            <a:r>
              <a:rPr lang="fr-CA" b="0" i="0" dirty="0" err="1">
                <a:solidFill>
                  <a:srgbClr val="3D3F42"/>
                </a:solidFill>
                <a:effectLst/>
                <a:latin typeface="inherit"/>
              </a:rPr>
              <a:t>months</a:t>
            </a:r>
            <a:r>
              <a:rPr lang="fr-CA" b="0" i="0" dirty="0">
                <a:solidFill>
                  <a:srgbClr val="3D3F42"/>
                </a:solidFill>
                <a:effectLst/>
                <a:latin typeface="inherit"/>
              </a:rPr>
              <a:t> to 12 </a:t>
            </a:r>
            <a:r>
              <a:rPr lang="fr-CA" b="0" i="0" dirty="0" err="1">
                <a:solidFill>
                  <a:srgbClr val="3D3F42"/>
                </a:solidFill>
                <a:effectLst/>
                <a:latin typeface="inherit"/>
              </a:rPr>
              <a:t>years</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OME</a:t>
            </a:r>
            <a:r>
              <a:rPr lang="fr-CA" b="0" i="0" u="none" strike="noStrike" baseline="30000" dirty="0">
                <a:solidFill>
                  <a:srgbClr val="267494"/>
                </a:solidFill>
                <a:effectLst/>
                <a:latin typeface="inherit"/>
                <a:hlinkClick r:id="rId3"/>
              </a:rPr>
              <a:t>3</a:t>
            </a:r>
            <a:endParaRPr lang="fr-CA" b="0" i="0" dirty="0">
              <a:solidFill>
                <a:srgbClr val="3D3F42"/>
              </a:solidFill>
              <a:effectLst/>
              <a:latin typeface="inherit"/>
            </a:endParaRPr>
          </a:p>
          <a:p>
            <a:pPr marL="742950" lvl="1" indent="-285750" algn="l" fontAlgn="base">
              <a:buFont typeface="Arial" panose="020B0604020202020204" pitchFamily="34" charset="0"/>
              <a:buChar char="•"/>
            </a:pPr>
            <a:r>
              <a:rPr lang="fr-CA" b="0" i="0" dirty="0" err="1">
                <a:solidFill>
                  <a:srgbClr val="3D3F42"/>
                </a:solidFill>
                <a:effectLst/>
                <a:latin typeface="inherit"/>
              </a:rPr>
              <a:t>bilateral</a:t>
            </a:r>
            <a:r>
              <a:rPr lang="fr-CA" b="0" i="0" dirty="0">
                <a:solidFill>
                  <a:srgbClr val="3D3F42"/>
                </a:solidFill>
                <a:effectLst/>
                <a:latin typeface="inherit"/>
              </a:rPr>
              <a:t> </a:t>
            </a: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offered</a:t>
            </a:r>
            <a:r>
              <a:rPr lang="fr-CA" b="0" i="0" dirty="0">
                <a:solidFill>
                  <a:srgbClr val="3D3F42"/>
                </a:solidFill>
                <a:effectLst/>
                <a:latin typeface="inherit"/>
              </a:rPr>
              <a:t> to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documented</a:t>
            </a:r>
            <a:r>
              <a:rPr lang="fr-CA" b="0" i="0" dirty="0">
                <a:solidFill>
                  <a:srgbClr val="3D3F42"/>
                </a:solidFill>
                <a:effectLst/>
                <a:latin typeface="inherit"/>
              </a:rPr>
              <a:t> </a:t>
            </a:r>
            <a:r>
              <a:rPr lang="fr-CA" b="0" i="0" dirty="0" err="1">
                <a:solidFill>
                  <a:srgbClr val="3D3F42"/>
                </a:solidFill>
                <a:effectLst/>
                <a:latin typeface="inherit"/>
              </a:rPr>
              <a:t>hearing</a:t>
            </a:r>
            <a:r>
              <a:rPr lang="fr-CA" b="0" i="0" dirty="0">
                <a:solidFill>
                  <a:srgbClr val="3D3F42"/>
                </a:solidFill>
                <a:effectLst/>
                <a:latin typeface="inherit"/>
              </a:rPr>
              <a:t> </a:t>
            </a:r>
            <a:r>
              <a:rPr lang="fr-CA" b="0" i="0" dirty="0" err="1">
                <a:solidFill>
                  <a:srgbClr val="3D3F42"/>
                </a:solidFill>
                <a:effectLst/>
                <a:latin typeface="inherit"/>
              </a:rPr>
              <a:t>difficulties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B</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may</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a:t>
            </a:r>
          </a:p>
          <a:p>
            <a:pPr marL="1143000" lvl="2" indent="-228600" algn="l" fontAlgn="base">
              <a:buFont typeface="Arial" panose="020B0604020202020204" pitchFamily="34" charset="0"/>
              <a:buChar char="•"/>
            </a:pP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symptoms</a:t>
            </a:r>
            <a:r>
              <a:rPr lang="fr-CA" b="0" i="0" dirty="0">
                <a:solidFill>
                  <a:srgbClr val="3D3F42"/>
                </a:solidFill>
                <a:effectLst/>
                <a:latin typeface="inherit"/>
              </a:rPr>
              <a:t> </a:t>
            </a:r>
            <a:r>
              <a:rPr lang="fr-CA" b="0" i="0" dirty="0" err="1">
                <a:solidFill>
                  <a:srgbClr val="3D3F42"/>
                </a:solidFill>
                <a:effectLst/>
                <a:latin typeface="inherit"/>
              </a:rPr>
              <a:t>likely</a:t>
            </a:r>
            <a:r>
              <a:rPr lang="fr-CA" b="0" i="0" dirty="0">
                <a:solidFill>
                  <a:srgbClr val="3D3F42"/>
                </a:solidFill>
                <a:effectLst/>
                <a:latin typeface="inherit"/>
              </a:rPr>
              <a:t> </a:t>
            </a:r>
            <a:r>
              <a:rPr lang="fr-CA" b="0" i="0" dirty="0" err="1">
                <a:solidFill>
                  <a:srgbClr val="3D3F42"/>
                </a:solidFill>
                <a:effectLst/>
                <a:latin typeface="inherit"/>
              </a:rPr>
              <a:t>attributed</a:t>
            </a:r>
            <a:r>
              <a:rPr lang="fr-CA" b="0" i="0" dirty="0">
                <a:solidFill>
                  <a:srgbClr val="3D3F42"/>
                </a:solidFill>
                <a:effectLst/>
                <a:latin typeface="inherit"/>
              </a:rPr>
              <a:t>, all or in part, to OME, </a:t>
            </a:r>
            <a:r>
              <a:rPr lang="fr-CA" b="0" i="0" dirty="0" err="1">
                <a:solidFill>
                  <a:srgbClr val="3D3F42"/>
                </a:solidFill>
                <a:effectLst/>
                <a:latin typeface="inherit"/>
              </a:rPr>
              <a:t>including</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1600200" lvl="3" indent="-228600" algn="l" fontAlgn="base">
              <a:buFont typeface="Arial" panose="020B0604020202020204" pitchFamily="34" charset="0"/>
              <a:buChar char="•"/>
            </a:pPr>
            <a:r>
              <a:rPr lang="fr-CA" b="0" i="0" dirty="0" err="1">
                <a:solidFill>
                  <a:srgbClr val="3D3F42"/>
                </a:solidFill>
                <a:effectLst/>
                <a:latin typeface="inherit"/>
              </a:rPr>
              <a:t>vestibular</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poor</a:t>
            </a:r>
            <a:r>
              <a:rPr lang="fr-CA" b="0" i="0" dirty="0">
                <a:solidFill>
                  <a:srgbClr val="3D3F42"/>
                </a:solidFill>
                <a:effectLst/>
                <a:latin typeface="inherit"/>
              </a:rPr>
              <a:t> </a:t>
            </a:r>
            <a:r>
              <a:rPr lang="fr-CA" b="0" i="0" dirty="0" err="1">
                <a:solidFill>
                  <a:srgbClr val="3D3F42"/>
                </a:solidFill>
                <a:effectLst/>
                <a:latin typeface="inherit"/>
              </a:rPr>
              <a:t>school</a:t>
            </a:r>
            <a:r>
              <a:rPr lang="fr-CA" b="0" i="0" dirty="0">
                <a:solidFill>
                  <a:srgbClr val="3D3F42"/>
                </a:solidFill>
                <a:effectLst/>
                <a:latin typeface="inherit"/>
              </a:rPr>
              <a:t> performance</a:t>
            </a:r>
          </a:p>
          <a:p>
            <a:pPr marL="1600200" lvl="3" indent="-228600" algn="l" fontAlgn="base">
              <a:buFont typeface="Arial" panose="020B0604020202020204" pitchFamily="34" charset="0"/>
              <a:buChar char="•"/>
            </a:pPr>
            <a:r>
              <a:rPr lang="fr-CA" b="0" i="0" dirty="0" err="1">
                <a:solidFill>
                  <a:srgbClr val="3D3F42"/>
                </a:solidFill>
                <a:effectLst/>
                <a:latin typeface="inherit"/>
              </a:rPr>
              <a:t>behavioral</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ear</a:t>
            </a:r>
            <a:r>
              <a:rPr lang="fr-CA" b="0" i="0" dirty="0">
                <a:solidFill>
                  <a:srgbClr val="3D3F42"/>
                </a:solidFill>
                <a:effectLst/>
                <a:latin typeface="inherit"/>
              </a:rPr>
              <a:t> </a:t>
            </a:r>
            <a:r>
              <a:rPr lang="fr-CA" b="0" i="0" dirty="0" err="1">
                <a:solidFill>
                  <a:srgbClr val="3D3F42"/>
                </a:solidFill>
                <a:effectLst/>
                <a:latin typeface="inherit"/>
              </a:rPr>
              <a:t>discomfort</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reduced</a:t>
            </a:r>
            <a:r>
              <a:rPr lang="fr-CA" b="0" i="0" dirty="0">
                <a:solidFill>
                  <a:srgbClr val="3D3F42"/>
                </a:solidFill>
                <a:effectLst/>
                <a:latin typeface="inherit"/>
              </a:rPr>
              <a:t> </a:t>
            </a:r>
            <a:r>
              <a:rPr lang="fr-CA" b="0" i="0" dirty="0" err="1">
                <a:solidFill>
                  <a:srgbClr val="3D3F42"/>
                </a:solidFill>
                <a:effectLst/>
                <a:latin typeface="inherit"/>
              </a:rPr>
              <a:t>quality</a:t>
            </a:r>
            <a:r>
              <a:rPr lang="fr-CA" b="0" i="0" dirty="0">
                <a:solidFill>
                  <a:srgbClr val="3D3F42"/>
                </a:solidFill>
                <a:effectLst/>
                <a:latin typeface="inherit"/>
              </a:rPr>
              <a:t> of life</a:t>
            </a:r>
          </a:p>
          <a:p>
            <a:pPr marL="1143000" lvl="2" indent="-228600" algn="l" fontAlgn="base">
              <a:buFont typeface="Arial" panose="020B0604020202020204" pitchFamily="34" charset="0"/>
              <a:buChar char="•"/>
            </a:pPr>
            <a:r>
              <a:rPr lang="fr-CA" b="0" i="0" u="none" strike="noStrike" dirty="0">
                <a:solidFill>
                  <a:srgbClr val="0079A8"/>
                </a:solidFill>
                <a:effectLst/>
                <a:latin typeface="inherit"/>
                <a:hlinkClick r:id="rId5"/>
              </a:rPr>
              <a:t>at-risk 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a:t>
            </a:r>
            <a:r>
              <a:rPr lang="fr-CA" b="0" i="0" dirty="0" err="1">
                <a:solidFill>
                  <a:srgbClr val="3D3F42"/>
                </a:solidFill>
                <a:effectLst/>
                <a:latin typeface="inherit"/>
              </a:rPr>
              <a:t>that</a:t>
            </a:r>
            <a:r>
              <a:rPr lang="fr-CA" b="0" i="0" dirty="0">
                <a:solidFill>
                  <a:srgbClr val="3D3F42"/>
                </a:solidFill>
                <a:effectLst/>
                <a:latin typeface="inherit"/>
              </a:rPr>
              <a:t> </a:t>
            </a:r>
            <a:r>
              <a:rPr lang="fr-CA" b="0" i="0" dirty="0" err="1">
                <a:solidFill>
                  <a:srgbClr val="3D3F42"/>
                </a:solidFill>
                <a:effectLst/>
                <a:latin typeface="inherit"/>
              </a:rPr>
              <a:t>is</a:t>
            </a:r>
            <a:r>
              <a:rPr lang="fr-CA" b="0" i="0" dirty="0">
                <a:solidFill>
                  <a:srgbClr val="3D3F42"/>
                </a:solidFill>
                <a:effectLst/>
                <a:latin typeface="inherit"/>
              </a:rPr>
              <a:t> </a:t>
            </a:r>
            <a:r>
              <a:rPr lang="fr-CA" b="0" i="0" dirty="0" err="1">
                <a:solidFill>
                  <a:srgbClr val="3D3F42"/>
                </a:solidFill>
                <a:effectLst/>
                <a:latin typeface="inherit"/>
              </a:rPr>
              <a:t>unlikely</a:t>
            </a:r>
            <a:r>
              <a:rPr lang="fr-CA" b="0" i="0" dirty="0">
                <a:solidFill>
                  <a:srgbClr val="3D3F42"/>
                </a:solidFill>
                <a:effectLst/>
                <a:latin typeface="inherit"/>
              </a:rPr>
              <a:t> to </a:t>
            </a:r>
            <a:r>
              <a:rPr lang="fr-CA" b="0" i="0" dirty="0" err="1">
                <a:solidFill>
                  <a:srgbClr val="3D3F42"/>
                </a:solidFill>
                <a:effectLst/>
                <a:latin typeface="inherit"/>
              </a:rPr>
              <a:t>resolve</a:t>
            </a:r>
            <a:r>
              <a:rPr lang="fr-CA" b="0" i="0" dirty="0">
                <a:solidFill>
                  <a:srgbClr val="3D3F42"/>
                </a:solidFill>
                <a:effectLst/>
                <a:latin typeface="inherit"/>
              </a:rPr>
              <a:t> as </a:t>
            </a:r>
            <a:r>
              <a:rPr lang="fr-CA" b="0" i="0" dirty="0" err="1">
                <a:solidFill>
                  <a:srgbClr val="3D3F42"/>
                </a:solidFill>
                <a:effectLst/>
                <a:latin typeface="inherit"/>
              </a:rPr>
              <a:t>reflected</a:t>
            </a:r>
            <a:r>
              <a:rPr lang="fr-CA" b="0" i="0" dirty="0">
                <a:solidFill>
                  <a:srgbClr val="3D3F42"/>
                </a:solidFill>
                <a:effectLst/>
                <a:latin typeface="inherit"/>
              </a:rPr>
              <a:t> by a type B (flat) </a:t>
            </a:r>
            <a:r>
              <a:rPr lang="fr-CA" b="0" i="0" dirty="0" err="1">
                <a:solidFill>
                  <a:srgbClr val="3D3F42"/>
                </a:solidFill>
                <a:effectLst/>
                <a:latin typeface="inherit"/>
              </a:rPr>
              <a:t>tympanogram</a:t>
            </a:r>
            <a:r>
              <a:rPr lang="fr-CA" b="0" i="0" dirty="0">
                <a:solidFill>
                  <a:srgbClr val="3D3F42"/>
                </a:solidFill>
                <a:effectLst/>
                <a:latin typeface="inherit"/>
              </a:rPr>
              <a:t> or </a:t>
            </a:r>
            <a:r>
              <a:rPr lang="fr-CA" b="0" i="0" dirty="0" err="1">
                <a:solidFill>
                  <a:srgbClr val="3D3F42"/>
                </a:solidFill>
                <a:effectLst/>
                <a:latin typeface="inherit"/>
              </a:rPr>
              <a:t>persistence</a:t>
            </a:r>
            <a:r>
              <a:rPr lang="fr-CA" b="0" i="0" dirty="0">
                <a:solidFill>
                  <a:srgbClr val="3D3F42"/>
                </a:solidFill>
                <a:effectLst/>
                <a:latin typeface="inherit"/>
              </a:rPr>
              <a:t> of effusion for ≥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not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 single </a:t>
            </a:r>
            <a:r>
              <a:rPr lang="fr-CA" b="0" i="0" dirty="0" err="1">
                <a:solidFill>
                  <a:srgbClr val="3D3F42"/>
                </a:solidFill>
                <a:effectLst/>
                <a:latin typeface="inherit"/>
              </a:rPr>
              <a:t>episode</a:t>
            </a:r>
            <a:r>
              <a:rPr lang="fr-CA" b="0" i="0" dirty="0">
                <a:solidFill>
                  <a:srgbClr val="3D3F42"/>
                </a:solidFill>
                <a:effectLst/>
                <a:latin typeface="inherit"/>
              </a:rPr>
              <a:t> of OME lasting &lt;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C</a:t>
            </a:r>
            <a:r>
              <a:rPr lang="fr-CA" b="0" i="0" dirty="0">
                <a:solidFill>
                  <a:srgbClr val="3D3F42"/>
                </a:solidFill>
                <a:effectLst/>
                <a:latin typeface="inherit"/>
              </a:rPr>
              <a:t>)</a:t>
            </a:r>
            <a:endParaRPr lang="fr-FR" b="0" i="0" dirty="0">
              <a:solidFill>
                <a:srgbClr val="3D3F42"/>
              </a:solidFill>
              <a:effectLst/>
              <a:latin typeface="inherit"/>
            </a:endParaRPr>
          </a:p>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12</a:t>
            </a:fld>
            <a:endParaRPr lang="fr-FR"/>
          </a:p>
        </p:txBody>
      </p:sp>
    </p:spTree>
    <p:extLst>
      <p:ext uri="{BB962C8B-B14F-4D97-AF65-F5344CB8AC3E}">
        <p14:creationId xmlns:p14="http://schemas.microsoft.com/office/powerpoint/2010/main" val="295820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fontAlgn="base">
              <a:buFontTx/>
              <a:buNone/>
            </a:pPr>
            <a:r>
              <a:rPr lang="fr-CA" sz="1800" dirty="0"/>
              <a:t>GRADE </a:t>
            </a:r>
            <a:r>
              <a:rPr lang="fr-CA" sz="1800" dirty="0" err="1"/>
              <a:t>Quality</a:t>
            </a:r>
            <a:r>
              <a:rPr lang="fr-CA" sz="1800" dirty="0"/>
              <a:t> of </a:t>
            </a:r>
            <a:r>
              <a:rPr lang="fr-CA" sz="1800" dirty="0" err="1"/>
              <a:t>evidence</a:t>
            </a:r>
            <a:r>
              <a:rPr lang="fr-FR" sz="1800" b="0" i="0" dirty="0">
                <a:solidFill>
                  <a:srgbClr val="3D3F42"/>
                </a:solidFill>
                <a:effectLst/>
                <a:latin typeface="inherit"/>
              </a:rPr>
              <a:t>: </a:t>
            </a:r>
          </a:p>
          <a:p>
            <a:pPr marL="0" lvl="0" indent="0" algn="l" fontAlgn="base">
              <a:buFontTx/>
              <a:buNone/>
            </a:pPr>
            <a:r>
              <a:rPr lang="fr-FR" sz="1800" b="0" i="0" dirty="0">
                <a:solidFill>
                  <a:srgbClr val="3D3F42"/>
                </a:solidFill>
                <a:effectLst/>
                <a:latin typeface="inherit"/>
              </a:rPr>
              <a:t>A High</a:t>
            </a:r>
          </a:p>
          <a:p>
            <a:pPr marL="0" lvl="0" indent="0" algn="l" fontAlgn="base">
              <a:buFontTx/>
              <a:buNone/>
            </a:pPr>
            <a:r>
              <a:rPr lang="fr-FR" sz="1800" b="0" i="0" dirty="0">
                <a:solidFill>
                  <a:srgbClr val="3D3F42"/>
                </a:solidFill>
                <a:effectLst/>
                <a:latin typeface="inherit"/>
              </a:rPr>
              <a:t>B </a:t>
            </a:r>
            <a:r>
              <a:rPr lang="fr-FR" sz="1800" b="0" i="0" dirty="0" err="1">
                <a:solidFill>
                  <a:srgbClr val="3D3F42"/>
                </a:solidFill>
                <a:effectLst/>
                <a:latin typeface="inherit"/>
              </a:rPr>
              <a:t>Moderate</a:t>
            </a:r>
            <a:endParaRPr lang="fr-FR" sz="1800" b="0" i="0" dirty="0">
              <a:solidFill>
                <a:srgbClr val="3D3F42"/>
              </a:solidFill>
              <a:effectLst/>
              <a:latin typeface="inherit"/>
            </a:endParaRPr>
          </a:p>
          <a:p>
            <a:pPr marL="0" lvl="0" indent="0" algn="l" fontAlgn="base">
              <a:buFontTx/>
              <a:buNone/>
            </a:pPr>
            <a:r>
              <a:rPr lang="fr-FR" sz="1800" b="0" i="0" dirty="0">
                <a:solidFill>
                  <a:srgbClr val="3D3F42"/>
                </a:solidFill>
                <a:effectLst/>
                <a:latin typeface="inherit"/>
              </a:rPr>
              <a:t>C Low</a:t>
            </a:r>
          </a:p>
          <a:p>
            <a:pPr marL="0" lvl="0" indent="0" algn="l" fontAlgn="base">
              <a:buFontTx/>
              <a:buNone/>
            </a:pPr>
            <a:r>
              <a:rPr lang="fr-FR" sz="1800" b="0" i="0" dirty="0">
                <a:solidFill>
                  <a:srgbClr val="3D3F42"/>
                </a:solidFill>
                <a:effectLst/>
                <a:latin typeface="inherit"/>
              </a:rPr>
              <a:t>D Very </a:t>
            </a:r>
            <a:r>
              <a:rPr lang="fr-FR" sz="1800" b="0" i="0" dirty="0" err="1">
                <a:solidFill>
                  <a:srgbClr val="3D3F42"/>
                </a:solidFill>
                <a:effectLst/>
                <a:latin typeface="inherit"/>
              </a:rPr>
              <a:t>low</a:t>
            </a: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American </a:t>
            </a:r>
            <a:r>
              <a:rPr lang="fr-CA" sz="1800" b="0" i="0" dirty="0" err="1">
                <a:solidFill>
                  <a:srgbClr val="1C1D1E"/>
                </a:solidFill>
                <a:effectLst/>
                <a:latin typeface="Open Sans" panose="020B0606030504020204" pitchFamily="34" charset="0"/>
              </a:rPr>
              <a:t>Academy</a:t>
            </a:r>
            <a:r>
              <a:rPr lang="fr-CA" sz="1800" b="0" i="0" dirty="0">
                <a:solidFill>
                  <a:srgbClr val="1C1D1E"/>
                </a:solidFill>
                <a:effectLst/>
                <a:latin typeface="Open Sans" panose="020B0606030504020204" pitchFamily="34" charset="0"/>
              </a:rPr>
              <a:t> of </a:t>
            </a:r>
            <a:r>
              <a:rPr lang="fr-CA" sz="1800" b="0" i="0" dirty="0" err="1">
                <a:solidFill>
                  <a:srgbClr val="1C1D1E"/>
                </a:solidFill>
                <a:effectLst/>
                <a:latin typeface="Open Sans" panose="020B0606030504020204" pitchFamily="34" charset="0"/>
              </a:rPr>
              <a:t>Otolaryngology</a:t>
            </a:r>
            <a:r>
              <a:rPr lang="fr-CA" sz="1800" b="0" i="0" dirty="0">
                <a:solidFill>
                  <a:srgbClr val="1C1D1E"/>
                </a:solidFill>
                <a:effectLst/>
                <a:latin typeface="Open Sans" panose="020B0606030504020204" pitchFamily="34" charset="0"/>
              </a:rPr>
              <a:t>–Head and Neck </a:t>
            </a:r>
            <a:r>
              <a:rPr lang="fr-CA" sz="1800" b="0" i="0" dirty="0" err="1">
                <a:solidFill>
                  <a:srgbClr val="1C1D1E"/>
                </a:solidFill>
                <a:effectLst/>
                <a:latin typeface="Open Sans" panose="020B0606030504020204" pitchFamily="34" charset="0"/>
              </a:rPr>
              <a:t>Surgery</a:t>
            </a:r>
            <a:endParaRPr lang="fr-CA" sz="18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800" b="0" i="0" dirty="0">
                <a:solidFill>
                  <a:srgbClr val="1C1D1E"/>
                </a:solidFill>
                <a:effectLst/>
                <a:latin typeface="Open Sans" panose="020B0606030504020204" pitchFamily="34" charset="0"/>
              </a:rPr>
              <a:t>Ni la société canadienne de pédiatrie, ni la société canadienne d’ORL n’a émis de recommandations sur le sujet</a:t>
            </a:r>
            <a:endParaRPr lang="fr-FR" sz="12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sz="1800" dirty="0"/>
              <a:t>Globalement plus d’avantages que d’inconvénients: la recommandation est le clinicien DEVRAIT OFFRIR (place à la décision partagée)</a:t>
            </a:r>
          </a:p>
          <a:p>
            <a:pPr marL="0" lvl="0" indent="0" rtl="0">
              <a:lnSpc>
                <a:spcPct val="90000"/>
              </a:lnSpc>
              <a:spcBef>
                <a:spcPts val="0"/>
              </a:spcBef>
              <a:spcAft>
                <a:spcPts val="0"/>
              </a:spcAft>
              <a:buClr>
                <a:schemeClr val="dk1"/>
              </a:buClr>
              <a:buSzPts val="1100"/>
              <a:buFont typeface="Arial"/>
              <a:buNone/>
            </a:pPr>
            <a:endParaRPr lang="fr-FR" sz="1800" dirty="0"/>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b="0" i="0" dirty="0">
                <a:solidFill>
                  <a:srgbClr val="212121"/>
                </a:solidFill>
                <a:effectLst/>
                <a:latin typeface="system-ui"/>
              </a:rPr>
              <a:t>Rosenfeld RM, </a:t>
            </a:r>
            <a:r>
              <a:rPr lang="fr-CA" sz="1800" b="0" i="0" dirty="0" err="1">
                <a:solidFill>
                  <a:srgbClr val="212121"/>
                </a:solidFill>
                <a:effectLst/>
                <a:latin typeface="system-ui"/>
              </a:rPr>
              <a:t>Tunkel</a:t>
            </a:r>
            <a:r>
              <a:rPr lang="fr-CA" sz="1800" b="0" i="0" dirty="0">
                <a:solidFill>
                  <a:srgbClr val="212121"/>
                </a:solidFill>
                <a:effectLst/>
                <a:latin typeface="system-ui"/>
              </a:rPr>
              <a:t> DE, Schwartz SR, Anne S, Bishop CE, </a:t>
            </a:r>
            <a:r>
              <a:rPr lang="fr-CA" sz="1800" b="0" i="0" dirty="0" err="1">
                <a:solidFill>
                  <a:srgbClr val="212121"/>
                </a:solidFill>
                <a:effectLst/>
                <a:latin typeface="system-ui"/>
              </a:rPr>
              <a:t>Chelius</a:t>
            </a:r>
            <a:r>
              <a:rPr lang="fr-CA" sz="1800" b="0" i="0" dirty="0">
                <a:solidFill>
                  <a:srgbClr val="212121"/>
                </a:solidFill>
                <a:effectLst/>
                <a:latin typeface="system-ui"/>
              </a:rPr>
              <a:t> DC, </a:t>
            </a:r>
            <a:r>
              <a:rPr lang="fr-CA" sz="1800" b="0" i="0" dirty="0" err="1">
                <a:solidFill>
                  <a:srgbClr val="212121"/>
                </a:solidFill>
                <a:effectLst/>
                <a:latin typeface="system-ui"/>
              </a:rPr>
              <a:t>Hackell</a:t>
            </a:r>
            <a:r>
              <a:rPr lang="fr-CA" sz="1800" b="0" i="0" dirty="0">
                <a:solidFill>
                  <a:srgbClr val="212121"/>
                </a:solidFill>
                <a:effectLst/>
                <a:latin typeface="system-ui"/>
              </a:rPr>
              <a:t> J, Hunter LL, </a:t>
            </a:r>
            <a:r>
              <a:rPr lang="fr-CA" sz="1800" b="0" i="0" dirty="0" err="1">
                <a:solidFill>
                  <a:srgbClr val="212121"/>
                </a:solidFill>
                <a:effectLst/>
                <a:latin typeface="system-ui"/>
              </a:rPr>
              <a:t>Keppel</a:t>
            </a:r>
            <a:r>
              <a:rPr lang="fr-CA" sz="1800" b="0" i="0" dirty="0">
                <a:solidFill>
                  <a:srgbClr val="212121"/>
                </a:solidFill>
                <a:effectLst/>
                <a:latin typeface="system-ui"/>
              </a:rPr>
              <a:t> KL, Kim AH, Kim TW, Levine JM, </a:t>
            </a:r>
            <a:r>
              <a:rPr lang="fr-CA" sz="1800" b="0" i="0" dirty="0" err="1">
                <a:solidFill>
                  <a:srgbClr val="212121"/>
                </a:solidFill>
                <a:effectLst/>
                <a:latin typeface="system-ui"/>
              </a:rPr>
              <a:t>Maksimoski</a:t>
            </a:r>
            <a:r>
              <a:rPr lang="fr-CA" sz="1800" b="0" i="0" dirty="0">
                <a:solidFill>
                  <a:srgbClr val="212121"/>
                </a:solidFill>
                <a:effectLst/>
                <a:latin typeface="system-ui"/>
              </a:rPr>
              <a:t> MT, Moore DJ, </a:t>
            </a:r>
            <a:r>
              <a:rPr lang="fr-CA" sz="1800" b="0" i="0" dirty="0" err="1">
                <a:solidFill>
                  <a:srgbClr val="212121"/>
                </a:solidFill>
                <a:effectLst/>
                <a:latin typeface="system-ui"/>
              </a:rPr>
              <a:t>Preciado</a:t>
            </a:r>
            <a:r>
              <a:rPr lang="fr-CA" sz="1800" b="0" i="0" dirty="0">
                <a:solidFill>
                  <a:srgbClr val="212121"/>
                </a:solidFill>
                <a:effectLst/>
                <a:latin typeface="system-ui"/>
              </a:rPr>
              <a:t> DA, </a:t>
            </a:r>
            <a:r>
              <a:rPr lang="fr-CA" sz="1800" b="0" i="0" dirty="0" err="1">
                <a:solidFill>
                  <a:srgbClr val="212121"/>
                </a:solidFill>
                <a:effectLst/>
                <a:latin typeface="system-ui"/>
              </a:rPr>
              <a:t>Raol</a:t>
            </a:r>
            <a:r>
              <a:rPr lang="fr-CA" sz="1800" b="0" i="0" dirty="0">
                <a:solidFill>
                  <a:srgbClr val="212121"/>
                </a:solidFill>
                <a:effectLst/>
                <a:latin typeface="system-ui"/>
              </a:rPr>
              <a:t> NP, Vaughan WK, Walker EA, </a:t>
            </a:r>
            <a:r>
              <a:rPr lang="fr-CA" sz="1800" b="0" i="0" dirty="0" err="1">
                <a:solidFill>
                  <a:srgbClr val="212121"/>
                </a:solidFill>
                <a:effectLst/>
                <a:latin typeface="system-ui"/>
              </a:rPr>
              <a:t>Monjur</a:t>
            </a:r>
            <a:r>
              <a:rPr lang="fr-CA" sz="1800" b="0" i="0" dirty="0">
                <a:solidFill>
                  <a:srgbClr val="212121"/>
                </a:solidFill>
                <a:effectLst/>
                <a:latin typeface="system-ui"/>
              </a:rPr>
              <a:t> TM. </a:t>
            </a:r>
            <a:r>
              <a:rPr lang="fr-CA" sz="1800" b="0" i="0" dirty="0" err="1">
                <a:solidFill>
                  <a:srgbClr val="212121"/>
                </a:solidFill>
                <a:effectLst/>
                <a:latin typeface="system-ui"/>
              </a:rPr>
              <a:t>Clinical</a:t>
            </a:r>
            <a:r>
              <a:rPr lang="fr-CA" sz="1800" b="0" i="0" dirty="0">
                <a:solidFill>
                  <a:srgbClr val="212121"/>
                </a:solidFill>
                <a:effectLst/>
                <a:latin typeface="system-ui"/>
              </a:rPr>
              <a:t> Practice Guideline: </a:t>
            </a:r>
            <a:r>
              <a:rPr lang="fr-CA" sz="1800" b="0" i="0" dirty="0" err="1">
                <a:solidFill>
                  <a:srgbClr val="212121"/>
                </a:solidFill>
                <a:effectLst/>
                <a:latin typeface="system-ui"/>
              </a:rPr>
              <a:t>Tympanostomy</a:t>
            </a:r>
            <a:r>
              <a:rPr lang="fr-CA" sz="1800" b="0" i="0" dirty="0">
                <a:solidFill>
                  <a:srgbClr val="212121"/>
                </a:solidFill>
                <a:effectLst/>
                <a:latin typeface="system-ui"/>
              </a:rPr>
              <a:t> Tubes in </a:t>
            </a:r>
            <a:r>
              <a:rPr lang="fr-CA" sz="1800" b="0" i="0" dirty="0" err="1">
                <a:solidFill>
                  <a:srgbClr val="212121"/>
                </a:solidFill>
                <a:effectLst/>
                <a:latin typeface="system-ui"/>
              </a:rPr>
              <a:t>Children</a:t>
            </a:r>
            <a:r>
              <a:rPr lang="fr-CA" sz="1800" b="0" i="0" dirty="0">
                <a:solidFill>
                  <a:srgbClr val="212121"/>
                </a:solidFill>
                <a:effectLst/>
                <a:latin typeface="system-ui"/>
              </a:rPr>
              <a:t> (Update). </a:t>
            </a:r>
            <a:r>
              <a:rPr lang="fr-CA" sz="1800" b="0" i="0" dirty="0" err="1">
                <a:solidFill>
                  <a:srgbClr val="212121"/>
                </a:solidFill>
                <a:effectLst/>
                <a:latin typeface="system-ui"/>
              </a:rPr>
              <a:t>Otolaryngol</a:t>
            </a:r>
            <a:r>
              <a:rPr lang="fr-CA" sz="1800" b="0" i="0" dirty="0">
                <a:solidFill>
                  <a:srgbClr val="212121"/>
                </a:solidFill>
                <a:effectLst/>
                <a:latin typeface="system-ui"/>
              </a:rPr>
              <a:t> Head Neck </a:t>
            </a:r>
            <a:r>
              <a:rPr lang="fr-CA" sz="1800" b="0" i="0" dirty="0" err="1">
                <a:solidFill>
                  <a:srgbClr val="212121"/>
                </a:solidFill>
                <a:effectLst/>
                <a:latin typeface="system-ui"/>
              </a:rPr>
              <a:t>Surg</a:t>
            </a:r>
            <a:r>
              <a:rPr lang="fr-CA" sz="1800" b="0" i="0" dirty="0">
                <a:solidFill>
                  <a:srgbClr val="212121"/>
                </a:solidFill>
                <a:effectLst/>
                <a:latin typeface="system-ui"/>
              </a:rPr>
              <a:t>. 2022 Feb;166(1_suppl):S1-S55. </a:t>
            </a:r>
            <a:r>
              <a:rPr lang="fr-CA" sz="1800" b="0" i="0" dirty="0" err="1">
                <a:solidFill>
                  <a:srgbClr val="212121"/>
                </a:solidFill>
                <a:effectLst/>
                <a:latin typeface="system-ui"/>
              </a:rPr>
              <a:t>doi</a:t>
            </a:r>
            <a:r>
              <a:rPr lang="fr-CA" sz="1800" b="0" i="0" dirty="0">
                <a:solidFill>
                  <a:srgbClr val="212121"/>
                </a:solidFill>
                <a:effectLst/>
                <a:latin typeface="system-ui"/>
              </a:rPr>
              <a:t>: 10.1177/01945998211065662. PMID: 35138954.</a:t>
            </a:r>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0" lvl="0" indent="0" rtl="0">
              <a:lnSpc>
                <a:spcPct val="90000"/>
              </a:lnSpc>
              <a:spcBef>
                <a:spcPts val="0"/>
              </a:spcBef>
              <a:spcAft>
                <a:spcPts val="0"/>
              </a:spcAft>
              <a:buClr>
                <a:schemeClr val="dk1"/>
              </a:buClr>
              <a:buSzPts val="1100"/>
              <a:buFont typeface="Arial"/>
              <a:buNone/>
            </a:pPr>
            <a:r>
              <a:rPr lang="fr-FR" dirty="0"/>
              <a:t>Ces recommandations s’appliquent à une population générale pédiatrique, pas aux enfants qui ont déjà des complications d’OMA, de multiples intolérances ou allergies aux Ab, immunosupprimés, ou ceux ayant déjà un retard de développement.</a:t>
            </a:r>
            <a:endParaRPr lang="fr-FR" sz="1800" dirty="0"/>
          </a:p>
          <a:p>
            <a:pPr marL="0" lvl="0" indent="0" rtl="0">
              <a:lnSpc>
                <a:spcPct val="90000"/>
              </a:lnSpc>
              <a:spcBef>
                <a:spcPts val="0"/>
              </a:spcBef>
              <a:spcAft>
                <a:spcPts val="0"/>
              </a:spcAft>
              <a:buClr>
                <a:schemeClr val="dk1"/>
              </a:buClr>
              <a:buSzPts val="1100"/>
              <a:buFont typeface="Arial"/>
              <a:buNone/>
            </a:pPr>
            <a:endParaRPr lang="fr-FR" sz="1800" dirty="0"/>
          </a:p>
          <a:p>
            <a:pPr marL="228600" lvl="0" indent="-228600" rtl="0">
              <a:lnSpc>
                <a:spcPct val="90000"/>
              </a:lnSpc>
              <a:spcBef>
                <a:spcPts val="0"/>
              </a:spcBef>
              <a:spcAft>
                <a:spcPts val="0"/>
              </a:spcAft>
              <a:buClr>
                <a:schemeClr val="dk1"/>
              </a:buClr>
              <a:buSzPts val="1800"/>
              <a:buChar char="•"/>
            </a:pPr>
            <a:r>
              <a:rPr lang="fr-FR" sz="1800" dirty="0"/>
              <a:t>On </a:t>
            </a:r>
            <a:r>
              <a:rPr lang="fr-FR" sz="1800" b="1" dirty="0"/>
              <a:t>ne devrait pas </a:t>
            </a:r>
            <a:r>
              <a:rPr lang="fr-FR" sz="1800" dirty="0"/>
              <a:t>offrir de TTT si pas d’épanchement au moment de l’évaluation : essais randomisés contrôlés n’ont pas montré de réduction de récurrence d’OMA dans ce sous groupe, et hauts taux de résolution spontanée</a:t>
            </a:r>
          </a:p>
          <a:p>
            <a:pPr marL="228600" lvl="0" indent="-228600" rtl="0">
              <a:lnSpc>
                <a:spcPct val="90000"/>
              </a:lnSpc>
              <a:spcBef>
                <a:spcPts val="0"/>
              </a:spcBef>
              <a:spcAft>
                <a:spcPts val="0"/>
              </a:spcAft>
              <a:buClr>
                <a:schemeClr val="dk1"/>
              </a:buClr>
              <a:buSzPts val="1800"/>
              <a:buChar char="•"/>
            </a:pPr>
            <a:endParaRPr lang="fr-FR" sz="1800" dirty="0"/>
          </a:p>
          <a:p>
            <a:pPr marL="228600" lvl="0" indent="-228600" rtl="0">
              <a:lnSpc>
                <a:spcPct val="90000"/>
              </a:lnSpc>
              <a:spcBef>
                <a:spcPts val="0"/>
              </a:spcBef>
              <a:spcAft>
                <a:spcPts val="0"/>
              </a:spcAft>
              <a:buClr>
                <a:schemeClr val="dk1"/>
              </a:buClr>
              <a:buSzPts val="1800"/>
              <a:buChar char="•"/>
            </a:pPr>
            <a:endParaRPr lang="fr-FR" sz="1800" dirty="0"/>
          </a:p>
          <a:p>
            <a:r>
              <a:rPr lang="fr-CA" b="0" i="0" dirty="0">
                <a:solidFill>
                  <a:srgbClr val="212121"/>
                </a:solidFill>
                <a:effectLst/>
                <a:latin typeface="system-ui"/>
              </a:rPr>
              <a:t>Rosenfeld RM, </a:t>
            </a:r>
            <a:r>
              <a:rPr lang="fr-CA" b="0" i="0" dirty="0" err="1">
                <a:solidFill>
                  <a:srgbClr val="212121"/>
                </a:solidFill>
                <a:effectLst/>
                <a:latin typeface="system-ui"/>
              </a:rPr>
              <a:t>Tunkel</a:t>
            </a:r>
            <a:r>
              <a:rPr lang="fr-CA" b="0" i="0" dirty="0">
                <a:solidFill>
                  <a:srgbClr val="212121"/>
                </a:solidFill>
                <a:effectLst/>
                <a:latin typeface="system-ui"/>
              </a:rPr>
              <a:t> DE, Schwartz SR, Anne S, Bishop CE, </a:t>
            </a:r>
            <a:r>
              <a:rPr lang="fr-CA" b="0" i="0" dirty="0" err="1">
                <a:solidFill>
                  <a:srgbClr val="212121"/>
                </a:solidFill>
                <a:effectLst/>
                <a:latin typeface="system-ui"/>
              </a:rPr>
              <a:t>Chelius</a:t>
            </a:r>
            <a:r>
              <a:rPr lang="fr-CA" b="0" i="0" dirty="0">
                <a:solidFill>
                  <a:srgbClr val="212121"/>
                </a:solidFill>
                <a:effectLst/>
                <a:latin typeface="system-ui"/>
              </a:rPr>
              <a:t> DC, </a:t>
            </a:r>
            <a:r>
              <a:rPr lang="fr-CA" b="0" i="0" dirty="0" err="1">
                <a:solidFill>
                  <a:srgbClr val="212121"/>
                </a:solidFill>
                <a:effectLst/>
                <a:latin typeface="system-ui"/>
              </a:rPr>
              <a:t>Hackell</a:t>
            </a:r>
            <a:r>
              <a:rPr lang="fr-CA" b="0" i="0" dirty="0">
                <a:solidFill>
                  <a:srgbClr val="212121"/>
                </a:solidFill>
                <a:effectLst/>
                <a:latin typeface="system-ui"/>
              </a:rPr>
              <a:t> J, Hunter LL, </a:t>
            </a:r>
            <a:r>
              <a:rPr lang="fr-CA" b="0" i="0" dirty="0" err="1">
                <a:solidFill>
                  <a:srgbClr val="212121"/>
                </a:solidFill>
                <a:effectLst/>
                <a:latin typeface="system-ui"/>
              </a:rPr>
              <a:t>Keppel</a:t>
            </a:r>
            <a:r>
              <a:rPr lang="fr-CA" b="0" i="0" dirty="0">
                <a:solidFill>
                  <a:srgbClr val="212121"/>
                </a:solidFill>
                <a:effectLst/>
                <a:latin typeface="system-ui"/>
              </a:rPr>
              <a:t> KL, Kim AH, Kim TW, Levine JM, </a:t>
            </a:r>
            <a:r>
              <a:rPr lang="fr-CA" b="0" i="0" dirty="0" err="1">
                <a:solidFill>
                  <a:srgbClr val="212121"/>
                </a:solidFill>
                <a:effectLst/>
                <a:latin typeface="system-ui"/>
              </a:rPr>
              <a:t>Maksimoski</a:t>
            </a:r>
            <a:r>
              <a:rPr lang="fr-CA" b="0" i="0" dirty="0">
                <a:solidFill>
                  <a:srgbClr val="212121"/>
                </a:solidFill>
                <a:effectLst/>
                <a:latin typeface="system-ui"/>
              </a:rPr>
              <a:t> MT, Moore DJ, </a:t>
            </a:r>
            <a:r>
              <a:rPr lang="fr-CA" b="0" i="0" dirty="0" err="1">
                <a:solidFill>
                  <a:srgbClr val="212121"/>
                </a:solidFill>
                <a:effectLst/>
                <a:latin typeface="system-ui"/>
              </a:rPr>
              <a:t>Preciado</a:t>
            </a:r>
            <a:r>
              <a:rPr lang="fr-CA" b="0" i="0" dirty="0">
                <a:solidFill>
                  <a:srgbClr val="212121"/>
                </a:solidFill>
                <a:effectLst/>
                <a:latin typeface="system-ui"/>
              </a:rPr>
              <a:t> DA, </a:t>
            </a:r>
            <a:r>
              <a:rPr lang="fr-CA" b="0" i="0" dirty="0" err="1">
                <a:solidFill>
                  <a:srgbClr val="212121"/>
                </a:solidFill>
                <a:effectLst/>
                <a:latin typeface="system-ui"/>
              </a:rPr>
              <a:t>Raol</a:t>
            </a:r>
            <a:r>
              <a:rPr lang="fr-CA" b="0" i="0" dirty="0">
                <a:solidFill>
                  <a:srgbClr val="212121"/>
                </a:solidFill>
                <a:effectLst/>
                <a:latin typeface="system-ui"/>
              </a:rPr>
              <a:t> NP, Vaughan WK, Walker EA, </a:t>
            </a:r>
            <a:r>
              <a:rPr lang="fr-CA" b="0" i="0" dirty="0" err="1">
                <a:solidFill>
                  <a:srgbClr val="212121"/>
                </a:solidFill>
                <a:effectLst/>
                <a:latin typeface="system-ui"/>
              </a:rPr>
              <a:t>Monjur</a:t>
            </a:r>
            <a:r>
              <a:rPr lang="fr-CA" b="0" i="0" dirty="0">
                <a:solidFill>
                  <a:srgbClr val="212121"/>
                </a:solidFill>
                <a:effectLst/>
                <a:latin typeface="system-ui"/>
              </a:rPr>
              <a:t> TM. </a:t>
            </a:r>
            <a:r>
              <a:rPr lang="fr-CA" b="0" i="0" dirty="0" err="1">
                <a:solidFill>
                  <a:srgbClr val="212121"/>
                </a:solidFill>
                <a:effectLst/>
                <a:latin typeface="system-ui"/>
              </a:rPr>
              <a:t>Clinical</a:t>
            </a:r>
            <a:r>
              <a:rPr lang="fr-CA" b="0" i="0" dirty="0">
                <a:solidFill>
                  <a:srgbClr val="212121"/>
                </a:solidFill>
                <a:effectLst/>
                <a:latin typeface="system-ui"/>
              </a:rPr>
              <a:t> Practice Guideline: </a:t>
            </a:r>
            <a:r>
              <a:rPr lang="fr-CA" b="0" i="0" dirty="0" err="1">
                <a:solidFill>
                  <a:srgbClr val="212121"/>
                </a:solidFill>
                <a:effectLst/>
                <a:latin typeface="system-ui"/>
              </a:rPr>
              <a:t>Tympanostomy</a:t>
            </a:r>
            <a:r>
              <a:rPr lang="fr-CA" b="0" i="0" dirty="0">
                <a:solidFill>
                  <a:srgbClr val="212121"/>
                </a:solidFill>
                <a:effectLst/>
                <a:latin typeface="system-ui"/>
              </a:rPr>
              <a:t> Tubes in </a:t>
            </a:r>
            <a:r>
              <a:rPr lang="fr-CA" b="0" i="0" dirty="0" err="1">
                <a:solidFill>
                  <a:srgbClr val="212121"/>
                </a:solidFill>
                <a:effectLst/>
                <a:latin typeface="system-ui"/>
              </a:rPr>
              <a:t>Children</a:t>
            </a:r>
            <a:r>
              <a:rPr lang="fr-CA" b="0" i="0" dirty="0">
                <a:solidFill>
                  <a:srgbClr val="212121"/>
                </a:solidFill>
                <a:effectLst/>
                <a:latin typeface="system-ui"/>
              </a:rPr>
              <a:t> (Update). </a:t>
            </a:r>
            <a:r>
              <a:rPr lang="fr-CA" b="0" i="0" dirty="0" err="1">
                <a:solidFill>
                  <a:srgbClr val="212121"/>
                </a:solidFill>
                <a:effectLst/>
                <a:latin typeface="system-ui"/>
              </a:rPr>
              <a:t>Otolaryngol</a:t>
            </a:r>
            <a:r>
              <a:rPr lang="fr-CA" b="0" i="0" dirty="0">
                <a:solidFill>
                  <a:srgbClr val="212121"/>
                </a:solidFill>
                <a:effectLst/>
                <a:latin typeface="system-ui"/>
              </a:rPr>
              <a:t> Head Neck </a:t>
            </a:r>
            <a:r>
              <a:rPr lang="fr-CA" b="0" i="0" dirty="0" err="1">
                <a:solidFill>
                  <a:srgbClr val="212121"/>
                </a:solidFill>
                <a:effectLst/>
                <a:latin typeface="system-ui"/>
              </a:rPr>
              <a:t>Surg</a:t>
            </a:r>
            <a:r>
              <a:rPr lang="fr-CA" b="0" i="0" dirty="0">
                <a:solidFill>
                  <a:srgbClr val="212121"/>
                </a:solidFill>
                <a:effectLst/>
                <a:latin typeface="system-ui"/>
              </a:rPr>
              <a:t>. 2022 Feb;166(1_suppl):S1-S55. </a:t>
            </a:r>
            <a:r>
              <a:rPr lang="fr-CA" b="0" i="0" dirty="0" err="1">
                <a:solidFill>
                  <a:srgbClr val="212121"/>
                </a:solidFill>
                <a:effectLst/>
                <a:latin typeface="system-ui"/>
              </a:rPr>
              <a:t>doi</a:t>
            </a:r>
            <a:r>
              <a:rPr lang="fr-CA" b="0" i="0" dirty="0">
                <a:solidFill>
                  <a:srgbClr val="212121"/>
                </a:solidFill>
                <a:effectLst/>
                <a:latin typeface="system-ui"/>
              </a:rPr>
              <a:t>: 10.1177/01945998211065662. PMID: 35138954.</a:t>
            </a:r>
          </a:p>
          <a:p>
            <a:endParaRPr lang="fr-CA" b="0" i="0" dirty="0">
              <a:solidFill>
                <a:srgbClr val="212121"/>
              </a:solidFill>
              <a:effectLst/>
              <a:latin typeface="system-ui"/>
            </a:endParaRPr>
          </a:p>
          <a:p>
            <a:pPr algn="l" fontAlgn="base">
              <a:buFont typeface="Arial" panose="020B0604020202020204" pitchFamily="34" charset="0"/>
              <a:buChar char="•"/>
            </a:pPr>
            <a:r>
              <a:rPr lang="fr-CA" b="0" i="0" dirty="0">
                <a:solidFill>
                  <a:srgbClr val="3D3F42"/>
                </a:solidFill>
                <a:effectLst/>
                <a:latin typeface="inherit"/>
              </a:rPr>
              <a:t>American </a:t>
            </a:r>
            <a:r>
              <a:rPr lang="fr-CA" b="0" i="0" dirty="0" err="1">
                <a:solidFill>
                  <a:srgbClr val="3D3F42"/>
                </a:solidFill>
                <a:effectLst/>
                <a:latin typeface="inherit"/>
              </a:rPr>
              <a:t>Academy</a:t>
            </a:r>
            <a:r>
              <a:rPr lang="fr-CA" b="0" i="0" dirty="0">
                <a:solidFill>
                  <a:srgbClr val="3D3F42"/>
                </a:solidFill>
                <a:effectLst/>
                <a:latin typeface="inherit"/>
              </a:rPr>
              <a:t> of </a:t>
            </a:r>
            <a:r>
              <a:rPr lang="fr-CA" b="0" i="0" dirty="0" err="1">
                <a:solidFill>
                  <a:srgbClr val="3D3F42"/>
                </a:solidFill>
                <a:effectLst/>
                <a:latin typeface="inherit"/>
              </a:rPr>
              <a:t>Otolaryngology</a:t>
            </a:r>
            <a:r>
              <a:rPr lang="fr-CA" b="0" i="0" dirty="0">
                <a:solidFill>
                  <a:srgbClr val="3D3F42"/>
                </a:solidFill>
                <a:effectLst/>
                <a:latin typeface="inherit"/>
              </a:rPr>
              <a:t>-Head and Neck </a:t>
            </a:r>
            <a:r>
              <a:rPr lang="fr-CA" b="0" i="0" dirty="0" err="1">
                <a:solidFill>
                  <a:srgbClr val="3D3F42"/>
                </a:solidFill>
                <a:effectLst/>
                <a:latin typeface="inherit"/>
              </a:rPr>
              <a:t>Surgery</a:t>
            </a:r>
            <a:r>
              <a:rPr lang="fr-CA" b="0" i="0" dirty="0">
                <a:solidFill>
                  <a:srgbClr val="3D3F42"/>
                </a:solidFill>
                <a:effectLst/>
                <a:latin typeface="inherit"/>
              </a:rPr>
              <a:t> (AAO-HNS) </a:t>
            </a:r>
            <a:r>
              <a:rPr lang="fr-CA" b="0" i="0" dirty="0" err="1">
                <a:solidFill>
                  <a:srgbClr val="3D3F42"/>
                </a:solidFill>
                <a:effectLst/>
                <a:latin typeface="inherit"/>
              </a:rPr>
              <a:t>recommended</a:t>
            </a:r>
            <a:r>
              <a:rPr lang="fr-CA" b="0" i="0" dirty="0">
                <a:solidFill>
                  <a:srgbClr val="3D3F42"/>
                </a:solidFill>
                <a:effectLst/>
                <a:latin typeface="inherit"/>
              </a:rPr>
              <a:t> indications and </a:t>
            </a:r>
            <a:r>
              <a:rPr lang="fr-CA" b="0" i="0" dirty="0" err="1">
                <a:solidFill>
                  <a:srgbClr val="3D3F42"/>
                </a:solidFill>
                <a:effectLst/>
                <a:latin typeface="inherit"/>
              </a:rPr>
              <a:t>contraindications</a:t>
            </a:r>
            <a:r>
              <a:rPr lang="fr-CA" b="0" i="0" dirty="0">
                <a:solidFill>
                  <a:srgbClr val="3D3F42"/>
                </a:solidFill>
                <a:effectLst/>
                <a:latin typeface="inherit"/>
              </a:rPr>
              <a:t> for </a:t>
            </a:r>
            <a:r>
              <a:rPr lang="fr-CA" b="0" i="0" dirty="0" err="1">
                <a:solidFill>
                  <a:srgbClr val="3D3F42"/>
                </a:solidFill>
                <a:effectLst/>
                <a:latin typeface="inherit"/>
              </a:rPr>
              <a:t>tympanostomy</a:t>
            </a:r>
            <a:r>
              <a:rPr lang="fr-CA" b="0" i="0" dirty="0">
                <a:solidFill>
                  <a:srgbClr val="3D3F42"/>
                </a:solidFill>
                <a:effectLst/>
                <a:latin typeface="inherit"/>
              </a:rPr>
              <a:t> tube insertion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aged</a:t>
            </a:r>
            <a:r>
              <a:rPr lang="fr-CA" b="0" i="0" dirty="0">
                <a:solidFill>
                  <a:srgbClr val="3D3F42"/>
                </a:solidFill>
                <a:effectLst/>
                <a:latin typeface="inherit"/>
              </a:rPr>
              <a:t> 6 </a:t>
            </a:r>
            <a:r>
              <a:rPr lang="fr-CA" b="0" i="0" dirty="0" err="1">
                <a:solidFill>
                  <a:srgbClr val="3D3F42"/>
                </a:solidFill>
                <a:effectLst/>
                <a:latin typeface="inherit"/>
              </a:rPr>
              <a:t>months</a:t>
            </a:r>
            <a:r>
              <a:rPr lang="fr-CA" b="0" i="0" dirty="0">
                <a:solidFill>
                  <a:srgbClr val="3D3F42"/>
                </a:solidFill>
                <a:effectLst/>
                <a:latin typeface="inherit"/>
              </a:rPr>
              <a:t> to 12 </a:t>
            </a:r>
            <a:r>
              <a:rPr lang="fr-CA" b="0" i="0" dirty="0" err="1">
                <a:solidFill>
                  <a:srgbClr val="3D3F42"/>
                </a:solidFill>
                <a:effectLst/>
                <a:latin typeface="inherit"/>
              </a:rPr>
              <a:t>years</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OME</a:t>
            </a:r>
            <a:r>
              <a:rPr lang="fr-CA" b="0" i="0" u="none" strike="noStrike" baseline="30000" dirty="0">
                <a:solidFill>
                  <a:srgbClr val="267494"/>
                </a:solidFill>
                <a:effectLst/>
                <a:latin typeface="inherit"/>
                <a:hlinkClick r:id="rId3"/>
              </a:rPr>
              <a:t>3</a:t>
            </a:r>
            <a:endParaRPr lang="fr-CA" b="0" i="0" dirty="0">
              <a:solidFill>
                <a:srgbClr val="3D3F42"/>
              </a:solidFill>
              <a:effectLst/>
              <a:latin typeface="inherit"/>
            </a:endParaRPr>
          </a:p>
          <a:p>
            <a:pPr marL="742950" lvl="1" indent="-285750" algn="l" fontAlgn="base">
              <a:buFont typeface="Arial" panose="020B0604020202020204" pitchFamily="34" charset="0"/>
              <a:buChar char="•"/>
            </a:pPr>
            <a:r>
              <a:rPr lang="fr-CA" b="0" i="0" dirty="0" err="1">
                <a:solidFill>
                  <a:srgbClr val="3D3F42"/>
                </a:solidFill>
                <a:effectLst/>
                <a:latin typeface="inherit"/>
              </a:rPr>
              <a:t>bilateral</a:t>
            </a:r>
            <a:r>
              <a:rPr lang="fr-CA" b="0" i="0" dirty="0">
                <a:solidFill>
                  <a:srgbClr val="3D3F42"/>
                </a:solidFill>
                <a:effectLst/>
                <a:latin typeface="inherit"/>
              </a:rPr>
              <a:t> </a:t>
            </a: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offered</a:t>
            </a:r>
            <a:r>
              <a:rPr lang="fr-CA" b="0" i="0" dirty="0">
                <a:solidFill>
                  <a:srgbClr val="3D3F42"/>
                </a:solidFill>
                <a:effectLst/>
                <a:latin typeface="inherit"/>
              </a:rPr>
              <a:t> to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documented</a:t>
            </a:r>
            <a:r>
              <a:rPr lang="fr-CA" b="0" i="0" dirty="0">
                <a:solidFill>
                  <a:srgbClr val="3D3F42"/>
                </a:solidFill>
                <a:effectLst/>
                <a:latin typeface="inherit"/>
              </a:rPr>
              <a:t> </a:t>
            </a:r>
            <a:r>
              <a:rPr lang="fr-CA" b="0" i="0" dirty="0" err="1">
                <a:solidFill>
                  <a:srgbClr val="3D3F42"/>
                </a:solidFill>
                <a:effectLst/>
                <a:latin typeface="inherit"/>
              </a:rPr>
              <a:t>hearing</a:t>
            </a:r>
            <a:r>
              <a:rPr lang="fr-CA" b="0" i="0" dirty="0">
                <a:solidFill>
                  <a:srgbClr val="3D3F42"/>
                </a:solidFill>
                <a:effectLst/>
                <a:latin typeface="inherit"/>
              </a:rPr>
              <a:t> </a:t>
            </a:r>
            <a:r>
              <a:rPr lang="fr-CA" b="0" i="0" dirty="0" err="1">
                <a:solidFill>
                  <a:srgbClr val="3D3F42"/>
                </a:solidFill>
                <a:effectLst/>
                <a:latin typeface="inherit"/>
              </a:rPr>
              <a:t>difficulties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B</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may</a:t>
            </a:r>
            <a:r>
              <a:rPr lang="fr-CA" b="0" i="0" dirty="0">
                <a:solidFill>
                  <a:srgbClr val="3D3F42"/>
                </a:solidFill>
                <a:effectLst/>
                <a:latin typeface="inherit"/>
              </a:rPr>
              <a: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a:t>
            </a:r>
          </a:p>
          <a:p>
            <a:pPr marL="1143000" lvl="2" indent="-228600" algn="l" fontAlgn="base">
              <a:buFont typeface="Arial" panose="020B0604020202020204" pitchFamily="34" charset="0"/>
              <a:buChar char="•"/>
            </a:pP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for ≥ 3 </a:t>
            </a:r>
            <a:r>
              <a:rPr lang="fr-CA" b="0" i="0" dirty="0" err="1">
                <a:solidFill>
                  <a:srgbClr val="3D3F42"/>
                </a:solidFill>
                <a:effectLst/>
                <a:latin typeface="inherit"/>
              </a:rPr>
              <a:t>months</a:t>
            </a:r>
            <a:r>
              <a:rPr lang="fr-CA" b="0" i="0" dirty="0">
                <a:solidFill>
                  <a:srgbClr val="3D3F42"/>
                </a:solidFill>
                <a:effectLst/>
                <a:latin typeface="inherit"/>
              </a:rPr>
              <a:t> and </a:t>
            </a:r>
            <a:r>
              <a:rPr lang="fr-CA" b="0" i="0" dirty="0" err="1">
                <a:solidFill>
                  <a:srgbClr val="3D3F42"/>
                </a:solidFill>
                <a:effectLst/>
                <a:latin typeface="inherit"/>
              </a:rPr>
              <a:t>symptoms</a:t>
            </a:r>
            <a:r>
              <a:rPr lang="fr-CA" b="0" i="0" dirty="0">
                <a:solidFill>
                  <a:srgbClr val="3D3F42"/>
                </a:solidFill>
                <a:effectLst/>
                <a:latin typeface="inherit"/>
              </a:rPr>
              <a:t> </a:t>
            </a:r>
            <a:r>
              <a:rPr lang="fr-CA" b="0" i="0" dirty="0" err="1">
                <a:solidFill>
                  <a:srgbClr val="3D3F42"/>
                </a:solidFill>
                <a:effectLst/>
                <a:latin typeface="inherit"/>
              </a:rPr>
              <a:t>likely</a:t>
            </a:r>
            <a:r>
              <a:rPr lang="fr-CA" b="0" i="0" dirty="0">
                <a:solidFill>
                  <a:srgbClr val="3D3F42"/>
                </a:solidFill>
                <a:effectLst/>
                <a:latin typeface="inherit"/>
              </a:rPr>
              <a:t> </a:t>
            </a:r>
            <a:r>
              <a:rPr lang="fr-CA" b="0" i="0" dirty="0" err="1">
                <a:solidFill>
                  <a:srgbClr val="3D3F42"/>
                </a:solidFill>
                <a:effectLst/>
                <a:latin typeface="inherit"/>
              </a:rPr>
              <a:t>attributed</a:t>
            </a:r>
            <a:r>
              <a:rPr lang="fr-CA" b="0" i="0" dirty="0">
                <a:solidFill>
                  <a:srgbClr val="3D3F42"/>
                </a:solidFill>
                <a:effectLst/>
                <a:latin typeface="inherit"/>
              </a:rPr>
              <a:t>, all or in part, to OME, </a:t>
            </a:r>
            <a:r>
              <a:rPr lang="fr-CA" b="0" i="0" dirty="0" err="1">
                <a:solidFill>
                  <a:srgbClr val="3D3F42"/>
                </a:solidFill>
                <a:effectLst/>
                <a:latin typeface="inherit"/>
              </a:rPr>
              <a:t>including</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1600200" lvl="3" indent="-228600" algn="l" fontAlgn="base">
              <a:buFont typeface="Arial" panose="020B0604020202020204" pitchFamily="34" charset="0"/>
              <a:buChar char="•"/>
            </a:pPr>
            <a:r>
              <a:rPr lang="fr-CA" b="0" i="0" dirty="0" err="1">
                <a:solidFill>
                  <a:srgbClr val="3D3F42"/>
                </a:solidFill>
                <a:effectLst/>
                <a:latin typeface="inherit"/>
              </a:rPr>
              <a:t>vestibular</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poor</a:t>
            </a:r>
            <a:r>
              <a:rPr lang="fr-CA" b="0" i="0" dirty="0">
                <a:solidFill>
                  <a:srgbClr val="3D3F42"/>
                </a:solidFill>
                <a:effectLst/>
                <a:latin typeface="inherit"/>
              </a:rPr>
              <a:t> </a:t>
            </a:r>
            <a:r>
              <a:rPr lang="fr-CA" b="0" i="0" dirty="0" err="1">
                <a:solidFill>
                  <a:srgbClr val="3D3F42"/>
                </a:solidFill>
                <a:effectLst/>
                <a:latin typeface="inherit"/>
              </a:rPr>
              <a:t>school</a:t>
            </a:r>
            <a:r>
              <a:rPr lang="fr-CA" b="0" i="0" dirty="0">
                <a:solidFill>
                  <a:srgbClr val="3D3F42"/>
                </a:solidFill>
                <a:effectLst/>
                <a:latin typeface="inherit"/>
              </a:rPr>
              <a:t> performance</a:t>
            </a:r>
          </a:p>
          <a:p>
            <a:pPr marL="1600200" lvl="3" indent="-228600" algn="l" fontAlgn="base">
              <a:buFont typeface="Arial" panose="020B0604020202020204" pitchFamily="34" charset="0"/>
              <a:buChar char="•"/>
            </a:pPr>
            <a:r>
              <a:rPr lang="fr-CA" b="0" i="0" dirty="0" err="1">
                <a:solidFill>
                  <a:srgbClr val="3D3F42"/>
                </a:solidFill>
                <a:effectLst/>
                <a:latin typeface="inherit"/>
              </a:rPr>
              <a:t>behavioral</a:t>
            </a:r>
            <a:r>
              <a:rPr lang="fr-CA" b="0" i="0" dirty="0">
                <a:solidFill>
                  <a:srgbClr val="3D3F42"/>
                </a:solidFill>
                <a:effectLst/>
                <a:latin typeface="inherit"/>
              </a:rPr>
              <a:t> </a:t>
            </a:r>
            <a:r>
              <a:rPr lang="fr-CA" b="0" i="0" dirty="0" err="1">
                <a:solidFill>
                  <a:srgbClr val="3D3F42"/>
                </a:solidFill>
                <a:effectLst/>
                <a:latin typeface="inherit"/>
              </a:rPr>
              <a:t>problems</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ear</a:t>
            </a:r>
            <a:r>
              <a:rPr lang="fr-CA" b="0" i="0" dirty="0">
                <a:solidFill>
                  <a:srgbClr val="3D3F42"/>
                </a:solidFill>
                <a:effectLst/>
                <a:latin typeface="inherit"/>
              </a:rPr>
              <a:t> </a:t>
            </a:r>
            <a:r>
              <a:rPr lang="fr-CA" b="0" i="0" dirty="0" err="1">
                <a:solidFill>
                  <a:srgbClr val="3D3F42"/>
                </a:solidFill>
                <a:effectLst/>
                <a:latin typeface="inherit"/>
              </a:rPr>
              <a:t>discomfort</a:t>
            </a:r>
            <a:endParaRPr lang="fr-CA" b="0" i="0" dirty="0">
              <a:solidFill>
                <a:srgbClr val="3D3F42"/>
              </a:solidFill>
              <a:effectLst/>
              <a:latin typeface="inherit"/>
            </a:endParaRPr>
          </a:p>
          <a:p>
            <a:pPr marL="1600200" lvl="3" indent="-228600" algn="l" fontAlgn="base">
              <a:buFont typeface="Arial" panose="020B0604020202020204" pitchFamily="34" charset="0"/>
              <a:buChar char="•"/>
            </a:pPr>
            <a:r>
              <a:rPr lang="fr-CA" b="0" i="0" dirty="0" err="1">
                <a:solidFill>
                  <a:srgbClr val="3D3F42"/>
                </a:solidFill>
                <a:effectLst/>
                <a:latin typeface="inherit"/>
              </a:rPr>
              <a:t>reduced</a:t>
            </a:r>
            <a:r>
              <a:rPr lang="fr-CA" b="0" i="0" dirty="0">
                <a:solidFill>
                  <a:srgbClr val="3D3F42"/>
                </a:solidFill>
                <a:effectLst/>
                <a:latin typeface="inherit"/>
              </a:rPr>
              <a:t> </a:t>
            </a:r>
            <a:r>
              <a:rPr lang="fr-CA" b="0" i="0" dirty="0" err="1">
                <a:solidFill>
                  <a:srgbClr val="3D3F42"/>
                </a:solidFill>
                <a:effectLst/>
                <a:latin typeface="inherit"/>
              </a:rPr>
              <a:t>quality</a:t>
            </a:r>
            <a:r>
              <a:rPr lang="fr-CA" b="0" i="0" dirty="0">
                <a:solidFill>
                  <a:srgbClr val="3D3F42"/>
                </a:solidFill>
                <a:effectLst/>
                <a:latin typeface="inherit"/>
              </a:rPr>
              <a:t> of life</a:t>
            </a:r>
          </a:p>
          <a:p>
            <a:pPr marL="1143000" lvl="2" indent="-228600" algn="l" fontAlgn="base">
              <a:buFont typeface="Arial" panose="020B0604020202020204" pitchFamily="34" charset="0"/>
              <a:buChar char="•"/>
            </a:pPr>
            <a:r>
              <a:rPr lang="fr-CA" b="0" i="0" u="none" strike="noStrike" dirty="0">
                <a:solidFill>
                  <a:srgbClr val="0079A8"/>
                </a:solidFill>
                <a:effectLst/>
                <a:latin typeface="inherit"/>
                <a:hlinkClick r:id="rId5"/>
              </a:rPr>
              <a:t>at-risk 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t>
            </a:r>
            <a:r>
              <a:rPr lang="fr-CA" b="0" i="0" dirty="0" err="1">
                <a:solidFill>
                  <a:srgbClr val="3D3F42"/>
                </a:solidFill>
                <a:effectLst/>
                <a:latin typeface="inherit"/>
              </a:rPr>
              <a:t>unilateral</a:t>
            </a:r>
            <a:r>
              <a:rPr lang="fr-CA" b="0" i="0" dirty="0">
                <a:solidFill>
                  <a:srgbClr val="3D3F42"/>
                </a:solidFill>
                <a:effectLst/>
                <a:latin typeface="inherit"/>
              </a:rPr>
              <a:t> or </a:t>
            </a:r>
            <a:r>
              <a:rPr lang="fr-CA" b="0" i="0" dirty="0" err="1">
                <a:solidFill>
                  <a:srgbClr val="3D3F42"/>
                </a:solidFill>
                <a:effectLst/>
                <a:latin typeface="inherit"/>
              </a:rPr>
              <a:t>bilateral</a:t>
            </a:r>
            <a:r>
              <a:rPr lang="fr-CA" b="0" i="0" dirty="0">
                <a:solidFill>
                  <a:srgbClr val="3D3F42"/>
                </a:solidFill>
                <a:effectLst/>
                <a:latin typeface="inherit"/>
              </a:rPr>
              <a:t> OME </a:t>
            </a:r>
            <a:r>
              <a:rPr lang="fr-CA" b="0" i="0" dirty="0" err="1">
                <a:solidFill>
                  <a:srgbClr val="3D3F42"/>
                </a:solidFill>
                <a:effectLst/>
                <a:latin typeface="inherit"/>
              </a:rPr>
              <a:t>that</a:t>
            </a:r>
            <a:r>
              <a:rPr lang="fr-CA" b="0" i="0" dirty="0">
                <a:solidFill>
                  <a:srgbClr val="3D3F42"/>
                </a:solidFill>
                <a:effectLst/>
                <a:latin typeface="inherit"/>
              </a:rPr>
              <a:t> </a:t>
            </a:r>
            <a:r>
              <a:rPr lang="fr-CA" b="0" i="0" dirty="0" err="1">
                <a:solidFill>
                  <a:srgbClr val="3D3F42"/>
                </a:solidFill>
                <a:effectLst/>
                <a:latin typeface="inherit"/>
              </a:rPr>
              <a:t>is</a:t>
            </a:r>
            <a:r>
              <a:rPr lang="fr-CA" b="0" i="0" dirty="0">
                <a:solidFill>
                  <a:srgbClr val="3D3F42"/>
                </a:solidFill>
                <a:effectLst/>
                <a:latin typeface="inherit"/>
              </a:rPr>
              <a:t> </a:t>
            </a:r>
            <a:r>
              <a:rPr lang="fr-CA" b="0" i="0" dirty="0" err="1">
                <a:solidFill>
                  <a:srgbClr val="3D3F42"/>
                </a:solidFill>
                <a:effectLst/>
                <a:latin typeface="inherit"/>
              </a:rPr>
              <a:t>unlikely</a:t>
            </a:r>
            <a:r>
              <a:rPr lang="fr-CA" b="0" i="0" dirty="0">
                <a:solidFill>
                  <a:srgbClr val="3D3F42"/>
                </a:solidFill>
                <a:effectLst/>
                <a:latin typeface="inherit"/>
              </a:rPr>
              <a:t> to </a:t>
            </a:r>
            <a:r>
              <a:rPr lang="fr-CA" b="0" i="0" dirty="0" err="1">
                <a:solidFill>
                  <a:srgbClr val="3D3F42"/>
                </a:solidFill>
                <a:effectLst/>
                <a:latin typeface="inherit"/>
              </a:rPr>
              <a:t>resolve</a:t>
            </a:r>
            <a:r>
              <a:rPr lang="fr-CA" b="0" i="0" dirty="0">
                <a:solidFill>
                  <a:srgbClr val="3D3F42"/>
                </a:solidFill>
                <a:effectLst/>
                <a:latin typeface="inherit"/>
              </a:rPr>
              <a:t> as </a:t>
            </a:r>
            <a:r>
              <a:rPr lang="fr-CA" b="0" i="0" dirty="0" err="1">
                <a:solidFill>
                  <a:srgbClr val="3D3F42"/>
                </a:solidFill>
                <a:effectLst/>
                <a:latin typeface="inherit"/>
              </a:rPr>
              <a:t>reflected</a:t>
            </a:r>
            <a:r>
              <a:rPr lang="fr-CA" b="0" i="0" dirty="0">
                <a:solidFill>
                  <a:srgbClr val="3D3F42"/>
                </a:solidFill>
                <a:effectLst/>
                <a:latin typeface="inherit"/>
              </a:rPr>
              <a:t> by a type B (flat) </a:t>
            </a:r>
            <a:r>
              <a:rPr lang="fr-CA" b="0" i="0" dirty="0" err="1">
                <a:solidFill>
                  <a:srgbClr val="3D3F42"/>
                </a:solidFill>
                <a:effectLst/>
                <a:latin typeface="inherit"/>
              </a:rPr>
              <a:t>tympanogram</a:t>
            </a:r>
            <a:r>
              <a:rPr lang="fr-CA" b="0" i="0" dirty="0">
                <a:solidFill>
                  <a:srgbClr val="3D3F42"/>
                </a:solidFill>
                <a:effectLst/>
                <a:latin typeface="inherit"/>
              </a:rPr>
              <a:t> or </a:t>
            </a:r>
            <a:r>
              <a:rPr lang="fr-CA" b="0" i="0" dirty="0" err="1">
                <a:solidFill>
                  <a:srgbClr val="3D3F42"/>
                </a:solidFill>
                <a:effectLst/>
                <a:latin typeface="inherit"/>
              </a:rPr>
              <a:t>persistence</a:t>
            </a:r>
            <a:r>
              <a:rPr lang="fr-CA" b="0" i="0" dirty="0">
                <a:solidFill>
                  <a:srgbClr val="3D3F42"/>
                </a:solidFill>
                <a:effectLst/>
                <a:latin typeface="inherit"/>
              </a:rPr>
              <a:t> of effusion for ≥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Option, Grade C</a:t>
            </a:r>
            <a:r>
              <a:rPr lang="fr-CA" b="0" i="0" dirty="0">
                <a:solidFill>
                  <a:srgbClr val="3D3F42"/>
                </a:solidFill>
                <a:effectLst/>
                <a:latin typeface="inherit"/>
              </a:rPr>
              <a:t>)</a:t>
            </a:r>
          </a:p>
          <a:p>
            <a:pPr marL="742950" lvl="1" indent="-285750" algn="l" fontAlgn="base">
              <a:buFont typeface="Arial" panose="020B0604020202020204" pitchFamily="34" charset="0"/>
              <a:buChar char="•"/>
            </a:pPr>
            <a:r>
              <a:rPr lang="fr-CA" b="0" i="0" dirty="0" err="1">
                <a:solidFill>
                  <a:srgbClr val="3D3F42"/>
                </a:solidFill>
                <a:effectLst/>
                <a:latin typeface="inherit"/>
              </a:rPr>
              <a:t>tympanostomy</a:t>
            </a:r>
            <a:r>
              <a:rPr lang="fr-CA" b="0" i="0" dirty="0">
                <a:solidFill>
                  <a:srgbClr val="3D3F42"/>
                </a:solidFill>
                <a:effectLst/>
                <a:latin typeface="inherit"/>
              </a:rPr>
              <a:t> tube insertion </a:t>
            </a:r>
            <a:r>
              <a:rPr lang="fr-CA" b="0" i="0" dirty="0" err="1">
                <a:solidFill>
                  <a:srgbClr val="3D3F42"/>
                </a:solidFill>
                <a:effectLst/>
                <a:latin typeface="inherit"/>
              </a:rPr>
              <a:t>should</a:t>
            </a:r>
            <a:r>
              <a:rPr lang="fr-CA" b="0" i="0" dirty="0">
                <a:solidFill>
                  <a:srgbClr val="3D3F42"/>
                </a:solidFill>
                <a:effectLst/>
                <a:latin typeface="inherit"/>
              </a:rPr>
              <a:t> not </a:t>
            </a:r>
            <a:r>
              <a:rPr lang="fr-CA" b="0" i="0" dirty="0" err="1">
                <a:solidFill>
                  <a:srgbClr val="3D3F42"/>
                </a:solidFill>
                <a:effectLst/>
                <a:latin typeface="inherit"/>
              </a:rPr>
              <a:t>be</a:t>
            </a:r>
            <a:r>
              <a:rPr lang="fr-CA" b="0" i="0" dirty="0">
                <a:solidFill>
                  <a:srgbClr val="3D3F42"/>
                </a:solidFill>
                <a:effectLst/>
                <a:latin typeface="inherit"/>
              </a:rPr>
              <a:t> </a:t>
            </a:r>
            <a:r>
              <a:rPr lang="fr-CA" b="0" i="0" dirty="0" err="1">
                <a:solidFill>
                  <a:srgbClr val="3D3F42"/>
                </a:solidFill>
                <a:effectLst/>
                <a:latin typeface="inherit"/>
              </a:rPr>
              <a:t>performed</a:t>
            </a:r>
            <a:r>
              <a:rPr lang="fr-CA" b="0" i="0" dirty="0">
                <a:solidFill>
                  <a:srgbClr val="3D3F42"/>
                </a:solidFill>
                <a:effectLst/>
                <a:latin typeface="inherit"/>
              </a:rPr>
              <a:t> in </a:t>
            </a:r>
            <a:r>
              <a:rPr lang="fr-CA" b="0" i="0" dirty="0" err="1">
                <a:solidFill>
                  <a:srgbClr val="3D3F42"/>
                </a:solidFill>
                <a:effectLst/>
                <a:latin typeface="inherit"/>
              </a:rPr>
              <a:t>children</a:t>
            </a:r>
            <a:r>
              <a:rPr lang="fr-CA" b="0" i="0" dirty="0">
                <a:solidFill>
                  <a:srgbClr val="3D3F42"/>
                </a:solidFill>
                <a:effectLst/>
                <a:latin typeface="inherit"/>
              </a:rPr>
              <a:t> </a:t>
            </a:r>
            <a:r>
              <a:rPr lang="fr-CA" b="0" i="0" dirty="0" err="1">
                <a:solidFill>
                  <a:srgbClr val="3D3F42"/>
                </a:solidFill>
                <a:effectLst/>
                <a:latin typeface="inherit"/>
              </a:rPr>
              <a:t>with</a:t>
            </a:r>
            <a:r>
              <a:rPr lang="fr-CA" b="0" i="0" dirty="0">
                <a:solidFill>
                  <a:srgbClr val="3D3F42"/>
                </a:solidFill>
                <a:effectLst/>
                <a:latin typeface="inherit"/>
              </a:rPr>
              <a:t> a single </a:t>
            </a:r>
            <a:r>
              <a:rPr lang="fr-CA" b="0" i="0" dirty="0" err="1">
                <a:solidFill>
                  <a:srgbClr val="3D3F42"/>
                </a:solidFill>
                <a:effectLst/>
                <a:latin typeface="inherit"/>
              </a:rPr>
              <a:t>episode</a:t>
            </a:r>
            <a:r>
              <a:rPr lang="fr-CA" b="0" i="0" dirty="0">
                <a:solidFill>
                  <a:srgbClr val="3D3F42"/>
                </a:solidFill>
                <a:effectLst/>
                <a:latin typeface="inherit"/>
              </a:rPr>
              <a:t> of OME lasting &lt; 3 </a:t>
            </a:r>
            <a:r>
              <a:rPr lang="fr-CA" b="0" i="0" dirty="0" err="1">
                <a:solidFill>
                  <a:srgbClr val="3D3F42"/>
                </a:solidFill>
                <a:effectLst/>
                <a:latin typeface="inherit"/>
              </a:rPr>
              <a:t>months</a:t>
            </a:r>
            <a:r>
              <a:rPr lang="fr-CA" b="0" i="0" dirty="0">
                <a:solidFill>
                  <a:srgbClr val="3D3F42"/>
                </a:solidFill>
                <a:effectLst/>
                <a:latin typeface="inherit"/>
              </a:rPr>
              <a:t> (</a:t>
            </a:r>
            <a:r>
              <a:rPr lang="fr-CA" b="0" i="0" u="none" strike="noStrike" dirty="0">
                <a:solidFill>
                  <a:srgbClr val="0079A8"/>
                </a:solidFill>
                <a:effectLst/>
                <a:latin typeface="inherit"/>
                <a:hlinkClick r:id="rId4"/>
              </a:rPr>
              <a:t>AAO-HNS Recommendation, Grade C</a:t>
            </a:r>
            <a:r>
              <a:rPr lang="fr-CA" b="0" i="0" dirty="0">
                <a:solidFill>
                  <a:srgbClr val="3D3F42"/>
                </a:solidFill>
                <a:effectLst/>
                <a:latin typeface="inherit"/>
              </a:rPr>
              <a:t>)</a:t>
            </a:r>
          </a:p>
          <a:p>
            <a:pPr marL="228600" lvl="0" indent="-228600" rtl="0">
              <a:lnSpc>
                <a:spcPct val="90000"/>
              </a:lnSpc>
              <a:spcBef>
                <a:spcPts val="0"/>
              </a:spcBef>
              <a:spcAft>
                <a:spcPts val="0"/>
              </a:spcAft>
              <a:buClr>
                <a:schemeClr val="dk1"/>
              </a:buClr>
              <a:buSzPts val="1800"/>
              <a:buChar char="•"/>
            </a:pPr>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13</a:t>
            </a:fld>
            <a:endParaRPr lang="fr-FR"/>
          </a:p>
        </p:txBody>
      </p:sp>
    </p:spTree>
    <p:extLst>
      <p:ext uri="{BB962C8B-B14F-4D97-AF65-F5344CB8AC3E}">
        <p14:creationId xmlns:p14="http://schemas.microsoft.com/office/powerpoint/2010/main" val="121305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212121"/>
                </a:solidFill>
                <a:effectLst/>
                <a:latin typeface="system-ui"/>
              </a:rPr>
              <a:t>2017 Steele DW, Adam GP, Di M, </a:t>
            </a:r>
            <a:r>
              <a:rPr lang="fr-CA" b="0" i="0" dirty="0" err="1">
                <a:solidFill>
                  <a:srgbClr val="212121"/>
                </a:solidFill>
                <a:effectLst/>
                <a:latin typeface="system-ui"/>
              </a:rPr>
              <a:t>Halladay</a:t>
            </a:r>
            <a:r>
              <a:rPr lang="fr-CA" b="0" i="0" dirty="0">
                <a:solidFill>
                  <a:srgbClr val="212121"/>
                </a:solidFill>
                <a:effectLst/>
                <a:latin typeface="system-ui"/>
              </a:rPr>
              <a:t> CH, </a:t>
            </a:r>
            <a:r>
              <a:rPr lang="fr-CA" b="0" i="0" dirty="0" err="1">
                <a:solidFill>
                  <a:srgbClr val="212121"/>
                </a:solidFill>
                <a:effectLst/>
                <a:latin typeface="system-ui"/>
              </a:rPr>
              <a:t>Balk</a:t>
            </a:r>
            <a:r>
              <a:rPr lang="fr-CA" b="0" i="0" dirty="0">
                <a:solidFill>
                  <a:srgbClr val="212121"/>
                </a:solidFill>
                <a:effectLst/>
                <a:latin typeface="system-ui"/>
              </a:rPr>
              <a:t> EM, </a:t>
            </a:r>
            <a:r>
              <a:rPr lang="fr-CA" b="0" i="0" dirty="0" err="1">
                <a:solidFill>
                  <a:srgbClr val="212121"/>
                </a:solidFill>
                <a:effectLst/>
                <a:latin typeface="system-ui"/>
              </a:rPr>
              <a:t>Trikalinos</a:t>
            </a:r>
            <a:r>
              <a:rPr lang="fr-CA" b="0" i="0" dirty="0">
                <a:solidFill>
                  <a:srgbClr val="212121"/>
                </a:solidFill>
                <a:effectLst/>
                <a:latin typeface="system-ui"/>
              </a:rPr>
              <a:t> TA. </a:t>
            </a:r>
            <a:r>
              <a:rPr lang="fr-CA" b="0" i="0" dirty="0" err="1">
                <a:solidFill>
                  <a:srgbClr val="212121"/>
                </a:solidFill>
                <a:effectLst/>
                <a:latin typeface="system-ui"/>
              </a:rPr>
              <a:t>Effectiveness</a:t>
            </a:r>
            <a:r>
              <a:rPr lang="fr-CA" b="0" i="0" dirty="0">
                <a:solidFill>
                  <a:srgbClr val="212121"/>
                </a:solidFill>
                <a:effectLst/>
                <a:latin typeface="system-ui"/>
              </a:rPr>
              <a:t> of </a:t>
            </a:r>
            <a:r>
              <a:rPr lang="fr-CA" b="0" i="0" dirty="0" err="1">
                <a:solidFill>
                  <a:srgbClr val="212121"/>
                </a:solidFill>
                <a:effectLst/>
                <a:latin typeface="system-ui"/>
              </a:rPr>
              <a:t>Tympanostomy</a:t>
            </a:r>
            <a:r>
              <a:rPr lang="fr-CA" b="0" i="0" dirty="0">
                <a:solidFill>
                  <a:srgbClr val="212121"/>
                </a:solidFill>
                <a:effectLst/>
                <a:latin typeface="system-ui"/>
              </a:rPr>
              <a:t> Tubes for </a:t>
            </a:r>
            <a:r>
              <a:rPr lang="fr-CA" b="0" i="0" dirty="0" err="1">
                <a:solidFill>
                  <a:srgbClr val="212121"/>
                </a:solidFill>
                <a:effectLst/>
                <a:latin typeface="system-ui"/>
              </a:rPr>
              <a:t>Otitis</a:t>
            </a:r>
            <a:r>
              <a:rPr lang="fr-CA" b="0" i="0" dirty="0">
                <a:solidFill>
                  <a:srgbClr val="212121"/>
                </a:solidFill>
                <a:effectLst/>
                <a:latin typeface="system-ui"/>
              </a:rPr>
              <a:t> Media: A Meta-</a:t>
            </a:r>
            <a:r>
              <a:rPr lang="fr-CA" b="0" i="0" dirty="0" err="1">
                <a:solidFill>
                  <a:srgbClr val="212121"/>
                </a:solidFill>
                <a:effectLst/>
                <a:latin typeface="system-ui"/>
              </a:rPr>
              <a:t>analysis</a:t>
            </a:r>
            <a:r>
              <a:rPr lang="fr-CA" b="0" i="0" dirty="0">
                <a:solidFill>
                  <a:srgbClr val="212121"/>
                </a:solidFill>
                <a:effectLst/>
                <a:latin typeface="system-ui"/>
              </a:rPr>
              <a:t>. </a:t>
            </a:r>
            <a:r>
              <a:rPr lang="fr-CA" b="0" i="0" dirty="0" err="1">
                <a:solidFill>
                  <a:srgbClr val="212121"/>
                </a:solidFill>
                <a:effectLst/>
                <a:latin typeface="system-ui"/>
              </a:rPr>
              <a:t>Pediatrics</a:t>
            </a:r>
            <a:r>
              <a:rPr lang="fr-CA" b="0" i="0" dirty="0">
                <a:solidFill>
                  <a:srgbClr val="212121"/>
                </a:solidFill>
                <a:effectLst/>
                <a:latin typeface="system-ui"/>
              </a:rPr>
              <a:t>. 2017 Jun;139(6):e20170125. </a:t>
            </a:r>
            <a:r>
              <a:rPr lang="fr-CA" b="0" i="0" dirty="0" err="1">
                <a:solidFill>
                  <a:srgbClr val="212121"/>
                </a:solidFill>
                <a:effectLst/>
                <a:latin typeface="system-ui"/>
              </a:rPr>
              <a:t>doi</a:t>
            </a:r>
            <a:r>
              <a:rPr lang="fr-CA" b="0" i="0" dirty="0">
                <a:solidFill>
                  <a:srgbClr val="212121"/>
                </a:solidFill>
                <a:effectLst/>
                <a:latin typeface="system-ui"/>
              </a:rPr>
              <a:t>: 10.1542/peds.2017-0125. Epub 2017 May 16. PMID: 28562283.</a:t>
            </a:r>
          </a:p>
          <a:p>
            <a:endParaRPr lang="fr-CA" b="0" i="0" dirty="0">
              <a:solidFill>
                <a:srgbClr val="212121"/>
              </a:solidFill>
              <a:effectLst/>
              <a:latin typeface="system-ui"/>
            </a:endParaRPr>
          </a:p>
          <a:p>
            <a:pPr algn="l"/>
            <a:r>
              <a:rPr lang="fr-CA" b="1" i="0" dirty="0">
                <a:solidFill>
                  <a:srgbClr val="212121"/>
                </a:solidFill>
                <a:effectLst/>
                <a:latin typeface="Merriweather" panose="020F0502020204030204" pitchFamily="34" charset="0"/>
              </a:rPr>
              <a:t>Abstract</a:t>
            </a:r>
          </a:p>
          <a:p>
            <a:pPr algn="l"/>
            <a:r>
              <a:rPr lang="fr-CA" b="1" i="0" dirty="0" err="1">
                <a:solidFill>
                  <a:srgbClr val="212121"/>
                </a:solidFill>
                <a:effectLst/>
                <a:latin typeface="system-ui"/>
              </a:rPr>
              <a:t>Context</a:t>
            </a:r>
            <a:r>
              <a:rPr lang="fr-CA" b="1" i="0" dirty="0">
                <a:solidFill>
                  <a:srgbClr val="212121"/>
                </a:solidFill>
                <a:effectLst/>
                <a:latin typeface="system-ui"/>
              </a:rPr>
              <a:t>: </a:t>
            </a:r>
            <a:r>
              <a:rPr lang="fr-CA" b="0" i="0" dirty="0" err="1">
                <a:solidFill>
                  <a:srgbClr val="212121"/>
                </a:solidFill>
                <a:effectLst/>
                <a:latin typeface="system-ui"/>
              </a:rPr>
              <a:t>Tympanostomy</a:t>
            </a:r>
            <a:r>
              <a:rPr lang="fr-CA" b="0" i="0" dirty="0">
                <a:solidFill>
                  <a:srgbClr val="212121"/>
                </a:solidFill>
                <a:effectLst/>
                <a:latin typeface="system-ui"/>
              </a:rPr>
              <a:t> tube placement </a:t>
            </a:r>
            <a:r>
              <a:rPr lang="fr-CA" b="0" i="0" dirty="0" err="1">
                <a:solidFill>
                  <a:srgbClr val="212121"/>
                </a:solidFill>
                <a:effectLst/>
                <a:latin typeface="system-ui"/>
              </a:rPr>
              <a:t>is</a:t>
            </a:r>
            <a:r>
              <a:rPr lang="fr-CA" b="0" i="0" dirty="0">
                <a:solidFill>
                  <a:srgbClr val="212121"/>
                </a:solidFill>
                <a:effectLst/>
                <a:latin typeface="system-ui"/>
              </a:rPr>
              <a:t> the </a:t>
            </a:r>
            <a:r>
              <a:rPr lang="fr-CA" b="0" i="0" dirty="0" err="1">
                <a:solidFill>
                  <a:srgbClr val="212121"/>
                </a:solidFill>
                <a:effectLst/>
                <a:latin typeface="system-ui"/>
              </a:rPr>
              <a:t>most</a:t>
            </a:r>
            <a:r>
              <a:rPr lang="fr-CA" b="0" i="0" dirty="0">
                <a:solidFill>
                  <a:srgbClr val="212121"/>
                </a:solidFill>
                <a:effectLst/>
                <a:latin typeface="system-ui"/>
              </a:rPr>
              <a:t> </a:t>
            </a:r>
            <a:r>
              <a:rPr lang="fr-CA" b="0" i="0" dirty="0" err="1">
                <a:solidFill>
                  <a:srgbClr val="212121"/>
                </a:solidFill>
                <a:effectLst/>
                <a:latin typeface="system-ui"/>
              </a:rPr>
              <a:t>common</a:t>
            </a:r>
            <a:r>
              <a:rPr lang="fr-CA" b="0" i="0" dirty="0">
                <a:solidFill>
                  <a:srgbClr val="212121"/>
                </a:solidFill>
                <a:effectLst/>
                <a:latin typeface="system-ui"/>
              </a:rPr>
              <a:t> </a:t>
            </a:r>
            <a:r>
              <a:rPr lang="fr-CA" b="0" i="0" dirty="0" err="1">
                <a:solidFill>
                  <a:srgbClr val="212121"/>
                </a:solidFill>
                <a:effectLst/>
                <a:latin typeface="system-ui"/>
              </a:rPr>
              <a:t>ambulatory</a:t>
            </a:r>
            <a:r>
              <a:rPr lang="fr-CA" b="0" i="0" dirty="0">
                <a:solidFill>
                  <a:srgbClr val="212121"/>
                </a:solidFill>
                <a:effectLst/>
                <a:latin typeface="system-ui"/>
              </a:rPr>
              <a:t> </a:t>
            </a:r>
            <a:r>
              <a:rPr lang="fr-CA" b="0" i="0" dirty="0" err="1">
                <a:solidFill>
                  <a:srgbClr val="212121"/>
                </a:solidFill>
                <a:effectLst/>
                <a:latin typeface="system-ui"/>
              </a:rPr>
              <a:t>surgery</a:t>
            </a:r>
            <a:r>
              <a:rPr lang="fr-CA" b="0" i="0" dirty="0">
                <a:solidFill>
                  <a:srgbClr val="212121"/>
                </a:solidFill>
                <a:effectLst/>
                <a:latin typeface="system-ui"/>
              </a:rPr>
              <a:t> </a:t>
            </a:r>
            <a:r>
              <a:rPr lang="fr-CA" b="0" i="0" dirty="0" err="1">
                <a:solidFill>
                  <a:srgbClr val="212121"/>
                </a:solidFill>
                <a:effectLst/>
                <a:latin typeface="system-ui"/>
              </a:rPr>
              <a:t>performed</a:t>
            </a:r>
            <a:r>
              <a:rPr lang="fr-CA" b="0" i="0" dirty="0">
                <a:solidFill>
                  <a:srgbClr val="212121"/>
                </a:solidFill>
                <a:effectLst/>
                <a:latin typeface="system-ui"/>
              </a:rPr>
              <a:t> on </a:t>
            </a:r>
            <a:r>
              <a:rPr lang="fr-CA" b="0" i="0" dirty="0" err="1">
                <a:solidFill>
                  <a:srgbClr val="212121"/>
                </a:solidFill>
                <a:effectLst/>
                <a:latin typeface="system-ui"/>
              </a:rPr>
              <a:t>children</a:t>
            </a:r>
            <a:r>
              <a:rPr lang="fr-CA" b="0" i="0" dirty="0">
                <a:solidFill>
                  <a:srgbClr val="212121"/>
                </a:solidFill>
                <a:effectLst/>
                <a:latin typeface="system-ui"/>
              </a:rPr>
              <a:t> in the United States.</a:t>
            </a:r>
          </a:p>
          <a:p>
            <a:pPr algn="l"/>
            <a:r>
              <a:rPr lang="fr-CA" b="1" i="0" dirty="0">
                <a:solidFill>
                  <a:srgbClr val="212121"/>
                </a:solidFill>
                <a:effectLst/>
                <a:latin typeface="system-ui"/>
              </a:rPr>
              <a:t>Objectives: </a:t>
            </a:r>
            <a:r>
              <a:rPr lang="fr-CA" b="0" i="0" dirty="0">
                <a:solidFill>
                  <a:srgbClr val="212121"/>
                </a:solidFill>
                <a:effectLst/>
                <a:latin typeface="system-ui"/>
              </a:rPr>
              <a:t>The goal of </a:t>
            </a:r>
            <a:r>
              <a:rPr lang="fr-CA" b="0" i="0" dirty="0" err="1">
                <a:solidFill>
                  <a:srgbClr val="212121"/>
                </a:solidFill>
                <a:effectLst/>
                <a:latin typeface="system-ui"/>
              </a:rPr>
              <a:t>this</a:t>
            </a:r>
            <a:r>
              <a:rPr lang="fr-CA" b="0" i="0" dirty="0">
                <a:solidFill>
                  <a:srgbClr val="212121"/>
                </a:solidFill>
                <a:effectLst/>
                <a:latin typeface="system-ui"/>
              </a:rPr>
              <a:t> </a:t>
            </a:r>
            <a:r>
              <a:rPr lang="fr-CA" b="0" i="0" dirty="0" err="1">
                <a:solidFill>
                  <a:srgbClr val="212121"/>
                </a:solidFill>
                <a:effectLst/>
                <a:latin typeface="system-ui"/>
              </a:rPr>
              <a:t>study</a:t>
            </a:r>
            <a:r>
              <a:rPr lang="fr-CA" b="0" i="0" dirty="0">
                <a:solidFill>
                  <a:srgbClr val="212121"/>
                </a:solidFill>
                <a:effectLst/>
                <a:latin typeface="system-ui"/>
              </a:rPr>
              <a:t> </a:t>
            </a:r>
            <a:r>
              <a:rPr lang="fr-CA" b="0" i="0" dirty="0" err="1">
                <a:solidFill>
                  <a:srgbClr val="212121"/>
                </a:solidFill>
                <a:effectLst/>
                <a:latin typeface="system-ui"/>
              </a:rPr>
              <a:t>was</a:t>
            </a:r>
            <a:r>
              <a:rPr lang="fr-CA" b="0" i="0" dirty="0">
                <a:solidFill>
                  <a:srgbClr val="212121"/>
                </a:solidFill>
                <a:effectLst/>
                <a:latin typeface="system-ui"/>
              </a:rPr>
              <a:t> to </a:t>
            </a:r>
            <a:r>
              <a:rPr lang="fr-CA" b="0" i="0" dirty="0" err="1">
                <a:solidFill>
                  <a:srgbClr val="212121"/>
                </a:solidFill>
                <a:effectLst/>
                <a:latin typeface="system-ui"/>
              </a:rPr>
              <a:t>synthesize</a:t>
            </a:r>
            <a:r>
              <a:rPr lang="fr-CA" b="0" i="0" dirty="0">
                <a:solidFill>
                  <a:srgbClr val="212121"/>
                </a:solidFill>
                <a:effectLst/>
                <a:latin typeface="system-ui"/>
              </a:rPr>
              <a:t> </a:t>
            </a:r>
            <a:r>
              <a:rPr lang="fr-CA" b="0" i="0" dirty="0" err="1">
                <a:solidFill>
                  <a:srgbClr val="212121"/>
                </a:solidFill>
                <a:effectLst/>
                <a:latin typeface="system-ui"/>
              </a:rPr>
              <a:t>evidence</a:t>
            </a:r>
            <a:r>
              <a:rPr lang="fr-CA" b="0" i="0" dirty="0">
                <a:solidFill>
                  <a:srgbClr val="212121"/>
                </a:solidFill>
                <a:effectLst/>
                <a:latin typeface="system-ui"/>
              </a:rPr>
              <a:t> for the </a:t>
            </a:r>
            <a:r>
              <a:rPr lang="fr-CA" b="0" i="0" dirty="0" err="1">
                <a:solidFill>
                  <a:srgbClr val="212121"/>
                </a:solidFill>
                <a:effectLst/>
                <a:latin typeface="system-ui"/>
              </a:rPr>
              <a:t>effectiveness</a:t>
            </a:r>
            <a:r>
              <a:rPr lang="fr-CA" b="0" i="0" dirty="0">
                <a:solidFill>
                  <a:srgbClr val="212121"/>
                </a:solidFill>
                <a:effectLst/>
                <a:latin typeface="system-ui"/>
              </a:rPr>
              <a:t> of </a:t>
            </a:r>
            <a:r>
              <a:rPr lang="fr-CA" b="0" i="0" dirty="0" err="1">
                <a:solidFill>
                  <a:srgbClr val="212121"/>
                </a:solidFill>
                <a:effectLst/>
                <a:latin typeface="system-ui"/>
              </a:rPr>
              <a:t>tympanostomy</a:t>
            </a:r>
            <a:r>
              <a:rPr lang="fr-CA" b="0" i="0" dirty="0">
                <a:solidFill>
                  <a:srgbClr val="212121"/>
                </a:solidFill>
                <a:effectLst/>
                <a:latin typeface="system-ui"/>
              </a:rPr>
              <a:t> tubes in </a:t>
            </a:r>
            <a:r>
              <a:rPr lang="fr-CA" b="0" i="0" dirty="0" err="1">
                <a:solidFill>
                  <a:srgbClr val="212121"/>
                </a:solidFill>
                <a:effectLst/>
                <a:latin typeface="system-ui"/>
              </a:rPr>
              <a:t>children</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chronic</a:t>
            </a:r>
            <a:r>
              <a:rPr lang="fr-CA" b="0" i="0" dirty="0">
                <a:solidFill>
                  <a:srgbClr val="212121"/>
                </a:solidFill>
                <a:effectLst/>
                <a:latin typeface="system-ui"/>
              </a:rPr>
              <a:t> </a:t>
            </a:r>
            <a:r>
              <a:rPr lang="fr-CA" b="0" i="0" dirty="0" err="1">
                <a:solidFill>
                  <a:srgbClr val="212121"/>
                </a:solidFill>
                <a:effectLst/>
                <a:latin typeface="system-ui"/>
              </a:rPr>
              <a:t>otitis</a:t>
            </a:r>
            <a:r>
              <a:rPr lang="fr-CA" b="0" i="0" dirty="0">
                <a:solidFill>
                  <a:srgbClr val="212121"/>
                </a:solidFill>
                <a:effectLst/>
                <a:latin typeface="system-ui"/>
              </a:rPr>
              <a:t> media </a:t>
            </a:r>
            <a:r>
              <a:rPr lang="fr-CA" b="0" i="0" dirty="0" err="1">
                <a:solidFill>
                  <a:srgbClr val="212121"/>
                </a:solidFill>
                <a:effectLst/>
                <a:latin typeface="system-ui"/>
              </a:rPr>
              <a:t>with</a:t>
            </a:r>
            <a:r>
              <a:rPr lang="fr-CA" b="0" i="0" dirty="0">
                <a:solidFill>
                  <a:srgbClr val="212121"/>
                </a:solidFill>
                <a:effectLst/>
                <a:latin typeface="system-ui"/>
              </a:rPr>
              <a:t> effusion and </a:t>
            </a:r>
            <a:r>
              <a:rPr lang="fr-CA" b="0" i="0" dirty="0" err="1">
                <a:solidFill>
                  <a:srgbClr val="212121"/>
                </a:solidFill>
                <a:effectLst/>
                <a:latin typeface="system-ui"/>
              </a:rPr>
              <a:t>recurrent</a:t>
            </a:r>
            <a:r>
              <a:rPr lang="fr-CA" b="0" i="0" dirty="0">
                <a:solidFill>
                  <a:srgbClr val="212121"/>
                </a:solidFill>
                <a:effectLst/>
                <a:latin typeface="system-ui"/>
              </a:rPr>
              <a:t> acute </a:t>
            </a:r>
            <a:r>
              <a:rPr lang="fr-CA" b="0" i="0" dirty="0" err="1">
                <a:solidFill>
                  <a:srgbClr val="212121"/>
                </a:solidFill>
                <a:effectLst/>
                <a:latin typeface="system-ui"/>
              </a:rPr>
              <a:t>otitis</a:t>
            </a:r>
            <a:r>
              <a:rPr lang="fr-CA" b="0" i="0" dirty="0">
                <a:solidFill>
                  <a:srgbClr val="212121"/>
                </a:solidFill>
                <a:effectLst/>
                <a:latin typeface="system-ui"/>
              </a:rPr>
              <a:t> media.</a:t>
            </a:r>
          </a:p>
          <a:p>
            <a:pPr algn="l"/>
            <a:r>
              <a:rPr lang="fr-CA" b="1" i="0" dirty="0">
                <a:solidFill>
                  <a:srgbClr val="212121"/>
                </a:solidFill>
                <a:effectLst/>
                <a:latin typeface="system-ui"/>
              </a:rPr>
              <a:t>Data sources: </a:t>
            </a:r>
            <a:r>
              <a:rPr lang="fr-CA" b="0" i="0" dirty="0" err="1">
                <a:solidFill>
                  <a:srgbClr val="212121"/>
                </a:solidFill>
                <a:effectLst/>
                <a:latin typeface="system-ui"/>
              </a:rPr>
              <a:t>Searches</a:t>
            </a:r>
            <a:r>
              <a:rPr lang="fr-CA" b="0" i="0" dirty="0">
                <a:solidFill>
                  <a:srgbClr val="212121"/>
                </a:solidFill>
                <a:effectLst/>
                <a:latin typeface="system-ui"/>
              </a:rPr>
              <a:t>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conducted</a:t>
            </a:r>
            <a:r>
              <a:rPr lang="fr-CA" b="0" i="0" dirty="0">
                <a:solidFill>
                  <a:srgbClr val="212121"/>
                </a:solidFill>
                <a:effectLst/>
                <a:latin typeface="system-ui"/>
              </a:rPr>
              <a:t> in </a:t>
            </a:r>
            <a:r>
              <a:rPr lang="fr-CA" b="0" i="0" dirty="0" err="1">
                <a:solidFill>
                  <a:srgbClr val="212121"/>
                </a:solidFill>
                <a:effectLst/>
                <a:latin typeface="system-ui"/>
              </a:rPr>
              <a:t>Medline</a:t>
            </a:r>
            <a:r>
              <a:rPr lang="fr-CA" b="0" i="0" dirty="0">
                <a:solidFill>
                  <a:srgbClr val="212121"/>
                </a:solidFill>
                <a:effectLst/>
                <a:latin typeface="system-ui"/>
              </a:rPr>
              <a:t>, the Cochrane Central Trials </a:t>
            </a:r>
            <a:r>
              <a:rPr lang="fr-CA" b="0" i="0" dirty="0" err="1">
                <a:solidFill>
                  <a:srgbClr val="212121"/>
                </a:solidFill>
                <a:effectLst/>
                <a:latin typeface="system-ui"/>
              </a:rPr>
              <a:t>Registry</a:t>
            </a:r>
            <a:r>
              <a:rPr lang="fr-CA" b="0" i="0" dirty="0">
                <a:solidFill>
                  <a:srgbClr val="212121"/>
                </a:solidFill>
                <a:effectLst/>
                <a:latin typeface="system-ui"/>
              </a:rPr>
              <a:t> and Cochrane </a:t>
            </a:r>
            <a:r>
              <a:rPr lang="fr-CA" b="0" i="0" dirty="0" err="1">
                <a:solidFill>
                  <a:srgbClr val="212121"/>
                </a:solidFill>
                <a:effectLst/>
                <a:latin typeface="system-ui"/>
              </a:rPr>
              <a:t>Database</a:t>
            </a:r>
            <a:r>
              <a:rPr lang="fr-CA" b="0" i="0" dirty="0">
                <a:solidFill>
                  <a:srgbClr val="212121"/>
                </a:solidFill>
                <a:effectLst/>
                <a:latin typeface="system-ui"/>
              </a:rPr>
              <a:t> of </a:t>
            </a:r>
            <a:r>
              <a:rPr lang="fr-CA" b="0" i="0" dirty="0" err="1">
                <a:solidFill>
                  <a:srgbClr val="212121"/>
                </a:solidFill>
                <a:effectLst/>
                <a:latin typeface="system-ui"/>
              </a:rPr>
              <a:t>Systematic</a:t>
            </a:r>
            <a:r>
              <a:rPr lang="fr-CA" b="0" i="0" dirty="0">
                <a:solidFill>
                  <a:srgbClr val="212121"/>
                </a:solidFill>
                <a:effectLst/>
                <a:latin typeface="system-ui"/>
              </a:rPr>
              <a:t> </a:t>
            </a:r>
            <a:r>
              <a:rPr lang="fr-CA" b="0" i="0" dirty="0" err="1">
                <a:solidFill>
                  <a:srgbClr val="212121"/>
                </a:solidFill>
                <a:effectLst/>
                <a:latin typeface="system-ui"/>
              </a:rPr>
              <a:t>Reviews</a:t>
            </a:r>
            <a:r>
              <a:rPr lang="fr-CA" b="0" i="0" dirty="0">
                <a:solidFill>
                  <a:srgbClr val="212121"/>
                </a:solidFill>
                <a:effectLst/>
                <a:latin typeface="system-ui"/>
              </a:rPr>
              <a:t>, Embase, and the Cumulative Index to Nursing and </a:t>
            </a:r>
            <a:r>
              <a:rPr lang="fr-CA" b="0" i="0" dirty="0" err="1">
                <a:solidFill>
                  <a:srgbClr val="212121"/>
                </a:solidFill>
                <a:effectLst/>
                <a:latin typeface="system-ui"/>
              </a:rPr>
              <a:t>Allied</a:t>
            </a:r>
            <a:r>
              <a:rPr lang="fr-CA" b="0" i="0" dirty="0">
                <a:solidFill>
                  <a:srgbClr val="212121"/>
                </a:solidFill>
                <a:effectLst/>
                <a:latin typeface="system-ui"/>
              </a:rPr>
              <a:t> </a:t>
            </a:r>
            <a:r>
              <a:rPr lang="fr-CA" b="0" i="0" dirty="0" err="1">
                <a:solidFill>
                  <a:srgbClr val="212121"/>
                </a:solidFill>
                <a:effectLst/>
                <a:latin typeface="system-ui"/>
              </a:rPr>
              <a:t>Health</a:t>
            </a:r>
            <a:r>
              <a:rPr lang="fr-CA" b="0" i="0" dirty="0">
                <a:solidFill>
                  <a:srgbClr val="212121"/>
                </a:solidFill>
                <a:effectLst/>
                <a:latin typeface="system-ui"/>
              </a:rPr>
              <a:t> </a:t>
            </a:r>
            <a:r>
              <a:rPr lang="fr-CA" b="0" i="0" dirty="0" err="1">
                <a:solidFill>
                  <a:srgbClr val="212121"/>
                </a:solidFill>
                <a:effectLst/>
                <a:latin typeface="system-ui"/>
              </a:rPr>
              <a:t>Literature</a:t>
            </a:r>
            <a:r>
              <a:rPr lang="fr-CA" b="0" i="0" dirty="0">
                <a:solidFill>
                  <a:srgbClr val="212121"/>
                </a:solidFill>
                <a:effectLst/>
                <a:latin typeface="system-ui"/>
              </a:rPr>
              <a:t>.</a:t>
            </a:r>
          </a:p>
          <a:p>
            <a:pPr algn="l"/>
            <a:r>
              <a:rPr lang="fr-CA" b="1" i="0" dirty="0" err="1">
                <a:solidFill>
                  <a:srgbClr val="212121"/>
                </a:solidFill>
                <a:effectLst/>
                <a:latin typeface="system-ui"/>
              </a:rPr>
              <a:t>Study</a:t>
            </a:r>
            <a:r>
              <a:rPr lang="fr-CA" b="1" i="0" dirty="0">
                <a:solidFill>
                  <a:srgbClr val="212121"/>
                </a:solidFill>
                <a:effectLst/>
                <a:latin typeface="system-ui"/>
              </a:rPr>
              <a:t> </a:t>
            </a:r>
            <a:r>
              <a:rPr lang="fr-CA" b="1" i="0" dirty="0" err="1">
                <a:solidFill>
                  <a:srgbClr val="212121"/>
                </a:solidFill>
                <a:effectLst/>
                <a:latin typeface="system-ui"/>
              </a:rPr>
              <a:t>selection</a:t>
            </a:r>
            <a:r>
              <a:rPr lang="fr-CA" b="1" i="0" dirty="0">
                <a:solidFill>
                  <a:srgbClr val="212121"/>
                </a:solidFill>
                <a:effectLst/>
                <a:latin typeface="system-ui"/>
              </a:rPr>
              <a:t>: </a:t>
            </a:r>
            <a:r>
              <a:rPr lang="fr-CA" b="0" i="0" dirty="0">
                <a:solidFill>
                  <a:srgbClr val="212121"/>
                </a:solidFill>
                <a:effectLst/>
                <a:latin typeface="system-ui"/>
              </a:rPr>
              <a:t>Abstracts and full-</a:t>
            </a:r>
            <a:r>
              <a:rPr lang="fr-CA" b="0" i="0" dirty="0" err="1">
                <a:solidFill>
                  <a:srgbClr val="212121"/>
                </a:solidFill>
                <a:effectLst/>
                <a:latin typeface="system-ui"/>
              </a:rPr>
              <a:t>text</a:t>
            </a:r>
            <a:r>
              <a:rPr lang="fr-CA" b="0" i="0" dirty="0">
                <a:solidFill>
                  <a:srgbClr val="212121"/>
                </a:solidFill>
                <a:effectLst/>
                <a:latin typeface="system-ui"/>
              </a:rPr>
              <a:t> articles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independently</a:t>
            </a:r>
            <a:r>
              <a:rPr lang="fr-CA" b="0" i="0" dirty="0">
                <a:solidFill>
                  <a:srgbClr val="212121"/>
                </a:solidFill>
                <a:effectLst/>
                <a:latin typeface="system-ui"/>
              </a:rPr>
              <a:t> </a:t>
            </a:r>
            <a:r>
              <a:rPr lang="fr-CA" b="0" i="0" dirty="0" err="1">
                <a:solidFill>
                  <a:srgbClr val="212121"/>
                </a:solidFill>
                <a:effectLst/>
                <a:latin typeface="system-ui"/>
              </a:rPr>
              <a:t>screened</a:t>
            </a:r>
            <a:r>
              <a:rPr lang="fr-CA" b="0" i="0" dirty="0">
                <a:solidFill>
                  <a:srgbClr val="212121"/>
                </a:solidFill>
                <a:effectLst/>
                <a:latin typeface="system-ui"/>
              </a:rPr>
              <a:t> by 2 </a:t>
            </a:r>
            <a:r>
              <a:rPr lang="fr-CA" b="0" i="0" dirty="0" err="1">
                <a:solidFill>
                  <a:srgbClr val="212121"/>
                </a:solidFill>
                <a:effectLst/>
                <a:latin typeface="system-ui"/>
              </a:rPr>
              <a:t>investigators</a:t>
            </a:r>
            <a:r>
              <a:rPr lang="fr-CA" b="0" i="0" dirty="0">
                <a:solidFill>
                  <a:srgbClr val="212121"/>
                </a:solidFill>
                <a:effectLst/>
                <a:latin typeface="system-ui"/>
              </a:rPr>
              <a:t>.</a:t>
            </a:r>
          </a:p>
          <a:p>
            <a:pPr algn="l"/>
            <a:r>
              <a:rPr lang="fr-CA" b="1" i="0" dirty="0">
                <a:solidFill>
                  <a:srgbClr val="212121"/>
                </a:solidFill>
                <a:effectLst/>
                <a:latin typeface="system-ui"/>
              </a:rPr>
              <a:t>Data extraction: </a:t>
            </a:r>
            <a:r>
              <a:rPr lang="fr-CA" b="0" i="0" dirty="0">
                <a:solidFill>
                  <a:srgbClr val="212121"/>
                </a:solidFill>
                <a:effectLst/>
                <a:latin typeface="system-ui"/>
              </a:rPr>
              <a:t>A total of 147 articles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included</a:t>
            </a:r>
            <a:r>
              <a:rPr lang="fr-CA" b="0" i="0" dirty="0">
                <a:solidFill>
                  <a:srgbClr val="212121"/>
                </a:solidFill>
                <a:effectLst/>
                <a:latin typeface="system-ui"/>
              </a:rPr>
              <a:t>. </a:t>
            </a:r>
            <a:r>
              <a:rPr lang="fr-CA" b="0" i="0" dirty="0" err="1">
                <a:solidFill>
                  <a:srgbClr val="212121"/>
                </a:solidFill>
                <a:effectLst/>
                <a:latin typeface="system-ui"/>
              </a:rPr>
              <a:t>When</a:t>
            </a:r>
            <a:r>
              <a:rPr lang="fr-CA" b="0" i="0" dirty="0">
                <a:solidFill>
                  <a:srgbClr val="212121"/>
                </a:solidFill>
                <a:effectLst/>
                <a:latin typeface="system-ui"/>
              </a:rPr>
              <a:t> </a:t>
            </a:r>
            <a:r>
              <a:rPr lang="fr-CA" b="0" i="0" dirty="0" err="1">
                <a:solidFill>
                  <a:srgbClr val="212121"/>
                </a:solidFill>
                <a:effectLst/>
                <a:latin typeface="system-ui"/>
              </a:rPr>
              <a:t>feasible</a:t>
            </a:r>
            <a:r>
              <a:rPr lang="fr-CA" b="0" i="0" dirty="0">
                <a:solidFill>
                  <a:srgbClr val="212121"/>
                </a:solidFill>
                <a:effectLst/>
                <a:latin typeface="system-ui"/>
              </a:rPr>
              <a:t>, </a:t>
            </a:r>
            <a:r>
              <a:rPr lang="fr-CA" b="0" i="0" dirty="0" err="1">
                <a:solidFill>
                  <a:srgbClr val="212121"/>
                </a:solidFill>
                <a:effectLst/>
                <a:latin typeface="system-ui"/>
              </a:rPr>
              <a:t>random</a:t>
            </a:r>
            <a:r>
              <a:rPr lang="fr-CA" b="0" i="0" dirty="0">
                <a:solidFill>
                  <a:srgbClr val="212121"/>
                </a:solidFill>
                <a:effectLst/>
                <a:latin typeface="system-ui"/>
              </a:rPr>
              <a:t> </a:t>
            </a:r>
            <a:r>
              <a:rPr lang="fr-CA" b="0" i="0" dirty="0" err="1">
                <a:solidFill>
                  <a:srgbClr val="212121"/>
                </a:solidFill>
                <a:effectLst/>
                <a:latin typeface="system-ui"/>
              </a:rPr>
              <a:t>effects</a:t>
            </a:r>
            <a:r>
              <a:rPr lang="fr-CA" b="0" i="0" dirty="0">
                <a:solidFill>
                  <a:srgbClr val="212121"/>
                </a:solidFill>
                <a:effectLst/>
                <a:latin typeface="system-ui"/>
              </a:rPr>
              <a:t> network </a:t>
            </a:r>
            <a:r>
              <a:rPr lang="fr-CA" b="0" i="0" dirty="0" err="1">
                <a:solidFill>
                  <a:srgbClr val="212121"/>
                </a:solidFill>
                <a:effectLst/>
                <a:latin typeface="system-ui"/>
              </a:rPr>
              <a:t>meta-analyses</a:t>
            </a:r>
            <a:r>
              <a:rPr lang="fr-CA" b="0" i="0" dirty="0">
                <a:solidFill>
                  <a:srgbClr val="212121"/>
                </a:solidFill>
                <a:effectLst/>
                <a:latin typeface="system-ui"/>
              </a:rPr>
              <a:t>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performed</a:t>
            </a:r>
            <a:r>
              <a:rPr lang="fr-CA" b="0" i="0" dirty="0">
                <a:solidFill>
                  <a:srgbClr val="212121"/>
                </a:solidFill>
                <a:effectLst/>
                <a:latin typeface="system-ui"/>
              </a:rPr>
              <a:t>.</a:t>
            </a:r>
          </a:p>
          <a:p>
            <a:pPr algn="l"/>
            <a:r>
              <a:rPr lang="fr-CA" b="1" i="0" dirty="0" err="1">
                <a:solidFill>
                  <a:srgbClr val="212121"/>
                </a:solidFill>
                <a:effectLst/>
                <a:latin typeface="system-ui"/>
              </a:rPr>
              <a:t>Results</a:t>
            </a:r>
            <a:r>
              <a:rPr lang="fr-CA" b="1" i="0" dirty="0">
                <a:solidFill>
                  <a:srgbClr val="212121"/>
                </a:solidFill>
                <a:effectLst/>
                <a:latin typeface="system-ui"/>
              </a:rPr>
              <a:t>: </a:t>
            </a:r>
            <a:r>
              <a:rPr lang="fr-CA" b="0" i="0" dirty="0" err="1">
                <a:solidFill>
                  <a:srgbClr val="212121"/>
                </a:solidFill>
                <a:effectLst/>
                <a:latin typeface="system-ui"/>
              </a:rPr>
              <a:t>Children</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chronic</a:t>
            </a:r>
            <a:r>
              <a:rPr lang="fr-CA" b="0" i="0" dirty="0">
                <a:solidFill>
                  <a:srgbClr val="212121"/>
                </a:solidFill>
                <a:effectLst/>
                <a:latin typeface="system-ui"/>
              </a:rPr>
              <a:t> </a:t>
            </a:r>
            <a:r>
              <a:rPr lang="fr-CA" b="0" i="0" dirty="0" err="1">
                <a:solidFill>
                  <a:srgbClr val="212121"/>
                </a:solidFill>
                <a:effectLst/>
                <a:latin typeface="system-ui"/>
              </a:rPr>
              <a:t>otitis</a:t>
            </a:r>
            <a:r>
              <a:rPr lang="fr-CA" b="0" i="0" dirty="0">
                <a:solidFill>
                  <a:srgbClr val="212121"/>
                </a:solidFill>
                <a:effectLst/>
                <a:latin typeface="system-ui"/>
              </a:rPr>
              <a:t> media </a:t>
            </a:r>
            <a:r>
              <a:rPr lang="fr-CA" b="0" i="0" dirty="0" err="1">
                <a:solidFill>
                  <a:srgbClr val="212121"/>
                </a:solidFill>
                <a:effectLst/>
                <a:latin typeface="system-ui"/>
              </a:rPr>
              <a:t>with</a:t>
            </a:r>
            <a:r>
              <a:rPr lang="fr-CA" b="0" i="0" dirty="0">
                <a:solidFill>
                  <a:srgbClr val="212121"/>
                </a:solidFill>
                <a:effectLst/>
                <a:latin typeface="system-ui"/>
              </a:rPr>
              <a:t> effusion </a:t>
            </a:r>
            <a:r>
              <a:rPr lang="fr-CA" b="0" i="0" dirty="0" err="1">
                <a:solidFill>
                  <a:srgbClr val="212121"/>
                </a:solidFill>
                <a:effectLst/>
                <a:latin typeface="system-ui"/>
              </a:rPr>
              <a:t>treated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tympanostomy</a:t>
            </a:r>
            <a:r>
              <a:rPr lang="fr-CA" b="0" i="0" dirty="0">
                <a:solidFill>
                  <a:srgbClr val="212121"/>
                </a:solidFill>
                <a:effectLst/>
                <a:latin typeface="system-ui"/>
              </a:rPr>
              <a:t> tubes </a:t>
            </a:r>
            <a:r>
              <a:rPr lang="fr-CA" b="0" i="0" dirty="0" err="1">
                <a:solidFill>
                  <a:srgbClr val="212121"/>
                </a:solidFill>
                <a:effectLst/>
                <a:latin typeface="system-ui"/>
              </a:rPr>
              <a:t>compared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watchful</a:t>
            </a:r>
            <a:r>
              <a:rPr lang="fr-CA" b="0" i="0" dirty="0">
                <a:solidFill>
                  <a:srgbClr val="212121"/>
                </a:solidFill>
                <a:effectLst/>
                <a:latin typeface="system-ui"/>
              </a:rPr>
              <a:t> </a:t>
            </a:r>
            <a:r>
              <a:rPr lang="fr-CA" b="0" i="0" dirty="0" err="1">
                <a:solidFill>
                  <a:srgbClr val="212121"/>
                </a:solidFill>
                <a:effectLst/>
                <a:latin typeface="system-ui"/>
              </a:rPr>
              <a:t>waiting</a:t>
            </a:r>
            <a:r>
              <a:rPr lang="fr-CA" b="0" i="0" dirty="0">
                <a:solidFill>
                  <a:srgbClr val="212121"/>
                </a:solidFill>
                <a:effectLst/>
                <a:latin typeface="system-ui"/>
              </a:rPr>
              <a:t> </a:t>
            </a:r>
            <a:r>
              <a:rPr lang="fr-CA" b="0" i="0" dirty="0" err="1">
                <a:solidFill>
                  <a:srgbClr val="212121"/>
                </a:solidFill>
                <a:effectLst/>
                <a:latin typeface="system-ui"/>
              </a:rPr>
              <a:t>had</a:t>
            </a:r>
            <a:r>
              <a:rPr lang="fr-CA" b="0" i="0" dirty="0">
                <a:solidFill>
                  <a:srgbClr val="212121"/>
                </a:solidFill>
                <a:effectLst/>
                <a:latin typeface="system-ui"/>
              </a:rPr>
              <a:t> a net </a:t>
            </a:r>
            <a:r>
              <a:rPr lang="fr-CA" b="0" i="0" dirty="0" err="1">
                <a:solidFill>
                  <a:srgbClr val="212121"/>
                </a:solidFill>
                <a:effectLst/>
                <a:latin typeface="system-ui"/>
              </a:rPr>
              <a:t>decrease</a:t>
            </a:r>
            <a:r>
              <a:rPr lang="fr-CA" b="0" i="0" dirty="0">
                <a:solidFill>
                  <a:srgbClr val="212121"/>
                </a:solidFill>
                <a:effectLst/>
                <a:latin typeface="system-ui"/>
              </a:rPr>
              <a:t> in </a:t>
            </a:r>
            <a:r>
              <a:rPr lang="fr-CA" b="0" i="0" dirty="0" err="1">
                <a:solidFill>
                  <a:srgbClr val="212121"/>
                </a:solidFill>
                <a:effectLst/>
                <a:latin typeface="system-ui"/>
              </a:rPr>
              <a:t>mean</a:t>
            </a:r>
            <a:r>
              <a:rPr lang="fr-CA" b="0" i="0" dirty="0">
                <a:solidFill>
                  <a:srgbClr val="212121"/>
                </a:solidFill>
                <a:effectLst/>
                <a:latin typeface="system-ui"/>
              </a:rPr>
              <a:t> </a:t>
            </a:r>
            <a:r>
              <a:rPr lang="fr-CA" b="0" i="0" dirty="0" err="1">
                <a:solidFill>
                  <a:srgbClr val="212121"/>
                </a:solidFill>
                <a:effectLst/>
                <a:latin typeface="system-ui"/>
              </a:rPr>
              <a:t>hearing</a:t>
            </a:r>
            <a:r>
              <a:rPr lang="fr-CA" b="0" i="0" dirty="0">
                <a:solidFill>
                  <a:srgbClr val="212121"/>
                </a:solidFill>
                <a:effectLst/>
                <a:latin typeface="system-ui"/>
              </a:rPr>
              <a:t> </a:t>
            </a:r>
            <a:r>
              <a:rPr lang="fr-CA" b="0" i="0" dirty="0" err="1">
                <a:solidFill>
                  <a:srgbClr val="212121"/>
                </a:solidFill>
                <a:effectLst/>
                <a:latin typeface="system-ui"/>
              </a:rPr>
              <a:t>threshold</a:t>
            </a:r>
            <a:r>
              <a:rPr lang="fr-CA" b="0" i="0" dirty="0">
                <a:solidFill>
                  <a:srgbClr val="212121"/>
                </a:solidFill>
                <a:effectLst/>
                <a:latin typeface="system-ui"/>
              </a:rPr>
              <a:t> of 9.1 dB (95% </a:t>
            </a:r>
            <a:r>
              <a:rPr lang="fr-CA" b="0" i="0" dirty="0" err="1">
                <a:solidFill>
                  <a:srgbClr val="212121"/>
                </a:solidFill>
                <a:effectLst/>
                <a:latin typeface="system-ui"/>
              </a:rPr>
              <a:t>credible</a:t>
            </a:r>
            <a:r>
              <a:rPr lang="fr-CA" b="0" i="0" dirty="0">
                <a:solidFill>
                  <a:srgbClr val="212121"/>
                </a:solidFill>
                <a:effectLst/>
                <a:latin typeface="system-ui"/>
              </a:rPr>
              <a:t> </a:t>
            </a:r>
            <a:r>
              <a:rPr lang="fr-CA" b="0" i="0" dirty="0" err="1">
                <a:solidFill>
                  <a:srgbClr val="212121"/>
                </a:solidFill>
                <a:effectLst/>
                <a:latin typeface="system-ui"/>
              </a:rPr>
              <a:t>interval</a:t>
            </a:r>
            <a:r>
              <a:rPr lang="fr-CA" b="0" i="0" dirty="0">
                <a:solidFill>
                  <a:srgbClr val="212121"/>
                </a:solidFill>
                <a:effectLst/>
                <a:latin typeface="system-ui"/>
              </a:rPr>
              <a:t>: -14.0 to -3.4) at 1 to 3 </a:t>
            </a:r>
            <a:r>
              <a:rPr lang="fr-CA" b="0" i="0" dirty="0" err="1">
                <a:solidFill>
                  <a:srgbClr val="212121"/>
                </a:solidFill>
                <a:effectLst/>
                <a:latin typeface="system-ui"/>
              </a:rPr>
              <a:t>months</a:t>
            </a:r>
            <a:r>
              <a:rPr lang="fr-CA" b="0" i="0" dirty="0">
                <a:solidFill>
                  <a:srgbClr val="212121"/>
                </a:solidFill>
                <a:effectLst/>
                <a:latin typeface="system-ui"/>
              </a:rPr>
              <a:t> and 0.0 (95% </a:t>
            </a:r>
            <a:r>
              <a:rPr lang="fr-CA" b="0" i="0" dirty="0" err="1">
                <a:solidFill>
                  <a:srgbClr val="212121"/>
                </a:solidFill>
                <a:effectLst/>
                <a:latin typeface="system-ui"/>
              </a:rPr>
              <a:t>credible</a:t>
            </a:r>
            <a:r>
              <a:rPr lang="fr-CA" b="0" i="0" dirty="0">
                <a:solidFill>
                  <a:srgbClr val="212121"/>
                </a:solidFill>
                <a:effectLst/>
                <a:latin typeface="system-ui"/>
              </a:rPr>
              <a:t> </a:t>
            </a:r>
            <a:r>
              <a:rPr lang="fr-CA" b="0" i="0" dirty="0" err="1">
                <a:solidFill>
                  <a:srgbClr val="212121"/>
                </a:solidFill>
                <a:effectLst/>
                <a:latin typeface="system-ui"/>
              </a:rPr>
              <a:t>interval</a:t>
            </a:r>
            <a:r>
              <a:rPr lang="fr-CA" b="0" i="0" dirty="0">
                <a:solidFill>
                  <a:srgbClr val="212121"/>
                </a:solidFill>
                <a:effectLst/>
                <a:latin typeface="system-ui"/>
              </a:rPr>
              <a:t>: -4.0 to 3.4) by 12 to 24 </a:t>
            </a:r>
            <a:r>
              <a:rPr lang="fr-CA" b="0" i="0" dirty="0" err="1">
                <a:solidFill>
                  <a:srgbClr val="212121"/>
                </a:solidFill>
                <a:effectLst/>
                <a:latin typeface="system-ui"/>
              </a:rPr>
              <a:t>months</a:t>
            </a:r>
            <a:r>
              <a:rPr lang="fr-CA" b="0" i="0" dirty="0">
                <a:solidFill>
                  <a:srgbClr val="212121"/>
                </a:solidFill>
                <a:effectLst/>
                <a:latin typeface="system-ui"/>
              </a:rPr>
              <a:t>. </a:t>
            </a:r>
            <a:r>
              <a:rPr lang="fr-CA" b="0" i="0" dirty="0" err="1">
                <a:solidFill>
                  <a:srgbClr val="212121"/>
                </a:solidFill>
                <a:effectLst/>
                <a:latin typeface="system-ui"/>
              </a:rPr>
              <a:t>Children</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recurrent</a:t>
            </a:r>
            <a:r>
              <a:rPr lang="fr-CA" b="0" i="0" dirty="0">
                <a:solidFill>
                  <a:srgbClr val="212121"/>
                </a:solidFill>
                <a:effectLst/>
                <a:latin typeface="system-ui"/>
              </a:rPr>
              <a:t> acute </a:t>
            </a:r>
            <a:r>
              <a:rPr lang="fr-CA" b="0" i="0" dirty="0" err="1">
                <a:solidFill>
                  <a:srgbClr val="212121"/>
                </a:solidFill>
                <a:effectLst/>
                <a:latin typeface="system-ui"/>
              </a:rPr>
              <a:t>otitis</a:t>
            </a:r>
            <a:r>
              <a:rPr lang="fr-CA" b="0" i="0" dirty="0">
                <a:solidFill>
                  <a:srgbClr val="212121"/>
                </a:solidFill>
                <a:effectLst/>
                <a:latin typeface="system-ui"/>
              </a:rPr>
              <a:t> media </a:t>
            </a:r>
            <a:r>
              <a:rPr lang="fr-CA" b="0" i="0" dirty="0" err="1">
                <a:solidFill>
                  <a:srgbClr val="212121"/>
                </a:solidFill>
                <a:effectLst/>
                <a:latin typeface="system-ui"/>
              </a:rPr>
              <a:t>may</a:t>
            </a:r>
            <a:r>
              <a:rPr lang="fr-CA" b="0" i="0" dirty="0">
                <a:solidFill>
                  <a:srgbClr val="212121"/>
                </a:solidFill>
                <a:effectLst/>
                <a:latin typeface="system-ui"/>
              </a:rPr>
              <a:t> have </a:t>
            </a:r>
            <a:r>
              <a:rPr lang="fr-CA" b="0" i="0" dirty="0" err="1">
                <a:solidFill>
                  <a:srgbClr val="212121"/>
                </a:solidFill>
                <a:effectLst/>
                <a:latin typeface="system-ui"/>
              </a:rPr>
              <a:t>fewer</a:t>
            </a:r>
            <a:r>
              <a:rPr lang="fr-CA" b="0" i="0" dirty="0">
                <a:solidFill>
                  <a:srgbClr val="212121"/>
                </a:solidFill>
                <a:effectLst/>
                <a:latin typeface="system-ui"/>
              </a:rPr>
              <a:t> </a:t>
            </a:r>
            <a:r>
              <a:rPr lang="fr-CA" b="0" i="0" dirty="0" err="1">
                <a:solidFill>
                  <a:srgbClr val="212121"/>
                </a:solidFill>
                <a:effectLst/>
                <a:latin typeface="system-ui"/>
              </a:rPr>
              <a:t>episodes</a:t>
            </a:r>
            <a:r>
              <a:rPr lang="fr-CA" b="0" i="0" dirty="0">
                <a:solidFill>
                  <a:srgbClr val="212121"/>
                </a:solidFill>
                <a:effectLst/>
                <a:latin typeface="system-ui"/>
              </a:rPr>
              <a:t> </a:t>
            </a:r>
            <a:r>
              <a:rPr lang="fr-CA" b="0" i="0" dirty="0" err="1">
                <a:solidFill>
                  <a:srgbClr val="212121"/>
                </a:solidFill>
                <a:effectLst/>
                <a:latin typeface="system-ui"/>
              </a:rPr>
              <a:t>after</a:t>
            </a:r>
            <a:r>
              <a:rPr lang="fr-CA" b="0" i="0" dirty="0">
                <a:solidFill>
                  <a:srgbClr val="212121"/>
                </a:solidFill>
                <a:effectLst/>
                <a:latin typeface="system-ui"/>
              </a:rPr>
              <a:t> placement of </a:t>
            </a:r>
            <a:r>
              <a:rPr lang="fr-CA" b="0" i="0" dirty="0" err="1">
                <a:solidFill>
                  <a:srgbClr val="212121"/>
                </a:solidFill>
                <a:effectLst/>
                <a:latin typeface="system-ui"/>
              </a:rPr>
              <a:t>tympanostomy</a:t>
            </a:r>
            <a:r>
              <a:rPr lang="fr-CA" b="0" i="0" dirty="0">
                <a:solidFill>
                  <a:srgbClr val="212121"/>
                </a:solidFill>
                <a:effectLst/>
                <a:latin typeface="system-ui"/>
              </a:rPr>
              <a:t> tubes. Associated adverse </a:t>
            </a:r>
            <a:r>
              <a:rPr lang="fr-CA" b="0" i="0" dirty="0" err="1">
                <a:solidFill>
                  <a:srgbClr val="212121"/>
                </a:solidFill>
                <a:effectLst/>
                <a:latin typeface="system-ui"/>
              </a:rPr>
              <a:t>events</a:t>
            </a:r>
            <a:r>
              <a:rPr lang="fr-CA" b="0" i="0" dirty="0">
                <a:solidFill>
                  <a:srgbClr val="212121"/>
                </a:solidFill>
                <a:effectLst/>
                <a:latin typeface="system-ui"/>
              </a:rPr>
              <a:t> are </a:t>
            </a:r>
            <a:r>
              <a:rPr lang="fr-CA" b="0" i="0" dirty="0" err="1">
                <a:solidFill>
                  <a:srgbClr val="212121"/>
                </a:solidFill>
                <a:effectLst/>
                <a:latin typeface="system-ui"/>
              </a:rPr>
              <a:t>poorly</a:t>
            </a:r>
            <a:r>
              <a:rPr lang="fr-CA" b="0" i="0" dirty="0">
                <a:solidFill>
                  <a:srgbClr val="212121"/>
                </a:solidFill>
                <a:effectLst/>
                <a:latin typeface="system-ui"/>
              </a:rPr>
              <a:t> </a:t>
            </a:r>
            <a:r>
              <a:rPr lang="fr-CA" b="0" i="0" dirty="0" err="1">
                <a:solidFill>
                  <a:srgbClr val="212121"/>
                </a:solidFill>
                <a:effectLst/>
                <a:latin typeface="system-ui"/>
              </a:rPr>
              <a:t>defined</a:t>
            </a:r>
            <a:r>
              <a:rPr lang="fr-CA" b="0" i="0" dirty="0">
                <a:solidFill>
                  <a:srgbClr val="212121"/>
                </a:solidFill>
                <a:effectLst/>
                <a:latin typeface="system-ui"/>
              </a:rPr>
              <a:t> and </a:t>
            </a:r>
            <a:r>
              <a:rPr lang="fr-CA" b="0" i="0" dirty="0" err="1">
                <a:solidFill>
                  <a:srgbClr val="212121"/>
                </a:solidFill>
                <a:effectLst/>
                <a:latin typeface="system-ui"/>
              </a:rPr>
              <a:t>reported</a:t>
            </a:r>
            <a:r>
              <a:rPr lang="fr-CA" b="0" i="0" dirty="0">
                <a:solidFill>
                  <a:srgbClr val="212121"/>
                </a:solidFill>
                <a:effectLst/>
                <a:latin typeface="system-ui"/>
              </a:rPr>
              <a:t>.</a:t>
            </a:r>
          </a:p>
          <a:p>
            <a:pPr algn="l"/>
            <a:r>
              <a:rPr lang="fr-CA" b="1" i="0" dirty="0">
                <a:solidFill>
                  <a:srgbClr val="212121"/>
                </a:solidFill>
                <a:effectLst/>
                <a:latin typeface="system-ui"/>
              </a:rPr>
              <a:t>Limitations: </a:t>
            </a:r>
            <a:r>
              <a:rPr lang="fr-CA" b="0" i="0" dirty="0" err="1">
                <a:solidFill>
                  <a:srgbClr val="212121"/>
                </a:solidFill>
                <a:effectLst/>
                <a:latin typeface="system-ui"/>
              </a:rPr>
              <a:t>Sparse</a:t>
            </a:r>
            <a:r>
              <a:rPr lang="fr-CA" b="0" i="0" dirty="0">
                <a:solidFill>
                  <a:srgbClr val="212121"/>
                </a:solidFill>
                <a:effectLst/>
                <a:latin typeface="system-ui"/>
              </a:rPr>
              <a:t> </a:t>
            </a:r>
            <a:r>
              <a:rPr lang="fr-CA" b="0" i="0" dirty="0" err="1">
                <a:solidFill>
                  <a:srgbClr val="212121"/>
                </a:solidFill>
                <a:effectLst/>
                <a:latin typeface="system-ui"/>
              </a:rPr>
              <a:t>evidence</a:t>
            </a:r>
            <a:r>
              <a:rPr lang="fr-CA" b="0" i="0" dirty="0">
                <a:solidFill>
                  <a:srgbClr val="212121"/>
                </a:solidFill>
                <a:effectLst/>
                <a:latin typeface="system-ui"/>
              </a:rPr>
              <a:t> </a:t>
            </a:r>
            <a:r>
              <a:rPr lang="fr-CA" b="0" i="0" dirty="0" err="1">
                <a:solidFill>
                  <a:srgbClr val="212121"/>
                </a:solidFill>
                <a:effectLst/>
                <a:latin typeface="system-ui"/>
              </a:rPr>
              <a:t>is</a:t>
            </a:r>
            <a:r>
              <a:rPr lang="fr-CA" b="0" i="0" dirty="0">
                <a:solidFill>
                  <a:srgbClr val="212121"/>
                </a:solidFill>
                <a:effectLst/>
                <a:latin typeface="system-ui"/>
              </a:rPr>
              <a:t> </a:t>
            </a:r>
            <a:r>
              <a:rPr lang="fr-CA" b="0" i="0" dirty="0" err="1">
                <a:solidFill>
                  <a:srgbClr val="212121"/>
                </a:solidFill>
                <a:effectLst/>
                <a:latin typeface="system-ui"/>
              </a:rPr>
              <a:t>available</a:t>
            </a:r>
            <a:r>
              <a:rPr lang="fr-CA" b="0" i="0" dirty="0">
                <a:solidFill>
                  <a:srgbClr val="212121"/>
                </a:solidFill>
                <a:effectLst/>
                <a:latin typeface="system-ui"/>
              </a:rPr>
              <a:t>, applicable </a:t>
            </a:r>
            <a:r>
              <a:rPr lang="fr-CA" b="0" i="0" dirty="0" err="1">
                <a:solidFill>
                  <a:srgbClr val="212121"/>
                </a:solidFill>
                <a:effectLst/>
                <a:latin typeface="system-ui"/>
              </a:rPr>
              <a:t>only</a:t>
            </a:r>
            <a:r>
              <a:rPr lang="fr-CA" b="0" i="0" dirty="0">
                <a:solidFill>
                  <a:srgbClr val="212121"/>
                </a:solidFill>
                <a:effectLst/>
                <a:latin typeface="system-ui"/>
              </a:rPr>
              <a:t> to </a:t>
            </a:r>
            <a:r>
              <a:rPr lang="fr-CA" b="0" i="0" dirty="0" err="1">
                <a:solidFill>
                  <a:srgbClr val="212121"/>
                </a:solidFill>
                <a:effectLst/>
                <a:latin typeface="system-ui"/>
              </a:rPr>
              <a:t>otherwise</a:t>
            </a:r>
            <a:r>
              <a:rPr lang="fr-CA" b="0" i="0" dirty="0">
                <a:solidFill>
                  <a:srgbClr val="212121"/>
                </a:solidFill>
                <a:effectLst/>
                <a:latin typeface="system-ui"/>
              </a:rPr>
              <a:t> </a:t>
            </a:r>
            <a:r>
              <a:rPr lang="fr-CA" b="0" i="0" dirty="0" err="1">
                <a:solidFill>
                  <a:srgbClr val="212121"/>
                </a:solidFill>
                <a:effectLst/>
                <a:latin typeface="system-ui"/>
              </a:rPr>
              <a:t>healthy</a:t>
            </a:r>
            <a:r>
              <a:rPr lang="fr-CA" b="0" i="0" dirty="0">
                <a:solidFill>
                  <a:srgbClr val="212121"/>
                </a:solidFill>
                <a:effectLst/>
                <a:latin typeface="system-ui"/>
              </a:rPr>
              <a:t> </a:t>
            </a:r>
            <a:r>
              <a:rPr lang="fr-CA" b="0" i="0" dirty="0" err="1">
                <a:solidFill>
                  <a:srgbClr val="212121"/>
                </a:solidFill>
                <a:effectLst/>
                <a:latin typeface="system-ui"/>
              </a:rPr>
              <a:t>children</a:t>
            </a:r>
            <a:r>
              <a:rPr lang="fr-CA" b="0" i="0" dirty="0">
                <a:solidFill>
                  <a:srgbClr val="212121"/>
                </a:solidFill>
                <a:effectLst/>
                <a:latin typeface="system-ui"/>
              </a:rPr>
              <a:t>.</a:t>
            </a:r>
          </a:p>
          <a:p>
            <a:pPr algn="l"/>
            <a:r>
              <a:rPr lang="fr-CA" b="1" i="0" dirty="0">
                <a:solidFill>
                  <a:srgbClr val="212121"/>
                </a:solidFill>
                <a:effectLst/>
                <a:latin typeface="system-ui"/>
              </a:rPr>
              <a:t>Conclusions: </a:t>
            </a:r>
            <a:r>
              <a:rPr lang="fr-CA" b="0" i="0" dirty="0" err="1">
                <a:solidFill>
                  <a:srgbClr val="212121"/>
                </a:solidFill>
                <a:effectLst/>
                <a:latin typeface="system-ui"/>
              </a:rPr>
              <a:t>Tympanostomy</a:t>
            </a:r>
            <a:r>
              <a:rPr lang="fr-CA" b="0" i="0" dirty="0">
                <a:solidFill>
                  <a:srgbClr val="212121"/>
                </a:solidFill>
                <a:effectLst/>
                <a:latin typeface="system-ui"/>
              </a:rPr>
              <a:t> tubes </a:t>
            </a:r>
            <a:r>
              <a:rPr lang="fr-CA" b="0" i="0" dirty="0" err="1">
                <a:solidFill>
                  <a:srgbClr val="212121"/>
                </a:solidFill>
                <a:effectLst/>
                <a:latin typeface="system-ui"/>
              </a:rPr>
              <a:t>improve</a:t>
            </a:r>
            <a:r>
              <a:rPr lang="fr-CA" b="0" i="0" dirty="0">
                <a:solidFill>
                  <a:srgbClr val="212121"/>
                </a:solidFill>
                <a:effectLst/>
                <a:latin typeface="system-ui"/>
              </a:rPr>
              <a:t> </a:t>
            </a:r>
            <a:r>
              <a:rPr lang="fr-CA" b="0" i="0" dirty="0" err="1">
                <a:solidFill>
                  <a:srgbClr val="212121"/>
                </a:solidFill>
                <a:effectLst/>
                <a:latin typeface="system-ui"/>
              </a:rPr>
              <a:t>hearing</a:t>
            </a:r>
            <a:r>
              <a:rPr lang="fr-CA" b="0" i="0" dirty="0">
                <a:solidFill>
                  <a:srgbClr val="212121"/>
                </a:solidFill>
                <a:effectLst/>
                <a:latin typeface="system-ui"/>
              </a:rPr>
              <a:t> at 1 to 3 </a:t>
            </a:r>
            <a:r>
              <a:rPr lang="fr-CA" b="0" i="0" dirty="0" err="1">
                <a:solidFill>
                  <a:srgbClr val="212121"/>
                </a:solidFill>
                <a:effectLst/>
                <a:latin typeface="system-ui"/>
              </a:rPr>
              <a:t>months</a:t>
            </a:r>
            <a:r>
              <a:rPr lang="fr-CA" b="0" i="0" dirty="0">
                <a:solidFill>
                  <a:srgbClr val="212121"/>
                </a:solidFill>
                <a:effectLst/>
                <a:latin typeface="system-ui"/>
              </a:rPr>
              <a:t> </a:t>
            </a:r>
            <a:r>
              <a:rPr lang="fr-CA" b="0" i="0" dirty="0" err="1">
                <a:solidFill>
                  <a:srgbClr val="212121"/>
                </a:solidFill>
                <a:effectLst/>
                <a:latin typeface="system-ui"/>
              </a:rPr>
              <a:t>compared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watchful</a:t>
            </a:r>
            <a:r>
              <a:rPr lang="fr-CA" b="0" i="0" dirty="0">
                <a:solidFill>
                  <a:srgbClr val="212121"/>
                </a:solidFill>
                <a:effectLst/>
                <a:latin typeface="system-ui"/>
              </a:rPr>
              <a:t> </a:t>
            </a:r>
            <a:r>
              <a:rPr lang="fr-CA" b="0" i="0" dirty="0" err="1">
                <a:solidFill>
                  <a:srgbClr val="212121"/>
                </a:solidFill>
                <a:effectLst/>
                <a:latin typeface="system-ui"/>
              </a:rPr>
              <a:t>waiting</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no </a:t>
            </a:r>
            <a:r>
              <a:rPr lang="fr-CA" b="0" i="0" dirty="0" err="1">
                <a:solidFill>
                  <a:srgbClr val="212121"/>
                </a:solidFill>
                <a:effectLst/>
                <a:latin typeface="system-ui"/>
              </a:rPr>
              <a:t>evidence</a:t>
            </a:r>
            <a:r>
              <a:rPr lang="fr-CA" b="0" i="0" dirty="0">
                <a:solidFill>
                  <a:srgbClr val="212121"/>
                </a:solidFill>
                <a:effectLst/>
                <a:latin typeface="system-ui"/>
              </a:rPr>
              <a:t> of </a:t>
            </a:r>
            <a:r>
              <a:rPr lang="fr-CA" b="0" i="0" dirty="0" err="1">
                <a:solidFill>
                  <a:srgbClr val="212121"/>
                </a:solidFill>
                <a:effectLst/>
                <a:latin typeface="system-ui"/>
              </a:rPr>
              <a:t>benefit</a:t>
            </a:r>
            <a:r>
              <a:rPr lang="fr-CA" b="0" i="0" dirty="0">
                <a:solidFill>
                  <a:srgbClr val="212121"/>
                </a:solidFill>
                <a:effectLst/>
                <a:latin typeface="system-ui"/>
              </a:rPr>
              <a:t> by 12 to 24 </a:t>
            </a:r>
            <a:r>
              <a:rPr lang="fr-CA" b="0" i="0" dirty="0" err="1">
                <a:solidFill>
                  <a:srgbClr val="212121"/>
                </a:solidFill>
                <a:effectLst/>
                <a:latin typeface="system-ui"/>
              </a:rPr>
              <a:t>months</a:t>
            </a:r>
            <a:r>
              <a:rPr lang="fr-CA" b="0" i="0" dirty="0">
                <a:solidFill>
                  <a:srgbClr val="212121"/>
                </a:solidFill>
                <a:effectLst/>
                <a:latin typeface="system-ui"/>
              </a:rPr>
              <a:t>. </a:t>
            </a:r>
            <a:r>
              <a:rPr lang="fr-CA" b="0" i="0" dirty="0" err="1">
                <a:solidFill>
                  <a:srgbClr val="212121"/>
                </a:solidFill>
                <a:effectLst/>
                <a:latin typeface="system-ui"/>
              </a:rPr>
              <a:t>Children</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recurrent</a:t>
            </a:r>
            <a:r>
              <a:rPr lang="fr-CA" b="0" i="0" dirty="0">
                <a:solidFill>
                  <a:srgbClr val="212121"/>
                </a:solidFill>
                <a:effectLst/>
                <a:latin typeface="system-ui"/>
              </a:rPr>
              <a:t> acute </a:t>
            </a:r>
            <a:r>
              <a:rPr lang="fr-CA" b="0" i="0" dirty="0" err="1">
                <a:solidFill>
                  <a:srgbClr val="212121"/>
                </a:solidFill>
                <a:effectLst/>
                <a:latin typeface="system-ui"/>
              </a:rPr>
              <a:t>otitis</a:t>
            </a:r>
            <a:r>
              <a:rPr lang="fr-CA" b="0" i="0" dirty="0">
                <a:solidFill>
                  <a:srgbClr val="212121"/>
                </a:solidFill>
                <a:effectLst/>
                <a:latin typeface="system-ui"/>
              </a:rPr>
              <a:t> media </a:t>
            </a:r>
            <a:r>
              <a:rPr lang="fr-CA" b="0" i="0" dirty="0" err="1">
                <a:solidFill>
                  <a:srgbClr val="212121"/>
                </a:solidFill>
                <a:effectLst/>
                <a:latin typeface="system-ui"/>
              </a:rPr>
              <a:t>may</a:t>
            </a:r>
            <a:r>
              <a:rPr lang="fr-CA" b="0" i="0" dirty="0">
                <a:solidFill>
                  <a:srgbClr val="212121"/>
                </a:solidFill>
                <a:effectLst/>
                <a:latin typeface="system-ui"/>
              </a:rPr>
              <a:t> have </a:t>
            </a:r>
            <a:r>
              <a:rPr lang="fr-CA" b="0" i="0" dirty="0" err="1">
                <a:solidFill>
                  <a:srgbClr val="212121"/>
                </a:solidFill>
                <a:effectLst/>
                <a:latin typeface="system-ui"/>
              </a:rPr>
              <a:t>fewer</a:t>
            </a:r>
            <a:r>
              <a:rPr lang="fr-CA" b="0" i="0" dirty="0">
                <a:solidFill>
                  <a:srgbClr val="212121"/>
                </a:solidFill>
                <a:effectLst/>
                <a:latin typeface="system-ui"/>
              </a:rPr>
              <a:t> </a:t>
            </a:r>
            <a:r>
              <a:rPr lang="fr-CA" b="0" i="0" dirty="0" err="1">
                <a:solidFill>
                  <a:srgbClr val="212121"/>
                </a:solidFill>
                <a:effectLst/>
                <a:latin typeface="system-ui"/>
              </a:rPr>
              <a:t>episodes</a:t>
            </a:r>
            <a:r>
              <a:rPr lang="fr-CA" b="0" i="0" dirty="0">
                <a:solidFill>
                  <a:srgbClr val="212121"/>
                </a:solidFill>
                <a:effectLst/>
                <a:latin typeface="system-ui"/>
              </a:rPr>
              <a:t> </a:t>
            </a:r>
            <a:r>
              <a:rPr lang="fr-CA" b="0" i="0" dirty="0" err="1">
                <a:solidFill>
                  <a:srgbClr val="212121"/>
                </a:solidFill>
                <a:effectLst/>
                <a:latin typeface="system-ui"/>
              </a:rPr>
              <a:t>after</a:t>
            </a:r>
            <a:r>
              <a:rPr lang="fr-CA" b="0" i="0" dirty="0">
                <a:solidFill>
                  <a:srgbClr val="212121"/>
                </a:solidFill>
                <a:effectLst/>
                <a:latin typeface="system-ui"/>
              </a:rPr>
              <a:t> </a:t>
            </a:r>
            <a:r>
              <a:rPr lang="fr-CA" b="0" i="0" dirty="0" err="1">
                <a:solidFill>
                  <a:srgbClr val="212121"/>
                </a:solidFill>
                <a:effectLst/>
                <a:latin typeface="system-ui"/>
              </a:rPr>
              <a:t>tympanostomy</a:t>
            </a:r>
            <a:r>
              <a:rPr lang="fr-CA" b="0" i="0" dirty="0">
                <a:solidFill>
                  <a:srgbClr val="212121"/>
                </a:solidFill>
                <a:effectLst/>
                <a:latin typeface="system-ui"/>
              </a:rPr>
              <a:t> tube placement, but the </a:t>
            </a:r>
            <a:r>
              <a:rPr lang="fr-CA" b="0" i="0" dirty="0" err="1">
                <a:solidFill>
                  <a:srgbClr val="212121"/>
                </a:solidFill>
                <a:effectLst/>
                <a:latin typeface="system-ui"/>
              </a:rPr>
              <a:t>evidence</a:t>
            </a:r>
            <a:r>
              <a:rPr lang="fr-CA" b="0" i="0" dirty="0">
                <a:solidFill>
                  <a:srgbClr val="212121"/>
                </a:solidFill>
                <a:effectLst/>
                <a:latin typeface="system-ui"/>
              </a:rPr>
              <a:t> base </a:t>
            </a:r>
            <a:r>
              <a:rPr lang="fr-CA" b="0" i="0" dirty="0" err="1">
                <a:solidFill>
                  <a:srgbClr val="212121"/>
                </a:solidFill>
                <a:effectLst/>
                <a:latin typeface="system-ui"/>
              </a:rPr>
              <a:t>is</a:t>
            </a:r>
            <a:r>
              <a:rPr lang="fr-CA" b="0" i="0" dirty="0">
                <a:solidFill>
                  <a:srgbClr val="212121"/>
                </a:solidFill>
                <a:effectLst/>
                <a:latin typeface="system-ui"/>
              </a:rPr>
              <a:t> </a:t>
            </a:r>
            <a:r>
              <a:rPr lang="fr-CA" b="0" i="0" dirty="0" err="1">
                <a:solidFill>
                  <a:srgbClr val="212121"/>
                </a:solidFill>
                <a:effectLst/>
                <a:latin typeface="system-ui"/>
              </a:rPr>
              <a:t>severely</a:t>
            </a:r>
            <a:r>
              <a:rPr lang="fr-CA" b="0" i="0" dirty="0">
                <a:solidFill>
                  <a:srgbClr val="212121"/>
                </a:solidFill>
                <a:effectLst/>
                <a:latin typeface="system-ui"/>
              </a:rPr>
              <a:t> </a:t>
            </a:r>
            <a:r>
              <a:rPr lang="fr-CA" b="0" i="0" dirty="0" err="1">
                <a:solidFill>
                  <a:srgbClr val="212121"/>
                </a:solidFill>
                <a:effectLst/>
                <a:latin typeface="system-ui"/>
              </a:rPr>
              <a:t>limited</a:t>
            </a:r>
            <a:r>
              <a:rPr lang="fr-CA" b="0" i="0" dirty="0">
                <a:solidFill>
                  <a:srgbClr val="212121"/>
                </a:solidFill>
                <a:effectLst/>
                <a:latin typeface="system-ui"/>
              </a:rPr>
              <a:t>. The </a:t>
            </a:r>
            <a:r>
              <a:rPr lang="fr-CA" b="0" i="0" dirty="0" err="1">
                <a:solidFill>
                  <a:srgbClr val="212121"/>
                </a:solidFill>
                <a:effectLst/>
                <a:latin typeface="system-ui"/>
              </a:rPr>
              <a:t>benefits</a:t>
            </a:r>
            <a:r>
              <a:rPr lang="fr-CA" b="0" i="0" dirty="0">
                <a:solidFill>
                  <a:srgbClr val="212121"/>
                </a:solidFill>
                <a:effectLst/>
                <a:latin typeface="system-ui"/>
              </a:rPr>
              <a:t> of </a:t>
            </a:r>
            <a:r>
              <a:rPr lang="fr-CA" b="0" i="0" dirty="0" err="1">
                <a:solidFill>
                  <a:srgbClr val="212121"/>
                </a:solidFill>
                <a:effectLst/>
                <a:latin typeface="system-ui"/>
              </a:rPr>
              <a:t>tympanostomy</a:t>
            </a:r>
            <a:r>
              <a:rPr lang="fr-CA" b="0" i="0" dirty="0">
                <a:solidFill>
                  <a:srgbClr val="212121"/>
                </a:solidFill>
                <a:effectLst/>
                <a:latin typeface="system-ui"/>
              </a:rPr>
              <a:t> tubes must </a:t>
            </a:r>
            <a:r>
              <a:rPr lang="fr-CA" b="0" i="0" dirty="0" err="1">
                <a:solidFill>
                  <a:srgbClr val="212121"/>
                </a:solidFill>
                <a:effectLst/>
                <a:latin typeface="system-ui"/>
              </a:rPr>
              <a:t>be</a:t>
            </a:r>
            <a:r>
              <a:rPr lang="fr-CA" b="0" i="0" dirty="0">
                <a:solidFill>
                  <a:srgbClr val="212121"/>
                </a:solidFill>
                <a:effectLst/>
                <a:latin typeface="system-ui"/>
              </a:rPr>
              <a:t> </a:t>
            </a:r>
            <a:r>
              <a:rPr lang="fr-CA" b="0" i="0" dirty="0" err="1">
                <a:solidFill>
                  <a:srgbClr val="212121"/>
                </a:solidFill>
                <a:effectLst/>
                <a:latin typeface="system-ui"/>
              </a:rPr>
              <a:t>weighed</a:t>
            </a:r>
            <a:r>
              <a:rPr lang="fr-CA" b="0" i="0" dirty="0">
                <a:solidFill>
                  <a:srgbClr val="212121"/>
                </a:solidFill>
                <a:effectLst/>
                <a:latin typeface="system-ui"/>
              </a:rPr>
              <a:t> </a:t>
            </a:r>
            <a:r>
              <a:rPr lang="fr-CA" b="0" i="0" dirty="0" err="1">
                <a:solidFill>
                  <a:srgbClr val="212121"/>
                </a:solidFill>
                <a:effectLst/>
                <a:latin typeface="system-ui"/>
              </a:rPr>
              <a:t>against</a:t>
            </a:r>
            <a:r>
              <a:rPr lang="fr-CA" b="0" i="0" dirty="0">
                <a:solidFill>
                  <a:srgbClr val="212121"/>
                </a:solidFill>
                <a:effectLst/>
                <a:latin typeface="system-ui"/>
              </a:rPr>
              <a:t> a </a:t>
            </a:r>
            <a:r>
              <a:rPr lang="fr-CA" b="0" i="0" dirty="0" err="1">
                <a:solidFill>
                  <a:srgbClr val="212121"/>
                </a:solidFill>
                <a:effectLst/>
                <a:latin typeface="system-ui"/>
              </a:rPr>
              <a:t>variety</a:t>
            </a:r>
            <a:r>
              <a:rPr lang="fr-CA" b="0" i="0" dirty="0">
                <a:solidFill>
                  <a:srgbClr val="212121"/>
                </a:solidFill>
                <a:effectLst/>
                <a:latin typeface="system-ui"/>
              </a:rPr>
              <a:t> of </a:t>
            </a:r>
            <a:r>
              <a:rPr lang="fr-CA" b="0" i="0" dirty="0" err="1">
                <a:solidFill>
                  <a:srgbClr val="212121"/>
                </a:solidFill>
                <a:effectLst/>
                <a:latin typeface="system-ui"/>
              </a:rPr>
              <a:t>associated</a:t>
            </a:r>
            <a:r>
              <a:rPr lang="fr-CA" b="0" i="0" dirty="0">
                <a:solidFill>
                  <a:srgbClr val="212121"/>
                </a:solidFill>
                <a:effectLst/>
                <a:latin typeface="system-ui"/>
              </a:rPr>
              <a:t> adverse </a:t>
            </a:r>
            <a:r>
              <a:rPr lang="fr-CA" b="0" i="0" dirty="0" err="1">
                <a:solidFill>
                  <a:srgbClr val="212121"/>
                </a:solidFill>
                <a:effectLst/>
                <a:latin typeface="system-ui"/>
              </a:rPr>
              <a:t>events</a:t>
            </a:r>
            <a:r>
              <a:rPr lang="fr-CA" b="0" i="0" dirty="0">
                <a:solidFill>
                  <a:srgbClr val="212121"/>
                </a:solidFill>
                <a:effectLst/>
                <a:latin typeface="system-ui"/>
              </a:rPr>
              <a:t>.</a:t>
            </a:r>
          </a:p>
          <a:p>
            <a:pPr algn="l"/>
            <a:r>
              <a:rPr lang="fr-CA" b="0" i="0" dirty="0">
                <a:solidFill>
                  <a:srgbClr val="212121"/>
                </a:solidFill>
                <a:effectLst/>
                <a:latin typeface="system-ui"/>
              </a:rPr>
              <a:t>Copyright © 2017 by the American </a:t>
            </a:r>
            <a:r>
              <a:rPr lang="fr-CA" b="0" i="0" dirty="0" err="1">
                <a:solidFill>
                  <a:srgbClr val="212121"/>
                </a:solidFill>
                <a:effectLst/>
                <a:latin typeface="system-ui"/>
              </a:rPr>
              <a:t>Academy</a:t>
            </a:r>
            <a:r>
              <a:rPr lang="fr-CA" b="0" i="0" dirty="0">
                <a:solidFill>
                  <a:srgbClr val="212121"/>
                </a:solidFill>
                <a:effectLst/>
                <a:latin typeface="system-ui"/>
              </a:rPr>
              <a:t> of </a:t>
            </a:r>
            <a:r>
              <a:rPr lang="fr-CA" b="0" i="0" dirty="0" err="1">
                <a:solidFill>
                  <a:srgbClr val="212121"/>
                </a:solidFill>
                <a:effectLst/>
                <a:latin typeface="system-ui"/>
              </a:rPr>
              <a:t>Pediatrics</a:t>
            </a:r>
            <a:r>
              <a:rPr lang="fr-CA" b="0" i="0" dirty="0">
                <a:solidFill>
                  <a:srgbClr val="212121"/>
                </a:solidFill>
                <a:effectLst/>
                <a:latin typeface="system-ui"/>
              </a:rPr>
              <a:t>.</a:t>
            </a:r>
          </a:p>
          <a:p>
            <a:pPr algn="l"/>
            <a:endParaRPr lang="fr-CA" b="0" i="0" dirty="0">
              <a:solidFill>
                <a:srgbClr val="212121"/>
              </a:solidFill>
              <a:effectLst/>
              <a:latin typeface="system-u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2019 </a:t>
            </a:r>
            <a:r>
              <a:rPr lang="fr-CA" b="0" i="0" dirty="0" err="1">
                <a:solidFill>
                  <a:srgbClr val="000000"/>
                </a:solidFill>
                <a:effectLst/>
                <a:latin typeface="Source Sans Pro" panose="020B0503030403020204" pitchFamily="34" charset="0"/>
              </a:rPr>
              <a:t>Venekamp</a:t>
            </a:r>
            <a:r>
              <a:rPr lang="fr-CA" b="0" i="0" dirty="0">
                <a:solidFill>
                  <a:srgbClr val="000000"/>
                </a:solidFill>
                <a:effectLst/>
                <a:latin typeface="Source Sans Pro" panose="020B0503030403020204" pitchFamily="34" charset="0"/>
              </a:rPr>
              <a:t> RP, Mick P, Schilder AGM, Nunez DA. </a:t>
            </a:r>
            <a:r>
              <a:rPr lang="fr-CA" b="0" i="0" dirty="0" err="1">
                <a:solidFill>
                  <a:srgbClr val="000000"/>
                </a:solidFill>
                <a:effectLst/>
                <a:latin typeface="Source Sans Pro" panose="020B0503030403020204" pitchFamily="34" charset="0"/>
              </a:rPr>
              <a:t>Grommets</a:t>
            </a:r>
            <a:r>
              <a:rPr lang="fr-CA" b="0" i="0" dirty="0">
                <a:solidFill>
                  <a:srgbClr val="000000"/>
                </a:solidFill>
                <a:effectLst/>
                <a:latin typeface="Source Sans Pro" panose="020B0503030403020204" pitchFamily="34" charset="0"/>
              </a:rPr>
              <a:t> (ventilation tubes) for </a:t>
            </a:r>
            <a:r>
              <a:rPr lang="fr-CA" b="0" i="0" dirty="0" err="1">
                <a:solidFill>
                  <a:srgbClr val="000000"/>
                </a:solidFill>
                <a:effectLst/>
                <a:latin typeface="Source Sans Pro" panose="020B0503030403020204" pitchFamily="34" charset="0"/>
              </a:rPr>
              <a:t>recurrent</a:t>
            </a:r>
            <a:r>
              <a:rPr lang="fr-CA" b="0" i="0" dirty="0">
                <a:solidFill>
                  <a:srgbClr val="000000"/>
                </a:solidFill>
                <a:effectLst/>
                <a:latin typeface="Source Sans Pro" panose="020B0503030403020204" pitchFamily="34" charset="0"/>
              </a:rPr>
              <a:t> acute </a:t>
            </a:r>
            <a:r>
              <a:rPr lang="fr-CA" b="0" i="0" dirty="0" err="1">
                <a:solidFill>
                  <a:srgbClr val="000000"/>
                </a:solidFill>
                <a:effectLst/>
                <a:latin typeface="Source Sans Pro" panose="020B0503030403020204" pitchFamily="34" charset="0"/>
              </a:rPr>
              <a:t>otitis</a:t>
            </a:r>
            <a:r>
              <a:rPr lang="fr-CA" b="0" i="0" dirty="0">
                <a:solidFill>
                  <a:srgbClr val="000000"/>
                </a:solidFill>
                <a:effectLst/>
                <a:latin typeface="Source Sans Pro" panose="020B0503030403020204" pitchFamily="34" charset="0"/>
              </a:rPr>
              <a:t> media in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2018, Issue 5. Art. No.: CD012017. DOI: 10.1002/14651858.CD012017.pub2.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15 April 2023.</a:t>
            </a:r>
          </a:p>
          <a:p>
            <a:pPr algn="l"/>
            <a:r>
              <a:rPr lang="fr-CA" b="1" i="0" dirty="0">
                <a:solidFill>
                  <a:srgbClr val="000000"/>
                </a:solidFill>
                <a:effectLst/>
                <a:latin typeface="Source Sans Pro" panose="020B0503030403020204" pitchFamily="34" charset="0"/>
              </a:rPr>
              <a:t>Five </a:t>
            </a:r>
            <a:r>
              <a:rPr lang="fr-CA" b="1" i="0" dirty="0" err="1">
                <a:solidFill>
                  <a:srgbClr val="000000"/>
                </a:solidFill>
                <a:effectLst/>
                <a:latin typeface="Source Sans Pro" panose="020B0503030403020204" pitchFamily="34" charset="0"/>
              </a:rPr>
              <a:t>RCTs</a:t>
            </a:r>
            <a:r>
              <a:rPr lang="fr-CA" b="1" i="0" dirty="0">
                <a:solidFill>
                  <a:srgbClr val="000000"/>
                </a:solidFill>
                <a:effectLst/>
                <a:latin typeface="Source Sans Pro" panose="020B0503030403020204" pitchFamily="34" charset="0"/>
              </a:rPr>
              <a:t> (805 </a:t>
            </a:r>
            <a:r>
              <a:rPr lang="fr-CA" b="1" i="0" dirty="0" err="1">
                <a:solidFill>
                  <a:srgbClr val="000000"/>
                </a:solidFill>
                <a:effectLst/>
                <a:latin typeface="Source Sans Pro" panose="020B0503030403020204" pitchFamily="34" charset="0"/>
              </a:rPr>
              <a:t>children</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with</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unclear</a:t>
            </a:r>
            <a:r>
              <a:rPr lang="fr-CA" b="1" i="0" dirty="0">
                <a:solidFill>
                  <a:srgbClr val="000000"/>
                </a:solidFill>
                <a:effectLst/>
                <a:latin typeface="Source Sans Pro" panose="020B0503030403020204" pitchFamily="34" charset="0"/>
              </a:rPr>
              <a:t> or high </a:t>
            </a:r>
            <a:r>
              <a:rPr lang="fr-CA" b="1" i="0" dirty="0" err="1">
                <a:solidFill>
                  <a:srgbClr val="000000"/>
                </a:solidFill>
                <a:effectLst/>
                <a:latin typeface="Source Sans Pro" panose="020B0503030403020204" pitchFamily="34" charset="0"/>
              </a:rPr>
              <a:t>risk</a:t>
            </a:r>
            <a:r>
              <a:rPr lang="fr-CA" b="1" i="0" dirty="0">
                <a:solidFill>
                  <a:srgbClr val="000000"/>
                </a:solidFill>
                <a:effectLst/>
                <a:latin typeface="Source Sans Pro" panose="020B0503030403020204" pitchFamily="34" charset="0"/>
              </a:rPr>
              <a:t> of </a:t>
            </a:r>
            <a:r>
              <a:rPr lang="fr-CA" b="1" i="0" dirty="0" err="1">
                <a:solidFill>
                  <a:srgbClr val="000000"/>
                </a:solidFill>
                <a:effectLst/>
                <a:latin typeface="Source Sans Pro" panose="020B0503030403020204" pitchFamily="34" charset="0"/>
              </a:rPr>
              <a:t>bias</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were</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included</a:t>
            </a:r>
            <a:r>
              <a:rPr lang="fr-CA" b="1" i="0" dirty="0">
                <a:solidFill>
                  <a:srgbClr val="000000"/>
                </a:solidFill>
                <a:effectLst/>
                <a:latin typeface="Source Sans Pro" panose="020B0503030403020204" pitchFamily="34" charset="0"/>
              </a:rPr>
              <a:t>. All </a:t>
            </a:r>
            <a:r>
              <a:rPr lang="fr-CA" b="1" i="0" dirty="0" err="1">
                <a:solidFill>
                  <a:srgbClr val="000000"/>
                </a:solidFill>
                <a:effectLst/>
                <a:latin typeface="Source Sans Pro" panose="020B0503030403020204" pitchFamily="34" charset="0"/>
              </a:rPr>
              <a:t>studies</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were</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conducted</a:t>
            </a:r>
            <a:r>
              <a:rPr lang="fr-CA" b="1" i="0" dirty="0">
                <a:solidFill>
                  <a:srgbClr val="000000"/>
                </a:solidFill>
                <a:effectLst/>
                <a:latin typeface="Source Sans Pro" panose="020B0503030403020204" pitchFamily="34" charset="0"/>
              </a:rPr>
              <a:t> </a:t>
            </a:r>
            <a:r>
              <a:rPr lang="fr-CA" b="1" i="0" dirty="0" err="1">
                <a:solidFill>
                  <a:srgbClr val="000000"/>
                </a:solidFill>
                <a:effectLst/>
                <a:latin typeface="Source Sans Pro" panose="020B0503030403020204" pitchFamily="34" charset="0"/>
              </a:rPr>
              <a:t>prior</a:t>
            </a:r>
            <a:r>
              <a:rPr lang="fr-CA" b="1" i="0" dirty="0">
                <a:solidFill>
                  <a:srgbClr val="000000"/>
                </a:solidFill>
                <a:effectLst/>
                <a:latin typeface="Source Sans Pro" panose="020B0503030403020204" pitchFamily="34" charset="0"/>
              </a:rPr>
              <a:t> to the introduction of </a:t>
            </a:r>
            <a:r>
              <a:rPr lang="fr-CA" b="1" i="0" dirty="0" err="1">
                <a:solidFill>
                  <a:srgbClr val="000000"/>
                </a:solidFill>
                <a:effectLst/>
                <a:latin typeface="Source Sans Pro" panose="020B0503030403020204" pitchFamily="34" charset="0"/>
              </a:rPr>
              <a:t>pneumococcal</a:t>
            </a:r>
            <a:r>
              <a:rPr lang="fr-CA" b="1" i="0" dirty="0">
                <a:solidFill>
                  <a:srgbClr val="000000"/>
                </a:solidFill>
                <a:effectLst/>
                <a:latin typeface="Source Sans Pro" panose="020B0503030403020204" pitchFamily="34" charset="0"/>
              </a:rPr>
              <a:t> vaccination in the countries' national immunisation programmes</a:t>
            </a:r>
            <a:r>
              <a:rPr lang="fr-CA" b="0" i="0" dirty="0">
                <a:solidFill>
                  <a:srgbClr val="000000"/>
                </a:solidFill>
                <a:effectLst/>
                <a:latin typeface="Source Sans Pro" panose="020B0503030403020204" pitchFamily="34" charset="0"/>
              </a:rPr>
              <a:t>. In none of the trials </a:t>
            </a:r>
            <a:r>
              <a:rPr lang="fr-CA" b="0" i="0" dirty="0" err="1">
                <a:solidFill>
                  <a:srgbClr val="000000"/>
                </a:solidFill>
                <a:effectLst/>
                <a:latin typeface="Source Sans Pro" panose="020B0503030403020204" pitchFamily="34" charset="0"/>
              </a:rPr>
              <a:t>was</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adenoidectomy</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performed</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concurrently</a:t>
            </a:r>
            <a:r>
              <a:rPr lang="fr-CA" b="0" i="0" dirty="0">
                <a:solidFill>
                  <a:srgbClr val="000000"/>
                </a:solidFill>
                <a:effectLst/>
                <a:latin typeface="Source Sans Pro" panose="020B0503030403020204" pitchFamily="34" charset="0"/>
              </a:rPr>
              <a:t> in </a:t>
            </a:r>
            <a:r>
              <a:rPr lang="fr-CA" b="0" i="0" dirty="0" err="1">
                <a:solidFill>
                  <a:srgbClr val="000000"/>
                </a:solidFill>
                <a:effectLst/>
                <a:latin typeface="Source Sans Pro" panose="020B0503030403020204" pitchFamily="34" charset="0"/>
              </a:rPr>
              <a:t>both</a:t>
            </a:r>
            <a:r>
              <a:rPr lang="fr-CA" b="0" i="0" dirty="0">
                <a:solidFill>
                  <a:srgbClr val="000000"/>
                </a:solidFill>
                <a:effectLst/>
                <a:latin typeface="Source Sans Pro" panose="020B0503030403020204" pitchFamily="34" charset="0"/>
              </a:rPr>
              <a:t> groups.</a:t>
            </a:r>
          </a:p>
          <a:p>
            <a:pPr algn="l"/>
            <a:r>
              <a:rPr lang="fr-CA" b="0" i="0" dirty="0" err="1">
                <a:solidFill>
                  <a:srgbClr val="000000"/>
                </a:solidFill>
                <a:effectLst/>
                <a:latin typeface="Source Sans Pro" panose="020B0503030403020204" pitchFamily="34" charset="0"/>
              </a:rPr>
              <a:t>Grommets</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were</a:t>
            </a:r>
            <a:r>
              <a:rPr lang="fr-CA" b="0" i="0" dirty="0">
                <a:solidFill>
                  <a:srgbClr val="000000"/>
                </a:solidFill>
                <a:effectLst/>
                <a:latin typeface="Source Sans Pro" panose="020B0503030403020204" pitchFamily="34" charset="0"/>
              </a:rPr>
              <a:t> more effective </a:t>
            </a:r>
            <a:r>
              <a:rPr lang="fr-CA" b="0" i="0" dirty="0" err="1">
                <a:solidFill>
                  <a:srgbClr val="000000"/>
                </a:solidFill>
                <a:effectLst/>
                <a:latin typeface="Source Sans Pro" panose="020B0503030403020204" pitchFamily="34" charset="0"/>
              </a:rPr>
              <a:t>than</a:t>
            </a:r>
            <a:r>
              <a:rPr lang="fr-CA" b="0" i="0" dirty="0">
                <a:solidFill>
                  <a:srgbClr val="000000"/>
                </a:solidFill>
                <a:effectLst/>
                <a:latin typeface="Source Sans Pro" panose="020B0503030403020204" pitchFamily="34" charset="0"/>
              </a:rPr>
              <a:t> active monitoring in </a:t>
            </a:r>
            <a:r>
              <a:rPr lang="fr-CA" b="0" i="0" dirty="0" err="1">
                <a:solidFill>
                  <a:srgbClr val="000000"/>
                </a:solidFill>
                <a:effectLst/>
                <a:latin typeface="Source Sans Pro" panose="020B0503030403020204" pitchFamily="34" charset="0"/>
              </a:rPr>
              <a:t>terms</a:t>
            </a:r>
            <a:r>
              <a:rPr lang="fr-CA" b="0" i="0" dirty="0">
                <a:solidFill>
                  <a:srgbClr val="000000"/>
                </a:solidFill>
                <a:effectLst/>
                <a:latin typeface="Source Sans Pro" panose="020B0503030403020204" pitchFamily="34" charset="0"/>
              </a:rPr>
              <a:t> of:</a:t>
            </a:r>
          </a:p>
          <a:p>
            <a:pPr algn="l"/>
            <a:r>
              <a:rPr lang="fr-CA" b="0" i="0" dirty="0">
                <a:solidFill>
                  <a:srgbClr val="000000"/>
                </a:solidFill>
                <a:effectLst/>
                <a:latin typeface="Source Sans Pro" panose="020B0503030403020204" pitchFamily="34" charset="0"/>
              </a:rPr>
              <a:t>‐ proportion of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who</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had</a:t>
            </a:r>
            <a:r>
              <a:rPr lang="fr-CA" b="0" i="0" dirty="0">
                <a:solidFill>
                  <a:srgbClr val="000000"/>
                </a:solidFill>
                <a:effectLst/>
                <a:latin typeface="Source Sans Pro" panose="020B0503030403020204" pitchFamily="34" charset="0"/>
              </a:rPr>
              <a:t> no AOM </a:t>
            </a:r>
            <a:r>
              <a:rPr lang="fr-CA" b="0" i="0" dirty="0" err="1">
                <a:solidFill>
                  <a:srgbClr val="000000"/>
                </a:solidFill>
                <a:effectLst/>
                <a:latin typeface="Source Sans Pro" panose="020B0503030403020204" pitchFamily="34" charset="0"/>
              </a:rPr>
              <a:t>recurrence</a:t>
            </a:r>
            <a:r>
              <a:rPr lang="fr-CA" b="0" i="0" dirty="0">
                <a:solidFill>
                  <a:srgbClr val="000000"/>
                </a:solidFill>
                <a:effectLst/>
                <a:latin typeface="Source Sans Pro" panose="020B0503030403020204" pitchFamily="34" charset="0"/>
              </a:rPr>
              <a:t> at six </a:t>
            </a:r>
            <a:r>
              <a:rPr lang="fr-CA" b="0" i="0" dirty="0" err="1">
                <a:solidFill>
                  <a:srgbClr val="000000"/>
                </a:solidFill>
                <a:effectLst/>
                <a:latin typeface="Source Sans Pro" panose="020B0503030403020204" pitchFamily="34" charset="0"/>
              </a:rPr>
              <a:t>months</a:t>
            </a:r>
            <a:r>
              <a:rPr lang="fr-CA" b="0" i="0" dirty="0">
                <a:solidFill>
                  <a:srgbClr val="000000"/>
                </a:solidFill>
                <a:effectLst/>
                <a:latin typeface="Source Sans Pro" panose="020B0503030403020204" pitchFamily="34" charset="0"/>
              </a:rPr>
              <a:t> (one </a:t>
            </a:r>
            <a:r>
              <a:rPr lang="fr-CA" b="0" i="0" dirty="0" err="1">
                <a:solidFill>
                  <a:srgbClr val="000000"/>
                </a:solidFill>
                <a:effectLst/>
                <a:latin typeface="Source Sans Pro" panose="020B0503030403020204" pitchFamily="34" charset="0"/>
              </a:rPr>
              <a:t>study</a:t>
            </a:r>
            <a:r>
              <a:rPr lang="fr-CA" b="0" i="0" dirty="0">
                <a:solidFill>
                  <a:srgbClr val="000000"/>
                </a:solidFill>
                <a:effectLst/>
                <a:latin typeface="Source Sans Pro" panose="020B0503030403020204" pitchFamily="34" charset="0"/>
              </a:rPr>
              <a:t>, 95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46% versus 5%; </a:t>
            </a:r>
            <a:r>
              <a:rPr lang="fr-CA" b="0" i="0" dirty="0" err="1">
                <a:solidFill>
                  <a:srgbClr val="000000"/>
                </a:solidFill>
                <a:effectLst/>
                <a:latin typeface="Source Sans Pro" panose="020B0503030403020204" pitchFamily="34" charset="0"/>
              </a:rPr>
              <a:t>risk</a:t>
            </a:r>
            <a:r>
              <a:rPr lang="fr-CA" b="0" i="0" dirty="0">
                <a:solidFill>
                  <a:srgbClr val="000000"/>
                </a:solidFill>
                <a:effectLst/>
                <a:latin typeface="Source Sans Pro" panose="020B0503030403020204" pitchFamily="34" charset="0"/>
              </a:rPr>
              <a:t> ratio (RR) 9.49, 95% confidence </a:t>
            </a:r>
            <a:r>
              <a:rPr lang="fr-CA" b="0" i="0" dirty="0" err="1">
                <a:solidFill>
                  <a:srgbClr val="000000"/>
                </a:solidFill>
                <a:effectLst/>
                <a:latin typeface="Source Sans Pro" panose="020B0503030403020204" pitchFamily="34" charset="0"/>
              </a:rPr>
              <a:t>interval</a:t>
            </a:r>
            <a:r>
              <a:rPr lang="fr-CA" b="0" i="0" dirty="0">
                <a:solidFill>
                  <a:srgbClr val="000000"/>
                </a:solidFill>
                <a:effectLst/>
                <a:latin typeface="Source Sans Pro" panose="020B0503030403020204" pitchFamily="34" charset="0"/>
              </a:rPr>
              <a:t> (CI) 2.38 to 37.80, </a:t>
            </a:r>
            <a:r>
              <a:rPr lang="fr-CA" b="0" i="0" dirty="0" err="1">
                <a:solidFill>
                  <a:srgbClr val="000000"/>
                </a:solidFill>
                <a:effectLst/>
                <a:latin typeface="Source Sans Pro" panose="020B0503030403020204" pitchFamily="34" charset="0"/>
              </a:rPr>
              <a:t>number</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needed</a:t>
            </a:r>
            <a:r>
              <a:rPr lang="fr-CA" b="0" i="0" dirty="0">
                <a:solidFill>
                  <a:srgbClr val="000000"/>
                </a:solidFill>
                <a:effectLst/>
                <a:latin typeface="Source Sans Pro" panose="020B0503030403020204" pitchFamily="34" charset="0"/>
              </a:rPr>
              <a:t> to </a:t>
            </a:r>
            <a:r>
              <a:rPr lang="fr-CA" b="0" i="0" dirty="0" err="1">
                <a:solidFill>
                  <a:srgbClr val="000000"/>
                </a:solidFill>
                <a:effectLst/>
                <a:latin typeface="Source Sans Pro" panose="020B0503030403020204" pitchFamily="34" charset="0"/>
              </a:rPr>
              <a:t>treat</a:t>
            </a:r>
            <a:r>
              <a:rPr lang="fr-CA" b="0" i="0" dirty="0">
                <a:solidFill>
                  <a:srgbClr val="000000"/>
                </a:solidFill>
                <a:effectLst/>
                <a:latin typeface="Source Sans Pro" panose="020B0503030403020204" pitchFamily="34" charset="0"/>
              </a:rPr>
              <a:t> to </a:t>
            </a:r>
            <a:r>
              <a:rPr lang="fr-CA" b="0" i="0" dirty="0" err="1">
                <a:solidFill>
                  <a:srgbClr val="000000"/>
                </a:solidFill>
                <a:effectLst/>
                <a:latin typeface="Source Sans Pro" panose="020B0503030403020204" pitchFamily="34" charset="0"/>
              </a:rPr>
              <a:t>benefit</a:t>
            </a:r>
            <a:r>
              <a:rPr lang="fr-CA" b="0" i="0" dirty="0">
                <a:solidFill>
                  <a:srgbClr val="000000"/>
                </a:solidFill>
                <a:effectLst/>
                <a:latin typeface="Source Sans Pro" panose="020B0503030403020204" pitchFamily="34" charset="0"/>
              </a:rPr>
              <a:t> (NNTB) 3; </a:t>
            </a:r>
            <a:r>
              <a:rPr lang="fr-CA" b="0" i="1" dirty="0" err="1">
                <a:solidFill>
                  <a:srgbClr val="000000"/>
                </a:solidFill>
                <a:effectLst/>
                <a:latin typeface="Source Sans Pro" panose="020B0503030403020204" pitchFamily="34" charset="0"/>
              </a:rPr>
              <a:t>low‐quality</a:t>
            </a:r>
            <a:r>
              <a:rPr lang="fr-CA" b="0" i="1" dirty="0">
                <a:solidFill>
                  <a:srgbClr val="000000"/>
                </a:solidFill>
                <a:effectLst/>
                <a:latin typeface="Source Sans Pro" panose="020B0503030403020204" pitchFamily="34" charset="0"/>
              </a:rPr>
              <a:t> </a:t>
            </a:r>
            <a:r>
              <a:rPr lang="fr-CA" b="0" i="1" dirty="0" err="1">
                <a:solidFill>
                  <a:srgbClr val="000000"/>
                </a:solidFill>
                <a:effectLst/>
                <a:latin typeface="Source Sans Pro" panose="020B0503030403020204" pitchFamily="34" charset="0"/>
              </a:rPr>
              <a:t>evidence</a:t>
            </a:r>
            <a:r>
              <a:rPr lang="fr-CA" b="0" i="0" dirty="0">
                <a:solidFill>
                  <a:srgbClr val="000000"/>
                </a:solidFill>
                <a:effectLst/>
                <a:latin typeface="Source Sans Pro" panose="020B0503030403020204" pitchFamily="34" charset="0"/>
              </a:rPr>
              <a:t>);</a:t>
            </a:r>
          </a:p>
          <a:p>
            <a:pPr algn="l"/>
            <a:r>
              <a:rPr lang="fr-CA" b="0" i="0" dirty="0">
                <a:solidFill>
                  <a:srgbClr val="000000"/>
                </a:solidFill>
                <a:effectLst/>
                <a:latin typeface="Source Sans Pro" panose="020B0503030403020204" pitchFamily="34" charset="0"/>
              </a:rPr>
              <a:t>‐ proportion of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who</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had</a:t>
            </a:r>
            <a:r>
              <a:rPr lang="fr-CA" b="0" i="0" dirty="0">
                <a:solidFill>
                  <a:srgbClr val="000000"/>
                </a:solidFill>
                <a:effectLst/>
                <a:latin typeface="Source Sans Pro" panose="020B0503030403020204" pitchFamily="34" charset="0"/>
              </a:rPr>
              <a:t> no AOM </a:t>
            </a:r>
            <a:r>
              <a:rPr lang="fr-CA" b="0" i="0" dirty="0" err="1">
                <a:solidFill>
                  <a:srgbClr val="000000"/>
                </a:solidFill>
                <a:effectLst/>
                <a:latin typeface="Source Sans Pro" panose="020B0503030403020204" pitchFamily="34" charset="0"/>
              </a:rPr>
              <a:t>recurrence</a:t>
            </a:r>
            <a:r>
              <a:rPr lang="fr-CA" b="0" i="0" dirty="0">
                <a:solidFill>
                  <a:srgbClr val="000000"/>
                </a:solidFill>
                <a:effectLst/>
                <a:latin typeface="Source Sans Pro" panose="020B0503030403020204" pitchFamily="34" charset="0"/>
              </a:rPr>
              <a:t> at 12 </a:t>
            </a:r>
            <a:r>
              <a:rPr lang="fr-CA" b="0" i="0" dirty="0" err="1">
                <a:solidFill>
                  <a:srgbClr val="000000"/>
                </a:solidFill>
                <a:effectLst/>
                <a:latin typeface="Source Sans Pro" panose="020B0503030403020204" pitchFamily="34" charset="0"/>
              </a:rPr>
              <a:t>months</a:t>
            </a:r>
            <a:r>
              <a:rPr lang="fr-CA" b="0" i="0" dirty="0">
                <a:solidFill>
                  <a:srgbClr val="000000"/>
                </a:solidFill>
                <a:effectLst/>
                <a:latin typeface="Source Sans Pro" panose="020B0503030403020204" pitchFamily="34" charset="0"/>
              </a:rPr>
              <a:t> (one </a:t>
            </a:r>
            <a:r>
              <a:rPr lang="fr-CA" b="0" i="0" dirty="0" err="1">
                <a:solidFill>
                  <a:srgbClr val="000000"/>
                </a:solidFill>
                <a:effectLst/>
                <a:latin typeface="Source Sans Pro" panose="020B0503030403020204" pitchFamily="34" charset="0"/>
              </a:rPr>
              <a:t>study</a:t>
            </a:r>
            <a:r>
              <a:rPr lang="fr-CA" b="0" i="0" dirty="0">
                <a:solidFill>
                  <a:srgbClr val="000000"/>
                </a:solidFill>
                <a:effectLst/>
                <a:latin typeface="Source Sans Pro" panose="020B0503030403020204" pitchFamily="34" charset="0"/>
              </a:rPr>
              <a:t>, 200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48% versus 34%; RR 1.41, 95% CI 1.00 to 1.99, NNTB 8; </a:t>
            </a:r>
            <a:r>
              <a:rPr lang="fr-CA" b="0" i="1" dirty="0" err="1">
                <a:solidFill>
                  <a:srgbClr val="000000"/>
                </a:solidFill>
                <a:effectLst/>
                <a:latin typeface="Source Sans Pro" panose="020B0503030403020204" pitchFamily="34" charset="0"/>
              </a:rPr>
              <a:t>low‐quality</a:t>
            </a:r>
            <a:r>
              <a:rPr lang="fr-CA" b="0" i="1" dirty="0">
                <a:solidFill>
                  <a:srgbClr val="000000"/>
                </a:solidFill>
                <a:effectLst/>
                <a:latin typeface="Source Sans Pro" panose="020B0503030403020204" pitchFamily="34" charset="0"/>
              </a:rPr>
              <a:t> </a:t>
            </a:r>
            <a:r>
              <a:rPr lang="fr-CA" b="0" i="1" dirty="0" err="1">
                <a:solidFill>
                  <a:srgbClr val="000000"/>
                </a:solidFill>
                <a:effectLst/>
                <a:latin typeface="Source Sans Pro" panose="020B0503030403020204" pitchFamily="34" charset="0"/>
              </a:rPr>
              <a:t>evidence</a:t>
            </a:r>
            <a:r>
              <a:rPr lang="fr-CA" b="0" i="0" dirty="0">
                <a:solidFill>
                  <a:srgbClr val="000000"/>
                </a:solidFill>
                <a:effectLst/>
                <a:latin typeface="Source Sans Pro" panose="020B0503030403020204" pitchFamily="34" charset="0"/>
              </a:rPr>
              <a:t>);</a:t>
            </a:r>
          </a:p>
          <a:p>
            <a:pPr algn="l"/>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number</a:t>
            </a:r>
            <a:r>
              <a:rPr lang="fr-CA" b="0" i="0" dirty="0">
                <a:solidFill>
                  <a:srgbClr val="000000"/>
                </a:solidFill>
                <a:effectLst/>
                <a:latin typeface="Source Sans Pro" panose="020B0503030403020204" pitchFamily="34" charset="0"/>
              </a:rPr>
              <a:t> of AOM </a:t>
            </a:r>
            <a:r>
              <a:rPr lang="fr-CA" b="0" i="0" dirty="0" err="1">
                <a:solidFill>
                  <a:srgbClr val="000000"/>
                </a:solidFill>
                <a:effectLst/>
                <a:latin typeface="Source Sans Pro" panose="020B0503030403020204" pitchFamily="34" charset="0"/>
              </a:rPr>
              <a:t>recurrences</a:t>
            </a:r>
            <a:r>
              <a:rPr lang="fr-CA" b="0" i="0" dirty="0">
                <a:solidFill>
                  <a:srgbClr val="000000"/>
                </a:solidFill>
                <a:effectLst/>
                <a:latin typeface="Source Sans Pro" panose="020B0503030403020204" pitchFamily="34" charset="0"/>
              </a:rPr>
              <a:t> at six </a:t>
            </a:r>
            <a:r>
              <a:rPr lang="fr-CA" b="0" i="0" dirty="0" err="1">
                <a:solidFill>
                  <a:srgbClr val="000000"/>
                </a:solidFill>
                <a:effectLst/>
                <a:latin typeface="Source Sans Pro" panose="020B0503030403020204" pitchFamily="34" charset="0"/>
              </a:rPr>
              <a:t>months</a:t>
            </a:r>
            <a:r>
              <a:rPr lang="fr-CA" b="0" i="0" dirty="0">
                <a:solidFill>
                  <a:srgbClr val="000000"/>
                </a:solidFill>
                <a:effectLst/>
                <a:latin typeface="Source Sans Pro" panose="020B0503030403020204" pitchFamily="34" charset="0"/>
              </a:rPr>
              <a:t> (one </a:t>
            </a:r>
            <a:r>
              <a:rPr lang="fr-CA" b="0" i="0" dirty="0" err="1">
                <a:solidFill>
                  <a:srgbClr val="000000"/>
                </a:solidFill>
                <a:effectLst/>
                <a:latin typeface="Source Sans Pro" panose="020B0503030403020204" pitchFamily="34" charset="0"/>
              </a:rPr>
              <a:t>study</a:t>
            </a:r>
            <a:r>
              <a:rPr lang="fr-CA" b="0" i="0" dirty="0">
                <a:solidFill>
                  <a:srgbClr val="000000"/>
                </a:solidFill>
                <a:effectLst/>
                <a:latin typeface="Source Sans Pro" panose="020B0503030403020204" pitchFamily="34" charset="0"/>
              </a:rPr>
              <a:t>, 95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mean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number</a:t>
            </a:r>
            <a:r>
              <a:rPr lang="fr-CA" b="0" i="0" dirty="0">
                <a:solidFill>
                  <a:srgbClr val="000000"/>
                </a:solidFill>
                <a:effectLst/>
                <a:latin typeface="Source Sans Pro" panose="020B0503030403020204" pitchFamily="34" charset="0"/>
              </a:rPr>
              <a:t> of AOM </a:t>
            </a:r>
            <a:r>
              <a:rPr lang="fr-CA" b="0" i="0" dirty="0" err="1">
                <a:solidFill>
                  <a:srgbClr val="000000"/>
                </a:solidFill>
                <a:effectLst/>
                <a:latin typeface="Source Sans Pro" panose="020B0503030403020204" pitchFamily="34" charset="0"/>
              </a:rPr>
              <a:t>recurrences</a:t>
            </a:r>
            <a:r>
              <a:rPr lang="fr-CA" b="0" i="0" dirty="0">
                <a:solidFill>
                  <a:srgbClr val="000000"/>
                </a:solidFill>
                <a:effectLst/>
                <a:latin typeface="Source Sans Pro" panose="020B0503030403020204" pitchFamily="34" charset="0"/>
              </a:rPr>
              <a:t> per </a:t>
            </a:r>
            <a:r>
              <a:rPr lang="fr-CA" b="0" i="0" dirty="0" err="1">
                <a:solidFill>
                  <a:srgbClr val="000000"/>
                </a:solidFill>
                <a:effectLst/>
                <a:latin typeface="Source Sans Pro" panose="020B0503030403020204" pitchFamily="34" charset="0"/>
              </a:rPr>
              <a:t>child</a:t>
            </a:r>
            <a:r>
              <a:rPr lang="fr-CA" b="0" i="0" dirty="0">
                <a:solidFill>
                  <a:srgbClr val="000000"/>
                </a:solidFill>
                <a:effectLst/>
                <a:latin typeface="Source Sans Pro" panose="020B0503030403020204" pitchFamily="34" charset="0"/>
              </a:rPr>
              <a:t>: 0.67 versus 2.17, </a:t>
            </a:r>
            <a:r>
              <a:rPr lang="fr-CA" b="0" i="0" dirty="0" err="1">
                <a:solidFill>
                  <a:srgbClr val="000000"/>
                </a:solidFill>
                <a:effectLst/>
                <a:latin typeface="Source Sans Pro" panose="020B0503030403020204" pitchFamily="34" charset="0"/>
              </a:rPr>
              <a:t>mean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difference</a:t>
            </a:r>
            <a:r>
              <a:rPr lang="fr-CA" b="0" i="0" dirty="0">
                <a:solidFill>
                  <a:srgbClr val="000000"/>
                </a:solidFill>
                <a:effectLst/>
                <a:latin typeface="Source Sans Pro" panose="020B0503030403020204" pitchFamily="34" charset="0"/>
              </a:rPr>
              <a:t> (MD) ‐1.50, 95% CI ‐1.99 to ‐1.01; </a:t>
            </a:r>
            <a:r>
              <a:rPr lang="fr-CA" b="0" i="1" dirty="0" err="1">
                <a:solidFill>
                  <a:srgbClr val="000000"/>
                </a:solidFill>
                <a:effectLst/>
                <a:latin typeface="Source Sans Pro" panose="020B0503030403020204" pitchFamily="34" charset="0"/>
              </a:rPr>
              <a:t>low‐quality</a:t>
            </a:r>
            <a:r>
              <a:rPr lang="fr-CA" b="0" i="1" dirty="0">
                <a:solidFill>
                  <a:srgbClr val="000000"/>
                </a:solidFill>
                <a:effectLst/>
                <a:latin typeface="Source Sans Pro" panose="020B0503030403020204" pitchFamily="34" charset="0"/>
              </a:rPr>
              <a:t> </a:t>
            </a:r>
            <a:r>
              <a:rPr lang="fr-CA" b="0" i="1" dirty="0" err="1">
                <a:solidFill>
                  <a:srgbClr val="000000"/>
                </a:solidFill>
                <a:effectLst/>
                <a:latin typeface="Source Sans Pro" panose="020B0503030403020204" pitchFamily="34" charset="0"/>
              </a:rPr>
              <a:t>evidence</a:t>
            </a:r>
            <a:r>
              <a:rPr lang="fr-CA" b="0" i="0" dirty="0">
                <a:solidFill>
                  <a:srgbClr val="000000"/>
                </a:solidFill>
                <a:effectLst/>
                <a:latin typeface="Source Sans Pro" panose="020B0503030403020204" pitchFamily="34" charset="0"/>
              </a:rPr>
              <a:t>);</a:t>
            </a:r>
          </a:p>
          <a:p>
            <a:pPr algn="l"/>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number</a:t>
            </a:r>
            <a:r>
              <a:rPr lang="fr-CA" b="0" i="0" dirty="0">
                <a:solidFill>
                  <a:srgbClr val="000000"/>
                </a:solidFill>
                <a:effectLst/>
                <a:latin typeface="Source Sans Pro" panose="020B0503030403020204" pitchFamily="34" charset="0"/>
              </a:rPr>
              <a:t> of AOM </a:t>
            </a:r>
            <a:r>
              <a:rPr lang="fr-CA" b="0" i="0" dirty="0" err="1">
                <a:solidFill>
                  <a:srgbClr val="000000"/>
                </a:solidFill>
                <a:effectLst/>
                <a:latin typeface="Source Sans Pro" panose="020B0503030403020204" pitchFamily="34" charset="0"/>
              </a:rPr>
              <a:t>recurrences</a:t>
            </a:r>
            <a:r>
              <a:rPr lang="fr-CA" b="0" i="0" dirty="0">
                <a:solidFill>
                  <a:srgbClr val="000000"/>
                </a:solidFill>
                <a:effectLst/>
                <a:latin typeface="Source Sans Pro" panose="020B0503030403020204" pitchFamily="34" charset="0"/>
              </a:rPr>
              <a:t> at 12 </a:t>
            </a:r>
            <a:r>
              <a:rPr lang="fr-CA" b="0" i="0" dirty="0" err="1">
                <a:solidFill>
                  <a:srgbClr val="000000"/>
                </a:solidFill>
                <a:effectLst/>
                <a:latin typeface="Source Sans Pro" panose="020B0503030403020204" pitchFamily="34" charset="0"/>
              </a:rPr>
              <a:t>months</a:t>
            </a:r>
            <a:r>
              <a:rPr lang="fr-CA" b="0" i="0" dirty="0">
                <a:solidFill>
                  <a:srgbClr val="000000"/>
                </a:solidFill>
                <a:effectLst/>
                <a:latin typeface="Source Sans Pro" panose="020B0503030403020204" pitchFamily="34" charset="0"/>
              </a:rPr>
              <a:t> (one </a:t>
            </a:r>
            <a:r>
              <a:rPr lang="fr-CA" b="0" i="0" dirty="0" err="1">
                <a:solidFill>
                  <a:srgbClr val="000000"/>
                </a:solidFill>
                <a:effectLst/>
                <a:latin typeface="Source Sans Pro" panose="020B0503030403020204" pitchFamily="34" charset="0"/>
              </a:rPr>
              <a:t>study</a:t>
            </a:r>
            <a:r>
              <a:rPr lang="fr-CA" b="0" i="0" dirty="0">
                <a:solidFill>
                  <a:srgbClr val="000000"/>
                </a:solidFill>
                <a:effectLst/>
                <a:latin typeface="Source Sans Pro" panose="020B0503030403020204" pitchFamily="34" charset="0"/>
              </a:rPr>
              <a:t>, 200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one‐</a:t>
            </a:r>
            <a:r>
              <a:rPr lang="fr-CA" b="0" i="0" dirty="0" err="1">
                <a:solidFill>
                  <a:srgbClr val="000000"/>
                </a:solidFill>
                <a:effectLst/>
                <a:latin typeface="Source Sans Pro" panose="020B0503030403020204" pitchFamily="34" charset="0"/>
              </a:rPr>
              <a:t>year</a:t>
            </a:r>
            <a:r>
              <a:rPr lang="fr-CA" b="0" i="0" dirty="0">
                <a:solidFill>
                  <a:srgbClr val="000000"/>
                </a:solidFill>
                <a:effectLst/>
                <a:latin typeface="Source Sans Pro" panose="020B0503030403020204" pitchFamily="34" charset="0"/>
              </a:rPr>
              <a:t> AOM incidence rate: 1.15 versus 1.70, incidence rate </a:t>
            </a:r>
            <a:r>
              <a:rPr lang="fr-CA" b="0" i="0" dirty="0" err="1">
                <a:solidFill>
                  <a:srgbClr val="000000"/>
                </a:solidFill>
                <a:effectLst/>
                <a:latin typeface="Source Sans Pro" panose="020B0503030403020204" pitchFamily="34" charset="0"/>
              </a:rPr>
              <a:t>difference</a:t>
            </a:r>
            <a:r>
              <a:rPr lang="fr-CA" b="0" i="0" dirty="0">
                <a:solidFill>
                  <a:srgbClr val="000000"/>
                </a:solidFill>
                <a:effectLst/>
                <a:latin typeface="Source Sans Pro" panose="020B0503030403020204" pitchFamily="34" charset="0"/>
              </a:rPr>
              <a:t> ‐0.55, 95% ‐0.17 to ‐0.93; </a:t>
            </a:r>
            <a:r>
              <a:rPr lang="fr-CA" b="0" i="1" dirty="0" err="1">
                <a:solidFill>
                  <a:srgbClr val="000000"/>
                </a:solidFill>
                <a:effectLst/>
                <a:latin typeface="Source Sans Pro" panose="020B0503030403020204" pitchFamily="34" charset="0"/>
              </a:rPr>
              <a:t>low‐quality</a:t>
            </a:r>
            <a:r>
              <a:rPr lang="fr-CA" b="0" i="1" dirty="0">
                <a:solidFill>
                  <a:srgbClr val="000000"/>
                </a:solidFill>
                <a:effectLst/>
                <a:latin typeface="Source Sans Pro" panose="020B0503030403020204" pitchFamily="34" charset="0"/>
              </a:rPr>
              <a:t> </a:t>
            </a:r>
            <a:r>
              <a:rPr lang="fr-CA" b="0" i="1" dirty="0" err="1">
                <a:solidFill>
                  <a:srgbClr val="000000"/>
                </a:solidFill>
                <a:effectLst/>
                <a:latin typeface="Source Sans Pro" panose="020B0503030403020204" pitchFamily="34" charset="0"/>
              </a:rPr>
              <a:t>evidence</a:t>
            </a:r>
            <a:r>
              <a:rPr lang="fr-CA" b="0" i="0" dirty="0">
                <a:solidFill>
                  <a:srgbClr val="000000"/>
                </a:solidFill>
                <a:effectLst/>
                <a:latin typeface="Source Sans Pro" panose="020B0503030403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b="0" i="0" dirty="0">
              <a:solidFill>
                <a:srgbClr val="000000"/>
              </a:solidFill>
              <a:effectLst/>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2010 </a:t>
            </a:r>
            <a:r>
              <a:rPr lang="fr-CA" b="0" i="0" dirty="0">
                <a:solidFill>
                  <a:srgbClr val="002D64"/>
                </a:solidFill>
                <a:effectLst/>
                <a:latin typeface="Source Sans Pro" panose="020B0503030403020204" pitchFamily="34" charset="0"/>
              </a:rPr>
              <a:t>Browning GG, Rovers MM, Williamson I, </a:t>
            </a:r>
            <a:r>
              <a:rPr lang="fr-CA" b="0" i="0" dirty="0" err="1">
                <a:solidFill>
                  <a:srgbClr val="002D64"/>
                </a:solidFill>
                <a:effectLst/>
                <a:latin typeface="Source Sans Pro" panose="020B0503030403020204" pitchFamily="34" charset="0"/>
              </a:rPr>
              <a:t>Lous</a:t>
            </a:r>
            <a:r>
              <a:rPr lang="fr-CA" b="0" i="0" dirty="0">
                <a:solidFill>
                  <a:srgbClr val="002D64"/>
                </a:solidFill>
                <a:effectLst/>
                <a:latin typeface="Source Sans Pro" panose="020B0503030403020204" pitchFamily="34" charset="0"/>
              </a:rPr>
              <a:t> J, Burton MJ. </a:t>
            </a:r>
            <a:r>
              <a:rPr lang="fr-CA" b="0" i="0" dirty="0" err="1">
                <a:solidFill>
                  <a:srgbClr val="002D64"/>
                </a:solidFill>
                <a:effectLst/>
                <a:latin typeface="Source Sans Pro" panose="020B0503030403020204" pitchFamily="34" charset="0"/>
              </a:rPr>
              <a:t>Grommets</a:t>
            </a:r>
            <a:r>
              <a:rPr lang="fr-CA" b="0" i="0" dirty="0">
                <a:solidFill>
                  <a:srgbClr val="002D64"/>
                </a:solidFill>
                <a:effectLst/>
                <a:latin typeface="Source Sans Pro" panose="020B0503030403020204" pitchFamily="34" charset="0"/>
              </a:rPr>
              <a:t> (ventilation tubes) for </a:t>
            </a:r>
            <a:r>
              <a:rPr lang="fr-CA" b="0" i="0" dirty="0" err="1">
                <a:solidFill>
                  <a:srgbClr val="002D64"/>
                </a:solidFill>
                <a:effectLst/>
                <a:latin typeface="Source Sans Pro" panose="020B0503030403020204" pitchFamily="34" charset="0"/>
              </a:rPr>
              <a:t>hearing</a:t>
            </a:r>
            <a:r>
              <a:rPr lang="fr-CA" b="0" i="0" dirty="0">
                <a:solidFill>
                  <a:srgbClr val="002D64"/>
                </a:solidFill>
                <a:effectLst/>
                <a:latin typeface="Source Sans Pro" panose="020B0503030403020204" pitchFamily="34" charset="0"/>
              </a:rPr>
              <a:t> </a:t>
            </a:r>
            <a:r>
              <a:rPr lang="fr-CA" b="0" i="0" dirty="0" err="1">
                <a:solidFill>
                  <a:srgbClr val="002D64"/>
                </a:solidFill>
                <a:effectLst/>
                <a:latin typeface="Source Sans Pro" panose="020B0503030403020204" pitchFamily="34" charset="0"/>
              </a:rPr>
              <a:t>loss</a:t>
            </a:r>
            <a:r>
              <a:rPr lang="fr-CA" b="0" i="0" dirty="0">
                <a:solidFill>
                  <a:srgbClr val="002D64"/>
                </a:solidFill>
                <a:effectLst/>
                <a:latin typeface="Source Sans Pro" panose="020B0503030403020204" pitchFamily="34" charset="0"/>
              </a:rPr>
              <a:t> </a:t>
            </a:r>
            <a:r>
              <a:rPr lang="fr-CA" b="0" i="0" dirty="0" err="1">
                <a:solidFill>
                  <a:srgbClr val="002D64"/>
                </a:solidFill>
                <a:effectLst/>
                <a:latin typeface="Source Sans Pro" panose="020B0503030403020204" pitchFamily="34" charset="0"/>
              </a:rPr>
              <a:t>associated</a:t>
            </a:r>
            <a:r>
              <a:rPr lang="fr-CA" b="0" i="0" dirty="0">
                <a:solidFill>
                  <a:srgbClr val="002D64"/>
                </a:solidFill>
                <a:effectLst/>
                <a:latin typeface="Source Sans Pro" panose="020B0503030403020204" pitchFamily="34" charset="0"/>
              </a:rPr>
              <a:t> </a:t>
            </a:r>
            <a:r>
              <a:rPr lang="fr-CA" b="0" i="0" dirty="0" err="1">
                <a:solidFill>
                  <a:srgbClr val="002D64"/>
                </a:solidFill>
                <a:effectLst/>
                <a:latin typeface="Source Sans Pro" panose="020B0503030403020204" pitchFamily="34" charset="0"/>
              </a:rPr>
              <a:t>with</a:t>
            </a:r>
            <a:r>
              <a:rPr lang="fr-CA" b="0" i="0" dirty="0">
                <a:solidFill>
                  <a:srgbClr val="002D64"/>
                </a:solidFill>
                <a:effectLst/>
                <a:latin typeface="Source Sans Pro" panose="020B0503030403020204" pitchFamily="34" charset="0"/>
              </a:rPr>
              <a:t> </a:t>
            </a:r>
            <a:r>
              <a:rPr lang="fr-CA" b="0" i="0" dirty="0" err="1">
                <a:solidFill>
                  <a:srgbClr val="002D64"/>
                </a:solidFill>
                <a:effectLst/>
                <a:latin typeface="Source Sans Pro" panose="020B0503030403020204" pitchFamily="34" charset="0"/>
              </a:rPr>
              <a:t>otitis</a:t>
            </a:r>
            <a:r>
              <a:rPr lang="fr-CA" b="0" i="0" dirty="0">
                <a:solidFill>
                  <a:srgbClr val="002D64"/>
                </a:solidFill>
                <a:effectLst/>
                <a:latin typeface="Source Sans Pro" panose="020B0503030403020204" pitchFamily="34" charset="0"/>
              </a:rPr>
              <a:t> media </a:t>
            </a:r>
            <a:r>
              <a:rPr lang="fr-CA" b="0" i="0" dirty="0" err="1">
                <a:solidFill>
                  <a:srgbClr val="002D64"/>
                </a:solidFill>
                <a:effectLst/>
                <a:latin typeface="Source Sans Pro" panose="020B0503030403020204" pitchFamily="34" charset="0"/>
              </a:rPr>
              <a:t>with</a:t>
            </a:r>
            <a:r>
              <a:rPr lang="fr-CA" b="0" i="0" dirty="0">
                <a:solidFill>
                  <a:srgbClr val="002D64"/>
                </a:solidFill>
                <a:effectLst/>
                <a:latin typeface="Source Sans Pro" panose="020B0503030403020204" pitchFamily="34" charset="0"/>
              </a:rPr>
              <a:t> effusion in </a:t>
            </a:r>
            <a:r>
              <a:rPr lang="fr-CA" b="0" i="0" dirty="0" err="1">
                <a:solidFill>
                  <a:srgbClr val="002D64"/>
                </a:solidFill>
                <a:effectLst/>
                <a:latin typeface="Source Sans Pro" panose="020B0503030403020204" pitchFamily="34" charset="0"/>
              </a:rPr>
              <a:t>children</a:t>
            </a:r>
            <a:r>
              <a:rPr lang="fr-CA" b="0" i="0" dirty="0">
                <a:solidFill>
                  <a:srgbClr val="002D64"/>
                </a:solidFill>
                <a:effectLst/>
                <a:latin typeface="Source Sans Pro" panose="020B0503030403020204" pitchFamily="34" charset="0"/>
              </a:rPr>
              <a:t>. Cochrane </a:t>
            </a:r>
            <a:r>
              <a:rPr lang="fr-CA" b="0" i="0" dirty="0" err="1">
                <a:solidFill>
                  <a:srgbClr val="002D64"/>
                </a:solidFill>
                <a:effectLst/>
                <a:latin typeface="Source Sans Pro" panose="020B0503030403020204" pitchFamily="34" charset="0"/>
              </a:rPr>
              <a:t>Database</a:t>
            </a:r>
            <a:r>
              <a:rPr lang="fr-CA" b="0" i="0" dirty="0">
                <a:solidFill>
                  <a:srgbClr val="002D64"/>
                </a:solidFill>
                <a:effectLst/>
                <a:latin typeface="Source Sans Pro" panose="020B0503030403020204" pitchFamily="34" charset="0"/>
              </a:rPr>
              <a:t> of </a:t>
            </a:r>
            <a:r>
              <a:rPr lang="fr-CA" b="0" i="0" dirty="0" err="1">
                <a:solidFill>
                  <a:srgbClr val="002D64"/>
                </a:solidFill>
                <a:effectLst/>
                <a:latin typeface="Source Sans Pro" panose="020B0503030403020204" pitchFamily="34" charset="0"/>
              </a:rPr>
              <a:t>Systematic</a:t>
            </a:r>
            <a:r>
              <a:rPr lang="fr-CA" b="0" i="0" dirty="0">
                <a:solidFill>
                  <a:srgbClr val="002D64"/>
                </a:solidFill>
                <a:effectLst/>
                <a:latin typeface="Source Sans Pro" panose="020B0503030403020204" pitchFamily="34" charset="0"/>
              </a:rPr>
              <a:t> </a:t>
            </a:r>
            <a:r>
              <a:rPr lang="fr-CA" b="0" i="0" dirty="0" err="1">
                <a:solidFill>
                  <a:srgbClr val="002D64"/>
                </a:solidFill>
                <a:effectLst/>
                <a:latin typeface="Source Sans Pro" panose="020B0503030403020204" pitchFamily="34" charset="0"/>
              </a:rPr>
              <a:t>Reviews</a:t>
            </a:r>
            <a:r>
              <a:rPr lang="fr-CA" b="0" i="0" dirty="0">
                <a:solidFill>
                  <a:srgbClr val="002D64"/>
                </a:solidFill>
                <a:effectLst/>
                <a:latin typeface="Source Sans Pro" panose="020B0503030403020204" pitchFamily="34" charset="0"/>
              </a:rPr>
              <a:t> 2010, Issue 10. Art. No.: CD001801. DOI: 10.1002/14651858.CD001801.pub3</a:t>
            </a:r>
            <a:endParaRPr lang="fr-CA" b="0" i="0" dirty="0">
              <a:solidFill>
                <a:srgbClr val="212121"/>
              </a:solidFill>
              <a:effectLst/>
              <a:latin typeface="system-ui"/>
            </a:endParaRPr>
          </a:p>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14</a:t>
            </a:fld>
            <a:endParaRPr lang="fr-FR"/>
          </a:p>
        </p:txBody>
      </p:sp>
    </p:spTree>
    <p:extLst>
      <p:ext uri="{BB962C8B-B14F-4D97-AF65-F5344CB8AC3E}">
        <p14:creationId xmlns:p14="http://schemas.microsoft.com/office/powerpoint/2010/main" val="321815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rtl="0">
              <a:lnSpc>
                <a:spcPct val="90000"/>
              </a:lnSpc>
              <a:spcBef>
                <a:spcPts val="0"/>
              </a:spcBef>
              <a:spcAft>
                <a:spcPts val="0"/>
              </a:spcAft>
              <a:buClr>
                <a:schemeClr val="dk1"/>
              </a:buClr>
              <a:buSzPts val="1100"/>
              <a:buFont typeface="Arial"/>
              <a:buNone/>
            </a:pPr>
            <a:r>
              <a:rPr lang="fr-FR" sz="1800" dirty="0"/>
              <a:t>Globalement plus d’avantages que d’inconvénients: la recommandation est le clinicien DEVRAIT OFFRIR (place à la décision partagée)</a:t>
            </a:r>
          </a:p>
          <a:p>
            <a:pPr marL="0" lvl="0" indent="0" rtl="0">
              <a:lnSpc>
                <a:spcPct val="90000"/>
              </a:lnSpc>
              <a:spcBef>
                <a:spcPts val="0"/>
              </a:spcBef>
              <a:spcAft>
                <a:spcPts val="0"/>
              </a:spcAft>
              <a:buClr>
                <a:schemeClr val="dk1"/>
              </a:buClr>
              <a:buSzPts val="1100"/>
              <a:buFont typeface="Arial"/>
              <a:buNone/>
            </a:pPr>
            <a:endParaRPr lang="fr-FR" sz="1800" dirty="0"/>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b="0" i="0" dirty="0">
                <a:solidFill>
                  <a:srgbClr val="212121"/>
                </a:solidFill>
                <a:effectLst/>
                <a:latin typeface="system-ui"/>
              </a:rPr>
              <a:t>Rosenfeld RM, </a:t>
            </a:r>
            <a:r>
              <a:rPr lang="fr-CA" sz="1800" b="0" i="0" dirty="0" err="1">
                <a:solidFill>
                  <a:srgbClr val="212121"/>
                </a:solidFill>
                <a:effectLst/>
                <a:latin typeface="system-ui"/>
              </a:rPr>
              <a:t>Tunkel</a:t>
            </a:r>
            <a:r>
              <a:rPr lang="fr-CA" sz="1800" b="0" i="0" dirty="0">
                <a:solidFill>
                  <a:srgbClr val="212121"/>
                </a:solidFill>
                <a:effectLst/>
                <a:latin typeface="system-ui"/>
              </a:rPr>
              <a:t> DE, Schwartz SR, Anne S, Bishop CE, </a:t>
            </a:r>
            <a:r>
              <a:rPr lang="fr-CA" sz="1800" b="0" i="0" dirty="0" err="1">
                <a:solidFill>
                  <a:srgbClr val="212121"/>
                </a:solidFill>
                <a:effectLst/>
                <a:latin typeface="system-ui"/>
              </a:rPr>
              <a:t>Chelius</a:t>
            </a:r>
            <a:r>
              <a:rPr lang="fr-CA" sz="1800" b="0" i="0" dirty="0">
                <a:solidFill>
                  <a:srgbClr val="212121"/>
                </a:solidFill>
                <a:effectLst/>
                <a:latin typeface="system-ui"/>
              </a:rPr>
              <a:t> DC, </a:t>
            </a:r>
            <a:r>
              <a:rPr lang="fr-CA" sz="1800" b="0" i="0" dirty="0" err="1">
                <a:solidFill>
                  <a:srgbClr val="212121"/>
                </a:solidFill>
                <a:effectLst/>
                <a:latin typeface="system-ui"/>
              </a:rPr>
              <a:t>Hackell</a:t>
            </a:r>
            <a:r>
              <a:rPr lang="fr-CA" sz="1800" b="0" i="0" dirty="0">
                <a:solidFill>
                  <a:srgbClr val="212121"/>
                </a:solidFill>
                <a:effectLst/>
                <a:latin typeface="system-ui"/>
              </a:rPr>
              <a:t> J, Hunter LL, </a:t>
            </a:r>
            <a:r>
              <a:rPr lang="fr-CA" sz="1800" b="0" i="0" dirty="0" err="1">
                <a:solidFill>
                  <a:srgbClr val="212121"/>
                </a:solidFill>
                <a:effectLst/>
                <a:latin typeface="system-ui"/>
              </a:rPr>
              <a:t>Keppel</a:t>
            </a:r>
            <a:r>
              <a:rPr lang="fr-CA" sz="1800" b="0" i="0" dirty="0">
                <a:solidFill>
                  <a:srgbClr val="212121"/>
                </a:solidFill>
                <a:effectLst/>
                <a:latin typeface="system-ui"/>
              </a:rPr>
              <a:t> KL, Kim AH, Kim TW, Levine JM, </a:t>
            </a:r>
            <a:r>
              <a:rPr lang="fr-CA" sz="1800" b="0" i="0" dirty="0" err="1">
                <a:solidFill>
                  <a:srgbClr val="212121"/>
                </a:solidFill>
                <a:effectLst/>
                <a:latin typeface="system-ui"/>
              </a:rPr>
              <a:t>Maksimoski</a:t>
            </a:r>
            <a:r>
              <a:rPr lang="fr-CA" sz="1800" b="0" i="0" dirty="0">
                <a:solidFill>
                  <a:srgbClr val="212121"/>
                </a:solidFill>
                <a:effectLst/>
                <a:latin typeface="system-ui"/>
              </a:rPr>
              <a:t> MT, Moore DJ, </a:t>
            </a:r>
            <a:r>
              <a:rPr lang="fr-CA" sz="1800" b="0" i="0" dirty="0" err="1">
                <a:solidFill>
                  <a:srgbClr val="212121"/>
                </a:solidFill>
                <a:effectLst/>
                <a:latin typeface="system-ui"/>
              </a:rPr>
              <a:t>Preciado</a:t>
            </a:r>
            <a:r>
              <a:rPr lang="fr-CA" sz="1800" b="0" i="0" dirty="0">
                <a:solidFill>
                  <a:srgbClr val="212121"/>
                </a:solidFill>
                <a:effectLst/>
                <a:latin typeface="system-ui"/>
              </a:rPr>
              <a:t> DA, </a:t>
            </a:r>
            <a:r>
              <a:rPr lang="fr-CA" sz="1800" b="0" i="0" dirty="0" err="1">
                <a:solidFill>
                  <a:srgbClr val="212121"/>
                </a:solidFill>
                <a:effectLst/>
                <a:latin typeface="system-ui"/>
              </a:rPr>
              <a:t>Raol</a:t>
            </a:r>
            <a:r>
              <a:rPr lang="fr-CA" sz="1800" b="0" i="0" dirty="0">
                <a:solidFill>
                  <a:srgbClr val="212121"/>
                </a:solidFill>
                <a:effectLst/>
                <a:latin typeface="system-ui"/>
              </a:rPr>
              <a:t> NP, Vaughan WK, Walker EA, </a:t>
            </a:r>
            <a:r>
              <a:rPr lang="fr-CA" sz="1800" b="0" i="0" dirty="0" err="1">
                <a:solidFill>
                  <a:srgbClr val="212121"/>
                </a:solidFill>
                <a:effectLst/>
                <a:latin typeface="system-ui"/>
              </a:rPr>
              <a:t>Monjur</a:t>
            </a:r>
            <a:r>
              <a:rPr lang="fr-CA" sz="1800" b="0" i="0" dirty="0">
                <a:solidFill>
                  <a:srgbClr val="212121"/>
                </a:solidFill>
                <a:effectLst/>
                <a:latin typeface="system-ui"/>
              </a:rPr>
              <a:t> TM. </a:t>
            </a:r>
            <a:r>
              <a:rPr lang="fr-CA" sz="1800" b="0" i="0" dirty="0" err="1">
                <a:solidFill>
                  <a:srgbClr val="212121"/>
                </a:solidFill>
                <a:effectLst/>
                <a:latin typeface="system-ui"/>
              </a:rPr>
              <a:t>Clinical</a:t>
            </a:r>
            <a:r>
              <a:rPr lang="fr-CA" sz="1800" b="0" i="0" dirty="0">
                <a:solidFill>
                  <a:srgbClr val="212121"/>
                </a:solidFill>
                <a:effectLst/>
                <a:latin typeface="system-ui"/>
              </a:rPr>
              <a:t> Practice Guideline: </a:t>
            </a:r>
            <a:r>
              <a:rPr lang="fr-CA" sz="1800" b="0" i="0" dirty="0" err="1">
                <a:solidFill>
                  <a:srgbClr val="212121"/>
                </a:solidFill>
                <a:effectLst/>
                <a:latin typeface="system-ui"/>
              </a:rPr>
              <a:t>Tympanostomy</a:t>
            </a:r>
            <a:r>
              <a:rPr lang="fr-CA" sz="1800" b="0" i="0" dirty="0">
                <a:solidFill>
                  <a:srgbClr val="212121"/>
                </a:solidFill>
                <a:effectLst/>
                <a:latin typeface="system-ui"/>
              </a:rPr>
              <a:t> Tubes in </a:t>
            </a:r>
            <a:r>
              <a:rPr lang="fr-CA" sz="1800" b="0" i="0" dirty="0" err="1">
                <a:solidFill>
                  <a:srgbClr val="212121"/>
                </a:solidFill>
                <a:effectLst/>
                <a:latin typeface="system-ui"/>
              </a:rPr>
              <a:t>Children</a:t>
            </a:r>
            <a:r>
              <a:rPr lang="fr-CA" sz="1800" b="0" i="0" dirty="0">
                <a:solidFill>
                  <a:srgbClr val="212121"/>
                </a:solidFill>
                <a:effectLst/>
                <a:latin typeface="system-ui"/>
              </a:rPr>
              <a:t> (Update). </a:t>
            </a:r>
            <a:r>
              <a:rPr lang="fr-CA" sz="1800" b="0" i="0" dirty="0" err="1">
                <a:solidFill>
                  <a:srgbClr val="212121"/>
                </a:solidFill>
                <a:effectLst/>
                <a:latin typeface="system-ui"/>
              </a:rPr>
              <a:t>Otolaryngol</a:t>
            </a:r>
            <a:r>
              <a:rPr lang="fr-CA" sz="1800" b="0" i="0" dirty="0">
                <a:solidFill>
                  <a:srgbClr val="212121"/>
                </a:solidFill>
                <a:effectLst/>
                <a:latin typeface="system-ui"/>
              </a:rPr>
              <a:t> Head Neck </a:t>
            </a:r>
            <a:r>
              <a:rPr lang="fr-CA" sz="1800" b="0" i="0" dirty="0" err="1">
                <a:solidFill>
                  <a:srgbClr val="212121"/>
                </a:solidFill>
                <a:effectLst/>
                <a:latin typeface="system-ui"/>
              </a:rPr>
              <a:t>Surg</a:t>
            </a:r>
            <a:r>
              <a:rPr lang="fr-CA" sz="1800" b="0" i="0" dirty="0">
                <a:solidFill>
                  <a:srgbClr val="212121"/>
                </a:solidFill>
                <a:effectLst/>
                <a:latin typeface="system-ui"/>
              </a:rPr>
              <a:t>. 2022 Feb;166(1_suppl):S1-S55. </a:t>
            </a:r>
            <a:r>
              <a:rPr lang="fr-CA" sz="1800" b="0" i="0" dirty="0" err="1">
                <a:solidFill>
                  <a:srgbClr val="212121"/>
                </a:solidFill>
                <a:effectLst/>
                <a:latin typeface="system-ui"/>
              </a:rPr>
              <a:t>doi</a:t>
            </a:r>
            <a:r>
              <a:rPr lang="fr-CA" sz="1800" b="0" i="0" dirty="0">
                <a:solidFill>
                  <a:srgbClr val="212121"/>
                </a:solidFill>
                <a:effectLst/>
                <a:latin typeface="system-ui"/>
              </a:rPr>
              <a:t>: 10.1177/01945998211065662. PMID: 35138954.</a:t>
            </a:r>
            <a:endParaRPr lang="fr-FR" sz="1800" b="0" i="0" dirty="0">
              <a:solidFill>
                <a:srgbClr val="212121"/>
              </a:solidFill>
              <a:effectLst/>
              <a:latin typeface="Arial" charset="0"/>
            </a:endParaRPr>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endParaRPr lang="fr-FR" sz="1800" b="0" i="0" dirty="0">
              <a:solidFill>
                <a:srgbClr val="212121"/>
              </a:solidFill>
              <a:effectLst/>
              <a:latin typeface="Arial" charset="0"/>
            </a:endParaRPr>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dirty="0">
                <a:effectLst/>
                <a:latin typeface="AdvP4065E"/>
              </a:rPr>
              <a:t>STATEMENT 7. RECURRENT AOM WITH MEE: </a:t>
            </a:r>
            <a:r>
              <a:rPr lang="fr-CA" sz="1800" dirty="0" err="1">
                <a:effectLst/>
                <a:latin typeface="AdvP4065E"/>
              </a:rPr>
              <a:t>Clinicians</a:t>
            </a:r>
            <a:r>
              <a:rPr lang="fr-CA" sz="1800" dirty="0">
                <a:effectLst/>
                <a:latin typeface="AdvP4065E"/>
              </a:rPr>
              <a:t> </a:t>
            </a:r>
            <a:r>
              <a:rPr lang="fr-CA" sz="1800" dirty="0" err="1">
                <a:effectLst/>
                <a:latin typeface="AdvP4065E"/>
              </a:rPr>
              <a:t>should</a:t>
            </a:r>
            <a:r>
              <a:rPr lang="fr-CA" sz="1800" dirty="0">
                <a:effectLst/>
                <a:latin typeface="AdvP4065E"/>
              </a:rPr>
              <a:t> </a:t>
            </a:r>
            <a:r>
              <a:rPr lang="fr-CA" sz="1800" dirty="0" err="1">
                <a:effectLst/>
                <a:latin typeface="AdvP4065E"/>
              </a:rPr>
              <a:t>offer</a:t>
            </a:r>
            <a:r>
              <a:rPr lang="fr-CA" sz="1800" dirty="0">
                <a:effectLst/>
                <a:latin typeface="AdvP4065E"/>
              </a:rPr>
              <a:t> </a:t>
            </a:r>
            <a:r>
              <a:rPr lang="fr-CA" sz="1800" dirty="0" err="1">
                <a:effectLst/>
                <a:latin typeface="AdvP4065E"/>
              </a:rPr>
              <a:t>bilateral</a:t>
            </a:r>
            <a:r>
              <a:rPr lang="fr-CA" sz="1800" dirty="0">
                <a:effectLst/>
                <a:latin typeface="AdvP4065E"/>
              </a:rPr>
              <a:t> </a:t>
            </a:r>
            <a:r>
              <a:rPr lang="fr-CA" sz="1800" dirty="0" err="1">
                <a:effectLst/>
                <a:latin typeface="AdvP4065E"/>
              </a:rPr>
              <a:t>tympanostomy</a:t>
            </a:r>
            <a:r>
              <a:rPr lang="fr-CA" sz="1800" dirty="0">
                <a:effectLst/>
                <a:latin typeface="AdvP4065E"/>
              </a:rPr>
              <a:t> tube insertion in </a:t>
            </a:r>
            <a:r>
              <a:rPr lang="fr-CA" sz="1800" dirty="0" err="1">
                <a:effectLst/>
                <a:latin typeface="AdvP4065E"/>
              </a:rPr>
              <a:t>children</a:t>
            </a:r>
            <a:r>
              <a:rPr lang="fr-CA" sz="1800" dirty="0">
                <a:effectLst/>
                <a:latin typeface="AdvP4065E"/>
              </a:rPr>
              <a:t> </a:t>
            </a:r>
            <a:r>
              <a:rPr lang="fr-CA" sz="1800" dirty="0" err="1">
                <a:effectLst/>
                <a:latin typeface="AdvP4065E"/>
              </a:rPr>
              <a:t>with</a:t>
            </a:r>
            <a:r>
              <a:rPr lang="fr-CA" sz="1800" dirty="0">
                <a:effectLst/>
                <a:latin typeface="AdvP4065E"/>
              </a:rPr>
              <a:t> </a:t>
            </a:r>
            <a:r>
              <a:rPr lang="fr-CA" sz="1800" dirty="0" err="1">
                <a:effectLst/>
                <a:latin typeface="AdvP4065E"/>
              </a:rPr>
              <a:t>recurrent</a:t>
            </a:r>
            <a:r>
              <a:rPr lang="fr-CA" sz="1800" dirty="0">
                <a:effectLst/>
                <a:latin typeface="AdvP4065E"/>
              </a:rPr>
              <a:t> AOM </a:t>
            </a:r>
            <a:r>
              <a:rPr lang="fr-CA" sz="1800" dirty="0" err="1">
                <a:effectLst/>
                <a:latin typeface="AdvP4065E"/>
              </a:rPr>
              <a:t>who</a:t>
            </a:r>
            <a:r>
              <a:rPr lang="fr-CA" sz="1800" dirty="0">
                <a:effectLst/>
                <a:latin typeface="AdvP4065E"/>
              </a:rPr>
              <a:t> have </a:t>
            </a:r>
            <a:r>
              <a:rPr lang="fr-CA" sz="1800" dirty="0" err="1">
                <a:effectLst/>
                <a:latin typeface="AdvP4065E"/>
              </a:rPr>
              <a:t>unilateral</a:t>
            </a:r>
            <a:r>
              <a:rPr lang="fr-CA" sz="1800" dirty="0">
                <a:effectLst/>
                <a:latin typeface="AdvP4065E"/>
              </a:rPr>
              <a:t> or </a:t>
            </a:r>
            <a:r>
              <a:rPr lang="fr-CA" sz="1800" dirty="0" err="1">
                <a:effectLst/>
                <a:latin typeface="AdvP4065E"/>
              </a:rPr>
              <a:t>bilateral</a:t>
            </a:r>
            <a:r>
              <a:rPr lang="fr-CA" sz="1800" dirty="0">
                <a:effectLst/>
                <a:latin typeface="AdvP4065E"/>
              </a:rPr>
              <a:t> MEE at the time of </a:t>
            </a:r>
            <a:r>
              <a:rPr lang="fr-CA" sz="1800" dirty="0" err="1">
                <a:effectLst/>
                <a:latin typeface="AdvP4065E"/>
              </a:rPr>
              <a:t>assessment</a:t>
            </a:r>
            <a:r>
              <a:rPr lang="fr-CA" sz="1800" dirty="0">
                <a:effectLst/>
                <a:latin typeface="AdvP4065E"/>
              </a:rPr>
              <a:t> for tube </a:t>
            </a:r>
            <a:r>
              <a:rPr lang="fr-CA" sz="1800" dirty="0" err="1">
                <a:effectLst/>
                <a:latin typeface="AdvP4065E"/>
              </a:rPr>
              <a:t>candidacy</a:t>
            </a:r>
            <a:r>
              <a:rPr lang="fr-CA" sz="1800" dirty="0">
                <a:effectLst/>
                <a:latin typeface="AdvP4065E"/>
              </a:rPr>
              <a:t>. </a:t>
            </a:r>
            <a:r>
              <a:rPr lang="fr-CA" sz="1800" dirty="0" err="1">
                <a:effectLst/>
                <a:latin typeface="AdvP4065D"/>
              </a:rPr>
              <a:t>Recommendation</a:t>
            </a:r>
            <a:r>
              <a:rPr lang="fr-CA" sz="1800" dirty="0">
                <a:effectLst/>
                <a:latin typeface="AdvP4065D"/>
              </a:rPr>
              <a:t> </a:t>
            </a:r>
            <a:r>
              <a:rPr lang="fr-CA" sz="1800" dirty="0" err="1">
                <a:effectLst/>
                <a:latin typeface="AdvP4065D"/>
              </a:rPr>
              <a:t>based</a:t>
            </a:r>
            <a:r>
              <a:rPr lang="fr-CA" sz="1800" dirty="0">
                <a:effectLst/>
                <a:latin typeface="AdvP4065D"/>
              </a:rPr>
              <a:t> on </a:t>
            </a:r>
            <a:r>
              <a:rPr lang="fr-CA" sz="1800" dirty="0" err="1">
                <a:effectLst/>
                <a:latin typeface="AdvP4065D"/>
              </a:rPr>
              <a:t>randomized</a:t>
            </a:r>
            <a:r>
              <a:rPr lang="fr-CA" sz="1800" dirty="0">
                <a:effectLst/>
                <a:latin typeface="AdvP4065D"/>
              </a:rPr>
              <a:t> </a:t>
            </a:r>
            <a:r>
              <a:rPr lang="fr-CA" sz="1800" dirty="0" err="1">
                <a:effectLst/>
                <a:latin typeface="AdvP4065D"/>
              </a:rPr>
              <a:t>controlled</a:t>
            </a:r>
            <a:r>
              <a:rPr lang="fr-CA" sz="1800" dirty="0">
                <a:effectLst/>
                <a:latin typeface="AdvP4065D"/>
              </a:rPr>
              <a:t> trials </a:t>
            </a:r>
            <a:r>
              <a:rPr lang="fr-CA" sz="1800" dirty="0" err="1">
                <a:effectLst/>
                <a:latin typeface="AdvP4065D"/>
              </a:rPr>
              <a:t>with</a:t>
            </a:r>
            <a:r>
              <a:rPr lang="fr-CA" sz="1800" dirty="0">
                <a:effectLst/>
                <a:latin typeface="AdvP4065D"/>
              </a:rPr>
              <a:t> minimal limitations and a </a:t>
            </a:r>
            <a:r>
              <a:rPr lang="fr-CA" sz="1800" dirty="0" err="1">
                <a:effectLst/>
                <a:latin typeface="AdvP4065D"/>
              </a:rPr>
              <a:t>preponderance</a:t>
            </a:r>
            <a:r>
              <a:rPr lang="fr-CA" sz="1800" dirty="0">
                <a:effectLst/>
                <a:latin typeface="AdvP4065D"/>
              </a:rPr>
              <a:t> of </a:t>
            </a:r>
            <a:r>
              <a:rPr lang="fr-CA" sz="1800" dirty="0" err="1">
                <a:effectLst/>
                <a:latin typeface="AdvP4065D"/>
              </a:rPr>
              <a:t>benefit</a:t>
            </a:r>
            <a:r>
              <a:rPr lang="fr-CA" sz="1800" dirty="0">
                <a:effectLst/>
                <a:latin typeface="AdvP4065D"/>
              </a:rPr>
              <a:t> over </a:t>
            </a:r>
            <a:r>
              <a:rPr lang="fr-CA" sz="1800" dirty="0" err="1">
                <a:effectLst/>
                <a:latin typeface="AdvP4065D"/>
              </a:rPr>
              <a:t>harm</a:t>
            </a:r>
            <a:r>
              <a:rPr lang="fr-CA" sz="1800" dirty="0">
                <a:effectLst/>
                <a:latin typeface="AdvP4065D"/>
              </a:rPr>
              <a:t>.</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Aggregate</a:t>
            </a:r>
            <a:r>
              <a:rPr lang="fr-CA" sz="1800" dirty="0">
                <a:effectLst/>
                <a:latin typeface="AdvP40668"/>
              </a:rPr>
              <a:t> </a:t>
            </a:r>
            <a:r>
              <a:rPr lang="fr-CA" sz="1800" dirty="0" err="1">
                <a:effectLst/>
                <a:latin typeface="AdvP40668"/>
              </a:rPr>
              <a:t>evidence</a:t>
            </a:r>
            <a:r>
              <a:rPr lang="fr-CA" sz="1800" dirty="0">
                <a:effectLst/>
                <a:latin typeface="AdvP40668"/>
              </a:rPr>
              <a:t> </a:t>
            </a:r>
            <a:r>
              <a:rPr lang="fr-CA" sz="1800" dirty="0" err="1">
                <a:effectLst/>
                <a:latin typeface="AdvP40668"/>
              </a:rPr>
              <a:t>quality</a:t>
            </a:r>
            <a:r>
              <a:rPr lang="fr-CA" sz="1800" dirty="0">
                <a:effectLst/>
                <a:latin typeface="AdvP40668"/>
              </a:rPr>
              <a:t>: Grade B, </a:t>
            </a:r>
            <a:r>
              <a:rPr lang="fr-CA" sz="1800" dirty="0" err="1">
                <a:effectLst/>
                <a:latin typeface="AdvP40668"/>
              </a:rPr>
              <a:t>based</a:t>
            </a:r>
            <a:r>
              <a:rPr lang="fr-CA" sz="1800" dirty="0">
                <a:effectLst/>
                <a:latin typeface="AdvP40668"/>
              </a:rPr>
              <a:t> on </a:t>
            </a:r>
            <a:r>
              <a:rPr lang="fr-CA" sz="1800" dirty="0" err="1">
                <a:effectLst/>
                <a:latin typeface="AdvP40668"/>
              </a:rPr>
              <a:t>RCTs</a:t>
            </a:r>
            <a:r>
              <a:rPr lang="fr-CA" sz="1800" dirty="0">
                <a:effectLst/>
                <a:latin typeface="AdvP40668"/>
              </a:rPr>
              <a:t> </a:t>
            </a:r>
            <a:r>
              <a:rPr lang="fr-CA" sz="1800" dirty="0" err="1">
                <a:effectLst/>
                <a:latin typeface="AdvP40668"/>
              </a:rPr>
              <a:t>with</a:t>
            </a:r>
            <a:r>
              <a:rPr lang="fr-CA" sz="1800" dirty="0">
                <a:effectLst/>
                <a:latin typeface="AdvP40668"/>
              </a:rPr>
              <a:t> minor limitations </a:t>
            </a:r>
            <a:endParaRPr lang="fr-CA" sz="2800" dirty="0">
              <a:effectLst/>
              <a:latin typeface="Arial" charset="0"/>
            </a:endParaRP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Level</a:t>
            </a:r>
            <a:r>
              <a:rPr lang="fr-CA" sz="1800" dirty="0">
                <a:effectLst/>
                <a:latin typeface="AdvP40668"/>
              </a:rPr>
              <a:t> of confidence in </a:t>
            </a:r>
            <a:r>
              <a:rPr lang="fr-CA" sz="1800" dirty="0" err="1">
                <a:effectLst/>
                <a:latin typeface="AdvP40668"/>
              </a:rPr>
              <a:t>evidence</a:t>
            </a:r>
            <a:r>
              <a:rPr lang="fr-CA" sz="1800" dirty="0">
                <a:effectLst/>
                <a:latin typeface="AdvP40668"/>
              </a:rPr>
              <a:t>: Medium; </a:t>
            </a:r>
            <a:r>
              <a:rPr lang="fr-CA" sz="1800" dirty="0" err="1">
                <a:effectLst/>
                <a:latin typeface="AdvP40668"/>
              </a:rPr>
              <a:t>some</a:t>
            </a:r>
            <a:r>
              <a:rPr lang="fr-CA" sz="1800" dirty="0">
                <a:effectLst/>
                <a:latin typeface="AdvP40668"/>
              </a:rPr>
              <a:t> </a:t>
            </a:r>
            <a:r>
              <a:rPr lang="fr-CA" sz="1800" dirty="0" err="1">
                <a:effectLst/>
                <a:latin typeface="AdvP40668"/>
              </a:rPr>
              <a:t>uncertainty</a:t>
            </a:r>
            <a:r>
              <a:rPr lang="fr-CA" sz="1800" dirty="0">
                <a:effectLst/>
                <a:latin typeface="AdvP40668"/>
              </a:rPr>
              <a:t> </a:t>
            </a:r>
            <a:r>
              <a:rPr lang="fr-CA" sz="1800" dirty="0" err="1">
                <a:effectLst/>
                <a:latin typeface="AdvP40668"/>
              </a:rPr>
              <a:t>regarding</a:t>
            </a:r>
            <a:r>
              <a:rPr lang="fr-CA" sz="1800" dirty="0">
                <a:effectLst/>
                <a:latin typeface="AdvP40668"/>
              </a:rPr>
              <a:t> the magnitude of </a:t>
            </a:r>
            <a:r>
              <a:rPr lang="fr-CA" sz="1800" dirty="0" err="1">
                <a:effectLst/>
                <a:latin typeface="AdvP40668"/>
              </a:rPr>
              <a:t>clinical</a:t>
            </a:r>
            <a:r>
              <a:rPr lang="fr-CA" sz="1800" dirty="0">
                <a:effectLst/>
                <a:latin typeface="AdvP40668"/>
              </a:rPr>
              <a:t> </a:t>
            </a:r>
            <a:r>
              <a:rPr lang="fr-CA" sz="1800" dirty="0" err="1">
                <a:effectLst/>
                <a:latin typeface="AdvP40668"/>
              </a:rPr>
              <a:t>benefit</a:t>
            </a:r>
            <a:r>
              <a:rPr lang="fr-CA" sz="1800" dirty="0">
                <a:effectLst/>
                <a:latin typeface="AdvP40668"/>
              </a:rPr>
              <a:t> and importance, </a:t>
            </a:r>
            <a:r>
              <a:rPr lang="fr-CA" sz="1800" dirty="0" err="1">
                <a:effectLst/>
                <a:latin typeface="AdvP40668"/>
              </a:rPr>
              <a:t>because</a:t>
            </a:r>
            <a:r>
              <a:rPr lang="fr-CA" sz="1800" dirty="0">
                <a:effectLst/>
                <a:latin typeface="AdvP40668"/>
              </a:rPr>
              <a:t> of </a:t>
            </a:r>
            <a:r>
              <a:rPr lang="fr-CA" sz="1800" dirty="0" err="1">
                <a:effectLst/>
                <a:latin typeface="AdvP40668"/>
              </a:rPr>
              <a:t>heterogeneity</a:t>
            </a:r>
            <a:r>
              <a:rPr lang="fr-CA" sz="1800" dirty="0">
                <a:effectLst/>
                <a:latin typeface="AdvP40668"/>
              </a:rPr>
              <a:t> in the design and </a:t>
            </a:r>
            <a:r>
              <a:rPr lang="fr-CA" sz="1800" dirty="0" err="1">
                <a:effectLst/>
                <a:latin typeface="AdvP40668"/>
              </a:rPr>
              <a:t>outcomes</a:t>
            </a:r>
            <a:r>
              <a:rPr lang="fr-CA" sz="1800" dirty="0">
                <a:effectLst/>
                <a:latin typeface="AdvP40668"/>
              </a:rPr>
              <a:t> of </a:t>
            </a:r>
            <a:r>
              <a:rPr lang="fr-CA" sz="1800" dirty="0" err="1">
                <a:effectLst/>
                <a:latin typeface="AdvP40668"/>
              </a:rPr>
              <a:t>clinical</a:t>
            </a:r>
            <a:r>
              <a:rPr lang="fr-CA" sz="1800" dirty="0">
                <a:effectLst/>
                <a:latin typeface="AdvP40668"/>
              </a:rPr>
              <a:t> trials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Benefits</a:t>
            </a:r>
            <a:r>
              <a:rPr lang="fr-CA" sz="1800" dirty="0">
                <a:effectLst/>
                <a:latin typeface="AdvP40668"/>
              </a:rPr>
              <a:t>: </a:t>
            </a:r>
            <a:r>
              <a:rPr lang="fr-CA" sz="1800" dirty="0" err="1">
                <a:effectLst/>
                <a:latin typeface="AdvP40668"/>
              </a:rPr>
              <a:t>Mean</a:t>
            </a:r>
            <a:r>
              <a:rPr lang="fr-CA" sz="1800" dirty="0">
                <a:effectLst/>
                <a:latin typeface="AdvP40668"/>
              </a:rPr>
              <a:t> </a:t>
            </a:r>
            <a:r>
              <a:rPr lang="fr-CA" sz="1800" dirty="0" err="1">
                <a:effectLst/>
                <a:latin typeface="AdvP40668"/>
              </a:rPr>
              <a:t>decrease</a:t>
            </a:r>
            <a:r>
              <a:rPr lang="fr-CA" sz="1800" dirty="0">
                <a:effectLst/>
                <a:latin typeface="AdvP40668"/>
              </a:rPr>
              <a:t> of </a:t>
            </a:r>
            <a:r>
              <a:rPr lang="fr-CA" sz="1800" dirty="0" err="1">
                <a:effectLst/>
                <a:latin typeface="AdvP40668"/>
              </a:rPr>
              <a:t>approximately</a:t>
            </a:r>
            <a:r>
              <a:rPr lang="fr-CA" sz="1800" dirty="0">
                <a:effectLst/>
                <a:latin typeface="AdvP40668"/>
              </a:rPr>
              <a:t> 3 </a:t>
            </a:r>
            <a:r>
              <a:rPr lang="fr-CA" sz="1800" dirty="0" err="1">
                <a:effectLst/>
                <a:latin typeface="AdvP40668"/>
              </a:rPr>
              <a:t>episodes</a:t>
            </a:r>
            <a:r>
              <a:rPr lang="fr-CA" sz="1800" dirty="0">
                <a:effectLst/>
                <a:latin typeface="AdvP40668"/>
              </a:rPr>
              <a:t> of AOM per </a:t>
            </a:r>
            <a:r>
              <a:rPr lang="fr-CA" sz="1800" dirty="0" err="1">
                <a:effectLst/>
                <a:latin typeface="AdvP40668"/>
              </a:rPr>
              <a:t>year</a:t>
            </a:r>
            <a:r>
              <a:rPr lang="fr-CA" sz="1800" dirty="0">
                <a:effectLst/>
                <a:latin typeface="AdvP40668"/>
              </a:rPr>
              <a:t>, </a:t>
            </a:r>
            <a:r>
              <a:rPr lang="fr-CA" sz="1800" dirty="0" err="1">
                <a:effectLst/>
                <a:latin typeface="AdvP40668"/>
              </a:rPr>
              <a:t>ability</a:t>
            </a:r>
            <a:r>
              <a:rPr lang="fr-CA" sz="1800" dirty="0">
                <a:effectLst/>
                <a:latin typeface="AdvP40668"/>
              </a:rPr>
              <a:t> to </a:t>
            </a:r>
            <a:r>
              <a:rPr lang="fr-CA" sz="1800" dirty="0" err="1">
                <a:effectLst/>
                <a:latin typeface="AdvP40668"/>
              </a:rPr>
              <a:t>treat</a:t>
            </a:r>
            <a:r>
              <a:rPr lang="fr-CA" sz="1800" dirty="0">
                <a:effectLst/>
                <a:latin typeface="AdvP40668"/>
              </a:rPr>
              <a:t> future </a:t>
            </a:r>
            <a:r>
              <a:rPr lang="fr-CA" sz="1800" dirty="0" err="1">
                <a:effectLst/>
                <a:latin typeface="AdvP40668"/>
              </a:rPr>
              <a:t>episodes</a:t>
            </a:r>
            <a:r>
              <a:rPr lang="fr-CA" sz="1800" dirty="0">
                <a:effectLst/>
                <a:latin typeface="AdvP40668"/>
              </a:rPr>
              <a:t> of AOM </a:t>
            </a:r>
            <a:r>
              <a:rPr lang="fr-CA" sz="1800" dirty="0" err="1">
                <a:effectLst/>
                <a:latin typeface="AdvP40668"/>
              </a:rPr>
              <a:t>with</a:t>
            </a:r>
            <a:r>
              <a:rPr lang="fr-CA" sz="1800" dirty="0">
                <a:effectLst/>
                <a:latin typeface="AdvP40668"/>
              </a:rPr>
              <a:t> </a:t>
            </a:r>
            <a:r>
              <a:rPr lang="fr-CA" sz="1800" dirty="0" err="1">
                <a:effectLst/>
                <a:latin typeface="AdvP40668"/>
              </a:rPr>
              <a:t>topical</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instead</a:t>
            </a:r>
            <a:r>
              <a:rPr lang="fr-CA" sz="1800" dirty="0">
                <a:effectLst/>
                <a:latin typeface="AdvP40668"/>
              </a:rPr>
              <a:t> of </a:t>
            </a:r>
            <a:r>
              <a:rPr lang="fr-CA" sz="1800" dirty="0" err="1">
                <a:effectLst/>
                <a:latin typeface="AdvP40668"/>
              </a:rPr>
              <a:t>systemic</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reduced</a:t>
            </a:r>
            <a:r>
              <a:rPr lang="fr-CA" sz="1800" dirty="0">
                <a:effectLst/>
                <a:latin typeface="AdvP40668"/>
              </a:rPr>
              <a:t> pain </a:t>
            </a:r>
            <a:r>
              <a:rPr lang="fr-CA" sz="1800" dirty="0" err="1">
                <a:effectLst/>
                <a:latin typeface="AdvP40668"/>
              </a:rPr>
              <a:t>with</a:t>
            </a:r>
            <a:r>
              <a:rPr lang="fr-CA" sz="1800" dirty="0">
                <a:effectLst/>
                <a:latin typeface="AdvP40668"/>
              </a:rPr>
              <a:t> future AOM </a:t>
            </a:r>
            <a:r>
              <a:rPr lang="fr-CA" sz="1800" dirty="0" err="1">
                <a:effectLst/>
                <a:latin typeface="AdvP40668"/>
              </a:rPr>
              <a:t>episodes</a:t>
            </a:r>
            <a:r>
              <a:rPr lang="fr-CA" sz="1800" dirty="0">
                <a:effectLst/>
                <a:latin typeface="AdvP40668"/>
              </a:rPr>
              <a:t>, </a:t>
            </a:r>
            <a:r>
              <a:rPr lang="fr-CA" sz="1800" dirty="0" err="1">
                <a:effectLst/>
                <a:latin typeface="AdvP40668"/>
              </a:rPr>
              <a:t>improved</a:t>
            </a:r>
            <a:r>
              <a:rPr lang="fr-CA" sz="1800" dirty="0">
                <a:effectLst/>
                <a:latin typeface="AdvP40668"/>
              </a:rPr>
              <a:t> </a:t>
            </a:r>
            <a:r>
              <a:rPr lang="fr-CA" sz="1800" dirty="0" err="1">
                <a:effectLst/>
                <a:latin typeface="AdvP40668"/>
              </a:rPr>
              <a:t>hearing</a:t>
            </a:r>
            <a:r>
              <a:rPr lang="fr-CA" sz="1800" dirty="0">
                <a:effectLst/>
                <a:latin typeface="AdvP40668"/>
              </a:rPr>
              <a:t> </a:t>
            </a:r>
            <a:r>
              <a:rPr lang="fr-CA" sz="1800" dirty="0" err="1">
                <a:effectLst/>
                <a:latin typeface="AdvP40668"/>
              </a:rPr>
              <a:t>during</a:t>
            </a:r>
            <a:r>
              <a:rPr lang="fr-CA" sz="1800" dirty="0">
                <a:effectLst/>
                <a:latin typeface="AdvP40668"/>
              </a:rPr>
              <a:t> AOM </a:t>
            </a:r>
            <a:r>
              <a:rPr lang="fr-CA" sz="1800" dirty="0" err="1">
                <a:effectLst/>
                <a:latin typeface="AdvP40668"/>
              </a:rPr>
              <a:t>episodes</a:t>
            </a:r>
            <a:endParaRPr lang="fr-CA" sz="1800" dirty="0">
              <a:effectLst/>
              <a:latin typeface="AdvP40668"/>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a:effectLst/>
                <a:latin typeface="AdvP40668"/>
              </a:rPr>
              <a:t>Risks, </a:t>
            </a:r>
            <a:r>
              <a:rPr lang="fr-CA" sz="1800" dirty="0" err="1">
                <a:effectLst/>
                <a:latin typeface="AdvP40668"/>
              </a:rPr>
              <a:t>harms</a:t>
            </a:r>
            <a:r>
              <a:rPr lang="fr-CA" sz="1800" dirty="0">
                <a:effectLst/>
                <a:latin typeface="AdvP40668"/>
              </a:rPr>
              <a:t>, </a:t>
            </a:r>
            <a:r>
              <a:rPr lang="fr-CA" sz="1800" dirty="0" err="1">
                <a:effectLst/>
                <a:latin typeface="AdvP40668"/>
              </a:rPr>
              <a:t>costs</a:t>
            </a:r>
            <a:r>
              <a:rPr lang="fr-CA" sz="1800" dirty="0">
                <a:effectLst/>
                <a:latin typeface="AdvP40668"/>
              </a:rPr>
              <a:t>: Risks </a:t>
            </a:r>
            <a:r>
              <a:rPr lang="fr-CA" sz="1800" dirty="0" err="1">
                <a:effectLst/>
                <a:latin typeface="AdvP40668"/>
              </a:rPr>
              <a:t>from</a:t>
            </a:r>
            <a:r>
              <a:rPr lang="fr-CA" sz="1800" dirty="0">
                <a:effectLst/>
                <a:latin typeface="AdvP40668"/>
              </a:rPr>
              <a:t> </a:t>
            </a:r>
            <a:r>
              <a:rPr lang="fr-CA" sz="1800" dirty="0" err="1">
                <a:effectLst/>
                <a:latin typeface="AdvP40668"/>
              </a:rPr>
              <a:t>anesthesia</a:t>
            </a:r>
            <a:r>
              <a:rPr lang="fr-CA" sz="1800" dirty="0">
                <a:effectLst/>
                <a:latin typeface="AdvP40668"/>
              </a:rPr>
              <a:t>, </a:t>
            </a:r>
            <a:r>
              <a:rPr lang="fr-CA" sz="1800" dirty="0" err="1">
                <a:effectLst/>
                <a:latin typeface="AdvP40668"/>
              </a:rPr>
              <a:t>sequelae</a:t>
            </a:r>
            <a:r>
              <a:rPr lang="fr-CA" sz="1800" dirty="0">
                <a:effectLst/>
                <a:latin typeface="AdvP40668"/>
              </a:rPr>
              <a:t> of the </a:t>
            </a:r>
            <a:r>
              <a:rPr lang="fr-CA" sz="1800" dirty="0" err="1">
                <a:effectLst/>
                <a:latin typeface="AdvP40668"/>
              </a:rPr>
              <a:t>indwelling</a:t>
            </a:r>
            <a:r>
              <a:rPr lang="fr-CA" sz="1800" dirty="0">
                <a:effectLst/>
                <a:latin typeface="AdvP40668"/>
              </a:rPr>
              <a:t> </a:t>
            </a:r>
            <a:r>
              <a:rPr lang="fr-CA" sz="1800" dirty="0" err="1">
                <a:effectLst/>
                <a:latin typeface="AdvP40668"/>
              </a:rPr>
              <a:t>tympanostomy</a:t>
            </a:r>
            <a:r>
              <a:rPr lang="fr-CA" sz="1800" dirty="0">
                <a:effectLst/>
                <a:latin typeface="AdvP40668"/>
              </a:rPr>
              <a:t> tubes (</a:t>
            </a:r>
            <a:r>
              <a:rPr lang="fr-CA" sz="1800" dirty="0" err="1">
                <a:effectLst/>
                <a:latin typeface="AdvP40668"/>
              </a:rPr>
              <a:t>otorrhea</a:t>
            </a:r>
            <a:r>
              <a:rPr lang="fr-CA" sz="1800" dirty="0">
                <a:effectLst/>
                <a:latin typeface="AdvP40668"/>
              </a:rPr>
              <a:t>, granulation tissue, obstruction), complications </a:t>
            </a:r>
            <a:r>
              <a:rPr lang="fr-CA" sz="1800" dirty="0" err="1">
                <a:effectLst/>
                <a:latin typeface="AdvP40668"/>
              </a:rPr>
              <a:t>after</a:t>
            </a:r>
            <a:r>
              <a:rPr lang="fr-CA" sz="1800" dirty="0">
                <a:effectLst/>
                <a:latin typeface="AdvP40668"/>
              </a:rPr>
              <a:t> tube extrusion (</a:t>
            </a:r>
            <a:r>
              <a:rPr lang="fr-CA" sz="1800" dirty="0" err="1">
                <a:effectLst/>
                <a:latin typeface="AdvP40668"/>
              </a:rPr>
              <a:t>myringosclerosis</a:t>
            </a:r>
            <a:r>
              <a:rPr lang="fr-CA" sz="1800" dirty="0">
                <a:effectLst/>
                <a:latin typeface="AdvP40668"/>
              </a:rPr>
              <a:t>, </a:t>
            </a:r>
            <a:r>
              <a:rPr lang="fr-CA" sz="1800" dirty="0" err="1">
                <a:effectLst/>
                <a:latin typeface="AdvP40668"/>
              </a:rPr>
              <a:t>retraction</a:t>
            </a:r>
            <a:r>
              <a:rPr lang="fr-CA" sz="1800" dirty="0">
                <a:effectLst/>
                <a:latin typeface="AdvP40668"/>
              </a:rPr>
              <a:t> </a:t>
            </a:r>
            <a:r>
              <a:rPr lang="fr-CA" sz="1800" dirty="0" err="1">
                <a:effectLst/>
                <a:latin typeface="AdvP40668"/>
              </a:rPr>
              <a:t>pocket</a:t>
            </a:r>
            <a:r>
              <a:rPr lang="fr-CA" sz="1800" dirty="0">
                <a:effectLst/>
                <a:latin typeface="AdvP40668"/>
              </a:rPr>
              <a:t>, persistent perforation), tube </a:t>
            </a:r>
            <a:r>
              <a:rPr lang="fr-CA" sz="1800" dirty="0" err="1">
                <a:effectLst/>
                <a:latin typeface="AdvP40668"/>
              </a:rPr>
              <a:t>medialization</a:t>
            </a:r>
            <a:r>
              <a:rPr lang="fr-CA" sz="1800" dirty="0">
                <a:effectLst/>
                <a:latin typeface="AdvP40668"/>
              </a:rPr>
              <a:t>, </a:t>
            </a:r>
            <a:r>
              <a:rPr lang="fr-CA" sz="1800" dirty="0" err="1">
                <a:effectLst/>
                <a:latin typeface="AdvP40668"/>
              </a:rPr>
              <a:t>proce</a:t>
            </a:r>
            <a:r>
              <a:rPr lang="fr-CA" sz="1800" dirty="0">
                <a:effectLst/>
                <a:latin typeface="AdvP40668"/>
              </a:rPr>
              <a:t>- dural </a:t>
            </a:r>
            <a:r>
              <a:rPr lang="fr-CA" sz="1800" dirty="0" err="1">
                <a:effectLst/>
                <a:latin typeface="AdvP40668"/>
              </a:rPr>
              <a:t>anxiety</a:t>
            </a:r>
            <a:r>
              <a:rPr lang="fr-CA" sz="1800" dirty="0">
                <a:effectLst/>
                <a:latin typeface="AdvP40668"/>
              </a:rPr>
              <a:t> and </a:t>
            </a:r>
            <a:r>
              <a:rPr lang="fr-CA" sz="1800" dirty="0" err="1">
                <a:effectLst/>
                <a:latin typeface="AdvP40668"/>
              </a:rPr>
              <a:t>discomfort</a:t>
            </a:r>
            <a:r>
              <a:rPr lang="fr-CA" sz="1800" dirty="0">
                <a:effectLst/>
                <a:latin typeface="AdvP40668"/>
              </a:rPr>
              <a:t>, and direct </a:t>
            </a:r>
            <a:r>
              <a:rPr lang="fr-CA" sz="1800" dirty="0" err="1">
                <a:effectLst/>
                <a:latin typeface="AdvP40668"/>
              </a:rPr>
              <a:t>procedural</a:t>
            </a:r>
            <a:r>
              <a:rPr lang="fr-CA" sz="1800" dirty="0">
                <a:effectLst/>
                <a:latin typeface="AdvP40668"/>
              </a:rPr>
              <a:t> </a:t>
            </a:r>
            <a:r>
              <a:rPr lang="fr-CA" sz="1800" dirty="0" err="1">
                <a:effectLst/>
                <a:latin typeface="AdvP40668"/>
              </a:rPr>
              <a:t>costs</a:t>
            </a:r>
            <a:r>
              <a:rPr lang="fr-CA" sz="1800" dirty="0">
                <a:effectLst/>
                <a:latin typeface="AdvP40668"/>
              </a:rPr>
              <a:t>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Benefit-harm</a:t>
            </a:r>
            <a:r>
              <a:rPr lang="fr-CA" sz="1800" dirty="0">
                <a:effectLst/>
                <a:latin typeface="AdvP40668"/>
              </a:rPr>
              <a:t> </a:t>
            </a:r>
            <a:r>
              <a:rPr lang="fr-CA" sz="1800" dirty="0" err="1">
                <a:effectLst/>
                <a:latin typeface="AdvP40668"/>
              </a:rPr>
              <a:t>assessment</a:t>
            </a:r>
            <a:r>
              <a:rPr lang="fr-CA" sz="1800" dirty="0">
                <a:effectLst/>
                <a:latin typeface="AdvP40668"/>
              </a:rPr>
              <a:t>: </a:t>
            </a:r>
            <a:r>
              <a:rPr lang="fr-CA" sz="1800" dirty="0" err="1">
                <a:effectLst/>
                <a:latin typeface="AdvP40668"/>
              </a:rPr>
              <a:t>Preponderance</a:t>
            </a:r>
            <a:r>
              <a:rPr lang="fr-CA" sz="1800" dirty="0">
                <a:effectLst/>
                <a:latin typeface="AdvP40668"/>
              </a:rPr>
              <a:t> of </a:t>
            </a:r>
            <a:r>
              <a:rPr lang="fr-CA" sz="1800" dirty="0" err="1">
                <a:effectLst/>
                <a:latin typeface="AdvP40668"/>
              </a:rPr>
              <a:t>benefit</a:t>
            </a:r>
            <a:r>
              <a:rPr lang="fr-CA" sz="1800" dirty="0">
                <a:effectLst/>
                <a:latin typeface="AdvP40668"/>
              </a:rPr>
              <a:t> over </a:t>
            </a:r>
            <a:r>
              <a:rPr lang="fr-CA" sz="1800" dirty="0" err="1">
                <a:effectLst/>
                <a:latin typeface="AdvP40668"/>
              </a:rPr>
              <a:t>harm</a:t>
            </a:r>
            <a:r>
              <a:rPr lang="fr-CA" sz="1800" dirty="0">
                <a:effectLst/>
                <a:latin typeface="AdvP40668"/>
              </a:rPr>
              <a:t> </a:t>
            </a:r>
            <a:endParaRPr lang="fr-CA" sz="2800" dirty="0">
              <a:effectLst/>
            </a:endParaRPr>
          </a:p>
          <a:p>
            <a:pPr marL="228600" indent="-228600">
              <a:buAutoNum type="arabicPeriod"/>
            </a:pPr>
            <a:endParaRPr lang="fr-CA" sz="1800" b="0" i="0" dirty="0">
              <a:solidFill>
                <a:srgbClr val="212121"/>
              </a:solidFill>
              <a:effectLst/>
              <a:latin typeface="system-ui"/>
            </a:endParaRPr>
          </a:p>
          <a:p>
            <a:pPr marL="685800" lvl="1" indent="-228600">
              <a:buAutoNum type="arabicPeriod"/>
            </a:pPr>
            <a:endParaRPr lang="fr-CA" sz="1800" dirty="0">
              <a:effectLst/>
              <a:latin typeface="AdvP40668"/>
            </a:endParaRPr>
          </a:p>
          <a:p>
            <a:pPr marL="0" lvl="0" indent="0" rtl="0">
              <a:lnSpc>
                <a:spcPct val="90000"/>
              </a:lnSpc>
              <a:spcBef>
                <a:spcPts val="0"/>
              </a:spcBef>
              <a:spcAft>
                <a:spcPts val="0"/>
              </a:spcAft>
              <a:buClr>
                <a:schemeClr val="dk1"/>
              </a:buClr>
              <a:buSzPts val="1100"/>
              <a:buFont typeface="Arial"/>
              <a:buNone/>
            </a:pPr>
            <a:endParaRPr lang="fr-FR" sz="1800"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15</a:t>
            </a:fld>
            <a:endParaRPr lang="fr-FR" altLang="x-none"/>
          </a:p>
        </p:txBody>
      </p:sp>
    </p:spTree>
    <p:extLst>
      <p:ext uri="{BB962C8B-B14F-4D97-AF65-F5344CB8AC3E}">
        <p14:creationId xmlns:p14="http://schemas.microsoft.com/office/powerpoint/2010/main" val="88861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16</a:t>
            </a:fld>
            <a:endParaRPr lang="fr-FR"/>
          </a:p>
        </p:txBody>
      </p:sp>
    </p:spTree>
    <p:extLst>
      <p:ext uri="{BB962C8B-B14F-4D97-AF65-F5344CB8AC3E}">
        <p14:creationId xmlns:p14="http://schemas.microsoft.com/office/powerpoint/2010/main" val="2099173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0" i="0" dirty="0">
                <a:solidFill>
                  <a:srgbClr val="000000"/>
                </a:solidFill>
                <a:effectLst/>
              </a:rPr>
              <a:t>https://</a:t>
            </a:r>
            <a:r>
              <a:rPr lang="fr-CA" sz="1200" b="0" i="0" dirty="0" err="1">
                <a:solidFill>
                  <a:srgbClr val="000000"/>
                </a:solidFill>
                <a:effectLst/>
              </a:rPr>
              <a:t>choisiravecsoin.org</a:t>
            </a:r>
            <a:r>
              <a:rPr lang="fr-CA" sz="1200" b="0" i="0" dirty="0">
                <a:solidFill>
                  <a:srgbClr val="000000"/>
                </a:solidFill>
                <a:effectLst/>
              </a:rPr>
              <a:t>/</a:t>
            </a:r>
            <a:r>
              <a:rPr lang="fr-CA" sz="1200" b="0" i="0" dirty="0" err="1">
                <a:solidFill>
                  <a:srgbClr val="000000"/>
                </a:solidFill>
                <a:effectLst/>
              </a:rPr>
              <a:t>recommendation</a:t>
            </a:r>
            <a:r>
              <a:rPr lang="fr-CA" sz="1200" b="0" i="0" dirty="0">
                <a:solidFill>
                  <a:srgbClr val="000000"/>
                </a:solidFill>
                <a:effectLst/>
              </a:rPr>
              <a:t>/</a:t>
            </a:r>
            <a:r>
              <a:rPr lang="fr-CA" sz="1200" b="0" i="0" dirty="0" err="1">
                <a:solidFill>
                  <a:srgbClr val="000000"/>
                </a:solidFill>
                <a:effectLst/>
              </a:rPr>
              <a:t>pediatrie</a:t>
            </a:r>
            <a:r>
              <a:rPr lang="fr-CA" sz="1200" b="0" i="0" dirty="0">
                <a:solidFill>
                  <a:srgbClr val="000000"/>
                </a:solidFill>
                <a:effectLst/>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b="0" i="0" dirty="0">
              <a:solidFill>
                <a:srgbClr val="000000"/>
              </a:solidFill>
              <a:effectLst/>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b="0" i="0" dirty="0">
                <a:solidFill>
                  <a:srgbClr val="000000"/>
                </a:solidFill>
                <a:effectLst/>
              </a:rPr>
              <a:t>À un mois de vie, 20 % des nourrissons en santé régurgitent ou vomissent après la plupart des boires. Ces comportements passent à 41 % chez les nourrissons de trois à quatre mois, mais diminuent par la suite et se raréfient après l’âge d’un an</a:t>
            </a:r>
            <a:r>
              <a:rPr lang="fr-FR" sz="1200" b="0" i="0" dirty="0">
                <a:solidFill>
                  <a:srgbClr val="000000"/>
                </a:solidFill>
                <a:effectLst/>
              </a:rPr>
              <a:t>.</a:t>
            </a:r>
            <a:endParaRPr lang="fr-CA" sz="1200" b="0" i="0" dirty="0">
              <a:solidFill>
                <a:srgbClr val="000000"/>
              </a:solidFill>
              <a:effectLst/>
            </a:endParaRPr>
          </a:p>
          <a:p>
            <a:pPr marL="285750" indent="-285750">
              <a:buFont typeface="Arial" panose="020B0604020202020204" pitchFamily="34" charset="0"/>
              <a:buChar char="•"/>
            </a:pPr>
            <a:r>
              <a:rPr lang="fr-CA" sz="1200" b="0" i="0" dirty="0">
                <a:solidFill>
                  <a:srgbClr val="000000"/>
                </a:solidFill>
                <a:effectLst/>
              </a:rPr>
              <a:t>Cette définition est problématique chez les nourrissons, parce que de nombreux symptômes attribués au RGOP ne sont pas spécifiques. </a:t>
            </a:r>
            <a:r>
              <a:rPr lang="fr-CA" sz="1200" i="0" dirty="0">
                <a:solidFill>
                  <a:srgbClr val="000000"/>
                </a:solidFill>
                <a:effectLst/>
              </a:rPr>
              <a:t>Les pleurs, l’agitation et la cambrure du dos, accompagnés ou non de régurgitations, peuvent être des comportements normaux ou être attribuables à d’autres étiologies. </a:t>
            </a:r>
            <a:endParaRPr lang="fr-CA" sz="1200" dirty="0">
              <a:solidFill>
                <a:srgbClr val="000000"/>
              </a:solidFill>
            </a:endParaRPr>
          </a:p>
          <a:p>
            <a:endParaRPr lang="fr-FR" dirty="0"/>
          </a:p>
          <a:p>
            <a:pPr algn="l" fontAlgn="base"/>
            <a:r>
              <a:rPr lang="fr-CA" b="0" i="0" dirty="0">
                <a:solidFill>
                  <a:srgbClr val="666666"/>
                </a:solidFill>
                <a:effectLst/>
                <a:latin typeface="PT Sans" panose="020B0503020203020204" pitchFamily="34" charset="77"/>
              </a:rPr>
              <a:t>Les médicaments qui réduisent l’acidité dans l’estomac n’améliorent ni les pleurs ni les régurgitations des bébés. Ces symptômes sont courants et disparaissent habituellement par eux-mêmes à mesure que l’enfant grandit. Selon les études, les nourrissons qui prennent des médicaments destinés à bloquer la sécrétion gastrique acide présentent davantage d’infections respiratoires et gastro-intestinales. Les agents </a:t>
            </a:r>
            <a:r>
              <a:rPr lang="fr-CA" b="0" i="0" dirty="0" err="1">
                <a:solidFill>
                  <a:srgbClr val="666666"/>
                </a:solidFill>
                <a:effectLst/>
                <a:latin typeface="PT Sans" panose="020B0503020203020204" pitchFamily="34" charset="77"/>
              </a:rPr>
              <a:t>prokinétiques</a:t>
            </a:r>
            <a:r>
              <a:rPr lang="fr-CA" b="0" i="0" dirty="0">
                <a:solidFill>
                  <a:srgbClr val="666666"/>
                </a:solidFill>
                <a:effectLst/>
                <a:latin typeface="PT Sans" panose="020B0503020203020204" pitchFamily="34" charset="77"/>
              </a:rPr>
              <a:t> n’améliorent pas les symptômes de reflux chez les bébés, mais ils peuvent entraîner des effets secondaires sur le cœur et le système nerveux ainsi que des interactions avec d’autres médicaments. Par exemple, la dompéridone peut causer une augmentation de l’intervalle </a:t>
            </a:r>
            <a:r>
              <a:rPr lang="fr-CA" b="0" i="0" dirty="0" err="1">
                <a:solidFill>
                  <a:srgbClr val="666666"/>
                </a:solidFill>
                <a:effectLst/>
                <a:latin typeface="PT Sans" panose="020B0503020203020204" pitchFamily="34" charset="77"/>
              </a:rPr>
              <a:t>QTc</a:t>
            </a:r>
            <a:r>
              <a:rPr lang="fr-CA" b="0" i="0" dirty="0">
                <a:solidFill>
                  <a:srgbClr val="666666"/>
                </a:solidFill>
                <a:effectLst/>
                <a:latin typeface="PT Sans" panose="020B0503020203020204" pitchFamily="34" charset="77"/>
              </a:rPr>
              <a:t> à l’électrocardiogramme, en particulier lorsqu’elle est utilisée avec d’autres médicaments qui affectent le métabolisme hépatique. Le métoclopramide peut causer une dyskinésie tardive. Les nourrissons atteints de reflux gastro-œsophagien qui présentent un retard de croissance, des problèmes respiratoires récurrents ou un saignement gastro-intestinal doivent faire l’objet d’une évaluation plus approfondie et pourraient avoir besoin d’un traitement médicamenteux. Ce n’est toutefois pas le cas de la plupart des nourrissons.</a:t>
            </a:r>
            <a:br>
              <a:rPr lang="fr-CA" dirty="0"/>
            </a:br>
            <a:endParaRPr lang="fr-FR" dirty="0"/>
          </a:p>
          <a:p>
            <a:br>
              <a:rPr lang="fr-CA" dirty="0"/>
            </a:br>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17</a:t>
            </a:fld>
            <a:endParaRPr lang="fr-FR"/>
          </a:p>
        </p:txBody>
      </p:sp>
    </p:spTree>
    <p:extLst>
      <p:ext uri="{BB962C8B-B14F-4D97-AF65-F5344CB8AC3E}">
        <p14:creationId xmlns:p14="http://schemas.microsoft.com/office/powerpoint/2010/main" val="91726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cps.ca</a:t>
            </a:r>
            <a:r>
              <a:rPr lang="fr-FR" dirty="0"/>
              <a:t>/</a:t>
            </a:r>
            <a:r>
              <a:rPr lang="fr-FR" dirty="0" err="1"/>
              <a:t>fr</a:t>
            </a:r>
            <a:r>
              <a:rPr lang="fr-FR" dirty="0"/>
              <a:t>/documents/position/reflux-gastro-</a:t>
            </a:r>
            <a:r>
              <a:rPr lang="fr-FR" dirty="0" err="1"/>
              <a:t>sophagien</a:t>
            </a:r>
            <a:r>
              <a:rPr lang="fr-FR" dirty="0"/>
              <a:t>-chez-les-nourrissons-en-sante</a:t>
            </a:r>
          </a:p>
          <a:p>
            <a:endParaRPr lang="fr-FR" dirty="0"/>
          </a:p>
          <a:p>
            <a:r>
              <a:rPr lang="fr-CA" sz="1200" dirty="0" err="1">
                <a:effectLst/>
                <a:latin typeface="HelveticaNeue" panose="02000503000000020004" pitchFamily="2" charset="0"/>
              </a:rPr>
              <a:t>Résume</a:t>
            </a:r>
            <a:r>
              <a:rPr lang="fr-CA" sz="1200" dirty="0">
                <a:effectLst/>
                <a:latin typeface="HelveticaNeue" panose="02000503000000020004" pitchFamily="2" charset="0"/>
              </a:rPr>
              <a:t>́ </a:t>
            </a:r>
            <a:endParaRPr lang="fr-CA" dirty="0"/>
          </a:p>
          <a:p>
            <a:r>
              <a:rPr lang="fr-CA" sz="1200" dirty="0">
                <a:effectLst/>
                <a:latin typeface="TimesNewRomanPSMT"/>
              </a:rPr>
              <a:t>Les </a:t>
            </a:r>
            <a:r>
              <a:rPr lang="fr-CA" sz="1200" dirty="0" err="1">
                <a:effectLst/>
                <a:latin typeface="TimesNewRomanPSMT"/>
              </a:rPr>
              <a:t>symptômes</a:t>
            </a:r>
            <a:r>
              <a:rPr lang="fr-CA" sz="1200" dirty="0">
                <a:effectLst/>
                <a:latin typeface="TimesNewRomanPSMT"/>
              </a:rPr>
              <a:t> cliniques </a:t>
            </a:r>
            <a:r>
              <a:rPr lang="fr-CA" sz="1200" dirty="0" err="1">
                <a:effectLst/>
                <a:latin typeface="TimesNewRomanPSMT"/>
              </a:rPr>
              <a:t>attribués</a:t>
            </a:r>
            <a:r>
              <a:rPr lang="fr-CA" sz="1200" dirty="0">
                <a:effectLst/>
                <a:latin typeface="TimesNewRomanPSMT"/>
              </a:rPr>
              <a:t> au reflux gastro-œsophagien pathologique chez les nourrissons </a:t>
            </a:r>
            <a:r>
              <a:rPr lang="fr-CA" sz="1200" dirty="0" err="1">
                <a:effectLst/>
                <a:latin typeface="TimesNewRomanPSMT"/>
              </a:rPr>
              <a:t>nés</a:t>
            </a:r>
            <a:r>
              <a:rPr lang="fr-CA" sz="1200" dirty="0">
                <a:effectLst/>
                <a:latin typeface="TimesNewRomanPSMT"/>
              </a:rPr>
              <a:t> à terme et en santé sont non </a:t>
            </a:r>
            <a:r>
              <a:rPr lang="fr-CA" sz="1200" dirty="0" err="1">
                <a:effectLst/>
                <a:latin typeface="TimesNewRomanPSMT"/>
              </a:rPr>
              <a:t>spécifiques</a:t>
            </a:r>
            <a:r>
              <a:rPr lang="fr-CA" sz="1200" dirty="0">
                <a:effectLst/>
                <a:latin typeface="TimesNewRomanPSMT"/>
              </a:rPr>
              <a:t> et rappellent des comportements </a:t>
            </a:r>
            <a:r>
              <a:rPr lang="fr-CA" sz="1200" dirty="0" err="1">
                <a:effectLst/>
                <a:latin typeface="TimesNewRomanPSMT"/>
              </a:rPr>
              <a:t>adaptés</a:t>
            </a:r>
            <a:r>
              <a:rPr lang="fr-CA" sz="1200" dirty="0">
                <a:effectLst/>
                <a:latin typeface="TimesNewRomanPSMT"/>
              </a:rPr>
              <a:t> à l’</a:t>
            </a:r>
            <a:r>
              <a:rPr lang="fr-CA" sz="1200" dirty="0" err="1">
                <a:effectLst/>
                <a:latin typeface="TimesNewRomanPSMT"/>
              </a:rPr>
              <a:t>âge</a:t>
            </a:r>
            <a:r>
              <a:rPr lang="fr-CA" sz="1200" dirty="0">
                <a:effectLst/>
                <a:latin typeface="TimesNewRomanPSMT"/>
              </a:rPr>
              <a:t>. Le </a:t>
            </a:r>
            <a:r>
              <a:rPr lang="fr-CA" sz="1200" dirty="0" err="1">
                <a:effectLst/>
                <a:latin typeface="TimesNewRomanPSMT"/>
              </a:rPr>
              <a:t>présent</a:t>
            </a:r>
            <a:r>
              <a:rPr lang="fr-CA" sz="1200" dirty="0">
                <a:effectLst/>
                <a:latin typeface="TimesNewRomanPSMT"/>
              </a:rPr>
              <a:t> point de pratique analyse les </a:t>
            </a:r>
            <a:r>
              <a:rPr lang="fr-CA" sz="1200" dirty="0" err="1">
                <a:effectLst/>
                <a:latin typeface="TimesNewRomanPSMT"/>
              </a:rPr>
              <a:t>données</a:t>
            </a:r>
            <a:r>
              <a:rPr lang="fr-CA" sz="1200" dirty="0">
                <a:effectLst/>
                <a:latin typeface="TimesNewRomanPSMT"/>
              </a:rPr>
              <a:t> probantes sur la prise en charge </a:t>
            </a:r>
            <a:r>
              <a:rPr lang="fr-CA" sz="1200" dirty="0" err="1">
                <a:effectLst/>
                <a:latin typeface="TimesNewRomanPSMT"/>
              </a:rPr>
              <a:t>médicale</a:t>
            </a:r>
            <a:r>
              <a:rPr lang="fr-CA" sz="1200" dirty="0">
                <a:effectLst/>
                <a:latin typeface="TimesNewRomanPSMT"/>
              </a:rPr>
              <a:t> </a:t>
            </a:r>
            <a:r>
              <a:rPr lang="fr-CA" sz="1200" dirty="0" err="1">
                <a:effectLst/>
                <a:latin typeface="TimesNewRomanPSMT"/>
              </a:rPr>
              <a:t>recommandée</a:t>
            </a:r>
            <a:r>
              <a:rPr lang="fr-CA" sz="1200" dirty="0">
                <a:effectLst/>
                <a:latin typeface="TimesNewRomanPSMT"/>
              </a:rPr>
              <a:t> de cette affection courante. Les recommandations à jour en vue de la prise en charge de ce type de reflux comprennent les modifications à l’alimentation, telles que l’</a:t>
            </a:r>
            <a:r>
              <a:rPr lang="fr-CA" sz="1200" dirty="0" err="1">
                <a:effectLst/>
                <a:latin typeface="TimesNewRomanPSMT"/>
              </a:rPr>
              <a:t>épaississement</a:t>
            </a:r>
            <a:r>
              <a:rPr lang="fr-CA" sz="1200" dirty="0">
                <a:effectLst/>
                <a:latin typeface="TimesNewRomanPSMT"/>
              </a:rPr>
              <a:t> des aliments ou l’</a:t>
            </a:r>
            <a:r>
              <a:rPr lang="fr-CA" sz="1200" dirty="0" err="1">
                <a:effectLst/>
                <a:latin typeface="TimesNewRomanPSMT"/>
              </a:rPr>
              <a:t>évitement</a:t>
            </a:r>
            <a:r>
              <a:rPr lang="fr-CA" sz="1200" dirty="0">
                <a:effectLst/>
                <a:latin typeface="TimesNewRomanPSMT"/>
              </a:rPr>
              <a:t> des </a:t>
            </a:r>
            <a:r>
              <a:rPr lang="fr-CA" sz="1200" dirty="0" err="1">
                <a:effectLst/>
                <a:latin typeface="TimesNewRomanPSMT"/>
              </a:rPr>
              <a:t>protéines</a:t>
            </a:r>
            <a:r>
              <a:rPr lang="fr-CA" sz="1200" dirty="0">
                <a:effectLst/>
                <a:latin typeface="TimesNewRomanPSMT"/>
              </a:rPr>
              <a:t> du lait de vache. Les </a:t>
            </a:r>
            <a:r>
              <a:rPr lang="fr-CA" sz="1200" dirty="0" err="1">
                <a:effectLst/>
                <a:latin typeface="TimesNewRomanPSMT"/>
              </a:rPr>
              <a:t>données</a:t>
            </a:r>
            <a:r>
              <a:rPr lang="fr-CA" sz="1200" dirty="0">
                <a:effectLst/>
                <a:latin typeface="TimesNewRomanPSMT"/>
              </a:rPr>
              <a:t> probantes à l’</a:t>
            </a:r>
            <a:r>
              <a:rPr lang="fr-CA" sz="1200" dirty="0" err="1">
                <a:effectLst/>
                <a:latin typeface="TimesNewRomanPSMT"/>
              </a:rPr>
              <a:t>égard</a:t>
            </a:r>
            <a:r>
              <a:rPr lang="fr-CA" sz="1200" dirty="0">
                <a:effectLst/>
                <a:latin typeface="TimesNewRomanPSMT"/>
              </a:rPr>
              <a:t> d’une prise en charge pharmacologique, y compris les traitements antiacides ou les agents </a:t>
            </a:r>
            <a:r>
              <a:rPr lang="fr-CA" sz="1200" dirty="0" err="1">
                <a:effectLst/>
                <a:latin typeface="TimesNewRomanPSMT"/>
              </a:rPr>
              <a:t>procinétiques</a:t>
            </a:r>
            <a:r>
              <a:rPr lang="fr-CA" sz="1200" dirty="0">
                <a:effectLst/>
                <a:latin typeface="TimesNewRomanPSMT"/>
              </a:rPr>
              <a:t>, sont </a:t>
            </a:r>
            <a:r>
              <a:rPr lang="fr-CA" sz="1200" dirty="0" err="1">
                <a:effectLst/>
                <a:latin typeface="TimesNewRomanPSMT"/>
              </a:rPr>
              <a:t>limitées</a:t>
            </a:r>
            <a:r>
              <a:rPr lang="fr-CA" sz="1200" dirty="0">
                <a:effectLst/>
                <a:latin typeface="TimesNewRomanPSMT"/>
              </a:rPr>
              <a:t> et </a:t>
            </a:r>
            <a:r>
              <a:rPr lang="fr-CA" sz="1200" dirty="0" err="1">
                <a:effectLst/>
                <a:latin typeface="TimesNewRomanPSMT"/>
              </a:rPr>
              <a:t>démontrent</a:t>
            </a:r>
            <a:r>
              <a:rPr lang="fr-CA" sz="1200" dirty="0">
                <a:effectLst/>
                <a:latin typeface="TimesNewRomanPSMT"/>
              </a:rPr>
              <a:t> que leurs risques sont souvent </a:t>
            </a:r>
            <a:r>
              <a:rPr lang="fr-CA" sz="1200" dirty="0" err="1">
                <a:effectLst/>
                <a:latin typeface="TimesNewRomanPSMT"/>
              </a:rPr>
              <a:t>supérieurs</a:t>
            </a:r>
            <a:r>
              <a:rPr lang="fr-CA" sz="1200" dirty="0">
                <a:effectLst/>
                <a:latin typeface="TimesNewRomanPSMT"/>
              </a:rPr>
              <a:t> à leurs </a:t>
            </a:r>
            <a:r>
              <a:rPr lang="fr-CA" sz="1200" dirty="0" err="1">
                <a:effectLst/>
                <a:latin typeface="TimesNewRomanPSMT"/>
              </a:rPr>
              <a:t>éventuels</a:t>
            </a:r>
            <a:r>
              <a:rPr lang="fr-CA" sz="1200" dirty="0">
                <a:effectLst/>
                <a:latin typeface="TimesNewRomanPSMT"/>
              </a:rPr>
              <a:t> avantages en raison des importantes </a:t>
            </a:r>
            <a:r>
              <a:rPr lang="fr-CA" sz="1200" dirty="0" err="1">
                <a:effectLst/>
                <a:latin typeface="TimesNewRomanPSMT"/>
              </a:rPr>
              <a:t>préoccupations</a:t>
            </a:r>
            <a:r>
              <a:rPr lang="fr-CA" sz="1200" dirty="0">
                <a:effectLst/>
                <a:latin typeface="TimesNewRomanPSMT"/>
              </a:rPr>
              <a:t> </a:t>
            </a:r>
            <a:r>
              <a:rPr lang="fr-CA" sz="1200" dirty="0" err="1">
                <a:effectLst/>
                <a:latin typeface="TimesNewRomanPSMT"/>
              </a:rPr>
              <a:t>liées</a:t>
            </a:r>
            <a:r>
              <a:rPr lang="fr-CA" sz="1200" dirty="0">
                <a:effectLst/>
                <a:latin typeface="TimesNewRomanPSMT"/>
              </a:rPr>
              <a:t> à l’</a:t>
            </a:r>
            <a:r>
              <a:rPr lang="fr-CA" sz="1200" dirty="0" err="1">
                <a:effectLst/>
                <a:latin typeface="TimesNewRomanPSMT"/>
              </a:rPr>
              <a:t>innocuite</a:t>
            </a:r>
            <a:r>
              <a:rPr lang="fr-CA" sz="1200" dirty="0">
                <a:effectLst/>
                <a:latin typeface="TimesNewRomanPSMT"/>
              </a:rPr>
              <a:t>́ et aux effets secondaires. Les traitements antiacides ne doivent pas </a:t>
            </a:r>
            <a:r>
              <a:rPr lang="fr-CA" sz="1200" dirty="0" err="1">
                <a:effectLst/>
                <a:latin typeface="TimesNewRomanPSMT"/>
              </a:rPr>
              <a:t>être</a:t>
            </a:r>
            <a:r>
              <a:rPr lang="fr-CA" sz="1200" dirty="0">
                <a:effectLst/>
                <a:latin typeface="TimesNewRomanPSMT"/>
              </a:rPr>
              <a:t> </a:t>
            </a:r>
            <a:r>
              <a:rPr lang="fr-CA" sz="1200" dirty="0" err="1">
                <a:effectLst/>
                <a:latin typeface="TimesNewRomanPSMT"/>
              </a:rPr>
              <a:t>utilisés</a:t>
            </a:r>
            <a:r>
              <a:rPr lang="fr-CA" sz="1200" dirty="0">
                <a:effectLst/>
                <a:latin typeface="TimesNewRomanPSMT"/>
              </a:rPr>
              <a:t> </a:t>
            </a:r>
            <a:r>
              <a:rPr lang="fr-CA" sz="1200" dirty="0" err="1">
                <a:effectLst/>
                <a:latin typeface="TimesNewRomanPSMT"/>
              </a:rPr>
              <a:t>systématiquement</a:t>
            </a:r>
            <a:r>
              <a:rPr lang="fr-CA" sz="1200" dirty="0">
                <a:effectLst/>
                <a:latin typeface="TimesNewRomanPSMT"/>
              </a:rPr>
              <a:t> chez les nourrissons </a:t>
            </a:r>
            <a:r>
              <a:rPr lang="fr-CA" sz="1200" dirty="0" err="1">
                <a:effectLst/>
                <a:latin typeface="TimesNewRomanPSMT"/>
              </a:rPr>
              <a:t>présentant</a:t>
            </a:r>
            <a:r>
              <a:rPr lang="fr-CA" sz="1200" dirty="0">
                <a:effectLst/>
                <a:latin typeface="TimesNewRomanPSMT"/>
              </a:rPr>
              <a:t> un reflux gastro-œsophagien pathologique. Ils sont plus susceptibles d’</a:t>
            </a:r>
            <a:r>
              <a:rPr lang="fr-CA" sz="1200" dirty="0" err="1">
                <a:effectLst/>
                <a:latin typeface="TimesNewRomanPSMT"/>
              </a:rPr>
              <a:t>être</a:t>
            </a:r>
            <a:r>
              <a:rPr lang="fr-CA" sz="1200" dirty="0">
                <a:effectLst/>
                <a:latin typeface="TimesNewRomanPSMT"/>
              </a:rPr>
              <a:t> utiles pour soigner des </a:t>
            </a:r>
            <a:r>
              <a:rPr lang="fr-CA" sz="1200" dirty="0" err="1">
                <a:effectLst/>
                <a:latin typeface="TimesNewRomanPSMT"/>
              </a:rPr>
              <a:t>symptômes</a:t>
            </a:r>
            <a:r>
              <a:rPr lang="fr-CA" sz="1200" dirty="0">
                <a:effectLst/>
                <a:latin typeface="TimesNewRomanPSMT"/>
              </a:rPr>
              <a:t> </a:t>
            </a:r>
            <a:r>
              <a:rPr lang="fr-CA" sz="1200" dirty="0" err="1">
                <a:effectLst/>
                <a:latin typeface="TimesNewRomanPSMT"/>
              </a:rPr>
              <a:t>évocateurs</a:t>
            </a:r>
            <a:r>
              <a:rPr lang="fr-CA" sz="1200" dirty="0">
                <a:effectLst/>
                <a:latin typeface="TimesNewRomanPSMT"/>
              </a:rPr>
              <a:t> d’une œsophagite </a:t>
            </a:r>
            <a:r>
              <a:rPr lang="fr-CA" sz="1200" dirty="0" err="1">
                <a:effectLst/>
                <a:latin typeface="TimesNewRomanPSMT"/>
              </a:rPr>
              <a:t>érosive</a:t>
            </a:r>
            <a:r>
              <a:rPr lang="fr-CA" sz="1200" dirty="0">
                <a:effectLst/>
                <a:latin typeface="TimesNewRomanPSMT"/>
              </a:rPr>
              <a:t>. Les </a:t>
            </a:r>
            <a:r>
              <a:rPr lang="fr-CA" sz="1200" dirty="0" err="1">
                <a:effectLst/>
                <a:latin typeface="TimesNewRomanPSMT"/>
              </a:rPr>
              <a:t>données</a:t>
            </a:r>
            <a:r>
              <a:rPr lang="fr-CA" sz="1200" dirty="0">
                <a:effectLst/>
                <a:latin typeface="TimesNewRomanPSMT"/>
              </a:rPr>
              <a:t> probantes sur la prise en charge des </a:t>
            </a:r>
            <a:r>
              <a:rPr lang="fr-CA" sz="1200" dirty="0" err="1">
                <a:effectLst/>
                <a:latin typeface="TimesNewRomanPSMT"/>
              </a:rPr>
              <a:t>symptômes</a:t>
            </a:r>
            <a:r>
              <a:rPr lang="fr-CA" sz="1200" dirty="0">
                <a:effectLst/>
                <a:latin typeface="TimesNewRomanPSMT"/>
              </a:rPr>
              <a:t> </a:t>
            </a:r>
            <a:r>
              <a:rPr lang="fr-CA" sz="1200" dirty="0" err="1">
                <a:effectLst/>
                <a:latin typeface="TimesNewRomanPSMT"/>
              </a:rPr>
              <a:t>attribués</a:t>
            </a:r>
            <a:r>
              <a:rPr lang="fr-CA" sz="1200" dirty="0">
                <a:effectLst/>
                <a:latin typeface="TimesNewRomanPSMT"/>
              </a:rPr>
              <a:t> à ce type de reflux chez les nourrissons de moins d’un an qui sont </a:t>
            </a:r>
            <a:r>
              <a:rPr lang="fr-CA" sz="1200" dirty="0" err="1">
                <a:effectLst/>
                <a:latin typeface="TimesNewRomanPSMT"/>
              </a:rPr>
              <a:t>nés</a:t>
            </a:r>
            <a:r>
              <a:rPr lang="fr-CA" sz="1200" dirty="0">
                <a:effectLst/>
                <a:latin typeface="TimesNewRomanPSMT"/>
              </a:rPr>
              <a:t> à terme et sont autrement en santé sont </a:t>
            </a:r>
            <a:r>
              <a:rPr lang="fr-CA" sz="1200" dirty="0" err="1">
                <a:effectLst/>
                <a:latin typeface="TimesNewRomanPSMT"/>
              </a:rPr>
              <a:t>exposées</a:t>
            </a:r>
            <a:r>
              <a:rPr lang="fr-CA" sz="1200" dirty="0">
                <a:effectLst/>
                <a:latin typeface="TimesNewRomanPSMT"/>
              </a:rPr>
              <a:t>, et la </a:t>
            </a:r>
            <a:r>
              <a:rPr lang="fr-CA" sz="1200" dirty="0" err="1">
                <a:effectLst/>
                <a:latin typeface="TimesNewRomanPSMT"/>
              </a:rPr>
              <a:t>surprescription</a:t>
            </a:r>
            <a:r>
              <a:rPr lang="fr-CA" sz="1200" dirty="0">
                <a:effectLst/>
                <a:latin typeface="TimesNewRomanPSMT"/>
              </a:rPr>
              <a:t> de </a:t>
            </a:r>
            <a:r>
              <a:rPr lang="fr-CA" sz="1200" dirty="0" err="1">
                <a:effectLst/>
                <a:latin typeface="TimesNewRomanPSMT"/>
              </a:rPr>
              <a:t>médicaments</a:t>
            </a:r>
            <a:r>
              <a:rPr lang="fr-CA" sz="1200" dirty="0">
                <a:effectLst/>
                <a:latin typeface="TimesNewRomanPSMT"/>
              </a:rPr>
              <a:t> est </a:t>
            </a:r>
            <a:r>
              <a:rPr lang="fr-CA" sz="1200" dirty="0" err="1">
                <a:effectLst/>
                <a:latin typeface="TimesNewRomanPSMT"/>
              </a:rPr>
              <a:t>déconseillée</a:t>
            </a:r>
            <a:r>
              <a:rPr lang="fr-CA" sz="1200" dirty="0">
                <a:effectLst/>
                <a:latin typeface="TimesNewRomanPSMT"/>
              </a:rPr>
              <a:t> dans cette population. Les conseils </a:t>
            </a:r>
            <a:r>
              <a:rPr lang="fr-CA" sz="1200" dirty="0" err="1">
                <a:effectLst/>
                <a:latin typeface="TimesNewRomanPSMT"/>
              </a:rPr>
              <a:t>préventifs</a:t>
            </a:r>
            <a:r>
              <a:rPr lang="fr-CA" sz="1200" dirty="0">
                <a:effectLst/>
                <a:latin typeface="TimesNewRomanPSMT"/>
              </a:rPr>
              <a:t> sur la </a:t>
            </a:r>
            <a:r>
              <a:rPr lang="fr-CA" sz="1200" dirty="0" err="1">
                <a:effectLst/>
                <a:latin typeface="TimesNewRomanPSMT"/>
              </a:rPr>
              <a:t>résolution</a:t>
            </a:r>
            <a:r>
              <a:rPr lang="fr-CA" sz="1200" dirty="0">
                <a:effectLst/>
                <a:latin typeface="TimesNewRomanPSMT"/>
              </a:rPr>
              <a:t> naturelle des </a:t>
            </a:r>
            <a:r>
              <a:rPr lang="fr-CA" sz="1200" dirty="0" err="1">
                <a:effectLst/>
                <a:latin typeface="TimesNewRomanPSMT"/>
              </a:rPr>
              <a:t>symptômes</a:t>
            </a:r>
            <a:r>
              <a:rPr lang="fr-CA" sz="1200" dirty="0">
                <a:effectLst/>
                <a:latin typeface="TimesNewRomanPSMT"/>
              </a:rPr>
              <a:t> de reflux sont </a:t>
            </a:r>
            <a:r>
              <a:rPr lang="fr-CA" sz="1200" dirty="0" err="1">
                <a:effectLst/>
                <a:latin typeface="TimesNewRomanPSMT"/>
              </a:rPr>
              <a:t>recommandés</a:t>
            </a:r>
            <a:r>
              <a:rPr lang="fr-CA" sz="1200" dirty="0">
                <a:effectLst/>
                <a:latin typeface="TimesNewRomanPSMT"/>
              </a:rPr>
              <a:t>. </a:t>
            </a:r>
            <a:endParaRPr lang="fr-CA" dirty="0"/>
          </a:p>
          <a:p>
            <a:endParaRPr lang="fr-FR" dirty="0"/>
          </a:p>
          <a:p>
            <a:endParaRPr lang="fr-FR" dirty="0"/>
          </a:p>
          <a:p>
            <a:r>
              <a:rPr lang="fr-FR" dirty="0"/>
              <a:t>Lait:</a:t>
            </a:r>
          </a:p>
          <a:p>
            <a:r>
              <a:rPr lang="fr-CA" b="0" i="0" dirty="0">
                <a:solidFill>
                  <a:srgbClr val="000000"/>
                </a:solidFill>
                <a:effectLst/>
                <a:latin typeface="muli"/>
              </a:rPr>
              <a:t>Les données probantes relatives aux aliments épaissis sont résumées dans une analyse systématique de 14 études contrôlées randomisées comparant les aliments épaissis à ceux qui ne le sont pas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3"/>
              </a:rPr>
              <a:t>7</a:t>
            </a:r>
            <a:r>
              <a:rPr lang="fr-CA" b="0" i="0" baseline="30000" dirty="0">
                <a:solidFill>
                  <a:srgbClr val="000000"/>
                </a:solidFill>
                <a:effectLst/>
                <a:latin typeface="muli"/>
              </a:rPr>
              <a:t>]</a:t>
            </a:r>
            <a:r>
              <a:rPr lang="fr-CA" b="0" i="0" dirty="0">
                <a:solidFill>
                  <a:srgbClr val="000000"/>
                </a:solidFill>
                <a:effectLst/>
                <a:latin typeface="muli"/>
              </a:rPr>
              <a:t>. La gomme de caroube (sept études), l’amidon de maïs (trois études), l’amidon de riz (deux études), les céréales (une étude) et la fibre de soja (une étude) servaient d’agents épaississants. Les aliments épaissis n’amélioraient pas les scores d’acidité mesurés par sonde pH. Ils réduisaient toutefois le nombre quotidien d’épisodes de vomissements et de régurgitations, et la prise de poids s’est accentuée dans quatre études. Les effets des aliments épaissis sur d’autres symptômes attribués au RGOP, comme les pleurs ou l’agitation, ne sont pas clairs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4"/>
              </a:rPr>
              <a:t>2</a:t>
            </a:r>
            <a:r>
              <a:rPr lang="fr-CA" b="0" i="0" baseline="30000" dirty="0">
                <a:solidFill>
                  <a:srgbClr val="000000"/>
                </a:solidFill>
                <a:effectLst/>
                <a:latin typeface="muli"/>
              </a:rPr>
              <a:t>]</a:t>
            </a:r>
            <a:r>
              <a:rPr lang="fr-CA" b="0" i="0" dirty="0">
                <a:solidFill>
                  <a:srgbClr val="000000"/>
                </a:solidFill>
                <a:effectLst/>
                <a:latin typeface="muli"/>
              </a:rPr>
              <a:t>. Selon de récentes directives internationales, il est possible d’essayer les aliments épaissis pendant deux semaines chez les nourrissons ayant un RGOP qui vomissent beaucoup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4"/>
              </a:rPr>
              <a:t>2</a:t>
            </a:r>
            <a:r>
              <a:rPr lang="fr-CA" b="0" i="0" baseline="30000" dirty="0">
                <a:solidFill>
                  <a:srgbClr val="000000"/>
                </a:solidFill>
                <a:effectLst/>
                <a:latin typeface="muli"/>
              </a:rPr>
              <a:t>]</a:t>
            </a:r>
            <a:r>
              <a:rPr lang="fr-CA" b="0" i="0" dirty="0">
                <a:solidFill>
                  <a:srgbClr val="000000"/>
                </a:solidFill>
                <a:effectLst/>
                <a:latin typeface="muli"/>
              </a:rPr>
              <a:t>. </a:t>
            </a:r>
            <a:endParaRPr lang="fr-FR" b="0" i="0" dirty="0">
              <a:solidFill>
                <a:srgbClr val="000000"/>
              </a:solidFill>
              <a:effectLst/>
              <a:latin typeface="muli"/>
            </a:endParaRPr>
          </a:p>
          <a:p>
            <a:endParaRPr lang="fr-FR" b="0" i="0" dirty="0">
              <a:solidFill>
                <a:srgbClr val="000000"/>
              </a:solidFill>
              <a:effectLst/>
              <a:latin typeface="muli"/>
            </a:endParaRPr>
          </a:p>
          <a:p>
            <a:r>
              <a:rPr lang="fr-FR" b="0" i="0" dirty="0">
                <a:solidFill>
                  <a:srgbClr val="000000"/>
                </a:solidFill>
                <a:effectLst/>
                <a:latin typeface="muli"/>
              </a:rPr>
              <a:t>Prot lait vache</a:t>
            </a:r>
          </a:p>
          <a:p>
            <a:r>
              <a:rPr lang="fr-CA" b="0" i="0" dirty="0">
                <a:solidFill>
                  <a:srgbClr val="000000"/>
                </a:solidFill>
                <a:effectLst/>
                <a:latin typeface="muli"/>
              </a:rPr>
              <a:t>L’évitement du lait de vache ne règle pas le RGOP, quoiqu’un sous-groupe de nourrissons allergiques aux protéines du lait de vache puisse éprouver des symptômes semblables à ceux du RGOP et pourrait profiter de cette approche. En général, chez ces nourrissons, les symptômes s’atténuent dans les deux semaines suivant le retrait des protéines du lait de vache et réapparaissent à sa réintroduction. Il est possible de faire un essai d’interruption complète des protéines du lait de vache pendant deux à quatre semaines advenant l’échec des autres mesures non pharmacologiques visant à traiter les symptômes attribués au RGOP </a:t>
            </a:r>
          </a:p>
          <a:p>
            <a:endParaRPr lang="fr-CA" b="0" i="0" dirty="0">
              <a:solidFill>
                <a:srgbClr val="000000"/>
              </a:solidFill>
              <a:effectLst/>
              <a:latin typeface="muli"/>
            </a:endParaRPr>
          </a:p>
          <a:p>
            <a:r>
              <a:rPr lang="fr-CA" b="0" i="0" dirty="0">
                <a:solidFill>
                  <a:srgbClr val="000000"/>
                </a:solidFill>
                <a:effectLst/>
                <a:latin typeface="muli"/>
              </a:rPr>
              <a:t>Positionnement:</a:t>
            </a:r>
          </a:p>
          <a:p>
            <a:r>
              <a:rPr lang="fr-CA" b="0" i="0" dirty="0">
                <a:solidFill>
                  <a:srgbClr val="000000"/>
                </a:solidFill>
                <a:effectLst/>
                <a:latin typeface="muli"/>
              </a:rPr>
              <a:t>Selon des études comportant de petits échantillons, le positionnement latéral gauche ou l’élévation de la tête après l’alimentation pourrait atténuer les paramètres de reflux acides mesurés par la sonde pH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5"/>
              </a:rPr>
              <a:t>9</a:t>
            </a:r>
            <a:r>
              <a:rPr lang="fr-CA" b="0" i="0" baseline="30000" dirty="0">
                <a:solidFill>
                  <a:srgbClr val="000000"/>
                </a:solidFill>
                <a:effectLst/>
                <a:latin typeface="muli"/>
              </a:rPr>
              <a:t>]</a:t>
            </a:r>
            <a:r>
              <a:rPr lang="fr-CA" b="0" i="0" dirty="0">
                <a:solidFill>
                  <a:srgbClr val="000000"/>
                </a:solidFill>
                <a:effectLst/>
                <a:latin typeface="muli"/>
              </a:rPr>
              <a:t>. Cependant, peu de données probantes confirment ou infirment que le positionnement du nourrisson atténue les symptômes attribués au RGOP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6"/>
              </a:rPr>
              <a:t>10</a:t>
            </a:r>
            <a:r>
              <a:rPr lang="fr-CA" b="0" i="0" baseline="30000" dirty="0">
                <a:solidFill>
                  <a:srgbClr val="000000"/>
                </a:solidFill>
                <a:effectLst/>
                <a:latin typeface="muli"/>
              </a:rPr>
              <a:t>]</a:t>
            </a:r>
            <a:r>
              <a:rPr lang="fr-CA" b="0" i="0" dirty="0">
                <a:solidFill>
                  <a:srgbClr val="000000"/>
                </a:solidFill>
                <a:effectLst/>
                <a:latin typeface="muli"/>
              </a:rPr>
              <a:t>. La Société canadienne de pédiatrie recommande d’installer les nourrissons sur le dos et sur une surface plane pour dormir, car de solides données probantes démontrent que cette position contribue à prévenir la mort subite du nourrisson.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7"/>
              </a:rPr>
              <a:t>11</a:t>
            </a:r>
            <a:r>
              <a:rPr lang="fr-CA" b="0" i="0" baseline="30000" dirty="0">
                <a:solidFill>
                  <a:srgbClr val="000000"/>
                </a:solidFill>
                <a:effectLst/>
                <a:latin typeface="muli"/>
              </a:rPr>
              <a:t>]</a:t>
            </a:r>
            <a:r>
              <a:rPr lang="fr-CA" b="0" i="0" dirty="0">
                <a:solidFill>
                  <a:srgbClr val="000000"/>
                </a:solidFill>
                <a:effectLst/>
                <a:latin typeface="muli"/>
              </a:rPr>
              <a:t>. Après avoir comparé les faibles données probantes préconisant le positionnement du nourrisson pour soulager les symptômes de RGOP aux solides données probantes démontrant que la position « Dodo sur le dos » prévient la mort subite du nourrisson, le traitement positionnel est à déconseiller pour traiter le RGOP </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4"/>
              </a:rPr>
              <a:t>2</a:t>
            </a:r>
            <a:r>
              <a:rPr lang="fr-CA" b="0" i="0" baseline="30000" dirty="0">
                <a:solidFill>
                  <a:srgbClr val="000000"/>
                </a:solidFill>
                <a:effectLst/>
                <a:latin typeface="muli"/>
              </a:rPr>
              <a:t>][</a:t>
            </a:r>
            <a:r>
              <a:rPr lang="fr-CA" b="0" i="0" u="none" strike="noStrike" baseline="30000" dirty="0">
                <a:solidFill>
                  <a:srgbClr val="007D58"/>
                </a:solidFill>
                <a:effectLst/>
                <a:latin typeface="muli"/>
                <a:hlinkClick r:id="rId7"/>
              </a:rPr>
              <a:t>11</a:t>
            </a:r>
            <a:r>
              <a:rPr lang="fr-CA" b="0" i="0" baseline="30000" dirty="0">
                <a:solidFill>
                  <a:srgbClr val="000000"/>
                </a:solidFill>
                <a:effectLst/>
                <a:latin typeface="muli"/>
              </a:rPr>
              <a:t>]</a:t>
            </a:r>
            <a:r>
              <a:rPr lang="fr-CA" b="0" i="0" dirty="0">
                <a:solidFill>
                  <a:srgbClr val="000000"/>
                </a:solidFill>
                <a:effectLst/>
                <a:latin typeface="muli"/>
              </a:rPr>
              <a:t>.</a:t>
            </a:r>
          </a:p>
          <a:p>
            <a:endParaRPr lang="fr-CA" b="0" i="0" dirty="0">
              <a:solidFill>
                <a:srgbClr val="000000"/>
              </a:solidFill>
              <a:effectLst/>
              <a:latin typeface="muli"/>
            </a:endParaRPr>
          </a:p>
          <a:p>
            <a:r>
              <a:rPr lang="fr-CA" b="0" i="0" dirty="0">
                <a:solidFill>
                  <a:srgbClr val="000000"/>
                </a:solidFill>
                <a:effectLst/>
                <a:latin typeface="muli"/>
              </a:rPr>
              <a:t>Médicaments </a:t>
            </a:r>
            <a:r>
              <a:rPr lang="fr-CA" b="0" i="0" dirty="0" err="1">
                <a:solidFill>
                  <a:srgbClr val="000000"/>
                </a:solidFill>
                <a:effectLst/>
                <a:latin typeface="muli"/>
              </a:rPr>
              <a:t>anti-acides</a:t>
            </a:r>
            <a:r>
              <a:rPr lang="fr-CA" b="0" i="0" dirty="0">
                <a:solidFill>
                  <a:srgbClr val="000000"/>
                </a:solidFill>
                <a:effectLst/>
                <a:latin typeface="muli"/>
              </a:rPr>
              <a:t>:</a:t>
            </a:r>
          </a:p>
          <a:p>
            <a:r>
              <a:rPr lang="fr-CA" sz="1200" dirty="0">
                <a:effectLst/>
                <a:latin typeface="TimesNewRomanPSMT"/>
              </a:rPr>
              <a:t>Dans une </a:t>
            </a:r>
            <a:r>
              <a:rPr lang="fr-CA" sz="1200" dirty="0" err="1">
                <a:effectLst/>
                <a:latin typeface="TimesNewRomanPSMT"/>
              </a:rPr>
              <a:t>étude</a:t>
            </a:r>
            <a:r>
              <a:rPr lang="fr-CA" sz="1200" dirty="0">
                <a:effectLst/>
                <a:latin typeface="TimesNewRomanPSMT"/>
              </a:rPr>
              <a:t> </a:t>
            </a:r>
            <a:r>
              <a:rPr lang="fr-CA" sz="1200" dirty="0" err="1">
                <a:effectLst/>
                <a:latin typeface="TimesNewRomanPSMT"/>
              </a:rPr>
              <a:t>contrôlée</a:t>
            </a:r>
            <a:r>
              <a:rPr lang="fr-CA" sz="1200" dirty="0">
                <a:effectLst/>
                <a:latin typeface="TimesNewRomanPSMT"/>
              </a:rPr>
              <a:t> </a:t>
            </a:r>
            <a:r>
              <a:rPr lang="fr-CA" sz="1200" dirty="0" err="1">
                <a:effectLst/>
                <a:latin typeface="TimesNewRomanPSMT"/>
              </a:rPr>
              <a:t>randomisée</a:t>
            </a:r>
            <a:r>
              <a:rPr lang="fr-CA" sz="1200" dirty="0">
                <a:effectLst/>
                <a:latin typeface="TimesNewRomanPSMT"/>
              </a:rPr>
              <a:t> multicentrique à double insu </a:t>
            </a:r>
            <a:r>
              <a:rPr lang="fr-CA" sz="1200" dirty="0" err="1">
                <a:effectLst/>
                <a:latin typeface="TimesNewRomanPSMT"/>
              </a:rPr>
              <a:t>réalisée</a:t>
            </a:r>
            <a:r>
              <a:rPr lang="fr-CA" sz="1200" dirty="0">
                <a:effectLst/>
                <a:latin typeface="TimesNewRomanPSMT"/>
              </a:rPr>
              <a:t> </a:t>
            </a:r>
            <a:r>
              <a:rPr lang="fr-CA" sz="1200" dirty="0" err="1">
                <a:effectLst/>
                <a:latin typeface="TimesNewRomanPSMT"/>
              </a:rPr>
              <a:t>auprès</a:t>
            </a:r>
            <a:r>
              <a:rPr lang="fr-CA" sz="1200" dirty="0">
                <a:effectLst/>
                <a:latin typeface="TimesNewRomanPSMT"/>
              </a:rPr>
              <a:t> de 162 nourrissons ayant des </a:t>
            </a:r>
            <a:r>
              <a:rPr lang="fr-CA" sz="1200" dirty="0" err="1">
                <a:effectLst/>
                <a:latin typeface="TimesNewRomanPSMT"/>
              </a:rPr>
              <a:t>symptômes</a:t>
            </a:r>
            <a:r>
              <a:rPr lang="fr-CA" sz="1200" dirty="0">
                <a:effectLst/>
                <a:latin typeface="TimesNewRomanPSMT"/>
              </a:rPr>
              <a:t> persistants de RGOP (d’un </a:t>
            </a:r>
            <a:r>
              <a:rPr lang="fr-CA" sz="1200" dirty="0" err="1">
                <a:effectLst/>
                <a:latin typeface="TimesNewRomanPSMT"/>
              </a:rPr>
              <a:t>âge</a:t>
            </a:r>
            <a:r>
              <a:rPr lang="fr-CA" sz="1200" dirty="0">
                <a:effectLst/>
                <a:latin typeface="TimesNewRomanPSMT"/>
              </a:rPr>
              <a:t> moyen de quatre mois), des chercheurs ont </a:t>
            </a:r>
            <a:r>
              <a:rPr lang="fr-CA" sz="1200" b="1" dirty="0">
                <a:effectLst/>
                <a:latin typeface="TimesNewRomanPSMT"/>
              </a:rPr>
              <a:t>comparé le lansoprazole à un placebo pendant quatre semaines. La plupart des nourrissons des deux groupes (54 %) </a:t>
            </a:r>
            <a:r>
              <a:rPr lang="fr-CA" sz="1200" b="1" dirty="0" err="1">
                <a:effectLst/>
                <a:latin typeface="TimesNewRomanPSMT"/>
              </a:rPr>
              <a:t>présentaient</a:t>
            </a:r>
            <a:r>
              <a:rPr lang="fr-CA" sz="1200" b="1" dirty="0">
                <a:effectLst/>
                <a:latin typeface="TimesNewRomanPSMT"/>
              </a:rPr>
              <a:t> une diminution des pleurs de plus de 50 % [15]. Plus de nourrissons du groupe prenant du lansoprazole ont </a:t>
            </a:r>
            <a:r>
              <a:rPr lang="fr-CA" sz="1200" b="1" dirty="0" err="1">
                <a:effectLst/>
                <a:latin typeface="TimesNewRomanPSMT"/>
              </a:rPr>
              <a:t>éprouve</a:t>
            </a:r>
            <a:r>
              <a:rPr lang="fr-CA" sz="1200" b="1" dirty="0">
                <a:effectLst/>
                <a:latin typeface="TimesNewRomanPSMT"/>
              </a:rPr>
              <a:t>́ des </a:t>
            </a:r>
            <a:r>
              <a:rPr lang="fr-CA" sz="1200" b="1" dirty="0" err="1">
                <a:effectLst/>
                <a:latin typeface="TimesNewRomanPSMT"/>
              </a:rPr>
              <a:t>événements</a:t>
            </a:r>
            <a:r>
              <a:rPr lang="fr-CA" sz="1200" b="1" dirty="0">
                <a:effectLst/>
                <a:latin typeface="TimesNewRomanPSMT"/>
              </a:rPr>
              <a:t> </a:t>
            </a:r>
            <a:r>
              <a:rPr lang="fr-CA" sz="1200" b="1" dirty="0" err="1">
                <a:effectLst/>
                <a:latin typeface="TimesNewRomanPSMT"/>
              </a:rPr>
              <a:t>indésirables</a:t>
            </a:r>
            <a:r>
              <a:rPr lang="fr-CA" sz="1200" b="1" dirty="0">
                <a:effectLst/>
                <a:latin typeface="TimesNewRomanPSMT"/>
              </a:rPr>
              <a:t> (62 % par rapport à 46 %), y compris un risque accru d’infection</a:t>
            </a:r>
            <a:r>
              <a:rPr lang="fr-CA" sz="1200" dirty="0">
                <a:effectLst/>
                <a:latin typeface="TimesNewRomanPSMT"/>
              </a:rPr>
              <a:t>. (**Voir réf ci-bas)</a:t>
            </a:r>
          </a:p>
          <a:p>
            <a:endParaRPr lang="fr-CA" dirty="0"/>
          </a:p>
          <a:p>
            <a:r>
              <a:rPr lang="fr-CA" sz="1200" dirty="0">
                <a:effectLst/>
                <a:latin typeface="TimesNewRomanPSMT"/>
              </a:rPr>
              <a:t>Chez les nourrissons et les jeunes enfants, un traitement antiacide </a:t>
            </a:r>
            <a:r>
              <a:rPr lang="fr-CA" sz="1200" dirty="0" err="1">
                <a:effectLst/>
                <a:latin typeface="TimesNewRomanPSMT"/>
              </a:rPr>
              <a:t>accroît</a:t>
            </a:r>
            <a:r>
              <a:rPr lang="fr-CA" sz="1200" dirty="0">
                <a:effectLst/>
                <a:latin typeface="TimesNewRomanPSMT"/>
              </a:rPr>
              <a:t> le risque d’infections pulmonaires et gastro-intestinales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Le traitement antiacide peut </a:t>
            </a:r>
            <a:r>
              <a:rPr lang="fr-CA" sz="1200" dirty="0" err="1">
                <a:effectLst/>
                <a:latin typeface="TimesNewRomanPSMT"/>
              </a:rPr>
              <a:t>être</a:t>
            </a:r>
            <a:r>
              <a:rPr lang="fr-CA" sz="1200" dirty="0">
                <a:effectLst/>
                <a:latin typeface="TimesNewRomanPSMT"/>
              </a:rPr>
              <a:t> utile pour les enfants dont le RGOP est lié à des signes d’œsophagite </a:t>
            </a:r>
            <a:r>
              <a:rPr lang="fr-CA" sz="1200" dirty="0" err="1">
                <a:effectLst/>
                <a:latin typeface="TimesNewRomanPSMT"/>
              </a:rPr>
              <a:t>érosive</a:t>
            </a:r>
            <a:r>
              <a:rPr lang="fr-CA" sz="1200" dirty="0">
                <a:effectLst/>
                <a:latin typeface="TimesNewRomanPSMT"/>
              </a:rPr>
              <a:t> (p. ex., </a:t>
            </a:r>
            <a:r>
              <a:rPr lang="fr-CA" sz="1200" dirty="0" err="1">
                <a:effectLst/>
                <a:latin typeface="TimesNewRomanPSMT"/>
              </a:rPr>
              <a:t>hématémèse</a:t>
            </a:r>
            <a:r>
              <a:rPr lang="fr-CA" sz="1200" dirty="0">
                <a:effectLst/>
                <a:latin typeface="TimesNewRomanPSMT"/>
              </a:rPr>
              <a:t>, </a:t>
            </a:r>
            <a:r>
              <a:rPr lang="fr-CA" sz="1200" dirty="0" err="1">
                <a:effectLst/>
                <a:latin typeface="TimesNewRomanPSMT"/>
              </a:rPr>
              <a:t>difficulte</a:t>
            </a:r>
            <a:r>
              <a:rPr lang="fr-CA" sz="1200" dirty="0">
                <a:effectLst/>
                <a:latin typeface="TimesNewRomanPSMT"/>
              </a:rPr>
              <a:t>́ à s’alimenter ou retard de croissance). Selon la gravité clinique, les nourrissons peuvent </a:t>
            </a:r>
            <a:r>
              <a:rPr lang="fr-CA" sz="1200" dirty="0" err="1">
                <a:effectLst/>
                <a:latin typeface="TimesNewRomanPSMT"/>
              </a:rPr>
              <a:t>également</a:t>
            </a:r>
            <a:r>
              <a:rPr lang="fr-CA" sz="1200" dirty="0">
                <a:effectLst/>
                <a:latin typeface="TimesNewRomanPSMT"/>
              </a:rPr>
              <a:t> profiter d’une consultation en </a:t>
            </a:r>
            <a:r>
              <a:rPr lang="fr-CA" sz="1200" dirty="0" err="1">
                <a:effectLst/>
                <a:latin typeface="TimesNewRomanPSMT"/>
              </a:rPr>
              <a:t>gastroentérologie</a:t>
            </a:r>
            <a:r>
              <a:rPr lang="fr-CA" sz="1200" dirty="0">
                <a:effectLst/>
                <a:latin typeface="TimesNewRomanPSMT"/>
              </a:rPr>
              <a:t> </a:t>
            </a:r>
            <a:r>
              <a:rPr lang="fr-CA" sz="1200" dirty="0" err="1">
                <a:effectLst/>
                <a:latin typeface="TimesNewRomanPSMT"/>
              </a:rPr>
              <a:t>pédiatrique</a:t>
            </a:r>
            <a:r>
              <a:rPr lang="fr-CA" sz="1200" dirty="0">
                <a:effectLst/>
                <a:latin typeface="TimesNewRomanPSMT"/>
              </a:rPr>
              <a:t>. Au moment de mettre à l’essai un traitement antiacide, il est judicieux d’utiliser la plus basse dose efficace pendant la plus courte </a:t>
            </a:r>
            <a:r>
              <a:rPr lang="fr-CA" sz="1200" dirty="0" err="1">
                <a:effectLst/>
                <a:latin typeface="TimesNewRomanPSMT"/>
              </a:rPr>
              <a:t>durée</a:t>
            </a:r>
            <a:r>
              <a:rPr lang="fr-CA" sz="1200" dirty="0">
                <a:effectLst/>
                <a:latin typeface="TimesNewRomanPSMT"/>
              </a:rPr>
              <a:t> possible (</a:t>
            </a:r>
            <a:r>
              <a:rPr lang="fr-CA" sz="1200" dirty="0" err="1">
                <a:effectLst/>
                <a:latin typeface="TimesNewRomanPSMT"/>
              </a:rPr>
              <a:t>généralement</a:t>
            </a:r>
            <a:r>
              <a:rPr lang="fr-CA" sz="1200" dirty="0">
                <a:effectLst/>
                <a:latin typeface="TimesNewRomanPSMT"/>
              </a:rPr>
              <a:t> une </a:t>
            </a:r>
            <a:r>
              <a:rPr lang="fr-CA" sz="1200" dirty="0" err="1">
                <a:effectLst/>
                <a:latin typeface="TimesNewRomanPSMT"/>
              </a:rPr>
              <a:t>période</a:t>
            </a:r>
            <a:r>
              <a:rPr lang="fr-CA" sz="1200" dirty="0">
                <a:effectLst/>
                <a:latin typeface="TimesNewRomanPSMT"/>
              </a:rPr>
              <a:t> de quatre à huit semaines) avant de </a:t>
            </a:r>
            <a:r>
              <a:rPr lang="fr-CA" sz="1200" dirty="0" err="1">
                <a:effectLst/>
                <a:latin typeface="TimesNewRomanPSMT"/>
              </a:rPr>
              <a:t>réévaluer</a:t>
            </a:r>
            <a:r>
              <a:rPr lang="fr-CA" sz="1200" dirty="0">
                <a:effectLst/>
                <a:latin typeface="TimesNewRomanPSMT"/>
              </a:rPr>
              <a:t> la </a:t>
            </a:r>
            <a:r>
              <a:rPr lang="fr-CA" sz="1200" dirty="0" err="1">
                <a:effectLst/>
                <a:latin typeface="TimesNewRomanPSMT"/>
              </a:rPr>
              <a:t>nécessite</a:t>
            </a:r>
            <a:r>
              <a:rPr lang="fr-CA" sz="1200" dirty="0">
                <a:effectLst/>
                <a:latin typeface="TimesNewRomanPSMT"/>
              </a:rPr>
              <a:t>́ d’en poursuivre l’utilisation (tableau 1) [2].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dirty="0">
              <a:effectLst/>
              <a:latin typeface="TimesNewRomanPSM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Médicaments </a:t>
            </a:r>
            <a:r>
              <a:rPr lang="fr-CA" sz="1200" dirty="0" err="1">
                <a:effectLst/>
                <a:latin typeface="TimesNewRomanPSMT"/>
              </a:rPr>
              <a:t>prokinétiques</a:t>
            </a:r>
            <a:r>
              <a:rPr lang="fr-CA" sz="1200" dirty="0">
                <a:effectLst/>
                <a:latin typeface="TimesNewRomanPSM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peu de </a:t>
            </a:r>
            <a:r>
              <a:rPr lang="fr-CA" sz="1200" dirty="0" err="1">
                <a:effectLst/>
                <a:latin typeface="TimesNewRomanPSMT"/>
              </a:rPr>
              <a:t>données</a:t>
            </a:r>
            <a:r>
              <a:rPr lang="fr-CA" sz="1200" dirty="0">
                <a:effectLst/>
                <a:latin typeface="TimesNewRomanPSMT"/>
              </a:rPr>
              <a:t> probantes qui appuient l’</a:t>
            </a:r>
            <a:r>
              <a:rPr lang="fr-CA" sz="1200" dirty="0" err="1">
                <a:effectLst/>
                <a:latin typeface="TimesNewRomanPSMT"/>
              </a:rPr>
              <a:t>efficacite</a:t>
            </a:r>
            <a:r>
              <a:rPr lang="fr-CA" sz="1200" dirty="0">
                <a:effectLst/>
                <a:latin typeface="TimesNewRomanPSMT"/>
              </a:rPr>
              <a:t>́ des agents </a:t>
            </a:r>
            <a:r>
              <a:rPr lang="fr-CA" sz="1200" dirty="0" err="1">
                <a:effectLst/>
                <a:latin typeface="TimesNewRomanPSMT"/>
              </a:rPr>
              <a:t>procinétiques</a:t>
            </a:r>
            <a:r>
              <a:rPr lang="fr-CA" sz="1200" dirty="0">
                <a:effectLst/>
                <a:latin typeface="TimesNewRomanPSMT"/>
              </a:rPr>
              <a:t> et des </a:t>
            </a:r>
            <a:r>
              <a:rPr lang="fr-CA" sz="1200" dirty="0" err="1">
                <a:effectLst/>
                <a:latin typeface="TimesNewRomanPSMT"/>
              </a:rPr>
              <a:t>données</a:t>
            </a:r>
            <a:r>
              <a:rPr lang="fr-CA" sz="1200" dirty="0">
                <a:effectLst/>
                <a:latin typeface="TimesNewRomanPSMT"/>
              </a:rPr>
              <a:t> probantes qui s’accumulent quant à leurs effets secondaires </a:t>
            </a:r>
            <a:r>
              <a:rPr lang="fr-CA" sz="1200" dirty="0" err="1">
                <a:effectLst/>
                <a:latin typeface="TimesNewRomanPSMT"/>
              </a:rPr>
              <a:t>négatifs</a:t>
            </a:r>
            <a:r>
              <a:rPr lang="fr-CA" sz="1200" dirty="0">
                <a:effectLst/>
                <a:latin typeface="TimesNewRomanPSMT"/>
              </a:rPr>
              <a:t> importants, ces </a:t>
            </a:r>
            <a:r>
              <a:rPr lang="fr-CA" sz="1200" dirty="0" err="1">
                <a:effectLst/>
                <a:latin typeface="TimesNewRomanPSMT"/>
              </a:rPr>
              <a:t>médicaments</a:t>
            </a:r>
            <a:r>
              <a:rPr lang="fr-CA" sz="1200" dirty="0">
                <a:effectLst/>
                <a:latin typeface="TimesNewRomanPSMT"/>
              </a:rPr>
              <a:t> ne doivent pas </a:t>
            </a:r>
            <a:r>
              <a:rPr lang="fr-CA" sz="1200" dirty="0" err="1">
                <a:effectLst/>
                <a:latin typeface="TimesNewRomanPSMT"/>
              </a:rPr>
              <a:t>être</a:t>
            </a:r>
            <a:r>
              <a:rPr lang="fr-CA" sz="1200" dirty="0">
                <a:effectLst/>
                <a:latin typeface="TimesNewRomanPSMT"/>
              </a:rPr>
              <a:t> </a:t>
            </a:r>
            <a:r>
              <a:rPr lang="fr-CA" sz="1200" dirty="0" err="1">
                <a:effectLst/>
                <a:latin typeface="TimesNewRomanPSMT"/>
              </a:rPr>
              <a:t>utilisés</a:t>
            </a:r>
            <a:r>
              <a:rPr lang="fr-CA" sz="1200" dirty="0">
                <a:effectLst/>
                <a:latin typeface="TimesNewRomanPSMT"/>
              </a:rPr>
              <a:t> </a:t>
            </a:r>
            <a:r>
              <a:rPr lang="fr-CA" sz="1200" dirty="0" err="1">
                <a:effectLst/>
                <a:latin typeface="TimesNewRomanPSMT"/>
              </a:rPr>
              <a:t>systématiquement</a:t>
            </a:r>
            <a:r>
              <a:rPr lang="fr-CA" sz="1200" dirty="0">
                <a:effectLst/>
                <a:latin typeface="TimesNewRomanPSMT"/>
              </a:rPr>
              <a:t> pour traiter des nourrissons autrement en santé ayant des </a:t>
            </a:r>
            <a:r>
              <a:rPr lang="fr-CA" sz="1200" dirty="0" err="1">
                <a:effectLst/>
                <a:latin typeface="TimesNewRomanPSMT"/>
              </a:rPr>
              <a:t>symptômes</a:t>
            </a:r>
            <a:r>
              <a:rPr lang="fr-CA" sz="1200" dirty="0">
                <a:effectLst/>
                <a:latin typeface="TimesNewRomanPSMT"/>
              </a:rPr>
              <a:t> de RGOP.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r>
              <a:rPr lang="fr-CA" sz="1000" dirty="0">
                <a:effectLst/>
                <a:latin typeface="TimesNewRomanPSMT"/>
              </a:rPr>
              <a:t>Les conseils </a:t>
            </a:r>
            <a:r>
              <a:rPr lang="fr-CA" sz="1000" dirty="0" err="1">
                <a:effectLst/>
                <a:latin typeface="TimesNewRomanPSMT"/>
              </a:rPr>
              <a:t>préventifs</a:t>
            </a:r>
            <a:r>
              <a:rPr lang="fr-CA" sz="1000" dirty="0">
                <a:effectLst/>
                <a:latin typeface="TimesNewRomanPSMT"/>
              </a:rPr>
              <a:t>, notamment les paroles rassurantes aux parents et aux proches sur la </a:t>
            </a:r>
            <a:r>
              <a:rPr lang="fr-CA" sz="1000" dirty="0" err="1">
                <a:effectLst/>
                <a:latin typeface="TimesNewRomanPSMT"/>
              </a:rPr>
              <a:t>résolution</a:t>
            </a:r>
            <a:r>
              <a:rPr lang="fr-CA" sz="1000" dirty="0">
                <a:effectLst/>
                <a:latin typeface="TimesNewRomanPSMT"/>
              </a:rPr>
              <a:t> naturelle des </a:t>
            </a:r>
            <a:r>
              <a:rPr lang="fr-CA" sz="1000" dirty="0" err="1">
                <a:effectLst/>
                <a:latin typeface="TimesNewRomanPSMT"/>
              </a:rPr>
              <a:t>symptômes</a:t>
            </a:r>
            <a:r>
              <a:rPr lang="fr-CA" sz="1000" dirty="0">
                <a:effectLst/>
                <a:latin typeface="TimesNewRomanPSMT"/>
              </a:rPr>
              <a:t> de reflux chez les nourrissons autrement en santé, permettent souvent d’</a:t>
            </a:r>
            <a:r>
              <a:rPr lang="fr-CA" sz="1000" dirty="0" err="1">
                <a:effectLst/>
                <a:latin typeface="TimesNewRomanPSMT"/>
              </a:rPr>
              <a:t>éviter</a:t>
            </a:r>
            <a:r>
              <a:rPr lang="fr-CA" sz="1000" dirty="0">
                <a:effectLst/>
                <a:latin typeface="TimesNewRomanPSMT"/>
              </a:rPr>
              <a:t> un traitement</a:t>
            </a:r>
          </a:p>
          <a:p>
            <a:endParaRPr lang="fr-CA" sz="1000" dirty="0">
              <a:effectLst/>
              <a:latin typeface="TimesNewRomanPSMT"/>
            </a:endParaRPr>
          </a:p>
          <a:p>
            <a:pPr marL="0" indent="0">
              <a:buNone/>
            </a:pPr>
            <a:r>
              <a:rPr lang="fr-CA" sz="1000" b="1" i="0" dirty="0" err="1">
                <a:solidFill>
                  <a:srgbClr val="212121"/>
                </a:solidFill>
                <a:effectLst/>
              </a:rPr>
              <a:t>Multicenter</a:t>
            </a:r>
            <a:r>
              <a:rPr lang="fr-CA" sz="1000" b="1" i="0" dirty="0">
                <a:solidFill>
                  <a:srgbClr val="212121"/>
                </a:solidFill>
                <a:effectLst/>
              </a:rPr>
              <a:t>, double-blind, </a:t>
            </a:r>
            <a:r>
              <a:rPr lang="fr-CA" sz="1000" b="1" i="0" dirty="0" err="1">
                <a:solidFill>
                  <a:srgbClr val="212121"/>
                </a:solidFill>
                <a:effectLst/>
              </a:rPr>
              <a:t>randomized</a:t>
            </a:r>
            <a:r>
              <a:rPr lang="fr-CA" sz="1000" b="1" i="0" dirty="0">
                <a:solidFill>
                  <a:srgbClr val="212121"/>
                </a:solidFill>
                <a:effectLst/>
              </a:rPr>
              <a:t>, placebo-</a:t>
            </a:r>
            <a:r>
              <a:rPr lang="fr-CA" sz="1000" b="1" i="0" dirty="0" err="1">
                <a:solidFill>
                  <a:srgbClr val="212121"/>
                </a:solidFill>
                <a:effectLst/>
              </a:rPr>
              <a:t>controlled</a:t>
            </a:r>
            <a:r>
              <a:rPr lang="fr-CA" sz="1000" b="1" i="0" dirty="0">
                <a:solidFill>
                  <a:srgbClr val="212121"/>
                </a:solidFill>
                <a:effectLst/>
              </a:rPr>
              <a:t> trial </a:t>
            </a:r>
            <a:r>
              <a:rPr lang="fr-CA" sz="1000" b="1" i="0" dirty="0" err="1">
                <a:solidFill>
                  <a:srgbClr val="212121"/>
                </a:solidFill>
                <a:effectLst/>
              </a:rPr>
              <a:t>assessing</a:t>
            </a:r>
            <a:r>
              <a:rPr lang="fr-CA" sz="1000" b="1" i="0" dirty="0">
                <a:solidFill>
                  <a:srgbClr val="212121"/>
                </a:solidFill>
                <a:effectLst/>
              </a:rPr>
              <a:t> the </a:t>
            </a:r>
            <a:r>
              <a:rPr lang="fr-CA" sz="1000" b="1" i="0" dirty="0" err="1">
                <a:solidFill>
                  <a:srgbClr val="212121"/>
                </a:solidFill>
                <a:effectLst/>
              </a:rPr>
              <a:t>efficacy</a:t>
            </a:r>
            <a:r>
              <a:rPr lang="fr-CA" sz="1000" b="1" i="0" dirty="0">
                <a:solidFill>
                  <a:srgbClr val="212121"/>
                </a:solidFill>
                <a:effectLst/>
              </a:rPr>
              <a:t> and </a:t>
            </a:r>
            <a:r>
              <a:rPr lang="fr-CA" sz="1000" b="1" i="0" dirty="0" err="1">
                <a:solidFill>
                  <a:srgbClr val="212121"/>
                </a:solidFill>
                <a:effectLst/>
              </a:rPr>
              <a:t>safety</a:t>
            </a:r>
            <a:r>
              <a:rPr lang="fr-CA" sz="1000" b="1" i="0" dirty="0">
                <a:solidFill>
                  <a:srgbClr val="212121"/>
                </a:solidFill>
                <a:effectLst/>
              </a:rPr>
              <a:t> of proton </a:t>
            </a:r>
            <a:r>
              <a:rPr lang="fr-CA" sz="1000" b="1" i="0" dirty="0" err="1">
                <a:solidFill>
                  <a:srgbClr val="212121"/>
                </a:solidFill>
                <a:effectLst/>
              </a:rPr>
              <a:t>pump</a:t>
            </a:r>
            <a:r>
              <a:rPr lang="fr-CA" sz="1000" b="1" i="0" dirty="0">
                <a:solidFill>
                  <a:srgbClr val="212121"/>
                </a:solidFill>
                <a:effectLst/>
              </a:rPr>
              <a:t> </a:t>
            </a:r>
            <a:r>
              <a:rPr lang="fr-CA" sz="1000" b="1" i="0" dirty="0" err="1">
                <a:solidFill>
                  <a:srgbClr val="212121"/>
                </a:solidFill>
                <a:effectLst/>
              </a:rPr>
              <a:t>inhibitor</a:t>
            </a:r>
            <a:r>
              <a:rPr lang="fr-CA" sz="1000" b="1" i="0" dirty="0">
                <a:solidFill>
                  <a:srgbClr val="212121"/>
                </a:solidFill>
                <a:effectLst/>
              </a:rPr>
              <a:t> lansoprazole in infants </a:t>
            </a:r>
            <a:r>
              <a:rPr lang="fr-CA" sz="1000" b="1" i="0" dirty="0" err="1">
                <a:solidFill>
                  <a:srgbClr val="212121"/>
                </a:solidFill>
                <a:effectLst/>
              </a:rPr>
              <a:t>with</a:t>
            </a:r>
            <a:r>
              <a:rPr lang="fr-CA" sz="1000" b="1" i="0" dirty="0">
                <a:solidFill>
                  <a:srgbClr val="212121"/>
                </a:solidFill>
                <a:effectLst/>
              </a:rPr>
              <a:t> </a:t>
            </a:r>
            <a:r>
              <a:rPr lang="fr-CA" sz="1000" b="1" i="0" dirty="0" err="1">
                <a:solidFill>
                  <a:srgbClr val="212121"/>
                </a:solidFill>
                <a:effectLst/>
              </a:rPr>
              <a:t>symptoms</a:t>
            </a:r>
            <a:r>
              <a:rPr lang="fr-CA" sz="1000" b="1" i="0" dirty="0">
                <a:solidFill>
                  <a:srgbClr val="212121"/>
                </a:solidFill>
                <a:effectLst/>
              </a:rPr>
              <a:t> of </a:t>
            </a:r>
            <a:r>
              <a:rPr lang="fr-CA" sz="1000" b="1" i="0" dirty="0" err="1">
                <a:solidFill>
                  <a:srgbClr val="212121"/>
                </a:solidFill>
                <a:effectLst/>
              </a:rPr>
              <a:t>gastroesophageal</a:t>
            </a:r>
            <a:r>
              <a:rPr lang="fr-CA" sz="1000" b="1" i="0" dirty="0">
                <a:solidFill>
                  <a:srgbClr val="212121"/>
                </a:solidFill>
                <a:effectLst/>
              </a:rPr>
              <a:t> reflux </a:t>
            </a:r>
            <a:r>
              <a:rPr lang="fr-CA" sz="1000" b="1" i="0" dirty="0" err="1">
                <a:solidFill>
                  <a:srgbClr val="212121"/>
                </a:solidFill>
                <a:effectLst/>
              </a:rPr>
              <a:t>disease</a:t>
            </a:r>
            <a:r>
              <a:rPr lang="fr-CA" sz="1000" b="1" i="0" dirty="0">
                <a:solidFill>
                  <a:srgbClr val="212121"/>
                </a:solidFill>
                <a:effectLst/>
              </a:rPr>
              <a:t> (2009)</a:t>
            </a:r>
          </a:p>
          <a:p>
            <a:pPr marL="0" indent="0">
              <a:buNone/>
            </a:pPr>
            <a:r>
              <a:rPr lang="fr-CA" b="0" i="0" dirty="0">
                <a:solidFill>
                  <a:srgbClr val="212121"/>
                </a:solidFill>
                <a:effectLst/>
                <a:latin typeface="system-ui"/>
              </a:rPr>
              <a:t>This </a:t>
            </a:r>
            <a:r>
              <a:rPr lang="fr-CA" b="0" i="0" dirty="0" err="1">
                <a:solidFill>
                  <a:srgbClr val="212121"/>
                </a:solidFill>
                <a:effectLst/>
                <a:latin typeface="system-ui"/>
              </a:rPr>
              <a:t>multicenter</a:t>
            </a:r>
            <a:r>
              <a:rPr lang="fr-CA" b="0" i="0" dirty="0">
                <a:solidFill>
                  <a:srgbClr val="212121"/>
                </a:solidFill>
                <a:effectLst/>
                <a:latin typeface="system-ui"/>
              </a:rPr>
              <a:t>, double-blind, </a:t>
            </a:r>
            <a:r>
              <a:rPr lang="fr-CA" b="0" i="0" dirty="0" err="1">
                <a:solidFill>
                  <a:srgbClr val="212121"/>
                </a:solidFill>
                <a:effectLst/>
                <a:latin typeface="system-ui"/>
              </a:rPr>
              <a:t>parallel</a:t>
            </a:r>
            <a:r>
              <a:rPr lang="fr-CA" b="0" i="0" dirty="0">
                <a:solidFill>
                  <a:srgbClr val="212121"/>
                </a:solidFill>
                <a:effectLst/>
                <a:latin typeface="system-ui"/>
              </a:rPr>
              <a:t>-group </a:t>
            </a:r>
            <a:r>
              <a:rPr lang="fr-CA" b="0" i="0" dirty="0" err="1">
                <a:solidFill>
                  <a:srgbClr val="212121"/>
                </a:solidFill>
                <a:effectLst/>
                <a:latin typeface="system-ui"/>
              </a:rPr>
              <a:t>study</a:t>
            </a:r>
            <a:r>
              <a:rPr lang="fr-CA" b="0" i="0" dirty="0">
                <a:solidFill>
                  <a:srgbClr val="212121"/>
                </a:solidFill>
                <a:effectLst/>
                <a:latin typeface="system-ui"/>
              </a:rPr>
              <a:t> </a:t>
            </a:r>
            <a:r>
              <a:rPr lang="fr-CA" b="0" i="0" dirty="0" err="1">
                <a:solidFill>
                  <a:srgbClr val="212121"/>
                </a:solidFill>
                <a:effectLst/>
                <a:latin typeface="system-ui"/>
              </a:rPr>
              <a:t>randomized</a:t>
            </a:r>
            <a:r>
              <a:rPr lang="fr-CA" b="0" i="0" dirty="0">
                <a:solidFill>
                  <a:srgbClr val="212121"/>
                </a:solidFill>
                <a:effectLst/>
                <a:latin typeface="system-ui"/>
              </a:rPr>
              <a:t> infants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persisting</a:t>
            </a:r>
            <a:r>
              <a:rPr lang="fr-CA" b="0" i="0" dirty="0">
                <a:solidFill>
                  <a:srgbClr val="212121"/>
                </a:solidFill>
                <a:effectLst/>
                <a:latin typeface="system-ui"/>
              </a:rPr>
              <a:t> </a:t>
            </a:r>
            <a:r>
              <a:rPr lang="fr-CA" b="0" i="0" dirty="0" err="1">
                <a:solidFill>
                  <a:srgbClr val="212121"/>
                </a:solidFill>
                <a:effectLst/>
                <a:latin typeface="system-ui"/>
              </a:rPr>
              <a:t>symptoms</a:t>
            </a:r>
            <a:r>
              <a:rPr lang="fr-CA" b="0" i="0" dirty="0">
                <a:solidFill>
                  <a:srgbClr val="212121"/>
                </a:solidFill>
                <a:effectLst/>
                <a:latin typeface="system-ui"/>
              </a:rPr>
              <a:t> </a:t>
            </a:r>
            <a:r>
              <a:rPr lang="fr-CA" b="0" i="0" dirty="0" err="1">
                <a:solidFill>
                  <a:srgbClr val="212121"/>
                </a:solidFill>
                <a:effectLst/>
                <a:latin typeface="system-ui"/>
              </a:rPr>
              <a:t>attributed</a:t>
            </a:r>
            <a:r>
              <a:rPr lang="fr-CA" b="0" i="0" dirty="0">
                <a:solidFill>
                  <a:srgbClr val="212121"/>
                </a:solidFill>
                <a:effectLst/>
                <a:latin typeface="system-ui"/>
              </a:rPr>
              <a:t> to GERD to </a:t>
            </a:r>
            <a:r>
              <a:rPr lang="fr-CA" b="0" i="0" dirty="0" err="1">
                <a:solidFill>
                  <a:srgbClr val="212121"/>
                </a:solidFill>
                <a:effectLst/>
                <a:latin typeface="system-ui"/>
              </a:rPr>
              <a:t>treatment</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lansoprazole or placebo for 4 </a:t>
            </a:r>
            <a:r>
              <a:rPr lang="fr-CA" b="0" i="0" dirty="0" err="1">
                <a:solidFill>
                  <a:srgbClr val="212121"/>
                </a:solidFill>
                <a:effectLst/>
                <a:latin typeface="system-ui"/>
              </a:rPr>
              <a:t>weeks</a:t>
            </a:r>
            <a:r>
              <a:rPr lang="fr-CA" b="0" i="0" dirty="0">
                <a:solidFill>
                  <a:srgbClr val="212121"/>
                </a:solidFill>
                <a:effectLst/>
                <a:latin typeface="system-ui"/>
              </a:rPr>
              <a:t>. 162 met the inclusion/exclusion </a:t>
            </a:r>
            <a:r>
              <a:rPr lang="fr-CA" b="0" i="0" dirty="0" err="1">
                <a:solidFill>
                  <a:srgbClr val="212121"/>
                </a:solidFill>
                <a:effectLst/>
                <a:latin typeface="system-ui"/>
              </a:rPr>
              <a:t>criteria</a:t>
            </a:r>
            <a:r>
              <a:rPr lang="fr-CA" b="0" i="0" dirty="0">
                <a:solidFill>
                  <a:srgbClr val="212121"/>
                </a:solidFill>
                <a:effectLst/>
                <a:latin typeface="system-ui"/>
              </a:rPr>
              <a:t> and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randomized</a:t>
            </a:r>
            <a:r>
              <a:rPr lang="fr-CA" b="0" i="0" dirty="0">
                <a:solidFill>
                  <a:srgbClr val="212121"/>
                </a:solidFill>
                <a:effectLst/>
                <a:latin typeface="system-ui"/>
              </a:rPr>
              <a:t>. Of </a:t>
            </a:r>
            <a:r>
              <a:rPr lang="fr-CA" b="0" i="0" dirty="0" err="1">
                <a:solidFill>
                  <a:srgbClr val="212121"/>
                </a:solidFill>
                <a:effectLst/>
                <a:latin typeface="system-ui"/>
              </a:rPr>
              <a:t>those</a:t>
            </a:r>
            <a:r>
              <a:rPr lang="fr-CA" b="0" i="0" dirty="0">
                <a:solidFill>
                  <a:srgbClr val="212121"/>
                </a:solidFill>
                <a:effectLst/>
                <a:latin typeface="system-ui"/>
              </a:rPr>
              <a:t>, 44/81 infants (54%) in </a:t>
            </a:r>
            <a:r>
              <a:rPr lang="fr-CA" b="0" i="0" dirty="0" err="1">
                <a:solidFill>
                  <a:srgbClr val="212121"/>
                </a:solidFill>
                <a:effectLst/>
                <a:latin typeface="system-ui"/>
              </a:rPr>
              <a:t>each</a:t>
            </a:r>
            <a:r>
              <a:rPr lang="fr-CA" b="0" i="0" dirty="0">
                <a:solidFill>
                  <a:srgbClr val="212121"/>
                </a:solidFill>
                <a:effectLst/>
                <a:latin typeface="system-ui"/>
              </a:rPr>
              <a:t> group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responders</a:t>
            </a:r>
            <a:r>
              <a:rPr lang="fr-CA" b="0" i="0" dirty="0">
                <a:solidFill>
                  <a:srgbClr val="212121"/>
                </a:solidFill>
                <a:effectLst/>
                <a:latin typeface="system-ui"/>
              </a:rPr>
              <a:t>--</a:t>
            </a:r>
            <a:r>
              <a:rPr lang="fr-CA" b="0" i="0" dirty="0" err="1">
                <a:solidFill>
                  <a:srgbClr val="212121"/>
                </a:solidFill>
                <a:effectLst/>
                <a:latin typeface="system-ui"/>
              </a:rPr>
              <a:t>identical</a:t>
            </a:r>
            <a:r>
              <a:rPr lang="fr-CA" b="0" i="0" dirty="0">
                <a:solidFill>
                  <a:srgbClr val="212121"/>
                </a:solidFill>
                <a:effectLst/>
                <a:latin typeface="system-ui"/>
              </a:rPr>
              <a:t> for lansoprazole and placebo. No </a:t>
            </a:r>
            <a:r>
              <a:rPr lang="fr-CA" b="0" i="0" dirty="0" err="1">
                <a:solidFill>
                  <a:srgbClr val="212121"/>
                </a:solidFill>
                <a:effectLst/>
                <a:latin typeface="system-ui"/>
              </a:rPr>
              <a:t>significant</a:t>
            </a:r>
            <a:r>
              <a:rPr lang="fr-CA" b="0" i="0" dirty="0">
                <a:solidFill>
                  <a:srgbClr val="212121"/>
                </a:solidFill>
                <a:effectLst/>
                <a:latin typeface="system-ui"/>
              </a:rPr>
              <a:t> lansoprazole-placebo </a:t>
            </a:r>
            <a:r>
              <a:rPr lang="fr-CA" b="0" i="0" dirty="0" err="1">
                <a:solidFill>
                  <a:srgbClr val="212121"/>
                </a:solidFill>
                <a:effectLst/>
                <a:latin typeface="system-ui"/>
              </a:rPr>
              <a:t>differences</a:t>
            </a:r>
            <a:r>
              <a:rPr lang="fr-CA" b="0" i="0" dirty="0">
                <a:solidFill>
                  <a:srgbClr val="212121"/>
                </a:solidFill>
                <a:effectLst/>
                <a:latin typeface="system-ui"/>
              </a:rPr>
              <a:t>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detected</a:t>
            </a:r>
            <a:r>
              <a:rPr lang="fr-CA" b="0" i="0" dirty="0">
                <a:solidFill>
                  <a:srgbClr val="212121"/>
                </a:solidFill>
                <a:effectLst/>
                <a:latin typeface="system-ui"/>
              </a:rPr>
              <a:t> in </a:t>
            </a:r>
            <a:r>
              <a:rPr lang="fr-CA" b="0" i="0" dirty="0" err="1">
                <a:solidFill>
                  <a:srgbClr val="212121"/>
                </a:solidFill>
                <a:effectLst/>
                <a:latin typeface="system-ui"/>
              </a:rPr>
              <a:t>any</a:t>
            </a:r>
            <a:r>
              <a:rPr lang="fr-CA" b="0" i="0" dirty="0">
                <a:solidFill>
                  <a:srgbClr val="212121"/>
                </a:solidFill>
                <a:effectLst/>
                <a:latin typeface="system-ui"/>
              </a:rPr>
              <a:t> </a:t>
            </a:r>
            <a:r>
              <a:rPr lang="fr-CA" b="0" i="0" dirty="0" err="1">
                <a:solidFill>
                  <a:srgbClr val="212121"/>
                </a:solidFill>
                <a:effectLst/>
                <a:latin typeface="system-ui"/>
              </a:rPr>
              <a:t>secondary</a:t>
            </a:r>
            <a:r>
              <a:rPr lang="fr-CA" b="0" i="0" dirty="0">
                <a:solidFill>
                  <a:srgbClr val="212121"/>
                </a:solidFill>
                <a:effectLst/>
                <a:latin typeface="system-ui"/>
              </a:rPr>
              <a:t> </a:t>
            </a:r>
            <a:r>
              <a:rPr lang="fr-CA" b="0" i="0" dirty="0" err="1">
                <a:solidFill>
                  <a:srgbClr val="212121"/>
                </a:solidFill>
                <a:effectLst/>
                <a:latin typeface="system-ui"/>
              </a:rPr>
              <a:t>measures</a:t>
            </a:r>
            <a:r>
              <a:rPr lang="fr-CA" b="0" i="0" dirty="0">
                <a:solidFill>
                  <a:srgbClr val="212121"/>
                </a:solidFill>
                <a:effectLst/>
                <a:latin typeface="system-ui"/>
              </a:rPr>
              <a:t> or analyses of </a:t>
            </a:r>
            <a:r>
              <a:rPr lang="fr-CA" b="0" i="0" dirty="0" err="1">
                <a:solidFill>
                  <a:srgbClr val="212121"/>
                </a:solidFill>
                <a:effectLst/>
                <a:latin typeface="system-ui"/>
              </a:rPr>
              <a:t>efficacy</a:t>
            </a:r>
            <a:r>
              <a:rPr lang="fr-CA" b="0" i="0" dirty="0">
                <a:solidFill>
                  <a:srgbClr val="212121"/>
                </a:solidFill>
                <a:effectLst/>
                <a:latin typeface="system-ui"/>
              </a:rPr>
              <a:t>. </a:t>
            </a:r>
            <a:r>
              <a:rPr lang="fr-CA" b="0" i="0" dirty="0" err="1">
                <a:solidFill>
                  <a:srgbClr val="212121"/>
                </a:solidFill>
                <a:effectLst/>
                <a:latin typeface="system-ui"/>
              </a:rPr>
              <a:t>During</a:t>
            </a:r>
            <a:r>
              <a:rPr lang="fr-CA" b="0" i="0" dirty="0">
                <a:solidFill>
                  <a:srgbClr val="212121"/>
                </a:solidFill>
                <a:effectLst/>
                <a:latin typeface="system-ui"/>
              </a:rPr>
              <a:t> double-blind </a:t>
            </a:r>
            <a:r>
              <a:rPr lang="fr-CA" b="0" i="0" dirty="0" err="1">
                <a:solidFill>
                  <a:srgbClr val="212121"/>
                </a:solidFill>
                <a:effectLst/>
                <a:latin typeface="system-ui"/>
              </a:rPr>
              <a:t>treatment</a:t>
            </a:r>
            <a:r>
              <a:rPr lang="fr-CA" b="0" i="0" dirty="0">
                <a:solidFill>
                  <a:srgbClr val="212121"/>
                </a:solidFill>
                <a:effectLst/>
                <a:latin typeface="system-ui"/>
              </a:rPr>
              <a:t>, 62% of lansoprazole-</a:t>
            </a:r>
            <a:r>
              <a:rPr lang="fr-CA" b="0" i="0" dirty="0" err="1">
                <a:solidFill>
                  <a:srgbClr val="212121"/>
                </a:solidFill>
                <a:effectLst/>
                <a:latin typeface="system-ui"/>
              </a:rPr>
              <a:t>treated</a:t>
            </a:r>
            <a:r>
              <a:rPr lang="fr-CA" b="0" i="0" dirty="0">
                <a:solidFill>
                  <a:srgbClr val="212121"/>
                </a:solidFill>
                <a:effectLst/>
                <a:latin typeface="system-ui"/>
              </a:rPr>
              <a:t> </a:t>
            </a:r>
            <a:r>
              <a:rPr lang="fr-CA" b="0" i="0" dirty="0" err="1">
                <a:solidFill>
                  <a:srgbClr val="212121"/>
                </a:solidFill>
                <a:effectLst/>
                <a:latin typeface="system-ui"/>
              </a:rPr>
              <a:t>subjects</a:t>
            </a:r>
            <a:r>
              <a:rPr lang="fr-CA" b="0" i="0" dirty="0">
                <a:solidFill>
                  <a:srgbClr val="212121"/>
                </a:solidFill>
                <a:effectLst/>
                <a:latin typeface="system-ui"/>
              </a:rPr>
              <a:t> </a:t>
            </a:r>
            <a:r>
              <a:rPr lang="fr-CA" b="0" i="0" dirty="0" err="1">
                <a:solidFill>
                  <a:srgbClr val="212121"/>
                </a:solidFill>
                <a:effectLst/>
                <a:latin typeface="system-ui"/>
              </a:rPr>
              <a:t>experienced</a:t>
            </a:r>
            <a:r>
              <a:rPr lang="fr-CA" b="0" i="0" dirty="0">
                <a:solidFill>
                  <a:srgbClr val="212121"/>
                </a:solidFill>
                <a:effectLst/>
                <a:latin typeface="system-ui"/>
              </a:rPr>
              <a:t> 1 or more </a:t>
            </a:r>
            <a:r>
              <a:rPr lang="fr-CA" b="0" i="0" dirty="0" err="1">
                <a:solidFill>
                  <a:srgbClr val="212121"/>
                </a:solidFill>
                <a:effectLst/>
                <a:latin typeface="system-ui"/>
              </a:rPr>
              <a:t>treatment-emergent</a:t>
            </a:r>
            <a:r>
              <a:rPr lang="fr-CA" b="0" i="0" dirty="0">
                <a:solidFill>
                  <a:srgbClr val="212121"/>
                </a:solidFill>
                <a:effectLst/>
                <a:latin typeface="system-ui"/>
              </a:rPr>
              <a:t> </a:t>
            </a:r>
            <a:r>
              <a:rPr lang="fr-CA" b="0" i="0" dirty="0" err="1">
                <a:solidFill>
                  <a:srgbClr val="212121"/>
                </a:solidFill>
                <a:effectLst/>
                <a:latin typeface="system-ui"/>
              </a:rPr>
              <a:t>AEs</a:t>
            </a:r>
            <a:r>
              <a:rPr lang="fr-CA" b="0" i="0" dirty="0">
                <a:solidFill>
                  <a:srgbClr val="212121"/>
                </a:solidFill>
                <a:effectLst/>
                <a:latin typeface="system-ui"/>
              </a:rPr>
              <a:t>, versus 46% of placebo </a:t>
            </a:r>
            <a:r>
              <a:rPr lang="fr-CA" b="0" i="0" dirty="0" err="1">
                <a:solidFill>
                  <a:srgbClr val="212121"/>
                </a:solidFill>
                <a:effectLst/>
                <a:latin typeface="system-ui"/>
              </a:rPr>
              <a:t>recipients</a:t>
            </a:r>
            <a:r>
              <a:rPr lang="fr-CA" b="0" i="0" dirty="0">
                <a:solidFill>
                  <a:srgbClr val="212121"/>
                </a:solidFill>
                <a:effectLst/>
                <a:latin typeface="system-ui"/>
              </a:rPr>
              <a:t> (P= .058). </a:t>
            </a:r>
            <a:r>
              <a:rPr lang="fr-CA" b="0" i="0" dirty="0" err="1">
                <a:solidFill>
                  <a:srgbClr val="212121"/>
                </a:solidFill>
                <a:effectLst/>
                <a:latin typeface="system-ui"/>
              </a:rPr>
              <a:t>Serious</a:t>
            </a:r>
            <a:r>
              <a:rPr lang="fr-CA" b="0" i="0" dirty="0">
                <a:solidFill>
                  <a:srgbClr val="212121"/>
                </a:solidFill>
                <a:effectLst/>
                <a:latin typeface="system-ui"/>
              </a:rPr>
              <a:t> </a:t>
            </a:r>
            <a:r>
              <a:rPr lang="fr-CA" b="0" i="0" dirty="0" err="1">
                <a:solidFill>
                  <a:srgbClr val="212121"/>
                </a:solidFill>
                <a:effectLst/>
                <a:latin typeface="system-ui"/>
              </a:rPr>
              <a:t>AEs</a:t>
            </a:r>
            <a:r>
              <a:rPr lang="fr-CA" b="0" i="0" dirty="0">
                <a:solidFill>
                  <a:srgbClr val="212121"/>
                </a:solidFill>
                <a:effectLst/>
                <a:latin typeface="system-ui"/>
              </a:rPr>
              <a:t> (</a:t>
            </a:r>
            <a:r>
              <a:rPr lang="fr-CA" b="0" i="0" dirty="0" err="1">
                <a:solidFill>
                  <a:srgbClr val="212121"/>
                </a:solidFill>
                <a:effectLst/>
                <a:latin typeface="system-ui"/>
              </a:rPr>
              <a:t>SAEs</a:t>
            </a:r>
            <a:r>
              <a:rPr lang="fr-CA" b="0" i="0" dirty="0">
                <a:solidFill>
                  <a:srgbClr val="212121"/>
                </a:solidFill>
                <a:effectLst/>
                <a:latin typeface="system-ui"/>
              </a:rPr>
              <a:t>), </a:t>
            </a:r>
            <a:r>
              <a:rPr lang="fr-CA" b="0" i="0" dirty="0" err="1">
                <a:solidFill>
                  <a:srgbClr val="212121"/>
                </a:solidFill>
                <a:effectLst/>
                <a:latin typeface="system-ui"/>
              </a:rPr>
              <a:t>particularly</a:t>
            </a:r>
            <a:r>
              <a:rPr lang="fr-CA" b="0" i="0" dirty="0">
                <a:solidFill>
                  <a:srgbClr val="212121"/>
                </a:solidFill>
                <a:effectLst/>
                <a:latin typeface="system-ui"/>
              </a:rPr>
              <a:t> </a:t>
            </a:r>
            <a:r>
              <a:rPr lang="fr-CA" b="0" i="0" dirty="0" err="1">
                <a:solidFill>
                  <a:srgbClr val="212121"/>
                </a:solidFill>
                <a:effectLst/>
                <a:latin typeface="system-ui"/>
              </a:rPr>
              <a:t>lower</a:t>
            </a:r>
            <a:r>
              <a:rPr lang="fr-CA" b="0" i="0" dirty="0">
                <a:solidFill>
                  <a:srgbClr val="212121"/>
                </a:solidFill>
                <a:effectLst/>
                <a:latin typeface="system-ui"/>
              </a:rPr>
              <a:t> </a:t>
            </a:r>
            <a:r>
              <a:rPr lang="fr-CA" b="0" i="0" dirty="0" err="1">
                <a:solidFill>
                  <a:srgbClr val="212121"/>
                </a:solidFill>
                <a:effectLst/>
                <a:latin typeface="system-ui"/>
              </a:rPr>
              <a:t>respiratory</a:t>
            </a:r>
            <a:r>
              <a:rPr lang="fr-CA" b="0" i="0" dirty="0">
                <a:solidFill>
                  <a:srgbClr val="212121"/>
                </a:solidFill>
                <a:effectLst/>
                <a:latin typeface="system-ui"/>
              </a:rPr>
              <a:t> tract infections, </a:t>
            </a:r>
            <a:r>
              <a:rPr lang="fr-CA" b="0" i="0" dirty="0" err="1">
                <a:solidFill>
                  <a:srgbClr val="212121"/>
                </a:solidFill>
                <a:effectLst/>
                <a:latin typeface="system-ui"/>
              </a:rPr>
              <a:t>occurred</a:t>
            </a:r>
            <a:r>
              <a:rPr lang="fr-CA" b="0" i="0" dirty="0">
                <a:solidFill>
                  <a:srgbClr val="212121"/>
                </a:solidFill>
                <a:effectLst/>
                <a:latin typeface="system-ui"/>
              </a:rPr>
              <a:t> in 12 infants, </a:t>
            </a:r>
            <a:r>
              <a:rPr lang="fr-CA" b="0" i="0" dirty="0" err="1">
                <a:solidFill>
                  <a:srgbClr val="212121"/>
                </a:solidFill>
                <a:effectLst/>
                <a:latin typeface="system-ui"/>
              </a:rPr>
              <a:t>significantly</a:t>
            </a:r>
            <a:r>
              <a:rPr lang="fr-CA" b="0" i="0" dirty="0">
                <a:solidFill>
                  <a:srgbClr val="212121"/>
                </a:solidFill>
                <a:effectLst/>
                <a:latin typeface="system-ui"/>
              </a:rPr>
              <a:t> more </a:t>
            </a:r>
            <a:r>
              <a:rPr lang="fr-CA" b="0" i="0" dirty="0" err="1">
                <a:solidFill>
                  <a:srgbClr val="212121"/>
                </a:solidFill>
                <a:effectLst/>
                <a:latin typeface="system-ui"/>
              </a:rPr>
              <a:t>frequently</a:t>
            </a:r>
            <a:r>
              <a:rPr lang="fr-CA" b="0" i="0" dirty="0">
                <a:solidFill>
                  <a:srgbClr val="212121"/>
                </a:solidFill>
                <a:effectLst/>
                <a:latin typeface="system-ui"/>
              </a:rPr>
              <a:t> in the lansoprazole group </a:t>
            </a:r>
            <a:r>
              <a:rPr lang="fr-CA" b="0" i="0" dirty="0" err="1">
                <a:solidFill>
                  <a:srgbClr val="212121"/>
                </a:solidFill>
                <a:effectLst/>
                <a:latin typeface="system-ui"/>
              </a:rPr>
              <a:t>compared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the placebo group (10 vs 2; P= .032).</a:t>
            </a:r>
            <a:endParaRPr lang="fr-CA" sz="1000" dirty="0">
              <a:effectLst/>
            </a:endParaRPr>
          </a:p>
          <a:p>
            <a:r>
              <a:rPr lang="fr-CA" sz="1000" b="1" i="0" dirty="0">
                <a:solidFill>
                  <a:srgbClr val="212121"/>
                </a:solidFill>
                <a:effectLst/>
              </a:rPr>
              <a:t>Conclusions: </a:t>
            </a:r>
            <a:r>
              <a:rPr lang="fr-CA" sz="1000" b="0" i="0" dirty="0">
                <a:solidFill>
                  <a:srgbClr val="212121"/>
                </a:solidFill>
                <a:effectLst/>
              </a:rPr>
              <a:t>This </a:t>
            </a:r>
            <a:r>
              <a:rPr lang="fr-CA" sz="1000" b="0" i="0" dirty="0" err="1">
                <a:solidFill>
                  <a:srgbClr val="212121"/>
                </a:solidFill>
                <a:effectLst/>
              </a:rPr>
              <a:t>study</a:t>
            </a:r>
            <a:r>
              <a:rPr lang="fr-CA" sz="1000" b="0" i="0" dirty="0">
                <a:solidFill>
                  <a:srgbClr val="212121"/>
                </a:solidFill>
                <a:effectLst/>
              </a:rPr>
              <a:t> </a:t>
            </a:r>
            <a:r>
              <a:rPr lang="fr-CA" sz="1000" b="0" i="0" dirty="0" err="1">
                <a:solidFill>
                  <a:srgbClr val="212121"/>
                </a:solidFill>
                <a:effectLst/>
              </a:rPr>
              <a:t>detected</a:t>
            </a:r>
            <a:r>
              <a:rPr lang="fr-CA" sz="1000" b="0" i="0" dirty="0">
                <a:solidFill>
                  <a:srgbClr val="212121"/>
                </a:solidFill>
                <a:effectLst/>
              </a:rPr>
              <a:t> no </a:t>
            </a:r>
            <a:r>
              <a:rPr lang="fr-CA" sz="1000" b="0" i="0" dirty="0" err="1">
                <a:solidFill>
                  <a:srgbClr val="212121"/>
                </a:solidFill>
                <a:effectLst/>
              </a:rPr>
              <a:t>difference</a:t>
            </a:r>
            <a:r>
              <a:rPr lang="fr-CA" sz="1000" b="0" i="0" dirty="0">
                <a:solidFill>
                  <a:srgbClr val="212121"/>
                </a:solidFill>
                <a:effectLst/>
              </a:rPr>
              <a:t> in </a:t>
            </a:r>
            <a:r>
              <a:rPr lang="fr-CA" sz="1000" b="0" i="0" dirty="0" err="1">
                <a:solidFill>
                  <a:srgbClr val="212121"/>
                </a:solidFill>
                <a:effectLst/>
              </a:rPr>
              <a:t>efficacy</a:t>
            </a:r>
            <a:r>
              <a:rPr lang="fr-CA" sz="1000" b="0" i="0" dirty="0">
                <a:solidFill>
                  <a:srgbClr val="212121"/>
                </a:solidFill>
                <a:effectLst/>
              </a:rPr>
              <a:t> </a:t>
            </a:r>
            <a:r>
              <a:rPr lang="fr-CA" sz="1000" b="0" i="0" dirty="0" err="1">
                <a:solidFill>
                  <a:srgbClr val="212121"/>
                </a:solidFill>
                <a:effectLst/>
              </a:rPr>
              <a:t>between</a:t>
            </a:r>
            <a:r>
              <a:rPr lang="fr-CA" sz="1000" b="0" i="0" dirty="0">
                <a:solidFill>
                  <a:srgbClr val="212121"/>
                </a:solidFill>
                <a:effectLst/>
              </a:rPr>
              <a:t> lansoprazole and placebo for </a:t>
            </a:r>
            <a:r>
              <a:rPr lang="fr-CA" sz="1000" b="0" i="0" dirty="0" err="1">
                <a:solidFill>
                  <a:srgbClr val="212121"/>
                </a:solidFill>
                <a:effectLst/>
              </a:rPr>
              <a:t>symptoms</a:t>
            </a:r>
            <a:r>
              <a:rPr lang="fr-CA" sz="1000" b="0" i="0" dirty="0">
                <a:solidFill>
                  <a:srgbClr val="212121"/>
                </a:solidFill>
                <a:effectLst/>
              </a:rPr>
              <a:t> </a:t>
            </a:r>
            <a:r>
              <a:rPr lang="fr-CA" sz="1000" b="0" i="0" dirty="0" err="1">
                <a:solidFill>
                  <a:srgbClr val="212121"/>
                </a:solidFill>
                <a:effectLst/>
              </a:rPr>
              <a:t>attributed</a:t>
            </a:r>
            <a:r>
              <a:rPr lang="fr-CA" sz="1000" b="0" i="0" dirty="0">
                <a:solidFill>
                  <a:srgbClr val="212121"/>
                </a:solidFill>
                <a:effectLst/>
              </a:rPr>
              <a:t> to GERD in infants </a:t>
            </a:r>
            <a:r>
              <a:rPr lang="fr-CA" sz="1000" b="0" i="0" dirty="0" err="1">
                <a:solidFill>
                  <a:srgbClr val="212121"/>
                </a:solidFill>
                <a:effectLst/>
              </a:rPr>
              <a:t>age</a:t>
            </a:r>
            <a:r>
              <a:rPr lang="fr-CA" sz="1000" b="0" i="0" dirty="0">
                <a:solidFill>
                  <a:srgbClr val="212121"/>
                </a:solidFill>
                <a:effectLst/>
              </a:rPr>
              <a:t> 1 to 12 </a:t>
            </a:r>
            <a:r>
              <a:rPr lang="fr-CA" sz="1000" b="0" i="0" dirty="0" err="1">
                <a:solidFill>
                  <a:srgbClr val="212121"/>
                </a:solidFill>
                <a:effectLst/>
              </a:rPr>
              <a:t>months</a:t>
            </a:r>
            <a:r>
              <a:rPr lang="fr-CA" sz="1000" b="0" i="0" dirty="0">
                <a:solidFill>
                  <a:srgbClr val="212121"/>
                </a:solidFill>
                <a:effectLst/>
              </a:rPr>
              <a:t>. </a:t>
            </a:r>
            <a:r>
              <a:rPr lang="fr-CA" sz="1000" b="0" i="0" dirty="0" err="1">
                <a:solidFill>
                  <a:srgbClr val="212121"/>
                </a:solidFill>
                <a:effectLst/>
              </a:rPr>
              <a:t>SAEs</a:t>
            </a:r>
            <a:r>
              <a:rPr lang="fr-CA" sz="1000" b="0" i="0" dirty="0">
                <a:solidFill>
                  <a:srgbClr val="212121"/>
                </a:solidFill>
                <a:effectLst/>
              </a:rPr>
              <a:t>, </a:t>
            </a:r>
            <a:r>
              <a:rPr lang="fr-CA" sz="1000" b="0" i="0" dirty="0" err="1">
                <a:solidFill>
                  <a:srgbClr val="212121"/>
                </a:solidFill>
                <a:effectLst/>
              </a:rPr>
              <a:t>particularly</a:t>
            </a:r>
            <a:r>
              <a:rPr lang="fr-CA" sz="1000" b="0" i="0" dirty="0">
                <a:solidFill>
                  <a:srgbClr val="212121"/>
                </a:solidFill>
                <a:effectLst/>
              </a:rPr>
              <a:t> </a:t>
            </a:r>
            <a:r>
              <a:rPr lang="fr-CA" sz="1000" b="0" i="0" dirty="0" err="1">
                <a:solidFill>
                  <a:srgbClr val="212121"/>
                </a:solidFill>
                <a:effectLst/>
              </a:rPr>
              <a:t>lower</a:t>
            </a:r>
            <a:r>
              <a:rPr lang="fr-CA" sz="1000" b="0" i="0" dirty="0">
                <a:solidFill>
                  <a:srgbClr val="212121"/>
                </a:solidFill>
                <a:effectLst/>
              </a:rPr>
              <a:t> </a:t>
            </a:r>
            <a:r>
              <a:rPr lang="fr-CA" sz="1000" b="0" i="0" dirty="0" err="1">
                <a:solidFill>
                  <a:srgbClr val="212121"/>
                </a:solidFill>
                <a:effectLst/>
              </a:rPr>
              <a:t>respiratory</a:t>
            </a:r>
            <a:r>
              <a:rPr lang="fr-CA" sz="1000" b="0" i="0" dirty="0">
                <a:solidFill>
                  <a:srgbClr val="212121"/>
                </a:solidFill>
                <a:effectLst/>
              </a:rPr>
              <a:t> tract infections, </a:t>
            </a:r>
            <a:r>
              <a:rPr lang="fr-CA" sz="1000" b="0" i="0" dirty="0" err="1">
                <a:solidFill>
                  <a:srgbClr val="212121"/>
                </a:solidFill>
                <a:effectLst/>
              </a:rPr>
              <a:t>occurred</a:t>
            </a:r>
            <a:r>
              <a:rPr lang="fr-CA" sz="1000" b="0" i="0" dirty="0">
                <a:solidFill>
                  <a:srgbClr val="212121"/>
                </a:solidFill>
                <a:effectLst/>
              </a:rPr>
              <a:t> more </a:t>
            </a:r>
            <a:r>
              <a:rPr lang="fr-CA" sz="1000" b="0" i="0" dirty="0" err="1">
                <a:solidFill>
                  <a:srgbClr val="212121"/>
                </a:solidFill>
                <a:effectLst/>
              </a:rPr>
              <a:t>frequently</a:t>
            </a:r>
            <a:r>
              <a:rPr lang="fr-CA" sz="1000" b="0" i="0" dirty="0">
                <a:solidFill>
                  <a:srgbClr val="212121"/>
                </a:solidFill>
                <a:effectLst/>
              </a:rPr>
              <a:t> </a:t>
            </a:r>
            <a:r>
              <a:rPr lang="fr-CA" sz="1000" b="0" i="0" dirty="0" err="1">
                <a:solidFill>
                  <a:srgbClr val="212121"/>
                </a:solidFill>
                <a:effectLst/>
              </a:rPr>
              <a:t>with</a:t>
            </a:r>
            <a:r>
              <a:rPr lang="fr-CA" sz="1000" b="0" i="0" dirty="0">
                <a:solidFill>
                  <a:srgbClr val="212121"/>
                </a:solidFill>
                <a:effectLst/>
              </a:rPr>
              <a:t> lansoprazole </a:t>
            </a:r>
            <a:r>
              <a:rPr lang="fr-CA" sz="1000" b="0" i="0" dirty="0" err="1">
                <a:solidFill>
                  <a:srgbClr val="212121"/>
                </a:solidFill>
                <a:effectLst/>
              </a:rPr>
              <a:t>than</a:t>
            </a:r>
            <a:r>
              <a:rPr lang="fr-CA" sz="1000" b="0" i="0" dirty="0">
                <a:solidFill>
                  <a:srgbClr val="212121"/>
                </a:solidFill>
                <a:effectLst/>
              </a:rPr>
              <a:t> </a:t>
            </a:r>
            <a:r>
              <a:rPr lang="fr-CA" sz="1000" b="0" i="0" dirty="0" err="1">
                <a:solidFill>
                  <a:srgbClr val="212121"/>
                </a:solidFill>
                <a:effectLst/>
              </a:rPr>
              <a:t>with</a:t>
            </a:r>
            <a:r>
              <a:rPr lang="fr-CA" sz="1000" b="0" i="0" dirty="0">
                <a:solidFill>
                  <a:srgbClr val="212121"/>
                </a:solidFill>
                <a:effectLst/>
              </a:rPr>
              <a:t> placebo.</a:t>
            </a:r>
          </a:p>
          <a:p>
            <a:pPr marL="0" indent="0">
              <a:buNone/>
            </a:pPr>
            <a:r>
              <a:rPr lang="fr-CA" sz="1000" b="1" i="0" dirty="0" err="1">
                <a:solidFill>
                  <a:srgbClr val="212121"/>
                </a:solidFill>
                <a:effectLst/>
              </a:rPr>
              <a:t>Effectiveness</a:t>
            </a:r>
            <a:r>
              <a:rPr lang="fr-CA" sz="1000" b="1" i="0" dirty="0">
                <a:solidFill>
                  <a:srgbClr val="212121"/>
                </a:solidFill>
                <a:effectLst/>
              </a:rPr>
              <a:t> and </a:t>
            </a:r>
            <a:r>
              <a:rPr lang="fr-CA" sz="1000" b="1" i="0" dirty="0" err="1">
                <a:solidFill>
                  <a:srgbClr val="212121"/>
                </a:solidFill>
                <a:effectLst/>
              </a:rPr>
              <a:t>safety</a:t>
            </a:r>
            <a:r>
              <a:rPr lang="fr-CA" sz="1000" b="1" i="0" dirty="0">
                <a:solidFill>
                  <a:srgbClr val="212121"/>
                </a:solidFill>
                <a:effectLst/>
              </a:rPr>
              <a:t> of proton </a:t>
            </a:r>
            <a:r>
              <a:rPr lang="fr-CA" sz="1000" b="1" i="0" dirty="0" err="1">
                <a:solidFill>
                  <a:srgbClr val="212121"/>
                </a:solidFill>
                <a:effectLst/>
              </a:rPr>
              <a:t>pump</a:t>
            </a:r>
            <a:r>
              <a:rPr lang="fr-CA" sz="1000" b="1" i="0" dirty="0">
                <a:solidFill>
                  <a:srgbClr val="212121"/>
                </a:solidFill>
                <a:effectLst/>
              </a:rPr>
              <a:t> </a:t>
            </a:r>
            <a:r>
              <a:rPr lang="fr-CA" sz="1000" b="1" i="0" dirty="0" err="1">
                <a:solidFill>
                  <a:srgbClr val="212121"/>
                </a:solidFill>
                <a:effectLst/>
              </a:rPr>
              <a:t>inhibitors</a:t>
            </a:r>
            <a:r>
              <a:rPr lang="fr-CA" sz="1000" b="1" i="0" dirty="0">
                <a:solidFill>
                  <a:srgbClr val="212121"/>
                </a:solidFill>
                <a:effectLst/>
              </a:rPr>
              <a:t> in infantile </a:t>
            </a:r>
            <a:r>
              <a:rPr lang="fr-CA" sz="1000" b="1" i="0" dirty="0" err="1">
                <a:solidFill>
                  <a:srgbClr val="212121"/>
                </a:solidFill>
                <a:effectLst/>
              </a:rPr>
              <a:t>gastroesophageal</a:t>
            </a:r>
            <a:r>
              <a:rPr lang="fr-CA" sz="1000" b="1" i="0" dirty="0">
                <a:solidFill>
                  <a:srgbClr val="212121"/>
                </a:solidFill>
                <a:effectLst/>
              </a:rPr>
              <a:t> reflux </a:t>
            </a:r>
            <a:r>
              <a:rPr lang="fr-CA" sz="1000" b="1" i="0" dirty="0" err="1">
                <a:solidFill>
                  <a:srgbClr val="212121"/>
                </a:solidFill>
                <a:effectLst/>
              </a:rPr>
              <a:t>disease</a:t>
            </a:r>
            <a:r>
              <a:rPr lang="fr-CA" sz="1000" b="1" i="0" dirty="0">
                <a:solidFill>
                  <a:srgbClr val="212121"/>
                </a:solidFill>
                <a:effectLst/>
              </a:rPr>
              <a:t> (2010)</a:t>
            </a:r>
          </a:p>
          <a:p>
            <a:pPr marL="285750" indent="-285750">
              <a:buFont typeface="Arial" panose="020B0604020202020204" pitchFamily="34" charset="0"/>
              <a:buChar char="•"/>
            </a:pPr>
            <a:r>
              <a:rPr lang="fr-CA" sz="900" b="1" i="0" dirty="0">
                <a:solidFill>
                  <a:srgbClr val="212121"/>
                </a:solidFill>
                <a:effectLst/>
              </a:rPr>
              <a:t>Conclusions: </a:t>
            </a:r>
            <a:r>
              <a:rPr lang="fr-CA" sz="900" b="0" i="0" dirty="0" err="1">
                <a:solidFill>
                  <a:srgbClr val="212121"/>
                </a:solidFill>
                <a:effectLst/>
              </a:rPr>
              <a:t>Clinical</a:t>
            </a:r>
            <a:r>
              <a:rPr lang="fr-CA" sz="900" b="0" i="0" dirty="0">
                <a:solidFill>
                  <a:srgbClr val="212121"/>
                </a:solidFill>
                <a:effectLst/>
              </a:rPr>
              <a:t> trials </a:t>
            </a:r>
            <a:r>
              <a:rPr lang="fr-CA" sz="900" b="0" i="0" dirty="0" err="1">
                <a:solidFill>
                  <a:srgbClr val="212121"/>
                </a:solidFill>
                <a:effectLst/>
              </a:rPr>
              <a:t>reveal</a:t>
            </a:r>
            <a:r>
              <a:rPr lang="fr-CA" sz="900" b="0" i="0" dirty="0">
                <a:solidFill>
                  <a:srgbClr val="212121"/>
                </a:solidFill>
                <a:effectLst/>
              </a:rPr>
              <a:t> </a:t>
            </a:r>
            <a:r>
              <a:rPr lang="fr-CA" sz="900" b="0" i="0" dirty="0" err="1">
                <a:solidFill>
                  <a:srgbClr val="212121"/>
                </a:solidFill>
                <a:effectLst/>
              </a:rPr>
              <a:t>that</a:t>
            </a:r>
            <a:r>
              <a:rPr lang="fr-CA" sz="900" b="0" i="0" dirty="0">
                <a:solidFill>
                  <a:srgbClr val="212121"/>
                </a:solidFill>
                <a:effectLst/>
              </a:rPr>
              <a:t> PPI </a:t>
            </a:r>
            <a:r>
              <a:rPr lang="fr-CA" sz="900" b="0" i="0" dirty="0" err="1">
                <a:solidFill>
                  <a:srgbClr val="212121"/>
                </a:solidFill>
                <a:effectLst/>
              </a:rPr>
              <a:t>therapy</a:t>
            </a:r>
            <a:r>
              <a:rPr lang="fr-CA" sz="900" b="0" i="0" dirty="0">
                <a:solidFill>
                  <a:srgbClr val="212121"/>
                </a:solidFill>
                <a:effectLst/>
              </a:rPr>
              <a:t> </a:t>
            </a:r>
            <a:r>
              <a:rPr lang="fr-CA" sz="900" b="0" i="0" dirty="0" err="1">
                <a:solidFill>
                  <a:srgbClr val="212121"/>
                </a:solidFill>
                <a:effectLst/>
              </a:rPr>
              <a:t>is</a:t>
            </a:r>
            <a:r>
              <a:rPr lang="fr-CA" sz="900" b="0" i="0" dirty="0">
                <a:solidFill>
                  <a:srgbClr val="212121"/>
                </a:solidFill>
                <a:effectLst/>
              </a:rPr>
              <a:t> not an effective </a:t>
            </a:r>
            <a:r>
              <a:rPr lang="fr-CA" sz="900" b="0" i="0" dirty="0" err="1">
                <a:solidFill>
                  <a:srgbClr val="212121"/>
                </a:solidFill>
                <a:effectLst/>
              </a:rPr>
              <a:t>treatment</a:t>
            </a:r>
            <a:r>
              <a:rPr lang="fr-CA" sz="900" b="0" i="0" dirty="0">
                <a:solidFill>
                  <a:srgbClr val="212121"/>
                </a:solidFill>
                <a:effectLst/>
              </a:rPr>
              <a:t> for </a:t>
            </a:r>
            <a:r>
              <a:rPr lang="fr-CA" sz="900" b="0" i="0" dirty="0" err="1">
                <a:solidFill>
                  <a:srgbClr val="212121"/>
                </a:solidFill>
                <a:effectLst/>
              </a:rPr>
              <a:t>common</a:t>
            </a:r>
            <a:r>
              <a:rPr lang="fr-CA" sz="900" b="0" i="0" dirty="0">
                <a:solidFill>
                  <a:srgbClr val="212121"/>
                </a:solidFill>
                <a:effectLst/>
              </a:rPr>
              <a:t> infant GERD-</a:t>
            </a:r>
            <a:r>
              <a:rPr lang="fr-CA" sz="900" b="0" i="0" dirty="0" err="1">
                <a:solidFill>
                  <a:srgbClr val="212121"/>
                </a:solidFill>
                <a:effectLst/>
              </a:rPr>
              <a:t>associated</a:t>
            </a:r>
            <a:r>
              <a:rPr lang="fr-CA" sz="900" b="0" i="0" dirty="0">
                <a:solidFill>
                  <a:srgbClr val="212121"/>
                </a:solidFill>
                <a:effectLst/>
              </a:rPr>
              <a:t> </a:t>
            </a:r>
            <a:r>
              <a:rPr lang="fr-CA" sz="900" b="0" i="0" dirty="0" err="1">
                <a:solidFill>
                  <a:srgbClr val="212121"/>
                </a:solidFill>
                <a:effectLst/>
              </a:rPr>
              <a:t>symptoms</a:t>
            </a:r>
            <a:r>
              <a:rPr lang="fr-CA" sz="900" b="0" i="0" dirty="0">
                <a:solidFill>
                  <a:srgbClr val="212121"/>
                </a:solidFill>
                <a:effectLst/>
              </a:rPr>
              <a:t>. </a:t>
            </a:r>
            <a:r>
              <a:rPr lang="fr-CA" sz="900" b="0" i="0" dirty="0" err="1">
                <a:solidFill>
                  <a:srgbClr val="212121"/>
                </a:solidFill>
                <a:effectLst/>
              </a:rPr>
              <a:t>Evidence</a:t>
            </a:r>
            <a:r>
              <a:rPr lang="fr-CA" sz="900" b="0" i="0" dirty="0">
                <a:solidFill>
                  <a:srgbClr val="212121"/>
                </a:solidFill>
                <a:effectLst/>
              </a:rPr>
              <a:t> </a:t>
            </a:r>
            <a:r>
              <a:rPr lang="fr-CA" sz="900" b="0" i="0" dirty="0" err="1">
                <a:solidFill>
                  <a:srgbClr val="212121"/>
                </a:solidFill>
                <a:effectLst/>
              </a:rPr>
              <a:t>supporting</a:t>
            </a:r>
            <a:r>
              <a:rPr lang="fr-CA" sz="900" b="0" i="0" dirty="0">
                <a:solidFill>
                  <a:srgbClr val="212121"/>
                </a:solidFill>
                <a:effectLst/>
              </a:rPr>
              <a:t> </a:t>
            </a:r>
            <a:r>
              <a:rPr lang="fr-CA" sz="900" b="0" i="0" dirty="0" err="1">
                <a:solidFill>
                  <a:srgbClr val="212121"/>
                </a:solidFill>
                <a:effectLst/>
              </a:rPr>
              <a:t>safety</a:t>
            </a:r>
            <a:r>
              <a:rPr lang="fr-CA" sz="900" b="0" i="0" dirty="0">
                <a:solidFill>
                  <a:srgbClr val="212121"/>
                </a:solidFill>
                <a:effectLst/>
              </a:rPr>
              <a:t> of PPI use in infants </a:t>
            </a:r>
            <a:r>
              <a:rPr lang="fr-CA" sz="900" b="0" i="0" dirty="0" err="1">
                <a:solidFill>
                  <a:srgbClr val="212121"/>
                </a:solidFill>
                <a:effectLst/>
              </a:rPr>
              <a:t>is</a:t>
            </a:r>
            <a:r>
              <a:rPr lang="fr-CA" sz="900" b="0" i="0" dirty="0">
                <a:solidFill>
                  <a:srgbClr val="212121"/>
                </a:solidFill>
                <a:effectLst/>
              </a:rPr>
              <a:t> </a:t>
            </a:r>
            <a:r>
              <a:rPr lang="fr-CA" sz="900" b="0" i="0" dirty="0" err="1">
                <a:solidFill>
                  <a:srgbClr val="212121"/>
                </a:solidFill>
                <a:effectLst/>
              </a:rPr>
              <a:t>conflicting</a:t>
            </a:r>
            <a:r>
              <a:rPr lang="fr-CA" sz="900" b="0" i="0" dirty="0">
                <a:solidFill>
                  <a:srgbClr val="212121"/>
                </a:solidFill>
                <a:effectLst/>
              </a:rPr>
              <a:t>, and more large-</a:t>
            </a:r>
            <a:r>
              <a:rPr lang="fr-CA" sz="900" b="0" i="0" dirty="0" err="1">
                <a:solidFill>
                  <a:srgbClr val="212121"/>
                </a:solidFill>
                <a:effectLst/>
              </a:rPr>
              <a:t>scale</a:t>
            </a:r>
            <a:r>
              <a:rPr lang="fr-CA" sz="900" b="0" i="0" dirty="0">
                <a:solidFill>
                  <a:srgbClr val="212121"/>
                </a:solidFill>
                <a:effectLst/>
              </a:rPr>
              <a:t>, </a:t>
            </a:r>
            <a:r>
              <a:rPr lang="fr-CA" sz="900" b="0" i="0" dirty="0" err="1">
                <a:solidFill>
                  <a:srgbClr val="212121"/>
                </a:solidFill>
                <a:effectLst/>
              </a:rPr>
              <a:t>randomized</a:t>
            </a:r>
            <a:r>
              <a:rPr lang="fr-CA" sz="900" b="0" i="0" dirty="0">
                <a:solidFill>
                  <a:srgbClr val="212121"/>
                </a:solidFill>
                <a:effectLst/>
              </a:rPr>
              <a:t>, placebo-</a:t>
            </a:r>
            <a:r>
              <a:rPr lang="fr-CA" sz="900" b="0" i="0" dirty="0" err="1">
                <a:solidFill>
                  <a:srgbClr val="212121"/>
                </a:solidFill>
                <a:effectLst/>
              </a:rPr>
              <a:t>controlled</a:t>
            </a:r>
            <a:r>
              <a:rPr lang="fr-CA" sz="900" b="0" i="0" dirty="0">
                <a:solidFill>
                  <a:srgbClr val="212121"/>
                </a:solidFill>
                <a:effectLst/>
              </a:rPr>
              <a:t> trials are </a:t>
            </a:r>
            <a:r>
              <a:rPr lang="fr-CA" sz="900" b="0" i="0" dirty="0" err="1">
                <a:solidFill>
                  <a:srgbClr val="212121"/>
                </a:solidFill>
                <a:effectLst/>
              </a:rPr>
              <a:t>necessary</a:t>
            </a:r>
            <a:r>
              <a:rPr lang="fr-CA" sz="900" b="0" i="0" dirty="0">
                <a:solidFill>
                  <a:srgbClr val="212121"/>
                </a:solidFill>
                <a:effectLst/>
              </a:rPr>
              <a:t> to </a:t>
            </a:r>
            <a:r>
              <a:rPr lang="fr-CA" sz="900" b="0" i="0" dirty="0" err="1">
                <a:solidFill>
                  <a:srgbClr val="212121"/>
                </a:solidFill>
                <a:effectLst/>
              </a:rPr>
              <a:t>better</a:t>
            </a:r>
            <a:r>
              <a:rPr lang="fr-CA" sz="900" b="0" i="0" dirty="0">
                <a:solidFill>
                  <a:srgbClr val="212121"/>
                </a:solidFill>
                <a:effectLst/>
              </a:rPr>
              <a:t> </a:t>
            </a:r>
            <a:r>
              <a:rPr lang="fr-CA" sz="900" b="0" i="0" dirty="0" err="1">
                <a:solidFill>
                  <a:srgbClr val="212121"/>
                </a:solidFill>
                <a:effectLst/>
              </a:rPr>
              <a:t>establish</a:t>
            </a:r>
            <a:r>
              <a:rPr lang="fr-CA" sz="900" b="0" i="0" dirty="0">
                <a:solidFill>
                  <a:srgbClr val="212121"/>
                </a:solidFill>
                <a:effectLst/>
              </a:rPr>
              <a:t> the </a:t>
            </a:r>
            <a:r>
              <a:rPr lang="fr-CA" sz="900" b="0" i="0" dirty="0" err="1">
                <a:solidFill>
                  <a:srgbClr val="212121"/>
                </a:solidFill>
                <a:effectLst/>
              </a:rPr>
              <a:t>role</a:t>
            </a:r>
            <a:r>
              <a:rPr lang="fr-CA" sz="900" b="0" i="0" dirty="0">
                <a:solidFill>
                  <a:srgbClr val="212121"/>
                </a:solidFill>
                <a:effectLst/>
              </a:rPr>
              <a:t> of </a:t>
            </a:r>
            <a:r>
              <a:rPr lang="fr-CA" sz="900" b="0" i="0" dirty="0" err="1">
                <a:solidFill>
                  <a:srgbClr val="212121"/>
                </a:solidFill>
                <a:effectLst/>
              </a:rPr>
              <a:t>PPIs</a:t>
            </a:r>
            <a:r>
              <a:rPr lang="fr-CA" sz="900" b="0" i="0" dirty="0">
                <a:solidFill>
                  <a:srgbClr val="212121"/>
                </a:solidFill>
                <a:effectLst/>
              </a:rPr>
              <a:t> in infant GERD.</a:t>
            </a:r>
            <a:endParaRPr lang="fr-FR" sz="900" dirty="0"/>
          </a:p>
          <a:p>
            <a:endParaRPr lang="fr-FR" dirty="0"/>
          </a:p>
          <a:p>
            <a:r>
              <a:rPr lang="fr-FR" dirty="0"/>
              <a:t>Revue systématique Cochrane 2014</a:t>
            </a:r>
          </a:p>
          <a:p>
            <a:pPr marL="0" indent="0">
              <a:buNone/>
            </a:pPr>
            <a:r>
              <a:rPr lang="fr-CA" b="0" i="0" dirty="0" err="1">
                <a:solidFill>
                  <a:srgbClr val="000000"/>
                </a:solidFill>
                <a:effectLst/>
                <a:latin typeface="Source Sans Pro" panose="020B0503030403020204" pitchFamily="34" charset="0"/>
              </a:rPr>
              <a:t>Tighe</a:t>
            </a:r>
            <a:r>
              <a:rPr lang="fr-CA" b="0" i="0" dirty="0">
                <a:solidFill>
                  <a:srgbClr val="000000"/>
                </a:solidFill>
                <a:effectLst/>
                <a:latin typeface="Source Sans Pro" panose="020B0503030403020204" pitchFamily="34" charset="0"/>
              </a:rPr>
              <a:t> M, </a:t>
            </a:r>
            <a:r>
              <a:rPr lang="fr-CA" b="0" i="0" dirty="0" err="1">
                <a:solidFill>
                  <a:srgbClr val="000000"/>
                </a:solidFill>
                <a:effectLst/>
                <a:latin typeface="Source Sans Pro" panose="020B0503030403020204" pitchFamily="34" charset="0"/>
              </a:rPr>
              <a:t>Afzal</a:t>
            </a:r>
            <a:r>
              <a:rPr lang="fr-CA" b="0" i="0" dirty="0">
                <a:solidFill>
                  <a:srgbClr val="000000"/>
                </a:solidFill>
                <a:effectLst/>
                <a:latin typeface="Source Sans Pro" panose="020B0503030403020204" pitchFamily="34" charset="0"/>
              </a:rPr>
              <a:t> NA, Bevan A, </a:t>
            </a:r>
            <a:r>
              <a:rPr lang="fr-CA" b="0" i="0" dirty="0" err="1">
                <a:solidFill>
                  <a:srgbClr val="000000"/>
                </a:solidFill>
                <a:effectLst/>
                <a:latin typeface="Source Sans Pro" panose="020B0503030403020204" pitchFamily="34" charset="0"/>
              </a:rPr>
              <a:t>Hayen</a:t>
            </a:r>
            <a:r>
              <a:rPr lang="fr-CA" b="0" i="0" dirty="0">
                <a:solidFill>
                  <a:srgbClr val="000000"/>
                </a:solidFill>
                <a:effectLst/>
                <a:latin typeface="Source Sans Pro" panose="020B0503030403020204" pitchFamily="34" charset="0"/>
              </a:rPr>
              <a:t> A, Munro A, Beattie RM. </a:t>
            </a:r>
            <a:r>
              <a:rPr lang="fr-CA" b="0" i="0" dirty="0" err="1">
                <a:solidFill>
                  <a:srgbClr val="000000"/>
                </a:solidFill>
                <a:effectLst/>
                <a:latin typeface="Source Sans Pro" panose="020B0503030403020204" pitchFamily="34" charset="0"/>
              </a:rPr>
              <a:t>Pharmacological</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treatment</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with</a:t>
            </a:r>
            <a:r>
              <a:rPr lang="fr-CA" b="0" i="0" dirty="0">
                <a:solidFill>
                  <a:srgbClr val="000000"/>
                </a:solidFill>
                <a:effectLst/>
                <a:latin typeface="Source Sans Pro" panose="020B0503030403020204" pitchFamily="34" charset="0"/>
              </a:rPr>
              <a:t> gastro‐</a:t>
            </a:r>
            <a:r>
              <a:rPr lang="fr-CA" b="0" i="0" dirty="0" err="1">
                <a:solidFill>
                  <a:srgbClr val="000000"/>
                </a:solidFill>
                <a:effectLst/>
                <a:latin typeface="Source Sans Pro" panose="020B0503030403020204" pitchFamily="34" charset="0"/>
              </a:rPr>
              <a:t>oesophageal</a:t>
            </a:r>
            <a:r>
              <a:rPr lang="fr-CA" b="0" i="0" dirty="0">
                <a:solidFill>
                  <a:srgbClr val="000000"/>
                </a:solidFill>
                <a:effectLst/>
                <a:latin typeface="Source Sans Pro" panose="020B0503030403020204" pitchFamily="34" charset="0"/>
              </a:rPr>
              <a:t> reflux.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2014, Issue 11. Art. No.: CD008550. DOI: 10.1002/14651858.CD008550.pub2.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10 April 2023.</a:t>
            </a:r>
            <a:endParaRPr lang="fr-FR" dirty="0"/>
          </a:p>
          <a:p>
            <a:r>
              <a:rPr lang="fr-CA" b="1" i="0" u="none" strike="noStrike" dirty="0">
                <a:effectLst/>
                <a:latin typeface="Source Sans Pro" panose="020F0502020204030204" pitchFamily="34" charset="0"/>
                <a:hlinkClick r:id="rId8"/>
              </a:rPr>
              <a:t>https://doi.org/10.1002/14651858.CD008550.pub2</a:t>
            </a:r>
            <a:endParaRPr lang="fr-CA" b="1" i="0" u="none" strike="noStrike" dirty="0">
              <a:effectLst/>
              <a:latin typeface="Source Sans Pro" panose="020F0502020204030204" pitchFamily="34" charset="0"/>
            </a:endParaRPr>
          </a:p>
          <a:p>
            <a:endParaRPr lang="fr-CA" b="1" i="0" u="none" strike="noStrike" dirty="0">
              <a:effectLst/>
              <a:latin typeface="Source Sans Pro"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000" dirty="0"/>
              <a:t>24 études incluses; préoccupation des auteurs de Cochrane au fait que plusieurs études financées par l’industrie pharmaceutique</a:t>
            </a:r>
          </a:p>
          <a:p>
            <a:endParaRPr lang="fr-FR" dirty="0"/>
          </a:p>
          <a:p>
            <a:r>
              <a:rPr lang="fr-FR" dirty="0"/>
              <a:t>Risques des IPP (Hassal...)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AdvPS94BA"/>
              </a:rPr>
              <a:t>acute </a:t>
            </a:r>
            <a:r>
              <a:rPr lang="fr-CA" sz="1200" dirty="0" err="1">
                <a:effectLst/>
                <a:latin typeface="AdvPS94BA"/>
              </a:rPr>
              <a:t>gastroenteritis</a:t>
            </a:r>
            <a:r>
              <a:rPr lang="fr-CA" sz="1200" dirty="0">
                <a:effectLst/>
                <a:latin typeface="AdvPS94BA"/>
              </a:rPr>
              <a:t> and </a:t>
            </a:r>
            <a:r>
              <a:rPr lang="fr-CA" sz="1200" dirty="0" err="1">
                <a:effectLst/>
                <a:latin typeface="AdvPS94BA"/>
              </a:rPr>
              <a:t>community-acquired</a:t>
            </a:r>
            <a:r>
              <a:rPr lang="fr-CA" sz="1200" dirty="0">
                <a:effectLst/>
                <a:latin typeface="AdvPS94BA"/>
              </a:rPr>
              <a:t> </a:t>
            </a:r>
            <a:r>
              <a:rPr lang="fr-CA" sz="1200" dirty="0" err="1">
                <a:effectLst/>
                <a:latin typeface="AdvPS94BA"/>
              </a:rPr>
              <a:t>pneumonia</a:t>
            </a:r>
            <a:r>
              <a:rPr lang="fr-CA" sz="1200" dirty="0">
                <a:effectLst/>
                <a:latin typeface="AdvPS94BA"/>
              </a:rPr>
              <a:t> (</a:t>
            </a:r>
            <a:r>
              <a:rPr lang="fr-CA" sz="1200" dirty="0" err="1">
                <a:effectLst/>
                <a:latin typeface="AdvPS94BA"/>
              </a:rPr>
              <a:t>children</a:t>
            </a:r>
            <a:r>
              <a:rPr lang="fr-CA" sz="1200" dirty="0">
                <a:effectLst/>
                <a:latin typeface="AdvPS94BA"/>
              </a:rPr>
              <a:t> 4-36 </a:t>
            </a:r>
            <a:r>
              <a:rPr lang="fr-CA" sz="1200" dirty="0" err="1">
                <a:effectLst/>
                <a:latin typeface="AdvPS94BA"/>
              </a:rPr>
              <a:t>months</a:t>
            </a:r>
            <a:r>
              <a:rPr lang="fr-CA" sz="1200" dirty="0">
                <a:effectLst/>
                <a:latin typeface="AdvPS94BA"/>
              </a:rPr>
              <a:t> </a:t>
            </a:r>
            <a:r>
              <a:rPr lang="fr-CA" sz="1200" dirty="0" err="1">
                <a:effectLst/>
                <a:latin typeface="AdvPS94BA"/>
              </a:rPr>
              <a:t>age</a:t>
            </a:r>
            <a:r>
              <a:rPr lang="fr-CA" sz="1200" dirty="0">
                <a:effectLst/>
                <a:latin typeface="AdvPS94BA"/>
              </a:rPr>
              <a:t>, H2RA or PPI)</a:t>
            </a:r>
            <a:r>
              <a:rPr lang="fr-CA" sz="1200" dirty="0">
                <a:solidFill>
                  <a:srgbClr val="000066"/>
                </a:solidFill>
                <a:effectLst/>
                <a:latin typeface="AdvPS94BA"/>
              </a:rPr>
              <a:t>35</a:t>
            </a:r>
            <a:r>
              <a:rPr lang="fr-CA" sz="1200" dirty="0">
                <a:effectLst/>
                <a:latin typeface="AdvPS94BA"/>
              </a:rPr>
              <a:t>; </a:t>
            </a:r>
            <a:r>
              <a:rPr lang="fr-CA" sz="1200" dirty="0" err="1">
                <a:effectLst/>
                <a:latin typeface="AdvPS94BA"/>
              </a:rPr>
              <a:t>necrotizing</a:t>
            </a:r>
            <a:r>
              <a:rPr lang="fr-CA" sz="1200" dirty="0">
                <a:effectLst/>
                <a:latin typeface="AdvPS94BA"/>
              </a:rPr>
              <a:t> </a:t>
            </a:r>
            <a:r>
              <a:rPr lang="fr-CA" sz="1200" dirty="0" err="1">
                <a:effectLst/>
                <a:latin typeface="AdvPS94BA"/>
              </a:rPr>
              <a:t>enterocolitis</a:t>
            </a:r>
            <a:r>
              <a:rPr lang="fr-CA" sz="1200" dirty="0">
                <a:effectLst/>
                <a:latin typeface="AdvPS94BA"/>
              </a:rPr>
              <a:t> (</a:t>
            </a:r>
            <a:r>
              <a:rPr lang="fr-CA" sz="1200" dirty="0" err="1">
                <a:effectLst/>
                <a:latin typeface="AdvPS94BA"/>
              </a:rPr>
              <a:t>preterm</a:t>
            </a:r>
            <a:r>
              <a:rPr lang="fr-CA" sz="1200" dirty="0">
                <a:effectLst/>
                <a:latin typeface="AdvPS94BA"/>
              </a:rPr>
              <a:t> in- </a:t>
            </a:r>
            <a:r>
              <a:rPr lang="fr-CA" sz="1200" dirty="0" err="1">
                <a:effectLst/>
                <a:latin typeface="AdvPS94BA"/>
              </a:rPr>
              <a:t>fants</a:t>
            </a:r>
            <a:r>
              <a:rPr lang="fr-CA" sz="1200" dirty="0">
                <a:effectLst/>
                <a:latin typeface="AdvPS94BA"/>
              </a:rPr>
              <a:t>, H2RA)</a:t>
            </a:r>
            <a:r>
              <a:rPr lang="fr-CA" sz="1200" dirty="0">
                <a:solidFill>
                  <a:srgbClr val="000066"/>
                </a:solidFill>
                <a:effectLst/>
                <a:latin typeface="AdvPS94BA"/>
              </a:rPr>
              <a:t>36</a:t>
            </a:r>
            <a:r>
              <a:rPr lang="fr-CA" sz="1200" dirty="0">
                <a:effectLst/>
                <a:latin typeface="AdvPS94BA"/>
              </a:rPr>
              <a:t>; </a:t>
            </a:r>
            <a:r>
              <a:rPr lang="fr-CA" sz="1200" dirty="0" err="1">
                <a:effectLst/>
                <a:latin typeface="AdvPS94BA"/>
              </a:rPr>
              <a:t>candidemia</a:t>
            </a:r>
            <a:r>
              <a:rPr lang="fr-CA" sz="1200" dirty="0">
                <a:effectLst/>
                <a:latin typeface="AdvPS94BA"/>
              </a:rPr>
              <a:t> in </a:t>
            </a:r>
            <a:r>
              <a:rPr lang="fr-CA" sz="1200" dirty="0" err="1">
                <a:effectLst/>
                <a:latin typeface="AdvPS94BA"/>
              </a:rPr>
              <a:t>neonatal</a:t>
            </a:r>
            <a:r>
              <a:rPr lang="fr-CA" sz="1200" dirty="0">
                <a:effectLst/>
                <a:latin typeface="AdvPS94BA"/>
              </a:rPr>
              <a:t> intensive care </a:t>
            </a:r>
            <a:r>
              <a:rPr lang="fr-CA" sz="1200" dirty="0" err="1">
                <a:effectLst/>
                <a:latin typeface="AdvPS94BA"/>
              </a:rPr>
              <a:t>units</a:t>
            </a:r>
            <a:r>
              <a:rPr lang="fr-CA" sz="1200" dirty="0">
                <a:effectLst/>
                <a:latin typeface="AdvPS94BA"/>
              </a:rPr>
              <a:t> (H2RA)</a:t>
            </a:r>
            <a:r>
              <a:rPr lang="fr-CA" sz="1200" dirty="0">
                <a:solidFill>
                  <a:srgbClr val="000066"/>
                </a:solidFill>
                <a:effectLst/>
                <a:latin typeface="AdvPS94BA"/>
              </a:rPr>
              <a:t>37</a:t>
            </a:r>
            <a:r>
              <a:rPr lang="fr-CA" sz="1200" dirty="0">
                <a:effectLst/>
                <a:latin typeface="AdvPS94BA"/>
              </a:rPr>
              <a:t>; </a:t>
            </a:r>
            <a:r>
              <a:rPr lang="fr-CA" sz="1200" dirty="0" err="1">
                <a:effectLst/>
                <a:latin typeface="AdvPS94BA"/>
              </a:rPr>
              <a:t>pneumonias</a:t>
            </a:r>
            <a:r>
              <a:rPr lang="fr-CA" sz="1200" dirty="0">
                <a:effectLst/>
                <a:latin typeface="AdvPS94BA"/>
              </a:rPr>
              <a:t> (infants, PPI)</a:t>
            </a:r>
            <a:r>
              <a:rPr lang="fr-CA" sz="1200" dirty="0">
                <a:solidFill>
                  <a:srgbClr val="000066"/>
                </a:solidFill>
                <a:effectLst/>
                <a:latin typeface="AdvPS94BA"/>
              </a:rPr>
              <a:t>21</a:t>
            </a:r>
            <a:r>
              <a:rPr lang="fr-CA" sz="1200" dirty="0">
                <a:effectLst/>
                <a:latin typeface="AdvPS94BA"/>
              </a:rPr>
              <a:t>; </a:t>
            </a:r>
            <a:endParaRPr lang="fr-CA" dirty="0"/>
          </a:p>
          <a:p>
            <a:endParaRPr lang="fr-CA" b="0" i="0" dirty="0">
              <a:solidFill>
                <a:srgbClr val="000000"/>
              </a:solidFill>
              <a:effectLst/>
              <a:latin typeface="muli"/>
            </a:endParaRPr>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18</a:t>
            </a:fld>
            <a:endParaRPr lang="fr-FR"/>
          </a:p>
        </p:txBody>
      </p:sp>
    </p:spTree>
    <p:extLst>
      <p:ext uri="{BB962C8B-B14F-4D97-AF65-F5344CB8AC3E}">
        <p14:creationId xmlns:p14="http://schemas.microsoft.com/office/powerpoint/2010/main" val="252847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000000"/>
                </a:solidFill>
                <a:effectLst/>
                <a:latin typeface="muli"/>
              </a:rPr>
              <a:t>Médicaments </a:t>
            </a:r>
            <a:r>
              <a:rPr lang="fr-CA" b="0" i="0" dirty="0" err="1">
                <a:solidFill>
                  <a:srgbClr val="000000"/>
                </a:solidFill>
                <a:effectLst/>
                <a:latin typeface="muli"/>
              </a:rPr>
              <a:t>anti-acides</a:t>
            </a:r>
            <a:r>
              <a:rPr lang="fr-CA" b="0" i="0" dirty="0">
                <a:solidFill>
                  <a:srgbClr val="000000"/>
                </a:solidFill>
                <a:effectLst/>
                <a:latin typeface="muli"/>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1" i="0" dirty="0" err="1">
                <a:solidFill>
                  <a:srgbClr val="212121"/>
                </a:solidFill>
                <a:effectLst/>
              </a:rPr>
              <a:t>Multicenter</a:t>
            </a:r>
            <a:r>
              <a:rPr lang="fr-CA" sz="1200" b="1" i="0" dirty="0">
                <a:solidFill>
                  <a:srgbClr val="212121"/>
                </a:solidFill>
                <a:effectLst/>
              </a:rPr>
              <a:t>, double-blind, </a:t>
            </a:r>
            <a:r>
              <a:rPr lang="fr-CA" sz="1200" b="1" i="0" dirty="0" err="1">
                <a:solidFill>
                  <a:srgbClr val="212121"/>
                </a:solidFill>
                <a:effectLst/>
              </a:rPr>
              <a:t>randomized</a:t>
            </a:r>
            <a:r>
              <a:rPr lang="fr-CA" sz="1200" b="1" i="0" dirty="0">
                <a:solidFill>
                  <a:srgbClr val="212121"/>
                </a:solidFill>
                <a:effectLst/>
              </a:rPr>
              <a:t>, placebo-</a:t>
            </a:r>
            <a:r>
              <a:rPr lang="fr-CA" sz="1200" b="1" i="0" dirty="0" err="1">
                <a:solidFill>
                  <a:srgbClr val="212121"/>
                </a:solidFill>
                <a:effectLst/>
              </a:rPr>
              <a:t>controlled</a:t>
            </a:r>
            <a:r>
              <a:rPr lang="fr-CA" sz="1200" b="1" i="0" dirty="0">
                <a:solidFill>
                  <a:srgbClr val="212121"/>
                </a:solidFill>
                <a:effectLst/>
              </a:rPr>
              <a:t> trial </a:t>
            </a:r>
            <a:r>
              <a:rPr lang="fr-CA" sz="1200" b="1" i="0" dirty="0" err="1">
                <a:solidFill>
                  <a:srgbClr val="212121"/>
                </a:solidFill>
                <a:effectLst/>
              </a:rPr>
              <a:t>assessing</a:t>
            </a:r>
            <a:r>
              <a:rPr lang="fr-CA" sz="1200" b="1" i="0" dirty="0">
                <a:solidFill>
                  <a:srgbClr val="212121"/>
                </a:solidFill>
                <a:effectLst/>
              </a:rPr>
              <a:t> the </a:t>
            </a:r>
            <a:r>
              <a:rPr lang="fr-CA" sz="1200" b="1" i="0" dirty="0" err="1">
                <a:solidFill>
                  <a:srgbClr val="212121"/>
                </a:solidFill>
                <a:effectLst/>
              </a:rPr>
              <a:t>efficacy</a:t>
            </a:r>
            <a:r>
              <a:rPr lang="fr-CA" sz="1200" b="1" i="0" dirty="0">
                <a:solidFill>
                  <a:srgbClr val="212121"/>
                </a:solidFill>
                <a:effectLst/>
              </a:rPr>
              <a:t> and </a:t>
            </a:r>
            <a:r>
              <a:rPr lang="fr-CA" sz="1200" b="1" i="0" dirty="0" err="1">
                <a:solidFill>
                  <a:srgbClr val="212121"/>
                </a:solidFill>
                <a:effectLst/>
              </a:rPr>
              <a:t>safety</a:t>
            </a:r>
            <a:r>
              <a:rPr lang="fr-CA" sz="1200" b="1" i="0" dirty="0">
                <a:solidFill>
                  <a:srgbClr val="212121"/>
                </a:solidFill>
                <a:effectLst/>
              </a:rPr>
              <a:t> of proton </a:t>
            </a:r>
            <a:r>
              <a:rPr lang="fr-CA" sz="1200" b="1" i="0" dirty="0" err="1">
                <a:solidFill>
                  <a:srgbClr val="212121"/>
                </a:solidFill>
                <a:effectLst/>
              </a:rPr>
              <a:t>pump</a:t>
            </a:r>
            <a:r>
              <a:rPr lang="fr-CA" sz="1200" b="1" i="0" dirty="0">
                <a:solidFill>
                  <a:srgbClr val="212121"/>
                </a:solidFill>
                <a:effectLst/>
              </a:rPr>
              <a:t> </a:t>
            </a:r>
            <a:r>
              <a:rPr lang="fr-CA" sz="1200" b="1" i="0" dirty="0" err="1">
                <a:solidFill>
                  <a:srgbClr val="212121"/>
                </a:solidFill>
                <a:effectLst/>
              </a:rPr>
              <a:t>inhibitor</a:t>
            </a:r>
            <a:r>
              <a:rPr lang="fr-CA" sz="1200" b="1" i="0" dirty="0">
                <a:solidFill>
                  <a:srgbClr val="212121"/>
                </a:solidFill>
                <a:effectLst/>
              </a:rPr>
              <a:t> lansoprazole in infants </a:t>
            </a:r>
            <a:r>
              <a:rPr lang="fr-CA" sz="1200" b="1" i="0" dirty="0" err="1">
                <a:solidFill>
                  <a:srgbClr val="212121"/>
                </a:solidFill>
                <a:effectLst/>
              </a:rPr>
              <a:t>with</a:t>
            </a:r>
            <a:r>
              <a:rPr lang="fr-CA" sz="1200" b="1" i="0" dirty="0">
                <a:solidFill>
                  <a:srgbClr val="212121"/>
                </a:solidFill>
                <a:effectLst/>
              </a:rPr>
              <a:t> </a:t>
            </a:r>
            <a:r>
              <a:rPr lang="fr-CA" sz="1200" b="1" i="0" dirty="0" err="1">
                <a:solidFill>
                  <a:srgbClr val="212121"/>
                </a:solidFill>
                <a:effectLst/>
              </a:rPr>
              <a:t>symptoms</a:t>
            </a:r>
            <a:r>
              <a:rPr lang="fr-CA" sz="1200" b="1" i="0" dirty="0">
                <a:solidFill>
                  <a:srgbClr val="212121"/>
                </a:solidFill>
                <a:effectLst/>
              </a:rPr>
              <a:t> of </a:t>
            </a:r>
            <a:r>
              <a:rPr lang="fr-CA" sz="1200" b="1" i="0" dirty="0" err="1">
                <a:solidFill>
                  <a:srgbClr val="212121"/>
                </a:solidFill>
                <a:effectLst/>
              </a:rPr>
              <a:t>gastroesophageal</a:t>
            </a:r>
            <a:r>
              <a:rPr lang="fr-CA" sz="1200" b="1" i="0" dirty="0">
                <a:solidFill>
                  <a:srgbClr val="212121"/>
                </a:solidFill>
                <a:effectLst/>
              </a:rPr>
              <a:t> reflux </a:t>
            </a:r>
            <a:r>
              <a:rPr lang="fr-CA" sz="1200" b="1" i="0" dirty="0" err="1">
                <a:solidFill>
                  <a:srgbClr val="212121"/>
                </a:solidFill>
                <a:effectLst/>
              </a:rPr>
              <a:t>disease</a:t>
            </a:r>
            <a:r>
              <a:rPr lang="fr-CA" sz="1200" b="1" i="0" dirty="0">
                <a:solidFill>
                  <a:srgbClr val="212121"/>
                </a:solidFill>
                <a:effectLst/>
              </a:rPr>
              <a:t> (2009)</a:t>
            </a:r>
          </a:p>
          <a:p>
            <a:endParaRPr lang="fr-CA" b="0" i="0" dirty="0">
              <a:solidFill>
                <a:srgbClr val="000000"/>
              </a:solidFill>
              <a:effectLst/>
              <a:latin typeface="muli"/>
            </a:endParaRPr>
          </a:p>
          <a:p>
            <a:r>
              <a:rPr lang="fr-CA" sz="1200" dirty="0">
                <a:effectLst/>
                <a:latin typeface="TimesNewRomanPSMT"/>
              </a:rPr>
              <a:t>Dans une </a:t>
            </a:r>
            <a:r>
              <a:rPr lang="fr-CA" sz="1200" dirty="0" err="1">
                <a:effectLst/>
                <a:latin typeface="TimesNewRomanPSMT"/>
              </a:rPr>
              <a:t>étude</a:t>
            </a:r>
            <a:r>
              <a:rPr lang="fr-CA" sz="1200" dirty="0">
                <a:effectLst/>
                <a:latin typeface="TimesNewRomanPSMT"/>
              </a:rPr>
              <a:t> </a:t>
            </a:r>
            <a:r>
              <a:rPr lang="fr-CA" sz="1200" dirty="0" err="1">
                <a:effectLst/>
                <a:latin typeface="TimesNewRomanPSMT"/>
              </a:rPr>
              <a:t>contrôlée</a:t>
            </a:r>
            <a:r>
              <a:rPr lang="fr-CA" sz="1200" dirty="0">
                <a:effectLst/>
                <a:latin typeface="TimesNewRomanPSMT"/>
              </a:rPr>
              <a:t> </a:t>
            </a:r>
            <a:r>
              <a:rPr lang="fr-CA" sz="1200" dirty="0" err="1">
                <a:effectLst/>
                <a:latin typeface="TimesNewRomanPSMT"/>
              </a:rPr>
              <a:t>randomisée</a:t>
            </a:r>
            <a:r>
              <a:rPr lang="fr-CA" sz="1200" dirty="0">
                <a:effectLst/>
                <a:latin typeface="TimesNewRomanPSMT"/>
              </a:rPr>
              <a:t> multicentrique à double insu </a:t>
            </a:r>
            <a:r>
              <a:rPr lang="fr-CA" sz="1200" dirty="0" err="1">
                <a:effectLst/>
                <a:latin typeface="TimesNewRomanPSMT"/>
              </a:rPr>
              <a:t>réalisée</a:t>
            </a:r>
            <a:r>
              <a:rPr lang="fr-CA" sz="1200" dirty="0">
                <a:effectLst/>
                <a:latin typeface="TimesNewRomanPSMT"/>
              </a:rPr>
              <a:t> </a:t>
            </a:r>
            <a:r>
              <a:rPr lang="fr-CA" sz="1200" dirty="0" err="1">
                <a:effectLst/>
                <a:latin typeface="TimesNewRomanPSMT"/>
              </a:rPr>
              <a:t>auprès</a:t>
            </a:r>
            <a:r>
              <a:rPr lang="fr-CA" sz="1200" dirty="0">
                <a:effectLst/>
                <a:latin typeface="TimesNewRomanPSMT"/>
              </a:rPr>
              <a:t> de 162 nourrissons ayant des </a:t>
            </a:r>
            <a:r>
              <a:rPr lang="fr-CA" sz="1200" dirty="0" err="1">
                <a:effectLst/>
                <a:latin typeface="TimesNewRomanPSMT"/>
              </a:rPr>
              <a:t>symptômes</a:t>
            </a:r>
            <a:r>
              <a:rPr lang="fr-CA" sz="1200" dirty="0">
                <a:effectLst/>
                <a:latin typeface="TimesNewRomanPSMT"/>
              </a:rPr>
              <a:t> persistants de RGOP (d’un </a:t>
            </a:r>
            <a:r>
              <a:rPr lang="fr-CA" sz="1200" dirty="0" err="1">
                <a:effectLst/>
                <a:latin typeface="TimesNewRomanPSMT"/>
              </a:rPr>
              <a:t>âge</a:t>
            </a:r>
            <a:r>
              <a:rPr lang="fr-CA" sz="1200" dirty="0">
                <a:effectLst/>
                <a:latin typeface="TimesNewRomanPSMT"/>
              </a:rPr>
              <a:t> moyen de quatre mois), des chercheurs ont </a:t>
            </a:r>
            <a:r>
              <a:rPr lang="fr-CA" sz="1200" b="1" dirty="0">
                <a:effectLst/>
                <a:latin typeface="TimesNewRomanPSMT"/>
              </a:rPr>
              <a:t>comparé le lansoprazole à un placebo pendant quatre semaines. La plupart des nourrissons des deux groupes (54 %) </a:t>
            </a:r>
            <a:r>
              <a:rPr lang="fr-CA" sz="1200" b="1" dirty="0" err="1">
                <a:effectLst/>
                <a:latin typeface="TimesNewRomanPSMT"/>
              </a:rPr>
              <a:t>présentaient</a:t>
            </a:r>
            <a:r>
              <a:rPr lang="fr-CA" sz="1200" b="1" dirty="0">
                <a:effectLst/>
                <a:latin typeface="TimesNewRomanPSMT"/>
              </a:rPr>
              <a:t> une diminution des pleurs de plus de 50 % [15]. Plus de nourrissons du groupe prenant du lansoprazole ont </a:t>
            </a:r>
            <a:r>
              <a:rPr lang="fr-CA" sz="1200" b="1" dirty="0" err="1">
                <a:effectLst/>
                <a:latin typeface="TimesNewRomanPSMT"/>
              </a:rPr>
              <a:t>éprouve</a:t>
            </a:r>
            <a:r>
              <a:rPr lang="fr-CA" sz="1200" b="1" dirty="0">
                <a:effectLst/>
                <a:latin typeface="TimesNewRomanPSMT"/>
              </a:rPr>
              <a:t>́ des </a:t>
            </a:r>
            <a:r>
              <a:rPr lang="fr-CA" sz="1200" b="1" dirty="0" err="1">
                <a:effectLst/>
                <a:latin typeface="TimesNewRomanPSMT"/>
              </a:rPr>
              <a:t>événements</a:t>
            </a:r>
            <a:r>
              <a:rPr lang="fr-CA" sz="1200" b="1" dirty="0">
                <a:effectLst/>
                <a:latin typeface="TimesNewRomanPSMT"/>
              </a:rPr>
              <a:t> </a:t>
            </a:r>
            <a:r>
              <a:rPr lang="fr-CA" sz="1200" b="1" dirty="0" err="1">
                <a:effectLst/>
                <a:latin typeface="TimesNewRomanPSMT"/>
              </a:rPr>
              <a:t>indésirables</a:t>
            </a:r>
            <a:r>
              <a:rPr lang="fr-CA" sz="1200" b="1" dirty="0">
                <a:effectLst/>
                <a:latin typeface="TimesNewRomanPSMT"/>
              </a:rPr>
              <a:t> (62 % par rapport à 46 %), y compris un risque accru d’infection</a:t>
            </a:r>
            <a:r>
              <a:rPr lang="fr-CA" sz="1200" dirty="0">
                <a:effectLst/>
                <a:latin typeface="TimesNewRomanPSMT"/>
              </a:rPr>
              <a:t>. (**Voir réf ci-bas)</a:t>
            </a: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TimesNewRomanPSMT"/>
              </a:rPr>
              <a:t>Chez les nourrissons et les jeunes enfants, un traitement antiacide </a:t>
            </a:r>
            <a:r>
              <a:rPr lang="fr-CA" sz="1800" dirty="0" err="1">
                <a:effectLst/>
                <a:latin typeface="TimesNewRomanPSMT"/>
              </a:rPr>
              <a:t>accroît</a:t>
            </a:r>
            <a:r>
              <a:rPr lang="fr-CA" sz="1800" dirty="0">
                <a:effectLst/>
                <a:latin typeface="TimesNewRomanPSMT"/>
              </a:rPr>
              <a:t> le risque d’infections pulmonaires et gastro-intestinales [16]. Une augmentation des infections </a:t>
            </a:r>
            <a:r>
              <a:rPr lang="fr-CA" sz="1800" dirty="0" err="1">
                <a:effectLst/>
                <a:latin typeface="TimesNewRomanPSMT"/>
              </a:rPr>
              <a:t>néonatales</a:t>
            </a:r>
            <a:r>
              <a:rPr lang="fr-CA" sz="1800" dirty="0">
                <a:effectLst/>
                <a:latin typeface="TimesNewRomanPSMT"/>
              </a:rPr>
              <a:t>, de l’</a:t>
            </a:r>
            <a:r>
              <a:rPr lang="fr-CA" sz="1800" dirty="0" err="1">
                <a:effectLst/>
                <a:latin typeface="TimesNewRomanPSMT"/>
              </a:rPr>
              <a:t>entérocolite</a:t>
            </a:r>
            <a:r>
              <a:rPr lang="fr-CA" sz="1800" dirty="0">
                <a:effectLst/>
                <a:latin typeface="TimesNewRomanPSMT"/>
              </a:rPr>
              <a:t> </a:t>
            </a:r>
            <a:r>
              <a:rPr lang="fr-CA" sz="1800" dirty="0" err="1">
                <a:effectLst/>
                <a:latin typeface="TimesNewRomanPSMT"/>
              </a:rPr>
              <a:t>nécrosante</a:t>
            </a:r>
            <a:r>
              <a:rPr lang="fr-CA" sz="1800" dirty="0">
                <a:effectLst/>
                <a:latin typeface="TimesNewRomanPSMT"/>
              </a:rPr>
              <a:t> et des </a:t>
            </a:r>
            <a:r>
              <a:rPr lang="fr-CA" sz="1800" dirty="0" err="1">
                <a:effectLst/>
                <a:latin typeface="TimesNewRomanPSMT"/>
              </a:rPr>
              <a:t>décès</a:t>
            </a:r>
            <a:r>
              <a:rPr lang="fr-CA" sz="1800" dirty="0">
                <a:effectLst/>
                <a:latin typeface="TimesNewRomanPSMT"/>
              </a:rPr>
              <a:t> est </a:t>
            </a:r>
            <a:r>
              <a:rPr lang="fr-CA" sz="1800" dirty="0" err="1">
                <a:effectLst/>
                <a:latin typeface="TimesNewRomanPSMT"/>
              </a:rPr>
              <a:t>également</a:t>
            </a:r>
            <a:r>
              <a:rPr lang="fr-CA" sz="1800" dirty="0">
                <a:effectLst/>
                <a:latin typeface="TimesNewRomanPSMT"/>
              </a:rPr>
              <a:t> </a:t>
            </a:r>
            <a:r>
              <a:rPr lang="fr-CA" sz="1800" dirty="0" err="1">
                <a:effectLst/>
                <a:latin typeface="TimesNewRomanPSMT"/>
              </a:rPr>
              <a:t>associée</a:t>
            </a:r>
            <a:r>
              <a:rPr lang="fr-CA" sz="1800" dirty="0">
                <a:effectLst/>
                <a:latin typeface="TimesNewRomanPSMT"/>
              </a:rPr>
              <a:t> à l’utilisation d’antagonistes des </a:t>
            </a:r>
            <a:r>
              <a:rPr lang="fr-CA" sz="1800" dirty="0" err="1">
                <a:effectLst/>
                <a:latin typeface="TimesNewRomanPSMT"/>
              </a:rPr>
              <a:t>récepteurs</a:t>
            </a:r>
            <a:r>
              <a:rPr lang="fr-CA" sz="1800" dirty="0">
                <a:effectLst/>
                <a:latin typeface="TimesNewRomanPSMT"/>
              </a:rPr>
              <a:t> H2 chez les </a:t>
            </a:r>
            <a:r>
              <a:rPr lang="fr-CA" sz="1800" dirty="0" err="1">
                <a:effectLst/>
                <a:latin typeface="TimesNewRomanPSMT"/>
              </a:rPr>
              <a:t>nouveau-nés</a:t>
            </a:r>
            <a:r>
              <a:rPr lang="fr-CA" sz="1800" dirty="0">
                <a:effectLst/>
                <a:latin typeface="TimesNewRomanPSMT"/>
              </a:rPr>
              <a:t> de </a:t>
            </a:r>
            <a:r>
              <a:rPr lang="fr-CA" sz="1800" dirty="0" err="1">
                <a:effectLst/>
                <a:latin typeface="TimesNewRomanPSMT"/>
              </a:rPr>
              <a:t>très</a:t>
            </a:r>
            <a:r>
              <a:rPr lang="fr-CA" sz="1800" dirty="0">
                <a:effectLst/>
                <a:latin typeface="TimesNewRomanPSMT"/>
              </a:rPr>
              <a:t> petit poids à la naissance [17]. Les modifications à l’</a:t>
            </a:r>
            <a:r>
              <a:rPr lang="fr-CA" sz="1800" dirty="0" err="1">
                <a:effectLst/>
                <a:latin typeface="TimesNewRomanPSMT"/>
              </a:rPr>
              <a:t>acidite</a:t>
            </a:r>
            <a:r>
              <a:rPr lang="fr-CA" sz="1800" dirty="0">
                <a:effectLst/>
                <a:latin typeface="TimesNewRomanPSMT"/>
              </a:rPr>
              <a:t>́ des </a:t>
            </a:r>
            <a:r>
              <a:rPr lang="fr-CA" sz="1800" dirty="0" err="1">
                <a:effectLst/>
                <a:latin typeface="TimesNewRomanPSMT"/>
              </a:rPr>
              <a:t>sécrétions</a:t>
            </a:r>
            <a:r>
              <a:rPr lang="fr-CA" sz="1800" dirty="0">
                <a:effectLst/>
                <a:latin typeface="TimesNewRomanPSMT"/>
              </a:rPr>
              <a:t> gastriques </a:t>
            </a:r>
            <a:r>
              <a:rPr lang="fr-CA" sz="1800" dirty="0" err="1">
                <a:effectLst/>
                <a:latin typeface="TimesNewRomanPSMT"/>
              </a:rPr>
              <a:t>découlant</a:t>
            </a:r>
            <a:r>
              <a:rPr lang="fr-CA" sz="1800" dirty="0">
                <a:effectLst/>
                <a:latin typeface="TimesNewRomanPSMT"/>
              </a:rPr>
              <a:t> d’un traitement antiacide peuvent transformer la flore de l’</a:t>
            </a:r>
            <a:r>
              <a:rPr lang="fr-CA" sz="1800" dirty="0" err="1">
                <a:effectLst/>
                <a:latin typeface="TimesNewRomanPSMT"/>
              </a:rPr>
              <a:t>hôte</a:t>
            </a:r>
            <a:r>
              <a:rPr lang="fr-CA" sz="1800" dirty="0">
                <a:effectLst/>
                <a:latin typeface="TimesNewRomanPSMT"/>
              </a:rPr>
              <a:t>, ce qui laisse croire qu’un </a:t>
            </a:r>
            <a:r>
              <a:rPr lang="fr-CA" sz="1800" dirty="0" err="1">
                <a:effectLst/>
                <a:latin typeface="TimesNewRomanPSMT"/>
              </a:rPr>
              <a:t>mécanisme</a:t>
            </a:r>
            <a:r>
              <a:rPr lang="fr-CA" sz="1800" dirty="0">
                <a:effectLst/>
                <a:latin typeface="TimesNewRomanPSMT"/>
              </a:rPr>
              <a:t> associé à l’utilisation de </a:t>
            </a:r>
            <a:r>
              <a:rPr lang="fr-CA" sz="1800" dirty="0" err="1">
                <a:effectLst/>
                <a:latin typeface="TimesNewRomanPSMT"/>
              </a:rPr>
              <a:t>médicaments</a:t>
            </a:r>
            <a:r>
              <a:rPr lang="fr-CA" sz="1800" dirty="0">
                <a:effectLst/>
                <a:latin typeface="TimesNewRomanPSMT"/>
              </a:rPr>
              <a:t> antiacides serait responsable de l’accroissement du risque d’infection [18]. De plus, des recherches ont </a:t>
            </a:r>
            <a:r>
              <a:rPr lang="fr-CA" sz="1800" dirty="0" err="1">
                <a:effectLst/>
                <a:latin typeface="TimesNewRomanPSMT"/>
              </a:rPr>
              <a:t>récemment</a:t>
            </a:r>
            <a:r>
              <a:rPr lang="fr-CA" sz="1800" dirty="0">
                <a:effectLst/>
                <a:latin typeface="TimesNewRomanPSMT"/>
              </a:rPr>
              <a:t> </a:t>
            </a:r>
            <a:r>
              <a:rPr lang="fr-CA" sz="1800" dirty="0" err="1">
                <a:effectLst/>
                <a:latin typeface="TimesNewRomanPSMT"/>
              </a:rPr>
              <a:t>décrit</a:t>
            </a:r>
            <a:r>
              <a:rPr lang="fr-CA" sz="1800" dirty="0">
                <a:effectLst/>
                <a:latin typeface="TimesNewRomanPSMT"/>
              </a:rPr>
              <a:t> une augmentation du risque de fractures chez les nourrissons qui ont </a:t>
            </a:r>
            <a:r>
              <a:rPr lang="fr-CA" sz="1800" dirty="0" err="1">
                <a:effectLst/>
                <a:latin typeface="TimesNewRomanPSMT"/>
              </a:rPr>
              <a:t>reçu</a:t>
            </a:r>
            <a:r>
              <a:rPr lang="fr-CA" sz="1800" dirty="0">
                <a:effectLst/>
                <a:latin typeface="TimesNewRomanPSMT"/>
              </a:rPr>
              <a:t> un traitement antiacide avant l’</a:t>
            </a:r>
            <a:r>
              <a:rPr lang="fr-CA" sz="1800" dirty="0" err="1">
                <a:effectLst/>
                <a:latin typeface="TimesNewRomanPSMT"/>
              </a:rPr>
              <a:t>âge</a:t>
            </a:r>
            <a:r>
              <a:rPr lang="fr-CA" sz="1800" dirty="0">
                <a:effectLst/>
                <a:latin typeface="TimesNewRomanPSMT"/>
              </a:rPr>
              <a:t> d’un an [19][20]. Les facteurs de risque incluent une utilisation </a:t>
            </a:r>
            <a:r>
              <a:rPr lang="fr-CA" sz="1800" dirty="0" err="1">
                <a:effectLst/>
                <a:latin typeface="TimesNewRomanPSMT"/>
              </a:rPr>
              <a:t>prolongée</a:t>
            </a:r>
            <a:r>
              <a:rPr lang="fr-CA" sz="1800" dirty="0">
                <a:effectLst/>
                <a:latin typeface="TimesNewRomanPSMT"/>
              </a:rPr>
              <a:t> du traitement et un </a:t>
            </a:r>
            <a:r>
              <a:rPr lang="fr-CA" sz="1800" dirty="0" err="1">
                <a:effectLst/>
                <a:latin typeface="TimesNewRomanPSMT"/>
              </a:rPr>
              <a:t>âge</a:t>
            </a:r>
            <a:r>
              <a:rPr lang="fr-CA" sz="1800" dirty="0">
                <a:effectLst/>
                <a:latin typeface="TimesNewRomanPSMT"/>
              </a:rPr>
              <a:t> peu avancé à son initiation. </a:t>
            </a:r>
            <a:endParaRPr lang="fr-CA"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TimesNewRomanPSMT"/>
              </a:rPr>
              <a:t>Canani</a:t>
            </a:r>
            <a:r>
              <a:rPr lang="fr-CA" sz="1800" dirty="0">
                <a:effectLst/>
                <a:latin typeface="TimesNewRomanPSMT"/>
              </a:rPr>
              <a:t> RB, </a:t>
            </a:r>
            <a:r>
              <a:rPr lang="fr-CA" sz="1800" dirty="0" err="1">
                <a:effectLst/>
                <a:latin typeface="TimesNewRomanPSMT"/>
              </a:rPr>
              <a:t>Cirillo</a:t>
            </a:r>
            <a:r>
              <a:rPr lang="fr-CA" sz="1800" dirty="0">
                <a:effectLst/>
                <a:latin typeface="TimesNewRomanPSMT"/>
              </a:rPr>
              <a:t> P, </a:t>
            </a:r>
            <a:r>
              <a:rPr lang="fr-CA" sz="1800" dirty="0" err="1">
                <a:effectLst/>
                <a:latin typeface="TimesNewRomanPSMT"/>
              </a:rPr>
              <a:t>Roggero</a:t>
            </a:r>
            <a:r>
              <a:rPr lang="fr-CA" sz="1800" dirty="0">
                <a:effectLst/>
                <a:latin typeface="TimesNewRomanPSMT"/>
              </a:rPr>
              <a:t> P, Romano C et coll. </a:t>
            </a:r>
            <a:r>
              <a:rPr lang="fr-CA" sz="1800" dirty="0" err="1">
                <a:effectLst/>
                <a:latin typeface="TimesNewRomanPSMT"/>
              </a:rPr>
              <a:t>Therapy</a:t>
            </a:r>
            <a:r>
              <a:rPr lang="fr-CA" sz="1800" dirty="0">
                <a:effectLst/>
                <a:latin typeface="TimesNewRomanPSMT"/>
              </a:rPr>
              <a:t> </a:t>
            </a:r>
            <a:r>
              <a:rPr lang="fr-CA" sz="1800" dirty="0" err="1">
                <a:effectLst/>
                <a:latin typeface="TimesNewRomanPSMT"/>
              </a:rPr>
              <a:t>with</a:t>
            </a:r>
            <a:r>
              <a:rPr lang="fr-CA" sz="1800" dirty="0">
                <a:effectLst/>
                <a:latin typeface="TimesNewRomanPSMT"/>
              </a:rPr>
              <a:t> </a:t>
            </a:r>
            <a:r>
              <a:rPr lang="fr-CA" sz="1800" dirty="0" err="1">
                <a:effectLst/>
                <a:latin typeface="TimesNewRomanPSMT"/>
              </a:rPr>
              <a:t>gastric</a:t>
            </a:r>
            <a:r>
              <a:rPr lang="fr-CA" sz="1800" dirty="0">
                <a:effectLst/>
                <a:latin typeface="TimesNewRomanPSMT"/>
              </a:rPr>
              <a:t> </a:t>
            </a:r>
            <a:r>
              <a:rPr lang="fr-CA" sz="1800" dirty="0" err="1">
                <a:effectLst/>
                <a:latin typeface="TimesNewRomanPSMT"/>
              </a:rPr>
              <a:t>acidity</a:t>
            </a:r>
            <a:r>
              <a:rPr lang="fr-CA" sz="1800" dirty="0">
                <a:effectLst/>
                <a:latin typeface="TimesNewRomanPSMT"/>
              </a:rPr>
              <a:t> </a:t>
            </a:r>
            <a:r>
              <a:rPr lang="fr-CA" sz="1800" dirty="0" err="1">
                <a:effectLst/>
                <a:latin typeface="TimesNewRomanPSMT"/>
              </a:rPr>
              <a:t>inhibitors</a:t>
            </a:r>
            <a:r>
              <a:rPr lang="fr-CA" sz="1800" dirty="0">
                <a:effectLst/>
                <a:latin typeface="TimesNewRomanPSMT"/>
              </a:rPr>
              <a:t> </a:t>
            </a:r>
            <a:r>
              <a:rPr lang="fr-CA" sz="1800" dirty="0" err="1">
                <a:effectLst/>
                <a:latin typeface="TimesNewRomanPSMT"/>
              </a:rPr>
              <a:t>increases</a:t>
            </a:r>
            <a:r>
              <a:rPr lang="fr-CA" sz="1800" dirty="0">
                <a:effectLst/>
                <a:latin typeface="TimesNewRomanPSMT"/>
              </a:rPr>
              <a:t> the </a:t>
            </a:r>
            <a:r>
              <a:rPr lang="fr-CA" sz="1800" dirty="0" err="1">
                <a:effectLst/>
                <a:latin typeface="TimesNewRomanPSMT"/>
              </a:rPr>
              <a:t>risk</a:t>
            </a:r>
            <a:r>
              <a:rPr lang="fr-CA" sz="1800" dirty="0">
                <a:effectLst/>
                <a:latin typeface="TimesNewRomanPSMT"/>
              </a:rPr>
              <a:t> of acute </a:t>
            </a:r>
            <a:r>
              <a:rPr lang="fr-CA" sz="1800" dirty="0" err="1">
                <a:effectLst/>
                <a:latin typeface="TimesNewRomanPSMT"/>
              </a:rPr>
              <a:t>gastroenteritis</a:t>
            </a:r>
            <a:r>
              <a:rPr lang="fr-CA" sz="1800" dirty="0">
                <a:effectLst/>
                <a:latin typeface="TimesNewRomanPSMT"/>
              </a:rPr>
              <a:t> and </a:t>
            </a:r>
            <a:r>
              <a:rPr lang="fr-CA" sz="1800" dirty="0" err="1">
                <a:effectLst/>
                <a:latin typeface="TimesNewRomanPSMT"/>
              </a:rPr>
              <a:t>community-acquired</a:t>
            </a:r>
            <a:r>
              <a:rPr lang="fr-CA" sz="1800" dirty="0">
                <a:effectLst/>
                <a:latin typeface="TimesNewRomanPSMT"/>
              </a:rPr>
              <a:t> </a:t>
            </a:r>
            <a:r>
              <a:rPr lang="fr-CA" sz="1800" dirty="0" err="1">
                <a:effectLst/>
                <a:latin typeface="TimesNewRomanPSMT"/>
              </a:rPr>
              <a:t>pneumonia</a:t>
            </a:r>
            <a:r>
              <a:rPr lang="fr-CA" sz="1800" dirty="0">
                <a:effectLst/>
                <a:latin typeface="TimesNewRomanPSMT"/>
              </a:rPr>
              <a:t> in </a:t>
            </a:r>
            <a:r>
              <a:rPr lang="fr-CA" sz="1800" dirty="0" err="1">
                <a:effectLst/>
                <a:latin typeface="TimesNewRomanPSMT"/>
              </a:rPr>
              <a:t>children</a:t>
            </a:r>
            <a:r>
              <a:rPr lang="fr-CA" sz="1800" dirty="0">
                <a:effectLst/>
                <a:latin typeface="TimesNewRomanPSMT"/>
              </a:rPr>
              <a:t>. </a:t>
            </a:r>
            <a:r>
              <a:rPr lang="fr-CA" sz="1800" dirty="0" err="1">
                <a:effectLst/>
                <a:latin typeface="TimesNewRomanPSMT"/>
              </a:rPr>
              <a:t>Pediatrics</a:t>
            </a:r>
            <a:r>
              <a:rPr lang="fr-CA" sz="1800" dirty="0">
                <a:effectLst/>
                <a:latin typeface="TimesNewRomanPSMT"/>
              </a:rPr>
              <a:t> 2006;117(5):e817-20.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2800" b="1" i="0" dirty="0">
                <a:solidFill>
                  <a:srgbClr val="212121"/>
                </a:solidFill>
                <a:effectLst/>
                <a:latin typeface="system-ui"/>
              </a:rPr>
              <a:t>Conclusions: </a:t>
            </a:r>
            <a:r>
              <a:rPr lang="fr-CA" sz="2800" b="0" i="0" dirty="0">
                <a:solidFill>
                  <a:srgbClr val="212121"/>
                </a:solidFill>
                <a:effectLst/>
                <a:latin typeface="system-ui"/>
              </a:rPr>
              <a:t>This </a:t>
            </a:r>
            <a:r>
              <a:rPr lang="fr-CA" sz="2800" b="0" i="0" dirty="0" err="1">
                <a:solidFill>
                  <a:srgbClr val="212121"/>
                </a:solidFill>
                <a:effectLst/>
                <a:latin typeface="system-ui"/>
              </a:rPr>
              <a:t>is</a:t>
            </a:r>
            <a:r>
              <a:rPr lang="fr-CA" sz="2800" b="0" i="0" dirty="0">
                <a:solidFill>
                  <a:srgbClr val="212121"/>
                </a:solidFill>
                <a:effectLst/>
                <a:latin typeface="system-ui"/>
              </a:rPr>
              <a:t> the first prospective </a:t>
            </a:r>
            <a:r>
              <a:rPr lang="fr-CA" sz="2800" b="0" i="0" dirty="0" err="1">
                <a:solidFill>
                  <a:srgbClr val="212121"/>
                </a:solidFill>
                <a:effectLst/>
                <a:latin typeface="system-ui"/>
              </a:rPr>
              <a:t>study</a:t>
            </a:r>
            <a:r>
              <a:rPr lang="fr-CA" sz="2800" b="0" i="0" dirty="0">
                <a:solidFill>
                  <a:srgbClr val="212121"/>
                </a:solidFill>
                <a:effectLst/>
                <a:latin typeface="system-ui"/>
              </a:rPr>
              <a:t> </a:t>
            </a:r>
            <a:r>
              <a:rPr lang="fr-CA" sz="2800" b="0" i="0" dirty="0" err="1">
                <a:solidFill>
                  <a:srgbClr val="212121"/>
                </a:solidFill>
                <a:effectLst/>
                <a:latin typeface="system-ui"/>
              </a:rPr>
              <a:t>performed</a:t>
            </a:r>
            <a:r>
              <a:rPr lang="fr-CA" sz="2800" b="0" i="0" dirty="0">
                <a:solidFill>
                  <a:srgbClr val="212121"/>
                </a:solidFill>
                <a:effectLst/>
                <a:latin typeface="system-ui"/>
              </a:rPr>
              <a:t> in </a:t>
            </a:r>
            <a:r>
              <a:rPr lang="fr-CA" sz="2800" b="0" i="0" dirty="0" err="1">
                <a:solidFill>
                  <a:srgbClr val="212121"/>
                </a:solidFill>
                <a:effectLst/>
                <a:latin typeface="system-ui"/>
              </a:rPr>
              <a:t>pediatric</a:t>
            </a:r>
            <a:r>
              <a:rPr lang="fr-CA" sz="2800" b="0" i="0" dirty="0">
                <a:solidFill>
                  <a:srgbClr val="212121"/>
                </a:solidFill>
                <a:effectLst/>
                <a:latin typeface="system-ui"/>
              </a:rPr>
              <a:t> patients </a:t>
            </a:r>
            <a:r>
              <a:rPr lang="fr-CA" sz="2800" b="0" i="0" dirty="0" err="1">
                <a:solidFill>
                  <a:srgbClr val="212121"/>
                </a:solidFill>
                <a:effectLst/>
                <a:latin typeface="system-ui"/>
              </a:rPr>
              <a:t>showing</a:t>
            </a:r>
            <a:r>
              <a:rPr lang="fr-CA" sz="2800" b="0" i="0" dirty="0">
                <a:solidFill>
                  <a:srgbClr val="212121"/>
                </a:solidFill>
                <a:effectLst/>
                <a:latin typeface="system-ui"/>
              </a:rPr>
              <a:t> </a:t>
            </a:r>
            <a:r>
              <a:rPr lang="fr-CA" sz="2800" b="0" i="0" dirty="0" err="1">
                <a:solidFill>
                  <a:srgbClr val="212121"/>
                </a:solidFill>
                <a:effectLst/>
                <a:latin typeface="system-ui"/>
              </a:rPr>
              <a:t>that</a:t>
            </a:r>
            <a:r>
              <a:rPr lang="fr-CA" sz="2800" b="0" i="0" dirty="0">
                <a:solidFill>
                  <a:srgbClr val="212121"/>
                </a:solidFill>
                <a:effectLst/>
                <a:latin typeface="system-ui"/>
              </a:rPr>
              <a:t> the use of GA </a:t>
            </a:r>
            <a:r>
              <a:rPr lang="fr-CA" sz="2800" b="0" i="0" dirty="0" err="1">
                <a:solidFill>
                  <a:srgbClr val="212121"/>
                </a:solidFill>
                <a:effectLst/>
                <a:latin typeface="system-ui"/>
              </a:rPr>
              <a:t>inhibitors</a:t>
            </a:r>
            <a:r>
              <a:rPr lang="fr-CA" sz="2800" b="0" i="0" dirty="0">
                <a:solidFill>
                  <a:srgbClr val="212121"/>
                </a:solidFill>
                <a:effectLst/>
                <a:latin typeface="system-ui"/>
              </a:rPr>
              <a:t> </a:t>
            </a:r>
            <a:r>
              <a:rPr lang="fr-CA" sz="2800" b="0" i="0" dirty="0" err="1">
                <a:solidFill>
                  <a:srgbClr val="212121"/>
                </a:solidFill>
                <a:effectLst/>
                <a:latin typeface="system-ui"/>
              </a:rPr>
              <a:t>was</a:t>
            </a:r>
            <a:r>
              <a:rPr lang="fr-CA" sz="2800" b="0" i="0" dirty="0">
                <a:solidFill>
                  <a:srgbClr val="212121"/>
                </a:solidFill>
                <a:effectLst/>
                <a:latin typeface="system-ui"/>
              </a:rPr>
              <a:t> </a:t>
            </a:r>
            <a:r>
              <a:rPr lang="fr-CA" sz="2800" b="0" i="0" dirty="0" err="1">
                <a:solidFill>
                  <a:srgbClr val="212121"/>
                </a:solidFill>
                <a:effectLst/>
                <a:latin typeface="system-ui"/>
              </a:rPr>
              <a:t>associated</a:t>
            </a:r>
            <a:r>
              <a:rPr lang="fr-CA" sz="2800" b="0" i="0" dirty="0">
                <a:solidFill>
                  <a:srgbClr val="212121"/>
                </a:solidFill>
                <a:effectLst/>
                <a:latin typeface="system-ui"/>
              </a:rPr>
              <a:t> </a:t>
            </a:r>
            <a:r>
              <a:rPr lang="fr-CA" sz="2800" b="0" i="0" dirty="0" err="1">
                <a:solidFill>
                  <a:srgbClr val="212121"/>
                </a:solidFill>
                <a:effectLst/>
                <a:latin typeface="system-ui"/>
              </a:rPr>
              <a:t>with</a:t>
            </a:r>
            <a:r>
              <a:rPr lang="fr-CA" sz="2800" b="0" i="0" dirty="0">
                <a:solidFill>
                  <a:srgbClr val="212121"/>
                </a:solidFill>
                <a:effectLst/>
                <a:latin typeface="system-ui"/>
              </a:rPr>
              <a:t> an </a:t>
            </a:r>
            <a:r>
              <a:rPr lang="fr-CA" sz="2800" b="0" i="0" dirty="0" err="1">
                <a:solidFill>
                  <a:srgbClr val="212121"/>
                </a:solidFill>
                <a:effectLst/>
                <a:latin typeface="system-ui"/>
              </a:rPr>
              <a:t>increased</a:t>
            </a:r>
            <a:r>
              <a:rPr lang="fr-CA" sz="2800" b="0" i="0" dirty="0">
                <a:solidFill>
                  <a:srgbClr val="212121"/>
                </a:solidFill>
                <a:effectLst/>
                <a:latin typeface="system-ui"/>
              </a:rPr>
              <a:t> </a:t>
            </a:r>
            <a:r>
              <a:rPr lang="fr-CA" sz="2800" b="0" i="0" dirty="0" err="1">
                <a:solidFill>
                  <a:srgbClr val="212121"/>
                </a:solidFill>
                <a:effectLst/>
                <a:latin typeface="system-ui"/>
              </a:rPr>
              <a:t>risk</a:t>
            </a:r>
            <a:r>
              <a:rPr lang="fr-CA" sz="2800" b="0" i="0" dirty="0">
                <a:solidFill>
                  <a:srgbClr val="212121"/>
                </a:solidFill>
                <a:effectLst/>
                <a:latin typeface="system-ui"/>
              </a:rPr>
              <a:t> of acute </a:t>
            </a:r>
            <a:r>
              <a:rPr lang="fr-CA" sz="2800" b="0" i="0" dirty="0" err="1">
                <a:solidFill>
                  <a:srgbClr val="212121"/>
                </a:solidFill>
                <a:effectLst/>
                <a:latin typeface="system-ui"/>
              </a:rPr>
              <a:t>gastroenteritis</a:t>
            </a:r>
            <a:r>
              <a:rPr lang="fr-CA" sz="2800" b="0" i="0" dirty="0">
                <a:solidFill>
                  <a:srgbClr val="212121"/>
                </a:solidFill>
                <a:effectLst/>
                <a:latin typeface="system-ui"/>
              </a:rPr>
              <a:t> and </a:t>
            </a:r>
            <a:r>
              <a:rPr lang="fr-CA" sz="2800" b="0" i="0" dirty="0" err="1">
                <a:solidFill>
                  <a:srgbClr val="212121"/>
                </a:solidFill>
                <a:effectLst/>
                <a:latin typeface="system-ui"/>
              </a:rPr>
              <a:t>community-acquired</a:t>
            </a:r>
            <a:r>
              <a:rPr lang="fr-CA" sz="2800" b="0" i="0" dirty="0">
                <a:solidFill>
                  <a:srgbClr val="212121"/>
                </a:solidFill>
                <a:effectLst/>
                <a:latin typeface="system-ui"/>
              </a:rPr>
              <a:t> </a:t>
            </a:r>
            <a:r>
              <a:rPr lang="fr-CA" sz="2800" b="0" i="0" dirty="0" err="1">
                <a:solidFill>
                  <a:srgbClr val="212121"/>
                </a:solidFill>
                <a:effectLst/>
                <a:latin typeface="system-ui"/>
              </a:rPr>
              <a:t>pneumonia</a:t>
            </a:r>
            <a:r>
              <a:rPr lang="fr-CA" sz="2800" b="0" i="0" dirty="0">
                <a:solidFill>
                  <a:srgbClr val="212121"/>
                </a:solidFill>
                <a:effectLst/>
                <a:latin typeface="system-ui"/>
              </a:rPr>
              <a:t> in GERD-</a:t>
            </a:r>
            <a:r>
              <a:rPr lang="fr-CA" sz="2800" b="0" i="0" dirty="0" err="1">
                <a:solidFill>
                  <a:srgbClr val="212121"/>
                </a:solidFill>
                <a:effectLst/>
                <a:latin typeface="system-ui"/>
              </a:rPr>
              <a:t>affected</a:t>
            </a:r>
            <a:r>
              <a:rPr lang="fr-CA" sz="2800" b="0" i="0" dirty="0">
                <a:solidFill>
                  <a:srgbClr val="212121"/>
                </a:solidFill>
                <a:effectLst/>
                <a:latin typeface="system-ui"/>
              </a:rPr>
              <a:t> </a:t>
            </a:r>
            <a:r>
              <a:rPr lang="fr-CA" sz="2800" b="0" i="0" dirty="0" err="1">
                <a:solidFill>
                  <a:srgbClr val="212121"/>
                </a:solidFill>
                <a:effectLst/>
                <a:latin typeface="system-ui"/>
              </a:rPr>
              <a:t>children</a:t>
            </a:r>
            <a:r>
              <a:rPr lang="fr-CA" sz="2800" b="0" i="0" dirty="0">
                <a:solidFill>
                  <a:srgbClr val="212121"/>
                </a:solidFill>
                <a:effectLst/>
                <a:latin typeface="system-ui"/>
              </a:rPr>
              <a:t>. It </a:t>
            </a:r>
            <a:r>
              <a:rPr lang="fr-CA" sz="2800" b="0" i="0" dirty="0" err="1">
                <a:solidFill>
                  <a:srgbClr val="212121"/>
                </a:solidFill>
                <a:effectLst/>
                <a:latin typeface="system-ui"/>
              </a:rPr>
              <a:t>could</a:t>
            </a:r>
            <a:r>
              <a:rPr lang="fr-CA" sz="2800" b="0" i="0" dirty="0">
                <a:solidFill>
                  <a:srgbClr val="212121"/>
                </a:solidFill>
                <a:effectLst/>
                <a:latin typeface="system-ui"/>
              </a:rPr>
              <a:t> </a:t>
            </a:r>
            <a:r>
              <a:rPr lang="fr-CA" sz="2800" b="0" i="0" dirty="0" err="1">
                <a:solidFill>
                  <a:srgbClr val="212121"/>
                </a:solidFill>
                <a:effectLst/>
                <a:latin typeface="system-ui"/>
              </a:rPr>
              <a:t>be</a:t>
            </a:r>
            <a:r>
              <a:rPr lang="fr-CA" sz="2800" b="0" i="0" dirty="0">
                <a:solidFill>
                  <a:srgbClr val="212121"/>
                </a:solidFill>
                <a:effectLst/>
                <a:latin typeface="system-ui"/>
              </a:rPr>
              <a:t> </a:t>
            </a:r>
            <a:r>
              <a:rPr lang="fr-CA" sz="2800" b="0" i="0" dirty="0" err="1">
                <a:solidFill>
                  <a:srgbClr val="212121"/>
                </a:solidFill>
                <a:effectLst/>
                <a:latin typeface="system-ui"/>
              </a:rPr>
              <a:t>interesting</a:t>
            </a:r>
            <a:r>
              <a:rPr lang="fr-CA" sz="2800" b="0" i="0" dirty="0">
                <a:solidFill>
                  <a:srgbClr val="212121"/>
                </a:solidFill>
                <a:effectLst/>
                <a:latin typeface="system-ui"/>
              </a:rPr>
              <a:t> to </a:t>
            </a:r>
            <a:r>
              <a:rPr lang="fr-CA" sz="2800" b="0" i="0" dirty="0" err="1">
                <a:solidFill>
                  <a:srgbClr val="212121"/>
                </a:solidFill>
                <a:effectLst/>
                <a:latin typeface="system-ui"/>
              </a:rPr>
              <a:t>underline</a:t>
            </a:r>
            <a:r>
              <a:rPr lang="fr-CA" sz="2800" b="0" i="0" dirty="0">
                <a:solidFill>
                  <a:srgbClr val="212121"/>
                </a:solidFill>
                <a:effectLst/>
                <a:latin typeface="system-ui"/>
              </a:rPr>
              <a:t> </a:t>
            </a:r>
            <a:r>
              <a:rPr lang="fr-CA" sz="2800" b="0" i="0" dirty="0" err="1">
                <a:solidFill>
                  <a:srgbClr val="212121"/>
                </a:solidFill>
                <a:effectLst/>
                <a:latin typeface="system-ui"/>
              </a:rPr>
              <a:t>that</a:t>
            </a:r>
            <a:r>
              <a:rPr lang="fr-CA" sz="2800" b="0" i="0" dirty="0">
                <a:solidFill>
                  <a:srgbClr val="212121"/>
                </a:solidFill>
                <a:effectLst/>
                <a:latin typeface="system-ui"/>
              </a:rPr>
              <a:t> </a:t>
            </a:r>
            <a:r>
              <a:rPr lang="fr-CA" sz="2800" b="0" i="0" dirty="0" err="1">
                <a:solidFill>
                  <a:srgbClr val="212121"/>
                </a:solidFill>
                <a:effectLst/>
                <a:latin typeface="system-ui"/>
              </a:rPr>
              <a:t>we</a:t>
            </a:r>
            <a:r>
              <a:rPr lang="fr-CA" sz="2800" b="0" i="0" dirty="0">
                <a:solidFill>
                  <a:srgbClr val="212121"/>
                </a:solidFill>
                <a:effectLst/>
                <a:latin typeface="system-ui"/>
              </a:rPr>
              <a:t> </a:t>
            </a:r>
            <a:r>
              <a:rPr lang="fr-CA" sz="2800" b="0" i="0" dirty="0" err="1">
                <a:solidFill>
                  <a:srgbClr val="212121"/>
                </a:solidFill>
                <a:effectLst/>
                <a:latin typeface="system-ui"/>
              </a:rPr>
              <a:t>observed</a:t>
            </a:r>
            <a:r>
              <a:rPr lang="fr-CA" sz="2800" b="0" i="0" dirty="0">
                <a:solidFill>
                  <a:srgbClr val="212121"/>
                </a:solidFill>
                <a:effectLst/>
                <a:latin typeface="system-ui"/>
              </a:rPr>
              <a:t> an </a:t>
            </a:r>
            <a:r>
              <a:rPr lang="fr-CA" sz="2800" b="0" i="0" dirty="0" err="1">
                <a:solidFill>
                  <a:srgbClr val="212121"/>
                </a:solidFill>
                <a:effectLst/>
                <a:latin typeface="system-ui"/>
              </a:rPr>
              <a:t>increased</a:t>
            </a:r>
            <a:r>
              <a:rPr lang="fr-CA" sz="2800" b="0" i="0" dirty="0">
                <a:solidFill>
                  <a:srgbClr val="212121"/>
                </a:solidFill>
                <a:effectLst/>
                <a:latin typeface="system-ui"/>
              </a:rPr>
              <a:t> incidence of intestinal and </a:t>
            </a:r>
            <a:r>
              <a:rPr lang="fr-CA" sz="2800" b="0" i="0" dirty="0" err="1">
                <a:solidFill>
                  <a:srgbClr val="212121"/>
                </a:solidFill>
                <a:effectLst/>
                <a:latin typeface="system-ui"/>
              </a:rPr>
              <a:t>respiratory</a:t>
            </a:r>
            <a:r>
              <a:rPr lang="fr-CA" sz="2800" b="0" i="0" dirty="0">
                <a:solidFill>
                  <a:srgbClr val="212121"/>
                </a:solidFill>
                <a:effectLst/>
                <a:latin typeface="system-ui"/>
              </a:rPr>
              <a:t> infection in </a:t>
            </a:r>
            <a:r>
              <a:rPr lang="fr-CA" sz="2800" b="0" i="0" dirty="0" err="1">
                <a:solidFill>
                  <a:srgbClr val="212121"/>
                </a:solidFill>
                <a:effectLst/>
                <a:latin typeface="system-ui"/>
              </a:rPr>
              <a:t>otherwise</a:t>
            </a:r>
            <a:r>
              <a:rPr lang="fr-CA" sz="2800" b="0" i="0" dirty="0">
                <a:solidFill>
                  <a:srgbClr val="212121"/>
                </a:solidFill>
                <a:effectLst/>
                <a:latin typeface="system-ui"/>
              </a:rPr>
              <a:t> </a:t>
            </a:r>
            <a:r>
              <a:rPr lang="fr-CA" sz="2800" b="0" i="0" dirty="0" err="1">
                <a:solidFill>
                  <a:srgbClr val="212121"/>
                </a:solidFill>
                <a:effectLst/>
                <a:latin typeface="system-ui"/>
              </a:rPr>
              <a:t>healthy</a:t>
            </a:r>
            <a:r>
              <a:rPr lang="fr-CA" sz="2800" b="0" i="0" dirty="0">
                <a:solidFill>
                  <a:srgbClr val="212121"/>
                </a:solidFill>
                <a:effectLst/>
                <a:latin typeface="system-ui"/>
              </a:rPr>
              <a:t> </a:t>
            </a:r>
            <a:r>
              <a:rPr lang="fr-CA" sz="2800" b="0" i="0" dirty="0" err="1">
                <a:solidFill>
                  <a:srgbClr val="212121"/>
                </a:solidFill>
                <a:effectLst/>
                <a:latin typeface="system-ui"/>
              </a:rPr>
              <a:t>children</a:t>
            </a:r>
            <a:r>
              <a:rPr lang="fr-CA" sz="2800" b="0" i="0" dirty="0">
                <a:solidFill>
                  <a:srgbClr val="212121"/>
                </a:solidFill>
                <a:effectLst/>
                <a:latin typeface="system-ui"/>
              </a:rPr>
              <a:t> </a:t>
            </a:r>
            <a:r>
              <a:rPr lang="fr-CA" sz="2800" b="0" i="0" dirty="0" err="1">
                <a:solidFill>
                  <a:srgbClr val="212121"/>
                </a:solidFill>
                <a:effectLst/>
                <a:latin typeface="system-ui"/>
              </a:rPr>
              <a:t>taking</a:t>
            </a:r>
            <a:r>
              <a:rPr lang="fr-CA" sz="2800" b="0" i="0" dirty="0">
                <a:solidFill>
                  <a:srgbClr val="212121"/>
                </a:solidFill>
                <a:effectLst/>
                <a:latin typeface="system-ui"/>
              </a:rPr>
              <a:t> GA </a:t>
            </a:r>
            <a:r>
              <a:rPr lang="fr-CA" sz="2800" b="0" i="0" dirty="0" err="1">
                <a:solidFill>
                  <a:srgbClr val="212121"/>
                </a:solidFill>
                <a:effectLst/>
                <a:latin typeface="system-ui"/>
              </a:rPr>
              <a:t>inhibitors</a:t>
            </a:r>
            <a:r>
              <a:rPr lang="fr-CA" sz="2800" b="0" i="0" dirty="0">
                <a:solidFill>
                  <a:srgbClr val="212121"/>
                </a:solidFill>
                <a:effectLst/>
                <a:latin typeface="system-ui"/>
              </a:rPr>
              <a:t> for GERD </a:t>
            </a:r>
            <a:r>
              <a:rPr lang="fr-CA" sz="2800" b="0" i="0" dirty="0" err="1">
                <a:solidFill>
                  <a:srgbClr val="212121"/>
                </a:solidFill>
                <a:effectLst/>
                <a:latin typeface="system-ui"/>
              </a:rPr>
              <a:t>treatment</a:t>
            </a:r>
            <a:r>
              <a:rPr lang="fr-CA" sz="2800" b="0" i="0" dirty="0">
                <a:solidFill>
                  <a:srgbClr val="212121"/>
                </a:solidFill>
                <a:effectLst/>
                <a:latin typeface="system-ui"/>
              </a:rPr>
              <a:t>. On the </a:t>
            </a:r>
            <a:r>
              <a:rPr lang="fr-CA" sz="2800" b="0" i="0" dirty="0" err="1">
                <a:solidFill>
                  <a:srgbClr val="212121"/>
                </a:solidFill>
                <a:effectLst/>
                <a:latin typeface="system-ui"/>
              </a:rPr>
              <a:t>contrary</a:t>
            </a:r>
            <a:r>
              <a:rPr lang="fr-CA" sz="2800" b="0" i="0" dirty="0">
                <a:solidFill>
                  <a:srgbClr val="212121"/>
                </a:solidFill>
                <a:effectLst/>
                <a:latin typeface="system-ui"/>
              </a:rPr>
              <a:t>, the </a:t>
            </a:r>
            <a:r>
              <a:rPr lang="fr-CA" sz="2800" b="0" i="0" dirty="0" err="1">
                <a:solidFill>
                  <a:srgbClr val="212121"/>
                </a:solidFill>
                <a:effectLst/>
                <a:latin typeface="system-ui"/>
              </a:rPr>
              <a:t>majority</a:t>
            </a:r>
            <a:r>
              <a:rPr lang="fr-CA" sz="2800" b="0" i="0" dirty="0">
                <a:solidFill>
                  <a:srgbClr val="212121"/>
                </a:solidFill>
                <a:effectLst/>
                <a:latin typeface="system-ui"/>
              </a:rPr>
              <a:t> of the </a:t>
            </a:r>
            <a:r>
              <a:rPr lang="fr-CA" sz="2800" b="0" i="0" dirty="0" err="1">
                <a:solidFill>
                  <a:srgbClr val="212121"/>
                </a:solidFill>
                <a:effectLst/>
                <a:latin typeface="system-ui"/>
              </a:rPr>
              <a:t>previous</a:t>
            </a:r>
            <a:r>
              <a:rPr lang="fr-CA" sz="2800" b="0" i="0" dirty="0">
                <a:solidFill>
                  <a:srgbClr val="212121"/>
                </a:solidFill>
                <a:effectLst/>
                <a:latin typeface="system-ui"/>
              </a:rPr>
              <a:t> data </a:t>
            </a:r>
            <a:r>
              <a:rPr lang="fr-CA" sz="2800" b="0" i="0" dirty="0" err="1">
                <a:solidFill>
                  <a:srgbClr val="212121"/>
                </a:solidFill>
                <a:effectLst/>
                <a:latin typeface="system-ui"/>
              </a:rPr>
              <a:t>showed</a:t>
            </a:r>
            <a:r>
              <a:rPr lang="fr-CA" sz="2800" b="0" i="0" dirty="0">
                <a:solidFill>
                  <a:srgbClr val="212121"/>
                </a:solidFill>
                <a:effectLst/>
                <a:latin typeface="system-ui"/>
              </a:rPr>
              <a:t> </a:t>
            </a:r>
            <a:r>
              <a:rPr lang="fr-CA" sz="2800" b="0" i="0" dirty="0" err="1">
                <a:solidFill>
                  <a:srgbClr val="212121"/>
                </a:solidFill>
                <a:effectLst/>
                <a:latin typeface="system-ui"/>
              </a:rPr>
              <a:t>that</a:t>
            </a:r>
            <a:r>
              <a:rPr lang="fr-CA" sz="2800" b="0" i="0" dirty="0">
                <a:solidFill>
                  <a:srgbClr val="212121"/>
                </a:solidFill>
                <a:effectLst/>
                <a:latin typeface="system-ui"/>
              </a:rPr>
              <a:t> the patients </a:t>
            </a:r>
            <a:r>
              <a:rPr lang="fr-CA" sz="2800" b="0" i="0" dirty="0" err="1">
                <a:solidFill>
                  <a:srgbClr val="212121"/>
                </a:solidFill>
                <a:effectLst/>
                <a:latin typeface="system-ui"/>
              </a:rPr>
              <a:t>most</a:t>
            </a:r>
            <a:r>
              <a:rPr lang="fr-CA" sz="2800" b="0" i="0" dirty="0">
                <a:solidFill>
                  <a:srgbClr val="212121"/>
                </a:solidFill>
                <a:effectLst/>
                <a:latin typeface="system-ui"/>
              </a:rPr>
              <a:t> at </a:t>
            </a:r>
            <a:r>
              <a:rPr lang="fr-CA" sz="2800" b="0" i="0" dirty="0" err="1">
                <a:solidFill>
                  <a:srgbClr val="212121"/>
                </a:solidFill>
                <a:effectLst/>
                <a:latin typeface="system-ui"/>
              </a:rPr>
              <a:t>risk</a:t>
            </a:r>
            <a:r>
              <a:rPr lang="fr-CA" sz="2800" b="0" i="0" dirty="0">
                <a:solidFill>
                  <a:srgbClr val="212121"/>
                </a:solidFill>
                <a:effectLst/>
                <a:latin typeface="system-ui"/>
              </a:rPr>
              <a:t> for </a:t>
            </a:r>
            <a:r>
              <a:rPr lang="fr-CA" sz="2800" b="0" i="0" dirty="0" err="1">
                <a:solidFill>
                  <a:srgbClr val="212121"/>
                </a:solidFill>
                <a:effectLst/>
                <a:latin typeface="system-ui"/>
              </a:rPr>
              <a:t>pneumonia</a:t>
            </a:r>
            <a:r>
              <a:rPr lang="fr-CA" sz="2800" b="0" i="0" dirty="0">
                <a:solidFill>
                  <a:srgbClr val="212121"/>
                </a:solidFill>
                <a:effectLst/>
                <a:latin typeface="system-ui"/>
              </a:rPr>
              <a:t> </a:t>
            </a:r>
            <a:r>
              <a:rPr lang="fr-CA" sz="2800" b="0" i="0" dirty="0" err="1">
                <a:solidFill>
                  <a:srgbClr val="212121"/>
                </a:solidFill>
                <a:effectLst/>
                <a:latin typeface="system-ui"/>
              </a:rPr>
              <a:t>were</a:t>
            </a:r>
            <a:r>
              <a:rPr lang="fr-CA" sz="2800" b="0" i="0" dirty="0">
                <a:solidFill>
                  <a:srgbClr val="212121"/>
                </a:solidFill>
                <a:effectLst/>
                <a:latin typeface="system-ui"/>
              </a:rPr>
              <a:t> </a:t>
            </a:r>
            <a:r>
              <a:rPr lang="fr-CA" sz="2800" b="0" i="0" dirty="0" err="1">
                <a:solidFill>
                  <a:srgbClr val="212121"/>
                </a:solidFill>
                <a:effectLst/>
                <a:latin typeface="system-ui"/>
              </a:rPr>
              <a:t>those</a:t>
            </a:r>
            <a:r>
              <a:rPr lang="fr-CA" sz="2800" b="0" i="0" dirty="0">
                <a:solidFill>
                  <a:srgbClr val="212121"/>
                </a:solidFill>
                <a:effectLst/>
                <a:latin typeface="system-ui"/>
              </a:rPr>
              <a:t> </a:t>
            </a:r>
            <a:r>
              <a:rPr lang="fr-CA" sz="2800" b="0" i="0" dirty="0" err="1">
                <a:solidFill>
                  <a:srgbClr val="212121"/>
                </a:solidFill>
                <a:effectLst/>
                <a:latin typeface="system-ui"/>
              </a:rPr>
              <a:t>with</a:t>
            </a:r>
            <a:r>
              <a:rPr lang="fr-CA" sz="2800" b="0" i="0" dirty="0">
                <a:solidFill>
                  <a:srgbClr val="212121"/>
                </a:solidFill>
                <a:effectLst/>
                <a:latin typeface="system-ui"/>
              </a:rPr>
              <a:t> </a:t>
            </a:r>
            <a:r>
              <a:rPr lang="fr-CA" sz="2800" b="0" i="0" dirty="0" err="1">
                <a:solidFill>
                  <a:srgbClr val="212121"/>
                </a:solidFill>
                <a:effectLst/>
                <a:latin typeface="system-ui"/>
              </a:rPr>
              <a:t>significant</a:t>
            </a:r>
            <a:r>
              <a:rPr lang="fr-CA" sz="2800" b="0" i="0" dirty="0">
                <a:solidFill>
                  <a:srgbClr val="212121"/>
                </a:solidFill>
                <a:effectLst/>
                <a:latin typeface="system-ui"/>
              </a:rPr>
              <a:t> </a:t>
            </a:r>
            <a:r>
              <a:rPr lang="fr-CA" sz="2800" b="0" i="0" dirty="0" err="1">
                <a:solidFill>
                  <a:srgbClr val="212121"/>
                </a:solidFill>
                <a:effectLst/>
                <a:latin typeface="system-ui"/>
              </a:rPr>
              <a:t>comorbid</a:t>
            </a:r>
            <a:r>
              <a:rPr lang="fr-CA" sz="2800" b="0" i="0" dirty="0">
                <a:solidFill>
                  <a:srgbClr val="212121"/>
                </a:solidFill>
                <a:effectLst/>
                <a:latin typeface="system-ui"/>
              </a:rPr>
              <a:t> </a:t>
            </a:r>
            <a:r>
              <a:rPr lang="fr-CA" sz="2800" b="0" i="0" dirty="0" err="1">
                <a:solidFill>
                  <a:srgbClr val="212121"/>
                </a:solidFill>
                <a:effectLst/>
                <a:latin typeface="system-ui"/>
              </a:rPr>
              <a:t>illnesses</a:t>
            </a:r>
            <a:r>
              <a:rPr lang="fr-CA" sz="2800" b="0" i="0" dirty="0">
                <a:solidFill>
                  <a:srgbClr val="212121"/>
                </a:solidFill>
                <a:effectLst/>
                <a:latin typeface="system-ui"/>
              </a:rPr>
              <a:t> </a:t>
            </a:r>
            <a:r>
              <a:rPr lang="fr-CA" sz="2800" b="0" i="0" dirty="0" err="1">
                <a:solidFill>
                  <a:srgbClr val="212121"/>
                </a:solidFill>
                <a:effectLst/>
                <a:latin typeface="system-ui"/>
              </a:rPr>
              <a:t>such</a:t>
            </a:r>
            <a:r>
              <a:rPr lang="fr-CA" sz="2800" b="0" i="0" dirty="0">
                <a:solidFill>
                  <a:srgbClr val="212121"/>
                </a:solidFill>
                <a:effectLst/>
                <a:latin typeface="system-ui"/>
              </a:rPr>
              <a:t> as </a:t>
            </a:r>
            <a:r>
              <a:rPr lang="fr-CA" sz="2800" b="0" i="0" dirty="0" err="1">
                <a:solidFill>
                  <a:srgbClr val="212121"/>
                </a:solidFill>
                <a:effectLst/>
                <a:latin typeface="system-ui"/>
              </a:rPr>
              <a:t>diabetes</a:t>
            </a:r>
            <a:r>
              <a:rPr lang="fr-CA" sz="2800" b="0" i="0" dirty="0">
                <a:solidFill>
                  <a:srgbClr val="212121"/>
                </a:solidFill>
                <a:effectLst/>
                <a:latin typeface="system-ui"/>
              </a:rPr>
              <a:t> or </a:t>
            </a:r>
            <a:r>
              <a:rPr lang="fr-CA" sz="2800" b="0" i="0" dirty="0" err="1">
                <a:solidFill>
                  <a:srgbClr val="212121"/>
                </a:solidFill>
                <a:effectLst/>
                <a:latin typeface="system-ui"/>
              </a:rPr>
              <a:t>immunodeficiency</a:t>
            </a:r>
            <a:r>
              <a:rPr lang="fr-CA" sz="2800" b="0" i="0" dirty="0">
                <a:solidFill>
                  <a:srgbClr val="212121"/>
                </a:solidFill>
                <a:effectLst/>
                <a:latin typeface="system-ui"/>
              </a:rPr>
              <a:t>, and </a:t>
            </a:r>
            <a:r>
              <a:rPr lang="fr-CA" sz="2800" b="0" i="0" dirty="0" err="1">
                <a:solidFill>
                  <a:srgbClr val="212121"/>
                </a:solidFill>
                <a:effectLst/>
                <a:latin typeface="system-ui"/>
              </a:rPr>
              <a:t>this</a:t>
            </a:r>
            <a:r>
              <a:rPr lang="fr-CA" sz="2800" b="0" i="0" dirty="0">
                <a:solidFill>
                  <a:srgbClr val="212121"/>
                </a:solidFill>
                <a:effectLst/>
                <a:latin typeface="system-ui"/>
              </a:rPr>
              <a:t> points to the importance of GA suppression as a major </a:t>
            </a:r>
            <a:r>
              <a:rPr lang="fr-CA" sz="2800" b="0" i="0" dirty="0" err="1">
                <a:solidFill>
                  <a:srgbClr val="212121"/>
                </a:solidFill>
                <a:effectLst/>
                <a:latin typeface="system-ui"/>
              </a:rPr>
              <a:t>risk</a:t>
            </a:r>
            <a:r>
              <a:rPr lang="fr-CA" sz="2800" b="0" i="0" dirty="0">
                <a:solidFill>
                  <a:srgbClr val="212121"/>
                </a:solidFill>
                <a:effectLst/>
                <a:latin typeface="system-ui"/>
              </a:rPr>
              <a:t> factor for infections. In addition, </a:t>
            </a:r>
            <a:r>
              <a:rPr lang="fr-CA" sz="2800" b="0" i="0" dirty="0" err="1">
                <a:solidFill>
                  <a:srgbClr val="212121"/>
                </a:solidFill>
                <a:effectLst/>
                <a:latin typeface="system-ui"/>
              </a:rPr>
              <a:t>this</a:t>
            </a:r>
            <a:r>
              <a:rPr lang="fr-CA" sz="2800" b="0" i="0" dirty="0">
                <a:solidFill>
                  <a:srgbClr val="212121"/>
                </a:solidFill>
                <a:effectLst/>
                <a:latin typeface="system-ui"/>
              </a:rPr>
              <a:t> </a:t>
            </a:r>
            <a:r>
              <a:rPr lang="fr-CA" sz="2800" b="0" i="0" dirty="0" err="1">
                <a:solidFill>
                  <a:srgbClr val="212121"/>
                </a:solidFill>
                <a:effectLst/>
                <a:latin typeface="system-ui"/>
              </a:rPr>
              <a:t>effect</a:t>
            </a:r>
            <a:r>
              <a:rPr lang="fr-CA" sz="2800" b="0" i="0" dirty="0">
                <a:solidFill>
                  <a:srgbClr val="212121"/>
                </a:solidFill>
                <a:effectLst/>
                <a:latin typeface="system-ui"/>
              </a:rPr>
              <a:t> </a:t>
            </a:r>
            <a:r>
              <a:rPr lang="fr-CA" sz="2800" b="0" i="0" dirty="0" err="1">
                <a:solidFill>
                  <a:srgbClr val="212121"/>
                </a:solidFill>
                <a:effectLst/>
                <a:latin typeface="system-ui"/>
              </a:rPr>
              <a:t>seems</a:t>
            </a:r>
            <a:r>
              <a:rPr lang="fr-CA" sz="2800" b="0" i="0" dirty="0">
                <a:solidFill>
                  <a:srgbClr val="212121"/>
                </a:solidFill>
                <a:effectLst/>
                <a:latin typeface="system-ui"/>
              </a:rPr>
              <a:t> to </a:t>
            </a:r>
            <a:r>
              <a:rPr lang="fr-CA" sz="2800" b="0" i="0" dirty="0" err="1">
                <a:solidFill>
                  <a:srgbClr val="212121"/>
                </a:solidFill>
                <a:effectLst/>
                <a:latin typeface="system-ui"/>
              </a:rPr>
              <a:t>be</a:t>
            </a:r>
            <a:r>
              <a:rPr lang="fr-CA" sz="2800" b="0" i="0" dirty="0">
                <a:solidFill>
                  <a:srgbClr val="212121"/>
                </a:solidFill>
                <a:effectLst/>
                <a:latin typeface="system-ui"/>
              </a:rPr>
              <a:t> </a:t>
            </a:r>
            <a:r>
              <a:rPr lang="fr-CA" sz="2800" b="0" i="0" dirty="0" err="1">
                <a:solidFill>
                  <a:srgbClr val="212121"/>
                </a:solidFill>
                <a:effectLst/>
                <a:latin typeface="system-ui"/>
              </a:rPr>
              <a:t>sustained</a:t>
            </a:r>
            <a:r>
              <a:rPr lang="fr-CA" sz="2800" b="0" i="0" dirty="0">
                <a:solidFill>
                  <a:srgbClr val="212121"/>
                </a:solidFill>
                <a:effectLst/>
                <a:latin typeface="system-ui"/>
              </a:rPr>
              <a:t> </a:t>
            </a:r>
            <a:r>
              <a:rPr lang="fr-CA" sz="2800" b="0" i="0" dirty="0" err="1">
                <a:solidFill>
                  <a:srgbClr val="212121"/>
                </a:solidFill>
                <a:effectLst/>
                <a:latin typeface="system-ui"/>
              </a:rPr>
              <a:t>even</a:t>
            </a:r>
            <a:r>
              <a:rPr lang="fr-CA" sz="2800" b="0" i="0" dirty="0">
                <a:solidFill>
                  <a:srgbClr val="212121"/>
                </a:solidFill>
                <a:effectLst/>
                <a:latin typeface="system-ui"/>
              </a:rPr>
              <a:t> </a:t>
            </a:r>
            <a:r>
              <a:rPr lang="fr-CA" sz="2800" b="0" i="0" dirty="0" err="1">
                <a:solidFill>
                  <a:srgbClr val="212121"/>
                </a:solidFill>
                <a:effectLst/>
                <a:latin typeface="system-ui"/>
              </a:rPr>
              <a:t>after</a:t>
            </a:r>
            <a:r>
              <a:rPr lang="fr-CA" sz="2800" b="0" i="0" dirty="0">
                <a:solidFill>
                  <a:srgbClr val="212121"/>
                </a:solidFill>
                <a:effectLst/>
                <a:latin typeface="system-ui"/>
              </a:rPr>
              <a:t> the end of </a:t>
            </a:r>
            <a:r>
              <a:rPr lang="fr-CA" sz="2800" b="0" i="0" dirty="0" err="1">
                <a:solidFill>
                  <a:srgbClr val="212121"/>
                </a:solidFill>
                <a:effectLst/>
                <a:latin typeface="system-ui"/>
              </a:rPr>
              <a:t>therapy</a:t>
            </a:r>
            <a:r>
              <a:rPr lang="fr-CA" sz="2800" b="0" i="0" dirty="0">
                <a:solidFill>
                  <a:srgbClr val="212121"/>
                </a:solidFill>
                <a:effectLst/>
                <a:latin typeface="system-ui"/>
              </a:rPr>
              <a:t>. The </a:t>
            </a:r>
            <a:r>
              <a:rPr lang="fr-CA" sz="2800" b="0" i="0" dirty="0" err="1">
                <a:solidFill>
                  <a:srgbClr val="212121"/>
                </a:solidFill>
                <a:effectLst/>
                <a:latin typeface="system-ui"/>
              </a:rPr>
              <a:t>results</a:t>
            </a:r>
            <a:r>
              <a:rPr lang="fr-CA" sz="2800" b="0" i="0" dirty="0">
                <a:solidFill>
                  <a:srgbClr val="212121"/>
                </a:solidFill>
                <a:effectLst/>
                <a:latin typeface="system-ui"/>
              </a:rPr>
              <a:t> of </a:t>
            </a:r>
            <a:r>
              <a:rPr lang="fr-CA" sz="2800" b="0" i="0" dirty="0" err="1">
                <a:solidFill>
                  <a:srgbClr val="212121"/>
                </a:solidFill>
                <a:effectLst/>
                <a:latin typeface="system-ui"/>
              </a:rPr>
              <a:t>our</a:t>
            </a:r>
            <a:r>
              <a:rPr lang="fr-CA" sz="2800" b="0" i="0" dirty="0">
                <a:solidFill>
                  <a:srgbClr val="212121"/>
                </a:solidFill>
                <a:effectLst/>
                <a:latin typeface="system-ui"/>
              </a:rPr>
              <a:t> </a:t>
            </a:r>
            <a:r>
              <a:rPr lang="fr-CA" sz="2800" b="0" i="0" dirty="0" err="1">
                <a:solidFill>
                  <a:srgbClr val="212121"/>
                </a:solidFill>
                <a:effectLst/>
                <a:latin typeface="system-ui"/>
              </a:rPr>
              <a:t>study</a:t>
            </a:r>
            <a:r>
              <a:rPr lang="fr-CA" sz="2800" b="0" i="0" dirty="0">
                <a:solidFill>
                  <a:srgbClr val="212121"/>
                </a:solidFill>
                <a:effectLst/>
                <a:latin typeface="system-ui"/>
              </a:rPr>
              <a:t> are </a:t>
            </a:r>
            <a:r>
              <a:rPr lang="fr-CA" sz="2800" b="0" i="0" dirty="0" err="1">
                <a:solidFill>
                  <a:srgbClr val="212121"/>
                </a:solidFill>
                <a:effectLst/>
                <a:latin typeface="system-ui"/>
              </a:rPr>
              <a:t>attributable</a:t>
            </a:r>
            <a:r>
              <a:rPr lang="fr-CA" sz="2800" b="0" i="0" dirty="0">
                <a:solidFill>
                  <a:srgbClr val="212121"/>
                </a:solidFill>
                <a:effectLst/>
                <a:latin typeface="system-ui"/>
              </a:rPr>
              <a:t> to </a:t>
            </a:r>
            <a:r>
              <a:rPr lang="fr-CA" sz="2800" b="0" i="0" dirty="0" err="1">
                <a:solidFill>
                  <a:srgbClr val="212121"/>
                </a:solidFill>
                <a:effectLst/>
                <a:latin typeface="system-ui"/>
              </a:rPr>
              <a:t>many</a:t>
            </a:r>
            <a:r>
              <a:rPr lang="fr-CA" sz="2800" b="0" i="0" dirty="0">
                <a:solidFill>
                  <a:srgbClr val="212121"/>
                </a:solidFill>
                <a:effectLst/>
                <a:latin typeface="system-ui"/>
              </a:rPr>
              <a:t> </a:t>
            </a:r>
            <a:r>
              <a:rPr lang="fr-CA" sz="2800" b="0" i="0" dirty="0" err="1">
                <a:solidFill>
                  <a:srgbClr val="212121"/>
                </a:solidFill>
                <a:effectLst/>
                <a:latin typeface="system-ui"/>
              </a:rPr>
              <a:t>factors</a:t>
            </a:r>
            <a:r>
              <a:rPr lang="fr-CA" sz="2800" b="0" i="0" dirty="0">
                <a:solidFill>
                  <a:srgbClr val="212121"/>
                </a:solidFill>
                <a:effectLst/>
                <a:latin typeface="system-ui"/>
              </a:rPr>
              <a:t>, </a:t>
            </a:r>
            <a:r>
              <a:rPr lang="fr-CA" sz="2800" b="0" i="0" dirty="0" err="1">
                <a:solidFill>
                  <a:srgbClr val="212121"/>
                </a:solidFill>
                <a:effectLst/>
                <a:latin typeface="system-ui"/>
              </a:rPr>
              <a:t>including</a:t>
            </a:r>
            <a:r>
              <a:rPr lang="fr-CA" sz="2800" b="0" i="0" dirty="0">
                <a:solidFill>
                  <a:srgbClr val="212121"/>
                </a:solidFill>
                <a:effectLst/>
                <a:latin typeface="system-ui"/>
              </a:rPr>
              <a:t> direct </a:t>
            </a:r>
            <a:r>
              <a:rPr lang="fr-CA" sz="2800" b="0" i="0" dirty="0" err="1">
                <a:solidFill>
                  <a:srgbClr val="212121"/>
                </a:solidFill>
                <a:effectLst/>
                <a:latin typeface="system-ui"/>
              </a:rPr>
              <a:t>inhibitory</a:t>
            </a:r>
            <a:r>
              <a:rPr lang="fr-CA" sz="2800" b="0" i="0" dirty="0">
                <a:solidFill>
                  <a:srgbClr val="212121"/>
                </a:solidFill>
                <a:effectLst/>
                <a:latin typeface="system-ui"/>
              </a:rPr>
              <a:t> </a:t>
            </a:r>
            <a:r>
              <a:rPr lang="fr-CA" sz="2800" b="0" i="0" dirty="0" err="1">
                <a:solidFill>
                  <a:srgbClr val="212121"/>
                </a:solidFill>
                <a:effectLst/>
                <a:latin typeface="system-ui"/>
              </a:rPr>
              <a:t>effect</a:t>
            </a:r>
            <a:r>
              <a:rPr lang="fr-CA" sz="2800" b="0" i="0" dirty="0">
                <a:solidFill>
                  <a:srgbClr val="212121"/>
                </a:solidFill>
                <a:effectLst/>
                <a:latin typeface="system-ui"/>
              </a:rPr>
              <a:t> of GA </a:t>
            </a:r>
            <a:r>
              <a:rPr lang="fr-CA" sz="2800" b="0" i="0" dirty="0" err="1">
                <a:solidFill>
                  <a:srgbClr val="212121"/>
                </a:solidFill>
                <a:effectLst/>
                <a:latin typeface="system-ui"/>
              </a:rPr>
              <a:t>inhibitors</a:t>
            </a:r>
            <a:r>
              <a:rPr lang="fr-CA" sz="2800" b="0" i="0" dirty="0">
                <a:solidFill>
                  <a:srgbClr val="212121"/>
                </a:solidFill>
                <a:effectLst/>
                <a:latin typeface="system-ui"/>
              </a:rPr>
              <a:t> on </a:t>
            </a:r>
            <a:r>
              <a:rPr lang="fr-CA" sz="2800" b="0" i="0" dirty="0" err="1">
                <a:solidFill>
                  <a:srgbClr val="212121"/>
                </a:solidFill>
                <a:effectLst/>
                <a:latin typeface="system-ui"/>
              </a:rPr>
              <a:t>leukocyte</a:t>
            </a:r>
            <a:r>
              <a:rPr lang="fr-CA" sz="2800" b="0" i="0" dirty="0">
                <a:solidFill>
                  <a:srgbClr val="212121"/>
                </a:solidFill>
                <a:effectLst/>
                <a:latin typeface="system-ui"/>
              </a:rPr>
              <a:t> </a:t>
            </a:r>
            <a:r>
              <a:rPr lang="fr-CA" sz="2800" b="0" i="0" dirty="0" err="1">
                <a:solidFill>
                  <a:srgbClr val="212121"/>
                </a:solidFill>
                <a:effectLst/>
                <a:latin typeface="system-ui"/>
              </a:rPr>
              <a:t>functions</a:t>
            </a:r>
            <a:r>
              <a:rPr lang="fr-CA" sz="2800" b="0" i="0" dirty="0">
                <a:solidFill>
                  <a:srgbClr val="212121"/>
                </a:solidFill>
                <a:effectLst/>
                <a:latin typeface="system-ui"/>
              </a:rPr>
              <a:t> and qualitative and quantitative gastrointestinal </a:t>
            </a:r>
            <a:r>
              <a:rPr lang="fr-CA" sz="2800" b="0" i="0" dirty="0" err="1">
                <a:solidFill>
                  <a:srgbClr val="212121"/>
                </a:solidFill>
                <a:effectLst/>
                <a:latin typeface="system-ui"/>
              </a:rPr>
              <a:t>microflora</a:t>
            </a:r>
            <a:r>
              <a:rPr lang="fr-CA" sz="2800" b="0" i="0" dirty="0">
                <a:solidFill>
                  <a:srgbClr val="212121"/>
                </a:solidFill>
                <a:effectLst/>
                <a:latin typeface="system-ui"/>
              </a:rPr>
              <a:t> modification. </a:t>
            </a:r>
            <a:r>
              <a:rPr lang="fr-CA" sz="2800" b="0" i="0" dirty="0" err="1">
                <a:solidFill>
                  <a:srgbClr val="212121"/>
                </a:solidFill>
                <a:effectLst/>
                <a:latin typeface="system-ui"/>
              </a:rPr>
              <a:t>Additional</a:t>
            </a:r>
            <a:r>
              <a:rPr lang="fr-CA" sz="2800" b="0" i="0" dirty="0">
                <a:solidFill>
                  <a:srgbClr val="212121"/>
                </a:solidFill>
                <a:effectLst/>
                <a:latin typeface="system-ui"/>
              </a:rPr>
              <a:t> </a:t>
            </a:r>
            <a:r>
              <a:rPr lang="fr-CA" sz="2800" b="0" i="0" dirty="0" err="1">
                <a:solidFill>
                  <a:srgbClr val="212121"/>
                </a:solidFill>
                <a:effectLst/>
                <a:latin typeface="system-ui"/>
              </a:rPr>
              <a:t>studies</a:t>
            </a:r>
            <a:r>
              <a:rPr lang="fr-CA" sz="2800" b="0" i="0" dirty="0">
                <a:solidFill>
                  <a:srgbClr val="212121"/>
                </a:solidFill>
                <a:effectLst/>
                <a:latin typeface="system-ui"/>
              </a:rPr>
              <a:t> are </a:t>
            </a:r>
            <a:r>
              <a:rPr lang="fr-CA" sz="2800" b="0" i="0" dirty="0" err="1">
                <a:solidFill>
                  <a:srgbClr val="212121"/>
                </a:solidFill>
                <a:effectLst/>
                <a:latin typeface="system-ui"/>
              </a:rPr>
              <a:t>necessary</a:t>
            </a:r>
            <a:r>
              <a:rPr lang="fr-CA" sz="2800" b="0" i="0" dirty="0">
                <a:solidFill>
                  <a:srgbClr val="212121"/>
                </a:solidFill>
                <a:effectLst/>
                <a:latin typeface="system-ui"/>
              </a:rPr>
              <a:t> to </a:t>
            </a:r>
            <a:r>
              <a:rPr lang="fr-CA" sz="2800" b="0" i="0" dirty="0" err="1">
                <a:solidFill>
                  <a:srgbClr val="212121"/>
                </a:solidFill>
                <a:effectLst/>
                <a:latin typeface="system-ui"/>
              </a:rPr>
              <a:t>investigate</a:t>
            </a:r>
            <a:r>
              <a:rPr lang="fr-CA" sz="2800" b="0" i="0" dirty="0">
                <a:solidFill>
                  <a:srgbClr val="212121"/>
                </a:solidFill>
                <a:effectLst/>
                <a:latin typeface="system-ui"/>
              </a:rPr>
              <a:t> the </a:t>
            </a:r>
            <a:r>
              <a:rPr lang="fr-CA" sz="2800" b="0" i="0" dirty="0" err="1">
                <a:solidFill>
                  <a:srgbClr val="212121"/>
                </a:solidFill>
                <a:effectLst/>
                <a:latin typeface="system-ui"/>
              </a:rPr>
              <a:t>mechanisms</a:t>
            </a:r>
            <a:r>
              <a:rPr lang="fr-CA" sz="2800" b="0" i="0" dirty="0">
                <a:solidFill>
                  <a:srgbClr val="212121"/>
                </a:solidFill>
                <a:effectLst/>
                <a:latin typeface="system-ui"/>
              </a:rPr>
              <a:t> of the </a:t>
            </a:r>
            <a:r>
              <a:rPr lang="fr-CA" sz="2800" b="0" i="0" dirty="0" err="1">
                <a:solidFill>
                  <a:srgbClr val="212121"/>
                </a:solidFill>
                <a:effectLst/>
                <a:latin typeface="system-ui"/>
              </a:rPr>
              <a:t>increased</a:t>
            </a:r>
            <a:r>
              <a:rPr lang="fr-CA" sz="2800" b="0" i="0" dirty="0">
                <a:solidFill>
                  <a:srgbClr val="212121"/>
                </a:solidFill>
                <a:effectLst/>
                <a:latin typeface="system-ui"/>
              </a:rPr>
              <a:t> </a:t>
            </a:r>
            <a:r>
              <a:rPr lang="fr-CA" sz="2800" b="0" i="0" dirty="0" err="1">
                <a:solidFill>
                  <a:srgbClr val="212121"/>
                </a:solidFill>
                <a:effectLst/>
                <a:latin typeface="system-ui"/>
              </a:rPr>
              <a:t>risk</a:t>
            </a:r>
            <a:r>
              <a:rPr lang="fr-CA" sz="2800" b="0" i="0" dirty="0">
                <a:solidFill>
                  <a:srgbClr val="212121"/>
                </a:solidFill>
                <a:effectLst/>
                <a:latin typeface="system-ui"/>
              </a:rPr>
              <a:t> of infections in </a:t>
            </a:r>
            <a:r>
              <a:rPr lang="fr-CA" sz="2800" b="0" i="0" dirty="0" err="1">
                <a:solidFill>
                  <a:srgbClr val="212121"/>
                </a:solidFill>
                <a:effectLst/>
                <a:latin typeface="system-ui"/>
              </a:rPr>
              <a:t>children</a:t>
            </a:r>
            <a:r>
              <a:rPr lang="fr-CA" sz="2800" b="0" i="0" dirty="0">
                <a:solidFill>
                  <a:srgbClr val="212121"/>
                </a:solidFill>
                <a:effectLst/>
                <a:latin typeface="system-ui"/>
              </a:rPr>
              <a:t> </a:t>
            </a:r>
            <a:r>
              <a:rPr lang="fr-CA" sz="2800" b="0" i="0" dirty="0" err="1">
                <a:solidFill>
                  <a:srgbClr val="212121"/>
                </a:solidFill>
                <a:effectLst/>
                <a:latin typeface="system-ui"/>
              </a:rPr>
              <a:t>treated</a:t>
            </a:r>
            <a:r>
              <a:rPr lang="fr-CA" sz="2800" b="0" i="0" dirty="0">
                <a:solidFill>
                  <a:srgbClr val="212121"/>
                </a:solidFill>
                <a:effectLst/>
                <a:latin typeface="system-ui"/>
              </a:rPr>
              <a:t> </a:t>
            </a:r>
            <a:r>
              <a:rPr lang="fr-CA" sz="2800" b="0" i="0" dirty="0" err="1">
                <a:solidFill>
                  <a:srgbClr val="212121"/>
                </a:solidFill>
                <a:effectLst/>
                <a:latin typeface="system-ui"/>
              </a:rPr>
              <a:t>with</a:t>
            </a:r>
            <a:r>
              <a:rPr lang="fr-CA" sz="2800" b="0" i="0" dirty="0">
                <a:solidFill>
                  <a:srgbClr val="212121"/>
                </a:solidFill>
                <a:effectLst/>
                <a:latin typeface="system-ui"/>
              </a:rPr>
              <a:t> GA </a:t>
            </a:r>
            <a:r>
              <a:rPr lang="fr-CA" sz="2800" b="0" i="0" dirty="0" err="1">
                <a:solidFill>
                  <a:srgbClr val="212121"/>
                </a:solidFill>
                <a:effectLst/>
                <a:latin typeface="system-ui"/>
              </a:rPr>
              <a:t>inhibitors</a:t>
            </a:r>
            <a:r>
              <a:rPr lang="fr-CA" sz="2800" b="0" i="0" dirty="0">
                <a:solidFill>
                  <a:srgbClr val="212121"/>
                </a:solidFill>
                <a:effectLst/>
                <a:latin typeface="system-ui"/>
              </a:rPr>
              <a:t>, and </a:t>
            </a:r>
            <a:r>
              <a:rPr lang="fr-CA" sz="2800" b="0" i="0" dirty="0" err="1">
                <a:solidFill>
                  <a:srgbClr val="212121"/>
                </a:solidFill>
                <a:effectLst/>
                <a:latin typeface="system-ui"/>
              </a:rPr>
              <a:t>prophylactic</a:t>
            </a:r>
            <a:r>
              <a:rPr lang="fr-CA" sz="2800" b="0" i="0" dirty="0">
                <a:solidFill>
                  <a:srgbClr val="212121"/>
                </a:solidFill>
                <a:effectLst/>
                <a:latin typeface="system-ui"/>
              </a:rPr>
              <a:t> </a:t>
            </a:r>
            <a:r>
              <a:rPr lang="fr-CA" sz="2800" b="0" i="0" dirty="0" err="1">
                <a:solidFill>
                  <a:srgbClr val="212121"/>
                </a:solidFill>
                <a:effectLst/>
                <a:latin typeface="system-ui"/>
              </a:rPr>
              <a:t>measures</a:t>
            </a:r>
            <a:r>
              <a:rPr lang="fr-CA" sz="2800" b="0" i="0" dirty="0">
                <a:solidFill>
                  <a:srgbClr val="212121"/>
                </a:solidFill>
                <a:effectLst/>
                <a:latin typeface="system-ui"/>
              </a:rPr>
              <a:t> </a:t>
            </a:r>
            <a:r>
              <a:rPr lang="fr-CA" sz="2800" b="0" i="0" dirty="0" err="1">
                <a:solidFill>
                  <a:srgbClr val="212121"/>
                </a:solidFill>
                <a:effectLst/>
                <a:latin typeface="system-ui"/>
              </a:rPr>
              <a:t>could</a:t>
            </a:r>
            <a:r>
              <a:rPr lang="fr-CA" sz="2800" b="0" i="0" dirty="0">
                <a:solidFill>
                  <a:srgbClr val="212121"/>
                </a:solidFill>
                <a:effectLst/>
                <a:latin typeface="system-ui"/>
              </a:rPr>
              <a:t> </a:t>
            </a:r>
            <a:r>
              <a:rPr lang="fr-CA" sz="2800" b="0" i="0" dirty="0" err="1">
                <a:solidFill>
                  <a:srgbClr val="212121"/>
                </a:solidFill>
                <a:effectLst/>
                <a:latin typeface="system-ui"/>
              </a:rPr>
              <a:t>be</a:t>
            </a:r>
            <a:r>
              <a:rPr lang="fr-CA" sz="2800" b="0" i="0" dirty="0">
                <a:solidFill>
                  <a:srgbClr val="212121"/>
                </a:solidFill>
                <a:effectLst/>
                <a:latin typeface="system-ui"/>
              </a:rPr>
              <a:t> </a:t>
            </a:r>
            <a:r>
              <a:rPr lang="fr-CA" sz="2800" b="0" i="0" dirty="0" err="1">
                <a:solidFill>
                  <a:srgbClr val="212121"/>
                </a:solidFill>
                <a:effectLst/>
                <a:latin typeface="system-ui"/>
              </a:rPr>
              <a:t>considered</a:t>
            </a:r>
            <a:r>
              <a:rPr lang="fr-CA" sz="2800" b="0" i="0" dirty="0">
                <a:solidFill>
                  <a:srgbClr val="212121"/>
                </a:solidFill>
                <a:effectLst/>
                <a:latin typeface="system-ui"/>
              </a:rPr>
              <a:t> in </a:t>
            </a:r>
            <a:r>
              <a:rPr lang="fr-CA" sz="2800" b="0" i="0" dirty="0" err="1">
                <a:solidFill>
                  <a:srgbClr val="212121"/>
                </a:solidFill>
                <a:effectLst/>
                <a:latin typeface="system-ui"/>
              </a:rPr>
              <a:t>preventing</a:t>
            </a:r>
            <a:r>
              <a:rPr lang="fr-CA" sz="2800" b="0" i="0" dirty="0">
                <a:solidFill>
                  <a:srgbClr val="212121"/>
                </a:solidFill>
                <a:effectLst/>
                <a:latin typeface="system-ui"/>
              </a:rPr>
              <a:t> </a:t>
            </a:r>
            <a:r>
              <a:rPr lang="fr-CA" sz="2800" b="0" i="0" dirty="0" err="1">
                <a:solidFill>
                  <a:srgbClr val="212121"/>
                </a:solidFill>
                <a:effectLst/>
                <a:latin typeface="system-ui"/>
              </a:rPr>
              <a:t>them</a:t>
            </a:r>
            <a:r>
              <a:rPr lang="fr-CA" sz="2800" b="0" i="0" dirty="0">
                <a:solidFill>
                  <a:srgbClr val="212121"/>
                </a:solidFill>
                <a:effectLst/>
                <a:latin typeface="system-ui"/>
              </a:rPr>
              <a:t>.</a:t>
            </a:r>
            <a:endParaRPr lang="fr-CA" sz="1800" dirty="0">
              <a:effectLst/>
              <a:latin typeface="TimesNewRomanPSMT"/>
            </a:endParaRPr>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TimesNewRomanPSMT"/>
              </a:rPr>
              <a:t>Terrin</a:t>
            </a:r>
            <a:r>
              <a:rPr lang="fr-CA" sz="1800" dirty="0">
                <a:effectLst/>
                <a:latin typeface="TimesNewRomanPSMT"/>
              </a:rPr>
              <a:t> G, </a:t>
            </a:r>
            <a:r>
              <a:rPr lang="fr-CA" sz="1800" dirty="0" err="1">
                <a:effectLst/>
                <a:latin typeface="TimesNewRomanPSMT"/>
              </a:rPr>
              <a:t>Passariello</a:t>
            </a:r>
            <a:r>
              <a:rPr lang="fr-CA" sz="1800" dirty="0">
                <a:effectLst/>
                <a:latin typeface="TimesNewRomanPSMT"/>
              </a:rPr>
              <a:t> A, De Curtis M et coll. Ranitidine </a:t>
            </a:r>
            <a:r>
              <a:rPr lang="fr-CA" sz="1800" dirty="0" err="1">
                <a:effectLst/>
                <a:latin typeface="TimesNewRomanPSMT"/>
              </a:rPr>
              <a:t>is</a:t>
            </a:r>
            <a:r>
              <a:rPr lang="fr-CA" sz="1800" dirty="0">
                <a:effectLst/>
                <a:latin typeface="TimesNewRomanPSMT"/>
              </a:rPr>
              <a:t> </a:t>
            </a:r>
            <a:r>
              <a:rPr lang="fr-CA" sz="1800" dirty="0" err="1">
                <a:effectLst/>
                <a:latin typeface="TimesNewRomanPSMT"/>
              </a:rPr>
              <a:t>associated</a:t>
            </a:r>
            <a:r>
              <a:rPr lang="fr-CA" sz="1800" dirty="0">
                <a:effectLst/>
                <a:latin typeface="TimesNewRomanPSMT"/>
              </a:rPr>
              <a:t> </a:t>
            </a:r>
            <a:r>
              <a:rPr lang="fr-CA" sz="1800" dirty="0" err="1">
                <a:effectLst/>
                <a:latin typeface="TimesNewRomanPSMT"/>
              </a:rPr>
              <a:t>with</a:t>
            </a:r>
            <a:r>
              <a:rPr lang="fr-CA" sz="1800" dirty="0">
                <a:effectLst/>
                <a:latin typeface="TimesNewRomanPSMT"/>
              </a:rPr>
              <a:t> infections, </a:t>
            </a:r>
            <a:r>
              <a:rPr lang="fr-CA" sz="1800" dirty="0" err="1">
                <a:effectLst/>
                <a:latin typeface="TimesNewRomanPSMT"/>
              </a:rPr>
              <a:t>necrotizing</a:t>
            </a:r>
            <a:r>
              <a:rPr lang="fr-CA" sz="1800" dirty="0">
                <a:effectLst/>
                <a:latin typeface="TimesNewRomanPSMT"/>
              </a:rPr>
              <a:t> </a:t>
            </a:r>
            <a:r>
              <a:rPr lang="fr-CA" sz="1800" dirty="0" err="1">
                <a:effectLst/>
                <a:latin typeface="TimesNewRomanPSMT"/>
              </a:rPr>
              <a:t>enterocolitis</a:t>
            </a:r>
            <a:r>
              <a:rPr lang="fr-CA" sz="1800" dirty="0">
                <a:effectLst/>
                <a:latin typeface="TimesNewRomanPSMT"/>
              </a:rPr>
              <a:t>, and fatal </a:t>
            </a:r>
            <a:r>
              <a:rPr lang="fr-CA" sz="1800" dirty="0" err="1">
                <a:effectLst/>
                <a:latin typeface="TimesNewRomanPSMT"/>
              </a:rPr>
              <a:t>outcome</a:t>
            </a:r>
            <a:r>
              <a:rPr lang="fr-CA" sz="1800" dirty="0">
                <a:effectLst/>
                <a:latin typeface="TimesNewRomanPSMT"/>
              </a:rPr>
              <a:t> in </a:t>
            </a:r>
            <a:r>
              <a:rPr lang="fr-CA" sz="1800" dirty="0" err="1">
                <a:effectLst/>
                <a:latin typeface="TimesNewRomanPSMT"/>
              </a:rPr>
              <a:t>newborns</a:t>
            </a:r>
            <a:r>
              <a:rPr lang="fr-CA" sz="1800" dirty="0">
                <a:effectLst/>
                <a:latin typeface="TimesNewRomanPSMT"/>
              </a:rPr>
              <a:t>. </a:t>
            </a:r>
            <a:r>
              <a:rPr lang="fr-CA" sz="1800" dirty="0" err="1">
                <a:effectLst/>
                <a:latin typeface="TimesNewRomanPSMT"/>
              </a:rPr>
              <a:t>Pediatrics</a:t>
            </a:r>
            <a:r>
              <a:rPr lang="fr-CA" sz="1800" dirty="0">
                <a:effectLst/>
                <a:latin typeface="TimesNewRomanPSMT"/>
              </a:rPr>
              <a:t> 2012;129(1):e40-5. </a:t>
            </a:r>
          </a:p>
          <a:p>
            <a:r>
              <a:rPr lang="fr-CA" b="1" i="0" dirty="0">
                <a:solidFill>
                  <a:srgbClr val="212121"/>
                </a:solidFill>
                <a:effectLst/>
                <a:latin typeface="system-ui"/>
              </a:rPr>
              <a:t>Conclusions: </a:t>
            </a:r>
            <a:r>
              <a:rPr lang="fr-CA" b="0" i="0" dirty="0">
                <a:solidFill>
                  <a:srgbClr val="212121"/>
                </a:solidFill>
                <a:effectLst/>
                <a:latin typeface="system-ui"/>
              </a:rPr>
              <a:t>Ranitidine </a:t>
            </a:r>
            <a:r>
              <a:rPr lang="fr-CA" b="0" i="0" dirty="0" err="1">
                <a:solidFill>
                  <a:srgbClr val="212121"/>
                </a:solidFill>
                <a:effectLst/>
                <a:latin typeface="system-ui"/>
              </a:rPr>
              <a:t>therapy</a:t>
            </a:r>
            <a:r>
              <a:rPr lang="fr-CA" b="0" i="0" dirty="0">
                <a:solidFill>
                  <a:srgbClr val="212121"/>
                </a:solidFill>
                <a:effectLst/>
                <a:latin typeface="system-ui"/>
              </a:rPr>
              <a:t> </a:t>
            </a:r>
            <a:r>
              <a:rPr lang="fr-CA" b="0" i="0" dirty="0" err="1">
                <a:solidFill>
                  <a:srgbClr val="212121"/>
                </a:solidFill>
                <a:effectLst/>
                <a:latin typeface="system-ui"/>
              </a:rPr>
              <a:t>is</a:t>
            </a:r>
            <a:r>
              <a:rPr lang="fr-CA" b="0" i="0" dirty="0">
                <a:solidFill>
                  <a:srgbClr val="212121"/>
                </a:solidFill>
                <a:effectLst/>
                <a:latin typeface="system-ui"/>
              </a:rPr>
              <a:t> </a:t>
            </a:r>
            <a:r>
              <a:rPr lang="fr-CA" b="0" i="0" dirty="0" err="1">
                <a:solidFill>
                  <a:srgbClr val="212121"/>
                </a:solidFill>
                <a:effectLst/>
                <a:latin typeface="system-ui"/>
              </a:rPr>
              <a:t>associated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an </a:t>
            </a:r>
            <a:r>
              <a:rPr lang="fr-CA" b="0" i="0" dirty="0" err="1">
                <a:solidFill>
                  <a:srgbClr val="212121"/>
                </a:solidFill>
                <a:effectLst/>
                <a:latin typeface="system-ui"/>
              </a:rPr>
              <a:t>increased</a:t>
            </a:r>
            <a:r>
              <a:rPr lang="fr-CA" b="0" i="0" dirty="0">
                <a:solidFill>
                  <a:srgbClr val="212121"/>
                </a:solidFill>
                <a:effectLst/>
                <a:latin typeface="system-ui"/>
              </a:rPr>
              <a:t> </a:t>
            </a:r>
            <a:r>
              <a:rPr lang="fr-CA" b="0" i="0" dirty="0" err="1">
                <a:solidFill>
                  <a:srgbClr val="212121"/>
                </a:solidFill>
                <a:effectLst/>
                <a:latin typeface="system-ui"/>
              </a:rPr>
              <a:t>risk</a:t>
            </a:r>
            <a:r>
              <a:rPr lang="fr-CA" b="0" i="0" dirty="0">
                <a:solidFill>
                  <a:srgbClr val="212121"/>
                </a:solidFill>
                <a:effectLst/>
                <a:latin typeface="system-ui"/>
              </a:rPr>
              <a:t> of infections, NEC, and fatal </a:t>
            </a:r>
            <a:r>
              <a:rPr lang="fr-CA" b="0" i="0" dirty="0" err="1">
                <a:solidFill>
                  <a:srgbClr val="212121"/>
                </a:solidFill>
                <a:effectLst/>
                <a:latin typeface="system-ui"/>
              </a:rPr>
              <a:t>outcome</a:t>
            </a:r>
            <a:r>
              <a:rPr lang="fr-CA" b="0" i="0" dirty="0">
                <a:solidFill>
                  <a:srgbClr val="212121"/>
                </a:solidFill>
                <a:effectLst/>
                <a:latin typeface="system-ui"/>
              </a:rPr>
              <a:t> in VLBW infants. Caution </a:t>
            </a:r>
            <a:r>
              <a:rPr lang="fr-CA" b="0" i="0" dirty="0" err="1">
                <a:solidFill>
                  <a:srgbClr val="212121"/>
                </a:solidFill>
                <a:effectLst/>
                <a:latin typeface="system-ui"/>
              </a:rPr>
              <a:t>is</a:t>
            </a:r>
            <a:r>
              <a:rPr lang="fr-CA" b="0" i="0" dirty="0">
                <a:solidFill>
                  <a:srgbClr val="212121"/>
                </a:solidFill>
                <a:effectLst/>
                <a:latin typeface="system-ui"/>
              </a:rPr>
              <a:t> </a:t>
            </a:r>
            <a:r>
              <a:rPr lang="fr-CA" b="0" i="0" dirty="0" err="1">
                <a:solidFill>
                  <a:srgbClr val="212121"/>
                </a:solidFill>
                <a:effectLst/>
                <a:latin typeface="system-ui"/>
              </a:rPr>
              <a:t>advocated</a:t>
            </a:r>
            <a:r>
              <a:rPr lang="fr-CA" b="0" i="0" dirty="0">
                <a:solidFill>
                  <a:srgbClr val="212121"/>
                </a:solidFill>
                <a:effectLst/>
                <a:latin typeface="system-ui"/>
              </a:rPr>
              <a:t> in the use of </a:t>
            </a:r>
            <a:r>
              <a:rPr lang="fr-CA" b="0" i="0" dirty="0" err="1">
                <a:solidFill>
                  <a:srgbClr val="212121"/>
                </a:solidFill>
                <a:effectLst/>
                <a:latin typeface="system-ui"/>
              </a:rPr>
              <a:t>this</a:t>
            </a:r>
            <a:r>
              <a:rPr lang="fr-CA" b="0" i="0" dirty="0">
                <a:solidFill>
                  <a:srgbClr val="212121"/>
                </a:solidFill>
                <a:effectLst/>
                <a:latin typeface="system-ui"/>
              </a:rPr>
              <a:t> </a:t>
            </a:r>
            <a:r>
              <a:rPr lang="fr-CA" b="0" i="0" dirty="0" err="1">
                <a:solidFill>
                  <a:srgbClr val="212121"/>
                </a:solidFill>
                <a:effectLst/>
                <a:latin typeface="system-ui"/>
              </a:rPr>
              <a:t>drug</a:t>
            </a:r>
            <a:r>
              <a:rPr lang="fr-CA" b="0" i="0" dirty="0">
                <a:solidFill>
                  <a:srgbClr val="212121"/>
                </a:solidFill>
                <a:effectLst/>
                <a:latin typeface="system-ui"/>
              </a:rPr>
              <a:t> in </a:t>
            </a:r>
            <a:r>
              <a:rPr lang="fr-CA" b="0" i="0" dirty="0" err="1">
                <a:solidFill>
                  <a:srgbClr val="212121"/>
                </a:solidFill>
                <a:effectLst/>
                <a:latin typeface="system-ui"/>
              </a:rPr>
              <a:t>neonatal</a:t>
            </a:r>
            <a:r>
              <a:rPr lang="fr-CA" b="0" i="0" dirty="0">
                <a:solidFill>
                  <a:srgbClr val="212121"/>
                </a:solidFill>
                <a:effectLst/>
                <a:latin typeface="system-ui"/>
              </a:rPr>
              <a:t> </a:t>
            </a:r>
            <a:r>
              <a:rPr lang="fr-CA" b="0" i="0" dirty="0" err="1">
                <a:solidFill>
                  <a:srgbClr val="212121"/>
                </a:solidFill>
                <a:effectLst/>
                <a:latin typeface="system-ui"/>
              </a:rPr>
              <a:t>age</a:t>
            </a:r>
            <a:r>
              <a:rPr lang="fr-CA" b="0" i="0" dirty="0">
                <a:solidFill>
                  <a:srgbClr val="212121"/>
                </a:solidFill>
                <a:effectLst/>
                <a:latin typeface="system-ui"/>
              </a:rPr>
              <a:t>.</a:t>
            </a:r>
            <a:endParaRPr lang="fr-FR" dirty="0"/>
          </a:p>
          <a:p>
            <a:endParaRPr lang="fr-FR"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Le traitement antiacide peut </a:t>
            </a:r>
            <a:r>
              <a:rPr lang="fr-CA" sz="1200" dirty="0" err="1">
                <a:effectLst/>
                <a:latin typeface="TimesNewRomanPSMT"/>
              </a:rPr>
              <a:t>être</a:t>
            </a:r>
            <a:r>
              <a:rPr lang="fr-CA" sz="1200" dirty="0">
                <a:effectLst/>
                <a:latin typeface="TimesNewRomanPSMT"/>
              </a:rPr>
              <a:t> utile pour les enfants dont le RGOP est lié à des signes d’œsophagite </a:t>
            </a:r>
            <a:r>
              <a:rPr lang="fr-CA" sz="1200" dirty="0" err="1">
                <a:effectLst/>
                <a:latin typeface="TimesNewRomanPSMT"/>
              </a:rPr>
              <a:t>érosive</a:t>
            </a:r>
            <a:r>
              <a:rPr lang="fr-CA" sz="1200" dirty="0">
                <a:effectLst/>
                <a:latin typeface="TimesNewRomanPSMT"/>
              </a:rPr>
              <a:t> (p. ex., </a:t>
            </a:r>
            <a:r>
              <a:rPr lang="fr-CA" sz="1200" dirty="0" err="1">
                <a:effectLst/>
                <a:latin typeface="TimesNewRomanPSMT"/>
              </a:rPr>
              <a:t>hématémèse</a:t>
            </a:r>
            <a:r>
              <a:rPr lang="fr-CA" sz="1200" dirty="0">
                <a:effectLst/>
                <a:latin typeface="TimesNewRomanPSMT"/>
              </a:rPr>
              <a:t>, </a:t>
            </a:r>
            <a:r>
              <a:rPr lang="fr-CA" sz="1200" dirty="0" err="1">
                <a:effectLst/>
                <a:latin typeface="TimesNewRomanPSMT"/>
              </a:rPr>
              <a:t>difficulte</a:t>
            </a:r>
            <a:r>
              <a:rPr lang="fr-CA" sz="1200" dirty="0">
                <a:effectLst/>
                <a:latin typeface="TimesNewRomanPSMT"/>
              </a:rPr>
              <a:t>́ à s’alimenter ou retard de croissance). Selon la gravité clinique, les nourrissons peuvent </a:t>
            </a:r>
            <a:r>
              <a:rPr lang="fr-CA" sz="1200" dirty="0" err="1">
                <a:effectLst/>
                <a:latin typeface="TimesNewRomanPSMT"/>
              </a:rPr>
              <a:t>également</a:t>
            </a:r>
            <a:r>
              <a:rPr lang="fr-CA" sz="1200" dirty="0">
                <a:effectLst/>
                <a:latin typeface="TimesNewRomanPSMT"/>
              </a:rPr>
              <a:t> profiter d’une consultation en </a:t>
            </a:r>
            <a:r>
              <a:rPr lang="fr-CA" sz="1200" dirty="0" err="1">
                <a:effectLst/>
                <a:latin typeface="TimesNewRomanPSMT"/>
              </a:rPr>
              <a:t>gastroentérologie</a:t>
            </a:r>
            <a:r>
              <a:rPr lang="fr-CA" sz="1200" dirty="0">
                <a:effectLst/>
                <a:latin typeface="TimesNewRomanPSMT"/>
              </a:rPr>
              <a:t> </a:t>
            </a:r>
            <a:r>
              <a:rPr lang="fr-CA" sz="1200" dirty="0" err="1">
                <a:effectLst/>
                <a:latin typeface="TimesNewRomanPSMT"/>
              </a:rPr>
              <a:t>pédiatrique</a:t>
            </a:r>
            <a:r>
              <a:rPr lang="fr-CA" sz="1200" dirty="0">
                <a:effectLst/>
                <a:latin typeface="TimesNewRomanPSMT"/>
              </a:rPr>
              <a:t>. Au moment de mettre à l’essai un traitement antiacide, il est judicieux d’utiliser la plus basse dose efficace pendant la plus courte </a:t>
            </a:r>
            <a:r>
              <a:rPr lang="fr-CA" sz="1200" dirty="0" err="1">
                <a:effectLst/>
                <a:latin typeface="TimesNewRomanPSMT"/>
              </a:rPr>
              <a:t>durée</a:t>
            </a:r>
            <a:r>
              <a:rPr lang="fr-CA" sz="1200" dirty="0">
                <a:effectLst/>
                <a:latin typeface="TimesNewRomanPSMT"/>
              </a:rPr>
              <a:t> possible (</a:t>
            </a:r>
            <a:r>
              <a:rPr lang="fr-CA" sz="1200" dirty="0" err="1">
                <a:effectLst/>
                <a:latin typeface="TimesNewRomanPSMT"/>
              </a:rPr>
              <a:t>généralement</a:t>
            </a:r>
            <a:r>
              <a:rPr lang="fr-CA" sz="1200" dirty="0">
                <a:effectLst/>
                <a:latin typeface="TimesNewRomanPSMT"/>
              </a:rPr>
              <a:t> une </a:t>
            </a:r>
            <a:r>
              <a:rPr lang="fr-CA" sz="1200" dirty="0" err="1">
                <a:effectLst/>
                <a:latin typeface="TimesNewRomanPSMT"/>
              </a:rPr>
              <a:t>période</a:t>
            </a:r>
            <a:r>
              <a:rPr lang="fr-CA" sz="1200" dirty="0">
                <a:effectLst/>
                <a:latin typeface="TimesNewRomanPSMT"/>
              </a:rPr>
              <a:t> de quatre à huit semaines) avant de </a:t>
            </a:r>
            <a:r>
              <a:rPr lang="fr-CA" sz="1200" dirty="0" err="1">
                <a:effectLst/>
                <a:latin typeface="TimesNewRomanPSMT"/>
              </a:rPr>
              <a:t>réévaluer</a:t>
            </a:r>
            <a:r>
              <a:rPr lang="fr-CA" sz="1200" dirty="0">
                <a:effectLst/>
                <a:latin typeface="TimesNewRomanPSMT"/>
              </a:rPr>
              <a:t> la </a:t>
            </a:r>
            <a:r>
              <a:rPr lang="fr-CA" sz="1200" dirty="0" err="1">
                <a:effectLst/>
                <a:latin typeface="TimesNewRomanPSMT"/>
              </a:rPr>
              <a:t>nécessite</a:t>
            </a:r>
            <a:r>
              <a:rPr lang="fr-CA" sz="1200" dirty="0">
                <a:effectLst/>
                <a:latin typeface="TimesNewRomanPSMT"/>
              </a:rPr>
              <a:t>́ d’en poursuivre l’utilisation (tableau 1) [2].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dirty="0">
              <a:effectLst/>
              <a:latin typeface="TimesNewRomanPSM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Médicaments </a:t>
            </a:r>
            <a:r>
              <a:rPr lang="fr-CA" sz="1200" dirty="0" err="1">
                <a:effectLst/>
                <a:latin typeface="TimesNewRomanPSMT"/>
              </a:rPr>
              <a:t>prokinétiques</a:t>
            </a:r>
            <a:r>
              <a:rPr lang="fr-CA" sz="1200" dirty="0">
                <a:effectLst/>
                <a:latin typeface="TimesNewRomanPSM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peu de </a:t>
            </a:r>
            <a:r>
              <a:rPr lang="fr-CA" sz="1200" dirty="0" err="1">
                <a:effectLst/>
                <a:latin typeface="TimesNewRomanPSMT"/>
              </a:rPr>
              <a:t>données</a:t>
            </a:r>
            <a:r>
              <a:rPr lang="fr-CA" sz="1200" dirty="0">
                <a:effectLst/>
                <a:latin typeface="TimesNewRomanPSMT"/>
              </a:rPr>
              <a:t> probantes qui appuient l’</a:t>
            </a:r>
            <a:r>
              <a:rPr lang="fr-CA" sz="1200" dirty="0" err="1">
                <a:effectLst/>
                <a:latin typeface="TimesNewRomanPSMT"/>
              </a:rPr>
              <a:t>efficacite</a:t>
            </a:r>
            <a:r>
              <a:rPr lang="fr-CA" sz="1200" dirty="0">
                <a:effectLst/>
                <a:latin typeface="TimesNewRomanPSMT"/>
              </a:rPr>
              <a:t>́ des agents </a:t>
            </a:r>
            <a:r>
              <a:rPr lang="fr-CA" sz="1200" dirty="0" err="1">
                <a:effectLst/>
                <a:latin typeface="TimesNewRomanPSMT"/>
              </a:rPr>
              <a:t>procinétiques</a:t>
            </a:r>
            <a:r>
              <a:rPr lang="fr-CA" sz="1200" dirty="0">
                <a:effectLst/>
                <a:latin typeface="TimesNewRomanPSMT"/>
              </a:rPr>
              <a:t> et des </a:t>
            </a:r>
            <a:r>
              <a:rPr lang="fr-CA" sz="1200" dirty="0" err="1">
                <a:effectLst/>
                <a:latin typeface="TimesNewRomanPSMT"/>
              </a:rPr>
              <a:t>données</a:t>
            </a:r>
            <a:r>
              <a:rPr lang="fr-CA" sz="1200" dirty="0">
                <a:effectLst/>
                <a:latin typeface="TimesNewRomanPSMT"/>
              </a:rPr>
              <a:t> probantes qui s’accumulent quant à leurs effets secondaires </a:t>
            </a:r>
            <a:r>
              <a:rPr lang="fr-CA" sz="1200" dirty="0" err="1">
                <a:effectLst/>
                <a:latin typeface="TimesNewRomanPSMT"/>
              </a:rPr>
              <a:t>négatifs</a:t>
            </a:r>
            <a:r>
              <a:rPr lang="fr-CA" sz="1200" dirty="0">
                <a:effectLst/>
                <a:latin typeface="TimesNewRomanPSMT"/>
              </a:rPr>
              <a:t> importants, ces </a:t>
            </a:r>
            <a:r>
              <a:rPr lang="fr-CA" sz="1200" dirty="0" err="1">
                <a:effectLst/>
                <a:latin typeface="TimesNewRomanPSMT"/>
              </a:rPr>
              <a:t>médicaments</a:t>
            </a:r>
            <a:r>
              <a:rPr lang="fr-CA" sz="1200" dirty="0">
                <a:effectLst/>
                <a:latin typeface="TimesNewRomanPSMT"/>
              </a:rPr>
              <a:t> ne doivent pas </a:t>
            </a:r>
            <a:r>
              <a:rPr lang="fr-CA" sz="1200" dirty="0" err="1">
                <a:effectLst/>
                <a:latin typeface="TimesNewRomanPSMT"/>
              </a:rPr>
              <a:t>être</a:t>
            </a:r>
            <a:r>
              <a:rPr lang="fr-CA" sz="1200" dirty="0">
                <a:effectLst/>
                <a:latin typeface="TimesNewRomanPSMT"/>
              </a:rPr>
              <a:t> </a:t>
            </a:r>
            <a:r>
              <a:rPr lang="fr-CA" sz="1200" dirty="0" err="1">
                <a:effectLst/>
                <a:latin typeface="TimesNewRomanPSMT"/>
              </a:rPr>
              <a:t>utilisés</a:t>
            </a:r>
            <a:r>
              <a:rPr lang="fr-CA" sz="1200" dirty="0">
                <a:effectLst/>
                <a:latin typeface="TimesNewRomanPSMT"/>
              </a:rPr>
              <a:t> </a:t>
            </a:r>
            <a:r>
              <a:rPr lang="fr-CA" sz="1200" dirty="0" err="1">
                <a:effectLst/>
                <a:latin typeface="TimesNewRomanPSMT"/>
              </a:rPr>
              <a:t>systématiquement</a:t>
            </a:r>
            <a:r>
              <a:rPr lang="fr-CA" sz="1200" dirty="0">
                <a:effectLst/>
                <a:latin typeface="TimesNewRomanPSMT"/>
              </a:rPr>
              <a:t> pour traiter des nourrissons autrement en santé ayant des </a:t>
            </a:r>
            <a:r>
              <a:rPr lang="fr-CA" sz="1200" dirty="0" err="1">
                <a:effectLst/>
                <a:latin typeface="TimesNewRomanPSMT"/>
              </a:rPr>
              <a:t>symptômes</a:t>
            </a:r>
            <a:r>
              <a:rPr lang="fr-CA" sz="1200" dirty="0">
                <a:effectLst/>
                <a:latin typeface="TimesNewRomanPSMT"/>
              </a:rPr>
              <a:t> de RGOP.</a:t>
            </a:r>
          </a:p>
          <a:p>
            <a:r>
              <a:rPr lang="fr-CA" sz="1800" dirty="0">
                <a:effectLst/>
                <a:latin typeface="HelveticaNeue" panose="02000503000000020004" pitchFamily="2" charset="0"/>
              </a:rPr>
              <a:t>Les agents </a:t>
            </a:r>
            <a:r>
              <a:rPr lang="fr-CA" sz="1800" dirty="0" err="1">
                <a:effectLst/>
                <a:latin typeface="HelveticaNeue" panose="02000503000000020004" pitchFamily="2" charset="0"/>
              </a:rPr>
              <a:t>procinétiques</a:t>
            </a:r>
            <a:r>
              <a:rPr lang="fr-CA" sz="1800" dirty="0">
                <a:effectLst/>
                <a:latin typeface="HelveticaNeue" panose="02000503000000020004" pitchFamily="2" charset="0"/>
              </a:rPr>
              <a:t> pour les nourrissons en santé ayant un RGOP </a:t>
            </a:r>
            <a:endParaRPr lang="fr-CA" dirty="0"/>
          </a:p>
          <a:p>
            <a:r>
              <a:rPr lang="fr-CA" sz="1800" dirty="0">
                <a:effectLst/>
                <a:latin typeface="TimesNewRomanPSMT"/>
              </a:rPr>
              <a:t>Plusieurs analyses </a:t>
            </a:r>
            <a:r>
              <a:rPr lang="fr-CA" sz="1800" dirty="0" err="1">
                <a:effectLst/>
                <a:latin typeface="TimesNewRomanPSMT"/>
              </a:rPr>
              <a:t>systématiques</a:t>
            </a:r>
            <a:r>
              <a:rPr lang="fr-CA" sz="1800" dirty="0">
                <a:effectLst/>
                <a:latin typeface="TimesNewRomanPSMT"/>
              </a:rPr>
              <a:t> ont </a:t>
            </a:r>
            <a:r>
              <a:rPr lang="fr-CA" sz="1800" dirty="0" err="1">
                <a:effectLst/>
                <a:latin typeface="TimesNewRomanPSMT"/>
              </a:rPr>
              <a:t>évalue</a:t>
            </a:r>
            <a:r>
              <a:rPr lang="fr-CA" sz="1800" dirty="0">
                <a:effectLst/>
                <a:latin typeface="TimesNewRomanPSMT"/>
              </a:rPr>
              <a:t>́ l’</a:t>
            </a:r>
            <a:r>
              <a:rPr lang="fr-CA" sz="1800" dirty="0" err="1">
                <a:effectLst/>
                <a:latin typeface="TimesNewRomanPSMT"/>
              </a:rPr>
              <a:t>efficacite</a:t>
            </a:r>
            <a:r>
              <a:rPr lang="fr-CA" sz="1800" dirty="0">
                <a:effectLst/>
                <a:latin typeface="TimesNewRomanPSMT"/>
              </a:rPr>
              <a:t>́ de la </a:t>
            </a:r>
            <a:r>
              <a:rPr lang="fr-CA" sz="1800" dirty="0" err="1">
                <a:effectLst/>
                <a:latin typeface="TimesNewRomanPSMT"/>
              </a:rPr>
              <a:t>dompéridone</a:t>
            </a:r>
            <a:r>
              <a:rPr lang="fr-CA" sz="1800" dirty="0">
                <a:effectLst/>
                <a:latin typeface="TimesNewRomanPSMT"/>
              </a:rPr>
              <a:t> [22][23] et du </a:t>
            </a:r>
            <a:r>
              <a:rPr lang="fr-CA" sz="1800" dirty="0" err="1">
                <a:effectLst/>
                <a:latin typeface="TimesNewRomanPSMT"/>
              </a:rPr>
              <a:t>métoclopramide</a:t>
            </a:r>
            <a:r>
              <a:rPr lang="fr-CA" sz="1800" dirty="0">
                <a:effectLst/>
                <a:latin typeface="TimesNewRomanPSMT"/>
              </a:rPr>
              <a:t> [2][24] pour </a:t>
            </a:r>
            <a:r>
              <a:rPr lang="fr-CA" sz="1800" dirty="0" err="1">
                <a:effectLst/>
                <a:latin typeface="TimesNewRomanPSMT"/>
              </a:rPr>
              <a:t>réduire</a:t>
            </a:r>
            <a:r>
              <a:rPr lang="fr-CA" sz="1800" dirty="0">
                <a:effectLst/>
                <a:latin typeface="TimesNewRomanPSMT"/>
              </a:rPr>
              <a:t> les </a:t>
            </a:r>
            <a:r>
              <a:rPr lang="fr-CA" sz="1800" dirty="0" err="1">
                <a:effectLst/>
                <a:latin typeface="TimesNewRomanPSMT"/>
              </a:rPr>
              <a:t>symptômes</a:t>
            </a:r>
            <a:r>
              <a:rPr lang="fr-CA" sz="1800" dirty="0">
                <a:effectLst/>
                <a:latin typeface="TimesNewRomanPSMT"/>
              </a:rPr>
              <a:t> de RGOP chez les nourrissons. Peu d’</a:t>
            </a:r>
            <a:r>
              <a:rPr lang="fr-CA" sz="1800" dirty="0" err="1">
                <a:effectLst/>
                <a:latin typeface="TimesNewRomanPSMT"/>
              </a:rPr>
              <a:t>études</a:t>
            </a:r>
            <a:r>
              <a:rPr lang="fr-CA" sz="1800" dirty="0">
                <a:effectLst/>
                <a:latin typeface="TimesNewRomanPSMT"/>
              </a:rPr>
              <a:t> </a:t>
            </a:r>
            <a:r>
              <a:rPr lang="fr-CA" sz="1800" dirty="0" err="1">
                <a:effectLst/>
                <a:latin typeface="TimesNewRomanPSMT"/>
              </a:rPr>
              <a:t>randomisées</a:t>
            </a:r>
            <a:r>
              <a:rPr lang="fr-CA" sz="1800" dirty="0">
                <a:effectLst/>
                <a:latin typeface="TimesNewRomanPSMT"/>
              </a:rPr>
              <a:t> </a:t>
            </a:r>
            <a:r>
              <a:rPr lang="fr-CA" sz="1800" dirty="0" err="1">
                <a:effectLst/>
                <a:latin typeface="TimesNewRomanPSMT"/>
              </a:rPr>
              <a:t>contrôlées</a:t>
            </a:r>
            <a:r>
              <a:rPr lang="fr-CA" sz="1800" dirty="0">
                <a:effectLst/>
                <a:latin typeface="TimesNewRomanPSMT"/>
              </a:rPr>
              <a:t> ont </a:t>
            </a:r>
            <a:r>
              <a:rPr lang="fr-CA" sz="1800" dirty="0" err="1">
                <a:effectLst/>
                <a:latin typeface="TimesNewRomanPSMT"/>
              </a:rPr>
              <a:t>éte</a:t>
            </a:r>
            <a:r>
              <a:rPr lang="fr-CA" sz="1800" dirty="0">
                <a:effectLst/>
                <a:latin typeface="TimesNewRomanPSMT"/>
              </a:rPr>
              <a:t>́ </a:t>
            </a:r>
            <a:r>
              <a:rPr lang="fr-CA" sz="1800" dirty="0" err="1">
                <a:effectLst/>
                <a:latin typeface="TimesNewRomanPSMT"/>
              </a:rPr>
              <a:t>répertoriées</a:t>
            </a:r>
            <a:r>
              <a:rPr lang="fr-CA" sz="1800" dirty="0">
                <a:effectLst/>
                <a:latin typeface="TimesNewRomanPSMT"/>
              </a:rPr>
              <a:t> à l’</a:t>
            </a:r>
            <a:r>
              <a:rPr lang="fr-CA" sz="1800" dirty="0" err="1">
                <a:effectLst/>
                <a:latin typeface="TimesNewRomanPSMT"/>
              </a:rPr>
              <a:t>égard</a:t>
            </a:r>
            <a:r>
              <a:rPr lang="fr-CA" sz="1800" dirty="0">
                <a:effectLst/>
                <a:latin typeface="TimesNewRomanPSMT"/>
              </a:rPr>
              <a:t> de chacun de ces </a:t>
            </a:r>
            <a:r>
              <a:rPr lang="fr-CA" sz="1800" dirty="0" err="1">
                <a:effectLst/>
                <a:latin typeface="TimesNewRomanPSMT"/>
              </a:rPr>
              <a:t>médicaments</a:t>
            </a:r>
            <a:r>
              <a:rPr lang="fr-CA" sz="1800" dirty="0">
                <a:effectLst/>
                <a:latin typeface="TimesNewRomanPSMT"/>
              </a:rPr>
              <a:t>, leur </a:t>
            </a:r>
            <a:r>
              <a:rPr lang="fr-CA" sz="1800" dirty="0" err="1">
                <a:effectLst/>
                <a:latin typeface="TimesNewRomanPSMT"/>
              </a:rPr>
              <a:t>méthodologie</a:t>
            </a:r>
            <a:r>
              <a:rPr lang="fr-CA" sz="1800" dirty="0">
                <a:effectLst/>
                <a:latin typeface="TimesNewRomanPSMT"/>
              </a:rPr>
              <a:t> laissait à </a:t>
            </a:r>
            <a:r>
              <a:rPr lang="fr-CA" sz="1800" dirty="0" err="1">
                <a:effectLst/>
                <a:latin typeface="TimesNewRomanPSMT"/>
              </a:rPr>
              <a:t>désirer</a:t>
            </a:r>
            <a:r>
              <a:rPr lang="fr-CA" sz="1800" dirty="0">
                <a:effectLst/>
                <a:latin typeface="TimesNewRomanPSMT"/>
              </a:rPr>
              <a:t> et elles portaient sur un petit nombre de patients. </a:t>
            </a:r>
            <a:endParaRPr lang="fr-CA" dirty="0"/>
          </a:p>
          <a:p>
            <a:r>
              <a:rPr lang="fr-CA" sz="1800" dirty="0">
                <a:effectLst/>
                <a:latin typeface="TimesNewRomanPSMT"/>
              </a:rPr>
              <a:t>Aucune </a:t>
            </a:r>
            <a:r>
              <a:rPr lang="fr-CA" sz="1800" dirty="0" err="1">
                <a:effectLst/>
                <a:latin typeface="TimesNewRomanPSMT"/>
              </a:rPr>
              <a:t>donnée</a:t>
            </a:r>
            <a:r>
              <a:rPr lang="fr-CA" sz="1800" dirty="0">
                <a:effectLst/>
                <a:latin typeface="TimesNewRomanPSMT"/>
              </a:rPr>
              <a:t> probante rigoureuse n’appuie l’utilisation de la </a:t>
            </a:r>
            <a:r>
              <a:rPr lang="fr-CA" sz="1800" dirty="0" err="1">
                <a:effectLst/>
                <a:latin typeface="TimesNewRomanPSMT"/>
              </a:rPr>
              <a:t>dompéridone</a:t>
            </a:r>
            <a:r>
              <a:rPr lang="fr-CA" sz="1800" dirty="0">
                <a:effectLst/>
                <a:latin typeface="TimesNewRomanPSMT"/>
              </a:rPr>
              <a:t> pour traiter le RGOP </a:t>
            </a:r>
            <a:r>
              <a:rPr lang="fr-CA" sz="1800" dirty="0" err="1">
                <a:effectLst/>
                <a:latin typeface="TimesNewRomanPSMT"/>
              </a:rPr>
              <a:t>pédiatrique</a:t>
            </a:r>
            <a:r>
              <a:rPr lang="fr-CA" sz="1800" dirty="0">
                <a:effectLst/>
                <a:latin typeface="TimesNewRomanPSMT"/>
              </a:rPr>
              <a:t> [22][23]. Certains rapports ont rendu compte de la </a:t>
            </a:r>
            <a:r>
              <a:rPr lang="fr-CA" sz="1800" dirty="0" err="1">
                <a:effectLst/>
                <a:latin typeface="TimesNewRomanPSMT"/>
              </a:rPr>
              <a:t>possibilite</a:t>
            </a:r>
            <a:r>
              <a:rPr lang="fr-CA" sz="1800" dirty="0">
                <a:effectLst/>
                <a:latin typeface="TimesNewRomanPSMT"/>
              </a:rPr>
              <a:t>́ que ce </a:t>
            </a:r>
            <a:r>
              <a:rPr lang="fr-CA" sz="1800" dirty="0" err="1">
                <a:effectLst/>
                <a:latin typeface="TimesNewRomanPSMT"/>
              </a:rPr>
              <a:t>médicament</a:t>
            </a:r>
            <a:r>
              <a:rPr lang="fr-CA" sz="1800" dirty="0">
                <a:effectLst/>
                <a:latin typeface="TimesNewRomanPSMT"/>
              </a:rPr>
              <a:t> prolonge l’intervalle </a:t>
            </a:r>
            <a:r>
              <a:rPr lang="fr-CA" sz="1800" dirty="0" err="1">
                <a:effectLst/>
                <a:latin typeface="TimesNewRomanPSMT"/>
              </a:rPr>
              <a:t>QTc</a:t>
            </a:r>
            <a:r>
              <a:rPr lang="fr-CA" sz="1800" dirty="0">
                <a:effectLst/>
                <a:latin typeface="TimesNewRomanPSMT"/>
              </a:rPr>
              <a:t> chez les enfants [25][26]. En 2012 et en 2015, Santé Canada a publié des avertissements au sujet de la </a:t>
            </a:r>
            <a:r>
              <a:rPr lang="fr-CA" sz="1800" dirty="0" err="1">
                <a:effectLst/>
                <a:latin typeface="TimesNewRomanPSMT"/>
              </a:rPr>
              <a:t>dompéridone</a:t>
            </a:r>
            <a:r>
              <a:rPr lang="fr-CA" sz="1800" dirty="0">
                <a:effectLst/>
                <a:latin typeface="TimesNewRomanPSMT"/>
              </a:rPr>
              <a:t>, en raison d’un risque accru de </a:t>
            </a:r>
            <a:r>
              <a:rPr lang="fr-CA" sz="1800" dirty="0" err="1">
                <a:effectLst/>
                <a:latin typeface="TimesNewRomanPSMT"/>
              </a:rPr>
              <a:t>décès</a:t>
            </a:r>
            <a:r>
              <a:rPr lang="fr-CA" sz="1800" dirty="0">
                <a:effectLst/>
                <a:latin typeface="TimesNewRomanPSMT"/>
              </a:rPr>
              <a:t> subit. </a:t>
            </a:r>
            <a:endParaRPr lang="fr-CA" dirty="0"/>
          </a:p>
          <a:p>
            <a:r>
              <a:rPr lang="fr-CA" sz="1800" dirty="0">
                <a:effectLst/>
                <a:latin typeface="TimesNewRomanPSMT"/>
              </a:rPr>
              <a:t>Les </a:t>
            </a:r>
            <a:r>
              <a:rPr lang="fr-CA" sz="1800" dirty="0" err="1">
                <a:effectLst/>
                <a:latin typeface="TimesNewRomanPSMT"/>
              </a:rPr>
              <a:t>résultats</a:t>
            </a:r>
            <a:r>
              <a:rPr lang="fr-CA" sz="1800" dirty="0">
                <a:effectLst/>
                <a:latin typeface="TimesNewRomanPSMT"/>
              </a:rPr>
              <a:t> d’</a:t>
            </a:r>
            <a:r>
              <a:rPr lang="fr-CA" sz="1800" dirty="0" err="1">
                <a:effectLst/>
                <a:latin typeface="TimesNewRomanPSMT"/>
              </a:rPr>
              <a:t>études</a:t>
            </a:r>
            <a:r>
              <a:rPr lang="fr-CA" sz="1800" dirty="0">
                <a:effectLst/>
                <a:latin typeface="TimesNewRomanPSMT"/>
              </a:rPr>
              <a:t> sur le </a:t>
            </a:r>
            <a:r>
              <a:rPr lang="fr-CA" sz="1800" dirty="0" err="1">
                <a:effectLst/>
                <a:latin typeface="TimesNewRomanPSMT"/>
              </a:rPr>
              <a:t>métoclopramide</a:t>
            </a:r>
            <a:r>
              <a:rPr lang="fr-CA" sz="1800" dirty="0">
                <a:effectLst/>
                <a:latin typeface="TimesNewRomanPSMT"/>
              </a:rPr>
              <a:t> n’en appuient pas l’</a:t>
            </a:r>
            <a:r>
              <a:rPr lang="fr-CA" sz="1800" dirty="0" err="1">
                <a:effectLst/>
                <a:latin typeface="TimesNewRomanPSMT"/>
              </a:rPr>
              <a:t>efficacite</a:t>
            </a:r>
            <a:r>
              <a:rPr lang="fr-CA" sz="1800" dirty="0">
                <a:effectLst/>
                <a:latin typeface="TimesNewRomanPSMT"/>
              </a:rPr>
              <a:t>́ pour le traitement du RGOP </a:t>
            </a:r>
            <a:r>
              <a:rPr lang="fr-CA" sz="1800" dirty="0" err="1">
                <a:effectLst/>
                <a:latin typeface="TimesNewRomanPSMT"/>
              </a:rPr>
              <a:t>pédiatrique</a:t>
            </a:r>
            <a:r>
              <a:rPr lang="fr-CA" sz="1800" dirty="0">
                <a:effectLst/>
                <a:latin typeface="TimesNewRomanPSMT"/>
              </a:rPr>
              <a:t> [2][24]. Ce </a:t>
            </a:r>
            <a:r>
              <a:rPr lang="fr-CA" sz="1800" dirty="0" err="1">
                <a:effectLst/>
                <a:latin typeface="TimesNewRomanPSMT"/>
              </a:rPr>
              <a:t>médicament</a:t>
            </a:r>
            <a:r>
              <a:rPr lang="fr-CA" sz="1800" dirty="0">
                <a:effectLst/>
                <a:latin typeface="TimesNewRomanPSMT"/>
              </a:rPr>
              <a:t> est responsable d’effets secondaires comme les </a:t>
            </a:r>
            <a:r>
              <a:rPr lang="fr-CA" sz="1800" dirty="0" err="1">
                <a:effectLst/>
                <a:latin typeface="TimesNewRomanPSMT"/>
              </a:rPr>
              <a:t>symptômes</a:t>
            </a:r>
            <a:r>
              <a:rPr lang="fr-CA" sz="1800" dirty="0">
                <a:effectLst/>
                <a:latin typeface="TimesNewRomanPSMT"/>
              </a:rPr>
              <a:t> extrapyramidaux, la </a:t>
            </a:r>
            <a:r>
              <a:rPr lang="fr-CA" sz="1800" dirty="0" err="1">
                <a:effectLst/>
                <a:latin typeface="TimesNewRomanPSMT"/>
              </a:rPr>
              <a:t>dyskinésie</a:t>
            </a:r>
            <a:r>
              <a:rPr lang="fr-CA" sz="1800" dirty="0">
                <a:effectLst/>
                <a:latin typeface="TimesNewRomanPSMT"/>
              </a:rPr>
              <a:t> tardive, la </a:t>
            </a:r>
            <a:r>
              <a:rPr lang="fr-CA" sz="1800" dirty="0" err="1">
                <a:effectLst/>
                <a:latin typeface="TimesNewRomanPSMT"/>
              </a:rPr>
              <a:t>diarrhée</a:t>
            </a:r>
            <a:r>
              <a:rPr lang="fr-CA" sz="1800" dirty="0">
                <a:effectLst/>
                <a:latin typeface="TimesNewRomanPSMT"/>
              </a:rPr>
              <a:t> et la </a:t>
            </a:r>
            <a:r>
              <a:rPr lang="fr-CA" sz="1800" dirty="0" err="1">
                <a:effectLst/>
                <a:latin typeface="TimesNewRomanPSMT"/>
              </a:rPr>
              <a:t>sédation</a:t>
            </a:r>
            <a:r>
              <a:rPr lang="fr-CA" sz="1800" dirty="0">
                <a:effectLst/>
                <a:latin typeface="TimesNewRomanPSMT"/>
              </a:rPr>
              <a:t> [27]. Depuis 2015, Santé Canada en </a:t>
            </a:r>
            <a:r>
              <a:rPr lang="fr-CA" sz="1800" dirty="0" err="1">
                <a:effectLst/>
                <a:latin typeface="TimesNewRomanPSMT"/>
              </a:rPr>
              <a:t>déconseille</a:t>
            </a:r>
            <a:r>
              <a:rPr lang="fr-CA" sz="1800" dirty="0">
                <a:effectLst/>
                <a:latin typeface="TimesNewRomanPSMT"/>
              </a:rPr>
              <a:t> l’utilisation chez les nourrissons de moins d’un an. </a:t>
            </a:r>
            <a:endParaRPr lang="fr-CA" dirty="0"/>
          </a:p>
          <a:p>
            <a:r>
              <a:rPr lang="fr-CA" sz="1800" dirty="0">
                <a:effectLst/>
                <a:latin typeface="TimesNewRomanPSMT"/>
              </a:rPr>
              <a:t>Une </a:t>
            </a:r>
            <a:r>
              <a:rPr lang="fr-CA" sz="1800" dirty="0" err="1">
                <a:effectLst/>
                <a:latin typeface="TimesNewRomanPSMT"/>
              </a:rPr>
              <a:t>méta-analyse</a:t>
            </a:r>
            <a:r>
              <a:rPr lang="fr-CA" sz="1800" dirty="0">
                <a:effectLst/>
                <a:latin typeface="TimesNewRomanPSMT"/>
              </a:rPr>
              <a:t> Cochrane a </a:t>
            </a:r>
            <a:r>
              <a:rPr lang="fr-CA" sz="1800" dirty="0" err="1">
                <a:effectLst/>
                <a:latin typeface="TimesNewRomanPSMT"/>
              </a:rPr>
              <a:t>évalue</a:t>
            </a:r>
            <a:r>
              <a:rPr lang="fr-CA" sz="1800" dirty="0">
                <a:effectLst/>
                <a:latin typeface="TimesNewRomanPSMT"/>
              </a:rPr>
              <a:t>́ l’</a:t>
            </a:r>
            <a:r>
              <a:rPr lang="fr-CA" sz="1800" dirty="0" err="1">
                <a:effectLst/>
                <a:latin typeface="TimesNewRomanPSMT"/>
              </a:rPr>
              <a:t>efficacite</a:t>
            </a:r>
            <a:r>
              <a:rPr lang="fr-CA" sz="1800" dirty="0">
                <a:effectLst/>
                <a:latin typeface="TimesNewRomanPSMT"/>
              </a:rPr>
              <a:t>́ du </a:t>
            </a:r>
            <a:r>
              <a:rPr lang="fr-CA" sz="1800" dirty="0" err="1">
                <a:effectLst/>
                <a:latin typeface="TimesNewRomanPSMT"/>
              </a:rPr>
              <a:t>cisapride</a:t>
            </a:r>
            <a:r>
              <a:rPr lang="fr-CA" sz="1800" dirty="0">
                <a:effectLst/>
                <a:latin typeface="TimesNewRomanPSMT"/>
              </a:rPr>
              <a:t>. Aucune </a:t>
            </a:r>
            <a:r>
              <a:rPr lang="fr-CA" sz="1800" dirty="0" err="1">
                <a:effectLst/>
                <a:latin typeface="TimesNewRomanPSMT"/>
              </a:rPr>
              <a:t>donnée</a:t>
            </a:r>
            <a:r>
              <a:rPr lang="fr-CA" sz="1800" dirty="0">
                <a:effectLst/>
                <a:latin typeface="TimesNewRomanPSMT"/>
              </a:rPr>
              <a:t> probante n’a </a:t>
            </a:r>
            <a:r>
              <a:rPr lang="fr-CA" sz="1800" dirty="0" err="1">
                <a:effectLst/>
                <a:latin typeface="TimesNewRomanPSMT"/>
              </a:rPr>
              <a:t>démontre</a:t>
            </a:r>
            <a:r>
              <a:rPr lang="fr-CA" sz="1800" dirty="0">
                <a:effectLst/>
                <a:latin typeface="TimesNewRomanPSMT"/>
              </a:rPr>
              <a:t>́ que ce </a:t>
            </a:r>
            <a:r>
              <a:rPr lang="fr-CA" sz="1800" dirty="0" err="1">
                <a:effectLst/>
                <a:latin typeface="TimesNewRomanPSMT"/>
              </a:rPr>
              <a:t>médicament</a:t>
            </a:r>
            <a:r>
              <a:rPr lang="fr-CA" sz="1800" dirty="0">
                <a:effectLst/>
                <a:latin typeface="TimesNewRomanPSMT"/>
              </a:rPr>
              <a:t> </a:t>
            </a:r>
            <a:r>
              <a:rPr lang="fr-CA" sz="1800" dirty="0" err="1">
                <a:effectLst/>
                <a:latin typeface="TimesNewRomanPSMT"/>
              </a:rPr>
              <a:t>atténue</a:t>
            </a:r>
            <a:r>
              <a:rPr lang="fr-CA" sz="1800" dirty="0">
                <a:effectLst/>
                <a:latin typeface="TimesNewRomanPSMT"/>
              </a:rPr>
              <a:t> les </a:t>
            </a:r>
            <a:r>
              <a:rPr lang="fr-CA" sz="1800" dirty="0" err="1">
                <a:effectLst/>
                <a:latin typeface="TimesNewRomanPSMT"/>
              </a:rPr>
              <a:t>symptômes</a:t>
            </a:r>
            <a:r>
              <a:rPr lang="fr-CA" sz="1800" dirty="0">
                <a:effectLst/>
                <a:latin typeface="TimesNewRomanPSMT"/>
              </a:rPr>
              <a:t> de RGO chez les enfants [28]. Depuis 2000, en raison de rapports indiquant qu’il peut prolonger l’intervalle </a:t>
            </a:r>
            <a:r>
              <a:rPr lang="fr-CA" sz="1800" dirty="0" err="1">
                <a:effectLst/>
                <a:latin typeface="TimesNewRomanPSMT"/>
              </a:rPr>
              <a:t>QTc</a:t>
            </a:r>
            <a:r>
              <a:rPr lang="fr-CA" sz="1800" dirty="0">
                <a:effectLst/>
                <a:latin typeface="TimesNewRomanPSMT"/>
              </a:rPr>
              <a:t> et </a:t>
            </a:r>
            <a:r>
              <a:rPr lang="fr-CA" sz="1800" dirty="0" err="1">
                <a:effectLst/>
                <a:latin typeface="TimesNewRomanPSMT"/>
              </a:rPr>
              <a:t>entraîner</a:t>
            </a:r>
            <a:r>
              <a:rPr lang="fr-CA" sz="1800" dirty="0">
                <a:effectLst/>
                <a:latin typeface="TimesNewRomanPSMT"/>
              </a:rPr>
              <a:t> des arythmies cardiaques fatales et des </a:t>
            </a:r>
            <a:r>
              <a:rPr lang="fr-CA" sz="1800" dirty="0" err="1">
                <a:effectLst/>
                <a:latin typeface="TimesNewRomanPSMT"/>
              </a:rPr>
              <a:t>décès</a:t>
            </a:r>
            <a:r>
              <a:rPr lang="fr-CA" sz="1800" dirty="0">
                <a:effectLst/>
                <a:latin typeface="TimesNewRomanPSMT"/>
              </a:rPr>
              <a:t> subits, il n’est offert au Canada que par l’entremise du programme </a:t>
            </a:r>
            <a:r>
              <a:rPr lang="fr-CA" sz="1800" dirty="0" err="1">
                <a:effectLst/>
                <a:latin typeface="TimesNewRomanPSMT"/>
              </a:rPr>
              <a:t>fédéral</a:t>
            </a:r>
            <a:r>
              <a:rPr lang="fr-CA" sz="1800" dirty="0">
                <a:effectLst/>
                <a:latin typeface="TimesNewRomanPSMT"/>
              </a:rPr>
              <a:t> d’</a:t>
            </a:r>
            <a:r>
              <a:rPr lang="fr-CA" sz="1800" dirty="0" err="1">
                <a:effectLst/>
                <a:latin typeface="TimesNewRomanPSMT"/>
              </a:rPr>
              <a:t>accès</a:t>
            </a:r>
            <a:r>
              <a:rPr lang="fr-CA" sz="1800" dirty="0">
                <a:effectLst/>
                <a:latin typeface="TimesNewRomanPSMT"/>
              </a:rPr>
              <a:t> </a:t>
            </a:r>
            <a:r>
              <a:rPr lang="fr-CA" sz="1800" dirty="0" err="1">
                <a:effectLst/>
                <a:latin typeface="TimesNewRomanPSMT"/>
              </a:rPr>
              <a:t>spécial</a:t>
            </a:r>
            <a:r>
              <a:rPr lang="fr-CA" sz="1800" dirty="0">
                <a:effectLst/>
                <a:latin typeface="TimesNewRomanPSMT"/>
              </a:rPr>
              <a:t> [4].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latin typeface="TimesNewRomanPSMT"/>
              </a:rPr>
              <a:t> </a:t>
            </a:r>
            <a:endParaRPr lang="fr-CA"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19</a:t>
            </a:fld>
            <a:endParaRPr lang="fr-FR" altLang="x-none"/>
          </a:p>
        </p:txBody>
      </p:sp>
    </p:spTree>
    <p:extLst>
      <p:ext uri="{BB962C8B-B14F-4D97-AF65-F5344CB8AC3E}">
        <p14:creationId xmlns:p14="http://schemas.microsoft.com/office/powerpoint/2010/main" val="2855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a:effectLst/>
              </a:rPr>
              <a:t>One large </a:t>
            </a:r>
            <a:r>
              <a:rPr lang="fr-CA" sz="1200" dirty="0" err="1">
                <a:effectLst/>
              </a:rPr>
              <a:t>study</a:t>
            </a:r>
            <a:r>
              <a:rPr lang="fr-CA" sz="1200" dirty="0">
                <a:effectLst/>
              </a:rPr>
              <a:t> of US </a:t>
            </a:r>
            <a:r>
              <a:rPr lang="fr-CA" sz="1200" dirty="0" err="1">
                <a:effectLst/>
              </a:rPr>
              <a:t>healthcare</a:t>
            </a:r>
            <a:r>
              <a:rPr lang="fr-CA" sz="1200" dirty="0">
                <a:effectLst/>
              </a:rPr>
              <a:t> </a:t>
            </a:r>
            <a:r>
              <a:rPr lang="fr-CA" sz="1200" dirty="0" err="1">
                <a:effectLst/>
              </a:rPr>
              <a:t>databases</a:t>
            </a:r>
            <a:r>
              <a:rPr lang="fr-CA" sz="1200" dirty="0">
                <a:effectLst/>
              </a:rPr>
              <a:t> </a:t>
            </a:r>
            <a:r>
              <a:rPr lang="fr-CA" sz="1200" dirty="0" err="1">
                <a:effectLst/>
              </a:rPr>
              <a:t>showed</a:t>
            </a:r>
            <a:r>
              <a:rPr lang="fr-CA" sz="1200" dirty="0">
                <a:effectLst/>
              </a:rPr>
              <a:t> </a:t>
            </a:r>
            <a:r>
              <a:rPr lang="fr-CA" sz="1200" dirty="0" err="1">
                <a:effectLst/>
              </a:rPr>
              <a:t>that</a:t>
            </a:r>
            <a:r>
              <a:rPr lang="fr-CA" sz="1200" dirty="0">
                <a:effectLst/>
              </a:rPr>
              <a:t> in the 6 </a:t>
            </a:r>
            <a:r>
              <a:rPr lang="fr-CA" sz="1200" dirty="0" err="1">
                <a:effectLst/>
              </a:rPr>
              <a:t>years</a:t>
            </a:r>
            <a:r>
              <a:rPr lang="fr-CA" sz="1200" dirty="0">
                <a:effectLst/>
              </a:rPr>
              <a:t> </a:t>
            </a:r>
            <a:r>
              <a:rPr lang="fr-CA" sz="1200" dirty="0" err="1">
                <a:effectLst/>
              </a:rPr>
              <a:t>from</a:t>
            </a:r>
            <a:r>
              <a:rPr lang="fr-CA" sz="1200" dirty="0">
                <a:effectLst/>
              </a:rPr>
              <a:t> 1999 to 2004, </a:t>
            </a:r>
            <a:r>
              <a:rPr lang="fr-CA" sz="1200" dirty="0" err="1">
                <a:effectLst/>
              </a:rPr>
              <a:t>there</a:t>
            </a:r>
            <a:r>
              <a:rPr lang="fr-CA" sz="1200" dirty="0">
                <a:effectLst/>
              </a:rPr>
              <a:t> </a:t>
            </a:r>
            <a:r>
              <a:rPr lang="fr-CA" sz="1200" dirty="0" err="1">
                <a:effectLst/>
              </a:rPr>
              <a:t>was</a:t>
            </a:r>
            <a:r>
              <a:rPr lang="fr-CA" sz="1200" dirty="0">
                <a:effectLst/>
              </a:rPr>
              <a:t> a &gt;7-fold </a:t>
            </a:r>
            <a:r>
              <a:rPr lang="fr-CA" sz="1200" dirty="0" err="1">
                <a:effectLst/>
              </a:rPr>
              <a:t>increase</a:t>
            </a:r>
            <a:r>
              <a:rPr lang="fr-CA" sz="1200" dirty="0">
                <a:effectLst/>
              </a:rPr>
              <a:t> in PPI prescription. One of the </a:t>
            </a:r>
            <a:r>
              <a:rPr lang="fr-CA" sz="1200" dirty="0" err="1">
                <a:effectLst/>
              </a:rPr>
              <a:t>PPIs</a:t>
            </a:r>
            <a:r>
              <a:rPr lang="fr-CA" sz="1200" dirty="0">
                <a:effectLst/>
              </a:rPr>
              <a:t>, </a:t>
            </a:r>
            <a:r>
              <a:rPr lang="fr-CA" sz="1200" dirty="0" err="1">
                <a:effectLst/>
              </a:rPr>
              <a:t>available</a:t>
            </a:r>
            <a:r>
              <a:rPr lang="fr-CA" sz="1200" dirty="0">
                <a:effectLst/>
              </a:rPr>
              <a:t> in a </a:t>
            </a:r>
            <a:r>
              <a:rPr lang="fr-CA" sz="1200" dirty="0" err="1">
                <a:effectLst/>
              </a:rPr>
              <a:t>child-friendly</a:t>
            </a:r>
            <a:r>
              <a:rPr lang="fr-CA" sz="1200" dirty="0">
                <a:effectLst/>
              </a:rPr>
              <a:t> </a:t>
            </a:r>
            <a:r>
              <a:rPr lang="fr-CA" sz="1200" dirty="0" err="1">
                <a:effectLst/>
              </a:rPr>
              <a:t>liquid</a:t>
            </a:r>
            <a:r>
              <a:rPr lang="fr-CA" sz="1200" dirty="0">
                <a:effectLst/>
              </a:rPr>
              <a:t> formulation, </a:t>
            </a:r>
            <a:r>
              <a:rPr lang="fr-CA" sz="1200" dirty="0" err="1">
                <a:effectLst/>
              </a:rPr>
              <a:t>saw</a:t>
            </a:r>
            <a:r>
              <a:rPr lang="fr-CA" sz="1200" dirty="0">
                <a:effectLst/>
              </a:rPr>
              <a:t> a 16-fold </a:t>
            </a:r>
            <a:r>
              <a:rPr lang="fr-CA" sz="1200" dirty="0" err="1">
                <a:effectLst/>
              </a:rPr>
              <a:t>increase</a:t>
            </a:r>
            <a:r>
              <a:rPr lang="fr-CA" sz="1200" dirty="0">
                <a:effectLst/>
              </a:rPr>
              <a:t> in use </a:t>
            </a:r>
            <a:r>
              <a:rPr lang="fr-CA" sz="1200" dirty="0" err="1">
                <a:effectLst/>
              </a:rPr>
              <a:t>during</a:t>
            </a:r>
            <a:r>
              <a:rPr lang="fr-CA" sz="1200" dirty="0">
                <a:effectLst/>
              </a:rPr>
              <a:t> </a:t>
            </a:r>
            <a:r>
              <a:rPr lang="fr-CA" sz="1200" dirty="0" err="1">
                <a:effectLst/>
              </a:rPr>
              <a:t>that</a:t>
            </a:r>
            <a:r>
              <a:rPr lang="fr-CA" sz="1200" dirty="0">
                <a:effectLst/>
              </a:rPr>
              <a:t> 6-year </a:t>
            </a:r>
            <a:r>
              <a:rPr lang="fr-CA" sz="1200" dirty="0" err="1">
                <a:effectLst/>
              </a:rPr>
              <a:t>period</a:t>
            </a:r>
            <a:r>
              <a:rPr lang="fr-CA" sz="1200" dirty="0">
                <a:effectLst/>
              </a:rPr>
              <a:t>.</a:t>
            </a:r>
            <a:endParaRPr lang="fr-FR" dirty="0"/>
          </a:p>
          <a:p>
            <a:endParaRPr lang="fr-FR" dirty="0"/>
          </a:p>
          <a:p>
            <a:pPr algn="l"/>
            <a:r>
              <a:rPr lang="fr-CA" b="0" i="0" dirty="0">
                <a:solidFill>
                  <a:srgbClr val="FFFFFF"/>
                </a:solidFill>
                <a:effectLst/>
                <a:latin typeface="Helvetica" pitchFamily="2" charset="0"/>
              </a:rPr>
              <a:t>Over-Prescription of Acid-</a:t>
            </a:r>
            <a:r>
              <a:rPr lang="fr-CA" b="0" i="0" dirty="0" err="1">
                <a:solidFill>
                  <a:srgbClr val="FFFFFF"/>
                </a:solidFill>
                <a:effectLst/>
                <a:latin typeface="Helvetica" pitchFamily="2" charset="0"/>
              </a:rPr>
              <a:t>Suppressing</a:t>
            </a:r>
            <a:r>
              <a:rPr lang="fr-CA" b="0" i="0" dirty="0">
                <a:solidFill>
                  <a:srgbClr val="FFFFFF"/>
                </a:solidFill>
                <a:effectLst/>
                <a:latin typeface="Helvetica" pitchFamily="2" charset="0"/>
              </a:rPr>
              <a:t> </a:t>
            </a:r>
            <a:r>
              <a:rPr lang="fr-CA" b="0" i="0" dirty="0" err="1">
                <a:solidFill>
                  <a:srgbClr val="FFFFFF"/>
                </a:solidFill>
                <a:effectLst/>
                <a:latin typeface="Helvetica" pitchFamily="2" charset="0"/>
              </a:rPr>
              <a:t>Medications</a:t>
            </a:r>
            <a:r>
              <a:rPr lang="fr-CA" b="0" i="0" dirty="0">
                <a:solidFill>
                  <a:srgbClr val="FFFFFF"/>
                </a:solidFill>
                <a:effectLst/>
                <a:latin typeface="Helvetica" pitchFamily="2" charset="0"/>
              </a:rPr>
              <a:t> in Infants: How It Came About, </a:t>
            </a:r>
            <a:r>
              <a:rPr lang="fr-CA" b="0" i="0" dirty="0" err="1">
                <a:solidFill>
                  <a:srgbClr val="FFFFFF"/>
                </a:solidFill>
                <a:effectLst/>
                <a:latin typeface="Helvetica" pitchFamily="2" charset="0"/>
              </a:rPr>
              <a:t>Why</a:t>
            </a:r>
            <a:r>
              <a:rPr lang="fr-CA" b="0" i="0" dirty="0">
                <a:solidFill>
                  <a:srgbClr val="FFFFFF"/>
                </a:solidFill>
                <a:effectLst/>
                <a:latin typeface="Helvetica" pitchFamily="2" charset="0"/>
              </a:rPr>
              <a:t> </a:t>
            </a:r>
            <a:r>
              <a:rPr lang="fr-CA" b="0" i="0" dirty="0" err="1">
                <a:solidFill>
                  <a:srgbClr val="FFFFFF"/>
                </a:solidFill>
                <a:effectLst/>
                <a:latin typeface="Helvetica" pitchFamily="2" charset="0"/>
              </a:rPr>
              <a:t>It’s</a:t>
            </a:r>
            <a:r>
              <a:rPr lang="fr-CA" b="0" i="0" dirty="0">
                <a:solidFill>
                  <a:srgbClr val="FFFFFF"/>
                </a:solidFill>
                <a:effectLst/>
                <a:latin typeface="Helvetica" pitchFamily="2" charset="0"/>
              </a:rPr>
              <a:t> </a:t>
            </a:r>
            <a:r>
              <a:rPr lang="fr-CA" b="0" i="0" dirty="0" err="1">
                <a:solidFill>
                  <a:srgbClr val="FFFFFF"/>
                </a:solidFill>
                <a:effectLst/>
                <a:latin typeface="Helvetica" pitchFamily="2" charset="0"/>
              </a:rPr>
              <a:t>Wrong</a:t>
            </a:r>
            <a:r>
              <a:rPr lang="fr-CA" b="0" i="0" dirty="0">
                <a:solidFill>
                  <a:srgbClr val="FFFFFF"/>
                </a:solidFill>
                <a:effectLst/>
                <a:latin typeface="Helvetica" pitchFamily="2" charset="0"/>
              </a:rPr>
              <a:t>, and </a:t>
            </a:r>
            <a:r>
              <a:rPr lang="fr-CA" b="0" i="0" dirty="0" err="1">
                <a:solidFill>
                  <a:srgbClr val="FFFFFF"/>
                </a:solidFill>
                <a:effectLst/>
                <a:latin typeface="Helvetica" pitchFamily="2" charset="0"/>
              </a:rPr>
              <a:t>What</a:t>
            </a:r>
            <a:r>
              <a:rPr lang="fr-CA" b="0" i="0" dirty="0">
                <a:solidFill>
                  <a:srgbClr val="FFFFFF"/>
                </a:solidFill>
                <a:effectLst/>
                <a:latin typeface="Helvetica" pitchFamily="2" charset="0"/>
              </a:rPr>
              <a:t> to Do About It</a:t>
            </a:r>
          </a:p>
          <a:p>
            <a:pPr algn="l">
              <a:buFont typeface="Arial" panose="020B0604020202020204" pitchFamily="34" charset="0"/>
              <a:buChar char="•"/>
            </a:pPr>
            <a:r>
              <a:rPr lang="fr-CA" b="0" i="0" u="none" strike="noStrike" dirty="0">
                <a:solidFill>
                  <a:srgbClr val="FFFFFF"/>
                </a:solidFill>
                <a:effectLst/>
                <a:latin typeface="Helvetica" pitchFamily="2" charset="0"/>
                <a:hlinkClick r:id="rId3" tooltip="Correspondence information about the author Eric Hassall, MBChB, FRCPC, FACG "/>
              </a:rPr>
              <a:t>Eric Hassall, MBChB, FRCPC, FACG </a:t>
            </a:r>
            <a:endParaRPr lang="fr-CA" b="0" i="0" dirty="0">
              <a:solidFill>
                <a:srgbClr val="FFFFFF"/>
              </a:solidFill>
              <a:effectLst/>
              <a:latin typeface="Helvetica" pitchFamily="2" charset="0"/>
            </a:endParaRPr>
          </a:p>
          <a:p>
            <a:pPr algn="l"/>
            <a:r>
              <a:rPr lang="fr-CA" b="0" i="0" dirty="0" err="1">
                <a:solidFill>
                  <a:srgbClr val="FFFFFF"/>
                </a:solidFill>
                <a:effectLst/>
                <a:latin typeface="Helvetica" pitchFamily="2" charset="0"/>
              </a:rPr>
              <a:t>Published:October</a:t>
            </a:r>
            <a:r>
              <a:rPr lang="fr-CA" b="0" i="0" dirty="0">
                <a:solidFill>
                  <a:srgbClr val="FFFFFF"/>
                </a:solidFill>
                <a:effectLst/>
                <a:latin typeface="Helvetica" pitchFamily="2" charset="0"/>
              </a:rPr>
              <a:t> 24, 2011DOI:</a:t>
            </a:r>
            <a:r>
              <a:rPr lang="fr-CA" b="0" i="0" u="none" strike="noStrike" dirty="0">
                <a:solidFill>
                  <a:srgbClr val="FFFFFF"/>
                </a:solidFill>
                <a:effectLst/>
                <a:latin typeface="Helvetica" pitchFamily="2" charset="0"/>
                <a:hlinkClick r:id="rId4"/>
              </a:rPr>
              <a:t>https://doi.org/10.1016/j.jpeds.2011.08.067</a:t>
            </a:r>
            <a:endParaRPr lang="fr-CA" b="0" i="0" dirty="0">
              <a:solidFill>
                <a:srgbClr val="FFFFFF"/>
              </a:solidFill>
              <a:effectLst/>
              <a:latin typeface="Helvetica" pitchFamily="2" charset="0"/>
            </a:endParaRP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20</a:t>
            </a:fld>
            <a:endParaRPr lang="fr-FR" altLang="x-none"/>
          </a:p>
        </p:txBody>
      </p:sp>
    </p:spTree>
    <p:extLst>
      <p:ext uri="{BB962C8B-B14F-4D97-AF65-F5344CB8AC3E}">
        <p14:creationId xmlns:p14="http://schemas.microsoft.com/office/powerpoint/2010/main" val="24045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3</a:t>
            </a:fld>
            <a:endParaRPr lang="fr-FR"/>
          </a:p>
        </p:txBody>
      </p:sp>
    </p:spTree>
    <p:extLst>
      <p:ext uri="{BB962C8B-B14F-4D97-AF65-F5344CB8AC3E}">
        <p14:creationId xmlns:p14="http://schemas.microsoft.com/office/powerpoint/2010/main" val="1977321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u="none" strike="noStrike" dirty="0">
                <a:solidFill>
                  <a:srgbClr val="FFFFFF"/>
                </a:solidFill>
                <a:effectLst/>
                <a:latin typeface="Helvetica" pitchFamily="2" charset="0"/>
                <a:hlinkClick r:id="rId3"/>
              </a:rPr>
              <a:t>doi.org/10.1016/j.jpeds.2011.08.067</a:t>
            </a:r>
            <a:r>
              <a:rPr lang="fr-CA" b="0" i="0" u="none" strike="noStrike" dirty="0">
                <a:solidFill>
                  <a:srgbClr val="FFFFFF"/>
                </a:solidFill>
                <a:effectLst/>
                <a:latin typeface="Helvetica" pitchFamily="2" charset="0"/>
              </a:rPr>
              <a:t> </a:t>
            </a:r>
            <a:r>
              <a:rPr lang="fr-FR" altLang="fr-FR" sz="1200" dirty="0">
                <a:ea typeface="ヒラギノ角ゴ Pro W3" pitchFamily="-128" charset="-128"/>
              </a:rPr>
              <a:t>Hassal, E. Over-Prescription of Acid-</a:t>
            </a:r>
            <a:r>
              <a:rPr lang="fr-FR" altLang="fr-FR" sz="1200" dirty="0" err="1">
                <a:ea typeface="ヒラギノ角ゴ Pro W3" pitchFamily="-128" charset="-128"/>
              </a:rPr>
              <a:t>Suppressing</a:t>
            </a:r>
            <a:r>
              <a:rPr lang="fr-FR" altLang="fr-FR" sz="1200" dirty="0">
                <a:ea typeface="ヒラギノ角ゴ Pro W3" pitchFamily="-128" charset="-128"/>
              </a:rPr>
              <a:t> </a:t>
            </a:r>
            <a:r>
              <a:rPr lang="fr-FR" altLang="fr-FR" sz="1200" dirty="0" err="1">
                <a:ea typeface="ヒラギノ角ゴ Pro W3" pitchFamily="-128" charset="-128"/>
              </a:rPr>
              <a:t>Medication</a:t>
            </a:r>
            <a:r>
              <a:rPr lang="fr-FR" altLang="fr-FR" sz="1200" dirty="0">
                <a:ea typeface="ヒラギノ角ゴ Pro W3" pitchFamily="-128" charset="-128"/>
              </a:rPr>
              <a:t> in Infants: How It Came About, </a:t>
            </a:r>
            <a:r>
              <a:rPr lang="fr-FR" altLang="fr-FR" sz="1200" dirty="0" err="1">
                <a:ea typeface="ヒラギノ角ゴ Pro W3" pitchFamily="-128" charset="-128"/>
              </a:rPr>
              <a:t>Why</a:t>
            </a:r>
            <a:r>
              <a:rPr lang="fr-FR" altLang="fr-FR" sz="1200" dirty="0">
                <a:ea typeface="ヒラギノ角ゴ Pro W3" pitchFamily="-128" charset="-128"/>
              </a:rPr>
              <a:t> </a:t>
            </a:r>
            <a:r>
              <a:rPr lang="fr-FR" altLang="fr-FR" sz="1200" dirty="0" err="1">
                <a:ea typeface="ヒラギノ角ゴ Pro W3" pitchFamily="-128" charset="-128"/>
              </a:rPr>
              <a:t>It’S</a:t>
            </a:r>
            <a:r>
              <a:rPr lang="fr-FR" altLang="fr-FR" sz="1200" dirty="0">
                <a:ea typeface="ヒラギノ角ゴ Pro W3" pitchFamily="-128" charset="-128"/>
              </a:rPr>
              <a:t> </a:t>
            </a:r>
            <a:r>
              <a:rPr lang="fr-FR" altLang="fr-FR" sz="1200" dirty="0" err="1">
                <a:ea typeface="ヒラギノ角ゴ Pro W3" pitchFamily="-128" charset="-128"/>
              </a:rPr>
              <a:t>Wrong</a:t>
            </a:r>
            <a:r>
              <a:rPr lang="fr-FR" altLang="fr-FR" sz="1200" dirty="0">
                <a:ea typeface="ヒラギノ角ゴ Pro W3" pitchFamily="-128" charset="-128"/>
              </a:rPr>
              <a:t>, and </a:t>
            </a:r>
            <a:r>
              <a:rPr lang="fr-FR" altLang="fr-FR" sz="1200" dirty="0" err="1">
                <a:ea typeface="ヒラギノ角ゴ Pro W3" pitchFamily="-128" charset="-128"/>
              </a:rPr>
              <a:t>What</a:t>
            </a:r>
            <a:r>
              <a:rPr lang="fr-FR" altLang="fr-FR" sz="1200" dirty="0">
                <a:ea typeface="ヒラギノ角ゴ Pro W3" pitchFamily="-128" charset="-128"/>
              </a:rPr>
              <a:t> to Do About It. Journal of </a:t>
            </a:r>
            <a:r>
              <a:rPr lang="fr-FR" altLang="fr-FR" sz="1200" dirty="0" err="1">
                <a:ea typeface="ヒラギノ角ゴ Pro W3" pitchFamily="-128" charset="-128"/>
              </a:rPr>
              <a:t>Pediatrics</a:t>
            </a:r>
            <a:r>
              <a:rPr lang="fr-FR" altLang="fr-FR" sz="1200" dirty="0">
                <a:ea typeface="ヒラギノ角ゴ Pro W3" pitchFamily="-128" charset="-128"/>
              </a:rPr>
              <a:t>. 2012 Feb;160 (2):193-8.</a:t>
            </a:r>
            <a:endParaRPr lang="fr-CA" sz="12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dvPS94BA"/>
              </a:rPr>
              <a:t>https://</a:t>
            </a:r>
            <a:r>
              <a:rPr lang="fr-CA" sz="1200" dirty="0" err="1">
                <a:effectLst/>
                <a:latin typeface="AdvPS94BA"/>
              </a:rPr>
              <a:t>pdf.hres.ca</a:t>
            </a:r>
            <a:r>
              <a:rPr lang="fr-CA" sz="1200" dirty="0">
                <a:effectLst/>
                <a:latin typeface="AdvPS94BA"/>
              </a:rPr>
              <a:t>/</a:t>
            </a:r>
            <a:r>
              <a:rPr lang="fr-CA" sz="1200" dirty="0" err="1">
                <a:effectLst/>
                <a:latin typeface="AdvPS94BA"/>
              </a:rPr>
              <a:t>dpd_pm</a:t>
            </a:r>
            <a:r>
              <a:rPr lang="fr-CA" sz="1200" dirty="0">
                <a:effectLst/>
                <a:latin typeface="AdvPS94BA"/>
              </a:rPr>
              <a:t>/00061336.PDF. Monographie de </a:t>
            </a:r>
            <a:r>
              <a:rPr lang="fr-CA" sz="1200" dirty="0" err="1">
                <a:effectLst/>
                <a:latin typeface="AdvPS94BA"/>
              </a:rPr>
              <a:t>Prevacid</a:t>
            </a:r>
            <a:endParaRPr lang="fr-CA" sz="12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dvPS94BA"/>
              </a:rPr>
              <a:t>It has been </a:t>
            </a:r>
            <a:r>
              <a:rPr lang="fr-CA" sz="1200" dirty="0" err="1">
                <a:effectLst/>
                <a:latin typeface="AdvPS94BA"/>
              </a:rPr>
              <a:t>almost</a:t>
            </a:r>
            <a:r>
              <a:rPr lang="fr-CA" sz="1200" dirty="0">
                <a:effectLst/>
                <a:latin typeface="AdvPS94BA"/>
              </a:rPr>
              <a:t> 20 </a:t>
            </a:r>
            <a:r>
              <a:rPr lang="fr-CA" sz="1200" dirty="0" err="1">
                <a:effectLst/>
                <a:latin typeface="AdvPS94BA"/>
              </a:rPr>
              <a:t>years</a:t>
            </a:r>
            <a:r>
              <a:rPr lang="fr-CA" sz="1200" dirty="0">
                <a:effectLst/>
                <a:latin typeface="AdvPS94BA"/>
              </a:rPr>
              <a:t> </a:t>
            </a:r>
            <a:r>
              <a:rPr lang="fr-CA" sz="1200" dirty="0" err="1">
                <a:effectLst/>
                <a:latin typeface="AdvPS94BA"/>
              </a:rPr>
              <a:t>since</a:t>
            </a:r>
            <a:r>
              <a:rPr lang="fr-CA" sz="1200" dirty="0">
                <a:effectLst/>
                <a:latin typeface="AdvPS94BA"/>
              </a:rPr>
              <a:t> proton </a:t>
            </a:r>
            <a:r>
              <a:rPr lang="fr-CA" sz="1200" dirty="0" err="1">
                <a:effectLst/>
                <a:latin typeface="AdvPS94BA"/>
              </a:rPr>
              <a:t>pump</a:t>
            </a:r>
            <a:r>
              <a:rPr lang="fr-CA" sz="1200" dirty="0">
                <a:effectLst/>
                <a:latin typeface="AdvPS94BA"/>
              </a:rPr>
              <a:t> </a:t>
            </a:r>
            <a:r>
              <a:rPr lang="fr-CA" sz="1200" dirty="0" err="1">
                <a:effectLst/>
                <a:latin typeface="AdvPS94BA"/>
              </a:rPr>
              <a:t>inhibitors</a:t>
            </a:r>
            <a:r>
              <a:rPr lang="fr-CA" sz="1200" dirty="0">
                <a:effectLst/>
                <a:latin typeface="AdvPS94BA"/>
              </a:rPr>
              <a:t> (</a:t>
            </a:r>
            <a:r>
              <a:rPr lang="fr-CA" sz="1200" dirty="0" err="1">
                <a:effectLst/>
                <a:latin typeface="AdvPS94BA"/>
              </a:rPr>
              <a:t>PPIs</a:t>
            </a:r>
            <a:r>
              <a:rPr lang="fr-CA" sz="1200" dirty="0">
                <a:effectLst/>
                <a:latin typeface="AdvPS94BA"/>
              </a:rPr>
              <a:t>) </a:t>
            </a:r>
            <a:r>
              <a:rPr lang="fr-CA" sz="1200" dirty="0" err="1">
                <a:effectLst/>
                <a:latin typeface="AdvPS94BA"/>
              </a:rPr>
              <a:t>were</a:t>
            </a:r>
            <a:r>
              <a:rPr lang="fr-CA" sz="1200" dirty="0">
                <a:effectLst/>
                <a:latin typeface="AdvPS94BA"/>
              </a:rPr>
              <a:t> </a:t>
            </a:r>
            <a:r>
              <a:rPr lang="fr-CA" sz="1200" dirty="0" err="1">
                <a:effectLst/>
                <a:latin typeface="AdvPS94BA"/>
              </a:rPr>
              <a:t>initially</a:t>
            </a:r>
            <a:r>
              <a:rPr lang="fr-CA" sz="1200" dirty="0">
                <a:effectLst/>
                <a:latin typeface="AdvPS94BA"/>
              </a:rPr>
              <a:t> </a:t>
            </a:r>
            <a:r>
              <a:rPr lang="fr-CA" sz="1200" dirty="0" err="1">
                <a:effectLst/>
                <a:latin typeface="AdvPS94BA"/>
              </a:rPr>
              <a:t>shown</a:t>
            </a:r>
            <a:r>
              <a:rPr lang="fr-CA" sz="1200" dirty="0">
                <a:effectLst/>
                <a:latin typeface="AdvPS94BA"/>
              </a:rPr>
              <a:t> to </a:t>
            </a:r>
            <a:r>
              <a:rPr lang="fr-CA" sz="1200" dirty="0" err="1">
                <a:effectLst/>
                <a:latin typeface="AdvPS94BA"/>
              </a:rPr>
              <a:t>be</a:t>
            </a:r>
            <a:r>
              <a:rPr lang="fr-CA" sz="1200" dirty="0">
                <a:effectLst/>
                <a:latin typeface="AdvPS94BA"/>
              </a:rPr>
              <a:t> effective, </a:t>
            </a:r>
            <a:r>
              <a:rPr lang="fr-CA" sz="1200" dirty="0" err="1">
                <a:effectLst/>
                <a:latin typeface="AdvPS94BA"/>
              </a:rPr>
              <a:t>safe</a:t>
            </a:r>
            <a:r>
              <a:rPr lang="fr-CA" sz="1200" dirty="0">
                <a:effectLst/>
                <a:latin typeface="AdvPS94BA"/>
              </a:rPr>
              <a:t>, and </a:t>
            </a:r>
            <a:r>
              <a:rPr lang="fr-CA" sz="1200" dirty="0" err="1">
                <a:effectLst/>
                <a:latin typeface="AdvPS94BA"/>
              </a:rPr>
              <a:t>well-tolerated</a:t>
            </a:r>
            <a:r>
              <a:rPr lang="fr-CA" sz="1200" dirty="0">
                <a:effectLst/>
                <a:latin typeface="AdvPS94BA"/>
              </a:rPr>
              <a:t> for the short-</a:t>
            </a:r>
            <a:r>
              <a:rPr lang="fr-CA" sz="1200" dirty="0" err="1">
                <a:effectLst/>
                <a:latin typeface="AdvPS94BA"/>
              </a:rPr>
              <a:t>term</a:t>
            </a:r>
            <a:r>
              <a:rPr lang="fr-CA" sz="1200" dirty="0">
                <a:effectLst/>
                <a:latin typeface="AdvPS94BA"/>
              </a:rPr>
              <a:t> </a:t>
            </a:r>
            <a:r>
              <a:rPr lang="fr-CA" sz="1200" dirty="0" err="1">
                <a:effectLst/>
                <a:latin typeface="AdvPS94BA"/>
              </a:rPr>
              <a:t>treatment</a:t>
            </a:r>
            <a:r>
              <a:rPr lang="fr-CA" sz="1200" dirty="0">
                <a:effectLst/>
                <a:latin typeface="AdvPS94BA"/>
              </a:rPr>
              <a:t> of gastro- </a:t>
            </a:r>
            <a:r>
              <a:rPr lang="fr-CA" sz="1200" dirty="0" err="1">
                <a:effectLst/>
                <a:latin typeface="AdvPS94BA"/>
              </a:rPr>
              <a:t>esophageal</a:t>
            </a:r>
            <a:r>
              <a:rPr lang="fr-CA" sz="1200" dirty="0">
                <a:effectLst/>
                <a:latin typeface="AdvPS94BA"/>
              </a:rPr>
              <a:t> reflux </a:t>
            </a:r>
            <a:r>
              <a:rPr lang="fr-CA" sz="1200" dirty="0" err="1">
                <a:effectLst/>
                <a:latin typeface="AdvPS94BA"/>
              </a:rPr>
              <a:t>disease</a:t>
            </a:r>
            <a:r>
              <a:rPr lang="fr-CA" sz="1200" dirty="0">
                <a:effectLst/>
                <a:latin typeface="AdvPS94BA"/>
              </a:rPr>
              <a:t> (GERD) in </a:t>
            </a:r>
            <a:r>
              <a:rPr lang="fr-CA" sz="1200" dirty="0" err="1">
                <a:effectLst/>
                <a:latin typeface="AdvPS94BA"/>
              </a:rPr>
              <a:t>children</a:t>
            </a:r>
            <a:r>
              <a:rPr lang="fr-CA" sz="1200" dirty="0">
                <a:effectLst/>
                <a:latin typeface="AdvPS94BA"/>
              </a:rPr>
              <a:t> over 1 </a:t>
            </a:r>
            <a:r>
              <a:rPr lang="fr-CA" sz="1200" dirty="0" err="1">
                <a:effectLst/>
                <a:latin typeface="AdvPS94BA"/>
              </a:rPr>
              <a:t>year</a:t>
            </a:r>
            <a:r>
              <a:rPr lang="fr-CA" sz="1200" dirty="0">
                <a:effectLst/>
                <a:latin typeface="AdvPS94BA"/>
              </a:rPr>
              <a:t> of age</a:t>
            </a:r>
            <a:r>
              <a:rPr lang="fr-CA" sz="1200" dirty="0">
                <a:solidFill>
                  <a:srgbClr val="000066"/>
                </a:solidFill>
                <a:effectLst/>
                <a:latin typeface="AdvPS94BA"/>
              </a:rPr>
              <a:t>1</a:t>
            </a:r>
            <a:r>
              <a:rPr lang="fr-CA" sz="1200" dirty="0">
                <a:effectLst/>
                <a:latin typeface="AdvPS94BA"/>
              </a:rPr>
              <a:t>; GERD </a:t>
            </a:r>
            <a:r>
              <a:rPr lang="fr-CA" sz="1200" dirty="0" err="1">
                <a:effectLst/>
                <a:latin typeface="AdvPS94BA"/>
              </a:rPr>
              <a:t>diagnosed</a:t>
            </a:r>
            <a:r>
              <a:rPr lang="fr-CA" sz="1200" dirty="0">
                <a:effectLst/>
                <a:latin typeface="AdvPS94BA"/>
              </a:rPr>
              <a:t> on the basis of </a:t>
            </a:r>
            <a:r>
              <a:rPr lang="fr-CA" sz="1200" dirty="0" err="1">
                <a:effectLst/>
                <a:latin typeface="AdvPS94BA"/>
              </a:rPr>
              <a:t>symptoms</a:t>
            </a:r>
            <a:r>
              <a:rPr lang="fr-CA" sz="1200" dirty="0">
                <a:effectLst/>
                <a:latin typeface="AdvPS94BA"/>
              </a:rPr>
              <a:t> and hard diagnostic </a:t>
            </a:r>
            <a:r>
              <a:rPr lang="fr-CA" sz="1200" dirty="0" err="1">
                <a:effectLst/>
                <a:latin typeface="AdvPS94BA"/>
              </a:rPr>
              <a:t>evidence</a:t>
            </a:r>
            <a:r>
              <a:rPr lang="fr-CA" sz="1200" dirty="0">
                <a:effectLst/>
                <a:latin typeface="AdvPS94BA"/>
              </a:rPr>
              <a:t> of </a:t>
            </a:r>
            <a:r>
              <a:rPr lang="fr-CA" sz="1200" dirty="0" err="1">
                <a:effectLst/>
                <a:latin typeface="AdvPS94BA"/>
              </a:rPr>
              <a:t>erosive</a:t>
            </a:r>
            <a:r>
              <a:rPr lang="fr-CA" sz="1200" dirty="0">
                <a:effectLst/>
                <a:latin typeface="AdvPS94BA"/>
              </a:rPr>
              <a:t> </a:t>
            </a:r>
            <a:r>
              <a:rPr lang="fr-CA" sz="1200" dirty="0" err="1">
                <a:effectLst/>
                <a:latin typeface="AdvPS94BA"/>
              </a:rPr>
              <a:t>esophagitis</a:t>
            </a:r>
            <a:r>
              <a:rPr lang="fr-CA" sz="1200" dirty="0">
                <a:effectLst/>
                <a:latin typeface="AdvPS94BA"/>
              </a:rPr>
              <a:t> </a:t>
            </a:r>
            <a:r>
              <a:rPr lang="fr-CA" sz="1200" dirty="0" err="1">
                <a:effectLst/>
                <a:latin typeface="AdvPS94BA"/>
              </a:rPr>
              <a:t>seen</a:t>
            </a:r>
            <a:r>
              <a:rPr lang="fr-CA" sz="1200" dirty="0">
                <a:effectLst/>
                <a:latin typeface="AdvPS94BA"/>
              </a:rPr>
              <a:t> at </a:t>
            </a:r>
            <a:r>
              <a:rPr lang="fr-CA" sz="1200" dirty="0" err="1">
                <a:effectLst/>
                <a:latin typeface="AdvPS94BA"/>
              </a:rPr>
              <a:t>endoscopy</a:t>
            </a:r>
            <a:r>
              <a:rPr lang="fr-CA" sz="1200" dirty="0">
                <a:effectLst/>
                <a:latin typeface="AdvPS94BA"/>
              </a:rPr>
              <a:t>. </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effectLst/>
                <a:latin typeface="AdvPS94BA"/>
              </a:rPr>
              <a:t>Approximately</a:t>
            </a:r>
            <a:r>
              <a:rPr lang="fr-CA" sz="1200" dirty="0">
                <a:effectLst/>
                <a:latin typeface="AdvPS94BA"/>
              </a:rPr>
              <a:t> 80%</a:t>
            </a:r>
            <a:r>
              <a:rPr lang="fr-CA" sz="1200" dirty="0">
                <a:solidFill>
                  <a:srgbClr val="000066"/>
                </a:solidFill>
                <a:effectLst/>
                <a:latin typeface="AdvPS94BA"/>
              </a:rPr>
              <a:t>10 </a:t>
            </a:r>
            <a:r>
              <a:rPr lang="fr-CA" sz="1200" dirty="0">
                <a:effectLst/>
                <a:latin typeface="AdvPS94BA"/>
              </a:rPr>
              <a:t>of </a:t>
            </a:r>
            <a:r>
              <a:rPr lang="fr-CA" sz="1200" dirty="0" err="1">
                <a:effectLst/>
                <a:latin typeface="AdvPS94BA"/>
              </a:rPr>
              <a:t>children</a:t>
            </a:r>
            <a:r>
              <a:rPr lang="fr-CA" sz="1200" dirty="0">
                <a:effectLst/>
                <a:latin typeface="AdvPS94BA"/>
              </a:rPr>
              <a:t> </a:t>
            </a:r>
            <a:r>
              <a:rPr lang="fr-CA" sz="1200" dirty="0" err="1">
                <a:effectLst/>
                <a:latin typeface="AdvPS94BA"/>
              </a:rPr>
              <a:t>who</a:t>
            </a:r>
            <a:r>
              <a:rPr lang="fr-CA" sz="1200" dirty="0">
                <a:effectLst/>
                <a:latin typeface="AdvPS94BA"/>
              </a:rPr>
              <a:t> </a:t>
            </a:r>
            <a:r>
              <a:rPr lang="fr-CA" sz="1200" dirty="0" err="1">
                <a:effectLst/>
                <a:latin typeface="AdvPS94BA"/>
              </a:rPr>
              <a:t>require</a:t>
            </a:r>
            <a:r>
              <a:rPr lang="fr-CA" sz="1200" dirty="0">
                <a:effectLst/>
                <a:latin typeface="AdvPS94BA"/>
              </a:rPr>
              <a:t> long-</a:t>
            </a:r>
            <a:r>
              <a:rPr lang="fr-CA" sz="1200" dirty="0" err="1">
                <a:effectLst/>
                <a:latin typeface="AdvPS94BA"/>
              </a:rPr>
              <a:t>term</a:t>
            </a:r>
            <a:r>
              <a:rPr lang="fr-CA" sz="1200" dirty="0">
                <a:effectLst/>
                <a:latin typeface="AdvPS94BA"/>
              </a:rPr>
              <a:t> </a:t>
            </a:r>
            <a:r>
              <a:rPr lang="fr-CA" sz="1200" dirty="0" err="1">
                <a:effectLst/>
                <a:latin typeface="AdvPS94BA"/>
              </a:rPr>
              <a:t>treatment</a:t>
            </a:r>
            <a:r>
              <a:rPr lang="fr-CA" sz="1200" dirty="0">
                <a:effectLst/>
                <a:latin typeface="AdvPS94BA"/>
              </a:rPr>
              <a:t> for GERD have </a:t>
            </a:r>
            <a:r>
              <a:rPr lang="fr-CA" sz="1200" dirty="0" err="1">
                <a:effectLst/>
                <a:latin typeface="AdvPS94BA"/>
              </a:rPr>
              <a:t>underlying</a:t>
            </a:r>
            <a:r>
              <a:rPr lang="fr-CA" sz="1200" dirty="0">
                <a:effectLst/>
                <a:latin typeface="AdvPS94BA"/>
              </a:rPr>
              <a:t> </a:t>
            </a:r>
            <a:r>
              <a:rPr lang="fr-CA" sz="1200" dirty="0" err="1">
                <a:effectLst/>
                <a:latin typeface="AdvPS94BA"/>
              </a:rPr>
              <a:t>disorders</a:t>
            </a:r>
            <a:r>
              <a:rPr lang="fr-CA" sz="1200" dirty="0">
                <a:effectLst/>
                <a:latin typeface="AdvPS94BA"/>
              </a:rPr>
              <a:t> </a:t>
            </a:r>
            <a:r>
              <a:rPr lang="fr-CA" sz="1200" dirty="0" err="1">
                <a:effectLst/>
                <a:latin typeface="AdvPS94BA"/>
              </a:rPr>
              <a:t>that</a:t>
            </a:r>
            <a:r>
              <a:rPr lang="fr-CA" sz="1200" dirty="0">
                <a:effectLst/>
                <a:latin typeface="AdvPS94BA"/>
              </a:rPr>
              <a:t> </a:t>
            </a:r>
            <a:r>
              <a:rPr lang="fr-CA" sz="1200" dirty="0" err="1">
                <a:effectLst/>
                <a:latin typeface="AdvPS94BA"/>
              </a:rPr>
              <a:t>predispose</a:t>
            </a:r>
            <a:r>
              <a:rPr lang="fr-CA" sz="1200" dirty="0">
                <a:effectLst/>
                <a:latin typeface="AdvPS94BA"/>
              </a:rPr>
              <a:t> </a:t>
            </a:r>
            <a:r>
              <a:rPr lang="fr-CA" sz="1200" dirty="0" err="1">
                <a:effectLst/>
                <a:latin typeface="AdvPS94BA"/>
              </a:rPr>
              <a:t>them</a:t>
            </a:r>
            <a:r>
              <a:rPr lang="fr-CA" sz="1200" dirty="0">
                <a:effectLst/>
                <a:latin typeface="AdvPS94BA"/>
              </a:rPr>
              <a:t> to GERD, </a:t>
            </a:r>
            <a:r>
              <a:rPr lang="fr-CA" sz="1200" dirty="0" err="1">
                <a:effectLst/>
                <a:latin typeface="AdvPS94BA"/>
              </a:rPr>
              <a:t>such</a:t>
            </a:r>
            <a:r>
              <a:rPr lang="fr-CA" sz="1200" dirty="0">
                <a:effectLst/>
                <a:latin typeface="AdvPS94BA"/>
              </a:rPr>
              <a:t> as </a:t>
            </a:r>
            <a:r>
              <a:rPr lang="fr-CA" sz="1200" dirty="0" err="1">
                <a:effectLst/>
                <a:latin typeface="AdvPS94BA"/>
              </a:rPr>
              <a:t>neurologic</a:t>
            </a:r>
            <a:r>
              <a:rPr lang="fr-CA" sz="1200" dirty="0">
                <a:effectLst/>
                <a:latin typeface="AdvPS94BA"/>
              </a:rPr>
              <a:t> </a:t>
            </a:r>
            <a:r>
              <a:rPr lang="fr-CA" sz="1200" dirty="0" err="1">
                <a:effectLst/>
                <a:latin typeface="AdvPS94BA"/>
              </a:rPr>
              <a:t>impairment</a:t>
            </a:r>
            <a:r>
              <a:rPr lang="fr-CA" sz="1200" dirty="0">
                <a:effectLst/>
                <a:latin typeface="AdvPS94BA"/>
              </a:rPr>
              <a:t>, </a:t>
            </a:r>
            <a:r>
              <a:rPr lang="fr-CA" sz="1200" dirty="0" err="1">
                <a:effectLst/>
                <a:latin typeface="AdvPS94BA"/>
              </a:rPr>
              <a:t>repaired</a:t>
            </a:r>
            <a:r>
              <a:rPr lang="fr-CA" sz="1200" dirty="0">
                <a:effectLst/>
                <a:latin typeface="AdvPS94BA"/>
              </a:rPr>
              <a:t> </a:t>
            </a:r>
            <a:r>
              <a:rPr lang="fr-CA" sz="1200" dirty="0" err="1">
                <a:effectLst/>
                <a:latin typeface="AdvPS94BA"/>
              </a:rPr>
              <a:t>congenital</a:t>
            </a:r>
            <a:r>
              <a:rPr lang="fr-CA" sz="1200" dirty="0">
                <a:effectLst/>
                <a:latin typeface="AdvPS94BA"/>
              </a:rPr>
              <a:t> </a:t>
            </a:r>
            <a:r>
              <a:rPr lang="fr-CA" sz="1200" dirty="0" err="1">
                <a:effectLst/>
                <a:latin typeface="AdvPS94BA"/>
              </a:rPr>
              <a:t>esophageal</a:t>
            </a:r>
            <a:r>
              <a:rPr lang="fr-CA" sz="1200" dirty="0">
                <a:effectLst/>
                <a:latin typeface="AdvPS94BA"/>
              </a:rPr>
              <a:t> anomalies (</a:t>
            </a:r>
            <a:r>
              <a:rPr lang="fr-CA" sz="1200" dirty="0" err="1">
                <a:effectLst/>
                <a:latin typeface="AdvPS94BA"/>
              </a:rPr>
              <a:t>eg</a:t>
            </a:r>
            <a:r>
              <a:rPr lang="fr-CA" sz="1200" dirty="0">
                <a:effectLst/>
                <a:latin typeface="AdvPS94BA"/>
              </a:rPr>
              <a:t>, </a:t>
            </a:r>
            <a:r>
              <a:rPr lang="fr-CA" sz="1200" dirty="0" err="1">
                <a:effectLst/>
                <a:latin typeface="AdvPS94BA"/>
              </a:rPr>
              <a:t>esophageal</a:t>
            </a:r>
            <a:r>
              <a:rPr lang="fr-CA" sz="1200" dirty="0">
                <a:effectLst/>
                <a:latin typeface="AdvPS94BA"/>
              </a:rPr>
              <a:t> </a:t>
            </a:r>
            <a:r>
              <a:rPr lang="fr-CA" sz="1200" dirty="0" err="1">
                <a:effectLst/>
                <a:latin typeface="AdvPS94BA"/>
              </a:rPr>
              <a:t>atresia</a:t>
            </a:r>
            <a:r>
              <a:rPr lang="fr-CA" sz="1200" dirty="0">
                <a:effectLst/>
                <a:latin typeface="AdvPS94BA"/>
              </a:rPr>
              <a:t>), </a:t>
            </a:r>
            <a:r>
              <a:rPr lang="fr-CA" sz="1200" dirty="0" err="1">
                <a:effectLst/>
                <a:latin typeface="AdvPS94BA"/>
              </a:rPr>
              <a:t>chronic</a:t>
            </a:r>
            <a:r>
              <a:rPr lang="fr-CA" sz="1200" dirty="0">
                <a:effectLst/>
                <a:latin typeface="AdvPS94BA"/>
              </a:rPr>
              <a:t> </a:t>
            </a:r>
            <a:r>
              <a:rPr lang="fr-CA" sz="1200" dirty="0" err="1">
                <a:effectLst/>
                <a:latin typeface="AdvPS94BA"/>
              </a:rPr>
              <a:t>lung</a:t>
            </a:r>
            <a:r>
              <a:rPr lang="fr-CA" sz="1200" dirty="0">
                <a:effectLst/>
                <a:latin typeface="AdvPS94BA"/>
              </a:rPr>
              <a:t> </a:t>
            </a:r>
            <a:r>
              <a:rPr lang="fr-CA" sz="1200" dirty="0" err="1">
                <a:effectLst/>
                <a:latin typeface="AdvPS94BA"/>
              </a:rPr>
              <a:t>disease</a:t>
            </a:r>
            <a:r>
              <a:rPr lang="fr-CA" sz="1200" dirty="0">
                <a:effectLst/>
                <a:latin typeface="AdvPS94BA"/>
              </a:rPr>
              <a:t>, hiatal </a:t>
            </a:r>
            <a:r>
              <a:rPr lang="fr-CA" sz="1200" dirty="0" err="1">
                <a:effectLst/>
                <a:latin typeface="AdvPS94BA"/>
              </a:rPr>
              <a:t>hernia</a:t>
            </a:r>
            <a:r>
              <a:rPr lang="fr-CA" sz="1200" dirty="0">
                <a:effectLst/>
                <a:latin typeface="AdvPS94BA"/>
              </a:rPr>
              <a:t>, a </a:t>
            </a:r>
            <a:r>
              <a:rPr lang="fr-CA" sz="1200" dirty="0" err="1">
                <a:effectLst/>
                <a:latin typeface="AdvPS94BA"/>
              </a:rPr>
              <a:t>strong</a:t>
            </a:r>
            <a:r>
              <a:rPr lang="fr-CA" sz="1200" dirty="0">
                <a:effectLst/>
                <a:latin typeface="AdvPS94BA"/>
              </a:rPr>
              <a:t> </a:t>
            </a:r>
            <a:r>
              <a:rPr lang="fr-CA" sz="1200" dirty="0" err="1">
                <a:effectLst/>
                <a:latin typeface="AdvPS94BA"/>
              </a:rPr>
              <a:t>family</a:t>
            </a:r>
            <a:r>
              <a:rPr lang="fr-CA" sz="1200" dirty="0">
                <a:effectLst/>
                <a:latin typeface="AdvPS94BA"/>
              </a:rPr>
              <a:t> </a:t>
            </a:r>
            <a:r>
              <a:rPr lang="fr-CA" sz="1200" dirty="0" err="1">
                <a:effectLst/>
                <a:latin typeface="AdvPS94BA"/>
              </a:rPr>
              <a:t>history</a:t>
            </a:r>
            <a:r>
              <a:rPr lang="fr-CA" sz="1200" dirty="0">
                <a:effectLst/>
                <a:latin typeface="AdvPS94BA"/>
              </a:rPr>
              <a:t> of GERD, </a:t>
            </a:r>
            <a:r>
              <a:rPr lang="fr-CA" sz="1200" dirty="0" err="1">
                <a:effectLst/>
                <a:latin typeface="AdvPS94BA"/>
              </a:rPr>
              <a:t>Barrett’s</a:t>
            </a:r>
            <a:r>
              <a:rPr lang="fr-CA" sz="1200" dirty="0">
                <a:effectLst/>
                <a:latin typeface="AdvPS94BA"/>
              </a:rPr>
              <a:t> </a:t>
            </a:r>
            <a:r>
              <a:rPr lang="fr-CA" sz="1200" dirty="0" err="1">
                <a:effectLst/>
                <a:latin typeface="AdvPS94BA"/>
              </a:rPr>
              <a:t>esophagus</a:t>
            </a:r>
            <a:r>
              <a:rPr lang="fr-CA" sz="1200" dirty="0">
                <a:effectLst/>
                <a:latin typeface="AdvPS94BA"/>
              </a:rPr>
              <a:t>, or </a:t>
            </a:r>
            <a:r>
              <a:rPr lang="fr-CA" sz="1200" dirty="0" err="1">
                <a:effectLst/>
                <a:latin typeface="AdvPS94BA"/>
              </a:rPr>
              <a:t>esophageal</a:t>
            </a:r>
            <a:r>
              <a:rPr lang="fr-CA" sz="1200" dirty="0">
                <a:effectLst/>
                <a:latin typeface="AdvPS94BA"/>
              </a:rPr>
              <a:t> </a:t>
            </a:r>
            <a:r>
              <a:rPr lang="fr-CA" sz="1200" dirty="0" err="1">
                <a:effectLst/>
                <a:latin typeface="AdvPS94BA"/>
              </a:rPr>
              <a:t>adenocarcinoma</a:t>
            </a:r>
            <a:r>
              <a:rPr lang="fr-CA" sz="1200" dirty="0">
                <a:effectLst/>
                <a:latin typeface="AdvPS94BA"/>
              </a:rPr>
              <a:t>, or </a:t>
            </a:r>
            <a:r>
              <a:rPr lang="fr-CA" sz="1200" dirty="0" err="1">
                <a:effectLst/>
                <a:latin typeface="AdvPS94BA"/>
              </a:rPr>
              <a:t>obe</a:t>
            </a:r>
            <a:r>
              <a:rPr lang="fr-CA" sz="1200" dirty="0">
                <a:effectLst/>
                <a:latin typeface="AdvPS94BA"/>
              </a:rPr>
              <a:t>- sity.</a:t>
            </a:r>
            <a:r>
              <a:rPr lang="fr-CA" sz="1200" dirty="0">
                <a:solidFill>
                  <a:srgbClr val="000066"/>
                </a:solidFill>
                <a:effectLst/>
                <a:latin typeface="AdvPS94BA"/>
              </a:rPr>
              <a:t>11 </a:t>
            </a:r>
            <a:r>
              <a:rPr lang="fr-CA" sz="1200" dirty="0">
                <a:effectLst/>
                <a:latin typeface="AdvPS94BA"/>
              </a:rPr>
              <a:t>In </a:t>
            </a:r>
            <a:r>
              <a:rPr lang="fr-CA" sz="1200" dirty="0" err="1">
                <a:effectLst/>
                <a:latin typeface="AdvPS94BA"/>
              </a:rPr>
              <a:t>children</a:t>
            </a:r>
            <a:r>
              <a:rPr lang="fr-CA" sz="1200" dirty="0">
                <a:effectLst/>
                <a:latin typeface="AdvPS94BA"/>
              </a:rPr>
              <a:t> </a:t>
            </a:r>
            <a:r>
              <a:rPr lang="fr-CA" sz="1200" dirty="0" err="1">
                <a:effectLst/>
                <a:latin typeface="AdvPS94BA"/>
              </a:rPr>
              <a:t>without</a:t>
            </a:r>
            <a:r>
              <a:rPr lang="fr-CA" sz="1200" dirty="0">
                <a:effectLst/>
                <a:latin typeface="AdvPS94BA"/>
              </a:rPr>
              <a:t> </a:t>
            </a:r>
            <a:r>
              <a:rPr lang="fr-CA" sz="1200" dirty="0" err="1">
                <a:effectLst/>
                <a:latin typeface="AdvPS94BA"/>
              </a:rPr>
              <a:t>these</a:t>
            </a:r>
            <a:r>
              <a:rPr lang="fr-CA" sz="1200" dirty="0">
                <a:effectLst/>
                <a:latin typeface="AdvPS94BA"/>
              </a:rPr>
              <a:t> </a:t>
            </a:r>
            <a:r>
              <a:rPr lang="fr-CA" sz="1200" dirty="0" err="1">
                <a:effectLst/>
                <a:latin typeface="AdvPS94BA"/>
              </a:rPr>
              <a:t>underlying</a:t>
            </a:r>
            <a:r>
              <a:rPr lang="fr-CA" sz="1200" dirty="0">
                <a:effectLst/>
                <a:latin typeface="AdvPS94BA"/>
              </a:rPr>
              <a:t> </a:t>
            </a:r>
            <a:r>
              <a:rPr lang="fr-CA" sz="1200" dirty="0" err="1">
                <a:effectLst/>
                <a:latin typeface="AdvPS94BA"/>
              </a:rPr>
              <a:t>disorders</a:t>
            </a:r>
            <a:r>
              <a:rPr lang="fr-CA" sz="1200" dirty="0">
                <a:effectLst/>
                <a:latin typeface="AdvPS94BA"/>
              </a:rPr>
              <a:t>, GERD </a:t>
            </a:r>
            <a:r>
              <a:rPr lang="fr-CA" sz="1200" dirty="0" err="1">
                <a:effectLst/>
                <a:latin typeface="AdvPS94BA"/>
              </a:rPr>
              <a:t>is</a:t>
            </a:r>
            <a:r>
              <a:rPr lang="fr-CA" sz="1200" dirty="0">
                <a:effectLst/>
                <a:latin typeface="AdvPS94BA"/>
              </a:rPr>
              <a:t> </a:t>
            </a:r>
            <a:r>
              <a:rPr lang="fr-CA" sz="1200" dirty="0" err="1">
                <a:effectLst/>
                <a:latin typeface="AdvPS94BA"/>
              </a:rPr>
              <a:t>usually</a:t>
            </a:r>
            <a:r>
              <a:rPr lang="fr-CA" sz="1200" dirty="0">
                <a:effectLst/>
                <a:latin typeface="AdvPS94BA"/>
              </a:rPr>
              <a:t> not </a:t>
            </a:r>
            <a:r>
              <a:rPr lang="fr-CA" sz="1200" dirty="0" err="1">
                <a:effectLst/>
                <a:latin typeface="AdvPS94BA"/>
              </a:rPr>
              <a:t>chronic</a:t>
            </a:r>
            <a:r>
              <a:rPr lang="fr-CA" sz="1200" dirty="0">
                <a:effectLst/>
                <a:latin typeface="AdvPS94BA"/>
              </a:rPr>
              <a:t> or </a:t>
            </a:r>
            <a:r>
              <a:rPr lang="fr-CA" sz="1200" dirty="0" err="1">
                <a:effectLst/>
                <a:latin typeface="AdvPS94BA"/>
              </a:rPr>
              <a:t>severe</a:t>
            </a:r>
            <a:r>
              <a:rPr lang="fr-CA" sz="1200" dirty="0">
                <a:effectLst/>
                <a:latin typeface="AdvPS94BA"/>
              </a:rPr>
              <a:t> </a:t>
            </a:r>
            <a:endParaRPr lang="fr-CA" dirty="0">
              <a:effectLst/>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effectLst/>
                <a:latin typeface="AdvPS94BA"/>
              </a:rPr>
              <a:t>Approximately</a:t>
            </a:r>
            <a:r>
              <a:rPr lang="fr-CA" sz="1200" dirty="0">
                <a:effectLst/>
                <a:latin typeface="AdvPS94BA"/>
              </a:rPr>
              <a:t> 50% of the infants </a:t>
            </a:r>
            <a:r>
              <a:rPr lang="fr-CA" sz="1200" dirty="0" err="1">
                <a:effectLst/>
                <a:latin typeface="AdvPS94BA"/>
              </a:rPr>
              <a:t>started</a:t>
            </a:r>
            <a:r>
              <a:rPr lang="fr-CA" sz="1200" dirty="0">
                <a:effectLst/>
                <a:latin typeface="AdvPS94BA"/>
              </a:rPr>
              <a:t> </a:t>
            </a:r>
            <a:r>
              <a:rPr lang="fr-CA" sz="1200" dirty="0" err="1">
                <a:effectLst/>
                <a:latin typeface="AdvPS94BA"/>
              </a:rPr>
              <a:t>taking</a:t>
            </a:r>
            <a:r>
              <a:rPr lang="fr-CA" sz="1200" dirty="0">
                <a:effectLst/>
                <a:latin typeface="AdvPS94BA"/>
              </a:rPr>
              <a:t> a PPI </a:t>
            </a:r>
            <a:r>
              <a:rPr lang="fr-CA" sz="1200" dirty="0" err="1">
                <a:effectLst/>
                <a:latin typeface="AdvPS94BA"/>
              </a:rPr>
              <a:t>before</a:t>
            </a:r>
            <a:r>
              <a:rPr lang="fr-CA" sz="1200" dirty="0">
                <a:effectLst/>
                <a:latin typeface="AdvPS94BA"/>
              </a:rPr>
              <a:t> 4 </a:t>
            </a:r>
            <a:r>
              <a:rPr lang="fr-CA" sz="1200" dirty="0" err="1">
                <a:effectLst/>
                <a:latin typeface="AdvPS94BA"/>
              </a:rPr>
              <a:t>months</a:t>
            </a:r>
            <a:r>
              <a:rPr lang="fr-CA" sz="1200" dirty="0">
                <a:effectLst/>
                <a:latin typeface="AdvPS94BA"/>
              </a:rPr>
              <a:t> of age.</a:t>
            </a:r>
            <a:r>
              <a:rPr lang="fr-CA" sz="1200" dirty="0">
                <a:solidFill>
                  <a:srgbClr val="000066"/>
                </a:solidFill>
                <a:effectLst/>
                <a:latin typeface="AdvPS94BA"/>
              </a:rPr>
              <a:t>15 </a:t>
            </a:r>
            <a:r>
              <a:rPr lang="fr-CA" sz="1200" dirty="0" err="1">
                <a:effectLst/>
                <a:latin typeface="AdvPS94BA"/>
              </a:rPr>
              <a:t>These</a:t>
            </a:r>
            <a:r>
              <a:rPr lang="fr-CA" sz="1200" dirty="0">
                <a:effectLst/>
                <a:latin typeface="AdvPS94BA"/>
              </a:rPr>
              <a:t> data </a:t>
            </a:r>
            <a:r>
              <a:rPr lang="fr-CA" sz="1200" dirty="0" err="1">
                <a:effectLst/>
                <a:latin typeface="AdvPS94BA"/>
              </a:rPr>
              <a:t>would</a:t>
            </a:r>
            <a:r>
              <a:rPr lang="fr-CA" sz="1200" dirty="0">
                <a:effectLst/>
                <a:latin typeface="AdvPS94BA"/>
              </a:rPr>
              <a:t> </a:t>
            </a:r>
            <a:r>
              <a:rPr lang="fr-CA" sz="1200" dirty="0" err="1">
                <a:effectLst/>
                <a:latin typeface="AdvPS94BA"/>
              </a:rPr>
              <a:t>imply</a:t>
            </a:r>
            <a:r>
              <a:rPr lang="fr-CA" sz="1200" dirty="0">
                <a:effectLst/>
                <a:latin typeface="AdvPS94BA"/>
              </a:rPr>
              <a:t> </a:t>
            </a:r>
            <a:r>
              <a:rPr lang="fr-CA" sz="1200" dirty="0" err="1">
                <a:effectLst/>
                <a:latin typeface="AdvPS94BA"/>
              </a:rPr>
              <a:t>that</a:t>
            </a:r>
            <a:r>
              <a:rPr lang="fr-CA" sz="1200" dirty="0">
                <a:effectLst/>
                <a:latin typeface="AdvPS94BA"/>
              </a:rPr>
              <a:t> </a:t>
            </a:r>
            <a:r>
              <a:rPr lang="fr-CA" sz="1200" dirty="0" err="1">
                <a:effectLst/>
                <a:latin typeface="AdvPS94BA"/>
              </a:rPr>
              <a:t>somehow</a:t>
            </a:r>
            <a:r>
              <a:rPr lang="fr-CA" sz="1200" dirty="0">
                <a:effectLst/>
                <a:latin typeface="AdvPS94BA"/>
              </a:rPr>
              <a:t> the </a:t>
            </a:r>
            <a:r>
              <a:rPr lang="fr-CA" sz="1200" dirty="0" err="1">
                <a:effectLst/>
                <a:latin typeface="AdvPS94BA"/>
              </a:rPr>
              <a:t>diagnosis</a:t>
            </a:r>
            <a:r>
              <a:rPr lang="fr-CA" sz="1200" dirty="0">
                <a:effectLst/>
                <a:latin typeface="AdvPS94BA"/>
              </a:rPr>
              <a:t> of GERD has been </a:t>
            </a:r>
            <a:r>
              <a:rPr lang="fr-CA" sz="1200" dirty="0" err="1">
                <a:effectLst/>
                <a:latin typeface="AdvPS94BA"/>
              </a:rPr>
              <a:t>missed</a:t>
            </a:r>
            <a:r>
              <a:rPr lang="fr-CA" sz="1200" dirty="0">
                <a:effectLst/>
                <a:latin typeface="AdvPS94BA"/>
              </a:rPr>
              <a:t> over the </a:t>
            </a:r>
            <a:r>
              <a:rPr lang="fr-CA" sz="1200" dirty="0" err="1">
                <a:effectLst/>
                <a:latin typeface="AdvPS94BA"/>
              </a:rPr>
              <a:t>past</a:t>
            </a:r>
            <a:r>
              <a:rPr lang="fr-CA" sz="1200" dirty="0">
                <a:effectLst/>
                <a:latin typeface="AdvPS94BA"/>
              </a:rPr>
              <a:t> </a:t>
            </a:r>
            <a:r>
              <a:rPr lang="fr-CA" sz="1200" dirty="0" err="1">
                <a:effectLst/>
                <a:latin typeface="AdvPS94BA"/>
              </a:rPr>
              <a:t>several</a:t>
            </a:r>
            <a:r>
              <a:rPr lang="fr-CA" sz="1200" dirty="0">
                <a:effectLst/>
                <a:latin typeface="AdvPS94BA"/>
              </a:rPr>
              <a:t> </a:t>
            </a:r>
            <a:r>
              <a:rPr lang="fr-CA" sz="1200" dirty="0" err="1">
                <a:effectLst/>
                <a:latin typeface="AdvPS94BA"/>
              </a:rPr>
              <a:t>decades</a:t>
            </a:r>
            <a:r>
              <a:rPr lang="fr-CA" sz="1200" dirty="0">
                <a:effectLst/>
                <a:latin typeface="AdvPS94BA"/>
              </a:rPr>
              <a:t> or has </a:t>
            </a:r>
            <a:r>
              <a:rPr lang="fr-CA" sz="1200" dirty="0" err="1">
                <a:effectLst/>
                <a:latin typeface="AdvPS94BA"/>
              </a:rPr>
              <a:t>recently</a:t>
            </a:r>
            <a:r>
              <a:rPr lang="fr-CA" sz="1200" dirty="0">
                <a:effectLst/>
                <a:latin typeface="AdvPS94BA"/>
              </a:rPr>
              <a:t> </a:t>
            </a:r>
            <a:r>
              <a:rPr lang="fr-CA" sz="1200" dirty="0" err="1">
                <a:effectLst/>
                <a:latin typeface="AdvPS94BA"/>
              </a:rPr>
              <a:t>become</a:t>
            </a:r>
            <a:r>
              <a:rPr lang="fr-CA" sz="1200" dirty="0">
                <a:effectLst/>
                <a:latin typeface="AdvPS94BA"/>
              </a:rPr>
              <a:t> a major </a:t>
            </a:r>
            <a:r>
              <a:rPr lang="fr-CA" sz="1200" dirty="0" err="1">
                <a:effectLst/>
                <a:latin typeface="AdvPS94BA"/>
              </a:rPr>
              <a:t>scourge</a:t>
            </a:r>
            <a:r>
              <a:rPr lang="fr-CA" sz="1200" dirty="0">
                <a:effectLst/>
                <a:latin typeface="AdvPS94BA"/>
              </a:rPr>
              <a:t> of infants in the </a:t>
            </a:r>
            <a:r>
              <a:rPr lang="fr-CA" sz="1200" dirty="0" err="1">
                <a:effectLst/>
                <a:latin typeface="AdvPS94BA"/>
              </a:rPr>
              <a:t>developed</a:t>
            </a:r>
            <a:r>
              <a:rPr lang="fr-CA" sz="1200" dirty="0">
                <a:effectLst/>
                <a:latin typeface="AdvPS94BA"/>
              </a:rPr>
              <a:t> world, </a:t>
            </a:r>
            <a:r>
              <a:rPr lang="fr-CA" sz="1200" dirty="0" err="1">
                <a:effectLst/>
                <a:latin typeface="AdvPS94BA"/>
              </a:rPr>
              <a:t>with</a:t>
            </a:r>
            <a:r>
              <a:rPr lang="fr-CA" sz="1200" dirty="0">
                <a:effectLst/>
                <a:latin typeface="AdvPS94BA"/>
              </a:rPr>
              <a:t> </a:t>
            </a:r>
            <a:r>
              <a:rPr lang="fr-CA" sz="1200" dirty="0" err="1">
                <a:effectLst/>
                <a:latin typeface="AdvPS94BA"/>
              </a:rPr>
              <a:t>acid</a:t>
            </a:r>
            <a:r>
              <a:rPr lang="fr-CA" sz="1200" dirty="0">
                <a:effectLst/>
                <a:latin typeface="AdvPS94BA"/>
              </a:rPr>
              <a:t> </a:t>
            </a:r>
            <a:r>
              <a:rPr lang="fr-CA" sz="1200" dirty="0" err="1">
                <a:effectLst/>
                <a:latin typeface="AdvPS94BA"/>
              </a:rPr>
              <a:t>suppressing</a:t>
            </a:r>
            <a:r>
              <a:rPr lang="fr-CA" sz="1200" dirty="0">
                <a:effectLst/>
                <a:latin typeface="AdvPS94BA"/>
              </a:rPr>
              <a:t> </a:t>
            </a:r>
            <a:r>
              <a:rPr lang="fr-CA" sz="1200" dirty="0" err="1">
                <a:effectLst/>
                <a:latin typeface="AdvPS94BA"/>
              </a:rPr>
              <a:t>drugs</a:t>
            </a:r>
            <a:r>
              <a:rPr lang="fr-CA" sz="1200" dirty="0">
                <a:effectLst/>
                <a:latin typeface="AdvPS94BA"/>
              </a:rPr>
              <a:t> </a:t>
            </a:r>
            <a:r>
              <a:rPr lang="fr-CA" sz="1200" dirty="0" err="1">
                <a:effectLst/>
                <a:latin typeface="AdvPS94BA"/>
              </a:rPr>
              <a:t>becoming</a:t>
            </a:r>
            <a:r>
              <a:rPr lang="fr-CA" sz="1200" dirty="0">
                <a:effectLst/>
                <a:latin typeface="AdvPS94BA"/>
              </a:rPr>
              <a:t> a new essential </a:t>
            </a:r>
            <a:r>
              <a:rPr lang="fr-CA" sz="1200" dirty="0" err="1">
                <a:effectLst/>
                <a:latin typeface="AdvPS94BA"/>
              </a:rPr>
              <a:t>food</a:t>
            </a:r>
            <a:r>
              <a:rPr lang="fr-CA" sz="1200" dirty="0">
                <a:effectLst/>
                <a:latin typeface="AdvPS94BA"/>
              </a:rPr>
              <a:t> group in </a:t>
            </a:r>
            <a:r>
              <a:rPr lang="fr-CA" sz="1200" dirty="0" err="1">
                <a:effectLst/>
                <a:latin typeface="AdvPS94BA"/>
              </a:rPr>
              <a:t>their</a:t>
            </a:r>
            <a:r>
              <a:rPr lang="fr-CA" sz="1200" dirty="0">
                <a:effectLst/>
                <a:latin typeface="AdvPS94BA"/>
              </a:rPr>
              <a:t> </a:t>
            </a:r>
            <a:r>
              <a:rPr lang="fr-CA" sz="1200" dirty="0" err="1">
                <a:effectLst/>
                <a:latin typeface="AdvPS94BA"/>
              </a:rPr>
              <a:t>own</a:t>
            </a:r>
            <a:r>
              <a:rPr lang="fr-CA" sz="1200" dirty="0">
                <a:effectLst/>
                <a:latin typeface="AdvPS94BA"/>
              </a:rPr>
              <a:t> right. This change in practice has come about for </a:t>
            </a:r>
            <a:r>
              <a:rPr lang="fr-CA" sz="1200" dirty="0" err="1">
                <a:effectLst/>
                <a:latin typeface="AdvPS94BA"/>
              </a:rPr>
              <a:t>several</a:t>
            </a:r>
            <a:r>
              <a:rPr lang="fr-CA" sz="1200" dirty="0">
                <a:effectLst/>
                <a:latin typeface="AdvPS94BA"/>
              </a:rPr>
              <a:t> </a:t>
            </a:r>
            <a:r>
              <a:rPr lang="fr-CA" sz="1200" dirty="0" err="1">
                <a:effectLst/>
                <a:latin typeface="AdvPS94BA"/>
              </a:rPr>
              <a:t>reasons</a:t>
            </a:r>
            <a:r>
              <a:rPr lang="fr-CA" sz="1200" dirty="0">
                <a:effectLst/>
                <a:latin typeface="AdvPS94BA"/>
              </a:rPr>
              <a:t>, none </a:t>
            </a:r>
            <a:r>
              <a:rPr lang="fr-CA" sz="1200" dirty="0" err="1">
                <a:effectLst/>
                <a:latin typeface="AdvPS94BA"/>
              </a:rPr>
              <a:t>based</a:t>
            </a:r>
            <a:r>
              <a:rPr lang="fr-CA" sz="1200" dirty="0">
                <a:effectLst/>
                <a:latin typeface="AdvPS94BA"/>
              </a:rPr>
              <a:t> in </a:t>
            </a:r>
            <a:r>
              <a:rPr lang="fr-CA" sz="1200" dirty="0" err="1">
                <a:effectLst/>
                <a:latin typeface="AdvPS94BA"/>
              </a:rPr>
              <a:t>medical</a:t>
            </a:r>
            <a:r>
              <a:rPr lang="fr-CA" sz="1200" dirty="0">
                <a:effectLst/>
                <a:latin typeface="AdvPS94BA"/>
              </a:rPr>
              <a:t> science. There </a:t>
            </a:r>
            <a:r>
              <a:rPr lang="fr-CA" sz="1200" dirty="0" err="1">
                <a:effectLst/>
                <a:latin typeface="AdvPS94BA"/>
              </a:rPr>
              <a:t>is</a:t>
            </a:r>
            <a:r>
              <a:rPr lang="fr-CA" sz="1200" dirty="0">
                <a:effectLst/>
                <a:latin typeface="AdvPS94BA"/>
              </a:rPr>
              <a:t>, </a:t>
            </a:r>
            <a:r>
              <a:rPr lang="fr-CA" sz="1200" dirty="0" err="1">
                <a:effectLst/>
                <a:latin typeface="AdvPS94BA"/>
              </a:rPr>
              <a:t>however</a:t>
            </a:r>
            <a:r>
              <a:rPr lang="fr-CA" sz="1200" dirty="0">
                <a:effectLst/>
                <a:latin typeface="AdvPS94BA"/>
              </a:rPr>
              <a:t>, data to show </a:t>
            </a:r>
            <a:r>
              <a:rPr lang="fr-CA" sz="1200" dirty="0" err="1">
                <a:effectLst/>
                <a:latin typeface="AdvPS94BA"/>
              </a:rPr>
              <a:t>that</a:t>
            </a:r>
            <a:r>
              <a:rPr lang="fr-CA" sz="1200" dirty="0">
                <a:effectLst/>
                <a:latin typeface="AdvPS94BA"/>
              </a:rPr>
              <a:t> </a:t>
            </a:r>
            <a:r>
              <a:rPr lang="fr-CA" sz="1200" dirty="0" err="1">
                <a:effectLst/>
                <a:latin typeface="AdvPS94BA"/>
              </a:rPr>
              <a:t>this</a:t>
            </a:r>
            <a:r>
              <a:rPr lang="fr-CA" sz="1200" dirty="0">
                <a:effectLst/>
                <a:latin typeface="AdvPS94BA"/>
              </a:rPr>
              <a:t> practice </a:t>
            </a:r>
            <a:r>
              <a:rPr lang="fr-CA" sz="1200" dirty="0" err="1">
                <a:effectLst/>
                <a:latin typeface="AdvPS94BA"/>
              </a:rPr>
              <a:t>does</a:t>
            </a:r>
            <a:r>
              <a:rPr lang="fr-CA" sz="1200" dirty="0">
                <a:effectLst/>
                <a:latin typeface="AdvPS94BA"/>
              </a:rPr>
              <a:t> not serve </a:t>
            </a:r>
            <a:r>
              <a:rPr lang="fr-CA" sz="1200" dirty="0" err="1">
                <a:effectLst/>
                <a:latin typeface="AdvPS94BA"/>
              </a:rPr>
              <a:t>our</a:t>
            </a:r>
            <a:r>
              <a:rPr lang="fr-CA" sz="1200" dirty="0">
                <a:effectLst/>
                <a:latin typeface="AdvPS94BA"/>
              </a:rPr>
              <a:t> patients. </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effectLst/>
                <a:latin typeface="AdvPS94BA"/>
              </a:rPr>
              <a:t>Two</a:t>
            </a:r>
            <a:r>
              <a:rPr lang="fr-CA" sz="1200" dirty="0">
                <a:effectLst/>
                <a:latin typeface="AdvPS94BA"/>
              </a:rPr>
              <a:t> </a:t>
            </a:r>
            <a:r>
              <a:rPr lang="fr-CA" sz="1200" dirty="0" err="1">
                <a:effectLst/>
                <a:latin typeface="AdvPS94BA"/>
              </a:rPr>
              <a:t>phenomena</a:t>
            </a:r>
            <a:r>
              <a:rPr lang="fr-CA" sz="1200" dirty="0">
                <a:effectLst/>
                <a:latin typeface="AdvPS94BA"/>
              </a:rPr>
              <a:t> have long been </a:t>
            </a:r>
            <a:r>
              <a:rPr lang="fr-CA" sz="1200" dirty="0" err="1">
                <a:effectLst/>
                <a:latin typeface="AdvPS94BA"/>
              </a:rPr>
              <a:t>observed</a:t>
            </a:r>
            <a:r>
              <a:rPr lang="fr-CA" sz="1200" dirty="0">
                <a:effectLst/>
                <a:latin typeface="AdvPS94BA"/>
              </a:rPr>
              <a:t> in </a:t>
            </a:r>
            <a:r>
              <a:rPr lang="fr-CA" sz="1200" dirty="0" err="1">
                <a:effectLst/>
                <a:latin typeface="AdvPS94BA"/>
              </a:rPr>
              <a:t>otherwise</a:t>
            </a:r>
            <a:r>
              <a:rPr lang="fr-CA" sz="1200" dirty="0">
                <a:effectLst/>
                <a:latin typeface="AdvPS94BA"/>
              </a:rPr>
              <a:t> </a:t>
            </a:r>
            <a:r>
              <a:rPr lang="fr-CA" sz="1200" dirty="0" err="1">
                <a:effectLst/>
                <a:latin typeface="AdvPS94BA"/>
              </a:rPr>
              <a:t>healthy</a:t>
            </a:r>
            <a:r>
              <a:rPr lang="fr-CA" sz="1200" dirty="0">
                <a:effectLst/>
                <a:latin typeface="AdvPS94BA"/>
              </a:rPr>
              <a:t>, </a:t>
            </a:r>
            <a:r>
              <a:rPr lang="fr-CA" sz="1200" dirty="0" err="1">
                <a:effectLst/>
                <a:latin typeface="AdvPS94BA"/>
              </a:rPr>
              <a:t>thriving</a:t>
            </a:r>
            <a:r>
              <a:rPr lang="fr-CA" sz="1200" dirty="0">
                <a:effectLst/>
                <a:latin typeface="AdvPS94BA"/>
              </a:rPr>
              <a:t> infants. First, </a:t>
            </a:r>
            <a:r>
              <a:rPr lang="fr-CA" sz="1200" dirty="0" err="1">
                <a:effectLst/>
                <a:latin typeface="AdvPS94BA"/>
              </a:rPr>
              <a:t>many</a:t>
            </a:r>
            <a:r>
              <a:rPr lang="fr-CA" sz="1200" dirty="0">
                <a:effectLst/>
                <a:latin typeface="AdvPS94BA"/>
              </a:rPr>
              <a:t> of </a:t>
            </a:r>
            <a:r>
              <a:rPr lang="fr-CA" sz="1200" dirty="0" err="1">
                <a:effectLst/>
                <a:latin typeface="AdvPS94BA"/>
              </a:rPr>
              <a:t>them</a:t>
            </a:r>
            <a:r>
              <a:rPr lang="fr-CA" sz="1200" dirty="0">
                <a:effectLst/>
                <a:latin typeface="AdvPS94BA"/>
              </a:rPr>
              <a:t> </a:t>
            </a:r>
            <a:r>
              <a:rPr lang="fr-CA" sz="1200" dirty="0" err="1">
                <a:effectLst/>
                <a:latin typeface="AdvPS94BA"/>
              </a:rPr>
              <a:t>spit</a:t>
            </a:r>
            <a:r>
              <a:rPr lang="fr-CA" sz="1200" dirty="0">
                <a:effectLst/>
                <a:latin typeface="AdvPS94BA"/>
              </a:rPr>
              <a:t> up on a </a:t>
            </a:r>
            <a:r>
              <a:rPr lang="fr-CA" sz="1200" dirty="0" err="1">
                <a:effectLst/>
                <a:latin typeface="AdvPS94BA"/>
              </a:rPr>
              <a:t>daily</a:t>
            </a:r>
            <a:r>
              <a:rPr lang="fr-CA" sz="1200" dirty="0">
                <a:effectLst/>
                <a:latin typeface="AdvPS94BA"/>
              </a:rPr>
              <a:t> basis—</a:t>
            </a:r>
            <a:r>
              <a:rPr lang="fr-CA" sz="1200" dirty="0" err="1">
                <a:effectLst/>
                <a:latin typeface="AdvPS94BA"/>
              </a:rPr>
              <a:t>some</a:t>
            </a:r>
            <a:r>
              <a:rPr lang="fr-CA" sz="1200" dirty="0">
                <a:effectLst/>
                <a:latin typeface="AdvPS94BA"/>
              </a:rPr>
              <a:t> 40% to 70%.</a:t>
            </a:r>
            <a:r>
              <a:rPr lang="fr-CA" sz="1200" dirty="0">
                <a:solidFill>
                  <a:srgbClr val="000066"/>
                </a:solidFill>
                <a:effectLst/>
                <a:latin typeface="AdvPS94BA"/>
              </a:rPr>
              <a:t>16,17 </a:t>
            </a:r>
            <a:r>
              <a:rPr lang="fr-CA" sz="1200" dirty="0">
                <a:effectLst/>
                <a:latin typeface="AdvPS94BA"/>
              </a:rPr>
              <a:t>The </a:t>
            </a:r>
            <a:r>
              <a:rPr lang="fr-CA" sz="1200" dirty="0" err="1">
                <a:effectLst/>
                <a:latin typeface="AdvPS94BA"/>
              </a:rPr>
              <a:t>developing</a:t>
            </a:r>
            <a:r>
              <a:rPr lang="fr-CA" sz="1200" dirty="0">
                <a:effectLst/>
                <a:latin typeface="AdvPS94BA"/>
              </a:rPr>
              <a:t>, </a:t>
            </a:r>
            <a:r>
              <a:rPr lang="fr-CA" sz="1200" dirty="0" err="1">
                <a:effectLst/>
                <a:latin typeface="AdvPS94BA"/>
              </a:rPr>
              <a:t>rapidly-growing</a:t>
            </a:r>
            <a:r>
              <a:rPr lang="fr-CA" sz="1200" dirty="0">
                <a:effectLst/>
                <a:latin typeface="AdvPS94BA"/>
              </a:rPr>
              <a:t> infant </a:t>
            </a:r>
            <a:r>
              <a:rPr lang="fr-CA" sz="1200" dirty="0" err="1">
                <a:effectLst/>
                <a:latin typeface="AdvPS94BA"/>
              </a:rPr>
              <a:t>takes</a:t>
            </a:r>
            <a:r>
              <a:rPr lang="fr-CA" sz="1200" dirty="0">
                <a:effectLst/>
                <a:latin typeface="AdvPS94BA"/>
              </a:rPr>
              <a:t> in </a:t>
            </a:r>
            <a:r>
              <a:rPr lang="fr-CA" sz="1200" dirty="0" err="1">
                <a:effectLst/>
                <a:latin typeface="AdvPS94BA"/>
              </a:rPr>
              <a:t>feeding</a:t>
            </a:r>
            <a:r>
              <a:rPr lang="fr-CA" sz="1200" dirty="0">
                <a:effectLst/>
                <a:latin typeface="AdvPS94BA"/>
              </a:rPr>
              <a:t> volumes </a:t>
            </a:r>
            <a:r>
              <a:rPr lang="fr-CA" sz="1200" dirty="0" err="1">
                <a:effectLst/>
                <a:latin typeface="AdvPS94BA"/>
              </a:rPr>
              <a:t>that</a:t>
            </a:r>
            <a:r>
              <a:rPr lang="fr-CA" sz="1200" dirty="0">
                <a:effectLst/>
                <a:latin typeface="AdvPS94BA"/>
              </a:rPr>
              <a:t> on a per-kg basis are </a:t>
            </a:r>
            <a:r>
              <a:rPr lang="fr-CA" sz="1200" dirty="0" err="1">
                <a:effectLst/>
                <a:latin typeface="AdvPS94BA"/>
              </a:rPr>
              <a:t>huge</a:t>
            </a:r>
            <a:r>
              <a:rPr lang="fr-CA" sz="1200" dirty="0">
                <a:effectLst/>
                <a:latin typeface="AdvPS94BA"/>
              </a:rPr>
              <a:t> </a:t>
            </a:r>
            <a:r>
              <a:rPr lang="fr-CA" sz="1200" dirty="0" err="1">
                <a:effectLst/>
                <a:latin typeface="AdvPS94BA"/>
              </a:rPr>
              <a:t>compared</a:t>
            </a:r>
            <a:r>
              <a:rPr lang="fr-CA" sz="1200" dirty="0">
                <a:effectLst/>
                <a:latin typeface="AdvPS94BA"/>
              </a:rPr>
              <a:t> </a:t>
            </a:r>
            <a:r>
              <a:rPr lang="fr-CA" sz="1200" dirty="0" err="1">
                <a:effectLst/>
                <a:latin typeface="AdvPS94BA"/>
              </a:rPr>
              <a:t>with</a:t>
            </a:r>
            <a:r>
              <a:rPr lang="fr-CA" sz="1200" dirty="0">
                <a:effectLst/>
                <a:latin typeface="AdvPS94BA"/>
              </a:rPr>
              <a:t> </a:t>
            </a:r>
            <a:r>
              <a:rPr lang="fr-CA" sz="1200" dirty="0" err="1">
                <a:effectLst/>
                <a:latin typeface="AdvPS94BA"/>
              </a:rPr>
              <a:t>older</a:t>
            </a:r>
            <a:r>
              <a:rPr lang="fr-CA" sz="1200" dirty="0">
                <a:effectLst/>
                <a:latin typeface="AdvPS94BA"/>
              </a:rPr>
              <a:t> </a:t>
            </a:r>
            <a:r>
              <a:rPr lang="fr-CA" sz="1200" dirty="0" err="1">
                <a:effectLst/>
                <a:latin typeface="AdvPS94BA"/>
              </a:rPr>
              <a:t>children</a:t>
            </a:r>
            <a:r>
              <a:rPr lang="fr-CA" sz="1200" dirty="0">
                <a:effectLst/>
                <a:latin typeface="AdvPS94BA"/>
              </a:rPr>
              <a:t> or </a:t>
            </a:r>
            <a:r>
              <a:rPr lang="fr-CA" sz="1200" dirty="0" err="1">
                <a:effectLst/>
                <a:latin typeface="AdvPS94BA"/>
              </a:rPr>
              <a:t>adults</a:t>
            </a:r>
            <a:r>
              <a:rPr lang="fr-CA" sz="1200" dirty="0">
                <a:effectLst/>
                <a:latin typeface="AdvPS94BA"/>
              </a:rPr>
              <a:t>. Infants have </a:t>
            </a:r>
            <a:r>
              <a:rPr lang="fr-CA" sz="1200" dirty="0" err="1">
                <a:effectLst/>
                <a:latin typeface="AdvPS94BA"/>
              </a:rPr>
              <a:t>relatively</a:t>
            </a:r>
            <a:r>
              <a:rPr lang="fr-CA" sz="1200" dirty="0">
                <a:effectLst/>
                <a:latin typeface="AdvPS94BA"/>
              </a:rPr>
              <a:t> </a:t>
            </a:r>
            <a:r>
              <a:rPr lang="fr-CA" sz="1200" dirty="0" err="1">
                <a:effectLst/>
                <a:latin typeface="AdvPS94BA"/>
              </a:rPr>
              <a:t>poor</a:t>
            </a:r>
            <a:r>
              <a:rPr lang="fr-CA" sz="1200" dirty="0">
                <a:effectLst/>
                <a:latin typeface="AdvPS94BA"/>
              </a:rPr>
              <a:t> </a:t>
            </a:r>
            <a:r>
              <a:rPr lang="fr-CA" sz="1200" dirty="0" err="1">
                <a:effectLst/>
                <a:latin typeface="AdvPS94BA"/>
              </a:rPr>
              <a:t>gastric</a:t>
            </a:r>
            <a:r>
              <a:rPr lang="fr-CA" sz="1200" dirty="0">
                <a:effectLst/>
                <a:latin typeface="AdvPS94BA"/>
              </a:rPr>
              <a:t> compliance and a short </a:t>
            </a:r>
            <a:r>
              <a:rPr lang="fr-CA" sz="1200" dirty="0" err="1">
                <a:effectLst/>
                <a:latin typeface="AdvPS94BA"/>
              </a:rPr>
              <a:t>esophagus</a:t>
            </a:r>
            <a:r>
              <a:rPr lang="fr-CA" sz="1200" dirty="0">
                <a:effectLst/>
                <a:latin typeface="AdvPS94BA"/>
              </a:rPr>
              <a:t>; </a:t>
            </a:r>
            <a:r>
              <a:rPr lang="fr-CA" sz="1200" dirty="0" err="1">
                <a:effectLst/>
                <a:latin typeface="AdvPS94BA"/>
              </a:rPr>
              <a:t>therefore</a:t>
            </a:r>
            <a:r>
              <a:rPr lang="fr-CA" sz="1200" dirty="0">
                <a:effectLst/>
                <a:latin typeface="AdvPS94BA"/>
              </a:rPr>
              <a:t>, </a:t>
            </a:r>
            <a:r>
              <a:rPr lang="fr-CA" sz="1200" dirty="0" err="1">
                <a:effectLst/>
                <a:latin typeface="AdvPS94BA"/>
              </a:rPr>
              <a:t>some</a:t>
            </a:r>
            <a:r>
              <a:rPr lang="fr-CA" sz="1200" dirty="0">
                <a:effectLst/>
                <a:latin typeface="AdvPS94BA"/>
              </a:rPr>
              <a:t> of the large volume </a:t>
            </a:r>
            <a:r>
              <a:rPr lang="fr-CA" sz="1200" dirty="0" err="1">
                <a:effectLst/>
                <a:latin typeface="AdvPS94BA"/>
              </a:rPr>
              <a:t>intake</a:t>
            </a:r>
            <a:r>
              <a:rPr lang="fr-CA" sz="1200" dirty="0">
                <a:effectLst/>
                <a:latin typeface="AdvPS94BA"/>
              </a:rPr>
              <a:t> </a:t>
            </a:r>
            <a:r>
              <a:rPr lang="fr-CA" sz="1200" dirty="0" err="1">
                <a:effectLst/>
                <a:latin typeface="AdvPS94BA"/>
              </a:rPr>
              <a:t>simply</a:t>
            </a:r>
            <a:r>
              <a:rPr lang="fr-CA" sz="1200" dirty="0">
                <a:effectLst/>
                <a:latin typeface="AdvPS94BA"/>
              </a:rPr>
              <a:t> </a:t>
            </a:r>
            <a:r>
              <a:rPr lang="fr-CA" sz="1200" dirty="0" err="1">
                <a:effectLst/>
                <a:latin typeface="AdvPS94BA"/>
              </a:rPr>
              <a:t>overflows</a:t>
            </a:r>
            <a:r>
              <a:rPr lang="fr-CA" sz="1200" dirty="0">
                <a:effectLst/>
                <a:latin typeface="AdvPS94BA"/>
              </a:rPr>
              <a:t> </a:t>
            </a:r>
            <a:r>
              <a:rPr lang="fr-CA" sz="1200" dirty="0" err="1">
                <a:effectLst/>
                <a:latin typeface="AdvPS94BA"/>
              </a:rPr>
              <a:t>upward</a:t>
            </a:r>
            <a:r>
              <a:rPr lang="fr-CA" sz="1200" dirty="0">
                <a:effectLst/>
                <a:latin typeface="AdvPS94BA"/>
              </a:rPr>
              <a:t>, or </a:t>
            </a:r>
            <a:r>
              <a:rPr lang="fr-CA" sz="1200" dirty="0" err="1">
                <a:effectLst/>
                <a:latin typeface="AdvPS94BA"/>
              </a:rPr>
              <a:t>sometimes</a:t>
            </a:r>
            <a:r>
              <a:rPr lang="fr-CA" sz="1200" dirty="0">
                <a:effectLst/>
                <a:latin typeface="AdvPS94BA"/>
              </a:rPr>
              <a:t> ‘‘</a:t>
            </a:r>
            <a:r>
              <a:rPr lang="fr-CA" sz="1200" dirty="0" err="1">
                <a:effectLst/>
                <a:latin typeface="AdvPS94BA"/>
              </a:rPr>
              <a:t>spills</a:t>
            </a:r>
            <a:r>
              <a:rPr lang="fr-CA" sz="1200" dirty="0">
                <a:effectLst/>
                <a:latin typeface="AdvPS94BA"/>
              </a:rPr>
              <a:t>’’ (lingua </a:t>
            </a:r>
            <a:r>
              <a:rPr lang="fr-CA" sz="1200" dirty="0" err="1">
                <a:effectLst/>
                <a:latin typeface="AdvPS94BA"/>
              </a:rPr>
              <a:t>Aus</a:t>
            </a:r>
            <a:r>
              <a:rPr lang="fr-CA" sz="1200" dirty="0">
                <a:effectLst/>
                <a:latin typeface="AdvPS94BA"/>
              </a:rPr>
              <a:t>- </a:t>
            </a:r>
            <a:r>
              <a:rPr lang="fr-CA" sz="1200" dirty="0" err="1">
                <a:effectLst/>
                <a:latin typeface="AdvPS94BA"/>
              </a:rPr>
              <a:t>traliana</a:t>
            </a:r>
            <a:r>
              <a:rPr lang="fr-CA" sz="1200" dirty="0">
                <a:effectLst/>
                <a:latin typeface="AdvPS94BA"/>
              </a:rPr>
              <a:t>) out </a:t>
            </a:r>
            <a:r>
              <a:rPr lang="fr-CA" sz="1200" dirty="0" err="1">
                <a:effectLst/>
                <a:latin typeface="AdvPS94BA"/>
              </a:rPr>
              <a:t>through</a:t>
            </a:r>
            <a:r>
              <a:rPr lang="fr-CA" sz="1200" dirty="0">
                <a:effectLst/>
                <a:latin typeface="AdvPS94BA"/>
              </a:rPr>
              <a:t> the </a:t>
            </a:r>
            <a:r>
              <a:rPr lang="fr-CA" sz="1200" dirty="0" err="1">
                <a:effectLst/>
                <a:latin typeface="AdvPS94BA"/>
              </a:rPr>
              <a:t>mouth</a:t>
            </a:r>
            <a:r>
              <a:rPr lang="fr-CA" sz="1200" dirty="0">
                <a:effectLst/>
                <a:latin typeface="AdvPS94BA"/>
              </a:rPr>
              <a:t>. This has long been </a:t>
            </a:r>
            <a:r>
              <a:rPr lang="fr-CA" sz="1200" dirty="0" err="1">
                <a:effectLst/>
                <a:latin typeface="AdvPS94BA"/>
              </a:rPr>
              <a:t>recognized</a:t>
            </a:r>
            <a:r>
              <a:rPr lang="fr-CA" sz="1200" dirty="0">
                <a:effectLst/>
                <a:latin typeface="AdvPS94BA"/>
              </a:rPr>
              <a:t> as </a:t>
            </a:r>
            <a:r>
              <a:rPr lang="fr-CA" sz="1200" dirty="0" err="1">
                <a:effectLst/>
                <a:latin typeface="AdvPS94BA"/>
              </a:rPr>
              <a:t>physiologic</a:t>
            </a:r>
            <a:r>
              <a:rPr lang="fr-CA" sz="1200" dirty="0">
                <a:effectLst/>
                <a:latin typeface="AdvPS94BA"/>
              </a:rPr>
              <a:t> reflux not reflux </a:t>
            </a:r>
            <a:r>
              <a:rPr lang="fr-CA" sz="1200" dirty="0" err="1">
                <a:effectLst/>
                <a:latin typeface="AdvPS94BA"/>
              </a:rPr>
              <a:t>disease</a:t>
            </a:r>
            <a:r>
              <a:rPr lang="fr-CA" sz="1200" dirty="0">
                <a:effectLst/>
                <a:latin typeface="AdvPS94BA"/>
              </a:rPr>
              <a:t> [</a:t>
            </a:r>
            <a:r>
              <a:rPr lang="fr-CA" sz="1200" dirty="0" err="1">
                <a:effectLst/>
                <a:latin typeface="AdvPS94BA"/>
              </a:rPr>
              <a:t>ie</a:t>
            </a:r>
            <a:r>
              <a:rPr lang="fr-CA" sz="1200" dirty="0">
                <a:effectLst/>
                <a:latin typeface="AdvPS94BA"/>
              </a:rPr>
              <a:t>, not GERD]), and </a:t>
            </a:r>
            <a:r>
              <a:rPr lang="fr-CA" sz="1200" dirty="0" err="1">
                <a:effectLst/>
                <a:latin typeface="AdvPS94BA"/>
              </a:rPr>
              <a:t>it</a:t>
            </a:r>
            <a:r>
              <a:rPr lang="fr-CA" sz="1200" dirty="0">
                <a:effectLst/>
                <a:latin typeface="AdvPS94BA"/>
              </a:rPr>
              <a:t> </a:t>
            </a:r>
            <a:r>
              <a:rPr lang="fr-CA" sz="1200" dirty="0" err="1">
                <a:effectLst/>
                <a:latin typeface="AdvPS94BA"/>
              </a:rPr>
              <a:t>is</a:t>
            </a:r>
            <a:r>
              <a:rPr lang="fr-CA" sz="1200" dirty="0">
                <a:effectLst/>
                <a:latin typeface="AdvPS94BA"/>
              </a:rPr>
              <a:t> self-</a:t>
            </a:r>
            <a:r>
              <a:rPr lang="fr-CA" sz="1200" dirty="0" err="1">
                <a:effectLst/>
                <a:latin typeface="AdvPS94BA"/>
              </a:rPr>
              <a:t>resolving</a:t>
            </a:r>
            <a:r>
              <a:rPr lang="fr-CA" sz="1200" dirty="0">
                <a:effectLst/>
                <a:latin typeface="AdvPS94BA"/>
              </a:rPr>
              <a:t> in </a:t>
            </a:r>
            <a:r>
              <a:rPr lang="fr-CA" sz="1200" dirty="0" err="1">
                <a:effectLst/>
                <a:latin typeface="AdvPS94BA"/>
              </a:rPr>
              <a:t>approximately</a:t>
            </a:r>
            <a:r>
              <a:rPr lang="fr-CA" sz="1200" dirty="0">
                <a:effectLst/>
                <a:latin typeface="AdvPS94BA"/>
              </a:rPr>
              <a:t> 95% of infants by 12 to 15 </a:t>
            </a:r>
            <a:r>
              <a:rPr lang="fr-CA" sz="1200" dirty="0" err="1">
                <a:effectLst/>
                <a:latin typeface="AdvPS94BA"/>
              </a:rPr>
              <a:t>months</a:t>
            </a:r>
            <a:r>
              <a:rPr lang="fr-CA" sz="1200" dirty="0">
                <a:effectLst/>
                <a:latin typeface="AdvPS94BA"/>
              </a:rPr>
              <a:t> of </a:t>
            </a:r>
            <a:r>
              <a:rPr lang="fr-CA" sz="1200" dirty="0" err="1">
                <a:effectLst/>
                <a:latin typeface="AdvPS94BA"/>
              </a:rPr>
              <a:t>age</a:t>
            </a:r>
            <a:r>
              <a:rPr lang="fr-CA" sz="1200" dirty="0">
                <a:effectLst/>
                <a:latin typeface="AdvPS94BA"/>
              </a:rPr>
              <a:t>. </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dvPS94BA"/>
              </a:rPr>
              <a:t>Second, </a:t>
            </a:r>
            <a:r>
              <a:rPr lang="fr-CA" sz="1200" dirty="0" err="1">
                <a:effectLst/>
                <a:latin typeface="AdvPS94BA"/>
              </a:rPr>
              <a:t>many</a:t>
            </a:r>
            <a:r>
              <a:rPr lang="fr-CA" sz="1200" dirty="0">
                <a:effectLst/>
                <a:latin typeface="AdvPS94BA"/>
              </a:rPr>
              <a:t> infants are irritable or have ‘‘</a:t>
            </a:r>
            <a:r>
              <a:rPr lang="fr-CA" sz="1200" dirty="0" err="1">
                <a:effectLst/>
                <a:latin typeface="AdvPS94BA"/>
              </a:rPr>
              <a:t>unexplained</a:t>
            </a:r>
            <a:r>
              <a:rPr lang="fr-CA" sz="1200" dirty="0">
                <a:effectLst/>
                <a:latin typeface="AdvPS94BA"/>
              </a:rPr>
              <a:t> crying,’’</a:t>
            </a:r>
            <a:r>
              <a:rPr lang="fr-CA" sz="1200" dirty="0">
                <a:solidFill>
                  <a:srgbClr val="000066"/>
                </a:solidFill>
                <a:effectLst/>
                <a:latin typeface="AdvPS94BA"/>
              </a:rPr>
              <a:t>18 </a:t>
            </a:r>
            <a:r>
              <a:rPr lang="fr-CA" sz="1200" dirty="0" err="1">
                <a:effectLst/>
                <a:latin typeface="AdvPS94BA"/>
              </a:rPr>
              <a:t>sometimes</a:t>
            </a:r>
            <a:r>
              <a:rPr lang="fr-CA" sz="1200" dirty="0">
                <a:effectLst/>
                <a:latin typeface="AdvPS94BA"/>
              </a:rPr>
              <a:t> </a:t>
            </a:r>
            <a:r>
              <a:rPr lang="fr-CA" sz="1200" dirty="0" err="1">
                <a:effectLst/>
                <a:latin typeface="AdvPS94BA"/>
              </a:rPr>
              <a:t>also</a:t>
            </a:r>
            <a:r>
              <a:rPr lang="fr-CA" sz="1200" dirty="0">
                <a:effectLst/>
                <a:latin typeface="AdvPS94BA"/>
              </a:rPr>
              <a:t> </a:t>
            </a:r>
            <a:r>
              <a:rPr lang="fr-CA" sz="1200" dirty="0" err="1">
                <a:effectLst/>
                <a:latin typeface="AdvPS94BA"/>
              </a:rPr>
              <a:t>referred</a:t>
            </a:r>
            <a:r>
              <a:rPr lang="fr-CA" sz="1200" dirty="0">
                <a:effectLst/>
                <a:latin typeface="AdvPS94BA"/>
              </a:rPr>
              <a:t> to as ‘‘infant </a:t>
            </a:r>
            <a:r>
              <a:rPr lang="fr-CA" sz="1200" dirty="0" err="1">
                <a:effectLst/>
                <a:latin typeface="AdvPS94BA"/>
              </a:rPr>
              <a:t>colic</a:t>
            </a:r>
            <a:r>
              <a:rPr lang="fr-CA" sz="1200" dirty="0">
                <a:effectLst/>
                <a:latin typeface="AdvPS94BA"/>
              </a:rPr>
              <a:t>,’’ </a:t>
            </a:r>
            <a:r>
              <a:rPr lang="fr-CA" sz="1200" dirty="0" err="1">
                <a:effectLst/>
                <a:latin typeface="AdvPS94BA"/>
              </a:rPr>
              <a:t>espe</a:t>
            </a:r>
            <a:r>
              <a:rPr lang="fr-CA" sz="1200" dirty="0">
                <a:effectLst/>
                <a:latin typeface="AdvPS94BA"/>
              </a:rPr>
              <a:t>- </a:t>
            </a:r>
            <a:r>
              <a:rPr lang="fr-CA" sz="1200" dirty="0" err="1">
                <a:effectLst/>
                <a:latin typeface="AdvPS94BA"/>
              </a:rPr>
              <a:t>cially</a:t>
            </a:r>
            <a:r>
              <a:rPr lang="fr-CA" sz="1200" dirty="0">
                <a:effectLst/>
                <a:latin typeface="AdvPS94BA"/>
              </a:rPr>
              <a:t> in the first 3 or 4 </a:t>
            </a:r>
            <a:r>
              <a:rPr lang="fr-CA" sz="1200" dirty="0" err="1">
                <a:effectLst/>
                <a:latin typeface="AdvPS94BA"/>
              </a:rPr>
              <a:t>months</a:t>
            </a:r>
            <a:r>
              <a:rPr lang="fr-CA" sz="1200" dirty="0">
                <a:effectLst/>
                <a:latin typeface="AdvPS94BA"/>
              </a:rPr>
              <a:t> of life. </a:t>
            </a:r>
            <a:r>
              <a:rPr lang="fr-CA" sz="1200" dirty="0" err="1">
                <a:effectLst/>
                <a:latin typeface="AdvPS94BA"/>
              </a:rPr>
              <a:t>Spitting</a:t>
            </a:r>
            <a:r>
              <a:rPr lang="fr-CA" sz="1200" dirty="0">
                <a:effectLst/>
                <a:latin typeface="AdvPS94BA"/>
              </a:rPr>
              <a:t> up and </a:t>
            </a:r>
            <a:r>
              <a:rPr lang="fr-CA" sz="1200" dirty="0" err="1">
                <a:effectLst/>
                <a:latin typeface="AdvPS94BA"/>
              </a:rPr>
              <a:t>crying</a:t>
            </a:r>
            <a:r>
              <a:rPr lang="fr-CA" sz="1200" dirty="0">
                <a:effectLst/>
                <a:latin typeface="AdvPS94BA"/>
              </a:rPr>
              <a:t> are </a:t>
            </a:r>
            <a:r>
              <a:rPr lang="fr-CA" sz="1200" dirty="0" err="1">
                <a:effectLst/>
                <a:latin typeface="AdvPS94BA"/>
              </a:rPr>
              <a:t>common</a:t>
            </a:r>
            <a:r>
              <a:rPr lang="fr-CA" sz="1200" dirty="0">
                <a:effectLst/>
                <a:latin typeface="AdvPS94BA"/>
              </a:rPr>
              <a:t>; in </a:t>
            </a:r>
            <a:r>
              <a:rPr lang="fr-CA" sz="1200" dirty="0" err="1">
                <a:effectLst/>
                <a:latin typeface="AdvPS94BA"/>
              </a:rPr>
              <a:t>most</a:t>
            </a:r>
            <a:r>
              <a:rPr lang="fr-CA" sz="1200" dirty="0">
                <a:effectLst/>
                <a:latin typeface="AdvPS94BA"/>
              </a:rPr>
              <a:t> infants, </a:t>
            </a:r>
            <a:r>
              <a:rPr lang="fr-CA" sz="1200" dirty="0" err="1">
                <a:effectLst/>
                <a:latin typeface="AdvPS94BA"/>
              </a:rPr>
              <a:t>it</a:t>
            </a:r>
            <a:r>
              <a:rPr lang="fr-CA" sz="1200" dirty="0">
                <a:effectLst/>
                <a:latin typeface="AdvPS94BA"/>
              </a:rPr>
              <a:t> </a:t>
            </a:r>
            <a:r>
              <a:rPr lang="fr-CA" sz="1200" dirty="0" err="1">
                <a:effectLst/>
                <a:latin typeface="AdvPS94BA"/>
              </a:rPr>
              <a:t>is</a:t>
            </a:r>
            <a:r>
              <a:rPr lang="fr-CA" sz="1200" dirty="0">
                <a:effectLst/>
                <a:latin typeface="AdvPS94BA"/>
              </a:rPr>
              <a:t> a case of </a:t>
            </a:r>
            <a:r>
              <a:rPr lang="fr-CA" sz="1200" dirty="0" err="1">
                <a:effectLst/>
                <a:latin typeface="AdvPS94BA"/>
              </a:rPr>
              <a:t>highly</a:t>
            </a:r>
            <a:r>
              <a:rPr lang="fr-CA" sz="1200" dirty="0">
                <a:effectLst/>
                <a:latin typeface="AdvPS94BA"/>
              </a:rPr>
              <a:t> </a:t>
            </a:r>
            <a:r>
              <a:rPr lang="fr-CA" sz="1200" dirty="0" err="1">
                <a:effectLst/>
                <a:latin typeface="AdvPS94BA"/>
              </a:rPr>
              <a:t>prevalent</a:t>
            </a:r>
            <a:r>
              <a:rPr lang="fr-CA" sz="1200" dirty="0">
                <a:effectLst/>
                <a:latin typeface="AdvPS94BA"/>
              </a:rPr>
              <a:t> </a:t>
            </a:r>
            <a:r>
              <a:rPr lang="fr-CA" sz="1200" dirty="0" err="1">
                <a:effectLst/>
                <a:latin typeface="AdvPS94BA"/>
              </a:rPr>
              <a:t>symptoms</a:t>
            </a:r>
            <a:r>
              <a:rPr lang="fr-CA" sz="1200" dirty="0">
                <a:effectLst/>
                <a:latin typeface="AdvPS94BA"/>
              </a:rPr>
              <a:t> or </a:t>
            </a:r>
            <a:r>
              <a:rPr lang="fr-CA" sz="1200" dirty="0" err="1">
                <a:effectLst/>
                <a:latin typeface="AdvPS94BA"/>
              </a:rPr>
              <a:t>signs</a:t>
            </a:r>
            <a:r>
              <a:rPr lang="fr-CA" sz="1200" dirty="0">
                <a:effectLst/>
                <a:latin typeface="AdvPS94BA"/>
              </a:rPr>
              <a:t> </a:t>
            </a:r>
            <a:r>
              <a:rPr lang="fr-CA" sz="1200" dirty="0" err="1">
                <a:effectLst/>
                <a:latin typeface="AdvPS94BA"/>
              </a:rPr>
              <a:t>occurring</a:t>
            </a:r>
            <a:r>
              <a:rPr lang="fr-CA" sz="1200" dirty="0">
                <a:effectLst/>
                <a:latin typeface="AdvPS94BA"/>
              </a:rPr>
              <a:t> </a:t>
            </a:r>
            <a:r>
              <a:rPr lang="fr-CA" sz="1200" dirty="0" err="1">
                <a:effectLst/>
                <a:latin typeface="AdvPS94BA"/>
              </a:rPr>
              <a:t>contemporaneously</a:t>
            </a:r>
            <a:r>
              <a:rPr lang="fr-CA" sz="1200" dirty="0">
                <a:effectLst/>
                <a:latin typeface="AdvPS94BA"/>
              </a:rPr>
              <a:t>, </a:t>
            </a:r>
            <a:r>
              <a:rPr lang="fr-CA" sz="1200" dirty="0" err="1">
                <a:effectLst/>
                <a:latin typeface="AdvPS94BA"/>
              </a:rPr>
              <a:t>without</a:t>
            </a:r>
            <a:r>
              <a:rPr lang="fr-CA" sz="1200" dirty="0">
                <a:effectLst/>
                <a:latin typeface="AdvPS94BA"/>
              </a:rPr>
              <a:t> </a:t>
            </a:r>
            <a:r>
              <a:rPr lang="fr-CA" sz="1200" dirty="0" err="1">
                <a:effectLst/>
                <a:latin typeface="AdvPS94BA"/>
              </a:rPr>
              <a:t>necessarily</a:t>
            </a:r>
            <a:r>
              <a:rPr lang="fr-CA" sz="1200" dirty="0">
                <a:effectLst/>
                <a:latin typeface="AdvPS94BA"/>
              </a:rPr>
              <a:t> </a:t>
            </a:r>
            <a:r>
              <a:rPr lang="fr-CA" sz="1200" dirty="0" err="1">
                <a:effectLst/>
                <a:latin typeface="AdvPS94BA"/>
              </a:rPr>
              <a:t>having</a:t>
            </a:r>
            <a:r>
              <a:rPr lang="fr-CA" sz="1200" dirty="0">
                <a:effectLst/>
                <a:latin typeface="AdvPS94BA"/>
              </a:rPr>
              <a:t> a cause-and-</a:t>
            </a:r>
            <a:r>
              <a:rPr lang="fr-CA" sz="1200" dirty="0" err="1">
                <a:effectLst/>
                <a:latin typeface="AdvPS94BA"/>
              </a:rPr>
              <a:t>effect</a:t>
            </a:r>
            <a:r>
              <a:rPr lang="fr-CA" sz="1200" dirty="0">
                <a:effectLst/>
                <a:latin typeface="AdvPS94BA"/>
              </a:rPr>
              <a:t> </a:t>
            </a:r>
            <a:r>
              <a:rPr lang="fr-CA" sz="1200" dirty="0" err="1">
                <a:effectLst/>
                <a:latin typeface="AdvPS94BA"/>
              </a:rPr>
              <a:t>relationship</a:t>
            </a:r>
            <a:r>
              <a:rPr lang="fr-CA" sz="1200" dirty="0">
                <a:effectLst/>
                <a:latin typeface="AdvPS94BA"/>
              </a:rPr>
              <a:t> </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21</a:t>
            </a:fld>
            <a:endParaRPr lang="fr-FR" altLang="x-none"/>
          </a:p>
        </p:txBody>
      </p:sp>
    </p:spTree>
    <p:extLst>
      <p:ext uri="{BB962C8B-B14F-4D97-AF65-F5344CB8AC3E}">
        <p14:creationId xmlns:p14="http://schemas.microsoft.com/office/powerpoint/2010/main" val="794531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sz="1200" dirty="0">
                <a:ea typeface="ヒラギノ角ゴ Pro W3" pitchFamily="-128" charset="-128"/>
              </a:rPr>
              <a:t>Hassal, E. Over-Prescription of Acid-</a:t>
            </a:r>
            <a:r>
              <a:rPr lang="fr-FR" altLang="fr-FR" sz="1200" dirty="0" err="1">
                <a:ea typeface="ヒラギノ角ゴ Pro W3" pitchFamily="-128" charset="-128"/>
              </a:rPr>
              <a:t>Suppressing</a:t>
            </a:r>
            <a:r>
              <a:rPr lang="fr-FR" altLang="fr-FR" sz="1200" dirty="0">
                <a:ea typeface="ヒラギノ角ゴ Pro W3" pitchFamily="-128" charset="-128"/>
              </a:rPr>
              <a:t> </a:t>
            </a:r>
            <a:r>
              <a:rPr lang="fr-FR" altLang="fr-FR" sz="1200" dirty="0" err="1">
                <a:ea typeface="ヒラギノ角ゴ Pro W3" pitchFamily="-128" charset="-128"/>
              </a:rPr>
              <a:t>Medication</a:t>
            </a:r>
            <a:r>
              <a:rPr lang="fr-FR" altLang="fr-FR" sz="1200" dirty="0">
                <a:ea typeface="ヒラギノ角ゴ Pro W3" pitchFamily="-128" charset="-128"/>
              </a:rPr>
              <a:t> in Infants: How It Came About, </a:t>
            </a:r>
            <a:r>
              <a:rPr lang="fr-FR" altLang="fr-FR" sz="1200" dirty="0" err="1">
                <a:ea typeface="ヒラギノ角ゴ Pro W3" pitchFamily="-128" charset="-128"/>
              </a:rPr>
              <a:t>Why</a:t>
            </a:r>
            <a:r>
              <a:rPr lang="fr-FR" altLang="fr-FR" sz="1200" dirty="0">
                <a:ea typeface="ヒラギノ角ゴ Pro W3" pitchFamily="-128" charset="-128"/>
              </a:rPr>
              <a:t> </a:t>
            </a:r>
            <a:r>
              <a:rPr lang="fr-FR" altLang="fr-FR" sz="1200" dirty="0" err="1">
                <a:ea typeface="ヒラギノ角ゴ Pro W3" pitchFamily="-128" charset="-128"/>
              </a:rPr>
              <a:t>It’S</a:t>
            </a:r>
            <a:r>
              <a:rPr lang="fr-FR" altLang="fr-FR" sz="1200" dirty="0">
                <a:ea typeface="ヒラギノ角ゴ Pro W3" pitchFamily="-128" charset="-128"/>
              </a:rPr>
              <a:t> </a:t>
            </a:r>
            <a:r>
              <a:rPr lang="fr-FR" altLang="fr-FR" sz="1200" dirty="0" err="1">
                <a:ea typeface="ヒラギノ角ゴ Pro W3" pitchFamily="-128" charset="-128"/>
              </a:rPr>
              <a:t>Wrong</a:t>
            </a:r>
            <a:r>
              <a:rPr lang="fr-FR" altLang="fr-FR" sz="1200" dirty="0">
                <a:ea typeface="ヒラギノ角ゴ Pro W3" pitchFamily="-128" charset="-128"/>
              </a:rPr>
              <a:t>, and </a:t>
            </a:r>
            <a:r>
              <a:rPr lang="fr-FR" altLang="fr-FR" sz="1200" dirty="0" err="1">
                <a:ea typeface="ヒラギノ角ゴ Pro W3" pitchFamily="-128" charset="-128"/>
              </a:rPr>
              <a:t>What</a:t>
            </a:r>
            <a:r>
              <a:rPr lang="fr-FR" altLang="fr-FR" sz="1200" dirty="0">
                <a:ea typeface="ヒラギノ角ゴ Pro W3" pitchFamily="-128" charset="-128"/>
              </a:rPr>
              <a:t> to Do About It. Journal of </a:t>
            </a:r>
            <a:r>
              <a:rPr lang="fr-FR" altLang="fr-FR" sz="1200" dirty="0" err="1">
                <a:ea typeface="ヒラギノ角ゴ Pro W3" pitchFamily="-128" charset="-128"/>
              </a:rPr>
              <a:t>Pediatrics</a:t>
            </a:r>
            <a:r>
              <a:rPr lang="fr-FR" altLang="fr-FR" sz="1200" dirty="0">
                <a:ea typeface="ヒラギノ角ゴ Pro W3" pitchFamily="-128" charset="-128"/>
              </a:rPr>
              <a:t>. 2012 Feb;160 (2):193-8.</a:t>
            </a:r>
            <a:endParaRPr lang="fr-FR" altLang="fr-FR" sz="1200" u="sng" dirty="0">
              <a:ea typeface="ヒラギノ角ゴ Pro W3" pitchFamily="-128" charset="-128"/>
            </a:endParaRPr>
          </a:p>
          <a:p>
            <a:pPr algn="l"/>
            <a:r>
              <a:rPr lang="fr-CA" sz="1200" b="0" i="0" dirty="0">
                <a:solidFill>
                  <a:srgbClr val="5B616B"/>
                </a:solidFill>
                <a:effectLst/>
                <a:latin typeface="system-ui"/>
              </a:rPr>
              <a:t>Publicité dirigée vers les adultes, qui demandent ensuite </a:t>
            </a:r>
            <a:r>
              <a:rPr lang="fr-CA" sz="1200" b="0" i="0" dirty="0" err="1">
                <a:solidFill>
                  <a:srgbClr val="5B616B"/>
                </a:solidFill>
                <a:effectLst/>
                <a:latin typeface="system-ui"/>
              </a:rPr>
              <a:t>tx</a:t>
            </a:r>
            <a:r>
              <a:rPr lang="fr-CA" sz="1200" b="0" i="0" dirty="0">
                <a:solidFill>
                  <a:srgbClr val="5B616B"/>
                </a:solidFill>
                <a:effectLst/>
                <a:latin typeface="system-ui"/>
              </a:rPr>
              <a:t> pour leurs enfants, puis nourrissons... Pas de pub directe vers nourrissons </a:t>
            </a:r>
            <a:r>
              <a:rPr lang="fr-CA" sz="1200" b="0" i="0" dirty="0" err="1">
                <a:solidFill>
                  <a:srgbClr val="5B616B"/>
                </a:solidFill>
                <a:effectLst/>
                <a:latin typeface="system-ui"/>
              </a:rPr>
              <a:t>pcq</a:t>
            </a:r>
            <a:r>
              <a:rPr lang="fr-CA" sz="1200" b="0" i="0" dirty="0">
                <a:solidFill>
                  <a:srgbClr val="5B616B"/>
                </a:solidFill>
                <a:effectLst/>
                <a:latin typeface="system-ui"/>
              </a:rPr>
              <a:t> IPP pas approuvés par la FDA avant 1 an. </a:t>
            </a:r>
          </a:p>
          <a:p>
            <a:pPr algn="l"/>
            <a:endParaRPr lang="fr-CA" sz="1200" b="0" i="0" dirty="0">
              <a:solidFill>
                <a:srgbClr val="5B616B"/>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12121"/>
                </a:solidFill>
                <a:effectLst/>
                <a:latin typeface="system-ui"/>
              </a:rPr>
              <a:t>Donohue JM, </a:t>
            </a:r>
            <a:r>
              <a:rPr lang="fr-CA" b="0" i="0" dirty="0" err="1">
                <a:solidFill>
                  <a:srgbClr val="212121"/>
                </a:solidFill>
                <a:effectLst/>
                <a:latin typeface="system-ui"/>
              </a:rPr>
              <a:t>Cevasco</a:t>
            </a:r>
            <a:r>
              <a:rPr lang="fr-CA" b="0" i="0" dirty="0">
                <a:solidFill>
                  <a:srgbClr val="212121"/>
                </a:solidFill>
                <a:effectLst/>
                <a:latin typeface="system-ui"/>
              </a:rPr>
              <a:t> M, Rosenthal MB. A </a:t>
            </a:r>
            <a:r>
              <a:rPr lang="fr-CA" b="0" i="0" dirty="0" err="1">
                <a:solidFill>
                  <a:srgbClr val="212121"/>
                </a:solidFill>
                <a:effectLst/>
                <a:latin typeface="system-ui"/>
              </a:rPr>
              <a:t>decade</a:t>
            </a:r>
            <a:r>
              <a:rPr lang="fr-CA" b="0" i="0" dirty="0">
                <a:solidFill>
                  <a:srgbClr val="212121"/>
                </a:solidFill>
                <a:effectLst/>
                <a:latin typeface="system-ui"/>
              </a:rPr>
              <a:t> of direct-to-consumer </a:t>
            </a:r>
            <a:r>
              <a:rPr lang="fr-CA" b="0" i="0" dirty="0" err="1">
                <a:solidFill>
                  <a:srgbClr val="212121"/>
                </a:solidFill>
                <a:effectLst/>
                <a:latin typeface="system-ui"/>
              </a:rPr>
              <a:t>advertising</a:t>
            </a:r>
            <a:r>
              <a:rPr lang="fr-CA" b="0" i="0" dirty="0">
                <a:solidFill>
                  <a:srgbClr val="212121"/>
                </a:solidFill>
                <a:effectLst/>
                <a:latin typeface="system-ui"/>
              </a:rPr>
              <a:t> of prescription </a:t>
            </a:r>
            <a:r>
              <a:rPr lang="fr-CA" b="0" i="0" dirty="0" err="1">
                <a:solidFill>
                  <a:srgbClr val="212121"/>
                </a:solidFill>
                <a:effectLst/>
                <a:latin typeface="system-ui"/>
              </a:rPr>
              <a:t>drugs</a:t>
            </a:r>
            <a:r>
              <a:rPr lang="fr-CA" b="0" i="0" dirty="0">
                <a:solidFill>
                  <a:srgbClr val="212121"/>
                </a:solidFill>
                <a:effectLst/>
                <a:latin typeface="system-ui"/>
              </a:rPr>
              <a:t>. N </a:t>
            </a:r>
            <a:r>
              <a:rPr lang="fr-CA" b="0" i="0" dirty="0" err="1">
                <a:solidFill>
                  <a:srgbClr val="212121"/>
                </a:solidFill>
                <a:effectLst/>
                <a:latin typeface="system-ui"/>
              </a:rPr>
              <a:t>Engl</a:t>
            </a:r>
            <a:r>
              <a:rPr lang="fr-CA" b="0" i="0" dirty="0">
                <a:solidFill>
                  <a:srgbClr val="212121"/>
                </a:solidFill>
                <a:effectLst/>
                <a:latin typeface="system-ui"/>
              </a:rPr>
              <a:t> J Med. 2007 </a:t>
            </a:r>
            <a:r>
              <a:rPr lang="fr-CA" b="0" i="0" dirty="0" err="1">
                <a:solidFill>
                  <a:srgbClr val="212121"/>
                </a:solidFill>
                <a:effectLst/>
                <a:latin typeface="system-ui"/>
              </a:rPr>
              <a:t>Aug</a:t>
            </a:r>
            <a:r>
              <a:rPr lang="fr-CA" b="0" i="0" dirty="0">
                <a:solidFill>
                  <a:srgbClr val="212121"/>
                </a:solidFill>
                <a:effectLst/>
                <a:latin typeface="system-ui"/>
              </a:rPr>
              <a:t> 16;357(7):673-81. </a:t>
            </a:r>
            <a:r>
              <a:rPr lang="fr-CA" b="0" i="0" dirty="0" err="1">
                <a:solidFill>
                  <a:srgbClr val="212121"/>
                </a:solidFill>
                <a:effectLst/>
                <a:latin typeface="system-ui"/>
              </a:rPr>
              <a:t>doi</a:t>
            </a:r>
            <a:r>
              <a:rPr lang="fr-CA" b="0" i="0" dirty="0">
                <a:solidFill>
                  <a:srgbClr val="212121"/>
                </a:solidFill>
                <a:effectLst/>
                <a:latin typeface="system-ui"/>
              </a:rPr>
              <a:t>: 10.1056/NEJMsa070502. PMID: 17699817.</a:t>
            </a:r>
          </a:p>
          <a:p>
            <a:pPr algn="l"/>
            <a:r>
              <a:rPr lang="fr-CA" b="1" i="0" dirty="0">
                <a:solidFill>
                  <a:srgbClr val="212121"/>
                </a:solidFill>
                <a:effectLst/>
                <a:latin typeface="system-ui"/>
              </a:rPr>
              <a:t>Background: </a:t>
            </a:r>
            <a:r>
              <a:rPr lang="fr-CA" b="0" i="0" dirty="0" err="1">
                <a:solidFill>
                  <a:srgbClr val="212121"/>
                </a:solidFill>
                <a:effectLst/>
                <a:latin typeface="system-ui"/>
              </a:rPr>
              <a:t>Evidence</a:t>
            </a:r>
            <a:r>
              <a:rPr lang="fr-CA" b="0" i="0" dirty="0">
                <a:solidFill>
                  <a:srgbClr val="212121"/>
                </a:solidFill>
                <a:effectLst/>
                <a:latin typeface="system-ui"/>
              </a:rPr>
              <a:t> </a:t>
            </a:r>
            <a:r>
              <a:rPr lang="fr-CA" b="0" i="0" dirty="0" err="1">
                <a:solidFill>
                  <a:srgbClr val="212121"/>
                </a:solidFill>
                <a:effectLst/>
                <a:latin typeface="system-ui"/>
              </a:rPr>
              <a:t>suggests</a:t>
            </a:r>
            <a:r>
              <a:rPr lang="fr-CA" b="0" i="0" dirty="0">
                <a:solidFill>
                  <a:srgbClr val="212121"/>
                </a:solidFill>
                <a:effectLst/>
                <a:latin typeface="system-ui"/>
              </a:rPr>
              <a:t> </a:t>
            </a:r>
            <a:r>
              <a:rPr lang="fr-CA" b="0" i="0" dirty="0" err="1">
                <a:solidFill>
                  <a:srgbClr val="212121"/>
                </a:solidFill>
                <a:effectLst/>
                <a:latin typeface="system-ui"/>
              </a:rPr>
              <a:t>that</a:t>
            </a:r>
            <a:r>
              <a:rPr lang="fr-CA" b="0" i="0" dirty="0">
                <a:solidFill>
                  <a:srgbClr val="212121"/>
                </a:solidFill>
                <a:effectLst/>
                <a:latin typeface="system-ui"/>
              </a:rPr>
              <a:t> direct-to-consumer </a:t>
            </a:r>
            <a:r>
              <a:rPr lang="fr-CA" b="0" i="0" dirty="0" err="1">
                <a:solidFill>
                  <a:srgbClr val="212121"/>
                </a:solidFill>
                <a:effectLst/>
                <a:latin typeface="system-ui"/>
              </a:rPr>
              <a:t>advertising</a:t>
            </a:r>
            <a:r>
              <a:rPr lang="fr-CA" b="0" i="0" dirty="0">
                <a:solidFill>
                  <a:srgbClr val="212121"/>
                </a:solidFill>
                <a:effectLst/>
                <a:latin typeface="system-ui"/>
              </a:rPr>
              <a:t> of prescription </a:t>
            </a:r>
            <a:r>
              <a:rPr lang="fr-CA" b="0" i="0" dirty="0" err="1">
                <a:solidFill>
                  <a:srgbClr val="212121"/>
                </a:solidFill>
                <a:effectLst/>
                <a:latin typeface="system-ui"/>
              </a:rPr>
              <a:t>drugs</a:t>
            </a:r>
            <a:r>
              <a:rPr lang="fr-CA" b="0" i="0" dirty="0">
                <a:solidFill>
                  <a:srgbClr val="212121"/>
                </a:solidFill>
                <a:effectLst/>
                <a:latin typeface="system-ui"/>
              </a:rPr>
              <a:t> </a:t>
            </a:r>
            <a:r>
              <a:rPr lang="fr-CA" b="0" i="0" dirty="0" err="1">
                <a:solidFill>
                  <a:srgbClr val="212121"/>
                </a:solidFill>
                <a:effectLst/>
                <a:latin typeface="system-ui"/>
              </a:rPr>
              <a:t>increases</a:t>
            </a:r>
            <a:r>
              <a:rPr lang="fr-CA" b="0" i="0" dirty="0">
                <a:solidFill>
                  <a:srgbClr val="212121"/>
                </a:solidFill>
                <a:effectLst/>
                <a:latin typeface="system-ui"/>
              </a:rPr>
              <a:t> </a:t>
            </a:r>
            <a:r>
              <a:rPr lang="fr-CA" b="0" i="0" dirty="0" err="1">
                <a:solidFill>
                  <a:srgbClr val="212121"/>
                </a:solidFill>
                <a:effectLst/>
                <a:latin typeface="system-ui"/>
              </a:rPr>
              <a:t>pharmaceutical</a:t>
            </a:r>
            <a:r>
              <a:rPr lang="fr-CA" b="0" i="0" dirty="0">
                <a:solidFill>
                  <a:srgbClr val="212121"/>
                </a:solidFill>
                <a:effectLst/>
                <a:latin typeface="system-ui"/>
              </a:rPr>
              <a:t> sales and </a:t>
            </a:r>
            <a:r>
              <a:rPr lang="fr-CA" b="0" i="0" dirty="0" err="1">
                <a:solidFill>
                  <a:srgbClr val="212121"/>
                </a:solidFill>
                <a:effectLst/>
                <a:latin typeface="system-ui"/>
              </a:rPr>
              <a:t>both</a:t>
            </a:r>
            <a:r>
              <a:rPr lang="fr-CA" b="0" i="0" dirty="0">
                <a:solidFill>
                  <a:srgbClr val="212121"/>
                </a:solidFill>
                <a:effectLst/>
                <a:latin typeface="system-ui"/>
              </a:rPr>
              <a:t> </a:t>
            </a:r>
            <a:r>
              <a:rPr lang="fr-CA" b="0" i="0" dirty="0" err="1">
                <a:solidFill>
                  <a:srgbClr val="212121"/>
                </a:solidFill>
                <a:effectLst/>
                <a:latin typeface="system-ui"/>
              </a:rPr>
              <a:t>helps</a:t>
            </a:r>
            <a:r>
              <a:rPr lang="fr-CA" b="0" i="0" dirty="0">
                <a:solidFill>
                  <a:srgbClr val="212121"/>
                </a:solidFill>
                <a:effectLst/>
                <a:latin typeface="system-ui"/>
              </a:rPr>
              <a:t> to </a:t>
            </a:r>
            <a:r>
              <a:rPr lang="fr-CA" b="0" i="0" dirty="0" err="1">
                <a:solidFill>
                  <a:srgbClr val="212121"/>
                </a:solidFill>
                <a:effectLst/>
                <a:latin typeface="system-ui"/>
              </a:rPr>
              <a:t>avert</a:t>
            </a:r>
            <a:r>
              <a:rPr lang="fr-CA" b="0" i="0" dirty="0">
                <a:solidFill>
                  <a:srgbClr val="212121"/>
                </a:solidFill>
                <a:effectLst/>
                <a:latin typeface="system-ui"/>
              </a:rPr>
              <a:t> </a:t>
            </a:r>
            <a:r>
              <a:rPr lang="fr-CA" b="0" i="0" dirty="0" err="1">
                <a:solidFill>
                  <a:srgbClr val="212121"/>
                </a:solidFill>
                <a:effectLst/>
                <a:latin typeface="system-ui"/>
              </a:rPr>
              <a:t>underuse</a:t>
            </a:r>
            <a:r>
              <a:rPr lang="fr-CA" b="0" i="0" dirty="0">
                <a:solidFill>
                  <a:srgbClr val="212121"/>
                </a:solidFill>
                <a:effectLst/>
                <a:latin typeface="system-ui"/>
              </a:rPr>
              <a:t> of </a:t>
            </a:r>
            <a:r>
              <a:rPr lang="fr-CA" b="0" i="0" dirty="0" err="1">
                <a:solidFill>
                  <a:srgbClr val="212121"/>
                </a:solidFill>
                <a:effectLst/>
                <a:latin typeface="system-ui"/>
              </a:rPr>
              <a:t>medicines</a:t>
            </a:r>
            <a:r>
              <a:rPr lang="fr-CA" b="0" i="0" dirty="0">
                <a:solidFill>
                  <a:srgbClr val="212121"/>
                </a:solidFill>
                <a:effectLst/>
                <a:latin typeface="system-ui"/>
              </a:rPr>
              <a:t> and leads to </a:t>
            </a:r>
            <a:r>
              <a:rPr lang="fr-CA" b="0" i="0" dirty="0" err="1">
                <a:solidFill>
                  <a:srgbClr val="212121"/>
                </a:solidFill>
                <a:effectLst/>
                <a:latin typeface="system-ui"/>
              </a:rPr>
              <a:t>potential</a:t>
            </a:r>
            <a:r>
              <a:rPr lang="fr-CA" b="0" i="0" dirty="0">
                <a:solidFill>
                  <a:srgbClr val="212121"/>
                </a:solidFill>
                <a:effectLst/>
                <a:latin typeface="system-ui"/>
              </a:rPr>
              <a:t> </a:t>
            </a:r>
            <a:r>
              <a:rPr lang="fr-CA" b="0" i="0" dirty="0" err="1">
                <a:solidFill>
                  <a:srgbClr val="212121"/>
                </a:solidFill>
                <a:effectLst/>
                <a:latin typeface="system-ui"/>
              </a:rPr>
              <a:t>overuse</a:t>
            </a:r>
            <a:r>
              <a:rPr lang="fr-CA" b="0" i="0" dirty="0">
                <a:solidFill>
                  <a:srgbClr val="212121"/>
                </a:solidFill>
                <a:effectLst/>
                <a:latin typeface="system-ui"/>
              </a:rPr>
              <a:t>. </a:t>
            </a:r>
            <a:r>
              <a:rPr lang="fr-CA" b="0" i="0" dirty="0" err="1">
                <a:solidFill>
                  <a:srgbClr val="212121"/>
                </a:solidFill>
                <a:effectLst/>
                <a:latin typeface="system-ui"/>
              </a:rPr>
              <a:t>Concern</a:t>
            </a:r>
            <a:r>
              <a:rPr lang="fr-CA" b="0" i="0" dirty="0">
                <a:solidFill>
                  <a:srgbClr val="212121"/>
                </a:solidFill>
                <a:effectLst/>
                <a:latin typeface="system-ui"/>
              </a:rPr>
              <a:t> about </a:t>
            </a:r>
            <a:r>
              <a:rPr lang="fr-CA" b="0" i="0" dirty="0" err="1">
                <a:solidFill>
                  <a:srgbClr val="212121"/>
                </a:solidFill>
                <a:effectLst/>
                <a:latin typeface="system-ui"/>
              </a:rPr>
              <a:t>such</a:t>
            </a:r>
            <a:r>
              <a:rPr lang="fr-CA" b="0" i="0" dirty="0">
                <a:solidFill>
                  <a:srgbClr val="212121"/>
                </a:solidFill>
                <a:effectLst/>
                <a:latin typeface="system-ui"/>
              </a:rPr>
              <a:t> </a:t>
            </a:r>
            <a:r>
              <a:rPr lang="fr-CA" b="0" i="0" dirty="0" err="1">
                <a:solidFill>
                  <a:srgbClr val="212121"/>
                </a:solidFill>
                <a:effectLst/>
                <a:latin typeface="system-ui"/>
              </a:rPr>
              <a:t>advertising</a:t>
            </a:r>
            <a:r>
              <a:rPr lang="fr-CA" b="0" i="0" dirty="0">
                <a:solidFill>
                  <a:srgbClr val="212121"/>
                </a:solidFill>
                <a:effectLst/>
                <a:latin typeface="system-ui"/>
              </a:rPr>
              <a:t> has </a:t>
            </a:r>
            <a:r>
              <a:rPr lang="fr-CA" b="0" i="0" dirty="0" err="1">
                <a:solidFill>
                  <a:srgbClr val="212121"/>
                </a:solidFill>
                <a:effectLst/>
                <a:latin typeface="system-ui"/>
              </a:rPr>
              <a:t>increased</a:t>
            </a:r>
            <a:r>
              <a:rPr lang="fr-CA" b="0" i="0" dirty="0">
                <a:solidFill>
                  <a:srgbClr val="212121"/>
                </a:solidFill>
                <a:effectLst/>
                <a:latin typeface="system-ui"/>
              </a:rPr>
              <a:t> </a:t>
            </a:r>
            <a:r>
              <a:rPr lang="fr-CA" b="0" i="0" dirty="0" err="1">
                <a:solidFill>
                  <a:srgbClr val="212121"/>
                </a:solidFill>
                <a:effectLst/>
                <a:latin typeface="system-ui"/>
              </a:rPr>
              <a:t>recently</a:t>
            </a:r>
            <a:r>
              <a:rPr lang="fr-CA" b="0" i="0" dirty="0">
                <a:solidFill>
                  <a:srgbClr val="212121"/>
                </a:solidFill>
                <a:effectLst/>
                <a:latin typeface="system-ui"/>
              </a:rPr>
              <a:t> </a:t>
            </a:r>
            <a:r>
              <a:rPr lang="fr-CA" b="0" i="0" dirty="0" err="1">
                <a:solidFill>
                  <a:srgbClr val="212121"/>
                </a:solidFill>
                <a:effectLst/>
                <a:latin typeface="system-ui"/>
              </a:rPr>
              <a:t>owing</a:t>
            </a:r>
            <a:r>
              <a:rPr lang="fr-CA" b="0" i="0" dirty="0">
                <a:solidFill>
                  <a:srgbClr val="212121"/>
                </a:solidFill>
                <a:effectLst/>
                <a:latin typeface="system-ui"/>
              </a:rPr>
              <a:t> to the </a:t>
            </a:r>
            <a:r>
              <a:rPr lang="fr-CA" b="0" i="0" dirty="0" err="1">
                <a:solidFill>
                  <a:srgbClr val="212121"/>
                </a:solidFill>
                <a:effectLst/>
                <a:latin typeface="system-ui"/>
              </a:rPr>
              <a:t>withdrawal</a:t>
            </a:r>
            <a:r>
              <a:rPr lang="fr-CA" b="0" i="0" dirty="0">
                <a:solidFill>
                  <a:srgbClr val="212121"/>
                </a:solidFill>
                <a:effectLst/>
                <a:latin typeface="system-ui"/>
              </a:rPr>
              <a:t> </a:t>
            </a:r>
            <a:r>
              <a:rPr lang="fr-CA" b="0" i="0" dirty="0" err="1">
                <a:solidFill>
                  <a:srgbClr val="212121"/>
                </a:solidFill>
                <a:effectLst/>
                <a:latin typeface="system-ui"/>
              </a:rPr>
              <a:t>from</a:t>
            </a:r>
            <a:r>
              <a:rPr lang="fr-CA" b="0" i="0" dirty="0">
                <a:solidFill>
                  <a:srgbClr val="212121"/>
                </a:solidFill>
                <a:effectLst/>
                <a:latin typeface="system-ui"/>
              </a:rPr>
              <a:t> the </a:t>
            </a:r>
            <a:r>
              <a:rPr lang="fr-CA" b="0" i="0" dirty="0" err="1">
                <a:solidFill>
                  <a:srgbClr val="212121"/>
                </a:solidFill>
                <a:effectLst/>
                <a:latin typeface="system-ui"/>
              </a:rPr>
              <a:t>market</a:t>
            </a:r>
            <a:r>
              <a:rPr lang="fr-CA" b="0" i="0" dirty="0">
                <a:solidFill>
                  <a:srgbClr val="212121"/>
                </a:solidFill>
                <a:effectLst/>
                <a:latin typeface="system-ui"/>
              </a:rPr>
              <a:t> of </a:t>
            </a:r>
            <a:r>
              <a:rPr lang="fr-CA" b="0" i="0" dirty="0" err="1">
                <a:solidFill>
                  <a:srgbClr val="212121"/>
                </a:solidFill>
                <a:effectLst/>
                <a:latin typeface="system-ui"/>
              </a:rPr>
              <a:t>heavily</a:t>
            </a:r>
            <a:r>
              <a:rPr lang="fr-CA" b="0" i="0" dirty="0">
                <a:solidFill>
                  <a:srgbClr val="212121"/>
                </a:solidFill>
                <a:effectLst/>
                <a:latin typeface="system-ui"/>
              </a:rPr>
              <a:t> </a:t>
            </a:r>
            <a:r>
              <a:rPr lang="fr-CA" b="0" i="0" dirty="0" err="1">
                <a:solidFill>
                  <a:srgbClr val="212121"/>
                </a:solidFill>
                <a:effectLst/>
                <a:latin typeface="system-ui"/>
              </a:rPr>
              <a:t>advertised</a:t>
            </a:r>
            <a:r>
              <a:rPr lang="fr-CA" b="0" i="0" dirty="0">
                <a:solidFill>
                  <a:srgbClr val="212121"/>
                </a:solidFill>
                <a:effectLst/>
                <a:latin typeface="system-ui"/>
              </a:rPr>
              <a:t> </a:t>
            </a:r>
            <a:r>
              <a:rPr lang="fr-CA" b="0" i="0" dirty="0" err="1">
                <a:solidFill>
                  <a:srgbClr val="212121"/>
                </a:solidFill>
                <a:effectLst/>
                <a:latin typeface="system-ui"/>
              </a:rPr>
              <a:t>drugs</a:t>
            </a:r>
            <a:r>
              <a:rPr lang="fr-CA" b="0" i="0" dirty="0">
                <a:solidFill>
                  <a:srgbClr val="212121"/>
                </a:solidFill>
                <a:effectLst/>
                <a:latin typeface="system-ui"/>
              </a:rPr>
              <a:t> </a:t>
            </a:r>
            <a:r>
              <a:rPr lang="fr-CA" b="0" i="0" dirty="0" err="1">
                <a:solidFill>
                  <a:srgbClr val="212121"/>
                </a:solidFill>
                <a:effectLst/>
                <a:latin typeface="system-ui"/>
              </a:rPr>
              <a:t>found</a:t>
            </a:r>
            <a:r>
              <a:rPr lang="fr-CA" b="0" i="0" dirty="0">
                <a:solidFill>
                  <a:srgbClr val="212121"/>
                </a:solidFill>
                <a:effectLst/>
                <a:latin typeface="system-ui"/>
              </a:rPr>
              <a:t> to carry </a:t>
            </a:r>
            <a:r>
              <a:rPr lang="fr-CA" b="0" i="0" dirty="0" err="1">
                <a:solidFill>
                  <a:srgbClr val="212121"/>
                </a:solidFill>
                <a:effectLst/>
                <a:latin typeface="system-ui"/>
              </a:rPr>
              <a:t>serious</a:t>
            </a:r>
            <a:r>
              <a:rPr lang="fr-CA" b="0" i="0" dirty="0">
                <a:solidFill>
                  <a:srgbClr val="212121"/>
                </a:solidFill>
                <a:effectLst/>
                <a:latin typeface="system-ui"/>
              </a:rPr>
              <a:t> </a:t>
            </a:r>
            <a:r>
              <a:rPr lang="fr-CA" b="0" i="0" dirty="0" err="1">
                <a:solidFill>
                  <a:srgbClr val="212121"/>
                </a:solidFill>
                <a:effectLst/>
                <a:latin typeface="system-ui"/>
              </a:rPr>
              <a:t>risks</a:t>
            </a:r>
            <a:r>
              <a:rPr lang="fr-CA" b="0" i="0" dirty="0">
                <a:solidFill>
                  <a:srgbClr val="212121"/>
                </a:solidFill>
                <a:effectLst/>
                <a:latin typeface="system-ui"/>
              </a:rPr>
              <a:t>. </a:t>
            </a:r>
            <a:r>
              <a:rPr lang="fr-CA" b="0" i="0" dirty="0" err="1">
                <a:solidFill>
                  <a:srgbClr val="212121"/>
                </a:solidFill>
                <a:effectLst/>
                <a:latin typeface="system-ui"/>
              </a:rPr>
              <a:t>Moreover</a:t>
            </a:r>
            <a:r>
              <a:rPr lang="fr-CA" b="0" i="0" dirty="0">
                <a:solidFill>
                  <a:srgbClr val="212121"/>
                </a:solidFill>
                <a:effectLst/>
                <a:latin typeface="system-ui"/>
              </a:rPr>
              <a:t>, the Food and Drug Administration (FDA) has been </a:t>
            </a:r>
            <a:r>
              <a:rPr lang="fr-CA" b="0" i="0" dirty="0" err="1">
                <a:solidFill>
                  <a:srgbClr val="212121"/>
                </a:solidFill>
                <a:effectLst/>
                <a:latin typeface="system-ui"/>
              </a:rPr>
              <a:t>criticized</a:t>
            </a:r>
            <a:r>
              <a:rPr lang="fr-CA" b="0" i="0" dirty="0">
                <a:solidFill>
                  <a:srgbClr val="212121"/>
                </a:solidFill>
                <a:effectLst/>
                <a:latin typeface="system-ui"/>
              </a:rPr>
              <a:t> for </a:t>
            </a:r>
            <a:r>
              <a:rPr lang="fr-CA" b="0" i="0" dirty="0" err="1">
                <a:solidFill>
                  <a:srgbClr val="212121"/>
                </a:solidFill>
                <a:effectLst/>
                <a:latin typeface="system-ui"/>
              </a:rPr>
              <a:t>its</a:t>
            </a:r>
            <a:r>
              <a:rPr lang="fr-CA" b="0" i="0" dirty="0">
                <a:solidFill>
                  <a:srgbClr val="212121"/>
                </a:solidFill>
                <a:effectLst/>
                <a:latin typeface="system-ui"/>
              </a:rPr>
              <a:t> </a:t>
            </a:r>
            <a:r>
              <a:rPr lang="fr-CA" b="0" i="0" dirty="0" err="1">
                <a:solidFill>
                  <a:srgbClr val="212121"/>
                </a:solidFill>
                <a:effectLst/>
                <a:latin typeface="system-ui"/>
              </a:rPr>
              <a:t>weak</a:t>
            </a:r>
            <a:r>
              <a:rPr lang="fr-CA" b="0" i="0" dirty="0">
                <a:solidFill>
                  <a:srgbClr val="212121"/>
                </a:solidFill>
                <a:effectLst/>
                <a:latin typeface="system-ui"/>
              </a:rPr>
              <a:t> </a:t>
            </a:r>
            <a:r>
              <a:rPr lang="fr-CA" b="0" i="0" dirty="0" err="1">
                <a:solidFill>
                  <a:srgbClr val="212121"/>
                </a:solidFill>
                <a:effectLst/>
                <a:latin typeface="system-ui"/>
              </a:rPr>
              <a:t>enforcement</a:t>
            </a:r>
            <a:r>
              <a:rPr lang="fr-CA" b="0" i="0" dirty="0">
                <a:solidFill>
                  <a:srgbClr val="212121"/>
                </a:solidFill>
                <a:effectLst/>
                <a:latin typeface="system-ui"/>
              </a:rPr>
              <a:t> of </a:t>
            </a:r>
            <a:r>
              <a:rPr lang="fr-CA" b="0" i="0" dirty="0" err="1">
                <a:solidFill>
                  <a:srgbClr val="212121"/>
                </a:solidFill>
                <a:effectLst/>
                <a:latin typeface="system-ui"/>
              </a:rPr>
              <a:t>laws</a:t>
            </a:r>
            <a:r>
              <a:rPr lang="fr-CA" b="0" i="0" dirty="0">
                <a:solidFill>
                  <a:srgbClr val="212121"/>
                </a:solidFill>
                <a:effectLst/>
                <a:latin typeface="system-ui"/>
              </a:rPr>
              <a:t> </a:t>
            </a:r>
            <a:r>
              <a:rPr lang="fr-CA" b="0" i="0" dirty="0" err="1">
                <a:solidFill>
                  <a:srgbClr val="212121"/>
                </a:solidFill>
                <a:effectLst/>
                <a:latin typeface="system-ui"/>
              </a:rPr>
              <a:t>regulating</a:t>
            </a:r>
            <a:r>
              <a:rPr lang="fr-CA" b="0" i="0" dirty="0">
                <a:solidFill>
                  <a:srgbClr val="212121"/>
                </a:solidFill>
                <a:effectLst/>
                <a:latin typeface="system-ui"/>
              </a:rPr>
              <a:t> </a:t>
            </a:r>
            <a:r>
              <a:rPr lang="fr-CA" b="0" i="0" dirty="0" err="1">
                <a:solidFill>
                  <a:srgbClr val="212121"/>
                </a:solidFill>
                <a:effectLst/>
                <a:latin typeface="system-ui"/>
              </a:rPr>
              <a:t>such</a:t>
            </a:r>
            <a:r>
              <a:rPr lang="fr-CA" b="0" i="0" dirty="0">
                <a:solidFill>
                  <a:srgbClr val="212121"/>
                </a:solidFill>
                <a:effectLst/>
                <a:latin typeface="system-ui"/>
              </a:rPr>
              <a:t> </a:t>
            </a:r>
            <a:r>
              <a:rPr lang="fr-CA" b="0" i="0" dirty="0" err="1">
                <a:solidFill>
                  <a:srgbClr val="212121"/>
                </a:solidFill>
                <a:effectLst/>
                <a:latin typeface="system-ui"/>
              </a:rPr>
              <a:t>advertising</a:t>
            </a:r>
            <a:r>
              <a:rPr lang="fr-CA" b="0" i="0" dirty="0">
                <a:solidFill>
                  <a:srgbClr val="212121"/>
                </a:solidFill>
                <a:effectLst/>
                <a:latin typeface="system-ui"/>
              </a:rPr>
              <a:t>.</a:t>
            </a:r>
          </a:p>
          <a:p>
            <a:r>
              <a:rPr lang="fr-CA" b="1" i="0" dirty="0">
                <a:solidFill>
                  <a:srgbClr val="212121"/>
                </a:solidFill>
                <a:effectLst/>
                <a:latin typeface="system-ui"/>
              </a:rPr>
              <a:t>Conclusions: </a:t>
            </a:r>
            <a:r>
              <a:rPr lang="fr-CA" b="0" i="0" dirty="0" err="1">
                <a:solidFill>
                  <a:srgbClr val="212121"/>
                </a:solidFill>
                <a:effectLst/>
                <a:latin typeface="system-ui"/>
              </a:rPr>
              <a:t>Spending</a:t>
            </a:r>
            <a:r>
              <a:rPr lang="fr-CA" b="0" i="0" dirty="0">
                <a:solidFill>
                  <a:srgbClr val="212121"/>
                </a:solidFill>
                <a:effectLst/>
                <a:latin typeface="system-ui"/>
              </a:rPr>
              <a:t> on direct-to-consumer </a:t>
            </a:r>
            <a:r>
              <a:rPr lang="fr-CA" b="0" i="0" dirty="0" err="1">
                <a:solidFill>
                  <a:srgbClr val="212121"/>
                </a:solidFill>
                <a:effectLst/>
                <a:latin typeface="system-ui"/>
              </a:rPr>
              <a:t>advertising</a:t>
            </a:r>
            <a:r>
              <a:rPr lang="fr-CA" b="0" i="0" dirty="0">
                <a:solidFill>
                  <a:srgbClr val="212121"/>
                </a:solidFill>
                <a:effectLst/>
                <a:latin typeface="system-ui"/>
              </a:rPr>
              <a:t> has </a:t>
            </a:r>
            <a:r>
              <a:rPr lang="fr-CA" b="0" i="0" dirty="0" err="1">
                <a:solidFill>
                  <a:srgbClr val="212121"/>
                </a:solidFill>
                <a:effectLst/>
                <a:latin typeface="system-ui"/>
              </a:rPr>
              <a:t>continued</a:t>
            </a:r>
            <a:r>
              <a:rPr lang="fr-CA" b="0" i="0" dirty="0">
                <a:solidFill>
                  <a:srgbClr val="212121"/>
                </a:solidFill>
                <a:effectLst/>
                <a:latin typeface="system-ui"/>
              </a:rPr>
              <a:t> to </a:t>
            </a:r>
            <a:r>
              <a:rPr lang="fr-CA" b="0" i="0" dirty="0" err="1">
                <a:solidFill>
                  <a:srgbClr val="212121"/>
                </a:solidFill>
                <a:effectLst/>
                <a:latin typeface="system-ui"/>
              </a:rPr>
              <a:t>increase</a:t>
            </a:r>
            <a:r>
              <a:rPr lang="fr-CA" b="0" i="0" dirty="0">
                <a:solidFill>
                  <a:srgbClr val="212121"/>
                </a:solidFill>
                <a:effectLst/>
                <a:latin typeface="system-ui"/>
              </a:rPr>
              <a:t> in </a:t>
            </a:r>
            <a:r>
              <a:rPr lang="fr-CA" b="0" i="0" dirty="0" err="1">
                <a:solidFill>
                  <a:srgbClr val="212121"/>
                </a:solidFill>
                <a:effectLst/>
                <a:latin typeface="system-ui"/>
              </a:rPr>
              <a:t>recent</a:t>
            </a:r>
            <a:r>
              <a:rPr lang="fr-CA" b="0" i="0" dirty="0">
                <a:solidFill>
                  <a:srgbClr val="212121"/>
                </a:solidFill>
                <a:effectLst/>
                <a:latin typeface="system-ui"/>
              </a:rPr>
              <a:t> </a:t>
            </a:r>
            <a:r>
              <a:rPr lang="fr-CA" b="0" i="0" dirty="0" err="1">
                <a:solidFill>
                  <a:srgbClr val="212121"/>
                </a:solidFill>
                <a:effectLst/>
                <a:latin typeface="system-ui"/>
              </a:rPr>
              <a:t>years</a:t>
            </a:r>
            <a:r>
              <a:rPr lang="fr-CA" b="0" i="0" dirty="0">
                <a:solidFill>
                  <a:srgbClr val="212121"/>
                </a:solidFill>
                <a:effectLst/>
                <a:latin typeface="system-ui"/>
              </a:rPr>
              <a:t> in spite of the </a:t>
            </a:r>
            <a:r>
              <a:rPr lang="fr-CA" b="0" i="0" dirty="0" err="1">
                <a:solidFill>
                  <a:srgbClr val="212121"/>
                </a:solidFill>
                <a:effectLst/>
                <a:latin typeface="system-ui"/>
              </a:rPr>
              <a:t>criticisms</a:t>
            </a:r>
            <a:r>
              <a:rPr lang="fr-CA" b="0" i="0" dirty="0">
                <a:solidFill>
                  <a:srgbClr val="212121"/>
                </a:solidFill>
                <a:effectLst/>
                <a:latin typeface="system-ui"/>
              </a:rPr>
              <a:t> </a:t>
            </a:r>
            <a:r>
              <a:rPr lang="fr-CA" b="0" i="0" dirty="0" err="1">
                <a:solidFill>
                  <a:srgbClr val="212121"/>
                </a:solidFill>
                <a:effectLst/>
                <a:latin typeface="system-ui"/>
              </a:rPr>
              <a:t>leveled</a:t>
            </a:r>
            <a:r>
              <a:rPr lang="fr-CA" b="0" i="0" dirty="0">
                <a:solidFill>
                  <a:srgbClr val="212121"/>
                </a:solidFill>
                <a:effectLst/>
                <a:latin typeface="system-ui"/>
              </a:rPr>
              <a:t> </a:t>
            </a:r>
            <a:r>
              <a:rPr lang="fr-CA" b="0" i="0" dirty="0" err="1">
                <a:solidFill>
                  <a:srgbClr val="212121"/>
                </a:solidFill>
                <a:effectLst/>
                <a:latin typeface="system-ui"/>
              </a:rPr>
              <a:t>against</a:t>
            </a:r>
            <a:r>
              <a:rPr lang="fr-CA" b="0" i="0" dirty="0">
                <a:solidFill>
                  <a:srgbClr val="212121"/>
                </a:solidFill>
                <a:effectLst/>
                <a:latin typeface="system-ui"/>
              </a:rPr>
              <a:t> </a:t>
            </a:r>
            <a:r>
              <a:rPr lang="fr-CA" b="0" i="0" dirty="0" err="1">
                <a:solidFill>
                  <a:srgbClr val="212121"/>
                </a:solidFill>
                <a:effectLst/>
                <a:latin typeface="system-ui"/>
              </a:rPr>
              <a:t>it</a:t>
            </a:r>
            <a:r>
              <a:rPr lang="fr-CA" b="0" i="0" dirty="0">
                <a:solidFill>
                  <a:srgbClr val="212121"/>
                </a:solidFill>
                <a:effectLst/>
                <a:latin typeface="system-ui"/>
              </a:rPr>
              <a:t>. Our </a:t>
            </a:r>
            <a:r>
              <a:rPr lang="fr-CA" b="0" i="0" dirty="0" err="1">
                <a:solidFill>
                  <a:srgbClr val="212121"/>
                </a:solidFill>
                <a:effectLst/>
                <a:latin typeface="system-ui"/>
              </a:rPr>
              <a:t>findings</a:t>
            </a:r>
            <a:r>
              <a:rPr lang="fr-CA" b="0" i="0" dirty="0">
                <a:solidFill>
                  <a:srgbClr val="212121"/>
                </a:solidFill>
                <a:effectLst/>
                <a:latin typeface="system-ui"/>
              </a:rPr>
              <a:t> </a:t>
            </a:r>
            <a:r>
              <a:rPr lang="fr-CA" b="0" i="0" dirty="0" err="1">
                <a:solidFill>
                  <a:srgbClr val="212121"/>
                </a:solidFill>
                <a:effectLst/>
                <a:latin typeface="system-ui"/>
              </a:rPr>
              <a:t>suggest</a:t>
            </a:r>
            <a:r>
              <a:rPr lang="fr-CA" b="0" i="0" dirty="0">
                <a:solidFill>
                  <a:srgbClr val="212121"/>
                </a:solidFill>
                <a:effectLst/>
                <a:latin typeface="system-ui"/>
              </a:rPr>
              <a:t> </a:t>
            </a:r>
            <a:r>
              <a:rPr lang="fr-CA" b="0" i="0" dirty="0" err="1">
                <a:solidFill>
                  <a:srgbClr val="212121"/>
                </a:solidFill>
                <a:effectLst/>
                <a:latin typeface="system-ui"/>
              </a:rPr>
              <a:t>that</a:t>
            </a:r>
            <a:r>
              <a:rPr lang="fr-CA" b="0" i="0" dirty="0">
                <a:solidFill>
                  <a:srgbClr val="212121"/>
                </a:solidFill>
                <a:effectLst/>
                <a:latin typeface="system-ui"/>
              </a:rPr>
              <a:t> calls for a moratorium on </a:t>
            </a:r>
            <a:r>
              <a:rPr lang="fr-CA" b="0" i="0" dirty="0" err="1">
                <a:solidFill>
                  <a:srgbClr val="212121"/>
                </a:solidFill>
                <a:effectLst/>
                <a:latin typeface="system-ui"/>
              </a:rPr>
              <a:t>such</a:t>
            </a:r>
            <a:r>
              <a:rPr lang="fr-CA" b="0" i="0" dirty="0">
                <a:solidFill>
                  <a:srgbClr val="212121"/>
                </a:solidFill>
                <a:effectLst/>
                <a:latin typeface="system-ui"/>
              </a:rPr>
              <a:t> </a:t>
            </a:r>
            <a:r>
              <a:rPr lang="fr-CA" b="0" i="0" dirty="0" err="1">
                <a:solidFill>
                  <a:srgbClr val="212121"/>
                </a:solidFill>
                <a:effectLst/>
                <a:latin typeface="system-ui"/>
              </a:rPr>
              <a:t>advertising</a:t>
            </a:r>
            <a:r>
              <a:rPr lang="fr-CA" b="0" i="0" dirty="0">
                <a:solidFill>
                  <a:srgbClr val="212121"/>
                </a:solidFill>
                <a:effectLst/>
                <a:latin typeface="system-ui"/>
              </a:rPr>
              <a:t> for new </a:t>
            </a:r>
            <a:r>
              <a:rPr lang="fr-CA" b="0" i="0" dirty="0" err="1">
                <a:solidFill>
                  <a:srgbClr val="212121"/>
                </a:solidFill>
                <a:effectLst/>
                <a:latin typeface="system-ui"/>
              </a:rPr>
              <a:t>drugs</a:t>
            </a:r>
            <a:r>
              <a:rPr lang="fr-CA" b="0" i="0" dirty="0">
                <a:solidFill>
                  <a:srgbClr val="212121"/>
                </a:solidFill>
                <a:effectLst/>
                <a:latin typeface="system-ui"/>
              </a:rPr>
              <a:t> </a:t>
            </a:r>
            <a:r>
              <a:rPr lang="fr-CA" b="0" i="0" dirty="0" err="1">
                <a:solidFill>
                  <a:srgbClr val="212121"/>
                </a:solidFill>
                <a:effectLst/>
                <a:latin typeface="system-ui"/>
              </a:rPr>
              <a:t>would</a:t>
            </a:r>
            <a:r>
              <a:rPr lang="fr-CA" b="0" i="0" dirty="0">
                <a:solidFill>
                  <a:srgbClr val="212121"/>
                </a:solidFill>
                <a:effectLst/>
                <a:latin typeface="system-ui"/>
              </a:rPr>
              <a:t> </a:t>
            </a:r>
            <a:r>
              <a:rPr lang="fr-CA" b="0" i="0" dirty="0" err="1">
                <a:solidFill>
                  <a:srgbClr val="212121"/>
                </a:solidFill>
                <a:effectLst/>
                <a:latin typeface="system-ui"/>
              </a:rPr>
              <a:t>represent</a:t>
            </a:r>
            <a:r>
              <a:rPr lang="fr-CA" b="0" i="0" dirty="0">
                <a:solidFill>
                  <a:srgbClr val="212121"/>
                </a:solidFill>
                <a:effectLst/>
                <a:latin typeface="system-ui"/>
              </a:rPr>
              <a:t> a </a:t>
            </a:r>
            <a:r>
              <a:rPr lang="fr-CA" b="0" i="0" dirty="0" err="1">
                <a:solidFill>
                  <a:srgbClr val="212121"/>
                </a:solidFill>
                <a:effectLst/>
                <a:latin typeface="system-ui"/>
              </a:rPr>
              <a:t>dramatic</a:t>
            </a:r>
            <a:r>
              <a:rPr lang="fr-CA" b="0" i="0" dirty="0">
                <a:solidFill>
                  <a:srgbClr val="212121"/>
                </a:solidFill>
                <a:effectLst/>
                <a:latin typeface="system-ui"/>
              </a:rPr>
              <a:t> </a:t>
            </a:r>
            <a:r>
              <a:rPr lang="fr-CA" b="0" i="0" dirty="0" err="1">
                <a:solidFill>
                  <a:srgbClr val="212121"/>
                </a:solidFill>
                <a:effectLst/>
                <a:latin typeface="system-ui"/>
              </a:rPr>
              <a:t>departure</a:t>
            </a:r>
            <a:r>
              <a:rPr lang="fr-CA" b="0" i="0" dirty="0">
                <a:solidFill>
                  <a:srgbClr val="212121"/>
                </a:solidFill>
                <a:effectLst/>
                <a:latin typeface="system-ui"/>
              </a:rPr>
              <a:t> </a:t>
            </a:r>
            <a:r>
              <a:rPr lang="fr-CA" b="0" i="0" dirty="0" err="1">
                <a:solidFill>
                  <a:srgbClr val="212121"/>
                </a:solidFill>
                <a:effectLst/>
                <a:latin typeface="system-ui"/>
              </a:rPr>
              <a:t>from</a:t>
            </a:r>
            <a:r>
              <a:rPr lang="fr-CA" b="0" i="0" dirty="0">
                <a:solidFill>
                  <a:srgbClr val="212121"/>
                </a:solidFill>
                <a:effectLst/>
                <a:latin typeface="system-ui"/>
              </a:rPr>
              <a:t> </a:t>
            </a:r>
            <a:r>
              <a:rPr lang="fr-CA" b="0" i="0" dirty="0" err="1">
                <a:solidFill>
                  <a:srgbClr val="212121"/>
                </a:solidFill>
                <a:effectLst/>
                <a:latin typeface="system-ui"/>
              </a:rPr>
              <a:t>current</a:t>
            </a:r>
            <a:r>
              <a:rPr lang="fr-CA" b="0" i="0" dirty="0">
                <a:solidFill>
                  <a:srgbClr val="212121"/>
                </a:solidFill>
                <a:effectLst/>
                <a:latin typeface="system-ui"/>
              </a:rPr>
              <a:t> practices.</a:t>
            </a:r>
            <a:endParaRPr lang="fr-CA" sz="1200" b="0" i="0" dirty="0">
              <a:solidFill>
                <a:srgbClr val="5B616B"/>
              </a:solidFill>
              <a:effectLst/>
              <a:latin typeface="system-ui"/>
            </a:endParaRPr>
          </a:p>
          <a:p>
            <a:pPr algn="l"/>
            <a:endParaRPr lang="fr-CA" sz="1200" b="0" i="0" dirty="0">
              <a:solidFill>
                <a:srgbClr val="5B616B"/>
              </a:solidFill>
              <a:effectLst/>
              <a:latin typeface="system-ui"/>
            </a:endParaRPr>
          </a:p>
          <a:p>
            <a:pPr algn="l"/>
            <a:r>
              <a:rPr lang="fr-CA" b="0" i="0" dirty="0">
                <a:solidFill>
                  <a:srgbClr val="212121"/>
                </a:solidFill>
                <a:effectLst/>
                <a:latin typeface="system-ui"/>
              </a:rPr>
              <a:t>Schwartz LM, </a:t>
            </a:r>
            <a:r>
              <a:rPr lang="fr-CA" b="0" i="0" dirty="0" err="1">
                <a:solidFill>
                  <a:srgbClr val="212121"/>
                </a:solidFill>
                <a:effectLst/>
                <a:latin typeface="system-ui"/>
              </a:rPr>
              <a:t>Woloshin</a:t>
            </a:r>
            <a:r>
              <a:rPr lang="fr-CA" b="0" i="0" dirty="0">
                <a:solidFill>
                  <a:srgbClr val="212121"/>
                </a:solidFill>
                <a:effectLst/>
                <a:latin typeface="system-ui"/>
              </a:rPr>
              <a:t> S. </a:t>
            </a:r>
            <a:r>
              <a:rPr lang="fr-CA" b="0" i="0" dirty="0" err="1">
                <a:solidFill>
                  <a:srgbClr val="212121"/>
                </a:solidFill>
                <a:effectLst/>
                <a:latin typeface="system-ui"/>
              </a:rPr>
              <a:t>Medical</a:t>
            </a:r>
            <a:r>
              <a:rPr lang="fr-CA" b="0" i="0" dirty="0">
                <a:solidFill>
                  <a:srgbClr val="212121"/>
                </a:solidFill>
                <a:effectLst/>
                <a:latin typeface="system-ui"/>
              </a:rPr>
              <a:t> Marketing in the United States, 1997-2016. JAMA. 2019 Jan 1;321(1):80-96. </a:t>
            </a:r>
            <a:r>
              <a:rPr lang="fr-CA" b="0" i="0" dirty="0" err="1">
                <a:solidFill>
                  <a:srgbClr val="212121"/>
                </a:solidFill>
                <a:effectLst/>
                <a:latin typeface="system-ui"/>
              </a:rPr>
              <a:t>doi</a:t>
            </a:r>
            <a:r>
              <a:rPr lang="fr-CA" b="0" i="0" dirty="0">
                <a:solidFill>
                  <a:srgbClr val="212121"/>
                </a:solidFill>
                <a:effectLst/>
                <a:latin typeface="system-ui"/>
              </a:rPr>
              <a:t>: 10.1001/jama.2018.19320. PMID: 30620375.</a:t>
            </a:r>
            <a:endParaRPr lang="fr-CA" sz="1200" b="0" i="0" dirty="0">
              <a:solidFill>
                <a:srgbClr val="5B616B"/>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dirty="0">
                <a:solidFill>
                  <a:srgbClr val="212121"/>
                </a:solidFill>
                <a:effectLst/>
                <a:latin typeface="system-ui"/>
              </a:rPr>
              <a:t>Importance: </a:t>
            </a:r>
            <a:r>
              <a:rPr lang="fr-CA" sz="1200" b="0" i="0" dirty="0" err="1">
                <a:solidFill>
                  <a:srgbClr val="212121"/>
                </a:solidFill>
                <a:effectLst/>
                <a:latin typeface="system-ui"/>
              </a:rPr>
              <a:t>Manufacturers</a:t>
            </a:r>
            <a:r>
              <a:rPr lang="fr-CA" sz="1200" b="0" i="0" dirty="0">
                <a:solidFill>
                  <a:srgbClr val="212121"/>
                </a:solidFill>
                <a:effectLst/>
                <a:latin typeface="system-ui"/>
              </a:rPr>
              <a:t>, </a:t>
            </a:r>
            <a:r>
              <a:rPr lang="fr-CA" sz="1200" b="0" i="0" dirty="0" err="1">
                <a:solidFill>
                  <a:srgbClr val="212121"/>
                </a:solidFill>
                <a:effectLst/>
                <a:latin typeface="system-ui"/>
              </a:rPr>
              <a:t>companies</a:t>
            </a:r>
            <a:r>
              <a:rPr lang="fr-CA" sz="1200" b="0" i="0" dirty="0">
                <a:solidFill>
                  <a:srgbClr val="212121"/>
                </a:solidFill>
                <a:effectLst/>
                <a:latin typeface="system-ui"/>
              </a:rPr>
              <a:t>, and </a:t>
            </a:r>
            <a:r>
              <a:rPr lang="fr-CA" sz="1200" b="0" i="0" dirty="0" err="1">
                <a:solidFill>
                  <a:srgbClr val="212121"/>
                </a:solidFill>
                <a:effectLst/>
                <a:latin typeface="system-ui"/>
              </a:rPr>
              <a:t>health</a:t>
            </a:r>
            <a:r>
              <a:rPr lang="fr-CA" sz="1200" b="0" i="0" dirty="0">
                <a:solidFill>
                  <a:srgbClr val="212121"/>
                </a:solidFill>
                <a:effectLst/>
                <a:latin typeface="system-ui"/>
              </a:rPr>
              <a:t> care </a:t>
            </a:r>
            <a:r>
              <a:rPr lang="fr-CA" sz="1200" b="0" i="0" dirty="0" err="1">
                <a:solidFill>
                  <a:srgbClr val="212121"/>
                </a:solidFill>
                <a:effectLst/>
                <a:latin typeface="system-ui"/>
              </a:rPr>
              <a:t>professionals</a:t>
            </a:r>
            <a:r>
              <a:rPr lang="fr-CA" sz="1200" b="0" i="0" dirty="0">
                <a:solidFill>
                  <a:srgbClr val="212121"/>
                </a:solidFill>
                <a:effectLst/>
                <a:latin typeface="system-ui"/>
              </a:rPr>
              <a:t> and </a:t>
            </a:r>
            <a:r>
              <a:rPr lang="fr-CA" sz="1200" b="0" i="0" dirty="0" err="1">
                <a:solidFill>
                  <a:srgbClr val="212121"/>
                </a:solidFill>
                <a:effectLst/>
                <a:latin typeface="system-ui"/>
              </a:rPr>
              <a:t>organizations</a:t>
            </a:r>
            <a:r>
              <a:rPr lang="fr-CA" sz="1200" b="0" i="0" dirty="0">
                <a:solidFill>
                  <a:srgbClr val="212121"/>
                </a:solidFill>
                <a:effectLst/>
                <a:latin typeface="system-ui"/>
              </a:rPr>
              <a:t> use an </a:t>
            </a:r>
            <a:r>
              <a:rPr lang="fr-CA" sz="1200" b="0" i="0" dirty="0" err="1">
                <a:solidFill>
                  <a:srgbClr val="212121"/>
                </a:solidFill>
                <a:effectLst/>
                <a:latin typeface="system-ui"/>
              </a:rPr>
              <a:t>array</a:t>
            </a:r>
            <a:r>
              <a:rPr lang="fr-CA" sz="1200" b="0" i="0" dirty="0">
                <a:solidFill>
                  <a:srgbClr val="212121"/>
                </a:solidFill>
                <a:effectLst/>
                <a:latin typeface="system-ui"/>
              </a:rPr>
              <a:t> of </a:t>
            </a:r>
            <a:r>
              <a:rPr lang="fr-CA" sz="1200" b="0" i="0" dirty="0" err="1">
                <a:solidFill>
                  <a:srgbClr val="212121"/>
                </a:solidFill>
                <a:effectLst/>
                <a:latin typeface="system-ui"/>
              </a:rPr>
              <a:t>promotional</a:t>
            </a:r>
            <a:r>
              <a:rPr lang="fr-CA" sz="1200" b="0" i="0" dirty="0">
                <a:solidFill>
                  <a:srgbClr val="212121"/>
                </a:solidFill>
                <a:effectLst/>
                <a:latin typeface="system-ui"/>
              </a:rPr>
              <a:t> </a:t>
            </a:r>
            <a:r>
              <a:rPr lang="fr-CA" sz="1200" b="0" i="0" dirty="0" err="1">
                <a:solidFill>
                  <a:srgbClr val="212121"/>
                </a:solidFill>
                <a:effectLst/>
                <a:latin typeface="system-ui"/>
              </a:rPr>
              <a:t>activities</a:t>
            </a:r>
            <a:r>
              <a:rPr lang="fr-CA" sz="1200" b="0" i="0" dirty="0">
                <a:solidFill>
                  <a:srgbClr val="212121"/>
                </a:solidFill>
                <a:effectLst/>
                <a:latin typeface="system-ui"/>
              </a:rPr>
              <a:t> to </a:t>
            </a:r>
            <a:r>
              <a:rPr lang="fr-CA" sz="1200" b="0" i="0" dirty="0" err="1">
                <a:solidFill>
                  <a:srgbClr val="212121"/>
                </a:solidFill>
                <a:effectLst/>
                <a:latin typeface="system-ui"/>
              </a:rPr>
              <a:t>sell</a:t>
            </a:r>
            <a:r>
              <a:rPr lang="fr-CA" sz="1200" b="0" i="0" dirty="0">
                <a:solidFill>
                  <a:srgbClr val="212121"/>
                </a:solidFill>
                <a:effectLst/>
                <a:latin typeface="system-ui"/>
              </a:rPr>
              <a:t> and </a:t>
            </a:r>
            <a:r>
              <a:rPr lang="fr-CA" sz="1200" b="0" i="0" dirty="0" err="1">
                <a:solidFill>
                  <a:srgbClr val="212121"/>
                </a:solidFill>
                <a:effectLst/>
                <a:latin typeface="system-ui"/>
              </a:rPr>
              <a:t>increase</a:t>
            </a:r>
            <a:r>
              <a:rPr lang="fr-CA" sz="1200" b="0" i="0" dirty="0">
                <a:solidFill>
                  <a:srgbClr val="212121"/>
                </a:solidFill>
                <a:effectLst/>
                <a:latin typeface="system-ui"/>
              </a:rPr>
              <a:t> </a:t>
            </a:r>
            <a:r>
              <a:rPr lang="fr-CA" sz="1200" b="0" i="0" dirty="0" err="1">
                <a:solidFill>
                  <a:srgbClr val="212121"/>
                </a:solidFill>
                <a:effectLst/>
                <a:latin typeface="system-ui"/>
              </a:rPr>
              <a:t>market</a:t>
            </a:r>
            <a:r>
              <a:rPr lang="fr-CA" sz="1200" b="0" i="0" dirty="0">
                <a:solidFill>
                  <a:srgbClr val="212121"/>
                </a:solidFill>
                <a:effectLst/>
                <a:latin typeface="system-ui"/>
              </a:rPr>
              <a:t> </a:t>
            </a:r>
            <a:r>
              <a:rPr lang="fr-CA" sz="1200" b="0" i="0" dirty="0" err="1">
                <a:solidFill>
                  <a:srgbClr val="212121"/>
                </a:solidFill>
                <a:effectLst/>
                <a:latin typeface="system-ui"/>
              </a:rPr>
              <a:t>share</a:t>
            </a:r>
            <a:r>
              <a:rPr lang="fr-CA" sz="1200" b="0" i="0" dirty="0">
                <a:solidFill>
                  <a:srgbClr val="212121"/>
                </a:solidFill>
                <a:effectLst/>
                <a:latin typeface="system-ui"/>
              </a:rPr>
              <a:t> of </a:t>
            </a:r>
            <a:r>
              <a:rPr lang="fr-CA" sz="1200" b="0" i="0" dirty="0" err="1">
                <a:solidFill>
                  <a:srgbClr val="212121"/>
                </a:solidFill>
                <a:effectLst/>
                <a:latin typeface="system-ui"/>
              </a:rPr>
              <a:t>their</a:t>
            </a:r>
            <a:r>
              <a:rPr lang="fr-CA" sz="1200" b="0" i="0" dirty="0">
                <a:solidFill>
                  <a:srgbClr val="212121"/>
                </a:solidFill>
                <a:effectLst/>
                <a:latin typeface="system-ui"/>
              </a:rPr>
              <a:t> </a:t>
            </a:r>
            <a:r>
              <a:rPr lang="fr-CA" sz="1200" b="0" i="0" dirty="0" err="1">
                <a:solidFill>
                  <a:srgbClr val="212121"/>
                </a:solidFill>
                <a:effectLst/>
                <a:latin typeface="system-ui"/>
              </a:rPr>
              <a:t>products</a:t>
            </a:r>
            <a:r>
              <a:rPr lang="fr-CA" sz="1200" b="0" i="0" dirty="0">
                <a:solidFill>
                  <a:srgbClr val="212121"/>
                </a:solidFill>
                <a:effectLst/>
                <a:latin typeface="system-ui"/>
              </a:rPr>
              <a:t> and services. </a:t>
            </a:r>
            <a:r>
              <a:rPr lang="fr-CA" sz="1200" b="0" i="0" dirty="0" err="1">
                <a:solidFill>
                  <a:srgbClr val="212121"/>
                </a:solidFill>
                <a:effectLst/>
                <a:latin typeface="system-ui"/>
              </a:rPr>
              <a:t>These</a:t>
            </a:r>
            <a:r>
              <a:rPr lang="fr-CA" sz="1200" b="0" i="0" dirty="0">
                <a:solidFill>
                  <a:srgbClr val="212121"/>
                </a:solidFill>
                <a:effectLst/>
                <a:latin typeface="system-ui"/>
              </a:rPr>
              <a:t> </a:t>
            </a:r>
            <a:r>
              <a:rPr lang="fr-CA" sz="1200" b="0" i="0" dirty="0" err="1">
                <a:solidFill>
                  <a:srgbClr val="212121"/>
                </a:solidFill>
                <a:effectLst/>
                <a:latin typeface="system-ui"/>
              </a:rPr>
              <a:t>activities</a:t>
            </a:r>
            <a:r>
              <a:rPr lang="fr-CA" sz="1200" b="0" i="0" dirty="0">
                <a:solidFill>
                  <a:srgbClr val="212121"/>
                </a:solidFill>
                <a:effectLst/>
                <a:latin typeface="system-ui"/>
              </a:rPr>
              <a:t> </a:t>
            </a:r>
            <a:r>
              <a:rPr lang="fr-CA" sz="1200" b="0" i="0" dirty="0" err="1">
                <a:solidFill>
                  <a:srgbClr val="212121"/>
                </a:solidFill>
                <a:effectLst/>
                <a:latin typeface="system-ui"/>
              </a:rPr>
              <a:t>seek</a:t>
            </a:r>
            <a:r>
              <a:rPr lang="fr-CA" sz="1200" b="0" i="0" dirty="0">
                <a:solidFill>
                  <a:srgbClr val="212121"/>
                </a:solidFill>
                <a:effectLst/>
                <a:latin typeface="system-ui"/>
              </a:rPr>
              <a:t> to </a:t>
            </a:r>
            <a:r>
              <a:rPr lang="fr-CA" sz="1200" b="0" i="0" dirty="0" err="1">
                <a:solidFill>
                  <a:srgbClr val="212121"/>
                </a:solidFill>
                <a:effectLst/>
                <a:latin typeface="system-ui"/>
              </a:rPr>
              <a:t>shape</a:t>
            </a:r>
            <a:r>
              <a:rPr lang="fr-CA" sz="1200" b="0" i="0" dirty="0">
                <a:solidFill>
                  <a:srgbClr val="212121"/>
                </a:solidFill>
                <a:effectLst/>
                <a:latin typeface="system-ui"/>
              </a:rPr>
              <a:t> public and </a:t>
            </a:r>
            <a:r>
              <a:rPr lang="fr-CA" sz="1200" b="0" i="0" dirty="0" err="1">
                <a:solidFill>
                  <a:srgbClr val="212121"/>
                </a:solidFill>
                <a:effectLst/>
                <a:latin typeface="system-ui"/>
              </a:rPr>
              <a:t>clinician</a:t>
            </a:r>
            <a:r>
              <a:rPr lang="fr-CA" sz="1200" b="0" i="0" dirty="0">
                <a:solidFill>
                  <a:srgbClr val="212121"/>
                </a:solidFill>
                <a:effectLst/>
                <a:latin typeface="system-ui"/>
              </a:rPr>
              <a:t> </a:t>
            </a:r>
            <a:r>
              <a:rPr lang="fr-CA" sz="1200" b="0" i="0" dirty="0" err="1">
                <a:solidFill>
                  <a:srgbClr val="212121"/>
                </a:solidFill>
                <a:effectLst/>
                <a:latin typeface="system-ui"/>
              </a:rPr>
              <a:t>beliefs</a:t>
            </a:r>
            <a:r>
              <a:rPr lang="fr-CA" sz="1200" b="0" i="0" dirty="0">
                <a:solidFill>
                  <a:srgbClr val="212121"/>
                </a:solidFill>
                <a:effectLst/>
                <a:latin typeface="system-ui"/>
              </a:rPr>
              <a:t> about </a:t>
            </a:r>
            <a:r>
              <a:rPr lang="fr-CA" sz="1200" b="0" i="0" dirty="0" err="1">
                <a:solidFill>
                  <a:srgbClr val="212121"/>
                </a:solidFill>
                <a:effectLst/>
                <a:latin typeface="system-ui"/>
              </a:rPr>
              <a:t>laboratory</a:t>
            </a:r>
            <a:r>
              <a:rPr lang="fr-CA" sz="1200" b="0" i="0" dirty="0">
                <a:solidFill>
                  <a:srgbClr val="212121"/>
                </a:solidFill>
                <a:effectLst/>
                <a:latin typeface="system-ui"/>
              </a:rPr>
              <a:t> </a:t>
            </a:r>
            <a:r>
              <a:rPr lang="fr-CA" sz="1200" b="0" i="0" dirty="0" err="1">
                <a:solidFill>
                  <a:srgbClr val="212121"/>
                </a:solidFill>
                <a:effectLst/>
                <a:latin typeface="system-ui"/>
              </a:rPr>
              <a:t>testing</a:t>
            </a:r>
            <a:r>
              <a:rPr lang="fr-CA" sz="1200" b="0" i="0" dirty="0">
                <a:solidFill>
                  <a:srgbClr val="212121"/>
                </a:solidFill>
                <a:effectLst/>
                <a:latin typeface="system-ui"/>
              </a:rPr>
              <a:t>, the </a:t>
            </a:r>
            <a:r>
              <a:rPr lang="fr-CA" sz="1200" b="0" i="0" dirty="0" err="1">
                <a:solidFill>
                  <a:srgbClr val="212121"/>
                </a:solidFill>
                <a:effectLst/>
                <a:latin typeface="system-ui"/>
              </a:rPr>
              <a:t>benefits</a:t>
            </a:r>
            <a:r>
              <a:rPr lang="fr-CA" sz="1200" b="0" i="0" dirty="0">
                <a:solidFill>
                  <a:srgbClr val="212121"/>
                </a:solidFill>
                <a:effectLst/>
                <a:latin typeface="system-ui"/>
              </a:rPr>
              <a:t> and </a:t>
            </a:r>
            <a:r>
              <a:rPr lang="fr-CA" sz="1200" b="0" i="0" dirty="0" err="1">
                <a:solidFill>
                  <a:srgbClr val="212121"/>
                </a:solidFill>
                <a:effectLst/>
                <a:latin typeface="system-ui"/>
              </a:rPr>
              <a:t>harms</a:t>
            </a:r>
            <a:r>
              <a:rPr lang="fr-CA" sz="1200" b="0" i="0" dirty="0">
                <a:solidFill>
                  <a:srgbClr val="212121"/>
                </a:solidFill>
                <a:effectLst/>
                <a:latin typeface="system-ui"/>
              </a:rPr>
              <a:t> of prescription </a:t>
            </a:r>
            <a:r>
              <a:rPr lang="fr-CA" sz="1200" b="0" i="0" dirty="0" err="1">
                <a:solidFill>
                  <a:srgbClr val="212121"/>
                </a:solidFill>
                <a:effectLst/>
                <a:latin typeface="system-ui"/>
              </a:rPr>
              <a:t>drugs</a:t>
            </a:r>
            <a:r>
              <a:rPr lang="fr-CA" sz="1200" b="0" i="0" dirty="0">
                <a:solidFill>
                  <a:srgbClr val="212121"/>
                </a:solidFill>
                <a:effectLst/>
                <a:latin typeface="system-ui"/>
              </a:rPr>
              <a:t>, and </a:t>
            </a:r>
            <a:r>
              <a:rPr lang="fr-CA" sz="1200" b="0" i="0" dirty="0" err="1">
                <a:solidFill>
                  <a:srgbClr val="212121"/>
                </a:solidFill>
                <a:effectLst/>
                <a:latin typeface="system-ui"/>
              </a:rPr>
              <a:t>some</a:t>
            </a:r>
            <a:r>
              <a:rPr lang="fr-CA" sz="1200" b="0" i="0" dirty="0">
                <a:solidFill>
                  <a:srgbClr val="212121"/>
                </a:solidFill>
                <a:effectLst/>
                <a:latin typeface="system-ui"/>
              </a:rPr>
              <a:t> </a:t>
            </a:r>
            <a:r>
              <a:rPr lang="fr-CA" sz="1200" b="0" i="0" dirty="0" err="1">
                <a:solidFill>
                  <a:srgbClr val="212121"/>
                </a:solidFill>
                <a:effectLst/>
                <a:latin typeface="system-ui"/>
              </a:rPr>
              <a:t>disease</a:t>
            </a:r>
            <a:r>
              <a:rPr lang="fr-CA" sz="1200" b="0" i="0" dirty="0">
                <a:solidFill>
                  <a:srgbClr val="212121"/>
                </a:solidFill>
                <a:effectLst/>
                <a:latin typeface="system-ui"/>
              </a:rPr>
              <a:t> </a:t>
            </a:r>
            <a:r>
              <a:rPr lang="fr-CA" sz="1200" b="0" i="0" dirty="0" err="1">
                <a:solidFill>
                  <a:srgbClr val="212121"/>
                </a:solidFill>
                <a:effectLst/>
                <a:latin typeface="system-ui"/>
              </a:rPr>
              <a:t>definitions</a:t>
            </a:r>
            <a:r>
              <a:rPr lang="fr-CA" sz="1200" b="0" i="0" dirty="0">
                <a:solidFill>
                  <a:srgbClr val="212121"/>
                </a:solidFill>
                <a:effectLst/>
                <a:latin typeface="system-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dirty="0">
                <a:solidFill>
                  <a:srgbClr val="212121"/>
                </a:solidFill>
                <a:effectLst/>
                <a:latin typeface="system-ui"/>
              </a:rPr>
              <a:t>Conclusions and relevance: </a:t>
            </a:r>
            <a:r>
              <a:rPr lang="fr-CA" sz="1200" b="0" i="0" dirty="0" err="1">
                <a:solidFill>
                  <a:srgbClr val="212121"/>
                </a:solidFill>
                <a:effectLst/>
                <a:latin typeface="system-ui"/>
              </a:rPr>
              <a:t>Medical</a:t>
            </a:r>
            <a:r>
              <a:rPr lang="fr-CA" sz="1200" b="0" i="0" dirty="0">
                <a:solidFill>
                  <a:srgbClr val="212121"/>
                </a:solidFill>
                <a:effectLst/>
                <a:latin typeface="system-ui"/>
              </a:rPr>
              <a:t> marketing </a:t>
            </a:r>
            <a:r>
              <a:rPr lang="fr-CA" sz="1200" b="0" i="0" dirty="0" err="1">
                <a:solidFill>
                  <a:srgbClr val="212121"/>
                </a:solidFill>
                <a:effectLst/>
                <a:latin typeface="system-ui"/>
              </a:rPr>
              <a:t>increased</a:t>
            </a:r>
            <a:r>
              <a:rPr lang="fr-CA" sz="1200" b="0" i="0" dirty="0">
                <a:solidFill>
                  <a:srgbClr val="212121"/>
                </a:solidFill>
                <a:effectLst/>
                <a:latin typeface="system-ui"/>
              </a:rPr>
              <a:t> </a:t>
            </a:r>
            <a:r>
              <a:rPr lang="fr-CA" sz="1200" b="0" i="0" dirty="0" err="1">
                <a:solidFill>
                  <a:srgbClr val="212121"/>
                </a:solidFill>
                <a:effectLst/>
                <a:latin typeface="system-ui"/>
              </a:rPr>
              <a:t>substantially</a:t>
            </a:r>
            <a:r>
              <a:rPr lang="fr-CA" sz="1200" b="0" i="0" dirty="0">
                <a:solidFill>
                  <a:srgbClr val="212121"/>
                </a:solidFill>
                <a:effectLst/>
                <a:latin typeface="system-ui"/>
              </a:rPr>
              <a:t> </a:t>
            </a:r>
            <a:r>
              <a:rPr lang="fr-CA" sz="1200" b="0" i="0" dirty="0" err="1">
                <a:solidFill>
                  <a:srgbClr val="212121"/>
                </a:solidFill>
                <a:effectLst/>
                <a:latin typeface="system-ui"/>
              </a:rPr>
              <a:t>from</a:t>
            </a:r>
            <a:r>
              <a:rPr lang="fr-CA" sz="1200" b="0" i="0" dirty="0">
                <a:solidFill>
                  <a:srgbClr val="212121"/>
                </a:solidFill>
                <a:effectLst/>
                <a:latin typeface="system-ui"/>
              </a:rPr>
              <a:t> 1997 </a:t>
            </a:r>
            <a:r>
              <a:rPr lang="fr-CA" sz="1200" b="0" i="0" dirty="0" err="1">
                <a:solidFill>
                  <a:srgbClr val="212121"/>
                </a:solidFill>
                <a:effectLst/>
                <a:latin typeface="system-ui"/>
              </a:rPr>
              <a:t>through</a:t>
            </a:r>
            <a:r>
              <a:rPr lang="fr-CA" sz="1200" b="0" i="0" dirty="0">
                <a:solidFill>
                  <a:srgbClr val="212121"/>
                </a:solidFill>
                <a:effectLst/>
                <a:latin typeface="system-ui"/>
              </a:rPr>
              <a:t> 2016, </a:t>
            </a:r>
            <a:r>
              <a:rPr lang="fr-CA" sz="1200" b="0" i="0" dirty="0" err="1">
                <a:solidFill>
                  <a:srgbClr val="212121"/>
                </a:solidFill>
                <a:effectLst/>
                <a:latin typeface="system-ui"/>
              </a:rPr>
              <a:t>especially</a:t>
            </a:r>
            <a:r>
              <a:rPr lang="fr-CA" sz="1200" b="0" i="0" dirty="0">
                <a:solidFill>
                  <a:srgbClr val="212121"/>
                </a:solidFill>
                <a:effectLst/>
                <a:latin typeface="system-ui"/>
              </a:rPr>
              <a:t> DTC </a:t>
            </a:r>
            <a:r>
              <a:rPr lang="fr-CA" sz="1200" b="0" i="0" dirty="0" err="1">
                <a:solidFill>
                  <a:srgbClr val="212121"/>
                </a:solidFill>
                <a:effectLst/>
                <a:latin typeface="system-ui"/>
              </a:rPr>
              <a:t>advertising</a:t>
            </a:r>
            <a:r>
              <a:rPr lang="fr-CA" sz="1200" b="0" i="0" dirty="0">
                <a:solidFill>
                  <a:srgbClr val="212121"/>
                </a:solidFill>
                <a:effectLst/>
                <a:latin typeface="system-ui"/>
              </a:rPr>
              <a:t> for prescription </a:t>
            </a:r>
            <a:r>
              <a:rPr lang="fr-CA" sz="1200" b="0" i="0" dirty="0" err="1">
                <a:solidFill>
                  <a:srgbClr val="212121"/>
                </a:solidFill>
                <a:effectLst/>
                <a:latin typeface="system-ui"/>
              </a:rPr>
              <a:t>drugs</a:t>
            </a:r>
            <a:r>
              <a:rPr lang="fr-CA" sz="1200" b="0" i="0" dirty="0">
                <a:solidFill>
                  <a:srgbClr val="212121"/>
                </a:solidFill>
                <a:effectLst/>
                <a:latin typeface="system-ui"/>
              </a:rPr>
              <a:t> and </a:t>
            </a:r>
            <a:r>
              <a:rPr lang="fr-CA" sz="1200" b="0" i="0" dirty="0" err="1">
                <a:solidFill>
                  <a:srgbClr val="212121"/>
                </a:solidFill>
                <a:effectLst/>
                <a:latin typeface="system-ui"/>
              </a:rPr>
              <a:t>health</a:t>
            </a:r>
            <a:r>
              <a:rPr lang="fr-CA" sz="1200" b="0" i="0" dirty="0">
                <a:solidFill>
                  <a:srgbClr val="212121"/>
                </a:solidFill>
                <a:effectLst/>
                <a:latin typeface="system-ui"/>
              </a:rPr>
              <a:t> services. Pharmaceutical marketing to </a:t>
            </a:r>
            <a:r>
              <a:rPr lang="fr-CA" sz="1200" b="0" i="0" dirty="0" err="1">
                <a:solidFill>
                  <a:srgbClr val="212121"/>
                </a:solidFill>
                <a:effectLst/>
                <a:latin typeface="system-ui"/>
              </a:rPr>
              <a:t>health</a:t>
            </a:r>
            <a:r>
              <a:rPr lang="fr-CA" sz="1200" b="0" i="0" dirty="0">
                <a:solidFill>
                  <a:srgbClr val="212121"/>
                </a:solidFill>
                <a:effectLst/>
                <a:latin typeface="system-ui"/>
              </a:rPr>
              <a:t> </a:t>
            </a:r>
            <a:r>
              <a:rPr lang="fr-CA" sz="1200" b="0" i="0" dirty="0" err="1">
                <a:solidFill>
                  <a:srgbClr val="212121"/>
                </a:solidFill>
                <a:effectLst/>
                <a:latin typeface="system-ui"/>
              </a:rPr>
              <a:t>professionals</a:t>
            </a:r>
            <a:r>
              <a:rPr lang="fr-CA" sz="1200" b="0" i="0" dirty="0">
                <a:solidFill>
                  <a:srgbClr val="212121"/>
                </a:solidFill>
                <a:effectLst/>
                <a:latin typeface="system-ui"/>
              </a:rPr>
              <a:t> </a:t>
            </a:r>
            <a:r>
              <a:rPr lang="fr-CA" sz="1200" b="0" i="0" dirty="0" err="1">
                <a:solidFill>
                  <a:srgbClr val="212121"/>
                </a:solidFill>
                <a:effectLst/>
                <a:latin typeface="system-ui"/>
              </a:rPr>
              <a:t>accounted</a:t>
            </a:r>
            <a:r>
              <a:rPr lang="fr-CA" sz="1200" b="0" i="0" dirty="0">
                <a:solidFill>
                  <a:srgbClr val="212121"/>
                </a:solidFill>
                <a:effectLst/>
                <a:latin typeface="system-ui"/>
              </a:rPr>
              <a:t> for </a:t>
            </a:r>
            <a:r>
              <a:rPr lang="fr-CA" sz="1200" b="0" i="0" dirty="0" err="1">
                <a:solidFill>
                  <a:srgbClr val="212121"/>
                </a:solidFill>
                <a:effectLst/>
                <a:latin typeface="system-ui"/>
              </a:rPr>
              <a:t>most</a:t>
            </a:r>
            <a:r>
              <a:rPr lang="fr-CA" sz="1200" b="0" i="0" dirty="0">
                <a:solidFill>
                  <a:srgbClr val="212121"/>
                </a:solidFill>
                <a:effectLst/>
                <a:latin typeface="system-ui"/>
              </a:rPr>
              <a:t> </a:t>
            </a:r>
            <a:r>
              <a:rPr lang="fr-CA" sz="1200" b="0" i="0" dirty="0" err="1">
                <a:solidFill>
                  <a:srgbClr val="212121"/>
                </a:solidFill>
                <a:effectLst/>
                <a:latin typeface="system-ui"/>
              </a:rPr>
              <a:t>spending</a:t>
            </a:r>
            <a:r>
              <a:rPr lang="fr-CA" sz="1200" b="0" i="0" dirty="0">
                <a:solidFill>
                  <a:srgbClr val="212121"/>
                </a:solidFill>
                <a:effectLst/>
                <a:latin typeface="system-ui"/>
              </a:rPr>
              <a:t> and </a:t>
            </a:r>
            <a:r>
              <a:rPr lang="fr-CA" sz="1200" b="0" i="0" dirty="0" err="1">
                <a:solidFill>
                  <a:srgbClr val="212121"/>
                </a:solidFill>
                <a:effectLst/>
                <a:latin typeface="system-ui"/>
              </a:rPr>
              <a:t>remains</a:t>
            </a:r>
            <a:r>
              <a:rPr lang="fr-CA" sz="1200" b="0" i="0" dirty="0">
                <a:solidFill>
                  <a:srgbClr val="212121"/>
                </a:solidFill>
                <a:effectLst/>
                <a:latin typeface="system-ui"/>
              </a:rPr>
              <a:t> high </a:t>
            </a:r>
            <a:r>
              <a:rPr lang="fr-CA" sz="1200" b="0" i="0" dirty="0" err="1">
                <a:solidFill>
                  <a:srgbClr val="212121"/>
                </a:solidFill>
                <a:effectLst/>
                <a:latin typeface="system-ui"/>
              </a:rPr>
              <a:t>even</a:t>
            </a:r>
            <a:r>
              <a:rPr lang="fr-CA" sz="1200" b="0" i="0" dirty="0">
                <a:solidFill>
                  <a:srgbClr val="212121"/>
                </a:solidFill>
                <a:effectLst/>
                <a:latin typeface="system-ui"/>
              </a:rPr>
              <a:t> </a:t>
            </a:r>
            <a:r>
              <a:rPr lang="fr-CA" sz="1200" b="0" i="0" dirty="0" err="1">
                <a:solidFill>
                  <a:srgbClr val="212121"/>
                </a:solidFill>
                <a:effectLst/>
                <a:latin typeface="system-ui"/>
              </a:rPr>
              <a:t>with</a:t>
            </a:r>
            <a:r>
              <a:rPr lang="fr-CA" sz="1200" b="0" i="0" dirty="0">
                <a:solidFill>
                  <a:srgbClr val="212121"/>
                </a:solidFill>
                <a:effectLst/>
                <a:latin typeface="system-ui"/>
              </a:rPr>
              <a:t> new </a:t>
            </a:r>
            <a:r>
              <a:rPr lang="fr-CA" sz="1200" b="0" i="0" dirty="0" err="1">
                <a:solidFill>
                  <a:srgbClr val="212121"/>
                </a:solidFill>
                <a:effectLst/>
                <a:latin typeface="system-ui"/>
              </a:rPr>
              <a:t>policies</a:t>
            </a:r>
            <a:r>
              <a:rPr lang="fr-CA" sz="1200" b="0" i="0" dirty="0">
                <a:solidFill>
                  <a:srgbClr val="212121"/>
                </a:solidFill>
                <a:effectLst/>
                <a:latin typeface="system-ui"/>
              </a:rPr>
              <a:t> to </a:t>
            </a:r>
            <a:r>
              <a:rPr lang="fr-CA" sz="1200" b="0" i="0" dirty="0" err="1">
                <a:solidFill>
                  <a:srgbClr val="212121"/>
                </a:solidFill>
                <a:effectLst/>
                <a:latin typeface="system-ui"/>
              </a:rPr>
              <a:t>limit</a:t>
            </a:r>
            <a:r>
              <a:rPr lang="fr-CA" sz="1200" b="0" i="0" dirty="0">
                <a:solidFill>
                  <a:srgbClr val="212121"/>
                </a:solidFill>
                <a:effectLst/>
                <a:latin typeface="system-ui"/>
              </a:rPr>
              <a:t> </a:t>
            </a:r>
            <a:r>
              <a:rPr lang="fr-CA" sz="1200" b="0" i="0" dirty="0" err="1">
                <a:solidFill>
                  <a:srgbClr val="212121"/>
                </a:solidFill>
                <a:effectLst/>
                <a:latin typeface="system-ui"/>
              </a:rPr>
              <a:t>industry</a:t>
            </a:r>
            <a:r>
              <a:rPr lang="fr-CA" sz="1200" b="0" i="0" dirty="0">
                <a:solidFill>
                  <a:srgbClr val="212121"/>
                </a:solidFill>
                <a:effectLst/>
                <a:latin typeface="system-ui"/>
              </a:rPr>
              <a:t> influence. </a:t>
            </a:r>
            <a:r>
              <a:rPr lang="fr-CA" sz="1200" b="0" i="0" dirty="0" err="1">
                <a:solidFill>
                  <a:srgbClr val="212121"/>
                </a:solidFill>
                <a:effectLst/>
                <a:latin typeface="system-ui"/>
              </a:rPr>
              <a:t>Despite</a:t>
            </a:r>
            <a:r>
              <a:rPr lang="fr-CA" sz="1200" b="0" i="0" dirty="0">
                <a:solidFill>
                  <a:srgbClr val="212121"/>
                </a:solidFill>
                <a:effectLst/>
                <a:latin typeface="system-ui"/>
              </a:rPr>
              <a:t> the </a:t>
            </a:r>
            <a:r>
              <a:rPr lang="fr-CA" sz="1200" b="0" i="0" dirty="0" err="1">
                <a:solidFill>
                  <a:srgbClr val="212121"/>
                </a:solidFill>
                <a:effectLst/>
                <a:latin typeface="system-ui"/>
              </a:rPr>
              <a:t>increase</a:t>
            </a:r>
            <a:r>
              <a:rPr lang="fr-CA" sz="1200" b="0" i="0" dirty="0">
                <a:solidFill>
                  <a:srgbClr val="212121"/>
                </a:solidFill>
                <a:effectLst/>
                <a:latin typeface="system-ui"/>
              </a:rPr>
              <a:t> in marketing over 20 </a:t>
            </a:r>
            <a:r>
              <a:rPr lang="fr-CA" sz="1200" b="0" i="0" dirty="0" err="1">
                <a:solidFill>
                  <a:srgbClr val="212121"/>
                </a:solidFill>
                <a:effectLst/>
                <a:latin typeface="system-ui"/>
              </a:rPr>
              <a:t>years</a:t>
            </a:r>
            <a:r>
              <a:rPr lang="fr-CA" sz="1200" b="0" i="0" dirty="0">
                <a:solidFill>
                  <a:srgbClr val="212121"/>
                </a:solidFill>
                <a:effectLst/>
                <a:latin typeface="system-ui"/>
              </a:rPr>
              <a:t>, </a:t>
            </a:r>
            <a:r>
              <a:rPr lang="fr-CA" sz="1200" b="0" i="0" dirty="0" err="1">
                <a:solidFill>
                  <a:srgbClr val="212121"/>
                </a:solidFill>
                <a:effectLst/>
                <a:latin typeface="system-ui"/>
              </a:rPr>
              <a:t>regulatory</a:t>
            </a:r>
            <a:r>
              <a:rPr lang="fr-CA" sz="1200" b="0" i="0" dirty="0">
                <a:solidFill>
                  <a:srgbClr val="212121"/>
                </a:solidFill>
                <a:effectLst/>
                <a:latin typeface="system-ui"/>
              </a:rPr>
              <a:t> </a:t>
            </a:r>
            <a:r>
              <a:rPr lang="fr-CA" sz="1200" b="0" i="0" dirty="0" err="1">
                <a:solidFill>
                  <a:srgbClr val="212121"/>
                </a:solidFill>
                <a:effectLst/>
                <a:latin typeface="system-ui"/>
              </a:rPr>
              <a:t>oversight</a:t>
            </a:r>
            <a:r>
              <a:rPr lang="fr-CA" sz="1200" b="0" i="0" dirty="0">
                <a:solidFill>
                  <a:srgbClr val="212121"/>
                </a:solidFill>
                <a:effectLst/>
                <a:latin typeface="system-ui"/>
              </a:rPr>
              <a:t> </a:t>
            </a:r>
            <a:r>
              <a:rPr lang="fr-CA" sz="1200" b="0" i="0" dirty="0" err="1">
                <a:solidFill>
                  <a:srgbClr val="212121"/>
                </a:solidFill>
                <a:effectLst/>
                <a:latin typeface="system-ui"/>
              </a:rPr>
              <a:t>remains</a:t>
            </a:r>
            <a:r>
              <a:rPr lang="fr-CA" sz="1200" b="0" i="0" dirty="0">
                <a:solidFill>
                  <a:srgbClr val="212121"/>
                </a:solidFill>
                <a:effectLst/>
                <a:latin typeface="system-ui"/>
              </a:rPr>
              <a:t> </a:t>
            </a:r>
            <a:r>
              <a:rPr lang="fr-CA" sz="1200" b="0" i="0" dirty="0" err="1">
                <a:solidFill>
                  <a:srgbClr val="212121"/>
                </a:solidFill>
                <a:effectLst/>
                <a:latin typeface="system-ui"/>
              </a:rPr>
              <a:t>limited</a:t>
            </a:r>
            <a:r>
              <a:rPr lang="fr-CA" sz="1200" b="0" i="0" dirty="0">
                <a:solidFill>
                  <a:srgbClr val="212121"/>
                </a:solidFill>
                <a:effectLst/>
                <a:latin typeface="system-ui"/>
              </a:rPr>
              <a:t>.</a:t>
            </a:r>
            <a:endParaRPr lang="fr-CA" sz="1000" dirty="0">
              <a:effectLst/>
              <a:latin typeface="AdvPS94B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22</a:t>
            </a:fld>
            <a:endParaRPr lang="fr-FR" altLang="x-none"/>
          </a:p>
        </p:txBody>
      </p:sp>
    </p:spTree>
    <p:extLst>
      <p:ext uri="{BB962C8B-B14F-4D97-AF65-F5344CB8AC3E}">
        <p14:creationId xmlns:p14="http://schemas.microsoft.com/office/powerpoint/2010/main" val="3712606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sz="1200" dirty="0">
                <a:ea typeface="ヒラギノ角ゴ Pro W3" pitchFamily="-128" charset="-128"/>
              </a:rPr>
              <a:t>Hassal, E. Over-Prescription of Acid-</a:t>
            </a:r>
            <a:r>
              <a:rPr lang="fr-FR" altLang="fr-FR" sz="1200" dirty="0" err="1">
                <a:ea typeface="ヒラギノ角ゴ Pro W3" pitchFamily="-128" charset="-128"/>
              </a:rPr>
              <a:t>Suppressing</a:t>
            </a:r>
            <a:r>
              <a:rPr lang="fr-FR" altLang="fr-FR" sz="1200" dirty="0">
                <a:ea typeface="ヒラギノ角ゴ Pro W3" pitchFamily="-128" charset="-128"/>
              </a:rPr>
              <a:t> </a:t>
            </a:r>
            <a:r>
              <a:rPr lang="fr-FR" altLang="fr-FR" sz="1200" dirty="0" err="1">
                <a:ea typeface="ヒラギノ角ゴ Pro W3" pitchFamily="-128" charset="-128"/>
              </a:rPr>
              <a:t>Medication</a:t>
            </a:r>
            <a:r>
              <a:rPr lang="fr-FR" altLang="fr-FR" sz="1200" dirty="0">
                <a:ea typeface="ヒラギノ角ゴ Pro W3" pitchFamily="-128" charset="-128"/>
              </a:rPr>
              <a:t> in Infants: How It Came About, </a:t>
            </a:r>
            <a:r>
              <a:rPr lang="fr-FR" altLang="fr-FR" sz="1200" dirty="0" err="1">
                <a:ea typeface="ヒラギノ角ゴ Pro W3" pitchFamily="-128" charset="-128"/>
              </a:rPr>
              <a:t>Why</a:t>
            </a:r>
            <a:r>
              <a:rPr lang="fr-FR" altLang="fr-FR" sz="1200" dirty="0">
                <a:ea typeface="ヒラギノ角ゴ Pro W3" pitchFamily="-128" charset="-128"/>
              </a:rPr>
              <a:t> </a:t>
            </a:r>
            <a:r>
              <a:rPr lang="fr-FR" altLang="fr-FR" sz="1200" dirty="0" err="1">
                <a:ea typeface="ヒラギノ角ゴ Pro W3" pitchFamily="-128" charset="-128"/>
              </a:rPr>
              <a:t>It’S</a:t>
            </a:r>
            <a:r>
              <a:rPr lang="fr-FR" altLang="fr-FR" sz="1200" dirty="0">
                <a:ea typeface="ヒラギノ角ゴ Pro W3" pitchFamily="-128" charset="-128"/>
              </a:rPr>
              <a:t> </a:t>
            </a:r>
            <a:r>
              <a:rPr lang="fr-FR" altLang="fr-FR" sz="1200" dirty="0" err="1">
                <a:ea typeface="ヒラギノ角ゴ Pro W3" pitchFamily="-128" charset="-128"/>
              </a:rPr>
              <a:t>Wrong</a:t>
            </a:r>
            <a:r>
              <a:rPr lang="fr-FR" altLang="fr-FR" sz="1200" dirty="0">
                <a:ea typeface="ヒラギノ角ゴ Pro W3" pitchFamily="-128" charset="-128"/>
              </a:rPr>
              <a:t>, and </a:t>
            </a:r>
            <a:r>
              <a:rPr lang="fr-FR" altLang="fr-FR" sz="1200" dirty="0" err="1">
                <a:ea typeface="ヒラギノ角ゴ Pro W3" pitchFamily="-128" charset="-128"/>
              </a:rPr>
              <a:t>What</a:t>
            </a:r>
            <a:r>
              <a:rPr lang="fr-FR" altLang="fr-FR" sz="1200" dirty="0">
                <a:ea typeface="ヒラギノ角ゴ Pro W3" pitchFamily="-128" charset="-128"/>
              </a:rPr>
              <a:t> to Do About It. Journal of </a:t>
            </a:r>
            <a:r>
              <a:rPr lang="fr-FR" altLang="fr-FR" sz="1200" dirty="0" err="1">
                <a:ea typeface="ヒラギノ角ゴ Pro W3" pitchFamily="-128" charset="-128"/>
              </a:rPr>
              <a:t>Pediatrics</a:t>
            </a:r>
            <a:r>
              <a:rPr lang="fr-FR" altLang="fr-FR" sz="1200" dirty="0">
                <a:ea typeface="ヒラギノ角ゴ Pro W3" pitchFamily="-128" charset="-128"/>
              </a:rPr>
              <a:t>. 2012 Feb;160 (2):193-8.</a:t>
            </a:r>
            <a:endParaRPr lang="fr-CA" sz="1200" dirty="0">
              <a:effectLst/>
              <a:latin typeface="AdvPS94B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dirty="0">
              <a:effectLst/>
              <a:latin typeface="AdvPS94B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err="1">
                <a:effectLst/>
                <a:latin typeface="AdvPS94BA"/>
              </a:rPr>
              <a:t>With</a:t>
            </a:r>
            <a:r>
              <a:rPr lang="fr-CA" sz="1200" dirty="0">
                <a:effectLst/>
                <a:latin typeface="AdvPS94BA"/>
              </a:rPr>
              <a:t> </a:t>
            </a:r>
            <a:r>
              <a:rPr lang="fr-CA" sz="1200" dirty="0" err="1">
                <a:effectLst/>
                <a:latin typeface="AdvPS94BA"/>
              </a:rPr>
              <a:t>increasingly</a:t>
            </a:r>
            <a:r>
              <a:rPr lang="fr-CA" sz="1200" dirty="0">
                <a:effectLst/>
                <a:latin typeface="AdvPS94BA"/>
              </a:rPr>
              <a:t> </a:t>
            </a:r>
            <a:r>
              <a:rPr lang="fr-CA" sz="1200" dirty="0" err="1">
                <a:effectLst/>
                <a:latin typeface="AdvPS94BA"/>
              </a:rPr>
              <a:t>less</a:t>
            </a:r>
            <a:r>
              <a:rPr lang="fr-CA" sz="1200" dirty="0">
                <a:effectLst/>
                <a:latin typeface="AdvPS94BA"/>
              </a:rPr>
              <a:t> time to </a:t>
            </a:r>
            <a:r>
              <a:rPr lang="fr-CA" sz="1200" dirty="0" err="1">
                <a:effectLst/>
                <a:latin typeface="AdvPS94BA"/>
              </a:rPr>
              <a:t>evaluate</a:t>
            </a:r>
            <a:r>
              <a:rPr lang="fr-CA" sz="1200" dirty="0">
                <a:latin typeface="AdvPS94BA"/>
              </a:rPr>
              <a:t> </a:t>
            </a:r>
            <a:r>
              <a:rPr lang="fr-CA" sz="1200" dirty="0">
                <a:effectLst/>
                <a:latin typeface="AdvPS94BA"/>
              </a:rPr>
              <a:t>patients, </a:t>
            </a:r>
            <a:r>
              <a:rPr lang="fr-CA" sz="1200" dirty="0" err="1">
                <a:effectLst/>
                <a:latin typeface="AdvPS94BA"/>
              </a:rPr>
              <a:t>rather</a:t>
            </a:r>
            <a:r>
              <a:rPr lang="fr-CA" sz="1200" dirty="0">
                <a:effectLst/>
                <a:latin typeface="AdvPS94BA"/>
              </a:rPr>
              <a:t> </a:t>
            </a:r>
            <a:r>
              <a:rPr lang="fr-CA" sz="1200" dirty="0" err="1">
                <a:effectLst/>
                <a:latin typeface="AdvPS94BA"/>
              </a:rPr>
              <a:t>than</a:t>
            </a:r>
            <a:r>
              <a:rPr lang="fr-CA" sz="1200" dirty="0">
                <a:effectLst/>
                <a:latin typeface="AdvPS94BA"/>
              </a:rPr>
              <a:t> </a:t>
            </a:r>
            <a:r>
              <a:rPr lang="fr-CA" sz="1200" dirty="0" err="1">
                <a:effectLst/>
                <a:latin typeface="AdvPS94BA"/>
              </a:rPr>
              <a:t>take</a:t>
            </a:r>
            <a:r>
              <a:rPr lang="fr-CA" sz="1200" dirty="0">
                <a:effectLst/>
                <a:latin typeface="AdvPS94BA"/>
              </a:rPr>
              <a:t> on the more time-</a:t>
            </a:r>
            <a:r>
              <a:rPr lang="fr-CA" sz="1200" dirty="0" err="1">
                <a:effectLst/>
                <a:latin typeface="AdvPS94BA"/>
              </a:rPr>
              <a:t>consuming</a:t>
            </a:r>
            <a:r>
              <a:rPr lang="fr-CA" sz="1200" dirty="0">
                <a:effectLst/>
                <a:latin typeface="AdvPS94BA"/>
              </a:rPr>
              <a:t> </a:t>
            </a:r>
            <a:r>
              <a:rPr lang="fr-CA" sz="1200" dirty="0" err="1">
                <a:effectLst/>
                <a:latin typeface="AdvPS94BA"/>
              </a:rPr>
              <a:t>history</a:t>
            </a:r>
            <a:r>
              <a:rPr lang="fr-CA" sz="1200" dirty="0">
                <a:effectLst/>
                <a:latin typeface="AdvPS94BA"/>
              </a:rPr>
              <a:t>, discussion, and </a:t>
            </a:r>
            <a:r>
              <a:rPr lang="fr-CA" sz="1200" dirty="0" err="1">
                <a:effectLst/>
                <a:latin typeface="AdvPS94BA"/>
              </a:rPr>
              <a:t>approaches</a:t>
            </a:r>
            <a:r>
              <a:rPr lang="fr-CA" sz="1200" dirty="0">
                <a:effectLst/>
                <a:latin typeface="AdvPS94BA"/>
              </a:rPr>
              <a:t>, </a:t>
            </a:r>
            <a:r>
              <a:rPr lang="fr-CA" sz="1200" dirty="0" err="1">
                <a:effectLst/>
                <a:latin typeface="AdvPS94BA"/>
              </a:rPr>
              <a:t>including</a:t>
            </a:r>
            <a:r>
              <a:rPr lang="fr-CA" sz="1200" dirty="0">
                <a:effectLst/>
                <a:latin typeface="AdvPS94BA"/>
              </a:rPr>
              <a:t> </a:t>
            </a:r>
            <a:r>
              <a:rPr lang="fr-CA" sz="1200" dirty="0" err="1">
                <a:effectLst/>
                <a:latin typeface="AdvPS94BA"/>
              </a:rPr>
              <a:t>behavioral</a:t>
            </a:r>
            <a:r>
              <a:rPr lang="fr-CA" sz="1200" dirty="0">
                <a:effectLst/>
                <a:latin typeface="AdvPS94BA"/>
              </a:rPr>
              <a:t> and </a:t>
            </a:r>
            <a:r>
              <a:rPr lang="fr-CA" sz="1200" dirty="0" err="1">
                <a:effectLst/>
                <a:latin typeface="AdvPS94BA"/>
              </a:rPr>
              <a:t>dietary</a:t>
            </a:r>
            <a:r>
              <a:rPr lang="fr-CA" sz="1200" dirty="0">
                <a:effectLst/>
                <a:latin typeface="AdvPS94BA"/>
              </a:rPr>
              <a:t>, </a:t>
            </a:r>
            <a:r>
              <a:rPr lang="fr-CA" sz="1200" dirty="0" err="1">
                <a:effectLst/>
                <a:latin typeface="AdvPS94BA"/>
              </a:rPr>
              <a:t>that</a:t>
            </a:r>
            <a:r>
              <a:rPr lang="fr-CA" sz="1200" dirty="0">
                <a:effectLst/>
                <a:latin typeface="AdvPS94BA"/>
              </a:rPr>
              <a:t> are </a:t>
            </a:r>
            <a:r>
              <a:rPr lang="fr-CA" sz="1200" dirty="0" err="1">
                <a:effectLst/>
                <a:latin typeface="AdvPS94BA"/>
              </a:rPr>
              <a:t>required</a:t>
            </a:r>
            <a:r>
              <a:rPr lang="fr-CA" sz="1200" dirty="0">
                <a:effectLst/>
                <a:latin typeface="AdvPS94BA"/>
              </a:rPr>
              <a:t> </a:t>
            </a:r>
            <a:r>
              <a:rPr lang="fr-CA" sz="1200" dirty="0" err="1">
                <a:effectLst/>
                <a:latin typeface="AdvPS94BA"/>
              </a:rPr>
              <a:t>around</a:t>
            </a:r>
            <a:r>
              <a:rPr lang="fr-CA" sz="1200" dirty="0">
                <a:effectLst/>
                <a:latin typeface="AdvPS94BA"/>
              </a:rPr>
              <a:t> the </a:t>
            </a:r>
            <a:r>
              <a:rPr lang="fr-CA" sz="1200" dirty="0" err="1">
                <a:effectLst/>
                <a:latin typeface="AdvPS94BA"/>
              </a:rPr>
              <a:t>evaluation</a:t>
            </a:r>
            <a:r>
              <a:rPr lang="fr-CA" sz="1200" dirty="0">
                <a:effectLst/>
                <a:latin typeface="AdvPS94BA"/>
              </a:rPr>
              <a:t> of </a:t>
            </a:r>
            <a:r>
              <a:rPr lang="fr-CA" sz="1200" dirty="0" err="1">
                <a:effectLst/>
                <a:latin typeface="AdvPS94BA"/>
              </a:rPr>
              <a:t>unexplained</a:t>
            </a:r>
            <a:r>
              <a:rPr lang="fr-CA" sz="1200" dirty="0">
                <a:effectLst/>
                <a:latin typeface="AdvPS94BA"/>
              </a:rPr>
              <a:t> </a:t>
            </a:r>
            <a:r>
              <a:rPr lang="fr-CA" sz="1200" dirty="0" err="1">
                <a:effectLst/>
                <a:latin typeface="AdvPS94BA"/>
              </a:rPr>
              <a:t>crying</a:t>
            </a:r>
            <a:r>
              <a:rPr lang="fr-CA" sz="1200" dirty="0">
                <a:effectLst/>
                <a:latin typeface="AdvPS94BA"/>
              </a:rPr>
              <a:t>, and not </a:t>
            </a:r>
            <a:r>
              <a:rPr lang="fr-CA" sz="1200" dirty="0" err="1">
                <a:effectLst/>
                <a:latin typeface="AdvPS94BA"/>
              </a:rPr>
              <a:t>without</a:t>
            </a:r>
            <a:r>
              <a:rPr lang="fr-CA" sz="1200" dirty="0">
                <a:effectLst/>
                <a:latin typeface="AdvPS94BA"/>
              </a:rPr>
              <a:t> parental pressure to ‘‘do </a:t>
            </a:r>
            <a:r>
              <a:rPr lang="fr-CA" sz="1200" dirty="0" err="1">
                <a:effectLst/>
                <a:latin typeface="AdvPS94BA"/>
              </a:rPr>
              <a:t>something</a:t>
            </a:r>
            <a:r>
              <a:rPr lang="fr-CA" sz="1200" dirty="0">
                <a:effectLst/>
                <a:latin typeface="AdvPS94BA"/>
              </a:rPr>
              <a:t>,’’ </a:t>
            </a:r>
            <a:r>
              <a:rPr lang="fr-CA" sz="1200" dirty="0" err="1">
                <a:effectLst/>
                <a:latin typeface="AdvPS94BA"/>
              </a:rPr>
              <a:t>doctors</a:t>
            </a:r>
            <a:r>
              <a:rPr lang="fr-CA" sz="1200" dirty="0">
                <a:effectLst/>
                <a:latin typeface="AdvPS94BA"/>
              </a:rPr>
              <a:t> have </a:t>
            </a:r>
            <a:r>
              <a:rPr lang="fr-CA" sz="1200" dirty="0" err="1">
                <a:effectLst/>
                <a:latin typeface="AdvPS94BA"/>
              </a:rPr>
              <a:t>taken</a:t>
            </a:r>
            <a:r>
              <a:rPr lang="fr-CA" sz="1200" dirty="0">
                <a:effectLst/>
                <a:latin typeface="AdvPS94BA"/>
              </a:rPr>
              <a:t> to a </a:t>
            </a:r>
            <a:r>
              <a:rPr lang="fr-CA" sz="1200" dirty="0" err="1">
                <a:effectLst/>
                <a:latin typeface="AdvPS94BA"/>
              </a:rPr>
              <a:t>quicker</a:t>
            </a:r>
            <a:r>
              <a:rPr lang="fr-CA" sz="1200" dirty="0">
                <a:effectLst/>
                <a:latin typeface="AdvPS94BA"/>
              </a:rPr>
              <a:t> </a:t>
            </a:r>
            <a:r>
              <a:rPr lang="fr-CA" sz="1200" dirty="0" err="1">
                <a:effectLst/>
                <a:latin typeface="AdvPS94BA"/>
              </a:rPr>
              <a:t>approach</a:t>
            </a:r>
            <a:r>
              <a:rPr lang="fr-CA" sz="1200" dirty="0">
                <a:effectLst/>
                <a:latin typeface="AdvPS94BA"/>
              </a:rPr>
              <a:t>: </a:t>
            </a:r>
            <a:r>
              <a:rPr lang="fr-CA" sz="1200" dirty="0" err="1">
                <a:effectLst/>
                <a:latin typeface="AdvPS94BA"/>
              </a:rPr>
              <a:t>prescribing</a:t>
            </a:r>
            <a:r>
              <a:rPr lang="fr-CA" sz="1200" dirty="0">
                <a:latin typeface="AdvPS94BA"/>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dirty="0">
              <a:latin typeface="AdvPS94B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AdvPS94BA"/>
              </a:rPr>
              <a:t>Explanation</a:t>
            </a:r>
            <a:r>
              <a:rPr lang="fr-CA" sz="1800" dirty="0">
                <a:effectLst/>
                <a:latin typeface="AdvPS94BA"/>
              </a:rPr>
              <a:t> and </a:t>
            </a:r>
            <a:r>
              <a:rPr lang="fr-CA" sz="1800" dirty="0" err="1">
                <a:effectLst/>
                <a:latin typeface="AdvPS94BA"/>
              </a:rPr>
              <a:t>reassurance</a:t>
            </a:r>
            <a:r>
              <a:rPr lang="fr-CA" sz="1800" dirty="0">
                <a:effectLst/>
                <a:latin typeface="AdvPS94BA"/>
              </a:rPr>
              <a:t> are </a:t>
            </a:r>
            <a:r>
              <a:rPr lang="fr-CA" sz="1800" dirty="0" err="1">
                <a:effectLst/>
                <a:latin typeface="AdvPS94BA"/>
              </a:rPr>
              <a:t>required</a:t>
            </a:r>
            <a:r>
              <a:rPr lang="fr-CA" sz="1800" dirty="0">
                <a:effectLst/>
                <a:latin typeface="AdvPS94BA"/>
              </a:rPr>
              <a:t>—a return to the basics of </a:t>
            </a:r>
            <a:r>
              <a:rPr lang="fr-CA" sz="1800" dirty="0" err="1">
                <a:effectLst/>
                <a:latin typeface="AdvPS94BA"/>
              </a:rPr>
              <a:t>behavioral</a:t>
            </a:r>
            <a:r>
              <a:rPr lang="fr-CA" sz="1800" dirty="0">
                <a:effectLst/>
                <a:latin typeface="AdvPS94BA"/>
              </a:rPr>
              <a:t> </a:t>
            </a:r>
            <a:r>
              <a:rPr lang="fr-CA" sz="1800" dirty="0" err="1">
                <a:effectLst/>
                <a:latin typeface="AdvPS94BA"/>
              </a:rPr>
              <a:t>pediatrics</a:t>
            </a:r>
            <a:r>
              <a:rPr lang="fr-CA" sz="1800" dirty="0">
                <a:effectLst/>
                <a:latin typeface="AdvPS94BA"/>
              </a:rPr>
              <a:t>: </a:t>
            </a:r>
            <a:r>
              <a:rPr lang="fr-CA" sz="1800" dirty="0" err="1">
                <a:effectLst/>
                <a:latin typeface="AdvPS94BA"/>
              </a:rPr>
              <a:t>what</a:t>
            </a:r>
            <a:r>
              <a:rPr lang="fr-CA" sz="1800" dirty="0">
                <a:effectLst/>
                <a:latin typeface="AdvPS94BA"/>
              </a:rPr>
              <a:t> </a:t>
            </a:r>
            <a:r>
              <a:rPr lang="fr-CA" sz="1800" dirty="0" err="1">
                <a:effectLst/>
                <a:latin typeface="AdvPS94BA"/>
              </a:rPr>
              <a:t>it</a:t>
            </a:r>
            <a:r>
              <a:rPr lang="fr-CA" sz="1800" dirty="0">
                <a:effectLst/>
                <a:latin typeface="AdvPS94BA"/>
              </a:rPr>
              <a:t> </a:t>
            </a:r>
            <a:r>
              <a:rPr lang="fr-CA" sz="1800" dirty="0" err="1">
                <a:effectLst/>
                <a:latin typeface="AdvPS94BA"/>
              </a:rPr>
              <a:t>means</a:t>
            </a:r>
            <a:r>
              <a:rPr lang="fr-CA" sz="1800" dirty="0">
                <a:effectLst/>
                <a:latin typeface="AdvPS94BA"/>
              </a:rPr>
              <a:t> </a:t>
            </a:r>
            <a:r>
              <a:rPr lang="fr-CA" sz="1800" dirty="0" err="1">
                <a:effectLst/>
                <a:latin typeface="AdvPS94BA"/>
              </a:rPr>
              <a:t>when</a:t>
            </a:r>
            <a:r>
              <a:rPr lang="fr-CA" sz="1800" dirty="0">
                <a:effectLst/>
                <a:latin typeface="AdvPS94BA"/>
              </a:rPr>
              <a:t> infants </a:t>
            </a:r>
            <a:r>
              <a:rPr lang="fr-CA" sz="1800" dirty="0" err="1">
                <a:effectLst/>
                <a:latin typeface="AdvPS94BA"/>
              </a:rPr>
              <a:t>cannot</a:t>
            </a:r>
            <a:r>
              <a:rPr lang="fr-CA" sz="1800" dirty="0">
                <a:effectLst/>
                <a:latin typeface="AdvPS94BA"/>
              </a:rPr>
              <a:t> self-</a:t>
            </a:r>
            <a:r>
              <a:rPr lang="fr-CA" sz="1800" dirty="0" err="1">
                <a:effectLst/>
                <a:latin typeface="AdvPS94BA"/>
              </a:rPr>
              <a:t>calm</a:t>
            </a:r>
            <a:r>
              <a:rPr lang="fr-CA" sz="1800" dirty="0">
                <a:effectLst/>
                <a:latin typeface="AdvPS94BA"/>
              </a:rPr>
              <a:t> and how to help </a:t>
            </a:r>
            <a:r>
              <a:rPr lang="fr-CA" sz="1800" dirty="0" err="1">
                <a:effectLst/>
                <a:latin typeface="AdvPS94BA"/>
              </a:rPr>
              <a:t>them</a:t>
            </a:r>
            <a:r>
              <a:rPr lang="fr-CA" sz="1800" dirty="0">
                <a:effectLst/>
                <a:latin typeface="AdvPS94BA"/>
              </a:rPr>
              <a:t> do </a:t>
            </a:r>
            <a:r>
              <a:rPr lang="fr-CA" sz="1800" dirty="0" err="1">
                <a:effectLst/>
                <a:latin typeface="AdvPS94BA"/>
              </a:rPr>
              <a:t>so</a:t>
            </a:r>
            <a:r>
              <a:rPr lang="fr-CA" sz="1800" dirty="0">
                <a:effectLst/>
                <a:latin typeface="AdvPS94BA"/>
              </a:rPr>
              <a:t>. Non-</a:t>
            </a:r>
            <a:r>
              <a:rPr lang="fr-CA" sz="1800" dirty="0" err="1">
                <a:effectLst/>
                <a:latin typeface="AdvPS94BA"/>
              </a:rPr>
              <a:t>analgesic</a:t>
            </a:r>
            <a:r>
              <a:rPr lang="fr-CA" sz="1800" dirty="0">
                <a:effectLst/>
                <a:latin typeface="AdvPS94BA"/>
              </a:rPr>
              <a:t>, non-nutritive </a:t>
            </a:r>
            <a:r>
              <a:rPr lang="fr-CA" sz="1800" dirty="0" err="1">
                <a:effectLst/>
                <a:latin typeface="AdvPS94BA"/>
              </a:rPr>
              <a:t>soothing</a:t>
            </a:r>
            <a:r>
              <a:rPr lang="fr-CA" sz="1800" dirty="0">
                <a:effectLst/>
                <a:latin typeface="AdvPS94BA"/>
              </a:rPr>
              <a:t> </a:t>
            </a:r>
            <a:r>
              <a:rPr lang="fr-CA" sz="1800" dirty="0" err="1">
                <a:effectLst/>
                <a:latin typeface="AdvPS94BA"/>
              </a:rPr>
              <a:t>maneuvers</a:t>
            </a:r>
            <a:r>
              <a:rPr lang="fr-CA" sz="1800" dirty="0">
                <a:effectLst/>
                <a:latin typeface="AdvPS94BA"/>
              </a:rPr>
              <a:t>, </a:t>
            </a:r>
            <a:r>
              <a:rPr lang="fr-CA" sz="1800" dirty="0" err="1">
                <a:effectLst/>
                <a:latin typeface="AdvPS94BA"/>
              </a:rPr>
              <a:t>such</a:t>
            </a:r>
            <a:r>
              <a:rPr lang="fr-CA" sz="1800" dirty="0">
                <a:effectLst/>
                <a:latin typeface="AdvPS94BA"/>
              </a:rPr>
              <a:t> as </a:t>
            </a:r>
            <a:r>
              <a:rPr lang="fr-CA" sz="1800" dirty="0" err="1">
                <a:effectLst/>
                <a:latin typeface="AdvPS94BA"/>
              </a:rPr>
              <a:t>rhythmic</a:t>
            </a:r>
            <a:r>
              <a:rPr lang="fr-CA" sz="1800" dirty="0">
                <a:effectLst/>
                <a:latin typeface="AdvPS94BA"/>
              </a:rPr>
              <a:t> </a:t>
            </a:r>
            <a:r>
              <a:rPr lang="fr-CA" sz="1800" dirty="0" err="1">
                <a:effectLst/>
                <a:latin typeface="AdvPS94BA"/>
              </a:rPr>
              <a:t>rocking</a:t>
            </a:r>
            <a:r>
              <a:rPr lang="fr-CA" sz="1800" dirty="0">
                <a:effectLst/>
                <a:latin typeface="AdvPS94BA"/>
              </a:rPr>
              <a:t> and </a:t>
            </a:r>
            <a:r>
              <a:rPr lang="fr-CA" sz="1800" dirty="0" err="1">
                <a:effectLst/>
                <a:latin typeface="AdvPS94BA"/>
              </a:rPr>
              <a:t>patting</a:t>
            </a:r>
            <a:r>
              <a:rPr lang="fr-CA" sz="1800" dirty="0">
                <a:effectLst/>
                <a:latin typeface="AdvPS94BA"/>
              </a:rPr>
              <a:t> 2 to 3 times per second in a quiet </a:t>
            </a:r>
            <a:r>
              <a:rPr lang="fr-CA" sz="1800" dirty="0" err="1">
                <a:effectLst/>
                <a:latin typeface="AdvPS94BA"/>
              </a:rPr>
              <a:t>environment</a:t>
            </a:r>
            <a:r>
              <a:rPr lang="fr-CA" sz="1800" dirty="0">
                <a:effectLst/>
                <a:latin typeface="AdvPS94BA"/>
              </a:rPr>
              <a:t>, </a:t>
            </a:r>
            <a:r>
              <a:rPr lang="fr-CA" sz="1800" dirty="0" err="1">
                <a:effectLst/>
                <a:latin typeface="AdvPS94BA"/>
              </a:rPr>
              <a:t>may</a:t>
            </a:r>
            <a:r>
              <a:rPr lang="fr-CA" sz="1800" dirty="0">
                <a:effectLst/>
                <a:latin typeface="AdvPS94BA"/>
              </a:rPr>
              <a:t> quiet the baby </a:t>
            </a:r>
            <a:r>
              <a:rPr lang="fr-CA" sz="1800" dirty="0" err="1">
                <a:effectLst/>
                <a:latin typeface="AdvPS94BA"/>
              </a:rPr>
              <a:t>who</a:t>
            </a:r>
            <a:r>
              <a:rPr lang="fr-CA" sz="1800" dirty="0">
                <a:effectLst/>
                <a:latin typeface="AdvPS94BA"/>
              </a:rPr>
              <a:t> </a:t>
            </a:r>
            <a:r>
              <a:rPr lang="fr-CA" sz="1800" dirty="0" err="1">
                <a:effectLst/>
                <a:latin typeface="AdvPS94BA"/>
              </a:rPr>
              <a:t>may</a:t>
            </a:r>
            <a:r>
              <a:rPr lang="fr-CA" sz="1800" dirty="0">
                <a:effectLst/>
                <a:latin typeface="AdvPS94BA"/>
              </a:rPr>
              <a:t> </a:t>
            </a:r>
            <a:r>
              <a:rPr lang="fr-CA" sz="1800" dirty="0" err="1">
                <a:effectLst/>
                <a:latin typeface="AdvPS94BA"/>
              </a:rPr>
              <a:t>still</a:t>
            </a:r>
            <a:r>
              <a:rPr lang="fr-CA" sz="1800" dirty="0">
                <a:effectLst/>
                <a:latin typeface="AdvPS94BA"/>
              </a:rPr>
              <a:t> </a:t>
            </a:r>
            <a:r>
              <a:rPr lang="fr-CA" sz="1800" dirty="0" err="1">
                <a:effectLst/>
                <a:latin typeface="AdvPS94BA"/>
              </a:rPr>
              <a:t>resume</a:t>
            </a:r>
            <a:r>
              <a:rPr lang="fr-CA" sz="1800" dirty="0">
                <a:effectLst/>
                <a:latin typeface="AdvPS94BA"/>
              </a:rPr>
              <a:t> </a:t>
            </a:r>
            <a:r>
              <a:rPr lang="fr-CA" sz="1800" dirty="0" err="1">
                <a:effectLst/>
                <a:latin typeface="AdvPS94BA"/>
              </a:rPr>
              <a:t>cry</a:t>
            </a:r>
            <a:r>
              <a:rPr lang="fr-CA" sz="1800" dirty="0">
                <a:effectLst/>
                <a:latin typeface="AdvPS94BA"/>
              </a:rPr>
              <a:t>- </a:t>
            </a:r>
            <a:r>
              <a:rPr lang="fr-CA" sz="1800" dirty="0" err="1">
                <a:effectLst/>
                <a:latin typeface="AdvPS94BA"/>
              </a:rPr>
              <a:t>ing</a:t>
            </a:r>
            <a:r>
              <a:rPr lang="fr-CA" sz="1800" dirty="0">
                <a:effectLst/>
                <a:latin typeface="AdvPS94BA"/>
              </a:rPr>
              <a:t> as </a:t>
            </a:r>
            <a:r>
              <a:rPr lang="fr-CA" sz="1800" dirty="0" err="1">
                <a:effectLst/>
                <a:latin typeface="AdvPS94BA"/>
              </a:rPr>
              <a:t>soon</a:t>
            </a:r>
            <a:r>
              <a:rPr lang="fr-CA" sz="1800" dirty="0">
                <a:effectLst/>
                <a:latin typeface="AdvPS94BA"/>
              </a:rPr>
              <a:t> as </a:t>
            </a:r>
            <a:r>
              <a:rPr lang="fr-CA" sz="1800" dirty="0" err="1">
                <a:effectLst/>
                <a:latin typeface="AdvPS94BA"/>
              </a:rPr>
              <a:t>he</a:t>
            </a:r>
            <a:r>
              <a:rPr lang="fr-CA" sz="1800" dirty="0">
                <a:effectLst/>
                <a:latin typeface="AdvPS94BA"/>
              </a:rPr>
              <a:t> or </a:t>
            </a:r>
            <a:r>
              <a:rPr lang="fr-CA" sz="1800" dirty="0" err="1">
                <a:effectLst/>
                <a:latin typeface="AdvPS94BA"/>
              </a:rPr>
              <a:t>she</a:t>
            </a:r>
            <a:r>
              <a:rPr lang="fr-CA" sz="1800" dirty="0">
                <a:effectLst/>
                <a:latin typeface="AdvPS94BA"/>
              </a:rPr>
              <a:t> </a:t>
            </a:r>
            <a:r>
              <a:rPr lang="fr-CA" sz="1800" dirty="0" err="1">
                <a:effectLst/>
                <a:latin typeface="AdvPS94BA"/>
              </a:rPr>
              <a:t>is</a:t>
            </a:r>
            <a:r>
              <a:rPr lang="fr-CA" sz="1800" dirty="0">
                <a:effectLst/>
                <a:latin typeface="AdvPS94BA"/>
              </a:rPr>
              <a:t> put down. A </a:t>
            </a:r>
            <a:r>
              <a:rPr lang="fr-CA" sz="1800" dirty="0" err="1">
                <a:effectLst/>
                <a:latin typeface="AdvPS94BA"/>
              </a:rPr>
              <a:t>common</a:t>
            </a:r>
            <a:r>
              <a:rPr lang="fr-CA" sz="1800" dirty="0">
                <a:effectLst/>
                <a:latin typeface="AdvPS94BA"/>
              </a:rPr>
              <a:t> </a:t>
            </a:r>
            <a:r>
              <a:rPr lang="fr-CA" sz="1800" dirty="0" err="1">
                <a:effectLst/>
                <a:latin typeface="AdvPS94BA"/>
              </a:rPr>
              <a:t>maneuver</a:t>
            </a:r>
            <a:r>
              <a:rPr lang="fr-CA" sz="1800" dirty="0">
                <a:effectLst/>
                <a:latin typeface="AdvPS94BA"/>
              </a:rPr>
              <a:t> </a:t>
            </a:r>
            <a:r>
              <a:rPr lang="fr-CA" sz="1800" dirty="0" err="1">
                <a:effectLst/>
                <a:latin typeface="AdvPS94BA"/>
              </a:rPr>
              <a:t>that</a:t>
            </a:r>
            <a:r>
              <a:rPr lang="fr-CA" sz="1800" dirty="0">
                <a:effectLst/>
                <a:latin typeface="AdvPS94BA"/>
              </a:rPr>
              <a:t> </a:t>
            </a:r>
            <a:r>
              <a:rPr lang="fr-CA" sz="1800" dirty="0" err="1">
                <a:effectLst/>
                <a:latin typeface="AdvPS94BA"/>
              </a:rPr>
              <a:t>does</a:t>
            </a:r>
            <a:r>
              <a:rPr lang="fr-CA" sz="1800" dirty="0">
                <a:effectLst/>
                <a:latin typeface="AdvPS94BA"/>
              </a:rPr>
              <a:t> not </a:t>
            </a:r>
            <a:r>
              <a:rPr lang="fr-CA" sz="1800" dirty="0" err="1">
                <a:effectLst/>
                <a:latin typeface="AdvPS94BA"/>
              </a:rPr>
              <a:t>eliminate</a:t>
            </a:r>
            <a:r>
              <a:rPr lang="fr-CA" sz="1800" dirty="0">
                <a:effectLst/>
                <a:latin typeface="AdvPS94BA"/>
              </a:rPr>
              <a:t> pain but stops the </a:t>
            </a:r>
            <a:r>
              <a:rPr lang="fr-CA" sz="1800" dirty="0" err="1">
                <a:effectLst/>
                <a:latin typeface="AdvPS94BA"/>
              </a:rPr>
              <a:t>crying</a:t>
            </a:r>
            <a:r>
              <a:rPr lang="fr-CA" sz="1800" dirty="0">
                <a:effectLst/>
                <a:latin typeface="AdvPS94BA"/>
              </a:rPr>
              <a:t> (</a:t>
            </a:r>
            <a:r>
              <a:rPr lang="fr-CA" sz="1800" dirty="0" err="1">
                <a:effectLst/>
                <a:latin typeface="AdvPS94BA"/>
              </a:rPr>
              <a:t>eg</a:t>
            </a:r>
            <a:r>
              <a:rPr lang="fr-CA" sz="1800" dirty="0">
                <a:effectLst/>
                <a:latin typeface="AdvPS94BA"/>
              </a:rPr>
              <a:t>, a car ride) has diagnostic and </a:t>
            </a:r>
            <a:r>
              <a:rPr lang="fr-CA" sz="1800" dirty="0" err="1">
                <a:effectLst/>
                <a:latin typeface="AdvPS94BA"/>
              </a:rPr>
              <a:t>therapeutic</a:t>
            </a:r>
            <a:r>
              <a:rPr lang="fr-CA" sz="1800" dirty="0">
                <a:effectLst/>
                <a:latin typeface="AdvPS94BA"/>
              </a:rPr>
              <a:t> value.</a:t>
            </a:r>
            <a:r>
              <a:rPr lang="fr-CA" sz="1800" dirty="0">
                <a:solidFill>
                  <a:srgbClr val="000066"/>
                </a:solidFill>
                <a:effectLst/>
                <a:latin typeface="AdvPS94BA"/>
              </a:rPr>
              <a:t>25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solidFill>
                <a:srgbClr val="000066"/>
              </a:solidFill>
              <a:effectLst/>
              <a:latin typeface="AdvPS94B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AdvPS94BA"/>
              </a:rPr>
              <a:t>Parental </a:t>
            </a:r>
            <a:r>
              <a:rPr lang="fr-CA" sz="1800" dirty="0" err="1">
                <a:effectLst/>
                <a:latin typeface="AdvPS94BA"/>
              </a:rPr>
              <a:t>anxiety</a:t>
            </a:r>
            <a:r>
              <a:rPr lang="fr-CA" sz="1800" dirty="0">
                <a:effectLst/>
                <a:latin typeface="AdvPS94BA"/>
              </a:rPr>
              <a:t> </a:t>
            </a:r>
            <a:r>
              <a:rPr lang="fr-CA" sz="1800" dirty="0" err="1">
                <a:effectLst/>
                <a:latin typeface="AdvPS94BA"/>
              </a:rPr>
              <a:t>may</a:t>
            </a:r>
            <a:r>
              <a:rPr lang="fr-CA" sz="1800" dirty="0">
                <a:effectLst/>
                <a:latin typeface="AdvPS94BA"/>
              </a:rPr>
              <a:t> </a:t>
            </a:r>
            <a:r>
              <a:rPr lang="fr-CA" sz="1800" dirty="0" err="1">
                <a:effectLst/>
                <a:latin typeface="AdvPS94BA"/>
              </a:rPr>
              <a:t>perpetuate</a:t>
            </a:r>
            <a:r>
              <a:rPr lang="fr-CA" sz="1800" dirty="0">
                <a:effectLst/>
                <a:latin typeface="AdvPS94BA"/>
              </a:rPr>
              <a:t> the cycle of </a:t>
            </a:r>
            <a:r>
              <a:rPr lang="fr-CA" sz="1800" dirty="0" err="1">
                <a:effectLst/>
                <a:latin typeface="AdvPS94BA"/>
              </a:rPr>
              <a:t>crying</a:t>
            </a:r>
            <a:r>
              <a:rPr lang="fr-CA" sz="1800" dirty="0">
                <a:effectLst/>
                <a:latin typeface="AdvPS94BA"/>
              </a:rPr>
              <a:t>, but parents are </a:t>
            </a:r>
            <a:r>
              <a:rPr lang="fr-CA" sz="1800" dirty="0" err="1">
                <a:effectLst/>
                <a:latin typeface="AdvPS94BA"/>
              </a:rPr>
              <a:t>hardly</a:t>
            </a:r>
            <a:r>
              <a:rPr lang="fr-CA" sz="1800" dirty="0">
                <a:effectLst/>
                <a:latin typeface="AdvPS94BA"/>
              </a:rPr>
              <a:t> </a:t>
            </a:r>
            <a:r>
              <a:rPr lang="fr-CA" sz="1800" dirty="0" err="1">
                <a:effectLst/>
                <a:latin typeface="AdvPS94BA"/>
              </a:rPr>
              <a:t>ever</a:t>
            </a:r>
            <a:r>
              <a:rPr lang="fr-CA" sz="1800" dirty="0">
                <a:effectLst/>
                <a:latin typeface="AdvPS94BA"/>
              </a:rPr>
              <a:t> the </a:t>
            </a:r>
            <a:r>
              <a:rPr lang="fr-CA" sz="1800" dirty="0" err="1">
                <a:effectLst/>
                <a:latin typeface="AdvPS94BA"/>
              </a:rPr>
              <a:t>primary</a:t>
            </a:r>
            <a:r>
              <a:rPr lang="fr-CA" sz="1800" dirty="0">
                <a:effectLst/>
                <a:latin typeface="AdvPS94BA"/>
              </a:rPr>
              <a:t> cause and can </a:t>
            </a:r>
            <a:r>
              <a:rPr lang="fr-CA" sz="1800" dirty="0" err="1">
                <a:effectLst/>
                <a:latin typeface="AdvPS94BA"/>
              </a:rPr>
              <a:t>hardly</a:t>
            </a:r>
            <a:r>
              <a:rPr lang="fr-CA" sz="1800" dirty="0">
                <a:effectLst/>
                <a:latin typeface="AdvPS94BA"/>
              </a:rPr>
              <a:t> </a:t>
            </a:r>
            <a:r>
              <a:rPr lang="fr-CA" sz="1800" dirty="0" err="1">
                <a:effectLst/>
                <a:latin typeface="AdvPS94BA"/>
              </a:rPr>
              <a:t>be</a:t>
            </a:r>
            <a:r>
              <a:rPr lang="fr-CA" sz="1800" dirty="0">
                <a:effectLst/>
                <a:latin typeface="AdvPS94BA"/>
              </a:rPr>
              <a:t> </a:t>
            </a:r>
            <a:r>
              <a:rPr lang="fr-CA" sz="1800" dirty="0" err="1">
                <a:effectLst/>
                <a:latin typeface="AdvPS94BA"/>
              </a:rPr>
              <a:t>blamed</a:t>
            </a:r>
            <a:r>
              <a:rPr lang="fr-CA" sz="1800" dirty="0">
                <a:effectLst/>
                <a:latin typeface="AdvPS94BA"/>
              </a:rPr>
              <a:t> for </a:t>
            </a:r>
            <a:r>
              <a:rPr lang="fr-CA" sz="1800" dirty="0" err="1">
                <a:effectLst/>
                <a:latin typeface="AdvPS94BA"/>
              </a:rPr>
              <a:t>becoming</a:t>
            </a:r>
            <a:r>
              <a:rPr lang="fr-CA" sz="1800" dirty="0">
                <a:effectLst/>
                <a:latin typeface="AdvPS94BA"/>
              </a:rPr>
              <a:t> </a:t>
            </a:r>
            <a:r>
              <a:rPr lang="fr-CA" sz="1800" dirty="0" err="1">
                <a:effectLst/>
                <a:latin typeface="AdvPS94BA"/>
              </a:rPr>
              <a:t>rattled</a:t>
            </a:r>
            <a:r>
              <a:rPr lang="fr-CA" sz="1800" dirty="0">
                <a:effectLst/>
                <a:latin typeface="AdvPS94BA"/>
              </a:rPr>
              <a:t> and </a:t>
            </a:r>
            <a:r>
              <a:rPr lang="fr-CA" sz="1800" dirty="0" err="1">
                <a:effectLst/>
                <a:latin typeface="AdvPS94BA"/>
              </a:rPr>
              <a:t>concerned</a:t>
            </a:r>
            <a:r>
              <a:rPr lang="fr-CA" sz="1800" dirty="0">
                <a:effectLst/>
                <a:latin typeface="AdvPS94BA"/>
              </a:rPr>
              <a:t> about </a:t>
            </a:r>
            <a:r>
              <a:rPr lang="fr-CA" sz="1800" dirty="0" err="1">
                <a:effectLst/>
                <a:latin typeface="AdvPS94BA"/>
              </a:rPr>
              <a:t>their</a:t>
            </a:r>
            <a:r>
              <a:rPr lang="fr-CA" sz="1800" dirty="0">
                <a:effectLst/>
                <a:latin typeface="AdvPS94BA"/>
              </a:rPr>
              <a:t> </a:t>
            </a:r>
            <a:r>
              <a:rPr lang="fr-CA" sz="1800" dirty="0" err="1">
                <a:effectLst/>
                <a:latin typeface="AdvPS94BA"/>
              </a:rPr>
              <a:t>crying</a:t>
            </a:r>
            <a:r>
              <a:rPr lang="fr-CA" sz="1800" dirty="0">
                <a:effectLst/>
                <a:latin typeface="AdvPS94BA"/>
              </a:rPr>
              <a:t> infant. The </a:t>
            </a:r>
            <a:r>
              <a:rPr lang="fr-CA" sz="1800" dirty="0" err="1">
                <a:effectLst/>
                <a:latin typeface="AdvPS94BA"/>
              </a:rPr>
              <a:t>ideal</a:t>
            </a:r>
            <a:r>
              <a:rPr lang="fr-CA" sz="1800" dirty="0">
                <a:effectLst/>
                <a:latin typeface="AdvPS94BA"/>
              </a:rPr>
              <a:t> </a:t>
            </a:r>
            <a:r>
              <a:rPr lang="fr-CA" sz="1800" dirty="0" err="1">
                <a:effectLst/>
                <a:latin typeface="AdvPS94BA"/>
              </a:rPr>
              <a:t>anxiolytic</a:t>
            </a:r>
            <a:r>
              <a:rPr lang="fr-CA" sz="1800" dirty="0">
                <a:effectLst/>
                <a:latin typeface="AdvPS94BA"/>
              </a:rPr>
              <a:t> for </a:t>
            </a:r>
            <a:r>
              <a:rPr lang="fr-CA" sz="1800" dirty="0" err="1">
                <a:effectLst/>
                <a:latin typeface="AdvPS94BA"/>
              </a:rPr>
              <a:t>most</a:t>
            </a:r>
            <a:r>
              <a:rPr lang="fr-CA" sz="1800" dirty="0">
                <a:effectLst/>
                <a:latin typeface="AdvPS94BA"/>
              </a:rPr>
              <a:t> parents </a:t>
            </a:r>
            <a:r>
              <a:rPr lang="fr-CA" sz="1800" dirty="0" err="1">
                <a:effectLst/>
                <a:latin typeface="AdvPS94BA"/>
              </a:rPr>
              <a:t>is</a:t>
            </a:r>
            <a:r>
              <a:rPr lang="fr-CA" sz="1800" dirty="0">
                <a:effectLst/>
                <a:latin typeface="AdvPS94BA"/>
              </a:rPr>
              <a:t> for a cause to </a:t>
            </a:r>
            <a:r>
              <a:rPr lang="fr-CA" sz="1800" dirty="0" err="1">
                <a:effectLst/>
                <a:latin typeface="AdvPS94BA"/>
              </a:rPr>
              <a:t>be</a:t>
            </a:r>
            <a:r>
              <a:rPr lang="fr-CA" sz="1800" dirty="0">
                <a:effectLst/>
                <a:latin typeface="AdvPS94BA"/>
              </a:rPr>
              <a:t> </a:t>
            </a:r>
            <a:r>
              <a:rPr lang="fr-CA" sz="1800" dirty="0" err="1">
                <a:effectLst/>
                <a:latin typeface="AdvPS94BA"/>
              </a:rPr>
              <a:t>identified</a:t>
            </a:r>
            <a:r>
              <a:rPr lang="fr-CA" sz="1800" dirty="0">
                <a:effectLst/>
                <a:latin typeface="AdvPS94BA"/>
              </a:rPr>
              <a:t> and </a:t>
            </a:r>
            <a:r>
              <a:rPr lang="fr-CA" sz="1800" dirty="0" err="1">
                <a:effectLst/>
                <a:latin typeface="AdvPS94BA"/>
              </a:rPr>
              <a:t>managed</a:t>
            </a:r>
            <a:r>
              <a:rPr lang="fr-CA" sz="1800" dirty="0">
                <a:effectLst/>
                <a:latin typeface="AdvPS94BA"/>
              </a:rPr>
              <a:t>. This </a:t>
            </a:r>
            <a:r>
              <a:rPr lang="fr-CA" sz="1800" dirty="0" err="1">
                <a:effectLst/>
                <a:latin typeface="AdvPS94BA"/>
              </a:rPr>
              <a:t>often</a:t>
            </a:r>
            <a:r>
              <a:rPr lang="fr-CA" sz="1800" dirty="0">
                <a:effectLst/>
                <a:latin typeface="AdvPS94BA"/>
              </a:rPr>
              <a:t> </a:t>
            </a:r>
            <a:r>
              <a:rPr lang="fr-CA" sz="1800" dirty="0" err="1">
                <a:effectLst/>
                <a:latin typeface="AdvPS94BA"/>
              </a:rPr>
              <a:t>cannot</a:t>
            </a:r>
            <a:r>
              <a:rPr lang="fr-CA" sz="1800" dirty="0">
                <a:effectLst/>
                <a:latin typeface="AdvPS94BA"/>
              </a:rPr>
              <a:t> </a:t>
            </a:r>
            <a:r>
              <a:rPr lang="fr-CA" sz="1800" dirty="0" err="1">
                <a:effectLst/>
                <a:latin typeface="AdvPS94BA"/>
              </a:rPr>
              <a:t>occur</a:t>
            </a:r>
            <a:r>
              <a:rPr lang="fr-CA" sz="1800" dirty="0">
                <a:effectLst/>
                <a:latin typeface="AdvPS94BA"/>
              </a:rPr>
              <a:t> </a:t>
            </a:r>
            <a:r>
              <a:rPr lang="fr-CA" sz="1800" dirty="0" err="1">
                <a:effectLst/>
                <a:latin typeface="AdvPS94BA"/>
              </a:rPr>
              <a:t>instantly</a:t>
            </a:r>
            <a:r>
              <a:rPr lang="fr-CA" sz="1800" dirty="0">
                <a:effectLst/>
                <a:latin typeface="AdvPS94BA"/>
              </a:rPr>
              <a:t>, but the </a:t>
            </a:r>
            <a:r>
              <a:rPr lang="fr-CA" sz="1800" dirty="0" err="1">
                <a:effectLst/>
                <a:latin typeface="AdvPS94BA"/>
              </a:rPr>
              <a:t>journey</a:t>
            </a:r>
            <a:r>
              <a:rPr lang="fr-CA" sz="1800" dirty="0">
                <a:effectLst/>
                <a:latin typeface="AdvPS94BA"/>
              </a:rPr>
              <a:t> can </a:t>
            </a:r>
            <a:r>
              <a:rPr lang="fr-CA" sz="1800" dirty="0" err="1">
                <a:effectLst/>
                <a:latin typeface="AdvPS94BA"/>
              </a:rPr>
              <a:t>begin</a:t>
            </a:r>
            <a:r>
              <a:rPr lang="fr-CA" sz="1800" dirty="0">
                <a:effectLst/>
                <a:latin typeface="AdvPS94BA"/>
              </a:rPr>
              <a:t>. It </a:t>
            </a:r>
            <a:r>
              <a:rPr lang="fr-CA" sz="1800" dirty="0" err="1">
                <a:effectLst/>
                <a:latin typeface="AdvPS94BA"/>
              </a:rPr>
              <a:t>is</a:t>
            </a:r>
            <a:r>
              <a:rPr lang="fr-CA" sz="1800" dirty="0">
                <a:effectLst/>
                <a:latin typeface="AdvPS94BA"/>
              </a:rPr>
              <a:t> important to </a:t>
            </a:r>
            <a:r>
              <a:rPr lang="fr-CA" sz="1800" dirty="0" err="1">
                <a:effectLst/>
                <a:latin typeface="AdvPS94BA"/>
              </a:rPr>
              <a:t>acknowledge</a:t>
            </a:r>
            <a:r>
              <a:rPr lang="fr-CA" sz="1800" dirty="0">
                <a:effectLst/>
                <a:latin typeface="AdvPS94BA"/>
              </a:rPr>
              <a:t> </a:t>
            </a:r>
            <a:r>
              <a:rPr lang="fr-CA" sz="1800" dirty="0" err="1">
                <a:effectLst/>
                <a:latin typeface="AdvPS94BA"/>
              </a:rPr>
              <a:t>their</a:t>
            </a:r>
            <a:r>
              <a:rPr lang="fr-CA" sz="1800" dirty="0">
                <a:effectLst/>
                <a:latin typeface="AdvPS94BA"/>
              </a:rPr>
              <a:t> </a:t>
            </a:r>
            <a:r>
              <a:rPr lang="fr-CA" sz="1800" dirty="0" err="1">
                <a:effectLst/>
                <a:latin typeface="AdvPS94BA"/>
              </a:rPr>
              <a:t>concern</a:t>
            </a:r>
            <a:r>
              <a:rPr lang="fr-CA" sz="1800" dirty="0">
                <a:effectLst/>
                <a:latin typeface="AdvPS94BA"/>
              </a:rPr>
              <a:t>, </a:t>
            </a:r>
            <a:r>
              <a:rPr lang="fr-CA" sz="1800" dirty="0" err="1">
                <a:effectLst/>
                <a:latin typeface="AdvPS94BA"/>
              </a:rPr>
              <a:t>explain</a:t>
            </a:r>
            <a:r>
              <a:rPr lang="fr-CA" sz="1800" dirty="0">
                <a:effectLst/>
                <a:latin typeface="AdvPS94BA"/>
              </a:rPr>
              <a:t> the </a:t>
            </a:r>
            <a:r>
              <a:rPr lang="fr-CA" sz="1800" dirty="0" err="1">
                <a:effectLst/>
                <a:latin typeface="AdvPS94BA"/>
              </a:rPr>
              <a:t>various</a:t>
            </a:r>
            <a:r>
              <a:rPr lang="fr-CA" sz="1800" dirty="0">
                <a:effectLst/>
                <a:latin typeface="AdvPS94BA"/>
              </a:rPr>
              <a:t> possible </a:t>
            </a:r>
            <a:r>
              <a:rPr lang="fr-CA" sz="1800" dirty="0" err="1">
                <a:effectLst/>
                <a:latin typeface="AdvPS94BA"/>
              </a:rPr>
              <a:t>mechanisms</a:t>
            </a:r>
            <a:r>
              <a:rPr lang="fr-CA" sz="1800" dirty="0">
                <a:effectLst/>
                <a:latin typeface="AdvPS94BA"/>
              </a:rPr>
              <a:t> at </a:t>
            </a:r>
            <a:r>
              <a:rPr lang="fr-CA" sz="1800" dirty="0" err="1">
                <a:effectLst/>
                <a:latin typeface="AdvPS94BA"/>
              </a:rPr>
              <a:t>play</a:t>
            </a:r>
            <a:r>
              <a:rPr lang="fr-CA" sz="1800" dirty="0">
                <a:effectLst/>
                <a:latin typeface="AdvPS94BA"/>
              </a:rPr>
              <a:t>, </a:t>
            </a:r>
            <a:r>
              <a:rPr lang="fr-CA" sz="1800" dirty="0" err="1">
                <a:effectLst/>
                <a:latin typeface="AdvPS94BA"/>
              </a:rPr>
              <a:t>including</a:t>
            </a:r>
            <a:r>
              <a:rPr lang="fr-CA" sz="1800" dirty="0">
                <a:effectLst/>
                <a:latin typeface="AdvPS94BA"/>
              </a:rPr>
              <a:t> the </a:t>
            </a:r>
            <a:r>
              <a:rPr lang="fr-CA" sz="1800" dirty="0" err="1">
                <a:effectLst/>
                <a:latin typeface="AdvPS94BA"/>
              </a:rPr>
              <a:t>spectrum</a:t>
            </a:r>
            <a:r>
              <a:rPr lang="fr-CA" sz="1800" dirty="0">
                <a:effectLst/>
                <a:latin typeface="AdvPS94BA"/>
              </a:rPr>
              <a:t> of normal infant </a:t>
            </a:r>
            <a:r>
              <a:rPr lang="fr-CA" sz="1800" dirty="0" err="1">
                <a:effectLst/>
                <a:latin typeface="AdvPS94BA"/>
              </a:rPr>
              <a:t>behavior</a:t>
            </a:r>
            <a:r>
              <a:rPr lang="fr-CA" sz="1800" dirty="0">
                <a:effectLst/>
                <a:latin typeface="AdvPS94BA"/>
              </a:rPr>
              <a:t>, point out </a:t>
            </a:r>
            <a:r>
              <a:rPr lang="fr-CA" sz="1800" dirty="0" err="1">
                <a:effectLst/>
                <a:latin typeface="AdvPS94BA"/>
              </a:rPr>
              <a:t>that</a:t>
            </a:r>
            <a:r>
              <a:rPr lang="fr-CA" sz="1800" dirty="0">
                <a:effectLst/>
                <a:latin typeface="AdvPS94BA"/>
              </a:rPr>
              <a:t> </a:t>
            </a:r>
            <a:r>
              <a:rPr lang="fr-CA" sz="1800" dirty="0" err="1">
                <a:effectLst/>
                <a:latin typeface="AdvPS94BA"/>
              </a:rPr>
              <a:t>irritability</a:t>
            </a:r>
            <a:r>
              <a:rPr lang="fr-CA" sz="1800" dirty="0">
                <a:effectLst/>
                <a:latin typeface="AdvPS94BA"/>
              </a:rPr>
              <a:t> </a:t>
            </a:r>
            <a:r>
              <a:rPr lang="fr-CA" sz="1800" dirty="0" err="1">
                <a:effectLst/>
                <a:latin typeface="AdvPS94BA"/>
              </a:rPr>
              <a:t>often</a:t>
            </a:r>
            <a:r>
              <a:rPr lang="fr-CA" sz="1800" dirty="0">
                <a:effectLst/>
                <a:latin typeface="AdvPS94BA"/>
              </a:rPr>
              <a:t> </a:t>
            </a:r>
            <a:r>
              <a:rPr lang="fr-CA" sz="1800" dirty="0" err="1">
                <a:effectLst/>
                <a:latin typeface="AdvPS94BA"/>
              </a:rPr>
              <a:t>improves</a:t>
            </a:r>
            <a:r>
              <a:rPr lang="fr-CA" sz="1800" dirty="0">
                <a:effectLst/>
                <a:latin typeface="AdvPS94BA"/>
              </a:rPr>
              <a:t> </a:t>
            </a:r>
            <a:r>
              <a:rPr lang="fr-CA" sz="1800" dirty="0" err="1">
                <a:effectLst/>
                <a:latin typeface="AdvPS94BA"/>
              </a:rPr>
              <a:t>with</a:t>
            </a:r>
            <a:r>
              <a:rPr lang="fr-CA" sz="1800" dirty="0">
                <a:effectLst/>
                <a:latin typeface="AdvPS94BA"/>
              </a:rPr>
              <a:t> time, </a:t>
            </a:r>
            <a:r>
              <a:rPr lang="fr-CA" sz="1800" dirty="0" err="1">
                <a:effectLst/>
                <a:latin typeface="AdvPS94BA"/>
              </a:rPr>
              <a:t>regardless</a:t>
            </a:r>
            <a:r>
              <a:rPr lang="fr-CA" sz="1800" dirty="0">
                <a:effectLst/>
                <a:latin typeface="AdvPS94BA"/>
              </a:rPr>
              <a:t> of the intervention, </a:t>
            </a:r>
            <a:r>
              <a:rPr lang="fr-CA" sz="1800" dirty="0" err="1">
                <a:effectLst/>
                <a:latin typeface="AdvPS94BA"/>
              </a:rPr>
              <a:t>including</a:t>
            </a:r>
            <a:r>
              <a:rPr lang="fr-CA" sz="1800" dirty="0">
                <a:effectLst/>
                <a:latin typeface="AdvPS94BA"/>
              </a:rPr>
              <a:t> none.</a:t>
            </a:r>
            <a:r>
              <a:rPr lang="fr-CA" sz="1800" dirty="0">
                <a:solidFill>
                  <a:srgbClr val="000066"/>
                </a:solidFill>
                <a:effectLst/>
                <a:latin typeface="AdvPS94BA"/>
              </a:rPr>
              <a:t>21,22 </a:t>
            </a:r>
            <a:r>
              <a:rPr lang="fr-CA" sz="1800" dirty="0">
                <a:effectLst/>
                <a:latin typeface="AdvPS94BA"/>
              </a:rPr>
              <a:t>But </a:t>
            </a:r>
            <a:r>
              <a:rPr lang="fr-CA" sz="1800" dirty="0" err="1">
                <a:effectLst/>
                <a:latin typeface="AdvPS94BA"/>
              </a:rPr>
              <a:t>it</a:t>
            </a:r>
            <a:r>
              <a:rPr lang="fr-CA" sz="1800" dirty="0">
                <a:effectLst/>
                <a:latin typeface="AdvPS94BA"/>
              </a:rPr>
              <a:t> </a:t>
            </a:r>
            <a:r>
              <a:rPr lang="fr-CA" sz="1800" dirty="0" err="1">
                <a:effectLst/>
                <a:latin typeface="AdvPS94BA"/>
              </a:rPr>
              <a:t>is</a:t>
            </a:r>
            <a:r>
              <a:rPr lang="fr-CA" sz="1800" dirty="0">
                <a:effectLst/>
                <a:latin typeface="AdvPS94BA"/>
              </a:rPr>
              <a:t> </a:t>
            </a:r>
            <a:r>
              <a:rPr lang="fr-CA" sz="1800" dirty="0" err="1">
                <a:effectLst/>
                <a:latin typeface="AdvPS94BA"/>
              </a:rPr>
              <a:t>also</a:t>
            </a:r>
            <a:r>
              <a:rPr lang="fr-CA" sz="1800" dirty="0">
                <a:effectLst/>
                <a:latin typeface="AdvPS94BA"/>
              </a:rPr>
              <a:t> important to </a:t>
            </a:r>
            <a:r>
              <a:rPr lang="fr-CA" sz="1800" dirty="0" err="1">
                <a:effectLst/>
                <a:latin typeface="AdvPS94BA"/>
              </a:rPr>
              <a:t>discuss</a:t>
            </a:r>
            <a:r>
              <a:rPr lang="fr-CA" sz="1800" dirty="0">
                <a:effectLst/>
                <a:latin typeface="AdvPS94BA"/>
              </a:rPr>
              <a:t> the range of possible causes and </a:t>
            </a:r>
            <a:r>
              <a:rPr lang="fr-CA" sz="1800" dirty="0" err="1">
                <a:effectLst/>
                <a:latin typeface="AdvPS94BA"/>
              </a:rPr>
              <a:t>measures</a:t>
            </a:r>
            <a:r>
              <a:rPr lang="fr-CA" sz="1800" dirty="0">
                <a:effectLst/>
                <a:latin typeface="AdvPS94BA"/>
              </a:rPr>
              <a:t> </a:t>
            </a:r>
            <a:r>
              <a:rPr lang="fr-CA" sz="1800" dirty="0" err="1">
                <a:effectLst/>
                <a:latin typeface="AdvPS94BA"/>
              </a:rPr>
              <a:t>available</a:t>
            </a:r>
            <a:r>
              <a:rPr lang="fr-CA" sz="1800" dirty="0">
                <a:effectLst/>
                <a:latin typeface="AdvPS94BA"/>
              </a:rPr>
              <a:t>, start </a:t>
            </a:r>
            <a:r>
              <a:rPr lang="fr-CA" sz="1800" dirty="0" err="1">
                <a:effectLst/>
                <a:latin typeface="AdvPS94BA"/>
              </a:rPr>
              <a:t>implementation</a:t>
            </a:r>
            <a:r>
              <a:rPr lang="fr-CA" sz="1800" dirty="0">
                <a:effectLst/>
                <a:latin typeface="AdvPS94BA"/>
              </a:rPr>
              <a:t>, and </a:t>
            </a:r>
            <a:r>
              <a:rPr lang="fr-CA" sz="1800" dirty="0" err="1">
                <a:effectLst/>
                <a:latin typeface="AdvPS94BA"/>
              </a:rPr>
              <a:t>be</a:t>
            </a:r>
            <a:r>
              <a:rPr lang="fr-CA" sz="1800" dirty="0">
                <a:effectLst/>
                <a:latin typeface="AdvPS94BA"/>
              </a:rPr>
              <a:t> </a:t>
            </a:r>
            <a:r>
              <a:rPr lang="fr-CA" sz="1800" dirty="0" err="1">
                <a:effectLst/>
                <a:latin typeface="AdvPS94BA"/>
              </a:rPr>
              <a:t>available</a:t>
            </a:r>
            <a:r>
              <a:rPr lang="fr-CA" sz="1800" dirty="0">
                <a:effectLst/>
                <a:latin typeface="AdvPS94BA"/>
              </a:rPr>
              <a:t> for follow-up.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23</a:t>
            </a:fld>
            <a:endParaRPr lang="fr-FR" altLang="x-none"/>
          </a:p>
        </p:txBody>
      </p:sp>
    </p:spTree>
    <p:extLst>
      <p:ext uri="{BB962C8B-B14F-4D97-AF65-F5344CB8AC3E}">
        <p14:creationId xmlns:p14="http://schemas.microsoft.com/office/powerpoint/2010/main" val="2419278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a:t>
            </a:r>
            <a:r>
              <a:rPr lang="fr-FR" dirty="0" err="1"/>
              <a:t>www.ncbi.nlm.nih.gov</a:t>
            </a:r>
            <a:r>
              <a:rPr lang="fr-FR" dirty="0"/>
              <a:t>/</a:t>
            </a:r>
            <a:r>
              <a:rPr lang="fr-FR" dirty="0" err="1"/>
              <a:t>pmc</a:t>
            </a:r>
            <a:r>
              <a:rPr lang="fr-FR" dirty="0"/>
              <a:t>/articles/PMC3639462/</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dirty="0">
                <a:solidFill>
                  <a:srgbClr val="212121"/>
                </a:solidFill>
                <a:effectLst/>
              </a:rPr>
              <a:t>Scherer LD, </a:t>
            </a:r>
            <a:r>
              <a:rPr lang="fr-CA" sz="1200" b="0" i="0" dirty="0" err="1">
                <a:solidFill>
                  <a:srgbClr val="212121"/>
                </a:solidFill>
                <a:effectLst/>
              </a:rPr>
              <a:t>Zikmund</a:t>
            </a:r>
            <a:r>
              <a:rPr lang="fr-CA" sz="1200" b="0" i="0" dirty="0">
                <a:solidFill>
                  <a:srgbClr val="212121"/>
                </a:solidFill>
                <a:effectLst/>
              </a:rPr>
              <a:t>-Fisher BJ, </a:t>
            </a:r>
            <a:r>
              <a:rPr lang="fr-CA" sz="1200" b="0" i="0" dirty="0" err="1">
                <a:solidFill>
                  <a:srgbClr val="212121"/>
                </a:solidFill>
                <a:effectLst/>
              </a:rPr>
              <a:t>Fagerlin</a:t>
            </a:r>
            <a:r>
              <a:rPr lang="fr-CA" sz="1200" b="0" i="0" dirty="0">
                <a:solidFill>
                  <a:srgbClr val="212121"/>
                </a:solidFill>
                <a:effectLst/>
              </a:rPr>
              <a:t> A, </a:t>
            </a:r>
            <a:r>
              <a:rPr lang="fr-CA" sz="1200" b="0" i="0" dirty="0" err="1">
                <a:solidFill>
                  <a:srgbClr val="212121"/>
                </a:solidFill>
                <a:effectLst/>
              </a:rPr>
              <a:t>Tarini</a:t>
            </a:r>
            <a:r>
              <a:rPr lang="fr-CA" sz="1200" b="0" i="0" dirty="0">
                <a:solidFill>
                  <a:srgbClr val="212121"/>
                </a:solidFill>
                <a:effectLst/>
              </a:rPr>
              <a:t> BA. Influence of "GERD" label on parents' </a:t>
            </a:r>
            <a:r>
              <a:rPr lang="fr-CA" sz="1200" b="0" i="0" dirty="0" err="1">
                <a:solidFill>
                  <a:srgbClr val="212121"/>
                </a:solidFill>
                <a:effectLst/>
              </a:rPr>
              <a:t>decision</a:t>
            </a:r>
            <a:r>
              <a:rPr lang="fr-CA" sz="1200" b="0" i="0" dirty="0">
                <a:solidFill>
                  <a:srgbClr val="212121"/>
                </a:solidFill>
                <a:effectLst/>
              </a:rPr>
              <a:t> to </a:t>
            </a:r>
            <a:r>
              <a:rPr lang="fr-CA" sz="1200" b="0" i="0" dirty="0" err="1">
                <a:solidFill>
                  <a:srgbClr val="212121"/>
                </a:solidFill>
                <a:effectLst/>
              </a:rPr>
              <a:t>medicate</a:t>
            </a:r>
            <a:r>
              <a:rPr lang="fr-CA" sz="1200" b="0" i="0" dirty="0">
                <a:solidFill>
                  <a:srgbClr val="212121"/>
                </a:solidFill>
                <a:effectLst/>
              </a:rPr>
              <a:t> infants. </a:t>
            </a:r>
            <a:r>
              <a:rPr lang="fr-CA" sz="1200" b="0" i="0" dirty="0" err="1">
                <a:solidFill>
                  <a:srgbClr val="212121"/>
                </a:solidFill>
                <a:effectLst/>
              </a:rPr>
              <a:t>Pediatrics</a:t>
            </a:r>
            <a:r>
              <a:rPr lang="fr-CA" sz="1200" b="0" i="0" dirty="0">
                <a:solidFill>
                  <a:srgbClr val="212121"/>
                </a:solidFill>
                <a:effectLst/>
              </a:rPr>
              <a:t>. 2013 May;131(5):839-45. </a:t>
            </a:r>
            <a:r>
              <a:rPr lang="fr-CA" sz="1200" b="0" i="0" dirty="0" err="1">
                <a:solidFill>
                  <a:srgbClr val="212121"/>
                </a:solidFill>
                <a:effectLst/>
              </a:rPr>
              <a:t>doi</a:t>
            </a:r>
            <a:r>
              <a:rPr lang="fr-CA" sz="1200" b="0" i="0" dirty="0">
                <a:solidFill>
                  <a:srgbClr val="212121"/>
                </a:solidFill>
                <a:effectLst/>
              </a:rPr>
              <a:t>: 10.1542/peds.2012-3070. Epub 2013 </a:t>
            </a:r>
            <a:r>
              <a:rPr lang="fr-CA" sz="1200" b="0" i="0" dirty="0" err="1">
                <a:solidFill>
                  <a:srgbClr val="212121"/>
                </a:solidFill>
                <a:effectLst/>
              </a:rPr>
              <a:t>Apr</a:t>
            </a:r>
            <a:r>
              <a:rPr lang="fr-CA" sz="1200" b="0" i="0" dirty="0">
                <a:solidFill>
                  <a:srgbClr val="212121"/>
                </a:solidFill>
                <a:effectLst/>
              </a:rPr>
              <a:t> 1. PMID: 23545371; PMCID: PMC3639462</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228594" lvl="1" indent="0">
              <a:buNone/>
            </a:pPr>
            <a:r>
              <a:rPr lang="fr-FR" dirty="0">
                <a:solidFill>
                  <a:schemeClr val="accent1"/>
                </a:solidFill>
              </a:rPr>
              <a:t>Le RGO, ou comment rendre « malade » un enfant qui régurgite...</a:t>
            </a:r>
          </a:p>
          <a:p>
            <a:pPr marL="228594" lvl="1" indent="0">
              <a:buNone/>
            </a:pPr>
            <a:r>
              <a:rPr lang="fr-FR" dirty="0">
                <a:solidFill>
                  <a:schemeClr val="accent1"/>
                </a:solidFill>
              </a:rPr>
              <a:t>Le choix des mots compte!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Lecture de vignettes cliniques dans la salle d’attente d’une clinique pédiatrique de première ligne; 4 scénarios possibles: même description des symptômes; dans 50% des vignettes on nommait « reflux </a:t>
            </a:r>
            <a:r>
              <a:rPr lang="fr-FR" dirty="0" err="1"/>
              <a:t>gastro-oesophagien</a:t>
            </a:r>
            <a:r>
              <a:rPr lang="fr-FR" dirty="0"/>
              <a:t> » dans l’autre « ces </a:t>
            </a:r>
            <a:r>
              <a:rPr lang="fr-FR" dirty="0" err="1"/>
              <a:t>Sx</a:t>
            </a:r>
            <a:r>
              <a:rPr lang="fr-FR" dirty="0"/>
              <a:t> »; informations sur les médicaments: 50% explicitement dit que la médication n’est pas efficace, l’autre 50% ne mentionnait rien.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4ADB3"/>
                </a:solidFill>
                <a:latin typeface="Trebuchet MS" pitchFamily="34" charset="0"/>
              </a:rPr>
              <a:t>Attribuer le diagnostic de « RGO » à des enfants qui sont en santé mais pleurent et régurgitent lors des boires rendaient les parents intéressés à médicamenter cette « condition » même lorsqu’on les avisait que le traitement était inefficace, quand on ne posait pas d’étiquette ça ne « créait » pas ce désir de traitement pharmacologique sauf si on laissait supposer que le traitement était efficace (on ne disait rien vs nommé que pas efficace)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44ADB3"/>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There </a:t>
            </a:r>
            <a:r>
              <a:rPr lang="fr-CA" dirty="0" err="1"/>
              <a:t>is</a:t>
            </a:r>
            <a:r>
              <a:rPr lang="fr-CA" dirty="0"/>
              <a:t> </a:t>
            </a:r>
            <a:r>
              <a:rPr lang="fr-CA" dirty="0" err="1"/>
              <a:t>growing</a:t>
            </a:r>
            <a:r>
              <a:rPr lang="fr-CA" dirty="0"/>
              <a:t> </a:t>
            </a:r>
            <a:r>
              <a:rPr lang="fr-CA" dirty="0" err="1"/>
              <a:t>concern</a:t>
            </a:r>
            <a:r>
              <a:rPr lang="fr-CA" dirty="0"/>
              <a:t> </a:t>
            </a:r>
            <a:r>
              <a:rPr lang="fr-CA" dirty="0" err="1"/>
              <a:t>that</a:t>
            </a:r>
            <a:r>
              <a:rPr lang="fr-CA" dirty="0"/>
              <a:t> </a:t>
            </a:r>
            <a:r>
              <a:rPr lang="fr-CA" dirty="0" err="1"/>
              <a:t>gastroesophageal</a:t>
            </a:r>
            <a:r>
              <a:rPr lang="fr-CA" dirty="0"/>
              <a:t> reflux </a:t>
            </a:r>
            <a:r>
              <a:rPr lang="fr-CA" dirty="0" err="1"/>
              <a:t>disease</a:t>
            </a:r>
            <a:r>
              <a:rPr lang="fr-CA" dirty="0"/>
              <a:t>, or GERD, </a:t>
            </a:r>
            <a:r>
              <a:rPr lang="fr-CA" dirty="0" err="1"/>
              <a:t>is</a:t>
            </a:r>
            <a:r>
              <a:rPr lang="fr-CA" dirty="0"/>
              <a:t> </a:t>
            </a:r>
            <a:r>
              <a:rPr lang="fr-CA" dirty="0" err="1"/>
              <a:t>overdiagnosed</a:t>
            </a:r>
            <a:r>
              <a:rPr lang="fr-CA" dirty="0"/>
              <a:t> and </a:t>
            </a:r>
            <a:r>
              <a:rPr lang="fr-CA" dirty="0" err="1"/>
              <a:t>overtreated</a:t>
            </a:r>
            <a:r>
              <a:rPr lang="fr-CA" dirty="0"/>
              <a:t> in infants.1 </a:t>
            </a:r>
            <a:r>
              <a:rPr lang="fr-CA" dirty="0" err="1"/>
              <a:t>Studies</a:t>
            </a:r>
            <a:r>
              <a:rPr lang="fr-CA" dirty="0"/>
              <a:t> have </a:t>
            </a:r>
            <a:r>
              <a:rPr lang="fr-CA" dirty="0" err="1"/>
              <a:t>documented</a:t>
            </a:r>
            <a:r>
              <a:rPr lang="fr-CA" dirty="0"/>
              <a:t> </a:t>
            </a:r>
            <a:r>
              <a:rPr lang="fr-CA" dirty="0" err="1"/>
              <a:t>rapid</a:t>
            </a:r>
            <a:r>
              <a:rPr lang="fr-CA" dirty="0"/>
              <a:t> </a:t>
            </a:r>
            <a:r>
              <a:rPr lang="fr-CA" dirty="0" err="1"/>
              <a:t>increases</a:t>
            </a:r>
            <a:r>
              <a:rPr lang="fr-CA" dirty="0"/>
              <a:t> in the </a:t>
            </a:r>
            <a:r>
              <a:rPr lang="fr-CA" dirty="0" err="1"/>
              <a:t>numbers</a:t>
            </a:r>
            <a:r>
              <a:rPr lang="fr-CA" dirty="0"/>
              <a:t> of infants in the United States </a:t>
            </a:r>
            <a:r>
              <a:rPr lang="fr-CA" dirty="0" err="1"/>
              <a:t>diagnosed</a:t>
            </a:r>
            <a:r>
              <a:rPr lang="fr-CA" dirty="0"/>
              <a:t> </a:t>
            </a:r>
            <a:r>
              <a:rPr lang="fr-CA" dirty="0" err="1"/>
              <a:t>with</a:t>
            </a:r>
            <a:r>
              <a:rPr lang="fr-CA" dirty="0"/>
              <a:t> GERD and </a:t>
            </a:r>
            <a:r>
              <a:rPr lang="fr-CA" dirty="0" err="1"/>
              <a:t>treated</a:t>
            </a:r>
            <a:r>
              <a:rPr lang="fr-CA" dirty="0"/>
              <a:t> </a:t>
            </a:r>
            <a:r>
              <a:rPr lang="fr-CA" dirty="0" err="1"/>
              <a:t>with</a:t>
            </a:r>
            <a:r>
              <a:rPr lang="fr-CA" dirty="0"/>
              <a:t> prescription </a:t>
            </a:r>
            <a:r>
              <a:rPr lang="fr-CA" dirty="0" err="1"/>
              <a:t>medications</a:t>
            </a:r>
            <a:r>
              <a:rPr lang="fr-CA" dirty="0"/>
              <a:t>, </a:t>
            </a:r>
            <a:r>
              <a:rPr lang="fr-CA" dirty="0" err="1"/>
              <a:t>such</a:t>
            </a:r>
            <a:r>
              <a:rPr lang="fr-CA" dirty="0"/>
              <a:t> as proton </a:t>
            </a:r>
            <a:r>
              <a:rPr lang="fr-CA" dirty="0" err="1"/>
              <a:t>pump</a:t>
            </a:r>
            <a:r>
              <a:rPr lang="fr-CA" dirty="0"/>
              <a:t> inhibitors.2 </a:t>
            </a:r>
            <a:r>
              <a:rPr lang="fr-CA" dirty="0" err="1"/>
              <a:t>Specifically</a:t>
            </a:r>
            <a:r>
              <a:rPr lang="fr-CA" dirty="0"/>
              <a:t>, </a:t>
            </a:r>
            <a:r>
              <a:rPr lang="fr-CA" dirty="0" err="1"/>
              <a:t>from</a:t>
            </a:r>
            <a:r>
              <a:rPr lang="fr-CA" dirty="0"/>
              <a:t> 1999 to 2004, </a:t>
            </a:r>
            <a:r>
              <a:rPr lang="fr-CA" dirty="0" err="1"/>
              <a:t>there</a:t>
            </a:r>
            <a:r>
              <a:rPr lang="fr-CA" dirty="0"/>
              <a:t> </a:t>
            </a:r>
            <a:r>
              <a:rPr lang="fr-CA" dirty="0" err="1"/>
              <a:t>was</a:t>
            </a:r>
            <a:r>
              <a:rPr lang="fr-CA" dirty="0"/>
              <a:t> a </a:t>
            </a:r>
            <a:r>
              <a:rPr lang="fr-CA" dirty="0" err="1"/>
              <a:t>sevenfold</a:t>
            </a:r>
            <a:r>
              <a:rPr lang="fr-CA" dirty="0"/>
              <a:t> </a:t>
            </a:r>
            <a:r>
              <a:rPr lang="fr-CA" dirty="0" err="1"/>
              <a:t>increase</a:t>
            </a:r>
            <a:r>
              <a:rPr lang="fr-CA" dirty="0"/>
              <a:t> in the use of prescription </a:t>
            </a:r>
            <a:r>
              <a:rPr lang="fr-CA" dirty="0" err="1"/>
              <a:t>medications</a:t>
            </a:r>
            <a:r>
              <a:rPr lang="fr-CA" dirty="0"/>
              <a:t> to </a:t>
            </a:r>
            <a:r>
              <a:rPr lang="fr-CA" dirty="0" err="1"/>
              <a:t>treat</a:t>
            </a:r>
            <a:r>
              <a:rPr lang="fr-CA" dirty="0"/>
              <a:t> GERD in infants </a:t>
            </a:r>
            <a:r>
              <a:rPr lang="fr-CA" dirty="0" err="1"/>
              <a:t>younger</a:t>
            </a:r>
            <a:r>
              <a:rPr lang="fr-CA" dirty="0"/>
              <a:t> </a:t>
            </a:r>
            <a:r>
              <a:rPr lang="fr-CA" dirty="0" err="1"/>
              <a:t>than</a:t>
            </a:r>
            <a:r>
              <a:rPr lang="fr-CA" dirty="0"/>
              <a:t> 1 year.3 </a:t>
            </a:r>
            <a:r>
              <a:rPr lang="fr-CA" dirty="0" err="1"/>
              <a:t>Although</a:t>
            </a:r>
            <a:r>
              <a:rPr lang="fr-CA" dirty="0"/>
              <a:t> </a:t>
            </a:r>
            <a:r>
              <a:rPr lang="fr-CA" dirty="0" err="1"/>
              <a:t>acid-reducing</a:t>
            </a:r>
            <a:r>
              <a:rPr lang="fr-CA" dirty="0"/>
              <a:t> </a:t>
            </a:r>
            <a:r>
              <a:rPr lang="fr-CA" dirty="0" err="1"/>
              <a:t>medications</a:t>
            </a:r>
            <a:r>
              <a:rPr lang="fr-CA" dirty="0"/>
              <a:t> </a:t>
            </a:r>
            <a:r>
              <a:rPr lang="fr-CA" dirty="0" err="1"/>
              <a:t>may</a:t>
            </a:r>
            <a:r>
              <a:rPr lang="fr-CA" dirty="0"/>
              <a:t> </a:t>
            </a:r>
            <a:r>
              <a:rPr lang="fr-CA" dirty="0" err="1"/>
              <a:t>be</a:t>
            </a:r>
            <a:r>
              <a:rPr lang="fr-CA" dirty="0"/>
              <a:t> effective in cases in </a:t>
            </a:r>
            <a:r>
              <a:rPr lang="fr-CA" dirty="0" err="1"/>
              <a:t>which</a:t>
            </a:r>
            <a:r>
              <a:rPr lang="fr-CA" dirty="0"/>
              <a:t> GERD </a:t>
            </a:r>
            <a:r>
              <a:rPr lang="fr-CA" dirty="0" err="1"/>
              <a:t>is</a:t>
            </a:r>
            <a:r>
              <a:rPr lang="fr-CA" dirty="0"/>
              <a:t> </a:t>
            </a:r>
            <a:r>
              <a:rPr lang="fr-CA" dirty="0" err="1"/>
              <a:t>confirmed</a:t>
            </a:r>
            <a:r>
              <a:rPr lang="fr-CA" dirty="0"/>
              <a:t> </a:t>
            </a:r>
            <a:r>
              <a:rPr lang="fr-CA" dirty="0" err="1"/>
              <a:t>using</a:t>
            </a:r>
            <a:r>
              <a:rPr lang="fr-CA" dirty="0"/>
              <a:t> </a:t>
            </a:r>
            <a:r>
              <a:rPr lang="fr-CA" dirty="0" err="1"/>
              <a:t>endoscopy</a:t>
            </a:r>
            <a:r>
              <a:rPr lang="fr-CA" dirty="0"/>
              <a:t>, </a:t>
            </a:r>
            <a:r>
              <a:rPr lang="fr-CA" dirty="0" err="1"/>
              <a:t>clinical</a:t>
            </a:r>
            <a:r>
              <a:rPr lang="fr-CA" dirty="0"/>
              <a:t> trials have </a:t>
            </a:r>
            <a:r>
              <a:rPr lang="fr-CA" dirty="0" err="1"/>
              <a:t>shown</a:t>
            </a:r>
            <a:r>
              <a:rPr lang="fr-CA" dirty="0"/>
              <a:t> </a:t>
            </a:r>
            <a:r>
              <a:rPr lang="fr-CA" dirty="0" err="1"/>
              <a:t>that</a:t>
            </a:r>
            <a:r>
              <a:rPr lang="fr-CA" dirty="0"/>
              <a:t> </a:t>
            </a:r>
            <a:r>
              <a:rPr lang="fr-CA" dirty="0" err="1"/>
              <a:t>acid-reducing</a:t>
            </a:r>
            <a:r>
              <a:rPr lang="fr-CA" dirty="0"/>
              <a:t> </a:t>
            </a:r>
            <a:r>
              <a:rPr lang="fr-CA" dirty="0" err="1"/>
              <a:t>medications</a:t>
            </a:r>
            <a:r>
              <a:rPr lang="fr-CA" dirty="0"/>
              <a:t> are no </a:t>
            </a:r>
            <a:r>
              <a:rPr lang="fr-CA" dirty="0" err="1"/>
              <a:t>better</a:t>
            </a:r>
            <a:r>
              <a:rPr lang="fr-CA" dirty="0"/>
              <a:t> </a:t>
            </a:r>
            <a:r>
              <a:rPr lang="fr-CA" dirty="0" err="1"/>
              <a:t>than</a:t>
            </a:r>
            <a:r>
              <a:rPr lang="fr-CA" dirty="0"/>
              <a:t> placebo in </a:t>
            </a:r>
            <a:r>
              <a:rPr lang="fr-CA" dirty="0" err="1"/>
              <a:t>treating</a:t>
            </a:r>
            <a:r>
              <a:rPr lang="fr-CA" dirty="0"/>
              <a:t> </a:t>
            </a:r>
            <a:r>
              <a:rPr lang="fr-CA" dirty="0" err="1"/>
              <a:t>behavioral</a:t>
            </a:r>
            <a:r>
              <a:rPr lang="fr-CA" dirty="0"/>
              <a:t> </a:t>
            </a:r>
            <a:r>
              <a:rPr lang="fr-CA" dirty="0" err="1"/>
              <a:t>symptoms</a:t>
            </a:r>
            <a:r>
              <a:rPr lang="fr-CA" dirty="0"/>
              <a:t> </a:t>
            </a:r>
            <a:r>
              <a:rPr lang="fr-CA" dirty="0" err="1"/>
              <a:t>frequently</a:t>
            </a:r>
            <a:r>
              <a:rPr lang="fr-CA" dirty="0"/>
              <a:t> </a:t>
            </a:r>
            <a:r>
              <a:rPr lang="fr-CA" dirty="0" err="1"/>
              <a:t>diagnosed</a:t>
            </a:r>
            <a:r>
              <a:rPr lang="fr-CA" dirty="0"/>
              <a:t> as GERD, </a:t>
            </a:r>
            <a:r>
              <a:rPr lang="fr-CA" dirty="0" err="1"/>
              <a:t>such</a:t>
            </a:r>
            <a:r>
              <a:rPr lang="fr-CA" dirty="0"/>
              <a:t> as excessive </a:t>
            </a:r>
            <a:r>
              <a:rPr lang="fr-CA" dirty="0" err="1"/>
              <a:t>crying</a:t>
            </a:r>
            <a:r>
              <a:rPr lang="fr-CA" dirty="0"/>
              <a:t> and regurgitation.4–7</a:t>
            </a:r>
            <a:endParaRPr lang="fr-CA" sz="1200" dirty="0">
              <a:solidFill>
                <a:srgbClr val="44ADB3"/>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When</a:t>
            </a:r>
            <a:r>
              <a:rPr lang="fr-CA" dirty="0"/>
              <a:t> </a:t>
            </a:r>
            <a:r>
              <a:rPr lang="fr-CA" dirty="0" err="1"/>
              <a:t>dealing</a:t>
            </a:r>
            <a:r>
              <a:rPr lang="fr-CA" dirty="0"/>
              <a:t> </a:t>
            </a:r>
            <a:r>
              <a:rPr lang="fr-CA" dirty="0" err="1"/>
              <a:t>with</a:t>
            </a:r>
            <a:r>
              <a:rPr lang="fr-CA" dirty="0"/>
              <a:t> an infant </a:t>
            </a:r>
            <a:r>
              <a:rPr lang="fr-CA" dirty="0" err="1"/>
              <a:t>with</a:t>
            </a:r>
            <a:r>
              <a:rPr lang="fr-CA" dirty="0"/>
              <a:t> excessive </a:t>
            </a:r>
            <a:r>
              <a:rPr lang="fr-CA" dirty="0" err="1"/>
              <a:t>crying</a:t>
            </a:r>
            <a:r>
              <a:rPr lang="fr-CA" dirty="0"/>
              <a:t> and </a:t>
            </a:r>
            <a:r>
              <a:rPr lang="fr-CA" dirty="0" err="1"/>
              <a:t>regurgitation</a:t>
            </a:r>
            <a:r>
              <a:rPr lang="fr-CA" dirty="0"/>
              <a:t>, the </a:t>
            </a:r>
            <a:r>
              <a:rPr lang="fr-CA" dirty="0" err="1"/>
              <a:t>clinician</a:t>
            </a:r>
            <a:r>
              <a:rPr lang="fr-CA" dirty="0"/>
              <a:t> can (1) </a:t>
            </a:r>
            <a:r>
              <a:rPr lang="fr-CA" dirty="0" err="1"/>
              <a:t>order</a:t>
            </a:r>
            <a:r>
              <a:rPr lang="fr-CA" dirty="0"/>
              <a:t> an invasive diagnostic test, (2) continue </a:t>
            </a:r>
            <a:r>
              <a:rPr lang="fr-CA" dirty="0" err="1"/>
              <a:t>trying</a:t>
            </a:r>
            <a:r>
              <a:rPr lang="fr-CA" dirty="0"/>
              <a:t> </a:t>
            </a:r>
            <a:r>
              <a:rPr lang="fr-CA" dirty="0" err="1"/>
              <a:t>behavioral</a:t>
            </a:r>
            <a:r>
              <a:rPr lang="fr-CA" dirty="0"/>
              <a:t> and lifestyle interventions, or (3) </a:t>
            </a:r>
            <a:r>
              <a:rPr lang="fr-CA" dirty="0" err="1"/>
              <a:t>prescribe</a:t>
            </a:r>
            <a:r>
              <a:rPr lang="fr-CA" dirty="0"/>
              <a:t> </a:t>
            </a:r>
            <a:r>
              <a:rPr lang="fr-CA" dirty="0" err="1"/>
              <a:t>medication</a:t>
            </a:r>
            <a:r>
              <a:rPr lang="fr-CA" dirty="0"/>
              <a:t> for a trial period.8 </a:t>
            </a:r>
            <a:r>
              <a:rPr lang="fr-CA" dirty="0" err="1"/>
              <a:t>Given</a:t>
            </a:r>
            <a:r>
              <a:rPr lang="fr-CA" dirty="0"/>
              <a:t> </a:t>
            </a:r>
            <a:r>
              <a:rPr lang="fr-CA" dirty="0" err="1"/>
              <a:t>that</a:t>
            </a:r>
            <a:r>
              <a:rPr lang="fr-CA" dirty="0"/>
              <a:t> </a:t>
            </a:r>
            <a:r>
              <a:rPr lang="fr-CA" dirty="0" err="1"/>
              <a:t>testing</a:t>
            </a:r>
            <a:r>
              <a:rPr lang="fr-CA" dirty="0"/>
              <a:t> </a:t>
            </a:r>
            <a:r>
              <a:rPr lang="fr-CA" dirty="0" err="1"/>
              <a:t>is</a:t>
            </a:r>
            <a:r>
              <a:rPr lang="fr-CA" dirty="0"/>
              <a:t> invasive, and </a:t>
            </a:r>
            <a:r>
              <a:rPr lang="fr-CA" dirty="0" err="1"/>
              <a:t>behavioral</a:t>
            </a:r>
            <a:r>
              <a:rPr lang="fr-CA" dirty="0"/>
              <a:t>/lifestyle changes </a:t>
            </a:r>
            <a:r>
              <a:rPr lang="fr-CA" dirty="0" err="1"/>
              <a:t>often</a:t>
            </a:r>
            <a:r>
              <a:rPr lang="fr-CA" dirty="0"/>
              <a:t> </a:t>
            </a:r>
            <a:r>
              <a:rPr lang="fr-CA" dirty="0" err="1"/>
              <a:t>produce</a:t>
            </a:r>
            <a:r>
              <a:rPr lang="fr-CA" dirty="0"/>
              <a:t> no apparent </a:t>
            </a:r>
            <a:r>
              <a:rPr lang="fr-CA" dirty="0" err="1"/>
              <a:t>result</a:t>
            </a:r>
            <a:r>
              <a:rPr lang="fr-CA" dirty="0"/>
              <a:t>, the </a:t>
            </a:r>
            <a:r>
              <a:rPr lang="fr-CA" dirty="0" err="1"/>
              <a:t>path</a:t>
            </a:r>
            <a:r>
              <a:rPr lang="fr-CA" dirty="0"/>
              <a:t> of least </a:t>
            </a:r>
            <a:r>
              <a:rPr lang="fr-CA" dirty="0" err="1"/>
              <a:t>resistance</a:t>
            </a:r>
            <a:r>
              <a:rPr lang="fr-CA" dirty="0"/>
              <a:t> </a:t>
            </a:r>
            <a:r>
              <a:rPr lang="fr-CA" dirty="0" err="1"/>
              <a:t>may</a:t>
            </a:r>
            <a:r>
              <a:rPr lang="fr-CA" dirty="0"/>
              <a:t> </a:t>
            </a:r>
            <a:r>
              <a:rPr lang="fr-CA" dirty="0" err="1"/>
              <a:t>often</a:t>
            </a:r>
            <a:r>
              <a:rPr lang="fr-CA" dirty="0"/>
              <a:t> </a:t>
            </a:r>
            <a:r>
              <a:rPr lang="fr-CA" dirty="0" err="1"/>
              <a:t>be</a:t>
            </a:r>
            <a:r>
              <a:rPr lang="fr-CA" dirty="0"/>
              <a:t> a trial </a:t>
            </a:r>
            <a:r>
              <a:rPr lang="fr-CA" dirty="0" err="1"/>
              <a:t>period</a:t>
            </a:r>
            <a:r>
              <a:rPr lang="fr-CA" dirty="0"/>
              <a:t> of </a:t>
            </a:r>
            <a:r>
              <a:rPr lang="fr-CA" dirty="0" err="1"/>
              <a:t>medication</a:t>
            </a:r>
            <a:r>
              <a:rPr lang="fr-CA" dirty="0"/>
              <a:t>. </a:t>
            </a:r>
            <a:r>
              <a:rPr lang="fr-CA" dirty="0" err="1"/>
              <a:t>However</a:t>
            </a:r>
            <a:r>
              <a:rPr lang="fr-CA" dirty="0"/>
              <a:t>, the </a:t>
            </a:r>
            <a:r>
              <a:rPr lang="fr-CA" dirty="0" err="1"/>
              <a:t>potential</a:t>
            </a:r>
            <a:r>
              <a:rPr lang="fr-CA" dirty="0"/>
              <a:t> for </a:t>
            </a:r>
            <a:r>
              <a:rPr lang="fr-CA" dirty="0" err="1"/>
              <a:t>spontaneous</a:t>
            </a:r>
            <a:r>
              <a:rPr lang="fr-CA" dirty="0"/>
              <a:t> </a:t>
            </a:r>
            <a:r>
              <a:rPr lang="fr-CA" dirty="0" err="1"/>
              <a:t>recovery</a:t>
            </a:r>
            <a:r>
              <a:rPr lang="fr-CA" dirty="0"/>
              <a:t> and placebo </a:t>
            </a:r>
            <a:r>
              <a:rPr lang="fr-CA" dirty="0" err="1"/>
              <a:t>effects</a:t>
            </a:r>
            <a:r>
              <a:rPr lang="fr-CA" dirty="0"/>
              <a:t> </a:t>
            </a:r>
            <a:r>
              <a:rPr lang="fr-CA" dirty="0" err="1"/>
              <a:t>means</a:t>
            </a:r>
            <a:r>
              <a:rPr lang="fr-CA" dirty="0"/>
              <a:t> </a:t>
            </a:r>
            <a:r>
              <a:rPr lang="fr-CA" dirty="0" err="1"/>
              <a:t>that</a:t>
            </a:r>
            <a:r>
              <a:rPr lang="fr-CA" dirty="0"/>
              <a:t> </a:t>
            </a:r>
            <a:r>
              <a:rPr lang="fr-CA" dirty="0" err="1"/>
              <a:t>this</a:t>
            </a:r>
            <a:r>
              <a:rPr lang="fr-CA" dirty="0"/>
              <a:t> </a:t>
            </a:r>
            <a:r>
              <a:rPr lang="fr-CA" dirty="0" err="1"/>
              <a:t>approach</a:t>
            </a:r>
            <a:r>
              <a:rPr lang="fr-CA" dirty="0"/>
              <a:t> </a:t>
            </a:r>
            <a:r>
              <a:rPr lang="fr-CA" dirty="0" err="1"/>
              <a:t>is</a:t>
            </a:r>
            <a:r>
              <a:rPr lang="fr-CA" dirty="0"/>
              <a:t> </a:t>
            </a:r>
            <a:r>
              <a:rPr lang="fr-CA" dirty="0" err="1"/>
              <a:t>also</a:t>
            </a:r>
            <a:r>
              <a:rPr lang="fr-CA" dirty="0"/>
              <a:t> the </a:t>
            </a:r>
            <a:r>
              <a:rPr lang="fr-CA" dirty="0" err="1"/>
              <a:t>most</a:t>
            </a:r>
            <a:r>
              <a:rPr lang="fr-CA" dirty="0"/>
              <a:t> </a:t>
            </a:r>
            <a:r>
              <a:rPr lang="fr-CA" dirty="0" err="1"/>
              <a:t>likely</a:t>
            </a:r>
            <a:r>
              <a:rPr lang="fr-CA" dirty="0"/>
              <a:t> to lead to </a:t>
            </a:r>
            <a:r>
              <a:rPr lang="fr-CA" dirty="0" err="1"/>
              <a:t>overdiagnosis</a:t>
            </a:r>
            <a:r>
              <a:rPr lang="fr-CA" dirty="0"/>
              <a:t> and </a:t>
            </a:r>
            <a:r>
              <a:rPr lang="fr-CA" dirty="0" err="1"/>
              <a:t>overtreatment</a:t>
            </a:r>
            <a:r>
              <a:rPr lang="fr-CA" dirty="0"/>
              <a:t>.</a:t>
            </a:r>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24</a:t>
            </a:fld>
            <a:endParaRPr lang="fr-FR" altLang="x-none"/>
          </a:p>
        </p:txBody>
      </p:sp>
    </p:spTree>
    <p:extLst>
      <p:ext uri="{BB962C8B-B14F-4D97-AF65-F5344CB8AC3E}">
        <p14:creationId xmlns:p14="http://schemas.microsoft.com/office/powerpoint/2010/main" val="333595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qui survient chez un grand nombre d’enfants en santé: </a:t>
            </a:r>
            <a:r>
              <a:rPr lang="fr-CA" sz="1200" b="0" i="0" dirty="0">
                <a:solidFill>
                  <a:srgbClr val="000000"/>
                </a:solidFill>
                <a:effectLst/>
              </a:rPr>
              <a:t>À un mois de vie, 20 % des nourrissons en santé régurgitent ou vomissent après la plupart des boires. Ces comportements passent à 41 % chez les nourrissons de trois à quatre mois, mais diminuent par la suite et se raréfient après l’âge d’un an</a:t>
            </a:r>
            <a:r>
              <a:rPr lang="fr-FR" sz="1200" b="0" i="0" dirty="0">
                <a:solidFill>
                  <a:srgbClr val="000000"/>
                </a:solidFill>
                <a:effectLst/>
              </a:rPr>
              <a:t>.</a:t>
            </a:r>
            <a:endParaRPr lang="fr-CA" sz="1200" b="0" i="0" dirty="0">
              <a:solidFill>
                <a:srgbClr val="000000"/>
              </a:solidFill>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25</a:t>
            </a:fld>
            <a:endParaRPr lang="fr-FR" altLang="x-none"/>
          </a:p>
        </p:txBody>
      </p:sp>
    </p:spTree>
    <p:extLst>
      <p:ext uri="{BB962C8B-B14F-4D97-AF65-F5344CB8AC3E}">
        <p14:creationId xmlns:p14="http://schemas.microsoft.com/office/powerpoint/2010/main" val="2911826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26</a:t>
            </a:fld>
            <a:endParaRPr lang="fr-FR"/>
          </a:p>
        </p:txBody>
      </p:sp>
    </p:spTree>
    <p:extLst>
      <p:ext uri="{BB962C8B-B14F-4D97-AF65-F5344CB8AC3E}">
        <p14:creationId xmlns:p14="http://schemas.microsoft.com/office/powerpoint/2010/main" val="1225478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 Sa Majesté la Reine du chef du Canada, représentée par la ministre de la Santé, 2021</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Les études épidémiologiques à grande échelle menées au cours des deux dernières décennies ont accru notre compréhension du SMSN et ont permis d’identifier certains facteurs de risque qui peuvent être modifiés. Les facteurs de risque du SMSN modifiables les plus importants sont la position ventrale du nourrisson pendant le sommeil, le tabagisme maternel pendant la grossesse et l’exposition au tabagisme après la naissance.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i="0" dirty="0">
              <a:solidFill>
                <a:srgbClr val="303235"/>
              </a:solidFill>
              <a:effectLst/>
              <a:latin typeface="Alegreya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2194C"/>
                </a:solidFill>
                <a:effectLst/>
                <a:latin typeface="Omnes"/>
              </a:rPr>
              <a:t>Des </a:t>
            </a:r>
            <a:r>
              <a:rPr lang="fr-CA" sz="1800" dirty="0" err="1">
                <a:solidFill>
                  <a:srgbClr val="02194C"/>
                </a:solidFill>
                <a:effectLst/>
                <a:latin typeface="Omnes"/>
              </a:rPr>
              <a:t>disparités</a:t>
            </a:r>
            <a:r>
              <a:rPr lang="fr-CA" sz="1800" dirty="0">
                <a:solidFill>
                  <a:srgbClr val="02194C"/>
                </a:solidFill>
                <a:effectLst/>
                <a:latin typeface="Omnes"/>
              </a:rPr>
              <a:t> alarmantes persistent au sein de la population autochtone du Canada, le taux du SMSN </a:t>
            </a:r>
            <a:r>
              <a:rPr lang="fr-CA" sz="1800" dirty="0" err="1">
                <a:solidFill>
                  <a:srgbClr val="02194C"/>
                </a:solidFill>
                <a:effectLst/>
                <a:latin typeface="Omnes"/>
              </a:rPr>
              <a:t>étant</a:t>
            </a:r>
            <a:r>
              <a:rPr lang="fr-CA" sz="1800" dirty="0">
                <a:solidFill>
                  <a:srgbClr val="02194C"/>
                </a:solidFill>
                <a:effectLst/>
                <a:latin typeface="Omnes"/>
              </a:rPr>
              <a:t> plus de sept fois plus </a:t>
            </a:r>
            <a:r>
              <a:rPr lang="fr-CA" sz="1800" dirty="0" err="1">
                <a:solidFill>
                  <a:srgbClr val="02194C"/>
                </a:solidFill>
                <a:effectLst/>
                <a:latin typeface="Omnes"/>
              </a:rPr>
              <a:t>éleve</a:t>
            </a:r>
            <a:r>
              <a:rPr lang="fr-CA" sz="1800" dirty="0">
                <a:solidFill>
                  <a:srgbClr val="02194C"/>
                </a:solidFill>
                <a:effectLst/>
                <a:latin typeface="Omnes"/>
              </a:rPr>
              <a:t>́ que celui de la population non autochtone. (29) La recherche au Canada a </a:t>
            </a:r>
            <a:r>
              <a:rPr lang="fr-CA" sz="1800" dirty="0" err="1">
                <a:solidFill>
                  <a:srgbClr val="02194C"/>
                </a:solidFill>
                <a:effectLst/>
                <a:latin typeface="Omnes"/>
              </a:rPr>
              <a:t>également</a:t>
            </a:r>
            <a:r>
              <a:rPr lang="fr-CA" sz="1800" dirty="0">
                <a:solidFill>
                  <a:srgbClr val="02194C"/>
                </a:solidFill>
                <a:effectLst/>
                <a:latin typeface="Omnes"/>
              </a:rPr>
              <a:t> </a:t>
            </a:r>
            <a:r>
              <a:rPr lang="fr-CA" sz="1800" dirty="0" err="1">
                <a:solidFill>
                  <a:srgbClr val="02194C"/>
                </a:solidFill>
                <a:effectLst/>
                <a:latin typeface="Omnes"/>
              </a:rPr>
              <a:t>releve</a:t>
            </a:r>
            <a:r>
              <a:rPr lang="fr-CA" sz="1800" dirty="0">
                <a:solidFill>
                  <a:srgbClr val="02194C"/>
                </a:solidFill>
                <a:effectLst/>
                <a:latin typeface="Omnes"/>
              </a:rPr>
              <a:t>́ des </a:t>
            </a:r>
            <a:r>
              <a:rPr lang="fr-CA" sz="1800" dirty="0" err="1">
                <a:solidFill>
                  <a:srgbClr val="02194C"/>
                </a:solidFill>
                <a:effectLst/>
                <a:latin typeface="Omnes"/>
              </a:rPr>
              <a:t>différences</a:t>
            </a:r>
            <a:r>
              <a:rPr lang="fr-CA" sz="1800" dirty="0">
                <a:solidFill>
                  <a:srgbClr val="02194C"/>
                </a:solidFill>
                <a:effectLst/>
                <a:latin typeface="Omnes"/>
              </a:rPr>
              <a:t> dans les taux du SMSN selon le revenu moyen du quartier, le ratio de SMSN </a:t>
            </a:r>
            <a:r>
              <a:rPr lang="fr-CA" sz="1800" dirty="0" err="1">
                <a:solidFill>
                  <a:srgbClr val="02194C"/>
                </a:solidFill>
                <a:effectLst/>
                <a:latin typeface="Omnes"/>
              </a:rPr>
              <a:t>étant</a:t>
            </a:r>
            <a:r>
              <a:rPr lang="fr-CA" sz="1800" dirty="0">
                <a:solidFill>
                  <a:srgbClr val="02194C"/>
                </a:solidFill>
                <a:effectLst/>
                <a:latin typeface="Omnes"/>
              </a:rPr>
              <a:t> environ deux fois plus </a:t>
            </a:r>
            <a:r>
              <a:rPr lang="fr-CA" sz="1800" dirty="0" err="1">
                <a:solidFill>
                  <a:srgbClr val="02194C"/>
                </a:solidFill>
                <a:effectLst/>
                <a:latin typeface="Omnes"/>
              </a:rPr>
              <a:t>éleve</a:t>
            </a:r>
            <a:r>
              <a:rPr lang="fr-CA" sz="1800" dirty="0">
                <a:solidFill>
                  <a:srgbClr val="02194C"/>
                </a:solidFill>
                <a:effectLst/>
                <a:latin typeface="Omnes"/>
              </a:rPr>
              <a:t>́ dans le quintile de revenu le plus faible que dans le quintile de revenu le plus </a:t>
            </a:r>
            <a:r>
              <a:rPr lang="fr-CA" sz="1800" dirty="0" err="1">
                <a:solidFill>
                  <a:srgbClr val="02194C"/>
                </a:solidFill>
                <a:effectLst/>
                <a:latin typeface="Omnes"/>
              </a:rPr>
              <a:t>éleve</a:t>
            </a:r>
            <a:r>
              <a:rPr lang="fr-CA" sz="1800" dirty="0">
                <a:solidFill>
                  <a:srgbClr val="02194C"/>
                </a:solidFill>
                <a:effectLst/>
                <a:latin typeface="Omnes"/>
              </a:rPr>
              <a:t>́. (30) </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i="0" dirty="0">
              <a:solidFill>
                <a:srgbClr val="303235"/>
              </a:solidFill>
              <a:effectLst/>
              <a:latin typeface="Alegreya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i="0" dirty="0">
              <a:solidFill>
                <a:srgbClr val="303235"/>
              </a:solidFill>
              <a:effectLst/>
              <a:latin typeface="Alegreya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i="0" dirty="0" err="1">
                <a:solidFill>
                  <a:srgbClr val="303235"/>
                </a:solidFill>
                <a:effectLst/>
                <a:latin typeface="Alegreya Sans"/>
              </a:rPr>
              <a:t>Combined</a:t>
            </a:r>
            <a:r>
              <a:rPr lang="fr-CA" b="1" i="0" dirty="0">
                <a:solidFill>
                  <a:srgbClr val="303235"/>
                </a:solidFill>
                <a:effectLst/>
                <a:latin typeface="Alegreya Sans"/>
              </a:rPr>
              <a:t> </a:t>
            </a:r>
            <a:r>
              <a:rPr lang="fr-CA" b="1" i="0" dirty="0" err="1">
                <a:solidFill>
                  <a:srgbClr val="303235"/>
                </a:solidFill>
                <a:effectLst/>
                <a:latin typeface="Alegreya Sans"/>
              </a:rPr>
              <a:t>Effects</a:t>
            </a:r>
            <a:r>
              <a:rPr lang="fr-CA" b="1" i="0" dirty="0">
                <a:solidFill>
                  <a:srgbClr val="303235"/>
                </a:solidFill>
                <a:effectLst/>
                <a:latin typeface="Alegreya Sans"/>
              </a:rPr>
              <a:t> of Sleeping Position and </a:t>
            </a:r>
            <a:r>
              <a:rPr lang="fr-CA" b="1" i="0" dirty="0" err="1">
                <a:solidFill>
                  <a:srgbClr val="303235"/>
                </a:solidFill>
                <a:effectLst/>
                <a:latin typeface="Alegreya Sans"/>
              </a:rPr>
              <a:t>Prenatal</a:t>
            </a:r>
            <a:r>
              <a:rPr lang="fr-CA" b="1" i="0" dirty="0">
                <a:solidFill>
                  <a:srgbClr val="303235"/>
                </a:solidFill>
                <a:effectLst/>
                <a:latin typeface="Alegreya Sans"/>
              </a:rPr>
              <a:t> Risk </a:t>
            </a:r>
            <a:r>
              <a:rPr lang="fr-CA" b="1" i="0" dirty="0" err="1">
                <a:solidFill>
                  <a:srgbClr val="303235"/>
                </a:solidFill>
                <a:effectLst/>
                <a:latin typeface="Alegreya Sans"/>
              </a:rPr>
              <a:t>Factors</a:t>
            </a:r>
            <a:r>
              <a:rPr lang="fr-CA" b="1" i="0" dirty="0">
                <a:solidFill>
                  <a:srgbClr val="303235"/>
                </a:solidFill>
                <a:effectLst/>
                <a:latin typeface="Alegreya Sans"/>
              </a:rPr>
              <a:t> in </a:t>
            </a:r>
            <a:r>
              <a:rPr lang="fr-CA" b="1" i="0" dirty="0" err="1">
                <a:solidFill>
                  <a:srgbClr val="303235"/>
                </a:solidFill>
                <a:effectLst/>
                <a:latin typeface="Alegreya Sans"/>
              </a:rPr>
              <a:t>Sudden</a:t>
            </a:r>
            <a:r>
              <a:rPr lang="fr-CA" b="1" i="0" dirty="0">
                <a:solidFill>
                  <a:srgbClr val="303235"/>
                </a:solidFill>
                <a:effectLst/>
                <a:latin typeface="Alegreya Sans"/>
              </a:rPr>
              <a:t> Infant </a:t>
            </a:r>
            <a:r>
              <a:rPr lang="fr-CA" b="1" i="0" dirty="0" err="1">
                <a:solidFill>
                  <a:srgbClr val="303235"/>
                </a:solidFill>
                <a:effectLst/>
                <a:latin typeface="Alegreya Sans"/>
              </a:rPr>
              <a:t>Death</a:t>
            </a:r>
            <a:r>
              <a:rPr lang="fr-CA" b="1" i="0" dirty="0">
                <a:solidFill>
                  <a:srgbClr val="303235"/>
                </a:solidFill>
                <a:effectLst/>
                <a:latin typeface="Alegreya Sans"/>
              </a:rPr>
              <a:t> Syndrome: The Nordic </a:t>
            </a:r>
            <a:r>
              <a:rPr lang="fr-CA" b="1" i="0" dirty="0" err="1">
                <a:solidFill>
                  <a:srgbClr val="303235"/>
                </a:solidFill>
                <a:effectLst/>
                <a:latin typeface="Alegreya Sans"/>
              </a:rPr>
              <a:t>Epidemiological</a:t>
            </a:r>
            <a:r>
              <a:rPr lang="fr-CA" b="1" i="0" dirty="0">
                <a:solidFill>
                  <a:srgbClr val="303235"/>
                </a:solidFill>
                <a:effectLst/>
                <a:latin typeface="Alegreya Sans"/>
              </a:rPr>
              <a:t> SIDS </a:t>
            </a:r>
            <a:r>
              <a:rPr lang="fr-CA" b="1" i="0" dirty="0" err="1">
                <a:solidFill>
                  <a:srgbClr val="303235"/>
                </a:solidFill>
                <a:effectLst/>
                <a:latin typeface="Alegreya Sans"/>
              </a:rPr>
              <a:t>Study</a:t>
            </a:r>
            <a:r>
              <a:rPr lang="fr-CA" b="1" i="0" dirty="0">
                <a:solidFill>
                  <a:srgbClr val="303235"/>
                </a:solidFill>
                <a:effectLst/>
                <a:latin typeface="Alegreya Sans"/>
              </a:rPr>
              <a:t> l </a:t>
            </a:r>
            <a:r>
              <a:rPr lang="fr-CA" b="0" i="1" dirty="0" err="1">
                <a:solidFill>
                  <a:srgbClr val="1A1A1A"/>
                </a:solidFill>
                <a:effectLst/>
                <a:latin typeface="Open Sans" panose="020F0502020204030204" pitchFamily="34" charset="0"/>
              </a:rPr>
              <a:t>Pediatrics</a:t>
            </a:r>
            <a:r>
              <a:rPr lang="fr-CA" b="0" i="0" dirty="0">
                <a:solidFill>
                  <a:srgbClr val="1A1A1A"/>
                </a:solidFill>
                <a:effectLst/>
                <a:latin typeface="Open Sans" panose="020B0606030504020204" pitchFamily="34" charset="0"/>
              </a:rPr>
              <a:t> (1997) 100 (4): 613–621.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dirty="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1A1A1A"/>
                </a:solidFill>
                <a:effectLst/>
                <a:latin typeface="Open Sans" panose="020B0606030504020204" pitchFamily="34" charset="0"/>
              </a:rPr>
              <a:t>Conclusions: </a:t>
            </a:r>
            <a:r>
              <a:rPr lang="fr-CA" b="0" i="0" dirty="0" err="1">
                <a:solidFill>
                  <a:srgbClr val="1A1A1A"/>
                </a:solidFill>
                <a:effectLst/>
                <a:latin typeface="Open Sans" panose="020B0606030504020204" pitchFamily="34" charset="0"/>
              </a:rPr>
              <a:t>Both</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prone</a:t>
            </a:r>
            <a:r>
              <a:rPr lang="fr-CA" b="0" i="0" dirty="0">
                <a:solidFill>
                  <a:srgbClr val="1A1A1A"/>
                </a:solidFill>
                <a:effectLst/>
                <a:latin typeface="Open Sans" panose="020B0606030504020204" pitchFamily="34" charset="0"/>
              </a:rPr>
              <a:t> and </a:t>
            </a:r>
            <a:r>
              <a:rPr lang="fr-CA" b="0" i="0" dirty="0" err="1">
                <a:solidFill>
                  <a:srgbClr val="1A1A1A"/>
                </a:solidFill>
                <a:effectLst/>
                <a:latin typeface="Open Sans" panose="020B0606030504020204" pitchFamily="34" charset="0"/>
              </a:rPr>
              <a:t>side</a:t>
            </a:r>
            <a:r>
              <a:rPr lang="fr-CA" b="0" i="0" dirty="0">
                <a:solidFill>
                  <a:srgbClr val="1A1A1A"/>
                </a:solidFill>
                <a:effectLst/>
                <a:latin typeface="Open Sans" panose="020B0606030504020204" pitchFamily="34" charset="0"/>
              </a:rPr>
              <a:t> sleeping </a:t>
            </a:r>
            <a:r>
              <a:rPr lang="fr-CA" b="0" i="0" dirty="0" err="1">
                <a:solidFill>
                  <a:srgbClr val="1A1A1A"/>
                </a:solidFill>
                <a:effectLst/>
                <a:latin typeface="Open Sans" panose="020B0606030504020204" pitchFamily="34" charset="0"/>
              </a:rPr>
              <a:t>increased</a:t>
            </a:r>
            <a:r>
              <a:rPr lang="fr-CA" b="0" i="0" dirty="0">
                <a:solidFill>
                  <a:srgbClr val="1A1A1A"/>
                </a:solidFill>
                <a:effectLst/>
                <a:latin typeface="Open Sans" panose="020B0606030504020204" pitchFamily="34" charset="0"/>
              </a:rPr>
              <a:t> the </a:t>
            </a:r>
            <a:r>
              <a:rPr lang="fr-CA" b="0" i="0" dirty="0" err="1">
                <a:solidFill>
                  <a:srgbClr val="1A1A1A"/>
                </a:solidFill>
                <a:effectLst/>
                <a:latin typeface="Open Sans" panose="020B0606030504020204" pitchFamily="34" charset="0"/>
              </a:rPr>
              <a:t>risk</a:t>
            </a:r>
            <a:r>
              <a:rPr lang="fr-CA" b="0" i="0" dirty="0">
                <a:solidFill>
                  <a:srgbClr val="1A1A1A"/>
                </a:solidFill>
                <a:effectLst/>
                <a:latin typeface="Open Sans" panose="020B0606030504020204" pitchFamily="34" charset="0"/>
              </a:rPr>
              <a:t> of SIDS. The </a:t>
            </a:r>
            <a:r>
              <a:rPr lang="fr-CA" b="0" i="0" dirty="0" err="1">
                <a:solidFill>
                  <a:srgbClr val="1A1A1A"/>
                </a:solidFill>
                <a:effectLst/>
                <a:latin typeface="Open Sans" panose="020B0606030504020204" pitchFamily="34" charset="0"/>
              </a:rPr>
              <a:t>risk</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was</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increased</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further</a:t>
            </a:r>
            <a:r>
              <a:rPr lang="fr-CA" b="0" i="0" dirty="0">
                <a:solidFill>
                  <a:srgbClr val="1A1A1A"/>
                </a:solidFill>
                <a:effectLst/>
                <a:latin typeface="Open Sans" panose="020B0606030504020204" pitchFamily="34" charset="0"/>
              </a:rPr>
              <a:t> in </a:t>
            </a:r>
            <a:r>
              <a:rPr lang="fr-CA" b="0" i="0" dirty="0" err="1">
                <a:solidFill>
                  <a:srgbClr val="1A1A1A"/>
                </a:solidFill>
                <a:effectLst/>
                <a:latin typeface="Open Sans" panose="020B0606030504020204" pitchFamily="34" charset="0"/>
              </a:rPr>
              <a:t>low</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birth</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weight</a:t>
            </a:r>
            <a:r>
              <a:rPr lang="fr-CA" b="0" i="0" dirty="0">
                <a:solidFill>
                  <a:srgbClr val="1A1A1A"/>
                </a:solidFill>
                <a:effectLst/>
                <a:latin typeface="Open Sans" panose="020B0606030504020204" pitchFamily="34" charset="0"/>
              </a:rPr>
              <a:t> infants, </a:t>
            </a:r>
            <a:r>
              <a:rPr lang="fr-CA" b="0" i="0" dirty="0" err="1">
                <a:solidFill>
                  <a:srgbClr val="1A1A1A"/>
                </a:solidFill>
                <a:effectLst/>
                <a:latin typeface="Open Sans" panose="020B0606030504020204" pitchFamily="34" charset="0"/>
              </a:rPr>
              <a:t>preterm</a:t>
            </a:r>
            <a:r>
              <a:rPr lang="fr-CA" b="0" i="0" dirty="0">
                <a:solidFill>
                  <a:srgbClr val="1A1A1A"/>
                </a:solidFill>
                <a:effectLst/>
                <a:latin typeface="Open Sans" panose="020B0606030504020204" pitchFamily="34" charset="0"/>
              </a:rPr>
              <a:t> infants, and infants at the </a:t>
            </a:r>
            <a:r>
              <a:rPr lang="fr-CA" b="0" i="0" dirty="0" err="1">
                <a:solidFill>
                  <a:srgbClr val="1A1A1A"/>
                </a:solidFill>
                <a:effectLst/>
                <a:latin typeface="Open Sans" panose="020B0606030504020204" pitchFamily="34" charset="0"/>
              </a:rPr>
              <a:t>age</a:t>
            </a:r>
            <a:r>
              <a:rPr lang="fr-CA" b="0" i="0" dirty="0">
                <a:solidFill>
                  <a:srgbClr val="1A1A1A"/>
                </a:solidFill>
                <a:effectLst/>
                <a:latin typeface="Open Sans" panose="020B0606030504020204" pitchFamily="34" charset="0"/>
              </a:rPr>
              <a:t> of 13 to 24 </a:t>
            </a:r>
            <a:r>
              <a:rPr lang="fr-CA" b="0" i="0" dirty="0" err="1">
                <a:solidFill>
                  <a:srgbClr val="1A1A1A"/>
                </a:solidFill>
                <a:effectLst/>
                <a:latin typeface="Open Sans" panose="020B0606030504020204" pitchFamily="34" charset="0"/>
              </a:rPr>
              <a:t>weeks</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suggesting</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that</a:t>
            </a:r>
            <a:r>
              <a:rPr lang="fr-CA" b="0" i="0" dirty="0">
                <a:solidFill>
                  <a:srgbClr val="1A1A1A"/>
                </a:solidFill>
                <a:effectLst/>
                <a:latin typeface="Open Sans" panose="020B0606030504020204" pitchFamily="34" charset="0"/>
              </a:rPr>
              <a:t> SIDS </a:t>
            </a:r>
            <a:r>
              <a:rPr lang="fr-CA" b="0" i="0" dirty="0" err="1">
                <a:solidFill>
                  <a:srgbClr val="1A1A1A"/>
                </a:solidFill>
                <a:effectLst/>
                <a:latin typeface="Open Sans" panose="020B0606030504020204" pitchFamily="34" charset="0"/>
              </a:rPr>
              <a:t>may</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be</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triggered</a:t>
            </a:r>
            <a:r>
              <a:rPr lang="fr-CA" b="0" i="0" dirty="0">
                <a:solidFill>
                  <a:srgbClr val="1A1A1A"/>
                </a:solidFill>
                <a:effectLst/>
                <a:latin typeface="Open Sans" panose="020B0606030504020204" pitchFamily="34" charset="0"/>
              </a:rPr>
              <a:t> by </a:t>
            </a:r>
            <a:r>
              <a:rPr lang="fr-CA" b="0" i="0" dirty="0" err="1">
                <a:solidFill>
                  <a:srgbClr val="1A1A1A"/>
                </a:solidFill>
                <a:effectLst/>
                <a:latin typeface="Open Sans" panose="020B0606030504020204" pitchFamily="34" charset="0"/>
              </a:rPr>
              <a:t>nonsupine</a:t>
            </a:r>
            <a:r>
              <a:rPr lang="fr-CA" b="0" i="0" dirty="0">
                <a:solidFill>
                  <a:srgbClr val="1A1A1A"/>
                </a:solidFill>
                <a:effectLst/>
                <a:latin typeface="Open Sans" panose="020B0606030504020204" pitchFamily="34" charset="0"/>
              </a:rPr>
              <a:t> sleeping in infants </a:t>
            </a:r>
            <a:r>
              <a:rPr lang="fr-CA" b="0" i="0" dirty="0" err="1">
                <a:solidFill>
                  <a:srgbClr val="1A1A1A"/>
                </a:solidFill>
                <a:effectLst/>
                <a:latin typeface="Open Sans" panose="020B0606030504020204" pitchFamily="34" charset="0"/>
              </a:rPr>
              <a:t>with</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prenatal</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risk</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factors</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during</a:t>
            </a:r>
            <a:r>
              <a:rPr lang="fr-CA" b="0" i="0" dirty="0">
                <a:solidFill>
                  <a:srgbClr val="1A1A1A"/>
                </a:solidFill>
                <a:effectLst/>
                <a:latin typeface="Open Sans" panose="020B0606030504020204" pitchFamily="34" charset="0"/>
              </a:rPr>
              <a:t> a </a:t>
            </a:r>
            <a:r>
              <a:rPr lang="fr-CA" b="0" i="0" dirty="0" err="1">
                <a:solidFill>
                  <a:srgbClr val="1A1A1A"/>
                </a:solidFill>
                <a:effectLst/>
                <a:latin typeface="Open Sans" panose="020B0606030504020204" pitchFamily="34" charset="0"/>
              </a:rPr>
              <a:t>vulnerable</a:t>
            </a:r>
            <a:r>
              <a:rPr lang="fr-CA" b="0" i="0" dirty="0">
                <a:solidFill>
                  <a:srgbClr val="1A1A1A"/>
                </a:solidFill>
                <a:effectLst/>
                <a:latin typeface="Open Sans" panose="020B0606030504020204" pitchFamily="34" charset="0"/>
              </a:rPr>
              <a:t> </a:t>
            </a:r>
            <a:r>
              <a:rPr lang="fr-CA" b="0" i="0" dirty="0" err="1">
                <a:solidFill>
                  <a:srgbClr val="1A1A1A"/>
                </a:solidFill>
                <a:effectLst/>
                <a:latin typeface="Open Sans" panose="020B0606030504020204" pitchFamily="34" charset="0"/>
              </a:rPr>
              <a:t>period</a:t>
            </a:r>
            <a:r>
              <a:rPr lang="fr-CA" b="0" i="0" dirty="0">
                <a:solidFill>
                  <a:srgbClr val="1A1A1A"/>
                </a:solidFill>
                <a:effectLst/>
                <a:latin typeface="Open Sans" panose="020B0606030504020204" pitchFamily="34" charset="0"/>
              </a:rPr>
              <a:t> of postnatal </a:t>
            </a:r>
            <a:r>
              <a:rPr lang="fr-CA" b="0" i="0" dirty="0" err="1">
                <a:solidFill>
                  <a:srgbClr val="1A1A1A"/>
                </a:solidFill>
                <a:effectLst/>
                <a:latin typeface="Open Sans" panose="020B0606030504020204" pitchFamily="34" charset="0"/>
              </a:rPr>
              <a:t>development</a:t>
            </a:r>
            <a:r>
              <a:rPr lang="fr-CA" b="0" i="0" dirty="0">
                <a:solidFill>
                  <a:srgbClr val="1A1A1A"/>
                </a:solidFill>
                <a:effectLst/>
                <a:latin typeface="Open Sans" panose="020B0606030504020204" pitchFamily="34" charset="0"/>
              </a:rPr>
              <a:t>.</a:t>
            </a:r>
            <a:endParaRPr lang="fr-CA" b="1" i="0" dirty="0">
              <a:solidFill>
                <a:srgbClr val="303235"/>
              </a:solidFill>
              <a:effectLst/>
              <a:latin typeface="Alegreya Sans"/>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dirty="0">
              <a:solidFill>
                <a:srgbClr val="1A1A1A"/>
              </a:solidFill>
              <a:effectLst/>
              <a:latin typeface="Open Sans" panose="020B060603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27</a:t>
            </a:fld>
            <a:endParaRPr lang="fr-FR"/>
          </a:p>
        </p:txBody>
      </p:sp>
    </p:spTree>
    <p:extLst>
      <p:ext uri="{BB962C8B-B14F-4D97-AF65-F5344CB8AC3E}">
        <p14:creationId xmlns:p14="http://schemas.microsoft.com/office/powerpoint/2010/main" val="393775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CA" dirty="0" err="1"/>
              <a:t>Some</a:t>
            </a:r>
            <a:r>
              <a:rPr lang="fr-CA" dirty="0"/>
              <a:t> cases of SUID have a </a:t>
            </a:r>
            <a:r>
              <a:rPr lang="fr-CA" dirty="0" err="1"/>
              <a:t>clear</a:t>
            </a:r>
            <a:r>
              <a:rPr lang="fr-CA" dirty="0"/>
              <a:t> </a:t>
            </a:r>
            <a:r>
              <a:rPr lang="fr-CA" b="1" dirty="0" err="1"/>
              <a:t>genetic</a:t>
            </a:r>
            <a:r>
              <a:rPr lang="fr-CA" b="1" dirty="0"/>
              <a:t> cause</a:t>
            </a:r>
            <a:r>
              <a:rPr lang="fr-CA" dirty="0"/>
              <a:t>, </a:t>
            </a:r>
            <a:r>
              <a:rPr lang="fr-CA" dirty="0" err="1"/>
              <a:t>such</a:t>
            </a:r>
            <a:r>
              <a:rPr lang="fr-CA" dirty="0"/>
              <a:t> as medium-</a:t>
            </a:r>
            <a:r>
              <a:rPr lang="fr-CA" dirty="0" err="1"/>
              <a:t>chain</a:t>
            </a:r>
            <a:r>
              <a:rPr lang="fr-CA" dirty="0"/>
              <a:t> acyl-coenzyme A </a:t>
            </a:r>
            <a:r>
              <a:rPr lang="fr-CA" dirty="0" err="1"/>
              <a:t>dehydrogenase</a:t>
            </a:r>
            <a:r>
              <a:rPr lang="fr-CA" dirty="0"/>
              <a:t> </a:t>
            </a:r>
            <a:r>
              <a:rPr lang="fr-CA" dirty="0" err="1"/>
              <a:t>deficiency</a:t>
            </a:r>
            <a:r>
              <a:rPr lang="fr-CA" dirty="0"/>
              <a:t>. </a:t>
            </a:r>
            <a:r>
              <a:rPr lang="fr-CA" dirty="0" err="1"/>
              <a:t>Genes</a:t>
            </a:r>
            <a:r>
              <a:rPr lang="fr-CA" dirty="0"/>
              <a:t> </a:t>
            </a:r>
            <a:r>
              <a:rPr lang="fr-CA" dirty="0" err="1"/>
              <a:t>related</a:t>
            </a:r>
            <a:r>
              <a:rPr lang="fr-CA" dirty="0"/>
              <a:t> to the </a:t>
            </a:r>
            <a:r>
              <a:rPr lang="fr-CA" dirty="0" err="1"/>
              <a:t>serotonin</a:t>
            </a:r>
            <a:r>
              <a:rPr lang="fr-CA" dirty="0"/>
              <a:t> transporter, </a:t>
            </a:r>
            <a:r>
              <a:rPr lang="fr-CA" dirty="0" err="1"/>
              <a:t>cardiac</a:t>
            </a:r>
            <a:r>
              <a:rPr lang="fr-CA" dirty="0"/>
              <a:t> </a:t>
            </a:r>
            <a:r>
              <a:rPr lang="fr-CA" dirty="0" err="1"/>
              <a:t>channelopathies</a:t>
            </a:r>
            <a:r>
              <a:rPr lang="fr-CA" dirty="0"/>
              <a:t>, and the </a:t>
            </a:r>
            <a:r>
              <a:rPr lang="fr-CA" dirty="0" err="1"/>
              <a:t>development</a:t>
            </a:r>
            <a:r>
              <a:rPr lang="fr-CA" dirty="0"/>
              <a:t> of the </a:t>
            </a:r>
            <a:r>
              <a:rPr lang="fr-CA" dirty="0" err="1"/>
              <a:t>autonomic</a:t>
            </a:r>
            <a:r>
              <a:rPr lang="fr-CA" dirty="0"/>
              <a:t> </a:t>
            </a:r>
            <a:r>
              <a:rPr lang="fr-CA" dirty="0" err="1"/>
              <a:t>nervous</a:t>
            </a:r>
            <a:r>
              <a:rPr lang="fr-CA" dirty="0"/>
              <a:t> system are the </a:t>
            </a:r>
            <a:r>
              <a:rPr lang="fr-CA" dirty="0" err="1"/>
              <a:t>subject</a:t>
            </a:r>
            <a:r>
              <a:rPr lang="fr-CA" dirty="0"/>
              <a:t> of </a:t>
            </a:r>
            <a:r>
              <a:rPr lang="fr-CA" dirty="0" err="1"/>
              <a:t>current</a:t>
            </a:r>
            <a:r>
              <a:rPr lang="fr-CA" dirty="0"/>
              <a:t> investigation. </a:t>
            </a:r>
          </a:p>
          <a:p>
            <a:pPr marL="171450" indent="-171450">
              <a:buFontTx/>
              <a:buChar char="-"/>
            </a:pPr>
            <a:r>
              <a:rPr lang="fr-CA" dirty="0"/>
              <a:t>It has been </a:t>
            </a:r>
            <a:r>
              <a:rPr lang="fr-CA" dirty="0" err="1"/>
              <a:t>estimated</a:t>
            </a:r>
            <a:r>
              <a:rPr lang="fr-CA" dirty="0"/>
              <a:t> </a:t>
            </a:r>
            <a:r>
              <a:rPr lang="fr-CA" dirty="0" err="1"/>
              <a:t>that</a:t>
            </a:r>
            <a:r>
              <a:rPr lang="fr-CA" dirty="0"/>
              <a:t> 5% to 10% of infants </a:t>
            </a:r>
            <a:r>
              <a:rPr lang="fr-CA" dirty="0" err="1"/>
              <a:t>who</a:t>
            </a:r>
            <a:r>
              <a:rPr lang="fr-CA" dirty="0"/>
              <a:t> die of SIDS have </a:t>
            </a:r>
            <a:r>
              <a:rPr lang="fr-CA" dirty="0" err="1"/>
              <a:t>novel</a:t>
            </a:r>
            <a:r>
              <a:rPr lang="fr-CA" dirty="0"/>
              <a:t> mutations in the </a:t>
            </a:r>
            <a:r>
              <a:rPr lang="fr-CA" dirty="0" err="1"/>
              <a:t>cardiac</a:t>
            </a:r>
            <a:r>
              <a:rPr lang="fr-CA" dirty="0"/>
              <a:t> sodium or potassium </a:t>
            </a:r>
            <a:r>
              <a:rPr lang="fr-CA" dirty="0" err="1"/>
              <a:t>channel</a:t>
            </a:r>
            <a:r>
              <a:rPr lang="fr-CA" dirty="0"/>
              <a:t> </a:t>
            </a:r>
            <a:r>
              <a:rPr lang="fr-CA" dirty="0" err="1"/>
              <a:t>genes</a:t>
            </a:r>
            <a:r>
              <a:rPr lang="fr-CA" dirty="0"/>
              <a:t>, </a:t>
            </a:r>
            <a:r>
              <a:rPr lang="fr-CA" dirty="0" err="1"/>
              <a:t>resulting</a:t>
            </a:r>
            <a:r>
              <a:rPr lang="fr-CA" dirty="0"/>
              <a:t> in long QT syndrome, as </a:t>
            </a:r>
            <a:r>
              <a:rPr lang="fr-CA" dirty="0" err="1"/>
              <a:t>well</a:t>
            </a:r>
            <a:r>
              <a:rPr lang="fr-CA" dirty="0"/>
              <a:t> as in </a:t>
            </a:r>
            <a:r>
              <a:rPr lang="fr-CA" dirty="0" err="1"/>
              <a:t>other</a:t>
            </a:r>
            <a:r>
              <a:rPr lang="fr-CA" dirty="0"/>
              <a:t> </a:t>
            </a:r>
            <a:r>
              <a:rPr lang="fr-CA" dirty="0" err="1"/>
              <a:t>genes</a:t>
            </a:r>
            <a:r>
              <a:rPr lang="fr-CA" dirty="0"/>
              <a:t> </a:t>
            </a:r>
            <a:r>
              <a:rPr lang="fr-CA" dirty="0" err="1"/>
              <a:t>that</a:t>
            </a:r>
            <a:r>
              <a:rPr lang="fr-CA" dirty="0"/>
              <a:t> </a:t>
            </a:r>
            <a:r>
              <a:rPr lang="fr-CA" dirty="0" err="1"/>
              <a:t>regulate</a:t>
            </a:r>
            <a:r>
              <a:rPr lang="fr-CA" dirty="0"/>
              <a:t> </a:t>
            </a:r>
            <a:r>
              <a:rPr lang="fr-CA" dirty="0" err="1"/>
              <a:t>channel</a:t>
            </a:r>
            <a:r>
              <a:rPr lang="fr-CA" dirty="0"/>
              <a:t> </a:t>
            </a:r>
            <a:r>
              <a:rPr lang="fr-CA" dirty="0" err="1"/>
              <a:t>function</a:t>
            </a:r>
            <a:r>
              <a:rPr lang="fr-CA" dirty="0"/>
              <a:t>. </a:t>
            </a:r>
            <a:r>
              <a:rPr lang="fr-CA" dirty="0" err="1"/>
              <a:t>Some</a:t>
            </a:r>
            <a:r>
              <a:rPr lang="fr-CA" dirty="0"/>
              <a:t> of </a:t>
            </a:r>
            <a:r>
              <a:rPr lang="fr-CA" dirty="0" err="1"/>
              <a:t>these</a:t>
            </a:r>
            <a:r>
              <a:rPr lang="fr-CA" dirty="0"/>
              <a:t> mutations </a:t>
            </a:r>
            <a:r>
              <a:rPr lang="fr-CA" dirty="0" err="1"/>
              <a:t>may</a:t>
            </a:r>
            <a:r>
              <a:rPr lang="fr-CA" dirty="0"/>
              <a:t> </a:t>
            </a:r>
            <a:r>
              <a:rPr lang="fr-CA" dirty="0" err="1"/>
              <a:t>represent</a:t>
            </a:r>
            <a:r>
              <a:rPr lang="fr-CA" dirty="0"/>
              <a:t> an </a:t>
            </a:r>
            <a:r>
              <a:rPr lang="fr-CA" dirty="0" err="1"/>
              <a:t>actual</a:t>
            </a:r>
            <a:r>
              <a:rPr lang="fr-CA" dirty="0"/>
              <a:t> cause of </a:t>
            </a:r>
            <a:r>
              <a:rPr lang="fr-CA" dirty="0" err="1"/>
              <a:t>death</a:t>
            </a:r>
            <a:r>
              <a:rPr lang="fr-CA" dirty="0"/>
              <a:t>, but </a:t>
            </a:r>
            <a:r>
              <a:rPr lang="fr-CA" dirty="0" err="1"/>
              <a:t>others</a:t>
            </a:r>
            <a:r>
              <a:rPr lang="fr-CA" dirty="0"/>
              <a:t> </a:t>
            </a:r>
            <a:r>
              <a:rPr lang="fr-CA" dirty="0" err="1"/>
              <a:t>may</a:t>
            </a:r>
            <a:r>
              <a:rPr lang="fr-CA" dirty="0"/>
              <a:t> </a:t>
            </a:r>
            <a:r>
              <a:rPr lang="fr-CA" dirty="0" err="1"/>
              <a:t>contribute</a:t>
            </a:r>
            <a:r>
              <a:rPr lang="fr-CA" dirty="0"/>
              <a:t> to </a:t>
            </a:r>
            <a:r>
              <a:rPr lang="fr-CA" dirty="0" err="1"/>
              <a:t>causing</a:t>
            </a:r>
            <a:r>
              <a:rPr lang="fr-CA" dirty="0"/>
              <a:t> </a:t>
            </a:r>
            <a:r>
              <a:rPr lang="fr-CA" dirty="0" err="1"/>
              <a:t>death</a:t>
            </a:r>
            <a:r>
              <a:rPr lang="fr-CA" dirty="0"/>
              <a:t> </a:t>
            </a:r>
            <a:r>
              <a:rPr lang="fr-CA" dirty="0" err="1"/>
              <a:t>when</a:t>
            </a:r>
            <a:r>
              <a:rPr lang="fr-CA" dirty="0"/>
              <a:t> </a:t>
            </a:r>
            <a:r>
              <a:rPr lang="fr-CA" dirty="0" err="1"/>
              <a:t>combined</a:t>
            </a:r>
            <a:r>
              <a:rPr lang="fr-CA" dirty="0"/>
              <a:t> </a:t>
            </a:r>
            <a:r>
              <a:rPr lang="fr-CA" dirty="0" err="1"/>
              <a:t>with</a:t>
            </a:r>
            <a:r>
              <a:rPr lang="fr-CA" dirty="0"/>
              <a:t> </a:t>
            </a:r>
            <a:r>
              <a:rPr lang="fr-CA" dirty="0" err="1"/>
              <a:t>environmental</a:t>
            </a:r>
            <a:r>
              <a:rPr lang="fr-CA" dirty="0"/>
              <a:t> </a:t>
            </a:r>
            <a:r>
              <a:rPr lang="fr-CA" dirty="0" err="1"/>
              <a:t>factors</a:t>
            </a:r>
            <a:r>
              <a:rPr lang="fr-CA" dirty="0"/>
              <a:t>, </a:t>
            </a:r>
            <a:r>
              <a:rPr lang="fr-CA" dirty="0" err="1"/>
              <a:t>such</a:t>
            </a:r>
            <a:r>
              <a:rPr lang="fr-CA" dirty="0"/>
              <a:t> as </a:t>
            </a:r>
            <a:r>
              <a:rPr lang="fr-CA" dirty="0" err="1"/>
              <a:t>acidosis</a:t>
            </a:r>
            <a:endParaRPr lang="fr-CA" dirty="0"/>
          </a:p>
          <a:p>
            <a:endParaRPr lang="fr-CA" dirty="0"/>
          </a:p>
          <a:p>
            <a:endParaRPr lang="fr-CA" dirty="0"/>
          </a:p>
          <a:p>
            <a:r>
              <a:rPr lang="fr-CA" dirty="0"/>
              <a:t>Le taux du SMSN diminue considérablement depuis la fin des années 1980. Entre 1999 et 2004, le Canada a observé une diminution de 50 % de ce taux, ce qui a coïncidé avec le lancement de recommandations visant à placer les nourrissons sur le dos pour dormir, un message renforcé par la campagne Dodo sur le dos en 1999. (18) (19) Cette baisse peut également être attribuable, en partie, à une diminution du tabagisme maternel pendant la grossesse et à une augmentation de l’allaitement. </a:t>
            </a:r>
          </a:p>
          <a:p>
            <a:r>
              <a:rPr lang="fr-CA" dirty="0"/>
              <a:t>Parmi les autres causes de décès qui surviennent pendant le sommeil d’un nourrisson, mentionnons la suffocation ou l’asphyxie non intentionnelle causée lorsque l’enfant est coincé ou recouvert</a:t>
            </a:r>
          </a:p>
          <a:p>
            <a:r>
              <a:rPr lang="fr-CA" dirty="0"/>
              <a:t>Ces facteurs de risque comprennent la présence d’accessoires de literie moelleux, non attachés ou mal ajustés, l’utilisation d’une surface de sommeil qui n’est pas conçue pour le sommeil du nourrisson, et le fait que le nourrisson partage une surface de sommeil avec un adulte ou un autre enfant, particulièrement lorsqu’elle est combinée à la présence d’au moins un autre facteur de risque</a:t>
            </a:r>
          </a:p>
          <a:p>
            <a:r>
              <a:rPr lang="fr-CA" dirty="0"/>
              <a:t>La position du sommeil du nourrisson est l’un des facteurs modifiables les plus importants pour réduire le risque de décès lié au sommeil du nourrisson. Les positions de sommeil ventrale et latérale sont associées à des taux accrus du SMSN ; même les nourrissons qui régurgitent devraient être placés sur le dos pour dormir.</a:t>
            </a:r>
            <a:endParaRPr lang="fr-FR" dirty="0"/>
          </a:p>
          <a:p>
            <a:r>
              <a:rPr lang="fr-CA" dirty="0"/>
              <a:t>Les nourrissons qui dorment sur le ventre alors qu’ils sont habituellement placés sur le dos pour dormir courent un risque particulièrement élevé. (45) (46) (11) Ce risque confirme l’importance de toujours placer les nourrissons sur le dos pour dormir que ce soit à la maison, à la garderie ou en voyage.</a:t>
            </a:r>
          </a:p>
          <a:p>
            <a:endParaRPr lang="fr-CA" dirty="0"/>
          </a:p>
          <a:p>
            <a:r>
              <a:rPr lang="fr-CA" dirty="0"/>
              <a:t> Lorsque les nourrissons peuvent se tourner d’eux-mêmes sur le ventre ou sur le côté, il n’est pas nécessaire de les remettre sur le dos. Cependant, les articles de literie mous et mal ajustés et d’autres objets peuvent présenter un risque de suffocation si le nourrisson roule dessus, de sorte que les parents et les gardiens doivent s’assurer que la zone de sommeil du nourrisson est dégagée. (41) </a:t>
            </a:r>
          </a:p>
          <a:p>
            <a:endParaRPr lang="fr-CA" dirty="0"/>
          </a:p>
          <a:p>
            <a:r>
              <a:rPr lang="fr-CA" dirty="0"/>
              <a:t>Bien que la plagiocéphalie positionnelle, communément appelée la « tête plate », soit le plus souvent causée par la position du sommeil sur le dos, la condition peut être évitée en grande partie. En plaçant la tête du nourrisson vers les extrémités du berceau en alternance, on l’encourage à se coucher également sur les deux côtés de la tête. Lorsqu’ils sont éveillés, les nourrissons vont bénéficier de temps supervisé passé sur le ventre, plusieurs fois par jour, afin de prévenir la plagiocéphalie et de contrer les effets d’un sommeil dorsal régulier sur le développement musculaire.</a:t>
            </a:r>
          </a:p>
          <a:p>
            <a:endParaRPr lang="fr-CA" dirty="0"/>
          </a:p>
          <a:p>
            <a:r>
              <a:rPr lang="fr-CA" dirty="0"/>
              <a:t>Le </a:t>
            </a:r>
            <a:r>
              <a:rPr lang="fr-CA" b="1" dirty="0"/>
              <a:t>tabagisme</a:t>
            </a:r>
            <a:r>
              <a:rPr lang="fr-CA" dirty="0"/>
              <a:t> maternel pendant la grossesse est un facteur de risque important du SMSN. (6) (9) (14) (39) (59) (60) (61) (62) Le risque de SMSN associé au tabagisme maternel dépend de la dose. (9) (63) (12) (64) Les femmes qui réduisent le nombre de cigarettes qu’elles fument pendant la grossesse peuvent réduire le risque de mort subite de leur nourrisson et celles qui cessent complètement peuvent le réduire encore plus. (9) (10) (15) On estime que le tiers de tous ces décès pourraient être prévenus si on éliminait le tabagisme maternel.</a:t>
            </a:r>
          </a:p>
          <a:p>
            <a:r>
              <a:rPr lang="fr-CA" dirty="0"/>
              <a:t>Le </a:t>
            </a:r>
            <a:r>
              <a:rPr lang="fr-CA" b="1" dirty="0"/>
              <a:t>tabagisme et le partage de lits semblent avoir un effet synergique</a:t>
            </a:r>
            <a:r>
              <a:rPr lang="fr-CA" dirty="0"/>
              <a:t>. Le risque de SMSN est beaucoup plus élevé chez les nourrissons qui partagent un lit avec un adulte qui fume ou si leur mère a fumé pendant la grossesse.</a:t>
            </a:r>
          </a:p>
          <a:p>
            <a:r>
              <a:rPr lang="fr-CA" dirty="0"/>
              <a:t>Pour un nourrisson, l’endroit le plus sécuritaire pour dormir est un lit d’enfant, un berceau ou un moïse qui sont conformes aux normes canadiennes actuelles. </a:t>
            </a:r>
          </a:p>
          <a:p>
            <a:r>
              <a:rPr lang="fr-CA" dirty="0"/>
              <a:t>Lorsque les nourrissons dorment sur des surfaces qui ne sont pas conçues pour eux, tels que des lits d’adulte, des canapés ou des fauteuils rembourrés, ils sont plus susceptibles d’être coincés et de suffoquer, en particulier lorsqu’ils partagent cette surface avec un adulte ou un autre enfant.</a:t>
            </a:r>
          </a:p>
          <a:p>
            <a:r>
              <a:rPr lang="fr-CA" dirty="0"/>
              <a:t>Le fait d’avoir </a:t>
            </a:r>
            <a:r>
              <a:rPr lang="fr-CA" b="1" dirty="0"/>
              <a:t>trop chaud </a:t>
            </a:r>
            <a:r>
              <a:rPr lang="fr-CA" dirty="0"/>
              <a:t>est un facteur de risque pour le SMSN. (82) Les nourrissons sont plus en sécurité lorsqu’ils portent des vêtements de nuit ajustés d’une seule pièce qui sont confortables à la température de la pièce et dans lesquels ils n’auront pas trop chaud. Les nourrissons n’ont pas besoin de couverture supplémentaire étant donné qu’ils peuvent, avec leurs mouvements, se recouvrir totalement la tête, ce qui peut provoquer un excès de chaleur. (83) (84) Si une couverture est nécessaire, les nourrissons sont plus en sécurité avec une couverture mince et légère. (51) Si un sac de nuit est utilisé, il doit être de la bonne taille de manière à empêcher le nourrisson de glisser à l’intérieur du sac de nuit.</a:t>
            </a:r>
          </a:p>
          <a:p>
            <a:r>
              <a:rPr lang="fr-CA" dirty="0"/>
              <a:t>On </a:t>
            </a:r>
            <a:r>
              <a:rPr lang="fr-CA" b="1" dirty="0"/>
              <a:t>emmaillote</a:t>
            </a:r>
            <a:r>
              <a:rPr lang="fr-CA" dirty="0"/>
              <a:t> souvent les nourrissons pour les calmer et favoriser leur sommeil. Les bébés emmaillotés présentent un risque accru de décès lorsqu’ils roulent ou sont couchés sur le ventre. (86) (87) (88) Si l’on emmaillote un nourrisson, il doit toujours être placé sur le dos et il faut cesser l’emmaillotage dès que le bébé montre des signes qu’il tente de rouler. Il faut prendre soin de s’assurer que la bouche et le nez d’un nourrisson emmailloté restent bien dégagés de la couverture et que le nourrisson est enveloppé de façon à permettre le mouvement libre des hanches et des jambes.</a:t>
            </a:r>
          </a:p>
          <a:p>
            <a:endParaRPr lang="fr-CA" dirty="0"/>
          </a:p>
          <a:p>
            <a:r>
              <a:rPr lang="fr-CA" dirty="0"/>
              <a:t>Le partage de la chambre est une pratique de sommeil où le lit d’enfant, le berceau ou le moïse d’un nourrisson est placé dans la même chambre et près du lit du parent ou gardien. Les nourrissons qui partagent une chambre risquent moins d’être victimes du SMSN et bénéficieront du partage de la chambre pendant les 6 premiers mois, la période où le risque du SMSN est le plus élevé</a:t>
            </a:r>
          </a:p>
          <a:p>
            <a:r>
              <a:rPr lang="fr-CA" dirty="0"/>
              <a:t>Le partage du lit est une pratique de sommeil où un nourrisson partage, avec une adulte ou un autre enfant, une surface de sommeil telle qu’un lit d’adulte, un canapé ou un fauteuil rembourré. Le fait de partager une surface de sommeil avec un nourrisson accroît le risque qu’il devienne coincé, recouvert, qu’il ait trop chaud, ou qu’il suffoque</a:t>
            </a:r>
          </a:p>
          <a:p>
            <a:endParaRPr lang="fr-CA" dirty="0"/>
          </a:p>
          <a:p>
            <a:r>
              <a:rPr lang="fr-CA" b="1" dirty="0"/>
              <a:t>L’allaitement</a:t>
            </a:r>
            <a:r>
              <a:rPr lang="fr-CA" dirty="0"/>
              <a:t> est associé à une diminution du risque de SMSN. (102) (103) (104) (105) Les données probantes indiquent que l’allaitement pendant au moins deux mois est nécessaire pour procurer un effet protecteur, et qu’il est associé à une diminution de moitié du risque de SMSN, et à une plus grande protection avec une durée accrue</a:t>
            </a:r>
          </a:p>
          <a:p>
            <a:r>
              <a:rPr lang="fr-CA" dirty="0"/>
              <a:t>Certains éléments de preuve suggèrent que les </a:t>
            </a:r>
            <a:r>
              <a:rPr lang="fr-CA" b="1" dirty="0"/>
              <a:t>sucettes</a:t>
            </a:r>
            <a:r>
              <a:rPr lang="fr-CA" dirty="0"/>
              <a:t> peuvent fournir un effet protecteur contre le SMSN. (36) (108) (109) (110) (111) (112) Les nourrissons qui acceptent une sucette devraient en avoir une pour chaque période de sommeil. (109) (113) Il n’est pas nécessaire de réinsérer une sucette si elle est expulsée pendant le sommeil.</a:t>
            </a:r>
          </a:p>
          <a:p>
            <a:r>
              <a:rPr lang="fr-CA" b="1" dirty="0"/>
              <a:t>Appareil de surveillance à la maison </a:t>
            </a:r>
            <a:r>
              <a:rPr lang="fr-CA" dirty="0"/>
              <a:t>: Malgré les arguments de vente, il n’y a aucune preuve que les appareils de surveillance du sommeil à la maison, utilisés pour détecter la respiration, le rythme cardiaque ou le mouvement des nourrissons, diminuent l’incidence de SMSN. (44) (124) Ces produits peuvent donne un faux sentiment d’assurance. Il faudrait donner la priorité aux principes d’un sommeil sécuritaire, la façon la plus efficace de diminuer le risque de SMSN.</a:t>
            </a:r>
          </a:p>
          <a:p>
            <a:endParaRPr lang="fr-CA" dirty="0"/>
          </a:p>
          <a:p>
            <a:endParaRPr lang="fr-CA"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28</a:t>
            </a:fld>
            <a:endParaRPr lang="fr-FR" altLang="x-none"/>
          </a:p>
        </p:txBody>
      </p:sp>
    </p:spTree>
    <p:extLst>
      <p:ext uri="{BB962C8B-B14F-4D97-AF65-F5344CB8AC3E}">
        <p14:creationId xmlns:p14="http://schemas.microsoft.com/office/powerpoint/2010/main" val="354992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Campagne dodo sur le dos en 1999 au Canada; aux ÉU en 1994</a:t>
            </a:r>
          </a:p>
          <a:p>
            <a:r>
              <a:rPr lang="fr-FR" dirty="0"/>
              <a:t>Réduction avait commencé avant la campagne de promotion du dodo sur le dos; plusieurs explications possibles, dont</a:t>
            </a:r>
          </a:p>
          <a:p>
            <a:pPr marL="171450" indent="-171450">
              <a:buFontTx/>
              <a:buChar char="-"/>
            </a:pPr>
            <a:r>
              <a:rPr lang="fr-FR" dirty="0"/>
              <a:t>Découverte de certaines causes de décès qui n’entrent plus dans la catégorie MSN</a:t>
            </a:r>
          </a:p>
          <a:p>
            <a:pPr marL="171450" indent="-171450">
              <a:buFontTx/>
              <a:buChar char="-"/>
            </a:pPr>
            <a:r>
              <a:rPr lang="fr-FR" dirty="0"/>
              <a:t>Réduction du tabagisme maternel</a:t>
            </a:r>
          </a:p>
          <a:p>
            <a:pPr marL="171450" indent="-171450">
              <a:buFontTx/>
              <a:buChar char="-"/>
            </a:pPr>
            <a:r>
              <a:rPr lang="fr-FR" dirty="0"/>
              <a:t>Amélioration des soins prénataux avec réduction des bébés de fable poids à la naissance </a:t>
            </a:r>
          </a:p>
          <a:p>
            <a:pPr marL="171450" indent="-171450">
              <a:buFontTx/>
              <a:buChar char="-"/>
            </a:pPr>
            <a:r>
              <a:rPr lang="fr-FR" dirty="0"/>
              <a:t>Augmentation des taux d’allaitement maternel</a:t>
            </a:r>
          </a:p>
          <a:p>
            <a:endParaRPr lang="fr-FR" dirty="0"/>
          </a:p>
          <a:p>
            <a:r>
              <a:rPr lang="fr-CA" sz="1200" b="1" dirty="0"/>
              <a:t>***</a:t>
            </a:r>
            <a:r>
              <a:rPr lang="fr-CA" sz="1200" b="1" dirty="0" err="1"/>
              <a:t>However</a:t>
            </a:r>
            <a:r>
              <a:rPr lang="fr-CA" sz="1200" b="1" dirty="0"/>
              <a:t>, </a:t>
            </a:r>
            <a:r>
              <a:rPr lang="fr-CA" sz="1200" b="1" dirty="0" err="1"/>
              <a:t>our</a:t>
            </a:r>
            <a:r>
              <a:rPr lang="fr-CA" sz="1200" b="1" dirty="0"/>
              <a:t> argument </a:t>
            </a:r>
            <a:r>
              <a:rPr lang="fr-CA" sz="1200" b="1" dirty="0" err="1"/>
              <a:t>here</a:t>
            </a:r>
            <a:r>
              <a:rPr lang="fr-CA" sz="1200" b="1" dirty="0"/>
              <a:t> </a:t>
            </a:r>
            <a:r>
              <a:rPr lang="fr-CA" sz="1200" b="1" dirty="0" err="1"/>
              <a:t>is</a:t>
            </a:r>
            <a:r>
              <a:rPr lang="fr-CA" sz="1200" b="1" dirty="0"/>
              <a:t> not to </a:t>
            </a:r>
            <a:r>
              <a:rPr lang="fr-CA" sz="1200" b="1" dirty="0" err="1"/>
              <a:t>supplant</a:t>
            </a:r>
            <a:r>
              <a:rPr lang="fr-CA" sz="1200" b="1" dirty="0"/>
              <a:t> the </a:t>
            </a:r>
            <a:r>
              <a:rPr lang="fr-CA" sz="1200" b="1" dirty="0" err="1"/>
              <a:t>conventional</a:t>
            </a:r>
            <a:r>
              <a:rPr lang="fr-CA" sz="1200" b="1" dirty="0"/>
              <a:t> </a:t>
            </a:r>
            <a:r>
              <a:rPr lang="fr-CA" sz="1200" b="1" dirty="0" err="1"/>
              <a:t>view</a:t>
            </a:r>
            <a:r>
              <a:rPr lang="fr-CA" sz="1200" b="1" dirty="0"/>
              <a:t> of SIDS rate </a:t>
            </a:r>
            <a:r>
              <a:rPr lang="fr-CA" sz="1200" b="1" dirty="0" err="1"/>
              <a:t>reductions</a:t>
            </a:r>
            <a:r>
              <a:rPr lang="fr-CA" sz="1200" b="1" dirty="0"/>
              <a:t> as </a:t>
            </a:r>
            <a:r>
              <a:rPr lang="fr-CA" sz="1200" b="1" dirty="0" err="1"/>
              <a:t>related</a:t>
            </a:r>
            <a:r>
              <a:rPr lang="fr-CA" sz="1200" b="1" dirty="0"/>
              <a:t> </a:t>
            </a:r>
            <a:r>
              <a:rPr lang="fr-CA" sz="1200" b="1" dirty="0" err="1"/>
              <a:t>importantly</a:t>
            </a:r>
            <a:r>
              <a:rPr lang="fr-CA" sz="1200" b="1" dirty="0"/>
              <a:t> to changes in infant </a:t>
            </a:r>
            <a:r>
              <a:rPr lang="fr-CA" sz="1200" b="1" dirty="0" err="1"/>
              <a:t>sleep</a:t>
            </a:r>
            <a:r>
              <a:rPr lang="fr-CA" sz="1200" b="1" dirty="0"/>
              <a:t> practices but to </a:t>
            </a:r>
            <a:r>
              <a:rPr lang="fr-CA" sz="1200" b="1" dirty="0" err="1"/>
              <a:t>suggest</a:t>
            </a:r>
            <a:r>
              <a:rPr lang="fr-CA" sz="1200" b="1" dirty="0"/>
              <a:t> </a:t>
            </a:r>
            <a:r>
              <a:rPr lang="fr-CA" sz="1200" b="1" dirty="0" err="1"/>
              <a:t>that</a:t>
            </a:r>
            <a:r>
              <a:rPr lang="fr-CA" sz="1200" b="1" dirty="0"/>
              <a:t> </a:t>
            </a:r>
            <a:r>
              <a:rPr lang="fr-CA" sz="1200" b="1" dirty="0" err="1"/>
              <a:t>this</a:t>
            </a:r>
            <a:r>
              <a:rPr lang="fr-CA" sz="1200" b="1" dirty="0"/>
              <a:t> </a:t>
            </a:r>
            <a:r>
              <a:rPr lang="fr-CA" sz="1200" b="1" dirty="0" err="1"/>
              <a:t>view</a:t>
            </a:r>
            <a:r>
              <a:rPr lang="fr-CA" sz="1200" b="1" dirty="0"/>
              <a:t> </a:t>
            </a:r>
            <a:r>
              <a:rPr lang="fr-CA" sz="1200" b="1" dirty="0" err="1"/>
              <a:t>is</a:t>
            </a:r>
            <a:r>
              <a:rPr lang="fr-CA" sz="1200" b="1" dirty="0"/>
              <a:t> </a:t>
            </a:r>
            <a:r>
              <a:rPr lang="fr-CA" sz="1200" b="1" dirty="0" err="1"/>
              <a:t>incomplete</a:t>
            </a:r>
            <a:r>
              <a:rPr lang="fr-CA" sz="1200" b="1" dirty="0"/>
              <a:t>.</a:t>
            </a:r>
            <a:r>
              <a:rPr lang="fr-CA" sz="1200" dirty="0"/>
              <a:t> ****</a:t>
            </a:r>
          </a:p>
          <a:p>
            <a:endParaRPr lang="fr-CA" dirty="0"/>
          </a:p>
          <a:p>
            <a:r>
              <a:rPr lang="fr-CA" dirty="0" err="1"/>
              <a:t>Although</a:t>
            </a:r>
            <a:r>
              <a:rPr lang="fr-CA" dirty="0"/>
              <a:t> the </a:t>
            </a:r>
            <a:r>
              <a:rPr lang="fr-CA" dirty="0" err="1"/>
              <a:t>pathogenesis</a:t>
            </a:r>
            <a:r>
              <a:rPr lang="fr-CA" dirty="0"/>
              <a:t> of SIDS </a:t>
            </a:r>
            <a:r>
              <a:rPr lang="fr-CA" dirty="0" err="1"/>
              <a:t>is</a:t>
            </a:r>
            <a:r>
              <a:rPr lang="fr-CA" dirty="0"/>
              <a:t> </a:t>
            </a:r>
            <a:r>
              <a:rPr lang="fr-CA" dirty="0" err="1"/>
              <a:t>largely</a:t>
            </a:r>
            <a:r>
              <a:rPr lang="fr-CA" dirty="0"/>
              <a:t> </a:t>
            </a:r>
            <a:r>
              <a:rPr lang="fr-CA" dirty="0" err="1"/>
              <a:t>understood</a:t>
            </a:r>
            <a:r>
              <a:rPr lang="fr-CA" dirty="0"/>
              <a:t> in </a:t>
            </a:r>
            <a:r>
              <a:rPr lang="fr-CA" dirty="0" err="1"/>
              <a:t>terms</a:t>
            </a:r>
            <a:r>
              <a:rPr lang="fr-CA" dirty="0"/>
              <a:t> of </a:t>
            </a:r>
            <a:r>
              <a:rPr lang="fr-CA" dirty="0" err="1"/>
              <a:t>factors</a:t>
            </a:r>
            <a:r>
              <a:rPr lang="fr-CA" dirty="0"/>
              <a:t> of </a:t>
            </a:r>
            <a:r>
              <a:rPr lang="fr-CA" dirty="0" err="1"/>
              <a:t>external</a:t>
            </a:r>
            <a:r>
              <a:rPr lang="fr-CA" dirty="0"/>
              <a:t> </a:t>
            </a:r>
            <a:r>
              <a:rPr lang="fr-CA" dirty="0" err="1"/>
              <a:t>risk</a:t>
            </a:r>
            <a:r>
              <a:rPr lang="fr-CA" dirty="0"/>
              <a:t>, </a:t>
            </a:r>
            <a:r>
              <a:rPr lang="fr-CA" dirty="0" err="1"/>
              <a:t>there</a:t>
            </a:r>
            <a:r>
              <a:rPr lang="fr-CA" dirty="0"/>
              <a:t> have </a:t>
            </a:r>
            <a:r>
              <a:rPr lang="fr-CA" dirty="0" err="1"/>
              <a:t>also</a:t>
            </a:r>
            <a:r>
              <a:rPr lang="fr-CA" dirty="0"/>
              <a:t> been relevant changes in </a:t>
            </a:r>
            <a:r>
              <a:rPr lang="fr-CA" dirty="0" err="1"/>
              <a:t>intrinsic</a:t>
            </a:r>
            <a:r>
              <a:rPr lang="fr-CA" dirty="0"/>
              <a:t> </a:t>
            </a:r>
            <a:r>
              <a:rPr lang="fr-CA" dirty="0" err="1"/>
              <a:t>risk</a:t>
            </a:r>
            <a:r>
              <a:rPr lang="fr-CA" dirty="0"/>
              <a:t> and </a:t>
            </a:r>
            <a:r>
              <a:rPr lang="fr-CA" dirty="0" err="1"/>
              <a:t>vulnerability</a:t>
            </a:r>
            <a:r>
              <a:rPr lang="fr-CA" dirty="0"/>
              <a:t>. </a:t>
            </a:r>
            <a:r>
              <a:rPr lang="fr-CA" dirty="0" err="1"/>
              <a:t>Moreover</a:t>
            </a:r>
            <a:r>
              <a:rPr lang="fr-CA" dirty="0"/>
              <a:t>, the concordance of </a:t>
            </a:r>
            <a:r>
              <a:rPr lang="fr-CA" dirty="0" err="1"/>
              <a:t>our</a:t>
            </a:r>
            <a:r>
              <a:rPr lang="fr-CA" dirty="0"/>
              <a:t> </a:t>
            </a:r>
            <a:r>
              <a:rPr lang="fr-CA" dirty="0" err="1"/>
              <a:t>predictive</a:t>
            </a:r>
            <a:r>
              <a:rPr lang="fr-CA" dirty="0"/>
              <a:t> </a:t>
            </a:r>
            <a:r>
              <a:rPr lang="fr-CA" b="0" dirty="0"/>
              <a:t>mode</a:t>
            </a:r>
            <a:r>
              <a:rPr lang="fr-CA" b="1" dirty="0"/>
              <a:t> </a:t>
            </a:r>
            <a:r>
              <a:rPr lang="fr-CA" b="1" dirty="0" err="1"/>
              <a:t>provides</a:t>
            </a:r>
            <a:r>
              <a:rPr lang="fr-CA" b="1" dirty="0"/>
              <a:t> caution </a:t>
            </a:r>
            <a:r>
              <a:rPr lang="fr-CA" b="1" dirty="0" err="1"/>
              <a:t>that</a:t>
            </a:r>
            <a:r>
              <a:rPr lang="fr-CA" b="1" dirty="0"/>
              <a:t> an exclusive focus on </a:t>
            </a:r>
            <a:r>
              <a:rPr lang="fr-CA" b="1" dirty="0" err="1"/>
              <a:t>extrinsic</a:t>
            </a:r>
            <a:r>
              <a:rPr lang="fr-CA" b="1" dirty="0"/>
              <a:t> </a:t>
            </a:r>
            <a:r>
              <a:rPr lang="fr-CA" b="1" dirty="0" err="1"/>
              <a:t>risk</a:t>
            </a:r>
            <a:r>
              <a:rPr lang="fr-CA" b="1" dirty="0"/>
              <a:t> </a:t>
            </a:r>
            <a:r>
              <a:rPr lang="fr-CA" b="1" dirty="0" err="1"/>
              <a:t>reduction</a:t>
            </a:r>
            <a:r>
              <a:rPr lang="fr-CA" b="1" dirty="0"/>
              <a:t> </a:t>
            </a:r>
            <a:r>
              <a:rPr lang="fr-CA" b="1" dirty="0" err="1"/>
              <a:t>may</a:t>
            </a:r>
            <a:r>
              <a:rPr lang="fr-CA" b="1" dirty="0"/>
              <a:t> miss possible interventions in </a:t>
            </a:r>
            <a:r>
              <a:rPr lang="fr-CA" b="1" dirty="0" err="1"/>
              <a:t>intrinsic</a:t>
            </a:r>
            <a:r>
              <a:rPr lang="fr-CA" b="1" dirty="0"/>
              <a:t> </a:t>
            </a:r>
            <a:r>
              <a:rPr lang="fr-CA" b="1" dirty="0" err="1"/>
              <a:t>risk</a:t>
            </a:r>
            <a:r>
              <a:rPr lang="fr-CA" b="1" dirty="0"/>
              <a:t> </a:t>
            </a:r>
            <a:r>
              <a:rPr lang="fr-CA" b="1" dirty="0" err="1"/>
              <a:t>reduction</a:t>
            </a:r>
            <a:r>
              <a:rPr lang="fr-CA" b="1" dirty="0"/>
              <a:t> as an </a:t>
            </a:r>
            <a:r>
              <a:rPr lang="fr-CA" b="1" dirty="0" err="1"/>
              <a:t>approach</a:t>
            </a:r>
            <a:r>
              <a:rPr lang="fr-CA" b="1" dirty="0"/>
              <a:t> to </a:t>
            </a:r>
            <a:r>
              <a:rPr lang="fr-CA" b="1" dirty="0" err="1"/>
              <a:t>decreasing</a:t>
            </a:r>
            <a:r>
              <a:rPr lang="fr-CA" b="1" dirty="0"/>
              <a:t> the incidence of SIDS.</a:t>
            </a:r>
          </a:p>
          <a:p>
            <a:endParaRPr lang="fr-FR" dirty="0"/>
          </a:p>
          <a:p>
            <a:endParaRPr lang="fr-FR" dirty="0"/>
          </a:p>
          <a:p>
            <a:r>
              <a:rPr lang="fr-CA" dirty="0"/>
              <a:t>Moon RY and AAP TASK FORCE ON SUDDEN INFANT DEATH SYNDROME. SIDS and </a:t>
            </a:r>
            <a:r>
              <a:rPr lang="fr-CA" dirty="0" err="1"/>
              <a:t>Other</a:t>
            </a:r>
            <a:r>
              <a:rPr lang="fr-CA" dirty="0"/>
              <a:t> </a:t>
            </a:r>
            <a:r>
              <a:rPr lang="fr-CA" dirty="0" err="1"/>
              <a:t>Sleep-Related</a:t>
            </a:r>
            <a:r>
              <a:rPr lang="fr-CA" dirty="0"/>
              <a:t> Infant </a:t>
            </a:r>
            <a:r>
              <a:rPr lang="fr-CA" dirty="0" err="1"/>
              <a:t>Deaths</a:t>
            </a:r>
            <a:r>
              <a:rPr lang="fr-CA" dirty="0"/>
              <a:t>: </a:t>
            </a:r>
            <a:r>
              <a:rPr lang="fr-CA" dirty="0" err="1"/>
              <a:t>Evidence</a:t>
            </a:r>
            <a:r>
              <a:rPr lang="fr-CA" dirty="0"/>
              <a:t> Base for 2016 </a:t>
            </a:r>
            <a:r>
              <a:rPr lang="fr-CA" dirty="0" err="1"/>
              <a:t>Updated</a:t>
            </a:r>
            <a:r>
              <a:rPr lang="fr-CA" dirty="0"/>
              <a:t> </a:t>
            </a:r>
            <a:r>
              <a:rPr lang="fr-CA" dirty="0" err="1"/>
              <a:t>Recommendations</a:t>
            </a:r>
            <a:r>
              <a:rPr lang="fr-CA" dirty="0"/>
              <a:t> for a Safe Infant Sleeping </a:t>
            </a:r>
            <a:r>
              <a:rPr lang="fr-CA" dirty="0" err="1"/>
              <a:t>Environment</a:t>
            </a:r>
            <a:r>
              <a:rPr lang="fr-CA" dirty="0"/>
              <a:t>. </a:t>
            </a:r>
            <a:r>
              <a:rPr lang="fr-CA" dirty="0" err="1"/>
              <a:t>Pediatrics</a:t>
            </a:r>
            <a:r>
              <a:rPr lang="fr-CA" dirty="0"/>
              <a:t>. 2016;138(5): e20162940</a:t>
            </a:r>
            <a:endParaRPr lang="fr-FR" dirty="0"/>
          </a:p>
          <a:p>
            <a:endParaRPr lang="fr-FR" dirty="0"/>
          </a:p>
          <a:p>
            <a:r>
              <a:rPr lang="fr-CA" dirty="0"/>
              <a:t>In 1992, in </a:t>
            </a:r>
            <a:r>
              <a:rPr lang="fr-CA" dirty="0" err="1"/>
              <a:t>response</a:t>
            </a:r>
            <a:r>
              <a:rPr lang="fr-CA" dirty="0"/>
              <a:t> to </a:t>
            </a:r>
            <a:r>
              <a:rPr lang="fr-CA" dirty="0" err="1"/>
              <a:t>epidemiologic</a:t>
            </a:r>
            <a:r>
              <a:rPr lang="fr-CA" dirty="0"/>
              <a:t> reports </a:t>
            </a:r>
            <a:r>
              <a:rPr lang="fr-CA" dirty="0" err="1"/>
              <a:t>from</a:t>
            </a:r>
            <a:r>
              <a:rPr lang="fr-CA" dirty="0"/>
              <a:t> Europe and </a:t>
            </a:r>
            <a:r>
              <a:rPr lang="fr-CA" dirty="0" err="1"/>
              <a:t>Australia</a:t>
            </a:r>
            <a:r>
              <a:rPr lang="fr-CA" dirty="0"/>
              <a:t>, the AAP </a:t>
            </a:r>
            <a:r>
              <a:rPr lang="fr-CA" dirty="0" err="1"/>
              <a:t>recommended</a:t>
            </a:r>
            <a:r>
              <a:rPr lang="fr-CA" dirty="0"/>
              <a:t> </a:t>
            </a:r>
            <a:r>
              <a:rPr lang="fr-CA" dirty="0" err="1"/>
              <a:t>that</a:t>
            </a:r>
            <a:r>
              <a:rPr lang="fr-CA" dirty="0"/>
              <a:t> infants </a:t>
            </a:r>
            <a:r>
              <a:rPr lang="fr-CA" dirty="0" err="1"/>
              <a:t>be</a:t>
            </a:r>
            <a:r>
              <a:rPr lang="fr-CA" dirty="0"/>
              <a:t> </a:t>
            </a:r>
            <a:r>
              <a:rPr lang="fr-CA" dirty="0" err="1"/>
              <a:t>placed</a:t>
            </a:r>
            <a:r>
              <a:rPr lang="fr-CA" dirty="0"/>
              <a:t> for </a:t>
            </a:r>
            <a:r>
              <a:rPr lang="fr-CA" dirty="0" err="1"/>
              <a:t>sleep</a:t>
            </a:r>
            <a:r>
              <a:rPr lang="fr-CA" dirty="0"/>
              <a:t> in a </a:t>
            </a:r>
            <a:r>
              <a:rPr lang="fr-CA" dirty="0" err="1"/>
              <a:t>nonprone</a:t>
            </a:r>
            <a:r>
              <a:rPr lang="fr-CA" dirty="0"/>
              <a:t> position as a </a:t>
            </a:r>
            <a:r>
              <a:rPr lang="fr-CA" dirty="0" err="1"/>
              <a:t>strategy</a:t>
            </a:r>
            <a:r>
              <a:rPr lang="fr-CA" dirty="0"/>
              <a:t> to </a:t>
            </a:r>
            <a:r>
              <a:rPr lang="fr-CA" dirty="0" err="1"/>
              <a:t>reduce</a:t>
            </a:r>
            <a:r>
              <a:rPr lang="fr-CA" dirty="0"/>
              <a:t> the </a:t>
            </a:r>
            <a:r>
              <a:rPr lang="fr-CA" dirty="0" err="1"/>
              <a:t>risk</a:t>
            </a:r>
            <a:r>
              <a:rPr lang="fr-CA" dirty="0"/>
              <a:t> of SIDS. 10 The “Back to </a:t>
            </a:r>
            <a:r>
              <a:rPr lang="fr-CA" dirty="0" err="1"/>
              <a:t>Sleep</a:t>
            </a:r>
            <a:r>
              <a:rPr lang="fr-CA" dirty="0"/>
              <a:t>” </a:t>
            </a:r>
            <a:r>
              <a:rPr lang="fr-CA" dirty="0" err="1"/>
              <a:t>campaign</a:t>
            </a:r>
            <a:r>
              <a:rPr lang="fr-CA" dirty="0"/>
              <a:t> (</a:t>
            </a:r>
            <a:r>
              <a:rPr lang="fr-CA" dirty="0" err="1"/>
              <a:t>which</a:t>
            </a:r>
            <a:r>
              <a:rPr lang="fr-CA" dirty="0"/>
              <a:t> </a:t>
            </a:r>
            <a:r>
              <a:rPr lang="fr-CA" dirty="0" err="1"/>
              <a:t>is</a:t>
            </a:r>
            <a:r>
              <a:rPr lang="fr-CA" dirty="0"/>
              <a:t> </a:t>
            </a:r>
            <a:r>
              <a:rPr lang="fr-CA" dirty="0" err="1"/>
              <a:t>now</a:t>
            </a:r>
            <a:r>
              <a:rPr lang="fr-CA" dirty="0"/>
              <a:t> </a:t>
            </a:r>
            <a:r>
              <a:rPr lang="fr-CA" dirty="0" err="1"/>
              <a:t>known</a:t>
            </a:r>
            <a:r>
              <a:rPr lang="fr-CA" dirty="0"/>
              <a:t> as the “Safe to </a:t>
            </a:r>
            <a:r>
              <a:rPr lang="fr-CA" dirty="0" err="1"/>
              <a:t>Sleep</a:t>
            </a:r>
            <a:r>
              <a:rPr lang="fr-CA" dirty="0"/>
              <a:t>” </a:t>
            </a:r>
            <a:r>
              <a:rPr lang="fr-CA" dirty="0" err="1"/>
              <a:t>campaign</a:t>
            </a:r>
            <a:r>
              <a:rPr lang="fr-CA" dirty="0"/>
              <a:t> 11) </a:t>
            </a:r>
            <a:r>
              <a:rPr lang="fr-CA" dirty="0" err="1"/>
              <a:t>was</a:t>
            </a:r>
            <a:r>
              <a:rPr lang="fr-CA" dirty="0"/>
              <a:t> </a:t>
            </a:r>
            <a:r>
              <a:rPr lang="fr-CA" dirty="0" err="1"/>
              <a:t>initiated</a:t>
            </a:r>
            <a:r>
              <a:rPr lang="fr-CA" dirty="0"/>
              <a:t> in 1994</a:t>
            </a:r>
            <a:endParaRPr lang="fr-FR" dirty="0"/>
          </a:p>
          <a:p>
            <a:endParaRPr lang="fr-FR" dirty="0"/>
          </a:p>
          <a:p>
            <a:r>
              <a:rPr lang="fr-CA" dirty="0" err="1"/>
              <a:t>Several</a:t>
            </a:r>
            <a:r>
              <a:rPr lang="fr-CA" dirty="0"/>
              <a:t> </a:t>
            </a:r>
            <a:r>
              <a:rPr lang="fr-CA" dirty="0" err="1"/>
              <a:t>studies</a:t>
            </a:r>
            <a:r>
              <a:rPr lang="fr-CA" dirty="0"/>
              <a:t> have </a:t>
            </a:r>
            <a:r>
              <a:rPr lang="fr-CA" dirty="0" err="1"/>
              <a:t>observed</a:t>
            </a:r>
            <a:r>
              <a:rPr lang="fr-CA" dirty="0"/>
              <a:t> </a:t>
            </a:r>
            <a:r>
              <a:rPr lang="fr-CA" dirty="0" err="1"/>
              <a:t>that</a:t>
            </a:r>
            <a:r>
              <a:rPr lang="fr-CA" dirty="0"/>
              <a:t> </a:t>
            </a:r>
            <a:r>
              <a:rPr lang="fr-CA" dirty="0" err="1"/>
              <a:t>some</a:t>
            </a:r>
            <a:r>
              <a:rPr lang="fr-CA" dirty="0"/>
              <a:t> </a:t>
            </a:r>
            <a:r>
              <a:rPr lang="fr-CA" dirty="0" err="1"/>
              <a:t>deaths</a:t>
            </a:r>
            <a:r>
              <a:rPr lang="fr-CA" dirty="0"/>
              <a:t> </a:t>
            </a:r>
            <a:r>
              <a:rPr lang="fr-CA" dirty="0" err="1"/>
              <a:t>previously</a:t>
            </a:r>
            <a:r>
              <a:rPr lang="fr-CA" dirty="0"/>
              <a:t> </a:t>
            </a:r>
            <a:r>
              <a:rPr lang="fr-CA" dirty="0" err="1"/>
              <a:t>classified</a:t>
            </a:r>
            <a:r>
              <a:rPr lang="fr-CA" dirty="0"/>
              <a:t> as SIDS (ICD-10 R95) are </a:t>
            </a:r>
            <a:r>
              <a:rPr lang="fr-CA" dirty="0" err="1"/>
              <a:t>now</a:t>
            </a:r>
            <a:r>
              <a:rPr lang="fr-CA" dirty="0"/>
              <a:t> </a:t>
            </a:r>
            <a:r>
              <a:rPr lang="fr-CA" dirty="0" err="1"/>
              <a:t>being</a:t>
            </a:r>
            <a:r>
              <a:rPr lang="fr-CA" dirty="0"/>
              <a:t> </a:t>
            </a:r>
            <a:r>
              <a:rPr lang="fr-CA" dirty="0" err="1"/>
              <a:t>classified</a:t>
            </a:r>
            <a:r>
              <a:rPr lang="fr-CA" dirty="0"/>
              <a:t> as </a:t>
            </a:r>
            <a:r>
              <a:rPr lang="fr-CA" dirty="0" err="1"/>
              <a:t>other</a:t>
            </a:r>
            <a:r>
              <a:rPr lang="fr-CA" dirty="0"/>
              <a:t> causes of </a:t>
            </a:r>
            <a:r>
              <a:rPr lang="fr-CA" dirty="0" err="1"/>
              <a:t>sleeprelated</a:t>
            </a:r>
            <a:r>
              <a:rPr lang="fr-CA" dirty="0"/>
              <a:t> infant </a:t>
            </a:r>
            <a:r>
              <a:rPr lang="fr-CA" dirty="0" err="1"/>
              <a:t>death</a:t>
            </a:r>
            <a:r>
              <a:rPr lang="fr-CA" dirty="0"/>
              <a:t> (</a:t>
            </a:r>
            <a:r>
              <a:rPr lang="fr-CA" dirty="0" err="1"/>
              <a:t>eg</a:t>
            </a:r>
            <a:r>
              <a:rPr lang="fr-CA" dirty="0"/>
              <a:t>, </a:t>
            </a:r>
            <a:r>
              <a:rPr lang="fr-CA" dirty="0" err="1"/>
              <a:t>accidental</a:t>
            </a:r>
            <a:r>
              <a:rPr lang="fr-CA" dirty="0"/>
              <a:t> suffocation and strangulation in </a:t>
            </a:r>
            <a:r>
              <a:rPr lang="fr-CA" dirty="0" err="1"/>
              <a:t>bed</a:t>
            </a:r>
            <a:r>
              <a:rPr lang="fr-CA" dirty="0"/>
              <a:t> [ASSB; ICD-10 W75] or </a:t>
            </a:r>
            <a:r>
              <a:rPr lang="fr-CA" dirty="0" err="1"/>
              <a:t>other</a:t>
            </a:r>
            <a:r>
              <a:rPr lang="fr-CA" dirty="0"/>
              <a:t> </a:t>
            </a:r>
            <a:r>
              <a:rPr lang="fr-CA" dirty="0" err="1"/>
              <a:t>ill-defined</a:t>
            </a:r>
            <a:r>
              <a:rPr lang="fr-CA" dirty="0"/>
              <a:t> or </a:t>
            </a:r>
            <a:r>
              <a:rPr lang="fr-CA" dirty="0" err="1"/>
              <a:t>unspecified</a:t>
            </a:r>
            <a:r>
              <a:rPr lang="fr-CA" dirty="0"/>
              <a:t> causes [ICD-10 R99]), 15, 16 and </a:t>
            </a:r>
            <a:r>
              <a:rPr lang="fr-CA" dirty="0" err="1"/>
              <a:t>that</a:t>
            </a:r>
            <a:r>
              <a:rPr lang="fr-CA" dirty="0"/>
              <a:t> at least </a:t>
            </a:r>
            <a:r>
              <a:rPr lang="fr-CA" dirty="0" err="1"/>
              <a:t>some</a:t>
            </a:r>
            <a:r>
              <a:rPr lang="fr-CA" dirty="0"/>
              <a:t> of the </a:t>
            </a:r>
            <a:r>
              <a:rPr lang="fr-CA" dirty="0" err="1"/>
              <a:t>decline</a:t>
            </a:r>
            <a:r>
              <a:rPr lang="fr-CA" dirty="0"/>
              <a:t> in SIDS rates </a:t>
            </a:r>
            <a:r>
              <a:rPr lang="fr-CA" dirty="0" err="1"/>
              <a:t>may</a:t>
            </a:r>
            <a:r>
              <a:rPr lang="fr-CA" dirty="0"/>
              <a:t> </a:t>
            </a:r>
            <a:r>
              <a:rPr lang="fr-CA" dirty="0" err="1"/>
              <a:t>be</a:t>
            </a:r>
            <a:r>
              <a:rPr lang="fr-CA" dirty="0"/>
              <a:t> </a:t>
            </a:r>
            <a:r>
              <a:rPr lang="fr-CA" dirty="0" err="1"/>
              <a:t>explained</a:t>
            </a:r>
            <a:r>
              <a:rPr lang="fr-CA" dirty="0"/>
              <a:t> by </a:t>
            </a:r>
            <a:r>
              <a:rPr lang="fr-CA" dirty="0" err="1"/>
              <a:t>increasing</a:t>
            </a:r>
            <a:r>
              <a:rPr lang="fr-CA" dirty="0"/>
              <a:t> rates of </a:t>
            </a:r>
            <a:r>
              <a:rPr lang="fr-CA" dirty="0" err="1"/>
              <a:t>these</a:t>
            </a:r>
            <a:r>
              <a:rPr lang="fr-CA" dirty="0"/>
              <a:t> </a:t>
            </a:r>
            <a:r>
              <a:rPr lang="fr-CA" dirty="0" err="1"/>
              <a:t>other</a:t>
            </a:r>
            <a:r>
              <a:rPr lang="fr-CA" dirty="0"/>
              <a:t> </a:t>
            </a:r>
            <a:r>
              <a:rPr lang="fr-CA" dirty="0" err="1"/>
              <a:t>assigned</a:t>
            </a:r>
            <a:r>
              <a:rPr lang="fr-CA" dirty="0"/>
              <a:t> causes of SUID.</a:t>
            </a:r>
          </a:p>
          <a:p>
            <a:endParaRPr lang="fr-CA" dirty="0"/>
          </a:p>
          <a:p>
            <a:r>
              <a:rPr lang="fr-CA" dirty="0"/>
              <a:t>A </a:t>
            </a:r>
            <a:r>
              <a:rPr lang="fr-CA" dirty="0" err="1"/>
              <a:t>working</a:t>
            </a:r>
            <a:r>
              <a:rPr lang="fr-CA" dirty="0"/>
              <a:t> model of SIDS </a:t>
            </a:r>
            <a:r>
              <a:rPr lang="fr-CA" dirty="0" err="1"/>
              <a:t>pathogenesis</a:t>
            </a:r>
            <a:r>
              <a:rPr lang="fr-CA" dirty="0"/>
              <a:t> </a:t>
            </a:r>
            <a:r>
              <a:rPr lang="fr-CA" dirty="0" err="1"/>
              <a:t>includes</a:t>
            </a:r>
            <a:r>
              <a:rPr lang="fr-CA" dirty="0"/>
              <a:t> a convergence of </a:t>
            </a:r>
            <a:r>
              <a:rPr lang="fr-CA" dirty="0" err="1"/>
              <a:t>exogenous</a:t>
            </a:r>
            <a:r>
              <a:rPr lang="fr-CA" dirty="0"/>
              <a:t> triggers or “</a:t>
            </a:r>
            <a:r>
              <a:rPr lang="fr-CA" dirty="0" err="1"/>
              <a:t>stressors</a:t>
            </a:r>
            <a:r>
              <a:rPr lang="fr-CA" dirty="0"/>
              <a:t>” (</a:t>
            </a:r>
            <a:r>
              <a:rPr lang="fr-CA" dirty="0" err="1"/>
              <a:t>eg</a:t>
            </a:r>
            <a:r>
              <a:rPr lang="fr-CA" dirty="0"/>
              <a:t>, </a:t>
            </a:r>
            <a:r>
              <a:rPr lang="fr-CA" dirty="0" err="1"/>
              <a:t>prone</a:t>
            </a:r>
            <a:r>
              <a:rPr lang="fr-CA" dirty="0"/>
              <a:t> </a:t>
            </a:r>
            <a:r>
              <a:rPr lang="fr-CA" dirty="0" err="1"/>
              <a:t>sleep</a:t>
            </a:r>
            <a:r>
              <a:rPr lang="fr-CA" dirty="0"/>
              <a:t> position, </a:t>
            </a:r>
            <a:r>
              <a:rPr lang="fr-CA" dirty="0" err="1"/>
              <a:t>overbundling</a:t>
            </a:r>
            <a:r>
              <a:rPr lang="fr-CA" dirty="0"/>
              <a:t>, </a:t>
            </a:r>
            <a:r>
              <a:rPr lang="fr-CA" dirty="0" err="1"/>
              <a:t>airway</a:t>
            </a:r>
            <a:r>
              <a:rPr lang="fr-CA" dirty="0"/>
              <a:t> obstruction), a </a:t>
            </a:r>
            <a:r>
              <a:rPr lang="fr-CA" dirty="0" err="1"/>
              <a:t>critical</a:t>
            </a:r>
            <a:r>
              <a:rPr lang="fr-CA" dirty="0"/>
              <a:t> </a:t>
            </a:r>
            <a:r>
              <a:rPr lang="fr-CA" dirty="0" err="1"/>
              <a:t>period</a:t>
            </a:r>
            <a:r>
              <a:rPr lang="fr-CA" dirty="0"/>
              <a:t> of </a:t>
            </a:r>
            <a:r>
              <a:rPr lang="fr-CA" dirty="0" err="1"/>
              <a:t>development</a:t>
            </a:r>
            <a:r>
              <a:rPr lang="fr-CA" dirty="0"/>
              <a:t>, and </a:t>
            </a:r>
            <a:r>
              <a:rPr lang="fr-CA" dirty="0" err="1"/>
              <a:t>dysfunctional</a:t>
            </a:r>
            <a:r>
              <a:rPr lang="fr-CA" dirty="0"/>
              <a:t> and/or immature </a:t>
            </a:r>
            <a:r>
              <a:rPr lang="fr-CA" dirty="0" err="1"/>
              <a:t>cardiorespiratory</a:t>
            </a:r>
            <a:r>
              <a:rPr lang="fr-CA" dirty="0"/>
              <a:t> and/or arousal </a:t>
            </a:r>
            <a:r>
              <a:rPr lang="fr-CA" dirty="0" err="1"/>
              <a:t>systems</a:t>
            </a:r>
            <a:r>
              <a:rPr lang="fr-CA" dirty="0"/>
              <a:t> (</a:t>
            </a:r>
            <a:r>
              <a:rPr lang="fr-CA" dirty="0" err="1"/>
              <a:t>intrinsic</a:t>
            </a:r>
            <a:r>
              <a:rPr lang="fr-CA" dirty="0"/>
              <a:t> </a:t>
            </a:r>
            <a:r>
              <a:rPr lang="fr-CA" dirty="0" err="1"/>
              <a:t>vulnerability</a:t>
            </a:r>
            <a:r>
              <a:rPr lang="fr-CA" dirty="0"/>
              <a:t>) </a:t>
            </a:r>
            <a:r>
              <a:rPr lang="fr-CA" dirty="0" err="1"/>
              <a:t>that</a:t>
            </a:r>
            <a:r>
              <a:rPr lang="fr-CA" dirty="0"/>
              <a:t> lead to a </a:t>
            </a:r>
            <a:r>
              <a:rPr lang="fr-CA" dirty="0" err="1"/>
              <a:t>failure</a:t>
            </a:r>
            <a:r>
              <a:rPr lang="fr-CA" dirty="0"/>
              <a:t> of protective </a:t>
            </a:r>
            <a:r>
              <a:rPr lang="fr-CA" dirty="0" err="1"/>
              <a:t>responses</a:t>
            </a:r>
            <a:r>
              <a:rPr lang="fr-CA" dirty="0"/>
              <a:t> ( </a:t>
            </a:r>
            <a:r>
              <a:rPr lang="fr-CA" dirty="0" err="1"/>
              <a:t>Fig</a:t>
            </a:r>
            <a:r>
              <a:rPr lang="fr-CA" dirty="0"/>
              <a:t> 4). 26 The convergence of </a:t>
            </a:r>
            <a:r>
              <a:rPr lang="fr-CA" dirty="0" err="1"/>
              <a:t>these</a:t>
            </a:r>
            <a:r>
              <a:rPr lang="fr-CA" dirty="0"/>
              <a:t> </a:t>
            </a:r>
            <a:r>
              <a:rPr lang="fr-CA" dirty="0" err="1"/>
              <a:t>factors</a:t>
            </a:r>
            <a:r>
              <a:rPr lang="fr-CA" dirty="0"/>
              <a:t> </a:t>
            </a:r>
            <a:r>
              <a:rPr lang="fr-CA" dirty="0" err="1"/>
              <a:t>may</a:t>
            </a:r>
            <a:r>
              <a:rPr lang="fr-CA" dirty="0"/>
              <a:t> </a:t>
            </a:r>
            <a:r>
              <a:rPr lang="fr-CA" dirty="0" err="1"/>
              <a:t>ultimately</a:t>
            </a:r>
            <a:r>
              <a:rPr lang="fr-CA" dirty="0"/>
              <a:t> </a:t>
            </a:r>
            <a:r>
              <a:rPr lang="fr-CA" dirty="0" err="1"/>
              <a:t>result</a:t>
            </a:r>
            <a:r>
              <a:rPr lang="fr-CA" dirty="0"/>
              <a:t> in a combination of progressive asphyxia, </a:t>
            </a:r>
            <a:r>
              <a:rPr lang="fr-CA" dirty="0" err="1"/>
              <a:t>bradycardia</a:t>
            </a:r>
            <a:r>
              <a:rPr lang="fr-CA" dirty="0"/>
              <a:t>, hypotension, </a:t>
            </a:r>
            <a:r>
              <a:rPr lang="fr-CA" dirty="0" err="1"/>
              <a:t>metabolic</a:t>
            </a:r>
            <a:r>
              <a:rPr lang="fr-CA" dirty="0"/>
              <a:t> </a:t>
            </a:r>
            <a:r>
              <a:rPr lang="fr-CA" dirty="0" err="1"/>
              <a:t>acidosis</a:t>
            </a:r>
            <a:r>
              <a:rPr lang="fr-CA" dirty="0"/>
              <a:t>, and </a:t>
            </a:r>
            <a:r>
              <a:rPr lang="fr-CA" dirty="0" err="1"/>
              <a:t>ineffectual</a:t>
            </a:r>
            <a:r>
              <a:rPr lang="fr-CA" dirty="0"/>
              <a:t> </a:t>
            </a:r>
            <a:r>
              <a:rPr lang="fr-CA" dirty="0" err="1"/>
              <a:t>gasping</a:t>
            </a:r>
            <a:r>
              <a:rPr lang="fr-CA" dirty="0"/>
              <a:t>, </a:t>
            </a:r>
            <a:r>
              <a:rPr lang="fr-CA" dirty="0" err="1"/>
              <a:t>leading</a:t>
            </a:r>
            <a:r>
              <a:rPr lang="fr-CA" dirty="0"/>
              <a:t> to </a:t>
            </a:r>
            <a:r>
              <a:rPr lang="fr-CA" dirty="0" err="1"/>
              <a:t>death</a:t>
            </a:r>
            <a:r>
              <a:rPr lang="fr-CA" dirty="0"/>
              <a:t>.</a:t>
            </a:r>
          </a:p>
          <a:p>
            <a:endParaRPr lang="fr-CA" dirty="0"/>
          </a:p>
          <a:p>
            <a:r>
              <a:rPr lang="fr-CA" dirty="0"/>
              <a:t>The </a:t>
            </a:r>
            <a:r>
              <a:rPr lang="fr-CA" dirty="0" err="1"/>
              <a:t>mechanisms</a:t>
            </a:r>
            <a:r>
              <a:rPr lang="fr-CA" dirty="0"/>
              <a:t> </a:t>
            </a:r>
            <a:r>
              <a:rPr lang="fr-CA" dirty="0" err="1"/>
              <a:t>responsible</a:t>
            </a:r>
            <a:r>
              <a:rPr lang="fr-CA" dirty="0"/>
              <a:t> for </a:t>
            </a:r>
            <a:r>
              <a:rPr lang="fr-CA" b="1" dirty="0" err="1"/>
              <a:t>intrinsic</a:t>
            </a:r>
            <a:r>
              <a:rPr lang="fr-CA" b="1" dirty="0"/>
              <a:t> </a:t>
            </a:r>
            <a:r>
              <a:rPr lang="fr-CA" b="1" dirty="0" err="1"/>
              <a:t>vulnerability</a:t>
            </a:r>
            <a:r>
              <a:rPr lang="fr-CA" b="1" dirty="0"/>
              <a:t> </a:t>
            </a:r>
            <a:r>
              <a:rPr lang="fr-CA" dirty="0"/>
              <a:t>(</a:t>
            </a:r>
            <a:r>
              <a:rPr lang="fr-CA" dirty="0" err="1"/>
              <a:t>ie</a:t>
            </a:r>
            <a:r>
              <a:rPr lang="fr-CA" dirty="0"/>
              <a:t>, </a:t>
            </a:r>
            <a:r>
              <a:rPr lang="fr-CA" dirty="0" err="1"/>
              <a:t>dysfunctional</a:t>
            </a:r>
            <a:r>
              <a:rPr lang="fr-CA" dirty="0"/>
              <a:t> </a:t>
            </a:r>
            <a:r>
              <a:rPr lang="fr-CA" dirty="0" err="1"/>
              <a:t>cardiorespiratory</a:t>
            </a:r>
            <a:r>
              <a:rPr lang="fr-CA" dirty="0"/>
              <a:t> and/ or arousal protective </a:t>
            </a:r>
            <a:r>
              <a:rPr lang="fr-CA" dirty="0" err="1"/>
              <a:t>responses</a:t>
            </a:r>
            <a:r>
              <a:rPr lang="fr-CA" dirty="0"/>
              <a:t>) </a:t>
            </a:r>
            <a:r>
              <a:rPr lang="fr-CA" dirty="0" err="1"/>
              <a:t>remain</a:t>
            </a:r>
            <a:r>
              <a:rPr lang="fr-CA" dirty="0"/>
              <a:t> </a:t>
            </a:r>
            <a:r>
              <a:rPr lang="fr-CA" dirty="0" err="1"/>
              <a:t>unclear</a:t>
            </a:r>
            <a:r>
              <a:rPr lang="fr-CA" dirty="0"/>
              <a:t> but </a:t>
            </a:r>
            <a:r>
              <a:rPr lang="fr-CA" dirty="0" err="1"/>
              <a:t>may</a:t>
            </a:r>
            <a:r>
              <a:rPr lang="fr-CA" dirty="0"/>
              <a:t> </a:t>
            </a:r>
            <a:r>
              <a:rPr lang="fr-CA" dirty="0" err="1"/>
              <a:t>be</a:t>
            </a:r>
            <a:r>
              <a:rPr lang="fr-CA" dirty="0"/>
              <a:t> the </a:t>
            </a:r>
            <a:r>
              <a:rPr lang="fr-CA" dirty="0" err="1"/>
              <a:t>result</a:t>
            </a:r>
            <a:r>
              <a:rPr lang="fr-CA" dirty="0"/>
              <a:t> of in utero </a:t>
            </a:r>
            <a:r>
              <a:rPr lang="fr-CA" dirty="0" err="1"/>
              <a:t>environmental</a:t>
            </a:r>
            <a:r>
              <a:rPr lang="fr-CA" dirty="0"/>
              <a:t> conditions and/or </a:t>
            </a:r>
            <a:r>
              <a:rPr lang="fr-CA" dirty="0" err="1"/>
              <a:t>genetically</a:t>
            </a:r>
            <a:r>
              <a:rPr lang="fr-CA" dirty="0"/>
              <a:t> </a:t>
            </a:r>
            <a:r>
              <a:rPr lang="fr-CA" dirty="0" err="1"/>
              <a:t>determined</a:t>
            </a:r>
            <a:r>
              <a:rPr lang="fr-CA" dirty="0"/>
              <a:t> </a:t>
            </a:r>
            <a:r>
              <a:rPr lang="fr-CA" dirty="0" err="1"/>
              <a:t>maldevelopment</a:t>
            </a:r>
            <a:r>
              <a:rPr lang="fr-CA" dirty="0"/>
              <a:t> or </a:t>
            </a:r>
            <a:r>
              <a:rPr lang="fr-CA" dirty="0" err="1"/>
              <a:t>delay</a:t>
            </a:r>
            <a:r>
              <a:rPr lang="fr-CA" dirty="0"/>
              <a:t> in maturation. Infants </a:t>
            </a:r>
            <a:r>
              <a:rPr lang="fr-CA" dirty="0" err="1"/>
              <a:t>who</a:t>
            </a:r>
            <a:r>
              <a:rPr lang="fr-CA" dirty="0"/>
              <a:t> die of SIDS are more </a:t>
            </a:r>
            <a:r>
              <a:rPr lang="fr-CA" dirty="0" err="1"/>
              <a:t>likely</a:t>
            </a:r>
            <a:r>
              <a:rPr lang="fr-CA" dirty="0"/>
              <a:t> to have been </a:t>
            </a:r>
            <a:r>
              <a:rPr lang="fr-CA" dirty="0" err="1"/>
              <a:t>born</a:t>
            </a:r>
            <a:r>
              <a:rPr lang="fr-CA" dirty="0"/>
              <a:t> </a:t>
            </a:r>
            <a:r>
              <a:rPr lang="fr-CA" dirty="0" err="1"/>
              <a:t>preterm</a:t>
            </a:r>
            <a:r>
              <a:rPr lang="fr-CA" dirty="0"/>
              <a:t> and/ or </a:t>
            </a:r>
            <a:r>
              <a:rPr lang="fr-CA" dirty="0" err="1"/>
              <a:t>were</a:t>
            </a:r>
            <a:r>
              <a:rPr lang="fr-CA" dirty="0"/>
              <a:t> </a:t>
            </a:r>
            <a:r>
              <a:rPr lang="fr-CA" dirty="0" err="1"/>
              <a:t>growth</a:t>
            </a:r>
            <a:r>
              <a:rPr lang="fr-CA" dirty="0"/>
              <a:t> </a:t>
            </a:r>
            <a:r>
              <a:rPr lang="fr-CA" dirty="0" err="1"/>
              <a:t>restricted</a:t>
            </a:r>
            <a:r>
              <a:rPr lang="fr-CA" dirty="0"/>
              <a:t>, </a:t>
            </a:r>
            <a:r>
              <a:rPr lang="fr-CA" dirty="0" err="1"/>
              <a:t>which</a:t>
            </a:r>
            <a:r>
              <a:rPr lang="fr-CA" dirty="0"/>
              <a:t> </a:t>
            </a:r>
            <a:r>
              <a:rPr lang="fr-CA" dirty="0" err="1"/>
              <a:t>suggests</a:t>
            </a:r>
            <a:r>
              <a:rPr lang="fr-CA" dirty="0"/>
              <a:t> a suboptimal </a:t>
            </a:r>
            <a:r>
              <a:rPr lang="fr-CA" dirty="0" err="1"/>
              <a:t>intrauterine</a:t>
            </a:r>
            <a:r>
              <a:rPr lang="fr-CA" dirty="0"/>
              <a:t> </a:t>
            </a:r>
            <a:r>
              <a:rPr lang="fr-CA" dirty="0" err="1"/>
              <a:t>environment</a:t>
            </a:r>
            <a:r>
              <a:rPr lang="fr-CA" dirty="0"/>
              <a:t>. </a:t>
            </a:r>
            <a:r>
              <a:rPr lang="fr-CA" dirty="0" err="1"/>
              <a:t>Other</a:t>
            </a:r>
            <a:r>
              <a:rPr lang="fr-CA" dirty="0"/>
              <a:t> adverse in utero </a:t>
            </a:r>
            <a:r>
              <a:rPr lang="fr-CA" dirty="0" err="1"/>
              <a:t>environmental</a:t>
            </a:r>
            <a:r>
              <a:rPr lang="fr-CA" dirty="0"/>
              <a:t> conditions </a:t>
            </a:r>
            <a:r>
              <a:rPr lang="fr-CA" dirty="0" err="1"/>
              <a:t>include</a:t>
            </a:r>
            <a:r>
              <a:rPr lang="fr-CA" dirty="0"/>
              <a:t> </a:t>
            </a:r>
            <a:r>
              <a:rPr lang="fr-CA" dirty="0" err="1"/>
              <a:t>exposure</a:t>
            </a:r>
            <a:r>
              <a:rPr lang="fr-CA" dirty="0"/>
              <a:t> to nicotine or </a:t>
            </a:r>
            <a:r>
              <a:rPr lang="fr-CA" dirty="0" err="1"/>
              <a:t>other</a:t>
            </a:r>
            <a:r>
              <a:rPr lang="fr-CA" dirty="0"/>
              <a:t> components of cigarette </a:t>
            </a:r>
            <a:r>
              <a:rPr lang="fr-CA" dirty="0" err="1"/>
              <a:t>smoke</a:t>
            </a:r>
            <a:r>
              <a:rPr lang="fr-CA" dirty="0"/>
              <a:t> and </a:t>
            </a:r>
            <a:r>
              <a:rPr lang="fr-CA" dirty="0" err="1"/>
              <a:t>alcohol</a:t>
            </a:r>
            <a:r>
              <a:rPr lang="fr-CA" dirty="0"/>
              <a:t>. </a:t>
            </a:r>
          </a:p>
          <a:p>
            <a:pPr marL="171450" indent="-171450">
              <a:buFontTx/>
              <a:buChar char="-"/>
            </a:pPr>
            <a:r>
              <a:rPr lang="fr-CA" b="1" dirty="0" err="1"/>
              <a:t>Prenatal</a:t>
            </a:r>
            <a:r>
              <a:rPr lang="fr-CA" b="1" dirty="0"/>
              <a:t> </a:t>
            </a:r>
            <a:r>
              <a:rPr lang="fr-CA" b="1" dirty="0" err="1"/>
              <a:t>exposure</a:t>
            </a:r>
            <a:r>
              <a:rPr lang="fr-CA" b="1" dirty="0"/>
              <a:t> to </a:t>
            </a:r>
            <a:r>
              <a:rPr lang="fr-CA" b="1" dirty="0" err="1"/>
              <a:t>tobacco</a:t>
            </a:r>
            <a:r>
              <a:rPr lang="fr-CA" b="1" dirty="0"/>
              <a:t> </a:t>
            </a:r>
            <a:r>
              <a:rPr lang="fr-CA" b="1" dirty="0" err="1"/>
              <a:t>smoke</a:t>
            </a:r>
            <a:r>
              <a:rPr lang="fr-CA" b="1" dirty="0"/>
              <a:t> </a:t>
            </a:r>
            <a:r>
              <a:rPr lang="fr-CA" dirty="0" err="1"/>
              <a:t>attenuates</a:t>
            </a:r>
            <a:r>
              <a:rPr lang="fr-CA" dirty="0"/>
              <a:t> </a:t>
            </a:r>
            <a:r>
              <a:rPr lang="fr-CA" dirty="0" err="1"/>
              <a:t>recovery</a:t>
            </a:r>
            <a:r>
              <a:rPr lang="fr-CA" dirty="0"/>
              <a:t> </a:t>
            </a:r>
            <a:r>
              <a:rPr lang="fr-CA" dirty="0" err="1"/>
              <a:t>from</a:t>
            </a:r>
            <a:r>
              <a:rPr lang="fr-CA" dirty="0"/>
              <a:t> </a:t>
            </a:r>
            <a:r>
              <a:rPr lang="fr-CA" dirty="0" err="1"/>
              <a:t>hypoxia</a:t>
            </a:r>
            <a:r>
              <a:rPr lang="fr-CA" dirty="0"/>
              <a:t> in </a:t>
            </a:r>
            <a:r>
              <a:rPr lang="fr-CA" dirty="0" err="1"/>
              <a:t>preterm</a:t>
            </a:r>
            <a:r>
              <a:rPr lang="fr-CA" dirty="0"/>
              <a:t> infants, 44 </a:t>
            </a:r>
            <a:r>
              <a:rPr lang="fr-CA" dirty="0" err="1"/>
              <a:t>decreases</a:t>
            </a:r>
            <a:r>
              <a:rPr lang="fr-CA" dirty="0"/>
              <a:t> </a:t>
            </a:r>
            <a:r>
              <a:rPr lang="fr-CA" dirty="0" err="1"/>
              <a:t>heart</a:t>
            </a:r>
            <a:r>
              <a:rPr lang="fr-CA" dirty="0"/>
              <a:t> rate </a:t>
            </a:r>
            <a:r>
              <a:rPr lang="fr-CA" dirty="0" err="1"/>
              <a:t>variability</a:t>
            </a:r>
            <a:r>
              <a:rPr lang="fr-CA" dirty="0"/>
              <a:t> in </a:t>
            </a:r>
            <a:r>
              <a:rPr lang="fr-CA" dirty="0" err="1"/>
              <a:t>preterm</a:t>
            </a:r>
            <a:r>
              <a:rPr lang="fr-CA" dirty="0"/>
              <a:t> 45 and term46 infants, and </a:t>
            </a:r>
            <a:r>
              <a:rPr lang="fr-CA" dirty="0" err="1"/>
              <a:t>abolishes</a:t>
            </a:r>
            <a:r>
              <a:rPr lang="fr-CA" dirty="0"/>
              <a:t> the normal </a:t>
            </a:r>
            <a:r>
              <a:rPr lang="fr-CA" dirty="0" err="1"/>
              <a:t>relationship</a:t>
            </a:r>
            <a:r>
              <a:rPr lang="fr-CA" dirty="0"/>
              <a:t> </a:t>
            </a:r>
            <a:r>
              <a:rPr lang="fr-CA" dirty="0" err="1"/>
              <a:t>between</a:t>
            </a:r>
            <a:r>
              <a:rPr lang="fr-CA" dirty="0"/>
              <a:t> </a:t>
            </a:r>
            <a:r>
              <a:rPr lang="fr-CA" dirty="0" err="1"/>
              <a:t>heart</a:t>
            </a:r>
            <a:r>
              <a:rPr lang="fr-CA" dirty="0"/>
              <a:t> rate and </a:t>
            </a:r>
            <a:r>
              <a:rPr lang="fr-CA" dirty="0" err="1"/>
              <a:t>gestational</a:t>
            </a:r>
            <a:r>
              <a:rPr lang="fr-CA" dirty="0"/>
              <a:t> </a:t>
            </a:r>
            <a:r>
              <a:rPr lang="fr-CA" dirty="0" err="1"/>
              <a:t>age</a:t>
            </a:r>
            <a:r>
              <a:rPr lang="fr-CA" dirty="0"/>
              <a:t> at </a:t>
            </a:r>
            <a:r>
              <a:rPr lang="fr-CA" dirty="0" err="1"/>
              <a:t>birth</a:t>
            </a:r>
            <a:r>
              <a:rPr lang="fr-CA" dirty="0"/>
              <a:t>. </a:t>
            </a:r>
            <a:r>
              <a:rPr lang="fr-CA" dirty="0" err="1"/>
              <a:t>These</a:t>
            </a:r>
            <a:r>
              <a:rPr lang="fr-CA" dirty="0"/>
              <a:t> changes in </a:t>
            </a:r>
            <a:r>
              <a:rPr lang="fr-CA" dirty="0" err="1"/>
              <a:t>autonomic</a:t>
            </a:r>
            <a:r>
              <a:rPr lang="fr-CA" dirty="0"/>
              <a:t> </a:t>
            </a:r>
            <a:r>
              <a:rPr lang="fr-CA" dirty="0" err="1"/>
              <a:t>function</a:t>
            </a:r>
            <a:r>
              <a:rPr lang="fr-CA" dirty="0"/>
              <a:t>, arousal, and </a:t>
            </a:r>
            <a:r>
              <a:rPr lang="fr-CA" dirty="0" err="1"/>
              <a:t>cardiovascular</a:t>
            </a:r>
            <a:r>
              <a:rPr lang="fr-CA" dirty="0"/>
              <a:t> reflexes </a:t>
            </a:r>
            <a:r>
              <a:rPr lang="fr-CA" dirty="0" err="1"/>
              <a:t>may</a:t>
            </a:r>
            <a:r>
              <a:rPr lang="fr-CA" dirty="0"/>
              <a:t> all </a:t>
            </a:r>
            <a:r>
              <a:rPr lang="fr-CA" dirty="0" err="1"/>
              <a:t>increase</a:t>
            </a:r>
            <a:r>
              <a:rPr lang="fr-CA" dirty="0"/>
              <a:t> an </a:t>
            </a:r>
            <a:r>
              <a:rPr lang="fr-CA" dirty="0" err="1"/>
              <a:t>infant’s</a:t>
            </a:r>
            <a:r>
              <a:rPr lang="fr-CA" dirty="0"/>
              <a:t> </a:t>
            </a:r>
            <a:r>
              <a:rPr lang="fr-CA" dirty="0" err="1"/>
              <a:t>vulnerability</a:t>
            </a:r>
            <a:r>
              <a:rPr lang="fr-CA" dirty="0"/>
              <a:t> to SIDS.</a:t>
            </a:r>
          </a:p>
          <a:p>
            <a:pPr marL="171450" indent="-171450">
              <a:buFontTx/>
              <a:buChar char="-"/>
            </a:pPr>
            <a:r>
              <a:rPr lang="fr-CA" dirty="0" err="1"/>
              <a:t>Some</a:t>
            </a:r>
            <a:r>
              <a:rPr lang="fr-CA" dirty="0"/>
              <a:t> cases of SUID have a </a:t>
            </a:r>
            <a:r>
              <a:rPr lang="fr-CA" dirty="0" err="1"/>
              <a:t>clear</a:t>
            </a:r>
            <a:r>
              <a:rPr lang="fr-CA" dirty="0"/>
              <a:t> </a:t>
            </a:r>
            <a:r>
              <a:rPr lang="fr-CA" b="1" dirty="0" err="1"/>
              <a:t>genetic</a:t>
            </a:r>
            <a:r>
              <a:rPr lang="fr-CA" b="1" dirty="0"/>
              <a:t> cause</a:t>
            </a:r>
            <a:r>
              <a:rPr lang="fr-CA" dirty="0"/>
              <a:t>, </a:t>
            </a:r>
            <a:r>
              <a:rPr lang="fr-CA" dirty="0" err="1"/>
              <a:t>such</a:t>
            </a:r>
            <a:r>
              <a:rPr lang="fr-CA" dirty="0"/>
              <a:t> as medium-</a:t>
            </a:r>
            <a:r>
              <a:rPr lang="fr-CA" dirty="0" err="1"/>
              <a:t>chain</a:t>
            </a:r>
            <a:r>
              <a:rPr lang="fr-CA" dirty="0"/>
              <a:t> acyl-coenzyme A </a:t>
            </a:r>
            <a:r>
              <a:rPr lang="fr-CA" dirty="0" err="1"/>
              <a:t>dehydrogenase</a:t>
            </a:r>
            <a:r>
              <a:rPr lang="fr-CA" dirty="0"/>
              <a:t> </a:t>
            </a:r>
            <a:r>
              <a:rPr lang="fr-CA" dirty="0" err="1"/>
              <a:t>deficiency</a:t>
            </a:r>
            <a:r>
              <a:rPr lang="fr-CA" dirty="0"/>
              <a:t>. </a:t>
            </a:r>
            <a:r>
              <a:rPr lang="fr-CA" dirty="0" err="1"/>
              <a:t>Genes</a:t>
            </a:r>
            <a:r>
              <a:rPr lang="fr-CA" dirty="0"/>
              <a:t> </a:t>
            </a:r>
            <a:r>
              <a:rPr lang="fr-CA" dirty="0" err="1"/>
              <a:t>related</a:t>
            </a:r>
            <a:r>
              <a:rPr lang="fr-CA" dirty="0"/>
              <a:t> to the </a:t>
            </a:r>
            <a:r>
              <a:rPr lang="fr-CA" dirty="0" err="1"/>
              <a:t>serotonin</a:t>
            </a:r>
            <a:r>
              <a:rPr lang="fr-CA" dirty="0"/>
              <a:t> transporter, </a:t>
            </a:r>
            <a:r>
              <a:rPr lang="fr-CA" dirty="0" err="1"/>
              <a:t>cardiac</a:t>
            </a:r>
            <a:r>
              <a:rPr lang="fr-CA" dirty="0"/>
              <a:t> </a:t>
            </a:r>
            <a:r>
              <a:rPr lang="fr-CA" dirty="0" err="1"/>
              <a:t>channelopathies</a:t>
            </a:r>
            <a:r>
              <a:rPr lang="fr-CA" dirty="0"/>
              <a:t>, and the </a:t>
            </a:r>
            <a:r>
              <a:rPr lang="fr-CA" dirty="0" err="1"/>
              <a:t>development</a:t>
            </a:r>
            <a:r>
              <a:rPr lang="fr-CA" dirty="0"/>
              <a:t> of the </a:t>
            </a:r>
            <a:r>
              <a:rPr lang="fr-CA" dirty="0" err="1"/>
              <a:t>autonomic</a:t>
            </a:r>
            <a:r>
              <a:rPr lang="fr-CA" dirty="0"/>
              <a:t> </a:t>
            </a:r>
            <a:r>
              <a:rPr lang="fr-CA" dirty="0" err="1"/>
              <a:t>nervous</a:t>
            </a:r>
            <a:r>
              <a:rPr lang="fr-CA" dirty="0"/>
              <a:t> system are the </a:t>
            </a:r>
            <a:r>
              <a:rPr lang="fr-CA" dirty="0" err="1"/>
              <a:t>subject</a:t>
            </a:r>
            <a:r>
              <a:rPr lang="fr-CA" dirty="0"/>
              <a:t> of </a:t>
            </a:r>
            <a:r>
              <a:rPr lang="fr-CA" dirty="0" err="1"/>
              <a:t>current</a:t>
            </a:r>
            <a:r>
              <a:rPr lang="fr-CA" dirty="0"/>
              <a:t> investigation. </a:t>
            </a:r>
          </a:p>
          <a:p>
            <a:pPr marL="171450" indent="-171450">
              <a:buFontTx/>
              <a:buChar char="-"/>
            </a:pPr>
            <a:r>
              <a:rPr lang="fr-CA" dirty="0"/>
              <a:t>It has been </a:t>
            </a:r>
            <a:r>
              <a:rPr lang="fr-CA" dirty="0" err="1"/>
              <a:t>estimated</a:t>
            </a:r>
            <a:r>
              <a:rPr lang="fr-CA" dirty="0"/>
              <a:t> </a:t>
            </a:r>
            <a:r>
              <a:rPr lang="fr-CA" dirty="0" err="1"/>
              <a:t>that</a:t>
            </a:r>
            <a:r>
              <a:rPr lang="fr-CA" dirty="0"/>
              <a:t> 5% to 10% of infants </a:t>
            </a:r>
            <a:r>
              <a:rPr lang="fr-CA" dirty="0" err="1"/>
              <a:t>who</a:t>
            </a:r>
            <a:r>
              <a:rPr lang="fr-CA" dirty="0"/>
              <a:t> die of SIDS have </a:t>
            </a:r>
            <a:r>
              <a:rPr lang="fr-CA" dirty="0" err="1"/>
              <a:t>novel</a:t>
            </a:r>
            <a:r>
              <a:rPr lang="fr-CA" dirty="0"/>
              <a:t> mutations in the </a:t>
            </a:r>
            <a:r>
              <a:rPr lang="fr-CA" dirty="0" err="1"/>
              <a:t>cardiac</a:t>
            </a:r>
            <a:r>
              <a:rPr lang="fr-CA" dirty="0"/>
              <a:t> sodium or potassium </a:t>
            </a:r>
            <a:r>
              <a:rPr lang="fr-CA" dirty="0" err="1"/>
              <a:t>channel</a:t>
            </a:r>
            <a:r>
              <a:rPr lang="fr-CA" dirty="0"/>
              <a:t> </a:t>
            </a:r>
            <a:r>
              <a:rPr lang="fr-CA" dirty="0" err="1"/>
              <a:t>genes</a:t>
            </a:r>
            <a:r>
              <a:rPr lang="fr-CA" dirty="0"/>
              <a:t>, </a:t>
            </a:r>
            <a:r>
              <a:rPr lang="fr-CA" dirty="0" err="1"/>
              <a:t>resulting</a:t>
            </a:r>
            <a:r>
              <a:rPr lang="fr-CA" dirty="0"/>
              <a:t> in long QT syndrome, as </a:t>
            </a:r>
            <a:r>
              <a:rPr lang="fr-CA" dirty="0" err="1"/>
              <a:t>well</a:t>
            </a:r>
            <a:r>
              <a:rPr lang="fr-CA" dirty="0"/>
              <a:t> as in </a:t>
            </a:r>
            <a:r>
              <a:rPr lang="fr-CA" dirty="0" err="1"/>
              <a:t>other</a:t>
            </a:r>
            <a:r>
              <a:rPr lang="fr-CA" dirty="0"/>
              <a:t> </a:t>
            </a:r>
            <a:r>
              <a:rPr lang="fr-CA" dirty="0" err="1"/>
              <a:t>genes</a:t>
            </a:r>
            <a:r>
              <a:rPr lang="fr-CA" dirty="0"/>
              <a:t> </a:t>
            </a:r>
            <a:r>
              <a:rPr lang="fr-CA" dirty="0" err="1"/>
              <a:t>that</a:t>
            </a:r>
            <a:r>
              <a:rPr lang="fr-CA" dirty="0"/>
              <a:t> </a:t>
            </a:r>
            <a:r>
              <a:rPr lang="fr-CA" dirty="0" err="1"/>
              <a:t>regulate</a:t>
            </a:r>
            <a:r>
              <a:rPr lang="fr-CA" dirty="0"/>
              <a:t> </a:t>
            </a:r>
            <a:r>
              <a:rPr lang="fr-CA" dirty="0" err="1"/>
              <a:t>channel</a:t>
            </a:r>
            <a:r>
              <a:rPr lang="fr-CA" dirty="0"/>
              <a:t> </a:t>
            </a:r>
            <a:r>
              <a:rPr lang="fr-CA" dirty="0" err="1"/>
              <a:t>function</a:t>
            </a:r>
            <a:r>
              <a:rPr lang="fr-CA" dirty="0"/>
              <a:t>. </a:t>
            </a:r>
            <a:r>
              <a:rPr lang="fr-CA" dirty="0" err="1"/>
              <a:t>Some</a:t>
            </a:r>
            <a:r>
              <a:rPr lang="fr-CA" dirty="0"/>
              <a:t> of </a:t>
            </a:r>
            <a:r>
              <a:rPr lang="fr-CA" dirty="0" err="1"/>
              <a:t>these</a:t>
            </a:r>
            <a:r>
              <a:rPr lang="fr-CA" dirty="0"/>
              <a:t> mutations </a:t>
            </a:r>
            <a:r>
              <a:rPr lang="fr-CA" dirty="0" err="1"/>
              <a:t>may</a:t>
            </a:r>
            <a:r>
              <a:rPr lang="fr-CA" dirty="0"/>
              <a:t> </a:t>
            </a:r>
            <a:r>
              <a:rPr lang="fr-CA" dirty="0" err="1"/>
              <a:t>represent</a:t>
            </a:r>
            <a:r>
              <a:rPr lang="fr-CA" dirty="0"/>
              <a:t> an </a:t>
            </a:r>
            <a:r>
              <a:rPr lang="fr-CA" dirty="0" err="1"/>
              <a:t>actual</a:t>
            </a:r>
            <a:r>
              <a:rPr lang="fr-CA" dirty="0"/>
              <a:t> cause of </a:t>
            </a:r>
            <a:r>
              <a:rPr lang="fr-CA" dirty="0" err="1"/>
              <a:t>death</a:t>
            </a:r>
            <a:r>
              <a:rPr lang="fr-CA" dirty="0"/>
              <a:t>, but </a:t>
            </a:r>
            <a:r>
              <a:rPr lang="fr-CA" dirty="0" err="1"/>
              <a:t>others</a:t>
            </a:r>
            <a:r>
              <a:rPr lang="fr-CA" dirty="0"/>
              <a:t> </a:t>
            </a:r>
            <a:r>
              <a:rPr lang="fr-CA" dirty="0" err="1"/>
              <a:t>may</a:t>
            </a:r>
            <a:r>
              <a:rPr lang="fr-CA" dirty="0"/>
              <a:t> </a:t>
            </a:r>
            <a:r>
              <a:rPr lang="fr-CA" dirty="0" err="1"/>
              <a:t>contribute</a:t>
            </a:r>
            <a:r>
              <a:rPr lang="fr-CA" dirty="0"/>
              <a:t> to </a:t>
            </a:r>
            <a:r>
              <a:rPr lang="fr-CA" dirty="0" err="1"/>
              <a:t>causing</a:t>
            </a:r>
            <a:r>
              <a:rPr lang="fr-CA" dirty="0"/>
              <a:t> </a:t>
            </a:r>
            <a:r>
              <a:rPr lang="fr-CA" dirty="0" err="1"/>
              <a:t>death</a:t>
            </a:r>
            <a:r>
              <a:rPr lang="fr-CA" dirty="0"/>
              <a:t> </a:t>
            </a:r>
            <a:r>
              <a:rPr lang="fr-CA" dirty="0" err="1"/>
              <a:t>when</a:t>
            </a:r>
            <a:r>
              <a:rPr lang="fr-CA" dirty="0"/>
              <a:t> </a:t>
            </a:r>
            <a:r>
              <a:rPr lang="fr-CA" dirty="0" err="1"/>
              <a:t>combined</a:t>
            </a:r>
            <a:r>
              <a:rPr lang="fr-CA" dirty="0"/>
              <a:t> </a:t>
            </a:r>
            <a:r>
              <a:rPr lang="fr-CA" dirty="0" err="1"/>
              <a:t>with</a:t>
            </a:r>
            <a:r>
              <a:rPr lang="fr-CA" dirty="0"/>
              <a:t> </a:t>
            </a:r>
            <a:r>
              <a:rPr lang="fr-CA" dirty="0" err="1"/>
              <a:t>environmental</a:t>
            </a:r>
            <a:r>
              <a:rPr lang="fr-CA" dirty="0"/>
              <a:t> </a:t>
            </a:r>
            <a:r>
              <a:rPr lang="fr-CA" dirty="0" err="1"/>
              <a:t>factors</a:t>
            </a:r>
            <a:r>
              <a:rPr lang="fr-CA" dirty="0"/>
              <a:t>, </a:t>
            </a:r>
            <a:r>
              <a:rPr lang="fr-CA" dirty="0" err="1"/>
              <a:t>such</a:t>
            </a:r>
            <a:r>
              <a:rPr lang="fr-CA" dirty="0"/>
              <a:t> as </a:t>
            </a:r>
            <a:r>
              <a:rPr lang="fr-CA" dirty="0" err="1"/>
              <a:t>acidosis</a:t>
            </a:r>
            <a:endParaRPr lang="fr-CA" dirty="0"/>
          </a:p>
          <a:p>
            <a:pPr marL="171450" indent="-171450">
              <a:buFontTx/>
              <a:buChar char="-"/>
            </a:pPr>
            <a:endParaRPr lang="fr-CA" dirty="0"/>
          </a:p>
          <a:p>
            <a:pPr marL="171450" indent="-171450">
              <a:buFontTx/>
              <a:buChar char="-"/>
            </a:pPr>
            <a:r>
              <a:rPr lang="fr-CA" dirty="0"/>
              <a:t>The </a:t>
            </a:r>
            <a:r>
              <a:rPr lang="fr-CA" b="1" dirty="0" err="1"/>
              <a:t>prone</a:t>
            </a:r>
            <a:r>
              <a:rPr lang="fr-CA" b="1" dirty="0"/>
              <a:t> or </a:t>
            </a:r>
            <a:r>
              <a:rPr lang="fr-CA" b="1" dirty="0" err="1"/>
              <a:t>side</a:t>
            </a:r>
            <a:r>
              <a:rPr lang="fr-CA" b="1" dirty="0"/>
              <a:t> </a:t>
            </a:r>
            <a:r>
              <a:rPr lang="fr-CA" b="1" dirty="0" err="1"/>
              <a:t>sleep</a:t>
            </a:r>
            <a:r>
              <a:rPr lang="fr-CA" b="1" dirty="0"/>
              <a:t> position </a:t>
            </a:r>
            <a:r>
              <a:rPr lang="fr-CA" dirty="0"/>
              <a:t>can </a:t>
            </a:r>
            <a:r>
              <a:rPr lang="fr-CA" dirty="0" err="1"/>
              <a:t>increase</a:t>
            </a:r>
            <a:r>
              <a:rPr lang="fr-CA" dirty="0"/>
              <a:t> the </a:t>
            </a:r>
            <a:r>
              <a:rPr lang="fr-CA" dirty="0" err="1"/>
              <a:t>risk</a:t>
            </a:r>
            <a:r>
              <a:rPr lang="fr-CA" dirty="0"/>
              <a:t> of </a:t>
            </a:r>
            <a:r>
              <a:rPr lang="fr-CA" dirty="0" err="1"/>
              <a:t>rebreathing</a:t>
            </a:r>
            <a:r>
              <a:rPr lang="fr-CA" dirty="0"/>
              <a:t> </a:t>
            </a:r>
            <a:r>
              <a:rPr lang="fr-CA" dirty="0" err="1"/>
              <a:t>expired</a:t>
            </a:r>
            <a:r>
              <a:rPr lang="fr-CA" dirty="0"/>
              <a:t> </a:t>
            </a:r>
            <a:r>
              <a:rPr lang="fr-CA" dirty="0" err="1"/>
              <a:t>gases</a:t>
            </a:r>
            <a:r>
              <a:rPr lang="fr-CA" dirty="0"/>
              <a:t>, </a:t>
            </a:r>
            <a:r>
              <a:rPr lang="fr-CA" dirty="0" err="1"/>
              <a:t>resulting</a:t>
            </a:r>
            <a:r>
              <a:rPr lang="fr-CA" dirty="0"/>
              <a:t> in </a:t>
            </a:r>
            <a:r>
              <a:rPr lang="fr-CA" dirty="0" err="1"/>
              <a:t>hypercapnia</a:t>
            </a:r>
            <a:r>
              <a:rPr lang="fr-CA" dirty="0"/>
              <a:t> and </a:t>
            </a:r>
            <a:r>
              <a:rPr lang="fr-CA" dirty="0" err="1"/>
              <a:t>hypoxia</a:t>
            </a:r>
            <a:r>
              <a:rPr lang="fr-CA" dirty="0"/>
              <a:t>. 79–82 The </a:t>
            </a:r>
            <a:r>
              <a:rPr lang="fr-CA" dirty="0" err="1"/>
              <a:t>prone</a:t>
            </a:r>
            <a:r>
              <a:rPr lang="fr-CA" dirty="0"/>
              <a:t> position </a:t>
            </a:r>
            <a:r>
              <a:rPr lang="fr-CA" dirty="0" err="1"/>
              <a:t>also</a:t>
            </a:r>
            <a:r>
              <a:rPr lang="fr-CA" dirty="0"/>
              <a:t> </a:t>
            </a:r>
            <a:r>
              <a:rPr lang="fr-CA" dirty="0" err="1"/>
              <a:t>increases</a:t>
            </a:r>
            <a:r>
              <a:rPr lang="fr-CA" dirty="0"/>
              <a:t> the </a:t>
            </a:r>
            <a:r>
              <a:rPr lang="fr-CA" dirty="0" err="1"/>
              <a:t>risk</a:t>
            </a:r>
            <a:r>
              <a:rPr lang="fr-CA" dirty="0"/>
              <a:t> of </a:t>
            </a:r>
            <a:r>
              <a:rPr lang="fr-CA" dirty="0" err="1"/>
              <a:t>overheating</a:t>
            </a:r>
            <a:r>
              <a:rPr lang="fr-CA" dirty="0"/>
              <a:t> by </a:t>
            </a:r>
            <a:r>
              <a:rPr lang="fr-CA" dirty="0" err="1"/>
              <a:t>decreasing</a:t>
            </a:r>
            <a:r>
              <a:rPr lang="fr-CA" dirty="0"/>
              <a:t> the rate of </a:t>
            </a:r>
            <a:r>
              <a:rPr lang="fr-CA" dirty="0" err="1"/>
              <a:t>heat</a:t>
            </a:r>
            <a:r>
              <a:rPr lang="fr-CA" dirty="0"/>
              <a:t> </a:t>
            </a:r>
            <a:r>
              <a:rPr lang="fr-CA" dirty="0" err="1"/>
              <a:t>loss</a:t>
            </a:r>
            <a:r>
              <a:rPr lang="fr-CA" dirty="0"/>
              <a:t> and </a:t>
            </a:r>
            <a:r>
              <a:rPr lang="fr-CA" dirty="0" err="1"/>
              <a:t>increasing</a:t>
            </a:r>
            <a:r>
              <a:rPr lang="fr-CA" dirty="0"/>
              <a:t> body </a:t>
            </a:r>
            <a:r>
              <a:rPr lang="fr-CA" dirty="0" err="1"/>
              <a:t>temperature</a:t>
            </a:r>
            <a:r>
              <a:rPr lang="fr-CA" dirty="0"/>
              <a:t> more </a:t>
            </a:r>
            <a:r>
              <a:rPr lang="fr-CA" dirty="0" err="1"/>
              <a:t>than</a:t>
            </a:r>
            <a:r>
              <a:rPr lang="fr-CA" dirty="0"/>
              <a:t> the </a:t>
            </a:r>
            <a:r>
              <a:rPr lang="fr-CA" dirty="0" err="1"/>
              <a:t>supine</a:t>
            </a:r>
            <a:r>
              <a:rPr lang="fr-CA" dirty="0"/>
              <a:t> position.83, 84 </a:t>
            </a:r>
            <a:r>
              <a:rPr lang="fr-CA" dirty="0" err="1"/>
              <a:t>Evidence</a:t>
            </a:r>
            <a:r>
              <a:rPr lang="fr-CA" dirty="0"/>
              <a:t> </a:t>
            </a:r>
            <a:r>
              <a:rPr lang="fr-CA" dirty="0" err="1"/>
              <a:t>suggests</a:t>
            </a:r>
            <a:r>
              <a:rPr lang="fr-CA" dirty="0"/>
              <a:t> </a:t>
            </a:r>
            <a:r>
              <a:rPr lang="fr-CA" dirty="0" err="1"/>
              <a:t>that</a:t>
            </a:r>
            <a:r>
              <a:rPr lang="fr-CA" dirty="0"/>
              <a:t> </a:t>
            </a:r>
            <a:r>
              <a:rPr lang="fr-CA" dirty="0" err="1"/>
              <a:t>prone</a:t>
            </a:r>
            <a:r>
              <a:rPr lang="fr-CA" dirty="0"/>
              <a:t> sleeping </a:t>
            </a:r>
            <a:r>
              <a:rPr lang="fr-CA" dirty="0" err="1"/>
              <a:t>alters</a:t>
            </a:r>
            <a:r>
              <a:rPr lang="fr-CA" dirty="0"/>
              <a:t> the </a:t>
            </a:r>
            <a:r>
              <a:rPr lang="fr-CA" dirty="0" err="1"/>
              <a:t>autonomic</a:t>
            </a:r>
            <a:r>
              <a:rPr lang="fr-CA" dirty="0"/>
              <a:t> control of the infant </a:t>
            </a:r>
            <a:r>
              <a:rPr lang="fr-CA" dirty="0" err="1"/>
              <a:t>cardiovascular</a:t>
            </a:r>
            <a:r>
              <a:rPr lang="fr-CA" dirty="0"/>
              <a:t> system </a:t>
            </a:r>
            <a:r>
              <a:rPr lang="fr-CA" dirty="0" err="1"/>
              <a:t>during</a:t>
            </a:r>
            <a:r>
              <a:rPr lang="fr-CA" dirty="0"/>
              <a:t> </a:t>
            </a:r>
            <a:r>
              <a:rPr lang="fr-CA" dirty="0" err="1"/>
              <a:t>sleep</a:t>
            </a:r>
            <a:r>
              <a:rPr lang="fr-CA" dirty="0"/>
              <a:t>, </a:t>
            </a:r>
            <a:r>
              <a:rPr lang="fr-CA" dirty="0" err="1"/>
              <a:t>particularly</a:t>
            </a:r>
            <a:r>
              <a:rPr lang="fr-CA" dirty="0"/>
              <a:t> at 2 to 3 </a:t>
            </a:r>
            <a:r>
              <a:rPr lang="fr-CA" dirty="0" err="1"/>
              <a:t>months</a:t>
            </a:r>
            <a:r>
              <a:rPr lang="fr-CA" dirty="0"/>
              <a:t> of </a:t>
            </a:r>
            <a:r>
              <a:rPr lang="fr-CA" dirty="0" err="1"/>
              <a:t>age</a:t>
            </a:r>
            <a:r>
              <a:rPr lang="fr-CA" dirty="0"/>
              <a:t>, 85 and </a:t>
            </a:r>
            <a:r>
              <a:rPr lang="fr-CA" dirty="0" err="1"/>
              <a:t>may</a:t>
            </a:r>
            <a:r>
              <a:rPr lang="fr-CA" dirty="0"/>
              <a:t> </a:t>
            </a:r>
            <a:r>
              <a:rPr lang="fr-CA" dirty="0" err="1"/>
              <a:t>result</a:t>
            </a:r>
            <a:r>
              <a:rPr lang="fr-CA" dirty="0"/>
              <a:t> in </a:t>
            </a:r>
            <a:r>
              <a:rPr lang="fr-CA" dirty="0" err="1"/>
              <a:t>decreased</a:t>
            </a:r>
            <a:r>
              <a:rPr lang="fr-CA" dirty="0"/>
              <a:t> </a:t>
            </a:r>
            <a:r>
              <a:rPr lang="fr-CA" dirty="0" err="1"/>
              <a:t>cerebral</a:t>
            </a:r>
            <a:r>
              <a:rPr lang="fr-CA" dirty="0"/>
              <a:t> </a:t>
            </a:r>
            <a:r>
              <a:rPr lang="fr-CA" dirty="0" err="1"/>
              <a:t>oxygenation</a:t>
            </a:r>
            <a:r>
              <a:rPr lang="fr-CA" dirty="0"/>
              <a:t>. 86 The </a:t>
            </a:r>
            <a:r>
              <a:rPr lang="fr-CA" dirty="0" err="1"/>
              <a:t>prone</a:t>
            </a:r>
            <a:r>
              <a:rPr lang="fr-CA" dirty="0"/>
              <a:t> position places infants at high </a:t>
            </a:r>
            <a:r>
              <a:rPr lang="fr-CA" dirty="0" err="1"/>
              <a:t>risk</a:t>
            </a:r>
            <a:r>
              <a:rPr lang="fr-CA" dirty="0"/>
              <a:t> of SIDS (</a:t>
            </a:r>
            <a:r>
              <a:rPr lang="fr-CA" dirty="0" err="1"/>
              <a:t>odds</a:t>
            </a:r>
            <a:r>
              <a:rPr lang="fr-CA" dirty="0"/>
              <a:t> ratio [OR]: 2.3–13.1</a:t>
            </a:r>
            <a:r>
              <a:rPr lang="fr-CA" b="1" dirty="0"/>
              <a:t>). Infants </a:t>
            </a:r>
            <a:r>
              <a:rPr lang="fr-CA" b="1" dirty="0" err="1"/>
              <a:t>who</a:t>
            </a:r>
            <a:r>
              <a:rPr lang="fr-CA" b="1" dirty="0"/>
              <a:t> are </a:t>
            </a:r>
            <a:r>
              <a:rPr lang="fr-CA" b="1" dirty="0" err="1"/>
              <a:t>unaccustomed</a:t>
            </a:r>
            <a:r>
              <a:rPr lang="fr-CA" b="1" dirty="0"/>
              <a:t> to the </a:t>
            </a:r>
            <a:r>
              <a:rPr lang="fr-CA" b="1" dirty="0" err="1"/>
              <a:t>prone</a:t>
            </a:r>
            <a:r>
              <a:rPr lang="fr-CA" b="1" dirty="0"/>
              <a:t> position and </a:t>
            </a:r>
            <a:r>
              <a:rPr lang="fr-CA" b="1" dirty="0" err="1"/>
              <a:t>who</a:t>
            </a:r>
            <a:r>
              <a:rPr lang="fr-CA" b="1" dirty="0"/>
              <a:t> are </a:t>
            </a:r>
            <a:r>
              <a:rPr lang="fr-CA" b="1" dirty="0" err="1"/>
              <a:t>placed</a:t>
            </a:r>
            <a:r>
              <a:rPr lang="fr-CA" b="1" dirty="0"/>
              <a:t> </a:t>
            </a:r>
            <a:r>
              <a:rPr lang="fr-CA" b="1" dirty="0" err="1"/>
              <a:t>prone</a:t>
            </a:r>
            <a:r>
              <a:rPr lang="fr-CA" b="1" dirty="0"/>
              <a:t> for </a:t>
            </a:r>
            <a:r>
              <a:rPr lang="fr-CA" b="1" dirty="0" err="1"/>
              <a:t>sleep</a:t>
            </a:r>
            <a:r>
              <a:rPr lang="fr-CA" b="1" dirty="0"/>
              <a:t> are </a:t>
            </a:r>
            <a:r>
              <a:rPr lang="fr-CA" b="1" dirty="0" err="1"/>
              <a:t>also</a:t>
            </a:r>
            <a:r>
              <a:rPr lang="fr-CA" b="1" dirty="0"/>
              <a:t> at </a:t>
            </a:r>
            <a:r>
              <a:rPr lang="fr-CA" b="1" dirty="0" err="1"/>
              <a:t>greater</a:t>
            </a:r>
            <a:r>
              <a:rPr lang="fr-CA" b="1" dirty="0"/>
              <a:t> </a:t>
            </a:r>
            <a:r>
              <a:rPr lang="fr-CA" b="1" dirty="0" err="1"/>
              <a:t>risk</a:t>
            </a:r>
            <a:r>
              <a:rPr lang="fr-CA" b="1" dirty="0"/>
              <a:t> </a:t>
            </a:r>
            <a:r>
              <a:rPr lang="fr-CA" b="1" dirty="0" err="1"/>
              <a:t>than</a:t>
            </a:r>
            <a:r>
              <a:rPr lang="fr-CA" b="1" dirty="0"/>
              <a:t> </a:t>
            </a:r>
            <a:r>
              <a:rPr lang="fr-CA" b="1" dirty="0" err="1"/>
              <a:t>those</a:t>
            </a:r>
            <a:r>
              <a:rPr lang="fr-CA" b="1" dirty="0"/>
              <a:t> </a:t>
            </a:r>
            <a:r>
              <a:rPr lang="fr-CA" b="1" dirty="0" err="1"/>
              <a:t>usually</a:t>
            </a:r>
            <a:r>
              <a:rPr lang="fr-CA" b="1" dirty="0"/>
              <a:t> </a:t>
            </a:r>
            <a:r>
              <a:rPr lang="fr-CA" b="1" dirty="0" err="1"/>
              <a:t>placed</a:t>
            </a:r>
            <a:r>
              <a:rPr lang="fr-CA" b="1" dirty="0"/>
              <a:t> </a:t>
            </a:r>
            <a:r>
              <a:rPr lang="fr-CA" b="1" dirty="0" err="1"/>
              <a:t>prone</a:t>
            </a:r>
            <a:r>
              <a:rPr lang="fr-CA" b="1" dirty="0"/>
              <a:t> (</a:t>
            </a:r>
            <a:r>
              <a:rPr lang="fr-CA" b="1" dirty="0" err="1"/>
              <a:t>adjusted</a:t>
            </a:r>
            <a:r>
              <a:rPr lang="fr-CA" b="1" dirty="0"/>
              <a:t> OR: 8.7–45.4</a:t>
            </a:r>
            <a:r>
              <a:rPr lang="fr-CA" dirty="0"/>
              <a:t>).88, 94, 95 It </a:t>
            </a:r>
            <a:r>
              <a:rPr lang="fr-CA" dirty="0" err="1"/>
              <a:t>is</a:t>
            </a:r>
            <a:r>
              <a:rPr lang="fr-CA" dirty="0"/>
              <a:t> </a:t>
            </a:r>
            <a:r>
              <a:rPr lang="fr-CA" dirty="0" err="1"/>
              <a:t>therefore</a:t>
            </a:r>
            <a:r>
              <a:rPr lang="fr-CA" dirty="0"/>
              <a:t> </a:t>
            </a:r>
            <a:r>
              <a:rPr lang="fr-CA" dirty="0" err="1"/>
              <a:t>critically</a:t>
            </a:r>
            <a:r>
              <a:rPr lang="fr-CA" dirty="0"/>
              <a:t> important </a:t>
            </a:r>
            <a:r>
              <a:rPr lang="fr-CA" dirty="0" err="1"/>
              <a:t>that</a:t>
            </a:r>
            <a:r>
              <a:rPr lang="fr-CA" dirty="0"/>
              <a:t> </a:t>
            </a:r>
            <a:r>
              <a:rPr lang="fr-CA" dirty="0" err="1"/>
              <a:t>every</a:t>
            </a:r>
            <a:r>
              <a:rPr lang="fr-CA" dirty="0"/>
              <a:t> </a:t>
            </a:r>
            <a:r>
              <a:rPr lang="fr-CA" dirty="0" err="1"/>
              <a:t>caregiver</a:t>
            </a:r>
            <a:r>
              <a:rPr lang="fr-CA" dirty="0"/>
              <a:t> use the </a:t>
            </a:r>
            <a:r>
              <a:rPr lang="fr-CA" dirty="0" err="1"/>
              <a:t>supine</a:t>
            </a:r>
            <a:r>
              <a:rPr lang="fr-CA" dirty="0"/>
              <a:t> </a:t>
            </a:r>
            <a:r>
              <a:rPr lang="fr-CA" dirty="0" err="1"/>
              <a:t>sleep</a:t>
            </a:r>
            <a:r>
              <a:rPr lang="fr-CA" dirty="0"/>
              <a:t> position for </a:t>
            </a:r>
            <a:r>
              <a:rPr lang="fr-CA" dirty="0" err="1"/>
              <a:t>every</a:t>
            </a:r>
            <a:r>
              <a:rPr lang="fr-CA" dirty="0"/>
              <a:t> </a:t>
            </a:r>
            <a:r>
              <a:rPr lang="fr-CA" dirty="0" err="1"/>
              <a:t>sleep</a:t>
            </a:r>
            <a:r>
              <a:rPr lang="fr-CA" dirty="0"/>
              <a:t> </a:t>
            </a:r>
            <a:r>
              <a:rPr lang="fr-CA" dirty="0" err="1"/>
              <a:t>period</a:t>
            </a:r>
            <a:r>
              <a:rPr lang="fr-CA" dirty="0"/>
              <a:t>. </a:t>
            </a:r>
          </a:p>
          <a:p>
            <a:pPr marL="171450" indent="-171450">
              <a:buFontTx/>
              <a:buChar char="-"/>
            </a:pPr>
            <a:r>
              <a:rPr lang="fr-CA" dirty="0"/>
              <a:t>The </a:t>
            </a:r>
            <a:r>
              <a:rPr lang="fr-CA" dirty="0" err="1"/>
              <a:t>supine</a:t>
            </a:r>
            <a:r>
              <a:rPr lang="fr-CA" dirty="0"/>
              <a:t> </a:t>
            </a:r>
            <a:r>
              <a:rPr lang="fr-CA" dirty="0" err="1"/>
              <a:t>sleep</a:t>
            </a:r>
            <a:r>
              <a:rPr lang="fr-CA" dirty="0"/>
              <a:t> position </a:t>
            </a:r>
            <a:r>
              <a:rPr lang="fr-CA" dirty="0" err="1"/>
              <a:t>does</a:t>
            </a:r>
            <a:r>
              <a:rPr lang="fr-CA" dirty="0"/>
              <a:t> not </a:t>
            </a:r>
            <a:r>
              <a:rPr lang="fr-CA" dirty="0" err="1"/>
              <a:t>increase</a:t>
            </a:r>
            <a:r>
              <a:rPr lang="fr-CA" dirty="0"/>
              <a:t> the </a:t>
            </a:r>
            <a:r>
              <a:rPr lang="fr-CA" dirty="0" err="1"/>
              <a:t>risk</a:t>
            </a:r>
            <a:r>
              <a:rPr lang="fr-CA" dirty="0"/>
              <a:t> of </a:t>
            </a:r>
            <a:r>
              <a:rPr lang="fr-CA" dirty="0" err="1"/>
              <a:t>choking</a:t>
            </a:r>
            <a:r>
              <a:rPr lang="fr-CA" dirty="0"/>
              <a:t> and aspiration in infants, </a:t>
            </a:r>
            <a:r>
              <a:rPr lang="fr-CA" dirty="0" err="1"/>
              <a:t>even</a:t>
            </a:r>
            <a:r>
              <a:rPr lang="fr-CA" dirty="0"/>
              <a:t> in </a:t>
            </a:r>
            <a:r>
              <a:rPr lang="fr-CA" dirty="0" err="1"/>
              <a:t>those</a:t>
            </a:r>
            <a:r>
              <a:rPr lang="fr-CA" dirty="0"/>
              <a:t> </a:t>
            </a:r>
            <a:r>
              <a:rPr lang="fr-CA" dirty="0" err="1"/>
              <a:t>with</a:t>
            </a:r>
            <a:r>
              <a:rPr lang="fr-CA" dirty="0"/>
              <a:t> </a:t>
            </a:r>
            <a:r>
              <a:rPr lang="fr-CA" dirty="0" err="1"/>
              <a:t>gastroesophageal</a:t>
            </a:r>
            <a:r>
              <a:rPr lang="fr-CA" dirty="0"/>
              <a:t> reflux. . Multiple </a:t>
            </a:r>
            <a:r>
              <a:rPr lang="fr-CA" dirty="0" err="1"/>
              <a:t>studies</a:t>
            </a:r>
            <a:r>
              <a:rPr lang="fr-CA" dirty="0"/>
              <a:t> in </a:t>
            </a:r>
            <a:r>
              <a:rPr lang="fr-CA" dirty="0" err="1"/>
              <a:t>different</a:t>
            </a:r>
            <a:r>
              <a:rPr lang="fr-CA" dirty="0"/>
              <a:t> countries have not </a:t>
            </a:r>
            <a:r>
              <a:rPr lang="fr-CA" dirty="0" err="1"/>
              <a:t>shown</a:t>
            </a:r>
            <a:r>
              <a:rPr lang="fr-CA" dirty="0"/>
              <a:t> an </a:t>
            </a:r>
            <a:r>
              <a:rPr lang="fr-CA" dirty="0" err="1"/>
              <a:t>increased</a:t>
            </a:r>
            <a:r>
              <a:rPr lang="fr-CA" dirty="0"/>
              <a:t> incidence of aspiration </a:t>
            </a:r>
            <a:r>
              <a:rPr lang="fr-CA" dirty="0" err="1"/>
              <a:t>since</a:t>
            </a:r>
            <a:r>
              <a:rPr lang="fr-CA" dirty="0"/>
              <a:t> the change to </a:t>
            </a:r>
            <a:r>
              <a:rPr lang="fr-CA" dirty="0" err="1"/>
              <a:t>supine</a:t>
            </a:r>
            <a:r>
              <a:rPr lang="fr-CA" dirty="0"/>
              <a:t> sleeping. The AAP </a:t>
            </a:r>
            <a:r>
              <a:rPr lang="fr-CA" dirty="0" err="1"/>
              <a:t>concurs</a:t>
            </a:r>
            <a:r>
              <a:rPr lang="fr-CA" dirty="0"/>
              <a:t> </a:t>
            </a:r>
            <a:r>
              <a:rPr lang="fr-CA" dirty="0" err="1"/>
              <a:t>with</a:t>
            </a:r>
            <a:r>
              <a:rPr lang="fr-CA" dirty="0"/>
              <a:t> the North American Society for </a:t>
            </a:r>
            <a:r>
              <a:rPr lang="fr-CA" dirty="0" err="1"/>
              <a:t>Pediatric</a:t>
            </a:r>
            <a:r>
              <a:rPr lang="fr-CA" dirty="0"/>
              <a:t> </a:t>
            </a:r>
            <a:r>
              <a:rPr lang="fr-CA" dirty="0" err="1"/>
              <a:t>Gastroenterology</a:t>
            </a:r>
            <a:r>
              <a:rPr lang="fr-CA" dirty="0"/>
              <a:t> and Nutrition </a:t>
            </a:r>
            <a:r>
              <a:rPr lang="fr-CA" dirty="0" err="1"/>
              <a:t>that</a:t>
            </a:r>
            <a:r>
              <a:rPr lang="fr-CA" dirty="0"/>
              <a:t> “the </a:t>
            </a:r>
            <a:r>
              <a:rPr lang="fr-CA" dirty="0" err="1"/>
              <a:t>risk</a:t>
            </a:r>
            <a:r>
              <a:rPr lang="fr-CA" dirty="0"/>
              <a:t> of SIDS </a:t>
            </a:r>
            <a:r>
              <a:rPr lang="fr-CA" dirty="0" err="1"/>
              <a:t>outweighs</a:t>
            </a:r>
            <a:r>
              <a:rPr lang="fr-CA" dirty="0"/>
              <a:t> the </a:t>
            </a:r>
            <a:r>
              <a:rPr lang="fr-CA" dirty="0" err="1"/>
              <a:t>benefit</a:t>
            </a:r>
            <a:r>
              <a:rPr lang="fr-CA" dirty="0"/>
              <a:t> of </a:t>
            </a:r>
            <a:r>
              <a:rPr lang="fr-CA" dirty="0" err="1"/>
              <a:t>prone</a:t>
            </a:r>
            <a:r>
              <a:rPr lang="fr-CA" dirty="0"/>
              <a:t> or </a:t>
            </a:r>
            <a:r>
              <a:rPr lang="fr-CA" dirty="0" err="1"/>
              <a:t>lateral</a:t>
            </a:r>
            <a:r>
              <a:rPr lang="fr-CA" dirty="0"/>
              <a:t> </a:t>
            </a:r>
            <a:r>
              <a:rPr lang="fr-CA" dirty="0" err="1"/>
              <a:t>sleep</a:t>
            </a:r>
            <a:r>
              <a:rPr lang="fr-CA" dirty="0"/>
              <a:t> position on GER [</a:t>
            </a:r>
            <a:r>
              <a:rPr lang="fr-CA" dirty="0" err="1"/>
              <a:t>gastroesophageal</a:t>
            </a:r>
            <a:r>
              <a:rPr lang="fr-CA" dirty="0"/>
              <a:t> reflux]; </a:t>
            </a:r>
            <a:r>
              <a:rPr lang="fr-CA" dirty="0" err="1"/>
              <a:t>therefore</a:t>
            </a:r>
            <a:r>
              <a:rPr lang="fr-CA" dirty="0"/>
              <a:t>, in </a:t>
            </a:r>
            <a:r>
              <a:rPr lang="fr-CA" dirty="0" err="1"/>
              <a:t>most</a:t>
            </a:r>
            <a:r>
              <a:rPr lang="fr-CA" dirty="0"/>
              <a:t> infants </a:t>
            </a:r>
            <a:r>
              <a:rPr lang="fr-CA" dirty="0" err="1"/>
              <a:t>from</a:t>
            </a:r>
            <a:r>
              <a:rPr lang="fr-CA" dirty="0"/>
              <a:t> </a:t>
            </a:r>
            <a:r>
              <a:rPr lang="fr-CA" dirty="0" err="1"/>
              <a:t>birth</a:t>
            </a:r>
            <a:r>
              <a:rPr lang="fr-CA" dirty="0"/>
              <a:t> to 12 </a:t>
            </a:r>
            <a:r>
              <a:rPr lang="fr-CA" dirty="0" err="1"/>
              <a:t>months</a:t>
            </a:r>
            <a:r>
              <a:rPr lang="fr-CA" dirty="0"/>
              <a:t> of </a:t>
            </a:r>
            <a:r>
              <a:rPr lang="fr-CA" dirty="0" err="1"/>
              <a:t>age</a:t>
            </a:r>
            <a:r>
              <a:rPr lang="fr-CA" dirty="0"/>
              <a:t>, </a:t>
            </a:r>
            <a:r>
              <a:rPr lang="fr-CA" dirty="0" err="1"/>
              <a:t>supine</a:t>
            </a:r>
            <a:r>
              <a:rPr lang="fr-CA" dirty="0"/>
              <a:t> </a:t>
            </a:r>
            <a:r>
              <a:rPr lang="fr-CA" dirty="0" err="1"/>
              <a:t>positioning</a:t>
            </a:r>
            <a:r>
              <a:rPr lang="fr-CA" dirty="0"/>
              <a:t> </a:t>
            </a:r>
            <a:r>
              <a:rPr lang="fr-CA" dirty="0" err="1"/>
              <a:t>during</a:t>
            </a:r>
            <a:r>
              <a:rPr lang="fr-CA" dirty="0"/>
              <a:t> </a:t>
            </a:r>
            <a:r>
              <a:rPr lang="fr-CA" dirty="0" err="1"/>
              <a:t>sleep</a:t>
            </a:r>
            <a:r>
              <a:rPr lang="fr-CA" dirty="0"/>
              <a:t> </a:t>
            </a:r>
            <a:r>
              <a:rPr lang="fr-CA" dirty="0" err="1"/>
              <a:t>is</a:t>
            </a:r>
            <a:r>
              <a:rPr lang="fr-CA" dirty="0"/>
              <a:t> </a:t>
            </a:r>
            <a:r>
              <a:rPr lang="fr-CA" dirty="0" err="1"/>
              <a:t>recommended</a:t>
            </a:r>
            <a:r>
              <a:rPr lang="fr-CA" dirty="0"/>
              <a:t>…. </a:t>
            </a:r>
            <a:r>
              <a:rPr lang="fr-CA" dirty="0" err="1"/>
              <a:t>Therefore</a:t>
            </a:r>
            <a:r>
              <a:rPr lang="fr-CA" dirty="0"/>
              <a:t>, </a:t>
            </a:r>
            <a:r>
              <a:rPr lang="fr-CA" dirty="0" err="1"/>
              <a:t>prone</a:t>
            </a:r>
            <a:r>
              <a:rPr lang="fr-CA" dirty="0"/>
              <a:t> </a:t>
            </a:r>
            <a:r>
              <a:rPr lang="fr-CA" dirty="0" err="1"/>
              <a:t>positioning</a:t>
            </a:r>
            <a:r>
              <a:rPr lang="fr-CA" dirty="0"/>
              <a:t> </a:t>
            </a:r>
            <a:r>
              <a:rPr lang="fr-CA" dirty="0" err="1"/>
              <a:t>is</a:t>
            </a:r>
            <a:r>
              <a:rPr lang="fr-CA" dirty="0"/>
              <a:t> acceptable if the infant </a:t>
            </a:r>
            <a:r>
              <a:rPr lang="fr-CA" dirty="0" err="1"/>
              <a:t>is</a:t>
            </a:r>
            <a:r>
              <a:rPr lang="fr-CA" dirty="0"/>
              <a:t> </a:t>
            </a:r>
            <a:r>
              <a:rPr lang="fr-CA" dirty="0" err="1"/>
              <a:t>observed</a:t>
            </a:r>
            <a:r>
              <a:rPr lang="fr-CA" dirty="0"/>
              <a:t> and </a:t>
            </a:r>
            <a:r>
              <a:rPr lang="fr-CA" dirty="0" err="1"/>
              <a:t>awake</a:t>
            </a:r>
            <a:r>
              <a:rPr lang="fr-CA" dirty="0"/>
              <a:t>, </a:t>
            </a:r>
            <a:r>
              <a:rPr lang="fr-CA" dirty="0" err="1"/>
              <a:t>particularly</a:t>
            </a:r>
            <a:r>
              <a:rPr lang="fr-CA" dirty="0"/>
              <a:t> in the postprandial </a:t>
            </a:r>
            <a:r>
              <a:rPr lang="fr-CA" dirty="0" err="1"/>
              <a:t>period</a:t>
            </a:r>
            <a:r>
              <a:rPr lang="fr-CA" dirty="0"/>
              <a:t>, but </a:t>
            </a:r>
            <a:r>
              <a:rPr lang="fr-CA" dirty="0" err="1"/>
              <a:t>prone</a:t>
            </a:r>
            <a:r>
              <a:rPr lang="fr-CA" dirty="0"/>
              <a:t> </a:t>
            </a:r>
            <a:r>
              <a:rPr lang="fr-CA" dirty="0" err="1"/>
              <a:t>positioning</a:t>
            </a:r>
            <a:r>
              <a:rPr lang="fr-CA" dirty="0"/>
              <a:t> </a:t>
            </a:r>
            <a:r>
              <a:rPr lang="fr-CA" dirty="0" err="1"/>
              <a:t>during</a:t>
            </a:r>
            <a:r>
              <a:rPr lang="fr-CA" dirty="0"/>
              <a:t> </a:t>
            </a:r>
            <a:r>
              <a:rPr lang="fr-CA" dirty="0" err="1"/>
              <a:t>sleep</a:t>
            </a:r>
            <a:r>
              <a:rPr lang="fr-CA" dirty="0"/>
              <a:t> can </a:t>
            </a:r>
            <a:r>
              <a:rPr lang="fr-CA" dirty="0" err="1"/>
              <a:t>only</a:t>
            </a:r>
            <a:r>
              <a:rPr lang="fr-CA" dirty="0"/>
              <a:t> </a:t>
            </a:r>
            <a:r>
              <a:rPr lang="fr-CA" dirty="0" err="1"/>
              <a:t>be</a:t>
            </a:r>
            <a:r>
              <a:rPr lang="fr-CA" dirty="0"/>
              <a:t> </a:t>
            </a:r>
            <a:r>
              <a:rPr lang="fr-CA" dirty="0" err="1"/>
              <a:t>considered</a:t>
            </a:r>
            <a:r>
              <a:rPr lang="fr-CA" dirty="0"/>
              <a:t> in infants </a:t>
            </a:r>
            <a:r>
              <a:rPr lang="fr-CA" dirty="0" err="1"/>
              <a:t>with</a:t>
            </a:r>
            <a:r>
              <a:rPr lang="fr-CA" dirty="0"/>
              <a:t> certain </a:t>
            </a:r>
            <a:r>
              <a:rPr lang="fr-CA" dirty="0" err="1"/>
              <a:t>upper</a:t>
            </a:r>
            <a:r>
              <a:rPr lang="fr-CA" dirty="0"/>
              <a:t> </a:t>
            </a:r>
            <a:r>
              <a:rPr lang="fr-CA" dirty="0" err="1"/>
              <a:t>airway</a:t>
            </a:r>
            <a:r>
              <a:rPr lang="fr-CA" dirty="0"/>
              <a:t> </a:t>
            </a:r>
            <a:r>
              <a:rPr lang="fr-CA" dirty="0" err="1"/>
              <a:t>disorders</a:t>
            </a:r>
            <a:r>
              <a:rPr lang="fr-CA" dirty="0"/>
              <a:t> in </a:t>
            </a:r>
            <a:r>
              <a:rPr lang="fr-CA" dirty="0" err="1"/>
              <a:t>which</a:t>
            </a:r>
            <a:r>
              <a:rPr lang="fr-CA" dirty="0"/>
              <a:t> the </a:t>
            </a:r>
            <a:r>
              <a:rPr lang="fr-CA" dirty="0" err="1"/>
              <a:t>risk</a:t>
            </a:r>
            <a:r>
              <a:rPr lang="fr-CA" dirty="0"/>
              <a:t> of </a:t>
            </a:r>
            <a:r>
              <a:rPr lang="fr-CA" dirty="0" err="1"/>
              <a:t>death</a:t>
            </a:r>
            <a:r>
              <a:rPr lang="fr-CA" dirty="0"/>
              <a:t> </a:t>
            </a:r>
            <a:r>
              <a:rPr lang="fr-CA" dirty="0" err="1"/>
              <a:t>from</a:t>
            </a:r>
            <a:r>
              <a:rPr lang="fr-CA" dirty="0"/>
              <a:t> GERD [</a:t>
            </a:r>
            <a:r>
              <a:rPr lang="fr-CA" dirty="0" err="1"/>
              <a:t>gastroesophageal</a:t>
            </a:r>
            <a:r>
              <a:rPr lang="fr-CA" dirty="0"/>
              <a:t> reflux </a:t>
            </a:r>
            <a:r>
              <a:rPr lang="fr-CA" dirty="0" err="1"/>
              <a:t>disease</a:t>
            </a:r>
            <a:r>
              <a:rPr lang="fr-CA" dirty="0"/>
              <a:t>] </a:t>
            </a:r>
            <a:r>
              <a:rPr lang="fr-CA" dirty="0" err="1"/>
              <a:t>may</a:t>
            </a:r>
            <a:r>
              <a:rPr lang="fr-CA" dirty="0"/>
              <a:t> </a:t>
            </a:r>
            <a:r>
              <a:rPr lang="fr-CA" dirty="0" err="1"/>
              <a:t>outweigh</a:t>
            </a:r>
            <a:r>
              <a:rPr lang="fr-CA" dirty="0"/>
              <a:t> the </a:t>
            </a:r>
            <a:r>
              <a:rPr lang="fr-CA" dirty="0" err="1"/>
              <a:t>risk</a:t>
            </a:r>
            <a:r>
              <a:rPr lang="fr-CA" dirty="0"/>
              <a:t> of SIDS. </a:t>
            </a:r>
            <a:r>
              <a:rPr lang="fr-CA" dirty="0" err="1"/>
              <a:t>Elevating</a:t>
            </a:r>
            <a:r>
              <a:rPr lang="fr-CA" dirty="0"/>
              <a:t> the </a:t>
            </a:r>
            <a:r>
              <a:rPr lang="fr-CA" dirty="0" err="1"/>
              <a:t>head</a:t>
            </a:r>
            <a:r>
              <a:rPr lang="fr-CA" dirty="0"/>
              <a:t> of the </a:t>
            </a:r>
            <a:r>
              <a:rPr lang="fr-CA" dirty="0" err="1"/>
              <a:t>infant’s</a:t>
            </a:r>
            <a:r>
              <a:rPr lang="fr-CA" dirty="0"/>
              <a:t> crib </a:t>
            </a:r>
            <a:r>
              <a:rPr lang="fr-CA" dirty="0" err="1"/>
              <a:t>while</a:t>
            </a:r>
            <a:r>
              <a:rPr lang="fr-CA" dirty="0"/>
              <a:t> the infant </a:t>
            </a:r>
            <a:r>
              <a:rPr lang="fr-CA" dirty="0" err="1"/>
              <a:t>is</a:t>
            </a:r>
            <a:r>
              <a:rPr lang="fr-CA" dirty="0"/>
              <a:t> </a:t>
            </a:r>
            <a:r>
              <a:rPr lang="fr-CA" dirty="0" err="1"/>
              <a:t>supine</a:t>
            </a:r>
            <a:r>
              <a:rPr lang="fr-CA" dirty="0"/>
              <a:t> </a:t>
            </a:r>
            <a:r>
              <a:rPr lang="fr-CA" dirty="0" err="1"/>
              <a:t>is</a:t>
            </a:r>
            <a:r>
              <a:rPr lang="fr-CA" dirty="0"/>
              <a:t> not effective in </a:t>
            </a:r>
            <a:r>
              <a:rPr lang="fr-CA" dirty="0" err="1"/>
              <a:t>reducing</a:t>
            </a:r>
            <a:r>
              <a:rPr lang="fr-CA" dirty="0"/>
              <a:t> </a:t>
            </a:r>
            <a:r>
              <a:rPr lang="fr-CA" dirty="0" err="1"/>
              <a:t>gastroesophageal</a:t>
            </a:r>
            <a:r>
              <a:rPr lang="fr-CA" dirty="0"/>
              <a:t> reflux 123, 124; in addition, </a:t>
            </a:r>
            <a:r>
              <a:rPr lang="fr-CA" dirty="0" err="1"/>
              <a:t>elevating</a:t>
            </a:r>
            <a:r>
              <a:rPr lang="fr-CA" dirty="0"/>
              <a:t> the </a:t>
            </a:r>
            <a:r>
              <a:rPr lang="fr-CA" dirty="0" err="1"/>
              <a:t>head</a:t>
            </a:r>
            <a:r>
              <a:rPr lang="fr-CA" dirty="0"/>
              <a:t> of the crib </a:t>
            </a:r>
            <a:r>
              <a:rPr lang="fr-CA" dirty="0" err="1"/>
              <a:t>may</a:t>
            </a:r>
            <a:r>
              <a:rPr lang="fr-CA" dirty="0"/>
              <a:t> </a:t>
            </a:r>
            <a:r>
              <a:rPr lang="fr-CA" dirty="0" err="1"/>
              <a:t>result</a:t>
            </a:r>
            <a:r>
              <a:rPr lang="fr-CA" dirty="0"/>
              <a:t> in the infant </a:t>
            </a:r>
            <a:r>
              <a:rPr lang="fr-CA" dirty="0" err="1"/>
              <a:t>sliding</a:t>
            </a:r>
            <a:r>
              <a:rPr lang="fr-CA" dirty="0"/>
              <a:t> to the foot of the crib </a:t>
            </a:r>
            <a:r>
              <a:rPr lang="fr-CA" dirty="0" err="1"/>
              <a:t>into</a:t>
            </a:r>
            <a:r>
              <a:rPr lang="fr-CA" dirty="0"/>
              <a:t> a position </a:t>
            </a:r>
            <a:r>
              <a:rPr lang="fr-CA" dirty="0" err="1"/>
              <a:t>that</a:t>
            </a:r>
            <a:r>
              <a:rPr lang="fr-CA" dirty="0"/>
              <a:t> </a:t>
            </a:r>
            <a:r>
              <a:rPr lang="fr-CA" dirty="0" err="1"/>
              <a:t>may</a:t>
            </a:r>
            <a:r>
              <a:rPr lang="fr-CA" dirty="0"/>
              <a:t> compromise respiration and </a:t>
            </a:r>
            <a:r>
              <a:rPr lang="fr-CA" dirty="0" err="1"/>
              <a:t>therefore</a:t>
            </a:r>
            <a:r>
              <a:rPr lang="fr-CA" dirty="0"/>
              <a:t> </a:t>
            </a:r>
            <a:r>
              <a:rPr lang="fr-CA" dirty="0" err="1"/>
              <a:t>is</a:t>
            </a:r>
            <a:r>
              <a:rPr lang="fr-CA" dirty="0"/>
              <a:t> not </a:t>
            </a:r>
            <a:r>
              <a:rPr lang="fr-CA" dirty="0" err="1"/>
              <a:t>recommended</a:t>
            </a:r>
            <a:r>
              <a:rPr lang="fr-CA" dirty="0"/>
              <a:t>.</a:t>
            </a:r>
          </a:p>
          <a:p>
            <a:pPr marL="171450" indent="-171450">
              <a:buFontTx/>
              <a:buChar char="-"/>
            </a:pPr>
            <a:endParaRPr lang="fr-CA" dirty="0"/>
          </a:p>
          <a:p>
            <a:pPr marL="171450" indent="-171450">
              <a:buFontTx/>
              <a:buChar char="-"/>
            </a:pPr>
            <a:endParaRPr lang="fr-CA" dirty="0"/>
          </a:p>
          <a:p>
            <a:pPr marL="171450" indent="-171450">
              <a:buFontTx/>
              <a:buChar char="-"/>
            </a:pPr>
            <a:r>
              <a:rPr lang="fr-CA" dirty="0"/>
              <a:t>Infants </a:t>
            </a:r>
            <a:r>
              <a:rPr lang="fr-CA" dirty="0" err="1"/>
              <a:t>born</a:t>
            </a:r>
            <a:r>
              <a:rPr lang="fr-CA" dirty="0"/>
              <a:t> </a:t>
            </a:r>
            <a:r>
              <a:rPr lang="fr-CA" dirty="0" err="1"/>
              <a:t>preterm</a:t>
            </a:r>
            <a:r>
              <a:rPr lang="fr-CA" dirty="0"/>
              <a:t> have an </a:t>
            </a:r>
            <a:r>
              <a:rPr lang="fr-CA" dirty="0" err="1"/>
              <a:t>increased</a:t>
            </a:r>
            <a:r>
              <a:rPr lang="fr-CA" dirty="0"/>
              <a:t> </a:t>
            </a:r>
            <a:r>
              <a:rPr lang="fr-CA" dirty="0" err="1"/>
              <a:t>risk</a:t>
            </a:r>
            <a:r>
              <a:rPr lang="fr-CA" dirty="0"/>
              <a:t> of SIDS, 125, 126 and the association </a:t>
            </a:r>
            <a:r>
              <a:rPr lang="fr-CA" dirty="0" err="1"/>
              <a:t>between</a:t>
            </a:r>
            <a:r>
              <a:rPr lang="fr-CA" dirty="0"/>
              <a:t> the </a:t>
            </a:r>
            <a:r>
              <a:rPr lang="fr-CA" dirty="0" err="1"/>
              <a:t>prone</a:t>
            </a:r>
            <a:r>
              <a:rPr lang="fr-CA" dirty="0"/>
              <a:t> position and SIDS </a:t>
            </a:r>
            <a:r>
              <a:rPr lang="fr-CA" dirty="0" err="1"/>
              <a:t>among</a:t>
            </a:r>
            <a:r>
              <a:rPr lang="fr-CA" dirty="0"/>
              <a:t> </a:t>
            </a:r>
            <a:r>
              <a:rPr lang="fr-CA" dirty="0" err="1"/>
              <a:t>low</a:t>
            </a:r>
            <a:r>
              <a:rPr lang="fr-CA" dirty="0"/>
              <a:t> </a:t>
            </a:r>
            <a:r>
              <a:rPr lang="fr-CA" dirty="0" err="1"/>
              <a:t>birth</a:t>
            </a:r>
            <a:r>
              <a:rPr lang="fr-CA" dirty="0"/>
              <a:t> </a:t>
            </a:r>
            <a:r>
              <a:rPr lang="fr-CA" dirty="0" err="1"/>
              <a:t>weight</a:t>
            </a:r>
            <a:r>
              <a:rPr lang="fr-CA" dirty="0"/>
              <a:t> and </a:t>
            </a:r>
            <a:r>
              <a:rPr lang="fr-CA" dirty="0" err="1"/>
              <a:t>preterm</a:t>
            </a:r>
            <a:r>
              <a:rPr lang="fr-CA" dirty="0"/>
              <a:t> infants </a:t>
            </a:r>
            <a:r>
              <a:rPr lang="fr-CA" dirty="0" err="1"/>
              <a:t>is</a:t>
            </a:r>
            <a:r>
              <a:rPr lang="fr-CA" dirty="0"/>
              <a:t> </a:t>
            </a:r>
            <a:r>
              <a:rPr lang="fr-CA" dirty="0" err="1"/>
              <a:t>equal</a:t>
            </a:r>
            <a:r>
              <a:rPr lang="fr-CA" dirty="0"/>
              <a:t> to, or </a:t>
            </a:r>
            <a:r>
              <a:rPr lang="fr-CA" dirty="0" err="1"/>
              <a:t>perhaps</a:t>
            </a:r>
            <a:r>
              <a:rPr lang="fr-CA" dirty="0"/>
              <a:t> </a:t>
            </a:r>
            <a:r>
              <a:rPr lang="fr-CA" dirty="0" err="1"/>
              <a:t>even</a:t>
            </a:r>
            <a:r>
              <a:rPr lang="fr-CA" dirty="0"/>
              <a:t> </a:t>
            </a:r>
            <a:r>
              <a:rPr lang="fr-CA" dirty="0" err="1"/>
              <a:t>stronger</a:t>
            </a:r>
            <a:r>
              <a:rPr lang="fr-CA" dirty="0"/>
              <a:t> </a:t>
            </a:r>
            <a:r>
              <a:rPr lang="fr-CA" dirty="0" err="1"/>
              <a:t>than</a:t>
            </a:r>
            <a:r>
              <a:rPr lang="fr-CA" dirty="0"/>
              <a:t>, the association </a:t>
            </a:r>
            <a:r>
              <a:rPr lang="fr-CA" dirty="0" err="1"/>
              <a:t>among</a:t>
            </a:r>
            <a:r>
              <a:rPr lang="fr-CA" dirty="0"/>
              <a:t> </a:t>
            </a:r>
            <a:r>
              <a:rPr lang="fr-CA" dirty="0" err="1"/>
              <a:t>those</a:t>
            </a:r>
            <a:r>
              <a:rPr lang="fr-CA" dirty="0"/>
              <a:t> </a:t>
            </a:r>
            <a:r>
              <a:rPr lang="fr-CA" dirty="0" err="1"/>
              <a:t>born</a:t>
            </a:r>
            <a:r>
              <a:rPr lang="fr-CA" dirty="0"/>
              <a:t> at </a:t>
            </a:r>
            <a:r>
              <a:rPr lang="fr-CA" dirty="0" err="1"/>
              <a:t>term</a:t>
            </a:r>
            <a:r>
              <a:rPr lang="fr-CA" dirty="0"/>
              <a:t>. </a:t>
            </a:r>
          </a:p>
          <a:p>
            <a:pPr marL="171450" indent="-171450">
              <a:buFontTx/>
              <a:buChar char="-"/>
            </a:pPr>
            <a:endParaRPr lang="fr-CA" dirty="0"/>
          </a:p>
          <a:p>
            <a:pPr marL="171450" indent="-171450">
              <a:buFontTx/>
              <a:buChar char="-"/>
            </a:pPr>
            <a:r>
              <a:rPr lang="fr-CA" dirty="0"/>
              <a:t>As </a:t>
            </a:r>
            <a:r>
              <a:rPr lang="fr-CA" dirty="0" err="1"/>
              <a:t>stated</a:t>
            </a:r>
            <a:r>
              <a:rPr lang="fr-CA" dirty="0"/>
              <a:t> in the AAP </a:t>
            </a:r>
            <a:r>
              <a:rPr lang="fr-CA" dirty="0" err="1"/>
              <a:t>clinical</a:t>
            </a:r>
            <a:r>
              <a:rPr lang="fr-CA" dirty="0"/>
              <a:t> report, “skin-to-skin care </a:t>
            </a:r>
            <a:r>
              <a:rPr lang="fr-CA" dirty="0" err="1"/>
              <a:t>is</a:t>
            </a:r>
            <a:r>
              <a:rPr lang="fr-CA" dirty="0"/>
              <a:t> </a:t>
            </a:r>
            <a:r>
              <a:rPr lang="fr-CA" dirty="0" err="1"/>
              <a:t>recommended</a:t>
            </a:r>
            <a:r>
              <a:rPr lang="fr-CA" dirty="0"/>
              <a:t> for all </a:t>
            </a:r>
            <a:r>
              <a:rPr lang="fr-CA" dirty="0" err="1"/>
              <a:t>mothers</a:t>
            </a:r>
            <a:r>
              <a:rPr lang="fr-CA" dirty="0"/>
              <a:t> and </a:t>
            </a:r>
            <a:r>
              <a:rPr lang="fr-CA" dirty="0" err="1"/>
              <a:t>newborns</a:t>
            </a:r>
            <a:r>
              <a:rPr lang="fr-CA" dirty="0"/>
              <a:t>, </a:t>
            </a:r>
            <a:r>
              <a:rPr lang="fr-CA" dirty="0" err="1"/>
              <a:t>regardless</a:t>
            </a:r>
            <a:r>
              <a:rPr lang="fr-CA" dirty="0"/>
              <a:t> of </a:t>
            </a:r>
            <a:r>
              <a:rPr lang="fr-CA" dirty="0" err="1"/>
              <a:t>feeding</a:t>
            </a:r>
            <a:r>
              <a:rPr lang="fr-CA" dirty="0"/>
              <a:t> or </a:t>
            </a:r>
            <a:r>
              <a:rPr lang="fr-CA" dirty="0" err="1"/>
              <a:t>delivery</a:t>
            </a:r>
            <a:r>
              <a:rPr lang="fr-CA" dirty="0"/>
              <a:t> </a:t>
            </a:r>
            <a:r>
              <a:rPr lang="fr-CA" dirty="0" err="1"/>
              <a:t>method</a:t>
            </a:r>
            <a:r>
              <a:rPr lang="fr-CA" dirty="0"/>
              <a:t>, </a:t>
            </a:r>
            <a:r>
              <a:rPr lang="fr-CA" dirty="0" err="1"/>
              <a:t>immediately</a:t>
            </a:r>
            <a:r>
              <a:rPr lang="fr-CA" dirty="0"/>
              <a:t> </a:t>
            </a:r>
            <a:r>
              <a:rPr lang="fr-CA" dirty="0" err="1"/>
              <a:t>following</a:t>
            </a:r>
            <a:r>
              <a:rPr lang="fr-CA" dirty="0"/>
              <a:t> </a:t>
            </a:r>
            <a:r>
              <a:rPr lang="fr-CA" dirty="0" err="1"/>
              <a:t>birth</a:t>
            </a:r>
            <a:r>
              <a:rPr lang="fr-CA" dirty="0"/>
              <a:t> (as </a:t>
            </a:r>
            <a:r>
              <a:rPr lang="fr-CA" dirty="0" err="1"/>
              <a:t>soon</a:t>
            </a:r>
            <a:r>
              <a:rPr lang="fr-CA" dirty="0"/>
              <a:t> as the </a:t>
            </a:r>
            <a:r>
              <a:rPr lang="fr-CA" dirty="0" err="1"/>
              <a:t>mother</a:t>
            </a:r>
            <a:r>
              <a:rPr lang="fr-CA" dirty="0"/>
              <a:t> </a:t>
            </a:r>
            <a:r>
              <a:rPr lang="fr-CA" dirty="0" err="1"/>
              <a:t>is</a:t>
            </a:r>
            <a:r>
              <a:rPr lang="fr-CA" dirty="0"/>
              <a:t> </a:t>
            </a:r>
            <a:r>
              <a:rPr lang="fr-CA" dirty="0" err="1"/>
              <a:t>medically</a:t>
            </a:r>
            <a:r>
              <a:rPr lang="fr-CA" dirty="0"/>
              <a:t> stable, </a:t>
            </a:r>
            <a:r>
              <a:rPr lang="fr-CA" dirty="0" err="1"/>
              <a:t>awake</a:t>
            </a:r>
            <a:r>
              <a:rPr lang="fr-CA" dirty="0"/>
              <a:t>, and able to </a:t>
            </a:r>
            <a:r>
              <a:rPr lang="fr-CA" dirty="0" err="1"/>
              <a:t>respond</a:t>
            </a:r>
            <a:r>
              <a:rPr lang="fr-CA" dirty="0"/>
              <a:t> to </a:t>
            </a:r>
            <a:r>
              <a:rPr lang="fr-CA" dirty="0" err="1"/>
              <a:t>her</a:t>
            </a:r>
            <a:r>
              <a:rPr lang="fr-CA" dirty="0"/>
              <a:t> </a:t>
            </a:r>
            <a:r>
              <a:rPr lang="fr-CA" dirty="0" err="1"/>
              <a:t>newborn</a:t>
            </a:r>
            <a:r>
              <a:rPr lang="fr-CA" dirty="0"/>
              <a:t>), and to continue for at least an </a:t>
            </a:r>
            <a:r>
              <a:rPr lang="fr-CA" dirty="0" err="1"/>
              <a:t>hour</a:t>
            </a:r>
            <a:r>
              <a:rPr lang="fr-CA" dirty="0"/>
              <a:t>.”</a:t>
            </a:r>
          </a:p>
          <a:p>
            <a:pPr marL="171450" indent="-171450">
              <a:buFontTx/>
              <a:buChar char="-"/>
            </a:pPr>
            <a:endParaRPr lang="fr-CA" dirty="0"/>
          </a:p>
          <a:p>
            <a:pPr marL="171450" indent="-171450">
              <a:buFontTx/>
              <a:buChar char="-"/>
            </a:pPr>
            <a:r>
              <a:rPr lang="fr-CA" b="1" dirty="0"/>
              <a:t>Once an infant can roll </a:t>
            </a:r>
            <a:r>
              <a:rPr lang="fr-CA" b="1" dirty="0" err="1"/>
              <a:t>from</a:t>
            </a:r>
            <a:r>
              <a:rPr lang="fr-CA" b="1" dirty="0"/>
              <a:t> </a:t>
            </a:r>
            <a:r>
              <a:rPr lang="fr-CA" b="1" dirty="0" err="1"/>
              <a:t>supine</a:t>
            </a:r>
            <a:r>
              <a:rPr lang="fr-CA" b="1" dirty="0"/>
              <a:t> to </a:t>
            </a:r>
            <a:r>
              <a:rPr lang="fr-CA" b="1" dirty="0" err="1"/>
              <a:t>prone</a:t>
            </a:r>
            <a:r>
              <a:rPr lang="fr-CA" b="1" dirty="0"/>
              <a:t> and </a:t>
            </a:r>
            <a:r>
              <a:rPr lang="fr-CA" b="1" dirty="0" err="1"/>
              <a:t>from</a:t>
            </a:r>
            <a:r>
              <a:rPr lang="fr-CA" b="1" dirty="0"/>
              <a:t> </a:t>
            </a:r>
            <a:r>
              <a:rPr lang="fr-CA" b="1" dirty="0" err="1"/>
              <a:t>prone</a:t>
            </a:r>
            <a:r>
              <a:rPr lang="fr-CA" b="1" dirty="0"/>
              <a:t> to </a:t>
            </a:r>
            <a:r>
              <a:rPr lang="fr-CA" b="1" dirty="0" err="1"/>
              <a:t>supine</a:t>
            </a:r>
            <a:r>
              <a:rPr lang="fr-CA" b="1" dirty="0"/>
              <a:t>, the infant </a:t>
            </a:r>
            <a:r>
              <a:rPr lang="fr-CA" b="1" dirty="0" err="1"/>
              <a:t>may</a:t>
            </a:r>
            <a:r>
              <a:rPr lang="fr-CA" b="1" dirty="0"/>
              <a:t> </a:t>
            </a:r>
            <a:r>
              <a:rPr lang="fr-CA" b="1" dirty="0" err="1"/>
              <a:t>remain</a:t>
            </a:r>
            <a:r>
              <a:rPr lang="fr-CA" b="1" dirty="0"/>
              <a:t> in the </a:t>
            </a:r>
            <a:r>
              <a:rPr lang="fr-CA" b="1" dirty="0" err="1"/>
              <a:t>sleep</a:t>
            </a:r>
            <a:r>
              <a:rPr lang="fr-CA" b="1" dirty="0"/>
              <a:t> position </a:t>
            </a:r>
            <a:r>
              <a:rPr lang="fr-CA" b="1" dirty="0" err="1"/>
              <a:t>that</a:t>
            </a:r>
            <a:r>
              <a:rPr lang="fr-CA" b="1" dirty="0"/>
              <a:t> </a:t>
            </a:r>
            <a:r>
              <a:rPr lang="fr-CA" b="1" dirty="0" err="1"/>
              <a:t>he</a:t>
            </a:r>
            <a:r>
              <a:rPr lang="fr-CA" b="1" dirty="0"/>
              <a:t> or </a:t>
            </a:r>
            <a:r>
              <a:rPr lang="fr-CA" b="1" dirty="0" err="1"/>
              <a:t>she</a:t>
            </a:r>
            <a:r>
              <a:rPr lang="fr-CA" b="1" dirty="0"/>
              <a:t> assumes</a:t>
            </a:r>
          </a:p>
          <a:p>
            <a:pPr marL="171450" indent="-171450">
              <a:buFontTx/>
              <a:buChar char="-"/>
            </a:pPr>
            <a:endParaRPr lang="fr-CA" b="1" dirty="0"/>
          </a:p>
          <a:p>
            <a:pPr marL="171450" indent="-171450">
              <a:buFontTx/>
              <a:buChar char="-"/>
            </a:pPr>
            <a:r>
              <a:rPr lang="fr-CA" dirty="0" err="1"/>
              <a:t>Consider</a:t>
            </a:r>
            <a:r>
              <a:rPr lang="fr-CA" dirty="0"/>
              <a:t> </a:t>
            </a:r>
            <a:r>
              <a:rPr lang="fr-CA" dirty="0" err="1"/>
              <a:t>offering</a:t>
            </a:r>
            <a:r>
              <a:rPr lang="fr-CA" dirty="0"/>
              <a:t> a </a:t>
            </a:r>
            <a:r>
              <a:rPr lang="fr-CA" b="1" dirty="0"/>
              <a:t>pacifier</a:t>
            </a:r>
            <a:r>
              <a:rPr lang="fr-CA" dirty="0"/>
              <a:t> at </a:t>
            </a:r>
            <a:r>
              <a:rPr lang="fr-CA" dirty="0" err="1"/>
              <a:t>naptime</a:t>
            </a:r>
            <a:r>
              <a:rPr lang="fr-CA" dirty="0"/>
              <a:t> and </a:t>
            </a:r>
            <a:r>
              <a:rPr lang="fr-CA" dirty="0" err="1"/>
              <a:t>bedtime</a:t>
            </a:r>
            <a:r>
              <a:rPr lang="fr-CA" dirty="0"/>
              <a:t>. Multiple case-control </a:t>
            </a:r>
            <a:r>
              <a:rPr lang="fr-CA" dirty="0" err="1"/>
              <a:t>studies</a:t>
            </a:r>
            <a:r>
              <a:rPr lang="fr-CA" dirty="0"/>
              <a:t> 87, 91, 207, 244–250 and 2 </a:t>
            </a:r>
            <a:r>
              <a:rPr lang="fr-CA" dirty="0" err="1"/>
              <a:t>metaanalyses</a:t>
            </a:r>
            <a:r>
              <a:rPr lang="fr-CA" dirty="0"/>
              <a:t> 251, 252 have </a:t>
            </a:r>
            <a:r>
              <a:rPr lang="fr-CA" dirty="0" err="1"/>
              <a:t>reported</a:t>
            </a:r>
            <a:r>
              <a:rPr lang="fr-CA" dirty="0"/>
              <a:t> a protective </a:t>
            </a:r>
            <a:r>
              <a:rPr lang="fr-CA" dirty="0" err="1"/>
              <a:t>effect</a:t>
            </a:r>
            <a:r>
              <a:rPr lang="fr-CA" dirty="0"/>
              <a:t> of </a:t>
            </a:r>
            <a:r>
              <a:rPr lang="fr-CA" dirty="0" err="1"/>
              <a:t>pacifiers</a:t>
            </a:r>
            <a:r>
              <a:rPr lang="fr-CA" dirty="0"/>
              <a:t> on the incidence of SIDS, </a:t>
            </a:r>
            <a:r>
              <a:rPr lang="fr-CA" dirty="0" err="1"/>
              <a:t>particularly</a:t>
            </a:r>
            <a:r>
              <a:rPr lang="fr-CA" dirty="0"/>
              <a:t> </a:t>
            </a:r>
            <a:r>
              <a:rPr lang="fr-CA" dirty="0" err="1"/>
              <a:t>when</a:t>
            </a:r>
            <a:r>
              <a:rPr lang="fr-CA" dirty="0"/>
              <a:t> </a:t>
            </a:r>
            <a:r>
              <a:rPr lang="fr-CA" dirty="0" err="1"/>
              <a:t>used</a:t>
            </a:r>
            <a:r>
              <a:rPr lang="fr-CA" dirty="0"/>
              <a:t> at the time of the last </a:t>
            </a:r>
            <a:r>
              <a:rPr lang="fr-CA" dirty="0" err="1"/>
              <a:t>sleep</a:t>
            </a:r>
            <a:r>
              <a:rPr lang="fr-CA" dirty="0"/>
              <a:t> </a:t>
            </a:r>
            <a:r>
              <a:rPr lang="fr-CA" dirty="0" err="1"/>
              <a:t>period</a:t>
            </a:r>
            <a:r>
              <a:rPr lang="fr-CA" dirty="0"/>
              <a:t>, </a:t>
            </a:r>
            <a:r>
              <a:rPr lang="fr-CA" dirty="0" err="1"/>
              <a:t>with</a:t>
            </a:r>
            <a:r>
              <a:rPr lang="fr-CA" dirty="0"/>
              <a:t> </a:t>
            </a:r>
            <a:r>
              <a:rPr lang="fr-CA" dirty="0" err="1"/>
              <a:t>decreased</a:t>
            </a:r>
            <a:r>
              <a:rPr lang="fr-CA" dirty="0"/>
              <a:t> </a:t>
            </a:r>
            <a:r>
              <a:rPr lang="fr-CA" dirty="0" err="1"/>
              <a:t>risk</a:t>
            </a:r>
            <a:r>
              <a:rPr lang="fr-CA" dirty="0"/>
              <a:t> of SIDS </a:t>
            </a:r>
            <a:r>
              <a:rPr lang="fr-CA" dirty="0" err="1"/>
              <a:t>ranging</a:t>
            </a:r>
            <a:r>
              <a:rPr lang="fr-CA" dirty="0"/>
              <a:t> </a:t>
            </a:r>
            <a:r>
              <a:rPr lang="fr-CA" dirty="0" err="1"/>
              <a:t>from</a:t>
            </a:r>
            <a:r>
              <a:rPr lang="fr-CA" dirty="0"/>
              <a:t> 50% to 90%. </a:t>
            </a:r>
            <a:r>
              <a:rPr lang="fr-CA" dirty="0" err="1"/>
              <a:t>Furthermore</a:t>
            </a:r>
            <a:r>
              <a:rPr lang="fr-CA" dirty="0"/>
              <a:t>, 1 </a:t>
            </a:r>
            <a:r>
              <a:rPr lang="fr-CA" dirty="0" err="1"/>
              <a:t>study</a:t>
            </a:r>
            <a:r>
              <a:rPr lang="fr-CA" dirty="0"/>
              <a:t> </a:t>
            </a:r>
            <a:r>
              <a:rPr lang="fr-CA" dirty="0" err="1"/>
              <a:t>found</a:t>
            </a:r>
            <a:r>
              <a:rPr lang="fr-CA" dirty="0"/>
              <a:t> </a:t>
            </a:r>
            <a:r>
              <a:rPr lang="fr-CA" dirty="0" err="1"/>
              <a:t>that</a:t>
            </a:r>
            <a:r>
              <a:rPr lang="fr-CA" dirty="0"/>
              <a:t> pacifier use </a:t>
            </a:r>
            <a:r>
              <a:rPr lang="fr-CA" dirty="0" err="1"/>
              <a:t>favorably</a:t>
            </a:r>
            <a:r>
              <a:rPr lang="fr-CA" dirty="0"/>
              <a:t> </a:t>
            </a:r>
            <a:r>
              <a:rPr lang="fr-CA" dirty="0" err="1"/>
              <a:t>modified</a:t>
            </a:r>
            <a:r>
              <a:rPr lang="fr-CA" dirty="0"/>
              <a:t> the </a:t>
            </a:r>
            <a:r>
              <a:rPr lang="fr-CA" dirty="0" err="1"/>
              <a:t>risk</a:t>
            </a:r>
            <a:r>
              <a:rPr lang="fr-CA" dirty="0"/>
              <a:t> profile of infants </a:t>
            </a:r>
            <a:r>
              <a:rPr lang="fr-CA" dirty="0" err="1"/>
              <a:t>who</a:t>
            </a:r>
            <a:r>
              <a:rPr lang="fr-CA" dirty="0"/>
              <a:t> </a:t>
            </a:r>
            <a:r>
              <a:rPr lang="fr-CA" dirty="0" err="1"/>
              <a:t>sleep</a:t>
            </a:r>
            <a:r>
              <a:rPr lang="fr-CA" dirty="0"/>
              <a:t> in the </a:t>
            </a:r>
            <a:r>
              <a:rPr lang="fr-CA" dirty="0" err="1"/>
              <a:t>prone</a:t>
            </a:r>
            <a:r>
              <a:rPr lang="fr-CA" dirty="0"/>
              <a:t>/</a:t>
            </a:r>
            <a:r>
              <a:rPr lang="fr-CA" dirty="0" err="1"/>
              <a:t>side</a:t>
            </a:r>
            <a:r>
              <a:rPr lang="fr-CA" dirty="0"/>
              <a:t> position, </a:t>
            </a:r>
            <a:r>
              <a:rPr lang="fr-CA" dirty="0" err="1"/>
              <a:t>bed-share</a:t>
            </a:r>
            <a:r>
              <a:rPr lang="fr-CA" dirty="0"/>
              <a:t>, or use soft </a:t>
            </a:r>
            <a:r>
              <a:rPr lang="fr-CA" dirty="0" err="1"/>
              <a:t>bedding</a:t>
            </a:r>
            <a:r>
              <a:rPr lang="fr-CA" dirty="0"/>
              <a:t>. 253 The </a:t>
            </a:r>
            <a:r>
              <a:rPr lang="fr-CA" dirty="0" err="1"/>
              <a:t>mechanism</a:t>
            </a:r>
            <a:r>
              <a:rPr lang="fr-CA" dirty="0"/>
              <a:t> for </a:t>
            </a:r>
            <a:r>
              <a:rPr lang="fr-CA" dirty="0" err="1"/>
              <a:t>this</a:t>
            </a:r>
            <a:r>
              <a:rPr lang="fr-CA" dirty="0"/>
              <a:t> apparent </a:t>
            </a:r>
            <a:r>
              <a:rPr lang="fr-CA" dirty="0" err="1"/>
              <a:t>strong</a:t>
            </a:r>
            <a:r>
              <a:rPr lang="fr-CA" dirty="0"/>
              <a:t> protective </a:t>
            </a:r>
            <a:r>
              <a:rPr lang="fr-CA" dirty="0" err="1"/>
              <a:t>effect</a:t>
            </a:r>
            <a:r>
              <a:rPr lang="fr-CA" dirty="0"/>
              <a:t> </a:t>
            </a:r>
            <a:r>
              <a:rPr lang="fr-CA" dirty="0" err="1"/>
              <a:t>is</a:t>
            </a:r>
            <a:r>
              <a:rPr lang="fr-CA" dirty="0"/>
              <a:t> </a:t>
            </a:r>
            <a:r>
              <a:rPr lang="fr-CA" dirty="0" err="1"/>
              <a:t>still</a:t>
            </a:r>
            <a:r>
              <a:rPr lang="fr-CA" dirty="0"/>
              <a:t> </a:t>
            </a:r>
            <a:r>
              <a:rPr lang="fr-CA" dirty="0" err="1"/>
              <a:t>unclear</a:t>
            </a:r>
            <a:r>
              <a:rPr lang="fr-CA" dirty="0"/>
              <a:t>, but favorable modification of </a:t>
            </a:r>
            <a:r>
              <a:rPr lang="fr-CA" dirty="0" err="1"/>
              <a:t>autonomic</a:t>
            </a:r>
            <a:r>
              <a:rPr lang="fr-CA" dirty="0"/>
              <a:t> control </a:t>
            </a:r>
            <a:r>
              <a:rPr lang="fr-CA" dirty="0" err="1"/>
              <a:t>during</a:t>
            </a:r>
            <a:r>
              <a:rPr lang="fr-CA" dirty="0"/>
              <a:t> </a:t>
            </a:r>
            <a:r>
              <a:rPr lang="fr-CA" dirty="0" err="1"/>
              <a:t>sleep</a:t>
            </a:r>
            <a:r>
              <a:rPr lang="fr-CA" dirty="0"/>
              <a:t> 254 and </a:t>
            </a:r>
            <a:r>
              <a:rPr lang="fr-CA" dirty="0" err="1"/>
              <a:t>maintaining</a:t>
            </a:r>
            <a:r>
              <a:rPr lang="fr-CA" dirty="0"/>
              <a:t> </a:t>
            </a:r>
            <a:r>
              <a:rPr lang="fr-CA" dirty="0" err="1"/>
              <a:t>airway</a:t>
            </a:r>
            <a:r>
              <a:rPr lang="fr-CA" dirty="0"/>
              <a:t> </a:t>
            </a:r>
            <a:r>
              <a:rPr lang="fr-CA" dirty="0" err="1"/>
              <a:t>patency</a:t>
            </a:r>
            <a:r>
              <a:rPr lang="fr-CA" dirty="0"/>
              <a:t> </a:t>
            </a:r>
            <a:r>
              <a:rPr lang="fr-CA" dirty="0" err="1"/>
              <a:t>during</a:t>
            </a:r>
            <a:r>
              <a:rPr lang="fr-CA" dirty="0"/>
              <a:t> sleep255 have been </a:t>
            </a:r>
            <a:r>
              <a:rPr lang="fr-CA" dirty="0" err="1"/>
              <a:t>proposed</a:t>
            </a:r>
            <a:r>
              <a:rPr lang="fr-CA" dirty="0"/>
              <a:t>. It </a:t>
            </a:r>
            <a:r>
              <a:rPr lang="fr-CA" dirty="0" err="1"/>
              <a:t>is</a:t>
            </a:r>
            <a:r>
              <a:rPr lang="fr-CA" dirty="0"/>
              <a:t> </a:t>
            </a:r>
            <a:r>
              <a:rPr lang="fr-CA" dirty="0" err="1"/>
              <a:t>common</a:t>
            </a:r>
            <a:r>
              <a:rPr lang="fr-CA" dirty="0"/>
              <a:t> for the pacifier to </a:t>
            </a:r>
            <a:r>
              <a:rPr lang="fr-CA" dirty="0" err="1"/>
              <a:t>fall</a:t>
            </a:r>
            <a:r>
              <a:rPr lang="fr-CA" dirty="0"/>
              <a:t> </a:t>
            </a:r>
            <a:r>
              <a:rPr lang="fr-CA" dirty="0" err="1"/>
              <a:t>from</a:t>
            </a:r>
            <a:r>
              <a:rPr lang="fr-CA" dirty="0"/>
              <a:t> the </a:t>
            </a:r>
            <a:r>
              <a:rPr lang="fr-CA" dirty="0" err="1"/>
              <a:t>mouth</a:t>
            </a:r>
            <a:r>
              <a:rPr lang="fr-CA" dirty="0"/>
              <a:t> </a:t>
            </a:r>
            <a:r>
              <a:rPr lang="fr-CA" dirty="0" err="1"/>
              <a:t>soon</a:t>
            </a:r>
            <a:r>
              <a:rPr lang="fr-CA" dirty="0"/>
              <a:t> </a:t>
            </a:r>
            <a:r>
              <a:rPr lang="fr-CA" dirty="0" err="1"/>
              <a:t>after</a:t>
            </a:r>
            <a:r>
              <a:rPr lang="fr-CA" dirty="0"/>
              <a:t> the infant </a:t>
            </a:r>
            <a:r>
              <a:rPr lang="fr-CA" dirty="0" err="1"/>
              <a:t>falls</a:t>
            </a:r>
            <a:r>
              <a:rPr lang="fr-CA" dirty="0"/>
              <a:t> </a:t>
            </a:r>
            <a:r>
              <a:rPr lang="fr-CA" dirty="0" err="1"/>
              <a:t>asleep</a:t>
            </a:r>
            <a:r>
              <a:rPr lang="fr-CA" dirty="0"/>
              <a:t>; </a:t>
            </a:r>
            <a:r>
              <a:rPr lang="fr-CA" dirty="0" err="1"/>
              <a:t>even</a:t>
            </a:r>
            <a:r>
              <a:rPr lang="fr-CA" dirty="0"/>
              <a:t> </a:t>
            </a:r>
            <a:r>
              <a:rPr lang="fr-CA" dirty="0" err="1"/>
              <a:t>so</a:t>
            </a:r>
            <a:r>
              <a:rPr lang="fr-CA" dirty="0"/>
              <a:t>, the protective </a:t>
            </a:r>
            <a:r>
              <a:rPr lang="fr-CA" dirty="0" err="1"/>
              <a:t>effect</a:t>
            </a:r>
            <a:r>
              <a:rPr lang="fr-CA" dirty="0"/>
              <a:t> </a:t>
            </a:r>
            <a:r>
              <a:rPr lang="fr-CA" dirty="0" err="1"/>
              <a:t>persists</a:t>
            </a:r>
            <a:r>
              <a:rPr lang="fr-CA" dirty="0"/>
              <a:t> </a:t>
            </a:r>
            <a:r>
              <a:rPr lang="fr-CA" dirty="0" err="1"/>
              <a:t>throughout</a:t>
            </a:r>
            <a:r>
              <a:rPr lang="fr-CA" dirty="0"/>
              <a:t> </a:t>
            </a:r>
            <a:r>
              <a:rPr lang="fr-CA" dirty="0" err="1"/>
              <a:t>that</a:t>
            </a:r>
            <a:r>
              <a:rPr lang="fr-CA" dirty="0"/>
              <a:t> </a:t>
            </a:r>
            <a:r>
              <a:rPr lang="fr-CA" dirty="0" err="1"/>
              <a:t>sleep</a:t>
            </a:r>
            <a:r>
              <a:rPr lang="fr-CA" dirty="0"/>
              <a:t> </a:t>
            </a:r>
            <a:r>
              <a:rPr lang="fr-CA" dirty="0" err="1"/>
              <a:t>period</a:t>
            </a:r>
            <a:endParaRPr lang="fr-CA" dirty="0"/>
          </a:p>
          <a:p>
            <a:pPr marL="171450" indent="-171450">
              <a:buFontTx/>
              <a:buChar char="-"/>
            </a:pPr>
            <a:r>
              <a:rPr lang="fr-CA" b="1" dirty="0" err="1"/>
              <a:t>Avoid</a:t>
            </a:r>
            <a:r>
              <a:rPr lang="fr-CA" b="1" dirty="0"/>
              <a:t> </a:t>
            </a:r>
            <a:r>
              <a:rPr lang="fr-CA" b="1" dirty="0" err="1"/>
              <a:t>overheating</a:t>
            </a:r>
            <a:r>
              <a:rPr lang="fr-CA" b="1" dirty="0"/>
              <a:t> and </a:t>
            </a:r>
            <a:r>
              <a:rPr lang="fr-CA" b="1" dirty="0" err="1"/>
              <a:t>head</a:t>
            </a:r>
            <a:r>
              <a:rPr lang="fr-CA" b="1" dirty="0"/>
              <a:t> </a:t>
            </a:r>
            <a:r>
              <a:rPr lang="fr-CA" b="1" dirty="0" err="1"/>
              <a:t>covering</a:t>
            </a:r>
            <a:r>
              <a:rPr lang="fr-CA" b="1" dirty="0"/>
              <a:t> in infants</a:t>
            </a:r>
            <a:r>
              <a:rPr lang="fr-CA" dirty="0"/>
              <a:t>. The </a:t>
            </a:r>
            <a:r>
              <a:rPr lang="fr-CA" dirty="0" err="1"/>
              <a:t>amount</a:t>
            </a:r>
            <a:r>
              <a:rPr lang="fr-CA" dirty="0"/>
              <a:t> of </a:t>
            </a:r>
            <a:r>
              <a:rPr lang="fr-CA" dirty="0" err="1"/>
              <a:t>clothing</a:t>
            </a:r>
            <a:r>
              <a:rPr lang="fr-CA" dirty="0"/>
              <a:t> or </a:t>
            </a:r>
            <a:r>
              <a:rPr lang="fr-CA" dirty="0" err="1"/>
              <a:t>blankets</a:t>
            </a:r>
            <a:r>
              <a:rPr lang="fr-CA" dirty="0"/>
              <a:t> </a:t>
            </a:r>
            <a:r>
              <a:rPr lang="fr-CA" dirty="0" err="1"/>
              <a:t>covering</a:t>
            </a:r>
            <a:r>
              <a:rPr lang="fr-CA" dirty="0"/>
              <a:t> an infant and the room </a:t>
            </a:r>
            <a:r>
              <a:rPr lang="fr-CA" dirty="0" err="1"/>
              <a:t>temperature</a:t>
            </a:r>
            <a:r>
              <a:rPr lang="fr-CA" dirty="0"/>
              <a:t> are </a:t>
            </a:r>
            <a:r>
              <a:rPr lang="fr-CA" dirty="0" err="1"/>
              <a:t>associated</a:t>
            </a:r>
            <a:r>
              <a:rPr lang="fr-CA" dirty="0"/>
              <a:t> </a:t>
            </a:r>
            <a:r>
              <a:rPr lang="fr-CA" dirty="0" err="1"/>
              <a:t>with</a:t>
            </a:r>
            <a:r>
              <a:rPr lang="fr-CA" dirty="0"/>
              <a:t> an </a:t>
            </a:r>
            <a:r>
              <a:rPr lang="fr-CA" dirty="0" err="1"/>
              <a:t>increased</a:t>
            </a:r>
            <a:r>
              <a:rPr lang="fr-CA" dirty="0"/>
              <a:t> </a:t>
            </a:r>
            <a:r>
              <a:rPr lang="fr-CA" dirty="0" err="1"/>
              <a:t>risk</a:t>
            </a:r>
            <a:r>
              <a:rPr lang="fr-CA" dirty="0"/>
              <a:t> of SIDS</a:t>
            </a:r>
          </a:p>
          <a:p>
            <a:endParaRPr lang="fr-FR" dirty="0"/>
          </a:p>
          <a:p>
            <a:r>
              <a:rPr lang="fr-CA" dirty="0"/>
              <a:t>Goldstein RD, </a:t>
            </a:r>
            <a:r>
              <a:rPr lang="fr-CA" dirty="0" err="1"/>
              <a:t>Trachtenberg</a:t>
            </a:r>
            <a:r>
              <a:rPr lang="fr-CA" dirty="0"/>
              <a:t> FL, Sens MA, et al. </a:t>
            </a:r>
            <a:r>
              <a:rPr lang="fr-CA" dirty="0" err="1"/>
              <a:t>Overall</a:t>
            </a:r>
            <a:r>
              <a:rPr lang="fr-CA" dirty="0"/>
              <a:t> </a:t>
            </a:r>
            <a:r>
              <a:rPr lang="fr-CA" dirty="0" err="1"/>
              <a:t>Postneonatal</a:t>
            </a:r>
            <a:r>
              <a:rPr lang="fr-CA" dirty="0"/>
              <a:t> </a:t>
            </a:r>
            <a:r>
              <a:rPr lang="fr-CA" dirty="0" err="1"/>
              <a:t>Mortality</a:t>
            </a:r>
            <a:r>
              <a:rPr lang="fr-CA" dirty="0"/>
              <a:t> and Rates of SIDS. </a:t>
            </a:r>
            <a:r>
              <a:rPr lang="fr-CA" dirty="0" err="1"/>
              <a:t>Pediatrics</a:t>
            </a:r>
            <a:r>
              <a:rPr lang="fr-CA" dirty="0"/>
              <a:t>. 2016;137(1):e20152298</a:t>
            </a:r>
          </a:p>
          <a:p>
            <a:r>
              <a:rPr lang="fr-CA" dirty="0"/>
              <a:t>DOI: 10.1542/peds.2015-2298</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Important variance </a:t>
            </a:r>
            <a:r>
              <a:rPr lang="fr-CA" b="1" dirty="0" err="1"/>
              <a:t>was</a:t>
            </a:r>
            <a:r>
              <a:rPr lang="fr-CA" b="1" dirty="0"/>
              <a:t> </a:t>
            </a:r>
            <a:r>
              <a:rPr lang="fr-CA" b="1" dirty="0" err="1"/>
              <a:t>seen</a:t>
            </a:r>
            <a:r>
              <a:rPr lang="fr-CA" b="1" dirty="0"/>
              <a:t> 1994 to 1996, </a:t>
            </a:r>
            <a:r>
              <a:rPr lang="fr-CA" b="1" dirty="0" err="1"/>
              <a:t>coinciding</a:t>
            </a:r>
            <a:r>
              <a:rPr lang="fr-CA" b="1" dirty="0"/>
              <a:t> </a:t>
            </a:r>
            <a:r>
              <a:rPr lang="fr-CA" b="1" dirty="0" err="1"/>
              <a:t>with</a:t>
            </a:r>
            <a:r>
              <a:rPr lang="fr-CA" b="1" dirty="0"/>
              <a:t> Back-to-</a:t>
            </a:r>
            <a:r>
              <a:rPr lang="fr-CA" b="1" dirty="0" err="1"/>
              <a:t>Sleep</a:t>
            </a:r>
            <a:r>
              <a:rPr lang="fr-CA" b="1" dirty="0"/>
              <a:t> initiation (BTS)</a:t>
            </a:r>
            <a:endParaRPr lang="fr-CA" dirty="0"/>
          </a:p>
          <a:p>
            <a:endParaRPr lang="fr-CA" dirty="0"/>
          </a:p>
          <a:p>
            <a:r>
              <a:rPr lang="fr-CA" b="1" dirty="0"/>
              <a:t>Conclusion: </a:t>
            </a:r>
          </a:p>
          <a:p>
            <a:pPr marL="171450" indent="-171450">
              <a:buFontTx/>
              <a:buChar char="-"/>
            </a:pPr>
            <a:r>
              <a:rPr lang="fr-CA" b="1" dirty="0" err="1"/>
              <a:t>Pediatricians</a:t>
            </a:r>
            <a:r>
              <a:rPr lang="fr-CA" b="1" dirty="0"/>
              <a:t> </a:t>
            </a:r>
            <a:r>
              <a:rPr lang="fr-CA" b="1" dirty="0" err="1"/>
              <a:t>should</a:t>
            </a:r>
            <a:r>
              <a:rPr lang="fr-CA" b="1" dirty="0"/>
              <a:t> </a:t>
            </a:r>
            <a:r>
              <a:rPr lang="fr-CA" b="1" dirty="0" err="1"/>
              <a:t>be</a:t>
            </a:r>
            <a:r>
              <a:rPr lang="fr-CA" b="1" dirty="0"/>
              <a:t> </a:t>
            </a:r>
            <a:r>
              <a:rPr lang="fr-CA" b="1" dirty="0" err="1"/>
              <a:t>clear</a:t>
            </a:r>
            <a:r>
              <a:rPr lang="fr-CA" b="1" dirty="0"/>
              <a:t> about the importance of </a:t>
            </a:r>
            <a:r>
              <a:rPr lang="fr-CA" b="1" dirty="0" err="1"/>
              <a:t>safe</a:t>
            </a:r>
            <a:r>
              <a:rPr lang="fr-CA" b="1" dirty="0"/>
              <a:t> infant </a:t>
            </a:r>
            <a:r>
              <a:rPr lang="fr-CA" b="1" dirty="0" err="1"/>
              <a:t>sleep</a:t>
            </a:r>
            <a:r>
              <a:rPr lang="fr-CA" b="1" dirty="0"/>
              <a:t> </a:t>
            </a:r>
            <a:r>
              <a:rPr lang="fr-CA" b="1" dirty="0" err="1"/>
              <a:t>environments</a:t>
            </a:r>
            <a:r>
              <a:rPr lang="fr-CA" b="1" dirty="0"/>
              <a:t>, </a:t>
            </a:r>
            <a:r>
              <a:rPr lang="fr-CA" b="1" dirty="0" err="1"/>
              <a:t>just</a:t>
            </a:r>
            <a:r>
              <a:rPr lang="fr-CA" b="1" dirty="0"/>
              <a:t> as </a:t>
            </a:r>
            <a:r>
              <a:rPr lang="fr-CA" b="1" dirty="0" err="1"/>
              <a:t>they</a:t>
            </a:r>
            <a:r>
              <a:rPr lang="fr-CA" b="1" dirty="0"/>
              <a:t> continue to stress the importance of </a:t>
            </a:r>
            <a:r>
              <a:rPr lang="fr-CA" b="1" dirty="0" err="1"/>
              <a:t>reducing</a:t>
            </a:r>
            <a:r>
              <a:rPr lang="fr-CA" b="1" dirty="0"/>
              <a:t> </a:t>
            </a:r>
            <a:r>
              <a:rPr lang="fr-CA" b="1" dirty="0" err="1"/>
              <a:t>maternal</a:t>
            </a:r>
            <a:r>
              <a:rPr lang="fr-CA" b="1" dirty="0"/>
              <a:t> smoking and </a:t>
            </a:r>
            <a:r>
              <a:rPr lang="fr-CA" b="1" dirty="0" err="1"/>
              <a:t>increasing</a:t>
            </a:r>
            <a:r>
              <a:rPr lang="fr-CA" b="1" dirty="0"/>
              <a:t> </a:t>
            </a:r>
            <a:r>
              <a:rPr lang="fr-CA" b="1" dirty="0" err="1"/>
              <a:t>breastfeeding</a:t>
            </a:r>
            <a:r>
              <a:rPr lang="fr-CA" b="1" dirty="0"/>
              <a:t> to </a:t>
            </a:r>
            <a:r>
              <a:rPr lang="fr-CA" b="1" dirty="0" err="1"/>
              <a:t>prevent</a:t>
            </a:r>
            <a:r>
              <a:rPr lang="fr-CA" b="1" dirty="0"/>
              <a:t> SIDS. Our </a:t>
            </a:r>
            <a:r>
              <a:rPr lang="fr-CA" b="1" dirty="0" err="1"/>
              <a:t>study</a:t>
            </a:r>
            <a:r>
              <a:rPr lang="fr-CA" b="1" dirty="0"/>
              <a:t> and </a:t>
            </a:r>
            <a:r>
              <a:rPr lang="fr-CA" b="1" dirty="0" err="1"/>
              <a:t>others</a:t>
            </a:r>
            <a:r>
              <a:rPr lang="fr-CA" b="1" dirty="0"/>
              <a:t> </a:t>
            </a:r>
            <a:r>
              <a:rPr lang="fr-CA" b="1" dirty="0" err="1"/>
              <a:t>suggest</a:t>
            </a:r>
            <a:r>
              <a:rPr lang="fr-CA" b="1" dirty="0"/>
              <a:t> </a:t>
            </a:r>
            <a:r>
              <a:rPr lang="fr-CA" b="1" dirty="0" err="1"/>
              <a:t>that</a:t>
            </a:r>
            <a:r>
              <a:rPr lang="fr-CA" b="1" dirty="0"/>
              <a:t> </a:t>
            </a:r>
            <a:r>
              <a:rPr lang="fr-CA" b="1" dirty="0" err="1"/>
              <a:t>estimated</a:t>
            </a:r>
            <a:r>
              <a:rPr lang="fr-CA" b="1" dirty="0"/>
              <a:t> </a:t>
            </a:r>
            <a:r>
              <a:rPr lang="fr-CA" b="1" dirty="0" err="1"/>
              <a:t>reductions</a:t>
            </a:r>
            <a:r>
              <a:rPr lang="fr-CA" b="1" dirty="0"/>
              <a:t> </a:t>
            </a:r>
            <a:r>
              <a:rPr lang="fr-CA" b="1" dirty="0" err="1"/>
              <a:t>generally</a:t>
            </a:r>
            <a:r>
              <a:rPr lang="fr-CA" b="1" dirty="0"/>
              <a:t> </a:t>
            </a:r>
            <a:r>
              <a:rPr lang="fr-CA" b="1" dirty="0" err="1"/>
              <a:t>attributed</a:t>
            </a:r>
            <a:r>
              <a:rPr lang="fr-CA" b="1" dirty="0"/>
              <a:t> to BTS </a:t>
            </a:r>
            <a:r>
              <a:rPr lang="fr-CA" b="1" dirty="0" err="1"/>
              <a:t>may</a:t>
            </a:r>
            <a:r>
              <a:rPr lang="fr-CA" b="1" dirty="0"/>
              <a:t> have been </a:t>
            </a:r>
            <a:r>
              <a:rPr lang="fr-CA" b="1" dirty="0" err="1"/>
              <a:t>overstated</a:t>
            </a:r>
            <a:r>
              <a:rPr lang="fr-CA" b="1" dirty="0"/>
              <a:t> </a:t>
            </a:r>
            <a:r>
              <a:rPr lang="fr-CA" b="1" dirty="0" err="1"/>
              <a:t>because</a:t>
            </a:r>
            <a:r>
              <a:rPr lang="fr-CA" b="1" dirty="0"/>
              <a:t> of changes in diagnostic </a:t>
            </a:r>
            <a:r>
              <a:rPr lang="fr-CA" b="1" dirty="0" err="1"/>
              <a:t>terminology</a:t>
            </a:r>
            <a:r>
              <a:rPr lang="fr-CA" b="1" dirty="0"/>
              <a:t>.</a:t>
            </a:r>
          </a:p>
          <a:p>
            <a:pPr marL="171450" indent="-171450">
              <a:buFontTx/>
              <a:buChar char="-"/>
            </a:pPr>
            <a:r>
              <a:rPr lang="fr-CA" dirty="0" err="1"/>
              <a:t>Importantly</a:t>
            </a:r>
            <a:r>
              <a:rPr lang="fr-CA" dirty="0"/>
              <a:t>, the </a:t>
            </a:r>
            <a:r>
              <a:rPr lang="fr-CA" dirty="0" err="1"/>
              <a:t>resulting</a:t>
            </a:r>
            <a:r>
              <a:rPr lang="fr-CA" dirty="0"/>
              <a:t> </a:t>
            </a:r>
            <a:r>
              <a:rPr lang="fr-CA" dirty="0" err="1"/>
              <a:t>measure</a:t>
            </a:r>
            <a:r>
              <a:rPr lang="fr-CA" dirty="0"/>
              <a:t> of SIDS </a:t>
            </a:r>
            <a:r>
              <a:rPr lang="fr-CA" dirty="0" err="1"/>
              <a:t>deaths</a:t>
            </a:r>
            <a:r>
              <a:rPr lang="fr-CA" dirty="0"/>
              <a:t> </a:t>
            </a:r>
            <a:r>
              <a:rPr lang="fr-CA" dirty="0" err="1"/>
              <a:t>significantly</a:t>
            </a:r>
            <a:r>
              <a:rPr lang="fr-CA" dirty="0"/>
              <a:t> </a:t>
            </a:r>
            <a:r>
              <a:rPr lang="fr-CA" dirty="0" err="1"/>
              <a:t>follows</a:t>
            </a:r>
            <a:r>
              <a:rPr lang="fr-CA" dirty="0"/>
              <a:t> </a:t>
            </a:r>
            <a:r>
              <a:rPr lang="fr-CA" dirty="0" err="1"/>
              <a:t>decreases</a:t>
            </a:r>
            <a:r>
              <a:rPr lang="fr-CA" dirty="0"/>
              <a:t> in </a:t>
            </a:r>
            <a:r>
              <a:rPr lang="fr-CA" dirty="0" err="1"/>
              <a:t>death</a:t>
            </a:r>
            <a:r>
              <a:rPr lang="fr-CA" dirty="0"/>
              <a:t> </a:t>
            </a:r>
            <a:r>
              <a:rPr lang="fr-CA" dirty="0" err="1"/>
              <a:t>from</a:t>
            </a:r>
            <a:r>
              <a:rPr lang="fr-CA" dirty="0"/>
              <a:t> </a:t>
            </a:r>
            <a:r>
              <a:rPr lang="fr-CA" dirty="0" err="1"/>
              <a:t>known</a:t>
            </a:r>
            <a:r>
              <a:rPr lang="fr-CA" dirty="0"/>
              <a:t> causes, </a:t>
            </a:r>
            <a:r>
              <a:rPr lang="fr-CA" dirty="0" err="1"/>
              <a:t>suggesting</a:t>
            </a:r>
            <a:r>
              <a:rPr lang="fr-CA" dirty="0"/>
              <a:t> </a:t>
            </a:r>
            <a:r>
              <a:rPr lang="fr-CA" dirty="0" err="1"/>
              <a:t>common</a:t>
            </a:r>
            <a:r>
              <a:rPr lang="fr-CA" dirty="0"/>
              <a:t> influences </a:t>
            </a:r>
            <a:r>
              <a:rPr lang="fr-CA" dirty="0" err="1"/>
              <a:t>such</a:t>
            </a:r>
            <a:r>
              <a:rPr lang="fr-CA" dirty="0"/>
              <a:t> as </a:t>
            </a:r>
            <a:r>
              <a:rPr lang="fr-CA" dirty="0" err="1"/>
              <a:t>reductions</a:t>
            </a:r>
            <a:r>
              <a:rPr lang="fr-CA" dirty="0"/>
              <a:t> in </a:t>
            </a:r>
            <a:r>
              <a:rPr lang="fr-CA" dirty="0" err="1"/>
              <a:t>perinatal</a:t>
            </a:r>
            <a:r>
              <a:rPr lang="fr-CA" dirty="0"/>
              <a:t> </a:t>
            </a:r>
            <a:r>
              <a:rPr lang="fr-CA" dirty="0" err="1"/>
              <a:t>risk</a:t>
            </a:r>
            <a:r>
              <a:rPr lang="fr-CA" dirty="0"/>
              <a:t> </a:t>
            </a:r>
            <a:r>
              <a:rPr lang="fr-CA" dirty="0" err="1"/>
              <a:t>factors</a:t>
            </a:r>
            <a:r>
              <a:rPr lang="fr-CA" dirty="0"/>
              <a:t> and </a:t>
            </a:r>
            <a:r>
              <a:rPr lang="fr-CA" dirty="0" err="1"/>
              <a:t>improved</a:t>
            </a:r>
            <a:r>
              <a:rPr lang="fr-CA" dirty="0"/>
              <a:t> </a:t>
            </a:r>
            <a:r>
              <a:rPr lang="fr-CA" dirty="0" err="1"/>
              <a:t>perinatal</a:t>
            </a:r>
            <a:r>
              <a:rPr lang="fr-CA" dirty="0"/>
              <a:t> care.</a:t>
            </a:r>
          </a:p>
          <a:p>
            <a:pPr marL="171450" indent="-171450">
              <a:buFontTx/>
              <a:buChar char="-"/>
            </a:pPr>
            <a:r>
              <a:rPr lang="fr-CA" dirty="0"/>
              <a:t>Future </a:t>
            </a:r>
            <a:r>
              <a:rPr lang="fr-CA" dirty="0" err="1"/>
              <a:t>progress</a:t>
            </a:r>
            <a:r>
              <a:rPr lang="fr-CA" dirty="0"/>
              <a:t> in </a:t>
            </a:r>
            <a:r>
              <a:rPr lang="fr-CA" dirty="0" err="1"/>
              <a:t>understanding</a:t>
            </a:r>
            <a:r>
              <a:rPr lang="fr-CA" dirty="0"/>
              <a:t> </a:t>
            </a:r>
            <a:r>
              <a:rPr lang="fr-CA" dirty="0" err="1"/>
              <a:t>these</a:t>
            </a:r>
            <a:r>
              <a:rPr lang="fr-CA" dirty="0"/>
              <a:t> </a:t>
            </a:r>
            <a:r>
              <a:rPr lang="fr-CA" dirty="0" err="1"/>
              <a:t>factors</a:t>
            </a:r>
            <a:r>
              <a:rPr lang="fr-CA" dirty="0"/>
              <a:t> </a:t>
            </a:r>
            <a:r>
              <a:rPr lang="fr-CA" dirty="0" err="1"/>
              <a:t>will</a:t>
            </a:r>
            <a:r>
              <a:rPr lang="fr-CA" dirty="0"/>
              <a:t> </a:t>
            </a:r>
            <a:r>
              <a:rPr lang="fr-CA" dirty="0" err="1"/>
              <a:t>depend</a:t>
            </a:r>
            <a:r>
              <a:rPr lang="fr-CA" dirty="0"/>
              <a:t> on </a:t>
            </a:r>
            <a:r>
              <a:rPr lang="fr-CA" dirty="0" err="1"/>
              <a:t>wider</a:t>
            </a:r>
            <a:r>
              <a:rPr lang="fr-CA" dirty="0"/>
              <a:t> consensus on nomenclature, attention to </a:t>
            </a:r>
            <a:r>
              <a:rPr lang="fr-CA" dirty="0" err="1"/>
              <a:t>contributory</a:t>
            </a:r>
            <a:r>
              <a:rPr lang="fr-CA" dirty="0"/>
              <a:t> </a:t>
            </a:r>
            <a:r>
              <a:rPr lang="fr-CA" dirty="0" err="1"/>
              <a:t>prenatal</a:t>
            </a:r>
            <a:r>
              <a:rPr lang="fr-CA" dirty="0"/>
              <a:t> and </a:t>
            </a:r>
            <a:r>
              <a:rPr lang="fr-CA" dirty="0" err="1"/>
              <a:t>neonatal</a:t>
            </a:r>
            <a:r>
              <a:rPr lang="fr-CA" dirty="0"/>
              <a:t> </a:t>
            </a:r>
            <a:r>
              <a:rPr lang="fr-CA" dirty="0" err="1"/>
              <a:t>factors</a:t>
            </a:r>
            <a:r>
              <a:rPr lang="fr-CA" dirty="0"/>
              <a:t>, </a:t>
            </a:r>
            <a:r>
              <a:rPr lang="fr-CA" dirty="0" err="1"/>
              <a:t>continued</a:t>
            </a:r>
            <a:r>
              <a:rPr lang="fr-CA" dirty="0"/>
              <a:t> </a:t>
            </a:r>
            <a:r>
              <a:rPr lang="fr-CA" dirty="0" err="1"/>
              <a:t>review</a:t>
            </a:r>
            <a:r>
              <a:rPr lang="fr-CA" dirty="0"/>
              <a:t> of </a:t>
            </a:r>
            <a:r>
              <a:rPr lang="fr-CA" dirty="0" err="1"/>
              <a:t>environmental</a:t>
            </a:r>
            <a:r>
              <a:rPr lang="fr-CA" dirty="0"/>
              <a:t> </a:t>
            </a:r>
            <a:r>
              <a:rPr lang="fr-CA" dirty="0" err="1"/>
              <a:t>factors</a:t>
            </a:r>
            <a:r>
              <a:rPr lang="fr-CA" dirty="0"/>
              <a:t>, and </a:t>
            </a:r>
            <a:r>
              <a:rPr lang="fr-CA" dirty="0" err="1"/>
              <a:t>biological</a:t>
            </a:r>
            <a:r>
              <a:rPr lang="fr-CA" dirty="0"/>
              <a:t> </a:t>
            </a:r>
            <a:r>
              <a:rPr lang="fr-CA" dirty="0" err="1"/>
              <a:t>research</a:t>
            </a:r>
            <a:r>
              <a:rPr lang="fr-CA" dirty="0"/>
              <a:t> on SIDS and </a:t>
            </a:r>
            <a:r>
              <a:rPr lang="fr-CA" dirty="0" err="1"/>
              <a:t>its</a:t>
            </a:r>
            <a:r>
              <a:rPr lang="fr-CA" dirty="0"/>
              <a:t> </a:t>
            </a:r>
            <a:r>
              <a:rPr lang="fr-CA" dirty="0" err="1"/>
              <a:t>complex</a:t>
            </a:r>
            <a:r>
              <a:rPr lang="fr-CA" dirty="0"/>
              <a:t> </a:t>
            </a:r>
            <a:r>
              <a:rPr lang="fr-CA" dirty="0" err="1"/>
              <a:t>etiologies</a:t>
            </a:r>
            <a:r>
              <a:rPr lang="fr-CA" dirty="0"/>
              <a:t>.</a:t>
            </a:r>
          </a:p>
          <a:p>
            <a:endParaRPr lang="fr-CA" dirty="0"/>
          </a:p>
          <a:p>
            <a:r>
              <a:rPr lang="fr-CA" dirty="0"/>
              <a:t>It has been </a:t>
            </a:r>
            <a:r>
              <a:rPr lang="fr-CA" dirty="0" err="1"/>
              <a:t>recognized</a:t>
            </a:r>
            <a:r>
              <a:rPr lang="fr-CA" dirty="0"/>
              <a:t> </a:t>
            </a:r>
            <a:r>
              <a:rPr lang="fr-CA" dirty="0" err="1"/>
              <a:t>that</a:t>
            </a:r>
            <a:r>
              <a:rPr lang="fr-CA" dirty="0"/>
              <a:t> SIDS </a:t>
            </a:r>
            <a:r>
              <a:rPr lang="fr-CA" dirty="0" err="1"/>
              <a:t>mortality</a:t>
            </a:r>
            <a:r>
              <a:rPr lang="fr-CA" dirty="0"/>
              <a:t> has </a:t>
            </a:r>
            <a:r>
              <a:rPr lang="fr-CA" dirty="0" err="1"/>
              <a:t>decreased</a:t>
            </a:r>
            <a:r>
              <a:rPr lang="fr-CA" dirty="0"/>
              <a:t> </a:t>
            </a:r>
            <a:r>
              <a:rPr lang="fr-CA" dirty="0" err="1"/>
              <a:t>since</a:t>
            </a:r>
            <a:r>
              <a:rPr lang="fr-CA" dirty="0"/>
              <a:t> inclusion in the International Classification of </a:t>
            </a:r>
            <a:r>
              <a:rPr lang="fr-CA" dirty="0" err="1"/>
              <a:t>Diseases</a:t>
            </a:r>
            <a:r>
              <a:rPr lang="fr-CA" dirty="0"/>
              <a:t> in 1973, 6 </a:t>
            </a:r>
            <a:r>
              <a:rPr lang="fr-CA" dirty="0" err="1"/>
              <a:t>decades</a:t>
            </a:r>
            <a:r>
              <a:rPr lang="fr-CA" dirty="0"/>
              <a:t> </a:t>
            </a:r>
            <a:r>
              <a:rPr lang="fr-CA" dirty="0" err="1"/>
              <a:t>before</a:t>
            </a:r>
            <a:r>
              <a:rPr lang="fr-CA" dirty="0"/>
              <a:t> the promotion of </a:t>
            </a:r>
            <a:r>
              <a:rPr lang="fr-CA" dirty="0" err="1"/>
              <a:t>supine</a:t>
            </a:r>
            <a:r>
              <a:rPr lang="fr-CA" dirty="0"/>
              <a:t> </a:t>
            </a:r>
            <a:r>
              <a:rPr lang="fr-CA" dirty="0" err="1"/>
              <a:t>sleep</a:t>
            </a:r>
            <a:r>
              <a:rPr lang="fr-CA" dirty="0"/>
              <a:t> </a:t>
            </a:r>
            <a:r>
              <a:rPr lang="fr-CA" dirty="0" err="1"/>
              <a:t>positioning</a:t>
            </a:r>
            <a:r>
              <a:rPr lang="fr-CA" dirty="0"/>
              <a:t>. </a:t>
            </a:r>
            <a:r>
              <a:rPr lang="fr-CA" dirty="0" err="1"/>
              <a:t>Without</a:t>
            </a:r>
            <a:r>
              <a:rPr lang="fr-CA" dirty="0"/>
              <a:t> </a:t>
            </a:r>
            <a:r>
              <a:rPr lang="fr-CA" dirty="0" err="1"/>
              <a:t>diminishing</a:t>
            </a:r>
            <a:r>
              <a:rPr lang="fr-CA" dirty="0"/>
              <a:t> the </a:t>
            </a:r>
            <a:r>
              <a:rPr lang="fr-CA" dirty="0" err="1"/>
              <a:t>remarkable</a:t>
            </a:r>
            <a:r>
              <a:rPr lang="fr-CA" dirty="0"/>
              <a:t> contributions of BTS, </a:t>
            </a:r>
            <a:r>
              <a:rPr lang="fr-CA" dirty="0" err="1"/>
              <a:t>this</a:t>
            </a:r>
            <a:r>
              <a:rPr lang="fr-CA" dirty="0"/>
              <a:t> 30-year </a:t>
            </a:r>
            <a:r>
              <a:rPr lang="fr-CA" dirty="0" err="1"/>
              <a:t>analysis</a:t>
            </a:r>
            <a:r>
              <a:rPr lang="fr-CA" dirty="0"/>
              <a:t> </a:t>
            </a:r>
            <a:r>
              <a:rPr lang="fr-CA" dirty="0" err="1"/>
              <a:t>raises</a:t>
            </a:r>
            <a:r>
              <a:rPr lang="fr-CA" dirty="0"/>
              <a:t> important </a:t>
            </a:r>
            <a:r>
              <a:rPr lang="fr-CA" dirty="0" err="1"/>
              <a:t>considerations</a:t>
            </a:r>
            <a:r>
              <a:rPr lang="fr-CA" dirty="0"/>
              <a:t> </a:t>
            </a:r>
            <a:r>
              <a:rPr lang="fr-CA" dirty="0" err="1"/>
              <a:t>that</a:t>
            </a:r>
            <a:r>
              <a:rPr lang="fr-CA" dirty="0"/>
              <a:t> changes in </a:t>
            </a:r>
            <a:r>
              <a:rPr lang="fr-CA" dirty="0" err="1"/>
              <a:t>mortality</a:t>
            </a:r>
            <a:r>
              <a:rPr lang="fr-CA" dirty="0"/>
              <a:t> </a:t>
            </a:r>
            <a:r>
              <a:rPr lang="fr-CA" dirty="0" err="1"/>
              <a:t>were</a:t>
            </a:r>
            <a:r>
              <a:rPr lang="fr-CA" dirty="0"/>
              <a:t> </a:t>
            </a:r>
            <a:r>
              <a:rPr lang="fr-CA" dirty="0" err="1"/>
              <a:t>also</a:t>
            </a:r>
            <a:r>
              <a:rPr lang="fr-CA" dirty="0"/>
              <a:t> </a:t>
            </a:r>
            <a:r>
              <a:rPr lang="fr-CA" dirty="0" err="1"/>
              <a:t>associated</a:t>
            </a:r>
            <a:r>
              <a:rPr lang="fr-CA" dirty="0"/>
              <a:t> </a:t>
            </a:r>
            <a:r>
              <a:rPr lang="fr-CA" dirty="0" err="1"/>
              <a:t>with</a:t>
            </a:r>
            <a:r>
              <a:rPr lang="fr-CA" dirty="0"/>
              <a:t> concurrent influences on </a:t>
            </a:r>
            <a:r>
              <a:rPr lang="fr-CA" dirty="0" err="1"/>
              <a:t>postneonatal</a:t>
            </a:r>
            <a:r>
              <a:rPr lang="fr-CA" dirty="0"/>
              <a:t> </a:t>
            </a:r>
            <a:r>
              <a:rPr lang="fr-CA" dirty="0" err="1"/>
              <a:t>mortality</a:t>
            </a:r>
            <a:r>
              <a:rPr lang="fr-CA" dirty="0"/>
              <a:t> and </a:t>
            </a:r>
            <a:r>
              <a:rPr lang="fr-CA" dirty="0" err="1"/>
              <a:t>those</a:t>
            </a:r>
            <a:r>
              <a:rPr lang="fr-CA" dirty="0"/>
              <a:t> </a:t>
            </a:r>
            <a:r>
              <a:rPr lang="fr-CA" dirty="0" err="1"/>
              <a:t>affecting</a:t>
            </a:r>
            <a:r>
              <a:rPr lang="fr-CA" dirty="0"/>
              <a:t> </a:t>
            </a:r>
            <a:r>
              <a:rPr lang="fr-CA" dirty="0" err="1"/>
              <a:t>intrinsic</a:t>
            </a:r>
            <a:r>
              <a:rPr lang="fr-CA" dirty="0"/>
              <a:t> </a:t>
            </a:r>
            <a:r>
              <a:rPr lang="fr-CA" dirty="0" err="1"/>
              <a:t>risk</a:t>
            </a:r>
            <a:r>
              <a:rPr lang="fr-CA" dirty="0"/>
              <a:t>. </a:t>
            </a:r>
            <a:r>
              <a:rPr lang="fr-CA" dirty="0" err="1"/>
              <a:t>Although</a:t>
            </a:r>
            <a:r>
              <a:rPr lang="fr-CA" dirty="0"/>
              <a:t> </a:t>
            </a:r>
            <a:r>
              <a:rPr lang="fr-CA" dirty="0" err="1"/>
              <a:t>it</a:t>
            </a:r>
            <a:r>
              <a:rPr lang="fr-CA" dirty="0"/>
              <a:t> has been </a:t>
            </a:r>
            <a:r>
              <a:rPr lang="fr-CA" dirty="0" err="1"/>
              <a:t>noted</a:t>
            </a:r>
            <a:r>
              <a:rPr lang="fr-CA" dirty="0"/>
              <a:t> </a:t>
            </a:r>
            <a:r>
              <a:rPr lang="fr-CA" dirty="0" err="1"/>
              <a:t>that</a:t>
            </a:r>
            <a:r>
              <a:rPr lang="fr-CA" dirty="0"/>
              <a:t> all-cause </a:t>
            </a:r>
            <a:r>
              <a:rPr lang="fr-CA" dirty="0" err="1"/>
              <a:t>postneonatal</a:t>
            </a:r>
            <a:r>
              <a:rPr lang="fr-CA" dirty="0"/>
              <a:t> </a:t>
            </a:r>
            <a:r>
              <a:rPr lang="fr-CA" dirty="0" err="1"/>
              <a:t>mortality</a:t>
            </a:r>
            <a:r>
              <a:rPr lang="fr-CA" dirty="0"/>
              <a:t> has </a:t>
            </a:r>
            <a:r>
              <a:rPr lang="fr-CA" dirty="0" err="1"/>
              <a:t>followed</a:t>
            </a:r>
            <a:r>
              <a:rPr lang="fr-CA" dirty="0"/>
              <a:t> a trend </a:t>
            </a:r>
            <a:r>
              <a:rPr lang="fr-CA" dirty="0" err="1"/>
              <a:t>similar</a:t>
            </a:r>
            <a:r>
              <a:rPr lang="fr-CA" dirty="0"/>
              <a:t> to SIDS,33 the </a:t>
            </a:r>
            <a:r>
              <a:rPr lang="fr-CA" dirty="0" err="1"/>
              <a:t>interrelationship</a:t>
            </a:r>
            <a:r>
              <a:rPr lang="fr-CA" dirty="0"/>
              <a:t> has </a:t>
            </a:r>
            <a:r>
              <a:rPr lang="fr-CA" dirty="0" err="1"/>
              <a:t>received</a:t>
            </a:r>
            <a:r>
              <a:rPr lang="fr-CA" dirty="0"/>
              <a:t> </a:t>
            </a:r>
            <a:r>
              <a:rPr lang="fr-CA" dirty="0" err="1"/>
              <a:t>little</a:t>
            </a:r>
            <a:r>
              <a:rPr lang="fr-CA" dirty="0"/>
              <a:t> attention. The use of </a:t>
            </a:r>
            <a:r>
              <a:rPr lang="fr-CA" dirty="0" err="1"/>
              <a:t>specific</a:t>
            </a:r>
            <a:r>
              <a:rPr lang="fr-CA" dirty="0"/>
              <a:t> cause </a:t>
            </a:r>
            <a:r>
              <a:rPr lang="fr-CA" dirty="0" err="1"/>
              <a:t>mortality</a:t>
            </a:r>
            <a:r>
              <a:rPr lang="fr-CA" dirty="0"/>
              <a:t> as a proxy for </a:t>
            </a:r>
            <a:r>
              <a:rPr lang="fr-CA" dirty="0" err="1"/>
              <a:t>intrinsic</a:t>
            </a:r>
            <a:r>
              <a:rPr lang="fr-CA" dirty="0"/>
              <a:t> SIDS </a:t>
            </a:r>
            <a:r>
              <a:rPr lang="fr-CA" dirty="0" err="1"/>
              <a:t>risk</a:t>
            </a:r>
            <a:r>
              <a:rPr lang="fr-CA" dirty="0"/>
              <a:t> </a:t>
            </a:r>
            <a:r>
              <a:rPr lang="fr-CA" dirty="0" err="1"/>
              <a:t>is</a:t>
            </a:r>
            <a:r>
              <a:rPr lang="fr-CA" dirty="0"/>
              <a:t> an </a:t>
            </a:r>
            <a:r>
              <a:rPr lang="fr-CA" dirty="0" err="1"/>
              <a:t>untested</a:t>
            </a:r>
            <a:r>
              <a:rPr lang="fr-CA" dirty="0"/>
              <a:t> </a:t>
            </a:r>
            <a:r>
              <a:rPr lang="fr-CA" dirty="0" err="1"/>
              <a:t>strategy</a:t>
            </a:r>
            <a:r>
              <a:rPr lang="fr-CA" dirty="0"/>
              <a:t>, and the </a:t>
            </a:r>
            <a:r>
              <a:rPr lang="fr-CA" dirty="0" err="1"/>
              <a:t>relationship</a:t>
            </a:r>
            <a:r>
              <a:rPr lang="fr-CA" dirty="0"/>
              <a:t> </a:t>
            </a:r>
            <a:r>
              <a:rPr lang="fr-CA" dirty="0" err="1"/>
              <a:t>between</a:t>
            </a:r>
            <a:r>
              <a:rPr lang="fr-CA" dirty="0"/>
              <a:t> concurrence and causation </a:t>
            </a:r>
            <a:r>
              <a:rPr lang="fr-CA" dirty="0" err="1"/>
              <a:t>is</a:t>
            </a:r>
            <a:r>
              <a:rPr lang="fr-CA" dirty="0"/>
              <a:t> </a:t>
            </a:r>
            <a:r>
              <a:rPr lang="fr-CA" dirty="0" err="1"/>
              <a:t>speculative</a:t>
            </a:r>
            <a:r>
              <a:rPr lang="fr-CA" dirty="0"/>
              <a:t>. </a:t>
            </a:r>
            <a:r>
              <a:rPr lang="fr-CA" dirty="0" err="1"/>
              <a:t>Nonetheless</a:t>
            </a:r>
            <a:r>
              <a:rPr lang="fr-CA" dirty="0"/>
              <a:t>, SIDS </a:t>
            </a:r>
            <a:r>
              <a:rPr lang="fr-CA" dirty="0" err="1"/>
              <a:t>mortality</a:t>
            </a:r>
            <a:r>
              <a:rPr lang="fr-CA" dirty="0"/>
              <a:t> trends are </a:t>
            </a:r>
            <a:r>
              <a:rPr lang="fr-CA" dirty="0" err="1"/>
              <a:t>highly</a:t>
            </a:r>
            <a:r>
              <a:rPr lang="fr-CA" dirty="0"/>
              <a:t> concordant </a:t>
            </a:r>
            <a:r>
              <a:rPr lang="fr-CA" dirty="0" err="1"/>
              <a:t>with</a:t>
            </a:r>
            <a:r>
              <a:rPr lang="fr-CA" dirty="0"/>
              <a:t> </a:t>
            </a:r>
            <a:r>
              <a:rPr lang="fr-CA" dirty="0" err="1"/>
              <a:t>predictions</a:t>
            </a:r>
            <a:r>
              <a:rPr lang="fr-CA" dirty="0"/>
              <a:t> in the model </a:t>
            </a:r>
            <a:r>
              <a:rPr lang="fr-CA" dirty="0" err="1"/>
              <a:t>used</a:t>
            </a:r>
            <a:r>
              <a:rPr lang="fr-CA" dirty="0"/>
              <a:t> in </a:t>
            </a:r>
            <a:r>
              <a:rPr lang="fr-CA" dirty="0" err="1"/>
              <a:t>this</a:t>
            </a:r>
            <a:r>
              <a:rPr lang="fr-CA" dirty="0"/>
              <a:t> </a:t>
            </a:r>
            <a:r>
              <a:rPr lang="fr-CA" dirty="0" err="1"/>
              <a:t>study</a:t>
            </a:r>
            <a:r>
              <a:rPr lang="fr-CA" dirty="0"/>
              <a:t>. </a:t>
            </a:r>
            <a:r>
              <a:rPr lang="fr-CA" dirty="0" err="1"/>
              <a:t>Additional</a:t>
            </a:r>
            <a:r>
              <a:rPr lang="fr-CA" dirty="0"/>
              <a:t> support </a:t>
            </a:r>
            <a:r>
              <a:rPr lang="fr-CA" dirty="0" err="1"/>
              <a:t>that</a:t>
            </a:r>
            <a:r>
              <a:rPr lang="fr-CA" dirty="0"/>
              <a:t> SIDS and non-SIDS </a:t>
            </a:r>
            <a:r>
              <a:rPr lang="fr-CA" dirty="0" err="1"/>
              <a:t>mortality</a:t>
            </a:r>
            <a:r>
              <a:rPr lang="fr-CA" dirty="0"/>
              <a:t> </a:t>
            </a:r>
            <a:r>
              <a:rPr lang="fr-CA" dirty="0" err="1"/>
              <a:t>share</a:t>
            </a:r>
            <a:r>
              <a:rPr lang="fr-CA" dirty="0"/>
              <a:t> </a:t>
            </a:r>
            <a:r>
              <a:rPr lang="fr-CA" dirty="0" err="1"/>
              <a:t>common</a:t>
            </a:r>
            <a:r>
              <a:rPr lang="fr-CA" dirty="0"/>
              <a:t> influences </a:t>
            </a:r>
            <a:r>
              <a:rPr lang="fr-CA" dirty="0" err="1"/>
              <a:t>is</a:t>
            </a:r>
            <a:r>
              <a:rPr lang="fr-CA" dirty="0"/>
              <a:t> </a:t>
            </a:r>
            <a:r>
              <a:rPr lang="fr-CA" dirty="0" err="1"/>
              <a:t>provided</a:t>
            </a:r>
            <a:r>
              <a:rPr lang="fr-CA" dirty="0"/>
              <a:t> by the cluster </a:t>
            </a:r>
            <a:r>
              <a:rPr lang="fr-CA" dirty="0" err="1"/>
              <a:t>analysis</a:t>
            </a:r>
            <a:r>
              <a:rPr lang="fr-CA" dirty="0"/>
              <a:t>, </a:t>
            </a:r>
            <a:r>
              <a:rPr lang="fr-CA" dirty="0" err="1"/>
              <a:t>where</a:t>
            </a:r>
            <a:r>
              <a:rPr lang="fr-CA" dirty="0"/>
              <a:t> SIDS </a:t>
            </a:r>
            <a:r>
              <a:rPr lang="fr-CA" dirty="0" err="1"/>
              <a:t>mortality</a:t>
            </a:r>
            <a:r>
              <a:rPr lang="fr-CA" dirty="0"/>
              <a:t> trends </a:t>
            </a:r>
            <a:r>
              <a:rPr lang="fr-CA" dirty="0" err="1"/>
              <a:t>most</a:t>
            </a:r>
            <a:r>
              <a:rPr lang="fr-CA" dirty="0"/>
              <a:t> </a:t>
            </a:r>
            <a:r>
              <a:rPr lang="fr-CA" dirty="0" err="1"/>
              <a:t>closely</a:t>
            </a:r>
            <a:r>
              <a:rPr lang="fr-CA" dirty="0"/>
              <a:t> follow </a:t>
            </a:r>
            <a:r>
              <a:rPr lang="fr-CA" dirty="0" err="1"/>
              <a:t>specific</a:t>
            </a:r>
            <a:r>
              <a:rPr lang="fr-CA" dirty="0"/>
              <a:t> conditions </a:t>
            </a:r>
            <a:r>
              <a:rPr lang="fr-CA" dirty="0" err="1"/>
              <a:t>with</a:t>
            </a:r>
            <a:r>
              <a:rPr lang="fr-CA" dirty="0"/>
              <a:t> </a:t>
            </a:r>
            <a:r>
              <a:rPr lang="fr-CA" dirty="0" err="1"/>
              <a:t>improvements</a:t>
            </a:r>
            <a:r>
              <a:rPr lang="fr-CA" dirty="0"/>
              <a:t> </a:t>
            </a:r>
            <a:r>
              <a:rPr lang="fr-CA" dirty="0" err="1"/>
              <a:t>attributable</a:t>
            </a:r>
            <a:r>
              <a:rPr lang="fr-CA" dirty="0"/>
              <a:t> to </a:t>
            </a:r>
            <a:r>
              <a:rPr lang="fr-CA" dirty="0" err="1"/>
              <a:t>advances</a:t>
            </a:r>
            <a:r>
              <a:rPr lang="fr-CA" dirty="0"/>
              <a:t> in </a:t>
            </a:r>
            <a:r>
              <a:rPr lang="fr-CA" dirty="0" err="1"/>
              <a:t>prenatal</a:t>
            </a:r>
            <a:r>
              <a:rPr lang="fr-CA" dirty="0"/>
              <a:t> and </a:t>
            </a:r>
            <a:r>
              <a:rPr lang="fr-CA" dirty="0" err="1"/>
              <a:t>neonatal</a:t>
            </a:r>
            <a:r>
              <a:rPr lang="fr-CA" dirty="0"/>
              <a:t> care. </a:t>
            </a:r>
          </a:p>
          <a:p>
            <a:endParaRPr lang="fr-CA" dirty="0"/>
          </a:p>
          <a:p>
            <a:r>
              <a:rPr lang="fr-CA" b="1" dirty="0"/>
              <a:t>Important variance </a:t>
            </a:r>
            <a:r>
              <a:rPr lang="fr-CA" b="1" dirty="0" err="1"/>
              <a:t>was</a:t>
            </a:r>
            <a:r>
              <a:rPr lang="fr-CA" b="1" dirty="0"/>
              <a:t> </a:t>
            </a:r>
            <a:r>
              <a:rPr lang="fr-CA" b="1" dirty="0" err="1"/>
              <a:t>seen</a:t>
            </a:r>
            <a:r>
              <a:rPr lang="fr-CA" b="1" dirty="0"/>
              <a:t> 1994 to 1996, </a:t>
            </a:r>
            <a:r>
              <a:rPr lang="fr-CA" b="1" dirty="0" err="1"/>
              <a:t>coinciding</a:t>
            </a:r>
            <a:r>
              <a:rPr lang="fr-CA" b="1" dirty="0"/>
              <a:t> </a:t>
            </a:r>
            <a:r>
              <a:rPr lang="fr-CA" b="1" dirty="0" err="1"/>
              <a:t>with</a:t>
            </a:r>
            <a:r>
              <a:rPr lang="fr-CA" b="1" dirty="0"/>
              <a:t> Back-to-</a:t>
            </a:r>
            <a:r>
              <a:rPr lang="fr-CA" b="1" dirty="0" err="1"/>
              <a:t>Sleep</a:t>
            </a:r>
            <a:r>
              <a:rPr lang="fr-CA" b="1" dirty="0"/>
              <a:t> initiation (BTS)</a:t>
            </a:r>
          </a:p>
          <a:p>
            <a:endParaRPr lang="fr-CA" dirty="0"/>
          </a:p>
          <a:p>
            <a:r>
              <a:rPr lang="fr-CA" dirty="0" err="1"/>
              <a:t>Decreases</a:t>
            </a:r>
            <a:r>
              <a:rPr lang="fr-CA" dirty="0"/>
              <a:t> in </a:t>
            </a:r>
            <a:r>
              <a:rPr lang="fr-CA" dirty="0" err="1"/>
              <a:t>known</a:t>
            </a:r>
            <a:r>
              <a:rPr lang="fr-CA" dirty="0"/>
              <a:t> </a:t>
            </a:r>
            <a:r>
              <a:rPr lang="fr-CA" dirty="0" err="1"/>
              <a:t>intrinsic</a:t>
            </a:r>
            <a:r>
              <a:rPr lang="fr-CA" dirty="0"/>
              <a:t> </a:t>
            </a:r>
            <a:r>
              <a:rPr lang="fr-CA" dirty="0" err="1"/>
              <a:t>risk</a:t>
            </a:r>
            <a:r>
              <a:rPr lang="fr-CA" dirty="0"/>
              <a:t> </a:t>
            </a:r>
            <a:r>
              <a:rPr lang="fr-CA" dirty="0" err="1"/>
              <a:t>factors</a:t>
            </a:r>
            <a:r>
              <a:rPr lang="fr-CA" dirty="0"/>
              <a:t> for SIDS over </a:t>
            </a:r>
            <a:r>
              <a:rPr lang="fr-CA" dirty="0" err="1"/>
              <a:t>this</a:t>
            </a:r>
            <a:r>
              <a:rPr lang="fr-CA" dirty="0"/>
              <a:t> </a:t>
            </a:r>
            <a:r>
              <a:rPr lang="fr-CA" dirty="0" err="1"/>
              <a:t>period</a:t>
            </a:r>
            <a:r>
              <a:rPr lang="fr-CA" dirty="0"/>
              <a:t> are a </a:t>
            </a:r>
            <a:r>
              <a:rPr lang="fr-CA" dirty="0" err="1"/>
              <a:t>credible</a:t>
            </a:r>
            <a:r>
              <a:rPr lang="fr-CA" dirty="0"/>
              <a:t> contribution to the concordance. Rates of smoking </a:t>
            </a:r>
            <a:r>
              <a:rPr lang="fr-CA" dirty="0" err="1"/>
              <a:t>during</a:t>
            </a:r>
            <a:r>
              <a:rPr lang="fr-CA" dirty="0"/>
              <a:t> </a:t>
            </a:r>
            <a:r>
              <a:rPr lang="fr-CA" dirty="0" err="1"/>
              <a:t>pregnancy</a:t>
            </a:r>
            <a:r>
              <a:rPr lang="fr-CA" dirty="0"/>
              <a:t> </a:t>
            </a:r>
            <a:r>
              <a:rPr lang="fr-CA" dirty="0" err="1"/>
              <a:t>decreased</a:t>
            </a:r>
            <a:r>
              <a:rPr lang="fr-CA" dirty="0"/>
              <a:t> </a:t>
            </a:r>
            <a:r>
              <a:rPr lang="fr-CA" dirty="0" err="1"/>
              <a:t>from</a:t>
            </a:r>
            <a:r>
              <a:rPr lang="fr-CA" dirty="0"/>
              <a:t> 16.0% in 198734 to 10.2% in 2011,35 for </a:t>
            </a:r>
            <a:r>
              <a:rPr lang="fr-CA" dirty="0" err="1"/>
              <a:t>example</a:t>
            </a:r>
            <a:r>
              <a:rPr lang="fr-CA" dirty="0"/>
              <a:t>, and </a:t>
            </a:r>
            <a:r>
              <a:rPr lang="fr-CA" dirty="0" err="1"/>
              <a:t>initiated</a:t>
            </a:r>
            <a:r>
              <a:rPr lang="fr-CA" dirty="0"/>
              <a:t> </a:t>
            </a:r>
            <a:r>
              <a:rPr lang="fr-CA" dirty="0" err="1"/>
              <a:t>breastfeeding</a:t>
            </a:r>
            <a:r>
              <a:rPr lang="fr-CA" dirty="0"/>
              <a:t> </a:t>
            </a:r>
            <a:r>
              <a:rPr lang="fr-CA" dirty="0" err="1"/>
              <a:t>increased</a:t>
            </a:r>
            <a:r>
              <a:rPr lang="fr-CA" dirty="0"/>
              <a:t> </a:t>
            </a:r>
            <a:r>
              <a:rPr lang="fr-CA" dirty="0" err="1"/>
              <a:t>from</a:t>
            </a:r>
            <a:r>
              <a:rPr lang="fr-CA" dirty="0"/>
              <a:t> 56.3%36 to 83.9%.35 In addition, </a:t>
            </a:r>
            <a:r>
              <a:rPr lang="fr-CA" dirty="0" err="1"/>
              <a:t>developments</a:t>
            </a:r>
            <a:r>
              <a:rPr lang="fr-CA" dirty="0"/>
              <a:t> </a:t>
            </a:r>
            <a:r>
              <a:rPr lang="fr-CA" dirty="0" err="1"/>
              <a:t>such</a:t>
            </a:r>
            <a:r>
              <a:rPr lang="fr-CA" dirty="0"/>
              <a:t> as the use of </a:t>
            </a:r>
            <a:r>
              <a:rPr lang="fr-CA" dirty="0" err="1"/>
              <a:t>antenatal</a:t>
            </a:r>
            <a:r>
              <a:rPr lang="fr-CA" dirty="0"/>
              <a:t> </a:t>
            </a:r>
            <a:r>
              <a:rPr lang="fr-CA" dirty="0" err="1"/>
              <a:t>steroids</a:t>
            </a:r>
            <a:r>
              <a:rPr lang="fr-CA" dirty="0"/>
              <a:t>, </a:t>
            </a:r>
            <a:r>
              <a:rPr lang="fr-CA" dirty="0" err="1"/>
              <a:t>which</a:t>
            </a:r>
            <a:r>
              <a:rPr lang="fr-CA" dirty="0"/>
              <a:t> </a:t>
            </a:r>
            <a:r>
              <a:rPr lang="fr-CA" dirty="0" err="1"/>
              <a:t>tripled</a:t>
            </a:r>
            <a:r>
              <a:rPr lang="fr-CA" dirty="0"/>
              <a:t> </a:t>
            </a:r>
            <a:r>
              <a:rPr lang="fr-CA" dirty="0" err="1"/>
              <a:t>from</a:t>
            </a:r>
            <a:r>
              <a:rPr lang="fr-CA" dirty="0"/>
              <a:t> 1991–1999,37 </a:t>
            </a:r>
            <a:r>
              <a:rPr lang="fr-CA" dirty="0" err="1"/>
              <a:t>leading</a:t>
            </a:r>
            <a:r>
              <a:rPr lang="fr-CA" dirty="0"/>
              <a:t> to </a:t>
            </a:r>
            <a:r>
              <a:rPr lang="fr-CA" dirty="0" err="1"/>
              <a:t>reductions</a:t>
            </a:r>
            <a:r>
              <a:rPr lang="fr-CA" dirty="0"/>
              <a:t> in </a:t>
            </a:r>
            <a:r>
              <a:rPr lang="fr-CA" dirty="0" err="1"/>
              <a:t>respiratory</a:t>
            </a:r>
            <a:r>
              <a:rPr lang="fr-CA" dirty="0"/>
              <a:t> </a:t>
            </a:r>
            <a:r>
              <a:rPr lang="fr-CA" dirty="0" err="1"/>
              <a:t>distress</a:t>
            </a:r>
            <a:r>
              <a:rPr lang="fr-CA" dirty="0"/>
              <a:t> of the </a:t>
            </a:r>
            <a:r>
              <a:rPr lang="fr-CA" dirty="0" err="1"/>
              <a:t>newborn</a:t>
            </a:r>
            <a:r>
              <a:rPr lang="fr-CA" dirty="0"/>
              <a:t> and </a:t>
            </a:r>
            <a:r>
              <a:rPr lang="fr-CA" dirty="0" err="1"/>
              <a:t>intraventricular</a:t>
            </a:r>
            <a:r>
              <a:rPr lang="fr-CA" dirty="0"/>
              <a:t> </a:t>
            </a:r>
            <a:r>
              <a:rPr lang="fr-CA" dirty="0" err="1"/>
              <a:t>hemorrhage</a:t>
            </a:r>
            <a:r>
              <a:rPr lang="fr-CA" dirty="0"/>
              <a:t>, </a:t>
            </a:r>
            <a:r>
              <a:rPr lang="fr-CA" dirty="0" err="1"/>
              <a:t>may</a:t>
            </a:r>
            <a:r>
              <a:rPr lang="fr-CA" dirty="0"/>
              <a:t> </a:t>
            </a:r>
            <a:r>
              <a:rPr lang="fr-CA" dirty="0" err="1"/>
              <a:t>also</a:t>
            </a:r>
            <a:r>
              <a:rPr lang="fr-CA" dirty="0"/>
              <a:t> have </a:t>
            </a:r>
            <a:r>
              <a:rPr lang="fr-CA" dirty="0" err="1"/>
              <a:t>played</a:t>
            </a:r>
            <a:r>
              <a:rPr lang="fr-CA" dirty="0"/>
              <a:t> a </a:t>
            </a:r>
            <a:r>
              <a:rPr lang="fr-CA" dirty="0" err="1"/>
              <a:t>role</a:t>
            </a:r>
            <a:r>
              <a:rPr lang="fr-CA" dirty="0"/>
              <a:t> in </a:t>
            </a:r>
            <a:r>
              <a:rPr lang="fr-CA" dirty="0" err="1"/>
              <a:t>reducing</a:t>
            </a:r>
            <a:r>
              <a:rPr lang="fr-CA" dirty="0"/>
              <a:t> SIDS </a:t>
            </a:r>
            <a:r>
              <a:rPr lang="fr-CA" dirty="0" err="1"/>
              <a:t>mortality</a:t>
            </a:r>
            <a:r>
              <a:rPr lang="fr-CA" dirty="0"/>
              <a:t> rates. </a:t>
            </a:r>
            <a:r>
              <a:rPr lang="fr-CA" dirty="0" err="1"/>
              <a:t>Similarly</a:t>
            </a:r>
            <a:r>
              <a:rPr lang="fr-CA" dirty="0"/>
              <a:t>, </a:t>
            </a:r>
            <a:r>
              <a:rPr lang="fr-CA" dirty="0" err="1"/>
              <a:t>increasing</a:t>
            </a:r>
            <a:r>
              <a:rPr lang="fr-CA" dirty="0"/>
              <a:t> </a:t>
            </a:r>
            <a:r>
              <a:rPr lang="fr-CA" dirty="0" err="1"/>
              <a:t>access</a:t>
            </a:r>
            <a:r>
              <a:rPr lang="fr-CA" dirty="0"/>
              <a:t> to </a:t>
            </a:r>
            <a:r>
              <a:rPr lang="fr-CA" dirty="0" err="1"/>
              <a:t>prenatal</a:t>
            </a:r>
            <a:r>
              <a:rPr lang="fr-CA" dirty="0"/>
              <a:t> care over the </a:t>
            </a:r>
            <a:r>
              <a:rPr lang="fr-CA" dirty="0" err="1"/>
              <a:t>study</a:t>
            </a:r>
            <a:r>
              <a:rPr lang="fr-CA" dirty="0"/>
              <a:t> </a:t>
            </a:r>
            <a:r>
              <a:rPr lang="fr-CA" dirty="0" err="1"/>
              <a:t>period</a:t>
            </a:r>
            <a:r>
              <a:rPr lang="fr-CA" dirty="0"/>
              <a:t>, </a:t>
            </a:r>
            <a:r>
              <a:rPr lang="fr-CA" dirty="0" err="1"/>
              <a:t>with</a:t>
            </a:r>
            <a:r>
              <a:rPr lang="fr-CA" dirty="0"/>
              <a:t> </a:t>
            </a:r>
            <a:r>
              <a:rPr lang="fr-CA" dirty="0" err="1"/>
              <a:t>its</a:t>
            </a:r>
            <a:r>
              <a:rPr lang="fr-CA" dirty="0"/>
              <a:t> </a:t>
            </a:r>
            <a:r>
              <a:rPr lang="fr-CA" dirty="0" err="1"/>
              <a:t>potential</a:t>
            </a:r>
            <a:r>
              <a:rPr lang="fr-CA" dirty="0"/>
              <a:t> to affect adverse </a:t>
            </a:r>
            <a:r>
              <a:rPr lang="fr-CA" dirty="0" err="1"/>
              <a:t>intrauterine</a:t>
            </a:r>
            <a:r>
              <a:rPr lang="fr-CA" dirty="0"/>
              <a:t> </a:t>
            </a:r>
            <a:r>
              <a:rPr lang="fr-CA" dirty="0" err="1"/>
              <a:t>environments</a:t>
            </a:r>
            <a:r>
              <a:rPr lang="fr-CA" dirty="0"/>
              <a:t>, </a:t>
            </a:r>
            <a:r>
              <a:rPr lang="fr-CA" dirty="0" err="1"/>
              <a:t>reducing</a:t>
            </a:r>
            <a:r>
              <a:rPr lang="fr-CA" dirty="0"/>
              <a:t> </a:t>
            </a:r>
            <a:r>
              <a:rPr lang="fr-CA" dirty="0" err="1"/>
              <a:t>risk</a:t>
            </a:r>
            <a:r>
              <a:rPr lang="fr-CA" dirty="0"/>
              <a:t> for </a:t>
            </a:r>
            <a:r>
              <a:rPr lang="fr-CA" dirty="0" err="1"/>
              <a:t>intrauterine</a:t>
            </a:r>
            <a:r>
              <a:rPr lang="fr-CA" dirty="0"/>
              <a:t> </a:t>
            </a:r>
            <a:r>
              <a:rPr lang="fr-CA" dirty="0" err="1"/>
              <a:t>growth</a:t>
            </a:r>
            <a:r>
              <a:rPr lang="fr-CA" dirty="0"/>
              <a:t> retardation and </a:t>
            </a:r>
            <a:r>
              <a:rPr lang="fr-CA" dirty="0" err="1"/>
              <a:t>preterm</a:t>
            </a:r>
            <a:r>
              <a:rPr lang="fr-CA" dirty="0"/>
              <a:t> </a:t>
            </a:r>
            <a:r>
              <a:rPr lang="fr-CA" dirty="0" err="1"/>
              <a:t>birth</a:t>
            </a:r>
            <a:r>
              <a:rPr lang="fr-CA" dirty="0"/>
              <a:t> in </a:t>
            </a:r>
            <a:r>
              <a:rPr lang="fr-CA" dirty="0" err="1"/>
              <a:t>particular</a:t>
            </a:r>
            <a:r>
              <a:rPr lang="fr-CA" dirty="0"/>
              <a:t> (</a:t>
            </a:r>
            <a:r>
              <a:rPr lang="fr-CA" dirty="0" err="1"/>
              <a:t>themselves</a:t>
            </a:r>
            <a:r>
              <a:rPr lang="fr-CA" dirty="0"/>
              <a:t> </a:t>
            </a:r>
            <a:r>
              <a:rPr lang="fr-CA" dirty="0" err="1"/>
              <a:t>risks</a:t>
            </a:r>
            <a:r>
              <a:rPr lang="fr-CA" dirty="0"/>
              <a:t> for SIDS),38 </a:t>
            </a:r>
            <a:r>
              <a:rPr lang="fr-CA" dirty="0" err="1"/>
              <a:t>is</a:t>
            </a:r>
            <a:r>
              <a:rPr lang="fr-CA" dirty="0"/>
              <a:t> </a:t>
            </a:r>
            <a:r>
              <a:rPr lang="fr-CA" dirty="0" err="1"/>
              <a:t>another</a:t>
            </a:r>
            <a:r>
              <a:rPr lang="fr-CA" dirty="0"/>
              <a:t> plausible influence on </a:t>
            </a:r>
            <a:r>
              <a:rPr lang="fr-CA" dirty="0" err="1"/>
              <a:t>intrinsic</a:t>
            </a:r>
            <a:r>
              <a:rPr lang="fr-CA" dirty="0"/>
              <a:t> </a:t>
            </a:r>
            <a:r>
              <a:rPr lang="fr-CA" dirty="0" err="1"/>
              <a:t>risk</a:t>
            </a:r>
            <a:r>
              <a:rPr lang="fr-CA" dirty="0"/>
              <a:t>.</a:t>
            </a:r>
          </a:p>
          <a:p>
            <a:endParaRPr lang="fr-CA" dirty="0"/>
          </a:p>
          <a:p>
            <a:r>
              <a:rPr lang="fr-CA" dirty="0" err="1"/>
              <a:t>Although</a:t>
            </a:r>
            <a:r>
              <a:rPr lang="fr-CA" dirty="0"/>
              <a:t> </a:t>
            </a:r>
            <a:r>
              <a:rPr lang="fr-CA" dirty="0" err="1"/>
              <a:t>other</a:t>
            </a:r>
            <a:r>
              <a:rPr lang="fr-CA" dirty="0"/>
              <a:t> changes in </a:t>
            </a:r>
            <a:r>
              <a:rPr lang="fr-CA" dirty="0" err="1"/>
              <a:t>extrinsic</a:t>
            </a:r>
            <a:r>
              <a:rPr lang="fr-CA" dirty="0"/>
              <a:t> </a:t>
            </a:r>
            <a:r>
              <a:rPr lang="fr-CA" dirty="0" err="1"/>
              <a:t>risk</a:t>
            </a:r>
            <a:r>
              <a:rPr lang="fr-CA" dirty="0"/>
              <a:t>, not </a:t>
            </a:r>
            <a:r>
              <a:rPr lang="fr-CA" dirty="0" err="1"/>
              <a:t>just</a:t>
            </a:r>
            <a:r>
              <a:rPr lang="fr-CA" dirty="0"/>
              <a:t> BTS, </a:t>
            </a:r>
            <a:r>
              <a:rPr lang="fr-CA" dirty="0" err="1"/>
              <a:t>may</a:t>
            </a:r>
            <a:r>
              <a:rPr lang="fr-CA" dirty="0"/>
              <a:t> </a:t>
            </a:r>
            <a:r>
              <a:rPr lang="fr-CA" dirty="0" err="1"/>
              <a:t>be</a:t>
            </a:r>
            <a:r>
              <a:rPr lang="fr-CA" dirty="0"/>
              <a:t> </a:t>
            </a:r>
            <a:r>
              <a:rPr lang="fr-CA" dirty="0" err="1"/>
              <a:t>contributory</a:t>
            </a:r>
            <a:r>
              <a:rPr lang="fr-CA" dirty="0"/>
              <a:t> </a:t>
            </a:r>
            <a:r>
              <a:rPr lang="fr-CA" dirty="0" err="1"/>
              <a:t>rather</a:t>
            </a:r>
            <a:r>
              <a:rPr lang="fr-CA" dirty="0"/>
              <a:t> </a:t>
            </a:r>
            <a:r>
              <a:rPr lang="fr-CA" dirty="0" err="1"/>
              <a:t>than</a:t>
            </a:r>
            <a:r>
              <a:rPr lang="fr-CA" dirty="0"/>
              <a:t> </a:t>
            </a:r>
            <a:r>
              <a:rPr lang="fr-CA" dirty="0" err="1"/>
              <a:t>beneficial</a:t>
            </a:r>
            <a:r>
              <a:rPr lang="fr-CA" dirty="0"/>
              <a:t> </a:t>
            </a:r>
            <a:r>
              <a:rPr lang="fr-CA" dirty="0" err="1"/>
              <a:t>effects</a:t>
            </a:r>
            <a:r>
              <a:rPr lang="fr-CA" dirty="0"/>
              <a:t> on </a:t>
            </a:r>
            <a:r>
              <a:rPr lang="fr-CA" dirty="0" err="1"/>
              <a:t>shared</a:t>
            </a:r>
            <a:r>
              <a:rPr lang="fr-CA" dirty="0"/>
              <a:t> </a:t>
            </a:r>
            <a:r>
              <a:rPr lang="fr-CA" dirty="0" err="1"/>
              <a:t>natural</a:t>
            </a:r>
            <a:r>
              <a:rPr lang="fr-CA" dirty="0"/>
              <a:t> </a:t>
            </a:r>
            <a:r>
              <a:rPr lang="fr-CA" dirty="0" err="1"/>
              <a:t>disease-related</a:t>
            </a:r>
            <a:r>
              <a:rPr lang="fr-CA" dirty="0"/>
              <a:t> </a:t>
            </a:r>
            <a:r>
              <a:rPr lang="fr-CA" dirty="0" err="1"/>
              <a:t>precursors</a:t>
            </a:r>
            <a:r>
              <a:rPr lang="fr-CA" dirty="0"/>
              <a:t> or </a:t>
            </a:r>
            <a:r>
              <a:rPr lang="fr-CA" dirty="0" err="1"/>
              <a:t>their</a:t>
            </a:r>
            <a:r>
              <a:rPr lang="fr-CA" dirty="0"/>
              <a:t> </a:t>
            </a:r>
            <a:r>
              <a:rPr lang="fr-CA" dirty="0" err="1"/>
              <a:t>treatments</a:t>
            </a:r>
            <a:r>
              <a:rPr lang="fr-CA" dirty="0"/>
              <a:t>, the concordance </a:t>
            </a:r>
            <a:r>
              <a:rPr lang="fr-CA" dirty="0" err="1"/>
              <a:t>with</a:t>
            </a:r>
            <a:r>
              <a:rPr lang="fr-CA" dirty="0"/>
              <a:t> the </a:t>
            </a:r>
            <a:r>
              <a:rPr lang="fr-CA" dirty="0" err="1"/>
              <a:t>prediction</a:t>
            </a:r>
            <a:r>
              <a:rPr lang="fr-CA" dirty="0"/>
              <a:t> </a:t>
            </a:r>
            <a:r>
              <a:rPr lang="fr-CA" dirty="0" err="1"/>
              <a:t>is</a:t>
            </a:r>
            <a:r>
              <a:rPr lang="fr-CA" dirty="0"/>
              <a:t> </a:t>
            </a:r>
            <a:r>
              <a:rPr lang="fr-CA" dirty="0" err="1"/>
              <a:t>striking</a:t>
            </a:r>
            <a:r>
              <a:rPr lang="fr-CA" dirty="0"/>
              <a:t>. </a:t>
            </a:r>
            <a:r>
              <a:rPr lang="fr-CA" b="1" dirty="0" err="1"/>
              <a:t>Moreover</a:t>
            </a:r>
            <a:r>
              <a:rPr lang="fr-CA" b="1" dirty="0"/>
              <a:t>, the </a:t>
            </a:r>
            <a:r>
              <a:rPr lang="fr-CA" b="1" dirty="0" err="1"/>
              <a:t>discovery</a:t>
            </a:r>
            <a:r>
              <a:rPr lang="fr-CA" b="1" dirty="0"/>
              <a:t> of </a:t>
            </a:r>
            <a:r>
              <a:rPr lang="fr-CA" b="1" dirty="0" err="1"/>
              <a:t>biological</a:t>
            </a:r>
            <a:r>
              <a:rPr lang="fr-CA" b="1" dirty="0"/>
              <a:t> causes in </a:t>
            </a:r>
            <a:r>
              <a:rPr lang="fr-CA" b="1" dirty="0" err="1"/>
              <a:t>what</a:t>
            </a:r>
            <a:r>
              <a:rPr lang="fr-CA" b="1" dirty="0"/>
              <a:t> </a:t>
            </a:r>
            <a:r>
              <a:rPr lang="fr-CA" b="1" dirty="0" err="1"/>
              <a:t>was</a:t>
            </a:r>
            <a:r>
              <a:rPr lang="fr-CA" b="1" dirty="0"/>
              <a:t> once </a:t>
            </a:r>
            <a:r>
              <a:rPr lang="fr-CA" b="1" dirty="0" err="1"/>
              <a:t>considered</a:t>
            </a:r>
            <a:r>
              <a:rPr lang="fr-CA" b="1" dirty="0"/>
              <a:t> SIDS, </a:t>
            </a:r>
            <a:r>
              <a:rPr lang="fr-CA" b="1" dirty="0" err="1"/>
              <a:t>including</a:t>
            </a:r>
            <a:r>
              <a:rPr lang="fr-CA" b="1" dirty="0"/>
              <a:t> </a:t>
            </a:r>
            <a:r>
              <a:rPr lang="fr-CA" b="1" dirty="0" err="1"/>
              <a:t>abnormalities</a:t>
            </a:r>
            <a:r>
              <a:rPr lang="fr-CA" b="1" dirty="0"/>
              <a:t> in cardiac,39 metabolic,40 or neural systems,41,42 </a:t>
            </a:r>
            <a:r>
              <a:rPr lang="fr-CA" b="1" dirty="0" err="1"/>
              <a:t>should</a:t>
            </a:r>
            <a:r>
              <a:rPr lang="fr-CA" b="1" dirty="0"/>
              <a:t> </a:t>
            </a:r>
            <a:r>
              <a:rPr lang="fr-CA" b="1" dirty="0" err="1"/>
              <a:t>also</a:t>
            </a:r>
            <a:r>
              <a:rPr lang="fr-CA" b="1" dirty="0"/>
              <a:t> </a:t>
            </a:r>
            <a:r>
              <a:rPr lang="fr-CA" b="1" dirty="0" err="1"/>
              <a:t>inform</a:t>
            </a:r>
            <a:r>
              <a:rPr lang="fr-CA" b="1" dirty="0"/>
              <a:t> </a:t>
            </a:r>
            <a:r>
              <a:rPr lang="fr-CA" b="1" dirty="0" err="1"/>
              <a:t>our</a:t>
            </a:r>
            <a:r>
              <a:rPr lang="fr-CA" b="1" dirty="0"/>
              <a:t> </a:t>
            </a:r>
            <a:r>
              <a:rPr lang="fr-CA" b="1" dirty="0" err="1"/>
              <a:t>understanding</a:t>
            </a:r>
            <a:r>
              <a:rPr lang="fr-CA" b="1" dirty="0"/>
              <a:t> of the </a:t>
            </a:r>
            <a:r>
              <a:rPr lang="fr-CA" b="1" dirty="0" err="1"/>
              <a:t>role</a:t>
            </a:r>
            <a:r>
              <a:rPr lang="fr-CA" b="1" dirty="0"/>
              <a:t> of </a:t>
            </a:r>
            <a:r>
              <a:rPr lang="fr-CA" b="1" dirty="0" err="1"/>
              <a:t>intrinsic</a:t>
            </a:r>
            <a:r>
              <a:rPr lang="fr-CA" b="1" dirty="0"/>
              <a:t> </a:t>
            </a:r>
            <a:r>
              <a:rPr lang="fr-CA" b="1" dirty="0" err="1"/>
              <a:t>factors</a:t>
            </a:r>
            <a:r>
              <a:rPr lang="fr-CA" b="1" dirty="0"/>
              <a:t> in SIDS </a:t>
            </a:r>
            <a:r>
              <a:rPr lang="fr-CA" b="1" dirty="0" err="1"/>
              <a:t>mortality</a:t>
            </a:r>
            <a:r>
              <a:rPr lang="fr-CA" b="1" dirty="0"/>
              <a:t>.</a:t>
            </a:r>
          </a:p>
          <a:p>
            <a:endParaRPr lang="fr-CA" b="1" dirty="0"/>
          </a:p>
          <a:p>
            <a:r>
              <a:rPr lang="fr-CA" sz="1600" b="1" dirty="0"/>
              <a:t>***</a:t>
            </a:r>
            <a:r>
              <a:rPr lang="fr-CA" sz="1600" b="1" dirty="0" err="1"/>
              <a:t>However</a:t>
            </a:r>
            <a:r>
              <a:rPr lang="fr-CA" sz="1600" b="1" dirty="0"/>
              <a:t>, </a:t>
            </a:r>
            <a:r>
              <a:rPr lang="fr-CA" sz="1600" b="1" dirty="0" err="1"/>
              <a:t>our</a:t>
            </a:r>
            <a:r>
              <a:rPr lang="fr-CA" sz="1600" b="1" dirty="0"/>
              <a:t> argument </a:t>
            </a:r>
            <a:r>
              <a:rPr lang="fr-CA" sz="1600" b="1" dirty="0" err="1"/>
              <a:t>here</a:t>
            </a:r>
            <a:r>
              <a:rPr lang="fr-CA" sz="1600" b="1" dirty="0"/>
              <a:t> </a:t>
            </a:r>
            <a:r>
              <a:rPr lang="fr-CA" sz="1600" b="1" dirty="0" err="1"/>
              <a:t>is</a:t>
            </a:r>
            <a:r>
              <a:rPr lang="fr-CA" sz="1600" b="1" dirty="0"/>
              <a:t> not to </a:t>
            </a:r>
            <a:r>
              <a:rPr lang="fr-CA" sz="1600" b="1" dirty="0" err="1"/>
              <a:t>supplant</a:t>
            </a:r>
            <a:r>
              <a:rPr lang="fr-CA" sz="1600" b="1" dirty="0"/>
              <a:t> the </a:t>
            </a:r>
            <a:r>
              <a:rPr lang="fr-CA" sz="1600" b="1" dirty="0" err="1"/>
              <a:t>conventional</a:t>
            </a:r>
            <a:r>
              <a:rPr lang="fr-CA" sz="1600" b="1" dirty="0"/>
              <a:t> </a:t>
            </a:r>
            <a:r>
              <a:rPr lang="fr-CA" sz="1600" b="1" dirty="0" err="1"/>
              <a:t>view</a:t>
            </a:r>
            <a:r>
              <a:rPr lang="fr-CA" sz="1600" b="1" dirty="0"/>
              <a:t> of SIDS rate </a:t>
            </a:r>
            <a:r>
              <a:rPr lang="fr-CA" sz="1600" b="1" dirty="0" err="1"/>
              <a:t>reductions</a:t>
            </a:r>
            <a:r>
              <a:rPr lang="fr-CA" sz="1600" b="1" dirty="0"/>
              <a:t> as </a:t>
            </a:r>
            <a:r>
              <a:rPr lang="fr-CA" sz="1600" b="1" dirty="0" err="1"/>
              <a:t>related</a:t>
            </a:r>
            <a:r>
              <a:rPr lang="fr-CA" sz="1600" b="1" dirty="0"/>
              <a:t> </a:t>
            </a:r>
            <a:r>
              <a:rPr lang="fr-CA" sz="1600" b="1" dirty="0" err="1"/>
              <a:t>importantly</a:t>
            </a:r>
            <a:r>
              <a:rPr lang="fr-CA" sz="1600" b="1" dirty="0"/>
              <a:t> to changes in infant </a:t>
            </a:r>
            <a:r>
              <a:rPr lang="fr-CA" sz="1600" b="1" dirty="0" err="1"/>
              <a:t>sleep</a:t>
            </a:r>
            <a:r>
              <a:rPr lang="fr-CA" sz="1600" b="1" dirty="0"/>
              <a:t> practices but to </a:t>
            </a:r>
            <a:r>
              <a:rPr lang="fr-CA" sz="1600" b="1" dirty="0" err="1"/>
              <a:t>suggest</a:t>
            </a:r>
            <a:r>
              <a:rPr lang="fr-CA" sz="1600" b="1" dirty="0"/>
              <a:t> </a:t>
            </a:r>
            <a:r>
              <a:rPr lang="fr-CA" sz="1600" b="1" dirty="0" err="1"/>
              <a:t>that</a:t>
            </a:r>
            <a:r>
              <a:rPr lang="fr-CA" sz="1600" b="1" dirty="0"/>
              <a:t> </a:t>
            </a:r>
            <a:r>
              <a:rPr lang="fr-CA" sz="1600" b="1" dirty="0" err="1"/>
              <a:t>this</a:t>
            </a:r>
            <a:r>
              <a:rPr lang="fr-CA" sz="1600" b="1" dirty="0"/>
              <a:t> </a:t>
            </a:r>
            <a:r>
              <a:rPr lang="fr-CA" sz="1600" b="1" dirty="0" err="1"/>
              <a:t>view</a:t>
            </a:r>
            <a:r>
              <a:rPr lang="fr-CA" sz="1600" b="1" dirty="0"/>
              <a:t> </a:t>
            </a:r>
            <a:r>
              <a:rPr lang="fr-CA" sz="1600" b="1" dirty="0" err="1"/>
              <a:t>is</a:t>
            </a:r>
            <a:r>
              <a:rPr lang="fr-CA" sz="1600" b="1" dirty="0"/>
              <a:t> </a:t>
            </a:r>
            <a:r>
              <a:rPr lang="fr-CA" sz="1600" b="1" dirty="0" err="1"/>
              <a:t>incomplete</a:t>
            </a:r>
            <a:r>
              <a:rPr lang="fr-CA" sz="1600" b="1" dirty="0"/>
              <a:t>.</a:t>
            </a:r>
            <a:r>
              <a:rPr lang="fr-CA" sz="1600" dirty="0"/>
              <a:t> ****</a:t>
            </a:r>
          </a:p>
          <a:p>
            <a:endParaRPr lang="fr-CA" dirty="0"/>
          </a:p>
          <a:p>
            <a:r>
              <a:rPr lang="fr-CA" dirty="0" err="1"/>
              <a:t>Although</a:t>
            </a:r>
            <a:r>
              <a:rPr lang="fr-CA" dirty="0"/>
              <a:t> the </a:t>
            </a:r>
            <a:r>
              <a:rPr lang="fr-CA" dirty="0" err="1"/>
              <a:t>pathogenesis</a:t>
            </a:r>
            <a:r>
              <a:rPr lang="fr-CA" dirty="0"/>
              <a:t> of SIDS </a:t>
            </a:r>
            <a:r>
              <a:rPr lang="fr-CA" dirty="0" err="1"/>
              <a:t>is</a:t>
            </a:r>
            <a:r>
              <a:rPr lang="fr-CA" dirty="0"/>
              <a:t> </a:t>
            </a:r>
            <a:r>
              <a:rPr lang="fr-CA" dirty="0" err="1"/>
              <a:t>largely</a:t>
            </a:r>
            <a:r>
              <a:rPr lang="fr-CA" dirty="0"/>
              <a:t> </a:t>
            </a:r>
            <a:r>
              <a:rPr lang="fr-CA" dirty="0" err="1"/>
              <a:t>understood</a:t>
            </a:r>
            <a:r>
              <a:rPr lang="fr-CA" dirty="0"/>
              <a:t> in </a:t>
            </a:r>
            <a:r>
              <a:rPr lang="fr-CA" dirty="0" err="1"/>
              <a:t>terms</a:t>
            </a:r>
            <a:r>
              <a:rPr lang="fr-CA" dirty="0"/>
              <a:t> of </a:t>
            </a:r>
            <a:r>
              <a:rPr lang="fr-CA" dirty="0" err="1"/>
              <a:t>factors</a:t>
            </a:r>
            <a:r>
              <a:rPr lang="fr-CA" dirty="0"/>
              <a:t> of </a:t>
            </a:r>
            <a:r>
              <a:rPr lang="fr-CA" dirty="0" err="1"/>
              <a:t>external</a:t>
            </a:r>
            <a:r>
              <a:rPr lang="fr-CA" dirty="0"/>
              <a:t> </a:t>
            </a:r>
            <a:r>
              <a:rPr lang="fr-CA" dirty="0" err="1"/>
              <a:t>risk</a:t>
            </a:r>
            <a:r>
              <a:rPr lang="fr-CA" dirty="0"/>
              <a:t>, </a:t>
            </a:r>
            <a:r>
              <a:rPr lang="fr-CA" dirty="0" err="1"/>
              <a:t>there</a:t>
            </a:r>
            <a:r>
              <a:rPr lang="fr-CA" dirty="0"/>
              <a:t> have </a:t>
            </a:r>
            <a:r>
              <a:rPr lang="fr-CA" dirty="0" err="1"/>
              <a:t>also</a:t>
            </a:r>
            <a:r>
              <a:rPr lang="fr-CA" dirty="0"/>
              <a:t> been relevant changes in </a:t>
            </a:r>
            <a:r>
              <a:rPr lang="fr-CA" dirty="0" err="1"/>
              <a:t>intrinsic</a:t>
            </a:r>
            <a:r>
              <a:rPr lang="fr-CA" dirty="0"/>
              <a:t> </a:t>
            </a:r>
            <a:r>
              <a:rPr lang="fr-CA" dirty="0" err="1"/>
              <a:t>risk</a:t>
            </a:r>
            <a:r>
              <a:rPr lang="fr-CA" dirty="0"/>
              <a:t> and </a:t>
            </a:r>
            <a:r>
              <a:rPr lang="fr-CA" dirty="0" err="1"/>
              <a:t>vulnerability</a:t>
            </a:r>
            <a:r>
              <a:rPr lang="fr-CA" dirty="0"/>
              <a:t>. </a:t>
            </a:r>
            <a:r>
              <a:rPr lang="fr-CA" dirty="0" err="1"/>
              <a:t>Moreover</a:t>
            </a:r>
            <a:r>
              <a:rPr lang="fr-CA" dirty="0"/>
              <a:t>, the concordance of </a:t>
            </a:r>
            <a:r>
              <a:rPr lang="fr-CA" dirty="0" err="1"/>
              <a:t>our</a:t>
            </a:r>
            <a:r>
              <a:rPr lang="fr-CA" dirty="0"/>
              <a:t> </a:t>
            </a:r>
            <a:r>
              <a:rPr lang="fr-CA" dirty="0" err="1"/>
              <a:t>predictive</a:t>
            </a:r>
            <a:r>
              <a:rPr lang="fr-CA" dirty="0"/>
              <a:t> mode </a:t>
            </a:r>
            <a:r>
              <a:rPr lang="fr-CA" dirty="0" err="1"/>
              <a:t>provides</a:t>
            </a:r>
            <a:r>
              <a:rPr lang="fr-CA" dirty="0"/>
              <a:t> caution </a:t>
            </a:r>
            <a:r>
              <a:rPr lang="fr-CA" dirty="0" err="1"/>
              <a:t>that</a:t>
            </a:r>
            <a:r>
              <a:rPr lang="fr-CA" dirty="0"/>
              <a:t> an exclusive focus on </a:t>
            </a:r>
            <a:r>
              <a:rPr lang="fr-CA" dirty="0" err="1"/>
              <a:t>extrinsic</a:t>
            </a:r>
            <a:r>
              <a:rPr lang="fr-CA" dirty="0"/>
              <a:t> </a:t>
            </a:r>
            <a:r>
              <a:rPr lang="fr-CA" dirty="0" err="1"/>
              <a:t>risk</a:t>
            </a:r>
            <a:r>
              <a:rPr lang="fr-CA" dirty="0"/>
              <a:t> </a:t>
            </a:r>
            <a:r>
              <a:rPr lang="fr-CA" dirty="0" err="1"/>
              <a:t>reduction</a:t>
            </a:r>
            <a:r>
              <a:rPr lang="fr-CA" dirty="0"/>
              <a:t> </a:t>
            </a:r>
            <a:r>
              <a:rPr lang="fr-CA" dirty="0" err="1"/>
              <a:t>may</a:t>
            </a:r>
            <a:r>
              <a:rPr lang="fr-CA" dirty="0"/>
              <a:t> miss possible interventions in </a:t>
            </a:r>
            <a:r>
              <a:rPr lang="fr-CA" dirty="0" err="1"/>
              <a:t>intrinsic</a:t>
            </a:r>
            <a:r>
              <a:rPr lang="fr-CA" dirty="0"/>
              <a:t> </a:t>
            </a:r>
            <a:r>
              <a:rPr lang="fr-CA" dirty="0" err="1"/>
              <a:t>risk</a:t>
            </a:r>
            <a:r>
              <a:rPr lang="fr-CA" dirty="0"/>
              <a:t> </a:t>
            </a:r>
            <a:r>
              <a:rPr lang="fr-CA" dirty="0" err="1"/>
              <a:t>reduction</a:t>
            </a:r>
            <a:r>
              <a:rPr lang="fr-CA" dirty="0"/>
              <a:t> as an </a:t>
            </a:r>
            <a:r>
              <a:rPr lang="fr-CA" dirty="0" err="1"/>
              <a:t>approach</a:t>
            </a:r>
            <a:r>
              <a:rPr lang="fr-CA" dirty="0"/>
              <a:t> to </a:t>
            </a:r>
            <a:r>
              <a:rPr lang="fr-CA" dirty="0" err="1"/>
              <a:t>decreasing</a:t>
            </a:r>
            <a:r>
              <a:rPr lang="fr-CA" dirty="0"/>
              <a:t> the incidence of SIDS.</a:t>
            </a: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29</a:t>
            </a:fld>
            <a:endParaRPr lang="fr-FR" altLang="x-none"/>
          </a:p>
        </p:txBody>
      </p:sp>
    </p:spTree>
    <p:extLst>
      <p:ext uri="{BB962C8B-B14F-4D97-AF65-F5344CB8AC3E}">
        <p14:creationId xmlns:p14="http://schemas.microsoft.com/office/powerpoint/2010/main" val="1316880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a:solidFill>
                  <a:srgbClr val="202124"/>
                </a:solidFill>
                <a:effectLst/>
                <a:latin typeface="arial" panose="020B0604020202020204" pitchFamily="34" charset="0"/>
              </a:rPr>
              <a:t>Depuis 1999, la recommandation émise par Santé Canada est « Dodo sur le dos » afin d'éviter la mort subite du nourrisson.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a:solidFill>
                  <a:srgbClr val="202124"/>
                </a:solidFill>
                <a:effectLst/>
                <a:latin typeface="arial" panose="020B0604020202020204" pitchFamily="34" charset="0"/>
              </a:rPr>
              <a:t>Bien qu’il est important de recommander le dodo sur le dos chez les nourrissons, cette campagne a entrainé chez certains parents la peut de déposer leur enfant sur le ventre même pendant les périodes d’éveil: conséquemment, on note une </a:t>
            </a:r>
            <a:r>
              <a:rPr lang="fr-CA" b="1" i="0" dirty="0">
                <a:solidFill>
                  <a:srgbClr val="202124"/>
                </a:solidFill>
                <a:effectLst/>
                <a:latin typeface="arial" panose="020B0604020202020204" pitchFamily="34" charset="0"/>
              </a:rPr>
              <a:t>augmentation du nombre de bébés ayant un aplatissement au niveau de la tête</a:t>
            </a:r>
            <a:r>
              <a:rPr lang="fr-CA" b="0" i="0" dirty="0">
                <a:solidFill>
                  <a:srgbClr val="202124"/>
                </a:solidFill>
                <a:effectLst/>
                <a:latin typeface="arial" panose="020B0604020202020204" pitchFamily="34" charset="0"/>
              </a:rPr>
              <a:t>. C'est ce qu'on appelle la plagiocéphalie positionnelle.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a:solidFill>
                  <a:srgbClr val="202124"/>
                </a:solidFill>
                <a:effectLst/>
                <a:latin typeface="arial" panose="020B0604020202020204" pitchFamily="34" charset="0"/>
              </a:rPr>
              <a:t>Modification de la campagne incluant « sur le ventre pour jouer » en 2007</a:t>
            </a:r>
            <a:endParaRPr lang="fr-FR" dirty="0"/>
          </a:p>
          <a:p>
            <a:endParaRPr lang="fr-FR" dirty="0"/>
          </a:p>
          <a:p>
            <a:r>
              <a:rPr lang="fr-FR" dirty="0"/>
              <a:t>Augmentation retard moteur chez les enfants qui ne sont jamais placés sur le ventre, réduction musculature cou, dos, diff en milieu scolaire</a:t>
            </a: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30</a:t>
            </a:fld>
            <a:endParaRPr lang="fr-FR" altLang="x-none"/>
          </a:p>
        </p:txBody>
      </p:sp>
    </p:spTree>
    <p:extLst>
      <p:ext uri="{BB962C8B-B14F-4D97-AF65-F5344CB8AC3E}">
        <p14:creationId xmlns:p14="http://schemas.microsoft.com/office/powerpoint/2010/main" val="97786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4</a:t>
            </a:fld>
            <a:endParaRPr lang="fr-FR"/>
          </a:p>
        </p:txBody>
      </p:sp>
    </p:spTree>
    <p:extLst>
      <p:ext uri="{BB962C8B-B14F-4D97-AF65-F5344CB8AC3E}">
        <p14:creationId xmlns:p14="http://schemas.microsoft.com/office/powerpoint/2010/main" val="255110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www.lapresse.ca</a:t>
            </a:r>
            <a:r>
              <a:rPr lang="fr-FR" dirty="0"/>
              <a:t>/vivre/famille/sante-des-enfants/201710/23/01-5140960-encore-trop-de-bebes-a-la-tete-plate.php</a:t>
            </a:r>
          </a:p>
          <a:p>
            <a:endParaRPr lang="fr-FR"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0" i="0" dirty="0">
                <a:effectLst/>
                <a:latin typeface="+mn-lt"/>
              </a:rPr>
              <a:t>On dispose à présent de preuves prospectives tirées d’un essai randomisé selon lequel le port du casque n’est pas plus efficace pour améliorer la forme de la tête en présence de plagiocéphalie que la physiothérapie et les recommandations générales concernant le positionnement, comme la promotion de la position ventrale pendant les heures d’éveil et la réduction du temps passé dans des balançoires et sièges d’auto.</a:t>
            </a:r>
            <a:endParaRPr lang="fr-FR" sz="1200" dirty="0">
              <a:latin typeface="+mn-lt"/>
            </a:endParaRPr>
          </a:p>
          <a:p>
            <a:endParaRPr lang="fr-FR" dirty="0"/>
          </a:p>
          <a:p>
            <a:endParaRPr lang="fr-FR" dirty="0"/>
          </a:p>
          <a:p>
            <a:pPr algn="l"/>
            <a:r>
              <a:rPr lang="fr-CA" b="1" i="0" dirty="0" err="1">
                <a:solidFill>
                  <a:srgbClr val="212121"/>
                </a:solidFill>
                <a:effectLst/>
                <a:latin typeface="Merriweather" pitchFamily="2" charset="77"/>
              </a:rPr>
              <a:t>Helmet</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therapy</a:t>
            </a:r>
            <a:r>
              <a:rPr lang="fr-CA" b="1" i="0" dirty="0">
                <a:solidFill>
                  <a:srgbClr val="212121"/>
                </a:solidFill>
                <a:effectLst/>
                <a:latin typeface="Merriweather" pitchFamily="2" charset="77"/>
              </a:rPr>
              <a:t> in infants </a:t>
            </a:r>
            <a:r>
              <a:rPr lang="fr-CA" b="1" i="0" dirty="0" err="1">
                <a:solidFill>
                  <a:srgbClr val="212121"/>
                </a:solidFill>
                <a:effectLst/>
                <a:latin typeface="Merriweather" pitchFamily="2" charset="77"/>
              </a:rPr>
              <a:t>with</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positional</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skull</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deformation</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randomised</a:t>
            </a:r>
            <a:r>
              <a:rPr lang="fr-CA" b="1" i="0" dirty="0">
                <a:solidFill>
                  <a:srgbClr val="212121"/>
                </a:solidFill>
                <a:effectLst/>
                <a:latin typeface="Merriweather" pitchFamily="2" charset="77"/>
              </a:rPr>
              <a:t> </a:t>
            </a:r>
            <a:r>
              <a:rPr lang="fr-CA" b="1" i="0" dirty="0" err="1">
                <a:solidFill>
                  <a:srgbClr val="212121"/>
                </a:solidFill>
                <a:effectLst/>
                <a:latin typeface="Merriweather" pitchFamily="2" charset="77"/>
              </a:rPr>
              <a:t>controlled</a:t>
            </a:r>
            <a:r>
              <a:rPr lang="fr-CA" b="1" i="0" dirty="0">
                <a:solidFill>
                  <a:srgbClr val="212121"/>
                </a:solidFill>
                <a:effectLst/>
                <a:latin typeface="Merriweather" pitchFamily="2" charset="77"/>
              </a:rPr>
              <a:t> trial</a:t>
            </a:r>
          </a:p>
          <a:p>
            <a:pPr algn="l"/>
            <a:r>
              <a:rPr lang="fr-CA" b="0" i="0" u="none" strike="noStrike" dirty="0">
                <a:solidFill>
                  <a:srgbClr val="0071BC"/>
                </a:solidFill>
                <a:effectLst/>
                <a:latin typeface="system-ui"/>
                <a:hlinkClick r:id="rId3"/>
              </a:rPr>
              <a:t>Renske M van Wijk</a:t>
            </a:r>
            <a:r>
              <a:rPr lang="fr-CA" b="0" i="0" baseline="30000" dirty="0">
                <a:solidFill>
                  <a:srgbClr val="5B616B"/>
                </a:solidFill>
                <a:effectLst/>
                <a:latin typeface="system-ui"/>
              </a:rPr>
              <a:t> </a:t>
            </a:r>
            <a:r>
              <a:rPr lang="fr-CA" b="0" i="0" u="none" strike="noStrike" baseline="30000" dirty="0">
                <a:solidFill>
                  <a:srgbClr val="323A45"/>
                </a:solidFill>
                <a:effectLst/>
                <a:latin typeface="system-ui"/>
                <a:hlinkClick r:id="rId4" tooltip="Department Health Technology and Services Research, Institute of Innovation and Governance Studies, University of Twente, Drienerlolaan 5, 7522 NB, Enschede, Netherlands."/>
              </a:rPr>
              <a:t>1</a:t>
            </a:r>
            <a:r>
              <a:rPr lang="fr-CA" b="0" i="0" dirty="0">
                <a:solidFill>
                  <a:srgbClr val="5B616B"/>
                </a:solidFill>
                <a:effectLst/>
                <a:latin typeface="system-ui"/>
              </a:rPr>
              <a:t>, </a:t>
            </a:r>
            <a:r>
              <a:rPr lang="fr-CA" b="0" i="0" u="none" strike="noStrike" dirty="0">
                <a:solidFill>
                  <a:srgbClr val="0071BC"/>
                </a:solidFill>
                <a:effectLst/>
                <a:latin typeface="system-ui"/>
                <a:hlinkClick r:id="rId5"/>
              </a:rPr>
              <a:t>Leo A van Vlimmeren</a:t>
            </a:r>
            <a:r>
              <a:rPr lang="fr-CA" b="0" i="0" dirty="0">
                <a:solidFill>
                  <a:srgbClr val="5B616B"/>
                </a:solidFill>
                <a:effectLst/>
                <a:latin typeface="system-ui"/>
              </a:rPr>
              <a:t>, </a:t>
            </a:r>
            <a:r>
              <a:rPr lang="fr-CA" b="0" i="0" u="none" strike="noStrike" dirty="0">
                <a:solidFill>
                  <a:srgbClr val="0071BC"/>
                </a:solidFill>
                <a:effectLst/>
                <a:latin typeface="system-ui"/>
                <a:hlinkClick r:id="rId6"/>
              </a:rPr>
              <a:t>Catharina G M Groothuis-Oudshoorn</a:t>
            </a:r>
            <a:r>
              <a:rPr lang="fr-CA" b="0" i="0" dirty="0">
                <a:solidFill>
                  <a:srgbClr val="5B616B"/>
                </a:solidFill>
                <a:effectLst/>
                <a:latin typeface="system-ui"/>
              </a:rPr>
              <a:t>, </a:t>
            </a:r>
            <a:r>
              <a:rPr lang="fr-CA" b="0" i="0" u="none" strike="noStrike" dirty="0">
                <a:solidFill>
                  <a:srgbClr val="0071BC"/>
                </a:solidFill>
                <a:effectLst/>
                <a:latin typeface="system-ui"/>
                <a:hlinkClick r:id="rId7"/>
              </a:rPr>
              <a:t>Catharina P B Van der Ploeg</a:t>
            </a:r>
            <a:r>
              <a:rPr lang="fr-CA" b="0" i="0" dirty="0">
                <a:solidFill>
                  <a:srgbClr val="5B616B"/>
                </a:solidFill>
                <a:effectLst/>
                <a:latin typeface="system-ui"/>
              </a:rPr>
              <a:t>, </a:t>
            </a:r>
            <a:r>
              <a:rPr lang="fr-CA" b="0" i="0" u="none" strike="noStrike" dirty="0">
                <a:solidFill>
                  <a:srgbClr val="0071BC"/>
                </a:solidFill>
                <a:effectLst/>
                <a:latin typeface="system-ui"/>
                <a:hlinkClick r:id="rId8"/>
              </a:rPr>
              <a:t>Maarten J Ijzerman</a:t>
            </a:r>
            <a:r>
              <a:rPr lang="fr-CA" b="0" i="0" dirty="0">
                <a:solidFill>
                  <a:srgbClr val="5B616B"/>
                </a:solidFill>
                <a:effectLst/>
                <a:latin typeface="system-ui"/>
              </a:rPr>
              <a:t>, </a:t>
            </a:r>
            <a:r>
              <a:rPr lang="fr-CA" b="0" i="0" u="none" strike="noStrike" dirty="0">
                <a:solidFill>
                  <a:srgbClr val="0071BC"/>
                </a:solidFill>
                <a:effectLst/>
                <a:latin typeface="system-ui"/>
                <a:hlinkClick r:id="rId9"/>
              </a:rPr>
              <a:t>Magda M Boere-Boonekamp</a:t>
            </a:r>
            <a:endParaRPr lang="fr-CA" b="0" i="0" dirty="0">
              <a:solidFill>
                <a:srgbClr val="5B616B"/>
              </a:solidFill>
              <a:effectLst/>
              <a:latin typeface="system-ui"/>
            </a:endParaRPr>
          </a:p>
          <a:p>
            <a:pPr algn="l">
              <a:buFont typeface="Arial" panose="020B0604020202020204" pitchFamily="34" charset="0"/>
              <a:buChar char="•"/>
            </a:pPr>
            <a:r>
              <a:rPr lang="fr-CA" b="0" i="0" dirty="0">
                <a:solidFill>
                  <a:srgbClr val="212121"/>
                </a:solidFill>
                <a:effectLst/>
                <a:latin typeface="system-ui"/>
              </a:rPr>
              <a:t> DOI: </a:t>
            </a:r>
            <a:r>
              <a:rPr lang="fr-CA" b="0" i="0" u="none" strike="noStrike" dirty="0">
                <a:solidFill>
                  <a:srgbClr val="0071BC"/>
                </a:solidFill>
                <a:effectLst/>
                <a:latin typeface="system-ui"/>
                <a:hlinkClick r:id="rId10"/>
              </a:rPr>
              <a:t>10.1136/bmj.g2741</a:t>
            </a:r>
            <a:endParaRPr lang="fr-CA" b="0" i="0" dirty="0">
              <a:solidFill>
                <a:srgbClr val="212121"/>
              </a:solidFill>
              <a:effectLst/>
              <a:latin typeface="system-ui"/>
            </a:endParaRPr>
          </a:p>
          <a:p>
            <a:pPr algn="l"/>
            <a:r>
              <a:rPr lang="fr-CA" b="0" i="0" dirty="0">
                <a:solidFill>
                  <a:srgbClr val="212121"/>
                </a:solidFill>
                <a:effectLst/>
                <a:latin typeface="system-ui"/>
              </a:rPr>
              <a:t>To </a:t>
            </a:r>
            <a:r>
              <a:rPr lang="fr-CA" b="0" i="0" dirty="0" err="1">
                <a:solidFill>
                  <a:srgbClr val="212121"/>
                </a:solidFill>
                <a:effectLst/>
                <a:latin typeface="system-ui"/>
              </a:rPr>
              <a:t>determine</a:t>
            </a:r>
            <a:r>
              <a:rPr lang="fr-CA" b="0" i="0" dirty="0">
                <a:solidFill>
                  <a:srgbClr val="212121"/>
                </a:solidFill>
                <a:effectLst/>
                <a:latin typeface="system-ui"/>
              </a:rPr>
              <a:t> the </a:t>
            </a:r>
            <a:r>
              <a:rPr lang="fr-CA" b="0" i="0" dirty="0" err="1">
                <a:solidFill>
                  <a:srgbClr val="212121"/>
                </a:solidFill>
                <a:effectLst/>
                <a:latin typeface="system-ui"/>
              </a:rPr>
              <a:t>effectiveness</a:t>
            </a:r>
            <a:r>
              <a:rPr lang="fr-CA" b="0" i="0" dirty="0">
                <a:solidFill>
                  <a:srgbClr val="212121"/>
                </a:solidFill>
                <a:effectLst/>
                <a:latin typeface="system-ui"/>
              </a:rPr>
              <a:t> of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for </a:t>
            </a:r>
            <a:r>
              <a:rPr lang="fr-CA" b="0" i="0" dirty="0" err="1">
                <a:solidFill>
                  <a:srgbClr val="212121"/>
                </a:solidFill>
                <a:effectLst/>
                <a:latin typeface="system-ui"/>
              </a:rPr>
              <a:t>positional</a:t>
            </a:r>
            <a:r>
              <a:rPr lang="fr-CA" b="0" i="0" dirty="0">
                <a:solidFill>
                  <a:srgbClr val="212121"/>
                </a:solidFill>
                <a:effectLst/>
                <a:latin typeface="system-ui"/>
              </a:rPr>
              <a:t>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 </a:t>
            </a:r>
            <a:r>
              <a:rPr lang="fr-CA" b="0" i="0" dirty="0" err="1">
                <a:solidFill>
                  <a:srgbClr val="212121"/>
                </a:solidFill>
                <a:effectLst/>
                <a:latin typeface="system-ui"/>
              </a:rPr>
              <a:t>compared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the </a:t>
            </a:r>
            <a:r>
              <a:rPr lang="fr-CA" b="0" i="0" dirty="0" err="1">
                <a:solidFill>
                  <a:srgbClr val="212121"/>
                </a:solidFill>
                <a:effectLst/>
                <a:latin typeface="system-ui"/>
              </a:rPr>
              <a:t>natural</a:t>
            </a:r>
            <a:r>
              <a:rPr lang="fr-CA" b="0" i="0" dirty="0">
                <a:solidFill>
                  <a:srgbClr val="212121"/>
                </a:solidFill>
                <a:effectLst/>
                <a:latin typeface="system-ui"/>
              </a:rPr>
              <a:t> course of the condition in infants </a:t>
            </a:r>
            <a:r>
              <a:rPr lang="fr-CA" b="0" i="0" dirty="0" err="1">
                <a:solidFill>
                  <a:srgbClr val="212121"/>
                </a:solidFill>
                <a:effectLst/>
                <a:latin typeface="system-ui"/>
              </a:rPr>
              <a:t>aged</a:t>
            </a:r>
            <a:r>
              <a:rPr lang="fr-CA" b="0" i="0" dirty="0">
                <a:solidFill>
                  <a:srgbClr val="212121"/>
                </a:solidFill>
                <a:effectLst/>
                <a:latin typeface="system-ui"/>
              </a:rPr>
              <a:t> 5-6 </a:t>
            </a:r>
            <a:r>
              <a:rPr lang="fr-CA" b="0" i="0" dirty="0" err="1">
                <a:solidFill>
                  <a:srgbClr val="212121"/>
                </a:solidFill>
                <a:effectLst/>
                <a:latin typeface="system-ui"/>
              </a:rPr>
              <a:t>months</a:t>
            </a:r>
            <a:r>
              <a:rPr lang="fr-CA" b="0" i="0" dirty="0">
                <a:solidFill>
                  <a:srgbClr val="212121"/>
                </a:solidFill>
                <a:effectLst/>
                <a:latin typeface="system-ui"/>
              </a:rPr>
              <a:t>.</a:t>
            </a:r>
          </a:p>
          <a:p>
            <a:pPr algn="l"/>
            <a:r>
              <a:rPr lang="fr-CA" b="1" i="0" dirty="0">
                <a:solidFill>
                  <a:srgbClr val="212121"/>
                </a:solidFill>
                <a:effectLst/>
                <a:latin typeface="system-ui"/>
              </a:rPr>
              <a:t>Design: </a:t>
            </a:r>
            <a:r>
              <a:rPr lang="fr-CA" b="0" i="0" dirty="0" err="1">
                <a:solidFill>
                  <a:srgbClr val="212121"/>
                </a:solidFill>
                <a:effectLst/>
                <a:latin typeface="system-ui"/>
              </a:rPr>
              <a:t>Pragmatic</a:t>
            </a:r>
            <a:r>
              <a:rPr lang="fr-CA" b="0" i="0" dirty="0">
                <a:solidFill>
                  <a:srgbClr val="212121"/>
                </a:solidFill>
                <a:effectLst/>
                <a:latin typeface="system-ui"/>
              </a:rPr>
              <a:t>, single </a:t>
            </a:r>
            <a:r>
              <a:rPr lang="fr-CA" b="0" i="0" dirty="0" err="1">
                <a:solidFill>
                  <a:srgbClr val="212121"/>
                </a:solidFill>
                <a:effectLst/>
                <a:latin typeface="system-ui"/>
              </a:rPr>
              <a:t>blinded</a:t>
            </a:r>
            <a:r>
              <a:rPr lang="fr-CA" b="0" i="0" dirty="0">
                <a:solidFill>
                  <a:srgbClr val="212121"/>
                </a:solidFill>
                <a:effectLst/>
                <a:latin typeface="system-ui"/>
              </a:rPr>
              <a:t>, </a:t>
            </a:r>
            <a:r>
              <a:rPr lang="fr-CA" b="0" i="0" dirty="0" err="1">
                <a:solidFill>
                  <a:srgbClr val="212121"/>
                </a:solidFill>
                <a:effectLst/>
                <a:latin typeface="system-ui"/>
              </a:rPr>
              <a:t>randomised</a:t>
            </a:r>
            <a:r>
              <a:rPr lang="fr-CA" b="0" i="0" dirty="0">
                <a:solidFill>
                  <a:srgbClr val="212121"/>
                </a:solidFill>
                <a:effectLst/>
                <a:latin typeface="system-ui"/>
              </a:rPr>
              <a:t> </a:t>
            </a:r>
            <a:r>
              <a:rPr lang="fr-CA" b="0" i="0" dirty="0" err="1">
                <a:solidFill>
                  <a:srgbClr val="212121"/>
                </a:solidFill>
                <a:effectLst/>
                <a:latin typeface="system-ui"/>
              </a:rPr>
              <a:t>controlled</a:t>
            </a:r>
            <a:r>
              <a:rPr lang="fr-CA" b="0" i="0" dirty="0">
                <a:solidFill>
                  <a:srgbClr val="212121"/>
                </a:solidFill>
                <a:effectLst/>
                <a:latin typeface="system-ui"/>
              </a:rPr>
              <a:t> trial (HEADS,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a:t>
            </a:r>
            <a:r>
              <a:rPr lang="fr-CA" b="0" i="0" dirty="0" err="1">
                <a:solidFill>
                  <a:srgbClr val="212121"/>
                </a:solidFill>
                <a:effectLst/>
                <a:latin typeface="system-ui"/>
              </a:rPr>
              <a:t>Assessment</a:t>
            </a:r>
            <a:r>
              <a:rPr lang="fr-CA" b="0" i="0" dirty="0">
                <a:solidFill>
                  <a:srgbClr val="212121"/>
                </a:solidFill>
                <a:effectLst/>
                <a:latin typeface="system-ui"/>
              </a:rPr>
              <a:t> in </a:t>
            </a:r>
            <a:r>
              <a:rPr lang="fr-CA" b="0" i="0" dirty="0" err="1">
                <a:solidFill>
                  <a:srgbClr val="212121"/>
                </a:solidFill>
                <a:effectLst/>
                <a:latin typeface="system-ui"/>
              </a:rPr>
              <a:t>Deformed</a:t>
            </a:r>
            <a:r>
              <a:rPr lang="fr-CA" b="0" i="0" dirty="0">
                <a:solidFill>
                  <a:srgbClr val="212121"/>
                </a:solidFill>
                <a:effectLst/>
                <a:latin typeface="system-ui"/>
              </a:rPr>
              <a:t> </a:t>
            </a:r>
            <a:r>
              <a:rPr lang="fr-CA" b="0" i="0" dirty="0" err="1">
                <a:solidFill>
                  <a:srgbClr val="212121"/>
                </a:solidFill>
                <a:effectLst/>
                <a:latin typeface="system-ui"/>
              </a:rPr>
              <a:t>Skulls</a:t>
            </a:r>
            <a:r>
              <a:rPr lang="fr-CA" b="0" i="0" dirty="0">
                <a:solidFill>
                  <a:srgbClr val="212121"/>
                </a:solidFill>
                <a:effectLst/>
                <a:latin typeface="system-ui"/>
              </a:rPr>
              <a:t>) </a:t>
            </a:r>
            <a:r>
              <a:rPr lang="fr-CA" b="0" i="0" dirty="0" err="1">
                <a:solidFill>
                  <a:srgbClr val="212121"/>
                </a:solidFill>
                <a:effectLst/>
                <a:latin typeface="system-ui"/>
              </a:rPr>
              <a:t>nested</a:t>
            </a:r>
            <a:r>
              <a:rPr lang="fr-CA" b="0" i="0" dirty="0">
                <a:solidFill>
                  <a:srgbClr val="212121"/>
                </a:solidFill>
                <a:effectLst/>
                <a:latin typeface="system-ui"/>
              </a:rPr>
              <a:t> in a prospective </a:t>
            </a:r>
            <a:r>
              <a:rPr lang="fr-CA" b="0" i="0" dirty="0" err="1">
                <a:solidFill>
                  <a:srgbClr val="212121"/>
                </a:solidFill>
                <a:effectLst/>
                <a:latin typeface="system-ui"/>
              </a:rPr>
              <a:t>cohort</a:t>
            </a:r>
            <a:r>
              <a:rPr lang="fr-CA" b="0" i="0" dirty="0">
                <a:solidFill>
                  <a:srgbClr val="212121"/>
                </a:solidFill>
                <a:effectLst/>
                <a:latin typeface="system-ui"/>
              </a:rPr>
              <a:t> </a:t>
            </a:r>
            <a:r>
              <a:rPr lang="fr-CA" b="0" i="0" dirty="0" err="1">
                <a:solidFill>
                  <a:srgbClr val="212121"/>
                </a:solidFill>
                <a:effectLst/>
                <a:latin typeface="system-ui"/>
              </a:rPr>
              <a:t>study</a:t>
            </a:r>
            <a:r>
              <a:rPr lang="fr-CA" b="0" i="0" dirty="0">
                <a:solidFill>
                  <a:srgbClr val="212121"/>
                </a:solidFill>
                <a:effectLst/>
                <a:latin typeface="system-ui"/>
              </a:rPr>
              <a:t>.</a:t>
            </a:r>
          </a:p>
          <a:p>
            <a:pPr algn="l"/>
            <a:r>
              <a:rPr lang="fr-CA" b="1" i="0" dirty="0">
                <a:solidFill>
                  <a:srgbClr val="212121"/>
                </a:solidFill>
                <a:effectLst/>
                <a:latin typeface="system-ui"/>
              </a:rPr>
              <a:t>Participants: </a:t>
            </a:r>
            <a:r>
              <a:rPr lang="fr-CA" b="0" i="0" dirty="0">
                <a:solidFill>
                  <a:srgbClr val="212121"/>
                </a:solidFill>
                <a:effectLst/>
                <a:latin typeface="system-ui"/>
              </a:rPr>
              <a:t>84 infants </a:t>
            </a:r>
            <a:r>
              <a:rPr lang="fr-CA" b="0" i="0" dirty="0" err="1">
                <a:solidFill>
                  <a:srgbClr val="212121"/>
                </a:solidFill>
                <a:effectLst/>
                <a:latin typeface="system-ui"/>
              </a:rPr>
              <a:t>aged</a:t>
            </a:r>
            <a:r>
              <a:rPr lang="fr-CA" b="0" i="0" dirty="0">
                <a:solidFill>
                  <a:srgbClr val="212121"/>
                </a:solidFill>
                <a:effectLst/>
                <a:latin typeface="system-ui"/>
              </a:rPr>
              <a:t> 5 to 6 </a:t>
            </a:r>
            <a:r>
              <a:rPr lang="fr-CA" b="0" i="0" dirty="0" err="1">
                <a:solidFill>
                  <a:srgbClr val="212121"/>
                </a:solidFill>
                <a:effectLst/>
                <a:latin typeface="system-ui"/>
              </a:rPr>
              <a:t>months</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moderate</a:t>
            </a:r>
            <a:r>
              <a:rPr lang="fr-CA" b="0" i="0" dirty="0">
                <a:solidFill>
                  <a:srgbClr val="212121"/>
                </a:solidFill>
                <a:effectLst/>
                <a:latin typeface="system-ui"/>
              </a:rPr>
              <a:t> to </a:t>
            </a:r>
            <a:r>
              <a:rPr lang="fr-CA" b="0" i="0" dirty="0" err="1">
                <a:solidFill>
                  <a:srgbClr val="212121"/>
                </a:solidFill>
                <a:effectLst/>
                <a:latin typeface="system-ui"/>
              </a:rPr>
              <a:t>severe</a:t>
            </a:r>
            <a:r>
              <a:rPr lang="fr-CA" b="0" i="0" dirty="0">
                <a:solidFill>
                  <a:srgbClr val="212121"/>
                </a:solidFill>
                <a:effectLst/>
                <a:latin typeface="system-ui"/>
              </a:rPr>
              <a:t>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 </a:t>
            </a:r>
            <a:r>
              <a:rPr lang="fr-CA" b="0" i="0" dirty="0" err="1">
                <a:solidFill>
                  <a:srgbClr val="212121"/>
                </a:solidFill>
                <a:effectLst/>
                <a:latin typeface="system-ui"/>
              </a:rPr>
              <a:t>who</a:t>
            </a:r>
            <a:r>
              <a:rPr lang="fr-CA" b="0" i="0" dirty="0">
                <a:solidFill>
                  <a:srgbClr val="212121"/>
                </a:solidFill>
                <a:effectLst/>
                <a:latin typeface="system-ui"/>
              </a:rPr>
              <a:t>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born</a:t>
            </a:r>
            <a:r>
              <a:rPr lang="fr-CA" b="0" i="0" dirty="0">
                <a:solidFill>
                  <a:srgbClr val="212121"/>
                </a:solidFill>
                <a:effectLst/>
                <a:latin typeface="system-ui"/>
              </a:rPr>
              <a:t> </a:t>
            </a:r>
            <a:r>
              <a:rPr lang="fr-CA" b="0" i="0" dirty="0" err="1">
                <a:solidFill>
                  <a:srgbClr val="212121"/>
                </a:solidFill>
                <a:effectLst/>
                <a:latin typeface="system-ui"/>
              </a:rPr>
              <a:t>after</a:t>
            </a:r>
            <a:r>
              <a:rPr lang="fr-CA" b="0" i="0" dirty="0">
                <a:solidFill>
                  <a:srgbClr val="212121"/>
                </a:solidFill>
                <a:effectLst/>
                <a:latin typeface="system-ui"/>
              </a:rPr>
              <a:t> 36 </a:t>
            </a:r>
            <a:r>
              <a:rPr lang="fr-CA" b="0" i="0" dirty="0" err="1">
                <a:solidFill>
                  <a:srgbClr val="212121"/>
                </a:solidFill>
                <a:effectLst/>
                <a:latin typeface="system-ui"/>
              </a:rPr>
              <a:t>weeks</a:t>
            </a:r>
            <a:r>
              <a:rPr lang="fr-CA" b="0" i="0" dirty="0">
                <a:solidFill>
                  <a:srgbClr val="212121"/>
                </a:solidFill>
                <a:effectLst/>
                <a:latin typeface="system-ui"/>
              </a:rPr>
              <a:t> of gestation and </a:t>
            </a:r>
            <a:r>
              <a:rPr lang="fr-CA" b="0" i="0" dirty="0" err="1">
                <a:solidFill>
                  <a:srgbClr val="212121"/>
                </a:solidFill>
                <a:effectLst/>
                <a:latin typeface="system-ui"/>
              </a:rPr>
              <a:t>had</a:t>
            </a:r>
            <a:r>
              <a:rPr lang="fr-CA" b="0" i="0" dirty="0">
                <a:solidFill>
                  <a:srgbClr val="212121"/>
                </a:solidFill>
                <a:effectLst/>
                <a:latin typeface="system-ui"/>
              </a:rPr>
              <a:t> no </a:t>
            </a:r>
            <a:r>
              <a:rPr lang="fr-CA" b="0" i="0" dirty="0" err="1">
                <a:solidFill>
                  <a:srgbClr val="212121"/>
                </a:solidFill>
                <a:effectLst/>
                <a:latin typeface="system-ui"/>
              </a:rPr>
              <a:t>muscular</a:t>
            </a:r>
            <a:r>
              <a:rPr lang="fr-CA" b="0" i="0" dirty="0">
                <a:solidFill>
                  <a:srgbClr val="212121"/>
                </a:solidFill>
                <a:effectLst/>
                <a:latin typeface="system-ui"/>
              </a:rPr>
              <a:t> </a:t>
            </a:r>
            <a:r>
              <a:rPr lang="fr-CA" b="0" i="0" dirty="0" err="1">
                <a:solidFill>
                  <a:srgbClr val="212121"/>
                </a:solidFill>
                <a:effectLst/>
                <a:latin typeface="system-ui"/>
              </a:rPr>
              <a:t>torticollis</a:t>
            </a:r>
            <a:r>
              <a:rPr lang="fr-CA" b="0" i="0" dirty="0">
                <a:solidFill>
                  <a:srgbClr val="212121"/>
                </a:solidFill>
                <a:effectLst/>
                <a:latin typeface="system-ui"/>
              </a:rPr>
              <a:t>, </a:t>
            </a:r>
            <a:r>
              <a:rPr lang="fr-CA" b="0" i="0" dirty="0" err="1">
                <a:solidFill>
                  <a:srgbClr val="212121"/>
                </a:solidFill>
                <a:effectLst/>
                <a:latin typeface="system-ui"/>
              </a:rPr>
              <a:t>craniosynostosis</a:t>
            </a:r>
            <a:r>
              <a:rPr lang="fr-CA" b="0" i="0" dirty="0">
                <a:solidFill>
                  <a:srgbClr val="212121"/>
                </a:solidFill>
                <a:effectLst/>
                <a:latin typeface="system-ui"/>
              </a:rPr>
              <a:t>, or </a:t>
            </a:r>
            <a:r>
              <a:rPr lang="fr-CA" b="0" i="0" dirty="0" err="1">
                <a:solidFill>
                  <a:srgbClr val="212121"/>
                </a:solidFill>
                <a:effectLst/>
                <a:latin typeface="system-ui"/>
              </a:rPr>
              <a:t>dysmorphic</a:t>
            </a:r>
            <a:r>
              <a:rPr lang="fr-CA" b="0" i="0" dirty="0">
                <a:solidFill>
                  <a:srgbClr val="212121"/>
                </a:solidFill>
                <a:effectLst/>
                <a:latin typeface="system-ui"/>
              </a:rPr>
              <a:t> </a:t>
            </a:r>
            <a:r>
              <a:rPr lang="fr-CA" b="0" i="0" dirty="0" err="1">
                <a:solidFill>
                  <a:srgbClr val="212121"/>
                </a:solidFill>
                <a:effectLst/>
                <a:latin typeface="system-ui"/>
              </a:rPr>
              <a:t>features</a:t>
            </a:r>
            <a:r>
              <a:rPr lang="fr-CA" b="0" i="0" dirty="0">
                <a:solidFill>
                  <a:srgbClr val="212121"/>
                </a:solidFill>
                <a:effectLst/>
                <a:latin typeface="system-ui"/>
              </a:rPr>
              <a:t>. Participants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randomly</a:t>
            </a:r>
            <a:r>
              <a:rPr lang="fr-CA" b="0" i="0" dirty="0">
                <a:solidFill>
                  <a:srgbClr val="212121"/>
                </a:solidFill>
                <a:effectLst/>
                <a:latin typeface="system-ui"/>
              </a:rPr>
              <a:t> </a:t>
            </a:r>
            <a:r>
              <a:rPr lang="fr-CA" b="0" i="0" dirty="0" err="1">
                <a:solidFill>
                  <a:srgbClr val="212121"/>
                </a:solidFill>
                <a:effectLst/>
                <a:latin typeface="system-ui"/>
              </a:rPr>
              <a:t>assigned</a:t>
            </a:r>
            <a:r>
              <a:rPr lang="fr-CA" b="0" i="0" dirty="0">
                <a:solidFill>
                  <a:srgbClr val="212121"/>
                </a:solidFill>
                <a:effectLst/>
                <a:latin typeface="system-ui"/>
              </a:rPr>
              <a:t> to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(n=42) or to </a:t>
            </a:r>
            <a:r>
              <a:rPr lang="fr-CA" b="0" i="0" dirty="0" err="1">
                <a:solidFill>
                  <a:srgbClr val="212121"/>
                </a:solidFill>
                <a:effectLst/>
                <a:latin typeface="system-ui"/>
              </a:rPr>
              <a:t>natural</a:t>
            </a:r>
            <a:r>
              <a:rPr lang="fr-CA" b="0" i="0" dirty="0">
                <a:solidFill>
                  <a:srgbClr val="212121"/>
                </a:solidFill>
                <a:effectLst/>
                <a:latin typeface="system-ui"/>
              </a:rPr>
              <a:t> course of the condition (n=42) </a:t>
            </a:r>
            <a:r>
              <a:rPr lang="fr-CA" b="0" i="0" dirty="0" err="1">
                <a:solidFill>
                  <a:srgbClr val="212121"/>
                </a:solidFill>
                <a:effectLst/>
                <a:latin typeface="system-ui"/>
              </a:rPr>
              <a:t>according</a:t>
            </a:r>
            <a:r>
              <a:rPr lang="fr-CA" b="0" i="0" dirty="0">
                <a:solidFill>
                  <a:srgbClr val="212121"/>
                </a:solidFill>
                <a:effectLst/>
                <a:latin typeface="system-ui"/>
              </a:rPr>
              <a:t> to a randomisation plan </a:t>
            </a:r>
            <a:r>
              <a:rPr lang="fr-CA" b="0" i="0" dirty="0" err="1">
                <a:solidFill>
                  <a:srgbClr val="212121"/>
                </a:solidFill>
                <a:effectLst/>
                <a:latin typeface="system-ui"/>
              </a:rPr>
              <a:t>with</a:t>
            </a:r>
            <a:r>
              <a:rPr lang="fr-CA" b="0" i="0" dirty="0">
                <a:solidFill>
                  <a:srgbClr val="212121"/>
                </a:solidFill>
                <a:effectLst/>
                <a:latin typeface="system-ui"/>
              </a:rPr>
              <a:t> blocks of </a:t>
            </a:r>
            <a:r>
              <a:rPr lang="fr-CA" b="0" i="0" dirty="0" err="1">
                <a:solidFill>
                  <a:srgbClr val="212121"/>
                </a:solidFill>
                <a:effectLst/>
                <a:latin typeface="system-ui"/>
              </a:rPr>
              <a:t>eight</a:t>
            </a:r>
            <a:r>
              <a:rPr lang="fr-CA" b="0" i="0" dirty="0">
                <a:solidFill>
                  <a:srgbClr val="212121"/>
                </a:solidFill>
                <a:effectLst/>
                <a:latin typeface="system-ui"/>
              </a:rPr>
              <a:t>.</a:t>
            </a:r>
          </a:p>
          <a:p>
            <a:pPr algn="l"/>
            <a:r>
              <a:rPr lang="fr-CA" b="1" i="0" dirty="0">
                <a:solidFill>
                  <a:srgbClr val="212121"/>
                </a:solidFill>
                <a:effectLst/>
                <a:latin typeface="system-ui"/>
              </a:rPr>
              <a:t>Interventions: </a:t>
            </a:r>
            <a:r>
              <a:rPr lang="fr-CA" b="0" i="0" dirty="0">
                <a:solidFill>
                  <a:srgbClr val="212121"/>
                </a:solidFill>
                <a:effectLst/>
                <a:latin typeface="system-ui"/>
              </a:rPr>
              <a:t>Six </a:t>
            </a:r>
            <a:r>
              <a:rPr lang="fr-CA" b="0" i="0" dirty="0" err="1">
                <a:solidFill>
                  <a:srgbClr val="212121"/>
                </a:solidFill>
                <a:effectLst/>
                <a:latin typeface="system-ui"/>
              </a:rPr>
              <a:t>months</a:t>
            </a:r>
            <a:r>
              <a:rPr lang="fr-CA" b="0" i="0" dirty="0">
                <a:solidFill>
                  <a:srgbClr val="212121"/>
                </a:solidFill>
                <a:effectLst/>
                <a:latin typeface="system-ui"/>
              </a:rPr>
              <a:t> of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a:t>
            </a:r>
            <a:r>
              <a:rPr lang="fr-CA" b="0" i="0" dirty="0" err="1">
                <a:solidFill>
                  <a:srgbClr val="212121"/>
                </a:solidFill>
                <a:effectLst/>
                <a:latin typeface="system-ui"/>
              </a:rPr>
              <a:t>compared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the </a:t>
            </a:r>
            <a:r>
              <a:rPr lang="fr-CA" b="0" i="0" dirty="0" err="1">
                <a:solidFill>
                  <a:srgbClr val="212121"/>
                </a:solidFill>
                <a:effectLst/>
                <a:latin typeface="system-ui"/>
              </a:rPr>
              <a:t>natural</a:t>
            </a:r>
            <a:r>
              <a:rPr lang="fr-CA" b="0" i="0" dirty="0">
                <a:solidFill>
                  <a:srgbClr val="212121"/>
                </a:solidFill>
                <a:effectLst/>
                <a:latin typeface="system-ui"/>
              </a:rPr>
              <a:t> course of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 In </a:t>
            </a:r>
            <a:r>
              <a:rPr lang="fr-CA" b="0" i="0" dirty="0" err="1">
                <a:solidFill>
                  <a:srgbClr val="212121"/>
                </a:solidFill>
                <a:effectLst/>
                <a:latin typeface="system-ui"/>
              </a:rPr>
              <a:t>both</a:t>
            </a:r>
            <a:r>
              <a:rPr lang="fr-CA" b="0" i="0" dirty="0">
                <a:solidFill>
                  <a:srgbClr val="212121"/>
                </a:solidFill>
                <a:effectLst/>
                <a:latin typeface="system-ui"/>
              </a:rPr>
              <a:t> trial </a:t>
            </a:r>
            <a:r>
              <a:rPr lang="fr-CA" b="0" i="0" dirty="0" err="1">
                <a:solidFill>
                  <a:srgbClr val="212121"/>
                </a:solidFill>
                <a:effectLst/>
                <a:latin typeface="system-ui"/>
              </a:rPr>
              <a:t>arms</a:t>
            </a:r>
            <a:r>
              <a:rPr lang="fr-CA" b="0" i="0" dirty="0">
                <a:solidFill>
                  <a:srgbClr val="212121"/>
                </a:solidFill>
                <a:effectLst/>
                <a:latin typeface="system-ui"/>
              </a:rPr>
              <a:t> parents </a:t>
            </a:r>
            <a:r>
              <a:rPr lang="fr-CA" b="0" i="0" dirty="0" err="1">
                <a:solidFill>
                  <a:srgbClr val="212121"/>
                </a:solidFill>
                <a:effectLst/>
                <a:latin typeface="system-ui"/>
              </a:rPr>
              <a:t>were</a:t>
            </a:r>
            <a:r>
              <a:rPr lang="fr-CA" b="0" i="0" dirty="0">
                <a:solidFill>
                  <a:srgbClr val="212121"/>
                </a:solidFill>
                <a:effectLst/>
                <a:latin typeface="system-ui"/>
              </a:rPr>
              <a:t> </a:t>
            </a:r>
            <a:r>
              <a:rPr lang="fr-CA" b="0" i="0" dirty="0" err="1">
                <a:solidFill>
                  <a:srgbClr val="212121"/>
                </a:solidFill>
                <a:effectLst/>
                <a:latin typeface="system-ui"/>
              </a:rPr>
              <a:t>asked</a:t>
            </a:r>
            <a:r>
              <a:rPr lang="fr-CA" b="0" i="0" dirty="0">
                <a:solidFill>
                  <a:srgbClr val="212121"/>
                </a:solidFill>
                <a:effectLst/>
                <a:latin typeface="system-ui"/>
              </a:rPr>
              <a:t> to </a:t>
            </a:r>
            <a:r>
              <a:rPr lang="fr-CA" b="0" i="0" dirty="0" err="1">
                <a:solidFill>
                  <a:srgbClr val="212121"/>
                </a:solidFill>
                <a:effectLst/>
                <a:latin typeface="system-ui"/>
              </a:rPr>
              <a:t>avoid</a:t>
            </a:r>
            <a:r>
              <a:rPr lang="fr-CA" b="0" i="0" dirty="0">
                <a:solidFill>
                  <a:srgbClr val="212121"/>
                </a:solidFill>
                <a:effectLst/>
                <a:latin typeface="system-ui"/>
              </a:rPr>
              <a:t> </a:t>
            </a:r>
            <a:r>
              <a:rPr lang="fr-CA" b="0" i="0" dirty="0" err="1">
                <a:solidFill>
                  <a:srgbClr val="212121"/>
                </a:solidFill>
                <a:effectLst/>
                <a:latin typeface="system-ui"/>
              </a:rPr>
              <a:t>any</a:t>
            </a:r>
            <a:r>
              <a:rPr lang="fr-CA" b="0" i="0" dirty="0">
                <a:solidFill>
                  <a:srgbClr val="212121"/>
                </a:solidFill>
                <a:effectLst/>
                <a:latin typeface="system-ui"/>
              </a:rPr>
              <a:t> (</a:t>
            </a:r>
            <a:r>
              <a:rPr lang="fr-CA" b="0" i="0" dirty="0" err="1">
                <a:solidFill>
                  <a:srgbClr val="212121"/>
                </a:solidFill>
                <a:effectLst/>
                <a:latin typeface="system-ui"/>
              </a:rPr>
              <a:t>additional</a:t>
            </a:r>
            <a:r>
              <a:rPr lang="fr-CA" b="0" i="0" dirty="0">
                <a:solidFill>
                  <a:srgbClr val="212121"/>
                </a:solidFill>
                <a:effectLst/>
                <a:latin typeface="system-ui"/>
              </a:rPr>
              <a:t>) </a:t>
            </a:r>
            <a:r>
              <a:rPr lang="fr-CA" b="0" i="0" dirty="0" err="1">
                <a:solidFill>
                  <a:srgbClr val="212121"/>
                </a:solidFill>
                <a:effectLst/>
                <a:latin typeface="system-ui"/>
              </a:rPr>
              <a:t>treatment</a:t>
            </a:r>
            <a:r>
              <a:rPr lang="fr-CA" b="0" i="0" dirty="0">
                <a:solidFill>
                  <a:srgbClr val="212121"/>
                </a:solidFill>
                <a:effectLst/>
                <a:latin typeface="system-ui"/>
              </a:rPr>
              <a:t> for the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a:t>
            </a:r>
          </a:p>
          <a:p>
            <a:r>
              <a:rPr lang="fr-CA" b="1" i="0" dirty="0">
                <a:solidFill>
                  <a:srgbClr val="212121"/>
                </a:solidFill>
                <a:effectLst/>
                <a:latin typeface="system-ui"/>
              </a:rPr>
              <a:t>Conclusions: </a:t>
            </a:r>
            <a:r>
              <a:rPr lang="fr-CA" b="0" i="0" dirty="0" err="1">
                <a:solidFill>
                  <a:srgbClr val="212121"/>
                </a:solidFill>
                <a:effectLst/>
                <a:latin typeface="system-ui"/>
              </a:rPr>
              <a:t>Based</a:t>
            </a:r>
            <a:r>
              <a:rPr lang="fr-CA" b="0" i="0" dirty="0">
                <a:solidFill>
                  <a:srgbClr val="212121"/>
                </a:solidFill>
                <a:effectLst/>
                <a:latin typeface="system-ui"/>
              </a:rPr>
              <a:t> on the </a:t>
            </a:r>
            <a:r>
              <a:rPr lang="fr-CA" b="0" i="0" dirty="0" err="1">
                <a:solidFill>
                  <a:srgbClr val="212121"/>
                </a:solidFill>
                <a:effectLst/>
                <a:latin typeface="system-ui"/>
              </a:rPr>
              <a:t>equal</a:t>
            </a:r>
            <a:r>
              <a:rPr lang="fr-CA" b="0" i="0" dirty="0">
                <a:solidFill>
                  <a:srgbClr val="212121"/>
                </a:solidFill>
                <a:effectLst/>
                <a:latin typeface="system-ui"/>
              </a:rPr>
              <a:t> </a:t>
            </a:r>
            <a:r>
              <a:rPr lang="fr-CA" b="0" i="0" dirty="0" err="1">
                <a:solidFill>
                  <a:srgbClr val="212121"/>
                </a:solidFill>
                <a:effectLst/>
                <a:latin typeface="system-ui"/>
              </a:rPr>
              <a:t>effectiveness</a:t>
            </a:r>
            <a:r>
              <a:rPr lang="fr-CA" b="0" i="0" dirty="0">
                <a:solidFill>
                  <a:srgbClr val="212121"/>
                </a:solidFill>
                <a:effectLst/>
                <a:latin typeface="system-ui"/>
              </a:rPr>
              <a:t> of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and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 </a:t>
            </a:r>
            <a:r>
              <a:rPr lang="fr-CA" b="0" i="0" dirty="0" err="1">
                <a:solidFill>
                  <a:srgbClr val="212121"/>
                </a:solidFill>
                <a:effectLst/>
                <a:latin typeface="system-ui"/>
              </a:rPr>
              <a:t>following</a:t>
            </a:r>
            <a:r>
              <a:rPr lang="fr-CA" b="0" i="0" dirty="0">
                <a:solidFill>
                  <a:srgbClr val="212121"/>
                </a:solidFill>
                <a:effectLst/>
                <a:latin typeface="system-ui"/>
              </a:rPr>
              <a:t> </a:t>
            </a:r>
            <a:r>
              <a:rPr lang="fr-CA" b="0" i="0" dirty="0" err="1">
                <a:solidFill>
                  <a:srgbClr val="212121"/>
                </a:solidFill>
                <a:effectLst/>
                <a:latin typeface="system-ui"/>
              </a:rPr>
              <a:t>its</a:t>
            </a:r>
            <a:r>
              <a:rPr lang="fr-CA" b="0" i="0" dirty="0">
                <a:solidFill>
                  <a:srgbClr val="212121"/>
                </a:solidFill>
                <a:effectLst/>
                <a:latin typeface="system-ui"/>
              </a:rPr>
              <a:t> </a:t>
            </a:r>
            <a:r>
              <a:rPr lang="fr-CA" b="0" i="0" dirty="0" err="1">
                <a:solidFill>
                  <a:srgbClr val="212121"/>
                </a:solidFill>
                <a:effectLst/>
                <a:latin typeface="system-ui"/>
              </a:rPr>
              <a:t>natural</a:t>
            </a:r>
            <a:r>
              <a:rPr lang="fr-CA" b="0" i="0" dirty="0">
                <a:solidFill>
                  <a:srgbClr val="212121"/>
                </a:solidFill>
                <a:effectLst/>
                <a:latin typeface="system-ui"/>
              </a:rPr>
              <a:t> course, high </a:t>
            </a:r>
            <a:r>
              <a:rPr lang="fr-CA" b="0" i="0" dirty="0" err="1">
                <a:solidFill>
                  <a:srgbClr val="212121"/>
                </a:solidFill>
                <a:effectLst/>
                <a:latin typeface="system-ui"/>
              </a:rPr>
              <a:t>prevalence</a:t>
            </a:r>
            <a:r>
              <a:rPr lang="fr-CA" b="0" i="0" dirty="0">
                <a:solidFill>
                  <a:srgbClr val="212121"/>
                </a:solidFill>
                <a:effectLst/>
                <a:latin typeface="system-ui"/>
              </a:rPr>
              <a:t> of </a:t>
            </a:r>
            <a:r>
              <a:rPr lang="fr-CA" b="0" i="0" dirty="0" err="1">
                <a:solidFill>
                  <a:srgbClr val="212121"/>
                </a:solidFill>
                <a:effectLst/>
                <a:latin typeface="system-ui"/>
              </a:rPr>
              <a:t>side</a:t>
            </a:r>
            <a:r>
              <a:rPr lang="fr-CA" b="0" i="0" dirty="0">
                <a:solidFill>
                  <a:srgbClr val="212121"/>
                </a:solidFill>
                <a:effectLst/>
                <a:latin typeface="system-ui"/>
              </a:rPr>
              <a:t> </a:t>
            </a:r>
            <a:r>
              <a:rPr lang="fr-CA" b="0" i="0" dirty="0" err="1">
                <a:solidFill>
                  <a:srgbClr val="212121"/>
                </a:solidFill>
                <a:effectLst/>
                <a:latin typeface="system-ui"/>
              </a:rPr>
              <a:t>effects</a:t>
            </a:r>
            <a:r>
              <a:rPr lang="fr-CA" b="0" i="0" dirty="0">
                <a:solidFill>
                  <a:srgbClr val="212121"/>
                </a:solidFill>
                <a:effectLst/>
                <a:latin typeface="system-ui"/>
              </a:rPr>
              <a:t>, and high </a:t>
            </a:r>
            <a:r>
              <a:rPr lang="fr-CA" b="0" i="0" dirty="0" err="1">
                <a:solidFill>
                  <a:srgbClr val="212121"/>
                </a:solidFill>
                <a:effectLst/>
                <a:latin typeface="system-ui"/>
              </a:rPr>
              <a:t>costs</a:t>
            </a:r>
            <a:r>
              <a:rPr lang="fr-CA" b="0" i="0" dirty="0">
                <a:solidFill>
                  <a:srgbClr val="212121"/>
                </a:solidFill>
                <a:effectLst/>
                <a:latin typeface="system-ui"/>
              </a:rPr>
              <a:t> </a:t>
            </a:r>
            <a:r>
              <a:rPr lang="fr-CA" b="0" i="0" dirty="0" err="1">
                <a:solidFill>
                  <a:srgbClr val="212121"/>
                </a:solidFill>
                <a:effectLst/>
                <a:latin typeface="system-ui"/>
              </a:rPr>
              <a:t>associated</a:t>
            </a:r>
            <a:r>
              <a:rPr lang="fr-CA" b="0" i="0" dirty="0">
                <a:solidFill>
                  <a:srgbClr val="212121"/>
                </a:solidFill>
                <a:effectLst/>
                <a:latin typeface="system-ui"/>
              </a:rPr>
              <a:t>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helmet</a:t>
            </a:r>
            <a:r>
              <a:rPr lang="fr-CA" b="0" i="0" dirty="0">
                <a:solidFill>
                  <a:srgbClr val="212121"/>
                </a:solidFill>
                <a:effectLst/>
                <a:latin typeface="system-ui"/>
              </a:rPr>
              <a:t> </a:t>
            </a:r>
            <a:r>
              <a:rPr lang="fr-CA" b="0" i="0" dirty="0" err="1">
                <a:solidFill>
                  <a:srgbClr val="212121"/>
                </a:solidFill>
                <a:effectLst/>
                <a:latin typeface="system-ui"/>
              </a:rPr>
              <a:t>therapy</a:t>
            </a:r>
            <a:r>
              <a:rPr lang="fr-CA" b="0" i="0" dirty="0">
                <a:solidFill>
                  <a:srgbClr val="212121"/>
                </a:solidFill>
                <a:effectLst/>
                <a:latin typeface="system-ui"/>
              </a:rPr>
              <a:t>, </a:t>
            </a:r>
            <a:r>
              <a:rPr lang="fr-CA" b="0" i="0" dirty="0" err="1">
                <a:solidFill>
                  <a:srgbClr val="212121"/>
                </a:solidFill>
                <a:effectLst/>
                <a:latin typeface="system-ui"/>
              </a:rPr>
              <a:t>we</a:t>
            </a:r>
            <a:r>
              <a:rPr lang="fr-CA" b="0" i="0" dirty="0">
                <a:solidFill>
                  <a:srgbClr val="212121"/>
                </a:solidFill>
                <a:effectLst/>
                <a:latin typeface="system-ui"/>
              </a:rPr>
              <a:t> </a:t>
            </a:r>
            <a:r>
              <a:rPr lang="fr-CA" b="0" i="0" dirty="0" err="1">
                <a:solidFill>
                  <a:srgbClr val="212121"/>
                </a:solidFill>
                <a:effectLst/>
                <a:latin typeface="system-ui"/>
              </a:rPr>
              <a:t>discourage</a:t>
            </a:r>
            <a:r>
              <a:rPr lang="fr-CA" b="0" i="0" dirty="0">
                <a:solidFill>
                  <a:srgbClr val="212121"/>
                </a:solidFill>
                <a:effectLst/>
                <a:latin typeface="system-ui"/>
              </a:rPr>
              <a:t> the use of a </a:t>
            </a:r>
            <a:r>
              <a:rPr lang="fr-CA" b="0" i="0" dirty="0" err="1">
                <a:solidFill>
                  <a:srgbClr val="212121"/>
                </a:solidFill>
                <a:effectLst/>
                <a:latin typeface="system-ui"/>
              </a:rPr>
              <a:t>helmet</a:t>
            </a:r>
            <a:r>
              <a:rPr lang="fr-CA" b="0" i="0" dirty="0">
                <a:solidFill>
                  <a:srgbClr val="212121"/>
                </a:solidFill>
                <a:effectLst/>
                <a:latin typeface="system-ui"/>
              </a:rPr>
              <a:t> as a standard </a:t>
            </a:r>
            <a:r>
              <a:rPr lang="fr-CA" b="0" i="0" dirty="0" err="1">
                <a:solidFill>
                  <a:srgbClr val="212121"/>
                </a:solidFill>
                <a:effectLst/>
                <a:latin typeface="system-ui"/>
              </a:rPr>
              <a:t>treatment</a:t>
            </a:r>
            <a:r>
              <a:rPr lang="fr-CA" b="0" i="0" dirty="0">
                <a:solidFill>
                  <a:srgbClr val="212121"/>
                </a:solidFill>
                <a:effectLst/>
                <a:latin typeface="system-ui"/>
              </a:rPr>
              <a:t> for </a:t>
            </a:r>
            <a:r>
              <a:rPr lang="fr-CA" b="0" i="0" dirty="0" err="1">
                <a:solidFill>
                  <a:srgbClr val="212121"/>
                </a:solidFill>
                <a:effectLst/>
                <a:latin typeface="system-ui"/>
              </a:rPr>
              <a:t>healthy</a:t>
            </a:r>
            <a:r>
              <a:rPr lang="fr-CA" b="0" i="0" dirty="0">
                <a:solidFill>
                  <a:srgbClr val="212121"/>
                </a:solidFill>
                <a:effectLst/>
                <a:latin typeface="system-ui"/>
              </a:rPr>
              <a:t> infants </a:t>
            </a:r>
            <a:r>
              <a:rPr lang="fr-CA" b="0" i="0" dirty="0" err="1">
                <a:solidFill>
                  <a:srgbClr val="212121"/>
                </a:solidFill>
                <a:effectLst/>
                <a:latin typeface="system-ui"/>
              </a:rPr>
              <a:t>with</a:t>
            </a:r>
            <a:r>
              <a:rPr lang="fr-CA" b="0" i="0" dirty="0">
                <a:solidFill>
                  <a:srgbClr val="212121"/>
                </a:solidFill>
                <a:effectLst/>
                <a:latin typeface="system-ui"/>
              </a:rPr>
              <a:t> </a:t>
            </a:r>
            <a:r>
              <a:rPr lang="fr-CA" b="0" i="0" dirty="0" err="1">
                <a:solidFill>
                  <a:srgbClr val="212121"/>
                </a:solidFill>
                <a:effectLst/>
                <a:latin typeface="system-ui"/>
              </a:rPr>
              <a:t>moderate</a:t>
            </a:r>
            <a:r>
              <a:rPr lang="fr-CA" b="0" i="0" dirty="0">
                <a:solidFill>
                  <a:srgbClr val="212121"/>
                </a:solidFill>
                <a:effectLst/>
                <a:latin typeface="system-ui"/>
              </a:rPr>
              <a:t> to </a:t>
            </a:r>
            <a:r>
              <a:rPr lang="fr-CA" b="0" i="0" dirty="0" err="1">
                <a:solidFill>
                  <a:srgbClr val="212121"/>
                </a:solidFill>
                <a:effectLst/>
                <a:latin typeface="system-ui"/>
              </a:rPr>
              <a:t>severe</a:t>
            </a:r>
            <a:r>
              <a:rPr lang="fr-CA" b="0" i="0" dirty="0">
                <a:solidFill>
                  <a:srgbClr val="212121"/>
                </a:solidFill>
                <a:effectLst/>
                <a:latin typeface="system-ui"/>
              </a:rPr>
              <a:t> </a:t>
            </a:r>
            <a:r>
              <a:rPr lang="fr-CA" b="0" i="0" dirty="0" err="1">
                <a:solidFill>
                  <a:srgbClr val="212121"/>
                </a:solidFill>
                <a:effectLst/>
                <a:latin typeface="system-ui"/>
              </a:rPr>
              <a:t>skull</a:t>
            </a:r>
            <a:r>
              <a:rPr lang="fr-CA" b="0" i="0" dirty="0">
                <a:solidFill>
                  <a:srgbClr val="212121"/>
                </a:solidFill>
                <a:effectLst/>
                <a:latin typeface="system-ui"/>
              </a:rPr>
              <a:t> </a:t>
            </a:r>
            <a:r>
              <a:rPr lang="fr-CA" b="0" i="0" dirty="0" err="1">
                <a:solidFill>
                  <a:srgbClr val="212121"/>
                </a:solidFill>
                <a:effectLst/>
                <a:latin typeface="system-ui"/>
              </a:rPr>
              <a:t>deformation</a:t>
            </a:r>
            <a:r>
              <a:rPr lang="fr-CA" b="0" i="0" dirty="0">
                <a:solidFill>
                  <a:srgbClr val="212121"/>
                </a:solidFill>
                <a:effectLst/>
                <a:latin typeface="system-ui"/>
              </a:rPr>
              <a:t>.</a:t>
            </a:r>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31</a:t>
            </a:fld>
            <a:endParaRPr lang="fr-FR" altLang="x-none"/>
          </a:p>
        </p:txBody>
      </p:sp>
    </p:spTree>
    <p:extLst>
      <p:ext uri="{BB962C8B-B14F-4D97-AF65-F5344CB8AC3E}">
        <p14:creationId xmlns:p14="http://schemas.microsoft.com/office/powerpoint/2010/main" val="47575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32</a:t>
            </a:fld>
            <a:endParaRPr lang="fr-FR"/>
          </a:p>
        </p:txBody>
      </p:sp>
    </p:spTree>
    <p:extLst>
      <p:ext uri="{BB962C8B-B14F-4D97-AF65-F5344CB8AC3E}">
        <p14:creationId xmlns:p14="http://schemas.microsoft.com/office/powerpoint/2010/main" val="180000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TT2222O00"/>
              </a:rPr>
              <a:t>Recommandation de donner de la vitamine D vient de l‘excellente intention d’éviter le rachitisme par maque d’apport en vit D; au Canada qqes cas ont été décrits chez des enfants Inuits en 1984. Chez 4 des 7 enfants, on a trouvé des taux excessivement bas de vit D. D’autres cas ont été décrits entre 1977 et 1984 chez des autochtones du Nord du Manitoba. L’emphase actuelle mise sur la supplémentation en vitamine D ne vient pas uniquement de la prévention du rachitisme, qui ne nécessite qu’une petite dose. La société canadienne de pédiatrie recommande la prévention de problèmes à plus long terme en lien avec le manque de vit D chez les enfants et les adultes, comme l’ostéoporose, l’asthme, les maladies inflammatoires... On va voir dans quelques minutes les données cliniques sur ces sujets.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22O0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22O0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TT2222O00"/>
              </a:rPr>
              <a:t>Paediatr</a:t>
            </a:r>
            <a:r>
              <a:rPr lang="fr-CA" sz="1800" dirty="0">
                <a:effectLst/>
                <a:latin typeface="TT2222O00"/>
              </a:rPr>
              <a:t> Child </a:t>
            </a:r>
            <a:r>
              <a:rPr lang="fr-CA" sz="1800" dirty="0" err="1">
                <a:effectLst/>
                <a:latin typeface="TT2222O00"/>
              </a:rPr>
              <a:t>Health</a:t>
            </a:r>
            <a:r>
              <a:rPr lang="fr-CA" sz="1800" dirty="0">
                <a:effectLst/>
                <a:latin typeface="TT2222O00"/>
              </a:rPr>
              <a:t> Vol 12 No 7 </a:t>
            </a:r>
            <a:r>
              <a:rPr lang="fr-CA" sz="1800" dirty="0" err="1">
                <a:effectLst/>
                <a:latin typeface="TT2222O00"/>
              </a:rPr>
              <a:t>September</a:t>
            </a:r>
            <a:r>
              <a:rPr lang="fr-CA" sz="1800" dirty="0">
                <a:effectLst/>
                <a:latin typeface="TT2222O00"/>
              </a:rPr>
              <a:t> 2007 ; </a:t>
            </a:r>
            <a:r>
              <a:rPr lang="fr-CA" sz="1800" dirty="0" err="1">
                <a:effectLst/>
                <a:latin typeface="TT2209O00"/>
              </a:rPr>
              <a:t>Vitamin</a:t>
            </a:r>
            <a:r>
              <a:rPr lang="fr-CA" sz="1800" dirty="0">
                <a:effectLst/>
                <a:latin typeface="TT2209O00"/>
              </a:rPr>
              <a:t> D </a:t>
            </a:r>
            <a:r>
              <a:rPr lang="fr-CA" sz="1800" dirty="0" err="1">
                <a:effectLst/>
                <a:latin typeface="TT2209O00"/>
              </a:rPr>
              <a:t>supplementation</a:t>
            </a:r>
            <a:r>
              <a:rPr lang="fr-CA" sz="1800" dirty="0">
                <a:effectLst/>
                <a:latin typeface="TT2209O00"/>
              </a:rPr>
              <a:t>: </a:t>
            </a:r>
            <a:r>
              <a:rPr lang="fr-CA" sz="1800" dirty="0" err="1">
                <a:effectLst/>
                <a:latin typeface="TT2209O00"/>
              </a:rPr>
              <a:t>Recommendations</a:t>
            </a:r>
            <a:r>
              <a:rPr lang="fr-CA" sz="1800" dirty="0">
                <a:effectLst/>
                <a:latin typeface="TT2209O00"/>
              </a:rPr>
              <a:t> for Canadian </a:t>
            </a:r>
            <a:r>
              <a:rPr lang="fr-CA" sz="1800" dirty="0" err="1">
                <a:effectLst/>
                <a:latin typeface="TT2209O00"/>
              </a:rPr>
              <a:t>mothers</a:t>
            </a:r>
            <a:r>
              <a:rPr lang="fr-CA" sz="1800" dirty="0">
                <a:effectLst/>
                <a:latin typeface="TT2209O00"/>
              </a:rPr>
              <a:t> and infants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TT2210O00"/>
              </a:rPr>
              <a:t>POSITION STATEMENT (FNIM 2007-01)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10O0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2800" b="0" i="0" dirty="0" err="1">
                <a:solidFill>
                  <a:srgbClr val="3D3F42"/>
                </a:solidFill>
                <a:effectLst/>
                <a:latin typeface="Open-Sans"/>
              </a:rPr>
              <a:t>DynaMed</a:t>
            </a:r>
            <a:r>
              <a:rPr lang="fr-CA" sz="2800" b="0" i="0" dirty="0">
                <a:solidFill>
                  <a:srgbClr val="3D3F42"/>
                </a:solidFill>
                <a:effectLst/>
                <a:latin typeface="Open-Sans"/>
              </a:rPr>
              <a:t>. </a:t>
            </a:r>
            <a:r>
              <a:rPr lang="fr-CA" sz="2800" b="0" i="0" dirty="0" err="1">
                <a:solidFill>
                  <a:srgbClr val="3D3F42"/>
                </a:solidFill>
                <a:effectLst/>
                <a:latin typeface="Open-Sans"/>
              </a:rPr>
              <a:t>Vitamin</a:t>
            </a:r>
            <a:r>
              <a:rPr lang="fr-CA" sz="2800" b="0" i="0" dirty="0">
                <a:solidFill>
                  <a:srgbClr val="3D3F42"/>
                </a:solidFill>
                <a:effectLst/>
                <a:latin typeface="Open-Sans"/>
              </a:rPr>
              <a:t> D </a:t>
            </a:r>
            <a:r>
              <a:rPr lang="fr-CA" sz="2800" b="0" i="0" dirty="0" err="1">
                <a:solidFill>
                  <a:srgbClr val="3D3F42"/>
                </a:solidFill>
                <a:effectLst/>
                <a:latin typeface="Open-Sans"/>
              </a:rPr>
              <a:t>Intake</a:t>
            </a:r>
            <a:r>
              <a:rPr lang="fr-CA" sz="2800" b="0" i="0" dirty="0">
                <a:solidFill>
                  <a:srgbClr val="3D3F42"/>
                </a:solidFill>
                <a:effectLst/>
                <a:latin typeface="Open-Sans"/>
              </a:rPr>
              <a:t> and </a:t>
            </a:r>
            <a:r>
              <a:rPr lang="fr-CA" sz="2800" b="0" i="0" dirty="0" err="1">
                <a:solidFill>
                  <a:srgbClr val="3D3F42"/>
                </a:solidFill>
                <a:effectLst/>
                <a:latin typeface="Open-Sans"/>
              </a:rPr>
              <a:t>Supplementation</a:t>
            </a:r>
            <a:r>
              <a:rPr lang="fr-CA" sz="2800" b="0" i="0" dirty="0">
                <a:solidFill>
                  <a:srgbClr val="3D3F42"/>
                </a:solidFill>
                <a:effectLst/>
                <a:latin typeface="Open-Sans"/>
              </a:rPr>
              <a:t>. EBSCO Information Services. </a:t>
            </a:r>
            <a:r>
              <a:rPr lang="fr-CA" sz="2800" b="0" i="0" dirty="0" err="1">
                <a:solidFill>
                  <a:srgbClr val="3D3F42"/>
                </a:solidFill>
                <a:effectLst/>
                <a:latin typeface="Open-Sans"/>
              </a:rPr>
              <a:t>Accessed</a:t>
            </a:r>
            <a:r>
              <a:rPr lang="fr-CA" sz="2800" b="0" i="0" dirty="0">
                <a:solidFill>
                  <a:srgbClr val="3D3F42"/>
                </a:solidFill>
                <a:effectLst/>
                <a:latin typeface="Open-Sans"/>
              </a:rPr>
              <a:t> April 15, 2023. https://</a:t>
            </a:r>
            <a:r>
              <a:rPr lang="fr-CA" sz="2800" b="0" i="0" dirty="0" err="1">
                <a:solidFill>
                  <a:srgbClr val="3D3F42"/>
                </a:solidFill>
                <a:effectLst/>
                <a:latin typeface="Open-Sans"/>
              </a:rPr>
              <a:t>www.dynamed.com</a:t>
            </a:r>
            <a:r>
              <a:rPr lang="fr-CA" sz="2800" b="0" i="0" dirty="0">
                <a:solidFill>
                  <a:srgbClr val="3D3F42"/>
                </a:solidFill>
                <a:effectLst/>
                <a:latin typeface="Open-Sans"/>
              </a:rPr>
              <a:t>/</a:t>
            </a:r>
            <a:r>
              <a:rPr lang="fr-CA" sz="2800" b="0" i="0" dirty="0" err="1">
                <a:solidFill>
                  <a:srgbClr val="3D3F42"/>
                </a:solidFill>
                <a:effectLst/>
                <a:latin typeface="Open-Sans"/>
              </a:rPr>
              <a:t>drug-review</a:t>
            </a:r>
            <a:r>
              <a:rPr lang="fr-CA" sz="2800" b="0" i="0" dirty="0">
                <a:solidFill>
                  <a:srgbClr val="3D3F42"/>
                </a:solidFill>
                <a:effectLst/>
                <a:latin typeface="Open-Sans"/>
              </a:rPr>
              <a:t>/</a:t>
            </a:r>
            <a:r>
              <a:rPr lang="fr-CA" sz="2800" b="0" i="0" dirty="0" err="1">
                <a:solidFill>
                  <a:srgbClr val="3D3F42"/>
                </a:solidFill>
                <a:effectLst/>
                <a:latin typeface="Open-Sans"/>
              </a:rPr>
              <a:t>vitamin</a:t>
            </a:r>
            <a:r>
              <a:rPr lang="fr-CA" sz="2800" b="0" i="0" dirty="0">
                <a:solidFill>
                  <a:srgbClr val="3D3F42"/>
                </a:solidFill>
                <a:effectLst/>
                <a:latin typeface="Open-Sans"/>
              </a:rPr>
              <a:t>-d-</a:t>
            </a:r>
            <a:r>
              <a:rPr lang="fr-CA" sz="2800" b="0" i="0" dirty="0" err="1">
                <a:solidFill>
                  <a:srgbClr val="3D3F42"/>
                </a:solidFill>
                <a:effectLst/>
                <a:latin typeface="Open-Sans"/>
              </a:rPr>
              <a:t>intake</a:t>
            </a:r>
            <a:r>
              <a:rPr lang="fr-CA" sz="2800" b="0" i="0" dirty="0">
                <a:solidFill>
                  <a:srgbClr val="3D3F42"/>
                </a:solidFill>
                <a:effectLst/>
                <a:latin typeface="Open-Sans"/>
              </a:rPr>
              <a:t>-and-</a:t>
            </a:r>
            <a:r>
              <a:rPr lang="fr-CA" sz="2800" b="0" i="0" dirty="0" err="1">
                <a:solidFill>
                  <a:srgbClr val="3D3F42"/>
                </a:solidFill>
                <a:effectLst/>
                <a:latin typeface="Open-Sans"/>
              </a:rPr>
              <a:t>supplementation</a:t>
            </a:r>
            <a:endParaRPr lang="fr-CA" sz="1800" dirty="0">
              <a:effectLst/>
              <a:latin typeface="TT2210O0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10O0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TT221EO00"/>
              </a:rPr>
              <a:t>Reports of </a:t>
            </a:r>
            <a:r>
              <a:rPr lang="fr-CA" sz="1800" dirty="0" err="1">
                <a:effectLst/>
                <a:latin typeface="TT221EO00"/>
              </a:rPr>
              <a:t>vitamin</a:t>
            </a:r>
            <a:r>
              <a:rPr lang="fr-CA" sz="1800" dirty="0">
                <a:effectLst/>
                <a:latin typeface="TT221EO00"/>
              </a:rPr>
              <a:t> D </a:t>
            </a:r>
            <a:r>
              <a:rPr lang="fr-CA" sz="1800" dirty="0" err="1">
                <a:effectLst/>
                <a:latin typeface="TT221EO00"/>
              </a:rPr>
              <a:t>deficiency</a:t>
            </a:r>
            <a:r>
              <a:rPr lang="fr-CA" sz="1800" dirty="0">
                <a:effectLst/>
                <a:latin typeface="TT221EO00"/>
              </a:rPr>
              <a:t> and </a:t>
            </a:r>
            <a:r>
              <a:rPr lang="fr-CA" sz="1800" dirty="0" err="1">
                <a:effectLst/>
                <a:latin typeface="TT221EO00"/>
              </a:rPr>
              <a:t>rickets</a:t>
            </a:r>
            <a:r>
              <a:rPr lang="fr-CA" sz="1800" dirty="0">
                <a:effectLst/>
                <a:latin typeface="TT221EO00"/>
              </a:rPr>
              <a:t> </a:t>
            </a:r>
            <a:r>
              <a:rPr lang="fr-CA" sz="1800" dirty="0" err="1">
                <a:effectLst/>
                <a:latin typeface="TT221EO00"/>
              </a:rPr>
              <a:t>among</a:t>
            </a:r>
            <a:r>
              <a:rPr lang="fr-CA" sz="1800" dirty="0">
                <a:effectLst/>
                <a:latin typeface="TT221EO00"/>
              </a:rPr>
              <a:t> </a:t>
            </a:r>
            <a:r>
              <a:rPr lang="fr-CA" sz="1800" dirty="0" err="1">
                <a:effectLst/>
                <a:latin typeface="TT221EO00"/>
              </a:rPr>
              <a:t>Aboriginal</a:t>
            </a:r>
            <a:r>
              <a:rPr lang="fr-CA" sz="1800" dirty="0">
                <a:effectLst/>
                <a:latin typeface="TT221EO00"/>
              </a:rPr>
              <a:t> people in Canada are not new. In 1984, </a:t>
            </a:r>
            <a:r>
              <a:rPr lang="fr-CA" sz="1800" dirty="0" err="1">
                <a:effectLst/>
                <a:latin typeface="TT221EO00"/>
              </a:rPr>
              <a:t>Godel</a:t>
            </a:r>
            <a:r>
              <a:rPr lang="fr-CA" sz="1800" dirty="0">
                <a:effectLst/>
                <a:latin typeface="TT221EO00"/>
              </a:rPr>
              <a:t> and Hart (1) </a:t>
            </a:r>
            <a:r>
              <a:rPr lang="fr-CA" sz="1800" dirty="0" err="1">
                <a:effectLst/>
                <a:latin typeface="TT221EO00"/>
              </a:rPr>
              <a:t>reported</a:t>
            </a:r>
            <a:r>
              <a:rPr lang="fr-CA" sz="1800" dirty="0">
                <a:effectLst/>
                <a:latin typeface="TT221EO00"/>
              </a:rPr>
              <a:t> on 16 Inuit infants living in high </a:t>
            </a:r>
            <a:r>
              <a:rPr lang="fr-CA" sz="1800" dirty="0" err="1">
                <a:effectLst/>
                <a:latin typeface="TT221EO00"/>
              </a:rPr>
              <a:t>Arctic</a:t>
            </a:r>
            <a:r>
              <a:rPr lang="fr-CA" sz="1800" dirty="0">
                <a:effectLst/>
                <a:latin typeface="TT221EO00"/>
              </a:rPr>
              <a:t> </a:t>
            </a:r>
            <a:r>
              <a:rPr lang="fr-CA" sz="1800" dirty="0" err="1">
                <a:effectLst/>
                <a:latin typeface="TT221EO00"/>
              </a:rPr>
              <a:t>coastal</a:t>
            </a:r>
            <a:r>
              <a:rPr lang="fr-CA" sz="1800" dirty="0">
                <a:effectLst/>
                <a:latin typeface="TT221EO00"/>
              </a:rPr>
              <a:t> </a:t>
            </a:r>
            <a:r>
              <a:rPr lang="fr-CA" sz="1800" dirty="0" err="1">
                <a:effectLst/>
                <a:latin typeface="TT221EO00"/>
              </a:rPr>
              <a:t>communities</a:t>
            </a:r>
            <a:r>
              <a:rPr lang="fr-CA" sz="1800" dirty="0">
                <a:effectLst/>
                <a:latin typeface="TT221EO00"/>
              </a:rPr>
              <a:t> </a:t>
            </a:r>
            <a:r>
              <a:rPr lang="fr-CA" sz="1800" dirty="0" err="1">
                <a:effectLst/>
                <a:latin typeface="TT221EO00"/>
              </a:rPr>
              <a:t>who</a:t>
            </a:r>
            <a:r>
              <a:rPr lang="fr-CA" sz="1800" dirty="0">
                <a:effectLst/>
                <a:latin typeface="TT221EO00"/>
              </a:rPr>
              <a:t> </a:t>
            </a:r>
            <a:r>
              <a:rPr lang="fr-CA" sz="1800" dirty="0" err="1">
                <a:effectLst/>
                <a:latin typeface="TT221EO00"/>
              </a:rPr>
              <a:t>presented</a:t>
            </a:r>
            <a:r>
              <a:rPr lang="fr-CA" sz="1800" dirty="0">
                <a:effectLst/>
                <a:latin typeface="TT221EO00"/>
              </a:rPr>
              <a:t> at </a:t>
            </a:r>
            <a:r>
              <a:rPr lang="fr-CA" sz="1800" dirty="0" err="1">
                <a:effectLst/>
                <a:latin typeface="TT221EO00"/>
              </a:rPr>
              <a:t>approximately</a:t>
            </a:r>
            <a:r>
              <a:rPr lang="fr-CA" sz="1800" dirty="0">
                <a:effectLst/>
                <a:latin typeface="TT221EO00"/>
              </a:rPr>
              <a:t> </a:t>
            </a:r>
            <a:r>
              <a:rPr lang="fr-CA" sz="1800" dirty="0" err="1">
                <a:effectLst/>
                <a:latin typeface="TT221EO00"/>
              </a:rPr>
              <a:t>three</a:t>
            </a:r>
            <a:r>
              <a:rPr lang="fr-CA" sz="1800" dirty="0">
                <a:effectLst/>
                <a:latin typeface="TT221EO00"/>
              </a:rPr>
              <a:t> </a:t>
            </a:r>
            <a:r>
              <a:rPr lang="fr-CA" sz="1800" dirty="0" err="1">
                <a:effectLst/>
                <a:latin typeface="TT221EO00"/>
              </a:rPr>
              <a:t>months</a:t>
            </a:r>
            <a:r>
              <a:rPr lang="fr-CA" sz="1800" dirty="0">
                <a:effectLst/>
                <a:latin typeface="TT221EO00"/>
              </a:rPr>
              <a:t> of </a:t>
            </a:r>
            <a:r>
              <a:rPr lang="fr-CA" sz="1800" dirty="0" err="1">
                <a:effectLst/>
                <a:latin typeface="TT221EO00"/>
              </a:rPr>
              <a:t>age</a:t>
            </a:r>
            <a:r>
              <a:rPr lang="fr-CA" sz="1800" dirty="0">
                <a:effectLst/>
                <a:latin typeface="TT221EO00"/>
              </a:rPr>
              <a:t> </a:t>
            </a:r>
            <a:r>
              <a:rPr lang="fr-CA" sz="1800" dirty="0" err="1">
                <a:effectLst/>
                <a:latin typeface="TT221EO00"/>
              </a:rPr>
              <a:t>with</a:t>
            </a:r>
            <a:r>
              <a:rPr lang="fr-CA" sz="1800" dirty="0">
                <a:effectLst/>
                <a:latin typeface="TT221EO00"/>
              </a:rPr>
              <a:t> a </a:t>
            </a:r>
            <a:r>
              <a:rPr lang="fr-CA" sz="1800" dirty="0" err="1">
                <a:effectLst/>
                <a:latin typeface="TT221EO00"/>
              </a:rPr>
              <a:t>spectrum</a:t>
            </a:r>
            <a:r>
              <a:rPr lang="fr-CA" sz="1800" dirty="0">
                <a:effectLst/>
                <a:latin typeface="TT221EO00"/>
              </a:rPr>
              <a:t> of </a:t>
            </a:r>
            <a:r>
              <a:rPr lang="fr-CA" sz="1800" dirty="0" err="1">
                <a:effectLst/>
                <a:latin typeface="TT221EO00"/>
              </a:rPr>
              <a:t>illnesses</a:t>
            </a:r>
            <a:r>
              <a:rPr lang="fr-CA" sz="1800" dirty="0">
                <a:effectLst/>
                <a:latin typeface="TT221EO00"/>
              </a:rPr>
              <a:t> </a:t>
            </a:r>
            <a:r>
              <a:rPr lang="fr-CA" sz="1800" dirty="0" err="1">
                <a:effectLst/>
                <a:latin typeface="TT221EO00"/>
              </a:rPr>
              <a:t>that</a:t>
            </a:r>
            <a:r>
              <a:rPr lang="fr-CA" sz="1800" dirty="0">
                <a:effectLst/>
                <a:latin typeface="TT221EO00"/>
              </a:rPr>
              <a:t> </a:t>
            </a:r>
            <a:r>
              <a:rPr lang="fr-CA" sz="1800" dirty="0" err="1">
                <a:effectLst/>
                <a:latin typeface="TT221EO00"/>
              </a:rPr>
              <a:t>included</a:t>
            </a:r>
            <a:r>
              <a:rPr lang="fr-CA" sz="1800" dirty="0">
                <a:effectLst/>
                <a:latin typeface="TT221EO00"/>
              </a:rPr>
              <a:t> </a:t>
            </a:r>
            <a:r>
              <a:rPr lang="fr-CA" sz="1800" dirty="0" err="1">
                <a:effectLst/>
                <a:latin typeface="TT221EO00"/>
              </a:rPr>
              <a:t>hepatitis</a:t>
            </a:r>
            <a:r>
              <a:rPr lang="fr-CA" sz="1800" dirty="0">
                <a:effectLst/>
                <a:latin typeface="TT221EO00"/>
              </a:rPr>
              <a:t>, </a:t>
            </a:r>
            <a:r>
              <a:rPr lang="fr-CA" sz="1800" dirty="0" err="1">
                <a:effectLst/>
                <a:latin typeface="TT221EO00"/>
              </a:rPr>
              <a:t>rickets</a:t>
            </a:r>
            <a:r>
              <a:rPr lang="fr-CA" sz="1800" dirty="0">
                <a:effectLst/>
                <a:latin typeface="TT221EO00"/>
              </a:rPr>
              <a:t>, </a:t>
            </a:r>
            <a:r>
              <a:rPr lang="fr-CA" sz="1800" dirty="0" err="1">
                <a:effectLst/>
                <a:latin typeface="TT221EO00"/>
              </a:rPr>
              <a:t>hemolytic</a:t>
            </a:r>
            <a:r>
              <a:rPr lang="fr-CA" sz="1800" dirty="0">
                <a:effectLst/>
                <a:latin typeface="TT221EO00"/>
              </a:rPr>
              <a:t> </a:t>
            </a:r>
            <a:r>
              <a:rPr lang="fr-CA" sz="1800" dirty="0" err="1">
                <a:effectLst/>
                <a:latin typeface="TT221EO00"/>
              </a:rPr>
              <a:t>anemia</a:t>
            </a:r>
            <a:r>
              <a:rPr lang="fr-CA" sz="1800" dirty="0">
                <a:effectLst/>
                <a:latin typeface="TT221EO00"/>
              </a:rPr>
              <a:t> and </a:t>
            </a:r>
            <a:r>
              <a:rPr lang="fr-CA" sz="1800" dirty="0" err="1">
                <a:effectLst/>
                <a:latin typeface="TT221EO00"/>
              </a:rPr>
              <a:t>respiratory</a:t>
            </a:r>
            <a:r>
              <a:rPr lang="fr-CA" sz="1800" dirty="0">
                <a:effectLst/>
                <a:latin typeface="TT221EO00"/>
              </a:rPr>
              <a:t> infections. </a:t>
            </a:r>
            <a:r>
              <a:rPr lang="fr-CA" sz="1800" dirty="0" err="1">
                <a:effectLst/>
                <a:latin typeface="TT221EO00"/>
              </a:rPr>
              <a:t>Eighty</a:t>
            </a:r>
            <a:r>
              <a:rPr lang="fr-CA" sz="1800" dirty="0">
                <a:effectLst/>
                <a:latin typeface="TT221EO00"/>
              </a:rPr>
              <a:t>-one per cent of infants </a:t>
            </a:r>
            <a:r>
              <a:rPr lang="fr-CA" sz="1800" dirty="0" err="1">
                <a:effectLst/>
                <a:latin typeface="TT221EO00"/>
              </a:rPr>
              <a:t>had</a:t>
            </a:r>
            <a:r>
              <a:rPr lang="fr-CA" sz="1800" dirty="0">
                <a:effectLst/>
                <a:latin typeface="TT221EO00"/>
              </a:rPr>
              <a:t> </a:t>
            </a:r>
            <a:r>
              <a:rPr lang="fr-CA" sz="1800" dirty="0" err="1">
                <a:effectLst/>
                <a:latin typeface="TT221EO00"/>
              </a:rPr>
              <a:t>florid</a:t>
            </a:r>
            <a:r>
              <a:rPr lang="fr-CA" sz="1800" dirty="0">
                <a:effectLst/>
                <a:latin typeface="TT221EO00"/>
              </a:rPr>
              <a:t> </a:t>
            </a:r>
            <a:r>
              <a:rPr lang="fr-CA" sz="1800" dirty="0" err="1">
                <a:effectLst/>
                <a:latin typeface="TT221EO00"/>
              </a:rPr>
              <a:t>rickets</a:t>
            </a:r>
            <a:r>
              <a:rPr lang="fr-CA" sz="1800" dirty="0">
                <a:effectLst/>
                <a:latin typeface="TT221EO00"/>
              </a:rPr>
              <a:t> and high </a:t>
            </a:r>
            <a:r>
              <a:rPr lang="fr-CA" sz="1800" dirty="0" err="1">
                <a:effectLst/>
                <a:latin typeface="TT221EO00"/>
              </a:rPr>
              <a:t>alkaline</a:t>
            </a:r>
            <a:r>
              <a:rPr lang="fr-CA" sz="1800" dirty="0">
                <a:effectLst/>
                <a:latin typeface="TT221EO00"/>
              </a:rPr>
              <a:t> phosphatase </a:t>
            </a:r>
            <a:r>
              <a:rPr lang="fr-CA" sz="1800" dirty="0" err="1">
                <a:effectLst/>
                <a:latin typeface="TT221EO00"/>
              </a:rPr>
              <a:t>levels</a:t>
            </a:r>
            <a:r>
              <a:rPr lang="fr-CA" sz="1800" dirty="0">
                <a:effectLst/>
                <a:latin typeface="TT221EO00"/>
              </a:rPr>
              <a:t>. </a:t>
            </a:r>
            <a:r>
              <a:rPr lang="fr-CA" sz="1800" dirty="0" err="1">
                <a:effectLst/>
                <a:latin typeface="TT221EO00"/>
              </a:rPr>
              <a:t>Extremely</a:t>
            </a:r>
            <a:r>
              <a:rPr lang="fr-CA" sz="1800" dirty="0">
                <a:effectLst/>
                <a:latin typeface="TT221EO00"/>
              </a:rPr>
              <a:t> </a:t>
            </a:r>
            <a:r>
              <a:rPr lang="fr-CA" sz="1800" dirty="0" err="1">
                <a:effectLst/>
                <a:latin typeface="TT221EO00"/>
              </a:rPr>
              <a:t>low</a:t>
            </a:r>
            <a:r>
              <a:rPr lang="fr-CA" sz="1800" dirty="0">
                <a:effectLst/>
                <a:latin typeface="TT221EO00"/>
              </a:rPr>
              <a:t> 25- </a:t>
            </a:r>
            <a:r>
              <a:rPr lang="fr-CA" sz="1800" dirty="0" err="1">
                <a:effectLst/>
                <a:latin typeface="TT221EO00"/>
              </a:rPr>
              <a:t>hydroxyvitamin</a:t>
            </a:r>
            <a:r>
              <a:rPr lang="fr-CA" sz="1800" dirty="0">
                <a:effectLst/>
                <a:latin typeface="TT221EO00"/>
              </a:rPr>
              <a:t> D (25[OH]D) </a:t>
            </a:r>
            <a:r>
              <a:rPr lang="fr-CA" sz="1800" dirty="0" err="1">
                <a:effectLst/>
                <a:latin typeface="TT221EO00"/>
              </a:rPr>
              <a:t>levels</a:t>
            </a:r>
            <a:r>
              <a:rPr lang="fr-CA" sz="1800" dirty="0">
                <a:effectLst/>
                <a:latin typeface="TT221EO00"/>
              </a:rPr>
              <a:t> of 6.8 nmol/L to 9.4 nmol/L </a:t>
            </a:r>
            <a:r>
              <a:rPr lang="fr-CA" sz="1800" dirty="0" err="1">
                <a:effectLst/>
                <a:latin typeface="TT221EO00"/>
              </a:rPr>
              <a:t>were</a:t>
            </a:r>
            <a:r>
              <a:rPr lang="fr-CA" sz="1800" dirty="0">
                <a:effectLst/>
                <a:latin typeface="TT221EO00"/>
              </a:rPr>
              <a:t> </a:t>
            </a:r>
            <a:r>
              <a:rPr lang="fr-CA" sz="1800" dirty="0" err="1">
                <a:effectLst/>
                <a:latin typeface="TT221EO00"/>
              </a:rPr>
              <a:t>found</a:t>
            </a:r>
            <a:r>
              <a:rPr lang="fr-CA" sz="1800" dirty="0">
                <a:effectLst/>
                <a:latin typeface="TT221EO00"/>
              </a:rPr>
              <a:t> in four of </a:t>
            </a:r>
            <a:r>
              <a:rPr lang="fr-CA" sz="1800" dirty="0" err="1">
                <a:effectLst/>
                <a:latin typeface="TT221EO00"/>
              </a:rPr>
              <a:t>seven</a:t>
            </a:r>
            <a:r>
              <a:rPr lang="fr-CA" sz="1800" dirty="0">
                <a:effectLst/>
                <a:latin typeface="TT221EO00"/>
              </a:rPr>
              <a:t> infants. </a:t>
            </a:r>
            <a:r>
              <a:rPr lang="fr-CA" sz="1800" dirty="0" err="1">
                <a:effectLst/>
                <a:latin typeface="TT221EO00"/>
              </a:rPr>
              <a:t>Similarly</a:t>
            </a:r>
            <a:r>
              <a:rPr lang="fr-CA" sz="1800" dirty="0">
                <a:effectLst/>
                <a:latin typeface="TT221EO00"/>
              </a:rPr>
              <a:t>, Haworth and </a:t>
            </a:r>
            <a:r>
              <a:rPr lang="fr-CA" sz="1800" dirty="0" err="1">
                <a:effectLst/>
                <a:latin typeface="TT221EO00"/>
              </a:rPr>
              <a:t>Dilling</a:t>
            </a:r>
            <a:r>
              <a:rPr lang="fr-CA" sz="1800" dirty="0">
                <a:effectLst/>
                <a:latin typeface="TT221EO00"/>
              </a:rPr>
              <a:t> (2) </a:t>
            </a:r>
            <a:r>
              <a:rPr lang="fr-CA" sz="1800" dirty="0" err="1">
                <a:effectLst/>
                <a:latin typeface="TT221EO00"/>
              </a:rPr>
              <a:t>reported</a:t>
            </a:r>
            <a:r>
              <a:rPr lang="fr-CA" sz="1800" dirty="0">
                <a:effectLst/>
                <a:latin typeface="TT221EO00"/>
              </a:rPr>
              <a:t> 48 cases of </a:t>
            </a:r>
            <a:r>
              <a:rPr lang="fr-CA" sz="1800" dirty="0" err="1">
                <a:effectLst/>
                <a:latin typeface="TT221EO00"/>
              </a:rPr>
              <a:t>vitamin</a:t>
            </a:r>
            <a:r>
              <a:rPr lang="fr-CA" sz="1800" dirty="0">
                <a:effectLst/>
                <a:latin typeface="TT221EO00"/>
              </a:rPr>
              <a:t> D- </a:t>
            </a:r>
            <a:r>
              <a:rPr lang="fr-CA" sz="1800" dirty="0" err="1">
                <a:effectLst/>
                <a:latin typeface="TT221EO00"/>
              </a:rPr>
              <a:t>deficient</a:t>
            </a:r>
            <a:r>
              <a:rPr lang="fr-CA" sz="1800" dirty="0">
                <a:effectLst/>
                <a:latin typeface="TT221EO00"/>
              </a:rPr>
              <a:t> </a:t>
            </a:r>
            <a:r>
              <a:rPr lang="fr-CA" sz="1800" dirty="0" err="1">
                <a:effectLst/>
                <a:latin typeface="TT221EO00"/>
              </a:rPr>
              <a:t>rickets</a:t>
            </a:r>
            <a:r>
              <a:rPr lang="fr-CA" sz="1800" dirty="0">
                <a:effectLst/>
                <a:latin typeface="TT221EO00"/>
              </a:rPr>
              <a:t> in First Nations </a:t>
            </a:r>
            <a:r>
              <a:rPr lang="fr-CA" sz="1800" dirty="0" err="1">
                <a:effectLst/>
                <a:latin typeface="TT221EO00"/>
              </a:rPr>
              <a:t>communities</a:t>
            </a:r>
            <a:r>
              <a:rPr lang="fr-CA" sz="1800" dirty="0">
                <a:effectLst/>
                <a:latin typeface="TT221EO00"/>
              </a:rPr>
              <a:t> in Manitoba </a:t>
            </a:r>
            <a:r>
              <a:rPr lang="fr-CA" sz="1800" dirty="0" err="1">
                <a:effectLst/>
                <a:latin typeface="TT221EO00"/>
              </a:rPr>
              <a:t>between</a:t>
            </a:r>
            <a:r>
              <a:rPr lang="fr-CA" sz="1800" dirty="0">
                <a:effectLst/>
                <a:latin typeface="TT221EO00"/>
              </a:rPr>
              <a:t> 1977 and 1984. A follow-up by Lebrun et al (3) </a:t>
            </a:r>
            <a:r>
              <a:rPr lang="fr-CA" sz="1800" dirty="0" err="1">
                <a:effectLst/>
                <a:latin typeface="TT221EO00"/>
              </a:rPr>
              <a:t>found</a:t>
            </a:r>
            <a:r>
              <a:rPr lang="fr-CA" sz="1800" dirty="0">
                <a:effectLst/>
                <a:latin typeface="TT221EO00"/>
              </a:rPr>
              <a:t> a high </a:t>
            </a:r>
            <a:r>
              <a:rPr lang="fr-CA" sz="1800" dirty="0" err="1">
                <a:effectLst/>
                <a:latin typeface="TT221EO00"/>
              </a:rPr>
              <a:t>prevalence</a:t>
            </a:r>
            <a:r>
              <a:rPr lang="fr-CA" sz="1800" dirty="0">
                <a:effectLst/>
                <a:latin typeface="TT221EO00"/>
              </a:rPr>
              <a:t> of </a:t>
            </a:r>
            <a:r>
              <a:rPr lang="fr-CA" sz="1800" dirty="0" err="1">
                <a:effectLst/>
                <a:latin typeface="TT221EO00"/>
              </a:rPr>
              <a:t>deficiency</a:t>
            </a:r>
            <a:r>
              <a:rPr lang="fr-CA" sz="1800" dirty="0">
                <a:effectLst/>
                <a:latin typeface="TT221EO00"/>
              </a:rPr>
              <a:t>, </a:t>
            </a:r>
            <a:r>
              <a:rPr lang="fr-CA" sz="1800" dirty="0" err="1">
                <a:effectLst/>
                <a:latin typeface="TT221EO00"/>
              </a:rPr>
              <a:t>much</a:t>
            </a:r>
            <a:r>
              <a:rPr lang="fr-CA" sz="1800" dirty="0">
                <a:effectLst/>
                <a:latin typeface="TT221EO00"/>
              </a:rPr>
              <a:t> of </a:t>
            </a:r>
            <a:r>
              <a:rPr lang="fr-CA" sz="1800" dirty="0" err="1">
                <a:effectLst/>
                <a:latin typeface="TT221EO00"/>
              </a:rPr>
              <a:t>it</a:t>
            </a:r>
            <a:r>
              <a:rPr lang="fr-CA" sz="1800" dirty="0">
                <a:effectLst/>
                <a:latin typeface="TT221EO00"/>
              </a:rPr>
              <a:t> </a:t>
            </a:r>
            <a:r>
              <a:rPr lang="fr-CA" sz="1800" dirty="0" err="1">
                <a:effectLst/>
                <a:latin typeface="TT221EO00"/>
              </a:rPr>
              <a:t>related</a:t>
            </a:r>
            <a:r>
              <a:rPr lang="fr-CA" sz="1800" dirty="0">
                <a:effectLst/>
                <a:latin typeface="TT221EO00"/>
              </a:rPr>
              <a:t> to </a:t>
            </a:r>
            <a:r>
              <a:rPr lang="fr-CA" sz="1800" dirty="0" err="1">
                <a:effectLst/>
                <a:latin typeface="TT221EO00"/>
              </a:rPr>
              <a:t>breastfeeding</a:t>
            </a:r>
            <a:r>
              <a:rPr lang="fr-CA" sz="1800" dirty="0">
                <a:effectLst/>
                <a:latin typeface="TT221EO00"/>
              </a:rPr>
              <a:t> and </a:t>
            </a:r>
            <a:r>
              <a:rPr lang="fr-CA" sz="1800" dirty="0" err="1">
                <a:effectLst/>
                <a:latin typeface="TT221EO00"/>
              </a:rPr>
              <a:t>lack</a:t>
            </a:r>
            <a:r>
              <a:rPr lang="fr-CA" sz="1800" dirty="0">
                <a:effectLst/>
                <a:latin typeface="TT221EO00"/>
              </a:rPr>
              <a:t> of </a:t>
            </a:r>
            <a:r>
              <a:rPr lang="fr-CA" sz="1800" dirty="0" err="1">
                <a:effectLst/>
                <a:latin typeface="TT221EO00"/>
              </a:rPr>
              <a:t>supplementation</a:t>
            </a:r>
            <a:r>
              <a:rPr lang="fr-CA" sz="1800" dirty="0">
                <a:effectLst/>
                <a:latin typeface="TT221EO0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2800" dirty="0"/>
          </a:p>
          <a:p>
            <a:r>
              <a:rPr lang="fr-CA" sz="1800" dirty="0">
                <a:effectLst/>
                <a:latin typeface="TT221EO00"/>
              </a:rPr>
              <a:t>The </a:t>
            </a:r>
            <a:r>
              <a:rPr lang="fr-CA" sz="1800" dirty="0" err="1">
                <a:effectLst/>
                <a:latin typeface="TT221EO00"/>
              </a:rPr>
              <a:t>emphasis</a:t>
            </a:r>
            <a:r>
              <a:rPr lang="fr-CA" sz="1800" dirty="0">
                <a:effectLst/>
                <a:latin typeface="TT221EO00"/>
              </a:rPr>
              <a:t> </a:t>
            </a:r>
            <a:r>
              <a:rPr lang="fr-CA" sz="1800" dirty="0" err="1">
                <a:effectLst/>
                <a:latin typeface="TT221EO00"/>
              </a:rPr>
              <a:t>is</a:t>
            </a:r>
            <a:r>
              <a:rPr lang="fr-CA" sz="1800" dirty="0">
                <a:effectLst/>
                <a:latin typeface="TT221EO00"/>
              </a:rPr>
              <a:t> no longer </a:t>
            </a:r>
            <a:r>
              <a:rPr lang="fr-CA" sz="1800" dirty="0" err="1">
                <a:effectLst/>
                <a:latin typeface="TT221EO00"/>
              </a:rPr>
              <a:t>solely</a:t>
            </a:r>
            <a:r>
              <a:rPr lang="fr-CA" sz="1800" dirty="0">
                <a:effectLst/>
                <a:latin typeface="TT221EO00"/>
              </a:rPr>
              <a:t> on </a:t>
            </a:r>
            <a:r>
              <a:rPr lang="fr-CA" sz="1800" dirty="0" err="1">
                <a:effectLst/>
                <a:latin typeface="TT221EO00"/>
              </a:rPr>
              <a:t>preventing</a:t>
            </a:r>
            <a:r>
              <a:rPr lang="fr-CA" sz="1800" dirty="0">
                <a:effectLst/>
                <a:latin typeface="TT221EO00"/>
              </a:rPr>
              <a:t> </a:t>
            </a:r>
            <a:r>
              <a:rPr lang="fr-CA" sz="1800" dirty="0" err="1">
                <a:effectLst/>
                <a:latin typeface="TT221EO00"/>
              </a:rPr>
              <a:t>rickets</a:t>
            </a:r>
            <a:r>
              <a:rPr lang="fr-CA" sz="1800" dirty="0">
                <a:effectLst/>
                <a:latin typeface="TT221EO00"/>
              </a:rPr>
              <a:t>, </a:t>
            </a:r>
            <a:r>
              <a:rPr lang="fr-CA" sz="1800" dirty="0" err="1">
                <a:effectLst/>
                <a:latin typeface="TT221EO00"/>
              </a:rPr>
              <a:t>which</a:t>
            </a:r>
            <a:r>
              <a:rPr lang="fr-CA" sz="1800" dirty="0">
                <a:effectLst/>
                <a:latin typeface="TT221EO00"/>
              </a:rPr>
              <a:t> </a:t>
            </a:r>
            <a:r>
              <a:rPr lang="fr-CA" sz="1800" dirty="0" err="1">
                <a:effectLst/>
                <a:latin typeface="TT221EO00"/>
              </a:rPr>
              <a:t>requires</a:t>
            </a:r>
            <a:r>
              <a:rPr lang="fr-CA" sz="1800" dirty="0">
                <a:effectLst/>
                <a:latin typeface="TT221EO00"/>
              </a:rPr>
              <a:t> </a:t>
            </a:r>
            <a:r>
              <a:rPr lang="fr-CA" sz="1800" dirty="0" err="1">
                <a:effectLst/>
                <a:latin typeface="TT221EO00"/>
              </a:rPr>
              <a:t>only</a:t>
            </a:r>
            <a:r>
              <a:rPr lang="fr-CA" sz="1800" dirty="0">
                <a:effectLst/>
                <a:latin typeface="TT221EO00"/>
              </a:rPr>
              <a:t> a </a:t>
            </a:r>
            <a:r>
              <a:rPr lang="fr-CA" sz="1800" dirty="0" err="1">
                <a:effectLst/>
                <a:latin typeface="TT221EO00"/>
              </a:rPr>
              <a:t>relatively</a:t>
            </a:r>
            <a:r>
              <a:rPr lang="fr-CA" sz="1800" dirty="0">
                <a:effectLst/>
                <a:latin typeface="TT221EO00"/>
              </a:rPr>
              <a:t> </a:t>
            </a:r>
            <a:r>
              <a:rPr lang="fr-CA" sz="1800" dirty="0" err="1">
                <a:effectLst/>
                <a:latin typeface="TT221EO00"/>
              </a:rPr>
              <a:t>small</a:t>
            </a:r>
            <a:r>
              <a:rPr lang="fr-CA" sz="1800" dirty="0">
                <a:effectLst/>
                <a:latin typeface="TT221EO00"/>
              </a:rPr>
              <a:t> </a:t>
            </a:r>
            <a:r>
              <a:rPr lang="fr-CA" sz="1800" dirty="0" err="1">
                <a:effectLst/>
                <a:latin typeface="TT221EO00"/>
              </a:rPr>
              <a:t>amount</a:t>
            </a:r>
            <a:r>
              <a:rPr lang="fr-CA" sz="1800" dirty="0">
                <a:effectLst/>
                <a:latin typeface="TT221EO00"/>
              </a:rPr>
              <a:t> of </a:t>
            </a:r>
            <a:r>
              <a:rPr lang="fr-CA" sz="1800" dirty="0" err="1">
                <a:effectLst/>
                <a:latin typeface="TT221EO00"/>
              </a:rPr>
              <a:t>vitamin</a:t>
            </a:r>
            <a:r>
              <a:rPr lang="fr-CA" sz="1800" dirty="0">
                <a:effectLst/>
                <a:latin typeface="TT221EO00"/>
              </a:rPr>
              <a:t> D </a:t>
            </a:r>
            <a:r>
              <a:rPr lang="fr-CA" sz="1800" dirty="0" err="1">
                <a:effectLst/>
                <a:latin typeface="TT221EO00"/>
              </a:rPr>
              <a:t>supplementation</a:t>
            </a:r>
            <a:r>
              <a:rPr lang="fr-CA" sz="1800" dirty="0">
                <a:effectLst/>
                <a:latin typeface="TT221EO00"/>
              </a:rPr>
              <a:t>. The focus </a:t>
            </a:r>
            <a:r>
              <a:rPr lang="fr-CA" sz="1800" dirty="0" err="1">
                <a:effectLst/>
                <a:latin typeface="TT221EO00"/>
              </a:rPr>
              <a:t>is</a:t>
            </a:r>
            <a:r>
              <a:rPr lang="fr-CA" sz="1800" dirty="0">
                <a:effectLst/>
                <a:latin typeface="TT221EO00"/>
              </a:rPr>
              <a:t> </a:t>
            </a:r>
            <a:r>
              <a:rPr lang="fr-CA" sz="1800" dirty="0" err="1">
                <a:effectLst/>
                <a:latin typeface="TT221EO00"/>
              </a:rPr>
              <a:t>now</a:t>
            </a:r>
            <a:r>
              <a:rPr lang="fr-CA" sz="1800" dirty="0">
                <a:effectLst/>
                <a:latin typeface="TT221EO00"/>
              </a:rPr>
              <a:t> </a:t>
            </a:r>
            <a:r>
              <a:rPr lang="fr-CA" sz="1800" dirty="0" err="1">
                <a:effectLst/>
                <a:latin typeface="TT221EO00"/>
              </a:rPr>
              <a:t>also</a:t>
            </a:r>
            <a:r>
              <a:rPr lang="fr-CA" sz="1800" dirty="0">
                <a:effectLst/>
                <a:latin typeface="TT221EO00"/>
              </a:rPr>
              <a:t> on the </a:t>
            </a:r>
            <a:r>
              <a:rPr lang="fr-CA" sz="1800" dirty="0" err="1">
                <a:effectLst/>
                <a:latin typeface="TT221EO00"/>
              </a:rPr>
              <a:t>prevention</a:t>
            </a:r>
            <a:r>
              <a:rPr lang="fr-CA" sz="1800" dirty="0">
                <a:effectLst/>
                <a:latin typeface="TT221EO00"/>
              </a:rPr>
              <a:t> of </a:t>
            </a:r>
            <a:r>
              <a:rPr lang="fr-CA" sz="1800" dirty="0" err="1">
                <a:effectLst/>
                <a:latin typeface="TT221EO00"/>
              </a:rPr>
              <a:t>associated</a:t>
            </a:r>
            <a:r>
              <a:rPr lang="fr-CA" sz="1800" dirty="0">
                <a:effectLst/>
                <a:latin typeface="TT221EO00"/>
              </a:rPr>
              <a:t> </a:t>
            </a:r>
            <a:r>
              <a:rPr lang="fr-CA" sz="1800" dirty="0" err="1">
                <a:effectLst/>
                <a:latin typeface="TT221EO00"/>
              </a:rPr>
              <a:t>childhood</a:t>
            </a:r>
            <a:r>
              <a:rPr lang="fr-CA" sz="1800" dirty="0">
                <a:effectLst/>
                <a:latin typeface="TT221EO00"/>
              </a:rPr>
              <a:t> and </a:t>
            </a:r>
            <a:r>
              <a:rPr lang="fr-CA" sz="1800" dirty="0" err="1">
                <a:effectLst/>
                <a:latin typeface="TT221EO00"/>
              </a:rPr>
              <a:t>adult</a:t>
            </a:r>
            <a:r>
              <a:rPr lang="fr-CA" sz="1800" dirty="0">
                <a:effectLst/>
                <a:latin typeface="TT221EO00"/>
              </a:rPr>
              <a:t> </a:t>
            </a:r>
            <a:r>
              <a:rPr lang="fr-CA" sz="1800" dirty="0" err="1">
                <a:effectLst/>
                <a:latin typeface="TT221EO00"/>
              </a:rPr>
              <a:t>diseases</a:t>
            </a:r>
            <a:r>
              <a:rPr lang="fr-CA" sz="1800" dirty="0">
                <a:effectLst/>
                <a:latin typeface="TT221EO00"/>
              </a:rPr>
              <a:t>. </a:t>
            </a:r>
            <a:r>
              <a:rPr lang="fr-CA" sz="1800" dirty="0" err="1">
                <a:effectLst/>
                <a:latin typeface="TT221EO00"/>
              </a:rPr>
              <a:t>Vitamin</a:t>
            </a:r>
            <a:r>
              <a:rPr lang="fr-CA" sz="1800" dirty="0">
                <a:effectLst/>
                <a:latin typeface="TT221EO00"/>
              </a:rPr>
              <a:t> D </a:t>
            </a:r>
            <a:r>
              <a:rPr lang="fr-CA" sz="1800" dirty="0" err="1">
                <a:effectLst/>
                <a:latin typeface="TT221EO00"/>
              </a:rPr>
              <a:t>deficiency</a:t>
            </a:r>
            <a:r>
              <a:rPr lang="fr-CA" sz="1800" dirty="0">
                <a:effectLst/>
                <a:latin typeface="TT221EO00"/>
              </a:rPr>
              <a:t> has been </a:t>
            </a:r>
            <a:r>
              <a:rPr lang="fr-CA" sz="1800" dirty="0" err="1">
                <a:effectLst/>
                <a:latin typeface="TT221EO00"/>
              </a:rPr>
              <a:t>linked</a:t>
            </a:r>
            <a:r>
              <a:rPr lang="fr-CA" sz="1800" dirty="0">
                <a:effectLst/>
                <a:latin typeface="TT221EO00"/>
              </a:rPr>
              <a:t> to </a:t>
            </a:r>
            <a:r>
              <a:rPr lang="fr-CA" sz="1800" dirty="0" err="1">
                <a:effectLst/>
                <a:latin typeface="TT221EO00"/>
              </a:rPr>
              <a:t>osteoporosis</a:t>
            </a:r>
            <a:r>
              <a:rPr lang="fr-CA" sz="1800" dirty="0">
                <a:effectLst/>
                <a:latin typeface="TT221EO00"/>
              </a:rPr>
              <a:t> (9); </a:t>
            </a:r>
            <a:r>
              <a:rPr lang="fr-CA" sz="1800" dirty="0" err="1">
                <a:effectLst/>
                <a:latin typeface="TT221EO00"/>
              </a:rPr>
              <a:t>asthma</a:t>
            </a:r>
            <a:r>
              <a:rPr lang="fr-CA" sz="1800" dirty="0">
                <a:effectLst/>
                <a:latin typeface="TT221EO00"/>
              </a:rPr>
              <a:t> (10); </a:t>
            </a:r>
            <a:r>
              <a:rPr lang="fr-CA" sz="1800" dirty="0" err="1">
                <a:effectLst/>
                <a:latin typeface="TT221EO00"/>
              </a:rPr>
              <a:t>autoimmune</a:t>
            </a:r>
            <a:r>
              <a:rPr lang="fr-CA" sz="1800" dirty="0">
                <a:effectLst/>
                <a:latin typeface="TT221EO00"/>
              </a:rPr>
              <a:t> </a:t>
            </a:r>
            <a:r>
              <a:rPr lang="fr-CA" sz="1800" dirty="0" err="1">
                <a:effectLst/>
                <a:latin typeface="TT221EO00"/>
              </a:rPr>
              <a:t>diseases</a:t>
            </a:r>
            <a:r>
              <a:rPr lang="fr-CA" sz="1800" dirty="0">
                <a:effectLst/>
                <a:latin typeface="TT221EO00"/>
              </a:rPr>
              <a:t> </a:t>
            </a:r>
            <a:r>
              <a:rPr lang="fr-CA" sz="1800" dirty="0" err="1">
                <a:effectLst/>
                <a:latin typeface="TT221EO00"/>
              </a:rPr>
              <a:t>such</a:t>
            </a:r>
            <a:r>
              <a:rPr lang="fr-CA" sz="1800" dirty="0">
                <a:effectLst/>
                <a:latin typeface="TT221EO00"/>
              </a:rPr>
              <a:t> as </a:t>
            </a:r>
            <a:r>
              <a:rPr lang="fr-CA" sz="1800" dirty="0" err="1">
                <a:effectLst/>
                <a:latin typeface="TT221EO00"/>
              </a:rPr>
              <a:t>rheumatoid</a:t>
            </a:r>
            <a:r>
              <a:rPr lang="fr-CA" sz="1800" dirty="0">
                <a:effectLst/>
                <a:latin typeface="TT221EO00"/>
              </a:rPr>
              <a:t> </a:t>
            </a:r>
            <a:r>
              <a:rPr lang="fr-CA" sz="1800" dirty="0" err="1">
                <a:effectLst/>
                <a:latin typeface="TT221EO00"/>
              </a:rPr>
              <a:t>arthritis</a:t>
            </a:r>
            <a:r>
              <a:rPr lang="fr-CA" sz="1800" dirty="0">
                <a:effectLst/>
                <a:latin typeface="TT221EO00"/>
              </a:rPr>
              <a:t>, multiple </a:t>
            </a:r>
            <a:r>
              <a:rPr lang="fr-CA" sz="1800" dirty="0" err="1">
                <a:effectLst/>
                <a:latin typeface="TT221EO00"/>
              </a:rPr>
              <a:t>sclerosis</a:t>
            </a:r>
            <a:r>
              <a:rPr lang="fr-CA" sz="1800" dirty="0">
                <a:effectLst/>
                <a:latin typeface="TT221EO00"/>
              </a:rPr>
              <a:t> (11) and </a:t>
            </a:r>
            <a:r>
              <a:rPr lang="fr-CA" sz="1800" dirty="0" err="1">
                <a:effectLst/>
                <a:latin typeface="TT221EO00"/>
              </a:rPr>
              <a:t>inflammatory</a:t>
            </a:r>
            <a:r>
              <a:rPr lang="fr-CA" sz="1800" dirty="0">
                <a:effectLst/>
                <a:latin typeface="TT221EO00"/>
              </a:rPr>
              <a:t> </a:t>
            </a:r>
            <a:r>
              <a:rPr lang="fr-CA" sz="1800" dirty="0" err="1">
                <a:effectLst/>
                <a:latin typeface="TT221EO00"/>
              </a:rPr>
              <a:t>bowel</a:t>
            </a:r>
            <a:r>
              <a:rPr lang="fr-CA" sz="1800" dirty="0">
                <a:effectLst/>
                <a:latin typeface="TT221EO00"/>
              </a:rPr>
              <a:t> </a:t>
            </a:r>
            <a:r>
              <a:rPr lang="fr-CA" sz="1800" dirty="0" err="1">
                <a:effectLst/>
                <a:latin typeface="TT221EO00"/>
              </a:rPr>
              <a:t>diseases</a:t>
            </a:r>
            <a:r>
              <a:rPr lang="fr-CA" sz="1800" dirty="0">
                <a:effectLst/>
                <a:latin typeface="TT221EO00"/>
              </a:rPr>
              <a:t> (12); </a:t>
            </a:r>
            <a:r>
              <a:rPr lang="fr-CA" sz="1800" dirty="0" err="1">
                <a:effectLst/>
                <a:latin typeface="TT221EO00"/>
              </a:rPr>
              <a:t>diabetes</a:t>
            </a:r>
            <a:r>
              <a:rPr lang="fr-CA" sz="1800" dirty="0">
                <a:effectLst/>
                <a:latin typeface="TT221EO00"/>
              </a:rPr>
              <a:t> (13); </a:t>
            </a:r>
            <a:r>
              <a:rPr lang="fr-CA" sz="1800" dirty="0" err="1">
                <a:effectLst/>
                <a:latin typeface="TT221EO00"/>
              </a:rPr>
              <a:t>disturbed</a:t>
            </a:r>
            <a:r>
              <a:rPr lang="fr-CA" sz="1800" dirty="0">
                <a:effectLst/>
                <a:latin typeface="TT221EO00"/>
              </a:rPr>
              <a:t> muscle </a:t>
            </a:r>
            <a:r>
              <a:rPr lang="fr-CA" sz="1800" dirty="0" err="1">
                <a:effectLst/>
                <a:latin typeface="TT221EO00"/>
              </a:rPr>
              <a:t>function</a:t>
            </a:r>
            <a:r>
              <a:rPr lang="fr-CA" sz="1800" dirty="0">
                <a:effectLst/>
                <a:latin typeface="TT221EO00"/>
              </a:rPr>
              <a:t> (14); </a:t>
            </a:r>
            <a:r>
              <a:rPr lang="fr-CA" sz="1800" dirty="0" err="1">
                <a:effectLst/>
                <a:latin typeface="TT221EO00"/>
              </a:rPr>
              <a:t>resistance</a:t>
            </a:r>
            <a:r>
              <a:rPr lang="fr-CA" sz="1800" dirty="0">
                <a:effectLst/>
                <a:latin typeface="TT221EO00"/>
              </a:rPr>
              <a:t> to </a:t>
            </a:r>
            <a:r>
              <a:rPr lang="fr-CA" sz="1800" dirty="0" err="1">
                <a:effectLst/>
                <a:latin typeface="TT221EO00"/>
              </a:rPr>
              <a:t>tuberculosis</a:t>
            </a:r>
            <a:r>
              <a:rPr lang="fr-CA" sz="1800" dirty="0">
                <a:effectLst/>
                <a:latin typeface="TT221EO00"/>
              </a:rPr>
              <a:t> (15); and the </a:t>
            </a:r>
            <a:r>
              <a:rPr lang="fr-CA" sz="1800" dirty="0" err="1">
                <a:effectLst/>
                <a:latin typeface="TT221EO00"/>
              </a:rPr>
              <a:t>pathogenesis</a:t>
            </a:r>
            <a:r>
              <a:rPr lang="fr-CA" sz="1800" dirty="0">
                <a:effectLst/>
                <a:latin typeface="TT221EO00"/>
              </a:rPr>
              <a:t> of </a:t>
            </a:r>
            <a:r>
              <a:rPr lang="fr-CA" sz="1800" dirty="0" err="1">
                <a:effectLst/>
                <a:latin typeface="TT221EO00"/>
              </a:rPr>
              <a:t>specific</a:t>
            </a:r>
            <a:r>
              <a:rPr lang="fr-CA" sz="1800" dirty="0">
                <a:effectLst/>
                <a:latin typeface="TT221EO00"/>
              </a:rPr>
              <a:t> types of cancer (16,17) (</a:t>
            </a:r>
            <a:r>
              <a:rPr lang="fr-CA" sz="1800" dirty="0" err="1">
                <a:effectLst/>
                <a:latin typeface="TT221EO00"/>
              </a:rPr>
              <a:t>evidence</a:t>
            </a:r>
            <a:r>
              <a:rPr lang="fr-CA" sz="1800" dirty="0">
                <a:effectLst/>
                <a:latin typeface="TT221EO00"/>
              </a:rPr>
              <a:t> </a:t>
            </a:r>
            <a:r>
              <a:rPr lang="fr-CA" sz="1800" dirty="0" err="1">
                <a:effectLst/>
                <a:latin typeface="TT221EO00"/>
              </a:rPr>
              <a:t>level</a:t>
            </a:r>
            <a:r>
              <a:rPr lang="fr-CA" sz="1800" dirty="0">
                <a:effectLst/>
                <a:latin typeface="TT221EO00"/>
              </a:rPr>
              <a:t> III). </a:t>
            </a:r>
            <a:r>
              <a:rPr lang="fr-CA" sz="4000" dirty="0">
                <a:effectLst/>
                <a:latin typeface="TT2222O00"/>
              </a:rPr>
              <a:t>rades of </a:t>
            </a:r>
            <a:r>
              <a:rPr lang="fr-CA" sz="4000" dirty="0" err="1">
                <a:effectLst/>
                <a:latin typeface="TT2222O00"/>
              </a:rPr>
              <a:t>evidence</a:t>
            </a:r>
            <a:r>
              <a:rPr lang="fr-CA" sz="4000" dirty="0">
                <a:effectLst/>
                <a:latin typeface="TT2222O00"/>
              </a:rPr>
              <a:t> III: Opinions of </a:t>
            </a:r>
            <a:r>
              <a:rPr lang="fr-CA" sz="4000" dirty="0" err="1">
                <a:effectLst/>
                <a:latin typeface="TT2222O00"/>
              </a:rPr>
              <a:t>respected</a:t>
            </a:r>
            <a:r>
              <a:rPr lang="fr-CA" sz="4000" dirty="0">
                <a:effectLst/>
                <a:latin typeface="TT2222O00"/>
              </a:rPr>
              <a:t> </a:t>
            </a:r>
            <a:r>
              <a:rPr lang="fr-CA" sz="4000" dirty="0" err="1">
                <a:effectLst/>
                <a:latin typeface="TT2222O00"/>
              </a:rPr>
              <a:t>authorities</a:t>
            </a:r>
            <a:r>
              <a:rPr lang="fr-CA" sz="4000" dirty="0">
                <a:effectLst/>
                <a:latin typeface="TT2222O00"/>
              </a:rPr>
              <a:t>, </a:t>
            </a:r>
            <a:r>
              <a:rPr lang="fr-CA" sz="4000" dirty="0" err="1">
                <a:effectLst/>
                <a:latin typeface="TT2222O00"/>
              </a:rPr>
              <a:t>based</a:t>
            </a:r>
            <a:r>
              <a:rPr lang="fr-CA" sz="4000" dirty="0">
                <a:effectLst/>
                <a:latin typeface="TT2222O00"/>
              </a:rPr>
              <a:t> on </a:t>
            </a:r>
            <a:r>
              <a:rPr lang="fr-CA" sz="4000" dirty="0" err="1">
                <a:effectLst/>
                <a:latin typeface="TT2222O00"/>
              </a:rPr>
              <a:t>clinical</a:t>
            </a:r>
            <a:r>
              <a:rPr lang="fr-CA" sz="4000" dirty="0">
                <a:effectLst/>
                <a:latin typeface="TT2222O00"/>
              </a:rPr>
              <a:t> </a:t>
            </a:r>
            <a:r>
              <a:rPr lang="fr-CA" sz="4000" dirty="0" err="1">
                <a:effectLst/>
                <a:latin typeface="TT2222O00"/>
              </a:rPr>
              <a:t>experience</a:t>
            </a:r>
            <a:r>
              <a:rPr lang="fr-CA" sz="4000" dirty="0">
                <a:effectLst/>
                <a:latin typeface="TT2222O00"/>
              </a:rPr>
              <a:t>, descriptive </a:t>
            </a:r>
            <a:r>
              <a:rPr lang="fr-CA" sz="4000" dirty="0" err="1">
                <a:effectLst/>
                <a:latin typeface="TT2222O00"/>
              </a:rPr>
              <a:t>studies</a:t>
            </a:r>
            <a:r>
              <a:rPr lang="fr-CA" sz="4000" dirty="0">
                <a:effectLst/>
                <a:latin typeface="TT2222O00"/>
              </a:rPr>
              <a:t> or reports of expert </a:t>
            </a:r>
            <a:r>
              <a:rPr lang="fr-CA" sz="4000" dirty="0" err="1">
                <a:effectLst/>
                <a:latin typeface="TT2222O00"/>
              </a:rPr>
              <a:t>committees</a:t>
            </a:r>
            <a:r>
              <a:rPr lang="fr-CA" sz="4000" dirty="0">
                <a:effectLst/>
                <a:latin typeface="TT2222O00"/>
              </a:rPr>
              <a:t>. </a:t>
            </a:r>
            <a:endParaRPr lang="fr-CA" sz="4000" dirty="0">
              <a:effectLst/>
            </a:endParaRPr>
          </a:p>
          <a:p>
            <a:endParaRPr lang="fr-FR" dirty="0"/>
          </a:p>
          <a:p>
            <a:r>
              <a:rPr lang="fr-FR" dirty="0"/>
              <a:t>Définition déficits</a:t>
            </a:r>
          </a:p>
          <a:p>
            <a:r>
              <a:rPr lang="fr-FR" dirty="0"/>
              <a:t>Risques rachitisme enfants, ostéomalacie chez adultes</a:t>
            </a:r>
          </a:p>
          <a:p>
            <a:r>
              <a:rPr lang="fr-FR" dirty="0"/>
              <a:t>Cf doc société endocrine des ÉU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b="0" i="0" dirty="0">
              <a:solidFill>
                <a:srgbClr val="3D3F42"/>
              </a:solidFill>
              <a:effectLst/>
              <a:latin typeface="inherit"/>
            </a:endParaRPr>
          </a:p>
          <a:p>
            <a:pPr algn="l" fontAlgn="base">
              <a:buFont typeface="Arial" panose="020B0604020202020204" pitchFamily="34" charset="0"/>
              <a:buChar char="•"/>
            </a:pPr>
            <a:endParaRPr lang="fr-CA" b="0" i="0" dirty="0">
              <a:solidFill>
                <a:srgbClr val="3D3F42"/>
              </a:solidFill>
              <a:effectLst/>
              <a:latin typeface="inherit"/>
            </a:endParaRPr>
          </a:p>
          <a:p>
            <a:pPr algn="l" fontAlgn="base">
              <a:buFont typeface="Arial" panose="020B0604020202020204" pitchFamily="34" charset="0"/>
              <a:buChar char="•"/>
            </a:pPr>
            <a:r>
              <a:rPr lang="fr-CA" b="0" i="0" dirty="0" err="1">
                <a:solidFill>
                  <a:srgbClr val="3D3F42"/>
                </a:solidFill>
                <a:effectLst/>
                <a:latin typeface="inherit"/>
              </a:rPr>
              <a:t>recommendations</a:t>
            </a:r>
            <a:r>
              <a:rPr lang="fr-CA" b="0" i="0" dirty="0">
                <a:solidFill>
                  <a:srgbClr val="3D3F42"/>
                </a:solidFill>
                <a:effectLst/>
                <a:latin typeface="inherit"/>
              </a:rPr>
              <a:t> for total </a:t>
            </a:r>
            <a:r>
              <a:rPr lang="fr-CA" b="0" i="0" dirty="0" err="1">
                <a:solidFill>
                  <a:srgbClr val="3D3F42"/>
                </a:solidFill>
                <a:effectLst/>
                <a:latin typeface="inherit"/>
              </a:rPr>
              <a:t>vitamin</a:t>
            </a:r>
            <a:r>
              <a:rPr lang="fr-CA" b="0" i="0" dirty="0">
                <a:solidFill>
                  <a:srgbClr val="3D3F42"/>
                </a:solidFill>
                <a:effectLst/>
                <a:latin typeface="inherit"/>
              </a:rPr>
              <a:t> D </a:t>
            </a:r>
            <a:r>
              <a:rPr lang="fr-CA" b="0" i="0" dirty="0" err="1">
                <a:solidFill>
                  <a:srgbClr val="3D3F42"/>
                </a:solidFill>
                <a:effectLst/>
                <a:latin typeface="inherit"/>
              </a:rPr>
              <a:t>intake</a:t>
            </a:r>
            <a:r>
              <a:rPr lang="fr-CA" b="0" i="0" dirty="0">
                <a:solidFill>
                  <a:srgbClr val="3D3F42"/>
                </a:solidFill>
                <a:effectLst/>
                <a:latin typeface="inherit"/>
              </a:rPr>
              <a:t> </a:t>
            </a:r>
            <a:r>
              <a:rPr lang="fr-CA" b="0" i="0" dirty="0" err="1">
                <a:solidFill>
                  <a:srgbClr val="3D3F42"/>
                </a:solidFill>
                <a:effectLst/>
                <a:latin typeface="inherit"/>
              </a:rPr>
              <a:t>from</a:t>
            </a:r>
            <a:r>
              <a:rPr lang="fr-CA" b="0" i="0" dirty="0">
                <a:solidFill>
                  <a:srgbClr val="3D3F42"/>
                </a:solidFill>
                <a:effectLst/>
                <a:latin typeface="inherit"/>
              </a:rPr>
              <a:t> all sources in first </a:t>
            </a:r>
            <a:r>
              <a:rPr lang="fr-CA" b="0" i="0" dirty="0" err="1">
                <a:solidFill>
                  <a:srgbClr val="3D3F42"/>
                </a:solidFill>
                <a:effectLst/>
                <a:latin typeface="inherit"/>
              </a:rPr>
              <a:t>year</a:t>
            </a:r>
            <a:r>
              <a:rPr lang="fr-CA" b="0" i="0" dirty="0">
                <a:solidFill>
                  <a:srgbClr val="3D3F42"/>
                </a:solidFill>
                <a:effectLst/>
                <a:latin typeface="inherit"/>
              </a:rPr>
              <a:t> of life</a:t>
            </a:r>
          </a:p>
          <a:p>
            <a:pPr marL="742950" lvl="1" indent="-285750" algn="l" fontAlgn="base">
              <a:buFont typeface="Arial" panose="020B0604020202020204" pitchFamily="34" charset="0"/>
              <a:buChar char="•"/>
            </a:pPr>
            <a:r>
              <a:rPr lang="fr-CA" b="0" i="0" dirty="0">
                <a:solidFill>
                  <a:srgbClr val="3D3F42"/>
                </a:solidFill>
                <a:effectLst/>
                <a:latin typeface="inherit"/>
              </a:rPr>
              <a:t>200 </a:t>
            </a:r>
            <a:r>
              <a:rPr lang="fr-CA" b="0" i="0" dirty="0" err="1">
                <a:solidFill>
                  <a:srgbClr val="3D3F42"/>
                </a:solidFill>
                <a:effectLst/>
                <a:latin typeface="inherit"/>
              </a:rPr>
              <a:t>units</a:t>
            </a:r>
            <a:r>
              <a:rPr lang="fr-CA" b="0" i="0" dirty="0">
                <a:solidFill>
                  <a:srgbClr val="3D3F42"/>
                </a:solidFill>
                <a:effectLst/>
                <a:latin typeface="inherit"/>
              </a:rPr>
              <a:t>/</a:t>
            </a:r>
            <a:r>
              <a:rPr lang="fr-CA" b="0" i="0" dirty="0" err="1">
                <a:solidFill>
                  <a:srgbClr val="3D3F42"/>
                </a:solidFill>
                <a:effectLst/>
                <a:latin typeface="inherit"/>
              </a:rPr>
              <a:t>day</a:t>
            </a:r>
            <a:r>
              <a:rPr lang="fr-CA" b="0" i="0" dirty="0">
                <a:solidFill>
                  <a:srgbClr val="3D3F42"/>
                </a:solidFill>
                <a:effectLst/>
                <a:latin typeface="inherit"/>
              </a:rPr>
              <a:t> (5 </a:t>
            </a:r>
            <a:r>
              <a:rPr lang="fr-CA" b="0" i="0" dirty="0" err="1">
                <a:solidFill>
                  <a:srgbClr val="3D3F42"/>
                </a:solidFill>
                <a:effectLst/>
                <a:latin typeface="inherit"/>
              </a:rPr>
              <a:t>mcg</a:t>
            </a:r>
            <a:r>
              <a:rPr lang="fr-CA" b="0" i="0" dirty="0">
                <a:solidFill>
                  <a:srgbClr val="3D3F42"/>
                </a:solidFill>
                <a:effectLst/>
                <a:latin typeface="inherit"/>
              </a:rPr>
              <a:t>) in </a:t>
            </a:r>
            <a:r>
              <a:rPr lang="fr-CA" b="0" i="0" dirty="0" err="1">
                <a:solidFill>
                  <a:srgbClr val="3D3F42"/>
                </a:solidFill>
                <a:effectLst/>
                <a:latin typeface="inherit"/>
              </a:rPr>
              <a:t>premature</a:t>
            </a:r>
            <a:r>
              <a:rPr lang="fr-CA" b="0" i="0" dirty="0">
                <a:solidFill>
                  <a:srgbClr val="3D3F42"/>
                </a:solidFill>
                <a:effectLst/>
                <a:latin typeface="inherit"/>
              </a:rPr>
              <a:t> infants</a:t>
            </a:r>
          </a:p>
          <a:p>
            <a:pPr marL="742950" lvl="1" indent="-285750" algn="l" fontAlgn="base">
              <a:buFont typeface="Arial" panose="020B0604020202020204" pitchFamily="34" charset="0"/>
              <a:buChar char="•"/>
            </a:pPr>
            <a:r>
              <a:rPr lang="fr-CA" b="0" i="0" dirty="0">
                <a:solidFill>
                  <a:srgbClr val="3D3F42"/>
                </a:solidFill>
                <a:effectLst/>
                <a:latin typeface="inherit"/>
              </a:rPr>
              <a:t>400 </a:t>
            </a:r>
            <a:r>
              <a:rPr lang="fr-CA" b="0" i="0" dirty="0" err="1">
                <a:solidFill>
                  <a:srgbClr val="3D3F42"/>
                </a:solidFill>
                <a:effectLst/>
                <a:latin typeface="inherit"/>
              </a:rPr>
              <a:t>units</a:t>
            </a:r>
            <a:r>
              <a:rPr lang="fr-CA" b="0" i="0" dirty="0">
                <a:solidFill>
                  <a:srgbClr val="3D3F42"/>
                </a:solidFill>
                <a:effectLst/>
                <a:latin typeface="inherit"/>
              </a:rPr>
              <a:t>/</a:t>
            </a:r>
            <a:r>
              <a:rPr lang="fr-CA" b="0" i="0" dirty="0" err="1">
                <a:solidFill>
                  <a:srgbClr val="3D3F42"/>
                </a:solidFill>
                <a:effectLst/>
                <a:latin typeface="inherit"/>
              </a:rPr>
              <a:t>day</a:t>
            </a:r>
            <a:r>
              <a:rPr lang="fr-CA" b="0" i="0" dirty="0">
                <a:solidFill>
                  <a:srgbClr val="3D3F42"/>
                </a:solidFill>
                <a:effectLst/>
                <a:latin typeface="inherit"/>
              </a:rPr>
              <a:t> (10 </a:t>
            </a:r>
            <a:r>
              <a:rPr lang="fr-CA" b="0" i="0" dirty="0" err="1">
                <a:solidFill>
                  <a:srgbClr val="3D3F42"/>
                </a:solidFill>
                <a:effectLst/>
                <a:latin typeface="inherit"/>
              </a:rPr>
              <a:t>mcg</a:t>
            </a:r>
            <a:r>
              <a:rPr lang="fr-CA" b="0" i="0" dirty="0">
                <a:solidFill>
                  <a:srgbClr val="3D3F42"/>
                </a:solidFill>
                <a:effectLst/>
                <a:latin typeface="inherit"/>
              </a:rPr>
              <a:t>) in full-</a:t>
            </a:r>
            <a:r>
              <a:rPr lang="fr-CA" b="0" i="0" dirty="0" err="1">
                <a:solidFill>
                  <a:srgbClr val="3D3F42"/>
                </a:solidFill>
                <a:effectLst/>
                <a:latin typeface="inherit"/>
              </a:rPr>
              <a:t>term</a:t>
            </a:r>
            <a:r>
              <a:rPr lang="fr-CA" b="0" i="0" dirty="0">
                <a:solidFill>
                  <a:srgbClr val="3D3F42"/>
                </a:solidFill>
                <a:effectLst/>
                <a:latin typeface="inherit"/>
              </a:rPr>
              <a:t> infants</a:t>
            </a:r>
          </a:p>
          <a:p>
            <a:pPr marL="742950" lvl="1" indent="-285750" algn="l" fontAlgn="base">
              <a:buFont typeface="Arial" panose="020B0604020202020204" pitchFamily="34" charset="0"/>
              <a:buChar char="•"/>
            </a:pPr>
            <a:r>
              <a:rPr lang="fr-CA" b="0" i="0" dirty="0" err="1">
                <a:solidFill>
                  <a:srgbClr val="3D3F42"/>
                </a:solidFill>
                <a:effectLst/>
                <a:latin typeface="inherit"/>
              </a:rPr>
              <a:t>increase</a:t>
            </a:r>
            <a:r>
              <a:rPr lang="fr-CA" b="0" i="0" dirty="0">
                <a:solidFill>
                  <a:srgbClr val="3D3F42"/>
                </a:solidFill>
                <a:effectLst/>
                <a:latin typeface="inherit"/>
              </a:rPr>
              <a:t> to 800 </a:t>
            </a:r>
            <a:r>
              <a:rPr lang="fr-CA" b="0" i="0" dirty="0" err="1">
                <a:solidFill>
                  <a:srgbClr val="3D3F42"/>
                </a:solidFill>
                <a:effectLst/>
                <a:latin typeface="inherit"/>
              </a:rPr>
              <a:t>units</a:t>
            </a:r>
            <a:r>
              <a:rPr lang="fr-CA" b="0" i="0" dirty="0">
                <a:solidFill>
                  <a:srgbClr val="3D3F42"/>
                </a:solidFill>
                <a:effectLst/>
                <a:latin typeface="inherit"/>
              </a:rPr>
              <a:t>/</a:t>
            </a:r>
            <a:r>
              <a:rPr lang="fr-CA" b="0" i="0" dirty="0" err="1">
                <a:solidFill>
                  <a:srgbClr val="3D3F42"/>
                </a:solidFill>
                <a:effectLst/>
                <a:latin typeface="inherit"/>
              </a:rPr>
              <a:t>day</a:t>
            </a:r>
            <a:r>
              <a:rPr lang="fr-CA" b="0" i="0" dirty="0">
                <a:solidFill>
                  <a:srgbClr val="3D3F42"/>
                </a:solidFill>
                <a:effectLst/>
                <a:latin typeface="inherit"/>
              </a:rPr>
              <a:t> (20 </a:t>
            </a:r>
            <a:r>
              <a:rPr lang="fr-CA" b="0" i="0" dirty="0" err="1">
                <a:solidFill>
                  <a:srgbClr val="3D3F42"/>
                </a:solidFill>
                <a:effectLst/>
                <a:latin typeface="inherit"/>
              </a:rPr>
              <a:t>mcg</a:t>
            </a:r>
            <a:r>
              <a:rPr lang="fr-CA" b="0" i="0" dirty="0">
                <a:solidFill>
                  <a:srgbClr val="3D3F42"/>
                </a:solidFill>
                <a:effectLst/>
                <a:latin typeface="inherit"/>
              </a:rPr>
              <a:t>) </a:t>
            </a:r>
            <a:r>
              <a:rPr lang="fr-CA" b="0" i="0" dirty="0" err="1">
                <a:solidFill>
                  <a:srgbClr val="3D3F42"/>
                </a:solidFill>
                <a:effectLst/>
                <a:latin typeface="inherit"/>
              </a:rPr>
              <a:t>from</a:t>
            </a:r>
            <a:r>
              <a:rPr lang="fr-CA" b="0" i="0" dirty="0">
                <a:solidFill>
                  <a:srgbClr val="3D3F42"/>
                </a:solidFill>
                <a:effectLst/>
                <a:latin typeface="inherit"/>
              </a:rPr>
              <a:t> </a:t>
            </a:r>
            <a:r>
              <a:rPr lang="fr-CA" b="0" i="0" dirty="0" err="1">
                <a:solidFill>
                  <a:srgbClr val="3D3F42"/>
                </a:solidFill>
                <a:effectLst/>
                <a:latin typeface="inherit"/>
              </a:rPr>
              <a:t>October</a:t>
            </a:r>
            <a:r>
              <a:rPr lang="fr-CA" b="0" i="0" dirty="0">
                <a:solidFill>
                  <a:srgbClr val="3D3F42"/>
                </a:solidFill>
                <a:effectLst/>
                <a:latin typeface="inherit"/>
              </a:rPr>
              <a:t> to April if</a:t>
            </a:r>
          </a:p>
          <a:p>
            <a:pPr marL="1143000" lvl="2" indent="-228600" algn="l" fontAlgn="base">
              <a:buFont typeface="Arial" panose="020B0604020202020204" pitchFamily="34" charset="0"/>
              <a:buChar char="•"/>
            </a:pPr>
            <a:r>
              <a:rPr lang="fr-CA" b="0" i="0" dirty="0">
                <a:solidFill>
                  <a:srgbClr val="3D3F42"/>
                </a:solidFill>
                <a:effectLst/>
                <a:latin typeface="inherit"/>
              </a:rPr>
              <a:t>living </a:t>
            </a:r>
            <a:r>
              <a:rPr lang="fr-CA" b="0" i="0" dirty="0" err="1">
                <a:solidFill>
                  <a:srgbClr val="3D3F42"/>
                </a:solidFill>
                <a:effectLst/>
                <a:latin typeface="inherit"/>
              </a:rPr>
              <a:t>above</a:t>
            </a:r>
            <a:r>
              <a:rPr lang="fr-CA" b="0" i="0" dirty="0">
                <a:solidFill>
                  <a:srgbClr val="3D3F42"/>
                </a:solidFill>
                <a:effectLst/>
                <a:latin typeface="inherit"/>
              </a:rPr>
              <a:t> latitude of 55 </a:t>
            </a:r>
            <a:r>
              <a:rPr lang="fr-CA" b="0" i="0" dirty="0" err="1">
                <a:solidFill>
                  <a:srgbClr val="3D3F42"/>
                </a:solidFill>
                <a:effectLst/>
                <a:latin typeface="inherit"/>
              </a:rPr>
              <a:t>degrees</a:t>
            </a:r>
            <a:endParaRPr lang="fr-CA" b="0" i="0" dirty="0">
              <a:solidFill>
                <a:srgbClr val="3D3F42"/>
              </a:solidFill>
              <a:effectLst/>
              <a:latin typeface="inherit"/>
            </a:endParaRPr>
          </a:p>
          <a:p>
            <a:pPr marL="1143000" lvl="2" indent="-228600" algn="l" fontAlgn="base">
              <a:buFont typeface="Arial" panose="020B0604020202020204" pitchFamily="34" charset="0"/>
              <a:buChar char="•"/>
            </a:pPr>
            <a:r>
              <a:rPr lang="fr-CA" b="0" i="0" dirty="0">
                <a:solidFill>
                  <a:srgbClr val="3D3F42"/>
                </a:solidFill>
                <a:effectLst/>
                <a:latin typeface="inherit"/>
              </a:rPr>
              <a:t>living </a:t>
            </a:r>
            <a:r>
              <a:rPr lang="fr-CA" b="0" i="0" dirty="0" err="1">
                <a:solidFill>
                  <a:srgbClr val="3D3F42"/>
                </a:solidFill>
                <a:effectLst/>
                <a:latin typeface="inherit"/>
              </a:rPr>
              <a:t>between</a:t>
            </a:r>
            <a:r>
              <a:rPr lang="fr-CA" b="0" i="0" dirty="0">
                <a:solidFill>
                  <a:srgbClr val="3D3F42"/>
                </a:solidFill>
                <a:effectLst/>
                <a:latin typeface="inherit"/>
              </a:rPr>
              <a:t> latitude of 40 and 55 </a:t>
            </a:r>
            <a:r>
              <a:rPr lang="fr-CA" b="0" i="0" dirty="0" err="1">
                <a:solidFill>
                  <a:srgbClr val="3D3F42"/>
                </a:solidFill>
                <a:effectLst/>
                <a:latin typeface="inherit"/>
              </a:rPr>
              <a:t>degrees</a:t>
            </a:r>
            <a:r>
              <a:rPr lang="fr-CA" b="0" i="0" dirty="0">
                <a:solidFill>
                  <a:srgbClr val="3D3F42"/>
                </a:solidFill>
                <a:effectLst/>
                <a:latin typeface="inherit"/>
              </a:rPr>
              <a:t> if </a:t>
            </a:r>
            <a:r>
              <a:rPr lang="fr-CA" b="0" i="0" dirty="0" err="1">
                <a:solidFill>
                  <a:srgbClr val="3D3F42"/>
                </a:solidFill>
                <a:effectLst/>
                <a:latin typeface="inherit"/>
              </a:rPr>
              <a:t>risk</a:t>
            </a:r>
            <a:r>
              <a:rPr lang="fr-CA" b="0" i="0" dirty="0">
                <a:solidFill>
                  <a:srgbClr val="3D3F42"/>
                </a:solidFill>
                <a:effectLst/>
                <a:latin typeface="inherit"/>
              </a:rPr>
              <a:t> </a:t>
            </a:r>
            <a:r>
              <a:rPr lang="fr-CA" b="0" i="0" dirty="0" err="1">
                <a:solidFill>
                  <a:srgbClr val="3D3F42"/>
                </a:solidFill>
                <a:effectLst/>
                <a:latin typeface="inherit"/>
              </a:rPr>
              <a:t>factors</a:t>
            </a:r>
            <a:r>
              <a:rPr lang="fr-CA" b="0" i="0" dirty="0">
                <a:solidFill>
                  <a:srgbClr val="3D3F42"/>
                </a:solidFill>
                <a:effectLst/>
                <a:latin typeface="inherit"/>
              </a:rPr>
              <a:t> for </a:t>
            </a:r>
            <a:r>
              <a:rPr lang="fr-CA" b="0" i="0" dirty="0" err="1">
                <a:solidFill>
                  <a:srgbClr val="3D3F42"/>
                </a:solidFill>
                <a:effectLst/>
                <a:latin typeface="inherit"/>
              </a:rPr>
              <a:t>vitamin</a:t>
            </a:r>
            <a:r>
              <a:rPr lang="fr-CA" b="0" i="0" dirty="0">
                <a:solidFill>
                  <a:srgbClr val="3D3F42"/>
                </a:solidFill>
                <a:effectLst/>
                <a:latin typeface="inherit"/>
              </a:rPr>
              <a:t> D </a:t>
            </a:r>
            <a:r>
              <a:rPr lang="fr-CA" b="0" i="0" dirty="0" err="1">
                <a:solidFill>
                  <a:srgbClr val="3D3F42"/>
                </a:solidFill>
                <a:effectLst/>
                <a:latin typeface="inherit"/>
              </a:rPr>
              <a:t>deficiency</a:t>
            </a:r>
            <a:r>
              <a:rPr lang="fr-CA" b="0" i="0" dirty="0">
                <a:solidFill>
                  <a:srgbClr val="3D3F42"/>
                </a:solidFill>
                <a:effectLst/>
                <a:latin typeface="inherit"/>
              </a:rPr>
              <a:t> </a:t>
            </a:r>
            <a:r>
              <a:rPr lang="fr-CA" b="0" i="0" dirty="0" err="1">
                <a:solidFill>
                  <a:srgbClr val="3D3F42"/>
                </a:solidFill>
                <a:effectLst/>
                <a:latin typeface="inherit"/>
              </a:rPr>
              <a:t>other</a:t>
            </a:r>
            <a:r>
              <a:rPr lang="fr-CA" b="0" i="0" dirty="0">
                <a:solidFill>
                  <a:srgbClr val="3D3F42"/>
                </a:solidFill>
                <a:effectLst/>
                <a:latin typeface="inherit"/>
              </a:rPr>
              <a:t> </a:t>
            </a:r>
            <a:r>
              <a:rPr lang="fr-CA" b="0" i="0" dirty="0" err="1">
                <a:solidFill>
                  <a:srgbClr val="3D3F42"/>
                </a:solidFill>
                <a:effectLst/>
                <a:latin typeface="inherit"/>
              </a:rPr>
              <a:t>than</a:t>
            </a:r>
            <a:r>
              <a:rPr lang="fr-CA" b="0" i="0" dirty="0">
                <a:solidFill>
                  <a:srgbClr val="3D3F42"/>
                </a:solidFill>
                <a:effectLst/>
                <a:latin typeface="inherit"/>
              </a:rPr>
              <a:t> latitude </a:t>
            </a:r>
            <a:r>
              <a:rPr lang="fr-CA" b="0" i="0" dirty="0" err="1">
                <a:solidFill>
                  <a:srgbClr val="3D3F42"/>
                </a:solidFill>
                <a:effectLst/>
                <a:latin typeface="inherit"/>
              </a:rPr>
              <a:t>alone</a:t>
            </a:r>
            <a:endParaRPr lang="fr-CA" b="0" i="0" dirty="0">
              <a:solidFill>
                <a:srgbClr val="3D3F42"/>
              </a:solidFill>
              <a:effectLst/>
              <a:latin typeface="inherit"/>
            </a:endParaRPr>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dirty="0" err="1">
                <a:effectLst/>
                <a:latin typeface="Helvetica" pitchFamily="2" charset="0"/>
              </a:rPr>
              <a:t>Dietary</a:t>
            </a:r>
            <a:r>
              <a:rPr lang="fr-CA" sz="1200" dirty="0">
                <a:effectLst/>
                <a:latin typeface="Helvetica" pitchFamily="2" charset="0"/>
              </a:rPr>
              <a:t> Reference </a:t>
            </a:r>
            <a:r>
              <a:rPr lang="fr-CA" sz="1200" dirty="0" err="1">
                <a:effectLst/>
                <a:latin typeface="Helvetica" pitchFamily="2" charset="0"/>
              </a:rPr>
              <a:t>Intakes</a:t>
            </a:r>
            <a:r>
              <a:rPr lang="fr-CA" sz="1200" dirty="0">
                <a:effectLst/>
                <a:latin typeface="Helvetica" pitchFamily="2" charset="0"/>
              </a:rPr>
              <a:t> for Calcium and </a:t>
            </a:r>
            <a:r>
              <a:rPr lang="fr-CA" sz="1200" dirty="0" err="1">
                <a:effectLst/>
                <a:latin typeface="Helvetica" pitchFamily="2" charset="0"/>
              </a:rPr>
              <a:t>Vitamin</a:t>
            </a:r>
            <a:r>
              <a:rPr lang="fr-CA" sz="1200" dirty="0">
                <a:effectLst/>
                <a:latin typeface="Helvetica" pitchFamily="2" charset="0"/>
              </a:rPr>
              <a:t> D , Copyright National </a:t>
            </a:r>
            <a:r>
              <a:rPr lang="fr-CA" sz="1200" dirty="0" err="1">
                <a:effectLst/>
                <a:latin typeface="Helvetica" pitchFamily="2" charset="0"/>
              </a:rPr>
              <a:t>Academy</a:t>
            </a:r>
            <a:r>
              <a:rPr lang="fr-CA" sz="1200" dirty="0">
                <a:effectLst/>
                <a:latin typeface="Helvetica" pitchFamily="2" charset="0"/>
              </a:rPr>
              <a:t> of Sciences. All </a:t>
            </a:r>
            <a:r>
              <a:rPr lang="fr-CA" sz="1200" dirty="0" err="1">
                <a:effectLst/>
                <a:latin typeface="Helvetica" pitchFamily="2" charset="0"/>
              </a:rPr>
              <a:t>rights</a:t>
            </a:r>
            <a:r>
              <a:rPr lang="fr-CA" sz="1200" dirty="0">
                <a:effectLst/>
                <a:latin typeface="Helvetica" pitchFamily="2" charset="0"/>
              </a:rPr>
              <a:t> </a:t>
            </a:r>
            <a:r>
              <a:rPr lang="fr-CA" sz="1200" dirty="0" err="1">
                <a:effectLst/>
                <a:latin typeface="Helvetica" pitchFamily="2" charset="0"/>
              </a:rPr>
              <a:t>reserved</a:t>
            </a:r>
            <a:r>
              <a:rPr lang="fr-CA" sz="1200" dirty="0">
                <a:effectLst/>
                <a:latin typeface="Helvetica" pitchFamily="2" charset="0"/>
              </a:rPr>
              <a:t>. </a:t>
            </a:r>
            <a:endParaRPr lang="fr-CA"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NewBaskerville"/>
              </a:rPr>
              <a:t>There are a few </a:t>
            </a:r>
            <a:r>
              <a:rPr lang="fr-CA" sz="1800" dirty="0" err="1">
                <a:effectLst/>
                <a:latin typeface="NewBaskerville"/>
              </a:rPr>
              <a:t>naturally</a:t>
            </a:r>
            <a:r>
              <a:rPr lang="fr-CA" sz="1800" dirty="0">
                <a:effectLst/>
                <a:latin typeface="NewBaskerville"/>
              </a:rPr>
              <a:t> </a:t>
            </a:r>
            <a:r>
              <a:rPr lang="fr-CA" sz="1800" dirty="0" err="1">
                <a:effectLst/>
                <a:latin typeface="NewBaskerville"/>
              </a:rPr>
              <a:t>occurring</a:t>
            </a:r>
            <a:r>
              <a:rPr lang="fr-CA" sz="1800" dirty="0">
                <a:effectLst/>
                <a:latin typeface="NewBaskerville"/>
              </a:rPr>
              <a:t> </a:t>
            </a:r>
            <a:r>
              <a:rPr lang="fr-CA" sz="1800" dirty="0" err="1">
                <a:effectLst/>
                <a:latin typeface="NewBaskerville"/>
              </a:rPr>
              <a:t>food</a:t>
            </a:r>
            <a:r>
              <a:rPr lang="fr-CA" sz="1800" dirty="0">
                <a:effectLst/>
                <a:latin typeface="NewBaskerville"/>
              </a:rPr>
              <a:t> sources of </a:t>
            </a:r>
            <a:r>
              <a:rPr lang="fr-CA" sz="1800" dirty="0" err="1">
                <a:effectLst/>
                <a:latin typeface="NewBaskerville"/>
              </a:rPr>
              <a:t>vitamin</a:t>
            </a:r>
            <a:r>
              <a:rPr lang="fr-CA" sz="1800" dirty="0">
                <a:effectLst/>
                <a:latin typeface="NewBaskerville"/>
              </a:rPr>
              <a:t> D. </a:t>
            </a:r>
            <a:r>
              <a:rPr lang="fr-CA" sz="1800" dirty="0" err="1">
                <a:effectLst/>
                <a:latin typeface="NewBaskerville"/>
              </a:rPr>
              <a:t>These</a:t>
            </a:r>
            <a:r>
              <a:rPr lang="fr-CA" sz="1800" dirty="0">
                <a:effectLst/>
                <a:latin typeface="NewBaskerville"/>
              </a:rPr>
              <a:t> </a:t>
            </a:r>
            <a:r>
              <a:rPr lang="fr-CA" sz="1800" dirty="0" err="1">
                <a:effectLst/>
                <a:latin typeface="NewBaskerville"/>
              </a:rPr>
              <a:t>include</a:t>
            </a:r>
            <a:r>
              <a:rPr lang="fr-CA" sz="1800" dirty="0">
                <a:effectLst/>
                <a:latin typeface="NewBaskerville"/>
              </a:rPr>
              <a:t> </a:t>
            </a:r>
            <a:r>
              <a:rPr lang="fr-CA" sz="1800" dirty="0" err="1">
                <a:effectLst/>
                <a:latin typeface="NewBaskerville"/>
              </a:rPr>
              <a:t>fatty</a:t>
            </a:r>
            <a:r>
              <a:rPr lang="fr-CA" sz="1800" dirty="0">
                <a:effectLst/>
                <a:latin typeface="NewBaskerville"/>
              </a:rPr>
              <a:t> </a:t>
            </a:r>
            <a:r>
              <a:rPr lang="fr-CA" sz="1800" dirty="0" err="1">
                <a:effectLst/>
                <a:latin typeface="NewBaskerville"/>
              </a:rPr>
              <a:t>fish</a:t>
            </a:r>
            <a:r>
              <a:rPr lang="fr-CA" sz="1800" dirty="0">
                <a:effectLst/>
                <a:latin typeface="NewBaskerville"/>
              </a:rPr>
              <a:t>, </a:t>
            </a:r>
            <a:r>
              <a:rPr lang="fr-CA" sz="1800" dirty="0" err="1">
                <a:effectLst/>
                <a:latin typeface="NewBaskerville"/>
              </a:rPr>
              <a:t>fish</a:t>
            </a:r>
            <a:r>
              <a:rPr lang="fr-CA" sz="1800" dirty="0">
                <a:effectLst/>
                <a:latin typeface="NewBaskerville"/>
              </a:rPr>
              <a:t> </a:t>
            </a:r>
            <a:r>
              <a:rPr lang="fr-CA" sz="1800" dirty="0" err="1">
                <a:effectLst/>
                <a:latin typeface="NewBaskerville"/>
              </a:rPr>
              <a:t>liver</a:t>
            </a:r>
            <a:r>
              <a:rPr lang="fr-CA" sz="1800" dirty="0">
                <a:effectLst/>
                <a:latin typeface="NewBaskerville"/>
              </a:rPr>
              <a:t> </a:t>
            </a:r>
            <a:r>
              <a:rPr lang="fr-CA" sz="1800" dirty="0" err="1">
                <a:effectLst/>
                <a:latin typeface="NewBaskerville"/>
              </a:rPr>
              <a:t>oil</a:t>
            </a:r>
            <a:r>
              <a:rPr lang="fr-CA" sz="1800" dirty="0">
                <a:effectLst/>
                <a:latin typeface="NewBaskerville"/>
              </a:rPr>
              <a:t>, and </a:t>
            </a:r>
            <a:r>
              <a:rPr lang="fr-CA" sz="1800" dirty="0" err="1">
                <a:effectLst/>
                <a:latin typeface="NewBaskerville"/>
              </a:rPr>
              <a:t>egg</a:t>
            </a:r>
            <a:r>
              <a:rPr lang="fr-CA" sz="1800" dirty="0">
                <a:effectLst/>
                <a:latin typeface="NewBaskerville"/>
              </a:rPr>
              <a:t> </a:t>
            </a:r>
            <a:r>
              <a:rPr lang="fr-CA" sz="1800" dirty="0" err="1">
                <a:effectLst/>
                <a:latin typeface="NewBaskerville"/>
              </a:rPr>
              <a:t>yolk</a:t>
            </a:r>
            <a:r>
              <a:rPr lang="fr-CA" sz="1800" dirty="0">
                <a:effectLst/>
                <a:latin typeface="NewBaskerville"/>
              </a:rPr>
              <a:t>. </a:t>
            </a:r>
            <a:r>
              <a:rPr lang="fr-CA" sz="1800" dirty="0" err="1">
                <a:effectLst/>
                <a:latin typeface="NewBaskerville"/>
              </a:rPr>
              <a:t>Some</a:t>
            </a:r>
            <a:r>
              <a:rPr lang="fr-CA" sz="1800" dirty="0">
                <a:effectLst/>
                <a:latin typeface="NewBaskerville"/>
              </a:rPr>
              <a:t> </a:t>
            </a:r>
            <a:r>
              <a:rPr lang="fr-CA" sz="1800" dirty="0" err="1">
                <a:effectLst/>
                <a:latin typeface="NewBaskerville"/>
              </a:rPr>
              <a:t>foods</a:t>
            </a:r>
            <a:r>
              <a:rPr lang="fr-CA" sz="1800" dirty="0">
                <a:effectLst/>
                <a:latin typeface="NewBaskerville"/>
              </a:rPr>
              <a:t> are, </a:t>
            </a:r>
            <a:r>
              <a:rPr lang="fr-CA" sz="1800" dirty="0" err="1">
                <a:effectLst/>
                <a:latin typeface="NewBaskerville"/>
              </a:rPr>
              <a:t>however</a:t>
            </a:r>
            <a:r>
              <a:rPr lang="fr-CA" sz="1800" dirty="0">
                <a:effectLst/>
                <a:latin typeface="NewBaskerville"/>
              </a:rPr>
              <a:t>, </a:t>
            </a:r>
            <a:r>
              <a:rPr lang="fr-CA" sz="1800" dirty="0" err="1">
                <a:effectLst/>
                <a:latin typeface="NewBaskerville"/>
              </a:rPr>
              <a:t>fortified</a:t>
            </a:r>
            <a:r>
              <a:rPr lang="fr-CA" sz="1800" dirty="0">
                <a:effectLst/>
                <a:latin typeface="NewBaskerville"/>
              </a:rPr>
              <a:t> </a:t>
            </a:r>
            <a:r>
              <a:rPr lang="fr-CA" sz="1800" dirty="0" err="1">
                <a:effectLst/>
                <a:latin typeface="NewBaskerville"/>
              </a:rPr>
              <a:t>with</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After</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was</a:t>
            </a:r>
            <a:r>
              <a:rPr lang="fr-CA" sz="1800" dirty="0">
                <a:effectLst/>
                <a:latin typeface="NewBaskerville"/>
              </a:rPr>
              <a:t> </a:t>
            </a:r>
            <a:r>
              <a:rPr lang="fr-CA" sz="1800" dirty="0" err="1">
                <a:effectLst/>
                <a:latin typeface="NewBaskerville"/>
              </a:rPr>
              <a:t>rec</a:t>
            </a:r>
            <a:r>
              <a:rPr lang="fr-CA" sz="1800" dirty="0">
                <a:effectLst/>
                <a:latin typeface="NewBaskerville"/>
              </a:rPr>
              <a:t>- </a:t>
            </a:r>
            <a:r>
              <a:rPr lang="fr-CA" sz="1800" dirty="0" err="1">
                <a:effectLst/>
                <a:latin typeface="NewBaskerville"/>
              </a:rPr>
              <a:t>ognized</a:t>
            </a:r>
            <a:r>
              <a:rPr lang="fr-CA" sz="1800" dirty="0">
                <a:effectLst/>
                <a:latin typeface="NewBaskerville"/>
              </a:rPr>
              <a:t> as important for the </a:t>
            </a:r>
            <a:r>
              <a:rPr lang="fr-CA" sz="1800" dirty="0" err="1">
                <a:effectLst/>
                <a:latin typeface="NewBaskerville"/>
              </a:rPr>
              <a:t>prevention</a:t>
            </a:r>
            <a:r>
              <a:rPr lang="fr-CA" sz="1800" dirty="0">
                <a:effectLst/>
                <a:latin typeface="NewBaskerville"/>
              </a:rPr>
              <a:t> of </a:t>
            </a:r>
            <a:r>
              <a:rPr lang="fr-CA" sz="1800" dirty="0" err="1">
                <a:effectLst/>
                <a:latin typeface="NewBaskerville"/>
              </a:rPr>
              <a:t>rickets</a:t>
            </a:r>
            <a:r>
              <a:rPr lang="fr-CA" sz="1800" dirty="0">
                <a:effectLst/>
                <a:latin typeface="NewBaskerville"/>
              </a:rPr>
              <a:t> in the 1920s (Steenbock and Black, 1924), </a:t>
            </a:r>
            <a:r>
              <a:rPr lang="fr-CA" sz="1800" dirty="0" err="1">
                <a:effectLst/>
                <a:latin typeface="NewBaskerville"/>
              </a:rPr>
              <a:t>vitamin</a:t>
            </a:r>
            <a:r>
              <a:rPr lang="fr-CA" sz="1800" dirty="0">
                <a:effectLst/>
                <a:latin typeface="NewBaskerville"/>
              </a:rPr>
              <a:t> D fortification of </a:t>
            </a:r>
            <a:r>
              <a:rPr lang="fr-CA" sz="1800" dirty="0" err="1">
                <a:effectLst/>
                <a:latin typeface="NewBaskerville"/>
              </a:rPr>
              <a:t>some</a:t>
            </a:r>
            <a:r>
              <a:rPr lang="fr-CA" sz="1800" dirty="0">
                <a:effectLst/>
                <a:latin typeface="NewBaskerville"/>
              </a:rPr>
              <a:t> </a:t>
            </a:r>
            <a:r>
              <a:rPr lang="fr-CA" sz="1800" dirty="0" err="1">
                <a:effectLst/>
                <a:latin typeface="NewBaskerville"/>
              </a:rPr>
              <a:t>foods</a:t>
            </a:r>
            <a:r>
              <a:rPr lang="fr-CA" sz="1800" dirty="0">
                <a:effectLst/>
                <a:latin typeface="NewBaskerville"/>
              </a:rPr>
              <a:t> </a:t>
            </a:r>
            <a:r>
              <a:rPr lang="fr-CA" sz="1800" dirty="0" err="1">
                <a:effectLst/>
                <a:latin typeface="NewBaskerville"/>
              </a:rPr>
              <a:t>was</a:t>
            </a:r>
            <a:r>
              <a:rPr lang="fr-CA" sz="1800" dirty="0">
                <a:effectLst/>
                <a:latin typeface="NewBaskerville"/>
              </a:rPr>
              <a:t> </a:t>
            </a:r>
            <a:r>
              <a:rPr lang="fr-CA" sz="1800" dirty="0" err="1">
                <a:effectLst/>
                <a:latin typeface="NewBaskerville"/>
              </a:rPr>
              <a:t>initiated</a:t>
            </a:r>
            <a:r>
              <a:rPr lang="fr-CA" sz="1800" dirty="0">
                <a:effectLst/>
                <a:latin typeface="NewBaskerville"/>
              </a:rPr>
              <a:t> on a </a:t>
            </a:r>
            <a:r>
              <a:rPr lang="fr-CA" sz="1800" dirty="0" err="1">
                <a:effectLst/>
                <a:latin typeface="NewBaskerville"/>
              </a:rPr>
              <a:t>voluntary</a:t>
            </a:r>
            <a:r>
              <a:rPr lang="fr-CA" sz="1800" dirty="0">
                <a:effectLst/>
                <a:latin typeface="NewBaskerville"/>
              </a:rPr>
              <a:t> basis. </a:t>
            </a:r>
            <a:endParaRPr lang="fr-CA"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NewBaskerville"/>
              </a:rPr>
              <a:t>The production of </a:t>
            </a:r>
            <a:r>
              <a:rPr lang="fr-CA" sz="1800" dirty="0" err="1">
                <a:effectLst/>
                <a:latin typeface="NewBaskerville"/>
              </a:rPr>
              <a:t>vitamin</a:t>
            </a:r>
            <a:r>
              <a:rPr lang="fr-CA" sz="1800" dirty="0">
                <a:effectLst/>
                <a:latin typeface="NewBaskerville"/>
              </a:rPr>
              <a:t> D3 in skin </a:t>
            </a:r>
            <a:r>
              <a:rPr lang="fr-CA" sz="1800" dirty="0" err="1">
                <a:effectLst/>
                <a:latin typeface="NewBaskerville"/>
              </a:rPr>
              <a:t>is</a:t>
            </a:r>
            <a:r>
              <a:rPr lang="fr-CA" sz="1800" dirty="0">
                <a:effectLst/>
                <a:latin typeface="NewBaskerville"/>
              </a:rPr>
              <a:t> a </a:t>
            </a:r>
            <a:r>
              <a:rPr lang="fr-CA" sz="1800" dirty="0" err="1">
                <a:effectLst/>
                <a:latin typeface="NewBaskerville"/>
              </a:rPr>
              <a:t>function</a:t>
            </a:r>
            <a:r>
              <a:rPr lang="fr-CA" sz="1800" dirty="0">
                <a:effectLst/>
                <a:latin typeface="NewBaskerville"/>
              </a:rPr>
              <a:t> of the </a:t>
            </a:r>
            <a:r>
              <a:rPr lang="fr-CA" sz="1800" dirty="0" err="1">
                <a:effectLst/>
                <a:latin typeface="NewBaskerville"/>
              </a:rPr>
              <a:t>amount</a:t>
            </a:r>
            <a:r>
              <a:rPr lang="fr-CA" sz="1800" dirty="0">
                <a:effectLst/>
                <a:latin typeface="NewBaskerville"/>
              </a:rPr>
              <a:t> of UVB radiation </a:t>
            </a:r>
            <a:r>
              <a:rPr lang="fr-CA" sz="1800" dirty="0" err="1">
                <a:effectLst/>
                <a:latin typeface="NewBaskerville"/>
              </a:rPr>
              <a:t>reaching</a:t>
            </a:r>
            <a:r>
              <a:rPr lang="fr-CA" sz="1800" dirty="0">
                <a:effectLst/>
                <a:latin typeface="NewBaskerville"/>
              </a:rPr>
              <a:t> the </a:t>
            </a:r>
            <a:r>
              <a:rPr lang="fr-CA" sz="1800" dirty="0" err="1">
                <a:effectLst/>
                <a:latin typeface="NewBaskerville"/>
              </a:rPr>
              <a:t>dermis</a:t>
            </a:r>
            <a:r>
              <a:rPr lang="fr-CA" sz="1800" dirty="0">
                <a:effectLst/>
                <a:latin typeface="NewBaskerville"/>
              </a:rPr>
              <a:t> as </a:t>
            </a:r>
            <a:r>
              <a:rPr lang="fr-CA" sz="1800" dirty="0" err="1">
                <a:effectLst/>
                <a:latin typeface="NewBaskerville"/>
              </a:rPr>
              <a:t>well</a:t>
            </a:r>
            <a:r>
              <a:rPr lang="fr-CA" sz="1800" dirty="0">
                <a:effectLst/>
                <a:latin typeface="NewBaskerville"/>
              </a:rPr>
              <a:t> as the </a:t>
            </a:r>
            <a:r>
              <a:rPr lang="fr-CA" sz="1800" dirty="0" err="1">
                <a:effectLst/>
                <a:latin typeface="NewBaskerville"/>
              </a:rPr>
              <a:t>availability</a:t>
            </a:r>
            <a:r>
              <a:rPr lang="fr-CA" sz="1800" dirty="0">
                <a:effectLst/>
                <a:latin typeface="NewBaskerville"/>
              </a:rPr>
              <a:t> of 7- </a:t>
            </a:r>
            <a:r>
              <a:rPr lang="fr-CA" sz="1800" dirty="0" err="1">
                <a:effectLst/>
                <a:latin typeface="NewBaskerville"/>
              </a:rPr>
              <a:t>dehydrocholesterol</a:t>
            </a:r>
            <a:r>
              <a:rPr lang="fr-CA" sz="1800" dirty="0">
                <a:effectLst/>
                <a:latin typeface="NewBaskerville"/>
              </a:rPr>
              <a:t> (</a:t>
            </a:r>
            <a:r>
              <a:rPr lang="fr-CA" sz="1800" dirty="0" err="1">
                <a:effectLst/>
                <a:latin typeface="NewBaskerville"/>
              </a:rPr>
              <a:t>Holick</a:t>
            </a:r>
            <a:r>
              <a:rPr lang="fr-CA" sz="1800" dirty="0">
                <a:effectLst/>
                <a:latin typeface="NewBaskerville"/>
              </a:rPr>
              <a:t>, 1995). As </a:t>
            </a:r>
            <a:r>
              <a:rPr lang="fr-CA" sz="1800" dirty="0" err="1">
                <a:effectLst/>
                <a:latin typeface="NewBaskerville"/>
              </a:rPr>
              <a:t>such</a:t>
            </a:r>
            <a:r>
              <a:rPr lang="fr-CA" sz="1800" dirty="0">
                <a:effectLst/>
                <a:latin typeface="NewBaskerville"/>
              </a:rPr>
              <a:t>, the </a:t>
            </a:r>
            <a:r>
              <a:rPr lang="fr-CA" sz="1800" dirty="0" err="1">
                <a:effectLst/>
                <a:latin typeface="NewBaskerville"/>
              </a:rPr>
              <a:t>level</a:t>
            </a:r>
            <a:r>
              <a:rPr lang="fr-CA" sz="1800" dirty="0">
                <a:effectLst/>
                <a:latin typeface="NewBaskerville"/>
              </a:rPr>
              <a:t> of </a:t>
            </a:r>
            <a:r>
              <a:rPr lang="fr-CA" sz="1800" dirty="0" err="1">
                <a:effectLst/>
                <a:latin typeface="NewBaskerville"/>
              </a:rPr>
              <a:t>synthesis</a:t>
            </a:r>
            <a:r>
              <a:rPr lang="fr-CA" sz="1800" dirty="0">
                <a:effectLst/>
                <a:latin typeface="NewBaskerville"/>
              </a:rPr>
              <a:t> </a:t>
            </a:r>
            <a:r>
              <a:rPr lang="fr-CA" sz="1800" dirty="0" err="1">
                <a:effectLst/>
                <a:latin typeface="NewBaskerville"/>
              </a:rPr>
              <a:t>is</a:t>
            </a:r>
            <a:r>
              <a:rPr lang="fr-CA" sz="1800" dirty="0">
                <a:effectLst/>
                <a:latin typeface="NewBaskerville"/>
              </a:rPr>
              <a:t> </a:t>
            </a:r>
            <a:r>
              <a:rPr lang="fr-CA" sz="1800" dirty="0" err="1">
                <a:effectLst/>
                <a:latin typeface="NewBaskerville"/>
              </a:rPr>
              <a:t>influ</a:t>
            </a:r>
            <a:r>
              <a:rPr lang="fr-CA" sz="1800" dirty="0">
                <a:effectLst/>
                <a:latin typeface="NewBaskerville"/>
              </a:rPr>
              <a:t>- </a:t>
            </a:r>
            <a:r>
              <a:rPr lang="fr-CA" sz="1800" dirty="0" err="1">
                <a:effectLst/>
                <a:latin typeface="NewBaskerville"/>
              </a:rPr>
              <a:t>enced</a:t>
            </a:r>
            <a:r>
              <a:rPr lang="fr-CA" sz="1800" dirty="0">
                <a:effectLst/>
                <a:latin typeface="NewBaskerville"/>
              </a:rPr>
              <a:t> by a </a:t>
            </a:r>
            <a:r>
              <a:rPr lang="fr-CA" sz="1800" dirty="0" err="1">
                <a:effectLst/>
                <a:latin typeface="NewBaskerville"/>
              </a:rPr>
              <a:t>number</a:t>
            </a:r>
            <a:r>
              <a:rPr lang="fr-CA" sz="1800" dirty="0">
                <a:effectLst/>
                <a:latin typeface="NewBaskerville"/>
              </a:rPr>
              <a:t> of </a:t>
            </a:r>
            <a:r>
              <a:rPr lang="fr-CA" sz="1800" dirty="0" err="1">
                <a:effectLst/>
                <a:latin typeface="NewBaskerville"/>
              </a:rPr>
              <a:t>factors</a:t>
            </a:r>
            <a:r>
              <a:rPr lang="fr-CA" sz="1800" dirty="0">
                <a:effectLst/>
                <a:latin typeface="NewBaskerville"/>
              </a:rPr>
              <a:t>, as </a:t>
            </a:r>
            <a:r>
              <a:rPr lang="fr-CA" sz="1800" dirty="0" err="1">
                <a:effectLst/>
                <a:latin typeface="NewBaskerville"/>
              </a:rPr>
              <a:t>described</a:t>
            </a:r>
            <a:r>
              <a:rPr lang="fr-CA" sz="1800" dirty="0">
                <a:effectLst/>
                <a:latin typeface="NewBaskerville"/>
              </a:rPr>
              <a:t> </a:t>
            </a:r>
            <a:r>
              <a:rPr lang="fr-CA" sz="1800" dirty="0" err="1">
                <a:effectLst/>
                <a:latin typeface="NewBaskerville"/>
              </a:rPr>
              <a:t>below</a:t>
            </a:r>
            <a:r>
              <a:rPr lang="fr-CA" sz="1800" dirty="0">
                <a:effectLst/>
                <a:latin typeface="NewBaskerville"/>
              </a:rPr>
              <a:t> in the section </a:t>
            </a:r>
            <a:r>
              <a:rPr lang="fr-CA" sz="1800" dirty="0" err="1">
                <a:effectLst/>
                <a:latin typeface="NewBaskerville"/>
              </a:rPr>
              <a:t>entitled</a:t>
            </a:r>
            <a:r>
              <a:rPr lang="fr-CA" sz="1800" dirty="0">
                <a:effectLst/>
                <a:latin typeface="NewBaskerville"/>
              </a:rPr>
              <a:t> “</a:t>
            </a:r>
            <a:r>
              <a:rPr lang="fr-CA" sz="1800" dirty="0" err="1">
                <a:effectLst/>
                <a:latin typeface="NewBaskerville"/>
              </a:rPr>
              <a:t>Measures</a:t>
            </a:r>
            <a:r>
              <a:rPr lang="fr-CA" sz="1800" dirty="0">
                <a:effectLst/>
                <a:latin typeface="NewBaskerville"/>
              </a:rPr>
              <a:t> Associated </a:t>
            </a:r>
            <a:r>
              <a:rPr lang="fr-CA" sz="1800" dirty="0" err="1">
                <a:effectLst/>
                <a:latin typeface="NewBaskerville"/>
              </a:rPr>
              <a:t>with</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Serum</a:t>
            </a:r>
            <a:r>
              <a:rPr lang="fr-CA" sz="1800" dirty="0">
                <a:effectLst/>
                <a:latin typeface="NewBaskerville"/>
              </a:rPr>
              <a:t> 25OHD,” </a:t>
            </a:r>
            <a:r>
              <a:rPr lang="fr-CA" sz="1800" dirty="0" err="1">
                <a:effectLst/>
                <a:latin typeface="NewBaskerville"/>
              </a:rPr>
              <a:t>including</a:t>
            </a:r>
            <a:r>
              <a:rPr lang="fr-CA" sz="1800" dirty="0">
                <a:effectLst/>
                <a:latin typeface="NewBaskerville"/>
              </a:rPr>
              <a:t> </a:t>
            </a:r>
            <a:r>
              <a:rPr lang="fr-CA" sz="1800" dirty="0" err="1">
                <a:effectLst/>
                <a:latin typeface="NewBaskerville"/>
              </a:rPr>
              <a:t>season</a:t>
            </a:r>
            <a:r>
              <a:rPr lang="fr-CA" sz="1800" dirty="0">
                <a:effectLst/>
                <a:latin typeface="NewBaskerville"/>
              </a:rPr>
              <a:t> of the </a:t>
            </a:r>
            <a:r>
              <a:rPr lang="fr-CA" sz="1800" dirty="0" err="1">
                <a:effectLst/>
                <a:latin typeface="NewBaskerville"/>
              </a:rPr>
              <a:t>year</a:t>
            </a:r>
            <a:r>
              <a:rPr lang="fr-CA" sz="1800" dirty="0">
                <a:effectLst/>
                <a:latin typeface="NewBaskerville"/>
              </a:rPr>
              <a:t>, skin pigmentation, latitude, use of </a:t>
            </a:r>
            <a:r>
              <a:rPr lang="fr-CA" sz="1800" dirty="0" err="1">
                <a:effectLst/>
                <a:latin typeface="NewBaskerville"/>
              </a:rPr>
              <a:t>sunscreen</a:t>
            </a:r>
            <a:r>
              <a:rPr lang="fr-CA" sz="1800" dirty="0">
                <a:effectLst/>
                <a:latin typeface="NewBaskerville"/>
              </a:rPr>
              <a:t>, </a:t>
            </a:r>
            <a:r>
              <a:rPr lang="fr-CA" sz="1800" dirty="0" err="1">
                <a:effectLst/>
                <a:latin typeface="NewBaskerville"/>
              </a:rPr>
              <a:t>clothing</a:t>
            </a:r>
            <a:r>
              <a:rPr lang="fr-CA" sz="1800" dirty="0">
                <a:effectLst/>
                <a:latin typeface="NewBaskerville"/>
              </a:rPr>
              <a:t>, and </a:t>
            </a:r>
            <a:r>
              <a:rPr lang="fr-CA" sz="1800" dirty="0" err="1">
                <a:effectLst/>
                <a:latin typeface="NewBaskerville"/>
              </a:rPr>
              <a:t>amount</a:t>
            </a:r>
            <a:r>
              <a:rPr lang="fr-CA" sz="1800" dirty="0">
                <a:effectLst/>
                <a:latin typeface="NewBaskerville"/>
              </a:rPr>
              <a:t> of skin </a:t>
            </a:r>
            <a:r>
              <a:rPr lang="fr-CA" sz="1800" dirty="0" err="1">
                <a:effectLst/>
                <a:latin typeface="NewBaskerville"/>
              </a:rPr>
              <a:t>exposed</a:t>
            </a:r>
            <a:r>
              <a:rPr lang="fr-CA" sz="1800" dirty="0">
                <a:effectLst/>
                <a:latin typeface="NewBaskerville"/>
              </a:rPr>
              <a:t>. Age </a:t>
            </a:r>
            <a:r>
              <a:rPr lang="fr-CA" sz="1800" dirty="0" err="1">
                <a:effectLst/>
                <a:latin typeface="NewBaskerville"/>
              </a:rPr>
              <a:t>is</a:t>
            </a:r>
            <a:r>
              <a:rPr lang="fr-CA" sz="1800" dirty="0">
                <a:effectLst/>
                <a:latin typeface="NewBaskerville"/>
              </a:rPr>
              <a:t> </a:t>
            </a:r>
            <a:r>
              <a:rPr lang="fr-CA" sz="1800" dirty="0" err="1">
                <a:effectLst/>
                <a:latin typeface="NewBaskerville"/>
              </a:rPr>
              <a:t>also</a:t>
            </a:r>
            <a:r>
              <a:rPr lang="fr-CA" sz="1800" dirty="0">
                <a:effectLst/>
                <a:latin typeface="NewBaskerville"/>
              </a:rPr>
              <a:t> a factor, in </a:t>
            </a:r>
            <a:r>
              <a:rPr lang="fr-CA" sz="1800" dirty="0" err="1">
                <a:effectLst/>
                <a:latin typeface="NewBaskerville"/>
              </a:rPr>
              <a:t>that</a:t>
            </a:r>
            <a:r>
              <a:rPr lang="fr-CA" sz="1800" dirty="0">
                <a:effectLst/>
                <a:latin typeface="NewBaskerville"/>
              </a:rPr>
              <a:t> </a:t>
            </a:r>
            <a:r>
              <a:rPr lang="fr-CA" sz="1800" dirty="0" err="1">
                <a:effectLst/>
                <a:latin typeface="NewBaskerville"/>
              </a:rPr>
              <a:t>synthesis</a:t>
            </a:r>
            <a:r>
              <a:rPr lang="fr-CA" sz="1800" dirty="0">
                <a:effectLst/>
                <a:latin typeface="NewBaskerville"/>
              </a:rPr>
              <a:t> of </a:t>
            </a:r>
            <a:r>
              <a:rPr lang="fr-CA" sz="1800" dirty="0" err="1">
                <a:effectLst/>
                <a:latin typeface="NewBaskerville"/>
              </a:rPr>
              <a:t>vitamin</a:t>
            </a:r>
            <a:r>
              <a:rPr lang="fr-CA" sz="1800" dirty="0">
                <a:effectLst/>
                <a:latin typeface="NewBaskerville"/>
              </a:rPr>
              <a:t> D </a:t>
            </a:r>
            <a:r>
              <a:rPr lang="fr-CA" sz="1800" dirty="0" err="1">
                <a:effectLst/>
                <a:latin typeface="NewBaskerville"/>
              </a:rPr>
              <a:t>declines</a:t>
            </a:r>
            <a:r>
              <a:rPr lang="fr-CA" sz="1800" dirty="0">
                <a:effectLst/>
                <a:latin typeface="NewBaskerville"/>
              </a:rPr>
              <a:t> </a:t>
            </a:r>
            <a:r>
              <a:rPr lang="fr-CA" sz="1800" dirty="0" err="1">
                <a:effectLst/>
                <a:latin typeface="NewBaskerville"/>
              </a:rPr>
              <a:t>with</a:t>
            </a:r>
            <a:r>
              <a:rPr lang="fr-CA" sz="1800" dirty="0">
                <a:effectLst/>
                <a:latin typeface="NewBaskerville"/>
              </a:rPr>
              <a:t> </a:t>
            </a:r>
            <a:r>
              <a:rPr lang="fr-CA" sz="1800" dirty="0" err="1">
                <a:effectLst/>
                <a:latin typeface="NewBaskerville"/>
              </a:rPr>
              <a:t>increasing</a:t>
            </a:r>
            <a:r>
              <a:rPr lang="fr-CA" sz="1800" dirty="0">
                <a:effectLst/>
                <a:latin typeface="NewBaskerville"/>
              </a:rPr>
              <a:t> </a:t>
            </a:r>
            <a:r>
              <a:rPr lang="fr-CA" sz="1800" dirty="0" err="1">
                <a:effectLst/>
                <a:latin typeface="NewBaskerville"/>
              </a:rPr>
              <a:t>age</a:t>
            </a:r>
            <a:r>
              <a:rPr lang="fr-CA" sz="1800" dirty="0">
                <a:effectLst/>
                <a:latin typeface="NewBaskerville"/>
              </a:rPr>
              <a:t>, due in part to a </a:t>
            </a:r>
            <a:r>
              <a:rPr lang="fr-CA" sz="1800" dirty="0" err="1">
                <a:effectLst/>
                <a:latin typeface="NewBaskerville"/>
              </a:rPr>
              <a:t>fall</a:t>
            </a:r>
            <a:r>
              <a:rPr lang="fr-CA" sz="1800" dirty="0">
                <a:effectLst/>
                <a:latin typeface="NewBaskerville"/>
              </a:rPr>
              <a:t> in 7-dehydrocholesterol </a:t>
            </a:r>
            <a:r>
              <a:rPr lang="fr-CA" sz="1800" dirty="0" err="1">
                <a:effectLst/>
                <a:latin typeface="NewBaskerville"/>
              </a:rPr>
              <a:t>levels</a:t>
            </a:r>
            <a:r>
              <a:rPr lang="fr-CA" sz="1800" dirty="0">
                <a:effectLst/>
                <a:latin typeface="NewBaskerville"/>
              </a:rPr>
              <a:t> and due in part to </a:t>
            </a:r>
            <a:r>
              <a:rPr lang="fr-CA" sz="1800" dirty="0" err="1">
                <a:effectLst/>
                <a:latin typeface="NewBaskerville"/>
              </a:rPr>
              <a:t>alterations</a:t>
            </a:r>
            <a:r>
              <a:rPr lang="fr-CA" sz="1800" dirty="0">
                <a:effectLst/>
                <a:latin typeface="NewBaskerville"/>
              </a:rPr>
              <a:t> in skin </a:t>
            </a:r>
            <a:r>
              <a:rPr lang="fr-CA" sz="1800" dirty="0" err="1">
                <a:effectLst/>
                <a:latin typeface="NewBaskerville"/>
              </a:rPr>
              <a:t>morphology</a:t>
            </a:r>
            <a:r>
              <a:rPr lang="fr-CA" sz="1800" dirty="0">
                <a:effectLst/>
                <a:latin typeface="NewBaskerville"/>
              </a:rPr>
              <a:t> (</a:t>
            </a:r>
            <a:r>
              <a:rPr lang="fr-CA" sz="1800" dirty="0" err="1">
                <a:effectLst/>
                <a:latin typeface="NewBaskerville"/>
              </a:rPr>
              <a:t>MacLaughlin</a:t>
            </a:r>
            <a:r>
              <a:rPr lang="fr-CA" sz="1800" dirty="0">
                <a:effectLst/>
                <a:latin typeface="NewBaskerville"/>
              </a:rPr>
              <a:t> and </a:t>
            </a:r>
            <a:r>
              <a:rPr lang="fr-CA" sz="1800" dirty="0" err="1">
                <a:effectLst/>
                <a:latin typeface="NewBaskerville"/>
              </a:rPr>
              <a:t>Holick</a:t>
            </a:r>
            <a:r>
              <a:rPr lang="fr-CA" sz="1800" dirty="0">
                <a:effectLst/>
                <a:latin typeface="NewBaskerville"/>
              </a:rPr>
              <a:t>, 1985).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NewBaskervill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NewBaskerville"/>
              </a:rPr>
              <a:t>Vitamin</a:t>
            </a:r>
            <a:r>
              <a:rPr lang="fr-CA" sz="1800" dirty="0">
                <a:effectLst/>
                <a:latin typeface="NewBaskerville"/>
              </a:rPr>
              <a:t> D–</a:t>
            </a:r>
            <a:r>
              <a:rPr lang="fr-CA" sz="1800" dirty="0" err="1">
                <a:effectLst/>
                <a:latin typeface="NewBaskerville"/>
              </a:rPr>
              <a:t>dependent</a:t>
            </a:r>
            <a:r>
              <a:rPr lang="fr-CA" sz="1800" dirty="0">
                <a:effectLst/>
                <a:latin typeface="NewBaskerville"/>
              </a:rPr>
              <a:t> </a:t>
            </a:r>
            <a:r>
              <a:rPr lang="fr-CA" sz="1800" dirty="0" err="1">
                <a:effectLst/>
                <a:latin typeface="NewBaskerville"/>
              </a:rPr>
              <a:t>rickets</a:t>
            </a:r>
            <a:r>
              <a:rPr lang="fr-CA" sz="1800" dirty="0">
                <a:effectLst/>
                <a:latin typeface="NewBaskerville"/>
              </a:rPr>
              <a:t> type I (VDDR I) </a:t>
            </a:r>
            <a:r>
              <a:rPr lang="fr-CA" sz="1800" dirty="0" err="1">
                <a:effectLst/>
                <a:latin typeface="NewBaskerville"/>
              </a:rPr>
              <a:t>is</a:t>
            </a:r>
            <a:r>
              <a:rPr lang="fr-CA" sz="1800" dirty="0">
                <a:effectLst/>
                <a:latin typeface="NewBaskerville"/>
              </a:rPr>
              <a:t> an autosomal </a:t>
            </a:r>
            <a:r>
              <a:rPr lang="fr-CA" sz="1800" dirty="0" err="1">
                <a:effectLst/>
                <a:latin typeface="NewBaskerville"/>
              </a:rPr>
              <a:t>reces</a:t>
            </a:r>
            <a:r>
              <a:rPr lang="fr-CA" sz="1800" dirty="0">
                <a:effectLst/>
                <a:latin typeface="NewBaskerville"/>
              </a:rPr>
              <a:t>- </a:t>
            </a:r>
            <a:r>
              <a:rPr lang="fr-CA" sz="1800" dirty="0" err="1">
                <a:effectLst/>
                <a:latin typeface="NewBaskerville"/>
              </a:rPr>
              <a:t>sive</a:t>
            </a:r>
            <a:r>
              <a:rPr lang="fr-CA" sz="1800" dirty="0">
                <a:effectLst/>
                <a:latin typeface="NewBaskerville"/>
              </a:rPr>
              <a:t> trait </a:t>
            </a:r>
            <a:r>
              <a:rPr lang="fr-CA" sz="1800" dirty="0" err="1">
                <a:effectLst/>
                <a:latin typeface="NewBaskerville"/>
              </a:rPr>
              <a:t>that</a:t>
            </a:r>
            <a:r>
              <a:rPr lang="fr-CA" sz="1800" dirty="0">
                <a:effectLst/>
                <a:latin typeface="NewBaskerville"/>
              </a:rPr>
              <a:t> </a:t>
            </a:r>
            <a:r>
              <a:rPr lang="fr-CA" sz="1800" dirty="0" err="1">
                <a:effectLst/>
                <a:latin typeface="NewBaskerville"/>
              </a:rPr>
              <a:t>results</a:t>
            </a:r>
            <a:r>
              <a:rPr lang="fr-CA" sz="1800" dirty="0">
                <a:effectLst/>
                <a:latin typeface="NewBaskerville"/>
              </a:rPr>
              <a:t> in </a:t>
            </a:r>
            <a:r>
              <a:rPr lang="fr-CA" sz="1800" dirty="0" err="1">
                <a:effectLst/>
                <a:latin typeface="NewBaskerville"/>
              </a:rPr>
              <a:t>abnormally</a:t>
            </a:r>
            <a:r>
              <a:rPr lang="fr-CA" sz="1800" dirty="0">
                <a:effectLst/>
                <a:latin typeface="NewBaskerville"/>
              </a:rPr>
              <a:t> </a:t>
            </a:r>
            <a:r>
              <a:rPr lang="fr-CA" sz="1800" dirty="0" err="1">
                <a:effectLst/>
                <a:latin typeface="NewBaskerville"/>
              </a:rPr>
              <a:t>low</a:t>
            </a:r>
            <a:r>
              <a:rPr lang="fr-CA" sz="1800" dirty="0">
                <a:effectLst/>
                <a:latin typeface="NewBaskerville"/>
              </a:rPr>
              <a:t> calcitriol </a:t>
            </a:r>
            <a:r>
              <a:rPr lang="fr-CA" sz="1800" dirty="0" err="1">
                <a:effectLst/>
                <a:latin typeface="NewBaskerville"/>
              </a:rPr>
              <a:t>levels</a:t>
            </a:r>
            <a:r>
              <a:rPr lang="fr-CA" sz="1800" dirty="0">
                <a:effectLst/>
                <a:latin typeface="NewBaskerville"/>
              </a:rPr>
              <a:t> but normal </a:t>
            </a:r>
            <a:r>
              <a:rPr lang="fr-CA" sz="1800" dirty="0" err="1">
                <a:effectLst/>
                <a:latin typeface="NewBaskerville"/>
              </a:rPr>
              <a:t>serum</a:t>
            </a:r>
            <a:r>
              <a:rPr lang="fr-CA" sz="1800" dirty="0">
                <a:effectLst/>
                <a:latin typeface="NewBaskerville"/>
              </a:rPr>
              <a:t> 25OHD </a:t>
            </a:r>
            <a:r>
              <a:rPr lang="fr-CA" sz="1800" dirty="0" err="1">
                <a:effectLst/>
                <a:latin typeface="NewBaskerville"/>
              </a:rPr>
              <a:t>levels</a:t>
            </a:r>
            <a:r>
              <a:rPr lang="fr-CA" sz="1800" dirty="0">
                <a:effectLst/>
                <a:latin typeface="NewBaskerville"/>
              </a:rPr>
              <a:t>. The mutation in VDDR I affects the 1</a:t>
            </a:r>
            <a:r>
              <a:rPr lang="el-GR" sz="1800" dirty="0">
                <a:effectLst/>
                <a:latin typeface="Symbol" pitchFamily="2" charset="2"/>
              </a:rPr>
              <a:t>α</a:t>
            </a:r>
            <a:r>
              <a:rPr lang="el-GR" sz="1800" dirty="0">
                <a:effectLst/>
                <a:latin typeface="NewBaskerville"/>
              </a:rPr>
              <a:t>-</a:t>
            </a:r>
            <a:r>
              <a:rPr lang="fr-CA" sz="1800" dirty="0">
                <a:effectLst/>
                <a:latin typeface="NewBaskerville"/>
              </a:rPr>
              <a:t>hydroxylase enzyme and leads to </a:t>
            </a:r>
            <a:r>
              <a:rPr lang="fr-CA" sz="1800" dirty="0" err="1">
                <a:effectLst/>
                <a:latin typeface="NewBaskerville"/>
              </a:rPr>
              <a:t>impaired</a:t>
            </a:r>
            <a:r>
              <a:rPr lang="fr-CA" sz="1800" dirty="0">
                <a:effectLst/>
                <a:latin typeface="NewBaskerville"/>
              </a:rPr>
              <a:t> intestinal calcium absorption and the </a:t>
            </a:r>
            <a:r>
              <a:rPr lang="fr-CA" sz="1800" dirty="0" err="1">
                <a:effectLst/>
                <a:latin typeface="NewBaskerville"/>
              </a:rPr>
              <a:t>resulting</a:t>
            </a:r>
            <a:r>
              <a:rPr lang="fr-CA" sz="1800" dirty="0">
                <a:effectLst/>
                <a:latin typeface="NewBaskerville"/>
              </a:rPr>
              <a:t> </a:t>
            </a:r>
            <a:r>
              <a:rPr lang="fr-CA" sz="1800" dirty="0" err="1">
                <a:effectLst/>
                <a:latin typeface="NewBaskerville"/>
              </a:rPr>
              <a:t>rick</a:t>
            </a:r>
            <a:r>
              <a:rPr lang="fr-CA" sz="1800" dirty="0">
                <a:effectLst/>
                <a:latin typeface="NewBaskerville"/>
              </a:rPr>
              <a:t>- </a:t>
            </a:r>
            <a:r>
              <a:rPr lang="fr-CA" sz="1800" dirty="0" err="1">
                <a:effectLst/>
                <a:latin typeface="NewBaskerville"/>
              </a:rPr>
              <a:t>ets</a:t>
            </a:r>
            <a:r>
              <a:rPr lang="fr-CA" sz="1800" dirty="0">
                <a:effectLst/>
                <a:latin typeface="NewBaskerville"/>
              </a:rPr>
              <a:t> (Fraser et al., 1973). VDDR I </a:t>
            </a:r>
            <a:r>
              <a:rPr lang="fr-CA" sz="1800" dirty="0" err="1">
                <a:effectLst/>
                <a:latin typeface="NewBaskerville"/>
              </a:rPr>
              <a:t>manifests</a:t>
            </a:r>
            <a:r>
              <a:rPr lang="fr-CA" sz="1800" dirty="0">
                <a:effectLst/>
                <a:latin typeface="NewBaskerville"/>
              </a:rPr>
              <a:t> in the first </a:t>
            </a:r>
            <a:r>
              <a:rPr lang="fr-CA" sz="1800" dirty="0" err="1">
                <a:effectLst/>
                <a:latin typeface="NewBaskerville"/>
              </a:rPr>
              <a:t>year</a:t>
            </a:r>
            <a:r>
              <a:rPr lang="fr-CA" sz="1800" dirty="0">
                <a:effectLst/>
                <a:latin typeface="NewBaskerville"/>
              </a:rPr>
              <a:t> </a:t>
            </a:r>
            <a:r>
              <a:rPr lang="fr-CA" sz="1800" dirty="0" err="1">
                <a:effectLst/>
                <a:latin typeface="NewBaskerville"/>
              </a:rPr>
              <a:t>after</a:t>
            </a:r>
            <a:r>
              <a:rPr lang="fr-CA" sz="1800" dirty="0">
                <a:effectLst/>
                <a:latin typeface="NewBaskerville"/>
              </a:rPr>
              <a:t> </a:t>
            </a:r>
            <a:r>
              <a:rPr lang="fr-CA" sz="1800" dirty="0" err="1">
                <a:effectLst/>
                <a:latin typeface="NewBaskerville"/>
              </a:rPr>
              <a:t>birth</a:t>
            </a:r>
            <a:r>
              <a:rPr lang="fr-CA" sz="1800" dirty="0">
                <a:effectLst/>
                <a:latin typeface="NewBaskerville"/>
              </a:rPr>
              <a:t> and </a:t>
            </a:r>
            <a:r>
              <a:rPr lang="fr-CA" sz="1800" dirty="0" err="1">
                <a:effectLst/>
                <a:latin typeface="NewBaskerville"/>
              </a:rPr>
              <a:t>is</a:t>
            </a:r>
            <a:r>
              <a:rPr lang="fr-CA" sz="1800" dirty="0">
                <a:effectLst/>
                <a:latin typeface="NewBaskerville"/>
              </a:rPr>
              <a:t> </a:t>
            </a:r>
            <a:r>
              <a:rPr lang="fr-CA" sz="1800" dirty="0" err="1">
                <a:effectLst/>
                <a:latin typeface="NewBaskerville"/>
              </a:rPr>
              <a:t>treated</a:t>
            </a:r>
            <a:r>
              <a:rPr lang="fr-CA" sz="1800" dirty="0">
                <a:effectLst/>
                <a:latin typeface="NewBaskerville"/>
              </a:rPr>
              <a:t> </a:t>
            </a:r>
            <a:r>
              <a:rPr lang="fr-CA" sz="1800" dirty="0" err="1">
                <a:effectLst/>
                <a:latin typeface="NewBaskerville"/>
              </a:rPr>
              <a:t>with</a:t>
            </a:r>
            <a:r>
              <a:rPr lang="fr-CA" sz="1800" dirty="0">
                <a:effectLst/>
                <a:latin typeface="NewBaskerville"/>
              </a:rPr>
              <a:t> calcitriol. </a:t>
            </a:r>
            <a:r>
              <a:rPr lang="fr-CA" sz="1800" dirty="0" err="1">
                <a:effectLst/>
                <a:latin typeface="NewBaskerville"/>
              </a:rPr>
              <a:t>Supplemental</a:t>
            </a:r>
            <a:r>
              <a:rPr lang="fr-CA" sz="1800" dirty="0">
                <a:effectLst/>
                <a:latin typeface="NewBaskerville"/>
              </a:rPr>
              <a:t> calcium and phosphate are </a:t>
            </a:r>
            <a:r>
              <a:rPr lang="fr-CA" sz="1800" dirty="0" err="1">
                <a:effectLst/>
                <a:latin typeface="NewBaskerville"/>
              </a:rPr>
              <a:t>usually</a:t>
            </a:r>
            <a:r>
              <a:rPr lang="fr-CA" sz="1800" dirty="0">
                <a:effectLst/>
                <a:latin typeface="NewBaskerville"/>
              </a:rPr>
              <a:t> not </a:t>
            </a:r>
            <a:r>
              <a:rPr lang="fr-CA" sz="1800" dirty="0" err="1">
                <a:effectLst/>
                <a:latin typeface="NewBaskerville"/>
              </a:rPr>
              <a:t>needed</a:t>
            </a:r>
            <a:r>
              <a:rPr lang="fr-CA" sz="1800" dirty="0">
                <a:effectLst/>
                <a:latin typeface="NewBaskerville"/>
              </a:rPr>
              <a:t>. The second </a:t>
            </a:r>
            <a:r>
              <a:rPr lang="fr-CA" sz="1800" dirty="0" err="1">
                <a:effectLst/>
                <a:latin typeface="NewBaskerville"/>
              </a:rPr>
              <a:t>disorder</a:t>
            </a:r>
            <a:r>
              <a:rPr lang="fr-CA" sz="1800" dirty="0">
                <a:effectLst/>
                <a:latin typeface="NewBaskerville"/>
              </a:rPr>
              <a:t> </a:t>
            </a:r>
            <a:r>
              <a:rPr lang="fr-CA" sz="1800" dirty="0" err="1">
                <a:effectLst/>
                <a:latin typeface="NewBaskerville"/>
              </a:rPr>
              <a:t>is</a:t>
            </a:r>
            <a:r>
              <a:rPr lang="fr-CA" sz="1800" dirty="0">
                <a:effectLst/>
                <a:latin typeface="NewBaskerville"/>
              </a:rPr>
              <a:t> </a:t>
            </a:r>
            <a:r>
              <a:rPr lang="fr-CA" sz="1800" dirty="0" err="1">
                <a:effectLst/>
                <a:latin typeface="NewBaskerville"/>
              </a:rPr>
              <a:t>vitamin</a:t>
            </a:r>
            <a:r>
              <a:rPr lang="fr-CA" sz="1800" dirty="0">
                <a:effectLst/>
                <a:latin typeface="NewBaskerville"/>
              </a:rPr>
              <a:t> D–</a:t>
            </a:r>
            <a:r>
              <a:rPr lang="fr-CA" sz="1800" dirty="0" err="1">
                <a:effectLst/>
                <a:latin typeface="NewBaskerville"/>
              </a:rPr>
              <a:t>dependent</a:t>
            </a:r>
            <a:r>
              <a:rPr lang="fr-CA" sz="1800" dirty="0">
                <a:effectLst/>
                <a:latin typeface="NewBaskerville"/>
              </a:rPr>
              <a:t> </a:t>
            </a:r>
            <a:r>
              <a:rPr lang="fr-CA" sz="1800" dirty="0" err="1">
                <a:effectLst/>
                <a:latin typeface="NewBaskerville"/>
              </a:rPr>
              <a:t>rickets</a:t>
            </a:r>
            <a:r>
              <a:rPr lang="fr-CA" sz="1800" dirty="0">
                <a:effectLst/>
                <a:latin typeface="NewBaskerville"/>
              </a:rPr>
              <a:t> type II (VDDR II), </a:t>
            </a:r>
            <a:r>
              <a:rPr lang="fr-CA" sz="1800" dirty="0" err="1">
                <a:effectLst/>
                <a:latin typeface="NewBaskerville"/>
              </a:rPr>
              <a:t>which</a:t>
            </a:r>
            <a:r>
              <a:rPr lang="fr-CA" sz="1800" dirty="0">
                <a:effectLst/>
                <a:latin typeface="NewBaskerville"/>
              </a:rPr>
              <a:t> </a:t>
            </a:r>
            <a:r>
              <a:rPr lang="fr-CA" sz="1800" dirty="0" err="1">
                <a:effectLst/>
                <a:latin typeface="NewBaskerville"/>
              </a:rPr>
              <a:t>results</a:t>
            </a:r>
            <a:r>
              <a:rPr lang="fr-CA" sz="1800" dirty="0">
                <a:effectLst/>
                <a:latin typeface="NewBaskerville"/>
              </a:rPr>
              <a:t> in </a:t>
            </a:r>
            <a:r>
              <a:rPr lang="fr-CA" sz="1800" dirty="0" err="1">
                <a:effectLst/>
                <a:latin typeface="NewBaskerville"/>
              </a:rPr>
              <a:t>hypocalcemia</a:t>
            </a:r>
            <a:r>
              <a:rPr lang="fr-CA" sz="1800" dirty="0">
                <a:effectLst/>
                <a:latin typeface="NewBaskerville"/>
              </a:rPr>
              <a:t>, </a:t>
            </a:r>
            <a:r>
              <a:rPr lang="fr-CA" sz="1800" dirty="0" err="1">
                <a:effectLst/>
                <a:latin typeface="NewBaskerville"/>
              </a:rPr>
              <a:t>tetany</a:t>
            </a:r>
            <a:r>
              <a:rPr lang="fr-CA" sz="1800" dirty="0">
                <a:effectLst/>
                <a:latin typeface="NewBaskerville"/>
              </a:rPr>
              <a:t>, convulsions, </a:t>
            </a:r>
            <a:r>
              <a:rPr lang="fr-CA" sz="1800" dirty="0" err="1">
                <a:effectLst/>
                <a:latin typeface="NewBaskerville"/>
              </a:rPr>
              <a:t>alopecia</a:t>
            </a:r>
            <a:r>
              <a:rPr lang="fr-CA" sz="1800" dirty="0">
                <a:effectLst/>
                <a:latin typeface="NewBaskerville"/>
              </a:rPr>
              <a:t>, and </a:t>
            </a:r>
            <a:r>
              <a:rPr lang="fr-CA" sz="1800" dirty="0" err="1">
                <a:effectLst/>
                <a:latin typeface="NewBaskerville"/>
              </a:rPr>
              <a:t>rickets</a:t>
            </a:r>
            <a:r>
              <a:rPr lang="fr-CA" sz="1800" dirty="0">
                <a:effectLst/>
                <a:latin typeface="NewBaskerville"/>
              </a:rPr>
              <a:t>. VDDR II </a:t>
            </a:r>
            <a:r>
              <a:rPr lang="fr-CA" sz="1800" dirty="0" err="1">
                <a:effectLst/>
                <a:latin typeface="NewBaskerville"/>
              </a:rPr>
              <a:t>is</a:t>
            </a:r>
            <a:r>
              <a:rPr lang="fr-CA" sz="1800" dirty="0">
                <a:effectLst/>
                <a:latin typeface="NewBaskerville"/>
              </a:rPr>
              <a:t> </a:t>
            </a:r>
            <a:r>
              <a:rPr lang="fr-CA" sz="1800" dirty="0" err="1">
                <a:effectLst/>
                <a:latin typeface="NewBaskerville"/>
              </a:rPr>
              <a:t>also</a:t>
            </a:r>
            <a:r>
              <a:rPr lang="fr-CA" sz="1800" dirty="0">
                <a:effectLst/>
                <a:latin typeface="NewBaskerville"/>
              </a:rPr>
              <a:t> an autosomal </a:t>
            </a:r>
            <a:r>
              <a:rPr lang="fr-CA" sz="1800" dirty="0" err="1">
                <a:effectLst/>
                <a:latin typeface="NewBaskerville"/>
              </a:rPr>
              <a:t>recessive</a:t>
            </a:r>
            <a:r>
              <a:rPr lang="fr-CA" sz="1800" dirty="0">
                <a:effectLst/>
                <a:latin typeface="NewBaskerville"/>
              </a:rPr>
              <a:t> trait, </a:t>
            </a:r>
            <a:r>
              <a:rPr lang="fr-CA" sz="1800" dirty="0" err="1">
                <a:effectLst/>
                <a:latin typeface="NewBaskerville"/>
              </a:rPr>
              <a:t>resulting</a:t>
            </a:r>
            <a:r>
              <a:rPr lang="fr-CA" sz="1800" dirty="0">
                <a:effectLst/>
                <a:latin typeface="NewBaskerville"/>
              </a:rPr>
              <a:t> </a:t>
            </a:r>
            <a:r>
              <a:rPr lang="fr-CA" sz="1800" dirty="0" err="1">
                <a:effectLst/>
                <a:latin typeface="NewBaskerville"/>
              </a:rPr>
              <a:t>from</a:t>
            </a:r>
            <a:r>
              <a:rPr lang="fr-CA" sz="1800" dirty="0">
                <a:effectLst/>
                <a:latin typeface="NewBaskerville"/>
              </a:rPr>
              <a:t> a mutation in the </a:t>
            </a:r>
            <a:r>
              <a:rPr lang="fr-CA" sz="1800" i="1" dirty="0" err="1">
                <a:effectLst/>
                <a:latin typeface="NewBaskerville"/>
              </a:rPr>
              <a:t>Vdr</a:t>
            </a:r>
            <a:r>
              <a:rPr lang="fr-CA" sz="1800" i="1" dirty="0">
                <a:effectLst/>
                <a:latin typeface="NewBaskerville"/>
              </a:rPr>
              <a:t> </a:t>
            </a:r>
            <a:r>
              <a:rPr lang="fr-CA" sz="1800" dirty="0" err="1">
                <a:effectLst/>
                <a:latin typeface="NewBaskerville"/>
              </a:rPr>
              <a:t>gene</a:t>
            </a:r>
            <a:r>
              <a:rPr lang="fr-CA" sz="1800" dirty="0">
                <a:effectLst/>
                <a:latin typeface="NewBaskerville"/>
              </a:rPr>
              <a:t>, </a:t>
            </a:r>
            <a:r>
              <a:rPr lang="fr-CA" sz="1800" dirty="0" err="1">
                <a:effectLst/>
                <a:latin typeface="NewBaskerville"/>
              </a:rPr>
              <a:t>which</a:t>
            </a:r>
            <a:r>
              <a:rPr lang="fr-CA" sz="1800" dirty="0">
                <a:effectLst/>
                <a:latin typeface="NewBaskerville"/>
              </a:rPr>
              <a:t> can </a:t>
            </a:r>
            <a:r>
              <a:rPr lang="fr-CA" sz="1800" dirty="0" err="1">
                <a:effectLst/>
                <a:latin typeface="NewBaskerville"/>
              </a:rPr>
              <a:t>appear</a:t>
            </a:r>
            <a:r>
              <a:rPr lang="fr-CA" sz="1800" dirty="0">
                <a:effectLst/>
                <a:latin typeface="NewBaskerville"/>
              </a:rPr>
              <a:t> in the second </a:t>
            </a:r>
            <a:r>
              <a:rPr lang="fr-CA" sz="1800" dirty="0" err="1">
                <a:effectLst/>
                <a:latin typeface="NewBaskerville"/>
              </a:rPr>
              <a:t>year</a:t>
            </a:r>
            <a:r>
              <a:rPr lang="fr-CA" sz="1800" dirty="0">
                <a:effectLst/>
                <a:latin typeface="NewBaskerville"/>
              </a:rPr>
              <a:t> </a:t>
            </a:r>
            <a:r>
              <a:rPr lang="fr-CA" sz="1800" dirty="0" err="1">
                <a:effectLst/>
                <a:latin typeface="NewBaskerville"/>
              </a:rPr>
              <a:t>after</a:t>
            </a:r>
            <a:r>
              <a:rPr lang="fr-CA" sz="1800" dirty="0">
                <a:effectLst/>
                <a:latin typeface="NewBaskerville"/>
              </a:rPr>
              <a:t> </a:t>
            </a:r>
            <a:r>
              <a:rPr lang="fr-CA" sz="1800" dirty="0" err="1">
                <a:effectLst/>
                <a:latin typeface="NewBaskerville"/>
              </a:rPr>
              <a:t>birth</a:t>
            </a:r>
            <a:r>
              <a:rPr lang="fr-CA" sz="1800" dirty="0">
                <a:effectLst/>
                <a:latin typeface="NewBaskerville"/>
              </a:rPr>
              <a:t> or go </a:t>
            </a:r>
            <a:r>
              <a:rPr lang="fr-CA" sz="1800" dirty="0" err="1">
                <a:effectLst/>
                <a:latin typeface="NewBaskerville"/>
              </a:rPr>
              <a:t>unrecognized</a:t>
            </a:r>
            <a:r>
              <a:rPr lang="fr-CA" sz="1800" dirty="0">
                <a:effectLst/>
                <a:latin typeface="NewBaskerville"/>
              </a:rPr>
              <a:t> </a:t>
            </a:r>
            <a:r>
              <a:rPr lang="fr-CA" sz="1800" dirty="0" err="1">
                <a:effectLst/>
                <a:latin typeface="NewBaskerville"/>
              </a:rPr>
              <a:t>until</a:t>
            </a:r>
            <a:r>
              <a:rPr lang="fr-CA" sz="1800" dirty="0">
                <a:effectLst/>
                <a:latin typeface="NewBaskerville"/>
              </a:rPr>
              <a:t> </a:t>
            </a:r>
            <a:r>
              <a:rPr lang="fr-CA" sz="1800" dirty="0" err="1">
                <a:effectLst/>
                <a:latin typeface="NewBaskerville"/>
              </a:rPr>
              <a:t>adulthood</a:t>
            </a:r>
            <a:r>
              <a:rPr lang="fr-CA" sz="1800" dirty="0">
                <a:effectLst/>
                <a:latin typeface="NewBaskerville"/>
              </a:rPr>
              <a:t>.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NewBaskerville"/>
            </a:endParaRPr>
          </a:p>
          <a:p>
            <a:r>
              <a:rPr lang="fr-CA" sz="1800" i="1" dirty="0" err="1">
                <a:effectLst/>
                <a:latin typeface="NewBaskerville"/>
              </a:rPr>
              <a:t>Infancy</a:t>
            </a:r>
            <a:r>
              <a:rPr lang="fr-CA" sz="1800" i="1" dirty="0">
                <a:effectLst/>
                <a:latin typeface="NewBaskerville"/>
              </a:rPr>
              <a:t> </a:t>
            </a:r>
            <a:endParaRPr lang="fr-CA" dirty="0"/>
          </a:p>
          <a:p>
            <a:r>
              <a:rPr lang="fr-CA" sz="1800" dirty="0" err="1">
                <a:effectLst/>
                <a:latin typeface="NewBaskerville"/>
              </a:rPr>
              <a:t>Healthy</a:t>
            </a:r>
            <a:r>
              <a:rPr lang="fr-CA" sz="1800" dirty="0">
                <a:effectLst/>
                <a:latin typeface="NewBaskerville"/>
              </a:rPr>
              <a:t> </a:t>
            </a:r>
            <a:r>
              <a:rPr lang="fr-CA" sz="1800" dirty="0" err="1">
                <a:effectLst/>
                <a:latin typeface="NewBaskerville"/>
              </a:rPr>
              <a:t>skeletal</a:t>
            </a:r>
            <a:r>
              <a:rPr lang="fr-CA" sz="1800" dirty="0">
                <a:effectLst/>
                <a:latin typeface="NewBaskerville"/>
              </a:rPr>
              <a:t> </a:t>
            </a:r>
            <a:r>
              <a:rPr lang="fr-CA" sz="1800" dirty="0" err="1">
                <a:effectLst/>
                <a:latin typeface="NewBaskerville"/>
              </a:rPr>
              <a:t>development</a:t>
            </a:r>
            <a:r>
              <a:rPr lang="fr-CA" sz="1800" dirty="0">
                <a:effectLst/>
                <a:latin typeface="NewBaskerville"/>
              </a:rPr>
              <a:t> in </a:t>
            </a:r>
            <a:r>
              <a:rPr lang="fr-CA" sz="1800" dirty="0" err="1">
                <a:effectLst/>
                <a:latin typeface="NewBaskerville"/>
              </a:rPr>
              <a:t>infancy</a:t>
            </a:r>
            <a:r>
              <a:rPr lang="fr-CA" sz="1800" dirty="0">
                <a:effectLst/>
                <a:latin typeface="NewBaskerville"/>
              </a:rPr>
              <a:t> </a:t>
            </a:r>
            <a:r>
              <a:rPr lang="fr-CA" sz="1800" dirty="0" err="1">
                <a:effectLst/>
                <a:latin typeface="NewBaskerville"/>
              </a:rPr>
              <a:t>requires</a:t>
            </a:r>
            <a:r>
              <a:rPr lang="fr-CA" sz="1800" dirty="0">
                <a:effectLst/>
                <a:latin typeface="NewBaskerville"/>
              </a:rPr>
              <a:t> </a:t>
            </a:r>
            <a:r>
              <a:rPr lang="fr-CA" sz="1800" dirty="0" err="1">
                <a:effectLst/>
                <a:latin typeface="NewBaskerville"/>
              </a:rPr>
              <a:t>adequate</a:t>
            </a:r>
            <a:r>
              <a:rPr lang="fr-CA" sz="1800" dirty="0">
                <a:effectLst/>
                <a:latin typeface="NewBaskerville"/>
              </a:rPr>
              <a:t> </a:t>
            </a:r>
            <a:r>
              <a:rPr lang="fr-CA" sz="1800" dirty="0" err="1">
                <a:effectLst/>
                <a:latin typeface="NewBaskerville"/>
              </a:rPr>
              <a:t>intakes</a:t>
            </a:r>
            <a:r>
              <a:rPr lang="fr-CA" sz="1800" dirty="0">
                <a:effectLst/>
                <a:latin typeface="NewBaskerville"/>
              </a:rPr>
              <a:t> of </a:t>
            </a:r>
            <a:r>
              <a:rPr lang="fr-CA" sz="1800" dirty="0" err="1">
                <a:effectLst/>
                <a:latin typeface="NewBaskerville"/>
              </a:rPr>
              <a:t>vitamin</a:t>
            </a:r>
            <a:r>
              <a:rPr lang="fr-CA" sz="1800" dirty="0">
                <a:effectLst/>
                <a:latin typeface="NewBaskerville"/>
              </a:rPr>
              <a:t> D as </a:t>
            </a:r>
            <a:r>
              <a:rPr lang="fr-CA" sz="1800" dirty="0" err="1">
                <a:effectLst/>
                <a:latin typeface="NewBaskerville"/>
              </a:rPr>
              <a:t>well</a:t>
            </a:r>
            <a:r>
              <a:rPr lang="fr-CA" sz="1800" dirty="0">
                <a:effectLst/>
                <a:latin typeface="NewBaskerville"/>
              </a:rPr>
              <a:t> as calcium. </a:t>
            </a:r>
            <a:r>
              <a:rPr lang="fr-CA" sz="1800" dirty="0" err="1">
                <a:effectLst/>
                <a:latin typeface="NewBaskerville"/>
              </a:rPr>
              <a:t>Inadequate</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intake</a:t>
            </a:r>
            <a:r>
              <a:rPr lang="fr-CA" sz="1800" dirty="0">
                <a:effectLst/>
                <a:latin typeface="NewBaskerville"/>
              </a:rPr>
              <a:t> </a:t>
            </a:r>
            <a:r>
              <a:rPr lang="fr-CA" sz="1800" dirty="0" err="1">
                <a:effectLst/>
                <a:latin typeface="NewBaskerville"/>
              </a:rPr>
              <a:t>during</a:t>
            </a:r>
            <a:r>
              <a:rPr lang="fr-CA" sz="1800" dirty="0">
                <a:effectLst/>
                <a:latin typeface="NewBaskerville"/>
              </a:rPr>
              <a:t> </a:t>
            </a:r>
            <a:r>
              <a:rPr lang="fr-CA" sz="1800" dirty="0" err="1">
                <a:effectLst/>
                <a:latin typeface="NewBaskerville"/>
              </a:rPr>
              <a:t>periods</a:t>
            </a:r>
            <a:r>
              <a:rPr lang="fr-CA" sz="1800" dirty="0">
                <a:effectLst/>
                <a:latin typeface="NewBaskerville"/>
              </a:rPr>
              <a:t> of </a:t>
            </a:r>
            <a:r>
              <a:rPr lang="fr-CA" sz="1800" dirty="0" err="1">
                <a:effectLst/>
                <a:latin typeface="NewBaskerville"/>
              </a:rPr>
              <a:t>growth</a:t>
            </a:r>
            <a:r>
              <a:rPr lang="fr-CA" sz="1800" dirty="0">
                <a:effectLst/>
                <a:latin typeface="NewBaskerville"/>
              </a:rPr>
              <a:t> leads to </a:t>
            </a:r>
            <a:r>
              <a:rPr lang="fr-CA" sz="1800" dirty="0" err="1">
                <a:effectLst/>
                <a:latin typeface="NewBaskerville"/>
              </a:rPr>
              <a:t>development</a:t>
            </a:r>
            <a:r>
              <a:rPr lang="fr-CA" sz="1800" dirty="0">
                <a:effectLst/>
                <a:latin typeface="NewBaskerville"/>
              </a:rPr>
              <a:t> of </a:t>
            </a:r>
            <a:r>
              <a:rPr lang="fr-CA" sz="1800" dirty="0" err="1">
                <a:effectLst/>
                <a:latin typeface="NewBaskerville"/>
              </a:rPr>
              <a:t>vitamin</a:t>
            </a:r>
            <a:r>
              <a:rPr lang="fr-CA" sz="1800" dirty="0">
                <a:effectLst/>
                <a:latin typeface="NewBaskerville"/>
              </a:rPr>
              <a:t> D </a:t>
            </a:r>
            <a:r>
              <a:rPr lang="fr-CA" sz="1800" dirty="0" err="1">
                <a:effectLst/>
                <a:latin typeface="NewBaskerville"/>
              </a:rPr>
              <a:t>deficiency</a:t>
            </a:r>
            <a:r>
              <a:rPr lang="fr-CA" sz="1800" dirty="0">
                <a:effectLst/>
                <a:latin typeface="NewBaskerville"/>
              </a:rPr>
              <a:t> </a:t>
            </a:r>
            <a:r>
              <a:rPr lang="fr-CA" sz="1800" dirty="0" err="1">
                <a:effectLst/>
                <a:latin typeface="NewBaskerville"/>
              </a:rPr>
              <a:t>rickets</a:t>
            </a:r>
            <a:r>
              <a:rPr lang="fr-CA" sz="1800" dirty="0">
                <a:effectLst/>
                <a:latin typeface="NewBaskerville"/>
              </a:rPr>
              <a:t>, </a:t>
            </a:r>
            <a:r>
              <a:rPr lang="fr-CA" sz="1800" dirty="0" err="1">
                <a:effectLst/>
                <a:latin typeface="NewBaskerville"/>
              </a:rPr>
              <a:t>which</a:t>
            </a:r>
            <a:r>
              <a:rPr lang="fr-CA" sz="1800" dirty="0">
                <a:effectLst/>
                <a:latin typeface="NewBaskerville"/>
              </a:rPr>
              <a:t> </a:t>
            </a:r>
            <a:r>
              <a:rPr lang="fr-CA" sz="1800" dirty="0" err="1">
                <a:effectLst/>
                <a:latin typeface="NewBaskerville"/>
              </a:rPr>
              <a:t>when</a:t>
            </a:r>
            <a:r>
              <a:rPr lang="fr-CA" sz="1800" dirty="0">
                <a:effectLst/>
                <a:latin typeface="NewBaskerville"/>
              </a:rPr>
              <a:t> </a:t>
            </a:r>
            <a:r>
              <a:rPr lang="fr-CA" sz="1800" dirty="0" err="1">
                <a:effectLst/>
                <a:latin typeface="NewBaskerville"/>
              </a:rPr>
              <a:t>it</a:t>
            </a:r>
            <a:r>
              <a:rPr lang="fr-CA" sz="1800" dirty="0">
                <a:effectLst/>
                <a:latin typeface="NewBaskerville"/>
              </a:rPr>
              <a:t> </a:t>
            </a:r>
            <a:r>
              <a:rPr lang="fr-CA" sz="1800" dirty="0" err="1">
                <a:effectLst/>
                <a:latin typeface="NewBaskerville"/>
              </a:rPr>
              <a:t>occurs</a:t>
            </a:r>
            <a:r>
              <a:rPr lang="fr-CA" sz="1800" dirty="0">
                <a:effectLst/>
                <a:latin typeface="NewBaskerville"/>
              </a:rPr>
              <a:t> in North American populations </a:t>
            </a:r>
            <a:r>
              <a:rPr lang="fr-CA" sz="1800" dirty="0" err="1">
                <a:effectLst/>
                <a:latin typeface="NewBaskerville"/>
              </a:rPr>
              <a:t>typically</a:t>
            </a:r>
            <a:r>
              <a:rPr lang="fr-CA" sz="1800" dirty="0">
                <a:effectLst/>
                <a:latin typeface="NewBaskerville"/>
              </a:rPr>
              <a:t> </a:t>
            </a:r>
            <a:r>
              <a:rPr lang="fr-CA" sz="1800" dirty="0" err="1">
                <a:effectLst/>
                <a:latin typeface="NewBaskerville"/>
              </a:rPr>
              <a:t>manifests</a:t>
            </a:r>
            <a:r>
              <a:rPr lang="fr-CA" sz="1800" dirty="0">
                <a:effectLst/>
                <a:latin typeface="NewBaskerville"/>
              </a:rPr>
              <a:t> </a:t>
            </a:r>
            <a:r>
              <a:rPr lang="fr-CA" sz="1800" dirty="0" err="1">
                <a:effectLst/>
                <a:latin typeface="NewBaskerville"/>
              </a:rPr>
              <a:t>around</a:t>
            </a:r>
            <a:r>
              <a:rPr lang="fr-CA" sz="1800" dirty="0">
                <a:effectLst/>
                <a:latin typeface="NewBaskerville"/>
              </a:rPr>
              <a:t> 20 </a:t>
            </a:r>
            <a:r>
              <a:rPr lang="fr-CA" sz="1800" dirty="0" err="1">
                <a:effectLst/>
                <a:latin typeface="NewBaskerville"/>
              </a:rPr>
              <a:t>months</a:t>
            </a:r>
            <a:r>
              <a:rPr lang="fr-CA" sz="1800" dirty="0">
                <a:effectLst/>
                <a:latin typeface="NewBaskerville"/>
              </a:rPr>
              <a:t> of </a:t>
            </a:r>
            <a:r>
              <a:rPr lang="fr-CA" sz="1800" dirty="0" err="1">
                <a:effectLst/>
                <a:latin typeface="NewBaskerville"/>
              </a:rPr>
              <a:t>age</a:t>
            </a:r>
            <a:r>
              <a:rPr lang="fr-CA" sz="1800" dirty="0">
                <a:effectLst/>
                <a:latin typeface="NewBaskerville"/>
              </a:rPr>
              <a:t> (</a:t>
            </a:r>
            <a:r>
              <a:rPr lang="fr-CA" sz="1800" dirty="0" err="1">
                <a:effectLst/>
                <a:latin typeface="NewBaskerville"/>
              </a:rPr>
              <a:t>DeLucia</a:t>
            </a:r>
            <a:r>
              <a:rPr lang="fr-CA" sz="1800" dirty="0">
                <a:effectLst/>
                <a:latin typeface="NewBaskerville"/>
              </a:rPr>
              <a:t> et al., 2003). If </a:t>
            </a:r>
            <a:r>
              <a:rPr lang="fr-CA" sz="1800" dirty="0" err="1">
                <a:effectLst/>
                <a:latin typeface="NewBaskerville"/>
              </a:rPr>
              <a:t>rickets</a:t>
            </a:r>
            <a:r>
              <a:rPr lang="fr-CA" sz="1800" dirty="0">
                <a:effectLst/>
                <a:latin typeface="NewBaskerville"/>
              </a:rPr>
              <a:t> </a:t>
            </a:r>
            <a:r>
              <a:rPr lang="fr-CA" sz="1800" dirty="0" err="1">
                <a:effectLst/>
                <a:latin typeface="NewBaskerville"/>
              </a:rPr>
              <a:t>is</a:t>
            </a:r>
            <a:r>
              <a:rPr lang="fr-CA" sz="1800" dirty="0">
                <a:effectLst/>
                <a:latin typeface="NewBaskerville"/>
              </a:rPr>
              <a:t> </a:t>
            </a:r>
            <a:r>
              <a:rPr lang="fr-CA" sz="1800" dirty="0" err="1">
                <a:effectLst/>
                <a:latin typeface="NewBaskerville"/>
              </a:rPr>
              <a:t>diagnosed</a:t>
            </a:r>
            <a:r>
              <a:rPr lang="fr-CA" sz="1800" dirty="0">
                <a:effectLst/>
                <a:latin typeface="NewBaskerville"/>
              </a:rPr>
              <a:t> </a:t>
            </a:r>
            <a:r>
              <a:rPr lang="fr-CA" sz="1800" dirty="0" err="1">
                <a:effectLst/>
                <a:latin typeface="NewBaskerville"/>
              </a:rPr>
              <a:t>early</a:t>
            </a:r>
            <a:r>
              <a:rPr lang="fr-CA" sz="1800" dirty="0">
                <a:effectLst/>
                <a:latin typeface="NewBaskerville"/>
              </a:rPr>
              <a:t>, vi- </a:t>
            </a:r>
            <a:r>
              <a:rPr lang="fr-CA" sz="1800" dirty="0" err="1">
                <a:effectLst/>
                <a:latin typeface="NewBaskerville"/>
              </a:rPr>
              <a:t>tamin</a:t>
            </a:r>
            <a:r>
              <a:rPr lang="fr-CA" sz="1800" dirty="0">
                <a:effectLst/>
                <a:latin typeface="NewBaskerville"/>
              </a:rPr>
              <a:t> D </a:t>
            </a:r>
            <a:r>
              <a:rPr lang="fr-CA" sz="1800" dirty="0" err="1">
                <a:effectLst/>
                <a:latin typeface="NewBaskerville"/>
              </a:rPr>
              <a:t>therapy</a:t>
            </a:r>
            <a:r>
              <a:rPr lang="fr-CA" sz="1800" dirty="0">
                <a:effectLst/>
                <a:latin typeface="NewBaskerville"/>
              </a:rPr>
              <a:t> can cure </a:t>
            </a:r>
            <a:r>
              <a:rPr lang="fr-CA" sz="1800" dirty="0" err="1">
                <a:effectLst/>
                <a:latin typeface="NewBaskerville"/>
              </a:rPr>
              <a:t>it</a:t>
            </a:r>
            <a:r>
              <a:rPr lang="fr-CA" sz="1800" dirty="0">
                <a:effectLst/>
                <a:latin typeface="NewBaskerville"/>
              </a:rPr>
              <a:t>, but not if </a:t>
            </a:r>
            <a:r>
              <a:rPr lang="fr-CA" sz="1800" dirty="0" err="1">
                <a:effectLst/>
                <a:latin typeface="NewBaskerville"/>
              </a:rPr>
              <a:t>skeletal</a:t>
            </a:r>
            <a:r>
              <a:rPr lang="fr-CA" sz="1800" dirty="0">
                <a:effectLst/>
                <a:latin typeface="NewBaskerville"/>
              </a:rPr>
              <a:t> </a:t>
            </a:r>
            <a:r>
              <a:rPr lang="fr-CA" sz="1800" dirty="0" err="1">
                <a:effectLst/>
                <a:latin typeface="NewBaskerville"/>
              </a:rPr>
              <a:t>deformities</a:t>
            </a:r>
            <a:r>
              <a:rPr lang="fr-CA" sz="1800" dirty="0">
                <a:effectLst/>
                <a:latin typeface="NewBaskerville"/>
              </a:rPr>
              <a:t> are </a:t>
            </a:r>
            <a:r>
              <a:rPr lang="fr-CA" sz="1800" dirty="0" err="1">
                <a:effectLst/>
                <a:latin typeface="NewBaskerville"/>
              </a:rPr>
              <a:t>severe</a:t>
            </a:r>
            <a:r>
              <a:rPr lang="fr-CA" sz="1800" dirty="0">
                <a:effectLst/>
                <a:latin typeface="NewBaskerville"/>
              </a:rPr>
              <a:t> and </a:t>
            </a:r>
            <a:r>
              <a:rPr lang="fr-CA" sz="1800" dirty="0" err="1">
                <a:effectLst/>
                <a:latin typeface="NewBaskerville"/>
              </a:rPr>
              <a:t>growth</a:t>
            </a:r>
            <a:r>
              <a:rPr lang="fr-CA" sz="1800" dirty="0">
                <a:effectLst/>
                <a:latin typeface="NewBaskerville"/>
              </a:rPr>
              <a:t> plates have </a:t>
            </a:r>
            <a:r>
              <a:rPr lang="fr-CA" sz="1800" dirty="0" err="1">
                <a:effectLst/>
                <a:latin typeface="NewBaskerville"/>
              </a:rPr>
              <a:t>started</a:t>
            </a:r>
            <a:r>
              <a:rPr lang="fr-CA" sz="1800" dirty="0">
                <a:effectLst/>
                <a:latin typeface="NewBaskerville"/>
              </a:rPr>
              <a:t> to mature in </a:t>
            </a:r>
            <a:r>
              <a:rPr lang="fr-CA" sz="1800" dirty="0" err="1">
                <a:effectLst/>
                <a:latin typeface="NewBaskerville"/>
              </a:rPr>
              <a:t>puberty</a:t>
            </a:r>
            <a:r>
              <a:rPr lang="fr-CA" sz="1800" dirty="0">
                <a:effectLst/>
                <a:latin typeface="NewBaskerville"/>
              </a:rPr>
              <a:t> (</a:t>
            </a:r>
            <a:r>
              <a:rPr lang="fr-CA" sz="1800" dirty="0" err="1">
                <a:effectLst/>
                <a:latin typeface="NewBaskerville"/>
              </a:rPr>
              <a:t>DeLuca</a:t>
            </a:r>
            <a:r>
              <a:rPr lang="fr-CA" sz="1800" dirty="0">
                <a:effectLst/>
                <a:latin typeface="NewBaskerville"/>
              </a:rPr>
              <a:t>, 1979a). Infants at </a:t>
            </a:r>
            <a:r>
              <a:rPr lang="fr-CA" sz="1800" dirty="0" err="1">
                <a:effectLst/>
                <a:latin typeface="NewBaskerville"/>
              </a:rPr>
              <a:t>risk</a:t>
            </a:r>
            <a:r>
              <a:rPr lang="fr-CA" sz="1800" dirty="0">
                <a:effectLst/>
                <a:latin typeface="NewBaskerville"/>
              </a:rPr>
              <a:t> for </a:t>
            </a:r>
            <a:r>
              <a:rPr lang="fr-CA" sz="1800" dirty="0" err="1">
                <a:effectLst/>
                <a:latin typeface="NewBaskerville"/>
              </a:rPr>
              <a:t>developing</a:t>
            </a:r>
            <a:r>
              <a:rPr lang="fr-CA" sz="1800" dirty="0">
                <a:effectLst/>
                <a:latin typeface="NewBaskerville"/>
              </a:rPr>
              <a:t> </a:t>
            </a:r>
            <a:r>
              <a:rPr lang="fr-CA" sz="1800" dirty="0" err="1">
                <a:effectLst/>
                <a:latin typeface="NewBaskerville"/>
              </a:rPr>
              <a:t>rickets</a:t>
            </a:r>
            <a:r>
              <a:rPr lang="fr-CA" sz="1800" dirty="0">
                <a:effectLst/>
                <a:latin typeface="NewBaskerville"/>
              </a:rPr>
              <a:t> </a:t>
            </a:r>
            <a:r>
              <a:rPr lang="fr-CA" sz="1800" dirty="0" err="1">
                <a:effectLst/>
                <a:latin typeface="NewBaskerville"/>
              </a:rPr>
              <a:t>include</a:t>
            </a:r>
            <a:r>
              <a:rPr lang="fr-CA" sz="1800" dirty="0">
                <a:effectLst/>
                <a:latin typeface="NewBaskerville"/>
              </a:rPr>
              <a:t> </a:t>
            </a:r>
            <a:r>
              <a:rPr lang="fr-CA" sz="1800" dirty="0" err="1">
                <a:effectLst/>
                <a:latin typeface="NewBaskerville"/>
              </a:rPr>
              <a:t>those</a:t>
            </a:r>
            <a:r>
              <a:rPr lang="fr-CA" sz="1800" dirty="0">
                <a:effectLst/>
                <a:latin typeface="NewBaskerville"/>
              </a:rPr>
              <a:t> </a:t>
            </a:r>
            <a:r>
              <a:rPr lang="fr-CA" sz="1800" dirty="0" err="1">
                <a:effectLst/>
                <a:latin typeface="NewBaskerville"/>
              </a:rPr>
              <a:t>who</a:t>
            </a:r>
            <a:r>
              <a:rPr lang="fr-CA" sz="1800" dirty="0">
                <a:effectLst/>
                <a:latin typeface="NewBaskerville"/>
              </a:rPr>
              <a:t> are </a:t>
            </a:r>
            <a:r>
              <a:rPr lang="fr-CA" sz="1800" dirty="0" err="1">
                <a:effectLst/>
                <a:latin typeface="NewBaskerville"/>
              </a:rPr>
              <a:t>exclusively</a:t>
            </a:r>
            <a:r>
              <a:rPr lang="fr-CA" sz="1800" dirty="0">
                <a:effectLst/>
                <a:latin typeface="NewBaskerville"/>
              </a:rPr>
              <a:t> </a:t>
            </a:r>
            <a:r>
              <a:rPr lang="fr-CA" sz="1800" dirty="0" err="1">
                <a:effectLst/>
                <a:latin typeface="NewBaskerville"/>
              </a:rPr>
              <a:t>breast-fed</a:t>
            </a:r>
            <a:r>
              <a:rPr lang="fr-CA" sz="1800" dirty="0">
                <a:effectLst/>
                <a:latin typeface="NewBaskerville"/>
              </a:rPr>
              <a:t>, </a:t>
            </a:r>
            <a:r>
              <a:rPr lang="fr-CA" sz="1800" dirty="0" err="1">
                <a:effectLst/>
                <a:latin typeface="NewBaskerville"/>
              </a:rPr>
              <a:t>because</a:t>
            </a:r>
            <a:r>
              <a:rPr lang="fr-CA" sz="1800" dirty="0">
                <a:effectLst/>
                <a:latin typeface="NewBaskerville"/>
              </a:rPr>
              <a:t> </a:t>
            </a:r>
            <a:r>
              <a:rPr lang="fr-CA" sz="1800" dirty="0" err="1">
                <a:effectLst/>
                <a:latin typeface="NewBaskerville"/>
              </a:rPr>
              <a:t>vitamin</a:t>
            </a:r>
            <a:r>
              <a:rPr lang="fr-CA" sz="1800" dirty="0">
                <a:effectLst/>
                <a:latin typeface="NewBaskerville"/>
              </a:rPr>
              <a:t> D and 25OHD are </a:t>
            </a:r>
            <a:r>
              <a:rPr lang="fr-CA" sz="1800" dirty="0" err="1">
                <a:effectLst/>
                <a:latin typeface="NewBaskerville"/>
              </a:rPr>
              <a:t>normally</a:t>
            </a:r>
            <a:r>
              <a:rPr lang="fr-CA" sz="1800" dirty="0">
                <a:effectLst/>
                <a:latin typeface="NewBaskerville"/>
              </a:rPr>
              <a:t> </a:t>
            </a:r>
            <a:r>
              <a:rPr lang="fr-CA" sz="1800" dirty="0" err="1">
                <a:effectLst/>
                <a:latin typeface="NewBaskerville"/>
              </a:rPr>
              <a:t>present</a:t>
            </a:r>
            <a:r>
              <a:rPr lang="fr-CA" sz="1800" dirty="0">
                <a:effectLst/>
                <a:latin typeface="NewBaskerville"/>
              </a:rPr>
              <a:t> at </a:t>
            </a:r>
            <a:r>
              <a:rPr lang="fr-CA" sz="1800" dirty="0" err="1">
                <a:effectLst/>
                <a:latin typeface="NewBaskerville"/>
              </a:rPr>
              <a:t>low</a:t>
            </a:r>
            <a:r>
              <a:rPr lang="fr-CA" sz="1800" dirty="0">
                <a:effectLst/>
                <a:latin typeface="NewBaskerville"/>
              </a:rPr>
              <a:t> </a:t>
            </a:r>
            <a:r>
              <a:rPr lang="fr-CA" sz="1800" dirty="0" err="1">
                <a:effectLst/>
                <a:latin typeface="NewBaskerville"/>
              </a:rPr>
              <a:t>levels</a:t>
            </a:r>
            <a:r>
              <a:rPr lang="fr-CA" sz="1800" dirty="0">
                <a:effectLst/>
                <a:latin typeface="NewBaskerville"/>
              </a:rPr>
              <a:t> in </a:t>
            </a:r>
            <a:r>
              <a:rPr lang="fr-CA" sz="1800" dirty="0" err="1">
                <a:effectLst/>
                <a:latin typeface="NewBaskerville"/>
              </a:rPr>
              <a:t>breast</a:t>
            </a:r>
            <a:r>
              <a:rPr lang="fr-CA" sz="1800" dirty="0">
                <a:effectLst/>
                <a:latin typeface="NewBaskerville"/>
              </a:rPr>
              <a:t> </a:t>
            </a:r>
            <a:r>
              <a:rPr lang="fr-CA" sz="1800" dirty="0" err="1">
                <a:effectLst/>
                <a:latin typeface="NewBaskerville"/>
              </a:rPr>
              <a:t>milk</a:t>
            </a:r>
            <a:r>
              <a:rPr lang="fr-CA" sz="1800" dirty="0">
                <a:effectLst/>
                <a:latin typeface="NewBaskerville"/>
              </a:rPr>
              <a:t> (</a:t>
            </a:r>
            <a:r>
              <a:rPr lang="fr-CA" sz="1800" dirty="0" err="1">
                <a:effectLst/>
                <a:latin typeface="NewBaskerville"/>
              </a:rPr>
              <a:t>Bachrach</a:t>
            </a:r>
            <a:r>
              <a:rPr lang="fr-CA" sz="1800" dirty="0">
                <a:effectLst/>
                <a:latin typeface="NewBaskerville"/>
              </a:rPr>
              <a:t> et al., 1979; Ward et al., 2007). </a:t>
            </a:r>
            <a:r>
              <a:rPr lang="fr-CA" sz="1800" dirty="0" err="1">
                <a:effectLst/>
                <a:latin typeface="NewBaskerville"/>
              </a:rPr>
              <a:t>Health</a:t>
            </a:r>
            <a:r>
              <a:rPr lang="fr-CA" sz="1800" dirty="0">
                <a:effectLst/>
                <a:latin typeface="NewBaskerville"/>
              </a:rPr>
              <a:t> Canada </a:t>
            </a:r>
            <a:r>
              <a:rPr lang="fr-CA" sz="1800" dirty="0" err="1">
                <a:effectLst/>
                <a:latin typeface="NewBaskerville"/>
              </a:rPr>
              <a:t>currently</a:t>
            </a:r>
            <a:r>
              <a:rPr lang="fr-CA" sz="1800" dirty="0">
                <a:effectLst/>
                <a:latin typeface="NewBaskerville"/>
              </a:rPr>
              <a:t> </a:t>
            </a:r>
            <a:r>
              <a:rPr lang="fr-CA" sz="1800" dirty="0" err="1">
                <a:effectLst/>
                <a:latin typeface="NewBaskerville"/>
              </a:rPr>
              <a:t>recommends</a:t>
            </a:r>
            <a:r>
              <a:rPr lang="fr-CA" sz="1800" dirty="0">
                <a:effectLst/>
                <a:latin typeface="NewBaskerville"/>
              </a:rPr>
              <a:t> </a:t>
            </a:r>
            <a:r>
              <a:rPr lang="fr-CA" sz="1800" dirty="0" err="1">
                <a:effectLst/>
                <a:latin typeface="NewBaskerville"/>
              </a:rPr>
              <a:t>that</a:t>
            </a:r>
            <a:r>
              <a:rPr lang="fr-CA" sz="1800" dirty="0">
                <a:effectLst/>
                <a:latin typeface="NewBaskerville"/>
              </a:rPr>
              <a:t> </a:t>
            </a:r>
            <a:r>
              <a:rPr lang="fr-CA" sz="1800" dirty="0" err="1">
                <a:effectLst/>
                <a:latin typeface="NewBaskerville"/>
              </a:rPr>
              <a:t>exclusively</a:t>
            </a:r>
            <a:r>
              <a:rPr lang="fr-CA" sz="1800" dirty="0">
                <a:effectLst/>
                <a:latin typeface="NewBaskerville"/>
              </a:rPr>
              <a:t> </a:t>
            </a:r>
            <a:r>
              <a:rPr lang="fr-CA" sz="1800" dirty="0" err="1">
                <a:effectLst/>
                <a:latin typeface="NewBaskerville"/>
              </a:rPr>
              <a:t>breast-fed</a:t>
            </a:r>
            <a:r>
              <a:rPr lang="fr-CA" sz="1800" dirty="0">
                <a:effectLst/>
                <a:latin typeface="NewBaskerville"/>
              </a:rPr>
              <a:t> infants </a:t>
            </a:r>
            <a:r>
              <a:rPr lang="fr-CA" sz="1800" dirty="0" err="1">
                <a:effectLst/>
                <a:latin typeface="NewBaskerville"/>
              </a:rPr>
              <a:t>receive</a:t>
            </a:r>
            <a:r>
              <a:rPr lang="fr-CA" sz="1800" dirty="0">
                <a:effectLst/>
                <a:latin typeface="NewBaskerville"/>
              </a:rPr>
              <a:t> a </a:t>
            </a:r>
            <a:r>
              <a:rPr lang="fr-CA" sz="1800" dirty="0" err="1">
                <a:effectLst/>
                <a:latin typeface="NewBaskerville"/>
              </a:rPr>
              <a:t>supplement</a:t>
            </a:r>
            <a:r>
              <a:rPr lang="fr-CA" sz="1800" dirty="0">
                <a:effectLst/>
                <a:latin typeface="NewBaskerville"/>
              </a:rPr>
              <a:t> of </a:t>
            </a:r>
            <a:r>
              <a:rPr lang="fr-CA" sz="1800" dirty="0" err="1">
                <a:effectLst/>
                <a:latin typeface="NewBaskerville"/>
              </a:rPr>
              <a:t>vitamin</a:t>
            </a:r>
            <a:r>
              <a:rPr lang="fr-CA" sz="1800" dirty="0">
                <a:effectLst/>
                <a:latin typeface="NewBaskerville"/>
              </a:rPr>
              <a:t> D,6 and the American </a:t>
            </a:r>
            <a:r>
              <a:rPr lang="fr-CA" sz="1800" dirty="0" err="1">
                <a:effectLst/>
                <a:latin typeface="NewBaskerville"/>
              </a:rPr>
              <a:t>Academy</a:t>
            </a:r>
            <a:r>
              <a:rPr lang="fr-CA" sz="1800" dirty="0">
                <a:effectLst/>
                <a:latin typeface="NewBaskerville"/>
              </a:rPr>
              <a:t> of </a:t>
            </a:r>
            <a:r>
              <a:rPr lang="fr-CA" sz="1800" dirty="0" err="1">
                <a:effectLst/>
                <a:latin typeface="NewBaskerville"/>
              </a:rPr>
              <a:t>Pediatrics</a:t>
            </a:r>
            <a:r>
              <a:rPr lang="fr-CA" sz="1800" dirty="0">
                <a:effectLst/>
                <a:latin typeface="NewBaskerville"/>
              </a:rPr>
              <a:t> guidelines support </a:t>
            </a:r>
            <a:r>
              <a:rPr lang="fr-CA" sz="1800" dirty="0" err="1">
                <a:effectLst/>
                <a:latin typeface="NewBaskerville"/>
              </a:rPr>
              <a:t>supplementation</a:t>
            </a:r>
            <a:r>
              <a:rPr lang="fr-CA" sz="1800" dirty="0">
                <a:effectLst/>
                <a:latin typeface="NewBaskerville"/>
              </a:rPr>
              <a:t> of </a:t>
            </a:r>
            <a:r>
              <a:rPr lang="fr-CA" sz="1800" dirty="0" err="1">
                <a:effectLst/>
                <a:latin typeface="NewBaskerville"/>
              </a:rPr>
              <a:t>breastfeeding</a:t>
            </a:r>
            <a:r>
              <a:rPr lang="fr-CA" sz="1800" dirty="0">
                <a:effectLst/>
                <a:latin typeface="NewBaskerville"/>
              </a:rPr>
              <a:t> infants </a:t>
            </a:r>
            <a:r>
              <a:rPr lang="fr-CA" sz="1800" dirty="0" err="1">
                <a:effectLst/>
                <a:latin typeface="NewBaskerville"/>
              </a:rPr>
              <a:t>with</a:t>
            </a:r>
            <a:r>
              <a:rPr lang="fr-CA" sz="1800" dirty="0">
                <a:effectLst/>
                <a:latin typeface="NewBaskerville"/>
              </a:rPr>
              <a:t> </a:t>
            </a:r>
            <a:r>
              <a:rPr lang="fr-CA" sz="1800" dirty="0" err="1">
                <a:effectLst/>
                <a:latin typeface="NewBaskerville"/>
              </a:rPr>
              <a:t>vitamin</a:t>
            </a:r>
            <a:r>
              <a:rPr lang="fr-CA" sz="1800" dirty="0">
                <a:effectLst/>
                <a:latin typeface="NewBaskerville"/>
              </a:rPr>
              <a:t> D (Gartner and Greer, 2003). Commercial infant formula </a:t>
            </a:r>
            <a:r>
              <a:rPr lang="fr-CA" sz="1800" dirty="0" err="1">
                <a:effectLst/>
                <a:latin typeface="NewBaskerville"/>
              </a:rPr>
              <a:t>contains</a:t>
            </a:r>
            <a:r>
              <a:rPr lang="fr-CA" sz="1800" dirty="0">
                <a:effectLst/>
                <a:latin typeface="NewBaskerville"/>
              </a:rPr>
              <a:t> </a:t>
            </a:r>
            <a:r>
              <a:rPr lang="fr-CA" sz="1800" dirty="0" err="1">
                <a:effectLst/>
                <a:latin typeface="NewBaskerville"/>
              </a:rPr>
              <a:t>vitamin</a:t>
            </a:r>
            <a:r>
              <a:rPr lang="fr-CA" sz="1800" dirty="0">
                <a:effectLst/>
                <a:latin typeface="NewBaskerville"/>
              </a:rPr>
              <a:t> D, as </a:t>
            </a:r>
            <a:r>
              <a:rPr lang="fr-CA" sz="1800" dirty="0" err="1">
                <a:effectLst/>
                <a:latin typeface="NewBaskerville"/>
              </a:rPr>
              <a:t>discussed</a:t>
            </a:r>
            <a:r>
              <a:rPr lang="fr-CA" sz="1800" dirty="0">
                <a:effectLst/>
                <a:latin typeface="NewBaskerville"/>
              </a:rPr>
              <a:t> </a:t>
            </a:r>
            <a:r>
              <a:rPr lang="fr-CA" sz="1800" dirty="0" err="1">
                <a:effectLst/>
                <a:latin typeface="NewBaskerville"/>
              </a:rPr>
              <a:t>previously</a:t>
            </a:r>
            <a:r>
              <a:rPr lang="fr-CA" sz="1800" dirty="0">
                <a:effectLst/>
                <a:latin typeface="NewBaskerville"/>
              </a:rPr>
              <a:t> in </a:t>
            </a:r>
            <a:r>
              <a:rPr lang="fr-CA" sz="1800" dirty="0" err="1">
                <a:effectLst/>
                <a:latin typeface="NewBaskerville"/>
              </a:rPr>
              <a:t>this</a:t>
            </a:r>
            <a:r>
              <a:rPr lang="fr-CA" sz="1800" dirty="0">
                <a:effectLst/>
                <a:latin typeface="NewBaskerville"/>
              </a:rPr>
              <a:t> </a:t>
            </a:r>
            <a:r>
              <a:rPr lang="fr-CA" sz="1800" dirty="0" err="1">
                <a:effectLst/>
                <a:latin typeface="NewBaskerville"/>
              </a:rPr>
              <a:t>chapter</a:t>
            </a:r>
            <a:r>
              <a:rPr lang="fr-CA" sz="1800" dirty="0">
                <a:effectLst/>
                <a:latin typeface="NewBaskerville"/>
              </a:rPr>
              <a:t>.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err="1">
                <a:solidFill>
                  <a:srgbClr val="212121"/>
                </a:solidFill>
                <a:effectLst/>
                <a:latin typeface="system-ui"/>
              </a:rPr>
              <a:t>Holick</a:t>
            </a:r>
            <a:r>
              <a:rPr lang="fr-CA" b="0" i="0" dirty="0">
                <a:solidFill>
                  <a:srgbClr val="212121"/>
                </a:solidFill>
                <a:effectLst/>
                <a:latin typeface="system-ui"/>
              </a:rPr>
              <a:t> MF, </a:t>
            </a:r>
            <a:r>
              <a:rPr lang="fr-CA" b="0" i="0" dirty="0" err="1">
                <a:solidFill>
                  <a:srgbClr val="212121"/>
                </a:solidFill>
                <a:effectLst/>
                <a:latin typeface="system-ui"/>
              </a:rPr>
              <a:t>Binkley</a:t>
            </a:r>
            <a:r>
              <a:rPr lang="fr-CA" b="0" i="0" dirty="0">
                <a:solidFill>
                  <a:srgbClr val="212121"/>
                </a:solidFill>
                <a:effectLst/>
                <a:latin typeface="system-ui"/>
              </a:rPr>
              <a:t> NC, Bischoff-Ferrari HA, Gordon CM, Hanley DA, </a:t>
            </a:r>
            <a:r>
              <a:rPr lang="fr-CA" b="0" i="0" dirty="0" err="1">
                <a:solidFill>
                  <a:srgbClr val="212121"/>
                </a:solidFill>
                <a:effectLst/>
                <a:latin typeface="system-ui"/>
              </a:rPr>
              <a:t>Heaney</a:t>
            </a:r>
            <a:r>
              <a:rPr lang="fr-CA" b="0" i="0" dirty="0">
                <a:solidFill>
                  <a:srgbClr val="212121"/>
                </a:solidFill>
                <a:effectLst/>
                <a:latin typeface="system-ui"/>
              </a:rPr>
              <a:t> RP, Murad MH, Weaver CM; Endocrine Society. </a:t>
            </a:r>
            <a:r>
              <a:rPr lang="fr-CA" b="0" i="0" dirty="0" err="1">
                <a:solidFill>
                  <a:srgbClr val="212121"/>
                </a:solidFill>
                <a:effectLst/>
                <a:latin typeface="system-ui"/>
              </a:rPr>
              <a:t>Evaluation</a:t>
            </a:r>
            <a:r>
              <a:rPr lang="fr-CA" b="0" i="0" dirty="0">
                <a:solidFill>
                  <a:srgbClr val="212121"/>
                </a:solidFill>
                <a:effectLst/>
                <a:latin typeface="system-ui"/>
              </a:rPr>
              <a:t>, </a:t>
            </a:r>
            <a:r>
              <a:rPr lang="fr-CA" b="0" i="0" dirty="0" err="1">
                <a:solidFill>
                  <a:srgbClr val="212121"/>
                </a:solidFill>
                <a:effectLst/>
                <a:latin typeface="system-ui"/>
              </a:rPr>
              <a:t>treatment</a:t>
            </a:r>
            <a:r>
              <a:rPr lang="fr-CA" b="0" i="0" dirty="0">
                <a:solidFill>
                  <a:srgbClr val="212121"/>
                </a:solidFill>
                <a:effectLst/>
                <a:latin typeface="system-ui"/>
              </a:rPr>
              <a:t>, and </a:t>
            </a:r>
            <a:r>
              <a:rPr lang="fr-CA" b="0" i="0" dirty="0" err="1">
                <a:solidFill>
                  <a:srgbClr val="212121"/>
                </a:solidFill>
                <a:effectLst/>
                <a:latin typeface="system-ui"/>
              </a:rPr>
              <a:t>prevention</a:t>
            </a:r>
            <a:r>
              <a:rPr lang="fr-CA" b="0" i="0" dirty="0">
                <a:solidFill>
                  <a:srgbClr val="212121"/>
                </a:solidFill>
                <a:effectLst/>
                <a:latin typeface="system-ui"/>
              </a:rPr>
              <a:t> of </a:t>
            </a:r>
            <a:r>
              <a:rPr lang="fr-CA" b="0" i="0" dirty="0" err="1">
                <a:solidFill>
                  <a:srgbClr val="212121"/>
                </a:solidFill>
                <a:effectLst/>
                <a:latin typeface="system-ui"/>
              </a:rPr>
              <a:t>vitamin</a:t>
            </a:r>
            <a:r>
              <a:rPr lang="fr-CA" b="0" i="0" dirty="0">
                <a:solidFill>
                  <a:srgbClr val="212121"/>
                </a:solidFill>
                <a:effectLst/>
                <a:latin typeface="system-ui"/>
              </a:rPr>
              <a:t> D </a:t>
            </a:r>
            <a:r>
              <a:rPr lang="fr-CA" b="0" i="0" dirty="0" err="1">
                <a:solidFill>
                  <a:srgbClr val="212121"/>
                </a:solidFill>
                <a:effectLst/>
                <a:latin typeface="system-ui"/>
              </a:rPr>
              <a:t>deficiency</a:t>
            </a:r>
            <a:r>
              <a:rPr lang="fr-CA" b="0" i="0" dirty="0">
                <a:solidFill>
                  <a:srgbClr val="212121"/>
                </a:solidFill>
                <a:effectLst/>
                <a:latin typeface="system-ui"/>
              </a:rPr>
              <a:t>: an Endocrine Society </a:t>
            </a:r>
            <a:r>
              <a:rPr lang="fr-CA" b="0" i="0" dirty="0" err="1">
                <a:solidFill>
                  <a:srgbClr val="212121"/>
                </a:solidFill>
                <a:effectLst/>
                <a:latin typeface="system-ui"/>
              </a:rPr>
              <a:t>clinical</a:t>
            </a:r>
            <a:r>
              <a:rPr lang="fr-CA" b="0" i="0" dirty="0">
                <a:solidFill>
                  <a:srgbClr val="212121"/>
                </a:solidFill>
                <a:effectLst/>
                <a:latin typeface="system-ui"/>
              </a:rPr>
              <a:t> practice guideline. J Clin </a:t>
            </a:r>
            <a:r>
              <a:rPr lang="fr-CA" b="0" i="0" dirty="0" err="1">
                <a:solidFill>
                  <a:srgbClr val="212121"/>
                </a:solidFill>
                <a:effectLst/>
                <a:latin typeface="system-ui"/>
              </a:rPr>
              <a:t>Endocrinol</a:t>
            </a:r>
            <a:r>
              <a:rPr lang="fr-CA" b="0" i="0" dirty="0">
                <a:solidFill>
                  <a:srgbClr val="212121"/>
                </a:solidFill>
                <a:effectLst/>
                <a:latin typeface="system-ui"/>
              </a:rPr>
              <a:t> </a:t>
            </a:r>
            <a:r>
              <a:rPr lang="fr-CA" b="0" i="0" dirty="0" err="1">
                <a:solidFill>
                  <a:srgbClr val="212121"/>
                </a:solidFill>
                <a:effectLst/>
                <a:latin typeface="system-ui"/>
              </a:rPr>
              <a:t>Metab</a:t>
            </a:r>
            <a:r>
              <a:rPr lang="fr-CA" b="0" i="0" dirty="0">
                <a:solidFill>
                  <a:srgbClr val="212121"/>
                </a:solidFill>
                <a:effectLst/>
                <a:latin typeface="system-ui"/>
              </a:rPr>
              <a:t>. 2011 Jul;96(7):1911-30. </a:t>
            </a:r>
            <a:r>
              <a:rPr lang="fr-CA" b="0" i="0" dirty="0" err="1">
                <a:solidFill>
                  <a:srgbClr val="212121"/>
                </a:solidFill>
                <a:effectLst/>
                <a:latin typeface="system-ui"/>
              </a:rPr>
              <a:t>doi</a:t>
            </a:r>
            <a:r>
              <a:rPr lang="fr-CA" b="0" i="0" dirty="0">
                <a:solidFill>
                  <a:srgbClr val="212121"/>
                </a:solidFill>
                <a:effectLst/>
                <a:latin typeface="system-ui"/>
              </a:rPr>
              <a:t>: 10.1210/jc.2011-0385. Epub 2011 Jun 6. Erratum in: J Clin </a:t>
            </a:r>
            <a:r>
              <a:rPr lang="fr-CA" b="0" i="0" dirty="0" err="1">
                <a:solidFill>
                  <a:srgbClr val="212121"/>
                </a:solidFill>
                <a:effectLst/>
                <a:latin typeface="system-ui"/>
              </a:rPr>
              <a:t>Endocrinol</a:t>
            </a:r>
            <a:r>
              <a:rPr lang="fr-CA" b="0" i="0" dirty="0">
                <a:solidFill>
                  <a:srgbClr val="212121"/>
                </a:solidFill>
                <a:effectLst/>
                <a:latin typeface="system-ui"/>
              </a:rPr>
              <a:t> </a:t>
            </a:r>
            <a:r>
              <a:rPr lang="fr-CA" b="0" i="0" dirty="0" err="1">
                <a:solidFill>
                  <a:srgbClr val="212121"/>
                </a:solidFill>
                <a:effectLst/>
                <a:latin typeface="system-ui"/>
              </a:rPr>
              <a:t>Metab</a:t>
            </a:r>
            <a:r>
              <a:rPr lang="fr-CA" b="0" i="0" dirty="0">
                <a:solidFill>
                  <a:srgbClr val="212121"/>
                </a:solidFill>
                <a:effectLst/>
                <a:latin typeface="system-ui"/>
              </a:rPr>
              <a:t>. 2011 Dec;96(12):3908. PMID: 21646368.</a:t>
            </a:r>
            <a:endParaRPr lang="fr-CA" dirty="0"/>
          </a:p>
          <a:p>
            <a:pPr>
              <a:buFont typeface="Arial" panose="020B0604020202020204" pitchFamily="34" charset="0"/>
              <a:buChar char="•"/>
            </a:pPr>
            <a:r>
              <a:rPr lang="fr-CA" sz="1800" dirty="0">
                <a:solidFill>
                  <a:srgbClr val="3A3D3F"/>
                </a:solidFill>
                <a:effectLst/>
                <a:latin typeface="OpenSans"/>
              </a:rPr>
              <a:t>Endocrine Society </a:t>
            </a:r>
            <a:r>
              <a:rPr lang="fr-CA" sz="1800" dirty="0" err="1">
                <a:solidFill>
                  <a:srgbClr val="3A3D3F"/>
                </a:solidFill>
                <a:effectLst/>
                <a:latin typeface="OpenSans"/>
              </a:rPr>
              <a:t>suggested</a:t>
            </a:r>
            <a:r>
              <a:rPr lang="fr-CA" sz="1800" dirty="0">
                <a:solidFill>
                  <a:srgbClr val="3A3D3F"/>
                </a:solidFill>
                <a:effectLst/>
                <a:latin typeface="OpenSans"/>
              </a:rPr>
              <a:t> </a:t>
            </a:r>
            <a:r>
              <a:rPr lang="fr-CA" sz="1800" dirty="0" err="1">
                <a:solidFill>
                  <a:srgbClr val="3A3D3F"/>
                </a:solidFill>
                <a:effectLst/>
                <a:latin typeface="OpenSans"/>
              </a:rPr>
              <a:t>dietary</a:t>
            </a:r>
            <a:r>
              <a:rPr lang="fr-CA" sz="1800" dirty="0">
                <a:solidFill>
                  <a:srgbClr val="3A3D3F"/>
                </a:solidFill>
                <a:effectLst/>
                <a:latin typeface="OpenSans"/>
              </a:rPr>
              <a:t> </a:t>
            </a:r>
            <a:r>
              <a:rPr lang="fr-CA" sz="1800" dirty="0" err="1">
                <a:solidFill>
                  <a:srgbClr val="3A3D3F"/>
                </a:solidFill>
                <a:effectLst/>
                <a:latin typeface="OpenSans"/>
              </a:rPr>
              <a:t>intake</a:t>
            </a:r>
            <a:r>
              <a:rPr lang="fr-CA" sz="1800" dirty="0">
                <a:solidFill>
                  <a:srgbClr val="3A3D3F"/>
                </a:solidFill>
                <a:effectLst/>
                <a:latin typeface="OpenSans"/>
              </a:rPr>
              <a:t> for patients at </a:t>
            </a:r>
            <a:r>
              <a:rPr lang="fr-CA" sz="1800" dirty="0" err="1">
                <a:solidFill>
                  <a:srgbClr val="3A3D3F"/>
                </a:solidFill>
                <a:effectLst/>
                <a:latin typeface="OpenSans"/>
              </a:rPr>
              <a:t>risk</a:t>
            </a:r>
            <a:r>
              <a:rPr lang="fr-CA" sz="1800" dirty="0">
                <a:solidFill>
                  <a:srgbClr val="3A3D3F"/>
                </a:solidFill>
                <a:effectLst/>
                <a:latin typeface="OpenSans"/>
              </a:rPr>
              <a:t> for </a:t>
            </a:r>
            <a:r>
              <a:rPr lang="fr-CA" sz="1800" dirty="0" err="1">
                <a:solidFill>
                  <a:srgbClr val="3A3D3F"/>
                </a:solidFill>
                <a:effectLst/>
                <a:latin typeface="OpenSans"/>
              </a:rPr>
              <a:t>vitamin</a:t>
            </a:r>
            <a:r>
              <a:rPr lang="fr-CA" sz="1800" dirty="0">
                <a:solidFill>
                  <a:srgbClr val="3A3D3F"/>
                </a:solidFill>
                <a:effectLst/>
                <a:latin typeface="OpenSans"/>
              </a:rPr>
              <a:t> D </a:t>
            </a:r>
            <a:r>
              <a:rPr lang="fr-CA" sz="1800" dirty="0" err="1">
                <a:solidFill>
                  <a:srgbClr val="3A3D3F"/>
                </a:solidFill>
                <a:effectLst/>
                <a:latin typeface="OpenSans"/>
              </a:rPr>
              <a:t>deciency</a:t>
            </a:r>
            <a:r>
              <a:rPr lang="fr-CA" sz="1800" dirty="0">
                <a:solidFill>
                  <a:srgbClr val="3A3D3F"/>
                </a:solidFill>
                <a:effectLst/>
                <a:latin typeface="OpenSans"/>
              </a:rPr>
              <a:t> </a:t>
            </a:r>
            <a:r>
              <a:rPr lang="fr-CA" sz="1800" dirty="0">
                <a:solidFill>
                  <a:srgbClr val="237293"/>
                </a:solidFill>
                <a:effectLst/>
                <a:latin typeface="OpenSans"/>
              </a:rPr>
              <a:t>1 (</a:t>
            </a:r>
            <a:r>
              <a:rPr lang="fr-CA" dirty="0" err="1"/>
              <a:t>Thus</a:t>
            </a:r>
            <a:r>
              <a:rPr lang="fr-CA" dirty="0"/>
              <a:t>, the major cause of </a:t>
            </a:r>
            <a:r>
              <a:rPr lang="fr-CA" dirty="0" err="1"/>
              <a:t>vitamin</a:t>
            </a:r>
            <a:r>
              <a:rPr lang="fr-CA" dirty="0"/>
              <a:t> D </a:t>
            </a:r>
            <a:r>
              <a:rPr lang="fr-CA" dirty="0" err="1"/>
              <a:t>deficiency</a:t>
            </a:r>
            <a:r>
              <a:rPr lang="fr-CA" dirty="0"/>
              <a:t> </a:t>
            </a:r>
            <a:r>
              <a:rPr lang="fr-CA" dirty="0" err="1"/>
              <a:t>is</a:t>
            </a:r>
            <a:r>
              <a:rPr lang="fr-CA" dirty="0"/>
              <a:t> </a:t>
            </a:r>
            <a:r>
              <a:rPr lang="fr-CA" dirty="0" err="1"/>
              <a:t>inadequate</a:t>
            </a:r>
            <a:r>
              <a:rPr lang="fr-CA" dirty="0"/>
              <a:t> </a:t>
            </a:r>
            <a:r>
              <a:rPr lang="fr-CA" dirty="0" err="1"/>
              <a:t>exposure</a:t>
            </a:r>
            <a:r>
              <a:rPr lang="fr-CA" dirty="0"/>
              <a:t> to sunlight or malabsorption)</a:t>
            </a:r>
            <a:endParaRPr lang="fr-CA" dirty="0">
              <a:effectLst/>
            </a:endParaRPr>
          </a:p>
          <a:p>
            <a:r>
              <a:rPr lang="fr-CA" sz="1800" dirty="0">
                <a:solidFill>
                  <a:srgbClr val="2D2D2D"/>
                </a:solidFill>
                <a:effectLst/>
                <a:latin typeface="OpenSans"/>
              </a:rPr>
              <a:t>– </a:t>
            </a:r>
            <a:r>
              <a:rPr lang="fr-CA" sz="1800" dirty="0" err="1">
                <a:solidFill>
                  <a:srgbClr val="3A3D3F"/>
                </a:solidFill>
                <a:effectLst/>
                <a:latin typeface="OpenSans"/>
              </a:rPr>
              <a:t>suggested</a:t>
            </a:r>
            <a:r>
              <a:rPr lang="fr-CA" sz="1800" dirty="0">
                <a:solidFill>
                  <a:srgbClr val="3A3D3F"/>
                </a:solidFill>
                <a:effectLst/>
                <a:latin typeface="OpenSans"/>
              </a:rPr>
              <a:t> </a:t>
            </a:r>
            <a:r>
              <a:rPr lang="fr-CA" sz="1800" dirty="0" err="1">
                <a:solidFill>
                  <a:srgbClr val="3A3D3F"/>
                </a:solidFill>
                <a:effectLst/>
                <a:latin typeface="OpenSans"/>
              </a:rPr>
              <a:t>intake</a:t>
            </a:r>
            <a:r>
              <a:rPr lang="fr-CA" sz="1800" dirty="0">
                <a:solidFill>
                  <a:srgbClr val="3A3D3F"/>
                </a:solidFill>
                <a:effectLst/>
                <a:latin typeface="OpenSans"/>
              </a:rPr>
              <a:t> to </a:t>
            </a:r>
            <a:r>
              <a:rPr lang="fr-CA" sz="1800" dirty="0" err="1">
                <a:solidFill>
                  <a:srgbClr val="3A3D3F"/>
                </a:solidFill>
                <a:effectLst/>
                <a:latin typeface="OpenSans"/>
              </a:rPr>
              <a:t>maximize</a:t>
            </a:r>
            <a:r>
              <a:rPr lang="fr-CA" sz="1800" dirty="0">
                <a:solidFill>
                  <a:srgbClr val="3A3D3F"/>
                </a:solidFill>
                <a:effectLst/>
                <a:latin typeface="OpenSans"/>
              </a:rPr>
              <a:t> </a:t>
            </a:r>
            <a:r>
              <a:rPr lang="fr-CA" sz="1800" dirty="0" err="1">
                <a:solidFill>
                  <a:srgbClr val="3A3D3F"/>
                </a:solidFill>
                <a:effectLst/>
                <a:latin typeface="OpenSans"/>
              </a:rPr>
              <a:t>bone</a:t>
            </a:r>
            <a:r>
              <a:rPr lang="fr-CA" sz="1800" dirty="0">
                <a:solidFill>
                  <a:srgbClr val="3A3D3F"/>
                </a:solidFill>
                <a:effectLst/>
                <a:latin typeface="OpenSans"/>
              </a:rPr>
              <a:t> </a:t>
            </a:r>
            <a:r>
              <a:rPr lang="fr-CA" sz="1800" dirty="0" err="1">
                <a:solidFill>
                  <a:srgbClr val="3A3D3F"/>
                </a:solidFill>
                <a:effectLst/>
                <a:latin typeface="OpenSans"/>
              </a:rPr>
              <a:t>health</a:t>
            </a:r>
            <a:r>
              <a:rPr lang="fr-CA" sz="1800" dirty="0">
                <a:solidFill>
                  <a:srgbClr val="3A3D3F"/>
                </a:solidFill>
                <a:effectLst/>
                <a:latin typeface="OpenSans"/>
              </a:rPr>
              <a:t> and muscle </a:t>
            </a:r>
            <a:r>
              <a:rPr lang="fr-CA" sz="1800" dirty="0" err="1">
                <a:solidFill>
                  <a:srgbClr val="3A3D3F"/>
                </a:solidFill>
                <a:effectLst/>
                <a:latin typeface="OpenSans"/>
              </a:rPr>
              <a:t>function</a:t>
            </a:r>
            <a:r>
              <a:rPr lang="fr-CA" sz="1800" dirty="0">
                <a:solidFill>
                  <a:srgbClr val="3A3D3F"/>
                </a:solidFill>
                <a:effectLst/>
                <a:latin typeface="OpenSans"/>
              </a:rPr>
              <a:t> (</a:t>
            </a:r>
            <a:r>
              <a:rPr lang="fr-CA" sz="1800" dirty="0" err="1">
                <a:solidFill>
                  <a:srgbClr val="3A3D3F"/>
                </a:solidFill>
                <a:effectLst/>
                <a:latin typeface="OpenSans"/>
              </a:rPr>
              <a:t>unknown</a:t>
            </a:r>
            <a:r>
              <a:rPr lang="fr-CA" sz="1800" dirty="0">
                <a:solidFill>
                  <a:srgbClr val="3A3D3F"/>
                </a:solidFill>
                <a:effectLst/>
                <a:latin typeface="OpenSans"/>
              </a:rPr>
              <a:t> if </a:t>
            </a:r>
            <a:r>
              <a:rPr lang="fr-CA" sz="1800" dirty="0" err="1">
                <a:solidFill>
                  <a:srgbClr val="3A3D3F"/>
                </a:solidFill>
                <a:effectLst/>
                <a:latin typeface="OpenSans"/>
              </a:rPr>
              <a:t>this</a:t>
            </a:r>
            <a:r>
              <a:rPr lang="fr-CA" sz="1800" dirty="0">
                <a:solidFill>
                  <a:srgbClr val="3A3D3F"/>
                </a:solidFill>
                <a:effectLst/>
                <a:latin typeface="OpenSans"/>
              </a:rPr>
              <a:t> </a:t>
            </a:r>
            <a:r>
              <a:rPr lang="fr-CA" sz="1800" dirty="0" err="1">
                <a:solidFill>
                  <a:srgbClr val="3A3D3F"/>
                </a:solidFill>
                <a:effectLst/>
                <a:latin typeface="OpenSans"/>
              </a:rPr>
              <a:t>level</a:t>
            </a:r>
            <a:r>
              <a:rPr lang="fr-CA" sz="1800" dirty="0">
                <a:solidFill>
                  <a:srgbClr val="3A3D3F"/>
                </a:solidFill>
                <a:effectLst/>
                <a:latin typeface="OpenSans"/>
              </a:rPr>
              <a:t> </a:t>
            </a:r>
            <a:r>
              <a:rPr lang="fr-CA" sz="1800" dirty="0" err="1">
                <a:solidFill>
                  <a:srgbClr val="3A3D3F"/>
                </a:solidFill>
                <a:effectLst/>
                <a:latin typeface="OpenSans"/>
              </a:rPr>
              <a:t>adequate</a:t>
            </a:r>
            <a:r>
              <a:rPr lang="fr-CA" sz="1800" dirty="0">
                <a:solidFill>
                  <a:srgbClr val="3A3D3F"/>
                </a:solidFill>
                <a:effectLst/>
                <a:latin typeface="OpenSans"/>
              </a:rPr>
              <a:t> to </a:t>
            </a:r>
            <a:r>
              <a:rPr lang="fr-CA" sz="1800" dirty="0" err="1">
                <a:solidFill>
                  <a:srgbClr val="3A3D3F"/>
                </a:solidFill>
                <a:effectLst/>
                <a:latin typeface="OpenSans"/>
              </a:rPr>
              <a:t>provide</a:t>
            </a:r>
            <a:r>
              <a:rPr lang="fr-CA" sz="1800" dirty="0">
                <a:solidFill>
                  <a:srgbClr val="3A3D3F"/>
                </a:solidFill>
                <a:effectLst/>
                <a:latin typeface="OpenSans"/>
              </a:rPr>
              <a:t> </a:t>
            </a:r>
            <a:r>
              <a:rPr lang="fr-CA" sz="1800" dirty="0" err="1">
                <a:solidFill>
                  <a:srgbClr val="3A3D3F"/>
                </a:solidFill>
                <a:effectLst/>
                <a:latin typeface="OpenSans"/>
              </a:rPr>
              <a:t>potential</a:t>
            </a:r>
            <a:r>
              <a:rPr lang="fr-CA" sz="1800" dirty="0">
                <a:solidFill>
                  <a:srgbClr val="3A3D3F"/>
                </a:solidFill>
                <a:effectLst/>
                <a:latin typeface="OpenSans"/>
              </a:rPr>
              <a:t> </a:t>
            </a:r>
            <a:r>
              <a:rPr lang="fr-CA" sz="1800" dirty="0" err="1">
                <a:solidFill>
                  <a:srgbClr val="3A3D3F"/>
                </a:solidFill>
                <a:effectLst/>
                <a:latin typeface="OpenSans"/>
              </a:rPr>
              <a:t>nonskeletal</a:t>
            </a:r>
            <a:r>
              <a:rPr lang="fr-CA" sz="1800" dirty="0">
                <a:solidFill>
                  <a:srgbClr val="3A3D3F"/>
                </a:solidFill>
                <a:effectLst/>
                <a:latin typeface="OpenSans"/>
              </a:rPr>
              <a:t> </a:t>
            </a:r>
            <a:r>
              <a:rPr lang="fr-CA" sz="1800" dirty="0" err="1">
                <a:solidFill>
                  <a:srgbClr val="3A3D3F"/>
                </a:solidFill>
                <a:effectLst/>
                <a:latin typeface="OpenSans"/>
              </a:rPr>
              <a:t>health</a:t>
            </a:r>
            <a:r>
              <a:rPr lang="fr-CA" sz="1800" dirty="0">
                <a:solidFill>
                  <a:srgbClr val="3A3D3F"/>
                </a:solidFill>
                <a:effectLst/>
                <a:latin typeface="OpenSans"/>
              </a:rPr>
              <a:t> </a:t>
            </a:r>
            <a:r>
              <a:rPr lang="fr-CA" sz="1800" dirty="0" err="1">
                <a:solidFill>
                  <a:srgbClr val="3A3D3F"/>
                </a:solidFill>
                <a:effectLst/>
                <a:latin typeface="OpenSans"/>
              </a:rPr>
              <a:t>benefits</a:t>
            </a:r>
            <a:r>
              <a:rPr lang="fr-CA" sz="1800" dirty="0">
                <a:solidFill>
                  <a:srgbClr val="3A3D3F"/>
                </a:solidFill>
                <a:effectLst/>
                <a:latin typeface="OpenSans"/>
              </a:rPr>
              <a:t>) </a:t>
            </a:r>
            <a:endParaRPr lang="fr-CA" dirty="0">
              <a:effectLst/>
            </a:endParaRPr>
          </a:p>
          <a:p>
            <a:r>
              <a:rPr lang="fr-CA" sz="1800" dirty="0">
                <a:solidFill>
                  <a:srgbClr val="2D2D2D"/>
                </a:solidFill>
                <a:effectLst/>
                <a:latin typeface="Helvetica" pitchFamily="2" charset="0"/>
              </a:rPr>
              <a:t>● </a:t>
            </a:r>
            <a:r>
              <a:rPr lang="fr-CA" sz="1800" dirty="0" err="1">
                <a:solidFill>
                  <a:srgbClr val="3A3D3F"/>
                </a:solidFill>
                <a:effectLst/>
                <a:latin typeface="OpenSans"/>
              </a:rPr>
              <a:t>age</a:t>
            </a:r>
            <a:r>
              <a:rPr lang="fr-CA" sz="1800" dirty="0">
                <a:solidFill>
                  <a:srgbClr val="3A3D3F"/>
                </a:solidFill>
                <a:effectLst/>
                <a:latin typeface="OpenSans"/>
              </a:rPr>
              <a:t> 0-1 </a:t>
            </a:r>
            <a:r>
              <a:rPr lang="fr-CA" sz="1800" dirty="0" err="1">
                <a:solidFill>
                  <a:srgbClr val="3A3D3F"/>
                </a:solidFill>
                <a:effectLst/>
                <a:latin typeface="OpenSans"/>
              </a:rPr>
              <a:t>year</a:t>
            </a:r>
            <a:r>
              <a:rPr lang="fr-CA" sz="1800" dirty="0">
                <a:solidFill>
                  <a:srgbClr val="3A3D3F"/>
                </a:solidFill>
                <a:effectLst/>
                <a:latin typeface="OpenSans"/>
              </a:rPr>
              <a:t> - 400-1,000 </a:t>
            </a:r>
            <a:r>
              <a:rPr lang="fr-CA" sz="1800" dirty="0" err="1">
                <a:solidFill>
                  <a:srgbClr val="3A3D3F"/>
                </a:solidFill>
                <a:effectLst/>
                <a:latin typeface="OpenSans"/>
              </a:rPr>
              <a:t>units</a:t>
            </a:r>
            <a:r>
              <a:rPr lang="fr-CA" sz="1800" dirty="0">
                <a:solidFill>
                  <a:srgbClr val="3A3D3F"/>
                </a:solidFill>
                <a:effectLst/>
                <a:latin typeface="OpenSans"/>
              </a:rPr>
              <a:t>/</a:t>
            </a:r>
            <a:r>
              <a:rPr lang="fr-CA" sz="1800" dirty="0" err="1">
                <a:solidFill>
                  <a:srgbClr val="3A3D3F"/>
                </a:solidFill>
                <a:effectLst/>
                <a:latin typeface="OpenSans"/>
              </a:rPr>
              <a:t>day</a:t>
            </a:r>
            <a:r>
              <a:rPr lang="fr-CA" sz="1800" dirty="0">
                <a:solidFill>
                  <a:srgbClr val="3A3D3F"/>
                </a:solidFill>
                <a:effectLst/>
                <a:latin typeface="OpenSans"/>
              </a:rPr>
              <a:t> (10-25 </a:t>
            </a:r>
            <a:r>
              <a:rPr lang="fr-CA" sz="1800" dirty="0" err="1">
                <a:solidFill>
                  <a:srgbClr val="3A3D3F"/>
                </a:solidFill>
                <a:effectLst/>
                <a:latin typeface="OpenSans"/>
              </a:rPr>
              <a:t>mcg</a:t>
            </a:r>
            <a:r>
              <a:rPr lang="fr-CA" sz="1800" dirty="0">
                <a:solidFill>
                  <a:srgbClr val="3A3D3F"/>
                </a:solidFill>
                <a:effectLst/>
                <a:latin typeface="OpenSans"/>
              </a:rPr>
              <a:t>/</a:t>
            </a:r>
            <a:r>
              <a:rPr lang="fr-CA" sz="1800" dirty="0" err="1">
                <a:solidFill>
                  <a:srgbClr val="3A3D3F"/>
                </a:solidFill>
                <a:effectLst/>
                <a:latin typeface="OpenSans"/>
              </a:rPr>
              <a:t>day</a:t>
            </a:r>
            <a:r>
              <a:rPr lang="fr-CA" sz="1800" dirty="0">
                <a:solidFill>
                  <a:srgbClr val="3A3D3F"/>
                </a:solidFill>
                <a:effectLst/>
                <a:latin typeface="OpenSans"/>
              </a:rPr>
              <a:t>) (</a:t>
            </a:r>
            <a:r>
              <a:rPr lang="fr-CA" sz="1800" dirty="0">
                <a:solidFill>
                  <a:srgbClr val="0077A5"/>
                </a:solidFill>
                <a:effectLst/>
                <a:latin typeface="OpenSans"/>
              </a:rPr>
              <a:t>Endocrine Society Weak </a:t>
            </a:r>
            <a:r>
              <a:rPr lang="fr-CA" sz="1800" dirty="0" err="1">
                <a:solidFill>
                  <a:srgbClr val="0077A5"/>
                </a:solidFill>
                <a:effectLst/>
                <a:latin typeface="OpenSans"/>
              </a:rPr>
              <a:t>recommendation</a:t>
            </a:r>
            <a:r>
              <a:rPr lang="fr-CA" sz="1800" dirty="0">
                <a:solidFill>
                  <a:srgbClr val="0077A5"/>
                </a:solidFill>
                <a:effectLst/>
                <a:latin typeface="OpenSans"/>
              </a:rPr>
              <a:t>, High-</a:t>
            </a:r>
            <a:r>
              <a:rPr lang="fr-CA" sz="1800" dirty="0" err="1">
                <a:solidFill>
                  <a:srgbClr val="0077A5"/>
                </a:solidFill>
                <a:effectLst/>
                <a:latin typeface="OpenSans"/>
              </a:rPr>
              <a:t>quality</a:t>
            </a:r>
            <a:r>
              <a:rPr lang="fr-CA" sz="1800" dirty="0">
                <a:solidFill>
                  <a:srgbClr val="0077A5"/>
                </a:solidFill>
                <a:effectLst/>
                <a:latin typeface="OpenSans"/>
              </a:rPr>
              <a:t> </a:t>
            </a:r>
            <a:r>
              <a:rPr lang="fr-CA" sz="1800" dirty="0" err="1">
                <a:solidFill>
                  <a:srgbClr val="0077A5"/>
                </a:solidFill>
                <a:effectLst/>
                <a:latin typeface="OpenSans"/>
              </a:rPr>
              <a:t>evidence</a:t>
            </a:r>
            <a:r>
              <a:rPr lang="fr-CA" sz="1800" dirty="0">
                <a:solidFill>
                  <a:srgbClr val="3A3D3F"/>
                </a:solidFill>
                <a:effectLst/>
                <a:latin typeface="OpenSans"/>
              </a:rPr>
              <a:t>) </a:t>
            </a:r>
            <a:endParaRPr lang="fr-CA" dirty="0">
              <a:effectLst/>
            </a:endParaRPr>
          </a:p>
          <a:p>
            <a:r>
              <a:rPr lang="fr-CA" sz="1800" dirty="0">
                <a:solidFill>
                  <a:srgbClr val="2D2D2D"/>
                </a:solidFill>
                <a:effectLst/>
                <a:latin typeface="Helvetica" pitchFamily="2" charset="0"/>
              </a:rPr>
              <a:t>● </a:t>
            </a:r>
            <a:r>
              <a:rPr lang="fr-CA" sz="1800" dirty="0" err="1">
                <a:solidFill>
                  <a:srgbClr val="3A3D3F"/>
                </a:solidFill>
                <a:effectLst/>
                <a:latin typeface="OpenSans"/>
              </a:rPr>
              <a:t>during</a:t>
            </a:r>
            <a:r>
              <a:rPr lang="fr-CA" sz="1800" dirty="0">
                <a:solidFill>
                  <a:srgbClr val="3A3D3F"/>
                </a:solidFill>
                <a:effectLst/>
                <a:latin typeface="OpenSans"/>
              </a:rPr>
              <a:t> </a:t>
            </a:r>
            <a:r>
              <a:rPr lang="fr-CA" sz="1800" dirty="0" err="1">
                <a:solidFill>
                  <a:srgbClr val="3A3D3F"/>
                </a:solidFill>
                <a:effectLst/>
                <a:latin typeface="OpenSans"/>
              </a:rPr>
              <a:t>pregnancy</a:t>
            </a:r>
            <a:r>
              <a:rPr lang="fr-CA" sz="1800" dirty="0">
                <a:solidFill>
                  <a:srgbClr val="3A3D3F"/>
                </a:solidFill>
                <a:effectLst/>
                <a:latin typeface="OpenSans"/>
              </a:rPr>
              <a:t> and lactation - 600-1,000 </a:t>
            </a:r>
            <a:r>
              <a:rPr lang="fr-CA" sz="1800" dirty="0" err="1">
                <a:solidFill>
                  <a:srgbClr val="3A3D3F"/>
                </a:solidFill>
                <a:effectLst/>
                <a:latin typeface="OpenSans"/>
              </a:rPr>
              <a:t>units</a:t>
            </a:r>
            <a:r>
              <a:rPr lang="fr-CA" sz="1800" dirty="0">
                <a:solidFill>
                  <a:srgbClr val="3A3D3F"/>
                </a:solidFill>
                <a:effectLst/>
                <a:latin typeface="OpenSans"/>
              </a:rPr>
              <a:t>/</a:t>
            </a:r>
            <a:r>
              <a:rPr lang="fr-CA" sz="1800" dirty="0" err="1">
                <a:solidFill>
                  <a:srgbClr val="3A3D3F"/>
                </a:solidFill>
                <a:effectLst/>
                <a:latin typeface="OpenSans"/>
              </a:rPr>
              <a:t>day</a:t>
            </a:r>
            <a:r>
              <a:rPr lang="fr-CA" sz="1800" dirty="0">
                <a:solidFill>
                  <a:srgbClr val="3A3D3F"/>
                </a:solidFill>
                <a:effectLst/>
                <a:latin typeface="OpenSans"/>
              </a:rPr>
              <a:t> (15-25 </a:t>
            </a:r>
            <a:r>
              <a:rPr lang="fr-CA" sz="1800" dirty="0" err="1">
                <a:solidFill>
                  <a:srgbClr val="3A3D3F"/>
                </a:solidFill>
                <a:effectLst/>
                <a:latin typeface="OpenSans"/>
              </a:rPr>
              <a:t>mcg</a:t>
            </a:r>
            <a:r>
              <a:rPr lang="fr-CA" sz="1800" dirty="0">
                <a:solidFill>
                  <a:srgbClr val="3A3D3F"/>
                </a:solidFill>
                <a:effectLst/>
                <a:latin typeface="OpenSans"/>
              </a:rPr>
              <a:t>/</a:t>
            </a:r>
            <a:r>
              <a:rPr lang="fr-CA" sz="1800" dirty="0" err="1">
                <a:solidFill>
                  <a:srgbClr val="3A3D3F"/>
                </a:solidFill>
                <a:effectLst/>
                <a:latin typeface="OpenSans"/>
              </a:rPr>
              <a:t>day</a:t>
            </a:r>
            <a:r>
              <a:rPr lang="fr-CA" sz="1800" dirty="0">
                <a:solidFill>
                  <a:srgbClr val="3A3D3F"/>
                </a:solidFill>
                <a:effectLst/>
                <a:latin typeface="OpenSans"/>
              </a:rPr>
              <a:t>) (</a:t>
            </a:r>
            <a:r>
              <a:rPr lang="fr-CA" sz="1800" dirty="0">
                <a:solidFill>
                  <a:srgbClr val="0077A5"/>
                </a:solidFill>
                <a:effectLst/>
                <a:latin typeface="OpenSans"/>
              </a:rPr>
              <a:t>Endocrine Society Weak </a:t>
            </a:r>
            <a:r>
              <a:rPr lang="fr-CA" sz="1800" dirty="0" err="1">
                <a:solidFill>
                  <a:srgbClr val="0077A5"/>
                </a:solidFill>
                <a:effectLst/>
                <a:latin typeface="OpenSans"/>
              </a:rPr>
              <a:t>recommendation</a:t>
            </a:r>
            <a:r>
              <a:rPr lang="fr-CA" sz="1800" dirty="0">
                <a:solidFill>
                  <a:srgbClr val="0077A5"/>
                </a:solidFill>
                <a:effectLst/>
                <a:latin typeface="OpenSans"/>
              </a:rPr>
              <a:t>, </a:t>
            </a:r>
            <a:r>
              <a:rPr lang="fr-CA" sz="1800" dirty="0" err="1">
                <a:solidFill>
                  <a:srgbClr val="0077A5"/>
                </a:solidFill>
                <a:effectLst/>
                <a:latin typeface="OpenSans"/>
              </a:rPr>
              <a:t>Moderate-quality</a:t>
            </a:r>
            <a:r>
              <a:rPr lang="fr-CA" sz="1800" dirty="0">
                <a:solidFill>
                  <a:srgbClr val="0077A5"/>
                </a:solidFill>
                <a:effectLst/>
                <a:latin typeface="OpenSans"/>
              </a:rPr>
              <a:t> </a:t>
            </a:r>
            <a:r>
              <a:rPr lang="fr-CA" sz="1800" dirty="0" err="1">
                <a:solidFill>
                  <a:srgbClr val="0077A5"/>
                </a:solidFill>
                <a:effectLst/>
                <a:latin typeface="OpenSans"/>
              </a:rPr>
              <a:t>evidence</a:t>
            </a:r>
            <a:r>
              <a:rPr lang="fr-CA" sz="1800" dirty="0">
                <a:solidFill>
                  <a:srgbClr val="3A3D3F"/>
                </a:solidFill>
                <a:effectLst/>
                <a:latin typeface="OpenSan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Sabon"/>
              </a:rPr>
              <a:t>In the </a:t>
            </a:r>
            <a:r>
              <a:rPr lang="fr-CA" sz="1800" dirty="0" err="1">
                <a:effectLst/>
                <a:latin typeface="Sabon"/>
              </a:rPr>
              <a:t>past</a:t>
            </a:r>
            <a:r>
              <a:rPr lang="fr-CA" sz="1800" dirty="0">
                <a:effectLst/>
                <a:latin typeface="Sabon"/>
              </a:rPr>
              <a:t>, </a:t>
            </a:r>
            <a:r>
              <a:rPr lang="fr-CA" sz="1800" dirty="0" err="1">
                <a:effectLst/>
                <a:latin typeface="Sabon"/>
              </a:rPr>
              <a:t>children</a:t>
            </a:r>
            <a:r>
              <a:rPr lang="fr-CA" sz="1800" dirty="0">
                <a:effectLst/>
                <a:latin typeface="Sabon"/>
              </a:rPr>
              <a:t> of all races </a:t>
            </a:r>
            <a:r>
              <a:rPr lang="fr-CA" sz="1800" dirty="0" err="1">
                <a:effectLst/>
                <a:latin typeface="Sabon"/>
              </a:rPr>
              <a:t>obtained</a:t>
            </a:r>
            <a:r>
              <a:rPr lang="fr-CA" sz="1800" dirty="0">
                <a:effectLst/>
                <a:latin typeface="Sabon"/>
              </a:rPr>
              <a:t> </a:t>
            </a:r>
            <a:r>
              <a:rPr lang="fr-CA" sz="1800" dirty="0" err="1">
                <a:effectLst/>
                <a:latin typeface="Sabon"/>
              </a:rPr>
              <a:t>most</a:t>
            </a:r>
            <a:r>
              <a:rPr lang="fr-CA" sz="1800" dirty="0">
                <a:effectLst/>
                <a:latin typeface="Sabon"/>
              </a:rPr>
              <a:t> of </a:t>
            </a:r>
            <a:r>
              <a:rPr lang="fr-CA" sz="1800" dirty="0" err="1">
                <a:effectLst/>
                <a:latin typeface="Sabon"/>
              </a:rPr>
              <a:t>their</a:t>
            </a:r>
            <a:r>
              <a:rPr lang="fr-CA" sz="1800" dirty="0">
                <a:effectLst/>
                <a:latin typeface="Sabon"/>
              </a:rPr>
              <a:t> </a:t>
            </a:r>
            <a:r>
              <a:rPr lang="fr-CA" sz="1800" dirty="0" err="1">
                <a:effectLst/>
                <a:latin typeface="Sabon"/>
              </a:rPr>
              <a:t>vitamin</a:t>
            </a:r>
            <a:r>
              <a:rPr lang="fr-CA" sz="1800" dirty="0">
                <a:effectLst/>
                <a:latin typeface="Sabon"/>
              </a:rPr>
              <a:t> D </a:t>
            </a:r>
            <a:r>
              <a:rPr lang="fr-CA" sz="1800" dirty="0" err="1">
                <a:effectLst/>
                <a:latin typeface="Sabon"/>
              </a:rPr>
              <a:t>from</a:t>
            </a:r>
            <a:r>
              <a:rPr lang="fr-CA" sz="1800" dirty="0">
                <a:effectLst/>
                <a:latin typeface="Sabon"/>
              </a:rPr>
              <a:t> </a:t>
            </a:r>
            <a:r>
              <a:rPr lang="fr-CA" sz="1800" dirty="0" err="1">
                <a:effectLst/>
                <a:latin typeface="Sabon"/>
              </a:rPr>
              <a:t>exposure</a:t>
            </a:r>
            <a:r>
              <a:rPr lang="fr-CA" sz="1800" dirty="0">
                <a:effectLst/>
                <a:latin typeface="Sabon"/>
              </a:rPr>
              <a:t> to sunlight and </a:t>
            </a:r>
            <a:r>
              <a:rPr lang="fr-CA" sz="1800" dirty="0" err="1">
                <a:effectLst/>
                <a:latin typeface="Sabon"/>
              </a:rPr>
              <a:t>drinking</a:t>
            </a:r>
            <a:r>
              <a:rPr lang="fr-CA" sz="1800" dirty="0">
                <a:effectLst/>
                <a:latin typeface="Sabon"/>
              </a:rPr>
              <a:t> </a:t>
            </a:r>
            <a:r>
              <a:rPr lang="fr-CA" sz="1800" dirty="0" err="1">
                <a:effectLst/>
                <a:latin typeface="Sabon"/>
              </a:rPr>
              <a:t>vitamin</a:t>
            </a:r>
            <a:r>
              <a:rPr lang="fr-CA" sz="1800" dirty="0">
                <a:effectLst/>
                <a:latin typeface="Sabon"/>
              </a:rPr>
              <a:t> D-</a:t>
            </a:r>
            <a:r>
              <a:rPr lang="fr-CA" sz="1800" dirty="0" err="1">
                <a:effectLst/>
                <a:latin typeface="Sabon"/>
              </a:rPr>
              <a:t>fortified</a:t>
            </a:r>
            <a:r>
              <a:rPr lang="fr-CA" sz="1800" dirty="0">
                <a:effectLst/>
                <a:latin typeface="Sabon"/>
              </a:rPr>
              <a:t> </a:t>
            </a:r>
            <a:r>
              <a:rPr lang="fr-CA" sz="1800" dirty="0" err="1">
                <a:effectLst/>
                <a:latin typeface="Sabon"/>
              </a:rPr>
              <a:t>milk</a:t>
            </a:r>
            <a:r>
              <a:rPr lang="fr-CA" sz="1800" dirty="0">
                <a:effectLst/>
                <a:latin typeface="Sabon"/>
              </a:rPr>
              <a:t>, and </a:t>
            </a:r>
            <a:r>
              <a:rPr lang="fr-CA" sz="1800" dirty="0" err="1">
                <a:effectLst/>
                <a:latin typeface="Sabon"/>
              </a:rPr>
              <a:t>therefore</a:t>
            </a:r>
            <a:r>
              <a:rPr lang="fr-CA" sz="1800" dirty="0">
                <a:effectLst/>
                <a:latin typeface="Sabon"/>
              </a:rPr>
              <a:t>, </a:t>
            </a:r>
            <a:r>
              <a:rPr lang="fr-CA" sz="1800" dirty="0" err="1">
                <a:effectLst/>
                <a:latin typeface="Sabon"/>
              </a:rPr>
              <a:t>they</a:t>
            </a:r>
            <a:r>
              <a:rPr lang="fr-CA" sz="1800" dirty="0">
                <a:effectLst/>
                <a:latin typeface="Sabon"/>
              </a:rPr>
              <a:t> </a:t>
            </a:r>
            <a:r>
              <a:rPr lang="fr-CA" sz="1800" dirty="0" err="1">
                <a:effectLst/>
                <a:latin typeface="Sabon"/>
              </a:rPr>
              <a:t>did</a:t>
            </a:r>
            <a:r>
              <a:rPr lang="fr-CA" sz="1800" dirty="0">
                <a:effectLst/>
                <a:latin typeface="Sabon"/>
              </a:rPr>
              <a:t> not </a:t>
            </a:r>
            <a:r>
              <a:rPr lang="fr-CA" sz="1800" dirty="0" err="1">
                <a:effectLst/>
                <a:latin typeface="Sabon"/>
              </a:rPr>
              <a:t>need</a:t>
            </a:r>
            <a:r>
              <a:rPr lang="fr-CA" sz="1800" dirty="0">
                <a:effectLst/>
                <a:latin typeface="Sabon"/>
              </a:rPr>
              <a:t> to </a:t>
            </a:r>
            <a:r>
              <a:rPr lang="fr-CA" sz="1800" dirty="0" err="1">
                <a:effectLst/>
                <a:latin typeface="Sabon"/>
              </a:rPr>
              <a:t>take</a:t>
            </a:r>
            <a:r>
              <a:rPr lang="fr-CA" sz="1800" dirty="0">
                <a:effectLst/>
                <a:latin typeface="Sabon"/>
              </a:rPr>
              <a:t> a </a:t>
            </a:r>
            <a:r>
              <a:rPr lang="fr-CA" sz="1800" dirty="0" err="1">
                <a:effectLst/>
                <a:latin typeface="Sabon"/>
              </a:rPr>
              <a:t>vitamin</a:t>
            </a:r>
            <a:r>
              <a:rPr lang="fr-CA" sz="1800" dirty="0">
                <a:effectLst/>
                <a:latin typeface="Sabon"/>
              </a:rPr>
              <a:t> D </a:t>
            </a:r>
            <a:r>
              <a:rPr lang="fr-CA" sz="1800" dirty="0" err="1">
                <a:effectLst/>
                <a:latin typeface="Sabon"/>
              </a:rPr>
              <a:t>supplement</a:t>
            </a:r>
            <a:r>
              <a:rPr lang="fr-CA" sz="1800" dirty="0">
                <a:effectLst/>
                <a:latin typeface="Sabon"/>
              </a:rPr>
              <a:t> (3, 84). </a:t>
            </a:r>
            <a:r>
              <a:rPr lang="fr-CA" sz="1800" dirty="0" err="1">
                <a:effectLst/>
                <a:latin typeface="Sabon"/>
              </a:rPr>
              <a:t>However</a:t>
            </a:r>
            <a:r>
              <a:rPr lang="fr-CA" sz="1800" dirty="0">
                <a:effectLst/>
                <a:latin typeface="Sabon"/>
              </a:rPr>
              <a:t>, </a:t>
            </a:r>
            <a:r>
              <a:rPr lang="fr-CA" sz="1800" dirty="0" err="1">
                <a:effectLst/>
                <a:latin typeface="Sabon"/>
              </a:rPr>
              <a:t>children</a:t>
            </a:r>
            <a:r>
              <a:rPr lang="fr-CA" sz="1800" dirty="0">
                <a:effectLst/>
                <a:latin typeface="Sabon"/>
              </a:rPr>
              <a:t> are </a:t>
            </a:r>
            <a:r>
              <a:rPr lang="fr-CA" sz="1800" dirty="0" err="1">
                <a:effectLst/>
                <a:latin typeface="Sabon"/>
              </a:rPr>
              <a:t>spending</a:t>
            </a:r>
            <a:r>
              <a:rPr lang="fr-CA" sz="1800" dirty="0">
                <a:effectLst/>
                <a:latin typeface="Sabon"/>
              </a:rPr>
              <a:t> more time </a:t>
            </a:r>
            <a:r>
              <a:rPr lang="fr-CA" sz="1800" dirty="0" err="1">
                <a:effectLst/>
                <a:latin typeface="Sabon"/>
              </a:rPr>
              <a:t>indoors</a:t>
            </a:r>
            <a:r>
              <a:rPr lang="fr-CA" sz="1800" dirty="0">
                <a:effectLst/>
                <a:latin typeface="Sabon"/>
              </a:rPr>
              <a:t> </a:t>
            </a:r>
            <a:r>
              <a:rPr lang="fr-CA" sz="1800" dirty="0" err="1">
                <a:effectLst/>
                <a:latin typeface="Sabon"/>
              </a:rPr>
              <a:t>now</a:t>
            </a:r>
            <a:r>
              <a:rPr lang="fr-CA" sz="1800" dirty="0">
                <a:effectLst/>
                <a:latin typeface="Sabon"/>
              </a:rPr>
              <a:t>, and </a:t>
            </a:r>
            <a:r>
              <a:rPr lang="fr-CA" sz="1800" dirty="0" err="1">
                <a:effectLst/>
                <a:latin typeface="Sabon"/>
              </a:rPr>
              <a:t>when</a:t>
            </a:r>
            <a:r>
              <a:rPr lang="fr-CA" sz="1800" dirty="0">
                <a:effectLst/>
                <a:latin typeface="Sabon"/>
              </a:rPr>
              <a:t> </a:t>
            </a:r>
            <a:r>
              <a:rPr lang="fr-CA" sz="1800" dirty="0" err="1">
                <a:effectLst/>
                <a:latin typeface="Sabon"/>
              </a:rPr>
              <a:t>they</a:t>
            </a:r>
            <a:r>
              <a:rPr lang="fr-CA" sz="1800" dirty="0">
                <a:effectLst/>
                <a:latin typeface="Sabon"/>
              </a:rPr>
              <a:t> go out- </a:t>
            </a:r>
            <a:r>
              <a:rPr lang="fr-CA" sz="1800" dirty="0" err="1">
                <a:effectLst/>
                <a:latin typeface="Sabon"/>
              </a:rPr>
              <a:t>side</a:t>
            </a:r>
            <a:r>
              <a:rPr lang="fr-CA" sz="1800" dirty="0">
                <a:effectLst/>
                <a:latin typeface="Sabon"/>
              </a:rPr>
              <a:t>, </a:t>
            </a:r>
            <a:r>
              <a:rPr lang="fr-CA" sz="1800" dirty="0" err="1">
                <a:effectLst/>
                <a:latin typeface="Sabon"/>
              </a:rPr>
              <a:t>they</a:t>
            </a:r>
            <a:r>
              <a:rPr lang="fr-CA" sz="1800" dirty="0">
                <a:effectLst/>
                <a:latin typeface="Sabon"/>
              </a:rPr>
              <a:t> </a:t>
            </a:r>
            <a:r>
              <a:rPr lang="fr-CA" sz="1800" dirty="0" err="1">
                <a:effectLst/>
                <a:latin typeface="Sabon"/>
              </a:rPr>
              <a:t>often</a:t>
            </a:r>
            <a:r>
              <a:rPr lang="fr-CA" sz="1800" dirty="0">
                <a:effectLst/>
                <a:latin typeface="Sabon"/>
              </a:rPr>
              <a:t> wear </a:t>
            </a:r>
            <a:r>
              <a:rPr lang="fr-CA" sz="1800" dirty="0" err="1">
                <a:effectLst/>
                <a:latin typeface="Sabon"/>
              </a:rPr>
              <a:t>sun</a:t>
            </a:r>
            <a:r>
              <a:rPr lang="fr-CA" sz="1800" dirty="0">
                <a:effectLst/>
                <a:latin typeface="Sabon"/>
              </a:rPr>
              <a:t> protection </a:t>
            </a:r>
            <a:r>
              <a:rPr lang="fr-CA" sz="1800" dirty="0" err="1">
                <a:effectLst/>
                <a:latin typeface="Sabon"/>
              </a:rPr>
              <a:t>that</a:t>
            </a:r>
            <a:r>
              <a:rPr lang="fr-CA" sz="1800" dirty="0">
                <a:effectLst/>
                <a:latin typeface="Sabon"/>
              </a:rPr>
              <a:t> </a:t>
            </a:r>
            <a:r>
              <a:rPr lang="fr-CA" sz="1800" dirty="0" err="1">
                <a:effectLst/>
                <a:latin typeface="Sabon"/>
              </a:rPr>
              <a:t>limits</a:t>
            </a:r>
            <a:r>
              <a:rPr lang="fr-CA" sz="1800" dirty="0">
                <a:effectLst/>
                <a:latin typeface="Sabon"/>
              </a:rPr>
              <a:t> </a:t>
            </a:r>
            <a:r>
              <a:rPr lang="fr-CA" sz="1800" dirty="0" err="1">
                <a:effectLst/>
                <a:latin typeface="Sabon"/>
              </a:rPr>
              <a:t>their</a:t>
            </a:r>
            <a:r>
              <a:rPr lang="fr-CA" sz="1800" dirty="0">
                <a:effectLst/>
                <a:latin typeface="Sabon"/>
              </a:rPr>
              <a:t> </a:t>
            </a:r>
            <a:r>
              <a:rPr lang="fr-CA" sz="1800" dirty="0" err="1">
                <a:effectLst/>
                <a:latin typeface="Sabon"/>
              </a:rPr>
              <a:t>ability</a:t>
            </a:r>
            <a:r>
              <a:rPr lang="fr-CA" sz="1800" dirty="0">
                <a:effectLst/>
                <a:latin typeface="Sabon"/>
              </a:rPr>
              <a:t> to </a:t>
            </a:r>
            <a:r>
              <a:rPr lang="fr-CA" sz="1800" dirty="0" err="1">
                <a:effectLst/>
                <a:latin typeface="Sabon"/>
              </a:rPr>
              <a:t>make</a:t>
            </a:r>
            <a:r>
              <a:rPr lang="fr-CA" sz="1800" dirty="0">
                <a:effectLst/>
                <a:latin typeface="Sabon"/>
              </a:rPr>
              <a:t> </a:t>
            </a:r>
            <a:r>
              <a:rPr lang="fr-CA" sz="1800" dirty="0" err="1">
                <a:effectLst/>
                <a:latin typeface="Sabon"/>
              </a:rPr>
              <a:t>vitamin</a:t>
            </a:r>
            <a:r>
              <a:rPr lang="fr-CA" sz="1800" dirty="0">
                <a:effectLst/>
                <a:latin typeface="Sabon"/>
              </a:rPr>
              <a:t> D in </a:t>
            </a:r>
            <a:r>
              <a:rPr lang="fr-CA" sz="1800" dirty="0" err="1">
                <a:effectLst/>
                <a:latin typeface="Sabon"/>
              </a:rPr>
              <a:t>their</a:t>
            </a:r>
            <a:r>
              <a:rPr lang="fr-CA" sz="1800" dirty="0">
                <a:effectLst/>
                <a:latin typeface="Sabon"/>
              </a:rPr>
              <a:t> skin. </a:t>
            </a:r>
            <a:r>
              <a:rPr lang="fr-CA" sz="1800" dirty="0" err="1">
                <a:effectLst/>
                <a:latin typeface="Sabon"/>
              </a:rPr>
              <a:t>Children</a:t>
            </a:r>
            <a:r>
              <a:rPr lang="fr-CA" sz="1800" dirty="0">
                <a:effectLst/>
                <a:latin typeface="Sabon"/>
              </a:rPr>
              <a:t> and adolescents are </a:t>
            </a:r>
            <a:r>
              <a:rPr lang="fr-CA" sz="1800" dirty="0" err="1">
                <a:effectLst/>
                <a:latin typeface="Sabon"/>
              </a:rPr>
              <a:t>also</a:t>
            </a:r>
            <a:r>
              <a:rPr lang="fr-CA" sz="1800" dirty="0">
                <a:effectLst/>
                <a:latin typeface="Sabon"/>
              </a:rPr>
              <a:t> </a:t>
            </a:r>
            <a:r>
              <a:rPr lang="fr-CA" sz="1800" dirty="0" err="1">
                <a:effectLst/>
                <a:latin typeface="Sabon"/>
              </a:rPr>
              <a:t>drinking</a:t>
            </a:r>
            <a:r>
              <a:rPr lang="fr-CA" sz="1800" dirty="0">
                <a:effectLst/>
                <a:latin typeface="Sabon"/>
              </a:rPr>
              <a:t> </a:t>
            </a:r>
            <a:r>
              <a:rPr lang="fr-CA" sz="1800" dirty="0" err="1">
                <a:effectLst/>
                <a:latin typeface="Sabon"/>
              </a:rPr>
              <a:t>less</a:t>
            </a:r>
            <a:r>
              <a:rPr lang="fr-CA" sz="1800" dirty="0">
                <a:effectLst/>
                <a:latin typeface="Sabon"/>
              </a:rPr>
              <a:t> </a:t>
            </a:r>
            <a:r>
              <a:rPr lang="fr-CA" sz="1800" dirty="0" err="1">
                <a:effectLst/>
                <a:latin typeface="Sabon"/>
              </a:rPr>
              <a:t>vitamin</a:t>
            </a:r>
            <a:r>
              <a:rPr lang="fr-CA" sz="1800" dirty="0">
                <a:effectLst/>
                <a:latin typeface="Sabon"/>
              </a:rPr>
              <a:t> D-</a:t>
            </a:r>
            <a:r>
              <a:rPr lang="fr-CA" sz="1800" dirty="0" err="1">
                <a:effectLst/>
                <a:latin typeface="Sabon"/>
              </a:rPr>
              <a:t>fortified</a:t>
            </a:r>
            <a:r>
              <a:rPr lang="fr-CA" sz="1800" dirty="0">
                <a:effectLst/>
                <a:latin typeface="Sabon"/>
              </a:rPr>
              <a:t> </a:t>
            </a:r>
            <a:r>
              <a:rPr lang="fr-CA" sz="1800" dirty="0" err="1">
                <a:effectLst/>
                <a:latin typeface="Sabon"/>
              </a:rPr>
              <a:t>milk</a:t>
            </a:r>
            <a:r>
              <a:rPr lang="fr-CA" sz="1800" dirty="0">
                <a:effectLst/>
                <a:latin typeface="Sabon"/>
              </a:rPr>
              <a:t> </a:t>
            </a:r>
            <a:endParaRPr lang="fr-CA" dirty="0"/>
          </a:p>
          <a:p>
            <a:endParaRPr lang="fr-CA"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33</a:t>
            </a:fld>
            <a:endParaRPr lang="fr-FR" altLang="x-none"/>
          </a:p>
        </p:txBody>
      </p:sp>
    </p:spTree>
    <p:extLst>
      <p:ext uri="{BB962C8B-B14F-4D97-AF65-F5344CB8AC3E}">
        <p14:creationId xmlns:p14="http://schemas.microsoft.com/office/powerpoint/2010/main" val="3328457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lemedecinduquebec.org</a:t>
            </a:r>
            <a:r>
              <a:rPr lang="fr-FR" dirty="0"/>
              <a:t>/archives/2014/3/</a:t>
            </a:r>
            <a:r>
              <a:rPr lang="fr-FR" dirty="0" err="1"/>
              <a:t>supplements</a:t>
            </a:r>
            <a:r>
              <a:rPr lang="fr-FR" dirty="0"/>
              <a:t>-de-vitamine-d/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Top MF: </a:t>
            </a:r>
            <a:r>
              <a:rPr lang="fr-CA" b="0" i="0" dirty="0">
                <a:solidFill>
                  <a:srgbClr val="3A3A3A"/>
                </a:solidFill>
                <a:effectLst/>
                <a:latin typeface="-apple-system"/>
              </a:rPr>
              <a:t>Est-ce VITAL de la vitamine D pour prévenir les fractures de fragilisation?</a:t>
            </a:r>
          </a:p>
          <a:p>
            <a:r>
              <a:rPr lang="fr-FR" dirty="0"/>
              <a:t>https://</a:t>
            </a:r>
            <a:r>
              <a:rPr lang="fr-FR" dirty="0" err="1"/>
              <a:t>topmf.ca</a:t>
            </a:r>
            <a:r>
              <a:rPr lang="fr-FR" dirty="0"/>
              <a:t>/courses/mf-ta-07-03-est-ce-vital-de-la-vitamine-d-pour-prevenir-les-fractures-de-fragilisation/</a:t>
            </a:r>
          </a:p>
          <a:p>
            <a:endParaRPr lang="fr-FR" dirty="0"/>
          </a:p>
          <a:p>
            <a:r>
              <a:rPr lang="fr-FR" dirty="0"/>
              <a:t>Ce n’est pas appuyé sur de la clinique d’insuffisance de Vit d</a:t>
            </a:r>
          </a:p>
          <a:p>
            <a:r>
              <a:rPr lang="fr-FR" dirty="0"/>
              <a:t>Au fil des années, un nombre impressionnant d’études ont démontré qu’il n’y a pas d’impact clinique de donner des suppléments de vit D, et en 2021 ça coûte 35M juste en assurance médicaments RAMQ, excluant les assurances privées et les médicaments achetés en vente libre par nos patients... 2 doses sont dans le TOP 10 des médicaments les plus prescrits!</a:t>
            </a:r>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34</a:t>
            </a:fld>
            <a:endParaRPr lang="fr-FR"/>
          </a:p>
        </p:txBody>
      </p:sp>
    </p:spTree>
    <p:extLst>
      <p:ext uri="{BB962C8B-B14F-4D97-AF65-F5344CB8AC3E}">
        <p14:creationId xmlns:p14="http://schemas.microsoft.com/office/powerpoint/2010/main" val="19944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37 940 300$ en 2022...</a:t>
            </a:r>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35</a:t>
            </a:fld>
            <a:endParaRPr lang="fr-FR"/>
          </a:p>
        </p:txBody>
      </p:sp>
    </p:spTree>
    <p:extLst>
      <p:ext uri="{BB962C8B-B14F-4D97-AF65-F5344CB8AC3E}">
        <p14:creationId xmlns:p14="http://schemas.microsoft.com/office/powerpoint/2010/main" val="1679450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800" dirty="0"/>
              <a:t>La synthèse est affectée par la latitude, le temps de l’année, l’âge, et autres facteurs (écran solaire, vêtements, </a:t>
            </a:r>
            <a:r>
              <a:rPr lang="fr-FR" sz="1800" dirty="0" err="1"/>
              <a:t>etc</a:t>
            </a:r>
            <a:r>
              <a:rPr lang="fr-FR" sz="180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1EO0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dirty="0">
              <a:effectLst/>
              <a:latin typeface="TT221EO0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a:effectLst/>
                <a:latin typeface="TT221EO00"/>
              </a:rPr>
              <a:t>To </a:t>
            </a:r>
            <a:r>
              <a:rPr lang="fr-CA" sz="1800" dirty="0" err="1">
                <a:effectLst/>
                <a:latin typeface="TT221EO00"/>
              </a:rPr>
              <a:t>take</a:t>
            </a:r>
            <a:r>
              <a:rPr lang="fr-CA" sz="1800" dirty="0">
                <a:effectLst/>
                <a:latin typeface="TT221EO00"/>
              </a:rPr>
              <a:t> </a:t>
            </a:r>
            <a:r>
              <a:rPr lang="fr-CA" sz="1800" dirty="0" err="1">
                <a:effectLst/>
                <a:latin typeface="TT221EO00"/>
              </a:rPr>
              <a:t>advantage</a:t>
            </a:r>
            <a:r>
              <a:rPr lang="fr-CA" sz="1800" dirty="0">
                <a:effectLst/>
                <a:latin typeface="TT221EO00"/>
              </a:rPr>
              <a:t> of </a:t>
            </a:r>
            <a:r>
              <a:rPr lang="fr-CA" sz="1800" dirty="0" err="1">
                <a:effectLst/>
                <a:latin typeface="TT221EO00"/>
              </a:rPr>
              <a:t>cutaneous</a:t>
            </a:r>
            <a:r>
              <a:rPr lang="fr-CA" sz="1800" dirty="0">
                <a:effectLst/>
                <a:latin typeface="TT221EO00"/>
              </a:rPr>
              <a:t> production of </a:t>
            </a:r>
            <a:r>
              <a:rPr lang="fr-CA" sz="1800" dirty="0" err="1">
                <a:effectLst/>
                <a:latin typeface="TT221EO00"/>
              </a:rPr>
              <a:t>vitamin</a:t>
            </a:r>
            <a:r>
              <a:rPr lang="fr-CA" sz="1800" dirty="0">
                <a:effectLst/>
                <a:latin typeface="TT221EO00"/>
              </a:rPr>
              <a:t> D, </a:t>
            </a:r>
            <a:r>
              <a:rPr lang="fr-CA" sz="1800" dirty="0" err="1">
                <a:effectLst/>
                <a:latin typeface="TT221EO00"/>
              </a:rPr>
              <a:t>yet</a:t>
            </a:r>
            <a:r>
              <a:rPr lang="fr-CA" sz="1800" dirty="0">
                <a:effectLst/>
                <a:latin typeface="TT221EO00"/>
              </a:rPr>
              <a:t> </a:t>
            </a:r>
            <a:r>
              <a:rPr lang="fr-CA" sz="1800" dirty="0" err="1">
                <a:effectLst/>
                <a:latin typeface="TT221EO00"/>
              </a:rPr>
              <a:t>minimize</a:t>
            </a:r>
            <a:r>
              <a:rPr lang="fr-CA" sz="1800" dirty="0">
                <a:effectLst/>
                <a:latin typeface="TT221EO00"/>
              </a:rPr>
              <a:t> </a:t>
            </a:r>
            <a:r>
              <a:rPr lang="fr-CA" sz="1800" dirty="0" err="1">
                <a:effectLst/>
                <a:latin typeface="TT221EO00"/>
              </a:rPr>
              <a:t>possibility</a:t>
            </a:r>
            <a:r>
              <a:rPr lang="fr-CA" sz="1800" dirty="0">
                <a:effectLst/>
                <a:latin typeface="TT221EO00"/>
              </a:rPr>
              <a:t> of skin damage, infants and </a:t>
            </a:r>
            <a:r>
              <a:rPr lang="fr-CA" sz="1800" dirty="0" err="1">
                <a:effectLst/>
                <a:latin typeface="TT221EO00"/>
              </a:rPr>
              <a:t>children</a:t>
            </a:r>
            <a:r>
              <a:rPr lang="fr-CA" sz="1800" dirty="0">
                <a:effectLst/>
                <a:latin typeface="TT221EO00"/>
              </a:rPr>
              <a:t> </a:t>
            </a:r>
            <a:r>
              <a:rPr lang="fr-CA" sz="1800" dirty="0" err="1">
                <a:effectLst/>
                <a:latin typeface="TT221EO00"/>
              </a:rPr>
              <a:t>should</a:t>
            </a:r>
            <a:r>
              <a:rPr lang="fr-CA" sz="1800" dirty="0">
                <a:effectLst/>
                <a:latin typeface="TT221EO00"/>
              </a:rPr>
              <a:t> </a:t>
            </a:r>
            <a:r>
              <a:rPr lang="fr-CA" sz="1800" dirty="0" err="1">
                <a:effectLst/>
                <a:latin typeface="TT221EO00"/>
              </a:rPr>
              <a:t>be</a:t>
            </a:r>
            <a:r>
              <a:rPr lang="fr-CA" sz="1800" dirty="0">
                <a:effectLst/>
                <a:latin typeface="TT221EO00"/>
              </a:rPr>
              <a:t> </a:t>
            </a:r>
            <a:r>
              <a:rPr lang="fr-CA" sz="1800" dirty="0" err="1">
                <a:effectLst/>
                <a:latin typeface="TT221EO00"/>
              </a:rPr>
              <a:t>exposed</a:t>
            </a:r>
            <a:r>
              <a:rPr lang="fr-CA" sz="1800" dirty="0">
                <a:effectLst/>
                <a:latin typeface="TT221EO00"/>
              </a:rPr>
              <a:t> to sunlight for short </a:t>
            </a:r>
            <a:r>
              <a:rPr lang="fr-CA" sz="1800" dirty="0" err="1">
                <a:effectLst/>
                <a:latin typeface="TT221EO00"/>
              </a:rPr>
              <a:t>periods</a:t>
            </a:r>
            <a:r>
              <a:rPr lang="fr-CA" sz="1800" dirty="0">
                <a:effectLst/>
                <a:latin typeface="TT221EO00"/>
              </a:rPr>
              <a:t> (</a:t>
            </a:r>
            <a:r>
              <a:rPr lang="fr-CA" sz="1800" dirty="0" err="1">
                <a:effectLst/>
                <a:latin typeface="TT221EO00"/>
              </a:rPr>
              <a:t>probably</a:t>
            </a:r>
            <a:r>
              <a:rPr lang="fr-CA" sz="1800" dirty="0">
                <a:effectLst/>
                <a:latin typeface="TT221EO00"/>
              </a:rPr>
              <a:t> </a:t>
            </a:r>
            <a:r>
              <a:rPr lang="fr-CA" sz="1800" dirty="0" err="1">
                <a:effectLst/>
                <a:latin typeface="TT221EO00"/>
              </a:rPr>
              <a:t>less</a:t>
            </a:r>
            <a:r>
              <a:rPr lang="fr-CA" sz="1800" dirty="0">
                <a:effectLst/>
                <a:latin typeface="TT221EO00"/>
              </a:rPr>
              <a:t> </a:t>
            </a:r>
            <a:r>
              <a:rPr lang="fr-CA" sz="1800" dirty="0" err="1">
                <a:effectLst/>
                <a:latin typeface="TT221EO00"/>
              </a:rPr>
              <a:t>than</a:t>
            </a:r>
            <a:r>
              <a:rPr lang="fr-CA" sz="1800" dirty="0">
                <a:effectLst/>
                <a:latin typeface="TT221EO00"/>
              </a:rPr>
              <a:t> 15 min/</a:t>
            </a:r>
            <a:r>
              <a:rPr lang="fr-CA" sz="1800" dirty="0" err="1">
                <a:effectLst/>
                <a:latin typeface="TT221EO00"/>
              </a:rPr>
              <a:t>day</a:t>
            </a:r>
            <a:r>
              <a:rPr lang="fr-CA" sz="1800" dirty="0">
                <a:effectLst/>
                <a:latin typeface="TT221EO00"/>
              </a:rPr>
              <a:t>) (</a:t>
            </a:r>
            <a:r>
              <a:rPr lang="fr-CA" sz="1800" dirty="0" err="1">
                <a:effectLst/>
                <a:latin typeface="TT221EO00"/>
              </a:rPr>
              <a:t>recommendation</a:t>
            </a:r>
            <a:r>
              <a:rPr lang="fr-CA" sz="1800" dirty="0">
                <a:effectLst/>
                <a:latin typeface="TT221EO00"/>
              </a:rPr>
              <a:t> grade B).  (Grade B: </a:t>
            </a:r>
            <a:r>
              <a:rPr lang="fr-CA" sz="1800" dirty="0">
                <a:effectLst/>
                <a:latin typeface="TT2222O00"/>
              </a:rPr>
              <a:t>There </a:t>
            </a:r>
            <a:r>
              <a:rPr lang="fr-CA" sz="1800" dirty="0" err="1">
                <a:effectLst/>
                <a:latin typeface="TT2222O00"/>
              </a:rPr>
              <a:t>is</a:t>
            </a:r>
            <a:r>
              <a:rPr lang="fr-CA" sz="1800" dirty="0">
                <a:effectLst/>
                <a:latin typeface="TT2222O00"/>
              </a:rPr>
              <a:t> </a:t>
            </a:r>
            <a:r>
              <a:rPr lang="fr-CA" sz="1800" dirty="0" err="1">
                <a:effectLst/>
                <a:latin typeface="TT2222O00"/>
              </a:rPr>
              <a:t>fair</a:t>
            </a:r>
            <a:r>
              <a:rPr lang="fr-CA" sz="1800" dirty="0">
                <a:effectLst/>
                <a:latin typeface="TT2222O00"/>
              </a:rPr>
              <a:t> </a:t>
            </a:r>
            <a:r>
              <a:rPr lang="fr-CA" sz="1800" dirty="0" err="1">
                <a:effectLst/>
                <a:latin typeface="TT2222O00"/>
              </a:rPr>
              <a:t>evidence</a:t>
            </a:r>
            <a:r>
              <a:rPr lang="fr-CA" sz="1800" dirty="0">
                <a:effectLst/>
                <a:latin typeface="TT2222O00"/>
              </a:rPr>
              <a:t> to </a:t>
            </a:r>
            <a:r>
              <a:rPr lang="fr-CA" sz="1800" dirty="0" err="1">
                <a:effectLst/>
                <a:latin typeface="TT2222O00"/>
              </a:rPr>
              <a:t>recommend</a:t>
            </a:r>
            <a:r>
              <a:rPr lang="fr-CA" sz="1800" dirty="0">
                <a:effectLst/>
                <a:latin typeface="TT2222O00"/>
              </a:rPr>
              <a:t> the </a:t>
            </a:r>
            <a:r>
              <a:rPr lang="fr-CA" sz="1800" dirty="0" err="1">
                <a:effectLst/>
                <a:latin typeface="TT2222O00"/>
              </a:rPr>
              <a:t>clinical</a:t>
            </a:r>
            <a:r>
              <a:rPr lang="fr-CA" sz="1800" dirty="0">
                <a:effectLst/>
                <a:latin typeface="TT2222O00"/>
              </a:rPr>
              <a:t> </a:t>
            </a:r>
            <a:r>
              <a:rPr lang="fr-CA" sz="1800" dirty="0" err="1">
                <a:effectLst/>
                <a:latin typeface="TT2222O00"/>
              </a:rPr>
              <a:t>preventive</a:t>
            </a:r>
            <a:r>
              <a:rPr lang="fr-CA" sz="1800" dirty="0">
                <a:effectLst/>
                <a:latin typeface="TT2222O00"/>
              </a:rPr>
              <a:t> action)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TT2222O00"/>
              </a:rPr>
              <a:t>Paediatr</a:t>
            </a:r>
            <a:r>
              <a:rPr lang="fr-CA" sz="1800" dirty="0">
                <a:effectLst/>
                <a:latin typeface="TT2222O00"/>
              </a:rPr>
              <a:t> Child </a:t>
            </a:r>
            <a:r>
              <a:rPr lang="fr-CA" sz="1800" dirty="0" err="1">
                <a:effectLst/>
                <a:latin typeface="TT2222O00"/>
              </a:rPr>
              <a:t>Health</a:t>
            </a:r>
            <a:r>
              <a:rPr lang="fr-CA" sz="1800" dirty="0">
                <a:effectLst/>
                <a:latin typeface="TT2222O00"/>
              </a:rPr>
              <a:t> Vol 12 No 7 </a:t>
            </a:r>
            <a:r>
              <a:rPr lang="fr-CA" sz="1800" dirty="0" err="1">
                <a:effectLst/>
                <a:latin typeface="TT2222O00"/>
              </a:rPr>
              <a:t>September</a:t>
            </a:r>
            <a:r>
              <a:rPr lang="fr-CA" sz="1800" dirty="0">
                <a:effectLst/>
                <a:latin typeface="TT2222O00"/>
              </a:rPr>
              <a:t> 2007 ; </a:t>
            </a:r>
            <a:r>
              <a:rPr lang="fr-CA" sz="1800" dirty="0" err="1">
                <a:effectLst/>
                <a:latin typeface="TT2209O00"/>
              </a:rPr>
              <a:t>Vitamin</a:t>
            </a:r>
            <a:r>
              <a:rPr lang="fr-CA" sz="1800" dirty="0">
                <a:effectLst/>
                <a:latin typeface="TT2209O00"/>
              </a:rPr>
              <a:t> D </a:t>
            </a:r>
            <a:r>
              <a:rPr lang="fr-CA" sz="1800" dirty="0" err="1">
                <a:effectLst/>
                <a:latin typeface="TT2209O00"/>
              </a:rPr>
              <a:t>supplementation</a:t>
            </a:r>
            <a:r>
              <a:rPr lang="fr-CA" sz="1800" dirty="0">
                <a:effectLst/>
                <a:latin typeface="TT2209O00"/>
              </a:rPr>
              <a:t>: </a:t>
            </a:r>
            <a:r>
              <a:rPr lang="fr-CA" sz="1800" dirty="0" err="1">
                <a:effectLst/>
                <a:latin typeface="TT2209O00"/>
              </a:rPr>
              <a:t>Recommendations</a:t>
            </a:r>
            <a:r>
              <a:rPr lang="fr-CA" sz="1800" dirty="0">
                <a:effectLst/>
                <a:latin typeface="TT2209O00"/>
              </a:rPr>
              <a:t> for Canadian </a:t>
            </a:r>
            <a:r>
              <a:rPr lang="fr-CA" sz="1800" dirty="0" err="1">
                <a:effectLst/>
                <a:latin typeface="TT2209O00"/>
              </a:rPr>
              <a:t>mothers</a:t>
            </a:r>
            <a:r>
              <a:rPr lang="fr-CA" sz="1800" dirty="0">
                <a:effectLst/>
                <a:latin typeface="TT2209O00"/>
              </a:rPr>
              <a:t> and infants Position </a:t>
            </a:r>
            <a:r>
              <a:rPr lang="fr-CA" sz="1800" dirty="0" err="1">
                <a:effectLst/>
                <a:latin typeface="TT2209O00"/>
              </a:rPr>
              <a:t>Statement</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t>Un manque d’exposition peut aussi découler d’un usage excessif d’écran solaire, d’être complètement couvert par des vêtements, une couleur de peau assez foncée pour bloquer tous les rayons UVB ou être confiné à l’intérieur (ex institutionalisé).</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dirty="0" err="1">
                <a:effectLst/>
                <a:latin typeface="NewBaskerville"/>
              </a:rPr>
              <a:t>These</a:t>
            </a:r>
            <a:r>
              <a:rPr lang="fr-CA" sz="1800" dirty="0">
                <a:effectLst/>
                <a:latin typeface="NewBaskerville"/>
              </a:rPr>
              <a:t> </a:t>
            </a:r>
            <a:r>
              <a:rPr lang="fr-CA" sz="1800" dirty="0" err="1">
                <a:effectLst/>
                <a:latin typeface="NewBaskerville"/>
              </a:rPr>
              <a:t>include</a:t>
            </a:r>
            <a:r>
              <a:rPr lang="fr-CA" sz="1800" dirty="0">
                <a:effectLst/>
                <a:latin typeface="NewBaskerville"/>
              </a:rPr>
              <a:t> </a:t>
            </a:r>
            <a:r>
              <a:rPr lang="fr-CA" sz="1800" dirty="0" err="1">
                <a:effectLst/>
                <a:latin typeface="NewBaskerville"/>
              </a:rPr>
              <a:t>fatty</a:t>
            </a:r>
            <a:r>
              <a:rPr lang="fr-CA" sz="1800" dirty="0">
                <a:effectLst/>
                <a:latin typeface="NewBaskerville"/>
              </a:rPr>
              <a:t> </a:t>
            </a:r>
            <a:r>
              <a:rPr lang="fr-CA" sz="1800" dirty="0" err="1">
                <a:effectLst/>
                <a:latin typeface="NewBaskerville"/>
              </a:rPr>
              <a:t>fish</a:t>
            </a:r>
            <a:r>
              <a:rPr lang="fr-CA" sz="1800" dirty="0">
                <a:effectLst/>
                <a:latin typeface="NewBaskerville"/>
              </a:rPr>
              <a:t>, </a:t>
            </a:r>
            <a:r>
              <a:rPr lang="fr-CA" sz="1800" dirty="0" err="1">
                <a:effectLst/>
                <a:latin typeface="NewBaskerville"/>
              </a:rPr>
              <a:t>fish</a:t>
            </a:r>
            <a:r>
              <a:rPr lang="fr-CA" sz="1800" dirty="0">
                <a:effectLst/>
                <a:latin typeface="NewBaskerville"/>
              </a:rPr>
              <a:t> </a:t>
            </a:r>
            <a:r>
              <a:rPr lang="fr-CA" sz="1800" dirty="0" err="1">
                <a:effectLst/>
                <a:latin typeface="NewBaskerville"/>
              </a:rPr>
              <a:t>liver</a:t>
            </a:r>
            <a:r>
              <a:rPr lang="fr-CA" sz="1800" dirty="0">
                <a:effectLst/>
                <a:latin typeface="NewBaskerville"/>
              </a:rPr>
              <a:t> </a:t>
            </a:r>
            <a:r>
              <a:rPr lang="fr-CA" sz="1800" dirty="0" err="1">
                <a:effectLst/>
                <a:latin typeface="NewBaskerville"/>
              </a:rPr>
              <a:t>oil</a:t>
            </a:r>
            <a:r>
              <a:rPr lang="fr-CA" sz="1800" dirty="0">
                <a:effectLst/>
                <a:latin typeface="NewBaskerville"/>
              </a:rPr>
              <a:t>, and </a:t>
            </a:r>
            <a:r>
              <a:rPr lang="fr-CA" sz="1800" dirty="0" err="1">
                <a:effectLst/>
                <a:latin typeface="NewBaskerville"/>
              </a:rPr>
              <a:t>egg</a:t>
            </a:r>
            <a:r>
              <a:rPr lang="fr-CA" sz="1800" dirty="0">
                <a:effectLst/>
                <a:latin typeface="NewBaskerville"/>
              </a:rPr>
              <a:t> </a:t>
            </a:r>
            <a:r>
              <a:rPr lang="fr-CA" sz="1800" dirty="0" err="1">
                <a:effectLst/>
                <a:latin typeface="NewBaskerville"/>
              </a:rPr>
              <a:t>yolk</a:t>
            </a:r>
            <a:r>
              <a:rPr lang="fr-CA" sz="1800" dirty="0">
                <a:effectLst/>
                <a:latin typeface="NewBaskerville"/>
              </a:rPr>
              <a:t>. </a:t>
            </a:r>
            <a:r>
              <a:rPr lang="fr-CA" sz="1800" dirty="0" err="1">
                <a:effectLst/>
                <a:latin typeface="NewBaskerville"/>
              </a:rPr>
              <a:t>Some</a:t>
            </a:r>
            <a:r>
              <a:rPr lang="fr-CA" sz="1800" dirty="0">
                <a:effectLst/>
                <a:latin typeface="NewBaskerville"/>
              </a:rPr>
              <a:t> </a:t>
            </a:r>
            <a:r>
              <a:rPr lang="fr-CA" sz="1800" dirty="0" err="1">
                <a:effectLst/>
                <a:latin typeface="NewBaskerville"/>
              </a:rPr>
              <a:t>foods</a:t>
            </a:r>
            <a:r>
              <a:rPr lang="fr-CA" sz="1800" dirty="0">
                <a:effectLst/>
                <a:latin typeface="NewBaskerville"/>
              </a:rPr>
              <a:t> are, </a:t>
            </a:r>
            <a:r>
              <a:rPr lang="fr-CA" sz="1800" dirty="0" err="1">
                <a:effectLst/>
                <a:latin typeface="NewBaskerville"/>
              </a:rPr>
              <a:t>however</a:t>
            </a:r>
            <a:r>
              <a:rPr lang="fr-CA" sz="1800" dirty="0">
                <a:effectLst/>
                <a:latin typeface="NewBaskerville"/>
              </a:rPr>
              <a:t>, </a:t>
            </a:r>
            <a:r>
              <a:rPr lang="fr-CA" sz="1800" dirty="0" err="1">
                <a:effectLst/>
                <a:latin typeface="NewBaskerville"/>
              </a:rPr>
              <a:t>fortified</a:t>
            </a:r>
            <a:r>
              <a:rPr lang="fr-CA" sz="1800" dirty="0">
                <a:effectLst/>
                <a:latin typeface="NewBaskerville"/>
              </a:rPr>
              <a:t> </a:t>
            </a:r>
            <a:r>
              <a:rPr lang="fr-CA" sz="1800" dirty="0" err="1">
                <a:effectLst/>
                <a:latin typeface="NewBaskerville"/>
              </a:rPr>
              <a:t>with</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After</a:t>
            </a:r>
            <a:r>
              <a:rPr lang="fr-CA" sz="1800" dirty="0">
                <a:effectLst/>
                <a:latin typeface="NewBaskerville"/>
              </a:rPr>
              <a:t> </a:t>
            </a:r>
            <a:r>
              <a:rPr lang="fr-CA" sz="1800" dirty="0" err="1">
                <a:effectLst/>
                <a:latin typeface="NewBaskerville"/>
              </a:rPr>
              <a:t>vitamin</a:t>
            </a:r>
            <a:r>
              <a:rPr lang="fr-CA" sz="1800" dirty="0">
                <a:effectLst/>
                <a:latin typeface="NewBaskerville"/>
              </a:rPr>
              <a:t> D </a:t>
            </a:r>
            <a:r>
              <a:rPr lang="fr-CA" sz="1800" dirty="0" err="1">
                <a:effectLst/>
                <a:latin typeface="NewBaskerville"/>
              </a:rPr>
              <a:t>was</a:t>
            </a:r>
            <a:r>
              <a:rPr lang="fr-CA" sz="1800" dirty="0">
                <a:effectLst/>
                <a:latin typeface="NewBaskerville"/>
              </a:rPr>
              <a:t> </a:t>
            </a:r>
            <a:r>
              <a:rPr lang="fr-CA" sz="1800" dirty="0" err="1">
                <a:effectLst/>
                <a:latin typeface="NewBaskerville"/>
              </a:rPr>
              <a:t>rec</a:t>
            </a:r>
            <a:r>
              <a:rPr lang="fr-CA" sz="1800" dirty="0">
                <a:effectLst/>
                <a:latin typeface="NewBaskerville"/>
              </a:rPr>
              <a:t>- </a:t>
            </a:r>
            <a:r>
              <a:rPr lang="fr-CA" sz="1800" dirty="0" err="1">
                <a:effectLst/>
                <a:latin typeface="NewBaskerville"/>
              </a:rPr>
              <a:t>ognized</a:t>
            </a:r>
            <a:r>
              <a:rPr lang="fr-CA" sz="1800" dirty="0">
                <a:effectLst/>
                <a:latin typeface="NewBaskerville"/>
              </a:rPr>
              <a:t> as important for the </a:t>
            </a:r>
            <a:r>
              <a:rPr lang="fr-CA" sz="1800" dirty="0" err="1">
                <a:effectLst/>
                <a:latin typeface="NewBaskerville"/>
              </a:rPr>
              <a:t>prevention</a:t>
            </a:r>
            <a:r>
              <a:rPr lang="fr-CA" sz="1800" dirty="0">
                <a:effectLst/>
                <a:latin typeface="NewBaskerville"/>
              </a:rPr>
              <a:t> of </a:t>
            </a:r>
            <a:r>
              <a:rPr lang="fr-CA" sz="1800" dirty="0" err="1">
                <a:effectLst/>
                <a:latin typeface="NewBaskerville"/>
              </a:rPr>
              <a:t>rickets</a:t>
            </a:r>
            <a:r>
              <a:rPr lang="fr-CA" sz="1800" dirty="0">
                <a:effectLst/>
                <a:latin typeface="NewBaskerville"/>
              </a:rPr>
              <a:t> in the 1920s (Steenbock and Black, 1924), </a:t>
            </a:r>
            <a:r>
              <a:rPr lang="fr-CA" sz="1800" dirty="0" err="1">
                <a:effectLst/>
                <a:latin typeface="NewBaskerville"/>
              </a:rPr>
              <a:t>vitamin</a:t>
            </a:r>
            <a:r>
              <a:rPr lang="fr-CA" sz="1800" dirty="0">
                <a:effectLst/>
                <a:latin typeface="NewBaskerville"/>
              </a:rPr>
              <a:t> D fortification of </a:t>
            </a:r>
            <a:r>
              <a:rPr lang="fr-CA" sz="1800" dirty="0" err="1">
                <a:effectLst/>
                <a:latin typeface="NewBaskerville"/>
              </a:rPr>
              <a:t>some</a:t>
            </a:r>
            <a:r>
              <a:rPr lang="fr-CA" sz="1800" dirty="0">
                <a:effectLst/>
                <a:latin typeface="NewBaskerville"/>
              </a:rPr>
              <a:t> </a:t>
            </a:r>
            <a:r>
              <a:rPr lang="fr-CA" sz="1800" dirty="0" err="1">
                <a:effectLst/>
                <a:latin typeface="NewBaskerville"/>
              </a:rPr>
              <a:t>foods</a:t>
            </a:r>
            <a:r>
              <a:rPr lang="fr-CA" sz="1800" dirty="0">
                <a:effectLst/>
                <a:latin typeface="NewBaskerville"/>
              </a:rPr>
              <a:t> </a:t>
            </a:r>
            <a:r>
              <a:rPr lang="fr-CA" sz="1800" dirty="0" err="1">
                <a:effectLst/>
                <a:latin typeface="NewBaskerville"/>
              </a:rPr>
              <a:t>was</a:t>
            </a:r>
            <a:r>
              <a:rPr lang="fr-CA" sz="1800" dirty="0">
                <a:effectLst/>
                <a:latin typeface="NewBaskerville"/>
              </a:rPr>
              <a:t> </a:t>
            </a:r>
            <a:r>
              <a:rPr lang="fr-CA" sz="1800" dirty="0" err="1">
                <a:effectLst/>
                <a:latin typeface="NewBaskerville"/>
              </a:rPr>
              <a:t>initiated</a:t>
            </a:r>
            <a:r>
              <a:rPr lang="fr-CA" sz="1800" dirty="0">
                <a:effectLst/>
                <a:latin typeface="NewBaskerville"/>
              </a:rPr>
              <a:t> on a </a:t>
            </a:r>
            <a:r>
              <a:rPr lang="fr-CA" sz="1800" dirty="0" err="1">
                <a:effectLst/>
                <a:latin typeface="NewBaskerville"/>
              </a:rPr>
              <a:t>voluntary</a:t>
            </a:r>
            <a:r>
              <a:rPr lang="fr-CA" sz="1800" dirty="0">
                <a:effectLst/>
                <a:latin typeface="NewBaskerville"/>
              </a:rPr>
              <a:t> basis. </a:t>
            </a:r>
            <a:endParaRPr lang="fr-CA"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effectLst/>
            </a:endParaRPr>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36</a:t>
            </a:fld>
            <a:endParaRPr lang="fr-FR" altLang="x-none"/>
          </a:p>
        </p:txBody>
      </p:sp>
    </p:spTree>
    <p:extLst>
      <p:ext uri="{BB962C8B-B14F-4D97-AF65-F5344CB8AC3E}">
        <p14:creationId xmlns:p14="http://schemas.microsoft.com/office/powerpoint/2010/main" val="2053587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a:solidFill>
                  <a:srgbClr val="000000"/>
                </a:solidFill>
                <a:effectLst/>
                <a:latin typeface="Times"/>
              </a:rPr>
              <a:t>Revues systématiques publiées entre 2010 e 2023: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a:solidFill>
                  <a:srgbClr val="000000"/>
                </a:solidFill>
                <a:effectLst/>
                <a:latin typeface="Times"/>
              </a:rPr>
              <a:t>Tan ML, Abrams SA, Osborn DA. </a:t>
            </a:r>
            <a:r>
              <a:rPr lang="fr-CA" b="0" i="0" dirty="0" err="1">
                <a:solidFill>
                  <a:srgbClr val="000000"/>
                </a:solidFill>
                <a:effectLst/>
                <a:latin typeface="Times"/>
              </a:rPr>
              <a:t>Vitamin</a:t>
            </a:r>
            <a:r>
              <a:rPr lang="fr-CA" b="0" i="0" dirty="0">
                <a:solidFill>
                  <a:srgbClr val="000000"/>
                </a:solidFill>
                <a:effectLst/>
                <a:latin typeface="Times"/>
              </a:rPr>
              <a:t> D </a:t>
            </a:r>
            <a:r>
              <a:rPr lang="fr-CA" b="0" i="0" dirty="0" err="1">
                <a:solidFill>
                  <a:srgbClr val="000000"/>
                </a:solidFill>
                <a:effectLst/>
                <a:latin typeface="Times"/>
              </a:rPr>
              <a:t>supplementation</a:t>
            </a:r>
            <a:r>
              <a:rPr lang="fr-CA" b="0" i="0" dirty="0">
                <a:solidFill>
                  <a:srgbClr val="000000"/>
                </a:solidFill>
                <a:effectLst/>
                <a:latin typeface="Times"/>
              </a:rPr>
              <a:t> for </a:t>
            </a:r>
            <a:r>
              <a:rPr lang="fr-CA" b="0" i="0" dirty="0" err="1">
                <a:solidFill>
                  <a:srgbClr val="000000"/>
                </a:solidFill>
                <a:effectLst/>
                <a:latin typeface="Times"/>
              </a:rPr>
              <a:t>term</a:t>
            </a:r>
            <a:r>
              <a:rPr lang="fr-CA" b="0" i="0" dirty="0">
                <a:solidFill>
                  <a:srgbClr val="000000"/>
                </a:solidFill>
                <a:effectLst/>
                <a:latin typeface="Times"/>
              </a:rPr>
              <a:t> </a:t>
            </a:r>
            <a:r>
              <a:rPr lang="fr-CA" b="0" i="0" dirty="0" err="1">
                <a:solidFill>
                  <a:srgbClr val="000000"/>
                </a:solidFill>
                <a:effectLst/>
                <a:latin typeface="Times"/>
              </a:rPr>
              <a:t>breastfed</a:t>
            </a:r>
            <a:r>
              <a:rPr lang="fr-CA" b="0" i="0" dirty="0">
                <a:solidFill>
                  <a:srgbClr val="000000"/>
                </a:solidFill>
                <a:effectLst/>
                <a:latin typeface="Times"/>
              </a:rPr>
              <a:t> infants to </a:t>
            </a:r>
            <a:r>
              <a:rPr lang="fr-CA" b="0" i="0" dirty="0" err="1">
                <a:solidFill>
                  <a:srgbClr val="000000"/>
                </a:solidFill>
                <a:effectLst/>
                <a:latin typeface="Times"/>
              </a:rPr>
              <a:t>prevent</a:t>
            </a:r>
            <a:r>
              <a:rPr lang="fr-CA" b="0" i="0" dirty="0">
                <a:solidFill>
                  <a:srgbClr val="000000"/>
                </a:solidFill>
                <a:effectLst/>
                <a:latin typeface="Times"/>
              </a:rPr>
              <a:t> </a:t>
            </a:r>
            <a:r>
              <a:rPr lang="fr-CA" b="0" i="0" dirty="0" err="1">
                <a:solidFill>
                  <a:srgbClr val="000000"/>
                </a:solidFill>
                <a:effectLst/>
                <a:latin typeface="Times"/>
              </a:rPr>
              <a:t>vitamin</a:t>
            </a:r>
            <a:r>
              <a:rPr lang="fr-CA" b="0" i="0" dirty="0">
                <a:solidFill>
                  <a:srgbClr val="000000"/>
                </a:solidFill>
                <a:effectLst/>
                <a:latin typeface="Times"/>
              </a:rPr>
              <a:t> D </a:t>
            </a:r>
            <a:r>
              <a:rPr lang="fr-CA" b="0" i="0" dirty="0" err="1">
                <a:solidFill>
                  <a:srgbClr val="000000"/>
                </a:solidFill>
                <a:effectLst/>
                <a:latin typeface="Times"/>
              </a:rPr>
              <a:t>deficiency</a:t>
            </a:r>
            <a:r>
              <a:rPr lang="fr-CA" b="0" i="0" dirty="0">
                <a:solidFill>
                  <a:srgbClr val="000000"/>
                </a:solidFill>
                <a:effectLst/>
                <a:latin typeface="Times"/>
              </a:rPr>
              <a:t> and </a:t>
            </a:r>
            <a:r>
              <a:rPr lang="fr-CA" b="0" i="0" dirty="0" err="1">
                <a:solidFill>
                  <a:srgbClr val="000000"/>
                </a:solidFill>
                <a:effectLst/>
                <a:latin typeface="Times"/>
              </a:rPr>
              <a:t>improve</a:t>
            </a:r>
            <a:r>
              <a:rPr lang="fr-CA" b="0" i="0" dirty="0">
                <a:solidFill>
                  <a:srgbClr val="000000"/>
                </a:solidFill>
                <a:effectLst/>
                <a:latin typeface="Times"/>
              </a:rPr>
              <a:t> </a:t>
            </a:r>
            <a:r>
              <a:rPr lang="fr-CA" b="0" i="0" dirty="0" err="1">
                <a:solidFill>
                  <a:srgbClr val="000000"/>
                </a:solidFill>
                <a:effectLst/>
                <a:latin typeface="Times"/>
              </a:rPr>
              <a:t>bone</a:t>
            </a:r>
            <a:r>
              <a:rPr lang="fr-CA" b="0" i="0" dirty="0">
                <a:solidFill>
                  <a:srgbClr val="000000"/>
                </a:solidFill>
                <a:effectLst/>
                <a:latin typeface="Times"/>
              </a:rPr>
              <a:t> </a:t>
            </a:r>
            <a:r>
              <a:rPr lang="fr-CA" b="0" i="0" dirty="0" err="1">
                <a:solidFill>
                  <a:srgbClr val="000000"/>
                </a:solidFill>
                <a:effectLst/>
                <a:latin typeface="Times"/>
              </a:rPr>
              <a:t>health</a:t>
            </a:r>
            <a:r>
              <a:rPr lang="fr-CA" b="0" i="0" dirty="0">
                <a:solidFill>
                  <a:srgbClr val="000000"/>
                </a:solidFill>
                <a:effectLst/>
                <a:latin typeface="Times"/>
              </a:rPr>
              <a:t>. Cochrane </a:t>
            </a:r>
            <a:r>
              <a:rPr lang="fr-CA" b="0" i="0" dirty="0" err="1">
                <a:solidFill>
                  <a:srgbClr val="000000"/>
                </a:solidFill>
                <a:effectLst/>
                <a:latin typeface="Times"/>
              </a:rPr>
              <a:t>Database</a:t>
            </a:r>
            <a:r>
              <a:rPr lang="fr-CA" b="0" i="0" dirty="0">
                <a:solidFill>
                  <a:srgbClr val="000000"/>
                </a:solidFill>
                <a:effectLst/>
                <a:latin typeface="Times"/>
              </a:rPr>
              <a:t> of </a:t>
            </a:r>
            <a:r>
              <a:rPr lang="fr-CA" b="0" i="0" dirty="0" err="1">
                <a:solidFill>
                  <a:srgbClr val="000000"/>
                </a:solidFill>
                <a:effectLst/>
                <a:latin typeface="Times"/>
              </a:rPr>
              <a:t>Systematic</a:t>
            </a:r>
            <a:r>
              <a:rPr lang="fr-CA" b="0" i="0" dirty="0">
                <a:solidFill>
                  <a:srgbClr val="000000"/>
                </a:solidFill>
                <a:effectLst/>
                <a:latin typeface="Times"/>
              </a:rPr>
              <a:t> </a:t>
            </a:r>
            <a:r>
              <a:rPr lang="fr-CA" b="0" i="0" dirty="0" err="1">
                <a:solidFill>
                  <a:srgbClr val="000000"/>
                </a:solidFill>
                <a:effectLst/>
                <a:latin typeface="Times"/>
              </a:rPr>
              <a:t>Reviews</a:t>
            </a:r>
            <a:r>
              <a:rPr lang="fr-CA" b="0" i="0" dirty="0">
                <a:solidFill>
                  <a:srgbClr val="000000"/>
                </a:solidFill>
                <a:effectLst/>
                <a:latin typeface="Times"/>
              </a:rPr>
              <a:t> 2020, Issue 12. Art. No.: CD013046. DOI: 10.1002/14651858.CD013046.pub2.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b="0" i="0" dirty="0">
              <a:solidFill>
                <a:srgbClr val="000000"/>
              </a:solidFill>
              <a:effectLst/>
              <a:latin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err="1">
                <a:solidFill>
                  <a:srgbClr val="000000"/>
                </a:solidFill>
                <a:effectLst/>
                <a:latin typeface="Source Sans Pro" panose="020B0503030403020204" pitchFamily="34" charset="0"/>
              </a:rPr>
              <a:t>Winzenberg</a:t>
            </a:r>
            <a:r>
              <a:rPr lang="fr-CA" b="0" i="0" dirty="0">
                <a:solidFill>
                  <a:srgbClr val="000000"/>
                </a:solidFill>
                <a:effectLst/>
                <a:latin typeface="Source Sans Pro" panose="020B0503030403020204" pitchFamily="34" charset="0"/>
              </a:rPr>
              <a:t> TM, Powell S, Shaw KA, Jones G. </a:t>
            </a:r>
            <a:r>
              <a:rPr lang="fr-CA" b="0" i="0" dirty="0" err="1">
                <a:solidFill>
                  <a:srgbClr val="000000"/>
                </a:solidFill>
                <a:effectLst/>
                <a:latin typeface="Source Sans Pro" panose="020B0503030403020204" pitchFamily="34" charset="0"/>
              </a:rPr>
              <a:t>Vitamin</a:t>
            </a:r>
            <a:r>
              <a:rPr lang="fr-CA" b="0" i="0" dirty="0">
                <a:solidFill>
                  <a:srgbClr val="000000"/>
                </a:solidFill>
                <a:effectLst/>
                <a:latin typeface="Source Sans Pro" panose="020B0503030403020204" pitchFamily="34" charset="0"/>
              </a:rPr>
              <a:t> D </a:t>
            </a:r>
            <a:r>
              <a:rPr lang="fr-CA" b="0" i="0" dirty="0" err="1">
                <a:solidFill>
                  <a:srgbClr val="000000"/>
                </a:solidFill>
                <a:effectLst/>
                <a:latin typeface="Source Sans Pro" panose="020B0503030403020204" pitchFamily="34" charset="0"/>
              </a:rPr>
              <a:t>supplementation</a:t>
            </a:r>
            <a:r>
              <a:rPr lang="fr-CA" b="0" i="0" dirty="0">
                <a:solidFill>
                  <a:srgbClr val="000000"/>
                </a:solidFill>
                <a:effectLst/>
                <a:latin typeface="Source Sans Pro" panose="020B0503030403020204" pitchFamily="34" charset="0"/>
              </a:rPr>
              <a:t> for </a:t>
            </a:r>
            <a:r>
              <a:rPr lang="fr-CA" b="0" i="0" dirty="0" err="1">
                <a:solidFill>
                  <a:srgbClr val="000000"/>
                </a:solidFill>
                <a:effectLst/>
                <a:latin typeface="Source Sans Pro" panose="020B0503030403020204" pitchFamily="34" charset="0"/>
              </a:rPr>
              <a:t>improving</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bone</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mineral</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density</a:t>
            </a:r>
            <a:r>
              <a:rPr lang="fr-CA" b="0" i="0" dirty="0">
                <a:solidFill>
                  <a:srgbClr val="000000"/>
                </a:solidFill>
                <a:effectLst/>
                <a:latin typeface="Source Sans Pro" panose="020B0503030403020204" pitchFamily="34" charset="0"/>
              </a:rPr>
              <a:t> in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2010, Issue 10. Art. No.: CD006944. DOI: 10.1002/14651858.CD006944.pub2.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15 April 2023.</a:t>
            </a:r>
            <a:endParaRPr lang="fr-CA" b="0" i="0" dirty="0">
              <a:solidFill>
                <a:srgbClr val="000000"/>
              </a:solidFill>
              <a:effectLst/>
              <a:latin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b="0" i="0" dirty="0">
              <a:solidFill>
                <a:srgbClr val="000000"/>
              </a:solidFill>
              <a:effectLst/>
              <a:latin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b="0" i="0" dirty="0" err="1">
                <a:solidFill>
                  <a:srgbClr val="000000"/>
                </a:solidFill>
                <a:effectLst/>
                <a:latin typeface="Source Sans Pro" panose="020B0503030403020204" pitchFamily="34" charset="0"/>
              </a:rPr>
              <a:t>Huey</a:t>
            </a:r>
            <a:r>
              <a:rPr lang="fr-CA" b="0" i="0" dirty="0">
                <a:solidFill>
                  <a:srgbClr val="000000"/>
                </a:solidFill>
                <a:effectLst/>
                <a:latin typeface="Source Sans Pro" panose="020B0503030403020204" pitchFamily="34" charset="0"/>
              </a:rPr>
              <a:t> SL, </a:t>
            </a:r>
            <a:r>
              <a:rPr lang="fr-CA" b="0" i="0" dirty="0" err="1">
                <a:solidFill>
                  <a:srgbClr val="000000"/>
                </a:solidFill>
                <a:effectLst/>
                <a:latin typeface="Source Sans Pro" panose="020B0503030403020204" pitchFamily="34" charset="0"/>
              </a:rPr>
              <a:t>Acharya</a:t>
            </a:r>
            <a:r>
              <a:rPr lang="fr-CA" b="0" i="0" dirty="0">
                <a:solidFill>
                  <a:srgbClr val="000000"/>
                </a:solidFill>
                <a:effectLst/>
                <a:latin typeface="Source Sans Pro" panose="020B0503030403020204" pitchFamily="34" charset="0"/>
              </a:rPr>
              <a:t> N, Silver A, </a:t>
            </a:r>
            <a:r>
              <a:rPr lang="fr-CA" b="0" i="0" dirty="0" err="1">
                <a:solidFill>
                  <a:srgbClr val="000000"/>
                </a:solidFill>
                <a:effectLst/>
                <a:latin typeface="Source Sans Pro" panose="020B0503030403020204" pitchFamily="34" charset="0"/>
              </a:rPr>
              <a:t>Sheni</a:t>
            </a:r>
            <a:r>
              <a:rPr lang="fr-CA" b="0" i="0" dirty="0">
                <a:solidFill>
                  <a:srgbClr val="000000"/>
                </a:solidFill>
                <a:effectLst/>
                <a:latin typeface="Source Sans Pro" panose="020B0503030403020204" pitchFamily="34" charset="0"/>
              </a:rPr>
              <a:t> R, Yu EA, </a:t>
            </a:r>
            <a:r>
              <a:rPr lang="fr-CA" b="0" i="0" dirty="0" err="1">
                <a:solidFill>
                  <a:srgbClr val="000000"/>
                </a:solidFill>
                <a:effectLst/>
                <a:latin typeface="Source Sans Pro" panose="020B0503030403020204" pitchFamily="34" charset="0"/>
              </a:rPr>
              <a:t>Peña</a:t>
            </a:r>
            <a:r>
              <a:rPr lang="fr-CA" b="0" i="0" dirty="0">
                <a:solidFill>
                  <a:srgbClr val="000000"/>
                </a:solidFill>
                <a:effectLst/>
                <a:latin typeface="Source Sans Pro" panose="020B0503030403020204" pitchFamily="34" charset="0"/>
              </a:rPr>
              <a:t>-Rosas JP, Mehta S. </a:t>
            </a:r>
            <a:r>
              <a:rPr lang="fr-CA" b="0" i="0" dirty="0" err="1">
                <a:solidFill>
                  <a:srgbClr val="000000"/>
                </a:solidFill>
                <a:effectLst/>
                <a:latin typeface="Source Sans Pro" panose="020B0503030403020204" pitchFamily="34" charset="0"/>
              </a:rPr>
              <a:t>Effects</a:t>
            </a:r>
            <a:r>
              <a:rPr lang="fr-CA" b="0" i="0" dirty="0">
                <a:solidFill>
                  <a:srgbClr val="000000"/>
                </a:solidFill>
                <a:effectLst/>
                <a:latin typeface="Source Sans Pro" panose="020B0503030403020204" pitchFamily="34" charset="0"/>
              </a:rPr>
              <a:t> of oral </a:t>
            </a:r>
            <a:r>
              <a:rPr lang="fr-CA" b="0" i="0" dirty="0" err="1">
                <a:solidFill>
                  <a:srgbClr val="000000"/>
                </a:solidFill>
                <a:effectLst/>
                <a:latin typeface="Source Sans Pro" panose="020B0503030403020204" pitchFamily="34" charset="0"/>
              </a:rPr>
              <a:t>vitamin</a:t>
            </a:r>
            <a:r>
              <a:rPr lang="fr-CA" b="0" i="0" dirty="0">
                <a:solidFill>
                  <a:srgbClr val="000000"/>
                </a:solidFill>
                <a:effectLst/>
                <a:latin typeface="Source Sans Pro" panose="020B0503030403020204" pitchFamily="34" charset="0"/>
              </a:rPr>
              <a:t> D </a:t>
            </a:r>
            <a:r>
              <a:rPr lang="fr-CA" b="0" i="0" dirty="0" err="1">
                <a:solidFill>
                  <a:srgbClr val="000000"/>
                </a:solidFill>
                <a:effectLst/>
                <a:latin typeface="Source Sans Pro" panose="020B0503030403020204" pitchFamily="34" charset="0"/>
              </a:rPr>
              <a:t>supplementation</a:t>
            </a:r>
            <a:r>
              <a:rPr lang="fr-CA" b="0" i="0" dirty="0">
                <a:solidFill>
                  <a:srgbClr val="000000"/>
                </a:solidFill>
                <a:effectLst/>
                <a:latin typeface="Source Sans Pro" panose="020B0503030403020204" pitchFamily="34" charset="0"/>
              </a:rPr>
              <a:t> on </a:t>
            </a:r>
            <a:r>
              <a:rPr lang="fr-CA" b="0" i="0" dirty="0" err="1">
                <a:solidFill>
                  <a:srgbClr val="000000"/>
                </a:solidFill>
                <a:effectLst/>
                <a:latin typeface="Source Sans Pro" panose="020B0503030403020204" pitchFamily="34" charset="0"/>
              </a:rPr>
              <a:t>linear</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growth</a:t>
            </a:r>
            <a:r>
              <a:rPr lang="fr-CA" b="0" i="0" dirty="0">
                <a:solidFill>
                  <a:srgbClr val="000000"/>
                </a:solidFill>
                <a:effectLst/>
                <a:latin typeface="Source Sans Pro" panose="020B0503030403020204" pitchFamily="34" charset="0"/>
              </a:rPr>
              <a:t> and </a:t>
            </a:r>
            <a:r>
              <a:rPr lang="fr-CA" b="0" i="0" dirty="0" err="1">
                <a:solidFill>
                  <a:srgbClr val="000000"/>
                </a:solidFill>
                <a:effectLst/>
                <a:latin typeface="Source Sans Pro" panose="020B0503030403020204" pitchFamily="34" charset="0"/>
              </a:rPr>
              <a:t>other</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health</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outcomes</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among</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under</a:t>
            </a:r>
            <a:r>
              <a:rPr lang="fr-CA" b="0" i="0" dirty="0">
                <a:solidFill>
                  <a:srgbClr val="000000"/>
                </a:solidFill>
                <a:effectLst/>
                <a:latin typeface="Source Sans Pro" panose="020B0503030403020204" pitchFamily="34" charset="0"/>
              </a:rPr>
              <a:t> five </a:t>
            </a:r>
            <a:r>
              <a:rPr lang="fr-CA" b="0" i="0" dirty="0" err="1">
                <a:solidFill>
                  <a:srgbClr val="000000"/>
                </a:solidFill>
                <a:effectLst/>
                <a:latin typeface="Source Sans Pro" panose="020B0503030403020204" pitchFamily="34" charset="0"/>
              </a:rPr>
              <a:t>years</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age</a:t>
            </a:r>
            <a:r>
              <a:rPr lang="fr-CA" b="0" i="0" dirty="0">
                <a:solidFill>
                  <a:srgbClr val="000000"/>
                </a:solidFill>
                <a:effectLst/>
                <a:latin typeface="Source Sans Pro" panose="020B0503030403020204" pitchFamily="34" charset="0"/>
              </a:rPr>
              <a:t>.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2020, Issue 12. Art. No.: CD012875. DOI: 10.1002/14651858.CD012875.pub2.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15 April 2023.</a:t>
            </a:r>
            <a:endParaRPr lang="fr-FR" dirty="0"/>
          </a:p>
          <a:p>
            <a:endParaRPr lang="fr-FR" dirty="0"/>
          </a:p>
          <a:p>
            <a:r>
              <a:rPr lang="fr-CA" b="0" i="0" dirty="0">
                <a:solidFill>
                  <a:srgbClr val="000000"/>
                </a:solidFill>
                <a:effectLst/>
                <a:latin typeface="Source Sans Pro" panose="020F0502020204030204" pitchFamily="34" charset="0"/>
              </a:rPr>
              <a:t>Williamson A, Martineau AR, Sheikh A, </a:t>
            </a:r>
            <a:r>
              <a:rPr lang="fr-CA" b="0" i="0" dirty="0" err="1">
                <a:solidFill>
                  <a:srgbClr val="000000"/>
                </a:solidFill>
                <a:effectLst/>
                <a:latin typeface="Source Sans Pro" panose="020F0502020204030204" pitchFamily="34" charset="0"/>
              </a:rPr>
              <a:t>Jolliffe</a:t>
            </a:r>
            <a:r>
              <a:rPr lang="fr-CA" b="0" i="0" dirty="0">
                <a:solidFill>
                  <a:srgbClr val="000000"/>
                </a:solidFill>
                <a:effectLst/>
                <a:latin typeface="Source Sans Pro" panose="020F0502020204030204" pitchFamily="34" charset="0"/>
              </a:rPr>
              <a:t> D, Griffiths CJ. </a:t>
            </a:r>
            <a:r>
              <a:rPr lang="fr-CA" b="0" i="0" dirty="0" err="1">
                <a:solidFill>
                  <a:srgbClr val="000000"/>
                </a:solidFill>
                <a:effectLst/>
                <a:latin typeface="Source Sans Pro" panose="020F0502020204030204" pitchFamily="34" charset="0"/>
              </a:rPr>
              <a:t>Vitamin</a:t>
            </a:r>
            <a:r>
              <a:rPr lang="fr-CA" b="0" i="0" dirty="0">
                <a:solidFill>
                  <a:srgbClr val="000000"/>
                </a:solidFill>
                <a:effectLst/>
                <a:latin typeface="Source Sans Pro" panose="020F0502020204030204" pitchFamily="34" charset="0"/>
              </a:rPr>
              <a:t> D for the management of </a:t>
            </a:r>
            <a:r>
              <a:rPr lang="fr-CA" b="0" i="0" dirty="0" err="1">
                <a:solidFill>
                  <a:srgbClr val="000000"/>
                </a:solidFill>
                <a:effectLst/>
                <a:latin typeface="Source Sans Pro" panose="020F0502020204030204" pitchFamily="34" charset="0"/>
              </a:rPr>
              <a:t>asthma</a:t>
            </a:r>
            <a:r>
              <a:rPr lang="fr-CA" b="0" i="0" dirty="0">
                <a:solidFill>
                  <a:srgbClr val="000000"/>
                </a:solidFill>
                <a:effectLst/>
                <a:latin typeface="Source Sans Pro" panose="020F0502020204030204" pitchFamily="34" charset="0"/>
              </a:rPr>
              <a:t>. Cochrane </a:t>
            </a:r>
            <a:r>
              <a:rPr lang="fr-CA" b="0" i="0" dirty="0" err="1">
                <a:solidFill>
                  <a:srgbClr val="000000"/>
                </a:solidFill>
                <a:effectLst/>
                <a:latin typeface="Source Sans Pro" panose="020F0502020204030204" pitchFamily="34" charset="0"/>
              </a:rPr>
              <a:t>Database</a:t>
            </a:r>
            <a:r>
              <a:rPr lang="fr-CA" b="0" i="0" dirty="0">
                <a:solidFill>
                  <a:srgbClr val="000000"/>
                </a:solidFill>
                <a:effectLst/>
                <a:latin typeface="Source Sans Pro" panose="020F0502020204030204" pitchFamily="34" charset="0"/>
              </a:rPr>
              <a:t> of </a:t>
            </a:r>
            <a:r>
              <a:rPr lang="fr-CA" b="0" i="0" dirty="0" err="1">
                <a:solidFill>
                  <a:srgbClr val="000000"/>
                </a:solidFill>
                <a:effectLst/>
                <a:latin typeface="Source Sans Pro" panose="020F0502020204030204" pitchFamily="34" charset="0"/>
              </a:rPr>
              <a:t>Systematic</a:t>
            </a:r>
            <a:r>
              <a:rPr lang="fr-CA" b="0" i="0" dirty="0">
                <a:solidFill>
                  <a:srgbClr val="000000"/>
                </a:solidFill>
                <a:effectLst/>
                <a:latin typeface="Source Sans Pro" panose="020F0502020204030204" pitchFamily="34" charset="0"/>
              </a:rPr>
              <a:t> </a:t>
            </a:r>
            <a:r>
              <a:rPr lang="fr-CA" b="0" i="0" dirty="0" err="1">
                <a:solidFill>
                  <a:srgbClr val="000000"/>
                </a:solidFill>
                <a:effectLst/>
                <a:latin typeface="Source Sans Pro" panose="020F0502020204030204" pitchFamily="34" charset="0"/>
              </a:rPr>
              <a:t>Reviews</a:t>
            </a:r>
            <a:r>
              <a:rPr lang="fr-CA" b="0" i="0" dirty="0">
                <a:solidFill>
                  <a:srgbClr val="000000"/>
                </a:solidFill>
                <a:effectLst/>
                <a:latin typeface="Source Sans Pro" panose="020F0502020204030204" pitchFamily="34" charset="0"/>
              </a:rPr>
              <a:t> 2023, Issue 2. Art. No.: CD011511. DOI: 10.1002/14651858.CD011511.pub3. </a:t>
            </a:r>
            <a:r>
              <a:rPr lang="fr-CA" b="0" i="0" dirty="0" err="1">
                <a:solidFill>
                  <a:srgbClr val="000000"/>
                </a:solidFill>
                <a:effectLst/>
                <a:latin typeface="Source Sans Pro" panose="020F0502020204030204" pitchFamily="34" charset="0"/>
              </a:rPr>
              <a:t>Accessed</a:t>
            </a:r>
            <a:r>
              <a:rPr lang="fr-CA" b="0" i="0" dirty="0">
                <a:solidFill>
                  <a:srgbClr val="000000"/>
                </a:solidFill>
                <a:effectLst/>
                <a:latin typeface="Source Sans Pro" panose="020F0502020204030204" pitchFamily="34" charset="0"/>
              </a:rPr>
              <a:t> 15 April 2023.</a:t>
            </a:r>
            <a:endParaRPr lang="fr-FR" dirty="0"/>
          </a:p>
          <a:p>
            <a:endParaRPr lang="fr-FR" dirty="0"/>
          </a:p>
          <a:p>
            <a:r>
              <a:rPr lang="fr-CA" b="0" i="0" dirty="0">
                <a:solidFill>
                  <a:srgbClr val="000000"/>
                </a:solidFill>
                <a:effectLst/>
                <a:latin typeface="Source Sans Pro" panose="020B0503030403020204" pitchFamily="34" charset="0"/>
              </a:rPr>
              <a:t>Soe HH, Abas ABL, </a:t>
            </a:r>
            <a:r>
              <a:rPr lang="fr-CA" b="0" i="0" dirty="0" err="1">
                <a:solidFill>
                  <a:srgbClr val="000000"/>
                </a:solidFill>
                <a:effectLst/>
                <a:latin typeface="Source Sans Pro" panose="020B0503030403020204" pitchFamily="34" charset="0"/>
              </a:rPr>
              <a:t>Than</a:t>
            </a:r>
            <a:r>
              <a:rPr lang="fr-CA" b="0" i="0" dirty="0">
                <a:solidFill>
                  <a:srgbClr val="000000"/>
                </a:solidFill>
                <a:effectLst/>
                <a:latin typeface="Source Sans Pro" panose="020B0503030403020204" pitchFamily="34" charset="0"/>
              </a:rPr>
              <a:t> NN, Ni H, Singh J, </a:t>
            </a:r>
            <a:r>
              <a:rPr lang="fr-CA" b="0" i="0" dirty="0" err="1">
                <a:solidFill>
                  <a:srgbClr val="000000"/>
                </a:solidFill>
                <a:effectLst/>
                <a:latin typeface="Source Sans Pro" panose="020B0503030403020204" pitchFamily="34" charset="0"/>
              </a:rPr>
              <a:t>Said</a:t>
            </a:r>
            <a:r>
              <a:rPr lang="fr-CA" b="0" i="0" dirty="0">
                <a:solidFill>
                  <a:srgbClr val="000000"/>
                </a:solidFill>
                <a:effectLst/>
                <a:latin typeface="Source Sans Pro" panose="020B0503030403020204" pitchFamily="34" charset="0"/>
              </a:rPr>
              <a:t> AR, </a:t>
            </a:r>
            <a:r>
              <a:rPr lang="fr-CA" b="0" i="0" dirty="0" err="1">
                <a:solidFill>
                  <a:srgbClr val="000000"/>
                </a:solidFill>
                <a:effectLst/>
                <a:latin typeface="Source Sans Pro" panose="020B0503030403020204" pitchFamily="34" charset="0"/>
              </a:rPr>
              <a:t>Osunkwo</a:t>
            </a:r>
            <a:r>
              <a:rPr lang="fr-CA" b="0" i="0" dirty="0">
                <a:solidFill>
                  <a:srgbClr val="000000"/>
                </a:solidFill>
                <a:effectLst/>
                <a:latin typeface="Source Sans Pro" panose="020B0503030403020204" pitchFamily="34" charset="0"/>
              </a:rPr>
              <a:t> I. </a:t>
            </a:r>
            <a:r>
              <a:rPr lang="fr-CA" b="0" i="0" dirty="0" err="1">
                <a:solidFill>
                  <a:srgbClr val="000000"/>
                </a:solidFill>
                <a:effectLst/>
                <a:latin typeface="Source Sans Pro" panose="020B0503030403020204" pitchFamily="34" charset="0"/>
              </a:rPr>
              <a:t>Vitamin</a:t>
            </a:r>
            <a:r>
              <a:rPr lang="fr-CA" b="0" i="0" dirty="0">
                <a:solidFill>
                  <a:srgbClr val="000000"/>
                </a:solidFill>
                <a:effectLst/>
                <a:latin typeface="Source Sans Pro" panose="020B0503030403020204" pitchFamily="34" charset="0"/>
              </a:rPr>
              <a:t> D </a:t>
            </a:r>
            <a:r>
              <a:rPr lang="fr-CA" b="0" i="0" dirty="0" err="1">
                <a:solidFill>
                  <a:srgbClr val="000000"/>
                </a:solidFill>
                <a:effectLst/>
                <a:latin typeface="Source Sans Pro" panose="020B0503030403020204" pitchFamily="34" charset="0"/>
              </a:rPr>
              <a:t>supplementation</a:t>
            </a:r>
            <a:r>
              <a:rPr lang="fr-CA" b="0" i="0" dirty="0">
                <a:solidFill>
                  <a:srgbClr val="000000"/>
                </a:solidFill>
                <a:effectLst/>
                <a:latin typeface="Source Sans Pro" panose="020B0503030403020204" pitchFamily="34" charset="0"/>
              </a:rPr>
              <a:t> for </a:t>
            </a:r>
            <a:r>
              <a:rPr lang="fr-CA" b="0" i="0" dirty="0" err="1">
                <a:solidFill>
                  <a:srgbClr val="000000"/>
                </a:solidFill>
                <a:effectLst/>
                <a:latin typeface="Source Sans Pro" panose="020B0503030403020204" pitchFamily="34" charset="0"/>
              </a:rPr>
              <a:t>sickle</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cell</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disease</a:t>
            </a:r>
            <a:r>
              <a:rPr lang="fr-CA" b="0" i="0" dirty="0">
                <a:solidFill>
                  <a:srgbClr val="000000"/>
                </a:solidFill>
                <a:effectLst/>
                <a:latin typeface="Source Sans Pro" panose="020B0503030403020204" pitchFamily="34" charset="0"/>
              </a:rPr>
              <a:t>.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2020, Issue 5. Art. No.: CD010858. DOI: 10.1002/14651858.CD010858.pub3.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15 April 2023</a:t>
            </a:r>
          </a:p>
          <a:p>
            <a:endParaRPr lang="fr-CA" b="0" i="0" dirty="0">
              <a:solidFill>
                <a:srgbClr val="000000"/>
              </a:solidFill>
              <a:effectLst/>
              <a:latin typeface="Source Sans Pro" panose="020B0503030403020204" pitchFamily="34" charset="0"/>
            </a:endParaRPr>
          </a:p>
          <a:p>
            <a:r>
              <a:rPr lang="fr-CA" b="0" i="0" dirty="0" err="1">
                <a:solidFill>
                  <a:srgbClr val="000000"/>
                </a:solidFill>
                <a:effectLst/>
                <a:latin typeface="Source Sans Pro" panose="020B0503030403020204" pitchFamily="34" charset="0"/>
              </a:rPr>
              <a:t>Yakoob</a:t>
            </a:r>
            <a:r>
              <a:rPr lang="fr-CA" b="0" i="0" dirty="0">
                <a:solidFill>
                  <a:srgbClr val="000000"/>
                </a:solidFill>
                <a:effectLst/>
                <a:latin typeface="Source Sans Pro" panose="020B0503030403020204" pitchFamily="34" charset="0"/>
              </a:rPr>
              <a:t> MY, Salam RA, Khan FR, </a:t>
            </a:r>
            <a:r>
              <a:rPr lang="fr-CA" b="0" i="0" dirty="0" err="1">
                <a:solidFill>
                  <a:srgbClr val="000000"/>
                </a:solidFill>
                <a:effectLst/>
                <a:latin typeface="Source Sans Pro" panose="020B0503030403020204" pitchFamily="34" charset="0"/>
              </a:rPr>
              <a:t>Bhutta</a:t>
            </a:r>
            <a:r>
              <a:rPr lang="fr-CA" b="0" i="0" dirty="0">
                <a:solidFill>
                  <a:srgbClr val="000000"/>
                </a:solidFill>
                <a:effectLst/>
                <a:latin typeface="Source Sans Pro" panose="020B0503030403020204" pitchFamily="34" charset="0"/>
              </a:rPr>
              <a:t> ZA. </a:t>
            </a:r>
            <a:r>
              <a:rPr lang="fr-CA" b="0" i="0" dirty="0" err="1">
                <a:solidFill>
                  <a:srgbClr val="000000"/>
                </a:solidFill>
                <a:effectLst/>
                <a:latin typeface="Source Sans Pro" panose="020B0503030403020204" pitchFamily="34" charset="0"/>
              </a:rPr>
              <a:t>Vitamin</a:t>
            </a:r>
            <a:r>
              <a:rPr lang="fr-CA" b="0" i="0" dirty="0">
                <a:solidFill>
                  <a:srgbClr val="000000"/>
                </a:solidFill>
                <a:effectLst/>
                <a:latin typeface="Source Sans Pro" panose="020B0503030403020204" pitchFamily="34" charset="0"/>
              </a:rPr>
              <a:t> D </a:t>
            </a:r>
            <a:r>
              <a:rPr lang="fr-CA" b="0" i="0" dirty="0" err="1">
                <a:solidFill>
                  <a:srgbClr val="000000"/>
                </a:solidFill>
                <a:effectLst/>
                <a:latin typeface="Source Sans Pro" panose="020B0503030403020204" pitchFamily="34" charset="0"/>
              </a:rPr>
              <a:t>supplementation</a:t>
            </a:r>
            <a:r>
              <a:rPr lang="fr-CA" b="0" i="0" dirty="0">
                <a:solidFill>
                  <a:srgbClr val="000000"/>
                </a:solidFill>
                <a:effectLst/>
                <a:latin typeface="Source Sans Pro" panose="020B0503030403020204" pitchFamily="34" charset="0"/>
              </a:rPr>
              <a:t> for </a:t>
            </a:r>
            <a:r>
              <a:rPr lang="fr-CA" b="0" i="0" dirty="0" err="1">
                <a:solidFill>
                  <a:srgbClr val="000000"/>
                </a:solidFill>
                <a:effectLst/>
                <a:latin typeface="Source Sans Pro" panose="020B0503030403020204" pitchFamily="34" charset="0"/>
              </a:rPr>
              <a:t>preventing</a:t>
            </a:r>
            <a:r>
              <a:rPr lang="fr-CA" b="0" i="0" dirty="0">
                <a:solidFill>
                  <a:srgbClr val="000000"/>
                </a:solidFill>
                <a:effectLst/>
                <a:latin typeface="Source Sans Pro" panose="020B0503030403020204" pitchFamily="34" charset="0"/>
              </a:rPr>
              <a:t> infections in </a:t>
            </a:r>
            <a:r>
              <a:rPr lang="fr-CA" b="0" i="0" dirty="0" err="1">
                <a:solidFill>
                  <a:srgbClr val="000000"/>
                </a:solidFill>
                <a:effectLst/>
                <a:latin typeface="Source Sans Pro" panose="020B0503030403020204" pitchFamily="34" charset="0"/>
              </a:rPr>
              <a:t>children</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under</a:t>
            </a:r>
            <a:r>
              <a:rPr lang="fr-CA" b="0" i="0" dirty="0">
                <a:solidFill>
                  <a:srgbClr val="000000"/>
                </a:solidFill>
                <a:effectLst/>
                <a:latin typeface="Source Sans Pro" panose="020B0503030403020204" pitchFamily="34" charset="0"/>
              </a:rPr>
              <a:t> five </a:t>
            </a:r>
            <a:r>
              <a:rPr lang="fr-CA" b="0" i="0" dirty="0" err="1">
                <a:solidFill>
                  <a:srgbClr val="000000"/>
                </a:solidFill>
                <a:effectLst/>
                <a:latin typeface="Source Sans Pro" panose="020B0503030403020204" pitchFamily="34" charset="0"/>
              </a:rPr>
              <a:t>years</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age</a:t>
            </a:r>
            <a:r>
              <a:rPr lang="fr-CA" b="0" i="0" dirty="0">
                <a:solidFill>
                  <a:srgbClr val="000000"/>
                </a:solidFill>
                <a:effectLst/>
                <a:latin typeface="Source Sans Pro" panose="020B0503030403020204" pitchFamily="34" charset="0"/>
              </a:rPr>
              <a:t>. Cochrane </a:t>
            </a:r>
            <a:r>
              <a:rPr lang="fr-CA" b="0" i="0" dirty="0" err="1">
                <a:solidFill>
                  <a:srgbClr val="000000"/>
                </a:solidFill>
                <a:effectLst/>
                <a:latin typeface="Source Sans Pro" panose="020B0503030403020204" pitchFamily="34" charset="0"/>
              </a:rPr>
              <a:t>Database</a:t>
            </a:r>
            <a:r>
              <a:rPr lang="fr-CA" b="0" i="0" dirty="0">
                <a:solidFill>
                  <a:srgbClr val="000000"/>
                </a:solidFill>
                <a:effectLst/>
                <a:latin typeface="Source Sans Pro" panose="020B0503030403020204" pitchFamily="34" charset="0"/>
              </a:rPr>
              <a:t> of </a:t>
            </a:r>
            <a:r>
              <a:rPr lang="fr-CA" b="0" i="0" dirty="0" err="1">
                <a:solidFill>
                  <a:srgbClr val="000000"/>
                </a:solidFill>
                <a:effectLst/>
                <a:latin typeface="Source Sans Pro" panose="020B0503030403020204" pitchFamily="34" charset="0"/>
              </a:rPr>
              <a:t>Systematic</a:t>
            </a:r>
            <a:r>
              <a:rPr lang="fr-CA" b="0" i="0" dirty="0">
                <a:solidFill>
                  <a:srgbClr val="000000"/>
                </a:solidFill>
                <a:effectLst/>
                <a:latin typeface="Source Sans Pro" panose="020B0503030403020204" pitchFamily="34" charset="0"/>
              </a:rPr>
              <a:t> </a:t>
            </a:r>
            <a:r>
              <a:rPr lang="fr-CA" b="0" i="0" dirty="0" err="1">
                <a:solidFill>
                  <a:srgbClr val="000000"/>
                </a:solidFill>
                <a:effectLst/>
                <a:latin typeface="Source Sans Pro" panose="020B0503030403020204" pitchFamily="34" charset="0"/>
              </a:rPr>
              <a:t>Reviews</a:t>
            </a:r>
            <a:r>
              <a:rPr lang="fr-CA" b="0" i="0" dirty="0">
                <a:solidFill>
                  <a:srgbClr val="000000"/>
                </a:solidFill>
                <a:effectLst/>
                <a:latin typeface="Source Sans Pro" panose="020B0503030403020204" pitchFamily="34" charset="0"/>
              </a:rPr>
              <a:t> 2016, Issue 11. Art. No.: CD008824. DOI: 10.1002/14651858.CD008824.pub2. </a:t>
            </a:r>
            <a:r>
              <a:rPr lang="fr-CA" b="0" i="0" dirty="0" err="1">
                <a:solidFill>
                  <a:srgbClr val="000000"/>
                </a:solidFill>
                <a:effectLst/>
                <a:latin typeface="Source Sans Pro" panose="020B0503030403020204" pitchFamily="34" charset="0"/>
              </a:rPr>
              <a:t>Accessed</a:t>
            </a:r>
            <a:r>
              <a:rPr lang="fr-CA" b="0" i="0" dirty="0">
                <a:solidFill>
                  <a:srgbClr val="000000"/>
                </a:solidFill>
                <a:effectLst/>
                <a:latin typeface="Source Sans Pro" panose="020B0503030403020204" pitchFamily="34" charset="0"/>
              </a:rPr>
              <a:t> 15 April 2023..</a:t>
            </a:r>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37</a:t>
            </a:fld>
            <a:endParaRPr lang="fr-FR" altLang="x-none"/>
          </a:p>
        </p:txBody>
      </p:sp>
    </p:spTree>
    <p:extLst>
      <p:ext uri="{BB962C8B-B14F-4D97-AF65-F5344CB8AC3E}">
        <p14:creationId xmlns:p14="http://schemas.microsoft.com/office/powerpoint/2010/main" val="2252286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33B7CC"/>
                </a:solidFill>
                <a:effectLst/>
                <a:latin typeface="GuardianSans"/>
              </a:rPr>
              <a:t>INTERVENTIONS </a:t>
            </a:r>
            <a:r>
              <a:rPr lang="fr-CA" sz="1200" dirty="0">
                <a:effectLst/>
                <a:latin typeface="GuardianSansGR"/>
              </a:rPr>
              <a:t>Weekly oral doses of </a:t>
            </a:r>
            <a:r>
              <a:rPr lang="fr-CA" sz="1200" dirty="0" err="1">
                <a:effectLst/>
                <a:latin typeface="GuardianSansGR"/>
              </a:rPr>
              <a:t>vitamin</a:t>
            </a:r>
            <a:r>
              <a:rPr lang="fr-CA" sz="1200" dirty="0">
                <a:effectLst/>
                <a:latin typeface="GuardianSansGR"/>
              </a:rPr>
              <a:t> D3, 14 000 IU, (n = 4418), or placebo (n = 4433) for 3 </a:t>
            </a:r>
            <a:r>
              <a:rPr lang="fr-CA" sz="1200" dirty="0" err="1">
                <a:effectLst/>
                <a:latin typeface="GuardianSansGR"/>
              </a:rPr>
              <a:t>years</a:t>
            </a:r>
            <a:r>
              <a:rPr lang="fr-CA" sz="1200" dirty="0">
                <a:effectLst/>
                <a:latin typeface="GuardianSansGR"/>
              </a:rPr>
              <a:t>. </a:t>
            </a:r>
            <a:endParaRPr lang="fr-CA"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i="1" dirty="0">
              <a:effectLst/>
              <a:latin typeface="Guardia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err="1">
                <a:solidFill>
                  <a:srgbClr val="333333"/>
                </a:solidFill>
                <a:effectLst/>
                <a:latin typeface="Guardian TextSans Web"/>
              </a:rPr>
              <a:t>Ganmaa</a:t>
            </a:r>
            <a:r>
              <a:rPr lang="fr-CA" b="0" i="0" dirty="0">
                <a:solidFill>
                  <a:srgbClr val="333333"/>
                </a:solidFill>
                <a:effectLst/>
                <a:latin typeface="Guardian TextSans Web"/>
              </a:rPr>
              <a:t> D, Bromage S, </a:t>
            </a:r>
            <a:r>
              <a:rPr lang="fr-CA" b="0" i="0" dirty="0" err="1">
                <a:solidFill>
                  <a:srgbClr val="333333"/>
                </a:solidFill>
                <a:effectLst/>
                <a:latin typeface="Guardian TextSans Web"/>
              </a:rPr>
              <a:t>Khudyakov</a:t>
            </a:r>
            <a:r>
              <a:rPr lang="fr-CA" b="0" i="0" dirty="0">
                <a:solidFill>
                  <a:srgbClr val="333333"/>
                </a:solidFill>
                <a:effectLst/>
                <a:latin typeface="Guardian TextSans Web"/>
              </a:rPr>
              <a:t> P, </a:t>
            </a:r>
            <a:r>
              <a:rPr lang="fr-CA" b="0" i="0" dirty="0" err="1">
                <a:solidFill>
                  <a:srgbClr val="333333"/>
                </a:solidFill>
                <a:effectLst/>
                <a:latin typeface="Guardian TextSans Web"/>
              </a:rPr>
              <a:t>Erdenenbaatar</a:t>
            </a:r>
            <a:r>
              <a:rPr lang="fr-CA" b="0" i="0" dirty="0">
                <a:solidFill>
                  <a:srgbClr val="333333"/>
                </a:solidFill>
                <a:effectLst/>
                <a:latin typeface="Guardian TextSans Web"/>
              </a:rPr>
              <a:t> S, </a:t>
            </a:r>
            <a:r>
              <a:rPr lang="fr-CA" b="0" i="0" dirty="0" err="1">
                <a:solidFill>
                  <a:srgbClr val="333333"/>
                </a:solidFill>
                <a:effectLst/>
                <a:latin typeface="Guardian TextSans Web"/>
              </a:rPr>
              <a:t>Delgererekh</a:t>
            </a:r>
            <a:r>
              <a:rPr lang="fr-CA" b="0" i="0" dirty="0">
                <a:solidFill>
                  <a:srgbClr val="333333"/>
                </a:solidFill>
                <a:effectLst/>
                <a:latin typeface="Guardian TextSans Web"/>
              </a:rPr>
              <a:t> B, Martineau AR. Influence of </a:t>
            </a:r>
            <a:r>
              <a:rPr lang="fr-CA" b="0" i="0" dirty="0" err="1">
                <a:solidFill>
                  <a:srgbClr val="333333"/>
                </a:solidFill>
                <a:effectLst/>
                <a:latin typeface="Guardian TextSans Web"/>
              </a:rPr>
              <a:t>Vitamin</a:t>
            </a:r>
            <a:r>
              <a:rPr lang="fr-CA" b="0" i="0" dirty="0">
                <a:solidFill>
                  <a:srgbClr val="333333"/>
                </a:solidFill>
                <a:effectLst/>
                <a:latin typeface="Guardian TextSans Web"/>
              </a:rPr>
              <a:t> D </a:t>
            </a:r>
            <a:r>
              <a:rPr lang="fr-CA" b="0" i="0" dirty="0" err="1">
                <a:solidFill>
                  <a:srgbClr val="333333"/>
                </a:solidFill>
                <a:effectLst/>
                <a:latin typeface="Guardian TextSans Web"/>
              </a:rPr>
              <a:t>Supplementation</a:t>
            </a:r>
            <a:r>
              <a:rPr lang="fr-CA" b="0" i="0" dirty="0">
                <a:solidFill>
                  <a:srgbClr val="333333"/>
                </a:solidFill>
                <a:effectLst/>
                <a:latin typeface="Guardian TextSans Web"/>
              </a:rPr>
              <a:t> on </a:t>
            </a:r>
            <a:r>
              <a:rPr lang="fr-CA" b="0" i="0" dirty="0" err="1">
                <a:solidFill>
                  <a:srgbClr val="333333"/>
                </a:solidFill>
                <a:effectLst/>
                <a:latin typeface="Guardian TextSans Web"/>
              </a:rPr>
              <a:t>Growth</a:t>
            </a:r>
            <a:r>
              <a:rPr lang="fr-CA" b="0" i="0" dirty="0">
                <a:solidFill>
                  <a:srgbClr val="333333"/>
                </a:solidFill>
                <a:effectLst/>
                <a:latin typeface="Guardian TextSans Web"/>
              </a:rPr>
              <a:t>, Body Composition, and </a:t>
            </a:r>
            <a:r>
              <a:rPr lang="fr-CA" b="0" i="0" dirty="0" err="1">
                <a:solidFill>
                  <a:srgbClr val="333333"/>
                </a:solidFill>
                <a:effectLst/>
                <a:latin typeface="Guardian TextSans Web"/>
              </a:rPr>
              <a:t>Pubertal</a:t>
            </a:r>
            <a:r>
              <a:rPr lang="fr-CA" b="0" i="0" dirty="0">
                <a:solidFill>
                  <a:srgbClr val="333333"/>
                </a:solidFill>
                <a:effectLst/>
                <a:latin typeface="Guardian TextSans Web"/>
              </a:rPr>
              <a:t> </a:t>
            </a:r>
            <a:r>
              <a:rPr lang="fr-CA" b="0" i="0" dirty="0" err="1">
                <a:solidFill>
                  <a:srgbClr val="333333"/>
                </a:solidFill>
                <a:effectLst/>
                <a:latin typeface="Guardian TextSans Web"/>
              </a:rPr>
              <a:t>Development</a:t>
            </a:r>
            <a:r>
              <a:rPr lang="fr-CA" b="0" i="0" dirty="0">
                <a:solidFill>
                  <a:srgbClr val="333333"/>
                </a:solidFill>
                <a:effectLst/>
                <a:latin typeface="Guardian TextSans Web"/>
              </a:rPr>
              <a:t> </a:t>
            </a:r>
            <a:r>
              <a:rPr lang="fr-CA" b="0" i="0" dirty="0" err="1">
                <a:solidFill>
                  <a:srgbClr val="333333"/>
                </a:solidFill>
                <a:effectLst/>
                <a:latin typeface="Guardian TextSans Web"/>
              </a:rPr>
              <a:t>Among</a:t>
            </a:r>
            <a:r>
              <a:rPr lang="fr-CA" b="0" i="0" dirty="0">
                <a:solidFill>
                  <a:srgbClr val="333333"/>
                </a:solidFill>
                <a:effectLst/>
                <a:latin typeface="Guardian TextSans Web"/>
              </a:rPr>
              <a:t> </a:t>
            </a:r>
            <a:r>
              <a:rPr lang="fr-CA" b="0" i="0" dirty="0" err="1">
                <a:solidFill>
                  <a:srgbClr val="333333"/>
                </a:solidFill>
                <a:effectLst/>
                <a:latin typeface="Guardian TextSans Web"/>
              </a:rPr>
              <a:t>School-aged</a:t>
            </a:r>
            <a:r>
              <a:rPr lang="fr-CA" b="0" i="0" dirty="0">
                <a:solidFill>
                  <a:srgbClr val="333333"/>
                </a:solidFill>
                <a:effectLst/>
                <a:latin typeface="Guardian TextSans Web"/>
              </a:rPr>
              <a:t> </a:t>
            </a:r>
            <a:r>
              <a:rPr lang="fr-CA" b="0" i="0" dirty="0" err="1">
                <a:solidFill>
                  <a:srgbClr val="333333"/>
                </a:solidFill>
                <a:effectLst/>
                <a:latin typeface="Guardian TextSans Web"/>
              </a:rPr>
              <a:t>Children</a:t>
            </a:r>
            <a:r>
              <a:rPr lang="fr-CA" b="0" i="0" dirty="0">
                <a:solidFill>
                  <a:srgbClr val="333333"/>
                </a:solidFill>
                <a:effectLst/>
                <a:latin typeface="Guardian TextSans Web"/>
              </a:rPr>
              <a:t> in an Area </a:t>
            </a:r>
            <a:r>
              <a:rPr lang="fr-CA" b="0" i="0" dirty="0" err="1">
                <a:solidFill>
                  <a:srgbClr val="333333"/>
                </a:solidFill>
                <a:effectLst/>
                <a:latin typeface="Guardian TextSans Web"/>
              </a:rPr>
              <a:t>With</a:t>
            </a:r>
            <a:r>
              <a:rPr lang="fr-CA" b="0" i="0" dirty="0">
                <a:solidFill>
                  <a:srgbClr val="333333"/>
                </a:solidFill>
                <a:effectLst/>
                <a:latin typeface="Guardian TextSans Web"/>
              </a:rPr>
              <a:t> a High </a:t>
            </a:r>
            <a:r>
              <a:rPr lang="fr-CA" b="0" i="0" dirty="0" err="1">
                <a:solidFill>
                  <a:srgbClr val="333333"/>
                </a:solidFill>
                <a:effectLst/>
                <a:latin typeface="Guardian TextSans Web"/>
              </a:rPr>
              <a:t>Prevalence</a:t>
            </a:r>
            <a:r>
              <a:rPr lang="fr-CA" b="0" i="0" dirty="0">
                <a:solidFill>
                  <a:srgbClr val="333333"/>
                </a:solidFill>
                <a:effectLst/>
                <a:latin typeface="Guardian TextSans Web"/>
              </a:rPr>
              <a:t> of </a:t>
            </a:r>
            <a:r>
              <a:rPr lang="fr-CA" b="0" i="0" dirty="0" err="1">
                <a:solidFill>
                  <a:srgbClr val="333333"/>
                </a:solidFill>
                <a:effectLst/>
                <a:latin typeface="Guardian TextSans Web"/>
              </a:rPr>
              <a:t>Vitamin</a:t>
            </a:r>
            <a:r>
              <a:rPr lang="fr-CA" b="0" i="0" dirty="0">
                <a:solidFill>
                  <a:srgbClr val="333333"/>
                </a:solidFill>
                <a:effectLst/>
                <a:latin typeface="Guardian TextSans Web"/>
              </a:rPr>
              <a:t> D </a:t>
            </a:r>
            <a:r>
              <a:rPr lang="fr-CA" b="0" i="0" dirty="0" err="1">
                <a:solidFill>
                  <a:srgbClr val="333333"/>
                </a:solidFill>
                <a:effectLst/>
                <a:latin typeface="Guardian TextSans Web"/>
              </a:rPr>
              <a:t>Deficiency</a:t>
            </a:r>
            <a:r>
              <a:rPr lang="fr-CA" b="0" i="0" dirty="0">
                <a:solidFill>
                  <a:srgbClr val="333333"/>
                </a:solidFill>
                <a:effectLst/>
                <a:latin typeface="Guardian TextSans Web"/>
              </a:rPr>
              <a:t>: A </a:t>
            </a:r>
            <a:r>
              <a:rPr lang="fr-CA" b="0" i="0" dirty="0" err="1">
                <a:solidFill>
                  <a:srgbClr val="333333"/>
                </a:solidFill>
                <a:effectLst/>
                <a:latin typeface="Guardian TextSans Web"/>
              </a:rPr>
              <a:t>Randomized</a:t>
            </a:r>
            <a:r>
              <a:rPr lang="fr-CA" b="0" i="0" dirty="0">
                <a:solidFill>
                  <a:srgbClr val="333333"/>
                </a:solidFill>
                <a:effectLst/>
                <a:latin typeface="Guardian TextSans Web"/>
              </a:rPr>
              <a:t> </a:t>
            </a:r>
            <a:r>
              <a:rPr lang="fr-CA" b="0" i="0" dirty="0" err="1">
                <a:solidFill>
                  <a:srgbClr val="333333"/>
                </a:solidFill>
                <a:effectLst/>
                <a:latin typeface="Guardian TextSans Web"/>
              </a:rPr>
              <a:t>Clinical</a:t>
            </a:r>
            <a:r>
              <a:rPr lang="fr-CA" b="0" i="0" dirty="0">
                <a:solidFill>
                  <a:srgbClr val="333333"/>
                </a:solidFill>
                <a:effectLst/>
                <a:latin typeface="Guardian TextSans Web"/>
              </a:rPr>
              <a:t> Trial. </a:t>
            </a:r>
            <a:r>
              <a:rPr lang="fr-CA" b="0" i="1" dirty="0">
                <a:solidFill>
                  <a:srgbClr val="333333"/>
                </a:solidFill>
                <a:effectLst/>
                <a:latin typeface="Guardian TextSans Web"/>
              </a:rPr>
              <a:t>JAMA </a:t>
            </a:r>
            <a:r>
              <a:rPr lang="fr-CA" b="0" i="1" dirty="0" err="1">
                <a:solidFill>
                  <a:srgbClr val="333333"/>
                </a:solidFill>
                <a:effectLst/>
                <a:latin typeface="Guardian TextSans Web"/>
              </a:rPr>
              <a:t>Pediatr</a:t>
            </a:r>
            <a:r>
              <a:rPr lang="fr-CA" b="0" i="1" dirty="0">
                <a:solidFill>
                  <a:srgbClr val="333333"/>
                </a:solidFill>
                <a:effectLst/>
                <a:latin typeface="Guardian TextSans Web"/>
              </a:rPr>
              <a:t>.</a:t>
            </a:r>
            <a:r>
              <a:rPr lang="fr-CA" b="0" i="0" dirty="0">
                <a:solidFill>
                  <a:srgbClr val="333333"/>
                </a:solidFill>
                <a:effectLst/>
                <a:latin typeface="Guardian TextSans Web"/>
              </a:rPr>
              <a:t> 2023;177(1):32–41. doi:10.1001/jamapediatrics.2022.4581</a:t>
            </a:r>
            <a:endParaRPr lang="fr-CA" sz="1200" i="1" dirty="0">
              <a:effectLst/>
              <a:latin typeface="Guardia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effectLst/>
                <a:latin typeface="GuardianSansGR"/>
              </a:rPr>
              <a:t>Published</a:t>
            </a:r>
            <a:r>
              <a:rPr lang="fr-CA" sz="1200" dirty="0">
                <a:effectLst/>
                <a:latin typeface="GuardianSansGR"/>
              </a:rPr>
              <a:t> online </a:t>
            </a:r>
            <a:r>
              <a:rPr lang="fr-CA" sz="1200" dirty="0" err="1">
                <a:effectLst/>
                <a:latin typeface="GuardianSansGR"/>
              </a:rPr>
              <a:t>November</a:t>
            </a:r>
            <a:r>
              <a:rPr lang="fr-CA" sz="1200" dirty="0">
                <a:effectLst/>
                <a:latin typeface="GuardianSansGR"/>
              </a:rPr>
              <a:t> 28, 2022.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GuardianSansG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https://</a:t>
            </a:r>
            <a:r>
              <a:rPr lang="fr-CA" dirty="0" err="1"/>
              <a:t>www.medscape.com</a:t>
            </a:r>
            <a:r>
              <a:rPr lang="fr-CA" dirty="0"/>
              <a:t>/</a:t>
            </a:r>
            <a:r>
              <a:rPr lang="fr-CA" dirty="0" err="1"/>
              <a:t>viewarticle</a:t>
            </a:r>
            <a:r>
              <a:rPr lang="fr-CA" dirty="0"/>
              <a:t>/984626?fbclid=IwAR0d-SmGTU2rkaRb0xmBaJDf7r5ecTHqMMyNdCFQoJSXjRoNBLlP3g2w9mQ</a:t>
            </a:r>
            <a:endParaRPr lang="fr-CA" sz="1200" dirty="0">
              <a:effectLst/>
              <a:latin typeface="GuardianSansG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GuardianSansGR"/>
              </a:rPr>
              <a:t>Analyse commentée de Perry Wilson Yale </a:t>
            </a:r>
            <a:r>
              <a:rPr lang="fr-CA" sz="1200" dirty="0" err="1">
                <a:effectLst/>
                <a:latin typeface="GuardianSansGR"/>
              </a:rPr>
              <a:t>school</a:t>
            </a:r>
            <a:r>
              <a:rPr lang="fr-CA" sz="1200" dirty="0">
                <a:effectLst/>
                <a:latin typeface="GuardianSansGR"/>
              </a:rPr>
              <a:t> of </a:t>
            </a:r>
            <a:r>
              <a:rPr lang="fr-CA" sz="1200" dirty="0" err="1">
                <a:effectLst/>
                <a:latin typeface="GuardianSansGR"/>
              </a:rPr>
              <a:t>medicine</a:t>
            </a:r>
            <a:endParaRPr lang="fr-CA" sz="1200" dirty="0">
              <a:effectLst/>
              <a:latin typeface="GuardianSansG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GuardianSansG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GuardianSansGR"/>
              </a:rPr>
              <a:t>**le niveau de vitamine D est peut-être le « canari dans la mine », un indicateur du mode de vie, de l’alimentation, du sport, du temps passé à l’extérieur, et non causal dans les enjeux de santé étudiés**, </a:t>
            </a:r>
            <a:r>
              <a:rPr lang="fr-CA" sz="1200" dirty="0" err="1">
                <a:effectLst/>
                <a:latin typeface="GuardianSansGR"/>
              </a:rPr>
              <a:t>surrogate</a:t>
            </a:r>
            <a:r>
              <a:rPr lang="fr-CA" sz="1200" dirty="0">
                <a:effectLst/>
                <a:latin typeface="GuardianSansGR"/>
              </a:rPr>
              <a:t> marker – marqueur de substitution.</a:t>
            </a:r>
            <a:endParaRPr lang="fr-CA"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38</a:t>
            </a:fld>
            <a:endParaRPr lang="fr-FR" altLang="x-none"/>
          </a:p>
        </p:txBody>
      </p:sp>
    </p:spTree>
    <p:extLst>
      <p:ext uri="{BB962C8B-B14F-4D97-AF65-F5344CB8AC3E}">
        <p14:creationId xmlns:p14="http://schemas.microsoft.com/office/powerpoint/2010/main" val="2280180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Ne coûte pas cher, facile à administrer à grand nombre, mesure de santé publique qui semble intéressante; tout comme chez les adultes...</a:t>
            </a:r>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S’agit-il d’un « SURROGATE MARKER », ou un marqueur de substitution, c’est à dire qu’il n’est que le « canari dans la mine »?</a:t>
            </a:r>
          </a:p>
          <a:p>
            <a:endParaRPr lang="fr-FR" dirty="0"/>
          </a:p>
          <a:p>
            <a:endParaRPr lang="fr-FR" dirty="0"/>
          </a:p>
          <a:p>
            <a:r>
              <a:rPr lang="fr-FR" dirty="0"/>
              <a:t>https://</a:t>
            </a:r>
            <a:r>
              <a:rPr lang="fr-FR" dirty="0" err="1"/>
              <a:t>www.outdoorplaycanada.ca</a:t>
            </a:r>
            <a:r>
              <a:rPr lang="fr-FR" dirty="0"/>
              <a:t>/</a:t>
            </a:r>
            <a:r>
              <a:rPr lang="fr-FR" dirty="0" err="1"/>
              <a:t>enonce</a:t>
            </a:r>
            <a:r>
              <a:rPr lang="fr-FR" dirty="0"/>
              <a:t>-de-position-sur-le-jeu-actif-a-</a:t>
            </a:r>
            <a:r>
              <a:rPr lang="fr-FR" dirty="0" err="1"/>
              <a:t>lexterieur</a:t>
            </a:r>
            <a:r>
              <a:rPr lang="fr-FR" dirty="0"/>
              <a:t>/</a:t>
            </a: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39</a:t>
            </a:fld>
            <a:endParaRPr lang="fr-FR" altLang="x-none"/>
          </a:p>
        </p:txBody>
      </p:sp>
    </p:spTree>
    <p:extLst>
      <p:ext uri="{BB962C8B-B14F-4D97-AF65-F5344CB8AC3E}">
        <p14:creationId xmlns:p14="http://schemas.microsoft.com/office/powerpoint/2010/main" val="1999567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40</a:t>
            </a:fld>
            <a:endParaRPr lang="fr-FR" altLang="x-none"/>
          </a:p>
        </p:txBody>
      </p:sp>
    </p:spTree>
    <p:extLst>
      <p:ext uri="{BB962C8B-B14F-4D97-AF65-F5344CB8AC3E}">
        <p14:creationId xmlns:p14="http://schemas.microsoft.com/office/powerpoint/2010/main" val="347199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Faux</a:t>
            </a:r>
          </a:p>
          <a:p>
            <a:pPr marL="228600" indent="-228600">
              <a:buAutoNum type="arabicPeriod"/>
            </a:pPr>
            <a:r>
              <a:rPr lang="fr-FR" dirty="0"/>
              <a:t>Faux </a:t>
            </a:r>
          </a:p>
          <a:p>
            <a:pPr marL="228600" indent="-228600">
              <a:buAutoNum type="arabicPeriod"/>
            </a:pPr>
            <a:r>
              <a:rPr lang="fr-FR" dirty="0"/>
              <a:t>Vrai</a:t>
            </a:r>
          </a:p>
          <a:p>
            <a:pPr marL="228600" indent="-228600">
              <a:buAutoNum type="arabicPeriod"/>
            </a:pPr>
            <a:r>
              <a:rPr lang="fr-FR" dirty="0"/>
              <a:t>Faux </a:t>
            </a: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a:t>
            </a:fld>
            <a:endParaRPr lang="fr-FR" altLang="x-none"/>
          </a:p>
        </p:txBody>
      </p:sp>
    </p:spTree>
    <p:extLst>
      <p:ext uri="{BB962C8B-B14F-4D97-AF65-F5344CB8AC3E}">
        <p14:creationId xmlns:p14="http://schemas.microsoft.com/office/powerpoint/2010/main" val="99394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Faux</a:t>
            </a:r>
          </a:p>
          <a:p>
            <a:pPr marL="228600" indent="-228600">
              <a:buAutoNum type="arabicPeriod"/>
            </a:pPr>
            <a:r>
              <a:rPr lang="fr-FR" dirty="0"/>
              <a:t>Faux </a:t>
            </a:r>
          </a:p>
          <a:p>
            <a:pPr marL="228600" indent="-228600">
              <a:buAutoNum type="arabicPeriod"/>
            </a:pPr>
            <a:r>
              <a:rPr lang="fr-FR" dirty="0"/>
              <a:t>Vrai</a:t>
            </a:r>
          </a:p>
          <a:p>
            <a:pPr marL="228600" indent="-228600">
              <a:buAutoNum type="arabicPeriod"/>
            </a:pPr>
            <a:r>
              <a:rPr lang="fr-FR" dirty="0"/>
              <a:t>Faux </a:t>
            </a: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41</a:t>
            </a:fld>
            <a:endParaRPr lang="fr-FR" altLang="x-none"/>
          </a:p>
        </p:txBody>
      </p:sp>
    </p:spTree>
    <p:extLst>
      <p:ext uri="{BB962C8B-B14F-4D97-AF65-F5344CB8AC3E}">
        <p14:creationId xmlns:p14="http://schemas.microsoft.com/office/powerpoint/2010/main" val="4018355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https://</a:t>
            </a:r>
            <a:r>
              <a:rPr lang="fr-FR" dirty="0" err="1"/>
              <a:t>www.cochrane.org</a:t>
            </a:r>
            <a:r>
              <a:rPr lang="fr-FR" dirty="0"/>
              <a:t>/</a:t>
            </a:r>
            <a:r>
              <a:rPr lang="fr-FR" dirty="0" err="1"/>
              <a:t>fr</a:t>
            </a:r>
            <a:r>
              <a:rPr lang="fr-FR" dirty="0"/>
              <a:t>/CD001801/ENT_drains-transtympaniques-tubes-de-ventilation-pour-la-perte-auditive-associee-lotite-moyenne-avec</a:t>
            </a:r>
          </a:p>
          <a:p>
            <a:pPr marL="228600" indent="-228600">
              <a:buAutoNum type="arabicPeriod"/>
            </a:pPr>
            <a:r>
              <a:rPr lang="fr-CA" b="0" i="0" dirty="0">
                <a:solidFill>
                  <a:srgbClr val="212121"/>
                </a:solidFill>
                <a:effectLst/>
                <a:latin typeface="system-ui"/>
              </a:rPr>
              <a:t>Rosenfeld RM, </a:t>
            </a:r>
            <a:r>
              <a:rPr lang="fr-CA" b="0" i="0" dirty="0" err="1">
                <a:solidFill>
                  <a:srgbClr val="212121"/>
                </a:solidFill>
                <a:effectLst/>
                <a:latin typeface="system-ui"/>
              </a:rPr>
              <a:t>Tunkel</a:t>
            </a:r>
            <a:r>
              <a:rPr lang="fr-CA" b="0" i="0" dirty="0">
                <a:solidFill>
                  <a:srgbClr val="212121"/>
                </a:solidFill>
                <a:effectLst/>
                <a:latin typeface="system-ui"/>
              </a:rPr>
              <a:t> DE, Schwartz SR, Anne S, Bishop CE, </a:t>
            </a:r>
            <a:r>
              <a:rPr lang="fr-CA" b="0" i="0" dirty="0" err="1">
                <a:solidFill>
                  <a:srgbClr val="212121"/>
                </a:solidFill>
                <a:effectLst/>
                <a:latin typeface="system-ui"/>
              </a:rPr>
              <a:t>Chelius</a:t>
            </a:r>
            <a:r>
              <a:rPr lang="fr-CA" b="0" i="0" dirty="0">
                <a:solidFill>
                  <a:srgbClr val="212121"/>
                </a:solidFill>
                <a:effectLst/>
                <a:latin typeface="system-ui"/>
              </a:rPr>
              <a:t> DC, </a:t>
            </a:r>
            <a:r>
              <a:rPr lang="fr-CA" b="0" i="0" dirty="0" err="1">
                <a:solidFill>
                  <a:srgbClr val="212121"/>
                </a:solidFill>
                <a:effectLst/>
                <a:latin typeface="system-ui"/>
              </a:rPr>
              <a:t>Hackell</a:t>
            </a:r>
            <a:r>
              <a:rPr lang="fr-CA" b="0" i="0" dirty="0">
                <a:solidFill>
                  <a:srgbClr val="212121"/>
                </a:solidFill>
                <a:effectLst/>
                <a:latin typeface="system-ui"/>
              </a:rPr>
              <a:t> J, Hunter LL, </a:t>
            </a:r>
            <a:r>
              <a:rPr lang="fr-CA" b="0" i="0" dirty="0" err="1">
                <a:solidFill>
                  <a:srgbClr val="212121"/>
                </a:solidFill>
                <a:effectLst/>
                <a:latin typeface="system-ui"/>
              </a:rPr>
              <a:t>Keppel</a:t>
            </a:r>
            <a:r>
              <a:rPr lang="fr-CA" b="0" i="0" dirty="0">
                <a:solidFill>
                  <a:srgbClr val="212121"/>
                </a:solidFill>
                <a:effectLst/>
                <a:latin typeface="system-ui"/>
              </a:rPr>
              <a:t> KL, Kim AH, Kim TW, Levine JM, </a:t>
            </a:r>
            <a:r>
              <a:rPr lang="fr-CA" b="0" i="0" dirty="0" err="1">
                <a:solidFill>
                  <a:srgbClr val="212121"/>
                </a:solidFill>
                <a:effectLst/>
                <a:latin typeface="system-ui"/>
              </a:rPr>
              <a:t>Maksimoski</a:t>
            </a:r>
            <a:r>
              <a:rPr lang="fr-CA" b="0" i="0" dirty="0">
                <a:solidFill>
                  <a:srgbClr val="212121"/>
                </a:solidFill>
                <a:effectLst/>
                <a:latin typeface="system-ui"/>
              </a:rPr>
              <a:t> MT, Moore DJ, </a:t>
            </a:r>
            <a:r>
              <a:rPr lang="fr-CA" b="0" i="0" dirty="0" err="1">
                <a:solidFill>
                  <a:srgbClr val="212121"/>
                </a:solidFill>
                <a:effectLst/>
                <a:latin typeface="system-ui"/>
              </a:rPr>
              <a:t>Preciado</a:t>
            </a:r>
            <a:r>
              <a:rPr lang="fr-CA" b="0" i="0" dirty="0">
                <a:solidFill>
                  <a:srgbClr val="212121"/>
                </a:solidFill>
                <a:effectLst/>
                <a:latin typeface="system-ui"/>
              </a:rPr>
              <a:t> DA, </a:t>
            </a:r>
            <a:r>
              <a:rPr lang="fr-CA" b="0" i="0" dirty="0" err="1">
                <a:solidFill>
                  <a:srgbClr val="212121"/>
                </a:solidFill>
                <a:effectLst/>
                <a:latin typeface="system-ui"/>
              </a:rPr>
              <a:t>Raol</a:t>
            </a:r>
            <a:r>
              <a:rPr lang="fr-CA" b="0" i="0" dirty="0">
                <a:solidFill>
                  <a:srgbClr val="212121"/>
                </a:solidFill>
                <a:effectLst/>
                <a:latin typeface="system-ui"/>
              </a:rPr>
              <a:t> NP, Vaughan WK, Walker EA, </a:t>
            </a:r>
            <a:r>
              <a:rPr lang="fr-CA" b="0" i="0" dirty="0" err="1">
                <a:solidFill>
                  <a:srgbClr val="212121"/>
                </a:solidFill>
                <a:effectLst/>
                <a:latin typeface="system-ui"/>
              </a:rPr>
              <a:t>Monjur</a:t>
            </a:r>
            <a:r>
              <a:rPr lang="fr-CA" b="0" i="0" dirty="0">
                <a:solidFill>
                  <a:srgbClr val="212121"/>
                </a:solidFill>
                <a:effectLst/>
                <a:latin typeface="system-ui"/>
              </a:rPr>
              <a:t> TM. </a:t>
            </a:r>
            <a:r>
              <a:rPr lang="fr-CA" b="0" i="0" dirty="0" err="1">
                <a:solidFill>
                  <a:srgbClr val="212121"/>
                </a:solidFill>
                <a:effectLst/>
                <a:latin typeface="system-ui"/>
              </a:rPr>
              <a:t>Clinical</a:t>
            </a:r>
            <a:r>
              <a:rPr lang="fr-CA" b="0" i="0" dirty="0">
                <a:solidFill>
                  <a:srgbClr val="212121"/>
                </a:solidFill>
                <a:effectLst/>
                <a:latin typeface="system-ui"/>
              </a:rPr>
              <a:t> Practice Guideline: </a:t>
            </a:r>
            <a:r>
              <a:rPr lang="fr-CA" b="0" i="0" dirty="0" err="1">
                <a:solidFill>
                  <a:srgbClr val="212121"/>
                </a:solidFill>
                <a:effectLst/>
                <a:latin typeface="system-ui"/>
              </a:rPr>
              <a:t>Tympanostomy</a:t>
            </a:r>
            <a:r>
              <a:rPr lang="fr-CA" b="0" i="0" dirty="0">
                <a:solidFill>
                  <a:srgbClr val="212121"/>
                </a:solidFill>
                <a:effectLst/>
                <a:latin typeface="system-ui"/>
              </a:rPr>
              <a:t> Tubes in </a:t>
            </a:r>
            <a:r>
              <a:rPr lang="fr-CA" b="0" i="0" dirty="0" err="1">
                <a:solidFill>
                  <a:srgbClr val="212121"/>
                </a:solidFill>
                <a:effectLst/>
                <a:latin typeface="system-ui"/>
              </a:rPr>
              <a:t>Children</a:t>
            </a:r>
            <a:r>
              <a:rPr lang="fr-CA" b="0" i="0" dirty="0">
                <a:solidFill>
                  <a:srgbClr val="212121"/>
                </a:solidFill>
                <a:effectLst/>
                <a:latin typeface="system-ui"/>
              </a:rPr>
              <a:t> (Update). </a:t>
            </a:r>
            <a:r>
              <a:rPr lang="fr-CA" b="0" i="0" dirty="0" err="1">
                <a:solidFill>
                  <a:srgbClr val="212121"/>
                </a:solidFill>
                <a:effectLst/>
                <a:latin typeface="system-ui"/>
              </a:rPr>
              <a:t>Otolaryngol</a:t>
            </a:r>
            <a:r>
              <a:rPr lang="fr-CA" b="0" i="0" dirty="0">
                <a:solidFill>
                  <a:srgbClr val="212121"/>
                </a:solidFill>
                <a:effectLst/>
                <a:latin typeface="system-ui"/>
              </a:rPr>
              <a:t> Head Neck </a:t>
            </a:r>
            <a:r>
              <a:rPr lang="fr-CA" b="0" i="0" dirty="0" err="1">
                <a:solidFill>
                  <a:srgbClr val="212121"/>
                </a:solidFill>
                <a:effectLst/>
                <a:latin typeface="system-ui"/>
              </a:rPr>
              <a:t>Surg</a:t>
            </a:r>
            <a:r>
              <a:rPr lang="fr-CA" b="0" i="0" dirty="0">
                <a:solidFill>
                  <a:srgbClr val="212121"/>
                </a:solidFill>
                <a:effectLst/>
                <a:latin typeface="system-ui"/>
              </a:rPr>
              <a:t>. 2022 Feb;166(1_suppl):S1-S55. </a:t>
            </a:r>
            <a:r>
              <a:rPr lang="fr-CA" b="0" i="0" dirty="0" err="1">
                <a:solidFill>
                  <a:srgbClr val="212121"/>
                </a:solidFill>
                <a:effectLst/>
                <a:latin typeface="system-ui"/>
              </a:rPr>
              <a:t>doi</a:t>
            </a:r>
            <a:r>
              <a:rPr lang="fr-CA" b="0" i="0" dirty="0">
                <a:solidFill>
                  <a:srgbClr val="212121"/>
                </a:solidFill>
                <a:effectLst/>
                <a:latin typeface="system-ui"/>
              </a:rPr>
              <a:t>: 10.1177/01945998211065662. PMID: 35138954.</a:t>
            </a:r>
          </a:p>
          <a:p>
            <a:pPr marL="685800" lvl="1" indent="-228600">
              <a:buAutoNum type="arabicPeriod"/>
            </a:pPr>
            <a:r>
              <a:rPr lang="fr-CA" sz="1200" dirty="0">
                <a:effectLst/>
                <a:latin typeface="AdvP4065E"/>
              </a:rPr>
              <a:t>STATEMENT 6. RECURRENT AOM WITHOUT MEE: </a:t>
            </a:r>
            <a:r>
              <a:rPr lang="fr-CA" sz="1200" dirty="0" err="1">
                <a:effectLst/>
                <a:latin typeface="AdvP4065E"/>
              </a:rPr>
              <a:t>Clinicians</a:t>
            </a:r>
            <a:r>
              <a:rPr lang="fr-CA" sz="1200" dirty="0">
                <a:effectLst/>
                <a:latin typeface="AdvP4065E"/>
              </a:rPr>
              <a:t> </a:t>
            </a:r>
            <a:r>
              <a:rPr lang="fr-CA" sz="1200" dirty="0" err="1">
                <a:effectLst/>
                <a:latin typeface="AdvP4065E"/>
              </a:rPr>
              <a:t>should</a:t>
            </a:r>
            <a:r>
              <a:rPr lang="fr-CA" sz="1200" dirty="0">
                <a:effectLst/>
                <a:latin typeface="AdvP4065E"/>
              </a:rPr>
              <a:t> </a:t>
            </a:r>
            <a:r>
              <a:rPr lang="fr-CA" sz="1200" dirty="0">
                <a:effectLst/>
                <a:latin typeface="AdvP4065F"/>
              </a:rPr>
              <a:t>not </a:t>
            </a:r>
            <a:r>
              <a:rPr lang="fr-CA" sz="1200" dirty="0" err="1">
                <a:effectLst/>
                <a:latin typeface="AdvP4065E"/>
              </a:rPr>
              <a:t>perform</a:t>
            </a:r>
            <a:r>
              <a:rPr lang="fr-CA" sz="1200" dirty="0">
                <a:effectLst/>
                <a:latin typeface="AdvP4065E"/>
              </a:rPr>
              <a:t> </a:t>
            </a:r>
            <a:r>
              <a:rPr lang="fr-CA" sz="1200" dirty="0" err="1">
                <a:effectLst/>
                <a:latin typeface="AdvP4065E"/>
              </a:rPr>
              <a:t>tympanostomy</a:t>
            </a:r>
            <a:r>
              <a:rPr lang="fr-CA" sz="1200" dirty="0">
                <a:effectLst/>
                <a:latin typeface="AdvP4065E"/>
              </a:rPr>
              <a:t> tube </a:t>
            </a:r>
            <a:r>
              <a:rPr lang="fr-CA" sz="1200" dirty="0" err="1">
                <a:effectLst/>
                <a:latin typeface="AdvP4065E"/>
              </a:rPr>
              <a:t>inser</a:t>
            </a:r>
            <a:r>
              <a:rPr lang="fr-CA" sz="1200" dirty="0">
                <a:effectLst/>
                <a:latin typeface="AdvP4065E"/>
              </a:rPr>
              <a:t>- </a:t>
            </a:r>
            <a:r>
              <a:rPr lang="fr-CA" sz="1200" dirty="0" err="1">
                <a:effectLst/>
                <a:latin typeface="AdvP4065E"/>
              </a:rPr>
              <a:t>tion</a:t>
            </a:r>
            <a:r>
              <a:rPr lang="fr-CA" sz="1200" dirty="0">
                <a:effectLst/>
                <a:latin typeface="AdvP4065E"/>
              </a:rPr>
              <a:t> in </a:t>
            </a:r>
            <a:r>
              <a:rPr lang="fr-CA" sz="1200" dirty="0" err="1">
                <a:effectLst/>
                <a:latin typeface="AdvP4065E"/>
              </a:rPr>
              <a:t>children</a:t>
            </a:r>
            <a:r>
              <a:rPr lang="fr-CA" sz="1200" dirty="0">
                <a:effectLst/>
                <a:latin typeface="AdvP4065E"/>
              </a:rPr>
              <a:t> </a:t>
            </a:r>
            <a:r>
              <a:rPr lang="fr-CA" sz="1200" dirty="0" err="1">
                <a:effectLst/>
                <a:latin typeface="AdvP4065E"/>
              </a:rPr>
              <a:t>with</a:t>
            </a:r>
            <a:r>
              <a:rPr lang="fr-CA" sz="1200" dirty="0">
                <a:effectLst/>
                <a:latin typeface="AdvP4065E"/>
              </a:rPr>
              <a:t> </a:t>
            </a:r>
            <a:r>
              <a:rPr lang="fr-CA" sz="1200" dirty="0" err="1">
                <a:effectLst/>
                <a:latin typeface="AdvP4065E"/>
              </a:rPr>
              <a:t>recurrent</a:t>
            </a:r>
            <a:r>
              <a:rPr lang="fr-CA" sz="1200" dirty="0">
                <a:effectLst/>
                <a:latin typeface="AdvP4065E"/>
              </a:rPr>
              <a:t> AOM </a:t>
            </a:r>
            <a:r>
              <a:rPr lang="fr-CA" sz="1200" dirty="0" err="1">
                <a:effectLst/>
                <a:latin typeface="AdvP4065E"/>
              </a:rPr>
              <a:t>who</a:t>
            </a:r>
            <a:r>
              <a:rPr lang="fr-CA" sz="1200" dirty="0">
                <a:effectLst/>
                <a:latin typeface="AdvP4065E"/>
              </a:rPr>
              <a:t> </a:t>
            </a:r>
            <a:r>
              <a:rPr lang="fr-CA" sz="1200" dirty="0">
                <a:effectLst/>
                <a:latin typeface="AdvP4065F"/>
              </a:rPr>
              <a:t>do not </a:t>
            </a:r>
            <a:r>
              <a:rPr lang="fr-CA" sz="1200" dirty="0">
                <a:effectLst/>
                <a:latin typeface="AdvP4065E"/>
              </a:rPr>
              <a:t>have MEE in </a:t>
            </a:r>
            <a:r>
              <a:rPr lang="fr-CA" sz="1200" dirty="0" err="1">
                <a:effectLst/>
                <a:latin typeface="AdvP4065E"/>
              </a:rPr>
              <a:t>either</a:t>
            </a:r>
            <a:r>
              <a:rPr lang="fr-CA" sz="1200" dirty="0">
                <a:effectLst/>
                <a:latin typeface="AdvP4065E"/>
              </a:rPr>
              <a:t> </a:t>
            </a:r>
            <a:r>
              <a:rPr lang="fr-CA" sz="1200" dirty="0" err="1">
                <a:effectLst/>
                <a:latin typeface="AdvP4065E"/>
              </a:rPr>
              <a:t>ear</a:t>
            </a:r>
            <a:r>
              <a:rPr lang="fr-CA" sz="1200" dirty="0">
                <a:effectLst/>
                <a:latin typeface="AdvP4065E"/>
              </a:rPr>
              <a:t> at the time of </a:t>
            </a:r>
            <a:r>
              <a:rPr lang="fr-CA" sz="1200" dirty="0" err="1">
                <a:effectLst/>
                <a:latin typeface="AdvP4065E"/>
              </a:rPr>
              <a:t>assessment</a:t>
            </a:r>
            <a:r>
              <a:rPr lang="fr-CA" sz="1200" dirty="0">
                <a:effectLst/>
                <a:latin typeface="AdvP4065E"/>
              </a:rPr>
              <a:t> for tube candi- </a:t>
            </a:r>
            <a:r>
              <a:rPr lang="fr-CA" sz="1200" dirty="0" err="1">
                <a:effectLst/>
                <a:latin typeface="AdvP4065E"/>
              </a:rPr>
              <a:t>dacy</a:t>
            </a:r>
            <a:r>
              <a:rPr lang="fr-CA" sz="1200" dirty="0">
                <a:effectLst/>
                <a:latin typeface="AdvP4065E"/>
              </a:rPr>
              <a:t>. </a:t>
            </a:r>
            <a:r>
              <a:rPr lang="fr-CA" sz="1200" dirty="0" err="1">
                <a:effectLst/>
                <a:latin typeface="AdvP4065D"/>
              </a:rPr>
              <a:t>Recommendation</a:t>
            </a:r>
            <a:r>
              <a:rPr lang="fr-CA" sz="1200" dirty="0">
                <a:effectLst/>
                <a:latin typeface="AdvP4065D"/>
              </a:rPr>
              <a:t> </a:t>
            </a:r>
            <a:r>
              <a:rPr lang="fr-CA" sz="1200" dirty="0" err="1">
                <a:effectLst/>
                <a:latin typeface="AdvP4065D"/>
              </a:rPr>
              <a:t>against</a:t>
            </a:r>
            <a:r>
              <a:rPr lang="fr-CA" sz="1200" dirty="0">
                <a:effectLst/>
                <a:latin typeface="AdvP4065D"/>
              </a:rPr>
              <a:t> </a:t>
            </a:r>
            <a:r>
              <a:rPr lang="fr-CA" sz="1200" dirty="0" err="1">
                <a:effectLst/>
                <a:latin typeface="AdvP4065D"/>
              </a:rPr>
              <a:t>based</a:t>
            </a:r>
            <a:r>
              <a:rPr lang="fr-CA" sz="1200" dirty="0">
                <a:effectLst/>
                <a:latin typeface="AdvP4065D"/>
              </a:rPr>
              <a:t> on </a:t>
            </a:r>
            <a:r>
              <a:rPr lang="fr-CA" sz="1200" dirty="0" err="1">
                <a:effectLst/>
                <a:latin typeface="AdvP4065D"/>
              </a:rPr>
              <a:t>systematic</a:t>
            </a:r>
            <a:r>
              <a:rPr lang="fr-CA" sz="1200" dirty="0">
                <a:effectLst/>
                <a:latin typeface="AdvP4065D"/>
              </a:rPr>
              <a:t> </a:t>
            </a:r>
            <a:r>
              <a:rPr lang="fr-CA" sz="1200" dirty="0" err="1">
                <a:effectLst/>
                <a:latin typeface="AdvP4065D"/>
              </a:rPr>
              <a:t>reviews</a:t>
            </a:r>
            <a:r>
              <a:rPr lang="fr-CA" sz="1200" dirty="0">
                <a:effectLst/>
                <a:latin typeface="AdvP4065D"/>
              </a:rPr>
              <a:t> and </a:t>
            </a:r>
            <a:r>
              <a:rPr lang="fr-CA" sz="1200" dirty="0" err="1">
                <a:effectLst/>
                <a:latin typeface="AdvP4065D"/>
              </a:rPr>
              <a:t>randomized</a:t>
            </a:r>
            <a:r>
              <a:rPr lang="fr-CA" sz="1200" dirty="0">
                <a:effectLst/>
                <a:latin typeface="AdvP4065D"/>
              </a:rPr>
              <a:t> </a:t>
            </a:r>
            <a:r>
              <a:rPr lang="fr-CA" sz="1200" dirty="0" err="1">
                <a:effectLst/>
                <a:latin typeface="AdvP4065D"/>
              </a:rPr>
              <a:t>controlled</a:t>
            </a:r>
            <a:r>
              <a:rPr lang="fr-CA" sz="1200" dirty="0">
                <a:effectLst/>
                <a:latin typeface="AdvP4065D"/>
              </a:rPr>
              <a:t> trials </a:t>
            </a:r>
            <a:r>
              <a:rPr lang="fr-CA" sz="1200" dirty="0" err="1">
                <a:effectLst/>
                <a:latin typeface="AdvP4065D"/>
              </a:rPr>
              <a:t>with</a:t>
            </a:r>
            <a:r>
              <a:rPr lang="fr-CA" sz="1200" dirty="0">
                <a:effectLst/>
                <a:latin typeface="AdvP4065D"/>
              </a:rPr>
              <a:t> a </a:t>
            </a:r>
            <a:r>
              <a:rPr lang="fr-CA" sz="1200" dirty="0" err="1">
                <a:effectLst/>
                <a:latin typeface="AdvP4065D"/>
              </a:rPr>
              <a:t>preponderance</a:t>
            </a:r>
            <a:r>
              <a:rPr lang="fr-CA" sz="1200" dirty="0">
                <a:effectLst/>
                <a:latin typeface="AdvP4065D"/>
              </a:rPr>
              <a:t> of </a:t>
            </a:r>
            <a:r>
              <a:rPr lang="fr-CA" sz="1200" dirty="0" err="1">
                <a:effectLst/>
                <a:latin typeface="AdvP4065D"/>
              </a:rPr>
              <a:t>benefit</a:t>
            </a:r>
            <a:r>
              <a:rPr lang="fr-CA" sz="1200" dirty="0">
                <a:effectLst/>
                <a:latin typeface="AdvP4065D"/>
              </a:rPr>
              <a:t> over </a:t>
            </a:r>
            <a:r>
              <a:rPr lang="fr-CA" sz="1200" dirty="0" err="1">
                <a:effectLst/>
                <a:latin typeface="AdvP4065D"/>
              </a:rPr>
              <a:t>harm</a:t>
            </a:r>
            <a:r>
              <a:rPr lang="fr-CA" sz="1200" dirty="0">
                <a:effectLst/>
                <a:latin typeface="AdvP4065D"/>
              </a:rPr>
              <a:t>. </a:t>
            </a:r>
            <a:endParaRPr lang="fr-CA" sz="1000" dirty="0">
              <a:effectLst/>
              <a:latin typeface="Arial" charset="0"/>
            </a:endParaRPr>
          </a:p>
          <a:p>
            <a:pPr marL="685800" lvl="1" indent="-228600">
              <a:buAutoNum type="arabicPeriod"/>
            </a:pPr>
            <a:r>
              <a:rPr lang="fr-CA" sz="1200" dirty="0" err="1">
                <a:effectLst/>
                <a:latin typeface="AdvP40668"/>
              </a:rPr>
              <a:t>Aggregate</a:t>
            </a:r>
            <a:r>
              <a:rPr lang="fr-CA" sz="1200" dirty="0">
                <a:effectLst/>
                <a:latin typeface="AdvP40668"/>
              </a:rPr>
              <a:t> </a:t>
            </a:r>
            <a:r>
              <a:rPr lang="fr-CA" sz="1200" dirty="0" err="1">
                <a:effectLst/>
                <a:latin typeface="AdvP40668"/>
              </a:rPr>
              <a:t>evidence</a:t>
            </a:r>
            <a:r>
              <a:rPr lang="fr-CA" sz="1200" dirty="0">
                <a:effectLst/>
                <a:latin typeface="AdvP40668"/>
              </a:rPr>
              <a:t> </a:t>
            </a:r>
            <a:r>
              <a:rPr lang="fr-CA" sz="1200" dirty="0" err="1">
                <a:effectLst/>
                <a:latin typeface="AdvP40668"/>
              </a:rPr>
              <a:t>quality</a:t>
            </a:r>
            <a:r>
              <a:rPr lang="fr-CA" sz="1200" dirty="0">
                <a:effectLst/>
                <a:latin typeface="AdvP40668"/>
              </a:rPr>
              <a:t>: Grade A, </a:t>
            </a:r>
            <a:r>
              <a:rPr lang="fr-CA" sz="1200" dirty="0" err="1">
                <a:effectLst/>
                <a:latin typeface="AdvP40668"/>
              </a:rPr>
              <a:t>based</a:t>
            </a:r>
            <a:r>
              <a:rPr lang="fr-CA" sz="1200" dirty="0">
                <a:effectLst/>
                <a:latin typeface="AdvP40668"/>
              </a:rPr>
              <a:t> on a </a:t>
            </a:r>
            <a:r>
              <a:rPr lang="fr-CA" sz="1200" dirty="0" err="1">
                <a:effectLst/>
                <a:latin typeface="AdvP40668"/>
              </a:rPr>
              <a:t>meta-analysis</a:t>
            </a:r>
            <a:r>
              <a:rPr lang="fr-CA" sz="1200" dirty="0">
                <a:effectLst/>
                <a:latin typeface="AdvP40668"/>
              </a:rPr>
              <a:t> of </a:t>
            </a:r>
            <a:r>
              <a:rPr lang="fr-CA" sz="1200" dirty="0" err="1">
                <a:effectLst/>
                <a:latin typeface="AdvP40668"/>
              </a:rPr>
              <a:t>RCTs</a:t>
            </a:r>
            <a:r>
              <a:rPr lang="fr-CA" sz="1200" dirty="0">
                <a:effectLst/>
                <a:latin typeface="AdvP40668"/>
              </a:rPr>
              <a:t>, a </a:t>
            </a:r>
            <a:r>
              <a:rPr lang="fr-CA" sz="1200" dirty="0" err="1">
                <a:effectLst/>
                <a:latin typeface="AdvP40668"/>
              </a:rPr>
              <a:t>systematic</a:t>
            </a:r>
            <a:r>
              <a:rPr lang="fr-CA" sz="1200" dirty="0">
                <a:effectLst/>
                <a:latin typeface="AdvP40668"/>
              </a:rPr>
              <a:t> </a:t>
            </a:r>
            <a:r>
              <a:rPr lang="fr-CA" sz="1200" dirty="0" err="1">
                <a:effectLst/>
                <a:latin typeface="AdvP40668"/>
              </a:rPr>
              <a:t>review</a:t>
            </a:r>
            <a:r>
              <a:rPr lang="fr-CA" sz="1200" dirty="0">
                <a:effectLst/>
                <a:latin typeface="AdvP40668"/>
              </a:rPr>
              <a:t> of RCT control groups </a:t>
            </a:r>
            <a:r>
              <a:rPr lang="fr-CA" sz="1200" dirty="0" err="1">
                <a:effectLst/>
                <a:latin typeface="AdvP40668"/>
              </a:rPr>
              <a:t>regarding</a:t>
            </a:r>
            <a:r>
              <a:rPr lang="fr-CA" sz="1200" dirty="0">
                <a:effectLst/>
                <a:latin typeface="AdvP40668"/>
              </a:rPr>
              <a:t> the </a:t>
            </a:r>
            <a:r>
              <a:rPr lang="fr-CA" sz="1200" dirty="0" err="1">
                <a:effectLst/>
                <a:latin typeface="AdvP40668"/>
              </a:rPr>
              <a:t>natural</a:t>
            </a:r>
            <a:r>
              <a:rPr lang="fr-CA" sz="1200" dirty="0">
                <a:effectLst/>
                <a:latin typeface="AdvP40668"/>
              </a:rPr>
              <a:t> </a:t>
            </a:r>
            <a:r>
              <a:rPr lang="fr-CA" sz="1200" dirty="0" err="1">
                <a:effectLst/>
                <a:latin typeface="AdvP40668"/>
              </a:rPr>
              <a:t>history</a:t>
            </a:r>
            <a:r>
              <a:rPr lang="fr-CA" sz="1200" dirty="0">
                <a:effectLst/>
                <a:latin typeface="AdvP40668"/>
              </a:rPr>
              <a:t> of </a:t>
            </a:r>
            <a:r>
              <a:rPr lang="fr-CA" sz="1200" dirty="0" err="1">
                <a:effectLst/>
                <a:latin typeface="AdvP40668"/>
              </a:rPr>
              <a:t>recur</a:t>
            </a:r>
            <a:r>
              <a:rPr lang="fr-CA" sz="1200" dirty="0">
                <a:effectLst/>
                <a:latin typeface="AdvP40668"/>
              </a:rPr>
              <a:t>- </a:t>
            </a:r>
            <a:r>
              <a:rPr lang="fr-CA" sz="1200" dirty="0" err="1">
                <a:effectLst/>
                <a:latin typeface="AdvP40668"/>
              </a:rPr>
              <a:t>rent</a:t>
            </a:r>
            <a:r>
              <a:rPr lang="fr-CA" sz="1200" dirty="0">
                <a:effectLst/>
                <a:latin typeface="AdvP40668"/>
              </a:rPr>
              <a:t> AOM, and </a:t>
            </a:r>
            <a:r>
              <a:rPr lang="fr-CA" sz="1200" dirty="0" err="1">
                <a:effectLst/>
                <a:latin typeface="AdvP40668"/>
              </a:rPr>
              <a:t>other</a:t>
            </a:r>
            <a:r>
              <a:rPr lang="fr-CA" sz="1200" dirty="0">
                <a:effectLst/>
                <a:latin typeface="AdvP40668"/>
              </a:rPr>
              <a:t> </a:t>
            </a:r>
            <a:r>
              <a:rPr lang="fr-CA" sz="1200" dirty="0" err="1">
                <a:effectLst/>
                <a:latin typeface="AdvP40668"/>
              </a:rPr>
              <a:t>RCTs</a:t>
            </a:r>
            <a:r>
              <a:rPr lang="fr-CA" sz="1200" dirty="0">
                <a:effectLst/>
                <a:latin typeface="AdvP40668"/>
              </a:rPr>
              <a:t> </a:t>
            </a:r>
            <a:endParaRPr lang="fr-CA" sz="1000" dirty="0">
              <a:effectLst/>
              <a:latin typeface="Arial" charset="0"/>
            </a:endParaRPr>
          </a:p>
          <a:p>
            <a:pPr marL="685800" lvl="1" indent="-228600">
              <a:buAutoNum type="arabicPeriod"/>
            </a:pPr>
            <a:r>
              <a:rPr lang="fr-CA" sz="1200" dirty="0">
                <a:effectLst/>
                <a:latin typeface="AdvP4C4E74"/>
              </a:rPr>
              <a:t> </a:t>
            </a:r>
            <a:r>
              <a:rPr lang="fr-CA" sz="1200" dirty="0" err="1">
                <a:effectLst/>
                <a:latin typeface="AdvP40668"/>
              </a:rPr>
              <a:t>Level</a:t>
            </a:r>
            <a:r>
              <a:rPr lang="fr-CA" sz="1200" dirty="0">
                <a:effectLst/>
                <a:latin typeface="AdvP40668"/>
              </a:rPr>
              <a:t> of confidence in </a:t>
            </a:r>
            <a:r>
              <a:rPr lang="fr-CA" sz="1200" dirty="0" err="1">
                <a:effectLst/>
                <a:latin typeface="AdvP40668"/>
              </a:rPr>
              <a:t>evidence</a:t>
            </a:r>
            <a:r>
              <a:rPr lang="fr-CA" sz="1200" dirty="0">
                <a:effectLst/>
                <a:latin typeface="AdvP40668"/>
              </a:rPr>
              <a:t>: High</a:t>
            </a:r>
            <a:endParaRPr lang="fr-CA" b="0" i="0" dirty="0">
              <a:solidFill>
                <a:srgbClr val="212121"/>
              </a:solidFill>
              <a:effectLst/>
              <a:latin typeface="system-ui"/>
            </a:endParaRPr>
          </a:p>
          <a:p>
            <a:pPr marL="228600" indent="-228600">
              <a:buAutoNum type="arabicPeriod"/>
            </a:pPr>
            <a:endParaRPr lang="fr-CA" b="0" i="0" dirty="0">
              <a:solidFill>
                <a:srgbClr val="212121"/>
              </a:solidFill>
              <a:effectLst/>
              <a:latin typeface="system-ui"/>
            </a:endParaRPr>
          </a:p>
          <a:p>
            <a:pPr marL="228600" indent="-228600">
              <a:buAutoNum type="arabicPeriod"/>
            </a:pPr>
            <a:r>
              <a:rPr lang="fr-CA" b="0" i="0" dirty="0">
                <a:solidFill>
                  <a:srgbClr val="212121"/>
                </a:solidFill>
                <a:effectLst/>
                <a:latin typeface="system-ui"/>
              </a:rPr>
              <a:t>Même référence</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a:effectLst/>
                <a:latin typeface="AdvP4065E"/>
              </a:rPr>
              <a:t>STATEMENT 7. RECURRENT AOM WITH MEE: </a:t>
            </a:r>
            <a:r>
              <a:rPr lang="fr-CA" sz="1800" dirty="0" err="1">
                <a:effectLst/>
                <a:latin typeface="AdvP4065E"/>
              </a:rPr>
              <a:t>Clinicians</a:t>
            </a:r>
            <a:r>
              <a:rPr lang="fr-CA" sz="1800" dirty="0">
                <a:effectLst/>
                <a:latin typeface="AdvP4065E"/>
              </a:rPr>
              <a:t> </a:t>
            </a:r>
            <a:r>
              <a:rPr lang="fr-CA" sz="1800" dirty="0" err="1">
                <a:effectLst/>
                <a:latin typeface="AdvP4065E"/>
              </a:rPr>
              <a:t>should</a:t>
            </a:r>
            <a:r>
              <a:rPr lang="fr-CA" sz="1800" dirty="0">
                <a:effectLst/>
                <a:latin typeface="AdvP4065E"/>
              </a:rPr>
              <a:t> </a:t>
            </a:r>
            <a:r>
              <a:rPr lang="fr-CA" sz="1800" dirty="0" err="1">
                <a:effectLst/>
                <a:latin typeface="AdvP4065E"/>
              </a:rPr>
              <a:t>offer</a:t>
            </a:r>
            <a:r>
              <a:rPr lang="fr-CA" sz="1800" dirty="0">
                <a:effectLst/>
                <a:latin typeface="AdvP4065E"/>
              </a:rPr>
              <a:t> </a:t>
            </a:r>
            <a:r>
              <a:rPr lang="fr-CA" sz="1800" dirty="0" err="1">
                <a:effectLst/>
                <a:latin typeface="AdvP4065E"/>
              </a:rPr>
              <a:t>bilateral</a:t>
            </a:r>
            <a:r>
              <a:rPr lang="fr-CA" sz="1800" dirty="0">
                <a:effectLst/>
                <a:latin typeface="AdvP4065E"/>
              </a:rPr>
              <a:t> </a:t>
            </a:r>
            <a:r>
              <a:rPr lang="fr-CA" sz="1800" dirty="0" err="1">
                <a:effectLst/>
                <a:latin typeface="AdvP4065E"/>
              </a:rPr>
              <a:t>tympanostomy</a:t>
            </a:r>
            <a:r>
              <a:rPr lang="fr-CA" sz="1800" dirty="0">
                <a:effectLst/>
                <a:latin typeface="AdvP4065E"/>
              </a:rPr>
              <a:t> tube insertion in </a:t>
            </a:r>
            <a:r>
              <a:rPr lang="fr-CA" sz="1800" dirty="0" err="1">
                <a:effectLst/>
                <a:latin typeface="AdvP4065E"/>
              </a:rPr>
              <a:t>children</a:t>
            </a:r>
            <a:r>
              <a:rPr lang="fr-CA" sz="1800" dirty="0">
                <a:effectLst/>
                <a:latin typeface="AdvP4065E"/>
              </a:rPr>
              <a:t> </a:t>
            </a:r>
            <a:r>
              <a:rPr lang="fr-CA" sz="1800" dirty="0" err="1">
                <a:effectLst/>
                <a:latin typeface="AdvP4065E"/>
              </a:rPr>
              <a:t>with</a:t>
            </a:r>
            <a:r>
              <a:rPr lang="fr-CA" sz="1800" dirty="0">
                <a:effectLst/>
                <a:latin typeface="AdvP4065E"/>
              </a:rPr>
              <a:t> </a:t>
            </a:r>
            <a:r>
              <a:rPr lang="fr-CA" sz="1800" dirty="0" err="1">
                <a:effectLst/>
                <a:latin typeface="AdvP4065E"/>
              </a:rPr>
              <a:t>recurrent</a:t>
            </a:r>
            <a:r>
              <a:rPr lang="fr-CA" sz="1800" dirty="0">
                <a:effectLst/>
                <a:latin typeface="AdvP4065E"/>
              </a:rPr>
              <a:t> AOM </a:t>
            </a:r>
            <a:r>
              <a:rPr lang="fr-CA" sz="1800" dirty="0" err="1">
                <a:effectLst/>
                <a:latin typeface="AdvP4065E"/>
              </a:rPr>
              <a:t>who</a:t>
            </a:r>
            <a:r>
              <a:rPr lang="fr-CA" sz="1800" dirty="0">
                <a:effectLst/>
                <a:latin typeface="AdvP4065E"/>
              </a:rPr>
              <a:t> have </a:t>
            </a:r>
            <a:r>
              <a:rPr lang="fr-CA" sz="1800" dirty="0" err="1">
                <a:effectLst/>
                <a:latin typeface="AdvP4065E"/>
              </a:rPr>
              <a:t>unilateral</a:t>
            </a:r>
            <a:r>
              <a:rPr lang="fr-CA" sz="1800" dirty="0">
                <a:effectLst/>
                <a:latin typeface="AdvP4065E"/>
              </a:rPr>
              <a:t> or </a:t>
            </a:r>
            <a:r>
              <a:rPr lang="fr-CA" sz="1800" dirty="0" err="1">
                <a:effectLst/>
                <a:latin typeface="AdvP4065E"/>
              </a:rPr>
              <a:t>bilateral</a:t>
            </a:r>
            <a:r>
              <a:rPr lang="fr-CA" sz="1800" dirty="0">
                <a:effectLst/>
                <a:latin typeface="AdvP4065E"/>
              </a:rPr>
              <a:t> MEE at the time of </a:t>
            </a:r>
            <a:r>
              <a:rPr lang="fr-CA" sz="1800" dirty="0" err="1">
                <a:effectLst/>
                <a:latin typeface="AdvP4065E"/>
              </a:rPr>
              <a:t>assessment</a:t>
            </a:r>
            <a:r>
              <a:rPr lang="fr-CA" sz="1800" dirty="0">
                <a:effectLst/>
                <a:latin typeface="AdvP4065E"/>
              </a:rPr>
              <a:t> for tube </a:t>
            </a:r>
            <a:r>
              <a:rPr lang="fr-CA" sz="1800" dirty="0" err="1">
                <a:effectLst/>
                <a:latin typeface="AdvP4065E"/>
              </a:rPr>
              <a:t>candidacy</a:t>
            </a:r>
            <a:r>
              <a:rPr lang="fr-CA" sz="1800" dirty="0">
                <a:effectLst/>
                <a:latin typeface="AdvP4065E"/>
              </a:rPr>
              <a:t>. </a:t>
            </a:r>
            <a:r>
              <a:rPr lang="fr-CA" sz="1800" dirty="0" err="1">
                <a:effectLst/>
                <a:latin typeface="AdvP4065D"/>
              </a:rPr>
              <a:t>Recommendation</a:t>
            </a:r>
            <a:r>
              <a:rPr lang="fr-CA" sz="1800" dirty="0">
                <a:effectLst/>
                <a:latin typeface="AdvP4065D"/>
              </a:rPr>
              <a:t> </a:t>
            </a:r>
            <a:r>
              <a:rPr lang="fr-CA" sz="1800" dirty="0" err="1">
                <a:effectLst/>
                <a:latin typeface="AdvP4065D"/>
              </a:rPr>
              <a:t>based</a:t>
            </a:r>
            <a:r>
              <a:rPr lang="fr-CA" sz="1800" dirty="0">
                <a:effectLst/>
                <a:latin typeface="AdvP4065D"/>
              </a:rPr>
              <a:t> on </a:t>
            </a:r>
            <a:r>
              <a:rPr lang="fr-CA" sz="1800" dirty="0" err="1">
                <a:effectLst/>
                <a:latin typeface="AdvP4065D"/>
              </a:rPr>
              <a:t>randomized</a:t>
            </a:r>
            <a:r>
              <a:rPr lang="fr-CA" sz="1800" dirty="0">
                <a:effectLst/>
                <a:latin typeface="AdvP4065D"/>
              </a:rPr>
              <a:t> </a:t>
            </a:r>
            <a:r>
              <a:rPr lang="fr-CA" sz="1800" dirty="0" err="1">
                <a:effectLst/>
                <a:latin typeface="AdvP4065D"/>
              </a:rPr>
              <a:t>controlled</a:t>
            </a:r>
            <a:r>
              <a:rPr lang="fr-CA" sz="1800" dirty="0">
                <a:effectLst/>
                <a:latin typeface="AdvP4065D"/>
              </a:rPr>
              <a:t> trials </a:t>
            </a:r>
            <a:r>
              <a:rPr lang="fr-CA" sz="1800" dirty="0" err="1">
                <a:effectLst/>
                <a:latin typeface="AdvP4065D"/>
              </a:rPr>
              <a:t>with</a:t>
            </a:r>
            <a:r>
              <a:rPr lang="fr-CA" sz="1800" dirty="0">
                <a:effectLst/>
                <a:latin typeface="AdvP4065D"/>
              </a:rPr>
              <a:t> minimal limitations and a </a:t>
            </a:r>
            <a:r>
              <a:rPr lang="fr-CA" sz="1800" dirty="0" err="1">
                <a:effectLst/>
                <a:latin typeface="AdvP4065D"/>
              </a:rPr>
              <a:t>preponderance</a:t>
            </a:r>
            <a:r>
              <a:rPr lang="fr-CA" sz="1800" dirty="0">
                <a:effectLst/>
                <a:latin typeface="AdvP4065D"/>
              </a:rPr>
              <a:t> of </a:t>
            </a:r>
            <a:r>
              <a:rPr lang="fr-CA" sz="1800" dirty="0" err="1">
                <a:effectLst/>
                <a:latin typeface="AdvP4065D"/>
              </a:rPr>
              <a:t>benefit</a:t>
            </a:r>
            <a:r>
              <a:rPr lang="fr-CA" sz="1800" dirty="0">
                <a:effectLst/>
                <a:latin typeface="AdvP4065D"/>
              </a:rPr>
              <a:t> over </a:t>
            </a:r>
            <a:r>
              <a:rPr lang="fr-CA" sz="1800" dirty="0" err="1">
                <a:effectLst/>
                <a:latin typeface="AdvP4065D"/>
              </a:rPr>
              <a:t>harm</a:t>
            </a:r>
            <a:r>
              <a:rPr lang="fr-CA" sz="1800" dirty="0">
                <a:effectLst/>
                <a:latin typeface="AdvP4065D"/>
              </a:rPr>
              <a:t>.</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Aggregate</a:t>
            </a:r>
            <a:r>
              <a:rPr lang="fr-CA" sz="1800" dirty="0">
                <a:effectLst/>
                <a:latin typeface="AdvP40668"/>
              </a:rPr>
              <a:t> </a:t>
            </a:r>
            <a:r>
              <a:rPr lang="fr-CA" sz="1800" dirty="0" err="1">
                <a:effectLst/>
                <a:latin typeface="AdvP40668"/>
              </a:rPr>
              <a:t>evidence</a:t>
            </a:r>
            <a:r>
              <a:rPr lang="fr-CA" sz="1800" dirty="0">
                <a:effectLst/>
                <a:latin typeface="AdvP40668"/>
              </a:rPr>
              <a:t> </a:t>
            </a:r>
            <a:r>
              <a:rPr lang="fr-CA" sz="1800" dirty="0" err="1">
                <a:effectLst/>
                <a:latin typeface="AdvP40668"/>
              </a:rPr>
              <a:t>quality</a:t>
            </a:r>
            <a:r>
              <a:rPr lang="fr-CA" sz="1800" dirty="0">
                <a:effectLst/>
                <a:latin typeface="AdvP40668"/>
              </a:rPr>
              <a:t>: Grade B, </a:t>
            </a:r>
            <a:r>
              <a:rPr lang="fr-CA" sz="1800" dirty="0" err="1">
                <a:effectLst/>
                <a:latin typeface="AdvP40668"/>
              </a:rPr>
              <a:t>based</a:t>
            </a:r>
            <a:r>
              <a:rPr lang="fr-CA" sz="1800" dirty="0">
                <a:effectLst/>
                <a:latin typeface="AdvP40668"/>
              </a:rPr>
              <a:t> on </a:t>
            </a:r>
            <a:r>
              <a:rPr lang="fr-CA" sz="1800" dirty="0" err="1">
                <a:effectLst/>
                <a:latin typeface="AdvP40668"/>
              </a:rPr>
              <a:t>RCTs</a:t>
            </a:r>
            <a:r>
              <a:rPr lang="fr-CA" sz="1800" dirty="0">
                <a:effectLst/>
                <a:latin typeface="AdvP40668"/>
              </a:rPr>
              <a:t> </a:t>
            </a:r>
            <a:r>
              <a:rPr lang="fr-CA" sz="1800" dirty="0" err="1">
                <a:effectLst/>
                <a:latin typeface="AdvP40668"/>
              </a:rPr>
              <a:t>with</a:t>
            </a:r>
            <a:r>
              <a:rPr lang="fr-CA" sz="1800" dirty="0">
                <a:effectLst/>
                <a:latin typeface="AdvP40668"/>
              </a:rPr>
              <a:t> minor limitations </a:t>
            </a:r>
            <a:endParaRPr lang="fr-CA" sz="2800" dirty="0">
              <a:effectLst/>
              <a:latin typeface="Arial" charset="0"/>
            </a:endParaRP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Level</a:t>
            </a:r>
            <a:r>
              <a:rPr lang="fr-CA" sz="1800" dirty="0">
                <a:effectLst/>
                <a:latin typeface="AdvP40668"/>
              </a:rPr>
              <a:t> of confidence in </a:t>
            </a:r>
            <a:r>
              <a:rPr lang="fr-CA" sz="1800" dirty="0" err="1">
                <a:effectLst/>
                <a:latin typeface="AdvP40668"/>
              </a:rPr>
              <a:t>evidence</a:t>
            </a:r>
            <a:r>
              <a:rPr lang="fr-CA" sz="1800" dirty="0">
                <a:effectLst/>
                <a:latin typeface="AdvP40668"/>
              </a:rPr>
              <a:t>: Medium; </a:t>
            </a:r>
            <a:r>
              <a:rPr lang="fr-CA" sz="1800" dirty="0" err="1">
                <a:effectLst/>
                <a:latin typeface="AdvP40668"/>
              </a:rPr>
              <a:t>some</a:t>
            </a:r>
            <a:r>
              <a:rPr lang="fr-CA" sz="1800" dirty="0">
                <a:effectLst/>
                <a:latin typeface="AdvP40668"/>
              </a:rPr>
              <a:t> </a:t>
            </a:r>
            <a:r>
              <a:rPr lang="fr-CA" sz="1800" dirty="0" err="1">
                <a:effectLst/>
                <a:latin typeface="AdvP40668"/>
              </a:rPr>
              <a:t>uncertainty</a:t>
            </a:r>
            <a:r>
              <a:rPr lang="fr-CA" sz="1800" dirty="0">
                <a:effectLst/>
                <a:latin typeface="AdvP40668"/>
              </a:rPr>
              <a:t> </a:t>
            </a:r>
            <a:r>
              <a:rPr lang="fr-CA" sz="1800" dirty="0" err="1">
                <a:effectLst/>
                <a:latin typeface="AdvP40668"/>
              </a:rPr>
              <a:t>regarding</a:t>
            </a:r>
            <a:r>
              <a:rPr lang="fr-CA" sz="1800" dirty="0">
                <a:effectLst/>
                <a:latin typeface="AdvP40668"/>
              </a:rPr>
              <a:t> the magnitude of </a:t>
            </a:r>
            <a:r>
              <a:rPr lang="fr-CA" sz="1800" dirty="0" err="1">
                <a:effectLst/>
                <a:latin typeface="AdvP40668"/>
              </a:rPr>
              <a:t>clinical</a:t>
            </a:r>
            <a:r>
              <a:rPr lang="fr-CA" sz="1800" dirty="0">
                <a:effectLst/>
                <a:latin typeface="AdvP40668"/>
              </a:rPr>
              <a:t> </a:t>
            </a:r>
            <a:r>
              <a:rPr lang="fr-CA" sz="1800" dirty="0" err="1">
                <a:effectLst/>
                <a:latin typeface="AdvP40668"/>
              </a:rPr>
              <a:t>benefit</a:t>
            </a:r>
            <a:r>
              <a:rPr lang="fr-CA" sz="1800" dirty="0">
                <a:effectLst/>
                <a:latin typeface="AdvP40668"/>
              </a:rPr>
              <a:t> and importance, </a:t>
            </a:r>
            <a:r>
              <a:rPr lang="fr-CA" sz="1800" dirty="0" err="1">
                <a:effectLst/>
                <a:latin typeface="AdvP40668"/>
              </a:rPr>
              <a:t>because</a:t>
            </a:r>
            <a:r>
              <a:rPr lang="fr-CA" sz="1800" dirty="0">
                <a:effectLst/>
                <a:latin typeface="AdvP40668"/>
              </a:rPr>
              <a:t> of </a:t>
            </a:r>
            <a:r>
              <a:rPr lang="fr-CA" sz="1800" dirty="0" err="1">
                <a:effectLst/>
                <a:latin typeface="AdvP40668"/>
              </a:rPr>
              <a:t>heterogeneity</a:t>
            </a:r>
            <a:r>
              <a:rPr lang="fr-CA" sz="1800" dirty="0">
                <a:effectLst/>
                <a:latin typeface="AdvP40668"/>
              </a:rPr>
              <a:t> in the design and </a:t>
            </a:r>
            <a:r>
              <a:rPr lang="fr-CA" sz="1800" dirty="0" err="1">
                <a:effectLst/>
                <a:latin typeface="AdvP40668"/>
              </a:rPr>
              <a:t>outcomes</a:t>
            </a:r>
            <a:r>
              <a:rPr lang="fr-CA" sz="1800" dirty="0">
                <a:effectLst/>
                <a:latin typeface="AdvP40668"/>
              </a:rPr>
              <a:t> of </a:t>
            </a:r>
            <a:r>
              <a:rPr lang="fr-CA" sz="1800" dirty="0" err="1">
                <a:effectLst/>
                <a:latin typeface="AdvP40668"/>
              </a:rPr>
              <a:t>clinical</a:t>
            </a:r>
            <a:r>
              <a:rPr lang="fr-CA" sz="1800" dirty="0">
                <a:effectLst/>
                <a:latin typeface="AdvP40668"/>
              </a:rPr>
              <a:t> trials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Benefits</a:t>
            </a:r>
            <a:r>
              <a:rPr lang="fr-CA" sz="1800" dirty="0">
                <a:effectLst/>
                <a:latin typeface="AdvP40668"/>
              </a:rPr>
              <a:t>: </a:t>
            </a:r>
            <a:r>
              <a:rPr lang="fr-CA" sz="1800" dirty="0" err="1">
                <a:effectLst/>
                <a:latin typeface="AdvP40668"/>
              </a:rPr>
              <a:t>Mean</a:t>
            </a:r>
            <a:r>
              <a:rPr lang="fr-CA" sz="1800" dirty="0">
                <a:effectLst/>
                <a:latin typeface="AdvP40668"/>
              </a:rPr>
              <a:t> </a:t>
            </a:r>
            <a:r>
              <a:rPr lang="fr-CA" sz="1800" dirty="0" err="1">
                <a:effectLst/>
                <a:latin typeface="AdvP40668"/>
              </a:rPr>
              <a:t>decrease</a:t>
            </a:r>
            <a:r>
              <a:rPr lang="fr-CA" sz="1800" dirty="0">
                <a:effectLst/>
                <a:latin typeface="AdvP40668"/>
              </a:rPr>
              <a:t> of </a:t>
            </a:r>
            <a:r>
              <a:rPr lang="fr-CA" sz="1800" dirty="0" err="1">
                <a:effectLst/>
                <a:latin typeface="AdvP40668"/>
              </a:rPr>
              <a:t>approximately</a:t>
            </a:r>
            <a:r>
              <a:rPr lang="fr-CA" sz="1800" dirty="0">
                <a:effectLst/>
                <a:latin typeface="AdvP40668"/>
              </a:rPr>
              <a:t> 3 </a:t>
            </a:r>
            <a:r>
              <a:rPr lang="fr-CA" sz="1800" dirty="0" err="1">
                <a:effectLst/>
                <a:latin typeface="AdvP40668"/>
              </a:rPr>
              <a:t>episodes</a:t>
            </a:r>
            <a:r>
              <a:rPr lang="fr-CA" sz="1800" dirty="0">
                <a:effectLst/>
                <a:latin typeface="AdvP40668"/>
              </a:rPr>
              <a:t> of AOM per </a:t>
            </a:r>
            <a:r>
              <a:rPr lang="fr-CA" sz="1800" dirty="0" err="1">
                <a:effectLst/>
                <a:latin typeface="AdvP40668"/>
              </a:rPr>
              <a:t>year</a:t>
            </a:r>
            <a:r>
              <a:rPr lang="fr-CA" sz="1800" dirty="0">
                <a:effectLst/>
                <a:latin typeface="AdvP40668"/>
              </a:rPr>
              <a:t>, </a:t>
            </a:r>
            <a:r>
              <a:rPr lang="fr-CA" sz="1800" dirty="0" err="1">
                <a:effectLst/>
                <a:latin typeface="AdvP40668"/>
              </a:rPr>
              <a:t>ability</a:t>
            </a:r>
            <a:r>
              <a:rPr lang="fr-CA" sz="1800" dirty="0">
                <a:effectLst/>
                <a:latin typeface="AdvP40668"/>
              </a:rPr>
              <a:t> to </a:t>
            </a:r>
            <a:r>
              <a:rPr lang="fr-CA" sz="1800" dirty="0" err="1">
                <a:effectLst/>
                <a:latin typeface="AdvP40668"/>
              </a:rPr>
              <a:t>treat</a:t>
            </a:r>
            <a:r>
              <a:rPr lang="fr-CA" sz="1800" dirty="0">
                <a:effectLst/>
                <a:latin typeface="AdvP40668"/>
              </a:rPr>
              <a:t> future </a:t>
            </a:r>
            <a:r>
              <a:rPr lang="fr-CA" sz="1800" dirty="0" err="1">
                <a:effectLst/>
                <a:latin typeface="AdvP40668"/>
              </a:rPr>
              <a:t>episodes</a:t>
            </a:r>
            <a:r>
              <a:rPr lang="fr-CA" sz="1800" dirty="0">
                <a:effectLst/>
                <a:latin typeface="AdvP40668"/>
              </a:rPr>
              <a:t> of AOM </a:t>
            </a:r>
            <a:r>
              <a:rPr lang="fr-CA" sz="1800" dirty="0" err="1">
                <a:effectLst/>
                <a:latin typeface="AdvP40668"/>
              </a:rPr>
              <a:t>with</a:t>
            </a:r>
            <a:r>
              <a:rPr lang="fr-CA" sz="1800" dirty="0">
                <a:effectLst/>
                <a:latin typeface="AdvP40668"/>
              </a:rPr>
              <a:t> </a:t>
            </a:r>
            <a:r>
              <a:rPr lang="fr-CA" sz="1800" dirty="0" err="1">
                <a:effectLst/>
                <a:latin typeface="AdvP40668"/>
              </a:rPr>
              <a:t>topical</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instead</a:t>
            </a:r>
            <a:r>
              <a:rPr lang="fr-CA" sz="1800" dirty="0">
                <a:effectLst/>
                <a:latin typeface="AdvP40668"/>
              </a:rPr>
              <a:t> of </a:t>
            </a:r>
            <a:r>
              <a:rPr lang="fr-CA" sz="1800" dirty="0" err="1">
                <a:effectLst/>
                <a:latin typeface="AdvP40668"/>
              </a:rPr>
              <a:t>systemic</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reduced</a:t>
            </a:r>
            <a:r>
              <a:rPr lang="fr-CA" sz="1800" dirty="0">
                <a:effectLst/>
                <a:latin typeface="AdvP40668"/>
              </a:rPr>
              <a:t> pain </a:t>
            </a:r>
            <a:r>
              <a:rPr lang="fr-CA" sz="1800" dirty="0" err="1">
                <a:effectLst/>
                <a:latin typeface="AdvP40668"/>
              </a:rPr>
              <a:t>with</a:t>
            </a:r>
            <a:r>
              <a:rPr lang="fr-CA" sz="1800" dirty="0">
                <a:effectLst/>
                <a:latin typeface="AdvP40668"/>
              </a:rPr>
              <a:t> future AOM </a:t>
            </a:r>
            <a:r>
              <a:rPr lang="fr-CA" sz="1800" dirty="0" err="1">
                <a:effectLst/>
                <a:latin typeface="AdvP40668"/>
              </a:rPr>
              <a:t>episodes</a:t>
            </a:r>
            <a:r>
              <a:rPr lang="fr-CA" sz="1800" dirty="0">
                <a:effectLst/>
                <a:latin typeface="AdvP40668"/>
              </a:rPr>
              <a:t>, </a:t>
            </a:r>
            <a:r>
              <a:rPr lang="fr-CA" sz="1800" dirty="0" err="1">
                <a:effectLst/>
                <a:latin typeface="AdvP40668"/>
              </a:rPr>
              <a:t>improved</a:t>
            </a:r>
            <a:r>
              <a:rPr lang="fr-CA" sz="1800" dirty="0">
                <a:effectLst/>
                <a:latin typeface="AdvP40668"/>
              </a:rPr>
              <a:t> </a:t>
            </a:r>
            <a:r>
              <a:rPr lang="fr-CA" sz="1800" dirty="0" err="1">
                <a:effectLst/>
                <a:latin typeface="AdvP40668"/>
              </a:rPr>
              <a:t>hearing</a:t>
            </a:r>
            <a:r>
              <a:rPr lang="fr-CA" sz="1800" dirty="0">
                <a:effectLst/>
                <a:latin typeface="AdvP40668"/>
              </a:rPr>
              <a:t> </a:t>
            </a:r>
            <a:r>
              <a:rPr lang="fr-CA" sz="1800" dirty="0" err="1">
                <a:effectLst/>
                <a:latin typeface="AdvP40668"/>
              </a:rPr>
              <a:t>during</a:t>
            </a:r>
            <a:r>
              <a:rPr lang="fr-CA" sz="1800" dirty="0">
                <a:effectLst/>
                <a:latin typeface="AdvP40668"/>
              </a:rPr>
              <a:t> AOM </a:t>
            </a:r>
            <a:r>
              <a:rPr lang="fr-CA" sz="1800" dirty="0" err="1">
                <a:effectLst/>
                <a:latin typeface="AdvP40668"/>
              </a:rPr>
              <a:t>episodes</a:t>
            </a:r>
            <a:endParaRPr lang="fr-CA" sz="1800" dirty="0">
              <a:effectLst/>
              <a:latin typeface="AdvP40668"/>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a:effectLst/>
                <a:latin typeface="AdvP40668"/>
              </a:rPr>
              <a:t>Risks, </a:t>
            </a:r>
            <a:r>
              <a:rPr lang="fr-CA" sz="1800" dirty="0" err="1">
                <a:effectLst/>
                <a:latin typeface="AdvP40668"/>
              </a:rPr>
              <a:t>harms</a:t>
            </a:r>
            <a:r>
              <a:rPr lang="fr-CA" sz="1800" dirty="0">
                <a:effectLst/>
                <a:latin typeface="AdvP40668"/>
              </a:rPr>
              <a:t>, </a:t>
            </a:r>
            <a:r>
              <a:rPr lang="fr-CA" sz="1800" dirty="0" err="1">
                <a:effectLst/>
                <a:latin typeface="AdvP40668"/>
              </a:rPr>
              <a:t>costs</a:t>
            </a:r>
            <a:r>
              <a:rPr lang="fr-CA" sz="1800" dirty="0">
                <a:effectLst/>
                <a:latin typeface="AdvP40668"/>
              </a:rPr>
              <a:t>: Risks </a:t>
            </a:r>
            <a:r>
              <a:rPr lang="fr-CA" sz="1800" dirty="0" err="1">
                <a:effectLst/>
                <a:latin typeface="AdvP40668"/>
              </a:rPr>
              <a:t>from</a:t>
            </a:r>
            <a:r>
              <a:rPr lang="fr-CA" sz="1800" dirty="0">
                <a:effectLst/>
                <a:latin typeface="AdvP40668"/>
              </a:rPr>
              <a:t> </a:t>
            </a:r>
            <a:r>
              <a:rPr lang="fr-CA" sz="1800" dirty="0" err="1">
                <a:effectLst/>
                <a:latin typeface="AdvP40668"/>
              </a:rPr>
              <a:t>anesthesia</a:t>
            </a:r>
            <a:r>
              <a:rPr lang="fr-CA" sz="1800" dirty="0">
                <a:effectLst/>
                <a:latin typeface="AdvP40668"/>
              </a:rPr>
              <a:t>, </a:t>
            </a:r>
            <a:r>
              <a:rPr lang="fr-CA" sz="1800" dirty="0" err="1">
                <a:effectLst/>
                <a:latin typeface="AdvP40668"/>
              </a:rPr>
              <a:t>sequelae</a:t>
            </a:r>
            <a:r>
              <a:rPr lang="fr-CA" sz="1800" dirty="0">
                <a:effectLst/>
                <a:latin typeface="AdvP40668"/>
              </a:rPr>
              <a:t> of the </a:t>
            </a:r>
            <a:r>
              <a:rPr lang="fr-CA" sz="1800" dirty="0" err="1">
                <a:effectLst/>
                <a:latin typeface="AdvP40668"/>
              </a:rPr>
              <a:t>indwelling</a:t>
            </a:r>
            <a:r>
              <a:rPr lang="fr-CA" sz="1800" dirty="0">
                <a:effectLst/>
                <a:latin typeface="AdvP40668"/>
              </a:rPr>
              <a:t> </a:t>
            </a:r>
            <a:r>
              <a:rPr lang="fr-CA" sz="1800" dirty="0" err="1">
                <a:effectLst/>
                <a:latin typeface="AdvP40668"/>
              </a:rPr>
              <a:t>tympanostomy</a:t>
            </a:r>
            <a:r>
              <a:rPr lang="fr-CA" sz="1800" dirty="0">
                <a:effectLst/>
                <a:latin typeface="AdvP40668"/>
              </a:rPr>
              <a:t> tubes (</a:t>
            </a:r>
            <a:r>
              <a:rPr lang="fr-CA" sz="1800" dirty="0" err="1">
                <a:effectLst/>
                <a:latin typeface="AdvP40668"/>
              </a:rPr>
              <a:t>otorrhea</a:t>
            </a:r>
            <a:r>
              <a:rPr lang="fr-CA" sz="1800" dirty="0">
                <a:effectLst/>
                <a:latin typeface="AdvP40668"/>
              </a:rPr>
              <a:t>, granulation tissue, obstruction), complications </a:t>
            </a:r>
            <a:r>
              <a:rPr lang="fr-CA" sz="1800" dirty="0" err="1">
                <a:effectLst/>
                <a:latin typeface="AdvP40668"/>
              </a:rPr>
              <a:t>after</a:t>
            </a:r>
            <a:r>
              <a:rPr lang="fr-CA" sz="1800" dirty="0">
                <a:effectLst/>
                <a:latin typeface="AdvP40668"/>
              </a:rPr>
              <a:t> tube extrusion (</a:t>
            </a:r>
            <a:r>
              <a:rPr lang="fr-CA" sz="1800" dirty="0" err="1">
                <a:effectLst/>
                <a:latin typeface="AdvP40668"/>
              </a:rPr>
              <a:t>myringosclerosis</a:t>
            </a:r>
            <a:r>
              <a:rPr lang="fr-CA" sz="1800" dirty="0">
                <a:effectLst/>
                <a:latin typeface="AdvP40668"/>
              </a:rPr>
              <a:t>, </a:t>
            </a:r>
            <a:r>
              <a:rPr lang="fr-CA" sz="1800" dirty="0" err="1">
                <a:effectLst/>
                <a:latin typeface="AdvP40668"/>
              </a:rPr>
              <a:t>retraction</a:t>
            </a:r>
            <a:r>
              <a:rPr lang="fr-CA" sz="1800" dirty="0">
                <a:effectLst/>
                <a:latin typeface="AdvP40668"/>
              </a:rPr>
              <a:t> </a:t>
            </a:r>
            <a:r>
              <a:rPr lang="fr-CA" sz="1800" dirty="0" err="1">
                <a:effectLst/>
                <a:latin typeface="AdvP40668"/>
              </a:rPr>
              <a:t>pocket</a:t>
            </a:r>
            <a:r>
              <a:rPr lang="fr-CA" sz="1800" dirty="0">
                <a:effectLst/>
                <a:latin typeface="AdvP40668"/>
              </a:rPr>
              <a:t>, persistent perforation), tube </a:t>
            </a:r>
            <a:r>
              <a:rPr lang="fr-CA" sz="1800" dirty="0" err="1">
                <a:effectLst/>
                <a:latin typeface="AdvP40668"/>
              </a:rPr>
              <a:t>medialization</a:t>
            </a:r>
            <a:r>
              <a:rPr lang="fr-CA" sz="1800" dirty="0">
                <a:effectLst/>
                <a:latin typeface="AdvP40668"/>
              </a:rPr>
              <a:t>, </a:t>
            </a:r>
            <a:r>
              <a:rPr lang="fr-CA" sz="1800" dirty="0" err="1">
                <a:effectLst/>
                <a:latin typeface="AdvP40668"/>
              </a:rPr>
              <a:t>proce</a:t>
            </a:r>
            <a:r>
              <a:rPr lang="fr-CA" sz="1800" dirty="0">
                <a:effectLst/>
                <a:latin typeface="AdvP40668"/>
              </a:rPr>
              <a:t>- dural </a:t>
            </a:r>
            <a:r>
              <a:rPr lang="fr-CA" sz="1800" dirty="0" err="1">
                <a:effectLst/>
                <a:latin typeface="AdvP40668"/>
              </a:rPr>
              <a:t>anxiety</a:t>
            </a:r>
            <a:r>
              <a:rPr lang="fr-CA" sz="1800" dirty="0">
                <a:effectLst/>
                <a:latin typeface="AdvP40668"/>
              </a:rPr>
              <a:t> and </a:t>
            </a:r>
            <a:r>
              <a:rPr lang="fr-CA" sz="1800" dirty="0" err="1">
                <a:effectLst/>
                <a:latin typeface="AdvP40668"/>
              </a:rPr>
              <a:t>discomfort</a:t>
            </a:r>
            <a:r>
              <a:rPr lang="fr-CA" sz="1800" dirty="0">
                <a:effectLst/>
                <a:latin typeface="AdvP40668"/>
              </a:rPr>
              <a:t>, and direct </a:t>
            </a:r>
            <a:r>
              <a:rPr lang="fr-CA" sz="1800" dirty="0" err="1">
                <a:effectLst/>
                <a:latin typeface="AdvP40668"/>
              </a:rPr>
              <a:t>procedural</a:t>
            </a:r>
            <a:r>
              <a:rPr lang="fr-CA" sz="1800" dirty="0">
                <a:effectLst/>
                <a:latin typeface="AdvP40668"/>
              </a:rPr>
              <a:t> </a:t>
            </a:r>
            <a:r>
              <a:rPr lang="fr-CA" sz="1800" dirty="0" err="1">
                <a:effectLst/>
                <a:latin typeface="AdvP40668"/>
              </a:rPr>
              <a:t>costs</a:t>
            </a:r>
            <a:r>
              <a:rPr lang="fr-CA" sz="1800" dirty="0">
                <a:effectLst/>
                <a:latin typeface="AdvP40668"/>
              </a:rPr>
              <a:t>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Benefit-harm</a:t>
            </a:r>
            <a:r>
              <a:rPr lang="fr-CA" sz="1800" dirty="0">
                <a:effectLst/>
                <a:latin typeface="AdvP40668"/>
              </a:rPr>
              <a:t> </a:t>
            </a:r>
            <a:r>
              <a:rPr lang="fr-CA" sz="1800" dirty="0" err="1">
                <a:effectLst/>
                <a:latin typeface="AdvP40668"/>
              </a:rPr>
              <a:t>assessment</a:t>
            </a:r>
            <a:r>
              <a:rPr lang="fr-CA" sz="1800" dirty="0">
                <a:effectLst/>
                <a:latin typeface="AdvP40668"/>
              </a:rPr>
              <a:t>: </a:t>
            </a:r>
            <a:r>
              <a:rPr lang="fr-CA" sz="1800" dirty="0" err="1">
                <a:effectLst/>
                <a:latin typeface="AdvP40668"/>
              </a:rPr>
              <a:t>Preponderance</a:t>
            </a:r>
            <a:r>
              <a:rPr lang="fr-CA" sz="1800" dirty="0">
                <a:effectLst/>
                <a:latin typeface="AdvP40668"/>
              </a:rPr>
              <a:t> of </a:t>
            </a:r>
            <a:r>
              <a:rPr lang="fr-CA" sz="1800" dirty="0" err="1">
                <a:effectLst/>
                <a:latin typeface="AdvP40668"/>
              </a:rPr>
              <a:t>benefit</a:t>
            </a:r>
            <a:r>
              <a:rPr lang="fr-CA" sz="1800" dirty="0">
                <a:effectLst/>
                <a:latin typeface="AdvP40668"/>
              </a:rPr>
              <a:t> over </a:t>
            </a:r>
            <a:r>
              <a:rPr lang="fr-CA" sz="1800" dirty="0" err="1">
                <a:effectLst/>
                <a:latin typeface="AdvP40668"/>
              </a:rPr>
              <a:t>harm</a:t>
            </a:r>
            <a:r>
              <a:rPr lang="fr-CA" sz="1800" dirty="0">
                <a:effectLst/>
                <a:latin typeface="AdvP40668"/>
              </a:rPr>
              <a:t> </a:t>
            </a:r>
            <a:endParaRPr lang="fr-CA" sz="2800" dirty="0">
              <a:effectLst/>
            </a:endParaRPr>
          </a:p>
          <a:p>
            <a:endParaRPr lang="fr-CA" sz="1800" dirty="0">
              <a:effectLst/>
              <a:latin typeface="AdvP4065E"/>
            </a:endParaRPr>
          </a:p>
          <a:p>
            <a:r>
              <a:rPr lang="fr-CA" sz="1800" dirty="0">
                <a:effectLst/>
                <a:latin typeface="AdvP4065E"/>
              </a:rPr>
              <a:t>4. même référence</a:t>
            </a:r>
          </a:p>
          <a:p>
            <a:r>
              <a:rPr lang="fr-CA" sz="1800" dirty="0">
                <a:effectLst/>
                <a:latin typeface="AdvP4065E"/>
              </a:rPr>
              <a:t>STATEMENT 14. ACUTE TYMPANOSTOMY TUBE OTORRHEA: </a:t>
            </a:r>
            <a:r>
              <a:rPr lang="fr-CA" sz="1800" dirty="0" err="1">
                <a:effectLst/>
                <a:latin typeface="AdvP4065E"/>
              </a:rPr>
              <a:t>Clinicians</a:t>
            </a:r>
            <a:r>
              <a:rPr lang="fr-CA" sz="1800" dirty="0">
                <a:effectLst/>
                <a:latin typeface="AdvP4065E"/>
              </a:rPr>
              <a:t> </a:t>
            </a:r>
            <a:r>
              <a:rPr lang="fr-CA" sz="1800" dirty="0" err="1">
                <a:effectLst/>
                <a:latin typeface="AdvP4065E"/>
              </a:rPr>
              <a:t>should</a:t>
            </a:r>
            <a:r>
              <a:rPr lang="fr-CA" sz="1800" dirty="0">
                <a:effectLst/>
                <a:latin typeface="AdvP4065E"/>
              </a:rPr>
              <a:t> </a:t>
            </a:r>
            <a:r>
              <a:rPr lang="fr-CA" sz="1800" dirty="0" err="1">
                <a:effectLst/>
                <a:latin typeface="AdvP4065E"/>
              </a:rPr>
              <a:t>prescribe</a:t>
            </a:r>
            <a:r>
              <a:rPr lang="fr-CA" sz="1800" dirty="0">
                <a:effectLst/>
                <a:latin typeface="AdvP4065E"/>
              </a:rPr>
              <a:t> </a:t>
            </a:r>
            <a:r>
              <a:rPr lang="fr-CA" sz="1800" dirty="0" err="1">
                <a:effectLst/>
                <a:latin typeface="AdvP4065E"/>
              </a:rPr>
              <a:t>topical</a:t>
            </a:r>
            <a:r>
              <a:rPr lang="fr-CA" sz="1800" dirty="0">
                <a:effectLst/>
                <a:latin typeface="AdvP4065E"/>
              </a:rPr>
              <a:t> </a:t>
            </a:r>
            <a:r>
              <a:rPr lang="fr-CA" sz="1800" dirty="0" err="1">
                <a:effectLst/>
                <a:latin typeface="AdvP4065E"/>
              </a:rPr>
              <a:t>antibiotic</a:t>
            </a:r>
            <a:r>
              <a:rPr lang="fr-CA" sz="1800" dirty="0">
                <a:effectLst/>
                <a:latin typeface="AdvP4065E"/>
              </a:rPr>
              <a:t> </a:t>
            </a:r>
            <a:r>
              <a:rPr lang="fr-CA" sz="1800" dirty="0" err="1">
                <a:effectLst/>
                <a:latin typeface="AdvP4065E"/>
              </a:rPr>
              <a:t>ear</a:t>
            </a:r>
            <a:r>
              <a:rPr lang="fr-CA" sz="1800" dirty="0">
                <a:effectLst/>
                <a:latin typeface="AdvP4065E"/>
              </a:rPr>
              <a:t> drops </a:t>
            </a:r>
            <a:r>
              <a:rPr lang="fr-CA" sz="1800" dirty="0" err="1">
                <a:effectLst/>
                <a:latin typeface="AdvP4065E"/>
              </a:rPr>
              <a:t>only</a:t>
            </a:r>
            <a:r>
              <a:rPr lang="fr-CA" sz="1800" dirty="0">
                <a:effectLst/>
                <a:latin typeface="AdvP4065E"/>
              </a:rPr>
              <a:t>, </a:t>
            </a:r>
            <a:r>
              <a:rPr lang="fr-CA" sz="1800" dirty="0" err="1">
                <a:effectLst/>
                <a:latin typeface="AdvP4065F"/>
              </a:rPr>
              <a:t>without</a:t>
            </a:r>
            <a:r>
              <a:rPr lang="fr-CA" sz="1800" dirty="0">
                <a:effectLst/>
                <a:latin typeface="AdvP4065F"/>
              </a:rPr>
              <a:t> </a:t>
            </a:r>
            <a:r>
              <a:rPr lang="fr-CA" sz="1800" dirty="0">
                <a:effectLst/>
                <a:latin typeface="AdvP4065E"/>
              </a:rPr>
              <a:t>oral </a:t>
            </a:r>
            <a:r>
              <a:rPr lang="fr-CA" sz="1800" dirty="0" err="1">
                <a:effectLst/>
                <a:latin typeface="AdvP4065E"/>
              </a:rPr>
              <a:t>antibiotics</a:t>
            </a:r>
            <a:r>
              <a:rPr lang="fr-CA" sz="1800" dirty="0">
                <a:effectLst/>
                <a:latin typeface="AdvP4065E"/>
              </a:rPr>
              <a:t>, for </a:t>
            </a:r>
            <a:r>
              <a:rPr lang="fr-CA" sz="1800" dirty="0" err="1">
                <a:effectLst/>
                <a:latin typeface="AdvP4065E"/>
              </a:rPr>
              <a:t>children</a:t>
            </a:r>
            <a:r>
              <a:rPr lang="fr-CA" sz="1800" dirty="0">
                <a:effectLst/>
                <a:latin typeface="AdvP4065E"/>
              </a:rPr>
              <a:t> </a:t>
            </a:r>
            <a:r>
              <a:rPr lang="fr-CA" sz="1800" dirty="0" err="1">
                <a:effectLst/>
                <a:latin typeface="AdvP4065E"/>
              </a:rPr>
              <a:t>with</a:t>
            </a:r>
            <a:r>
              <a:rPr lang="fr-CA" sz="1800" dirty="0">
                <a:effectLst/>
                <a:latin typeface="AdvP4065E"/>
              </a:rPr>
              <a:t> </a:t>
            </a:r>
            <a:r>
              <a:rPr lang="fr-CA" sz="1800" dirty="0" err="1">
                <a:effectLst/>
                <a:latin typeface="AdvP4065E"/>
              </a:rPr>
              <a:t>uncomplicated</a:t>
            </a:r>
            <a:r>
              <a:rPr lang="fr-CA" sz="1800" dirty="0">
                <a:effectLst/>
                <a:latin typeface="AdvP4065E"/>
              </a:rPr>
              <a:t> acute </a:t>
            </a:r>
            <a:r>
              <a:rPr lang="fr-CA" sz="1800" dirty="0" err="1">
                <a:effectLst/>
                <a:latin typeface="AdvP4065E"/>
              </a:rPr>
              <a:t>tympanostomy</a:t>
            </a:r>
            <a:r>
              <a:rPr lang="fr-CA" sz="1800" dirty="0">
                <a:effectLst/>
                <a:latin typeface="AdvP4065E"/>
              </a:rPr>
              <a:t> tube </a:t>
            </a:r>
            <a:r>
              <a:rPr lang="fr-CA" sz="1800" dirty="0" err="1">
                <a:effectLst/>
                <a:latin typeface="AdvP4065E"/>
              </a:rPr>
              <a:t>otorrhea</a:t>
            </a:r>
            <a:r>
              <a:rPr lang="fr-CA" sz="1800" dirty="0">
                <a:effectLst/>
                <a:latin typeface="AdvP4065E"/>
              </a:rPr>
              <a:t>. </a:t>
            </a:r>
          </a:p>
          <a:p>
            <a:r>
              <a:rPr lang="fr-CA" sz="1800" dirty="0">
                <a:effectLst/>
                <a:latin typeface="AdvP4065E"/>
              </a:rPr>
              <a:t>	1. </a:t>
            </a:r>
            <a:r>
              <a:rPr lang="fr-CA" sz="1800" dirty="0">
                <a:effectLst/>
                <a:latin typeface="AdvP4065D"/>
              </a:rPr>
              <a:t>Strong </a:t>
            </a:r>
            <a:r>
              <a:rPr lang="fr-CA" sz="1800" dirty="0" err="1">
                <a:effectLst/>
                <a:latin typeface="AdvP4065D"/>
              </a:rPr>
              <a:t>recommendation</a:t>
            </a:r>
            <a:r>
              <a:rPr lang="fr-CA" sz="1800" dirty="0">
                <a:effectLst/>
                <a:latin typeface="AdvP4065D"/>
              </a:rPr>
              <a:t> </a:t>
            </a:r>
            <a:r>
              <a:rPr lang="fr-CA" sz="1800" dirty="0" err="1">
                <a:effectLst/>
                <a:latin typeface="AdvP4065D"/>
              </a:rPr>
              <a:t>based</a:t>
            </a:r>
            <a:r>
              <a:rPr lang="fr-CA" sz="1800" dirty="0">
                <a:effectLst/>
                <a:latin typeface="AdvP4065D"/>
              </a:rPr>
              <a:t> on </a:t>
            </a:r>
            <a:r>
              <a:rPr lang="fr-CA" sz="1800" dirty="0" err="1">
                <a:effectLst/>
                <a:latin typeface="AdvP4065D"/>
              </a:rPr>
              <a:t>randomized</a:t>
            </a:r>
            <a:r>
              <a:rPr lang="fr-CA" sz="1800" dirty="0">
                <a:effectLst/>
                <a:latin typeface="AdvP4065D"/>
              </a:rPr>
              <a:t> </a:t>
            </a:r>
            <a:r>
              <a:rPr lang="fr-CA" sz="1800" dirty="0" err="1">
                <a:effectLst/>
                <a:latin typeface="AdvP4065D"/>
              </a:rPr>
              <a:t>controlled</a:t>
            </a:r>
            <a:r>
              <a:rPr lang="fr-CA" sz="1800" dirty="0">
                <a:effectLst/>
                <a:latin typeface="AdvP4065D"/>
              </a:rPr>
              <a:t> trials </a:t>
            </a:r>
            <a:r>
              <a:rPr lang="fr-CA" sz="1800" dirty="0" err="1">
                <a:effectLst/>
                <a:latin typeface="AdvP4065D"/>
              </a:rPr>
              <a:t>with</a:t>
            </a:r>
            <a:r>
              <a:rPr lang="fr-CA" sz="1800" dirty="0">
                <a:effectLst/>
                <a:latin typeface="AdvP4065D"/>
              </a:rPr>
              <a:t> a </a:t>
            </a:r>
            <a:r>
              <a:rPr lang="fr-CA" sz="1800" dirty="0" err="1">
                <a:effectLst/>
                <a:latin typeface="AdvP4065D"/>
              </a:rPr>
              <a:t>preponderance</a:t>
            </a:r>
            <a:r>
              <a:rPr lang="fr-CA" sz="1800" dirty="0">
                <a:effectLst/>
                <a:latin typeface="AdvP4065D"/>
              </a:rPr>
              <a:t> of </a:t>
            </a:r>
            <a:r>
              <a:rPr lang="fr-CA" sz="1800" dirty="0" err="1">
                <a:effectLst/>
                <a:latin typeface="AdvP4065D"/>
              </a:rPr>
              <a:t>benefit</a:t>
            </a:r>
            <a:r>
              <a:rPr lang="fr-CA" sz="1800" dirty="0">
                <a:effectLst/>
                <a:latin typeface="AdvP4065D"/>
              </a:rPr>
              <a:t> over </a:t>
            </a:r>
            <a:r>
              <a:rPr lang="fr-CA" sz="1800" dirty="0" err="1">
                <a:effectLst/>
                <a:latin typeface="AdvP4065D"/>
              </a:rPr>
              <a:t>harm</a:t>
            </a:r>
            <a:r>
              <a:rPr lang="fr-CA" sz="1800" dirty="0">
                <a:effectLst/>
                <a:latin typeface="AdvP4065D"/>
              </a:rPr>
              <a:t>. </a:t>
            </a:r>
            <a:endParaRPr lang="fr-CA" sz="2800" dirty="0"/>
          </a:p>
          <a:p>
            <a:r>
              <a:rPr lang="fr-CA" sz="1800" dirty="0">
                <a:effectLst/>
                <a:latin typeface="AdvP40668"/>
              </a:rPr>
              <a:t>	</a:t>
            </a:r>
            <a:r>
              <a:rPr lang="fr-CA" sz="1800" dirty="0" err="1">
                <a:effectLst/>
                <a:latin typeface="AdvP40668"/>
              </a:rPr>
              <a:t>Quality</a:t>
            </a:r>
            <a:r>
              <a:rPr lang="fr-CA" sz="1800" dirty="0">
                <a:effectLst/>
                <a:latin typeface="AdvP40668"/>
              </a:rPr>
              <a:t> </a:t>
            </a:r>
            <a:r>
              <a:rPr lang="fr-CA" sz="1800" dirty="0" err="1">
                <a:effectLst/>
                <a:latin typeface="AdvP40668"/>
              </a:rPr>
              <a:t>improvement</a:t>
            </a:r>
            <a:r>
              <a:rPr lang="fr-CA" sz="1800" dirty="0">
                <a:effectLst/>
                <a:latin typeface="AdvP40668"/>
              </a:rPr>
              <a:t> </a:t>
            </a:r>
            <a:r>
              <a:rPr lang="fr-CA" sz="1800" dirty="0" err="1">
                <a:effectLst/>
                <a:latin typeface="AdvP40668"/>
              </a:rPr>
              <a:t>opportunity</a:t>
            </a:r>
            <a:r>
              <a:rPr lang="fr-CA" sz="1800" dirty="0">
                <a:effectLst/>
                <a:latin typeface="AdvP40668"/>
              </a:rPr>
              <a:t>: </a:t>
            </a:r>
            <a:r>
              <a:rPr lang="fr-CA" sz="1800" dirty="0" err="1">
                <a:effectLst/>
                <a:latin typeface="AdvP40668"/>
              </a:rPr>
              <a:t>Discourage</a:t>
            </a:r>
            <a:r>
              <a:rPr lang="fr-CA" sz="1800" dirty="0">
                <a:effectLst/>
                <a:latin typeface="AdvP40668"/>
              </a:rPr>
              <a:t> </a:t>
            </a:r>
            <a:r>
              <a:rPr lang="fr-CA" sz="1800" dirty="0" err="1">
                <a:effectLst/>
                <a:latin typeface="AdvP40668"/>
              </a:rPr>
              <a:t>inappropriate</a:t>
            </a:r>
            <a:r>
              <a:rPr lang="fr-CA" sz="1800" dirty="0">
                <a:effectLst/>
                <a:latin typeface="AdvP40668"/>
              </a:rPr>
              <a:t> and ineffective </a:t>
            </a:r>
            <a:r>
              <a:rPr lang="fr-CA" sz="1800" dirty="0" err="1">
                <a:effectLst/>
                <a:latin typeface="AdvP40668"/>
              </a:rPr>
              <a:t>overuse</a:t>
            </a:r>
            <a:r>
              <a:rPr lang="fr-CA" sz="1800" dirty="0">
                <a:effectLst/>
                <a:latin typeface="AdvP40668"/>
              </a:rPr>
              <a:t> of </a:t>
            </a:r>
            <a:r>
              <a:rPr lang="fr-CA" sz="1800" dirty="0" err="1">
                <a:effectLst/>
                <a:latin typeface="AdvP40668"/>
              </a:rPr>
              <a:t>systemic</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with</a:t>
            </a:r>
            <a:r>
              <a:rPr lang="fr-CA" sz="1800" dirty="0">
                <a:effectLst/>
                <a:latin typeface="AdvP40668"/>
              </a:rPr>
              <a:t> attendant adverse </a:t>
            </a:r>
            <a:r>
              <a:rPr lang="fr-CA" sz="1800" dirty="0" err="1">
                <a:effectLst/>
                <a:latin typeface="AdvP40668"/>
              </a:rPr>
              <a:t>effects</a:t>
            </a:r>
            <a:r>
              <a:rPr lang="fr-CA" sz="1800" dirty="0">
                <a:effectLst/>
                <a:latin typeface="AdvP40668"/>
              </a:rPr>
              <a:t>, in 	</a:t>
            </a:r>
            <a:r>
              <a:rPr lang="fr-CA" sz="1800" dirty="0" err="1">
                <a:effectLst/>
                <a:latin typeface="AdvP40668"/>
              </a:rPr>
              <a:t>treating</a:t>
            </a:r>
            <a:r>
              <a:rPr lang="fr-CA" sz="1800" dirty="0">
                <a:effectLst/>
                <a:latin typeface="AdvP40668"/>
              </a:rPr>
              <a:t> </a:t>
            </a:r>
            <a:r>
              <a:rPr lang="fr-CA" sz="1800" dirty="0" err="1">
                <a:effectLst/>
                <a:latin typeface="AdvP40668"/>
              </a:rPr>
              <a:t>uncomplicated</a:t>
            </a:r>
            <a:r>
              <a:rPr lang="fr-CA" sz="1800" dirty="0">
                <a:effectLst/>
                <a:latin typeface="AdvP40668"/>
              </a:rPr>
              <a:t> TTO (National </a:t>
            </a:r>
            <a:r>
              <a:rPr lang="fr-CA" sz="1800" dirty="0" err="1">
                <a:effectLst/>
                <a:latin typeface="AdvP40668"/>
              </a:rPr>
              <a:t>Quality</a:t>
            </a:r>
            <a:r>
              <a:rPr lang="fr-CA" sz="1800" dirty="0">
                <a:effectLst/>
                <a:latin typeface="AdvP40668"/>
              </a:rPr>
              <a:t> </a:t>
            </a:r>
            <a:r>
              <a:rPr lang="fr-CA" sz="1800" dirty="0" err="1">
                <a:effectLst/>
                <a:latin typeface="AdvP40668"/>
              </a:rPr>
              <a:t>Strategy</a:t>
            </a:r>
            <a:r>
              <a:rPr lang="fr-CA" sz="1800" dirty="0">
                <a:effectLst/>
                <a:latin typeface="AdvP40668"/>
              </a:rPr>
              <a:t> Domain: </a:t>
            </a:r>
            <a:r>
              <a:rPr lang="fr-CA" sz="1800" dirty="0" err="1">
                <a:effectLst/>
                <a:latin typeface="AdvP40668"/>
              </a:rPr>
              <a:t>Promoting</a:t>
            </a:r>
            <a:r>
              <a:rPr lang="fr-CA" sz="1800" dirty="0">
                <a:effectLst/>
                <a:latin typeface="AdvP40668"/>
              </a:rPr>
              <a:t> Effective Prevention/</a:t>
            </a:r>
            <a:r>
              <a:rPr lang="fr-CA" sz="1800" dirty="0" err="1">
                <a:effectLst/>
                <a:latin typeface="AdvP40668"/>
              </a:rPr>
              <a:t>Treat</a:t>
            </a:r>
            <a:r>
              <a:rPr lang="fr-CA" sz="1800" dirty="0">
                <a:effectLst/>
                <a:latin typeface="AdvP40668"/>
              </a:rPr>
              <a:t>- </a:t>
            </a:r>
            <a:r>
              <a:rPr lang="fr-CA" sz="1800" dirty="0" err="1">
                <a:effectLst/>
                <a:latin typeface="AdvP40668"/>
              </a:rPr>
              <a:t>ments</a:t>
            </a:r>
            <a:r>
              <a:rPr lang="fr-CA" sz="1800" dirty="0">
                <a:effectLst/>
                <a:latin typeface="AdvP40668"/>
              </a:rPr>
              <a:t>; Patient </a:t>
            </a:r>
            <a:r>
              <a:rPr lang="fr-CA" sz="1800" dirty="0" err="1">
                <a:effectLst/>
                <a:latin typeface="AdvP40668"/>
              </a:rPr>
              <a:t>Safety</a:t>
            </a:r>
            <a:r>
              <a:rPr lang="fr-CA" sz="1800" dirty="0">
                <a:effectLst/>
                <a:latin typeface="AdvP40668"/>
              </a:rPr>
              <a:t>) </a:t>
            </a:r>
            <a:endParaRPr lang="fr-CA" sz="2800" dirty="0"/>
          </a:p>
          <a:p>
            <a:r>
              <a:rPr lang="fr-CA" sz="1800" dirty="0">
                <a:effectLst/>
                <a:latin typeface="AdvP4C4E74"/>
              </a:rPr>
              <a:t> 	2. </a:t>
            </a:r>
            <a:r>
              <a:rPr lang="fr-CA" sz="1800" dirty="0" err="1">
                <a:effectLst/>
                <a:latin typeface="AdvP40668"/>
              </a:rPr>
              <a:t>Aggregate</a:t>
            </a:r>
            <a:r>
              <a:rPr lang="fr-CA" sz="1800" dirty="0">
                <a:effectLst/>
                <a:latin typeface="AdvP40668"/>
              </a:rPr>
              <a:t> </a:t>
            </a:r>
            <a:r>
              <a:rPr lang="fr-CA" sz="1800" dirty="0" err="1">
                <a:effectLst/>
                <a:latin typeface="AdvP40668"/>
              </a:rPr>
              <a:t>evidence</a:t>
            </a:r>
            <a:r>
              <a:rPr lang="fr-CA" sz="1800" dirty="0">
                <a:effectLst/>
                <a:latin typeface="AdvP40668"/>
              </a:rPr>
              <a:t> </a:t>
            </a:r>
            <a:r>
              <a:rPr lang="fr-CA" sz="1800" dirty="0" err="1">
                <a:effectLst/>
                <a:latin typeface="AdvP40668"/>
              </a:rPr>
              <a:t>quality</a:t>
            </a:r>
            <a:r>
              <a:rPr lang="fr-CA" sz="1800" dirty="0">
                <a:effectLst/>
                <a:latin typeface="AdvP40668"/>
              </a:rPr>
              <a:t>: Grade B, </a:t>
            </a:r>
            <a:r>
              <a:rPr lang="fr-CA" sz="1800" dirty="0" err="1">
                <a:effectLst/>
                <a:latin typeface="AdvP40668"/>
              </a:rPr>
              <a:t>based</a:t>
            </a:r>
            <a:r>
              <a:rPr lang="fr-CA" sz="1800" dirty="0">
                <a:effectLst/>
                <a:latin typeface="AdvP40668"/>
              </a:rPr>
              <a:t> on </a:t>
            </a:r>
            <a:r>
              <a:rPr lang="fr-CA" sz="1800" dirty="0" err="1">
                <a:effectLst/>
                <a:latin typeface="AdvP40668"/>
              </a:rPr>
              <a:t>RCTs</a:t>
            </a:r>
            <a:r>
              <a:rPr lang="fr-CA" sz="1800" dirty="0">
                <a:effectLst/>
                <a:latin typeface="AdvP40668"/>
              </a:rPr>
              <a:t> </a:t>
            </a:r>
            <a:r>
              <a:rPr lang="fr-CA" sz="1800" dirty="0" err="1">
                <a:effectLst/>
                <a:latin typeface="AdvP40668"/>
              </a:rPr>
              <a:t>demonstrating</a:t>
            </a:r>
            <a:r>
              <a:rPr lang="fr-CA" sz="1800" dirty="0">
                <a:effectLst/>
                <a:latin typeface="AdvP40668"/>
              </a:rPr>
              <a:t> </a:t>
            </a:r>
            <a:r>
              <a:rPr lang="fr-CA" sz="1800" dirty="0" err="1">
                <a:effectLst/>
                <a:latin typeface="AdvP40668"/>
              </a:rPr>
              <a:t>superior</a:t>
            </a:r>
            <a:r>
              <a:rPr lang="fr-CA" sz="1800" dirty="0">
                <a:effectLst/>
                <a:latin typeface="AdvP40668"/>
              </a:rPr>
              <a:t> </a:t>
            </a:r>
            <a:r>
              <a:rPr lang="fr-CA" sz="1800" dirty="0" err="1">
                <a:effectLst/>
                <a:latin typeface="AdvP40668"/>
              </a:rPr>
              <a:t>efficacy</a:t>
            </a:r>
            <a:r>
              <a:rPr lang="fr-CA" sz="1800" dirty="0">
                <a:effectLst/>
                <a:latin typeface="AdvP40668"/>
              </a:rPr>
              <a:t> of </a:t>
            </a:r>
            <a:r>
              <a:rPr lang="fr-CA" sz="1800" dirty="0" err="1">
                <a:effectLst/>
                <a:latin typeface="AdvP40668"/>
              </a:rPr>
              <a:t>topical</a:t>
            </a:r>
            <a:r>
              <a:rPr lang="fr-CA" sz="1800" dirty="0">
                <a:effectLst/>
                <a:latin typeface="AdvP40668"/>
              </a:rPr>
              <a:t> vs oral </a:t>
            </a:r>
            <a:r>
              <a:rPr lang="fr-CA" sz="1800" dirty="0" err="1">
                <a:effectLst/>
                <a:latin typeface="AdvP40668"/>
              </a:rPr>
              <a:t>antibiotic</a:t>
            </a:r>
            <a:r>
              <a:rPr lang="fr-CA" sz="1800" dirty="0">
                <a:effectLst/>
                <a:latin typeface="AdvP40668"/>
              </a:rPr>
              <a:t> </a:t>
            </a:r>
            <a:r>
              <a:rPr lang="fr-CA" sz="1800" dirty="0" err="1">
                <a:effectLst/>
                <a:latin typeface="AdvP40668"/>
              </a:rPr>
              <a:t>therapy</a:t>
            </a:r>
            <a:r>
              <a:rPr lang="fr-CA" sz="1800" dirty="0">
                <a:effectLst/>
                <a:latin typeface="AdvP40668"/>
              </a:rPr>
              <a:t> for </a:t>
            </a:r>
            <a:r>
              <a:rPr lang="fr-CA" sz="1800" dirty="0" err="1">
                <a:effectLst/>
                <a:latin typeface="AdvP40668"/>
              </a:rPr>
              <a:t>otorrhea</a:t>
            </a:r>
            <a:r>
              <a:rPr lang="fr-CA" sz="1800" dirty="0">
                <a:effectLst/>
                <a:latin typeface="AdvP40668"/>
              </a:rPr>
              <a:t>, as </a:t>
            </a:r>
            <a:r>
              <a:rPr lang="fr-CA" sz="1800" dirty="0" err="1">
                <a:effectLst/>
                <a:latin typeface="AdvP40668"/>
              </a:rPr>
              <a:t>well</a:t>
            </a:r>
            <a:r>
              <a:rPr lang="fr-CA" sz="1800" dirty="0">
                <a:effectLst/>
                <a:latin typeface="AdvP40668"/>
              </a:rPr>
              <a:t> as 	</a:t>
            </a:r>
            <a:r>
              <a:rPr lang="fr-CA" sz="1800" dirty="0" err="1">
                <a:effectLst/>
                <a:latin typeface="AdvP40668"/>
              </a:rPr>
              <a:t>improved</a:t>
            </a:r>
            <a:r>
              <a:rPr lang="fr-CA" sz="1800" dirty="0">
                <a:effectLst/>
                <a:latin typeface="AdvP40668"/>
              </a:rPr>
              <a:t> </a:t>
            </a:r>
            <a:r>
              <a:rPr lang="fr-CA" sz="1800" dirty="0" err="1">
                <a:effectLst/>
                <a:latin typeface="AdvP40668"/>
              </a:rPr>
              <a:t>outcomes</a:t>
            </a:r>
            <a:r>
              <a:rPr lang="fr-CA" sz="1800" dirty="0">
                <a:effectLst/>
                <a:latin typeface="AdvP40668"/>
              </a:rPr>
              <a:t> </a:t>
            </a:r>
            <a:r>
              <a:rPr lang="fr-CA" sz="1800" dirty="0" err="1">
                <a:effectLst/>
                <a:latin typeface="AdvP40668"/>
              </a:rPr>
              <a:t>with</a:t>
            </a:r>
            <a:r>
              <a:rPr lang="fr-CA" sz="1800" dirty="0">
                <a:effectLst/>
                <a:latin typeface="AdvP40668"/>
              </a:rPr>
              <a:t> </a:t>
            </a:r>
            <a:r>
              <a:rPr lang="fr-CA" sz="1800" dirty="0" err="1">
                <a:effectLst/>
                <a:latin typeface="AdvP40668"/>
              </a:rPr>
              <a:t>topical</a:t>
            </a:r>
            <a:r>
              <a:rPr lang="fr-CA" sz="1800" dirty="0">
                <a:effectLst/>
                <a:latin typeface="AdvP40668"/>
              </a:rPr>
              <a:t> </a:t>
            </a:r>
            <a:r>
              <a:rPr lang="fr-CA" sz="1800" dirty="0" err="1">
                <a:effectLst/>
                <a:latin typeface="AdvP40668"/>
              </a:rPr>
              <a:t>antibiotic</a:t>
            </a:r>
            <a:r>
              <a:rPr lang="fr-CA" sz="1800" dirty="0">
                <a:effectLst/>
                <a:latin typeface="AdvP40668"/>
              </a:rPr>
              <a:t> </a:t>
            </a:r>
            <a:r>
              <a:rPr lang="fr-CA" sz="1800" dirty="0" err="1">
                <a:effectLst/>
                <a:latin typeface="AdvP40668"/>
              </a:rPr>
              <a:t>therapy</a:t>
            </a:r>
            <a:r>
              <a:rPr lang="fr-CA" sz="1800" dirty="0">
                <a:effectLst/>
                <a:latin typeface="AdvP40668"/>
              </a:rPr>
              <a:t> </a:t>
            </a:r>
            <a:r>
              <a:rPr lang="fr-CA" sz="1800" dirty="0" err="1">
                <a:effectLst/>
                <a:latin typeface="AdvP40668"/>
              </a:rPr>
              <a:t>when</a:t>
            </a:r>
            <a:r>
              <a:rPr lang="fr-CA" sz="1800" dirty="0">
                <a:effectLst/>
                <a:latin typeface="AdvP40668"/>
              </a:rPr>
              <a:t> </a:t>
            </a:r>
            <a:r>
              <a:rPr lang="fr-CA" sz="1800" dirty="0" err="1">
                <a:effectLst/>
                <a:latin typeface="AdvP40668"/>
              </a:rPr>
              <a:t>different</a:t>
            </a:r>
            <a:r>
              <a:rPr lang="fr-CA" sz="1800" dirty="0">
                <a:effectLst/>
                <a:latin typeface="AdvP40668"/>
              </a:rPr>
              <a:t> </a:t>
            </a:r>
            <a:r>
              <a:rPr lang="fr-CA" sz="1800" dirty="0" err="1">
                <a:effectLst/>
                <a:latin typeface="AdvP40668"/>
              </a:rPr>
              <a:t>topical</a:t>
            </a:r>
            <a:r>
              <a:rPr lang="fr-CA" sz="1800" dirty="0">
                <a:effectLst/>
                <a:latin typeface="AdvP40668"/>
              </a:rPr>
              <a:t> </a:t>
            </a:r>
            <a:r>
              <a:rPr lang="fr-CA" sz="1800" dirty="0" err="1">
                <a:effectLst/>
                <a:latin typeface="AdvP40668"/>
              </a:rPr>
              <a:t>preparations</a:t>
            </a:r>
            <a:r>
              <a:rPr lang="fr-CA" sz="1800" dirty="0">
                <a:effectLst/>
                <a:latin typeface="AdvP40668"/>
              </a:rPr>
              <a:t> are </a:t>
            </a:r>
            <a:r>
              <a:rPr lang="fr-CA" sz="1800" dirty="0" err="1">
                <a:effectLst/>
                <a:latin typeface="AdvP40668"/>
              </a:rPr>
              <a:t>compared</a:t>
            </a:r>
            <a:r>
              <a:rPr lang="fr-CA" sz="1800" dirty="0">
                <a:effectLst/>
                <a:latin typeface="AdvP40668"/>
              </a:rPr>
              <a:t> </a:t>
            </a:r>
            <a:endParaRPr lang="fr-CA" sz="2800" dirty="0"/>
          </a:p>
          <a:p>
            <a:r>
              <a:rPr lang="fr-CA" sz="1800" dirty="0">
                <a:effectLst/>
                <a:latin typeface="AdvP4C4E74"/>
              </a:rPr>
              <a:t> 	3. </a:t>
            </a:r>
            <a:r>
              <a:rPr lang="fr-CA" sz="1800" dirty="0" err="1">
                <a:effectLst/>
                <a:latin typeface="AdvP40668"/>
              </a:rPr>
              <a:t>Level</a:t>
            </a:r>
            <a:r>
              <a:rPr lang="fr-CA" sz="1800" dirty="0">
                <a:effectLst/>
                <a:latin typeface="AdvP40668"/>
              </a:rPr>
              <a:t> of confidence in </a:t>
            </a:r>
            <a:r>
              <a:rPr lang="fr-CA" sz="1800" dirty="0" err="1">
                <a:effectLst/>
                <a:latin typeface="AdvP40668"/>
              </a:rPr>
              <a:t>evidence</a:t>
            </a:r>
            <a:r>
              <a:rPr lang="fr-CA" sz="1800" dirty="0">
                <a:effectLst/>
                <a:latin typeface="AdvP40668"/>
              </a:rPr>
              <a:t>: High</a:t>
            </a:r>
            <a:br>
              <a:rPr lang="fr-CA" sz="1800" dirty="0">
                <a:effectLst/>
                <a:latin typeface="AdvP40668"/>
              </a:rPr>
            </a:br>
            <a:endParaRPr lang="fr-CA" sz="2800" dirty="0"/>
          </a:p>
          <a:p>
            <a:pPr marL="228600" indent="-228600">
              <a:buAutoNum type="arabicPeriod"/>
            </a:pPr>
            <a:endParaRPr lang="fr-CA" sz="1800" b="0" i="0" dirty="0">
              <a:solidFill>
                <a:srgbClr val="212121"/>
              </a:solidFill>
              <a:effectLst/>
              <a:latin typeface="system-ui"/>
            </a:endParaRPr>
          </a:p>
          <a:p>
            <a:pPr marL="685800" lvl="1" indent="-228600">
              <a:buAutoNum type="arabicPeriod"/>
            </a:pPr>
            <a:endParaRPr lang="fr-CA" sz="1800" dirty="0">
              <a:effectLst/>
              <a:latin typeface="AdvP40668"/>
            </a:endParaRPr>
          </a:p>
          <a:p>
            <a:pPr marL="685800" lvl="1" indent="-228600">
              <a:buAutoNum type="arabicPeriod"/>
            </a:pPr>
            <a:endParaRPr lang="fr-CA" dirty="0"/>
          </a:p>
          <a:p>
            <a:pPr marL="685800" lvl="1" indent="-228600">
              <a:buAutoNum type="arabicPeriod"/>
            </a:pPr>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42</a:t>
            </a:fld>
            <a:endParaRPr lang="fr-FR" altLang="x-none"/>
          </a:p>
        </p:txBody>
      </p:sp>
    </p:spTree>
    <p:extLst>
      <p:ext uri="{BB962C8B-B14F-4D97-AF65-F5344CB8AC3E}">
        <p14:creationId xmlns:p14="http://schemas.microsoft.com/office/powerpoint/2010/main" val="2693424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rtl="0">
              <a:lnSpc>
                <a:spcPct val="90000"/>
              </a:lnSpc>
              <a:spcBef>
                <a:spcPts val="0"/>
              </a:spcBef>
              <a:spcAft>
                <a:spcPts val="0"/>
              </a:spcAft>
              <a:buClr>
                <a:schemeClr val="dk1"/>
              </a:buClr>
              <a:buSzPts val="1100"/>
              <a:buFont typeface="Arial"/>
              <a:buNone/>
            </a:pPr>
            <a:r>
              <a:rPr lang="fr-FR" sz="1800" dirty="0"/>
              <a:t>Globalement plus d’avantages que d’inconvénients: la recommandation est le clinicien DEVRAIT OFFRIR (place à la décision partagée)</a:t>
            </a:r>
          </a:p>
          <a:p>
            <a:pPr marL="0" lvl="0" indent="0" rtl="0">
              <a:lnSpc>
                <a:spcPct val="90000"/>
              </a:lnSpc>
              <a:spcBef>
                <a:spcPts val="0"/>
              </a:spcBef>
              <a:spcAft>
                <a:spcPts val="0"/>
              </a:spcAft>
              <a:buClr>
                <a:schemeClr val="dk1"/>
              </a:buClr>
              <a:buSzPts val="1100"/>
              <a:buFont typeface="Arial"/>
              <a:buNone/>
            </a:pPr>
            <a:endParaRPr lang="fr-FR" sz="1800" dirty="0"/>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b="0" i="0" dirty="0">
                <a:solidFill>
                  <a:srgbClr val="212121"/>
                </a:solidFill>
                <a:effectLst/>
                <a:latin typeface="system-ui"/>
              </a:rPr>
              <a:t>Rosenfeld RM, </a:t>
            </a:r>
            <a:r>
              <a:rPr lang="fr-CA" sz="1800" b="0" i="0" dirty="0" err="1">
                <a:solidFill>
                  <a:srgbClr val="212121"/>
                </a:solidFill>
                <a:effectLst/>
                <a:latin typeface="system-ui"/>
              </a:rPr>
              <a:t>Tunkel</a:t>
            </a:r>
            <a:r>
              <a:rPr lang="fr-CA" sz="1800" b="0" i="0" dirty="0">
                <a:solidFill>
                  <a:srgbClr val="212121"/>
                </a:solidFill>
                <a:effectLst/>
                <a:latin typeface="system-ui"/>
              </a:rPr>
              <a:t> DE, Schwartz SR, Anne S, Bishop CE, </a:t>
            </a:r>
            <a:r>
              <a:rPr lang="fr-CA" sz="1800" b="0" i="0" dirty="0" err="1">
                <a:solidFill>
                  <a:srgbClr val="212121"/>
                </a:solidFill>
                <a:effectLst/>
                <a:latin typeface="system-ui"/>
              </a:rPr>
              <a:t>Chelius</a:t>
            </a:r>
            <a:r>
              <a:rPr lang="fr-CA" sz="1800" b="0" i="0" dirty="0">
                <a:solidFill>
                  <a:srgbClr val="212121"/>
                </a:solidFill>
                <a:effectLst/>
                <a:latin typeface="system-ui"/>
              </a:rPr>
              <a:t> DC, </a:t>
            </a:r>
            <a:r>
              <a:rPr lang="fr-CA" sz="1800" b="0" i="0" dirty="0" err="1">
                <a:solidFill>
                  <a:srgbClr val="212121"/>
                </a:solidFill>
                <a:effectLst/>
                <a:latin typeface="system-ui"/>
              </a:rPr>
              <a:t>Hackell</a:t>
            </a:r>
            <a:r>
              <a:rPr lang="fr-CA" sz="1800" b="0" i="0" dirty="0">
                <a:solidFill>
                  <a:srgbClr val="212121"/>
                </a:solidFill>
                <a:effectLst/>
                <a:latin typeface="system-ui"/>
              </a:rPr>
              <a:t> J, Hunter LL, </a:t>
            </a:r>
            <a:r>
              <a:rPr lang="fr-CA" sz="1800" b="0" i="0" dirty="0" err="1">
                <a:solidFill>
                  <a:srgbClr val="212121"/>
                </a:solidFill>
                <a:effectLst/>
                <a:latin typeface="system-ui"/>
              </a:rPr>
              <a:t>Keppel</a:t>
            </a:r>
            <a:r>
              <a:rPr lang="fr-CA" sz="1800" b="0" i="0" dirty="0">
                <a:solidFill>
                  <a:srgbClr val="212121"/>
                </a:solidFill>
                <a:effectLst/>
                <a:latin typeface="system-ui"/>
              </a:rPr>
              <a:t> KL, Kim AH, Kim TW, Levine JM, </a:t>
            </a:r>
            <a:r>
              <a:rPr lang="fr-CA" sz="1800" b="0" i="0" dirty="0" err="1">
                <a:solidFill>
                  <a:srgbClr val="212121"/>
                </a:solidFill>
                <a:effectLst/>
                <a:latin typeface="system-ui"/>
              </a:rPr>
              <a:t>Maksimoski</a:t>
            </a:r>
            <a:r>
              <a:rPr lang="fr-CA" sz="1800" b="0" i="0" dirty="0">
                <a:solidFill>
                  <a:srgbClr val="212121"/>
                </a:solidFill>
                <a:effectLst/>
                <a:latin typeface="system-ui"/>
              </a:rPr>
              <a:t> MT, Moore DJ, </a:t>
            </a:r>
            <a:r>
              <a:rPr lang="fr-CA" sz="1800" b="0" i="0" dirty="0" err="1">
                <a:solidFill>
                  <a:srgbClr val="212121"/>
                </a:solidFill>
                <a:effectLst/>
                <a:latin typeface="system-ui"/>
              </a:rPr>
              <a:t>Preciado</a:t>
            </a:r>
            <a:r>
              <a:rPr lang="fr-CA" sz="1800" b="0" i="0" dirty="0">
                <a:solidFill>
                  <a:srgbClr val="212121"/>
                </a:solidFill>
                <a:effectLst/>
                <a:latin typeface="system-ui"/>
              </a:rPr>
              <a:t> DA, </a:t>
            </a:r>
            <a:r>
              <a:rPr lang="fr-CA" sz="1800" b="0" i="0" dirty="0" err="1">
                <a:solidFill>
                  <a:srgbClr val="212121"/>
                </a:solidFill>
                <a:effectLst/>
                <a:latin typeface="system-ui"/>
              </a:rPr>
              <a:t>Raol</a:t>
            </a:r>
            <a:r>
              <a:rPr lang="fr-CA" sz="1800" b="0" i="0" dirty="0">
                <a:solidFill>
                  <a:srgbClr val="212121"/>
                </a:solidFill>
                <a:effectLst/>
                <a:latin typeface="system-ui"/>
              </a:rPr>
              <a:t> NP, Vaughan WK, Walker EA, </a:t>
            </a:r>
            <a:r>
              <a:rPr lang="fr-CA" sz="1800" b="0" i="0" dirty="0" err="1">
                <a:solidFill>
                  <a:srgbClr val="212121"/>
                </a:solidFill>
                <a:effectLst/>
                <a:latin typeface="system-ui"/>
              </a:rPr>
              <a:t>Monjur</a:t>
            </a:r>
            <a:r>
              <a:rPr lang="fr-CA" sz="1800" b="0" i="0" dirty="0">
                <a:solidFill>
                  <a:srgbClr val="212121"/>
                </a:solidFill>
                <a:effectLst/>
                <a:latin typeface="system-ui"/>
              </a:rPr>
              <a:t> TM. </a:t>
            </a:r>
            <a:r>
              <a:rPr lang="fr-CA" sz="1800" b="0" i="0" dirty="0" err="1">
                <a:solidFill>
                  <a:srgbClr val="212121"/>
                </a:solidFill>
                <a:effectLst/>
                <a:latin typeface="system-ui"/>
              </a:rPr>
              <a:t>Clinical</a:t>
            </a:r>
            <a:r>
              <a:rPr lang="fr-CA" sz="1800" b="0" i="0" dirty="0">
                <a:solidFill>
                  <a:srgbClr val="212121"/>
                </a:solidFill>
                <a:effectLst/>
                <a:latin typeface="system-ui"/>
              </a:rPr>
              <a:t> Practice Guideline: </a:t>
            </a:r>
            <a:r>
              <a:rPr lang="fr-CA" sz="1800" b="0" i="0" dirty="0" err="1">
                <a:solidFill>
                  <a:srgbClr val="212121"/>
                </a:solidFill>
                <a:effectLst/>
                <a:latin typeface="system-ui"/>
              </a:rPr>
              <a:t>Tympanostomy</a:t>
            </a:r>
            <a:r>
              <a:rPr lang="fr-CA" sz="1800" b="0" i="0" dirty="0">
                <a:solidFill>
                  <a:srgbClr val="212121"/>
                </a:solidFill>
                <a:effectLst/>
                <a:latin typeface="system-ui"/>
              </a:rPr>
              <a:t> Tubes in </a:t>
            </a:r>
            <a:r>
              <a:rPr lang="fr-CA" sz="1800" b="0" i="0" dirty="0" err="1">
                <a:solidFill>
                  <a:srgbClr val="212121"/>
                </a:solidFill>
                <a:effectLst/>
                <a:latin typeface="system-ui"/>
              </a:rPr>
              <a:t>Children</a:t>
            </a:r>
            <a:r>
              <a:rPr lang="fr-CA" sz="1800" b="0" i="0" dirty="0">
                <a:solidFill>
                  <a:srgbClr val="212121"/>
                </a:solidFill>
                <a:effectLst/>
                <a:latin typeface="system-ui"/>
              </a:rPr>
              <a:t> (Update). </a:t>
            </a:r>
            <a:r>
              <a:rPr lang="fr-CA" sz="1800" b="0" i="0" dirty="0" err="1">
                <a:solidFill>
                  <a:srgbClr val="212121"/>
                </a:solidFill>
                <a:effectLst/>
                <a:latin typeface="system-ui"/>
              </a:rPr>
              <a:t>Otolaryngol</a:t>
            </a:r>
            <a:r>
              <a:rPr lang="fr-CA" sz="1800" b="0" i="0" dirty="0">
                <a:solidFill>
                  <a:srgbClr val="212121"/>
                </a:solidFill>
                <a:effectLst/>
                <a:latin typeface="system-ui"/>
              </a:rPr>
              <a:t> Head Neck </a:t>
            </a:r>
            <a:r>
              <a:rPr lang="fr-CA" sz="1800" b="0" i="0" dirty="0" err="1">
                <a:solidFill>
                  <a:srgbClr val="212121"/>
                </a:solidFill>
                <a:effectLst/>
                <a:latin typeface="system-ui"/>
              </a:rPr>
              <a:t>Surg</a:t>
            </a:r>
            <a:r>
              <a:rPr lang="fr-CA" sz="1800" b="0" i="0" dirty="0">
                <a:solidFill>
                  <a:srgbClr val="212121"/>
                </a:solidFill>
                <a:effectLst/>
                <a:latin typeface="system-ui"/>
              </a:rPr>
              <a:t>. 2022 Feb;166(1_suppl):S1-S55. </a:t>
            </a:r>
            <a:r>
              <a:rPr lang="fr-CA" sz="1800" b="0" i="0" dirty="0" err="1">
                <a:solidFill>
                  <a:srgbClr val="212121"/>
                </a:solidFill>
                <a:effectLst/>
                <a:latin typeface="system-ui"/>
              </a:rPr>
              <a:t>doi</a:t>
            </a:r>
            <a:r>
              <a:rPr lang="fr-CA" sz="1800" b="0" i="0" dirty="0">
                <a:solidFill>
                  <a:srgbClr val="212121"/>
                </a:solidFill>
                <a:effectLst/>
                <a:latin typeface="system-ui"/>
              </a:rPr>
              <a:t>: 10.1177/01945998211065662. PMID: 35138954.</a:t>
            </a:r>
            <a:endParaRPr lang="fr-FR" sz="1800" b="0" i="0" dirty="0">
              <a:solidFill>
                <a:srgbClr val="212121"/>
              </a:solidFill>
              <a:effectLst/>
              <a:latin typeface="Arial" charset="0"/>
            </a:endParaRPr>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endParaRPr lang="fr-FR" sz="1800" b="0" i="0" dirty="0">
              <a:solidFill>
                <a:srgbClr val="212121"/>
              </a:solidFill>
              <a:effectLst/>
              <a:latin typeface="Arial" charset="0"/>
            </a:endParaRPr>
          </a:p>
          <a:p>
            <a:pPr marL="0" marR="0" lvl="0" indent="0" algn="l" defTabSz="914400" rtl="0" eaLnBrk="0" fontAlgn="base" latinLnBrk="0" hangingPunct="0">
              <a:lnSpc>
                <a:spcPct val="90000"/>
              </a:lnSpc>
              <a:spcBef>
                <a:spcPts val="0"/>
              </a:spcBef>
              <a:spcAft>
                <a:spcPts val="0"/>
              </a:spcAft>
              <a:buClr>
                <a:schemeClr val="dk1"/>
              </a:buClr>
              <a:buSzPts val="1100"/>
              <a:buFont typeface="Arial"/>
              <a:buNone/>
              <a:tabLst/>
              <a:defRPr/>
            </a:pPr>
            <a:r>
              <a:rPr lang="fr-CA" sz="1800" dirty="0">
                <a:effectLst/>
                <a:latin typeface="AdvP4065E"/>
              </a:rPr>
              <a:t>STATEMENT 7. RECURRENT AOM WITH MEE: </a:t>
            </a:r>
            <a:r>
              <a:rPr lang="fr-CA" sz="1800" dirty="0" err="1">
                <a:effectLst/>
                <a:latin typeface="AdvP4065E"/>
              </a:rPr>
              <a:t>Clinicians</a:t>
            </a:r>
            <a:r>
              <a:rPr lang="fr-CA" sz="1800" dirty="0">
                <a:effectLst/>
                <a:latin typeface="AdvP4065E"/>
              </a:rPr>
              <a:t> </a:t>
            </a:r>
            <a:r>
              <a:rPr lang="fr-CA" sz="1800" dirty="0" err="1">
                <a:effectLst/>
                <a:latin typeface="AdvP4065E"/>
              </a:rPr>
              <a:t>should</a:t>
            </a:r>
            <a:r>
              <a:rPr lang="fr-CA" sz="1800" dirty="0">
                <a:effectLst/>
                <a:latin typeface="AdvP4065E"/>
              </a:rPr>
              <a:t> </a:t>
            </a:r>
            <a:r>
              <a:rPr lang="fr-CA" sz="1800" dirty="0" err="1">
                <a:effectLst/>
                <a:latin typeface="AdvP4065E"/>
              </a:rPr>
              <a:t>offer</a:t>
            </a:r>
            <a:r>
              <a:rPr lang="fr-CA" sz="1800" dirty="0">
                <a:effectLst/>
                <a:latin typeface="AdvP4065E"/>
              </a:rPr>
              <a:t> </a:t>
            </a:r>
            <a:r>
              <a:rPr lang="fr-CA" sz="1800" dirty="0" err="1">
                <a:effectLst/>
                <a:latin typeface="AdvP4065E"/>
              </a:rPr>
              <a:t>bilateral</a:t>
            </a:r>
            <a:r>
              <a:rPr lang="fr-CA" sz="1800" dirty="0">
                <a:effectLst/>
                <a:latin typeface="AdvP4065E"/>
              </a:rPr>
              <a:t> </a:t>
            </a:r>
            <a:r>
              <a:rPr lang="fr-CA" sz="1800" dirty="0" err="1">
                <a:effectLst/>
                <a:latin typeface="AdvP4065E"/>
              </a:rPr>
              <a:t>tympanostomy</a:t>
            </a:r>
            <a:r>
              <a:rPr lang="fr-CA" sz="1800" dirty="0">
                <a:effectLst/>
                <a:latin typeface="AdvP4065E"/>
              </a:rPr>
              <a:t> tube insertion in </a:t>
            </a:r>
            <a:r>
              <a:rPr lang="fr-CA" sz="1800" dirty="0" err="1">
                <a:effectLst/>
                <a:latin typeface="AdvP4065E"/>
              </a:rPr>
              <a:t>children</a:t>
            </a:r>
            <a:r>
              <a:rPr lang="fr-CA" sz="1800" dirty="0">
                <a:effectLst/>
                <a:latin typeface="AdvP4065E"/>
              </a:rPr>
              <a:t> </a:t>
            </a:r>
            <a:r>
              <a:rPr lang="fr-CA" sz="1800" dirty="0" err="1">
                <a:effectLst/>
                <a:latin typeface="AdvP4065E"/>
              </a:rPr>
              <a:t>with</a:t>
            </a:r>
            <a:r>
              <a:rPr lang="fr-CA" sz="1800" dirty="0">
                <a:effectLst/>
                <a:latin typeface="AdvP4065E"/>
              </a:rPr>
              <a:t> </a:t>
            </a:r>
            <a:r>
              <a:rPr lang="fr-CA" sz="1800" dirty="0" err="1">
                <a:effectLst/>
                <a:latin typeface="AdvP4065E"/>
              </a:rPr>
              <a:t>recurrent</a:t>
            </a:r>
            <a:r>
              <a:rPr lang="fr-CA" sz="1800" dirty="0">
                <a:effectLst/>
                <a:latin typeface="AdvP4065E"/>
              </a:rPr>
              <a:t> AOM </a:t>
            </a:r>
            <a:r>
              <a:rPr lang="fr-CA" sz="1800" dirty="0" err="1">
                <a:effectLst/>
                <a:latin typeface="AdvP4065E"/>
              </a:rPr>
              <a:t>who</a:t>
            </a:r>
            <a:r>
              <a:rPr lang="fr-CA" sz="1800" dirty="0">
                <a:effectLst/>
                <a:latin typeface="AdvP4065E"/>
              </a:rPr>
              <a:t> have </a:t>
            </a:r>
            <a:r>
              <a:rPr lang="fr-CA" sz="1800" dirty="0" err="1">
                <a:effectLst/>
                <a:latin typeface="AdvP4065E"/>
              </a:rPr>
              <a:t>unilateral</a:t>
            </a:r>
            <a:r>
              <a:rPr lang="fr-CA" sz="1800" dirty="0">
                <a:effectLst/>
                <a:latin typeface="AdvP4065E"/>
              </a:rPr>
              <a:t> or </a:t>
            </a:r>
            <a:r>
              <a:rPr lang="fr-CA" sz="1800" dirty="0" err="1">
                <a:effectLst/>
                <a:latin typeface="AdvP4065E"/>
              </a:rPr>
              <a:t>bilateral</a:t>
            </a:r>
            <a:r>
              <a:rPr lang="fr-CA" sz="1800" dirty="0">
                <a:effectLst/>
                <a:latin typeface="AdvP4065E"/>
              </a:rPr>
              <a:t> MEE at the time of </a:t>
            </a:r>
            <a:r>
              <a:rPr lang="fr-CA" sz="1800" dirty="0" err="1">
                <a:effectLst/>
                <a:latin typeface="AdvP4065E"/>
              </a:rPr>
              <a:t>assessment</a:t>
            </a:r>
            <a:r>
              <a:rPr lang="fr-CA" sz="1800" dirty="0">
                <a:effectLst/>
                <a:latin typeface="AdvP4065E"/>
              </a:rPr>
              <a:t> for tube </a:t>
            </a:r>
            <a:r>
              <a:rPr lang="fr-CA" sz="1800" dirty="0" err="1">
                <a:effectLst/>
                <a:latin typeface="AdvP4065E"/>
              </a:rPr>
              <a:t>candidacy</a:t>
            </a:r>
            <a:r>
              <a:rPr lang="fr-CA" sz="1800" dirty="0">
                <a:effectLst/>
                <a:latin typeface="AdvP4065E"/>
              </a:rPr>
              <a:t>. </a:t>
            </a:r>
            <a:r>
              <a:rPr lang="fr-CA" sz="1800" dirty="0" err="1">
                <a:effectLst/>
                <a:latin typeface="AdvP4065D"/>
              </a:rPr>
              <a:t>Recommendation</a:t>
            </a:r>
            <a:r>
              <a:rPr lang="fr-CA" sz="1800" dirty="0">
                <a:effectLst/>
                <a:latin typeface="AdvP4065D"/>
              </a:rPr>
              <a:t> </a:t>
            </a:r>
            <a:r>
              <a:rPr lang="fr-CA" sz="1800" dirty="0" err="1">
                <a:effectLst/>
                <a:latin typeface="AdvP4065D"/>
              </a:rPr>
              <a:t>based</a:t>
            </a:r>
            <a:r>
              <a:rPr lang="fr-CA" sz="1800" dirty="0">
                <a:effectLst/>
                <a:latin typeface="AdvP4065D"/>
              </a:rPr>
              <a:t> on </a:t>
            </a:r>
            <a:r>
              <a:rPr lang="fr-CA" sz="1800" dirty="0" err="1">
                <a:effectLst/>
                <a:latin typeface="AdvP4065D"/>
              </a:rPr>
              <a:t>randomized</a:t>
            </a:r>
            <a:r>
              <a:rPr lang="fr-CA" sz="1800" dirty="0">
                <a:effectLst/>
                <a:latin typeface="AdvP4065D"/>
              </a:rPr>
              <a:t> </a:t>
            </a:r>
            <a:r>
              <a:rPr lang="fr-CA" sz="1800" dirty="0" err="1">
                <a:effectLst/>
                <a:latin typeface="AdvP4065D"/>
              </a:rPr>
              <a:t>controlled</a:t>
            </a:r>
            <a:r>
              <a:rPr lang="fr-CA" sz="1800" dirty="0">
                <a:effectLst/>
                <a:latin typeface="AdvP4065D"/>
              </a:rPr>
              <a:t> trials </a:t>
            </a:r>
            <a:r>
              <a:rPr lang="fr-CA" sz="1800" dirty="0" err="1">
                <a:effectLst/>
                <a:latin typeface="AdvP4065D"/>
              </a:rPr>
              <a:t>with</a:t>
            </a:r>
            <a:r>
              <a:rPr lang="fr-CA" sz="1800" dirty="0">
                <a:effectLst/>
                <a:latin typeface="AdvP4065D"/>
              </a:rPr>
              <a:t> minimal limitations and a </a:t>
            </a:r>
            <a:r>
              <a:rPr lang="fr-CA" sz="1800" dirty="0" err="1">
                <a:effectLst/>
                <a:latin typeface="AdvP4065D"/>
              </a:rPr>
              <a:t>preponderance</a:t>
            </a:r>
            <a:r>
              <a:rPr lang="fr-CA" sz="1800" dirty="0">
                <a:effectLst/>
                <a:latin typeface="AdvP4065D"/>
              </a:rPr>
              <a:t> of </a:t>
            </a:r>
            <a:r>
              <a:rPr lang="fr-CA" sz="1800" dirty="0" err="1">
                <a:effectLst/>
                <a:latin typeface="AdvP4065D"/>
              </a:rPr>
              <a:t>benefit</a:t>
            </a:r>
            <a:r>
              <a:rPr lang="fr-CA" sz="1800" dirty="0">
                <a:effectLst/>
                <a:latin typeface="AdvP4065D"/>
              </a:rPr>
              <a:t> over </a:t>
            </a:r>
            <a:r>
              <a:rPr lang="fr-CA" sz="1800" dirty="0" err="1">
                <a:effectLst/>
                <a:latin typeface="AdvP4065D"/>
              </a:rPr>
              <a:t>harm</a:t>
            </a:r>
            <a:r>
              <a:rPr lang="fr-CA" sz="1800" dirty="0">
                <a:effectLst/>
                <a:latin typeface="AdvP4065D"/>
              </a:rPr>
              <a:t>.</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Aggregate</a:t>
            </a:r>
            <a:r>
              <a:rPr lang="fr-CA" sz="1800" dirty="0">
                <a:effectLst/>
                <a:latin typeface="AdvP40668"/>
              </a:rPr>
              <a:t> </a:t>
            </a:r>
            <a:r>
              <a:rPr lang="fr-CA" sz="1800" dirty="0" err="1">
                <a:effectLst/>
                <a:latin typeface="AdvP40668"/>
              </a:rPr>
              <a:t>evidence</a:t>
            </a:r>
            <a:r>
              <a:rPr lang="fr-CA" sz="1800" dirty="0">
                <a:effectLst/>
                <a:latin typeface="AdvP40668"/>
              </a:rPr>
              <a:t> </a:t>
            </a:r>
            <a:r>
              <a:rPr lang="fr-CA" sz="1800" dirty="0" err="1">
                <a:effectLst/>
                <a:latin typeface="AdvP40668"/>
              </a:rPr>
              <a:t>quality</a:t>
            </a:r>
            <a:r>
              <a:rPr lang="fr-CA" sz="1800" dirty="0">
                <a:effectLst/>
                <a:latin typeface="AdvP40668"/>
              </a:rPr>
              <a:t>: Grade B, </a:t>
            </a:r>
            <a:r>
              <a:rPr lang="fr-CA" sz="1800" dirty="0" err="1">
                <a:effectLst/>
                <a:latin typeface="AdvP40668"/>
              </a:rPr>
              <a:t>based</a:t>
            </a:r>
            <a:r>
              <a:rPr lang="fr-CA" sz="1800" dirty="0">
                <a:effectLst/>
                <a:latin typeface="AdvP40668"/>
              </a:rPr>
              <a:t> on </a:t>
            </a:r>
            <a:r>
              <a:rPr lang="fr-CA" sz="1800" dirty="0" err="1">
                <a:effectLst/>
                <a:latin typeface="AdvP40668"/>
              </a:rPr>
              <a:t>RCTs</a:t>
            </a:r>
            <a:r>
              <a:rPr lang="fr-CA" sz="1800" dirty="0">
                <a:effectLst/>
                <a:latin typeface="AdvP40668"/>
              </a:rPr>
              <a:t> </a:t>
            </a:r>
            <a:r>
              <a:rPr lang="fr-CA" sz="1800" dirty="0" err="1">
                <a:effectLst/>
                <a:latin typeface="AdvP40668"/>
              </a:rPr>
              <a:t>with</a:t>
            </a:r>
            <a:r>
              <a:rPr lang="fr-CA" sz="1800" dirty="0">
                <a:effectLst/>
                <a:latin typeface="AdvP40668"/>
              </a:rPr>
              <a:t> minor limitations </a:t>
            </a:r>
            <a:endParaRPr lang="fr-CA" sz="2800" dirty="0">
              <a:effectLst/>
              <a:latin typeface="Arial" charset="0"/>
            </a:endParaRP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Level</a:t>
            </a:r>
            <a:r>
              <a:rPr lang="fr-CA" sz="1800" dirty="0">
                <a:effectLst/>
                <a:latin typeface="AdvP40668"/>
              </a:rPr>
              <a:t> of confidence in </a:t>
            </a:r>
            <a:r>
              <a:rPr lang="fr-CA" sz="1800" dirty="0" err="1">
                <a:effectLst/>
                <a:latin typeface="AdvP40668"/>
              </a:rPr>
              <a:t>evidence</a:t>
            </a:r>
            <a:r>
              <a:rPr lang="fr-CA" sz="1800" dirty="0">
                <a:effectLst/>
                <a:latin typeface="AdvP40668"/>
              </a:rPr>
              <a:t>: Medium; </a:t>
            </a:r>
            <a:r>
              <a:rPr lang="fr-CA" sz="1800" dirty="0" err="1">
                <a:effectLst/>
                <a:latin typeface="AdvP40668"/>
              </a:rPr>
              <a:t>some</a:t>
            </a:r>
            <a:r>
              <a:rPr lang="fr-CA" sz="1800" dirty="0">
                <a:effectLst/>
                <a:latin typeface="AdvP40668"/>
              </a:rPr>
              <a:t> </a:t>
            </a:r>
            <a:r>
              <a:rPr lang="fr-CA" sz="1800" dirty="0" err="1">
                <a:effectLst/>
                <a:latin typeface="AdvP40668"/>
              </a:rPr>
              <a:t>uncertainty</a:t>
            </a:r>
            <a:r>
              <a:rPr lang="fr-CA" sz="1800" dirty="0">
                <a:effectLst/>
                <a:latin typeface="AdvP40668"/>
              </a:rPr>
              <a:t> </a:t>
            </a:r>
            <a:r>
              <a:rPr lang="fr-CA" sz="1800" dirty="0" err="1">
                <a:effectLst/>
                <a:latin typeface="AdvP40668"/>
              </a:rPr>
              <a:t>regarding</a:t>
            </a:r>
            <a:r>
              <a:rPr lang="fr-CA" sz="1800" dirty="0">
                <a:effectLst/>
                <a:latin typeface="AdvP40668"/>
              </a:rPr>
              <a:t> the magnitude of </a:t>
            </a:r>
            <a:r>
              <a:rPr lang="fr-CA" sz="1800" dirty="0" err="1">
                <a:effectLst/>
                <a:latin typeface="AdvP40668"/>
              </a:rPr>
              <a:t>clinical</a:t>
            </a:r>
            <a:r>
              <a:rPr lang="fr-CA" sz="1800" dirty="0">
                <a:effectLst/>
                <a:latin typeface="AdvP40668"/>
              </a:rPr>
              <a:t> </a:t>
            </a:r>
            <a:r>
              <a:rPr lang="fr-CA" sz="1800" dirty="0" err="1">
                <a:effectLst/>
                <a:latin typeface="AdvP40668"/>
              </a:rPr>
              <a:t>benefit</a:t>
            </a:r>
            <a:r>
              <a:rPr lang="fr-CA" sz="1800" dirty="0">
                <a:effectLst/>
                <a:latin typeface="AdvP40668"/>
              </a:rPr>
              <a:t> and importance, </a:t>
            </a:r>
            <a:r>
              <a:rPr lang="fr-CA" sz="1800" dirty="0" err="1">
                <a:effectLst/>
                <a:latin typeface="AdvP40668"/>
              </a:rPr>
              <a:t>because</a:t>
            </a:r>
            <a:r>
              <a:rPr lang="fr-CA" sz="1800" dirty="0">
                <a:effectLst/>
                <a:latin typeface="AdvP40668"/>
              </a:rPr>
              <a:t> of </a:t>
            </a:r>
            <a:r>
              <a:rPr lang="fr-CA" sz="1800" dirty="0" err="1">
                <a:effectLst/>
                <a:latin typeface="AdvP40668"/>
              </a:rPr>
              <a:t>heterogeneity</a:t>
            </a:r>
            <a:r>
              <a:rPr lang="fr-CA" sz="1800" dirty="0">
                <a:effectLst/>
                <a:latin typeface="AdvP40668"/>
              </a:rPr>
              <a:t> in the design and </a:t>
            </a:r>
            <a:r>
              <a:rPr lang="fr-CA" sz="1800" dirty="0" err="1">
                <a:effectLst/>
                <a:latin typeface="AdvP40668"/>
              </a:rPr>
              <a:t>outcomes</a:t>
            </a:r>
            <a:r>
              <a:rPr lang="fr-CA" sz="1800" dirty="0">
                <a:effectLst/>
                <a:latin typeface="AdvP40668"/>
              </a:rPr>
              <a:t> of </a:t>
            </a:r>
            <a:r>
              <a:rPr lang="fr-CA" sz="1800" dirty="0" err="1">
                <a:effectLst/>
                <a:latin typeface="AdvP40668"/>
              </a:rPr>
              <a:t>clinical</a:t>
            </a:r>
            <a:r>
              <a:rPr lang="fr-CA" sz="1800" dirty="0">
                <a:effectLst/>
                <a:latin typeface="AdvP40668"/>
              </a:rPr>
              <a:t> trials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Benefits</a:t>
            </a:r>
            <a:r>
              <a:rPr lang="fr-CA" sz="1800" dirty="0">
                <a:effectLst/>
                <a:latin typeface="AdvP40668"/>
              </a:rPr>
              <a:t>: </a:t>
            </a:r>
            <a:r>
              <a:rPr lang="fr-CA" sz="1800" dirty="0" err="1">
                <a:effectLst/>
                <a:latin typeface="AdvP40668"/>
              </a:rPr>
              <a:t>Mean</a:t>
            </a:r>
            <a:r>
              <a:rPr lang="fr-CA" sz="1800" dirty="0">
                <a:effectLst/>
                <a:latin typeface="AdvP40668"/>
              </a:rPr>
              <a:t> </a:t>
            </a:r>
            <a:r>
              <a:rPr lang="fr-CA" sz="1800" dirty="0" err="1">
                <a:effectLst/>
                <a:latin typeface="AdvP40668"/>
              </a:rPr>
              <a:t>decrease</a:t>
            </a:r>
            <a:r>
              <a:rPr lang="fr-CA" sz="1800" dirty="0">
                <a:effectLst/>
                <a:latin typeface="AdvP40668"/>
              </a:rPr>
              <a:t> of </a:t>
            </a:r>
            <a:r>
              <a:rPr lang="fr-CA" sz="1800" dirty="0" err="1">
                <a:effectLst/>
                <a:latin typeface="AdvP40668"/>
              </a:rPr>
              <a:t>approximately</a:t>
            </a:r>
            <a:r>
              <a:rPr lang="fr-CA" sz="1800" dirty="0">
                <a:effectLst/>
                <a:latin typeface="AdvP40668"/>
              </a:rPr>
              <a:t> 3 </a:t>
            </a:r>
            <a:r>
              <a:rPr lang="fr-CA" sz="1800" dirty="0" err="1">
                <a:effectLst/>
                <a:latin typeface="AdvP40668"/>
              </a:rPr>
              <a:t>episodes</a:t>
            </a:r>
            <a:r>
              <a:rPr lang="fr-CA" sz="1800" dirty="0">
                <a:effectLst/>
                <a:latin typeface="AdvP40668"/>
              </a:rPr>
              <a:t> of AOM per </a:t>
            </a:r>
            <a:r>
              <a:rPr lang="fr-CA" sz="1800" dirty="0" err="1">
                <a:effectLst/>
                <a:latin typeface="AdvP40668"/>
              </a:rPr>
              <a:t>year</a:t>
            </a:r>
            <a:r>
              <a:rPr lang="fr-CA" sz="1800" dirty="0">
                <a:effectLst/>
                <a:latin typeface="AdvP40668"/>
              </a:rPr>
              <a:t>, </a:t>
            </a:r>
            <a:r>
              <a:rPr lang="fr-CA" sz="1800" dirty="0" err="1">
                <a:effectLst/>
                <a:latin typeface="AdvP40668"/>
              </a:rPr>
              <a:t>ability</a:t>
            </a:r>
            <a:r>
              <a:rPr lang="fr-CA" sz="1800" dirty="0">
                <a:effectLst/>
                <a:latin typeface="AdvP40668"/>
              </a:rPr>
              <a:t> to </a:t>
            </a:r>
            <a:r>
              <a:rPr lang="fr-CA" sz="1800" dirty="0" err="1">
                <a:effectLst/>
                <a:latin typeface="AdvP40668"/>
              </a:rPr>
              <a:t>treat</a:t>
            </a:r>
            <a:r>
              <a:rPr lang="fr-CA" sz="1800" dirty="0">
                <a:effectLst/>
                <a:latin typeface="AdvP40668"/>
              </a:rPr>
              <a:t> future </a:t>
            </a:r>
            <a:r>
              <a:rPr lang="fr-CA" sz="1800" dirty="0" err="1">
                <a:effectLst/>
                <a:latin typeface="AdvP40668"/>
              </a:rPr>
              <a:t>episodes</a:t>
            </a:r>
            <a:r>
              <a:rPr lang="fr-CA" sz="1800" dirty="0">
                <a:effectLst/>
                <a:latin typeface="AdvP40668"/>
              </a:rPr>
              <a:t> of AOM </a:t>
            </a:r>
            <a:r>
              <a:rPr lang="fr-CA" sz="1800" dirty="0" err="1">
                <a:effectLst/>
                <a:latin typeface="AdvP40668"/>
              </a:rPr>
              <a:t>with</a:t>
            </a:r>
            <a:r>
              <a:rPr lang="fr-CA" sz="1800" dirty="0">
                <a:effectLst/>
                <a:latin typeface="AdvP40668"/>
              </a:rPr>
              <a:t> </a:t>
            </a:r>
            <a:r>
              <a:rPr lang="fr-CA" sz="1800" dirty="0" err="1">
                <a:effectLst/>
                <a:latin typeface="AdvP40668"/>
              </a:rPr>
              <a:t>topical</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instead</a:t>
            </a:r>
            <a:r>
              <a:rPr lang="fr-CA" sz="1800" dirty="0">
                <a:effectLst/>
                <a:latin typeface="AdvP40668"/>
              </a:rPr>
              <a:t> of </a:t>
            </a:r>
            <a:r>
              <a:rPr lang="fr-CA" sz="1800" dirty="0" err="1">
                <a:effectLst/>
                <a:latin typeface="AdvP40668"/>
              </a:rPr>
              <a:t>systemic</a:t>
            </a:r>
            <a:r>
              <a:rPr lang="fr-CA" sz="1800" dirty="0">
                <a:effectLst/>
                <a:latin typeface="AdvP40668"/>
              </a:rPr>
              <a:t> </a:t>
            </a:r>
            <a:r>
              <a:rPr lang="fr-CA" sz="1800" dirty="0" err="1">
                <a:effectLst/>
                <a:latin typeface="AdvP40668"/>
              </a:rPr>
              <a:t>antibiotics</a:t>
            </a:r>
            <a:r>
              <a:rPr lang="fr-CA" sz="1800" dirty="0">
                <a:effectLst/>
                <a:latin typeface="AdvP40668"/>
              </a:rPr>
              <a:t>, </a:t>
            </a:r>
            <a:r>
              <a:rPr lang="fr-CA" sz="1800" dirty="0" err="1">
                <a:effectLst/>
                <a:latin typeface="AdvP40668"/>
              </a:rPr>
              <a:t>reduced</a:t>
            </a:r>
            <a:r>
              <a:rPr lang="fr-CA" sz="1800" dirty="0">
                <a:effectLst/>
                <a:latin typeface="AdvP40668"/>
              </a:rPr>
              <a:t> pain </a:t>
            </a:r>
            <a:r>
              <a:rPr lang="fr-CA" sz="1800" dirty="0" err="1">
                <a:effectLst/>
                <a:latin typeface="AdvP40668"/>
              </a:rPr>
              <a:t>with</a:t>
            </a:r>
            <a:r>
              <a:rPr lang="fr-CA" sz="1800" dirty="0">
                <a:effectLst/>
                <a:latin typeface="AdvP40668"/>
              </a:rPr>
              <a:t> future AOM </a:t>
            </a:r>
            <a:r>
              <a:rPr lang="fr-CA" sz="1800" dirty="0" err="1">
                <a:effectLst/>
                <a:latin typeface="AdvP40668"/>
              </a:rPr>
              <a:t>episodes</a:t>
            </a:r>
            <a:r>
              <a:rPr lang="fr-CA" sz="1800" dirty="0">
                <a:effectLst/>
                <a:latin typeface="AdvP40668"/>
              </a:rPr>
              <a:t>, </a:t>
            </a:r>
            <a:r>
              <a:rPr lang="fr-CA" sz="1800" dirty="0" err="1">
                <a:effectLst/>
                <a:latin typeface="AdvP40668"/>
              </a:rPr>
              <a:t>improved</a:t>
            </a:r>
            <a:r>
              <a:rPr lang="fr-CA" sz="1800" dirty="0">
                <a:effectLst/>
                <a:latin typeface="AdvP40668"/>
              </a:rPr>
              <a:t> </a:t>
            </a:r>
            <a:r>
              <a:rPr lang="fr-CA" sz="1800" dirty="0" err="1">
                <a:effectLst/>
                <a:latin typeface="AdvP40668"/>
              </a:rPr>
              <a:t>hearing</a:t>
            </a:r>
            <a:r>
              <a:rPr lang="fr-CA" sz="1800" dirty="0">
                <a:effectLst/>
                <a:latin typeface="AdvP40668"/>
              </a:rPr>
              <a:t> </a:t>
            </a:r>
            <a:r>
              <a:rPr lang="fr-CA" sz="1800" dirty="0" err="1">
                <a:effectLst/>
                <a:latin typeface="AdvP40668"/>
              </a:rPr>
              <a:t>during</a:t>
            </a:r>
            <a:r>
              <a:rPr lang="fr-CA" sz="1800" dirty="0">
                <a:effectLst/>
                <a:latin typeface="AdvP40668"/>
              </a:rPr>
              <a:t> AOM </a:t>
            </a:r>
            <a:r>
              <a:rPr lang="fr-CA" sz="1800" dirty="0" err="1">
                <a:effectLst/>
                <a:latin typeface="AdvP40668"/>
              </a:rPr>
              <a:t>episodes</a:t>
            </a:r>
            <a:endParaRPr lang="fr-CA" sz="1800" dirty="0">
              <a:effectLst/>
              <a:latin typeface="AdvP40668"/>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a:effectLst/>
                <a:latin typeface="AdvP40668"/>
              </a:rPr>
              <a:t>Risks, </a:t>
            </a:r>
            <a:r>
              <a:rPr lang="fr-CA" sz="1800" dirty="0" err="1">
                <a:effectLst/>
                <a:latin typeface="AdvP40668"/>
              </a:rPr>
              <a:t>harms</a:t>
            </a:r>
            <a:r>
              <a:rPr lang="fr-CA" sz="1800" dirty="0">
                <a:effectLst/>
                <a:latin typeface="AdvP40668"/>
              </a:rPr>
              <a:t>, </a:t>
            </a:r>
            <a:r>
              <a:rPr lang="fr-CA" sz="1800" dirty="0" err="1">
                <a:effectLst/>
                <a:latin typeface="AdvP40668"/>
              </a:rPr>
              <a:t>costs</a:t>
            </a:r>
            <a:r>
              <a:rPr lang="fr-CA" sz="1800" dirty="0">
                <a:effectLst/>
                <a:latin typeface="AdvP40668"/>
              </a:rPr>
              <a:t>: Risks </a:t>
            </a:r>
            <a:r>
              <a:rPr lang="fr-CA" sz="1800" dirty="0" err="1">
                <a:effectLst/>
                <a:latin typeface="AdvP40668"/>
              </a:rPr>
              <a:t>from</a:t>
            </a:r>
            <a:r>
              <a:rPr lang="fr-CA" sz="1800" dirty="0">
                <a:effectLst/>
                <a:latin typeface="AdvP40668"/>
              </a:rPr>
              <a:t> </a:t>
            </a:r>
            <a:r>
              <a:rPr lang="fr-CA" sz="1800" dirty="0" err="1">
                <a:effectLst/>
                <a:latin typeface="AdvP40668"/>
              </a:rPr>
              <a:t>anesthesia</a:t>
            </a:r>
            <a:r>
              <a:rPr lang="fr-CA" sz="1800" dirty="0">
                <a:effectLst/>
                <a:latin typeface="AdvP40668"/>
              </a:rPr>
              <a:t>, </a:t>
            </a:r>
            <a:r>
              <a:rPr lang="fr-CA" sz="1800" dirty="0" err="1">
                <a:effectLst/>
                <a:latin typeface="AdvP40668"/>
              </a:rPr>
              <a:t>sequelae</a:t>
            </a:r>
            <a:r>
              <a:rPr lang="fr-CA" sz="1800" dirty="0">
                <a:effectLst/>
                <a:latin typeface="AdvP40668"/>
              </a:rPr>
              <a:t> of the </a:t>
            </a:r>
            <a:r>
              <a:rPr lang="fr-CA" sz="1800" dirty="0" err="1">
                <a:effectLst/>
                <a:latin typeface="AdvP40668"/>
              </a:rPr>
              <a:t>indwelling</a:t>
            </a:r>
            <a:r>
              <a:rPr lang="fr-CA" sz="1800" dirty="0">
                <a:effectLst/>
                <a:latin typeface="AdvP40668"/>
              </a:rPr>
              <a:t> </a:t>
            </a:r>
            <a:r>
              <a:rPr lang="fr-CA" sz="1800" dirty="0" err="1">
                <a:effectLst/>
                <a:latin typeface="AdvP40668"/>
              </a:rPr>
              <a:t>tympanostomy</a:t>
            </a:r>
            <a:r>
              <a:rPr lang="fr-CA" sz="1800" dirty="0">
                <a:effectLst/>
                <a:latin typeface="AdvP40668"/>
              </a:rPr>
              <a:t> tubes (</a:t>
            </a:r>
            <a:r>
              <a:rPr lang="fr-CA" sz="1800" dirty="0" err="1">
                <a:effectLst/>
                <a:latin typeface="AdvP40668"/>
              </a:rPr>
              <a:t>otorrhea</a:t>
            </a:r>
            <a:r>
              <a:rPr lang="fr-CA" sz="1800" dirty="0">
                <a:effectLst/>
                <a:latin typeface="AdvP40668"/>
              </a:rPr>
              <a:t>, granulation tissue, obstruction), complications </a:t>
            </a:r>
            <a:r>
              <a:rPr lang="fr-CA" sz="1800" dirty="0" err="1">
                <a:effectLst/>
                <a:latin typeface="AdvP40668"/>
              </a:rPr>
              <a:t>after</a:t>
            </a:r>
            <a:r>
              <a:rPr lang="fr-CA" sz="1800" dirty="0">
                <a:effectLst/>
                <a:latin typeface="AdvP40668"/>
              </a:rPr>
              <a:t> tube extrusion (</a:t>
            </a:r>
            <a:r>
              <a:rPr lang="fr-CA" sz="1800" dirty="0" err="1">
                <a:effectLst/>
                <a:latin typeface="AdvP40668"/>
              </a:rPr>
              <a:t>myringosclerosis</a:t>
            </a:r>
            <a:r>
              <a:rPr lang="fr-CA" sz="1800" dirty="0">
                <a:effectLst/>
                <a:latin typeface="AdvP40668"/>
              </a:rPr>
              <a:t>, </a:t>
            </a:r>
            <a:r>
              <a:rPr lang="fr-CA" sz="1800" dirty="0" err="1">
                <a:effectLst/>
                <a:latin typeface="AdvP40668"/>
              </a:rPr>
              <a:t>retraction</a:t>
            </a:r>
            <a:r>
              <a:rPr lang="fr-CA" sz="1800" dirty="0">
                <a:effectLst/>
                <a:latin typeface="AdvP40668"/>
              </a:rPr>
              <a:t> </a:t>
            </a:r>
            <a:r>
              <a:rPr lang="fr-CA" sz="1800" dirty="0" err="1">
                <a:effectLst/>
                <a:latin typeface="AdvP40668"/>
              </a:rPr>
              <a:t>pocket</a:t>
            </a:r>
            <a:r>
              <a:rPr lang="fr-CA" sz="1800" dirty="0">
                <a:effectLst/>
                <a:latin typeface="AdvP40668"/>
              </a:rPr>
              <a:t>, persistent perforation), tube </a:t>
            </a:r>
            <a:r>
              <a:rPr lang="fr-CA" sz="1800" dirty="0" err="1">
                <a:effectLst/>
                <a:latin typeface="AdvP40668"/>
              </a:rPr>
              <a:t>medialization</a:t>
            </a:r>
            <a:r>
              <a:rPr lang="fr-CA" sz="1800" dirty="0">
                <a:effectLst/>
                <a:latin typeface="AdvP40668"/>
              </a:rPr>
              <a:t>, </a:t>
            </a:r>
            <a:r>
              <a:rPr lang="fr-CA" sz="1800" dirty="0" err="1">
                <a:effectLst/>
                <a:latin typeface="AdvP40668"/>
              </a:rPr>
              <a:t>proce</a:t>
            </a:r>
            <a:r>
              <a:rPr lang="fr-CA" sz="1800" dirty="0">
                <a:effectLst/>
                <a:latin typeface="AdvP40668"/>
              </a:rPr>
              <a:t>- dural </a:t>
            </a:r>
            <a:r>
              <a:rPr lang="fr-CA" sz="1800" dirty="0" err="1">
                <a:effectLst/>
                <a:latin typeface="AdvP40668"/>
              </a:rPr>
              <a:t>anxiety</a:t>
            </a:r>
            <a:r>
              <a:rPr lang="fr-CA" sz="1800" dirty="0">
                <a:effectLst/>
                <a:latin typeface="AdvP40668"/>
              </a:rPr>
              <a:t> and </a:t>
            </a:r>
            <a:r>
              <a:rPr lang="fr-CA" sz="1800" dirty="0" err="1">
                <a:effectLst/>
                <a:latin typeface="AdvP40668"/>
              </a:rPr>
              <a:t>discomfort</a:t>
            </a:r>
            <a:r>
              <a:rPr lang="fr-CA" sz="1800" dirty="0">
                <a:effectLst/>
                <a:latin typeface="AdvP40668"/>
              </a:rPr>
              <a:t>, and direct </a:t>
            </a:r>
            <a:r>
              <a:rPr lang="fr-CA" sz="1800" dirty="0" err="1">
                <a:effectLst/>
                <a:latin typeface="AdvP40668"/>
              </a:rPr>
              <a:t>procedural</a:t>
            </a:r>
            <a:r>
              <a:rPr lang="fr-CA" sz="1800" dirty="0">
                <a:effectLst/>
                <a:latin typeface="AdvP40668"/>
              </a:rPr>
              <a:t> </a:t>
            </a:r>
            <a:r>
              <a:rPr lang="fr-CA" sz="1800" dirty="0" err="1">
                <a:effectLst/>
                <a:latin typeface="AdvP40668"/>
              </a:rPr>
              <a:t>costs</a:t>
            </a:r>
            <a:r>
              <a:rPr lang="fr-CA" sz="1800" dirty="0">
                <a:effectLst/>
                <a:latin typeface="AdvP40668"/>
              </a:rPr>
              <a:t> </a:t>
            </a:r>
            <a:endParaRPr lang="fr-CA" sz="2800" dirty="0">
              <a:effectLst/>
              <a:latin typeface="Arial" charset="0"/>
            </a:endParaRPr>
          </a:p>
          <a:p>
            <a:pPr marL="1143000" marR="0" lvl="2" indent="-228600" algn="l" defTabSz="914400" rtl="0" eaLnBrk="0" fontAlgn="base" latinLnBrk="0" hangingPunct="0">
              <a:lnSpc>
                <a:spcPct val="100000"/>
              </a:lnSpc>
              <a:spcBef>
                <a:spcPct val="30000"/>
              </a:spcBef>
              <a:spcAft>
                <a:spcPct val="0"/>
              </a:spcAft>
              <a:buClrTx/>
              <a:buSzTx/>
              <a:buFontTx/>
              <a:buAutoNum type="arabicPeriod"/>
              <a:tabLst/>
              <a:defRPr/>
            </a:pPr>
            <a:r>
              <a:rPr lang="fr-CA" sz="1800" dirty="0" err="1">
                <a:effectLst/>
                <a:latin typeface="AdvP40668"/>
              </a:rPr>
              <a:t>Benefit-harm</a:t>
            </a:r>
            <a:r>
              <a:rPr lang="fr-CA" sz="1800" dirty="0">
                <a:effectLst/>
                <a:latin typeface="AdvP40668"/>
              </a:rPr>
              <a:t> </a:t>
            </a:r>
            <a:r>
              <a:rPr lang="fr-CA" sz="1800" dirty="0" err="1">
                <a:effectLst/>
                <a:latin typeface="AdvP40668"/>
              </a:rPr>
              <a:t>assessment</a:t>
            </a:r>
            <a:r>
              <a:rPr lang="fr-CA" sz="1800" dirty="0">
                <a:effectLst/>
                <a:latin typeface="AdvP40668"/>
              </a:rPr>
              <a:t>: </a:t>
            </a:r>
            <a:r>
              <a:rPr lang="fr-CA" sz="1800" dirty="0" err="1">
                <a:effectLst/>
                <a:latin typeface="AdvP40668"/>
              </a:rPr>
              <a:t>Preponderance</a:t>
            </a:r>
            <a:r>
              <a:rPr lang="fr-CA" sz="1800" dirty="0">
                <a:effectLst/>
                <a:latin typeface="AdvP40668"/>
              </a:rPr>
              <a:t> of </a:t>
            </a:r>
            <a:r>
              <a:rPr lang="fr-CA" sz="1800" dirty="0" err="1">
                <a:effectLst/>
                <a:latin typeface="AdvP40668"/>
              </a:rPr>
              <a:t>benefit</a:t>
            </a:r>
            <a:r>
              <a:rPr lang="fr-CA" sz="1800" dirty="0">
                <a:effectLst/>
                <a:latin typeface="AdvP40668"/>
              </a:rPr>
              <a:t> over </a:t>
            </a:r>
            <a:r>
              <a:rPr lang="fr-CA" sz="1800" dirty="0" err="1">
                <a:effectLst/>
                <a:latin typeface="AdvP40668"/>
              </a:rPr>
              <a:t>harm</a:t>
            </a:r>
            <a:r>
              <a:rPr lang="fr-CA" sz="1800" dirty="0">
                <a:effectLst/>
                <a:latin typeface="AdvP40668"/>
              </a:rPr>
              <a:t> </a:t>
            </a:r>
            <a:endParaRPr lang="fr-CA" sz="2800" dirty="0">
              <a:effectLst/>
            </a:endParaRPr>
          </a:p>
          <a:p>
            <a:pPr marL="228600" indent="-228600">
              <a:buAutoNum type="arabicPeriod"/>
            </a:pPr>
            <a:endParaRPr lang="fr-CA" sz="1800" b="0" i="0" dirty="0">
              <a:solidFill>
                <a:srgbClr val="212121"/>
              </a:solidFill>
              <a:effectLst/>
              <a:latin typeface="system-ui"/>
            </a:endParaRPr>
          </a:p>
          <a:p>
            <a:pPr marL="685800" lvl="1" indent="-228600">
              <a:buAutoNum type="arabicPeriod"/>
            </a:pPr>
            <a:endParaRPr lang="fr-CA" sz="1800" dirty="0">
              <a:effectLst/>
              <a:latin typeface="AdvP40668"/>
            </a:endParaRPr>
          </a:p>
          <a:p>
            <a:pPr marL="0" lvl="0" indent="0" rtl="0">
              <a:lnSpc>
                <a:spcPct val="90000"/>
              </a:lnSpc>
              <a:spcBef>
                <a:spcPts val="0"/>
              </a:spcBef>
              <a:spcAft>
                <a:spcPts val="0"/>
              </a:spcAft>
              <a:buClr>
                <a:schemeClr val="dk1"/>
              </a:buClr>
              <a:buSzPts val="1100"/>
              <a:buFont typeface="Arial"/>
              <a:buNone/>
            </a:pPr>
            <a:endParaRPr lang="fr-FR" sz="1800"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43</a:t>
            </a:fld>
            <a:endParaRPr lang="fr-FR" altLang="x-none"/>
          </a:p>
        </p:txBody>
      </p:sp>
    </p:spTree>
    <p:extLst>
      <p:ext uri="{BB962C8B-B14F-4D97-AF65-F5344CB8AC3E}">
        <p14:creationId xmlns:p14="http://schemas.microsoft.com/office/powerpoint/2010/main" val="383779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44</a:t>
            </a:fld>
            <a:endParaRPr lang="fr-FR" altLang="x-none"/>
          </a:p>
        </p:txBody>
      </p:sp>
    </p:spTree>
    <p:extLst>
      <p:ext uri="{BB962C8B-B14F-4D97-AF65-F5344CB8AC3E}">
        <p14:creationId xmlns:p14="http://schemas.microsoft.com/office/powerpoint/2010/main" val="6223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fr-CA" b="0" i="0" dirty="0">
                <a:solidFill>
                  <a:srgbClr val="000000"/>
                </a:solidFill>
                <a:effectLst/>
                <a:latin typeface="Times"/>
              </a:rPr>
              <a:t>Tan ML, Abrams SA, Osborn DA. </a:t>
            </a:r>
            <a:r>
              <a:rPr lang="fr-CA" b="0" i="0" dirty="0" err="1">
                <a:solidFill>
                  <a:srgbClr val="000000"/>
                </a:solidFill>
                <a:effectLst/>
                <a:latin typeface="Times"/>
              </a:rPr>
              <a:t>Vitamin</a:t>
            </a:r>
            <a:r>
              <a:rPr lang="fr-CA" b="0" i="0" dirty="0">
                <a:solidFill>
                  <a:srgbClr val="000000"/>
                </a:solidFill>
                <a:effectLst/>
                <a:latin typeface="Times"/>
              </a:rPr>
              <a:t> D </a:t>
            </a:r>
            <a:r>
              <a:rPr lang="fr-CA" b="0" i="0" dirty="0" err="1">
                <a:solidFill>
                  <a:srgbClr val="000000"/>
                </a:solidFill>
                <a:effectLst/>
                <a:latin typeface="Times"/>
              </a:rPr>
              <a:t>supplementation</a:t>
            </a:r>
            <a:r>
              <a:rPr lang="fr-CA" b="0" i="0" dirty="0">
                <a:solidFill>
                  <a:srgbClr val="000000"/>
                </a:solidFill>
                <a:effectLst/>
                <a:latin typeface="Times"/>
              </a:rPr>
              <a:t> for </a:t>
            </a:r>
            <a:r>
              <a:rPr lang="fr-CA" b="0" i="0" dirty="0" err="1">
                <a:solidFill>
                  <a:srgbClr val="000000"/>
                </a:solidFill>
                <a:effectLst/>
                <a:latin typeface="Times"/>
              </a:rPr>
              <a:t>term</a:t>
            </a:r>
            <a:r>
              <a:rPr lang="fr-CA" b="0" i="0" dirty="0">
                <a:solidFill>
                  <a:srgbClr val="000000"/>
                </a:solidFill>
                <a:effectLst/>
                <a:latin typeface="Times"/>
              </a:rPr>
              <a:t> </a:t>
            </a:r>
            <a:r>
              <a:rPr lang="fr-CA" b="0" i="0" dirty="0" err="1">
                <a:solidFill>
                  <a:srgbClr val="000000"/>
                </a:solidFill>
                <a:effectLst/>
                <a:latin typeface="Times"/>
              </a:rPr>
              <a:t>breastfed</a:t>
            </a:r>
            <a:r>
              <a:rPr lang="fr-CA" b="0" i="0" dirty="0">
                <a:solidFill>
                  <a:srgbClr val="000000"/>
                </a:solidFill>
                <a:effectLst/>
                <a:latin typeface="Times"/>
              </a:rPr>
              <a:t> infants to </a:t>
            </a:r>
            <a:r>
              <a:rPr lang="fr-CA" b="0" i="0" dirty="0" err="1">
                <a:solidFill>
                  <a:srgbClr val="000000"/>
                </a:solidFill>
                <a:effectLst/>
                <a:latin typeface="Times"/>
              </a:rPr>
              <a:t>prevent</a:t>
            </a:r>
            <a:r>
              <a:rPr lang="fr-CA" b="0" i="0" dirty="0">
                <a:solidFill>
                  <a:srgbClr val="000000"/>
                </a:solidFill>
                <a:effectLst/>
                <a:latin typeface="Times"/>
              </a:rPr>
              <a:t> </a:t>
            </a:r>
            <a:r>
              <a:rPr lang="fr-CA" b="0" i="0" dirty="0" err="1">
                <a:solidFill>
                  <a:srgbClr val="000000"/>
                </a:solidFill>
                <a:effectLst/>
                <a:latin typeface="Times"/>
              </a:rPr>
              <a:t>vitamin</a:t>
            </a:r>
            <a:r>
              <a:rPr lang="fr-CA" b="0" i="0" dirty="0">
                <a:solidFill>
                  <a:srgbClr val="000000"/>
                </a:solidFill>
                <a:effectLst/>
                <a:latin typeface="Times"/>
              </a:rPr>
              <a:t> D </a:t>
            </a:r>
            <a:r>
              <a:rPr lang="fr-CA" b="0" i="0" dirty="0" err="1">
                <a:solidFill>
                  <a:srgbClr val="000000"/>
                </a:solidFill>
                <a:effectLst/>
                <a:latin typeface="Times"/>
              </a:rPr>
              <a:t>deficiency</a:t>
            </a:r>
            <a:r>
              <a:rPr lang="fr-CA" b="0" i="0" dirty="0">
                <a:solidFill>
                  <a:srgbClr val="000000"/>
                </a:solidFill>
                <a:effectLst/>
                <a:latin typeface="Times"/>
              </a:rPr>
              <a:t> and </a:t>
            </a:r>
            <a:r>
              <a:rPr lang="fr-CA" b="0" i="0" dirty="0" err="1">
                <a:solidFill>
                  <a:srgbClr val="000000"/>
                </a:solidFill>
                <a:effectLst/>
                <a:latin typeface="Times"/>
              </a:rPr>
              <a:t>improve</a:t>
            </a:r>
            <a:r>
              <a:rPr lang="fr-CA" b="0" i="0" dirty="0">
                <a:solidFill>
                  <a:srgbClr val="000000"/>
                </a:solidFill>
                <a:effectLst/>
                <a:latin typeface="Times"/>
              </a:rPr>
              <a:t> </a:t>
            </a:r>
            <a:r>
              <a:rPr lang="fr-CA" b="0" i="0" dirty="0" err="1">
                <a:solidFill>
                  <a:srgbClr val="000000"/>
                </a:solidFill>
                <a:effectLst/>
                <a:latin typeface="Times"/>
              </a:rPr>
              <a:t>bone</a:t>
            </a:r>
            <a:r>
              <a:rPr lang="fr-CA" b="0" i="0" dirty="0">
                <a:solidFill>
                  <a:srgbClr val="000000"/>
                </a:solidFill>
                <a:effectLst/>
                <a:latin typeface="Times"/>
              </a:rPr>
              <a:t> </a:t>
            </a:r>
            <a:r>
              <a:rPr lang="fr-CA" b="0" i="0" dirty="0" err="1">
                <a:solidFill>
                  <a:srgbClr val="000000"/>
                </a:solidFill>
                <a:effectLst/>
                <a:latin typeface="Times"/>
              </a:rPr>
              <a:t>health</a:t>
            </a:r>
            <a:r>
              <a:rPr lang="fr-CA" b="0" i="0" dirty="0">
                <a:solidFill>
                  <a:srgbClr val="000000"/>
                </a:solidFill>
                <a:effectLst/>
                <a:latin typeface="Times"/>
              </a:rPr>
              <a:t>. Cochrane </a:t>
            </a:r>
            <a:r>
              <a:rPr lang="fr-CA" b="0" i="0" dirty="0" err="1">
                <a:solidFill>
                  <a:srgbClr val="000000"/>
                </a:solidFill>
                <a:effectLst/>
                <a:latin typeface="Times"/>
              </a:rPr>
              <a:t>Database</a:t>
            </a:r>
            <a:r>
              <a:rPr lang="fr-CA" b="0" i="0" dirty="0">
                <a:solidFill>
                  <a:srgbClr val="000000"/>
                </a:solidFill>
                <a:effectLst/>
                <a:latin typeface="Times"/>
              </a:rPr>
              <a:t> of </a:t>
            </a:r>
            <a:r>
              <a:rPr lang="fr-CA" b="0" i="0" dirty="0" err="1">
                <a:solidFill>
                  <a:srgbClr val="000000"/>
                </a:solidFill>
                <a:effectLst/>
                <a:latin typeface="Times"/>
              </a:rPr>
              <a:t>Systematic</a:t>
            </a:r>
            <a:r>
              <a:rPr lang="fr-CA" b="0" i="0" dirty="0">
                <a:solidFill>
                  <a:srgbClr val="000000"/>
                </a:solidFill>
                <a:effectLst/>
                <a:latin typeface="Times"/>
              </a:rPr>
              <a:t> </a:t>
            </a:r>
            <a:r>
              <a:rPr lang="fr-CA" b="0" i="0" dirty="0" err="1">
                <a:solidFill>
                  <a:srgbClr val="000000"/>
                </a:solidFill>
                <a:effectLst/>
                <a:latin typeface="Times"/>
              </a:rPr>
              <a:t>Reviews</a:t>
            </a:r>
            <a:r>
              <a:rPr lang="fr-CA" b="0" i="0" dirty="0">
                <a:solidFill>
                  <a:srgbClr val="000000"/>
                </a:solidFill>
                <a:effectLst/>
                <a:latin typeface="Times"/>
              </a:rPr>
              <a:t> 2020, Issue 12. Art. No.: CD013046. DOI: 10.1002/14651858.CD013046.pub2.</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b="0" i="0" dirty="0">
                <a:solidFill>
                  <a:srgbClr val="212121"/>
                </a:solidFill>
                <a:effectLst/>
                <a:latin typeface="system-ui"/>
              </a:rPr>
              <a:t>For </a:t>
            </a:r>
            <a:r>
              <a:rPr lang="fr-CA" b="0" i="0" dirty="0" err="1">
                <a:solidFill>
                  <a:srgbClr val="212121"/>
                </a:solidFill>
                <a:effectLst/>
                <a:latin typeface="system-ui"/>
              </a:rPr>
              <a:t>breastfed</a:t>
            </a:r>
            <a:r>
              <a:rPr lang="fr-CA" b="0" i="0" dirty="0">
                <a:solidFill>
                  <a:srgbClr val="212121"/>
                </a:solidFill>
                <a:effectLst/>
                <a:latin typeface="system-ui"/>
              </a:rPr>
              <a:t> infants, </a:t>
            </a:r>
            <a:r>
              <a:rPr lang="fr-CA" b="0" i="0" dirty="0" err="1">
                <a:solidFill>
                  <a:srgbClr val="212121"/>
                </a:solidFill>
                <a:effectLst/>
                <a:latin typeface="system-ui"/>
              </a:rPr>
              <a:t>vitamin</a:t>
            </a:r>
            <a:r>
              <a:rPr lang="fr-CA" b="0" i="0" dirty="0">
                <a:solidFill>
                  <a:srgbClr val="212121"/>
                </a:solidFill>
                <a:effectLst/>
                <a:latin typeface="system-ui"/>
              </a:rPr>
              <a:t> D </a:t>
            </a:r>
            <a:r>
              <a:rPr lang="fr-CA" b="0" i="0" dirty="0" err="1">
                <a:solidFill>
                  <a:srgbClr val="212121"/>
                </a:solidFill>
                <a:effectLst/>
                <a:latin typeface="system-ui"/>
              </a:rPr>
              <a:t>supplementation</a:t>
            </a:r>
            <a:r>
              <a:rPr lang="fr-CA" b="0" i="0" dirty="0">
                <a:solidFill>
                  <a:srgbClr val="212121"/>
                </a:solidFill>
                <a:effectLst/>
                <a:latin typeface="system-ui"/>
              </a:rPr>
              <a:t> 400 IU/</a:t>
            </a:r>
            <a:r>
              <a:rPr lang="fr-CA" b="0" i="0" dirty="0" err="1">
                <a:solidFill>
                  <a:srgbClr val="212121"/>
                </a:solidFill>
                <a:effectLst/>
                <a:latin typeface="system-ui"/>
              </a:rPr>
              <a:t>day</a:t>
            </a:r>
            <a:r>
              <a:rPr lang="fr-CA" b="0" i="0" dirty="0">
                <a:solidFill>
                  <a:srgbClr val="212121"/>
                </a:solidFill>
                <a:effectLst/>
                <a:latin typeface="system-ui"/>
              </a:rPr>
              <a:t> for up to six </a:t>
            </a:r>
            <a:r>
              <a:rPr lang="fr-CA" b="0" i="0" dirty="0" err="1">
                <a:solidFill>
                  <a:srgbClr val="212121"/>
                </a:solidFill>
                <a:effectLst/>
                <a:latin typeface="system-ui"/>
              </a:rPr>
              <a:t>months</a:t>
            </a:r>
            <a:r>
              <a:rPr lang="fr-CA" b="0" i="0" dirty="0">
                <a:solidFill>
                  <a:srgbClr val="212121"/>
                </a:solidFill>
                <a:effectLst/>
                <a:latin typeface="system-ui"/>
              </a:rPr>
              <a:t> </a:t>
            </a:r>
            <a:r>
              <a:rPr lang="fr-CA" b="0" i="0" dirty="0" err="1">
                <a:solidFill>
                  <a:srgbClr val="212121"/>
                </a:solidFill>
                <a:effectLst/>
                <a:latin typeface="system-ui"/>
              </a:rPr>
              <a:t>increases</a:t>
            </a:r>
            <a:r>
              <a:rPr lang="fr-CA" b="0" i="0" dirty="0">
                <a:solidFill>
                  <a:srgbClr val="212121"/>
                </a:solidFill>
                <a:effectLst/>
                <a:latin typeface="system-ui"/>
              </a:rPr>
              <a:t> 25-OH </a:t>
            </a:r>
            <a:r>
              <a:rPr lang="fr-CA" b="0" i="0" dirty="0" err="1">
                <a:solidFill>
                  <a:srgbClr val="212121"/>
                </a:solidFill>
                <a:effectLst/>
                <a:latin typeface="system-ui"/>
              </a:rPr>
              <a:t>vitamin</a:t>
            </a:r>
            <a:r>
              <a:rPr lang="fr-CA" b="0" i="0" dirty="0">
                <a:solidFill>
                  <a:srgbClr val="212121"/>
                </a:solidFill>
                <a:effectLst/>
                <a:latin typeface="system-ui"/>
              </a:rPr>
              <a:t> D </a:t>
            </a:r>
            <a:r>
              <a:rPr lang="fr-CA" b="0" i="0" dirty="0" err="1">
                <a:solidFill>
                  <a:srgbClr val="212121"/>
                </a:solidFill>
                <a:effectLst/>
                <a:latin typeface="system-ui"/>
              </a:rPr>
              <a:t>levels</a:t>
            </a:r>
            <a:r>
              <a:rPr lang="fr-CA" b="0" i="0" dirty="0">
                <a:solidFill>
                  <a:srgbClr val="212121"/>
                </a:solidFill>
                <a:effectLst/>
                <a:latin typeface="system-ui"/>
              </a:rPr>
              <a:t> and </a:t>
            </a:r>
            <a:r>
              <a:rPr lang="fr-CA" b="0" i="0" dirty="0" err="1">
                <a:solidFill>
                  <a:srgbClr val="212121"/>
                </a:solidFill>
                <a:effectLst/>
                <a:latin typeface="system-ui"/>
              </a:rPr>
              <a:t>reduces</a:t>
            </a:r>
            <a:r>
              <a:rPr lang="fr-CA" b="0" i="0" dirty="0">
                <a:solidFill>
                  <a:srgbClr val="212121"/>
                </a:solidFill>
                <a:effectLst/>
                <a:latin typeface="system-ui"/>
              </a:rPr>
              <a:t> </a:t>
            </a:r>
            <a:r>
              <a:rPr lang="fr-CA" b="0" i="0" dirty="0" err="1">
                <a:solidFill>
                  <a:srgbClr val="212121"/>
                </a:solidFill>
                <a:effectLst/>
                <a:latin typeface="system-ui"/>
              </a:rPr>
              <a:t>vitamin</a:t>
            </a:r>
            <a:r>
              <a:rPr lang="fr-CA" b="0" i="0" dirty="0">
                <a:solidFill>
                  <a:srgbClr val="212121"/>
                </a:solidFill>
                <a:effectLst/>
                <a:latin typeface="system-ui"/>
              </a:rPr>
              <a:t> D </a:t>
            </a:r>
            <a:r>
              <a:rPr lang="fr-CA" b="0" i="0" dirty="0" err="1">
                <a:solidFill>
                  <a:srgbClr val="212121"/>
                </a:solidFill>
                <a:effectLst/>
                <a:latin typeface="system-ui"/>
              </a:rPr>
              <a:t>insufficiency</a:t>
            </a:r>
            <a:r>
              <a:rPr lang="fr-CA" b="0" i="0" dirty="0">
                <a:solidFill>
                  <a:srgbClr val="212121"/>
                </a:solidFill>
                <a:effectLst/>
                <a:latin typeface="system-ui"/>
              </a:rPr>
              <a:t>, but </a:t>
            </a:r>
            <a:r>
              <a:rPr lang="fr-CA" b="0" i="0" dirty="0" err="1">
                <a:solidFill>
                  <a:srgbClr val="212121"/>
                </a:solidFill>
                <a:effectLst/>
                <a:latin typeface="system-ui"/>
              </a:rPr>
              <a:t>there</a:t>
            </a:r>
            <a:r>
              <a:rPr lang="fr-CA" b="0" i="0" dirty="0">
                <a:solidFill>
                  <a:srgbClr val="212121"/>
                </a:solidFill>
                <a:effectLst/>
                <a:latin typeface="system-ui"/>
              </a:rPr>
              <a:t> </a:t>
            </a:r>
            <a:r>
              <a:rPr lang="fr-CA" b="0" i="0" dirty="0" err="1">
                <a:solidFill>
                  <a:srgbClr val="212121"/>
                </a:solidFill>
                <a:effectLst/>
                <a:latin typeface="system-ui"/>
              </a:rPr>
              <a:t>was</a:t>
            </a:r>
            <a:r>
              <a:rPr lang="fr-CA" b="0" i="0" dirty="0">
                <a:solidFill>
                  <a:srgbClr val="212121"/>
                </a:solidFill>
                <a:effectLst/>
                <a:latin typeface="system-ui"/>
              </a:rPr>
              <a:t> </a:t>
            </a:r>
            <a:r>
              <a:rPr lang="fr-CA" b="0" i="0" dirty="0" err="1">
                <a:solidFill>
                  <a:srgbClr val="212121"/>
                </a:solidFill>
                <a:effectLst/>
                <a:latin typeface="system-ui"/>
              </a:rPr>
              <a:t>insufficient</a:t>
            </a:r>
            <a:r>
              <a:rPr lang="fr-CA" b="0" i="0" dirty="0">
                <a:solidFill>
                  <a:srgbClr val="212121"/>
                </a:solidFill>
                <a:effectLst/>
                <a:latin typeface="system-ui"/>
              </a:rPr>
              <a:t> </a:t>
            </a:r>
            <a:r>
              <a:rPr lang="fr-CA" b="0" i="0" dirty="0" err="1">
                <a:solidFill>
                  <a:srgbClr val="212121"/>
                </a:solidFill>
                <a:effectLst/>
                <a:latin typeface="system-ui"/>
              </a:rPr>
              <a:t>evidence</a:t>
            </a:r>
            <a:r>
              <a:rPr lang="fr-CA" b="0" i="0" dirty="0">
                <a:solidFill>
                  <a:srgbClr val="212121"/>
                </a:solidFill>
                <a:effectLst/>
                <a:latin typeface="system-ui"/>
              </a:rPr>
              <a:t> to </a:t>
            </a:r>
            <a:r>
              <a:rPr lang="fr-CA" b="0" i="0" dirty="0" err="1">
                <a:solidFill>
                  <a:srgbClr val="212121"/>
                </a:solidFill>
                <a:effectLst/>
                <a:latin typeface="system-ui"/>
              </a:rPr>
              <a:t>assess</a:t>
            </a:r>
            <a:r>
              <a:rPr lang="fr-CA" b="0" i="0" dirty="0">
                <a:solidFill>
                  <a:srgbClr val="212121"/>
                </a:solidFill>
                <a:effectLst/>
                <a:latin typeface="system-ui"/>
              </a:rPr>
              <a:t> </a:t>
            </a:r>
            <a:r>
              <a:rPr lang="fr-CA" b="0" i="0" dirty="0" err="1">
                <a:solidFill>
                  <a:srgbClr val="212121"/>
                </a:solidFill>
                <a:effectLst/>
                <a:latin typeface="system-ui"/>
              </a:rPr>
              <a:t>its</a:t>
            </a:r>
            <a:r>
              <a:rPr lang="fr-CA" b="0" i="0" dirty="0">
                <a:solidFill>
                  <a:srgbClr val="212121"/>
                </a:solidFill>
                <a:effectLst/>
                <a:latin typeface="system-ui"/>
              </a:rPr>
              <a:t> </a:t>
            </a:r>
            <a:r>
              <a:rPr lang="fr-CA" b="0" i="0" dirty="0" err="1">
                <a:solidFill>
                  <a:srgbClr val="212121"/>
                </a:solidFill>
                <a:effectLst/>
                <a:latin typeface="system-ui"/>
              </a:rPr>
              <a:t>effect</a:t>
            </a:r>
            <a:r>
              <a:rPr lang="fr-CA" b="0" i="0" dirty="0">
                <a:solidFill>
                  <a:srgbClr val="212121"/>
                </a:solidFill>
                <a:effectLst/>
                <a:latin typeface="system-ui"/>
              </a:rPr>
              <a:t> on </a:t>
            </a:r>
            <a:r>
              <a:rPr lang="fr-CA" b="0" i="0" dirty="0" err="1">
                <a:solidFill>
                  <a:srgbClr val="212121"/>
                </a:solidFill>
                <a:effectLst/>
                <a:latin typeface="system-ui"/>
              </a:rPr>
              <a:t>vitamin</a:t>
            </a:r>
            <a:r>
              <a:rPr lang="fr-CA" b="0" i="0" dirty="0">
                <a:solidFill>
                  <a:srgbClr val="212121"/>
                </a:solidFill>
                <a:effectLst/>
                <a:latin typeface="system-ui"/>
              </a:rPr>
              <a:t> D </a:t>
            </a:r>
            <a:r>
              <a:rPr lang="fr-CA" b="0" i="0" dirty="0" err="1">
                <a:solidFill>
                  <a:srgbClr val="212121"/>
                </a:solidFill>
                <a:effectLst/>
                <a:latin typeface="system-ui"/>
              </a:rPr>
              <a:t>deficiency</a:t>
            </a:r>
            <a:r>
              <a:rPr lang="fr-CA" b="0" i="0" dirty="0">
                <a:solidFill>
                  <a:srgbClr val="212121"/>
                </a:solidFill>
                <a:effectLst/>
                <a:latin typeface="system-ui"/>
              </a:rPr>
              <a:t> and </a:t>
            </a:r>
            <a:r>
              <a:rPr lang="fr-CA" b="0" i="0" dirty="0" err="1">
                <a:solidFill>
                  <a:srgbClr val="212121"/>
                </a:solidFill>
                <a:effectLst/>
                <a:latin typeface="system-ui"/>
              </a:rPr>
              <a:t>bone</a:t>
            </a:r>
            <a:r>
              <a:rPr lang="fr-CA" b="0" i="0" dirty="0">
                <a:solidFill>
                  <a:srgbClr val="212121"/>
                </a:solidFill>
                <a:effectLst/>
                <a:latin typeface="system-ui"/>
              </a:rPr>
              <a:t> </a:t>
            </a:r>
            <a:r>
              <a:rPr lang="fr-CA" b="0" i="0" dirty="0" err="1">
                <a:solidFill>
                  <a:srgbClr val="212121"/>
                </a:solidFill>
                <a:effectLst/>
                <a:latin typeface="system-ui"/>
              </a:rPr>
              <a:t>health</a:t>
            </a:r>
            <a:r>
              <a:rPr lang="fr-CA" b="0" i="0" dirty="0">
                <a:solidFill>
                  <a:srgbClr val="212121"/>
                </a:solidFill>
                <a:effectLst/>
                <a:latin typeface="system-ui"/>
              </a:rPr>
              <a:t>. </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fr-CA" b="0" i="0" dirty="0">
                <a:solidFill>
                  <a:srgbClr val="212121"/>
                </a:solidFill>
                <a:effectLst/>
                <a:latin typeface="system-ui"/>
              </a:rPr>
              <a:t>The </a:t>
            </a:r>
            <a:r>
              <a:rPr lang="fr-CA" b="0" i="0" dirty="0" err="1">
                <a:solidFill>
                  <a:srgbClr val="212121"/>
                </a:solidFill>
                <a:effectLst/>
                <a:latin typeface="system-ui"/>
              </a:rPr>
              <a:t>certainty</a:t>
            </a:r>
            <a:r>
              <a:rPr lang="fr-CA" b="0" i="0" dirty="0">
                <a:solidFill>
                  <a:srgbClr val="212121"/>
                </a:solidFill>
                <a:effectLst/>
                <a:latin typeface="system-ui"/>
              </a:rPr>
              <a:t> of </a:t>
            </a:r>
            <a:r>
              <a:rPr lang="fr-CA" b="0" i="0" dirty="0" err="1">
                <a:solidFill>
                  <a:srgbClr val="212121"/>
                </a:solidFill>
                <a:effectLst/>
                <a:latin typeface="system-ui"/>
              </a:rPr>
              <a:t>evidence</a:t>
            </a:r>
            <a:r>
              <a:rPr lang="fr-CA" b="0" i="0" dirty="0">
                <a:solidFill>
                  <a:srgbClr val="212121"/>
                </a:solidFill>
                <a:effectLst/>
                <a:latin typeface="system-ui"/>
              </a:rPr>
              <a:t> </a:t>
            </a:r>
            <a:r>
              <a:rPr lang="fr-CA" b="0" i="0" dirty="0" err="1">
                <a:solidFill>
                  <a:srgbClr val="212121"/>
                </a:solidFill>
                <a:effectLst/>
                <a:latin typeface="system-ui"/>
              </a:rPr>
              <a:t>was</a:t>
            </a:r>
            <a:r>
              <a:rPr lang="fr-CA" b="0" i="0" dirty="0">
                <a:solidFill>
                  <a:srgbClr val="212121"/>
                </a:solidFill>
                <a:effectLst/>
                <a:latin typeface="system-ui"/>
              </a:rPr>
              <a:t> </a:t>
            </a:r>
            <a:r>
              <a:rPr lang="fr-CA" b="0" i="0" dirty="0" err="1">
                <a:solidFill>
                  <a:srgbClr val="212121"/>
                </a:solidFill>
                <a:effectLst/>
                <a:latin typeface="system-ui"/>
              </a:rPr>
              <a:t>graded</a:t>
            </a:r>
            <a:r>
              <a:rPr lang="fr-CA" b="0" i="0" dirty="0">
                <a:solidFill>
                  <a:srgbClr val="212121"/>
                </a:solidFill>
                <a:effectLst/>
                <a:latin typeface="system-ui"/>
              </a:rPr>
              <a:t> as </a:t>
            </a:r>
            <a:r>
              <a:rPr lang="fr-CA" b="0" i="0" dirty="0" err="1">
                <a:solidFill>
                  <a:srgbClr val="212121"/>
                </a:solidFill>
                <a:effectLst/>
                <a:latin typeface="system-ui"/>
              </a:rPr>
              <a:t>low</a:t>
            </a:r>
            <a:r>
              <a:rPr lang="fr-CA" b="0" i="0" dirty="0">
                <a:solidFill>
                  <a:srgbClr val="212121"/>
                </a:solidFill>
                <a:effectLst/>
                <a:latin typeface="system-ui"/>
              </a:rPr>
              <a:t> to </a:t>
            </a:r>
            <a:r>
              <a:rPr lang="fr-CA" b="0" i="0" dirty="0" err="1">
                <a:solidFill>
                  <a:srgbClr val="212121"/>
                </a:solidFill>
                <a:effectLst/>
                <a:latin typeface="system-ui"/>
              </a:rPr>
              <a:t>very</a:t>
            </a:r>
            <a:r>
              <a:rPr lang="fr-CA" b="0" i="0" dirty="0">
                <a:solidFill>
                  <a:srgbClr val="212121"/>
                </a:solidFill>
                <a:effectLst/>
                <a:latin typeface="system-ui"/>
              </a:rPr>
              <a:t> </a:t>
            </a:r>
            <a:r>
              <a:rPr lang="fr-CA" b="0" i="0" dirty="0" err="1">
                <a:solidFill>
                  <a:srgbClr val="212121"/>
                </a:solidFill>
                <a:effectLst/>
                <a:latin typeface="system-ui"/>
              </a:rPr>
              <a:t>low</a:t>
            </a:r>
            <a:r>
              <a:rPr lang="fr-CA" b="0" i="0" dirty="0">
                <a:solidFill>
                  <a:srgbClr val="212121"/>
                </a:solidFill>
                <a:effectLst/>
                <a:latin typeface="system-ui"/>
              </a:rPr>
              <a:t> for all </a:t>
            </a:r>
            <a:r>
              <a:rPr lang="fr-CA" b="0" i="0" dirty="0" err="1">
                <a:solidFill>
                  <a:srgbClr val="212121"/>
                </a:solidFill>
                <a:effectLst/>
                <a:latin typeface="system-ui"/>
              </a:rPr>
              <a:t>outcomes</a:t>
            </a:r>
            <a:r>
              <a:rPr lang="fr-CA" b="0" i="0" dirty="0">
                <a:solidFill>
                  <a:srgbClr val="212121"/>
                </a:solidFill>
                <a:effectLst/>
                <a:latin typeface="system-ui"/>
              </a:rPr>
              <a:t>.</a:t>
            </a:r>
            <a:endParaRPr lang="fr-FR"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2. </a:t>
            </a:r>
            <a:r>
              <a:rPr lang="fr-CA" sz="1800" b="0" i="0" dirty="0" err="1">
                <a:solidFill>
                  <a:srgbClr val="212121"/>
                </a:solidFill>
                <a:effectLst/>
              </a:rPr>
              <a:t>Holick</a:t>
            </a:r>
            <a:r>
              <a:rPr lang="fr-CA" sz="1800" b="0" i="0" dirty="0">
                <a:solidFill>
                  <a:srgbClr val="212121"/>
                </a:solidFill>
                <a:effectLst/>
              </a:rPr>
              <a:t> MF, </a:t>
            </a:r>
            <a:r>
              <a:rPr lang="fr-CA" sz="1800" b="0" i="0" dirty="0" err="1">
                <a:solidFill>
                  <a:srgbClr val="212121"/>
                </a:solidFill>
                <a:effectLst/>
              </a:rPr>
              <a:t>Binkley</a:t>
            </a:r>
            <a:r>
              <a:rPr lang="fr-CA" sz="1800" b="0" i="0" dirty="0">
                <a:solidFill>
                  <a:srgbClr val="212121"/>
                </a:solidFill>
                <a:effectLst/>
              </a:rPr>
              <a:t> NC, Bischoff-Ferrari HA, Gordon CM, Hanley DA, </a:t>
            </a:r>
            <a:r>
              <a:rPr lang="fr-CA" sz="1800" b="0" i="0" dirty="0" err="1">
                <a:solidFill>
                  <a:srgbClr val="212121"/>
                </a:solidFill>
                <a:effectLst/>
              </a:rPr>
              <a:t>Heaney</a:t>
            </a:r>
            <a:r>
              <a:rPr lang="fr-CA" sz="1800" b="0" i="0" dirty="0">
                <a:solidFill>
                  <a:srgbClr val="212121"/>
                </a:solidFill>
                <a:effectLst/>
              </a:rPr>
              <a:t> RP, Murad MH, Weaver CM; Endocrine Society. </a:t>
            </a:r>
            <a:r>
              <a:rPr lang="fr-CA" sz="1800" b="0" i="0" dirty="0" err="1">
                <a:solidFill>
                  <a:srgbClr val="212121"/>
                </a:solidFill>
                <a:effectLst/>
              </a:rPr>
              <a:t>Evaluation</a:t>
            </a:r>
            <a:r>
              <a:rPr lang="fr-CA" sz="1800" b="0" i="0" dirty="0">
                <a:solidFill>
                  <a:srgbClr val="212121"/>
                </a:solidFill>
                <a:effectLst/>
              </a:rPr>
              <a:t>, </a:t>
            </a:r>
            <a:r>
              <a:rPr lang="fr-CA" sz="1800" b="0" i="0" dirty="0" err="1">
                <a:solidFill>
                  <a:srgbClr val="212121"/>
                </a:solidFill>
                <a:effectLst/>
              </a:rPr>
              <a:t>treatment</a:t>
            </a:r>
            <a:r>
              <a:rPr lang="fr-CA" sz="1800" b="0" i="0" dirty="0">
                <a:solidFill>
                  <a:srgbClr val="212121"/>
                </a:solidFill>
                <a:effectLst/>
              </a:rPr>
              <a:t>, and </a:t>
            </a:r>
            <a:r>
              <a:rPr lang="fr-CA" sz="1800" b="0" i="0" dirty="0" err="1">
                <a:solidFill>
                  <a:srgbClr val="212121"/>
                </a:solidFill>
                <a:effectLst/>
              </a:rPr>
              <a:t>prevention</a:t>
            </a:r>
            <a:r>
              <a:rPr lang="fr-CA" sz="1800" b="0" i="0" dirty="0">
                <a:solidFill>
                  <a:srgbClr val="212121"/>
                </a:solidFill>
                <a:effectLst/>
              </a:rPr>
              <a:t> of </a:t>
            </a:r>
            <a:r>
              <a:rPr lang="fr-CA" sz="1800" b="0" i="0" dirty="0" err="1">
                <a:solidFill>
                  <a:srgbClr val="212121"/>
                </a:solidFill>
                <a:effectLst/>
              </a:rPr>
              <a:t>vitamin</a:t>
            </a:r>
            <a:r>
              <a:rPr lang="fr-CA" sz="1800" b="0" i="0" dirty="0">
                <a:solidFill>
                  <a:srgbClr val="212121"/>
                </a:solidFill>
                <a:effectLst/>
              </a:rPr>
              <a:t> D </a:t>
            </a:r>
            <a:r>
              <a:rPr lang="fr-CA" sz="1800" b="0" i="0" dirty="0" err="1">
                <a:solidFill>
                  <a:srgbClr val="212121"/>
                </a:solidFill>
                <a:effectLst/>
              </a:rPr>
              <a:t>deficiency</a:t>
            </a:r>
            <a:r>
              <a:rPr lang="fr-CA" sz="1800" b="0" i="0" dirty="0">
                <a:solidFill>
                  <a:srgbClr val="212121"/>
                </a:solidFill>
                <a:effectLst/>
              </a:rPr>
              <a:t>: an Endocrine Society </a:t>
            </a:r>
            <a:r>
              <a:rPr lang="fr-CA" sz="1800" b="0" i="0" dirty="0" err="1">
                <a:solidFill>
                  <a:srgbClr val="212121"/>
                </a:solidFill>
                <a:effectLst/>
              </a:rPr>
              <a:t>clinical</a:t>
            </a:r>
            <a:r>
              <a:rPr lang="fr-CA" sz="1800" b="0" i="0" dirty="0">
                <a:solidFill>
                  <a:srgbClr val="212121"/>
                </a:solidFill>
                <a:effectLst/>
              </a:rPr>
              <a:t> practice guideline. J Clin </a:t>
            </a:r>
            <a:r>
              <a:rPr lang="fr-CA" sz="1800" b="0" i="0" dirty="0" err="1">
                <a:solidFill>
                  <a:srgbClr val="212121"/>
                </a:solidFill>
                <a:effectLst/>
              </a:rPr>
              <a:t>Endocrinol</a:t>
            </a:r>
            <a:r>
              <a:rPr lang="fr-CA" sz="1800" b="0" i="0" dirty="0">
                <a:solidFill>
                  <a:srgbClr val="212121"/>
                </a:solidFill>
                <a:effectLst/>
              </a:rPr>
              <a:t> </a:t>
            </a:r>
            <a:r>
              <a:rPr lang="fr-CA" sz="1800" b="0" i="0" dirty="0" err="1">
                <a:solidFill>
                  <a:srgbClr val="212121"/>
                </a:solidFill>
                <a:effectLst/>
              </a:rPr>
              <a:t>Metab</a:t>
            </a:r>
            <a:r>
              <a:rPr lang="fr-CA" sz="1800" b="0" i="0" dirty="0">
                <a:solidFill>
                  <a:srgbClr val="212121"/>
                </a:solidFill>
                <a:effectLst/>
              </a:rPr>
              <a:t>. 2011 Jul;96(7):1911-30. </a:t>
            </a:r>
            <a:r>
              <a:rPr lang="fr-CA" sz="1800" b="0" i="0" dirty="0" err="1">
                <a:solidFill>
                  <a:srgbClr val="212121"/>
                </a:solidFill>
                <a:effectLst/>
              </a:rPr>
              <a:t>doi</a:t>
            </a:r>
            <a:r>
              <a:rPr lang="fr-CA" sz="1800" b="0" i="0" dirty="0">
                <a:solidFill>
                  <a:srgbClr val="212121"/>
                </a:solidFill>
                <a:effectLst/>
              </a:rPr>
              <a:t>: 10.1210/jc.2011-0385. Epub 2011 Jun 6. Erratum in: J Clin </a:t>
            </a:r>
            <a:r>
              <a:rPr lang="fr-CA" sz="1800" b="0" i="0" dirty="0" err="1">
                <a:solidFill>
                  <a:srgbClr val="212121"/>
                </a:solidFill>
                <a:effectLst/>
              </a:rPr>
              <a:t>Endocrinol</a:t>
            </a:r>
            <a:r>
              <a:rPr lang="fr-CA" sz="1800" b="0" i="0" dirty="0">
                <a:solidFill>
                  <a:srgbClr val="212121"/>
                </a:solidFill>
                <a:effectLst/>
              </a:rPr>
              <a:t> </a:t>
            </a:r>
            <a:r>
              <a:rPr lang="fr-CA" sz="1800" b="0" i="0" dirty="0" err="1">
                <a:solidFill>
                  <a:srgbClr val="212121"/>
                </a:solidFill>
                <a:effectLst/>
              </a:rPr>
              <a:t>Metab</a:t>
            </a:r>
            <a:r>
              <a:rPr lang="fr-CA" sz="1800" b="0" i="0" dirty="0">
                <a:solidFill>
                  <a:srgbClr val="212121"/>
                </a:solidFill>
                <a:effectLst/>
              </a:rPr>
              <a:t>. 2011 Dec;96(12):3908. PMID: 21646368.</a:t>
            </a:r>
            <a:endParaRPr lang="fr-CA" sz="1800" b="0" i="0" dirty="0">
              <a:solidFill>
                <a:srgbClr val="000000"/>
              </a:solidFill>
              <a:effectLst/>
            </a:endParaRPr>
          </a:p>
          <a:p>
            <a:r>
              <a:rPr lang="fr-CA" sz="1800" dirty="0">
                <a:effectLst/>
                <a:latin typeface="Sabon"/>
              </a:rPr>
              <a:t>A major source of </a:t>
            </a:r>
            <a:r>
              <a:rPr lang="fr-CA" sz="1800" dirty="0" err="1">
                <a:effectLst/>
                <a:latin typeface="Sabon"/>
              </a:rPr>
              <a:t>vitamin</a:t>
            </a:r>
            <a:r>
              <a:rPr lang="fr-CA" sz="1800" dirty="0">
                <a:effectLst/>
                <a:latin typeface="Sabon"/>
              </a:rPr>
              <a:t> D for </a:t>
            </a:r>
            <a:r>
              <a:rPr lang="fr-CA" sz="1800" dirty="0" err="1">
                <a:effectLst/>
                <a:latin typeface="Sabon"/>
              </a:rPr>
              <a:t>most</a:t>
            </a:r>
            <a:r>
              <a:rPr lang="fr-CA" sz="1800" dirty="0">
                <a:effectLst/>
                <a:latin typeface="Sabon"/>
              </a:rPr>
              <a:t> </a:t>
            </a:r>
            <a:r>
              <a:rPr lang="fr-CA" sz="1800" dirty="0" err="1">
                <a:effectLst/>
                <a:latin typeface="Sabon"/>
              </a:rPr>
              <a:t>humans</a:t>
            </a:r>
            <a:r>
              <a:rPr lang="fr-CA" sz="1800" dirty="0">
                <a:effectLst/>
                <a:latin typeface="Sabon"/>
              </a:rPr>
              <a:t> </a:t>
            </a:r>
            <a:r>
              <a:rPr lang="fr-CA" sz="1800" dirty="0" err="1">
                <a:effectLst/>
                <a:latin typeface="Sabon"/>
              </a:rPr>
              <a:t>comes</a:t>
            </a:r>
            <a:r>
              <a:rPr lang="fr-CA" sz="1800" dirty="0">
                <a:effectLst/>
                <a:latin typeface="Sabon"/>
              </a:rPr>
              <a:t> </a:t>
            </a:r>
            <a:r>
              <a:rPr lang="fr-CA" sz="1800" dirty="0" err="1">
                <a:effectLst/>
                <a:latin typeface="Sabon"/>
              </a:rPr>
              <a:t>from</a:t>
            </a:r>
            <a:r>
              <a:rPr lang="fr-CA" sz="1800" dirty="0">
                <a:effectLst/>
                <a:latin typeface="Sabon"/>
              </a:rPr>
              <a:t> </a:t>
            </a:r>
            <a:r>
              <a:rPr lang="fr-CA" sz="1800" dirty="0" err="1">
                <a:effectLst/>
                <a:latin typeface="Sabon"/>
              </a:rPr>
              <a:t>exposure</a:t>
            </a:r>
            <a:r>
              <a:rPr lang="fr-CA" sz="1800" dirty="0">
                <a:effectLst/>
                <a:latin typeface="Sabon"/>
              </a:rPr>
              <a:t> of the skin to sunlight </a:t>
            </a:r>
            <a:r>
              <a:rPr lang="fr-CA" sz="1800" dirty="0" err="1">
                <a:effectLst/>
                <a:latin typeface="Sabon"/>
              </a:rPr>
              <a:t>typically</a:t>
            </a:r>
            <a:r>
              <a:rPr lang="fr-CA" sz="1800" dirty="0">
                <a:effectLst/>
                <a:latin typeface="Sabon"/>
              </a:rPr>
              <a:t> </a:t>
            </a:r>
            <a:r>
              <a:rPr lang="fr-CA" sz="1800" dirty="0" err="1">
                <a:effectLst/>
                <a:latin typeface="Sabon"/>
              </a:rPr>
              <a:t>between</a:t>
            </a:r>
            <a:r>
              <a:rPr lang="fr-CA" sz="1800" dirty="0">
                <a:effectLst/>
                <a:latin typeface="Sabon"/>
              </a:rPr>
              <a:t> 1000 h and 1500 h in the </a:t>
            </a:r>
            <a:r>
              <a:rPr lang="fr-CA" sz="1800" dirty="0" err="1">
                <a:effectLst/>
                <a:latin typeface="Sabon"/>
              </a:rPr>
              <a:t>spring</a:t>
            </a:r>
            <a:r>
              <a:rPr lang="fr-CA" sz="1800" dirty="0">
                <a:effectLst/>
                <a:latin typeface="Sabon"/>
              </a:rPr>
              <a:t>, </a:t>
            </a:r>
            <a:r>
              <a:rPr lang="fr-CA" sz="1800" dirty="0" err="1">
                <a:effectLst/>
                <a:latin typeface="Sabon"/>
              </a:rPr>
              <a:t>summer</a:t>
            </a:r>
            <a:r>
              <a:rPr lang="fr-CA" sz="1800" dirty="0">
                <a:effectLst/>
                <a:latin typeface="Sabon"/>
              </a:rPr>
              <a:t>, and </a:t>
            </a:r>
            <a:r>
              <a:rPr lang="fr-CA" sz="1800" dirty="0" err="1">
                <a:effectLst/>
                <a:latin typeface="Sabon"/>
              </a:rPr>
              <a:t>fall</a:t>
            </a:r>
            <a:r>
              <a:rPr lang="fr-CA" sz="1800" dirty="0">
                <a:effectLst/>
                <a:latin typeface="Sabon"/>
              </a:rPr>
              <a:t> (3–5, 7). </a:t>
            </a:r>
            <a:r>
              <a:rPr lang="fr-CA" sz="1800" dirty="0" err="1">
                <a:effectLst/>
                <a:latin typeface="Sabon"/>
              </a:rPr>
              <a:t>Vitamin</a:t>
            </a:r>
            <a:r>
              <a:rPr lang="fr-CA" sz="1800" dirty="0">
                <a:effectLst/>
                <a:latin typeface="Sabon"/>
              </a:rPr>
              <a:t> D </a:t>
            </a:r>
            <a:r>
              <a:rPr lang="fr-CA" sz="1800" dirty="0" err="1">
                <a:effectLst/>
                <a:latin typeface="Sabon"/>
              </a:rPr>
              <a:t>produced</a:t>
            </a:r>
            <a:r>
              <a:rPr lang="fr-CA" sz="1800" dirty="0">
                <a:effectLst/>
                <a:latin typeface="Sabon"/>
              </a:rPr>
              <a:t> in the skin </a:t>
            </a:r>
            <a:r>
              <a:rPr lang="fr-CA" sz="1800" dirty="0" err="1">
                <a:effectLst/>
                <a:latin typeface="Sabon"/>
              </a:rPr>
              <a:t>may</a:t>
            </a:r>
            <a:r>
              <a:rPr lang="fr-CA" sz="1800" dirty="0">
                <a:effectLst/>
                <a:latin typeface="Sabon"/>
              </a:rPr>
              <a:t> last at least </a:t>
            </a:r>
            <a:r>
              <a:rPr lang="fr-CA" sz="1800" dirty="0" err="1">
                <a:effectLst/>
                <a:latin typeface="Sabon"/>
              </a:rPr>
              <a:t>twice</a:t>
            </a:r>
            <a:r>
              <a:rPr lang="fr-CA" sz="1800" dirty="0">
                <a:effectLst/>
                <a:latin typeface="Sabon"/>
              </a:rPr>
              <a:t> as long in the </a:t>
            </a:r>
            <a:r>
              <a:rPr lang="fr-CA" sz="1800" dirty="0" err="1">
                <a:effectLst/>
                <a:latin typeface="Sabon"/>
              </a:rPr>
              <a:t>blood</a:t>
            </a:r>
            <a:r>
              <a:rPr lang="fr-CA" sz="1800" dirty="0">
                <a:effectLst/>
                <a:latin typeface="Sabon"/>
              </a:rPr>
              <a:t> </a:t>
            </a:r>
            <a:r>
              <a:rPr lang="fr-CA" sz="1800" dirty="0" err="1">
                <a:effectLst/>
                <a:latin typeface="Sabon"/>
              </a:rPr>
              <a:t>compared</a:t>
            </a:r>
            <a:r>
              <a:rPr lang="fr-CA" sz="1800" dirty="0">
                <a:effectLst/>
                <a:latin typeface="Sabon"/>
              </a:rPr>
              <a:t> </a:t>
            </a:r>
            <a:r>
              <a:rPr lang="fr-CA" sz="1800" dirty="0" err="1">
                <a:effectLst/>
                <a:latin typeface="Sabon"/>
              </a:rPr>
              <a:t>with</a:t>
            </a:r>
            <a:r>
              <a:rPr lang="fr-CA" sz="1800" dirty="0">
                <a:effectLst/>
                <a:latin typeface="Sabon"/>
              </a:rPr>
              <a:t> </a:t>
            </a:r>
            <a:r>
              <a:rPr lang="fr-CA" sz="1800" dirty="0" err="1">
                <a:effectLst/>
                <a:latin typeface="Sabon"/>
              </a:rPr>
              <a:t>ingested</a:t>
            </a:r>
            <a:r>
              <a:rPr lang="fr-CA" sz="1800" dirty="0">
                <a:effectLst/>
                <a:latin typeface="Sabon"/>
              </a:rPr>
              <a:t> </a:t>
            </a:r>
            <a:r>
              <a:rPr lang="fr-CA" sz="1800" dirty="0" err="1">
                <a:effectLst/>
                <a:latin typeface="Sabon"/>
              </a:rPr>
              <a:t>vitamin</a:t>
            </a:r>
            <a:r>
              <a:rPr lang="fr-CA" sz="1800" dirty="0">
                <a:effectLst/>
                <a:latin typeface="Sabon"/>
              </a:rPr>
              <a:t> D (53) </a:t>
            </a:r>
            <a:endParaRPr lang="fr-CA" dirty="0"/>
          </a:p>
          <a:p>
            <a:endParaRPr lang="fr-FR" dirty="0"/>
          </a:p>
          <a:p>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3. Société canadienne de pédiatrie; </a:t>
            </a:r>
            <a:r>
              <a:rPr lang="fr-CA" sz="1200" dirty="0" err="1">
                <a:effectLst/>
              </a:rPr>
              <a:t>Paediatr</a:t>
            </a:r>
            <a:r>
              <a:rPr lang="fr-CA" sz="1200" dirty="0">
                <a:effectLst/>
              </a:rPr>
              <a:t> Child </a:t>
            </a:r>
            <a:r>
              <a:rPr lang="fr-CA" sz="1200" dirty="0" err="1">
                <a:effectLst/>
              </a:rPr>
              <a:t>Health</a:t>
            </a:r>
            <a:r>
              <a:rPr lang="fr-CA" sz="1200" dirty="0">
                <a:effectLst/>
              </a:rPr>
              <a:t> Vol 12 No 7 </a:t>
            </a:r>
            <a:r>
              <a:rPr lang="fr-CA" sz="1200" dirty="0" err="1">
                <a:effectLst/>
              </a:rPr>
              <a:t>September</a:t>
            </a:r>
            <a:r>
              <a:rPr lang="fr-CA" sz="1200" dirty="0">
                <a:effectLst/>
              </a:rPr>
              <a:t> 2007 ; </a:t>
            </a:r>
            <a:r>
              <a:rPr lang="fr-CA" sz="1200" dirty="0" err="1">
                <a:effectLst/>
              </a:rPr>
              <a:t>Vitamin</a:t>
            </a:r>
            <a:r>
              <a:rPr lang="fr-CA" sz="1200" dirty="0">
                <a:effectLst/>
              </a:rPr>
              <a:t> D </a:t>
            </a:r>
            <a:r>
              <a:rPr lang="fr-CA" sz="1200" dirty="0" err="1">
                <a:effectLst/>
              </a:rPr>
              <a:t>supplementation</a:t>
            </a:r>
            <a:r>
              <a:rPr lang="fr-CA" sz="1200" dirty="0">
                <a:effectLst/>
              </a:rPr>
              <a:t>: </a:t>
            </a:r>
            <a:r>
              <a:rPr lang="fr-CA" sz="1200" dirty="0" err="1">
                <a:effectLst/>
              </a:rPr>
              <a:t>Recommendations</a:t>
            </a:r>
            <a:r>
              <a:rPr lang="fr-CA" sz="1200" dirty="0">
                <a:effectLst/>
              </a:rPr>
              <a:t> for Canadian </a:t>
            </a:r>
            <a:r>
              <a:rPr lang="fr-CA" sz="1200" dirty="0" err="1">
                <a:effectLst/>
              </a:rPr>
              <a:t>mothers</a:t>
            </a:r>
            <a:r>
              <a:rPr lang="fr-CA" sz="1200" dirty="0">
                <a:effectLst/>
              </a:rPr>
              <a:t> and infants POSITION STATEMENT (FNIM 2007-01) </a:t>
            </a:r>
            <a:endParaRPr lang="fr-CA" sz="1200"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45</a:t>
            </a:fld>
            <a:endParaRPr lang="fr-FR" altLang="x-none"/>
          </a:p>
        </p:txBody>
      </p:sp>
    </p:spTree>
    <p:extLst>
      <p:ext uri="{BB962C8B-B14F-4D97-AF65-F5344CB8AC3E}">
        <p14:creationId xmlns:p14="http://schemas.microsoft.com/office/powerpoint/2010/main" val="4186436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46</a:t>
            </a:fld>
            <a:endParaRPr lang="fr-FR"/>
          </a:p>
        </p:txBody>
      </p:sp>
    </p:spTree>
    <p:extLst>
      <p:ext uri="{BB962C8B-B14F-4D97-AF65-F5344CB8AC3E}">
        <p14:creationId xmlns:p14="http://schemas.microsoft.com/office/powerpoint/2010/main" val="2465617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7B1DBE2F-0EE6-8842-A942-6F67B29DADAD}" type="slidenum">
              <a:rPr lang="en-US" smtClean="0"/>
              <a:pPr/>
              <a:t>47</a:t>
            </a:fld>
            <a:endParaRPr lang="en-US"/>
          </a:p>
        </p:txBody>
      </p:sp>
    </p:spTree>
    <p:extLst>
      <p:ext uri="{BB962C8B-B14F-4D97-AF65-F5344CB8AC3E}">
        <p14:creationId xmlns:p14="http://schemas.microsoft.com/office/powerpoint/2010/main" val="1872617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49</a:t>
            </a:fld>
            <a:endParaRPr lang="fr-FR" altLang="x-none"/>
          </a:p>
        </p:txBody>
      </p:sp>
    </p:spTree>
    <p:extLst>
      <p:ext uri="{BB962C8B-B14F-4D97-AF65-F5344CB8AC3E}">
        <p14:creationId xmlns:p14="http://schemas.microsoft.com/office/powerpoint/2010/main" val="276048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50</a:t>
            </a:fld>
            <a:endParaRPr lang="fr-FR" altLang="x-none"/>
          </a:p>
        </p:txBody>
      </p:sp>
    </p:spTree>
    <p:extLst>
      <p:ext uri="{BB962C8B-B14F-4D97-AF65-F5344CB8AC3E}">
        <p14:creationId xmlns:p14="http://schemas.microsoft.com/office/powerpoint/2010/main" val="714352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51</a:t>
            </a:fld>
            <a:endParaRPr lang="fr-FR" altLang="x-none"/>
          </a:p>
        </p:txBody>
      </p:sp>
    </p:spTree>
    <p:extLst>
      <p:ext uri="{BB962C8B-B14F-4D97-AF65-F5344CB8AC3E}">
        <p14:creationId xmlns:p14="http://schemas.microsoft.com/office/powerpoint/2010/main" val="274433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6</a:t>
            </a:fld>
            <a:endParaRPr lang="fr-FR" altLang="x-none"/>
          </a:p>
        </p:txBody>
      </p:sp>
    </p:spTree>
    <p:extLst>
      <p:ext uri="{BB962C8B-B14F-4D97-AF65-F5344CB8AC3E}">
        <p14:creationId xmlns:p14="http://schemas.microsoft.com/office/powerpoint/2010/main" val="392367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52</a:t>
            </a:fld>
            <a:endParaRPr lang="fr-FR" altLang="x-none"/>
          </a:p>
        </p:txBody>
      </p:sp>
    </p:spTree>
    <p:extLst>
      <p:ext uri="{BB962C8B-B14F-4D97-AF65-F5344CB8AC3E}">
        <p14:creationId xmlns:p14="http://schemas.microsoft.com/office/powerpoint/2010/main" val="3027108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53</a:t>
            </a:fld>
            <a:endParaRPr lang="fr-FR" altLang="x-none"/>
          </a:p>
        </p:txBody>
      </p:sp>
    </p:spTree>
    <p:extLst>
      <p:ext uri="{BB962C8B-B14F-4D97-AF65-F5344CB8AC3E}">
        <p14:creationId xmlns:p14="http://schemas.microsoft.com/office/powerpoint/2010/main" val="3974227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54</a:t>
            </a:fld>
            <a:endParaRPr lang="fr-FR" altLang="x-none"/>
          </a:p>
        </p:txBody>
      </p:sp>
    </p:spTree>
    <p:extLst>
      <p:ext uri="{BB962C8B-B14F-4D97-AF65-F5344CB8AC3E}">
        <p14:creationId xmlns:p14="http://schemas.microsoft.com/office/powerpoint/2010/main" val="2974184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7</a:t>
            </a:fld>
            <a:endParaRPr lang="fr-FR" altLang="x-none"/>
          </a:p>
        </p:txBody>
      </p:sp>
    </p:spTree>
    <p:extLst>
      <p:ext uri="{BB962C8B-B14F-4D97-AF65-F5344CB8AC3E}">
        <p14:creationId xmlns:p14="http://schemas.microsoft.com/office/powerpoint/2010/main" val="305857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8</a:t>
            </a:fld>
            <a:endParaRPr lang="fr-FR"/>
          </a:p>
        </p:txBody>
      </p:sp>
    </p:spTree>
    <p:extLst>
      <p:ext uri="{BB962C8B-B14F-4D97-AF65-F5344CB8AC3E}">
        <p14:creationId xmlns:p14="http://schemas.microsoft.com/office/powerpoint/2010/main" val="370435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dirty="0">
                <a:solidFill>
                  <a:srgbClr val="000000"/>
                </a:solidFill>
                <a:effectLst/>
                <a:latin typeface="Calibri" panose="020F0502020204030204" pitchFamily="34" charset="0"/>
              </a:rPr>
              <a:t>La</a:t>
            </a:r>
            <a:r>
              <a:rPr lang="fr-FR" sz="1200" b="1" i="0" u="none" strike="noStrike" dirty="0">
                <a:solidFill>
                  <a:srgbClr val="000000"/>
                </a:solidFill>
                <a:effectLst/>
                <a:latin typeface="Calibri" panose="020F0502020204030204" pitchFamily="34" charset="0"/>
              </a:rPr>
              <a:t> variation régionale</a:t>
            </a:r>
            <a:r>
              <a:rPr lang="fr-FR" sz="1200" b="0" i="0" u="none" strike="noStrike" dirty="0">
                <a:solidFill>
                  <a:srgbClr val="000000"/>
                </a:solidFill>
                <a:effectLst/>
                <a:latin typeface="Calibri" panose="020F0502020204030204" pitchFamily="34" charset="0"/>
              </a:rPr>
              <a:t> peut être un indice de surutilisation de certaines méthodes thérapeutiques; l’INESSS a publié sur le sujet en 1996, autre étude faite en Angleterre et Nouvelle Angleterre en 2016 disponible sur PubMed (The Journal of </a:t>
            </a:r>
            <a:r>
              <a:rPr lang="fr-FR" sz="1200" b="0" i="0" u="none" strike="noStrike" dirty="0" err="1">
                <a:solidFill>
                  <a:srgbClr val="000000"/>
                </a:solidFill>
                <a:effectLst/>
                <a:latin typeface="Calibri" panose="020F0502020204030204" pitchFamily="34" charset="0"/>
              </a:rPr>
              <a:t>Pediarics</a:t>
            </a:r>
            <a:r>
              <a:rPr lang="fr-FR" sz="1200" b="0" i="0" u="none" strike="noStrike" dirty="0">
                <a:solidFill>
                  <a:srgbClr val="000000"/>
                </a:solidFill>
                <a:effectLst/>
                <a:latin typeface="Calibri" panose="020F0502020204030204" pitchFamily="34" charset="0"/>
              </a:rPr>
              <a:t>)</a:t>
            </a:r>
          </a:p>
          <a:p>
            <a:endParaRPr lang="fr-CA" sz="1800" dirty="0"/>
          </a:p>
          <a:p>
            <a:r>
              <a:rPr lang="fr-CA" sz="1800" dirty="0"/>
              <a:t>http://dx.doi.org10.1016/j.jpeds.2016.08.093</a:t>
            </a:r>
          </a:p>
          <a:p>
            <a:endParaRPr lang="fr-CA" sz="1800" b="0" i="0" u="none" strike="noStrike" dirty="0">
              <a:solidFill>
                <a:srgbClr val="000000"/>
              </a:solidFill>
              <a:effectLst/>
              <a:latin typeface="Calibri" panose="020F0502020204030204" pitchFamily="34" charset="0"/>
            </a:endParaRPr>
          </a:p>
          <a:p>
            <a:r>
              <a:rPr lang="fr-CA" sz="1800" dirty="0" err="1"/>
              <a:t>Using</a:t>
            </a:r>
            <a:r>
              <a:rPr lang="fr-CA" sz="1800" dirty="0"/>
              <a:t> persistent OME and objective </a:t>
            </a:r>
            <a:r>
              <a:rPr lang="fr-CA" sz="1800" dirty="0" err="1"/>
              <a:t>hearing</a:t>
            </a:r>
            <a:r>
              <a:rPr lang="fr-CA" sz="1800" dirty="0"/>
              <a:t> </a:t>
            </a:r>
            <a:r>
              <a:rPr lang="fr-CA" sz="1800" dirty="0" err="1"/>
              <a:t>loss</a:t>
            </a:r>
            <a:r>
              <a:rPr lang="fr-CA" sz="1800" dirty="0"/>
              <a:t> as the best </a:t>
            </a:r>
            <a:r>
              <a:rPr lang="fr-CA" sz="1800" dirty="0" err="1"/>
              <a:t>evidence-based</a:t>
            </a:r>
            <a:r>
              <a:rPr lang="fr-CA" sz="1800" dirty="0"/>
              <a:t> </a:t>
            </a:r>
            <a:r>
              <a:rPr lang="fr-CA" sz="1800" dirty="0" err="1"/>
              <a:t>assessment</a:t>
            </a:r>
            <a:r>
              <a:rPr lang="fr-CA" sz="1800" dirty="0"/>
              <a:t> of </a:t>
            </a:r>
            <a:r>
              <a:rPr lang="fr-CA" sz="1800" dirty="0" err="1"/>
              <a:t>likely</a:t>
            </a:r>
            <a:r>
              <a:rPr lang="fr-CA" sz="1800" dirty="0"/>
              <a:t> </a:t>
            </a:r>
            <a:r>
              <a:rPr lang="fr-CA" sz="1800" dirty="0" err="1"/>
              <a:t>benefit</a:t>
            </a:r>
            <a:r>
              <a:rPr lang="fr-CA" sz="1800" dirty="0"/>
              <a:t>, </a:t>
            </a:r>
            <a:r>
              <a:rPr lang="fr-CA" sz="1800" dirty="0" err="1"/>
              <a:t>this</a:t>
            </a:r>
            <a:r>
              <a:rPr lang="fr-CA" sz="1800" dirty="0"/>
              <a:t> </a:t>
            </a:r>
            <a:r>
              <a:rPr lang="fr-CA" sz="1800" dirty="0" err="1"/>
              <a:t>study</a:t>
            </a:r>
            <a:r>
              <a:rPr lang="fr-CA" sz="1800" dirty="0"/>
              <a:t> </a:t>
            </a:r>
            <a:r>
              <a:rPr lang="fr-CA" sz="1800" dirty="0" err="1"/>
              <a:t>provides</a:t>
            </a:r>
            <a:r>
              <a:rPr lang="fr-CA" sz="1800" dirty="0"/>
              <a:t> indication of possible </a:t>
            </a:r>
            <a:r>
              <a:rPr lang="fr-CA" sz="1800" dirty="0" err="1"/>
              <a:t>underuse</a:t>
            </a:r>
            <a:r>
              <a:rPr lang="fr-CA" sz="1800" dirty="0"/>
              <a:t> in </a:t>
            </a:r>
            <a:r>
              <a:rPr lang="fr-CA" sz="1800" dirty="0" err="1"/>
              <a:t>some</a:t>
            </a:r>
            <a:r>
              <a:rPr lang="fr-CA" sz="1800" dirty="0"/>
              <a:t> areas of </a:t>
            </a:r>
            <a:r>
              <a:rPr lang="fr-CA" sz="1800" dirty="0" err="1"/>
              <a:t>England</a:t>
            </a:r>
            <a:r>
              <a:rPr lang="fr-CA" sz="1800" dirty="0"/>
              <a:t> and NNE, and possible </a:t>
            </a:r>
            <a:r>
              <a:rPr lang="fr-CA" sz="1800" dirty="0" err="1"/>
              <a:t>overuse</a:t>
            </a:r>
            <a:r>
              <a:rPr lang="fr-CA" sz="1800" dirty="0"/>
              <a:t> in </a:t>
            </a:r>
            <a:r>
              <a:rPr lang="fr-CA" sz="1800" dirty="0" err="1"/>
              <a:t>other</a:t>
            </a:r>
            <a:r>
              <a:rPr lang="fr-CA" sz="1800" dirty="0"/>
              <a:t> areas of NNE. </a:t>
            </a:r>
            <a:r>
              <a:rPr lang="fr-CA" sz="1800" dirty="0" err="1"/>
              <a:t>However</a:t>
            </a:r>
            <a:r>
              <a:rPr lang="fr-CA" sz="1800" dirty="0"/>
              <a:t>, </a:t>
            </a:r>
            <a:r>
              <a:rPr lang="fr-CA" sz="1800" dirty="0" err="1"/>
              <a:t>these</a:t>
            </a:r>
            <a:r>
              <a:rPr lang="fr-CA" sz="1800" dirty="0"/>
              <a:t> </a:t>
            </a:r>
            <a:r>
              <a:rPr lang="fr-CA" sz="1800" dirty="0" err="1"/>
              <a:t>measures</a:t>
            </a:r>
            <a:r>
              <a:rPr lang="fr-CA" sz="1800" dirty="0"/>
              <a:t> </a:t>
            </a:r>
            <a:r>
              <a:rPr lang="fr-CA" sz="1800" dirty="0" err="1"/>
              <a:t>may</a:t>
            </a:r>
            <a:r>
              <a:rPr lang="fr-CA" sz="1800" dirty="0"/>
              <a:t> </a:t>
            </a:r>
            <a:r>
              <a:rPr lang="fr-CA" sz="1800" dirty="0" err="1"/>
              <a:t>overestimate</a:t>
            </a:r>
            <a:r>
              <a:rPr lang="fr-CA" sz="1800" dirty="0"/>
              <a:t> the </a:t>
            </a:r>
            <a:r>
              <a:rPr lang="fr-CA" sz="1800" dirty="0" err="1"/>
              <a:t>need</a:t>
            </a:r>
            <a:r>
              <a:rPr lang="fr-CA" sz="1800" dirty="0"/>
              <a:t> for </a:t>
            </a:r>
            <a:r>
              <a:rPr lang="fr-CA" sz="1800" dirty="0" err="1"/>
              <a:t>tympanostomy</a:t>
            </a:r>
            <a:r>
              <a:rPr lang="fr-CA" sz="1800" dirty="0"/>
              <a:t> tubes insertion for 3 </a:t>
            </a:r>
            <a:r>
              <a:rPr lang="fr-CA" sz="1800" dirty="0" err="1"/>
              <a:t>reasons</a:t>
            </a:r>
            <a:r>
              <a:rPr lang="fr-CA" sz="1800" dirty="0"/>
              <a:t>. First, the </a:t>
            </a:r>
            <a:r>
              <a:rPr lang="fr-CA" sz="1800" dirty="0" err="1"/>
              <a:t>evidence</a:t>
            </a:r>
            <a:r>
              <a:rPr lang="fr-CA" sz="1800" dirty="0"/>
              <a:t> for long-</a:t>
            </a:r>
            <a:r>
              <a:rPr lang="fr-CA" sz="1800" dirty="0" err="1"/>
              <a:t>term</a:t>
            </a:r>
            <a:r>
              <a:rPr lang="fr-CA" sz="1800" dirty="0"/>
              <a:t> </a:t>
            </a:r>
            <a:r>
              <a:rPr lang="fr-CA" sz="1800" dirty="0" err="1"/>
              <a:t>benefit</a:t>
            </a:r>
            <a:r>
              <a:rPr lang="fr-CA" sz="1800" dirty="0"/>
              <a:t> of </a:t>
            </a:r>
            <a:r>
              <a:rPr lang="fr-CA" sz="1800" dirty="0" err="1"/>
              <a:t>tympanostomy</a:t>
            </a:r>
            <a:r>
              <a:rPr lang="fr-CA" sz="1800" dirty="0"/>
              <a:t> tubes </a:t>
            </a:r>
            <a:r>
              <a:rPr lang="fr-CA" sz="1800" dirty="0" err="1"/>
              <a:t>is</a:t>
            </a:r>
            <a:r>
              <a:rPr lang="fr-CA" sz="1800" dirty="0"/>
              <a:t> </a:t>
            </a:r>
            <a:r>
              <a:rPr lang="fr-CA" sz="1800" dirty="0" err="1"/>
              <a:t>weak</a:t>
            </a:r>
            <a:r>
              <a:rPr lang="fr-CA" sz="1800" dirty="0"/>
              <a:t>. </a:t>
            </a:r>
            <a:r>
              <a:rPr lang="fr-CA" sz="1800" dirty="0" err="1"/>
              <a:t>Historically</a:t>
            </a:r>
            <a:r>
              <a:rPr lang="fr-CA" sz="1800" dirty="0"/>
              <a:t>, </a:t>
            </a:r>
            <a:r>
              <a:rPr lang="fr-CA" sz="1800" dirty="0" err="1"/>
              <a:t>tympanostomy</a:t>
            </a:r>
            <a:r>
              <a:rPr lang="fr-CA" sz="1800" dirty="0"/>
              <a:t> tube insertion </a:t>
            </a:r>
            <a:r>
              <a:rPr lang="fr-CA" sz="1800" dirty="0" err="1"/>
              <a:t>was</a:t>
            </a:r>
            <a:r>
              <a:rPr lang="fr-CA" sz="1800" dirty="0"/>
              <a:t> </a:t>
            </a:r>
            <a:r>
              <a:rPr lang="fr-CA" sz="1800" dirty="0" err="1"/>
              <a:t>considered</a:t>
            </a:r>
            <a:r>
              <a:rPr lang="fr-CA" sz="1800" dirty="0"/>
              <a:t> </a:t>
            </a:r>
            <a:r>
              <a:rPr lang="fr-CA" sz="1800" dirty="0" err="1"/>
              <a:t>appropriate</a:t>
            </a:r>
            <a:r>
              <a:rPr lang="fr-CA" sz="1800" dirty="0"/>
              <a:t> to </a:t>
            </a:r>
            <a:r>
              <a:rPr lang="fr-CA" sz="1800" dirty="0" err="1"/>
              <a:t>prevent</a:t>
            </a:r>
            <a:r>
              <a:rPr lang="fr-CA" sz="1800" dirty="0"/>
              <a:t> </a:t>
            </a:r>
            <a:r>
              <a:rPr lang="fr-CA" sz="1800" dirty="0" err="1"/>
              <a:t>recurrent</a:t>
            </a:r>
            <a:r>
              <a:rPr lang="fr-CA" sz="1800" dirty="0"/>
              <a:t> </a:t>
            </a:r>
            <a:r>
              <a:rPr lang="fr-CA" sz="1800" dirty="0" err="1"/>
              <a:t>episodes</a:t>
            </a:r>
            <a:r>
              <a:rPr lang="fr-CA" sz="1800" dirty="0"/>
              <a:t> of acute</a:t>
            </a:r>
            <a:r>
              <a:rPr lang="fr-CA" sz="1800" b="0" i="0" u="none" strike="noStrike" dirty="0">
                <a:solidFill>
                  <a:srgbClr val="000000"/>
                </a:solidFill>
                <a:effectLst/>
                <a:latin typeface="Calibri" panose="020F0502020204030204" pitchFamily="34" charset="0"/>
              </a:rPr>
              <a:t> </a:t>
            </a:r>
            <a:r>
              <a:rPr lang="fr-CA" sz="1800" dirty="0" err="1"/>
              <a:t>otitis</a:t>
            </a:r>
            <a:r>
              <a:rPr lang="fr-CA" sz="1800" dirty="0"/>
              <a:t> media or for </a:t>
            </a:r>
            <a:r>
              <a:rPr lang="fr-CA" sz="1800" dirty="0" err="1"/>
              <a:t>hearing</a:t>
            </a:r>
            <a:r>
              <a:rPr lang="fr-CA" sz="1800" dirty="0"/>
              <a:t> </a:t>
            </a:r>
            <a:r>
              <a:rPr lang="fr-CA" sz="1800" dirty="0" err="1"/>
              <a:t>loss</a:t>
            </a:r>
            <a:r>
              <a:rPr lang="fr-CA" sz="1800" dirty="0"/>
              <a:t> </a:t>
            </a:r>
            <a:r>
              <a:rPr lang="fr-CA" sz="1800" dirty="0" err="1"/>
              <a:t>from</a:t>
            </a:r>
            <a:r>
              <a:rPr lang="fr-CA" sz="1800" dirty="0"/>
              <a:t> OME.18,19 </a:t>
            </a:r>
            <a:r>
              <a:rPr lang="fr-CA" sz="1800" dirty="0" err="1"/>
              <a:t>Although</a:t>
            </a:r>
            <a:r>
              <a:rPr lang="fr-CA" sz="1800" dirty="0"/>
              <a:t> OME </a:t>
            </a:r>
            <a:r>
              <a:rPr lang="fr-CA" sz="1800" dirty="0" err="1"/>
              <a:t>spontaneously</a:t>
            </a:r>
            <a:r>
              <a:rPr lang="fr-CA" sz="1800" dirty="0"/>
              <a:t> </a:t>
            </a:r>
            <a:r>
              <a:rPr lang="fr-CA" sz="1800" dirty="0" err="1"/>
              <a:t>resolves</a:t>
            </a:r>
            <a:r>
              <a:rPr lang="fr-CA" sz="1800" dirty="0"/>
              <a:t> for </a:t>
            </a:r>
            <a:r>
              <a:rPr lang="fr-CA" sz="1800" dirty="0" err="1"/>
              <a:t>most</a:t>
            </a:r>
            <a:r>
              <a:rPr lang="fr-CA" sz="1800" dirty="0"/>
              <a:t> </a:t>
            </a:r>
            <a:r>
              <a:rPr lang="fr-CA" sz="1800" dirty="0" err="1"/>
              <a:t>children</a:t>
            </a:r>
            <a:r>
              <a:rPr lang="fr-CA" sz="1800" dirty="0"/>
              <a:t>, a proportion of </a:t>
            </a:r>
            <a:r>
              <a:rPr lang="fr-CA" sz="1800" dirty="0" err="1"/>
              <a:t>them</a:t>
            </a:r>
            <a:r>
              <a:rPr lang="fr-CA" sz="1800" dirty="0"/>
              <a:t> </a:t>
            </a:r>
            <a:r>
              <a:rPr lang="fr-CA" sz="1800" dirty="0" err="1"/>
              <a:t>suffer</a:t>
            </a:r>
            <a:r>
              <a:rPr lang="fr-CA" sz="1800" dirty="0"/>
              <a:t> </a:t>
            </a:r>
            <a:r>
              <a:rPr lang="fr-CA" sz="1800" dirty="0" err="1"/>
              <a:t>from</a:t>
            </a:r>
            <a:r>
              <a:rPr lang="fr-CA" sz="1800" dirty="0"/>
              <a:t> persistent effusion </a:t>
            </a:r>
            <a:r>
              <a:rPr lang="fr-CA" sz="1800" dirty="0" err="1"/>
              <a:t>that</a:t>
            </a:r>
            <a:r>
              <a:rPr lang="fr-CA" sz="1800" dirty="0"/>
              <a:t> </a:t>
            </a:r>
            <a:r>
              <a:rPr lang="fr-CA" sz="1800" dirty="0" err="1"/>
              <a:t>may</a:t>
            </a:r>
            <a:r>
              <a:rPr lang="fr-CA" sz="1800" dirty="0"/>
              <a:t> cause </a:t>
            </a:r>
            <a:r>
              <a:rPr lang="fr-CA" sz="1800" dirty="0" err="1"/>
              <a:t>impaired</a:t>
            </a:r>
            <a:r>
              <a:rPr lang="fr-CA" sz="1800" dirty="0"/>
              <a:t> </a:t>
            </a:r>
            <a:r>
              <a:rPr lang="fr-CA" sz="1800" dirty="0" err="1"/>
              <a:t>hearing</a:t>
            </a:r>
            <a:r>
              <a:rPr lang="fr-CA" sz="1800" dirty="0"/>
              <a:t> </a:t>
            </a:r>
            <a:r>
              <a:rPr lang="fr-CA" sz="1800" dirty="0" err="1"/>
              <a:t>which</a:t>
            </a:r>
            <a:r>
              <a:rPr lang="fr-CA" sz="1800" dirty="0"/>
              <a:t>, in </a:t>
            </a:r>
            <a:r>
              <a:rPr lang="fr-CA" sz="1800" dirty="0" err="1"/>
              <a:t>some</a:t>
            </a:r>
            <a:r>
              <a:rPr lang="fr-CA" sz="1800" dirty="0"/>
              <a:t> </a:t>
            </a:r>
            <a:r>
              <a:rPr lang="fr-CA" sz="1800" dirty="0" err="1"/>
              <a:t>children</a:t>
            </a:r>
            <a:r>
              <a:rPr lang="fr-CA" sz="1800" dirty="0"/>
              <a:t>, can affect </a:t>
            </a:r>
            <a:r>
              <a:rPr lang="fr-CA" sz="1800" dirty="0" err="1"/>
              <a:t>educational</a:t>
            </a:r>
            <a:r>
              <a:rPr lang="fr-CA" sz="1800" dirty="0"/>
              <a:t> performance, </a:t>
            </a:r>
            <a:r>
              <a:rPr lang="fr-CA" sz="1800" dirty="0" err="1"/>
              <a:t>language</a:t>
            </a:r>
            <a:r>
              <a:rPr lang="fr-CA" sz="1800" dirty="0"/>
              <a:t> </a:t>
            </a:r>
            <a:r>
              <a:rPr lang="fr-CA" sz="1800" dirty="0" err="1"/>
              <a:t>development</a:t>
            </a:r>
            <a:r>
              <a:rPr lang="fr-CA" sz="1800" dirty="0"/>
              <a:t>, and/or behavior.1,25 </a:t>
            </a:r>
            <a:r>
              <a:rPr lang="fr-CA" sz="1800" dirty="0" err="1"/>
              <a:t>Tympanostomy</a:t>
            </a:r>
            <a:r>
              <a:rPr lang="fr-CA" sz="1800" dirty="0"/>
              <a:t> tubes for OME have been </a:t>
            </a:r>
            <a:r>
              <a:rPr lang="fr-CA" sz="1800" dirty="0" err="1"/>
              <a:t>shown</a:t>
            </a:r>
            <a:r>
              <a:rPr lang="fr-CA" sz="1800" dirty="0"/>
              <a:t> to </a:t>
            </a:r>
            <a:r>
              <a:rPr lang="fr-CA" sz="1800" dirty="0" err="1"/>
              <a:t>reduce</a:t>
            </a:r>
            <a:r>
              <a:rPr lang="fr-CA" sz="1800" dirty="0"/>
              <a:t> OME and </a:t>
            </a:r>
            <a:r>
              <a:rPr lang="fr-CA" sz="1800" dirty="0" err="1"/>
              <a:t>improve</a:t>
            </a:r>
            <a:r>
              <a:rPr lang="fr-CA" sz="1800" dirty="0"/>
              <a:t> </a:t>
            </a:r>
            <a:r>
              <a:rPr lang="fr-CA" sz="1800" dirty="0" err="1"/>
              <a:t>hearing</a:t>
            </a:r>
            <a:r>
              <a:rPr lang="fr-CA" sz="1800" dirty="0"/>
              <a:t>, but longer-</a:t>
            </a:r>
            <a:r>
              <a:rPr lang="fr-CA" sz="1800" dirty="0" err="1"/>
              <a:t>term</a:t>
            </a:r>
            <a:r>
              <a:rPr lang="fr-CA" sz="1800" dirty="0"/>
              <a:t> </a:t>
            </a:r>
            <a:r>
              <a:rPr lang="fr-CA" sz="1800" dirty="0" err="1"/>
              <a:t>benefits</a:t>
            </a:r>
            <a:r>
              <a:rPr lang="fr-CA" sz="1800" dirty="0"/>
              <a:t> have been harder to detect,13,20-22 </a:t>
            </a:r>
            <a:r>
              <a:rPr lang="fr-CA" sz="1800" dirty="0" err="1"/>
              <a:t>particularly</a:t>
            </a:r>
            <a:r>
              <a:rPr lang="fr-CA" sz="1800" dirty="0"/>
              <a:t> </a:t>
            </a:r>
            <a:r>
              <a:rPr lang="fr-CA" sz="1800" dirty="0" err="1"/>
              <a:t>with</a:t>
            </a:r>
            <a:r>
              <a:rPr lang="fr-CA" sz="1800" dirty="0"/>
              <a:t> regard to </a:t>
            </a:r>
            <a:r>
              <a:rPr lang="fr-CA" sz="1800" dirty="0" err="1"/>
              <a:t>improved</a:t>
            </a:r>
            <a:r>
              <a:rPr lang="fr-CA" sz="1800" dirty="0"/>
              <a:t> </a:t>
            </a:r>
            <a:r>
              <a:rPr lang="fr-CA" sz="1800" dirty="0" err="1"/>
              <a:t>language</a:t>
            </a:r>
            <a:r>
              <a:rPr lang="fr-CA" sz="1800" dirty="0"/>
              <a:t> and cognitive development.13,19 </a:t>
            </a:r>
            <a:r>
              <a:rPr lang="fr-CA" sz="1800" dirty="0" err="1"/>
              <a:t>Therefore</a:t>
            </a:r>
            <a:r>
              <a:rPr lang="fr-CA" sz="1800" dirty="0"/>
              <a:t>, </a:t>
            </a:r>
            <a:r>
              <a:rPr lang="fr-CA" sz="1800" dirty="0" err="1"/>
              <a:t>even</a:t>
            </a:r>
            <a:r>
              <a:rPr lang="fr-CA" sz="1800" dirty="0"/>
              <a:t> guidelines-</a:t>
            </a:r>
            <a:r>
              <a:rPr lang="fr-CA" sz="1800" dirty="0" err="1"/>
              <a:t>based</a:t>
            </a:r>
            <a:r>
              <a:rPr lang="fr-CA" sz="1800" dirty="0"/>
              <a:t> </a:t>
            </a:r>
            <a:r>
              <a:rPr lang="fr-CA" sz="1800" dirty="0" err="1"/>
              <a:t>assessments</a:t>
            </a:r>
            <a:r>
              <a:rPr lang="fr-CA" sz="1800" dirty="0"/>
              <a:t> of </a:t>
            </a:r>
            <a:r>
              <a:rPr lang="fr-CA" sz="1800" dirty="0" err="1"/>
              <a:t>overuse</a:t>
            </a:r>
            <a:r>
              <a:rPr lang="fr-CA" sz="1800" dirty="0"/>
              <a:t> and </a:t>
            </a:r>
            <a:r>
              <a:rPr lang="fr-CA" sz="1800" dirty="0" err="1"/>
              <a:t>underuse</a:t>
            </a:r>
            <a:r>
              <a:rPr lang="fr-CA" sz="1800" dirty="0"/>
              <a:t> </a:t>
            </a:r>
            <a:r>
              <a:rPr lang="fr-CA" sz="1800" dirty="0" err="1"/>
              <a:t>may</a:t>
            </a:r>
            <a:r>
              <a:rPr lang="fr-CA" sz="1800" dirty="0"/>
              <a:t> </a:t>
            </a:r>
            <a:r>
              <a:rPr lang="fr-CA" sz="1800" dirty="0" err="1"/>
              <a:t>overestimate</a:t>
            </a:r>
            <a:r>
              <a:rPr lang="fr-CA" sz="1800" dirty="0"/>
              <a:t> the </a:t>
            </a:r>
            <a:r>
              <a:rPr lang="fr-CA" sz="1800" dirty="0" err="1"/>
              <a:t>benefit</a:t>
            </a:r>
            <a:r>
              <a:rPr lang="fr-CA" sz="1800" dirty="0"/>
              <a:t> </a:t>
            </a:r>
            <a:r>
              <a:rPr lang="fr-CA" sz="1800" dirty="0" err="1"/>
              <a:t>from</a:t>
            </a:r>
            <a:r>
              <a:rPr lang="fr-CA" sz="1800" dirty="0"/>
              <a:t> </a:t>
            </a:r>
            <a:r>
              <a:rPr lang="fr-CA" sz="1800" dirty="0" err="1"/>
              <a:t>tympanostomy</a:t>
            </a:r>
            <a:r>
              <a:rPr lang="fr-CA" sz="1800" dirty="0"/>
              <a:t> tubes.7</a:t>
            </a:r>
            <a:endParaRPr lang="fr-CA" sz="1800" b="0" i="0" u="none" strike="noStrike" dirty="0">
              <a:solidFill>
                <a:srgbClr val="000000"/>
              </a:solidFill>
              <a:effectLst/>
              <a:latin typeface="Calibri" panose="020F0502020204030204" pitchFamily="34" charset="0"/>
            </a:endParaRPr>
          </a:p>
          <a:p>
            <a:endParaRPr lang="fr-CA" sz="1800" b="0" i="0" u="none" strike="noStrike" dirty="0">
              <a:solidFill>
                <a:srgbClr val="000000"/>
              </a:solidFill>
              <a:effectLst/>
              <a:latin typeface="Calibri" panose="020F0502020204030204" pitchFamily="34" charset="0"/>
            </a:endParaRPr>
          </a:p>
          <a:p>
            <a:r>
              <a:rPr lang="fr-CA" sz="1800" dirty="0" err="1"/>
              <a:t>Taken</a:t>
            </a:r>
            <a:r>
              <a:rPr lang="fr-CA" sz="1800" dirty="0"/>
              <a:t> </a:t>
            </a:r>
            <a:r>
              <a:rPr lang="fr-CA" sz="1800" dirty="0" err="1"/>
              <a:t>together</a:t>
            </a:r>
            <a:r>
              <a:rPr lang="fr-CA" sz="1800" dirty="0"/>
              <a:t>, the </a:t>
            </a:r>
            <a:r>
              <a:rPr lang="fr-CA" sz="1800" dirty="0" err="1"/>
              <a:t>lack</a:t>
            </a:r>
            <a:r>
              <a:rPr lang="fr-CA" sz="1800" dirty="0"/>
              <a:t> of </a:t>
            </a:r>
            <a:r>
              <a:rPr lang="fr-CA" sz="1800" dirty="0" err="1"/>
              <a:t>evidence</a:t>
            </a:r>
            <a:r>
              <a:rPr lang="fr-CA" sz="1800" dirty="0"/>
              <a:t> for long-</a:t>
            </a:r>
            <a:r>
              <a:rPr lang="fr-CA" sz="1800" dirty="0" err="1"/>
              <a:t>term</a:t>
            </a:r>
            <a:r>
              <a:rPr lang="fr-CA" sz="1800" dirty="0"/>
              <a:t> </a:t>
            </a:r>
            <a:r>
              <a:rPr lang="fr-CA" sz="1800" dirty="0" err="1"/>
              <a:t>benefit</a:t>
            </a:r>
            <a:r>
              <a:rPr lang="fr-CA" sz="1800" dirty="0"/>
              <a:t>, the </a:t>
            </a:r>
            <a:r>
              <a:rPr lang="fr-CA" sz="1800" dirty="0" err="1"/>
              <a:t>unavailability</a:t>
            </a:r>
            <a:r>
              <a:rPr lang="fr-CA" sz="1800" dirty="0"/>
              <a:t> of </a:t>
            </a:r>
            <a:r>
              <a:rPr lang="fr-CA" sz="1800" dirty="0" err="1"/>
              <a:t>clinical</a:t>
            </a:r>
            <a:r>
              <a:rPr lang="fr-CA" sz="1800" dirty="0"/>
              <a:t> trials for the </a:t>
            </a:r>
            <a:r>
              <a:rPr lang="fr-CA" sz="1800" dirty="0" err="1"/>
              <a:t>most</a:t>
            </a:r>
            <a:r>
              <a:rPr lang="fr-CA" sz="1800" dirty="0"/>
              <a:t> </a:t>
            </a:r>
            <a:r>
              <a:rPr lang="fr-CA" sz="1800" dirty="0" err="1"/>
              <a:t>common</a:t>
            </a:r>
            <a:r>
              <a:rPr lang="fr-CA" sz="1800" dirty="0"/>
              <a:t> indications, and the </a:t>
            </a:r>
            <a:r>
              <a:rPr lang="fr-CA" sz="1800" dirty="0" err="1"/>
              <a:t>low</a:t>
            </a:r>
            <a:r>
              <a:rPr lang="fr-CA" sz="1800" dirty="0"/>
              <a:t> </a:t>
            </a:r>
            <a:r>
              <a:rPr lang="fr-CA" sz="1800" dirty="0" err="1"/>
              <a:t>level</a:t>
            </a:r>
            <a:r>
              <a:rPr lang="fr-CA" sz="1800" dirty="0"/>
              <a:t> of </a:t>
            </a:r>
            <a:r>
              <a:rPr lang="fr-CA" sz="1800" dirty="0" err="1"/>
              <a:t>appropriateness</a:t>
            </a:r>
            <a:r>
              <a:rPr lang="fr-CA" sz="1800" dirty="0"/>
              <a:t> of tube insertions are </a:t>
            </a:r>
            <a:r>
              <a:rPr lang="fr-CA" sz="1800" dirty="0" err="1"/>
              <a:t>deeply</a:t>
            </a:r>
            <a:r>
              <a:rPr lang="fr-CA" sz="1800" dirty="0"/>
              <a:t> </a:t>
            </a:r>
            <a:r>
              <a:rPr lang="fr-CA" sz="1800" dirty="0" err="1"/>
              <a:t>troubling</a:t>
            </a:r>
            <a:r>
              <a:rPr lang="fr-CA" sz="1800" dirty="0"/>
              <a:t> and </a:t>
            </a:r>
            <a:r>
              <a:rPr lang="fr-CA" sz="1800" dirty="0" err="1"/>
              <a:t>raise</a:t>
            </a:r>
            <a:r>
              <a:rPr lang="fr-CA" sz="1800" dirty="0"/>
              <a:t> questions about </a:t>
            </a:r>
            <a:r>
              <a:rPr lang="fr-CA" sz="1800" dirty="0" err="1"/>
              <a:t>current</a:t>
            </a:r>
            <a:r>
              <a:rPr lang="fr-CA" sz="1800" dirty="0"/>
              <a:t> </a:t>
            </a:r>
            <a:r>
              <a:rPr lang="fr-CA" sz="1800" dirty="0" err="1"/>
              <a:t>utilization</a:t>
            </a:r>
            <a:r>
              <a:rPr lang="fr-CA" sz="1800" dirty="0"/>
              <a:t> patterns.</a:t>
            </a:r>
          </a:p>
          <a:p>
            <a:endParaRPr lang="fr-CA" sz="1800" b="0" i="0" u="none" strike="noStrike" dirty="0">
              <a:solidFill>
                <a:srgbClr val="000000"/>
              </a:solidFill>
              <a:effectLst/>
              <a:latin typeface="Calibri" panose="020F0502020204030204" pitchFamily="34" charset="0"/>
            </a:endParaRPr>
          </a:p>
          <a:p>
            <a:r>
              <a:rPr lang="fr-CA" sz="1800" dirty="0"/>
              <a:t>Cite </a:t>
            </a:r>
            <a:r>
              <a:rPr lang="fr-CA" sz="1800" dirty="0" err="1"/>
              <a:t>this</a:t>
            </a:r>
            <a:r>
              <a:rPr lang="fr-CA" sz="1800" dirty="0"/>
              <a:t> as: BMJ 2008;337:a1607 doi:10.1136/bmj.a1607</a:t>
            </a:r>
            <a:endParaRPr lang="fr-CA" sz="1800" b="0" i="0" u="none" strike="noStrike" dirty="0">
              <a:solidFill>
                <a:srgbClr val="000000"/>
              </a:solidFill>
              <a:effectLst/>
              <a:latin typeface="Calibri" panose="020F0502020204030204" pitchFamily="34" charset="0"/>
            </a:endParaRPr>
          </a:p>
          <a:p>
            <a:r>
              <a:rPr lang="fr-CA" sz="1800" b="0" i="0" u="none" strike="noStrike" dirty="0">
                <a:solidFill>
                  <a:srgbClr val="000000"/>
                </a:solidFill>
                <a:effectLst/>
                <a:latin typeface="Calibri" panose="020F0502020204030204" pitchFamily="34" charset="0"/>
              </a:rPr>
              <a:t>BMJ </a:t>
            </a:r>
            <a:r>
              <a:rPr lang="fr-CA" sz="1800" b="0" i="0" u="none" strike="noStrike" dirty="0" err="1">
                <a:solidFill>
                  <a:srgbClr val="000000"/>
                </a:solidFill>
                <a:effectLst/>
                <a:latin typeface="Calibri" panose="020F0502020204030204" pitchFamily="34" charset="0"/>
              </a:rPr>
              <a:t>Overuse</a:t>
            </a:r>
            <a:r>
              <a:rPr lang="fr-CA" sz="1800" b="0" i="0" u="none" strike="noStrike" dirty="0">
                <a:solidFill>
                  <a:srgbClr val="000000"/>
                </a:solidFill>
                <a:effectLst/>
                <a:latin typeface="Calibri" panose="020F0502020204030204" pitchFamily="34" charset="0"/>
              </a:rPr>
              <a:t> of TTT in NY</a:t>
            </a:r>
          </a:p>
          <a:p>
            <a:r>
              <a:rPr lang="fr-CA" sz="1800" dirty="0"/>
              <a:t>Conclusions: A </a:t>
            </a:r>
            <a:r>
              <a:rPr lang="fr-CA" sz="1800" dirty="0" err="1"/>
              <a:t>significant</a:t>
            </a:r>
            <a:r>
              <a:rPr lang="fr-CA" sz="1800" dirty="0"/>
              <a:t> </a:t>
            </a:r>
            <a:r>
              <a:rPr lang="fr-CA" sz="1800" dirty="0" err="1"/>
              <a:t>majority</a:t>
            </a:r>
            <a:r>
              <a:rPr lang="fr-CA" sz="1800" dirty="0"/>
              <a:t> of </a:t>
            </a:r>
            <a:r>
              <a:rPr lang="fr-CA" sz="1800" dirty="0" err="1"/>
              <a:t>tympanostomy</a:t>
            </a:r>
            <a:r>
              <a:rPr lang="fr-CA" sz="1800" dirty="0"/>
              <a:t> tube insertions in the </a:t>
            </a:r>
            <a:r>
              <a:rPr lang="fr-CA" sz="1800" dirty="0" err="1"/>
              <a:t>largest</a:t>
            </a:r>
            <a:r>
              <a:rPr lang="fr-CA" sz="1800" dirty="0"/>
              <a:t> and </a:t>
            </a:r>
            <a:r>
              <a:rPr lang="fr-CA" sz="1800" dirty="0" err="1"/>
              <a:t>most</a:t>
            </a:r>
            <a:r>
              <a:rPr lang="fr-CA" sz="1800" dirty="0"/>
              <a:t> </a:t>
            </a:r>
            <a:r>
              <a:rPr lang="fr-CA" sz="1800" dirty="0" err="1"/>
              <a:t>populous</a:t>
            </a:r>
            <a:r>
              <a:rPr lang="fr-CA" sz="1800" dirty="0"/>
              <a:t> </a:t>
            </a:r>
            <a:r>
              <a:rPr lang="fr-CA" sz="1800" dirty="0" err="1"/>
              <a:t>metropolitan</a:t>
            </a:r>
            <a:r>
              <a:rPr lang="fr-CA" sz="1800" dirty="0"/>
              <a:t> area in the United States </a:t>
            </a:r>
            <a:r>
              <a:rPr lang="fr-CA" sz="1800" dirty="0" err="1"/>
              <a:t>were</a:t>
            </a:r>
            <a:r>
              <a:rPr lang="fr-CA" sz="1800" dirty="0"/>
              <a:t> </a:t>
            </a:r>
            <a:r>
              <a:rPr lang="fr-CA" sz="1800" dirty="0" err="1"/>
              <a:t>inappropriate</a:t>
            </a:r>
            <a:r>
              <a:rPr lang="fr-CA" sz="1800" dirty="0"/>
              <a:t> </a:t>
            </a:r>
            <a:r>
              <a:rPr lang="fr-CA" sz="1800" dirty="0" err="1"/>
              <a:t>according</a:t>
            </a:r>
            <a:r>
              <a:rPr lang="fr-CA" sz="1800" dirty="0"/>
              <a:t> to the explicit </a:t>
            </a:r>
            <a:r>
              <a:rPr lang="fr-CA" sz="1800" dirty="0" err="1"/>
              <a:t>criteria</a:t>
            </a:r>
            <a:r>
              <a:rPr lang="fr-CA" sz="1800" dirty="0"/>
              <a:t> and not </a:t>
            </a:r>
            <a:r>
              <a:rPr lang="fr-CA" sz="1800" dirty="0" err="1"/>
              <a:t>recommended</a:t>
            </a:r>
            <a:r>
              <a:rPr lang="fr-CA" sz="1800" dirty="0"/>
              <a:t> </a:t>
            </a:r>
            <a:r>
              <a:rPr lang="fr-CA" sz="1800" dirty="0" err="1"/>
              <a:t>according</a:t>
            </a:r>
            <a:r>
              <a:rPr lang="fr-CA" sz="1800" dirty="0"/>
              <a:t> to </a:t>
            </a:r>
            <a:r>
              <a:rPr lang="fr-CA" sz="1800" dirty="0" err="1"/>
              <a:t>both</a:t>
            </a:r>
            <a:r>
              <a:rPr lang="fr-CA" sz="1800" dirty="0"/>
              <a:t> guidelines. </a:t>
            </a:r>
            <a:r>
              <a:rPr lang="fr-CA" sz="1800" dirty="0" err="1"/>
              <a:t>Regardless</a:t>
            </a:r>
            <a:r>
              <a:rPr lang="fr-CA" sz="1800" dirty="0"/>
              <a:t> of </a:t>
            </a:r>
            <a:r>
              <a:rPr lang="fr-CA" sz="1800" dirty="0" err="1"/>
              <a:t>whether</a:t>
            </a:r>
            <a:r>
              <a:rPr lang="fr-CA" sz="1800" dirty="0"/>
              <a:t> </a:t>
            </a:r>
            <a:r>
              <a:rPr lang="fr-CA" sz="1800" dirty="0" err="1"/>
              <a:t>current</a:t>
            </a:r>
            <a:r>
              <a:rPr lang="fr-CA" sz="1800" dirty="0"/>
              <a:t> practice </a:t>
            </a:r>
            <a:r>
              <a:rPr lang="fr-CA" sz="1800" dirty="0" err="1"/>
              <a:t>represents</a:t>
            </a:r>
            <a:r>
              <a:rPr lang="fr-CA" sz="1800" dirty="0"/>
              <a:t> a </a:t>
            </a:r>
            <a:r>
              <a:rPr lang="fr-CA" sz="1800" dirty="0" err="1"/>
              <a:t>substantial</a:t>
            </a:r>
            <a:r>
              <a:rPr lang="fr-CA" sz="1800" dirty="0"/>
              <a:t> </a:t>
            </a:r>
            <a:r>
              <a:rPr lang="fr-CA" sz="1800" dirty="0" err="1"/>
              <a:t>overuse</a:t>
            </a:r>
            <a:r>
              <a:rPr lang="fr-CA" sz="1800" dirty="0"/>
              <a:t> of </a:t>
            </a:r>
            <a:r>
              <a:rPr lang="fr-CA" sz="1800" dirty="0" err="1"/>
              <a:t>surgery</a:t>
            </a:r>
            <a:r>
              <a:rPr lang="fr-CA" sz="1800" dirty="0"/>
              <a:t> or the guidelines are </a:t>
            </a:r>
            <a:r>
              <a:rPr lang="fr-CA" sz="1800" dirty="0" err="1"/>
              <a:t>overly</a:t>
            </a:r>
            <a:r>
              <a:rPr lang="fr-CA" sz="1800" dirty="0"/>
              <a:t> restrictive, the persistent </a:t>
            </a:r>
            <a:r>
              <a:rPr lang="fr-CA" sz="1800" dirty="0" err="1"/>
              <a:t>discrepancy</a:t>
            </a:r>
            <a:r>
              <a:rPr lang="fr-CA" sz="1800" dirty="0"/>
              <a:t> </a:t>
            </a:r>
            <a:r>
              <a:rPr lang="fr-CA" sz="1800" dirty="0" err="1"/>
              <a:t>between</a:t>
            </a:r>
            <a:r>
              <a:rPr lang="fr-CA" sz="1800" dirty="0"/>
              <a:t> guidelines and practice </a:t>
            </a:r>
            <a:r>
              <a:rPr lang="fr-CA" sz="1800" dirty="0" err="1"/>
              <a:t>cannot</a:t>
            </a:r>
            <a:r>
              <a:rPr lang="fr-CA" sz="1800" dirty="0"/>
              <a:t> </a:t>
            </a:r>
            <a:r>
              <a:rPr lang="fr-CA" sz="1800" dirty="0" err="1"/>
              <a:t>be</a:t>
            </a:r>
            <a:r>
              <a:rPr lang="fr-CA" sz="1800" dirty="0"/>
              <a:t> good for </a:t>
            </a:r>
            <a:r>
              <a:rPr lang="fr-CA" sz="1800" dirty="0" err="1"/>
              <a:t>children</a:t>
            </a:r>
            <a:r>
              <a:rPr lang="fr-CA" sz="1800" dirty="0"/>
              <a:t> or for people </a:t>
            </a:r>
            <a:r>
              <a:rPr lang="fr-CA" sz="1800" dirty="0" err="1"/>
              <a:t>interested</a:t>
            </a:r>
            <a:r>
              <a:rPr lang="fr-CA" sz="1800" dirty="0"/>
              <a:t> in </a:t>
            </a:r>
            <a:r>
              <a:rPr lang="fr-CA" sz="1800" dirty="0" err="1"/>
              <a:t>improving</a:t>
            </a:r>
            <a:r>
              <a:rPr lang="fr-CA" sz="1800" dirty="0"/>
              <a:t> </a:t>
            </a:r>
            <a:r>
              <a:rPr lang="fr-CA" sz="1800" dirty="0" err="1"/>
              <a:t>their</a:t>
            </a:r>
            <a:r>
              <a:rPr lang="fr-CA" sz="1800" dirty="0"/>
              <a:t> </a:t>
            </a:r>
            <a:r>
              <a:rPr lang="fr-CA" sz="1800" dirty="0" err="1"/>
              <a:t>health</a:t>
            </a:r>
            <a:r>
              <a:rPr lang="fr-CA" sz="1800" dirty="0"/>
              <a:t> care.</a:t>
            </a:r>
            <a:endParaRPr lang="fr-FR" sz="1200" b="0" i="0" u="none" strike="noStrike" dirty="0">
              <a:solidFill>
                <a:srgbClr val="000000"/>
              </a:solidFill>
              <a:effectLst/>
              <a:latin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EFD4C49E-5320-6D43-B95A-86D8A48E4859}" type="slidenum">
              <a:rPr lang="fr-FR" smtClean="0"/>
              <a:t>9</a:t>
            </a:fld>
            <a:endParaRPr lang="fr-FR"/>
          </a:p>
        </p:txBody>
      </p:sp>
    </p:spTree>
    <p:extLst>
      <p:ext uri="{BB962C8B-B14F-4D97-AF65-F5344CB8AC3E}">
        <p14:creationId xmlns:p14="http://schemas.microsoft.com/office/powerpoint/2010/main" val="14943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b="0" i="0" dirty="0">
                <a:solidFill>
                  <a:srgbClr val="212121"/>
                </a:solidFill>
                <a:effectLst/>
                <a:latin typeface="system-ui"/>
              </a:rPr>
              <a:t>Rosenfeld RM, </a:t>
            </a:r>
            <a:r>
              <a:rPr lang="fr-CA" sz="1200" b="0" i="0" dirty="0" err="1">
                <a:solidFill>
                  <a:srgbClr val="212121"/>
                </a:solidFill>
                <a:effectLst/>
                <a:latin typeface="system-ui"/>
              </a:rPr>
              <a:t>Tunkel</a:t>
            </a:r>
            <a:r>
              <a:rPr lang="fr-CA" sz="1200" b="0" i="0" dirty="0">
                <a:solidFill>
                  <a:srgbClr val="212121"/>
                </a:solidFill>
                <a:effectLst/>
                <a:latin typeface="system-ui"/>
              </a:rPr>
              <a:t> DE, Schwartz SR, Anne S, Bishop CE, </a:t>
            </a:r>
            <a:r>
              <a:rPr lang="fr-CA" sz="1200" b="0" i="0" dirty="0" err="1">
                <a:solidFill>
                  <a:srgbClr val="212121"/>
                </a:solidFill>
                <a:effectLst/>
                <a:latin typeface="system-ui"/>
              </a:rPr>
              <a:t>Chelius</a:t>
            </a:r>
            <a:r>
              <a:rPr lang="fr-CA" sz="1200" b="0" i="0" dirty="0">
                <a:solidFill>
                  <a:srgbClr val="212121"/>
                </a:solidFill>
                <a:effectLst/>
                <a:latin typeface="system-ui"/>
              </a:rPr>
              <a:t> DC, </a:t>
            </a:r>
            <a:r>
              <a:rPr lang="fr-CA" sz="1200" b="0" i="0" dirty="0" err="1">
                <a:solidFill>
                  <a:srgbClr val="212121"/>
                </a:solidFill>
                <a:effectLst/>
                <a:latin typeface="system-ui"/>
              </a:rPr>
              <a:t>Hackell</a:t>
            </a:r>
            <a:r>
              <a:rPr lang="fr-CA" sz="1200" b="0" i="0" dirty="0">
                <a:solidFill>
                  <a:srgbClr val="212121"/>
                </a:solidFill>
                <a:effectLst/>
                <a:latin typeface="system-ui"/>
              </a:rPr>
              <a:t> J, Hunter LL, </a:t>
            </a:r>
            <a:r>
              <a:rPr lang="fr-CA" sz="1200" b="0" i="0" dirty="0" err="1">
                <a:solidFill>
                  <a:srgbClr val="212121"/>
                </a:solidFill>
                <a:effectLst/>
                <a:latin typeface="system-ui"/>
              </a:rPr>
              <a:t>Keppel</a:t>
            </a:r>
            <a:r>
              <a:rPr lang="fr-CA" sz="1200" b="0" i="0" dirty="0">
                <a:solidFill>
                  <a:srgbClr val="212121"/>
                </a:solidFill>
                <a:effectLst/>
                <a:latin typeface="system-ui"/>
              </a:rPr>
              <a:t> KL, Kim AH, Kim TW, Levine JM, </a:t>
            </a:r>
            <a:r>
              <a:rPr lang="fr-CA" sz="1200" b="0" i="0" dirty="0" err="1">
                <a:solidFill>
                  <a:srgbClr val="212121"/>
                </a:solidFill>
                <a:effectLst/>
                <a:latin typeface="system-ui"/>
              </a:rPr>
              <a:t>Maksimoski</a:t>
            </a:r>
            <a:r>
              <a:rPr lang="fr-CA" sz="1200" b="0" i="0" dirty="0">
                <a:solidFill>
                  <a:srgbClr val="212121"/>
                </a:solidFill>
                <a:effectLst/>
                <a:latin typeface="system-ui"/>
              </a:rPr>
              <a:t> MT, Moore DJ, </a:t>
            </a:r>
            <a:r>
              <a:rPr lang="fr-CA" sz="1200" b="0" i="0" dirty="0" err="1">
                <a:solidFill>
                  <a:srgbClr val="212121"/>
                </a:solidFill>
                <a:effectLst/>
                <a:latin typeface="system-ui"/>
              </a:rPr>
              <a:t>Preciado</a:t>
            </a:r>
            <a:r>
              <a:rPr lang="fr-CA" sz="1200" b="0" i="0" dirty="0">
                <a:solidFill>
                  <a:srgbClr val="212121"/>
                </a:solidFill>
                <a:effectLst/>
                <a:latin typeface="system-ui"/>
              </a:rPr>
              <a:t> DA, </a:t>
            </a:r>
            <a:r>
              <a:rPr lang="fr-CA" sz="1200" b="0" i="0" dirty="0" err="1">
                <a:solidFill>
                  <a:srgbClr val="212121"/>
                </a:solidFill>
                <a:effectLst/>
                <a:latin typeface="system-ui"/>
              </a:rPr>
              <a:t>Raol</a:t>
            </a:r>
            <a:r>
              <a:rPr lang="fr-CA" sz="1200" b="0" i="0" dirty="0">
                <a:solidFill>
                  <a:srgbClr val="212121"/>
                </a:solidFill>
                <a:effectLst/>
                <a:latin typeface="system-ui"/>
              </a:rPr>
              <a:t> NP, Vaughan WK, Walker EA, </a:t>
            </a:r>
            <a:r>
              <a:rPr lang="fr-CA" sz="1200" b="0" i="0" dirty="0" err="1">
                <a:solidFill>
                  <a:srgbClr val="212121"/>
                </a:solidFill>
                <a:effectLst/>
                <a:latin typeface="system-ui"/>
              </a:rPr>
              <a:t>Monjur</a:t>
            </a:r>
            <a:r>
              <a:rPr lang="fr-CA" sz="1200" b="0" i="0" dirty="0">
                <a:solidFill>
                  <a:srgbClr val="212121"/>
                </a:solidFill>
                <a:effectLst/>
                <a:latin typeface="system-ui"/>
              </a:rPr>
              <a:t> TM. </a:t>
            </a:r>
            <a:r>
              <a:rPr lang="fr-CA" sz="1200" b="0" i="0" dirty="0" err="1">
                <a:solidFill>
                  <a:srgbClr val="212121"/>
                </a:solidFill>
                <a:effectLst/>
                <a:latin typeface="system-ui"/>
              </a:rPr>
              <a:t>Clinical</a:t>
            </a:r>
            <a:r>
              <a:rPr lang="fr-CA" sz="1200" b="0" i="0" dirty="0">
                <a:solidFill>
                  <a:srgbClr val="212121"/>
                </a:solidFill>
                <a:effectLst/>
                <a:latin typeface="system-ui"/>
              </a:rPr>
              <a:t> Practice Guideline: </a:t>
            </a:r>
            <a:r>
              <a:rPr lang="fr-CA" sz="1200" b="0" i="0" dirty="0" err="1">
                <a:solidFill>
                  <a:srgbClr val="212121"/>
                </a:solidFill>
                <a:effectLst/>
                <a:latin typeface="system-ui"/>
              </a:rPr>
              <a:t>Tympanostomy</a:t>
            </a:r>
            <a:r>
              <a:rPr lang="fr-CA" sz="1200" b="0" i="0" dirty="0">
                <a:solidFill>
                  <a:srgbClr val="212121"/>
                </a:solidFill>
                <a:effectLst/>
                <a:latin typeface="system-ui"/>
              </a:rPr>
              <a:t> Tubes in </a:t>
            </a:r>
            <a:r>
              <a:rPr lang="fr-CA" sz="1200" b="0" i="0" dirty="0" err="1">
                <a:solidFill>
                  <a:srgbClr val="212121"/>
                </a:solidFill>
                <a:effectLst/>
                <a:latin typeface="system-ui"/>
              </a:rPr>
              <a:t>Children</a:t>
            </a:r>
            <a:r>
              <a:rPr lang="fr-CA" sz="1200" b="0" i="0" dirty="0">
                <a:solidFill>
                  <a:srgbClr val="212121"/>
                </a:solidFill>
                <a:effectLst/>
                <a:latin typeface="system-ui"/>
              </a:rPr>
              <a:t> (Update). </a:t>
            </a:r>
            <a:r>
              <a:rPr lang="fr-CA" sz="1200" b="0" i="0" dirty="0" err="1">
                <a:solidFill>
                  <a:srgbClr val="212121"/>
                </a:solidFill>
                <a:effectLst/>
                <a:latin typeface="system-ui"/>
              </a:rPr>
              <a:t>Otolaryngol</a:t>
            </a:r>
            <a:r>
              <a:rPr lang="fr-CA" sz="1200" b="0" i="0" dirty="0">
                <a:solidFill>
                  <a:srgbClr val="212121"/>
                </a:solidFill>
                <a:effectLst/>
                <a:latin typeface="system-ui"/>
              </a:rPr>
              <a:t> Head Neck </a:t>
            </a:r>
            <a:r>
              <a:rPr lang="fr-CA" sz="1200" b="0" i="0" dirty="0" err="1">
                <a:solidFill>
                  <a:srgbClr val="212121"/>
                </a:solidFill>
                <a:effectLst/>
                <a:latin typeface="system-ui"/>
              </a:rPr>
              <a:t>Surg</a:t>
            </a:r>
            <a:r>
              <a:rPr lang="fr-CA" sz="1200" b="0" i="0" dirty="0">
                <a:solidFill>
                  <a:srgbClr val="212121"/>
                </a:solidFill>
                <a:effectLst/>
                <a:latin typeface="system-ui"/>
              </a:rPr>
              <a:t>. 2022 Feb;166(1_suppl):S1-S55. </a:t>
            </a:r>
            <a:r>
              <a:rPr lang="fr-CA" sz="1200" b="0" i="0" dirty="0" err="1">
                <a:solidFill>
                  <a:srgbClr val="212121"/>
                </a:solidFill>
                <a:effectLst/>
                <a:latin typeface="system-ui"/>
              </a:rPr>
              <a:t>doi</a:t>
            </a:r>
            <a:r>
              <a:rPr lang="fr-CA" sz="1200" b="0" i="0" dirty="0">
                <a:solidFill>
                  <a:srgbClr val="212121"/>
                </a:solidFill>
                <a:effectLst/>
                <a:latin typeface="system-ui"/>
              </a:rPr>
              <a:t>: 10.1177/01945998211065662. PMID: 35138954.</a:t>
            </a:r>
          </a:p>
          <a:p>
            <a:endParaRPr lang="fr-FR" dirty="0"/>
          </a:p>
          <a:p>
            <a:pPr marL="0" lvl="0" indent="0" rtl="0">
              <a:lnSpc>
                <a:spcPct val="90000"/>
              </a:lnSpc>
              <a:spcBef>
                <a:spcPts val="0"/>
              </a:spcBef>
              <a:spcAft>
                <a:spcPts val="0"/>
              </a:spcAft>
              <a:buClr>
                <a:schemeClr val="dk1"/>
              </a:buClr>
              <a:buSzPts val="1100"/>
              <a:buFont typeface="Arial"/>
              <a:buNone/>
            </a:pPr>
            <a:r>
              <a:rPr lang="fr-CA" sz="1200" b="0" i="0" dirty="0">
                <a:solidFill>
                  <a:srgbClr val="1C1D1E"/>
                </a:solidFill>
                <a:effectLst/>
                <a:latin typeface="Open Sans" panose="020B0606030504020204" pitchFamily="34" charset="0"/>
              </a:rPr>
              <a:t>American </a:t>
            </a:r>
            <a:r>
              <a:rPr lang="fr-CA" sz="1200" b="0" i="0" dirty="0" err="1">
                <a:solidFill>
                  <a:srgbClr val="1C1D1E"/>
                </a:solidFill>
                <a:effectLst/>
                <a:latin typeface="Open Sans" panose="020B0606030504020204" pitchFamily="34" charset="0"/>
              </a:rPr>
              <a:t>Academy</a:t>
            </a:r>
            <a:r>
              <a:rPr lang="fr-CA" sz="1200" b="0" i="0" dirty="0">
                <a:solidFill>
                  <a:srgbClr val="1C1D1E"/>
                </a:solidFill>
                <a:effectLst/>
                <a:latin typeface="Open Sans" panose="020B0606030504020204" pitchFamily="34" charset="0"/>
              </a:rPr>
              <a:t> of </a:t>
            </a:r>
            <a:r>
              <a:rPr lang="fr-CA" sz="1200" b="0" i="0" dirty="0" err="1">
                <a:solidFill>
                  <a:srgbClr val="1C1D1E"/>
                </a:solidFill>
                <a:effectLst/>
                <a:latin typeface="Open Sans" panose="020B0606030504020204" pitchFamily="34" charset="0"/>
              </a:rPr>
              <a:t>Otolaryngology</a:t>
            </a:r>
            <a:r>
              <a:rPr lang="fr-CA" sz="1200" b="0" i="0" dirty="0">
                <a:solidFill>
                  <a:srgbClr val="1C1D1E"/>
                </a:solidFill>
                <a:effectLst/>
                <a:latin typeface="Open Sans" panose="020B0606030504020204" pitchFamily="34" charset="0"/>
              </a:rPr>
              <a:t>–Head and Neck </a:t>
            </a:r>
            <a:r>
              <a:rPr lang="fr-CA" sz="1200" b="0" i="0" dirty="0" err="1">
                <a:solidFill>
                  <a:srgbClr val="1C1D1E"/>
                </a:solidFill>
                <a:effectLst/>
                <a:latin typeface="Open Sans" panose="020B0606030504020204" pitchFamily="34" charset="0"/>
              </a:rPr>
              <a:t>Surgery</a:t>
            </a:r>
            <a:endParaRPr lang="fr-CA" sz="1200" b="0" i="0" dirty="0">
              <a:solidFill>
                <a:srgbClr val="1C1D1E"/>
              </a:solidFill>
              <a:effectLst/>
              <a:latin typeface="Open Sans" panose="020B0606030504020204" pitchFamily="34" charset="0"/>
            </a:endParaRPr>
          </a:p>
          <a:p>
            <a:pPr marL="0" lvl="0" indent="0" rtl="0">
              <a:lnSpc>
                <a:spcPct val="90000"/>
              </a:lnSpc>
              <a:spcBef>
                <a:spcPts val="0"/>
              </a:spcBef>
              <a:spcAft>
                <a:spcPts val="0"/>
              </a:spcAft>
              <a:buClr>
                <a:schemeClr val="dk1"/>
              </a:buClr>
              <a:buSzPts val="1100"/>
              <a:buFont typeface="Arial"/>
              <a:buNone/>
            </a:pPr>
            <a:r>
              <a:rPr lang="fr-CA" sz="1200" b="0" i="0" dirty="0">
                <a:solidFill>
                  <a:srgbClr val="1C1D1E"/>
                </a:solidFill>
                <a:effectLst/>
                <a:latin typeface="Open Sans" panose="020B0606030504020204" pitchFamily="34" charset="0"/>
              </a:rPr>
              <a:t>Ni la société canadienne de pédiatrie, ni la société canadienne d’ORL n’a émis de recommandations sur le sujet</a:t>
            </a:r>
            <a:endParaRPr lang="fr-FR" sz="1000" dirty="0"/>
          </a:p>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10</a:t>
            </a:fld>
            <a:endParaRPr lang="fr-FR" altLang="x-none"/>
          </a:p>
        </p:txBody>
      </p:sp>
    </p:spTree>
    <p:extLst>
      <p:ext uri="{BB962C8B-B14F-4D97-AF65-F5344CB8AC3E}">
        <p14:creationId xmlns:p14="http://schemas.microsoft.com/office/powerpoint/2010/main" val="346644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CA"/>
              <a:t>Modifier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CA"/>
              <a:t>Modifier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37761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 avec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1"/>
          <p:cNvSpPr>
            <a:spLocks noGrp="1"/>
          </p:cNvSpPr>
          <p:nvPr>
            <p:ph idx="1"/>
          </p:nvPr>
        </p:nvSpPr>
        <p:spPr>
          <a:xfrm>
            <a:off x="623392" y="1610290"/>
            <a:ext cx="11232819" cy="4314988"/>
          </a:xfrm>
          <a:prstGeom prst="rect">
            <a:avLst/>
          </a:prstGeom>
        </p:spPr>
        <p:txBody>
          <a:bodyPr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Tree>
    <p:extLst>
      <p:ext uri="{BB962C8B-B14F-4D97-AF65-F5344CB8AC3E}">
        <p14:creationId xmlns:p14="http://schemas.microsoft.com/office/powerpoint/2010/main" val="221416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1"/>
          <p:cNvSpPr>
            <a:spLocks noGrp="1"/>
          </p:cNvSpPr>
          <p:nvPr>
            <p:ph idx="1"/>
          </p:nvPr>
        </p:nvSpPr>
        <p:spPr>
          <a:xfrm>
            <a:off x="623392" y="1610290"/>
            <a:ext cx="11232819" cy="4314988"/>
          </a:xfrm>
          <a:prstGeom prst="rect">
            <a:avLst/>
          </a:prstGeom>
        </p:spPr>
        <p:txBody>
          <a:bodyPr rtlCol="0">
            <a:noAutofit/>
          </a:bodyPr>
          <a:lstStyle>
            <a:lvl1pPr marL="0" indent="0">
              <a:buNone/>
              <a:defRPr/>
            </a:lvl1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Tree>
    <p:extLst>
      <p:ext uri="{BB962C8B-B14F-4D97-AF65-F5344CB8AC3E}">
        <p14:creationId xmlns:p14="http://schemas.microsoft.com/office/powerpoint/2010/main" val="334910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 avec puce et encad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1"/>
          <p:cNvSpPr>
            <a:spLocks noGrp="1"/>
          </p:cNvSpPr>
          <p:nvPr>
            <p:ph idx="1"/>
          </p:nvPr>
        </p:nvSpPr>
        <p:spPr>
          <a:xfrm>
            <a:off x="623392" y="1608237"/>
            <a:ext cx="7488832" cy="4317040"/>
          </a:xfrm>
          <a:prstGeom prst="rect">
            <a:avLst/>
          </a:prstGeom>
        </p:spPr>
        <p:txBody>
          <a:bodyPr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2" name="Espace réservé du contenu 2"/>
          <p:cNvSpPr>
            <a:spLocks noGrp="1"/>
          </p:cNvSpPr>
          <p:nvPr>
            <p:ph idx="10"/>
          </p:nvPr>
        </p:nvSpPr>
        <p:spPr>
          <a:xfrm>
            <a:off x="8742989" y="1895595"/>
            <a:ext cx="2825619" cy="1611487"/>
          </a:xfrm>
        </p:spPr>
        <p:txBody>
          <a:bodyPr>
            <a:noAutofit/>
          </a:bodyPr>
          <a:lstStyle>
            <a:lvl1pPr marL="0" indent="0">
              <a:spcBef>
                <a:spcPts val="1067"/>
              </a:spcBef>
              <a:buNone/>
              <a:defRPr sz="2933">
                <a:solidFill>
                  <a:schemeClr val="tx1"/>
                </a:solidFill>
              </a:defRPr>
            </a:lvl1pPr>
          </a:lstStyle>
          <a:p>
            <a:pPr lvl="0"/>
            <a:r>
              <a:rPr lang="fr-FR"/>
              <a:t>Cliquez pour modifier les styles du texte du masque</a:t>
            </a:r>
          </a:p>
        </p:txBody>
      </p:sp>
    </p:spTree>
    <p:extLst>
      <p:ext uri="{BB962C8B-B14F-4D97-AF65-F5344CB8AC3E}">
        <p14:creationId xmlns:p14="http://schemas.microsoft.com/office/powerpoint/2010/main" val="170837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CA"/>
              <a:t>Modifier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CA"/>
              <a:t>Modifier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CA"/>
              <a:t>Modifier le style du titre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CA"/>
              <a:t>Modifier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CA"/>
              <a:t>Modifier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8" name="Date Placeholder 7"/>
          <p:cNvSpPr>
            <a:spLocks noGrp="1"/>
          </p:cNvSpPr>
          <p:nvPr>
            <p:ph type="dt" sz="half" idx="10"/>
          </p:nvPr>
        </p:nvSpPr>
        <p:spPr/>
        <p:txBody>
          <a:bodyPr/>
          <a:lstStyle/>
          <a:p>
            <a:fld id="{5586B75A-687E-405C-8A0B-8D00578BA2C3}" type="datetimeFigureOut">
              <a:rPr lang="en-US" dirty="0"/>
              <a:pPr/>
              <a:t>11/6/2023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11/6/2023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4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cps.ca/fr/documents/position/reflux-gastro-sophagien-chez-les-nourrissons-en-sante"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dynamed.com/drug-review/vitamin-d-intake-and-supplementation"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s://doi.org/10.17226/1305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lemedecinduquebec.org/archives/2014/3/supplements-de-vitamine-d/"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hyperlink" Target="https://topmf.ca/courses/mf-ta-07-03-est-ce-vital-de-la-vitamine-d-pour-prevenir-les-fractures-de-fragilisation/lessons/presentation-de-larticle-est-ce-vital-de-la-vitamine-d-pour-prevenir-les-fractures-de-fragilisation/"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685800" y="685800"/>
            <a:ext cx="10820400" cy="54864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pPr defTabSz="609630"/>
              <a:endParaRPr lang="fr-CA" sz="1200">
                <a:solidFill>
                  <a:prstClr val="black"/>
                </a:solidFill>
                <a:latin typeface="Calibri"/>
              </a:endParaRPr>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pPr defTabSz="609630"/>
              <a:endParaRPr lang="fr-CA" sz="1200">
                <a:solidFill>
                  <a:prstClr val="black"/>
                </a:solidFill>
                <a:latin typeface="Calibri"/>
              </a:endParaRPr>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096068" y="3576052"/>
            <a:ext cx="5609573" cy="5348"/>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7544735" y="997219"/>
            <a:ext cx="3409071" cy="3735969"/>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7565055" y="4854549"/>
            <a:ext cx="3409071" cy="897655"/>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238194" y="915136"/>
            <a:ext cx="5410302" cy="2480615"/>
          </a:xfrm>
          <a:prstGeom prst="rect">
            <a:avLst/>
          </a:prstGeom>
        </p:spPr>
        <p:txBody>
          <a:bodyPr wrap="square" lIns="0" tIns="0" rIns="0" bIns="0" rtlCol="0" anchor="t">
            <a:spAutoFit/>
          </a:bodyPr>
          <a:lstStyle/>
          <a:p>
            <a:pPr defTabSz="609630">
              <a:lnSpc>
                <a:spcPts val="6666"/>
              </a:lnSpc>
              <a:defRPr/>
            </a:pPr>
            <a:r>
              <a:rPr lang="fr-CA" sz="3600" i="0" dirty="0">
                <a:solidFill>
                  <a:srgbClr val="3F3F3F"/>
                </a:solidFill>
                <a:effectLst/>
                <a:latin typeface="+mj-lt"/>
              </a:rPr>
              <a:t>Surtraitement en </a:t>
            </a:r>
            <a:r>
              <a:rPr lang="fr-CA" sz="3600" i="0" dirty="0" err="1">
                <a:solidFill>
                  <a:srgbClr val="3F3F3F"/>
                </a:solidFill>
                <a:effectLst/>
                <a:latin typeface="+mj-lt"/>
              </a:rPr>
              <a:t>pédiatrie</a:t>
            </a:r>
            <a:r>
              <a:rPr lang="fr-CA" sz="3600" i="0" dirty="0">
                <a:solidFill>
                  <a:srgbClr val="3F3F3F"/>
                </a:solidFill>
                <a:effectLst/>
                <a:latin typeface="+mj-lt"/>
              </a:rPr>
              <a:t>: discriminer la </a:t>
            </a:r>
            <a:r>
              <a:rPr lang="fr-CA" sz="3600" i="0" dirty="0" err="1">
                <a:solidFill>
                  <a:srgbClr val="3F3F3F"/>
                </a:solidFill>
                <a:effectLst/>
                <a:latin typeface="+mj-lt"/>
              </a:rPr>
              <a:t>normalite</a:t>
            </a:r>
            <a:r>
              <a:rPr lang="fr-CA" sz="3600" i="0" dirty="0">
                <a:solidFill>
                  <a:srgbClr val="3F3F3F"/>
                </a:solidFill>
                <a:effectLst/>
                <a:latin typeface="+mj-lt"/>
              </a:rPr>
              <a:t>́ de l'</a:t>
            </a:r>
            <a:r>
              <a:rPr lang="fr-CA" sz="3600" i="0" dirty="0" err="1">
                <a:solidFill>
                  <a:srgbClr val="3F3F3F"/>
                </a:solidFill>
                <a:effectLst/>
                <a:latin typeface="+mj-lt"/>
              </a:rPr>
              <a:t>état</a:t>
            </a:r>
            <a:r>
              <a:rPr lang="fr-CA" sz="3600" i="0" dirty="0">
                <a:solidFill>
                  <a:srgbClr val="3F3F3F"/>
                </a:solidFill>
                <a:effectLst/>
                <a:latin typeface="+mj-lt"/>
              </a:rPr>
              <a:t> pathologique</a:t>
            </a:r>
            <a:endParaRPr lang="en-US" sz="3600" dirty="0">
              <a:solidFill>
                <a:srgbClr val="FF0000"/>
              </a:solidFill>
              <a:latin typeface="+mj-lt"/>
            </a:endParaRPr>
          </a:p>
        </p:txBody>
      </p:sp>
      <p:sp>
        <p:nvSpPr>
          <p:cNvPr id="15" name="TextBox 15">
            <a:extLst>
              <a:ext uri="{C183D7F6-B498-43B3-948B-1728B52AA6E4}">
                <adec:decorative xmlns:adec="http://schemas.microsoft.com/office/drawing/2017/decorative" val="1"/>
              </a:ext>
            </a:extLst>
          </p:cNvPr>
          <p:cNvSpPr txBox="1"/>
          <p:nvPr/>
        </p:nvSpPr>
        <p:spPr>
          <a:xfrm>
            <a:off x="1295338" y="3868233"/>
            <a:ext cx="4513330" cy="303225"/>
          </a:xfrm>
          <a:prstGeom prst="rect">
            <a:avLst/>
          </a:prstGeom>
        </p:spPr>
        <p:txBody>
          <a:bodyPr lIns="0" tIns="0" rIns="0" bIns="0" rtlCol="0" anchor="t">
            <a:spAutoFit/>
          </a:bodyPr>
          <a:lstStyle/>
          <a:p>
            <a:pPr defTabSz="609630">
              <a:lnSpc>
                <a:spcPts val="2613"/>
              </a:lnSpc>
            </a:pPr>
            <a:r>
              <a:rPr lang="en-US" sz="1866" dirty="0" err="1">
                <a:solidFill>
                  <a:prstClr val="black"/>
                </a:solidFill>
                <a:latin typeface="Lucida Bright" panose="02040602050505020304" pitchFamily="18" charset="0"/>
                <a:cs typeface="Arial" panose="020B0604020202020204" pitchFamily="34" charset="0"/>
              </a:rPr>
              <a:t>Présentée</a:t>
            </a:r>
            <a:r>
              <a:rPr lang="en-US" sz="1866" dirty="0">
                <a:solidFill>
                  <a:prstClr val="black"/>
                </a:solidFill>
                <a:latin typeface="Lucida Bright" panose="02040602050505020304" pitchFamily="18" charset="0"/>
                <a:cs typeface="Arial" panose="020B0604020202020204" pitchFamily="34" charset="0"/>
              </a:rPr>
              <a:t> par Dre Caroline Laberge</a:t>
            </a:r>
            <a:endParaRPr lang="en-US" sz="1866" dirty="0">
              <a:solidFill>
                <a:srgbClr val="FF0000"/>
              </a:solidFill>
              <a:latin typeface="Lucida Bright" panose="02040602050505020304" pitchFamily="18" charset="0"/>
              <a:cs typeface="Arial" panose="020B0604020202020204" pitchFamily="34" charset="0"/>
            </a:endParaRPr>
          </a:p>
        </p:txBody>
      </p:sp>
      <p:pic>
        <p:nvPicPr>
          <p:cNvPr id="18" name="Picture 17" descr="Text&#10;&#10;Description automatically generated with low confidence">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96068" y="5077914"/>
            <a:ext cx="3069533" cy="7105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338E9B-57BD-AC0B-4142-B6ED09E41AC7}"/>
              </a:ext>
            </a:extLst>
          </p:cNvPr>
          <p:cNvSpPr>
            <a:spLocks noGrp="1"/>
          </p:cNvSpPr>
          <p:nvPr>
            <p:ph type="title"/>
          </p:nvPr>
        </p:nvSpPr>
        <p:spPr>
          <a:xfrm>
            <a:off x="3615070" y="850720"/>
            <a:ext cx="8337581" cy="685800"/>
          </a:xfrm>
        </p:spPr>
        <p:txBody>
          <a:bodyPr/>
          <a:lstStyle/>
          <a:p>
            <a:r>
              <a:rPr lang="en-US" dirty="0" err="1">
                <a:solidFill>
                  <a:schemeClr val="tx1"/>
                </a:solidFill>
              </a:rPr>
              <a:t>Quelles</a:t>
            </a:r>
            <a:r>
              <a:rPr lang="en-US" dirty="0">
                <a:solidFill>
                  <a:schemeClr val="tx1"/>
                </a:solidFill>
              </a:rPr>
              <a:t> </a:t>
            </a:r>
            <a:r>
              <a:rPr lang="en-US" dirty="0" err="1">
                <a:solidFill>
                  <a:schemeClr val="tx1"/>
                </a:solidFill>
              </a:rPr>
              <a:t>sont</a:t>
            </a:r>
            <a:r>
              <a:rPr lang="en-US" dirty="0">
                <a:solidFill>
                  <a:schemeClr val="tx1"/>
                </a:solidFill>
              </a:rPr>
              <a:t> les indications de TTT?</a:t>
            </a:r>
          </a:p>
        </p:txBody>
      </p:sp>
      <p:pic>
        <p:nvPicPr>
          <p:cNvPr id="5" name="Espace réservé pour une image  4">
            <a:extLst>
              <a:ext uri="{FF2B5EF4-FFF2-40B4-BE49-F238E27FC236}">
                <a16:creationId xmlns:a16="http://schemas.microsoft.com/office/drawing/2014/main" id="{58F2D042-398B-C0DF-805C-40D987FD64EE}"/>
              </a:ext>
            </a:extLst>
          </p:cNvPr>
          <p:cNvPicPr>
            <a:picLocks noGrp="1" noChangeAspect="1"/>
          </p:cNvPicPr>
          <p:nvPr>
            <p:ph idx="1"/>
          </p:nvPr>
        </p:nvPicPr>
        <p:blipFill>
          <a:blip r:embed="rId3"/>
          <a:stretch>
            <a:fillRect/>
          </a:stretch>
        </p:blipFill>
        <p:spPr>
          <a:xfrm>
            <a:off x="620040" y="1610290"/>
            <a:ext cx="10756651" cy="4517794"/>
          </a:xfrm>
          <a:noFill/>
        </p:spPr>
      </p:pic>
    </p:spTree>
    <p:extLst>
      <p:ext uri="{BB962C8B-B14F-4D97-AF65-F5344CB8AC3E}">
        <p14:creationId xmlns:p14="http://schemas.microsoft.com/office/powerpoint/2010/main" val="2163879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AEF1C-1665-8CF7-171F-16E11FA010F3}"/>
              </a:ext>
            </a:extLst>
          </p:cNvPr>
          <p:cNvSpPr txBox="1"/>
          <p:nvPr/>
        </p:nvSpPr>
        <p:spPr>
          <a:xfrm>
            <a:off x="2408274" y="278815"/>
            <a:ext cx="7375451" cy="646331"/>
          </a:xfrm>
          <a:prstGeom prst="rect">
            <a:avLst/>
          </a:prstGeom>
          <a:noFill/>
        </p:spPr>
        <p:txBody>
          <a:bodyPr wrap="square">
            <a:spAutoFit/>
          </a:bodyPr>
          <a:lstStyle/>
          <a:p>
            <a:r>
              <a:rPr lang="en-US" sz="3600" dirty="0" err="1">
                <a:solidFill>
                  <a:schemeClr val="tx1"/>
                </a:solidFill>
                <a:latin typeface="+mj-lt"/>
              </a:rPr>
              <a:t>Quelles</a:t>
            </a:r>
            <a:r>
              <a:rPr lang="en-US" sz="3600" dirty="0">
                <a:solidFill>
                  <a:schemeClr val="tx1"/>
                </a:solidFill>
                <a:latin typeface="+mj-lt"/>
              </a:rPr>
              <a:t> </a:t>
            </a:r>
            <a:r>
              <a:rPr lang="en-US" sz="3600" dirty="0" err="1">
                <a:solidFill>
                  <a:schemeClr val="tx1"/>
                </a:solidFill>
                <a:latin typeface="+mj-lt"/>
              </a:rPr>
              <a:t>sont</a:t>
            </a:r>
            <a:r>
              <a:rPr lang="en-US" sz="3600" dirty="0">
                <a:solidFill>
                  <a:schemeClr val="tx1"/>
                </a:solidFill>
                <a:latin typeface="+mj-lt"/>
              </a:rPr>
              <a:t> les indications de TTT?</a:t>
            </a:r>
            <a:endParaRPr lang="fr-FR" sz="3600" dirty="0">
              <a:latin typeface="+mj-lt"/>
            </a:endParaRPr>
          </a:p>
        </p:txBody>
      </p:sp>
      <p:graphicFrame>
        <p:nvGraphicFramePr>
          <p:cNvPr id="4" name="Tableau 3">
            <a:extLst>
              <a:ext uri="{FF2B5EF4-FFF2-40B4-BE49-F238E27FC236}">
                <a16:creationId xmlns:a16="http://schemas.microsoft.com/office/drawing/2014/main" id="{CF970807-97A3-0F1D-EF0D-D0C0B9896360}"/>
              </a:ext>
            </a:extLst>
          </p:cNvPr>
          <p:cNvGraphicFramePr>
            <a:graphicFrameLocks noGrp="1"/>
          </p:cNvGraphicFramePr>
          <p:nvPr>
            <p:extLst>
              <p:ext uri="{D42A27DB-BD31-4B8C-83A1-F6EECF244321}">
                <p14:modId xmlns:p14="http://schemas.microsoft.com/office/powerpoint/2010/main" val="1809789038"/>
              </p:ext>
            </p:extLst>
          </p:nvPr>
        </p:nvGraphicFramePr>
        <p:xfrm>
          <a:off x="1138989" y="1037440"/>
          <a:ext cx="9994232" cy="4866055"/>
        </p:xfrm>
        <a:graphic>
          <a:graphicData uri="http://schemas.openxmlformats.org/drawingml/2006/table">
            <a:tbl>
              <a:tblPr firstRow="1" bandRow="1">
                <a:tableStyleId>{5C22544A-7EE6-4342-B048-85BDC9FD1C3A}</a:tableStyleId>
              </a:tblPr>
              <a:tblGrid>
                <a:gridCol w="4997116">
                  <a:extLst>
                    <a:ext uri="{9D8B030D-6E8A-4147-A177-3AD203B41FA5}">
                      <a16:colId xmlns:a16="http://schemas.microsoft.com/office/drawing/2014/main" val="302522290"/>
                    </a:ext>
                  </a:extLst>
                </a:gridCol>
                <a:gridCol w="4997116">
                  <a:extLst>
                    <a:ext uri="{9D8B030D-6E8A-4147-A177-3AD203B41FA5}">
                      <a16:colId xmlns:a16="http://schemas.microsoft.com/office/drawing/2014/main" val="3538606153"/>
                    </a:ext>
                  </a:extLst>
                </a:gridCol>
              </a:tblGrid>
              <a:tr h="57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OMA à répétition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Otite séreuse</a:t>
                      </a:r>
                    </a:p>
                  </a:txBody>
                  <a:tcPr/>
                </a:tc>
                <a:extLst>
                  <a:ext uri="{0D108BD9-81ED-4DB2-BD59-A6C34878D82A}">
                    <a16:rowId xmlns:a16="http://schemas.microsoft.com/office/drawing/2014/main" val="2676265281"/>
                  </a:ext>
                </a:extLst>
              </a:tr>
              <a:tr h="4288058">
                <a:tc>
                  <a:txBody>
                    <a:bodyPr/>
                    <a:lstStyle/>
                    <a:p>
                      <a:pPr marL="0" lvl="0" indent="0">
                        <a:buFontTx/>
                        <a:buNone/>
                      </a:pPr>
                      <a:r>
                        <a:rPr lang="fr-FR" sz="2400" b="1" dirty="0">
                          <a:latin typeface="Calibri"/>
                          <a:ea typeface="Calibri"/>
                          <a:cs typeface="Calibri"/>
                          <a:sym typeface="Calibri"/>
                        </a:rPr>
                        <a:t>3 ou plus épisodes d’OMA</a:t>
                      </a:r>
                      <a:r>
                        <a:rPr lang="fr-FR" sz="2400" dirty="0">
                          <a:latin typeface="Calibri"/>
                          <a:ea typeface="Calibri"/>
                          <a:cs typeface="Calibri"/>
                          <a:sym typeface="Calibri"/>
                        </a:rPr>
                        <a:t> bien documentés et séparés dans les </a:t>
                      </a:r>
                      <a:r>
                        <a:rPr lang="fr-FR" sz="2400" b="1" dirty="0">
                          <a:latin typeface="Calibri"/>
                          <a:ea typeface="Calibri"/>
                          <a:cs typeface="Calibri"/>
                          <a:sym typeface="Calibri"/>
                        </a:rPr>
                        <a:t>6 derniers mois </a:t>
                      </a:r>
                    </a:p>
                    <a:p>
                      <a:pPr marL="0" lvl="0" indent="0">
                        <a:buFontTx/>
                        <a:buNone/>
                      </a:pPr>
                      <a:endParaRPr lang="fr-FR" sz="2400" b="1" dirty="0">
                        <a:latin typeface="Calibri"/>
                        <a:ea typeface="Calibri"/>
                        <a:cs typeface="Calibri"/>
                        <a:sym typeface="Calibri"/>
                      </a:endParaRPr>
                    </a:p>
                    <a:p>
                      <a:pPr marL="0" lvl="0" indent="0">
                        <a:buFontTx/>
                        <a:buNone/>
                      </a:pPr>
                      <a:r>
                        <a:rPr lang="fr-FR" sz="2400" dirty="0">
                          <a:latin typeface="Calibri"/>
                          <a:ea typeface="Calibri"/>
                          <a:cs typeface="Calibri"/>
                          <a:sym typeface="Calibri"/>
                        </a:rPr>
                        <a:t>Ou au moins </a:t>
                      </a:r>
                      <a:r>
                        <a:rPr lang="fr-FR" sz="2400" b="1" dirty="0">
                          <a:latin typeface="Calibri"/>
                          <a:ea typeface="Calibri"/>
                          <a:cs typeface="Calibri"/>
                          <a:sym typeface="Calibri"/>
                        </a:rPr>
                        <a:t>4 dans la dernière année</a:t>
                      </a:r>
                      <a:r>
                        <a:rPr lang="fr-FR" sz="2400" dirty="0">
                          <a:latin typeface="Calibri"/>
                          <a:ea typeface="Calibri"/>
                          <a:cs typeface="Calibri"/>
                          <a:sym typeface="Calibri"/>
                        </a:rPr>
                        <a:t>, dont 1 dans les derniers 6 mois</a:t>
                      </a:r>
                    </a:p>
                    <a:p>
                      <a:pPr lvl="0"/>
                      <a:endParaRPr lang="fr-FR" sz="2400" dirty="0">
                        <a:latin typeface="Calibri"/>
                        <a:ea typeface="Calibri"/>
                        <a:cs typeface="Calibri"/>
                        <a:sym typeface="Calibri"/>
                      </a:endParaRPr>
                    </a:p>
                    <a:p>
                      <a:pPr lvl="0"/>
                      <a:r>
                        <a:rPr lang="fr-FR" sz="2400" dirty="0">
                          <a:latin typeface="Calibri"/>
                          <a:ea typeface="Calibri"/>
                          <a:cs typeface="Calibri"/>
                          <a:sym typeface="Calibri"/>
                        </a:rPr>
                        <a:t>**Seulement s’il y a un épanchement dans l’oreille interne au moment de l’évaluation**</a:t>
                      </a:r>
                      <a:endParaRPr lang="fr-FR" sz="2400" dirty="0"/>
                    </a:p>
                  </a:txBody>
                  <a:tcPr/>
                </a:tc>
                <a:tc>
                  <a:txBody>
                    <a:bodyPr/>
                    <a:lstStyle/>
                    <a:p>
                      <a:pPr marL="46036" indent="0">
                        <a:buFontTx/>
                        <a:buNone/>
                      </a:pPr>
                      <a:r>
                        <a:rPr lang="fr-FR" sz="2400" dirty="0">
                          <a:latin typeface="Calibri"/>
                          <a:ea typeface="Calibri"/>
                          <a:cs typeface="Calibri"/>
                          <a:sym typeface="Calibri"/>
                        </a:rPr>
                        <a:t>Ne pas mettre de TTT si otite séreuse depuis moins de 3 mois</a:t>
                      </a:r>
                    </a:p>
                    <a:p>
                      <a:pPr marL="46036" indent="0">
                        <a:buFontTx/>
                        <a:buNone/>
                      </a:pPr>
                      <a:endParaRPr lang="fr-FR" sz="2400" dirty="0">
                        <a:latin typeface="Calibri"/>
                        <a:ea typeface="Calibri"/>
                        <a:cs typeface="Calibri"/>
                        <a:sym typeface="Calibri"/>
                      </a:endParaRPr>
                    </a:p>
                    <a:p>
                      <a:pPr marL="46036" indent="0">
                        <a:buFontTx/>
                        <a:buNone/>
                      </a:pPr>
                      <a:r>
                        <a:rPr lang="fr-FR" sz="2400" dirty="0">
                          <a:latin typeface="Calibri"/>
                          <a:ea typeface="Calibri"/>
                          <a:cs typeface="Calibri"/>
                          <a:sym typeface="Calibri"/>
                        </a:rPr>
                        <a:t>Tester audition si persiste au-delà de 3m</a:t>
                      </a:r>
                    </a:p>
                    <a:p>
                      <a:pPr marL="46036" indent="0">
                        <a:buFont typeface="Arial" panose="020B0604020202020204" pitchFamily="34" charset="0"/>
                        <a:buNone/>
                      </a:pPr>
                      <a:r>
                        <a:rPr lang="fr-FR" sz="2400" dirty="0">
                          <a:latin typeface="Calibri"/>
                          <a:ea typeface="Calibri"/>
                          <a:cs typeface="Calibri"/>
                          <a:sym typeface="Calibri"/>
                        </a:rPr>
                        <a:t>Réévaluer aux 3 à 6 mois si audition normale</a:t>
                      </a:r>
                    </a:p>
                    <a:p>
                      <a:pPr marL="46036" indent="0">
                        <a:buFont typeface="Arial" panose="020B0604020202020204" pitchFamily="34" charset="0"/>
                        <a:buNone/>
                      </a:pPr>
                      <a:endParaRPr lang="fr-FR" sz="2400" dirty="0">
                        <a:latin typeface="Calibri"/>
                        <a:ea typeface="Calibri"/>
                        <a:cs typeface="Calibri"/>
                        <a:sym typeface="Calibri"/>
                      </a:endParaRPr>
                    </a:p>
                    <a:p>
                      <a:pPr marL="46036" indent="0">
                        <a:buFont typeface="Arial" panose="020B0604020202020204" pitchFamily="34" charset="0"/>
                        <a:buNone/>
                      </a:pPr>
                      <a:r>
                        <a:rPr lang="fr-FR" sz="2400" dirty="0">
                          <a:latin typeface="Calibri"/>
                          <a:ea typeface="Calibri"/>
                          <a:cs typeface="Calibri"/>
                          <a:sym typeface="Calibri"/>
                        </a:rPr>
                        <a:t>Envisager TTT si OME </a:t>
                      </a:r>
                      <a:r>
                        <a:rPr lang="fr-FR" sz="2400" dirty="0" err="1">
                          <a:latin typeface="Calibri"/>
                          <a:ea typeface="Calibri"/>
                          <a:cs typeface="Calibri"/>
                          <a:sym typeface="Calibri"/>
                        </a:rPr>
                        <a:t>bilat</a:t>
                      </a:r>
                      <a:r>
                        <a:rPr lang="fr-FR" sz="2400" dirty="0">
                          <a:latin typeface="Calibri"/>
                          <a:ea typeface="Calibri"/>
                          <a:cs typeface="Calibri"/>
                          <a:sym typeface="Calibri"/>
                        </a:rPr>
                        <a:t> plus de 3 mois avec baisse d’audition documentée</a:t>
                      </a:r>
                    </a:p>
                  </a:txBody>
                  <a:tcPr/>
                </a:tc>
                <a:extLst>
                  <a:ext uri="{0D108BD9-81ED-4DB2-BD59-A6C34878D82A}">
                    <a16:rowId xmlns:a16="http://schemas.microsoft.com/office/drawing/2014/main" val="101648452"/>
                  </a:ext>
                </a:extLst>
              </a:tr>
            </a:tbl>
          </a:graphicData>
        </a:graphic>
      </p:graphicFrame>
      <p:sp>
        <p:nvSpPr>
          <p:cNvPr id="5" name="ZoneTexte 4">
            <a:extLst>
              <a:ext uri="{FF2B5EF4-FFF2-40B4-BE49-F238E27FC236}">
                <a16:creationId xmlns:a16="http://schemas.microsoft.com/office/drawing/2014/main" id="{09BFCEC8-519E-DACE-9BC1-98D02DB745FE}"/>
              </a:ext>
            </a:extLst>
          </p:cNvPr>
          <p:cNvSpPr txBox="1"/>
          <p:nvPr/>
        </p:nvSpPr>
        <p:spPr>
          <a:xfrm>
            <a:off x="1411065" y="6202159"/>
            <a:ext cx="9450080" cy="377026"/>
          </a:xfrm>
          <a:prstGeom prst="rect">
            <a:avLst/>
          </a:prstGeom>
          <a:noFill/>
        </p:spPr>
        <p:txBody>
          <a:bodyPr wrap="square" rtlCol="0">
            <a:spAutoFit/>
          </a:bodyPr>
          <a:lstStyle/>
          <a:p>
            <a:r>
              <a:rPr lang="fr-CA" sz="1850" dirty="0">
                <a:solidFill>
                  <a:srgbClr val="1C1D1E"/>
                </a:solidFill>
                <a:cs typeface="Calibri" panose="020F0502020204030204" pitchFamily="34" charset="0"/>
              </a:rPr>
              <a:t>American </a:t>
            </a:r>
            <a:r>
              <a:rPr lang="fr-CA" sz="1850" dirty="0" err="1">
                <a:solidFill>
                  <a:srgbClr val="1C1D1E"/>
                </a:solidFill>
                <a:cs typeface="Calibri" panose="020F0502020204030204" pitchFamily="34" charset="0"/>
              </a:rPr>
              <a:t>Academy</a:t>
            </a:r>
            <a:r>
              <a:rPr lang="fr-CA" sz="1850" dirty="0">
                <a:solidFill>
                  <a:srgbClr val="1C1D1E"/>
                </a:solidFill>
                <a:cs typeface="Calibri" panose="020F0502020204030204" pitchFamily="34" charset="0"/>
              </a:rPr>
              <a:t> of </a:t>
            </a:r>
            <a:r>
              <a:rPr lang="fr-CA" sz="1850" dirty="0" err="1">
                <a:solidFill>
                  <a:srgbClr val="1C1D1E"/>
                </a:solidFill>
                <a:cs typeface="Calibri" panose="020F0502020204030204" pitchFamily="34" charset="0"/>
              </a:rPr>
              <a:t>Otolaryngology</a:t>
            </a:r>
            <a:r>
              <a:rPr lang="fr-CA" sz="1850" dirty="0">
                <a:solidFill>
                  <a:srgbClr val="1C1D1E"/>
                </a:solidFill>
                <a:cs typeface="Calibri" panose="020F0502020204030204" pitchFamily="34" charset="0"/>
              </a:rPr>
              <a:t>–Head and Neck </a:t>
            </a:r>
            <a:r>
              <a:rPr lang="fr-CA" sz="1850" dirty="0" err="1">
                <a:solidFill>
                  <a:srgbClr val="1C1D1E"/>
                </a:solidFill>
                <a:cs typeface="Calibri" panose="020F0502020204030204" pitchFamily="34" charset="0"/>
              </a:rPr>
              <a:t>Surgery</a:t>
            </a:r>
            <a:r>
              <a:rPr lang="fr-CA" sz="1850" dirty="0">
                <a:solidFill>
                  <a:srgbClr val="1C1D1E"/>
                </a:solidFill>
                <a:cs typeface="Calibri" panose="020F0502020204030204" pitchFamily="34" charset="0"/>
              </a:rPr>
              <a:t> </a:t>
            </a:r>
            <a:r>
              <a:rPr lang="fr-CA" sz="1850" dirty="0" err="1">
                <a:solidFill>
                  <a:srgbClr val="1C1D1E"/>
                </a:solidFill>
                <a:cs typeface="Calibri" panose="020F0502020204030204" pitchFamily="34" charset="0"/>
              </a:rPr>
              <a:t>Clinical</a:t>
            </a:r>
            <a:r>
              <a:rPr lang="fr-CA" sz="1850" dirty="0">
                <a:solidFill>
                  <a:srgbClr val="1C1D1E"/>
                </a:solidFill>
                <a:cs typeface="Calibri" panose="020F0502020204030204" pitchFamily="34" charset="0"/>
              </a:rPr>
              <a:t> Practice Guidelines 2022</a:t>
            </a:r>
          </a:p>
        </p:txBody>
      </p:sp>
    </p:spTree>
    <p:extLst>
      <p:ext uri="{BB962C8B-B14F-4D97-AF65-F5344CB8AC3E}">
        <p14:creationId xmlns:p14="http://schemas.microsoft.com/office/powerpoint/2010/main" val="15163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97BAA0EA-B0DF-D505-DC32-4A40CC7250B6}"/>
              </a:ext>
            </a:extLst>
          </p:cNvPr>
          <p:cNvGraphicFramePr>
            <a:graphicFrameLocks noGrp="1"/>
          </p:cNvGraphicFramePr>
          <p:nvPr>
            <p:extLst>
              <p:ext uri="{D42A27DB-BD31-4B8C-83A1-F6EECF244321}">
                <p14:modId xmlns:p14="http://schemas.microsoft.com/office/powerpoint/2010/main" val="4202881401"/>
              </p:ext>
            </p:extLst>
          </p:nvPr>
        </p:nvGraphicFramePr>
        <p:xfrm>
          <a:off x="871870" y="719665"/>
          <a:ext cx="10632558" cy="5617339"/>
        </p:xfrm>
        <a:graphic>
          <a:graphicData uri="http://schemas.openxmlformats.org/drawingml/2006/table">
            <a:tbl>
              <a:tblPr firstRow="1" bandRow="1">
                <a:tableStyleId>{5C22544A-7EE6-4342-B048-85BDC9FD1C3A}</a:tableStyleId>
              </a:tblPr>
              <a:tblGrid>
                <a:gridCol w="5316279">
                  <a:extLst>
                    <a:ext uri="{9D8B030D-6E8A-4147-A177-3AD203B41FA5}">
                      <a16:colId xmlns:a16="http://schemas.microsoft.com/office/drawing/2014/main" val="3262738694"/>
                    </a:ext>
                  </a:extLst>
                </a:gridCol>
                <a:gridCol w="5316279">
                  <a:extLst>
                    <a:ext uri="{9D8B030D-6E8A-4147-A177-3AD203B41FA5}">
                      <a16:colId xmlns:a16="http://schemas.microsoft.com/office/drawing/2014/main" val="803966891"/>
                    </a:ext>
                  </a:extLst>
                </a:gridCol>
              </a:tblGrid>
              <a:tr h="5056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OMA à répétition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Niveau de preuve</a:t>
                      </a:r>
                    </a:p>
                  </a:txBody>
                  <a:tcPr/>
                </a:tc>
                <a:extLst>
                  <a:ext uri="{0D108BD9-81ED-4DB2-BD59-A6C34878D82A}">
                    <a16:rowId xmlns:a16="http://schemas.microsoft.com/office/drawing/2014/main" val="1237237535"/>
                  </a:ext>
                </a:extLst>
              </a:tr>
              <a:tr h="2742868">
                <a:tc>
                  <a:txBody>
                    <a:bodyPr/>
                    <a:lstStyle/>
                    <a:p>
                      <a:pPr marL="0" lvl="0" indent="0">
                        <a:buFontTx/>
                        <a:buNone/>
                      </a:pPr>
                      <a:r>
                        <a:rPr lang="fr-FR" sz="2400" b="0" dirty="0">
                          <a:latin typeface="+mn-lt"/>
                          <a:ea typeface="Calibri"/>
                          <a:cs typeface="Calibri"/>
                          <a:sym typeface="Calibri"/>
                        </a:rPr>
                        <a:t>3 ou plus épisodes d’OMA bien documentés et séparés dans les 6 derniers mois </a:t>
                      </a:r>
                    </a:p>
                    <a:p>
                      <a:pPr marL="0" marR="0" lvl="0" indent="0" algn="l" defTabSz="457189" rtl="0" eaLnBrk="1" fontAlgn="auto" latinLnBrk="0" hangingPunct="1">
                        <a:lnSpc>
                          <a:spcPct val="100000"/>
                        </a:lnSpc>
                        <a:spcBef>
                          <a:spcPts val="0"/>
                        </a:spcBef>
                        <a:spcAft>
                          <a:spcPts val="0"/>
                        </a:spcAft>
                        <a:buClrTx/>
                        <a:buSzTx/>
                        <a:buFontTx/>
                        <a:buNone/>
                        <a:tabLst/>
                        <a:defRPr/>
                      </a:pPr>
                      <a:r>
                        <a:rPr lang="fr-FR" sz="2400" b="0" dirty="0">
                          <a:latin typeface="+mn-lt"/>
                          <a:ea typeface="Calibri"/>
                          <a:cs typeface="Calibri"/>
                          <a:sym typeface="Calibri"/>
                        </a:rPr>
                        <a:t>Ou au moins 4 dans la dernière année, </a:t>
                      </a:r>
                      <a:r>
                        <a:rPr lang="fr-FR" sz="2400" dirty="0">
                          <a:latin typeface="+mn-lt"/>
                          <a:ea typeface="Calibri"/>
                          <a:cs typeface="Calibri"/>
                          <a:sym typeface="Calibri"/>
                        </a:rPr>
                        <a:t>dont 1 dans les derniers 6 mois</a:t>
                      </a:r>
                    </a:p>
                  </a:txBody>
                  <a:tcPr/>
                </a:tc>
                <a:tc>
                  <a:txBody>
                    <a:bodyPr/>
                    <a:lstStyle/>
                    <a:p>
                      <a:r>
                        <a:rPr lang="fr-CA" sz="2200" i="1" kern="1200" dirty="0">
                          <a:solidFill>
                            <a:schemeClr val="dk1"/>
                          </a:solidFill>
                          <a:effectLst/>
                          <a:latin typeface="+mn-lt"/>
                          <a:ea typeface="+mn-ea"/>
                          <a:cs typeface="+mn-cs"/>
                        </a:rPr>
                        <a:t>Qualité globale des preuves: Grade B, basé sur ECR avec limitations mineures</a:t>
                      </a:r>
                    </a:p>
                    <a:p>
                      <a:r>
                        <a:rPr lang="fr-CA" sz="2200" i="1" kern="1200" dirty="0">
                          <a:solidFill>
                            <a:schemeClr val="dk1"/>
                          </a:solidFill>
                          <a:effectLst/>
                          <a:latin typeface="+mn-lt"/>
                          <a:ea typeface="+mn-ea"/>
                          <a:cs typeface="+mn-cs"/>
                        </a:rPr>
                        <a:t>Niveau de confiance dans les preuves: Moyenne; incertitude quant à l’ampleur des avantages et de l’importance clinique, en raison de l’hétérogénéité de la conception et des résultats des essais cliniques</a:t>
                      </a:r>
                    </a:p>
                  </a:txBody>
                  <a:tcPr/>
                </a:tc>
                <a:extLst>
                  <a:ext uri="{0D108BD9-81ED-4DB2-BD59-A6C34878D82A}">
                    <a16:rowId xmlns:a16="http://schemas.microsoft.com/office/drawing/2014/main" val="3764089842"/>
                  </a:ext>
                </a:extLst>
              </a:tr>
              <a:tr h="2368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latin typeface="+mn-lt"/>
                          <a:ea typeface="Calibri"/>
                          <a:cs typeface="Calibri"/>
                          <a:sym typeface="Calibri"/>
                        </a:rPr>
                        <a:t>Seulement s’il y a un épanchement dans l’oreille interne au moment de l’évaluation (ne pas faire la chirurgie si pas d’effusion au moment de l’évaluation)</a:t>
                      </a:r>
                      <a:endParaRPr lang="fr-FR" sz="2400" dirty="0">
                        <a:latin typeface="+mn-lt"/>
                      </a:endParaRPr>
                    </a:p>
                  </a:txBody>
                  <a:tcPr/>
                </a:tc>
                <a:tc>
                  <a:txBody>
                    <a:bodyPr/>
                    <a:lstStyle/>
                    <a:p>
                      <a:r>
                        <a:rPr lang="fr-FR" sz="2200" i="1" dirty="0"/>
                        <a:t>Qualité globale des preuves : Grade A, basé sur une </a:t>
                      </a:r>
                      <a:r>
                        <a:rPr lang="fr-FR" sz="2200" i="1" dirty="0" err="1"/>
                        <a:t>méta-analyse</a:t>
                      </a:r>
                      <a:r>
                        <a:rPr lang="fr-FR" sz="2200" i="1" dirty="0"/>
                        <a:t> d'ECR, une revue systématique des groupes témoins d'ECR concernant l'histoire naturelle de l'OMA récurrente et d'autres ECR </a:t>
                      </a:r>
                    </a:p>
                    <a:p>
                      <a:r>
                        <a:rPr lang="fr-FR" sz="2200" i="1" dirty="0"/>
                        <a:t>Niveau de confiance dans les preuves : Élevé</a:t>
                      </a:r>
                      <a:endParaRPr lang="fr-CA" sz="2200" i="1" kern="1200" dirty="0">
                        <a:solidFill>
                          <a:schemeClr val="dk1"/>
                        </a:solidFill>
                        <a:effectLst/>
                        <a:latin typeface="+mn-lt"/>
                        <a:ea typeface="+mn-ea"/>
                        <a:cs typeface="+mn-cs"/>
                      </a:endParaRPr>
                    </a:p>
                  </a:txBody>
                  <a:tcPr/>
                </a:tc>
                <a:extLst>
                  <a:ext uri="{0D108BD9-81ED-4DB2-BD59-A6C34878D82A}">
                    <a16:rowId xmlns:a16="http://schemas.microsoft.com/office/drawing/2014/main" val="2343226015"/>
                  </a:ext>
                </a:extLst>
              </a:tr>
            </a:tbl>
          </a:graphicData>
        </a:graphic>
      </p:graphicFrame>
      <p:sp>
        <p:nvSpPr>
          <p:cNvPr id="4" name="ZoneTexte 3">
            <a:extLst>
              <a:ext uri="{FF2B5EF4-FFF2-40B4-BE49-F238E27FC236}">
                <a16:creationId xmlns:a16="http://schemas.microsoft.com/office/drawing/2014/main" id="{30988CC8-6DCC-F620-DEDA-68939898076D}"/>
              </a:ext>
            </a:extLst>
          </p:cNvPr>
          <p:cNvSpPr txBox="1"/>
          <p:nvPr/>
        </p:nvSpPr>
        <p:spPr>
          <a:xfrm>
            <a:off x="2363786" y="6337004"/>
            <a:ext cx="9330909" cy="369332"/>
          </a:xfrm>
          <a:prstGeom prst="rect">
            <a:avLst/>
          </a:prstGeom>
          <a:noFill/>
        </p:spPr>
        <p:txBody>
          <a:bodyPr wrap="square" rtlCol="0">
            <a:spAutoFit/>
          </a:bodyPr>
          <a:lstStyle/>
          <a:p>
            <a:r>
              <a:rPr lang="fr-CA" b="0" i="0" dirty="0">
                <a:solidFill>
                  <a:srgbClr val="1C1D1E"/>
                </a:solidFill>
                <a:effectLst/>
                <a:cs typeface="Calibri" panose="020F0502020204030204" pitchFamily="34" charset="0"/>
              </a:rPr>
              <a:t>American </a:t>
            </a:r>
            <a:r>
              <a:rPr lang="fr-CA" b="0" i="0" dirty="0" err="1">
                <a:solidFill>
                  <a:srgbClr val="1C1D1E"/>
                </a:solidFill>
                <a:effectLst/>
                <a:cs typeface="Calibri" panose="020F0502020204030204" pitchFamily="34" charset="0"/>
              </a:rPr>
              <a:t>Academy</a:t>
            </a:r>
            <a:r>
              <a:rPr lang="fr-CA" b="0" i="0" dirty="0">
                <a:solidFill>
                  <a:srgbClr val="1C1D1E"/>
                </a:solidFill>
                <a:effectLst/>
                <a:cs typeface="Calibri" panose="020F0502020204030204" pitchFamily="34" charset="0"/>
              </a:rPr>
              <a:t> of </a:t>
            </a:r>
            <a:r>
              <a:rPr lang="fr-CA" b="0" i="0" dirty="0" err="1">
                <a:solidFill>
                  <a:srgbClr val="1C1D1E"/>
                </a:solidFill>
                <a:effectLst/>
                <a:cs typeface="Calibri" panose="020F0502020204030204" pitchFamily="34" charset="0"/>
              </a:rPr>
              <a:t>Otolaryngology</a:t>
            </a:r>
            <a:r>
              <a:rPr lang="fr-CA" b="0" i="0" dirty="0">
                <a:solidFill>
                  <a:srgbClr val="1C1D1E"/>
                </a:solidFill>
                <a:effectLst/>
                <a:cs typeface="Calibri" panose="020F0502020204030204" pitchFamily="34" charset="0"/>
              </a:rPr>
              <a:t>–Head and Neck </a:t>
            </a:r>
            <a:r>
              <a:rPr lang="fr-CA" b="0" i="0" dirty="0" err="1">
                <a:solidFill>
                  <a:srgbClr val="1C1D1E"/>
                </a:solidFill>
                <a:effectLst/>
                <a:cs typeface="Calibri" panose="020F0502020204030204" pitchFamily="34" charset="0"/>
              </a:rPr>
              <a:t>Surgery</a:t>
            </a:r>
            <a:r>
              <a:rPr lang="fr-CA" b="0" i="0" dirty="0">
                <a:solidFill>
                  <a:srgbClr val="1C1D1E"/>
                </a:solidFill>
                <a:effectLst/>
                <a:cs typeface="Calibri" panose="020F0502020204030204" pitchFamily="34" charset="0"/>
              </a:rPr>
              <a:t> </a:t>
            </a:r>
            <a:r>
              <a:rPr lang="fr-CA" b="0" i="0" dirty="0" err="1">
                <a:solidFill>
                  <a:srgbClr val="1C1D1E"/>
                </a:solidFill>
                <a:effectLst/>
                <a:cs typeface="Calibri" panose="020F0502020204030204" pitchFamily="34" charset="0"/>
              </a:rPr>
              <a:t>Clinical</a:t>
            </a:r>
            <a:r>
              <a:rPr lang="fr-CA" b="0" i="0" dirty="0">
                <a:solidFill>
                  <a:srgbClr val="1C1D1E"/>
                </a:solidFill>
                <a:effectLst/>
                <a:cs typeface="Calibri" panose="020F0502020204030204" pitchFamily="34" charset="0"/>
              </a:rPr>
              <a:t> </a:t>
            </a:r>
            <a:r>
              <a:rPr lang="fr-CA" dirty="0">
                <a:solidFill>
                  <a:srgbClr val="1C1D1E"/>
                </a:solidFill>
                <a:cs typeface="Calibri" panose="020F0502020204030204" pitchFamily="34" charset="0"/>
              </a:rPr>
              <a:t>P</a:t>
            </a:r>
            <a:r>
              <a:rPr lang="fr-CA" b="0" i="0" dirty="0">
                <a:solidFill>
                  <a:srgbClr val="1C1D1E"/>
                </a:solidFill>
                <a:effectLst/>
                <a:cs typeface="Calibri" panose="020F0502020204030204" pitchFamily="34" charset="0"/>
              </a:rPr>
              <a:t>ractice Guidelines 2022</a:t>
            </a:r>
          </a:p>
        </p:txBody>
      </p:sp>
    </p:spTree>
    <p:extLst>
      <p:ext uri="{BB962C8B-B14F-4D97-AF65-F5344CB8AC3E}">
        <p14:creationId xmlns:p14="http://schemas.microsoft.com/office/powerpoint/2010/main" val="3853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97BAA0EA-B0DF-D505-DC32-4A40CC7250B6}"/>
              </a:ext>
            </a:extLst>
          </p:cNvPr>
          <p:cNvGraphicFramePr>
            <a:graphicFrameLocks noGrp="1"/>
          </p:cNvGraphicFramePr>
          <p:nvPr>
            <p:extLst>
              <p:ext uri="{D42A27DB-BD31-4B8C-83A1-F6EECF244321}">
                <p14:modId xmlns:p14="http://schemas.microsoft.com/office/powerpoint/2010/main" val="1926175014"/>
              </p:ext>
            </p:extLst>
          </p:nvPr>
        </p:nvGraphicFramePr>
        <p:xfrm>
          <a:off x="102388" y="97777"/>
          <a:ext cx="12021879" cy="6186394"/>
        </p:xfrm>
        <a:graphic>
          <a:graphicData uri="http://schemas.openxmlformats.org/drawingml/2006/table">
            <a:tbl>
              <a:tblPr firstRow="1" bandRow="1">
                <a:tableStyleId>{5C22544A-7EE6-4342-B048-85BDC9FD1C3A}</a:tableStyleId>
              </a:tblPr>
              <a:tblGrid>
                <a:gridCol w="4528241">
                  <a:extLst>
                    <a:ext uri="{9D8B030D-6E8A-4147-A177-3AD203B41FA5}">
                      <a16:colId xmlns:a16="http://schemas.microsoft.com/office/drawing/2014/main" val="3262738694"/>
                    </a:ext>
                  </a:extLst>
                </a:gridCol>
                <a:gridCol w="7493638">
                  <a:extLst>
                    <a:ext uri="{9D8B030D-6E8A-4147-A177-3AD203B41FA5}">
                      <a16:colId xmlns:a16="http://schemas.microsoft.com/office/drawing/2014/main" val="803966891"/>
                    </a:ext>
                  </a:extLst>
                </a:gridCol>
              </a:tblGrid>
              <a:tr h="4943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Otite séreuse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dirty="0">
                          <a:solidFill>
                            <a:schemeClr val="tx1">
                              <a:lumMod val="95000"/>
                              <a:lumOff val="5000"/>
                            </a:schemeClr>
                          </a:solidFill>
                        </a:rPr>
                        <a:t>Niveau de preuve</a:t>
                      </a:r>
                    </a:p>
                  </a:txBody>
                  <a:tcPr/>
                </a:tc>
                <a:extLst>
                  <a:ext uri="{0D108BD9-81ED-4DB2-BD59-A6C34878D82A}">
                    <a16:rowId xmlns:a16="http://schemas.microsoft.com/office/drawing/2014/main" val="1237237535"/>
                  </a:ext>
                </a:extLst>
              </a:tr>
              <a:tr h="19432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latin typeface="+mn-lt"/>
                          <a:ea typeface="Calibri"/>
                          <a:cs typeface="Calibri"/>
                          <a:sym typeface="Calibri"/>
                        </a:rPr>
                        <a:t>Ne pas mettre de TTT si otite séreuse depuis moins de 3 mois</a:t>
                      </a:r>
                    </a:p>
                    <a:p>
                      <a:pPr marL="0" lvl="0" indent="0">
                        <a:buFontTx/>
                        <a:buNone/>
                      </a:pPr>
                      <a:endParaRPr lang="fr-FR" sz="2400" dirty="0">
                        <a:latin typeface="+mn-lt"/>
                        <a:ea typeface="Calibri"/>
                        <a:cs typeface="Calibri"/>
                        <a:sym typeface="Calibri"/>
                      </a:endParaRPr>
                    </a:p>
                  </a:txBody>
                  <a:tcPr/>
                </a:tc>
                <a:tc>
                  <a:txBody>
                    <a:bodyPr/>
                    <a:lstStyle/>
                    <a:p>
                      <a:r>
                        <a:rPr lang="fr-FR" sz="2000" i="1" dirty="0"/>
                        <a:t>Qualité globale des preuves : Grade C, basé sur une revue systématique des études observationnelles et des groupes témoins dans les ECR sur l'histoire naturelle de l'OME et sur l'absence d'ECR sur l'efficacité des tubes de </a:t>
                      </a:r>
                      <a:r>
                        <a:rPr lang="fr-FR" sz="2000" i="1" dirty="0" err="1"/>
                        <a:t>tympanostomie</a:t>
                      </a:r>
                      <a:r>
                        <a:rPr lang="fr-FR" sz="2000" i="1" dirty="0"/>
                        <a:t> pour les enfants atteints d'OME depuis moins de 2 mois </a:t>
                      </a:r>
                    </a:p>
                    <a:p>
                      <a:r>
                        <a:rPr lang="fr-FR" sz="2000" i="1" dirty="0"/>
                        <a:t>Niveau de confiance dans les preuves : Élevé</a:t>
                      </a:r>
                      <a:endParaRPr lang="fr-CA" sz="2000" i="1" dirty="0"/>
                    </a:p>
                  </a:txBody>
                  <a:tcPr/>
                </a:tc>
                <a:extLst>
                  <a:ext uri="{0D108BD9-81ED-4DB2-BD59-A6C34878D82A}">
                    <a16:rowId xmlns:a16="http://schemas.microsoft.com/office/drawing/2014/main" val="3764089842"/>
                  </a:ext>
                </a:extLst>
              </a:tr>
              <a:tr h="1400728">
                <a:tc>
                  <a:txBody>
                    <a:bodyPr/>
                    <a:lstStyle/>
                    <a:p>
                      <a:pPr marL="46036" indent="0">
                        <a:buFontTx/>
                        <a:buNone/>
                      </a:pPr>
                      <a:r>
                        <a:rPr lang="fr-FR" sz="2200" dirty="0">
                          <a:latin typeface="+mn-lt"/>
                          <a:ea typeface="Calibri"/>
                          <a:cs typeface="Calibri"/>
                          <a:sym typeface="Calibri"/>
                        </a:rPr>
                        <a:t>Tester audition si persiste au-delà de 3m</a:t>
                      </a:r>
                    </a:p>
                    <a:p>
                      <a:pPr marL="46036" indent="0">
                        <a:buFont typeface="Arial" panose="020B0604020202020204" pitchFamily="34" charset="0"/>
                        <a:buNone/>
                      </a:pPr>
                      <a:r>
                        <a:rPr lang="fr-FR" sz="2200" dirty="0">
                          <a:latin typeface="+mn-lt"/>
                          <a:ea typeface="Calibri"/>
                          <a:cs typeface="Calibri"/>
                          <a:sym typeface="Calibri"/>
                        </a:rPr>
                        <a:t>Réévaluer aux 3 à 6 mois si audition normale</a:t>
                      </a:r>
                    </a:p>
                  </a:txBody>
                  <a:tcPr/>
                </a:tc>
                <a:tc>
                  <a:txBody>
                    <a:bodyPr/>
                    <a:lstStyle/>
                    <a:p>
                      <a:r>
                        <a:rPr lang="fr-FR" sz="2000" i="1" dirty="0"/>
                        <a:t>Qualité globale des preuves : Grade C, basé sur des études observationnelles et transversales évaluant la prévalence de la surdité de transmission avec OME </a:t>
                      </a:r>
                    </a:p>
                    <a:p>
                      <a:r>
                        <a:rPr lang="fr-FR" sz="2000" i="1" dirty="0"/>
                        <a:t>Niveau de confiance dans les preuves : Élevé</a:t>
                      </a:r>
                      <a:endParaRPr lang="fr-CA" sz="2000" i="1" dirty="0">
                        <a:effectLst/>
                      </a:endParaRPr>
                    </a:p>
                  </a:txBody>
                  <a:tcPr/>
                </a:tc>
                <a:extLst>
                  <a:ext uri="{0D108BD9-81ED-4DB2-BD59-A6C34878D82A}">
                    <a16:rowId xmlns:a16="http://schemas.microsoft.com/office/drawing/2014/main" val="2343226015"/>
                  </a:ext>
                </a:extLst>
              </a:tr>
              <a:tr h="2316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latin typeface="+mn-lt"/>
                          <a:ea typeface="Calibri"/>
                          <a:cs typeface="Calibri"/>
                          <a:sym typeface="Calibri"/>
                        </a:rPr>
                        <a:t>Envisager TTT si OME </a:t>
                      </a:r>
                      <a:r>
                        <a:rPr lang="fr-FR" sz="2200" dirty="0" err="1">
                          <a:latin typeface="+mn-lt"/>
                          <a:ea typeface="Calibri"/>
                          <a:cs typeface="Calibri"/>
                          <a:sym typeface="Calibri"/>
                        </a:rPr>
                        <a:t>bilat</a:t>
                      </a:r>
                      <a:r>
                        <a:rPr lang="fr-FR" sz="2200" dirty="0">
                          <a:latin typeface="+mn-lt"/>
                          <a:ea typeface="Calibri"/>
                          <a:cs typeface="Calibri"/>
                          <a:sym typeface="Calibri"/>
                        </a:rPr>
                        <a:t> plus de 3 mois avec baisse d’audition documentée</a:t>
                      </a: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FR" sz="2000" i="1" dirty="0"/>
                        <a:t>Qualité globale des preuves : Grade B, basé sur des ECR bien conçus montrant une réduction de la prévalence de l'EMO et une amélioration de l'audition après l'insertion du tube de </a:t>
                      </a:r>
                      <a:r>
                        <a:rPr lang="fr-FR" sz="2000" i="1" dirty="0" err="1"/>
                        <a:t>tympanostomie</a:t>
                      </a:r>
                      <a:r>
                        <a:rPr lang="fr-FR" sz="2000" i="1" dirty="0"/>
                        <a:t> ; des études observationnelles documentant l'amélioration de la qualité de vie ; et extrapolation de la recherche et des principes scientifiques fondamentaux pour optimiser l'accès auditif </a:t>
                      </a:r>
                    </a:p>
                    <a:p>
                      <a:pPr marL="0" marR="0" lvl="0" indent="0" algn="l" defTabSz="457189" rtl="0" eaLnBrk="1" fontAlgn="auto" latinLnBrk="0" hangingPunct="1">
                        <a:lnSpc>
                          <a:spcPct val="100000"/>
                        </a:lnSpc>
                        <a:spcBef>
                          <a:spcPts val="0"/>
                        </a:spcBef>
                        <a:spcAft>
                          <a:spcPts val="0"/>
                        </a:spcAft>
                        <a:buClrTx/>
                        <a:buSzTx/>
                        <a:buFontTx/>
                        <a:buNone/>
                        <a:tabLst/>
                        <a:defRPr/>
                      </a:pPr>
                      <a:r>
                        <a:rPr lang="fr-FR" sz="2000" i="1" dirty="0"/>
                        <a:t>Niveau de confiance dans les preuves : Élevé</a:t>
                      </a:r>
                      <a:endParaRPr lang="fr-CA" sz="2000" i="1" dirty="0">
                        <a:effectLst/>
                      </a:endParaRPr>
                    </a:p>
                  </a:txBody>
                  <a:tcPr/>
                </a:tc>
                <a:extLst>
                  <a:ext uri="{0D108BD9-81ED-4DB2-BD59-A6C34878D82A}">
                    <a16:rowId xmlns:a16="http://schemas.microsoft.com/office/drawing/2014/main" val="1390236512"/>
                  </a:ext>
                </a:extLst>
              </a:tr>
            </a:tbl>
          </a:graphicData>
        </a:graphic>
      </p:graphicFrame>
      <p:sp>
        <p:nvSpPr>
          <p:cNvPr id="4" name="ZoneTexte 3">
            <a:extLst>
              <a:ext uri="{FF2B5EF4-FFF2-40B4-BE49-F238E27FC236}">
                <a16:creationId xmlns:a16="http://schemas.microsoft.com/office/drawing/2014/main" id="{30988CC8-6DCC-F620-DEDA-68939898076D}"/>
              </a:ext>
            </a:extLst>
          </p:cNvPr>
          <p:cNvSpPr txBox="1"/>
          <p:nvPr/>
        </p:nvSpPr>
        <p:spPr>
          <a:xfrm>
            <a:off x="3031958" y="6421669"/>
            <a:ext cx="9417316" cy="369332"/>
          </a:xfrm>
          <a:prstGeom prst="rect">
            <a:avLst/>
          </a:prstGeom>
          <a:noFill/>
        </p:spPr>
        <p:txBody>
          <a:bodyPr wrap="square" rtlCol="0">
            <a:spAutoFit/>
          </a:bodyPr>
          <a:lstStyle/>
          <a:p>
            <a:r>
              <a:rPr lang="fr-CA" b="0" i="0" dirty="0">
                <a:solidFill>
                  <a:srgbClr val="1C1D1E"/>
                </a:solidFill>
                <a:effectLst/>
                <a:cs typeface="Calibri" panose="020F0502020204030204" pitchFamily="34" charset="0"/>
              </a:rPr>
              <a:t>American </a:t>
            </a:r>
            <a:r>
              <a:rPr lang="fr-CA" b="0" i="0" dirty="0" err="1">
                <a:solidFill>
                  <a:srgbClr val="1C1D1E"/>
                </a:solidFill>
                <a:effectLst/>
                <a:cs typeface="Calibri" panose="020F0502020204030204" pitchFamily="34" charset="0"/>
              </a:rPr>
              <a:t>Academy</a:t>
            </a:r>
            <a:r>
              <a:rPr lang="fr-CA" b="0" i="0" dirty="0">
                <a:solidFill>
                  <a:srgbClr val="1C1D1E"/>
                </a:solidFill>
                <a:effectLst/>
                <a:cs typeface="Calibri" panose="020F0502020204030204" pitchFamily="34" charset="0"/>
              </a:rPr>
              <a:t> of </a:t>
            </a:r>
            <a:r>
              <a:rPr lang="fr-CA" b="0" i="0" dirty="0" err="1">
                <a:solidFill>
                  <a:srgbClr val="1C1D1E"/>
                </a:solidFill>
                <a:effectLst/>
                <a:cs typeface="Calibri" panose="020F0502020204030204" pitchFamily="34" charset="0"/>
              </a:rPr>
              <a:t>Otolaryngology</a:t>
            </a:r>
            <a:r>
              <a:rPr lang="fr-CA" b="0" i="0" dirty="0">
                <a:solidFill>
                  <a:srgbClr val="1C1D1E"/>
                </a:solidFill>
                <a:effectLst/>
                <a:cs typeface="Calibri" panose="020F0502020204030204" pitchFamily="34" charset="0"/>
              </a:rPr>
              <a:t>–Head and Neck </a:t>
            </a:r>
            <a:r>
              <a:rPr lang="fr-CA" b="0" i="0" dirty="0" err="1">
                <a:solidFill>
                  <a:srgbClr val="1C1D1E"/>
                </a:solidFill>
                <a:effectLst/>
                <a:cs typeface="Calibri" panose="020F0502020204030204" pitchFamily="34" charset="0"/>
              </a:rPr>
              <a:t>Surgery</a:t>
            </a:r>
            <a:r>
              <a:rPr lang="fr-CA" b="0" i="0" dirty="0">
                <a:solidFill>
                  <a:srgbClr val="1C1D1E"/>
                </a:solidFill>
                <a:effectLst/>
                <a:cs typeface="Calibri" panose="020F0502020204030204" pitchFamily="34" charset="0"/>
              </a:rPr>
              <a:t> </a:t>
            </a:r>
            <a:r>
              <a:rPr lang="fr-CA" b="0" i="0" dirty="0" err="1">
                <a:solidFill>
                  <a:srgbClr val="1C1D1E"/>
                </a:solidFill>
                <a:effectLst/>
                <a:cs typeface="Calibri" panose="020F0502020204030204" pitchFamily="34" charset="0"/>
              </a:rPr>
              <a:t>Clinical</a:t>
            </a:r>
            <a:r>
              <a:rPr lang="fr-CA" b="0" i="0" dirty="0">
                <a:solidFill>
                  <a:srgbClr val="1C1D1E"/>
                </a:solidFill>
                <a:effectLst/>
                <a:cs typeface="Calibri" panose="020F0502020204030204" pitchFamily="34" charset="0"/>
              </a:rPr>
              <a:t> </a:t>
            </a:r>
            <a:r>
              <a:rPr lang="fr-CA" dirty="0">
                <a:solidFill>
                  <a:srgbClr val="1C1D1E"/>
                </a:solidFill>
                <a:cs typeface="Calibri" panose="020F0502020204030204" pitchFamily="34" charset="0"/>
              </a:rPr>
              <a:t>P</a:t>
            </a:r>
            <a:r>
              <a:rPr lang="fr-CA" b="0" i="0" dirty="0">
                <a:solidFill>
                  <a:srgbClr val="1C1D1E"/>
                </a:solidFill>
                <a:effectLst/>
                <a:cs typeface="Calibri" panose="020F0502020204030204" pitchFamily="34" charset="0"/>
              </a:rPr>
              <a:t>ractice Guidelines 2022</a:t>
            </a:r>
          </a:p>
        </p:txBody>
      </p:sp>
    </p:spTree>
    <p:extLst>
      <p:ext uri="{BB962C8B-B14F-4D97-AF65-F5344CB8AC3E}">
        <p14:creationId xmlns:p14="http://schemas.microsoft.com/office/powerpoint/2010/main" val="257058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4" name="Titre 3">
            <a:extLst>
              <a:ext uri="{FF2B5EF4-FFF2-40B4-BE49-F238E27FC236}">
                <a16:creationId xmlns:a16="http://schemas.microsoft.com/office/drawing/2014/main" id="{3274034E-DE72-F2FD-37B9-C554DA181D36}"/>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a:t>Faible qualité des données probantes</a:t>
            </a:r>
          </a:p>
        </p:txBody>
      </p:sp>
      <p:sp>
        <p:nvSpPr>
          <p:cNvPr id="6" name="Espace réservé du contenu 5">
            <a:extLst>
              <a:ext uri="{FF2B5EF4-FFF2-40B4-BE49-F238E27FC236}">
                <a16:creationId xmlns:a16="http://schemas.microsoft.com/office/drawing/2014/main" id="{17EDF6A7-DFE5-ED34-64D1-59C8BE1B47E0}"/>
              </a:ext>
            </a:extLst>
          </p:cNvPr>
          <p:cNvSpPr>
            <a:spLocks noGrp="1"/>
          </p:cNvSpPr>
          <p:nvPr>
            <p:ph sz="half" idx="2"/>
          </p:nvPr>
        </p:nvSpPr>
        <p:spPr>
          <a:xfrm>
            <a:off x="3696509" y="758952"/>
            <a:ext cx="7315200" cy="1899581"/>
          </a:xfrm>
        </p:spPr>
        <p:txBody>
          <a:bodyPr vert="horz" lIns="91440" tIns="45720" rIns="91440" bIns="45720" rtlCol="0" anchor="ctr">
            <a:normAutofit/>
          </a:bodyPr>
          <a:lstStyle/>
          <a:p>
            <a:pPr marL="342900"/>
            <a:r>
              <a:rPr lang="en-US" sz="2400" dirty="0" err="1"/>
              <a:t>Réduction</a:t>
            </a:r>
            <a:r>
              <a:rPr lang="en-US" sz="2400" dirty="0"/>
              <a:t> des </a:t>
            </a:r>
            <a:r>
              <a:rPr lang="en-US" sz="2400" dirty="0" err="1"/>
              <a:t>épisodes</a:t>
            </a:r>
            <a:r>
              <a:rPr lang="en-US" sz="2400" dirty="0"/>
              <a:t> </a:t>
            </a:r>
            <a:r>
              <a:rPr lang="en-US" sz="2400" dirty="0" err="1"/>
              <a:t>d’OMA</a:t>
            </a:r>
            <a:r>
              <a:rPr lang="en-US" sz="2400" dirty="0"/>
              <a:t>, </a:t>
            </a:r>
            <a:r>
              <a:rPr lang="en-US" sz="2400" dirty="0" err="1"/>
              <a:t>mais</a:t>
            </a:r>
            <a:r>
              <a:rPr lang="en-US" sz="2400" dirty="0"/>
              <a:t> les </a:t>
            </a:r>
            <a:r>
              <a:rPr lang="en-US" sz="2400" dirty="0" err="1"/>
              <a:t>données</a:t>
            </a:r>
            <a:r>
              <a:rPr lang="en-US" sz="2400" dirty="0"/>
              <a:t> </a:t>
            </a:r>
            <a:r>
              <a:rPr lang="en-US" sz="2400" dirty="0" err="1"/>
              <a:t>sont</a:t>
            </a:r>
            <a:r>
              <a:rPr lang="en-US" sz="2400" dirty="0"/>
              <a:t> </a:t>
            </a:r>
            <a:r>
              <a:rPr lang="en-US" sz="2400" dirty="0" err="1"/>
              <a:t>limitées</a:t>
            </a:r>
            <a:r>
              <a:rPr lang="en-US" sz="2400" dirty="0"/>
              <a:t>.</a:t>
            </a:r>
          </a:p>
          <a:p>
            <a:pPr marL="342900"/>
            <a:r>
              <a:rPr lang="en-US" sz="2400" dirty="0" err="1"/>
              <a:t>L’insertion</a:t>
            </a:r>
            <a:r>
              <a:rPr lang="en-US" sz="2400" dirty="0"/>
              <a:t> de TTT </a:t>
            </a:r>
            <a:r>
              <a:rPr lang="en-US" sz="2400" dirty="0" err="1"/>
              <a:t>améliore</a:t>
            </a:r>
            <a:r>
              <a:rPr lang="en-US" sz="2400" dirty="0"/>
              <a:t> </a:t>
            </a:r>
            <a:r>
              <a:rPr lang="en-US" sz="2400" dirty="0" err="1"/>
              <a:t>l’audition</a:t>
            </a:r>
            <a:r>
              <a:rPr lang="en-US" sz="2400" dirty="0"/>
              <a:t> </a:t>
            </a:r>
            <a:r>
              <a:rPr lang="en-US" sz="2400" dirty="0" err="1"/>
              <a:t>à</a:t>
            </a:r>
            <a:r>
              <a:rPr lang="en-US" sz="2400" dirty="0"/>
              <a:t> 1-3 </a:t>
            </a:r>
            <a:r>
              <a:rPr lang="en-US" sz="2400" dirty="0" err="1"/>
              <a:t>mois</a:t>
            </a:r>
            <a:r>
              <a:rPr lang="en-US" sz="2400" dirty="0"/>
              <a:t> post-op, sans </a:t>
            </a:r>
            <a:r>
              <a:rPr lang="en-US" sz="2400" dirty="0" err="1"/>
              <a:t>différence</a:t>
            </a:r>
            <a:r>
              <a:rPr lang="en-US" sz="2400" dirty="0"/>
              <a:t> notable </a:t>
            </a:r>
            <a:r>
              <a:rPr lang="en-US" sz="2400" dirty="0" err="1"/>
              <a:t>à</a:t>
            </a:r>
            <a:r>
              <a:rPr lang="en-US" sz="2400" dirty="0"/>
              <a:t> 12-24 </a:t>
            </a:r>
            <a:r>
              <a:rPr lang="en-US" sz="2400" dirty="0" err="1"/>
              <a:t>mois</a:t>
            </a:r>
            <a:endParaRPr lang="en-US" sz="2400" dirty="0"/>
          </a:p>
        </p:txBody>
      </p:sp>
      <p:pic>
        <p:nvPicPr>
          <p:cNvPr id="9" name="Espace réservé du contenu 4">
            <a:extLst>
              <a:ext uri="{FF2B5EF4-FFF2-40B4-BE49-F238E27FC236}">
                <a16:creationId xmlns:a16="http://schemas.microsoft.com/office/drawing/2014/main" id="{4CFD5B8F-9404-7CC9-AC5E-31DB1BDB13E7}"/>
              </a:ext>
            </a:extLst>
          </p:cNvPr>
          <p:cNvPicPr>
            <a:picLocks noGrp="1" noChangeAspect="1"/>
          </p:cNvPicPr>
          <p:nvPr>
            <p:ph idx="1"/>
          </p:nvPr>
        </p:nvPicPr>
        <p:blipFill>
          <a:blip r:embed="rId3"/>
          <a:stretch>
            <a:fillRect/>
          </a:stretch>
        </p:blipFill>
        <p:spPr>
          <a:xfrm>
            <a:off x="4125657" y="2689974"/>
            <a:ext cx="7232606" cy="2205945"/>
          </a:xfrm>
          <a:prstGeom prst="rect">
            <a:avLst/>
          </a:prstGeom>
          <a:ln w="12700">
            <a:solidFill>
              <a:schemeClr val="accent1"/>
            </a:solidFill>
          </a:ln>
        </p:spPr>
      </p:pic>
      <p:pic>
        <p:nvPicPr>
          <p:cNvPr id="12" name="Image 11">
            <a:extLst>
              <a:ext uri="{FF2B5EF4-FFF2-40B4-BE49-F238E27FC236}">
                <a16:creationId xmlns:a16="http://schemas.microsoft.com/office/drawing/2014/main" id="{650C4AA6-8123-19C2-294C-8E62E6077E71}"/>
              </a:ext>
            </a:extLst>
          </p:cNvPr>
          <p:cNvPicPr>
            <a:picLocks noChangeAspect="1"/>
          </p:cNvPicPr>
          <p:nvPr/>
        </p:nvPicPr>
        <p:blipFill>
          <a:blip r:embed="rId4"/>
          <a:stretch>
            <a:fillRect/>
          </a:stretch>
        </p:blipFill>
        <p:spPr>
          <a:xfrm>
            <a:off x="18634" y="5335991"/>
            <a:ext cx="4163604" cy="1342364"/>
          </a:xfrm>
          <a:prstGeom prst="rect">
            <a:avLst/>
          </a:prstGeom>
          <a:ln w="19050">
            <a:solidFill>
              <a:schemeClr val="accent1"/>
            </a:solidFill>
          </a:ln>
        </p:spPr>
      </p:pic>
      <p:pic>
        <p:nvPicPr>
          <p:cNvPr id="13" name="Image 12">
            <a:extLst>
              <a:ext uri="{FF2B5EF4-FFF2-40B4-BE49-F238E27FC236}">
                <a16:creationId xmlns:a16="http://schemas.microsoft.com/office/drawing/2014/main" id="{590F2068-B06A-59C9-5AA5-5B2792F07255}"/>
              </a:ext>
            </a:extLst>
          </p:cNvPr>
          <p:cNvPicPr>
            <a:picLocks noChangeAspect="1"/>
          </p:cNvPicPr>
          <p:nvPr/>
        </p:nvPicPr>
        <p:blipFill>
          <a:blip r:embed="rId5"/>
          <a:stretch>
            <a:fillRect/>
          </a:stretch>
        </p:blipFill>
        <p:spPr>
          <a:xfrm>
            <a:off x="4334064" y="5352033"/>
            <a:ext cx="7254249" cy="617531"/>
          </a:xfrm>
          <a:prstGeom prst="rect">
            <a:avLst/>
          </a:prstGeom>
        </p:spPr>
      </p:pic>
      <p:pic>
        <p:nvPicPr>
          <p:cNvPr id="14" name="Image 13">
            <a:extLst>
              <a:ext uri="{FF2B5EF4-FFF2-40B4-BE49-F238E27FC236}">
                <a16:creationId xmlns:a16="http://schemas.microsoft.com/office/drawing/2014/main" id="{94A09D1F-027A-0B68-83B9-6AA4D1EA51A6}"/>
              </a:ext>
            </a:extLst>
          </p:cNvPr>
          <p:cNvPicPr>
            <a:picLocks noChangeAspect="1"/>
          </p:cNvPicPr>
          <p:nvPr/>
        </p:nvPicPr>
        <p:blipFill>
          <a:blip r:embed="rId6"/>
          <a:stretch>
            <a:fillRect/>
          </a:stretch>
        </p:blipFill>
        <p:spPr>
          <a:xfrm>
            <a:off x="4315478" y="6001005"/>
            <a:ext cx="6852964" cy="749299"/>
          </a:xfrm>
          <a:prstGeom prst="rect">
            <a:avLst/>
          </a:prstGeom>
        </p:spPr>
      </p:pic>
      <p:sp>
        <p:nvSpPr>
          <p:cNvPr id="15" name="Rectangle 14">
            <a:extLst>
              <a:ext uri="{FF2B5EF4-FFF2-40B4-BE49-F238E27FC236}">
                <a16:creationId xmlns:a16="http://schemas.microsoft.com/office/drawing/2014/main" id="{A5793E7D-31A0-456E-C517-2A46C5DF99A8}"/>
              </a:ext>
            </a:extLst>
          </p:cNvPr>
          <p:cNvSpPr/>
          <p:nvPr/>
        </p:nvSpPr>
        <p:spPr>
          <a:xfrm flipH="1">
            <a:off x="4106513" y="5335100"/>
            <a:ext cx="227551" cy="1352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016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9F192-BD3D-1D75-A9FB-40AE464D9779}"/>
              </a:ext>
            </a:extLst>
          </p:cNvPr>
          <p:cNvSpPr>
            <a:spLocks noGrp="1"/>
          </p:cNvSpPr>
          <p:nvPr>
            <p:ph type="title" idx="4294967295"/>
          </p:nvPr>
        </p:nvSpPr>
        <p:spPr>
          <a:xfrm>
            <a:off x="1863942" y="577437"/>
            <a:ext cx="7721600" cy="685800"/>
          </a:xfrm>
        </p:spPr>
        <p:txBody>
          <a:bodyPr/>
          <a:lstStyle/>
          <a:p>
            <a:r>
              <a:rPr lang="fr-FR" sz="3467" dirty="0">
                <a:solidFill>
                  <a:schemeClr val="tx1"/>
                </a:solidFill>
              </a:rPr>
              <a:t>Otites et TTT: place à la décision partagée!</a:t>
            </a:r>
          </a:p>
        </p:txBody>
      </p:sp>
      <p:graphicFrame>
        <p:nvGraphicFramePr>
          <p:cNvPr id="4" name="Tableau 4">
            <a:extLst>
              <a:ext uri="{FF2B5EF4-FFF2-40B4-BE49-F238E27FC236}">
                <a16:creationId xmlns:a16="http://schemas.microsoft.com/office/drawing/2014/main" id="{53A5E7FA-87B3-78DB-20B8-B0CF62DC1F48}"/>
              </a:ext>
            </a:extLst>
          </p:cNvPr>
          <p:cNvGraphicFramePr>
            <a:graphicFrameLocks noGrp="1"/>
          </p:cNvGraphicFramePr>
          <p:nvPr>
            <p:extLst>
              <p:ext uri="{D42A27DB-BD31-4B8C-83A1-F6EECF244321}">
                <p14:modId xmlns:p14="http://schemas.microsoft.com/office/powerpoint/2010/main" val="2635450377"/>
              </p:ext>
            </p:extLst>
          </p:nvPr>
        </p:nvGraphicFramePr>
        <p:xfrm>
          <a:off x="623392" y="1796637"/>
          <a:ext cx="10945216" cy="3503496"/>
        </p:xfrm>
        <a:graphic>
          <a:graphicData uri="http://schemas.openxmlformats.org/drawingml/2006/table">
            <a:tbl>
              <a:tblPr firstRow="1" bandRow="1">
                <a:tableStyleId>{5C22544A-7EE6-4342-B048-85BDC9FD1C3A}</a:tableStyleId>
              </a:tblPr>
              <a:tblGrid>
                <a:gridCol w="5472608">
                  <a:extLst>
                    <a:ext uri="{9D8B030D-6E8A-4147-A177-3AD203B41FA5}">
                      <a16:colId xmlns:a16="http://schemas.microsoft.com/office/drawing/2014/main" val="1346384941"/>
                    </a:ext>
                  </a:extLst>
                </a:gridCol>
                <a:gridCol w="5472608">
                  <a:extLst>
                    <a:ext uri="{9D8B030D-6E8A-4147-A177-3AD203B41FA5}">
                      <a16:colId xmlns:a16="http://schemas.microsoft.com/office/drawing/2014/main" val="4143531318"/>
                    </a:ext>
                  </a:extLst>
                </a:gridCol>
              </a:tblGrid>
              <a:tr h="528320">
                <a:tc>
                  <a:txBody>
                    <a:bodyPr/>
                    <a:lstStyle/>
                    <a:p>
                      <a:r>
                        <a:rPr lang="fr-FR" sz="2700" dirty="0">
                          <a:solidFill>
                            <a:schemeClr val="tx1"/>
                          </a:solidFill>
                        </a:rPr>
                        <a:t>Avantages possibles</a:t>
                      </a:r>
                    </a:p>
                  </a:txBody>
                  <a:tcPr marL="121920" marR="121920" marT="60960" marB="60960"/>
                </a:tc>
                <a:tc>
                  <a:txBody>
                    <a:bodyPr/>
                    <a:lstStyle/>
                    <a:p>
                      <a:r>
                        <a:rPr lang="fr-FR" sz="2700" dirty="0">
                          <a:solidFill>
                            <a:schemeClr val="tx1"/>
                          </a:solidFill>
                        </a:rPr>
                        <a:t>Risques, dommages et coûts</a:t>
                      </a:r>
                    </a:p>
                  </a:txBody>
                  <a:tcPr marL="121920" marR="121920" marT="60960" marB="60960"/>
                </a:tc>
                <a:extLst>
                  <a:ext uri="{0D108BD9-81ED-4DB2-BD59-A6C34878D82A}">
                    <a16:rowId xmlns:a16="http://schemas.microsoft.com/office/drawing/2014/main" val="3804454158"/>
                  </a:ext>
                </a:extLst>
              </a:tr>
              <a:tr h="2970096">
                <a:tc>
                  <a:txBody>
                    <a:bodyPr/>
                    <a:lstStyle/>
                    <a:p>
                      <a:pPr marL="228600" lvl="0" indent="-228600" rtl="0">
                        <a:spcBef>
                          <a:spcPts val="0"/>
                        </a:spcBef>
                        <a:spcAft>
                          <a:spcPts val="0"/>
                        </a:spcAft>
                        <a:buClr>
                          <a:schemeClr val="dk1"/>
                        </a:buClr>
                        <a:buSzPts val="1800"/>
                        <a:buChar char="•"/>
                      </a:pPr>
                      <a:r>
                        <a:rPr lang="fr-FR" sz="2400" dirty="0"/>
                        <a:t>Diminution du nombre épisodes d’OMA par année*</a:t>
                      </a:r>
                    </a:p>
                    <a:p>
                      <a:pPr marL="228600" lvl="0" indent="-228600" rtl="0">
                        <a:spcBef>
                          <a:spcPts val="0"/>
                        </a:spcBef>
                        <a:spcAft>
                          <a:spcPts val="0"/>
                        </a:spcAft>
                        <a:buClr>
                          <a:schemeClr val="dk1"/>
                        </a:buClr>
                        <a:buSzPts val="1800"/>
                        <a:buChar char="•"/>
                      </a:pPr>
                      <a:r>
                        <a:rPr lang="fr-FR" sz="2400" dirty="0"/>
                        <a:t>Possibilité de traiter avec Ab topiques plutôt que PO lors OMA</a:t>
                      </a:r>
                    </a:p>
                    <a:p>
                      <a:pPr marL="228600" lvl="0" indent="-228600" rtl="0">
                        <a:lnSpc>
                          <a:spcPct val="90000"/>
                        </a:lnSpc>
                        <a:spcBef>
                          <a:spcPts val="0"/>
                        </a:spcBef>
                        <a:spcAft>
                          <a:spcPts val="0"/>
                        </a:spcAft>
                        <a:buClr>
                          <a:schemeClr val="dk1"/>
                        </a:buClr>
                        <a:buSzPts val="1800"/>
                        <a:buChar char="•"/>
                      </a:pPr>
                      <a:r>
                        <a:rPr lang="fr-FR" sz="2400" dirty="0"/>
                        <a:t>Moins de douleur lors des épisodes subséquents</a:t>
                      </a:r>
                    </a:p>
                    <a:p>
                      <a:pPr marL="228600" lvl="0" indent="-228600" rtl="0">
                        <a:lnSpc>
                          <a:spcPct val="90000"/>
                        </a:lnSpc>
                        <a:spcBef>
                          <a:spcPts val="0"/>
                        </a:spcBef>
                        <a:spcAft>
                          <a:spcPts val="0"/>
                        </a:spcAft>
                        <a:buClr>
                          <a:schemeClr val="dk1"/>
                        </a:buClr>
                        <a:buSzPts val="1800"/>
                        <a:buChar char="•"/>
                      </a:pPr>
                      <a:r>
                        <a:rPr lang="fr-FR" sz="2400" dirty="0"/>
                        <a:t>Amélioration de l’audition à court terme</a:t>
                      </a:r>
                      <a:endParaRPr lang="fr-FR" sz="7200" dirty="0"/>
                    </a:p>
                  </a:txBody>
                  <a:tcPr marL="121920" marR="121920" marT="60960" marB="60960"/>
                </a:tc>
                <a:tc>
                  <a:txBody>
                    <a:bodyPr/>
                    <a:lstStyle/>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Risques de l’anesthésie générale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Impact du tube (otorrhée, tissus granulation, obstruction)</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Complications après expulsion du TTT (</a:t>
                      </a:r>
                      <a:r>
                        <a:rPr lang="fr-FR" sz="2400" dirty="0" err="1"/>
                        <a:t>myringosclérose</a:t>
                      </a:r>
                      <a:r>
                        <a:rPr lang="fr-FR" sz="2400" dirty="0"/>
                        <a:t>, perforation persistante)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Anxiété et inconfort lié à la procédure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Coût direct de la chirurgie</a:t>
                      </a:r>
                    </a:p>
                  </a:txBody>
                  <a:tcPr marL="121920" marR="121920" marT="60960" marB="60960"/>
                </a:tc>
                <a:extLst>
                  <a:ext uri="{0D108BD9-81ED-4DB2-BD59-A6C34878D82A}">
                    <a16:rowId xmlns:a16="http://schemas.microsoft.com/office/drawing/2014/main" val="958619709"/>
                  </a:ext>
                </a:extLst>
              </a:tr>
            </a:tbl>
          </a:graphicData>
        </a:graphic>
      </p:graphicFrame>
      <p:sp>
        <p:nvSpPr>
          <p:cNvPr id="3" name="ZoneTexte 2">
            <a:extLst>
              <a:ext uri="{FF2B5EF4-FFF2-40B4-BE49-F238E27FC236}">
                <a16:creationId xmlns:a16="http://schemas.microsoft.com/office/drawing/2014/main" id="{9D5E8EB9-F4A1-6E37-9AB0-1DA9CA87B7E7}"/>
              </a:ext>
            </a:extLst>
          </p:cNvPr>
          <p:cNvSpPr txBox="1"/>
          <p:nvPr/>
        </p:nvSpPr>
        <p:spPr>
          <a:xfrm>
            <a:off x="623392" y="5685404"/>
            <a:ext cx="9046816" cy="666977"/>
          </a:xfrm>
          <a:prstGeom prst="rect">
            <a:avLst/>
          </a:prstGeom>
          <a:noFill/>
        </p:spPr>
        <p:txBody>
          <a:bodyPr wrap="square" rtlCol="0">
            <a:spAutoFit/>
          </a:bodyPr>
          <a:lstStyle/>
          <a:p>
            <a:r>
              <a:rPr lang="fr-FR" sz="1867" dirty="0"/>
              <a:t>*réduction de 3 épisodes par année selon recommandations guide pratique clinique, mais données probantes de faible qualité selon </a:t>
            </a:r>
            <a:r>
              <a:rPr lang="fr-FR" sz="1867" dirty="0" err="1"/>
              <a:t>méta-analyse</a:t>
            </a:r>
            <a:r>
              <a:rPr lang="fr-FR" sz="1867" dirty="0"/>
              <a:t> et revue systématique</a:t>
            </a:r>
          </a:p>
        </p:txBody>
      </p:sp>
      <p:pic>
        <p:nvPicPr>
          <p:cNvPr id="6" name="Graphique 5" descr="Scales of justice contour">
            <a:extLst>
              <a:ext uri="{FF2B5EF4-FFF2-40B4-BE49-F238E27FC236}">
                <a16:creationId xmlns:a16="http://schemas.microsoft.com/office/drawing/2014/main" id="{6D37B69F-D134-81D5-27ED-8D86850C4E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6108" y="577437"/>
            <a:ext cx="1219200" cy="1219200"/>
          </a:xfrm>
          <a:prstGeom prst="rect">
            <a:avLst/>
          </a:prstGeom>
        </p:spPr>
      </p:pic>
    </p:spTree>
    <p:extLst>
      <p:ext uri="{BB962C8B-B14F-4D97-AF65-F5344CB8AC3E}">
        <p14:creationId xmlns:p14="http://schemas.microsoft.com/office/powerpoint/2010/main" val="2702529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196A1-B02A-9DB4-FC89-114E3ACC7657}"/>
              </a:ext>
            </a:extLst>
          </p:cNvPr>
          <p:cNvSpPr>
            <a:spLocks noGrp="1"/>
          </p:cNvSpPr>
          <p:nvPr>
            <p:ph type="title"/>
          </p:nvPr>
        </p:nvSpPr>
        <p:spPr/>
        <p:txBody>
          <a:bodyPr>
            <a:normAutofit fontScale="90000"/>
          </a:bodyPr>
          <a:lstStyle/>
          <a:p>
            <a:r>
              <a:rPr lang="fr-FR" dirty="0"/>
              <a:t>Thème 2: la médicalisation d’un phénomène physiologique</a:t>
            </a:r>
          </a:p>
        </p:txBody>
      </p:sp>
      <p:sp>
        <p:nvSpPr>
          <p:cNvPr id="3" name="Espace réservé du texte 2">
            <a:extLst>
              <a:ext uri="{FF2B5EF4-FFF2-40B4-BE49-F238E27FC236}">
                <a16:creationId xmlns:a16="http://schemas.microsoft.com/office/drawing/2014/main" id="{4276D06B-3E78-CAEF-7BBA-DF74E2E5E158}"/>
              </a:ext>
            </a:extLst>
          </p:cNvPr>
          <p:cNvSpPr>
            <a:spLocks noGrp="1"/>
          </p:cNvSpPr>
          <p:nvPr>
            <p:ph type="body" idx="1"/>
          </p:nvPr>
        </p:nvSpPr>
        <p:spPr/>
        <p:txBody>
          <a:bodyPr>
            <a:normAutofit/>
          </a:bodyPr>
          <a:lstStyle/>
          <a:p>
            <a:r>
              <a:rPr lang="fr-FR" sz="2600" dirty="0"/>
              <a:t>L’exemple du reflux </a:t>
            </a:r>
            <a:r>
              <a:rPr lang="fr-FR" sz="2600" dirty="0" err="1"/>
              <a:t>gastro-oesophagien</a:t>
            </a:r>
            <a:endParaRPr lang="fr-FR" sz="2600" dirty="0"/>
          </a:p>
        </p:txBody>
      </p:sp>
    </p:spTree>
    <p:extLst>
      <p:ext uri="{BB962C8B-B14F-4D97-AF65-F5344CB8AC3E}">
        <p14:creationId xmlns:p14="http://schemas.microsoft.com/office/powerpoint/2010/main" val="221540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915B1C9-5ABF-79EC-3BA3-6AE34280ACA4}"/>
              </a:ext>
            </a:extLst>
          </p:cNvPr>
          <p:cNvPicPr>
            <a:picLocks noChangeAspect="1"/>
          </p:cNvPicPr>
          <p:nvPr/>
        </p:nvPicPr>
        <p:blipFill>
          <a:blip r:embed="rId3"/>
          <a:stretch>
            <a:fillRect/>
          </a:stretch>
        </p:blipFill>
        <p:spPr>
          <a:xfrm>
            <a:off x="0" y="0"/>
            <a:ext cx="9110749" cy="1886973"/>
          </a:xfrm>
          <a:prstGeom prst="rect">
            <a:avLst/>
          </a:prstGeom>
        </p:spPr>
      </p:pic>
      <p:pic>
        <p:nvPicPr>
          <p:cNvPr id="5" name="Espace réservé du contenu 4">
            <a:extLst>
              <a:ext uri="{FF2B5EF4-FFF2-40B4-BE49-F238E27FC236}">
                <a16:creationId xmlns:a16="http://schemas.microsoft.com/office/drawing/2014/main" id="{2EBD0B99-1F0A-6D7D-37C2-0B916B2614BA}"/>
              </a:ext>
            </a:extLst>
          </p:cNvPr>
          <p:cNvPicPr>
            <a:picLocks noGrp="1" noChangeAspect="1"/>
          </p:cNvPicPr>
          <p:nvPr>
            <p:ph idx="4294967295"/>
          </p:nvPr>
        </p:nvPicPr>
        <p:blipFill>
          <a:blip r:embed="rId4"/>
          <a:stretch>
            <a:fillRect/>
          </a:stretch>
        </p:blipFill>
        <p:spPr>
          <a:xfrm>
            <a:off x="9089643" y="0"/>
            <a:ext cx="3102357" cy="1629295"/>
          </a:xfrm>
        </p:spPr>
      </p:pic>
      <p:sp>
        <p:nvSpPr>
          <p:cNvPr id="8" name="ZoneTexte 7">
            <a:extLst>
              <a:ext uri="{FF2B5EF4-FFF2-40B4-BE49-F238E27FC236}">
                <a16:creationId xmlns:a16="http://schemas.microsoft.com/office/drawing/2014/main" id="{A337A07D-F8E2-34E2-5678-133B9BC380AB}"/>
              </a:ext>
            </a:extLst>
          </p:cNvPr>
          <p:cNvSpPr txBox="1"/>
          <p:nvPr/>
        </p:nvSpPr>
        <p:spPr>
          <a:xfrm>
            <a:off x="924785" y="2159000"/>
            <a:ext cx="10603088" cy="4154984"/>
          </a:xfrm>
          <a:prstGeom prst="rect">
            <a:avLst/>
          </a:prstGeom>
          <a:noFill/>
        </p:spPr>
        <p:txBody>
          <a:bodyPr wrap="square" rtlCol="0">
            <a:spAutoFit/>
          </a:bodyPr>
          <a:lstStyle/>
          <a:p>
            <a:pPr marL="342900" indent="-342900">
              <a:buFont typeface="Arial" panose="020B0604020202020204" pitchFamily="34" charset="0"/>
              <a:buChar char="•"/>
            </a:pPr>
            <a:r>
              <a:rPr lang="fr-CA" sz="2400" i="0" dirty="0">
                <a:solidFill>
                  <a:srgbClr val="000000"/>
                </a:solidFill>
                <a:effectLst/>
              </a:rPr>
              <a:t>Le RGO est très fréquent chez les nourrissons</a:t>
            </a:r>
          </a:p>
          <a:p>
            <a:pPr marL="800100" lvl="1" indent="-342900">
              <a:buFont typeface="Arial" panose="020B0604020202020204" pitchFamily="34" charset="0"/>
              <a:buChar char="•"/>
            </a:pPr>
            <a:r>
              <a:rPr lang="fr-CA" sz="2400" i="0" dirty="0">
                <a:solidFill>
                  <a:srgbClr val="000000"/>
                </a:solidFill>
                <a:effectLst/>
              </a:rPr>
              <a:t>20% à 1 mois de vie</a:t>
            </a:r>
          </a:p>
          <a:p>
            <a:pPr marL="800100" lvl="1" indent="-342900">
              <a:buFont typeface="Arial" panose="020B0604020202020204" pitchFamily="34" charset="0"/>
              <a:buChar char="•"/>
            </a:pPr>
            <a:r>
              <a:rPr lang="fr-CA" sz="2400" dirty="0">
                <a:solidFill>
                  <a:srgbClr val="000000"/>
                </a:solidFill>
              </a:rPr>
              <a:t>40% à 3-4 mois de vie</a:t>
            </a:r>
            <a:endParaRPr lang="fr-CA" sz="2400" i="0" dirty="0">
              <a:solidFill>
                <a:srgbClr val="000000"/>
              </a:solidFill>
              <a:effectLst/>
            </a:endParaRPr>
          </a:p>
          <a:p>
            <a:pPr marL="342900" indent="-342900">
              <a:buFont typeface="Arial" panose="020B0604020202020204" pitchFamily="34" charset="0"/>
              <a:buChar char="•"/>
            </a:pPr>
            <a:endParaRPr lang="fr-CA" sz="2400" i="0" dirty="0">
              <a:solidFill>
                <a:srgbClr val="000000"/>
              </a:solidFill>
              <a:effectLst/>
            </a:endParaRPr>
          </a:p>
          <a:p>
            <a:pPr marL="342900" indent="-342900">
              <a:buFont typeface="Arial" panose="020B0604020202020204" pitchFamily="34" charset="0"/>
              <a:buChar char="•"/>
            </a:pPr>
            <a:r>
              <a:rPr lang="fr-CA" sz="2400" i="0" dirty="0">
                <a:solidFill>
                  <a:srgbClr val="000000"/>
                </a:solidFill>
                <a:effectLst/>
              </a:rPr>
              <a:t>« Un reflux gastro-œsophagien pathologique (RGOP) se produit lorsque le RGO entraîne des symptômes qui nuisent au fonctionnement quotidien ou provoque des complications. »</a:t>
            </a:r>
          </a:p>
          <a:p>
            <a:pPr marL="800100" lvl="1" indent="-342900">
              <a:buFont typeface="Arial" panose="020B0604020202020204" pitchFamily="34" charset="0"/>
              <a:buChar char="•"/>
            </a:pPr>
            <a:r>
              <a:rPr lang="fr-CA" sz="2400" dirty="0">
                <a:solidFill>
                  <a:srgbClr val="000000"/>
                </a:solidFill>
              </a:rPr>
              <a:t>Définition problématique! Symptômes fréquents, non spécifiques, </a:t>
            </a:r>
            <a:r>
              <a:rPr lang="fr-CA" sz="2400" dirty="0" err="1">
                <a:solidFill>
                  <a:srgbClr val="000000"/>
                </a:solidFill>
              </a:rPr>
              <a:t>ddx</a:t>
            </a:r>
            <a:r>
              <a:rPr lang="fr-CA" sz="2400" dirty="0">
                <a:solidFill>
                  <a:srgbClr val="000000"/>
                </a:solidFill>
              </a:rPr>
              <a:t>...</a:t>
            </a:r>
            <a:endParaRPr lang="fr-CA" sz="2400" i="0" dirty="0">
              <a:solidFill>
                <a:srgbClr val="000000"/>
              </a:solidFill>
              <a:effectLst/>
            </a:endParaRPr>
          </a:p>
          <a:p>
            <a:pPr marL="342900" indent="-342900">
              <a:buFont typeface="Arial" panose="020B0604020202020204" pitchFamily="34" charset="0"/>
              <a:buChar char="•"/>
            </a:pPr>
            <a:endParaRPr lang="fr-CA" sz="2400" dirty="0">
              <a:solidFill>
                <a:srgbClr val="000000"/>
              </a:solidFill>
            </a:endParaRPr>
          </a:p>
          <a:p>
            <a:pPr marL="342900" indent="-342900">
              <a:buFont typeface="Arial" panose="020B0604020202020204" pitchFamily="34" charset="0"/>
              <a:buChar char="•"/>
            </a:pPr>
            <a:r>
              <a:rPr lang="fr-CA" sz="2400" b="1" i="0" dirty="0">
                <a:solidFill>
                  <a:srgbClr val="000000"/>
                </a:solidFill>
                <a:effectLst/>
              </a:rPr>
              <a:t>La corrélation entre ces symptômes et l’acidité des sécrétions œsophagiennes ou les observations endoscopiques est faible.</a:t>
            </a:r>
            <a:endParaRPr lang="fr-FR" sz="2400" b="1" dirty="0"/>
          </a:p>
        </p:txBody>
      </p:sp>
      <p:pic>
        <p:nvPicPr>
          <p:cNvPr id="2" name="Image 1">
            <a:extLst>
              <a:ext uri="{FF2B5EF4-FFF2-40B4-BE49-F238E27FC236}">
                <a16:creationId xmlns:a16="http://schemas.microsoft.com/office/drawing/2014/main" id="{D017D4C1-C3C3-E504-5420-7D921B3938F9}"/>
              </a:ext>
            </a:extLst>
          </p:cNvPr>
          <p:cNvPicPr>
            <a:picLocks noChangeAspect="1"/>
          </p:cNvPicPr>
          <p:nvPr/>
        </p:nvPicPr>
        <p:blipFill>
          <a:blip r:embed="rId3"/>
          <a:stretch>
            <a:fillRect/>
          </a:stretch>
        </p:blipFill>
        <p:spPr>
          <a:xfrm>
            <a:off x="152400" y="152400"/>
            <a:ext cx="9110749" cy="1886973"/>
          </a:xfrm>
          <a:prstGeom prst="rect">
            <a:avLst/>
          </a:prstGeom>
          <a:ln w="19050">
            <a:solidFill>
              <a:schemeClr val="accent1"/>
            </a:solidFill>
          </a:ln>
        </p:spPr>
      </p:pic>
    </p:spTree>
    <p:extLst>
      <p:ext uri="{BB962C8B-B14F-4D97-AF65-F5344CB8AC3E}">
        <p14:creationId xmlns:p14="http://schemas.microsoft.com/office/powerpoint/2010/main" val="3456474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5876F-107D-8B9B-71A9-74D5FDAF8DAF}"/>
              </a:ext>
            </a:extLst>
          </p:cNvPr>
          <p:cNvSpPr>
            <a:spLocks noGrp="1"/>
          </p:cNvSpPr>
          <p:nvPr>
            <p:ph type="title"/>
          </p:nvPr>
        </p:nvSpPr>
        <p:spPr/>
        <p:txBody>
          <a:bodyPr/>
          <a:lstStyle/>
          <a:p>
            <a:r>
              <a:rPr lang="fr-FR" dirty="0"/>
              <a:t>Traitements recommandés</a:t>
            </a:r>
            <a:br>
              <a:rPr lang="fr-FR" dirty="0"/>
            </a:br>
            <a:r>
              <a:rPr lang="fr-FR" dirty="0"/>
              <a:t>quand on suspecte un RGO pathologique</a:t>
            </a:r>
          </a:p>
        </p:txBody>
      </p:sp>
      <p:sp>
        <p:nvSpPr>
          <p:cNvPr id="3" name="Espace réservé du contenu 2">
            <a:extLst>
              <a:ext uri="{FF2B5EF4-FFF2-40B4-BE49-F238E27FC236}">
                <a16:creationId xmlns:a16="http://schemas.microsoft.com/office/drawing/2014/main" id="{7B02BCF5-4885-8EB8-B854-E10A4EF6529F}"/>
              </a:ext>
            </a:extLst>
          </p:cNvPr>
          <p:cNvSpPr>
            <a:spLocks noGrp="1"/>
          </p:cNvSpPr>
          <p:nvPr>
            <p:ph idx="1"/>
          </p:nvPr>
        </p:nvSpPr>
        <p:spPr>
          <a:xfrm>
            <a:off x="3869268" y="2393004"/>
            <a:ext cx="7315200" cy="3591744"/>
          </a:xfrm>
        </p:spPr>
        <p:txBody>
          <a:bodyPr/>
          <a:lstStyle/>
          <a:p>
            <a:pPr marL="342900" indent="-342900">
              <a:buFont typeface="Arial" panose="020B0604020202020204" pitchFamily="34" charset="0"/>
              <a:buChar char="•"/>
            </a:pPr>
            <a:r>
              <a:rPr lang="fr-FR" sz="2000" dirty="0"/>
              <a:t>Lait épaissi</a:t>
            </a:r>
          </a:p>
          <a:p>
            <a:pPr marL="342900" indent="-342900">
              <a:buFont typeface="Arial" panose="020B0604020202020204" pitchFamily="34" charset="0"/>
              <a:buChar char="•"/>
            </a:pPr>
            <a:r>
              <a:rPr lang="fr-FR" sz="2000" dirty="0"/>
              <a:t>Évitement des protéines de lait de vache à tenter</a:t>
            </a:r>
          </a:p>
          <a:p>
            <a:pPr marL="342900" indent="-342900">
              <a:buFont typeface="Arial" panose="020B0604020202020204" pitchFamily="34" charset="0"/>
              <a:buChar char="•"/>
            </a:pPr>
            <a:r>
              <a:rPr lang="fr-FR" sz="2000" dirty="0"/>
              <a:t>Positionnement de l’enfant</a:t>
            </a:r>
          </a:p>
          <a:p>
            <a:pPr marL="342900" indent="-342900">
              <a:buFont typeface="Arial" panose="020B0604020202020204" pitchFamily="34" charset="0"/>
              <a:buChar char="•"/>
            </a:pPr>
            <a:r>
              <a:rPr lang="fr-CA" sz="2000" b="1" dirty="0">
                <a:effectLst/>
                <a:latin typeface="+mn-lt"/>
              </a:rPr>
              <a:t>« Les </a:t>
            </a:r>
            <a:r>
              <a:rPr lang="fr-CA" sz="2000" b="1" dirty="0" err="1">
                <a:effectLst/>
                <a:latin typeface="+mn-lt"/>
              </a:rPr>
              <a:t>données</a:t>
            </a:r>
            <a:r>
              <a:rPr lang="fr-CA" sz="2000" b="1" dirty="0">
                <a:effectLst/>
                <a:latin typeface="+mn-lt"/>
              </a:rPr>
              <a:t> probantes à l’</a:t>
            </a:r>
            <a:r>
              <a:rPr lang="fr-CA" sz="2000" b="1" dirty="0" err="1">
                <a:effectLst/>
                <a:latin typeface="+mn-lt"/>
              </a:rPr>
              <a:t>égard</a:t>
            </a:r>
            <a:r>
              <a:rPr lang="fr-CA" sz="2000" b="1" dirty="0">
                <a:effectLst/>
                <a:latin typeface="+mn-lt"/>
              </a:rPr>
              <a:t> d’une prise en charge pharmacologique sont </a:t>
            </a:r>
            <a:r>
              <a:rPr lang="fr-CA" sz="2000" b="1" dirty="0" err="1">
                <a:effectLst/>
                <a:latin typeface="+mn-lt"/>
              </a:rPr>
              <a:t>limitées</a:t>
            </a:r>
            <a:r>
              <a:rPr lang="fr-CA" sz="2000" b="1" dirty="0">
                <a:effectLst/>
                <a:latin typeface="+mn-lt"/>
              </a:rPr>
              <a:t> et </a:t>
            </a:r>
            <a:r>
              <a:rPr lang="fr-CA" sz="2000" b="1" dirty="0" err="1">
                <a:effectLst/>
                <a:latin typeface="+mn-lt"/>
              </a:rPr>
              <a:t>démontrent</a:t>
            </a:r>
            <a:r>
              <a:rPr lang="fr-CA" sz="2000" b="1" dirty="0">
                <a:effectLst/>
                <a:latin typeface="+mn-lt"/>
              </a:rPr>
              <a:t> que leurs risques sont souvent </a:t>
            </a:r>
            <a:r>
              <a:rPr lang="fr-CA" sz="2000" b="1" dirty="0" err="1">
                <a:effectLst/>
                <a:latin typeface="+mn-lt"/>
              </a:rPr>
              <a:t>supérieurs</a:t>
            </a:r>
            <a:r>
              <a:rPr lang="fr-CA" sz="2000" b="1" dirty="0">
                <a:effectLst/>
                <a:latin typeface="+mn-lt"/>
              </a:rPr>
              <a:t> à leurs </a:t>
            </a:r>
            <a:r>
              <a:rPr lang="fr-CA" sz="2000" b="1" dirty="0" err="1">
                <a:effectLst/>
                <a:latin typeface="+mn-lt"/>
              </a:rPr>
              <a:t>éventuels</a:t>
            </a:r>
            <a:r>
              <a:rPr lang="fr-CA" sz="2000" b="1" dirty="0">
                <a:effectLst/>
                <a:latin typeface="+mn-lt"/>
              </a:rPr>
              <a:t> avantages (...) »</a:t>
            </a:r>
          </a:p>
          <a:p>
            <a:pPr marL="342900" indent="-342900">
              <a:buFont typeface="Arial" panose="020B0604020202020204" pitchFamily="34" charset="0"/>
              <a:buChar char="•"/>
            </a:pPr>
            <a:r>
              <a:rPr lang="fr-CA" sz="2000" dirty="0">
                <a:effectLst/>
                <a:latin typeface="+mn-lt"/>
              </a:rPr>
              <a:t>Rassurance et explications de l’évolution naturelle aide à patienter!</a:t>
            </a:r>
          </a:p>
        </p:txBody>
      </p:sp>
      <p:pic>
        <p:nvPicPr>
          <p:cNvPr id="4" name="Image 3">
            <a:extLst>
              <a:ext uri="{FF2B5EF4-FFF2-40B4-BE49-F238E27FC236}">
                <a16:creationId xmlns:a16="http://schemas.microsoft.com/office/drawing/2014/main" id="{EA239AE1-9E1C-9F59-A2BA-CCF8B981E1D1}"/>
              </a:ext>
            </a:extLst>
          </p:cNvPr>
          <p:cNvPicPr>
            <a:picLocks noChangeAspect="1"/>
          </p:cNvPicPr>
          <p:nvPr/>
        </p:nvPicPr>
        <p:blipFill>
          <a:blip r:embed="rId3"/>
          <a:stretch>
            <a:fillRect/>
          </a:stretch>
        </p:blipFill>
        <p:spPr>
          <a:xfrm>
            <a:off x="4081997" y="318125"/>
            <a:ext cx="6889742" cy="1992096"/>
          </a:xfrm>
          <a:prstGeom prst="rect">
            <a:avLst/>
          </a:prstGeom>
          <a:ln w="19050">
            <a:solidFill>
              <a:schemeClr val="accent1"/>
            </a:solidFill>
          </a:ln>
        </p:spPr>
      </p:pic>
      <p:pic>
        <p:nvPicPr>
          <p:cNvPr id="5" name="Image 4">
            <a:extLst>
              <a:ext uri="{FF2B5EF4-FFF2-40B4-BE49-F238E27FC236}">
                <a16:creationId xmlns:a16="http://schemas.microsoft.com/office/drawing/2014/main" id="{8C42AA5D-0B01-6BDF-E8D0-4F617D2F5E54}"/>
              </a:ext>
            </a:extLst>
          </p:cNvPr>
          <p:cNvPicPr>
            <a:picLocks noChangeAspect="1"/>
          </p:cNvPicPr>
          <p:nvPr/>
        </p:nvPicPr>
        <p:blipFill>
          <a:blip r:embed="rId4"/>
          <a:stretch>
            <a:fillRect/>
          </a:stretch>
        </p:blipFill>
        <p:spPr>
          <a:xfrm>
            <a:off x="9293471" y="1231390"/>
            <a:ext cx="1663198" cy="1078831"/>
          </a:xfrm>
          <a:prstGeom prst="rect">
            <a:avLst/>
          </a:prstGeom>
        </p:spPr>
      </p:pic>
    </p:spTree>
    <p:extLst>
      <p:ext uri="{BB962C8B-B14F-4D97-AF65-F5344CB8AC3E}">
        <p14:creationId xmlns:p14="http://schemas.microsoft.com/office/powerpoint/2010/main" val="215401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3" name="Rectangle 12">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AC5732F6-CB4B-EE5E-B796-D354B51C6F7D}"/>
              </a:ext>
            </a:extLst>
          </p:cNvPr>
          <p:cNvSpPr>
            <a:spLocks noGrp="1"/>
          </p:cNvSpPr>
          <p:nvPr>
            <p:ph type="title" idx="4294967295"/>
          </p:nvPr>
        </p:nvSpPr>
        <p:spPr>
          <a:xfrm>
            <a:off x="554477" y="4599160"/>
            <a:ext cx="11079804" cy="1358020"/>
          </a:xfrm>
        </p:spPr>
        <p:txBody>
          <a:bodyPr vert="horz" lIns="91440" tIns="45720" rIns="91440" bIns="45720" rtlCol="0" anchor="ctr">
            <a:normAutofit/>
          </a:bodyPr>
          <a:lstStyle/>
          <a:p>
            <a:pPr algn="ctr"/>
            <a:r>
              <a:rPr lang="en-US" sz="4400" dirty="0" err="1">
                <a:solidFill>
                  <a:schemeClr val="bg1"/>
                </a:solidFill>
              </a:rPr>
              <a:t>Quels</a:t>
            </a:r>
            <a:r>
              <a:rPr lang="en-US" sz="4400" dirty="0">
                <a:solidFill>
                  <a:schemeClr val="bg1"/>
                </a:solidFill>
              </a:rPr>
              <a:t> </a:t>
            </a:r>
            <a:r>
              <a:rPr lang="en-US" sz="4400" dirty="0" err="1">
                <a:solidFill>
                  <a:schemeClr val="bg1"/>
                </a:solidFill>
              </a:rPr>
              <a:t>sont</a:t>
            </a:r>
            <a:r>
              <a:rPr lang="en-US" sz="4400" dirty="0">
                <a:solidFill>
                  <a:schemeClr val="bg1"/>
                </a:solidFill>
              </a:rPr>
              <a:t> les </a:t>
            </a:r>
            <a:r>
              <a:rPr lang="en-US" sz="4400" dirty="0" err="1">
                <a:solidFill>
                  <a:schemeClr val="bg1"/>
                </a:solidFill>
              </a:rPr>
              <a:t>risques</a:t>
            </a:r>
            <a:r>
              <a:rPr lang="en-US" sz="4400" dirty="0">
                <a:solidFill>
                  <a:schemeClr val="bg1"/>
                </a:solidFill>
              </a:rPr>
              <a:t> des </a:t>
            </a:r>
            <a:r>
              <a:rPr lang="en-US" sz="4400" dirty="0" err="1">
                <a:solidFill>
                  <a:schemeClr val="bg1"/>
                </a:solidFill>
              </a:rPr>
              <a:t>médicaments</a:t>
            </a:r>
            <a:r>
              <a:rPr lang="en-US" sz="4400" dirty="0">
                <a:solidFill>
                  <a:schemeClr val="bg1"/>
                </a:solidFill>
              </a:rPr>
              <a:t> pour le RGO </a:t>
            </a:r>
            <a:r>
              <a:rPr lang="en-US" sz="4400" dirty="0" err="1">
                <a:solidFill>
                  <a:schemeClr val="bg1"/>
                </a:solidFill>
              </a:rPr>
              <a:t>en</a:t>
            </a:r>
            <a:r>
              <a:rPr lang="en-US" sz="4400" dirty="0">
                <a:solidFill>
                  <a:schemeClr val="bg1"/>
                </a:solidFill>
              </a:rPr>
              <a:t> </a:t>
            </a:r>
            <a:r>
              <a:rPr lang="en-US" sz="4400" dirty="0" err="1">
                <a:solidFill>
                  <a:schemeClr val="bg1"/>
                </a:solidFill>
              </a:rPr>
              <a:t>pédiatrie</a:t>
            </a:r>
            <a:r>
              <a:rPr lang="en-US" sz="4400" dirty="0">
                <a:solidFill>
                  <a:schemeClr val="bg1"/>
                </a:solidFill>
              </a:rPr>
              <a:t>?</a:t>
            </a:r>
          </a:p>
        </p:txBody>
      </p:sp>
      <p:graphicFrame>
        <p:nvGraphicFramePr>
          <p:cNvPr id="4" name="Tableau 4">
            <a:extLst>
              <a:ext uri="{FF2B5EF4-FFF2-40B4-BE49-F238E27FC236}">
                <a16:creationId xmlns:a16="http://schemas.microsoft.com/office/drawing/2014/main" id="{97AFE024-9E39-F609-2703-8BAE1E4E8116}"/>
              </a:ext>
            </a:extLst>
          </p:cNvPr>
          <p:cNvGraphicFramePr>
            <a:graphicFrameLocks noGrp="1"/>
          </p:cNvGraphicFramePr>
          <p:nvPr>
            <p:ph idx="4294967295"/>
            <p:extLst>
              <p:ext uri="{D42A27DB-BD31-4B8C-83A1-F6EECF244321}">
                <p14:modId xmlns:p14="http://schemas.microsoft.com/office/powerpoint/2010/main" val="2269051701"/>
              </p:ext>
            </p:extLst>
          </p:nvPr>
        </p:nvGraphicFramePr>
        <p:xfrm>
          <a:off x="380993" y="372533"/>
          <a:ext cx="11426959" cy="3732462"/>
        </p:xfrm>
        <a:graphic>
          <a:graphicData uri="http://schemas.openxmlformats.org/drawingml/2006/table">
            <a:tbl>
              <a:tblPr firstRow="1" bandRow="1">
                <a:tableStyleId>{5C22544A-7EE6-4342-B048-85BDC9FD1C3A}</a:tableStyleId>
              </a:tblPr>
              <a:tblGrid>
                <a:gridCol w="2656032">
                  <a:extLst>
                    <a:ext uri="{9D8B030D-6E8A-4147-A177-3AD203B41FA5}">
                      <a16:colId xmlns:a16="http://schemas.microsoft.com/office/drawing/2014/main" val="3236959565"/>
                    </a:ext>
                  </a:extLst>
                </a:gridCol>
                <a:gridCol w="8770927">
                  <a:extLst>
                    <a:ext uri="{9D8B030D-6E8A-4147-A177-3AD203B41FA5}">
                      <a16:colId xmlns:a16="http://schemas.microsoft.com/office/drawing/2014/main" val="851122031"/>
                    </a:ext>
                  </a:extLst>
                </a:gridCol>
              </a:tblGrid>
              <a:tr h="454909">
                <a:tc>
                  <a:txBody>
                    <a:bodyPr/>
                    <a:lstStyle/>
                    <a:p>
                      <a:r>
                        <a:rPr lang="fr-FR" sz="2200" dirty="0">
                          <a:solidFill>
                            <a:schemeClr val="tx1"/>
                          </a:solidFill>
                        </a:rPr>
                        <a:t>Médicament</a:t>
                      </a:r>
                    </a:p>
                  </a:txBody>
                  <a:tcPr marL="89176" marR="89176" marT="44588" marB="44588"/>
                </a:tc>
                <a:tc>
                  <a:txBody>
                    <a:bodyPr/>
                    <a:lstStyle/>
                    <a:p>
                      <a:r>
                        <a:rPr lang="fr-FR" sz="2200" dirty="0">
                          <a:solidFill>
                            <a:schemeClr val="tx1"/>
                          </a:solidFill>
                        </a:rPr>
                        <a:t>Risques</a:t>
                      </a:r>
                    </a:p>
                  </a:txBody>
                  <a:tcPr marL="89176" marR="89176" marT="44588" marB="44588"/>
                </a:tc>
                <a:extLst>
                  <a:ext uri="{0D108BD9-81ED-4DB2-BD59-A6C34878D82A}">
                    <a16:rowId xmlns:a16="http://schemas.microsoft.com/office/drawing/2014/main" val="684883671"/>
                  </a:ext>
                </a:extLst>
              </a:tr>
              <a:tr h="772287">
                <a:tc>
                  <a:txBody>
                    <a:bodyPr/>
                    <a:lstStyle/>
                    <a:p>
                      <a:r>
                        <a:rPr lang="fr-FR" sz="2400"/>
                        <a:t>IPP</a:t>
                      </a:r>
                    </a:p>
                  </a:txBody>
                  <a:tcPr marL="89176" marR="89176" marT="44588" marB="44588"/>
                </a:tc>
                <a:tc>
                  <a:txBody>
                    <a:bodyPr/>
                    <a:lstStyle/>
                    <a:p>
                      <a:r>
                        <a:rPr lang="fr-FR" sz="2000" dirty="0"/>
                        <a:t>Risque accru infections (pneumonies, gastro-entérites)</a:t>
                      </a:r>
                    </a:p>
                    <a:p>
                      <a:r>
                        <a:rPr lang="fr-FR" sz="2000" dirty="0"/>
                        <a:t>Polypes gastriques (utilisation long terme)</a:t>
                      </a:r>
                    </a:p>
                  </a:txBody>
                  <a:tcPr marL="89176" marR="89176" marT="44588" marB="44588"/>
                </a:tc>
                <a:extLst>
                  <a:ext uri="{0D108BD9-81ED-4DB2-BD59-A6C34878D82A}">
                    <a16:rowId xmlns:a16="http://schemas.microsoft.com/office/drawing/2014/main" val="808937562"/>
                  </a:ext>
                </a:extLst>
              </a:tr>
              <a:tr h="772287">
                <a:tc>
                  <a:txBody>
                    <a:bodyPr/>
                    <a:lstStyle/>
                    <a:p>
                      <a:r>
                        <a:rPr lang="fr-FR" sz="2400" dirty="0"/>
                        <a:t>Anti-H2</a:t>
                      </a:r>
                    </a:p>
                  </a:txBody>
                  <a:tcPr marL="89176" marR="89176" marT="44588" marB="44588"/>
                </a:tc>
                <a:tc>
                  <a:txBody>
                    <a:bodyPr/>
                    <a:lstStyle/>
                    <a:p>
                      <a:r>
                        <a:rPr lang="fr-CA" sz="2000" dirty="0">
                          <a:effectLst/>
                          <a:latin typeface="+mn-lt"/>
                        </a:rPr>
                        <a:t>Augmentation infections </a:t>
                      </a:r>
                      <a:r>
                        <a:rPr lang="fr-CA" sz="2000" dirty="0" err="1">
                          <a:effectLst/>
                          <a:latin typeface="+mn-lt"/>
                        </a:rPr>
                        <a:t>néonatales</a:t>
                      </a:r>
                      <a:r>
                        <a:rPr lang="fr-CA" sz="2000" dirty="0">
                          <a:effectLst/>
                          <a:latin typeface="+mn-lt"/>
                        </a:rPr>
                        <a:t>, </a:t>
                      </a:r>
                      <a:r>
                        <a:rPr lang="fr-CA" sz="2000" dirty="0" err="1">
                          <a:effectLst/>
                          <a:latin typeface="+mn-lt"/>
                        </a:rPr>
                        <a:t>entérocolite</a:t>
                      </a:r>
                      <a:r>
                        <a:rPr lang="fr-CA" sz="2000" dirty="0">
                          <a:effectLst/>
                          <a:latin typeface="+mn-lt"/>
                        </a:rPr>
                        <a:t> </a:t>
                      </a:r>
                      <a:r>
                        <a:rPr lang="fr-CA" sz="2000" dirty="0" err="1">
                          <a:effectLst/>
                          <a:latin typeface="+mn-lt"/>
                        </a:rPr>
                        <a:t>nécrosante</a:t>
                      </a:r>
                      <a:r>
                        <a:rPr lang="fr-CA" sz="2000" dirty="0">
                          <a:effectLst/>
                          <a:latin typeface="+mn-lt"/>
                        </a:rPr>
                        <a:t> et </a:t>
                      </a:r>
                      <a:r>
                        <a:rPr lang="fr-CA" sz="2000" dirty="0" err="1">
                          <a:effectLst/>
                          <a:latin typeface="+mn-lt"/>
                        </a:rPr>
                        <a:t>décès</a:t>
                      </a:r>
                      <a:r>
                        <a:rPr lang="fr-CA" sz="2000" dirty="0">
                          <a:effectLst/>
                          <a:latin typeface="+mn-lt"/>
                        </a:rPr>
                        <a:t> chez les </a:t>
                      </a:r>
                      <a:r>
                        <a:rPr lang="fr-CA" sz="2000" dirty="0" err="1">
                          <a:effectLst/>
                          <a:latin typeface="+mn-lt"/>
                        </a:rPr>
                        <a:t>nouveau-nés</a:t>
                      </a:r>
                      <a:r>
                        <a:rPr lang="fr-CA" sz="2000" dirty="0">
                          <a:effectLst/>
                          <a:latin typeface="+mn-lt"/>
                        </a:rPr>
                        <a:t> de </a:t>
                      </a:r>
                      <a:r>
                        <a:rPr lang="fr-CA" sz="2000" dirty="0" err="1">
                          <a:effectLst/>
                          <a:latin typeface="+mn-lt"/>
                        </a:rPr>
                        <a:t>très</a:t>
                      </a:r>
                      <a:r>
                        <a:rPr lang="fr-CA" sz="2000" dirty="0">
                          <a:effectLst/>
                          <a:latin typeface="+mn-lt"/>
                        </a:rPr>
                        <a:t> petit poids à la naissance (prématurés 24-32 </a:t>
                      </a:r>
                      <a:r>
                        <a:rPr lang="fr-CA" sz="2000" dirty="0" err="1">
                          <a:effectLst/>
                          <a:latin typeface="+mn-lt"/>
                        </a:rPr>
                        <a:t>sem</a:t>
                      </a:r>
                      <a:r>
                        <a:rPr lang="fr-CA" sz="2000" dirty="0">
                          <a:effectLst/>
                          <a:latin typeface="+mn-lt"/>
                        </a:rPr>
                        <a:t>)</a:t>
                      </a:r>
                      <a:endParaRPr lang="fr-FR" sz="2000" dirty="0">
                        <a:latin typeface="+mn-lt"/>
                      </a:endParaRPr>
                    </a:p>
                  </a:txBody>
                  <a:tcPr marL="89176" marR="89176" marT="44588" marB="44588"/>
                </a:tc>
                <a:extLst>
                  <a:ext uri="{0D108BD9-81ED-4DB2-BD59-A6C34878D82A}">
                    <a16:rowId xmlns:a16="http://schemas.microsoft.com/office/drawing/2014/main" val="144035600"/>
                  </a:ext>
                </a:extLst>
              </a:tr>
              <a:tr h="1732979">
                <a:tc>
                  <a:txBody>
                    <a:bodyPr/>
                    <a:lstStyle/>
                    <a:p>
                      <a:r>
                        <a:rPr lang="fr-FR" sz="2400" dirty="0" err="1"/>
                        <a:t>Prokinétiques</a:t>
                      </a:r>
                      <a:endParaRPr lang="fr-FR" sz="2400" dirty="0"/>
                    </a:p>
                  </a:txBody>
                  <a:tcPr marL="89176" marR="89176" marT="44588" marB="44588"/>
                </a:tc>
                <a:tc>
                  <a:txBody>
                    <a:bodyPr/>
                    <a:lstStyle/>
                    <a:p>
                      <a:r>
                        <a:rPr lang="fr-FR" sz="2000" dirty="0"/>
                        <a:t>Dompéridone: allongement du QT</a:t>
                      </a:r>
                    </a:p>
                    <a:p>
                      <a:r>
                        <a:rPr lang="fr-FR" sz="2000" dirty="0"/>
                        <a:t>Métoclopramide: syndromes extrapyramidaux, dyskinésie tardive, diarrhée et sédation</a:t>
                      </a:r>
                    </a:p>
                    <a:p>
                      <a:r>
                        <a:rPr lang="fr-FR" sz="2000" dirty="0" err="1"/>
                        <a:t>Cisapride</a:t>
                      </a:r>
                      <a:r>
                        <a:rPr lang="fr-FR" sz="2000" dirty="0"/>
                        <a:t>: allongement QT, arythmies cardiaques fatales et décès subits (prog accès spécial fédéral)</a:t>
                      </a:r>
                    </a:p>
                  </a:txBody>
                  <a:tcPr marL="89176" marR="89176" marT="44588" marB="44588"/>
                </a:tc>
                <a:extLst>
                  <a:ext uri="{0D108BD9-81ED-4DB2-BD59-A6C34878D82A}">
                    <a16:rowId xmlns:a16="http://schemas.microsoft.com/office/drawing/2014/main" val="420158873"/>
                  </a:ext>
                </a:extLst>
              </a:tr>
            </a:tbl>
          </a:graphicData>
        </a:graphic>
      </p:graphicFrame>
    </p:spTree>
    <p:extLst>
      <p:ext uri="{BB962C8B-B14F-4D97-AF65-F5344CB8AC3E}">
        <p14:creationId xmlns:p14="http://schemas.microsoft.com/office/powerpoint/2010/main" val="209036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40EDA-5813-D448-37D6-D29D2012C380}"/>
              </a:ext>
            </a:extLst>
          </p:cNvPr>
          <p:cNvSpPr>
            <a:spLocks noGrp="1"/>
          </p:cNvSpPr>
          <p:nvPr>
            <p:ph type="title"/>
          </p:nvPr>
        </p:nvSpPr>
        <p:spPr/>
        <p:txBody>
          <a:bodyPr/>
          <a:lstStyle/>
          <a:p>
            <a:r>
              <a:rPr lang="fr-FR" dirty="0"/>
              <a:t>Divulgation </a:t>
            </a:r>
            <a:br>
              <a:rPr lang="fr-FR" dirty="0"/>
            </a:br>
            <a:r>
              <a:rPr lang="fr-FR" dirty="0"/>
              <a:t>de la conférencière</a:t>
            </a:r>
            <a:br>
              <a:rPr lang="fr-FR" dirty="0"/>
            </a:br>
            <a:br>
              <a:rPr lang="fr-FR" dirty="0"/>
            </a:br>
            <a:br>
              <a:rPr lang="fr-FR" dirty="0"/>
            </a:br>
            <a:r>
              <a:rPr lang="fr-FR" dirty="0"/>
              <a:t>Divulgation de soutien financier</a:t>
            </a:r>
          </a:p>
        </p:txBody>
      </p:sp>
      <p:sp>
        <p:nvSpPr>
          <p:cNvPr id="3" name="Espace réservé du contenu 2">
            <a:extLst>
              <a:ext uri="{FF2B5EF4-FFF2-40B4-BE49-F238E27FC236}">
                <a16:creationId xmlns:a16="http://schemas.microsoft.com/office/drawing/2014/main" id="{64F8F52F-E65F-F3BD-408D-719270B5C761}"/>
              </a:ext>
            </a:extLst>
          </p:cNvPr>
          <p:cNvSpPr>
            <a:spLocks noGrp="1"/>
          </p:cNvSpPr>
          <p:nvPr>
            <p:ph idx="1"/>
          </p:nvPr>
        </p:nvSpPr>
        <p:spPr/>
        <p:txBody>
          <a:bodyPr>
            <a:noAutofit/>
          </a:bodyPr>
          <a:lstStyle/>
          <a:p>
            <a:pPr marL="0" indent="0">
              <a:buNone/>
            </a:pPr>
            <a:r>
              <a:rPr lang="fr-FR" sz="2400" b="1" dirty="0">
                <a:solidFill>
                  <a:srgbClr val="000000"/>
                </a:solidFill>
              </a:rPr>
              <a:t>Dre Caroline Laberge</a:t>
            </a:r>
          </a:p>
          <a:p>
            <a:r>
              <a:rPr lang="fr-FR" sz="2400" dirty="0">
                <a:solidFill>
                  <a:srgbClr val="000000"/>
                </a:solidFill>
              </a:rPr>
              <a:t>Lien avec les commanditaires</a:t>
            </a:r>
          </a:p>
          <a:p>
            <a:pPr marL="0" marR="0" lvl="0" indent="0" algn="l" rtl="0">
              <a:lnSpc>
                <a:spcPct val="140016"/>
              </a:lnSpc>
              <a:spcBef>
                <a:spcPts val="0"/>
              </a:spcBef>
              <a:spcAft>
                <a:spcPts val="0"/>
              </a:spcAft>
              <a:buClr>
                <a:srgbClr val="000000"/>
              </a:buClr>
              <a:buSzPts val="2499"/>
              <a:buFont typeface="Arial"/>
              <a:buNone/>
            </a:pPr>
            <a:r>
              <a:rPr lang="fr-CA" sz="2400" i="0" u="none" strike="noStrike" cap="none" dirty="0">
                <a:solidFill>
                  <a:srgbClr val="000000"/>
                </a:solidFill>
                <a:ea typeface="Open Sans"/>
                <a:cs typeface="Open Sans"/>
                <a:sym typeface="Open Sans"/>
              </a:rPr>
              <a:t>Toute relation financière directe, y compris la réception d’honoraires : </a:t>
            </a:r>
            <a:r>
              <a:rPr lang="fr-CA" sz="2400" i="0" u="none" strike="noStrike" cap="none" dirty="0">
                <a:solidFill>
                  <a:schemeClr val="dk1"/>
                </a:solidFill>
                <a:ea typeface="Open Sans"/>
                <a:cs typeface="Open Sans"/>
                <a:sym typeface="Open Sans"/>
              </a:rPr>
              <a:t>aucun</a:t>
            </a:r>
            <a:endParaRPr lang="fr-CA" sz="2400" i="0" u="none" strike="noStrike" cap="none" dirty="0">
              <a:solidFill>
                <a:schemeClr val="dk1"/>
              </a:solidFill>
              <a:ea typeface="Arimo"/>
              <a:cs typeface="Arimo"/>
              <a:sym typeface="Arimo"/>
            </a:endParaRPr>
          </a:p>
          <a:p>
            <a:pPr marL="0" marR="0" lvl="0" indent="0" algn="l" rtl="0">
              <a:lnSpc>
                <a:spcPct val="140016"/>
              </a:lnSpc>
              <a:spcBef>
                <a:spcPts val="0"/>
              </a:spcBef>
              <a:spcAft>
                <a:spcPts val="0"/>
              </a:spcAft>
              <a:buClr>
                <a:srgbClr val="000000"/>
              </a:buClr>
              <a:buSzPts val="2499"/>
              <a:buFont typeface="Arial"/>
              <a:buNone/>
            </a:pPr>
            <a:r>
              <a:rPr lang="fr-CA" sz="2400" i="0" u="none" strike="noStrike" cap="none" dirty="0">
                <a:solidFill>
                  <a:srgbClr val="000000"/>
                </a:solidFill>
                <a:ea typeface="Open Sans"/>
                <a:cs typeface="Open Sans"/>
                <a:sym typeface="Open Sans"/>
              </a:rPr>
              <a:t>La participation à des conseils consultatifs ou des services de conférenciers :</a:t>
            </a:r>
            <a:r>
              <a:rPr lang="fr-CA" sz="2400" i="0" u="none" strike="noStrike" cap="none" dirty="0">
                <a:solidFill>
                  <a:srgbClr val="FF0000"/>
                </a:solidFill>
                <a:ea typeface="Arimo"/>
                <a:cs typeface="Arimo"/>
                <a:sym typeface="Arimo"/>
              </a:rPr>
              <a:t> </a:t>
            </a:r>
            <a:r>
              <a:rPr lang="fr-CA" sz="2400" i="0" u="none" strike="noStrike" cap="none" dirty="0">
                <a:solidFill>
                  <a:schemeClr val="dk1"/>
                </a:solidFill>
                <a:ea typeface="Arimo"/>
                <a:cs typeface="Arimo"/>
                <a:sym typeface="Arimo"/>
              </a:rPr>
              <a:t>aucun</a:t>
            </a:r>
            <a:r>
              <a:rPr lang="fr-CA" sz="2400" i="0" u="none" strike="noStrike" cap="none" dirty="0">
                <a:solidFill>
                  <a:srgbClr val="FF0000"/>
                </a:solidFill>
                <a:ea typeface="Arimo"/>
                <a:cs typeface="Arimo"/>
                <a:sym typeface="Arimo"/>
              </a:rPr>
              <a:t> </a:t>
            </a:r>
            <a:endParaRPr lang="fr-CA" sz="2400" i="0" u="none" strike="noStrike" cap="none" dirty="0">
              <a:solidFill>
                <a:srgbClr val="000000"/>
              </a:solidFill>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00" i="0" u="none" strike="noStrike" cap="none" dirty="0">
                <a:solidFill>
                  <a:srgbClr val="000000"/>
                </a:solidFill>
                <a:ea typeface="Open Sans"/>
                <a:cs typeface="Open Sans"/>
                <a:sym typeface="Open Sans"/>
              </a:rPr>
              <a:t>Brevets de médicaments ou de dispositifs médicaux : </a:t>
            </a:r>
            <a:r>
              <a:rPr lang="fr-CA" sz="2400" i="0" u="none" strike="noStrike" cap="none" dirty="0">
                <a:solidFill>
                  <a:schemeClr val="dk1"/>
                </a:solidFill>
                <a:ea typeface="Arimo"/>
                <a:cs typeface="Arimo"/>
                <a:sym typeface="Arimo"/>
              </a:rPr>
              <a:t>aucun</a:t>
            </a:r>
            <a:endParaRPr lang="fr-CA" sz="2400" i="0" u="none" strike="noStrike" cap="none" dirty="0">
              <a:solidFill>
                <a:srgbClr val="000000"/>
              </a:solidFill>
              <a:ea typeface="Arial"/>
              <a:cs typeface="Arial"/>
              <a:sym typeface="Arial"/>
            </a:endParaRPr>
          </a:p>
          <a:p>
            <a:r>
              <a:rPr lang="fr-FR" sz="2400" b="1" dirty="0">
                <a:solidFill>
                  <a:srgbClr val="000000"/>
                </a:solidFill>
              </a:rPr>
              <a:t>Ce programme de formation n’a pas reçu de soutien financier.</a:t>
            </a:r>
            <a:endParaRPr lang="fr-FR" sz="2400" b="1" dirty="0">
              <a:solidFill>
                <a:srgbClr val="FF1616"/>
              </a:solidFill>
            </a:endParaRPr>
          </a:p>
        </p:txBody>
      </p:sp>
    </p:spTree>
    <p:extLst>
      <p:ext uri="{BB962C8B-B14F-4D97-AF65-F5344CB8AC3E}">
        <p14:creationId xmlns:p14="http://schemas.microsoft.com/office/powerpoint/2010/main" val="278467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6683-858E-1E7F-01B0-886D617F568B}"/>
              </a:ext>
            </a:extLst>
          </p:cNvPr>
          <p:cNvSpPr>
            <a:spLocks noGrp="1"/>
          </p:cNvSpPr>
          <p:nvPr>
            <p:ph type="title"/>
          </p:nvPr>
        </p:nvSpPr>
        <p:spPr>
          <a:xfrm>
            <a:off x="128337" y="1024428"/>
            <a:ext cx="3176337" cy="4809144"/>
          </a:xfrm>
        </p:spPr>
        <p:txBody>
          <a:bodyPr>
            <a:normAutofit/>
          </a:bodyPr>
          <a:lstStyle/>
          <a:p>
            <a:r>
              <a:rPr lang="fr-FR" dirty="0">
                <a:solidFill>
                  <a:schemeClr val="bg1"/>
                </a:solidFill>
              </a:rPr>
              <a:t>Pourquoi les IPP sont-ils autant prescrits pour le RGO chez les nourrissons?</a:t>
            </a:r>
          </a:p>
        </p:txBody>
      </p:sp>
      <p:sp>
        <p:nvSpPr>
          <p:cNvPr id="3" name="Espace réservé du contenu 2">
            <a:extLst>
              <a:ext uri="{FF2B5EF4-FFF2-40B4-BE49-F238E27FC236}">
                <a16:creationId xmlns:a16="http://schemas.microsoft.com/office/drawing/2014/main" id="{6DC623F3-191F-5ED5-E7BF-5185F426F006}"/>
              </a:ext>
            </a:extLst>
          </p:cNvPr>
          <p:cNvSpPr>
            <a:spLocks noGrp="1"/>
          </p:cNvSpPr>
          <p:nvPr>
            <p:ph idx="1"/>
          </p:nvPr>
        </p:nvSpPr>
        <p:spPr>
          <a:xfrm>
            <a:off x="3903578" y="2775823"/>
            <a:ext cx="7399867" cy="2496276"/>
          </a:xfrm>
        </p:spPr>
        <p:txBody>
          <a:bodyPr/>
          <a:lstStyle/>
          <a:p>
            <a:r>
              <a:rPr lang="fr-FR" sz="3000" dirty="0"/>
              <a:t>Extrapolation des bienfaits</a:t>
            </a:r>
          </a:p>
          <a:p>
            <a:r>
              <a:rPr lang="fr-FR" sz="3000" dirty="0"/>
              <a:t>Publicité directe aux consommateurs</a:t>
            </a:r>
          </a:p>
          <a:p>
            <a:r>
              <a:rPr lang="fr-FR" sz="3000" dirty="0"/>
              <a:t>La facilité de la prescription</a:t>
            </a:r>
          </a:p>
          <a:p>
            <a:r>
              <a:rPr lang="fr-FR" sz="3000" dirty="0"/>
              <a:t>Le concept « d’étiquetage » (</a:t>
            </a:r>
            <a:r>
              <a:rPr lang="fr-FR" sz="3000" i="1" dirty="0"/>
              <a:t>Labelling</a:t>
            </a:r>
            <a:r>
              <a:rPr lang="fr-FR" sz="3000" dirty="0"/>
              <a:t>)</a:t>
            </a:r>
          </a:p>
        </p:txBody>
      </p:sp>
      <p:sp>
        <p:nvSpPr>
          <p:cNvPr id="5" name="ZoneTexte 4">
            <a:extLst>
              <a:ext uri="{FF2B5EF4-FFF2-40B4-BE49-F238E27FC236}">
                <a16:creationId xmlns:a16="http://schemas.microsoft.com/office/drawing/2014/main" id="{85D4C74A-2882-CBD0-45E7-049EE7148832}"/>
              </a:ext>
            </a:extLst>
          </p:cNvPr>
          <p:cNvSpPr txBox="1"/>
          <p:nvPr/>
        </p:nvSpPr>
        <p:spPr>
          <a:xfrm>
            <a:off x="3903578" y="765500"/>
            <a:ext cx="7518401" cy="1292662"/>
          </a:xfrm>
          <a:prstGeom prst="rect">
            <a:avLst/>
          </a:prstGeom>
          <a:noFill/>
          <a:ln w="25400">
            <a:solidFill>
              <a:schemeClr val="accent1"/>
            </a:solidFill>
          </a:ln>
        </p:spPr>
        <p:txBody>
          <a:bodyPr wrap="square">
            <a:spAutoFit/>
          </a:bodyPr>
          <a:lstStyle/>
          <a:p>
            <a:r>
              <a:rPr lang="fr-FR" sz="2600" dirty="0">
                <a:solidFill>
                  <a:schemeClr val="accent1"/>
                </a:solidFill>
              </a:rPr>
              <a:t>De 1999 à 2004, augmentation de 7 fois des prescriptions d’IPP chez les nourrissons – et de 16 fois pour celui en formulation liquide pour les enfants!</a:t>
            </a:r>
          </a:p>
        </p:txBody>
      </p:sp>
    </p:spTree>
    <p:extLst>
      <p:ext uri="{BB962C8B-B14F-4D97-AF65-F5344CB8AC3E}">
        <p14:creationId xmlns:p14="http://schemas.microsoft.com/office/powerpoint/2010/main" val="422293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4776683-858E-1E7F-01B0-886D617F568B}"/>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dirty="0" err="1"/>
              <a:t>L’extrapolation</a:t>
            </a:r>
            <a:r>
              <a:rPr lang="en-US" dirty="0"/>
              <a:t> des </a:t>
            </a:r>
            <a:r>
              <a:rPr lang="en-US" dirty="0" err="1"/>
              <a:t>bienfaits</a:t>
            </a:r>
            <a:endParaRPr lang="en-US" dirty="0"/>
          </a:p>
        </p:txBody>
      </p:sp>
      <p:sp>
        <p:nvSpPr>
          <p:cNvPr id="3" name="Espace réservé du contenu 2">
            <a:extLst>
              <a:ext uri="{FF2B5EF4-FFF2-40B4-BE49-F238E27FC236}">
                <a16:creationId xmlns:a16="http://schemas.microsoft.com/office/drawing/2014/main" id="{6DC623F3-191F-5ED5-E7BF-5185F426F006}"/>
              </a:ext>
            </a:extLst>
          </p:cNvPr>
          <p:cNvSpPr>
            <a:spLocks noGrp="1"/>
          </p:cNvSpPr>
          <p:nvPr>
            <p:ph idx="1"/>
          </p:nvPr>
        </p:nvSpPr>
        <p:spPr>
          <a:xfrm>
            <a:off x="3869268" y="864108"/>
            <a:ext cx="7315200" cy="3521619"/>
          </a:xfrm>
        </p:spPr>
        <p:txBody>
          <a:bodyPr vert="horz" lIns="91440" tIns="45720" rIns="91440" bIns="45720" rtlCol="0" anchor="ctr">
            <a:noAutofit/>
          </a:bodyPr>
          <a:lstStyle/>
          <a:p>
            <a:r>
              <a:rPr lang="en-US" sz="2400" dirty="0"/>
              <a:t>Les IPP </a:t>
            </a:r>
            <a:r>
              <a:rPr lang="en-US" sz="2400" dirty="0" err="1"/>
              <a:t>ont</a:t>
            </a:r>
            <a:r>
              <a:rPr lang="en-US" sz="2400" dirty="0"/>
              <a:t> </a:t>
            </a:r>
            <a:r>
              <a:rPr lang="en-US" sz="2400" dirty="0" err="1"/>
              <a:t>prouvé</a:t>
            </a:r>
            <a:r>
              <a:rPr lang="en-US" sz="2400" dirty="0"/>
              <a:t> </a:t>
            </a:r>
            <a:r>
              <a:rPr lang="en-US" sz="2400" dirty="0" err="1"/>
              <a:t>leur</a:t>
            </a:r>
            <a:r>
              <a:rPr lang="en-US" sz="2400" dirty="0"/>
              <a:t> </a:t>
            </a:r>
            <a:r>
              <a:rPr lang="en-US" sz="2400" dirty="0" err="1"/>
              <a:t>efficacité</a:t>
            </a:r>
            <a:r>
              <a:rPr lang="en-US" sz="2400" dirty="0"/>
              <a:t> et </a:t>
            </a:r>
            <a:r>
              <a:rPr lang="en-US" sz="2400" dirty="0" err="1"/>
              <a:t>leur</a:t>
            </a:r>
            <a:r>
              <a:rPr lang="en-US" sz="2400" dirty="0"/>
              <a:t> </a:t>
            </a:r>
            <a:r>
              <a:rPr lang="en-US" sz="2400" dirty="0" err="1"/>
              <a:t>sécurité</a:t>
            </a:r>
            <a:r>
              <a:rPr lang="en-US" sz="2400" dirty="0"/>
              <a:t> dans les </a:t>
            </a:r>
            <a:r>
              <a:rPr lang="en-US" sz="2400" dirty="0" err="1"/>
              <a:t>cas</a:t>
            </a:r>
            <a:r>
              <a:rPr lang="en-US" sz="2400" dirty="0"/>
              <a:t> </a:t>
            </a:r>
            <a:r>
              <a:rPr lang="en-US" sz="2400" dirty="0" err="1"/>
              <a:t>d’oesophagite</a:t>
            </a:r>
            <a:r>
              <a:rPr lang="en-US" sz="2400" dirty="0"/>
              <a:t> </a:t>
            </a:r>
            <a:r>
              <a:rPr lang="en-US" sz="2400" dirty="0" err="1"/>
              <a:t>érosive</a:t>
            </a:r>
            <a:r>
              <a:rPr lang="en-US" sz="2400" dirty="0"/>
              <a:t> </a:t>
            </a:r>
            <a:r>
              <a:rPr lang="en-US" sz="2400" dirty="0" err="1"/>
              <a:t>à</a:t>
            </a:r>
            <a:r>
              <a:rPr lang="en-US" sz="2400" dirty="0"/>
              <a:t> </a:t>
            </a:r>
            <a:r>
              <a:rPr lang="en-US" sz="2400" dirty="0" err="1"/>
              <a:t>l’endoscopie</a:t>
            </a:r>
            <a:r>
              <a:rPr lang="en-US" sz="2400" dirty="0"/>
              <a:t>, chez des enfants de 2 </a:t>
            </a:r>
            <a:r>
              <a:rPr lang="en-US" sz="2400" dirty="0" err="1"/>
              <a:t>à</a:t>
            </a:r>
            <a:r>
              <a:rPr lang="en-US" sz="2400" dirty="0"/>
              <a:t> 17 </a:t>
            </a:r>
            <a:r>
              <a:rPr lang="en-US" sz="2400" dirty="0" err="1"/>
              <a:t>ans</a:t>
            </a:r>
            <a:endParaRPr lang="en-US" sz="2400" dirty="0"/>
          </a:p>
          <a:p>
            <a:pPr lvl="1"/>
            <a:r>
              <a:rPr lang="en-US" sz="2000" dirty="0"/>
              <a:t>Environ 80% des enfants qui </a:t>
            </a:r>
            <a:r>
              <a:rPr lang="en-US" sz="2000" dirty="0" err="1"/>
              <a:t>en</a:t>
            </a:r>
            <a:r>
              <a:rPr lang="en-US" sz="2000" dirty="0"/>
              <a:t> </a:t>
            </a:r>
            <a:r>
              <a:rPr lang="en-US" sz="2000" dirty="0" err="1"/>
              <a:t>ont</a:t>
            </a:r>
            <a:r>
              <a:rPr lang="en-US" sz="2000" dirty="0"/>
              <a:t> </a:t>
            </a:r>
            <a:r>
              <a:rPr lang="en-US" sz="2000" dirty="0" err="1"/>
              <a:t>besoin</a:t>
            </a:r>
            <a:r>
              <a:rPr lang="en-US" sz="2000" dirty="0"/>
              <a:t> </a:t>
            </a:r>
            <a:r>
              <a:rPr lang="en-US" sz="2000" dirty="0" err="1"/>
              <a:t>ont</a:t>
            </a:r>
            <a:r>
              <a:rPr lang="en-US" sz="2000" dirty="0"/>
              <a:t> des pathologies sous-</a:t>
            </a:r>
            <a:r>
              <a:rPr lang="en-US" sz="2000" dirty="0" err="1"/>
              <a:t>jacentes</a:t>
            </a:r>
            <a:r>
              <a:rPr lang="en-US" sz="2000" dirty="0"/>
              <a:t> qui les </a:t>
            </a:r>
            <a:r>
              <a:rPr lang="en-US" sz="2000" dirty="0" err="1"/>
              <a:t>prédisposent</a:t>
            </a:r>
            <a:r>
              <a:rPr lang="en-US" sz="2000" dirty="0"/>
              <a:t> au RGO (</a:t>
            </a:r>
            <a:r>
              <a:rPr lang="en-US" sz="2000" dirty="0" err="1"/>
              <a:t>déficit</a:t>
            </a:r>
            <a:r>
              <a:rPr lang="en-US" sz="2000" dirty="0"/>
              <a:t> </a:t>
            </a:r>
            <a:r>
              <a:rPr lang="en-US" sz="2000" dirty="0" err="1"/>
              <a:t>neurologique</a:t>
            </a:r>
            <a:r>
              <a:rPr lang="en-US" sz="2000" dirty="0"/>
              <a:t>, anomalies </a:t>
            </a:r>
            <a:r>
              <a:rPr lang="en-US" sz="2000" dirty="0" err="1"/>
              <a:t>congénitales</a:t>
            </a:r>
            <a:r>
              <a:rPr lang="en-US" sz="2000" dirty="0"/>
              <a:t> de </a:t>
            </a:r>
            <a:r>
              <a:rPr lang="en-US" sz="2000" dirty="0" err="1"/>
              <a:t>l’oesophage</a:t>
            </a:r>
            <a:r>
              <a:rPr lang="en-US" sz="2000" dirty="0"/>
              <a:t>, </a:t>
            </a:r>
            <a:r>
              <a:rPr lang="en-US" sz="2000" dirty="0" err="1"/>
              <a:t>hernie</a:t>
            </a:r>
            <a:r>
              <a:rPr lang="en-US" sz="2000" dirty="0"/>
              <a:t> </a:t>
            </a:r>
            <a:r>
              <a:rPr lang="en-US" sz="2000" dirty="0" err="1"/>
              <a:t>hiatale</a:t>
            </a:r>
            <a:r>
              <a:rPr lang="en-US" sz="2000" dirty="0"/>
              <a:t>, </a:t>
            </a:r>
            <a:r>
              <a:rPr lang="en-US" sz="2000" dirty="0" err="1"/>
              <a:t>etc</a:t>
            </a:r>
            <a:r>
              <a:rPr lang="en-US" sz="2000" dirty="0"/>
              <a:t>)</a:t>
            </a:r>
          </a:p>
          <a:p>
            <a:r>
              <a:rPr lang="en-US" sz="2400" dirty="0"/>
              <a:t>Chez les enfants qui </a:t>
            </a:r>
            <a:r>
              <a:rPr lang="en-US" sz="2400" dirty="0" err="1"/>
              <a:t>n’ont</a:t>
            </a:r>
            <a:r>
              <a:rPr lang="en-US" sz="2400" dirty="0"/>
              <a:t> pas </a:t>
            </a:r>
            <a:r>
              <a:rPr lang="en-US" sz="2400" dirty="0" err="1"/>
              <a:t>ces</a:t>
            </a:r>
            <a:r>
              <a:rPr lang="en-US" sz="2400" dirty="0"/>
              <a:t> </a:t>
            </a:r>
            <a:r>
              <a:rPr lang="en-US" sz="2400" dirty="0" err="1"/>
              <a:t>enjeux</a:t>
            </a:r>
            <a:r>
              <a:rPr lang="en-US" sz="2400" dirty="0"/>
              <a:t> de </a:t>
            </a:r>
            <a:r>
              <a:rPr lang="en-US" sz="2400" dirty="0" err="1"/>
              <a:t>santé</a:t>
            </a:r>
            <a:r>
              <a:rPr lang="en-US" sz="2400" dirty="0"/>
              <a:t>, le RGO </a:t>
            </a:r>
            <a:r>
              <a:rPr lang="en-US" sz="2400" dirty="0" err="1"/>
              <a:t>n’est</a:t>
            </a:r>
            <a:r>
              <a:rPr lang="en-US" sz="2400" dirty="0"/>
              <a:t> </a:t>
            </a:r>
            <a:r>
              <a:rPr lang="en-US" sz="2400" dirty="0" err="1"/>
              <a:t>habituellement</a:t>
            </a:r>
            <a:r>
              <a:rPr lang="en-US" sz="2400" dirty="0"/>
              <a:t> pas </a:t>
            </a:r>
            <a:r>
              <a:rPr lang="en-US" sz="2400" dirty="0" err="1"/>
              <a:t>chronique</a:t>
            </a:r>
            <a:r>
              <a:rPr lang="en-US" sz="2400" dirty="0"/>
              <a:t>, </a:t>
            </a:r>
            <a:r>
              <a:rPr lang="en-US" sz="2400" dirty="0" err="1"/>
              <a:t>ni</a:t>
            </a:r>
            <a:r>
              <a:rPr lang="en-US" sz="2400" dirty="0"/>
              <a:t> </a:t>
            </a:r>
            <a:r>
              <a:rPr lang="en-US" sz="2400" dirty="0" err="1"/>
              <a:t>sévère</a:t>
            </a:r>
            <a:r>
              <a:rPr lang="en-US" sz="2400" dirty="0"/>
              <a:t>...</a:t>
            </a:r>
          </a:p>
        </p:txBody>
      </p:sp>
      <p:pic>
        <p:nvPicPr>
          <p:cNvPr id="4" name="Image 3">
            <a:extLst>
              <a:ext uri="{FF2B5EF4-FFF2-40B4-BE49-F238E27FC236}">
                <a16:creationId xmlns:a16="http://schemas.microsoft.com/office/drawing/2014/main" id="{007180F6-EA1F-797F-7490-780552823588}"/>
              </a:ext>
            </a:extLst>
          </p:cNvPr>
          <p:cNvPicPr>
            <a:picLocks noChangeAspect="1"/>
          </p:cNvPicPr>
          <p:nvPr/>
        </p:nvPicPr>
        <p:blipFill>
          <a:blip r:embed="rId3"/>
          <a:stretch>
            <a:fillRect/>
          </a:stretch>
        </p:blipFill>
        <p:spPr>
          <a:xfrm>
            <a:off x="3443591" y="4385727"/>
            <a:ext cx="8748407" cy="1924649"/>
          </a:xfrm>
          <a:prstGeom prst="rect">
            <a:avLst/>
          </a:prstGeom>
          <a:ln w="19050">
            <a:solidFill>
              <a:schemeClr val="accent1"/>
            </a:solidFill>
          </a:ln>
        </p:spPr>
      </p:pic>
      <p:sp>
        <p:nvSpPr>
          <p:cNvPr id="5" name="ZoneTexte 4">
            <a:extLst>
              <a:ext uri="{FF2B5EF4-FFF2-40B4-BE49-F238E27FC236}">
                <a16:creationId xmlns:a16="http://schemas.microsoft.com/office/drawing/2014/main" id="{CAEB8704-BA63-8FE4-92E2-36057720FCD4}"/>
              </a:ext>
            </a:extLst>
          </p:cNvPr>
          <p:cNvSpPr txBox="1"/>
          <p:nvPr/>
        </p:nvSpPr>
        <p:spPr>
          <a:xfrm>
            <a:off x="7802882" y="6379898"/>
            <a:ext cx="4389119" cy="379656"/>
          </a:xfrm>
          <a:prstGeom prst="rect">
            <a:avLst/>
          </a:prstGeom>
          <a:noFill/>
        </p:spPr>
        <p:txBody>
          <a:bodyPr wrap="square" rtlCol="0">
            <a:spAutoFit/>
          </a:bodyPr>
          <a:lstStyle/>
          <a:p>
            <a:pPr>
              <a:spcAft>
                <a:spcPts val="600"/>
              </a:spcAft>
            </a:pPr>
            <a:r>
              <a:rPr lang="fr-FR" sz="1867" dirty="0"/>
              <a:t>Tiré de la monographie du </a:t>
            </a:r>
            <a:r>
              <a:rPr lang="fr-FR" sz="1867" dirty="0" err="1"/>
              <a:t>Prévacid</a:t>
            </a:r>
            <a:r>
              <a:rPr lang="fr-FR" sz="1867" dirty="0"/>
              <a:t> </a:t>
            </a:r>
            <a:r>
              <a:rPr lang="fr-FR" sz="1867" baseline="30000" dirty="0"/>
              <a:t>MD</a:t>
            </a:r>
          </a:p>
        </p:txBody>
      </p:sp>
    </p:spTree>
    <p:extLst>
      <p:ext uri="{BB962C8B-B14F-4D97-AF65-F5344CB8AC3E}">
        <p14:creationId xmlns:p14="http://schemas.microsoft.com/office/powerpoint/2010/main" val="956021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6683-858E-1E7F-01B0-886D617F568B}"/>
              </a:ext>
            </a:extLst>
          </p:cNvPr>
          <p:cNvSpPr>
            <a:spLocks noGrp="1"/>
          </p:cNvSpPr>
          <p:nvPr>
            <p:ph type="title"/>
          </p:nvPr>
        </p:nvSpPr>
        <p:spPr>
          <a:xfrm>
            <a:off x="252919" y="1123837"/>
            <a:ext cx="3051755" cy="4601183"/>
          </a:xfrm>
        </p:spPr>
        <p:txBody>
          <a:bodyPr anchor="t">
            <a:normAutofit/>
          </a:bodyPr>
          <a:lstStyle/>
          <a:p>
            <a:r>
              <a:rPr lang="fr-FR" sz="3400" dirty="0"/>
              <a:t>Publicité directe aux consommateurs</a:t>
            </a:r>
          </a:p>
        </p:txBody>
      </p:sp>
      <p:sp>
        <p:nvSpPr>
          <p:cNvPr id="3" name="Espace réservé du contenu 2">
            <a:extLst>
              <a:ext uri="{FF2B5EF4-FFF2-40B4-BE49-F238E27FC236}">
                <a16:creationId xmlns:a16="http://schemas.microsoft.com/office/drawing/2014/main" id="{6DC623F3-191F-5ED5-E7BF-5185F426F006}"/>
              </a:ext>
            </a:extLst>
          </p:cNvPr>
          <p:cNvSpPr>
            <a:spLocks noGrp="1"/>
          </p:cNvSpPr>
          <p:nvPr>
            <p:ph idx="1"/>
          </p:nvPr>
        </p:nvSpPr>
        <p:spPr>
          <a:xfrm>
            <a:off x="3474967" y="231966"/>
            <a:ext cx="8464114" cy="2186648"/>
          </a:xfrm>
        </p:spPr>
        <p:txBody>
          <a:bodyPr/>
          <a:lstStyle/>
          <a:p>
            <a:r>
              <a:rPr lang="fr-FR" sz="2667" dirty="0"/>
              <a:t>Coup de marketing incroyable de nommer le reflux « acide »: ça appelle à donner un traitement « </a:t>
            </a:r>
            <a:r>
              <a:rPr lang="fr-FR" sz="2667" dirty="0" err="1"/>
              <a:t>anti-acide</a:t>
            </a:r>
            <a:r>
              <a:rPr lang="fr-FR" sz="2667" dirty="0"/>
              <a:t> » - que ce soit anti H2 ou IPP!</a:t>
            </a:r>
          </a:p>
        </p:txBody>
      </p:sp>
      <p:pic>
        <p:nvPicPr>
          <p:cNvPr id="4" name="Image 3">
            <a:extLst>
              <a:ext uri="{FF2B5EF4-FFF2-40B4-BE49-F238E27FC236}">
                <a16:creationId xmlns:a16="http://schemas.microsoft.com/office/drawing/2014/main" id="{0259B52C-4DFE-06FE-7D2D-241B21ED482F}"/>
              </a:ext>
            </a:extLst>
          </p:cNvPr>
          <p:cNvPicPr>
            <a:picLocks noChangeAspect="1"/>
          </p:cNvPicPr>
          <p:nvPr/>
        </p:nvPicPr>
        <p:blipFill>
          <a:blip r:embed="rId3"/>
          <a:stretch>
            <a:fillRect/>
          </a:stretch>
        </p:blipFill>
        <p:spPr>
          <a:xfrm>
            <a:off x="1055156" y="3045231"/>
            <a:ext cx="7151711" cy="1933769"/>
          </a:xfrm>
          <a:prstGeom prst="rect">
            <a:avLst/>
          </a:prstGeom>
          <a:ln w="25400">
            <a:solidFill>
              <a:schemeClr val="accent1"/>
            </a:solidFill>
          </a:ln>
        </p:spPr>
      </p:pic>
      <p:pic>
        <p:nvPicPr>
          <p:cNvPr id="7" name="Image 6">
            <a:extLst>
              <a:ext uri="{FF2B5EF4-FFF2-40B4-BE49-F238E27FC236}">
                <a16:creationId xmlns:a16="http://schemas.microsoft.com/office/drawing/2014/main" id="{75C4DEA7-684D-EDEC-F8ED-A8C591532D8A}"/>
              </a:ext>
            </a:extLst>
          </p:cNvPr>
          <p:cNvPicPr>
            <a:picLocks noChangeAspect="1"/>
          </p:cNvPicPr>
          <p:nvPr/>
        </p:nvPicPr>
        <p:blipFill>
          <a:blip r:embed="rId4"/>
          <a:stretch>
            <a:fillRect/>
          </a:stretch>
        </p:blipFill>
        <p:spPr>
          <a:xfrm>
            <a:off x="2888763" y="4995933"/>
            <a:ext cx="8923867" cy="1524000"/>
          </a:xfrm>
          <a:prstGeom prst="rect">
            <a:avLst/>
          </a:prstGeom>
          <a:ln w="25400">
            <a:solidFill>
              <a:schemeClr val="accent1"/>
            </a:solidFill>
          </a:ln>
        </p:spPr>
      </p:pic>
      <p:pic>
        <p:nvPicPr>
          <p:cNvPr id="9" name="Image 8">
            <a:extLst>
              <a:ext uri="{FF2B5EF4-FFF2-40B4-BE49-F238E27FC236}">
                <a16:creationId xmlns:a16="http://schemas.microsoft.com/office/drawing/2014/main" id="{C1DCFC6A-B5E8-A0AA-9001-30F3DFEBF506}"/>
              </a:ext>
            </a:extLst>
          </p:cNvPr>
          <p:cNvPicPr>
            <a:picLocks noChangeAspect="1"/>
          </p:cNvPicPr>
          <p:nvPr/>
        </p:nvPicPr>
        <p:blipFill>
          <a:blip r:embed="rId5"/>
          <a:stretch>
            <a:fillRect/>
          </a:stretch>
        </p:blipFill>
        <p:spPr>
          <a:xfrm>
            <a:off x="8597987" y="1787621"/>
            <a:ext cx="3028378" cy="2496512"/>
          </a:xfrm>
          <a:prstGeom prst="rect">
            <a:avLst/>
          </a:prstGeom>
        </p:spPr>
      </p:pic>
      <p:sp>
        <p:nvSpPr>
          <p:cNvPr id="10" name="ZoneTexte 9">
            <a:extLst>
              <a:ext uri="{FF2B5EF4-FFF2-40B4-BE49-F238E27FC236}">
                <a16:creationId xmlns:a16="http://schemas.microsoft.com/office/drawing/2014/main" id="{1889C539-A502-D02D-1451-485B9E3A0A2C}"/>
              </a:ext>
            </a:extLst>
          </p:cNvPr>
          <p:cNvSpPr txBox="1"/>
          <p:nvPr/>
        </p:nvSpPr>
        <p:spPr>
          <a:xfrm>
            <a:off x="9863594" y="4405330"/>
            <a:ext cx="2546499" cy="338554"/>
          </a:xfrm>
          <a:prstGeom prst="rect">
            <a:avLst/>
          </a:prstGeom>
          <a:noFill/>
        </p:spPr>
        <p:txBody>
          <a:bodyPr wrap="square" rtlCol="0">
            <a:spAutoFit/>
          </a:bodyPr>
          <a:lstStyle/>
          <a:p>
            <a:r>
              <a:rPr lang="fr-FR" sz="1600" dirty="0"/>
              <a:t>Image </a:t>
            </a:r>
            <a:r>
              <a:rPr lang="fr-FR" sz="1600" dirty="0" err="1"/>
              <a:t>Shutterstock</a:t>
            </a:r>
            <a:endParaRPr lang="fr-FR" sz="1600" dirty="0"/>
          </a:p>
        </p:txBody>
      </p:sp>
    </p:spTree>
    <p:extLst>
      <p:ext uri="{BB962C8B-B14F-4D97-AF65-F5344CB8AC3E}">
        <p14:creationId xmlns:p14="http://schemas.microsoft.com/office/powerpoint/2010/main" val="100330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6683-858E-1E7F-01B0-886D617F568B}"/>
              </a:ext>
            </a:extLst>
          </p:cNvPr>
          <p:cNvSpPr>
            <a:spLocks noGrp="1"/>
          </p:cNvSpPr>
          <p:nvPr>
            <p:ph type="title"/>
          </p:nvPr>
        </p:nvSpPr>
        <p:spPr>
          <a:xfrm>
            <a:off x="335525" y="1331293"/>
            <a:ext cx="2844801" cy="4195413"/>
          </a:xfrm>
        </p:spPr>
        <p:txBody>
          <a:bodyPr wrap="square" anchor="ctr">
            <a:normAutofit/>
          </a:bodyPr>
          <a:lstStyle/>
          <a:p>
            <a:r>
              <a:rPr lang="fr-FR" dirty="0"/>
              <a:t>La facilité de la prescription</a:t>
            </a:r>
          </a:p>
        </p:txBody>
      </p:sp>
      <p:sp>
        <p:nvSpPr>
          <p:cNvPr id="3" name="Espace réservé du contenu 2">
            <a:extLst>
              <a:ext uri="{FF2B5EF4-FFF2-40B4-BE49-F238E27FC236}">
                <a16:creationId xmlns:a16="http://schemas.microsoft.com/office/drawing/2014/main" id="{6DC623F3-191F-5ED5-E7BF-5185F426F006}"/>
              </a:ext>
            </a:extLst>
          </p:cNvPr>
          <p:cNvSpPr>
            <a:spLocks noGrp="1"/>
          </p:cNvSpPr>
          <p:nvPr>
            <p:ph idx="1"/>
          </p:nvPr>
        </p:nvSpPr>
        <p:spPr>
          <a:xfrm>
            <a:off x="3468193" y="881014"/>
            <a:ext cx="7911008" cy="4317040"/>
          </a:xfrm>
        </p:spPr>
        <p:txBody>
          <a:bodyPr wrap="square" anchor="t">
            <a:normAutofit fontScale="92500"/>
          </a:bodyPr>
          <a:lstStyle/>
          <a:p>
            <a:pPr>
              <a:lnSpc>
                <a:spcPct val="90000"/>
              </a:lnSpc>
            </a:pPr>
            <a:r>
              <a:rPr lang="fr-FR" sz="3067" dirty="0"/>
              <a:t>Temps de consultation limité </a:t>
            </a:r>
          </a:p>
          <a:p>
            <a:pPr lvl="1">
              <a:lnSpc>
                <a:spcPct val="90000"/>
              </a:lnSpc>
            </a:pPr>
            <a:r>
              <a:rPr lang="fr-FR" sz="3067" dirty="0"/>
              <a:t>Histoire, EP, perceptions des parents, détresse...</a:t>
            </a:r>
          </a:p>
          <a:p>
            <a:pPr lvl="1">
              <a:lnSpc>
                <a:spcPct val="90000"/>
              </a:lnSpc>
            </a:pPr>
            <a:r>
              <a:rPr lang="fr-FR" sz="3067" dirty="0"/>
              <a:t>Explorer et expliquer autres causes de pleurs du nourrisson; éliminer les </a:t>
            </a:r>
            <a:r>
              <a:rPr lang="fr-FR" sz="3067"/>
              <a:t>drapeaux rouges...</a:t>
            </a:r>
            <a:endParaRPr lang="fr-FR" sz="3067" dirty="0"/>
          </a:p>
          <a:p>
            <a:pPr lvl="1">
              <a:lnSpc>
                <a:spcPct val="90000"/>
              </a:lnSpc>
            </a:pPr>
            <a:r>
              <a:rPr lang="fr-FR" sz="3067" dirty="0"/>
              <a:t>Discussion sur les méthodes non pharmacologiques, le réseau de support, ...</a:t>
            </a:r>
          </a:p>
          <a:p>
            <a:pPr>
              <a:lnSpc>
                <a:spcPct val="90000"/>
              </a:lnSpc>
            </a:pPr>
            <a:r>
              <a:rPr lang="fr-FR" sz="3067" dirty="0"/>
              <a:t>Pression parentale de « faire quelque chose »</a:t>
            </a:r>
          </a:p>
          <a:p>
            <a:pPr>
              <a:lnSpc>
                <a:spcPct val="90000"/>
              </a:lnSpc>
            </a:pPr>
            <a:r>
              <a:rPr lang="fr-FR" sz="3067" dirty="0"/>
              <a:t>Ça peut être plus rapide de prescrire un médicament...</a:t>
            </a:r>
          </a:p>
        </p:txBody>
      </p:sp>
      <p:pic>
        <p:nvPicPr>
          <p:cNvPr id="5" name="Image 4" descr="Wristwatch face">
            <a:extLst>
              <a:ext uri="{FF2B5EF4-FFF2-40B4-BE49-F238E27FC236}">
                <a16:creationId xmlns:a16="http://schemas.microsoft.com/office/drawing/2014/main" id="{357454C9-CECF-B1A0-98D9-08153AE75B64}"/>
              </a:ext>
            </a:extLst>
          </p:cNvPr>
          <p:cNvPicPr>
            <a:picLocks noChangeAspect="1"/>
          </p:cNvPicPr>
          <p:nvPr/>
        </p:nvPicPr>
        <p:blipFill rotWithShape="1">
          <a:blip r:embed="rId3"/>
          <a:srcRect l="19825" r="27673" b="1"/>
          <a:stretch/>
        </p:blipFill>
        <p:spPr>
          <a:xfrm>
            <a:off x="10432944" y="4699000"/>
            <a:ext cx="1638240" cy="2082800"/>
          </a:xfrm>
          <a:prstGeom prst="rect">
            <a:avLst/>
          </a:prstGeom>
          <a:noFill/>
        </p:spPr>
      </p:pic>
    </p:spTree>
    <p:extLst>
      <p:ext uri="{BB962C8B-B14F-4D97-AF65-F5344CB8AC3E}">
        <p14:creationId xmlns:p14="http://schemas.microsoft.com/office/powerpoint/2010/main" val="813025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B6F39-CCF5-4B0A-0691-13D89DF380CD}"/>
              </a:ext>
            </a:extLst>
          </p:cNvPr>
          <p:cNvSpPr>
            <a:spLocks noGrp="1"/>
          </p:cNvSpPr>
          <p:nvPr>
            <p:ph type="title"/>
          </p:nvPr>
        </p:nvSpPr>
        <p:spPr>
          <a:xfrm>
            <a:off x="470992" y="1449826"/>
            <a:ext cx="2458475" cy="3958347"/>
          </a:xfrm>
        </p:spPr>
        <p:txBody>
          <a:bodyPr wrap="square" anchor="ctr">
            <a:normAutofit/>
          </a:bodyPr>
          <a:lstStyle/>
          <a:p>
            <a:pPr>
              <a:lnSpc>
                <a:spcPct val="90000"/>
              </a:lnSpc>
            </a:pPr>
            <a:r>
              <a:rPr lang="fr-FR" dirty="0"/>
              <a:t>La puissance de l’étiquetage</a:t>
            </a:r>
          </a:p>
        </p:txBody>
      </p:sp>
      <p:pic>
        <p:nvPicPr>
          <p:cNvPr id="5" name="Image 4">
            <a:extLst>
              <a:ext uri="{FF2B5EF4-FFF2-40B4-BE49-F238E27FC236}">
                <a16:creationId xmlns:a16="http://schemas.microsoft.com/office/drawing/2014/main" id="{77D406EC-A390-FDBA-0C88-3C3673ADF6FA}"/>
              </a:ext>
            </a:extLst>
          </p:cNvPr>
          <p:cNvPicPr>
            <a:picLocks noChangeAspect="1"/>
          </p:cNvPicPr>
          <p:nvPr/>
        </p:nvPicPr>
        <p:blipFill>
          <a:blip r:embed="rId3">
            <a:alphaModFix/>
          </a:blip>
          <a:stretch>
            <a:fillRect/>
          </a:stretch>
        </p:blipFill>
        <p:spPr>
          <a:xfrm>
            <a:off x="1700229" y="552620"/>
            <a:ext cx="10085975" cy="1437251"/>
          </a:xfrm>
          <a:prstGeom prst="rect">
            <a:avLst/>
          </a:prstGeom>
          <a:ln w="19050">
            <a:solidFill>
              <a:schemeClr val="accent1"/>
            </a:solidFill>
          </a:ln>
        </p:spPr>
      </p:pic>
      <p:pic>
        <p:nvPicPr>
          <p:cNvPr id="7" name="Image 6">
            <a:extLst>
              <a:ext uri="{FF2B5EF4-FFF2-40B4-BE49-F238E27FC236}">
                <a16:creationId xmlns:a16="http://schemas.microsoft.com/office/drawing/2014/main" id="{8FA3C63A-8775-43E0-E7A8-236C73D28F99}"/>
              </a:ext>
            </a:extLst>
          </p:cNvPr>
          <p:cNvPicPr>
            <a:picLocks noChangeAspect="1"/>
          </p:cNvPicPr>
          <p:nvPr/>
        </p:nvPicPr>
        <p:blipFill rotWithShape="1">
          <a:blip r:embed="rId4"/>
          <a:srcRect b="18442"/>
          <a:stretch/>
        </p:blipFill>
        <p:spPr>
          <a:xfrm>
            <a:off x="7450667" y="1461265"/>
            <a:ext cx="4234456" cy="528606"/>
          </a:xfrm>
          <a:prstGeom prst="rect">
            <a:avLst/>
          </a:prstGeom>
        </p:spPr>
      </p:pic>
      <p:sp>
        <p:nvSpPr>
          <p:cNvPr id="6" name="ZoneTexte 5">
            <a:extLst>
              <a:ext uri="{FF2B5EF4-FFF2-40B4-BE49-F238E27FC236}">
                <a16:creationId xmlns:a16="http://schemas.microsoft.com/office/drawing/2014/main" id="{C4E7D714-7128-72D1-6838-5B77BEE26BB6}"/>
              </a:ext>
            </a:extLst>
          </p:cNvPr>
          <p:cNvSpPr txBox="1"/>
          <p:nvPr/>
        </p:nvSpPr>
        <p:spPr>
          <a:xfrm>
            <a:off x="3740059" y="3098857"/>
            <a:ext cx="7412384" cy="1200329"/>
          </a:xfrm>
          <a:prstGeom prst="rect">
            <a:avLst/>
          </a:prstGeom>
          <a:noFill/>
        </p:spPr>
        <p:txBody>
          <a:bodyPr wrap="square" rtlCol="0">
            <a:spAutoFit/>
          </a:bodyPr>
          <a:lstStyle/>
          <a:p>
            <a:pPr marL="457189" indent="-457189">
              <a:buFont typeface="Arial" panose="020B0604020202020204" pitchFamily="34" charset="0"/>
              <a:buChar char="•"/>
            </a:pPr>
            <a:r>
              <a:rPr lang="fr-FR" sz="2400" dirty="0"/>
              <a:t>Nommer un diagnostic (RGO) rend les parents plus enclins à vouloir un traitement, même lorsqu’on les avise que le traitement n’est pas efficace!</a:t>
            </a:r>
          </a:p>
        </p:txBody>
      </p:sp>
    </p:spTree>
    <p:extLst>
      <p:ext uri="{BB962C8B-B14F-4D97-AF65-F5344CB8AC3E}">
        <p14:creationId xmlns:p14="http://schemas.microsoft.com/office/powerpoint/2010/main" val="392265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B3BD3-3750-D01E-5CD9-1AA23522BFEC}"/>
              </a:ext>
            </a:extLst>
          </p:cNvPr>
          <p:cNvSpPr>
            <a:spLocks noGrp="1"/>
          </p:cNvSpPr>
          <p:nvPr>
            <p:ph type="title"/>
          </p:nvPr>
        </p:nvSpPr>
        <p:spPr/>
        <p:txBody>
          <a:bodyPr/>
          <a:lstStyle/>
          <a:p>
            <a:r>
              <a:rPr lang="fr-FR" dirty="0"/>
              <a:t>RGO chez l’enfant</a:t>
            </a:r>
          </a:p>
        </p:txBody>
      </p:sp>
      <p:sp>
        <p:nvSpPr>
          <p:cNvPr id="3" name="Espace réservé du contenu 2">
            <a:extLst>
              <a:ext uri="{FF2B5EF4-FFF2-40B4-BE49-F238E27FC236}">
                <a16:creationId xmlns:a16="http://schemas.microsoft.com/office/drawing/2014/main" id="{D933EA22-6C17-C786-38C6-86E8F1236B99}"/>
              </a:ext>
            </a:extLst>
          </p:cNvPr>
          <p:cNvSpPr>
            <a:spLocks noGrp="1"/>
          </p:cNvSpPr>
          <p:nvPr>
            <p:ph idx="1"/>
          </p:nvPr>
        </p:nvSpPr>
        <p:spPr>
          <a:xfrm>
            <a:off x="3662580" y="1266934"/>
            <a:ext cx="8108964" cy="4314988"/>
          </a:xfrm>
        </p:spPr>
        <p:txBody>
          <a:bodyPr/>
          <a:lstStyle/>
          <a:p>
            <a:r>
              <a:rPr lang="fr-FR" sz="2800" dirty="0">
                <a:solidFill>
                  <a:schemeClr val="tx1"/>
                </a:solidFill>
              </a:rPr>
              <a:t>Il y a donc du </a:t>
            </a:r>
            <a:r>
              <a:rPr lang="fr-FR" sz="2800" b="1" dirty="0">
                <a:solidFill>
                  <a:schemeClr val="tx1"/>
                </a:solidFill>
              </a:rPr>
              <a:t>SURDIAGNOSTIC</a:t>
            </a:r>
          </a:p>
          <a:p>
            <a:pPr marL="457189" indent="-457189">
              <a:buFont typeface="Arial" panose="020B0604020202020204" pitchFamily="34" charset="0"/>
              <a:buChar char="•"/>
            </a:pPr>
            <a:r>
              <a:rPr lang="fr-FR" sz="2800" dirty="0">
                <a:solidFill>
                  <a:schemeClr val="tx1"/>
                </a:solidFill>
              </a:rPr>
              <a:t>Nommer « reflux </a:t>
            </a:r>
            <a:r>
              <a:rPr lang="fr-FR" sz="2800" dirty="0" err="1">
                <a:solidFill>
                  <a:schemeClr val="tx1"/>
                </a:solidFill>
              </a:rPr>
              <a:t>gastro-oesophagien</a:t>
            </a:r>
            <a:r>
              <a:rPr lang="fr-FR" sz="2800" dirty="0">
                <a:solidFill>
                  <a:schemeClr val="tx1"/>
                </a:solidFill>
              </a:rPr>
              <a:t> pathologique » le fait de régurgiter et pleurer...</a:t>
            </a:r>
          </a:p>
          <a:p>
            <a:endParaRPr lang="fr-FR" sz="2800" dirty="0">
              <a:solidFill>
                <a:schemeClr val="tx1"/>
              </a:solidFill>
            </a:endParaRPr>
          </a:p>
          <a:p>
            <a:r>
              <a:rPr lang="fr-FR" sz="2800" dirty="0">
                <a:solidFill>
                  <a:schemeClr val="tx1"/>
                </a:solidFill>
              </a:rPr>
              <a:t>Et du </a:t>
            </a:r>
            <a:r>
              <a:rPr lang="fr-FR" sz="2800" b="1" dirty="0">
                <a:solidFill>
                  <a:schemeClr val="tx1"/>
                </a:solidFill>
              </a:rPr>
              <a:t>SURTRAITEMENT</a:t>
            </a:r>
          </a:p>
          <a:p>
            <a:pPr marL="457189" indent="-457189">
              <a:buFont typeface="Arial" panose="020B0604020202020204" pitchFamily="34" charset="0"/>
              <a:buChar char="•"/>
            </a:pPr>
            <a:r>
              <a:rPr lang="fr-FR" sz="2800" dirty="0">
                <a:solidFill>
                  <a:schemeClr val="tx1"/>
                </a:solidFill>
              </a:rPr>
              <a:t>Donner un IPP ou un anti-H2 qui n’est pas plus efficace que le placebo, mais qui comporte des risques et des E2</a:t>
            </a:r>
          </a:p>
        </p:txBody>
      </p:sp>
    </p:spTree>
    <p:extLst>
      <p:ext uri="{BB962C8B-B14F-4D97-AF65-F5344CB8AC3E}">
        <p14:creationId xmlns:p14="http://schemas.microsoft.com/office/powerpoint/2010/main" val="56810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196A1-B02A-9DB4-FC89-114E3ACC7657}"/>
              </a:ext>
            </a:extLst>
          </p:cNvPr>
          <p:cNvSpPr>
            <a:spLocks noGrp="1"/>
          </p:cNvSpPr>
          <p:nvPr>
            <p:ph type="title"/>
          </p:nvPr>
        </p:nvSpPr>
        <p:spPr/>
        <p:txBody>
          <a:bodyPr/>
          <a:lstStyle/>
          <a:p>
            <a:r>
              <a:rPr lang="fr-FR" dirty="0"/>
              <a:t>Thème 3: les enjeux des recommandations strictes</a:t>
            </a:r>
          </a:p>
        </p:txBody>
      </p:sp>
      <p:sp>
        <p:nvSpPr>
          <p:cNvPr id="3" name="Espace réservé du texte 2">
            <a:extLst>
              <a:ext uri="{FF2B5EF4-FFF2-40B4-BE49-F238E27FC236}">
                <a16:creationId xmlns:a16="http://schemas.microsoft.com/office/drawing/2014/main" id="{4276D06B-3E78-CAEF-7BBA-DF74E2E5E158}"/>
              </a:ext>
            </a:extLst>
          </p:cNvPr>
          <p:cNvSpPr>
            <a:spLocks noGrp="1"/>
          </p:cNvSpPr>
          <p:nvPr>
            <p:ph type="body" idx="1"/>
          </p:nvPr>
        </p:nvSpPr>
        <p:spPr/>
        <p:txBody>
          <a:bodyPr>
            <a:normAutofit/>
          </a:bodyPr>
          <a:lstStyle/>
          <a:p>
            <a:r>
              <a:rPr lang="fr-FR" sz="2600" dirty="0"/>
              <a:t>L’exemple du dodo sur le dos</a:t>
            </a:r>
          </a:p>
        </p:txBody>
      </p:sp>
    </p:spTree>
    <p:extLst>
      <p:ext uri="{BB962C8B-B14F-4D97-AF65-F5344CB8AC3E}">
        <p14:creationId xmlns:p14="http://schemas.microsoft.com/office/powerpoint/2010/main" val="4171627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39E671A-E129-A260-946B-771D8A544216}"/>
              </a:ext>
            </a:extLst>
          </p:cNvPr>
          <p:cNvPicPr>
            <a:picLocks noGrp="1" noChangeAspect="1"/>
          </p:cNvPicPr>
          <p:nvPr>
            <p:ph idx="1"/>
          </p:nvPr>
        </p:nvPicPr>
        <p:blipFill>
          <a:blip r:embed="rId3"/>
          <a:stretch>
            <a:fillRect/>
          </a:stretch>
        </p:blipFill>
        <p:spPr>
          <a:xfrm>
            <a:off x="1565479" y="304311"/>
            <a:ext cx="9061041" cy="3294923"/>
          </a:xfrm>
        </p:spPr>
      </p:pic>
      <p:sp>
        <p:nvSpPr>
          <p:cNvPr id="6" name="ZoneTexte 5">
            <a:extLst>
              <a:ext uri="{FF2B5EF4-FFF2-40B4-BE49-F238E27FC236}">
                <a16:creationId xmlns:a16="http://schemas.microsoft.com/office/drawing/2014/main" id="{E30FA9CC-08F2-4DE4-678F-C84728C41434}"/>
              </a:ext>
            </a:extLst>
          </p:cNvPr>
          <p:cNvSpPr txBox="1"/>
          <p:nvPr/>
        </p:nvSpPr>
        <p:spPr>
          <a:xfrm>
            <a:off x="3774331" y="3891064"/>
            <a:ext cx="7315199" cy="1938992"/>
          </a:xfrm>
          <a:prstGeom prst="rect">
            <a:avLst/>
          </a:prstGeom>
          <a:noFill/>
        </p:spPr>
        <p:txBody>
          <a:bodyPr wrap="square" rtlCol="0">
            <a:spAutoFit/>
          </a:bodyPr>
          <a:lstStyle/>
          <a:p>
            <a:pPr marL="285750" indent="-285750">
              <a:buFont typeface="Arial" panose="020B0604020202020204" pitchFamily="34" charset="0"/>
              <a:buChar char="•"/>
            </a:pPr>
            <a:r>
              <a:rPr lang="fr-CA" sz="2400" dirty="0"/>
              <a:t>Syndrome de mort subite du nourrisson (SMSN): </a:t>
            </a:r>
          </a:p>
          <a:p>
            <a:pPr marL="228594" lvl="1" indent="0">
              <a:buNone/>
            </a:pPr>
            <a:r>
              <a:rPr lang="fr-CA" sz="2400" dirty="0"/>
              <a:t>« Décès subit, durant le sommeil, d’un nourrisson de moins d’un an qui demeure inexpliqué »</a:t>
            </a:r>
          </a:p>
          <a:p>
            <a:pPr marL="787388" lvl="1" indent="-285750">
              <a:buFont typeface="Arial" panose="020B0604020202020204" pitchFamily="34" charset="0"/>
              <a:buChar char="•"/>
            </a:pPr>
            <a:r>
              <a:rPr lang="fr-CA" sz="2400" dirty="0">
                <a:cs typeface="+mn-cs"/>
              </a:rPr>
              <a:t>Plus fréquent chez les nourrissons âgés de 2 à 4 mois, diminue après l’âge de 6 mois</a:t>
            </a:r>
          </a:p>
        </p:txBody>
      </p:sp>
      <p:sp>
        <p:nvSpPr>
          <p:cNvPr id="7" name="ZoneTexte 6">
            <a:extLst>
              <a:ext uri="{FF2B5EF4-FFF2-40B4-BE49-F238E27FC236}">
                <a16:creationId xmlns:a16="http://schemas.microsoft.com/office/drawing/2014/main" id="{26F5AF75-6726-FE27-CBE0-A2D1F6D6B7D6}"/>
              </a:ext>
            </a:extLst>
          </p:cNvPr>
          <p:cNvSpPr txBox="1"/>
          <p:nvPr/>
        </p:nvSpPr>
        <p:spPr>
          <a:xfrm>
            <a:off x="2217905" y="456711"/>
            <a:ext cx="1556426" cy="369332"/>
          </a:xfrm>
          <a:prstGeom prst="rect">
            <a:avLst/>
          </a:prstGeom>
          <a:noFill/>
        </p:spPr>
        <p:txBody>
          <a:bodyPr wrap="square" rtlCol="0">
            <a:spAutoFit/>
          </a:bodyPr>
          <a:lstStyle/>
          <a:p>
            <a:r>
              <a:rPr lang="fr-FR" dirty="0"/>
              <a:t>2021</a:t>
            </a:r>
          </a:p>
        </p:txBody>
      </p:sp>
    </p:spTree>
    <p:extLst>
      <p:ext uri="{BB962C8B-B14F-4D97-AF65-F5344CB8AC3E}">
        <p14:creationId xmlns:p14="http://schemas.microsoft.com/office/powerpoint/2010/main" val="329942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ED9AA6D2-0ED2-13A1-C065-A23A88721823}"/>
              </a:ext>
            </a:extLst>
          </p:cNvPr>
          <p:cNvGraphicFramePr>
            <a:graphicFrameLocks noGrp="1"/>
          </p:cNvGraphicFramePr>
          <p:nvPr>
            <p:ph idx="4294967295"/>
            <p:extLst>
              <p:ext uri="{D42A27DB-BD31-4B8C-83A1-F6EECF244321}">
                <p14:modId xmlns:p14="http://schemas.microsoft.com/office/powerpoint/2010/main" val="4133480344"/>
              </p:ext>
            </p:extLst>
          </p:nvPr>
        </p:nvGraphicFramePr>
        <p:xfrm>
          <a:off x="659604" y="498416"/>
          <a:ext cx="10872792" cy="5861167"/>
        </p:xfrm>
        <a:graphic>
          <a:graphicData uri="http://schemas.openxmlformats.org/drawingml/2006/table">
            <a:tbl>
              <a:tblPr firstRow="1" bandRow="1">
                <a:tableStyleId>{5C22544A-7EE6-4342-B048-85BDC9FD1C3A}</a:tableStyleId>
              </a:tblPr>
              <a:tblGrid>
                <a:gridCol w="4603855">
                  <a:extLst>
                    <a:ext uri="{9D8B030D-6E8A-4147-A177-3AD203B41FA5}">
                      <a16:colId xmlns:a16="http://schemas.microsoft.com/office/drawing/2014/main" val="3913285389"/>
                    </a:ext>
                  </a:extLst>
                </a:gridCol>
                <a:gridCol w="6268937">
                  <a:extLst>
                    <a:ext uri="{9D8B030D-6E8A-4147-A177-3AD203B41FA5}">
                      <a16:colId xmlns:a16="http://schemas.microsoft.com/office/drawing/2014/main" val="405105243"/>
                    </a:ext>
                  </a:extLst>
                </a:gridCol>
              </a:tblGrid>
              <a:tr h="2632093">
                <a:tc>
                  <a:txBody>
                    <a:bodyPr/>
                    <a:lstStyle/>
                    <a:p>
                      <a:pPr marL="0" algn="l" defTabSz="457189" rtl="0" eaLnBrk="1" latinLnBrk="0" hangingPunct="1"/>
                      <a:r>
                        <a:rPr lang="fr-FR" sz="2300" b="0" kern="1200">
                          <a:solidFill>
                            <a:schemeClr val="dk1"/>
                          </a:solidFill>
                          <a:latin typeface="+mn-lt"/>
                          <a:ea typeface="+mn-ea"/>
                          <a:cs typeface="+mn-cs"/>
                        </a:rPr>
                        <a:t>Facteurs augmentant le risque</a:t>
                      </a:r>
                    </a:p>
                    <a:p>
                      <a:pPr marL="0" algn="l" defTabSz="457189" rtl="0" eaLnBrk="1" latinLnBrk="0" hangingPunct="1"/>
                      <a:r>
                        <a:rPr lang="fr-FR" sz="2300" b="0" kern="1200">
                          <a:solidFill>
                            <a:schemeClr val="dk1"/>
                          </a:solidFill>
                          <a:latin typeface="+mn-lt"/>
                          <a:ea typeface="+mn-ea"/>
                          <a:cs typeface="+mn-cs"/>
                        </a:rPr>
                        <a:t>de mort subite du nourrisson</a:t>
                      </a:r>
                    </a:p>
                  </a:txBody>
                  <a:tcPr marL="118031" marR="118031" marT="59016" marB="59016">
                    <a:solidFill>
                      <a:schemeClr val="accent3">
                        <a:lumMod val="20000"/>
                        <a:lumOff val="80000"/>
                      </a:schemeClr>
                    </a:solidFill>
                  </a:tcPr>
                </a:tc>
                <a:tc>
                  <a:txBody>
                    <a:bodyPr/>
                    <a:lstStyle/>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300" b="0" kern="1200" dirty="0">
                          <a:solidFill>
                            <a:schemeClr val="dk1"/>
                          </a:solidFill>
                          <a:latin typeface="+mn-lt"/>
                          <a:ea typeface="+mn-ea"/>
                          <a:cs typeface="+mn-cs"/>
                        </a:rPr>
                        <a:t>Dodo sur le ventre ou sur le côté</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Prématurité, RCIU</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Surface de lit trop molle</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Tabagisme maternel pendant la grossesse</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Tabagisme parental premiers mois</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Température ambiante trop chaude</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Emmaillotage serré</a:t>
                      </a:r>
                    </a:p>
                    <a:p>
                      <a:pPr marL="285750" indent="-285750" algn="l" defTabSz="457189" rtl="0" eaLnBrk="1" latinLnBrk="0" hangingPunct="1">
                        <a:buFont typeface="Arial" panose="020B0604020202020204" pitchFamily="34" charset="0"/>
                        <a:buChar char="•"/>
                      </a:pPr>
                      <a:r>
                        <a:rPr lang="fr-FR" sz="2300" b="0" kern="1200" dirty="0">
                          <a:solidFill>
                            <a:schemeClr val="dk1"/>
                          </a:solidFill>
                          <a:latin typeface="+mn-lt"/>
                          <a:ea typeface="+mn-ea"/>
                          <a:cs typeface="+mn-cs"/>
                        </a:rPr>
                        <a:t>Partage du lit des parents</a:t>
                      </a:r>
                    </a:p>
                  </a:txBody>
                  <a:tcPr marL="118031" marR="118031" marT="59016" marB="59016">
                    <a:solidFill>
                      <a:schemeClr val="accent3">
                        <a:lumMod val="20000"/>
                        <a:lumOff val="80000"/>
                      </a:schemeClr>
                    </a:solidFill>
                  </a:tcPr>
                </a:tc>
                <a:extLst>
                  <a:ext uri="{0D108BD9-81ED-4DB2-BD59-A6C34878D82A}">
                    <a16:rowId xmlns:a16="http://schemas.microsoft.com/office/drawing/2014/main" val="1965756429"/>
                  </a:ext>
                </a:extLst>
              </a:tr>
              <a:tr h="1569814">
                <a:tc>
                  <a:txBody>
                    <a:bodyPr/>
                    <a:lstStyle/>
                    <a:p>
                      <a:r>
                        <a:rPr lang="fr-FR" sz="2300"/>
                        <a:t>Facteurs protecteurs</a:t>
                      </a:r>
                    </a:p>
                  </a:txBody>
                  <a:tcPr marL="118031" marR="118031" marT="59016" marB="59016"/>
                </a:tc>
                <a:tc>
                  <a:txBody>
                    <a:bodyPr/>
                    <a:lstStyle/>
                    <a:p>
                      <a:pPr marL="285750" indent="-285750">
                        <a:buFont typeface="Arial" panose="020B0604020202020204" pitchFamily="34" charset="0"/>
                        <a:buChar char="•"/>
                      </a:pPr>
                      <a:r>
                        <a:rPr lang="fr-FR" sz="2300"/>
                        <a:t>Dodo sur le dos</a:t>
                      </a:r>
                    </a:p>
                    <a:p>
                      <a:pPr marL="285750" indent="-285750">
                        <a:buFont typeface="Arial" panose="020B0604020202020204" pitchFamily="34" charset="0"/>
                        <a:buChar char="•"/>
                      </a:pPr>
                      <a:r>
                        <a:rPr lang="fr-FR" sz="2300"/>
                        <a:t>Partage de la chambre des parents 6 mois</a:t>
                      </a:r>
                    </a:p>
                    <a:p>
                      <a:pPr marL="285750" indent="-285750">
                        <a:buFont typeface="Arial" panose="020B0604020202020204" pitchFamily="34" charset="0"/>
                        <a:buChar char="•"/>
                      </a:pPr>
                      <a:r>
                        <a:rPr lang="fr-FR" sz="2300"/>
                        <a:t>Allaitement maternel</a:t>
                      </a:r>
                    </a:p>
                    <a:p>
                      <a:pPr marL="285750" indent="-285750">
                        <a:buFont typeface="Arial" panose="020B0604020202020204" pitchFamily="34" charset="0"/>
                        <a:buChar char="•"/>
                      </a:pPr>
                      <a:r>
                        <a:rPr lang="fr-FR" sz="2300"/>
                        <a:t>Utilisation d’une sucette</a:t>
                      </a:r>
                    </a:p>
                  </a:txBody>
                  <a:tcPr marL="118031" marR="118031" marT="59016" marB="59016"/>
                </a:tc>
                <a:extLst>
                  <a:ext uri="{0D108BD9-81ED-4DB2-BD59-A6C34878D82A}">
                    <a16:rowId xmlns:a16="http://schemas.microsoft.com/office/drawing/2014/main" val="1707976664"/>
                  </a:ext>
                </a:extLst>
              </a:tr>
              <a:tr h="507534">
                <a:tc>
                  <a:txBody>
                    <a:bodyPr/>
                    <a:lstStyle/>
                    <a:p>
                      <a:r>
                        <a:rPr lang="fr-FR" sz="2300"/>
                        <a:t>Absence de preuves sur bienfaits</a:t>
                      </a:r>
                    </a:p>
                  </a:txBody>
                  <a:tcPr marL="118031" marR="118031" marT="59016" marB="59016"/>
                </a:tc>
                <a:tc>
                  <a:txBody>
                    <a:bodyPr/>
                    <a:lstStyle/>
                    <a:p>
                      <a:pPr marL="285750" indent="-285750">
                        <a:buFont typeface="Arial" panose="020B0604020202020204" pitchFamily="34" charset="0"/>
                        <a:buChar char="•"/>
                      </a:pPr>
                      <a:r>
                        <a:rPr lang="fr-FR" sz="2300"/>
                        <a:t>Appareil de surveillance à la maison</a:t>
                      </a:r>
                    </a:p>
                  </a:txBody>
                  <a:tcPr marL="118031" marR="118031" marT="59016" marB="59016"/>
                </a:tc>
                <a:extLst>
                  <a:ext uri="{0D108BD9-81ED-4DB2-BD59-A6C34878D82A}">
                    <a16:rowId xmlns:a16="http://schemas.microsoft.com/office/drawing/2014/main" val="3691832047"/>
                  </a:ext>
                </a:extLst>
              </a:tr>
              <a:tr h="861627">
                <a:tc>
                  <a:txBody>
                    <a:bodyPr/>
                    <a:lstStyle/>
                    <a:p>
                      <a:r>
                        <a:rPr lang="fr-FR" sz="2300"/>
                        <a:t>Autres causes intrinsèques</a:t>
                      </a:r>
                    </a:p>
                  </a:txBody>
                  <a:tcPr marL="118031" marR="118031" marT="59016" marB="59016"/>
                </a:tc>
                <a:tc>
                  <a:txBody>
                    <a:bodyPr/>
                    <a:lstStyle/>
                    <a:p>
                      <a:pPr marL="285750" indent="-285750">
                        <a:buFont typeface="Arial" panose="020B0604020202020204" pitchFamily="34" charset="0"/>
                        <a:buChar char="•"/>
                      </a:pPr>
                      <a:r>
                        <a:rPr lang="fr-FR" sz="2300" dirty="0"/>
                        <a:t>Arythmies cardiaques, anomalies métaboliques, neurologiques, ...</a:t>
                      </a:r>
                    </a:p>
                  </a:txBody>
                  <a:tcPr marL="118031" marR="118031" marT="59016" marB="59016"/>
                </a:tc>
                <a:extLst>
                  <a:ext uri="{0D108BD9-81ED-4DB2-BD59-A6C34878D82A}">
                    <a16:rowId xmlns:a16="http://schemas.microsoft.com/office/drawing/2014/main" val="616825859"/>
                  </a:ext>
                </a:extLst>
              </a:tr>
            </a:tbl>
          </a:graphicData>
        </a:graphic>
      </p:graphicFrame>
    </p:spTree>
    <p:extLst>
      <p:ext uri="{BB962C8B-B14F-4D97-AF65-F5344CB8AC3E}">
        <p14:creationId xmlns:p14="http://schemas.microsoft.com/office/powerpoint/2010/main" val="388876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05498-7181-C6A5-50DB-FE2A6AB07FB4}"/>
              </a:ext>
            </a:extLst>
          </p:cNvPr>
          <p:cNvSpPr>
            <a:spLocks noGrp="1"/>
          </p:cNvSpPr>
          <p:nvPr>
            <p:ph type="title"/>
          </p:nvPr>
        </p:nvSpPr>
        <p:spPr>
          <a:xfrm>
            <a:off x="4136068" y="362373"/>
            <a:ext cx="6142225" cy="975896"/>
          </a:xfrm>
        </p:spPr>
        <p:txBody>
          <a:bodyPr>
            <a:normAutofit/>
          </a:bodyPr>
          <a:lstStyle/>
          <a:p>
            <a:r>
              <a:rPr lang="fr-FR" dirty="0">
                <a:solidFill>
                  <a:schemeClr val="tx1"/>
                </a:solidFill>
              </a:rPr>
              <a:t>Prévalence et physiopathologie</a:t>
            </a:r>
          </a:p>
        </p:txBody>
      </p:sp>
      <p:pic>
        <p:nvPicPr>
          <p:cNvPr id="5" name="Image 4">
            <a:extLst>
              <a:ext uri="{FF2B5EF4-FFF2-40B4-BE49-F238E27FC236}">
                <a16:creationId xmlns:a16="http://schemas.microsoft.com/office/drawing/2014/main" id="{1FE5FEA5-499D-B744-8969-1D3231812DF8}"/>
              </a:ext>
            </a:extLst>
          </p:cNvPr>
          <p:cNvPicPr>
            <a:picLocks noChangeAspect="1"/>
          </p:cNvPicPr>
          <p:nvPr/>
        </p:nvPicPr>
        <p:blipFill>
          <a:blip r:embed="rId3"/>
          <a:stretch>
            <a:fillRect/>
          </a:stretch>
        </p:blipFill>
        <p:spPr>
          <a:xfrm>
            <a:off x="0" y="1439901"/>
            <a:ext cx="7648744" cy="5143780"/>
          </a:xfrm>
          <a:prstGeom prst="rect">
            <a:avLst/>
          </a:prstGeom>
        </p:spPr>
      </p:pic>
      <p:pic>
        <p:nvPicPr>
          <p:cNvPr id="6" name="Espace réservé du contenu 5">
            <a:extLst>
              <a:ext uri="{FF2B5EF4-FFF2-40B4-BE49-F238E27FC236}">
                <a16:creationId xmlns:a16="http://schemas.microsoft.com/office/drawing/2014/main" id="{53CA90AE-11F2-365F-809E-73486E931A19}"/>
              </a:ext>
            </a:extLst>
          </p:cNvPr>
          <p:cNvPicPr>
            <a:picLocks noGrp="1" noChangeAspect="1"/>
          </p:cNvPicPr>
          <p:nvPr>
            <p:ph idx="10"/>
          </p:nvPr>
        </p:nvPicPr>
        <p:blipFill>
          <a:blip r:embed="rId4"/>
          <a:stretch>
            <a:fillRect/>
          </a:stretch>
        </p:blipFill>
        <p:spPr>
          <a:xfrm>
            <a:off x="7992268" y="1859131"/>
            <a:ext cx="3830283" cy="4148149"/>
          </a:xfrm>
          <a:prstGeom prst="rect">
            <a:avLst/>
          </a:prstGeom>
        </p:spPr>
      </p:pic>
      <p:cxnSp>
        <p:nvCxnSpPr>
          <p:cNvPr id="4" name="Connecteur droit avec flèche 3">
            <a:extLst>
              <a:ext uri="{FF2B5EF4-FFF2-40B4-BE49-F238E27FC236}">
                <a16:creationId xmlns:a16="http://schemas.microsoft.com/office/drawing/2014/main" id="{17E528DE-B0CF-4E39-340E-0A8586FE299C}"/>
              </a:ext>
            </a:extLst>
          </p:cNvPr>
          <p:cNvCxnSpPr/>
          <p:nvPr/>
        </p:nvCxnSpPr>
        <p:spPr bwMode="auto">
          <a:xfrm>
            <a:off x="2213850" y="1859131"/>
            <a:ext cx="0" cy="376310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ZoneTexte 9">
            <a:extLst>
              <a:ext uri="{FF2B5EF4-FFF2-40B4-BE49-F238E27FC236}">
                <a16:creationId xmlns:a16="http://schemas.microsoft.com/office/drawing/2014/main" id="{49E58A65-7632-4DC2-7379-99A0FE4E1688}"/>
              </a:ext>
            </a:extLst>
          </p:cNvPr>
          <p:cNvSpPr txBox="1"/>
          <p:nvPr/>
        </p:nvSpPr>
        <p:spPr>
          <a:xfrm>
            <a:off x="2213850" y="1859131"/>
            <a:ext cx="3458808" cy="666977"/>
          </a:xfrm>
          <a:prstGeom prst="rect">
            <a:avLst/>
          </a:prstGeom>
          <a:noFill/>
          <a:ln>
            <a:solidFill>
              <a:schemeClr val="tx1"/>
            </a:solidFill>
          </a:ln>
        </p:spPr>
        <p:txBody>
          <a:bodyPr wrap="square" rtlCol="0">
            <a:spAutoFit/>
          </a:bodyPr>
          <a:lstStyle/>
          <a:p>
            <a:r>
              <a:rPr lang="fr-FR" sz="1867" dirty="0"/>
              <a:t>Campagne « Back to </a:t>
            </a:r>
            <a:r>
              <a:rPr lang="fr-FR" sz="1867" dirty="0" err="1"/>
              <a:t>sleep</a:t>
            </a:r>
            <a:r>
              <a:rPr lang="fr-FR" sz="1867" dirty="0"/>
              <a:t> » 1994 É-U (Canada 1999)</a:t>
            </a:r>
          </a:p>
        </p:txBody>
      </p:sp>
    </p:spTree>
    <p:extLst>
      <p:ext uri="{BB962C8B-B14F-4D97-AF65-F5344CB8AC3E}">
        <p14:creationId xmlns:p14="http://schemas.microsoft.com/office/powerpoint/2010/main" val="2538916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1140EDA-5813-D448-37D6-D29D2012C380}"/>
              </a:ext>
            </a:extLst>
          </p:cNvPr>
          <p:cNvSpPr>
            <a:spLocks noGrp="1"/>
          </p:cNvSpPr>
          <p:nvPr>
            <p:ph type="title"/>
          </p:nvPr>
        </p:nvSpPr>
        <p:spPr>
          <a:xfrm>
            <a:off x="5451642" y="1123837"/>
            <a:ext cx="6451110" cy="1255469"/>
          </a:xfrm>
        </p:spPr>
        <p:txBody>
          <a:bodyPr>
            <a:normAutofit/>
          </a:bodyPr>
          <a:lstStyle/>
          <a:p>
            <a:r>
              <a:rPr lang="fr-FR" dirty="0"/>
              <a:t>Dre Caroline Laberge</a:t>
            </a:r>
          </a:p>
        </p:txBody>
      </p:sp>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5" name="Image 4">
            <a:extLst>
              <a:ext uri="{FF2B5EF4-FFF2-40B4-BE49-F238E27FC236}">
                <a16:creationId xmlns:a16="http://schemas.microsoft.com/office/drawing/2014/main" id="{DCD37F8F-3D8B-D3FD-68A5-C79674971EA0}"/>
              </a:ext>
            </a:extLst>
          </p:cNvPr>
          <p:cNvPicPr>
            <a:picLocks noChangeAspect="1"/>
          </p:cNvPicPr>
          <p:nvPr/>
        </p:nvPicPr>
        <p:blipFill>
          <a:blip r:embed="rId3"/>
          <a:stretch>
            <a:fillRect/>
          </a:stretch>
        </p:blipFill>
        <p:spPr>
          <a:xfrm>
            <a:off x="860771" y="954810"/>
            <a:ext cx="3778286" cy="4938936"/>
          </a:xfrm>
          <a:prstGeom prst="rect">
            <a:avLst/>
          </a:prstGeom>
        </p:spPr>
      </p:pic>
      <p:sp>
        <p:nvSpPr>
          <p:cNvPr id="3" name="Espace réservé du contenu 2">
            <a:extLst>
              <a:ext uri="{FF2B5EF4-FFF2-40B4-BE49-F238E27FC236}">
                <a16:creationId xmlns:a16="http://schemas.microsoft.com/office/drawing/2014/main" id="{64F8F52F-E65F-F3BD-408D-719270B5C761}"/>
              </a:ext>
            </a:extLst>
          </p:cNvPr>
          <p:cNvSpPr>
            <a:spLocks noGrp="1"/>
          </p:cNvSpPr>
          <p:nvPr>
            <p:ph idx="1"/>
          </p:nvPr>
        </p:nvSpPr>
        <p:spPr>
          <a:xfrm>
            <a:off x="5451644" y="2510395"/>
            <a:ext cx="6451109" cy="3274586"/>
          </a:xfrm>
        </p:spPr>
        <p:txBody>
          <a:bodyPr anchor="t">
            <a:normAutofit/>
          </a:bodyPr>
          <a:lstStyle/>
          <a:p>
            <a:r>
              <a:rPr lang="fr-FR">
                <a:solidFill>
                  <a:srgbClr val="FFFFFF"/>
                </a:solidFill>
              </a:rPr>
              <a:t>Professeur agrégée de clinique à l’Université Laval, GMFU Laurier</a:t>
            </a:r>
          </a:p>
          <a:p>
            <a:r>
              <a:rPr lang="fr-FR">
                <a:solidFill>
                  <a:srgbClr val="FFFFFF"/>
                </a:solidFill>
              </a:rPr>
              <a:t>Présidente du CQMF de 2019 à 2022</a:t>
            </a:r>
          </a:p>
          <a:p>
            <a:pPr lvl="1"/>
            <a:r>
              <a:rPr lang="fr-FR">
                <a:solidFill>
                  <a:srgbClr val="FFFFFF"/>
                </a:solidFill>
              </a:rPr>
              <a:t>Présidente du groupe de travail  sur l’environnement</a:t>
            </a:r>
          </a:p>
          <a:p>
            <a:pPr lvl="1"/>
            <a:r>
              <a:rPr lang="fr-FR">
                <a:solidFill>
                  <a:srgbClr val="FFFFFF"/>
                </a:solidFill>
              </a:rPr>
              <a:t>Membre du comité sur les meilleures pratiques, formatrice de l’atelier « Pour une Pratique Éclairée »</a:t>
            </a:r>
          </a:p>
          <a:p>
            <a:r>
              <a:rPr lang="fr-FR">
                <a:solidFill>
                  <a:srgbClr val="FFFFFF"/>
                </a:solidFill>
              </a:rPr>
              <a:t>Membre du collectif « Prescri-Nature »</a:t>
            </a:r>
          </a:p>
          <a:p>
            <a:r>
              <a:rPr lang="fr-FR">
                <a:solidFill>
                  <a:srgbClr val="FFFFFF"/>
                </a:solidFill>
              </a:rPr>
              <a:t>Mentor dans le créneau de </a:t>
            </a:r>
            <a:r>
              <a:rPr lang="fr-FR" i="1">
                <a:solidFill>
                  <a:srgbClr val="FFFFFF"/>
                </a:solidFill>
              </a:rPr>
              <a:t>Lifestyle Medicine</a:t>
            </a:r>
            <a:r>
              <a:rPr lang="fr-FR">
                <a:solidFill>
                  <a:srgbClr val="FFFFFF"/>
                </a:solidFill>
              </a:rPr>
              <a:t>, Université Laval</a:t>
            </a:r>
          </a:p>
        </p:txBody>
      </p:sp>
    </p:spTree>
    <p:extLst>
      <p:ext uri="{BB962C8B-B14F-4D97-AF65-F5344CB8AC3E}">
        <p14:creationId xmlns:p14="http://schemas.microsoft.com/office/powerpoint/2010/main" val="100191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84A2663B-398B-1E7B-33DB-C958A4665372}"/>
              </a:ext>
            </a:extLst>
          </p:cNvPr>
          <p:cNvPicPr>
            <a:picLocks noChangeAspect="1"/>
          </p:cNvPicPr>
          <p:nvPr/>
        </p:nvPicPr>
        <p:blipFill>
          <a:blip r:embed="rId3"/>
          <a:stretch>
            <a:fillRect/>
          </a:stretch>
        </p:blipFill>
        <p:spPr bwMode="auto">
          <a:xfrm>
            <a:off x="0" y="624101"/>
            <a:ext cx="4116104" cy="57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5" name="Image 4">
            <a:extLst>
              <a:ext uri="{FF2B5EF4-FFF2-40B4-BE49-F238E27FC236}">
                <a16:creationId xmlns:a16="http://schemas.microsoft.com/office/drawing/2014/main" id="{25BAF4D9-C630-BD17-4A88-558CB6771F08}"/>
              </a:ext>
            </a:extLst>
          </p:cNvPr>
          <p:cNvPicPr>
            <a:picLocks noChangeAspect="1"/>
          </p:cNvPicPr>
          <p:nvPr/>
        </p:nvPicPr>
        <p:blipFill>
          <a:blip r:embed="rId4"/>
          <a:stretch>
            <a:fillRect/>
          </a:stretch>
        </p:blipFill>
        <p:spPr>
          <a:xfrm>
            <a:off x="4348148" y="624101"/>
            <a:ext cx="7673578" cy="5716813"/>
          </a:xfrm>
          <a:prstGeom prst="rect">
            <a:avLst/>
          </a:prstGeom>
        </p:spPr>
      </p:pic>
    </p:spTree>
    <p:extLst>
      <p:ext uri="{BB962C8B-B14F-4D97-AF65-F5344CB8AC3E}">
        <p14:creationId xmlns:p14="http://schemas.microsoft.com/office/powerpoint/2010/main" val="177864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AAB7487-8CE4-8943-A73B-447A462E7B16}"/>
              </a:ext>
            </a:extLst>
          </p:cNvPr>
          <p:cNvPicPr>
            <a:picLocks noChangeAspect="1"/>
          </p:cNvPicPr>
          <p:nvPr/>
        </p:nvPicPr>
        <p:blipFill>
          <a:blip r:embed="rId3"/>
          <a:stretch>
            <a:fillRect/>
          </a:stretch>
        </p:blipFill>
        <p:spPr>
          <a:xfrm>
            <a:off x="10237165" y="-2"/>
            <a:ext cx="1954835" cy="1069051"/>
          </a:xfrm>
          <a:prstGeom prst="rect">
            <a:avLst/>
          </a:prstGeom>
        </p:spPr>
      </p:pic>
      <p:pic>
        <p:nvPicPr>
          <p:cNvPr id="6" name="Image 5">
            <a:extLst>
              <a:ext uri="{FF2B5EF4-FFF2-40B4-BE49-F238E27FC236}">
                <a16:creationId xmlns:a16="http://schemas.microsoft.com/office/drawing/2014/main" id="{2855E9A5-C901-93DD-6819-D8FE2B731915}"/>
              </a:ext>
            </a:extLst>
          </p:cNvPr>
          <p:cNvPicPr>
            <a:picLocks noChangeAspect="1"/>
          </p:cNvPicPr>
          <p:nvPr/>
        </p:nvPicPr>
        <p:blipFill>
          <a:blip r:embed="rId4"/>
          <a:stretch>
            <a:fillRect/>
          </a:stretch>
        </p:blipFill>
        <p:spPr>
          <a:xfrm>
            <a:off x="0" y="0"/>
            <a:ext cx="10237165" cy="1825236"/>
          </a:xfrm>
          <a:prstGeom prst="rect">
            <a:avLst/>
          </a:prstGeom>
          <a:ln w="19050">
            <a:solidFill>
              <a:schemeClr val="accent1"/>
            </a:solidFill>
          </a:ln>
        </p:spPr>
      </p:pic>
      <p:sp>
        <p:nvSpPr>
          <p:cNvPr id="12" name="ZoneTexte 11">
            <a:extLst>
              <a:ext uri="{FF2B5EF4-FFF2-40B4-BE49-F238E27FC236}">
                <a16:creationId xmlns:a16="http://schemas.microsoft.com/office/drawing/2014/main" id="{16C1D093-18E0-0D16-E214-0825B3ABE3F0}"/>
              </a:ext>
            </a:extLst>
          </p:cNvPr>
          <p:cNvSpPr txBox="1"/>
          <p:nvPr/>
        </p:nvSpPr>
        <p:spPr>
          <a:xfrm>
            <a:off x="633190" y="2062297"/>
            <a:ext cx="6589412" cy="3170099"/>
          </a:xfrm>
          <a:prstGeom prst="rect">
            <a:avLst/>
          </a:prstGeom>
          <a:solidFill>
            <a:schemeClr val="accent1">
              <a:alpha val="24607"/>
            </a:schemeClr>
          </a:solidFill>
          <a:ln w="19050">
            <a:solidFill>
              <a:schemeClr val="accent1"/>
            </a:solidFill>
          </a:ln>
        </p:spPr>
        <p:txBody>
          <a:bodyPr wrap="square" rtlCol="0">
            <a:spAutoFit/>
          </a:bodyPr>
          <a:lstStyle/>
          <a:p>
            <a:pPr marL="380990" indent="-380990">
              <a:buFont typeface="Arial" panose="020B0604020202020204" pitchFamily="34" charset="0"/>
              <a:buChar char="•"/>
            </a:pPr>
            <a:r>
              <a:rPr lang="fr-CA" sz="2133" dirty="0"/>
              <a:t>La plagiocéphalie affecte jusqu’à 40 % des nourrissons depuis le début de la campagne “Dodo sur le dos”</a:t>
            </a:r>
          </a:p>
          <a:p>
            <a:pPr marL="380990" indent="-380990">
              <a:buFont typeface="Arial" panose="020B0604020202020204" pitchFamily="34" charset="0"/>
              <a:buChar char="•"/>
            </a:pPr>
            <a:r>
              <a:rPr lang="fr-CA" sz="2133" dirty="0"/>
              <a:t>ECR: Port du casque pas plus efficace pour améliorer la forme de la tête, que physiothérapie et les recommandations générales</a:t>
            </a:r>
          </a:p>
          <a:p>
            <a:pPr marL="990575" lvl="1" indent="-380990">
              <a:buFont typeface="Arial" panose="020B0604020202020204" pitchFamily="34" charset="0"/>
              <a:buChar char="•"/>
            </a:pPr>
            <a:r>
              <a:rPr lang="fr-CA" sz="1867" dirty="0"/>
              <a:t>Position alternée au lit pour favoriser rotation de la tête des deux côtés</a:t>
            </a:r>
          </a:p>
          <a:p>
            <a:pPr marL="990575" lvl="1" indent="-380990">
              <a:buFont typeface="Arial" panose="020B0604020202020204" pitchFamily="34" charset="0"/>
              <a:buChar char="•"/>
            </a:pPr>
            <a:r>
              <a:rPr lang="fr-CA" sz="1867" dirty="0"/>
              <a:t>Promotion position ventrale pendant les heures d’éveil (au moins 30 min/jr)</a:t>
            </a:r>
          </a:p>
          <a:p>
            <a:pPr marL="990575" lvl="1" indent="-380990">
              <a:buFont typeface="Arial" panose="020B0604020202020204" pitchFamily="34" charset="0"/>
              <a:buChar char="•"/>
            </a:pPr>
            <a:r>
              <a:rPr lang="fr-CA" sz="1867" dirty="0"/>
              <a:t>Réduction temps banc auto, balançoires</a:t>
            </a:r>
          </a:p>
        </p:txBody>
      </p:sp>
      <p:pic>
        <p:nvPicPr>
          <p:cNvPr id="5" name="Image 4">
            <a:extLst>
              <a:ext uri="{FF2B5EF4-FFF2-40B4-BE49-F238E27FC236}">
                <a16:creationId xmlns:a16="http://schemas.microsoft.com/office/drawing/2014/main" id="{46B723EC-94EF-0971-360D-B50BEB0DA6A0}"/>
              </a:ext>
            </a:extLst>
          </p:cNvPr>
          <p:cNvPicPr>
            <a:picLocks noChangeAspect="1"/>
          </p:cNvPicPr>
          <p:nvPr/>
        </p:nvPicPr>
        <p:blipFill>
          <a:blip r:embed="rId5"/>
          <a:stretch>
            <a:fillRect/>
          </a:stretch>
        </p:blipFill>
        <p:spPr>
          <a:xfrm>
            <a:off x="7663543" y="1106240"/>
            <a:ext cx="4520072" cy="5751761"/>
          </a:xfrm>
          <a:prstGeom prst="rect">
            <a:avLst/>
          </a:prstGeom>
          <a:ln w="25400">
            <a:solidFill>
              <a:schemeClr val="bg1"/>
            </a:solidFill>
          </a:ln>
        </p:spPr>
      </p:pic>
      <p:pic>
        <p:nvPicPr>
          <p:cNvPr id="2" name="Image 1">
            <a:extLst>
              <a:ext uri="{FF2B5EF4-FFF2-40B4-BE49-F238E27FC236}">
                <a16:creationId xmlns:a16="http://schemas.microsoft.com/office/drawing/2014/main" id="{41528B6B-B00A-113C-A9D4-848C12643916}"/>
              </a:ext>
            </a:extLst>
          </p:cNvPr>
          <p:cNvPicPr>
            <a:picLocks noChangeAspect="1"/>
          </p:cNvPicPr>
          <p:nvPr/>
        </p:nvPicPr>
        <p:blipFill>
          <a:blip r:embed="rId6"/>
          <a:stretch>
            <a:fillRect/>
          </a:stretch>
        </p:blipFill>
        <p:spPr>
          <a:xfrm>
            <a:off x="633190" y="5463680"/>
            <a:ext cx="6615332" cy="869387"/>
          </a:xfrm>
          <a:prstGeom prst="rect">
            <a:avLst/>
          </a:prstGeom>
          <a:ln w="25400">
            <a:solidFill>
              <a:schemeClr val="accent1">
                <a:alpha val="99000"/>
              </a:schemeClr>
            </a:solidFill>
          </a:ln>
        </p:spPr>
      </p:pic>
    </p:spTree>
    <p:extLst>
      <p:ext uri="{BB962C8B-B14F-4D97-AF65-F5344CB8AC3E}">
        <p14:creationId xmlns:p14="http://schemas.microsoft.com/office/powerpoint/2010/main" val="2998226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196A1-B02A-9DB4-FC89-114E3ACC7657}"/>
              </a:ext>
            </a:extLst>
          </p:cNvPr>
          <p:cNvSpPr>
            <a:spLocks noGrp="1"/>
          </p:cNvSpPr>
          <p:nvPr>
            <p:ph type="title"/>
          </p:nvPr>
        </p:nvSpPr>
        <p:spPr/>
        <p:txBody>
          <a:bodyPr/>
          <a:lstStyle/>
          <a:p>
            <a:r>
              <a:rPr lang="fr-FR" dirty="0"/>
              <a:t>Thème 4: le manque de données probantes</a:t>
            </a:r>
          </a:p>
        </p:txBody>
      </p:sp>
      <p:sp>
        <p:nvSpPr>
          <p:cNvPr id="3" name="Espace réservé du texte 2">
            <a:extLst>
              <a:ext uri="{FF2B5EF4-FFF2-40B4-BE49-F238E27FC236}">
                <a16:creationId xmlns:a16="http://schemas.microsoft.com/office/drawing/2014/main" id="{4276D06B-3E78-CAEF-7BBA-DF74E2E5E158}"/>
              </a:ext>
            </a:extLst>
          </p:cNvPr>
          <p:cNvSpPr>
            <a:spLocks noGrp="1"/>
          </p:cNvSpPr>
          <p:nvPr>
            <p:ph type="body" idx="1"/>
          </p:nvPr>
        </p:nvSpPr>
        <p:spPr/>
        <p:txBody>
          <a:bodyPr>
            <a:normAutofit/>
          </a:bodyPr>
          <a:lstStyle/>
          <a:p>
            <a:r>
              <a:rPr lang="fr-FR" sz="2600" dirty="0"/>
              <a:t>L’exemple de la vitamine D</a:t>
            </a:r>
          </a:p>
        </p:txBody>
      </p:sp>
    </p:spTree>
    <p:extLst>
      <p:ext uri="{BB962C8B-B14F-4D97-AF65-F5344CB8AC3E}">
        <p14:creationId xmlns:p14="http://schemas.microsoft.com/office/powerpoint/2010/main" val="4189408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05498-7181-C6A5-50DB-FE2A6AB07FB4}"/>
              </a:ext>
            </a:extLst>
          </p:cNvPr>
          <p:cNvSpPr>
            <a:spLocks noGrp="1"/>
          </p:cNvSpPr>
          <p:nvPr>
            <p:ph type="title"/>
          </p:nvPr>
        </p:nvSpPr>
        <p:spPr>
          <a:xfrm>
            <a:off x="3657600" y="501702"/>
            <a:ext cx="8295051" cy="484400"/>
          </a:xfrm>
        </p:spPr>
        <p:txBody>
          <a:bodyPr>
            <a:noAutofit/>
          </a:bodyPr>
          <a:lstStyle/>
          <a:p>
            <a:r>
              <a:rPr lang="fr-FR" dirty="0">
                <a:solidFill>
                  <a:schemeClr val="tx1"/>
                </a:solidFill>
              </a:rPr>
              <a:t>La vitamine D... Pour ou contre en pédiatrie?</a:t>
            </a:r>
          </a:p>
        </p:txBody>
      </p:sp>
      <p:sp>
        <p:nvSpPr>
          <p:cNvPr id="3" name="Espace réservé du contenu 2">
            <a:extLst>
              <a:ext uri="{FF2B5EF4-FFF2-40B4-BE49-F238E27FC236}">
                <a16:creationId xmlns:a16="http://schemas.microsoft.com/office/drawing/2014/main" id="{F6B762CB-9378-9892-CE6C-3F0FC3BC5008}"/>
              </a:ext>
            </a:extLst>
          </p:cNvPr>
          <p:cNvSpPr>
            <a:spLocks noGrp="1"/>
          </p:cNvSpPr>
          <p:nvPr>
            <p:ph idx="1"/>
          </p:nvPr>
        </p:nvSpPr>
        <p:spPr>
          <a:xfrm>
            <a:off x="4260941" y="1245835"/>
            <a:ext cx="6725211" cy="4887231"/>
          </a:xfrm>
        </p:spPr>
        <p:txBody>
          <a:bodyPr/>
          <a:lstStyle/>
          <a:p>
            <a:r>
              <a:rPr lang="fr-FR" sz="2933" dirty="0"/>
              <a:t>Recommandations de la Société canadienne de pédiatrie (SCP):</a:t>
            </a:r>
          </a:p>
          <a:p>
            <a:pPr marL="364050" lvl="1" indent="0">
              <a:buNone/>
            </a:pPr>
            <a:r>
              <a:rPr lang="fr-FR" sz="2933" dirty="0"/>
              <a:t>apport total de vitamine D dans la première année de vie</a:t>
            </a:r>
          </a:p>
          <a:p>
            <a:pPr lvl="1"/>
            <a:r>
              <a:rPr lang="fr-FR" sz="2133" dirty="0"/>
              <a:t>200 UI/jr chez les prématurés</a:t>
            </a:r>
          </a:p>
          <a:p>
            <a:pPr lvl="1"/>
            <a:r>
              <a:rPr lang="fr-FR" sz="2133" dirty="0"/>
              <a:t>400 UI/jr chez les enfants à terme</a:t>
            </a:r>
          </a:p>
          <a:p>
            <a:pPr lvl="1"/>
            <a:r>
              <a:rPr lang="fr-FR" sz="2133" dirty="0"/>
              <a:t>Augmenter à 800 UI/jr d’octobre à avril au-dessus du 55</a:t>
            </a:r>
            <a:r>
              <a:rPr lang="fr-FR" sz="2133" baseline="30000" dirty="0"/>
              <a:t>e</a:t>
            </a:r>
            <a:r>
              <a:rPr lang="fr-FR" sz="2133" dirty="0"/>
              <a:t> parallèle</a:t>
            </a:r>
          </a:p>
          <a:p>
            <a:r>
              <a:rPr lang="fr-FR" sz="2933" dirty="0"/>
              <a:t>Similaire aux recommandations des sociétés savantes ÉU et ailleurs</a:t>
            </a:r>
          </a:p>
        </p:txBody>
      </p:sp>
      <p:pic>
        <p:nvPicPr>
          <p:cNvPr id="5" name="Image 4">
            <a:extLst>
              <a:ext uri="{FF2B5EF4-FFF2-40B4-BE49-F238E27FC236}">
                <a16:creationId xmlns:a16="http://schemas.microsoft.com/office/drawing/2014/main" id="{ED86EA0F-1408-70C9-AC08-FF35FBF422D6}"/>
              </a:ext>
            </a:extLst>
          </p:cNvPr>
          <p:cNvPicPr>
            <a:picLocks noChangeAspect="1"/>
          </p:cNvPicPr>
          <p:nvPr/>
        </p:nvPicPr>
        <p:blipFill rotWithShape="1">
          <a:blip r:embed="rId3"/>
          <a:srcRect l="8739"/>
          <a:stretch/>
        </p:blipFill>
        <p:spPr>
          <a:xfrm>
            <a:off x="0" y="948275"/>
            <a:ext cx="3536786" cy="4887239"/>
          </a:xfrm>
          <a:prstGeom prst="rect">
            <a:avLst/>
          </a:prstGeom>
        </p:spPr>
      </p:pic>
      <p:cxnSp>
        <p:nvCxnSpPr>
          <p:cNvPr id="7" name="Connecteur droit avec flèche 6">
            <a:extLst>
              <a:ext uri="{FF2B5EF4-FFF2-40B4-BE49-F238E27FC236}">
                <a16:creationId xmlns:a16="http://schemas.microsoft.com/office/drawing/2014/main" id="{C0B77C9C-F68D-8364-4F35-671E92717A0C}"/>
              </a:ext>
            </a:extLst>
          </p:cNvPr>
          <p:cNvCxnSpPr/>
          <p:nvPr/>
        </p:nvCxnSpPr>
        <p:spPr bwMode="auto">
          <a:xfrm flipH="1">
            <a:off x="3340100" y="2728645"/>
            <a:ext cx="239277"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ZoneTexte 8">
            <a:extLst>
              <a:ext uri="{FF2B5EF4-FFF2-40B4-BE49-F238E27FC236}">
                <a16:creationId xmlns:a16="http://schemas.microsoft.com/office/drawing/2014/main" id="{657653D8-F818-6F98-EB8E-2F3EE16B963D}"/>
              </a:ext>
            </a:extLst>
          </p:cNvPr>
          <p:cNvSpPr txBox="1"/>
          <p:nvPr/>
        </p:nvSpPr>
        <p:spPr>
          <a:xfrm>
            <a:off x="3522786" y="2441170"/>
            <a:ext cx="600035" cy="420564"/>
          </a:xfrm>
          <a:prstGeom prst="rect">
            <a:avLst/>
          </a:prstGeom>
          <a:noFill/>
        </p:spPr>
        <p:txBody>
          <a:bodyPr wrap="square" rtlCol="0">
            <a:spAutoFit/>
          </a:bodyPr>
          <a:lstStyle/>
          <a:p>
            <a:r>
              <a:rPr lang="fr-FR" sz="2133" dirty="0"/>
              <a:t>55e</a:t>
            </a:r>
          </a:p>
        </p:txBody>
      </p:sp>
    </p:spTree>
    <p:extLst>
      <p:ext uri="{BB962C8B-B14F-4D97-AF65-F5344CB8AC3E}">
        <p14:creationId xmlns:p14="http://schemas.microsoft.com/office/powerpoint/2010/main" val="840066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5DEDA88-370C-4189-F150-8968ECD44B67}"/>
              </a:ext>
            </a:extLst>
          </p:cNvPr>
          <p:cNvSpPr>
            <a:spLocks noGrp="1"/>
          </p:cNvSpPr>
          <p:nvPr>
            <p:ph type="title"/>
          </p:nvPr>
        </p:nvSpPr>
        <p:spPr>
          <a:xfrm>
            <a:off x="289248" y="1123837"/>
            <a:ext cx="6451110" cy="1255469"/>
          </a:xfrm>
        </p:spPr>
        <p:txBody>
          <a:bodyPr>
            <a:normAutofit/>
          </a:bodyPr>
          <a:lstStyle/>
          <a:p>
            <a:r>
              <a:rPr lang="fr-FR" dirty="0"/>
              <a:t>Un mot sur le seuil de Vitamine D</a:t>
            </a:r>
          </a:p>
        </p:txBody>
      </p:sp>
      <p:sp>
        <p:nvSpPr>
          <p:cNvPr id="13" name="Content Placeholder 12">
            <a:extLst>
              <a:ext uri="{FF2B5EF4-FFF2-40B4-BE49-F238E27FC236}">
                <a16:creationId xmlns:a16="http://schemas.microsoft.com/office/drawing/2014/main" id="{50FF5A17-1B2E-336A-B2EE-40E5F0FE3F29}"/>
              </a:ext>
            </a:extLst>
          </p:cNvPr>
          <p:cNvSpPr>
            <a:spLocks noGrp="1"/>
          </p:cNvSpPr>
          <p:nvPr>
            <p:ph idx="1"/>
          </p:nvPr>
        </p:nvSpPr>
        <p:spPr>
          <a:xfrm>
            <a:off x="289248" y="2510395"/>
            <a:ext cx="6451109" cy="3274586"/>
          </a:xfrm>
        </p:spPr>
        <p:txBody>
          <a:bodyPr anchor="t">
            <a:normAutofit/>
          </a:bodyPr>
          <a:lstStyle/>
          <a:p>
            <a:r>
              <a:rPr lang="en-US" dirty="0" err="1">
                <a:solidFill>
                  <a:srgbClr val="FFFFFF"/>
                </a:solidFill>
              </a:rPr>
              <a:t>Façon</a:t>
            </a:r>
            <a:r>
              <a:rPr lang="en-US" dirty="0">
                <a:solidFill>
                  <a:srgbClr val="FFFFFF"/>
                </a:solidFill>
              </a:rPr>
              <a:t> </a:t>
            </a:r>
            <a:r>
              <a:rPr lang="en-US" dirty="0" err="1">
                <a:solidFill>
                  <a:srgbClr val="FFFFFF"/>
                </a:solidFill>
              </a:rPr>
              <a:t>usuelle</a:t>
            </a:r>
            <a:r>
              <a:rPr lang="en-US" dirty="0">
                <a:solidFill>
                  <a:srgbClr val="FFFFFF"/>
                </a:solidFill>
              </a:rPr>
              <a:t> de </a:t>
            </a:r>
            <a:r>
              <a:rPr lang="en-US" dirty="0" err="1">
                <a:solidFill>
                  <a:srgbClr val="FFFFFF"/>
                </a:solidFill>
              </a:rPr>
              <a:t>déterminer</a:t>
            </a:r>
            <a:r>
              <a:rPr lang="en-US" dirty="0">
                <a:solidFill>
                  <a:srgbClr val="FFFFFF"/>
                </a:solidFill>
              </a:rPr>
              <a:t> un </a:t>
            </a:r>
            <a:r>
              <a:rPr lang="en-US" dirty="0" err="1">
                <a:solidFill>
                  <a:srgbClr val="FFFFFF"/>
                </a:solidFill>
              </a:rPr>
              <a:t>niveau</a:t>
            </a:r>
            <a:r>
              <a:rPr lang="en-US" dirty="0">
                <a:solidFill>
                  <a:srgbClr val="FFFFFF"/>
                </a:solidFill>
              </a:rPr>
              <a:t> </a:t>
            </a:r>
            <a:r>
              <a:rPr lang="en-US" dirty="0" err="1">
                <a:solidFill>
                  <a:srgbClr val="FFFFFF"/>
                </a:solidFill>
              </a:rPr>
              <a:t>insuffisant</a:t>
            </a:r>
            <a:r>
              <a:rPr lang="en-US" dirty="0">
                <a:solidFill>
                  <a:srgbClr val="FFFFFF"/>
                </a:solidFill>
              </a:rPr>
              <a:t> </a:t>
            </a:r>
            <a:r>
              <a:rPr lang="en-US" dirty="0" err="1">
                <a:solidFill>
                  <a:srgbClr val="FFFFFF"/>
                </a:solidFill>
              </a:rPr>
              <a:t>est</a:t>
            </a:r>
            <a:r>
              <a:rPr lang="en-US" dirty="0">
                <a:solidFill>
                  <a:srgbClr val="FFFFFF"/>
                </a:solidFill>
              </a:rPr>
              <a:t> de </a:t>
            </a:r>
            <a:r>
              <a:rPr lang="en-US" dirty="0" err="1">
                <a:solidFill>
                  <a:srgbClr val="FFFFFF"/>
                </a:solidFill>
              </a:rPr>
              <a:t>déterminer</a:t>
            </a:r>
            <a:r>
              <a:rPr lang="en-US" dirty="0">
                <a:solidFill>
                  <a:srgbClr val="FFFFFF"/>
                </a:solidFill>
              </a:rPr>
              <a:t> </a:t>
            </a:r>
            <a:r>
              <a:rPr lang="en-US" dirty="0" err="1">
                <a:solidFill>
                  <a:srgbClr val="FFFFFF"/>
                </a:solidFill>
              </a:rPr>
              <a:t>une</a:t>
            </a:r>
            <a:r>
              <a:rPr lang="en-US" dirty="0">
                <a:solidFill>
                  <a:srgbClr val="FFFFFF"/>
                </a:solidFill>
              </a:rPr>
              <a:t> </a:t>
            </a:r>
            <a:r>
              <a:rPr lang="en-US" dirty="0" err="1">
                <a:solidFill>
                  <a:srgbClr val="FFFFFF"/>
                </a:solidFill>
              </a:rPr>
              <a:t>moyenne</a:t>
            </a:r>
            <a:r>
              <a:rPr lang="en-US" dirty="0">
                <a:solidFill>
                  <a:srgbClr val="FFFFFF"/>
                </a:solidFill>
              </a:rPr>
              <a:t> dans la population, et </a:t>
            </a:r>
            <a:r>
              <a:rPr lang="en-US" dirty="0" err="1">
                <a:solidFill>
                  <a:srgbClr val="FFFFFF"/>
                </a:solidFill>
              </a:rPr>
              <a:t>l’insuffisance</a:t>
            </a:r>
            <a:r>
              <a:rPr lang="en-US" dirty="0">
                <a:solidFill>
                  <a:srgbClr val="FFFFFF"/>
                </a:solidFill>
              </a:rPr>
              <a:t> </a:t>
            </a:r>
            <a:r>
              <a:rPr lang="en-US" dirty="0" err="1">
                <a:solidFill>
                  <a:srgbClr val="FFFFFF"/>
                </a:solidFill>
              </a:rPr>
              <a:t>est</a:t>
            </a:r>
            <a:r>
              <a:rPr lang="en-US" dirty="0">
                <a:solidFill>
                  <a:srgbClr val="FFFFFF"/>
                </a:solidFill>
              </a:rPr>
              <a:t> </a:t>
            </a:r>
            <a:r>
              <a:rPr lang="en-US" dirty="0" err="1">
                <a:solidFill>
                  <a:srgbClr val="FFFFFF"/>
                </a:solidFill>
              </a:rPr>
              <a:t>déterminée</a:t>
            </a:r>
            <a:r>
              <a:rPr lang="en-US" dirty="0">
                <a:solidFill>
                  <a:srgbClr val="FFFFFF"/>
                </a:solidFill>
              </a:rPr>
              <a:t> </a:t>
            </a:r>
            <a:r>
              <a:rPr lang="en-US" dirty="0" err="1">
                <a:solidFill>
                  <a:srgbClr val="FFFFFF"/>
                </a:solidFill>
              </a:rPr>
              <a:t>comme</a:t>
            </a:r>
            <a:r>
              <a:rPr lang="en-US" dirty="0">
                <a:solidFill>
                  <a:srgbClr val="FFFFFF"/>
                </a:solidFill>
              </a:rPr>
              <a:t> 2 </a:t>
            </a:r>
            <a:r>
              <a:rPr lang="en-US" dirty="0" err="1">
                <a:solidFill>
                  <a:srgbClr val="FFFFFF"/>
                </a:solidFill>
              </a:rPr>
              <a:t>écarts</a:t>
            </a:r>
            <a:r>
              <a:rPr lang="en-US" dirty="0">
                <a:solidFill>
                  <a:srgbClr val="FFFFFF"/>
                </a:solidFill>
              </a:rPr>
              <a:t>-types sous la  </a:t>
            </a:r>
            <a:r>
              <a:rPr lang="en-US" dirty="0" err="1">
                <a:solidFill>
                  <a:srgbClr val="FFFFFF"/>
                </a:solidFill>
              </a:rPr>
              <a:t>moyenne</a:t>
            </a:r>
            <a:r>
              <a:rPr lang="en-US" dirty="0">
                <a:solidFill>
                  <a:srgbClr val="FFFFFF"/>
                </a:solidFill>
              </a:rPr>
              <a:t>.</a:t>
            </a:r>
          </a:p>
          <a:p>
            <a:r>
              <a:rPr lang="en-US" dirty="0">
                <a:solidFill>
                  <a:srgbClr val="FFFFFF"/>
                </a:solidFill>
              </a:rPr>
              <a:t>Pour la </a:t>
            </a:r>
            <a:r>
              <a:rPr lang="en-US" dirty="0" err="1">
                <a:solidFill>
                  <a:srgbClr val="FFFFFF"/>
                </a:solidFill>
              </a:rPr>
              <a:t>vitamine</a:t>
            </a:r>
            <a:r>
              <a:rPr lang="en-US" dirty="0">
                <a:solidFill>
                  <a:srgbClr val="FFFFFF"/>
                </a:solidFill>
              </a:rPr>
              <a:t> D, les experts </a:t>
            </a:r>
            <a:r>
              <a:rPr lang="en-US" dirty="0" err="1">
                <a:solidFill>
                  <a:srgbClr val="FFFFFF"/>
                </a:solidFill>
              </a:rPr>
              <a:t>sont</a:t>
            </a:r>
            <a:r>
              <a:rPr lang="en-US" dirty="0">
                <a:solidFill>
                  <a:srgbClr val="FFFFFF"/>
                </a:solidFill>
              </a:rPr>
              <a:t> partis du </a:t>
            </a:r>
            <a:r>
              <a:rPr lang="en-US" dirty="0" err="1">
                <a:solidFill>
                  <a:srgbClr val="FFFFFF"/>
                </a:solidFill>
              </a:rPr>
              <a:t>principe</a:t>
            </a:r>
            <a:r>
              <a:rPr lang="en-US" dirty="0">
                <a:solidFill>
                  <a:srgbClr val="FFFFFF"/>
                </a:solidFill>
              </a:rPr>
              <a:t> que tout le monde </a:t>
            </a:r>
            <a:r>
              <a:rPr lang="en-US" dirty="0" err="1">
                <a:solidFill>
                  <a:srgbClr val="FFFFFF"/>
                </a:solidFill>
              </a:rPr>
              <a:t>en</a:t>
            </a:r>
            <a:r>
              <a:rPr lang="en-US" dirty="0">
                <a:solidFill>
                  <a:srgbClr val="FFFFFF"/>
                </a:solidFill>
              </a:rPr>
              <a:t> manque </a:t>
            </a:r>
            <a:r>
              <a:rPr lang="en-US" dirty="0" err="1">
                <a:solidFill>
                  <a:srgbClr val="FFFFFF"/>
                </a:solidFill>
              </a:rPr>
              <a:t>en</a:t>
            </a:r>
            <a:r>
              <a:rPr lang="en-US" dirty="0">
                <a:solidFill>
                  <a:srgbClr val="FFFFFF"/>
                </a:solidFill>
              </a:rPr>
              <a:t> </a:t>
            </a:r>
            <a:r>
              <a:rPr lang="en-US" dirty="0" err="1">
                <a:solidFill>
                  <a:srgbClr val="FFFFFF"/>
                </a:solidFill>
              </a:rPr>
              <a:t>Amérique</a:t>
            </a:r>
            <a:r>
              <a:rPr lang="en-US" dirty="0">
                <a:solidFill>
                  <a:srgbClr val="FFFFFF"/>
                </a:solidFill>
              </a:rPr>
              <a:t> du Nord... Et </a:t>
            </a:r>
            <a:r>
              <a:rPr lang="en-US" dirty="0" err="1">
                <a:solidFill>
                  <a:srgbClr val="FFFFFF"/>
                </a:solidFill>
              </a:rPr>
              <a:t>ont</a:t>
            </a:r>
            <a:r>
              <a:rPr lang="en-US" dirty="0">
                <a:solidFill>
                  <a:srgbClr val="FFFFFF"/>
                </a:solidFill>
              </a:rPr>
              <a:t> </a:t>
            </a:r>
            <a:r>
              <a:rPr lang="en-US" dirty="0" err="1">
                <a:solidFill>
                  <a:srgbClr val="FFFFFF"/>
                </a:solidFill>
              </a:rPr>
              <a:t>déterminé</a:t>
            </a:r>
            <a:r>
              <a:rPr lang="en-US" dirty="0">
                <a:solidFill>
                  <a:srgbClr val="FFFFFF"/>
                </a:solidFill>
              </a:rPr>
              <a:t> de </a:t>
            </a:r>
            <a:r>
              <a:rPr lang="en-US" dirty="0" err="1">
                <a:solidFill>
                  <a:srgbClr val="FFFFFF"/>
                </a:solidFill>
              </a:rPr>
              <a:t>façon</a:t>
            </a:r>
            <a:r>
              <a:rPr lang="en-US" dirty="0">
                <a:solidFill>
                  <a:srgbClr val="FFFFFF"/>
                </a:solidFill>
              </a:rPr>
              <a:t> </a:t>
            </a:r>
            <a:r>
              <a:rPr lang="en-US" dirty="0" err="1">
                <a:solidFill>
                  <a:srgbClr val="FFFFFF"/>
                </a:solidFill>
              </a:rPr>
              <a:t>arbitraire</a:t>
            </a:r>
            <a:r>
              <a:rPr lang="en-US" dirty="0">
                <a:solidFill>
                  <a:srgbClr val="FFFFFF"/>
                </a:solidFill>
              </a:rPr>
              <a:t> le </a:t>
            </a:r>
            <a:r>
              <a:rPr lang="en-US" dirty="0" err="1">
                <a:solidFill>
                  <a:srgbClr val="FFFFFF"/>
                </a:solidFill>
              </a:rPr>
              <a:t>seuil</a:t>
            </a:r>
            <a:r>
              <a:rPr lang="en-US" dirty="0">
                <a:solidFill>
                  <a:srgbClr val="FFFFFF"/>
                </a:solidFill>
              </a:rPr>
              <a:t> de 75 nmol/L</a:t>
            </a:r>
          </a:p>
        </p:txBody>
      </p:sp>
      <p:pic>
        <p:nvPicPr>
          <p:cNvPr id="5" name="Espace réservé du contenu 4">
            <a:extLst>
              <a:ext uri="{FF2B5EF4-FFF2-40B4-BE49-F238E27FC236}">
                <a16:creationId xmlns:a16="http://schemas.microsoft.com/office/drawing/2014/main" id="{27C6559C-7144-BA03-D9D1-1A27B6F156BD}"/>
              </a:ext>
            </a:extLst>
          </p:cNvPr>
          <p:cNvPicPr>
            <a:picLocks noChangeAspect="1"/>
          </p:cNvPicPr>
          <p:nvPr/>
        </p:nvPicPr>
        <p:blipFill>
          <a:blip r:embed="rId3"/>
          <a:stretch>
            <a:fillRect/>
          </a:stretch>
        </p:blipFill>
        <p:spPr>
          <a:xfrm>
            <a:off x="7545032" y="760975"/>
            <a:ext cx="3778286" cy="2380319"/>
          </a:xfrm>
          <a:prstGeom prst="rect">
            <a:avLst/>
          </a:prstGeom>
        </p:spPr>
      </p:pic>
      <p:pic>
        <p:nvPicPr>
          <p:cNvPr id="9" name="Image 8">
            <a:extLst>
              <a:ext uri="{FF2B5EF4-FFF2-40B4-BE49-F238E27FC236}">
                <a16:creationId xmlns:a16="http://schemas.microsoft.com/office/drawing/2014/main" id="{5D81324B-CEF8-E7C0-6654-F2D90F3AABE1}"/>
              </a:ext>
            </a:extLst>
          </p:cNvPr>
          <p:cNvPicPr>
            <a:picLocks noChangeAspect="1"/>
          </p:cNvPicPr>
          <p:nvPr/>
        </p:nvPicPr>
        <p:blipFill>
          <a:blip r:embed="rId4"/>
          <a:stretch>
            <a:fillRect/>
          </a:stretch>
        </p:blipFill>
        <p:spPr>
          <a:xfrm>
            <a:off x="7545032" y="3911757"/>
            <a:ext cx="3778286" cy="1889142"/>
          </a:xfrm>
          <a:prstGeom prst="rect">
            <a:avLst/>
          </a:prstGeom>
          <a:ln w="19050">
            <a:solidFill>
              <a:schemeClr val="accent1"/>
            </a:solidFill>
          </a:ln>
        </p:spPr>
      </p:pic>
      <p:sp>
        <p:nvSpPr>
          <p:cNvPr id="24" name="Rectangle 23">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0" name="ZoneTexte 9">
            <a:extLst>
              <a:ext uri="{FF2B5EF4-FFF2-40B4-BE49-F238E27FC236}">
                <a16:creationId xmlns:a16="http://schemas.microsoft.com/office/drawing/2014/main" id="{44BA9A2A-00AD-97C1-598E-1149D2892D9C}"/>
              </a:ext>
            </a:extLst>
          </p:cNvPr>
          <p:cNvSpPr txBox="1"/>
          <p:nvPr/>
        </p:nvSpPr>
        <p:spPr>
          <a:xfrm>
            <a:off x="8793520" y="3130106"/>
            <a:ext cx="2624667" cy="307777"/>
          </a:xfrm>
          <a:prstGeom prst="rect">
            <a:avLst/>
          </a:prstGeom>
          <a:noFill/>
        </p:spPr>
        <p:txBody>
          <a:bodyPr wrap="square" rtlCol="0">
            <a:spAutoFit/>
          </a:bodyPr>
          <a:lstStyle/>
          <a:p>
            <a:r>
              <a:rPr lang="fr-FR" sz="1400" dirty="0"/>
              <a:t>Le médecin du Québec, 2014-02</a:t>
            </a:r>
          </a:p>
        </p:txBody>
      </p:sp>
      <p:sp>
        <p:nvSpPr>
          <p:cNvPr id="11" name="ZoneTexte 10">
            <a:extLst>
              <a:ext uri="{FF2B5EF4-FFF2-40B4-BE49-F238E27FC236}">
                <a16:creationId xmlns:a16="http://schemas.microsoft.com/office/drawing/2014/main" id="{F2C5FBB2-6061-20EA-93D6-6D9003F60EC5}"/>
              </a:ext>
            </a:extLst>
          </p:cNvPr>
          <p:cNvSpPr txBox="1"/>
          <p:nvPr/>
        </p:nvSpPr>
        <p:spPr>
          <a:xfrm>
            <a:off x="7475198" y="5806229"/>
            <a:ext cx="4003501" cy="523220"/>
          </a:xfrm>
          <a:prstGeom prst="rect">
            <a:avLst/>
          </a:prstGeom>
          <a:noFill/>
        </p:spPr>
        <p:txBody>
          <a:bodyPr wrap="square" rtlCol="0">
            <a:spAutoFit/>
          </a:bodyPr>
          <a:lstStyle/>
          <a:p>
            <a:r>
              <a:rPr lang="fr-FR" sz="1400" dirty="0"/>
              <a:t>Capsule TOP-MF : </a:t>
            </a:r>
            <a:r>
              <a:rPr lang="fr-CA" sz="1400" b="0" i="0" dirty="0">
                <a:solidFill>
                  <a:srgbClr val="3A3A3A"/>
                </a:solidFill>
                <a:effectLst/>
                <a:latin typeface="-apple-system"/>
              </a:rPr>
              <a:t>Est-ce VITAL de la vitamine D pour prévenir les fractures de fragilisation? Sept 2023</a:t>
            </a:r>
          </a:p>
        </p:txBody>
      </p:sp>
      <p:pic>
        <p:nvPicPr>
          <p:cNvPr id="15" name="Image 14">
            <a:extLst>
              <a:ext uri="{FF2B5EF4-FFF2-40B4-BE49-F238E27FC236}">
                <a16:creationId xmlns:a16="http://schemas.microsoft.com/office/drawing/2014/main" id="{4F9A469B-6BEC-7BCA-A2FA-91980B26B086}"/>
              </a:ext>
            </a:extLst>
          </p:cNvPr>
          <p:cNvPicPr>
            <a:picLocks noChangeAspect="1"/>
          </p:cNvPicPr>
          <p:nvPr/>
        </p:nvPicPr>
        <p:blipFill>
          <a:blip r:embed="rId5"/>
          <a:stretch>
            <a:fillRect/>
          </a:stretch>
        </p:blipFill>
        <p:spPr>
          <a:xfrm>
            <a:off x="2545753" y="4902144"/>
            <a:ext cx="4592281" cy="1574856"/>
          </a:xfrm>
          <a:prstGeom prst="rect">
            <a:avLst/>
          </a:prstGeom>
        </p:spPr>
      </p:pic>
      <p:sp>
        <p:nvSpPr>
          <p:cNvPr id="19" name="ZoneTexte 18">
            <a:extLst>
              <a:ext uri="{FF2B5EF4-FFF2-40B4-BE49-F238E27FC236}">
                <a16:creationId xmlns:a16="http://schemas.microsoft.com/office/drawing/2014/main" id="{62DDB470-23CD-0DA0-DEB1-AF10E1F891F8}"/>
              </a:ext>
            </a:extLst>
          </p:cNvPr>
          <p:cNvSpPr txBox="1"/>
          <p:nvPr/>
        </p:nvSpPr>
        <p:spPr>
          <a:xfrm>
            <a:off x="4025033" y="6329449"/>
            <a:ext cx="3316500" cy="369332"/>
          </a:xfrm>
          <a:prstGeom prst="rect">
            <a:avLst/>
          </a:prstGeom>
          <a:noFill/>
        </p:spPr>
        <p:txBody>
          <a:bodyPr wrap="square">
            <a:spAutoFit/>
          </a:bodyPr>
          <a:lstStyle/>
          <a:p>
            <a:r>
              <a:rPr lang="fr-FR" sz="1800" dirty="0"/>
              <a:t>Le médecin du Québec, 2014-02</a:t>
            </a:r>
          </a:p>
        </p:txBody>
      </p:sp>
    </p:spTree>
    <p:extLst>
      <p:ext uri="{BB962C8B-B14F-4D97-AF65-F5344CB8AC3E}">
        <p14:creationId xmlns:p14="http://schemas.microsoft.com/office/powerpoint/2010/main" val="2660094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46BF17ED-33C7-9AEA-C18D-FA12A94DF7DA}"/>
              </a:ext>
            </a:extLst>
          </p:cNvPr>
          <p:cNvGraphicFramePr>
            <a:graphicFrameLocks noChangeAspect="1"/>
          </p:cNvGraphicFramePr>
          <p:nvPr>
            <p:extLst>
              <p:ext uri="{D42A27DB-BD31-4B8C-83A1-F6EECF244321}">
                <p14:modId xmlns:p14="http://schemas.microsoft.com/office/powerpoint/2010/main" val="3451178711"/>
              </p:ext>
            </p:extLst>
          </p:nvPr>
        </p:nvGraphicFramePr>
        <p:xfrm>
          <a:off x="1446850" y="570409"/>
          <a:ext cx="9298300" cy="4791957"/>
        </p:xfrm>
        <a:graphic>
          <a:graphicData uri="http://schemas.openxmlformats.org/presentationml/2006/ole">
            <mc:AlternateContent xmlns:mc="http://schemas.openxmlformats.org/markup-compatibility/2006">
              <mc:Choice xmlns:v="urn:schemas-microsoft-com:vml" Requires="v">
                <p:oleObj name="Feuille de calcul" r:id="rId3" imgW="7442200" imgH="3835400" progId="Excel.Sheet.12">
                  <p:embed/>
                </p:oleObj>
              </mc:Choice>
              <mc:Fallback>
                <p:oleObj name="Feuille de calcul" r:id="rId3" imgW="7442200" imgH="3835400" progId="Excel.Sheet.12">
                  <p:embed/>
                  <p:pic>
                    <p:nvPicPr>
                      <p:cNvPr id="2" name="Objet 1">
                        <a:extLst>
                          <a:ext uri="{FF2B5EF4-FFF2-40B4-BE49-F238E27FC236}">
                            <a16:creationId xmlns:a16="http://schemas.microsoft.com/office/drawing/2014/main" id="{46BF17ED-33C7-9AEA-C18D-FA12A94DF7DA}"/>
                          </a:ext>
                        </a:extLst>
                      </p:cNvPr>
                      <p:cNvPicPr/>
                      <p:nvPr/>
                    </p:nvPicPr>
                    <p:blipFill>
                      <a:blip r:embed="rId4"/>
                      <a:stretch>
                        <a:fillRect/>
                      </a:stretch>
                    </p:blipFill>
                    <p:spPr>
                      <a:xfrm>
                        <a:off x="1446850" y="570409"/>
                        <a:ext cx="9298300" cy="4791957"/>
                      </a:xfrm>
                      <a:prstGeom prst="rect">
                        <a:avLst/>
                      </a:prstGeom>
                    </p:spPr>
                  </p:pic>
                </p:oleObj>
              </mc:Fallback>
            </mc:AlternateContent>
          </a:graphicData>
        </a:graphic>
      </p:graphicFrame>
      <p:sp>
        <p:nvSpPr>
          <p:cNvPr id="3" name="ZoneTexte 2">
            <a:extLst>
              <a:ext uri="{FF2B5EF4-FFF2-40B4-BE49-F238E27FC236}">
                <a16:creationId xmlns:a16="http://schemas.microsoft.com/office/drawing/2014/main" id="{8FB9D3A4-2B7D-1B2E-236F-E7C9C3FC82BB}"/>
              </a:ext>
            </a:extLst>
          </p:cNvPr>
          <p:cNvSpPr txBox="1"/>
          <p:nvPr/>
        </p:nvSpPr>
        <p:spPr>
          <a:xfrm>
            <a:off x="1741342" y="5607170"/>
            <a:ext cx="8709316" cy="553998"/>
          </a:xfrm>
          <a:prstGeom prst="rect">
            <a:avLst/>
          </a:prstGeom>
          <a:noFill/>
          <a:ln w="19050">
            <a:solidFill>
              <a:schemeClr val="accent1"/>
            </a:solidFill>
          </a:ln>
        </p:spPr>
        <p:txBody>
          <a:bodyPr wrap="square" rtlCol="0">
            <a:spAutoFit/>
          </a:bodyPr>
          <a:lstStyle/>
          <a:p>
            <a:r>
              <a:rPr lang="fr-FR" sz="3000" dirty="0">
                <a:solidFill>
                  <a:schemeClr val="accent1"/>
                </a:solidFill>
              </a:rPr>
              <a:t>Les coûts pour le système de santé sont très élevés...</a:t>
            </a:r>
          </a:p>
        </p:txBody>
      </p:sp>
      <p:sp>
        <p:nvSpPr>
          <p:cNvPr id="4" name="Flèche vers la droite 3">
            <a:extLst>
              <a:ext uri="{FF2B5EF4-FFF2-40B4-BE49-F238E27FC236}">
                <a16:creationId xmlns:a16="http://schemas.microsoft.com/office/drawing/2014/main" id="{683E9A20-D567-5E46-0F5C-6DB1C061D802}"/>
              </a:ext>
            </a:extLst>
          </p:cNvPr>
          <p:cNvSpPr/>
          <p:nvPr/>
        </p:nvSpPr>
        <p:spPr>
          <a:xfrm>
            <a:off x="431321" y="2086687"/>
            <a:ext cx="1015529"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a droite 4">
            <a:extLst>
              <a:ext uri="{FF2B5EF4-FFF2-40B4-BE49-F238E27FC236}">
                <a16:creationId xmlns:a16="http://schemas.microsoft.com/office/drawing/2014/main" id="{BC9FEBFD-E607-BF7D-7A12-43C256477578}"/>
              </a:ext>
            </a:extLst>
          </p:cNvPr>
          <p:cNvSpPr/>
          <p:nvPr/>
        </p:nvSpPr>
        <p:spPr>
          <a:xfrm>
            <a:off x="431320" y="3704397"/>
            <a:ext cx="1015529" cy="207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3109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05498-7181-C6A5-50DB-FE2A6AB07FB4}"/>
              </a:ext>
            </a:extLst>
          </p:cNvPr>
          <p:cNvSpPr>
            <a:spLocks noGrp="1"/>
          </p:cNvSpPr>
          <p:nvPr>
            <p:ph type="title" idx="4294967295"/>
          </p:nvPr>
        </p:nvSpPr>
        <p:spPr>
          <a:xfrm>
            <a:off x="977180" y="637000"/>
            <a:ext cx="4331369" cy="838450"/>
          </a:xfrm>
        </p:spPr>
        <p:txBody>
          <a:bodyPr/>
          <a:lstStyle/>
          <a:p>
            <a:r>
              <a:rPr lang="fr-FR" dirty="0">
                <a:solidFill>
                  <a:schemeClr val="tx1"/>
                </a:solidFill>
              </a:rPr>
              <a:t>Sources de vitamine D</a:t>
            </a:r>
          </a:p>
        </p:txBody>
      </p:sp>
      <p:sp>
        <p:nvSpPr>
          <p:cNvPr id="3" name="Espace réservé du contenu 2">
            <a:extLst>
              <a:ext uri="{FF2B5EF4-FFF2-40B4-BE49-F238E27FC236}">
                <a16:creationId xmlns:a16="http://schemas.microsoft.com/office/drawing/2014/main" id="{F6B762CB-9378-9892-CE6C-3F0FC3BC5008}"/>
              </a:ext>
            </a:extLst>
          </p:cNvPr>
          <p:cNvSpPr>
            <a:spLocks noGrp="1"/>
          </p:cNvSpPr>
          <p:nvPr>
            <p:ph idx="4294967295"/>
          </p:nvPr>
        </p:nvSpPr>
        <p:spPr>
          <a:xfrm>
            <a:off x="592546" y="1650588"/>
            <a:ext cx="5100638" cy="4570412"/>
          </a:xfrm>
        </p:spPr>
        <p:txBody>
          <a:bodyPr/>
          <a:lstStyle/>
          <a:p>
            <a:r>
              <a:rPr lang="fr-FR" sz="2667" dirty="0"/>
              <a:t>Meilleure source = Soleil!</a:t>
            </a:r>
          </a:p>
          <a:p>
            <a:r>
              <a:rPr lang="fr-FR" sz="2667" dirty="0"/>
              <a:t>SCP: recommande d’exposer les bébés et les enfants au soleil pour de courtes périodes</a:t>
            </a:r>
          </a:p>
          <a:p>
            <a:r>
              <a:rPr lang="fr-FR" sz="2667" dirty="0"/>
              <a:t>Apports alimentaires</a:t>
            </a:r>
          </a:p>
          <a:p>
            <a:pPr lvl="1"/>
            <a:r>
              <a:rPr lang="fr-FR" sz="2667" dirty="0"/>
              <a:t>Certains poissons gras</a:t>
            </a:r>
          </a:p>
          <a:p>
            <a:pPr lvl="1"/>
            <a:r>
              <a:rPr lang="fr-FR" sz="2667" dirty="0"/>
              <a:t>Jaune d’</a:t>
            </a:r>
            <a:r>
              <a:rPr lang="fr-FR" sz="2667" dirty="0" err="1"/>
              <a:t>oeuf</a:t>
            </a:r>
            <a:endParaRPr lang="fr-FR" sz="2667" dirty="0"/>
          </a:p>
          <a:p>
            <a:pPr lvl="1"/>
            <a:r>
              <a:rPr lang="fr-FR" sz="2667" dirty="0"/>
              <a:t>Aliments enrichis de vit D (ex produits laitiers)  </a:t>
            </a:r>
          </a:p>
        </p:txBody>
      </p:sp>
      <p:pic>
        <p:nvPicPr>
          <p:cNvPr id="5" name="Image 4" descr="Hand reaching out to sun">
            <a:extLst>
              <a:ext uri="{FF2B5EF4-FFF2-40B4-BE49-F238E27FC236}">
                <a16:creationId xmlns:a16="http://schemas.microsoft.com/office/drawing/2014/main" id="{77EA7136-4ABC-5D4A-139F-5D83E94BA0E0}"/>
              </a:ext>
            </a:extLst>
          </p:cNvPr>
          <p:cNvPicPr>
            <a:picLocks noChangeAspect="1"/>
          </p:cNvPicPr>
          <p:nvPr/>
        </p:nvPicPr>
        <p:blipFill>
          <a:blip r:embed="rId3"/>
          <a:stretch>
            <a:fillRect/>
          </a:stretch>
        </p:blipFill>
        <p:spPr>
          <a:xfrm>
            <a:off x="6272696" y="741310"/>
            <a:ext cx="5679955" cy="3802284"/>
          </a:xfrm>
          <a:prstGeom prst="rect">
            <a:avLst/>
          </a:prstGeom>
        </p:spPr>
      </p:pic>
      <p:sp>
        <p:nvSpPr>
          <p:cNvPr id="6" name="ZoneTexte 5">
            <a:extLst>
              <a:ext uri="{FF2B5EF4-FFF2-40B4-BE49-F238E27FC236}">
                <a16:creationId xmlns:a16="http://schemas.microsoft.com/office/drawing/2014/main" id="{856094D2-56FD-79E1-781C-49178D8C422B}"/>
              </a:ext>
            </a:extLst>
          </p:cNvPr>
          <p:cNvSpPr txBox="1"/>
          <p:nvPr/>
        </p:nvSpPr>
        <p:spPr>
          <a:xfrm>
            <a:off x="6290369" y="4651340"/>
            <a:ext cx="5679955" cy="1569660"/>
          </a:xfrm>
          <a:prstGeom prst="rect">
            <a:avLst/>
          </a:prstGeom>
          <a:noFill/>
          <a:ln w="25400">
            <a:solidFill>
              <a:schemeClr val="accent1"/>
            </a:solidFill>
          </a:ln>
        </p:spPr>
        <p:txBody>
          <a:bodyPr wrap="square" rtlCol="0">
            <a:spAutoFit/>
          </a:bodyPr>
          <a:lstStyle/>
          <a:p>
            <a:pPr algn="ctr"/>
            <a:r>
              <a:rPr lang="fr-FR" sz="2400" b="1" dirty="0"/>
              <a:t>Dose suffisante pour synthèse vit D:</a:t>
            </a:r>
          </a:p>
          <a:p>
            <a:pPr algn="ctr"/>
            <a:r>
              <a:rPr lang="fr-FR" sz="2400" b="1" dirty="0"/>
              <a:t>10-15 min de soleil direct </a:t>
            </a:r>
          </a:p>
          <a:p>
            <a:pPr algn="ctr"/>
            <a:r>
              <a:rPr lang="fr-FR" sz="2400" b="1" dirty="0"/>
              <a:t>sur visage, mains et bras </a:t>
            </a:r>
          </a:p>
          <a:p>
            <a:pPr algn="ctr"/>
            <a:r>
              <a:rPr lang="fr-FR" sz="2400" b="1" dirty="0"/>
              <a:t>2 à 3 fois par semaine</a:t>
            </a:r>
          </a:p>
        </p:txBody>
      </p:sp>
    </p:spTree>
    <p:extLst>
      <p:ext uri="{BB962C8B-B14F-4D97-AF65-F5344CB8AC3E}">
        <p14:creationId xmlns:p14="http://schemas.microsoft.com/office/powerpoint/2010/main" val="4140847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787F6C-E313-5F7D-F6B6-F7D1C2FB6463}"/>
              </a:ext>
            </a:extLst>
          </p:cNvPr>
          <p:cNvSpPr>
            <a:spLocks noGrp="1"/>
          </p:cNvSpPr>
          <p:nvPr>
            <p:ph type="title"/>
          </p:nvPr>
        </p:nvSpPr>
        <p:spPr>
          <a:xfrm>
            <a:off x="128338" y="1123837"/>
            <a:ext cx="3192378" cy="4601183"/>
          </a:xfrm>
        </p:spPr>
        <p:txBody>
          <a:bodyPr>
            <a:normAutofit/>
          </a:bodyPr>
          <a:lstStyle/>
          <a:p>
            <a:r>
              <a:rPr lang="fr-FR" sz="3400" dirty="0"/>
              <a:t>Les données probantes sur les suppléments?</a:t>
            </a:r>
          </a:p>
        </p:txBody>
      </p:sp>
      <p:sp>
        <p:nvSpPr>
          <p:cNvPr id="3" name="Espace réservé du contenu 2">
            <a:extLst>
              <a:ext uri="{FF2B5EF4-FFF2-40B4-BE49-F238E27FC236}">
                <a16:creationId xmlns:a16="http://schemas.microsoft.com/office/drawing/2014/main" id="{8B8EC187-9490-F9AC-79A4-1076045E1F3A}"/>
              </a:ext>
            </a:extLst>
          </p:cNvPr>
          <p:cNvSpPr>
            <a:spLocks noGrp="1"/>
          </p:cNvSpPr>
          <p:nvPr>
            <p:ph sz="half" idx="1"/>
          </p:nvPr>
        </p:nvSpPr>
        <p:spPr>
          <a:xfrm>
            <a:off x="3623685" y="864108"/>
            <a:ext cx="3474720" cy="5120640"/>
          </a:xfrm>
        </p:spPr>
        <p:txBody>
          <a:bodyPr>
            <a:normAutofit lnSpcReduction="10000"/>
          </a:bodyPr>
          <a:lstStyle/>
          <a:p>
            <a:pPr marL="0" indent="0">
              <a:buNone/>
            </a:pPr>
            <a:r>
              <a:rPr lang="fr-FR" sz="2400" b="1" dirty="0"/>
              <a:t>Revues systématiques sur de multiples sujets:</a:t>
            </a:r>
          </a:p>
          <a:p>
            <a:pPr marL="457189" indent="-457189">
              <a:buFont typeface="Arial" panose="020B0604020202020204" pitchFamily="34" charset="0"/>
              <a:buChar char="•"/>
            </a:pPr>
            <a:r>
              <a:rPr lang="fr-FR" sz="2133" dirty="0"/>
              <a:t>Prévention de la carence en vitamine D</a:t>
            </a:r>
          </a:p>
          <a:p>
            <a:pPr marL="457189" indent="-457189">
              <a:buFont typeface="Arial" panose="020B0604020202020204" pitchFamily="34" charset="0"/>
              <a:buChar char="•"/>
            </a:pPr>
            <a:r>
              <a:rPr lang="fr-FR" sz="2133" dirty="0"/>
              <a:t>Santé osseuse, densité minérale osseuse</a:t>
            </a:r>
          </a:p>
          <a:p>
            <a:pPr marL="457189" indent="-457189">
              <a:buFont typeface="Arial" panose="020B0604020202020204" pitchFamily="34" charset="0"/>
              <a:buChar char="•"/>
            </a:pPr>
            <a:r>
              <a:rPr lang="fr-FR" sz="2133" dirty="0"/>
              <a:t>Croissance</a:t>
            </a:r>
          </a:p>
          <a:p>
            <a:pPr marL="457189" indent="-457189">
              <a:buFont typeface="Arial" panose="020B0604020202020204" pitchFamily="34" charset="0"/>
              <a:buChar char="•"/>
            </a:pPr>
            <a:r>
              <a:rPr lang="fr-FR" sz="2133" dirty="0"/>
              <a:t>Prévention des infections</a:t>
            </a:r>
          </a:p>
          <a:p>
            <a:pPr marL="457189" indent="-457189">
              <a:buFont typeface="Arial" panose="020B0604020202020204" pitchFamily="34" charset="0"/>
              <a:buChar char="•"/>
            </a:pPr>
            <a:r>
              <a:rPr lang="fr-FR" sz="2133" dirty="0"/>
              <a:t>En traitement d’appoint pour les pneumonies</a:t>
            </a:r>
          </a:p>
          <a:p>
            <a:pPr marL="457189" indent="-457189">
              <a:buFont typeface="Arial" panose="020B0604020202020204" pitchFamily="34" charset="0"/>
              <a:buChar char="•"/>
            </a:pPr>
            <a:r>
              <a:rPr lang="fr-FR" sz="2133" dirty="0"/>
              <a:t>Pour améliorer la maitrise de l’asthme et réduire les exacerbations</a:t>
            </a:r>
          </a:p>
          <a:p>
            <a:pPr marL="457189" indent="-457189">
              <a:buFont typeface="Arial" panose="020B0604020202020204" pitchFamily="34" charset="0"/>
              <a:buChar char="•"/>
            </a:pPr>
            <a:r>
              <a:rPr lang="fr-FR" sz="2133" dirty="0"/>
              <a:t>Pour la drépanocytose, ...</a:t>
            </a:r>
          </a:p>
        </p:txBody>
      </p:sp>
      <p:sp>
        <p:nvSpPr>
          <p:cNvPr id="4" name="ZoneTexte 3">
            <a:extLst>
              <a:ext uri="{FF2B5EF4-FFF2-40B4-BE49-F238E27FC236}">
                <a16:creationId xmlns:a16="http://schemas.microsoft.com/office/drawing/2014/main" id="{8E2368AC-5790-82AD-2574-8BEDF313C85F}"/>
              </a:ext>
            </a:extLst>
          </p:cNvPr>
          <p:cNvSpPr txBox="1"/>
          <p:nvPr/>
        </p:nvSpPr>
        <p:spPr>
          <a:xfrm>
            <a:off x="7512615" y="1736530"/>
            <a:ext cx="4417392" cy="3375796"/>
          </a:xfrm>
          <a:prstGeom prst="rect">
            <a:avLst/>
          </a:prstGeom>
          <a:noFill/>
          <a:ln w="25400">
            <a:solidFill>
              <a:schemeClr val="accent1"/>
            </a:solidFill>
          </a:ln>
        </p:spPr>
        <p:txBody>
          <a:bodyPr wrap="square" rtlCol="0">
            <a:spAutoFit/>
          </a:bodyPr>
          <a:lstStyle/>
          <a:p>
            <a:r>
              <a:rPr lang="fr-FR" sz="2667" b="1" dirty="0">
                <a:solidFill>
                  <a:schemeClr val="accent1"/>
                </a:solidFill>
              </a:rPr>
              <a:t>Conclusions:</a:t>
            </a:r>
          </a:p>
          <a:p>
            <a:r>
              <a:rPr lang="fr-FR" sz="2667" b="1" dirty="0"/>
              <a:t>Les suppléments augmentent le taux sérique de Vit D, mais les données probantes sont insuffisantes pour évaluer son effet sur tous ces sujets!</a:t>
            </a:r>
          </a:p>
          <a:p>
            <a:endParaRPr lang="fr-FR" sz="2667" b="1" dirty="0"/>
          </a:p>
        </p:txBody>
      </p:sp>
      <p:pic>
        <p:nvPicPr>
          <p:cNvPr id="6" name="Image 5">
            <a:extLst>
              <a:ext uri="{FF2B5EF4-FFF2-40B4-BE49-F238E27FC236}">
                <a16:creationId xmlns:a16="http://schemas.microsoft.com/office/drawing/2014/main" id="{0FF7B71B-9C68-4A97-83B4-AA805AE71C07}"/>
              </a:ext>
            </a:extLst>
          </p:cNvPr>
          <p:cNvPicPr>
            <a:picLocks noChangeAspect="1"/>
          </p:cNvPicPr>
          <p:nvPr/>
        </p:nvPicPr>
        <p:blipFill>
          <a:blip r:embed="rId3"/>
          <a:stretch>
            <a:fillRect/>
          </a:stretch>
        </p:blipFill>
        <p:spPr>
          <a:xfrm>
            <a:off x="8470577" y="5411783"/>
            <a:ext cx="3097131" cy="1152744"/>
          </a:xfrm>
          <a:prstGeom prst="rect">
            <a:avLst/>
          </a:prstGeom>
        </p:spPr>
      </p:pic>
    </p:spTree>
    <p:extLst>
      <p:ext uri="{BB962C8B-B14F-4D97-AF65-F5344CB8AC3E}">
        <p14:creationId xmlns:p14="http://schemas.microsoft.com/office/powerpoint/2010/main" val="4214115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01BEA4-3D0B-5E87-7C5E-7AC23FE911B9}"/>
              </a:ext>
            </a:extLst>
          </p:cNvPr>
          <p:cNvPicPr>
            <a:picLocks noChangeAspect="1"/>
          </p:cNvPicPr>
          <p:nvPr/>
        </p:nvPicPr>
        <p:blipFill>
          <a:blip r:embed="rId3"/>
          <a:stretch>
            <a:fillRect/>
          </a:stretch>
        </p:blipFill>
        <p:spPr>
          <a:xfrm>
            <a:off x="0" y="0"/>
            <a:ext cx="9753600" cy="2560319"/>
          </a:xfrm>
          <a:prstGeom prst="rect">
            <a:avLst/>
          </a:prstGeom>
        </p:spPr>
      </p:pic>
      <p:pic>
        <p:nvPicPr>
          <p:cNvPr id="5" name="Espace réservé du contenu 4">
            <a:extLst>
              <a:ext uri="{FF2B5EF4-FFF2-40B4-BE49-F238E27FC236}">
                <a16:creationId xmlns:a16="http://schemas.microsoft.com/office/drawing/2014/main" id="{91E5F5E8-B0AC-0E28-0D9D-99E3E3D21ACB}"/>
              </a:ext>
            </a:extLst>
          </p:cNvPr>
          <p:cNvPicPr>
            <a:picLocks noGrp="1" noChangeAspect="1"/>
          </p:cNvPicPr>
          <p:nvPr>
            <p:ph idx="1"/>
          </p:nvPr>
        </p:nvPicPr>
        <p:blipFill>
          <a:blip r:embed="rId4"/>
          <a:stretch>
            <a:fillRect/>
          </a:stretch>
        </p:blipFill>
        <p:spPr>
          <a:xfrm>
            <a:off x="948266" y="5153750"/>
            <a:ext cx="10295467" cy="1439333"/>
          </a:xfrm>
          <a:prstGeom prst="rect">
            <a:avLst/>
          </a:prstGeom>
        </p:spPr>
      </p:pic>
      <p:pic>
        <p:nvPicPr>
          <p:cNvPr id="2" name="Image 1">
            <a:extLst>
              <a:ext uri="{FF2B5EF4-FFF2-40B4-BE49-F238E27FC236}">
                <a16:creationId xmlns:a16="http://schemas.microsoft.com/office/drawing/2014/main" id="{2A2AE518-4246-9C76-FB8F-91412FBB8B84}"/>
              </a:ext>
            </a:extLst>
          </p:cNvPr>
          <p:cNvPicPr>
            <a:picLocks noChangeAspect="1"/>
          </p:cNvPicPr>
          <p:nvPr/>
        </p:nvPicPr>
        <p:blipFill>
          <a:blip r:embed="rId3"/>
          <a:stretch>
            <a:fillRect/>
          </a:stretch>
        </p:blipFill>
        <p:spPr>
          <a:xfrm>
            <a:off x="67735" y="50802"/>
            <a:ext cx="9753600" cy="2560319"/>
          </a:xfrm>
          <a:prstGeom prst="rect">
            <a:avLst/>
          </a:prstGeom>
          <a:ln w="19050">
            <a:solidFill>
              <a:schemeClr val="accent1"/>
            </a:solidFill>
          </a:ln>
        </p:spPr>
      </p:pic>
      <p:pic>
        <p:nvPicPr>
          <p:cNvPr id="6" name="Image 5">
            <a:extLst>
              <a:ext uri="{FF2B5EF4-FFF2-40B4-BE49-F238E27FC236}">
                <a16:creationId xmlns:a16="http://schemas.microsoft.com/office/drawing/2014/main" id="{6FF5B3AE-E40C-C628-2D9A-62ADD89A6B19}"/>
              </a:ext>
            </a:extLst>
          </p:cNvPr>
          <p:cNvPicPr>
            <a:picLocks noChangeAspect="1"/>
          </p:cNvPicPr>
          <p:nvPr/>
        </p:nvPicPr>
        <p:blipFill>
          <a:blip r:embed="rId5"/>
          <a:stretch>
            <a:fillRect/>
          </a:stretch>
        </p:blipFill>
        <p:spPr>
          <a:xfrm>
            <a:off x="6856482" y="1952605"/>
            <a:ext cx="5335518" cy="3179081"/>
          </a:xfrm>
          <a:prstGeom prst="rect">
            <a:avLst/>
          </a:prstGeom>
        </p:spPr>
      </p:pic>
    </p:spTree>
    <p:extLst>
      <p:ext uri="{BB962C8B-B14F-4D97-AF65-F5344CB8AC3E}">
        <p14:creationId xmlns:p14="http://schemas.microsoft.com/office/powerpoint/2010/main" val="713144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D929D-5FEC-133E-C077-60EDDB05F5AA}"/>
              </a:ext>
            </a:extLst>
          </p:cNvPr>
          <p:cNvSpPr>
            <a:spLocks noGrp="1"/>
          </p:cNvSpPr>
          <p:nvPr>
            <p:ph type="title"/>
          </p:nvPr>
        </p:nvSpPr>
        <p:spPr>
          <a:xfrm>
            <a:off x="160421" y="930442"/>
            <a:ext cx="3134594" cy="4921016"/>
          </a:xfrm>
        </p:spPr>
        <p:txBody>
          <a:bodyPr wrap="square" anchor="ctr">
            <a:normAutofit/>
          </a:bodyPr>
          <a:lstStyle/>
          <a:p>
            <a:r>
              <a:rPr lang="fr-FR" dirty="0"/>
              <a:t>La vitamine D... </a:t>
            </a:r>
            <a:br>
              <a:rPr lang="fr-FR" dirty="0"/>
            </a:br>
            <a:r>
              <a:rPr lang="fr-FR" dirty="0"/>
              <a:t>Pour ou contre en pédiatrie?</a:t>
            </a:r>
          </a:p>
        </p:txBody>
      </p:sp>
      <p:sp>
        <p:nvSpPr>
          <p:cNvPr id="3" name="Espace réservé du contenu 2">
            <a:extLst>
              <a:ext uri="{FF2B5EF4-FFF2-40B4-BE49-F238E27FC236}">
                <a16:creationId xmlns:a16="http://schemas.microsoft.com/office/drawing/2014/main" id="{650F0891-D094-E5B4-F7D3-CEA7D7352150}"/>
              </a:ext>
            </a:extLst>
          </p:cNvPr>
          <p:cNvSpPr>
            <a:spLocks noGrp="1"/>
          </p:cNvSpPr>
          <p:nvPr>
            <p:ph idx="1"/>
          </p:nvPr>
        </p:nvSpPr>
        <p:spPr>
          <a:xfrm>
            <a:off x="3687396" y="770020"/>
            <a:ext cx="4424827" cy="5342021"/>
          </a:xfrm>
        </p:spPr>
        <p:txBody>
          <a:bodyPr wrap="square" anchor="t">
            <a:normAutofit lnSpcReduction="10000"/>
          </a:bodyPr>
          <a:lstStyle/>
          <a:p>
            <a:r>
              <a:rPr lang="fr-FR" sz="2667" dirty="0"/>
              <a:t>Suppléments chez les bébés allaités est probablement une bonne idée pour prévention rachitisme, surtout chez les populations nordiques</a:t>
            </a:r>
          </a:p>
          <a:p>
            <a:pPr lvl="1"/>
            <a:r>
              <a:rPr lang="fr-FR" sz="2667" dirty="0"/>
              <a:t>À ce jour, aucune évidence de bénéfice CLINIQUE par ailleurs, à part élévation des taux sériques mesurés...</a:t>
            </a:r>
          </a:p>
          <a:p>
            <a:r>
              <a:rPr lang="fr-FR" sz="2667" b="1" dirty="0"/>
              <a:t>Le mieux pour la santé de nos enfants serait de jouer dehors!</a:t>
            </a:r>
          </a:p>
        </p:txBody>
      </p:sp>
      <p:pic>
        <p:nvPicPr>
          <p:cNvPr id="5" name="Image 4">
            <a:extLst>
              <a:ext uri="{FF2B5EF4-FFF2-40B4-BE49-F238E27FC236}">
                <a16:creationId xmlns:a16="http://schemas.microsoft.com/office/drawing/2014/main" id="{DC535024-6F16-DAE0-309A-FD181882F799}"/>
              </a:ext>
            </a:extLst>
          </p:cNvPr>
          <p:cNvPicPr>
            <a:picLocks noChangeAspect="1"/>
          </p:cNvPicPr>
          <p:nvPr/>
        </p:nvPicPr>
        <p:blipFill rotWithShape="1">
          <a:blip r:embed="rId3"/>
          <a:srcRect l="19629" r="26887" b="5"/>
          <a:stretch/>
        </p:blipFill>
        <p:spPr>
          <a:xfrm>
            <a:off x="8616899" y="1552715"/>
            <a:ext cx="2823633" cy="3589867"/>
          </a:xfrm>
          <a:prstGeom prst="rect">
            <a:avLst/>
          </a:prstGeom>
          <a:noFill/>
        </p:spPr>
      </p:pic>
      <p:sp>
        <p:nvSpPr>
          <p:cNvPr id="6" name="ZoneTexte 5">
            <a:extLst>
              <a:ext uri="{FF2B5EF4-FFF2-40B4-BE49-F238E27FC236}">
                <a16:creationId xmlns:a16="http://schemas.microsoft.com/office/drawing/2014/main" id="{1F7DDD8D-48D1-A7B0-D7D9-803103FA2275}"/>
              </a:ext>
            </a:extLst>
          </p:cNvPr>
          <p:cNvSpPr txBox="1"/>
          <p:nvPr/>
        </p:nvSpPr>
        <p:spPr>
          <a:xfrm>
            <a:off x="8504604" y="5142582"/>
            <a:ext cx="3448048" cy="338554"/>
          </a:xfrm>
          <a:prstGeom prst="rect">
            <a:avLst/>
          </a:prstGeom>
          <a:noFill/>
        </p:spPr>
        <p:txBody>
          <a:bodyPr wrap="square" rtlCol="0">
            <a:spAutoFit/>
          </a:bodyPr>
          <a:lstStyle/>
          <a:p>
            <a:r>
              <a:rPr lang="fr-FR" sz="1600" dirty="0"/>
              <a:t>Photo tirée de </a:t>
            </a:r>
            <a:r>
              <a:rPr lang="fr-FR" sz="1600" dirty="0" err="1"/>
              <a:t>OutdoorPlayCanada</a:t>
            </a:r>
            <a:endParaRPr lang="fr-FR" sz="1600" dirty="0"/>
          </a:p>
        </p:txBody>
      </p:sp>
      <p:pic>
        <p:nvPicPr>
          <p:cNvPr id="4" name="Google Shape;258;p39">
            <a:extLst>
              <a:ext uri="{FF2B5EF4-FFF2-40B4-BE49-F238E27FC236}">
                <a16:creationId xmlns:a16="http://schemas.microsoft.com/office/drawing/2014/main" id="{37E3484C-313C-37EE-1194-FF75847E5FEC}"/>
              </a:ext>
            </a:extLst>
          </p:cNvPr>
          <p:cNvPicPr preferRelativeResize="0"/>
          <p:nvPr/>
        </p:nvPicPr>
        <p:blipFill rotWithShape="1">
          <a:blip r:embed="rId4">
            <a:alphaModFix/>
          </a:blip>
          <a:srcRect/>
          <a:stretch/>
        </p:blipFill>
        <p:spPr>
          <a:xfrm>
            <a:off x="6096000" y="5481136"/>
            <a:ext cx="1780885" cy="1211179"/>
          </a:xfrm>
          <a:prstGeom prst="rect">
            <a:avLst/>
          </a:prstGeom>
          <a:noFill/>
          <a:ln>
            <a:noFill/>
          </a:ln>
        </p:spPr>
      </p:pic>
    </p:spTree>
    <p:extLst>
      <p:ext uri="{BB962C8B-B14F-4D97-AF65-F5344CB8AC3E}">
        <p14:creationId xmlns:p14="http://schemas.microsoft.com/office/powerpoint/2010/main" val="130105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6A9042-DA6B-B347-DA39-3459DB720704}"/>
              </a:ext>
            </a:extLst>
          </p:cNvPr>
          <p:cNvSpPr>
            <a:spLocks noGrp="1"/>
          </p:cNvSpPr>
          <p:nvPr>
            <p:ph type="title"/>
          </p:nvPr>
        </p:nvSpPr>
        <p:spPr/>
        <p:txBody>
          <a:bodyPr/>
          <a:lstStyle/>
          <a:p>
            <a:r>
              <a:rPr lang="fr-FR" dirty="0"/>
              <a:t>Objectifs</a:t>
            </a:r>
          </a:p>
        </p:txBody>
      </p:sp>
      <p:sp>
        <p:nvSpPr>
          <p:cNvPr id="3" name="Espace réservé du contenu 2">
            <a:extLst>
              <a:ext uri="{FF2B5EF4-FFF2-40B4-BE49-F238E27FC236}">
                <a16:creationId xmlns:a16="http://schemas.microsoft.com/office/drawing/2014/main" id="{8A910302-F7D1-BB47-8BEB-39110C08E9DF}"/>
              </a:ext>
            </a:extLst>
          </p:cNvPr>
          <p:cNvSpPr>
            <a:spLocks noGrp="1"/>
          </p:cNvSpPr>
          <p:nvPr>
            <p:ph idx="1"/>
          </p:nvPr>
        </p:nvSpPr>
        <p:spPr/>
        <p:txBody>
          <a:bodyPr>
            <a:normAutofit/>
          </a:bodyPr>
          <a:lstStyle/>
          <a:p>
            <a:pPr fontAlgn="base"/>
            <a:r>
              <a:rPr lang="fr-CA" sz="2800" dirty="0">
                <a:solidFill>
                  <a:srgbClr val="242424"/>
                </a:solidFill>
                <a:effectLst/>
                <a:ea typeface="Times New Roman" panose="02020603050405020304" pitchFamily="18" charset="0"/>
                <a:cs typeface="Calibri" panose="020F0502020204030204" pitchFamily="34" charset="0"/>
              </a:rPr>
              <a:t>Identifier les présentations cliniques en pédiatrie à risque de surdiagnostic</a:t>
            </a:r>
            <a:endParaRPr lang="fr-CA" sz="2800" dirty="0">
              <a:effectLst/>
              <a:ea typeface="Calibri" panose="020F0502020204030204" pitchFamily="34" charset="0"/>
              <a:cs typeface="Times New Roman" panose="02020603050405020304" pitchFamily="18" charset="0"/>
            </a:endParaRPr>
          </a:p>
          <a:p>
            <a:pPr fontAlgn="base"/>
            <a:r>
              <a:rPr lang="fr-CA" sz="2800" dirty="0">
                <a:solidFill>
                  <a:srgbClr val="242424"/>
                </a:solidFill>
                <a:effectLst/>
                <a:ea typeface="Times New Roman" panose="02020603050405020304" pitchFamily="18" charset="0"/>
                <a:cs typeface="Calibri" panose="020F0502020204030204" pitchFamily="34" charset="0"/>
              </a:rPr>
              <a:t>Éviter les traitements prescrits chez les enfants pour lesquels les données probantes ne démontrent pas une balance risques/bénéfices favorable</a:t>
            </a:r>
            <a:endParaRPr lang="fr-CA" sz="2800" dirty="0">
              <a:effectLst/>
              <a:ea typeface="Calibri" panose="020F0502020204030204" pitchFamily="34" charset="0"/>
              <a:cs typeface="Times New Roman" panose="02020603050405020304" pitchFamily="18" charset="0"/>
            </a:endParaRPr>
          </a:p>
          <a:p>
            <a:pPr fontAlgn="base"/>
            <a:r>
              <a:rPr lang="fr-CA" sz="2800" dirty="0">
                <a:solidFill>
                  <a:srgbClr val="242424"/>
                </a:solidFill>
                <a:effectLst/>
                <a:ea typeface="Times New Roman" panose="02020603050405020304" pitchFamily="18" charset="0"/>
                <a:cs typeface="Calibri" panose="020F0502020204030204" pitchFamily="34" charset="0"/>
              </a:rPr>
              <a:t>Communiquer avec les parents en utilisant des termes freinant la surmédicalisation</a:t>
            </a:r>
            <a:endParaRPr lang="fr-CA"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0987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a:t>Messages clés</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529263" y="1123837"/>
            <a:ext cx="8198611" cy="4314988"/>
          </a:xfrm>
        </p:spPr>
        <p:txBody>
          <a:bodyPr/>
          <a:lstStyle/>
          <a:p>
            <a:pPr defTabSz="548626">
              <a:defRPr/>
            </a:pPr>
            <a:r>
              <a:rPr lang="fr-FR" altLang="fr-FR" sz="2933" dirty="0">
                <a:ea typeface="ヒラギノ角ゴ Pro W3" pitchFamily="-128" charset="-128"/>
              </a:rPr>
              <a:t>Le </a:t>
            </a:r>
            <a:r>
              <a:rPr lang="fr-FR" altLang="fr-FR" sz="2933" b="1" dirty="0">
                <a:ea typeface="ヒラギノ角ゴ Pro W3" pitchFamily="-128" charset="-128"/>
              </a:rPr>
              <a:t>surdiagnostic</a:t>
            </a:r>
            <a:r>
              <a:rPr lang="fr-FR" altLang="fr-FR" sz="2933" dirty="0">
                <a:ea typeface="ヒラギノ角ゴ Pro W3" pitchFamily="-128" charset="-128"/>
              </a:rPr>
              <a:t>, la </a:t>
            </a:r>
            <a:r>
              <a:rPr lang="fr-FR" altLang="fr-FR" sz="2933" b="1" dirty="0">
                <a:ea typeface="ヒラギノ角ゴ Pro W3" pitchFamily="-128" charset="-128"/>
              </a:rPr>
              <a:t>surmédicalisation</a:t>
            </a:r>
            <a:r>
              <a:rPr lang="fr-FR" altLang="fr-FR" sz="2933" dirty="0">
                <a:ea typeface="ヒラギノ角ゴ Pro W3" pitchFamily="-128" charset="-128"/>
              </a:rPr>
              <a:t> et le </a:t>
            </a:r>
            <a:r>
              <a:rPr lang="fr-FR" altLang="fr-FR" sz="2933" b="1" dirty="0">
                <a:ea typeface="ヒラギノ角ゴ Pro W3" pitchFamily="-128" charset="-128"/>
              </a:rPr>
              <a:t>surtraitement</a:t>
            </a:r>
            <a:r>
              <a:rPr lang="fr-FR" altLang="fr-FR" sz="2933" dirty="0">
                <a:ea typeface="ヒラギノ角ゴ Pro W3" pitchFamily="-128" charset="-128"/>
              </a:rPr>
              <a:t> existent en pédiatrie autant que chez l’adulte</a:t>
            </a:r>
          </a:p>
          <a:p>
            <a:pPr defTabSz="548626">
              <a:defRPr/>
            </a:pPr>
            <a:r>
              <a:rPr lang="fr-FR" altLang="fr-FR" sz="2933" dirty="0">
                <a:ea typeface="ヒラギノ角ゴ Pro W3" pitchFamily="-128" charset="-128"/>
              </a:rPr>
              <a:t>Plusieurs recommandations basées sur des études observationnelles ne réussissent pas à faire leurs preuves lors des essais cliniques avec des </a:t>
            </a:r>
            <a:r>
              <a:rPr lang="fr-FR" altLang="fr-FR" sz="2933" dirty="0">
                <a:solidFill>
                  <a:schemeClr val="accent1"/>
                </a:solidFill>
                <a:ea typeface="ヒラギノ角ゴ Pro W3" pitchFamily="-128" charset="-128"/>
              </a:rPr>
              <a:t>mesures d’issues cliniques centrées sur le patient </a:t>
            </a:r>
            <a:r>
              <a:rPr lang="fr-FR" altLang="fr-FR" sz="2933" dirty="0">
                <a:ea typeface="ヒラギノ角ゴ Pro W3" pitchFamily="-128" charset="-128"/>
              </a:rPr>
              <a:t>(</a:t>
            </a:r>
            <a:r>
              <a:rPr lang="fr-FR" altLang="fr-FR" sz="2933" i="1" dirty="0">
                <a:ea typeface="ヒラギノ角ゴ Pro W3" pitchFamily="-128" charset="-128"/>
              </a:rPr>
              <a:t>Patient-</a:t>
            </a:r>
            <a:r>
              <a:rPr lang="fr-FR" altLang="fr-FR" sz="2933" i="1" dirty="0" err="1">
                <a:ea typeface="ヒラギノ角ゴ Pro W3" pitchFamily="-128" charset="-128"/>
              </a:rPr>
              <a:t>oriented</a:t>
            </a:r>
            <a:r>
              <a:rPr lang="fr-FR" altLang="fr-FR" sz="2933" i="1" dirty="0">
                <a:ea typeface="ヒラギノ角ゴ Pro W3" pitchFamily="-128" charset="-128"/>
              </a:rPr>
              <a:t> </a:t>
            </a:r>
            <a:r>
              <a:rPr lang="fr-FR" altLang="fr-FR" sz="2933" i="1" dirty="0" err="1">
                <a:ea typeface="ヒラギノ角ゴ Pro W3" pitchFamily="-128" charset="-128"/>
              </a:rPr>
              <a:t>evidence</a:t>
            </a:r>
            <a:r>
              <a:rPr lang="fr-FR" altLang="fr-FR" sz="2933" dirty="0">
                <a:ea typeface="ヒラギノ角ゴ Pro W3" pitchFamily="-128" charset="-128"/>
              </a:rPr>
              <a:t>)</a:t>
            </a:r>
          </a:p>
          <a:p>
            <a:pPr defTabSz="548626">
              <a:defRPr/>
            </a:pPr>
            <a:r>
              <a:rPr lang="fr-FR" altLang="fr-FR" sz="2933" dirty="0">
                <a:ea typeface="ヒラギノ角ゴ Pro W3" pitchFamily="-128" charset="-128"/>
              </a:rPr>
              <a:t>Gardons nos esprits critiques et flexibles!</a:t>
            </a:r>
          </a:p>
        </p:txBody>
      </p:sp>
    </p:spTree>
    <p:extLst>
      <p:ext uri="{BB962C8B-B14F-4D97-AF65-F5344CB8AC3E}">
        <p14:creationId xmlns:p14="http://schemas.microsoft.com/office/powerpoint/2010/main" val="424861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1F33B-37D3-C94F-BDCE-E96656DBF7C7}"/>
              </a:ext>
            </a:extLst>
          </p:cNvPr>
          <p:cNvSpPr>
            <a:spLocks noGrp="1"/>
          </p:cNvSpPr>
          <p:nvPr>
            <p:ph type="title" idx="4294967295"/>
          </p:nvPr>
        </p:nvSpPr>
        <p:spPr>
          <a:xfrm>
            <a:off x="431800" y="507916"/>
            <a:ext cx="8968874" cy="2138029"/>
          </a:xfrm>
          <a:ln w="19050">
            <a:solidFill>
              <a:schemeClr val="accent1"/>
            </a:solidFill>
          </a:ln>
        </p:spPr>
        <p:txBody>
          <a:bodyPr>
            <a:normAutofit/>
          </a:bodyPr>
          <a:lstStyle/>
          <a:p>
            <a:r>
              <a:rPr lang="fr-FR" sz="2933" dirty="0">
                <a:solidFill>
                  <a:schemeClr val="tx1"/>
                </a:solidFill>
              </a:rPr>
              <a:t>Post test #1: Les parents de Benjamin vous consultent suite à plusieurs épisodes d’otites dans les derniers mois. Que pouvez-vous leur conseiller par rapport aux tubes </a:t>
            </a:r>
            <a:r>
              <a:rPr lang="fr-FR" sz="2933" dirty="0" err="1">
                <a:solidFill>
                  <a:schemeClr val="tx1"/>
                </a:solidFill>
              </a:rPr>
              <a:t>transtypaniques</a:t>
            </a:r>
            <a:r>
              <a:rPr lang="fr-FR" sz="2933" dirty="0">
                <a:solidFill>
                  <a:schemeClr val="tx1"/>
                </a:solidFill>
              </a:rPr>
              <a:t>?</a:t>
            </a:r>
          </a:p>
        </p:txBody>
      </p:sp>
      <p:sp>
        <p:nvSpPr>
          <p:cNvPr id="3" name="Espace réservé du contenu 2">
            <a:extLst>
              <a:ext uri="{FF2B5EF4-FFF2-40B4-BE49-F238E27FC236}">
                <a16:creationId xmlns:a16="http://schemas.microsoft.com/office/drawing/2014/main" id="{34C7AC73-3E89-A841-95FC-6E1D0BFA41CE}"/>
              </a:ext>
            </a:extLst>
          </p:cNvPr>
          <p:cNvSpPr>
            <a:spLocks noGrp="1"/>
          </p:cNvSpPr>
          <p:nvPr>
            <p:ph idx="4294967295"/>
          </p:nvPr>
        </p:nvSpPr>
        <p:spPr>
          <a:xfrm>
            <a:off x="431800" y="2915987"/>
            <a:ext cx="11233150" cy="3362325"/>
          </a:xfrm>
        </p:spPr>
        <p:txBody>
          <a:bodyPr/>
          <a:lstStyle/>
          <a:p>
            <a:pPr marL="609585" indent="-609585">
              <a:buFont typeface="+mj-lt"/>
              <a:buAutoNum type="arabicPeriod"/>
            </a:pPr>
            <a:r>
              <a:rPr lang="fr-FR" sz="2133" dirty="0"/>
              <a:t>Leur utilisation est prouvée pour l’amélioration à long terme de l’audition, en cas d’otite séreuse persistante (plus de 3 mois)</a:t>
            </a:r>
          </a:p>
          <a:p>
            <a:pPr marL="609585" indent="-609585">
              <a:buFont typeface="+mj-lt"/>
              <a:buAutoNum type="arabicPeriod"/>
            </a:pPr>
            <a:r>
              <a:rPr lang="fr-FR" sz="2133" dirty="0"/>
              <a:t>Indiqué si 4 épisodes d’OMA dans la dernière année, dont un dans les derniers 6 mois, si l’enfant ne présente pas d’effusion au moment de l’évaluation</a:t>
            </a:r>
          </a:p>
          <a:p>
            <a:pPr marL="609585" indent="-609585">
              <a:buFont typeface="+mj-lt"/>
              <a:buAutoNum type="arabicPeriod"/>
            </a:pPr>
            <a:r>
              <a:rPr lang="fr-FR" sz="2133" dirty="0"/>
              <a:t>On devrait prendre une décision partagée avec les parents concernant l’utilisation de TTT en pédiatrie</a:t>
            </a:r>
          </a:p>
          <a:p>
            <a:pPr marL="609585" indent="-609585">
              <a:buFont typeface="+mj-lt"/>
              <a:buAutoNum type="arabicPeriod"/>
            </a:pPr>
            <a:r>
              <a:rPr lang="fr-FR" sz="2133" dirty="0"/>
              <a:t>Lors d’une otorrhée chez un jeune patient porteur de TTT, il est important de traiter à la fois avec des gouttes et un antibiotique per os</a:t>
            </a:r>
          </a:p>
        </p:txBody>
      </p:sp>
      <p:pic>
        <p:nvPicPr>
          <p:cNvPr id="6" name="Image 5">
            <a:extLst>
              <a:ext uri="{FF2B5EF4-FFF2-40B4-BE49-F238E27FC236}">
                <a16:creationId xmlns:a16="http://schemas.microsoft.com/office/drawing/2014/main" id="{FFDDA5D6-AA76-36F1-A679-086A4AFE98D8}"/>
              </a:ext>
            </a:extLst>
          </p:cNvPr>
          <p:cNvPicPr>
            <a:picLocks noChangeAspect="1"/>
          </p:cNvPicPr>
          <p:nvPr/>
        </p:nvPicPr>
        <p:blipFill>
          <a:blip r:embed="rId3"/>
          <a:stretch>
            <a:fillRect/>
          </a:stretch>
        </p:blipFill>
        <p:spPr>
          <a:xfrm>
            <a:off x="9752916" y="0"/>
            <a:ext cx="2439084" cy="2949074"/>
          </a:xfrm>
          <a:prstGeom prst="rect">
            <a:avLst/>
          </a:prstGeom>
        </p:spPr>
      </p:pic>
    </p:spTree>
    <p:extLst>
      <p:ext uri="{BB962C8B-B14F-4D97-AF65-F5344CB8AC3E}">
        <p14:creationId xmlns:p14="http://schemas.microsoft.com/office/powerpoint/2010/main" val="1543476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1F33B-37D3-C94F-BDCE-E96656DBF7C7}"/>
              </a:ext>
            </a:extLst>
          </p:cNvPr>
          <p:cNvSpPr>
            <a:spLocks noGrp="1"/>
          </p:cNvSpPr>
          <p:nvPr>
            <p:ph type="title"/>
          </p:nvPr>
        </p:nvSpPr>
        <p:spPr>
          <a:xfrm>
            <a:off x="252919" y="1123837"/>
            <a:ext cx="2947482" cy="2305163"/>
          </a:xfrm>
        </p:spPr>
        <p:txBody>
          <a:bodyPr/>
          <a:lstStyle/>
          <a:p>
            <a:r>
              <a:rPr lang="fr-FR"/>
              <a:t>réponse post-test # 1</a:t>
            </a:r>
            <a:endParaRPr lang="fr-FR" dirty="0"/>
          </a:p>
        </p:txBody>
      </p:sp>
      <p:sp>
        <p:nvSpPr>
          <p:cNvPr id="3" name="Espace réservé du contenu 2">
            <a:extLst>
              <a:ext uri="{FF2B5EF4-FFF2-40B4-BE49-F238E27FC236}">
                <a16:creationId xmlns:a16="http://schemas.microsoft.com/office/drawing/2014/main" id="{34C7AC73-3E89-A841-95FC-6E1D0BFA41CE}"/>
              </a:ext>
            </a:extLst>
          </p:cNvPr>
          <p:cNvSpPr>
            <a:spLocks noGrp="1"/>
          </p:cNvSpPr>
          <p:nvPr>
            <p:ph idx="1"/>
          </p:nvPr>
        </p:nvSpPr>
        <p:spPr>
          <a:xfrm>
            <a:off x="3497179" y="753980"/>
            <a:ext cx="8359032" cy="5325978"/>
          </a:xfrm>
        </p:spPr>
        <p:txBody>
          <a:bodyPr/>
          <a:lstStyle/>
          <a:p>
            <a:pPr marL="609585" indent="-609585">
              <a:buFont typeface="+mj-lt"/>
              <a:buAutoNum type="arabicPeriod"/>
            </a:pPr>
            <a:r>
              <a:rPr lang="fr-FR" sz="2133"/>
              <a:t>Faux: </a:t>
            </a:r>
            <a:r>
              <a:rPr lang="fr-CA" sz="2133"/>
              <a:t>Chez les enfants atteints d'une OME, l'effet des drains transtympaniques sur l'audition, tel que mesuré par des examens normalisés, semble être faible et diminuer après six à neuf mois, période durant laquelle la guérison naturelle conduit aussi à une amélioration de l'audition chez les enfants non soumis à un traitement chirurgical. (Cochrane, 2010)</a:t>
            </a:r>
            <a:endParaRPr lang="fr-FR" sz="2133"/>
          </a:p>
          <a:p>
            <a:pPr marL="609585" indent="-609585">
              <a:buFont typeface="+mj-lt"/>
              <a:buAutoNum type="arabicPeriod"/>
            </a:pPr>
            <a:r>
              <a:rPr lang="fr-FR" sz="2133"/>
              <a:t>Faux: On </a:t>
            </a:r>
            <a:r>
              <a:rPr lang="fr-FR" sz="2133" b="1"/>
              <a:t>ne devrait pas </a:t>
            </a:r>
            <a:r>
              <a:rPr lang="fr-FR" sz="2133"/>
              <a:t>offrir de TTT si pas d’épanchement au moment de l’évaluation. Essais randomisés contrôlés n’ont pas montré de réduction de récurrence d’OMA dans ce sous groupe, et hauts taux de résolution spontanée</a:t>
            </a:r>
          </a:p>
          <a:p>
            <a:pPr marL="609585" indent="-609585">
              <a:buFont typeface="+mj-lt"/>
              <a:buAutoNum type="arabicPeriod"/>
            </a:pPr>
            <a:r>
              <a:rPr lang="fr-FR" sz="2133"/>
              <a:t>Vrai: Possiblement plus d’avantages que d’inconvénients: la recommandation est le clinicien DEVRAIT OFFRIR (place à la décision partagée, discussion sur risques vs bénéfices)</a:t>
            </a:r>
          </a:p>
          <a:p>
            <a:pPr marL="609585" indent="-609585">
              <a:buFont typeface="+mj-lt"/>
              <a:buAutoNum type="arabicPeriod"/>
            </a:pPr>
            <a:r>
              <a:rPr lang="fr-FR" sz="2133"/>
              <a:t>Faux: l’utilisation des antibiotiques en gouttes est suffisante et supérieure</a:t>
            </a:r>
            <a:endParaRPr lang="fr-FR" sz="2133" dirty="0"/>
          </a:p>
        </p:txBody>
      </p:sp>
      <p:pic>
        <p:nvPicPr>
          <p:cNvPr id="5" name="Image 4">
            <a:extLst>
              <a:ext uri="{FF2B5EF4-FFF2-40B4-BE49-F238E27FC236}">
                <a16:creationId xmlns:a16="http://schemas.microsoft.com/office/drawing/2014/main" id="{5EC4B51E-1180-E914-B023-84732D7E01EC}"/>
              </a:ext>
            </a:extLst>
          </p:cNvPr>
          <p:cNvPicPr>
            <a:picLocks noChangeAspect="1"/>
          </p:cNvPicPr>
          <p:nvPr/>
        </p:nvPicPr>
        <p:blipFill>
          <a:blip r:embed="rId3"/>
          <a:stretch>
            <a:fillRect/>
          </a:stretch>
        </p:blipFill>
        <p:spPr>
          <a:xfrm>
            <a:off x="507118" y="2951747"/>
            <a:ext cx="2439084" cy="2949074"/>
          </a:xfrm>
          <a:prstGeom prst="rect">
            <a:avLst/>
          </a:prstGeom>
        </p:spPr>
      </p:pic>
    </p:spTree>
    <p:extLst>
      <p:ext uri="{BB962C8B-B14F-4D97-AF65-F5344CB8AC3E}">
        <p14:creationId xmlns:p14="http://schemas.microsoft.com/office/powerpoint/2010/main" val="3920672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9F192-BD3D-1D75-A9FB-40AE464D9779}"/>
              </a:ext>
            </a:extLst>
          </p:cNvPr>
          <p:cNvSpPr>
            <a:spLocks noGrp="1"/>
          </p:cNvSpPr>
          <p:nvPr>
            <p:ph type="title" idx="4294967295"/>
          </p:nvPr>
        </p:nvSpPr>
        <p:spPr>
          <a:xfrm>
            <a:off x="1863942" y="577437"/>
            <a:ext cx="7721600" cy="685800"/>
          </a:xfrm>
        </p:spPr>
        <p:txBody>
          <a:bodyPr/>
          <a:lstStyle/>
          <a:p>
            <a:r>
              <a:rPr lang="fr-FR" sz="3467" dirty="0">
                <a:solidFill>
                  <a:schemeClr val="tx1"/>
                </a:solidFill>
              </a:rPr>
              <a:t>Otites et TTT: place à la décision partagée!</a:t>
            </a:r>
          </a:p>
        </p:txBody>
      </p:sp>
      <p:graphicFrame>
        <p:nvGraphicFramePr>
          <p:cNvPr id="4" name="Tableau 4">
            <a:extLst>
              <a:ext uri="{FF2B5EF4-FFF2-40B4-BE49-F238E27FC236}">
                <a16:creationId xmlns:a16="http://schemas.microsoft.com/office/drawing/2014/main" id="{53A5E7FA-87B3-78DB-20B8-B0CF62DC1F48}"/>
              </a:ext>
            </a:extLst>
          </p:cNvPr>
          <p:cNvGraphicFramePr>
            <a:graphicFrameLocks noGrp="1"/>
          </p:cNvGraphicFramePr>
          <p:nvPr/>
        </p:nvGraphicFramePr>
        <p:xfrm>
          <a:off x="623392" y="1796637"/>
          <a:ext cx="10945216" cy="3503496"/>
        </p:xfrm>
        <a:graphic>
          <a:graphicData uri="http://schemas.openxmlformats.org/drawingml/2006/table">
            <a:tbl>
              <a:tblPr firstRow="1" bandRow="1">
                <a:tableStyleId>{5C22544A-7EE6-4342-B048-85BDC9FD1C3A}</a:tableStyleId>
              </a:tblPr>
              <a:tblGrid>
                <a:gridCol w="5472608">
                  <a:extLst>
                    <a:ext uri="{9D8B030D-6E8A-4147-A177-3AD203B41FA5}">
                      <a16:colId xmlns:a16="http://schemas.microsoft.com/office/drawing/2014/main" val="1346384941"/>
                    </a:ext>
                  </a:extLst>
                </a:gridCol>
                <a:gridCol w="5472608">
                  <a:extLst>
                    <a:ext uri="{9D8B030D-6E8A-4147-A177-3AD203B41FA5}">
                      <a16:colId xmlns:a16="http://schemas.microsoft.com/office/drawing/2014/main" val="4143531318"/>
                    </a:ext>
                  </a:extLst>
                </a:gridCol>
              </a:tblGrid>
              <a:tr h="528320">
                <a:tc>
                  <a:txBody>
                    <a:bodyPr/>
                    <a:lstStyle/>
                    <a:p>
                      <a:r>
                        <a:rPr lang="fr-FR" sz="2700" dirty="0">
                          <a:solidFill>
                            <a:schemeClr val="tx1"/>
                          </a:solidFill>
                        </a:rPr>
                        <a:t>Avantages possibles</a:t>
                      </a:r>
                    </a:p>
                  </a:txBody>
                  <a:tcPr marL="121920" marR="121920" marT="60960" marB="60960"/>
                </a:tc>
                <a:tc>
                  <a:txBody>
                    <a:bodyPr/>
                    <a:lstStyle/>
                    <a:p>
                      <a:r>
                        <a:rPr lang="fr-FR" sz="2700" dirty="0">
                          <a:solidFill>
                            <a:schemeClr val="tx1"/>
                          </a:solidFill>
                        </a:rPr>
                        <a:t>Risques, dommages et coûts</a:t>
                      </a:r>
                    </a:p>
                  </a:txBody>
                  <a:tcPr marL="121920" marR="121920" marT="60960" marB="60960"/>
                </a:tc>
                <a:extLst>
                  <a:ext uri="{0D108BD9-81ED-4DB2-BD59-A6C34878D82A}">
                    <a16:rowId xmlns:a16="http://schemas.microsoft.com/office/drawing/2014/main" val="3804454158"/>
                  </a:ext>
                </a:extLst>
              </a:tr>
              <a:tr h="2970096">
                <a:tc>
                  <a:txBody>
                    <a:bodyPr/>
                    <a:lstStyle/>
                    <a:p>
                      <a:pPr marL="228600" lvl="0" indent="-228600" rtl="0">
                        <a:spcBef>
                          <a:spcPts val="0"/>
                        </a:spcBef>
                        <a:spcAft>
                          <a:spcPts val="0"/>
                        </a:spcAft>
                        <a:buClr>
                          <a:schemeClr val="dk1"/>
                        </a:buClr>
                        <a:buSzPts val="1800"/>
                        <a:buChar char="•"/>
                      </a:pPr>
                      <a:r>
                        <a:rPr lang="fr-FR" sz="2400" dirty="0"/>
                        <a:t>Diminution du nombre épisodes d’OMA par année*</a:t>
                      </a:r>
                    </a:p>
                    <a:p>
                      <a:pPr marL="228600" lvl="0" indent="-228600" rtl="0">
                        <a:spcBef>
                          <a:spcPts val="0"/>
                        </a:spcBef>
                        <a:spcAft>
                          <a:spcPts val="0"/>
                        </a:spcAft>
                        <a:buClr>
                          <a:schemeClr val="dk1"/>
                        </a:buClr>
                        <a:buSzPts val="1800"/>
                        <a:buChar char="•"/>
                      </a:pPr>
                      <a:r>
                        <a:rPr lang="fr-FR" sz="2400" dirty="0"/>
                        <a:t>Possibilité de traiter avec Ab topiques plutôt que PO lors OMA</a:t>
                      </a:r>
                    </a:p>
                    <a:p>
                      <a:pPr marL="228600" lvl="0" indent="-228600" rtl="0">
                        <a:lnSpc>
                          <a:spcPct val="90000"/>
                        </a:lnSpc>
                        <a:spcBef>
                          <a:spcPts val="0"/>
                        </a:spcBef>
                        <a:spcAft>
                          <a:spcPts val="0"/>
                        </a:spcAft>
                        <a:buClr>
                          <a:schemeClr val="dk1"/>
                        </a:buClr>
                        <a:buSzPts val="1800"/>
                        <a:buChar char="•"/>
                      </a:pPr>
                      <a:r>
                        <a:rPr lang="fr-FR" sz="2400" dirty="0"/>
                        <a:t>Moins de douleur lors des épisodes subséquents</a:t>
                      </a:r>
                    </a:p>
                    <a:p>
                      <a:pPr marL="228600" lvl="0" indent="-228600" rtl="0">
                        <a:lnSpc>
                          <a:spcPct val="90000"/>
                        </a:lnSpc>
                        <a:spcBef>
                          <a:spcPts val="0"/>
                        </a:spcBef>
                        <a:spcAft>
                          <a:spcPts val="0"/>
                        </a:spcAft>
                        <a:buClr>
                          <a:schemeClr val="dk1"/>
                        </a:buClr>
                        <a:buSzPts val="1800"/>
                        <a:buChar char="•"/>
                      </a:pPr>
                      <a:r>
                        <a:rPr lang="fr-FR" sz="2400" dirty="0"/>
                        <a:t>Amélioration de l’audition à court terme</a:t>
                      </a:r>
                      <a:endParaRPr lang="fr-FR" sz="7200" dirty="0"/>
                    </a:p>
                  </a:txBody>
                  <a:tcPr marL="121920" marR="121920" marT="60960" marB="60960"/>
                </a:tc>
                <a:tc>
                  <a:txBody>
                    <a:bodyPr/>
                    <a:lstStyle/>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Risques de l’anesthésie générale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Impact du tube (otorrhée, tissus granulation, obstruction)</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Complications après expulsion du TTT (</a:t>
                      </a:r>
                      <a:r>
                        <a:rPr lang="fr-FR" sz="2400" dirty="0" err="1"/>
                        <a:t>myringosclérose</a:t>
                      </a:r>
                      <a:r>
                        <a:rPr lang="fr-FR" sz="2400" dirty="0"/>
                        <a:t>, perforation persistante)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Anxiété et inconfort lié à la procédure</a:t>
                      </a:r>
                    </a:p>
                    <a:p>
                      <a:pPr marL="457200" lvl="0" indent="-317500" rtl="0">
                        <a:lnSpc>
                          <a:spcPct val="90000"/>
                        </a:lnSpc>
                        <a:spcBef>
                          <a:spcPts val="0"/>
                        </a:spcBef>
                        <a:spcAft>
                          <a:spcPts val="0"/>
                        </a:spcAft>
                        <a:buClr>
                          <a:schemeClr val="dk1"/>
                        </a:buClr>
                        <a:buSzPts val="1400"/>
                        <a:buFont typeface="Arial" panose="020B0604020202020204" pitchFamily="34" charset="0"/>
                        <a:buChar char="•"/>
                      </a:pPr>
                      <a:r>
                        <a:rPr lang="fr-FR" sz="2400" dirty="0"/>
                        <a:t>Coût direct de la chirurgie</a:t>
                      </a:r>
                    </a:p>
                  </a:txBody>
                  <a:tcPr marL="121920" marR="121920" marT="60960" marB="60960"/>
                </a:tc>
                <a:extLst>
                  <a:ext uri="{0D108BD9-81ED-4DB2-BD59-A6C34878D82A}">
                    <a16:rowId xmlns:a16="http://schemas.microsoft.com/office/drawing/2014/main" val="958619709"/>
                  </a:ext>
                </a:extLst>
              </a:tr>
            </a:tbl>
          </a:graphicData>
        </a:graphic>
      </p:graphicFrame>
      <p:sp>
        <p:nvSpPr>
          <p:cNvPr id="3" name="ZoneTexte 2">
            <a:extLst>
              <a:ext uri="{FF2B5EF4-FFF2-40B4-BE49-F238E27FC236}">
                <a16:creationId xmlns:a16="http://schemas.microsoft.com/office/drawing/2014/main" id="{9D5E8EB9-F4A1-6E37-9AB0-1DA9CA87B7E7}"/>
              </a:ext>
            </a:extLst>
          </p:cNvPr>
          <p:cNvSpPr txBox="1"/>
          <p:nvPr/>
        </p:nvSpPr>
        <p:spPr>
          <a:xfrm>
            <a:off x="623392" y="5685404"/>
            <a:ext cx="9046816" cy="666977"/>
          </a:xfrm>
          <a:prstGeom prst="rect">
            <a:avLst/>
          </a:prstGeom>
          <a:noFill/>
        </p:spPr>
        <p:txBody>
          <a:bodyPr wrap="square" rtlCol="0">
            <a:spAutoFit/>
          </a:bodyPr>
          <a:lstStyle/>
          <a:p>
            <a:r>
              <a:rPr lang="fr-FR" sz="1867" dirty="0"/>
              <a:t>*réduction de 3 épisodes par année selon recommandations guide pratique clinique, mais données probantes de faible qualité selon </a:t>
            </a:r>
            <a:r>
              <a:rPr lang="fr-FR" sz="1867" dirty="0" err="1"/>
              <a:t>méta-analyse</a:t>
            </a:r>
            <a:r>
              <a:rPr lang="fr-FR" sz="1867" dirty="0"/>
              <a:t> et revue systématique</a:t>
            </a:r>
          </a:p>
        </p:txBody>
      </p:sp>
      <p:pic>
        <p:nvPicPr>
          <p:cNvPr id="6" name="Graphique 5" descr="Scales of justice contour">
            <a:extLst>
              <a:ext uri="{FF2B5EF4-FFF2-40B4-BE49-F238E27FC236}">
                <a16:creationId xmlns:a16="http://schemas.microsoft.com/office/drawing/2014/main" id="{6D37B69F-D134-81D5-27ED-8D86850C4E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6108" y="577437"/>
            <a:ext cx="1219200" cy="1219200"/>
          </a:xfrm>
          <a:prstGeom prst="rect">
            <a:avLst/>
          </a:prstGeom>
        </p:spPr>
      </p:pic>
    </p:spTree>
    <p:extLst>
      <p:ext uri="{BB962C8B-B14F-4D97-AF65-F5344CB8AC3E}">
        <p14:creationId xmlns:p14="http://schemas.microsoft.com/office/powerpoint/2010/main" val="291094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descr="Sepia sunset">
            <a:extLst>
              <a:ext uri="{FF2B5EF4-FFF2-40B4-BE49-F238E27FC236}">
                <a16:creationId xmlns:a16="http://schemas.microsoft.com/office/drawing/2014/main" id="{09E884F5-1EF3-90DA-5057-D7957CB2E711}"/>
              </a:ext>
            </a:extLst>
          </p:cNvPr>
          <p:cNvPicPr>
            <a:picLocks noChangeAspect="1"/>
          </p:cNvPicPr>
          <p:nvPr/>
        </p:nvPicPr>
        <p:blipFill rotWithShape="1">
          <a:blip r:embed="rId3"/>
          <a:srcRect t="3491" b="21509"/>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461F33B-37D3-C94F-BDCE-E96656DBF7C7}"/>
              </a:ext>
            </a:extLst>
          </p:cNvPr>
          <p:cNvSpPr>
            <a:spLocks noGrp="1"/>
          </p:cNvSpPr>
          <p:nvPr>
            <p:ph type="title" idx="4294967295"/>
          </p:nvPr>
        </p:nvSpPr>
        <p:spPr>
          <a:xfrm>
            <a:off x="786062" y="399633"/>
            <a:ext cx="10780295" cy="1811755"/>
          </a:xfrm>
          <a:ln w="19050">
            <a:solidFill>
              <a:schemeClr val="accent1"/>
            </a:solidFill>
          </a:ln>
        </p:spPr>
        <p:txBody>
          <a:bodyPr/>
          <a:lstStyle/>
          <a:p>
            <a:r>
              <a:rPr lang="fr-FR" dirty="0">
                <a:solidFill>
                  <a:schemeClr val="tx1"/>
                </a:solidFill>
              </a:rPr>
              <a:t>Post test #2: Concernant la vitamine D, quelle affirmation est vraie?</a:t>
            </a:r>
          </a:p>
        </p:txBody>
      </p:sp>
      <p:graphicFrame>
        <p:nvGraphicFramePr>
          <p:cNvPr id="17" name="Espace réservé du contenu 2">
            <a:extLst>
              <a:ext uri="{FF2B5EF4-FFF2-40B4-BE49-F238E27FC236}">
                <a16:creationId xmlns:a16="http://schemas.microsoft.com/office/drawing/2014/main" id="{84331136-4F09-66CE-748B-74BE254D9807}"/>
              </a:ext>
            </a:extLst>
          </p:cNvPr>
          <p:cNvGraphicFramePr>
            <a:graphicFrameLocks noGrp="1"/>
          </p:cNvGraphicFramePr>
          <p:nvPr>
            <p:ph idx="4294967295"/>
          </p:nvPr>
        </p:nvGraphicFramePr>
        <p:xfrm>
          <a:off x="786062" y="2211388"/>
          <a:ext cx="10780295" cy="3713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9800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1F33B-37D3-C94F-BDCE-E96656DBF7C7}"/>
              </a:ext>
            </a:extLst>
          </p:cNvPr>
          <p:cNvSpPr>
            <a:spLocks noGrp="1"/>
          </p:cNvSpPr>
          <p:nvPr>
            <p:ph type="title"/>
          </p:nvPr>
        </p:nvSpPr>
        <p:spPr>
          <a:xfrm>
            <a:off x="252919" y="1123838"/>
            <a:ext cx="2947482" cy="2132710"/>
          </a:xfrm>
        </p:spPr>
        <p:txBody>
          <a:bodyPr/>
          <a:lstStyle/>
          <a:p>
            <a:r>
              <a:rPr lang="fr-FR" dirty="0"/>
              <a:t>réponse post-test # 2</a:t>
            </a:r>
          </a:p>
        </p:txBody>
      </p:sp>
      <p:sp>
        <p:nvSpPr>
          <p:cNvPr id="3" name="Espace réservé du contenu 2">
            <a:extLst>
              <a:ext uri="{FF2B5EF4-FFF2-40B4-BE49-F238E27FC236}">
                <a16:creationId xmlns:a16="http://schemas.microsoft.com/office/drawing/2014/main" id="{34C7AC73-3E89-A841-95FC-6E1D0BFA41CE}"/>
              </a:ext>
            </a:extLst>
          </p:cNvPr>
          <p:cNvSpPr>
            <a:spLocks noGrp="1"/>
          </p:cNvSpPr>
          <p:nvPr>
            <p:ph idx="1"/>
          </p:nvPr>
        </p:nvSpPr>
        <p:spPr>
          <a:xfrm>
            <a:off x="3497179" y="770021"/>
            <a:ext cx="8359032" cy="5309937"/>
          </a:xfrm>
        </p:spPr>
        <p:txBody>
          <a:bodyPr/>
          <a:lstStyle/>
          <a:p>
            <a:pPr marL="609585" indent="-609585">
              <a:buAutoNum type="arabicPeriod"/>
            </a:pPr>
            <a:r>
              <a:rPr lang="fr-FR" sz="2667" dirty="0"/>
              <a:t>Faux: les suppléments engendrent une augmentation du niveau sérique mesuré de vitamine D, mais pas suffisamment de preuves pour la santé osseuse, et divers types d’infection.</a:t>
            </a:r>
          </a:p>
          <a:p>
            <a:pPr marL="609585" indent="-609585">
              <a:buFontTx/>
              <a:buAutoNum type="arabicPeriod"/>
            </a:pPr>
            <a:r>
              <a:rPr lang="fr-FR" sz="2667" dirty="0"/>
              <a:t>Vrai: La vitamine D synthétisée par la peau suite à l’exposition au soleil reste deux fois plus longtemps dans le sang que la vitamine D ingérée per os.</a:t>
            </a:r>
          </a:p>
          <a:p>
            <a:pPr marL="609585" indent="-609585">
              <a:buFontTx/>
              <a:buAutoNum type="arabicPeriod"/>
            </a:pPr>
            <a:r>
              <a:rPr lang="fr-FR" sz="2667" dirty="0"/>
              <a:t>Faux: 10-15 min de soleil direct sur le visage, les mains et les bras 2 à 3 fois par semaine est adéquat pour synthétiser assez de vitamine D chez la majorité des enfants. Cependant, la synthèse est affectée par la latitude, le temps de l’année, l’âge, et autres facteurs (écran solaire, vêtements, </a:t>
            </a:r>
            <a:r>
              <a:rPr lang="fr-FR" sz="2667" dirty="0" err="1"/>
              <a:t>etc</a:t>
            </a:r>
            <a:r>
              <a:rPr lang="fr-FR" sz="2667" dirty="0"/>
              <a:t>)</a:t>
            </a:r>
          </a:p>
        </p:txBody>
      </p:sp>
      <p:pic>
        <p:nvPicPr>
          <p:cNvPr id="6" name="Image 5" descr="Sepia sunset">
            <a:extLst>
              <a:ext uri="{FF2B5EF4-FFF2-40B4-BE49-F238E27FC236}">
                <a16:creationId xmlns:a16="http://schemas.microsoft.com/office/drawing/2014/main" id="{800DAB30-F422-0952-B18C-93AA49673FF0}"/>
              </a:ext>
            </a:extLst>
          </p:cNvPr>
          <p:cNvPicPr>
            <a:picLocks noChangeAspect="1"/>
          </p:cNvPicPr>
          <p:nvPr/>
        </p:nvPicPr>
        <p:blipFill>
          <a:blip r:embed="rId3"/>
          <a:stretch>
            <a:fillRect/>
          </a:stretch>
        </p:blipFill>
        <p:spPr>
          <a:xfrm>
            <a:off x="403070" y="3738173"/>
            <a:ext cx="2660975" cy="1995989"/>
          </a:xfrm>
          <a:prstGeom prst="rect">
            <a:avLst/>
          </a:prstGeom>
        </p:spPr>
      </p:pic>
    </p:spTree>
    <p:extLst>
      <p:ext uri="{BB962C8B-B14F-4D97-AF65-F5344CB8AC3E}">
        <p14:creationId xmlns:p14="http://schemas.microsoft.com/office/powerpoint/2010/main" val="1100570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C201A9CE-51FC-5EDF-B9E5-6CEDA50FF331}"/>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100">
                <a:solidFill>
                  <a:srgbClr val="FFFFFF"/>
                </a:solidFill>
              </a:rPr>
              <a:t>Questions? Commentaires?</a:t>
            </a:r>
          </a:p>
        </p:txBody>
      </p:sp>
      <p:pic>
        <p:nvPicPr>
          <p:cNvPr id="5" name="Image 4">
            <a:extLst>
              <a:ext uri="{FF2B5EF4-FFF2-40B4-BE49-F238E27FC236}">
                <a16:creationId xmlns:a16="http://schemas.microsoft.com/office/drawing/2014/main" id="{F47F00D1-47B2-B251-FAEC-331C8E2E1857}"/>
              </a:ext>
            </a:extLst>
          </p:cNvPr>
          <p:cNvPicPr>
            <a:picLocks noChangeAspect="1"/>
          </p:cNvPicPr>
          <p:nvPr/>
        </p:nvPicPr>
        <p:blipFill rotWithShape="1">
          <a:blip r:embed="rId3"/>
          <a:srcRect r="-1" b="3770"/>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6" name="ZoneTexte 5">
            <a:extLst>
              <a:ext uri="{FF2B5EF4-FFF2-40B4-BE49-F238E27FC236}">
                <a16:creationId xmlns:a16="http://schemas.microsoft.com/office/drawing/2014/main" id="{26074D41-6398-2485-B9B4-3B45824CF4D9}"/>
              </a:ext>
            </a:extLst>
          </p:cNvPr>
          <p:cNvSpPr txBox="1"/>
          <p:nvPr/>
        </p:nvSpPr>
        <p:spPr>
          <a:xfrm>
            <a:off x="4642229" y="6101572"/>
            <a:ext cx="7612831" cy="369332"/>
          </a:xfrm>
          <a:prstGeom prst="rect">
            <a:avLst/>
          </a:prstGeom>
          <a:noFill/>
        </p:spPr>
        <p:txBody>
          <a:bodyPr wrap="square" rtlCol="0">
            <a:spAutoFit/>
          </a:bodyPr>
          <a:lstStyle/>
          <a:p>
            <a:r>
              <a:rPr lang="fr-FR" dirty="0"/>
              <a:t>Photo tirée de la page Facebook du groupe d’intérêt en pédiatrie de l’U de M</a:t>
            </a:r>
          </a:p>
        </p:txBody>
      </p:sp>
    </p:spTree>
    <p:extLst>
      <p:ext uri="{BB962C8B-B14F-4D97-AF65-F5344CB8AC3E}">
        <p14:creationId xmlns:p14="http://schemas.microsoft.com/office/powerpoint/2010/main" val="2951981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BAE186F-4B4E-6344-ADE7-DFC5F90B7218}"/>
              </a:ext>
            </a:extLst>
          </p:cNvPr>
          <p:cNvSpPr>
            <a:spLocks noGrp="1"/>
          </p:cNvSpPr>
          <p:nvPr>
            <p:ph type="title"/>
          </p:nvPr>
        </p:nvSpPr>
        <p:spPr>
          <a:xfrm>
            <a:off x="289248" y="1123837"/>
            <a:ext cx="4998963" cy="1255469"/>
          </a:xfrm>
        </p:spPr>
        <p:txBody>
          <a:bodyPr>
            <a:normAutofit/>
          </a:bodyPr>
          <a:lstStyle/>
          <a:p>
            <a:r>
              <a:rPr lang="en-US" dirty="0"/>
              <a:t>Pour en savoir plus…</a:t>
            </a:r>
          </a:p>
        </p:txBody>
      </p:sp>
      <p:sp>
        <p:nvSpPr>
          <p:cNvPr id="3" name="Content Placeholder 2">
            <a:extLst>
              <a:ext uri="{FF2B5EF4-FFF2-40B4-BE49-F238E27FC236}">
                <a16:creationId xmlns:a16="http://schemas.microsoft.com/office/drawing/2014/main" id="{0FDA1E15-3AB0-B979-0AB9-D4B9D484ED53}"/>
              </a:ext>
            </a:extLst>
          </p:cNvPr>
          <p:cNvSpPr>
            <a:spLocks noGrp="1"/>
          </p:cNvSpPr>
          <p:nvPr>
            <p:ph idx="1"/>
          </p:nvPr>
        </p:nvSpPr>
        <p:spPr>
          <a:xfrm>
            <a:off x="289249" y="2510395"/>
            <a:ext cx="4998962" cy="3274586"/>
          </a:xfrm>
        </p:spPr>
        <p:txBody>
          <a:bodyPr anchor="t">
            <a:normAutofit/>
          </a:bodyPr>
          <a:lstStyle/>
          <a:p>
            <a:r>
              <a:rPr lang="fr-FR">
                <a:solidFill>
                  <a:srgbClr val="FFFFFF"/>
                </a:solidFill>
              </a:rPr>
              <a:t>Horaire des séances « Choisir avec soin » au FMF 2023</a:t>
            </a:r>
          </a:p>
          <a:p>
            <a:r>
              <a:rPr lang="fr-FR">
                <a:solidFill>
                  <a:srgbClr val="FFFFFF"/>
                </a:solidFill>
              </a:rPr>
              <a:t>Liste de ressources </a:t>
            </a:r>
          </a:p>
          <a:p>
            <a:r>
              <a:rPr lang="fr-FR">
                <a:solidFill>
                  <a:srgbClr val="FFFFFF"/>
                </a:solidFill>
              </a:rPr>
              <a:t>Sites web de Choisir avec soin Québec et de Choisir avec soin Canada</a:t>
            </a:r>
          </a:p>
        </p:txBody>
      </p:sp>
      <p:pic>
        <p:nvPicPr>
          <p:cNvPr id="9" name="Image 8" descr="Une image contenant motif, carré, Graphique, Rectangle&#10;&#10;Description générée automatiquement">
            <a:extLst>
              <a:ext uri="{FF2B5EF4-FFF2-40B4-BE49-F238E27FC236}">
                <a16:creationId xmlns:a16="http://schemas.microsoft.com/office/drawing/2014/main" id="{05830158-9D96-6CD8-9D5E-F120035AE418}"/>
              </a:ext>
            </a:extLst>
          </p:cNvPr>
          <p:cNvPicPr>
            <a:picLocks noChangeAspect="1"/>
          </p:cNvPicPr>
          <p:nvPr/>
        </p:nvPicPr>
        <p:blipFill rotWithShape="1">
          <a:blip r:embed="rId3">
            <a:extLst>
              <a:ext uri="{28A0092B-C50C-407E-A947-70E740481C1C}">
                <a14:useLocalDpi xmlns:a14="http://schemas.microsoft.com/office/drawing/2010/main" val="0"/>
              </a:ext>
            </a:extLst>
          </a:blip>
          <a:srcRect r="1736" b="4"/>
          <a:stretch/>
        </p:blipFill>
        <p:spPr>
          <a:xfrm>
            <a:off x="6083162" y="759254"/>
            <a:ext cx="5238340" cy="5330650"/>
          </a:xfrm>
          <a:prstGeom prst="rect">
            <a:avLst/>
          </a:prstGeom>
        </p:spPr>
      </p:pic>
    </p:spTree>
    <p:extLst>
      <p:ext uri="{BB962C8B-B14F-4D97-AF65-F5344CB8AC3E}">
        <p14:creationId xmlns:p14="http://schemas.microsoft.com/office/powerpoint/2010/main" val="3814677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2413568"/>
            <a:ext cx="12192000" cy="0"/>
          </a:xfrm>
          <a:prstGeom prst="line">
            <a:avLst/>
          </a:prstGeom>
          <a:ln w="28575" cap="flat">
            <a:solidFill>
              <a:srgbClr val="000000"/>
            </a:solidFill>
            <a:prstDash val="solid"/>
            <a:headEnd type="none" w="sm" len="sm"/>
            <a:tailEnd type="none" w="sm" len="sm"/>
          </a:ln>
        </p:spPr>
        <p:txBody>
          <a:bodyPr/>
          <a:lstStyle/>
          <a:p>
            <a:pPr defTabSz="609630"/>
            <a:endParaRPr lang="fr-CA"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1422262" y="685800"/>
            <a:ext cx="9449208" cy="34798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pPr defTabSz="609630"/>
              <a:endParaRPr lang="en-US" sz="1200" dirty="0">
                <a:solidFill>
                  <a:prstClr val="black"/>
                </a:solidFill>
                <a:latin typeface="Calibri"/>
              </a:endParaRPr>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pPr defTabSz="609630"/>
              <a:endParaRPr lang="fr-CA"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2072095" y="1360256"/>
            <a:ext cx="8047811" cy="1667890"/>
            <a:chOff x="0" y="-133349"/>
            <a:chExt cx="14439805" cy="3335780"/>
          </a:xfrm>
        </p:grpSpPr>
        <p:sp>
          <p:nvSpPr>
            <p:cNvPr id="10" name="TextBox 10"/>
            <p:cNvSpPr txBox="1">
              <a:spLocks noGrp="1" noRot="1" noMove="1" noResize="1" noEditPoints="1" noAdjustHandles="1" noChangeArrowheads="1" noChangeShapeType="1"/>
            </p:cNvSpPr>
            <p:nvPr/>
          </p:nvSpPr>
          <p:spPr>
            <a:xfrm>
              <a:off x="0" y="-133349"/>
              <a:ext cx="14439805" cy="1513234"/>
            </a:xfrm>
            <a:prstGeom prst="rect">
              <a:avLst/>
            </a:prstGeom>
          </p:spPr>
          <p:txBody>
            <a:bodyPr lIns="0" tIns="0" rIns="0" bIns="0" rtlCol="0" anchor="t">
              <a:spAutoFit/>
            </a:bodyPr>
            <a:lstStyle/>
            <a:p>
              <a:pPr algn="ctr" defTabSz="609630">
                <a:lnSpc>
                  <a:spcPts val="5867"/>
                </a:lnSpc>
              </a:pPr>
              <a:r>
                <a:rPr lang="en-US" sz="5334" b="1" dirty="0">
                  <a:solidFill>
                    <a:srgbClr val="000000"/>
                  </a:solidFill>
                  <a:latin typeface="Lucida Bright" panose="02040602050505020304" pitchFamily="18" charset="0"/>
                </a:rPr>
                <a:t>Merci !</a:t>
              </a:r>
            </a:p>
          </p:txBody>
        </p:sp>
        <p:sp>
          <p:nvSpPr>
            <p:cNvPr id="11" name="TextBox 11"/>
            <p:cNvSpPr txBox="1">
              <a:spLocks noGrp="1" noRot="1" noMove="1" noResize="1" noEditPoints="1" noAdjustHandles="1" noChangeArrowheads="1" noChangeShapeType="1"/>
            </p:cNvSpPr>
            <p:nvPr/>
          </p:nvSpPr>
          <p:spPr>
            <a:xfrm>
              <a:off x="571231" y="1805895"/>
              <a:ext cx="13868574" cy="1396536"/>
            </a:xfrm>
            <a:prstGeom prst="rect">
              <a:avLst/>
            </a:prstGeom>
          </p:spPr>
          <p:txBody>
            <a:bodyPr wrap="square" lIns="0" tIns="0" rIns="0" bIns="0" rtlCol="0" anchor="t">
              <a:spAutoFit/>
            </a:bodyPr>
            <a:lstStyle/>
            <a:p>
              <a:pPr defTabSz="609630">
                <a:lnSpc>
                  <a:spcPts val="6628"/>
                </a:lnSpc>
              </a:pPr>
              <a:r>
                <a:rPr lang="fr-FR" sz="2133" dirty="0">
                  <a:solidFill>
                    <a:srgbClr val="000000"/>
                  </a:solidFill>
                  <a:latin typeface="Lucida Bright" panose="02040602050505020304" pitchFamily="18" charset="0"/>
                </a:rPr>
                <a:t>Veuillez remplir l’évaluation de la séance dès maintenant ! </a:t>
              </a:r>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672898" y="5153368"/>
            <a:ext cx="749364" cy="767465"/>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4732581" y="5189816"/>
            <a:ext cx="749364" cy="753001"/>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8199887" y="5182584"/>
            <a:ext cx="749364" cy="767465"/>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0144544" y="3278228"/>
            <a:ext cx="1817614" cy="1817614"/>
          </a:xfrm>
          <a:prstGeom prst="rect">
            <a:avLst/>
          </a:prstGeom>
        </p:spPr>
      </p:pic>
      <p:sp>
        <p:nvSpPr>
          <p:cNvPr id="13" name="TextBox 13"/>
          <p:cNvSpPr txBox="1">
            <a:spLocks noGrp="1" noRot="1" noMove="1" noResize="1" noEditPoints="1" noAdjustHandles="1" noChangeArrowheads="1" noChangeShapeType="1"/>
          </p:cNvSpPr>
          <p:nvPr/>
        </p:nvSpPr>
        <p:spPr>
          <a:xfrm>
            <a:off x="1622466" y="5407606"/>
            <a:ext cx="2957761" cy="330090"/>
          </a:xfrm>
          <a:prstGeom prst="rect">
            <a:avLst/>
          </a:prstGeom>
        </p:spPr>
        <p:txBody>
          <a:bodyPr wrap="square" lIns="0" tIns="0" rIns="0" bIns="0" rtlCol="0" anchor="t">
            <a:spAutoFit/>
          </a:bodyPr>
          <a:lstStyle/>
          <a:p>
            <a:pPr defTabSz="609630">
              <a:lnSpc>
                <a:spcPts val="2797"/>
              </a:lnSpc>
            </a:pPr>
            <a:r>
              <a:rPr lang="en-US" sz="2133" dirty="0" err="1">
                <a:solidFill>
                  <a:srgbClr val="000000"/>
                </a:solidFill>
                <a:latin typeface="Lucida Bright" panose="02040602050505020304" pitchFamily="18" charset="0"/>
                <a:cs typeface="Arial" panose="020B0604020202020204" pitchFamily="34" charset="0"/>
              </a:rPr>
              <a:t>FamilyMedicineForum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4" name="TextBox 14"/>
          <p:cNvSpPr txBox="1">
            <a:spLocks noGrp="1" noRot="1" noMove="1" noResize="1" noEditPoints="1" noAdjustHandles="1" noChangeArrowheads="1" noChangeShapeType="1"/>
          </p:cNvSpPr>
          <p:nvPr/>
        </p:nvSpPr>
        <p:spPr>
          <a:xfrm>
            <a:off x="5634300" y="5398044"/>
            <a:ext cx="2370839" cy="339708"/>
          </a:xfrm>
          <a:prstGeom prst="rect">
            <a:avLst/>
          </a:prstGeom>
        </p:spPr>
        <p:txBody>
          <a:bodyPr wrap="square" lIns="0" tIns="0" rIns="0" bIns="0" rtlCol="0" anchor="t">
            <a:spAutoFit/>
          </a:bodyPr>
          <a:lstStyle/>
          <a:p>
            <a:pPr defTabSz="609630">
              <a:lnSpc>
                <a:spcPts val="2895"/>
              </a:lnSpc>
            </a:pPr>
            <a:r>
              <a:rPr lang="en-US" sz="2133" dirty="0" err="1">
                <a:solidFill>
                  <a:srgbClr val="000000"/>
                </a:solidFill>
                <a:latin typeface="Lucida Bright" panose="02040602050505020304" pitchFamily="18" charset="0"/>
                <a:cs typeface="Arial" panose="020B0604020202020204" pitchFamily="34" charset="0"/>
              </a:rPr>
              <a:t>FamilyMedForum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5" name="TextBox 15"/>
          <p:cNvSpPr txBox="1">
            <a:spLocks noGrp="1" noRot="1" noMove="1" noResize="1" noEditPoints="1" noAdjustHandles="1" noChangeArrowheads="1" noChangeShapeType="1"/>
          </p:cNvSpPr>
          <p:nvPr/>
        </p:nvSpPr>
        <p:spPr>
          <a:xfrm>
            <a:off x="9144000" y="5401194"/>
            <a:ext cx="2641600" cy="339708"/>
          </a:xfrm>
          <a:prstGeom prst="rect">
            <a:avLst/>
          </a:prstGeom>
        </p:spPr>
        <p:txBody>
          <a:bodyPr wrap="square" lIns="0" tIns="0" rIns="0" bIns="0" rtlCol="0" anchor="t">
            <a:spAutoFit/>
          </a:bodyPr>
          <a:lstStyle/>
          <a:p>
            <a:pPr defTabSz="609630">
              <a:lnSpc>
                <a:spcPts val="2895"/>
              </a:lnSpc>
            </a:pPr>
            <a:r>
              <a:rPr lang="en-US" sz="2133" dirty="0" err="1">
                <a:solidFill>
                  <a:srgbClr val="000000"/>
                </a:solidFill>
                <a:latin typeface="Lucida Bright" panose="02040602050505020304" pitchFamily="18" charset="0"/>
                <a:cs typeface="Arial" panose="020B0604020202020204" pitchFamily="34" charset="0"/>
              </a:rPr>
              <a:t>FamilyMedForum</a:t>
            </a:r>
            <a:endParaRPr lang="en-US" sz="2133" dirty="0">
              <a:solidFill>
                <a:srgbClr val="000000"/>
              </a:solidFill>
              <a:latin typeface="Lucida Bright" panose="02040602050505020304" pitchFamily="18" charset="0"/>
              <a:cs typeface="Arial" panose="020B0604020202020204" pitchFamily="34" charset="0"/>
            </a:endParaRPr>
          </a:p>
        </p:txBody>
      </p:sp>
      <p:sp>
        <p:nvSpPr>
          <p:cNvPr id="16" name="TextBox 16"/>
          <p:cNvSpPr txBox="1">
            <a:spLocks noGrp="1" noRot="1" noMove="1" noResize="1" noEditPoints="1" noAdjustHandles="1" noChangeArrowheads="1" noChangeShapeType="1"/>
          </p:cNvSpPr>
          <p:nvPr/>
        </p:nvSpPr>
        <p:spPr>
          <a:xfrm>
            <a:off x="10316869" y="3964093"/>
            <a:ext cx="1545411" cy="429413"/>
          </a:xfrm>
          <a:prstGeom prst="rect">
            <a:avLst/>
          </a:prstGeom>
        </p:spPr>
        <p:txBody>
          <a:bodyPr wrap="square" lIns="0" tIns="0" rIns="0" bIns="0" rtlCol="0" anchor="t">
            <a:spAutoFit/>
          </a:bodyPr>
          <a:lstStyle/>
          <a:p>
            <a:pPr defTabSz="609630">
              <a:lnSpc>
                <a:spcPts val="3733"/>
              </a:lnSpc>
            </a:pPr>
            <a:r>
              <a:rPr lang="en-US" sz="2400" dirty="0">
                <a:solidFill>
                  <a:srgbClr val="000000"/>
                </a:solidFill>
                <a:latin typeface="Amasis MT Pro Black" panose="02040A04050005020304" pitchFamily="18" charset="0"/>
                <a:cs typeface="Arial" panose="020B0604020202020204" pitchFamily="34" charset="0"/>
              </a:rPr>
              <a:t>#monfmf</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Oreilles</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pPr defTabSz="548626">
              <a:defRPr/>
            </a:pPr>
            <a:r>
              <a:rPr lang="fr-CA" sz="1867" dirty="0">
                <a:solidFill>
                  <a:srgbClr val="212121"/>
                </a:solidFill>
              </a:rPr>
              <a:t>Rosenfeld RM, </a:t>
            </a:r>
            <a:r>
              <a:rPr lang="fr-CA" sz="1867" dirty="0" err="1">
                <a:solidFill>
                  <a:srgbClr val="212121"/>
                </a:solidFill>
              </a:rPr>
              <a:t>Tunkel</a:t>
            </a:r>
            <a:r>
              <a:rPr lang="fr-CA" sz="1867" dirty="0">
                <a:solidFill>
                  <a:srgbClr val="212121"/>
                </a:solidFill>
              </a:rPr>
              <a:t> DE, Schwartz SR, Anne S, Bishop CE, </a:t>
            </a:r>
            <a:r>
              <a:rPr lang="fr-CA" sz="1867" dirty="0" err="1">
                <a:solidFill>
                  <a:srgbClr val="212121"/>
                </a:solidFill>
              </a:rPr>
              <a:t>Chelius</a:t>
            </a:r>
            <a:r>
              <a:rPr lang="fr-CA" sz="1867" dirty="0">
                <a:solidFill>
                  <a:srgbClr val="212121"/>
                </a:solidFill>
              </a:rPr>
              <a:t> DC, </a:t>
            </a:r>
            <a:r>
              <a:rPr lang="fr-CA" sz="1867" dirty="0" err="1">
                <a:solidFill>
                  <a:srgbClr val="212121"/>
                </a:solidFill>
              </a:rPr>
              <a:t>Hackell</a:t>
            </a:r>
            <a:r>
              <a:rPr lang="fr-CA" sz="1867" dirty="0">
                <a:solidFill>
                  <a:srgbClr val="212121"/>
                </a:solidFill>
              </a:rPr>
              <a:t> J, Hunter LL, </a:t>
            </a:r>
            <a:r>
              <a:rPr lang="fr-CA" sz="1867" dirty="0" err="1">
                <a:solidFill>
                  <a:srgbClr val="212121"/>
                </a:solidFill>
              </a:rPr>
              <a:t>Keppel</a:t>
            </a:r>
            <a:r>
              <a:rPr lang="fr-CA" sz="1867" dirty="0">
                <a:solidFill>
                  <a:srgbClr val="212121"/>
                </a:solidFill>
              </a:rPr>
              <a:t> KL, Kim AH, Kim TW, Levine JM, </a:t>
            </a:r>
            <a:r>
              <a:rPr lang="fr-CA" sz="1867" dirty="0" err="1">
                <a:solidFill>
                  <a:srgbClr val="212121"/>
                </a:solidFill>
              </a:rPr>
              <a:t>Maksimoski</a:t>
            </a:r>
            <a:r>
              <a:rPr lang="fr-CA" sz="1867" dirty="0">
                <a:solidFill>
                  <a:srgbClr val="212121"/>
                </a:solidFill>
              </a:rPr>
              <a:t> MT, Moore DJ, </a:t>
            </a:r>
            <a:r>
              <a:rPr lang="fr-CA" sz="1867" dirty="0" err="1">
                <a:solidFill>
                  <a:srgbClr val="212121"/>
                </a:solidFill>
              </a:rPr>
              <a:t>Preciado</a:t>
            </a:r>
            <a:r>
              <a:rPr lang="fr-CA" sz="1867" dirty="0">
                <a:solidFill>
                  <a:srgbClr val="212121"/>
                </a:solidFill>
              </a:rPr>
              <a:t> DA, </a:t>
            </a:r>
            <a:r>
              <a:rPr lang="fr-CA" sz="1867" dirty="0" err="1">
                <a:solidFill>
                  <a:srgbClr val="212121"/>
                </a:solidFill>
              </a:rPr>
              <a:t>Raol</a:t>
            </a:r>
            <a:r>
              <a:rPr lang="fr-CA" sz="1867" dirty="0">
                <a:solidFill>
                  <a:srgbClr val="212121"/>
                </a:solidFill>
              </a:rPr>
              <a:t> NP, Vaughan WK, Walker EA, </a:t>
            </a:r>
            <a:r>
              <a:rPr lang="fr-CA" sz="1867" dirty="0" err="1">
                <a:solidFill>
                  <a:srgbClr val="212121"/>
                </a:solidFill>
              </a:rPr>
              <a:t>Monjur</a:t>
            </a:r>
            <a:r>
              <a:rPr lang="fr-CA" sz="1867" dirty="0">
                <a:solidFill>
                  <a:srgbClr val="212121"/>
                </a:solidFill>
              </a:rPr>
              <a:t> TM. </a:t>
            </a:r>
            <a:r>
              <a:rPr lang="fr-CA" sz="1867" dirty="0" err="1">
                <a:solidFill>
                  <a:srgbClr val="212121"/>
                </a:solidFill>
              </a:rPr>
              <a:t>Clinical</a:t>
            </a:r>
            <a:r>
              <a:rPr lang="fr-CA" sz="1867" dirty="0">
                <a:solidFill>
                  <a:srgbClr val="212121"/>
                </a:solidFill>
              </a:rPr>
              <a:t> Practice Guideline: </a:t>
            </a:r>
            <a:r>
              <a:rPr lang="fr-CA" sz="1867" dirty="0" err="1">
                <a:solidFill>
                  <a:srgbClr val="212121"/>
                </a:solidFill>
              </a:rPr>
              <a:t>Tympanostomy</a:t>
            </a:r>
            <a:r>
              <a:rPr lang="fr-CA" sz="1867" dirty="0">
                <a:solidFill>
                  <a:srgbClr val="212121"/>
                </a:solidFill>
              </a:rPr>
              <a:t> Tubes in </a:t>
            </a:r>
            <a:r>
              <a:rPr lang="fr-CA" sz="1867" dirty="0" err="1">
                <a:solidFill>
                  <a:srgbClr val="212121"/>
                </a:solidFill>
              </a:rPr>
              <a:t>Children</a:t>
            </a:r>
            <a:r>
              <a:rPr lang="fr-CA" sz="1867" dirty="0">
                <a:solidFill>
                  <a:srgbClr val="212121"/>
                </a:solidFill>
              </a:rPr>
              <a:t> (Update). </a:t>
            </a:r>
            <a:r>
              <a:rPr lang="fr-CA" sz="1867" dirty="0" err="1">
                <a:solidFill>
                  <a:srgbClr val="212121"/>
                </a:solidFill>
              </a:rPr>
              <a:t>Otolaryngol</a:t>
            </a:r>
            <a:r>
              <a:rPr lang="fr-CA" sz="1867" dirty="0">
                <a:solidFill>
                  <a:srgbClr val="212121"/>
                </a:solidFill>
              </a:rPr>
              <a:t> Head Neck </a:t>
            </a:r>
            <a:r>
              <a:rPr lang="fr-CA" sz="1867" dirty="0" err="1">
                <a:solidFill>
                  <a:srgbClr val="212121"/>
                </a:solidFill>
              </a:rPr>
              <a:t>Surg</a:t>
            </a:r>
            <a:r>
              <a:rPr lang="fr-CA" sz="1867" dirty="0">
                <a:solidFill>
                  <a:srgbClr val="212121"/>
                </a:solidFill>
              </a:rPr>
              <a:t>. 2022 Feb;166(1_suppl):S1-S55. </a:t>
            </a:r>
            <a:r>
              <a:rPr lang="fr-CA" sz="1867" dirty="0" err="1">
                <a:solidFill>
                  <a:srgbClr val="212121"/>
                </a:solidFill>
              </a:rPr>
              <a:t>doi</a:t>
            </a:r>
            <a:r>
              <a:rPr lang="fr-CA" sz="1867" dirty="0">
                <a:solidFill>
                  <a:srgbClr val="212121"/>
                </a:solidFill>
              </a:rPr>
              <a:t>: 10.1177/01945998211065662. PMID: 35138954.</a:t>
            </a:r>
          </a:p>
          <a:p>
            <a:pPr defTabSz="548626">
              <a:defRPr/>
            </a:pPr>
            <a:r>
              <a:rPr lang="fr-CA" sz="1867" dirty="0">
                <a:solidFill>
                  <a:srgbClr val="212121"/>
                </a:solidFill>
              </a:rPr>
              <a:t>Steele DW, </a:t>
            </a:r>
            <a:r>
              <a:rPr lang="fr-CA" sz="1867" dirty="0"/>
              <a:t>Adam GP, Di M, </a:t>
            </a:r>
            <a:r>
              <a:rPr lang="fr-CA" sz="1867" dirty="0" err="1"/>
              <a:t>Halladay</a:t>
            </a:r>
            <a:r>
              <a:rPr lang="fr-CA" sz="1867" dirty="0"/>
              <a:t> CH, </a:t>
            </a:r>
            <a:r>
              <a:rPr lang="fr-CA" sz="1867" dirty="0" err="1"/>
              <a:t>Balk</a:t>
            </a:r>
            <a:r>
              <a:rPr lang="fr-CA" sz="1867" dirty="0"/>
              <a:t> EM, </a:t>
            </a:r>
            <a:r>
              <a:rPr lang="fr-CA" sz="1867" dirty="0" err="1"/>
              <a:t>Trikalinos</a:t>
            </a:r>
            <a:r>
              <a:rPr lang="fr-CA" sz="1867" dirty="0"/>
              <a:t> TA. </a:t>
            </a:r>
            <a:r>
              <a:rPr lang="fr-CA" sz="1867" dirty="0" err="1"/>
              <a:t>Effectiveness</a:t>
            </a:r>
            <a:r>
              <a:rPr lang="fr-CA" sz="1867" dirty="0"/>
              <a:t> of </a:t>
            </a:r>
            <a:r>
              <a:rPr lang="fr-CA" sz="1867" dirty="0" err="1"/>
              <a:t>Tympanostomy</a:t>
            </a:r>
            <a:r>
              <a:rPr lang="fr-CA" sz="1867" dirty="0"/>
              <a:t> Tubes for </a:t>
            </a:r>
            <a:r>
              <a:rPr lang="fr-CA" sz="1867" dirty="0" err="1"/>
              <a:t>Otitis</a:t>
            </a:r>
            <a:r>
              <a:rPr lang="fr-CA" sz="1867" dirty="0"/>
              <a:t> Media: A Meta-</a:t>
            </a:r>
            <a:r>
              <a:rPr lang="fr-CA" sz="1867" dirty="0" err="1"/>
              <a:t>analysis</a:t>
            </a:r>
            <a:r>
              <a:rPr lang="fr-CA" sz="1867" dirty="0"/>
              <a:t>. </a:t>
            </a:r>
            <a:r>
              <a:rPr lang="fr-CA" sz="1867" dirty="0" err="1"/>
              <a:t>Pediatrics</a:t>
            </a:r>
            <a:r>
              <a:rPr lang="fr-CA" sz="1867" dirty="0"/>
              <a:t>. 2017 Jun;139(6):e20170125. </a:t>
            </a:r>
            <a:r>
              <a:rPr lang="fr-CA" sz="1867" dirty="0" err="1"/>
              <a:t>doi</a:t>
            </a:r>
            <a:r>
              <a:rPr lang="fr-CA" sz="1867" dirty="0"/>
              <a:t>: 10.1542/peds.2017-0125. Epub 2017 May 16. PMID: 28562283.</a:t>
            </a:r>
          </a:p>
          <a:p>
            <a:pPr defTabSz="548626">
              <a:defRPr/>
            </a:pPr>
            <a:r>
              <a:rPr lang="fr-CA" sz="1867" dirty="0" err="1"/>
              <a:t>Venekamp</a:t>
            </a:r>
            <a:r>
              <a:rPr lang="fr-CA" sz="1867" dirty="0"/>
              <a:t> RP, Mick P, Schilder AGM, Nunez DA. </a:t>
            </a:r>
            <a:r>
              <a:rPr lang="fr-CA" sz="1867" dirty="0" err="1"/>
              <a:t>Grommets</a:t>
            </a:r>
            <a:r>
              <a:rPr lang="fr-CA" sz="1867" dirty="0"/>
              <a:t> (ventilation tubes) for </a:t>
            </a:r>
            <a:r>
              <a:rPr lang="fr-CA" sz="1867" dirty="0" err="1"/>
              <a:t>recurrent</a:t>
            </a:r>
            <a:r>
              <a:rPr lang="fr-CA" sz="1867" dirty="0"/>
              <a:t> acute </a:t>
            </a:r>
            <a:r>
              <a:rPr lang="fr-CA" sz="1867" dirty="0" err="1"/>
              <a:t>otitis</a:t>
            </a:r>
            <a:r>
              <a:rPr lang="fr-CA" sz="1867" dirty="0"/>
              <a:t> media in </a:t>
            </a:r>
            <a:r>
              <a:rPr lang="fr-CA" sz="1867" dirty="0" err="1"/>
              <a:t>children</a:t>
            </a:r>
            <a:r>
              <a:rPr lang="fr-CA" sz="1867" dirty="0"/>
              <a:t>. Cochrane </a:t>
            </a:r>
            <a:r>
              <a:rPr lang="fr-CA" sz="1867" dirty="0" err="1"/>
              <a:t>Database</a:t>
            </a:r>
            <a:r>
              <a:rPr lang="fr-CA" sz="1867" dirty="0"/>
              <a:t> of </a:t>
            </a:r>
            <a:r>
              <a:rPr lang="fr-CA" sz="1867" dirty="0" err="1"/>
              <a:t>Systematic</a:t>
            </a:r>
            <a:r>
              <a:rPr lang="fr-CA" sz="1867" dirty="0"/>
              <a:t> </a:t>
            </a:r>
            <a:r>
              <a:rPr lang="fr-CA" sz="1867" dirty="0" err="1"/>
              <a:t>Reviews</a:t>
            </a:r>
            <a:r>
              <a:rPr lang="fr-CA" sz="1867" dirty="0"/>
              <a:t> 2018, Issue 5. Art. No.: CD012017. DOI: 10.1002/14651858.CD012017.pub2. </a:t>
            </a:r>
            <a:r>
              <a:rPr lang="fr-CA" sz="1867" dirty="0" err="1"/>
              <a:t>Accessed</a:t>
            </a:r>
            <a:r>
              <a:rPr lang="fr-CA" sz="1867" dirty="0"/>
              <a:t> 15 April 2023.</a:t>
            </a:r>
          </a:p>
          <a:p>
            <a:pPr defTabSz="548626">
              <a:defRPr/>
            </a:pPr>
            <a:r>
              <a:rPr lang="fr-CA" sz="1867" dirty="0"/>
              <a:t>Browning GG, Rovers MM, Williamson I, </a:t>
            </a:r>
            <a:r>
              <a:rPr lang="fr-CA" sz="1867" dirty="0" err="1"/>
              <a:t>Lous</a:t>
            </a:r>
            <a:r>
              <a:rPr lang="fr-CA" sz="1867" dirty="0"/>
              <a:t> J, Burton MJ. </a:t>
            </a:r>
            <a:r>
              <a:rPr lang="fr-CA" sz="1867" dirty="0" err="1"/>
              <a:t>Grommets</a:t>
            </a:r>
            <a:r>
              <a:rPr lang="fr-CA" sz="1867" dirty="0"/>
              <a:t> (ventilation tubes) for </a:t>
            </a:r>
            <a:r>
              <a:rPr lang="fr-CA" sz="1867" dirty="0" err="1"/>
              <a:t>hearing</a:t>
            </a:r>
            <a:r>
              <a:rPr lang="fr-CA" sz="1867" dirty="0"/>
              <a:t> </a:t>
            </a:r>
            <a:r>
              <a:rPr lang="fr-CA" sz="1867" dirty="0" err="1"/>
              <a:t>loss</a:t>
            </a:r>
            <a:r>
              <a:rPr lang="fr-CA" sz="1867" dirty="0"/>
              <a:t> </a:t>
            </a:r>
            <a:r>
              <a:rPr lang="fr-CA" sz="1867" dirty="0" err="1"/>
              <a:t>associated</a:t>
            </a:r>
            <a:r>
              <a:rPr lang="fr-CA" sz="1867" dirty="0"/>
              <a:t> </a:t>
            </a:r>
            <a:r>
              <a:rPr lang="fr-CA" sz="1867" dirty="0" err="1"/>
              <a:t>with</a:t>
            </a:r>
            <a:r>
              <a:rPr lang="fr-CA" sz="1867" dirty="0"/>
              <a:t> </a:t>
            </a:r>
            <a:r>
              <a:rPr lang="fr-CA" sz="1867" dirty="0" err="1"/>
              <a:t>otitis</a:t>
            </a:r>
            <a:r>
              <a:rPr lang="fr-CA" sz="1867" dirty="0"/>
              <a:t> media </a:t>
            </a:r>
            <a:r>
              <a:rPr lang="fr-CA" sz="1867" dirty="0" err="1"/>
              <a:t>with</a:t>
            </a:r>
            <a:r>
              <a:rPr lang="fr-CA" sz="1867" dirty="0"/>
              <a:t> effusion in </a:t>
            </a:r>
            <a:r>
              <a:rPr lang="fr-CA" sz="1867" dirty="0" err="1"/>
              <a:t>children</a:t>
            </a:r>
            <a:r>
              <a:rPr lang="fr-CA" sz="1867" dirty="0"/>
              <a:t>. Cochrane </a:t>
            </a:r>
            <a:r>
              <a:rPr lang="fr-CA" sz="1867" dirty="0" err="1"/>
              <a:t>Database</a:t>
            </a:r>
            <a:r>
              <a:rPr lang="fr-CA" sz="1867" dirty="0"/>
              <a:t> of </a:t>
            </a:r>
            <a:r>
              <a:rPr lang="fr-CA" sz="1867" dirty="0" err="1"/>
              <a:t>Systematic</a:t>
            </a:r>
            <a:r>
              <a:rPr lang="fr-CA" sz="1867" dirty="0"/>
              <a:t> </a:t>
            </a:r>
            <a:r>
              <a:rPr lang="fr-CA" sz="1867" dirty="0" err="1"/>
              <a:t>Reviews</a:t>
            </a:r>
            <a:r>
              <a:rPr lang="fr-CA" sz="1867" dirty="0"/>
              <a:t> 2010, Issue 10. Art. No.: CD001801. DOI: 10.1002/14651858.CD001801.pub3</a:t>
            </a:r>
          </a:p>
        </p:txBody>
      </p:sp>
    </p:spTree>
    <p:extLst>
      <p:ext uri="{BB962C8B-B14F-4D97-AF65-F5344CB8AC3E}">
        <p14:creationId xmlns:p14="http://schemas.microsoft.com/office/powerpoint/2010/main" val="4017192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1F33B-37D3-C94F-BDCE-E96656DBF7C7}"/>
              </a:ext>
            </a:extLst>
          </p:cNvPr>
          <p:cNvSpPr>
            <a:spLocks noGrp="1"/>
          </p:cNvSpPr>
          <p:nvPr>
            <p:ph type="title" idx="4294967295"/>
          </p:nvPr>
        </p:nvSpPr>
        <p:spPr>
          <a:xfrm>
            <a:off x="431800" y="507916"/>
            <a:ext cx="8968874" cy="2138029"/>
          </a:xfrm>
          <a:ln w="19050">
            <a:solidFill>
              <a:schemeClr val="accent1"/>
            </a:solidFill>
          </a:ln>
        </p:spPr>
        <p:txBody>
          <a:bodyPr>
            <a:normAutofit/>
          </a:bodyPr>
          <a:lstStyle/>
          <a:p>
            <a:r>
              <a:rPr lang="fr-FR" sz="2933" dirty="0">
                <a:solidFill>
                  <a:schemeClr val="tx1"/>
                </a:solidFill>
              </a:rPr>
              <a:t>Pré test #1: Les parents de Benjamin vous consultent suite à plusieurs épisodes d’otites dans les derniers mois. Que pouvez-vous leur conseiller par rapport aux tubes </a:t>
            </a:r>
            <a:r>
              <a:rPr lang="fr-FR" sz="2933" dirty="0" err="1">
                <a:solidFill>
                  <a:schemeClr val="tx1"/>
                </a:solidFill>
              </a:rPr>
              <a:t>transtypaniques</a:t>
            </a:r>
            <a:r>
              <a:rPr lang="fr-FR" sz="2933" dirty="0">
                <a:solidFill>
                  <a:schemeClr val="tx1"/>
                </a:solidFill>
              </a:rPr>
              <a:t>?</a:t>
            </a:r>
          </a:p>
        </p:txBody>
      </p:sp>
      <p:sp>
        <p:nvSpPr>
          <p:cNvPr id="3" name="Espace réservé du contenu 2">
            <a:extLst>
              <a:ext uri="{FF2B5EF4-FFF2-40B4-BE49-F238E27FC236}">
                <a16:creationId xmlns:a16="http://schemas.microsoft.com/office/drawing/2014/main" id="{34C7AC73-3E89-A841-95FC-6E1D0BFA41CE}"/>
              </a:ext>
            </a:extLst>
          </p:cNvPr>
          <p:cNvSpPr>
            <a:spLocks noGrp="1"/>
          </p:cNvSpPr>
          <p:nvPr>
            <p:ph idx="4294967295"/>
          </p:nvPr>
        </p:nvSpPr>
        <p:spPr>
          <a:xfrm>
            <a:off x="431800" y="2915987"/>
            <a:ext cx="11233150" cy="3362325"/>
          </a:xfrm>
        </p:spPr>
        <p:txBody>
          <a:bodyPr/>
          <a:lstStyle/>
          <a:p>
            <a:pPr marL="609585" indent="-609585">
              <a:buFont typeface="+mj-lt"/>
              <a:buAutoNum type="arabicPeriod"/>
            </a:pPr>
            <a:r>
              <a:rPr lang="fr-FR" sz="2133" dirty="0"/>
              <a:t>Leur utilisation est prouvée pour l’amélioration à long terme de l’audition, en cas d’otite séreuse persistante (plus de 3 mois)</a:t>
            </a:r>
          </a:p>
          <a:p>
            <a:pPr marL="609585" indent="-609585">
              <a:buFont typeface="+mj-lt"/>
              <a:buAutoNum type="arabicPeriod"/>
            </a:pPr>
            <a:r>
              <a:rPr lang="fr-FR" sz="2133" dirty="0"/>
              <a:t>Indiqué si 4 épisodes d’OMA dans la dernière année, dont un dans les derniers 6 mois, si l’enfant ne présente pas d’effusion au moment de l’évaluation</a:t>
            </a:r>
          </a:p>
          <a:p>
            <a:pPr marL="609585" indent="-609585">
              <a:buFont typeface="+mj-lt"/>
              <a:buAutoNum type="arabicPeriod"/>
            </a:pPr>
            <a:r>
              <a:rPr lang="fr-FR" sz="2133" dirty="0"/>
              <a:t>On devrait prendre une décision partagée avec les parents concernant l’utilisation de TTT en pédiatrie</a:t>
            </a:r>
          </a:p>
          <a:p>
            <a:pPr marL="609585" indent="-609585">
              <a:buFont typeface="+mj-lt"/>
              <a:buAutoNum type="arabicPeriod"/>
            </a:pPr>
            <a:r>
              <a:rPr lang="fr-FR" sz="2133" dirty="0"/>
              <a:t>Lors d’une otorrhée chez un jeune patient porteur de TTT, il est important de traiter à la fois avec des gouttes et un antibiotique per os</a:t>
            </a:r>
          </a:p>
        </p:txBody>
      </p:sp>
      <p:pic>
        <p:nvPicPr>
          <p:cNvPr id="6" name="Image 5">
            <a:extLst>
              <a:ext uri="{FF2B5EF4-FFF2-40B4-BE49-F238E27FC236}">
                <a16:creationId xmlns:a16="http://schemas.microsoft.com/office/drawing/2014/main" id="{FFDDA5D6-AA76-36F1-A679-086A4AFE98D8}"/>
              </a:ext>
            </a:extLst>
          </p:cNvPr>
          <p:cNvPicPr>
            <a:picLocks noChangeAspect="1"/>
          </p:cNvPicPr>
          <p:nvPr/>
        </p:nvPicPr>
        <p:blipFill>
          <a:blip r:embed="rId3"/>
          <a:stretch>
            <a:fillRect/>
          </a:stretch>
        </p:blipFill>
        <p:spPr>
          <a:xfrm>
            <a:off x="9990666" y="0"/>
            <a:ext cx="2201333" cy="2661611"/>
          </a:xfrm>
          <a:prstGeom prst="rect">
            <a:avLst/>
          </a:prstGeom>
        </p:spPr>
      </p:pic>
      <p:sp>
        <p:nvSpPr>
          <p:cNvPr id="4" name="ZoneTexte 3">
            <a:extLst>
              <a:ext uri="{FF2B5EF4-FFF2-40B4-BE49-F238E27FC236}">
                <a16:creationId xmlns:a16="http://schemas.microsoft.com/office/drawing/2014/main" id="{5E55EB58-9806-3D7A-4F43-1F58815304B2}"/>
              </a:ext>
            </a:extLst>
          </p:cNvPr>
          <p:cNvSpPr txBox="1"/>
          <p:nvPr/>
        </p:nvSpPr>
        <p:spPr>
          <a:xfrm>
            <a:off x="10206009" y="2645945"/>
            <a:ext cx="2048933" cy="307777"/>
          </a:xfrm>
          <a:prstGeom prst="rect">
            <a:avLst/>
          </a:prstGeom>
          <a:noFill/>
        </p:spPr>
        <p:txBody>
          <a:bodyPr wrap="square" rtlCol="0">
            <a:spAutoFit/>
          </a:bodyPr>
          <a:lstStyle/>
          <a:p>
            <a:r>
              <a:rPr lang="fr-FR" sz="1400" dirty="0"/>
              <a:t>Photo tirée de Pinterest</a:t>
            </a:r>
          </a:p>
        </p:txBody>
      </p:sp>
    </p:spTree>
    <p:extLst>
      <p:ext uri="{BB962C8B-B14F-4D97-AF65-F5344CB8AC3E}">
        <p14:creationId xmlns:p14="http://schemas.microsoft.com/office/powerpoint/2010/main" val="926215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RGO</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pPr defTabSz="411480">
              <a:defRPr/>
            </a:pPr>
            <a:r>
              <a:rPr lang="fr-FR" sz="2000" dirty="0"/>
              <a:t>https://</a:t>
            </a:r>
            <a:r>
              <a:rPr lang="fr-FR" sz="2000" dirty="0" err="1"/>
              <a:t>choisiravecsoin.org</a:t>
            </a:r>
            <a:r>
              <a:rPr lang="fr-FR" sz="2000" dirty="0"/>
              <a:t>/</a:t>
            </a:r>
            <a:r>
              <a:rPr lang="fr-FR" sz="2000" dirty="0" err="1"/>
              <a:t>recommendation</a:t>
            </a:r>
            <a:r>
              <a:rPr lang="fr-FR" sz="2000" dirty="0"/>
              <a:t>/</a:t>
            </a:r>
            <a:r>
              <a:rPr lang="fr-FR" sz="2000" dirty="0" err="1"/>
              <a:t>pediatrie</a:t>
            </a:r>
            <a:r>
              <a:rPr lang="fr-FR" sz="2000" dirty="0"/>
              <a:t>/</a:t>
            </a:r>
          </a:p>
          <a:p>
            <a:pPr defTabSz="411480">
              <a:defRPr/>
            </a:pPr>
            <a:r>
              <a:rPr lang="fr-FR" sz="2000" dirty="0">
                <a:solidFill>
                  <a:schemeClr val="accent1"/>
                </a:solidFill>
                <a:hlinkClick r:id="rId3">
                  <a:extLst>
                    <a:ext uri="{A12FA001-AC4F-418D-AE19-62706E023703}">
                      <ahyp:hlinkClr xmlns:ahyp="http://schemas.microsoft.com/office/drawing/2018/hyperlinkcolor" val="tx"/>
                    </a:ext>
                  </a:extLst>
                </a:hlinkClick>
              </a:rPr>
              <a:t>https://cps.ca/fr/documents/position/reflux-gastro-sophagien-chez-les-nourrissons-en-sante</a:t>
            </a:r>
            <a:endParaRPr lang="fr-FR" sz="2000" dirty="0">
              <a:solidFill>
                <a:schemeClr val="accent1"/>
              </a:solidFill>
            </a:endParaRPr>
          </a:p>
          <a:p>
            <a:pPr defTabSz="411480">
              <a:defRPr/>
            </a:pPr>
            <a:r>
              <a:rPr lang="fr-CA" sz="2000" b="0" i="0" dirty="0" err="1">
                <a:solidFill>
                  <a:srgbClr val="212121"/>
                </a:solidFill>
                <a:effectLst/>
              </a:rPr>
              <a:t>Canani</a:t>
            </a:r>
            <a:r>
              <a:rPr lang="fr-CA" sz="2000" b="0" i="0" dirty="0">
                <a:solidFill>
                  <a:srgbClr val="212121"/>
                </a:solidFill>
                <a:effectLst/>
              </a:rPr>
              <a:t> RB, </a:t>
            </a:r>
            <a:r>
              <a:rPr lang="fr-CA" sz="2000" b="0" i="0" dirty="0" err="1">
                <a:solidFill>
                  <a:srgbClr val="212121"/>
                </a:solidFill>
                <a:effectLst/>
              </a:rPr>
              <a:t>Cirillo</a:t>
            </a:r>
            <a:r>
              <a:rPr lang="fr-CA" sz="2000" b="0" i="0" dirty="0">
                <a:solidFill>
                  <a:srgbClr val="212121"/>
                </a:solidFill>
                <a:effectLst/>
              </a:rPr>
              <a:t> P, </a:t>
            </a:r>
            <a:r>
              <a:rPr lang="fr-CA" sz="2000" b="0" i="0" dirty="0" err="1">
                <a:solidFill>
                  <a:srgbClr val="212121"/>
                </a:solidFill>
                <a:effectLst/>
              </a:rPr>
              <a:t>Roggero</a:t>
            </a:r>
            <a:r>
              <a:rPr lang="fr-CA" sz="2000" b="0" i="0" dirty="0">
                <a:solidFill>
                  <a:srgbClr val="212121"/>
                </a:solidFill>
                <a:effectLst/>
              </a:rPr>
              <a:t> P, Romano C, </a:t>
            </a:r>
            <a:r>
              <a:rPr lang="fr-CA" sz="2000" b="0" i="0" dirty="0" err="1">
                <a:solidFill>
                  <a:srgbClr val="212121"/>
                </a:solidFill>
                <a:effectLst/>
              </a:rPr>
              <a:t>Malamisura</a:t>
            </a:r>
            <a:r>
              <a:rPr lang="fr-CA" sz="2000" b="0" i="0" dirty="0">
                <a:solidFill>
                  <a:srgbClr val="212121"/>
                </a:solidFill>
                <a:effectLst/>
              </a:rPr>
              <a:t> B, </a:t>
            </a:r>
            <a:r>
              <a:rPr lang="fr-CA" sz="2000" b="0" i="0" dirty="0" err="1">
                <a:solidFill>
                  <a:srgbClr val="212121"/>
                </a:solidFill>
                <a:effectLst/>
              </a:rPr>
              <a:t>Terrin</a:t>
            </a:r>
            <a:r>
              <a:rPr lang="fr-CA" sz="2000" b="0" i="0" dirty="0">
                <a:solidFill>
                  <a:srgbClr val="212121"/>
                </a:solidFill>
                <a:effectLst/>
              </a:rPr>
              <a:t> G, </a:t>
            </a:r>
            <a:r>
              <a:rPr lang="fr-CA" sz="2000" b="0" i="0" dirty="0" err="1">
                <a:solidFill>
                  <a:srgbClr val="212121"/>
                </a:solidFill>
                <a:effectLst/>
              </a:rPr>
              <a:t>Passariello</a:t>
            </a:r>
            <a:r>
              <a:rPr lang="fr-CA" sz="2000" b="0" i="0" dirty="0">
                <a:solidFill>
                  <a:srgbClr val="212121"/>
                </a:solidFill>
                <a:effectLst/>
              </a:rPr>
              <a:t> A, </a:t>
            </a:r>
            <a:r>
              <a:rPr lang="fr-CA" sz="2000" b="0" i="0" dirty="0" err="1">
                <a:solidFill>
                  <a:srgbClr val="212121"/>
                </a:solidFill>
                <a:effectLst/>
              </a:rPr>
              <a:t>Manguso</a:t>
            </a:r>
            <a:r>
              <a:rPr lang="fr-CA" sz="2000" b="0" i="0" dirty="0">
                <a:solidFill>
                  <a:srgbClr val="212121"/>
                </a:solidFill>
                <a:effectLst/>
              </a:rPr>
              <a:t> F, Morelli L, </a:t>
            </a:r>
            <a:r>
              <a:rPr lang="fr-CA" sz="2000" b="0" i="0" dirty="0" err="1">
                <a:solidFill>
                  <a:srgbClr val="212121"/>
                </a:solidFill>
                <a:effectLst/>
              </a:rPr>
              <a:t>Guarino</a:t>
            </a:r>
            <a:r>
              <a:rPr lang="fr-CA" sz="2000" b="0" i="0" dirty="0">
                <a:solidFill>
                  <a:srgbClr val="212121"/>
                </a:solidFill>
                <a:effectLst/>
              </a:rPr>
              <a:t> A; </a:t>
            </a:r>
            <a:r>
              <a:rPr lang="fr-CA" sz="2000" b="0" i="0" dirty="0" err="1">
                <a:solidFill>
                  <a:srgbClr val="212121"/>
                </a:solidFill>
                <a:effectLst/>
              </a:rPr>
              <a:t>Working</a:t>
            </a:r>
            <a:r>
              <a:rPr lang="fr-CA" sz="2000" b="0" i="0" dirty="0">
                <a:solidFill>
                  <a:srgbClr val="212121"/>
                </a:solidFill>
                <a:effectLst/>
              </a:rPr>
              <a:t> Group on Intestinal Infections of the </a:t>
            </a:r>
            <a:r>
              <a:rPr lang="fr-CA" sz="2000" b="0" i="0" dirty="0" err="1">
                <a:solidFill>
                  <a:srgbClr val="212121"/>
                </a:solidFill>
                <a:effectLst/>
              </a:rPr>
              <a:t>Italian</a:t>
            </a:r>
            <a:r>
              <a:rPr lang="fr-CA" sz="2000" b="0" i="0" dirty="0">
                <a:solidFill>
                  <a:srgbClr val="212121"/>
                </a:solidFill>
                <a:effectLst/>
              </a:rPr>
              <a:t> Society of </a:t>
            </a:r>
            <a:r>
              <a:rPr lang="fr-CA" sz="2000" b="0" i="0" dirty="0" err="1">
                <a:solidFill>
                  <a:srgbClr val="212121"/>
                </a:solidFill>
                <a:effectLst/>
              </a:rPr>
              <a:t>Pediatric</a:t>
            </a:r>
            <a:r>
              <a:rPr lang="fr-CA" sz="2000" b="0" i="0" dirty="0">
                <a:solidFill>
                  <a:srgbClr val="212121"/>
                </a:solidFill>
                <a:effectLst/>
              </a:rPr>
              <a:t> </a:t>
            </a:r>
            <a:r>
              <a:rPr lang="fr-CA" sz="2000" b="0" i="0" dirty="0" err="1">
                <a:solidFill>
                  <a:srgbClr val="212121"/>
                </a:solidFill>
                <a:effectLst/>
              </a:rPr>
              <a:t>Gastroenterology</a:t>
            </a:r>
            <a:r>
              <a:rPr lang="fr-CA" sz="2000" b="0" i="0" dirty="0">
                <a:solidFill>
                  <a:srgbClr val="212121"/>
                </a:solidFill>
                <a:effectLst/>
              </a:rPr>
              <a:t>, </a:t>
            </a:r>
            <a:r>
              <a:rPr lang="fr-CA" sz="2000" b="0" i="0" dirty="0" err="1">
                <a:solidFill>
                  <a:srgbClr val="212121"/>
                </a:solidFill>
                <a:effectLst/>
              </a:rPr>
              <a:t>Hepatology</a:t>
            </a:r>
            <a:r>
              <a:rPr lang="fr-CA" sz="2000" b="0" i="0" dirty="0">
                <a:solidFill>
                  <a:srgbClr val="212121"/>
                </a:solidFill>
                <a:effectLst/>
              </a:rPr>
              <a:t> and Nutrition (SIGENP). </a:t>
            </a:r>
            <a:r>
              <a:rPr lang="fr-CA" sz="2000" b="0" i="0" dirty="0" err="1">
                <a:solidFill>
                  <a:srgbClr val="212121"/>
                </a:solidFill>
                <a:effectLst/>
              </a:rPr>
              <a:t>Therapy</a:t>
            </a:r>
            <a:r>
              <a:rPr lang="fr-CA" sz="2000" b="0" i="0" dirty="0">
                <a:solidFill>
                  <a:srgbClr val="212121"/>
                </a:solidFill>
                <a:effectLst/>
              </a:rPr>
              <a:t> </a:t>
            </a:r>
            <a:r>
              <a:rPr lang="fr-CA" sz="2000" b="0" i="0" dirty="0" err="1">
                <a:solidFill>
                  <a:srgbClr val="212121"/>
                </a:solidFill>
                <a:effectLst/>
              </a:rPr>
              <a:t>with</a:t>
            </a:r>
            <a:r>
              <a:rPr lang="fr-CA" sz="2000" b="0" i="0" dirty="0">
                <a:solidFill>
                  <a:srgbClr val="212121"/>
                </a:solidFill>
                <a:effectLst/>
              </a:rPr>
              <a:t> </a:t>
            </a:r>
            <a:r>
              <a:rPr lang="fr-CA" sz="2000" b="0" i="0" dirty="0" err="1">
                <a:solidFill>
                  <a:srgbClr val="212121"/>
                </a:solidFill>
                <a:effectLst/>
              </a:rPr>
              <a:t>gastric</a:t>
            </a:r>
            <a:r>
              <a:rPr lang="fr-CA" sz="2000" b="0" i="0" dirty="0">
                <a:solidFill>
                  <a:srgbClr val="212121"/>
                </a:solidFill>
                <a:effectLst/>
              </a:rPr>
              <a:t> </a:t>
            </a:r>
            <a:r>
              <a:rPr lang="fr-CA" sz="2000" b="0" i="0" dirty="0" err="1">
                <a:solidFill>
                  <a:srgbClr val="212121"/>
                </a:solidFill>
                <a:effectLst/>
              </a:rPr>
              <a:t>acidity</a:t>
            </a:r>
            <a:r>
              <a:rPr lang="fr-CA" sz="2000" b="0" i="0" dirty="0">
                <a:solidFill>
                  <a:srgbClr val="212121"/>
                </a:solidFill>
                <a:effectLst/>
              </a:rPr>
              <a:t> </a:t>
            </a:r>
            <a:r>
              <a:rPr lang="fr-CA" sz="2000" b="0" i="0" dirty="0" err="1">
                <a:solidFill>
                  <a:srgbClr val="212121"/>
                </a:solidFill>
                <a:effectLst/>
              </a:rPr>
              <a:t>inhibitors</a:t>
            </a:r>
            <a:r>
              <a:rPr lang="fr-CA" sz="2000" b="0" i="0" dirty="0">
                <a:solidFill>
                  <a:srgbClr val="212121"/>
                </a:solidFill>
                <a:effectLst/>
              </a:rPr>
              <a:t> </a:t>
            </a:r>
            <a:r>
              <a:rPr lang="fr-CA" sz="2000" b="0" i="0" dirty="0" err="1">
                <a:solidFill>
                  <a:srgbClr val="212121"/>
                </a:solidFill>
                <a:effectLst/>
              </a:rPr>
              <a:t>increases</a:t>
            </a:r>
            <a:r>
              <a:rPr lang="fr-CA" sz="2000" b="0" i="0" dirty="0">
                <a:solidFill>
                  <a:srgbClr val="212121"/>
                </a:solidFill>
                <a:effectLst/>
              </a:rPr>
              <a:t> the </a:t>
            </a:r>
            <a:r>
              <a:rPr lang="fr-CA" sz="2000" b="0" i="0" dirty="0" err="1">
                <a:solidFill>
                  <a:srgbClr val="212121"/>
                </a:solidFill>
                <a:effectLst/>
              </a:rPr>
              <a:t>risk</a:t>
            </a:r>
            <a:r>
              <a:rPr lang="fr-CA" sz="2000" b="0" i="0" dirty="0">
                <a:solidFill>
                  <a:srgbClr val="212121"/>
                </a:solidFill>
                <a:effectLst/>
              </a:rPr>
              <a:t> of acute </a:t>
            </a:r>
            <a:r>
              <a:rPr lang="fr-CA" sz="2000" b="0" i="0" dirty="0" err="1">
                <a:solidFill>
                  <a:srgbClr val="212121"/>
                </a:solidFill>
                <a:effectLst/>
              </a:rPr>
              <a:t>gastroenteritis</a:t>
            </a:r>
            <a:r>
              <a:rPr lang="fr-CA" sz="2000" b="0" i="0" dirty="0">
                <a:solidFill>
                  <a:srgbClr val="212121"/>
                </a:solidFill>
                <a:effectLst/>
              </a:rPr>
              <a:t> and </a:t>
            </a:r>
            <a:r>
              <a:rPr lang="fr-CA" sz="2000" b="0" i="0" dirty="0" err="1">
                <a:solidFill>
                  <a:srgbClr val="212121"/>
                </a:solidFill>
                <a:effectLst/>
              </a:rPr>
              <a:t>community-acquired</a:t>
            </a:r>
            <a:r>
              <a:rPr lang="fr-CA" sz="2000" b="0" i="0" dirty="0">
                <a:solidFill>
                  <a:srgbClr val="212121"/>
                </a:solidFill>
                <a:effectLst/>
              </a:rPr>
              <a:t> </a:t>
            </a:r>
            <a:r>
              <a:rPr lang="fr-CA" sz="2000" b="0" i="0" dirty="0" err="1">
                <a:solidFill>
                  <a:srgbClr val="212121"/>
                </a:solidFill>
                <a:effectLst/>
              </a:rPr>
              <a:t>pneumonia</a:t>
            </a:r>
            <a:r>
              <a:rPr lang="fr-CA" sz="2000" b="0" i="0" dirty="0">
                <a:solidFill>
                  <a:srgbClr val="212121"/>
                </a:solidFill>
                <a:effectLst/>
              </a:rPr>
              <a:t> in </a:t>
            </a:r>
            <a:r>
              <a:rPr lang="fr-CA" sz="2000" b="0" i="0" dirty="0" err="1">
                <a:solidFill>
                  <a:srgbClr val="212121"/>
                </a:solidFill>
                <a:effectLst/>
              </a:rPr>
              <a:t>children</a:t>
            </a:r>
            <a:r>
              <a:rPr lang="fr-CA" sz="2000" b="0" i="0" dirty="0">
                <a:solidFill>
                  <a:srgbClr val="212121"/>
                </a:solidFill>
                <a:effectLst/>
              </a:rPr>
              <a:t>. </a:t>
            </a:r>
            <a:r>
              <a:rPr lang="fr-CA" sz="2000" b="0" i="0" dirty="0" err="1">
                <a:solidFill>
                  <a:srgbClr val="212121"/>
                </a:solidFill>
                <a:effectLst/>
              </a:rPr>
              <a:t>Pediatrics</a:t>
            </a:r>
            <a:r>
              <a:rPr lang="fr-CA" sz="2000" b="0" i="0" dirty="0">
                <a:solidFill>
                  <a:srgbClr val="212121"/>
                </a:solidFill>
                <a:effectLst/>
              </a:rPr>
              <a:t>. 2006 May;117(5):e817-20. </a:t>
            </a:r>
            <a:r>
              <a:rPr lang="fr-CA" sz="2000" b="0" i="0" dirty="0" err="1">
                <a:solidFill>
                  <a:srgbClr val="212121"/>
                </a:solidFill>
                <a:effectLst/>
              </a:rPr>
              <a:t>doi</a:t>
            </a:r>
            <a:r>
              <a:rPr lang="fr-CA" sz="2000" b="0" i="0" dirty="0">
                <a:solidFill>
                  <a:srgbClr val="212121"/>
                </a:solidFill>
                <a:effectLst/>
              </a:rPr>
              <a:t>: 10.1542/peds.2005-1655. PMID: 16651285.</a:t>
            </a:r>
          </a:p>
          <a:p>
            <a:pPr defTabSz="411480">
              <a:defRPr/>
            </a:pPr>
            <a:r>
              <a:rPr lang="fr-CA" sz="2000" b="0" i="0" dirty="0" err="1">
                <a:solidFill>
                  <a:srgbClr val="212121"/>
                </a:solidFill>
                <a:effectLst/>
              </a:rPr>
              <a:t>Terrin</a:t>
            </a:r>
            <a:r>
              <a:rPr lang="fr-CA" sz="2000" b="0" i="0" dirty="0">
                <a:solidFill>
                  <a:srgbClr val="212121"/>
                </a:solidFill>
                <a:effectLst/>
              </a:rPr>
              <a:t> G, </a:t>
            </a:r>
            <a:r>
              <a:rPr lang="fr-CA" sz="2000" b="0" i="0" dirty="0" err="1">
                <a:solidFill>
                  <a:srgbClr val="212121"/>
                </a:solidFill>
                <a:effectLst/>
              </a:rPr>
              <a:t>Passariello</a:t>
            </a:r>
            <a:r>
              <a:rPr lang="fr-CA" sz="2000" b="0" i="0" dirty="0">
                <a:solidFill>
                  <a:srgbClr val="212121"/>
                </a:solidFill>
                <a:effectLst/>
              </a:rPr>
              <a:t> A, De Curtis M, </a:t>
            </a:r>
            <a:r>
              <a:rPr lang="fr-CA" sz="2000" b="0" i="0" dirty="0" err="1">
                <a:solidFill>
                  <a:srgbClr val="212121"/>
                </a:solidFill>
                <a:effectLst/>
              </a:rPr>
              <a:t>Manguso</a:t>
            </a:r>
            <a:r>
              <a:rPr lang="fr-CA" sz="2000" b="0" i="0" dirty="0">
                <a:solidFill>
                  <a:srgbClr val="212121"/>
                </a:solidFill>
                <a:effectLst/>
              </a:rPr>
              <a:t> F, Salvia G, Lega L, Messina F, </a:t>
            </a:r>
            <a:r>
              <a:rPr lang="fr-CA" sz="2000" b="0" i="0" dirty="0" err="1">
                <a:solidFill>
                  <a:srgbClr val="212121"/>
                </a:solidFill>
                <a:effectLst/>
              </a:rPr>
              <a:t>Paludetto</a:t>
            </a:r>
            <a:r>
              <a:rPr lang="fr-CA" sz="2000" b="0" i="0" dirty="0">
                <a:solidFill>
                  <a:srgbClr val="212121"/>
                </a:solidFill>
                <a:effectLst/>
              </a:rPr>
              <a:t> R, </a:t>
            </a:r>
            <a:r>
              <a:rPr lang="fr-CA" sz="2000" b="0" i="0" dirty="0" err="1">
                <a:solidFill>
                  <a:srgbClr val="212121"/>
                </a:solidFill>
                <a:effectLst/>
              </a:rPr>
              <a:t>Canani</a:t>
            </a:r>
            <a:r>
              <a:rPr lang="fr-CA" sz="2000" b="0" i="0" dirty="0">
                <a:solidFill>
                  <a:srgbClr val="212121"/>
                </a:solidFill>
                <a:effectLst/>
              </a:rPr>
              <a:t> RB. Ranitidine </a:t>
            </a:r>
            <a:r>
              <a:rPr lang="fr-CA" sz="2000" b="0" i="0" dirty="0" err="1">
                <a:solidFill>
                  <a:srgbClr val="212121"/>
                </a:solidFill>
                <a:effectLst/>
              </a:rPr>
              <a:t>is</a:t>
            </a:r>
            <a:r>
              <a:rPr lang="fr-CA" sz="2000" b="0" i="0" dirty="0">
                <a:solidFill>
                  <a:srgbClr val="212121"/>
                </a:solidFill>
                <a:effectLst/>
              </a:rPr>
              <a:t> </a:t>
            </a:r>
            <a:r>
              <a:rPr lang="fr-CA" sz="2000" b="0" i="0" dirty="0" err="1">
                <a:solidFill>
                  <a:srgbClr val="212121"/>
                </a:solidFill>
                <a:effectLst/>
              </a:rPr>
              <a:t>associated</a:t>
            </a:r>
            <a:r>
              <a:rPr lang="fr-CA" sz="2000" b="0" i="0" dirty="0">
                <a:solidFill>
                  <a:srgbClr val="212121"/>
                </a:solidFill>
                <a:effectLst/>
              </a:rPr>
              <a:t> </a:t>
            </a:r>
            <a:r>
              <a:rPr lang="fr-CA" sz="2000" b="0" i="0" dirty="0" err="1">
                <a:solidFill>
                  <a:srgbClr val="212121"/>
                </a:solidFill>
                <a:effectLst/>
              </a:rPr>
              <a:t>with</a:t>
            </a:r>
            <a:r>
              <a:rPr lang="fr-CA" sz="2000" b="0" i="0" dirty="0">
                <a:solidFill>
                  <a:srgbClr val="212121"/>
                </a:solidFill>
                <a:effectLst/>
              </a:rPr>
              <a:t> infections, </a:t>
            </a:r>
            <a:r>
              <a:rPr lang="fr-CA" sz="2000" b="0" i="0" dirty="0" err="1">
                <a:solidFill>
                  <a:srgbClr val="212121"/>
                </a:solidFill>
                <a:effectLst/>
              </a:rPr>
              <a:t>necrotizing</a:t>
            </a:r>
            <a:r>
              <a:rPr lang="fr-CA" sz="2000" b="0" i="0" dirty="0">
                <a:solidFill>
                  <a:srgbClr val="212121"/>
                </a:solidFill>
                <a:effectLst/>
              </a:rPr>
              <a:t> </a:t>
            </a:r>
            <a:r>
              <a:rPr lang="fr-CA" sz="2000" b="0" i="0" dirty="0" err="1">
                <a:solidFill>
                  <a:srgbClr val="212121"/>
                </a:solidFill>
                <a:effectLst/>
              </a:rPr>
              <a:t>enterocolitis</a:t>
            </a:r>
            <a:r>
              <a:rPr lang="fr-CA" sz="2000" b="0" i="0" dirty="0">
                <a:solidFill>
                  <a:srgbClr val="212121"/>
                </a:solidFill>
                <a:effectLst/>
              </a:rPr>
              <a:t>, and fatal </a:t>
            </a:r>
            <a:r>
              <a:rPr lang="fr-CA" sz="2000" b="0" i="0" dirty="0" err="1">
                <a:solidFill>
                  <a:srgbClr val="212121"/>
                </a:solidFill>
                <a:effectLst/>
              </a:rPr>
              <a:t>outcome</a:t>
            </a:r>
            <a:r>
              <a:rPr lang="fr-CA" sz="2000" b="0" i="0" dirty="0">
                <a:solidFill>
                  <a:srgbClr val="212121"/>
                </a:solidFill>
                <a:effectLst/>
              </a:rPr>
              <a:t> in </a:t>
            </a:r>
            <a:r>
              <a:rPr lang="fr-CA" sz="2000" b="0" i="0" dirty="0" err="1">
                <a:solidFill>
                  <a:srgbClr val="212121"/>
                </a:solidFill>
                <a:effectLst/>
              </a:rPr>
              <a:t>newborns</a:t>
            </a:r>
            <a:r>
              <a:rPr lang="fr-CA" sz="2000" b="0" i="0" dirty="0">
                <a:solidFill>
                  <a:srgbClr val="212121"/>
                </a:solidFill>
                <a:effectLst/>
              </a:rPr>
              <a:t>. </a:t>
            </a:r>
            <a:r>
              <a:rPr lang="fr-CA" sz="2000" b="0" i="0" dirty="0" err="1">
                <a:solidFill>
                  <a:srgbClr val="212121"/>
                </a:solidFill>
                <a:effectLst/>
              </a:rPr>
              <a:t>Pediatrics</a:t>
            </a:r>
            <a:r>
              <a:rPr lang="fr-CA" sz="2000" b="0" i="0" dirty="0">
                <a:solidFill>
                  <a:srgbClr val="212121"/>
                </a:solidFill>
                <a:effectLst/>
              </a:rPr>
              <a:t>. 2012 Jan;129(1):e40-5. </a:t>
            </a:r>
            <a:r>
              <a:rPr lang="fr-CA" sz="2000" b="0" i="0" dirty="0" err="1">
                <a:solidFill>
                  <a:srgbClr val="212121"/>
                </a:solidFill>
                <a:effectLst/>
              </a:rPr>
              <a:t>doi</a:t>
            </a:r>
            <a:r>
              <a:rPr lang="fr-CA" sz="2000" b="0" i="0" dirty="0">
                <a:solidFill>
                  <a:srgbClr val="212121"/>
                </a:solidFill>
                <a:effectLst/>
              </a:rPr>
              <a:t>: 10.1542/peds.2011-0796. Epub 2011 </a:t>
            </a:r>
            <a:r>
              <a:rPr lang="fr-CA" sz="2000" b="0" i="0" dirty="0" err="1">
                <a:solidFill>
                  <a:srgbClr val="212121"/>
                </a:solidFill>
                <a:effectLst/>
              </a:rPr>
              <a:t>Dec</a:t>
            </a:r>
            <a:r>
              <a:rPr lang="fr-CA" sz="2000" b="0" i="0" dirty="0">
                <a:solidFill>
                  <a:srgbClr val="212121"/>
                </a:solidFill>
                <a:effectLst/>
              </a:rPr>
              <a:t> 12. PMID: 22157140.</a:t>
            </a:r>
            <a:endParaRPr lang="fr-FR" sz="2000" dirty="0"/>
          </a:p>
        </p:txBody>
      </p:sp>
    </p:spTree>
    <p:extLst>
      <p:ext uri="{BB962C8B-B14F-4D97-AF65-F5344CB8AC3E}">
        <p14:creationId xmlns:p14="http://schemas.microsoft.com/office/powerpoint/2010/main" val="866838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RGO</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pPr defTabSz="411480">
              <a:defRPr/>
            </a:pPr>
            <a:r>
              <a:rPr lang="fr-FR" altLang="fr-FR" sz="2000" dirty="0">
                <a:solidFill>
                  <a:schemeClr val="tx1"/>
                </a:solidFill>
                <a:ea typeface="ヒラギノ角ゴ Pro W3" pitchFamily="-128" charset="-128"/>
              </a:rPr>
              <a:t>Hassal, E. Over-Prescription of Acid-</a:t>
            </a:r>
            <a:r>
              <a:rPr lang="fr-FR" altLang="fr-FR" sz="2000" dirty="0" err="1">
                <a:solidFill>
                  <a:schemeClr val="tx1"/>
                </a:solidFill>
                <a:ea typeface="ヒラギノ角ゴ Pro W3" pitchFamily="-128" charset="-128"/>
              </a:rPr>
              <a:t>Suppressing</a:t>
            </a:r>
            <a:r>
              <a:rPr lang="fr-FR" altLang="fr-FR" sz="2000" dirty="0">
                <a:solidFill>
                  <a:schemeClr val="tx1"/>
                </a:solidFill>
                <a:ea typeface="ヒラギノ角ゴ Pro W3" pitchFamily="-128" charset="-128"/>
              </a:rPr>
              <a:t> </a:t>
            </a:r>
            <a:r>
              <a:rPr lang="fr-FR" altLang="fr-FR" sz="2000" dirty="0" err="1">
                <a:solidFill>
                  <a:schemeClr val="tx1"/>
                </a:solidFill>
                <a:ea typeface="ヒラギノ角ゴ Pro W3" pitchFamily="-128" charset="-128"/>
              </a:rPr>
              <a:t>Medication</a:t>
            </a:r>
            <a:r>
              <a:rPr lang="fr-FR" altLang="fr-FR" sz="2000" dirty="0">
                <a:solidFill>
                  <a:schemeClr val="tx1"/>
                </a:solidFill>
                <a:ea typeface="ヒラギノ角ゴ Pro W3" pitchFamily="-128" charset="-128"/>
              </a:rPr>
              <a:t> in Infants: How It Came About, </a:t>
            </a:r>
            <a:r>
              <a:rPr lang="fr-FR" altLang="fr-FR" sz="2000" dirty="0" err="1">
                <a:solidFill>
                  <a:schemeClr val="tx1"/>
                </a:solidFill>
                <a:ea typeface="ヒラギノ角ゴ Pro W3" pitchFamily="-128" charset="-128"/>
              </a:rPr>
              <a:t>Why</a:t>
            </a:r>
            <a:r>
              <a:rPr lang="fr-FR" altLang="fr-FR" sz="2000" dirty="0">
                <a:solidFill>
                  <a:schemeClr val="tx1"/>
                </a:solidFill>
                <a:ea typeface="ヒラギノ角ゴ Pro W3" pitchFamily="-128" charset="-128"/>
              </a:rPr>
              <a:t> </a:t>
            </a:r>
            <a:r>
              <a:rPr lang="fr-FR" altLang="fr-FR" sz="2000" dirty="0" err="1">
                <a:solidFill>
                  <a:schemeClr val="tx1"/>
                </a:solidFill>
                <a:ea typeface="ヒラギノ角ゴ Pro W3" pitchFamily="-128" charset="-128"/>
              </a:rPr>
              <a:t>It’S</a:t>
            </a:r>
            <a:r>
              <a:rPr lang="fr-FR" altLang="fr-FR" sz="2000" dirty="0">
                <a:solidFill>
                  <a:schemeClr val="tx1"/>
                </a:solidFill>
                <a:ea typeface="ヒラギノ角ゴ Pro W3" pitchFamily="-128" charset="-128"/>
              </a:rPr>
              <a:t> </a:t>
            </a:r>
            <a:r>
              <a:rPr lang="fr-FR" altLang="fr-FR" sz="2000" dirty="0" err="1">
                <a:solidFill>
                  <a:schemeClr val="tx1"/>
                </a:solidFill>
                <a:ea typeface="ヒラギノ角ゴ Pro W3" pitchFamily="-128" charset="-128"/>
              </a:rPr>
              <a:t>Wrong</a:t>
            </a:r>
            <a:r>
              <a:rPr lang="fr-FR" altLang="fr-FR" sz="2000" dirty="0">
                <a:solidFill>
                  <a:schemeClr val="tx1"/>
                </a:solidFill>
                <a:ea typeface="ヒラギノ角ゴ Pro W3" pitchFamily="-128" charset="-128"/>
              </a:rPr>
              <a:t>, and </a:t>
            </a:r>
            <a:r>
              <a:rPr lang="fr-FR" altLang="fr-FR" sz="2000" dirty="0" err="1">
                <a:solidFill>
                  <a:schemeClr val="tx1"/>
                </a:solidFill>
                <a:ea typeface="ヒラギノ角ゴ Pro W3" pitchFamily="-128" charset="-128"/>
              </a:rPr>
              <a:t>What</a:t>
            </a:r>
            <a:r>
              <a:rPr lang="fr-FR" altLang="fr-FR" sz="2000" dirty="0">
                <a:solidFill>
                  <a:schemeClr val="tx1"/>
                </a:solidFill>
                <a:ea typeface="ヒラギノ角ゴ Pro W3" pitchFamily="-128" charset="-128"/>
              </a:rPr>
              <a:t> to Do About It. Journal of </a:t>
            </a:r>
            <a:r>
              <a:rPr lang="fr-FR" altLang="fr-FR" sz="2000" dirty="0" err="1">
                <a:solidFill>
                  <a:schemeClr val="tx1"/>
                </a:solidFill>
                <a:ea typeface="ヒラギノ角ゴ Pro W3" pitchFamily="-128" charset="-128"/>
              </a:rPr>
              <a:t>Pediatrics</a:t>
            </a:r>
            <a:r>
              <a:rPr lang="fr-FR" altLang="fr-FR" sz="2000" dirty="0">
                <a:solidFill>
                  <a:schemeClr val="tx1"/>
                </a:solidFill>
                <a:ea typeface="ヒラギノ角ゴ Pro W3" pitchFamily="-128" charset="-128"/>
              </a:rPr>
              <a:t>. 2012 Feb;160 (2):193-8.</a:t>
            </a:r>
            <a:endParaRPr lang="fr-CA" sz="2000" b="0" i="0" dirty="0">
              <a:solidFill>
                <a:schemeClr val="tx1"/>
              </a:solidFill>
              <a:effectLst/>
            </a:endParaRPr>
          </a:p>
          <a:p>
            <a:pPr defTabSz="411480">
              <a:defRPr/>
            </a:pPr>
            <a:r>
              <a:rPr lang="fr-CA" sz="2000" b="0" i="0" dirty="0">
                <a:solidFill>
                  <a:srgbClr val="212121"/>
                </a:solidFill>
                <a:effectLst/>
              </a:rPr>
              <a:t>Donohue JM, </a:t>
            </a:r>
            <a:r>
              <a:rPr lang="fr-CA" sz="2000" b="0" i="0" dirty="0" err="1">
                <a:solidFill>
                  <a:srgbClr val="212121"/>
                </a:solidFill>
                <a:effectLst/>
              </a:rPr>
              <a:t>Cevasco</a:t>
            </a:r>
            <a:r>
              <a:rPr lang="fr-CA" sz="2000" b="0" i="0" dirty="0">
                <a:solidFill>
                  <a:srgbClr val="212121"/>
                </a:solidFill>
                <a:effectLst/>
              </a:rPr>
              <a:t> M, Rosenthal MB. A </a:t>
            </a:r>
            <a:r>
              <a:rPr lang="fr-CA" sz="2000" b="0" i="0" dirty="0" err="1">
                <a:solidFill>
                  <a:srgbClr val="212121"/>
                </a:solidFill>
                <a:effectLst/>
              </a:rPr>
              <a:t>decade</a:t>
            </a:r>
            <a:r>
              <a:rPr lang="fr-CA" sz="2000" b="0" i="0" dirty="0">
                <a:solidFill>
                  <a:srgbClr val="212121"/>
                </a:solidFill>
                <a:effectLst/>
              </a:rPr>
              <a:t> of direct-to-consumer </a:t>
            </a:r>
            <a:r>
              <a:rPr lang="fr-CA" sz="2000" b="0" i="0" dirty="0" err="1">
                <a:solidFill>
                  <a:srgbClr val="212121"/>
                </a:solidFill>
                <a:effectLst/>
              </a:rPr>
              <a:t>advertising</a:t>
            </a:r>
            <a:r>
              <a:rPr lang="fr-CA" sz="2000" b="0" i="0" dirty="0">
                <a:solidFill>
                  <a:srgbClr val="212121"/>
                </a:solidFill>
                <a:effectLst/>
              </a:rPr>
              <a:t> of prescription </a:t>
            </a:r>
            <a:r>
              <a:rPr lang="fr-CA" sz="2000" b="0" i="0" dirty="0" err="1">
                <a:solidFill>
                  <a:srgbClr val="212121"/>
                </a:solidFill>
                <a:effectLst/>
              </a:rPr>
              <a:t>drugs</a:t>
            </a:r>
            <a:r>
              <a:rPr lang="fr-CA" sz="2000" b="0" i="0" dirty="0">
                <a:solidFill>
                  <a:srgbClr val="212121"/>
                </a:solidFill>
                <a:effectLst/>
              </a:rPr>
              <a:t>. N </a:t>
            </a:r>
            <a:r>
              <a:rPr lang="fr-CA" sz="2000" b="0" i="0" dirty="0" err="1">
                <a:solidFill>
                  <a:srgbClr val="212121"/>
                </a:solidFill>
                <a:effectLst/>
              </a:rPr>
              <a:t>Engl</a:t>
            </a:r>
            <a:r>
              <a:rPr lang="fr-CA" sz="2000" b="0" i="0" dirty="0">
                <a:solidFill>
                  <a:srgbClr val="212121"/>
                </a:solidFill>
                <a:effectLst/>
              </a:rPr>
              <a:t> J Med. 2007 </a:t>
            </a:r>
            <a:r>
              <a:rPr lang="fr-CA" sz="2000" b="0" i="0" dirty="0" err="1">
                <a:solidFill>
                  <a:srgbClr val="212121"/>
                </a:solidFill>
                <a:effectLst/>
              </a:rPr>
              <a:t>Aug</a:t>
            </a:r>
            <a:r>
              <a:rPr lang="fr-CA" sz="2000" b="0" i="0" dirty="0">
                <a:solidFill>
                  <a:srgbClr val="212121"/>
                </a:solidFill>
                <a:effectLst/>
              </a:rPr>
              <a:t> 16;357(7):673-81.</a:t>
            </a:r>
            <a:endParaRPr lang="fr-FR" altLang="fr-FR" sz="2000" dirty="0">
              <a:ea typeface="ヒラギノ角ゴ Pro W3" pitchFamily="-128" charset="-128"/>
            </a:endParaRPr>
          </a:p>
          <a:p>
            <a:pPr defTabSz="411480">
              <a:defRPr/>
            </a:pPr>
            <a:r>
              <a:rPr lang="fr-CA" sz="2000" b="0" i="0" dirty="0">
                <a:solidFill>
                  <a:srgbClr val="333333"/>
                </a:solidFill>
                <a:effectLst/>
              </a:rPr>
              <a:t>Schwartz LM, </a:t>
            </a:r>
            <a:r>
              <a:rPr lang="fr-CA" sz="2000" b="0" i="0" dirty="0" err="1">
                <a:solidFill>
                  <a:srgbClr val="333333"/>
                </a:solidFill>
                <a:effectLst/>
              </a:rPr>
              <a:t>Woloshin</a:t>
            </a:r>
            <a:r>
              <a:rPr lang="fr-CA" sz="2000" b="0" i="0" dirty="0">
                <a:solidFill>
                  <a:srgbClr val="333333"/>
                </a:solidFill>
                <a:effectLst/>
              </a:rPr>
              <a:t> S. </a:t>
            </a:r>
            <a:r>
              <a:rPr lang="fr-CA" sz="2000" b="0" i="0" dirty="0" err="1">
                <a:solidFill>
                  <a:srgbClr val="333333"/>
                </a:solidFill>
                <a:effectLst/>
              </a:rPr>
              <a:t>Medical</a:t>
            </a:r>
            <a:r>
              <a:rPr lang="fr-CA" sz="2000" b="0" i="0" dirty="0">
                <a:solidFill>
                  <a:srgbClr val="333333"/>
                </a:solidFill>
                <a:effectLst/>
              </a:rPr>
              <a:t> Marketing in the United States, 1997-2016. </a:t>
            </a:r>
            <a:r>
              <a:rPr lang="fr-CA" sz="2000" b="0" i="1" dirty="0">
                <a:solidFill>
                  <a:srgbClr val="333333"/>
                </a:solidFill>
                <a:effectLst/>
              </a:rPr>
              <a:t>JAMA.</a:t>
            </a:r>
            <a:r>
              <a:rPr lang="fr-CA" sz="2000" b="0" i="0" dirty="0">
                <a:solidFill>
                  <a:srgbClr val="333333"/>
                </a:solidFill>
                <a:effectLst/>
              </a:rPr>
              <a:t> 2019;321(1):80–96. doi:10.1001/jama.2018.19320</a:t>
            </a:r>
          </a:p>
          <a:p>
            <a:pPr defTabSz="411480">
              <a:defRPr/>
            </a:pPr>
            <a:r>
              <a:rPr lang="fr-CA" sz="2000" b="0" i="0" dirty="0">
                <a:solidFill>
                  <a:srgbClr val="212121"/>
                </a:solidFill>
                <a:effectLst/>
              </a:rPr>
              <a:t>Scherer LD, </a:t>
            </a:r>
            <a:r>
              <a:rPr lang="fr-CA" sz="2000" b="0" i="0" dirty="0" err="1">
                <a:solidFill>
                  <a:srgbClr val="212121"/>
                </a:solidFill>
                <a:effectLst/>
              </a:rPr>
              <a:t>Zikmund</a:t>
            </a:r>
            <a:r>
              <a:rPr lang="fr-CA" sz="2000" b="0" i="0" dirty="0">
                <a:solidFill>
                  <a:srgbClr val="212121"/>
                </a:solidFill>
                <a:effectLst/>
              </a:rPr>
              <a:t>-Fisher BJ, </a:t>
            </a:r>
            <a:r>
              <a:rPr lang="fr-CA" sz="2000" b="0" i="0" dirty="0" err="1">
                <a:solidFill>
                  <a:srgbClr val="212121"/>
                </a:solidFill>
                <a:effectLst/>
              </a:rPr>
              <a:t>Fagerlin</a:t>
            </a:r>
            <a:r>
              <a:rPr lang="fr-CA" sz="2000" b="0" i="0" dirty="0">
                <a:solidFill>
                  <a:srgbClr val="212121"/>
                </a:solidFill>
                <a:effectLst/>
              </a:rPr>
              <a:t> A, </a:t>
            </a:r>
            <a:r>
              <a:rPr lang="fr-CA" sz="2000" b="0" i="0" dirty="0" err="1">
                <a:solidFill>
                  <a:srgbClr val="212121"/>
                </a:solidFill>
                <a:effectLst/>
              </a:rPr>
              <a:t>Tarini</a:t>
            </a:r>
            <a:r>
              <a:rPr lang="fr-CA" sz="2000" b="0" i="0" dirty="0">
                <a:solidFill>
                  <a:srgbClr val="212121"/>
                </a:solidFill>
                <a:effectLst/>
              </a:rPr>
              <a:t> BA. Influence of "GERD" label on parents' </a:t>
            </a:r>
            <a:r>
              <a:rPr lang="fr-CA" sz="2000" b="0" i="0" dirty="0" err="1">
                <a:solidFill>
                  <a:srgbClr val="212121"/>
                </a:solidFill>
                <a:effectLst/>
              </a:rPr>
              <a:t>decision</a:t>
            </a:r>
            <a:r>
              <a:rPr lang="fr-CA" sz="2000" b="0" i="0" dirty="0">
                <a:solidFill>
                  <a:srgbClr val="212121"/>
                </a:solidFill>
                <a:effectLst/>
              </a:rPr>
              <a:t> to </a:t>
            </a:r>
            <a:r>
              <a:rPr lang="fr-CA" sz="2000" b="0" i="0" dirty="0" err="1">
                <a:solidFill>
                  <a:srgbClr val="212121"/>
                </a:solidFill>
                <a:effectLst/>
              </a:rPr>
              <a:t>medicate</a:t>
            </a:r>
            <a:r>
              <a:rPr lang="fr-CA" sz="2000" b="0" i="0" dirty="0">
                <a:solidFill>
                  <a:srgbClr val="212121"/>
                </a:solidFill>
                <a:effectLst/>
              </a:rPr>
              <a:t> infants. </a:t>
            </a:r>
            <a:r>
              <a:rPr lang="fr-CA" sz="2000" b="0" i="0" dirty="0" err="1">
                <a:solidFill>
                  <a:srgbClr val="212121"/>
                </a:solidFill>
                <a:effectLst/>
              </a:rPr>
              <a:t>Pediatrics</a:t>
            </a:r>
            <a:r>
              <a:rPr lang="fr-CA" sz="2000" b="0" i="0" dirty="0">
                <a:solidFill>
                  <a:srgbClr val="212121"/>
                </a:solidFill>
                <a:effectLst/>
              </a:rPr>
              <a:t>. 2013 May;131(5):839-45. </a:t>
            </a:r>
            <a:r>
              <a:rPr lang="fr-CA" sz="2000" b="0" i="0" dirty="0" err="1">
                <a:solidFill>
                  <a:srgbClr val="212121"/>
                </a:solidFill>
                <a:effectLst/>
              </a:rPr>
              <a:t>doi</a:t>
            </a:r>
            <a:r>
              <a:rPr lang="fr-CA" sz="2000" b="0" i="0" dirty="0">
                <a:solidFill>
                  <a:srgbClr val="212121"/>
                </a:solidFill>
                <a:effectLst/>
              </a:rPr>
              <a:t>: 10.1542/peds.2012-3070. Epub 2013 </a:t>
            </a:r>
            <a:r>
              <a:rPr lang="fr-CA" sz="2000" b="0" i="0" dirty="0" err="1">
                <a:solidFill>
                  <a:srgbClr val="212121"/>
                </a:solidFill>
                <a:effectLst/>
              </a:rPr>
              <a:t>Apr</a:t>
            </a:r>
            <a:r>
              <a:rPr lang="fr-CA" sz="2000" b="0" i="0" dirty="0">
                <a:solidFill>
                  <a:srgbClr val="212121"/>
                </a:solidFill>
                <a:effectLst/>
              </a:rPr>
              <a:t> 1. PMID: 23545371; PMCID: PMC3639462</a:t>
            </a:r>
            <a:endParaRPr lang="fr-FR" sz="2000" dirty="0"/>
          </a:p>
        </p:txBody>
      </p:sp>
    </p:spTree>
    <p:extLst>
      <p:ext uri="{BB962C8B-B14F-4D97-AF65-F5344CB8AC3E}">
        <p14:creationId xmlns:p14="http://schemas.microsoft.com/office/powerpoint/2010/main" val="1275215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Mort subite du nourrisson</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pPr defTabSz="411480">
              <a:defRPr/>
            </a:pPr>
            <a:r>
              <a:rPr lang="fr-CA" sz="2000" dirty="0">
                <a:solidFill>
                  <a:schemeClr val="tx1"/>
                </a:solidFill>
                <a:effectLst/>
              </a:rPr>
              <a:t>Énoncé conjoint sur le sommeil sécuritaire; Réduire les décès subits des nourrissons au Canada© Sa </a:t>
            </a:r>
            <a:r>
              <a:rPr lang="fr-CA" sz="2000" dirty="0" err="1">
                <a:solidFill>
                  <a:schemeClr val="tx1"/>
                </a:solidFill>
                <a:effectLst/>
              </a:rPr>
              <a:t>Majeste</a:t>
            </a:r>
            <a:r>
              <a:rPr lang="fr-CA" sz="2000" dirty="0">
                <a:solidFill>
                  <a:schemeClr val="tx1"/>
                </a:solidFill>
                <a:effectLst/>
              </a:rPr>
              <a:t>́ la Reine du chef du Canada, représentée par la ministre de la Santé, 2021 Cat. : HP15-57/2021F-PDF | ISBN : 978-0-660-38965-3 | Pub. : 210109 </a:t>
            </a:r>
            <a:endParaRPr lang="fr-CA" sz="2000" dirty="0">
              <a:solidFill>
                <a:schemeClr val="tx1"/>
              </a:solidFill>
            </a:endParaRPr>
          </a:p>
          <a:p>
            <a:pPr defTabSz="411480">
              <a:defRPr/>
            </a:pPr>
            <a:r>
              <a:rPr lang="fr-CA" sz="2000" dirty="0">
                <a:solidFill>
                  <a:schemeClr val="tx1"/>
                </a:solidFill>
              </a:rPr>
              <a:t>Moon RY and AAP TASK FORCE ON SUDDEN INFANT DEATH SYNDROME. SIDS and </a:t>
            </a:r>
            <a:r>
              <a:rPr lang="fr-CA" sz="2000" dirty="0" err="1">
                <a:solidFill>
                  <a:schemeClr val="tx1"/>
                </a:solidFill>
              </a:rPr>
              <a:t>Other</a:t>
            </a:r>
            <a:r>
              <a:rPr lang="fr-CA" sz="2000" dirty="0">
                <a:solidFill>
                  <a:schemeClr val="tx1"/>
                </a:solidFill>
              </a:rPr>
              <a:t> </a:t>
            </a:r>
            <a:r>
              <a:rPr lang="fr-CA" sz="2000" dirty="0" err="1">
                <a:solidFill>
                  <a:schemeClr val="tx1"/>
                </a:solidFill>
              </a:rPr>
              <a:t>Sleep-Related</a:t>
            </a:r>
            <a:r>
              <a:rPr lang="fr-CA" sz="2000" dirty="0">
                <a:solidFill>
                  <a:schemeClr val="tx1"/>
                </a:solidFill>
              </a:rPr>
              <a:t> Infant </a:t>
            </a:r>
            <a:r>
              <a:rPr lang="fr-CA" sz="2000" dirty="0" err="1">
                <a:solidFill>
                  <a:schemeClr val="tx1"/>
                </a:solidFill>
              </a:rPr>
              <a:t>Deaths</a:t>
            </a:r>
            <a:r>
              <a:rPr lang="fr-CA" sz="2000" dirty="0">
                <a:solidFill>
                  <a:schemeClr val="tx1"/>
                </a:solidFill>
              </a:rPr>
              <a:t>: </a:t>
            </a:r>
            <a:r>
              <a:rPr lang="fr-CA" sz="2000" dirty="0" err="1">
                <a:solidFill>
                  <a:schemeClr val="tx1"/>
                </a:solidFill>
              </a:rPr>
              <a:t>Evidence</a:t>
            </a:r>
            <a:r>
              <a:rPr lang="fr-CA" sz="2000" dirty="0">
                <a:solidFill>
                  <a:schemeClr val="tx1"/>
                </a:solidFill>
              </a:rPr>
              <a:t> Base for 2016 </a:t>
            </a:r>
            <a:r>
              <a:rPr lang="fr-CA" sz="2000" dirty="0" err="1">
                <a:solidFill>
                  <a:schemeClr val="tx1"/>
                </a:solidFill>
              </a:rPr>
              <a:t>Updated</a:t>
            </a:r>
            <a:r>
              <a:rPr lang="fr-CA" sz="2000" dirty="0">
                <a:solidFill>
                  <a:schemeClr val="tx1"/>
                </a:solidFill>
              </a:rPr>
              <a:t> </a:t>
            </a:r>
            <a:r>
              <a:rPr lang="fr-CA" sz="2000" dirty="0" err="1">
                <a:solidFill>
                  <a:schemeClr val="tx1"/>
                </a:solidFill>
              </a:rPr>
              <a:t>Recommendations</a:t>
            </a:r>
            <a:r>
              <a:rPr lang="fr-CA" sz="2000" dirty="0">
                <a:solidFill>
                  <a:schemeClr val="tx1"/>
                </a:solidFill>
              </a:rPr>
              <a:t> for a Safe Infant Sleeping </a:t>
            </a:r>
            <a:r>
              <a:rPr lang="fr-CA" sz="2000" dirty="0" err="1">
                <a:solidFill>
                  <a:schemeClr val="tx1"/>
                </a:solidFill>
              </a:rPr>
              <a:t>Environment</a:t>
            </a:r>
            <a:r>
              <a:rPr lang="fr-CA" sz="2000" dirty="0">
                <a:solidFill>
                  <a:schemeClr val="tx1"/>
                </a:solidFill>
              </a:rPr>
              <a:t>. </a:t>
            </a:r>
            <a:r>
              <a:rPr lang="fr-CA" sz="2000" dirty="0" err="1">
                <a:solidFill>
                  <a:schemeClr val="tx1"/>
                </a:solidFill>
              </a:rPr>
              <a:t>Pediatrics</a:t>
            </a:r>
            <a:r>
              <a:rPr lang="fr-CA" sz="2000" dirty="0">
                <a:solidFill>
                  <a:schemeClr val="tx1"/>
                </a:solidFill>
              </a:rPr>
              <a:t>. 2016;138(5): e20162940</a:t>
            </a:r>
            <a:endParaRPr lang="fr-FR" sz="2000" dirty="0">
              <a:solidFill>
                <a:schemeClr val="tx1"/>
              </a:solidFill>
            </a:endParaRPr>
          </a:p>
          <a:p>
            <a:r>
              <a:rPr lang="fr-CA" sz="2000" dirty="0">
                <a:solidFill>
                  <a:schemeClr val="tx1"/>
                </a:solidFill>
              </a:rPr>
              <a:t>Goldstein RD, </a:t>
            </a:r>
            <a:r>
              <a:rPr lang="fr-CA" sz="2000" dirty="0" err="1">
                <a:solidFill>
                  <a:schemeClr val="tx1"/>
                </a:solidFill>
              </a:rPr>
              <a:t>Trachtenberg</a:t>
            </a:r>
            <a:r>
              <a:rPr lang="fr-CA" sz="2000" dirty="0">
                <a:solidFill>
                  <a:schemeClr val="tx1"/>
                </a:solidFill>
              </a:rPr>
              <a:t> FL, Sens MA, et al. </a:t>
            </a:r>
            <a:r>
              <a:rPr lang="fr-CA" sz="2000" dirty="0" err="1">
                <a:solidFill>
                  <a:schemeClr val="tx1"/>
                </a:solidFill>
              </a:rPr>
              <a:t>Overall</a:t>
            </a:r>
            <a:r>
              <a:rPr lang="fr-CA" sz="2000" dirty="0">
                <a:solidFill>
                  <a:schemeClr val="tx1"/>
                </a:solidFill>
              </a:rPr>
              <a:t> </a:t>
            </a:r>
            <a:r>
              <a:rPr lang="fr-CA" sz="2000" dirty="0" err="1">
                <a:solidFill>
                  <a:schemeClr val="tx1"/>
                </a:solidFill>
              </a:rPr>
              <a:t>Postneonatal</a:t>
            </a:r>
            <a:r>
              <a:rPr lang="fr-CA" sz="2000" dirty="0">
                <a:solidFill>
                  <a:schemeClr val="tx1"/>
                </a:solidFill>
              </a:rPr>
              <a:t> </a:t>
            </a:r>
            <a:r>
              <a:rPr lang="fr-CA" sz="2000" dirty="0" err="1">
                <a:solidFill>
                  <a:schemeClr val="tx1"/>
                </a:solidFill>
              </a:rPr>
              <a:t>Mortality</a:t>
            </a:r>
            <a:r>
              <a:rPr lang="fr-CA" sz="2000" dirty="0">
                <a:solidFill>
                  <a:schemeClr val="tx1"/>
                </a:solidFill>
              </a:rPr>
              <a:t> and Rates of SIDS. </a:t>
            </a:r>
            <a:r>
              <a:rPr lang="fr-CA" sz="2000" dirty="0" err="1">
                <a:solidFill>
                  <a:schemeClr val="tx1"/>
                </a:solidFill>
              </a:rPr>
              <a:t>Pediatrics</a:t>
            </a:r>
            <a:r>
              <a:rPr lang="fr-CA" sz="2000" dirty="0">
                <a:solidFill>
                  <a:schemeClr val="tx1"/>
                </a:solidFill>
              </a:rPr>
              <a:t>. 2016;137(1):e20152298. DOI: 10.1542/peds.2015-2298</a:t>
            </a:r>
          </a:p>
          <a:p>
            <a:pPr algn="l"/>
            <a:r>
              <a:rPr lang="fr-CA" sz="2000" b="0" i="0" dirty="0">
                <a:solidFill>
                  <a:schemeClr val="tx1"/>
                </a:solidFill>
                <a:effectLst/>
              </a:rPr>
              <a:t>van </a:t>
            </a:r>
            <a:r>
              <a:rPr lang="fr-CA" sz="2000" b="0" i="0" dirty="0" err="1">
                <a:solidFill>
                  <a:schemeClr val="tx1"/>
                </a:solidFill>
                <a:effectLst/>
              </a:rPr>
              <a:t>Wijk</a:t>
            </a:r>
            <a:r>
              <a:rPr lang="fr-CA" sz="2000" b="0" i="0" dirty="0">
                <a:solidFill>
                  <a:schemeClr val="tx1"/>
                </a:solidFill>
                <a:effectLst/>
              </a:rPr>
              <a:t> R M, van </a:t>
            </a:r>
            <a:r>
              <a:rPr lang="fr-CA" sz="2000" b="0" i="0" dirty="0" err="1">
                <a:solidFill>
                  <a:schemeClr val="tx1"/>
                </a:solidFill>
                <a:effectLst/>
              </a:rPr>
              <a:t>Vlimmeren</a:t>
            </a:r>
            <a:r>
              <a:rPr lang="fr-CA" sz="2000" b="0" i="0" dirty="0">
                <a:solidFill>
                  <a:schemeClr val="tx1"/>
                </a:solidFill>
                <a:effectLst/>
              </a:rPr>
              <a:t> L A, </a:t>
            </a:r>
            <a:r>
              <a:rPr lang="fr-CA" sz="2000" b="0" i="0" dirty="0" err="1">
                <a:solidFill>
                  <a:schemeClr val="tx1"/>
                </a:solidFill>
                <a:effectLst/>
              </a:rPr>
              <a:t>Groothuis-Oudshoorn</a:t>
            </a:r>
            <a:r>
              <a:rPr lang="fr-CA" sz="2000" b="0" i="0" dirty="0">
                <a:solidFill>
                  <a:schemeClr val="tx1"/>
                </a:solidFill>
                <a:effectLst/>
              </a:rPr>
              <a:t> C G M, Van der </a:t>
            </a:r>
            <a:r>
              <a:rPr lang="fr-CA" sz="2000" b="0" i="0" dirty="0" err="1">
                <a:solidFill>
                  <a:schemeClr val="tx1"/>
                </a:solidFill>
                <a:effectLst/>
              </a:rPr>
              <a:t>Ploeg</a:t>
            </a:r>
            <a:r>
              <a:rPr lang="fr-CA" sz="2000" b="0" i="0" dirty="0">
                <a:solidFill>
                  <a:schemeClr val="tx1"/>
                </a:solidFill>
                <a:effectLst/>
              </a:rPr>
              <a:t> C P B, </a:t>
            </a:r>
            <a:r>
              <a:rPr lang="fr-CA" sz="2000" b="0" i="0" dirty="0" err="1">
                <a:solidFill>
                  <a:schemeClr val="tx1"/>
                </a:solidFill>
                <a:effectLst/>
              </a:rPr>
              <a:t>IJzerman</a:t>
            </a:r>
            <a:r>
              <a:rPr lang="fr-CA" sz="2000" b="0" i="0" dirty="0">
                <a:solidFill>
                  <a:schemeClr val="tx1"/>
                </a:solidFill>
                <a:effectLst/>
              </a:rPr>
              <a:t> M J, </a:t>
            </a:r>
            <a:r>
              <a:rPr lang="fr-CA" sz="2000" b="0" i="0" dirty="0" err="1">
                <a:solidFill>
                  <a:schemeClr val="tx1"/>
                </a:solidFill>
                <a:effectLst/>
              </a:rPr>
              <a:t>Boere-Boonekamp</a:t>
            </a:r>
            <a:r>
              <a:rPr lang="fr-CA" sz="2000" b="0" i="0" dirty="0">
                <a:solidFill>
                  <a:schemeClr val="tx1"/>
                </a:solidFill>
                <a:effectLst/>
              </a:rPr>
              <a:t> M M et al. </a:t>
            </a:r>
            <a:r>
              <a:rPr lang="fr-CA" sz="2000" b="0" i="0" dirty="0" err="1">
                <a:solidFill>
                  <a:schemeClr val="tx1"/>
                </a:solidFill>
                <a:effectLst/>
              </a:rPr>
              <a:t>Helmet</a:t>
            </a:r>
            <a:r>
              <a:rPr lang="fr-CA" sz="2000" b="0" i="0" dirty="0">
                <a:solidFill>
                  <a:schemeClr val="tx1"/>
                </a:solidFill>
                <a:effectLst/>
              </a:rPr>
              <a:t> </a:t>
            </a:r>
            <a:r>
              <a:rPr lang="fr-CA" sz="2000" b="0" i="0" dirty="0" err="1">
                <a:solidFill>
                  <a:schemeClr val="tx1"/>
                </a:solidFill>
                <a:effectLst/>
              </a:rPr>
              <a:t>therapy</a:t>
            </a:r>
            <a:r>
              <a:rPr lang="fr-CA" sz="2000" b="0" i="0" dirty="0">
                <a:solidFill>
                  <a:schemeClr val="tx1"/>
                </a:solidFill>
                <a:effectLst/>
              </a:rPr>
              <a:t> in infants </a:t>
            </a:r>
            <a:r>
              <a:rPr lang="fr-CA" sz="2000" b="0" i="0" dirty="0" err="1">
                <a:solidFill>
                  <a:schemeClr val="tx1"/>
                </a:solidFill>
                <a:effectLst/>
              </a:rPr>
              <a:t>with</a:t>
            </a:r>
            <a:r>
              <a:rPr lang="fr-CA" sz="2000" b="0" i="0" dirty="0">
                <a:solidFill>
                  <a:schemeClr val="tx1"/>
                </a:solidFill>
                <a:effectLst/>
              </a:rPr>
              <a:t> </a:t>
            </a:r>
            <a:r>
              <a:rPr lang="fr-CA" sz="2000" b="0" i="0" dirty="0" err="1">
                <a:solidFill>
                  <a:schemeClr val="tx1"/>
                </a:solidFill>
                <a:effectLst/>
              </a:rPr>
              <a:t>positional</a:t>
            </a:r>
            <a:r>
              <a:rPr lang="fr-CA" sz="2000" b="0" i="0" dirty="0">
                <a:solidFill>
                  <a:schemeClr val="tx1"/>
                </a:solidFill>
                <a:effectLst/>
              </a:rPr>
              <a:t> </a:t>
            </a:r>
            <a:r>
              <a:rPr lang="fr-CA" sz="2000" b="0" i="0" dirty="0" err="1">
                <a:solidFill>
                  <a:schemeClr val="tx1"/>
                </a:solidFill>
                <a:effectLst/>
              </a:rPr>
              <a:t>skull</a:t>
            </a:r>
            <a:r>
              <a:rPr lang="fr-CA" sz="2000" b="0" i="0" dirty="0">
                <a:solidFill>
                  <a:schemeClr val="tx1"/>
                </a:solidFill>
                <a:effectLst/>
              </a:rPr>
              <a:t> </a:t>
            </a:r>
            <a:r>
              <a:rPr lang="fr-CA" sz="2000" b="0" i="0" dirty="0" err="1">
                <a:solidFill>
                  <a:schemeClr val="tx1"/>
                </a:solidFill>
                <a:effectLst/>
              </a:rPr>
              <a:t>deformation</a:t>
            </a:r>
            <a:r>
              <a:rPr lang="fr-CA" sz="2000" b="0" i="0" dirty="0">
                <a:solidFill>
                  <a:schemeClr val="tx1"/>
                </a:solidFill>
                <a:effectLst/>
              </a:rPr>
              <a:t>: </a:t>
            </a:r>
            <a:r>
              <a:rPr lang="fr-CA" sz="2000" b="0" i="0" dirty="0" err="1">
                <a:solidFill>
                  <a:schemeClr val="tx1"/>
                </a:solidFill>
                <a:effectLst/>
              </a:rPr>
              <a:t>randomised</a:t>
            </a:r>
            <a:r>
              <a:rPr lang="fr-CA" sz="2000" b="0" i="0" dirty="0">
                <a:solidFill>
                  <a:schemeClr val="tx1"/>
                </a:solidFill>
                <a:effectLst/>
              </a:rPr>
              <a:t> </a:t>
            </a:r>
            <a:r>
              <a:rPr lang="fr-CA" sz="2000" b="0" i="0" dirty="0" err="1">
                <a:solidFill>
                  <a:schemeClr val="tx1"/>
                </a:solidFill>
                <a:effectLst/>
              </a:rPr>
              <a:t>controlled</a:t>
            </a:r>
            <a:r>
              <a:rPr lang="fr-CA" sz="2000" dirty="0">
                <a:solidFill>
                  <a:schemeClr val="tx1"/>
                </a:solidFill>
              </a:rPr>
              <a:t> </a:t>
            </a:r>
            <a:r>
              <a:rPr lang="fr-CA" sz="2000" b="0" i="0" dirty="0">
                <a:solidFill>
                  <a:schemeClr val="tx1"/>
                </a:solidFill>
                <a:effectLst/>
              </a:rPr>
              <a:t>trial </a:t>
            </a:r>
            <a:r>
              <a:rPr lang="fr-CA" sz="2000" b="0" i="1" dirty="0">
                <a:solidFill>
                  <a:schemeClr val="tx1"/>
                </a:solidFill>
                <a:effectLst/>
              </a:rPr>
              <a:t>BMJ </a:t>
            </a:r>
            <a:r>
              <a:rPr lang="fr-CA" sz="2000" b="0" i="0" dirty="0">
                <a:solidFill>
                  <a:schemeClr val="tx1"/>
                </a:solidFill>
                <a:effectLst/>
              </a:rPr>
              <a:t>2014; 348 :g2741 doi:10.1136/bmj.g2741</a:t>
            </a:r>
          </a:p>
          <a:p>
            <a:r>
              <a:rPr lang="fr-FR" sz="2000" dirty="0">
                <a:solidFill>
                  <a:schemeClr val="tx1"/>
                </a:solidFill>
              </a:rPr>
              <a:t>https://</a:t>
            </a:r>
            <a:r>
              <a:rPr lang="fr-FR" sz="2000" dirty="0" err="1">
                <a:solidFill>
                  <a:schemeClr val="tx1"/>
                </a:solidFill>
              </a:rPr>
              <a:t>www.lapresse.ca</a:t>
            </a:r>
            <a:r>
              <a:rPr lang="fr-FR" sz="2000" dirty="0">
                <a:solidFill>
                  <a:schemeClr val="tx1"/>
                </a:solidFill>
              </a:rPr>
              <a:t>/vivre/famille/sante-des-enfants/201710/23/01-5140960-encore-trop-de-bebes-a-la-tete-plate.php</a:t>
            </a:r>
          </a:p>
        </p:txBody>
      </p:sp>
    </p:spTree>
    <p:extLst>
      <p:ext uri="{BB962C8B-B14F-4D97-AF65-F5344CB8AC3E}">
        <p14:creationId xmlns:p14="http://schemas.microsoft.com/office/powerpoint/2010/main" val="3058481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Vitamine D</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dirty="0" err="1">
                <a:solidFill>
                  <a:schemeClr val="tx1"/>
                </a:solidFill>
                <a:effectLst/>
              </a:rPr>
              <a:t>Paediatr</a:t>
            </a:r>
            <a:r>
              <a:rPr lang="fr-CA" sz="1600" dirty="0">
                <a:solidFill>
                  <a:schemeClr val="tx1"/>
                </a:solidFill>
                <a:effectLst/>
              </a:rPr>
              <a:t> Child </a:t>
            </a:r>
            <a:r>
              <a:rPr lang="fr-CA" sz="1600" dirty="0" err="1">
                <a:solidFill>
                  <a:schemeClr val="tx1"/>
                </a:solidFill>
                <a:effectLst/>
              </a:rPr>
              <a:t>Health</a:t>
            </a:r>
            <a:r>
              <a:rPr lang="fr-CA" sz="1600" dirty="0">
                <a:solidFill>
                  <a:schemeClr val="tx1"/>
                </a:solidFill>
                <a:effectLst/>
              </a:rPr>
              <a:t> Vol 12 No 7 </a:t>
            </a:r>
            <a:r>
              <a:rPr lang="fr-CA" sz="1600" dirty="0" err="1">
                <a:solidFill>
                  <a:schemeClr val="tx1"/>
                </a:solidFill>
                <a:effectLst/>
              </a:rPr>
              <a:t>September</a:t>
            </a:r>
            <a:r>
              <a:rPr lang="fr-CA" sz="1600" dirty="0">
                <a:solidFill>
                  <a:schemeClr val="tx1"/>
                </a:solidFill>
                <a:effectLst/>
              </a:rPr>
              <a:t> 2007 ; </a:t>
            </a:r>
            <a:r>
              <a:rPr lang="fr-CA" sz="1600" dirty="0" err="1">
                <a:solidFill>
                  <a:schemeClr val="tx1"/>
                </a:solidFill>
                <a:effectLst/>
              </a:rPr>
              <a:t>Vitamin</a:t>
            </a:r>
            <a:r>
              <a:rPr lang="fr-CA" sz="1600" dirty="0">
                <a:solidFill>
                  <a:schemeClr val="tx1"/>
                </a:solidFill>
                <a:effectLst/>
              </a:rPr>
              <a:t> D </a:t>
            </a:r>
            <a:r>
              <a:rPr lang="fr-CA" sz="1600" dirty="0" err="1">
                <a:solidFill>
                  <a:schemeClr val="tx1"/>
                </a:solidFill>
                <a:effectLst/>
              </a:rPr>
              <a:t>supplementation</a:t>
            </a:r>
            <a:r>
              <a:rPr lang="fr-CA" sz="1600" dirty="0">
                <a:solidFill>
                  <a:schemeClr val="tx1"/>
                </a:solidFill>
                <a:effectLst/>
              </a:rPr>
              <a:t>: </a:t>
            </a:r>
            <a:r>
              <a:rPr lang="fr-CA" sz="1600" dirty="0" err="1">
                <a:solidFill>
                  <a:schemeClr val="tx1"/>
                </a:solidFill>
                <a:effectLst/>
              </a:rPr>
              <a:t>Recommendations</a:t>
            </a:r>
            <a:r>
              <a:rPr lang="fr-CA" sz="1600" dirty="0">
                <a:solidFill>
                  <a:schemeClr val="tx1"/>
                </a:solidFill>
                <a:effectLst/>
              </a:rPr>
              <a:t> for Canadian </a:t>
            </a:r>
            <a:r>
              <a:rPr lang="fr-CA" sz="1600" dirty="0" err="1">
                <a:solidFill>
                  <a:schemeClr val="tx1"/>
                </a:solidFill>
                <a:effectLst/>
              </a:rPr>
              <a:t>mothers</a:t>
            </a:r>
            <a:r>
              <a:rPr lang="fr-CA" sz="1600" dirty="0">
                <a:solidFill>
                  <a:schemeClr val="tx1"/>
                </a:solidFill>
                <a:effectLst/>
              </a:rPr>
              <a:t> and infants POSITION STATEMENT (FNIM 2007-01) </a:t>
            </a:r>
            <a:endParaRPr lang="fr-CA" sz="1600" dirty="0">
              <a:solidFill>
                <a:schemeClr val="tx1"/>
              </a:solidFill>
            </a:endParaRPr>
          </a:p>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b="0" i="0" dirty="0" err="1">
                <a:solidFill>
                  <a:schemeClr val="tx1"/>
                </a:solidFill>
                <a:effectLst/>
              </a:rPr>
              <a:t>DynaMed</a:t>
            </a:r>
            <a:r>
              <a:rPr lang="fr-CA" sz="1600" b="0" i="0" dirty="0">
                <a:solidFill>
                  <a:schemeClr val="tx1"/>
                </a:solidFill>
                <a:effectLst/>
              </a:rPr>
              <a:t>. </a:t>
            </a:r>
            <a:r>
              <a:rPr lang="fr-CA" sz="1600" b="0" i="0" dirty="0" err="1">
                <a:solidFill>
                  <a:schemeClr val="tx1"/>
                </a:solidFill>
                <a:effectLst/>
              </a:rPr>
              <a:t>Vitamin</a:t>
            </a:r>
            <a:r>
              <a:rPr lang="fr-CA" sz="1600" b="0" i="0" dirty="0">
                <a:solidFill>
                  <a:schemeClr val="tx1"/>
                </a:solidFill>
                <a:effectLst/>
              </a:rPr>
              <a:t> D </a:t>
            </a:r>
            <a:r>
              <a:rPr lang="fr-CA" sz="1600" b="0" i="0" dirty="0" err="1">
                <a:solidFill>
                  <a:schemeClr val="tx1"/>
                </a:solidFill>
                <a:effectLst/>
              </a:rPr>
              <a:t>Intake</a:t>
            </a:r>
            <a:r>
              <a:rPr lang="fr-CA" sz="1600" b="0" i="0" dirty="0">
                <a:solidFill>
                  <a:schemeClr val="tx1"/>
                </a:solidFill>
                <a:effectLst/>
              </a:rPr>
              <a:t> and </a:t>
            </a:r>
            <a:r>
              <a:rPr lang="fr-CA" sz="1600" b="0" i="0" dirty="0" err="1">
                <a:solidFill>
                  <a:schemeClr val="tx1"/>
                </a:solidFill>
                <a:effectLst/>
              </a:rPr>
              <a:t>Supplementation</a:t>
            </a:r>
            <a:r>
              <a:rPr lang="fr-CA" sz="1600" b="0" i="0" dirty="0">
                <a:solidFill>
                  <a:schemeClr val="tx1"/>
                </a:solidFill>
                <a:effectLst/>
              </a:rPr>
              <a:t>. EBSCO Information Services. </a:t>
            </a:r>
            <a:r>
              <a:rPr lang="fr-CA" sz="1600" b="0" i="0" dirty="0" err="1">
                <a:solidFill>
                  <a:schemeClr val="tx1"/>
                </a:solidFill>
                <a:effectLst/>
              </a:rPr>
              <a:t>Accessed</a:t>
            </a:r>
            <a:r>
              <a:rPr lang="fr-CA" sz="1600" b="0" i="0" dirty="0">
                <a:solidFill>
                  <a:schemeClr val="tx1"/>
                </a:solidFill>
                <a:effectLst/>
              </a:rPr>
              <a:t> April 15, 2023. </a:t>
            </a:r>
            <a:r>
              <a:rPr lang="fr-CA" sz="1600" b="0" i="0" dirty="0">
                <a:solidFill>
                  <a:schemeClr val="tx1"/>
                </a:solidFill>
                <a:effectLst/>
                <a:hlinkClick r:id="rId3">
                  <a:extLst>
                    <a:ext uri="{A12FA001-AC4F-418D-AE19-62706E023703}">
                      <ahyp:hlinkClr xmlns:ahyp="http://schemas.microsoft.com/office/drawing/2018/hyperlinkcolor" val="tx"/>
                    </a:ext>
                  </a:extLst>
                </a:hlinkClick>
              </a:rPr>
              <a:t>https://www.dynamed.com/drug-review/vitamin-d-intake-and-supplementation</a:t>
            </a:r>
            <a:endParaRPr lang="fr-CA" sz="1600" dirty="0">
              <a:solidFill>
                <a:schemeClr val="tx1"/>
              </a:solidFill>
            </a:endParaRPr>
          </a:p>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b="0" i="0" dirty="0">
                <a:solidFill>
                  <a:schemeClr val="tx1"/>
                </a:solidFill>
                <a:effectLst/>
              </a:rPr>
              <a:t>Institute of </a:t>
            </a:r>
            <a:r>
              <a:rPr lang="fr-CA" sz="1600" b="0" i="0" dirty="0" err="1">
                <a:solidFill>
                  <a:schemeClr val="tx1"/>
                </a:solidFill>
                <a:effectLst/>
              </a:rPr>
              <a:t>Medicine</a:t>
            </a:r>
            <a:r>
              <a:rPr lang="fr-CA" sz="1600" b="0" i="0" dirty="0">
                <a:solidFill>
                  <a:schemeClr val="tx1"/>
                </a:solidFill>
                <a:effectLst/>
              </a:rPr>
              <a:t>. 2011. </a:t>
            </a:r>
            <a:r>
              <a:rPr lang="fr-CA" sz="1600" b="0" i="1" dirty="0" err="1">
                <a:solidFill>
                  <a:schemeClr val="tx1"/>
                </a:solidFill>
                <a:effectLst/>
              </a:rPr>
              <a:t>Dietary</a:t>
            </a:r>
            <a:r>
              <a:rPr lang="fr-CA" sz="1600" b="0" i="1" dirty="0">
                <a:solidFill>
                  <a:schemeClr val="tx1"/>
                </a:solidFill>
                <a:effectLst/>
              </a:rPr>
              <a:t> Reference </a:t>
            </a:r>
            <a:r>
              <a:rPr lang="fr-CA" sz="1600" b="0" i="1" dirty="0" err="1">
                <a:solidFill>
                  <a:schemeClr val="tx1"/>
                </a:solidFill>
                <a:effectLst/>
              </a:rPr>
              <a:t>Intakes</a:t>
            </a:r>
            <a:r>
              <a:rPr lang="fr-CA" sz="1600" b="0" i="1" dirty="0">
                <a:solidFill>
                  <a:schemeClr val="tx1"/>
                </a:solidFill>
                <a:effectLst/>
              </a:rPr>
              <a:t> for Calcium and </a:t>
            </a:r>
            <a:r>
              <a:rPr lang="fr-CA" sz="1600" b="0" i="1" dirty="0" err="1">
                <a:solidFill>
                  <a:schemeClr val="tx1"/>
                </a:solidFill>
                <a:effectLst/>
              </a:rPr>
              <a:t>Vitamin</a:t>
            </a:r>
            <a:r>
              <a:rPr lang="fr-CA" sz="1600" b="0" i="1" dirty="0">
                <a:solidFill>
                  <a:schemeClr val="tx1"/>
                </a:solidFill>
                <a:effectLst/>
              </a:rPr>
              <a:t> D</a:t>
            </a:r>
            <a:r>
              <a:rPr lang="fr-CA" sz="1600" b="0" i="0" dirty="0">
                <a:solidFill>
                  <a:schemeClr val="tx1"/>
                </a:solidFill>
                <a:effectLst/>
              </a:rPr>
              <a:t>. Washington, DC: The National </a:t>
            </a:r>
            <a:r>
              <a:rPr lang="fr-CA" sz="1600" b="0" i="0" dirty="0" err="1">
                <a:solidFill>
                  <a:schemeClr val="tx1"/>
                </a:solidFill>
                <a:effectLst/>
              </a:rPr>
              <a:t>Academies</a:t>
            </a:r>
            <a:r>
              <a:rPr lang="fr-CA" sz="1600" b="0" i="0" dirty="0">
                <a:solidFill>
                  <a:schemeClr val="tx1"/>
                </a:solidFill>
                <a:effectLst/>
              </a:rPr>
              <a:t> </a:t>
            </a:r>
            <a:r>
              <a:rPr lang="fr-CA" sz="1600" b="0" i="0" dirty="0" err="1">
                <a:solidFill>
                  <a:schemeClr val="tx1"/>
                </a:solidFill>
                <a:effectLst/>
              </a:rPr>
              <a:t>Press</a:t>
            </a:r>
            <a:r>
              <a:rPr lang="fr-CA" sz="1600" b="0" i="0" dirty="0">
                <a:solidFill>
                  <a:schemeClr val="tx1"/>
                </a:solidFill>
                <a:effectLst/>
              </a:rPr>
              <a:t>. </a:t>
            </a:r>
            <a:r>
              <a:rPr lang="fr-CA" sz="1600" b="0" i="0" dirty="0">
                <a:solidFill>
                  <a:schemeClr val="tx1"/>
                </a:solidFill>
                <a:effectLst/>
                <a:hlinkClick r:id="rId4">
                  <a:extLst>
                    <a:ext uri="{A12FA001-AC4F-418D-AE19-62706E023703}">
                      <ahyp:hlinkClr xmlns:ahyp="http://schemas.microsoft.com/office/drawing/2018/hyperlinkcolor" val="tx"/>
                    </a:ext>
                  </a:extLst>
                </a:hlinkClick>
              </a:rPr>
              <a:t>https://doi.org/10.17226/13050</a:t>
            </a:r>
            <a:r>
              <a:rPr lang="fr-CA" sz="1600" b="0" i="0" dirty="0">
                <a:solidFill>
                  <a:schemeClr val="tx1"/>
                </a:solidFill>
                <a:effectLst/>
              </a:rPr>
              <a:t>.</a:t>
            </a:r>
          </a:p>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b="0" i="0" dirty="0" err="1">
                <a:solidFill>
                  <a:schemeClr val="tx1"/>
                </a:solidFill>
                <a:effectLst/>
              </a:rPr>
              <a:t>Holick</a:t>
            </a:r>
            <a:r>
              <a:rPr lang="fr-CA" sz="1600" b="0" i="0" dirty="0">
                <a:solidFill>
                  <a:schemeClr val="tx1"/>
                </a:solidFill>
                <a:effectLst/>
              </a:rPr>
              <a:t> MF, </a:t>
            </a:r>
            <a:r>
              <a:rPr lang="fr-CA" sz="1600" b="0" i="0" dirty="0" err="1">
                <a:solidFill>
                  <a:schemeClr val="tx1"/>
                </a:solidFill>
                <a:effectLst/>
              </a:rPr>
              <a:t>Binkley</a:t>
            </a:r>
            <a:r>
              <a:rPr lang="fr-CA" sz="1600" b="0" i="0" dirty="0">
                <a:solidFill>
                  <a:schemeClr val="tx1"/>
                </a:solidFill>
                <a:effectLst/>
              </a:rPr>
              <a:t> NC, Bischoff-Ferrari HA, Gordon CM, Hanley DA, </a:t>
            </a:r>
            <a:r>
              <a:rPr lang="fr-CA" sz="1600" b="0" i="0" dirty="0" err="1">
                <a:solidFill>
                  <a:schemeClr val="tx1"/>
                </a:solidFill>
                <a:effectLst/>
              </a:rPr>
              <a:t>Heaney</a:t>
            </a:r>
            <a:r>
              <a:rPr lang="fr-CA" sz="1600" b="0" i="0" dirty="0">
                <a:solidFill>
                  <a:schemeClr val="tx1"/>
                </a:solidFill>
                <a:effectLst/>
              </a:rPr>
              <a:t> RP, Murad MH, Weaver CM; Endocrine Society. </a:t>
            </a:r>
            <a:r>
              <a:rPr lang="fr-CA" sz="1600" b="0" i="0" dirty="0" err="1">
                <a:solidFill>
                  <a:schemeClr val="tx1"/>
                </a:solidFill>
                <a:effectLst/>
              </a:rPr>
              <a:t>Evaluation</a:t>
            </a:r>
            <a:r>
              <a:rPr lang="fr-CA" sz="1600" b="0" i="0" dirty="0">
                <a:solidFill>
                  <a:schemeClr val="tx1"/>
                </a:solidFill>
                <a:effectLst/>
              </a:rPr>
              <a:t>, </a:t>
            </a:r>
            <a:r>
              <a:rPr lang="fr-CA" sz="1600" b="0" i="0" dirty="0" err="1">
                <a:solidFill>
                  <a:schemeClr val="tx1"/>
                </a:solidFill>
                <a:effectLst/>
              </a:rPr>
              <a:t>treatment</a:t>
            </a:r>
            <a:r>
              <a:rPr lang="fr-CA" sz="1600" b="0" i="0" dirty="0">
                <a:solidFill>
                  <a:schemeClr val="tx1"/>
                </a:solidFill>
                <a:effectLst/>
              </a:rPr>
              <a:t>, and </a:t>
            </a:r>
            <a:r>
              <a:rPr lang="fr-CA" sz="1600" b="0" i="0" dirty="0" err="1">
                <a:solidFill>
                  <a:schemeClr val="tx1"/>
                </a:solidFill>
                <a:effectLst/>
              </a:rPr>
              <a:t>prevention</a:t>
            </a:r>
            <a:r>
              <a:rPr lang="fr-CA" sz="1600" b="0" i="0" dirty="0">
                <a:solidFill>
                  <a:schemeClr val="tx1"/>
                </a:solidFill>
                <a:effectLst/>
              </a:rPr>
              <a:t> of </a:t>
            </a:r>
            <a:r>
              <a:rPr lang="fr-CA" sz="1600" b="0" i="0" dirty="0" err="1">
                <a:solidFill>
                  <a:schemeClr val="tx1"/>
                </a:solidFill>
                <a:effectLst/>
              </a:rPr>
              <a:t>vitamin</a:t>
            </a:r>
            <a:r>
              <a:rPr lang="fr-CA" sz="1600" b="0" i="0" dirty="0">
                <a:solidFill>
                  <a:schemeClr val="tx1"/>
                </a:solidFill>
                <a:effectLst/>
              </a:rPr>
              <a:t> D </a:t>
            </a:r>
            <a:r>
              <a:rPr lang="fr-CA" sz="1600" b="0" i="0" dirty="0" err="1">
                <a:solidFill>
                  <a:schemeClr val="tx1"/>
                </a:solidFill>
                <a:effectLst/>
              </a:rPr>
              <a:t>deficiency</a:t>
            </a:r>
            <a:r>
              <a:rPr lang="fr-CA" sz="1600" b="0" i="0" dirty="0">
                <a:solidFill>
                  <a:schemeClr val="tx1"/>
                </a:solidFill>
                <a:effectLst/>
              </a:rPr>
              <a:t>: an Endocrine Society </a:t>
            </a:r>
            <a:r>
              <a:rPr lang="fr-CA" sz="1600" b="0" i="0" dirty="0" err="1">
                <a:solidFill>
                  <a:schemeClr val="tx1"/>
                </a:solidFill>
                <a:effectLst/>
              </a:rPr>
              <a:t>clinical</a:t>
            </a:r>
            <a:r>
              <a:rPr lang="fr-CA" sz="1600" b="0" i="0" dirty="0">
                <a:solidFill>
                  <a:schemeClr val="tx1"/>
                </a:solidFill>
                <a:effectLst/>
              </a:rPr>
              <a:t> practice guideline. J Clin </a:t>
            </a:r>
            <a:r>
              <a:rPr lang="fr-CA" sz="1600" b="0" i="0" dirty="0" err="1">
                <a:solidFill>
                  <a:schemeClr val="tx1"/>
                </a:solidFill>
                <a:effectLst/>
              </a:rPr>
              <a:t>Endocrinol</a:t>
            </a:r>
            <a:r>
              <a:rPr lang="fr-CA" sz="1600" b="0" i="0" dirty="0">
                <a:solidFill>
                  <a:schemeClr val="tx1"/>
                </a:solidFill>
                <a:effectLst/>
              </a:rPr>
              <a:t> </a:t>
            </a:r>
            <a:r>
              <a:rPr lang="fr-CA" sz="1600" b="0" i="0" dirty="0" err="1">
                <a:solidFill>
                  <a:schemeClr val="tx1"/>
                </a:solidFill>
                <a:effectLst/>
              </a:rPr>
              <a:t>Metab</a:t>
            </a:r>
            <a:r>
              <a:rPr lang="fr-CA" sz="1600" b="0" i="0" dirty="0">
                <a:solidFill>
                  <a:schemeClr val="tx1"/>
                </a:solidFill>
                <a:effectLst/>
              </a:rPr>
              <a:t>. 2011 Jul;96(7):1911-30. </a:t>
            </a:r>
            <a:r>
              <a:rPr lang="fr-CA" sz="1600" b="0" i="0" dirty="0" err="1">
                <a:solidFill>
                  <a:schemeClr val="tx1"/>
                </a:solidFill>
                <a:effectLst/>
              </a:rPr>
              <a:t>doi</a:t>
            </a:r>
            <a:r>
              <a:rPr lang="fr-CA" sz="1600" b="0" i="0" dirty="0">
                <a:solidFill>
                  <a:schemeClr val="tx1"/>
                </a:solidFill>
                <a:effectLst/>
              </a:rPr>
              <a:t>: 10.1210/jc.2011-0385. Epub 2011 Jun 6. Erratum in: J Clin </a:t>
            </a:r>
            <a:r>
              <a:rPr lang="fr-CA" sz="1600" b="0" i="0" dirty="0" err="1">
                <a:solidFill>
                  <a:schemeClr val="tx1"/>
                </a:solidFill>
                <a:effectLst/>
              </a:rPr>
              <a:t>Endocrinol</a:t>
            </a:r>
            <a:r>
              <a:rPr lang="fr-CA" sz="1600" b="0" i="0" dirty="0">
                <a:solidFill>
                  <a:schemeClr val="tx1"/>
                </a:solidFill>
                <a:effectLst/>
              </a:rPr>
              <a:t> </a:t>
            </a:r>
            <a:r>
              <a:rPr lang="fr-CA" sz="1600" b="0" i="0" dirty="0" err="1">
                <a:solidFill>
                  <a:schemeClr val="tx1"/>
                </a:solidFill>
                <a:effectLst/>
              </a:rPr>
              <a:t>Metab</a:t>
            </a:r>
            <a:r>
              <a:rPr lang="fr-CA" sz="1600" b="0" i="0" dirty="0">
                <a:solidFill>
                  <a:schemeClr val="tx1"/>
                </a:solidFill>
                <a:effectLst/>
              </a:rPr>
              <a:t>. 2011 Dec;96(12):3908. PMID: 21646368.</a:t>
            </a:r>
          </a:p>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b="0" i="0" dirty="0">
                <a:solidFill>
                  <a:schemeClr val="tx1"/>
                </a:solidFill>
                <a:effectLst/>
              </a:rPr>
              <a:t>Tan ML, Abrams SA, Osborn DA. </a:t>
            </a:r>
            <a:r>
              <a:rPr lang="fr-CA" sz="1600" b="0" i="0" dirty="0" err="1">
                <a:solidFill>
                  <a:schemeClr val="tx1"/>
                </a:solidFill>
                <a:effectLst/>
              </a:rPr>
              <a:t>Vitamin</a:t>
            </a:r>
            <a:r>
              <a:rPr lang="fr-CA" sz="1600" b="0" i="0" dirty="0">
                <a:solidFill>
                  <a:schemeClr val="tx1"/>
                </a:solidFill>
                <a:effectLst/>
              </a:rPr>
              <a:t> D </a:t>
            </a:r>
            <a:r>
              <a:rPr lang="fr-CA" sz="1600" b="0" i="0" dirty="0" err="1">
                <a:solidFill>
                  <a:schemeClr val="tx1"/>
                </a:solidFill>
                <a:effectLst/>
              </a:rPr>
              <a:t>supplementation</a:t>
            </a:r>
            <a:r>
              <a:rPr lang="fr-CA" sz="1600" b="0" i="0" dirty="0">
                <a:solidFill>
                  <a:schemeClr val="tx1"/>
                </a:solidFill>
                <a:effectLst/>
              </a:rPr>
              <a:t> for </a:t>
            </a:r>
            <a:r>
              <a:rPr lang="fr-CA" sz="1600" b="0" i="0" dirty="0" err="1">
                <a:solidFill>
                  <a:schemeClr val="tx1"/>
                </a:solidFill>
                <a:effectLst/>
              </a:rPr>
              <a:t>term</a:t>
            </a:r>
            <a:r>
              <a:rPr lang="fr-CA" sz="1600" b="0" i="0" dirty="0">
                <a:solidFill>
                  <a:schemeClr val="tx1"/>
                </a:solidFill>
                <a:effectLst/>
              </a:rPr>
              <a:t> </a:t>
            </a:r>
            <a:r>
              <a:rPr lang="fr-CA" sz="1600" b="0" i="0" dirty="0" err="1">
                <a:solidFill>
                  <a:schemeClr val="tx1"/>
                </a:solidFill>
                <a:effectLst/>
              </a:rPr>
              <a:t>breastfed</a:t>
            </a:r>
            <a:r>
              <a:rPr lang="fr-CA" sz="1600" b="0" i="0" dirty="0">
                <a:solidFill>
                  <a:schemeClr val="tx1"/>
                </a:solidFill>
                <a:effectLst/>
              </a:rPr>
              <a:t> infants to </a:t>
            </a:r>
            <a:r>
              <a:rPr lang="fr-CA" sz="1600" b="0" i="0" dirty="0" err="1">
                <a:solidFill>
                  <a:schemeClr val="tx1"/>
                </a:solidFill>
                <a:effectLst/>
              </a:rPr>
              <a:t>prevent</a:t>
            </a:r>
            <a:r>
              <a:rPr lang="fr-CA" sz="1600" b="0" i="0" dirty="0">
                <a:solidFill>
                  <a:schemeClr val="tx1"/>
                </a:solidFill>
                <a:effectLst/>
              </a:rPr>
              <a:t> </a:t>
            </a:r>
            <a:r>
              <a:rPr lang="fr-CA" sz="1600" b="0" i="0" dirty="0" err="1">
                <a:solidFill>
                  <a:schemeClr val="tx1"/>
                </a:solidFill>
                <a:effectLst/>
              </a:rPr>
              <a:t>vitamin</a:t>
            </a:r>
            <a:r>
              <a:rPr lang="fr-CA" sz="1600" b="0" i="0" dirty="0">
                <a:solidFill>
                  <a:schemeClr val="tx1"/>
                </a:solidFill>
                <a:effectLst/>
              </a:rPr>
              <a:t> D </a:t>
            </a:r>
            <a:r>
              <a:rPr lang="fr-CA" sz="1600" b="0" i="0" dirty="0" err="1">
                <a:solidFill>
                  <a:schemeClr val="tx1"/>
                </a:solidFill>
                <a:effectLst/>
              </a:rPr>
              <a:t>deficiency</a:t>
            </a:r>
            <a:r>
              <a:rPr lang="fr-CA" sz="1600" b="0" i="0" dirty="0">
                <a:solidFill>
                  <a:schemeClr val="tx1"/>
                </a:solidFill>
                <a:effectLst/>
              </a:rPr>
              <a:t> and </a:t>
            </a:r>
            <a:r>
              <a:rPr lang="fr-CA" sz="1600" b="0" i="0" dirty="0" err="1">
                <a:solidFill>
                  <a:schemeClr val="tx1"/>
                </a:solidFill>
                <a:effectLst/>
              </a:rPr>
              <a:t>improve</a:t>
            </a:r>
            <a:r>
              <a:rPr lang="fr-CA" sz="1600" b="0" i="0" dirty="0">
                <a:solidFill>
                  <a:schemeClr val="tx1"/>
                </a:solidFill>
                <a:effectLst/>
              </a:rPr>
              <a:t> </a:t>
            </a:r>
            <a:r>
              <a:rPr lang="fr-CA" sz="1600" b="0" i="0" dirty="0" err="1">
                <a:solidFill>
                  <a:schemeClr val="tx1"/>
                </a:solidFill>
                <a:effectLst/>
              </a:rPr>
              <a:t>bone</a:t>
            </a:r>
            <a:r>
              <a:rPr lang="fr-CA" sz="1600" b="0" i="0" dirty="0">
                <a:solidFill>
                  <a:schemeClr val="tx1"/>
                </a:solidFill>
                <a:effectLst/>
              </a:rPr>
              <a:t> </a:t>
            </a:r>
            <a:r>
              <a:rPr lang="fr-CA" sz="1600" b="0" i="0" dirty="0" err="1">
                <a:solidFill>
                  <a:schemeClr val="tx1"/>
                </a:solidFill>
                <a:effectLst/>
              </a:rPr>
              <a:t>health</a:t>
            </a:r>
            <a:r>
              <a:rPr lang="fr-CA" sz="1600" b="0" i="0" dirty="0">
                <a:solidFill>
                  <a:schemeClr val="tx1"/>
                </a:solidFill>
                <a:effectLst/>
              </a:rPr>
              <a:t>. Cochrane </a:t>
            </a:r>
            <a:r>
              <a:rPr lang="fr-CA" sz="1600" b="0" i="0" dirty="0" err="1">
                <a:solidFill>
                  <a:schemeClr val="tx1"/>
                </a:solidFill>
                <a:effectLst/>
              </a:rPr>
              <a:t>Database</a:t>
            </a:r>
            <a:r>
              <a:rPr lang="fr-CA" sz="1600" b="0" i="0" dirty="0">
                <a:solidFill>
                  <a:schemeClr val="tx1"/>
                </a:solidFill>
                <a:effectLst/>
              </a:rPr>
              <a:t> of </a:t>
            </a:r>
            <a:r>
              <a:rPr lang="fr-CA" sz="1600" b="0" i="0" dirty="0" err="1">
                <a:solidFill>
                  <a:schemeClr val="tx1"/>
                </a:solidFill>
                <a:effectLst/>
              </a:rPr>
              <a:t>Systematic</a:t>
            </a:r>
            <a:r>
              <a:rPr lang="fr-CA" sz="1600" b="0" i="0" dirty="0">
                <a:solidFill>
                  <a:schemeClr val="tx1"/>
                </a:solidFill>
                <a:effectLst/>
              </a:rPr>
              <a:t> </a:t>
            </a:r>
            <a:r>
              <a:rPr lang="fr-CA" sz="1600" b="0" i="0" dirty="0" err="1">
                <a:solidFill>
                  <a:schemeClr val="tx1"/>
                </a:solidFill>
                <a:effectLst/>
              </a:rPr>
              <a:t>Reviews</a:t>
            </a:r>
            <a:r>
              <a:rPr lang="fr-CA" sz="1600" b="0" i="0" dirty="0">
                <a:solidFill>
                  <a:schemeClr val="tx1"/>
                </a:solidFill>
                <a:effectLst/>
              </a:rPr>
              <a:t> 2020, Issue 12. Art. No.: CD013046. DOI: 10.1002/14651858.CD013046.pub2.</a:t>
            </a:r>
          </a:p>
          <a:p>
            <a:pPr marR="0" lvl="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600" b="0" i="0" dirty="0" err="1">
                <a:solidFill>
                  <a:schemeClr val="tx1"/>
                </a:solidFill>
                <a:effectLst/>
              </a:rPr>
              <a:t>Winzenberg</a:t>
            </a:r>
            <a:r>
              <a:rPr lang="fr-CA" sz="1600" b="0" i="0" dirty="0">
                <a:solidFill>
                  <a:schemeClr val="tx1"/>
                </a:solidFill>
                <a:effectLst/>
              </a:rPr>
              <a:t> TM, Powell S, Shaw KA, Jones G. </a:t>
            </a:r>
            <a:r>
              <a:rPr lang="fr-CA" sz="1600" b="0" i="0" dirty="0" err="1">
                <a:solidFill>
                  <a:schemeClr val="tx1"/>
                </a:solidFill>
                <a:effectLst/>
              </a:rPr>
              <a:t>Vitamin</a:t>
            </a:r>
            <a:r>
              <a:rPr lang="fr-CA" sz="1600" b="0" i="0" dirty="0">
                <a:solidFill>
                  <a:schemeClr val="tx1"/>
                </a:solidFill>
                <a:effectLst/>
              </a:rPr>
              <a:t> D </a:t>
            </a:r>
            <a:r>
              <a:rPr lang="fr-CA" sz="1600" b="0" i="0" dirty="0" err="1">
                <a:solidFill>
                  <a:schemeClr val="tx1"/>
                </a:solidFill>
                <a:effectLst/>
              </a:rPr>
              <a:t>supplementation</a:t>
            </a:r>
            <a:r>
              <a:rPr lang="fr-CA" sz="1600" b="0" i="0" dirty="0">
                <a:solidFill>
                  <a:schemeClr val="tx1"/>
                </a:solidFill>
                <a:effectLst/>
              </a:rPr>
              <a:t> for </a:t>
            </a:r>
            <a:r>
              <a:rPr lang="fr-CA" sz="1600" b="0" i="0" dirty="0" err="1">
                <a:solidFill>
                  <a:schemeClr val="tx1"/>
                </a:solidFill>
                <a:effectLst/>
              </a:rPr>
              <a:t>improving</a:t>
            </a:r>
            <a:r>
              <a:rPr lang="fr-CA" sz="1600" b="0" i="0" dirty="0">
                <a:solidFill>
                  <a:schemeClr val="tx1"/>
                </a:solidFill>
                <a:effectLst/>
              </a:rPr>
              <a:t> </a:t>
            </a:r>
            <a:r>
              <a:rPr lang="fr-CA" sz="1600" b="0" i="0" dirty="0" err="1">
                <a:solidFill>
                  <a:schemeClr val="tx1"/>
                </a:solidFill>
                <a:effectLst/>
              </a:rPr>
              <a:t>bone</a:t>
            </a:r>
            <a:r>
              <a:rPr lang="fr-CA" sz="1600" b="0" i="0" dirty="0">
                <a:solidFill>
                  <a:schemeClr val="tx1"/>
                </a:solidFill>
                <a:effectLst/>
              </a:rPr>
              <a:t> </a:t>
            </a:r>
            <a:r>
              <a:rPr lang="fr-CA" sz="1600" b="0" i="0" dirty="0" err="1">
                <a:solidFill>
                  <a:schemeClr val="tx1"/>
                </a:solidFill>
                <a:effectLst/>
              </a:rPr>
              <a:t>mineral</a:t>
            </a:r>
            <a:r>
              <a:rPr lang="fr-CA" sz="1600" b="0" i="0" dirty="0">
                <a:solidFill>
                  <a:schemeClr val="tx1"/>
                </a:solidFill>
                <a:effectLst/>
              </a:rPr>
              <a:t> </a:t>
            </a:r>
            <a:r>
              <a:rPr lang="fr-CA" sz="1600" b="0" i="0" dirty="0" err="1">
                <a:solidFill>
                  <a:schemeClr val="tx1"/>
                </a:solidFill>
                <a:effectLst/>
              </a:rPr>
              <a:t>density</a:t>
            </a:r>
            <a:r>
              <a:rPr lang="fr-CA" sz="1600" b="0" i="0" dirty="0">
                <a:solidFill>
                  <a:schemeClr val="tx1"/>
                </a:solidFill>
                <a:effectLst/>
              </a:rPr>
              <a:t> in </a:t>
            </a:r>
            <a:r>
              <a:rPr lang="fr-CA" sz="1600" b="0" i="0" dirty="0" err="1">
                <a:solidFill>
                  <a:schemeClr val="tx1"/>
                </a:solidFill>
                <a:effectLst/>
              </a:rPr>
              <a:t>children</a:t>
            </a:r>
            <a:r>
              <a:rPr lang="fr-CA" sz="1600" b="0" i="0" dirty="0">
                <a:solidFill>
                  <a:schemeClr val="tx1"/>
                </a:solidFill>
                <a:effectLst/>
              </a:rPr>
              <a:t>. Cochrane </a:t>
            </a:r>
            <a:r>
              <a:rPr lang="fr-CA" sz="1600" b="0" i="0" dirty="0" err="1">
                <a:solidFill>
                  <a:schemeClr val="tx1"/>
                </a:solidFill>
                <a:effectLst/>
              </a:rPr>
              <a:t>Database</a:t>
            </a:r>
            <a:r>
              <a:rPr lang="fr-CA" sz="1600" b="0" i="0" dirty="0">
                <a:solidFill>
                  <a:schemeClr val="tx1"/>
                </a:solidFill>
                <a:effectLst/>
              </a:rPr>
              <a:t> of </a:t>
            </a:r>
            <a:r>
              <a:rPr lang="fr-CA" sz="1600" b="0" i="0" dirty="0" err="1">
                <a:solidFill>
                  <a:schemeClr val="tx1"/>
                </a:solidFill>
                <a:effectLst/>
              </a:rPr>
              <a:t>Systematic</a:t>
            </a:r>
            <a:r>
              <a:rPr lang="fr-CA" sz="1600" b="0" i="0" dirty="0">
                <a:solidFill>
                  <a:schemeClr val="tx1"/>
                </a:solidFill>
                <a:effectLst/>
              </a:rPr>
              <a:t> </a:t>
            </a:r>
            <a:r>
              <a:rPr lang="fr-CA" sz="1600" b="0" i="0" dirty="0" err="1">
                <a:solidFill>
                  <a:schemeClr val="tx1"/>
                </a:solidFill>
                <a:effectLst/>
              </a:rPr>
              <a:t>Reviews</a:t>
            </a:r>
            <a:r>
              <a:rPr lang="fr-CA" sz="1600" b="0" i="0" dirty="0">
                <a:solidFill>
                  <a:schemeClr val="tx1"/>
                </a:solidFill>
                <a:effectLst/>
              </a:rPr>
              <a:t> 2010, Issue 10. Art. No.: CD006944. DOI: 10.1002/14651858.CD006944.pub2.</a:t>
            </a:r>
          </a:p>
        </p:txBody>
      </p:sp>
    </p:spTree>
    <p:extLst>
      <p:ext uri="{BB962C8B-B14F-4D97-AF65-F5344CB8AC3E}">
        <p14:creationId xmlns:p14="http://schemas.microsoft.com/office/powerpoint/2010/main" val="2535316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2FE86-992B-6946-A8AA-EDDA67DB3303}"/>
              </a:ext>
            </a:extLst>
          </p:cNvPr>
          <p:cNvSpPr>
            <a:spLocks noGrp="1"/>
          </p:cNvSpPr>
          <p:nvPr>
            <p:ph type="title"/>
          </p:nvPr>
        </p:nvSpPr>
        <p:spPr/>
        <p:txBody>
          <a:bodyPr/>
          <a:lstStyle/>
          <a:p>
            <a:r>
              <a:rPr lang="fr-FR" dirty="0"/>
              <a:t>Références – Vitamine D</a:t>
            </a:r>
          </a:p>
        </p:txBody>
      </p:sp>
      <p:sp>
        <p:nvSpPr>
          <p:cNvPr id="3" name="Espace réservé du contenu 2">
            <a:extLst>
              <a:ext uri="{FF2B5EF4-FFF2-40B4-BE49-F238E27FC236}">
                <a16:creationId xmlns:a16="http://schemas.microsoft.com/office/drawing/2014/main" id="{D9F58966-C77C-C84E-8B54-9262F41E8C33}"/>
              </a:ext>
            </a:extLst>
          </p:cNvPr>
          <p:cNvSpPr>
            <a:spLocks noGrp="1"/>
          </p:cNvSpPr>
          <p:nvPr>
            <p:ph idx="1"/>
          </p:nvPr>
        </p:nvSpPr>
        <p:spPr>
          <a:xfrm>
            <a:off x="3416967" y="752263"/>
            <a:ext cx="8326948" cy="5344330"/>
          </a:xfrm>
        </p:spPr>
        <p:txBody>
          <a:bodyPr/>
          <a:lstStyle/>
          <a:p>
            <a:r>
              <a:rPr lang="fr-CA" sz="1600" b="0" i="0" dirty="0" err="1">
                <a:solidFill>
                  <a:srgbClr val="000000"/>
                </a:solidFill>
                <a:effectLst/>
              </a:rPr>
              <a:t>Huey</a:t>
            </a:r>
            <a:r>
              <a:rPr lang="fr-CA" sz="1600" b="0" i="0" dirty="0">
                <a:solidFill>
                  <a:srgbClr val="000000"/>
                </a:solidFill>
                <a:effectLst/>
              </a:rPr>
              <a:t> SL, </a:t>
            </a:r>
            <a:r>
              <a:rPr lang="fr-CA" sz="1600" b="0" i="0" dirty="0" err="1">
                <a:solidFill>
                  <a:srgbClr val="000000"/>
                </a:solidFill>
                <a:effectLst/>
              </a:rPr>
              <a:t>Acharya</a:t>
            </a:r>
            <a:r>
              <a:rPr lang="fr-CA" sz="1600" b="0" i="0" dirty="0">
                <a:solidFill>
                  <a:srgbClr val="000000"/>
                </a:solidFill>
                <a:effectLst/>
              </a:rPr>
              <a:t> N, Silver A, </a:t>
            </a:r>
            <a:r>
              <a:rPr lang="fr-CA" sz="1600" b="0" i="0" dirty="0" err="1">
                <a:solidFill>
                  <a:srgbClr val="000000"/>
                </a:solidFill>
                <a:effectLst/>
              </a:rPr>
              <a:t>Sheni</a:t>
            </a:r>
            <a:r>
              <a:rPr lang="fr-CA" sz="1600" b="0" i="0" dirty="0">
                <a:solidFill>
                  <a:srgbClr val="000000"/>
                </a:solidFill>
                <a:effectLst/>
              </a:rPr>
              <a:t> R, Yu EA, </a:t>
            </a:r>
            <a:r>
              <a:rPr lang="fr-CA" sz="1600" b="0" i="0" dirty="0" err="1">
                <a:solidFill>
                  <a:srgbClr val="000000"/>
                </a:solidFill>
                <a:effectLst/>
              </a:rPr>
              <a:t>Peña</a:t>
            </a:r>
            <a:r>
              <a:rPr lang="fr-CA" sz="1600" b="0" i="0" dirty="0">
                <a:solidFill>
                  <a:srgbClr val="000000"/>
                </a:solidFill>
                <a:effectLst/>
              </a:rPr>
              <a:t>-Rosas JP, Mehta S. </a:t>
            </a:r>
            <a:r>
              <a:rPr lang="fr-CA" sz="1600" b="0" i="0" dirty="0" err="1">
                <a:solidFill>
                  <a:srgbClr val="000000"/>
                </a:solidFill>
                <a:effectLst/>
              </a:rPr>
              <a:t>Effects</a:t>
            </a:r>
            <a:r>
              <a:rPr lang="fr-CA" sz="1600" b="0" i="0" dirty="0">
                <a:solidFill>
                  <a:srgbClr val="000000"/>
                </a:solidFill>
                <a:effectLst/>
              </a:rPr>
              <a:t> of oral </a:t>
            </a:r>
            <a:r>
              <a:rPr lang="fr-CA" sz="1600" b="0" i="0" dirty="0" err="1">
                <a:solidFill>
                  <a:srgbClr val="000000"/>
                </a:solidFill>
                <a:effectLst/>
              </a:rPr>
              <a:t>vitamin</a:t>
            </a:r>
            <a:r>
              <a:rPr lang="fr-CA" sz="1600" b="0" i="0" dirty="0">
                <a:solidFill>
                  <a:srgbClr val="000000"/>
                </a:solidFill>
                <a:effectLst/>
              </a:rPr>
              <a:t> D </a:t>
            </a:r>
            <a:r>
              <a:rPr lang="fr-CA" sz="1600" b="0" i="0" dirty="0" err="1">
                <a:solidFill>
                  <a:srgbClr val="000000"/>
                </a:solidFill>
                <a:effectLst/>
              </a:rPr>
              <a:t>supplementation</a:t>
            </a:r>
            <a:r>
              <a:rPr lang="fr-CA" sz="1600" b="0" i="0" dirty="0">
                <a:solidFill>
                  <a:srgbClr val="000000"/>
                </a:solidFill>
                <a:effectLst/>
              </a:rPr>
              <a:t> on </a:t>
            </a:r>
            <a:r>
              <a:rPr lang="fr-CA" sz="1600" b="0" i="0" dirty="0" err="1">
                <a:solidFill>
                  <a:srgbClr val="000000"/>
                </a:solidFill>
                <a:effectLst/>
              </a:rPr>
              <a:t>linear</a:t>
            </a:r>
            <a:r>
              <a:rPr lang="fr-CA" sz="1600" b="0" i="0" dirty="0">
                <a:solidFill>
                  <a:srgbClr val="000000"/>
                </a:solidFill>
                <a:effectLst/>
              </a:rPr>
              <a:t> </a:t>
            </a:r>
            <a:r>
              <a:rPr lang="fr-CA" sz="1600" b="0" i="0" dirty="0" err="1">
                <a:solidFill>
                  <a:srgbClr val="000000"/>
                </a:solidFill>
                <a:effectLst/>
              </a:rPr>
              <a:t>growth</a:t>
            </a:r>
            <a:r>
              <a:rPr lang="fr-CA" sz="1600" b="0" i="0" dirty="0">
                <a:solidFill>
                  <a:srgbClr val="000000"/>
                </a:solidFill>
                <a:effectLst/>
              </a:rPr>
              <a:t> and </a:t>
            </a:r>
            <a:r>
              <a:rPr lang="fr-CA" sz="1600" b="0" i="0" dirty="0" err="1">
                <a:solidFill>
                  <a:srgbClr val="000000"/>
                </a:solidFill>
                <a:effectLst/>
              </a:rPr>
              <a:t>other</a:t>
            </a:r>
            <a:r>
              <a:rPr lang="fr-CA" sz="1600" b="0" i="0" dirty="0">
                <a:solidFill>
                  <a:srgbClr val="000000"/>
                </a:solidFill>
                <a:effectLst/>
              </a:rPr>
              <a:t> </a:t>
            </a:r>
            <a:r>
              <a:rPr lang="fr-CA" sz="1600" b="0" i="0" dirty="0" err="1">
                <a:solidFill>
                  <a:srgbClr val="000000"/>
                </a:solidFill>
                <a:effectLst/>
              </a:rPr>
              <a:t>health</a:t>
            </a:r>
            <a:r>
              <a:rPr lang="fr-CA" sz="1600" b="0" i="0" dirty="0">
                <a:solidFill>
                  <a:srgbClr val="000000"/>
                </a:solidFill>
                <a:effectLst/>
              </a:rPr>
              <a:t> </a:t>
            </a:r>
            <a:r>
              <a:rPr lang="fr-CA" sz="1600" b="0" i="0" dirty="0" err="1">
                <a:solidFill>
                  <a:srgbClr val="000000"/>
                </a:solidFill>
                <a:effectLst/>
              </a:rPr>
              <a:t>outcomes</a:t>
            </a:r>
            <a:r>
              <a:rPr lang="fr-CA" sz="1600" b="0" i="0" dirty="0">
                <a:solidFill>
                  <a:srgbClr val="000000"/>
                </a:solidFill>
                <a:effectLst/>
              </a:rPr>
              <a:t> </a:t>
            </a:r>
            <a:r>
              <a:rPr lang="fr-CA" sz="1600" b="0" i="0" dirty="0" err="1">
                <a:solidFill>
                  <a:srgbClr val="000000"/>
                </a:solidFill>
                <a:effectLst/>
              </a:rPr>
              <a:t>among</a:t>
            </a:r>
            <a:r>
              <a:rPr lang="fr-CA" sz="1600" b="0" i="0" dirty="0">
                <a:solidFill>
                  <a:srgbClr val="000000"/>
                </a:solidFill>
                <a:effectLst/>
              </a:rPr>
              <a:t> </a:t>
            </a:r>
            <a:r>
              <a:rPr lang="fr-CA" sz="1600" b="0" i="0" dirty="0" err="1">
                <a:solidFill>
                  <a:srgbClr val="000000"/>
                </a:solidFill>
                <a:effectLst/>
              </a:rPr>
              <a:t>children</a:t>
            </a:r>
            <a:r>
              <a:rPr lang="fr-CA" sz="1600" b="0" i="0" dirty="0">
                <a:solidFill>
                  <a:srgbClr val="000000"/>
                </a:solidFill>
                <a:effectLst/>
              </a:rPr>
              <a:t> </a:t>
            </a:r>
            <a:r>
              <a:rPr lang="fr-CA" sz="1600" b="0" i="0" dirty="0" err="1">
                <a:solidFill>
                  <a:srgbClr val="000000"/>
                </a:solidFill>
                <a:effectLst/>
              </a:rPr>
              <a:t>under</a:t>
            </a:r>
            <a:r>
              <a:rPr lang="fr-CA" sz="1600" b="0" i="0" dirty="0">
                <a:solidFill>
                  <a:srgbClr val="000000"/>
                </a:solidFill>
                <a:effectLst/>
              </a:rPr>
              <a:t> five </a:t>
            </a:r>
            <a:r>
              <a:rPr lang="fr-CA" sz="1600" b="0" i="0" dirty="0" err="1">
                <a:solidFill>
                  <a:srgbClr val="000000"/>
                </a:solidFill>
                <a:effectLst/>
              </a:rPr>
              <a:t>years</a:t>
            </a:r>
            <a:r>
              <a:rPr lang="fr-CA" sz="1600" b="0" i="0" dirty="0">
                <a:solidFill>
                  <a:srgbClr val="000000"/>
                </a:solidFill>
                <a:effectLst/>
              </a:rPr>
              <a:t> of </a:t>
            </a:r>
            <a:r>
              <a:rPr lang="fr-CA" sz="1600" b="0" i="0" dirty="0" err="1">
                <a:solidFill>
                  <a:srgbClr val="000000"/>
                </a:solidFill>
                <a:effectLst/>
              </a:rPr>
              <a:t>age</a:t>
            </a:r>
            <a:r>
              <a:rPr lang="fr-CA" sz="1600" b="0" i="0" dirty="0">
                <a:solidFill>
                  <a:srgbClr val="000000"/>
                </a:solidFill>
                <a:effectLst/>
              </a:rPr>
              <a:t>. Cochrane </a:t>
            </a:r>
            <a:r>
              <a:rPr lang="fr-CA" sz="1600" b="0" i="0" dirty="0" err="1">
                <a:solidFill>
                  <a:srgbClr val="000000"/>
                </a:solidFill>
                <a:effectLst/>
              </a:rPr>
              <a:t>Database</a:t>
            </a:r>
            <a:r>
              <a:rPr lang="fr-CA" sz="1600" b="0" i="0" dirty="0">
                <a:solidFill>
                  <a:srgbClr val="000000"/>
                </a:solidFill>
                <a:effectLst/>
              </a:rPr>
              <a:t> of </a:t>
            </a:r>
            <a:r>
              <a:rPr lang="fr-CA" sz="1600" b="0" i="0" dirty="0" err="1">
                <a:solidFill>
                  <a:srgbClr val="000000"/>
                </a:solidFill>
                <a:effectLst/>
              </a:rPr>
              <a:t>Systematic</a:t>
            </a:r>
            <a:r>
              <a:rPr lang="fr-CA" sz="1600" b="0" i="0" dirty="0">
                <a:solidFill>
                  <a:srgbClr val="000000"/>
                </a:solidFill>
                <a:effectLst/>
              </a:rPr>
              <a:t> </a:t>
            </a:r>
            <a:r>
              <a:rPr lang="fr-CA" sz="1600" b="0" i="0" dirty="0" err="1">
                <a:solidFill>
                  <a:srgbClr val="000000"/>
                </a:solidFill>
                <a:effectLst/>
              </a:rPr>
              <a:t>Reviews</a:t>
            </a:r>
            <a:r>
              <a:rPr lang="fr-CA" sz="1600" b="0" i="0" dirty="0">
                <a:solidFill>
                  <a:srgbClr val="000000"/>
                </a:solidFill>
                <a:effectLst/>
              </a:rPr>
              <a:t> 2020, Issue 12. Art. No.: CD012875. DOI: 10.1002/14651858.CD012875.pub2.</a:t>
            </a:r>
          </a:p>
          <a:p>
            <a:r>
              <a:rPr lang="fr-CA" sz="1600" b="0" i="0" dirty="0">
                <a:solidFill>
                  <a:srgbClr val="000000"/>
                </a:solidFill>
                <a:effectLst/>
              </a:rPr>
              <a:t>Williamson A, Martineau AR, Sheikh A, </a:t>
            </a:r>
            <a:r>
              <a:rPr lang="fr-CA" sz="1600" b="0" i="0" dirty="0" err="1">
                <a:solidFill>
                  <a:srgbClr val="000000"/>
                </a:solidFill>
                <a:effectLst/>
              </a:rPr>
              <a:t>Jolliffe</a:t>
            </a:r>
            <a:r>
              <a:rPr lang="fr-CA" sz="1600" b="0" i="0" dirty="0">
                <a:solidFill>
                  <a:srgbClr val="000000"/>
                </a:solidFill>
                <a:effectLst/>
              </a:rPr>
              <a:t> D, Griffiths CJ. </a:t>
            </a:r>
            <a:r>
              <a:rPr lang="fr-CA" sz="1600" b="0" i="0" dirty="0" err="1">
                <a:solidFill>
                  <a:srgbClr val="000000"/>
                </a:solidFill>
                <a:effectLst/>
              </a:rPr>
              <a:t>Vitamin</a:t>
            </a:r>
            <a:r>
              <a:rPr lang="fr-CA" sz="1600" b="0" i="0" dirty="0">
                <a:solidFill>
                  <a:srgbClr val="000000"/>
                </a:solidFill>
                <a:effectLst/>
              </a:rPr>
              <a:t> D for the management of </a:t>
            </a:r>
            <a:r>
              <a:rPr lang="fr-CA" sz="1600" b="0" i="0" dirty="0" err="1">
                <a:solidFill>
                  <a:srgbClr val="000000"/>
                </a:solidFill>
                <a:effectLst/>
              </a:rPr>
              <a:t>asthma</a:t>
            </a:r>
            <a:r>
              <a:rPr lang="fr-CA" sz="1600" b="0" i="0" dirty="0">
                <a:solidFill>
                  <a:srgbClr val="000000"/>
                </a:solidFill>
                <a:effectLst/>
              </a:rPr>
              <a:t>. Cochrane </a:t>
            </a:r>
            <a:r>
              <a:rPr lang="fr-CA" sz="1600" b="0" i="0" dirty="0" err="1">
                <a:solidFill>
                  <a:srgbClr val="000000"/>
                </a:solidFill>
                <a:effectLst/>
              </a:rPr>
              <a:t>Database</a:t>
            </a:r>
            <a:r>
              <a:rPr lang="fr-CA" sz="1600" b="0" i="0" dirty="0">
                <a:solidFill>
                  <a:srgbClr val="000000"/>
                </a:solidFill>
                <a:effectLst/>
              </a:rPr>
              <a:t> of </a:t>
            </a:r>
            <a:r>
              <a:rPr lang="fr-CA" sz="1600" b="0" i="0" dirty="0" err="1">
                <a:solidFill>
                  <a:srgbClr val="000000"/>
                </a:solidFill>
                <a:effectLst/>
              </a:rPr>
              <a:t>Systematic</a:t>
            </a:r>
            <a:r>
              <a:rPr lang="fr-CA" sz="1600" b="0" i="0" dirty="0">
                <a:solidFill>
                  <a:srgbClr val="000000"/>
                </a:solidFill>
                <a:effectLst/>
              </a:rPr>
              <a:t> </a:t>
            </a:r>
            <a:r>
              <a:rPr lang="fr-CA" sz="1600" b="0" i="0" dirty="0" err="1">
                <a:solidFill>
                  <a:srgbClr val="000000"/>
                </a:solidFill>
                <a:effectLst/>
              </a:rPr>
              <a:t>Reviews</a:t>
            </a:r>
            <a:r>
              <a:rPr lang="fr-CA" sz="1600" b="0" i="0" dirty="0">
                <a:solidFill>
                  <a:srgbClr val="000000"/>
                </a:solidFill>
                <a:effectLst/>
              </a:rPr>
              <a:t> 2023, Issue 2. Art. No.: CD011511. DOI: 10.1002/14651858.CD011511.pub3.</a:t>
            </a:r>
            <a:endParaRPr lang="fr-FR" sz="1600" dirty="0"/>
          </a:p>
          <a:p>
            <a:r>
              <a:rPr lang="fr-CA" sz="1600" b="0" i="0" dirty="0">
                <a:solidFill>
                  <a:srgbClr val="000000"/>
                </a:solidFill>
                <a:effectLst/>
              </a:rPr>
              <a:t>Soe HH, Abas ABL, </a:t>
            </a:r>
            <a:r>
              <a:rPr lang="fr-CA" sz="1600" b="0" i="0" dirty="0" err="1">
                <a:solidFill>
                  <a:srgbClr val="000000"/>
                </a:solidFill>
                <a:effectLst/>
              </a:rPr>
              <a:t>Than</a:t>
            </a:r>
            <a:r>
              <a:rPr lang="fr-CA" sz="1600" b="0" i="0" dirty="0">
                <a:solidFill>
                  <a:srgbClr val="000000"/>
                </a:solidFill>
                <a:effectLst/>
              </a:rPr>
              <a:t> NN, Ni H, Singh J, </a:t>
            </a:r>
            <a:r>
              <a:rPr lang="fr-CA" sz="1600" b="0" i="0" dirty="0" err="1">
                <a:solidFill>
                  <a:srgbClr val="000000"/>
                </a:solidFill>
                <a:effectLst/>
              </a:rPr>
              <a:t>Said</a:t>
            </a:r>
            <a:r>
              <a:rPr lang="fr-CA" sz="1600" b="0" i="0" dirty="0">
                <a:solidFill>
                  <a:srgbClr val="000000"/>
                </a:solidFill>
                <a:effectLst/>
              </a:rPr>
              <a:t> AR, </a:t>
            </a:r>
            <a:r>
              <a:rPr lang="fr-CA" sz="1600" b="0" i="0" dirty="0" err="1">
                <a:solidFill>
                  <a:srgbClr val="000000"/>
                </a:solidFill>
                <a:effectLst/>
              </a:rPr>
              <a:t>Osunkwo</a:t>
            </a:r>
            <a:r>
              <a:rPr lang="fr-CA" sz="1600" b="0" i="0" dirty="0">
                <a:solidFill>
                  <a:srgbClr val="000000"/>
                </a:solidFill>
                <a:effectLst/>
              </a:rPr>
              <a:t> I. </a:t>
            </a:r>
            <a:r>
              <a:rPr lang="fr-CA" sz="1600" b="0" i="0" dirty="0" err="1">
                <a:solidFill>
                  <a:srgbClr val="000000"/>
                </a:solidFill>
                <a:effectLst/>
              </a:rPr>
              <a:t>Vitamin</a:t>
            </a:r>
            <a:r>
              <a:rPr lang="fr-CA" sz="1600" b="0" i="0" dirty="0">
                <a:solidFill>
                  <a:srgbClr val="000000"/>
                </a:solidFill>
                <a:effectLst/>
              </a:rPr>
              <a:t> D </a:t>
            </a:r>
            <a:r>
              <a:rPr lang="fr-CA" sz="1600" b="0" i="0" dirty="0" err="1">
                <a:solidFill>
                  <a:srgbClr val="000000"/>
                </a:solidFill>
                <a:effectLst/>
              </a:rPr>
              <a:t>supplementation</a:t>
            </a:r>
            <a:r>
              <a:rPr lang="fr-CA" sz="1600" b="0" i="0" dirty="0">
                <a:solidFill>
                  <a:srgbClr val="000000"/>
                </a:solidFill>
                <a:effectLst/>
              </a:rPr>
              <a:t> for </a:t>
            </a:r>
            <a:r>
              <a:rPr lang="fr-CA" sz="1600" b="0" i="0" dirty="0" err="1">
                <a:solidFill>
                  <a:srgbClr val="000000"/>
                </a:solidFill>
                <a:effectLst/>
              </a:rPr>
              <a:t>sickle</a:t>
            </a:r>
            <a:r>
              <a:rPr lang="fr-CA" sz="1600" b="0" i="0" dirty="0">
                <a:solidFill>
                  <a:srgbClr val="000000"/>
                </a:solidFill>
                <a:effectLst/>
              </a:rPr>
              <a:t> </a:t>
            </a:r>
            <a:r>
              <a:rPr lang="fr-CA" sz="1600" b="0" i="0" dirty="0" err="1">
                <a:solidFill>
                  <a:srgbClr val="000000"/>
                </a:solidFill>
                <a:effectLst/>
              </a:rPr>
              <a:t>cell</a:t>
            </a:r>
            <a:r>
              <a:rPr lang="fr-CA" sz="1600" b="0" i="0" dirty="0">
                <a:solidFill>
                  <a:srgbClr val="000000"/>
                </a:solidFill>
                <a:effectLst/>
              </a:rPr>
              <a:t> </a:t>
            </a:r>
            <a:r>
              <a:rPr lang="fr-CA" sz="1600" b="0" i="0" dirty="0" err="1">
                <a:solidFill>
                  <a:srgbClr val="000000"/>
                </a:solidFill>
                <a:effectLst/>
              </a:rPr>
              <a:t>disease</a:t>
            </a:r>
            <a:r>
              <a:rPr lang="fr-CA" sz="1600" b="0" i="0" dirty="0">
                <a:solidFill>
                  <a:srgbClr val="000000"/>
                </a:solidFill>
                <a:effectLst/>
              </a:rPr>
              <a:t>. Cochrane </a:t>
            </a:r>
            <a:r>
              <a:rPr lang="fr-CA" sz="1600" b="0" i="0" dirty="0" err="1">
                <a:solidFill>
                  <a:srgbClr val="000000"/>
                </a:solidFill>
                <a:effectLst/>
              </a:rPr>
              <a:t>Database</a:t>
            </a:r>
            <a:r>
              <a:rPr lang="fr-CA" sz="1600" b="0" i="0" dirty="0">
                <a:solidFill>
                  <a:srgbClr val="000000"/>
                </a:solidFill>
                <a:effectLst/>
              </a:rPr>
              <a:t> of </a:t>
            </a:r>
            <a:r>
              <a:rPr lang="fr-CA" sz="1600" b="0" i="0" dirty="0" err="1">
                <a:solidFill>
                  <a:srgbClr val="000000"/>
                </a:solidFill>
                <a:effectLst/>
              </a:rPr>
              <a:t>Systematic</a:t>
            </a:r>
            <a:r>
              <a:rPr lang="fr-CA" sz="1600" b="0" i="0" dirty="0">
                <a:solidFill>
                  <a:srgbClr val="000000"/>
                </a:solidFill>
                <a:effectLst/>
              </a:rPr>
              <a:t> </a:t>
            </a:r>
            <a:r>
              <a:rPr lang="fr-CA" sz="1600" b="0" i="0" dirty="0" err="1">
                <a:solidFill>
                  <a:srgbClr val="000000"/>
                </a:solidFill>
                <a:effectLst/>
              </a:rPr>
              <a:t>Reviews</a:t>
            </a:r>
            <a:r>
              <a:rPr lang="fr-CA" sz="1600" b="0" i="0" dirty="0">
                <a:solidFill>
                  <a:srgbClr val="000000"/>
                </a:solidFill>
                <a:effectLst/>
              </a:rPr>
              <a:t> 2020, Issue 5. Art. No.: CD010858. DOI: 10.1002/14651858.CD010858.pub3.</a:t>
            </a:r>
          </a:p>
          <a:p>
            <a:r>
              <a:rPr lang="fr-CA" sz="1600" b="0" i="0" dirty="0" err="1">
                <a:solidFill>
                  <a:srgbClr val="000000"/>
                </a:solidFill>
                <a:effectLst/>
              </a:rPr>
              <a:t>Yakoob</a:t>
            </a:r>
            <a:r>
              <a:rPr lang="fr-CA" sz="1600" b="0" i="0" dirty="0">
                <a:solidFill>
                  <a:srgbClr val="000000"/>
                </a:solidFill>
                <a:effectLst/>
              </a:rPr>
              <a:t> MY, Salam RA, Khan FR, </a:t>
            </a:r>
            <a:r>
              <a:rPr lang="fr-CA" sz="1600" b="0" i="0" dirty="0" err="1">
                <a:solidFill>
                  <a:srgbClr val="000000"/>
                </a:solidFill>
                <a:effectLst/>
              </a:rPr>
              <a:t>Bhutta</a:t>
            </a:r>
            <a:r>
              <a:rPr lang="fr-CA" sz="1600" b="0" i="0" dirty="0">
                <a:solidFill>
                  <a:srgbClr val="000000"/>
                </a:solidFill>
                <a:effectLst/>
              </a:rPr>
              <a:t> ZA. </a:t>
            </a:r>
            <a:r>
              <a:rPr lang="fr-CA" sz="1600" b="0" i="0" dirty="0" err="1">
                <a:solidFill>
                  <a:srgbClr val="000000"/>
                </a:solidFill>
                <a:effectLst/>
              </a:rPr>
              <a:t>Vitamin</a:t>
            </a:r>
            <a:r>
              <a:rPr lang="fr-CA" sz="1600" b="0" i="0" dirty="0">
                <a:solidFill>
                  <a:srgbClr val="000000"/>
                </a:solidFill>
                <a:effectLst/>
              </a:rPr>
              <a:t> D </a:t>
            </a:r>
            <a:r>
              <a:rPr lang="fr-CA" sz="1600" b="0" i="0" dirty="0" err="1">
                <a:solidFill>
                  <a:srgbClr val="000000"/>
                </a:solidFill>
                <a:effectLst/>
              </a:rPr>
              <a:t>supplementation</a:t>
            </a:r>
            <a:r>
              <a:rPr lang="fr-CA" sz="1600" b="0" i="0" dirty="0">
                <a:solidFill>
                  <a:srgbClr val="000000"/>
                </a:solidFill>
                <a:effectLst/>
              </a:rPr>
              <a:t> for </a:t>
            </a:r>
            <a:r>
              <a:rPr lang="fr-CA" sz="1600" b="0" i="0" dirty="0" err="1">
                <a:solidFill>
                  <a:srgbClr val="000000"/>
                </a:solidFill>
                <a:effectLst/>
              </a:rPr>
              <a:t>preventing</a:t>
            </a:r>
            <a:r>
              <a:rPr lang="fr-CA" sz="1600" b="0" i="0" dirty="0">
                <a:solidFill>
                  <a:srgbClr val="000000"/>
                </a:solidFill>
                <a:effectLst/>
              </a:rPr>
              <a:t> infections in </a:t>
            </a:r>
            <a:r>
              <a:rPr lang="fr-CA" sz="1600" b="0" i="0" dirty="0" err="1">
                <a:solidFill>
                  <a:srgbClr val="000000"/>
                </a:solidFill>
                <a:effectLst/>
              </a:rPr>
              <a:t>children</a:t>
            </a:r>
            <a:r>
              <a:rPr lang="fr-CA" sz="1600" b="0" i="0" dirty="0">
                <a:solidFill>
                  <a:srgbClr val="000000"/>
                </a:solidFill>
                <a:effectLst/>
              </a:rPr>
              <a:t> </a:t>
            </a:r>
            <a:r>
              <a:rPr lang="fr-CA" sz="1600" b="0" i="0" dirty="0" err="1">
                <a:solidFill>
                  <a:srgbClr val="000000"/>
                </a:solidFill>
                <a:effectLst/>
              </a:rPr>
              <a:t>under</a:t>
            </a:r>
            <a:r>
              <a:rPr lang="fr-CA" sz="1600" b="0" i="0" dirty="0">
                <a:solidFill>
                  <a:srgbClr val="000000"/>
                </a:solidFill>
                <a:effectLst/>
              </a:rPr>
              <a:t> five </a:t>
            </a:r>
            <a:r>
              <a:rPr lang="fr-CA" sz="1600" b="0" i="0" dirty="0" err="1">
                <a:solidFill>
                  <a:srgbClr val="000000"/>
                </a:solidFill>
                <a:effectLst/>
              </a:rPr>
              <a:t>years</a:t>
            </a:r>
            <a:r>
              <a:rPr lang="fr-CA" sz="1600" b="0" i="0" dirty="0">
                <a:solidFill>
                  <a:srgbClr val="000000"/>
                </a:solidFill>
                <a:effectLst/>
              </a:rPr>
              <a:t> of </a:t>
            </a:r>
            <a:r>
              <a:rPr lang="fr-CA" sz="1600" b="0" i="0" dirty="0" err="1">
                <a:solidFill>
                  <a:srgbClr val="000000"/>
                </a:solidFill>
                <a:effectLst/>
              </a:rPr>
              <a:t>age</a:t>
            </a:r>
            <a:r>
              <a:rPr lang="fr-CA" sz="1600" b="0" i="0" dirty="0">
                <a:solidFill>
                  <a:srgbClr val="000000"/>
                </a:solidFill>
                <a:effectLst/>
              </a:rPr>
              <a:t>. Cochrane </a:t>
            </a:r>
            <a:r>
              <a:rPr lang="fr-CA" sz="1600" b="0" i="0" dirty="0" err="1">
                <a:solidFill>
                  <a:srgbClr val="000000"/>
                </a:solidFill>
                <a:effectLst/>
              </a:rPr>
              <a:t>Database</a:t>
            </a:r>
            <a:r>
              <a:rPr lang="fr-CA" sz="1600" b="0" i="0" dirty="0">
                <a:solidFill>
                  <a:srgbClr val="000000"/>
                </a:solidFill>
                <a:effectLst/>
              </a:rPr>
              <a:t> of </a:t>
            </a:r>
            <a:r>
              <a:rPr lang="fr-CA" sz="1600" b="0" i="0" dirty="0" err="1">
                <a:solidFill>
                  <a:srgbClr val="000000"/>
                </a:solidFill>
                <a:effectLst/>
              </a:rPr>
              <a:t>Systematic</a:t>
            </a:r>
            <a:r>
              <a:rPr lang="fr-CA" sz="1600" b="0" i="0" dirty="0">
                <a:solidFill>
                  <a:srgbClr val="000000"/>
                </a:solidFill>
                <a:effectLst/>
              </a:rPr>
              <a:t> </a:t>
            </a:r>
            <a:r>
              <a:rPr lang="fr-CA" sz="1600" b="0" i="0" dirty="0" err="1">
                <a:solidFill>
                  <a:srgbClr val="000000"/>
                </a:solidFill>
                <a:effectLst/>
              </a:rPr>
              <a:t>Reviews</a:t>
            </a:r>
            <a:r>
              <a:rPr lang="fr-CA" sz="1600" b="0" i="0" dirty="0">
                <a:solidFill>
                  <a:srgbClr val="000000"/>
                </a:solidFill>
                <a:effectLst/>
              </a:rPr>
              <a:t> 2016, Issue 11. Art. No.: CD008824. DOI: 10.1002/14651858.CD008824.pub2.</a:t>
            </a:r>
          </a:p>
          <a:p>
            <a:r>
              <a:rPr lang="fr-CA" sz="1600" b="0" i="0" dirty="0" err="1">
                <a:solidFill>
                  <a:srgbClr val="333333"/>
                </a:solidFill>
                <a:effectLst/>
              </a:rPr>
              <a:t>Ganmaa</a:t>
            </a:r>
            <a:r>
              <a:rPr lang="fr-CA" sz="1600" b="0" i="0" dirty="0">
                <a:solidFill>
                  <a:srgbClr val="333333"/>
                </a:solidFill>
                <a:effectLst/>
              </a:rPr>
              <a:t> D, Bromage S, </a:t>
            </a:r>
            <a:r>
              <a:rPr lang="fr-CA" sz="1600" b="0" i="0" dirty="0" err="1">
                <a:solidFill>
                  <a:srgbClr val="333333"/>
                </a:solidFill>
                <a:effectLst/>
              </a:rPr>
              <a:t>Khudyakov</a:t>
            </a:r>
            <a:r>
              <a:rPr lang="fr-CA" sz="1600" b="0" i="0" dirty="0">
                <a:solidFill>
                  <a:srgbClr val="333333"/>
                </a:solidFill>
                <a:effectLst/>
              </a:rPr>
              <a:t> P, </a:t>
            </a:r>
            <a:r>
              <a:rPr lang="fr-CA" sz="1600" b="0" i="0" dirty="0" err="1">
                <a:solidFill>
                  <a:srgbClr val="333333"/>
                </a:solidFill>
                <a:effectLst/>
              </a:rPr>
              <a:t>Erdenenbaatar</a:t>
            </a:r>
            <a:r>
              <a:rPr lang="fr-CA" sz="1600" b="0" i="0" dirty="0">
                <a:solidFill>
                  <a:srgbClr val="333333"/>
                </a:solidFill>
                <a:effectLst/>
              </a:rPr>
              <a:t> S, </a:t>
            </a:r>
            <a:r>
              <a:rPr lang="fr-CA" sz="1600" b="0" i="0" dirty="0" err="1">
                <a:solidFill>
                  <a:srgbClr val="333333"/>
                </a:solidFill>
                <a:effectLst/>
              </a:rPr>
              <a:t>Delgererekh</a:t>
            </a:r>
            <a:r>
              <a:rPr lang="fr-CA" sz="1600" b="0" i="0" dirty="0">
                <a:solidFill>
                  <a:srgbClr val="333333"/>
                </a:solidFill>
                <a:effectLst/>
              </a:rPr>
              <a:t> B, Martineau AR. Influence of </a:t>
            </a:r>
            <a:r>
              <a:rPr lang="fr-CA" sz="1600" b="0" i="0" dirty="0" err="1">
                <a:solidFill>
                  <a:srgbClr val="333333"/>
                </a:solidFill>
                <a:effectLst/>
              </a:rPr>
              <a:t>Vitamin</a:t>
            </a:r>
            <a:r>
              <a:rPr lang="fr-CA" sz="1600" b="0" i="0" dirty="0">
                <a:solidFill>
                  <a:srgbClr val="333333"/>
                </a:solidFill>
                <a:effectLst/>
              </a:rPr>
              <a:t> D </a:t>
            </a:r>
            <a:r>
              <a:rPr lang="fr-CA" sz="1600" b="0" i="0" dirty="0" err="1">
                <a:solidFill>
                  <a:srgbClr val="333333"/>
                </a:solidFill>
                <a:effectLst/>
              </a:rPr>
              <a:t>Supplementation</a:t>
            </a:r>
            <a:r>
              <a:rPr lang="fr-CA" sz="1600" b="0" i="0" dirty="0">
                <a:solidFill>
                  <a:srgbClr val="333333"/>
                </a:solidFill>
                <a:effectLst/>
              </a:rPr>
              <a:t> on </a:t>
            </a:r>
            <a:r>
              <a:rPr lang="fr-CA" sz="1600" b="0" i="0" dirty="0" err="1">
                <a:solidFill>
                  <a:srgbClr val="333333"/>
                </a:solidFill>
                <a:effectLst/>
              </a:rPr>
              <a:t>Growth</a:t>
            </a:r>
            <a:r>
              <a:rPr lang="fr-CA" sz="1600" b="0" i="0" dirty="0">
                <a:solidFill>
                  <a:srgbClr val="333333"/>
                </a:solidFill>
                <a:effectLst/>
              </a:rPr>
              <a:t>, Body Composition, and </a:t>
            </a:r>
            <a:r>
              <a:rPr lang="fr-CA" sz="1600" b="0" i="0" dirty="0" err="1">
                <a:solidFill>
                  <a:srgbClr val="333333"/>
                </a:solidFill>
                <a:effectLst/>
              </a:rPr>
              <a:t>Pubertal</a:t>
            </a:r>
            <a:r>
              <a:rPr lang="fr-CA" sz="1600" b="0" i="0" dirty="0">
                <a:solidFill>
                  <a:srgbClr val="333333"/>
                </a:solidFill>
                <a:effectLst/>
              </a:rPr>
              <a:t> </a:t>
            </a:r>
            <a:r>
              <a:rPr lang="fr-CA" sz="1600" b="0" i="0" dirty="0" err="1">
                <a:solidFill>
                  <a:srgbClr val="333333"/>
                </a:solidFill>
                <a:effectLst/>
              </a:rPr>
              <a:t>Development</a:t>
            </a:r>
            <a:r>
              <a:rPr lang="fr-CA" sz="1600" b="0" i="0" dirty="0">
                <a:solidFill>
                  <a:srgbClr val="333333"/>
                </a:solidFill>
                <a:effectLst/>
              </a:rPr>
              <a:t> </a:t>
            </a:r>
            <a:r>
              <a:rPr lang="fr-CA" sz="1600" b="0" i="0" dirty="0" err="1">
                <a:solidFill>
                  <a:srgbClr val="333333"/>
                </a:solidFill>
                <a:effectLst/>
              </a:rPr>
              <a:t>Among</a:t>
            </a:r>
            <a:r>
              <a:rPr lang="fr-CA" sz="1600" b="0" i="0" dirty="0">
                <a:solidFill>
                  <a:srgbClr val="333333"/>
                </a:solidFill>
                <a:effectLst/>
              </a:rPr>
              <a:t> </a:t>
            </a:r>
            <a:r>
              <a:rPr lang="fr-CA" sz="1600" b="0" i="0" dirty="0" err="1">
                <a:solidFill>
                  <a:srgbClr val="333333"/>
                </a:solidFill>
                <a:effectLst/>
              </a:rPr>
              <a:t>School-aged</a:t>
            </a:r>
            <a:r>
              <a:rPr lang="fr-CA" sz="1600" b="0" i="0" dirty="0">
                <a:solidFill>
                  <a:srgbClr val="333333"/>
                </a:solidFill>
                <a:effectLst/>
              </a:rPr>
              <a:t> </a:t>
            </a:r>
            <a:r>
              <a:rPr lang="fr-CA" sz="1600" b="0" i="0" dirty="0" err="1">
                <a:solidFill>
                  <a:srgbClr val="333333"/>
                </a:solidFill>
                <a:effectLst/>
              </a:rPr>
              <a:t>Children</a:t>
            </a:r>
            <a:r>
              <a:rPr lang="fr-CA" sz="1600" b="0" i="0" dirty="0">
                <a:solidFill>
                  <a:srgbClr val="333333"/>
                </a:solidFill>
                <a:effectLst/>
              </a:rPr>
              <a:t> in an Area </a:t>
            </a:r>
            <a:r>
              <a:rPr lang="fr-CA" sz="1600" b="0" i="0" dirty="0" err="1">
                <a:solidFill>
                  <a:srgbClr val="333333"/>
                </a:solidFill>
                <a:effectLst/>
              </a:rPr>
              <a:t>With</a:t>
            </a:r>
            <a:r>
              <a:rPr lang="fr-CA" sz="1600" b="0" i="0" dirty="0">
                <a:solidFill>
                  <a:srgbClr val="333333"/>
                </a:solidFill>
                <a:effectLst/>
              </a:rPr>
              <a:t> a High </a:t>
            </a:r>
            <a:r>
              <a:rPr lang="fr-CA" sz="1600" b="0" i="0" dirty="0" err="1">
                <a:solidFill>
                  <a:srgbClr val="333333"/>
                </a:solidFill>
                <a:effectLst/>
              </a:rPr>
              <a:t>Prevalence</a:t>
            </a:r>
            <a:r>
              <a:rPr lang="fr-CA" sz="1600" b="0" i="0" dirty="0">
                <a:solidFill>
                  <a:srgbClr val="333333"/>
                </a:solidFill>
                <a:effectLst/>
              </a:rPr>
              <a:t> of </a:t>
            </a:r>
            <a:r>
              <a:rPr lang="fr-CA" sz="1600" b="0" i="0" dirty="0" err="1">
                <a:solidFill>
                  <a:srgbClr val="333333"/>
                </a:solidFill>
                <a:effectLst/>
              </a:rPr>
              <a:t>Vitamin</a:t>
            </a:r>
            <a:r>
              <a:rPr lang="fr-CA" sz="1600" b="0" i="0" dirty="0">
                <a:solidFill>
                  <a:srgbClr val="333333"/>
                </a:solidFill>
                <a:effectLst/>
              </a:rPr>
              <a:t> D </a:t>
            </a:r>
            <a:r>
              <a:rPr lang="fr-CA" sz="1600" b="0" i="0" dirty="0" err="1">
                <a:solidFill>
                  <a:srgbClr val="333333"/>
                </a:solidFill>
                <a:effectLst/>
              </a:rPr>
              <a:t>Deficiency</a:t>
            </a:r>
            <a:r>
              <a:rPr lang="fr-CA" sz="1600" b="0" i="0" dirty="0">
                <a:solidFill>
                  <a:srgbClr val="333333"/>
                </a:solidFill>
                <a:effectLst/>
              </a:rPr>
              <a:t>: A </a:t>
            </a:r>
            <a:r>
              <a:rPr lang="fr-CA" sz="1600" b="0" i="0" dirty="0" err="1">
                <a:solidFill>
                  <a:srgbClr val="333333"/>
                </a:solidFill>
                <a:effectLst/>
              </a:rPr>
              <a:t>Randomized</a:t>
            </a:r>
            <a:r>
              <a:rPr lang="fr-CA" sz="1600" b="0" i="0" dirty="0">
                <a:solidFill>
                  <a:srgbClr val="333333"/>
                </a:solidFill>
                <a:effectLst/>
              </a:rPr>
              <a:t> </a:t>
            </a:r>
            <a:r>
              <a:rPr lang="fr-CA" sz="1600" b="0" i="0" dirty="0" err="1">
                <a:solidFill>
                  <a:srgbClr val="333333"/>
                </a:solidFill>
                <a:effectLst/>
              </a:rPr>
              <a:t>Clinical</a:t>
            </a:r>
            <a:r>
              <a:rPr lang="fr-CA" sz="1600" b="0" i="0" dirty="0">
                <a:solidFill>
                  <a:srgbClr val="333333"/>
                </a:solidFill>
                <a:effectLst/>
              </a:rPr>
              <a:t> Trial. </a:t>
            </a:r>
            <a:r>
              <a:rPr lang="fr-CA" sz="1600" b="0" i="1" dirty="0">
                <a:solidFill>
                  <a:srgbClr val="333333"/>
                </a:solidFill>
                <a:effectLst/>
              </a:rPr>
              <a:t>JAMA </a:t>
            </a:r>
            <a:r>
              <a:rPr lang="fr-CA" sz="1600" b="0" i="1" dirty="0" err="1">
                <a:solidFill>
                  <a:srgbClr val="333333"/>
                </a:solidFill>
                <a:effectLst/>
              </a:rPr>
              <a:t>Pediatr</a:t>
            </a:r>
            <a:r>
              <a:rPr lang="fr-CA" sz="1600" b="0" i="1" dirty="0">
                <a:solidFill>
                  <a:srgbClr val="333333"/>
                </a:solidFill>
                <a:effectLst/>
              </a:rPr>
              <a:t>.</a:t>
            </a:r>
            <a:r>
              <a:rPr lang="fr-CA" sz="1600" b="0" i="0" dirty="0">
                <a:solidFill>
                  <a:srgbClr val="333333"/>
                </a:solidFill>
                <a:effectLst/>
              </a:rPr>
              <a:t> 2023;177(1):32–41. doi:10.1001/jamapediatrics.2022.4581</a:t>
            </a:r>
          </a:p>
          <a:p>
            <a:r>
              <a:rPr lang="fr-FR" sz="1600" dirty="0">
                <a:solidFill>
                  <a:schemeClr val="accent1"/>
                </a:solidFill>
                <a:hlinkClick r:id="rId3">
                  <a:extLst>
                    <a:ext uri="{A12FA001-AC4F-418D-AE19-62706E023703}">
                      <ahyp:hlinkClr xmlns:ahyp="http://schemas.microsoft.com/office/drawing/2018/hyperlinkcolor" val="tx"/>
                    </a:ext>
                  </a:extLst>
                </a:hlinkClick>
              </a:rPr>
              <a:t>https://lemedecinduquebec.org/archives/2014/3/supplements-de-vitamine-d/</a:t>
            </a:r>
            <a:endParaRPr lang="fr-FR" sz="1600" dirty="0">
              <a:solidFill>
                <a:schemeClr val="accent1"/>
              </a:solidFill>
            </a:endParaRPr>
          </a:p>
          <a:p>
            <a:r>
              <a:rPr lang="fr-FR" sz="1600" dirty="0">
                <a:solidFill>
                  <a:schemeClr val="accent1"/>
                </a:solidFill>
                <a:hlinkClick r:id="rId4">
                  <a:extLst>
                    <a:ext uri="{A12FA001-AC4F-418D-AE19-62706E023703}">
                      <ahyp:hlinkClr xmlns:ahyp="http://schemas.microsoft.com/office/drawing/2018/hyperlinkcolor" val="tx"/>
                    </a:ext>
                  </a:extLst>
                </a:hlinkClick>
              </a:rPr>
              <a:t>https://topmf.ca/courses/mf-ta-07-03-est-ce-vital-de-la-vitamine-d-pour-prevenir-les-fractures-de-fragilisation/lessons/presentation-de-larticle-est-ce-vital-de-la-vitamine-d-pour-prevenir-les-fractures-de-fragilisation/</a:t>
            </a:r>
            <a:endParaRPr lang="fr-FR" sz="1600" dirty="0">
              <a:solidFill>
                <a:schemeClr val="accent1"/>
              </a:solidFill>
            </a:endParaRPr>
          </a:p>
        </p:txBody>
      </p:sp>
    </p:spTree>
    <p:extLst>
      <p:ext uri="{BB962C8B-B14F-4D97-AF65-F5344CB8AC3E}">
        <p14:creationId xmlns:p14="http://schemas.microsoft.com/office/powerpoint/2010/main" val="235159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descr="Sepia sunset">
            <a:extLst>
              <a:ext uri="{FF2B5EF4-FFF2-40B4-BE49-F238E27FC236}">
                <a16:creationId xmlns:a16="http://schemas.microsoft.com/office/drawing/2014/main" id="{09E884F5-1EF3-90DA-5057-D7957CB2E711}"/>
              </a:ext>
            </a:extLst>
          </p:cNvPr>
          <p:cNvPicPr>
            <a:picLocks noChangeAspect="1"/>
          </p:cNvPicPr>
          <p:nvPr/>
        </p:nvPicPr>
        <p:blipFill rotWithShape="1">
          <a:blip r:embed="rId3"/>
          <a:srcRect t="3491" b="21509"/>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461F33B-37D3-C94F-BDCE-E96656DBF7C7}"/>
              </a:ext>
            </a:extLst>
          </p:cNvPr>
          <p:cNvSpPr>
            <a:spLocks noGrp="1"/>
          </p:cNvSpPr>
          <p:nvPr>
            <p:ph type="title" idx="4294967295"/>
          </p:nvPr>
        </p:nvSpPr>
        <p:spPr>
          <a:xfrm>
            <a:off x="786062" y="399633"/>
            <a:ext cx="10780295" cy="1811755"/>
          </a:xfrm>
          <a:ln w="19050">
            <a:solidFill>
              <a:schemeClr val="accent1"/>
            </a:solidFill>
          </a:ln>
        </p:spPr>
        <p:txBody>
          <a:bodyPr/>
          <a:lstStyle/>
          <a:p>
            <a:r>
              <a:rPr lang="fr-FR" dirty="0">
                <a:solidFill>
                  <a:schemeClr val="tx1"/>
                </a:solidFill>
              </a:rPr>
              <a:t>Pré test #2: Concernant la vitamine D, quelle affirmation est vraie?</a:t>
            </a:r>
          </a:p>
        </p:txBody>
      </p:sp>
      <p:graphicFrame>
        <p:nvGraphicFramePr>
          <p:cNvPr id="17" name="Espace réservé du contenu 2">
            <a:extLst>
              <a:ext uri="{FF2B5EF4-FFF2-40B4-BE49-F238E27FC236}">
                <a16:creationId xmlns:a16="http://schemas.microsoft.com/office/drawing/2014/main" id="{84331136-4F09-66CE-748B-74BE254D9807}"/>
              </a:ext>
            </a:extLst>
          </p:cNvPr>
          <p:cNvGraphicFramePr>
            <a:graphicFrameLocks noGrp="1"/>
          </p:cNvGraphicFramePr>
          <p:nvPr>
            <p:ph idx="4294967295"/>
          </p:nvPr>
        </p:nvGraphicFramePr>
        <p:xfrm>
          <a:off x="786062" y="2211388"/>
          <a:ext cx="10780295" cy="3713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346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A44BB-84C3-4758-B7A7-C9C2ED1A1301}"/>
              </a:ext>
            </a:extLst>
          </p:cNvPr>
          <p:cNvSpPr>
            <a:spLocks noGrp="1"/>
          </p:cNvSpPr>
          <p:nvPr>
            <p:ph type="title"/>
          </p:nvPr>
        </p:nvSpPr>
        <p:spPr/>
        <p:txBody>
          <a:bodyPr/>
          <a:lstStyle/>
          <a:p>
            <a:r>
              <a:rPr lang="fr-CA" dirty="0"/>
              <a:t>Plan de la présentation</a:t>
            </a:r>
          </a:p>
        </p:txBody>
      </p:sp>
      <p:sp>
        <p:nvSpPr>
          <p:cNvPr id="3" name="Espace réservé du contenu 2">
            <a:extLst>
              <a:ext uri="{FF2B5EF4-FFF2-40B4-BE49-F238E27FC236}">
                <a16:creationId xmlns:a16="http://schemas.microsoft.com/office/drawing/2014/main" id="{B4955A31-6819-4F2E-B01B-ECB815DAAC43}"/>
              </a:ext>
            </a:extLst>
          </p:cNvPr>
          <p:cNvSpPr>
            <a:spLocks noGrp="1"/>
          </p:cNvSpPr>
          <p:nvPr>
            <p:ph idx="1"/>
          </p:nvPr>
        </p:nvSpPr>
        <p:spPr>
          <a:xfrm>
            <a:off x="3530010" y="1271506"/>
            <a:ext cx="8198611" cy="4314988"/>
          </a:xfrm>
        </p:spPr>
        <p:txBody>
          <a:bodyPr/>
          <a:lstStyle/>
          <a:p>
            <a:r>
              <a:rPr lang="fr-CA" sz="2667" dirty="0"/>
              <a:t>Thème 1 : Le </a:t>
            </a:r>
            <a:r>
              <a:rPr lang="fr-CA" sz="2667" b="1" dirty="0"/>
              <a:t>surtraitement</a:t>
            </a:r>
          </a:p>
          <a:p>
            <a:pPr lvl="2">
              <a:buFont typeface="Courier New" panose="02070309020205020404" pitchFamily="49" charset="0"/>
              <a:buChar char="o"/>
            </a:pPr>
            <a:r>
              <a:rPr lang="fr-CA" sz="2267" dirty="0"/>
              <a:t>Exemple des tubes </a:t>
            </a:r>
            <a:r>
              <a:rPr lang="fr-CA" sz="2267" dirty="0" err="1"/>
              <a:t>transtympaniques</a:t>
            </a:r>
            <a:r>
              <a:rPr lang="fr-CA" sz="2267" dirty="0"/>
              <a:t> (TTT)</a:t>
            </a:r>
          </a:p>
          <a:p>
            <a:r>
              <a:rPr lang="fr-CA" sz="2667" dirty="0"/>
              <a:t>Thème 2: la </a:t>
            </a:r>
            <a:r>
              <a:rPr lang="fr-CA" sz="2667" b="1" dirty="0"/>
              <a:t>médicalisation</a:t>
            </a:r>
            <a:r>
              <a:rPr lang="fr-CA" sz="2667" dirty="0"/>
              <a:t> d’un phénomène physiologique</a:t>
            </a:r>
          </a:p>
          <a:p>
            <a:pPr lvl="2">
              <a:buFont typeface="Courier New" panose="02070309020205020404" pitchFamily="49" charset="0"/>
              <a:buChar char="o"/>
            </a:pPr>
            <a:r>
              <a:rPr lang="fr-CA" sz="2267" dirty="0"/>
              <a:t>Exemple du RGO</a:t>
            </a:r>
          </a:p>
          <a:p>
            <a:r>
              <a:rPr lang="fr-CA" sz="2667" dirty="0"/>
              <a:t>Thème 3: Les enjeux des </a:t>
            </a:r>
            <a:r>
              <a:rPr lang="fr-CA" sz="2667" b="1" dirty="0"/>
              <a:t>recommandations strictes</a:t>
            </a:r>
          </a:p>
          <a:p>
            <a:pPr lvl="2">
              <a:buFont typeface="Courier New" panose="02070309020205020404" pitchFamily="49" charset="0"/>
              <a:buChar char="o"/>
            </a:pPr>
            <a:r>
              <a:rPr lang="fr-CA" sz="2267" dirty="0"/>
              <a:t>Exemple du dodo sur le dos</a:t>
            </a:r>
          </a:p>
          <a:p>
            <a:r>
              <a:rPr lang="fr-CA" sz="2667" dirty="0"/>
              <a:t>Thème 4: Les failles dans les </a:t>
            </a:r>
            <a:r>
              <a:rPr lang="fr-CA" sz="2667" b="1" dirty="0"/>
              <a:t>données probantes</a:t>
            </a:r>
          </a:p>
          <a:p>
            <a:pPr lvl="2">
              <a:buFont typeface="Courier New" panose="02070309020205020404" pitchFamily="49" charset="0"/>
              <a:buChar char="o"/>
            </a:pPr>
            <a:r>
              <a:rPr lang="fr-CA" sz="2267" dirty="0"/>
              <a:t>Exemple de la vitamine D</a:t>
            </a:r>
          </a:p>
        </p:txBody>
      </p:sp>
    </p:spTree>
    <p:extLst>
      <p:ext uri="{BB962C8B-B14F-4D97-AF65-F5344CB8AC3E}">
        <p14:creationId xmlns:p14="http://schemas.microsoft.com/office/powerpoint/2010/main" val="102927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196A1-B02A-9DB4-FC89-114E3ACC7657}"/>
              </a:ext>
            </a:extLst>
          </p:cNvPr>
          <p:cNvSpPr>
            <a:spLocks noGrp="1"/>
          </p:cNvSpPr>
          <p:nvPr>
            <p:ph type="title"/>
          </p:nvPr>
        </p:nvSpPr>
        <p:spPr/>
        <p:txBody>
          <a:bodyPr/>
          <a:lstStyle/>
          <a:p>
            <a:r>
              <a:rPr lang="fr-FR" dirty="0"/>
              <a:t>Thème 1: le surtraitement</a:t>
            </a:r>
          </a:p>
        </p:txBody>
      </p:sp>
      <p:sp>
        <p:nvSpPr>
          <p:cNvPr id="3" name="Espace réservé du texte 2">
            <a:extLst>
              <a:ext uri="{FF2B5EF4-FFF2-40B4-BE49-F238E27FC236}">
                <a16:creationId xmlns:a16="http://schemas.microsoft.com/office/drawing/2014/main" id="{4276D06B-3E78-CAEF-7BBA-DF74E2E5E158}"/>
              </a:ext>
            </a:extLst>
          </p:cNvPr>
          <p:cNvSpPr>
            <a:spLocks noGrp="1"/>
          </p:cNvSpPr>
          <p:nvPr>
            <p:ph type="body" idx="1"/>
          </p:nvPr>
        </p:nvSpPr>
        <p:spPr/>
        <p:txBody>
          <a:bodyPr>
            <a:normAutofit/>
          </a:bodyPr>
          <a:lstStyle/>
          <a:p>
            <a:r>
              <a:rPr lang="fr-FR" sz="2600" dirty="0"/>
              <a:t>L’exemple des tubes </a:t>
            </a:r>
            <a:r>
              <a:rPr lang="fr-FR" sz="2600" dirty="0" err="1"/>
              <a:t>transtympaniques</a:t>
            </a:r>
            <a:r>
              <a:rPr lang="fr-FR" sz="2600" dirty="0"/>
              <a:t> (TTT)</a:t>
            </a:r>
          </a:p>
        </p:txBody>
      </p:sp>
    </p:spTree>
    <p:extLst>
      <p:ext uri="{BB962C8B-B14F-4D97-AF65-F5344CB8AC3E}">
        <p14:creationId xmlns:p14="http://schemas.microsoft.com/office/powerpoint/2010/main" val="113466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59" name="Rectangle 58">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61" name="Rectangle 60">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495B620-31D5-9E79-FD69-9C5F44FA979B}"/>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pc="-100" dirty="0"/>
              <a:t>Y a </a:t>
            </a:r>
            <a:r>
              <a:rPr lang="en-US" spc="-100" dirty="0" err="1"/>
              <a:t>t’il</a:t>
            </a:r>
            <a:r>
              <a:rPr lang="en-US" spc="-100" dirty="0"/>
              <a:t> du </a:t>
            </a:r>
            <a:r>
              <a:rPr lang="en-US" spc="-100" dirty="0" err="1"/>
              <a:t>surtraitement</a:t>
            </a:r>
            <a:r>
              <a:rPr lang="en-US" spc="-100" dirty="0"/>
              <a:t> </a:t>
            </a:r>
            <a:r>
              <a:rPr lang="en-US" spc="-100" dirty="0" err="1"/>
              <a:t>en</a:t>
            </a:r>
            <a:r>
              <a:rPr lang="en-US" spc="-100" dirty="0"/>
              <a:t> TTT?</a:t>
            </a:r>
            <a:br>
              <a:rPr lang="en-US" spc="-100" dirty="0"/>
            </a:br>
            <a:r>
              <a:rPr lang="en-US" spc="-100" dirty="0"/>
              <a:t>Une variation </a:t>
            </a:r>
            <a:r>
              <a:rPr lang="en-US" spc="-100" dirty="0" err="1"/>
              <a:t>régionale</a:t>
            </a:r>
            <a:r>
              <a:rPr lang="en-US" spc="-100" dirty="0"/>
              <a:t> </a:t>
            </a:r>
            <a:r>
              <a:rPr lang="en-US" spc="-100" dirty="0" err="1"/>
              <a:t>devrait</a:t>
            </a:r>
            <a:r>
              <a:rPr lang="en-US" spc="-100" dirty="0"/>
              <a:t> nous </a:t>
            </a:r>
            <a:r>
              <a:rPr lang="en-US" spc="-100" dirty="0" err="1"/>
              <a:t>mettre</a:t>
            </a:r>
            <a:r>
              <a:rPr lang="en-US" spc="-100" dirty="0"/>
              <a:t> la puce </a:t>
            </a:r>
            <a:r>
              <a:rPr lang="en-US" spc="-100" dirty="0" err="1"/>
              <a:t>à</a:t>
            </a:r>
            <a:r>
              <a:rPr lang="en-US" spc="-100" dirty="0"/>
              <a:t> </a:t>
            </a:r>
            <a:r>
              <a:rPr lang="en-US" spc="-100" dirty="0" err="1"/>
              <a:t>l’oreille</a:t>
            </a:r>
            <a:r>
              <a:rPr lang="en-US" spc="-100" dirty="0"/>
              <a:t>...</a:t>
            </a:r>
          </a:p>
        </p:txBody>
      </p:sp>
      <p:pic>
        <p:nvPicPr>
          <p:cNvPr id="7" name="Picture 2">
            <a:extLst>
              <a:ext uri="{FF2B5EF4-FFF2-40B4-BE49-F238E27FC236}">
                <a16:creationId xmlns:a16="http://schemas.microsoft.com/office/drawing/2014/main" id="{E8C4EC42-4733-1366-BC23-244A88C97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7"/>
          <a:stretch/>
        </p:blipFill>
        <p:spPr bwMode="auto">
          <a:xfrm>
            <a:off x="403288" y="105217"/>
            <a:ext cx="4846560" cy="238514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BC463B9-E73D-9984-A089-0177CE14C70A}"/>
              </a:ext>
            </a:extLst>
          </p:cNvPr>
          <p:cNvPicPr>
            <a:picLocks noChangeAspect="1"/>
          </p:cNvPicPr>
          <p:nvPr/>
        </p:nvPicPr>
        <p:blipFill>
          <a:blip r:embed="rId4"/>
          <a:stretch>
            <a:fillRect/>
          </a:stretch>
        </p:blipFill>
        <p:spPr>
          <a:xfrm>
            <a:off x="6030381" y="625370"/>
            <a:ext cx="6018595" cy="2016229"/>
          </a:xfrm>
          <a:prstGeom prst="rect">
            <a:avLst/>
          </a:prstGeom>
        </p:spPr>
      </p:pic>
      <p:pic>
        <p:nvPicPr>
          <p:cNvPr id="5" name="Espace réservé du contenu 4">
            <a:extLst>
              <a:ext uri="{FF2B5EF4-FFF2-40B4-BE49-F238E27FC236}">
                <a16:creationId xmlns:a16="http://schemas.microsoft.com/office/drawing/2014/main" id="{4D5BB0D4-A74D-797B-4400-D73E59466B18}"/>
              </a:ext>
            </a:extLst>
          </p:cNvPr>
          <p:cNvPicPr>
            <a:picLocks noChangeAspect="1"/>
          </p:cNvPicPr>
          <p:nvPr/>
        </p:nvPicPr>
        <p:blipFill>
          <a:blip r:embed="rId5"/>
          <a:stretch>
            <a:fillRect/>
          </a:stretch>
        </p:blipFill>
        <p:spPr>
          <a:xfrm>
            <a:off x="389612" y="2221049"/>
            <a:ext cx="6989382" cy="1852186"/>
          </a:xfrm>
          <a:prstGeom prst="rect">
            <a:avLst/>
          </a:prstGeom>
        </p:spPr>
      </p:pic>
    </p:spTree>
    <p:extLst>
      <p:ext uri="{BB962C8B-B14F-4D97-AF65-F5344CB8AC3E}">
        <p14:creationId xmlns:p14="http://schemas.microsoft.com/office/powerpoint/2010/main" val="1099407999"/>
      </p:ext>
    </p:extLst>
  </p:cSld>
  <p:clrMapOvr>
    <a:masterClrMapping/>
  </p:clrMapOvr>
</p:sld>
</file>

<file path=ppt/theme/theme1.xml><?xml version="1.0" encoding="utf-8"?>
<a:theme xmlns:a="http://schemas.openxmlformats.org/drawingml/2006/main" name="Cadr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Cadre</Template>
  <TotalTime>4374</TotalTime>
  <Words>19678</Words>
  <Application>Microsoft Office PowerPoint</Application>
  <PresentationFormat>Widescreen</PresentationFormat>
  <Paragraphs>880</Paragraphs>
  <Slides>54</Slides>
  <Notes>52</Notes>
  <HiddenSlides>0</HiddenSlides>
  <MMClips>0</MMClips>
  <ScaleCrop>false</ScaleCrop>
  <HeadingPairs>
    <vt:vector size="8" baseType="variant">
      <vt:variant>
        <vt:lpstr>Fonts Used</vt:lpstr>
      </vt:variant>
      <vt:variant>
        <vt:i4>41</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97" baseType="lpstr">
      <vt:lpstr>AdvP4065D</vt:lpstr>
      <vt:lpstr>AdvP4065E</vt:lpstr>
      <vt:lpstr>AdvP4065F</vt:lpstr>
      <vt:lpstr>AdvP40668</vt:lpstr>
      <vt:lpstr>AdvP4C4E74</vt:lpstr>
      <vt:lpstr>AdvPS94BA</vt:lpstr>
      <vt:lpstr>Alegreya Sans</vt:lpstr>
      <vt:lpstr>Amasis MT Pro Black</vt:lpstr>
      <vt:lpstr>-apple-system</vt:lpstr>
      <vt:lpstr>Arial</vt:lpstr>
      <vt:lpstr>Arial</vt:lpstr>
      <vt:lpstr>Calibri</vt:lpstr>
      <vt:lpstr>Corbel</vt:lpstr>
      <vt:lpstr>Courier New</vt:lpstr>
      <vt:lpstr>Guardian TextSans Web</vt:lpstr>
      <vt:lpstr>GuardianSans</vt:lpstr>
      <vt:lpstr>GuardianSansGR</vt:lpstr>
      <vt:lpstr>Helvetica</vt:lpstr>
      <vt:lpstr>HelveticaNeue</vt:lpstr>
      <vt:lpstr>inherit</vt:lpstr>
      <vt:lpstr>Lucida Bright</vt:lpstr>
      <vt:lpstr>Merriweather</vt:lpstr>
      <vt:lpstr>muli</vt:lpstr>
      <vt:lpstr>NewBaskerville</vt:lpstr>
      <vt:lpstr>Omnes</vt:lpstr>
      <vt:lpstr>Open Sans</vt:lpstr>
      <vt:lpstr>OpenSans</vt:lpstr>
      <vt:lpstr>Open-Sans</vt:lpstr>
      <vt:lpstr>PT Sans</vt:lpstr>
      <vt:lpstr>Sabon</vt:lpstr>
      <vt:lpstr>Source Sans Pro</vt:lpstr>
      <vt:lpstr>Symbol</vt:lpstr>
      <vt:lpstr>system-ui</vt:lpstr>
      <vt:lpstr>Times</vt:lpstr>
      <vt:lpstr>TimesNewRomanPSMT</vt:lpstr>
      <vt:lpstr>Trebuchet MS</vt:lpstr>
      <vt:lpstr>TT2209O00</vt:lpstr>
      <vt:lpstr>TT2210O00</vt:lpstr>
      <vt:lpstr>TT221EO00</vt:lpstr>
      <vt:lpstr>TT2222O00</vt:lpstr>
      <vt:lpstr>Wingdings 2</vt:lpstr>
      <vt:lpstr>Cadre</vt:lpstr>
      <vt:lpstr>Feuille de calcul</vt:lpstr>
      <vt:lpstr>PowerPoint Presentation</vt:lpstr>
      <vt:lpstr>Divulgation  de la conférencière   Divulgation de soutien financier</vt:lpstr>
      <vt:lpstr>Dre Caroline Laberge</vt:lpstr>
      <vt:lpstr>Objectifs</vt:lpstr>
      <vt:lpstr>Pré test #1: Les parents de Benjamin vous consultent suite à plusieurs épisodes d’otites dans les derniers mois. Que pouvez-vous leur conseiller par rapport aux tubes transtypaniques?</vt:lpstr>
      <vt:lpstr>Pré test #2: Concernant la vitamine D, quelle affirmation est vraie?</vt:lpstr>
      <vt:lpstr>Plan de la présentation</vt:lpstr>
      <vt:lpstr>Thème 1: le surtraitement</vt:lpstr>
      <vt:lpstr>Y a t’il du surtraitement en TTT? Une variation régionale devrait nous mettre la puce à l’oreille...</vt:lpstr>
      <vt:lpstr>Quelles sont les indications de TTT?</vt:lpstr>
      <vt:lpstr>PowerPoint Presentation</vt:lpstr>
      <vt:lpstr>PowerPoint Presentation</vt:lpstr>
      <vt:lpstr>PowerPoint Presentation</vt:lpstr>
      <vt:lpstr>Faible qualité des données probantes</vt:lpstr>
      <vt:lpstr>Otites et TTT: place à la décision partagée!</vt:lpstr>
      <vt:lpstr>Thème 2: la médicalisation d’un phénomène physiologique</vt:lpstr>
      <vt:lpstr>PowerPoint Presentation</vt:lpstr>
      <vt:lpstr>Traitements recommandés quand on suspecte un RGO pathologique</vt:lpstr>
      <vt:lpstr>Quels sont les risques des médicaments pour le RGO en pédiatrie?</vt:lpstr>
      <vt:lpstr>Pourquoi les IPP sont-ils autant prescrits pour le RGO chez les nourrissons?</vt:lpstr>
      <vt:lpstr>L’extrapolation des bienfaits</vt:lpstr>
      <vt:lpstr>Publicité directe aux consommateurs</vt:lpstr>
      <vt:lpstr>La facilité de la prescription</vt:lpstr>
      <vt:lpstr>La puissance de l’étiquetage</vt:lpstr>
      <vt:lpstr>RGO chez l’enfant</vt:lpstr>
      <vt:lpstr>Thème 3: les enjeux des recommandations strictes</vt:lpstr>
      <vt:lpstr>PowerPoint Presentation</vt:lpstr>
      <vt:lpstr>PowerPoint Presentation</vt:lpstr>
      <vt:lpstr>Prévalence et physiopathologie</vt:lpstr>
      <vt:lpstr>PowerPoint Presentation</vt:lpstr>
      <vt:lpstr>PowerPoint Presentation</vt:lpstr>
      <vt:lpstr>Thème 4: le manque de données probantes</vt:lpstr>
      <vt:lpstr>La vitamine D... Pour ou contre en pédiatrie?</vt:lpstr>
      <vt:lpstr>Un mot sur le seuil de Vitamine D</vt:lpstr>
      <vt:lpstr>PowerPoint Presentation</vt:lpstr>
      <vt:lpstr>Sources de vitamine D</vt:lpstr>
      <vt:lpstr>Les données probantes sur les suppléments?</vt:lpstr>
      <vt:lpstr>PowerPoint Presentation</vt:lpstr>
      <vt:lpstr>La vitamine D...  Pour ou contre en pédiatrie?</vt:lpstr>
      <vt:lpstr>Messages clés</vt:lpstr>
      <vt:lpstr>Post test #1: Les parents de Benjamin vous consultent suite à plusieurs épisodes d’otites dans les derniers mois. Que pouvez-vous leur conseiller par rapport aux tubes transtypaniques?</vt:lpstr>
      <vt:lpstr>réponse post-test # 1</vt:lpstr>
      <vt:lpstr>Otites et TTT: place à la décision partagée!</vt:lpstr>
      <vt:lpstr>Post test #2: Concernant la vitamine D, quelle affirmation est vraie?</vt:lpstr>
      <vt:lpstr>réponse post-test # 2</vt:lpstr>
      <vt:lpstr>Questions? Commentaires?</vt:lpstr>
      <vt:lpstr>Pour en savoir plus…</vt:lpstr>
      <vt:lpstr>PowerPoint Presentation</vt:lpstr>
      <vt:lpstr>Références - Oreilles</vt:lpstr>
      <vt:lpstr>Références - RGO</vt:lpstr>
      <vt:lpstr>Références - RGO</vt:lpstr>
      <vt:lpstr>Références – Mort subite du nourrisson</vt:lpstr>
      <vt:lpstr>Références – Vitamine D</vt:lpstr>
      <vt:lpstr>Références – Vitamine 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pratique avisée : Comment mieux choisir ses investigations et traitements en 2023</dc:title>
  <dc:creator>Caroline Laberge</dc:creator>
  <cp:lastModifiedBy>Deanne McKay</cp:lastModifiedBy>
  <cp:revision>20</cp:revision>
  <dcterms:created xsi:type="dcterms:W3CDTF">2023-01-07T17:08:54Z</dcterms:created>
  <dcterms:modified xsi:type="dcterms:W3CDTF">2023-11-06T13:38:46Z</dcterms:modified>
</cp:coreProperties>
</file>