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5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2" r:id="rId2"/>
  </p:sldMasterIdLst>
  <p:notesMasterIdLst>
    <p:notesMasterId r:id="rId60"/>
  </p:notesMasterIdLst>
  <p:sldIdLst>
    <p:sldId id="313" r:id="rId3"/>
    <p:sldId id="257" r:id="rId4"/>
    <p:sldId id="258" r:id="rId5"/>
    <p:sldId id="314"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315" r:id="rId37"/>
    <p:sldId id="291" r:id="rId38"/>
    <p:sldId id="292" r:id="rId39"/>
    <p:sldId id="293" r:id="rId40"/>
    <p:sldId id="294" r:id="rId41"/>
    <p:sldId id="295" r:id="rId42"/>
    <p:sldId id="296" r:id="rId43"/>
    <p:sldId id="297"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1510" r:id="rId58"/>
    <p:sldId id="316" r:id="rId59"/>
  </p:sldIdLst>
  <p:sldSz cx="18288000" cy="10287000"/>
  <p:notesSz cx="6858000" cy="9144000"/>
  <p:embeddedFontLst>
    <p:embeddedFont>
      <p:font typeface="Amasis MT Pro Black" panose="02040A04050005020304" pitchFamily="18" charset="0"/>
      <p:bold r:id="rId61"/>
      <p:italic r:id="rId62"/>
      <p:boldItalic r:id="rId63"/>
    </p:embeddedFont>
    <p:embeddedFont>
      <p:font typeface="Arimo" panose="020B0604020202020204" charset="0"/>
      <p:regular r:id="rId64"/>
      <p:bold r:id="rId65"/>
      <p:italic r:id="rId66"/>
      <p:boldItalic r:id="rId67"/>
    </p:embeddedFont>
    <p:embeddedFont>
      <p:font typeface="Calibri" panose="020F0502020204030204" pitchFamily="34" charset="0"/>
      <p:regular r:id="rId68"/>
      <p:bold r:id="rId69"/>
      <p:italic r:id="rId70"/>
      <p:boldItalic r:id="rId71"/>
    </p:embeddedFont>
    <p:embeddedFont>
      <p:font typeface="Cambria" panose="02040503050406030204" pitchFamily="18" charset="0"/>
      <p:regular r:id="rId72"/>
      <p:bold r:id="rId73"/>
      <p:italic r:id="rId74"/>
      <p:boldItalic r:id="rId75"/>
    </p:embeddedFont>
    <p:embeddedFont>
      <p:font typeface="Lato" panose="020F0502020204030203" pitchFamily="34" charset="0"/>
      <p:regular r:id="rId76"/>
      <p:bold r:id="rId77"/>
      <p:italic r:id="rId78"/>
      <p:boldItalic r:id="rId79"/>
    </p:embeddedFont>
    <p:embeddedFont>
      <p:font typeface="Lucida Bright" panose="02040602050505020304" pitchFamily="18" charset="0"/>
      <p:regular r:id="rId80"/>
      <p:bold r:id="rId81"/>
      <p:italic r:id="rId82"/>
      <p:boldItalic r:id="rId83"/>
    </p:embeddedFont>
    <p:embeddedFont>
      <p:font typeface="Open Sans" panose="020B0606030504020204" pitchFamily="34" charset="0"/>
      <p:regular r:id="rId84"/>
      <p:bold r:id="rId85"/>
      <p:italic r:id="rId86"/>
      <p:boldItalic r:id="rId87"/>
    </p:embeddedFont>
    <p:embeddedFont>
      <p:font typeface="Raleway" pitchFamily="2" charset="0"/>
      <p:regular r:id="rId88"/>
      <p:bold r:id="rId89"/>
      <p:italic r:id="rId90"/>
      <p:boldItalic r:id="rId91"/>
    </p:embeddedFont>
    <p:embeddedFont>
      <p:font typeface="Roboto" panose="02000000000000000000" pitchFamily="2" charset="0"/>
      <p:regular r:id="rId92"/>
      <p:bold r:id="rId93"/>
      <p:italic r:id="rId94"/>
      <p:boldItalic r:id="rId9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6" roundtripDataSignature="AMtx7miwyJ5x2ITxUiS5OiEXKT8DIFCzo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48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2DBF660-0097-4165-9F00-67916399A3BC}">
  <a:tblStyle styleId="{52DBF660-0097-4165-9F00-67916399A3BC}"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61"/>
    <p:restoredTop sz="84475"/>
  </p:normalViewPr>
  <p:slideViewPr>
    <p:cSldViewPr snapToGrid="0">
      <p:cViewPr varScale="1">
        <p:scale>
          <a:sx n="45" d="100"/>
          <a:sy n="45" d="100"/>
        </p:scale>
        <p:origin x="1037" y="3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3.fntdata"/><Relationship Id="rId68" Type="http://schemas.openxmlformats.org/officeDocument/2006/relationships/font" Target="fonts/font8.fntdata"/><Relationship Id="rId84" Type="http://schemas.openxmlformats.org/officeDocument/2006/relationships/font" Target="fonts/font24.fntdata"/><Relationship Id="rId89" Type="http://schemas.openxmlformats.org/officeDocument/2006/relationships/font" Target="fonts/font29.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14.fntdata"/><Relationship Id="rId79" Type="http://schemas.openxmlformats.org/officeDocument/2006/relationships/font" Target="fonts/font19.fntdata"/><Relationship Id="rId5" Type="http://schemas.openxmlformats.org/officeDocument/2006/relationships/slide" Target="slides/slide3.xml"/><Relationship Id="rId90" Type="http://schemas.openxmlformats.org/officeDocument/2006/relationships/font" Target="fonts/font30.fntdata"/><Relationship Id="rId95" Type="http://schemas.openxmlformats.org/officeDocument/2006/relationships/font" Target="fonts/font35.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font" Target="fonts/font4.fntdata"/><Relationship Id="rId69" Type="http://schemas.openxmlformats.org/officeDocument/2006/relationships/font" Target="fonts/font9.fntdata"/><Relationship Id="rId80" Type="http://schemas.openxmlformats.org/officeDocument/2006/relationships/font" Target="fonts/font20.fntdata"/><Relationship Id="rId85" Type="http://schemas.openxmlformats.org/officeDocument/2006/relationships/font" Target="fonts/font2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7.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83" Type="http://schemas.openxmlformats.org/officeDocument/2006/relationships/font" Target="fonts/font23.fntdata"/><Relationship Id="rId88" Type="http://schemas.openxmlformats.org/officeDocument/2006/relationships/font" Target="fonts/font28.fntdata"/><Relationship Id="rId91" Type="http://schemas.openxmlformats.org/officeDocument/2006/relationships/font" Target="fonts/font31.fntdata"/><Relationship Id="rId96"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font" Target="fonts/font18.fntdata"/><Relationship Id="rId81" Type="http://schemas.openxmlformats.org/officeDocument/2006/relationships/font" Target="fonts/font21.fntdata"/><Relationship Id="rId86" Type="http://schemas.openxmlformats.org/officeDocument/2006/relationships/font" Target="fonts/font26.fntdata"/><Relationship Id="rId94" Type="http://schemas.openxmlformats.org/officeDocument/2006/relationships/font" Target="fonts/font34.fntdata"/><Relationship Id="rId9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6.fntdata"/><Relationship Id="rId9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font" Target="fonts/font11.fntdata"/><Relationship Id="rId92" Type="http://schemas.openxmlformats.org/officeDocument/2006/relationships/font" Target="fonts/font32.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6.fntdata"/><Relationship Id="rId87" Type="http://schemas.openxmlformats.org/officeDocument/2006/relationships/font" Target="fonts/font27.fntdata"/><Relationship Id="rId61" Type="http://schemas.openxmlformats.org/officeDocument/2006/relationships/font" Target="fonts/font1.fntdata"/><Relationship Id="rId82" Type="http://schemas.openxmlformats.org/officeDocument/2006/relationships/font" Target="fonts/font22.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font" Target="fonts/font17.fntdata"/><Relationship Id="rId100"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2.fntdata"/><Relationship Id="rId93" Type="http://schemas.openxmlformats.org/officeDocument/2006/relationships/font" Target="fonts/font33.fntdata"/><Relationship Id="rId98"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4" Type="http://schemas.openxmlformats.org/officeDocument/2006/relationships/image" Target="../media/image11.svg"/></Relationships>
</file>

<file path=ppt/diagrams/_rels/data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ata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svg"/><Relationship Id="rId1" Type="http://schemas.openxmlformats.org/officeDocument/2006/relationships/image" Target="../media/image55.png"/><Relationship Id="rId4" Type="http://schemas.openxmlformats.org/officeDocument/2006/relationships/image" Target="../media/image5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4" Type="http://schemas.openxmlformats.org/officeDocument/2006/relationships/image" Target="../media/image11.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svg"/><Relationship Id="rId1" Type="http://schemas.openxmlformats.org/officeDocument/2006/relationships/image" Target="../media/image55.png"/><Relationship Id="rId4" Type="http://schemas.openxmlformats.org/officeDocument/2006/relationships/image" Target="../media/image58.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AFB7DC-4885-40BE-8EFC-2E48A06510A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6138928-2560-4DFC-B5B3-899D834E44A7}">
      <dgm:prSet/>
      <dgm:spPr/>
      <dgm:t>
        <a:bodyPr/>
        <a:lstStyle/>
        <a:p>
          <a:pPr>
            <a:lnSpc>
              <a:spcPct val="100000"/>
            </a:lnSpc>
          </a:pPr>
          <a:r>
            <a:rPr lang="fr-CA" b="1" i="0"/>
            <a:t>Ce programme de formation n’a pas reçu de soutien financier ni d’autre nature</a:t>
          </a:r>
          <a:endParaRPr lang="en-US" dirty="0"/>
        </a:p>
      </dgm:t>
    </dgm:pt>
    <dgm:pt modelId="{8AE5933D-F83C-45D7-894D-315598B89B6B}" type="parTrans" cxnId="{3F3D3204-1DC0-4506-A6C2-DCF256A62240}">
      <dgm:prSet/>
      <dgm:spPr/>
      <dgm:t>
        <a:bodyPr/>
        <a:lstStyle/>
        <a:p>
          <a:endParaRPr lang="en-US"/>
        </a:p>
      </dgm:t>
    </dgm:pt>
    <dgm:pt modelId="{05AFBF93-019B-4C48-A260-A219239360F7}" type="sibTrans" cxnId="{3F3D3204-1DC0-4506-A6C2-DCF256A62240}">
      <dgm:prSet/>
      <dgm:spPr/>
      <dgm:t>
        <a:bodyPr/>
        <a:lstStyle/>
        <a:p>
          <a:endParaRPr lang="en-US"/>
        </a:p>
      </dgm:t>
    </dgm:pt>
    <dgm:pt modelId="{86F28364-4183-4E7B-9E9A-7C02F1FB6C14}">
      <dgm:prSet/>
      <dgm:spPr/>
      <dgm:t>
        <a:bodyPr/>
        <a:lstStyle/>
        <a:p>
          <a:pPr>
            <a:lnSpc>
              <a:spcPct val="100000"/>
            </a:lnSpc>
          </a:pPr>
          <a:r>
            <a:rPr lang="fr-CA" b="1" i="0"/>
            <a:t>Conflits d’intérêt potentiels :</a:t>
          </a:r>
          <a:r>
            <a:rPr lang="fr-CA" b="0" i="0"/>
            <a:t> Aucun</a:t>
          </a:r>
          <a:endParaRPr lang="en-US"/>
        </a:p>
      </dgm:t>
    </dgm:pt>
    <dgm:pt modelId="{F9DA46C0-6074-47D2-8F4F-396D5D019923}" type="parTrans" cxnId="{1E240C28-1862-4636-A2FE-FDE358C55E0C}">
      <dgm:prSet/>
      <dgm:spPr/>
      <dgm:t>
        <a:bodyPr/>
        <a:lstStyle/>
        <a:p>
          <a:endParaRPr lang="en-US"/>
        </a:p>
      </dgm:t>
    </dgm:pt>
    <dgm:pt modelId="{BE695FE4-BFB8-49C9-AD57-596FC68C3813}" type="sibTrans" cxnId="{1E240C28-1862-4636-A2FE-FDE358C55E0C}">
      <dgm:prSet/>
      <dgm:spPr/>
      <dgm:t>
        <a:bodyPr/>
        <a:lstStyle/>
        <a:p>
          <a:endParaRPr lang="en-US"/>
        </a:p>
      </dgm:t>
    </dgm:pt>
    <dgm:pt modelId="{92A604A2-709D-4A94-ABB5-9BC591EEA73B}" type="pres">
      <dgm:prSet presAssocID="{E4AFB7DC-4885-40BE-8EFC-2E48A06510AF}" presName="root" presStyleCnt="0">
        <dgm:presLayoutVars>
          <dgm:dir/>
          <dgm:resizeHandles val="exact"/>
        </dgm:presLayoutVars>
      </dgm:prSet>
      <dgm:spPr/>
    </dgm:pt>
    <dgm:pt modelId="{F7CBA716-5FC1-460C-BF60-F10E58D06D69}" type="pres">
      <dgm:prSet presAssocID="{F6138928-2560-4DFC-B5B3-899D834E44A7}" presName="compNode" presStyleCnt="0"/>
      <dgm:spPr/>
    </dgm:pt>
    <dgm:pt modelId="{A01FA5BF-7D84-4F1A-8C59-B372F0351279}" type="pres">
      <dgm:prSet presAssocID="{F6138928-2560-4DFC-B5B3-899D834E44A7}" presName="bgRect" presStyleLbl="bgShp" presStyleIdx="0" presStyleCnt="2"/>
      <dgm:spPr/>
    </dgm:pt>
    <dgm:pt modelId="{90C9ACE5-BB6A-4D46-AF0B-A9AFA17F5F12}" type="pres">
      <dgm:prSet presAssocID="{F6138928-2560-4DFC-B5B3-899D834E44A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che"/>
        </a:ext>
      </dgm:extLst>
    </dgm:pt>
    <dgm:pt modelId="{0C99AD10-9FF0-4B3B-B4D0-970546BC361C}" type="pres">
      <dgm:prSet presAssocID="{F6138928-2560-4DFC-B5B3-899D834E44A7}" presName="spaceRect" presStyleCnt="0"/>
      <dgm:spPr/>
    </dgm:pt>
    <dgm:pt modelId="{4ED2B1E0-12C0-4BBC-9A0C-05365D564111}" type="pres">
      <dgm:prSet presAssocID="{F6138928-2560-4DFC-B5B3-899D834E44A7}" presName="parTx" presStyleLbl="revTx" presStyleIdx="0" presStyleCnt="2">
        <dgm:presLayoutVars>
          <dgm:chMax val="0"/>
          <dgm:chPref val="0"/>
        </dgm:presLayoutVars>
      </dgm:prSet>
      <dgm:spPr/>
    </dgm:pt>
    <dgm:pt modelId="{ADA6C76A-1FE0-4FF7-8391-44E7AC887DB0}" type="pres">
      <dgm:prSet presAssocID="{05AFBF93-019B-4C48-A260-A219239360F7}" presName="sibTrans" presStyleCnt="0"/>
      <dgm:spPr/>
    </dgm:pt>
    <dgm:pt modelId="{123866EC-2E30-4C3F-9E47-B500AEC2F37D}" type="pres">
      <dgm:prSet presAssocID="{86F28364-4183-4E7B-9E9A-7C02F1FB6C14}" presName="compNode" presStyleCnt="0"/>
      <dgm:spPr/>
    </dgm:pt>
    <dgm:pt modelId="{FE11145F-D7B0-41BC-B819-3B95280B2CC9}" type="pres">
      <dgm:prSet presAssocID="{86F28364-4183-4E7B-9E9A-7C02F1FB6C14}" presName="bgRect" presStyleLbl="bgShp" presStyleIdx="1" presStyleCnt="2"/>
      <dgm:spPr/>
    </dgm:pt>
    <dgm:pt modelId="{E028300E-B795-47A0-BD30-172FC3B4DA5F}" type="pres">
      <dgm:prSet presAssocID="{86F28364-4183-4E7B-9E9A-7C02F1FB6C1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vertissement"/>
        </a:ext>
      </dgm:extLst>
    </dgm:pt>
    <dgm:pt modelId="{A0B16EFD-E2B4-4A5F-AAEE-D8D418D4D590}" type="pres">
      <dgm:prSet presAssocID="{86F28364-4183-4E7B-9E9A-7C02F1FB6C14}" presName="spaceRect" presStyleCnt="0"/>
      <dgm:spPr/>
    </dgm:pt>
    <dgm:pt modelId="{FAD3725B-A22E-4027-813B-3813D912B2D3}" type="pres">
      <dgm:prSet presAssocID="{86F28364-4183-4E7B-9E9A-7C02F1FB6C14}" presName="parTx" presStyleLbl="revTx" presStyleIdx="1" presStyleCnt="2">
        <dgm:presLayoutVars>
          <dgm:chMax val="0"/>
          <dgm:chPref val="0"/>
        </dgm:presLayoutVars>
      </dgm:prSet>
      <dgm:spPr/>
    </dgm:pt>
  </dgm:ptLst>
  <dgm:cxnLst>
    <dgm:cxn modelId="{3F3D3204-1DC0-4506-A6C2-DCF256A62240}" srcId="{E4AFB7DC-4885-40BE-8EFC-2E48A06510AF}" destId="{F6138928-2560-4DFC-B5B3-899D834E44A7}" srcOrd="0" destOrd="0" parTransId="{8AE5933D-F83C-45D7-894D-315598B89B6B}" sibTransId="{05AFBF93-019B-4C48-A260-A219239360F7}"/>
    <dgm:cxn modelId="{BD688026-8908-F34F-B6E6-CC1165791D6C}" type="presOf" srcId="{86F28364-4183-4E7B-9E9A-7C02F1FB6C14}" destId="{FAD3725B-A22E-4027-813B-3813D912B2D3}" srcOrd="0" destOrd="0" presId="urn:microsoft.com/office/officeart/2018/2/layout/IconVerticalSolidList"/>
    <dgm:cxn modelId="{1E240C28-1862-4636-A2FE-FDE358C55E0C}" srcId="{E4AFB7DC-4885-40BE-8EFC-2E48A06510AF}" destId="{86F28364-4183-4E7B-9E9A-7C02F1FB6C14}" srcOrd="1" destOrd="0" parTransId="{F9DA46C0-6074-47D2-8F4F-396D5D019923}" sibTransId="{BE695FE4-BFB8-49C9-AD57-596FC68C3813}"/>
    <dgm:cxn modelId="{3C825136-596C-BE4A-B734-F992CAEF7649}" type="presOf" srcId="{F6138928-2560-4DFC-B5B3-899D834E44A7}" destId="{4ED2B1E0-12C0-4BBC-9A0C-05365D564111}" srcOrd="0" destOrd="0" presId="urn:microsoft.com/office/officeart/2018/2/layout/IconVerticalSolidList"/>
    <dgm:cxn modelId="{2F1CA776-05B8-0942-BF2A-730C638325D8}" type="presOf" srcId="{E4AFB7DC-4885-40BE-8EFC-2E48A06510AF}" destId="{92A604A2-709D-4A94-ABB5-9BC591EEA73B}" srcOrd="0" destOrd="0" presId="urn:microsoft.com/office/officeart/2018/2/layout/IconVerticalSolidList"/>
    <dgm:cxn modelId="{F8700F08-6C2C-BF4B-82AC-19787BFA373D}" type="presParOf" srcId="{92A604A2-709D-4A94-ABB5-9BC591EEA73B}" destId="{F7CBA716-5FC1-460C-BF60-F10E58D06D69}" srcOrd="0" destOrd="0" presId="urn:microsoft.com/office/officeart/2018/2/layout/IconVerticalSolidList"/>
    <dgm:cxn modelId="{5A5E8662-09EA-A94C-B860-6D225572121C}" type="presParOf" srcId="{F7CBA716-5FC1-460C-BF60-F10E58D06D69}" destId="{A01FA5BF-7D84-4F1A-8C59-B372F0351279}" srcOrd="0" destOrd="0" presId="urn:microsoft.com/office/officeart/2018/2/layout/IconVerticalSolidList"/>
    <dgm:cxn modelId="{E16852E6-7809-0845-9EA3-54EE96F983E3}" type="presParOf" srcId="{F7CBA716-5FC1-460C-BF60-F10E58D06D69}" destId="{90C9ACE5-BB6A-4D46-AF0B-A9AFA17F5F12}" srcOrd="1" destOrd="0" presId="urn:microsoft.com/office/officeart/2018/2/layout/IconVerticalSolidList"/>
    <dgm:cxn modelId="{EB3CE697-0D47-BC4F-9364-9DFDBF8C22ED}" type="presParOf" srcId="{F7CBA716-5FC1-460C-BF60-F10E58D06D69}" destId="{0C99AD10-9FF0-4B3B-B4D0-970546BC361C}" srcOrd="2" destOrd="0" presId="urn:microsoft.com/office/officeart/2018/2/layout/IconVerticalSolidList"/>
    <dgm:cxn modelId="{6739F772-8141-544F-9802-14745946AB9C}" type="presParOf" srcId="{F7CBA716-5FC1-460C-BF60-F10E58D06D69}" destId="{4ED2B1E0-12C0-4BBC-9A0C-05365D564111}" srcOrd="3" destOrd="0" presId="urn:microsoft.com/office/officeart/2018/2/layout/IconVerticalSolidList"/>
    <dgm:cxn modelId="{7D714DC2-8F36-994B-A831-07411D03A1B5}" type="presParOf" srcId="{92A604A2-709D-4A94-ABB5-9BC591EEA73B}" destId="{ADA6C76A-1FE0-4FF7-8391-44E7AC887DB0}" srcOrd="1" destOrd="0" presId="urn:microsoft.com/office/officeart/2018/2/layout/IconVerticalSolidList"/>
    <dgm:cxn modelId="{892E92BE-5199-2543-AE8D-58C097ED79A9}" type="presParOf" srcId="{92A604A2-709D-4A94-ABB5-9BC591EEA73B}" destId="{123866EC-2E30-4C3F-9E47-B500AEC2F37D}" srcOrd="2" destOrd="0" presId="urn:microsoft.com/office/officeart/2018/2/layout/IconVerticalSolidList"/>
    <dgm:cxn modelId="{D915BDF5-C816-D94C-870E-7705C5C53894}" type="presParOf" srcId="{123866EC-2E30-4C3F-9E47-B500AEC2F37D}" destId="{FE11145F-D7B0-41BC-B819-3B95280B2CC9}" srcOrd="0" destOrd="0" presId="urn:microsoft.com/office/officeart/2018/2/layout/IconVerticalSolidList"/>
    <dgm:cxn modelId="{946D7EE3-196D-5B4B-8401-0A4479816A09}" type="presParOf" srcId="{123866EC-2E30-4C3F-9E47-B500AEC2F37D}" destId="{E028300E-B795-47A0-BD30-172FC3B4DA5F}" srcOrd="1" destOrd="0" presId="urn:microsoft.com/office/officeart/2018/2/layout/IconVerticalSolidList"/>
    <dgm:cxn modelId="{657E1931-F935-DA48-A5CA-0F44BE7E424E}" type="presParOf" srcId="{123866EC-2E30-4C3F-9E47-B500AEC2F37D}" destId="{A0B16EFD-E2B4-4A5F-AAEE-D8D418D4D590}" srcOrd="2" destOrd="0" presId="urn:microsoft.com/office/officeart/2018/2/layout/IconVerticalSolidList"/>
    <dgm:cxn modelId="{B0F61448-355E-F947-B15A-2A1FFD9F9443}" type="presParOf" srcId="{123866EC-2E30-4C3F-9E47-B500AEC2F37D}" destId="{FAD3725B-A22E-4027-813B-3813D912B2D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3DF512D-54E0-446D-85A2-F3E3B7B73B39}" type="doc">
      <dgm:prSet loTypeId="urn:microsoft.com/office/officeart/2005/8/layout/hierarchy3" loCatId="hierarchy" qsTypeId="urn:microsoft.com/office/officeart/2005/8/quickstyle/simple1" qsCatId="simple" csTypeId="urn:microsoft.com/office/officeart/2005/8/colors/accent1_2" csCatId="accent1"/>
      <dgm:spPr/>
      <dgm:t>
        <a:bodyPr/>
        <a:lstStyle/>
        <a:p>
          <a:endParaRPr lang="en-US"/>
        </a:p>
      </dgm:t>
    </dgm:pt>
    <dgm:pt modelId="{DB74C1A7-758F-48D2-9CB4-230CBC40E747}">
      <dgm:prSet/>
      <dgm:spPr/>
      <dgm:t>
        <a:bodyPr/>
        <a:lstStyle/>
        <a:p>
          <a:r>
            <a:rPr lang="fr-CA"/>
            <a:t>Donépézil 5 mg po die am</a:t>
          </a:r>
          <a:endParaRPr lang="en-US"/>
        </a:p>
      </dgm:t>
    </dgm:pt>
    <dgm:pt modelId="{749199D6-8369-4752-B334-E860ED224DBC}" type="parTrans" cxnId="{47E92532-720A-41BE-988E-1244F2F72006}">
      <dgm:prSet/>
      <dgm:spPr/>
      <dgm:t>
        <a:bodyPr/>
        <a:lstStyle/>
        <a:p>
          <a:endParaRPr lang="en-US"/>
        </a:p>
      </dgm:t>
    </dgm:pt>
    <dgm:pt modelId="{6A13D82D-9103-4F83-BAB6-D9E3A4ED631B}" type="sibTrans" cxnId="{47E92532-720A-41BE-988E-1244F2F72006}">
      <dgm:prSet/>
      <dgm:spPr/>
      <dgm:t>
        <a:bodyPr/>
        <a:lstStyle/>
        <a:p>
          <a:endParaRPr lang="en-US"/>
        </a:p>
      </dgm:t>
    </dgm:pt>
    <dgm:pt modelId="{D4BFBA95-EF24-4A16-A267-583AC0099986}">
      <dgm:prSet/>
      <dgm:spPr/>
      <dgm:t>
        <a:bodyPr/>
        <a:lstStyle/>
        <a:p>
          <a:r>
            <a:rPr lang="fr-CA"/>
            <a:t>MMSE: valeurs pré-hospit 21/30, non refait post delirium récent</a:t>
          </a:r>
          <a:endParaRPr lang="en-US"/>
        </a:p>
      </dgm:t>
    </dgm:pt>
    <dgm:pt modelId="{D46DF08C-EFFC-4E16-ACA5-8635BA5BF0A1}" type="parTrans" cxnId="{FAC6CB42-BE62-4735-A67C-F4F03117C38F}">
      <dgm:prSet/>
      <dgm:spPr/>
      <dgm:t>
        <a:bodyPr/>
        <a:lstStyle/>
        <a:p>
          <a:endParaRPr lang="en-US"/>
        </a:p>
      </dgm:t>
    </dgm:pt>
    <dgm:pt modelId="{5B415FC3-CB81-4034-819A-EBA68468CA1C}" type="sibTrans" cxnId="{FAC6CB42-BE62-4735-A67C-F4F03117C38F}">
      <dgm:prSet/>
      <dgm:spPr/>
      <dgm:t>
        <a:bodyPr/>
        <a:lstStyle/>
        <a:p>
          <a:endParaRPr lang="en-US"/>
        </a:p>
      </dgm:t>
    </dgm:pt>
    <dgm:pt modelId="{CA96720C-6E45-4992-92CE-3E405C978044}">
      <dgm:prSet/>
      <dgm:spPr/>
      <dgm:t>
        <a:bodyPr/>
        <a:lstStyle/>
        <a:p>
          <a:r>
            <a:rPr lang="fr-CA"/>
            <a:t>Perte de 1 à 2 points par an dans les 3 dernières années</a:t>
          </a:r>
          <a:endParaRPr lang="en-US"/>
        </a:p>
      </dgm:t>
    </dgm:pt>
    <dgm:pt modelId="{AC105A3E-5653-4B13-8C18-2C51FAC35088}" type="parTrans" cxnId="{63332B55-58E5-41D3-8DB5-D126E5D08B7D}">
      <dgm:prSet/>
      <dgm:spPr/>
      <dgm:t>
        <a:bodyPr/>
        <a:lstStyle/>
        <a:p>
          <a:endParaRPr lang="en-US"/>
        </a:p>
      </dgm:t>
    </dgm:pt>
    <dgm:pt modelId="{C4CDBDF2-FC09-465C-95D8-B24E1E9F29D0}" type="sibTrans" cxnId="{63332B55-58E5-41D3-8DB5-D126E5D08B7D}">
      <dgm:prSet/>
      <dgm:spPr/>
      <dgm:t>
        <a:bodyPr/>
        <a:lstStyle/>
        <a:p>
          <a:endParaRPr lang="en-US"/>
        </a:p>
      </dgm:t>
    </dgm:pt>
    <dgm:pt modelId="{3BDE6F07-08D5-A04A-BA41-EC365FB358E6}" type="pres">
      <dgm:prSet presAssocID="{73DF512D-54E0-446D-85A2-F3E3B7B73B39}" presName="diagram" presStyleCnt="0">
        <dgm:presLayoutVars>
          <dgm:chPref val="1"/>
          <dgm:dir/>
          <dgm:animOne val="branch"/>
          <dgm:animLvl val="lvl"/>
          <dgm:resizeHandles/>
        </dgm:presLayoutVars>
      </dgm:prSet>
      <dgm:spPr/>
    </dgm:pt>
    <dgm:pt modelId="{5BC6F444-1F36-094F-9F72-45F3F9F752AD}" type="pres">
      <dgm:prSet presAssocID="{DB74C1A7-758F-48D2-9CB4-230CBC40E747}" presName="root" presStyleCnt="0"/>
      <dgm:spPr/>
    </dgm:pt>
    <dgm:pt modelId="{C25B7BC1-A7F7-BA4C-A96D-A3682F3D2895}" type="pres">
      <dgm:prSet presAssocID="{DB74C1A7-758F-48D2-9CB4-230CBC40E747}" presName="rootComposite" presStyleCnt="0"/>
      <dgm:spPr/>
    </dgm:pt>
    <dgm:pt modelId="{2BC9D8B6-BA72-2344-A8A1-13B4D577EC68}" type="pres">
      <dgm:prSet presAssocID="{DB74C1A7-758F-48D2-9CB4-230CBC40E747}" presName="rootText" presStyleLbl="node1" presStyleIdx="0" presStyleCnt="2"/>
      <dgm:spPr/>
    </dgm:pt>
    <dgm:pt modelId="{C0B3B141-ED73-BB47-B24A-65138D3B7F5F}" type="pres">
      <dgm:prSet presAssocID="{DB74C1A7-758F-48D2-9CB4-230CBC40E747}" presName="rootConnector" presStyleLbl="node1" presStyleIdx="0" presStyleCnt="2"/>
      <dgm:spPr/>
    </dgm:pt>
    <dgm:pt modelId="{55085828-874B-E545-8447-B558F8E1C9C4}" type="pres">
      <dgm:prSet presAssocID="{DB74C1A7-758F-48D2-9CB4-230CBC40E747}" presName="childShape" presStyleCnt="0"/>
      <dgm:spPr/>
    </dgm:pt>
    <dgm:pt modelId="{F546D9B9-6E40-B54A-86C9-13D1CC2CB6EC}" type="pres">
      <dgm:prSet presAssocID="{D4BFBA95-EF24-4A16-A267-583AC0099986}" presName="root" presStyleCnt="0"/>
      <dgm:spPr/>
    </dgm:pt>
    <dgm:pt modelId="{45D99EFC-2C34-1E4C-8F7A-84709A0C26B1}" type="pres">
      <dgm:prSet presAssocID="{D4BFBA95-EF24-4A16-A267-583AC0099986}" presName="rootComposite" presStyleCnt="0"/>
      <dgm:spPr/>
    </dgm:pt>
    <dgm:pt modelId="{CD53DBFC-80EB-F643-9991-F5245E405D41}" type="pres">
      <dgm:prSet presAssocID="{D4BFBA95-EF24-4A16-A267-583AC0099986}" presName="rootText" presStyleLbl="node1" presStyleIdx="1" presStyleCnt="2"/>
      <dgm:spPr/>
    </dgm:pt>
    <dgm:pt modelId="{E9395079-586F-8A4F-8934-E491822A35D6}" type="pres">
      <dgm:prSet presAssocID="{D4BFBA95-EF24-4A16-A267-583AC0099986}" presName="rootConnector" presStyleLbl="node1" presStyleIdx="1" presStyleCnt="2"/>
      <dgm:spPr/>
    </dgm:pt>
    <dgm:pt modelId="{6B8F42ED-F6B6-7C4F-A4FF-537EA78D9ECF}" type="pres">
      <dgm:prSet presAssocID="{D4BFBA95-EF24-4A16-A267-583AC0099986}" presName="childShape" presStyleCnt="0"/>
      <dgm:spPr/>
    </dgm:pt>
    <dgm:pt modelId="{D5894E71-9D9F-B646-9ED3-1403B9A27DA6}" type="pres">
      <dgm:prSet presAssocID="{AC105A3E-5653-4B13-8C18-2C51FAC35088}" presName="Name13" presStyleLbl="parChTrans1D2" presStyleIdx="0" presStyleCnt="1"/>
      <dgm:spPr/>
    </dgm:pt>
    <dgm:pt modelId="{8C43C81A-B078-0E4B-8268-9EC3BED4918A}" type="pres">
      <dgm:prSet presAssocID="{CA96720C-6E45-4992-92CE-3E405C978044}" presName="childText" presStyleLbl="bgAcc1" presStyleIdx="0" presStyleCnt="1">
        <dgm:presLayoutVars>
          <dgm:bulletEnabled val="1"/>
        </dgm:presLayoutVars>
      </dgm:prSet>
      <dgm:spPr/>
    </dgm:pt>
  </dgm:ptLst>
  <dgm:cxnLst>
    <dgm:cxn modelId="{A2E9A422-6D21-E843-B6FA-8C374386C883}" type="presOf" srcId="{CA96720C-6E45-4992-92CE-3E405C978044}" destId="{8C43C81A-B078-0E4B-8268-9EC3BED4918A}" srcOrd="0" destOrd="0" presId="urn:microsoft.com/office/officeart/2005/8/layout/hierarchy3"/>
    <dgm:cxn modelId="{47E92532-720A-41BE-988E-1244F2F72006}" srcId="{73DF512D-54E0-446D-85A2-F3E3B7B73B39}" destId="{DB74C1A7-758F-48D2-9CB4-230CBC40E747}" srcOrd="0" destOrd="0" parTransId="{749199D6-8369-4752-B334-E860ED224DBC}" sibTransId="{6A13D82D-9103-4F83-BAB6-D9E3A4ED631B}"/>
    <dgm:cxn modelId="{439D9034-AC27-794F-85E9-E082A464A440}" type="presOf" srcId="{D4BFBA95-EF24-4A16-A267-583AC0099986}" destId="{E9395079-586F-8A4F-8934-E491822A35D6}" srcOrd="1" destOrd="0" presId="urn:microsoft.com/office/officeart/2005/8/layout/hierarchy3"/>
    <dgm:cxn modelId="{FAC6CB42-BE62-4735-A67C-F4F03117C38F}" srcId="{73DF512D-54E0-446D-85A2-F3E3B7B73B39}" destId="{D4BFBA95-EF24-4A16-A267-583AC0099986}" srcOrd="1" destOrd="0" parTransId="{D46DF08C-EFFC-4E16-ACA5-8635BA5BF0A1}" sibTransId="{5B415FC3-CB81-4034-819A-EBA68468CA1C}"/>
    <dgm:cxn modelId="{6B4B896A-FF27-F748-AC0B-211D7A7BA046}" type="presOf" srcId="{AC105A3E-5653-4B13-8C18-2C51FAC35088}" destId="{D5894E71-9D9F-B646-9ED3-1403B9A27DA6}" srcOrd="0" destOrd="0" presId="urn:microsoft.com/office/officeart/2005/8/layout/hierarchy3"/>
    <dgm:cxn modelId="{63332B55-58E5-41D3-8DB5-D126E5D08B7D}" srcId="{D4BFBA95-EF24-4A16-A267-583AC0099986}" destId="{CA96720C-6E45-4992-92CE-3E405C978044}" srcOrd="0" destOrd="0" parTransId="{AC105A3E-5653-4B13-8C18-2C51FAC35088}" sibTransId="{C4CDBDF2-FC09-465C-95D8-B24E1E9F29D0}"/>
    <dgm:cxn modelId="{A117F4D0-9788-7141-B573-0455A1BB7F9E}" type="presOf" srcId="{DB74C1A7-758F-48D2-9CB4-230CBC40E747}" destId="{C0B3B141-ED73-BB47-B24A-65138D3B7F5F}" srcOrd="1" destOrd="0" presId="urn:microsoft.com/office/officeart/2005/8/layout/hierarchy3"/>
    <dgm:cxn modelId="{916BEBE3-5D67-964E-88B2-A81FC8DDD8D4}" type="presOf" srcId="{73DF512D-54E0-446D-85A2-F3E3B7B73B39}" destId="{3BDE6F07-08D5-A04A-BA41-EC365FB358E6}" srcOrd="0" destOrd="0" presId="urn:microsoft.com/office/officeart/2005/8/layout/hierarchy3"/>
    <dgm:cxn modelId="{7A6031E5-3075-224C-ABAA-CBAED8B135FC}" type="presOf" srcId="{DB74C1A7-758F-48D2-9CB4-230CBC40E747}" destId="{2BC9D8B6-BA72-2344-A8A1-13B4D577EC68}" srcOrd="0" destOrd="0" presId="urn:microsoft.com/office/officeart/2005/8/layout/hierarchy3"/>
    <dgm:cxn modelId="{81CC57F4-457F-8C4B-B852-EAA1E2FA6B7E}" type="presOf" srcId="{D4BFBA95-EF24-4A16-A267-583AC0099986}" destId="{CD53DBFC-80EB-F643-9991-F5245E405D41}" srcOrd="0" destOrd="0" presId="urn:microsoft.com/office/officeart/2005/8/layout/hierarchy3"/>
    <dgm:cxn modelId="{3B9CA237-9266-BE4C-BA16-A8B644EDED47}" type="presParOf" srcId="{3BDE6F07-08D5-A04A-BA41-EC365FB358E6}" destId="{5BC6F444-1F36-094F-9F72-45F3F9F752AD}" srcOrd="0" destOrd="0" presId="urn:microsoft.com/office/officeart/2005/8/layout/hierarchy3"/>
    <dgm:cxn modelId="{57B0A6AF-E0C8-774E-B924-6A834CC8A82F}" type="presParOf" srcId="{5BC6F444-1F36-094F-9F72-45F3F9F752AD}" destId="{C25B7BC1-A7F7-BA4C-A96D-A3682F3D2895}" srcOrd="0" destOrd="0" presId="urn:microsoft.com/office/officeart/2005/8/layout/hierarchy3"/>
    <dgm:cxn modelId="{0DBE72D0-0C40-6344-8F33-B5ECBE0E0A16}" type="presParOf" srcId="{C25B7BC1-A7F7-BA4C-A96D-A3682F3D2895}" destId="{2BC9D8B6-BA72-2344-A8A1-13B4D577EC68}" srcOrd="0" destOrd="0" presId="urn:microsoft.com/office/officeart/2005/8/layout/hierarchy3"/>
    <dgm:cxn modelId="{6C56C0C2-47A8-1D42-B121-0FB6DB9D2323}" type="presParOf" srcId="{C25B7BC1-A7F7-BA4C-A96D-A3682F3D2895}" destId="{C0B3B141-ED73-BB47-B24A-65138D3B7F5F}" srcOrd="1" destOrd="0" presId="urn:microsoft.com/office/officeart/2005/8/layout/hierarchy3"/>
    <dgm:cxn modelId="{6FEE5781-67B7-2444-9122-9DE61014B92C}" type="presParOf" srcId="{5BC6F444-1F36-094F-9F72-45F3F9F752AD}" destId="{55085828-874B-E545-8447-B558F8E1C9C4}" srcOrd="1" destOrd="0" presId="urn:microsoft.com/office/officeart/2005/8/layout/hierarchy3"/>
    <dgm:cxn modelId="{FD3B0530-844A-4F47-B0AF-4C524DE3792C}" type="presParOf" srcId="{3BDE6F07-08D5-A04A-BA41-EC365FB358E6}" destId="{F546D9B9-6E40-B54A-86C9-13D1CC2CB6EC}" srcOrd="1" destOrd="0" presId="urn:microsoft.com/office/officeart/2005/8/layout/hierarchy3"/>
    <dgm:cxn modelId="{57B47C47-5FD0-EA4E-A3BB-3DB550966C14}" type="presParOf" srcId="{F546D9B9-6E40-B54A-86C9-13D1CC2CB6EC}" destId="{45D99EFC-2C34-1E4C-8F7A-84709A0C26B1}" srcOrd="0" destOrd="0" presId="urn:microsoft.com/office/officeart/2005/8/layout/hierarchy3"/>
    <dgm:cxn modelId="{103E4D90-771D-8044-A192-DCCD74DC5114}" type="presParOf" srcId="{45D99EFC-2C34-1E4C-8F7A-84709A0C26B1}" destId="{CD53DBFC-80EB-F643-9991-F5245E405D41}" srcOrd="0" destOrd="0" presId="urn:microsoft.com/office/officeart/2005/8/layout/hierarchy3"/>
    <dgm:cxn modelId="{33D63179-D634-0043-87B3-FF3434925B89}" type="presParOf" srcId="{45D99EFC-2C34-1E4C-8F7A-84709A0C26B1}" destId="{E9395079-586F-8A4F-8934-E491822A35D6}" srcOrd="1" destOrd="0" presId="urn:microsoft.com/office/officeart/2005/8/layout/hierarchy3"/>
    <dgm:cxn modelId="{C809B3C6-2860-8742-BBFE-E300B26308F4}" type="presParOf" srcId="{F546D9B9-6E40-B54A-86C9-13D1CC2CB6EC}" destId="{6B8F42ED-F6B6-7C4F-A4FF-537EA78D9ECF}" srcOrd="1" destOrd="0" presId="urn:microsoft.com/office/officeart/2005/8/layout/hierarchy3"/>
    <dgm:cxn modelId="{3117231F-2BF2-9B4B-B0A6-03AF6CBD5A5F}" type="presParOf" srcId="{6B8F42ED-F6B6-7C4F-A4FF-537EA78D9ECF}" destId="{D5894E71-9D9F-B646-9ED3-1403B9A27DA6}" srcOrd="0" destOrd="0" presId="urn:microsoft.com/office/officeart/2005/8/layout/hierarchy3"/>
    <dgm:cxn modelId="{16F00D28-AE11-B24B-A8E9-DC2A77EFBC09}" type="presParOf" srcId="{6B8F42ED-F6B6-7C4F-A4FF-537EA78D9ECF}" destId="{8C43C81A-B078-0E4B-8268-9EC3BED4918A}" srcOrd="1" destOrd="0" presId="urn:microsoft.com/office/officeart/2005/8/layout/hierarchy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284D069-5C6C-4E99-B73D-F63D8F17E0EB}" type="doc">
      <dgm:prSet loTypeId="urn:microsoft.com/office/officeart/2005/8/layout/vList5" loCatId="list" qsTypeId="urn:microsoft.com/office/officeart/2005/8/quickstyle/simple1" qsCatId="simple" csTypeId="urn:microsoft.com/office/officeart/2005/8/colors/colorful5" csCatId="colorful"/>
      <dgm:spPr/>
      <dgm:t>
        <a:bodyPr/>
        <a:lstStyle/>
        <a:p>
          <a:endParaRPr lang="en-US"/>
        </a:p>
      </dgm:t>
    </dgm:pt>
    <dgm:pt modelId="{CAB98514-79BB-49FE-B738-6D84F86F6B59}">
      <dgm:prSet/>
      <dgm:spPr/>
      <dgm:t>
        <a:bodyPr/>
        <a:lstStyle/>
        <a:p>
          <a:r>
            <a:rPr lang="fr-CA" b="0" i="0"/>
            <a:t>Choisir une méthode de révision</a:t>
          </a:r>
          <a:endParaRPr lang="en-US"/>
        </a:p>
      </dgm:t>
    </dgm:pt>
    <dgm:pt modelId="{02B739D1-0860-433A-A951-CC84A673B2F5}" type="parTrans" cxnId="{40DCD610-99CF-496F-BF08-A031F9F3DCD9}">
      <dgm:prSet/>
      <dgm:spPr/>
      <dgm:t>
        <a:bodyPr/>
        <a:lstStyle/>
        <a:p>
          <a:endParaRPr lang="en-US"/>
        </a:p>
      </dgm:t>
    </dgm:pt>
    <dgm:pt modelId="{C2EDAACF-1A49-4A08-B925-A39FC68080D3}" type="sibTrans" cxnId="{40DCD610-99CF-496F-BF08-A031F9F3DCD9}">
      <dgm:prSet/>
      <dgm:spPr/>
      <dgm:t>
        <a:bodyPr/>
        <a:lstStyle/>
        <a:p>
          <a:endParaRPr lang="en-US"/>
        </a:p>
      </dgm:t>
    </dgm:pt>
    <dgm:pt modelId="{102EA030-0355-4869-8328-E9A6876EA058}">
      <dgm:prSet/>
      <dgm:spPr/>
      <dgm:t>
        <a:bodyPr/>
        <a:lstStyle/>
        <a:p>
          <a:r>
            <a:rPr lang="fr-CA" b="0" i="0"/>
            <a:t>L’appliquer en tout temps</a:t>
          </a:r>
          <a:endParaRPr lang="en-US"/>
        </a:p>
      </dgm:t>
    </dgm:pt>
    <dgm:pt modelId="{73D4522D-2579-4EB0-A4EE-258454EF7679}" type="parTrans" cxnId="{7C483DAC-29B1-4C72-9D9D-852B9FA2A261}">
      <dgm:prSet/>
      <dgm:spPr/>
      <dgm:t>
        <a:bodyPr/>
        <a:lstStyle/>
        <a:p>
          <a:endParaRPr lang="en-US"/>
        </a:p>
      </dgm:t>
    </dgm:pt>
    <dgm:pt modelId="{E08CF231-BA1E-4AEC-828B-73ABF8457C3D}" type="sibTrans" cxnId="{7C483DAC-29B1-4C72-9D9D-852B9FA2A261}">
      <dgm:prSet/>
      <dgm:spPr/>
      <dgm:t>
        <a:bodyPr/>
        <a:lstStyle/>
        <a:p>
          <a:endParaRPr lang="en-US"/>
        </a:p>
      </dgm:t>
    </dgm:pt>
    <dgm:pt modelId="{CCE41020-40A7-422C-9FA7-2D88FE05E4AD}">
      <dgm:prSet/>
      <dgm:spPr/>
      <dgm:t>
        <a:bodyPr/>
        <a:lstStyle/>
        <a:p>
          <a:r>
            <a:rPr lang="fr-CA" b="0" i="0"/>
            <a:t>Particulièrement lors de polypharmacie excessive</a:t>
          </a:r>
          <a:endParaRPr lang="en-US"/>
        </a:p>
      </dgm:t>
    </dgm:pt>
    <dgm:pt modelId="{13D69BE5-D76D-4C9F-8B8B-434A908F86D5}" type="parTrans" cxnId="{1A521EB2-1167-4F8C-8D73-2C32B2C3F06D}">
      <dgm:prSet/>
      <dgm:spPr/>
      <dgm:t>
        <a:bodyPr/>
        <a:lstStyle/>
        <a:p>
          <a:endParaRPr lang="en-US"/>
        </a:p>
      </dgm:t>
    </dgm:pt>
    <dgm:pt modelId="{EF09FBFC-94C5-4E0B-909A-DA6B189CDB2B}" type="sibTrans" cxnId="{1A521EB2-1167-4F8C-8D73-2C32B2C3F06D}">
      <dgm:prSet/>
      <dgm:spPr/>
      <dgm:t>
        <a:bodyPr/>
        <a:lstStyle/>
        <a:p>
          <a:endParaRPr lang="en-US"/>
        </a:p>
      </dgm:t>
    </dgm:pt>
    <dgm:pt modelId="{B67D475C-61DC-41C2-813F-70C8CC57BD12}">
      <dgm:prSet/>
      <dgm:spPr/>
      <dgm:t>
        <a:bodyPr/>
        <a:lstStyle/>
        <a:p>
          <a:r>
            <a:rPr lang="fr-CA" b="0" i="0"/>
            <a:t>De nombreux outils sont disponibles</a:t>
          </a:r>
          <a:endParaRPr lang="en-US"/>
        </a:p>
      </dgm:t>
    </dgm:pt>
    <dgm:pt modelId="{D5F855EB-21D1-43EB-B89E-A11005F54A48}" type="parTrans" cxnId="{6FA4D545-AC01-4436-ABC1-152AC906B83A}">
      <dgm:prSet/>
      <dgm:spPr/>
      <dgm:t>
        <a:bodyPr/>
        <a:lstStyle/>
        <a:p>
          <a:endParaRPr lang="en-US"/>
        </a:p>
      </dgm:t>
    </dgm:pt>
    <dgm:pt modelId="{CAF4221E-3FC0-49AB-BB19-C19B79936DF9}" type="sibTrans" cxnId="{6FA4D545-AC01-4436-ABC1-152AC906B83A}">
      <dgm:prSet/>
      <dgm:spPr/>
      <dgm:t>
        <a:bodyPr/>
        <a:lstStyle/>
        <a:p>
          <a:endParaRPr lang="en-US"/>
        </a:p>
      </dgm:t>
    </dgm:pt>
    <dgm:pt modelId="{A2FE98B9-415B-4724-901D-1EA5A76F44D7}">
      <dgm:prSet/>
      <dgm:spPr/>
      <dgm:t>
        <a:bodyPr/>
        <a:lstStyle/>
        <a:p>
          <a:r>
            <a:rPr lang="fr-CA" b="0" i="0"/>
            <a:t>Pour la révision de la pharmacothérapie</a:t>
          </a:r>
          <a:endParaRPr lang="en-US"/>
        </a:p>
      </dgm:t>
    </dgm:pt>
    <dgm:pt modelId="{B0D6FA95-D726-432C-8F0F-00659A749C51}" type="parTrans" cxnId="{EB7EA55D-5AF9-42D8-8884-1514DE654C7E}">
      <dgm:prSet/>
      <dgm:spPr/>
      <dgm:t>
        <a:bodyPr/>
        <a:lstStyle/>
        <a:p>
          <a:endParaRPr lang="en-US"/>
        </a:p>
      </dgm:t>
    </dgm:pt>
    <dgm:pt modelId="{39BE0572-DEF4-476B-B5B8-B24460F718FD}" type="sibTrans" cxnId="{EB7EA55D-5AF9-42D8-8884-1514DE654C7E}">
      <dgm:prSet/>
      <dgm:spPr/>
      <dgm:t>
        <a:bodyPr/>
        <a:lstStyle/>
        <a:p>
          <a:endParaRPr lang="en-US"/>
        </a:p>
      </dgm:t>
    </dgm:pt>
    <dgm:pt modelId="{DE4DF808-0A05-4901-956E-5F9F13C976B5}">
      <dgm:prSet/>
      <dgm:spPr/>
      <dgm:t>
        <a:bodyPr/>
        <a:lstStyle/>
        <a:p>
          <a:r>
            <a:rPr lang="fr-CA" b="0" i="0"/>
            <a:t>Pour partager les décisions avec vos patients</a:t>
          </a:r>
          <a:endParaRPr lang="en-US"/>
        </a:p>
      </dgm:t>
    </dgm:pt>
    <dgm:pt modelId="{A5086D77-4E63-47F1-9D02-ABA5D63DA0BA}" type="parTrans" cxnId="{89B501A3-9438-49D0-AAFF-D00D95A55034}">
      <dgm:prSet/>
      <dgm:spPr/>
      <dgm:t>
        <a:bodyPr/>
        <a:lstStyle/>
        <a:p>
          <a:endParaRPr lang="en-US"/>
        </a:p>
      </dgm:t>
    </dgm:pt>
    <dgm:pt modelId="{F3C98FF1-6D33-4AD7-B428-191A48606E6E}" type="sibTrans" cxnId="{89B501A3-9438-49D0-AAFF-D00D95A55034}">
      <dgm:prSet/>
      <dgm:spPr/>
      <dgm:t>
        <a:bodyPr/>
        <a:lstStyle/>
        <a:p>
          <a:endParaRPr lang="en-US"/>
        </a:p>
      </dgm:t>
    </dgm:pt>
    <dgm:pt modelId="{4525D0F4-5143-4967-A696-E24645A06BE5}">
      <dgm:prSet/>
      <dgm:spPr/>
      <dgm:t>
        <a:bodyPr/>
        <a:lstStyle/>
        <a:p>
          <a:r>
            <a:rPr lang="fr-CA" b="0" i="0"/>
            <a:t>L’approche non pharmacologique a plus de bienfaits que de risques</a:t>
          </a:r>
          <a:endParaRPr lang="en-US"/>
        </a:p>
      </dgm:t>
    </dgm:pt>
    <dgm:pt modelId="{5175982E-3DA6-4407-90D5-1949BB32F8DF}" type="parTrans" cxnId="{C7232EA8-A619-4437-9341-FC65D9F07649}">
      <dgm:prSet/>
      <dgm:spPr/>
      <dgm:t>
        <a:bodyPr/>
        <a:lstStyle/>
        <a:p>
          <a:endParaRPr lang="en-US"/>
        </a:p>
      </dgm:t>
    </dgm:pt>
    <dgm:pt modelId="{26B20E7A-E48B-4449-B728-7EA81D813D9D}" type="sibTrans" cxnId="{C7232EA8-A619-4437-9341-FC65D9F07649}">
      <dgm:prSet/>
      <dgm:spPr/>
      <dgm:t>
        <a:bodyPr/>
        <a:lstStyle/>
        <a:p>
          <a:endParaRPr lang="en-US"/>
        </a:p>
      </dgm:t>
    </dgm:pt>
    <dgm:pt modelId="{55217316-596F-2F4F-88A2-3D93E75CC5B1}" type="pres">
      <dgm:prSet presAssocID="{1284D069-5C6C-4E99-B73D-F63D8F17E0EB}" presName="Name0" presStyleCnt="0">
        <dgm:presLayoutVars>
          <dgm:dir/>
          <dgm:animLvl val="lvl"/>
          <dgm:resizeHandles val="exact"/>
        </dgm:presLayoutVars>
      </dgm:prSet>
      <dgm:spPr/>
    </dgm:pt>
    <dgm:pt modelId="{2F5843B5-5277-EC44-AE8C-A6F249D70A85}" type="pres">
      <dgm:prSet presAssocID="{CAB98514-79BB-49FE-B738-6D84F86F6B59}" presName="linNode" presStyleCnt="0"/>
      <dgm:spPr/>
    </dgm:pt>
    <dgm:pt modelId="{4F13B289-D14E-D34F-88F6-B4D07E57B0D6}" type="pres">
      <dgm:prSet presAssocID="{CAB98514-79BB-49FE-B738-6D84F86F6B59}" presName="parentText" presStyleLbl="node1" presStyleIdx="0" presStyleCnt="4">
        <dgm:presLayoutVars>
          <dgm:chMax val="1"/>
          <dgm:bulletEnabled val="1"/>
        </dgm:presLayoutVars>
      </dgm:prSet>
      <dgm:spPr/>
    </dgm:pt>
    <dgm:pt modelId="{62D3E38B-53CC-3E41-A341-A0EA9F301A9F}" type="pres">
      <dgm:prSet presAssocID="{C2EDAACF-1A49-4A08-B925-A39FC68080D3}" presName="sp" presStyleCnt="0"/>
      <dgm:spPr/>
    </dgm:pt>
    <dgm:pt modelId="{C4952FA0-C433-A04F-A24B-BE374D7AED10}" type="pres">
      <dgm:prSet presAssocID="{102EA030-0355-4869-8328-E9A6876EA058}" presName="linNode" presStyleCnt="0"/>
      <dgm:spPr/>
    </dgm:pt>
    <dgm:pt modelId="{BACC840E-3376-9F4F-B4D3-7A38EC3BB6FC}" type="pres">
      <dgm:prSet presAssocID="{102EA030-0355-4869-8328-E9A6876EA058}" presName="parentText" presStyleLbl="node1" presStyleIdx="1" presStyleCnt="4">
        <dgm:presLayoutVars>
          <dgm:chMax val="1"/>
          <dgm:bulletEnabled val="1"/>
        </dgm:presLayoutVars>
      </dgm:prSet>
      <dgm:spPr/>
    </dgm:pt>
    <dgm:pt modelId="{7F5E951F-22ED-7348-A72F-F40421139C4C}" type="pres">
      <dgm:prSet presAssocID="{102EA030-0355-4869-8328-E9A6876EA058}" presName="descendantText" presStyleLbl="alignAccFollowNode1" presStyleIdx="0" presStyleCnt="2">
        <dgm:presLayoutVars>
          <dgm:bulletEnabled val="1"/>
        </dgm:presLayoutVars>
      </dgm:prSet>
      <dgm:spPr/>
    </dgm:pt>
    <dgm:pt modelId="{D649324A-5871-1D4E-A688-84907A9ED087}" type="pres">
      <dgm:prSet presAssocID="{E08CF231-BA1E-4AEC-828B-73ABF8457C3D}" presName="sp" presStyleCnt="0"/>
      <dgm:spPr/>
    </dgm:pt>
    <dgm:pt modelId="{0681A91A-E80F-A04E-B64D-92C6FEEF488C}" type="pres">
      <dgm:prSet presAssocID="{B67D475C-61DC-41C2-813F-70C8CC57BD12}" presName="linNode" presStyleCnt="0"/>
      <dgm:spPr/>
    </dgm:pt>
    <dgm:pt modelId="{DD837565-2585-EE43-89F2-9F6CD0783119}" type="pres">
      <dgm:prSet presAssocID="{B67D475C-61DC-41C2-813F-70C8CC57BD12}" presName="parentText" presStyleLbl="node1" presStyleIdx="2" presStyleCnt="4">
        <dgm:presLayoutVars>
          <dgm:chMax val="1"/>
          <dgm:bulletEnabled val="1"/>
        </dgm:presLayoutVars>
      </dgm:prSet>
      <dgm:spPr/>
    </dgm:pt>
    <dgm:pt modelId="{E5465429-6E03-B04F-A7FF-0210E3739601}" type="pres">
      <dgm:prSet presAssocID="{B67D475C-61DC-41C2-813F-70C8CC57BD12}" presName="descendantText" presStyleLbl="alignAccFollowNode1" presStyleIdx="1" presStyleCnt="2">
        <dgm:presLayoutVars>
          <dgm:bulletEnabled val="1"/>
        </dgm:presLayoutVars>
      </dgm:prSet>
      <dgm:spPr/>
    </dgm:pt>
    <dgm:pt modelId="{3AD78E8C-BA55-E74F-8BCC-B26804AA62BD}" type="pres">
      <dgm:prSet presAssocID="{CAF4221E-3FC0-49AB-BB19-C19B79936DF9}" presName="sp" presStyleCnt="0"/>
      <dgm:spPr/>
    </dgm:pt>
    <dgm:pt modelId="{798B4A9A-90F4-B94E-AE37-271F692DBD94}" type="pres">
      <dgm:prSet presAssocID="{4525D0F4-5143-4967-A696-E24645A06BE5}" presName="linNode" presStyleCnt="0"/>
      <dgm:spPr/>
    </dgm:pt>
    <dgm:pt modelId="{F9999D37-94B8-5747-8C6A-3FCBFBBB9F0B}" type="pres">
      <dgm:prSet presAssocID="{4525D0F4-5143-4967-A696-E24645A06BE5}" presName="parentText" presStyleLbl="node1" presStyleIdx="3" presStyleCnt="4">
        <dgm:presLayoutVars>
          <dgm:chMax val="1"/>
          <dgm:bulletEnabled val="1"/>
        </dgm:presLayoutVars>
      </dgm:prSet>
      <dgm:spPr/>
    </dgm:pt>
  </dgm:ptLst>
  <dgm:cxnLst>
    <dgm:cxn modelId="{D90C1C02-F60A-924C-846F-EAA465490147}" type="presOf" srcId="{DE4DF808-0A05-4901-956E-5F9F13C976B5}" destId="{E5465429-6E03-B04F-A7FF-0210E3739601}" srcOrd="0" destOrd="1" presId="urn:microsoft.com/office/officeart/2005/8/layout/vList5"/>
    <dgm:cxn modelId="{40DCD610-99CF-496F-BF08-A031F9F3DCD9}" srcId="{1284D069-5C6C-4E99-B73D-F63D8F17E0EB}" destId="{CAB98514-79BB-49FE-B738-6D84F86F6B59}" srcOrd="0" destOrd="0" parTransId="{02B739D1-0860-433A-A951-CC84A673B2F5}" sibTransId="{C2EDAACF-1A49-4A08-B925-A39FC68080D3}"/>
    <dgm:cxn modelId="{00BCF422-8E76-374C-8F72-A89660E9FFEA}" type="presOf" srcId="{B67D475C-61DC-41C2-813F-70C8CC57BD12}" destId="{DD837565-2585-EE43-89F2-9F6CD0783119}" srcOrd="0" destOrd="0" presId="urn:microsoft.com/office/officeart/2005/8/layout/vList5"/>
    <dgm:cxn modelId="{C413B223-8CEF-264C-9B4B-CC75DD904848}" type="presOf" srcId="{1284D069-5C6C-4E99-B73D-F63D8F17E0EB}" destId="{55217316-596F-2F4F-88A2-3D93E75CC5B1}" srcOrd="0" destOrd="0" presId="urn:microsoft.com/office/officeart/2005/8/layout/vList5"/>
    <dgm:cxn modelId="{337C4039-BD1D-C34C-8F20-BF26D59EEB5E}" type="presOf" srcId="{A2FE98B9-415B-4724-901D-1EA5A76F44D7}" destId="{E5465429-6E03-B04F-A7FF-0210E3739601}" srcOrd="0" destOrd="0" presId="urn:microsoft.com/office/officeart/2005/8/layout/vList5"/>
    <dgm:cxn modelId="{EB7EA55D-5AF9-42D8-8884-1514DE654C7E}" srcId="{B67D475C-61DC-41C2-813F-70C8CC57BD12}" destId="{A2FE98B9-415B-4724-901D-1EA5A76F44D7}" srcOrd="0" destOrd="0" parTransId="{B0D6FA95-D726-432C-8F0F-00659A749C51}" sibTransId="{39BE0572-DEF4-476B-B5B8-B24460F718FD}"/>
    <dgm:cxn modelId="{6FA4D545-AC01-4436-ABC1-152AC906B83A}" srcId="{1284D069-5C6C-4E99-B73D-F63D8F17E0EB}" destId="{B67D475C-61DC-41C2-813F-70C8CC57BD12}" srcOrd="2" destOrd="0" parTransId="{D5F855EB-21D1-43EB-B89E-A11005F54A48}" sibTransId="{CAF4221E-3FC0-49AB-BB19-C19B79936DF9}"/>
    <dgm:cxn modelId="{F0C00B72-3E3E-EF42-ACD1-E3F3C3DD5D5F}" type="presOf" srcId="{4525D0F4-5143-4967-A696-E24645A06BE5}" destId="{F9999D37-94B8-5747-8C6A-3FCBFBBB9F0B}" srcOrd="0" destOrd="0" presId="urn:microsoft.com/office/officeart/2005/8/layout/vList5"/>
    <dgm:cxn modelId="{9B87749E-6D5F-A24A-8A39-DCCF21626068}" type="presOf" srcId="{CCE41020-40A7-422C-9FA7-2D88FE05E4AD}" destId="{7F5E951F-22ED-7348-A72F-F40421139C4C}" srcOrd="0" destOrd="0" presId="urn:microsoft.com/office/officeart/2005/8/layout/vList5"/>
    <dgm:cxn modelId="{89B501A3-9438-49D0-AAFF-D00D95A55034}" srcId="{B67D475C-61DC-41C2-813F-70C8CC57BD12}" destId="{DE4DF808-0A05-4901-956E-5F9F13C976B5}" srcOrd="1" destOrd="0" parTransId="{A5086D77-4E63-47F1-9D02-ABA5D63DA0BA}" sibTransId="{F3C98FF1-6D33-4AD7-B428-191A48606E6E}"/>
    <dgm:cxn modelId="{C7232EA8-A619-4437-9341-FC65D9F07649}" srcId="{1284D069-5C6C-4E99-B73D-F63D8F17E0EB}" destId="{4525D0F4-5143-4967-A696-E24645A06BE5}" srcOrd="3" destOrd="0" parTransId="{5175982E-3DA6-4407-90D5-1949BB32F8DF}" sibTransId="{26B20E7A-E48B-4449-B728-7EA81D813D9D}"/>
    <dgm:cxn modelId="{7C483DAC-29B1-4C72-9D9D-852B9FA2A261}" srcId="{1284D069-5C6C-4E99-B73D-F63D8F17E0EB}" destId="{102EA030-0355-4869-8328-E9A6876EA058}" srcOrd="1" destOrd="0" parTransId="{73D4522D-2579-4EB0-A4EE-258454EF7679}" sibTransId="{E08CF231-BA1E-4AEC-828B-73ABF8457C3D}"/>
    <dgm:cxn modelId="{1A521EB2-1167-4F8C-8D73-2C32B2C3F06D}" srcId="{102EA030-0355-4869-8328-E9A6876EA058}" destId="{CCE41020-40A7-422C-9FA7-2D88FE05E4AD}" srcOrd="0" destOrd="0" parTransId="{13D69BE5-D76D-4C9F-8B8B-434A908F86D5}" sibTransId="{EF09FBFC-94C5-4E0B-909A-DA6B189CDB2B}"/>
    <dgm:cxn modelId="{32E19EC7-4BD1-234E-A382-6A09410EC685}" type="presOf" srcId="{CAB98514-79BB-49FE-B738-6D84F86F6B59}" destId="{4F13B289-D14E-D34F-88F6-B4D07E57B0D6}" srcOrd="0" destOrd="0" presId="urn:microsoft.com/office/officeart/2005/8/layout/vList5"/>
    <dgm:cxn modelId="{56CF5DD6-2862-8245-BA5E-71B9E7C705ED}" type="presOf" srcId="{102EA030-0355-4869-8328-E9A6876EA058}" destId="{BACC840E-3376-9F4F-B4D3-7A38EC3BB6FC}" srcOrd="0" destOrd="0" presId="urn:microsoft.com/office/officeart/2005/8/layout/vList5"/>
    <dgm:cxn modelId="{895F4517-BCBA-5649-934A-857FB19AFDD4}" type="presParOf" srcId="{55217316-596F-2F4F-88A2-3D93E75CC5B1}" destId="{2F5843B5-5277-EC44-AE8C-A6F249D70A85}" srcOrd="0" destOrd="0" presId="urn:microsoft.com/office/officeart/2005/8/layout/vList5"/>
    <dgm:cxn modelId="{592E94A0-757E-214B-8F55-24193F41035F}" type="presParOf" srcId="{2F5843B5-5277-EC44-AE8C-A6F249D70A85}" destId="{4F13B289-D14E-D34F-88F6-B4D07E57B0D6}" srcOrd="0" destOrd="0" presId="urn:microsoft.com/office/officeart/2005/8/layout/vList5"/>
    <dgm:cxn modelId="{BD9E5D13-C11E-B144-9FA3-44DC8488BA63}" type="presParOf" srcId="{55217316-596F-2F4F-88A2-3D93E75CC5B1}" destId="{62D3E38B-53CC-3E41-A341-A0EA9F301A9F}" srcOrd="1" destOrd="0" presId="urn:microsoft.com/office/officeart/2005/8/layout/vList5"/>
    <dgm:cxn modelId="{EF7B0E15-C27F-D548-B76B-491E57BE14D2}" type="presParOf" srcId="{55217316-596F-2F4F-88A2-3D93E75CC5B1}" destId="{C4952FA0-C433-A04F-A24B-BE374D7AED10}" srcOrd="2" destOrd="0" presId="urn:microsoft.com/office/officeart/2005/8/layout/vList5"/>
    <dgm:cxn modelId="{15E0E195-4F43-4A45-9AB2-67F927A6DFC9}" type="presParOf" srcId="{C4952FA0-C433-A04F-A24B-BE374D7AED10}" destId="{BACC840E-3376-9F4F-B4D3-7A38EC3BB6FC}" srcOrd="0" destOrd="0" presId="urn:microsoft.com/office/officeart/2005/8/layout/vList5"/>
    <dgm:cxn modelId="{10CB72E4-081B-E249-8FE1-FB739D6A4F7F}" type="presParOf" srcId="{C4952FA0-C433-A04F-A24B-BE374D7AED10}" destId="{7F5E951F-22ED-7348-A72F-F40421139C4C}" srcOrd="1" destOrd="0" presId="urn:microsoft.com/office/officeart/2005/8/layout/vList5"/>
    <dgm:cxn modelId="{EB43B4F2-3837-5E4E-B659-170EDBFE4BFF}" type="presParOf" srcId="{55217316-596F-2F4F-88A2-3D93E75CC5B1}" destId="{D649324A-5871-1D4E-A688-84907A9ED087}" srcOrd="3" destOrd="0" presId="urn:microsoft.com/office/officeart/2005/8/layout/vList5"/>
    <dgm:cxn modelId="{22117540-F0D8-FE4D-9CBB-EEC883994D1E}" type="presParOf" srcId="{55217316-596F-2F4F-88A2-3D93E75CC5B1}" destId="{0681A91A-E80F-A04E-B64D-92C6FEEF488C}" srcOrd="4" destOrd="0" presId="urn:microsoft.com/office/officeart/2005/8/layout/vList5"/>
    <dgm:cxn modelId="{36203B74-C7A0-1443-9E73-76A85789331E}" type="presParOf" srcId="{0681A91A-E80F-A04E-B64D-92C6FEEF488C}" destId="{DD837565-2585-EE43-89F2-9F6CD0783119}" srcOrd="0" destOrd="0" presId="urn:microsoft.com/office/officeart/2005/8/layout/vList5"/>
    <dgm:cxn modelId="{8F6B9E4D-009A-C944-8651-902952FB4D26}" type="presParOf" srcId="{0681A91A-E80F-A04E-B64D-92C6FEEF488C}" destId="{E5465429-6E03-B04F-A7FF-0210E3739601}" srcOrd="1" destOrd="0" presId="urn:microsoft.com/office/officeart/2005/8/layout/vList5"/>
    <dgm:cxn modelId="{A0208570-AFE0-374C-A866-698674109D1C}" type="presParOf" srcId="{55217316-596F-2F4F-88A2-3D93E75CC5B1}" destId="{3AD78E8C-BA55-E74F-8BCC-B26804AA62BD}" srcOrd="5" destOrd="0" presId="urn:microsoft.com/office/officeart/2005/8/layout/vList5"/>
    <dgm:cxn modelId="{06999EAD-B9A3-DC4D-92A1-C9CE9B4DF9E7}" type="presParOf" srcId="{55217316-596F-2F4F-88A2-3D93E75CC5B1}" destId="{798B4A9A-90F4-B94E-AE37-271F692DBD94}" srcOrd="6" destOrd="0" presId="urn:microsoft.com/office/officeart/2005/8/layout/vList5"/>
    <dgm:cxn modelId="{7917C604-9A10-5743-80C0-1FCD779D187F}" type="presParOf" srcId="{798B4A9A-90F4-B94E-AE37-271F692DBD94}" destId="{F9999D37-94B8-5747-8C6A-3FCBFBBB9F0B}"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2478133-FA00-4A1B-BC4A-E1FC34B27306}"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45333633-BA6E-4E3F-B701-B372AFA6FF6A}">
      <dgm:prSet/>
      <dgm:spPr/>
      <dgm:t>
        <a:bodyPr/>
        <a:lstStyle/>
        <a:p>
          <a:r>
            <a:rPr lang="fr-CA"/>
            <a:t>Soyez des prescripteurs responsables</a:t>
          </a:r>
          <a:endParaRPr lang="en-US"/>
        </a:p>
      </dgm:t>
    </dgm:pt>
    <dgm:pt modelId="{5D38AC38-DB06-4CE1-B194-5E095B2FEE72}" type="parTrans" cxnId="{FFC80AA1-0A49-4671-AAFC-C25DE8A8C62E}">
      <dgm:prSet/>
      <dgm:spPr/>
      <dgm:t>
        <a:bodyPr/>
        <a:lstStyle/>
        <a:p>
          <a:endParaRPr lang="en-US"/>
        </a:p>
      </dgm:t>
    </dgm:pt>
    <dgm:pt modelId="{484DB7D5-610D-4480-A8CE-1CEEAA778124}" type="sibTrans" cxnId="{FFC80AA1-0A49-4671-AAFC-C25DE8A8C62E}">
      <dgm:prSet/>
      <dgm:spPr/>
      <dgm:t>
        <a:bodyPr/>
        <a:lstStyle/>
        <a:p>
          <a:endParaRPr lang="en-US"/>
        </a:p>
      </dgm:t>
    </dgm:pt>
    <dgm:pt modelId="{22EF3551-AF9D-45EA-81F3-6ED8EF5CEE3B}">
      <dgm:prSet/>
      <dgm:spPr/>
      <dgm:t>
        <a:bodyPr/>
        <a:lstStyle/>
        <a:p>
          <a:r>
            <a:rPr lang="fr-CA" dirty="0"/>
            <a:t>Soupesez les bienfaits et les risques à chaque ordonnance</a:t>
          </a:r>
          <a:endParaRPr lang="en-US" dirty="0"/>
        </a:p>
      </dgm:t>
    </dgm:pt>
    <dgm:pt modelId="{A6C55D7E-B097-4E3B-AAD3-BB08233A474D}" type="parTrans" cxnId="{C5DFB452-EC44-496A-9356-19915028D6AF}">
      <dgm:prSet/>
      <dgm:spPr/>
      <dgm:t>
        <a:bodyPr/>
        <a:lstStyle/>
        <a:p>
          <a:endParaRPr lang="en-US"/>
        </a:p>
      </dgm:t>
    </dgm:pt>
    <dgm:pt modelId="{13A1E80D-BA1E-4E62-96F7-4DE1FEDB37B0}" type="sibTrans" cxnId="{C5DFB452-EC44-496A-9356-19915028D6AF}">
      <dgm:prSet/>
      <dgm:spPr/>
      <dgm:t>
        <a:bodyPr/>
        <a:lstStyle/>
        <a:p>
          <a:endParaRPr lang="en-US"/>
        </a:p>
      </dgm:t>
    </dgm:pt>
    <dgm:pt modelId="{1291936A-3D23-46AA-B5CB-43A4FDB434FC}">
      <dgm:prSet/>
      <dgm:spPr/>
      <dgm:t>
        <a:bodyPr/>
        <a:lstStyle/>
        <a:p>
          <a:r>
            <a:rPr lang="fr-CA"/>
            <a:t>Renseignez-vous sur les bienfaits et risques réels</a:t>
          </a:r>
          <a:endParaRPr lang="en-US"/>
        </a:p>
      </dgm:t>
    </dgm:pt>
    <dgm:pt modelId="{60B325BD-DEC6-4849-BADF-FF0D98FB7CAC}" type="parTrans" cxnId="{BF90A1AA-C63F-4319-8599-336D964BA7BA}">
      <dgm:prSet/>
      <dgm:spPr/>
      <dgm:t>
        <a:bodyPr/>
        <a:lstStyle/>
        <a:p>
          <a:endParaRPr lang="en-US"/>
        </a:p>
      </dgm:t>
    </dgm:pt>
    <dgm:pt modelId="{887EEA45-53BF-4E5D-8D49-D2D01EFE026E}" type="sibTrans" cxnId="{BF90A1AA-C63F-4319-8599-336D964BA7BA}">
      <dgm:prSet/>
      <dgm:spPr/>
      <dgm:t>
        <a:bodyPr/>
        <a:lstStyle/>
        <a:p>
          <a:endParaRPr lang="en-US"/>
        </a:p>
      </dgm:t>
    </dgm:pt>
    <dgm:pt modelId="{3DC93738-9365-4460-A040-24CD5BA184D4}">
      <dgm:prSet/>
      <dgm:spPr/>
      <dgm:t>
        <a:bodyPr/>
        <a:lstStyle/>
        <a:p>
          <a:r>
            <a:rPr lang="fr-CA"/>
            <a:t>Ce ne sont pas tous les médicaments qui sauvent des vies!</a:t>
          </a:r>
          <a:endParaRPr lang="en-US"/>
        </a:p>
      </dgm:t>
    </dgm:pt>
    <dgm:pt modelId="{90F1E1CB-0DDF-482D-9B3B-FFDB5ED15A96}" type="parTrans" cxnId="{371F4261-4B8E-42B4-A0EF-0740C30DC8C2}">
      <dgm:prSet/>
      <dgm:spPr/>
      <dgm:t>
        <a:bodyPr/>
        <a:lstStyle/>
        <a:p>
          <a:endParaRPr lang="en-US"/>
        </a:p>
      </dgm:t>
    </dgm:pt>
    <dgm:pt modelId="{B20A98F9-F5E7-48BD-95F7-428F6EFC6169}" type="sibTrans" cxnId="{371F4261-4B8E-42B4-A0EF-0740C30DC8C2}">
      <dgm:prSet/>
      <dgm:spPr/>
      <dgm:t>
        <a:bodyPr/>
        <a:lstStyle/>
        <a:p>
          <a:endParaRPr lang="en-US"/>
        </a:p>
      </dgm:t>
    </dgm:pt>
    <dgm:pt modelId="{942C1CA0-DC0E-43A5-9D2D-87CED7891B4D}">
      <dgm:prSet/>
      <dgm:spPr/>
      <dgm:t>
        <a:bodyPr/>
        <a:lstStyle/>
        <a:p>
          <a:r>
            <a:rPr lang="fr-CA"/>
            <a:t>Dans le doute partagez la décision avec vos patients</a:t>
          </a:r>
          <a:endParaRPr lang="en-US"/>
        </a:p>
      </dgm:t>
    </dgm:pt>
    <dgm:pt modelId="{D80FD267-F91C-4741-9BDD-D5D435872C55}" type="parTrans" cxnId="{9490BFDD-3457-498F-AD96-041FDC690C34}">
      <dgm:prSet/>
      <dgm:spPr/>
      <dgm:t>
        <a:bodyPr/>
        <a:lstStyle/>
        <a:p>
          <a:endParaRPr lang="en-US"/>
        </a:p>
      </dgm:t>
    </dgm:pt>
    <dgm:pt modelId="{3B53736E-FE47-46B9-A412-6964B79C3A95}" type="sibTrans" cxnId="{9490BFDD-3457-498F-AD96-041FDC690C34}">
      <dgm:prSet/>
      <dgm:spPr/>
      <dgm:t>
        <a:bodyPr/>
        <a:lstStyle/>
        <a:p>
          <a:endParaRPr lang="en-US"/>
        </a:p>
      </dgm:t>
    </dgm:pt>
    <dgm:pt modelId="{AD8185CB-4A0F-4032-B0C6-33A3F8EE51C8}">
      <dgm:prSet/>
      <dgm:spPr/>
      <dgm:t>
        <a:bodyPr/>
        <a:lstStyle/>
        <a:p>
          <a:r>
            <a:rPr lang="fr-CA"/>
            <a:t>Ainsi vous n’aurez peut-être pas besoin de guide de survie de déprescription</a:t>
          </a:r>
          <a:endParaRPr lang="en-US"/>
        </a:p>
      </dgm:t>
    </dgm:pt>
    <dgm:pt modelId="{B0F37B40-783D-44E3-A1D2-5C5E8AF64CA3}" type="parTrans" cxnId="{CCCF7F06-259C-4380-B259-9DFB29AA534F}">
      <dgm:prSet/>
      <dgm:spPr/>
      <dgm:t>
        <a:bodyPr/>
        <a:lstStyle/>
        <a:p>
          <a:endParaRPr lang="en-US"/>
        </a:p>
      </dgm:t>
    </dgm:pt>
    <dgm:pt modelId="{0C1A4C41-86B8-4813-BAA9-04F4224918C6}" type="sibTrans" cxnId="{CCCF7F06-259C-4380-B259-9DFB29AA534F}">
      <dgm:prSet/>
      <dgm:spPr/>
      <dgm:t>
        <a:bodyPr/>
        <a:lstStyle/>
        <a:p>
          <a:endParaRPr lang="en-US"/>
        </a:p>
      </dgm:t>
    </dgm:pt>
    <dgm:pt modelId="{E8FABB1D-837B-4D0B-BF63-D409F8180B72}">
      <dgm:prSet/>
      <dgm:spPr/>
      <dgm:t>
        <a:bodyPr/>
        <a:lstStyle/>
        <a:p>
          <a:r>
            <a:rPr lang="fr-CA"/>
            <a:t>Sauf pour les patients des autres ☺ !</a:t>
          </a:r>
          <a:endParaRPr lang="en-US"/>
        </a:p>
      </dgm:t>
    </dgm:pt>
    <dgm:pt modelId="{28B60B1D-D6B7-4680-AAD5-AF50C065CE36}" type="parTrans" cxnId="{3BE18FB6-8F33-4DE3-9903-5E97B961EA22}">
      <dgm:prSet/>
      <dgm:spPr/>
      <dgm:t>
        <a:bodyPr/>
        <a:lstStyle/>
        <a:p>
          <a:endParaRPr lang="en-US"/>
        </a:p>
      </dgm:t>
    </dgm:pt>
    <dgm:pt modelId="{AA0A6FC0-7AEF-41FD-B134-4F6B56ACEEC3}" type="sibTrans" cxnId="{3BE18FB6-8F33-4DE3-9903-5E97B961EA22}">
      <dgm:prSet/>
      <dgm:spPr/>
      <dgm:t>
        <a:bodyPr/>
        <a:lstStyle/>
        <a:p>
          <a:endParaRPr lang="en-US"/>
        </a:p>
      </dgm:t>
    </dgm:pt>
    <dgm:pt modelId="{03C9E47C-A17E-9E46-A00C-C79063905EDF}" type="pres">
      <dgm:prSet presAssocID="{C2478133-FA00-4A1B-BC4A-E1FC34B27306}" presName="linear" presStyleCnt="0">
        <dgm:presLayoutVars>
          <dgm:animLvl val="lvl"/>
          <dgm:resizeHandles val="exact"/>
        </dgm:presLayoutVars>
      </dgm:prSet>
      <dgm:spPr/>
    </dgm:pt>
    <dgm:pt modelId="{D93C67A7-FC95-B948-9816-E18AC7AD54A0}" type="pres">
      <dgm:prSet presAssocID="{45333633-BA6E-4E3F-B701-B372AFA6FF6A}" presName="parentText" presStyleLbl="node1" presStyleIdx="0" presStyleCnt="2">
        <dgm:presLayoutVars>
          <dgm:chMax val="0"/>
          <dgm:bulletEnabled val="1"/>
        </dgm:presLayoutVars>
      </dgm:prSet>
      <dgm:spPr/>
    </dgm:pt>
    <dgm:pt modelId="{EEABFA54-7A60-3C4B-B8B7-B221A46CE4A2}" type="pres">
      <dgm:prSet presAssocID="{45333633-BA6E-4E3F-B701-B372AFA6FF6A}" presName="childText" presStyleLbl="revTx" presStyleIdx="0" presStyleCnt="2">
        <dgm:presLayoutVars>
          <dgm:bulletEnabled val="1"/>
        </dgm:presLayoutVars>
      </dgm:prSet>
      <dgm:spPr/>
    </dgm:pt>
    <dgm:pt modelId="{D9659AEF-07B9-5244-B24F-2B2BCEBB7E5F}" type="pres">
      <dgm:prSet presAssocID="{AD8185CB-4A0F-4032-B0C6-33A3F8EE51C8}" presName="parentText" presStyleLbl="node1" presStyleIdx="1" presStyleCnt="2">
        <dgm:presLayoutVars>
          <dgm:chMax val="0"/>
          <dgm:bulletEnabled val="1"/>
        </dgm:presLayoutVars>
      </dgm:prSet>
      <dgm:spPr/>
    </dgm:pt>
    <dgm:pt modelId="{B0CC9024-DF7B-A843-ABE8-A3CC2A30D302}" type="pres">
      <dgm:prSet presAssocID="{AD8185CB-4A0F-4032-B0C6-33A3F8EE51C8}" presName="childText" presStyleLbl="revTx" presStyleIdx="1" presStyleCnt="2">
        <dgm:presLayoutVars>
          <dgm:bulletEnabled val="1"/>
        </dgm:presLayoutVars>
      </dgm:prSet>
      <dgm:spPr/>
    </dgm:pt>
  </dgm:ptLst>
  <dgm:cxnLst>
    <dgm:cxn modelId="{CCCF7F06-259C-4380-B259-9DFB29AA534F}" srcId="{C2478133-FA00-4A1B-BC4A-E1FC34B27306}" destId="{AD8185CB-4A0F-4032-B0C6-33A3F8EE51C8}" srcOrd="1" destOrd="0" parTransId="{B0F37B40-783D-44E3-A1D2-5C5E8AF64CA3}" sibTransId="{0C1A4C41-86B8-4813-BAA9-04F4224918C6}"/>
    <dgm:cxn modelId="{AF713837-D3A4-D745-94AA-EA47ABCC5762}" type="presOf" srcId="{C2478133-FA00-4A1B-BC4A-E1FC34B27306}" destId="{03C9E47C-A17E-9E46-A00C-C79063905EDF}" srcOrd="0" destOrd="0" presId="urn:microsoft.com/office/officeart/2005/8/layout/vList2"/>
    <dgm:cxn modelId="{FDD5AC3D-464D-6242-B500-644E140C3D1A}" type="presOf" srcId="{1291936A-3D23-46AA-B5CB-43A4FDB434FC}" destId="{EEABFA54-7A60-3C4B-B8B7-B221A46CE4A2}" srcOrd="0" destOrd="1" presId="urn:microsoft.com/office/officeart/2005/8/layout/vList2"/>
    <dgm:cxn modelId="{371F4261-4B8E-42B4-A0EF-0740C30DC8C2}" srcId="{1291936A-3D23-46AA-B5CB-43A4FDB434FC}" destId="{3DC93738-9365-4460-A040-24CD5BA184D4}" srcOrd="0" destOrd="0" parTransId="{90F1E1CB-0DDF-482D-9B3B-FFDB5ED15A96}" sibTransId="{B20A98F9-F5E7-48BD-95F7-428F6EFC6169}"/>
    <dgm:cxn modelId="{D6D52C4B-442E-724F-AF3A-C4CE23C207C8}" type="presOf" srcId="{45333633-BA6E-4E3F-B701-B372AFA6FF6A}" destId="{D93C67A7-FC95-B948-9816-E18AC7AD54A0}" srcOrd="0" destOrd="0" presId="urn:microsoft.com/office/officeart/2005/8/layout/vList2"/>
    <dgm:cxn modelId="{2B0DBD6C-FFD2-0745-A4CA-5A9BCFD9F9C0}" type="presOf" srcId="{E8FABB1D-837B-4D0B-BF63-D409F8180B72}" destId="{B0CC9024-DF7B-A843-ABE8-A3CC2A30D302}" srcOrd="0" destOrd="0" presId="urn:microsoft.com/office/officeart/2005/8/layout/vList2"/>
    <dgm:cxn modelId="{C5DFB452-EC44-496A-9356-19915028D6AF}" srcId="{45333633-BA6E-4E3F-B701-B372AFA6FF6A}" destId="{22EF3551-AF9D-45EA-81F3-6ED8EF5CEE3B}" srcOrd="0" destOrd="0" parTransId="{A6C55D7E-B097-4E3B-AAD3-BB08233A474D}" sibTransId="{13A1E80D-BA1E-4E62-96F7-4DE1FEDB37B0}"/>
    <dgm:cxn modelId="{69215B88-C09B-4042-B202-D26F0EC59F2A}" type="presOf" srcId="{942C1CA0-DC0E-43A5-9D2D-87CED7891B4D}" destId="{EEABFA54-7A60-3C4B-B8B7-B221A46CE4A2}" srcOrd="0" destOrd="3" presId="urn:microsoft.com/office/officeart/2005/8/layout/vList2"/>
    <dgm:cxn modelId="{478AE491-F890-4848-82D5-6D46FC0FF979}" type="presOf" srcId="{AD8185CB-4A0F-4032-B0C6-33A3F8EE51C8}" destId="{D9659AEF-07B9-5244-B24F-2B2BCEBB7E5F}" srcOrd="0" destOrd="0" presId="urn:microsoft.com/office/officeart/2005/8/layout/vList2"/>
    <dgm:cxn modelId="{FFC80AA1-0A49-4671-AAFC-C25DE8A8C62E}" srcId="{C2478133-FA00-4A1B-BC4A-E1FC34B27306}" destId="{45333633-BA6E-4E3F-B701-B372AFA6FF6A}" srcOrd="0" destOrd="0" parTransId="{5D38AC38-DB06-4CE1-B194-5E095B2FEE72}" sibTransId="{484DB7D5-610D-4480-A8CE-1CEEAA778124}"/>
    <dgm:cxn modelId="{BF90A1AA-C63F-4319-8599-336D964BA7BA}" srcId="{45333633-BA6E-4E3F-B701-B372AFA6FF6A}" destId="{1291936A-3D23-46AA-B5CB-43A4FDB434FC}" srcOrd="1" destOrd="0" parTransId="{60B325BD-DEC6-4849-BADF-FF0D98FB7CAC}" sibTransId="{887EEA45-53BF-4E5D-8D49-D2D01EFE026E}"/>
    <dgm:cxn modelId="{9CFEBAB3-5976-8544-9049-A1E3707F6490}" type="presOf" srcId="{3DC93738-9365-4460-A040-24CD5BA184D4}" destId="{EEABFA54-7A60-3C4B-B8B7-B221A46CE4A2}" srcOrd="0" destOrd="2" presId="urn:microsoft.com/office/officeart/2005/8/layout/vList2"/>
    <dgm:cxn modelId="{3BE18FB6-8F33-4DE3-9903-5E97B961EA22}" srcId="{AD8185CB-4A0F-4032-B0C6-33A3F8EE51C8}" destId="{E8FABB1D-837B-4D0B-BF63-D409F8180B72}" srcOrd="0" destOrd="0" parTransId="{28B60B1D-D6B7-4680-AAD5-AF50C065CE36}" sibTransId="{AA0A6FC0-7AEF-41FD-B134-4F6B56ACEEC3}"/>
    <dgm:cxn modelId="{9490BFDD-3457-498F-AD96-041FDC690C34}" srcId="{1291936A-3D23-46AA-B5CB-43A4FDB434FC}" destId="{942C1CA0-DC0E-43A5-9D2D-87CED7891B4D}" srcOrd="1" destOrd="0" parTransId="{D80FD267-F91C-4741-9BDD-D5D435872C55}" sibTransId="{3B53736E-FE47-46B9-A412-6964B79C3A95}"/>
    <dgm:cxn modelId="{CFC7B3DF-67DD-AD49-8E2D-DB72954AD3B1}" type="presOf" srcId="{22EF3551-AF9D-45EA-81F3-6ED8EF5CEE3B}" destId="{EEABFA54-7A60-3C4B-B8B7-B221A46CE4A2}" srcOrd="0" destOrd="0" presId="urn:microsoft.com/office/officeart/2005/8/layout/vList2"/>
    <dgm:cxn modelId="{BD3C84E8-BAE6-4D43-8F19-846F5E52BA25}" type="presParOf" srcId="{03C9E47C-A17E-9E46-A00C-C79063905EDF}" destId="{D93C67A7-FC95-B948-9816-E18AC7AD54A0}" srcOrd="0" destOrd="0" presId="urn:microsoft.com/office/officeart/2005/8/layout/vList2"/>
    <dgm:cxn modelId="{7E6A6DC3-2144-DB49-B1A0-567E47273FD1}" type="presParOf" srcId="{03C9E47C-A17E-9E46-A00C-C79063905EDF}" destId="{EEABFA54-7A60-3C4B-B8B7-B221A46CE4A2}" srcOrd="1" destOrd="0" presId="urn:microsoft.com/office/officeart/2005/8/layout/vList2"/>
    <dgm:cxn modelId="{A26F0483-2610-B143-9F9D-DA5CB302719D}" type="presParOf" srcId="{03C9E47C-A17E-9E46-A00C-C79063905EDF}" destId="{D9659AEF-07B9-5244-B24F-2B2BCEBB7E5F}" srcOrd="2" destOrd="0" presId="urn:microsoft.com/office/officeart/2005/8/layout/vList2"/>
    <dgm:cxn modelId="{4BD23D9D-A74C-4346-8A5D-0CF21A081886}" type="presParOf" srcId="{03C9E47C-A17E-9E46-A00C-C79063905EDF}" destId="{B0CC9024-DF7B-A843-ABE8-A3CC2A30D302}"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EEB780B-E886-44D6-A57C-9288E283BC66}"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7CE5ED5-D61F-4D84-A1BB-4D38625C8AAB}">
      <dgm:prSet/>
      <dgm:spPr/>
      <dgm:t>
        <a:bodyPr/>
        <a:lstStyle/>
        <a:p>
          <a:r>
            <a:rPr lang="fr-FR" b="0" i="0"/>
            <a:t>Horaire des séances « Choisir avec soin » au FMF 2023</a:t>
          </a:r>
          <a:endParaRPr lang="en-US"/>
        </a:p>
      </dgm:t>
    </dgm:pt>
    <dgm:pt modelId="{AD95CC4A-2964-4073-9DE7-0E1D71C78CDD}" type="parTrans" cxnId="{2FEB19BF-3919-4042-9614-A826DCAE2A48}">
      <dgm:prSet/>
      <dgm:spPr/>
      <dgm:t>
        <a:bodyPr/>
        <a:lstStyle/>
        <a:p>
          <a:endParaRPr lang="en-US"/>
        </a:p>
      </dgm:t>
    </dgm:pt>
    <dgm:pt modelId="{9D6DCB6A-1567-4890-8340-BE47CF7F9511}" type="sibTrans" cxnId="{2FEB19BF-3919-4042-9614-A826DCAE2A48}">
      <dgm:prSet/>
      <dgm:spPr/>
      <dgm:t>
        <a:bodyPr/>
        <a:lstStyle/>
        <a:p>
          <a:endParaRPr lang="en-US"/>
        </a:p>
      </dgm:t>
    </dgm:pt>
    <dgm:pt modelId="{AFFA4626-9E1B-4F01-AEEF-5C84A488DCD5}">
      <dgm:prSet/>
      <dgm:spPr/>
      <dgm:t>
        <a:bodyPr/>
        <a:lstStyle/>
        <a:p>
          <a:r>
            <a:rPr lang="fr-FR" b="0" i="0"/>
            <a:t>Liste de ressources </a:t>
          </a:r>
          <a:endParaRPr lang="en-US"/>
        </a:p>
      </dgm:t>
    </dgm:pt>
    <dgm:pt modelId="{93E13DE4-9708-4013-A45F-00DE551314F9}" type="parTrans" cxnId="{017A62E7-4A30-4E9C-90E5-AE1270AA2D7C}">
      <dgm:prSet/>
      <dgm:spPr/>
      <dgm:t>
        <a:bodyPr/>
        <a:lstStyle/>
        <a:p>
          <a:endParaRPr lang="en-US"/>
        </a:p>
      </dgm:t>
    </dgm:pt>
    <dgm:pt modelId="{B9F3E4C0-C566-4DD2-B798-8D207F71243A}" type="sibTrans" cxnId="{017A62E7-4A30-4E9C-90E5-AE1270AA2D7C}">
      <dgm:prSet/>
      <dgm:spPr/>
      <dgm:t>
        <a:bodyPr/>
        <a:lstStyle/>
        <a:p>
          <a:endParaRPr lang="en-US"/>
        </a:p>
      </dgm:t>
    </dgm:pt>
    <dgm:pt modelId="{4D4E3537-A433-46F1-A446-087B3DCA06D8}">
      <dgm:prSet/>
      <dgm:spPr/>
      <dgm:t>
        <a:bodyPr/>
        <a:lstStyle/>
        <a:p>
          <a:r>
            <a:rPr lang="fr-FR" b="0" i="0"/>
            <a:t>Sites web de Choisir avec soin Québec et de Choisir avec soin Canada</a:t>
          </a:r>
          <a:endParaRPr lang="en-US"/>
        </a:p>
      </dgm:t>
    </dgm:pt>
    <dgm:pt modelId="{07BC8C69-6216-40D4-95C0-FA1D225F7D42}" type="parTrans" cxnId="{A1767708-AC13-4ED8-BC47-F438CCDDD38D}">
      <dgm:prSet/>
      <dgm:spPr/>
      <dgm:t>
        <a:bodyPr/>
        <a:lstStyle/>
        <a:p>
          <a:endParaRPr lang="en-US"/>
        </a:p>
      </dgm:t>
    </dgm:pt>
    <dgm:pt modelId="{DBFCBE4E-B53B-4A39-8F84-8EFDADBB93E7}" type="sibTrans" cxnId="{A1767708-AC13-4ED8-BC47-F438CCDDD38D}">
      <dgm:prSet/>
      <dgm:spPr/>
      <dgm:t>
        <a:bodyPr/>
        <a:lstStyle/>
        <a:p>
          <a:endParaRPr lang="en-US"/>
        </a:p>
      </dgm:t>
    </dgm:pt>
    <dgm:pt modelId="{5FD3E113-AB87-CC49-8DE1-C8DE0346BB5F}" type="pres">
      <dgm:prSet presAssocID="{6EEB780B-E886-44D6-A57C-9288E283BC66}" presName="linear" presStyleCnt="0">
        <dgm:presLayoutVars>
          <dgm:animLvl val="lvl"/>
          <dgm:resizeHandles val="exact"/>
        </dgm:presLayoutVars>
      </dgm:prSet>
      <dgm:spPr/>
    </dgm:pt>
    <dgm:pt modelId="{E481674D-038B-F04B-8603-2B978C7AD4CE}" type="pres">
      <dgm:prSet presAssocID="{27CE5ED5-D61F-4D84-A1BB-4D38625C8AAB}" presName="parentText" presStyleLbl="node1" presStyleIdx="0" presStyleCnt="3">
        <dgm:presLayoutVars>
          <dgm:chMax val="0"/>
          <dgm:bulletEnabled val="1"/>
        </dgm:presLayoutVars>
      </dgm:prSet>
      <dgm:spPr/>
    </dgm:pt>
    <dgm:pt modelId="{AA85041F-C093-7A4C-9479-B7526315A0CB}" type="pres">
      <dgm:prSet presAssocID="{9D6DCB6A-1567-4890-8340-BE47CF7F9511}" presName="spacer" presStyleCnt="0"/>
      <dgm:spPr/>
    </dgm:pt>
    <dgm:pt modelId="{C53AB2C9-8447-1F45-82F9-D64E1A2C62D0}" type="pres">
      <dgm:prSet presAssocID="{AFFA4626-9E1B-4F01-AEEF-5C84A488DCD5}" presName="parentText" presStyleLbl="node1" presStyleIdx="1" presStyleCnt="3">
        <dgm:presLayoutVars>
          <dgm:chMax val="0"/>
          <dgm:bulletEnabled val="1"/>
        </dgm:presLayoutVars>
      </dgm:prSet>
      <dgm:spPr/>
    </dgm:pt>
    <dgm:pt modelId="{9B134491-89D2-B347-87D5-2A5E88CB2847}" type="pres">
      <dgm:prSet presAssocID="{B9F3E4C0-C566-4DD2-B798-8D207F71243A}" presName="spacer" presStyleCnt="0"/>
      <dgm:spPr/>
    </dgm:pt>
    <dgm:pt modelId="{D7A0C0B3-57F5-6C45-A493-0E3FC5064D20}" type="pres">
      <dgm:prSet presAssocID="{4D4E3537-A433-46F1-A446-087B3DCA06D8}" presName="parentText" presStyleLbl="node1" presStyleIdx="2" presStyleCnt="3">
        <dgm:presLayoutVars>
          <dgm:chMax val="0"/>
          <dgm:bulletEnabled val="1"/>
        </dgm:presLayoutVars>
      </dgm:prSet>
      <dgm:spPr/>
    </dgm:pt>
  </dgm:ptLst>
  <dgm:cxnLst>
    <dgm:cxn modelId="{1E0A0903-0DF5-E141-884E-A12649F799DF}" type="presOf" srcId="{27CE5ED5-D61F-4D84-A1BB-4D38625C8AAB}" destId="{E481674D-038B-F04B-8603-2B978C7AD4CE}" srcOrd="0" destOrd="0" presId="urn:microsoft.com/office/officeart/2005/8/layout/vList2"/>
    <dgm:cxn modelId="{A1767708-AC13-4ED8-BC47-F438CCDDD38D}" srcId="{6EEB780B-E886-44D6-A57C-9288E283BC66}" destId="{4D4E3537-A433-46F1-A446-087B3DCA06D8}" srcOrd="2" destOrd="0" parTransId="{07BC8C69-6216-40D4-95C0-FA1D225F7D42}" sibTransId="{DBFCBE4E-B53B-4A39-8F84-8EFDADBB93E7}"/>
    <dgm:cxn modelId="{9CA08E0C-E736-3843-854F-F0663038EFC1}" type="presOf" srcId="{4D4E3537-A433-46F1-A446-087B3DCA06D8}" destId="{D7A0C0B3-57F5-6C45-A493-0E3FC5064D20}" srcOrd="0" destOrd="0" presId="urn:microsoft.com/office/officeart/2005/8/layout/vList2"/>
    <dgm:cxn modelId="{4C0776B5-1407-C04C-841D-356ED7BAF5D4}" type="presOf" srcId="{AFFA4626-9E1B-4F01-AEEF-5C84A488DCD5}" destId="{C53AB2C9-8447-1F45-82F9-D64E1A2C62D0}" srcOrd="0" destOrd="0" presId="urn:microsoft.com/office/officeart/2005/8/layout/vList2"/>
    <dgm:cxn modelId="{ADD4A3BC-2380-A84E-95D2-0BEC9C1F627B}" type="presOf" srcId="{6EEB780B-E886-44D6-A57C-9288E283BC66}" destId="{5FD3E113-AB87-CC49-8DE1-C8DE0346BB5F}" srcOrd="0" destOrd="0" presId="urn:microsoft.com/office/officeart/2005/8/layout/vList2"/>
    <dgm:cxn modelId="{2FEB19BF-3919-4042-9614-A826DCAE2A48}" srcId="{6EEB780B-E886-44D6-A57C-9288E283BC66}" destId="{27CE5ED5-D61F-4D84-A1BB-4D38625C8AAB}" srcOrd="0" destOrd="0" parTransId="{AD95CC4A-2964-4073-9DE7-0E1D71C78CDD}" sibTransId="{9D6DCB6A-1567-4890-8340-BE47CF7F9511}"/>
    <dgm:cxn modelId="{017A62E7-4A30-4E9C-90E5-AE1270AA2D7C}" srcId="{6EEB780B-E886-44D6-A57C-9288E283BC66}" destId="{AFFA4626-9E1B-4F01-AEEF-5C84A488DCD5}" srcOrd="1" destOrd="0" parTransId="{93E13DE4-9708-4013-A45F-00DE551314F9}" sibTransId="{B9F3E4C0-C566-4DD2-B798-8D207F71243A}"/>
    <dgm:cxn modelId="{16E71F6B-E55B-5D44-AEF8-1A2661915EEE}" type="presParOf" srcId="{5FD3E113-AB87-CC49-8DE1-C8DE0346BB5F}" destId="{E481674D-038B-F04B-8603-2B978C7AD4CE}" srcOrd="0" destOrd="0" presId="urn:microsoft.com/office/officeart/2005/8/layout/vList2"/>
    <dgm:cxn modelId="{7AD8ECB7-C234-824F-AB14-5FF2FFEAC3B8}" type="presParOf" srcId="{5FD3E113-AB87-CC49-8DE1-C8DE0346BB5F}" destId="{AA85041F-C093-7A4C-9479-B7526315A0CB}" srcOrd="1" destOrd="0" presId="urn:microsoft.com/office/officeart/2005/8/layout/vList2"/>
    <dgm:cxn modelId="{D1625476-C315-6446-9EDB-13232C2B1E7A}" type="presParOf" srcId="{5FD3E113-AB87-CC49-8DE1-C8DE0346BB5F}" destId="{C53AB2C9-8447-1F45-82F9-D64E1A2C62D0}" srcOrd="2" destOrd="0" presId="urn:microsoft.com/office/officeart/2005/8/layout/vList2"/>
    <dgm:cxn modelId="{13BB5C8D-1338-EC4A-8340-5AE1A302E335}" type="presParOf" srcId="{5FD3E113-AB87-CC49-8DE1-C8DE0346BB5F}" destId="{9B134491-89D2-B347-87D5-2A5E88CB2847}" srcOrd="3" destOrd="0" presId="urn:microsoft.com/office/officeart/2005/8/layout/vList2"/>
    <dgm:cxn modelId="{8651F9FB-631C-924D-A914-AF067D82DEB7}" type="presParOf" srcId="{5FD3E113-AB87-CC49-8DE1-C8DE0346BB5F}" destId="{D7A0C0B3-57F5-6C45-A493-0E3FC5064D20}"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654ECA0-6CA6-42C5-8CD9-CB4DE987F6F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428C5DC5-E4CB-4497-A02B-F6ED12448FD5}">
      <dgm:prSet custT="1"/>
      <dgm:spPr/>
      <dgm:t>
        <a:bodyPr/>
        <a:lstStyle/>
        <a:p>
          <a:pPr>
            <a:lnSpc>
              <a:spcPct val="100000"/>
            </a:lnSpc>
          </a:pPr>
          <a:r>
            <a:rPr lang="fr-CA" sz="2500" b="0" i="0"/>
            <a:t>1 : Reconnaître les opportunités de déprescription en clinique</a:t>
          </a:r>
          <a:endParaRPr lang="en-US" sz="2500"/>
        </a:p>
      </dgm:t>
    </dgm:pt>
    <dgm:pt modelId="{183AA689-DBD1-4784-A30E-B8CA2C2BD40E}" type="parTrans" cxnId="{2A3CF630-70E8-4715-B3F0-AB32B42AF64C}">
      <dgm:prSet/>
      <dgm:spPr/>
      <dgm:t>
        <a:bodyPr/>
        <a:lstStyle/>
        <a:p>
          <a:endParaRPr lang="en-US" sz="2500"/>
        </a:p>
      </dgm:t>
    </dgm:pt>
    <dgm:pt modelId="{4F24E4AD-8287-4178-8998-C76D754C0FE2}" type="sibTrans" cxnId="{2A3CF630-70E8-4715-B3F0-AB32B42AF64C}">
      <dgm:prSet/>
      <dgm:spPr/>
      <dgm:t>
        <a:bodyPr/>
        <a:lstStyle/>
        <a:p>
          <a:endParaRPr lang="en-US" sz="2500"/>
        </a:p>
      </dgm:t>
    </dgm:pt>
    <dgm:pt modelId="{099DF4BA-EB20-477E-B31D-2769FE2E0E07}">
      <dgm:prSet custT="1"/>
      <dgm:spPr/>
      <dgm:t>
        <a:bodyPr/>
        <a:lstStyle/>
        <a:p>
          <a:pPr>
            <a:lnSpc>
              <a:spcPct val="100000"/>
            </a:lnSpc>
          </a:pPr>
          <a:r>
            <a:rPr lang="fr-CA" sz="2500" b="0" i="0" dirty="0"/>
            <a:t>2 : Développer une approche à la </a:t>
          </a:r>
          <a:r>
            <a:rPr lang="fr-CA" sz="2500" b="0" i="0" dirty="0" err="1"/>
            <a:t>déprescription</a:t>
          </a:r>
          <a:r>
            <a:rPr lang="fr-CA" sz="2500" b="0" i="0" dirty="0"/>
            <a:t> basée sur les données probantes</a:t>
          </a:r>
          <a:endParaRPr lang="en-US" sz="2500" dirty="0"/>
        </a:p>
      </dgm:t>
    </dgm:pt>
    <dgm:pt modelId="{14C25DE5-941E-47C3-9746-B16D1D2FFDFF}" type="parTrans" cxnId="{8401893C-8DD7-460C-B87D-0A9F73756E6B}">
      <dgm:prSet/>
      <dgm:spPr/>
      <dgm:t>
        <a:bodyPr/>
        <a:lstStyle/>
        <a:p>
          <a:endParaRPr lang="en-US" sz="2500"/>
        </a:p>
      </dgm:t>
    </dgm:pt>
    <dgm:pt modelId="{A07B28A7-CFF0-457D-85A3-5609CBBFCA14}" type="sibTrans" cxnId="{8401893C-8DD7-460C-B87D-0A9F73756E6B}">
      <dgm:prSet/>
      <dgm:spPr/>
      <dgm:t>
        <a:bodyPr/>
        <a:lstStyle/>
        <a:p>
          <a:endParaRPr lang="en-US" sz="2500"/>
        </a:p>
      </dgm:t>
    </dgm:pt>
    <dgm:pt modelId="{209CBEE1-7D70-4F6F-B30B-223A5C1FF8C0}">
      <dgm:prSet custT="1"/>
      <dgm:spPr/>
      <dgm:t>
        <a:bodyPr/>
        <a:lstStyle/>
        <a:p>
          <a:pPr>
            <a:lnSpc>
              <a:spcPct val="100000"/>
            </a:lnSpc>
          </a:pPr>
          <a:r>
            <a:rPr lang="fr-CA" sz="2500" b="0" i="0" dirty="0"/>
            <a:t>3 : Mettre en place des stratégies non-pharmacologiques et soutenir l’évaluation de la polypharmacie par des outils cliniques</a:t>
          </a:r>
          <a:endParaRPr lang="en-US" sz="2500" dirty="0"/>
        </a:p>
      </dgm:t>
    </dgm:pt>
    <dgm:pt modelId="{D3D9407E-107C-447C-9746-4FA5CF80D888}" type="parTrans" cxnId="{FF092974-C4A9-42B1-9863-09F42CF5DEEC}">
      <dgm:prSet/>
      <dgm:spPr/>
      <dgm:t>
        <a:bodyPr/>
        <a:lstStyle/>
        <a:p>
          <a:endParaRPr lang="en-US" sz="2500"/>
        </a:p>
      </dgm:t>
    </dgm:pt>
    <dgm:pt modelId="{02E7B182-EFEB-46EE-8F73-CA08BE7219F9}" type="sibTrans" cxnId="{FF092974-C4A9-42B1-9863-09F42CF5DEEC}">
      <dgm:prSet/>
      <dgm:spPr/>
      <dgm:t>
        <a:bodyPr/>
        <a:lstStyle/>
        <a:p>
          <a:endParaRPr lang="en-US" sz="2500"/>
        </a:p>
      </dgm:t>
    </dgm:pt>
    <dgm:pt modelId="{66535B3E-F611-4314-90B2-53F51644B091}" type="pres">
      <dgm:prSet presAssocID="{2654ECA0-6CA6-42C5-8CD9-CB4DE987F6FE}" presName="root" presStyleCnt="0">
        <dgm:presLayoutVars>
          <dgm:dir/>
          <dgm:resizeHandles val="exact"/>
        </dgm:presLayoutVars>
      </dgm:prSet>
      <dgm:spPr/>
    </dgm:pt>
    <dgm:pt modelId="{9848D73B-818C-4D4D-8D73-9F2B023824C0}" type="pres">
      <dgm:prSet presAssocID="{428C5DC5-E4CB-4497-A02B-F6ED12448FD5}" presName="compNode" presStyleCnt="0"/>
      <dgm:spPr/>
    </dgm:pt>
    <dgm:pt modelId="{7D880018-E754-434C-8E67-031E0435D08D}" type="pres">
      <dgm:prSet presAssocID="{428C5DC5-E4CB-4497-A02B-F6ED12448FD5}" presName="bgRect" presStyleLbl="bgShp" presStyleIdx="0" presStyleCnt="3"/>
      <dgm:spPr/>
    </dgm:pt>
    <dgm:pt modelId="{6637ABA8-59B1-4F75-91C2-86A685621092}" type="pres">
      <dgm:prSet presAssocID="{428C5DC5-E4CB-4497-A02B-F6ED12448FD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oignée de main"/>
        </a:ext>
      </dgm:extLst>
    </dgm:pt>
    <dgm:pt modelId="{EF9EB171-FA0A-4E8F-92E6-88AEB1FD7CFA}" type="pres">
      <dgm:prSet presAssocID="{428C5DC5-E4CB-4497-A02B-F6ED12448FD5}" presName="spaceRect" presStyleCnt="0"/>
      <dgm:spPr/>
    </dgm:pt>
    <dgm:pt modelId="{2ED63E3D-5407-4152-AF20-6A188DF18131}" type="pres">
      <dgm:prSet presAssocID="{428C5DC5-E4CB-4497-A02B-F6ED12448FD5}" presName="parTx" presStyleLbl="revTx" presStyleIdx="0" presStyleCnt="3">
        <dgm:presLayoutVars>
          <dgm:chMax val="0"/>
          <dgm:chPref val="0"/>
        </dgm:presLayoutVars>
      </dgm:prSet>
      <dgm:spPr/>
    </dgm:pt>
    <dgm:pt modelId="{4233BAEC-77A8-432F-93E2-18827576F937}" type="pres">
      <dgm:prSet presAssocID="{4F24E4AD-8287-4178-8998-C76D754C0FE2}" presName="sibTrans" presStyleCnt="0"/>
      <dgm:spPr/>
    </dgm:pt>
    <dgm:pt modelId="{2479EFCE-A9B0-4BAD-BE70-204FD49BFE15}" type="pres">
      <dgm:prSet presAssocID="{099DF4BA-EB20-477E-B31D-2769FE2E0E07}" presName="compNode" presStyleCnt="0"/>
      <dgm:spPr/>
    </dgm:pt>
    <dgm:pt modelId="{D0D6564D-6B4E-4EEE-A421-46BAC1A86395}" type="pres">
      <dgm:prSet presAssocID="{099DF4BA-EB20-477E-B31D-2769FE2E0E07}" presName="bgRect" presStyleLbl="bgShp" presStyleIdx="1" presStyleCnt="3"/>
      <dgm:spPr/>
    </dgm:pt>
    <dgm:pt modelId="{504AB8FB-D5F0-4DEC-AD9C-7F84F625394A}" type="pres">
      <dgm:prSet presAssocID="{099DF4BA-EB20-477E-B31D-2769FE2E0E0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agnifying glass"/>
        </a:ext>
      </dgm:extLst>
    </dgm:pt>
    <dgm:pt modelId="{E45D9124-84FE-45A0-BA28-01730B718981}" type="pres">
      <dgm:prSet presAssocID="{099DF4BA-EB20-477E-B31D-2769FE2E0E07}" presName="spaceRect" presStyleCnt="0"/>
      <dgm:spPr/>
    </dgm:pt>
    <dgm:pt modelId="{E23C9F92-9226-43F6-B25C-493D9C2CF7FF}" type="pres">
      <dgm:prSet presAssocID="{099DF4BA-EB20-477E-B31D-2769FE2E0E07}" presName="parTx" presStyleLbl="revTx" presStyleIdx="1" presStyleCnt="3">
        <dgm:presLayoutVars>
          <dgm:chMax val="0"/>
          <dgm:chPref val="0"/>
        </dgm:presLayoutVars>
      </dgm:prSet>
      <dgm:spPr/>
    </dgm:pt>
    <dgm:pt modelId="{FF63CDAB-4E91-40B2-BE5B-E078F18274BB}" type="pres">
      <dgm:prSet presAssocID="{A07B28A7-CFF0-457D-85A3-5609CBBFCA14}" presName="sibTrans" presStyleCnt="0"/>
      <dgm:spPr/>
    </dgm:pt>
    <dgm:pt modelId="{8F550662-A6C9-4A2E-A6A7-4B010FCAB547}" type="pres">
      <dgm:prSet presAssocID="{209CBEE1-7D70-4F6F-B30B-223A5C1FF8C0}" presName="compNode" presStyleCnt="0"/>
      <dgm:spPr/>
    </dgm:pt>
    <dgm:pt modelId="{46EF8BD0-9295-4456-9230-BF48626DE0C9}" type="pres">
      <dgm:prSet presAssocID="{209CBEE1-7D70-4F6F-B30B-223A5C1FF8C0}" presName="bgRect" presStyleLbl="bgShp" presStyleIdx="2" presStyleCnt="3"/>
      <dgm:spPr/>
    </dgm:pt>
    <dgm:pt modelId="{1030827A-549D-407F-9E52-A26926549F9A}" type="pres">
      <dgm:prSet presAssocID="{209CBEE1-7D70-4F6F-B30B-223A5C1FF8C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édecine"/>
        </a:ext>
      </dgm:extLst>
    </dgm:pt>
    <dgm:pt modelId="{2FD33A77-AE50-4353-9296-63659457F7CD}" type="pres">
      <dgm:prSet presAssocID="{209CBEE1-7D70-4F6F-B30B-223A5C1FF8C0}" presName="spaceRect" presStyleCnt="0"/>
      <dgm:spPr/>
    </dgm:pt>
    <dgm:pt modelId="{E6EFA572-3E75-492F-BC3F-954F6A364CD5}" type="pres">
      <dgm:prSet presAssocID="{209CBEE1-7D70-4F6F-B30B-223A5C1FF8C0}" presName="parTx" presStyleLbl="revTx" presStyleIdx="2" presStyleCnt="3">
        <dgm:presLayoutVars>
          <dgm:chMax val="0"/>
          <dgm:chPref val="0"/>
        </dgm:presLayoutVars>
      </dgm:prSet>
      <dgm:spPr/>
    </dgm:pt>
  </dgm:ptLst>
  <dgm:cxnLst>
    <dgm:cxn modelId="{6CAFAF09-CA06-4F98-90E2-467259CB5D56}" type="presOf" srcId="{428C5DC5-E4CB-4497-A02B-F6ED12448FD5}" destId="{2ED63E3D-5407-4152-AF20-6A188DF18131}" srcOrd="0" destOrd="0" presId="urn:microsoft.com/office/officeart/2018/2/layout/IconVerticalSolidList"/>
    <dgm:cxn modelId="{2A3CF630-70E8-4715-B3F0-AB32B42AF64C}" srcId="{2654ECA0-6CA6-42C5-8CD9-CB4DE987F6FE}" destId="{428C5DC5-E4CB-4497-A02B-F6ED12448FD5}" srcOrd="0" destOrd="0" parTransId="{183AA689-DBD1-4784-A30E-B8CA2C2BD40E}" sibTransId="{4F24E4AD-8287-4178-8998-C76D754C0FE2}"/>
    <dgm:cxn modelId="{8401893C-8DD7-460C-B87D-0A9F73756E6B}" srcId="{2654ECA0-6CA6-42C5-8CD9-CB4DE987F6FE}" destId="{099DF4BA-EB20-477E-B31D-2769FE2E0E07}" srcOrd="1" destOrd="0" parTransId="{14C25DE5-941E-47C3-9746-B16D1D2FFDFF}" sibTransId="{A07B28A7-CFF0-457D-85A3-5609CBBFCA14}"/>
    <dgm:cxn modelId="{FF092974-C4A9-42B1-9863-09F42CF5DEEC}" srcId="{2654ECA0-6CA6-42C5-8CD9-CB4DE987F6FE}" destId="{209CBEE1-7D70-4F6F-B30B-223A5C1FF8C0}" srcOrd="2" destOrd="0" parTransId="{D3D9407E-107C-447C-9746-4FA5CF80D888}" sibTransId="{02E7B182-EFEB-46EE-8F73-CA08BE7219F9}"/>
    <dgm:cxn modelId="{B0674886-1DE6-4A4D-B261-BE960732D278}" type="presOf" srcId="{209CBEE1-7D70-4F6F-B30B-223A5C1FF8C0}" destId="{E6EFA572-3E75-492F-BC3F-954F6A364CD5}" srcOrd="0" destOrd="0" presId="urn:microsoft.com/office/officeart/2018/2/layout/IconVerticalSolidList"/>
    <dgm:cxn modelId="{D3876E97-1BEB-462F-9062-63681F0FAF79}" type="presOf" srcId="{2654ECA0-6CA6-42C5-8CD9-CB4DE987F6FE}" destId="{66535B3E-F611-4314-90B2-53F51644B091}" srcOrd="0" destOrd="0" presId="urn:microsoft.com/office/officeart/2018/2/layout/IconVerticalSolidList"/>
    <dgm:cxn modelId="{03D6A2D3-FC96-42D8-A4DE-FD12F1095D3F}" type="presOf" srcId="{099DF4BA-EB20-477E-B31D-2769FE2E0E07}" destId="{E23C9F92-9226-43F6-B25C-493D9C2CF7FF}" srcOrd="0" destOrd="0" presId="urn:microsoft.com/office/officeart/2018/2/layout/IconVerticalSolidList"/>
    <dgm:cxn modelId="{DE709918-6697-433C-99A2-512A02905D18}" type="presParOf" srcId="{66535B3E-F611-4314-90B2-53F51644B091}" destId="{9848D73B-818C-4D4D-8D73-9F2B023824C0}" srcOrd="0" destOrd="0" presId="urn:microsoft.com/office/officeart/2018/2/layout/IconVerticalSolidList"/>
    <dgm:cxn modelId="{18FC4278-4949-4E78-9EBF-F6B7E24D8124}" type="presParOf" srcId="{9848D73B-818C-4D4D-8D73-9F2B023824C0}" destId="{7D880018-E754-434C-8E67-031E0435D08D}" srcOrd="0" destOrd="0" presId="urn:microsoft.com/office/officeart/2018/2/layout/IconVerticalSolidList"/>
    <dgm:cxn modelId="{30E6AC04-1177-4396-923F-07E43DCCEC6A}" type="presParOf" srcId="{9848D73B-818C-4D4D-8D73-9F2B023824C0}" destId="{6637ABA8-59B1-4F75-91C2-86A685621092}" srcOrd="1" destOrd="0" presId="urn:microsoft.com/office/officeart/2018/2/layout/IconVerticalSolidList"/>
    <dgm:cxn modelId="{367790B1-06E8-41F4-B9CF-FAB312B03910}" type="presParOf" srcId="{9848D73B-818C-4D4D-8D73-9F2B023824C0}" destId="{EF9EB171-FA0A-4E8F-92E6-88AEB1FD7CFA}" srcOrd="2" destOrd="0" presId="urn:microsoft.com/office/officeart/2018/2/layout/IconVerticalSolidList"/>
    <dgm:cxn modelId="{8A05B1F3-A94D-4413-BC86-AF5E9BA80653}" type="presParOf" srcId="{9848D73B-818C-4D4D-8D73-9F2B023824C0}" destId="{2ED63E3D-5407-4152-AF20-6A188DF18131}" srcOrd="3" destOrd="0" presId="urn:microsoft.com/office/officeart/2018/2/layout/IconVerticalSolidList"/>
    <dgm:cxn modelId="{8CEE65F3-F993-44E2-8F4B-C0BD863ECF9D}" type="presParOf" srcId="{66535B3E-F611-4314-90B2-53F51644B091}" destId="{4233BAEC-77A8-432F-93E2-18827576F937}" srcOrd="1" destOrd="0" presId="urn:microsoft.com/office/officeart/2018/2/layout/IconVerticalSolidList"/>
    <dgm:cxn modelId="{039690EA-42AD-4040-9B49-593C5183C2A1}" type="presParOf" srcId="{66535B3E-F611-4314-90B2-53F51644B091}" destId="{2479EFCE-A9B0-4BAD-BE70-204FD49BFE15}" srcOrd="2" destOrd="0" presId="urn:microsoft.com/office/officeart/2018/2/layout/IconVerticalSolidList"/>
    <dgm:cxn modelId="{7280E03C-77A2-43B0-B7D5-99EDF798DD0C}" type="presParOf" srcId="{2479EFCE-A9B0-4BAD-BE70-204FD49BFE15}" destId="{D0D6564D-6B4E-4EEE-A421-46BAC1A86395}" srcOrd="0" destOrd="0" presId="urn:microsoft.com/office/officeart/2018/2/layout/IconVerticalSolidList"/>
    <dgm:cxn modelId="{4BD66CDF-D740-401A-8CB4-53B6973BABB7}" type="presParOf" srcId="{2479EFCE-A9B0-4BAD-BE70-204FD49BFE15}" destId="{504AB8FB-D5F0-4DEC-AD9C-7F84F625394A}" srcOrd="1" destOrd="0" presId="urn:microsoft.com/office/officeart/2018/2/layout/IconVerticalSolidList"/>
    <dgm:cxn modelId="{94B6F945-3553-44D8-8232-0D1A68AF5AAD}" type="presParOf" srcId="{2479EFCE-A9B0-4BAD-BE70-204FD49BFE15}" destId="{E45D9124-84FE-45A0-BA28-01730B718981}" srcOrd="2" destOrd="0" presId="urn:microsoft.com/office/officeart/2018/2/layout/IconVerticalSolidList"/>
    <dgm:cxn modelId="{816A4149-86C1-4993-A339-024A012B74F2}" type="presParOf" srcId="{2479EFCE-A9B0-4BAD-BE70-204FD49BFE15}" destId="{E23C9F92-9226-43F6-B25C-493D9C2CF7FF}" srcOrd="3" destOrd="0" presId="urn:microsoft.com/office/officeart/2018/2/layout/IconVerticalSolidList"/>
    <dgm:cxn modelId="{9B1F8628-A79B-4469-92B4-013AED96EBB6}" type="presParOf" srcId="{66535B3E-F611-4314-90B2-53F51644B091}" destId="{FF63CDAB-4E91-40B2-BE5B-E078F18274BB}" srcOrd="3" destOrd="0" presId="urn:microsoft.com/office/officeart/2018/2/layout/IconVerticalSolidList"/>
    <dgm:cxn modelId="{4494A19F-3FC3-49A4-96DD-8794B4D835EA}" type="presParOf" srcId="{66535B3E-F611-4314-90B2-53F51644B091}" destId="{8F550662-A6C9-4A2E-A6A7-4B010FCAB547}" srcOrd="4" destOrd="0" presId="urn:microsoft.com/office/officeart/2018/2/layout/IconVerticalSolidList"/>
    <dgm:cxn modelId="{50C997B1-C3F6-49A7-98A0-B03145BED802}" type="presParOf" srcId="{8F550662-A6C9-4A2E-A6A7-4B010FCAB547}" destId="{46EF8BD0-9295-4456-9230-BF48626DE0C9}" srcOrd="0" destOrd="0" presId="urn:microsoft.com/office/officeart/2018/2/layout/IconVerticalSolidList"/>
    <dgm:cxn modelId="{22DCE8AE-C1BA-4B1B-B962-F022664A2BF9}" type="presParOf" srcId="{8F550662-A6C9-4A2E-A6A7-4B010FCAB547}" destId="{1030827A-549D-407F-9E52-A26926549F9A}" srcOrd="1" destOrd="0" presId="urn:microsoft.com/office/officeart/2018/2/layout/IconVerticalSolidList"/>
    <dgm:cxn modelId="{F9F7F9E7-135B-46F8-9B53-12A36ABC9A01}" type="presParOf" srcId="{8F550662-A6C9-4A2E-A6A7-4B010FCAB547}" destId="{2FD33A77-AE50-4353-9296-63659457F7CD}" srcOrd="2" destOrd="0" presId="urn:microsoft.com/office/officeart/2018/2/layout/IconVerticalSolidList"/>
    <dgm:cxn modelId="{A8A28ACA-A940-4CFA-ACF7-4B0E4AF99E37}" type="presParOf" srcId="{8F550662-A6C9-4A2E-A6A7-4B010FCAB547}" destId="{E6EFA572-3E75-492F-BC3F-954F6A364CD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23C504-FD2B-4925-AD52-C25014AB7C56}" type="doc">
      <dgm:prSet loTypeId="urn:microsoft.com/office/officeart/2005/8/layout/vList5" loCatId="list" qsTypeId="urn:microsoft.com/office/officeart/2005/8/quickstyle/simple1" qsCatId="simple" csTypeId="urn:microsoft.com/office/officeart/2005/8/colors/colorful2" csCatId="colorful"/>
      <dgm:spPr/>
      <dgm:t>
        <a:bodyPr/>
        <a:lstStyle/>
        <a:p>
          <a:endParaRPr lang="en-US"/>
        </a:p>
      </dgm:t>
    </dgm:pt>
    <dgm:pt modelId="{AE6BD124-C415-4679-A898-5CF6ABDA0F49}">
      <dgm:prSet/>
      <dgm:spPr/>
      <dgm:t>
        <a:bodyPr/>
        <a:lstStyle/>
        <a:p>
          <a:r>
            <a:rPr lang="en-US" b="0" i="0"/>
            <a:t>Mise en contexte</a:t>
          </a:r>
          <a:endParaRPr lang="en-US"/>
        </a:p>
      </dgm:t>
    </dgm:pt>
    <dgm:pt modelId="{9F839B21-777D-4029-B24A-2D938EE21DD6}" type="parTrans" cxnId="{E73F4DE2-D7F3-4D87-A761-1771EED8705D}">
      <dgm:prSet/>
      <dgm:spPr/>
      <dgm:t>
        <a:bodyPr/>
        <a:lstStyle/>
        <a:p>
          <a:endParaRPr lang="en-US"/>
        </a:p>
      </dgm:t>
    </dgm:pt>
    <dgm:pt modelId="{4AA7FEA0-DE8C-4D33-840B-F209E791411A}" type="sibTrans" cxnId="{E73F4DE2-D7F3-4D87-A761-1771EED8705D}">
      <dgm:prSet/>
      <dgm:spPr/>
      <dgm:t>
        <a:bodyPr/>
        <a:lstStyle/>
        <a:p>
          <a:endParaRPr lang="en-US"/>
        </a:p>
      </dgm:t>
    </dgm:pt>
    <dgm:pt modelId="{2ED10830-A125-4C9D-A7CB-B5C6D3B54A0F}">
      <dgm:prSet/>
      <dgm:spPr/>
      <dgm:t>
        <a:bodyPr/>
        <a:lstStyle/>
        <a:p>
          <a:r>
            <a:rPr lang="en-US" b="0" i="0"/>
            <a:t>Définition de la polypharmacie</a:t>
          </a:r>
          <a:endParaRPr lang="en-US"/>
        </a:p>
      </dgm:t>
    </dgm:pt>
    <dgm:pt modelId="{44E902DE-72C1-4A74-9FE4-5221F743A5CD}" type="parTrans" cxnId="{38A948B6-F182-4890-A74E-E95A104A2C93}">
      <dgm:prSet/>
      <dgm:spPr/>
      <dgm:t>
        <a:bodyPr/>
        <a:lstStyle/>
        <a:p>
          <a:endParaRPr lang="en-US"/>
        </a:p>
      </dgm:t>
    </dgm:pt>
    <dgm:pt modelId="{1274F594-CE86-48FD-8880-0D9E91961A55}" type="sibTrans" cxnId="{38A948B6-F182-4890-A74E-E95A104A2C93}">
      <dgm:prSet/>
      <dgm:spPr/>
      <dgm:t>
        <a:bodyPr/>
        <a:lstStyle/>
        <a:p>
          <a:endParaRPr lang="en-US"/>
        </a:p>
      </dgm:t>
    </dgm:pt>
    <dgm:pt modelId="{8C47F6B6-C542-405C-B848-E4810C5D1FC3}">
      <dgm:prSet/>
      <dgm:spPr/>
      <dgm:t>
        <a:bodyPr/>
        <a:lstStyle/>
        <a:p>
          <a:r>
            <a:rPr lang="en-US" b="0" i="0"/>
            <a:t>Causes</a:t>
          </a:r>
          <a:endParaRPr lang="en-US"/>
        </a:p>
      </dgm:t>
    </dgm:pt>
    <dgm:pt modelId="{20560D8A-318E-41E9-9551-9F881F6D40C8}" type="parTrans" cxnId="{DB0C8D19-3330-475D-9857-060D8E3F1C95}">
      <dgm:prSet/>
      <dgm:spPr/>
      <dgm:t>
        <a:bodyPr/>
        <a:lstStyle/>
        <a:p>
          <a:endParaRPr lang="en-US"/>
        </a:p>
      </dgm:t>
    </dgm:pt>
    <dgm:pt modelId="{F4CC5C40-98E1-4093-8B04-292D6776F141}" type="sibTrans" cxnId="{DB0C8D19-3330-475D-9857-060D8E3F1C95}">
      <dgm:prSet/>
      <dgm:spPr/>
      <dgm:t>
        <a:bodyPr/>
        <a:lstStyle/>
        <a:p>
          <a:endParaRPr lang="en-US"/>
        </a:p>
      </dgm:t>
    </dgm:pt>
    <dgm:pt modelId="{DA8F3C29-C831-4D55-9DCC-73E492E326FD}">
      <dgm:prSet/>
      <dgm:spPr/>
      <dgm:t>
        <a:bodyPr/>
        <a:lstStyle/>
        <a:p>
          <a:r>
            <a:rPr lang="en-US" b="0" i="0"/>
            <a:t>Impacts</a:t>
          </a:r>
          <a:endParaRPr lang="en-US"/>
        </a:p>
      </dgm:t>
    </dgm:pt>
    <dgm:pt modelId="{124651D2-776F-4DA5-BCF3-786D7F3C5FA3}" type="parTrans" cxnId="{3400677A-ACA8-4482-AC05-38A6D78A2625}">
      <dgm:prSet/>
      <dgm:spPr/>
      <dgm:t>
        <a:bodyPr/>
        <a:lstStyle/>
        <a:p>
          <a:endParaRPr lang="en-US"/>
        </a:p>
      </dgm:t>
    </dgm:pt>
    <dgm:pt modelId="{D1F23545-E603-43D0-B676-DA978BE41325}" type="sibTrans" cxnId="{3400677A-ACA8-4482-AC05-38A6D78A2625}">
      <dgm:prSet/>
      <dgm:spPr/>
      <dgm:t>
        <a:bodyPr/>
        <a:lstStyle/>
        <a:p>
          <a:endParaRPr lang="en-US"/>
        </a:p>
      </dgm:t>
    </dgm:pt>
    <dgm:pt modelId="{FDED4FBE-AA1B-486D-A3FD-AEBCAE2444E1}">
      <dgm:prSet/>
      <dgm:spPr/>
      <dgm:t>
        <a:bodyPr/>
        <a:lstStyle/>
        <a:p>
          <a:r>
            <a:rPr lang="en-US" b="0" i="0"/>
            <a:t>Cas de Mme Tremblay</a:t>
          </a:r>
          <a:endParaRPr lang="en-US"/>
        </a:p>
      </dgm:t>
    </dgm:pt>
    <dgm:pt modelId="{8F6ED1DC-BF10-4B87-9B8E-76C831CAA72A}" type="parTrans" cxnId="{1E81857F-FA90-42F6-AFD5-6D67B036E896}">
      <dgm:prSet/>
      <dgm:spPr/>
      <dgm:t>
        <a:bodyPr/>
        <a:lstStyle/>
        <a:p>
          <a:endParaRPr lang="en-US"/>
        </a:p>
      </dgm:t>
    </dgm:pt>
    <dgm:pt modelId="{DE4E4615-D54B-4B7F-AAEA-D47057125FC8}" type="sibTrans" cxnId="{1E81857F-FA90-42F6-AFD5-6D67B036E896}">
      <dgm:prSet/>
      <dgm:spPr/>
      <dgm:t>
        <a:bodyPr/>
        <a:lstStyle/>
        <a:p>
          <a:endParaRPr lang="en-US"/>
        </a:p>
      </dgm:t>
    </dgm:pt>
    <dgm:pt modelId="{CADD25BB-864B-4AFC-B896-BE008E6A08DF}">
      <dgm:prSet/>
      <dgm:spPr/>
      <dgm:t>
        <a:bodyPr/>
        <a:lstStyle/>
        <a:p>
          <a:r>
            <a:rPr lang="en-US" b="0" i="0"/>
            <a:t>Insomnie</a:t>
          </a:r>
          <a:endParaRPr lang="en-US"/>
        </a:p>
      </dgm:t>
    </dgm:pt>
    <dgm:pt modelId="{88B240C2-D7E4-4740-852D-D4C6C54E8EBA}" type="parTrans" cxnId="{6E83E9FB-886E-4155-956A-DA3D1F22D83C}">
      <dgm:prSet/>
      <dgm:spPr/>
      <dgm:t>
        <a:bodyPr/>
        <a:lstStyle/>
        <a:p>
          <a:endParaRPr lang="en-US"/>
        </a:p>
      </dgm:t>
    </dgm:pt>
    <dgm:pt modelId="{1DF74030-AC2D-47BB-9617-035DD448B39E}" type="sibTrans" cxnId="{6E83E9FB-886E-4155-956A-DA3D1F22D83C}">
      <dgm:prSet/>
      <dgm:spPr/>
      <dgm:t>
        <a:bodyPr/>
        <a:lstStyle/>
        <a:p>
          <a:endParaRPr lang="en-US"/>
        </a:p>
      </dgm:t>
    </dgm:pt>
    <dgm:pt modelId="{B2EC6DCC-942B-4516-8B58-F118E85F746E}">
      <dgm:prSet/>
      <dgm:spPr/>
      <dgm:t>
        <a:bodyPr/>
        <a:lstStyle/>
        <a:p>
          <a:r>
            <a:rPr lang="en-US" b="0" i="0"/>
            <a:t>Douleur chronique</a:t>
          </a:r>
          <a:endParaRPr lang="en-US"/>
        </a:p>
      </dgm:t>
    </dgm:pt>
    <dgm:pt modelId="{4F7504B1-E840-440D-869E-09DF2E8C2323}" type="parTrans" cxnId="{C0895A50-3D04-4405-97AD-0A24AD3654BA}">
      <dgm:prSet/>
      <dgm:spPr/>
      <dgm:t>
        <a:bodyPr/>
        <a:lstStyle/>
        <a:p>
          <a:endParaRPr lang="en-US"/>
        </a:p>
      </dgm:t>
    </dgm:pt>
    <dgm:pt modelId="{E5876FBF-F572-431E-9052-323952430E03}" type="sibTrans" cxnId="{C0895A50-3D04-4405-97AD-0A24AD3654BA}">
      <dgm:prSet/>
      <dgm:spPr/>
      <dgm:t>
        <a:bodyPr/>
        <a:lstStyle/>
        <a:p>
          <a:endParaRPr lang="en-US"/>
        </a:p>
      </dgm:t>
    </dgm:pt>
    <dgm:pt modelId="{1B8E73B8-01A7-43F7-9B31-541CDC7B4AED}">
      <dgm:prSet/>
      <dgm:spPr/>
      <dgm:t>
        <a:bodyPr/>
        <a:lstStyle/>
        <a:p>
          <a:r>
            <a:rPr lang="en-US" b="0" i="0"/>
            <a:t>Cas de Mme Lemieux</a:t>
          </a:r>
          <a:endParaRPr lang="en-US"/>
        </a:p>
      </dgm:t>
    </dgm:pt>
    <dgm:pt modelId="{D7B9E5F4-B242-4AA6-9D3E-76AB870C076B}" type="parTrans" cxnId="{C3BD138F-7753-4E8A-92B8-86D167201503}">
      <dgm:prSet/>
      <dgm:spPr/>
      <dgm:t>
        <a:bodyPr/>
        <a:lstStyle/>
        <a:p>
          <a:endParaRPr lang="en-US"/>
        </a:p>
      </dgm:t>
    </dgm:pt>
    <dgm:pt modelId="{09C35744-CF17-4D1C-88B7-1CFAB01FFB52}" type="sibTrans" cxnId="{C3BD138F-7753-4E8A-92B8-86D167201503}">
      <dgm:prSet/>
      <dgm:spPr/>
      <dgm:t>
        <a:bodyPr/>
        <a:lstStyle/>
        <a:p>
          <a:endParaRPr lang="en-US"/>
        </a:p>
      </dgm:t>
    </dgm:pt>
    <dgm:pt modelId="{753D47A4-BD4B-4752-BAEE-AFF38ED9D204}">
      <dgm:prSet/>
      <dgm:spPr/>
      <dgm:t>
        <a:bodyPr/>
        <a:lstStyle/>
        <a:p>
          <a:r>
            <a:rPr lang="en-US" b="0" i="0"/>
            <a:t>HTA</a:t>
          </a:r>
          <a:endParaRPr lang="en-US"/>
        </a:p>
      </dgm:t>
    </dgm:pt>
    <dgm:pt modelId="{8ACF0EF0-AE14-4911-9B84-37C8042596F2}" type="parTrans" cxnId="{5C03031A-176A-48F1-AB4F-A36B26BDEF77}">
      <dgm:prSet/>
      <dgm:spPr/>
      <dgm:t>
        <a:bodyPr/>
        <a:lstStyle/>
        <a:p>
          <a:endParaRPr lang="en-US"/>
        </a:p>
      </dgm:t>
    </dgm:pt>
    <dgm:pt modelId="{B3E3D11D-49A4-43F0-B49C-FBB69C706E68}" type="sibTrans" cxnId="{5C03031A-176A-48F1-AB4F-A36B26BDEF77}">
      <dgm:prSet/>
      <dgm:spPr/>
      <dgm:t>
        <a:bodyPr/>
        <a:lstStyle/>
        <a:p>
          <a:endParaRPr lang="en-US"/>
        </a:p>
      </dgm:t>
    </dgm:pt>
    <dgm:pt modelId="{A3A8B8D5-A683-44D2-B708-CF849CEECC98}">
      <dgm:prSet/>
      <dgm:spPr/>
      <dgm:t>
        <a:bodyPr/>
        <a:lstStyle/>
        <a:p>
          <a:r>
            <a:rPr lang="en-US" b="0" i="0"/>
            <a:t>Troubles cognitifs</a:t>
          </a:r>
          <a:endParaRPr lang="en-US"/>
        </a:p>
      </dgm:t>
    </dgm:pt>
    <dgm:pt modelId="{7AAA77C1-4EE7-49AC-955F-E0E186902B0A}" type="parTrans" cxnId="{D5277B79-932A-4878-AC6B-0B7B68291A27}">
      <dgm:prSet/>
      <dgm:spPr/>
      <dgm:t>
        <a:bodyPr/>
        <a:lstStyle/>
        <a:p>
          <a:endParaRPr lang="en-US"/>
        </a:p>
      </dgm:t>
    </dgm:pt>
    <dgm:pt modelId="{D54CC743-E8F7-4AF9-A429-DA9A469A2764}" type="sibTrans" cxnId="{D5277B79-932A-4878-AC6B-0B7B68291A27}">
      <dgm:prSet/>
      <dgm:spPr/>
      <dgm:t>
        <a:bodyPr/>
        <a:lstStyle/>
        <a:p>
          <a:endParaRPr lang="en-US"/>
        </a:p>
      </dgm:t>
    </dgm:pt>
    <dgm:pt modelId="{394FDBE7-DF22-4072-942B-6B5D3BC6C153}">
      <dgm:prSet/>
      <dgm:spPr/>
      <dgm:t>
        <a:bodyPr/>
        <a:lstStyle/>
        <a:p>
          <a:r>
            <a:rPr lang="en-US" b="0" i="0"/>
            <a:t>Conclusion</a:t>
          </a:r>
          <a:endParaRPr lang="en-US"/>
        </a:p>
      </dgm:t>
    </dgm:pt>
    <dgm:pt modelId="{6C16C9B3-3D7E-4738-913D-C6AA6B046ADE}" type="parTrans" cxnId="{B77725F6-86FB-4334-990C-9CC4F6870E25}">
      <dgm:prSet/>
      <dgm:spPr/>
      <dgm:t>
        <a:bodyPr/>
        <a:lstStyle/>
        <a:p>
          <a:endParaRPr lang="en-US"/>
        </a:p>
      </dgm:t>
    </dgm:pt>
    <dgm:pt modelId="{7A44FF78-35D4-4C3F-91B8-CD49722A5494}" type="sibTrans" cxnId="{B77725F6-86FB-4334-990C-9CC4F6870E25}">
      <dgm:prSet/>
      <dgm:spPr/>
      <dgm:t>
        <a:bodyPr/>
        <a:lstStyle/>
        <a:p>
          <a:endParaRPr lang="en-US"/>
        </a:p>
      </dgm:t>
    </dgm:pt>
    <dgm:pt modelId="{DA6832F7-B95B-E44C-AEDA-58E4792E6659}" type="pres">
      <dgm:prSet presAssocID="{5523C504-FD2B-4925-AD52-C25014AB7C56}" presName="Name0" presStyleCnt="0">
        <dgm:presLayoutVars>
          <dgm:dir/>
          <dgm:animLvl val="lvl"/>
          <dgm:resizeHandles val="exact"/>
        </dgm:presLayoutVars>
      </dgm:prSet>
      <dgm:spPr/>
    </dgm:pt>
    <dgm:pt modelId="{7D7E0B0E-8782-E740-91EE-DA65A9A32EE5}" type="pres">
      <dgm:prSet presAssocID="{AE6BD124-C415-4679-A898-5CF6ABDA0F49}" presName="linNode" presStyleCnt="0"/>
      <dgm:spPr/>
    </dgm:pt>
    <dgm:pt modelId="{73C1751A-8538-124E-9F6E-7604DBC57414}" type="pres">
      <dgm:prSet presAssocID="{AE6BD124-C415-4679-A898-5CF6ABDA0F49}" presName="parentText" presStyleLbl="node1" presStyleIdx="0" presStyleCnt="4">
        <dgm:presLayoutVars>
          <dgm:chMax val="1"/>
          <dgm:bulletEnabled val="1"/>
        </dgm:presLayoutVars>
      </dgm:prSet>
      <dgm:spPr/>
    </dgm:pt>
    <dgm:pt modelId="{649C3F6D-BE9C-3F48-A261-0D050A6A25B4}" type="pres">
      <dgm:prSet presAssocID="{AE6BD124-C415-4679-A898-5CF6ABDA0F49}" presName="descendantText" presStyleLbl="alignAccFollowNode1" presStyleIdx="0" presStyleCnt="3">
        <dgm:presLayoutVars>
          <dgm:bulletEnabled val="1"/>
        </dgm:presLayoutVars>
      </dgm:prSet>
      <dgm:spPr/>
    </dgm:pt>
    <dgm:pt modelId="{0FE9C20F-0C0C-5843-A946-9A96C2A7E428}" type="pres">
      <dgm:prSet presAssocID="{4AA7FEA0-DE8C-4D33-840B-F209E791411A}" presName="sp" presStyleCnt="0"/>
      <dgm:spPr/>
    </dgm:pt>
    <dgm:pt modelId="{473417FA-F372-2949-8EB2-33456FCDE5E1}" type="pres">
      <dgm:prSet presAssocID="{FDED4FBE-AA1B-486D-A3FD-AEBCAE2444E1}" presName="linNode" presStyleCnt="0"/>
      <dgm:spPr/>
    </dgm:pt>
    <dgm:pt modelId="{FC58D050-0EF9-7843-8E0A-8A2962A79E08}" type="pres">
      <dgm:prSet presAssocID="{FDED4FBE-AA1B-486D-A3FD-AEBCAE2444E1}" presName="parentText" presStyleLbl="node1" presStyleIdx="1" presStyleCnt="4">
        <dgm:presLayoutVars>
          <dgm:chMax val="1"/>
          <dgm:bulletEnabled val="1"/>
        </dgm:presLayoutVars>
      </dgm:prSet>
      <dgm:spPr/>
    </dgm:pt>
    <dgm:pt modelId="{5DD9628A-F237-4B49-9DB4-03DCA9A86CB8}" type="pres">
      <dgm:prSet presAssocID="{FDED4FBE-AA1B-486D-A3FD-AEBCAE2444E1}" presName="descendantText" presStyleLbl="alignAccFollowNode1" presStyleIdx="1" presStyleCnt="3">
        <dgm:presLayoutVars>
          <dgm:bulletEnabled val="1"/>
        </dgm:presLayoutVars>
      </dgm:prSet>
      <dgm:spPr/>
    </dgm:pt>
    <dgm:pt modelId="{F61F72B9-7811-9947-A489-90B16926D7AA}" type="pres">
      <dgm:prSet presAssocID="{DE4E4615-D54B-4B7F-AAEA-D47057125FC8}" presName="sp" presStyleCnt="0"/>
      <dgm:spPr/>
    </dgm:pt>
    <dgm:pt modelId="{3F37F22E-2EF7-0B49-8F45-8A72B8DE0C11}" type="pres">
      <dgm:prSet presAssocID="{1B8E73B8-01A7-43F7-9B31-541CDC7B4AED}" presName="linNode" presStyleCnt="0"/>
      <dgm:spPr/>
    </dgm:pt>
    <dgm:pt modelId="{7FC63B8D-3EA8-1B4F-A69E-91723B652BBB}" type="pres">
      <dgm:prSet presAssocID="{1B8E73B8-01A7-43F7-9B31-541CDC7B4AED}" presName="parentText" presStyleLbl="node1" presStyleIdx="2" presStyleCnt="4">
        <dgm:presLayoutVars>
          <dgm:chMax val="1"/>
          <dgm:bulletEnabled val="1"/>
        </dgm:presLayoutVars>
      </dgm:prSet>
      <dgm:spPr/>
    </dgm:pt>
    <dgm:pt modelId="{2849A01C-F182-994E-AEDF-4C211A88A436}" type="pres">
      <dgm:prSet presAssocID="{1B8E73B8-01A7-43F7-9B31-541CDC7B4AED}" presName="descendantText" presStyleLbl="alignAccFollowNode1" presStyleIdx="2" presStyleCnt="3">
        <dgm:presLayoutVars>
          <dgm:bulletEnabled val="1"/>
        </dgm:presLayoutVars>
      </dgm:prSet>
      <dgm:spPr/>
    </dgm:pt>
    <dgm:pt modelId="{D21EA990-979D-9B4E-859B-340C2A7584D2}" type="pres">
      <dgm:prSet presAssocID="{09C35744-CF17-4D1C-88B7-1CFAB01FFB52}" presName="sp" presStyleCnt="0"/>
      <dgm:spPr/>
    </dgm:pt>
    <dgm:pt modelId="{F41FE76F-33EF-C646-B71D-5F24DC020077}" type="pres">
      <dgm:prSet presAssocID="{394FDBE7-DF22-4072-942B-6B5D3BC6C153}" presName="linNode" presStyleCnt="0"/>
      <dgm:spPr/>
    </dgm:pt>
    <dgm:pt modelId="{4C511959-02E6-CE46-A53C-1BB3EFA05D3A}" type="pres">
      <dgm:prSet presAssocID="{394FDBE7-DF22-4072-942B-6B5D3BC6C153}" presName="parentText" presStyleLbl="node1" presStyleIdx="3" presStyleCnt="4">
        <dgm:presLayoutVars>
          <dgm:chMax val="1"/>
          <dgm:bulletEnabled val="1"/>
        </dgm:presLayoutVars>
      </dgm:prSet>
      <dgm:spPr/>
    </dgm:pt>
  </dgm:ptLst>
  <dgm:cxnLst>
    <dgm:cxn modelId="{20C0070A-509A-B44D-A061-3EEFBBB53782}" type="presOf" srcId="{394FDBE7-DF22-4072-942B-6B5D3BC6C153}" destId="{4C511959-02E6-CE46-A53C-1BB3EFA05D3A}" srcOrd="0" destOrd="0" presId="urn:microsoft.com/office/officeart/2005/8/layout/vList5"/>
    <dgm:cxn modelId="{22121B0D-215C-5742-8968-435ECA6D2A02}" type="presOf" srcId="{A3A8B8D5-A683-44D2-B708-CF849CEECC98}" destId="{2849A01C-F182-994E-AEDF-4C211A88A436}" srcOrd="0" destOrd="1" presId="urn:microsoft.com/office/officeart/2005/8/layout/vList5"/>
    <dgm:cxn modelId="{DB0C8D19-3330-475D-9857-060D8E3F1C95}" srcId="{AE6BD124-C415-4679-A898-5CF6ABDA0F49}" destId="{8C47F6B6-C542-405C-B848-E4810C5D1FC3}" srcOrd="1" destOrd="0" parTransId="{20560D8A-318E-41E9-9551-9F881F6D40C8}" sibTransId="{F4CC5C40-98E1-4093-8B04-292D6776F141}"/>
    <dgm:cxn modelId="{5C03031A-176A-48F1-AB4F-A36B26BDEF77}" srcId="{1B8E73B8-01A7-43F7-9B31-541CDC7B4AED}" destId="{753D47A4-BD4B-4752-BAEE-AFF38ED9D204}" srcOrd="0" destOrd="0" parTransId="{8ACF0EF0-AE14-4911-9B84-37C8042596F2}" sibTransId="{B3E3D11D-49A4-43F0-B49C-FBB69C706E68}"/>
    <dgm:cxn modelId="{BC39E82D-38D9-1C44-813E-A8D159B127EF}" type="presOf" srcId="{5523C504-FD2B-4925-AD52-C25014AB7C56}" destId="{DA6832F7-B95B-E44C-AEDA-58E4792E6659}" srcOrd="0" destOrd="0" presId="urn:microsoft.com/office/officeart/2005/8/layout/vList5"/>
    <dgm:cxn modelId="{7210E235-BD0B-D246-81BA-EE6341177B6B}" type="presOf" srcId="{CADD25BB-864B-4AFC-B896-BE008E6A08DF}" destId="{5DD9628A-F237-4B49-9DB4-03DCA9A86CB8}" srcOrd="0" destOrd="0" presId="urn:microsoft.com/office/officeart/2005/8/layout/vList5"/>
    <dgm:cxn modelId="{B35F9F3E-0572-A848-BBB0-544E250D121F}" type="presOf" srcId="{8C47F6B6-C542-405C-B848-E4810C5D1FC3}" destId="{649C3F6D-BE9C-3F48-A261-0D050A6A25B4}" srcOrd="0" destOrd="1" presId="urn:microsoft.com/office/officeart/2005/8/layout/vList5"/>
    <dgm:cxn modelId="{DA436065-96C6-A547-8B14-ACE195B1C756}" type="presOf" srcId="{1B8E73B8-01A7-43F7-9B31-541CDC7B4AED}" destId="{7FC63B8D-3EA8-1B4F-A69E-91723B652BBB}" srcOrd="0" destOrd="0" presId="urn:microsoft.com/office/officeart/2005/8/layout/vList5"/>
    <dgm:cxn modelId="{E22E9247-7545-3144-B21C-7FDF6E665A11}" type="presOf" srcId="{FDED4FBE-AA1B-486D-A3FD-AEBCAE2444E1}" destId="{FC58D050-0EF9-7843-8E0A-8A2962A79E08}" srcOrd="0" destOrd="0" presId="urn:microsoft.com/office/officeart/2005/8/layout/vList5"/>
    <dgm:cxn modelId="{C0895A50-3D04-4405-97AD-0A24AD3654BA}" srcId="{FDED4FBE-AA1B-486D-A3FD-AEBCAE2444E1}" destId="{B2EC6DCC-942B-4516-8B58-F118E85F746E}" srcOrd="1" destOrd="0" parTransId="{4F7504B1-E840-440D-869E-09DF2E8C2323}" sibTransId="{E5876FBF-F572-431E-9052-323952430E03}"/>
    <dgm:cxn modelId="{9775CA58-C2F7-2945-A774-EFEF54D2473A}" type="presOf" srcId="{753D47A4-BD4B-4752-BAEE-AFF38ED9D204}" destId="{2849A01C-F182-994E-AEDF-4C211A88A436}" srcOrd="0" destOrd="0" presId="urn:microsoft.com/office/officeart/2005/8/layout/vList5"/>
    <dgm:cxn modelId="{D5277B79-932A-4878-AC6B-0B7B68291A27}" srcId="{1B8E73B8-01A7-43F7-9B31-541CDC7B4AED}" destId="{A3A8B8D5-A683-44D2-B708-CF849CEECC98}" srcOrd="1" destOrd="0" parTransId="{7AAA77C1-4EE7-49AC-955F-E0E186902B0A}" sibTransId="{D54CC743-E8F7-4AF9-A429-DA9A469A2764}"/>
    <dgm:cxn modelId="{43BEA679-FA15-6744-B25B-4DDAE4E399CA}" type="presOf" srcId="{2ED10830-A125-4C9D-A7CB-B5C6D3B54A0F}" destId="{649C3F6D-BE9C-3F48-A261-0D050A6A25B4}" srcOrd="0" destOrd="0" presId="urn:microsoft.com/office/officeart/2005/8/layout/vList5"/>
    <dgm:cxn modelId="{3400677A-ACA8-4482-AC05-38A6D78A2625}" srcId="{AE6BD124-C415-4679-A898-5CF6ABDA0F49}" destId="{DA8F3C29-C831-4D55-9DCC-73E492E326FD}" srcOrd="2" destOrd="0" parTransId="{124651D2-776F-4DA5-BCF3-786D7F3C5FA3}" sibTransId="{D1F23545-E603-43D0-B676-DA978BE41325}"/>
    <dgm:cxn modelId="{1E81857F-FA90-42F6-AFD5-6D67B036E896}" srcId="{5523C504-FD2B-4925-AD52-C25014AB7C56}" destId="{FDED4FBE-AA1B-486D-A3FD-AEBCAE2444E1}" srcOrd="1" destOrd="0" parTransId="{8F6ED1DC-BF10-4B87-9B8E-76C831CAA72A}" sibTransId="{DE4E4615-D54B-4B7F-AAEA-D47057125FC8}"/>
    <dgm:cxn modelId="{C3BD138F-7753-4E8A-92B8-86D167201503}" srcId="{5523C504-FD2B-4925-AD52-C25014AB7C56}" destId="{1B8E73B8-01A7-43F7-9B31-541CDC7B4AED}" srcOrd="2" destOrd="0" parTransId="{D7B9E5F4-B242-4AA6-9D3E-76AB870C076B}" sibTransId="{09C35744-CF17-4D1C-88B7-1CFAB01FFB52}"/>
    <dgm:cxn modelId="{38A948B6-F182-4890-A74E-E95A104A2C93}" srcId="{AE6BD124-C415-4679-A898-5CF6ABDA0F49}" destId="{2ED10830-A125-4C9D-A7CB-B5C6D3B54A0F}" srcOrd="0" destOrd="0" parTransId="{44E902DE-72C1-4A74-9FE4-5221F743A5CD}" sibTransId="{1274F594-CE86-48FD-8880-0D9E91961A55}"/>
    <dgm:cxn modelId="{E0B15BBD-0B68-7F4D-97D1-F26A629FF41E}" type="presOf" srcId="{AE6BD124-C415-4679-A898-5CF6ABDA0F49}" destId="{73C1751A-8538-124E-9F6E-7604DBC57414}" srcOrd="0" destOrd="0" presId="urn:microsoft.com/office/officeart/2005/8/layout/vList5"/>
    <dgm:cxn modelId="{19362EC6-4C32-0748-8823-1BB7C7C3443C}" type="presOf" srcId="{DA8F3C29-C831-4D55-9DCC-73E492E326FD}" destId="{649C3F6D-BE9C-3F48-A261-0D050A6A25B4}" srcOrd="0" destOrd="2" presId="urn:microsoft.com/office/officeart/2005/8/layout/vList5"/>
    <dgm:cxn modelId="{E73F4DE2-D7F3-4D87-A761-1771EED8705D}" srcId="{5523C504-FD2B-4925-AD52-C25014AB7C56}" destId="{AE6BD124-C415-4679-A898-5CF6ABDA0F49}" srcOrd="0" destOrd="0" parTransId="{9F839B21-777D-4029-B24A-2D938EE21DD6}" sibTransId="{4AA7FEA0-DE8C-4D33-840B-F209E791411A}"/>
    <dgm:cxn modelId="{92FF03F3-54A2-C548-B782-B12348D5C737}" type="presOf" srcId="{B2EC6DCC-942B-4516-8B58-F118E85F746E}" destId="{5DD9628A-F237-4B49-9DB4-03DCA9A86CB8}" srcOrd="0" destOrd="1" presId="urn:microsoft.com/office/officeart/2005/8/layout/vList5"/>
    <dgm:cxn modelId="{B77725F6-86FB-4334-990C-9CC4F6870E25}" srcId="{5523C504-FD2B-4925-AD52-C25014AB7C56}" destId="{394FDBE7-DF22-4072-942B-6B5D3BC6C153}" srcOrd="3" destOrd="0" parTransId="{6C16C9B3-3D7E-4738-913D-C6AA6B046ADE}" sibTransId="{7A44FF78-35D4-4C3F-91B8-CD49722A5494}"/>
    <dgm:cxn modelId="{6E83E9FB-886E-4155-956A-DA3D1F22D83C}" srcId="{FDED4FBE-AA1B-486D-A3FD-AEBCAE2444E1}" destId="{CADD25BB-864B-4AFC-B896-BE008E6A08DF}" srcOrd="0" destOrd="0" parTransId="{88B240C2-D7E4-4740-852D-D4C6C54E8EBA}" sibTransId="{1DF74030-AC2D-47BB-9617-035DD448B39E}"/>
    <dgm:cxn modelId="{B14A2FCC-D8B5-ED43-8457-F2CC3327771C}" type="presParOf" srcId="{DA6832F7-B95B-E44C-AEDA-58E4792E6659}" destId="{7D7E0B0E-8782-E740-91EE-DA65A9A32EE5}" srcOrd="0" destOrd="0" presId="urn:microsoft.com/office/officeart/2005/8/layout/vList5"/>
    <dgm:cxn modelId="{5F7F80FF-6467-0242-9464-2F4C33981480}" type="presParOf" srcId="{7D7E0B0E-8782-E740-91EE-DA65A9A32EE5}" destId="{73C1751A-8538-124E-9F6E-7604DBC57414}" srcOrd="0" destOrd="0" presId="urn:microsoft.com/office/officeart/2005/8/layout/vList5"/>
    <dgm:cxn modelId="{7A5FEDEC-8DC8-AB40-B654-5E95C2DD2BF1}" type="presParOf" srcId="{7D7E0B0E-8782-E740-91EE-DA65A9A32EE5}" destId="{649C3F6D-BE9C-3F48-A261-0D050A6A25B4}" srcOrd="1" destOrd="0" presId="urn:microsoft.com/office/officeart/2005/8/layout/vList5"/>
    <dgm:cxn modelId="{D1B3DAA8-E145-A14B-A171-9800D5D9DD62}" type="presParOf" srcId="{DA6832F7-B95B-E44C-AEDA-58E4792E6659}" destId="{0FE9C20F-0C0C-5843-A946-9A96C2A7E428}" srcOrd="1" destOrd="0" presId="urn:microsoft.com/office/officeart/2005/8/layout/vList5"/>
    <dgm:cxn modelId="{2B722CB4-8C01-BA4D-B676-9D28AEF5D1F5}" type="presParOf" srcId="{DA6832F7-B95B-E44C-AEDA-58E4792E6659}" destId="{473417FA-F372-2949-8EB2-33456FCDE5E1}" srcOrd="2" destOrd="0" presId="urn:microsoft.com/office/officeart/2005/8/layout/vList5"/>
    <dgm:cxn modelId="{5DD6BF00-1FF1-FA44-824B-6EAE1326AE58}" type="presParOf" srcId="{473417FA-F372-2949-8EB2-33456FCDE5E1}" destId="{FC58D050-0EF9-7843-8E0A-8A2962A79E08}" srcOrd="0" destOrd="0" presId="urn:microsoft.com/office/officeart/2005/8/layout/vList5"/>
    <dgm:cxn modelId="{22780D21-B74F-C34C-A16F-33B426BCE4F7}" type="presParOf" srcId="{473417FA-F372-2949-8EB2-33456FCDE5E1}" destId="{5DD9628A-F237-4B49-9DB4-03DCA9A86CB8}" srcOrd="1" destOrd="0" presId="urn:microsoft.com/office/officeart/2005/8/layout/vList5"/>
    <dgm:cxn modelId="{63ABAF75-5945-EE4F-912F-EAC17F1A3384}" type="presParOf" srcId="{DA6832F7-B95B-E44C-AEDA-58E4792E6659}" destId="{F61F72B9-7811-9947-A489-90B16926D7AA}" srcOrd="3" destOrd="0" presId="urn:microsoft.com/office/officeart/2005/8/layout/vList5"/>
    <dgm:cxn modelId="{C8BBB156-1867-7249-B1CB-E18E495A3848}" type="presParOf" srcId="{DA6832F7-B95B-E44C-AEDA-58E4792E6659}" destId="{3F37F22E-2EF7-0B49-8F45-8A72B8DE0C11}" srcOrd="4" destOrd="0" presId="urn:microsoft.com/office/officeart/2005/8/layout/vList5"/>
    <dgm:cxn modelId="{AE6B961B-6E45-BD43-9008-371C9AB4451E}" type="presParOf" srcId="{3F37F22E-2EF7-0B49-8F45-8A72B8DE0C11}" destId="{7FC63B8D-3EA8-1B4F-A69E-91723B652BBB}" srcOrd="0" destOrd="0" presId="urn:microsoft.com/office/officeart/2005/8/layout/vList5"/>
    <dgm:cxn modelId="{89FA487A-581C-6A44-94EE-2F9FA622DB88}" type="presParOf" srcId="{3F37F22E-2EF7-0B49-8F45-8A72B8DE0C11}" destId="{2849A01C-F182-994E-AEDF-4C211A88A436}" srcOrd="1" destOrd="0" presId="urn:microsoft.com/office/officeart/2005/8/layout/vList5"/>
    <dgm:cxn modelId="{3638C95B-428D-8A44-B857-B42FA04D1BF3}" type="presParOf" srcId="{DA6832F7-B95B-E44C-AEDA-58E4792E6659}" destId="{D21EA990-979D-9B4E-859B-340C2A7584D2}" srcOrd="5" destOrd="0" presId="urn:microsoft.com/office/officeart/2005/8/layout/vList5"/>
    <dgm:cxn modelId="{A012377B-1F50-8141-AEC8-2C668B98FE57}" type="presParOf" srcId="{DA6832F7-B95B-E44C-AEDA-58E4792E6659}" destId="{F41FE76F-33EF-C646-B71D-5F24DC020077}" srcOrd="6" destOrd="0" presId="urn:microsoft.com/office/officeart/2005/8/layout/vList5"/>
    <dgm:cxn modelId="{E67F214C-C332-E541-91D6-CD3AB468E960}" type="presParOf" srcId="{F41FE76F-33EF-C646-B71D-5F24DC020077}" destId="{4C511959-02E6-CE46-A53C-1BB3EFA05D3A}"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F41DC7B-79EE-45F0-BF03-3FE9BD7E279F}"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9FD83EB2-8850-42F6-8FF8-4A91C645ADAD}">
      <dgm:prSet/>
      <dgm:spPr/>
      <dgm:t>
        <a:bodyPr/>
        <a:lstStyle/>
        <a:p>
          <a:r>
            <a:rPr lang="fr-CA"/>
            <a:t>Effets indésirables des médicaments</a:t>
          </a:r>
          <a:endParaRPr lang="en-US"/>
        </a:p>
      </dgm:t>
    </dgm:pt>
    <dgm:pt modelId="{6E51BF39-10A6-4048-AB87-2DE79CABCD5D}" type="parTrans" cxnId="{D7935E92-D887-44F3-A4EA-0D035D7FA866}">
      <dgm:prSet/>
      <dgm:spPr/>
      <dgm:t>
        <a:bodyPr/>
        <a:lstStyle/>
        <a:p>
          <a:endParaRPr lang="en-US"/>
        </a:p>
      </dgm:t>
    </dgm:pt>
    <dgm:pt modelId="{32A7E5B7-AA97-486D-B8B4-BB711BF3538D}" type="sibTrans" cxnId="{D7935E92-D887-44F3-A4EA-0D035D7FA866}">
      <dgm:prSet/>
      <dgm:spPr/>
      <dgm:t>
        <a:bodyPr/>
        <a:lstStyle/>
        <a:p>
          <a:endParaRPr lang="en-US"/>
        </a:p>
      </dgm:t>
    </dgm:pt>
    <dgm:pt modelId="{5480EC4F-D986-472C-AC32-35A0570BD720}">
      <dgm:prSet/>
      <dgm:spPr/>
      <dgm:t>
        <a:bodyPr/>
        <a:lstStyle/>
        <a:p>
          <a:r>
            <a:rPr lang="fr-CA"/>
            <a:t>Interactions médicamenteuses</a:t>
          </a:r>
          <a:endParaRPr lang="en-US"/>
        </a:p>
      </dgm:t>
    </dgm:pt>
    <dgm:pt modelId="{0C7A0963-9A12-43A5-B04E-56AB4D8019E8}" type="parTrans" cxnId="{DBF30F08-3A33-4D61-BD7D-A1FDC91A8C9E}">
      <dgm:prSet/>
      <dgm:spPr/>
      <dgm:t>
        <a:bodyPr/>
        <a:lstStyle/>
        <a:p>
          <a:endParaRPr lang="en-US"/>
        </a:p>
      </dgm:t>
    </dgm:pt>
    <dgm:pt modelId="{C0CF9B98-D5B9-4E64-B4C3-1DC53AD8A5F5}" type="sibTrans" cxnId="{DBF30F08-3A33-4D61-BD7D-A1FDC91A8C9E}">
      <dgm:prSet/>
      <dgm:spPr/>
      <dgm:t>
        <a:bodyPr/>
        <a:lstStyle/>
        <a:p>
          <a:endParaRPr lang="en-US"/>
        </a:p>
      </dgm:t>
    </dgm:pt>
    <dgm:pt modelId="{5D694E41-E263-4B8E-BD8B-81BF3E72B7A6}">
      <dgm:prSet/>
      <dgm:spPr/>
      <dgm:t>
        <a:bodyPr/>
        <a:lstStyle/>
        <a:p>
          <a:r>
            <a:rPr lang="fr-CA"/>
            <a:t>Risque de non-fidélité au traitement</a:t>
          </a:r>
          <a:endParaRPr lang="en-US"/>
        </a:p>
      </dgm:t>
    </dgm:pt>
    <dgm:pt modelId="{373A47D9-BAC1-4C7A-AB43-6EBC3D0AFED1}" type="parTrans" cxnId="{C904EAA5-A5CD-4700-9FB8-643069133A36}">
      <dgm:prSet/>
      <dgm:spPr/>
      <dgm:t>
        <a:bodyPr/>
        <a:lstStyle/>
        <a:p>
          <a:endParaRPr lang="en-US"/>
        </a:p>
      </dgm:t>
    </dgm:pt>
    <dgm:pt modelId="{562066A9-7454-4596-A2CC-D2BFD1A24870}" type="sibTrans" cxnId="{C904EAA5-A5CD-4700-9FB8-643069133A36}">
      <dgm:prSet/>
      <dgm:spPr/>
      <dgm:t>
        <a:bodyPr/>
        <a:lstStyle/>
        <a:p>
          <a:endParaRPr lang="en-US"/>
        </a:p>
      </dgm:t>
    </dgm:pt>
    <dgm:pt modelId="{0675401C-157C-48A1-A6F0-1C20913D3BB4}">
      <dgm:prSet/>
      <dgm:spPr/>
      <dgm:t>
        <a:bodyPr/>
        <a:lstStyle/>
        <a:p>
          <a:r>
            <a:rPr lang="fr-CA"/>
            <a:t>Rôle dans grands syndromes gériatriques</a:t>
          </a:r>
          <a:endParaRPr lang="en-US"/>
        </a:p>
      </dgm:t>
    </dgm:pt>
    <dgm:pt modelId="{9C77CF25-F62C-4848-B6D5-6773E93DA503}" type="parTrans" cxnId="{4DD4484F-3FD3-4BDE-99C9-7C5EC6B5363B}">
      <dgm:prSet/>
      <dgm:spPr/>
      <dgm:t>
        <a:bodyPr/>
        <a:lstStyle/>
        <a:p>
          <a:endParaRPr lang="en-US"/>
        </a:p>
      </dgm:t>
    </dgm:pt>
    <dgm:pt modelId="{7A3967DF-077E-416F-9A44-0AF13594F711}" type="sibTrans" cxnId="{4DD4484F-3FD3-4BDE-99C9-7C5EC6B5363B}">
      <dgm:prSet/>
      <dgm:spPr/>
      <dgm:t>
        <a:bodyPr/>
        <a:lstStyle/>
        <a:p>
          <a:endParaRPr lang="en-US"/>
        </a:p>
      </dgm:t>
    </dgm:pt>
    <dgm:pt modelId="{6A959A5B-14AD-AE4E-BA66-E02EA44C9498}" type="pres">
      <dgm:prSet presAssocID="{7F41DC7B-79EE-45F0-BF03-3FE9BD7E279F}" presName="linear" presStyleCnt="0">
        <dgm:presLayoutVars>
          <dgm:animLvl val="lvl"/>
          <dgm:resizeHandles val="exact"/>
        </dgm:presLayoutVars>
      </dgm:prSet>
      <dgm:spPr/>
    </dgm:pt>
    <dgm:pt modelId="{287E7C61-8686-4446-B039-EE5B0313B2CF}" type="pres">
      <dgm:prSet presAssocID="{9FD83EB2-8850-42F6-8FF8-4A91C645ADAD}" presName="parentText" presStyleLbl="node1" presStyleIdx="0" presStyleCnt="4">
        <dgm:presLayoutVars>
          <dgm:chMax val="0"/>
          <dgm:bulletEnabled val="1"/>
        </dgm:presLayoutVars>
      </dgm:prSet>
      <dgm:spPr/>
    </dgm:pt>
    <dgm:pt modelId="{31FA8AD3-11DC-A74E-BA3B-B5DD608F7389}" type="pres">
      <dgm:prSet presAssocID="{32A7E5B7-AA97-486D-B8B4-BB711BF3538D}" presName="spacer" presStyleCnt="0"/>
      <dgm:spPr/>
    </dgm:pt>
    <dgm:pt modelId="{EE23697C-6700-5F4D-BCAD-8E194F837D85}" type="pres">
      <dgm:prSet presAssocID="{5480EC4F-D986-472C-AC32-35A0570BD720}" presName="parentText" presStyleLbl="node1" presStyleIdx="1" presStyleCnt="4">
        <dgm:presLayoutVars>
          <dgm:chMax val="0"/>
          <dgm:bulletEnabled val="1"/>
        </dgm:presLayoutVars>
      </dgm:prSet>
      <dgm:spPr/>
    </dgm:pt>
    <dgm:pt modelId="{1241C59C-0B67-024C-8DAB-1F0D1E531DD9}" type="pres">
      <dgm:prSet presAssocID="{C0CF9B98-D5B9-4E64-B4C3-1DC53AD8A5F5}" presName="spacer" presStyleCnt="0"/>
      <dgm:spPr/>
    </dgm:pt>
    <dgm:pt modelId="{132BB79D-1C19-0845-B164-EB97D8E58143}" type="pres">
      <dgm:prSet presAssocID="{5D694E41-E263-4B8E-BD8B-81BF3E72B7A6}" presName="parentText" presStyleLbl="node1" presStyleIdx="2" presStyleCnt="4">
        <dgm:presLayoutVars>
          <dgm:chMax val="0"/>
          <dgm:bulletEnabled val="1"/>
        </dgm:presLayoutVars>
      </dgm:prSet>
      <dgm:spPr/>
    </dgm:pt>
    <dgm:pt modelId="{1108736D-7912-3241-9329-C0009CD2E7AC}" type="pres">
      <dgm:prSet presAssocID="{562066A9-7454-4596-A2CC-D2BFD1A24870}" presName="spacer" presStyleCnt="0"/>
      <dgm:spPr/>
    </dgm:pt>
    <dgm:pt modelId="{9AEA9620-6AD5-194B-A77F-E3B9A6CF0DD3}" type="pres">
      <dgm:prSet presAssocID="{0675401C-157C-48A1-A6F0-1C20913D3BB4}" presName="parentText" presStyleLbl="node1" presStyleIdx="3" presStyleCnt="4">
        <dgm:presLayoutVars>
          <dgm:chMax val="0"/>
          <dgm:bulletEnabled val="1"/>
        </dgm:presLayoutVars>
      </dgm:prSet>
      <dgm:spPr/>
    </dgm:pt>
  </dgm:ptLst>
  <dgm:cxnLst>
    <dgm:cxn modelId="{DBF30F08-3A33-4D61-BD7D-A1FDC91A8C9E}" srcId="{7F41DC7B-79EE-45F0-BF03-3FE9BD7E279F}" destId="{5480EC4F-D986-472C-AC32-35A0570BD720}" srcOrd="1" destOrd="0" parTransId="{0C7A0963-9A12-43A5-B04E-56AB4D8019E8}" sibTransId="{C0CF9B98-D5B9-4E64-B4C3-1DC53AD8A5F5}"/>
    <dgm:cxn modelId="{80BE0219-BE2C-8547-9C82-1349CD988927}" type="presOf" srcId="{0675401C-157C-48A1-A6F0-1C20913D3BB4}" destId="{9AEA9620-6AD5-194B-A77F-E3B9A6CF0DD3}" srcOrd="0" destOrd="0" presId="urn:microsoft.com/office/officeart/2005/8/layout/vList2"/>
    <dgm:cxn modelId="{58CB7B2F-26EA-1F49-A4D9-06562E62E738}" type="presOf" srcId="{5D694E41-E263-4B8E-BD8B-81BF3E72B7A6}" destId="{132BB79D-1C19-0845-B164-EB97D8E58143}" srcOrd="0" destOrd="0" presId="urn:microsoft.com/office/officeart/2005/8/layout/vList2"/>
    <dgm:cxn modelId="{56F8A748-2F3B-9E46-97CE-4752658B2A42}" type="presOf" srcId="{5480EC4F-D986-472C-AC32-35A0570BD720}" destId="{EE23697C-6700-5F4D-BCAD-8E194F837D85}" srcOrd="0" destOrd="0" presId="urn:microsoft.com/office/officeart/2005/8/layout/vList2"/>
    <dgm:cxn modelId="{4DD4484F-3FD3-4BDE-99C9-7C5EC6B5363B}" srcId="{7F41DC7B-79EE-45F0-BF03-3FE9BD7E279F}" destId="{0675401C-157C-48A1-A6F0-1C20913D3BB4}" srcOrd="3" destOrd="0" parTransId="{9C77CF25-F62C-4848-B6D5-6773E93DA503}" sibTransId="{7A3967DF-077E-416F-9A44-0AF13594F711}"/>
    <dgm:cxn modelId="{D7935E92-D887-44F3-A4EA-0D035D7FA866}" srcId="{7F41DC7B-79EE-45F0-BF03-3FE9BD7E279F}" destId="{9FD83EB2-8850-42F6-8FF8-4A91C645ADAD}" srcOrd="0" destOrd="0" parTransId="{6E51BF39-10A6-4048-AB87-2DE79CABCD5D}" sibTransId="{32A7E5B7-AA97-486D-B8B4-BB711BF3538D}"/>
    <dgm:cxn modelId="{723F509D-0D58-284A-B65C-A8093457BD28}" type="presOf" srcId="{7F41DC7B-79EE-45F0-BF03-3FE9BD7E279F}" destId="{6A959A5B-14AD-AE4E-BA66-E02EA44C9498}" srcOrd="0" destOrd="0" presId="urn:microsoft.com/office/officeart/2005/8/layout/vList2"/>
    <dgm:cxn modelId="{C904EAA5-A5CD-4700-9FB8-643069133A36}" srcId="{7F41DC7B-79EE-45F0-BF03-3FE9BD7E279F}" destId="{5D694E41-E263-4B8E-BD8B-81BF3E72B7A6}" srcOrd="2" destOrd="0" parTransId="{373A47D9-BAC1-4C7A-AB43-6EBC3D0AFED1}" sibTransId="{562066A9-7454-4596-A2CC-D2BFD1A24870}"/>
    <dgm:cxn modelId="{AC21A6E5-0E9E-7841-8340-8B6DC9CD9A6B}" type="presOf" srcId="{9FD83EB2-8850-42F6-8FF8-4A91C645ADAD}" destId="{287E7C61-8686-4446-B039-EE5B0313B2CF}" srcOrd="0" destOrd="0" presId="urn:microsoft.com/office/officeart/2005/8/layout/vList2"/>
    <dgm:cxn modelId="{CB365994-7744-3C4E-96DD-228F7BD59ABF}" type="presParOf" srcId="{6A959A5B-14AD-AE4E-BA66-E02EA44C9498}" destId="{287E7C61-8686-4446-B039-EE5B0313B2CF}" srcOrd="0" destOrd="0" presId="urn:microsoft.com/office/officeart/2005/8/layout/vList2"/>
    <dgm:cxn modelId="{1C24858C-5464-F04E-A946-7173B0161DC9}" type="presParOf" srcId="{6A959A5B-14AD-AE4E-BA66-E02EA44C9498}" destId="{31FA8AD3-11DC-A74E-BA3B-B5DD608F7389}" srcOrd="1" destOrd="0" presId="urn:microsoft.com/office/officeart/2005/8/layout/vList2"/>
    <dgm:cxn modelId="{157A63E4-EC2E-3343-AEF6-E016DA84D9CA}" type="presParOf" srcId="{6A959A5B-14AD-AE4E-BA66-E02EA44C9498}" destId="{EE23697C-6700-5F4D-BCAD-8E194F837D85}" srcOrd="2" destOrd="0" presId="urn:microsoft.com/office/officeart/2005/8/layout/vList2"/>
    <dgm:cxn modelId="{9338265D-8E9C-DB4E-B8F3-9DB1FD3F6B71}" type="presParOf" srcId="{6A959A5B-14AD-AE4E-BA66-E02EA44C9498}" destId="{1241C59C-0B67-024C-8DAB-1F0D1E531DD9}" srcOrd="3" destOrd="0" presId="urn:microsoft.com/office/officeart/2005/8/layout/vList2"/>
    <dgm:cxn modelId="{B1FDFC5B-0F0D-2241-91E6-B93BC8B69C52}" type="presParOf" srcId="{6A959A5B-14AD-AE4E-BA66-E02EA44C9498}" destId="{132BB79D-1C19-0845-B164-EB97D8E58143}" srcOrd="4" destOrd="0" presId="urn:microsoft.com/office/officeart/2005/8/layout/vList2"/>
    <dgm:cxn modelId="{F3FD7C9A-DE20-0344-BE1C-C5DFD9FD09B9}" type="presParOf" srcId="{6A959A5B-14AD-AE4E-BA66-E02EA44C9498}" destId="{1108736D-7912-3241-9329-C0009CD2E7AC}" srcOrd="5" destOrd="0" presId="urn:microsoft.com/office/officeart/2005/8/layout/vList2"/>
    <dgm:cxn modelId="{F311D1B8-845F-AD42-89F7-52AA3FC7A743}" type="presParOf" srcId="{6A959A5B-14AD-AE4E-BA66-E02EA44C9498}" destId="{9AEA9620-6AD5-194B-A77F-E3B9A6CF0DD3}"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85F0BF3-F823-4D01-B154-04914DA21DBA}" type="doc">
      <dgm:prSet loTypeId="urn:microsoft.com/office/officeart/2005/8/layout/process4" loCatId="process" qsTypeId="urn:microsoft.com/office/officeart/2005/8/quickstyle/simple1" qsCatId="simple" csTypeId="urn:microsoft.com/office/officeart/2005/8/colors/colorful2" csCatId="colorful"/>
      <dgm:spPr/>
      <dgm:t>
        <a:bodyPr/>
        <a:lstStyle/>
        <a:p>
          <a:endParaRPr lang="en-US"/>
        </a:p>
      </dgm:t>
    </dgm:pt>
    <dgm:pt modelId="{6D3CDC87-E773-4D6F-9D8B-963E87BDDF6E}">
      <dgm:prSet/>
      <dgm:spPr/>
      <dgm:t>
        <a:bodyPr/>
        <a:lstStyle/>
        <a:p>
          <a:r>
            <a:rPr lang="fr-CA"/>
            <a:t>L’utilisation des médicaments inappropriés: un coût important pour la société</a:t>
          </a:r>
          <a:endParaRPr lang="en-US"/>
        </a:p>
      </dgm:t>
    </dgm:pt>
    <dgm:pt modelId="{27A3D100-E6B4-45B3-8983-3C3796AC20C4}" type="parTrans" cxnId="{06095D42-D142-412E-B1FD-B115573A4BB3}">
      <dgm:prSet/>
      <dgm:spPr/>
      <dgm:t>
        <a:bodyPr/>
        <a:lstStyle/>
        <a:p>
          <a:endParaRPr lang="en-US"/>
        </a:p>
      </dgm:t>
    </dgm:pt>
    <dgm:pt modelId="{7DB1FD74-BB58-483E-B834-7F1393FF6B1A}" type="sibTrans" cxnId="{06095D42-D142-412E-B1FD-B115573A4BB3}">
      <dgm:prSet/>
      <dgm:spPr/>
      <dgm:t>
        <a:bodyPr/>
        <a:lstStyle/>
        <a:p>
          <a:endParaRPr lang="en-US"/>
        </a:p>
      </dgm:t>
    </dgm:pt>
    <dgm:pt modelId="{334E48A1-D60A-4824-AD62-BC44C1969DD2}">
      <dgm:prSet/>
      <dgm:spPr/>
      <dgm:t>
        <a:bodyPr/>
        <a:lstStyle/>
        <a:p>
          <a:r>
            <a:rPr lang="fr-CA"/>
            <a:t>Au Canada :</a:t>
          </a:r>
          <a:endParaRPr lang="en-US"/>
        </a:p>
      </dgm:t>
    </dgm:pt>
    <dgm:pt modelId="{C7DE478E-705C-4CF6-832B-56887A2AE1F1}" type="parTrans" cxnId="{ED46CB5E-3A37-4028-A5BE-17B45586DCA9}">
      <dgm:prSet/>
      <dgm:spPr/>
      <dgm:t>
        <a:bodyPr/>
        <a:lstStyle/>
        <a:p>
          <a:endParaRPr lang="en-US"/>
        </a:p>
      </dgm:t>
    </dgm:pt>
    <dgm:pt modelId="{4FB5CFAE-CB99-4ABB-90BB-92149B0346B9}" type="sibTrans" cxnId="{ED46CB5E-3A37-4028-A5BE-17B45586DCA9}">
      <dgm:prSet/>
      <dgm:spPr/>
      <dgm:t>
        <a:bodyPr/>
        <a:lstStyle/>
        <a:p>
          <a:endParaRPr lang="en-US"/>
        </a:p>
      </dgm:t>
    </dgm:pt>
    <dgm:pt modelId="{984B3E65-5134-43FE-8CC9-08A8BF3C050A}">
      <dgm:prSet/>
      <dgm:spPr/>
      <dgm:t>
        <a:bodyPr/>
        <a:lstStyle/>
        <a:p>
          <a:r>
            <a:rPr lang="fr-CA"/>
            <a:t>419 millions de dollars par année en dépenses des aînés en médicaments potentiellement dangereux</a:t>
          </a:r>
          <a:endParaRPr lang="en-US"/>
        </a:p>
      </dgm:t>
    </dgm:pt>
    <dgm:pt modelId="{D7A38BF5-6567-4374-838B-36BDA9045B91}" type="parTrans" cxnId="{C47EC977-5227-4C1E-A018-97442BD834AA}">
      <dgm:prSet/>
      <dgm:spPr/>
      <dgm:t>
        <a:bodyPr/>
        <a:lstStyle/>
        <a:p>
          <a:endParaRPr lang="en-US"/>
        </a:p>
      </dgm:t>
    </dgm:pt>
    <dgm:pt modelId="{9EAE71F7-7DD0-4B90-9AC3-1805B42A05DF}" type="sibTrans" cxnId="{C47EC977-5227-4C1E-A018-97442BD834AA}">
      <dgm:prSet/>
      <dgm:spPr/>
      <dgm:t>
        <a:bodyPr/>
        <a:lstStyle/>
        <a:p>
          <a:endParaRPr lang="en-US"/>
        </a:p>
      </dgm:t>
    </dgm:pt>
    <dgm:pt modelId="{AEBEAD0D-5B14-4084-B6AA-6AC08D15A681}">
      <dgm:prSet/>
      <dgm:spPr/>
      <dgm:t>
        <a:bodyPr/>
        <a:lstStyle/>
        <a:p>
          <a:r>
            <a:rPr lang="fr-CA"/>
            <a:t>1,4 milliard de dollars</a:t>
          </a:r>
          <a:r>
            <a:rPr lang="fr-CA" b="1"/>
            <a:t> </a:t>
          </a:r>
          <a:r>
            <a:rPr lang="fr-CA"/>
            <a:t>par année en dépenses en soins de santé pour traiter l’iatrogénie pharmacologique                                              </a:t>
          </a:r>
          <a:endParaRPr lang="en-US"/>
        </a:p>
      </dgm:t>
    </dgm:pt>
    <dgm:pt modelId="{8FAF043A-CC18-4256-9D29-EE615AF12C38}" type="parTrans" cxnId="{E526D945-AB18-4B0A-A87C-50A1125FDED8}">
      <dgm:prSet/>
      <dgm:spPr/>
      <dgm:t>
        <a:bodyPr/>
        <a:lstStyle/>
        <a:p>
          <a:endParaRPr lang="en-US"/>
        </a:p>
      </dgm:t>
    </dgm:pt>
    <dgm:pt modelId="{0B4A7BD2-C800-42B4-8F66-069C51302584}" type="sibTrans" cxnId="{E526D945-AB18-4B0A-A87C-50A1125FDED8}">
      <dgm:prSet/>
      <dgm:spPr/>
      <dgm:t>
        <a:bodyPr/>
        <a:lstStyle/>
        <a:p>
          <a:endParaRPr lang="en-US"/>
        </a:p>
      </dgm:t>
    </dgm:pt>
    <dgm:pt modelId="{7AC21E9C-9771-3642-84B7-7E92C182B3F5}" type="pres">
      <dgm:prSet presAssocID="{185F0BF3-F823-4D01-B154-04914DA21DBA}" presName="Name0" presStyleCnt="0">
        <dgm:presLayoutVars>
          <dgm:dir/>
          <dgm:animLvl val="lvl"/>
          <dgm:resizeHandles val="exact"/>
        </dgm:presLayoutVars>
      </dgm:prSet>
      <dgm:spPr/>
    </dgm:pt>
    <dgm:pt modelId="{7650A6D1-FCD4-BA41-A0F7-2DC38A5FC104}" type="pres">
      <dgm:prSet presAssocID="{334E48A1-D60A-4824-AD62-BC44C1969DD2}" presName="boxAndChildren" presStyleCnt="0"/>
      <dgm:spPr/>
    </dgm:pt>
    <dgm:pt modelId="{732A2BC9-C992-7049-8943-B52991573C3E}" type="pres">
      <dgm:prSet presAssocID="{334E48A1-D60A-4824-AD62-BC44C1969DD2}" presName="parentTextBox" presStyleLbl="node1" presStyleIdx="0" presStyleCnt="2"/>
      <dgm:spPr/>
    </dgm:pt>
    <dgm:pt modelId="{5C1EC275-149C-F443-9FB0-68CBBC2171FC}" type="pres">
      <dgm:prSet presAssocID="{334E48A1-D60A-4824-AD62-BC44C1969DD2}" presName="entireBox" presStyleLbl="node1" presStyleIdx="0" presStyleCnt="2"/>
      <dgm:spPr/>
    </dgm:pt>
    <dgm:pt modelId="{BDB7B9EE-583C-2D4A-AE2A-09CB9F440098}" type="pres">
      <dgm:prSet presAssocID="{334E48A1-D60A-4824-AD62-BC44C1969DD2}" presName="descendantBox" presStyleCnt="0"/>
      <dgm:spPr/>
    </dgm:pt>
    <dgm:pt modelId="{D855E3BA-85A4-1944-9BA4-FC4DA3B000AB}" type="pres">
      <dgm:prSet presAssocID="{984B3E65-5134-43FE-8CC9-08A8BF3C050A}" presName="childTextBox" presStyleLbl="fgAccFollowNode1" presStyleIdx="0" presStyleCnt="2">
        <dgm:presLayoutVars>
          <dgm:bulletEnabled val="1"/>
        </dgm:presLayoutVars>
      </dgm:prSet>
      <dgm:spPr/>
    </dgm:pt>
    <dgm:pt modelId="{1E3C272A-6ACF-EE48-9F61-A3B1C9C485FC}" type="pres">
      <dgm:prSet presAssocID="{AEBEAD0D-5B14-4084-B6AA-6AC08D15A681}" presName="childTextBox" presStyleLbl="fgAccFollowNode1" presStyleIdx="1" presStyleCnt="2">
        <dgm:presLayoutVars>
          <dgm:bulletEnabled val="1"/>
        </dgm:presLayoutVars>
      </dgm:prSet>
      <dgm:spPr/>
    </dgm:pt>
    <dgm:pt modelId="{A80D47CF-4626-5F47-8C82-83285F4B54CD}" type="pres">
      <dgm:prSet presAssocID="{7DB1FD74-BB58-483E-B834-7F1393FF6B1A}" presName="sp" presStyleCnt="0"/>
      <dgm:spPr/>
    </dgm:pt>
    <dgm:pt modelId="{23EEE9B3-2811-764B-82F1-B312E9A6C12D}" type="pres">
      <dgm:prSet presAssocID="{6D3CDC87-E773-4D6F-9D8B-963E87BDDF6E}" presName="arrowAndChildren" presStyleCnt="0"/>
      <dgm:spPr/>
    </dgm:pt>
    <dgm:pt modelId="{57BF19AB-0709-AE4E-BA59-23E07B84D38C}" type="pres">
      <dgm:prSet presAssocID="{6D3CDC87-E773-4D6F-9D8B-963E87BDDF6E}" presName="parentTextArrow" presStyleLbl="node1" presStyleIdx="1" presStyleCnt="2"/>
      <dgm:spPr/>
    </dgm:pt>
  </dgm:ptLst>
  <dgm:cxnLst>
    <dgm:cxn modelId="{44CF2E1F-C6C7-0C41-A583-99F324326BB7}" type="presOf" srcId="{334E48A1-D60A-4824-AD62-BC44C1969DD2}" destId="{732A2BC9-C992-7049-8943-B52991573C3E}" srcOrd="0" destOrd="0" presId="urn:microsoft.com/office/officeart/2005/8/layout/process4"/>
    <dgm:cxn modelId="{6120B72A-C8E1-A64D-8DBC-A606692A1036}" type="presOf" srcId="{6D3CDC87-E773-4D6F-9D8B-963E87BDDF6E}" destId="{57BF19AB-0709-AE4E-BA59-23E07B84D38C}" srcOrd="0" destOrd="0" presId="urn:microsoft.com/office/officeart/2005/8/layout/process4"/>
    <dgm:cxn modelId="{ED46CB5E-3A37-4028-A5BE-17B45586DCA9}" srcId="{185F0BF3-F823-4D01-B154-04914DA21DBA}" destId="{334E48A1-D60A-4824-AD62-BC44C1969DD2}" srcOrd="1" destOrd="0" parTransId="{C7DE478E-705C-4CF6-832B-56887A2AE1F1}" sibTransId="{4FB5CFAE-CB99-4ABB-90BB-92149B0346B9}"/>
    <dgm:cxn modelId="{06095D42-D142-412E-B1FD-B115573A4BB3}" srcId="{185F0BF3-F823-4D01-B154-04914DA21DBA}" destId="{6D3CDC87-E773-4D6F-9D8B-963E87BDDF6E}" srcOrd="0" destOrd="0" parTransId="{27A3D100-E6B4-45B3-8983-3C3796AC20C4}" sibTransId="{7DB1FD74-BB58-483E-B834-7F1393FF6B1A}"/>
    <dgm:cxn modelId="{E526D945-AB18-4B0A-A87C-50A1125FDED8}" srcId="{334E48A1-D60A-4824-AD62-BC44C1969DD2}" destId="{AEBEAD0D-5B14-4084-B6AA-6AC08D15A681}" srcOrd="1" destOrd="0" parTransId="{8FAF043A-CC18-4256-9D29-EE615AF12C38}" sibTransId="{0B4A7BD2-C800-42B4-8F66-069C51302584}"/>
    <dgm:cxn modelId="{62688450-057D-AB49-AA77-11B940024473}" type="presOf" srcId="{AEBEAD0D-5B14-4084-B6AA-6AC08D15A681}" destId="{1E3C272A-6ACF-EE48-9F61-A3B1C9C485FC}" srcOrd="0" destOrd="0" presId="urn:microsoft.com/office/officeart/2005/8/layout/process4"/>
    <dgm:cxn modelId="{91D35975-9800-314E-B40F-3527C38736B7}" type="presOf" srcId="{984B3E65-5134-43FE-8CC9-08A8BF3C050A}" destId="{D855E3BA-85A4-1944-9BA4-FC4DA3B000AB}" srcOrd="0" destOrd="0" presId="urn:microsoft.com/office/officeart/2005/8/layout/process4"/>
    <dgm:cxn modelId="{C47EC977-5227-4C1E-A018-97442BD834AA}" srcId="{334E48A1-D60A-4824-AD62-BC44C1969DD2}" destId="{984B3E65-5134-43FE-8CC9-08A8BF3C050A}" srcOrd="0" destOrd="0" parTransId="{D7A38BF5-6567-4374-838B-36BDA9045B91}" sibTransId="{9EAE71F7-7DD0-4B90-9AC3-1805B42A05DF}"/>
    <dgm:cxn modelId="{9D52A658-A160-FF49-961C-4F1F65192731}" type="presOf" srcId="{185F0BF3-F823-4D01-B154-04914DA21DBA}" destId="{7AC21E9C-9771-3642-84B7-7E92C182B3F5}" srcOrd="0" destOrd="0" presId="urn:microsoft.com/office/officeart/2005/8/layout/process4"/>
    <dgm:cxn modelId="{0212E9CF-87A4-5748-B53A-FD128A8D4790}" type="presOf" srcId="{334E48A1-D60A-4824-AD62-BC44C1969DD2}" destId="{5C1EC275-149C-F443-9FB0-68CBBC2171FC}" srcOrd="1" destOrd="0" presId="urn:microsoft.com/office/officeart/2005/8/layout/process4"/>
    <dgm:cxn modelId="{1CC75571-0332-8E4A-95EB-08D379148A97}" type="presParOf" srcId="{7AC21E9C-9771-3642-84B7-7E92C182B3F5}" destId="{7650A6D1-FCD4-BA41-A0F7-2DC38A5FC104}" srcOrd="0" destOrd="0" presId="urn:microsoft.com/office/officeart/2005/8/layout/process4"/>
    <dgm:cxn modelId="{D24160BE-DB13-C84D-95F5-C678E76D61AC}" type="presParOf" srcId="{7650A6D1-FCD4-BA41-A0F7-2DC38A5FC104}" destId="{732A2BC9-C992-7049-8943-B52991573C3E}" srcOrd="0" destOrd="0" presId="urn:microsoft.com/office/officeart/2005/8/layout/process4"/>
    <dgm:cxn modelId="{DCC7B06D-3264-7243-BC75-B1FFEA73A77A}" type="presParOf" srcId="{7650A6D1-FCD4-BA41-A0F7-2DC38A5FC104}" destId="{5C1EC275-149C-F443-9FB0-68CBBC2171FC}" srcOrd="1" destOrd="0" presId="urn:microsoft.com/office/officeart/2005/8/layout/process4"/>
    <dgm:cxn modelId="{7AD1B138-FCA8-EA48-9272-BF1033EE19F1}" type="presParOf" srcId="{7650A6D1-FCD4-BA41-A0F7-2DC38A5FC104}" destId="{BDB7B9EE-583C-2D4A-AE2A-09CB9F440098}" srcOrd="2" destOrd="0" presId="urn:microsoft.com/office/officeart/2005/8/layout/process4"/>
    <dgm:cxn modelId="{FCDC7DAC-E200-C042-B5B4-975CB67D7D18}" type="presParOf" srcId="{BDB7B9EE-583C-2D4A-AE2A-09CB9F440098}" destId="{D855E3BA-85A4-1944-9BA4-FC4DA3B000AB}" srcOrd="0" destOrd="0" presId="urn:microsoft.com/office/officeart/2005/8/layout/process4"/>
    <dgm:cxn modelId="{138B3406-54B2-2C48-87D9-9BFCDBD7123B}" type="presParOf" srcId="{BDB7B9EE-583C-2D4A-AE2A-09CB9F440098}" destId="{1E3C272A-6ACF-EE48-9F61-A3B1C9C485FC}" srcOrd="1" destOrd="0" presId="urn:microsoft.com/office/officeart/2005/8/layout/process4"/>
    <dgm:cxn modelId="{63710B99-197B-9A4D-B65D-589CFF969031}" type="presParOf" srcId="{7AC21E9C-9771-3642-84B7-7E92C182B3F5}" destId="{A80D47CF-4626-5F47-8C82-83285F4B54CD}" srcOrd="1" destOrd="0" presId="urn:microsoft.com/office/officeart/2005/8/layout/process4"/>
    <dgm:cxn modelId="{ECD27F6D-0F5E-0F41-BDE8-6137BED24466}" type="presParOf" srcId="{7AC21E9C-9771-3642-84B7-7E92C182B3F5}" destId="{23EEE9B3-2811-764B-82F1-B312E9A6C12D}" srcOrd="2" destOrd="0" presId="urn:microsoft.com/office/officeart/2005/8/layout/process4"/>
    <dgm:cxn modelId="{B542C6AA-049E-444B-816B-3CF7C5E9472D}" type="presParOf" srcId="{23EEE9B3-2811-764B-82F1-B312E9A6C12D}" destId="{57BF19AB-0709-AE4E-BA59-23E07B84D38C}"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91D7822-90C3-45B5-AD00-9980C17B9DE2}"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319FE39F-EA72-47B7-BCFB-A2570FD8DAE7}">
      <dgm:prSet/>
      <dgm:spPr/>
      <dgm:t>
        <a:bodyPr/>
        <a:lstStyle/>
        <a:p>
          <a:r>
            <a:rPr lang="fr-CA" b="0" i="0"/>
            <a:t>Amitriptyline 50 mg po HS</a:t>
          </a:r>
          <a:endParaRPr lang="en-US"/>
        </a:p>
      </dgm:t>
    </dgm:pt>
    <dgm:pt modelId="{16231944-217D-43DA-99FE-6D99E7433A83}" type="parTrans" cxnId="{CC566E73-6CF6-470A-8A5D-584F54ADA8D1}">
      <dgm:prSet/>
      <dgm:spPr/>
      <dgm:t>
        <a:bodyPr/>
        <a:lstStyle/>
        <a:p>
          <a:endParaRPr lang="en-US"/>
        </a:p>
      </dgm:t>
    </dgm:pt>
    <dgm:pt modelId="{D49733DE-AE04-43B9-B2DA-C15ECD114AA9}" type="sibTrans" cxnId="{CC566E73-6CF6-470A-8A5D-584F54ADA8D1}">
      <dgm:prSet/>
      <dgm:spPr/>
      <dgm:t>
        <a:bodyPr/>
        <a:lstStyle/>
        <a:p>
          <a:endParaRPr lang="en-US"/>
        </a:p>
      </dgm:t>
    </dgm:pt>
    <dgm:pt modelId="{DAF9080B-DFB6-4D80-B1D4-1B82E6E757CA}">
      <dgm:prSet/>
      <dgm:spPr/>
      <dgm:t>
        <a:bodyPr/>
        <a:lstStyle/>
        <a:p>
          <a:r>
            <a:rPr lang="fr-CA" b="0" i="0"/>
            <a:t>Duloxétine 60 mg 1 co po die</a:t>
          </a:r>
          <a:endParaRPr lang="en-US"/>
        </a:p>
      </dgm:t>
    </dgm:pt>
    <dgm:pt modelId="{0D124506-32EF-41C7-A8BC-C16A020D963B}" type="parTrans" cxnId="{B79D8A08-F8AA-45AD-93A7-4AB275258C04}">
      <dgm:prSet/>
      <dgm:spPr/>
      <dgm:t>
        <a:bodyPr/>
        <a:lstStyle/>
        <a:p>
          <a:endParaRPr lang="en-US"/>
        </a:p>
      </dgm:t>
    </dgm:pt>
    <dgm:pt modelId="{541B2B13-D45B-4A9A-AE42-D68C358CC238}" type="sibTrans" cxnId="{B79D8A08-F8AA-45AD-93A7-4AB275258C04}">
      <dgm:prSet/>
      <dgm:spPr/>
      <dgm:t>
        <a:bodyPr/>
        <a:lstStyle/>
        <a:p>
          <a:endParaRPr lang="en-US"/>
        </a:p>
      </dgm:t>
    </dgm:pt>
    <dgm:pt modelId="{3EB5BA48-D789-4BE2-84A1-8E13B559A779}">
      <dgm:prSet/>
      <dgm:spPr/>
      <dgm:t>
        <a:bodyPr/>
        <a:lstStyle/>
        <a:p>
          <a:r>
            <a:rPr lang="fr-CA" b="0" i="0"/>
            <a:t>Atorvastatin 10 mg po HS</a:t>
          </a:r>
          <a:endParaRPr lang="en-US"/>
        </a:p>
      </dgm:t>
    </dgm:pt>
    <dgm:pt modelId="{17FF0D6B-EC46-4FA6-B744-59F431ED6F76}" type="parTrans" cxnId="{40B30216-6810-44DC-B750-D047E3082AB5}">
      <dgm:prSet/>
      <dgm:spPr/>
      <dgm:t>
        <a:bodyPr/>
        <a:lstStyle/>
        <a:p>
          <a:endParaRPr lang="en-US"/>
        </a:p>
      </dgm:t>
    </dgm:pt>
    <dgm:pt modelId="{E1C813B5-7355-4E4F-9512-FFCF39C9B77E}" type="sibTrans" cxnId="{40B30216-6810-44DC-B750-D047E3082AB5}">
      <dgm:prSet/>
      <dgm:spPr/>
      <dgm:t>
        <a:bodyPr/>
        <a:lstStyle/>
        <a:p>
          <a:endParaRPr lang="en-US"/>
        </a:p>
      </dgm:t>
    </dgm:pt>
    <dgm:pt modelId="{EAF5501D-DD22-42C9-A22B-F7A228BDF12B}">
      <dgm:prSet/>
      <dgm:spPr/>
      <dgm:t>
        <a:bodyPr/>
        <a:lstStyle/>
        <a:p>
          <a:r>
            <a:rPr lang="fr-CA" b="0" i="0"/>
            <a:t>Vit D 1000 U po die</a:t>
          </a:r>
          <a:endParaRPr lang="en-US"/>
        </a:p>
      </dgm:t>
    </dgm:pt>
    <dgm:pt modelId="{9E769B1C-7CEE-4A09-BA58-D1D9CAC9C2D2}" type="parTrans" cxnId="{3B771E34-47BC-4D10-9AE2-4E7F5A320AE2}">
      <dgm:prSet/>
      <dgm:spPr/>
      <dgm:t>
        <a:bodyPr/>
        <a:lstStyle/>
        <a:p>
          <a:endParaRPr lang="en-US"/>
        </a:p>
      </dgm:t>
    </dgm:pt>
    <dgm:pt modelId="{4965C9E3-2DF3-4EB5-9CE6-601666EDED65}" type="sibTrans" cxnId="{3B771E34-47BC-4D10-9AE2-4E7F5A320AE2}">
      <dgm:prSet/>
      <dgm:spPr/>
      <dgm:t>
        <a:bodyPr/>
        <a:lstStyle/>
        <a:p>
          <a:endParaRPr lang="en-US"/>
        </a:p>
      </dgm:t>
    </dgm:pt>
    <dgm:pt modelId="{521BD760-F9B0-4245-AAD5-525811E65357}">
      <dgm:prSet/>
      <dgm:spPr/>
      <dgm:t>
        <a:bodyPr/>
        <a:lstStyle/>
        <a:p>
          <a:r>
            <a:rPr lang="fr-CA" b="0" i="0"/>
            <a:t>Senna 8,6 mg 2 co po HS</a:t>
          </a:r>
          <a:endParaRPr lang="en-US"/>
        </a:p>
      </dgm:t>
    </dgm:pt>
    <dgm:pt modelId="{849C71A4-339C-410D-A8B8-550F8AC57C53}" type="parTrans" cxnId="{C28FE4C4-B1D1-4215-A4AA-A75D062D35BF}">
      <dgm:prSet/>
      <dgm:spPr/>
      <dgm:t>
        <a:bodyPr/>
        <a:lstStyle/>
        <a:p>
          <a:endParaRPr lang="en-US"/>
        </a:p>
      </dgm:t>
    </dgm:pt>
    <dgm:pt modelId="{92AD68B7-37E3-4CD4-9D67-2C872B2B4764}" type="sibTrans" cxnId="{C28FE4C4-B1D1-4215-A4AA-A75D062D35BF}">
      <dgm:prSet/>
      <dgm:spPr/>
      <dgm:t>
        <a:bodyPr/>
        <a:lstStyle/>
        <a:p>
          <a:endParaRPr lang="en-US"/>
        </a:p>
      </dgm:t>
    </dgm:pt>
    <dgm:pt modelId="{F330C7FD-FB99-4C4E-9661-CF08D948C68D}">
      <dgm:prSet/>
      <dgm:spPr/>
      <dgm:t>
        <a:bodyPr/>
        <a:lstStyle/>
        <a:p>
          <a:r>
            <a:rPr lang="fr-CA" b="0" i="0"/>
            <a:t>Docusate sodium 100 mg 2 caps po BID</a:t>
          </a:r>
          <a:endParaRPr lang="en-US"/>
        </a:p>
      </dgm:t>
    </dgm:pt>
    <dgm:pt modelId="{6E816586-B486-4537-96A2-4BD0DADFE524}" type="parTrans" cxnId="{A9298841-D298-4C35-89D1-8CEF1091C70B}">
      <dgm:prSet/>
      <dgm:spPr/>
      <dgm:t>
        <a:bodyPr/>
        <a:lstStyle/>
        <a:p>
          <a:endParaRPr lang="en-US"/>
        </a:p>
      </dgm:t>
    </dgm:pt>
    <dgm:pt modelId="{426FDCDD-2DE1-4F2E-8037-ABD954BA3704}" type="sibTrans" cxnId="{A9298841-D298-4C35-89D1-8CEF1091C70B}">
      <dgm:prSet/>
      <dgm:spPr/>
      <dgm:t>
        <a:bodyPr/>
        <a:lstStyle/>
        <a:p>
          <a:endParaRPr lang="en-US"/>
        </a:p>
      </dgm:t>
    </dgm:pt>
    <dgm:pt modelId="{8D7F0874-F3F4-4738-9B85-83B87530B3E9}">
      <dgm:prSet/>
      <dgm:spPr/>
      <dgm:t>
        <a:bodyPr/>
        <a:lstStyle/>
        <a:p>
          <a:r>
            <a:rPr lang="fr-CA" b="0" i="0"/>
            <a:t>Lévothyroxine 0,200 mg po die</a:t>
          </a:r>
          <a:endParaRPr lang="en-US"/>
        </a:p>
      </dgm:t>
    </dgm:pt>
    <dgm:pt modelId="{D5C29B91-8319-4CC9-B9E1-F0DA10EAD63D}" type="parTrans" cxnId="{E0369619-C8F8-4F68-B964-C7233A748934}">
      <dgm:prSet/>
      <dgm:spPr/>
      <dgm:t>
        <a:bodyPr/>
        <a:lstStyle/>
        <a:p>
          <a:endParaRPr lang="en-US"/>
        </a:p>
      </dgm:t>
    </dgm:pt>
    <dgm:pt modelId="{DDA04B86-90D6-4550-8462-B6B794797CC3}" type="sibTrans" cxnId="{E0369619-C8F8-4F68-B964-C7233A748934}">
      <dgm:prSet/>
      <dgm:spPr/>
      <dgm:t>
        <a:bodyPr/>
        <a:lstStyle/>
        <a:p>
          <a:endParaRPr lang="en-US"/>
        </a:p>
      </dgm:t>
    </dgm:pt>
    <dgm:pt modelId="{A2DDCABB-CD4D-43E5-BC30-56606B2B460B}">
      <dgm:prSet/>
      <dgm:spPr/>
      <dgm:t>
        <a:bodyPr/>
        <a:lstStyle/>
        <a:p>
          <a:r>
            <a:rPr lang="fr-CA" b="0" i="0"/>
            <a:t>Esomeprazole 40 mg po die</a:t>
          </a:r>
          <a:endParaRPr lang="en-US"/>
        </a:p>
      </dgm:t>
    </dgm:pt>
    <dgm:pt modelId="{5AF97EAA-CD51-4963-A133-E42E1DA4A3CB}" type="parTrans" cxnId="{52C3BBA6-C0BB-47E3-A211-972D76B4D816}">
      <dgm:prSet/>
      <dgm:spPr/>
      <dgm:t>
        <a:bodyPr/>
        <a:lstStyle/>
        <a:p>
          <a:endParaRPr lang="en-US"/>
        </a:p>
      </dgm:t>
    </dgm:pt>
    <dgm:pt modelId="{7615B09D-D3F6-4F29-AEE2-F31DAF7D6756}" type="sibTrans" cxnId="{52C3BBA6-C0BB-47E3-A211-972D76B4D816}">
      <dgm:prSet/>
      <dgm:spPr/>
      <dgm:t>
        <a:bodyPr/>
        <a:lstStyle/>
        <a:p>
          <a:endParaRPr lang="en-US"/>
        </a:p>
      </dgm:t>
    </dgm:pt>
    <dgm:pt modelId="{6E6D12B5-C806-4E46-A363-D7E7E7362D99}">
      <dgm:prSet/>
      <dgm:spPr/>
      <dgm:t>
        <a:bodyPr/>
        <a:lstStyle/>
        <a:p>
          <a:r>
            <a:rPr lang="fr-CA" b="0" i="0"/>
            <a:t>Clonazépam 1 mg po HS + 1 co po die prn</a:t>
          </a:r>
          <a:endParaRPr lang="en-US"/>
        </a:p>
      </dgm:t>
    </dgm:pt>
    <dgm:pt modelId="{B3664014-7AD6-44FB-8897-7FF72B759BEC}" type="parTrans" cxnId="{0A020C4B-8005-4690-A845-5E3EDD687433}">
      <dgm:prSet/>
      <dgm:spPr/>
      <dgm:t>
        <a:bodyPr/>
        <a:lstStyle/>
        <a:p>
          <a:endParaRPr lang="en-US"/>
        </a:p>
      </dgm:t>
    </dgm:pt>
    <dgm:pt modelId="{2B79E373-052A-4762-8C43-7CEAE33C46C4}" type="sibTrans" cxnId="{0A020C4B-8005-4690-A845-5E3EDD687433}">
      <dgm:prSet/>
      <dgm:spPr/>
      <dgm:t>
        <a:bodyPr/>
        <a:lstStyle/>
        <a:p>
          <a:endParaRPr lang="en-US"/>
        </a:p>
      </dgm:t>
    </dgm:pt>
    <dgm:pt modelId="{422BE54C-BEBB-4AD6-83CC-7973FF75F7DB}">
      <dgm:prSet/>
      <dgm:spPr/>
      <dgm:t>
        <a:bodyPr/>
        <a:lstStyle/>
        <a:p>
          <a:r>
            <a:rPr lang="fr-CA" b="0" i="0"/>
            <a:t>Indométhacine 50 mg po TID prn</a:t>
          </a:r>
          <a:endParaRPr lang="en-US"/>
        </a:p>
      </dgm:t>
    </dgm:pt>
    <dgm:pt modelId="{0C9FF6CC-051E-4BFE-BB4C-6CA15A8341DD}" type="parTrans" cxnId="{45AFD925-3E78-497B-A8DC-3BF72890A981}">
      <dgm:prSet/>
      <dgm:spPr/>
      <dgm:t>
        <a:bodyPr/>
        <a:lstStyle/>
        <a:p>
          <a:endParaRPr lang="en-US"/>
        </a:p>
      </dgm:t>
    </dgm:pt>
    <dgm:pt modelId="{90DFB061-3591-4D56-BEC3-32B4F0D3CAA6}" type="sibTrans" cxnId="{45AFD925-3E78-497B-A8DC-3BF72890A981}">
      <dgm:prSet/>
      <dgm:spPr/>
      <dgm:t>
        <a:bodyPr/>
        <a:lstStyle/>
        <a:p>
          <a:endParaRPr lang="en-US"/>
        </a:p>
      </dgm:t>
    </dgm:pt>
    <dgm:pt modelId="{C70AF2A6-877A-4B9D-9E6D-BCDD5906FDCA}">
      <dgm:prSet/>
      <dgm:spPr/>
      <dgm:t>
        <a:bodyPr/>
        <a:lstStyle/>
        <a:p>
          <a:r>
            <a:rPr lang="fr-CA" b="0" i="0"/>
            <a:t>Dompéridone 10 mg po TID prn</a:t>
          </a:r>
          <a:endParaRPr lang="en-US"/>
        </a:p>
      </dgm:t>
    </dgm:pt>
    <dgm:pt modelId="{FC832395-E3F2-4CBB-BCDC-3A1C9B305678}" type="parTrans" cxnId="{233817BA-0923-4D73-AE08-2E11BF07317C}">
      <dgm:prSet/>
      <dgm:spPr/>
      <dgm:t>
        <a:bodyPr/>
        <a:lstStyle/>
        <a:p>
          <a:endParaRPr lang="en-US"/>
        </a:p>
      </dgm:t>
    </dgm:pt>
    <dgm:pt modelId="{DC8A95C9-D000-4A08-AE0A-76CFA0EF2C29}" type="sibTrans" cxnId="{233817BA-0923-4D73-AE08-2E11BF07317C}">
      <dgm:prSet/>
      <dgm:spPr/>
      <dgm:t>
        <a:bodyPr/>
        <a:lstStyle/>
        <a:p>
          <a:endParaRPr lang="en-US"/>
        </a:p>
      </dgm:t>
    </dgm:pt>
    <dgm:pt modelId="{A7EF45F5-6479-48EC-8917-D47734873BFA}">
      <dgm:prSet/>
      <dgm:spPr/>
      <dgm:t>
        <a:bodyPr/>
        <a:lstStyle/>
        <a:p>
          <a:r>
            <a:rPr lang="fr-CA" b="0" i="0"/>
            <a:t>Tramadol XL 300 mg po die</a:t>
          </a:r>
          <a:endParaRPr lang="en-US"/>
        </a:p>
      </dgm:t>
    </dgm:pt>
    <dgm:pt modelId="{345E43A6-9D21-43BB-9F57-D27BA3B7B6F2}" type="parTrans" cxnId="{B33A4C9D-293D-430E-B56F-FBA13A0C54D9}">
      <dgm:prSet/>
      <dgm:spPr/>
      <dgm:t>
        <a:bodyPr/>
        <a:lstStyle/>
        <a:p>
          <a:endParaRPr lang="en-US"/>
        </a:p>
      </dgm:t>
    </dgm:pt>
    <dgm:pt modelId="{939ECECE-C991-452B-AF66-AFE46A45B02D}" type="sibTrans" cxnId="{B33A4C9D-293D-430E-B56F-FBA13A0C54D9}">
      <dgm:prSet/>
      <dgm:spPr/>
      <dgm:t>
        <a:bodyPr/>
        <a:lstStyle/>
        <a:p>
          <a:endParaRPr lang="en-US"/>
        </a:p>
      </dgm:t>
    </dgm:pt>
    <dgm:pt modelId="{27217322-4391-456A-BBFF-B8B5E46F44DB}">
      <dgm:prSet/>
      <dgm:spPr/>
      <dgm:t>
        <a:bodyPr/>
        <a:lstStyle/>
        <a:p>
          <a:r>
            <a:rPr lang="fr-CA" b="0" i="0"/>
            <a:t>Quétiapine 25 mg po QID prn</a:t>
          </a:r>
          <a:endParaRPr lang="en-US"/>
        </a:p>
      </dgm:t>
    </dgm:pt>
    <dgm:pt modelId="{9EAE9743-C431-4D5B-AE78-A3F6441E42F8}" type="parTrans" cxnId="{76DDCFE3-20E0-484B-BA61-BA07CDB58160}">
      <dgm:prSet/>
      <dgm:spPr/>
      <dgm:t>
        <a:bodyPr/>
        <a:lstStyle/>
        <a:p>
          <a:endParaRPr lang="en-US"/>
        </a:p>
      </dgm:t>
    </dgm:pt>
    <dgm:pt modelId="{3C7D429A-18E8-4F76-BEDC-CE33164E832A}" type="sibTrans" cxnId="{76DDCFE3-20E0-484B-BA61-BA07CDB58160}">
      <dgm:prSet/>
      <dgm:spPr/>
      <dgm:t>
        <a:bodyPr/>
        <a:lstStyle/>
        <a:p>
          <a:endParaRPr lang="en-US"/>
        </a:p>
      </dgm:t>
    </dgm:pt>
    <dgm:pt modelId="{96E7EDBB-8350-4949-B471-7F6519174655}" type="pres">
      <dgm:prSet presAssocID="{A91D7822-90C3-45B5-AD00-9980C17B9DE2}" presName="vert0" presStyleCnt="0">
        <dgm:presLayoutVars>
          <dgm:dir/>
          <dgm:animOne val="branch"/>
          <dgm:animLvl val="lvl"/>
        </dgm:presLayoutVars>
      </dgm:prSet>
      <dgm:spPr/>
    </dgm:pt>
    <dgm:pt modelId="{3E9D7B1A-C95C-2542-8AD6-4FACA68CA1EE}" type="pres">
      <dgm:prSet presAssocID="{319FE39F-EA72-47B7-BCFB-A2570FD8DAE7}" presName="thickLine" presStyleLbl="alignNode1" presStyleIdx="0" presStyleCnt="13"/>
      <dgm:spPr/>
    </dgm:pt>
    <dgm:pt modelId="{D2EBAC61-EB60-B14A-AEF6-E71FCB60E487}" type="pres">
      <dgm:prSet presAssocID="{319FE39F-EA72-47B7-BCFB-A2570FD8DAE7}" presName="horz1" presStyleCnt="0"/>
      <dgm:spPr/>
    </dgm:pt>
    <dgm:pt modelId="{6E40BE60-CB92-2C41-A075-47D73A98C7FF}" type="pres">
      <dgm:prSet presAssocID="{319FE39F-EA72-47B7-BCFB-A2570FD8DAE7}" presName="tx1" presStyleLbl="revTx" presStyleIdx="0" presStyleCnt="13"/>
      <dgm:spPr/>
    </dgm:pt>
    <dgm:pt modelId="{26F3E4FB-E8D4-5747-82F3-14F907029B43}" type="pres">
      <dgm:prSet presAssocID="{319FE39F-EA72-47B7-BCFB-A2570FD8DAE7}" presName="vert1" presStyleCnt="0"/>
      <dgm:spPr/>
    </dgm:pt>
    <dgm:pt modelId="{859B9E53-DF00-8944-AB2B-4F4CBBE09978}" type="pres">
      <dgm:prSet presAssocID="{DAF9080B-DFB6-4D80-B1D4-1B82E6E757CA}" presName="thickLine" presStyleLbl="alignNode1" presStyleIdx="1" presStyleCnt="13"/>
      <dgm:spPr/>
    </dgm:pt>
    <dgm:pt modelId="{F57C59F9-0EA1-A645-86CA-249F8CD32EBB}" type="pres">
      <dgm:prSet presAssocID="{DAF9080B-DFB6-4D80-B1D4-1B82E6E757CA}" presName="horz1" presStyleCnt="0"/>
      <dgm:spPr/>
    </dgm:pt>
    <dgm:pt modelId="{A8B1CF3A-C3A8-B942-AEFB-02261F4D1473}" type="pres">
      <dgm:prSet presAssocID="{DAF9080B-DFB6-4D80-B1D4-1B82E6E757CA}" presName="tx1" presStyleLbl="revTx" presStyleIdx="1" presStyleCnt="13"/>
      <dgm:spPr/>
    </dgm:pt>
    <dgm:pt modelId="{CB994C6F-1167-2F48-BFD9-5FBE029CDE01}" type="pres">
      <dgm:prSet presAssocID="{DAF9080B-DFB6-4D80-B1D4-1B82E6E757CA}" presName="vert1" presStyleCnt="0"/>
      <dgm:spPr/>
    </dgm:pt>
    <dgm:pt modelId="{C9EB2E39-5121-754D-94CC-E011C5A680BE}" type="pres">
      <dgm:prSet presAssocID="{3EB5BA48-D789-4BE2-84A1-8E13B559A779}" presName="thickLine" presStyleLbl="alignNode1" presStyleIdx="2" presStyleCnt="13"/>
      <dgm:spPr/>
    </dgm:pt>
    <dgm:pt modelId="{131FAE25-851B-CB47-B341-06A9072C80CC}" type="pres">
      <dgm:prSet presAssocID="{3EB5BA48-D789-4BE2-84A1-8E13B559A779}" presName="horz1" presStyleCnt="0"/>
      <dgm:spPr/>
    </dgm:pt>
    <dgm:pt modelId="{6D8E4EA1-2EBE-954D-BAF3-AC5B8532B3CE}" type="pres">
      <dgm:prSet presAssocID="{3EB5BA48-D789-4BE2-84A1-8E13B559A779}" presName="tx1" presStyleLbl="revTx" presStyleIdx="2" presStyleCnt="13"/>
      <dgm:spPr/>
    </dgm:pt>
    <dgm:pt modelId="{18AD1C71-5E0F-9D43-A8E6-75E63F4EAA21}" type="pres">
      <dgm:prSet presAssocID="{3EB5BA48-D789-4BE2-84A1-8E13B559A779}" presName="vert1" presStyleCnt="0"/>
      <dgm:spPr/>
    </dgm:pt>
    <dgm:pt modelId="{FA554C78-7260-2C4C-8338-E549D3E4803D}" type="pres">
      <dgm:prSet presAssocID="{EAF5501D-DD22-42C9-A22B-F7A228BDF12B}" presName="thickLine" presStyleLbl="alignNode1" presStyleIdx="3" presStyleCnt="13"/>
      <dgm:spPr/>
    </dgm:pt>
    <dgm:pt modelId="{FF09A461-9D00-8B49-B8B9-4428F806273F}" type="pres">
      <dgm:prSet presAssocID="{EAF5501D-DD22-42C9-A22B-F7A228BDF12B}" presName="horz1" presStyleCnt="0"/>
      <dgm:spPr/>
    </dgm:pt>
    <dgm:pt modelId="{2F52D8E8-6E2F-974A-A49B-0139F94C5195}" type="pres">
      <dgm:prSet presAssocID="{EAF5501D-DD22-42C9-A22B-F7A228BDF12B}" presName="tx1" presStyleLbl="revTx" presStyleIdx="3" presStyleCnt="13"/>
      <dgm:spPr/>
    </dgm:pt>
    <dgm:pt modelId="{6C3A05DB-2CA4-014E-9C45-AA139DEE2D35}" type="pres">
      <dgm:prSet presAssocID="{EAF5501D-DD22-42C9-A22B-F7A228BDF12B}" presName="vert1" presStyleCnt="0"/>
      <dgm:spPr/>
    </dgm:pt>
    <dgm:pt modelId="{7C5C7B6E-4B57-9D4E-8FD5-E7794E95F372}" type="pres">
      <dgm:prSet presAssocID="{521BD760-F9B0-4245-AAD5-525811E65357}" presName="thickLine" presStyleLbl="alignNode1" presStyleIdx="4" presStyleCnt="13"/>
      <dgm:spPr/>
    </dgm:pt>
    <dgm:pt modelId="{772FE557-9D00-A14A-844C-FA278B26EA21}" type="pres">
      <dgm:prSet presAssocID="{521BD760-F9B0-4245-AAD5-525811E65357}" presName="horz1" presStyleCnt="0"/>
      <dgm:spPr/>
    </dgm:pt>
    <dgm:pt modelId="{D5CA8456-5FE0-DB4F-B7F0-2E203E1CC360}" type="pres">
      <dgm:prSet presAssocID="{521BD760-F9B0-4245-AAD5-525811E65357}" presName="tx1" presStyleLbl="revTx" presStyleIdx="4" presStyleCnt="13"/>
      <dgm:spPr/>
    </dgm:pt>
    <dgm:pt modelId="{0EDDAA70-D739-3E4E-846F-F6E25EE47523}" type="pres">
      <dgm:prSet presAssocID="{521BD760-F9B0-4245-AAD5-525811E65357}" presName="vert1" presStyleCnt="0"/>
      <dgm:spPr/>
    </dgm:pt>
    <dgm:pt modelId="{714E51D0-0113-2341-8B24-2EE5A0404018}" type="pres">
      <dgm:prSet presAssocID="{F330C7FD-FB99-4C4E-9661-CF08D948C68D}" presName="thickLine" presStyleLbl="alignNode1" presStyleIdx="5" presStyleCnt="13"/>
      <dgm:spPr/>
    </dgm:pt>
    <dgm:pt modelId="{FE4AB0CA-BFD7-2545-B693-884C55257594}" type="pres">
      <dgm:prSet presAssocID="{F330C7FD-FB99-4C4E-9661-CF08D948C68D}" presName="horz1" presStyleCnt="0"/>
      <dgm:spPr/>
    </dgm:pt>
    <dgm:pt modelId="{FB9D210C-1672-CF47-8C4D-EC80974BF18A}" type="pres">
      <dgm:prSet presAssocID="{F330C7FD-FB99-4C4E-9661-CF08D948C68D}" presName="tx1" presStyleLbl="revTx" presStyleIdx="5" presStyleCnt="13"/>
      <dgm:spPr/>
    </dgm:pt>
    <dgm:pt modelId="{F0B5E747-0C4B-A447-8391-728FB675FD33}" type="pres">
      <dgm:prSet presAssocID="{F330C7FD-FB99-4C4E-9661-CF08D948C68D}" presName="vert1" presStyleCnt="0"/>
      <dgm:spPr/>
    </dgm:pt>
    <dgm:pt modelId="{E1298EC5-7784-A341-957A-B1C3E8BCCAC0}" type="pres">
      <dgm:prSet presAssocID="{8D7F0874-F3F4-4738-9B85-83B87530B3E9}" presName="thickLine" presStyleLbl="alignNode1" presStyleIdx="6" presStyleCnt="13"/>
      <dgm:spPr/>
    </dgm:pt>
    <dgm:pt modelId="{05B90C75-AF89-604D-8F9E-0C670EF169E7}" type="pres">
      <dgm:prSet presAssocID="{8D7F0874-F3F4-4738-9B85-83B87530B3E9}" presName="horz1" presStyleCnt="0"/>
      <dgm:spPr/>
    </dgm:pt>
    <dgm:pt modelId="{6045B6CF-56E7-2C49-86C4-3C1362FA8214}" type="pres">
      <dgm:prSet presAssocID="{8D7F0874-F3F4-4738-9B85-83B87530B3E9}" presName="tx1" presStyleLbl="revTx" presStyleIdx="6" presStyleCnt="13"/>
      <dgm:spPr/>
    </dgm:pt>
    <dgm:pt modelId="{EDBB09C0-3285-3346-8818-41839AC7D991}" type="pres">
      <dgm:prSet presAssocID="{8D7F0874-F3F4-4738-9B85-83B87530B3E9}" presName="vert1" presStyleCnt="0"/>
      <dgm:spPr/>
    </dgm:pt>
    <dgm:pt modelId="{B05F787D-8747-684A-9542-C0264200F542}" type="pres">
      <dgm:prSet presAssocID="{A2DDCABB-CD4D-43E5-BC30-56606B2B460B}" presName="thickLine" presStyleLbl="alignNode1" presStyleIdx="7" presStyleCnt="13"/>
      <dgm:spPr/>
    </dgm:pt>
    <dgm:pt modelId="{2F93BEC6-6288-B14C-B3C6-407F8F3265D5}" type="pres">
      <dgm:prSet presAssocID="{A2DDCABB-CD4D-43E5-BC30-56606B2B460B}" presName="horz1" presStyleCnt="0"/>
      <dgm:spPr/>
    </dgm:pt>
    <dgm:pt modelId="{D8D192D2-EEFD-6D4B-BCA3-A701B4F64047}" type="pres">
      <dgm:prSet presAssocID="{A2DDCABB-CD4D-43E5-BC30-56606B2B460B}" presName="tx1" presStyleLbl="revTx" presStyleIdx="7" presStyleCnt="13"/>
      <dgm:spPr/>
    </dgm:pt>
    <dgm:pt modelId="{42A72E3C-8BF2-BD4E-8127-621A92227782}" type="pres">
      <dgm:prSet presAssocID="{A2DDCABB-CD4D-43E5-BC30-56606B2B460B}" presName="vert1" presStyleCnt="0"/>
      <dgm:spPr/>
    </dgm:pt>
    <dgm:pt modelId="{02A88555-1949-AA47-BDF5-B6F6A08C8FA5}" type="pres">
      <dgm:prSet presAssocID="{6E6D12B5-C806-4E46-A363-D7E7E7362D99}" presName="thickLine" presStyleLbl="alignNode1" presStyleIdx="8" presStyleCnt="13"/>
      <dgm:spPr/>
    </dgm:pt>
    <dgm:pt modelId="{AB075647-AA31-394E-AA21-7D694E48781A}" type="pres">
      <dgm:prSet presAssocID="{6E6D12B5-C806-4E46-A363-D7E7E7362D99}" presName="horz1" presStyleCnt="0"/>
      <dgm:spPr/>
    </dgm:pt>
    <dgm:pt modelId="{9C3D70AD-D1DD-284F-90D3-D57A63B16668}" type="pres">
      <dgm:prSet presAssocID="{6E6D12B5-C806-4E46-A363-D7E7E7362D99}" presName="tx1" presStyleLbl="revTx" presStyleIdx="8" presStyleCnt="13"/>
      <dgm:spPr/>
    </dgm:pt>
    <dgm:pt modelId="{CE86CF74-42D2-1847-B289-D046102D7585}" type="pres">
      <dgm:prSet presAssocID="{6E6D12B5-C806-4E46-A363-D7E7E7362D99}" presName="vert1" presStyleCnt="0"/>
      <dgm:spPr/>
    </dgm:pt>
    <dgm:pt modelId="{9D884AB4-0667-A942-899D-ED6A08EBB43F}" type="pres">
      <dgm:prSet presAssocID="{422BE54C-BEBB-4AD6-83CC-7973FF75F7DB}" presName="thickLine" presStyleLbl="alignNode1" presStyleIdx="9" presStyleCnt="13"/>
      <dgm:spPr/>
    </dgm:pt>
    <dgm:pt modelId="{E8E64B30-9452-CD41-B815-79042657ED52}" type="pres">
      <dgm:prSet presAssocID="{422BE54C-BEBB-4AD6-83CC-7973FF75F7DB}" presName="horz1" presStyleCnt="0"/>
      <dgm:spPr/>
    </dgm:pt>
    <dgm:pt modelId="{A448F8BB-A741-F745-A585-49DFE7D423E6}" type="pres">
      <dgm:prSet presAssocID="{422BE54C-BEBB-4AD6-83CC-7973FF75F7DB}" presName="tx1" presStyleLbl="revTx" presStyleIdx="9" presStyleCnt="13"/>
      <dgm:spPr/>
    </dgm:pt>
    <dgm:pt modelId="{7867E5F2-FD15-9640-869D-B6B84CE25DD1}" type="pres">
      <dgm:prSet presAssocID="{422BE54C-BEBB-4AD6-83CC-7973FF75F7DB}" presName="vert1" presStyleCnt="0"/>
      <dgm:spPr/>
    </dgm:pt>
    <dgm:pt modelId="{73B92DEA-9EB7-464C-910E-988760831A9D}" type="pres">
      <dgm:prSet presAssocID="{C70AF2A6-877A-4B9D-9E6D-BCDD5906FDCA}" presName="thickLine" presStyleLbl="alignNode1" presStyleIdx="10" presStyleCnt="13"/>
      <dgm:spPr/>
    </dgm:pt>
    <dgm:pt modelId="{3066D2F0-5DFF-C148-AACA-0105768C44C2}" type="pres">
      <dgm:prSet presAssocID="{C70AF2A6-877A-4B9D-9E6D-BCDD5906FDCA}" presName="horz1" presStyleCnt="0"/>
      <dgm:spPr/>
    </dgm:pt>
    <dgm:pt modelId="{9F267038-F94D-8B45-BA38-94D026BDE7F4}" type="pres">
      <dgm:prSet presAssocID="{C70AF2A6-877A-4B9D-9E6D-BCDD5906FDCA}" presName="tx1" presStyleLbl="revTx" presStyleIdx="10" presStyleCnt="13"/>
      <dgm:spPr/>
    </dgm:pt>
    <dgm:pt modelId="{96D521D2-3E09-F14F-985B-7164822F6E28}" type="pres">
      <dgm:prSet presAssocID="{C70AF2A6-877A-4B9D-9E6D-BCDD5906FDCA}" presName="vert1" presStyleCnt="0"/>
      <dgm:spPr/>
    </dgm:pt>
    <dgm:pt modelId="{5B0FF3CC-6D55-524A-8D96-30F5392598FD}" type="pres">
      <dgm:prSet presAssocID="{A7EF45F5-6479-48EC-8917-D47734873BFA}" presName="thickLine" presStyleLbl="alignNode1" presStyleIdx="11" presStyleCnt="13"/>
      <dgm:spPr/>
    </dgm:pt>
    <dgm:pt modelId="{7A1AA8CB-4849-5947-9165-9F04DF8ECEE1}" type="pres">
      <dgm:prSet presAssocID="{A7EF45F5-6479-48EC-8917-D47734873BFA}" presName="horz1" presStyleCnt="0"/>
      <dgm:spPr/>
    </dgm:pt>
    <dgm:pt modelId="{E0A0F976-949E-814B-90C4-01E43B61C6B5}" type="pres">
      <dgm:prSet presAssocID="{A7EF45F5-6479-48EC-8917-D47734873BFA}" presName="tx1" presStyleLbl="revTx" presStyleIdx="11" presStyleCnt="13"/>
      <dgm:spPr/>
    </dgm:pt>
    <dgm:pt modelId="{FF6A245F-A84F-4A4B-A8F6-7076131102ED}" type="pres">
      <dgm:prSet presAssocID="{A7EF45F5-6479-48EC-8917-D47734873BFA}" presName="vert1" presStyleCnt="0"/>
      <dgm:spPr/>
    </dgm:pt>
    <dgm:pt modelId="{F38796CD-EF1E-734B-B0BB-6FB9E6101BDB}" type="pres">
      <dgm:prSet presAssocID="{27217322-4391-456A-BBFF-B8B5E46F44DB}" presName="thickLine" presStyleLbl="alignNode1" presStyleIdx="12" presStyleCnt="13"/>
      <dgm:spPr/>
    </dgm:pt>
    <dgm:pt modelId="{A4C6AC3B-58B1-CC47-BF76-6B357C226F78}" type="pres">
      <dgm:prSet presAssocID="{27217322-4391-456A-BBFF-B8B5E46F44DB}" presName="horz1" presStyleCnt="0"/>
      <dgm:spPr/>
    </dgm:pt>
    <dgm:pt modelId="{6B3147FA-817F-0E4C-8EB1-21AC44614273}" type="pres">
      <dgm:prSet presAssocID="{27217322-4391-456A-BBFF-B8B5E46F44DB}" presName="tx1" presStyleLbl="revTx" presStyleIdx="12" presStyleCnt="13"/>
      <dgm:spPr/>
    </dgm:pt>
    <dgm:pt modelId="{6ED7ED94-6444-1642-89CB-872B9A1DB671}" type="pres">
      <dgm:prSet presAssocID="{27217322-4391-456A-BBFF-B8B5E46F44DB}" presName="vert1" presStyleCnt="0"/>
      <dgm:spPr/>
    </dgm:pt>
  </dgm:ptLst>
  <dgm:cxnLst>
    <dgm:cxn modelId="{3BEC3E07-E5D4-2346-B831-88DC28467260}" type="presOf" srcId="{EAF5501D-DD22-42C9-A22B-F7A228BDF12B}" destId="{2F52D8E8-6E2F-974A-A49B-0139F94C5195}" srcOrd="0" destOrd="0" presId="urn:microsoft.com/office/officeart/2008/layout/LinedList"/>
    <dgm:cxn modelId="{B79D8A08-F8AA-45AD-93A7-4AB275258C04}" srcId="{A91D7822-90C3-45B5-AD00-9980C17B9DE2}" destId="{DAF9080B-DFB6-4D80-B1D4-1B82E6E757CA}" srcOrd="1" destOrd="0" parTransId="{0D124506-32EF-41C7-A8BC-C16A020D963B}" sibTransId="{541B2B13-D45B-4A9A-AE42-D68C358CC238}"/>
    <dgm:cxn modelId="{FDF1850F-754A-BC47-B227-93F393DD25B2}" type="presOf" srcId="{422BE54C-BEBB-4AD6-83CC-7973FF75F7DB}" destId="{A448F8BB-A741-F745-A585-49DFE7D423E6}" srcOrd="0" destOrd="0" presId="urn:microsoft.com/office/officeart/2008/layout/LinedList"/>
    <dgm:cxn modelId="{40B30216-6810-44DC-B750-D047E3082AB5}" srcId="{A91D7822-90C3-45B5-AD00-9980C17B9DE2}" destId="{3EB5BA48-D789-4BE2-84A1-8E13B559A779}" srcOrd="2" destOrd="0" parTransId="{17FF0D6B-EC46-4FA6-B744-59F431ED6F76}" sibTransId="{E1C813B5-7355-4E4F-9512-FFCF39C9B77E}"/>
    <dgm:cxn modelId="{E0369619-C8F8-4F68-B964-C7233A748934}" srcId="{A91D7822-90C3-45B5-AD00-9980C17B9DE2}" destId="{8D7F0874-F3F4-4738-9B85-83B87530B3E9}" srcOrd="6" destOrd="0" parTransId="{D5C29B91-8319-4CC9-B9E1-F0DA10EAD63D}" sibTransId="{DDA04B86-90D6-4550-8462-B6B794797CC3}"/>
    <dgm:cxn modelId="{45AFD925-3E78-497B-A8DC-3BF72890A981}" srcId="{A91D7822-90C3-45B5-AD00-9980C17B9DE2}" destId="{422BE54C-BEBB-4AD6-83CC-7973FF75F7DB}" srcOrd="9" destOrd="0" parTransId="{0C9FF6CC-051E-4BFE-BB4C-6CA15A8341DD}" sibTransId="{90DFB061-3591-4D56-BEC3-32B4F0D3CAA6}"/>
    <dgm:cxn modelId="{3B771E34-47BC-4D10-9AE2-4E7F5A320AE2}" srcId="{A91D7822-90C3-45B5-AD00-9980C17B9DE2}" destId="{EAF5501D-DD22-42C9-A22B-F7A228BDF12B}" srcOrd="3" destOrd="0" parTransId="{9E769B1C-7CEE-4A09-BA58-D1D9CAC9C2D2}" sibTransId="{4965C9E3-2DF3-4EB5-9CE6-601666EDED65}"/>
    <dgm:cxn modelId="{8A83BB39-3BC8-5246-9221-3D8B845EC0C6}" type="presOf" srcId="{8D7F0874-F3F4-4738-9B85-83B87530B3E9}" destId="{6045B6CF-56E7-2C49-86C4-3C1362FA8214}" srcOrd="0" destOrd="0" presId="urn:microsoft.com/office/officeart/2008/layout/LinedList"/>
    <dgm:cxn modelId="{3D1C605B-A460-CF4D-B059-0F116EB1EBF6}" type="presOf" srcId="{F330C7FD-FB99-4C4E-9661-CF08D948C68D}" destId="{FB9D210C-1672-CF47-8C4D-EC80974BF18A}" srcOrd="0" destOrd="0" presId="urn:microsoft.com/office/officeart/2008/layout/LinedList"/>
    <dgm:cxn modelId="{A9298841-D298-4C35-89D1-8CEF1091C70B}" srcId="{A91D7822-90C3-45B5-AD00-9980C17B9DE2}" destId="{F330C7FD-FB99-4C4E-9661-CF08D948C68D}" srcOrd="5" destOrd="0" parTransId="{6E816586-B486-4537-96A2-4BD0DADFE524}" sibTransId="{426FDCDD-2DE1-4F2E-8037-ABD954BA3704}"/>
    <dgm:cxn modelId="{A081CB42-80A8-204B-91B0-12BF3C8AEA82}" type="presOf" srcId="{C70AF2A6-877A-4B9D-9E6D-BCDD5906FDCA}" destId="{9F267038-F94D-8B45-BA38-94D026BDE7F4}" srcOrd="0" destOrd="0" presId="urn:microsoft.com/office/officeart/2008/layout/LinedList"/>
    <dgm:cxn modelId="{8434AE49-9DF8-294A-8C5B-E963984C395D}" type="presOf" srcId="{27217322-4391-456A-BBFF-B8B5E46F44DB}" destId="{6B3147FA-817F-0E4C-8EB1-21AC44614273}" srcOrd="0" destOrd="0" presId="urn:microsoft.com/office/officeart/2008/layout/LinedList"/>
    <dgm:cxn modelId="{0A020C4B-8005-4690-A845-5E3EDD687433}" srcId="{A91D7822-90C3-45B5-AD00-9980C17B9DE2}" destId="{6E6D12B5-C806-4E46-A363-D7E7E7362D99}" srcOrd="8" destOrd="0" parTransId="{B3664014-7AD6-44FB-8897-7FF72B759BEC}" sibTransId="{2B79E373-052A-4762-8C43-7CEAE33C46C4}"/>
    <dgm:cxn modelId="{CC566E73-6CF6-470A-8A5D-584F54ADA8D1}" srcId="{A91D7822-90C3-45B5-AD00-9980C17B9DE2}" destId="{319FE39F-EA72-47B7-BCFB-A2570FD8DAE7}" srcOrd="0" destOrd="0" parTransId="{16231944-217D-43DA-99FE-6D99E7433A83}" sibTransId="{D49733DE-AE04-43B9-B2DA-C15ECD114AA9}"/>
    <dgm:cxn modelId="{926F599C-3834-5A4E-AD44-9B371D076B38}" type="presOf" srcId="{319FE39F-EA72-47B7-BCFB-A2570FD8DAE7}" destId="{6E40BE60-CB92-2C41-A075-47D73A98C7FF}" srcOrd="0" destOrd="0" presId="urn:microsoft.com/office/officeart/2008/layout/LinedList"/>
    <dgm:cxn modelId="{B33A4C9D-293D-430E-B56F-FBA13A0C54D9}" srcId="{A91D7822-90C3-45B5-AD00-9980C17B9DE2}" destId="{A7EF45F5-6479-48EC-8917-D47734873BFA}" srcOrd="11" destOrd="0" parTransId="{345E43A6-9D21-43BB-9F57-D27BA3B7B6F2}" sibTransId="{939ECECE-C991-452B-AF66-AFE46A45B02D}"/>
    <dgm:cxn modelId="{52C3BBA6-C0BB-47E3-A211-972D76B4D816}" srcId="{A91D7822-90C3-45B5-AD00-9980C17B9DE2}" destId="{A2DDCABB-CD4D-43E5-BC30-56606B2B460B}" srcOrd="7" destOrd="0" parTransId="{5AF97EAA-CD51-4963-A133-E42E1DA4A3CB}" sibTransId="{7615B09D-D3F6-4F29-AEE2-F31DAF7D6756}"/>
    <dgm:cxn modelId="{233817BA-0923-4D73-AE08-2E11BF07317C}" srcId="{A91D7822-90C3-45B5-AD00-9980C17B9DE2}" destId="{C70AF2A6-877A-4B9D-9E6D-BCDD5906FDCA}" srcOrd="10" destOrd="0" parTransId="{FC832395-E3F2-4CBB-BCDC-3A1C9B305678}" sibTransId="{DC8A95C9-D000-4A08-AE0A-76CFA0EF2C29}"/>
    <dgm:cxn modelId="{1210E5BA-A296-C548-8992-8588286BBFE5}" type="presOf" srcId="{521BD760-F9B0-4245-AAD5-525811E65357}" destId="{D5CA8456-5FE0-DB4F-B7F0-2E203E1CC360}" srcOrd="0" destOrd="0" presId="urn:microsoft.com/office/officeart/2008/layout/LinedList"/>
    <dgm:cxn modelId="{C28FE4C4-B1D1-4215-A4AA-A75D062D35BF}" srcId="{A91D7822-90C3-45B5-AD00-9980C17B9DE2}" destId="{521BD760-F9B0-4245-AAD5-525811E65357}" srcOrd="4" destOrd="0" parTransId="{849C71A4-339C-410D-A8B8-550F8AC57C53}" sibTransId="{92AD68B7-37E3-4CD4-9D67-2C872B2B4764}"/>
    <dgm:cxn modelId="{18E9BAC6-0294-0643-AFA4-4CC60A6171E5}" type="presOf" srcId="{3EB5BA48-D789-4BE2-84A1-8E13B559A779}" destId="{6D8E4EA1-2EBE-954D-BAF3-AC5B8532B3CE}" srcOrd="0" destOrd="0" presId="urn:microsoft.com/office/officeart/2008/layout/LinedList"/>
    <dgm:cxn modelId="{E77074CC-1A40-574D-9D84-F8822F8A79F3}" type="presOf" srcId="{DAF9080B-DFB6-4D80-B1D4-1B82E6E757CA}" destId="{A8B1CF3A-C3A8-B942-AEFB-02261F4D1473}" srcOrd="0" destOrd="0" presId="urn:microsoft.com/office/officeart/2008/layout/LinedList"/>
    <dgm:cxn modelId="{9C78DED8-4166-9942-9B43-15BEE74FDE18}" type="presOf" srcId="{A7EF45F5-6479-48EC-8917-D47734873BFA}" destId="{E0A0F976-949E-814B-90C4-01E43B61C6B5}" srcOrd="0" destOrd="0" presId="urn:microsoft.com/office/officeart/2008/layout/LinedList"/>
    <dgm:cxn modelId="{7C5A9DDA-0902-DE47-AC91-D5E9EF3615C1}" type="presOf" srcId="{6E6D12B5-C806-4E46-A363-D7E7E7362D99}" destId="{9C3D70AD-D1DD-284F-90D3-D57A63B16668}" srcOrd="0" destOrd="0" presId="urn:microsoft.com/office/officeart/2008/layout/LinedList"/>
    <dgm:cxn modelId="{76DDCFE3-20E0-484B-BA61-BA07CDB58160}" srcId="{A91D7822-90C3-45B5-AD00-9980C17B9DE2}" destId="{27217322-4391-456A-BBFF-B8B5E46F44DB}" srcOrd="12" destOrd="0" parTransId="{9EAE9743-C431-4D5B-AE78-A3F6441E42F8}" sibTransId="{3C7D429A-18E8-4F76-BEDC-CE33164E832A}"/>
    <dgm:cxn modelId="{0630C3EF-B51F-5949-8A85-6070F2DA3009}" type="presOf" srcId="{A91D7822-90C3-45B5-AD00-9980C17B9DE2}" destId="{96E7EDBB-8350-4949-B471-7F6519174655}" srcOrd="0" destOrd="0" presId="urn:microsoft.com/office/officeart/2008/layout/LinedList"/>
    <dgm:cxn modelId="{C17495F0-16D5-104C-86BA-8F7B8DEC9CF2}" type="presOf" srcId="{A2DDCABB-CD4D-43E5-BC30-56606B2B460B}" destId="{D8D192D2-EEFD-6D4B-BCA3-A701B4F64047}" srcOrd="0" destOrd="0" presId="urn:microsoft.com/office/officeart/2008/layout/LinedList"/>
    <dgm:cxn modelId="{AEFE96B3-A100-024F-8B18-F110B2D5C7F4}" type="presParOf" srcId="{96E7EDBB-8350-4949-B471-7F6519174655}" destId="{3E9D7B1A-C95C-2542-8AD6-4FACA68CA1EE}" srcOrd="0" destOrd="0" presId="urn:microsoft.com/office/officeart/2008/layout/LinedList"/>
    <dgm:cxn modelId="{84BFE650-1F0A-C14F-B1CA-08C8451CC649}" type="presParOf" srcId="{96E7EDBB-8350-4949-B471-7F6519174655}" destId="{D2EBAC61-EB60-B14A-AEF6-E71FCB60E487}" srcOrd="1" destOrd="0" presId="urn:microsoft.com/office/officeart/2008/layout/LinedList"/>
    <dgm:cxn modelId="{57534DDA-72A2-2D45-91DB-425947B7888F}" type="presParOf" srcId="{D2EBAC61-EB60-B14A-AEF6-E71FCB60E487}" destId="{6E40BE60-CB92-2C41-A075-47D73A98C7FF}" srcOrd="0" destOrd="0" presId="urn:microsoft.com/office/officeart/2008/layout/LinedList"/>
    <dgm:cxn modelId="{BBF4BBD2-D2B1-8248-A7DC-0EE0400A3DA8}" type="presParOf" srcId="{D2EBAC61-EB60-B14A-AEF6-E71FCB60E487}" destId="{26F3E4FB-E8D4-5747-82F3-14F907029B43}" srcOrd="1" destOrd="0" presId="urn:microsoft.com/office/officeart/2008/layout/LinedList"/>
    <dgm:cxn modelId="{91BC8AD9-9F30-1848-BC96-BBE5467AC470}" type="presParOf" srcId="{96E7EDBB-8350-4949-B471-7F6519174655}" destId="{859B9E53-DF00-8944-AB2B-4F4CBBE09978}" srcOrd="2" destOrd="0" presId="urn:microsoft.com/office/officeart/2008/layout/LinedList"/>
    <dgm:cxn modelId="{95A60F7E-6240-1F40-8895-E2AA3DD5C403}" type="presParOf" srcId="{96E7EDBB-8350-4949-B471-7F6519174655}" destId="{F57C59F9-0EA1-A645-86CA-249F8CD32EBB}" srcOrd="3" destOrd="0" presId="urn:microsoft.com/office/officeart/2008/layout/LinedList"/>
    <dgm:cxn modelId="{E2CBA094-E913-D94B-A8A8-83A6F48C2A13}" type="presParOf" srcId="{F57C59F9-0EA1-A645-86CA-249F8CD32EBB}" destId="{A8B1CF3A-C3A8-B942-AEFB-02261F4D1473}" srcOrd="0" destOrd="0" presId="urn:microsoft.com/office/officeart/2008/layout/LinedList"/>
    <dgm:cxn modelId="{5431744A-3D31-FA44-AC83-87EAAD2A86A8}" type="presParOf" srcId="{F57C59F9-0EA1-A645-86CA-249F8CD32EBB}" destId="{CB994C6F-1167-2F48-BFD9-5FBE029CDE01}" srcOrd="1" destOrd="0" presId="urn:microsoft.com/office/officeart/2008/layout/LinedList"/>
    <dgm:cxn modelId="{443B98FD-25D4-E143-9A13-A1D75E9D651F}" type="presParOf" srcId="{96E7EDBB-8350-4949-B471-7F6519174655}" destId="{C9EB2E39-5121-754D-94CC-E011C5A680BE}" srcOrd="4" destOrd="0" presId="urn:microsoft.com/office/officeart/2008/layout/LinedList"/>
    <dgm:cxn modelId="{D4D217FB-0E1A-7F4D-BC70-C904051367B0}" type="presParOf" srcId="{96E7EDBB-8350-4949-B471-7F6519174655}" destId="{131FAE25-851B-CB47-B341-06A9072C80CC}" srcOrd="5" destOrd="0" presId="urn:microsoft.com/office/officeart/2008/layout/LinedList"/>
    <dgm:cxn modelId="{654D63FF-CAE8-F848-ACCB-83AE4B0D3F8B}" type="presParOf" srcId="{131FAE25-851B-CB47-B341-06A9072C80CC}" destId="{6D8E4EA1-2EBE-954D-BAF3-AC5B8532B3CE}" srcOrd="0" destOrd="0" presId="urn:microsoft.com/office/officeart/2008/layout/LinedList"/>
    <dgm:cxn modelId="{1839DB95-70B4-A845-8C63-EE961FFDB971}" type="presParOf" srcId="{131FAE25-851B-CB47-B341-06A9072C80CC}" destId="{18AD1C71-5E0F-9D43-A8E6-75E63F4EAA21}" srcOrd="1" destOrd="0" presId="urn:microsoft.com/office/officeart/2008/layout/LinedList"/>
    <dgm:cxn modelId="{D92762CC-A47A-6A40-A71B-54FCC996A664}" type="presParOf" srcId="{96E7EDBB-8350-4949-B471-7F6519174655}" destId="{FA554C78-7260-2C4C-8338-E549D3E4803D}" srcOrd="6" destOrd="0" presId="urn:microsoft.com/office/officeart/2008/layout/LinedList"/>
    <dgm:cxn modelId="{53982415-F2DF-C44C-B2EA-BC2394B2EC6A}" type="presParOf" srcId="{96E7EDBB-8350-4949-B471-7F6519174655}" destId="{FF09A461-9D00-8B49-B8B9-4428F806273F}" srcOrd="7" destOrd="0" presId="urn:microsoft.com/office/officeart/2008/layout/LinedList"/>
    <dgm:cxn modelId="{00588A35-BE8F-BE4D-838B-17E74BC6B02E}" type="presParOf" srcId="{FF09A461-9D00-8B49-B8B9-4428F806273F}" destId="{2F52D8E8-6E2F-974A-A49B-0139F94C5195}" srcOrd="0" destOrd="0" presId="urn:microsoft.com/office/officeart/2008/layout/LinedList"/>
    <dgm:cxn modelId="{560A7139-612A-EF4D-9997-A678FC040A28}" type="presParOf" srcId="{FF09A461-9D00-8B49-B8B9-4428F806273F}" destId="{6C3A05DB-2CA4-014E-9C45-AA139DEE2D35}" srcOrd="1" destOrd="0" presId="urn:microsoft.com/office/officeart/2008/layout/LinedList"/>
    <dgm:cxn modelId="{221BC9ED-56B6-9247-9253-A304BFC19269}" type="presParOf" srcId="{96E7EDBB-8350-4949-B471-7F6519174655}" destId="{7C5C7B6E-4B57-9D4E-8FD5-E7794E95F372}" srcOrd="8" destOrd="0" presId="urn:microsoft.com/office/officeart/2008/layout/LinedList"/>
    <dgm:cxn modelId="{0E8E3F1D-C49C-BE45-BB99-5C0C09D6B3BE}" type="presParOf" srcId="{96E7EDBB-8350-4949-B471-7F6519174655}" destId="{772FE557-9D00-A14A-844C-FA278B26EA21}" srcOrd="9" destOrd="0" presId="urn:microsoft.com/office/officeart/2008/layout/LinedList"/>
    <dgm:cxn modelId="{5446499C-D58C-0947-B759-B23955816434}" type="presParOf" srcId="{772FE557-9D00-A14A-844C-FA278B26EA21}" destId="{D5CA8456-5FE0-DB4F-B7F0-2E203E1CC360}" srcOrd="0" destOrd="0" presId="urn:microsoft.com/office/officeart/2008/layout/LinedList"/>
    <dgm:cxn modelId="{0FDA4E66-CD52-3240-AFF8-12DE94163A39}" type="presParOf" srcId="{772FE557-9D00-A14A-844C-FA278B26EA21}" destId="{0EDDAA70-D739-3E4E-846F-F6E25EE47523}" srcOrd="1" destOrd="0" presId="urn:microsoft.com/office/officeart/2008/layout/LinedList"/>
    <dgm:cxn modelId="{64676D5A-97C6-BC47-A2EF-9763A2B4BF04}" type="presParOf" srcId="{96E7EDBB-8350-4949-B471-7F6519174655}" destId="{714E51D0-0113-2341-8B24-2EE5A0404018}" srcOrd="10" destOrd="0" presId="urn:microsoft.com/office/officeart/2008/layout/LinedList"/>
    <dgm:cxn modelId="{F555460C-4979-C947-BA73-2C1BD75B327A}" type="presParOf" srcId="{96E7EDBB-8350-4949-B471-7F6519174655}" destId="{FE4AB0CA-BFD7-2545-B693-884C55257594}" srcOrd="11" destOrd="0" presId="urn:microsoft.com/office/officeart/2008/layout/LinedList"/>
    <dgm:cxn modelId="{C1FF4C2A-BC11-874A-AEB5-EECEB3BB7B03}" type="presParOf" srcId="{FE4AB0CA-BFD7-2545-B693-884C55257594}" destId="{FB9D210C-1672-CF47-8C4D-EC80974BF18A}" srcOrd="0" destOrd="0" presId="urn:microsoft.com/office/officeart/2008/layout/LinedList"/>
    <dgm:cxn modelId="{1CCDFAE5-960B-1749-9695-333A0CE0D9F5}" type="presParOf" srcId="{FE4AB0CA-BFD7-2545-B693-884C55257594}" destId="{F0B5E747-0C4B-A447-8391-728FB675FD33}" srcOrd="1" destOrd="0" presId="urn:microsoft.com/office/officeart/2008/layout/LinedList"/>
    <dgm:cxn modelId="{AFD100E2-67B7-4145-9307-F38F39D44AD1}" type="presParOf" srcId="{96E7EDBB-8350-4949-B471-7F6519174655}" destId="{E1298EC5-7784-A341-957A-B1C3E8BCCAC0}" srcOrd="12" destOrd="0" presId="urn:microsoft.com/office/officeart/2008/layout/LinedList"/>
    <dgm:cxn modelId="{E07C7D95-20F0-E44F-8726-15B3E7945274}" type="presParOf" srcId="{96E7EDBB-8350-4949-B471-7F6519174655}" destId="{05B90C75-AF89-604D-8F9E-0C670EF169E7}" srcOrd="13" destOrd="0" presId="urn:microsoft.com/office/officeart/2008/layout/LinedList"/>
    <dgm:cxn modelId="{D30860BA-62FB-B745-ABE3-51984944DFBD}" type="presParOf" srcId="{05B90C75-AF89-604D-8F9E-0C670EF169E7}" destId="{6045B6CF-56E7-2C49-86C4-3C1362FA8214}" srcOrd="0" destOrd="0" presId="urn:microsoft.com/office/officeart/2008/layout/LinedList"/>
    <dgm:cxn modelId="{2E308DBF-0ADE-B74A-9D37-20AC4B375108}" type="presParOf" srcId="{05B90C75-AF89-604D-8F9E-0C670EF169E7}" destId="{EDBB09C0-3285-3346-8818-41839AC7D991}" srcOrd="1" destOrd="0" presId="urn:microsoft.com/office/officeart/2008/layout/LinedList"/>
    <dgm:cxn modelId="{1D50561A-C528-E248-8B73-7EE8F872A77D}" type="presParOf" srcId="{96E7EDBB-8350-4949-B471-7F6519174655}" destId="{B05F787D-8747-684A-9542-C0264200F542}" srcOrd="14" destOrd="0" presId="urn:microsoft.com/office/officeart/2008/layout/LinedList"/>
    <dgm:cxn modelId="{A01E85CF-234C-9942-B088-D00D4C4867B6}" type="presParOf" srcId="{96E7EDBB-8350-4949-B471-7F6519174655}" destId="{2F93BEC6-6288-B14C-B3C6-407F8F3265D5}" srcOrd="15" destOrd="0" presId="urn:microsoft.com/office/officeart/2008/layout/LinedList"/>
    <dgm:cxn modelId="{60F9F6E0-233F-954A-81C5-A61D0EBB5205}" type="presParOf" srcId="{2F93BEC6-6288-B14C-B3C6-407F8F3265D5}" destId="{D8D192D2-EEFD-6D4B-BCA3-A701B4F64047}" srcOrd="0" destOrd="0" presId="urn:microsoft.com/office/officeart/2008/layout/LinedList"/>
    <dgm:cxn modelId="{EB63F9E3-32E1-944A-974D-587746116D58}" type="presParOf" srcId="{2F93BEC6-6288-B14C-B3C6-407F8F3265D5}" destId="{42A72E3C-8BF2-BD4E-8127-621A92227782}" srcOrd="1" destOrd="0" presId="urn:microsoft.com/office/officeart/2008/layout/LinedList"/>
    <dgm:cxn modelId="{BB42CF0A-016A-9E4C-874D-73E895F60F94}" type="presParOf" srcId="{96E7EDBB-8350-4949-B471-7F6519174655}" destId="{02A88555-1949-AA47-BDF5-B6F6A08C8FA5}" srcOrd="16" destOrd="0" presId="urn:microsoft.com/office/officeart/2008/layout/LinedList"/>
    <dgm:cxn modelId="{A1687CC8-9BC3-1D4D-A845-2DEF9C5CC0A0}" type="presParOf" srcId="{96E7EDBB-8350-4949-B471-7F6519174655}" destId="{AB075647-AA31-394E-AA21-7D694E48781A}" srcOrd="17" destOrd="0" presId="urn:microsoft.com/office/officeart/2008/layout/LinedList"/>
    <dgm:cxn modelId="{593AD8EF-6D4C-1947-90AC-A8DC81FFB4E2}" type="presParOf" srcId="{AB075647-AA31-394E-AA21-7D694E48781A}" destId="{9C3D70AD-D1DD-284F-90D3-D57A63B16668}" srcOrd="0" destOrd="0" presId="urn:microsoft.com/office/officeart/2008/layout/LinedList"/>
    <dgm:cxn modelId="{4B333367-ECD0-2145-8759-F9277BE955B8}" type="presParOf" srcId="{AB075647-AA31-394E-AA21-7D694E48781A}" destId="{CE86CF74-42D2-1847-B289-D046102D7585}" srcOrd="1" destOrd="0" presId="urn:microsoft.com/office/officeart/2008/layout/LinedList"/>
    <dgm:cxn modelId="{0418D7B4-9EB2-8A48-8299-7676500043CD}" type="presParOf" srcId="{96E7EDBB-8350-4949-B471-7F6519174655}" destId="{9D884AB4-0667-A942-899D-ED6A08EBB43F}" srcOrd="18" destOrd="0" presId="urn:microsoft.com/office/officeart/2008/layout/LinedList"/>
    <dgm:cxn modelId="{A917BD34-5B1E-B74E-8D23-6C6DD681CBDF}" type="presParOf" srcId="{96E7EDBB-8350-4949-B471-7F6519174655}" destId="{E8E64B30-9452-CD41-B815-79042657ED52}" srcOrd="19" destOrd="0" presId="urn:microsoft.com/office/officeart/2008/layout/LinedList"/>
    <dgm:cxn modelId="{73B5F60B-7D5A-1842-9DF1-8538DDFE3665}" type="presParOf" srcId="{E8E64B30-9452-CD41-B815-79042657ED52}" destId="{A448F8BB-A741-F745-A585-49DFE7D423E6}" srcOrd="0" destOrd="0" presId="urn:microsoft.com/office/officeart/2008/layout/LinedList"/>
    <dgm:cxn modelId="{698E9877-A7EF-0B4E-991E-90ED06A9697D}" type="presParOf" srcId="{E8E64B30-9452-CD41-B815-79042657ED52}" destId="{7867E5F2-FD15-9640-869D-B6B84CE25DD1}" srcOrd="1" destOrd="0" presId="urn:microsoft.com/office/officeart/2008/layout/LinedList"/>
    <dgm:cxn modelId="{B6A7FAD3-645F-5A4B-A279-267945DB7F5E}" type="presParOf" srcId="{96E7EDBB-8350-4949-B471-7F6519174655}" destId="{73B92DEA-9EB7-464C-910E-988760831A9D}" srcOrd="20" destOrd="0" presId="urn:microsoft.com/office/officeart/2008/layout/LinedList"/>
    <dgm:cxn modelId="{6DC290E4-3079-2E4C-BCBA-DA1E16067544}" type="presParOf" srcId="{96E7EDBB-8350-4949-B471-7F6519174655}" destId="{3066D2F0-5DFF-C148-AACA-0105768C44C2}" srcOrd="21" destOrd="0" presId="urn:microsoft.com/office/officeart/2008/layout/LinedList"/>
    <dgm:cxn modelId="{13834A2B-5ACC-D642-A80A-4FC84EA56880}" type="presParOf" srcId="{3066D2F0-5DFF-C148-AACA-0105768C44C2}" destId="{9F267038-F94D-8B45-BA38-94D026BDE7F4}" srcOrd="0" destOrd="0" presId="urn:microsoft.com/office/officeart/2008/layout/LinedList"/>
    <dgm:cxn modelId="{84CA8ABF-EC21-6C43-A953-FE9DD73ABABF}" type="presParOf" srcId="{3066D2F0-5DFF-C148-AACA-0105768C44C2}" destId="{96D521D2-3E09-F14F-985B-7164822F6E28}" srcOrd="1" destOrd="0" presId="urn:microsoft.com/office/officeart/2008/layout/LinedList"/>
    <dgm:cxn modelId="{ABAF7D6A-D1FB-4245-ACC2-A4E2486E0EBD}" type="presParOf" srcId="{96E7EDBB-8350-4949-B471-7F6519174655}" destId="{5B0FF3CC-6D55-524A-8D96-30F5392598FD}" srcOrd="22" destOrd="0" presId="urn:microsoft.com/office/officeart/2008/layout/LinedList"/>
    <dgm:cxn modelId="{88A1E298-7198-A843-921B-7729D65A53CA}" type="presParOf" srcId="{96E7EDBB-8350-4949-B471-7F6519174655}" destId="{7A1AA8CB-4849-5947-9165-9F04DF8ECEE1}" srcOrd="23" destOrd="0" presId="urn:microsoft.com/office/officeart/2008/layout/LinedList"/>
    <dgm:cxn modelId="{B52EE0B6-999E-1444-9A56-1D0095840F49}" type="presParOf" srcId="{7A1AA8CB-4849-5947-9165-9F04DF8ECEE1}" destId="{E0A0F976-949E-814B-90C4-01E43B61C6B5}" srcOrd="0" destOrd="0" presId="urn:microsoft.com/office/officeart/2008/layout/LinedList"/>
    <dgm:cxn modelId="{AA945737-926C-504F-AB1A-22B2420218D2}" type="presParOf" srcId="{7A1AA8CB-4849-5947-9165-9F04DF8ECEE1}" destId="{FF6A245F-A84F-4A4B-A8F6-7076131102ED}" srcOrd="1" destOrd="0" presId="urn:microsoft.com/office/officeart/2008/layout/LinedList"/>
    <dgm:cxn modelId="{A42627FA-ABB1-EF4B-BF11-072FBEDF5FC9}" type="presParOf" srcId="{96E7EDBB-8350-4949-B471-7F6519174655}" destId="{F38796CD-EF1E-734B-B0BB-6FB9E6101BDB}" srcOrd="24" destOrd="0" presId="urn:microsoft.com/office/officeart/2008/layout/LinedList"/>
    <dgm:cxn modelId="{9C46BB31-FC10-2F41-A7CD-3FA5B6E8C464}" type="presParOf" srcId="{96E7EDBB-8350-4949-B471-7F6519174655}" destId="{A4C6AC3B-58B1-CC47-BF76-6B357C226F78}" srcOrd="25" destOrd="0" presId="urn:microsoft.com/office/officeart/2008/layout/LinedList"/>
    <dgm:cxn modelId="{1D6A825F-795C-B644-BCE5-04BB6804C9DC}" type="presParOf" srcId="{A4C6AC3B-58B1-CC47-BF76-6B357C226F78}" destId="{6B3147FA-817F-0E4C-8EB1-21AC44614273}" srcOrd="0" destOrd="0" presId="urn:microsoft.com/office/officeart/2008/layout/LinedList"/>
    <dgm:cxn modelId="{B48EE053-0AF4-B343-989C-DEE1A23B5354}" type="presParOf" srcId="{A4C6AC3B-58B1-CC47-BF76-6B357C226F78}" destId="{6ED7ED94-6444-1642-89CB-872B9A1DB671}"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3292B9F-6FD1-4133-B0CB-DFACBBC86FE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7D285239-37EC-4ECD-A858-23BE75B02196}">
      <dgm:prSet/>
      <dgm:spPr/>
      <dgm:t>
        <a:bodyPr/>
        <a:lstStyle/>
        <a:p>
          <a:r>
            <a:rPr lang="fr-CA" b="0" i="0"/>
            <a:t>Pression artérielle: 100-110/55-70 mmHg</a:t>
          </a:r>
          <a:endParaRPr lang="en-US"/>
        </a:p>
      </dgm:t>
    </dgm:pt>
    <dgm:pt modelId="{60CA89F0-7E43-4FDB-9506-890B71CC3890}" type="parTrans" cxnId="{0C6110DC-36C1-4BC0-B3FD-DED88EB97BD5}">
      <dgm:prSet/>
      <dgm:spPr/>
      <dgm:t>
        <a:bodyPr/>
        <a:lstStyle/>
        <a:p>
          <a:endParaRPr lang="en-US"/>
        </a:p>
      </dgm:t>
    </dgm:pt>
    <dgm:pt modelId="{34D61ECB-1F26-4C13-B44E-C00A3958ED22}" type="sibTrans" cxnId="{0C6110DC-36C1-4BC0-B3FD-DED88EB97BD5}">
      <dgm:prSet/>
      <dgm:spPr/>
      <dgm:t>
        <a:bodyPr/>
        <a:lstStyle/>
        <a:p>
          <a:endParaRPr lang="en-US"/>
        </a:p>
      </dgm:t>
    </dgm:pt>
    <dgm:pt modelId="{8F9F4D1B-CB2C-4EF4-B682-58F9AB2D2A60}">
      <dgm:prSet/>
      <dgm:spPr/>
      <dgm:t>
        <a:bodyPr/>
        <a:lstStyle/>
        <a:p>
          <a:r>
            <a:rPr lang="fr-CA" b="0" i="0"/>
            <a:t>Niveau de soins: B vers C</a:t>
          </a:r>
          <a:endParaRPr lang="en-US"/>
        </a:p>
      </dgm:t>
    </dgm:pt>
    <dgm:pt modelId="{AF85BB65-480E-48F5-86BE-A42E7AECC11D}" type="parTrans" cxnId="{40272940-A4B7-4045-A1A4-8F869C2B7AC8}">
      <dgm:prSet/>
      <dgm:spPr/>
      <dgm:t>
        <a:bodyPr/>
        <a:lstStyle/>
        <a:p>
          <a:endParaRPr lang="en-US"/>
        </a:p>
      </dgm:t>
    </dgm:pt>
    <dgm:pt modelId="{4D42A073-4113-42E1-9288-F3D80797662E}" type="sibTrans" cxnId="{40272940-A4B7-4045-A1A4-8F869C2B7AC8}">
      <dgm:prSet/>
      <dgm:spPr/>
      <dgm:t>
        <a:bodyPr/>
        <a:lstStyle/>
        <a:p>
          <a:endParaRPr lang="en-US"/>
        </a:p>
      </dgm:t>
    </dgm:pt>
    <dgm:pt modelId="{F8E88EB6-F16F-4DBE-917E-9753214F87B6}">
      <dgm:prSet/>
      <dgm:spPr/>
      <dgm:t>
        <a:bodyPr/>
        <a:lstStyle/>
        <a:p>
          <a:r>
            <a:rPr lang="fr-CA" b="0" i="0"/>
            <a:t>Espérance de vie :  moins de 10 ans</a:t>
          </a:r>
          <a:endParaRPr lang="en-US"/>
        </a:p>
      </dgm:t>
    </dgm:pt>
    <dgm:pt modelId="{DE452F6D-9AB0-4B1E-A8D0-7CD139BCD18E}" type="parTrans" cxnId="{632B4D60-1A51-44CA-9C3C-AAD55F37A352}">
      <dgm:prSet/>
      <dgm:spPr/>
      <dgm:t>
        <a:bodyPr/>
        <a:lstStyle/>
        <a:p>
          <a:endParaRPr lang="en-US"/>
        </a:p>
      </dgm:t>
    </dgm:pt>
    <dgm:pt modelId="{EBA6CE64-974A-4AD0-91E6-C296802D9206}" type="sibTrans" cxnId="{632B4D60-1A51-44CA-9C3C-AAD55F37A352}">
      <dgm:prSet/>
      <dgm:spPr/>
      <dgm:t>
        <a:bodyPr/>
        <a:lstStyle/>
        <a:p>
          <a:endParaRPr lang="en-US"/>
        </a:p>
      </dgm:t>
    </dgm:pt>
    <dgm:pt modelId="{C157380B-64D5-496C-8E9C-AD65DA46A4E9}">
      <dgm:prSet/>
      <dgm:spPr/>
      <dgm:t>
        <a:bodyPr/>
        <a:lstStyle/>
        <a:p>
          <a:r>
            <a:rPr lang="fr-CA" b="0" i="0"/>
            <a:t>Fragilité : ? </a:t>
          </a:r>
          <a:endParaRPr lang="en-US"/>
        </a:p>
      </dgm:t>
    </dgm:pt>
    <dgm:pt modelId="{3C4F08DE-E71B-4A20-9CBC-30A1F8CFD00C}" type="parTrans" cxnId="{8535F86F-2C67-48DB-923F-4BC07FA02AE6}">
      <dgm:prSet/>
      <dgm:spPr/>
      <dgm:t>
        <a:bodyPr/>
        <a:lstStyle/>
        <a:p>
          <a:endParaRPr lang="en-US"/>
        </a:p>
      </dgm:t>
    </dgm:pt>
    <dgm:pt modelId="{54B966B9-CD65-477A-B930-D38008F7AF0F}" type="sibTrans" cxnId="{8535F86F-2C67-48DB-923F-4BC07FA02AE6}">
      <dgm:prSet/>
      <dgm:spPr/>
      <dgm:t>
        <a:bodyPr/>
        <a:lstStyle/>
        <a:p>
          <a:endParaRPr lang="en-US"/>
        </a:p>
      </dgm:t>
    </dgm:pt>
    <dgm:pt modelId="{3F57ED5A-B8F6-4395-9670-B08133117450}">
      <dgm:prSet/>
      <dgm:spPr/>
      <dgm:t>
        <a:bodyPr/>
        <a:lstStyle/>
        <a:p>
          <a:r>
            <a:rPr lang="fr-CA" b="0" i="0"/>
            <a:t>Derniers labos au DSQ </a:t>
          </a:r>
          <a:r>
            <a:rPr lang="fr-CA" b="1" i="0"/>
            <a:t>:</a:t>
          </a:r>
          <a:endParaRPr lang="en-US"/>
        </a:p>
      </dgm:t>
    </dgm:pt>
    <dgm:pt modelId="{F0DA1E01-E5EA-420E-92E3-8A6D64C76F15}" type="parTrans" cxnId="{89EF6C6B-1DEB-48BF-A074-305862B0EFFD}">
      <dgm:prSet/>
      <dgm:spPr/>
      <dgm:t>
        <a:bodyPr/>
        <a:lstStyle/>
        <a:p>
          <a:endParaRPr lang="en-US"/>
        </a:p>
      </dgm:t>
    </dgm:pt>
    <dgm:pt modelId="{D05CDC99-91A7-42FD-8BFF-B4246F549864}" type="sibTrans" cxnId="{89EF6C6B-1DEB-48BF-A074-305862B0EFFD}">
      <dgm:prSet/>
      <dgm:spPr/>
      <dgm:t>
        <a:bodyPr/>
        <a:lstStyle/>
        <a:p>
          <a:endParaRPr lang="en-US"/>
        </a:p>
      </dgm:t>
    </dgm:pt>
    <dgm:pt modelId="{35F357AA-14D5-456E-98E1-A1F0702A9D17}">
      <dgm:prSet/>
      <dgm:spPr/>
      <dgm:t>
        <a:bodyPr/>
        <a:lstStyle/>
        <a:p>
          <a:r>
            <a:rPr lang="fr-CA" b="0" i="0"/>
            <a:t>LDL : 1,5 mmol/L</a:t>
          </a:r>
          <a:endParaRPr lang="en-US"/>
        </a:p>
      </dgm:t>
    </dgm:pt>
    <dgm:pt modelId="{49595B52-E5C8-4693-B6FA-48679E8C79F1}" type="parTrans" cxnId="{93D057B0-94F4-4E73-AE37-342559A1470B}">
      <dgm:prSet/>
      <dgm:spPr/>
      <dgm:t>
        <a:bodyPr/>
        <a:lstStyle/>
        <a:p>
          <a:endParaRPr lang="en-US"/>
        </a:p>
      </dgm:t>
    </dgm:pt>
    <dgm:pt modelId="{51BD4EE5-827D-4082-B58F-06DB1CB7DED1}" type="sibTrans" cxnId="{93D057B0-94F4-4E73-AE37-342559A1470B}">
      <dgm:prSet/>
      <dgm:spPr/>
      <dgm:t>
        <a:bodyPr/>
        <a:lstStyle/>
        <a:p>
          <a:endParaRPr lang="en-US"/>
        </a:p>
      </dgm:t>
    </dgm:pt>
    <dgm:pt modelId="{36286EF1-3E00-4A92-8759-288C5E6B4F2B}">
      <dgm:prSet/>
      <dgm:spPr/>
      <dgm:t>
        <a:bodyPr/>
        <a:lstStyle/>
        <a:p>
          <a:r>
            <a:rPr lang="fr-CA" b="0" i="0"/>
            <a:t>HbA1c : 6,5 %</a:t>
          </a:r>
          <a:endParaRPr lang="en-US"/>
        </a:p>
      </dgm:t>
    </dgm:pt>
    <dgm:pt modelId="{EC6B1F73-DD5A-4EBD-8AD9-FAC470160C7E}" type="parTrans" cxnId="{071A03AD-E809-46A4-A1DF-CA8C6F1C7872}">
      <dgm:prSet/>
      <dgm:spPr/>
      <dgm:t>
        <a:bodyPr/>
        <a:lstStyle/>
        <a:p>
          <a:endParaRPr lang="en-US"/>
        </a:p>
      </dgm:t>
    </dgm:pt>
    <dgm:pt modelId="{76E242B4-5C2F-4F61-84CC-8F0DD4B255AE}" type="sibTrans" cxnId="{071A03AD-E809-46A4-A1DF-CA8C6F1C7872}">
      <dgm:prSet/>
      <dgm:spPr/>
      <dgm:t>
        <a:bodyPr/>
        <a:lstStyle/>
        <a:p>
          <a:endParaRPr lang="en-US"/>
        </a:p>
      </dgm:t>
    </dgm:pt>
    <dgm:pt modelId="{0DF39AD1-D9C1-4106-9298-AB1C7F72A103}">
      <dgm:prSet/>
      <dgm:spPr/>
      <dgm:t>
        <a:bodyPr/>
        <a:lstStyle/>
        <a:p>
          <a:r>
            <a:rPr lang="fr-CA" b="0" i="0" dirty="0"/>
            <a:t>TSH : 1,5 </a:t>
          </a:r>
          <a:r>
            <a:rPr lang="fr-CA" b="0" i="0" dirty="0" err="1"/>
            <a:t>mIU</a:t>
          </a:r>
          <a:r>
            <a:rPr lang="fr-CA" b="0" i="0" dirty="0"/>
            <a:t>/L</a:t>
          </a:r>
          <a:endParaRPr lang="en-US" dirty="0"/>
        </a:p>
      </dgm:t>
    </dgm:pt>
    <dgm:pt modelId="{D75E25CE-B7F6-42E7-8A4D-A315C306E156}" type="parTrans" cxnId="{07BDF35C-571E-43D8-913B-7EECE0D2399C}">
      <dgm:prSet/>
      <dgm:spPr/>
      <dgm:t>
        <a:bodyPr/>
        <a:lstStyle/>
        <a:p>
          <a:endParaRPr lang="en-US"/>
        </a:p>
      </dgm:t>
    </dgm:pt>
    <dgm:pt modelId="{42A11267-8295-4B6E-B252-6B34353EBE83}" type="sibTrans" cxnId="{07BDF35C-571E-43D8-913B-7EECE0D2399C}">
      <dgm:prSet/>
      <dgm:spPr/>
      <dgm:t>
        <a:bodyPr/>
        <a:lstStyle/>
        <a:p>
          <a:endParaRPr lang="en-US"/>
        </a:p>
      </dgm:t>
    </dgm:pt>
    <dgm:pt modelId="{5124C8EB-BE17-4BF6-A4B0-C8F3254F7E76}">
      <dgm:prSet/>
      <dgm:spPr/>
      <dgm:t>
        <a:bodyPr/>
        <a:lstStyle/>
        <a:p>
          <a:r>
            <a:rPr lang="fr-CA" b="0" i="0"/>
            <a:t>DGFe : 25 mL/min/1,73 m</a:t>
          </a:r>
          <a:r>
            <a:rPr lang="fr-CA" b="0" i="0" baseline="30000"/>
            <a:t>2</a:t>
          </a:r>
          <a:endParaRPr lang="en-US"/>
        </a:p>
      </dgm:t>
    </dgm:pt>
    <dgm:pt modelId="{F45F9A6E-142F-4BD5-A633-01A57B6AEE4D}" type="parTrans" cxnId="{748138C6-B413-4B24-97CD-815D99B585E7}">
      <dgm:prSet/>
      <dgm:spPr/>
      <dgm:t>
        <a:bodyPr/>
        <a:lstStyle/>
        <a:p>
          <a:endParaRPr lang="en-US"/>
        </a:p>
      </dgm:t>
    </dgm:pt>
    <dgm:pt modelId="{2E77584F-BB4C-4478-AEC5-5451F7B48207}" type="sibTrans" cxnId="{748138C6-B413-4B24-97CD-815D99B585E7}">
      <dgm:prSet/>
      <dgm:spPr/>
      <dgm:t>
        <a:bodyPr/>
        <a:lstStyle/>
        <a:p>
          <a:endParaRPr lang="en-US"/>
        </a:p>
      </dgm:t>
    </dgm:pt>
    <dgm:pt modelId="{D05D4688-98D6-8C47-AC04-D73939B08A0A}" type="pres">
      <dgm:prSet presAssocID="{93292B9F-6FD1-4133-B0CB-DFACBBC86FED}" presName="linear" presStyleCnt="0">
        <dgm:presLayoutVars>
          <dgm:animLvl val="lvl"/>
          <dgm:resizeHandles val="exact"/>
        </dgm:presLayoutVars>
      </dgm:prSet>
      <dgm:spPr/>
    </dgm:pt>
    <dgm:pt modelId="{0CACEA81-A1A3-114B-A45D-0B56DA0DA065}" type="pres">
      <dgm:prSet presAssocID="{7D285239-37EC-4ECD-A858-23BE75B02196}" presName="parentText" presStyleLbl="node1" presStyleIdx="0" presStyleCnt="5">
        <dgm:presLayoutVars>
          <dgm:chMax val="0"/>
          <dgm:bulletEnabled val="1"/>
        </dgm:presLayoutVars>
      </dgm:prSet>
      <dgm:spPr/>
    </dgm:pt>
    <dgm:pt modelId="{FD35DD26-DFA9-BA49-A039-D51EF756691C}" type="pres">
      <dgm:prSet presAssocID="{34D61ECB-1F26-4C13-B44E-C00A3958ED22}" presName="spacer" presStyleCnt="0"/>
      <dgm:spPr/>
    </dgm:pt>
    <dgm:pt modelId="{9BB14319-4AB3-384D-B597-71E35C969AC5}" type="pres">
      <dgm:prSet presAssocID="{8F9F4D1B-CB2C-4EF4-B682-58F9AB2D2A60}" presName="parentText" presStyleLbl="node1" presStyleIdx="1" presStyleCnt="5">
        <dgm:presLayoutVars>
          <dgm:chMax val="0"/>
          <dgm:bulletEnabled val="1"/>
        </dgm:presLayoutVars>
      </dgm:prSet>
      <dgm:spPr/>
    </dgm:pt>
    <dgm:pt modelId="{717C40A8-B537-A44A-9D76-1675418DBC5A}" type="pres">
      <dgm:prSet presAssocID="{4D42A073-4113-42E1-9288-F3D80797662E}" presName="spacer" presStyleCnt="0"/>
      <dgm:spPr/>
    </dgm:pt>
    <dgm:pt modelId="{DF651BE5-44ED-C74F-A018-57D32DF64104}" type="pres">
      <dgm:prSet presAssocID="{F8E88EB6-F16F-4DBE-917E-9753214F87B6}" presName="parentText" presStyleLbl="node1" presStyleIdx="2" presStyleCnt="5">
        <dgm:presLayoutVars>
          <dgm:chMax val="0"/>
          <dgm:bulletEnabled val="1"/>
        </dgm:presLayoutVars>
      </dgm:prSet>
      <dgm:spPr/>
    </dgm:pt>
    <dgm:pt modelId="{1E0E51FA-1E74-0B4D-86CB-C01469BECD15}" type="pres">
      <dgm:prSet presAssocID="{EBA6CE64-974A-4AD0-91E6-C296802D9206}" presName="spacer" presStyleCnt="0"/>
      <dgm:spPr/>
    </dgm:pt>
    <dgm:pt modelId="{1E891F0D-55DE-9C4F-AC0A-A82487AC098F}" type="pres">
      <dgm:prSet presAssocID="{C157380B-64D5-496C-8E9C-AD65DA46A4E9}" presName="parentText" presStyleLbl="node1" presStyleIdx="3" presStyleCnt="5">
        <dgm:presLayoutVars>
          <dgm:chMax val="0"/>
          <dgm:bulletEnabled val="1"/>
        </dgm:presLayoutVars>
      </dgm:prSet>
      <dgm:spPr/>
    </dgm:pt>
    <dgm:pt modelId="{406BC51D-3D48-6543-BEBB-19AA445CC0A0}" type="pres">
      <dgm:prSet presAssocID="{54B966B9-CD65-477A-B930-D38008F7AF0F}" presName="spacer" presStyleCnt="0"/>
      <dgm:spPr/>
    </dgm:pt>
    <dgm:pt modelId="{390D6606-9670-8640-B2BA-2820980A7900}" type="pres">
      <dgm:prSet presAssocID="{3F57ED5A-B8F6-4395-9670-B08133117450}" presName="parentText" presStyleLbl="node1" presStyleIdx="4" presStyleCnt="5">
        <dgm:presLayoutVars>
          <dgm:chMax val="0"/>
          <dgm:bulletEnabled val="1"/>
        </dgm:presLayoutVars>
      </dgm:prSet>
      <dgm:spPr/>
    </dgm:pt>
    <dgm:pt modelId="{862AEBA8-1079-564F-91A6-2FFF45E3D693}" type="pres">
      <dgm:prSet presAssocID="{3F57ED5A-B8F6-4395-9670-B08133117450}" presName="childText" presStyleLbl="revTx" presStyleIdx="0" presStyleCnt="1">
        <dgm:presLayoutVars>
          <dgm:bulletEnabled val="1"/>
        </dgm:presLayoutVars>
      </dgm:prSet>
      <dgm:spPr/>
    </dgm:pt>
  </dgm:ptLst>
  <dgm:cxnLst>
    <dgm:cxn modelId="{202B6B28-4BCB-3249-81DC-4DC16DA8CFE3}" type="presOf" srcId="{35F357AA-14D5-456E-98E1-A1F0702A9D17}" destId="{862AEBA8-1079-564F-91A6-2FFF45E3D693}" srcOrd="0" destOrd="0" presId="urn:microsoft.com/office/officeart/2005/8/layout/vList2"/>
    <dgm:cxn modelId="{40272940-A4B7-4045-A1A4-8F869C2B7AC8}" srcId="{93292B9F-6FD1-4133-B0CB-DFACBBC86FED}" destId="{8F9F4D1B-CB2C-4EF4-B682-58F9AB2D2A60}" srcOrd="1" destOrd="0" parTransId="{AF85BB65-480E-48F5-86BE-A42E7AECC11D}" sibTransId="{4D42A073-4113-42E1-9288-F3D80797662E}"/>
    <dgm:cxn modelId="{C966AC5C-7293-0B4B-9D25-9E9E3E9BCBDD}" type="presOf" srcId="{93292B9F-6FD1-4133-B0CB-DFACBBC86FED}" destId="{D05D4688-98D6-8C47-AC04-D73939B08A0A}" srcOrd="0" destOrd="0" presId="urn:microsoft.com/office/officeart/2005/8/layout/vList2"/>
    <dgm:cxn modelId="{07BDF35C-571E-43D8-913B-7EECE0D2399C}" srcId="{3F57ED5A-B8F6-4395-9670-B08133117450}" destId="{0DF39AD1-D9C1-4106-9298-AB1C7F72A103}" srcOrd="2" destOrd="0" parTransId="{D75E25CE-B7F6-42E7-8A4D-A315C306E156}" sibTransId="{42A11267-8295-4B6E-B252-6B34353EBE83}"/>
    <dgm:cxn modelId="{632B4D60-1A51-44CA-9C3C-AAD55F37A352}" srcId="{93292B9F-6FD1-4133-B0CB-DFACBBC86FED}" destId="{F8E88EB6-F16F-4DBE-917E-9753214F87B6}" srcOrd="2" destOrd="0" parTransId="{DE452F6D-9AB0-4B1E-A8D0-7CD139BCD18E}" sibTransId="{EBA6CE64-974A-4AD0-91E6-C296802D9206}"/>
    <dgm:cxn modelId="{89EF6C6B-1DEB-48BF-A074-305862B0EFFD}" srcId="{93292B9F-6FD1-4133-B0CB-DFACBBC86FED}" destId="{3F57ED5A-B8F6-4395-9670-B08133117450}" srcOrd="4" destOrd="0" parTransId="{F0DA1E01-E5EA-420E-92E3-8A6D64C76F15}" sibTransId="{D05CDC99-91A7-42FD-8BFF-B4246F549864}"/>
    <dgm:cxn modelId="{8535F86F-2C67-48DB-923F-4BC07FA02AE6}" srcId="{93292B9F-6FD1-4133-B0CB-DFACBBC86FED}" destId="{C157380B-64D5-496C-8E9C-AD65DA46A4E9}" srcOrd="3" destOrd="0" parTransId="{3C4F08DE-E71B-4A20-9CBC-30A1F8CFD00C}" sibTransId="{54B966B9-CD65-477A-B930-D38008F7AF0F}"/>
    <dgm:cxn modelId="{071A03AD-E809-46A4-A1DF-CA8C6F1C7872}" srcId="{3F57ED5A-B8F6-4395-9670-B08133117450}" destId="{36286EF1-3E00-4A92-8759-288C5E6B4F2B}" srcOrd="1" destOrd="0" parTransId="{EC6B1F73-DD5A-4EBD-8AD9-FAC470160C7E}" sibTransId="{76E242B4-5C2F-4F61-84CC-8F0DD4B255AE}"/>
    <dgm:cxn modelId="{E3958EAE-7704-A24E-85DF-0BEE786A4272}" type="presOf" srcId="{F8E88EB6-F16F-4DBE-917E-9753214F87B6}" destId="{DF651BE5-44ED-C74F-A018-57D32DF64104}" srcOrd="0" destOrd="0" presId="urn:microsoft.com/office/officeart/2005/8/layout/vList2"/>
    <dgm:cxn modelId="{93D057B0-94F4-4E73-AE37-342559A1470B}" srcId="{3F57ED5A-B8F6-4395-9670-B08133117450}" destId="{35F357AA-14D5-456E-98E1-A1F0702A9D17}" srcOrd="0" destOrd="0" parTransId="{49595B52-E5C8-4693-B6FA-48679E8C79F1}" sibTransId="{51BD4EE5-827D-4082-B58F-06DB1CB7DED1}"/>
    <dgm:cxn modelId="{3F1EFBBB-58BD-A048-B080-8F3C709A0200}" type="presOf" srcId="{5124C8EB-BE17-4BF6-A4B0-C8F3254F7E76}" destId="{862AEBA8-1079-564F-91A6-2FFF45E3D693}" srcOrd="0" destOrd="3" presId="urn:microsoft.com/office/officeart/2005/8/layout/vList2"/>
    <dgm:cxn modelId="{3E3389BE-8722-2C47-8721-20C66197F9FE}" type="presOf" srcId="{7D285239-37EC-4ECD-A858-23BE75B02196}" destId="{0CACEA81-A1A3-114B-A45D-0B56DA0DA065}" srcOrd="0" destOrd="0" presId="urn:microsoft.com/office/officeart/2005/8/layout/vList2"/>
    <dgm:cxn modelId="{7E0A9EBF-12CA-6B49-8FFF-587B27C1424C}" type="presOf" srcId="{36286EF1-3E00-4A92-8759-288C5E6B4F2B}" destId="{862AEBA8-1079-564F-91A6-2FFF45E3D693}" srcOrd="0" destOrd="1" presId="urn:microsoft.com/office/officeart/2005/8/layout/vList2"/>
    <dgm:cxn modelId="{748138C6-B413-4B24-97CD-815D99B585E7}" srcId="{3F57ED5A-B8F6-4395-9670-B08133117450}" destId="{5124C8EB-BE17-4BF6-A4B0-C8F3254F7E76}" srcOrd="3" destOrd="0" parTransId="{F45F9A6E-142F-4BD5-A633-01A57B6AEE4D}" sibTransId="{2E77584F-BB4C-4478-AEC5-5451F7B48207}"/>
    <dgm:cxn modelId="{151FDADA-3030-3F44-A817-1DB5E7A9D973}" type="presOf" srcId="{C157380B-64D5-496C-8E9C-AD65DA46A4E9}" destId="{1E891F0D-55DE-9C4F-AC0A-A82487AC098F}" srcOrd="0" destOrd="0" presId="urn:microsoft.com/office/officeart/2005/8/layout/vList2"/>
    <dgm:cxn modelId="{209ECFDB-DC67-504F-9DFF-C70056EB2D60}" type="presOf" srcId="{3F57ED5A-B8F6-4395-9670-B08133117450}" destId="{390D6606-9670-8640-B2BA-2820980A7900}" srcOrd="0" destOrd="0" presId="urn:microsoft.com/office/officeart/2005/8/layout/vList2"/>
    <dgm:cxn modelId="{0C6110DC-36C1-4BC0-B3FD-DED88EB97BD5}" srcId="{93292B9F-6FD1-4133-B0CB-DFACBBC86FED}" destId="{7D285239-37EC-4ECD-A858-23BE75B02196}" srcOrd="0" destOrd="0" parTransId="{60CA89F0-7E43-4FDB-9506-890B71CC3890}" sibTransId="{34D61ECB-1F26-4C13-B44E-C00A3958ED22}"/>
    <dgm:cxn modelId="{3196FFEB-656B-B345-8BA2-CAC04C09A0AB}" type="presOf" srcId="{8F9F4D1B-CB2C-4EF4-B682-58F9AB2D2A60}" destId="{9BB14319-4AB3-384D-B597-71E35C969AC5}" srcOrd="0" destOrd="0" presId="urn:microsoft.com/office/officeart/2005/8/layout/vList2"/>
    <dgm:cxn modelId="{7A4F4AEF-4BC5-3646-94E3-C48D590005EB}" type="presOf" srcId="{0DF39AD1-D9C1-4106-9298-AB1C7F72A103}" destId="{862AEBA8-1079-564F-91A6-2FFF45E3D693}" srcOrd="0" destOrd="2" presId="urn:microsoft.com/office/officeart/2005/8/layout/vList2"/>
    <dgm:cxn modelId="{A33A99AA-22AF-D14A-89B6-396156A6EE76}" type="presParOf" srcId="{D05D4688-98D6-8C47-AC04-D73939B08A0A}" destId="{0CACEA81-A1A3-114B-A45D-0B56DA0DA065}" srcOrd="0" destOrd="0" presId="urn:microsoft.com/office/officeart/2005/8/layout/vList2"/>
    <dgm:cxn modelId="{1368901A-FF9B-DE48-BA28-D6EA7815BC21}" type="presParOf" srcId="{D05D4688-98D6-8C47-AC04-D73939B08A0A}" destId="{FD35DD26-DFA9-BA49-A039-D51EF756691C}" srcOrd="1" destOrd="0" presId="urn:microsoft.com/office/officeart/2005/8/layout/vList2"/>
    <dgm:cxn modelId="{C6CEFC32-E37A-4A46-9829-CFEB82D9F45B}" type="presParOf" srcId="{D05D4688-98D6-8C47-AC04-D73939B08A0A}" destId="{9BB14319-4AB3-384D-B597-71E35C969AC5}" srcOrd="2" destOrd="0" presId="urn:microsoft.com/office/officeart/2005/8/layout/vList2"/>
    <dgm:cxn modelId="{C8B03577-FCC4-B34B-9085-7C6407D5FFEC}" type="presParOf" srcId="{D05D4688-98D6-8C47-AC04-D73939B08A0A}" destId="{717C40A8-B537-A44A-9D76-1675418DBC5A}" srcOrd="3" destOrd="0" presId="urn:microsoft.com/office/officeart/2005/8/layout/vList2"/>
    <dgm:cxn modelId="{8379F0A0-4835-6C40-ABD3-F1256CEEDA26}" type="presParOf" srcId="{D05D4688-98D6-8C47-AC04-D73939B08A0A}" destId="{DF651BE5-44ED-C74F-A018-57D32DF64104}" srcOrd="4" destOrd="0" presId="urn:microsoft.com/office/officeart/2005/8/layout/vList2"/>
    <dgm:cxn modelId="{BDC876C1-F487-8F4B-918F-CE454B70849C}" type="presParOf" srcId="{D05D4688-98D6-8C47-AC04-D73939B08A0A}" destId="{1E0E51FA-1E74-0B4D-86CB-C01469BECD15}" srcOrd="5" destOrd="0" presId="urn:microsoft.com/office/officeart/2005/8/layout/vList2"/>
    <dgm:cxn modelId="{367080E1-351B-544B-97D9-532AD9D7821B}" type="presParOf" srcId="{D05D4688-98D6-8C47-AC04-D73939B08A0A}" destId="{1E891F0D-55DE-9C4F-AC0A-A82487AC098F}" srcOrd="6" destOrd="0" presId="urn:microsoft.com/office/officeart/2005/8/layout/vList2"/>
    <dgm:cxn modelId="{9846B858-3315-4C4C-8953-2B787AB67EAC}" type="presParOf" srcId="{D05D4688-98D6-8C47-AC04-D73939B08A0A}" destId="{406BC51D-3D48-6543-BEBB-19AA445CC0A0}" srcOrd="7" destOrd="0" presId="urn:microsoft.com/office/officeart/2005/8/layout/vList2"/>
    <dgm:cxn modelId="{111EF470-1327-9544-B717-EE98D0747F64}" type="presParOf" srcId="{D05D4688-98D6-8C47-AC04-D73939B08A0A}" destId="{390D6606-9670-8640-B2BA-2820980A7900}" srcOrd="8" destOrd="0" presId="urn:microsoft.com/office/officeart/2005/8/layout/vList2"/>
    <dgm:cxn modelId="{19F356F8-EC30-C143-88C9-E5BD3CF358BC}" type="presParOf" srcId="{D05D4688-98D6-8C47-AC04-D73939B08A0A}" destId="{862AEBA8-1079-564F-91A6-2FFF45E3D693}" srcOrd="9"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91D7822-90C3-45B5-AD00-9980C17B9DE2}"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319FE39F-EA72-47B7-BCFB-A2570FD8DAE7}">
      <dgm:prSet/>
      <dgm:spPr/>
      <dgm:t>
        <a:bodyPr/>
        <a:lstStyle/>
        <a:p>
          <a:r>
            <a:rPr lang="fr-CA" b="0" i="0" dirty="0" err="1"/>
            <a:t>Alendronate</a:t>
          </a:r>
          <a:r>
            <a:rPr lang="fr-CA" b="0" i="0" dirty="0"/>
            <a:t> 70 mg po 1 fois par semaine le lundi à 7h00</a:t>
          </a:r>
          <a:endParaRPr lang="en-US" dirty="0"/>
        </a:p>
      </dgm:t>
    </dgm:pt>
    <dgm:pt modelId="{16231944-217D-43DA-99FE-6D99E7433A83}" type="parTrans" cxnId="{CC566E73-6CF6-470A-8A5D-584F54ADA8D1}">
      <dgm:prSet/>
      <dgm:spPr/>
      <dgm:t>
        <a:bodyPr/>
        <a:lstStyle/>
        <a:p>
          <a:endParaRPr lang="en-US"/>
        </a:p>
      </dgm:t>
    </dgm:pt>
    <dgm:pt modelId="{D49733DE-AE04-43B9-B2DA-C15ECD114AA9}" type="sibTrans" cxnId="{CC566E73-6CF6-470A-8A5D-584F54ADA8D1}">
      <dgm:prSet/>
      <dgm:spPr/>
      <dgm:t>
        <a:bodyPr/>
        <a:lstStyle/>
        <a:p>
          <a:endParaRPr lang="en-US"/>
        </a:p>
      </dgm:t>
    </dgm:pt>
    <dgm:pt modelId="{DAF9080B-DFB6-4D80-B1D4-1B82E6E757CA}">
      <dgm:prSet/>
      <dgm:spPr/>
      <dgm:t>
        <a:bodyPr/>
        <a:lstStyle/>
        <a:p>
          <a:r>
            <a:rPr lang="fr-CA" b="0" i="0" dirty="0"/>
            <a:t>Amlodipine 5 mg po HS</a:t>
          </a:r>
          <a:endParaRPr lang="en-US" dirty="0"/>
        </a:p>
      </dgm:t>
    </dgm:pt>
    <dgm:pt modelId="{0D124506-32EF-41C7-A8BC-C16A020D963B}" type="parTrans" cxnId="{B79D8A08-F8AA-45AD-93A7-4AB275258C04}">
      <dgm:prSet/>
      <dgm:spPr/>
      <dgm:t>
        <a:bodyPr/>
        <a:lstStyle/>
        <a:p>
          <a:endParaRPr lang="en-US"/>
        </a:p>
      </dgm:t>
    </dgm:pt>
    <dgm:pt modelId="{541B2B13-D45B-4A9A-AE42-D68C358CC238}" type="sibTrans" cxnId="{B79D8A08-F8AA-45AD-93A7-4AB275258C04}">
      <dgm:prSet/>
      <dgm:spPr/>
      <dgm:t>
        <a:bodyPr/>
        <a:lstStyle/>
        <a:p>
          <a:endParaRPr lang="en-US"/>
        </a:p>
      </dgm:t>
    </dgm:pt>
    <dgm:pt modelId="{3EB5BA48-D789-4BE2-84A1-8E13B559A779}">
      <dgm:prSet/>
      <dgm:spPr/>
      <dgm:t>
        <a:bodyPr/>
        <a:lstStyle/>
        <a:p>
          <a:r>
            <a:rPr lang="fr-CA" b="0" i="0" dirty="0"/>
            <a:t>Calcium/Vit D 500-1000 UI au souper</a:t>
          </a:r>
          <a:endParaRPr lang="en-US" dirty="0"/>
        </a:p>
      </dgm:t>
    </dgm:pt>
    <dgm:pt modelId="{17FF0D6B-EC46-4FA6-B744-59F431ED6F76}" type="parTrans" cxnId="{40B30216-6810-44DC-B750-D047E3082AB5}">
      <dgm:prSet/>
      <dgm:spPr/>
      <dgm:t>
        <a:bodyPr/>
        <a:lstStyle/>
        <a:p>
          <a:endParaRPr lang="en-US"/>
        </a:p>
      </dgm:t>
    </dgm:pt>
    <dgm:pt modelId="{E1C813B5-7355-4E4F-9512-FFCF39C9B77E}" type="sibTrans" cxnId="{40B30216-6810-44DC-B750-D047E3082AB5}">
      <dgm:prSet/>
      <dgm:spPr/>
      <dgm:t>
        <a:bodyPr/>
        <a:lstStyle/>
        <a:p>
          <a:endParaRPr lang="en-US"/>
        </a:p>
      </dgm:t>
    </dgm:pt>
    <dgm:pt modelId="{EAF5501D-DD22-42C9-A22B-F7A228BDF12B}">
      <dgm:prSet/>
      <dgm:spPr/>
      <dgm:t>
        <a:bodyPr/>
        <a:lstStyle/>
        <a:p>
          <a:r>
            <a:rPr lang="en-US" dirty="0" err="1"/>
            <a:t>Donépézil</a:t>
          </a:r>
          <a:r>
            <a:rPr lang="en-US" dirty="0"/>
            <a:t> 5 mg po die am</a:t>
          </a:r>
        </a:p>
      </dgm:t>
    </dgm:pt>
    <dgm:pt modelId="{9E769B1C-7CEE-4A09-BA58-D1D9CAC9C2D2}" type="parTrans" cxnId="{3B771E34-47BC-4D10-9AE2-4E7F5A320AE2}">
      <dgm:prSet/>
      <dgm:spPr/>
      <dgm:t>
        <a:bodyPr/>
        <a:lstStyle/>
        <a:p>
          <a:endParaRPr lang="en-US"/>
        </a:p>
      </dgm:t>
    </dgm:pt>
    <dgm:pt modelId="{4965C9E3-2DF3-4EB5-9CE6-601666EDED65}" type="sibTrans" cxnId="{3B771E34-47BC-4D10-9AE2-4E7F5A320AE2}">
      <dgm:prSet/>
      <dgm:spPr/>
      <dgm:t>
        <a:bodyPr/>
        <a:lstStyle/>
        <a:p>
          <a:endParaRPr lang="en-US"/>
        </a:p>
      </dgm:t>
    </dgm:pt>
    <dgm:pt modelId="{521BD760-F9B0-4245-AAD5-525811E65357}">
      <dgm:prSet/>
      <dgm:spPr/>
      <dgm:t>
        <a:bodyPr/>
        <a:lstStyle/>
        <a:p>
          <a:r>
            <a:rPr lang="fr-CA" b="0" i="0" dirty="0" err="1"/>
            <a:t>Gliclazide</a:t>
          </a:r>
          <a:r>
            <a:rPr lang="fr-CA" b="0" i="0" dirty="0"/>
            <a:t> MR 60 mg 2 </a:t>
          </a:r>
          <a:r>
            <a:rPr lang="fr-CA" b="0" i="0" dirty="0" err="1"/>
            <a:t>co</a:t>
          </a:r>
          <a:r>
            <a:rPr lang="fr-CA" b="0" i="0" dirty="0"/>
            <a:t> po </a:t>
          </a:r>
          <a:r>
            <a:rPr lang="fr-CA" b="0" i="0" dirty="0" err="1"/>
            <a:t>am</a:t>
          </a:r>
          <a:endParaRPr lang="en-US" dirty="0"/>
        </a:p>
      </dgm:t>
    </dgm:pt>
    <dgm:pt modelId="{849C71A4-339C-410D-A8B8-550F8AC57C53}" type="parTrans" cxnId="{C28FE4C4-B1D1-4215-A4AA-A75D062D35BF}">
      <dgm:prSet/>
      <dgm:spPr/>
      <dgm:t>
        <a:bodyPr/>
        <a:lstStyle/>
        <a:p>
          <a:endParaRPr lang="en-US"/>
        </a:p>
      </dgm:t>
    </dgm:pt>
    <dgm:pt modelId="{92AD68B7-37E3-4CD4-9D67-2C872B2B4764}" type="sibTrans" cxnId="{C28FE4C4-B1D1-4215-A4AA-A75D062D35BF}">
      <dgm:prSet/>
      <dgm:spPr/>
      <dgm:t>
        <a:bodyPr/>
        <a:lstStyle/>
        <a:p>
          <a:endParaRPr lang="en-US"/>
        </a:p>
      </dgm:t>
    </dgm:pt>
    <dgm:pt modelId="{F330C7FD-FB99-4C4E-9661-CF08D948C68D}">
      <dgm:prSet/>
      <dgm:spPr/>
      <dgm:t>
        <a:bodyPr/>
        <a:lstStyle/>
        <a:p>
          <a:r>
            <a:rPr lang="fr-CA" b="0" i="0" dirty="0"/>
            <a:t>Hydrochlorothiazide 25 mg po die </a:t>
          </a:r>
          <a:r>
            <a:rPr lang="fr-CA" b="0" i="0" dirty="0" err="1"/>
            <a:t>am</a:t>
          </a:r>
          <a:endParaRPr lang="en-US" dirty="0"/>
        </a:p>
      </dgm:t>
    </dgm:pt>
    <dgm:pt modelId="{6E816586-B486-4537-96A2-4BD0DADFE524}" type="parTrans" cxnId="{A9298841-D298-4C35-89D1-8CEF1091C70B}">
      <dgm:prSet/>
      <dgm:spPr/>
      <dgm:t>
        <a:bodyPr/>
        <a:lstStyle/>
        <a:p>
          <a:endParaRPr lang="en-US"/>
        </a:p>
      </dgm:t>
    </dgm:pt>
    <dgm:pt modelId="{426FDCDD-2DE1-4F2E-8037-ABD954BA3704}" type="sibTrans" cxnId="{A9298841-D298-4C35-89D1-8CEF1091C70B}">
      <dgm:prSet/>
      <dgm:spPr/>
      <dgm:t>
        <a:bodyPr/>
        <a:lstStyle/>
        <a:p>
          <a:endParaRPr lang="en-US"/>
        </a:p>
      </dgm:t>
    </dgm:pt>
    <dgm:pt modelId="{8D7F0874-F3F4-4738-9B85-83B87530B3E9}">
      <dgm:prSet/>
      <dgm:spPr/>
      <dgm:t>
        <a:bodyPr/>
        <a:lstStyle/>
        <a:p>
          <a:r>
            <a:rPr lang="fr-CA" b="0" i="0" dirty="0"/>
            <a:t>Lorazépam 1 mg po HS</a:t>
          </a:r>
          <a:endParaRPr lang="en-US" dirty="0"/>
        </a:p>
      </dgm:t>
    </dgm:pt>
    <dgm:pt modelId="{D5C29B91-8319-4CC9-B9E1-F0DA10EAD63D}" type="parTrans" cxnId="{E0369619-C8F8-4F68-B964-C7233A748934}">
      <dgm:prSet/>
      <dgm:spPr/>
      <dgm:t>
        <a:bodyPr/>
        <a:lstStyle/>
        <a:p>
          <a:endParaRPr lang="en-US"/>
        </a:p>
      </dgm:t>
    </dgm:pt>
    <dgm:pt modelId="{DDA04B86-90D6-4550-8462-B6B794797CC3}" type="sibTrans" cxnId="{E0369619-C8F8-4F68-B964-C7233A748934}">
      <dgm:prSet/>
      <dgm:spPr/>
      <dgm:t>
        <a:bodyPr/>
        <a:lstStyle/>
        <a:p>
          <a:endParaRPr lang="en-US"/>
        </a:p>
      </dgm:t>
    </dgm:pt>
    <dgm:pt modelId="{A2DDCABB-CD4D-43E5-BC30-56606B2B460B}">
      <dgm:prSet/>
      <dgm:spPr/>
      <dgm:t>
        <a:bodyPr/>
        <a:lstStyle/>
        <a:p>
          <a:r>
            <a:rPr lang="fr-CA" b="0" i="0" dirty="0"/>
            <a:t>Lévothyroxine 100 </a:t>
          </a:r>
          <a:r>
            <a:rPr lang="fr-CA" b="0" i="0" dirty="0" err="1"/>
            <a:t>mcg</a:t>
          </a:r>
          <a:r>
            <a:rPr lang="fr-CA" b="0" i="0" dirty="0"/>
            <a:t> po die </a:t>
          </a:r>
          <a:r>
            <a:rPr lang="fr-CA" b="0" i="0" dirty="0" err="1"/>
            <a:t>am</a:t>
          </a:r>
          <a:endParaRPr lang="en-US" dirty="0"/>
        </a:p>
      </dgm:t>
    </dgm:pt>
    <dgm:pt modelId="{5AF97EAA-CD51-4963-A133-E42E1DA4A3CB}" type="parTrans" cxnId="{52C3BBA6-C0BB-47E3-A211-972D76B4D816}">
      <dgm:prSet/>
      <dgm:spPr/>
      <dgm:t>
        <a:bodyPr/>
        <a:lstStyle/>
        <a:p>
          <a:endParaRPr lang="en-US"/>
        </a:p>
      </dgm:t>
    </dgm:pt>
    <dgm:pt modelId="{7615B09D-D3F6-4F29-AEE2-F31DAF7D6756}" type="sibTrans" cxnId="{52C3BBA6-C0BB-47E3-A211-972D76B4D816}">
      <dgm:prSet/>
      <dgm:spPr/>
      <dgm:t>
        <a:bodyPr/>
        <a:lstStyle/>
        <a:p>
          <a:endParaRPr lang="en-US"/>
        </a:p>
      </dgm:t>
    </dgm:pt>
    <dgm:pt modelId="{6E6D12B5-C806-4E46-A363-D7E7E7362D99}">
      <dgm:prSet/>
      <dgm:spPr/>
      <dgm:t>
        <a:bodyPr/>
        <a:lstStyle/>
        <a:p>
          <a:r>
            <a:rPr lang="fr-CA" b="0" i="0" dirty="0"/>
            <a:t>Metformine 500 mg po BID</a:t>
          </a:r>
          <a:endParaRPr lang="en-US" dirty="0"/>
        </a:p>
      </dgm:t>
    </dgm:pt>
    <dgm:pt modelId="{B3664014-7AD6-44FB-8897-7FF72B759BEC}" type="parTrans" cxnId="{0A020C4B-8005-4690-A845-5E3EDD687433}">
      <dgm:prSet/>
      <dgm:spPr/>
      <dgm:t>
        <a:bodyPr/>
        <a:lstStyle/>
        <a:p>
          <a:endParaRPr lang="en-US"/>
        </a:p>
      </dgm:t>
    </dgm:pt>
    <dgm:pt modelId="{2B79E373-052A-4762-8C43-7CEAE33C46C4}" type="sibTrans" cxnId="{0A020C4B-8005-4690-A845-5E3EDD687433}">
      <dgm:prSet/>
      <dgm:spPr/>
      <dgm:t>
        <a:bodyPr/>
        <a:lstStyle/>
        <a:p>
          <a:endParaRPr lang="en-US"/>
        </a:p>
      </dgm:t>
    </dgm:pt>
    <dgm:pt modelId="{422BE54C-BEBB-4AD6-83CC-7973FF75F7DB}">
      <dgm:prSet/>
      <dgm:spPr/>
      <dgm:t>
        <a:bodyPr/>
        <a:lstStyle/>
        <a:p>
          <a:r>
            <a:rPr lang="fr-CA" b="0" i="0" dirty="0" err="1"/>
            <a:t>Oxybutynine</a:t>
          </a:r>
          <a:r>
            <a:rPr lang="fr-CA" b="0" i="0" dirty="0"/>
            <a:t> 5 mg po HS</a:t>
          </a:r>
          <a:endParaRPr lang="en-US" dirty="0"/>
        </a:p>
      </dgm:t>
    </dgm:pt>
    <dgm:pt modelId="{0C9FF6CC-051E-4BFE-BB4C-6CA15A8341DD}" type="parTrans" cxnId="{45AFD925-3E78-497B-A8DC-3BF72890A981}">
      <dgm:prSet/>
      <dgm:spPr/>
      <dgm:t>
        <a:bodyPr/>
        <a:lstStyle/>
        <a:p>
          <a:endParaRPr lang="en-US"/>
        </a:p>
      </dgm:t>
    </dgm:pt>
    <dgm:pt modelId="{90DFB061-3591-4D56-BEC3-32B4F0D3CAA6}" type="sibTrans" cxnId="{45AFD925-3E78-497B-A8DC-3BF72890A981}">
      <dgm:prSet/>
      <dgm:spPr/>
      <dgm:t>
        <a:bodyPr/>
        <a:lstStyle/>
        <a:p>
          <a:endParaRPr lang="en-US"/>
        </a:p>
      </dgm:t>
    </dgm:pt>
    <dgm:pt modelId="{C70AF2A6-877A-4B9D-9E6D-BCDD5906FDCA}">
      <dgm:prSet/>
      <dgm:spPr/>
      <dgm:t>
        <a:bodyPr/>
        <a:lstStyle/>
        <a:p>
          <a:r>
            <a:rPr lang="fr-CA" b="0" i="0" dirty="0"/>
            <a:t>Ramipril 5 mg po die </a:t>
          </a:r>
          <a:r>
            <a:rPr lang="fr-CA" b="0" i="0" dirty="0" err="1"/>
            <a:t>am</a:t>
          </a:r>
          <a:endParaRPr lang="en-US" dirty="0"/>
        </a:p>
      </dgm:t>
    </dgm:pt>
    <dgm:pt modelId="{FC832395-E3F2-4CBB-BCDC-3A1C9B305678}" type="parTrans" cxnId="{233817BA-0923-4D73-AE08-2E11BF07317C}">
      <dgm:prSet/>
      <dgm:spPr/>
      <dgm:t>
        <a:bodyPr/>
        <a:lstStyle/>
        <a:p>
          <a:endParaRPr lang="en-US"/>
        </a:p>
      </dgm:t>
    </dgm:pt>
    <dgm:pt modelId="{DC8A95C9-D000-4A08-AE0A-76CFA0EF2C29}" type="sibTrans" cxnId="{233817BA-0923-4D73-AE08-2E11BF07317C}">
      <dgm:prSet/>
      <dgm:spPr/>
      <dgm:t>
        <a:bodyPr/>
        <a:lstStyle/>
        <a:p>
          <a:endParaRPr lang="en-US"/>
        </a:p>
      </dgm:t>
    </dgm:pt>
    <dgm:pt modelId="{A7EF45F5-6479-48EC-8917-D47734873BFA}">
      <dgm:prSet/>
      <dgm:spPr/>
      <dgm:t>
        <a:bodyPr/>
        <a:lstStyle/>
        <a:p>
          <a:r>
            <a:rPr lang="fr-CA" b="0" i="0" dirty="0"/>
            <a:t>Rosuvastatine 20 mg po HS</a:t>
          </a:r>
          <a:endParaRPr lang="en-US" dirty="0"/>
        </a:p>
      </dgm:t>
    </dgm:pt>
    <dgm:pt modelId="{345E43A6-9D21-43BB-9F57-D27BA3B7B6F2}" type="parTrans" cxnId="{B33A4C9D-293D-430E-B56F-FBA13A0C54D9}">
      <dgm:prSet/>
      <dgm:spPr/>
      <dgm:t>
        <a:bodyPr/>
        <a:lstStyle/>
        <a:p>
          <a:endParaRPr lang="en-US"/>
        </a:p>
      </dgm:t>
    </dgm:pt>
    <dgm:pt modelId="{939ECECE-C991-452B-AF66-AFE46A45B02D}" type="sibTrans" cxnId="{B33A4C9D-293D-430E-B56F-FBA13A0C54D9}">
      <dgm:prSet/>
      <dgm:spPr/>
      <dgm:t>
        <a:bodyPr/>
        <a:lstStyle/>
        <a:p>
          <a:endParaRPr lang="en-US"/>
        </a:p>
      </dgm:t>
    </dgm:pt>
    <dgm:pt modelId="{96E7EDBB-8350-4949-B471-7F6519174655}" type="pres">
      <dgm:prSet presAssocID="{A91D7822-90C3-45B5-AD00-9980C17B9DE2}" presName="vert0" presStyleCnt="0">
        <dgm:presLayoutVars>
          <dgm:dir/>
          <dgm:animOne val="branch"/>
          <dgm:animLvl val="lvl"/>
        </dgm:presLayoutVars>
      </dgm:prSet>
      <dgm:spPr/>
    </dgm:pt>
    <dgm:pt modelId="{3E9D7B1A-C95C-2542-8AD6-4FACA68CA1EE}" type="pres">
      <dgm:prSet presAssocID="{319FE39F-EA72-47B7-BCFB-A2570FD8DAE7}" presName="thickLine" presStyleLbl="alignNode1" presStyleIdx="0" presStyleCnt="12"/>
      <dgm:spPr/>
    </dgm:pt>
    <dgm:pt modelId="{D2EBAC61-EB60-B14A-AEF6-E71FCB60E487}" type="pres">
      <dgm:prSet presAssocID="{319FE39F-EA72-47B7-BCFB-A2570FD8DAE7}" presName="horz1" presStyleCnt="0"/>
      <dgm:spPr/>
    </dgm:pt>
    <dgm:pt modelId="{6E40BE60-CB92-2C41-A075-47D73A98C7FF}" type="pres">
      <dgm:prSet presAssocID="{319FE39F-EA72-47B7-BCFB-A2570FD8DAE7}" presName="tx1" presStyleLbl="revTx" presStyleIdx="0" presStyleCnt="12"/>
      <dgm:spPr/>
    </dgm:pt>
    <dgm:pt modelId="{26F3E4FB-E8D4-5747-82F3-14F907029B43}" type="pres">
      <dgm:prSet presAssocID="{319FE39F-EA72-47B7-BCFB-A2570FD8DAE7}" presName="vert1" presStyleCnt="0"/>
      <dgm:spPr/>
    </dgm:pt>
    <dgm:pt modelId="{859B9E53-DF00-8944-AB2B-4F4CBBE09978}" type="pres">
      <dgm:prSet presAssocID="{DAF9080B-DFB6-4D80-B1D4-1B82E6E757CA}" presName="thickLine" presStyleLbl="alignNode1" presStyleIdx="1" presStyleCnt="12"/>
      <dgm:spPr/>
    </dgm:pt>
    <dgm:pt modelId="{F57C59F9-0EA1-A645-86CA-249F8CD32EBB}" type="pres">
      <dgm:prSet presAssocID="{DAF9080B-DFB6-4D80-B1D4-1B82E6E757CA}" presName="horz1" presStyleCnt="0"/>
      <dgm:spPr/>
    </dgm:pt>
    <dgm:pt modelId="{A8B1CF3A-C3A8-B942-AEFB-02261F4D1473}" type="pres">
      <dgm:prSet presAssocID="{DAF9080B-DFB6-4D80-B1D4-1B82E6E757CA}" presName="tx1" presStyleLbl="revTx" presStyleIdx="1" presStyleCnt="12"/>
      <dgm:spPr/>
    </dgm:pt>
    <dgm:pt modelId="{CB994C6F-1167-2F48-BFD9-5FBE029CDE01}" type="pres">
      <dgm:prSet presAssocID="{DAF9080B-DFB6-4D80-B1D4-1B82E6E757CA}" presName="vert1" presStyleCnt="0"/>
      <dgm:spPr/>
    </dgm:pt>
    <dgm:pt modelId="{C9EB2E39-5121-754D-94CC-E011C5A680BE}" type="pres">
      <dgm:prSet presAssocID="{3EB5BA48-D789-4BE2-84A1-8E13B559A779}" presName="thickLine" presStyleLbl="alignNode1" presStyleIdx="2" presStyleCnt="12"/>
      <dgm:spPr/>
    </dgm:pt>
    <dgm:pt modelId="{131FAE25-851B-CB47-B341-06A9072C80CC}" type="pres">
      <dgm:prSet presAssocID="{3EB5BA48-D789-4BE2-84A1-8E13B559A779}" presName="horz1" presStyleCnt="0"/>
      <dgm:spPr/>
    </dgm:pt>
    <dgm:pt modelId="{6D8E4EA1-2EBE-954D-BAF3-AC5B8532B3CE}" type="pres">
      <dgm:prSet presAssocID="{3EB5BA48-D789-4BE2-84A1-8E13B559A779}" presName="tx1" presStyleLbl="revTx" presStyleIdx="2" presStyleCnt="12"/>
      <dgm:spPr/>
    </dgm:pt>
    <dgm:pt modelId="{18AD1C71-5E0F-9D43-A8E6-75E63F4EAA21}" type="pres">
      <dgm:prSet presAssocID="{3EB5BA48-D789-4BE2-84A1-8E13B559A779}" presName="vert1" presStyleCnt="0"/>
      <dgm:spPr/>
    </dgm:pt>
    <dgm:pt modelId="{FA554C78-7260-2C4C-8338-E549D3E4803D}" type="pres">
      <dgm:prSet presAssocID="{EAF5501D-DD22-42C9-A22B-F7A228BDF12B}" presName="thickLine" presStyleLbl="alignNode1" presStyleIdx="3" presStyleCnt="12"/>
      <dgm:spPr/>
    </dgm:pt>
    <dgm:pt modelId="{FF09A461-9D00-8B49-B8B9-4428F806273F}" type="pres">
      <dgm:prSet presAssocID="{EAF5501D-DD22-42C9-A22B-F7A228BDF12B}" presName="horz1" presStyleCnt="0"/>
      <dgm:spPr/>
    </dgm:pt>
    <dgm:pt modelId="{2F52D8E8-6E2F-974A-A49B-0139F94C5195}" type="pres">
      <dgm:prSet presAssocID="{EAF5501D-DD22-42C9-A22B-F7A228BDF12B}" presName="tx1" presStyleLbl="revTx" presStyleIdx="3" presStyleCnt="12"/>
      <dgm:spPr/>
    </dgm:pt>
    <dgm:pt modelId="{6C3A05DB-2CA4-014E-9C45-AA139DEE2D35}" type="pres">
      <dgm:prSet presAssocID="{EAF5501D-DD22-42C9-A22B-F7A228BDF12B}" presName="vert1" presStyleCnt="0"/>
      <dgm:spPr/>
    </dgm:pt>
    <dgm:pt modelId="{7C5C7B6E-4B57-9D4E-8FD5-E7794E95F372}" type="pres">
      <dgm:prSet presAssocID="{521BD760-F9B0-4245-AAD5-525811E65357}" presName="thickLine" presStyleLbl="alignNode1" presStyleIdx="4" presStyleCnt="12"/>
      <dgm:spPr/>
    </dgm:pt>
    <dgm:pt modelId="{772FE557-9D00-A14A-844C-FA278B26EA21}" type="pres">
      <dgm:prSet presAssocID="{521BD760-F9B0-4245-AAD5-525811E65357}" presName="horz1" presStyleCnt="0"/>
      <dgm:spPr/>
    </dgm:pt>
    <dgm:pt modelId="{D5CA8456-5FE0-DB4F-B7F0-2E203E1CC360}" type="pres">
      <dgm:prSet presAssocID="{521BD760-F9B0-4245-AAD5-525811E65357}" presName="tx1" presStyleLbl="revTx" presStyleIdx="4" presStyleCnt="12"/>
      <dgm:spPr/>
    </dgm:pt>
    <dgm:pt modelId="{0EDDAA70-D739-3E4E-846F-F6E25EE47523}" type="pres">
      <dgm:prSet presAssocID="{521BD760-F9B0-4245-AAD5-525811E65357}" presName="vert1" presStyleCnt="0"/>
      <dgm:spPr/>
    </dgm:pt>
    <dgm:pt modelId="{714E51D0-0113-2341-8B24-2EE5A0404018}" type="pres">
      <dgm:prSet presAssocID="{F330C7FD-FB99-4C4E-9661-CF08D948C68D}" presName="thickLine" presStyleLbl="alignNode1" presStyleIdx="5" presStyleCnt="12"/>
      <dgm:spPr/>
    </dgm:pt>
    <dgm:pt modelId="{FE4AB0CA-BFD7-2545-B693-884C55257594}" type="pres">
      <dgm:prSet presAssocID="{F330C7FD-FB99-4C4E-9661-CF08D948C68D}" presName="horz1" presStyleCnt="0"/>
      <dgm:spPr/>
    </dgm:pt>
    <dgm:pt modelId="{FB9D210C-1672-CF47-8C4D-EC80974BF18A}" type="pres">
      <dgm:prSet presAssocID="{F330C7FD-FB99-4C4E-9661-CF08D948C68D}" presName="tx1" presStyleLbl="revTx" presStyleIdx="5" presStyleCnt="12"/>
      <dgm:spPr/>
    </dgm:pt>
    <dgm:pt modelId="{F0B5E747-0C4B-A447-8391-728FB675FD33}" type="pres">
      <dgm:prSet presAssocID="{F330C7FD-FB99-4C4E-9661-CF08D948C68D}" presName="vert1" presStyleCnt="0"/>
      <dgm:spPr/>
    </dgm:pt>
    <dgm:pt modelId="{E1298EC5-7784-A341-957A-B1C3E8BCCAC0}" type="pres">
      <dgm:prSet presAssocID="{8D7F0874-F3F4-4738-9B85-83B87530B3E9}" presName="thickLine" presStyleLbl="alignNode1" presStyleIdx="6" presStyleCnt="12"/>
      <dgm:spPr/>
    </dgm:pt>
    <dgm:pt modelId="{05B90C75-AF89-604D-8F9E-0C670EF169E7}" type="pres">
      <dgm:prSet presAssocID="{8D7F0874-F3F4-4738-9B85-83B87530B3E9}" presName="horz1" presStyleCnt="0"/>
      <dgm:spPr/>
    </dgm:pt>
    <dgm:pt modelId="{6045B6CF-56E7-2C49-86C4-3C1362FA8214}" type="pres">
      <dgm:prSet presAssocID="{8D7F0874-F3F4-4738-9B85-83B87530B3E9}" presName="tx1" presStyleLbl="revTx" presStyleIdx="6" presStyleCnt="12"/>
      <dgm:spPr/>
    </dgm:pt>
    <dgm:pt modelId="{EDBB09C0-3285-3346-8818-41839AC7D991}" type="pres">
      <dgm:prSet presAssocID="{8D7F0874-F3F4-4738-9B85-83B87530B3E9}" presName="vert1" presStyleCnt="0"/>
      <dgm:spPr/>
    </dgm:pt>
    <dgm:pt modelId="{B05F787D-8747-684A-9542-C0264200F542}" type="pres">
      <dgm:prSet presAssocID="{A2DDCABB-CD4D-43E5-BC30-56606B2B460B}" presName="thickLine" presStyleLbl="alignNode1" presStyleIdx="7" presStyleCnt="12"/>
      <dgm:spPr/>
    </dgm:pt>
    <dgm:pt modelId="{2F93BEC6-6288-B14C-B3C6-407F8F3265D5}" type="pres">
      <dgm:prSet presAssocID="{A2DDCABB-CD4D-43E5-BC30-56606B2B460B}" presName="horz1" presStyleCnt="0"/>
      <dgm:spPr/>
    </dgm:pt>
    <dgm:pt modelId="{D8D192D2-EEFD-6D4B-BCA3-A701B4F64047}" type="pres">
      <dgm:prSet presAssocID="{A2DDCABB-CD4D-43E5-BC30-56606B2B460B}" presName="tx1" presStyleLbl="revTx" presStyleIdx="7" presStyleCnt="12"/>
      <dgm:spPr/>
    </dgm:pt>
    <dgm:pt modelId="{42A72E3C-8BF2-BD4E-8127-621A92227782}" type="pres">
      <dgm:prSet presAssocID="{A2DDCABB-CD4D-43E5-BC30-56606B2B460B}" presName="vert1" presStyleCnt="0"/>
      <dgm:spPr/>
    </dgm:pt>
    <dgm:pt modelId="{02A88555-1949-AA47-BDF5-B6F6A08C8FA5}" type="pres">
      <dgm:prSet presAssocID="{6E6D12B5-C806-4E46-A363-D7E7E7362D99}" presName="thickLine" presStyleLbl="alignNode1" presStyleIdx="8" presStyleCnt="12"/>
      <dgm:spPr/>
    </dgm:pt>
    <dgm:pt modelId="{AB075647-AA31-394E-AA21-7D694E48781A}" type="pres">
      <dgm:prSet presAssocID="{6E6D12B5-C806-4E46-A363-D7E7E7362D99}" presName="horz1" presStyleCnt="0"/>
      <dgm:spPr/>
    </dgm:pt>
    <dgm:pt modelId="{9C3D70AD-D1DD-284F-90D3-D57A63B16668}" type="pres">
      <dgm:prSet presAssocID="{6E6D12B5-C806-4E46-A363-D7E7E7362D99}" presName="tx1" presStyleLbl="revTx" presStyleIdx="8" presStyleCnt="12"/>
      <dgm:spPr/>
    </dgm:pt>
    <dgm:pt modelId="{CE86CF74-42D2-1847-B289-D046102D7585}" type="pres">
      <dgm:prSet presAssocID="{6E6D12B5-C806-4E46-A363-D7E7E7362D99}" presName="vert1" presStyleCnt="0"/>
      <dgm:spPr/>
    </dgm:pt>
    <dgm:pt modelId="{9D884AB4-0667-A942-899D-ED6A08EBB43F}" type="pres">
      <dgm:prSet presAssocID="{422BE54C-BEBB-4AD6-83CC-7973FF75F7DB}" presName="thickLine" presStyleLbl="alignNode1" presStyleIdx="9" presStyleCnt="12"/>
      <dgm:spPr/>
    </dgm:pt>
    <dgm:pt modelId="{E8E64B30-9452-CD41-B815-79042657ED52}" type="pres">
      <dgm:prSet presAssocID="{422BE54C-BEBB-4AD6-83CC-7973FF75F7DB}" presName="horz1" presStyleCnt="0"/>
      <dgm:spPr/>
    </dgm:pt>
    <dgm:pt modelId="{A448F8BB-A741-F745-A585-49DFE7D423E6}" type="pres">
      <dgm:prSet presAssocID="{422BE54C-BEBB-4AD6-83CC-7973FF75F7DB}" presName="tx1" presStyleLbl="revTx" presStyleIdx="9" presStyleCnt="12"/>
      <dgm:spPr/>
    </dgm:pt>
    <dgm:pt modelId="{7867E5F2-FD15-9640-869D-B6B84CE25DD1}" type="pres">
      <dgm:prSet presAssocID="{422BE54C-BEBB-4AD6-83CC-7973FF75F7DB}" presName="vert1" presStyleCnt="0"/>
      <dgm:spPr/>
    </dgm:pt>
    <dgm:pt modelId="{73B92DEA-9EB7-464C-910E-988760831A9D}" type="pres">
      <dgm:prSet presAssocID="{C70AF2A6-877A-4B9D-9E6D-BCDD5906FDCA}" presName="thickLine" presStyleLbl="alignNode1" presStyleIdx="10" presStyleCnt="12"/>
      <dgm:spPr/>
    </dgm:pt>
    <dgm:pt modelId="{3066D2F0-5DFF-C148-AACA-0105768C44C2}" type="pres">
      <dgm:prSet presAssocID="{C70AF2A6-877A-4B9D-9E6D-BCDD5906FDCA}" presName="horz1" presStyleCnt="0"/>
      <dgm:spPr/>
    </dgm:pt>
    <dgm:pt modelId="{9F267038-F94D-8B45-BA38-94D026BDE7F4}" type="pres">
      <dgm:prSet presAssocID="{C70AF2A6-877A-4B9D-9E6D-BCDD5906FDCA}" presName="tx1" presStyleLbl="revTx" presStyleIdx="10" presStyleCnt="12"/>
      <dgm:spPr/>
    </dgm:pt>
    <dgm:pt modelId="{96D521D2-3E09-F14F-985B-7164822F6E28}" type="pres">
      <dgm:prSet presAssocID="{C70AF2A6-877A-4B9D-9E6D-BCDD5906FDCA}" presName="vert1" presStyleCnt="0"/>
      <dgm:spPr/>
    </dgm:pt>
    <dgm:pt modelId="{5B0FF3CC-6D55-524A-8D96-30F5392598FD}" type="pres">
      <dgm:prSet presAssocID="{A7EF45F5-6479-48EC-8917-D47734873BFA}" presName="thickLine" presStyleLbl="alignNode1" presStyleIdx="11" presStyleCnt="12"/>
      <dgm:spPr/>
    </dgm:pt>
    <dgm:pt modelId="{7A1AA8CB-4849-5947-9165-9F04DF8ECEE1}" type="pres">
      <dgm:prSet presAssocID="{A7EF45F5-6479-48EC-8917-D47734873BFA}" presName="horz1" presStyleCnt="0"/>
      <dgm:spPr/>
    </dgm:pt>
    <dgm:pt modelId="{E0A0F976-949E-814B-90C4-01E43B61C6B5}" type="pres">
      <dgm:prSet presAssocID="{A7EF45F5-6479-48EC-8917-D47734873BFA}" presName="tx1" presStyleLbl="revTx" presStyleIdx="11" presStyleCnt="12"/>
      <dgm:spPr/>
    </dgm:pt>
    <dgm:pt modelId="{FF6A245F-A84F-4A4B-A8F6-7076131102ED}" type="pres">
      <dgm:prSet presAssocID="{A7EF45F5-6479-48EC-8917-D47734873BFA}" presName="vert1" presStyleCnt="0"/>
      <dgm:spPr/>
    </dgm:pt>
  </dgm:ptLst>
  <dgm:cxnLst>
    <dgm:cxn modelId="{3BEC3E07-E5D4-2346-B831-88DC28467260}" type="presOf" srcId="{EAF5501D-DD22-42C9-A22B-F7A228BDF12B}" destId="{2F52D8E8-6E2F-974A-A49B-0139F94C5195}" srcOrd="0" destOrd="0" presId="urn:microsoft.com/office/officeart/2008/layout/LinedList"/>
    <dgm:cxn modelId="{B79D8A08-F8AA-45AD-93A7-4AB275258C04}" srcId="{A91D7822-90C3-45B5-AD00-9980C17B9DE2}" destId="{DAF9080B-DFB6-4D80-B1D4-1B82E6E757CA}" srcOrd="1" destOrd="0" parTransId="{0D124506-32EF-41C7-A8BC-C16A020D963B}" sibTransId="{541B2B13-D45B-4A9A-AE42-D68C358CC238}"/>
    <dgm:cxn modelId="{FDF1850F-754A-BC47-B227-93F393DD25B2}" type="presOf" srcId="{422BE54C-BEBB-4AD6-83CC-7973FF75F7DB}" destId="{A448F8BB-A741-F745-A585-49DFE7D423E6}" srcOrd="0" destOrd="0" presId="urn:microsoft.com/office/officeart/2008/layout/LinedList"/>
    <dgm:cxn modelId="{40B30216-6810-44DC-B750-D047E3082AB5}" srcId="{A91D7822-90C3-45B5-AD00-9980C17B9DE2}" destId="{3EB5BA48-D789-4BE2-84A1-8E13B559A779}" srcOrd="2" destOrd="0" parTransId="{17FF0D6B-EC46-4FA6-B744-59F431ED6F76}" sibTransId="{E1C813B5-7355-4E4F-9512-FFCF39C9B77E}"/>
    <dgm:cxn modelId="{E0369619-C8F8-4F68-B964-C7233A748934}" srcId="{A91D7822-90C3-45B5-AD00-9980C17B9DE2}" destId="{8D7F0874-F3F4-4738-9B85-83B87530B3E9}" srcOrd="6" destOrd="0" parTransId="{D5C29B91-8319-4CC9-B9E1-F0DA10EAD63D}" sibTransId="{DDA04B86-90D6-4550-8462-B6B794797CC3}"/>
    <dgm:cxn modelId="{45AFD925-3E78-497B-A8DC-3BF72890A981}" srcId="{A91D7822-90C3-45B5-AD00-9980C17B9DE2}" destId="{422BE54C-BEBB-4AD6-83CC-7973FF75F7DB}" srcOrd="9" destOrd="0" parTransId="{0C9FF6CC-051E-4BFE-BB4C-6CA15A8341DD}" sibTransId="{90DFB061-3591-4D56-BEC3-32B4F0D3CAA6}"/>
    <dgm:cxn modelId="{3B771E34-47BC-4D10-9AE2-4E7F5A320AE2}" srcId="{A91D7822-90C3-45B5-AD00-9980C17B9DE2}" destId="{EAF5501D-DD22-42C9-A22B-F7A228BDF12B}" srcOrd="3" destOrd="0" parTransId="{9E769B1C-7CEE-4A09-BA58-D1D9CAC9C2D2}" sibTransId="{4965C9E3-2DF3-4EB5-9CE6-601666EDED65}"/>
    <dgm:cxn modelId="{8A83BB39-3BC8-5246-9221-3D8B845EC0C6}" type="presOf" srcId="{8D7F0874-F3F4-4738-9B85-83B87530B3E9}" destId="{6045B6CF-56E7-2C49-86C4-3C1362FA8214}" srcOrd="0" destOrd="0" presId="urn:microsoft.com/office/officeart/2008/layout/LinedList"/>
    <dgm:cxn modelId="{3D1C605B-A460-CF4D-B059-0F116EB1EBF6}" type="presOf" srcId="{F330C7FD-FB99-4C4E-9661-CF08D948C68D}" destId="{FB9D210C-1672-CF47-8C4D-EC80974BF18A}" srcOrd="0" destOrd="0" presId="urn:microsoft.com/office/officeart/2008/layout/LinedList"/>
    <dgm:cxn modelId="{A9298841-D298-4C35-89D1-8CEF1091C70B}" srcId="{A91D7822-90C3-45B5-AD00-9980C17B9DE2}" destId="{F330C7FD-FB99-4C4E-9661-CF08D948C68D}" srcOrd="5" destOrd="0" parTransId="{6E816586-B486-4537-96A2-4BD0DADFE524}" sibTransId="{426FDCDD-2DE1-4F2E-8037-ABD954BA3704}"/>
    <dgm:cxn modelId="{A081CB42-80A8-204B-91B0-12BF3C8AEA82}" type="presOf" srcId="{C70AF2A6-877A-4B9D-9E6D-BCDD5906FDCA}" destId="{9F267038-F94D-8B45-BA38-94D026BDE7F4}" srcOrd="0" destOrd="0" presId="urn:microsoft.com/office/officeart/2008/layout/LinedList"/>
    <dgm:cxn modelId="{0A020C4B-8005-4690-A845-5E3EDD687433}" srcId="{A91D7822-90C3-45B5-AD00-9980C17B9DE2}" destId="{6E6D12B5-C806-4E46-A363-D7E7E7362D99}" srcOrd="8" destOrd="0" parTransId="{B3664014-7AD6-44FB-8897-7FF72B759BEC}" sibTransId="{2B79E373-052A-4762-8C43-7CEAE33C46C4}"/>
    <dgm:cxn modelId="{CC566E73-6CF6-470A-8A5D-584F54ADA8D1}" srcId="{A91D7822-90C3-45B5-AD00-9980C17B9DE2}" destId="{319FE39F-EA72-47B7-BCFB-A2570FD8DAE7}" srcOrd="0" destOrd="0" parTransId="{16231944-217D-43DA-99FE-6D99E7433A83}" sibTransId="{D49733DE-AE04-43B9-B2DA-C15ECD114AA9}"/>
    <dgm:cxn modelId="{926F599C-3834-5A4E-AD44-9B371D076B38}" type="presOf" srcId="{319FE39F-EA72-47B7-BCFB-A2570FD8DAE7}" destId="{6E40BE60-CB92-2C41-A075-47D73A98C7FF}" srcOrd="0" destOrd="0" presId="urn:microsoft.com/office/officeart/2008/layout/LinedList"/>
    <dgm:cxn modelId="{B33A4C9D-293D-430E-B56F-FBA13A0C54D9}" srcId="{A91D7822-90C3-45B5-AD00-9980C17B9DE2}" destId="{A7EF45F5-6479-48EC-8917-D47734873BFA}" srcOrd="11" destOrd="0" parTransId="{345E43A6-9D21-43BB-9F57-D27BA3B7B6F2}" sibTransId="{939ECECE-C991-452B-AF66-AFE46A45B02D}"/>
    <dgm:cxn modelId="{52C3BBA6-C0BB-47E3-A211-972D76B4D816}" srcId="{A91D7822-90C3-45B5-AD00-9980C17B9DE2}" destId="{A2DDCABB-CD4D-43E5-BC30-56606B2B460B}" srcOrd="7" destOrd="0" parTransId="{5AF97EAA-CD51-4963-A133-E42E1DA4A3CB}" sibTransId="{7615B09D-D3F6-4F29-AEE2-F31DAF7D6756}"/>
    <dgm:cxn modelId="{233817BA-0923-4D73-AE08-2E11BF07317C}" srcId="{A91D7822-90C3-45B5-AD00-9980C17B9DE2}" destId="{C70AF2A6-877A-4B9D-9E6D-BCDD5906FDCA}" srcOrd="10" destOrd="0" parTransId="{FC832395-E3F2-4CBB-BCDC-3A1C9B305678}" sibTransId="{DC8A95C9-D000-4A08-AE0A-76CFA0EF2C29}"/>
    <dgm:cxn modelId="{1210E5BA-A296-C548-8992-8588286BBFE5}" type="presOf" srcId="{521BD760-F9B0-4245-AAD5-525811E65357}" destId="{D5CA8456-5FE0-DB4F-B7F0-2E203E1CC360}" srcOrd="0" destOrd="0" presId="urn:microsoft.com/office/officeart/2008/layout/LinedList"/>
    <dgm:cxn modelId="{C28FE4C4-B1D1-4215-A4AA-A75D062D35BF}" srcId="{A91D7822-90C3-45B5-AD00-9980C17B9DE2}" destId="{521BD760-F9B0-4245-AAD5-525811E65357}" srcOrd="4" destOrd="0" parTransId="{849C71A4-339C-410D-A8B8-550F8AC57C53}" sibTransId="{92AD68B7-37E3-4CD4-9D67-2C872B2B4764}"/>
    <dgm:cxn modelId="{18E9BAC6-0294-0643-AFA4-4CC60A6171E5}" type="presOf" srcId="{3EB5BA48-D789-4BE2-84A1-8E13B559A779}" destId="{6D8E4EA1-2EBE-954D-BAF3-AC5B8532B3CE}" srcOrd="0" destOrd="0" presId="urn:microsoft.com/office/officeart/2008/layout/LinedList"/>
    <dgm:cxn modelId="{E77074CC-1A40-574D-9D84-F8822F8A79F3}" type="presOf" srcId="{DAF9080B-DFB6-4D80-B1D4-1B82E6E757CA}" destId="{A8B1CF3A-C3A8-B942-AEFB-02261F4D1473}" srcOrd="0" destOrd="0" presId="urn:microsoft.com/office/officeart/2008/layout/LinedList"/>
    <dgm:cxn modelId="{9C78DED8-4166-9942-9B43-15BEE74FDE18}" type="presOf" srcId="{A7EF45F5-6479-48EC-8917-D47734873BFA}" destId="{E0A0F976-949E-814B-90C4-01E43B61C6B5}" srcOrd="0" destOrd="0" presId="urn:microsoft.com/office/officeart/2008/layout/LinedList"/>
    <dgm:cxn modelId="{7C5A9DDA-0902-DE47-AC91-D5E9EF3615C1}" type="presOf" srcId="{6E6D12B5-C806-4E46-A363-D7E7E7362D99}" destId="{9C3D70AD-D1DD-284F-90D3-D57A63B16668}" srcOrd="0" destOrd="0" presId="urn:microsoft.com/office/officeart/2008/layout/LinedList"/>
    <dgm:cxn modelId="{0630C3EF-B51F-5949-8A85-6070F2DA3009}" type="presOf" srcId="{A91D7822-90C3-45B5-AD00-9980C17B9DE2}" destId="{96E7EDBB-8350-4949-B471-7F6519174655}" srcOrd="0" destOrd="0" presId="urn:microsoft.com/office/officeart/2008/layout/LinedList"/>
    <dgm:cxn modelId="{C17495F0-16D5-104C-86BA-8F7B8DEC9CF2}" type="presOf" srcId="{A2DDCABB-CD4D-43E5-BC30-56606B2B460B}" destId="{D8D192D2-EEFD-6D4B-BCA3-A701B4F64047}" srcOrd="0" destOrd="0" presId="urn:microsoft.com/office/officeart/2008/layout/LinedList"/>
    <dgm:cxn modelId="{AEFE96B3-A100-024F-8B18-F110B2D5C7F4}" type="presParOf" srcId="{96E7EDBB-8350-4949-B471-7F6519174655}" destId="{3E9D7B1A-C95C-2542-8AD6-4FACA68CA1EE}" srcOrd="0" destOrd="0" presId="urn:microsoft.com/office/officeart/2008/layout/LinedList"/>
    <dgm:cxn modelId="{84BFE650-1F0A-C14F-B1CA-08C8451CC649}" type="presParOf" srcId="{96E7EDBB-8350-4949-B471-7F6519174655}" destId="{D2EBAC61-EB60-B14A-AEF6-E71FCB60E487}" srcOrd="1" destOrd="0" presId="urn:microsoft.com/office/officeart/2008/layout/LinedList"/>
    <dgm:cxn modelId="{57534DDA-72A2-2D45-91DB-425947B7888F}" type="presParOf" srcId="{D2EBAC61-EB60-B14A-AEF6-E71FCB60E487}" destId="{6E40BE60-CB92-2C41-A075-47D73A98C7FF}" srcOrd="0" destOrd="0" presId="urn:microsoft.com/office/officeart/2008/layout/LinedList"/>
    <dgm:cxn modelId="{BBF4BBD2-D2B1-8248-A7DC-0EE0400A3DA8}" type="presParOf" srcId="{D2EBAC61-EB60-B14A-AEF6-E71FCB60E487}" destId="{26F3E4FB-E8D4-5747-82F3-14F907029B43}" srcOrd="1" destOrd="0" presId="urn:microsoft.com/office/officeart/2008/layout/LinedList"/>
    <dgm:cxn modelId="{91BC8AD9-9F30-1848-BC96-BBE5467AC470}" type="presParOf" srcId="{96E7EDBB-8350-4949-B471-7F6519174655}" destId="{859B9E53-DF00-8944-AB2B-4F4CBBE09978}" srcOrd="2" destOrd="0" presId="urn:microsoft.com/office/officeart/2008/layout/LinedList"/>
    <dgm:cxn modelId="{95A60F7E-6240-1F40-8895-E2AA3DD5C403}" type="presParOf" srcId="{96E7EDBB-8350-4949-B471-7F6519174655}" destId="{F57C59F9-0EA1-A645-86CA-249F8CD32EBB}" srcOrd="3" destOrd="0" presId="urn:microsoft.com/office/officeart/2008/layout/LinedList"/>
    <dgm:cxn modelId="{E2CBA094-E913-D94B-A8A8-83A6F48C2A13}" type="presParOf" srcId="{F57C59F9-0EA1-A645-86CA-249F8CD32EBB}" destId="{A8B1CF3A-C3A8-B942-AEFB-02261F4D1473}" srcOrd="0" destOrd="0" presId="urn:microsoft.com/office/officeart/2008/layout/LinedList"/>
    <dgm:cxn modelId="{5431744A-3D31-FA44-AC83-87EAAD2A86A8}" type="presParOf" srcId="{F57C59F9-0EA1-A645-86CA-249F8CD32EBB}" destId="{CB994C6F-1167-2F48-BFD9-5FBE029CDE01}" srcOrd="1" destOrd="0" presId="urn:microsoft.com/office/officeart/2008/layout/LinedList"/>
    <dgm:cxn modelId="{443B98FD-25D4-E143-9A13-A1D75E9D651F}" type="presParOf" srcId="{96E7EDBB-8350-4949-B471-7F6519174655}" destId="{C9EB2E39-5121-754D-94CC-E011C5A680BE}" srcOrd="4" destOrd="0" presId="urn:microsoft.com/office/officeart/2008/layout/LinedList"/>
    <dgm:cxn modelId="{D4D217FB-0E1A-7F4D-BC70-C904051367B0}" type="presParOf" srcId="{96E7EDBB-8350-4949-B471-7F6519174655}" destId="{131FAE25-851B-CB47-B341-06A9072C80CC}" srcOrd="5" destOrd="0" presId="urn:microsoft.com/office/officeart/2008/layout/LinedList"/>
    <dgm:cxn modelId="{654D63FF-CAE8-F848-ACCB-83AE4B0D3F8B}" type="presParOf" srcId="{131FAE25-851B-CB47-B341-06A9072C80CC}" destId="{6D8E4EA1-2EBE-954D-BAF3-AC5B8532B3CE}" srcOrd="0" destOrd="0" presId="urn:microsoft.com/office/officeart/2008/layout/LinedList"/>
    <dgm:cxn modelId="{1839DB95-70B4-A845-8C63-EE961FFDB971}" type="presParOf" srcId="{131FAE25-851B-CB47-B341-06A9072C80CC}" destId="{18AD1C71-5E0F-9D43-A8E6-75E63F4EAA21}" srcOrd="1" destOrd="0" presId="urn:microsoft.com/office/officeart/2008/layout/LinedList"/>
    <dgm:cxn modelId="{D92762CC-A47A-6A40-A71B-54FCC996A664}" type="presParOf" srcId="{96E7EDBB-8350-4949-B471-7F6519174655}" destId="{FA554C78-7260-2C4C-8338-E549D3E4803D}" srcOrd="6" destOrd="0" presId="urn:microsoft.com/office/officeart/2008/layout/LinedList"/>
    <dgm:cxn modelId="{53982415-F2DF-C44C-B2EA-BC2394B2EC6A}" type="presParOf" srcId="{96E7EDBB-8350-4949-B471-7F6519174655}" destId="{FF09A461-9D00-8B49-B8B9-4428F806273F}" srcOrd="7" destOrd="0" presId="urn:microsoft.com/office/officeart/2008/layout/LinedList"/>
    <dgm:cxn modelId="{00588A35-BE8F-BE4D-838B-17E74BC6B02E}" type="presParOf" srcId="{FF09A461-9D00-8B49-B8B9-4428F806273F}" destId="{2F52D8E8-6E2F-974A-A49B-0139F94C5195}" srcOrd="0" destOrd="0" presId="urn:microsoft.com/office/officeart/2008/layout/LinedList"/>
    <dgm:cxn modelId="{560A7139-612A-EF4D-9997-A678FC040A28}" type="presParOf" srcId="{FF09A461-9D00-8B49-B8B9-4428F806273F}" destId="{6C3A05DB-2CA4-014E-9C45-AA139DEE2D35}" srcOrd="1" destOrd="0" presId="urn:microsoft.com/office/officeart/2008/layout/LinedList"/>
    <dgm:cxn modelId="{221BC9ED-56B6-9247-9253-A304BFC19269}" type="presParOf" srcId="{96E7EDBB-8350-4949-B471-7F6519174655}" destId="{7C5C7B6E-4B57-9D4E-8FD5-E7794E95F372}" srcOrd="8" destOrd="0" presId="urn:microsoft.com/office/officeart/2008/layout/LinedList"/>
    <dgm:cxn modelId="{0E8E3F1D-C49C-BE45-BB99-5C0C09D6B3BE}" type="presParOf" srcId="{96E7EDBB-8350-4949-B471-7F6519174655}" destId="{772FE557-9D00-A14A-844C-FA278B26EA21}" srcOrd="9" destOrd="0" presId="urn:microsoft.com/office/officeart/2008/layout/LinedList"/>
    <dgm:cxn modelId="{5446499C-D58C-0947-B759-B23955816434}" type="presParOf" srcId="{772FE557-9D00-A14A-844C-FA278B26EA21}" destId="{D5CA8456-5FE0-DB4F-B7F0-2E203E1CC360}" srcOrd="0" destOrd="0" presId="urn:microsoft.com/office/officeart/2008/layout/LinedList"/>
    <dgm:cxn modelId="{0FDA4E66-CD52-3240-AFF8-12DE94163A39}" type="presParOf" srcId="{772FE557-9D00-A14A-844C-FA278B26EA21}" destId="{0EDDAA70-D739-3E4E-846F-F6E25EE47523}" srcOrd="1" destOrd="0" presId="urn:microsoft.com/office/officeart/2008/layout/LinedList"/>
    <dgm:cxn modelId="{64676D5A-97C6-BC47-A2EF-9763A2B4BF04}" type="presParOf" srcId="{96E7EDBB-8350-4949-B471-7F6519174655}" destId="{714E51D0-0113-2341-8B24-2EE5A0404018}" srcOrd="10" destOrd="0" presId="urn:microsoft.com/office/officeart/2008/layout/LinedList"/>
    <dgm:cxn modelId="{F555460C-4979-C947-BA73-2C1BD75B327A}" type="presParOf" srcId="{96E7EDBB-8350-4949-B471-7F6519174655}" destId="{FE4AB0CA-BFD7-2545-B693-884C55257594}" srcOrd="11" destOrd="0" presId="urn:microsoft.com/office/officeart/2008/layout/LinedList"/>
    <dgm:cxn modelId="{C1FF4C2A-BC11-874A-AEB5-EECEB3BB7B03}" type="presParOf" srcId="{FE4AB0CA-BFD7-2545-B693-884C55257594}" destId="{FB9D210C-1672-CF47-8C4D-EC80974BF18A}" srcOrd="0" destOrd="0" presId="urn:microsoft.com/office/officeart/2008/layout/LinedList"/>
    <dgm:cxn modelId="{1CCDFAE5-960B-1749-9695-333A0CE0D9F5}" type="presParOf" srcId="{FE4AB0CA-BFD7-2545-B693-884C55257594}" destId="{F0B5E747-0C4B-A447-8391-728FB675FD33}" srcOrd="1" destOrd="0" presId="urn:microsoft.com/office/officeart/2008/layout/LinedList"/>
    <dgm:cxn modelId="{AFD100E2-67B7-4145-9307-F38F39D44AD1}" type="presParOf" srcId="{96E7EDBB-8350-4949-B471-7F6519174655}" destId="{E1298EC5-7784-A341-957A-B1C3E8BCCAC0}" srcOrd="12" destOrd="0" presId="urn:microsoft.com/office/officeart/2008/layout/LinedList"/>
    <dgm:cxn modelId="{E07C7D95-20F0-E44F-8726-15B3E7945274}" type="presParOf" srcId="{96E7EDBB-8350-4949-B471-7F6519174655}" destId="{05B90C75-AF89-604D-8F9E-0C670EF169E7}" srcOrd="13" destOrd="0" presId="urn:microsoft.com/office/officeart/2008/layout/LinedList"/>
    <dgm:cxn modelId="{D30860BA-62FB-B745-ABE3-51984944DFBD}" type="presParOf" srcId="{05B90C75-AF89-604D-8F9E-0C670EF169E7}" destId="{6045B6CF-56E7-2C49-86C4-3C1362FA8214}" srcOrd="0" destOrd="0" presId="urn:microsoft.com/office/officeart/2008/layout/LinedList"/>
    <dgm:cxn modelId="{2E308DBF-0ADE-B74A-9D37-20AC4B375108}" type="presParOf" srcId="{05B90C75-AF89-604D-8F9E-0C670EF169E7}" destId="{EDBB09C0-3285-3346-8818-41839AC7D991}" srcOrd="1" destOrd="0" presId="urn:microsoft.com/office/officeart/2008/layout/LinedList"/>
    <dgm:cxn modelId="{1D50561A-C528-E248-8B73-7EE8F872A77D}" type="presParOf" srcId="{96E7EDBB-8350-4949-B471-7F6519174655}" destId="{B05F787D-8747-684A-9542-C0264200F542}" srcOrd="14" destOrd="0" presId="urn:microsoft.com/office/officeart/2008/layout/LinedList"/>
    <dgm:cxn modelId="{A01E85CF-234C-9942-B088-D00D4C4867B6}" type="presParOf" srcId="{96E7EDBB-8350-4949-B471-7F6519174655}" destId="{2F93BEC6-6288-B14C-B3C6-407F8F3265D5}" srcOrd="15" destOrd="0" presId="urn:microsoft.com/office/officeart/2008/layout/LinedList"/>
    <dgm:cxn modelId="{60F9F6E0-233F-954A-81C5-A61D0EBB5205}" type="presParOf" srcId="{2F93BEC6-6288-B14C-B3C6-407F8F3265D5}" destId="{D8D192D2-EEFD-6D4B-BCA3-A701B4F64047}" srcOrd="0" destOrd="0" presId="urn:microsoft.com/office/officeart/2008/layout/LinedList"/>
    <dgm:cxn modelId="{EB63F9E3-32E1-944A-974D-587746116D58}" type="presParOf" srcId="{2F93BEC6-6288-B14C-B3C6-407F8F3265D5}" destId="{42A72E3C-8BF2-BD4E-8127-621A92227782}" srcOrd="1" destOrd="0" presId="urn:microsoft.com/office/officeart/2008/layout/LinedList"/>
    <dgm:cxn modelId="{BB42CF0A-016A-9E4C-874D-73E895F60F94}" type="presParOf" srcId="{96E7EDBB-8350-4949-B471-7F6519174655}" destId="{02A88555-1949-AA47-BDF5-B6F6A08C8FA5}" srcOrd="16" destOrd="0" presId="urn:microsoft.com/office/officeart/2008/layout/LinedList"/>
    <dgm:cxn modelId="{A1687CC8-9BC3-1D4D-A845-2DEF9C5CC0A0}" type="presParOf" srcId="{96E7EDBB-8350-4949-B471-7F6519174655}" destId="{AB075647-AA31-394E-AA21-7D694E48781A}" srcOrd="17" destOrd="0" presId="urn:microsoft.com/office/officeart/2008/layout/LinedList"/>
    <dgm:cxn modelId="{593AD8EF-6D4C-1947-90AC-A8DC81FFB4E2}" type="presParOf" srcId="{AB075647-AA31-394E-AA21-7D694E48781A}" destId="{9C3D70AD-D1DD-284F-90D3-D57A63B16668}" srcOrd="0" destOrd="0" presId="urn:microsoft.com/office/officeart/2008/layout/LinedList"/>
    <dgm:cxn modelId="{4B333367-ECD0-2145-8759-F9277BE955B8}" type="presParOf" srcId="{AB075647-AA31-394E-AA21-7D694E48781A}" destId="{CE86CF74-42D2-1847-B289-D046102D7585}" srcOrd="1" destOrd="0" presId="urn:microsoft.com/office/officeart/2008/layout/LinedList"/>
    <dgm:cxn modelId="{0418D7B4-9EB2-8A48-8299-7676500043CD}" type="presParOf" srcId="{96E7EDBB-8350-4949-B471-7F6519174655}" destId="{9D884AB4-0667-A942-899D-ED6A08EBB43F}" srcOrd="18" destOrd="0" presId="urn:microsoft.com/office/officeart/2008/layout/LinedList"/>
    <dgm:cxn modelId="{A917BD34-5B1E-B74E-8D23-6C6DD681CBDF}" type="presParOf" srcId="{96E7EDBB-8350-4949-B471-7F6519174655}" destId="{E8E64B30-9452-CD41-B815-79042657ED52}" srcOrd="19" destOrd="0" presId="urn:microsoft.com/office/officeart/2008/layout/LinedList"/>
    <dgm:cxn modelId="{73B5F60B-7D5A-1842-9DF1-8538DDFE3665}" type="presParOf" srcId="{E8E64B30-9452-CD41-B815-79042657ED52}" destId="{A448F8BB-A741-F745-A585-49DFE7D423E6}" srcOrd="0" destOrd="0" presId="urn:microsoft.com/office/officeart/2008/layout/LinedList"/>
    <dgm:cxn modelId="{698E9877-A7EF-0B4E-991E-90ED06A9697D}" type="presParOf" srcId="{E8E64B30-9452-CD41-B815-79042657ED52}" destId="{7867E5F2-FD15-9640-869D-B6B84CE25DD1}" srcOrd="1" destOrd="0" presId="urn:microsoft.com/office/officeart/2008/layout/LinedList"/>
    <dgm:cxn modelId="{B6A7FAD3-645F-5A4B-A279-267945DB7F5E}" type="presParOf" srcId="{96E7EDBB-8350-4949-B471-7F6519174655}" destId="{73B92DEA-9EB7-464C-910E-988760831A9D}" srcOrd="20" destOrd="0" presId="urn:microsoft.com/office/officeart/2008/layout/LinedList"/>
    <dgm:cxn modelId="{6DC290E4-3079-2E4C-BCBA-DA1E16067544}" type="presParOf" srcId="{96E7EDBB-8350-4949-B471-7F6519174655}" destId="{3066D2F0-5DFF-C148-AACA-0105768C44C2}" srcOrd="21" destOrd="0" presId="urn:microsoft.com/office/officeart/2008/layout/LinedList"/>
    <dgm:cxn modelId="{13834A2B-5ACC-D642-A80A-4FC84EA56880}" type="presParOf" srcId="{3066D2F0-5DFF-C148-AACA-0105768C44C2}" destId="{9F267038-F94D-8B45-BA38-94D026BDE7F4}" srcOrd="0" destOrd="0" presId="urn:microsoft.com/office/officeart/2008/layout/LinedList"/>
    <dgm:cxn modelId="{84CA8ABF-EC21-6C43-A953-FE9DD73ABABF}" type="presParOf" srcId="{3066D2F0-5DFF-C148-AACA-0105768C44C2}" destId="{96D521D2-3E09-F14F-985B-7164822F6E28}" srcOrd="1" destOrd="0" presId="urn:microsoft.com/office/officeart/2008/layout/LinedList"/>
    <dgm:cxn modelId="{ABAF7D6A-D1FB-4245-ACC2-A4E2486E0EBD}" type="presParOf" srcId="{96E7EDBB-8350-4949-B471-7F6519174655}" destId="{5B0FF3CC-6D55-524A-8D96-30F5392598FD}" srcOrd="22" destOrd="0" presId="urn:microsoft.com/office/officeart/2008/layout/LinedList"/>
    <dgm:cxn modelId="{88A1E298-7198-A843-921B-7729D65A53CA}" type="presParOf" srcId="{96E7EDBB-8350-4949-B471-7F6519174655}" destId="{7A1AA8CB-4849-5947-9165-9F04DF8ECEE1}" srcOrd="23" destOrd="0" presId="urn:microsoft.com/office/officeart/2008/layout/LinedList"/>
    <dgm:cxn modelId="{B52EE0B6-999E-1444-9A56-1D0095840F49}" type="presParOf" srcId="{7A1AA8CB-4849-5947-9165-9F04DF8ECEE1}" destId="{E0A0F976-949E-814B-90C4-01E43B61C6B5}" srcOrd="0" destOrd="0" presId="urn:microsoft.com/office/officeart/2008/layout/LinedList"/>
    <dgm:cxn modelId="{AA945737-926C-504F-AB1A-22B2420218D2}" type="presParOf" srcId="{7A1AA8CB-4849-5947-9165-9F04DF8ECEE1}" destId="{FF6A245F-A84F-4A4B-A8F6-7076131102ED}"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281255A-7868-4687-8892-6A7B75A957DA}"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4B3C3208-0BF9-4119-834C-04E307BEEBC2}">
      <dgm:prSet custT="1"/>
      <dgm:spPr/>
      <dgm:t>
        <a:bodyPr/>
        <a:lstStyle/>
        <a:p>
          <a:r>
            <a:rPr lang="fr-CA" sz="3200" dirty="0"/>
            <a:t>Pression artérielle: </a:t>
          </a:r>
        </a:p>
        <a:p>
          <a:r>
            <a:rPr lang="fr-CA" sz="3200" dirty="0"/>
            <a:t>100-110/55-70 </a:t>
          </a:r>
          <a:r>
            <a:rPr lang="fr-CA" sz="3200" dirty="0" err="1"/>
            <a:t>mmHg</a:t>
          </a:r>
          <a:endParaRPr lang="en-US" sz="3200" dirty="0"/>
        </a:p>
      </dgm:t>
    </dgm:pt>
    <dgm:pt modelId="{2D438684-1C21-4293-A8A2-A4B785F543A6}" type="parTrans" cxnId="{A2C3EA6D-D4E8-40A1-A0C2-67E9CC88A94C}">
      <dgm:prSet/>
      <dgm:spPr/>
      <dgm:t>
        <a:bodyPr/>
        <a:lstStyle/>
        <a:p>
          <a:endParaRPr lang="en-US"/>
        </a:p>
      </dgm:t>
    </dgm:pt>
    <dgm:pt modelId="{6DA18086-DDB4-46F4-95F3-C4EF085161EC}" type="sibTrans" cxnId="{A2C3EA6D-D4E8-40A1-A0C2-67E9CC88A94C}">
      <dgm:prSet/>
      <dgm:spPr/>
      <dgm:t>
        <a:bodyPr/>
        <a:lstStyle/>
        <a:p>
          <a:endParaRPr lang="en-US"/>
        </a:p>
      </dgm:t>
    </dgm:pt>
    <dgm:pt modelId="{B3825E09-A371-4628-A1D0-67C5F852D4A4}">
      <dgm:prSet custT="1"/>
      <dgm:spPr/>
      <dgm:t>
        <a:bodyPr/>
        <a:lstStyle/>
        <a:p>
          <a:r>
            <a:rPr lang="fr-CA" sz="3200" dirty="0" err="1"/>
            <a:t>DFGe</a:t>
          </a:r>
          <a:r>
            <a:rPr lang="fr-CA" sz="3200" dirty="0"/>
            <a:t> : </a:t>
          </a:r>
        </a:p>
        <a:p>
          <a:r>
            <a:rPr lang="fr-CA" sz="3200" dirty="0"/>
            <a:t>25 </a:t>
          </a:r>
          <a:r>
            <a:rPr lang="fr-CA" sz="3200" dirty="0" err="1"/>
            <a:t>mL</a:t>
          </a:r>
          <a:r>
            <a:rPr lang="fr-CA" sz="3200" dirty="0"/>
            <a:t>/min/1,73 m</a:t>
          </a:r>
          <a:r>
            <a:rPr lang="fr-CA" sz="3200" baseline="30000" dirty="0"/>
            <a:t>2</a:t>
          </a:r>
          <a:endParaRPr lang="en-US" sz="3200" dirty="0"/>
        </a:p>
      </dgm:t>
    </dgm:pt>
    <dgm:pt modelId="{590DBA74-03C9-4011-A951-DE84A7A30647}" type="parTrans" cxnId="{23E35B14-A533-470E-B8DC-DE8B75BCDF1D}">
      <dgm:prSet/>
      <dgm:spPr/>
      <dgm:t>
        <a:bodyPr/>
        <a:lstStyle/>
        <a:p>
          <a:endParaRPr lang="en-US"/>
        </a:p>
      </dgm:t>
    </dgm:pt>
    <dgm:pt modelId="{058E2D45-0383-4A98-A32F-8C6EA1696E20}" type="sibTrans" cxnId="{23E35B14-A533-470E-B8DC-DE8B75BCDF1D}">
      <dgm:prSet/>
      <dgm:spPr/>
      <dgm:t>
        <a:bodyPr/>
        <a:lstStyle/>
        <a:p>
          <a:endParaRPr lang="en-US"/>
        </a:p>
      </dgm:t>
    </dgm:pt>
    <dgm:pt modelId="{0525A4F4-42E7-4753-8BCD-C86C1EA288F1}" type="pres">
      <dgm:prSet presAssocID="{A281255A-7868-4687-8892-6A7B75A957DA}" presName="root" presStyleCnt="0">
        <dgm:presLayoutVars>
          <dgm:dir/>
          <dgm:resizeHandles val="exact"/>
        </dgm:presLayoutVars>
      </dgm:prSet>
      <dgm:spPr/>
    </dgm:pt>
    <dgm:pt modelId="{AABE0612-7179-4FA0-A7DA-5E0815FEA664}" type="pres">
      <dgm:prSet presAssocID="{4B3C3208-0BF9-4119-834C-04E307BEEBC2}" presName="compNode" presStyleCnt="0"/>
      <dgm:spPr/>
    </dgm:pt>
    <dgm:pt modelId="{F2E070B8-E992-49EF-807A-2BB9360BEA4D}" type="pres">
      <dgm:prSet presAssocID="{4B3C3208-0BF9-4119-834C-04E307BEEBC2}" presName="iconRect" presStyleLbl="node1" presStyleIdx="0" presStyleCnt="2" custScaleX="101470" custLinFactX="100000" custLinFactNeighborX="150864" custLinFactNeighborY="2145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eins"/>
        </a:ext>
      </dgm:extLst>
    </dgm:pt>
    <dgm:pt modelId="{4661830F-0944-414A-BF77-901BCA9588F7}" type="pres">
      <dgm:prSet presAssocID="{4B3C3208-0BF9-4119-834C-04E307BEEBC2}" presName="spaceRect" presStyleCnt="0"/>
      <dgm:spPr/>
    </dgm:pt>
    <dgm:pt modelId="{098DDE71-B2B8-4D92-8AD8-D305CD432645}" type="pres">
      <dgm:prSet presAssocID="{4B3C3208-0BF9-4119-834C-04E307BEEBC2}" presName="textRect" presStyleLbl="revTx" presStyleIdx="0" presStyleCnt="2">
        <dgm:presLayoutVars>
          <dgm:chMax val="1"/>
          <dgm:chPref val="1"/>
        </dgm:presLayoutVars>
      </dgm:prSet>
      <dgm:spPr/>
    </dgm:pt>
    <dgm:pt modelId="{D93E8648-989D-404F-847B-EA632F33D350}" type="pres">
      <dgm:prSet presAssocID="{6DA18086-DDB4-46F4-95F3-C4EF085161EC}" presName="sibTrans" presStyleCnt="0"/>
      <dgm:spPr/>
    </dgm:pt>
    <dgm:pt modelId="{8971A329-BF86-4E04-984F-372787AE73E4}" type="pres">
      <dgm:prSet presAssocID="{B3825E09-A371-4628-A1D0-67C5F852D4A4}" presName="compNode" presStyleCnt="0"/>
      <dgm:spPr/>
    </dgm:pt>
    <dgm:pt modelId="{7B1A842D-9562-4F6C-A7D9-E0F9536842F0}" type="pres">
      <dgm:prSet presAssocID="{B3825E09-A371-4628-A1D0-67C5F852D4A4}" presName="iconRect" presStyleLbl="node1" presStyleIdx="1" presStyleCnt="2" custLinFactX="-100000" custLinFactNeighborX="-165498" custLinFactNeighborY="3027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ne Arrow: Straight"/>
        </a:ext>
      </dgm:extLst>
    </dgm:pt>
    <dgm:pt modelId="{1F935C48-3C9E-49F3-9435-0AB2E5E6C1CE}" type="pres">
      <dgm:prSet presAssocID="{B3825E09-A371-4628-A1D0-67C5F852D4A4}" presName="spaceRect" presStyleCnt="0"/>
      <dgm:spPr/>
    </dgm:pt>
    <dgm:pt modelId="{2855D7EE-83F1-4116-B292-DD47805F6020}" type="pres">
      <dgm:prSet presAssocID="{B3825E09-A371-4628-A1D0-67C5F852D4A4}" presName="textRect" presStyleLbl="revTx" presStyleIdx="1" presStyleCnt="2">
        <dgm:presLayoutVars>
          <dgm:chMax val="1"/>
          <dgm:chPref val="1"/>
        </dgm:presLayoutVars>
      </dgm:prSet>
      <dgm:spPr/>
    </dgm:pt>
  </dgm:ptLst>
  <dgm:cxnLst>
    <dgm:cxn modelId="{23E35B14-A533-470E-B8DC-DE8B75BCDF1D}" srcId="{A281255A-7868-4687-8892-6A7B75A957DA}" destId="{B3825E09-A371-4628-A1D0-67C5F852D4A4}" srcOrd="1" destOrd="0" parTransId="{590DBA74-03C9-4011-A951-DE84A7A30647}" sibTransId="{058E2D45-0383-4A98-A32F-8C6EA1696E20}"/>
    <dgm:cxn modelId="{A2C3EA6D-D4E8-40A1-A0C2-67E9CC88A94C}" srcId="{A281255A-7868-4687-8892-6A7B75A957DA}" destId="{4B3C3208-0BF9-4119-834C-04E307BEEBC2}" srcOrd="0" destOrd="0" parTransId="{2D438684-1C21-4293-A8A2-A4B785F543A6}" sibTransId="{6DA18086-DDB4-46F4-95F3-C4EF085161EC}"/>
    <dgm:cxn modelId="{AD53FED3-B65B-45B5-9EA4-B677E795AC57}" type="presOf" srcId="{4B3C3208-0BF9-4119-834C-04E307BEEBC2}" destId="{098DDE71-B2B8-4D92-8AD8-D305CD432645}" srcOrd="0" destOrd="0" presId="urn:microsoft.com/office/officeart/2018/2/layout/IconLabelList"/>
    <dgm:cxn modelId="{717055DA-65F1-459C-9C23-D51B050EBF0E}" type="presOf" srcId="{A281255A-7868-4687-8892-6A7B75A957DA}" destId="{0525A4F4-42E7-4753-8BCD-C86C1EA288F1}" srcOrd="0" destOrd="0" presId="urn:microsoft.com/office/officeart/2018/2/layout/IconLabelList"/>
    <dgm:cxn modelId="{2D5E4AFD-7C85-45B1-A07A-03C0454F2A42}" type="presOf" srcId="{B3825E09-A371-4628-A1D0-67C5F852D4A4}" destId="{2855D7EE-83F1-4116-B292-DD47805F6020}" srcOrd="0" destOrd="0" presId="urn:microsoft.com/office/officeart/2018/2/layout/IconLabelList"/>
    <dgm:cxn modelId="{88D84BCB-406F-4624-B641-CA6B6B5C2EB1}" type="presParOf" srcId="{0525A4F4-42E7-4753-8BCD-C86C1EA288F1}" destId="{AABE0612-7179-4FA0-A7DA-5E0815FEA664}" srcOrd="0" destOrd="0" presId="urn:microsoft.com/office/officeart/2018/2/layout/IconLabelList"/>
    <dgm:cxn modelId="{C6D2D8F6-C271-437B-BD5A-63EB2A02C51C}" type="presParOf" srcId="{AABE0612-7179-4FA0-A7DA-5E0815FEA664}" destId="{F2E070B8-E992-49EF-807A-2BB9360BEA4D}" srcOrd="0" destOrd="0" presId="urn:microsoft.com/office/officeart/2018/2/layout/IconLabelList"/>
    <dgm:cxn modelId="{1C6681E4-0AF1-4CBA-838B-37774A7C79A9}" type="presParOf" srcId="{AABE0612-7179-4FA0-A7DA-5E0815FEA664}" destId="{4661830F-0944-414A-BF77-901BCA9588F7}" srcOrd="1" destOrd="0" presId="urn:microsoft.com/office/officeart/2018/2/layout/IconLabelList"/>
    <dgm:cxn modelId="{7D4E22B8-7D25-4B33-AE2D-1DE6E09E310C}" type="presParOf" srcId="{AABE0612-7179-4FA0-A7DA-5E0815FEA664}" destId="{098DDE71-B2B8-4D92-8AD8-D305CD432645}" srcOrd="2" destOrd="0" presId="urn:microsoft.com/office/officeart/2018/2/layout/IconLabelList"/>
    <dgm:cxn modelId="{B2479C92-DA9B-4DFE-81D1-8C91E0B0A951}" type="presParOf" srcId="{0525A4F4-42E7-4753-8BCD-C86C1EA288F1}" destId="{D93E8648-989D-404F-847B-EA632F33D350}" srcOrd="1" destOrd="0" presId="urn:microsoft.com/office/officeart/2018/2/layout/IconLabelList"/>
    <dgm:cxn modelId="{A38B422A-F749-4AA3-B26B-BDF944E6B1EF}" type="presParOf" srcId="{0525A4F4-42E7-4753-8BCD-C86C1EA288F1}" destId="{8971A329-BF86-4E04-984F-372787AE73E4}" srcOrd="2" destOrd="0" presId="urn:microsoft.com/office/officeart/2018/2/layout/IconLabelList"/>
    <dgm:cxn modelId="{215B9F77-C633-43CE-B5DE-217A314CD455}" type="presParOf" srcId="{8971A329-BF86-4E04-984F-372787AE73E4}" destId="{7B1A842D-9562-4F6C-A7D9-E0F9536842F0}" srcOrd="0" destOrd="0" presId="urn:microsoft.com/office/officeart/2018/2/layout/IconLabelList"/>
    <dgm:cxn modelId="{3030DE12-22F2-4852-8C64-08BF8547DACB}" type="presParOf" srcId="{8971A329-BF86-4E04-984F-372787AE73E4}" destId="{1F935C48-3C9E-49F3-9435-0AB2E5E6C1CE}" srcOrd="1" destOrd="0" presId="urn:microsoft.com/office/officeart/2018/2/layout/IconLabelList"/>
    <dgm:cxn modelId="{152E82A2-8D05-4300-8D0B-419193E15713}" type="presParOf" srcId="{8971A329-BF86-4E04-984F-372787AE73E4}" destId="{2855D7EE-83F1-4116-B292-DD47805F6020}"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1FA5BF-7D84-4F1A-8C59-B372F0351279}">
      <dsp:nvSpPr>
        <dsp:cNvPr id="0" name=""/>
        <dsp:cNvSpPr/>
      </dsp:nvSpPr>
      <dsp:spPr>
        <a:xfrm>
          <a:off x="0" y="1355454"/>
          <a:ext cx="9455593" cy="250237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C9ACE5-BB6A-4D46-AF0B-A9AFA17F5F12}">
      <dsp:nvSpPr>
        <dsp:cNvPr id="0" name=""/>
        <dsp:cNvSpPr/>
      </dsp:nvSpPr>
      <dsp:spPr>
        <a:xfrm>
          <a:off x="756969" y="1918489"/>
          <a:ext cx="1376307" cy="137630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ED2B1E0-12C0-4BBC-9A0C-05365D564111}">
      <dsp:nvSpPr>
        <dsp:cNvPr id="0" name=""/>
        <dsp:cNvSpPr/>
      </dsp:nvSpPr>
      <dsp:spPr>
        <a:xfrm>
          <a:off x="2890246" y="1355454"/>
          <a:ext cx="6565346" cy="2502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4835" tIns="264835" rIns="264835" bIns="264835" numCol="1" spcCol="1270" anchor="ctr" anchorCtr="0">
          <a:noAutofit/>
        </a:bodyPr>
        <a:lstStyle/>
        <a:p>
          <a:pPr marL="0" lvl="0" indent="0" algn="l" defTabSz="1111250">
            <a:lnSpc>
              <a:spcPct val="100000"/>
            </a:lnSpc>
            <a:spcBef>
              <a:spcPct val="0"/>
            </a:spcBef>
            <a:spcAft>
              <a:spcPct val="35000"/>
            </a:spcAft>
            <a:buNone/>
          </a:pPr>
          <a:r>
            <a:rPr lang="fr-CA" sz="2500" b="1" i="0" kern="1200"/>
            <a:t>Ce programme de formation n’a pas reçu de soutien financier ni d’autre nature</a:t>
          </a:r>
          <a:endParaRPr lang="en-US" sz="2500" kern="1200" dirty="0"/>
        </a:p>
      </dsp:txBody>
      <dsp:txXfrm>
        <a:off x="2890246" y="1355454"/>
        <a:ext cx="6565346" cy="2502377"/>
      </dsp:txXfrm>
    </dsp:sp>
    <dsp:sp modelId="{FE11145F-D7B0-41BC-B819-3B95280B2CC9}">
      <dsp:nvSpPr>
        <dsp:cNvPr id="0" name=""/>
        <dsp:cNvSpPr/>
      </dsp:nvSpPr>
      <dsp:spPr>
        <a:xfrm>
          <a:off x="0" y="4483426"/>
          <a:ext cx="9455593" cy="250237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28300E-B795-47A0-BD30-172FC3B4DA5F}">
      <dsp:nvSpPr>
        <dsp:cNvPr id="0" name=""/>
        <dsp:cNvSpPr/>
      </dsp:nvSpPr>
      <dsp:spPr>
        <a:xfrm>
          <a:off x="756969" y="5046461"/>
          <a:ext cx="1376307" cy="137630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AD3725B-A22E-4027-813B-3813D912B2D3}">
      <dsp:nvSpPr>
        <dsp:cNvPr id="0" name=""/>
        <dsp:cNvSpPr/>
      </dsp:nvSpPr>
      <dsp:spPr>
        <a:xfrm>
          <a:off x="2890246" y="4483426"/>
          <a:ext cx="6565346" cy="2502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4835" tIns="264835" rIns="264835" bIns="264835" numCol="1" spcCol="1270" anchor="ctr" anchorCtr="0">
          <a:noAutofit/>
        </a:bodyPr>
        <a:lstStyle/>
        <a:p>
          <a:pPr marL="0" lvl="0" indent="0" algn="l" defTabSz="1111250">
            <a:lnSpc>
              <a:spcPct val="100000"/>
            </a:lnSpc>
            <a:spcBef>
              <a:spcPct val="0"/>
            </a:spcBef>
            <a:spcAft>
              <a:spcPct val="35000"/>
            </a:spcAft>
            <a:buNone/>
          </a:pPr>
          <a:r>
            <a:rPr lang="fr-CA" sz="2500" b="1" i="0" kern="1200"/>
            <a:t>Conflits d’intérêt potentiels :</a:t>
          </a:r>
          <a:r>
            <a:rPr lang="fr-CA" sz="2500" b="0" i="0" kern="1200"/>
            <a:t> Aucun</a:t>
          </a:r>
          <a:endParaRPr lang="en-US" sz="2500" kern="1200"/>
        </a:p>
      </dsp:txBody>
      <dsp:txXfrm>
        <a:off x="2890246" y="4483426"/>
        <a:ext cx="6565346" cy="250237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C9D8B6-BA72-2344-A8A1-13B4D577EC68}">
      <dsp:nvSpPr>
        <dsp:cNvPr id="0" name=""/>
        <dsp:cNvSpPr/>
      </dsp:nvSpPr>
      <dsp:spPr>
        <a:xfrm>
          <a:off x="2124749" y="1724"/>
          <a:ext cx="5121733" cy="256086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55880" rIns="83820" bIns="55880" numCol="1" spcCol="1270" anchor="ctr" anchorCtr="0">
          <a:noAutofit/>
        </a:bodyPr>
        <a:lstStyle/>
        <a:p>
          <a:pPr marL="0" lvl="0" indent="0" algn="ctr" defTabSz="1955800">
            <a:lnSpc>
              <a:spcPct val="90000"/>
            </a:lnSpc>
            <a:spcBef>
              <a:spcPct val="0"/>
            </a:spcBef>
            <a:spcAft>
              <a:spcPct val="35000"/>
            </a:spcAft>
            <a:buNone/>
          </a:pPr>
          <a:r>
            <a:rPr lang="fr-CA" sz="4400" kern="1200"/>
            <a:t>Donépézil 5 mg po die am</a:t>
          </a:r>
          <a:endParaRPr lang="en-US" sz="4400" kern="1200"/>
        </a:p>
      </dsp:txBody>
      <dsp:txXfrm>
        <a:off x="2199754" y="76729"/>
        <a:ext cx="4971723" cy="2410856"/>
      </dsp:txXfrm>
    </dsp:sp>
    <dsp:sp modelId="{CD53DBFC-80EB-F643-9991-F5245E405D41}">
      <dsp:nvSpPr>
        <dsp:cNvPr id="0" name=""/>
        <dsp:cNvSpPr/>
      </dsp:nvSpPr>
      <dsp:spPr>
        <a:xfrm>
          <a:off x="8526916" y="1724"/>
          <a:ext cx="5121733" cy="256086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55880" rIns="83820" bIns="55880" numCol="1" spcCol="1270" anchor="ctr" anchorCtr="0">
          <a:noAutofit/>
        </a:bodyPr>
        <a:lstStyle/>
        <a:p>
          <a:pPr marL="0" lvl="0" indent="0" algn="ctr" defTabSz="1955800">
            <a:lnSpc>
              <a:spcPct val="90000"/>
            </a:lnSpc>
            <a:spcBef>
              <a:spcPct val="0"/>
            </a:spcBef>
            <a:spcAft>
              <a:spcPct val="35000"/>
            </a:spcAft>
            <a:buNone/>
          </a:pPr>
          <a:r>
            <a:rPr lang="fr-CA" sz="4400" kern="1200"/>
            <a:t>MMSE: valeurs pré-hospit 21/30, non refait post delirium récent</a:t>
          </a:r>
          <a:endParaRPr lang="en-US" sz="4400" kern="1200"/>
        </a:p>
      </dsp:txBody>
      <dsp:txXfrm>
        <a:off x="8601921" y="76729"/>
        <a:ext cx="4971723" cy="2410856"/>
      </dsp:txXfrm>
    </dsp:sp>
    <dsp:sp modelId="{D5894E71-9D9F-B646-9ED3-1403B9A27DA6}">
      <dsp:nvSpPr>
        <dsp:cNvPr id="0" name=""/>
        <dsp:cNvSpPr/>
      </dsp:nvSpPr>
      <dsp:spPr>
        <a:xfrm>
          <a:off x="9039090" y="2562591"/>
          <a:ext cx="512173" cy="1920650"/>
        </a:xfrm>
        <a:custGeom>
          <a:avLst/>
          <a:gdLst/>
          <a:ahLst/>
          <a:cxnLst/>
          <a:rect l="0" t="0" r="0" b="0"/>
          <a:pathLst>
            <a:path>
              <a:moveTo>
                <a:pt x="0" y="0"/>
              </a:moveTo>
              <a:lnTo>
                <a:pt x="0" y="1920650"/>
              </a:lnTo>
              <a:lnTo>
                <a:pt x="512173" y="192065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C43C81A-B078-0E4B-8268-9EC3BED4918A}">
      <dsp:nvSpPr>
        <dsp:cNvPr id="0" name=""/>
        <dsp:cNvSpPr/>
      </dsp:nvSpPr>
      <dsp:spPr>
        <a:xfrm>
          <a:off x="9551263" y="3202808"/>
          <a:ext cx="4097387" cy="256086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48260" rIns="72390" bIns="48260" numCol="1" spcCol="1270" anchor="ctr" anchorCtr="0">
          <a:noAutofit/>
        </a:bodyPr>
        <a:lstStyle/>
        <a:p>
          <a:pPr marL="0" lvl="0" indent="0" algn="ctr" defTabSz="1689100">
            <a:lnSpc>
              <a:spcPct val="90000"/>
            </a:lnSpc>
            <a:spcBef>
              <a:spcPct val="0"/>
            </a:spcBef>
            <a:spcAft>
              <a:spcPct val="35000"/>
            </a:spcAft>
            <a:buNone/>
          </a:pPr>
          <a:r>
            <a:rPr lang="fr-CA" sz="3800" kern="1200"/>
            <a:t>Perte de 1 à 2 points par an dans les 3 dernières années</a:t>
          </a:r>
          <a:endParaRPr lang="en-US" sz="3800" kern="1200"/>
        </a:p>
      </dsp:txBody>
      <dsp:txXfrm>
        <a:off x="9626268" y="3277813"/>
        <a:ext cx="3947377" cy="241085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13B289-D14E-D34F-88F6-B4D07E57B0D6}">
      <dsp:nvSpPr>
        <dsp:cNvPr id="0" name=""/>
        <dsp:cNvSpPr/>
      </dsp:nvSpPr>
      <dsp:spPr>
        <a:xfrm>
          <a:off x="0" y="4177"/>
          <a:ext cx="3637139" cy="2009288"/>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fr-CA" sz="3100" b="0" i="0" kern="1200"/>
            <a:t>Choisir une méthode de révision</a:t>
          </a:r>
          <a:endParaRPr lang="en-US" sz="3100" kern="1200"/>
        </a:p>
      </dsp:txBody>
      <dsp:txXfrm>
        <a:off x="98085" y="102262"/>
        <a:ext cx="3440969" cy="1813118"/>
      </dsp:txXfrm>
    </dsp:sp>
    <dsp:sp modelId="{7F5E951F-22ED-7348-A72F-F40421139C4C}">
      <dsp:nvSpPr>
        <dsp:cNvPr id="0" name=""/>
        <dsp:cNvSpPr/>
      </dsp:nvSpPr>
      <dsp:spPr>
        <a:xfrm rot="5400000">
          <a:off x="6066436" y="-114437"/>
          <a:ext cx="1607430" cy="6466025"/>
        </a:xfrm>
        <a:prstGeom prst="round2Same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fr-CA" sz="2600" b="0" i="0" kern="1200"/>
            <a:t>Particulièrement lors de polypharmacie excessive</a:t>
          </a:r>
          <a:endParaRPr lang="en-US" sz="2600" kern="1200"/>
        </a:p>
      </dsp:txBody>
      <dsp:txXfrm rot="-5400000">
        <a:off x="3637139" y="2393328"/>
        <a:ext cx="6387557" cy="1450494"/>
      </dsp:txXfrm>
    </dsp:sp>
    <dsp:sp modelId="{BACC840E-3376-9F4F-B4D3-7A38EC3BB6FC}">
      <dsp:nvSpPr>
        <dsp:cNvPr id="0" name=""/>
        <dsp:cNvSpPr/>
      </dsp:nvSpPr>
      <dsp:spPr>
        <a:xfrm>
          <a:off x="0" y="2113930"/>
          <a:ext cx="3637139" cy="2009288"/>
        </a:xfrm>
        <a:prstGeom prst="round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fr-CA" sz="3100" b="0" i="0" kern="1200"/>
            <a:t>L’appliquer en tout temps</a:t>
          </a:r>
          <a:endParaRPr lang="en-US" sz="3100" kern="1200"/>
        </a:p>
      </dsp:txBody>
      <dsp:txXfrm>
        <a:off x="98085" y="2212015"/>
        <a:ext cx="3440969" cy="1813118"/>
      </dsp:txXfrm>
    </dsp:sp>
    <dsp:sp modelId="{E5465429-6E03-B04F-A7FF-0210E3739601}">
      <dsp:nvSpPr>
        <dsp:cNvPr id="0" name=""/>
        <dsp:cNvSpPr/>
      </dsp:nvSpPr>
      <dsp:spPr>
        <a:xfrm rot="5400000">
          <a:off x="6066436" y="1995315"/>
          <a:ext cx="1607430" cy="6466025"/>
        </a:xfrm>
        <a:prstGeom prst="round2SameRect">
          <a:avLst/>
        </a:prstGeom>
        <a:solidFill>
          <a:schemeClr val="accent5">
            <a:tint val="40000"/>
            <a:alpha val="90000"/>
            <a:hueOff val="-10740482"/>
            <a:satOff val="48253"/>
            <a:lumOff val="3317"/>
            <a:alphaOff val="0"/>
          </a:schemeClr>
        </a:solidFill>
        <a:ln w="25400" cap="flat" cmpd="sng" algn="ctr">
          <a:solidFill>
            <a:schemeClr val="accent5">
              <a:tint val="40000"/>
              <a:alpha val="90000"/>
              <a:hueOff val="-10740482"/>
              <a:satOff val="48253"/>
              <a:lumOff val="33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fr-CA" sz="2600" b="0" i="0" kern="1200"/>
            <a:t>Pour la révision de la pharmacothérapie</a:t>
          </a:r>
          <a:endParaRPr lang="en-US" sz="2600" kern="1200"/>
        </a:p>
        <a:p>
          <a:pPr marL="228600" lvl="1" indent="-228600" algn="l" defTabSz="1155700">
            <a:lnSpc>
              <a:spcPct val="90000"/>
            </a:lnSpc>
            <a:spcBef>
              <a:spcPct val="0"/>
            </a:spcBef>
            <a:spcAft>
              <a:spcPct val="15000"/>
            </a:spcAft>
            <a:buChar char="•"/>
          </a:pPr>
          <a:r>
            <a:rPr lang="fr-CA" sz="2600" b="0" i="0" kern="1200"/>
            <a:t>Pour partager les décisions avec vos patients</a:t>
          </a:r>
          <a:endParaRPr lang="en-US" sz="2600" kern="1200"/>
        </a:p>
      </dsp:txBody>
      <dsp:txXfrm rot="-5400000">
        <a:off x="3637139" y="4503080"/>
        <a:ext cx="6387557" cy="1450494"/>
      </dsp:txXfrm>
    </dsp:sp>
    <dsp:sp modelId="{DD837565-2585-EE43-89F2-9F6CD0783119}">
      <dsp:nvSpPr>
        <dsp:cNvPr id="0" name=""/>
        <dsp:cNvSpPr/>
      </dsp:nvSpPr>
      <dsp:spPr>
        <a:xfrm>
          <a:off x="0" y="4223683"/>
          <a:ext cx="3637139" cy="2009288"/>
        </a:xfrm>
        <a:prstGeom prst="round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fr-CA" sz="3100" b="0" i="0" kern="1200"/>
            <a:t>De nombreux outils sont disponibles</a:t>
          </a:r>
          <a:endParaRPr lang="en-US" sz="3100" kern="1200"/>
        </a:p>
      </dsp:txBody>
      <dsp:txXfrm>
        <a:off x="98085" y="4321768"/>
        <a:ext cx="3440969" cy="1813118"/>
      </dsp:txXfrm>
    </dsp:sp>
    <dsp:sp modelId="{F9999D37-94B8-5747-8C6A-3FCBFBBB9F0B}">
      <dsp:nvSpPr>
        <dsp:cNvPr id="0" name=""/>
        <dsp:cNvSpPr/>
      </dsp:nvSpPr>
      <dsp:spPr>
        <a:xfrm>
          <a:off x="0" y="6333436"/>
          <a:ext cx="3637139" cy="2009288"/>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fr-CA" sz="3100" b="0" i="0" kern="1200"/>
            <a:t>L’approche non pharmacologique a plus de bienfaits que de risques</a:t>
          </a:r>
          <a:endParaRPr lang="en-US" sz="3100" kern="1200"/>
        </a:p>
      </dsp:txBody>
      <dsp:txXfrm>
        <a:off x="98085" y="6431521"/>
        <a:ext cx="3440969" cy="181311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3C67A7-FC95-B948-9816-E18AC7AD54A0}">
      <dsp:nvSpPr>
        <dsp:cNvPr id="0" name=""/>
        <dsp:cNvSpPr/>
      </dsp:nvSpPr>
      <dsp:spPr>
        <a:xfrm>
          <a:off x="0" y="264993"/>
          <a:ext cx="10103165" cy="1594198"/>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fr-CA" sz="4300" kern="1200"/>
            <a:t>Soyez des prescripteurs responsables</a:t>
          </a:r>
          <a:endParaRPr lang="en-US" sz="4300" kern="1200"/>
        </a:p>
      </dsp:txBody>
      <dsp:txXfrm>
        <a:off x="77822" y="342815"/>
        <a:ext cx="9947521" cy="1438554"/>
      </dsp:txXfrm>
    </dsp:sp>
    <dsp:sp modelId="{EEABFA54-7A60-3C4B-B8B7-B221A46CE4A2}">
      <dsp:nvSpPr>
        <dsp:cNvPr id="0" name=""/>
        <dsp:cNvSpPr/>
      </dsp:nvSpPr>
      <dsp:spPr>
        <a:xfrm>
          <a:off x="0" y="1859191"/>
          <a:ext cx="10103165" cy="3916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0775" tIns="54610" rIns="305816" bIns="54610" numCol="1" spcCol="1270" anchor="t" anchorCtr="0">
          <a:noAutofit/>
        </a:bodyPr>
        <a:lstStyle/>
        <a:p>
          <a:pPr marL="285750" lvl="1" indent="-285750" algn="l" defTabSz="1511300">
            <a:lnSpc>
              <a:spcPct val="90000"/>
            </a:lnSpc>
            <a:spcBef>
              <a:spcPct val="0"/>
            </a:spcBef>
            <a:spcAft>
              <a:spcPct val="20000"/>
            </a:spcAft>
            <a:buChar char="•"/>
          </a:pPr>
          <a:r>
            <a:rPr lang="fr-CA" sz="3400" kern="1200" dirty="0"/>
            <a:t>Soupesez les bienfaits et les risques à chaque ordonnance</a:t>
          </a:r>
          <a:endParaRPr lang="en-US" sz="3400" kern="1200" dirty="0"/>
        </a:p>
        <a:p>
          <a:pPr marL="285750" lvl="1" indent="-285750" algn="l" defTabSz="1511300">
            <a:lnSpc>
              <a:spcPct val="90000"/>
            </a:lnSpc>
            <a:spcBef>
              <a:spcPct val="0"/>
            </a:spcBef>
            <a:spcAft>
              <a:spcPct val="20000"/>
            </a:spcAft>
            <a:buChar char="•"/>
          </a:pPr>
          <a:r>
            <a:rPr lang="fr-CA" sz="3400" kern="1200"/>
            <a:t>Renseignez-vous sur les bienfaits et risques réels</a:t>
          </a:r>
          <a:endParaRPr lang="en-US" sz="3400" kern="1200"/>
        </a:p>
        <a:p>
          <a:pPr marL="571500" lvl="2" indent="-285750" algn="l" defTabSz="1511300">
            <a:lnSpc>
              <a:spcPct val="90000"/>
            </a:lnSpc>
            <a:spcBef>
              <a:spcPct val="0"/>
            </a:spcBef>
            <a:spcAft>
              <a:spcPct val="20000"/>
            </a:spcAft>
            <a:buChar char="•"/>
          </a:pPr>
          <a:r>
            <a:rPr lang="fr-CA" sz="3400" kern="1200"/>
            <a:t>Ce ne sont pas tous les médicaments qui sauvent des vies!</a:t>
          </a:r>
          <a:endParaRPr lang="en-US" sz="3400" kern="1200"/>
        </a:p>
        <a:p>
          <a:pPr marL="571500" lvl="2" indent="-285750" algn="l" defTabSz="1511300">
            <a:lnSpc>
              <a:spcPct val="90000"/>
            </a:lnSpc>
            <a:spcBef>
              <a:spcPct val="0"/>
            </a:spcBef>
            <a:spcAft>
              <a:spcPct val="20000"/>
            </a:spcAft>
            <a:buChar char="•"/>
          </a:pPr>
          <a:r>
            <a:rPr lang="fr-CA" sz="3400" kern="1200"/>
            <a:t>Dans le doute partagez la décision avec vos patients</a:t>
          </a:r>
          <a:endParaRPr lang="en-US" sz="3400" kern="1200"/>
        </a:p>
      </dsp:txBody>
      <dsp:txXfrm>
        <a:off x="0" y="1859191"/>
        <a:ext cx="10103165" cy="3916440"/>
      </dsp:txXfrm>
    </dsp:sp>
    <dsp:sp modelId="{D9659AEF-07B9-5244-B24F-2B2BCEBB7E5F}">
      <dsp:nvSpPr>
        <dsp:cNvPr id="0" name=""/>
        <dsp:cNvSpPr/>
      </dsp:nvSpPr>
      <dsp:spPr>
        <a:xfrm>
          <a:off x="0" y="5775631"/>
          <a:ext cx="10103165" cy="1594198"/>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fr-CA" sz="4300" kern="1200"/>
            <a:t>Ainsi vous n’aurez peut-être pas besoin de guide de survie de déprescription</a:t>
          </a:r>
          <a:endParaRPr lang="en-US" sz="4300" kern="1200"/>
        </a:p>
      </dsp:txBody>
      <dsp:txXfrm>
        <a:off x="77822" y="5853453"/>
        <a:ext cx="9947521" cy="1438554"/>
      </dsp:txXfrm>
    </dsp:sp>
    <dsp:sp modelId="{B0CC9024-DF7B-A843-ABE8-A3CC2A30D302}">
      <dsp:nvSpPr>
        <dsp:cNvPr id="0" name=""/>
        <dsp:cNvSpPr/>
      </dsp:nvSpPr>
      <dsp:spPr>
        <a:xfrm>
          <a:off x="0" y="7369829"/>
          <a:ext cx="10103165" cy="712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0775" tIns="54610" rIns="305816" bIns="54610" numCol="1" spcCol="1270" anchor="t" anchorCtr="0">
          <a:noAutofit/>
        </a:bodyPr>
        <a:lstStyle/>
        <a:p>
          <a:pPr marL="285750" lvl="1" indent="-285750" algn="l" defTabSz="1511300">
            <a:lnSpc>
              <a:spcPct val="90000"/>
            </a:lnSpc>
            <a:spcBef>
              <a:spcPct val="0"/>
            </a:spcBef>
            <a:spcAft>
              <a:spcPct val="20000"/>
            </a:spcAft>
            <a:buChar char="•"/>
          </a:pPr>
          <a:r>
            <a:rPr lang="fr-CA" sz="3400" kern="1200"/>
            <a:t>Sauf pour les patients des autres ☺ !</a:t>
          </a:r>
          <a:endParaRPr lang="en-US" sz="3400" kern="1200"/>
        </a:p>
      </dsp:txBody>
      <dsp:txXfrm>
        <a:off x="0" y="7369829"/>
        <a:ext cx="10103165" cy="71208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81674D-038B-F04B-8603-2B978C7AD4CE}">
      <dsp:nvSpPr>
        <dsp:cNvPr id="0" name=""/>
        <dsp:cNvSpPr/>
      </dsp:nvSpPr>
      <dsp:spPr>
        <a:xfrm>
          <a:off x="0" y="37463"/>
          <a:ext cx="7258545" cy="23165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fr-FR" sz="4500" b="0" i="0" kern="1200"/>
            <a:t>Horaire des séances « Choisir avec soin » au FMF 2023</a:t>
          </a:r>
          <a:endParaRPr lang="en-US" sz="4500" kern="1200"/>
        </a:p>
      </dsp:txBody>
      <dsp:txXfrm>
        <a:off x="113087" y="150550"/>
        <a:ext cx="7032371" cy="2090425"/>
      </dsp:txXfrm>
    </dsp:sp>
    <dsp:sp modelId="{C53AB2C9-8447-1F45-82F9-D64E1A2C62D0}">
      <dsp:nvSpPr>
        <dsp:cNvPr id="0" name=""/>
        <dsp:cNvSpPr/>
      </dsp:nvSpPr>
      <dsp:spPr>
        <a:xfrm>
          <a:off x="0" y="2483663"/>
          <a:ext cx="7258545" cy="23165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fr-FR" sz="4500" b="0" i="0" kern="1200"/>
            <a:t>Liste de ressources </a:t>
          </a:r>
          <a:endParaRPr lang="en-US" sz="4500" kern="1200"/>
        </a:p>
      </dsp:txBody>
      <dsp:txXfrm>
        <a:off x="113087" y="2596750"/>
        <a:ext cx="7032371" cy="2090425"/>
      </dsp:txXfrm>
    </dsp:sp>
    <dsp:sp modelId="{D7A0C0B3-57F5-6C45-A493-0E3FC5064D20}">
      <dsp:nvSpPr>
        <dsp:cNvPr id="0" name=""/>
        <dsp:cNvSpPr/>
      </dsp:nvSpPr>
      <dsp:spPr>
        <a:xfrm>
          <a:off x="0" y="4929863"/>
          <a:ext cx="7258545" cy="23165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fr-FR" sz="4500" b="0" i="0" kern="1200"/>
            <a:t>Sites web de Choisir avec soin Québec et de Choisir avec soin Canada</a:t>
          </a:r>
          <a:endParaRPr lang="en-US" sz="4500" kern="1200"/>
        </a:p>
      </dsp:txBody>
      <dsp:txXfrm>
        <a:off x="113087" y="5042950"/>
        <a:ext cx="7032371" cy="20904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880018-E754-434C-8E67-031E0435D08D}">
      <dsp:nvSpPr>
        <dsp:cNvPr id="0" name=""/>
        <dsp:cNvSpPr/>
      </dsp:nvSpPr>
      <dsp:spPr>
        <a:xfrm>
          <a:off x="0" y="416"/>
          <a:ext cx="12217200" cy="97433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37ABA8-59B1-4F75-91C2-86A685621092}">
      <dsp:nvSpPr>
        <dsp:cNvPr id="0" name=""/>
        <dsp:cNvSpPr/>
      </dsp:nvSpPr>
      <dsp:spPr>
        <a:xfrm>
          <a:off x="294735" y="219641"/>
          <a:ext cx="535883" cy="53588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D63E3D-5407-4152-AF20-6A188DF18131}">
      <dsp:nvSpPr>
        <dsp:cNvPr id="0" name=""/>
        <dsp:cNvSpPr/>
      </dsp:nvSpPr>
      <dsp:spPr>
        <a:xfrm>
          <a:off x="1125355" y="416"/>
          <a:ext cx="11091844" cy="974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117" tIns="103117" rIns="103117" bIns="103117" numCol="1" spcCol="1270" anchor="ctr" anchorCtr="0">
          <a:noAutofit/>
        </a:bodyPr>
        <a:lstStyle/>
        <a:p>
          <a:pPr marL="0" lvl="0" indent="0" algn="l" defTabSz="1111250">
            <a:lnSpc>
              <a:spcPct val="100000"/>
            </a:lnSpc>
            <a:spcBef>
              <a:spcPct val="0"/>
            </a:spcBef>
            <a:spcAft>
              <a:spcPct val="35000"/>
            </a:spcAft>
            <a:buNone/>
          </a:pPr>
          <a:r>
            <a:rPr lang="fr-CA" sz="2500" b="0" i="0" kern="1200"/>
            <a:t>1 : Reconnaître les opportunités de déprescription en clinique</a:t>
          </a:r>
          <a:endParaRPr lang="en-US" sz="2500" kern="1200"/>
        </a:p>
      </dsp:txBody>
      <dsp:txXfrm>
        <a:off x="1125355" y="416"/>
        <a:ext cx="11091844" cy="974333"/>
      </dsp:txXfrm>
    </dsp:sp>
    <dsp:sp modelId="{D0D6564D-6B4E-4EEE-A421-46BAC1A86395}">
      <dsp:nvSpPr>
        <dsp:cNvPr id="0" name=""/>
        <dsp:cNvSpPr/>
      </dsp:nvSpPr>
      <dsp:spPr>
        <a:xfrm>
          <a:off x="0" y="1218333"/>
          <a:ext cx="12217200" cy="97433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4AB8FB-D5F0-4DEC-AD9C-7F84F625394A}">
      <dsp:nvSpPr>
        <dsp:cNvPr id="0" name=""/>
        <dsp:cNvSpPr/>
      </dsp:nvSpPr>
      <dsp:spPr>
        <a:xfrm>
          <a:off x="294735" y="1437558"/>
          <a:ext cx="535883" cy="53588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3C9F92-9226-43F6-B25C-493D9C2CF7FF}">
      <dsp:nvSpPr>
        <dsp:cNvPr id="0" name=""/>
        <dsp:cNvSpPr/>
      </dsp:nvSpPr>
      <dsp:spPr>
        <a:xfrm>
          <a:off x="1125355" y="1218333"/>
          <a:ext cx="11091844" cy="974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117" tIns="103117" rIns="103117" bIns="103117" numCol="1" spcCol="1270" anchor="ctr" anchorCtr="0">
          <a:noAutofit/>
        </a:bodyPr>
        <a:lstStyle/>
        <a:p>
          <a:pPr marL="0" lvl="0" indent="0" algn="l" defTabSz="1111250">
            <a:lnSpc>
              <a:spcPct val="100000"/>
            </a:lnSpc>
            <a:spcBef>
              <a:spcPct val="0"/>
            </a:spcBef>
            <a:spcAft>
              <a:spcPct val="35000"/>
            </a:spcAft>
            <a:buNone/>
          </a:pPr>
          <a:r>
            <a:rPr lang="fr-CA" sz="2500" b="0" i="0" kern="1200" dirty="0"/>
            <a:t>2 : Développer une approche à la </a:t>
          </a:r>
          <a:r>
            <a:rPr lang="fr-CA" sz="2500" b="0" i="0" kern="1200" dirty="0" err="1"/>
            <a:t>déprescription</a:t>
          </a:r>
          <a:r>
            <a:rPr lang="fr-CA" sz="2500" b="0" i="0" kern="1200" dirty="0"/>
            <a:t> basée sur les données probantes</a:t>
          </a:r>
          <a:endParaRPr lang="en-US" sz="2500" kern="1200" dirty="0"/>
        </a:p>
      </dsp:txBody>
      <dsp:txXfrm>
        <a:off x="1125355" y="1218333"/>
        <a:ext cx="11091844" cy="974333"/>
      </dsp:txXfrm>
    </dsp:sp>
    <dsp:sp modelId="{46EF8BD0-9295-4456-9230-BF48626DE0C9}">
      <dsp:nvSpPr>
        <dsp:cNvPr id="0" name=""/>
        <dsp:cNvSpPr/>
      </dsp:nvSpPr>
      <dsp:spPr>
        <a:xfrm>
          <a:off x="0" y="2436250"/>
          <a:ext cx="12217200" cy="97433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30827A-549D-407F-9E52-A26926549F9A}">
      <dsp:nvSpPr>
        <dsp:cNvPr id="0" name=""/>
        <dsp:cNvSpPr/>
      </dsp:nvSpPr>
      <dsp:spPr>
        <a:xfrm>
          <a:off x="294735" y="2655475"/>
          <a:ext cx="535883" cy="53588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EFA572-3E75-492F-BC3F-954F6A364CD5}">
      <dsp:nvSpPr>
        <dsp:cNvPr id="0" name=""/>
        <dsp:cNvSpPr/>
      </dsp:nvSpPr>
      <dsp:spPr>
        <a:xfrm>
          <a:off x="1125355" y="2436250"/>
          <a:ext cx="11091844" cy="974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117" tIns="103117" rIns="103117" bIns="103117" numCol="1" spcCol="1270" anchor="ctr" anchorCtr="0">
          <a:noAutofit/>
        </a:bodyPr>
        <a:lstStyle/>
        <a:p>
          <a:pPr marL="0" lvl="0" indent="0" algn="l" defTabSz="1111250">
            <a:lnSpc>
              <a:spcPct val="100000"/>
            </a:lnSpc>
            <a:spcBef>
              <a:spcPct val="0"/>
            </a:spcBef>
            <a:spcAft>
              <a:spcPct val="35000"/>
            </a:spcAft>
            <a:buNone/>
          </a:pPr>
          <a:r>
            <a:rPr lang="fr-CA" sz="2500" b="0" i="0" kern="1200" dirty="0"/>
            <a:t>3 : Mettre en place des stratégies non-pharmacologiques et soutenir l’évaluation de la polypharmacie par des outils cliniques</a:t>
          </a:r>
          <a:endParaRPr lang="en-US" sz="2500" kern="1200" dirty="0"/>
        </a:p>
      </dsp:txBody>
      <dsp:txXfrm>
        <a:off x="1125355" y="2436250"/>
        <a:ext cx="11091844" cy="9743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9C3F6D-BE9C-3F48-A261-0D050A6A25B4}">
      <dsp:nvSpPr>
        <dsp:cNvPr id="0" name=""/>
        <dsp:cNvSpPr/>
      </dsp:nvSpPr>
      <dsp:spPr>
        <a:xfrm rot="5400000">
          <a:off x="5626631" y="-2017650"/>
          <a:ext cx="1606344" cy="6051579"/>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110" tIns="59055" rIns="118110" bIns="59055" numCol="1" spcCol="1270" anchor="ctr" anchorCtr="0">
          <a:noAutofit/>
        </a:bodyPr>
        <a:lstStyle/>
        <a:p>
          <a:pPr marL="285750" lvl="1" indent="-285750" algn="l" defTabSz="1377950">
            <a:lnSpc>
              <a:spcPct val="90000"/>
            </a:lnSpc>
            <a:spcBef>
              <a:spcPct val="0"/>
            </a:spcBef>
            <a:spcAft>
              <a:spcPct val="15000"/>
            </a:spcAft>
            <a:buChar char="•"/>
          </a:pPr>
          <a:r>
            <a:rPr lang="en-US" sz="3100" b="0" i="0" kern="1200"/>
            <a:t>Définition de la polypharmacie</a:t>
          </a:r>
          <a:endParaRPr lang="en-US" sz="3100" kern="1200"/>
        </a:p>
        <a:p>
          <a:pPr marL="285750" lvl="1" indent="-285750" algn="l" defTabSz="1377950">
            <a:lnSpc>
              <a:spcPct val="90000"/>
            </a:lnSpc>
            <a:spcBef>
              <a:spcPct val="0"/>
            </a:spcBef>
            <a:spcAft>
              <a:spcPct val="15000"/>
            </a:spcAft>
            <a:buChar char="•"/>
          </a:pPr>
          <a:r>
            <a:rPr lang="en-US" sz="3100" b="0" i="0" kern="1200"/>
            <a:t>Causes</a:t>
          </a:r>
          <a:endParaRPr lang="en-US" sz="3100" kern="1200"/>
        </a:p>
        <a:p>
          <a:pPr marL="285750" lvl="1" indent="-285750" algn="l" defTabSz="1377950">
            <a:lnSpc>
              <a:spcPct val="90000"/>
            </a:lnSpc>
            <a:spcBef>
              <a:spcPct val="0"/>
            </a:spcBef>
            <a:spcAft>
              <a:spcPct val="15000"/>
            </a:spcAft>
            <a:buChar char="•"/>
          </a:pPr>
          <a:r>
            <a:rPr lang="en-US" sz="3100" b="0" i="0" kern="1200"/>
            <a:t>Impacts</a:t>
          </a:r>
          <a:endParaRPr lang="en-US" sz="3100" kern="1200"/>
        </a:p>
      </dsp:txBody>
      <dsp:txXfrm rot="-5400000">
        <a:off x="3404014" y="283382"/>
        <a:ext cx="5973164" cy="1449514"/>
      </dsp:txXfrm>
    </dsp:sp>
    <dsp:sp modelId="{73C1751A-8538-124E-9F6E-7604DBC57414}">
      <dsp:nvSpPr>
        <dsp:cNvPr id="0" name=""/>
        <dsp:cNvSpPr/>
      </dsp:nvSpPr>
      <dsp:spPr>
        <a:xfrm>
          <a:off x="0" y="4174"/>
          <a:ext cx="3404013" cy="200793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81915" rIns="163830" bIns="81915" numCol="1" spcCol="1270" anchor="ctr" anchorCtr="0">
          <a:noAutofit/>
        </a:bodyPr>
        <a:lstStyle/>
        <a:p>
          <a:pPr marL="0" lvl="0" indent="0" algn="ctr" defTabSz="1911350">
            <a:lnSpc>
              <a:spcPct val="90000"/>
            </a:lnSpc>
            <a:spcBef>
              <a:spcPct val="0"/>
            </a:spcBef>
            <a:spcAft>
              <a:spcPct val="35000"/>
            </a:spcAft>
            <a:buNone/>
          </a:pPr>
          <a:r>
            <a:rPr lang="en-US" sz="4300" b="0" i="0" kern="1200"/>
            <a:t>Mise en contexte</a:t>
          </a:r>
          <a:endParaRPr lang="en-US" sz="4300" kern="1200"/>
        </a:p>
      </dsp:txBody>
      <dsp:txXfrm>
        <a:off x="98019" y="102193"/>
        <a:ext cx="3207975" cy="1811892"/>
      </dsp:txXfrm>
    </dsp:sp>
    <dsp:sp modelId="{5DD9628A-F237-4B49-9DB4-03DCA9A86CB8}">
      <dsp:nvSpPr>
        <dsp:cNvPr id="0" name=""/>
        <dsp:cNvSpPr/>
      </dsp:nvSpPr>
      <dsp:spPr>
        <a:xfrm rot="5400000">
          <a:off x="5626631" y="90676"/>
          <a:ext cx="1606344" cy="6051579"/>
        </a:xfrm>
        <a:prstGeom prst="round2SameRect">
          <a:avLst/>
        </a:prstGeom>
        <a:solidFill>
          <a:schemeClr val="accent2">
            <a:tint val="40000"/>
            <a:alpha val="90000"/>
            <a:hueOff val="2512910"/>
            <a:satOff val="-2189"/>
            <a:lumOff val="-3"/>
            <a:alphaOff val="0"/>
          </a:schemeClr>
        </a:solidFill>
        <a:ln w="25400" cap="flat" cmpd="sng" algn="ctr">
          <a:solidFill>
            <a:schemeClr val="accent2">
              <a:tint val="40000"/>
              <a:alpha val="90000"/>
              <a:hueOff val="2512910"/>
              <a:satOff val="-2189"/>
              <a:lumOff val="-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110" tIns="59055" rIns="118110" bIns="59055" numCol="1" spcCol="1270" anchor="ctr" anchorCtr="0">
          <a:noAutofit/>
        </a:bodyPr>
        <a:lstStyle/>
        <a:p>
          <a:pPr marL="285750" lvl="1" indent="-285750" algn="l" defTabSz="1377950">
            <a:lnSpc>
              <a:spcPct val="90000"/>
            </a:lnSpc>
            <a:spcBef>
              <a:spcPct val="0"/>
            </a:spcBef>
            <a:spcAft>
              <a:spcPct val="15000"/>
            </a:spcAft>
            <a:buChar char="•"/>
          </a:pPr>
          <a:r>
            <a:rPr lang="en-US" sz="3100" b="0" i="0" kern="1200"/>
            <a:t>Insomnie</a:t>
          </a:r>
          <a:endParaRPr lang="en-US" sz="3100" kern="1200"/>
        </a:p>
        <a:p>
          <a:pPr marL="285750" lvl="1" indent="-285750" algn="l" defTabSz="1377950">
            <a:lnSpc>
              <a:spcPct val="90000"/>
            </a:lnSpc>
            <a:spcBef>
              <a:spcPct val="0"/>
            </a:spcBef>
            <a:spcAft>
              <a:spcPct val="15000"/>
            </a:spcAft>
            <a:buChar char="•"/>
          </a:pPr>
          <a:r>
            <a:rPr lang="en-US" sz="3100" b="0" i="0" kern="1200"/>
            <a:t>Douleur chronique</a:t>
          </a:r>
          <a:endParaRPr lang="en-US" sz="3100" kern="1200"/>
        </a:p>
      </dsp:txBody>
      <dsp:txXfrm rot="-5400000">
        <a:off x="3404014" y="2391709"/>
        <a:ext cx="5973164" cy="1449514"/>
      </dsp:txXfrm>
    </dsp:sp>
    <dsp:sp modelId="{FC58D050-0EF9-7843-8E0A-8A2962A79E08}">
      <dsp:nvSpPr>
        <dsp:cNvPr id="0" name=""/>
        <dsp:cNvSpPr/>
      </dsp:nvSpPr>
      <dsp:spPr>
        <a:xfrm>
          <a:off x="0" y="2112501"/>
          <a:ext cx="3404013" cy="2007930"/>
        </a:xfrm>
        <a:prstGeom prst="roundRect">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81915" rIns="163830" bIns="81915" numCol="1" spcCol="1270" anchor="ctr" anchorCtr="0">
          <a:noAutofit/>
        </a:bodyPr>
        <a:lstStyle/>
        <a:p>
          <a:pPr marL="0" lvl="0" indent="0" algn="ctr" defTabSz="1911350">
            <a:lnSpc>
              <a:spcPct val="90000"/>
            </a:lnSpc>
            <a:spcBef>
              <a:spcPct val="0"/>
            </a:spcBef>
            <a:spcAft>
              <a:spcPct val="35000"/>
            </a:spcAft>
            <a:buNone/>
          </a:pPr>
          <a:r>
            <a:rPr lang="en-US" sz="4300" b="0" i="0" kern="1200"/>
            <a:t>Cas de Mme Tremblay</a:t>
          </a:r>
          <a:endParaRPr lang="en-US" sz="4300" kern="1200"/>
        </a:p>
      </dsp:txBody>
      <dsp:txXfrm>
        <a:off x="98019" y="2210520"/>
        <a:ext cx="3207975" cy="1811892"/>
      </dsp:txXfrm>
    </dsp:sp>
    <dsp:sp modelId="{2849A01C-F182-994E-AEDF-4C211A88A436}">
      <dsp:nvSpPr>
        <dsp:cNvPr id="0" name=""/>
        <dsp:cNvSpPr/>
      </dsp:nvSpPr>
      <dsp:spPr>
        <a:xfrm rot="5400000">
          <a:off x="5626631" y="2199003"/>
          <a:ext cx="1606344" cy="6051579"/>
        </a:xfrm>
        <a:prstGeom prst="round2SameRect">
          <a:avLst/>
        </a:prstGeom>
        <a:solidFill>
          <a:schemeClr val="accent2">
            <a:tint val="40000"/>
            <a:alpha val="90000"/>
            <a:hueOff val="5025821"/>
            <a:satOff val="-4378"/>
            <a:lumOff val="-6"/>
            <a:alphaOff val="0"/>
          </a:schemeClr>
        </a:solidFill>
        <a:ln w="25400" cap="flat" cmpd="sng" algn="ctr">
          <a:solidFill>
            <a:schemeClr val="accent2">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8110" tIns="59055" rIns="118110" bIns="59055" numCol="1" spcCol="1270" anchor="ctr" anchorCtr="0">
          <a:noAutofit/>
        </a:bodyPr>
        <a:lstStyle/>
        <a:p>
          <a:pPr marL="285750" lvl="1" indent="-285750" algn="l" defTabSz="1377950">
            <a:lnSpc>
              <a:spcPct val="90000"/>
            </a:lnSpc>
            <a:spcBef>
              <a:spcPct val="0"/>
            </a:spcBef>
            <a:spcAft>
              <a:spcPct val="15000"/>
            </a:spcAft>
            <a:buChar char="•"/>
          </a:pPr>
          <a:r>
            <a:rPr lang="en-US" sz="3100" b="0" i="0" kern="1200"/>
            <a:t>HTA</a:t>
          </a:r>
          <a:endParaRPr lang="en-US" sz="3100" kern="1200"/>
        </a:p>
        <a:p>
          <a:pPr marL="285750" lvl="1" indent="-285750" algn="l" defTabSz="1377950">
            <a:lnSpc>
              <a:spcPct val="90000"/>
            </a:lnSpc>
            <a:spcBef>
              <a:spcPct val="0"/>
            </a:spcBef>
            <a:spcAft>
              <a:spcPct val="15000"/>
            </a:spcAft>
            <a:buChar char="•"/>
          </a:pPr>
          <a:r>
            <a:rPr lang="en-US" sz="3100" b="0" i="0" kern="1200"/>
            <a:t>Troubles cognitifs</a:t>
          </a:r>
          <a:endParaRPr lang="en-US" sz="3100" kern="1200"/>
        </a:p>
      </dsp:txBody>
      <dsp:txXfrm rot="-5400000">
        <a:off x="3404014" y="4500036"/>
        <a:ext cx="5973164" cy="1449514"/>
      </dsp:txXfrm>
    </dsp:sp>
    <dsp:sp modelId="{7FC63B8D-3EA8-1B4F-A69E-91723B652BBB}">
      <dsp:nvSpPr>
        <dsp:cNvPr id="0" name=""/>
        <dsp:cNvSpPr/>
      </dsp:nvSpPr>
      <dsp:spPr>
        <a:xfrm>
          <a:off x="0" y="4220827"/>
          <a:ext cx="3404013" cy="2007930"/>
        </a:xfrm>
        <a:prstGeom prst="roundRect">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81915" rIns="163830" bIns="81915" numCol="1" spcCol="1270" anchor="ctr" anchorCtr="0">
          <a:noAutofit/>
        </a:bodyPr>
        <a:lstStyle/>
        <a:p>
          <a:pPr marL="0" lvl="0" indent="0" algn="ctr" defTabSz="1911350">
            <a:lnSpc>
              <a:spcPct val="90000"/>
            </a:lnSpc>
            <a:spcBef>
              <a:spcPct val="0"/>
            </a:spcBef>
            <a:spcAft>
              <a:spcPct val="35000"/>
            </a:spcAft>
            <a:buNone/>
          </a:pPr>
          <a:r>
            <a:rPr lang="en-US" sz="4300" b="0" i="0" kern="1200"/>
            <a:t>Cas de Mme Lemieux</a:t>
          </a:r>
          <a:endParaRPr lang="en-US" sz="4300" kern="1200"/>
        </a:p>
      </dsp:txBody>
      <dsp:txXfrm>
        <a:off x="98019" y="4318846"/>
        <a:ext cx="3207975" cy="1811892"/>
      </dsp:txXfrm>
    </dsp:sp>
    <dsp:sp modelId="{4C511959-02E6-CE46-A53C-1BB3EFA05D3A}">
      <dsp:nvSpPr>
        <dsp:cNvPr id="0" name=""/>
        <dsp:cNvSpPr/>
      </dsp:nvSpPr>
      <dsp:spPr>
        <a:xfrm>
          <a:off x="0" y="6329154"/>
          <a:ext cx="3404013" cy="2007930"/>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81915" rIns="163830" bIns="81915" numCol="1" spcCol="1270" anchor="ctr" anchorCtr="0">
          <a:noAutofit/>
        </a:bodyPr>
        <a:lstStyle/>
        <a:p>
          <a:pPr marL="0" lvl="0" indent="0" algn="ctr" defTabSz="1911350">
            <a:lnSpc>
              <a:spcPct val="90000"/>
            </a:lnSpc>
            <a:spcBef>
              <a:spcPct val="0"/>
            </a:spcBef>
            <a:spcAft>
              <a:spcPct val="35000"/>
            </a:spcAft>
            <a:buNone/>
          </a:pPr>
          <a:r>
            <a:rPr lang="en-US" sz="4300" b="0" i="0" kern="1200"/>
            <a:t>Conclusion</a:t>
          </a:r>
          <a:endParaRPr lang="en-US" sz="4300" kern="1200"/>
        </a:p>
      </dsp:txBody>
      <dsp:txXfrm>
        <a:off x="98019" y="6427173"/>
        <a:ext cx="3207975" cy="18118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7E7C61-8686-4446-B039-EE5B0313B2CF}">
      <dsp:nvSpPr>
        <dsp:cNvPr id="0" name=""/>
        <dsp:cNvSpPr/>
      </dsp:nvSpPr>
      <dsp:spPr>
        <a:xfrm>
          <a:off x="0" y="37861"/>
          <a:ext cx="10103165" cy="1953315"/>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marL="0" lvl="0" indent="0" algn="l" defTabSz="2355850">
            <a:lnSpc>
              <a:spcPct val="90000"/>
            </a:lnSpc>
            <a:spcBef>
              <a:spcPct val="0"/>
            </a:spcBef>
            <a:spcAft>
              <a:spcPct val="35000"/>
            </a:spcAft>
            <a:buNone/>
          </a:pPr>
          <a:r>
            <a:rPr lang="fr-CA" sz="5300" kern="1200"/>
            <a:t>Effets indésirables des médicaments</a:t>
          </a:r>
          <a:endParaRPr lang="en-US" sz="5300" kern="1200"/>
        </a:p>
      </dsp:txBody>
      <dsp:txXfrm>
        <a:off x="95353" y="133214"/>
        <a:ext cx="9912459" cy="1762609"/>
      </dsp:txXfrm>
    </dsp:sp>
    <dsp:sp modelId="{EE23697C-6700-5F4D-BCAD-8E194F837D85}">
      <dsp:nvSpPr>
        <dsp:cNvPr id="0" name=""/>
        <dsp:cNvSpPr/>
      </dsp:nvSpPr>
      <dsp:spPr>
        <a:xfrm>
          <a:off x="0" y="2143816"/>
          <a:ext cx="10103165" cy="1953315"/>
        </a:xfrm>
        <a:prstGeom prst="round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marL="0" lvl="0" indent="0" algn="l" defTabSz="2355850">
            <a:lnSpc>
              <a:spcPct val="90000"/>
            </a:lnSpc>
            <a:spcBef>
              <a:spcPct val="0"/>
            </a:spcBef>
            <a:spcAft>
              <a:spcPct val="35000"/>
            </a:spcAft>
            <a:buNone/>
          </a:pPr>
          <a:r>
            <a:rPr lang="fr-CA" sz="5300" kern="1200"/>
            <a:t>Interactions médicamenteuses</a:t>
          </a:r>
          <a:endParaRPr lang="en-US" sz="5300" kern="1200"/>
        </a:p>
      </dsp:txBody>
      <dsp:txXfrm>
        <a:off x="95353" y="2239169"/>
        <a:ext cx="9912459" cy="1762609"/>
      </dsp:txXfrm>
    </dsp:sp>
    <dsp:sp modelId="{132BB79D-1C19-0845-B164-EB97D8E58143}">
      <dsp:nvSpPr>
        <dsp:cNvPr id="0" name=""/>
        <dsp:cNvSpPr/>
      </dsp:nvSpPr>
      <dsp:spPr>
        <a:xfrm>
          <a:off x="0" y="4249771"/>
          <a:ext cx="10103165" cy="1953315"/>
        </a:xfrm>
        <a:prstGeom prst="round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marL="0" lvl="0" indent="0" algn="l" defTabSz="2355850">
            <a:lnSpc>
              <a:spcPct val="90000"/>
            </a:lnSpc>
            <a:spcBef>
              <a:spcPct val="0"/>
            </a:spcBef>
            <a:spcAft>
              <a:spcPct val="35000"/>
            </a:spcAft>
            <a:buNone/>
          </a:pPr>
          <a:r>
            <a:rPr lang="fr-CA" sz="5300" kern="1200"/>
            <a:t>Risque de non-fidélité au traitement</a:t>
          </a:r>
          <a:endParaRPr lang="en-US" sz="5300" kern="1200"/>
        </a:p>
      </dsp:txBody>
      <dsp:txXfrm>
        <a:off x="95353" y="4345124"/>
        <a:ext cx="9912459" cy="1762609"/>
      </dsp:txXfrm>
    </dsp:sp>
    <dsp:sp modelId="{9AEA9620-6AD5-194B-A77F-E3B9A6CF0DD3}">
      <dsp:nvSpPr>
        <dsp:cNvPr id="0" name=""/>
        <dsp:cNvSpPr/>
      </dsp:nvSpPr>
      <dsp:spPr>
        <a:xfrm>
          <a:off x="0" y="6355726"/>
          <a:ext cx="10103165" cy="1953315"/>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marL="0" lvl="0" indent="0" algn="l" defTabSz="2355850">
            <a:lnSpc>
              <a:spcPct val="90000"/>
            </a:lnSpc>
            <a:spcBef>
              <a:spcPct val="0"/>
            </a:spcBef>
            <a:spcAft>
              <a:spcPct val="35000"/>
            </a:spcAft>
            <a:buNone/>
          </a:pPr>
          <a:r>
            <a:rPr lang="fr-CA" sz="5300" kern="1200"/>
            <a:t>Rôle dans grands syndromes gériatriques</a:t>
          </a:r>
          <a:endParaRPr lang="en-US" sz="5300" kern="1200"/>
        </a:p>
      </dsp:txBody>
      <dsp:txXfrm>
        <a:off x="95353" y="6451079"/>
        <a:ext cx="9912459" cy="176260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1EC275-149C-F443-9FB0-68CBBC2171FC}">
      <dsp:nvSpPr>
        <dsp:cNvPr id="0" name=""/>
        <dsp:cNvSpPr/>
      </dsp:nvSpPr>
      <dsp:spPr>
        <a:xfrm>
          <a:off x="0" y="4991834"/>
          <a:ext cx="9546336" cy="3275183"/>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r>
            <a:rPr lang="fr-CA" sz="5300" kern="1200"/>
            <a:t>Au Canada :</a:t>
          </a:r>
          <a:endParaRPr lang="en-US" sz="5300" kern="1200"/>
        </a:p>
      </dsp:txBody>
      <dsp:txXfrm>
        <a:off x="0" y="4991834"/>
        <a:ext cx="9546336" cy="1768599"/>
      </dsp:txXfrm>
    </dsp:sp>
    <dsp:sp modelId="{D855E3BA-85A4-1944-9BA4-FC4DA3B000AB}">
      <dsp:nvSpPr>
        <dsp:cNvPr id="0" name=""/>
        <dsp:cNvSpPr/>
      </dsp:nvSpPr>
      <dsp:spPr>
        <a:xfrm>
          <a:off x="0" y="6694930"/>
          <a:ext cx="4773168" cy="1506584"/>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2024" tIns="34290" rIns="192024" bIns="34290" numCol="1" spcCol="1270" anchor="ctr" anchorCtr="0">
          <a:noAutofit/>
        </a:bodyPr>
        <a:lstStyle/>
        <a:p>
          <a:pPr marL="0" lvl="0" indent="0" algn="ctr" defTabSz="1200150">
            <a:lnSpc>
              <a:spcPct val="90000"/>
            </a:lnSpc>
            <a:spcBef>
              <a:spcPct val="0"/>
            </a:spcBef>
            <a:spcAft>
              <a:spcPct val="35000"/>
            </a:spcAft>
            <a:buNone/>
          </a:pPr>
          <a:r>
            <a:rPr lang="fr-CA" sz="2700" kern="1200"/>
            <a:t>419 millions de dollars par année en dépenses des aînés en médicaments potentiellement dangereux</a:t>
          </a:r>
          <a:endParaRPr lang="en-US" sz="2700" kern="1200"/>
        </a:p>
      </dsp:txBody>
      <dsp:txXfrm>
        <a:off x="0" y="6694930"/>
        <a:ext cx="4773168" cy="1506584"/>
      </dsp:txXfrm>
    </dsp:sp>
    <dsp:sp modelId="{1E3C272A-6ACF-EE48-9F61-A3B1C9C485FC}">
      <dsp:nvSpPr>
        <dsp:cNvPr id="0" name=""/>
        <dsp:cNvSpPr/>
      </dsp:nvSpPr>
      <dsp:spPr>
        <a:xfrm>
          <a:off x="4773168" y="6694930"/>
          <a:ext cx="4773168" cy="1506584"/>
        </a:xfrm>
        <a:prstGeom prst="rect">
          <a:avLst/>
        </a:prstGeom>
        <a:solidFill>
          <a:schemeClr val="accent2">
            <a:tint val="40000"/>
            <a:alpha val="90000"/>
            <a:hueOff val="5025821"/>
            <a:satOff val="-4378"/>
            <a:lumOff val="-6"/>
            <a:alphaOff val="0"/>
          </a:schemeClr>
        </a:solidFill>
        <a:ln w="25400" cap="flat" cmpd="sng" algn="ctr">
          <a:solidFill>
            <a:schemeClr val="accent2">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2024" tIns="34290" rIns="192024" bIns="34290" numCol="1" spcCol="1270" anchor="ctr" anchorCtr="0">
          <a:noAutofit/>
        </a:bodyPr>
        <a:lstStyle/>
        <a:p>
          <a:pPr marL="0" lvl="0" indent="0" algn="ctr" defTabSz="1200150">
            <a:lnSpc>
              <a:spcPct val="90000"/>
            </a:lnSpc>
            <a:spcBef>
              <a:spcPct val="0"/>
            </a:spcBef>
            <a:spcAft>
              <a:spcPct val="35000"/>
            </a:spcAft>
            <a:buNone/>
          </a:pPr>
          <a:r>
            <a:rPr lang="fr-CA" sz="2700" kern="1200"/>
            <a:t>1,4 milliard de dollars</a:t>
          </a:r>
          <a:r>
            <a:rPr lang="fr-CA" sz="2700" b="1" kern="1200"/>
            <a:t> </a:t>
          </a:r>
          <a:r>
            <a:rPr lang="fr-CA" sz="2700" kern="1200"/>
            <a:t>par année en dépenses en soins de santé pour traiter l’iatrogénie pharmacologique                                              </a:t>
          </a:r>
          <a:endParaRPr lang="en-US" sz="2700" kern="1200"/>
        </a:p>
      </dsp:txBody>
      <dsp:txXfrm>
        <a:off x="4773168" y="6694930"/>
        <a:ext cx="4773168" cy="1506584"/>
      </dsp:txXfrm>
    </dsp:sp>
    <dsp:sp modelId="{57BF19AB-0709-AE4E-BA59-23E07B84D38C}">
      <dsp:nvSpPr>
        <dsp:cNvPr id="0" name=""/>
        <dsp:cNvSpPr/>
      </dsp:nvSpPr>
      <dsp:spPr>
        <a:xfrm rot="10800000">
          <a:off x="0" y="3729"/>
          <a:ext cx="9546336" cy="5037232"/>
        </a:xfrm>
        <a:prstGeom prst="upArrowCallou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r>
            <a:rPr lang="fr-CA" sz="5300" kern="1200"/>
            <a:t>L’utilisation des médicaments inappropriés: un coût important pour la société</a:t>
          </a:r>
          <a:endParaRPr lang="en-US" sz="5300" kern="1200"/>
        </a:p>
      </dsp:txBody>
      <dsp:txXfrm rot="10800000">
        <a:off x="0" y="3729"/>
        <a:ext cx="9546336" cy="327304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9D7B1A-C95C-2542-8AD6-4FACA68CA1EE}">
      <dsp:nvSpPr>
        <dsp:cNvPr id="0" name=""/>
        <dsp:cNvSpPr/>
      </dsp:nvSpPr>
      <dsp:spPr>
        <a:xfrm>
          <a:off x="0" y="993"/>
          <a:ext cx="67371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40BE60-CB92-2C41-A075-47D73A98C7FF}">
      <dsp:nvSpPr>
        <dsp:cNvPr id="0" name=""/>
        <dsp:cNvSpPr/>
      </dsp:nvSpPr>
      <dsp:spPr>
        <a:xfrm>
          <a:off x="0" y="993"/>
          <a:ext cx="6737100" cy="625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fr-CA" sz="2700" b="0" i="0" kern="1200"/>
            <a:t>Amitriptyline 50 mg po HS</a:t>
          </a:r>
          <a:endParaRPr lang="en-US" sz="2700" kern="1200"/>
        </a:p>
      </dsp:txBody>
      <dsp:txXfrm>
        <a:off x="0" y="993"/>
        <a:ext cx="6737100" cy="625762"/>
      </dsp:txXfrm>
    </dsp:sp>
    <dsp:sp modelId="{859B9E53-DF00-8944-AB2B-4F4CBBE09978}">
      <dsp:nvSpPr>
        <dsp:cNvPr id="0" name=""/>
        <dsp:cNvSpPr/>
      </dsp:nvSpPr>
      <dsp:spPr>
        <a:xfrm>
          <a:off x="0" y="626755"/>
          <a:ext cx="67371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B1CF3A-C3A8-B942-AEFB-02261F4D1473}">
      <dsp:nvSpPr>
        <dsp:cNvPr id="0" name=""/>
        <dsp:cNvSpPr/>
      </dsp:nvSpPr>
      <dsp:spPr>
        <a:xfrm>
          <a:off x="0" y="626755"/>
          <a:ext cx="6737100" cy="625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fr-CA" sz="2700" b="0" i="0" kern="1200"/>
            <a:t>Duloxétine 60 mg 1 co po die</a:t>
          </a:r>
          <a:endParaRPr lang="en-US" sz="2700" kern="1200"/>
        </a:p>
      </dsp:txBody>
      <dsp:txXfrm>
        <a:off x="0" y="626755"/>
        <a:ext cx="6737100" cy="625762"/>
      </dsp:txXfrm>
    </dsp:sp>
    <dsp:sp modelId="{C9EB2E39-5121-754D-94CC-E011C5A680BE}">
      <dsp:nvSpPr>
        <dsp:cNvPr id="0" name=""/>
        <dsp:cNvSpPr/>
      </dsp:nvSpPr>
      <dsp:spPr>
        <a:xfrm>
          <a:off x="0" y="1252518"/>
          <a:ext cx="67371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8E4EA1-2EBE-954D-BAF3-AC5B8532B3CE}">
      <dsp:nvSpPr>
        <dsp:cNvPr id="0" name=""/>
        <dsp:cNvSpPr/>
      </dsp:nvSpPr>
      <dsp:spPr>
        <a:xfrm>
          <a:off x="0" y="1252518"/>
          <a:ext cx="6737100" cy="625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fr-CA" sz="2700" b="0" i="0" kern="1200"/>
            <a:t>Atorvastatin 10 mg po HS</a:t>
          </a:r>
          <a:endParaRPr lang="en-US" sz="2700" kern="1200"/>
        </a:p>
      </dsp:txBody>
      <dsp:txXfrm>
        <a:off x="0" y="1252518"/>
        <a:ext cx="6737100" cy="625762"/>
      </dsp:txXfrm>
    </dsp:sp>
    <dsp:sp modelId="{FA554C78-7260-2C4C-8338-E549D3E4803D}">
      <dsp:nvSpPr>
        <dsp:cNvPr id="0" name=""/>
        <dsp:cNvSpPr/>
      </dsp:nvSpPr>
      <dsp:spPr>
        <a:xfrm>
          <a:off x="0" y="1878280"/>
          <a:ext cx="67371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52D8E8-6E2F-974A-A49B-0139F94C5195}">
      <dsp:nvSpPr>
        <dsp:cNvPr id="0" name=""/>
        <dsp:cNvSpPr/>
      </dsp:nvSpPr>
      <dsp:spPr>
        <a:xfrm>
          <a:off x="0" y="1878280"/>
          <a:ext cx="6737100" cy="625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fr-CA" sz="2700" b="0" i="0" kern="1200"/>
            <a:t>Vit D 1000 U po die</a:t>
          </a:r>
          <a:endParaRPr lang="en-US" sz="2700" kern="1200"/>
        </a:p>
      </dsp:txBody>
      <dsp:txXfrm>
        <a:off x="0" y="1878280"/>
        <a:ext cx="6737100" cy="625762"/>
      </dsp:txXfrm>
    </dsp:sp>
    <dsp:sp modelId="{7C5C7B6E-4B57-9D4E-8FD5-E7794E95F372}">
      <dsp:nvSpPr>
        <dsp:cNvPr id="0" name=""/>
        <dsp:cNvSpPr/>
      </dsp:nvSpPr>
      <dsp:spPr>
        <a:xfrm>
          <a:off x="0" y="2504043"/>
          <a:ext cx="67371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CA8456-5FE0-DB4F-B7F0-2E203E1CC360}">
      <dsp:nvSpPr>
        <dsp:cNvPr id="0" name=""/>
        <dsp:cNvSpPr/>
      </dsp:nvSpPr>
      <dsp:spPr>
        <a:xfrm>
          <a:off x="0" y="2504043"/>
          <a:ext cx="6737100" cy="625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fr-CA" sz="2700" b="0" i="0" kern="1200"/>
            <a:t>Senna 8,6 mg 2 co po HS</a:t>
          </a:r>
          <a:endParaRPr lang="en-US" sz="2700" kern="1200"/>
        </a:p>
      </dsp:txBody>
      <dsp:txXfrm>
        <a:off x="0" y="2504043"/>
        <a:ext cx="6737100" cy="625762"/>
      </dsp:txXfrm>
    </dsp:sp>
    <dsp:sp modelId="{714E51D0-0113-2341-8B24-2EE5A0404018}">
      <dsp:nvSpPr>
        <dsp:cNvPr id="0" name=""/>
        <dsp:cNvSpPr/>
      </dsp:nvSpPr>
      <dsp:spPr>
        <a:xfrm>
          <a:off x="0" y="3129806"/>
          <a:ext cx="67371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9D210C-1672-CF47-8C4D-EC80974BF18A}">
      <dsp:nvSpPr>
        <dsp:cNvPr id="0" name=""/>
        <dsp:cNvSpPr/>
      </dsp:nvSpPr>
      <dsp:spPr>
        <a:xfrm>
          <a:off x="0" y="3129806"/>
          <a:ext cx="6737100" cy="625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fr-CA" sz="2700" b="0" i="0" kern="1200"/>
            <a:t>Docusate sodium 100 mg 2 caps po BID</a:t>
          </a:r>
          <a:endParaRPr lang="en-US" sz="2700" kern="1200"/>
        </a:p>
      </dsp:txBody>
      <dsp:txXfrm>
        <a:off x="0" y="3129806"/>
        <a:ext cx="6737100" cy="625762"/>
      </dsp:txXfrm>
    </dsp:sp>
    <dsp:sp modelId="{E1298EC5-7784-A341-957A-B1C3E8BCCAC0}">
      <dsp:nvSpPr>
        <dsp:cNvPr id="0" name=""/>
        <dsp:cNvSpPr/>
      </dsp:nvSpPr>
      <dsp:spPr>
        <a:xfrm>
          <a:off x="0" y="3755568"/>
          <a:ext cx="67371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45B6CF-56E7-2C49-86C4-3C1362FA8214}">
      <dsp:nvSpPr>
        <dsp:cNvPr id="0" name=""/>
        <dsp:cNvSpPr/>
      </dsp:nvSpPr>
      <dsp:spPr>
        <a:xfrm>
          <a:off x="0" y="3755568"/>
          <a:ext cx="6737100" cy="625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fr-CA" sz="2700" b="0" i="0" kern="1200"/>
            <a:t>Lévothyroxine 0,200 mg po die</a:t>
          </a:r>
          <a:endParaRPr lang="en-US" sz="2700" kern="1200"/>
        </a:p>
      </dsp:txBody>
      <dsp:txXfrm>
        <a:off x="0" y="3755568"/>
        <a:ext cx="6737100" cy="625762"/>
      </dsp:txXfrm>
    </dsp:sp>
    <dsp:sp modelId="{B05F787D-8747-684A-9542-C0264200F542}">
      <dsp:nvSpPr>
        <dsp:cNvPr id="0" name=""/>
        <dsp:cNvSpPr/>
      </dsp:nvSpPr>
      <dsp:spPr>
        <a:xfrm>
          <a:off x="0" y="4381331"/>
          <a:ext cx="67371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D192D2-EEFD-6D4B-BCA3-A701B4F64047}">
      <dsp:nvSpPr>
        <dsp:cNvPr id="0" name=""/>
        <dsp:cNvSpPr/>
      </dsp:nvSpPr>
      <dsp:spPr>
        <a:xfrm>
          <a:off x="0" y="4381331"/>
          <a:ext cx="6737100" cy="625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fr-CA" sz="2700" b="0" i="0" kern="1200"/>
            <a:t>Esomeprazole 40 mg po die</a:t>
          </a:r>
          <a:endParaRPr lang="en-US" sz="2700" kern="1200"/>
        </a:p>
      </dsp:txBody>
      <dsp:txXfrm>
        <a:off x="0" y="4381331"/>
        <a:ext cx="6737100" cy="625762"/>
      </dsp:txXfrm>
    </dsp:sp>
    <dsp:sp modelId="{02A88555-1949-AA47-BDF5-B6F6A08C8FA5}">
      <dsp:nvSpPr>
        <dsp:cNvPr id="0" name=""/>
        <dsp:cNvSpPr/>
      </dsp:nvSpPr>
      <dsp:spPr>
        <a:xfrm>
          <a:off x="0" y="5007093"/>
          <a:ext cx="67371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3D70AD-D1DD-284F-90D3-D57A63B16668}">
      <dsp:nvSpPr>
        <dsp:cNvPr id="0" name=""/>
        <dsp:cNvSpPr/>
      </dsp:nvSpPr>
      <dsp:spPr>
        <a:xfrm>
          <a:off x="0" y="5007093"/>
          <a:ext cx="6737100" cy="625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fr-CA" sz="2700" b="0" i="0" kern="1200"/>
            <a:t>Clonazépam 1 mg po HS + 1 co po die prn</a:t>
          </a:r>
          <a:endParaRPr lang="en-US" sz="2700" kern="1200"/>
        </a:p>
      </dsp:txBody>
      <dsp:txXfrm>
        <a:off x="0" y="5007093"/>
        <a:ext cx="6737100" cy="625762"/>
      </dsp:txXfrm>
    </dsp:sp>
    <dsp:sp modelId="{9D884AB4-0667-A942-899D-ED6A08EBB43F}">
      <dsp:nvSpPr>
        <dsp:cNvPr id="0" name=""/>
        <dsp:cNvSpPr/>
      </dsp:nvSpPr>
      <dsp:spPr>
        <a:xfrm>
          <a:off x="0" y="5632856"/>
          <a:ext cx="67371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48F8BB-A741-F745-A585-49DFE7D423E6}">
      <dsp:nvSpPr>
        <dsp:cNvPr id="0" name=""/>
        <dsp:cNvSpPr/>
      </dsp:nvSpPr>
      <dsp:spPr>
        <a:xfrm>
          <a:off x="0" y="5632856"/>
          <a:ext cx="6737100" cy="625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fr-CA" sz="2700" b="0" i="0" kern="1200"/>
            <a:t>Indométhacine 50 mg po TID prn</a:t>
          </a:r>
          <a:endParaRPr lang="en-US" sz="2700" kern="1200"/>
        </a:p>
      </dsp:txBody>
      <dsp:txXfrm>
        <a:off x="0" y="5632856"/>
        <a:ext cx="6737100" cy="625762"/>
      </dsp:txXfrm>
    </dsp:sp>
    <dsp:sp modelId="{73B92DEA-9EB7-464C-910E-988760831A9D}">
      <dsp:nvSpPr>
        <dsp:cNvPr id="0" name=""/>
        <dsp:cNvSpPr/>
      </dsp:nvSpPr>
      <dsp:spPr>
        <a:xfrm>
          <a:off x="0" y="6258619"/>
          <a:ext cx="67371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267038-F94D-8B45-BA38-94D026BDE7F4}">
      <dsp:nvSpPr>
        <dsp:cNvPr id="0" name=""/>
        <dsp:cNvSpPr/>
      </dsp:nvSpPr>
      <dsp:spPr>
        <a:xfrm>
          <a:off x="0" y="6258619"/>
          <a:ext cx="6737100" cy="625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fr-CA" sz="2700" b="0" i="0" kern="1200"/>
            <a:t>Dompéridone 10 mg po TID prn</a:t>
          </a:r>
          <a:endParaRPr lang="en-US" sz="2700" kern="1200"/>
        </a:p>
      </dsp:txBody>
      <dsp:txXfrm>
        <a:off x="0" y="6258619"/>
        <a:ext cx="6737100" cy="625762"/>
      </dsp:txXfrm>
    </dsp:sp>
    <dsp:sp modelId="{5B0FF3CC-6D55-524A-8D96-30F5392598FD}">
      <dsp:nvSpPr>
        <dsp:cNvPr id="0" name=""/>
        <dsp:cNvSpPr/>
      </dsp:nvSpPr>
      <dsp:spPr>
        <a:xfrm>
          <a:off x="0" y="6884381"/>
          <a:ext cx="67371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A0F976-949E-814B-90C4-01E43B61C6B5}">
      <dsp:nvSpPr>
        <dsp:cNvPr id="0" name=""/>
        <dsp:cNvSpPr/>
      </dsp:nvSpPr>
      <dsp:spPr>
        <a:xfrm>
          <a:off x="0" y="6884381"/>
          <a:ext cx="6737100" cy="625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fr-CA" sz="2700" b="0" i="0" kern="1200"/>
            <a:t>Tramadol XL 300 mg po die</a:t>
          </a:r>
          <a:endParaRPr lang="en-US" sz="2700" kern="1200"/>
        </a:p>
      </dsp:txBody>
      <dsp:txXfrm>
        <a:off x="0" y="6884381"/>
        <a:ext cx="6737100" cy="625762"/>
      </dsp:txXfrm>
    </dsp:sp>
    <dsp:sp modelId="{F38796CD-EF1E-734B-B0BB-6FB9E6101BDB}">
      <dsp:nvSpPr>
        <dsp:cNvPr id="0" name=""/>
        <dsp:cNvSpPr/>
      </dsp:nvSpPr>
      <dsp:spPr>
        <a:xfrm>
          <a:off x="0" y="7510144"/>
          <a:ext cx="67371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3147FA-817F-0E4C-8EB1-21AC44614273}">
      <dsp:nvSpPr>
        <dsp:cNvPr id="0" name=""/>
        <dsp:cNvSpPr/>
      </dsp:nvSpPr>
      <dsp:spPr>
        <a:xfrm>
          <a:off x="0" y="7510144"/>
          <a:ext cx="6737100" cy="625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fr-CA" sz="2700" b="0" i="0" kern="1200"/>
            <a:t>Quétiapine 25 mg po QID prn</a:t>
          </a:r>
          <a:endParaRPr lang="en-US" sz="2700" kern="1200"/>
        </a:p>
      </dsp:txBody>
      <dsp:txXfrm>
        <a:off x="0" y="7510144"/>
        <a:ext cx="6737100" cy="62576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ACEA81-A1A3-114B-A45D-0B56DA0DA065}">
      <dsp:nvSpPr>
        <dsp:cNvPr id="0" name=""/>
        <dsp:cNvSpPr/>
      </dsp:nvSpPr>
      <dsp:spPr>
        <a:xfrm>
          <a:off x="0" y="80550"/>
          <a:ext cx="7763400" cy="63881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fr-CA" sz="2800" b="0" i="0" kern="1200"/>
            <a:t>Pression artérielle: 100-110/55-70 mmHg</a:t>
          </a:r>
          <a:endParaRPr lang="en-US" sz="2800" kern="1200"/>
        </a:p>
      </dsp:txBody>
      <dsp:txXfrm>
        <a:off x="31185" y="111735"/>
        <a:ext cx="7701030" cy="576449"/>
      </dsp:txXfrm>
    </dsp:sp>
    <dsp:sp modelId="{9BB14319-4AB3-384D-B597-71E35C969AC5}">
      <dsp:nvSpPr>
        <dsp:cNvPr id="0" name=""/>
        <dsp:cNvSpPr/>
      </dsp:nvSpPr>
      <dsp:spPr>
        <a:xfrm>
          <a:off x="0" y="800010"/>
          <a:ext cx="7763400" cy="63881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fr-CA" sz="2800" b="0" i="0" kern="1200"/>
            <a:t>Niveau de soins: B vers C</a:t>
          </a:r>
          <a:endParaRPr lang="en-US" sz="2800" kern="1200"/>
        </a:p>
      </dsp:txBody>
      <dsp:txXfrm>
        <a:off x="31185" y="831195"/>
        <a:ext cx="7701030" cy="576449"/>
      </dsp:txXfrm>
    </dsp:sp>
    <dsp:sp modelId="{DF651BE5-44ED-C74F-A018-57D32DF64104}">
      <dsp:nvSpPr>
        <dsp:cNvPr id="0" name=""/>
        <dsp:cNvSpPr/>
      </dsp:nvSpPr>
      <dsp:spPr>
        <a:xfrm>
          <a:off x="0" y="1519470"/>
          <a:ext cx="7763400" cy="63881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fr-CA" sz="2800" b="0" i="0" kern="1200"/>
            <a:t>Espérance de vie :  moins de 10 ans</a:t>
          </a:r>
          <a:endParaRPr lang="en-US" sz="2800" kern="1200"/>
        </a:p>
      </dsp:txBody>
      <dsp:txXfrm>
        <a:off x="31185" y="1550655"/>
        <a:ext cx="7701030" cy="576449"/>
      </dsp:txXfrm>
    </dsp:sp>
    <dsp:sp modelId="{1E891F0D-55DE-9C4F-AC0A-A82487AC098F}">
      <dsp:nvSpPr>
        <dsp:cNvPr id="0" name=""/>
        <dsp:cNvSpPr/>
      </dsp:nvSpPr>
      <dsp:spPr>
        <a:xfrm>
          <a:off x="0" y="2238930"/>
          <a:ext cx="7763400" cy="63881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fr-CA" sz="2800" b="0" i="0" kern="1200"/>
            <a:t>Fragilité : ? </a:t>
          </a:r>
          <a:endParaRPr lang="en-US" sz="2800" kern="1200"/>
        </a:p>
      </dsp:txBody>
      <dsp:txXfrm>
        <a:off x="31185" y="2270115"/>
        <a:ext cx="7701030" cy="576449"/>
      </dsp:txXfrm>
    </dsp:sp>
    <dsp:sp modelId="{390D6606-9670-8640-B2BA-2820980A7900}">
      <dsp:nvSpPr>
        <dsp:cNvPr id="0" name=""/>
        <dsp:cNvSpPr/>
      </dsp:nvSpPr>
      <dsp:spPr>
        <a:xfrm>
          <a:off x="0" y="2958390"/>
          <a:ext cx="7763400" cy="63881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fr-CA" sz="2800" b="0" i="0" kern="1200"/>
            <a:t>Derniers labos au DSQ </a:t>
          </a:r>
          <a:r>
            <a:rPr lang="fr-CA" sz="2800" b="1" i="0" kern="1200"/>
            <a:t>:</a:t>
          </a:r>
          <a:endParaRPr lang="en-US" sz="2800" kern="1200"/>
        </a:p>
      </dsp:txBody>
      <dsp:txXfrm>
        <a:off x="31185" y="2989575"/>
        <a:ext cx="7701030" cy="576449"/>
      </dsp:txXfrm>
    </dsp:sp>
    <dsp:sp modelId="{862AEBA8-1079-564F-91A6-2FFF45E3D693}">
      <dsp:nvSpPr>
        <dsp:cNvPr id="0" name=""/>
        <dsp:cNvSpPr/>
      </dsp:nvSpPr>
      <dsp:spPr>
        <a:xfrm>
          <a:off x="0" y="3597209"/>
          <a:ext cx="7763400" cy="1391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488"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fr-CA" sz="2200" b="0" i="0" kern="1200"/>
            <a:t>LDL : 1,5 mmol/L</a:t>
          </a:r>
          <a:endParaRPr lang="en-US" sz="2200" kern="1200"/>
        </a:p>
        <a:p>
          <a:pPr marL="228600" lvl="1" indent="-228600" algn="l" defTabSz="977900">
            <a:lnSpc>
              <a:spcPct val="90000"/>
            </a:lnSpc>
            <a:spcBef>
              <a:spcPct val="0"/>
            </a:spcBef>
            <a:spcAft>
              <a:spcPct val="20000"/>
            </a:spcAft>
            <a:buChar char="•"/>
          </a:pPr>
          <a:r>
            <a:rPr lang="fr-CA" sz="2200" b="0" i="0" kern="1200"/>
            <a:t>HbA1c : 6,5 %</a:t>
          </a:r>
          <a:endParaRPr lang="en-US" sz="2200" kern="1200"/>
        </a:p>
        <a:p>
          <a:pPr marL="228600" lvl="1" indent="-228600" algn="l" defTabSz="977900">
            <a:lnSpc>
              <a:spcPct val="90000"/>
            </a:lnSpc>
            <a:spcBef>
              <a:spcPct val="0"/>
            </a:spcBef>
            <a:spcAft>
              <a:spcPct val="20000"/>
            </a:spcAft>
            <a:buChar char="•"/>
          </a:pPr>
          <a:r>
            <a:rPr lang="fr-CA" sz="2200" b="0" i="0" kern="1200" dirty="0"/>
            <a:t>TSH : 1,5 </a:t>
          </a:r>
          <a:r>
            <a:rPr lang="fr-CA" sz="2200" b="0" i="0" kern="1200" dirty="0" err="1"/>
            <a:t>mIU</a:t>
          </a:r>
          <a:r>
            <a:rPr lang="fr-CA" sz="2200" b="0" i="0" kern="1200" dirty="0"/>
            <a:t>/L</a:t>
          </a:r>
          <a:endParaRPr lang="en-US" sz="2200" kern="1200" dirty="0"/>
        </a:p>
        <a:p>
          <a:pPr marL="228600" lvl="1" indent="-228600" algn="l" defTabSz="977900">
            <a:lnSpc>
              <a:spcPct val="90000"/>
            </a:lnSpc>
            <a:spcBef>
              <a:spcPct val="0"/>
            </a:spcBef>
            <a:spcAft>
              <a:spcPct val="20000"/>
            </a:spcAft>
            <a:buChar char="•"/>
          </a:pPr>
          <a:r>
            <a:rPr lang="fr-CA" sz="2200" b="0" i="0" kern="1200"/>
            <a:t>DGFe : 25 mL/min/1,73 m</a:t>
          </a:r>
          <a:r>
            <a:rPr lang="fr-CA" sz="2200" b="0" i="0" kern="1200" baseline="30000"/>
            <a:t>2</a:t>
          </a:r>
          <a:endParaRPr lang="en-US" sz="2200" kern="1200"/>
        </a:p>
      </dsp:txBody>
      <dsp:txXfrm>
        <a:off x="0" y="3597209"/>
        <a:ext cx="7763400" cy="139104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9D7B1A-C95C-2542-8AD6-4FACA68CA1EE}">
      <dsp:nvSpPr>
        <dsp:cNvPr id="0" name=""/>
        <dsp:cNvSpPr/>
      </dsp:nvSpPr>
      <dsp:spPr>
        <a:xfrm>
          <a:off x="0" y="3973"/>
          <a:ext cx="67371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40BE60-CB92-2C41-A075-47D73A98C7FF}">
      <dsp:nvSpPr>
        <dsp:cNvPr id="0" name=""/>
        <dsp:cNvSpPr/>
      </dsp:nvSpPr>
      <dsp:spPr>
        <a:xfrm>
          <a:off x="0" y="3973"/>
          <a:ext cx="6737100" cy="677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fr-CA" sz="2000" b="0" i="0" kern="1200" dirty="0" err="1"/>
            <a:t>Alendronate</a:t>
          </a:r>
          <a:r>
            <a:rPr lang="fr-CA" sz="2000" b="0" i="0" kern="1200" dirty="0"/>
            <a:t> 70 mg po 1 fois par semaine le lundi à 7h00</a:t>
          </a:r>
          <a:endParaRPr lang="en-US" sz="2000" kern="1200" dirty="0"/>
        </a:p>
      </dsp:txBody>
      <dsp:txXfrm>
        <a:off x="0" y="3973"/>
        <a:ext cx="6737100" cy="677412"/>
      </dsp:txXfrm>
    </dsp:sp>
    <dsp:sp modelId="{859B9E53-DF00-8944-AB2B-4F4CBBE09978}">
      <dsp:nvSpPr>
        <dsp:cNvPr id="0" name=""/>
        <dsp:cNvSpPr/>
      </dsp:nvSpPr>
      <dsp:spPr>
        <a:xfrm>
          <a:off x="0" y="681385"/>
          <a:ext cx="67371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B1CF3A-C3A8-B942-AEFB-02261F4D1473}">
      <dsp:nvSpPr>
        <dsp:cNvPr id="0" name=""/>
        <dsp:cNvSpPr/>
      </dsp:nvSpPr>
      <dsp:spPr>
        <a:xfrm>
          <a:off x="0" y="681385"/>
          <a:ext cx="6737100" cy="677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fr-CA" sz="2000" b="0" i="0" kern="1200" dirty="0"/>
            <a:t>Amlodipine 5 mg po HS</a:t>
          </a:r>
          <a:endParaRPr lang="en-US" sz="2000" kern="1200" dirty="0"/>
        </a:p>
      </dsp:txBody>
      <dsp:txXfrm>
        <a:off x="0" y="681385"/>
        <a:ext cx="6737100" cy="677412"/>
      </dsp:txXfrm>
    </dsp:sp>
    <dsp:sp modelId="{C9EB2E39-5121-754D-94CC-E011C5A680BE}">
      <dsp:nvSpPr>
        <dsp:cNvPr id="0" name=""/>
        <dsp:cNvSpPr/>
      </dsp:nvSpPr>
      <dsp:spPr>
        <a:xfrm>
          <a:off x="0" y="1358798"/>
          <a:ext cx="67371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8E4EA1-2EBE-954D-BAF3-AC5B8532B3CE}">
      <dsp:nvSpPr>
        <dsp:cNvPr id="0" name=""/>
        <dsp:cNvSpPr/>
      </dsp:nvSpPr>
      <dsp:spPr>
        <a:xfrm>
          <a:off x="0" y="1358798"/>
          <a:ext cx="6737100" cy="677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fr-CA" sz="2000" b="0" i="0" kern="1200" dirty="0"/>
            <a:t>Calcium/Vit D 500-1000 UI au souper</a:t>
          </a:r>
          <a:endParaRPr lang="en-US" sz="2000" kern="1200" dirty="0"/>
        </a:p>
      </dsp:txBody>
      <dsp:txXfrm>
        <a:off x="0" y="1358798"/>
        <a:ext cx="6737100" cy="677412"/>
      </dsp:txXfrm>
    </dsp:sp>
    <dsp:sp modelId="{FA554C78-7260-2C4C-8338-E549D3E4803D}">
      <dsp:nvSpPr>
        <dsp:cNvPr id="0" name=""/>
        <dsp:cNvSpPr/>
      </dsp:nvSpPr>
      <dsp:spPr>
        <a:xfrm>
          <a:off x="0" y="2036211"/>
          <a:ext cx="67371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52D8E8-6E2F-974A-A49B-0139F94C5195}">
      <dsp:nvSpPr>
        <dsp:cNvPr id="0" name=""/>
        <dsp:cNvSpPr/>
      </dsp:nvSpPr>
      <dsp:spPr>
        <a:xfrm>
          <a:off x="0" y="2036211"/>
          <a:ext cx="6737100" cy="677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err="1"/>
            <a:t>Donépézil</a:t>
          </a:r>
          <a:r>
            <a:rPr lang="en-US" sz="2000" kern="1200" dirty="0"/>
            <a:t> 5 mg po die am</a:t>
          </a:r>
        </a:p>
      </dsp:txBody>
      <dsp:txXfrm>
        <a:off x="0" y="2036211"/>
        <a:ext cx="6737100" cy="677412"/>
      </dsp:txXfrm>
    </dsp:sp>
    <dsp:sp modelId="{7C5C7B6E-4B57-9D4E-8FD5-E7794E95F372}">
      <dsp:nvSpPr>
        <dsp:cNvPr id="0" name=""/>
        <dsp:cNvSpPr/>
      </dsp:nvSpPr>
      <dsp:spPr>
        <a:xfrm>
          <a:off x="0" y="2713624"/>
          <a:ext cx="67371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CA8456-5FE0-DB4F-B7F0-2E203E1CC360}">
      <dsp:nvSpPr>
        <dsp:cNvPr id="0" name=""/>
        <dsp:cNvSpPr/>
      </dsp:nvSpPr>
      <dsp:spPr>
        <a:xfrm>
          <a:off x="0" y="2713624"/>
          <a:ext cx="6737100" cy="677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fr-CA" sz="2000" b="0" i="0" kern="1200" dirty="0" err="1"/>
            <a:t>Gliclazide</a:t>
          </a:r>
          <a:r>
            <a:rPr lang="fr-CA" sz="2000" b="0" i="0" kern="1200" dirty="0"/>
            <a:t> MR 60 mg 2 </a:t>
          </a:r>
          <a:r>
            <a:rPr lang="fr-CA" sz="2000" b="0" i="0" kern="1200" dirty="0" err="1"/>
            <a:t>co</a:t>
          </a:r>
          <a:r>
            <a:rPr lang="fr-CA" sz="2000" b="0" i="0" kern="1200" dirty="0"/>
            <a:t> po </a:t>
          </a:r>
          <a:r>
            <a:rPr lang="fr-CA" sz="2000" b="0" i="0" kern="1200" dirty="0" err="1"/>
            <a:t>am</a:t>
          </a:r>
          <a:endParaRPr lang="en-US" sz="2000" kern="1200" dirty="0"/>
        </a:p>
      </dsp:txBody>
      <dsp:txXfrm>
        <a:off x="0" y="2713624"/>
        <a:ext cx="6737100" cy="677412"/>
      </dsp:txXfrm>
    </dsp:sp>
    <dsp:sp modelId="{714E51D0-0113-2341-8B24-2EE5A0404018}">
      <dsp:nvSpPr>
        <dsp:cNvPr id="0" name=""/>
        <dsp:cNvSpPr/>
      </dsp:nvSpPr>
      <dsp:spPr>
        <a:xfrm>
          <a:off x="0" y="3391037"/>
          <a:ext cx="67371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9D210C-1672-CF47-8C4D-EC80974BF18A}">
      <dsp:nvSpPr>
        <dsp:cNvPr id="0" name=""/>
        <dsp:cNvSpPr/>
      </dsp:nvSpPr>
      <dsp:spPr>
        <a:xfrm>
          <a:off x="0" y="3391037"/>
          <a:ext cx="6737100" cy="677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fr-CA" sz="2000" b="0" i="0" kern="1200" dirty="0"/>
            <a:t>Hydrochlorothiazide 25 mg po die </a:t>
          </a:r>
          <a:r>
            <a:rPr lang="fr-CA" sz="2000" b="0" i="0" kern="1200" dirty="0" err="1"/>
            <a:t>am</a:t>
          </a:r>
          <a:endParaRPr lang="en-US" sz="2000" kern="1200" dirty="0"/>
        </a:p>
      </dsp:txBody>
      <dsp:txXfrm>
        <a:off x="0" y="3391037"/>
        <a:ext cx="6737100" cy="677412"/>
      </dsp:txXfrm>
    </dsp:sp>
    <dsp:sp modelId="{E1298EC5-7784-A341-957A-B1C3E8BCCAC0}">
      <dsp:nvSpPr>
        <dsp:cNvPr id="0" name=""/>
        <dsp:cNvSpPr/>
      </dsp:nvSpPr>
      <dsp:spPr>
        <a:xfrm>
          <a:off x="0" y="4068450"/>
          <a:ext cx="67371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45B6CF-56E7-2C49-86C4-3C1362FA8214}">
      <dsp:nvSpPr>
        <dsp:cNvPr id="0" name=""/>
        <dsp:cNvSpPr/>
      </dsp:nvSpPr>
      <dsp:spPr>
        <a:xfrm>
          <a:off x="0" y="4068450"/>
          <a:ext cx="6737100" cy="677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fr-CA" sz="2000" b="0" i="0" kern="1200" dirty="0"/>
            <a:t>Lorazépam 1 mg po HS</a:t>
          </a:r>
          <a:endParaRPr lang="en-US" sz="2000" kern="1200" dirty="0"/>
        </a:p>
      </dsp:txBody>
      <dsp:txXfrm>
        <a:off x="0" y="4068450"/>
        <a:ext cx="6737100" cy="677412"/>
      </dsp:txXfrm>
    </dsp:sp>
    <dsp:sp modelId="{B05F787D-8747-684A-9542-C0264200F542}">
      <dsp:nvSpPr>
        <dsp:cNvPr id="0" name=""/>
        <dsp:cNvSpPr/>
      </dsp:nvSpPr>
      <dsp:spPr>
        <a:xfrm>
          <a:off x="0" y="4745862"/>
          <a:ext cx="67371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D192D2-EEFD-6D4B-BCA3-A701B4F64047}">
      <dsp:nvSpPr>
        <dsp:cNvPr id="0" name=""/>
        <dsp:cNvSpPr/>
      </dsp:nvSpPr>
      <dsp:spPr>
        <a:xfrm>
          <a:off x="0" y="4745862"/>
          <a:ext cx="6737100" cy="677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fr-CA" sz="2000" b="0" i="0" kern="1200" dirty="0"/>
            <a:t>Lévothyroxine 100 </a:t>
          </a:r>
          <a:r>
            <a:rPr lang="fr-CA" sz="2000" b="0" i="0" kern="1200" dirty="0" err="1"/>
            <a:t>mcg</a:t>
          </a:r>
          <a:r>
            <a:rPr lang="fr-CA" sz="2000" b="0" i="0" kern="1200" dirty="0"/>
            <a:t> po die </a:t>
          </a:r>
          <a:r>
            <a:rPr lang="fr-CA" sz="2000" b="0" i="0" kern="1200" dirty="0" err="1"/>
            <a:t>am</a:t>
          </a:r>
          <a:endParaRPr lang="en-US" sz="2000" kern="1200" dirty="0"/>
        </a:p>
      </dsp:txBody>
      <dsp:txXfrm>
        <a:off x="0" y="4745862"/>
        <a:ext cx="6737100" cy="677412"/>
      </dsp:txXfrm>
    </dsp:sp>
    <dsp:sp modelId="{02A88555-1949-AA47-BDF5-B6F6A08C8FA5}">
      <dsp:nvSpPr>
        <dsp:cNvPr id="0" name=""/>
        <dsp:cNvSpPr/>
      </dsp:nvSpPr>
      <dsp:spPr>
        <a:xfrm>
          <a:off x="0" y="5423275"/>
          <a:ext cx="67371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3D70AD-D1DD-284F-90D3-D57A63B16668}">
      <dsp:nvSpPr>
        <dsp:cNvPr id="0" name=""/>
        <dsp:cNvSpPr/>
      </dsp:nvSpPr>
      <dsp:spPr>
        <a:xfrm>
          <a:off x="0" y="5423275"/>
          <a:ext cx="6737100" cy="677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fr-CA" sz="2000" b="0" i="0" kern="1200" dirty="0"/>
            <a:t>Metformine 500 mg po BID</a:t>
          </a:r>
          <a:endParaRPr lang="en-US" sz="2000" kern="1200" dirty="0"/>
        </a:p>
      </dsp:txBody>
      <dsp:txXfrm>
        <a:off x="0" y="5423275"/>
        <a:ext cx="6737100" cy="677412"/>
      </dsp:txXfrm>
    </dsp:sp>
    <dsp:sp modelId="{9D884AB4-0667-A942-899D-ED6A08EBB43F}">
      <dsp:nvSpPr>
        <dsp:cNvPr id="0" name=""/>
        <dsp:cNvSpPr/>
      </dsp:nvSpPr>
      <dsp:spPr>
        <a:xfrm>
          <a:off x="0" y="6100688"/>
          <a:ext cx="67371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48F8BB-A741-F745-A585-49DFE7D423E6}">
      <dsp:nvSpPr>
        <dsp:cNvPr id="0" name=""/>
        <dsp:cNvSpPr/>
      </dsp:nvSpPr>
      <dsp:spPr>
        <a:xfrm>
          <a:off x="0" y="6100688"/>
          <a:ext cx="6737100" cy="677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fr-CA" sz="2000" b="0" i="0" kern="1200" dirty="0" err="1"/>
            <a:t>Oxybutynine</a:t>
          </a:r>
          <a:r>
            <a:rPr lang="fr-CA" sz="2000" b="0" i="0" kern="1200" dirty="0"/>
            <a:t> 5 mg po HS</a:t>
          </a:r>
          <a:endParaRPr lang="en-US" sz="2000" kern="1200" dirty="0"/>
        </a:p>
      </dsp:txBody>
      <dsp:txXfrm>
        <a:off x="0" y="6100688"/>
        <a:ext cx="6737100" cy="677412"/>
      </dsp:txXfrm>
    </dsp:sp>
    <dsp:sp modelId="{73B92DEA-9EB7-464C-910E-988760831A9D}">
      <dsp:nvSpPr>
        <dsp:cNvPr id="0" name=""/>
        <dsp:cNvSpPr/>
      </dsp:nvSpPr>
      <dsp:spPr>
        <a:xfrm>
          <a:off x="0" y="6778101"/>
          <a:ext cx="67371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267038-F94D-8B45-BA38-94D026BDE7F4}">
      <dsp:nvSpPr>
        <dsp:cNvPr id="0" name=""/>
        <dsp:cNvSpPr/>
      </dsp:nvSpPr>
      <dsp:spPr>
        <a:xfrm>
          <a:off x="0" y="6778101"/>
          <a:ext cx="6737100" cy="677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fr-CA" sz="2000" b="0" i="0" kern="1200" dirty="0"/>
            <a:t>Ramipril 5 mg po die </a:t>
          </a:r>
          <a:r>
            <a:rPr lang="fr-CA" sz="2000" b="0" i="0" kern="1200" dirty="0" err="1"/>
            <a:t>am</a:t>
          </a:r>
          <a:endParaRPr lang="en-US" sz="2000" kern="1200" dirty="0"/>
        </a:p>
      </dsp:txBody>
      <dsp:txXfrm>
        <a:off x="0" y="6778101"/>
        <a:ext cx="6737100" cy="677412"/>
      </dsp:txXfrm>
    </dsp:sp>
    <dsp:sp modelId="{5B0FF3CC-6D55-524A-8D96-30F5392598FD}">
      <dsp:nvSpPr>
        <dsp:cNvPr id="0" name=""/>
        <dsp:cNvSpPr/>
      </dsp:nvSpPr>
      <dsp:spPr>
        <a:xfrm>
          <a:off x="0" y="7455514"/>
          <a:ext cx="67371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A0F976-949E-814B-90C4-01E43B61C6B5}">
      <dsp:nvSpPr>
        <dsp:cNvPr id="0" name=""/>
        <dsp:cNvSpPr/>
      </dsp:nvSpPr>
      <dsp:spPr>
        <a:xfrm>
          <a:off x="0" y="7455514"/>
          <a:ext cx="6737100" cy="677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fr-CA" sz="2000" b="0" i="0" kern="1200" dirty="0"/>
            <a:t>Rosuvastatine 20 mg po HS</a:t>
          </a:r>
          <a:endParaRPr lang="en-US" sz="2000" kern="1200" dirty="0"/>
        </a:p>
      </dsp:txBody>
      <dsp:txXfrm>
        <a:off x="0" y="7455514"/>
        <a:ext cx="6737100" cy="67741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E070B8-E992-49EF-807A-2BB9360BEA4D}">
      <dsp:nvSpPr>
        <dsp:cNvPr id="0" name=""/>
        <dsp:cNvSpPr/>
      </dsp:nvSpPr>
      <dsp:spPr>
        <a:xfrm>
          <a:off x="9239207" y="927838"/>
          <a:ext cx="1972576"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98DDE71-B2B8-4D92-8AD8-D305CD432645}">
      <dsp:nvSpPr>
        <dsp:cNvPr id="0" name=""/>
        <dsp:cNvSpPr/>
      </dsp:nvSpPr>
      <dsp:spPr>
        <a:xfrm>
          <a:off x="3188699" y="2972719"/>
          <a:ext cx="4320000" cy="99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90000"/>
            </a:lnSpc>
            <a:spcBef>
              <a:spcPct val="0"/>
            </a:spcBef>
            <a:spcAft>
              <a:spcPct val="35000"/>
            </a:spcAft>
            <a:buNone/>
          </a:pPr>
          <a:r>
            <a:rPr lang="fr-CA" sz="3200" kern="1200" dirty="0"/>
            <a:t>Pression artérielle: </a:t>
          </a:r>
        </a:p>
        <a:p>
          <a:pPr marL="0" lvl="0" indent="0" algn="ctr" defTabSz="1422400">
            <a:lnSpc>
              <a:spcPct val="90000"/>
            </a:lnSpc>
            <a:spcBef>
              <a:spcPct val="0"/>
            </a:spcBef>
            <a:spcAft>
              <a:spcPct val="35000"/>
            </a:spcAft>
            <a:buNone/>
          </a:pPr>
          <a:r>
            <a:rPr lang="fr-CA" sz="3200" kern="1200" dirty="0"/>
            <a:t>100-110/55-70 </a:t>
          </a:r>
          <a:r>
            <a:rPr lang="fr-CA" sz="3200" kern="1200" dirty="0" err="1"/>
            <a:t>mmHg</a:t>
          </a:r>
          <a:endParaRPr lang="en-US" sz="3200" kern="1200" dirty="0"/>
        </a:p>
      </dsp:txBody>
      <dsp:txXfrm>
        <a:off x="3188699" y="2972719"/>
        <a:ext cx="4320000" cy="990000"/>
      </dsp:txXfrm>
    </dsp:sp>
    <dsp:sp modelId="{7B1A842D-9562-4F6C-A7D9-E0F9536842F0}">
      <dsp:nvSpPr>
        <dsp:cNvPr id="0" name=""/>
        <dsp:cNvSpPr/>
      </dsp:nvSpPr>
      <dsp:spPr>
        <a:xfrm>
          <a:off x="4291418" y="1099338"/>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855D7EE-83F1-4116-B292-DD47805F6020}">
      <dsp:nvSpPr>
        <dsp:cNvPr id="0" name=""/>
        <dsp:cNvSpPr/>
      </dsp:nvSpPr>
      <dsp:spPr>
        <a:xfrm>
          <a:off x="8264700" y="2972719"/>
          <a:ext cx="4320000" cy="99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90000"/>
            </a:lnSpc>
            <a:spcBef>
              <a:spcPct val="0"/>
            </a:spcBef>
            <a:spcAft>
              <a:spcPct val="35000"/>
            </a:spcAft>
            <a:buNone/>
          </a:pPr>
          <a:r>
            <a:rPr lang="fr-CA" sz="3200" kern="1200" dirty="0" err="1"/>
            <a:t>DFGe</a:t>
          </a:r>
          <a:r>
            <a:rPr lang="fr-CA" sz="3200" kern="1200" dirty="0"/>
            <a:t> : </a:t>
          </a:r>
        </a:p>
        <a:p>
          <a:pPr marL="0" lvl="0" indent="0" algn="ctr" defTabSz="1422400">
            <a:lnSpc>
              <a:spcPct val="90000"/>
            </a:lnSpc>
            <a:spcBef>
              <a:spcPct val="0"/>
            </a:spcBef>
            <a:spcAft>
              <a:spcPct val="35000"/>
            </a:spcAft>
            <a:buNone/>
          </a:pPr>
          <a:r>
            <a:rPr lang="fr-CA" sz="3200" kern="1200" dirty="0"/>
            <a:t>25 </a:t>
          </a:r>
          <a:r>
            <a:rPr lang="fr-CA" sz="3200" kern="1200" dirty="0" err="1"/>
            <a:t>mL</a:t>
          </a:r>
          <a:r>
            <a:rPr lang="fr-CA" sz="3200" kern="1200" dirty="0"/>
            <a:t>/min/1,73 m</a:t>
          </a:r>
          <a:r>
            <a:rPr lang="fr-CA" sz="3200" kern="1200" baseline="30000" dirty="0"/>
            <a:t>2</a:t>
          </a:r>
          <a:endParaRPr lang="en-US" sz="3200" kern="1200" dirty="0"/>
        </a:p>
      </dsp:txBody>
      <dsp:txXfrm>
        <a:off x="8264700" y="2972719"/>
        <a:ext cx="4320000" cy="99000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C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doi.org/10.1001/jama.2018.16131"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deprescribing.org/fr/propos-de-nou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deprescribing.org/"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uptodate.com/contents/drug-prescribing-for-older-adults"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static1.squarespace.com/static/5b228b21b27e39f258f12ae0/t/6061d865a5fb8c1773a733c8/1617025131027/Brochure+sommeil_29mars2021.pdf"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cfp.ca/content/68/3/e63"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ti.ubc.ca/2005/12/31/drugs-for-overactive-bladder-symptoms/" TargetMode="External"/><Relationship Id="rId2" Type="http://schemas.openxmlformats.org/officeDocument/2006/relationships/slide" Target="../slides/slide49.xml"/><Relationship Id="rId1" Type="http://schemas.openxmlformats.org/officeDocument/2006/relationships/notesMaster" Target="../notesMasters/notesMaster1.xml"/><Relationship Id="rId5" Type="http://schemas.openxmlformats.org/officeDocument/2006/relationships/hyperlink" Target="https://www.ti.ubc.ca/2015/04/22/are-claims-for-newer-drugs-for-overactive-bladder-warranted/" TargetMode="External"/><Relationship Id="rId4" Type="http://schemas.openxmlformats.org/officeDocument/2006/relationships/hyperlink" Target="https://www.ti.ubc.ca/2018/09/10/113-anticholinergic-antimuscarinic-drugs/"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nswtag.org.au/wp-content/uploads/2018/06/1.6-Deprescribing-Guide-for-Anticholinergic-drugs-for-Urinary-Incontinence-Antimuscarinics.pdf"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111" name="Google Shape;111;p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r>
              <a:rPr lang="fr-CA" sz="1200" b="0" i="0" u="none" strike="noStrike" cap="none">
                <a:solidFill>
                  <a:schemeClr val="dk1"/>
                </a:solidFill>
                <a:latin typeface="Calibri"/>
                <a:ea typeface="Calibri"/>
                <a:cs typeface="Calibri"/>
                <a:sym typeface="Calibri"/>
              </a:rPr>
              <a:t>09.09.2022</a:t>
            </a:r>
            <a:endParaRPr sz="1200" b="0" i="0" u="none" strike="noStrike" cap="none">
              <a:solidFill>
                <a:schemeClr val="dk1"/>
              </a:solidFill>
              <a:latin typeface="Calibri"/>
              <a:ea typeface="Calibri"/>
              <a:cs typeface="Calibri"/>
              <a:sym typeface="Calibri"/>
            </a:endParaRPr>
          </a:p>
        </p:txBody>
      </p:sp>
      <p:sp>
        <p:nvSpPr>
          <p:cNvPr id="112" name="Google Shape;112;p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CA"/>
              <a:t>Where a faculty/presenter has no relationships to disclose, indicate Not Applicable under Relationships with Financial Sponsors.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fr-CA"/>
              <a:t>Complete this slide for the primary presenter and ALL co-presenters if applicable.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fr-CA"/>
              <a:t>Reminder: Disclosures made on your COI forms should match disclosures made on the COI slide.</a:t>
            </a:r>
            <a:endParaRPr/>
          </a:p>
          <a:p>
            <a:pPr marL="0" lvl="0" indent="0" algn="l" rtl="0">
              <a:lnSpc>
                <a:spcPct val="100000"/>
              </a:lnSpc>
              <a:spcBef>
                <a:spcPts val="0"/>
              </a:spcBef>
              <a:spcAft>
                <a:spcPts val="0"/>
              </a:spcAft>
              <a:buSzPts val="1400"/>
              <a:buNone/>
            </a:pPr>
            <a:endParaRPr/>
          </a:p>
          <a:p>
            <a:pPr marL="0" lvl="0" indent="0" algn="l" rtl="0">
              <a:lnSpc>
                <a:spcPct val="150000"/>
              </a:lnSpc>
              <a:spcBef>
                <a:spcPts val="750"/>
              </a:spcBef>
              <a:spcAft>
                <a:spcPts val="0"/>
              </a:spcAft>
              <a:buSzPts val="1400"/>
              <a:buNone/>
            </a:pPr>
            <a:r>
              <a:rPr lang="fr-CA" sz="1200">
                <a:solidFill>
                  <a:srgbClr val="191B0E"/>
                </a:solidFill>
                <a:latin typeface="Calibri"/>
                <a:ea typeface="Calibri"/>
                <a:cs typeface="Calibri"/>
                <a:sym typeface="Calibri"/>
              </a:rPr>
              <a:t>Médecin de famille au GMFU Laurier et au CHUL</a:t>
            </a:r>
            <a:endParaRPr/>
          </a:p>
          <a:p>
            <a:pPr marL="0" lvl="0" indent="0" algn="l" rtl="0">
              <a:lnSpc>
                <a:spcPct val="150000"/>
              </a:lnSpc>
              <a:spcBef>
                <a:spcPts val="0"/>
              </a:spcBef>
              <a:spcAft>
                <a:spcPts val="0"/>
              </a:spcAft>
              <a:buSzPts val="1400"/>
              <a:buNone/>
            </a:pPr>
            <a:r>
              <a:rPr lang="fr-CA" sz="1200">
                <a:solidFill>
                  <a:srgbClr val="191B0E"/>
                </a:solidFill>
                <a:latin typeface="Calibri"/>
                <a:ea typeface="Calibri"/>
                <a:cs typeface="Calibri"/>
                <a:sym typeface="Calibri"/>
              </a:rPr>
              <a:t>Professeur de clinique Université Laval</a:t>
            </a:r>
            <a:endParaRPr/>
          </a:p>
          <a:p>
            <a:pPr marL="0" lvl="0" indent="0" algn="l" rtl="0">
              <a:lnSpc>
                <a:spcPct val="150000"/>
              </a:lnSpc>
              <a:spcBef>
                <a:spcPts val="0"/>
              </a:spcBef>
              <a:spcAft>
                <a:spcPts val="0"/>
              </a:spcAft>
              <a:buSzPts val="1400"/>
              <a:buNone/>
            </a:pPr>
            <a:r>
              <a:rPr lang="fr-CA" sz="1200">
                <a:solidFill>
                  <a:srgbClr val="191B0E"/>
                </a:solidFill>
                <a:latin typeface="Calibri"/>
                <a:ea typeface="Calibri"/>
                <a:cs typeface="Calibri"/>
                <a:sym typeface="Calibri"/>
              </a:rPr>
              <a:t>Pas d’intérêts dans des compagnies pharmaceutiques ou médicales</a:t>
            </a:r>
            <a:endParaRPr/>
          </a:p>
          <a:p>
            <a:pPr marL="0" lvl="0" indent="0" algn="l" rtl="0">
              <a:lnSpc>
                <a:spcPct val="150000"/>
              </a:lnSpc>
              <a:spcBef>
                <a:spcPts val="0"/>
              </a:spcBef>
              <a:spcAft>
                <a:spcPts val="0"/>
              </a:spcAft>
              <a:buSzPts val="1400"/>
              <a:buNone/>
            </a:pPr>
            <a:r>
              <a:rPr lang="fr-CA" sz="1200">
                <a:solidFill>
                  <a:srgbClr val="191B0E"/>
                </a:solidFill>
                <a:latin typeface="Calibri"/>
                <a:ea typeface="Calibri"/>
                <a:cs typeface="Calibri"/>
                <a:sym typeface="Calibri"/>
              </a:rPr>
              <a:t>Présidente du Collège québécois des médecins de famille (CQMF)</a:t>
            </a:r>
            <a:endParaRPr/>
          </a:p>
          <a:p>
            <a:pPr marL="0" lvl="0" indent="0" algn="l" rtl="0">
              <a:lnSpc>
                <a:spcPct val="150000"/>
              </a:lnSpc>
              <a:spcBef>
                <a:spcPts val="0"/>
              </a:spcBef>
              <a:spcAft>
                <a:spcPts val="0"/>
              </a:spcAft>
              <a:buSzPts val="1400"/>
              <a:buNone/>
            </a:pPr>
            <a:r>
              <a:rPr lang="fr-CA" sz="1200">
                <a:solidFill>
                  <a:srgbClr val="191B0E"/>
                </a:solidFill>
                <a:latin typeface="Calibri"/>
                <a:ea typeface="Calibri"/>
                <a:cs typeface="Calibri"/>
                <a:sym typeface="Calibri"/>
              </a:rPr>
              <a:t>Formatrice pour l’atelier « pour une pratique éclairée » développé par le CQMF et le CMFC</a:t>
            </a:r>
            <a:endParaRPr/>
          </a:p>
          <a:p>
            <a:pPr marL="0" lvl="0" indent="0" algn="l" rtl="0">
              <a:lnSpc>
                <a:spcPct val="100000"/>
              </a:lnSpc>
              <a:spcBef>
                <a:spcPts val="0"/>
              </a:spcBef>
              <a:spcAft>
                <a:spcPts val="0"/>
              </a:spcAft>
              <a:buSzPts val="1400"/>
              <a:buNone/>
            </a:pPr>
            <a:endParaRPr/>
          </a:p>
        </p:txBody>
      </p:sp>
      <p:sp>
        <p:nvSpPr>
          <p:cNvPr id="114" name="Google Shape;114;p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115" name="Google Shape;115;p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fr-CA"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714ee38ce1_0_88: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g1714ee38ce1_0_88: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7" name="Google Shape;227;g1714ee38ce1_0_88: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CA"/>
              <a:t>12</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1714ee38ce1_0_83: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g1714ee38ce1_0_83: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8" name="Google Shape;238;g1714ee38ce1_0_83: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CA"/>
              <a:t>13</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4ded5ded2f_0_1: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g24ded5ded2f_0_1: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algn="l"/>
            <a:r>
              <a:rPr lang="fr-CA" b="0" i="0" dirty="0">
                <a:solidFill>
                  <a:srgbClr val="24221E"/>
                </a:solidFill>
                <a:effectLst/>
                <a:latin typeface="Open Sans" panose="020B0606030504020204" pitchFamily="34" charset="0"/>
              </a:rPr>
              <a:t>https://</a:t>
            </a:r>
            <a:r>
              <a:rPr lang="fr-CA" b="0" i="0" dirty="0" err="1">
                <a:solidFill>
                  <a:srgbClr val="24221E"/>
                </a:solidFill>
                <a:effectLst/>
                <a:latin typeface="Open Sans" panose="020B0606030504020204" pitchFamily="34" charset="0"/>
              </a:rPr>
              <a:t>jamanetwork.com</a:t>
            </a:r>
            <a:r>
              <a:rPr lang="fr-CA" b="0" i="0" dirty="0">
                <a:solidFill>
                  <a:srgbClr val="24221E"/>
                </a:solidFill>
                <a:effectLst/>
                <a:latin typeface="Open Sans" panose="020B0606030504020204" pitchFamily="34" charset="0"/>
              </a:rPr>
              <a:t>/</a:t>
            </a:r>
            <a:r>
              <a:rPr lang="fr-CA" b="0" i="0" dirty="0" err="1">
                <a:solidFill>
                  <a:srgbClr val="24221E"/>
                </a:solidFill>
                <a:effectLst/>
                <a:latin typeface="Open Sans" panose="020B0606030504020204" pitchFamily="34" charset="0"/>
              </a:rPr>
              <a:t>journals</a:t>
            </a:r>
            <a:r>
              <a:rPr lang="fr-CA" b="0" i="0" dirty="0">
                <a:solidFill>
                  <a:srgbClr val="24221E"/>
                </a:solidFill>
                <a:effectLst/>
                <a:latin typeface="Open Sans" panose="020B0606030504020204" pitchFamily="34" charset="0"/>
              </a:rPr>
              <a:t>/</a:t>
            </a:r>
            <a:r>
              <a:rPr lang="fr-CA" b="0" i="0" dirty="0" err="1">
                <a:solidFill>
                  <a:srgbClr val="24221E"/>
                </a:solidFill>
                <a:effectLst/>
                <a:latin typeface="Open Sans" panose="020B0606030504020204" pitchFamily="34" charset="0"/>
              </a:rPr>
              <a:t>jama</a:t>
            </a:r>
            <a:r>
              <a:rPr lang="fr-CA" b="0" i="0" dirty="0">
                <a:solidFill>
                  <a:srgbClr val="24221E"/>
                </a:solidFill>
                <a:effectLst/>
                <a:latin typeface="Open Sans" panose="020B0606030504020204" pitchFamily="34" charset="0"/>
              </a:rPr>
              <a:t>/</a:t>
            </a:r>
            <a:r>
              <a:rPr lang="fr-CA" b="0" i="0" dirty="0" err="1">
                <a:solidFill>
                  <a:srgbClr val="24221E"/>
                </a:solidFill>
                <a:effectLst/>
                <a:latin typeface="Open Sans" panose="020B0606030504020204" pitchFamily="34" charset="0"/>
              </a:rPr>
              <a:t>fullarticle</a:t>
            </a:r>
            <a:r>
              <a:rPr lang="fr-CA" b="0" i="0" dirty="0">
                <a:solidFill>
                  <a:srgbClr val="24221E"/>
                </a:solidFill>
                <a:effectLst/>
                <a:latin typeface="Open Sans" panose="020B0606030504020204" pitchFamily="34" charset="0"/>
              </a:rPr>
              <a:t>/2714531</a:t>
            </a:r>
          </a:p>
          <a:p>
            <a:pPr algn="l"/>
            <a:r>
              <a:rPr lang="fr-CA" b="0" i="0" dirty="0" err="1">
                <a:solidFill>
                  <a:srgbClr val="333333"/>
                </a:solidFill>
                <a:effectLst/>
                <a:latin typeface="Guardian TextSans Web"/>
              </a:rPr>
              <a:t>November</a:t>
            </a:r>
            <a:r>
              <a:rPr lang="fr-CA" b="0" i="0" dirty="0">
                <a:solidFill>
                  <a:srgbClr val="333333"/>
                </a:solidFill>
                <a:effectLst/>
                <a:latin typeface="Guardian TextSans Web"/>
              </a:rPr>
              <a:t> 13, 2018</a:t>
            </a:r>
          </a:p>
          <a:p>
            <a:pPr algn="l"/>
            <a:r>
              <a:rPr lang="fr-CA" b="1" i="0" dirty="0" err="1">
                <a:solidFill>
                  <a:srgbClr val="333333"/>
                </a:solidFill>
                <a:effectLst/>
                <a:latin typeface="Guardian TextSans Web"/>
              </a:rPr>
              <a:t>Effect</a:t>
            </a:r>
            <a:r>
              <a:rPr lang="fr-CA" b="1" i="0" dirty="0">
                <a:solidFill>
                  <a:srgbClr val="333333"/>
                </a:solidFill>
                <a:effectLst/>
                <a:latin typeface="Guardian TextSans Web"/>
              </a:rPr>
              <a:t> of a </a:t>
            </a:r>
            <a:r>
              <a:rPr lang="fr-CA" b="1" i="0" dirty="0" err="1">
                <a:solidFill>
                  <a:srgbClr val="333333"/>
                </a:solidFill>
                <a:effectLst/>
                <a:latin typeface="Guardian TextSans Web"/>
              </a:rPr>
              <a:t>Pharmacist-Led</a:t>
            </a:r>
            <a:r>
              <a:rPr lang="fr-CA" b="1" i="0" dirty="0">
                <a:solidFill>
                  <a:srgbClr val="333333"/>
                </a:solidFill>
                <a:effectLst/>
                <a:latin typeface="Guardian TextSans Web"/>
              </a:rPr>
              <a:t> </a:t>
            </a:r>
            <a:r>
              <a:rPr lang="fr-CA" b="1" i="0" dirty="0" err="1">
                <a:solidFill>
                  <a:srgbClr val="333333"/>
                </a:solidFill>
                <a:effectLst/>
                <a:latin typeface="Guardian TextSans Web"/>
              </a:rPr>
              <a:t>Educational</a:t>
            </a:r>
            <a:r>
              <a:rPr lang="fr-CA" b="1" i="0" dirty="0">
                <a:solidFill>
                  <a:srgbClr val="333333"/>
                </a:solidFill>
                <a:effectLst/>
                <a:latin typeface="Guardian TextSans Web"/>
              </a:rPr>
              <a:t> Intervention on </a:t>
            </a:r>
            <a:r>
              <a:rPr lang="fr-CA" b="1" i="0" dirty="0" err="1">
                <a:solidFill>
                  <a:srgbClr val="333333"/>
                </a:solidFill>
                <a:effectLst/>
                <a:latin typeface="Guardian TextSans Web"/>
              </a:rPr>
              <a:t>Inappropriate</a:t>
            </a:r>
            <a:r>
              <a:rPr lang="fr-CA" b="1" i="0" dirty="0">
                <a:solidFill>
                  <a:srgbClr val="333333"/>
                </a:solidFill>
                <a:effectLst/>
                <a:latin typeface="Guardian TextSans Web"/>
              </a:rPr>
              <a:t> </a:t>
            </a:r>
            <a:r>
              <a:rPr lang="fr-CA" b="1" i="0" dirty="0" err="1">
                <a:solidFill>
                  <a:srgbClr val="333333"/>
                </a:solidFill>
                <a:effectLst/>
                <a:latin typeface="Guardian TextSans Web"/>
              </a:rPr>
              <a:t>Medication</a:t>
            </a:r>
            <a:r>
              <a:rPr lang="fr-CA" b="1" i="0" dirty="0">
                <a:solidFill>
                  <a:srgbClr val="333333"/>
                </a:solidFill>
                <a:effectLst/>
                <a:latin typeface="Guardian TextSans Web"/>
              </a:rPr>
              <a:t> Prescriptions in </a:t>
            </a:r>
            <a:r>
              <a:rPr lang="fr-CA" b="1" i="0" dirty="0" err="1">
                <a:solidFill>
                  <a:srgbClr val="333333"/>
                </a:solidFill>
                <a:effectLst/>
                <a:latin typeface="Guardian TextSans Web"/>
              </a:rPr>
              <a:t>Older</a:t>
            </a:r>
            <a:r>
              <a:rPr lang="fr-CA" b="1" i="0" dirty="0">
                <a:solidFill>
                  <a:srgbClr val="333333"/>
                </a:solidFill>
                <a:effectLst/>
                <a:latin typeface="Guardian TextSans Web"/>
              </a:rPr>
              <a:t> </a:t>
            </a:r>
            <a:r>
              <a:rPr lang="fr-CA" b="1" i="0" dirty="0" err="1">
                <a:solidFill>
                  <a:srgbClr val="333333"/>
                </a:solidFill>
                <a:effectLst/>
                <a:latin typeface="Guardian TextSans Web"/>
              </a:rPr>
              <a:t>Adults</a:t>
            </a:r>
            <a:r>
              <a:rPr lang="fr-CA" b="0" i="0" dirty="0" err="1">
                <a:solidFill>
                  <a:srgbClr val="333333"/>
                </a:solidFill>
                <a:effectLst/>
                <a:latin typeface="Guardian TextSans Web"/>
              </a:rPr>
              <a:t>The</a:t>
            </a:r>
            <a:r>
              <a:rPr lang="fr-CA" b="0" i="0" dirty="0">
                <a:solidFill>
                  <a:srgbClr val="333333"/>
                </a:solidFill>
                <a:effectLst/>
                <a:latin typeface="Guardian TextSans Web"/>
              </a:rPr>
              <a:t> D-PRESCRIBE </a:t>
            </a:r>
            <a:r>
              <a:rPr lang="fr-CA" b="0" i="0" dirty="0" err="1">
                <a:solidFill>
                  <a:srgbClr val="333333"/>
                </a:solidFill>
                <a:effectLst/>
                <a:latin typeface="Guardian TextSans Web"/>
              </a:rPr>
              <a:t>Randomized</a:t>
            </a:r>
            <a:r>
              <a:rPr lang="fr-CA" b="0" i="0" dirty="0">
                <a:solidFill>
                  <a:srgbClr val="333333"/>
                </a:solidFill>
                <a:effectLst/>
                <a:latin typeface="Guardian TextSans Web"/>
              </a:rPr>
              <a:t> </a:t>
            </a:r>
            <a:r>
              <a:rPr lang="fr-CA" b="0" i="0" dirty="0" err="1">
                <a:solidFill>
                  <a:srgbClr val="333333"/>
                </a:solidFill>
                <a:effectLst/>
                <a:latin typeface="Guardian TextSans Web"/>
              </a:rPr>
              <a:t>Clinical</a:t>
            </a:r>
            <a:r>
              <a:rPr lang="fr-CA" b="0" i="0" dirty="0">
                <a:solidFill>
                  <a:srgbClr val="333333"/>
                </a:solidFill>
                <a:effectLst/>
                <a:latin typeface="Guardian TextSans Web"/>
              </a:rPr>
              <a:t> Trial</a:t>
            </a:r>
            <a:endParaRPr lang="fr-CA" b="1" i="0" dirty="0">
              <a:solidFill>
                <a:srgbClr val="333333"/>
              </a:solidFill>
              <a:effectLst/>
              <a:latin typeface="Guardian TextSans Web"/>
            </a:endParaRPr>
          </a:p>
          <a:p>
            <a:pPr algn="l"/>
            <a:endParaRPr lang="fr-CA" b="0" i="0" dirty="0">
              <a:solidFill>
                <a:srgbClr val="24221E"/>
              </a:solidFill>
              <a:effectLst/>
              <a:latin typeface="Open Sans" panose="020B0606030504020204" pitchFamily="34" charset="0"/>
            </a:endParaRPr>
          </a:p>
          <a:p>
            <a:pPr algn="l"/>
            <a:r>
              <a:rPr lang="fr-CA" b="1" i="0" dirty="0" err="1">
                <a:solidFill>
                  <a:srgbClr val="000000"/>
                </a:solidFill>
                <a:effectLst/>
                <a:latin typeface="Guardian TextSans Web"/>
              </a:rPr>
              <a:t>Findings</a:t>
            </a:r>
            <a:r>
              <a:rPr lang="fr-CA" b="0" i="0" dirty="0">
                <a:solidFill>
                  <a:srgbClr val="333333"/>
                </a:solidFill>
                <a:effectLst/>
                <a:latin typeface="Guardian TextSans Web"/>
              </a:rPr>
              <a:t>  In </a:t>
            </a:r>
            <a:r>
              <a:rPr lang="fr-CA" b="0" i="0" dirty="0" err="1">
                <a:solidFill>
                  <a:srgbClr val="333333"/>
                </a:solidFill>
                <a:effectLst/>
                <a:latin typeface="Guardian TextSans Web"/>
              </a:rPr>
              <a:t>this</a:t>
            </a:r>
            <a:r>
              <a:rPr lang="fr-CA" b="0" i="0" dirty="0">
                <a:solidFill>
                  <a:srgbClr val="333333"/>
                </a:solidFill>
                <a:effectLst/>
                <a:latin typeface="Guardian TextSans Web"/>
              </a:rPr>
              <a:t> cluster </a:t>
            </a:r>
            <a:r>
              <a:rPr lang="fr-CA" b="0" i="0" dirty="0" err="1">
                <a:solidFill>
                  <a:srgbClr val="333333"/>
                </a:solidFill>
                <a:effectLst/>
                <a:latin typeface="Guardian TextSans Web"/>
              </a:rPr>
              <a:t>randomized</a:t>
            </a:r>
            <a:r>
              <a:rPr lang="fr-CA" b="0" i="0" dirty="0">
                <a:solidFill>
                  <a:srgbClr val="333333"/>
                </a:solidFill>
                <a:effectLst/>
                <a:latin typeface="Guardian TextSans Web"/>
              </a:rPr>
              <a:t> trial </a:t>
            </a:r>
            <a:r>
              <a:rPr lang="fr-CA" b="0" i="0" dirty="0" err="1">
                <a:solidFill>
                  <a:srgbClr val="333333"/>
                </a:solidFill>
                <a:effectLst/>
                <a:latin typeface="Guardian TextSans Web"/>
              </a:rPr>
              <a:t>that</a:t>
            </a:r>
            <a:r>
              <a:rPr lang="fr-CA" b="0" i="0" dirty="0">
                <a:solidFill>
                  <a:srgbClr val="333333"/>
                </a:solidFill>
                <a:effectLst/>
                <a:latin typeface="Guardian TextSans Web"/>
              </a:rPr>
              <a:t> </a:t>
            </a:r>
            <a:r>
              <a:rPr lang="fr-CA" b="0" i="0" dirty="0" err="1">
                <a:solidFill>
                  <a:srgbClr val="333333"/>
                </a:solidFill>
                <a:effectLst/>
                <a:latin typeface="Guardian TextSans Web"/>
              </a:rPr>
              <a:t>included</a:t>
            </a:r>
            <a:r>
              <a:rPr lang="fr-CA" b="0" i="0" dirty="0">
                <a:solidFill>
                  <a:srgbClr val="333333"/>
                </a:solidFill>
                <a:effectLst/>
                <a:latin typeface="Guardian TextSans Web"/>
              </a:rPr>
              <a:t> 489 </a:t>
            </a:r>
            <a:r>
              <a:rPr lang="fr-CA" b="0" i="0" dirty="0" err="1">
                <a:solidFill>
                  <a:srgbClr val="333333"/>
                </a:solidFill>
                <a:effectLst/>
                <a:latin typeface="Guardian TextSans Web"/>
              </a:rPr>
              <a:t>older</a:t>
            </a:r>
            <a:r>
              <a:rPr lang="fr-CA" b="0" i="0" dirty="0">
                <a:solidFill>
                  <a:srgbClr val="333333"/>
                </a:solidFill>
                <a:effectLst/>
                <a:latin typeface="Guardian TextSans Web"/>
              </a:rPr>
              <a:t> </a:t>
            </a:r>
            <a:r>
              <a:rPr lang="fr-CA" b="0" i="0" dirty="0" err="1">
                <a:solidFill>
                  <a:srgbClr val="333333"/>
                </a:solidFill>
                <a:effectLst/>
                <a:latin typeface="Guardian TextSans Web"/>
              </a:rPr>
              <a:t>adults</a:t>
            </a:r>
            <a:r>
              <a:rPr lang="fr-CA" b="0" i="0" dirty="0">
                <a:solidFill>
                  <a:srgbClr val="333333"/>
                </a:solidFill>
                <a:effectLst/>
                <a:latin typeface="Guardian TextSans Web"/>
              </a:rPr>
              <a:t>, the percentage </a:t>
            </a:r>
            <a:r>
              <a:rPr lang="fr-CA" b="0" i="0" dirty="0" err="1">
                <a:solidFill>
                  <a:srgbClr val="333333"/>
                </a:solidFill>
                <a:effectLst/>
                <a:latin typeface="Guardian TextSans Web"/>
              </a:rPr>
              <a:t>achieving</a:t>
            </a:r>
            <a:r>
              <a:rPr lang="fr-CA" b="0" i="0" dirty="0">
                <a:solidFill>
                  <a:srgbClr val="333333"/>
                </a:solidFill>
                <a:effectLst/>
                <a:latin typeface="Guardian TextSans Web"/>
              </a:rPr>
              <a:t> discontinuation of a </a:t>
            </a:r>
            <a:r>
              <a:rPr lang="fr-CA" b="0" i="0" dirty="0" err="1">
                <a:solidFill>
                  <a:srgbClr val="333333"/>
                </a:solidFill>
                <a:effectLst/>
                <a:latin typeface="Guardian TextSans Web"/>
              </a:rPr>
              <a:t>targeted</a:t>
            </a:r>
            <a:r>
              <a:rPr lang="fr-CA" b="0" i="0" dirty="0">
                <a:solidFill>
                  <a:srgbClr val="333333"/>
                </a:solidFill>
                <a:effectLst/>
                <a:latin typeface="Guardian TextSans Web"/>
              </a:rPr>
              <a:t> </a:t>
            </a:r>
            <a:r>
              <a:rPr lang="fr-CA" b="0" i="0" dirty="0" err="1">
                <a:solidFill>
                  <a:srgbClr val="333333"/>
                </a:solidFill>
                <a:effectLst/>
                <a:latin typeface="Guardian TextSans Web"/>
              </a:rPr>
              <a:t>inappropriate</a:t>
            </a:r>
            <a:r>
              <a:rPr lang="fr-CA" b="0" i="0" dirty="0">
                <a:solidFill>
                  <a:srgbClr val="333333"/>
                </a:solidFill>
                <a:effectLst/>
                <a:latin typeface="Guardian TextSans Web"/>
              </a:rPr>
              <a:t> prescription at 6 </a:t>
            </a:r>
            <a:r>
              <a:rPr lang="fr-CA" b="0" i="0" dirty="0" err="1">
                <a:solidFill>
                  <a:srgbClr val="333333"/>
                </a:solidFill>
                <a:effectLst/>
                <a:latin typeface="Guardian TextSans Web"/>
              </a:rPr>
              <a:t>months</a:t>
            </a:r>
            <a:r>
              <a:rPr lang="fr-CA" b="0" i="0" dirty="0">
                <a:solidFill>
                  <a:srgbClr val="333333"/>
                </a:solidFill>
                <a:effectLst/>
                <a:latin typeface="Guardian TextSans Web"/>
              </a:rPr>
              <a:t> </a:t>
            </a:r>
            <a:r>
              <a:rPr lang="fr-CA" b="0" i="0" dirty="0" err="1">
                <a:solidFill>
                  <a:srgbClr val="333333"/>
                </a:solidFill>
                <a:effectLst/>
                <a:latin typeface="Guardian TextSans Web"/>
              </a:rPr>
              <a:t>was</a:t>
            </a:r>
            <a:r>
              <a:rPr lang="fr-CA" b="0" i="0" dirty="0">
                <a:solidFill>
                  <a:srgbClr val="333333"/>
                </a:solidFill>
                <a:effectLst/>
                <a:latin typeface="Guardian TextSans Web"/>
              </a:rPr>
              <a:t> 43% </a:t>
            </a:r>
            <a:r>
              <a:rPr lang="fr-CA" b="0" i="0" dirty="0" err="1">
                <a:solidFill>
                  <a:srgbClr val="333333"/>
                </a:solidFill>
                <a:effectLst/>
                <a:latin typeface="Guardian TextSans Web"/>
              </a:rPr>
              <a:t>among</a:t>
            </a:r>
            <a:r>
              <a:rPr lang="fr-CA" b="0" i="0" dirty="0">
                <a:solidFill>
                  <a:srgbClr val="333333"/>
                </a:solidFill>
                <a:effectLst/>
                <a:latin typeface="Guardian TextSans Web"/>
              </a:rPr>
              <a:t> patients </a:t>
            </a:r>
            <a:r>
              <a:rPr lang="fr-CA" b="0" i="0" dirty="0" err="1">
                <a:solidFill>
                  <a:srgbClr val="333333"/>
                </a:solidFill>
                <a:effectLst/>
                <a:latin typeface="Guardian TextSans Web"/>
              </a:rPr>
              <a:t>receiving</a:t>
            </a:r>
            <a:r>
              <a:rPr lang="fr-CA" b="0" i="0" dirty="0">
                <a:solidFill>
                  <a:srgbClr val="333333"/>
                </a:solidFill>
                <a:effectLst/>
                <a:latin typeface="Guardian TextSans Web"/>
              </a:rPr>
              <a:t> the intervention vs 12% </a:t>
            </a:r>
            <a:r>
              <a:rPr lang="fr-CA" b="0" i="0" dirty="0" err="1">
                <a:solidFill>
                  <a:srgbClr val="333333"/>
                </a:solidFill>
                <a:effectLst/>
                <a:latin typeface="Guardian TextSans Web"/>
              </a:rPr>
              <a:t>receiving</a:t>
            </a:r>
            <a:r>
              <a:rPr lang="fr-CA" b="0" i="0" dirty="0">
                <a:solidFill>
                  <a:srgbClr val="333333"/>
                </a:solidFill>
                <a:effectLst/>
                <a:latin typeface="Guardian TextSans Web"/>
              </a:rPr>
              <a:t> </a:t>
            </a:r>
            <a:r>
              <a:rPr lang="fr-CA" b="0" i="0" dirty="0" err="1">
                <a:solidFill>
                  <a:srgbClr val="333333"/>
                </a:solidFill>
                <a:effectLst/>
                <a:latin typeface="Guardian TextSans Web"/>
              </a:rPr>
              <a:t>usual</a:t>
            </a:r>
            <a:r>
              <a:rPr lang="fr-CA" b="0" i="0" dirty="0">
                <a:solidFill>
                  <a:srgbClr val="333333"/>
                </a:solidFill>
                <a:effectLst/>
                <a:latin typeface="Guardian TextSans Web"/>
              </a:rPr>
              <a:t> care, </a:t>
            </a:r>
            <a:r>
              <a:rPr lang="fr-CA" b="0" i="0" dirty="0" err="1">
                <a:solidFill>
                  <a:srgbClr val="333333"/>
                </a:solidFill>
                <a:effectLst/>
                <a:latin typeface="Guardian TextSans Web"/>
              </a:rPr>
              <a:t>which</a:t>
            </a:r>
            <a:r>
              <a:rPr lang="fr-CA" b="0" i="0" dirty="0">
                <a:solidFill>
                  <a:srgbClr val="333333"/>
                </a:solidFill>
                <a:effectLst/>
                <a:latin typeface="Guardian TextSans Web"/>
              </a:rPr>
              <a:t> </a:t>
            </a:r>
            <a:r>
              <a:rPr lang="fr-CA" b="0" i="0" dirty="0" err="1">
                <a:solidFill>
                  <a:srgbClr val="333333"/>
                </a:solidFill>
                <a:effectLst/>
                <a:latin typeface="Guardian TextSans Web"/>
              </a:rPr>
              <a:t>represents</a:t>
            </a:r>
            <a:r>
              <a:rPr lang="fr-CA" b="0" i="0" dirty="0">
                <a:solidFill>
                  <a:srgbClr val="333333"/>
                </a:solidFill>
                <a:effectLst/>
                <a:latin typeface="Guardian TextSans Web"/>
              </a:rPr>
              <a:t> a </a:t>
            </a:r>
            <a:r>
              <a:rPr lang="fr-CA" b="0" i="0" dirty="0" err="1">
                <a:solidFill>
                  <a:srgbClr val="333333"/>
                </a:solidFill>
                <a:effectLst/>
                <a:latin typeface="Guardian TextSans Web"/>
              </a:rPr>
              <a:t>significant</a:t>
            </a:r>
            <a:r>
              <a:rPr lang="fr-CA" b="0" i="0" dirty="0">
                <a:solidFill>
                  <a:srgbClr val="333333"/>
                </a:solidFill>
                <a:effectLst/>
                <a:latin typeface="Guardian TextSans Web"/>
              </a:rPr>
              <a:t> </a:t>
            </a:r>
            <a:r>
              <a:rPr lang="fr-CA" b="0" i="0" dirty="0" err="1">
                <a:solidFill>
                  <a:srgbClr val="333333"/>
                </a:solidFill>
                <a:effectLst/>
                <a:latin typeface="Guardian TextSans Web"/>
              </a:rPr>
              <a:t>difference</a:t>
            </a:r>
            <a:r>
              <a:rPr lang="fr-CA" b="0" i="0" dirty="0">
                <a:solidFill>
                  <a:srgbClr val="333333"/>
                </a:solidFill>
                <a:effectLst/>
                <a:latin typeface="Guardian TextSans Web"/>
              </a:rPr>
              <a:t>.</a:t>
            </a:r>
            <a:endParaRPr lang="fr-CA" b="0" i="0" dirty="0">
              <a:solidFill>
                <a:srgbClr val="24221E"/>
              </a:solidFill>
              <a:effectLst/>
              <a:latin typeface="Open Sans" panose="020B0606030504020204" pitchFamily="34" charset="0"/>
            </a:endParaRPr>
          </a:p>
          <a:p>
            <a:pPr algn="l"/>
            <a:endParaRPr lang="fr-CA" b="0" i="0" dirty="0">
              <a:solidFill>
                <a:srgbClr val="24221E"/>
              </a:solidFill>
              <a:effectLst/>
              <a:latin typeface="Open Sans" panose="020B0606030504020204" pitchFamily="34" charset="0"/>
            </a:endParaRPr>
          </a:p>
          <a:p>
            <a:pPr algn="l"/>
            <a:r>
              <a:rPr lang="fr-CA" b="0" i="0" dirty="0">
                <a:solidFill>
                  <a:srgbClr val="24221E"/>
                </a:solidFill>
                <a:effectLst/>
                <a:latin typeface="Open Sans" panose="020B0606030504020204" pitchFamily="34" charset="0"/>
              </a:rPr>
              <a:t>Une nouvelle étude canadienne relève le rôle central des pharmaciens dans la </a:t>
            </a:r>
            <a:r>
              <a:rPr lang="fr-CA" b="0" i="0" dirty="0" err="1">
                <a:solidFill>
                  <a:srgbClr val="24221E"/>
                </a:solidFill>
                <a:effectLst/>
                <a:latin typeface="Open Sans" panose="020B0606030504020204" pitchFamily="34" charset="0"/>
              </a:rPr>
              <a:t>déprescription</a:t>
            </a:r>
            <a:r>
              <a:rPr lang="fr-CA" b="0" i="0" dirty="0">
                <a:solidFill>
                  <a:srgbClr val="24221E"/>
                </a:solidFill>
                <a:effectLst/>
                <a:latin typeface="Open Sans" panose="020B0606030504020204" pitchFamily="34" charset="0"/>
              </a:rPr>
              <a:t> de médicaments à risque d’effets nuisibles chez les aînés. À la suite de l’intervention de leur pharmacien, de nombreux patients ont pu cesser leur prise de somnifères, d’anti-inflammatoires ou d'autres médicaments potentiellement dangereux.</a:t>
            </a:r>
          </a:p>
          <a:p>
            <a:pPr algn="l"/>
            <a:r>
              <a:rPr lang="fr-CA" b="0" i="0" dirty="0">
                <a:solidFill>
                  <a:srgbClr val="24221E"/>
                </a:solidFill>
                <a:effectLst/>
                <a:latin typeface="Open Sans" panose="020B0606030504020204" pitchFamily="34" charset="0"/>
              </a:rPr>
              <a:t> </a:t>
            </a:r>
          </a:p>
          <a:p>
            <a:pPr algn="l"/>
            <a:r>
              <a:rPr lang="fr-CA" b="0" i="0" dirty="0">
                <a:solidFill>
                  <a:srgbClr val="24221E"/>
                </a:solidFill>
                <a:effectLst/>
                <a:latin typeface="Open Sans" panose="020B0606030504020204" pitchFamily="34" charset="0"/>
              </a:rPr>
              <a:t>L’étude, </a:t>
            </a:r>
            <a:r>
              <a:rPr lang="fr-CA" b="0" i="0" u="none" strike="noStrike" dirty="0">
                <a:solidFill>
                  <a:srgbClr val="478BFC"/>
                </a:solidFill>
                <a:effectLst/>
                <a:latin typeface="Open Sans" panose="020B0606030504020204" pitchFamily="34" charset="0"/>
                <a:hlinkClick r:id="rId3" tooltip="Ouvre un lien externe dans une nouvelle fenêtre"/>
              </a:rPr>
              <a:t>publiée</a:t>
            </a:r>
            <a:r>
              <a:rPr lang="fr-CA" b="0" i="0" dirty="0">
                <a:solidFill>
                  <a:srgbClr val="24221E"/>
                </a:solidFill>
                <a:effectLst/>
                <a:latin typeface="Open Sans" panose="020B0606030504020204" pitchFamily="34" charset="0"/>
              </a:rPr>
              <a:t> aujourd'hui dans le </a:t>
            </a:r>
            <a:r>
              <a:rPr lang="fr-CA" b="0" i="1" dirty="0">
                <a:solidFill>
                  <a:srgbClr val="24221E"/>
                </a:solidFill>
                <a:effectLst/>
                <a:latin typeface="Open Sans" panose="020B0606030504020204" pitchFamily="34" charset="0"/>
              </a:rPr>
              <a:t>Journal of the American </a:t>
            </a:r>
            <a:r>
              <a:rPr lang="fr-CA" b="0" i="1" dirty="0" err="1">
                <a:solidFill>
                  <a:srgbClr val="24221E"/>
                </a:solidFill>
                <a:effectLst/>
                <a:latin typeface="Open Sans" panose="020B0606030504020204" pitchFamily="34" charset="0"/>
              </a:rPr>
              <a:t>Medical</a:t>
            </a:r>
            <a:r>
              <a:rPr lang="fr-CA" b="0" i="1" dirty="0">
                <a:solidFill>
                  <a:srgbClr val="24221E"/>
                </a:solidFill>
                <a:effectLst/>
                <a:latin typeface="Open Sans" panose="020B0606030504020204" pitchFamily="34" charset="0"/>
              </a:rPr>
              <a:t> Association</a:t>
            </a:r>
            <a:r>
              <a:rPr lang="fr-CA" b="0" i="0" dirty="0">
                <a:solidFill>
                  <a:srgbClr val="24221E"/>
                </a:solidFill>
                <a:effectLst/>
                <a:latin typeface="Open Sans" panose="020B0606030504020204" pitchFamily="34" charset="0"/>
              </a:rPr>
              <a:t>, a été réalisée au Québec par des chercheurs de l'Université de Montréal. Ce sont 489 patients âgés de 65 ans et plus ainsi que 69 pharmaciens communautaires qui ont participé à l'essai clinique D-PRESCRIBE.</a:t>
            </a:r>
          </a:p>
          <a:p>
            <a:pPr marL="0" lvl="0" indent="0" algn="l" rtl="0">
              <a:lnSpc>
                <a:spcPct val="100000"/>
              </a:lnSpc>
              <a:spcBef>
                <a:spcPts val="0"/>
              </a:spcBef>
              <a:spcAft>
                <a:spcPts val="0"/>
              </a:spcAft>
              <a:buSzPts val="1400"/>
              <a:buNone/>
            </a:pPr>
            <a:endParaRPr dirty="0"/>
          </a:p>
        </p:txBody>
      </p:sp>
      <p:sp>
        <p:nvSpPr>
          <p:cNvPr id="247" name="Google Shape;247;g24ded5ded2f_0_1: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CA"/>
              <a:t>14</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1714ee38ce1_0_107: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g1714ee38ce1_0_107: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CA"/>
              <a:t>Il existe plusieurs méthodes de révision et outils développés, nous vous en présentons qqes uns</a:t>
            </a:r>
            <a:endParaRPr/>
          </a:p>
          <a:p>
            <a:pPr marL="0" lvl="0" indent="0" algn="l" rtl="0">
              <a:lnSpc>
                <a:spcPct val="100000"/>
              </a:lnSpc>
              <a:spcBef>
                <a:spcPts val="0"/>
              </a:spcBef>
              <a:spcAft>
                <a:spcPts val="0"/>
              </a:spcAft>
              <a:buSzPts val="1400"/>
              <a:buNone/>
            </a:pPr>
            <a:r>
              <a:rPr lang="fr-CA"/>
              <a:t>L’important est que vous appliquiez la méthode avec laquelle vous êtes à l’aise</a:t>
            </a:r>
            <a:endParaRPr/>
          </a:p>
        </p:txBody>
      </p:sp>
      <p:sp>
        <p:nvSpPr>
          <p:cNvPr id="256" name="Google Shape;256;g1714ee38ce1_0_107: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CA"/>
              <a:t>15</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1714ee38ce1_0_125: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g1714ee38ce1_0_125: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800"/>
              </a:spcBef>
              <a:spcAft>
                <a:spcPts val="0"/>
              </a:spcAft>
              <a:buSzPts val="1400"/>
              <a:buNone/>
            </a:pPr>
            <a:r>
              <a:rPr lang="fr-CA"/>
              <a:t>Associé au département de pharmacologie et de thérapeutique, en collaboration avec le département de médecine familiale de l'Université de la Colombie-Britannique.</a:t>
            </a:r>
            <a:endParaRPr/>
          </a:p>
        </p:txBody>
      </p:sp>
      <p:sp>
        <p:nvSpPr>
          <p:cNvPr id="264" name="Google Shape;264;g1714ee38ce1_0_125: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CA"/>
              <a:t>16</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1714ee38ce1_0_17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273" name="Google Shape;273;g1714ee38ce1_0_17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r>
              <a:rPr lang="fr-CA" sz="1200" b="0" i="0" u="none" strike="noStrike" cap="none">
                <a:solidFill>
                  <a:schemeClr val="dk1"/>
                </a:solidFill>
                <a:latin typeface="Calibri"/>
                <a:ea typeface="Calibri"/>
                <a:cs typeface="Calibri"/>
                <a:sym typeface="Calibri"/>
              </a:rPr>
              <a:t>09.09.2022</a:t>
            </a:r>
            <a:endParaRPr sz="1200" b="0" i="0" u="none" strike="noStrike" cap="none">
              <a:solidFill>
                <a:schemeClr val="dk1"/>
              </a:solidFill>
              <a:latin typeface="Calibri"/>
              <a:ea typeface="Calibri"/>
              <a:cs typeface="Calibri"/>
              <a:sym typeface="Calibri"/>
            </a:endParaRPr>
          </a:p>
        </p:txBody>
      </p:sp>
      <p:sp>
        <p:nvSpPr>
          <p:cNvPr id="274" name="Google Shape;274;g1714ee38ce1_0_17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g1714ee38ce1_0_171: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fr-CA"/>
              <a:t>&lt;a href="https://fr.vecteezy.com/photos-gratuite"&gt;Banque de photos par Vecteezy&lt;/a&gt;</a:t>
            </a:r>
            <a:endParaRPr/>
          </a:p>
          <a:p>
            <a:pPr marL="0" lvl="0" indent="0" algn="l" rtl="0">
              <a:lnSpc>
                <a:spcPct val="100000"/>
              </a:lnSpc>
              <a:spcBef>
                <a:spcPts val="0"/>
              </a:spcBef>
              <a:spcAft>
                <a:spcPts val="0"/>
              </a:spcAft>
              <a:buClr>
                <a:schemeClr val="dk1"/>
              </a:buClr>
              <a:buSzPts val="1200"/>
              <a:buFont typeface="Calibri"/>
              <a:buNone/>
            </a:pPr>
            <a:r>
              <a:rPr lang="fr-CA"/>
              <a:t>Par Geraldine</a:t>
            </a:r>
            <a:endParaRPr/>
          </a:p>
          <a:p>
            <a:pPr marL="0" lvl="0" indent="0" algn="l" rtl="0">
              <a:lnSpc>
                <a:spcPct val="100000"/>
              </a:lnSpc>
              <a:spcBef>
                <a:spcPts val="0"/>
              </a:spcBef>
              <a:spcAft>
                <a:spcPts val="0"/>
              </a:spcAft>
              <a:buSzPts val="1400"/>
              <a:buNone/>
            </a:pPr>
            <a:endParaRPr/>
          </a:p>
        </p:txBody>
      </p:sp>
      <p:sp>
        <p:nvSpPr>
          <p:cNvPr id="276" name="Google Shape;276;g1714ee38ce1_0_171: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277" name="Google Shape;277;g1714ee38ce1_0_171: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fr-CA" sz="1200" b="0" i="0" u="none" strike="noStrike" cap="none">
                <a:solidFill>
                  <a:schemeClr val="dk1"/>
                </a:solidFill>
                <a:latin typeface="Calibri"/>
                <a:ea typeface="Calibri"/>
                <a:cs typeface="Calibri"/>
                <a:sym typeface="Calibri"/>
              </a:rPr>
              <a:t>17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1714ee38ce1_0_41: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g1714ee38ce1_0_41: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8" name="Google Shape;288;g1714ee38ce1_0_41: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CA"/>
              <a:t>18</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1714ee38ce1_0_97: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g1714ee38ce1_0_97: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CA"/>
              <a:t>photo tirée de https://www.reseaudeprescription.ca/blog/deprescription-polypharmacie</a:t>
            </a:r>
            <a:endParaRPr/>
          </a:p>
        </p:txBody>
      </p:sp>
      <p:sp>
        <p:nvSpPr>
          <p:cNvPr id="297" name="Google Shape;297;g1714ee38ce1_0_97: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CA"/>
              <a:t>19</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1714ee38ce1_0_119: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g1714ee38ce1_0_119: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CA"/>
              <a:t>Mettre plus loin dans u contexte appliqué</a:t>
            </a:r>
            <a:endParaRPr/>
          </a:p>
        </p:txBody>
      </p:sp>
      <p:sp>
        <p:nvSpPr>
          <p:cNvPr id="308" name="Google Shape;308;g1714ee38ce1_0_119: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CA"/>
              <a:t>20</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714ee38ce1_0_199: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g1714ee38ce1_0_199: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CA"/>
              <a:t>animation pour faire apparaitre Iceberg dans un 2e temps: faire l’exercice avec le groupe</a:t>
            </a:r>
            <a:endParaRPr/>
          </a:p>
          <a:p>
            <a:pPr marL="0" lvl="0" indent="0" algn="l" rtl="0">
              <a:lnSpc>
                <a:spcPct val="100000"/>
              </a:lnSpc>
              <a:spcBef>
                <a:spcPts val="0"/>
              </a:spcBef>
              <a:spcAft>
                <a:spcPts val="0"/>
              </a:spcAft>
              <a:buSzPts val="1400"/>
              <a:buNone/>
            </a:pPr>
            <a:r>
              <a:rPr lang="fr-CA"/>
              <a:t>Amitriptyline antocholinergique</a:t>
            </a:r>
            <a:endParaRPr/>
          </a:p>
        </p:txBody>
      </p:sp>
      <p:sp>
        <p:nvSpPr>
          <p:cNvPr id="318" name="Google Shape;318;g1714ee38ce1_0_199: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CA"/>
              <a:t>21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128" name="Google Shape;128;p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r>
              <a:rPr lang="fr-CA" sz="1200" b="0" i="0" u="none" strike="noStrike" cap="none">
                <a:solidFill>
                  <a:schemeClr val="dk1"/>
                </a:solidFill>
                <a:latin typeface="Calibri"/>
                <a:ea typeface="Calibri"/>
                <a:cs typeface="Calibri"/>
                <a:sym typeface="Calibri"/>
              </a:rPr>
              <a:t>09.09.2022</a:t>
            </a:r>
            <a:endParaRPr sz="1200" b="0" i="0" u="none" strike="noStrike" cap="none">
              <a:solidFill>
                <a:schemeClr val="dk1"/>
              </a:solidFill>
              <a:latin typeface="Calibri"/>
              <a:ea typeface="Calibri"/>
              <a:cs typeface="Calibri"/>
              <a:sym typeface="Calibri"/>
            </a:endParaRPr>
          </a:p>
        </p:txBody>
      </p:sp>
      <p:sp>
        <p:nvSpPr>
          <p:cNvPr id="129" name="Google Shape;129;p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CA"/>
              <a:t>Where a faculty/presenter has no relationships to disclose, indicate Not Applicable under Relationships with Financial Sponsors.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fr-CA"/>
              <a:t>Complete this slide for the primary presenter and ALL co-presenters if applicable.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fr-CA"/>
              <a:t>Reminder: Disclosures made on your COI forms should match disclosures made on the COI slide.</a:t>
            </a:r>
            <a:endParaRPr/>
          </a:p>
        </p:txBody>
      </p:sp>
      <p:sp>
        <p:nvSpPr>
          <p:cNvPr id="131" name="Google Shape;131;p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132" name="Google Shape;132;p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fr-CA"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1714ee38ce1_0_2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g1714ee38ce1_0_2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fr-CA">
                <a:solidFill>
                  <a:srgbClr val="212121"/>
                </a:solidFill>
                <a:highlight>
                  <a:srgbClr val="FFFFFF"/>
                </a:highlight>
                <a:latin typeface="Roboto"/>
                <a:ea typeface="Roboto"/>
                <a:cs typeface="Roboto"/>
                <a:sym typeface="Roboto"/>
              </a:rPr>
              <a:t>De Crescenzo F, D'Alò GL, Ostinelli EG, Ciabattini M, Di Franco V, Watanabe N, Kurtulmus A, Tomlinson A, Mitrova Z, Foti F, Del Giovane C, Quested DJ, Cowen PJ, Barbui C, Amato L, Efthimiou O, Cipriani A. Comparative effects of pharmacological interventions for the acute and long-term management of insomnia disorder in adults: a systematic review and network meta-analysis. Lancet. 2022 Jul 16;400(10347):170-184. doi: 10.1016/S0140-6736(22)00878-9. PMID: 35843245.</a:t>
            </a:r>
            <a:endParaRPr sz="1000">
              <a:latin typeface="Arial"/>
              <a:ea typeface="Arial"/>
              <a:cs typeface="Arial"/>
              <a:sym typeface="Arial"/>
            </a:endParaRPr>
          </a:p>
        </p:txBody>
      </p:sp>
      <p:sp>
        <p:nvSpPr>
          <p:cNvPr id="329" name="Google Shape;329;g1714ee38ce1_0_2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fr-CA"/>
              <a:t>22</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1714ee38ce1_0_2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g1714ee38ce1_0_2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fr-CA">
                <a:solidFill>
                  <a:srgbClr val="212121"/>
                </a:solidFill>
                <a:highlight>
                  <a:srgbClr val="FFFFFF"/>
                </a:highlight>
                <a:latin typeface="Roboto"/>
                <a:ea typeface="Roboto"/>
                <a:cs typeface="Roboto"/>
                <a:sym typeface="Roboto"/>
              </a:rPr>
              <a:t>De Crescenzo F, D'Alò GL, Ostinelli EG, Ciabattini M, Di Franco V, Watanabe N, Kurtulmus A, Tomlinson A, Mitrova Z, Foti F, Del Giovane C, Quested DJ, Cowen PJ, Barbui C, Amato L, Efthimiou O, Cipriani A. Comparative effects of pharmacological interventions for the acute and long-term management of insomnia disorder in adults: a systematic review and network meta-analysis. Lancet. 2022 Jul 16;400(10347):170-184. doi: 10.1016/S0140-6736(22)00878-9. PMID: 35843245.</a:t>
            </a:r>
            <a:endParaRPr>
              <a:solidFill>
                <a:srgbClr val="212121"/>
              </a:solidFill>
              <a:highlight>
                <a:srgbClr val="FFFFFF"/>
              </a:highlight>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endParaRPr>
              <a:solidFill>
                <a:srgbClr val="212121"/>
              </a:solidFill>
              <a:highlight>
                <a:srgbClr val="FFFFFF"/>
              </a:highlight>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CA">
                <a:solidFill>
                  <a:srgbClr val="212121"/>
                </a:solidFill>
                <a:highlight>
                  <a:srgbClr val="FFFFFF"/>
                </a:highlight>
                <a:latin typeface="Roboto"/>
                <a:ea typeface="Roboto"/>
                <a:cs typeface="Roboto"/>
                <a:sym typeface="Roboto"/>
              </a:rPr>
              <a:t>J’attire votre attention sur l’absence de données sur l’usage à long terme des benzodiazépines, tant courte, moyenne que longue action</a:t>
            </a:r>
            <a:endParaRPr>
              <a:solidFill>
                <a:srgbClr val="212121"/>
              </a:solidFill>
              <a:highlight>
                <a:srgbClr val="FFFFFF"/>
              </a:highlight>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endParaRPr>
              <a:solidFill>
                <a:srgbClr val="212121"/>
              </a:solidFill>
              <a:highlight>
                <a:srgbClr val="FFFFFF"/>
              </a:highlight>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CA">
                <a:solidFill>
                  <a:srgbClr val="212121"/>
                </a:solidFill>
                <a:highlight>
                  <a:srgbClr val="FFFFFF"/>
                </a:highlight>
                <a:latin typeface="Roboto"/>
                <a:ea typeface="Roboto"/>
                <a:cs typeface="Roboto"/>
                <a:sym typeface="Roboto"/>
              </a:rPr>
              <a:t>études chez les adultes, pas spécifiquement chez les personnes agées</a:t>
            </a:r>
            <a:endParaRPr>
              <a:solidFill>
                <a:srgbClr val="212121"/>
              </a:solidFill>
              <a:highlight>
                <a:srgbClr val="FFFFFF"/>
              </a:highlight>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fr-CA">
                <a:solidFill>
                  <a:srgbClr val="212121"/>
                </a:solidFill>
                <a:highlight>
                  <a:srgbClr val="FFFFFF"/>
                </a:highlight>
                <a:latin typeface="Roboto"/>
                <a:ea typeface="Roboto"/>
                <a:cs typeface="Roboto"/>
                <a:sym typeface="Roboto"/>
              </a:rPr>
              <a:t>Lunesta (eszolpiderm) et autres Z non remboursés par la RAMQ</a:t>
            </a:r>
            <a:endParaRPr>
              <a:solidFill>
                <a:srgbClr val="212121"/>
              </a:solidFill>
              <a:highlight>
                <a:srgbClr val="FFFFFF"/>
              </a:highlight>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endParaRPr>
              <a:solidFill>
                <a:srgbClr val="212121"/>
              </a:solidFill>
              <a:highlight>
                <a:srgbClr val="FFFFFF"/>
              </a:highlight>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endParaRPr>
              <a:solidFill>
                <a:srgbClr val="212121"/>
              </a:solidFill>
              <a:highlight>
                <a:srgbClr val="FFFFFF"/>
              </a:highlight>
              <a:latin typeface="Roboto"/>
              <a:ea typeface="Roboto"/>
              <a:cs typeface="Roboto"/>
              <a:sym typeface="Roboto"/>
            </a:endParaRPr>
          </a:p>
        </p:txBody>
      </p:sp>
      <p:sp>
        <p:nvSpPr>
          <p:cNvPr id="337" name="Google Shape;337;g1714ee38ce1_0_2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fr-CA"/>
              <a:t>23</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800"/>
              </a:spcBef>
              <a:spcAft>
                <a:spcPts val="0"/>
              </a:spcAft>
              <a:buSzPts val="1400"/>
              <a:buNone/>
            </a:pPr>
            <a:r>
              <a:rPr lang="fr-CA"/>
              <a:t>5 fois plus de risque d’avoir des problèmes de mémoire et de concentration</a:t>
            </a:r>
            <a:br>
              <a:rPr lang="fr-CA"/>
            </a:br>
            <a:r>
              <a:rPr lang="fr-CA"/>
              <a:t>4 fois plus à risque de se sentir fatigué pendant la journée</a:t>
            </a:r>
            <a:br>
              <a:rPr lang="fr-CA"/>
            </a:br>
            <a:r>
              <a:rPr lang="fr-CA"/>
              <a:t>2 fois plus à risque de faire une chute et de subir une fracture (hanche, poignet)</a:t>
            </a:r>
            <a:br>
              <a:rPr lang="fr-CA"/>
            </a:br>
            <a:r>
              <a:rPr lang="fr-CA"/>
              <a:t>2 fois plus à risque d’avoir un accident de voiture</a:t>
            </a:r>
            <a:br>
              <a:rPr lang="fr-CA"/>
            </a:br>
            <a:r>
              <a:rPr lang="fr-CA"/>
              <a:t>Plus à risque de développer des problèmes de pertes urinaires</a:t>
            </a:r>
            <a:endParaRPr/>
          </a:p>
          <a:p>
            <a:pPr marL="0" lvl="0" indent="0" algn="l" rtl="0">
              <a:lnSpc>
                <a:spcPct val="100000"/>
              </a:lnSpc>
              <a:spcBef>
                <a:spcPts val="0"/>
              </a:spcBef>
              <a:spcAft>
                <a:spcPts val="0"/>
              </a:spcAft>
              <a:buSzPts val="1400"/>
              <a:buNone/>
            </a:pPr>
            <a:r>
              <a:rPr lang="fr-CA" sz="1576"/>
              <a:t>Tiré de la brochure EMPOWER, Deprescribing.org</a:t>
            </a:r>
            <a:endParaRPr/>
          </a:p>
          <a:p>
            <a:pPr marL="0" lvl="0" indent="0" algn="l" rtl="0">
              <a:lnSpc>
                <a:spcPct val="100000"/>
              </a:lnSpc>
              <a:spcBef>
                <a:spcPts val="0"/>
              </a:spcBef>
              <a:spcAft>
                <a:spcPts val="0"/>
              </a:spcAft>
              <a:buClr>
                <a:schemeClr val="dk1"/>
              </a:buClr>
              <a:buSzPts val="1200"/>
              <a:buFont typeface="Calibri"/>
              <a:buNone/>
            </a:pPr>
            <a:endParaRPr/>
          </a:p>
        </p:txBody>
      </p:sp>
      <p:sp>
        <p:nvSpPr>
          <p:cNvPr id="345" name="Google Shape;345;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CA"/>
              <a:t>24</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lvl="0" indent="0" algn="l" rtl="0">
              <a:lnSpc>
                <a:spcPct val="100000"/>
              </a:lnSpc>
              <a:spcBef>
                <a:spcPts val="0"/>
              </a:spcBef>
              <a:spcAft>
                <a:spcPts val="0"/>
              </a:spcAft>
              <a:buSzPts val="1400"/>
              <a:buNone/>
            </a:pPr>
            <a:r>
              <a:rPr lang="fr-CA"/>
              <a:t>Dans le groupe intervention: 67% des patients ont initié la conversation sur les sédatifs avec leur MD ou pharmacien</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100"/>
              <a:buFont typeface="Arial"/>
              <a:buNone/>
            </a:pPr>
            <a:r>
              <a:rPr lang="fr-CA"/>
              <a:t>Réseau Canadien pour la déprescription; Brochure EMPOWER</a:t>
            </a:r>
            <a:endParaRPr/>
          </a:p>
          <a:p>
            <a:pPr marL="0" lvl="0" indent="0" algn="l" rtl="0">
              <a:lnSpc>
                <a:spcPct val="100000"/>
              </a:lnSpc>
              <a:spcBef>
                <a:spcPts val="0"/>
              </a:spcBef>
              <a:spcAft>
                <a:spcPts val="0"/>
              </a:spcAft>
              <a:buClr>
                <a:schemeClr val="dk1"/>
              </a:buClr>
              <a:buSzPts val="1200"/>
              <a:buFont typeface="Calibri"/>
              <a:buNone/>
            </a:pPr>
            <a:r>
              <a:rPr lang="fr-CA"/>
              <a:t>Juste le fait de remettre la brochure aux patients sans même en parler encourage 30% de nos patients à entamer un sevrage de leur benzodiazépine</a:t>
            </a:r>
            <a:endParaRPr/>
          </a:p>
          <a:p>
            <a:pPr marL="0" lvl="0" indent="0" algn="l" rtl="0">
              <a:lnSpc>
                <a:spcPct val="100000"/>
              </a:lnSpc>
              <a:spcBef>
                <a:spcPts val="0"/>
              </a:spcBef>
              <a:spcAft>
                <a:spcPts val="0"/>
              </a:spcAft>
              <a:buClr>
                <a:schemeClr val="dk1"/>
              </a:buClr>
              <a:buSzPts val="1200"/>
              <a:buFont typeface="Calibri"/>
              <a:buNone/>
            </a:pPr>
            <a:r>
              <a:rPr lang="fr-CA"/>
              <a:t>Étude publiée en 2014 dans JAMA: </a:t>
            </a:r>
            <a:r>
              <a:rPr lang="fr-CA">
                <a:solidFill>
                  <a:srgbClr val="212121"/>
                </a:solidFill>
                <a:highlight>
                  <a:srgbClr val="FFFFFF"/>
                </a:highlight>
              </a:rPr>
              <a:t>Reduction of inappropriate benzodiazepine prescriptions among older adults through direct patient education: the EMPOWER cluster randomized trial </a:t>
            </a:r>
            <a:endParaRPr>
              <a:solidFill>
                <a:srgbClr val="212121"/>
              </a:solidFill>
              <a:highlight>
                <a:srgbClr val="FFFFFF"/>
              </a:highlight>
            </a:endParaRPr>
          </a:p>
          <a:p>
            <a:pPr marL="0" lvl="0" indent="0" algn="l" rtl="0">
              <a:lnSpc>
                <a:spcPct val="100000"/>
              </a:lnSpc>
              <a:spcBef>
                <a:spcPts val="0"/>
              </a:spcBef>
              <a:spcAft>
                <a:spcPts val="0"/>
              </a:spcAft>
              <a:buClr>
                <a:schemeClr val="dk1"/>
              </a:buClr>
              <a:buSzPts val="1200"/>
              <a:buFont typeface="Calibri"/>
              <a:buNone/>
            </a:pPr>
            <a:r>
              <a:rPr lang="fr-CA">
                <a:solidFill>
                  <a:srgbClr val="212121"/>
                </a:solidFill>
                <a:highlight>
                  <a:srgbClr val="FFFFFF"/>
                </a:highlight>
                <a:latin typeface="Roboto"/>
                <a:ea typeface="Roboto"/>
                <a:cs typeface="Roboto"/>
                <a:sym typeface="Roboto"/>
              </a:rPr>
              <a:t>Tannenbaum C, Martin P, Tamblyn R, Benedetti A, Ahmed S. Reduction of inappropriate benzodiazepine prescriptions among older adults through direct patient education: the EMPOWER cluster randomized trial. JAMA Intern Med. 2014 Jun;174(6):890-8. doi: 10.1001/jamainternmed.2014.949. PMID: 24733354.</a:t>
            </a:r>
            <a:endParaRPr>
              <a:solidFill>
                <a:srgbClr val="212121"/>
              </a:solidFill>
              <a:highlight>
                <a:srgbClr val="FFFFFF"/>
              </a:highlight>
            </a:endParaRPr>
          </a:p>
          <a:p>
            <a:pPr marL="0" lvl="0" indent="0" algn="l" rtl="0">
              <a:lnSpc>
                <a:spcPct val="9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fr-CA"/>
              <a:t>https://static1.squarespace.com/static/5b228b21b27e39f258f12ae0/t/60df38bf06f431545ec0d602/1625241797544/Somnife%CC%80res+et+me%CC%81ds+contre+l%27anxie%CC%81te%CC%81.pdf</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fr-CA"/>
              <a:t>https://www.reseaudeprescription.ca/ressources/</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fr-CA" u="sng">
                <a:solidFill>
                  <a:schemeClr val="hlink"/>
                </a:solidFill>
                <a:hlinkClick r:id="rId3"/>
              </a:rPr>
              <a:t>https://deprescribing.org/fr/propos-de-nous/</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90000"/>
              </a:lnSpc>
              <a:spcBef>
                <a:spcPts val="0"/>
              </a:spcBef>
              <a:spcAft>
                <a:spcPts val="0"/>
              </a:spcAft>
              <a:buSzPts val="1400"/>
              <a:buNone/>
            </a:pPr>
            <a:endParaRPr/>
          </a:p>
        </p:txBody>
      </p:sp>
      <p:sp>
        <p:nvSpPr>
          <p:cNvPr id="373" name="Google Shape;373;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CA"/>
              <a:t>26</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1714ee38ce1_0_143: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g1714ee38ce1_0_143: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342900" lvl="0" indent="-158750" algn="l" rtl="0">
              <a:lnSpc>
                <a:spcPct val="100000"/>
              </a:lnSpc>
              <a:spcBef>
                <a:spcPts val="1500"/>
              </a:spcBef>
              <a:spcAft>
                <a:spcPts val="0"/>
              </a:spcAft>
              <a:buClr>
                <a:schemeClr val="hlink"/>
              </a:buClr>
              <a:buSzPts val="2600"/>
              <a:buNone/>
            </a:pPr>
            <a:endParaRPr u="sng">
              <a:solidFill>
                <a:schemeClr val="hlink"/>
              </a:solidFill>
              <a:hlinkClick r:id="rId3"/>
            </a:endParaRPr>
          </a:p>
          <a:p>
            <a:pPr marL="342900" lvl="0" indent="-158750" algn="l" rtl="0">
              <a:lnSpc>
                <a:spcPct val="100000"/>
              </a:lnSpc>
              <a:spcBef>
                <a:spcPts val="1500"/>
              </a:spcBef>
              <a:spcAft>
                <a:spcPts val="0"/>
              </a:spcAft>
              <a:buClr>
                <a:schemeClr val="hlink"/>
              </a:buClr>
              <a:buSzPts val="2600"/>
              <a:buNone/>
            </a:pPr>
            <a:endParaRPr u="sng">
              <a:solidFill>
                <a:schemeClr val="hlink"/>
              </a:solidFill>
              <a:hlinkClick r:id="rId3"/>
            </a:endParaRPr>
          </a:p>
          <a:p>
            <a:pPr marL="342900" lvl="0" indent="-323850" algn="l" rtl="0">
              <a:lnSpc>
                <a:spcPct val="100000"/>
              </a:lnSpc>
              <a:spcBef>
                <a:spcPts val="1500"/>
              </a:spcBef>
              <a:spcAft>
                <a:spcPts val="0"/>
              </a:spcAft>
              <a:buClr>
                <a:schemeClr val="hlink"/>
              </a:buClr>
              <a:buSzPts val="2600"/>
              <a:buChar char="•"/>
            </a:pPr>
            <a:r>
              <a:rPr lang="fr-CA" u="sng">
                <a:solidFill>
                  <a:schemeClr val="hlink"/>
                </a:solidFill>
                <a:hlinkClick r:id="rId3"/>
              </a:rPr>
              <a:t>Deprescribing.org</a:t>
            </a:r>
            <a:r>
              <a:rPr lang="fr-CA"/>
              <a:t>: site Internet développé par une pharmacienne, un médecin et leurs équipes de recherche à l’Institut de recherche Bruyère à Ottawa et à l’Université de Montréal.</a:t>
            </a:r>
            <a:br>
              <a:rPr lang="fr-CA"/>
            </a:br>
            <a:r>
              <a:rPr lang="fr-CA"/>
              <a:t>Dont les fameuses brochures EMPOWER dont celle sur les hypnotiques sur lesquelles nous allons revenir plus loin</a:t>
            </a:r>
            <a:endParaRPr/>
          </a:p>
          <a:p>
            <a:pPr marL="0" lvl="0" indent="0" algn="l" rtl="0">
              <a:lnSpc>
                <a:spcPct val="100000"/>
              </a:lnSpc>
              <a:spcBef>
                <a:spcPts val="0"/>
              </a:spcBef>
              <a:spcAft>
                <a:spcPts val="0"/>
              </a:spcAft>
              <a:buClr>
                <a:schemeClr val="dk1"/>
              </a:buClr>
              <a:buSzPts val="1100"/>
              <a:buFont typeface="Arial"/>
              <a:buNone/>
            </a:pPr>
            <a:r>
              <a:rPr lang="fr-CA" u="sng">
                <a:solidFill>
                  <a:schemeClr val="hlink"/>
                </a:solidFill>
                <a:hlinkClick r:id="rId4"/>
              </a:rPr>
              <a:t>Algorithme dans UpToDate</a:t>
            </a:r>
            <a:r>
              <a:rPr lang="fr-CA"/>
              <a:t>: algorithme avec plusieurs</a:t>
            </a:r>
            <a:r>
              <a:rPr lang="fr-CA" sz="3900"/>
              <a:t> </a:t>
            </a:r>
            <a:r>
              <a:rPr lang="fr-CA"/>
              <a:t>questions pouvant aider le professionnel dans sa prise de décision à savoir s’il doit cesser le médicament, le changer pour une autre molécule ou ajuster la dose</a:t>
            </a:r>
            <a:endParaRPr/>
          </a:p>
        </p:txBody>
      </p:sp>
      <p:sp>
        <p:nvSpPr>
          <p:cNvPr id="384" name="Google Shape;384;g1714ee38ce1_0_143: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CA"/>
              <a:t>27</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CA" u="sng">
                <a:solidFill>
                  <a:schemeClr val="hlink"/>
                </a:solidFill>
                <a:hlinkClick r:id="rId3"/>
              </a:rPr>
              <a:t>https://static1.squarespace.com/static/5b228b21b27e39f258f12ae0/t/6061d865a5fb8c1773a733c8/1617025131027/Brochure+sommeil_29mars2021.pdf</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fr-CA"/>
              <a:t>autres ressources dans votre milieu?</a:t>
            </a:r>
            <a:endParaRPr/>
          </a:p>
          <a:p>
            <a:pPr marL="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r>
              <a:rPr lang="fr-CA"/>
              <a:t>https://www.ciusss-capitalenationale.gouv.qc.ca/services/vivre-sante/sommeil/agir-mieux-dormir</a:t>
            </a:r>
            <a:endParaRPr/>
          </a:p>
          <a:p>
            <a:pPr marL="0" lvl="0" indent="0" algn="l" rtl="0">
              <a:lnSpc>
                <a:spcPct val="100000"/>
              </a:lnSpc>
              <a:spcBef>
                <a:spcPts val="0"/>
              </a:spcBef>
              <a:spcAft>
                <a:spcPts val="0"/>
              </a:spcAft>
              <a:buClr>
                <a:schemeClr val="dk1"/>
              </a:buClr>
              <a:buSzPts val="1200"/>
              <a:buFont typeface="Calibri"/>
              <a:buNone/>
            </a:pPr>
            <a:r>
              <a:rPr lang="fr-CA"/>
              <a:t>https://scs-css.ca/</a:t>
            </a:r>
            <a:endParaRPr/>
          </a:p>
          <a:p>
            <a:pPr marL="0" lvl="0" indent="0" algn="l" rtl="0">
              <a:lnSpc>
                <a:spcPct val="100000"/>
              </a:lnSpc>
              <a:spcBef>
                <a:spcPts val="0"/>
              </a:spcBef>
              <a:spcAft>
                <a:spcPts val="0"/>
              </a:spcAft>
              <a:buClr>
                <a:schemeClr val="dk1"/>
              </a:buClr>
              <a:buSzPts val="1200"/>
              <a:buFont typeface="Calibri"/>
              <a:buNone/>
            </a:pPr>
            <a:r>
              <a:rPr lang="fr-CA"/>
              <a:t>https://fondationsommeil.com/</a:t>
            </a:r>
            <a:endParaRPr/>
          </a:p>
          <a:p>
            <a:pPr marL="0" lvl="0" indent="0" algn="l" rtl="0">
              <a:lnSpc>
                <a:spcPct val="100000"/>
              </a:lnSpc>
              <a:spcBef>
                <a:spcPts val="0"/>
              </a:spcBef>
              <a:spcAft>
                <a:spcPts val="0"/>
              </a:spcAft>
              <a:buClr>
                <a:schemeClr val="dk1"/>
              </a:buClr>
              <a:buSzPts val="1200"/>
              <a:buFont typeface="Calibri"/>
              <a:buNone/>
            </a:pPr>
            <a:r>
              <a:rPr lang="fr-CA"/>
              <a:t>http://reseau-morphee.fr/le-sommeil-et-ses-troubles-informations/</a:t>
            </a:r>
            <a:endParaRPr/>
          </a:p>
        </p:txBody>
      </p:sp>
      <p:sp>
        <p:nvSpPr>
          <p:cNvPr id="395" name="Google Shape;395;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CA"/>
              <a:t>28</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6: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fr-CA" sz="3600"/>
              <a:t>Trousse à outil par Choisir avec soin</a:t>
            </a:r>
            <a:endParaRPr sz="3600"/>
          </a:p>
          <a:p>
            <a:pPr marL="0" lvl="0" indent="0" algn="l" rtl="0">
              <a:spcBef>
                <a:spcPts val="0"/>
              </a:spcBef>
              <a:spcAft>
                <a:spcPts val="0"/>
              </a:spcAft>
              <a:buNone/>
            </a:pPr>
            <a:endParaRPr/>
          </a:p>
        </p:txBody>
      </p:sp>
      <p:sp>
        <p:nvSpPr>
          <p:cNvPr id="408" name="Google Shape;408;p6: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fr-CA"/>
              <a:t>https://www.cfp.ca/content/68/3/e63</a:t>
            </a:r>
            <a:endParaRPr/>
          </a:p>
        </p:txBody>
      </p:sp>
      <p:sp>
        <p:nvSpPr>
          <p:cNvPr id="416" name="Google Shape;416;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1714ee38ce1_0_2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fr-CA" u="sng">
                <a:solidFill>
                  <a:schemeClr val="hlink"/>
                </a:solidFill>
                <a:hlinkClick r:id="rId3"/>
              </a:rPr>
              <a:t>https://www.cfp.ca/content/68/3/e63</a:t>
            </a:r>
            <a:endParaRPr/>
          </a:p>
          <a:p>
            <a:pPr marL="0" lvl="0" indent="0" algn="l" rtl="0">
              <a:lnSpc>
                <a:spcPct val="100000"/>
              </a:lnSpc>
              <a:spcBef>
                <a:spcPts val="0"/>
              </a:spcBef>
              <a:spcAft>
                <a:spcPts val="0"/>
              </a:spcAft>
              <a:buClr>
                <a:schemeClr val="dk1"/>
              </a:buClr>
              <a:buSzPts val="1100"/>
              <a:buFont typeface="Arial"/>
              <a:buNone/>
            </a:pPr>
            <a:r>
              <a:rPr lang="fr-CA" sz="900">
                <a:latin typeface="Arial"/>
                <a:ea typeface="Arial"/>
                <a:cs typeface="Arial"/>
                <a:sym typeface="Arial"/>
              </a:rPr>
              <a:t>L’équipe des données a relevé 1 étude avec répartition aléatoire et contrôlée portant sur les cannabinoïdes contre la douleur arthrosique, qui n’a montré aucun bienfait par rapport au placebo sur les paramètres d’évaluation de la douleur. L’examen des données sur les cannabinoïdes a également montré un taux élevé d’effets indésirables associés aux cannabinoïdes, ce qui corroborait les lignes directrices antérieures, y compris les étourdissements (NNN=5), les perturbations cognitives (NNN=4 à 7), la sédation (NNN=5), la dysphorie (NNN=8) et la confusion (NNN=15)</a:t>
            </a:r>
            <a:r>
              <a:rPr lang="fr-CA" sz="500">
                <a:latin typeface="Arial"/>
                <a:ea typeface="Arial"/>
                <a:cs typeface="Arial"/>
                <a:sym typeface="Arial"/>
              </a:rPr>
              <a:t>5</a:t>
            </a:r>
            <a:r>
              <a:rPr lang="fr-CA" sz="900">
                <a:latin typeface="Arial"/>
                <a:ea typeface="Arial"/>
                <a:cs typeface="Arial"/>
                <a:sym typeface="Arial"/>
              </a:rPr>
              <a:t>. En s’appuyant sur ces données, le comité a laissé entendre que chez la plupart des patients, les préjudices des cannabinoïdes dépassent probablement les bienfaits contre l’arthrose. </a:t>
            </a:r>
            <a:r>
              <a:rPr lang="fr-CA" sz="900" b="1">
                <a:latin typeface="Arial"/>
                <a:ea typeface="Arial"/>
                <a:cs typeface="Arial"/>
                <a:sym typeface="Arial"/>
              </a:rPr>
              <a:t>Cette recommandation diffère de celle émise par de récentes lignes directrices cliniques rapides qui émettaient une faible recommandation en faveur des cannabinoïdes contre toute douleur chronique</a:t>
            </a:r>
            <a:r>
              <a:rPr lang="fr-CA" sz="500" b="1">
                <a:latin typeface="Arial"/>
                <a:ea typeface="Arial"/>
                <a:cs typeface="Arial"/>
                <a:sym typeface="Arial"/>
              </a:rPr>
              <a:t>19</a:t>
            </a:r>
            <a:r>
              <a:rPr lang="fr-CA" sz="900" b="1">
                <a:latin typeface="Arial"/>
                <a:ea typeface="Arial"/>
                <a:cs typeface="Arial"/>
                <a:sym typeface="Arial"/>
              </a:rPr>
              <a:t>.</a:t>
            </a:r>
            <a:r>
              <a:rPr lang="fr-CA" sz="900">
                <a:latin typeface="Arial"/>
                <a:ea typeface="Arial"/>
                <a:cs typeface="Arial"/>
                <a:sym typeface="Arial"/>
              </a:rPr>
              <a:t> La revue systématique sur laquelle s’appuyaient ces lignes directrices ne comptait qu’une seule étude avec répartition aléatoire et contrôlée incluant des patients arthrosiques, qui n’avait relevé aucune donnée probante étayant un bienfait pour la douleur</a:t>
            </a:r>
            <a:r>
              <a:rPr lang="fr-CA" sz="500">
                <a:latin typeface="Arial"/>
                <a:ea typeface="Arial"/>
                <a:cs typeface="Arial"/>
                <a:sym typeface="Arial"/>
              </a:rPr>
              <a:t>20</a:t>
            </a:r>
            <a:r>
              <a:rPr lang="fr-CA" sz="900">
                <a:latin typeface="Arial"/>
                <a:ea typeface="Arial"/>
                <a:cs typeface="Arial"/>
                <a:sym typeface="Arial"/>
              </a:rPr>
              <a:t>. </a:t>
            </a:r>
            <a:endParaRPr/>
          </a:p>
        </p:txBody>
      </p:sp>
      <p:sp>
        <p:nvSpPr>
          <p:cNvPr id="424" name="Google Shape;424;g1714ee38ce1_0_2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156" name="Google Shape;156;p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r>
              <a:rPr lang="fr-CA" sz="1200" b="0" i="0" u="none" strike="noStrike" cap="none">
                <a:solidFill>
                  <a:schemeClr val="dk1"/>
                </a:solidFill>
                <a:latin typeface="Calibri"/>
                <a:ea typeface="Calibri"/>
                <a:cs typeface="Calibri"/>
                <a:sym typeface="Calibri"/>
              </a:rPr>
              <a:t>09.09.2022</a:t>
            </a:r>
            <a:endParaRPr sz="1200" b="0" i="0" u="none" strike="noStrike" cap="none">
              <a:solidFill>
                <a:schemeClr val="dk1"/>
              </a:solidFill>
              <a:latin typeface="Calibri"/>
              <a:ea typeface="Calibri"/>
              <a:cs typeface="Calibri"/>
              <a:sym typeface="Calibri"/>
            </a:endParaRPr>
          </a:p>
        </p:txBody>
      </p:sp>
      <p:sp>
        <p:nvSpPr>
          <p:cNvPr id="157" name="Google Shape;157;p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9" name="Google Shape;159;p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160" name="Google Shape;160;p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fr-CA"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1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1" name="Google Shape;431;p1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1714ee38ce1_0_18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438" name="Google Shape;438;g1714ee38ce1_0_18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r>
              <a:rPr lang="fr-CA" sz="1200" b="0" i="0" u="none" strike="noStrike" cap="none">
                <a:solidFill>
                  <a:schemeClr val="dk1"/>
                </a:solidFill>
                <a:latin typeface="Calibri"/>
                <a:ea typeface="Calibri"/>
                <a:cs typeface="Calibri"/>
                <a:sym typeface="Calibri"/>
              </a:rPr>
              <a:t>09.09.2022</a:t>
            </a:r>
            <a:endParaRPr sz="1200" b="0" i="0" u="none" strike="noStrike" cap="none">
              <a:solidFill>
                <a:schemeClr val="dk1"/>
              </a:solidFill>
              <a:latin typeface="Calibri"/>
              <a:ea typeface="Calibri"/>
              <a:cs typeface="Calibri"/>
              <a:sym typeface="Calibri"/>
            </a:endParaRPr>
          </a:p>
        </p:txBody>
      </p:sp>
      <p:sp>
        <p:nvSpPr>
          <p:cNvPr id="439" name="Google Shape;439;g1714ee38ce1_0_18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 name="Google Shape;440;g1714ee38ce1_0_183: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CA"/>
              <a:t>Caro</a:t>
            </a:r>
            <a:endParaRPr/>
          </a:p>
        </p:txBody>
      </p:sp>
      <p:sp>
        <p:nvSpPr>
          <p:cNvPr id="441" name="Google Shape;441;g1714ee38ce1_0_183: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442" name="Google Shape;442;g1714ee38ce1_0_183: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fr-CA" sz="1200" b="0" i="0" u="none" strike="noStrike" cap="none">
                <a:solidFill>
                  <a:schemeClr val="dk1"/>
                </a:solidFill>
                <a:latin typeface="Calibri"/>
                <a:ea typeface="Calibri"/>
                <a:cs typeface="Calibri"/>
                <a:sym typeface="Calibri"/>
              </a:rPr>
              <a:t>33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
        <p:nvSpPr>
          <p:cNvPr id="452" name="Google Shape;452;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CA"/>
              <a:t>34</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1714ee38ce1_0_97: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g1714ee38ce1_0_97: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685800" lvl="0" indent="-482600" algn="l" rtl="0">
              <a:lnSpc>
                <a:spcPct val="100000"/>
              </a:lnSpc>
              <a:spcBef>
                <a:spcPts val="900"/>
              </a:spcBef>
              <a:spcAft>
                <a:spcPts val="0"/>
              </a:spcAft>
              <a:buClr>
                <a:schemeClr val="dk1"/>
              </a:buClr>
              <a:buSzPts val="1200"/>
              <a:buChar char="-"/>
            </a:pPr>
            <a:r>
              <a:rPr lang="fr-CA" dirty="0"/>
              <a:t>Médication servie en pilulier hebdomadaire</a:t>
            </a:r>
          </a:p>
          <a:p>
            <a:pPr marL="685800" lvl="0" indent="-482600" algn="l" rtl="0">
              <a:lnSpc>
                <a:spcPct val="100000"/>
              </a:lnSpc>
              <a:spcBef>
                <a:spcPts val="0"/>
              </a:spcBef>
              <a:spcAft>
                <a:spcPts val="0"/>
              </a:spcAft>
              <a:buClr>
                <a:schemeClr val="dk1"/>
              </a:buClr>
              <a:buSzPts val="1200"/>
              <a:buChar char="-"/>
            </a:pPr>
            <a:r>
              <a:rPr lang="fr-CA" dirty="0"/>
              <a:t>Pas de problème au niveau de la gestion des médicaments récemment</a:t>
            </a:r>
          </a:p>
          <a:p>
            <a:pPr marL="685800" lvl="0" indent="-482600" algn="l" rtl="0">
              <a:lnSpc>
                <a:spcPct val="100000"/>
              </a:lnSpc>
              <a:spcBef>
                <a:spcPts val="0"/>
              </a:spcBef>
              <a:spcAft>
                <a:spcPts val="0"/>
              </a:spcAft>
              <a:buClr>
                <a:schemeClr val="dk1"/>
              </a:buClr>
              <a:buSzPts val="1200"/>
              <a:buChar char="-"/>
            </a:pPr>
            <a:r>
              <a:rPr lang="fr-CA" dirty="0"/>
              <a:t>Pas eu de changement dans les médicaments de la patiente dernièrement </a:t>
            </a:r>
          </a:p>
          <a:p>
            <a:pPr marL="0" lvl="0" indent="0" algn="l" rtl="0">
              <a:lnSpc>
                <a:spcPct val="100000"/>
              </a:lnSpc>
              <a:spcBef>
                <a:spcPts val="0"/>
              </a:spcBef>
              <a:spcAft>
                <a:spcPts val="0"/>
              </a:spcAft>
              <a:buSzPts val="1400"/>
              <a:buNone/>
            </a:pPr>
            <a:endParaRPr dirty="0"/>
          </a:p>
        </p:txBody>
      </p:sp>
      <p:sp>
        <p:nvSpPr>
          <p:cNvPr id="297" name="Google Shape;297;g1714ee38ce1_0_97: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CA"/>
              <a:t>35</a:t>
            </a:fld>
            <a:endParaRPr/>
          </a:p>
        </p:txBody>
      </p:sp>
    </p:spTree>
    <p:extLst>
      <p:ext uri="{BB962C8B-B14F-4D97-AF65-F5344CB8AC3E}">
        <p14:creationId xmlns:p14="http://schemas.microsoft.com/office/powerpoint/2010/main" val="10592004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1714ee38ce1_0_149: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g1714ee38ce1_0_149: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chemeClr val="dk1"/>
              </a:buClr>
              <a:buSzPts val="1100"/>
              <a:buFont typeface="Arial"/>
              <a:buNone/>
            </a:pPr>
            <a:r>
              <a:rPr lang="fr-CA"/>
              <a:t>Mettre plus loin dans un contexte appliqué</a:t>
            </a:r>
            <a:endParaRPr/>
          </a:p>
          <a:p>
            <a:pPr marL="0" lvl="0" indent="0" algn="l" rtl="0">
              <a:lnSpc>
                <a:spcPct val="110000"/>
              </a:lnSpc>
              <a:spcBef>
                <a:spcPts val="0"/>
              </a:spcBef>
              <a:spcAft>
                <a:spcPts val="0"/>
              </a:spcAft>
              <a:buClr>
                <a:schemeClr val="dk1"/>
              </a:buClr>
              <a:buSzPts val="1100"/>
              <a:buFont typeface="Arial"/>
              <a:buNone/>
            </a:pPr>
            <a:endParaRPr b="1"/>
          </a:p>
          <a:p>
            <a:pPr marL="0" lvl="0" indent="0" algn="l" rtl="0">
              <a:lnSpc>
                <a:spcPct val="110000"/>
              </a:lnSpc>
              <a:spcBef>
                <a:spcPts val="0"/>
              </a:spcBef>
              <a:spcAft>
                <a:spcPts val="0"/>
              </a:spcAft>
              <a:buClr>
                <a:schemeClr val="dk1"/>
              </a:buClr>
              <a:buSzPts val="1100"/>
              <a:buFont typeface="Arial"/>
              <a:buNone/>
            </a:pPr>
            <a:endParaRPr b="1"/>
          </a:p>
          <a:p>
            <a:pPr marL="0" lvl="0" indent="0" algn="l" rtl="0">
              <a:lnSpc>
                <a:spcPct val="110000"/>
              </a:lnSpc>
              <a:spcBef>
                <a:spcPts val="0"/>
              </a:spcBef>
              <a:spcAft>
                <a:spcPts val="0"/>
              </a:spcAft>
              <a:buClr>
                <a:schemeClr val="dk1"/>
              </a:buClr>
              <a:buSzPts val="1100"/>
              <a:buFont typeface="Arial"/>
              <a:buNone/>
            </a:pPr>
            <a:r>
              <a:rPr lang="fr-CA" b="1"/>
              <a:t>B. Bienfaits du traitement </a:t>
            </a:r>
            <a:r>
              <a:rPr lang="fr-CA" b="1" i="1"/>
              <a:t>(bénéfices : ça dépasse l’indication officielle)</a:t>
            </a:r>
            <a:endParaRPr i="1"/>
          </a:p>
          <a:p>
            <a:pPr marL="0" lvl="0" indent="0" algn="l" rtl="0">
              <a:lnSpc>
                <a:spcPct val="110000"/>
              </a:lnSpc>
              <a:spcBef>
                <a:spcPts val="0"/>
              </a:spcBef>
              <a:spcAft>
                <a:spcPts val="0"/>
              </a:spcAft>
              <a:buClr>
                <a:schemeClr val="dk1"/>
              </a:buClr>
              <a:buSzPts val="1100"/>
              <a:buFont typeface="Arial"/>
              <a:buNone/>
            </a:pPr>
            <a:r>
              <a:rPr lang="fr-CA">
                <a:solidFill>
                  <a:srgbClr val="3F3F3F"/>
                </a:solidFill>
              </a:rPr>
              <a:t>Bénéfice dans l’indication (NNT) et l’effet du médicament et les objectifs de traitement et le temps pour obtenir ce bénéfice</a:t>
            </a:r>
            <a:endParaRPr>
              <a:solidFill>
                <a:srgbClr val="3F3F3F"/>
              </a:solidFill>
            </a:endParaRPr>
          </a:p>
          <a:p>
            <a:pPr marL="0" lvl="0" indent="0" algn="l" rtl="0">
              <a:lnSpc>
                <a:spcPct val="110000"/>
              </a:lnSpc>
              <a:spcBef>
                <a:spcPts val="0"/>
              </a:spcBef>
              <a:spcAft>
                <a:spcPts val="0"/>
              </a:spcAft>
              <a:buClr>
                <a:schemeClr val="dk1"/>
              </a:buClr>
              <a:buSzPts val="1100"/>
              <a:buFont typeface="Arial"/>
              <a:buNone/>
            </a:pPr>
            <a:r>
              <a:rPr lang="fr-CA">
                <a:solidFill>
                  <a:srgbClr val="3F3F3F"/>
                </a:solidFill>
              </a:rPr>
              <a:t>Peuvent être réel (ex: furosémide) ou potentiel (ex: statines)</a:t>
            </a:r>
            <a:endParaRPr/>
          </a:p>
          <a:p>
            <a:pPr marL="0" lvl="0" indent="0" algn="l" rtl="0">
              <a:lnSpc>
                <a:spcPct val="110000"/>
              </a:lnSpc>
              <a:spcBef>
                <a:spcPts val="1200"/>
              </a:spcBef>
              <a:spcAft>
                <a:spcPts val="0"/>
              </a:spcAft>
              <a:buClr>
                <a:schemeClr val="dk1"/>
              </a:buClr>
              <a:buSzPts val="1100"/>
              <a:buFont typeface="Arial"/>
              <a:buNone/>
            </a:pPr>
            <a:r>
              <a:rPr lang="fr-CA" b="1"/>
              <a:t>R. Risques  liés aux médicaments </a:t>
            </a:r>
            <a:br>
              <a:rPr lang="fr-CA" b="1"/>
            </a:br>
            <a:r>
              <a:rPr lang="fr-CA">
                <a:solidFill>
                  <a:srgbClr val="3F3F3F"/>
                </a:solidFill>
              </a:rPr>
              <a:t>Effets secondaires (réel ou potentiel, NNH, Interactions * (entre médicaments, entre médicament-pathologie, etc.) </a:t>
            </a:r>
            <a:br>
              <a:rPr lang="fr-CA">
                <a:solidFill>
                  <a:srgbClr val="3F3F3F"/>
                </a:solidFill>
              </a:rPr>
            </a:br>
            <a:r>
              <a:rPr lang="fr-CA">
                <a:solidFill>
                  <a:srgbClr val="3F3F3F"/>
                </a:solidFill>
              </a:rPr>
              <a:t>Médicaments à risque (médicaments touchant le système nerveux central, à index thérapeutique étroit, anticholinergique, anti-HTA, etc.)</a:t>
            </a:r>
            <a:endParaRPr>
              <a:solidFill>
                <a:srgbClr val="3F3F3F"/>
              </a:solidFill>
            </a:endParaRPr>
          </a:p>
          <a:p>
            <a:pPr marL="0" lvl="0" indent="0" algn="l" rtl="0">
              <a:lnSpc>
                <a:spcPct val="110000"/>
              </a:lnSpc>
              <a:spcBef>
                <a:spcPts val="1800"/>
              </a:spcBef>
              <a:spcAft>
                <a:spcPts val="0"/>
              </a:spcAft>
              <a:buClr>
                <a:schemeClr val="dk1"/>
              </a:buClr>
              <a:buSzPts val="1100"/>
              <a:buFont typeface="Arial"/>
              <a:buNone/>
            </a:pPr>
            <a:r>
              <a:rPr lang="fr-CA" b="1"/>
              <a:t>P. Prévention et plan de traitement </a:t>
            </a:r>
            <a:br>
              <a:rPr lang="fr-CA" b="1"/>
            </a:br>
            <a:r>
              <a:rPr lang="fr-CA">
                <a:solidFill>
                  <a:srgbClr val="3F3F3F"/>
                </a:solidFill>
              </a:rPr>
              <a:t>Pronostic, priorités</a:t>
            </a:r>
            <a:r>
              <a:rPr lang="fr-CA"/>
              <a:t>, </a:t>
            </a:r>
            <a:r>
              <a:rPr lang="fr-CA">
                <a:solidFill>
                  <a:srgbClr val="3F3F3F"/>
                </a:solidFill>
              </a:rPr>
              <a:t>Préférences, Quoi et comment sevrer ?</a:t>
            </a:r>
            <a:endParaRPr/>
          </a:p>
        </p:txBody>
      </p:sp>
      <p:sp>
        <p:nvSpPr>
          <p:cNvPr id="468" name="Google Shape;468;g1714ee38ce1_0_149: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CA"/>
              <a:t>36</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476" name="Google Shape;476;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CA"/>
              <a:t>37</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485" name="Google Shape;485;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2" name="Google Shape;492;p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fr-CA" dirty="0"/>
              <a:t>Ne tient pas compte du niveau de soin, des préférences de la personne, ni du niveau de risque des interventions</a:t>
            </a:r>
            <a:endParaRPr dirty="0"/>
          </a:p>
        </p:txBody>
      </p:sp>
      <p:sp>
        <p:nvSpPr>
          <p:cNvPr id="493" name="Google Shape;493;p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fr-CA"/>
              <a:t>39</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0" name="Google Shape;500;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501" name="Google Shape;501;p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CA"/>
              <a:t>40</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1" name="Google Shape;511;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8: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1" name="Google Shape;171;p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CA"/>
              <a:t>6</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9" name="Google Shape;519;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fr-CA" dirty="0"/>
              <a:t>Décision partagée, niveau de soin</a:t>
            </a:r>
            <a:endParaRPr dirty="0"/>
          </a:p>
        </p:txBody>
      </p:sp>
      <p:sp>
        <p:nvSpPr>
          <p:cNvPr id="520" name="Google Shape;520;p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CA"/>
              <a:t>42</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534" name="Google Shape;534;p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CA"/>
              <a:t>43</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166b855b3d4_1_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fr-CA"/>
              <a:t>à continuer!</a:t>
            </a:r>
            <a:endParaRPr/>
          </a:p>
        </p:txBody>
      </p:sp>
      <p:sp>
        <p:nvSpPr>
          <p:cNvPr id="543" name="Google Shape;543;g166b855b3d4_1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550" name="Google Shape;550;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557" name="Google Shape;557;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563" name="Google Shape;563;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0" name="Google Shape;570;p7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571" name="Google Shape;571;p7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CA"/>
              <a:t>48</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7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hlink"/>
              </a:buClr>
              <a:buSzPts val="1200"/>
              <a:buFont typeface="Calibri"/>
              <a:buNone/>
            </a:pPr>
            <a:r>
              <a:rPr lang="fr-CA" u="sng">
                <a:solidFill>
                  <a:schemeClr val="hlink"/>
                </a:solidFill>
                <a:hlinkClick r:id="rId3"/>
              </a:rPr>
              <a:t>https://www.ti.ubc.ca/2005/12/31/drugs-for-overactive-bladder-symptoms/</a:t>
            </a:r>
            <a:r>
              <a:rPr lang="fr-CA"/>
              <a:t> </a:t>
            </a:r>
            <a:endParaRPr/>
          </a:p>
          <a:p>
            <a:pPr marL="0" lvl="0" indent="0" algn="l" rtl="0">
              <a:lnSpc>
                <a:spcPct val="100000"/>
              </a:lnSpc>
              <a:spcBef>
                <a:spcPts val="0"/>
              </a:spcBef>
              <a:spcAft>
                <a:spcPts val="0"/>
              </a:spcAft>
              <a:buClr>
                <a:schemeClr val="hlink"/>
              </a:buClr>
              <a:buSzPts val="1200"/>
              <a:buFont typeface="Calibri"/>
              <a:buNone/>
            </a:pPr>
            <a:r>
              <a:rPr lang="fr-CA" u="sng">
                <a:solidFill>
                  <a:schemeClr val="hlink"/>
                </a:solidFill>
                <a:hlinkClick r:id="rId4"/>
              </a:rPr>
              <a:t>https://www.ti.ubc.ca/2018/09/10/113-anticholinergic-antimuscarinic-drugs/</a:t>
            </a:r>
            <a:r>
              <a:rPr lang="fr-CA"/>
              <a:t> </a:t>
            </a:r>
            <a:endParaRPr/>
          </a:p>
          <a:p>
            <a:pPr marL="0" lvl="0" indent="0" algn="l" rtl="0">
              <a:lnSpc>
                <a:spcPct val="100000"/>
              </a:lnSpc>
              <a:spcBef>
                <a:spcPts val="0"/>
              </a:spcBef>
              <a:spcAft>
                <a:spcPts val="0"/>
              </a:spcAft>
              <a:buClr>
                <a:schemeClr val="hlink"/>
              </a:buClr>
              <a:buSzPts val="1200"/>
              <a:buFont typeface="Calibri"/>
              <a:buNone/>
            </a:pPr>
            <a:r>
              <a:rPr lang="fr-CA" u="sng">
                <a:solidFill>
                  <a:schemeClr val="hlink"/>
                </a:solidFill>
                <a:hlinkClick r:id="rId5"/>
              </a:rPr>
              <a:t>https://www.ti.ubc.ca/2015/04/22/are-claims-for-newer-drugs-for-overactive-bladder-warranted/</a:t>
            </a:r>
            <a:endParaRPr/>
          </a:p>
          <a:p>
            <a:pPr marL="0" lvl="0" indent="0" algn="l" rtl="0">
              <a:lnSpc>
                <a:spcPct val="100000"/>
              </a:lnSpc>
              <a:spcBef>
                <a:spcPts val="0"/>
              </a:spcBef>
              <a:spcAft>
                <a:spcPts val="0"/>
              </a:spcAft>
              <a:buClr>
                <a:schemeClr val="hlink"/>
              </a:buClr>
              <a:buSzPts val="1200"/>
              <a:buFont typeface="Calibri"/>
              <a:buNone/>
            </a:pPr>
            <a:endParaRPr/>
          </a:p>
          <a:p>
            <a:pPr marL="0" lvl="0" indent="0" algn="l" rtl="0">
              <a:lnSpc>
                <a:spcPct val="100000"/>
              </a:lnSpc>
              <a:spcBef>
                <a:spcPts val="0"/>
              </a:spcBef>
              <a:spcAft>
                <a:spcPts val="0"/>
              </a:spcAft>
              <a:buClr>
                <a:schemeClr val="hlink"/>
              </a:buClr>
              <a:buSzPts val="1200"/>
              <a:buFont typeface="Calibri"/>
              <a:buNone/>
            </a:pPr>
            <a:r>
              <a:rPr lang="fr-CA"/>
              <a:t>bel exemple de prescription non rationnelle, un problème un médicament…</a:t>
            </a:r>
            <a:endParaRPr/>
          </a:p>
          <a:p>
            <a:pPr marL="0" lvl="0" indent="0" algn="l" rtl="0">
              <a:lnSpc>
                <a:spcPct val="100000"/>
              </a:lnSpc>
              <a:spcBef>
                <a:spcPts val="0"/>
              </a:spcBef>
              <a:spcAft>
                <a:spcPts val="0"/>
              </a:spcAft>
              <a:buClr>
                <a:schemeClr val="dk1"/>
              </a:buClr>
              <a:buSzPts val="1200"/>
              <a:buFont typeface="Calibri"/>
              <a:buNone/>
            </a:pPr>
            <a:endParaRPr/>
          </a:p>
        </p:txBody>
      </p:sp>
      <p:sp>
        <p:nvSpPr>
          <p:cNvPr id="579" name="Google Shape;579;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7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hlink"/>
              </a:buClr>
              <a:buSzPts val="1200"/>
              <a:buFont typeface="Arial"/>
              <a:buNone/>
            </a:pPr>
            <a:r>
              <a:rPr lang="fr-CA" u="sng">
                <a:solidFill>
                  <a:schemeClr val="hlink"/>
                </a:solidFill>
                <a:latin typeface="Arial"/>
                <a:ea typeface="Arial"/>
                <a:cs typeface="Arial"/>
                <a:sym typeface="Arial"/>
                <a:hlinkClick r:id="rId3"/>
              </a:rPr>
              <a:t>https://www.nswtag.org.au/wp-content/uploads/2018/06/1.6-Deprescribing-Guide-for-Anticholinergic-drugs-for-Urinary-Incontinence-Antimuscarinics.pdf</a:t>
            </a:r>
            <a:r>
              <a:rPr lang="fr-CA">
                <a:latin typeface="Arial"/>
                <a:ea typeface="Arial"/>
                <a:cs typeface="Arial"/>
                <a:sym typeface="Arial"/>
              </a:rPr>
              <a:t> </a:t>
            </a:r>
            <a:endParaRPr/>
          </a:p>
        </p:txBody>
      </p:sp>
      <p:sp>
        <p:nvSpPr>
          <p:cNvPr id="587" name="Google Shape;587;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4" name="Google Shape;594;p9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fr-CA"/>
              <a:t>pas une course de déprescrire tout, peut se faire sur plusieurs RV</a:t>
            </a:r>
            <a:endParaRPr/>
          </a:p>
        </p:txBody>
      </p:sp>
      <p:sp>
        <p:nvSpPr>
          <p:cNvPr id="595" name="Google Shape;595;p9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fr-CA"/>
              <a:t>51</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1714ee38ce1_0_13: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g1714ee38ce1_0_13: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CA"/>
              <a:t>Caro intro</a:t>
            </a:r>
            <a:endParaRPr/>
          </a:p>
        </p:txBody>
      </p:sp>
      <p:sp>
        <p:nvSpPr>
          <p:cNvPr id="180" name="Google Shape;180;g1714ee38ce1_0_13: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CA"/>
              <a:t>7</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24ded5ded2f_0_15: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24ded5ded2f_0_15:notes"/>
          <p:cNvSpPr txBox="1">
            <a:spLocks noGrp="1"/>
          </p:cNvSpPr>
          <p:nvPr>
            <p:ph type="body" idx="1"/>
          </p:nvPr>
        </p:nvSpPr>
        <p:spPr>
          <a:xfrm>
            <a:off x="914400" y="3251200"/>
            <a:ext cx="7315200" cy="3081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CA"/>
              <a:t>Conclusion Géraldine</a:t>
            </a:r>
            <a:endParaRPr/>
          </a:p>
        </p:txBody>
      </p:sp>
      <p:sp>
        <p:nvSpPr>
          <p:cNvPr id="602" name="Google Shape;602;g24ded5ded2f_0_15:notes"/>
          <p:cNvSpPr txBox="1">
            <a:spLocks noGrp="1"/>
          </p:cNvSpPr>
          <p:nvPr>
            <p:ph type="sldNum" idx="12"/>
          </p:nvPr>
        </p:nvSpPr>
        <p:spPr>
          <a:xfrm>
            <a:off x="5180013" y="6502400"/>
            <a:ext cx="3962400" cy="341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fr-CA"/>
              <a:t>52</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9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607" name="Google Shape;607;p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9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614" name="Google Shape;614;p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1" name="Google Shape;621;p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lgn="l"/>
            <a:r>
              <a:rPr lang="fr-CA" b="0" i="0" dirty="0">
                <a:solidFill>
                  <a:srgbClr val="333333"/>
                </a:solidFill>
                <a:effectLst/>
                <a:latin typeface="interfaceregular"/>
              </a:rPr>
              <a:t>Barnett N, Garfinkel D</a:t>
            </a:r>
          </a:p>
          <a:p>
            <a:pPr algn="l"/>
            <a:r>
              <a:rPr lang="fr-CA" b="0" i="0" dirty="0" err="1">
                <a:solidFill>
                  <a:srgbClr val="333333"/>
                </a:solidFill>
                <a:effectLst/>
                <a:latin typeface="interfaceregular"/>
              </a:rPr>
              <a:t>Deprescribing</a:t>
            </a:r>
            <a:r>
              <a:rPr lang="fr-CA" b="0" i="0" dirty="0">
                <a:solidFill>
                  <a:srgbClr val="333333"/>
                </a:solidFill>
                <a:effectLst/>
                <a:latin typeface="interfaceregular"/>
              </a:rPr>
              <a:t> one </a:t>
            </a:r>
            <a:r>
              <a:rPr lang="fr-CA" b="0" i="0" dirty="0" err="1">
                <a:solidFill>
                  <a:srgbClr val="333333"/>
                </a:solidFill>
                <a:effectLst/>
                <a:latin typeface="interfaceregular"/>
              </a:rPr>
              <a:t>year</a:t>
            </a:r>
            <a:r>
              <a:rPr lang="fr-CA" b="0" i="0" dirty="0">
                <a:solidFill>
                  <a:srgbClr val="333333"/>
                </a:solidFill>
                <a:effectLst/>
                <a:latin typeface="interfaceregular"/>
              </a:rPr>
              <a:t> on: </a:t>
            </a:r>
            <a:r>
              <a:rPr lang="fr-CA" b="0" i="0" dirty="0" err="1">
                <a:solidFill>
                  <a:srgbClr val="333333"/>
                </a:solidFill>
                <a:effectLst/>
                <a:latin typeface="interfaceregular"/>
              </a:rPr>
              <a:t>challenging</a:t>
            </a:r>
            <a:r>
              <a:rPr lang="fr-CA" b="0" i="0" dirty="0">
                <a:solidFill>
                  <a:srgbClr val="333333"/>
                </a:solidFill>
                <a:effectLst/>
                <a:latin typeface="interfaceregular"/>
              </a:rPr>
              <a:t> the first </a:t>
            </a:r>
            <a:r>
              <a:rPr lang="fr-CA" b="0" i="0" dirty="0" err="1">
                <a:solidFill>
                  <a:srgbClr val="333333"/>
                </a:solidFill>
                <a:effectLst/>
                <a:latin typeface="interfaceregular"/>
              </a:rPr>
              <a:t>iatrogenic</a:t>
            </a:r>
            <a:r>
              <a:rPr lang="fr-CA" b="0" i="0" dirty="0">
                <a:solidFill>
                  <a:srgbClr val="333333"/>
                </a:solidFill>
                <a:effectLst/>
                <a:latin typeface="interfaceregular"/>
              </a:rPr>
              <a:t> </a:t>
            </a:r>
            <a:r>
              <a:rPr lang="fr-CA" b="0" i="0" dirty="0" err="1">
                <a:solidFill>
                  <a:srgbClr val="333333"/>
                </a:solidFill>
                <a:effectLst/>
                <a:latin typeface="interfaceregular"/>
              </a:rPr>
              <a:t>epidemic</a:t>
            </a:r>
            <a:endParaRPr lang="fr-CA" b="0" i="0" dirty="0">
              <a:solidFill>
                <a:srgbClr val="333333"/>
              </a:solidFill>
              <a:effectLst/>
              <a:latin typeface="interfaceregular"/>
            </a:endParaRPr>
          </a:p>
          <a:p>
            <a:pPr algn="l"/>
            <a:r>
              <a:rPr lang="fr-CA" b="0" i="1" dirty="0" err="1">
                <a:solidFill>
                  <a:srgbClr val="333333"/>
                </a:solidFill>
                <a:effectLst/>
                <a:latin typeface="interfaceregular"/>
              </a:rPr>
              <a:t>European</a:t>
            </a:r>
            <a:r>
              <a:rPr lang="fr-CA" b="0" i="1" dirty="0">
                <a:solidFill>
                  <a:srgbClr val="333333"/>
                </a:solidFill>
                <a:effectLst/>
                <a:latin typeface="interfaceregular"/>
              </a:rPr>
              <a:t> Journal of Hospital </a:t>
            </a:r>
            <a:r>
              <a:rPr lang="fr-CA" b="0" i="1" dirty="0" err="1">
                <a:solidFill>
                  <a:srgbClr val="333333"/>
                </a:solidFill>
                <a:effectLst/>
                <a:latin typeface="interfaceregular"/>
              </a:rPr>
              <a:t>Pharmacy</a:t>
            </a:r>
            <a:r>
              <a:rPr lang="fr-CA" b="0" i="1" dirty="0">
                <a:solidFill>
                  <a:srgbClr val="333333"/>
                </a:solidFill>
                <a:effectLst/>
                <a:latin typeface="interfaceregular"/>
              </a:rPr>
              <a:t> </a:t>
            </a:r>
            <a:r>
              <a:rPr lang="fr-CA" b="0" i="0" dirty="0">
                <a:solidFill>
                  <a:srgbClr val="333333"/>
                </a:solidFill>
                <a:effectLst/>
                <a:latin typeface="interfaceregular"/>
              </a:rPr>
              <a:t>2018;</a:t>
            </a:r>
            <a:r>
              <a:rPr lang="fr-CA" b="1" i="0" dirty="0">
                <a:solidFill>
                  <a:srgbClr val="333333"/>
                </a:solidFill>
                <a:effectLst/>
                <a:latin typeface="interfaceregular"/>
              </a:rPr>
              <a:t>25:</a:t>
            </a:r>
            <a:r>
              <a:rPr lang="fr-CA" b="0" i="0" dirty="0">
                <a:solidFill>
                  <a:srgbClr val="333333"/>
                </a:solidFill>
                <a:effectLst/>
                <a:latin typeface="interfaceregular"/>
              </a:rPr>
              <a:t>63-64.</a:t>
            </a:r>
          </a:p>
          <a:p>
            <a:pPr marL="0" lvl="0" indent="0" algn="l" rtl="0">
              <a:lnSpc>
                <a:spcPct val="100000"/>
              </a:lnSpc>
              <a:spcBef>
                <a:spcPts val="0"/>
              </a:spcBef>
              <a:spcAft>
                <a:spcPts val="0"/>
              </a:spcAft>
              <a:buClr>
                <a:schemeClr val="dk1"/>
              </a:buClr>
              <a:buSzPts val="1200"/>
              <a:buFont typeface="Calibri"/>
              <a:buNone/>
            </a:pPr>
            <a:endParaRPr dirty="0"/>
          </a:p>
        </p:txBody>
      </p:sp>
      <p:sp>
        <p:nvSpPr>
          <p:cNvPr id="622" name="Google Shape;622;p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fr-CA"/>
              <a:t>55</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Slide Number Placeholder 3"/>
          <p:cNvSpPr>
            <a:spLocks noGrp="1"/>
          </p:cNvSpPr>
          <p:nvPr>
            <p:ph type="sldNum" sz="quarter" idx="10"/>
          </p:nvPr>
        </p:nvSpPr>
        <p:spPr/>
        <p:txBody>
          <a:bodyPr/>
          <a:lstStyle/>
          <a:p>
            <a:fld id="{7B1DBE2F-0EE6-8842-A942-6F67B29DADAD}" type="slidenum">
              <a:rPr lang="en-US" smtClean="0"/>
              <a:pPr/>
              <a:t>56</a:t>
            </a:fld>
            <a:endParaRPr lang="en-US"/>
          </a:p>
        </p:txBody>
      </p:sp>
    </p:spTree>
    <p:extLst>
      <p:ext uri="{BB962C8B-B14F-4D97-AF65-F5344CB8AC3E}">
        <p14:creationId xmlns:p14="http://schemas.microsoft.com/office/powerpoint/2010/main" val="1872617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714ee38ce1_0_19: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g1714ee38ce1_0_19: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0" name="Google Shape;190;g1714ee38ce1_0_19: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CA"/>
              <a:t>8</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714ee38ce1_0_59: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g1714ee38ce1_0_59: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9" name="Google Shape;199;g1714ee38ce1_0_59: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CA"/>
              <a:t>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1714ee38ce1_0_66: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g1714ee38ce1_0_66: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8" name="Google Shape;208;g1714ee38ce1_0_66: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CA"/>
              <a:t>10</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1714ee38ce1_0_73: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g1714ee38ce1_0_73: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7" name="Google Shape;217;g1714ee38ce1_0_73: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CA"/>
              <a:t>11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9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9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9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0"/>
        <p:cNvGrpSpPr/>
        <p:nvPr/>
      </p:nvGrpSpPr>
      <p:grpSpPr>
        <a:xfrm>
          <a:off x="0" y="0"/>
          <a:ext cx="0" cy="0"/>
          <a:chOff x="0" y="0"/>
          <a:chExt cx="0" cy="0"/>
        </a:xfrm>
      </p:grpSpPr>
      <p:sp>
        <p:nvSpPr>
          <p:cNvPr id="71" name="Google Shape;71;p105"/>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05"/>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73" name="Google Shape;73;p105"/>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74" name="Google Shape;74;p10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10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0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7"/>
        <p:cNvGrpSpPr/>
        <p:nvPr/>
      </p:nvGrpSpPr>
      <p:grpSpPr>
        <a:xfrm>
          <a:off x="0" y="0"/>
          <a:ext cx="0" cy="0"/>
          <a:chOff x="0" y="0"/>
          <a:chExt cx="0" cy="0"/>
        </a:xfrm>
      </p:grpSpPr>
      <p:sp>
        <p:nvSpPr>
          <p:cNvPr id="78" name="Google Shape;78;p10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06"/>
          <p:cNvSpPr>
            <a:spLocks noGrp="1"/>
          </p:cNvSpPr>
          <p:nvPr>
            <p:ph type="pic" idx="2"/>
          </p:nvPr>
        </p:nvSpPr>
        <p:spPr>
          <a:xfrm>
            <a:off x="1792288" y="612775"/>
            <a:ext cx="5486400" cy="4114800"/>
          </a:xfrm>
          <a:prstGeom prst="rect">
            <a:avLst/>
          </a:prstGeom>
          <a:noFill/>
          <a:ln>
            <a:noFill/>
          </a:ln>
        </p:spPr>
      </p:sp>
      <p:sp>
        <p:nvSpPr>
          <p:cNvPr id="80" name="Google Shape;80;p10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81" name="Google Shape;81;p10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0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0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4"/>
        <p:cNvGrpSpPr/>
        <p:nvPr/>
      </p:nvGrpSpPr>
      <p:grpSpPr>
        <a:xfrm>
          <a:off x="0" y="0"/>
          <a:ext cx="0" cy="0"/>
          <a:chOff x="0" y="0"/>
          <a:chExt cx="0" cy="0"/>
        </a:xfrm>
      </p:grpSpPr>
      <p:sp>
        <p:nvSpPr>
          <p:cNvPr id="85" name="Google Shape;85;p10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107"/>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7" name="Google Shape;87;p10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10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10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0"/>
        <p:cNvGrpSpPr/>
        <p:nvPr/>
      </p:nvGrpSpPr>
      <p:grpSpPr>
        <a:xfrm>
          <a:off x="0" y="0"/>
          <a:ext cx="0" cy="0"/>
          <a:chOff x="0" y="0"/>
          <a:chExt cx="0" cy="0"/>
        </a:xfrm>
      </p:grpSpPr>
      <p:sp>
        <p:nvSpPr>
          <p:cNvPr id="91" name="Google Shape;91;p108"/>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108"/>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3" name="Google Shape;93;p10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10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10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448941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43766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65510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44466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71650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2925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re et contenu">
  <p:cSld name="Titre et contenu">
    <p:spTree>
      <p:nvGrpSpPr>
        <p:cNvPr id="1" name="Shape 19"/>
        <p:cNvGrpSpPr/>
        <p:nvPr/>
      </p:nvGrpSpPr>
      <p:grpSpPr>
        <a:xfrm>
          <a:off x="0" y="0"/>
          <a:ext cx="0" cy="0"/>
          <a:chOff x="0" y="0"/>
          <a:chExt cx="0" cy="0"/>
        </a:xfrm>
      </p:grpSpPr>
      <p:sp>
        <p:nvSpPr>
          <p:cNvPr id="20" name="Google Shape;20;p98"/>
          <p:cNvSpPr txBox="1">
            <a:spLocks noGrp="1"/>
          </p:cNvSpPr>
          <p:nvPr>
            <p:ph type="body" idx="1"/>
          </p:nvPr>
        </p:nvSpPr>
        <p:spPr>
          <a:xfrm>
            <a:off x="1257300" y="2738439"/>
            <a:ext cx="15773400" cy="57654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800"/>
              </a:spcBef>
              <a:spcAft>
                <a:spcPts val="0"/>
              </a:spcAft>
              <a:buClr>
                <a:schemeClr val="dk1"/>
              </a:buClr>
              <a:buSzPts val="1800"/>
              <a:buChar char="•"/>
              <a:defRPr/>
            </a:lvl1pPr>
            <a:lvl2pPr marL="914400" lvl="1" indent="-342900" algn="l">
              <a:lnSpc>
                <a:spcPct val="90000"/>
              </a:lnSpc>
              <a:spcBef>
                <a:spcPts val="1800"/>
              </a:spcBef>
              <a:spcAft>
                <a:spcPts val="0"/>
              </a:spcAft>
              <a:buClr>
                <a:schemeClr val="dk1"/>
              </a:buClr>
              <a:buSzPts val="1800"/>
              <a:buChar char="•"/>
              <a:defRPr/>
            </a:lvl2pPr>
            <a:lvl3pPr marL="1371600" lvl="2" indent="-342900" algn="l">
              <a:lnSpc>
                <a:spcPct val="90000"/>
              </a:lnSpc>
              <a:spcBef>
                <a:spcPts val="1800"/>
              </a:spcBef>
              <a:spcAft>
                <a:spcPts val="0"/>
              </a:spcAft>
              <a:buClr>
                <a:schemeClr val="dk1"/>
              </a:buClr>
              <a:buSzPts val="1800"/>
              <a:buChar char="•"/>
              <a:defRPr/>
            </a:lvl3pPr>
            <a:lvl4pPr marL="1828800" lvl="3" indent="-342900" algn="l">
              <a:lnSpc>
                <a:spcPct val="90000"/>
              </a:lnSpc>
              <a:spcBef>
                <a:spcPts val="1800"/>
              </a:spcBef>
              <a:spcAft>
                <a:spcPts val="0"/>
              </a:spcAft>
              <a:buClr>
                <a:schemeClr val="dk1"/>
              </a:buClr>
              <a:buSzPts val="1800"/>
              <a:buChar char="•"/>
              <a:defRPr/>
            </a:lvl4pPr>
            <a:lvl5pPr marL="2286000" lvl="4" indent="-342900" algn="l">
              <a:lnSpc>
                <a:spcPct val="90000"/>
              </a:lnSpc>
              <a:spcBef>
                <a:spcPts val="180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1" name="Google Shape;21;p98"/>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1000"/>
              <a:buFont typeface="Arial"/>
              <a:buNone/>
              <a:defRPr sz="15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1000"/>
              <a:buFont typeface="Arial"/>
              <a:buNone/>
              <a:defRPr sz="15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1000"/>
              <a:buFont typeface="Arial"/>
              <a:buNone/>
              <a:defRPr sz="15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1000"/>
              <a:buFont typeface="Arial"/>
              <a:buNone/>
              <a:defRPr sz="15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1000"/>
              <a:buFont typeface="Arial"/>
              <a:buNone/>
              <a:defRPr sz="15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1000"/>
              <a:buFont typeface="Arial"/>
              <a:buNone/>
              <a:defRPr sz="15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1000"/>
              <a:buFont typeface="Arial"/>
              <a:buNone/>
              <a:defRPr sz="15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1000"/>
              <a:buFont typeface="Arial"/>
              <a:buNone/>
              <a:defRPr sz="15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1000"/>
              <a:buFont typeface="Arial"/>
              <a:buNone/>
              <a:defRPr sz="15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CA"/>
              <a:t>‹#›</a:t>
            </a:fld>
            <a:endParaRPr/>
          </a:p>
        </p:txBody>
      </p:sp>
      <p:sp>
        <p:nvSpPr>
          <p:cNvPr id="22" name="Google Shape;22;p98"/>
          <p:cNvSpPr txBox="1">
            <a:spLocks noGrp="1"/>
          </p:cNvSpPr>
          <p:nvPr>
            <p:ph type="title"/>
          </p:nvPr>
        </p:nvSpPr>
        <p:spPr>
          <a:xfrm>
            <a:off x="1257300" y="547688"/>
            <a:ext cx="15773400" cy="198834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33346"/>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66629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73389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40662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47610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8053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re et contenu">
  <p:cSld name="Titre et contenu">
    <p:spTree>
      <p:nvGrpSpPr>
        <p:cNvPr id="1" name="Shape 19"/>
        <p:cNvGrpSpPr/>
        <p:nvPr/>
      </p:nvGrpSpPr>
      <p:grpSpPr>
        <a:xfrm>
          <a:off x="0" y="0"/>
          <a:ext cx="0" cy="0"/>
          <a:chOff x="0" y="0"/>
          <a:chExt cx="0" cy="0"/>
        </a:xfrm>
      </p:grpSpPr>
      <p:sp>
        <p:nvSpPr>
          <p:cNvPr id="20" name="Google Shape;20;p98"/>
          <p:cNvSpPr txBox="1">
            <a:spLocks noGrp="1"/>
          </p:cNvSpPr>
          <p:nvPr>
            <p:ph type="body" idx="1"/>
          </p:nvPr>
        </p:nvSpPr>
        <p:spPr>
          <a:xfrm>
            <a:off x="1257300" y="2738440"/>
            <a:ext cx="15773400" cy="5765483"/>
          </a:xfrm>
          <a:prstGeom prst="rect">
            <a:avLst/>
          </a:prstGeom>
          <a:noFill/>
          <a:ln>
            <a:noFill/>
          </a:ln>
        </p:spPr>
        <p:txBody>
          <a:bodyPr spcFirstLastPara="1" wrap="square" lIns="91425" tIns="45700" rIns="91425" bIns="45700" anchor="t" anchorCtr="0">
            <a:normAutofit/>
          </a:bodyPr>
          <a:lstStyle>
            <a:lvl1pPr marL="457223" lvl="0" indent="-342917" algn="l">
              <a:lnSpc>
                <a:spcPct val="90000"/>
              </a:lnSpc>
              <a:spcBef>
                <a:spcPts val="1800"/>
              </a:spcBef>
              <a:spcAft>
                <a:spcPts val="0"/>
              </a:spcAft>
              <a:buClr>
                <a:schemeClr val="dk1"/>
              </a:buClr>
              <a:buSzPts val="1800"/>
              <a:buChar char="•"/>
              <a:defRPr/>
            </a:lvl1pPr>
            <a:lvl2pPr marL="914445" lvl="1" indent="-342917" algn="l">
              <a:lnSpc>
                <a:spcPct val="90000"/>
              </a:lnSpc>
              <a:spcBef>
                <a:spcPts val="1800"/>
              </a:spcBef>
              <a:spcAft>
                <a:spcPts val="0"/>
              </a:spcAft>
              <a:buClr>
                <a:schemeClr val="dk1"/>
              </a:buClr>
              <a:buSzPts val="1800"/>
              <a:buChar char="•"/>
              <a:defRPr/>
            </a:lvl2pPr>
            <a:lvl3pPr marL="1371669" lvl="2" indent="-342917" algn="l">
              <a:lnSpc>
                <a:spcPct val="90000"/>
              </a:lnSpc>
              <a:spcBef>
                <a:spcPts val="1800"/>
              </a:spcBef>
              <a:spcAft>
                <a:spcPts val="0"/>
              </a:spcAft>
              <a:buClr>
                <a:schemeClr val="dk1"/>
              </a:buClr>
              <a:buSzPts val="1800"/>
              <a:buChar char="•"/>
              <a:defRPr/>
            </a:lvl3pPr>
            <a:lvl4pPr marL="1828892" lvl="3" indent="-342917" algn="l">
              <a:lnSpc>
                <a:spcPct val="90000"/>
              </a:lnSpc>
              <a:spcBef>
                <a:spcPts val="1800"/>
              </a:spcBef>
              <a:spcAft>
                <a:spcPts val="0"/>
              </a:spcAft>
              <a:buClr>
                <a:schemeClr val="dk1"/>
              </a:buClr>
              <a:buSzPts val="1800"/>
              <a:buChar char="•"/>
              <a:defRPr/>
            </a:lvl4pPr>
            <a:lvl5pPr marL="2286114" lvl="4" indent="-342917" algn="l">
              <a:lnSpc>
                <a:spcPct val="90000"/>
              </a:lnSpc>
              <a:spcBef>
                <a:spcPts val="1800"/>
              </a:spcBef>
              <a:spcAft>
                <a:spcPts val="0"/>
              </a:spcAft>
              <a:buClr>
                <a:schemeClr val="dk1"/>
              </a:buClr>
              <a:buSzPts val="1800"/>
              <a:buChar char="•"/>
              <a:defRPr/>
            </a:lvl5pPr>
            <a:lvl6pPr marL="2743337" lvl="5" indent="-342917" algn="l">
              <a:lnSpc>
                <a:spcPct val="90000"/>
              </a:lnSpc>
              <a:spcBef>
                <a:spcPts val="750"/>
              </a:spcBef>
              <a:spcAft>
                <a:spcPts val="0"/>
              </a:spcAft>
              <a:buClr>
                <a:schemeClr val="dk1"/>
              </a:buClr>
              <a:buSzPts val="1800"/>
              <a:buChar char="•"/>
              <a:defRPr/>
            </a:lvl6pPr>
            <a:lvl7pPr marL="3200561" lvl="6" indent="-342917" algn="l">
              <a:lnSpc>
                <a:spcPct val="90000"/>
              </a:lnSpc>
              <a:spcBef>
                <a:spcPts val="750"/>
              </a:spcBef>
              <a:spcAft>
                <a:spcPts val="0"/>
              </a:spcAft>
              <a:buClr>
                <a:schemeClr val="dk1"/>
              </a:buClr>
              <a:buSzPts val="1800"/>
              <a:buChar char="•"/>
              <a:defRPr/>
            </a:lvl7pPr>
            <a:lvl8pPr marL="3657783" lvl="7" indent="-342917" algn="l">
              <a:lnSpc>
                <a:spcPct val="90000"/>
              </a:lnSpc>
              <a:spcBef>
                <a:spcPts val="750"/>
              </a:spcBef>
              <a:spcAft>
                <a:spcPts val="0"/>
              </a:spcAft>
              <a:buClr>
                <a:schemeClr val="dk1"/>
              </a:buClr>
              <a:buSzPts val="1800"/>
              <a:buChar char="•"/>
              <a:defRPr/>
            </a:lvl8pPr>
            <a:lvl9pPr marL="4115006" lvl="8" indent="-342917" algn="l">
              <a:lnSpc>
                <a:spcPct val="90000"/>
              </a:lnSpc>
              <a:spcBef>
                <a:spcPts val="750"/>
              </a:spcBef>
              <a:spcAft>
                <a:spcPts val="0"/>
              </a:spcAft>
              <a:buClr>
                <a:schemeClr val="dk1"/>
              </a:buClr>
              <a:buSzPts val="1800"/>
              <a:buChar char="•"/>
              <a:defRPr/>
            </a:lvl9pPr>
          </a:lstStyle>
          <a:p>
            <a:endParaRPr/>
          </a:p>
        </p:txBody>
      </p:sp>
      <p:sp>
        <p:nvSpPr>
          <p:cNvPr id="21" name="Google Shape;21;p98"/>
          <p:cNvSpPr txBox="1">
            <a:spLocks noGrp="1"/>
          </p:cNvSpPr>
          <p:nvPr>
            <p:ph type="sldNum" idx="12"/>
          </p:nvPr>
        </p:nvSpPr>
        <p:spPr>
          <a:xfrm>
            <a:off x="12915900" y="9534527"/>
            <a:ext cx="4114800" cy="547688"/>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1000"/>
              <a:buFont typeface="Arial"/>
              <a:buNone/>
              <a:defRPr sz="15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chemeClr val="lt1"/>
              </a:buClr>
              <a:buSzPts val="1000"/>
              <a:buFont typeface="Arial"/>
              <a:buNone/>
              <a:defRPr sz="15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chemeClr val="lt1"/>
              </a:buClr>
              <a:buSzPts val="1000"/>
              <a:buFont typeface="Arial"/>
              <a:buNone/>
              <a:defRPr sz="15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chemeClr val="lt1"/>
              </a:buClr>
              <a:buSzPts val="1000"/>
              <a:buFont typeface="Arial"/>
              <a:buNone/>
              <a:defRPr sz="15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chemeClr val="lt1"/>
              </a:buClr>
              <a:buSzPts val="1000"/>
              <a:buFont typeface="Arial"/>
              <a:buNone/>
              <a:defRPr sz="15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chemeClr val="lt1"/>
              </a:buClr>
              <a:buSzPts val="1000"/>
              <a:buFont typeface="Arial"/>
              <a:buNone/>
              <a:defRPr sz="15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chemeClr val="lt1"/>
              </a:buClr>
              <a:buSzPts val="1000"/>
              <a:buFont typeface="Arial"/>
              <a:buNone/>
              <a:defRPr sz="15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chemeClr val="lt1"/>
              </a:buClr>
              <a:buSzPts val="1000"/>
              <a:buFont typeface="Arial"/>
              <a:buNone/>
              <a:defRPr sz="15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chemeClr val="lt1"/>
              </a:buClr>
              <a:buSzPts val="1000"/>
              <a:buFont typeface="Arial"/>
              <a:buNone/>
              <a:defRPr sz="1500" b="0" i="0" u="none" strike="noStrike" cap="none">
                <a:solidFill>
                  <a:schemeClr val="lt1"/>
                </a:solidFill>
                <a:latin typeface="Arial"/>
                <a:ea typeface="Arial"/>
                <a:cs typeface="Arial"/>
                <a:sym typeface="Arial"/>
              </a:defRPr>
            </a:lvl9pPr>
          </a:lstStyle>
          <a:p>
            <a:fld id="{00000000-1234-1234-1234-123412341234}" type="slidenum">
              <a:rPr lang="fr-CA" smtClean="0"/>
              <a:pPr/>
              <a:t>‹#›</a:t>
            </a:fld>
            <a:endParaRPr lang="fr-CA"/>
          </a:p>
        </p:txBody>
      </p:sp>
      <p:sp>
        <p:nvSpPr>
          <p:cNvPr id="22" name="Google Shape;22;p98"/>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33346"/>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989402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3"/>
        <p:cNvGrpSpPr/>
        <p:nvPr/>
      </p:nvGrpSpPr>
      <p:grpSpPr>
        <a:xfrm>
          <a:off x="0" y="0"/>
          <a:ext cx="0" cy="0"/>
          <a:chOff x="0" y="0"/>
          <a:chExt cx="0" cy="0"/>
        </a:xfrm>
      </p:grpSpPr>
      <p:sp>
        <p:nvSpPr>
          <p:cNvPr id="24" name="Google Shape;24;p11"/>
          <p:cNvSpPr txBox="1">
            <a:spLocks noGrp="1"/>
          </p:cNvSpPr>
          <p:nvPr>
            <p:ph type="title"/>
          </p:nvPr>
        </p:nvSpPr>
        <p:spPr>
          <a:xfrm>
            <a:off x="1787400" y="716776"/>
            <a:ext cx="12925200" cy="1714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sp>
        <p:nvSpPr>
          <p:cNvPr id="25" name="Google Shape;25;p11"/>
          <p:cNvSpPr txBox="1">
            <a:spLocks noGrp="1"/>
          </p:cNvSpPr>
          <p:nvPr>
            <p:ph type="body" idx="1"/>
          </p:nvPr>
        </p:nvSpPr>
        <p:spPr>
          <a:xfrm>
            <a:off x="1787400" y="2747176"/>
            <a:ext cx="12925200" cy="7104601"/>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1199"/>
              </a:spcBef>
              <a:spcAft>
                <a:spcPts val="0"/>
              </a:spcAft>
              <a:buClr>
                <a:schemeClr val="accent6"/>
              </a:buClr>
              <a:buSzPts val="1800"/>
              <a:buChar char="▷"/>
              <a:defRPr>
                <a:solidFill>
                  <a:schemeClr val="dk1"/>
                </a:solidFill>
              </a:defRPr>
            </a:lvl1pPr>
            <a:lvl2pPr marL="914400" lvl="1" indent="-381000" algn="l">
              <a:lnSpc>
                <a:spcPct val="100000"/>
              </a:lnSpc>
              <a:spcBef>
                <a:spcPts val="0"/>
              </a:spcBef>
              <a:spcAft>
                <a:spcPts val="0"/>
              </a:spcAft>
              <a:buClr>
                <a:schemeClr val="dk1"/>
              </a:buClr>
              <a:buSzPts val="2400"/>
              <a:buChar char="○"/>
              <a:defRPr>
                <a:solidFill>
                  <a:schemeClr val="dk1"/>
                </a:solidFill>
              </a:defRPr>
            </a:lvl2pPr>
            <a:lvl3pPr marL="1371600" lvl="2" indent="-381000" algn="l">
              <a:lnSpc>
                <a:spcPct val="100000"/>
              </a:lnSpc>
              <a:spcBef>
                <a:spcPts val="0"/>
              </a:spcBef>
              <a:spcAft>
                <a:spcPts val="0"/>
              </a:spcAft>
              <a:buClr>
                <a:schemeClr val="dk1"/>
              </a:buClr>
              <a:buSzPts val="2400"/>
              <a:buChar char="■"/>
              <a:defRPr>
                <a:solidFill>
                  <a:schemeClr val="dk1"/>
                </a:solidFill>
              </a:defRPr>
            </a:lvl3pPr>
            <a:lvl4pPr marL="1828800" lvl="3" indent="-381000" algn="l">
              <a:lnSpc>
                <a:spcPct val="100000"/>
              </a:lnSpc>
              <a:spcBef>
                <a:spcPts val="0"/>
              </a:spcBef>
              <a:spcAft>
                <a:spcPts val="0"/>
              </a:spcAft>
              <a:buClr>
                <a:schemeClr val="dk1"/>
              </a:buClr>
              <a:buSzPts val="2400"/>
              <a:buChar char="●"/>
              <a:defRPr>
                <a:solidFill>
                  <a:schemeClr val="dk1"/>
                </a:solidFill>
              </a:defRPr>
            </a:lvl4pPr>
            <a:lvl5pPr marL="2286000" lvl="4" indent="-381000" algn="l">
              <a:lnSpc>
                <a:spcPct val="100000"/>
              </a:lnSpc>
              <a:spcBef>
                <a:spcPts val="0"/>
              </a:spcBef>
              <a:spcAft>
                <a:spcPts val="0"/>
              </a:spcAft>
              <a:buClr>
                <a:schemeClr val="dk1"/>
              </a:buClr>
              <a:buSzPts val="2400"/>
              <a:buChar char="○"/>
              <a:defRPr>
                <a:solidFill>
                  <a:schemeClr val="dk1"/>
                </a:solidFill>
              </a:defRPr>
            </a:lvl5pPr>
            <a:lvl6pPr marL="2743200" lvl="5" indent="-381000" algn="l">
              <a:lnSpc>
                <a:spcPct val="100000"/>
              </a:lnSpc>
              <a:spcBef>
                <a:spcPts val="0"/>
              </a:spcBef>
              <a:spcAft>
                <a:spcPts val="0"/>
              </a:spcAft>
              <a:buClr>
                <a:schemeClr val="dk1"/>
              </a:buClr>
              <a:buSzPts val="2400"/>
              <a:buChar char="■"/>
              <a:defRPr>
                <a:solidFill>
                  <a:schemeClr val="dk1"/>
                </a:solidFill>
              </a:defRPr>
            </a:lvl6pPr>
            <a:lvl7pPr marL="3200400" lvl="6" indent="-381000" algn="l">
              <a:lnSpc>
                <a:spcPct val="100000"/>
              </a:lnSpc>
              <a:spcBef>
                <a:spcPts val="0"/>
              </a:spcBef>
              <a:spcAft>
                <a:spcPts val="0"/>
              </a:spcAft>
              <a:buClr>
                <a:schemeClr val="dk1"/>
              </a:buClr>
              <a:buSzPts val="2400"/>
              <a:buChar char="●"/>
              <a:defRPr>
                <a:solidFill>
                  <a:schemeClr val="dk1"/>
                </a:solidFill>
              </a:defRPr>
            </a:lvl7pPr>
            <a:lvl8pPr marL="3657600" lvl="7" indent="-381000" algn="l">
              <a:lnSpc>
                <a:spcPct val="100000"/>
              </a:lnSpc>
              <a:spcBef>
                <a:spcPts val="0"/>
              </a:spcBef>
              <a:spcAft>
                <a:spcPts val="0"/>
              </a:spcAft>
              <a:buClr>
                <a:schemeClr val="dk1"/>
              </a:buClr>
              <a:buSzPts val="2400"/>
              <a:buChar char="○"/>
              <a:defRPr>
                <a:solidFill>
                  <a:schemeClr val="dk1"/>
                </a:solidFill>
              </a:defRPr>
            </a:lvl8pPr>
            <a:lvl9pPr marL="4114800" lvl="8" indent="-381000" algn="l">
              <a:lnSpc>
                <a:spcPct val="100000"/>
              </a:lnSpc>
              <a:spcBef>
                <a:spcPts val="0"/>
              </a:spcBef>
              <a:spcAft>
                <a:spcPts val="0"/>
              </a:spcAft>
              <a:buClr>
                <a:schemeClr val="dk1"/>
              </a:buClr>
              <a:buSzPts val="2400"/>
              <a:buChar char="■"/>
              <a:defRPr>
                <a:solidFill>
                  <a:schemeClr val="dk1"/>
                </a:solidFill>
              </a:defRPr>
            </a:lvl9pPr>
          </a:lstStyle>
          <a:p>
            <a:endParaRPr/>
          </a:p>
        </p:txBody>
      </p:sp>
      <p:sp>
        <p:nvSpPr>
          <p:cNvPr id="26" name="Google Shape;26;p11"/>
          <p:cNvSpPr/>
          <p:nvPr/>
        </p:nvSpPr>
        <p:spPr>
          <a:xfrm>
            <a:off x="14712732" y="10132652"/>
            <a:ext cx="1787400" cy="154199"/>
          </a:xfrm>
          <a:prstGeom prst="rect">
            <a:avLst/>
          </a:prstGeom>
          <a:solidFill>
            <a:schemeClr val="accent4"/>
          </a:solidFill>
          <a:ln>
            <a:noFill/>
          </a:ln>
        </p:spPr>
        <p:txBody>
          <a:bodyPr spcFirstLastPara="1" wrap="square" lIns="182675" tIns="182675" rIns="182675" bIns="182675" anchor="ctr" anchorCtr="0">
            <a:noAutofit/>
          </a:bodyPr>
          <a:lstStyle/>
          <a:p>
            <a:pPr marL="0" marR="0" lvl="0" indent="0" algn="l" rtl="0">
              <a:lnSpc>
                <a:spcPct val="100000"/>
              </a:lnSpc>
              <a:spcBef>
                <a:spcPts val="0"/>
              </a:spcBef>
              <a:spcAft>
                <a:spcPts val="0"/>
              </a:spcAft>
              <a:buClr>
                <a:srgbClr val="000000"/>
              </a:buClr>
              <a:buSzPts val="2797"/>
              <a:buFont typeface="Arial"/>
              <a:buNone/>
            </a:pPr>
            <a:endParaRPr sz="2797" b="0" i="0" u="none" strike="noStrike" cap="none">
              <a:solidFill>
                <a:srgbClr val="000000"/>
              </a:solidFill>
              <a:latin typeface="Arial"/>
              <a:ea typeface="Arial"/>
              <a:cs typeface="Arial"/>
              <a:sym typeface="Arial"/>
            </a:endParaRPr>
          </a:p>
        </p:txBody>
      </p:sp>
      <p:sp>
        <p:nvSpPr>
          <p:cNvPr id="27" name="Google Shape;27;p11"/>
          <p:cNvSpPr/>
          <p:nvPr/>
        </p:nvSpPr>
        <p:spPr>
          <a:xfrm>
            <a:off x="16500624" y="10132652"/>
            <a:ext cx="1787400" cy="154199"/>
          </a:xfrm>
          <a:prstGeom prst="rect">
            <a:avLst/>
          </a:prstGeom>
          <a:solidFill>
            <a:schemeClr val="accent3"/>
          </a:solidFill>
          <a:ln>
            <a:noFill/>
          </a:ln>
        </p:spPr>
        <p:txBody>
          <a:bodyPr spcFirstLastPara="1" wrap="square" lIns="182675" tIns="182675" rIns="182675" bIns="182675" anchor="ctr" anchorCtr="0">
            <a:noAutofit/>
          </a:bodyPr>
          <a:lstStyle/>
          <a:p>
            <a:pPr marL="0" marR="0" lvl="0" indent="0" algn="l" rtl="0">
              <a:lnSpc>
                <a:spcPct val="100000"/>
              </a:lnSpc>
              <a:spcBef>
                <a:spcPts val="0"/>
              </a:spcBef>
              <a:spcAft>
                <a:spcPts val="0"/>
              </a:spcAft>
              <a:buClr>
                <a:srgbClr val="000000"/>
              </a:buClr>
              <a:buSzPts val="2797"/>
              <a:buFont typeface="Arial"/>
              <a:buNone/>
            </a:pPr>
            <a:endParaRPr sz="2797" b="0" i="0" u="none" strike="noStrike" cap="none">
              <a:solidFill>
                <a:srgbClr val="000000"/>
              </a:solidFill>
              <a:latin typeface="Arial"/>
              <a:ea typeface="Arial"/>
              <a:cs typeface="Arial"/>
              <a:sym typeface="Arial"/>
            </a:endParaRPr>
          </a:p>
        </p:txBody>
      </p:sp>
      <p:sp>
        <p:nvSpPr>
          <p:cNvPr id="28" name="Google Shape;28;p11"/>
          <p:cNvSpPr/>
          <p:nvPr/>
        </p:nvSpPr>
        <p:spPr>
          <a:xfrm>
            <a:off x="0" y="10132652"/>
            <a:ext cx="1787400" cy="154199"/>
          </a:xfrm>
          <a:prstGeom prst="rect">
            <a:avLst/>
          </a:prstGeom>
          <a:solidFill>
            <a:schemeClr val="accent2"/>
          </a:solidFill>
          <a:ln>
            <a:noFill/>
          </a:ln>
        </p:spPr>
        <p:txBody>
          <a:bodyPr spcFirstLastPara="1" wrap="square" lIns="182675" tIns="182675" rIns="182675" bIns="182675" anchor="ctr" anchorCtr="0">
            <a:noAutofit/>
          </a:bodyPr>
          <a:lstStyle/>
          <a:p>
            <a:pPr marL="0" marR="0" lvl="0" indent="0" algn="l" rtl="0">
              <a:lnSpc>
                <a:spcPct val="100000"/>
              </a:lnSpc>
              <a:spcBef>
                <a:spcPts val="0"/>
              </a:spcBef>
              <a:spcAft>
                <a:spcPts val="0"/>
              </a:spcAft>
              <a:buClr>
                <a:srgbClr val="000000"/>
              </a:buClr>
              <a:buSzPts val="2797"/>
              <a:buFont typeface="Arial"/>
              <a:buNone/>
            </a:pPr>
            <a:endParaRPr sz="2797" b="0" i="0" u="none" strike="noStrike" cap="none">
              <a:solidFill>
                <a:srgbClr val="000000"/>
              </a:solidFill>
              <a:latin typeface="Arial"/>
              <a:ea typeface="Arial"/>
              <a:cs typeface="Arial"/>
              <a:sym typeface="Arial"/>
            </a:endParaRPr>
          </a:p>
        </p:txBody>
      </p:sp>
      <p:sp>
        <p:nvSpPr>
          <p:cNvPr id="29" name="Google Shape;29;p11"/>
          <p:cNvSpPr/>
          <p:nvPr/>
        </p:nvSpPr>
        <p:spPr>
          <a:xfrm>
            <a:off x="1787420" y="10132652"/>
            <a:ext cx="12925200" cy="154199"/>
          </a:xfrm>
          <a:prstGeom prst="rect">
            <a:avLst/>
          </a:prstGeom>
          <a:solidFill>
            <a:schemeClr val="accent1"/>
          </a:solidFill>
          <a:ln>
            <a:noFill/>
          </a:ln>
        </p:spPr>
        <p:txBody>
          <a:bodyPr spcFirstLastPara="1" wrap="square" lIns="182675" tIns="182675" rIns="182675" bIns="182675" anchor="ctr" anchorCtr="0">
            <a:noAutofit/>
          </a:bodyPr>
          <a:lstStyle/>
          <a:p>
            <a:pPr marL="0" marR="0" lvl="0" indent="0" algn="l" rtl="0">
              <a:lnSpc>
                <a:spcPct val="100000"/>
              </a:lnSpc>
              <a:spcBef>
                <a:spcPts val="0"/>
              </a:spcBef>
              <a:spcAft>
                <a:spcPts val="0"/>
              </a:spcAft>
              <a:buClr>
                <a:srgbClr val="000000"/>
              </a:buClr>
              <a:buSzPts val="2797"/>
              <a:buFont typeface="Arial"/>
              <a:buNone/>
            </a:pPr>
            <a:endParaRPr sz="2797" b="0" i="0" u="none" strike="noStrike" cap="none">
              <a:solidFill>
                <a:srgbClr val="000000"/>
              </a:solidFill>
              <a:latin typeface="Arial"/>
              <a:ea typeface="Arial"/>
              <a:cs typeface="Arial"/>
              <a:sym typeface="Arial"/>
            </a:endParaRPr>
          </a:p>
        </p:txBody>
      </p:sp>
      <p:sp>
        <p:nvSpPr>
          <p:cNvPr id="30" name="Google Shape;30;p11"/>
          <p:cNvSpPr txBox="1">
            <a:spLocks noGrp="1"/>
          </p:cNvSpPr>
          <p:nvPr>
            <p:ph type="sldNum" idx="12"/>
          </p:nvPr>
        </p:nvSpPr>
        <p:spPr>
          <a:xfrm>
            <a:off x="16961150" y="9393867"/>
            <a:ext cx="1097400" cy="626999"/>
          </a:xfrm>
          <a:prstGeom prst="rect">
            <a:avLst/>
          </a:prstGeom>
          <a:noFill/>
          <a:ln>
            <a:noFill/>
          </a:ln>
        </p:spPr>
        <p:txBody>
          <a:bodyPr spcFirstLastPara="1" wrap="square" lIns="91425" tIns="91425" rIns="91425" bIns="91425" anchor="t"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1"/>
        <p:cNvGrpSpPr/>
        <p:nvPr/>
      </p:nvGrpSpPr>
      <p:grpSpPr>
        <a:xfrm>
          <a:off x="0" y="0"/>
          <a:ext cx="0" cy="0"/>
          <a:chOff x="0" y="0"/>
          <a:chExt cx="0" cy="0"/>
        </a:xfrm>
      </p:grpSpPr>
      <p:sp>
        <p:nvSpPr>
          <p:cNvPr id="32" name="Google Shape;32;p10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0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4" name="Google Shape;34;p10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0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0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
        <p:cNvGrpSpPr/>
        <p:nvPr/>
      </p:nvGrpSpPr>
      <p:grpSpPr>
        <a:xfrm>
          <a:off x="0" y="0"/>
          <a:ext cx="0" cy="0"/>
          <a:chOff x="0" y="0"/>
          <a:chExt cx="0" cy="0"/>
        </a:xfrm>
      </p:grpSpPr>
      <p:sp>
        <p:nvSpPr>
          <p:cNvPr id="38" name="Google Shape;38;p10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0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0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0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2"/>
        <p:cNvGrpSpPr/>
        <p:nvPr/>
      </p:nvGrpSpPr>
      <p:grpSpPr>
        <a:xfrm>
          <a:off x="0" y="0"/>
          <a:ext cx="0" cy="0"/>
          <a:chOff x="0" y="0"/>
          <a:chExt cx="0" cy="0"/>
        </a:xfrm>
      </p:grpSpPr>
      <p:sp>
        <p:nvSpPr>
          <p:cNvPr id="43" name="Google Shape;43;p9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9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45" name="Google Shape;45;p9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9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9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8"/>
        <p:cNvGrpSpPr/>
        <p:nvPr/>
      </p:nvGrpSpPr>
      <p:grpSpPr>
        <a:xfrm>
          <a:off x="0" y="0"/>
          <a:ext cx="0" cy="0"/>
          <a:chOff x="0" y="0"/>
          <a:chExt cx="0" cy="0"/>
        </a:xfrm>
      </p:grpSpPr>
      <p:sp>
        <p:nvSpPr>
          <p:cNvPr id="49" name="Google Shape;49;p101"/>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01"/>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51" name="Google Shape;51;p10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0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0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4"/>
        <p:cNvGrpSpPr/>
        <p:nvPr/>
      </p:nvGrpSpPr>
      <p:grpSpPr>
        <a:xfrm>
          <a:off x="0" y="0"/>
          <a:ext cx="0" cy="0"/>
          <a:chOff x="0" y="0"/>
          <a:chExt cx="0" cy="0"/>
        </a:xfrm>
      </p:grpSpPr>
      <p:sp>
        <p:nvSpPr>
          <p:cNvPr id="55" name="Google Shape;55;p10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03"/>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57" name="Google Shape;57;p103"/>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58" name="Google Shape;58;p10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0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0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1"/>
        <p:cNvGrpSpPr/>
        <p:nvPr/>
      </p:nvGrpSpPr>
      <p:grpSpPr>
        <a:xfrm>
          <a:off x="0" y="0"/>
          <a:ext cx="0" cy="0"/>
          <a:chOff x="0" y="0"/>
          <a:chExt cx="0" cy="0"/>
        </a:xfrm>
      </p:grpSpPr>
      <p:sp>
        <p:nvSpPr>
          <p:cNvPr id="62" name="Google Shape;62;p10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0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64" name="Google Shape;64;p10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65" name="Google Shape;65;p10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66" name="Google Shape;66;p10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67" name="Google Shape;67;p10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0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0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8E9"/>
        </a:solidFill>
        <a:effectLst/>
      </p:bgPr>
    </p:bg>
    <p:spTree>
      <p:nvGrpSpPr>
        <p:cNvPr id="1" name="Shape 9"/>
        <p:cNvGrpSpPr/>
        <p:nvPr/>
      </p:nvGrpSpPr>
      <p:grpSpPr>
        <a:xfrm>
          <a:off x="0" y="0"/>
          <a:ext cx="0" cy="0"/>
          <a:chOff x="0" y="0"/>
          <a:chExt cx="0" cy="0"/>
        </a:xfrm>
      </p:grpSpPr>
      <p:sp>
        <p:nvSpPr>
          <p:cNvPr id="10" name="Google Shape;10;p9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9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9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9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9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CA"/>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11/6/2023</a:t>
            </a:fld>
            <a:endParaRPr lang="en-US"/>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7070068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hyperlink" Target="https://www150.statcan.gc.ca/t1/tbl1/fr/tv.action?pid=1310039401" TargetMode="Externa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onlinelibrary.wiley.com/doi/10.1111/jgs.15767"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hyperlink" Target="https://academic.oup.com/ageing/article/44/2/213/2812233/STOPP-START-criteria-for-potentially-inappropriate"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ti.ubc.ca/"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26.jpg"/><Relationship Id="rId7" Type="http://schemas.openxmlformats.org/officeDocument/2006/relationships/diagramQuickStyle" Target="../diagrams/quickStyle6.xm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5.png"/><Relationship Id="rId9" Type="http://schemas.microsoft.com/office/2007/relationships/diagramDrawing" Target="../diagrams/drawing6.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hyperlink" Target="https://cdn.ciusssnordmtl.ca/documents/Menu/Zone_Professionnels/Zone_Pharmaciens/Outils_cliniques/ICEBERG__2018-02___1_.pdf?1570042542"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deprescribing.org/" TargetMode="External"/><Relationship Id="rId7"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48.jpg"/><Relationship Id="rId4" Type="http://schemas.openxmlformats.org/officeDocument/2006/relationships/image" Target="../media/image47.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hyperlink" Target="https://www.cfp.ca/content/68/3/e63" TargetMode="Externa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53.png"/><Relationship Id="rId7" Type="http://schemas.openxmlformats.org/officeDocument/2006/relationships/diagramColors" Target="../diagrams/colors7.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5.png"/></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26.jpg"/><Relationship Id="rId7" Type="http://schemas.openxmlformats.org/officeDocument/2006/relationships/diagramQuickStyle" Target="../diagrams/quickStyle8.xml"/><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image" Target="../media/image5.png"/><Relationship Id="rId9" Type="http://schemas.microsoft.com/office/2007/relationships/diagramDrawing" Target="../diagrams/drawing8.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hyperlink" Target="http://guidelines.diabetes.ca/CDACPG/media/documents/French%202018%20CPG/37-Diabetes-in-Older-People-fr.pdf" TargetMode="Externa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image" Target="../media/image5.png"/><Relationship Id="rId7" Type="http://schemas.openxmlformats.org/officeDocument/2006/relationships/diagramQuickStyle" Target="../diagrams/quickStyle10.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Layout" Target="../diagrams/layout10.xml"/><Relationship Id="rId5" Type="http://schemas.openxmlformats.org/officeDocument/2006/relationships/diagramData" Target="../diagrams/data10.xml"/><Relationship Id="rId4" Type="http://schemas.openxmlformats.org/officeDocument/2006/relationships/image" Target="../media/image63.png"/><Relationship Id="rId9" Type="http://schemas.microsoft.com/office/2007/relationships/diagramDrawing" Target="../diagrams/drawing10.xml"/></Relationships>
</file>

<file path=ppt/slides/_rels/slide45.xml.rels><?xml version="1.0" encoding="UTF-8" standalone="yes"?>
<Relationships xmlns="http://schemas.openxmlformats.org/package/2006/relationships"><Relationship Id="rId3" Type="http://schemas.openxmlformats.org/officeDocument/2006/relationships/hyperlink" Target="https://www.inesss.qc.ca/fileadmin/doc/INESSS/Rapports/Geriatrie/INESSS_GUO_Alzheimer.pdf"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3" Type="http://schemas.openxmlformats.org/officeDocument/2006/relationships/hyperlink" Target="https://www.inesss.qc.ca/fileadmin/doc/INESSS/Rapports/Geriatrie/INESSS_GUO_Alzheimer.pdf"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ti.ubc.ca/2015/04/22/are-claims-for-newer-drugs-for-overactive-bladder-warranted/"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5.png"/><Relationship Id="rId4" Type="http://schemas.openxmlformats.org/officeDocument/2006/relationships/hyperlink" Target="https://www.ti.ubc.ca/2018/09/10/113-anticholinergic-antimuscarinic-drugs/"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nswtag.org.au/wp-content/uploads/2018/06/1.6-Deprescribing-Guide-for-Anticholinergic-drugs-for-Urinary-Incontinence-Antimuscarinics.pdf"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55.xml.rels><?xml version="1.0" encoding="UTF-8" standalone="yes"?>
<Relationships xmlns="http://schemas.openxmlformats.org/package/2006/relationships"><Relationship Id="rId8" Type="http://schemas.openxmlformats.org/officeDocument/2006/relationships/hyperlink" Target="https://www.primaryhealthtas.com.au/resources/deprescribing-resources/" TargetMode="External"/><Relationship Id="rId3" Type="http://schemas.openxmlformats.org/officeDocument/2006/relationships/hyperlink" Target="http://www.rqrv.com/fr/document/guide_gestion_medicamenteuse.pdf" TargetMode="External"/><Relationship Id="rId7" Type="http://schemas.openxmlformats.org/officeDocument/2006/relationships/hyperlink" Target="https://ebm.bmj.com/content/ebmed/18/4/121.full.pdf"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hyperlink" Target="http://drugstop.co.il/articles/drugs/GARFINKEL'SPROCEDUREinNursingDepartments.pdf" TargetMode="External"/><Relationship Id="rId5" Type="http://schemas.openxmlformats.org/officeDocument/2006/relationships/hyperlink" Target="https://www.uptodate.com/contents/drug-prescribing-for-older-adults" TargetMode="External"/><Relationship Id="rId4" Type="http://schemas.openxmlformats.org/officeDocument/2006/relationships/hyperlink" Target="http://medstopper.com/" TargetMode="External"/><Relationship Id="rId9" Type="http://schemas.openxmlformats.org/officeDocument/2006/relationships/image" Target="../media/image5.png"/></Relationships>
</file>

<file path=ppt/slides/_rels/slide5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 Id="rId9" Type="http://schemas.openxmlformats.org/officeDocument/2006/relationships/image" Target="../media/image5.png"/></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0.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D482D"/>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a:grpSpLocks noGrp="1" noUngrp="1" noRot="1" noMove="1" noResize="1"/>
          </p:cNvGrpSpPr>
          <p:nvPr/>
        </p:nvGrpSpPr>
        <p:grpSpPr>
          <a:xfrm>
            <a:off x="1028700" y="1028700"/>
            <a:ext cx="16230600" cy="8229600"/>
            <a:chOff x="0" y="0"/>
            <a:chExt cx="7026195" cy="3562578"/>
          </a:xfrm>
        </p:grpSpPr>
        <p:sp>
          <p:nvSpPr>
            <p:cNvPr id="3" name="Freeform 3"/>
            <p:cNvSpPr>
              <a:spLocks noGrp="1" noRot="1" noMove="1" noResize="1" noEditPoints="1" noAdjustHandles="1" noChangeArrowheads="1" noChangeShapeType="1"/>
            </p:cNvSpPr>
            <p:nvPr/>
          </p:nvSpPr>
          <p:spPr>
            <a:xfrm>
              <a:off x="12700" y="12700"/>
              <a:ext cx="6961425" cy="3493998"/>
            </a:xfrm>
            <a:custGeom>
              <a:avLst/>
              <a:gdLst/>
              <a:ahLst/>
              <a:cxnLst/>
              <a:rect l="l" t="t" r="r" b="b"/>
              <a:pathLst>
                <a:path w="6961425" h="3493998">
                  <a:moveTo>
                    <a:pt x="146050" y="3493998"/>
                  </a:moveTo>
                  <a:lnTo>
                    <a:pt x="6815375" y="3493998"/>
                  </a:lnTo>
                  <a:cubicBezTo>
                    <a:pt x="6895385" y="3493998"/>
                    <a:pt x="6961425" y="3427957"/>
                    <a:pt x="6961425" y="3347948"/>
                  </a:cubicBezTo>
                  <a:lnTo>
                    <a:pt x="6961425" y="146050"/>
                  </a:lnTo>
                  <a:cubicBezTo>
                    <a:pt x="6961425" y="66040"/>
                    <a:pt x="6895385" y="0"/>
                    <a:pt x="6815375" y="0"/>
                  </a:cubicBezTo>
                  <a:lnTo>
                    <a:pt x="146050" y="0"/>
                  </a:lnTo>
                  <a:cubicBezTo>
                    <a:pt x="66040" y="0"/>
                    <a:pt x="0" y="66040"/>
                    <a:pt x="0" y="146050"/>
                  </a:cubicBezTo>
                  <a:lnTo>
                    <a:pt x="0" y="3347948"/>
                  </a:lnTo>
                  <a:cubicBezTo>
                    <a:pt x="0" y="3429228"/>
                    <a:pt x="66040" y="3493998"/>
                    <a:pt x="146050" y="3493998"/>
                  </a:cubicBezTo>
                  <a:close/>
                </a:path>
              </a:pathLst>
            </a:custGeom>
            <a:solidFill>
              <a:srgbClr val="FCF5ED"/>
            </a:solidFill>
          </p:spPr>
          <p:txBody>
            <a:bodyPr/>
            <a:lstStyle/>
            <a:p>
              <a:pPr defTabSz="914445">
                <a:buClrTx/>
              </a:pPr>
              <a:endParaRPr lang="fr-CA" sz="1800" kern="1200">
                <a:solidFill>
                  <a:prstClr val="black"/>
                </a:solidFill>
                <a:latin typeface="Calibri"/>
                <a:ea typeface="+mn-ea"/>
                <a:cs typeface="+mn-cs"/>
              </a:endParaRPr>
            </a:p>
          </p:txBody>
        </p:sp>
        <p:sp>
          <p:nvSpPr>
            <p:cNvPr id="4" name="Freeform 4"/>
            <p:cNvSpPr>
              <a:spLocks noGrp="1" noRot="1" noMove="1" noResize="1" noEditPoints="1" noAdjustHandles="1" noChangeArrowheads="1" noChangeShapeType="1"/>
            </p:cNvSpPr>
            <p:nvPr/>
          </p:nvSpPr>
          <p:spPr>
            <a:xfrm>
              <a:off x="0" y="0"/>
              <a:ext cx="7026194" cy="3562578"/>
            </a:xfrm>
            <a:custGeom>
              <a:avLst/>
              <a:gdLst/>
              <a:ahLst/>
              <a:cxnLst/>
              <a:rect l="l" t="t" r="r" b="b"/>
              <a:pathLst>
                <a:path w="7026194" h="3562578">
                  <a:moveTo>
                    <a:pt x="6962694" y="74930"/>
                  </a:moveTo>
                  <a:cubicBezTo>
                    <a:pt x="6934755" y="30480"/>
                    <a:pt x="6885225" y="0"/>
                    <a:pt x="6828075" y="0"/>
                  </a:cubicBezTo>
                  <a:lnTo>
                    <a:pt x="158750" y="0"/>
                  </a:lnTo>
                  <a:cubicBezTo>
                    <a:pt x="71120" y="0"/>
                    <a:pt x="0" y="71120"/>
                    <a:pt x="0" y="158750"/>
                  </a:cubicBezTo>
                  <a:lnTo>
                    <a:pt x="0" y="3360648"/>
                  </a:lnTo>
                  <a:cubicBezTo>
                    <a:pt x="0" y="3412718"/>
                    <a:pt x="25400" y="3458438"/>
                    <a:pt x="63500" y="3487648"/>
                  </a:cubicBezTo>
                  <a:cubicBezTo>
                    <a:pt x="91440" y="3532098"/>
                    <a:pt x="140970" y="3562578"/>
                    <a:pt x="222904" y="3562578"/>
                  </a:cubicBezTo>
                  <a:lnTo>
                    <a:pt x="6867444" y="3562578"/>
                  </a:lnTo>
                  <a:cubicBezTo>
                    <a:pt x="6955075" y="3562578"/>
                    <a:pt x="7026194" y="3491457"/>
                    <a:pt x="7026194" y="3403828"/>
                  </a:cubicBezTo>
                  <a:lnTo>
                    <a:pt x="7026194" y="211697"/>
                  </a:lnTo>
                  <a:cubicBezTo>
                    <a:pt x="7026194" y="149860"/>
                    <a:pt x="7000794" y="104140"/>
                    <a:pt x="6962694" y="74930"/>
                  </a:cubicBezTo>
                  <a:close/>
                  <a:moveTo>
                    <a:pt x="12700" y="3360648"/>
                  </a:moveTo>
                  <a:lnTo>
                    <a:pt x="12700" y="158750"/>
                  </a:lnTo>
                  <a:cubicBezTo>
                    <a:pt x="12700" y="78740"/>
                    <a:pt x="78740" y="12700"/>
                    <a:pt x="158750" y="12700"/>
                  </a:cubicBezTo>
                  <a:lnTo>
                    <a:pt x="6828075" y="12700"/>
                  </a:lnTo>
                  <a:cubicBezTo>
                    <a:pt x="6908085" y="12700"/>
                    <a:pt x="6974125" y="78740"/>
                    <a:pt x="6974125" y="158750"/>
                  </a:cubicBezTo>
                  <a:lnTo>
                    <a:pt x="6974125" y="3360648"/>
                  </a:lnTo>
                  <a:cubicBezTo>
                    <a:pt x="6974125" y="3440657"/>
                    <a:pt x="6908085" y="3506698"/>
                    <a:pt x="6828075" y="3506698"/>
                  </a:cubicBezTo>
                  <a:lnTo>
                    <a:pt x="158750" y="3506698"/>
                  </a:lnTo>
                  <a:cubicBezTo>
                    <a:pt x="78740" y="3506698"/>
                    <a:pt x="12700" y="3441928"/>
                    <a:pt x="12700" y="3360648"/>
                  </a:cubicBezTo>
                  <a:close/>
                </a:path>
              </a:pathLst>
            </a:custGeom>
            <a:solidFill>
              <a:srgbClr val="000000"/>
            </a:solidFill>
          </p:spPr>
          <p:txBody>
            <a:bodyPr/>
            <a:lstStyle/>
            <a:p>
              <a:pPr defTabSz="914445">
                <a:buClrTx/>
              </a:pPr>
              <a:endParaRPr lang="fr-CA" sz="1800" kern="1200">
                <a:solidFill>
                  <a:prstClr val="black"/>
                </a:solidFill>
                <a:latin typeface="Calibri"/>
                <a:ea typeface="+mn-ea"/>
                <a:cs typeface="+mn-cs"/>
              </a:endParaRPr>
            </a:p>
          </p:txBody>
        </p:sp>
      </p:grpSp>
      <p:sp>
        <p:nvSpPr>
          <p:cNvPr id="5" name="AutoShape 5">
            <a:extLs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flipV="1">
            <a:off x="1644103" y="5364078"/>
            <a:ext cx="8414360" cy="8022"/>
          </a:xfrm>
          <a:prstGeom prst="line">
            <a:avLst/>
          </a:prstGeom>
          <a:ln w="28575" cap="flat">
            <a:solidFill>
              <a:srgbClr val="000000"/>
            </a:solidFill>
            <a:prstDash val="solid"/>
            <a:headEnd type="none" w="sm" len="sm"/>
            <a:tailEnd type="none" w="sm" len="sm"/>
          </a:ln>
        </p:spPr>
        <p:txBody>
          <a:bodyPr/>
          <a:lstStyle/>
          <a:p>
            <a:pPr defTabSz="914445">
              <a:buClrTx/>
            </a:pPr>
            <a:endParaRPr lang="fr-CA" sz="1800" kern="1200">
              <a:solidFill>
                <a:prstClr val="black"/>
              </a:solidFill>
              <a:latin typeface="Calibri"/>
              <a:ea typeface="+mn-ea"/>
              <a:cs typeface="+mn-cs"/>
            </a:endParaRPr>
          </a:p>
        </p:txBody>
      </p:sp>
      <p:pic>
        <p:nvPicPr>
          <p:cNvPr id="12" name="Picture 12">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srcRect/>
          <a:stretch>
            <a:fillRect/>
          </a:stretch>
        </p:blipFill>
        <p:spPr>
          <a:xfrm>
            <a:off x="11317103" y="1495829"/>
            <a:ext cx="5113607" cy="5603954"/>
          </a:xfrm>
          <a:prstGeom prst="rect">
            <a:avLst/>
          </a:prstGeom>
        </p:spPr>
      </p:pic>
      <p:pic>
        <p:nvPicPr>
          <p:cNvPr id="13" name="Picture 13">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rcRect/>
          <a:stretch>
            <a:fillRect/>
          </a:stretch>
        </p:blipFill>
        <p:spPr>
          <a:xfrm>
            <a:off x="11347583" y="7281824"/>
            <a:ext cx="5113607" cy="1346483"/>
          </a:xfrm>
          <a:prstGeom prst="rect">
            <a:avLst/>
          </a:prstGeom>
        </p:spPr>
      </p:pic>
      <p:sp>
        <p:nvSpPr>
          <p:cNvPr id="14" name="TextBox 14">
            <a:extLst>
              <a:ext uri="{C183D7F6-B498-43B3-948B-1728B52AA6E4}">
                <adec:decorative xmlns:adec="http://schemas.microsoft.com/office/drawing/2017/decorative" val="1"/>
              </a:ext>
            </a:extLst>
          </p:cNvPr>
          <p:cNvSpPr txBox="1">
            <a:spLocks/>
          </p:cNvSpPr>
          <p:nvPr/>
        </p:nvSpPr>
        <p:spPr>
          <a:xfrm>
            <a:off x="1857291" y="2184020"/>
            <a:ext cx="8751505" cy="2325508"/>
          </a:xfrm>
          <a:prstGeom prst="rect">
            <a:avLst/>
          </a:prstGeom>
        </p:spPr>
        <p:txBody>
          <a:bodyPr wrap="square" lIns="0" tIns="0" rIns="0" bIns="0" rtlCol="0" anchor="t">
            <a:spAutoFit/>
          </a:bodyPr>
          <a:lstStyle/>
          <a:p>
            <a:pPr marL="0" marR="0" lvl="0" indent="0" algn="ctr" rtl="0">
              <a:lnSpc>
                <a:spcPct val="120000"/>
              </a:lnSpc>
              <a:spcBef>
                <a:spcPts val="0"/>
              </a:spcBef>
              <a:spcAft>
                <a:spcPts val="0"/>
              </a:spcAft>
              <a:buClr>
                <a:srgbClr val="000000"/>
              </a:buClr>
              <a:buSzPts val="7000"/>
              <a:buFont typeface="Arial"/>
              <a:buNone/>
            </a:pPr>
            <a:r>
              <a:rPr lang="fr-CA" sz="6600" b="1" i="0" u="none" strike="noStrike" cap="none" dirty="0">
                <a:solidFill>
                  <a:srgbClr val="000000"/>
                </a:solidFill>
                <a:latin typeface="Arimo"/>
                <a:ea typeface="Arimo"/>
                <a:cs typeface="Arimo"/>
                <a:sym typeface="Arimo"/>
              </a:rPr>
              <a:t>Prescrire... et </a:t>
            </a:r>
            <a:r>
              <a:rPr lang="fr-CA" sz="6600" b="1" i="0" u="none" strike="noStrike" cap="none" dirty="0" err="1">
                <a:solidFill>
                  <a:srgbClr val="000000"/>
                </a:solidFill>
                <a:latin typeface="Arimo"/>
                <a:ea typeface="Arimo"/>
                <a:cs typeface="Arimo"/>
                <a:sym typeface="Arimo"/>
              </a:rPr>
              <a:t>déprescrire</a:t>
            </a:r>
            <a:r>
              <a:rPr lang="fr-CA" sz="6600" b="1" i="0" u="none" strike="noStrike" cap="none" dirty="0">
                <a:solidFill>
                  <a:srgbClr val="000000"/>
                </a:solidFill>
                <a:latin typeface="Arimo"/>
                <a:ea typeface="Arimo"/>
                <a:cs typeface="Arimo"/>
                <a:sym typeface="Arimo"/>
              </a:rPr>
              <a:t> avec soin</a:t>
            </a:r>
          </a:p>
        </p:txBody>
      </p:sp>
      <p:sp>
        <p:nvSpPr>
          <p:cNvPr id="15" name="TextBox 15">
            <a:extLst>
              <a:ext uri="{C183D7F6-B498-43B3-948B-1728B52AA6E4}">
                <adec:decorative xmlns:adec="http://schemas.microsoft.com/office/drawing/2017/decorative" val="1"/>
              </a:ext>
            </a:extLst>
          </p:cNvPr>
          <p:cNvSpPr txBox="1"/>
          <p:nvPr/>
        </p:nvSpPr>
        <p:spPr>
          <a:xfrm>
            <a:off x="1943007" y="5802350"/>
            <a:ext cx="6769995" cy="1062022"/>
          </a:xfrm>
          <a:prstGeom prst="rect">
            <a:avLst/>
          </a:prstGeom>
        </p:spPr>
        <p:txBody>
          <a:bodyPr lIns="0" tIns="0" rIns="0" bIns="0" rtlCol="0" anchor="t">
            <a:spAutoFit/>
          </a:bodyPr>
          <a:lstStyle/>
          <a:p>
            <a:pPr marL="0" marR="0" lvl="0" indent="0" algn="ctr" rtl="0">
              <a:lnSpc>
                <a:spcPct val="129993"/>
              </a:lnSpc>
              <a:spcBef>
                <a:spcPts val="0"/>
              </a:spcBef>
              <a:spcAft>
                <a:spcPts val="0"/>
              </a:spcAft>
              <a:buClr>
                <a:srgbClr val="000000"/>
              </a:buClr>
              <a:buSzPts val="2984"/>
              <a:buFont typeface="Arial"/>
              <a:buNone/>
            </a:pPr>
            <a:r>
              <a:rPr lang="fr-CA" sz="2800" b="1" i="0" u="none" strike="noStrike" cap="none" dirty="0">
                <a:solidFill>
                  <a:schemeClr val="dk1"/>
                </a:solidFill>
                <a:latin typeface="Arimo"/>
                <a:ea typeface="Arimo"/>
                <a:cs typeface="Arimo"/>
                <a:sym typeface="Arimo"/>
              </a:rPr>
              <a:t>Dre</a:t>
            </a:r>
            <a:r>
              <a:rPr lang="fr-CA" sz="2800" b="1" i="0" u="none" strike="noStrike" cap="none" dirty="0">
                <a:solidFill>
                  <a:srgbClr val="FF0000"/>
                </a:solidFill>
                <a:latin typeface="Arimo"/>
                <a:ea typeface="Arimo"/>
                <a:cs typeface="Arimo"/>
                <a:sym typeface="Arimo"/>
              </a:rPr>
              <a:t> </a:t>
            </a:r>
            <a:r>
              <a:rPr lang="fr-CA" sz="2800" b="1" i="0" u="none" strike="noStrike" cap="none" dirty="0">
                <a:solidFill>
                  <a:schemeClr val="dk1"/>
                </a:solidFill>
                <a:latin typeface="Arimo"/>
                <a:ea typeface="Arimo"/>
                <a:cs typeface="Arimo"/>
                <a:sym typeface="Arimo"/>
              </a:rPr>
              <a:t>Caroline Laberge</a:t>
            </a:r>
            <a:endParaRPr lang="fr-CA" sz="2800" dirty="0"/>
          </a:p>
          <a:p>
            <a:pPr marL="0" marR="0" lvl="0" indent="0" algn="ctr" rtl="0">
              <a:lnSpc>
                <a:spcPct val="129993"/>
              </a:lnSpc>
              <a:spcBef>
                <a:spcPts val="0"/>
              </a:spcBef>
              <a:spcAft>
                <a:spcPts val="0"/>
              </a:spcAft>
              <a:buClr>
                <a:srgbClr val="000000"/>
              </a:buClr>
              <a:buSzPts val="2984"/>
              <a:buFont typeface="Arial"/>
              <a:buNone/>
            </a:pPr>
            <a:r>
              <a:rPr lang="fr-CA" sz="2800" b="1" i="0" u="none" strike="noStrike" cap="none" dirty="0">
                <a:solidFill>
                  <a:schemeClr val="dk1"/>
                </a:solidFill>
                <a:latin typeface="Arimo"/>
                <a:ea typeface="Arimo"/>
                <a:cs typeface="Arimo"/>
                <a:sym typeface="Arimo"/>
              </a:rPr>
              <a:t>Dre Géraldine Lachance Fortin</a:t>
            </a:r>
            <a:endParaRPr lang="fr-CA" sz="2800" b="0" i="0" u="none" strike="noStrike" cap="none" dirty="0">
              <a:solidFill>
                <a:schemeClr val="dk1"/>
              </a:solidFill>
              <a:latin typeface="Arimo"/>
              <a:ea typeface="Arimo"/>
              <a:cs typeface="Arimo"/>
              <a:sym typeface="Arimo"/>
            </a:endParaRPr>
          </a:p>
        </p:txBody>
      </p:sp>
      <p:pic>
        <p:nvPicPr>
          <p:cNvPr id="18" name="Picture 17" descr="Text&#10;&#10;Description automatically generated with low confidence">
            <a:extLst>
              <a:ext uri="{FF2B5EF4-FFF2-40B4-BE49-F238E27FC236}">
                <a16:creationId xmlns:a16="http://schemas.microsoft.com/office/drawing/2014/main" id="{8FAD78BB-6AA9-B930-36B0-8CF8DA4EE163}"/>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1644103" y="7616871"/>
            <a:ext cx="4604300" cy="106581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1" name="Google Shape;211;g1714ee38ce1_0_66"/>
          <p:cNvSpPr txBox="1">
            <a:spLocks noGrp="1"/>
          </p:cNvSpPr>
          <p:nvPr>
            <p:ph type="title" idx="4294967295"/>
          </p:nvPr>
        </p:nvSpPr>
        <p:spPr>
          <a:xfrm>
            <a:off x="1257300" y="547688"/>
            <a:ext cx="15773400" cy="1988400"/>
          </a:xfrm>
          <a:prstGeom prst="rect">
            <a:avLst/>
          </a:prstGeom>
          <a:noFill/>
          <a:ln>
            <a:noFill/>
          </a:ln>
        </p:spPr>
        <p:txBody>
          <a:bodyPr spcFirstLastPara="1" wrap="square" lIns="137125" tIns="68550" rIns="137125" bIns="68550" anchor="ctr" anchorCtr="0">
            <a:normAutofit/>
          </a:bodyPr>
          <a:lstStyle/>
          <a:p>
            <a:pPr marL="0" lvl="0" indent="0" algn="ctr" rtl="0">
              <a:lnSpc>
                <a:spcPct val="90000"/>
              </a:lnSpc>
              <a:spcBef>
                <a:spcPts val="0"/>
              </a:spcBef>
              <a:spcAft>
                <a:spcPts val="0"/>
              </a:spcAft>
              <a:buSzPts val="4400"/>
              <a:buNone/>
            </a:pPr>
            <a:r>
              <a:rPr lang="fr-CA" sz="6600"/>
              <a:t>Syndromes gériatriques </a:t>
            </a:r>
            <a:endParaRPr sz="6600"/>
          </a:p>
          <a:p>
            <a:pPr marL="0" lvl="0" indent="0" algn="ctr" rtl="0">
              <a:lnSpc>
                <a:spcPct val="90000"/>
              </a:lnSpc>
              <a:spcBef>
                <a:spcPts val="0"/>
              </a:spcBef>
              <a:spcAft>
                <a:spcPts val="0"/>
              </a:spcAft>
              <a:buSzPts val="4400"/>
              <a:buNone/>
            </a:pPr>
            <a:r>
              <a:rPr lang="fr-CA" sz="6600"/>
              <a:t>et médicaments possiblement associés</a:t>
            </a:r>
            <a:endParaRPr sz="6600"/>
          </a:p>
        </p:txBody>
      </p:sp>
      <p:pic>
        <p:nvPicPr>
          <p:cNvPr id="212" name="Google Shape;212;g1714ee38ce1_0_66" descr="Tableau p. 199_2.png"/>
          <p:cNvPicPr preferRelativeResize="0">
            <a:picLocks noGrp="1"/>
          </p:cNvPicPr>
          <p:nvPr>
            <p:ph type="body" idx="4294967295"/>
          </p:nvPr>
        </p:nvPicPr>
        <p:blipFill rotWithShape="1">
          <a:blip r:embed="rId3">
            <a:alphaModFix/>
          </a:blip>
          <a:srcRect t="5204" b="26043"/>
          <a:stretch/>
        </p:blipFill>
        <p:spPr>
          <a:xfrm>
            <a:off x="637951" y="2599026"/>
            <a:ext cx="16776600" cy="6494400"/>
          </a:xfrm>
          <a:prstGeom prst="rect">
            <a:avLst/>
          </a:prstGeom>
          <a:noFill/>
          <a:ln w="31750">
            <a:solidFill>
              <a:srgbClr val="BD482D"/>
            </a:solidFill>
          </a:ln>
        </p:spPr>
      </p:pic>
      <p:sp>
        <p:nvSpPr>
          <p:cNvPr id="213" name="Google Shape;213;g1714ee38ce1_0_66"/>
          <p:cNvSpPr txBox="1"/>
          <p:nvPr/>
        </p:nvSpPr>
        <p:spPr>
          <a:xfrm>
            <a:off x="5416648" y="9156357"/>
            <a:ext cx="11997900" cy="554100"/>
          </a:xfrm>
          <a:prstGeom prst="rect">
            <a:avLst/>
          </a:prstGeom>
          <a:noFill/>
          <a:ln>
            <a:noFill/>
          </a:ln>
        </p:spPr>
        <p:txBody>
          <a:bodyPr spcFirstLastPara="1" wrap="square" lIns="137125" tIns="68550" rIns="137125" bIns="68550" anchor="t" anchorCtr="0">
            <a:spAutoFit/>
          </a:bodyPr>
          <a:lstStyle/>
          <a:p>
            <a:pPr marL="0" marR="0" lvl="0" indent="0" algn="r" rtl="0">
              <a:lnSpc>
                <a:spcPct val="100000"/>
              </a:lnSpc>
              <a:spcBef>
                <a:spcPts val="0"/>
              </a:spcBef>
              <a:spcAft>
                <a:spcPts val="0"/>
              </a:spcAft>
              <a:buClr>
                <a:srgbClr val="000000"/>
              </a:buClr>
              <a:buSzPts val="2700"/>
              <a:buFont typeface="Arial"/>
              <a:buNone/>
            </a:pPr>
            <a:r>
              <a:rPr lang="fr-CA" sz="2700" b="0" i="0" u="none" strike="noStrike" cap="none">
                <a:solidFill>
                  <a:schemeClr val="dk1"/>
                </a:solidFill>
                <a:latin typeface="Calibri"/>
                <a:ea typeface="Calibri"/>
                <a:cs typeface="Calibri"/>
                <a:sym typeface="Calibri"/>
              </a:rPr>
              <a:t>Tableau tiré de la formation « Pour une pratique éclairée » révisée en 2019-2020</a:t>
            </a:r>
            <a:endParaRPr sz="1576" b="0" i="0" u="none" strike="noStrike" cap="non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20" name="Google Shape;220;g1714ee38ce1_0_73"/>
          <p:cNvSpPr txBox="1"/>
          <p:nvPr/>
        </p:nvSpPr>
        <p:spPr>
          <a:xfrm>
            <a:off x="639412" y="470138"/>
            <a:ext cx="9419100" cy="2308800"/>
          </a:xfrm>
          <a:prstGeom prst="rect">
            <a:avLst/>
          </a:prstGeom>
          <a:noFill/>
          <a:ln>
            <a:noFill/>
          </a:ln>
        </p:spPr>
        <p:txBody>
          <a:bodyPr spcFirstLastPara="1" wrap="square" lIns="137125" tIns="137125" rIns="137125" bIns="137125"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fr-CA" sz="6600" b="0" i="0" u="none" strike="noStrike" cap="none">
                <a:solidFill>
                  <a:srgbClr val="191B0E"/>
                </a:solidFill>
                <a:latin typeface="Calibri"/>
                <a:ea typeface="Calibri"/>
                <a:cs typeface="Calibri"/>
                <a:sym typeface="Calibri"/>
              </a:rPr>
              <a:t>Impact sur la </a:t>
            </a:r>
            <a:endParaRPr sz="6600" b="0" i="0" u="none" strike="noStrike" cap="none">
              <a:solidFill>
                <a:srgbClr val="191B0E"/>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6600"/>
              <a:buFont typeface="Arial"/>
              <a:buNone/>
            </a:pPr>
            <a:r>
              <a:rPr lang="fr-CA" sz="6600" b="0" i="0" u="none" strike="noStrike" cap="none">
                <a:solidFill>
                  <a:srgbClr val="191B0E"/>
                </a:solidFill>
                <a:latin typeface="Calibri"/>
                <a:ea typeface="Calibri"/>
                <a:cs typeface="Calibri"/>
                <a:sym typeface="Calibri"/>
              </a:rPr>
              <a:t>sécurité des soins</a:t>
            </a:r>
            <a:endParaRPr sz="6600" b="0" i="0" u="none" strike="noStrike" cap="none">
              <a:solidFill>
                <a:schemeClr val="dk1"/>
              </a:solidFill>
              <a:latin typeface="Calibri"/>
              <a:ea typeface="Calibri"/>
              <a:cs typeface="Calibri"/>
              <a:sym typeface="Calibri"/>
            </a:endParaRPr>
          </a:p>
        </p:txBody>
      </p:sp>
      <p:pic>
        <p:nvPicPr>
          <p:cNvPr id="221" name="Google Shape;221;g1714ee38ce1_0_73"/>
          <p:cNvPicPr preferRelativeResize="0"/>
          <p:nvPr/>
        </p:nvPicPr>
        <p:blipFill rotWithShape="1">
          <a:blip r:embed="rId3">
            <a:alphaModFix/>
          </a:blip>
          <a:srcRect t="10119"/>
          <a:stretch/>
        </p:blipFill>
        <p:spPr>
          <a:xfrm>
            <a:off x="10172700" y="470157"/>
            <a:ext cx="8115300" cy="9027995"/>
          </a:xfrm>
          <a:prstGeom prst="rect">
            <a:avLst/>
          </a:prstGeom>
          <a:noFill/>
          <a:ln>
            <a:noFill/>
          </a:ln>
        </p:spPr>
      </p:pic>
      <p:sp>
        <p:nvSpPr>
          <p:cNvPr id="222" name="Google Shape;222;g1714ee38ce1_0_73"/>
          <p:cNvSpPr txBox="1"/>
          <p:nvPr/>
        </p:nvSpPr>
        <p:spPr>
          <a:xfrm>
            <a:off x="808651" y="3341546"/>
            <a:ext cx="8291400" cy="5264100"/>
          </a:xfrm>
          <a:prstGeom prst="rect">
            <a:avLst/>
          </a:prstGeom>
          <a:noFill/>
          <a:ln>
            <a:noFill/>
          </a:ln>
        </p:spPr>
        <p:txBody>
          <a:bodyPr spcFirstLastPara="1" wrap="square" lIns="137125" tIns="137125" rIns="137125" bIns="137125" anchor="t" anchorCtr="0">
            <a:spAutoFit/>
          </a:bodyPr>
          <a:lstStyle/>
          <a:p>
            <a:pPr marL="0" marR="0" lvl="0" indent="0" algn="l" rtl="0">
              <a:lnSpc>
                <a:spcPct val="90000"/>
              </a:lnSpc>
              <a:spcBef>
                <a:spcPts val="0"/>
              </a:spcBef>
              <a:spcAft>
                <a:spcPts val="0"/>
              </a:spcAft>
              <a:buClr>
                <a:srgbClr val="000000"/>
              </a:buClr>
              <a:buSzPts val="4000"/>
              <a:buFont typeface="Arial"/>
              <a:buNone/>
            </a:pPr>
            <a:r>
              <a:rPr lang="fr-CA" sz="4000" b="0" i="0" u="none" strike="noStrike" cap="none">
                <a:solidFill>
                  <a:schemeClr val="dk1"/>
                </a:solidFill>
                <a:latin typeface="Calibri"/>
                <a:ea typeface="Calibri"/>
                <a:cs typeface="Calibri"/>
                <a:sym typeface="Calibri"/>
              </a:rPr>
              <a:t>Causes de décès - 2021 au Canada</a:t>
            </a:r>
            <a:endParaRPr sz="4000" b="0"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4000"/>
              <a:buFont typeface="Arial"/>
              <a:buNone/>
            </a:pPr>
            <a:endParaRPr sz="4000" b="0" i="0" u="none" strike="noStrike" cap="none">
              <a:solidFill>
                <a:schemeClr val="dk1"/>
              </a:solidFill>
              <a:latin typeface="Calibri"/>
              <a:ea typeface="Calibri"/>
              <a:cs typeface="Calibri"/>
              <a:sym typeface="Calibri"/>
            </a:endParaRPr>
          </a:p>
          <a:p>
            <a:pPr marL="685800" marR="0" lvl="0" indent="-609600" algn="l" rtl="0">
              <a:lnSpc>
                <a:spcPct val="90000"/>
              </a:lnSpc>
              <a:spcBef>
                <a:spcPts val="0"/>
              </a:spcBef>
              <a:spcAft>
                <a:spcPts val="0"/>
              </a:spcAft>
              <a:buClr>
                <a:schemeClr val="dk1"/>
              </a:buClr>
              <a:buSzPts val="2800"/>
              <a:buFont typeface="Calibri"/>
              <a:buAutoNum type="arabicPeriod"/>
            </a:pPr>
            <a:r>
              <a:rPr lang="fr-CA" sz="4000" b="0" i="0" u="none" strike="noStrike" cap="none">
                <a:solidFill>
                  <a:schemeClr val="dk1"/>
                </a:solidFill>
                <a:latin typeface="Calibri"/>
                <a:ea typeface="Calibri"/>
                <a:cs typeface="Calibri"/>
                <a:sym typeface="Calibri"/>
              </a:rPr>
              <a:t>Cancer</a:t>
            </a:r>
            <a:endParaRPr sz="4000" b="0" i="0" u="none" strike="noStrike" cap="none">
              <a:solidFill>
                <a:schemeClr val="dk1"/>
              </a:solidFill>
              <a:latin typeface="Calibri"/>
              <a:ea typeface="Calibri"/>
              <a:cs typeface="Calibri"/>
              <a:sym typeface="Calibri"/>
            </a:endParaRPr>
          </a:p>
          <a:p>
            <a:pPr marL="685800" marR="0" lvl="0" indent="-609600" algn="l" rtl="0">
              <a:lnSpc>
                <a:spcPct val="90000"/>
              </a:lnSpc>
              <a:spcBef>
                <a:spcPts val="0"/>
              </a:spcBef>
              <a:spcAft>
                <a:spcPts val="0"/>
              </a:spcAft>
              <a:buClr>
                <a:schemeClr val="dk1"/>
              </a:buClr>
              <a:buSzPts val="2800"/>
              <a:buFont typeface="Calibri"/>
              <a:buAutoNum type="arabicPeriod"/>
            </a:pPr>
            <a:r>
              <a:rPr lang="fr-CA" sz="4000" b="0" i="0" u="none" strike="noStrike" cap="none">
                <a:solidFill>
                  <a:schemeClr val="dk1"/>
                </a:solidFill>
                <a:latin typeface="Calibri"/>
                <a:ea typeface="Calibri"/>
                <a:cs typeface="Calibri"/>
                <a:sym typeface="Calibri"/>
              </a:rPr>
              <a:t>Maladie cardiovasculaire</a:t>
            </a:r>
            <a:endParaRPr sz="4000" b="0" i="0" u="none" strike="noStrike" cap="none">
              <a:solidFill>
                <a:schemeClr val="dk1"/>
              </a:solidFill>
              <a:latin typeface="Calibri"/>
              <a:ea typeface="Calibri"/>
              <a:cs typeface="Calibri"/>
              <a:sym typeface="Calibri"/>
            </a:endParaRPr>
          </a:p>
          <a:p>
            <a:pPr marL="685800" marR="0" lvl="0" indent="-609600" algn="l" rtl="0">
              <a:lnSpc>
                <a:spcPct val="90000"/>
              </a:lnSpc>
              <a:spcBef>
                <a:spcPts val="0"/>
              </a:spcBef>
              <a:spcAft>
                <a:spcPts val="0"/>
              </a:spcAft>
              <a:buClr>
                <a:schemeClr val="dk2"/>
              </a:buClr>
              <a:buSzPts val="2800"/>
              <a:buFont typeface="Calibri"/>
              <a:buAutoNum type="arabicPeriod"/>
            </a:pPr>
            <a:r>
              <a:rPr lang="fr-CA" sz="4000" b="0" i="0" u="none" strike="noStrike" cap="none">
                <a:solidFill>
                  <a:schemeClr val="dk2"/>
                </a:solidFill>
                <a:latin typeface="Calibri"/>
                <a:ea typeface="Calibri"/>
                <a:cs typeface="Calibri"/>
                <a:sym typeface="Calibri"/>
              </a:rPr>
              <a:t>COVID (2021 seulement)</a:t>
            </a:r>
            <a:endParaRPr sz="4000" b="0" i="0" u="none" strike="noStrike" cap="none">
              <a:solidFill>
                <a:schemeClr val="dk2"/>
              </a:solidFill>
              <a:latin typeface="Calibri"/>
              <a:ea typeface="Calibri"/>
              <a:cs typeface="Calibri"/>
              <a:sym typeface="Calibri"/>
            </a:endParaRPr>
          </a:p>
          <a:p>
            <a:pPr marL="685800" marR="0" lvl="0" indent="-609600" algn="l" rtl="0">
              <a:lnSpc>
                <a:spcPct val="90000"/>
              </a:lnSpc>
              <a:spcBef>
                <a:spcPts val="0"/>
              </a:spcBef>
              <a:spcAft>
                <a:spcPts val="0"/>
              </a:spcAft>
              <a:buClr>
                <a:schemeClr val="dk1"/>
              </a:buClr>
              <a:buSzPts val="2800"/>
              <a:buFont typeface="Calibri"/>
              <a:buAutoNum type="arabicPeriod"/>
            </a:pPr>
            <a:r>
              <a:rPr lang="fr-CA" sz="4000" b="0" i="0" u="none" strike="noStrike" cap="none">
                <a:solidFill>
                  <a:schemeClr val="dk1"/>
                </a:solidFill>
                <a:latin typeface="Calibri"/>
                <a:ea typeface="Calibri"/>
                <a:cs typeface="Calibri"/>
                <a:sym typeface="Calibri"/>
              </a:rPr>
              <a:t>Erreurs médicales (médicaments, post-op, sur traitement, investigation, chutes, etc.)</a:t>
            </a:r>
            <a:endParaRPr sz="4000" b="0" i="0" u="none" strike="noStrike" cap="none">
              <a:solidFill>
                <a:schemeClr val="dk1"/>
              </a:solidFill>
              <a:latin typeface="Calibri"/>
              <a:ea typeface="Calibri"/>
              <a:cs typeface="Calibri"/>
              <a:sym typeface="Calibri"/>
            </a:endParaRPr>
          </a:p>
          <a:p>
            <a:pPr marL="342900" marR="0" lvl="0" indent="-76200" algn="l" rtl="0">
              <a:lnSpc>
                <a:spcPct val="90000"/>
              </a:lnSpc>
              <a:spcBef>
                <a:spcPts val="0"/>
              </a:spcBef>
              <a:spcAft>
                <a:spcPts val="0"/>
              </a:spcAft>
              <a:buClr>
                <a:srgbClr val="000000"/>
              </a:buClr>
              <a:buSzPts val="4000"/>
              <a:buFont typeface="Arial"/>
              <a:buNone/>
            </a:pPr>
            <a:endParaRPr sz="4000" b="0" i="0" u="none" strike="noStrike" cap="none">
              <a:solidFill>
                <a:schemeClr val="dk1"/>
              </a:solidFill>
              <a:latin typeface="Calibri"/>
              <a:ea typeface="Calibri"/>
              <a:cs typeface="Calibri"/>
              <a:sym typeface="Calibri"/>
            </a:endParaRPr>
          </a:p>
        </p:txBody>
      </p:sp>
      <p:sp>
        <p:nvSpPr>
          <p:cNvPr id="223" name="Google Shape;223;g1714ee38ce1_0_73"/>
          <p:cNvSpPr txBox="1"/>
          <p:nvPr/>
        </p:nvSpPr>
        <p:spPr>
          <a:xfrm>
            <a:off x="941513" y="8605650"/>
            <a:ext cx="8291400" cy="1108200"/>
          </a:xfrm>
          <a:prstGeom prst="rect">
            <a:avLst/>
          </a:prstGeom>
          <a:noFill/>
          <a:ln>
            <a:noFill/>
          </a:ln>
        </p:spPr>
        <p:txBody>
          <a:bodyPr spcFirstLastPara="1" wrap="square" lIns="137125" tIns="137125" rIns="137125" bIns="137125"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fr-CA" sz="27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https://www150.statcan.gc.ca/t1/tbl1/fr/tv.action?pid=1310039401</a:t>
            </a:r>
            <a:endParaRPr sz="2700" b="0" i="0" u="none" strike="noStrike" cap="non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28"/>
        <p:cNvGrpSpPr/>
        <p:nvPr/>
      </p:nvGrpSpPr>
      <p:grpSpPr>
        <a:xfrm>
          <a:off x="0" y="0"/>
          <a:ext cx="0" cy="0"/>
          <a:chOff x="0" y="0"/>
          <a:chExt cx="0" cy="0"/>
        </a:xfrm>
      </p:grpSpPr>
      <p:sp useBgFill="1">
        <p:nvSpPr>
          <p:cNvPr id="238" name="Rectangle 237">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0" name="Freeform: Shape 239">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228333" cy="10287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42" name="Freeform: Shape 241">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217216" cy="10287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0" name="Google Shape;230;g1714ee38ce1_0_88"/>
          <p:cNvSpPr txBox="1">
            <a:spLocks noGrp="1"/>
          </p:cNvSpPr>
          <p:nvPr>
            <p:ph type="title" idx="4294967295"/>
          </p:nvPr>
        </p:nvSpPr>
        <p:spPr>
          <a:xfrm>
            <a:off x="932688" y="1741932"/>
            <a:ext cx="5404104" cy="6789420"/>
          </a:xfrm>
          <a:prstGeom prst="rect">
            <a:avLst/>
          </a:prstGeom>
        </p:spPr>
        <p:txBody>
          <a:bodyPr spcFirstLastPara="1" vert="horz" lIns="91440" tIns="45720" rIns="91440" bIns="45720" rtlCol="0" anchor="ctr" anchorCtr="0">
            <a:normAutofit/>
          </a:bodyPr>
          <a:lstStyle/>
          <a:p>
            <a:pPr marL="0" lvl="0" indent="0" algn="l">
              <a:lnSpc>
                <a:spcPct val="90000"/>
              </a:lnSpc>
              <a:spcBef>
                <a:spcPct val="0"/>
              </a:spcBef>
              <a:spcAft>
                <a:spcPts val="0"/>
              </a:spcAft>
              <a:buSzPts val="4400"/>
            </a:pPr>
            <a:r>
              <a:rPr lang="en-US" sz="6000" kern="1200">
                <a:solidFill>
                  <a:schemeClr val="tx1"/>
                </a:solidFill>
                <a:latin typeface="+mj-lt"/>
                <a:ea typeface="+mj-ea"/>
                <a:cs typeface="+mj-cs"/>
              </a:rPr>
              <a:t>Impact financier</a:t>
            </a:r>
          </a:p>
        </p:txBody>
      </p:sp>
      <p:sp>
        <p:nvSpPr>
          <p:cNvPr id="244" name="Rectangle 243">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22292"/>
            <a:ext cx="192024" cy="10561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2" name="Google Shape;232;g1714ee38ce1_0_88"/>
          <p:cNvSpPr txBox="1"/>
          <p:nvPr/>
        </p:nvSpPr>
        <p:spPr>
          <a:xfrm>
            <a:off x="715832" y="7562244"/>
            <a:ext cx="7228333" cy="1723488"/>
          </a:xfrm>
          <a:prstGeom prst="rect">
            <a:avLst/>
          </a:prstGeom>
          <a:noFill/>
          <a:ln>
            <a:noFill/>
          </a:ln>
        </p:spPr>
        <p:txBody>
          <a:bodyPr spcFirstLastPara="1" wrap="square" lIns="137125" tIns="68550" rIns="137125" bIns="68550" anchor="t" anchorCtr="0">
            <a:spAutoFit/>
          </a:bodyPr>
          <a:lstStyle/>
          <a:p>
            <a:pPr marL="0" marR="0" lvl="0" indent="0" algn="l" rtl="0">
              <a:spcBef>
                <a:spcPts val="0"/>
              </a:spcBef>
              <a:spcAft>
                <a:spcPts val="600"/>
              </a:spcAft>
              <a:buClr>
                <a:srgbClr val="000000"/>
              </a:buClr>
              <a:buSzPts val="2300"/>
              <a:buFont typeface="Arial"/>
              <a:buNone/>
            </a:pPr>
            <a:r>
              <a:rPr lang="fr-CA" sz="2300" b="0" i="1" u="none" strike="noStrike" cap="none" dirty="0">
                <a:solidFill>
                  <a:schemeClr val="dk1"/>
                </a:solidFill>
                <a:latin typeface="Cambria"/>
                <a:ea typeface="Cambria"/>
                <a:cs typeface="Cambria"/>
                <a:sym typeface="Cambria"/>
              </a:rPr>
              <a:t>Morgan SG, Hunt J, Rioux J, Proulx J, </a:t>
            </a:r>
            <a:r>
              <a:rPr lang="fr-CA" sz="2300" b="0" i="1" u="none" strike="noStrike" cap="none" dirty="0" err="1">
                <a:solidFill>
                  <a:schemeClr val="dk1"/>
                </a:solidFill>
                <a:latin typeface="Cambria"/>
                <a:ea typeface="Cambria"/>
                <a:cs typeface="Cambria"/>
                <a:sym typeface="Cambria"/>
              </a:rPr>
              <a:t>Weymann</a:t>
            </a:r>
            <a:r>
              <a:rPr lang="fr-CA" sz="2300" b="0" i="1" u="none" strike="noStrike" cap="none" dirty="0">
                <a:solidFill>
                  <a:schemeClr val="dk1"/>
                </a:solidFill>
                <a:latin typeface="Cambria"/>
                <a:ea typeface="Cambria"/>
                <a:cs typeface="Cambria"/>
                <a:sym typeface="Cambria"/>
              </a:rPr>
              <a:t> D, Tannenbaum C. Frequency and </a:t>
            </a:r>
            <a:r>
              <a:rPr lang="fr-CA" sz="2300" b="0" i="1" u="none" strike="noStrike" cap="none" dirty="0" err="1">
                <a:solidFill>
                  <a:schemeClr val="dk1"/>
                </a:solidFill>
                <a:latin typeface="Cambria"/>
                <a:ea typeface="Cambria"/>
                <a:cs typeface="Cambria"/>
                <a:sym typeface="Cambria"/>
              </a:rPr>
              <a:t>cost</a:t>
            </a:r>
            <a:r>
              <a:rPr lang="fr-CA" sz="2300" b="0" i="1" u="none" strike="noStrike" cap="none" dirty="0">
                <a:solidFill>
                  <a:schemeClr val="dk1"/>
                </a:solidFill>
                <a:latin typeface="Cambria"/>
                <a:ea typeface="Cambria"/>
                <a:cs typeface="Cambria"/>
                <a:sym typeface="Cambria"/>
              </a:rPr>
              <a:t> of </a:t>
            </a:r>
            <a:r>
              <a:rPr lang="fr-CA" sz="2300" b="0" i="1" u="none" strike="noStrike" cap="none" dirty="0" err="1">
                <a:solidFill>
                  <a:schemeClr val="dk1"/>
                </a:solidFill>
                <a:latin typeface="Cambria"/>
                <a:ea typeface="Cambria"/>
                <a:cs typeface="Cambria"/>
                <a:sym typeface="Cambria"/>
              </a:rPr>
              <a:t>potentially</a:t>
            </a:r>
            <a:r>
              <a:rPr lang="fr-CA" sz="2300" b="0" i="1" u="none" strike="noStrike" cap="none" dirty="0">
                <a:solidFill>
                  <a:schemeClr val="dk1"/>
                </a:solidFill>
                <a:latin typeface="Cambria"/>
                <a:ea typeface="Cambria"/>
                <a:cs typeface="Cambria"/>
                <a:sym typeface="Cambria"/>
              </a:rPr>
              <a:t> </a:t>
            </a:r>
            <a:r>
              <a:rPr lang="fr-CA" sz="2300" b="0" i="1" u="none" strike="noStrike" cap="none" dirty="0" err="1">
                <a:solidFill>
                  <a:schemeClr val="dk1"/>
                </a:solidFill>
                <a:latin typeface="Cambria"/>
                <a:ea typeface="Cambria"/>
                <a:cs typeface="Cambria"/>
                <a:sym typeface="Cambria"/>
              </a:rPr>
              <a:t>inappropriate</a:t>
            </a:r>
            <a:r>
              <a:rPr lang="fr-CA" sz="2300" b="0" i="1" u="none" strike="noStrike" cap="none" dirty="0">
                <a:solidFill>
                  <a:schemeClr val="dk1"/>
                </a:solidFill>
                <a:latin typeface="Cambria"/>
                <a:ea typeface="Cambria"/>
                <a:cs typeface="Cambria"/>
                <a:sym typeface="Cambria"/>
              </a:rPr>
              <a:t> </a:t>
            </a:r>
            <a:r>
              <a:rPr lang="fr-CA" sz="2300" b="0" i="1" u="none" strike="noStrike" cap="none" dirty="0" err="1">
                <a:solidFill>
                  <a:schemeClr val="dk1"/>
                </a:solidFill>
                <a:latin typeface="Cambria"/>
                <a:ea typeface="Cambria"/>
                <a:cs typeface="Cambria"/>
                <a:sym typeface="Cambria"/>
              </a:rPr>
              <a:t>prescribing</a:t>
            </a:r>
            <a:r>
              <a:rPr lang="fr-CA" sz="2300" b="0" i="1" u="none" strike="noStrike" cap="none" dirty="0">
                <a:solidFill>
                  <a:schemeClr val="dk1"/>
                </a:solidFill>
                <a:latin typeface="Cambria"/>
                <a:ea typeface="Cambria"/>
                <a:cs typeface="Cambria"/>
                <a:sym typeface="Cambria"/>
              </a:rPr>
              <a:t> for </a:t>
            </a:r>
            <a:r>
              <a:rPr lang="fr-CA" sz="2300" b="0" i="1" u="none" strike="noStrike" cap="none" dirty="0" err="1">
                <a:solidFill>
                  <a:schemeClr val="dk1"/>
                </a:solidFill>
                <a:latin typeface="Cambria"/>
                <a:ea typeface="Cambria"/>
                <a:cs typeface="Cambria"/>
                <a:sym typeface="Cambria"/>
              </a:rPr>
              <a:t>older</a:t>
            </a:r>
            <a:r>
              <a:rPr lang="fr-CA" sz="2300" b="0" i="1" u="none" strike="noStrike" cap="none" dirty="0">
                <a:solidFill>
                  <a:schemeClr val="dk1"/>
                </a:solidFill>
                <a:latin typeface="Cambria"/>
                <a:ea typeface="Cambria"/>
                <a:cs typeface="Cambria"/>
                <a:sym typeface="Cambria"/>
              </a:rPr>
              <a:t> </a:t>
            </a:r>
            <a:r>
              <a:rPr lang="fr-CA" sz="2300" b="0" i="1" u="none" strike="noStrike" cap="none" dirty="0" err="1">
                <a:solidFill>
                  <a:schemeClr val="dk1"/>
                </a:solidFill>
                <a:latin typeface="Cambria"/>
                <a:ea typeface="Cambria"/>
                <a:cs typeface="Cambria"/>
                <a:sym typeface="Cambria"/>
              </a:rPr>
              <a:t>adults</a:t>
            </a:r>
            <a:r>
              <a:rPr lang="fr-CA" sz="2300" b="0" i="1" u="none" strike="noStrike" cap="none" dirty="0">
                <a:solidFill>
                  <a:schemeClr val="dk1"/>
                </a:solidFill>
                <a:latin typeface="Cambria"/>
                <a:ea typeface="Cambria"/>
                <a:cs typeface="Cambria"/>
                <a:sym typeface="Cambria"/>
              </a:rPr>
              <a:t>: a cross-sectional </a:t>
            </a:r>
            <a:r>
              <a:rPr lang="fr-CA" sz="2300" b="0" i="1" u="none" strike="noStrike" cap="none" dirty="0" err="1">
                <a:solidFill>
                  <a:schemeClr val="dk1"/>
                </a:solidFill>
                <a:latin typeface="Cambria"/>
                <a:ea typeface="Cambria"/>
                <a:cs typeface="Cambria"/>
                <a:sym typeface="Cambria"/>
              </a:rPr>
              <a:t>study</a:t>
            </a:r>
            <a:r>
              <a:rPr lang="fr-CA" sz="2300" b="0" i="1" u="none" strike="noStrike" cap="none" dirty="0">
                <a:solidFill>
                  <a:schemeClr val="dk1"/>
                </a:solidFill>
                <a:latin typeface="Cambria"/>
                <a:ea typeface="Cambria"/>
                <a:cs typeface="Cambria"/>
                <a:sym typeface="Cambria"/>
              </a:rPr>
              <a:t>. CMAJ Open. 2016;4(2):E346–E351</a:t>
            </a:r>
            <a:r>
              <a:rPr lang="fr-CA" sz="2900" b="0" i="1" u="none" strike="noStrike" cap="none" dirty="0">
                <a:solidFill>
                  <a:schemeClr val="dk1"/>
                </a:solidFill>
                <a:latin typeface="Cambria"/>
                <a:ea typeface="Cambria"/>
                <a:cs typeface="Cambria"/>
                <a:sym typeface="Cambria"/>
              </a:rPr>
              <a:t>.</a:t>
            </a:r>
          </a:p>
        </p:txBody>
      </p:sp>
      <p:graphicFrame>
        <p:nvGraphicFramePr>
          <p:cNvPr id="235" name="Google Shape;231;g1714ee38ce1_0_88">
            <a:extLst>
              <a:ext uri="{FF2B5EF4-FFF2-40B4-BE49-F238E27FC236}">
                <a16:creationId xmlns:a16="http://schemas.microsoft.com/office/drawing/2014/main" id="{D0DEF6D7-3A25-5816-A812-FBE3C78DE7B4}"/>
              </a:ext>
            </a:extLst>
          </p:cNvPr>
          <p:cNvGraphicFramePr/>
          <p:nvPr>
            <p:extLst>
              <p:ext uri="{D42A27DB-BD31-4B8C-83A1-F6EECF244321}">
                <p14:modId xmlns:p14="http://schemas.microsoft.com/office/powerpoint/2010/main" val="2460524136"/>
              </p:ext>
            </p:extLst>
          </p:nvPr>
        </p:nvGraphicFramePr>
        <p:xfrm>
          <a:off x="7955280" y="1014984"/>
          <a:ext cx="9546336" cy="82707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g1714ee38ce1_0_83"/>
          <p:cNvSpPr txBox="1">
            <a:spLocks noGrp="1"/>
          </p:cNvSpPr>
          <p:nvPr>
            <p:ph type="title" idx="4294967295"/>
          </p:nvPr>
        </p:nvSpPr>
        <p:spPr>
          <a:xfrm>
            <a:off x="5549200" y="-1328204"/>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fr-CA"/>
              <a:t>Diapositive titre </a:t>
            </a:r>
            <a:endParaRPr/>
          </a:p>
        </p:txBody>
      </p:sp>
      <p:sp>
        <p:nvSpPr>
          <p:cNvPr id="241" name="Google Shape;241;g1714ee38ce1_0_83"/>
          <p:cNvSpPr txBox="1">
            <a:spLocks noGrp="1"/>
          </p:cNvSpPr>
          <p:nvPr>
            <p:ph type="body" idx="4294967295"/>
          </p:nvPr>
        </p:nvSpPr>
        <p:spPr>
          <a:xfrm>
            <a:off x="1388663" y="2536054"/>
            <a:ext cx="15206100" cy="6885900"/>
          </a:xfrm>
          <a:prstGeom prst="rect">
            <a:avLst/>
          </a:prstGeom>
          <a:noFill/>
          <a:ln>
            <a:noFill/>
          </a:ln>
        </p:spPr>
        <p:txBody>
          <a:bodyPr spcFirstLastPara="1" wrap="square" lIns="137125" tIns="68550" rIns="137125" bIns="68550" anchor="t" anchorCtr="0">
            <a:normAutofit/>
          </a:bodyPr>
          <a:lstStyle/>
          <a:p>
            <a:pPr marL="457200" lvl="0" indent="-457200" algn="l" rtl="0">
              <a:lnSpc>
                <a:spcPct val="90000"/>
              </a:lnSpc>
              <a:spcBef>
                <a:spcPts val="0"/>
              </a:spcBef>
              <a:spcAft>
                <a:spcPts val="0"/>
              </a:spcAft>
              <a:buSzPts val="4000"/>
              <a:buChar char="•"/>
            </a:pPr>
            <a:r>
              <a:rPr lang="fr-CA" sz="4000"/>
              <a:t>Quand l’envisager ?</a:t>
            </a:r>
            <a:endParaRPr sz="4000"/>
          </a:p>
          <a:p>
            <a:pPr marL="457200" lvl="0" indent="-457200" algn="l" rtl="0">
              <a:lnSpc>
                <a:spcPct val="115000"/>
              </a:lnSpc>
              <a:spcBef>
                <a:spcPts val="0"/>
              </a:spcBef>
              <a:spcAft>
                <a:spcPts val="0"/>
              </a:spcAft>
              <a:buSzPts val="4000"/>
              <a:buChar char="•"/>
            </a:pPr>
            <a:r>
              <a:rPr lang="fr-CA" sz="4000"/>
              <a:t>Comment choisir quels médicaments cesser ?</a:t>
            </a:r>
            <a:endParaRPr sz="4000"/>
          </a:p>
          <a:p>
            <a:pPr marL="1371600" lvl="2" indent="-482600" algn="l" rtl="0">
              <a:lnSpc>
                <a:spcPct val="115000"/>
              </a:lnSpc>
              <a:spcBef>
                <a:spcPts val="0"/>
              </a:spcBef>
              <a:spcAft>
                <a:spcPts val="0"/>
              </a:spcAft>
              <a:buSzPts val="4000"/>
              <a:buChar char="•"/>
            </a:pPr>
            <a:r>
              <a:rPr lang="fr-CA" sz="4000"/>
              <a:t>Discussion: objectifs de soins, valeurs et préférences de la personne, espérance de vie</a:t>
            </a:r>
            <a:endParaRPr sz="4000"/>
          </a:p>
          <a:p>
            <a:pPr marL="0" lvl="0" indent="0" algn="l" rtl="0">
              <a:lnSpc>
                <a:spcPct val="115000"/>
              </a:lnSpc>
              <a:spcBef>
                <a:spcPts val="0"/>
              </a:spcBef>
              <a:spcAft>
                <a:spcPts val="0"/>
              </a:spcAft>
              <a:buNone/>
            </a:pPr>
            <a:endParaRPr sz="4000"/>
          </a:p>
          <a:p>
            <a:pPr marL="1371600" lvl="2" indent="-482600" algn="l" rtl="0">
              <a:lnSpc>
                <a:spcPct val="115000"/>
              </a:lnSpc>
              <a:spcBef>
                <a:spcPts val="0"/>
              </a:spcBef>
              <a:spcAft>
                <a:spcPts val="0"/>
              </a:spcAft>
              <a:buSzPts val="4000"/>
              <a:buChar char="•"/>
            </a:pPr>
            <a:r>
              <a:rPr lang="fr-CA" sz="4000"/>
              <a:t>Indications, cascades médicamenteuses ?</a:t>
            </a:r>
            <a:endParaRPr sz="4000"/>
          </a:p>
          <a:p>
            <a:pPr marL="1371600" lvl="2" indent="-482600" algn="l" rtl="0">
              <a:lnSpc>
                <a:spcPct val="115000"/>
              </a:lnSpc>
              <a:spcBef>
                <a:spcPts val="0"/>
              </a:spcBef>
              <a:spcAft>
                <a:spcPts val="0"/>
              </a:spcAft>
              <a:buSzPts val="4000"/>
              <a:buChar char="•"/>
            </a:pPr>
            <a:r>
              <a:rPr lang="fr-CA" sz="4000"/>
              <a:t>Médicaments non pris ?</a:t>
            </a:r>
            <a:endParaRPr sz="4000"/>
          </a:p>
          <a:p>
            <a:pPr marL="1371600" lvl="2" indent="-482600" algn="l" rtl="0">
              <a:lnSpc>
                <a:spcPct val="115000"/>
              </a:lnSpc>
              <a:spcBef>
                <a:spcPts val="0"/>
              </a:spcBef>
              <a:spcAft>
                <a:spcPts val="0"/>
              </a:spcAft>
              <a:buSzPts val="4000"/>
              <a:buChar char="•"/>
            </a:pPr>
            <a:r>
              <a:rPr lang="fr-CA" sz="4000"/>
              <a:t>Certains médicaments sont-ils risqués ?</a:t>
            </a:r>
            <a:endParaRPr sz="4000"/>
          </a:p>
          <a:p>
            <a:pPr marL="1371600" lvl="2" indent="-482600" algn="l" rtl="0">
              <a:lnSpc>
                <a:spcPct val="115000"/>
              </a:lnSpc>
              <a:spcBef>
                <a:spcPts val="0"/>
              </a:spcBef>
              <a:spcAft>
                <a:spcPts val="0"/>
              </a:spcAft>
              <a:buSzPts val="4000"/>
              <a:buChar char="•"/>
            </a:pPr>
            <a:r>
              <a:rPr lang="fr-CA" sz="4000"/>
              <a:t>Est-ce que certains sevrages sont plus faciles que d’autres ?</a:t>
            </a:r>
            <a:endParaRPr sz="4000"/>
          </a:p>
        </p:txBody>
      </p:sp>
      <p:sp>
        <p:nvSpPr>
          <p:cNvPr id="242" name="Google Shape;242;g1714ee38ce1_0_83"/>
          <p:cNvSpPr txBox="1">
            <a:spLocks noGrp="1"/>
          </p:cNvSpPr>
          <p:nvPr>
            <p:ph type="title" idx="4294967295"/>
          </p:nvPr>
        </p:nvSpPr>
        <p:spPr>
          <a:xfrm>
            <a:off x="1257300" y="547688"/>
            <a:ext cx="15773400" cy="1988400"/>
          </a:xfrm>
          <a:prstGeom prst="rect">
            <a:avLst/>
          </a:prstGeom>
          <a:noFill/>
          <a:ln>
            <a:noFill/>
          </a:ln>
        </p:spPr>
        <p:txBody>
          <a:bodyPr spcFirstLastPara="1" wrap="square" lIns="137125" tIns="68550" rIns="137125" bIns="68550" anchor="ctr" anchorCtr="0">
            <a:normAutofit/>
          </a:bodyPr>
          <a:lstStyle/>
          <a:p>
            <a:pPr marL="0" lvl="0" indent="0" algn="l" rtl="0">
              <a:lnSpc>
                <a:spcPct val="90000"/>
              </a:lnSpc>
              <a:spcBef>
                <a:spcPts val="0"/>
              </a:spcBef>
              <a:spcAft>
                <a:spcPts val="0"/>
              </a:spcAft>
              <a:buSzPts val="4400"/>
              <a:buNone/>
            </a:pPr>
            <a:r>
              <a:rPr lang="fr-CA" sz="6600"/>
              <a:t>Déprescription: comment procéder</a:t>
            </a:r>
            <a:endParaRPr sz="6600"/>
          </a:p>
        </p:txBody>
      </p:sp>
      <p:pic>
        <p:nvPicPr>
          <p:cNvPr id="2" name="Image 1">
            <a:extLst>
              <a:ext uri="{FF2B5EF4-FFF2-40B4-BE49-F238E27FC236}">
                <a16:creationId xmlns:a16="http://schemas.microsoft.com/office/drawing/2014/main" id="{260D975B-A4F6-98AE-C1DA-7B69D737E796}"/>
              </a:ext>
            </a:extLst>
          </p:cNvPr>
          <p:cNvPicPr>
            <a:picLocks noChangeAspect="1"/>
          </p:cNvPicPr>
          <p:nvPr/>
        </p:nvPicPr>
        <p:blipFill>
          <a:blip r:embed="rId3"/>
          <a:stretch>
            <a:fillRect/>
          </a:stretch>
        </p:blipFill>
        <p:spPr>
          <a:xfrm>
            <a:off x="-23184" y="-1"/>
            <a:ext cx="489349" cy="1028700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48"/>
        <p:cNvGrpSpPr/>
        <p:nvPr/>
      </p:nvGrpSpPr>
      <p:grpSpPr>
        <a:xfrm>
          <a:off x="0" y="0"/>
          <a:ext cx="0" cy="0"/>
          <a:chOff x="0" y="0"/>
          <a:chExt cx="0" cy="0"/>
        </a:xfrm>
      </p:grpSpPr>
      <p:sp useBgFill="1">
        <p:nvSpPr>
          <p:cNvPr id="256" name="Rectangle 25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Google Shape;251;g24ded5ded2f_0_1"/>
          <p:cNvSpPr txBox="1">
            <a:spLocks noGrp="1"/>
          </p:cNvSpPr>
          <p:nvPr>
            <p:ph type="title" idx="4294967295"/>
          </p:nvPr>
        </p:nvSpPr>
        <p:spPr>
          <a:xfrm>
            <a:off x="960120" y="488053"/>
            <a:ext cx="6552903" cy="2935262"/>
          </a:xfrm>
          <a:prstGeom prst="rect">
            <a:avLst/>
          </a:prstGeom>
        </p:spPr>
        <p:txBody>
          <a:bodyPr spcFirstLastPara="1" vert="horz" lIns="91440" tIns="45720" rIns="91440" bIns="45720" rtlCol="0" anchor="b" anchorCtr="0">
            <a:normAutofit/>
          </a:bodyPr>
          <a:lstStyle/>
          <a:p>
            <a:pPr marL="0" lvl="0" indent="0" algn="l">
              <a:lnSpc>
                <a:spcPct val="90000"/>
              </a:lnSpc>
              <a:spcBef>
                <a:spcPct val="0"/>
              </a:spcBef>
              <a:spcAft>
                <a:spcPts val="0"/>
              </a:spcAft>
              <a:buSzPts val="4400"/>
            </a:pPr>
            <a:r>
              <a:rPr lang="en-US" sz="6900" kern="1200">
                <a:solidFill>
                  <a:schemeClr val="tx1"/>
                </a:solidFill>
                <a:latin typeface="+mj-lt"/>
                <a:ea typeface="+mj-ea"/>
                <a:cs typeface="+mj-cs"/>
              </a:rPr>
              <a:t>Déprescription: comment procéder</a:t>
            </a:r>
          </a:p>
        </p:txBody>
      </p:sp>
      <p:sp>
        <p:nvSpPr>
          <p:cNvPr id="25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120" y="3880491"/>
            <a:ext cx="5212080" cy="27432"/>
          </a:xfrm>
          <a:custGeom>
            <a:avLst/>
            <a:gdLst>
              <a:gd name="connsiteX0" fmla="*/ 0 w 5212080"/>
              <a:gd name="connsiteY0" fmla="*/ 0 h 27432"/>
              <a:gd name="connsiteX1" fmla="*/ 599389 w 5212080"/>
              <a:gd name="connsiteY1" fmla="*/ 0 h 27432"/>
              <a:gd name="connsiteX2" fmla="*/ 1198778 w 5212080"/>
              <a:gd name="connsiteY2" fmla="*/ 0 h 27432"/>
              <a:gd name="connsiteX3" fmla="*/ 1954530 w 5212080"/>
              <a:gd name="connsiteY3" fmla="*/ 0 h 27432"/>
              <a:gd name="connsiteX4" fmla="*/ 2501798 w 5212080"/>
              <a:gd name="connsiteY4" fmla="*/ 0 h 27432"/>
              <a:gd name="connsiteX5" fmla="*/ 3049067 w 5212080"/>
              <a:gd name="connsiteY5" fmla="*/ 0 h 27432"/>
              <a:gd name="connsiteX6" fmla="*/ 3700577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664812 w 5212080"/>
              <a:gd name="connsiteY10" fmla="*/ 27432 h 27432"/>
              <a:gd name="connsiteX11" fmla="*/ 4117543 w 5212080"/>
              <a:gd name="connsiteY11" fmla="*/ 27432 h 27432"/>
              <a:gd name="connsiteX12" fmla="*/ 3466033 w 5212080"/>
              <a:gd name="connsiteY12" fmla="*/ 27432 h 27432"/>
              <a:gd name="connsiteX13" fmla="*/ 2918765 w 5212080"/>
              <a:gd name="connsiteY13" fmla="*/ 27432 h 27432"/>
              <a:gd name="connsiteX14" fmla="*/ 2423617 w 5212080"/>
              <a:gd name="connsiteY14" fmla="*/ 27432 h 27432"/>
              <a:gd name="connsiteX15" fmla="*/ 1772107 w 5212080"/>
              <a:gd name="connsiteY15" fmla="*/ 27432 h 27432"/>
              <a:gd name="connsiteX16" fmla="*/ 1120597 w 5212080"/>
              <a:gd name="connsiteY16" fmla="*/ 27432 h 27432"/>
              <a:gd name="connsiteX17" fmla="*/ 0 w 5212080"/>
              <a:gd name="connsiteY17" fmla="*/ 27432 h 27432"/>
              <a:gd name="connsiteX18" fmla="*/ 0 w 5212080"/>
              <a:gd name="connsiteY18" fmla="*/ 0 h 27432"/>
              <a:gd name="connsiteX0" fmla="*/ 0 w 5212080"/>
              <a:gd name="connsiteY0" fmla="*/ 0 h 27432"/>
              <a:gd name="connsiteX1" fmla="*/ 547268 w 5212080"/>
              <a:gd name="connsiteY1" fmla="*/ 0 h 27432"/>
              <a:gd name="connsiteX2" fmla="*/ 1303020 w 5212080"/>
              <a:gd name="connsiteY2" fmla="*/ 0 h 27432"/>
              <a:gd name="connsiteX3" fmla="*/ 1798168 w 5212080"/>
              <a:gd name="connsiteY3" fmla="*/ 0 h 27432"/>
              <a:gd name="connsiteX4" fmla="*/ 2293315 w 5212080"/>
              <a:gd name="connsiteY4" fmla="*/ 0 h 27432"/>
              <a:gd name="connsiteX5" fmla="*/ 2944825 w 5212080"/>
              <a:gd name="connsiteY5" fmla="*/ 0 h 27432"/>
              <a:gd name="connsiteX6" fmla="*/ 3544214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456328 w 5212080"/>
              <a:gd name="connsiteY10" fmla="*/ 27432 h 27432"/>
              <a:gd name="connsiteX11" fmla="*/ 3856939 w 5212080"/>
              <a:gd name="connsiteY11" fmla="*/ 27432 h 27432"/>
              <a:gd name="connsiteX12" fmla="*/ 3257550 w 5212080"/>
              <a:gd name="connsiteY12" fmla="*/ 27432 h 27432"/>
              <a:gd name="connsiteX13" fmla="*/ 2710282 w 5212080"/>
              <a:gd name="connsiteY13" fmla="*/ 27432 h 27432"/>
              <a:gd name="connsiteX14" fmla="*/ 2110892 w 5212080"/>
              <a:gd name="connsiteY14" fmla="*/ 27432 h 27432"/>
              <a:gd name="connsiteX15" fmla="*/ 1615745 w 5212080"/>
              <a:gd name="connsiteY15" fmla="*/ 27432 h 27432"/>
              <a:gd name="connsiteX16" fmla="*/ 1016356 w 5212080"/>
              <a:gd name="connsiteY16" fmla="*/ 27432 h 27432"/>
              <a:gd name="connsiteX17" fmla="*/ 0 w 5212080"/>
              <a:gd name="connsiteY17" fmla="*/ 27432 h 27432"/>
              <a:gd name="connsiteX18" fmla="*/ 0 w 5212080"/>
              <a:gd name="connsiteY1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12080" h="27432" fill="none" extrusionOk="0">
                <a:moveTo>
                  <a:pt x="0" y="0"/>
                </a:moveTo>
                <a:cubicBezTo>
                  <a:pt x="96474" y="-27007"/>
                  <a:pt x="292400" y="26529"/>
                  <a:pt x="599389" y="0"/>
                </a:cubicBezTo>
                <a:cubicBezTo>
                  <a:pt x="892517" y="-381"/>
                  <a:pt x="919817" y="-23813"/>
                  <a:pt x="1198778" y="0"/>
                </a:cubicBezTo>
                <a:cubicBezTo>
                  <a:pt x="1501801" y="44010"/>
                  <a:pt x="1733115" y="-18100"/>
                  <a:pt x="1954530" y="0"/>
                </a:cubicBezTo>
                <a:cubicBezTo>
                  <a:pt x="2150845" y="11235"/>
                  <a:pt x="2239613" y="-6014"/>
                  <a:pt x="2501798" y="0"/>
                </a:cubicBezTo>
                <a:cubicBezTo>
                  <a:pt x="2758063" y="19983"/>
                  <a:pt x="2850561" y="14043"/>
                  <a:pt x="3049067" y="0"/>
                </a:cubicBezTo>
                <a:cubicBezTo>
                  <a:pt x="3207556" y="-14393"/>
                  <a:pt x="3477530" y="-19753"/>
                  <a:pt x="3700577" y="0"/>
                </a:cubicBezTo>
                <a:cubicBezTo>
                  <a:pt x="3929215" y="7084"/>
                  <a:pt x="4069702" y="-22784"/>
                  <a:pt x="4247845" y="0"/>
                </a:cubicBezTo>
                <a:cubicBezTo>
                  <a:pt x="4443198" y="41703"/>
                  <a:pt x="4663267" y="-1065"/>
                  <a:pt x="5212080" y="0"/>
                </a:cubicBezTo>
                <a:cubicBezTo>
                  <a:pt x="5212814" y="8195"/>
                  <a:pt x="5212075" y="20831"/>
                  <a:pt x="5212080" y="27432"/>
                </a:cubicBezTo>
                <a:cubicBezTo>
                  <a:pt x="4999632" y="35182"/>
                  <a:pt x="4933665" y="30939"/>
                  <a:pt x="4664812" y="27432"/>
                </a:cubicBezTo>
                <a:cubicBezTo>
                  <a:pt x="4396025" y="21575"/>
                  <a:pt x="4377951" y="39956"/>
                  <a:pt x="4117543" y="27432"/>
                </a:cubicBezTo>
                <a:cubicBezTo>
                  <a:pt x="3861056" y="-6090"/>
                  <a:pt x="3784297" y="37016"/>
                  <a:pt x="3466033" y="27432"/>
                </a:cubicBezTo>
                <a:cubicBezTo>
                  <a:pt x="3158876" y="21999"/>
                  <a:pt x="3143400" y="53247"/>
                  <a:pt x="2918765" y="27432"/>
                </a:cubicBezTo>
                <a:cubicBezTo>
                  <a:pt x="2689439" y="-16416"/>
                  <a:pt x="2531374" y="16832"/>
                  <a:pt x="2423617" y="27432"/>
                </a:cubicBezTo>
                <a:cubicBezTo>
                  <a:pt x="2303792" y="-11864"/>
                  <a:pt x="2078859" y="41493"/>
                  <a:pt x="1772107" y="27432"/>
                </a:cubicBezTo>
                <a:cubicBezTo>
                  <a:pt x="1531795" y="-4315"/>
                  <a:pt x="1305394" y="21270"/>
                  <a:pt x="1120597" y="27432"/>
                </a:cubicBezTo>
                <a:cubicBezTo>
                  <a:pt x="908196" y="-10128"/>
                  <a:pt x="346466" y="12797"/>
                  <a:pt x="0" y="27432"/>
                </a:cubicBezTo>
                <a:cubicBezTo>
                  <a:pt x="-1863" y="23160"/>
                  <a:pt x="-1394" y="9117"/>
                  <a:pt x="0" y="0"/>
                </a:cubicBezTo>
                <a:close/>
              </a:path>
              <a:path w="5212080" h="27432" stroke="0" extrusionOk="0">
                <a:moveTo>
                  <a:pt x="0" y="0"/>
                </a:moveTo>
                <a:cubicBezTo>
                  <a:pt x="229720" y="17728"/>
                  <a:pt x="357156" y="16601"/>
                  <a:pt x="547268" y="0"/>
                </a:cubicBezTo>
                <a:cubicBezTo>
                  <a:pt x="720661" y="-22161"/>
                  <a:pt x="937335" y="-38607"/>
                  <a:pt x="1303020" y="0"/>
                </a:cubicBezTo>
                <a:cubicBezTo>
                  <a:pt x="1666909" y="29361"/>
                  <a:pt x="1613761" y="13702"/>
                  <a:pt x="1798168" y="0"/>
                </a:cubicBezTo>
                <a:cubicBezTo>
                  <a:pt x="1974664" y="-10556"/>
                  <a:pt x="2075524" y="-6507"/>
                  <a:pt x="2293315" y="0"/>
                </a:cubicBezTo>
                <a:cubicBezTo>
                  <a:pt x="2524269" y="1327"/>
                  <a:pt x="2752851" y="-6500"/>
                  <a:pt x="2944825" y="0"/>
                </a:cubicBezTo>
                <a:cubicBezTo>
                  <a:pt x="3150173" y="44448"/>
                  <a:pt x="3302355" y="36314"/>
                  <a:pt x="3544214" y="0"/>
                </a:cubicBezTo>
                <a:cubicBezTo>
                  <a:pt x="3766434" y="-15289"/>
                  <a:pt x="4038482" y="22269"/>
                  <a:pt x="4247845" y="0"/>
                </a:cubicBezTo>
                <a:cubicBezTo>
                  <a:pt x="4412536" y="-568"/>
                  <a:pt x="4774768" y="95275"/>
                  <a:pt x="5212080" y="0"/>
                </a:cubicBezTo>
                <a:cubicBezTo>
                  <a:pt x="5212934" y="6861"/>
                  <a:pt x="5210625" y="20290"/>
                  <a:pt x="5212080" y="27432"/>
                </a:cubicBezTo>
                <a:cubicBezTo>
                  <a:pt x="4889320" y="61929"/>
                  <a:pt x="4629135" y="58125"/>
                  <a:pt x="4456328" y="27432"/>
                </a:cubicBezTo>
                <a:cubicBezTo>
                  <a:pt x="4296817" y="-12820"/>
                  <a:pt x="4029504" y="38852"/>
                  <a:pt x="3856939" y="27432"/>
                </a:cubicBezTo>
                <a:cubicBezTo>
                  <a:pt x="3652830" y="2368"/>
                  <a:pt x="3514725" y="-5800"/>
                  <a:pt x="3257550" y="27432"/>
                </a:cubicBezTo>
                <a:cubicBezTo>
                  <a:pt x="3009808" y="40464"/>
                  <a:pt x="2851605" y="32802"/>
                  <a:pt x="2710282" y="27432"/>
                </a:cubicBezTo>
                <a:cubicBezTo>
                  <a:pt x="2550285" y="-2690"/>
                  <a:pt x="2362912" y="50136"/>
                  <a:pt x="2110892" y="27432"/>
                </a:cubicBezTo>
                <a:cubicBezTo>
                  <a:pt x="1871487" y="5556"/>
                  <a:pt x="1825567" y="48260"/>
                  <a:pt x="1615745" y="27432"/>
                </a:cubicBezTo>
                <a:cubicBezTo>
                  <a:pt x="1404625" y="25056"/>
                  <a:pt x="1224002" y="56693"/>
                  <a:pt x="1016356" y="27432"/>
                </a:cubicBezTo>
                <a:cubicBezTo>
                  <a:pt x="840146" y="-29891"/>
                  <a:pt x="354393" y="34807"/>
                  <a:pt x="0" y="27432"/>
                </a:cubicBezTo>
                <a:cubicBezTo>
                  <a:pt x="-950" y="19940"/>
                  <a:pt x="-1338" y="5279"/>
                  <a:pt x="0" y="0"/>
                </a:cubicBezTo>
                <a:close/>
              </a:path>
              <a:path w="5212080" h="27432" fill="none" stroke="0" extrusionOk="0">
                <a:moveTo>
                  <a:pt x="0" y="0"/>
                </a:moveTo>
                <a:cubicBezTo>
                  <a:pt x="153327" y="-47686"/>
                  <a:pt x="305404" y="11447"/>
                  <a:pt x="599389" y="0"/>
                </a:cubicBezTo>
                <a:cubicBezTo>
                  <a:pt x="895186" y="-9887"/>
                  <a:pt x="915628" y="-24497"/>
                  <a:pt x="1198778" y="0"/>
                </a:cubicBezTo>
                <a:cubicBezTo>
                  <a:pt x="1479436" y="16436"/>
                  <a:pt x="1739997" y="23836"/>
                  <a:pt x="1954530" y="0"/>
                </a:cubicBezTo>
                <a:cubicBezTo>
                  <a:pt x="2148745" y="39892"/>
                  <a:pt x="2229461" y="-15416"/>
                  <a:pt x="2501798" y="0"/>
                </a:cubicBezTo>
                <a:cubicBezTo>
                  <a:pt x="2752471" y="19418"/>
                  <a:pt x="2830752" y="26869"/>
                  <a:pt x="3049067" y="0"/>
                </a:cubicBezTo>
                <a:cubicBezTo>
                  <a:pt x="3279293" y="-14744"/>
                  <a:pt x="3462053" y="-18627"/>
                  <a:pt x="3700577" y="0"/>
                </a:cubicBezTo>
                <a:cubicBezTo>
                  <a:pt x="3915072" y="30719"/>
                  <a:pt x="4036026" y="-5275"/>
                  <a:pt x="4247845" y="0"/>
                </a:cubicBezTo>
                <a:cubicBezTo>
                  <a:pt x="4502648" y="48766"/>
                  <a:pt x="4790306" y="-4755"/>
                  <a:pt x="5212080" y="0"/>
                </a:cubicBezTo>
                <a:cubicBezTo>
                  <a:pt x="5213105" y="8856"/>
                  <a:pt x="5210361" y="21150"/>
                  <a:pt x="5212080" y="27432"/>
                </a:cubicBezTo>
                <a:cubicBezTo>
                  <a:pt x="4996137" y="35599"/>
                  <a:pt x="4928148" y="45023"/>
                  <a:pt x="4664812" y="27432"/>
                </a:cubicBezTo>
                <a:cubicBezTo>
                  <a:pt x="4397951" y="14322"/>
                  <a:pt x="4373546" y="48128"/>
                  <a:pt x="4117543" y="27432"/>
                </a:cubicBezTo>
                <a:cubicBezTo>
                  <a:pt x="3857009" y="-2743"/>
                  <a:pt x="3755441" y="23918"/>
                  <a:pt x="3466033" y="27432"/>
                </a:cubicBezTo>
                <a:cubicBezTo>
                  <a:pt x="3161482" y="21872"/>
                  <a:pt x="3134629" y="50980"/>
                  <a:pt x="2918765" y="27432"/>
                </a:cubicBezTo>
                <a:cubicBezTo>
                  <a:pt x="2696535" y="-3872"/>
                  <a:pt x="2538830" y="-4112"/>
                  <a:pt x="2423617" y="27432"/>
                </a:cubicBezTo>
                <a:cubicBezTo>
                  <a:pt x="2293007" y="50120"/>
                  <a:pt x="2078028" y="8275"/>
                  <a:pt x="1772107" y="27432"/>
                </a:cubicBezTo>
                <a:cubicBezTo>
                  <a:pt x="1526682" y="45050"/>
                  <a:pt x="1323857" y="16313"/>
                  <a:pt x="1120597" y="27432"/>
                </a:cubicBezTo>
                <a:cubicBezTo>
                  <a:pt x="936514" y="147399"/>
                  <a:pt x="504592" y="-48589"/>
                  <a:pt x="0" y="27432"/>
                </a:cubicBezTo>
                <a:cubicBezTo>
                  <a:pt x="-1240" y="20554"/>
                  <a:pt x="-2351" y="807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5212080"/>
                      <a:gd name="connsiteY0" fmla="*/ 0 h 27432"/>
                      <a:gd name="connsiteX1" fmla="*/ 599389 w 5212080"/>
                      <a:gd name="connsiteY1" fmla="*/ 0 h 27432"/>
                      <a:gd name="connsiteX2" fmla="*/ 1198778 w 5212080"/>
                      <a:gd name="connsiteY2" fmla="*/ 0 h 27432"/>
                      <a:gd name="connsiteX3" fmla="*/ 1954530 w 5212080"/>
                      <a:gd name="connsiteY3" fmla="*/ 0 h 27432"/>
                      <a:gd name="connsiteX4" fmla="*/ 2501798 w 5212080"/>
                      <a:gd name="connsiteY4" fmla="*/ 0 h 27432"/>
                      <a:gd name="connsiteX5" fmla="*/ 3049067 w 5212080"/>
                      <a:gd name="connsiteY5" fmla="*/ 0 h 27432"/>
                      <a:gd name="connsiteX6" fmla="*/ 3700577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664812 w 5212080"/>
                      <a:gd name="connsiteY10" fmla="*/ 27432 h 27432"/>
                      <a:gd name="connsiteX11" fmla="*/ 4117543 w 5212080"/>
                      <a:gd name="connsiteY11" fmla="*/ 27432 h 27432"/>
                      <a:gd name="connsiteX12" fmla="*/ 3466033 w 5212080"/>
                      <a:gd name="connsiteY12" fmla="*/ 27432 h 27432"/>
                      <a:gd name="connsiteX13" fmla="*/ 2918765 w 5212080"/>
                      <a:gd name="connsiteY13" fmla="*/ 27432 h 27432"/>
                      <a:gd name="connsiteX14" fmla="*/ 2423617 w 5212080"/>
                      <a:gd name="connsiteY14" fmla="*/ 27432 h 27432"/>
                      <a:gd name="connsiteX15" fmla="*/ 1772107 w 5212080"/>
                      <a:gd name="connsiteY15" fmla="*/ 27432 h 27432"/>
                      <a:gd name="connsiteX16" fmla="*/ 1120597 w 5212080"/>
                      <a:gd name="connsiteY16" fmla="*/ 27432 h 27432"/>
                      <a:gd name="connsiteX17" fmla="*/ 0 w 5212080"/>
                      <a:gd name="connsiteY17" fmla="*/ 27432 h 27432"/>
                      <a:gd name="connsiteX18" fmla="*/ 0 w 5212080"/>
                      <a:gd name="connsiteY1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12080" h="27432" fill="none" extrusionOk="0">
                        <a:moveTo>
                          <a:pt x="0" y="0"/>
                        </a:moveTo>
                        <a:cubicBezTo>
                          <a:pt x="128838" y="-11329"/>
                          <a:pt x="306779" y="5198"/>
                          <a:pt x="599389" y="0"/>
                        </a:cubicBezTo>
                        <a:cubicBezTo>
                          <a:pt x="891999" y="-5198"/>
                          <a:pt x="916635" y="-24425"/>
                          <a:pt x="1198778" y="0"/>
                        </a:cubicBezTo>
                        <a:cubicBezTo>
                          <a:pt x="1480921" y="24425"/>
                          <a:pt x="1761605" y="-17440"/>
                          <a:pt x="1954530" y="0"/>
                        </a:cubicBezTo>
                        <a:cubicBezTo>
                          <a:pt x="2147455" y="17440"/>
                          <a:pt x="2239112" y="-16223"/>
                          <a:pt x="2501798" y="0"/>
                        </a:cubicBezTo>
                        <a:cubicBezTo>
                          <a:pt x="2764484" y="16223"/>
                          <a:pt x="2838074" y="12987"/>
                          <a:pt x="3049067" y="0"/>
                        </a:cubicBezTo>
                        <a:cubicBezTo>
                          <a:pt x="3260060" y="-12987"/>
                          <a:pt x="3470388" y="-15138"/>
                          <a:pt x="3700577" y="0"/>
                        </a:cubicBezTo>
                        <a:cubicBezTo>
                          <a:pt x="3930766" y="15138"/>
                          <a:pt x="4052672" y="-14938"/>
                          <a:pt x="4247845" y="0"/>
                        </a:cubicBezTo>
                        <a:cubicBezTo>
                          <a:pt x="4443018" y="14938"/>
                          <a:pt x="4730158" y="-1623"/>
                          <a:pt x="5212080" y="0"/>
                        </a:cubicBezTo>
                        <a:cubicBezTo>
                          <a:pt x="5212790" y="9050"/>
                          <a:pt x="5211442" y="21151"/>
                          <a:pt x="5212080" y="27432"/>
                        </a:cubicBezTo>
                        <a:cubicBezTo>
                          <a:pt x="4991075" y="27722"/>
                          <a:pt x="4932008" y="37429"/>
                          <a:pt x="4664812" y="27432"/>
                        </a:cubicBezTo>
                        <a:cubicBezTo>
                          <a:pt x="4397616" y="17435"/>
                          <a:pt x="4374940" y="47585"/>
                          <a:pt x="4117543" y="27432"/>
                        </a:cubicBezTo>
                        <a:cubicBezTo>
                          <a:pt x="3860146" y="7279"/>
                          <a:pt x="3773367" y="36569"/>
                          <a:pt x="3466033" y="27432"/>
                        </a:cubicBezTo>
                        <a:cubicBezTo>
                          <a:pt x="3158699" y="18296"/>
                          <a:pt x="3137854" y="54523"/>
                          <a:pt x="2918765" y="27432"/>
                        </a:cubicBezTo>
                        <a:cubicBezTo>
                          <a:pt x="2699676" y="341"/>
                          <a:pt x="2536311" y="13149"/>
                          <a:pt x="2423617" y="27432"/>
                        </a:cubicBezTo>
                        <a:cubicBezTo>
                          <a:pt x="2310923" y="41715"/>
                          <a:pt x="2021228" y="23141"/>
                          <a:pt x="1772107" y="27432"/>
                        </a:cubicBezTo>
                        <a:cubicBezTo>
                          <a:pt x="1522986" y="31724"/>
                          <a:pt x="1317107" y="20364"/>
                          <a:pt x="1120597" y="27432"/>
                        </a:cubicBezTo>
                        <a:cubicBezTo>
                          <a:pt x="924087" y="34501"/>
                          <a:pt x="454536" y="8495"/>
                          <a:pt x="0" y="27432"/>
                        </a:cubicBezTo>
                        <a:cubicBezTo>
                          <a:pt x="-1228" y="21145"/>
                          <a:pt x="-815" y="8816"/>
                          <a:pt x="0" y="0"/>
                        </a:cubicBezTo>
                        <a:close/>
                      </a:path>
                      <a:path w="5212080" h="27432" stroke="0" extrusionOk="0">
                        <a:moveTo>
                          <a:pt x="0" y="0"/>
                        </a:moveTo>
                        <a:cubicBezTo>
                          <a:pt x="233695" y="-764"/>
                          <a:pt x="364103" y="24957"/>
                          <a:pt x="547268" y="0"/>
                        </a:cubicBezTo>
                        <a:cubicBezTo>
                          <a:pt x="730433" y="-24957"/>
                          <a:pt x="937737" y="-21107"/>
                          <a:pt x="1303020" y="0"/>
                        </a:cubicBezTo>
                        <a:cubicBezTo>
                          <a:pt x="1668303" y="21107"/>
                          <a:pt x="1620404" y="13071"/>
                          <a:pt x="1798168" y="0"/>
                        </a:cubicBezTo>
                        <a:cubicBezTo>
                          <a:pt x="1975932" y="-13071"/>
                          <a:pt x="2090998" y="4232"/>
                          <a:pt x="2293315" y="0"/>
                        </a:cubicBezTo>
                        <a:cubicBezTo>
                          <a:pt x="2495632" y="-4232"/>
                          <a:pt x="2738710" y="-17332"/>
                          <a:pt x="2944825" y="0"/>
                        </a:cubicBezTo>
                        <a:cubicBezTo>
                          <a:pt x="3150940" y="17332"/>
                          <a:pt x="3308101" y="26665"/>
                          <a:pt x="3544214" y="0"/>
                        </a:cubicBezTo>
                        <a:cubicBezTo>
                          <a:pt x="3780327" y="-26665"/>
                          <a:pt x="4028425" y="-24303"/>
                          <a:pt x="4247845" y="0"/>
                        </a:cubicBezTo>
                        <a:cubicBezTo>
                          <a:pt x="4467265" y="24303"/>
                          <a:pt x="4779418" y="33057"/>
                          <a:pt x="5212080" y="0"/>
                        </a:cubicBezTo>
                        <a:cubicBezTo>
                          <a:pt x="5212137" y="6776"/>
                          <a:pt x="5210915" y="20935"/>
                          <a:pt x="5212080" y="27432"/>
                        </a:cubicBezTo>
                        <a:cubicBezTo>
                          <a:pt x="4921467" y="60248"/>
                          <a:pt x="4631077" y="62273"/>
                          <a:pt x="4456328" y="27432"/>
                        </a:cubicBezTo>
                        <a:cubicBezTo>
                          <a:pt x="4281579" y="-7409"/>
                          <a:pt x="4048724" y="47667"/>
                          <a:pt x="3856939" y="27432"/>
                        </a:cubicBezTo>
                        <a:cubicBezTo>
                          <a:pt x="3665154" y="7197"/>
                          <a:pt x="3498754" y="15866"/>
                          <a:pt x="3257550" y="27432"/>
                        </a:cubicBezTo>
                        <a:cubicBezTo>
                          <a:pt x="3016346" y="38998"/>
                          <a:pt x="2854089" y="39360"/>
                          <a:pt x="2710282" y="27432"/>
                        </a:cubicBezTo>
                        <a:cubicBezTo>
                          <a:pt x="2566475" y="15504"/>
                          <a:pt x="2336282" y="56792"/>
                          <a:pt x="2110892" y="27432"/>
                        </a:cubicBezTo>
                        <a:cubicBezTo>
                          <a:pt x="1885502" y="-1928"/>
                          <a:pt x="1825148" y="42061"/>
                          <a:pt x="1615745" y="27432"/>
                        </a:cubicBezTo>
                        <a:cubicBezTo>
                          <a:pt x="1406342" y="12803"/>
                          <a:pt x="1193655" y="44031"/>
                          <a:pt x="1016356" y="27432"/>
                        </a:cubicBezTo>
                        <a:cubicBezTo>
                          <a:pt x="839057" y="10833"/>
                          <a:pt x="292902" y="7819"/>
                          <a:pt x="0" y="27432"/>
                        </a:cubicBezTo>
                        <a:cubicBezTo>
                          <a:pt x="-234" y="21031"/>
                          <a:pt x="-921" y="6323"/>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Google Shape;250;g24ded5ded2f_0_1"/>
          <p:cNvSpPr txBox="1">
            <a:spLocks noGrp="1"/>
          </p:cNvSpPr>
          <p:nvPr>
            <p:ph type="body" idx="4294967295"/>
          </p:nvPr>
        </p:nvSpPr>
        <p:spPr>
          <a:xfrm>
            <a:off x="960120" y="4309348"/>
            <a:ext cx="6365383" cy="4981002"/>
          </a:xfrm>
          <a:prstGeom prst="rect">
            <a:avLst/>
          </a:prstGeom>
        </p:spPr>
        <p:txBody>
          <a:bodyPr spcFirstLastPara="1" vert="horz" lIns="91440" tIns="45720" rIns="91440" bIns="45720" rtlCol="0" anchorCtr="0">
            <a:normAutofit/>
          </a:bodyPr>
          <a:lstStyle/>
          <a:p>
            <a:pPr marL="0" lvl="0" indent="0">
              <a:lnSpc>
                <a:spcPct val="90000"/>
              </a:lnSpc>
              <a:spcBef>
                <a:spcPts val="0"/>
              </a:spcBef>
              <a:spcAft>
                <a:spcPts val="600"/>
              </a:spcAft>
              <a:buNone/>
            </a:pPr>
            <a:endParaRPr lang="en-US" sz="3300" kern="1200" dirty="0">
              <a:solidFill>
                <a:schemeClr val="tx1"/>
              </a:solidFill>
              <a:latin typeface="+mn-lt"/>
              <a:ea typeface="+mn-ea"/>
              <a:cs typeface="+mn-cs"/>
            </a:endParaRPr>
          </a:p>
          <a:p>
            <a:pPr marL="457200" lvl="0" indent="-228600">
              <a:lnSpc>
                <a:spcPct val="90000"/>
              </a:lnSpc>
              <a:spcBef>
                <a:spcPts val="0"/>
              </a:spcBef>
              <a:spcAft>
                <a:spcPts val="600"/>
              </a:spcAft>
              <a:buSzPts val="4000"/>
              <a:buFont typeface="Arial" panose="020B0604020202020204" pitchFamily="34" charset="0"/>
              <a:buChar char="•"/>
            </a:pPr>
            <a:r>
              <a:rPr lang="en-US" sz="3300" kern="1200" dirty="0">
                <a:solidFill>
                  <a:schemeClr val="tx1"/>
                </a:solidFill>
                <a:latin typeface="+mn-lt"/>
                <a:ea typeface="+mn-ea"/>
                <a:cs typeface="+mn-cs"/>
              </a:rPr>
              <a:t>Assurer le </a:t>
            </a:r>
            <a:r>
              <a:rPr lang="en-US" sz="3300" kern="1200" dirty="0" err="1">
                <a:solidFill>
                  <a:schemeClr val="tx1"/>
                </a:solidFill>
                <a:latin typeface="+mn-lt"/>
                <a:ea typeface="+mn-ea"/>
                <a:cs typeface="+mn-cs"/>
              </a:rPr>
              <a:t>suivi</a:t>
            </a:r>
            <a:r>
              <a:rPr lang="en-US" sz="3300" kern="1200" dirty="0">
                <a:solidFill>
                  <a:schemeClr val="tx1"/>
                </a:solidFill>
                <a:latin typeface="+mn-lt"/>
                <a:ea typeface="+mn-ea"/>
                <a:cs typeface="+mn-cs"/>
              </a:rPr>
              <a:t> </a:t>
            </a:r>
            <a:r>
              <a:rPr lang="en-US" sz="3300" kern="1200" dirty="0" err="1">
                <a:solidFill>
                  <a:schemeClr val="tx1"/>
                </a:solidFill>
                <a:latin typeface="+mn-lt"/>
                <a:ea typeface="+mn-ea"/>
                <a:cs typeface="+mn-cs"/>
              </a:rPr>
              <a:t>régulier</a:t>
            </a:r>
            <a:r>
              <a:rPr lang="en-US" sz="3300" kern="1200" dirty="0">
                <a:solidFill>
                  <a:schemeClr val="tx1"/>
                </a:solidFill>
                <a:latin typeface="+mn-lt"/>
                <a:ea typeface="+mn-ea"/>
                <a:cs typeface="+mn-cs"/>
              </a:rPr>
              <a:t> </a:t>
            </a:r>
            <a:r>
              <a:rPr lang="en-US" sz="3300" kern="1200" dirty="0" err="1">
                <a:solidFill>
                  <a:schemeClr val="tx1"/>
                </a:solidFill>
                <a:latin typeface="+mn-lt"/>
                <a:ea typeface="+mn-ea"/>
                <a:cs typeface="+mn-cs"/>
              </a:rPr>
              <a:t>en</a:t>
            </a:r>
            <a:r>
              <a:rPr lang="en-US" sz="3300" kern="1200" dirty="0">
                <a:solidFill>
                  <a:schemeClr val="tx1"/>
                </a:solidFill>
                <a:latin typeface="+mn-lt"/>
                <a:ea typeface="+mn-ea"/>
                <a:cs typeface="+mn-cs"/>
              </a:rPr>
              <a:t> </a:t>
            </a:r>
            <a:r>
              <a:rPr lang="en-US" sz="3300" kern="1200" dirty="0" err="1">
                <a:solidFill>
                  <a:schemeClr val="tx1"/>
                </a:solidFill>
                <a:latin typeface="+mn-lt"/>
                <a:ea typeface="+mn-ea"/>
                <a:cs typeface="+mn-cs"/>
              </a:rPr>
              <a:t>cours</a:t>
            </a:r>
            <a:r>
              <a:rPr lang="en-US" sz="3300" kern="1200" dirty="0">
                <a:solidFill>
                  <a:schemeClr val="tx1"/>
                </a:solidFill>
                <a:latin typeface="+mn-lt"/>
                <a:ea typeface="+mn-ea"/>
                <a:cs typeface="+mn-cs"/>
              </a:rPr>
              <a:t> de </a:t>
            </a:r>
            <a:r>
              <a:rPr lang="en-US" sz="3300" kern="1200" dirty="0" err="1">
                <a:solidFill>
                  <a:schemeClr val="tx1"/>
                </a:solidFill>
                <a:latin typeface="+mn-lt"/>
                <a:ea typeface="+mn-ea"/>
                <a:cs typeface="+mn-cs"/>
              </a:rPr>
              <a:t>déprescription</a:t>
            </a:r>
            <a:endParaRPr lang="en-US" sz="3300" kern="1200" dirty="0">
              <a:solidFill>
                <a:schemeClr val="tx1"/>
              </a:solidFill>
              <a:latin typeface="+mn-lt"/>
              <a:ea typeface="+mn-ea"/>
              <a:cs typeface="+mn-cs"/>
            </a:endParaRPr>
          </a:p>
          <a:p>
            <a:pPr marL="457200" lvl="0" indent="-228600">
              <a:lnSpc>
                <a:spcPct val="90000"/>
              </a:lnSpc>
              <a:spcBef>
                <a:spcPts val="0"/>
              </a:spcBef>
              <a:spcAft>
                <a:spcPts val="600"/>
              </a:spcAft>
              <a:buFont typeface="Arial" panose="020B0604020202020204" pitchFamily="34" charset="0"/>
              <a:buChar char="•"/>
            </a:pPr>
            <a:endParaRPr lang="en-US" sz="3300" kern="1200" dirty="0">
              <a:solidFill>
                <a:schemeClr val="tx1"/>
              </a:solidFill>
              <a:latin typeface="+mn-lt"/>
              <a:ea typeface="+mn-ea"/>
              <a:cs typeface="+mn-cs"/>
            </a:endParaRPr>
          </a:p>
          <a:p>
            <a:pPr marL="457200" lvl="0" indent="-228600">
              <a:lnSpc>
                <a:spcPct val="90000"/>
              </a:lnSpc>
              <a:spcBef>
                <a:spcPts val="0"/>
              </a:spcBef>
              <a:spcAft>
                <a:spcPts val="600"/>
              </a:spcAft>
              <a:buSzPts val="4000"/>
              <a:buFont typeface="Arial" panose="020B0604020202020204" pitchFamily="34" charset="0"/>
              <a:buChar char="•"/>
            </a:pPr>
            <a:r>
              <a:rPr lang="en-US" sz="3300" kern="1200" dirty="0">
                <a:solidFill>
                  <a:schemeClr val="tx1"/>
                </a:solidFill>
                <a:latin typeface="+mn-lt"/>
                <a:ea typeface="+mn-ea"/>
                <a:cs typeface="+mn-cs"/>
              </a:rPr>
              <a:t>Importance du travail </a:t>
            </a:r>
            <a:r>
              <a:rPr lang="en-US" sz="3300" kern="1200" dirty="0" err="1">
                <a:solidFill>
                  <a:schemeClr val="tx1"/>
                </a:solidFill>
                <a:latin typeface="+mn-lt"/>
                <a:ea typeface="+mn-ea"/>
                <a:cs typeface="+mn-cs"/>
              </a:rPr>
              <a:t>d’équipe</a:t>
            </a:r>
            <a:r>
              <a:rPr lang="en-US" sz="3300" kern="1200" dirty="0">
                <a:solidFill>
                  <a:schemeClr val="tx1"/>
                </a:solidFill>
                <a:latin typeface="+mn-lt"/>
                <a:ea typeface="+mn-ea"/>
                <a:cs typeface="+mn-cs"/>
              </a:rPr>
              <a:t>! </a:t>
            </a:r>
          </a:p>
          <a:p>
            <a:pPr marL="914400" lvl="1" indent="-228600">
              <a:lnSpc>
                <a:spcPct val="90000"/>
              </a:lnSpc>
              <a:spcBef>
                <a:spcPts val="0"/>
              </a:spcBef>
              <a:spcAft>
                <a:spcPts val="600"/>
              </a:spcAft>
              <a:buSzPts val="4000"/>
              <a:buFont typeface="Arial" panose="020B0604020202020204" pitchFamily="34" charset="0"/>
              <a:buChar char="•"/>
            </a:pPr>
            <a:r>
              <a:rPr lang="en-US" sz="3300" kern="1200" dirty="0">
                <a:solidFill>
                  <a:schemeClr val="tx1"/>
                </a:solidFill>
                <a:latin typeface="+mn-lt"/>
                <a:ea typeface="+mn-ea"/>
                <a:cs typeface="+mn-cs"/>
              </a:rPr>
              <a:t>Patient, </a:t>
            </a:r>
            <a:r>
              <a:rPr lang="en-US" sz="3300" kern="1200" dirty="0" err="1">
                <a:solidFill>
                  <a:schemeClr val="tx1"/>
                </a:solidFill>
                <a:latin typeface="+mn-lt"/>
                <a:ea typeface="+mn-ea"/>
                <a:cs typeface="+mn-cs"/>
              </a:rPr>
              <a:t>ses</a:t>
            </a:r>
            <a:r>
              <a:rPr lang="en-US" sz="3300" kern="1200" dirty="0">
                <a:solidFill>
                  <a:schemeClr val="tx1"/>
                </a:solidFill>
                <a:latin typeface="+mn-lt"/>
                <a:ea typeface="+mn-ea"/>
                <a:cs typeface="+mn-cs"/>
              </a:rPr>
              <a:t> </a:t>
            </a:r>
            <a:r>
              <a:rPr lang="en-US" sz="3300" kern="1200" dirty="0" err="1">
                <a:solidFill>
                  <a:schemeClr val="tx1"/>
                </a:solidFill>
                <a:latin typeface="+mn-lt"/>
                <a:ea typeface="+mn-ea"/>
                <a:cs typeface="+mn-cs"/>
              </a:rPr>
              <a:t>proches</a:t>
            </a:r>
            <a:r>
              <a:rPr lang="en-US" sz="3300" kern="1200" dirty="0">
                <a:solidFill>
                  <a:schemeClr val="tx1"/>
                </a:solidFill>
                <a:latin typeface="+mn-lt"/>
                <a:ea typeface="+mn-ea"/>
                <a:cs typeface="+mn-cs"/>
              </a:rPr>
              <a:t>, </a:t>
            </a:r>
            <a:r>
              <a:rPr lang="en-US" sz="3300" kern="1200" dirty="0" err="1">
                <a:solidFill>
                  <a:schemeClr val="tx1"/>
                </a:solidFill>
                <a:latin typeface="+mn-lt"/>
                <a:ea typeface="+mn-ea"/>
                <a:cs typeface="+mn-cs"/>
              </a:rPr>
              <a:t>pharmaciens</a:t>
            </a:r>
            <a:r>
              <a:rPr lang="en-US" sz="3300" kern="1200" dirty="0">
                <a:solidFill>
                  <a:schemeClr val="tx1"/>
                </a:solidFill>
                <a:latin typeface="+mn-lt"/>
                <a:ea typeface="+mn-ea"/>
                <a:cs typeface="+mn-cs"/>
              </a:rPr>
              <a:t>, </a:t>
            </a:r>
            <a:r>
              <a:rPr lang="en-US" sz="3300" kern="1200" dirty="0" err="1">
                <a:solidFill>
                  <a:schemeClr val="tx1"/>
                </a:solidFill>
                <a:latin typeface="+mn-lt"/>
                <a:ea typeface="+mn-ea"/>
                <a:cs typeface="+mn-cs"/>
              </a:rPr>
              <a:t>infirmières</a:t>
            </a:r>
            <a:r>
              <a:rPr lang="en-US" sz="3300" kern="1200" dirty="0">
                <a:solidFill>
                  <a:schemeClr val="tx1"/>
                </a:solidFill>
                <a:latin typeface="+mn-lt"/>
                <a:ea typeface="+mn-ea"/>
                <a:cs typeface="+mn-cs"/>
              </a:rPr>
              <a:t> …</a:t>
            </a:r>
          </a:p>
          <a:p>
            <a:pPr marL="0" lvl="0" indent="-228600">
              <a:lnSpc>
                <a:spcPct val="90000"/>
              </a:lnSpc>
              <a:spcBef>
                <a:spcPts val="0"/>
              </a:spcBef>
              <a:spcAft>
                <a:spcPts val="600"/>
              </a:spcAft>
              <a:buFont typeface="Arial" panose="020B0604020202020204" pitchFamily="34" charset="0"/>
              <a:buChar char="•"/>
            </a:pPr>
            <a:endParaRPr lang="en-US" sz="3300" kern="1200" dirty="0">
              <a:solidFill>
                <a:schemeClr val="tx1"/>
              </a:solidFill>
              <a:latin typeface="+mn-lt"/>
              <a:ea typeface="+mn-ea"/>
              <a:cs typeface="+mn-cs"/>
            </a:endParaRPr>
          </a:p>
        </p:txBody>
      </p:sp>
      <p:pic>
        <p:nvPicPr>
          <p:cNvPr id="3" name="Image 2" descr="American football team celebrating in stadium">
            <a:extLst>
              <a:ext uri="{FF2B5EF4-FFF2-40B4-BE49-F238E27FC236}">
                <a16:creationId xmlns:a16="http://schemas.microsoft.com/office/drawing/2014/main" id="{A04F51D8-8F5C-5811-239E-0653CABA79C1}"/>
              </a:ext>
            </a:extLst>
          </p:cNvPr>
          <p:cNvPicPr>
            <a:picLocks noChangeAspect="1"/>
          </p:cNvPicPr>
          <p:nvPr/>
        </p:nvPicPr>
        <p:blipFill rotWithShape="1">
          <a:blip r:embed="rId3"/>
          <a:srcRect l="25298" r="6746" b="-1"/>
          <a:stretch/>
        </p:blipFill>
        <p:spPr>
          <a:xfrm>
            <a:off x="7967553" y="10"/>
            <a:ext cx="10318162" cy="10286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49" name="Google Shape;249;g24ded5ded2f_0_1"/>
          <p:cNvSpPr txBox="1">
            <a:spLocks noGrp="1"/>
          </p:cNvSpPr>
          <p:nvPr>
            <p:ph type="title" idx="4294967295"/>
          </p:nvPr>
        </p:nvSpPr>
        <p:spPr>
          <a:xfrm>
            <a:off x="5549200" y="-1328204"/>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fr-CA"/>
              <a:t>Diapositive titre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g1714ee38ce1_0_107"/>
          <p:cNvSpPr txBox="1">
            <a:spLocks noGrp="1"/>
          </p:cNvSpPr>
          <p:nvPr>
            <p:ph type="title" idx="4294967295"/>
          </p:nvPr>
        </p:nvSpPr>
        <p:spPr>
          <a:xfrm>
            <a:off x="5549200" y="-1328204"/>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fr-CA"/>
              <a:t>Diapositive titre </a:t>
            </a:r>
            <a:endParaRPr/>
          </a:p>
        </p:txBody>
      </p:sp>
      <p:sp>
        <p:nvSpPr>
          <p:cNvPr id="259" name="Google Shape;259;g1714ee38ce1_0_107"/>
          <p:cNvSpPr txBox="1">
            <a:spLocks noGrp="1"/>
          </p:cNvSpPr>
          <p:nvPr>
            <p:ph type="title" idx="4294967295"/>
          </p:nvPr>
        </p:nvSpPr>
        <p:spPr>
          <a:xfrm>
            <a:off x="1257300" y="547688"/>
            <a:ext cx="15773400" cy="1988400"/>
          </a:xfrm>
          <a:prstGeom prst="rect">
            <a:avLst/>
          </a:prstGeom>
          <a:noFill/>
          <a:ln>
            <a:noFill/>
          </a:ln>
        </p:spPr>
        <p:txBody>
          <a:bodyPr spcFirstLastPara="1" wrap="square" lIns="137125" tIns="68550" rIns="137125" bIns="68550" anchor="ctr" anchorCtr="0">
            <a:normAutofit/>
          </a:bodyPr>
          <a:lstStyle/>
          <a:p>
            <a:pPr marL="0" lvl="0" indent="0" algn="ctr" rtl="0">
              <a:lnSpc>
                <a:spcPct val="90000"/>
              </a:lnSpc>
              <a:spcBef>
                <a:spcPts val="0"/>
              </a:spcBef>
              <a:spcAft>
                <a:spcPts val="0"/>
              </a:spcAft>
              <a:buSzPts val="4400"/>
              <a:buNone/>
            </a:pPr>
            <a:r>
              <a:rPr lang="fr-CA" sz="6600"/>
              <a:t>Références incontournables</a:t>
            </a:r>
            <a:endParaRPr sz="6600"/>
          </a:p>
        </p:txBody>
      </p:sp>
      <p:sp>
        <p:nvSpPr>
          <p:cNvPr id="260" name="Google Shape;260;g1714ee38ce1_0_107"/>
          <p:cNvSpPr txBox="1">
            <a:spLocks noGrp="1"/>
          </p:cNvSpPr>
          <p:nvPr>
            <p:ph type="body" idx="4294967295"/>
          </p:nvPr>
        </p:nvSpPr>
        <p:spPr>
          <a:xfrm>
            <a:off x="1549625" y="2818125"/>
            <a:ext cx="16012800" cy="6603900"/>
          </a:xfrm>
          <a:prstGeom prst="rect">
            <a:avLst/>
          </a:prstGeom>
          <a:noFill/>
          <a:ln>
            <a:noFill/>
          </a:ln>
        </p:spPr>
        <p:txBody>
          <a:bodyPr spcFirstLastPara="1" wrap="square" lIns="137125" tIns="68550" rIns="137125" bIns="68550" anchor="t" anchorCtr="0">
            <a:normAutofit/>
          </a:bodyPr>
          <a:lstStyle/>
          <a:p>
            <a:pPr marL="342900" lvl="0" indent="-342900" algn="l" rtl="0">
              <a:lnSpc>
                <a:spcPct val="90000"/>
              </a:lnSpc>
              <a:spcBef>
                <a:spcPts val="0"/>
              </a:spcBef>
              <a:spcAft>
                <a:spcPts val="0"/>
              </a:spcAft>
              <a:buSzPts val="4400"/>
              <a:buChar char="•"/>
            </a:pPr>
            <a:r>
              <a:rPr lang="fr-CA" sz="4400"/>
              <a:t>La</a:t>
            </a:r>
            <a:r>
              <a:rPr lang="fr-CA" sz="4400" u="sng">
                <a:solidFill>
                  <a:schemeClr val="hlink"/>
                </a:solidFill>
                <a:hlinkClick r:id="rId3"/>
              </a:rPr>
              <a:t> liste de Beers 2019</a:t>
            </a:r>
            <a:r>
              <a:rPr lang="fr-CA" sz="4400"/>
              <a:t> </a:t>
            </a:r>
            <a:endParaRPr sz="4400"/>
          </a:p>
          <a:p>
            <a:pPr marL="1143000" lvl="2" indent="-304800" algn="l" rtl="0">
              <a:lnSpc>
                <a:spcPct val="90000"/>
              </a:lnSpc>
              <a:spcBef>
                <a:spcPts val="0"/>
              </a:spcBef>
              <a:spcAft>
                <a:spcPts val="0"/>
              </a:spcAft>
              <a:buSzPts val="3600"/>
              <a:buChar char="•"/>
            </a:pPr>
            <a:r>
              <a:rPr lang="fr-CA" sz="3600"/>
              <a:t>Publiée par l’American Geriatrics Society </a:t>
            </a:r>
            <a:endParaRPr sz="3600"/>
          </a:p>
          <a:p>
            <a:pPr marL="1143000" lvl="2" indent="-304800" algn="l" rtl="0">
              <a:lnSpc>
                <a:spcPct val="90000"/>
              </a:lnSpc>
              <a:spcBef>
                <a:spcPts val="0"/>
              </a:spcBef>
              <a:spcAft>
                <a:spcPts val="0"/>
              </a:spcAft>
              <a:buSzPts val="3600"/>
              <a:buChar char="•"/>
            </a:pPr>
            <a:r>
              <a:rPr lang="fr-CA" sz="3600"/>
              <a:t>Identifie les médicaments potentiellement inappropriés chez la personne âgée </a:t>
            </a:r>
            <a:endParaRPr sz="3600"/>
          </a:p>
          <a:p>
            <a:pPr marL="1143000" lvl="2" indent="-304800" algn="l" rtl="0">
              <a:lnSpc>
                <a:spcPct val="90000"/>
              </a:lnSpc>
              <a:spcBef>
                <a:spcPts val="0"/>
              </a:spcBef>
              <a:spcAft>
                <a:spcPts val="0"/>
              </a:spcAft>
              <a:buSzPts val="3600"/>
              <a:buChar char="•"/>
            </a:pPr>
            <a:r>
              <a:rPr lang="fr-CA" sz="3600"/>
              <a:t>Un des outils de référence les plus fréquemment cités dans le domaine de la gériatrie</a:t>
            </a:r>
            <a:endParaRPr sz="3600"/>
          </a:p>
          <a:p>
            <a:pPr marL="342900" lvl="0" indent="-342900" algn="l" rtl="0">
              <a:lnSpc>
                <a:spcPct val="90000"/>
              </a:lnSpc>
              <a:spcBef>
                <a:spcPts val="1800"/>
              </a:spcBef>
              <a:spcAft>
                <a:spcPts val="0"/>
              </a:spcAft>
              <a:buSzPts val="4400"/>
              <a:buChar char="•"/>
            </a:pPr>
            <a:r>
              <a:rPr lang="fr-CA" sz="4400"/>
              <a:t>Les </a:t>
            </a:r>
            <a:r>
              <a:rPr lang="fr-CA" sz="4400" u="sng">
                <a:solidFill>
                  <a:schemeClr val="hlink"/>
                </a:solidFill>
                <a:hlinkClick r:id="rId4"/>
              </a:rPr>
              <a:t>critères STOPP/START</a:t>
            </a:r>
            <a:r>
              <a:rPr lang="fr-CA" sz="4400"/>
              <a:t> </a:t>
            </a:r>
            <a:endParaRPr sz="4400"/>
          </a:p>
          <a:p>
            <a:pPr marL="1143000" lvl="2" indent="-304800" algn="l" rtl="0">
              <a:lnSpc>
                <a:spcPct val="90000"/>
              </a:lnSpc>
              <a:spcBef>
                <a:spcPts val="1800"/>
              </a:spcBef>
              <a:spcAft>
                <a:spcPts val="0"/>
              </a:spcAft>
              <a:buSzPts val="3600"/>
              <a:buChar char="•"/>
            </a:pPr>
            <a:r>
              <a:rPr lang="fr-CA" sz="3600"/>
              <a:t>Critères validés pouvant être intégrés au processus de révision des médicaments (1</a:t>
            </a:r>
            <a:r>
              <a:rPr lang="fr-CA" sz="3600" baseline="30000"/>
              <a:t>re</a:t>
            </a:r>
            <a:r>
              <a:rPr lang="fr-CA" sz="3600"/>
              <a:t> publication 2008, mise à jour 2014)</a:t>
            </a:r>
            <a:endParaRPr sz="3600"/>
          </a:p>
          <a:p>
            <a:pPr marL="1143000" lvl="2" indent="-304800" algn="l" rtl="0">
              <a:lnSpc>
                <a:spcPct val="90000"/>
              </a:lnSpc>
              <a:spcBef>
                <a:spcPts val="1800"/>
              </a:spcBef>
              <a:spcAft>
                <a:spcPts val="0"/>
              </a:spcAft>
              <a:buSzPts val="3600"/>
              <a:buChar char="•"/>
            </a:pPr>
            <a:r>
              <a:rPr lang="fr-CA" sz="3600" i="1"/>
              <a:t>Screening Tool of Older People’s Prescriptions</a:t>
            </a:r>
            <a:r>
              <a:rPr lang="fr-CA" sz="3600"/>
              <a:t> (STOPP)</a:t>
            </a:r>
            <a:endParaRPr sz="3600"/>
          </a:p>
          <a:p>
            <a:pPr marL="1143000" lvl="2" indent="-304800" algn="l" rtl="0">
              <a:lnSpc>
                <a:spcPct val="90000"/>
              </a:lnSpc>
              <a:spcBef>
                <a:spcPts val="1800"/>
              </a:spcBef>
              <a:spcAft>
                <a:spcPts val="0"/>
              </a:spcAft>
              <a:buSzPts val="3600"/>
              <a:buChar char="•"/>
            </a:pPr>
            <a:r>
              <a:rPr lang="fr-CA" sz="3600" i="1"/>
              <a:t>Screening Tool to Alert to Right Treatment</a:t>
            </a:r>
            <a:r>
              <a:rPr lang="fr-CA" sz="3600"/>
              <a:t> (START)</a:t>
            </a:r>
            <a:endParaRPr sz="3600"/>
          </a:p>
        </p:txBody>
      </p:sp>
      <p:pic>
        <p:nvPicPr>
          <p:cNvPr id="4" name="Image 3">
            <a:extLst>
              <a:ext uri="{FF2B5EF4-FFF2-40B4-BE49-F238E27FC236}">
                <a16:creationId xmlns:a16="http://schemas.microsoft.com/office/drawing/2014/main" id="{8D038A07-9EE1-3265-E4F5-A3665403F4A4}"/>
              </a:ext>
            </a:extLst>
          </p:cNvPr>
          <p:cNvPicPr>
            <a:picLocks noChangeAspect="1"/>
          </p:cNvPicPr>
          <p:nvPr/>
        </p:nvPicPr>
        <p:blipFill>
          <a:blip r:embed="rId5"/>
          <a:stretch>
            <a:fillRect/>
          </a:stretch>
        </p:blipFill>
        <p:spPr>
          <a:xfrm>
            <a:off x="-23184" y="-1"/>
            <a:ext cx="489349" cy="1028700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7" name="Google Shape;267;g1714ee38ce1_0_125"/>
          <p:cNvSpPr txBox="1">
            <a:spLocks noGrp="1"/>
          </p:cNvSpPr>
          <p:nvPr>
            <p:ph type="title" idx="4294967295"/>
          </p:nvPr>
        </p:nvSpPr>
        <p:spPr>
          <a:xfrm>
            <a:off x="1257300" y="547688"/>
            <a:ext cx="15773400" cy="1988400"/>
          </a:xfrm>
          <a:prstGeom prst="rect">
            <a:avLst/>
          </a:prstGeom>
          <a:noFill/>
          <a:ln>
            <a:noFill/>
          </a:ln>
        </p:spPr>
        <p:txBody>
          <a:bodyPr spcFirstLastPara="1" wrap="square" lIns="137125" tIns="68550" rIns="137125" bIns="68550" anchor="ctr" anchorCtr="0">
            <a:normAutofit/>
          </a:bodyPr>
          <a:lstStyle/>
          <a:p>
            <a:pPr marL="0" lvl="0" indent="0" algn="ctr" rtl="0">
              <a:lnSpc>
                <a:spcPct val="90000"/>
              </a:lnSpc>
              <a:spcBef>
                <a:spcPts val="0"/>
              </a:spcBef>
              <a:spcAft>
                <a:spcPts val="0"/>
              </a:spcAft>
              <a:buSzPts val="4400"/>
              <a:buNone/>
            </a:pPr>
            <a:r>
              <a:rPr lang="fr-CA" sz="6600"/>
              <a:t>Référence intéressante</a:t>
            </a:r>
            <a:endParaRPr sz="6600"/>
          </a:p>
        </p:txBody>
      </p:sp>
      <p:sp>
        <p:nvSpPr>
          <p:cNvPr id="268" name="Google Shape;268;g1714ee38ce1_0_125"/>
          <p:cNvSpPr txBox="1">
            <a:spLocks noGrp="1"/>
          </p:cNvSpPr>
          <p:nvPr>
            <p:ph type="body" idx="4294967295"/>
          </p:nvPr>
        </p:nvSpPr>
        <p:spPr>
          <a:xfrm>
            <a:off x="1021200" y="2536088"/>
            <a:ext cx="11551800" cy="3544762"/>
          </a:xfrm>
          <a:prstGeom prst="rect">
            <a:avLst/>
          </a:prstGeom>
          <a:noFill/>
          <a:ln>
            <a:noFill/>
          </a:ln>
        </p:spPr>
        <p:txBody>
          <a:bodyPr spcFirstLastPara="1" wrap="square" lIns="137125" tIns="68550" rIns="137125" bIns="68550" anchor="t" anchorCtr="0">
            <a:normAutofit/>
          </a:bodyPr>
          <a:lstStyle/>
          <a:p>
            <a:pPr marL="0" lvl="0" indent="0" algn="l" rtl="0">
              <a:lnSpc>
                <a:spcPct val="90000"/>
              </a:lnSpc>
              <a:spcBef>
                <a:spcPts val="1800"/>
              </a:spcBef>
              <a:spcAft>
                <a:spcPts val="0"/>
              </a:spcAft>
              <a:buSzPts val="3200"/>
              <a:buNone/>
            </a:pPr>
            <a:r>
              <a:rPr lang="fr-CA" sz="4400" u="sng" dirty="0">
                <a:solidFill>
                  <a:schemeClr val="hlink"/>
                </a:solidFill>
                <a:hlinkClick r:id="rId3"/>
              </a:rPr>
              <a:t>Therapeutics Initiative</a:t>
            </a:r>
            <a:r>
              <a:rPr lang="fr-CA" sz="4400" dirty="0"/>
              <a:t> </a:t>
            </a:r>
            <a:endParaRPr sz="4400" dirty="0"/>
          </a:p>
          <a:p>
            <a:pPr marL="457200" lvl="0" indent="-457200" algn="l" rtl="0">
              <a:lnSpc>
                <a:spcPct val="90000"/>
              </a:lnSpc>
              <a:spcBef>
                <a:spcPts val="1800"/>
              </a:spcBef>
              <a:spcAft>
                <a:spcPts val="0"/>
              </a:spcAft>
              <a:buSzPts val="3600"/>
              <a:buChar char="●"/>
            </a:pPr>
            <a:r>
              <a:rPr lang="fr-CA" sz="3600" dirty="0"/>
              <a:t>Informations pratiques et basées sur des données probantes portant sur les médicaments d’ordonnance</a:t>
            </a:r>
            <a:endParaRPr sz="3600" dirty="0"/>
          </a:p>
          <a:p>
            <a:pPr marL="457200" lvl="0" indent="-457200" algn="l" rtl="0">
              <a:lnSpc>
                <a:spcPct val="90000"/>
              </a:lnSpc>
              <a:spcBef>
                <a:spcPts val="0"/>
              </a:spcBef>
              <a:spcAft>
                <a:spcPts val="0"/>
              </a:spcAft>
              <a:buSzPts val="3600"/>
              <a:buChar char="●"/>
            </a:pPr>
            <a:r>
              <a:rPr lang="fr-CA" sz="3600" dirty="0"/>
              <a:t>Webinaires et publications</a:t>
            </a:r>
            <a:endParaRPr sz="3600" dirty="0"/>
          </a:p>
          <a:p>
            <a:pPr marL="457200" lvl="0" indent="-457200" algn="l" rtl="0">
              <a:lnSpc>
                <a:spcPct val="90000"/>
              </a:lnSpc>
              <a:spcBef>
                <a:spcPts val="0"/>
              </a:spcBef>
              <a:spcAft>
                <a:spcPts val="0"/>
              </a:spcAft>
              <a:buSzPts val="3600"/>
              <a:buChar char="●"/>
            </a:pPr>
            <a:r>
              <a:rPr lang="fr-CA" sz="3600" dirty="0" err="1">
                <a:solidFill>
                  <a:srgbClr val="0000FF"/>
                </a:solidFill>
              </a:rPr>
              <a:t>Therapeutics</a:t>
            </a:r>
            <a:r>
              <a:rPr lang="fr-CA" sz="3600" dirty="0">
                <a:solidFill>
                  <a:srgbClr val="0000FF"/>
                </a:solidFill>
              </a:rPr>
              <a:t> </a:t>
            </a:r>
            <a:r>
              <a:rPr lang="fr-CA" sz="3600" dirty="0" err="1">
                <a:solidFill>
                  <a:srgbClr val="0000FF"/>
                </a:solidFill>
              </a:rPr>
              <a:t>Letter</a:t>
            </a:r>
            <a:r>
              <a:rPr lang="fr-CA" sz="3600" dirty="0"/>
              <a:t> publié 2 fois par mois</a:t>
            </a:r>
            <a:endParaRPr sz="3600" dirty="0"/>
          </a:p>
        </p:txBody>
      </p:sp>
      <p:pic>
        <p:nvPicPr>
          <p:cNvPr id="269" name="Google Shape;269;g1714ee38ce1_0_125"/>
          <p:cNvPicPr preferRelativeResize="0"/>
          <p:nvPr/>
        </p:nvPicPr>
        <p:blipFill rotWithShape="1">
          <a:blip r:embed="rId4">
            <a:alphaModFix/>
          </a:blip>
          <a:srcRect/>
          <a:stretch/>
        </p:blipFill>
        <p:spPr>
          <a:xfrm>
            <a:off x="12809100" y="2536088"/>
            <a:ext cx="4457700" cy="3352800"/>
          </a:xfrm>
          <a:prstGeom prst="rect">
            <a:avLst/>
          </a:prstGeom>
          <a:noFill/>
          <a:ln w="31750">
            <a:solidFill>
              <a:srgbClr val="BD482D"/>
            </a:solidFill>
          </a:ln>
        </p:spPr>
      </p:pic>
      <p:pic>
        <p:nvPicPr>
          <p:cNvPr id="270" name="Google Shape;270;g1714ee38ce1_0_125"/>
          <p:cNvPicPr preferRelativeResize="0"/>
          <p:nvPr/>
        </p:nvPicPr>
        <p:blipFill rotWithShape="1">
          <a:blip r:embed="rId5">
            <a:alphaModFix/>
          </a:blip>
          <a:srcRect/>
          <a:stretch/>
        </p:blipFill>
        <p:spPr>
          <a:xfrm>
            <a:off x="3690549" y="6861025"/>
            <a:ext cx="11946901" cy="26672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78"/>
        <p:cNvGrpSpPr/>
        <p:nvPr/>
      </p:nvGrpSpPr>
      <p:grpSpPr>
        <a:xfrm>
          <a:off x="0" y="0"/>
          <a:ext cx="0" cy="0"/>
          <a:chOff x="0" y="0"/>
          <a:chExt cx="0" cy="0"/>
        </a:xfrm>
      </p:grpSpPr>
      <p:sp useBgFill="1">
        <p:nvSpPr>
          <p:cNvPr id="297" name="Rectangle 296">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3" name="Google Shape;283;g1714ee38ce1_0_171"/>
          <p:cNvPicPr preferRelativeResize="0"/>
          <p:nvPr/>
        </p:nvPicPr>
        <p:blipFill rotWithShape="1">
          <a:blip r:embed="rId3"/>
          <a:srcRect l="6236"/>
          <a:stretch/>
        </p:blipFill>
        <p:spPr>
          <a:xfrm>
            <a:off x="1" y="10"/>
            <a:ext cx="14504463" cy="10286990"/>
          </a:xfrm>
          <a:prstGeom prst="rect">
            <a:avLst/>
          </a:prstGeom>
          <a:noFill/>
        </p:spPr>
      </p:pic>
      <p:sp>
        <p:nvSpPr>
          <p:cNvPr id="298" name="Rectangle 297">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87528"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2" name="Google Shape;282;g1714ee38ce1_0_171"/>
          <p:cNvSpPr txBox="1">
            <a:spLocks noGrp="1"/>
          </p:cNvSpPr>
          <p:nvPr>
            <p:ph type="title" idx="4294967295"/>
          </p:nvPr>
        </p:nvSpPr>
        <p:spPr>
          <a:xfrm>
            <a:off x="12524487" y="3702900"/>
            <a:ext cx="5168649" cy="2243772"/>
          </a:xfrm>
          <a:prstGeom prst="rect">
            <a:avLst/>
          </a:prstGeom>
          <a:noFill/>
        </p:spPr>
        <p:txBody>
          <a:bodyPr spcFirstLastPara="1" vert="horz" lIns="91440" tIns="45720" rIns="91440" bIns="45720" rtlCol="0" anchor="b" anchorCtr="0">
            <a:normAutofit/>
          </a:bodyPr>
          <a:lstStyle/>
          <a:p>
            <a:pPr marL="0" lvl="0" indent="0" algn="l">
              <a:lnSpc>
                <a:spcPct val="90000"/>
              </a:lnSpc>
              <a:spcBef>
                <a:spcPct val="0"/>
              </a:spcBef>
              <a:spcAft>
                <a:spcPts val="0"/>
              </a:spcAft>
              <a:buClr>
                <a:schemeClr val="dk1"/>
              </a:buClr>
              <a:buSzPts val="4000"/>
            </a:pPr>
            <a:r>
              <a:rPr lang="en-US" sz="7200" kern="1200" dirty="0" err="1">
                <a:solidFill>
                  <a:schemeClr val="tx1"/>
                </a:solidFill>
                <a:latin typeface="+mj-lt"/>
                <a:ea typeface="+mj-ea"/>
                <a:cs typeface="+mj-cs"/>
              </a:rPr>
              <a:t>Mme</a:t>
            </a:r>
            <a:r>
              <a:rPr lang="en-US" sz="7200" kern="1200" dirty="0">
                <a:solidFill>
                  <a:schemeClr val="tx1"/>
                </a:solidFill>
                <a:latin typeface="+mj-lt"/>
                <a:ea typeface="+mj-ea"/>
                <a:cs typeface="+mj-cs"/>
              </a:rPr>
              <a:t> TREMBLAY</a:t>
            </a:r>
          </a:p>
        </p:txBody>
      </p:sp>
      <p:sp>
        <p:nvSpPr>
          <p:cNvPr id="284" name="Google Shape;284;g1714ee38ce1_0_171"/>
          <p:cNvSpPr txBox="1">
            <a:spLocks noGrp="1"/>
          </p:cNvSpPr>
          <p:nvPr>
            <p:ph type="body" idx="4294967295"/>
          </p:nvPr>
        </p:nvSpPr>
        <p:spPr>
          <a:xfrm>
            <a:off x="9647584" y="9649571"/>
            <a:ext cx="5168649" cy="637429"/>
          </a:xfrm>
          <a:prstGeom prst="rect">
            <a:avLst/>
          </a:prstGeom>
          <a:noFill/>
        </p:spPr>
        <p:txBody>
          <a:bodyPr spcFirstLastPara="1" vert="horz" lIns="91440" tIns="45720" rIns="91440" bIns="45720" rtlCol="0" anchorCtr="0">
            <a:normAutofit/>
          </a:bodyPr>
          <a:lstStyle/>
          <a:p>
            <a:pPr marL="0" lvl="0" indent="0">
              <a:lnSpc>
                <a:spcPct val="90000"/>
              </a:lnSpc>
              <a:spcBef>
                <a:spcPts val="1000"/>
              </a:spcBef>
              <a:spcAft>
                <a:spcPts val="0"/>
              </a:spcAft>
              <a:buClr>
                <a:srgbClr val="888888"/>
              </a:buClr>
              <a:buSzPts val="2000"/>
              <a:buNone/>
            </a:pPr>
            <a:r>
              <a:rPr lang="en-US" sz="2400" kern="1200" dirty="0">
                <a:solidFill>
                  <a:schemeClr val="tx1"/>
                </a:solidFill>
                <a:latin typeface="+mn-lt"/>
                <a:ea typeface="+mn-ea"/>
                <a:cs typeface="+mn-cs"/>
              </a:rPr>
              <a:t>photos </a:t>
            </a:r>
            <a:r>
              <a:rPr lang="en-US" sz="2400" kern="1200" dirty="0" err="1">
                <a:solidFill>
                  <a:schemeClr val="tx1"/>
                </a:solidFill>
                <a:latin typeface="+mn-lt"/>
                <a:ea typeface="+mn-ea"/>
                <a:cs typeface="+mn-cs"/>
              </a:rPr>
              <a:t>Vecteezy.com</a:t>
            </a:r>
            <a:endParaRPr lang="en-US" sz="2400" kern="1200" dirty="0">
              <a:solidFill>
                <a:schemeClr val="tx1"/>
              </a:solidFill>
              <a:latin typeface="+mn-lt"/>
              <a:ea typeface="+mn-ea"/>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89"/>
        <p:cNvGrpSpPr/>
        <p:nvPr/>
      </p:nvGrpSpPr>
      <p:grpSpPr>
        <a:xfrm>
          <a:off x="0" y="0"/>
          <a:ext cx="0" cy="0"/>
          <a:chOff x="0" y="0"/>
          <a:chExt cx="0" cy="0"/>
        </a:xfrm>
      </p:grpSpPr>
      <p:sp>
        <p:nvSpPr>
          <p:cNvPr id="292" name="Google Shape;292;g1714ee38ce1_0_41"/>
          <p:cNvSpPr txBox="1">
            <a:spLocks noGrp="1"/>
          </p:cNvSpPr>
          <p:nvPr>
            <p:ph type="title" idx="4294967295"/>
          </p:nvPr>
        </p:nvSpPr>
        <p:spPr>
          <a:xfrm>
            <a:off x="10235816" y="847927"/>
            <a:ext cx="6737731" cy="1305994"/>
          </a:xfrm>
          <a:prstGeom prst="rect">
            <a:avLst/>
          </a:prstGeom>
        </p:spPr>
        <p:txBody>
          <a:bodyPr spcFirstLastPara="1" vert="horz" lIns="91440" tIns="45720" rIns="91440" bIns="45720" rtlCol="0" anchor="b" anchorCtr="0">
            <a:normAutofit/>
          </a:bodyPr>
          <a:lstStyle/>
          <a:p>
            <a:pPr marL="0" lvl="0" indent="0" algn="l">
              <a:lnSpc>
                <a:spcPct val="90000"/>
              </a:lnSpc>
              <a:spcBef>
                <a:spcPct val="0"/>
              </a:spcBef>
              <a:spcAft>
                <a:spcPts val="0"/>
              </a:spcAft>
              <a:buSzPts val="4400"/>
            </a:pPr>
            <a:r>
              <a:rPr lang="en-US" sz="4800" kern="1200" dirty="0">
                <a:solidFill>
                  <a:schemeClr val="tx1"/>
                </a:solidFill>
                <a:latin typeface="+mj-lt"/>
                <a:ea typeface="+mj-ea"/>
                <a:cs typeface="+mj-cs"/>
              </a:rPr>
              <a:t>Cas de </a:t>
            </a:r>
            <a:r>
              <a:rPr lang="en-US" sz="4800" kern="1200" dirty="0" err="1">
                <a:solidFill>
                  <a:schemeClr val="tx1"/>
                </a:solidFill>
                <a:latin typeface="+mj-lt"/>
                <a:ea typeface="+mj-ea"/>
                <a:cs typeface="+mj-cs"/>
              </a:rPr>
              <a:t>Mme</a:t>
            </a:r>
            <a:r>
              <a:rPr lang="en-US" sz="4800" kern="1200" dirty="0">
                <a:solidFill>
                  <a:schemeClr val="tx1"/>
                </a:solidFill>
                <a:latin typeface="+mj-lt"/>
                <a:ea typeface="+mj-ea"/>
                <a:cs typeface="+mj-cs"/>
              </a:rPr>
              <a:t> Tremblay</a:t>
            </a:r>
          </a:p>
        </p:txBody>
      </p:sp>
      <p:pic>
        <p:nvPicPr>
          <p:cNvPr id="295" name="Picture 294" descr="Deux personnes se tenant les mains">
            <a:extLst>
              <a:ext uri="{FF2B5EF4-FFF2-40B4-BE49-F238E27FC236}">
                <a16:creationId xmlns:a16="http://schemas.microsoft.com/office/drawing/2014/main" id="{30CF6708-23B9-2D4B-02B0-389A5E27629A}"/>
              </a:ext>
            </a:extLst>
          </p:cNvPr>
          <p:cNvPicPr>
            <a:picLocks noChangeAspect="1"/>
          </p:cNvPicPr>
          <p:nvPr/>
        </p:nvPicPr>
        <p:blipFill rotWithShape="1">
          <a:blip r:embed="rId3"/>
          <a:srcRect l="18811" r="22078"/>
          <a:stretch/>
        </p:blipFill>
        <p:spPr>
          <a:xfrm>
            <a:off x="20" y="10"/>
            <a:ext cx="9143980" cy="10286990"/>
          </a:xfrm>
          <a:prstGeom prst="rect">
            <a:avLst/>
          </a:prstGeom>
        </p:spPr>
      </p:pic>
      <p:grpSp>
        <p:nvGrpSpPr>
          <p:cNvPr id="299" name="Group 298">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85043" cy="10287000"/>
            <a:chOff x="12068638" y="0"/>
            <a:chExt cx="123362" cy="6858000"/>
          </a:xfrm>
        </p:grpSpPr>
        <p:sp>
          <p:nvSpPr>
            <p:cNvPr id="300" name="Rectangle 299">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Rectangle 300">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3" name="Google Shape;293;g1714ee38ce1_0_41"/>
          <p:cNvSpPr txBox="1">
            <a:spLocks noGrp="1"/>
          </p:cNvSpPr>
          <p:nvPr>
            <p:ph type="body" idx="4294967295"/>
          </p:nvPr>
        </p:nvSpPr>
        <p:spPr>
          <a:xfrm>
            <a:off x="10235817" y="3187052"/>
            <a:ext cx="6737730" cy="5784910"/>
          </a:xfrm>
          <a:prstGeom prst="rect">
            <a:avLst/>
          </a:prstGeom>
        </p:spPr>
        <p:txBody>
          <a:bodyPr spcFirstLastPara="1" vert="horz" lIns="91440" tIns="45720" rIns="91440" bIns="45720" rtlCol="0" anchor="t" anchorCtr="0">
            <a:normAutofit/>
          </a:bodyPr>
          <a:lstStyle/>
          <a:p>
            <a:pPr marL="342900" lvl="0" indent="-228600">
              <a:lnSpc>
                <a:spcPct val="90000"/>
              </a:lnSpc>
              <a:spcBef>
                <a:spcPts val="0"/>
              </a:spcBef>
              <a:spcAft>
                <a:spcPts val="0"/>
              </a:spcAft>
              <a:buSzPts val="3200"/>
              <a:buFont typeface="Arial" panose="020B0604020202020204" pitchFamily="34" charset="0"/>
              <a:buChar char="•"/>
            </a:pPr>
            <a:r>
              <a:rPr lang="en-US" sz="3000" kern="1200" dirty="0">
                <a:solidFill>
                  <a:schemeClr val="tx1"/>
                </a:solidFill>
                <a:latin typeface="+mn-lt"/>
                <a:ea typeface="+mn-ea"/>
                <a:cs typeface="+mn-cs"/>
              </a:rPr>
              <a:t>Femme de 68 </a:t>
            </a:r>
            <a:r>
              <a:rPr lang="en-US" sz="3000" kern="1200" dirty="0" err="1">
                <a:solidFill>
                  <a:schemeClr val="tx1"/>
                </a:solidFill>
                <a:latin typeface="+mn-lt"/>
                <a:ea typeface="+mn-ea"/>
                <a:cs typeface="+mn-cs"/>
              </a:rPr>
              <a:t>ans</a:t>
            </a:r>
            <a:r>
              <a:rPr lang="en-US" sz="3000" kern="1200" dirty="0">
                <a:solidFill>
                  <a:schemeClr val="tx1"/>
                </a:solidFill>
                <a:latin typeface="+mn-lt"/>
                <a:ea typeface="+mn-ea"/>
                <a:cs typeface="+mn-cs"/>
              </a:rPr>
              <a:t> qui vit </a:t>
            </a:r>
            <a:r>
              <a:rPr lang="en-US" sz="3000" kern="1200" dirty="0" err="1">
                <a:solidFill>
                  <a:schemeClr val="tx1"/>
                </a:solidFill>
                <a:latin typeface="+mn-lt"/>
                <a:ea typeface="+mn-ea"/>
                <a:cs typeface="+mn-cs"/>
              </a:rPr>
              <a:t>à</a:t>
            </a:r>
            <a:r>
              <a:rPr lang="en-US" sz="3000" kern="1200" dirty="0">
                <a:solidFill>
                  <a:schemeClr val="tx1"/>
                </a:solidFill>
                <a:latin typeface="+mn-lt"/>
                <a:ea typeface="+mn-ea"/>
                <a:cs typeface="+mn-cs"/>
              </a:rPr>
              <a:t> domicile avec son conjoint</a:t>
            </a:r>
          </a:p>
          <a:p>
            <a:pPr marL="0" lvl="0" indent="-228600">
              <a:lnSpc>
                <a:spcPct val="90000"/>
              </a:lnSpc>
              <a:spcBef>
                <a:spcPts val="0"/>
              </a:spcBef>
              <a:spcAft>
                <a:spcPts val="0"/>
              </a:spcAft>
              <a:buSzPts val="1800"/>
              <a:buFont typeface="Arial" panose="020B0604020202020204" pitchFamily="34" charset="0"/>
              <a:buChar char="•"/>
            </a:pPr>
            <a:endParaRPr lang="en-US" sz="3000" kern="1200" dirty="0">
              <a:solidFill>
                <a:schemeClr val="tx1"/>
              </a:solidFill>
              <a:latin typeface="+mn-lt"/>
              <a:ea typeface="+mn-ea"/>
              <a:cs typeface="+mn-cs"/>
            </a:endParaRPr>
          </a:p>
          <a:p>
            <a:pPr marL="342900" lvl="0" indent="-228600">
              <a:lnSpc>
                <a:spcPct val="90000"/>
              </a:lnSpc>
              <a:spcBef>
                <a:spcPts val="0"/>
              </a:spcBef>
              <a:spcAft>
                <a:spcPts val="0"/>
              </a:spcAft>
              <a:buSzPts val="3200"/>
              <a:buFont typeface="Arial" panose="020B0604020202020204" pitchFamily="34" charset="0"/>
              <a:buChar char="•"/>
            </a:pPr>
            <a:r>
              <a:rPr lang="en-US" sz="3000" kern="1200" dirty="0" err="1">
                <a:solidFill>
                  <a:schemeClr val="tx1"/>
                </a:solidFill>
                <a:latin typeface="+mn-lt"/>
                <a:ea typeface="+mn-ea"/>
                <a:cs typeface="+mn-cs"/>
              </a:rPr>
              <a:t>Antécédents</a:t>
            </a:r>
            <a:r>
              <a:rPr lang="en-US" sz="3000" kern="1200" dirty="0">
                <a:solidFill>
                  <a:schemeClr val="tx1"/>
                </a:solidFill>
                <a:latin typeface="+mn-lt"/>
                <a:ea typeface="+mn-ea"/>
                <a:cs typeface="+mn-cs"/>
              </a:rPr>
              <a:t> </a:t>
            </a:r>
            <a:r>
              <a:rPr lang="en-US" sz="3000" kern="1200" dirty="0" err="1">
                <a:solidFill>
                  <a:schemeClr val="tx1"/>
                </a:solidFill>
                <a:latin typeface="+mn-lt"/>
                <a:ea typeface="+mn-ea"/>
                <a:cs typeface="+mn-cs"/>
              </a:rPr>
              <a:t>médicaux</a:t>
            </a:r>
            <a:r>
              <a:rPr lang="en-US" sz="3000" kern="1200" dirty="0">
                <a:solidFill>
                  <a:schemeClr val="tx1"/>
                </a:solidFill>
                <a:latin typeface="+mn-lt"/>
                <a:ea typeface="+mn-ea"/>
                <a:cs typeface="+mn-cs"/>
              </a:rPr>
              <a:t> :</a:t>
            </a:r>
          </a:p>
          <a:p>
            <a:pPr marL="1143000" lvl="2" indent="-228600">
              <a:lnSpc>
                <a:spcPct val="90000"/>
              </a:lnSpc>
              <a:spcBef>
                <a:spcPts val="1800"/>
              </a:spcBef>
              <a:spcAft>
                <a:spcPts val="0"/>
              </a:spcAft>
              <a:buSzPts val="3200"/>
              <a:buFont typeface="Arial" panose="020B0604020202020204" pitchFamily="34" charset="0"/>
              <a:buChar char="•"/>
            </a:pPr>
            <a:r>
              <a:rPr lang="en-US" sz="3000" kern="1200" dirty="0" err="1">
                <a:solidFill>
                  <a:schemeClr val="tx1"/>
                </a:solidFill>
                <a:latin typeface="+mn-lt"/>
                <a:ea typeface="+mn-ea"/>
                <a:cs typeface="+mn-cs"/>
              </a:rPr>
              <a:t>Anxiété</a:t>
            </a:r>
            <a:r>
              <a:rPr lang="en-US" sz="3000" kern="1200" dirty="0">
                <a:solidFill>
                  <a:schemeClr val="tx1"/>
                </a:solidFill>
                <a:latin typeface="+mn-lt"/>
                <a:ea typeface="+mn-ea"/>
                <a:cs typeface="+mn-cs"/>
              </a:rPr>
              <a:t> et </a:t>
            </a:r>
            <a:r>
              <a:rPr lang="en-US" sz="3000" kern="1200" dirty="0" err="1">
                <a:solidFill>
                  <a:schemeClr val="tx1"/>
                </a:solidFill>
                <a:latin typeface="+mn-lt"/>
                <a:ea typeface="+mn-ea"/>
                <a:cs typeface="+mn-cs"/>
              </a:rPr>
              <a:t>insomnie</a:t>
            </a:r>
            <a:endParaRPr lang="en-US" sz="3000" kern="1200" dirty="0">
              <a:solidFill>
                <a:schemeClr val="tx1"/>
              </a:solidFill>
              <a:latin typeface="+mn-lt"/>
              <a:ea typeface="+mn-ea"/>
              <a:cs typeface="+mn-cs"/>
            </a:endParaRPr>
          </a:p>
          <a:p>
            <a:pPr marL="1143000" lvl="2" indent="-228600">
              <a:lnSpc>
                <a:spcPct val="90000"/>
              </a:lnSpc>
              <a:spcBef>
                <a:spcPts val="1800"/>
              </a:spcBef>
              <a:spcAft>
                <a:spcPts val="0"/>
              </a:spcAft>
              <a:buSzPts val="3200"/>
              <a:buFont typeface="Arial" panose="020B0604020202020204" pitchFamily="34" charset="0"/>
              <a:buChar char="•"/>
            </a:pPr>
            <a:r>
              <a:rPr lang="en-US" sz="3000" kern="1200" dirty="0" err="1">
                <a:solidFill>
                  <a:schemeClr val="tx1"/>
                </a:solidFill>
                <a:latin typeface="+mn-lt"/>
                <a:ea typeface="+mn-ea"/>
                <a:cs typeface="+mn-cs"/>
              </a:rPr>
              <a:t>Douleur</a:t>
            </a:r>
            <a:r>
              <a:rPr lang="en-US" sz="3000" kern="1200" dirty="0">
                <a:solidFill>
                  <a:schemeClr val="tx1"/>
                </a:solidFill>
                <a:latin typeface="+mn-lt"/>
                <a:ea typeface="+mn-ea"/>
                <a:cs typeface="+mn-cs"/>
              </a:rPr>
              <a:t> </a:t>
            </a:r>
            <a:r>
              <a:rPr lang="en-US" sz="3000" kern="1200" dirty="0" err="1">
                <a:solidFill>
                  <a:schemeClr val="tx1"/>
                </a:solidFill>
                <a:latin typeface="+mn-lt"/>
                <a:ea typeface="+mn-ea"/>
                <a:cs typeface="+mn-cs"/>
              </a:rPr>
              <a:t>chronique</a:t>
            </a:r>
            <a:r>
              <a:rPr lang="en-US" sz="3000" kern="1200" dirty="0">
                <a:solidFill>
                  <a:schemeClr val="tx1"/>
                </a:solidFill>
                <a:latin typeface="+mn-lt"/>
                <a:ea typeface="+mn-ea"/>
                <a:cs typeface="+mn-cs"/>
              </a:rPr>
              <a:t> (</a:t>
            </a:r>
            <a:r>
              <a:rPr lang="en-US" sz="3000" kern="1200" dirty="0" err="1">
                <a:solidFill>
                  <a:schemeClr val="tx1"/>
                </a:solidFill>
                <a:latin typeface="+mn-lt"/>
                <a:ea typeface="+mn-ea"/>
                <a:cs typeface="+mn-cs"/>
              </a:rPr>
              <a:t>fibromyalgie</a:t>
            </a:r>
            <a:r>
              <a:rPr lang="en-US" sz="3000" kern="1200" dirty="0">
                <a:solidFill>
                  <a:schemeClr val="tx1"/>
                </a:solidFill>
                <a:latin typeface="+mn-lt"/>
                <a:ea typeface="+mn-ea"/>
                <a:cs typeface="+mn-cs"/>
              </a:rPr>
              <a:t>, </a:t>
            </a:r>
            <a:r>
              <a:rPr lang="en-US" sz="3000" kern="1200" dirty="0" err="1">
                <a:solidFill>
                  <a:schemeClr val="tx1"/>
                </a:solidFill>
                <a:latin typeface="+mn-lt"/>
                <a:ea typeface="+mn-ea"/>
                <a:cs typeface="+mn-cs"/>
              </a:rPr>
              <a:t>arthrose</a:t>
            </a:r>
            <a:r>
              <a:rPr lang="en-US" sz="3000" kern="1200" dirty="0">
                <a:solidFill>
                  <a:schemeClr val="tx1"/>
                </a:solidFill>
                <a:latin typeface="+mn-lt"/>
                <a:ea typeface="+mn-ea"/>
                <a:cs typeface="+mn-cs"/>
              </a:rPr>
              <a:t>)</a:t>
            </a:r>
          </a:p>
          <a:p>
            <a:pPr marL="1143000" lvl="2" indent="-228600">
              <a:lnSpc>
                <a:spcPct val="90000"/>
              </a:lnSpc>
              <a:spcBef>
                <a:spcPts val="1800"/>
              </a:spcBef>
              <a:spcAft>
                <a:spcPts val="0"/>
              </a:spcAft>
              <a:buSzPts val="3200"/>
              <a:buFont typeface="Arial" panose="020B0604020202020204" pitchFamily="34" charset="0"/>
              <a:buChar char="•"/>
            </a:pPr>
            <a:r>
              <a:rPr lang="en-US" sz="3000" kern="1200" dirty="0" err="1">
                <a:solidFill>
                  <a:schemeClr val="tx1"/>
                </a:solidFill>
                <a:latin typeface="+mn-lt"/>
                <a:ea typeface="+mn-ea"/>
                <a:cs typeface="+mn-cs"/>
              </a:rPr>
              <a:t>Dyspepsie</a:t>
            </a:r>
            <a:endParaRPr lang="en-US" sz="3000" kern="1200" dirty="0">
              <a:solidFill>
                <a:schemeClr val="tx1"/>
              </a:solidFill>
              <a:latin typeface="+mn-lt"/>
              <a:ea typeface="+mn-ea"/>
              <a:cs typeface="+mn-cs"/>
            </a:endParaRPr>
          </a:p>
          <a:p>
            <a:pPr marL="0" lvl="0" indent="-228600">
              <a:lnSpc>
                <a:spcPct val="90000"/>
              </a:lnSpc>
              <a:spcBef>
                <a:spcPts val="750"/>
              </a:spcBef>
              <a:spcAft>
                <a:spcPts val="0"/>
              </a:spcAft>
              <a:buSzPts val="1800"/>
              <a:buFont typeface="Arial" panose="020B0604020202020204" pitchFamily="34" charset="0"/>
              <a:buChar char="•"/>
            </a:pPr>
            <a:endParaRPr lang="en-US" sz="3000" kern="1200" dirty="0">
              <a:solidFill>
                <a:schemeClr val="tx1"/>
              </a:solidFill>
              <a:latin typeface="+mn-lt"/>
              <a:ea typeface="+mn-ea"/>
              <a:cs typeface="+mn-cs"/>
            </a:endParaRPr>
          </a:p>
          <a:p>
            <a:pPr marL="342900" lvl="0" indent="-228600">
              <a:lnSpc>
                <a:spcPct val="90000"/>
              </a:lnSpc>
              <a:spcBef>
                <a:spcPts val="750"/>
              </a:spcBef>
              <a:spcAft>
                <a:spcPts val="0"/>
              </a:spcAft>
              <a:buSzPts val="4240"/>
              <a:buFont typeface="Arial" panose="020B0604020202020204" pitchFamily="34" charset="0"/>
              <a:buChar char="•"/>
            </a:pPr>
            <a:r>
              <a:rPr lang="en-US" sz="3000" kern="1200" dirty="0" err="1">
                <a:solidFill>
                  <a:schemeClr val="tx1"/>
                </a:solidFill>
                <a:latin typeface="+mn-lt"/>
                <a:ea typeface="+mn-ea"/>
                <a:cs typeface="+mn-cs"/>
              </a:rPr>
              <a:t>Sédentaire</a:t>
            </a:r>
            <a:r>
              <a:rPr lang="en-US" sz="3000" kern="1200" dirty="0">
                <a:solidFill>
                  <a:schemeClr val="tx1"/>
                </a:solidFill>
                <a:latin typeface="+mn-lt"/>
                <a:ea typeface="+mn-ea"/>
                <a:cs typeface="+mn-cs"/>
              </a:rPr>
              <a:t>, </a:t>
            </a:r>
            <a:r>
              <a:rPr lang="en-US" sz="3000" kern="1200" dirty="0" err="1">
                <a:solidFill>
                  <a:schemeClr val="tx1"/>
                </a:solidFill>
                <a:latin typeface="+mn-lt"/>
                <a:ea typeface="+mn-ea"/>
                <a:cs typeface="+mn-cs"/>
              </a:rPr>
              <a:t>difficulté</a:t>
            </a:r>
            <a:r>
              <a:rPr lang="en-US" sz="3000" kern="1200" dirty="0">
                <a:solidFill>
                  <a:schemeClr val="tx1"/>
                </a:solidFill>
                <a:latin typeface="+mn-lt"/>
                <a:ea typeface="+mn-ea"/>
                <a:cs typeface="+mn-cs"/>
              </a:rPr>
              <a:t> </a:t>
            </a:r>
            <a:r>
              <a:rPr lang="en-US" sz="3000" kern="1200" dirty="0" err="1">
                <a:solidFill>
                  <a:schemeClr val="tx1"/>
                </a:solidFill>
                <a:latin typeface="+mn-lt"/>
                <a:ea typeface="+mn-ea"/>
                <a:cs typeface="+mn-cs"/>
              </a:rPr>
              <a:t>à</a:t>
            </a:r>
            <a:r>
              <a:rPr lang="en-US" sz="3000" kern="1200" dirty="0">
                <a:solidFill>
                  <a:schemeClr val="tx1"/>
                </a:solidFill>
                <a:latin typeface="+mn-lt"/>
                <a:ea typeface="+mn-ea"/>
                <a:cs typeface="+mn-cs"/>
              </a:rPr>
              <a:t> se </a:t>
            </a:r>
            <a:r>
              <a:rPr lang="en-US" sz="3000" kern="1200" dirty="0" err="1">
                <a:solidFill>
                  <a:schemeClr val="tx1"/>
                </a:solidFill>
                <a:latin typeface="+mn-lt"/>
                <a:ea typeface="+mn-ea"/>
                <a:cs typeface="+mn-cs"/>
              </a:rPr>
              <a:t>déplacer</a:t>
            </a:r>
            <a:endParaRPr lang="en-US" sz="3000" kern="1200" dirty="0">
              <a:solidFill>
                <a:schemeClr val="tx1"/>
              </a:solidFill>
              <a:latin typeface="+mn-lt"/>
              <a:ea typeface="+mn-ea"/>
              <a:cs typeface="+mn-cs"/>
            </a:endParaRPr>
          </a:p>
        </p:txBody>
      </p:sp>
      <p:sp>
        <p:nvSpPr>
          <p:cNvPr id="291" name="Google Shape;291;g1714ee38ce1_0_41"/>
          <p:cNvSpPr txBox="1">
            <a:spLocks noGrp="1"/>
          </p:cNvSpPr>
          <p:nvPr>
            <p:ph type="title" idx="4294967295"/>
          </p:nvPr>
        </p:nvSpPr>
        <p:spPr>
          <a:xfrm>
            <a:off x="5549200" y="-1328204"/>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fr-CA"/>
              <a:t>Diapositive titre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300" name="Google Shape;300;g1714ee38ce1_0_97"/>
          <p:cNvSpPr txBox="1">
            <a:spLocks noGrp="1"/>
          </p:cNvSpPr>
          <p:nvPr>
            <p:ph type="title" idx="4294967295"/>
          </p:nvPr>
        </p:nvSpPr>
        <p:spPr>
          <a:xfrm>
            <a:off x="5549200" y="-1328204"/>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fr-CA"/>
              <a:t>Diapositive titre </a:t>
            </a:r>
            <a:endParaRPr/>
          </a:p>
        </p:txBody>
      </p:sp>
      <p:sp>
        <p:nvSpPr>
          <p:cNvPr id="302" name="Google Shape;302;g1714ee38ce1_0_97"/>
          <p:cNvSpPr txBox="1">
            <a:spLocks noGrp="1"/>
          </p:cNvSpPr>
          <p:nvPr>
            <p:ph type="title" idx="4294967295"/>
          </p:nvPr>
        </p:nvSpPr>
        <p:spPr>
          <a:xfrm>
            <a:off x="1393012" y="78450"/>
            <a:ext cx="14401800" cy="2229000"/>
          </a:xfrm>
          <a:prstGeom prst="rect">
            <a:avLst/>
          </a:prstGeom>
          <a:noFill/>
          <a:ln>
            <a:noFill/>
          </a:ln>
        </p:spPr>
        <p:txBody>
          <a:bodyPr spcFirstLastPara="1" wrap="square" lIns="137125" tIns="68550" rIns="137125" bIns="68550" anchor="ctr" anchorCtr="0">
            <a:normAutofit/>
          </a:bodyPr>
          <a:lstStyle/>
          <a:p>
            <a:pPr marL="0" lvl="0" indent="0" algn="l" rtl="0">
              <a:lnSpc>
                <a:spcPct val="90000"/>
              </a:lnSpc>
              <a:spcBef>
                <a:spcPts val="0"/>
              </a:spcBef>
              <a:spcAft>
                <a:spcPts val="0"/>
              </a:spcAft>
              <a:buSzPts val="4400"/>
              <a:buNone/>
            </a:pPr>
            <a:r>
              <a:rPr lang="fr-CA" sz="6600"/>
              <a:t>Profil pharmaceutique de Mme Tremblay</a:t>
            </a:r>
            <a:endParaRPr sz="6600"/>
          </a:p>
        </p:txBody>
      </p:sp>
      <p:pic>
        <p:nvPicPr>
          <p:cNvPr id="303" name="Google Shape;303;g1714ee38ce1_0_97"/>
          <p:cNvPicPr preferRelativeResize="0"/>
          <p:nvPr/>
        </p:nvPicPr>
        <p:blipFill rotWithShape="1">
          <a:blip r:embed="rId3">
            <a:alphaModFix/>
          </a:blip>
          <a:srcRect/>
          <a:stretch/>
        </p:blipFill>
        <p:spPr>
          <a:xfrm>
            <a:off x="10666626" y="2571125"/>
            <a:ext cx="6151736" cy="4076126"/>
          </a:xfrm>
          <a:prstGeom prst="rect">
            <a:avLst/>
          </a:prstGeom>
          <a:noFill/>
          <a:ln>
            <a:noFill/>
          </a:ln>
        </p:spPr>
      </p:pic>
      <p:sp>
        <p:nvSpPr>
          <p:cNvPr id="304" name="Google Shape;304;g1714ee38ce1_0_97"/>
          <p:cNvSpPr txBox="1"/>
          <p:nvPr/>
        </p:nvSpPr>
        <p:spPr>
          <a:xfrm>
            <a:off x="10818550" y="6972650"/>
            <a:ext cx="5999700" cy="430857"/>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fr-CA" sz="1600" b="0" i="0" u="none" strike="noStrike" cap="none" dirty="0">
                <a:solidFill>
                  <a:srgbClr val="000000"/>
                </a:solidFill>
                <a:latin typeface="Calibri"/>
                <a:ea typeface="Calibri"/>
                <a:cs typeface="Calibri"/>
                <a:sym typeface="Calibri"/>
              </a:rPr>
              <a:t>photo tirée du Réseau Canadien de </a:t>
            </a:r>
            <a:r>
              <a:rPr lang="fr-CA" sz="1600" b="0" i="0" u="none" strike="noStrike" cap="none" dirty="0" err="1">
                <a:solidFill>
                  <a:srgbClr val="000000"/>
                </a:solidFill>
                <a:latin typeface="Calibri"/>
                <a:ea typeface="Calibri"/>
                <a:cs typeface="Calibri"/>
                <a:sym typeface="Calibri"/>
              </a:rPr>
              <a:t>Déprescription</a:t>
            </a:r>
            <a:endParaRPr sz="1600" b="0" i="0" u="none" strike="noStrike" cap="none" dirty="0">
              <a:solidFill>
                <a:srgbClr val="000000"/>
              </a:solidFill>
              <a:latin typeface="Calibri"/>
              <a:ea typeface="Calibri"/>
              <a:cs typeface="Calibri"/>
              <a:sym typeface="Calibri"/>
            </a:endParaRPr>
          </a:p>
        </p:txBody>
      </p:sp>
      <p:pic>
        <p:nvPicPr>
          <p:cNvPr id="2" name="Image 1">
            <a:extLst>
              <a:ext uri="{FF2B5EF4-FFF2-40B4-BE49-F238E27FC236}">
                <a16:creationId xmlns:a16="http://schemas.microsoft.com/office/drawing/2014/main" id="{4EE8D19C-3F59-0492-561E-CF7EE09FE1A8}"/>
              </a:ext>
            </a:extLst>
          </p:cNvPr>
          <p:cNvPicPr>
            <a:picLocks noChangeAspect="1"/>
          </p:cNvPicPr>
          <p:nvPr/>
        </p:nvPicPr>
        <p:blipFill>
          <a:blip r:embed="rId4"/>
          <a:stretch>
            <a:fillRect/>
          </a:stretch>
        </p:blipFill>
        <p:spPr>
          <a:xfrm>
            <a:off x="-23184" y="-1"/>
            <a:ext cx="489349" cy="10287001"/>
          </a:xfrm>
          <a:prstGeom prst="rect">
            <a:avLst/>
          </a:prstGeom>
        </p:spPr>
      </p:pic>
      <p:graphicFrame>
        <p:nvGraphicFramePr>
          <p:cNvPr id="306" name="Google Shape;301;g1714ee38ce1_0_97">
            <a:extLst>
              <a:ext uri="{FF2B5EF4-FFF2-40B4-BE49-F238E27FC236}">
                <a16:creationId xmlns:a16="http://schemas.microsoft.com/office/drawing/2014/main" id="{43836C69-490D-BC7E-724B-063B5C3CF755}"/>
              </a:ext>
            </a:extLst>
          </p:cNvPr>
          <p:cNvGraphicFramePr/>
          <p:nvPr/>
        </p:nvGraphicFramePr>
        <p:xfrm>
          <a:off x="2057401" y="1910226"/>
          <a:ext cx="6737100" cy="81369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9" name="Google Shape;119;p2"/>
          <p:cNvSpPr txBox="1"/>
          <p:nvPr/>
        </p:nvSpPr>
        <p:spPr>
          <a:xfrm>
            <a:off x="1138225" y="830304"/>
            <a:ext cx="16096492" cy="147732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000000"/>
              </a:buClr>
              <a:buSzPts val="4800"/>
              <a:buFont typeface="Arial"/>
              <a:buNone/>
            </a:pPr>
            <a:r>
              <a:rPr lang="fr-CA" sz="4800" b="1" i="0" u="none" strike="noStrike" cap="none" dirty="0">
                <a:solidFill>
                  <a:srgbClr val="000000"/>
                </a:solidFill>
                <a:latin typeface="Arimo"/>
                <a:ea typeface="Arimo"/>
                <a:cs typeface="Arimo"/>
                <a:sym typeface="Arimo"/>
              </a:rPr>
              <a:t>Divulgation de conflit d’intérêt</a:t>
            </a:r>
          </a:p>
          <a:p>
            <a:pPr marL="0" marR="0" lvl="0" indent="0" algn="l" rtl="0">
              <a:spcBef>
                <a:spcPts val="0"/>
              </a:spcBef>
              <a:spcAft>
                <a:spcPts val="0"/>
              </a:spcAft>
              <a:buClr>
                <a:srgbClr val="000000"/>
              </a:buClr>
              <a:buSzPts val="4800"/>
              <a:buFont typeface="Arial"/>
              <a:buNone/>
            </a:pPr>
            <a:r>
              <a:rPr lang="fr-CA" sz="4800" b="1" dirty="0">
                <a:latin typeface="Arimo"/>
                <a:ea typeface="Arimo"/>
                <a:cs typeface="Arimo"/>
                <a:sym typeface="Open Sans"/>
              </a:rPr>
              <a:t>Conférencière : Dre Caroline Laberge</a:t>
            </a:r>
            <a:endParaRPr lang="fr-CA" sz="4800" b="1" dirty="0">
              <a:latin typeface="Arimo"/>
              <a:ea typeface="Arimo"/>
              <a:cs typeface="Arimo"/>
              <a:sym typeface="Arimo"/>
            </a:endParaRPr>
          </a:p>
        </p:txBody>
      </p:sp>
      <p:sp>
        <p:nvSpPr>
          <p:cNvPr id="121" name="Google Shape;121;p2"/>
          <p:cNvSpPr txBox="1"/>
          <p:nvPr/>
        </p:nvSpPr>
        <p:spPr>
          <a:xfrm>
            <a:off x="7239000" y="2782554"/>
            <a:ext cx="9358789" cy="658129"/>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3900"/>
              <a:buFont typeface="Arial"/>
              <a:buNone/>
            </a:pPr>
            <a:r>
              <a:rPr lang="fr-CA" sz="3900" b="1" i="0" u="none" strike="noStrike" cap="none" dirty="0">
                <a:solidFill>
                  <a:srgbClr val="000000"/>
                </a:solidFill>
                <a:latin typeface="Open Sans"/>
                <a:ea typeface="Open Sans"/>
                <a:cs typeface="Open Sans"/>
                <a:sym typeface="Open Sans"/>
              </a:rPr>
              <a:t>Liens avec des commanditaires : </a:t>
            </a:r>
            <a:endParaRPr sz="1400" b="0" i="0" u="none" strike="noStrike" cap="none" dirty="0">
              <a:solidFill>
                <a:srgbClr val="000000"/>
              </a:solidFill>
              <a:latin typeface="Arial"/>
              <a:ea typeface="Arial"/>
              <a:cs typeface="Arial"/>
              <a:sym typeface="Arial"/>
            </a:endParaRPr>
          </a:p>
        </p:txBody>
      </p:sp>
      <p:sp>
        <p:nvSpPr>
          <p:cNvPr id="122" name="Google Shape;122;p2"/>
          <p:cNvSpPr txBox="1"/>
          <p:nvPr/>
        </p:nvSpPr>
        <p:spPr>
          <a:xfrm>
            <a:off x="7239000" y="3801458"/>
            <a:ext cx="10744200" cy="6460999"/>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Clr>
                <a:srgbClr val="000000"/>
              </a:buClr>
              <a:buSzPts val="2499"/>
              <a:buFont typeface="Arial"/>
              <a:buNone/>
            </a:pPr>
            <a:r>
              <a:rPr lang="fr-CA" sz="2499" b="1" i="0" u="none" strike="noStrike" cap="none" dirty="0">
                <a:solidFill>
                  <a:srgbClr val="000000"/>
                </a:solidFill>
                <a:latin typeface="Open Sans"/>
                <a:ea typeface="Open Sans"/>
                <a:cs typeface="Open Sans"/>
                <a:sym typeface="Open Sans"/>
              </a:rPr>
              <a:t>Toute relation financière directe, y compris la réception d’honoraires : </a:t>
            </a:r>
            <a:r>
              <a:rPr lang="fr-CA" sz="2499" b="0" i="0" u="none" strike="noStrike" cap="none" dirty="0">
                <a:solidFill>
                  <a:schemeClr val="dk1"/>
                </a:solidFill>
                <a:latin typeface="Open Sans"/>
                <a:ea typeface="Open Sans"/>
                <a:cs typeface="Open Sans"/>
                <a:sym typeface="Open Sans"/>
              </a:rPr>
              <a:t>aucun</a:t>
            </a:r>
            <a:endParaRPr sz="2499" b="0" i="0" u="none" strike="noStrike" cap="none" dirty="0">
              <a:solidFill>
                <a:schemeClr val="dk1"/>
              </a:solidFill>
              <a:latin typeface="Arimo"/>
              <a:ea typeface="Arimo"/>
              <a:cs typeface="Arimo"/>
              <a:sym typeface="Arimo"/>
            </a:endParaRPr>
          </a:p>
          <a:p>
            <a:pPr marL="0" marR="0" lvl="0" indent="0" algn="l" rtl="0">
              <a:lnSpc>
                <a:spcPct val="140016"/>
              </a:lnSpc>
              <a:spcBef>
                <a:spcPts val="0"/>
              </a:spcBef>
              <a:spcAft>
                <a:spcPts val="0"/>
              </a:spcAft>
              <a:buClr>
                <a:srgbClr val="000000"/>
              </a:buClr>
              <a:buSzPts val="2499"/>
              <a:buFont typeface="Arial"/>
              <a:buNone/>
            </a:pPr>
            <a:r>
              <a:rPr lang="fr-CA" sz="2499" b="1" i="0" u="none" strike="noStrike" cap="none" dirty="0">
                <a:solidFill>
                  <a:srgbClr val="000000"/>
                </a:solidFill>
                <a:latin typeface="Open Sans"/>
                <a:ea typeface="Open Sans"/>
                <a:cs typeface="Open Sans"/>
                <a:sym typeface="Open Sans"/>
              </a:rPr>
              <a:t>La participation à des conseils consultatifs ou des services de conférenciers :</a:t>
            </a:r>
            <a:r>
              <a:rPr lang="fr-CA" sz="2499" b="0" i="0" u="none" strike="noStrike" cap="none" dirty="0">
                <a:solidFill>
                  <a:srgbClr val="FF0000"/>
                </a:solidFill>
                <a:latin typeface="Arimo"/>
                <a:ea typeface="Arimo"/>
                <a:cs typeface="Arimo"/>
                <a:sym typeface="Arimo"/>
              </a:rPr>
              <a:t> </a:t>
            </a:r>
            <a:r>
              <a:rPr lang="fr-CA" sz="2499" b="0" i="0" u="none" strike="noStrike" cap="none" dirty="0">
                <a:solidFill>
                  <a:schemeClr val="dk1"/>
                </a:solidFill>
                <a:latin typeface="Arimo"/>
                <a:ea typeface="Arimo"/>
                <a:cs typeface="Arimo"/>
                <a:sym typeface="Arimo"/>
              </a:rPr>
              <a:t>aucun</a:t>
            </a:r>
            <a:r>
              <a:rPr lang="fr-CA" sz="2499" b="0" i="0" u="none" strike="noStrike" cap="none" dirty="0">
                <a:solidFill>
                  <a:srgbClr val="FF0000"/>
                </a:solidFill>
                <a:latin typeface="Arimo"/>
                <a:ea typeface="Arimo"/>
                <a:cs typeface="Arimo"/>
                <a:sym typeface="Arimo"/>
              </a:rPr>
              <a:t> </a:t>
            </a:r>
            <a:endParaRPr sz="2499" b="1" i="0" u="none" strike="noStrike" cap="none" dirty="0">
              <a:solidFill>
                <a:srgbClr val="000000"/>
              </a:solidFill>
              <a:latin typeface="Open Sans"/>
              <a:ea typeface="Open Sans"/>
              <a:cs typeface="Open Sans"/>
              <a:sym typeface="Open Sans"/>
            </a:endParaRPr>
          </a:p>
          <a:p>
            <a:pPr marL="0" marR="0" lvl="0" indent="0" algn="l" rtl="0">
              <a:lnSpc>
                <a:spcPct val="140016"/>
              </a:lnSpc>
              <a:spcBef>
                <a:spcPts val="0"/>
              </a:spcBef>
              <a:spcAft>
                <a:spcPts val="0"/>
              </a:spcAft>
              <a:buClr>
                <a:srgbClr val="000000"/>
              </a:buClr>
              <a:buSzPts val="2499"/>
              <a:buFont typeface="Arial"/>
              <a:buNone/>
            </a:pPr>
            <a:r>
              <a:rPr lang="fr-CA" sz="2499" b="1" i="0" u="none" strike="noStrike" cap="none" dirty="0">
                <a:solidFill>
                  <a:srgbClr val="000000"/>
                </a:solidFill>
                <a:latin typeface="Open Sans"/>
                <a:ea typeface="Open Sans"/>
                <a:cs typeface="Open Sans"/>
                <a:sym typeface="Open Sans"/>
              </a:rPr>
              <a:t>Brevets de médicaments ou de dispositifs médicaux : </a:t>
            </a:r>
            <a:r>
              <a:rPr lang="fr-CA" sz="2499" b="0" i="0" u="none" strike="noStrike" cap="none" dirty="0">
                <a:solidFill>
                  <a:schemeClr val="dk1"/>
                </a:solidFill>
                <a:latin typeface="Arimo"/>
                <a:ea typeface="Arimo"/>
                <a:cs typeface="Arimo"/>
                <a:sym typeface="Arimo"/>
              </a:rPr>
              <a:t>aucun</a:t>
            </a:r>
            <a:endParaRPr sz="1400" b="0" i="0" u="none" strike="noStrike" cap="none" dirty="0">
              <a:solidFill>
                <a:srgbClr val="000000"/>
              </a:solidFill>
              <a:latin typeface="Arial"/>
              <a:ea typeface="Arial"/>
              <a:cs typeface="Arial"/>
              <a:sym typeface="Arial"/>
            </a:endParaRPr>
          </a:p>
          <a:p>
            <a:pPr marL="0" marR="0" lvl="0" indent="0" algn="l" rtl="0">
              <a:lnSpc>
                <a:spcPct val="140016"/>
              </a:lnSpc>
              <a:spcBef>
                <a:spcPts val="0"/>
              </a:spcBef>
              <a:spcAft>
                <a:spcPts val="0"/>
              </a:spcAft>
              <a:buClr>
                <a:srgbClr val="000000"/>
              </a:buClr>
              <a:buSzPts val="2499"/>
              <a:buFont typeface="Arial"/>
              <a:buNone/>
            </a:pPr>
            <a:endParaRPr lang="fr-CA" sz="2499" b="1" i="0" u="none" strike="noStrike" cap="none" dirty="0">
              <a:solidFill>
                <a:srgbClr val="000000"/>
              </a:solidFill>
              <a:latin typeface="Open Sans"/>
              <a:ea typeface="Open Sans"/>
              <a:cs typeface="Open Sans"/>
              <a:sym typeface="Open Sans"/>
            </a:endParaRPr>
          </a:p>
          <a:p>
            <a:pPr marL="0" marR="0" lvl="0" indent="0" algn="l" rtl="0">
              <a:lnSpc>
                <a:spcPct val="140016"/>
              </a:lnSpc>
              <a:spcBef>
                <a:spcPts val="0"/>
              </a:spcBef>
              <a:spcAft>
                <a:spcPts val="0"/>
              </a:spcAft>
              <a:buClr>
                <a:srgbClr val="000000"/>
              </a:buClr>
              <a:buSzPts val="2499"/>
              <a:buFont typeface="Arial"/>
              <a:buNone/>
            </a:pPr>
            <a:r>
              <a:rPr lang="fr-CA" sz="2499" b="0" i="0" u="none" strike="noStrike" cap="none" dirty="0">
                <a:solidFill>
                  <a:schemeClr val="dk1"/>
                </a:solidFill>
                <a:latin typeface="Arimo"/>
                <a:ea typeface="Arimo"/>
                <a:cs typeface="Arimo"/>
                <a:sym typeface="Arimo"/>
              </a:rPr>
              <a:t>Médecin de famille au GMFU Laurier, CIUSSS de la Capitale Nationale</a:t>
            </a:r>
          </a:p>
          <a:p>
            <a:pPr marL="0" marR="0" lvl="0" indent="0" algn="l" rtl="0">
              <a:lnSpc>
                <a:spcPct val="140016"/>
              </a:lnSpc>
              <a:spcBef>
                <a:spcPts val="0"/>
              </a:spcBef>
              <a:spcAft>
                <a:spcPts val="0"/>
              </a:spcAft>
              <a:buClr>
                <a:srgbClr val="000000"/>
              </a:buClr>
              <a:buSzPts val="2499"/>
              <a:buFont typeface="Arial"/>
              <a:buNone/>
            </a:pPr>
            <a:r>
              <a:rPr lang="fr-CA" sz="2499" b="0" i="0" u="none" strike="noStrike" cap="none" dirty="0">
                <a:solidFill>
                  <a:schemeClr val="dk1"/>
                </a:solidFill>
                <a:latin typeface="Arimo"/>
                <a:ea typeface="Arimo"/>
                <a:cs typeface="Arimo"/>
                <a:sym typeface="Arimo"/>
              </a:rPr>
              <a:t>Professeur agrégée de clinique, Université Laval</a:t>
            </a:r>
          </a:p>
          <a:p>
            <a:pPr marL="0" marR="0" lvl="0" indent="0" algn="l" rtl="0">
              <a:lnSpc>
                <a:spcPct val="140016"/>
              </a:lnSpc>
              <a:spcBef>
                <a:spcPts val="0"/>
              </a:spcBef>
              <a:spcAft>
                <a:spcPts val="0"/>
              </a:spcAft>
              <a:buClr>
                <a:srgbClr val="000000"/>
              </a:buClr>
              <a:buSzPts val="2499"/>
              <a:buFont typeface="Arial"/>
              <a:buNone/>
            </a:pPr>
            <a:endParaRPr sz="2499" b="1" i="0" u="none" strike="noStrike" cap="none" dirty="0">
              <a:solidFill>
                <a:srgbClr val="000000"/>
              </a:solidFill>
              <a:latin typeface="Open Sans"/>
              <a:ea typeface="Open Sans"/>
              <a:cs typeface="Open Sans"/>
              <a:sym typeface="Open Sans"/>
            </a:endParaRPr>
          </a:p>
          <a:p>
            <a:pPr marL="0" marR="0" lvl="0" indent="0" algn="l" rtl="0">
              <a:lnSpc>
                <a:spcPct val="140016"/>
              </a:lnSpc>
              <a:spcBef>
                <a:spcPts val="0"/>
              </a:spcBef>
              <a:spcAft>
                <a:spcPts val="0"/>
              </a:spcAft>
              <a:buClr>
                <a:srgbClr val="000000"/>
              </a:buClr>
              <a:buSzPts val="2499"/>
              <a:buFont typeface="Arial"/>
              <a:buNone/>
            </a:pPr>
            <a:r>
              <a:rPr lang="fr-CA" sz="2499" b="0" i="0" u="none" strike="noStrike" cap="none" dirty="0">
                <a:solidFill>
                  <a:schemeClr val="dk1"/>
                </a:solidFill>
                <a:latin typeface="Arimo"/>
                <a:ea typeface="Arimo"/>
                <a:cs typeface="Arimo"/>
                <a:sym typeface="Arimo"/>
              </a:rPr>
              <a:t>Présidente du CQMF de 2019 à 2022, </a:t>
            </a:r>
            <a:endParaRPr sz="2499" b="0" i="0" u="none" strike="noStrike" cap="none" dirty="0">
              <a:solidFill>
                <a:schemeClr val="dk1"/>
              </a:solidFill>
              <a:latin typeface="Arimo"/>
              <a:ea typeface="Arimo"/>
              <a:cs typeface="Arimo"/>
              <a:sym typeface="Arimo"/>
            </a:endParaRPr>
          </a:p>
          <a:p>
            <a:pPr marL="0" marR="0" lvl="0" indent="0" algn="l" rtl="0">
              <a:lnSpc>
                <a:spcPct val="140016"/>
              </a:lnSpc>
              <a:spcBef>
                <a:spcPts val="0"/>
              </a:spcBef>
              <a:spcAft>
                <a:spcPts val="0"/>
              </a:spcAft>
              <a:buClr>
                <a:srgbClr val="000000"/>
              </a:buClr>
              <a:buSzPts val="2499"/>
              <a:buFont typeface="Arial"/>
              <a:buNone/>
            </a:pPr>
            <a:r>
              <a:rPr lang="fr-CA" sz="2499" b="0" i="0" u="none" strike="noStrike" cap="none" dirty="0">
                <a:solidFill>
                  <a:schemeClr val="dk1"/>
                </a:solidFill>
                <a:latin typeface="Arimo"/>
                <a:ea typeface="Arimo"/>
                <a:cs typeface="Arimo"/>
                <a:sym typeface="Arimo"/>
              </a:rPr>
              <a:t>Formatrice pour l’atelier Pour une Pratique Éclairée; </a:t>
            </a:r>
          </a:p>
          <a:p>
            <a:pPr marL="0" marR="0" lvl="0" indent="0" algn="l" rtl="0">
              <a:lnSpc>
                <a:spcPct val="140016"/>
              </a:lnSpc>
              <a:spcBef>
                <a:spcPts val="0"/>
              </a:spcBef>
              <a:spcAft>
                <a:spcPts val="0"/>
              </a:spcAft>
              <a:buClr>
                <a:srgbClr val="000000"/>
              </a:buClr>
              <a:buSzPts val="2499"/>
              <a:buFont typeface="Arial"/>
              <a:buNone/>
            </a:pPr>
            <a:r>
              <a:rPr lang="fr-CA" sz="2499" dirty="0">
                <a:solidFill>
                  <a:schemeClr val="dk1"/>
                </a:solidFill>
                <a:latin typeface="Arimo"/>
                <a:ea typeface="Arimo"/>
                <a:cs typeface="Arimo"/>
                <a:sym typeface="Arimo"/>
              </a:rPr>
              <a:t>Présidente du groupe de travail sur la santé et l’environnement du CQMF</a:t>
            </a:r>
            <a:endParaRPr sz="2499" b="0" i="0" u="none" strike="noStrike" cap="none" dirty="0">
              <a:solidFill>
                <a:schemeClr val="dk1"/>
              </a:solidFill>
              <a:latin typeface="Arimo"/>
              <a:ea typeface="Arimo"/>
              <a:cs typeface="Arimo"/>
              <a:sym typeface="Arimo"/>
            </a:endParaRPr>
          </a:p>
        </p:txBody>
      </p:sp>
      <p:sp>
        <p:nvSpPr>
          <p:cNvPr id="124" name="Google Shape;124;p2"/>
          <p:cNvSpPr txBox="1">
            <a:spLocks noGrp="1"/>
          </p:cNvSpPr>
          <p:nvPr>
            <p:ph type="title" idx="4294967295"/>
          </p:nvPr>
        </p:nvSpPr>
        <p:spPr>
          <a:xfrm>
            <a:off x="4876800" y="-1219081"/>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fr-CA"/>
              <a:t>Déclaration de conflits d'intérêt (1) </a:t>
            </a:r>
            <a:endParaRPr/>
          </a:p>
        </p:txBody>
      </p:sp>
      <p:pic>
        <p:nvPicPr>
          <p:cNvPr id="125" name="Google Shape;125;p2"/>
          <p:cNvPicPr preferRelativeResize="0"/>
          <p:nvPr/>
        </p:nvPicPr>
        <p:blipFill rotWithShape="1">
          <a:blip r:embed="rId3">
            <a:alphaModFix/>
          </a:blip>
          <a:srcRect/>
          <a:stretch/>
        </p:blipFill>
        <p:spPr>
          <a:xfrm>
            <a:off x="1138225" y="3087963"/>
            <a:ext cx="5267325" cy="6029325"/>
          </a:xfrm>
          <a:prstGeom prst="rect">
            <a:avLst/>
          </a:prstGeom>
          <a:noFill/>
          <a:ln>
            <a:noFill/>
          </a:ln>
        </p:spPr>
      </p:pic>
      <p:pic>
        <p:nvPicPr>
          <p:cNvPr id="3" name="Image 2">
            <a:extLst>
              <a:ext uri="{FF2B5EF4-FFF2-40B4-BE49-F238E27FC236}">
                <a16:creationId xmlns:a16="http://schemas.microsoft.com/office/drawing/2014/main" id="{735903A1-78E3-5BE7-1A4C-E1D4886AD5EC}"/>
              </a:ext>
            </a:extLst>
          </p:cNvPr>
          <p:cNvPicPr>
            <a:picLocks noChangeAspect="1"/>
          </p:cNvPicPr>
          <p:nvPr/>
        </p:nvPicPr>
        <p:blipFill>
          <a:blip r:embed="rId4"/>
          <a:stretch>
            <a:fillRect/>
          </a:stretch>
        </p:blipFill>
        <p:spPr>
          <a:xfrm>
            <a:off x="-23184" y="-1"/>
            <a:ext cx="489349" cy="1028700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g1714ee38ce1_0_119"/>
          <p:cNvSpPr txBox="1">
            <a:spLocks noGrp="1"/>
          </p:cNvSpPr>
          <p:nvPr>
            <p:ph type="title" idx="4294967295"/>
          </p:nvPr>
        </p:nvSpPr>
        <p:spPr>
          <a:xfrm>
            <a:off x="5549200" y="-1328204"/>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fr-CA"/>
              <a:t>Diapositive titre </a:t>
            </a:r>
            <a:endParaRPr/>
          </a:p>
        </p:txBody>
      </p:sp>
      <p:sp>
        <p:nvSpPr>
          <p:cNvPr id="311" name="Google Shape;311;g1714ee38ce1_0_119"/>
          <p:cNvSpPr txBox="1">
            <a:spLocks noGrp="1"/>
          </p:cNvSpPr>
          <p:nvPr>
            <p:ph type="title" idx="4294967295"/>
          </p:nvPr>
        </p:nvSpPr>
        <p:spPr>
          <a:xfrm>
            <a:off x="1257300" y="547688"/>
            <a:ext cx="15773400" cy="1988400"/>
          </a:xfrm>
          <a:prstGeom prst="rect">
            <a:avLst/>
          </a:prstGeom>
          <a:noFill/>
          <a:ln>
            <a:noFill/>
          </a:ln>
        </p:spPr>
        <p:txBody>
          <a:bodyPr spcFirstLastPara="1" wrap="square" lIns="137125" tIns="68550" rIns="137125" bIns="68550" anchor="ctr" anchorCtr="0">
            <a:normAutofit/>
          </a:bodyPr>
          <a:lstStyle/>
          <a:p>
            <a:pPr marL="0" lvl="0" indent="0" algn="ctr" rtl="0">
              <a:lnSpc>
                <a:spcPct val="90000"/>
              </a:lnSpc>
              <a:spcBef>
                <a:spcPts val="0"/>
              </a:spcBef>
              <a:spcAft>
                <a:spcPts val="0"/>
              </a:spcAft>
              <a:buSzPts val="4400"/>
              <a:buNone/>
            </a:pPr>
            <a:r>
              <a:rPr lang="fr-CA" sz="6600" dirty="0"/>
              <a:t>Comment procéder pour faire le ménage?</a:t>
            </a:r>
            <a:endParaRPr sz="6600" dirty="0"/>
          </a:p>
        </p:txBody>
      </p:sp>
      <p:sp>
        <p:nvSpPr>
          <p:cNvPr id="312" name="Google Shape;312;g1714ee38ce1_0_119"/>
          <p:cNvSpPr txBox="1">
            <a:spLocks noGrp="1"/>
          </p:cNvSpPr>
          <p:nvPr>
            <p:ph type="body" idx="4294967295"/>
          </p:nvPr>
        </p:nvSpPr>
        <p:spPr>
          <a:xfrm>
            <a:off x="1024275" y="3020965"/>
            <a:ext cx="7297800" cy="5480959"/>
          </a:xfrm>
          <a:prstGeom prst="rect">
            <a:avLst/>
          </a:prstGeom>
          <a:noFill/>
          <a:ln>
            <a:noFill/>
          </a:ln>
        </p:spPr>
        <p:txBody>
          <a:bodyPr spcFirstLastPara="1" wrap="square" lIns="137125" tIns="68550" rIns="137125" bIns="68550" anchor="t" anchorCtr="0">
            <a:normAutofit/>
          </a:bodyPr>
          <a:lstStyle/>
          <a:p>
            <a:pPr marL="0" lvl="0" indent="0" rtl="0">
              <a:lnSpc>
                <a:spcPct val="90000"/>
              </a:lnSpc>
              <a:spcBef>
                <a:spcPts val="0"/>
              </a:spcBef>
              <a:spcAft>
                <a:spcPts val="0"/>
              </a:spcAft>
              <a:buSzPts val="4400"/>
              <a:buNone/>
            </a:pPr>
            <a:r>
              <a:rPr lang="fr-CA" sz="4400" dirty="0"/>
              <a:t>Différents outils et </a:t>
            </a:r>
          </a:p>
          <a:p>
            <a:pPr marL="0" lvl="0" indent="0" rtl="0">
              <a:lnSpc>
                <a:spcPct val="90000"/>
              </a:lnSpc>
              <a:spcBef>
                <a:spcPts val="0"/>
              </a:spcBef>
              <a:spcAft>
                <a:spcPts val="0"/>
              </a:spcAft>
              <a:buSzPts val="4400"/>
              <a:buNone/>
            </a:pPr>
            <a:r>
              <a:rPr lang="fr-CA" sz="4400" dirty="0"/>
              <a:t>méthodes de </a:t>
            </a:r>
            <a:r>
              <a:rPr lang="fr-CA" sz="4400" dirty="0" err="1"/>
              <a:t>déprescription</a:t>
            </a:r>
            <a:r>
              <a:rPr lang="fr-CA" sz="4400" dirty="0"/>
              <a:t>:</a:t>
            </a:r>
          </a:p>
          <a:p>
            <a:pPr marL="0" lvl="0" indent="0" rtl="0">
              <a:lnSpc>
                <a:spcPct val="90000"/>
              </a:lnSpc>
              <a:spcBef>
                <a:spcPts val="0"/>
              </a:spcBef>
              <a:spcAft>
                <a:spcPts val="0"/>
              </a:spcAft>
              <a:buSzPts val="4400"/>
              <a:buNone/>
            </a:pPr>
            <a:endParaRPr lang="fr-CA" sz="4400" u="sng" dirty="0">
              <a:solidFill>
                <a:schemeClr val="hlink"/>
              </a:solidFill>
              <a:hlinkClick r:id="rId3"/>
            </a:endParaRPr>
          </a:p>
          <a:p>
            <a:pPr marL="0" lvl="0" indent="0" algn="l" rtl="0">
              <a:lnSpc>
                <a:spcPct val="100000"/>
              </a:lnSpc>
              <a:spcBef>
                <a:spcPts val="1500"/>
              </a:spcBef>
              <a:spcAft>
                <a:spcPts val="0"/>
              </a:spcAft>
              <a:buSzPts val="3200"/>
              <a:buNone/>
            </a:pPr>
            <a:r>
              <a:rPr lang="fr-CA" sz="4400" u="sng" dirty="0">
                <a:solidFill>
                  <a:schemeClr val="hlink"/>
                </a:solidFill>
                <a:hlinkClick r:id="rId3"/>
              </a:rPr>
              <a:t>ICEBERG</a:t>
            </a:r>
            <a:r>
              <a:rPr lang="fr-CA" sz="3600" dirty="0"/>
              <a:t>: </a:t>
            </a:r>
            <a:endParaRPr sz="3600" dirty="0"/>
          </a:p>
          <a:p>
            <a:pPr marL="0" lvl="0" indent="0" algn="l" rtl="0">
              <a:lnSpc>
                <a:spcPct val="100000"/>
              </a:lnSpc>
              <a:spcBef>
                <a:spcPts val="1500"/>
              </a:spcBef>
              <a:spcAft>
                <a:spcPts val="0"/>
              </a:spcAft>
              <a:buSzPts val="3200"/>
              <a:buNone/>
            </a:pPr>
            <a:r>
              <a:rPr lang="fr-CA" sz="3600" dirty="0"/>
              <a:t>acronyme pour la </a:t>
            </a:r>
            <a:r>
              <a:rPr lang="fr-CA" sz="3600" dirty="0" err="1"/>
              <a:t>déprescription</a:t>
            </a:r>
            <a:r>
              <a:rPr lang="fr-CA" sz="3600" dirty="0"/>
              <a:t> développé par deux pharmaciens de Montréal</a:t>
            </a:r>
            <a:endParaRPr sz="3600" dirty="0"/>
          </a:p>
        </p:txBody>
      </p:sp>
      <p:pic>
        <p:nvPicPr>
          <p:cNvPr id="313" name="Google Shape;313;g1714ee38ce1_0_119"/>
          <p:cNvPicPr preferRelativeResize="0"/>
          <p:nvPr/>
        </p:nvPicPr>
        <p:blipFill rotWithShape="1">
          <a:blip r:embed="rId4">
            <a:alphaModFix/>
          </a:blip>
          <a:srcRect/>
          <a:stretch/>
        </p:blipFill>
        <p:spPr>
          <a:xfrm>
            <a:off x="9144000" y="2536088"/>
            <a:ext cx="8165533" cy="5702500"/>
          </a:xfrm>
          <a:prstGeom prst="rect">
            <a:avLst/>
          </a:prstGeom>
          <a:noFill/>
          <a:ln w="31750">
            <a:solidFill>
              <a:srgbClr val="BD482D"/>
            </a:solidFill>
          </a:ln>
        </p:spPr>
      </p:pic>
      <p:sp>
        <p:nvSpPr>
          <p:cNvPr id="314" name="Google Shape;314;g1714ee38ce1_0_119"/>
          <p:cNvSpPr txBox="1"/>
          <p:nvPr/>
        </p:nvSpPr>
        <p:spPr>
          <a:xfrm>
            <a:off x="1174245" y="9336076"/>
            <a:ext cx="15939600" cy="384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CA" sz="1900" b="0" i="0" u="none" strike="noStrike" cap="none">
                <a:solidFill>
                  <a:schemeClr val="dk1"/>
                </a:solidFill>
                <a:latin typeface="Calibri"/>
                <a:ea typeface="Calibri"/>
                <a:cs typeface="Calibri"/>
                <a:sym typeface="Calibri"/>
              </a:rPr>
              <a:t>https://cdn.ciusssnordmtl.ca/documents/Menu/Zone_Professionnels/Zone_Pharmaciens/Outils_cliniques/ICEBERG__2018-02___1_.pdf?1570042542</a:t>
            </a:r>
            <a:endParaRPr sz="1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1" name="Google Shape;321;g1714ee38ce1_0_199"/>
          <p:cNvSpPr txBox="1">
            <a:spLocks noGrp="1"/>
          </p:cNvSpPr>
          <p:nvPr>
            <p:ph type="title" idx="4294967295"/>
          </p:nvPr>
        </p:nvSpPr>
        <p:spPr>
          <a:xfrm>
            <a:off x="5549200" y="-1328204"/>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fr-CA"/>
              <a:t>Diapositive titre </a:t>
            </a:r>
            <a:endParaRPr/>
          </a:p>
        </p:txBody>
      </p:sp>
      <p:sp>
        <p:nvSpPr>
          <p:cNvPr id="322" name="Google Shape;322;g1714ee38ce1_0_199"/>
          <p:cNvSpPr txBox="1">
            <a:spLocks noGrp="1"/>
          </p:cNvSpPr>
          <p:nvPr>
            <p:ph type="title" idx="4294967295"/>
          </p:nvPr>
        </p:nvSpPr>
        <p:spPr>
          <a:xfrm>
            <a:off x="833087" y="189725"/>
            <a:ext cx="14401800" cy="2229000"/>
          </a:xfrm>
          <a:prstGeom prst="rect">
            <a:avLst/>
          </a:prstGeom>
          <a:noFill/>
          <a:ln>
            <a:noFill/>
          </a:ln>
        </p:spPr>
        <p:txBody>
          <a:bodyPr spcFirstLastPara="1" wrap="square" lIns="137125" tIns="68550" rIns="137125" bIns="68550" anchor="ctr" anchorCtr="0">
            <a:normAutofit/>
          </a:bodyPr>
          <a:lstStyle/>
          <a:p>
            <a:pPr marL="0" lvl="0" indent="0" algn="l" rtl="0">
              <a:lnSpc>
                <a:spcPct val="90000"/>
              </a:lnSpc>
              <a:spcBef>
                <a:spcPts val="0"/>
              </a:spcBef>
              <a:spcAft>
                <a:spcPts val="0"/>
              </a:spcAft>
              <a:buSzPts val="4400"/>
              <a:buNone/>
            </a:pPr>
            <a:r>
              <a:rPr lang="fr-CA" sz="5400"/>
              <a:t>Profil pharmaceutique « réorganisé »</a:t>
            </a:r>
            <a:endParaRPr sz="5400"/>
          </a:p>
        </p:txBody>
      </p:sp>
      <p:sp>
        <p:nvSpPr>
          <p:cNvPr id="323" name="Google Shape;323;g1714ee38ce1_0_199"/>
          <p:cNvSpPr txBox="1">
            <a:spLocks noGrp="1"/>
          </p:cNvSpPr>
          <p:nvPr>
            <p:ph type="body" idx="4294967295"/>
          </p:nvPr>
        </p:nvSpPr>
        <p:spPr>
          <a:xfrm>
            <a:off x="1191077" y="2549825"/>
            <a:ext cx="7879800" cy="6839700"/>
          </a:xfrm>
          <a:prstGeom prst="rect">
            <a:avLst/>
          </a:prstGeom>
          <a:noFill/>
          <a:ln>
            <a:noFill/>
          </a:ln>
        </p:spPr>
        <p:txBody>
          <a:bodyPr spcFirstLastPara="1" wrap="square" lIns="137125" tIns="68550" rIns="137125" bIns="68550" anchor="t" anchorCtr="0">
            <a:normAutofit lnSpcReduction="10000"/>
          </a:bodyPr>
          <a:lstStyle/>
          <a:p>
            <a:pPr marL="0" lvl="0" indent="0" algn="l" rtl="0">
              <a:lnSpc>
                <a:spcPct val="90000"/>
              </a:lnSpc>
              <a:spcBef>
                <a:spcPts val="0"/>
              </a:spcBef>
              <a:spcAft>
                <a:spcPts val="0"/>
              </a:spcAft>
              <a:buSzPts val="1800"/>
              <a:buNone/>
            </a:pPr>
            <a:r>
              <a:rPr lang="fr-CA" sz="3225" b="1" dirty="0"/>
              <a:t>Médication pour la douleur</a:t>
            </a:r>
            <a:r>
              <a:rPr lang="fr-CA" sz="3225" dirty="0"/>
              <a:t>:</a:t>
            </a:r>
            <a:endParaRPr sz="3225" dirty="0"/>
          </a:p>
          <a:p>
            <a:pPr marL="571500" lvl="0" indent="-457200" algn="l" rtl="0">
              <a:lnSpc>
                <a:spcPct val="90000"/>
              </a:lnSpc>
              <a:spcBef>
                <a:spcPts val="0"/>
              </a:spcBef>
              <a:spcAft>
                <a:spcPts val="0"/>
              </a:spcAft>
              <a:buSzPts val="1800"/>
              <a:buNone/>
            </a:pPr>
            <a:endParaRPr sz="3225" dirty="0"/>
          </a:p>
          <a:p>
            <a:pPr marL="571500" lvl="0" indent="-571500" algn="l" rtl="0">
              <a:lnSpc>
                <a:spcPct val="90000"/>
              </a:lnSpc>
              <a:spcBef>
                <a:spcPts val="0"/>
              </a:spcBef>
              <a:spcAft>
                <a:spcPts val="0"/>
              </a:spcAft>
              <a:buSzPts val="2150"/>
              <a:buChar char="•"/>
            </a:pPr>
            <a:r>
              <a:rPr lang="fr-CA" sz="3225" dirty="0" err="1"/>
              <a:t>Amitriptyline</a:t>
            </a:r>
            <a:r>
              <a:rPr lang="fr-CA" sz="3225" dirty="0"/>
              <a:t> 50 mg po HS</a:t>
            </a:r>
            <a:endParaRPr sz="3225" dirty="0"/>
          </a:p>
          <a:p>
            <a:pPr marL="571500" lvl="0" indent="-571500" algn="l" rtl="0">
              <a:lnSpc>
                <a:spcPct val="90000"/>
              </a:lnSpc>
              <a:spcBef>
                <a:spcPts val="0"/>
              </a:spcBef>
              <a:spcAft>
                <a:spcPts val="0"/>
              </a:spcAft>
              <a:buSzPts val="2150"/>
              <a:buChar char="•"/>
            </a:pPr>
            <a:r>
              <a:rPr lang="fr-CA" sz="3225" dirty="0" err="1"/>
              <a:t>Tramadol</a:t>
            </a:r>
            <a:r>
              <a:rPr lang="fr-CA" sz="3225" dirty="0"/>
              <a:t> XL 300 mg po die</a:t>
            </a:r>
            <a:endParaRPr sz="3225" dirty="0"/>
          </a:p>
          <a:p>
            <a:pPr marL="571500" lvl="0" indent="-571500" algn="l" rtl="0">
              <a:lnSpc>
                <a:spcPct val="90000"/>
              </a:lnSpc>
              <a:spcBef>
                <a:spcPts val="0"/>
              </a:spcBef>
              <a:spcAft>
                <a:spcPts val="0"/>
              </a:spcAft>
              <a:buSzPts val="2150"/>
              <a:buChar char="•"/>
            </a:pPr>
            <a:r>
              <a:rPr lang="fr-CA" sz="3225" dirty="0" err="1"/>
              <a:t>Indométhacine</a:t>
            </a:r>
            <a:r>
              <a:rPr lang="fr-CA" sz="3225" dirty="0"/>
              <a:t> 50 mg po TID </a:t>
            </a:r>
            <a:r>
              <a:rPr lang="fr-CA" sz="3225" dirty="0" err="1"/>
              <a:t>prn</a:t>
            </a:r>
            <a:endParaRPr sz="3225" dirty="0"/>
          </a:p>
          <a:p>
            <a:pPr marL="0" lvl="0" indent="0" algn="l" rtl="0">
              <a:lnSpc>
                <a:spcPct val="90000"/>
              </a:lnSpc>
              <a:spcBef>
                <a:spcPts val="0"/>
              </a:spcBef>
              <a:spcAft>
                <a:spcPts val="0"/>
              </a:spcAft>
              <a:buSzPts val="1800"/>
              <a:buNone/>
            </a:pPr>
            <a:endParaRPr sz="3225" dirty="0"/>
          </a:p>
          <a:p>
            <a:pPr marL="0" lvl="0" indent="0" algn="l" rtl="0">
              <a:lnSpc>
                <a:spcPct val="100000"/>
              </a:lnSpc>
              <a:spcBef>
                <a:spcPts val="0"/>
              </a:spcBef>
              <a:spcAft>
                <a:spcPts val="0"/>
              </a:spcAft>
              <a:buSzPts val="1800"/>
              <a:buNone/>
            </a:pPr>
            <a:r>
              <a:rPr lang="fr-CA" sz="3225" b="1" dirty="0"/>
              <a:t>Médication psy:</a:t>
            </a:r>
            <a:endParaRPr sz="3225" b="1" dirty="0"/>
          </a:p>
          <a:p>
            <a:pPr marL="571500" lvl="0" indent="-571500" algn="l" rtl="0">
              <a:lnSpc>
                <a:spcPct val="100000"/>
              </a:lnSpc>
              <a:spcBef>
                <a:spcPts val="0"/>
              </a:spcBef>
              <a:spcAft>
                <a:spcPts val="0"/>
              </a:spcAft>
              <a:buSzPts val="2150"/>
              <a:buChar char="•"/>
            </a:pPr>
            <a:r>
              <a:rPr lang="fr-CA" sz="3225" dirty="0"/>
              <a:t>Duloxétine 60 mg 1 </a:t>
            </a:r>
            <a:r>
              <a:rPr lang="fr-CA" sz="3225" dirty="0" err="1"/>
              <a:t>co</a:t>
            </a:r>
            <a:r>
              <a:rPr lang="fr-CA" sz="3225" dirty="0"/>
              <a:t> po die</a:t>
            </a:r>
            <a:endParaRPr sz="3225" dirty="0"/>
          </a:p>
          <a:p>
            <a:pPr marL="571500" lvl="0" indent="-571500" algn="l" rtl="0">
              <a:lnSpc>
                <a:spcPct val="100000"/>
              </a:lnSpc>
              <a:spcBef>
                <a:spcPts val="0"/>
              </a:spcBef>
              <a:spcAft>
                <a:spcPts val="0"/>
              </a:spcAft>
              <a:buSzPts val="2150"/>
              <a:buChar char="•"/>
            </a:pPr>
            <a:r>
              <a:rPr lang="fr-CA" sz="3225" dirty="0"/>
              <a:t>Clonazépam 1 mg po HS + 1 </a:t>
            </a:r>
            <a:r>
              <a:rPr lang="fr-CA" sz="3225" dirty="0" err="1"/>
              <a:t>co</a:t>
            </a:r>
            <a:r>
              <a:rPr lang="fr-CA" sz="3225" dirty="0"/>
              <a:t> po die </a:t>
            </a:r>
            <a:r>
              <a:rPr lang="fr-CA" sz="3225" dirty="0" err="1"/>
              <a:t>prn</a:t>
            </a:r>
            <a:endParaRPr sz="3225" dirty="0"/>
          </a:p>
          <a:p>
            <a:pPr marL="571500" lvl="0" indent="-571500" algn="l" rtl="0">
              <a:lnSpc>
                <a:spcPct val="100000"/>
              </a:lnSpc>
              <a:spcBef>
                <a:spcPts val="0"/>
              </a:spcBef>
              <a:spcAft>
                <a:spcPts val="0"/>
              </a:spcAft>
              <a:buSzPts val="2150"/>
              <a:buChar char="•"/>
            </a:pPr>
            <a:r>
              <a:rPr lang="fr-CA" sz="3225" dirty="0"/>
              <a:t>Quétiapine 25 mg po QID </a:t>
            </a:r>
            <a:r>
              <a:rPr lang="fr-CA" sz="3225" dirty="0" err="1"/>
              <a:t>prn</a:t>
            </a:r>
            <a:endParaRPr lang="fr-CA" sz="3225" dirty="0"/>
          </a:p>
          <a:p>
            <a:pPr marL="0" marR="0" lvl="0" indent="0" algn="l" rtl="0">
              <a:lnSpc>
                <a:spcPct val="90000"/>
              </a:lnSpc>
              <a:spcBef>
                <a:spcPts val="1500"/>
              </a:spcBef>
              <a:spcAft>
                <a:spcPts val="0"/>
              </a:spcAft>
              <a:buClr>
                <a:srgbClr val="000000"/>
              </a:buClr>
              <a:buSzPts val="3225"/>
              <a:buFont typeface="Arial"/>
              <a:buNone/>
            </a:pPr>
            <a:r>
              <a:rPr lang="fr-CA" sz="3225" b="1" i="0" u="none" strike="noStrike" cap="none" dirty="0">
                <a:solidFill>
                  <a:schemeClr val="dk1"/>
                </a:solidFill>
                <a:latin typeface="Calibri"/>
                <a:ea typeface="Calibri"/>
                <a:cs typeface="Calibri"/>
                <a:sym typeface="Calibri"/>
              </a:rPr>
              <a:t>Gastro-intestinal:</a:t>
            </a:r>
          </a:p>
          <a:p>
            <a:pPr marL="571500" marR="0" lvl="0" indent="-571500" algn="l" rtl="0">
              <a:lnSpc>
                <a:spcPct val="90000"/>
              </a:lnSpc>
              <a:spcBef>
                <a:spcPts val="1500"/>
              </a:spcBef>
              <a:spcAft>
                <a:spcPts val="0"/>
              </a:spcAft>
              <a:buClr>
                <a:schemeClr val="dk1"/>
              </a:buClr>
              <a:buSzPts val="2150"/>
              <a:buFont typeface="Arial"/>
              <a:buChar char="•"/>
            </a:pPr>
            <a:r>
              <a:rPr lang="fr-CA" sz="3225" b="0" i="0" u="none" strike="noStrike" cap="none" dirty="0" err="1">
                <a:solidFill>
                  <a:schemeClr val="dk1"/>
                </a:solidFill>
                <a:latin typeface="Calibri"/>
                <a:ea typeface="Calibri"/>
                <a:cs typeface="Calibri"/>
                <a:sym typeface="Calibri"/>
              </a:rPr>
              <a:t>Esomeprazole</a:t>
            </a:r>
            <a:r>
              <a:rPr lang="fr-CA" sz="3225" b="0" i="0" u="none" strike="noStrike" cap="none" dirty="0">
                <a:solidFill>
                  <a:schemeClr val="dk1"/>
                </a:solidFill>
                <a:latin typeface="Calibri"/>
                <a:ea typeface="Calibri"/>
                <a:cs typeface="Calibri"/>
                <a:sym typeface="Calibri"/>
              </a:rPr>
              <a:t> 40 mg po die</a:t>
            </a:r>
          </a:p>
          <a:p>
            <a:pPr marL="571500" marR="0" lvl="0" indent="-571500" algn="l" rtl="0">
              <a:lnSpc>
                <a:spcPct val="90000"/>
              </a:lnSpc>
              <a:spcBef>
                <a:spcPts val="0"/>
              </a:spcBef>
              <a:spcAft>
                <a:spcPts val="0"/>
              </a:spcAft>
              <a:buClr>
                <a:schemeClr val="dk1"/>
              </a:buClr>
              <a:buSzPts val="2150"/>
              <a:buFont typeface="Arial"/>
              <a:buChar char="•"/>
            </a:pPr>
            <a:r>
              <a:rPr lang="fr-CA" sz="3225" b="0" i="0" u="none" strike="noStrike" cap="none" dirty="0">
                <a:solidFill>
                  <a:schemeClr val="dk1"/>
                </a:solidFill>
                <a:latin typeface="Calibri"/>
                <a:ea typeface="Calibri"/>
                <a:cs typeface="Calibri"/>
                <a:sym typeface="Calibri"/>
              </a:rPr>
              <a:t>Dompéridone 10 mg po TID </a:t>
            </a:r>
            <a:r>
              <a:rPr lang="fr-CA" sz="3225" b="0" i="0" u="none" strike="noStrike" cap="none" dirty="0" err="1">
                <a:solidFill>
                  <a:schemeClr val="dk1"/>
                </a:solidFill>
                <a:latin typeface="Calibri"/>
                <a:ea typeface="Calibri"/>
                <a:cs typeface="Calibri"/>
                <a:sym typeface="Calibri"/>
              </a:rPr>
              <a:t>prn</a:t>
            </a:r>
            <a:endParaRPr lang="fr-CA" sz="3225" b="0" i="0" u="none" strike="noStrike" cap="none" dirty="0">
              <a:solidFill>
                <a:schemeClr val="dk1"/>
              </a:solidFill>
              <a:latin typeface="Calibri"/>
              <a:ea typeface="Calibri"/>
              <a:cs typeface="Calibri"/>
              <a:sym typeface="Calibri"/>
            </a:endParaRPr>
          </a:p>
          <a:p>
            <a:pPr marL="571500" marR="0" lvl="0" indent="-571500" algn="l" rtl="0">
              <a:lnSpc>
                <a:spcPct val="90000"/>
              </a:lnSpc>
              <a:spcBef>
                <a:spcPts val="0"/>
              </a:spcBef>
              <a:spcAft>
                <a:spcPts val="0"/>
              </a:spcAft>
              <a:buClr>
                <a:schemeClr val="dk1"/>
              </a:buClr>
              <a:buSzPts val="2150"/>
              <a:buFont typeface="Arial"/>
              <a:buChar char="•"/>
            </a:pPr>
            <a:r>
              <a:rPr lang="fr-CA" sz="3225" b="0" i="0" u="none" strike="noStrike" cap="none" dirty="0">
                <a:solidFill>
                  <a:schemeClr val="dk1"/>
                </a:solidFill>
                <a:latin typeface="Calibri"/>
                <a:ea typeface="Calibri"/>
                <a:cs typeface="Calibri"/>
                <a:sym typeface="Calibri"/>
              </a:rPr>
              <a:t>Senna 8,6 mg 2 </a:t>
            </a:r>
            <a:r>
              <a:rPr lang="fr-CA" sz="3225" b="0" i="0" u="none" strike="noStrike" cap="none" dirty="0" err="1">
                <a:solidFill>
                  <a:schemeClr val="dk1"/>
                </a:solidFill>
                <a:latin typeface="Calibri"/>
                <a:ea typeface="Calibri"/>
                <a:cs typeface="Calibri"/>
                <a:sym typeface="Calibri"/>
              </a:rPr>
              <a:t>co</a:t>
            </a:r>
            <a:r>
              <a:rPr lang="fr-CA" sz="3225" b="0" i="0" u="none" strike="noStrike" cap="none" dirty="0">
                <a:solidFill>
                  <a:schemeClr val="dk1"/>
                </a:solidFill>
                <a:latin typeface="Calibri"/>
                <a:ea typeface="Calibri"/>
                <a:cs typeface="Calibri"/>
                <a:sym typeface="Calibri"/>
              </a:rPr>
              <a:t> po HS</a:t>
            </a:r>
          </a:p>
          <a:p>
            <a:pPr marL="571500" marR="0" lvl="0" indent="-571500" algn="l" rtl="0">
              <a:lnSpc>
                <a:spcPct val="90000"/>
              </a:lnSpc>
              <a:spcBef>
                <a:spcPts val="0"/>
              </a:spcBef>
              <a:spcAft>
                <a:spcPts val="0"/>
              </a:spcAft>
              <a:buClr>
                <a:schemeClr val="dk1"/>
              </a:buClr>
              <a:buSzPts val="2150"/>
              <a:buFont typeface="Arial"/>
              <a:buChar char="•"/>
            </a:pPr>
            <a:r>
              <a:rPr lang="fr-CA" sz="3225" b="0" i="0" u="none" strike="noStrike" cap="none" dirty="0" err="1">
                <a:solidFill>
                  <a:schemeClr val="dk1"/>
                </a:solidFill>
                <a:latin typeface="Calibri"/>
                <a:ea typeface="Calibri"/>
                <a:cs typeface="Calibri"/>
                <a:sym typeface="Calibri"/>
              </a:rPr>
              <a:t>Docusate</a:t>
            </a:r>
            <a:r>
              <a:rPr lang="fr-CA" sz="3225" b="0" i="0" u="none" strike="noStrike" cap="none" dirty="0">
                <a:solidFill>
                  <a:schemeClr val="dk1"/>
                </a:solidFill>
                <a:latin typeface="Calibri"/>
                <a:ea typeface="Calibri"/>
                <a:cs typeface="Calibri"/>
                <a:sym typeface="Calibri"/>
              </a:rPr>
              <a:t> sodium 100mg 2 caps po BID</a:t>
            </a:r>
          </a:p>
        </p:txBody>
      </p:sp>
      <p:sp>
        <p:nvSpPr>
          <p:cNvPr id="324" name="Google Shape;324;g1714ee38ce1_0_199"/>
          <p:cNvSpPr txBox="1"/>
          <p:nvPr/>
        </p:nvSpPr>
        <p:spPr>
          <a:xfrm>
            <a:off x="10139800" y="6302212"/>
            <a:ext cx="7278000" cy="3087313"/>
          </a:xfrm>
          <a:prstGeom prst="rect">
            <a:avLst/>
          </a:prstGeom>
          <a:noFill/>
          <a:ln>
            <a:noFill/>
          </a:ln>
        </p:spPr>
        <p:txBody>
          <a:bodyPr spcFirstLastPara="1" wrap="square" lIns="137125" tIns="137125" rIns="137125" bIns="137125" anchor="t" anchorCtr="0">
            <a:spAutoFit/>
          </a:bodyPr>
          <a:lstStyle/>
          <a:p>
            <a:pPr marL="0" marR="0" lvl="0" indent="0" algn="l" rtl="0">
              <a:lnSpc>
                <a:spcPct val="90000"/>
              </a:lnSpc>
              <a:spcBef>
                <a:spcPts val="1500"/>
              </a:spcBef>
              <a:spcAft>
                <a:spcPts val="0"/>
              </a:spcAft>
              <a:buClr>
                <a:srgbClr val="000000"/>
              </a:buClr>
              <a:buSzPts val="3225"/>
              <a:buFont typeface="Arial"/>
              <a:buNone/>
            </a:pPr>
            <a:endParaRPr sz="3225" b="0" i="0" u="none" strike="noStrike" cap="none" dirty="0">
              <a:solidFill>
                <a:schemeClr val="dk1"/>
              </a:solidFill>
              <a:latin typeface="Calibri"/>
              <a:ea typeface="Calibri"/>
              <a:cs typeface="Calibri"/>
              <a:sym typeface="Calibri"/>
            </a:endParaRPr>
          </a:p>
          <a:p>
            <a:pPr marL="0" marR="0" lvl="0" indent="0" algn="l" rtl="0">
              <a:lnSpc>
                <a:spcPct val="90000"/>
              </a:lnSpc>
              <a:spcBef>
                <a:spcPts val="1500"/>
              </a:spcBef>
              <a:spcAft>
                <a:spcPts val="0"/>
              </a:spcAft>
              <a:buClr>
                <a:srgbClr val="000000"/>
              </a:buClr>
              <a:buSzPts val="3225"/>
              <a:buFont typeface="Arial"/>
              <a:buNone/>
            </a:pPr>
            <a:r>
              <a:rPr lang="fr-CA" sz="3225" b="1" i="0" u="none" strike="noStrike" cap="none" dirty="0">
                <a:solidFill>
                  <a:schemeClr val="dk1"/>
                </a:solidFill>
                <a:latin typeface="Calibri"/>
                <a:ea typeface="Calibri"/>
                <a:cs typeface="Calibri"/>
                <a:sym typeface="Calibri"/>
              </a:rPr>
              <a:t>Autre</a:t>
            </a:r>
            <a:r>
              <a:rPr lang="fr-CA" sz="3225" b="0" i="0" u="none" strike="noStrike" cap="none" dirty="0">
                <a:solidFill>
                  <a:schemeClr val="dk1"/>
                </a:solidFill>
                <a:latin typeface="Calibri"/>
                <a:ea typeface="Calibri"/>
                <a:cs typeface="Calibri"/>
                <a:sym typeface="Calibri"/>
              </a:rPr>
              <a:t>:</a:t>
            </a:r>
            <a:endParaRPr sz="3225" b="0" i="0" u="none" strike="noStrike" cap="none" dirty="0">
              <a:solidFill>
                <a:schemeClr val="dk1"/>
              </a:solidFill>
              <a:latin typeface="Calibri"/>
              <a:ea typeface="Calibri"/>
              <a:cs typeface="Calibri"/>
              <a:sym typeface="Calibri"/>
            </a:endParaRPr>
          </a:p>
          <a:p>
            <a:pPr marL="571500" marR="0" lvl="0" indent="-571500" algn="l" rtl="0">
              <a:lnSpc>
                <a:spcPct val="90000"/>
              </a:lnSpc>
              <a:spcBef>
                <a:spcPts val="1500"/>
              </a:spcBef>
              <a:spcAft>
                <a:spcPts val="0"/>
              </a:spcAft>
              <a:buClr>
                <a:schemeClr val="dk1"/>
              </a:buClr>
              <a:buSzPts val="2150"/>
              <a:buFont typeface="Arial"/>
              <a:buChar char="•"/>
            </a:pPr>
            <a:r>
              <a:rPr lang="fr-CA" sz="3225" b="0" i="0" u="none" strike="noStrike" cap="none" dirty="0" err="1">
                <a:solidFill>
                  <a:schemeClr val="dk1"/>
                </a:solidFill>
                <a:latin typeface="Calibri"/>
                <a:ea typeface="Calibri"/>
                <a:cs typeface="Calibri"/>
                <a:sym typeface="Calibri"/>
              </a:rPr>
              <a:t>Atorvastatin</a:t>
            </a:r>
            <a:r>
              <a:rPr lang="fr-CA" sz="3225" b="0" i="0" u="none" strike="noStrike" cap="none" dirty="0">
                <a:solidFill>
                  <a:schemeClr val="dk1"/>
                </a:solidFill>
                <a:latin typeface="Calibri"/>
                <a:ea typeface="Calibri"/>
                <a:cs typeface="Calibri"/>
                <a:sym typeface="Calibri"/>
              </a:rPr>
              <a:t> 10 mg po HS</a:t>
            </a:r>
            <a:endParaRPr sz="3225" b="0" i="0" u="none" strike="noStrike" cap="none" dirty="0">
              <a:solidFill>
                <a:schemeClr val="dk1"/>
              </a:solidFill>
              <a:latin typeface="Calibri"/>
              <a:ea typeface="Calibri"/>
              <a:cs typeface="Calibri"/>
              <a:sym typeface="Calibri"/>
            </a:endParaRPr>
          </a:p>
          <a:p>
            <a:pPr marL="571500" marR="0" lvl="0" indent="-571500" algn="l" rtl="0">
              <a:lnSpc>
                <a:spcPct val="90000"/>
              </a:lnSpc>
              <a:spcBef>
                <a:spcPts val="0"/>
              </a:spcBef>
              <a:spcAft>
                <a:spcPts val="0"/>
              </a:spcAft>
              <a:buClr>
                <a:schemeClr val="dk1"/>
              </a:buClr>
              <a:buSzPts val="2150"/>
              <a:buFont typeface="Arial"/>
              <a:buChar char="•"/>
            </a:pPr>
            <a:r>
              <a:rPr lang="fr-CA" sz="3225" b="0" i="0" u="none" strike="noStrike" cap="none" dirty="0">
                <a:solidFill>
                  <a:schemeClr val="dk1"/>
                </a:solidFill>
                <a:latin typeface="Calibri"/>
                <a:ea typeface="Calibri"/>
                <a:cs typeface="Calibri"/>
                <a:sym typeface="Calibri"/>
              </a:rPr>
              <a:t>Vit D 1000 U po die</a:t>
            </a:r>
            <a:endParaRPr sz="3225" b="0" i="0" u="none" strike="noStrike" cap="none" dirty="0">
              <a:solidFill>
                <a:schemeClr val="dk1"/>
              </a:solidFill>
              <a:latin typeface="Calibri"/>
              <a:ea typeface="Calibri"/>
              <a:cs typeface="Calibri"/>
              <a:sym typeface="Calibri"/>
            </a:endParaRPr>
          </a:p>
          <a:p>
            <a:pPr marL="571500" marR="0" lvl="0" indent="-571500" algn="l" rtl="0">
              <a:lnSpc>
                <a:spcPct val="90000"/>
              </a:lnSpc>
              <a:spcBef>
                <a:spcPts val="0"/>
              </a:spcBef>
              <a:spcAft>
                <a:spcPts val="0"/>
              </a:spcAft>
              <a:buClr>
                <a:schemeClr val="dk1"/>
              </a:buClr>
              <a:buSzPts val="2150"/>
              <a:buFont typeface="Arial"/>
              <a:buChar char="•"/>
            </a:pPr>
            <a:r>
              <a:rPr lang="fr-CA" sz="3225" b="0" i="0" u="none" strike="noStrike" cap="none" dirty="0">
                <a:solidFill>
                  <a:schemeClr val="dk1"/>
                </a:solidFill>
                <a:latin typeface="Calibri"/>
                <a:ea typeface="Calibri"/>
                <a:cs typeface="Calibri"/>
                <a:sym typeface="Calibri"/>
              </a:rPr>
              <a:t>Lévothyroxine 0,200 mg po die</a:t>
            </a:r>
            <a:endParaRPr sz="3225" b="0" i="0" u="none" strike="noStrike" cap="none" dirty="0">
              <a:solidFill>
                <a:schemeClr val="dk1"/>
              </a:solidFill>
              <a:latin typeface="Calibri"/>
              <a:ea typeface="Calibri"/>
              <a:cs typeface="Calibri"/>
              <a:sym typeface="Calibri"/>
            </a:endParaRPr>
          </a:p>
        </p:txBody>
      </p:sp>
      <p:pic>
        <p:nvPicPr>
          <p:cNvPr id="325" name="Google Shape;325;g1714ee38ce1_0_199"/>
          <p:cNvPicPr preferRelativeResize="0"/>
          <p:nvPr/>
        </p:nvPicPr>
        <p:blipFill rotWithShape="1">
          <a:blip r:embed="rId3">
            <a:alphaModFix/>
          </a:blip>
          <a:srcRect/>
          <a:stretch/>
        </p:blipFill>
        <p:spPr>
          <a:xfrm>
            <a:off x="12075200" y="189725"/>
            <a:ext cx="5905575" cy="4124250"/>
          </a:xfrm>
          <a:prstGeom prst="rect">
            <a:avLst/>
          </a:prstGeom>
          <a:noFill/>
          <a:ln w="31750">
            <a:solidFill>
              <a:srgbClr val="BD482D"/>
            </a:solid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g1714ee38ce1_0_257"/>
          <p:cNvSpPr txBox="1">
            <a:spLocks noGrp="1"/>
          </p:cNvSpPr>
          <p:nvPr>
            <p:ph type="body" idx="1"/>
          </p:nvPr>
        </p:nvSpPr>
        <p:spPr>
          <a:xfrm>
            <a:off x="1257300" y="2738450"/>
            <a:ext cx="16324500" cy="6526800"/>
          </a:xfrm>
          <a:prstGeom prst="rect">
            <a:avLst/>
          </a:prstGeom>
          <a:noFill/>
          <a:ln>
            <a:noFill/>
          </a:ln>
        </p:spPr>
        <p:txBody>
          <a:bodyPr spcFirstLastPara="1" wrap="square" lIns="137125" tIns="68550" rIns="137125" bIns="68550" anchor="t" anchorCtr="0">
            <a:normAutofit/>
          </a:bodyPr>
          <a:lstStyle/>
          <a:p>
            <a:pPr marL="457200" lvl="0" indent="-457200" algn="l" rtl="0">
              <a:lnSpc>
                <a:spcPct val="115000"/>
              </a:lnSpc>
              <a:spcBef>
                <a:spcPts val="1200"/>
              </a:spcBef>
              <a:spcAft>
                <a:spcPts val="0"/>
              </a:spcAft>
              <a:buSzPts val="3600"/>
              <a:buFont typeface="Calibri"/>
              <a:buChar char="•"/>
            </a:pPr>
            <a:r>
              <a:rPr lang="fr-CA" sz="3600" i="1"/>
              <a:t>“Comparative effects of pharmacological interventions for the acute and long-term management of insomnia disorder in adults: a systematic review and network meta-analysis.” </a:t>
            </a:r>
            <a:endParaRPr sz="3600" i="1"/>
          </a:p>
          <a:p>
            <a:pPr marL="914400" lvl="1" indent="-457200" algn="l" rtl="0">
              <a:lnSpc>
                <a:spcPct val="115000"/>
              </a:lnSpc>
              <a:spcBef>
                <a:spcPts val="0"/>
              </a:spcBef>
              <a:spcAft>
                <a:spcPts val="0"/>
              </a:spcAft>
              <a:buSzPts val="3600"/>
              <a:buFont typeface="Calibri"/>
              <a:buChar char="•"/>
            </a:pPr>
            <a:r>
              <a:rPr lang="fr-CA" sz="3600"/>
              <a:t>Publiée dans Lancet en juillet 2022</a:t>
            </a:r>
            <a:endParaRPr sz="3600"/>
          </a:p>
          <a:p>
            <a:pPr marL="914400" lvl="1" indent="-457200" algn="l" rtl="0">
              <a:lnSpc>
                <a:spcPct val="115000"/>
              </a:lnSpc>
              <a:spcBef>
                <a:spcPts val="0"/>
              </a:spcBef>
              <a:spcAft>
                <a:spcPts val="0"/>
              </a:spcAft>
              <a:buSzPts val="3600"/>
              <a:buChar char="•"/>
            </a:pPr>
            <a:r>
              <a:rPr lang="fr-CA" sz="3600"/>
              <a:t>Subventionnée par le UK National Institute for Health Research Oxford Health Biomedical Research Centre</a:t>
            </a:r>
            <a:endParaRPr sz="3600"/>
          </a:p>
        </p:txBody>
      </p:sp>
      <p:sp>
        <p:nvSpPr>
          <p:cNvPr id="332" name="Google Shape;332;g1714ee38ce1_0_257"/>
          <p:cNvSpPr txBox="1"/>
          <p:nvPr/>
        </p:nvSpPr>
        <p:spPr>
          <a:xfrm>
            <a:off x="1257302" y="547689"/>
            <a:ext cx="11178538" cy="1988700"/>
          </a:xfrm>
          <a:prstGeom prst="rect">
            <a:avLst/>
          </a:prstGeom>
          <a:noFill/>
          <a:ln>
            <a:noFill/>
          </a:ln>
        </p:spPr>
        <p:txBody>
          <a:bodyPr spcFirstLastPara="1" wrap="square" lIns="137125" tIns="68550" rIns="137125" bIns="68550" anchor="ctr" anchorCtr="0">
            <a:noAutofit/>
          </a:bodyPr>
          <a:lstStyle/>
          <a:p>
            <a:pPr marL="0" marR="0" lvl="0" indent="0" algn="l" rtl="0">
              <a:lnSpc>
                <a:spcPct val="90000"/>
              </a:lnSpc>
              <a:spcBef>
                <a:spcPts val="0"/>
              </a:spcBef>
              <a:spcAft>
                <a:spcPts val="0"/>
              </a:spcAft>
              <a:buClr>
                <a:schemeClr val="dk1"/>
              </a:buClr>
              <a:buSzPts val="1800"/>
              <a:buFont typeface="Calibri"/>
              <a:buNone/>
            </a:pPr>
            <a:r>
              <a:rPr lang="fr-CA" sz="6600" b="0" i="0" u="none" strike="noStrike" cap="none">
                <a:solidFill>
                  <a:srgbClr val="191B0E"/>
                </a:solidFill>
                <a:latin typeface="Calibri"/>
                <a:ea typeface="Calibri"/>
                <a:cs typeface="Calibri"/>
                <a:sym typeface="Calibri"/>
              </a:rPr>
              <a:t>Insomnie – revue systématique</a:t>
            </a:r>
            <a:endParaRPr sz="6600" b="0" i="0" u="none" strike="noStrike" cap="none">
              <a:solidFill>
                <a:schemeClr val="dk1"/>
              </a:solidFill>
              <a:latin typeface="Calibri"/>
              <a:ea typeface="Calibri"/>
              <a:cs typeface="Calibri"/>
              <a:sym typeface="Calibri"/>
            </a:endParaRPr>
          </a:p>
        </p:txBody>
      </p:sp>
      <p:pic>
        <p:nvPicPr>
          <p:cNvPr id="333" name="Google Shape;333;g1714ee38ce1_0_257"/>
          <p:cNvPicPr preferRelativeResize="0"/>
          <p:nvPr/>
        </p:nvPicPr>
        <p:blipFill rotWithShape="1">
          <a:blip r:embed="rId3">
            <a:alphaModFix/>
          </a:blip>
          <a:srcRect/>
          <a:stretch/>
        </p:blipFill>
        <p:spPr>
          <a:xfrm>
            <a:off x="1257300" y="6971275"/>
            <a:ext cx="15201900" cy="1695450"/>
          </a:xfrm>
          <a:prstGeom prst="rect">
            <a:avLst/>
          </a:prstGeom>
          <a:noFill/>
          <a:ln>
            <a:noFill/>
          </a:ln>
        </p:spPr>
      </p:pic>
      <p:pic>
        <p:nvPicPr>
          <p:cNvPr id="3" name="Image 2">
            <a:extLst>
              <a:ext uri="{FF2B5EF4-FFF2-40B4-BE49-F238E27FC236}">
                <a16:creationId xmlns:a16="http://schemas.microsoft.com/office/drawing/2014/main" id="{21D3C29E-A732-FA35-B986-E8C005F44939}"/>
              </a:ext>
            </a:extLst>
          </p:cNvPr>
          <p:cNvPicPr>
            <a:picLocks noChangeAspect="1"/>
          </p:cNvPicPr>
          <p:nvPr/>
        </p:nvPicPr>
        <p:blipFill>
          <a:blip r:embed="rId4"/>
          <a:stretch>
            <a:fillRect/>
          </a:stretch>
        </p:blipFill>
        <p:spPr>
          <a:xfrm>
            <a:off x="-23184" y="-1"/>
            <a:ext cx="489349" cy="10287001"/>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g1714ee38ce1_0_267"/>
          <p:cNvSpPr txBox="1"/>
          <p:nvPr/>
        </p:nvSpPr>
        <p:spPr>
          <a:xfrm>
            <a:off x="558402" y="263764"/>
            <a:ext cx="15773400" cy="1988700"/>
          </a:xfrm>
          <a:prstGeom prst="rect">
            <a:avLst/>
          </a:prstGeom>
          <a:noFill/>
          <a:ln>
            <a:noFill/>
          </a:ln>
        </p:spPr>
        <p:txBody>
          <a:bodyPr spcFirstLastPara="1" wrap="square" lIns="137125" tIns="68550" rIns="137125" bIns="68550" anchor="ctr" anchorCtr="0">
            <a:noAutofit/>
          </a:bodyPr>
          <a:lstStyle/>
          <a:p>
            <a:pPr marL="0" marR="0" lvl="0" indent="0" algn="l" rtl="0">
              <a:lnSpc>
                <a:spcPct val="90000"/>
              </a:lnSpc>
              <a:spcBef>
                <a:spcPts val="0"/>
              </a:spcBef>
              <a:spcAft>
                <a:spcPts val="0"/>
              </a:spcAft>
              <a:buClr>
                <a:schemeClr val="dk1"/>
              </a:buClr>
              <a:buSzPts val="1800"/>
              <a:buFont typeface="Calibri"/>
              <a:buNone/>
            </a:pPr>
            <a:r>
              <a:rPr lang="fr-CA" sz="6600" b="0" i="0" u="none" strike="noStrike" cap="none">
                <a:solidFill>
                  <a:srgbClr val="191B0E"/>
                </a:solidFill>
                <a:latin typeface="Calibri"/>
                <a:ea typeface="Calibri"/>
                <a:cs typeface="Calibri"/>
                <a:sym typeface="Calibri"/>
              </a:rPr>
              <a:t>Insomnie – revue systématique</a:t>
            </a:r>
            <a:endParaRPr sz="6600" b="0" i="0" u="none" strike="noStrike" cap="none">
              <a:solidFill>
                <a:schemeClr val="dk1"/>
              </a:solidFill>
              <a:latin typeface="Calibri"/>
              <a:ea typeface="Calibri"/>
              <a:cs typeface="Calibri"/>
              <a:sym typeface="Calibri"/>
            </a:endParaRPr>
          </a:p>
        </p:txBody>
      </p:sp>
      <p:pic>
        <p:nvPicPr>
          <p:cNvPr id="340" name="Google Shape;340;g1714ee38ce1_0_267"/>
          <p:cNvPicPr preferRelativeResize="0"/>
          <p:nvPr/>
        </p:nvPicPr>
        <p:blipFill rotWithShape="1">
          <a:blip r:embed="rId3">
            <a:alphaModFix/>
          </a:blip>
          <a:srcRect/>
          <a:stretch/>
        </p:blipFill>
        <p:spPr>
          <a:xfrm>
            <a:off x="558400" y="2068875"/>
            <a:ext cx="13594301" cy="4525775"/>
          </a:xfrm>
          <a:prstGeom prst="rect">
            <a:avLst/>
          </a:prstGeom>
          <a:noFill/>
          <a:ln>
            <a:noFill/>
          </a:ln>
        </p:spPr>
      </p:pic>
      <p:pic>
        <p:nvPicPr>
          <p:cNvPr id="341" name="Google Shape;341;g1714ee38ce1_0_267"/>
          <p:cNvPicPr preferRelativeResize="0"/>
          <p:nvPr/>
        </p:nvPicPr>
        <p:blipFill rotWithShape="1">
          <a:blip r:embed="rId4">
            <a:alphaModFix/>
          </a:blip>
          <a:srcRect/>
          <a:stretch/>
        </p:blipFill>
        <p:spPr>
          <a:xfrm>
            <a:off x="5536150" y="6197800"/>
            <a:ext cx="12485276" cy="39796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31"/>
          <p:cNvSpPr txBox="1">
            <a:spLocks noGrp="1"/>
          </p:cNvSpPr>
          <p:nvPr>
            <p:ph type="title"/>
          </p:nvPr>
        </p:nvSpPr>
        <p:spPr>
          <a:xfrm>
            <a:off x="1257300" y="547688"/>
            <a:ext cx="15773400" cy="1988400"/>
          </a:xfrm>
          <a:prstGeom prst="rect">
            <a:avLst/>
          </a:prstGeom>
          <a:noFill/>
          <a:ln>
            <a:noFill/>
          </a:ln>
        </p:spPr>
        <p:txBody>
          <a:bodyPr spcFirstLastPara="1" wrap="square" lIns="137125" tIns="68550" rIns="137125" bIns="68550" anchor="ctr" anchorCtr="0">
            <a:normAutofit/>
          </a:bodyPr>
          <a:lstStyle/>
          <a:p>
            <a:pPr marL="0" lvl="0" indent="0" algn="l" rtl="0">
              <a:lnSpc>
                <a:spcPct val="90000"/>
              </a:lnSpc>
              <a:spcBef>
                <a:spcPts val="0"/>
              </a:spcBef>
              <a:spcAft>
                <a:spcPts val="0"/>
              </a:spcAft>
              <a:buSzPts val="4400"/>
              <a:buNone/>
            </a:pPr>
            <a:r>
              <a:rPr lang="fr-CA" sz="6600"/>
              <a:t>Insomnie</a:t>
            </a:r>
            <a:endParaRPr sz="6600"/>
          </a:p>
        </p:txBody>
      </p:sp>
      <p:sp>
        <p:nvSpPr>
          <p:cNvPr id="348" name="Google Shape;348;p31"/>
          <p:cNvSpPr txBox="1">
            <a:spLocks noGrp="1"/>
          </p:cNvSpPr>
          <p:nvPr>
            <p:ph type="body" idx="1"/>
          </p:nvPr>
        </p:nvSpPr>
        <p:spPr>
          <a:xfrm>
            <a:off x="1120575" y="3429000"/>
            <a:ext cx="16952400" cy="5259000"/>
          </a:xfrm>
          <a:prstGeom prst="rect">
            <a:avLst/>
          </a:prstGeom>
          <a:noFill/>
          <a:ln>
            <a:noFill/>
          </a:ln>
        </p:spPr>
        <p:txBody>
          <a:bodyPr spcFirstLastPara="1" wrap="square" lIns="137125" tIns="68550" rIns="137125" bIns="68550" anchor="t" anchorCtr="0">
            <a:normAutofit/>
          </a:bodyPr>
          <a:lstStyle/>
          <a:p>
            <a:pPr marL="342900" lvl="0" indent="-342900" algn="l" rtl="0">
              <a:lnSpc>
                <a:spcPct val="90000"/>
              </a:lnSpc>
              <a:spcBef>
                <a:spcPts val="0"/>
              </a:spcBef>
              <a:spcAft>
                <a:spcPts val="0"/>
              </a:spcAft>
              <a:buSzPts val="2400"/>
              <a:buFont typeface="Noto Sans Symbols"/>
              <a:buChar char="•"/>
            </a:pPr>
            <a:r>
              <a:rPr lang="fr-CA" sz="3600"/>
              <a:t>Benzodiazépines en insomnie:</a:t>
            </a:r>
            <a:endParaRPr sz="3600"/>
          </a:p>
          <a:p>
            <a:pPr marL="1028700" lvl="1" indent="-457200" algn="l" rtl="0">
              <a:lnSpc>
                <a:spcPct val="90000"/>
              </a:lnSpc>
              <a:spcBef>
                <a:spcPts val="1800"/>
              </a:spcBef>
              <a:spcAft>
                <a:spcPts val="0"/>
              </a:spcAft>
              <a:buSzPts val="3600"/>
              <a:buFont typeface="Noto Sans Symbols"/>
              <a:buChar char="•"/>
            </a:pPr>
            <a:r>
              <a:rPr lang="fr-CA" sz="3600"/>
              <a:t>NNT = 13</a:t>
            </a:r>
            <a:endParaRPr sz="3600"/>
          </a:p>
          <a:p>
            <a:pPr marL="1028700" lvl="1" indent="-457200" algn="l" rtl="0">
              <a:lnSpc>
                <a:spcPct val="90000"/>
              </a:lnSpc>
              <a:spcBef>
                <a:spcPts val="1800"/>
              </a:spcBef>
              <a:spcAft>
                <a:spcPts val="0"/>
              </a:spcAft>
              <a:buClr>
                <a:srgbClr val="2F5496"/>
              </a:buClr>
              <a:buSzPts val="3600"/>
              <a:buFont typeface="Noto Sans Symbols"/>
              <a:buChar char="•"/>
            </a:pPr>
            <a:r>
              <a:rPr lang="fr-CA" sz="3600" b="1">
                <a:solidFill>
                  <a:srgbClr val="2F5496"/>
                </a:solidFill>
              </a:rPr>
              <a:t>NNH = 6</a:t>
            </a:r>
            <a:endParaRPr sz="3600"/>
          </a:p>
          <a:p>
            <a:pPr marL="0" lvl="0" indent="0" algn="l" rtl="0">
              <a:lnSpc>
                <a:spcPct val="90000"/>
              </a:lnSpc>
              <a:spcBef>
                <a:spcPts val="1800"/>
              </a:spcBef>
              <a:spcAft>
                <a:spcPts val="0"/>
              </a:spcAft>
              <a:buSzPts val="1800"/>
              <a:buNone/>
            </a:pPr>
            <a:endParaRPr sz="2700"/>
          </a:p>
          <a:p>
            <a:pPr marL="342900" lvl="0" indent="-342900" algn="l" rtl="0">
              <a:lnSpc>
                <a:spcPct val="90000"/>
              </a:lnSpc>
              <a:spcBef>
                <a:spcPts val="1800"/>
              </a:spcBef>
              <a:spcAft>
                <a:spcPts val="0"/>
              </a:spcAft>
              <a:buSzPts val="2400"/>
              <a:buFont typeface="Noto Sans Symbols"/>
              <a:buChar char="•"/>
            </a:pPr>
            <a:r>
              <a:rPr lang="fr-CA" sz="3600"/>
              <a:t>Si usage requis, favoriser une molécule métabolisée par la voie de conjugaison </a:t>
            </a:r>
            <a:endParaRPr sz="3600"/>
          </a:p>
          <a:p>
            <a:pPr marL="1028700" lvl="1" indent="-457200" algn="l" rtl="0">
              <a:lnSpc>
                <a:spcPct val="90000"/>
              </a:lnSpc>
              <a:spcBef>
                <a:spcPts val="1800"/>
              </a:spcBef>
              <a:spcAft>
                <a:spcPts val="0"/>
              </a:spcAft>
              <a:buSzPts val="3600"/>
              <a:buFont typeface="Noto Sans Symbols"/>
              <a:buChar char="•"/>
            </a:pPr>
            <a:r>
              <a:rPr lang="fr-CA" sz="3600"/>
              <a:t>Voie métabolique qui </a:t>
            </a:r>
            <a:r>
              <a:rPr lang="fr-CA" sz="3600" b="1">
                <a:solidFill>
                  <a:srgbClr val="2F5496"/>
                </a:solidFill>
              </a:rPr>
              <a:t>ne serait pas affectée par l’âge</a:t>
            </a:r>
            <a:endParaRPr sz="3600"/>
          </a:p>
          <a:p>
            <a:pPr marL="1028700" lvl="1" indent="-457200" algn="l" rtl="0">
              <a:lnSpc>
                <a:spcPct val="90000"/>
              </a:lnSpc>
              <a:spcBef>
                <a:spcPts val="1800"/>
              </a:spcBef>
              <a:spcAft>
                <a:spcPts val="0"/>
              </a:spcAft>
              <a:buSzPts val="3600"/>
              <a:buFont typeface="Noto Sans Symbols"/>
              <a:buChar char="•"/>
            </a:pPr>
            <a:r>
              <a:rPr lang="fr-CA" sz="3600"/>
              <a:t>Lorazépam, Oxazépam, Témazépam</a:t>
            </a:r>
            <a:endParaRPr sz="3600"/>
          </a:p>
        </p:txBody>
      </p:sp>
      <p:pic>
        <p:nvPicPr>
          <p:cNvPr id="349" name="Google Shape;349;p31"/>
          <p:cNvPicPr preferRelativeResize="0"/>
          <p:nvPr/>
        </p:nvPicPr>
        <p:blipFill rotWithShape="1">
          <a:blip r:embed="rId3">
            <a:alphaModFix/>
          </a:blip>
          <a:srcRect/>
          <a:stretch/>
        </p:blipFill>
        <p:spPr>
          <a:xfrm>
            <a:off x="6209072" y="363070"/>
            <a:ext cx="12078930" cy="1485900"/>
          </a:xfrm>
          <a:prstGeom prst="rect">
            <a:avLst/>
          </a:prstGeom>
          <a:noFill/>
          <a:ln w="31750">
            <a:solidFill>
              <a:srgbClr val="BD482D"/>
            </a:solidFill>
          </a:ln>
        </p:spPr>
      </p:pic>
      <p:pic>
        <p:nvPicPr>
          <p:cNvPr id="350" name="Google Shape;350;p31"/>
          <p:cNvPicPr preferRelativeResize="0"/>
          <p:nvPr/>
        </p:nvPicPr>
        <p:blipFill rotWithShape="1">
          <a:blip r:embed="rId4">
            <a:alphaModFix/>
          </a:blip>
          <a:srcRect/>
          <a:stretch/>
        </p:blipFill>
        <p:spPr>
          <a:xfrm>
            <a:off x="15220950" y="1930131"/>
            <a:ext cx="3067050" cy="1581150"/>
          </a:xfrm>
          <a:prstGeom prst="rect">
            <a:avLst/>
          </a:prstGeom>
          <a:noFill/>
          <a:ln>
            <a:noFill/>
          </a:ln>
        </p:spPr>
      </p:pic>
      <p:pic>
        <p:nvPicPr>
          <p:cNvPr id="2" name="Image 1">
            <a:extLst>
              <a:ext uri="{FF2B5EF4-FFF2-40B4-BE49-F238E27FC236}">
                <a16:creationId xmlns:a16="http://schemas.microsoft.com/office/drawing/2014/main" id="{A8BBF96D-0F20-2382-4404-DECCAA539EC1}"/>
              </a:ext>
            </a:extLst>
          </p:cNvPr>
          <p:cNvPicPr>
            <a:picLocks noChangeAspect="1"/>
          </p:cNvPicPr>
          <p:nvPr/>
        </p:nvPicPr>
        <p:blipFill>
          <a:blip r:embed="rId5"/>
          <a:stretch>
            <a:fillRect/>
          </a:stretch>
        </p:blipFill>
        <p:spPr>
          <a:xfrm>
            <a:off x="-23184" y="-1"/>
            <a:ext cx="489349" cy="10287001"/>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5"/>
          <p:cNvSpPr txBox="1">
            <a:spLocks noGrp="1"/>
          </p:cNvSpPr>
          <p:nvPr>
            <p:ph type="body" idx="1"/>
          </p:nvPr>
        </p:nvSpPr>
        <p:spPr>
          <a:xfrm>
            <a:off x="226435" y="6754948"/>
            <a:ext cx="16727484" cy="2151927"/>
          </a:xfrm>
          <a:prstGeom prst="rect">
            <a:avLst/>
          </a:prstGeom>
          <a:noFill/>
          <a:ln>
            <a:noFill/>
          </a:ln>
        </p:spPr>
        <p:txBody>
          <a:bodyPr spcFirstLastPara="1" wrap="square" lIns="182675" tIns="182675" rIns="182675" bIns="182675" anchor="t" anchorCtr="0">
            <a:noAutofit/>
          </a:bodyPr>
          <a:lstStyle/>
          <a:p>
            <a:pPr marL="913530" lvl="0" indent="-685147" algn="l" rtl="0">
              <a:lnSpc>
                <a:spcPct val="100000"/>
              </a:lnSpc>
              <a:spcBef>
                <a:spcPts val="1199"/>
              </a:spcBef>
              <a:spcAft>
                <a:spcPts val="0"/>
              </a:spcAft>
              <a:buSzPts val="1800"/>
              <a:buFont typeface="Arial"/>
              <a:buChar char="•"/>
            </a:pPr>
            <a:r>
              <a:rPr lang="fr-CA"/>
              <a:t>NNT 4 pour sevrage complet</a:t>
            </a:r>
            <a:endParaRPr/>
          </a:p>
          <a:p>
            <a:pPr marL="913530" lvl="0" indent="-685147" algn="l" rtl="0">
              <a:lnSpc>
                <a:spcPct val="100000"/>
              </a:lnSpc>
              <a:spcBef>
                <a:spcPts val="1199"/>
              </a:spcBef>
              <a:spcAft>
                <a:spcPts val="0"/>
              </a:spcAft>
              <a:buSzPts val="1800"/>
              <a:buFont typeface="Arial"/>
              <a:buChar char="•"/>
            </a:pPr>
            <a:r>
              <a:rPr lang="fr-CA"/>
              <a:t>NNT 3 pour sevrage complet ou réduction de dose </a:t>
            </a:r>
            <a:endParaRPr/>
          </a:p>
        </p:txBody>
      </p:sp>
      <p:sp>
        <p:nvSpPr>
          <p:cNvPr id="356" name="Google Shape;356;p5"/>
          <p:cNvSpPr/>
          <p:nvPr/>
        </p:nvSpPr>
        <p:spPr>
          <a:xfrm>
            <a:off x="373677" y="8961866"/>
            <a:ext cx="16966141" cy="8303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398"/>
              <a:buFont typeface="Arial"/>
              <a:buNone/>
            </a:pPr>
            <a:r>
              <a:rPr lang="fr-CA" sz="2398" b="0" i="1" u="none" strike="noStrike" cap="none">
                <a:solidFill>
                  <a:srgbClr val="000000"/>
                </a:solidFill>
                <a:latin typeface="Arial"/>
                <a:ea typeface="Arial"/>
                <a:cs typeface="Arial"/>
                <a:sym typeface="Arial"/>
              </a:rPr>
              <a:t>Tannenbaum, Martin, Tamblyn, Benedetti, Ahmed. Reduction of inappropriate benzodiazepine prescriptions among  older adults through direct patient education: the EMPOWER cluster randomized trial. JAMA Intern Med. 2014 Jun;174(6):890-8. </a:t>
            </a:r>
            <a:endParaRPr sz="2398" b="0" i="0" u="none" strike="noStrike" cap="none">
              <a:solidFill>
                <a:srgbClr val="000000"/>
              </a:solidFill>
              <a:latin typeface="Arial"/>
              <a:ea typeface="Arial"/>
              <a:cs typeface="Arial"/>
              <a:sym typeface="Arial"/>
            </a:endParaRPr>
          </a:p>
        </p:txBody>
      </p:sp>
      <p:sp>
        <p:nvSpPr>
          <p:cNvPr id="357" name="Google Shape;357;p5"/>
          <p:cNvSpPr txBox="1"/>
          <p:nvPr/>
        </p:nvSpPr>
        <p:spPr>
          <a:xfrm>
            <a:off x="373677" y="20817"/>
            <a:ext cx="16194341" cy="1713214"/>
          </a:xfrm>
          <a:prstGeom prst="rect">
            <a:avLst/>
          </a:prstGeom>
          <a:noFill/>
          <a:ln>
            <a:noFill/>
          </a:ln>
        </p:spPr>
        <p:txBody>
          <a:bodyPr spcFirstLastPara="1" wrap="square" lIns="182675" tIns="182675" rIns="182675" bIns="182675" anchor="b" anchorCtr="0">
            <a:noAutofit/>
          </a:bodyPr>
          <a:lstStyle/>
          <a:p>
            <a:pPr marL="0" marR="0" lvl="0" indent="0" algn="l" rtl="0">
              <a:lnSpc>
                <a:spcPct val="100000"/>
              </a:lnSpc>
              <a:spcBef>
                <a:spcPts val="0"/>
              </a:spcBef>
              <a:spcAft>
                <a:spcPts val="0"/>
              </a:spcAft>
              <a:buClr>
                <a:schemeClr val="accent6"/>
              </a:buClr>
              <a:buSzPts val="3200"/>
              <a:buFont typeface="Raleway"/>
              <a:buNone/>
            </a:pPr>
            <a:r>
              <a:rPr lang="fr-CA" sz="6394" b="0" i="0" u="none" strike="noStrike" cap="none">
                <a:solidFill>
                  <a:schemeClr val="dk1"/>
                </a:solidFill>
                <a:latin typeface="Arial"/>
                <a:ea typeface="Arial"/>
                <a:cs typeface="Arial"/>
                <a:sym typeface="Arial"/>
              </a:rPr>
              <a:t>        Étude EMPOWER</a:t>
            </a:r>
            <a:endParaRPr/>
          </a:p>
        </p:txBody>
      </p:sp>
      <p:sp>
        <p:nvSpPr>
          <p:cNvPr id="358" name="Google Shape;358;p5"/>
          <p:cNvSpPr txBox="1"/>
          <p:nvPr/>
        </p:nvSpPr>
        <p:spPr>
          <a:xfrm>
            <a:off x="591860" y="3743382"/>
            <a:ext cx="3471152" cy="1723065"/>
          </a:xfrm>
          <a:prstGeom prst="rect">
            <a:avLst/>
          </a:prstGeom>
          <a:noFill/>
          <a:ln>
            <a:noFill/>
          </a:ln>
        </p:spPr>
        <p:txBody>
          <a:bodyPr spcFirstLastPara="1" wrap="square" lIns="182675" tIns="182675" rIns="182675" bIns="182675" anchor="t" anchorCtr="0">
            <a:noAutofit/>
          </a:bodyPr>
          <a:lstStyle/>
          <a:p>
            <a:pPr marL="228383" marR="0" lvl="0" indent="0" algn="ctr" rtl="0">
              <a:lnSpc>
                <a:spcPct val="100000"/>
              </a:lnSpc>
              <a:spcBef>
                <a:spcPts val="600"/>
              </a:spcBef>
              <a:spcAft>
                <a:spcPts val="0"/>
              </a:spcAft>
              <a:buClr>
                <a:schemeClr val="accent6"/>
              </a:buClr>
              <a:buSzPts val="1800"/>
              <a:buFont typeface="Lato"/>
              <a:buNone/>
            </a:pPr>
            <a:r>
              <a:rPr lang="fr-CA" sz="2997" b="0" i="0" u="none" strike="noStrike" cap="none">
                <a:solidFill>
                  <a:schemeClr val="dk1"/>
                </a:solidFill>
                <a:latin typeface="Lato"/>
                <a:ea typeface="Lato"/>
                <a:cs typeface="Lato"/>
                <a:sym typeface="Lato"/>
              </a:rPr>
              <a:t>303 participants </a:t>
            </a:r>
            <a:endParaRPr/>
          </a:p>
          <a:p>
            <a:pPr marL="228383" marR="0" lvl="0" indent="0" algn="ctr" rtl="0">
              <a:lnSpc>
                <a:spcPct val="100000"/>
              </a:lnSpc>
              <a:spcBef>
                <a:spcPts val="600"/>
              </a:spcBef>
              <a:spcAft>
                <a:spcPts val="0"/>
              </a:spcAft>
              <a:buClr>
                <a:schemeClr val="accent6"/>
              </a:buClr>
              <a:buSzPts val="1800"/>
              <a:buFont typeface="Lato"/>
              <a:buNone/>
            </a:pPr>
            <a:r>
              <a:rPr lang="fr-CA" sz="2997" b="0" i="0" u="none" strike="noStrike" cap="none">
                <a:solidFill>
                  <a:schemeClr val="dk1"/>
                </a:solidFill>
                <a:latin typeface="Lato"/>
                <a:ea typeface="Lato"/>
                <a:cs typeface="Lato"/>
                <a:sym typeface="Lato"/>
              </a:rPr>
              <a:t>(30 pharmacies)</a:t>
            </a:r>
            <a:endParaRPr/>
          </a:p>
        </p:txBody>
      </p:sp>
      <p:cxnSp>
        <p:nvCxnSpPr>
          <p:cNvPr id="359" name="Google Shape;359;p5"/>
          <p:cNvCxnSpPr/>
          <p:nvPr/>
        </p:nvCxnSpPr>
        <p:spPr>
          <a:xfrm>
            <a:off x="4434121" y="4654399"/>
            <a:ext cx="1055663" cy="0"/>
          </a:xfrm>
          <a:prstGeom prst="straightConnector1">
            <a:avLst/>
          </a:prstGeom>
          <a:noFill/>
          <a:ln w="9525" cap="flat" cmpd="sng">
            <a:solidFill>
              <a:srgbClr val="4A7DBA"/>
            </a:solidFill>
            <a:prstDash val="solid"/>
            <a:round/>
            <a:headEnd type="none" w="sm" len="sm"/>
            <a:tailEnd type="triangle" w="med" len="med"/>
          </a:ln>
        </p:spPr>
      </p:cxnSp>
      <p:sp>
        <p:nvSpPr>
          <p:cNvPr id="360" name="Google Shape;360;p5"/>
          <p:cNvSpPr txBox="1"/>
          <p:nvPr/>
        </p:nvSpPr>
        <p:spPr>
          <a:xfrm>
            <a:off x="5144666" y="4079314"/>
            <a:ext cx="3471152" cy="784112"/>
          </a:xfrm>
          <a:prstGeom prst="rect">
            <a:avLst/>
          </a:prstGeom>
          <a:noFill/>
          <a:ln>
            <a:noFill/>
          </a:ln>
        </p:spPr>
        <p:txBody>
          <a:bodyPr spcFirstLastPara="1" wrap="square" lIns="182675" tIns="182675" rIns="182675" bIns="182675" anchor="t" anchorCtr="0">
            <a:noAutofit/>
          </a:bodyPr>
          <a:lstStyle/>
          <a:p>
            <a:pPr marL="228383" marR="0" lvl="0" indent="0" algn="ctr" rtl="0">
              <a:lnSpc>
                <a:spcPct val="100000"/>
              </a:lnSpc>
              <a:spcBef>
                <a:spcPts val="600"/>
              </a:spcBef>
              <a:spcAft>
                <a:spcPts val="0"/>
              </a:spcAft>
              <a:buClr>
                <a:schemeClr val="accent6"/>
              </a:buClr>
              <a:buSzPts val="1800"/>
              <a:buFont typeface="Lato"/>
              <a:buNone/>
            </a:pPr>
            <a:r>
              <a:rPr lang="fr-CA" sz="2997" b="0" i="0" u="none" strike="noStrike" cap="none">
                <a:solidFill>
                  <a:schemeClr val="dk1"/>
                </a:solidFill>
                <a:latin typeface="Lato"/>
                <a:ea typeface="Lato"/>
                <a:cs typeface="Lato"/>
                <a:sym typeface="Lato"/>
              </a:rPr>
              <a:t>Randomisation</a:t>
            </a:r>
            <a:endParaRPr/>
          </a:p>
        </p:txBody>
      </p:sp>
      <p:cxnSp>
        <p:nvCxnSpPr>
          <p:cNvPr id="361" name="Google Shape;361;p5"/>
          <p:cNvCxnSpPr/>
          <p:nvPr/>
        </p:nvCxnSpPr>
        <p:spPr>
          <a:xfrm>
            <a:off x="8427767" y="4654402"/>
            <a:ext cx="1055663" cy="1668877"/>
          </a:xfrm>
          <a:prstGeom prst="straightConnector1">
            <a:avLst/>
          </a:prstGeom>
          <a:noFill/>
          <a:ln w="9525" cap="flat" cmpd="sng">
            <a:solidFill>
              <a:srgbClr val="4A7DBA"/>
            </a:solidFill>
            <a:prstDash val="solid"/>
            <a:round/>
            <a:headEnd type="none" w="sm" len="sm"/>
            <a:tailEnd type="triangle" w="med" len="med"/>
          </a:ln>
        </p:spPr>
      </p:cxnSp>
      <p:cxnSp>
        <p:nvCxnSpPr>
          <p:cNvPr id="362" name="Google Shape;362;p5"/>
          <p:cNvCxnSpPr/>
          <p:nvPr/>
        </p:nvCxnSpPr>
        <p:spPr>
          <a:xfrm rot="10800000" flipH="1">
            <a:off x="8427767" y="2969399"/>
            <a:ext cx="1055663" cy="1685000"/>
          </a:xfrm>
          <a:prstGeom prst="straightConnector1">
            <a:avLst/>
          </a:prstGeom>
          <a:noFill/>
          <a:ln w="9525" cap="flat" cmpd="sng">
            <a:solidFill>
              <a:srgbClr val="4A7DBA"/>
            </a:solidFill>
            <a:prstDash val="solid"/>
            <a:round/>
            <a:headEnd type="none" w="sm" len="sm"/>
            <a:tailEnd type="triangle" w="med" len="med"/>
          </a:ln>
        </p:spPr>
      </p:cxnSp>
      <p:sp>
        <p:nvSpPr>
          <p:cNvPr id="363" name="Google Shape;363;p5"/>
          <p:cNvSpPr txBox="1"/>
          <p:nvPr/>
        </p:nvSpPr>
        <p:spPr>
          <a:xfrm>
            <a:off x="9355932" y="2181036"/>
            <a:ext cx="3935204" cy="784112"/>
          </a:xfrm>
          <a:prstGeom prst="rect">
            <a:avLst/>
          </a:prstGeom>
          <a:noFill/>
          <a:ln>
            <a:noFill/>
          </a:ln>
        </p:spPr>
        <p:txBody>
          <a:bodyPr spcFirstLastPara="1" wrap="square" lIns="182675" tIns="182675" rIns="182675" bIns="182675" anchor="t" anchorCtr="0">
            <a:noAutofit/>
          </a:bodyPr>
          <a:lstStyle/>
          <a:p>
            <a:pPr marL="228383" marR="0" lvl="0" indent="0" algn="l" rtl="0">
              <a:lnSpc>
                <a:spcPct val="100000"/>
              </a:lnSpc>
              <a:spcBef>
                <a:spcPts val="600"/>
              </a:spcBef>
              <a:spcAft>
                <a:spcPts val="0"/>
              </a:spcAft>
              <a:buClr>
                <a:schemeClr val="accent6"/>
              </a:buClr>
              <a:buSzPts val="1800"/>
              <a:buFont typeface="Lato"/>
              <a:buNone/>
            </a:pPr>
            <a:r>
              <a:rPr lang="fr-CA" sz="2997" b="0" i="0" u="none" strike="noStrike" cap="none">
                <a:solidFill>
                  <a:schemeClr val="dk1"/>
                </a:solidFill>
                <a:latin typeface="Lato"/>
                <a:ea typeface="Lato"/>
                <a:cs typeface="Lato"/>
                <a:sym typeface="Lato"/>
              </a:rPr>
              <a:t>Intervention</a:t>
            </a:r>
            <a:endParaRPr/>
          </a:p>
          <a:p>
            <a:pPr marL="228383" marR="0" lvl="0" indent="0" algn="l" rtl="0">
              <a:lnSpc>
                <a:spcPct val="100000"/>
              </a:lnSpc>
              <a:spcBef>
                <a:spcPts val="600"/>
              </a:spcBef>
              <a:spcAft>
                <a:spcPts val="0"/>
              </a:spcAft>
              <a:buClr>
                <a:schemeClr val="accent6"/>
              </a:buClr>
              <a:buSzPts val="1800"/>
              <a:buFont typeface="Lato"/>
              <a:buNone/>
            </a:pPr>
            <a:r>
              <a:rPr lang="fr-CA" sz="2997" b="0" i="0" u="none" strike="noStrike" cap="none">
                <a:solidFill>
                  <a:schemeClr val="dk1"/>
                </a:solidFill>
                <a:latin typeface="Lato"/>
                <a:ea typeface="Lato"/>
                <a:cs typeface="Lato"/>
                <a:sym typeface="Lato"/>
              </a:rPr>
              <a:t>(148 participants)</a:t>
            </a:r>
            <a:endParaRPr/>
          </a:p>
        </p:txBody>
      </p:sp>
      <p:sp>
        <p:nvSpPr>
          <p:cNvPr id="364" name="Google Shape;364;p5"/>
          <p:cNvSpPr txBox="1"/>
          <p:nvPr/>
        </p:nvSpPr>
        <p:spPr>
          <a:xfrm>
            <a:off x="9379078" y="5395751"/>
            <a:ext cx="3888911" cy="784112"/>
          </a:xfrm>
          <a:prstGeom prst="rect">
            <a:avLst/>
          </a:prstGeom>
          <a:noFill/>
          <a:ln>
            <a:noFill/>
          </a:ln>
        </p:spPr>
        <p:txBody>
          <a:bodyPr spcFirstLastPara="1" wrap="square" lIns="182675" tIns="182675" rIns="182675" bIns="182675" anchor="t" anchorCtr="0">
            <a:noAutofit/>
          </a:bodyPr>
          <a:lstStyle/>
          <a:p>
            <a:pPr marL="228383" marR="0" lvl="0" indent="0" algn="l" rtl="0">
              <a:lnSpc>
                <a:spcPct val="100000"/>
              </a:lnSpc>
              <a:spcBef>
                <a:spcPts val="600"/>
              </a:spcBef>
              <a:spcAft>
                <a:spcPts val="0"/>
              </a:spcAft>
              <a:buClr>
                <a:schemeClr val="accent6"/>
              </a:buClr>
              <a:buSzPts val="1800"/>
              <a:buFont typeface="Lato"/>
              <a:buNone/>
            </a:pPr>
            <a:r>
              <a:rPr lang="fr-CA" sz="2997" b="0" i="0" u="none" strike="noStrike" cap="none">
                <a:solidFill>
                  <a:schemeClr val="dk1"/>
                </a:solidFill>
                <a:latin typeface="Lato"/>
                <a:ea typeface="Lato"/>
                <a:cs typeface="Lato"/>
                <a:sym typeface="Lato"/>
              </a:rPr>
              <a:t>Contrôle</a:t>
            </a:r>
            <a:endParaRPr/>
          </a:p>
          <a:p>
            <a:pPr marL="228383" marR="0" lvl="0" indent="0" algn="l" rtl="0">
              <a:lnSpc>
                <a:spcPct val="100000"/>
              </a:lnSpc>
              <a:spcBef>
                <a:spcPts val="600"/>
              </a:spcBef>
              <a:spcAft>
                <a:spcPts val="0"/>
              </a:spcAft>
              <a:buClr>
                <a:schemeClr val="accent6"/>
              </a:buClr>
              <a:buSzPts val="1800"/>
              <a:buFont typeface="Lato"/>
              <a:buNone/>
            </a:pPr>
            <a:r>
              <a:rPr lang="fr-CA" sz="2997" b="0" i="0" u="none" strike="noStrike" cap="none">
                <a:solidFill>
                  <a:schemeClr val="dk1"/>
                </a:solidFill>
                <a:latin typeface="Lato"/>
                <a:ea typeface="Lato"/>
                <a:cs typeface="Lato"/>
                <a:sym typeface="Lato"/>
              </a:rPr>
              <a:t>(155 participants)</a:t>
            </a:r>
            <a:endParaRPr/>
          </a:p>
        </p:txBody>
      </p:sp>
      <p:pic>
        <p:nvPicPr>
          <p:cNvPr id="365" name="Google Shape;365;p5"/>
          <p:cNvPicPr preferRelativeResize="0"/>
          <p:nvPr/>
        </p:nvPicPr>
        <p:blipFill rotWithShape="1">
          <a:blip r:embed="rId3">
            <a:alphaModFix/>
          </a:blip>
          <a:srcRect/>
          <a:stretch/>
        </p:blipFill>
        <p:spPr>
          <a:xfrm rot="932949">
            <a:off x="11699617" y="937727"/>
            <a:ext cx="1328256" cy="1736466"/>
          </a:xfrm>
          <a:prstGeom prst="rect">
            <a:avLst/>
          </a:prstGeom>
          <a:noFill/>
          <a:ln>
            <a:noFill/>
          </a:ln>
        </p:spPr>
      </p:pic>
      <p:cxnSp>
        <p:nvCxnSpPr>
          <p:cNvPr id="366" name="Google Shape;366;p5"/>
          <p:cNvCxnSpPr/>
          <p:nvPr/>
        </p:nvCxnSpPr>
        <p:spPr>
          <a:xfrm>
            <a:off x="13236307" y="4938559"/>
            <a:ext cx="2119861" cy="19636"/>
          </a:xfrm>
          <a:prstGeom prst="straightConnector1">
            <a:avLst/>
          </a:prstGeom>
          <a:noFill/>
          <a:ln w="9525" cap="flat" cmpd="sng">
            <a:solidFill>
              <a:srgbClr val="4A7DBA"/>
            </a:solidFill>
            <a:prstDash val="solid"/>
            <a:round/>
            <a:headEnd type="none" w="sm" len="sm"/>
            <a:tailEnd type="triangle" w="med" len="med"/>
          </a:ln>
        </p:spPr>
      </p:cxnSp>
      <p:sp>
        <p:nvSpPr>
          <p:cNvPr id="367" name="Google Shape;367;p5"/>
          <p:cNvSpPr txBox="1"/>
          <p:nvPr/>
        </p:nvSpPr>
        <p:spPr>
          <a:xfrm>
            <a:off x="12363744" y="3983707"/>
            <a:ext cx="3471152" cy="784112"/>
          </a:xfrm>
          <a:prstGeom prst="rect">
            <a:avLst/>
          </a:prstGeom>
          <a:noFill/>
          <a:ln>
            <a:noFill/>
          </a:ln>
        </p:spPr>
        <p:txBody>
          <a:bodyPr spcFirstLastPara="1" wrap="square" lIns="182675" tIns="182675" rIns="182675" bIns="182675" anchor="t" anchorCtr="0">
            <a:noAutofit/>
          </a:bodyPr>
          <a:lstStyle/>
          <a:p>
            <a:pPr marL="228383" marR="0" lvl="0" indent="0" algn="ctr" rtl="0">
              <a:lnSpc>
                <a:spcPct val="100000"/>
              </a:lnSpc>
              <a:spcBef>
                <a:spcPts val="600"/>
              </a:spcBef>
              <a:spcAft>
                <a:spcPts val="0"/>
              </a:spcAft>
              <a:buClr>
                <a:schemeClr val="accent6"/>
              </a:buClr>
              <a:buSzPts val="1800"/>
              <a:buFont typeface="Lato"/>
              <a:buNone/>
            </a:pPr>
            <a:r>
              <a:rPr lang="fr-CA" sz="2997" b="0" i="0" u="none" strike="noStrike" cap="none">
                <a:solidFill>
                  <a:schemeClr val="dk1"/>
                </a:solidFill>
                <a:latin typeface="Lato"/>
                <a:ea typeface="Lato"/>
                <a:cs typeface="Lato"/>
                <a:sym typeface="Lato"/>
              </a:rPr>
              <a:t>Suivi 6 mois</a:t>
            </a:r>
            <a:endParaRPr/>
          </a:p>
        </p:txBody>
      </p:sp>
      <p:sp>
        <p:nvSpPr>
          <p:cNvPr id="368" name="Google Shape;368;p5"/>
          <p:cNvSpPr txBox="1"/>
          <p:nvPr/>
        </p:nvSpPr>
        <p:spPr>
          <a:xfrm>
            <a:off x="14113573" y="5664263"/>
            <a:ext cx="4180225" cy="784112"/>
          </a:xfrm>
          <a:prstGeom prst="rect">
            <a:avLst/>
          </a:prstGeom>
          <a:noFill/>
          <a:ln>
            <a:noFill/>
          </a:ln>
        </p:spPr>
        <p:txBody>
          <a:bodyPr spcFirstLastPara="1" wrap="square" lIns="182675" tIns="182675" rIns="182675" bIns="182675" anchor="t" anchorCtr="0">
            <a:noAutofit/>
          </a:bodyPr>
          <a:lstStyle/>
          <a:p>
            <a:pPr marL="228383" marR="0" lvl="0" indent="0" algn="l" rtl="0">
              <a:lnSpc>
                <a:spcPct val="100000"/>
              </a:lnSpc>
              <a:spcBef>
                <a:spcPts val="600"/>
              </a:spcBef>
              <a:spcAft>
                <a:spcPts val="0"/>
              </a:spcAft>
              <a:buClr>
                <a:schemeClr val="accent6"/>
              </a:buClr>
              <a:buSzPts val="1800"/>
              <a:buFont typeface="Lato"/>
              <a:buNone/>
            </a:pPr>
            <a:r>
              <a:rPr lang="fr-CA" sz="2997" b="0" i="0" u="none" strike="noStrike" cap="none">
                <a:solidFill>
                  <a:schemeClr val="dk1"/>
                </a:solidFill>
                <a:latin typeface="Lato"/>
                <a:ea typeface="Lato"/>
                <a:cs typeface="Lato"/>
                <a:sym typeface="Lato"/>
              </a:rPr>
              <a:t>5 % ont discontinué</a:t>
            </a:r>
            <a:endParaRPr/>
          </a:p>
        </p:txBody>
      </p:sp>
      <p:sp>
        <p:nvSpPr>
          <p:cNvPr id="369" name="Google Shape;369;p5"/>
          <p:cNvSpPr txBox="1"/>
          <p:nvPr/>
        </p:nvSpPr>
        <p:spPr>
          <a:xfrm>
            <a:off x="14099316" y="2442072"/>
            <a:ext cx="4180225" cy="784112"/>
          </a:xfrm>
          <a:prstGeom prst="rect">
            <a:avLst/>
          </a:prstGeom>
          <a:noFill/>
          <a:ln>
            <a:noFill/>
          </a:ln>
        </p:spPr>
        <p:txBody>
          <a:bodyPr spcFirstLastPara="1" wrap="square" lIns="182675" tIns="182675" rIns="182675" bIns="182675" anchor="t" anchorCtr="0">
            <a:noAutofit/>
          </a:bodyPr>
          <a:lstStyle/>
          <a:p>
            <a:pPr marL="228383" marR="0" lvl="0" indent="0" algn="l" rtl="0">
              <a:lnSpc>
                <a:spcPct val="100000"/>
              </a:lnSpc>
              <a:spcBef>
                <a:spcPts val="600"/>
              </a:spcBef>
              <a:spcAft>
                <a:spcPts val="0"/>
              </a:spcAft>
              <a:buClr>
                <a:schemeClr val="accent6"/>
              </a:buClr>
              <a:buSzPts val="1800"/>
              <a:buFont typeface="Lato"/>
              <a:buNone/>
            </a:pPr>
            <a:r>
              <a:rPr lang="fr-CA" sz="2997" b="0" i="0" u="none" strike="noStrike" cap="none">
                <a:solidFill>
                  <a:schemeClr val="dk1"/>
                </a:solidFill>
                <a:latin typeface="Lato"/>
                <a:ea typeface="Lato"/>
                <a:cs typeface="Lato"/>
                <a:sym typeface="Lato"/>
              </a:rPr>
              <a:t>27 % ont discontinué</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32"/>
          <p:cNvSpPr txBox="1">
            <a:spLocks noGrp="1"/>
          </p:cNvSpPr>
          <p:nvPr>
            <p:ph type="title"/>
          </p:nvPr>
        </p:nvSpPr>
        <p:spPr>
          <a:xfrm>
            <a:off x="1081920" y="695825"/>
            <a:ext cx="11891400" cy="1312500"/>
          </a:xfrm>
          <a:prstGeom prst="rect">
            <a:avLst/>
          </a:prstGeom>
          <a:noFill/>
          <a:ln>
            <a:noFill/>
          </a:ln>
        </p:spPr>
        <p:txBody>
          <a:bodyPr spcFirstLastPara="1" wrap="square" lIns="137125" tIns="68550" rIns="137125" bIns="68550" anchor="ctr" anchorCtr="0">
            <a:normAutofit/>
          </a:bodyPr>
          <a:lstStyle/>
          <a:p>
            <a:pPr marL="0" lvl="0" indent="0" algn="l" rtl="0">
              <a:lnSpc>
                <a:spcPct val="90000"/>
              </a:lnSpc>
              <a:spcBef>
                <a:spcPts val="0"/>
              </a:spcBef>
              <a:spcAft>
                <a:spcPts val="0"/>
              </a:spcAft>
              <a:buSzPts val="4400"/>
              <a:buNone/>
            </a:pPr>
            <a:r>
              <a:rPr lang="fr-CA" sz="6600"/>
              <a:t>Benzodiazépines - Déprescription</a:t>
            </a:r>
            <a:endParaRPr sz="6600"/>
          </a:p>
        </p:txBody>
      </p:sp>
      <p:pic>
        <p:nvPicPr>
          <p:cNvPr id="376" name="Google Shape;376;p32"/>
          <p:cNvPicPr preferRelativeResize="0"/>
          <p:nvPr/>
        </p:nvPicPr>
        <p:blipFill rotWithShape="1">
          <a:blip r:embed="rId3">
            <a:alphaModFix/>
          </a:blip>
          <a:srcRect/>
          <a:stretch/>
        </p:blipFill>
        <p:spPr>
          <a:xfrm>
            <a:off x="5679955" y="2382079"/>
            <a:ext cx="5299493" cy="6794222"/>
          </a:xfrm>
          <a:prstGeom prst="rect">
            <a:avLst/>
          </a:prstGeom>
          <a:noFill/>
          <a:ln>
            <a:noFill/>
          </a:ln>
        </p:spPr>
      </p:pic>
      <p:pic>
        <p:nvPicPr>
          <p:cNvPr id="377" name="Google Shape;377;p32"/>
          <p:cNvPicPr preferRelativeResize="0"/>
          <p:nvPr/>
        </p:nvPicPr>
        <p:blipFill rotWithShape="1">
          <a:blip r:embed="rId4">
            <a:alphaModFix/>
          </a:blip>
          <a:srcRect/>
          <a:stretch/>
        </p:blipFill>
        <p:spPr>
          <a:xfrm>
            <a:off x="11593234" y="1778701"/>
            <a:ext cx="6248400" cy="8001000"/>
          </a:xfrm>
          <a:prstGeom prst="rect">
            <a:avLst/>
          </a:prstGeom>
          <a:noFill/>
          <a:ln>
            <a:noFill/>
          </a:ln>
        </p:spPr>
      </p:pic>
      <p:pic>
        <p:nvPicPr>
          <p:cNvPr id="378" name="Google Shape;378;p32"/>
          <p:cNvPicPr preferRelativeResize="0"/>
          <p:nvPr/>
        </p:nvPicPr>
        <p:blipFill rotWithShape="1">
          <a:blip r:embed="rId5">
            <a:alphaModFix/>
          </a:blip>
          <a:srcRect/>
          <a:stretch/>
        </p:blipFill>
        <p:spPr>
          <a:xfrm>
            <a:off x="7439181" y="9176311"/>
            <a:ext cx="3409642" cy="1001434"/>
          </a:xfrm>
          <a:prstGeom prst="rect">
            <a:avLst/>
          </a:prstGeom>
          <a:noFill/>
          <a:ln>
            <a:noFill/>
          </a:ln>
        </p:spPr>
      </p:pic>
      <p:sp>
        <p:nvSpPr>
          <p:cNvPr id="379" name="Google Shape;379;p32"/>
          <p:cNvSpPr txBox="1"/>
          <p:nvPr/>
        </p:nvSpPr>
        <p:spPr>
          <a:xfrm>
            <a:off x="1972125" y="2958175"/>
            <a:ext cx="2371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380" name="Google Shape;380;p32"/>
          <p:cNvSpPr txBox="1"/>
          <p:nvPr/>
        </p:nvSpPr>
        <p:spPr>
          <a:xfrm>
            <a:off x="1572075" y="2916288"/>
            <a:ext cx="3494100" cy="5725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fr-CA" sz="3600" b="0" i="0" u="none" strike="noStrike" cap="none">
                <a:solidFill>
                  <a:schemeClr val="dk1"/>
                </a:solidFill>
                <a:latin typeface="Calibri"/>
                <a:ea typeface="Calibri"/>
                <a:cs typeface="Calibri"/>
                <a:sym typeface="Calibri"/>
              </a:rPr>
              <a:t>Juste le fait de remettre la brochure EMPOWER aux patients, sans même en parler, encourage un tiers des patients à sevrer leur benzodiazépine!</a:t>
            </a:r>
            <a:endParaRPr sz="3600" b="0" i="0" u="none" strike="noStrike" cap="none">
              <a:solidFill>
                <a:schemeClr val="dk1"/>
              </a:solidFill>
              <a:latin typeface="Calibri"/>
              <a:ea typeface="Calibri"/>
              <a:cs typeface="Calibri"/>
              <a:sym typeface="Calibri"/>
            </a:endParaRPr>
          </a:p>
        </p:txBody>
      </p:sp>
      <p:pic>
        <p:nvPicPr>
          <p:cNvPr id="2" name="Image 1">
            <a:extLst>
              <a:ext uri="{FF2B5EF4-FFF2-40B4-BE49-F238E27FC236}">
                <a16:creationId xmlns:a16="http://schemas.microsoft.com/office/drawing/2014/main" id="{B97D7EA2-ECB2-F9C7-8DC7-5FF3CDF1CDB3}"/>
              </a:ext>
            </a:extLst>
          </p:cNvPr>
          <p:cNvPicPr>
            <a:picLocks noChangeAspect="1"/>
          </p:cNvPicPr>
          <p:nvPr/>
        </p:nvPicPr>
        <p:blipFill>
          <a:blip r:embed="rId6"/>
          <a:stretch>
            <a:fillRect/>
          </a:stretch>
        </p:blipFill>
        <p:spPr>
          <a:xfrm>
            <a:off x="-23184" y="-1"/>
            <a:ext cx="489349" cy="10287001"/>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g1714ee38ce1_0_143"/>
          <p:cNvSpPr txBox="1">
            <a:spLocks noGrp="1"/>
          </p:cNvSpPr>
          <p:nvPr>
            <p:ph type="title" idx="4294967295"/>
          </p:nvPr>
        </p:nvSpPr>
        <p:spPr>
          <a:xfrm>
            <a:off x="5549200" y="-1328204"/>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fr-CA"/>
              <a:t>Diapositive titre </a:t>
            </a:r>
            <a:endParaRPr/>
          </a:p>
        </p:txBody>
      </p:sp>
      <p:sp>
        <p:nvSpPr>
          <p:cNvPr id="387" name="Google Shape;387;g1714ee38ce1_0_143"/>
          <p:cNvSpPr txBox="1">
            <a:spLocks noGrp="1"/>
          </p:cNvSpPr>
          <p:nvPr>
            <p:ph type="body" idx="4294967295"/>
          </p:nvPr>
        </p:nvSpPr>
        <p:spPr>
          <a:xfrm>
            <a:off x="1198880" y="1016000"/>
            <a:ext cx="6636170" cy="8586700"/>
          </a:xfrm>
          <a:prstGeom prst="rect">
            <a:avLst/>
          </a:prstGeom>
          <a:noFill/>
          <a:ln>
            <a:noFill/>
          </a:ln>
        </p:spPr>
        <p:txBody>
          <a:bodyPr spcFirstLastPara="1" wrap="square" lIns="137125" tIns="68550" rIns="137125" bIns="68550" anchor="t" anchorCtr="0">
            <a:noAutofit/>
          </a:bodyPr>
          <a:lstStyle/>
          <a:p>
            <a:pPr marL="0" lvl="0" indent="0" algn="l" rtl="0">
              <a:lnSpc>
                <a:spcPct val="100000"/>
              </a:lnSpc>
              <a:spcBef>
                <a:spcPts val="1500"/>
              </a:spcBef>
              <a:spcAft>
                <a:spcPts val="0"/>
              </a:spcAft>
              <a:buSzPts val="3200"/>
              <a:buNone/>
            </a:pPr>
            <a:r>
              <a:rPr lang="fr-CA" sz="4400" u="sng" dirty="0">
                <a:solidFill>
                  <a:schemeClr val="hlink"/>
                </a:solidFill>
                <a:hlinkClick r:id="rId3"/>
              </a:rPr>
              <a:t>Deprescribing.org</a:t>
            </a:r>
            <a:endParaRPr sz="4400" dirty="0"/>
          </a:p>
          <a:p>
            <a:pPr marL="342900" lvl="0" indent="-342900" algn="l" rtl="0">
              <a:lnSpc>
                <a:spcPct val="100000"/>
              </a:lnSpc>
              <a:spcBef>
                <a:spcPts val="1500"/>
              </a:spcBef>
              <a:spcAft>
                <a:spcPts val="0"/>
              </a:spcAft>
              <a:buSzPts val="3900"/>
              <a:buChar char="•"/>
            </a:pPr>
            <a:r>
              <a:rPr lang="fr-CA" sz="3900" dirty="0"/>
              <a:t>Algorithmes pour aider à la </a:t>
            </a:r>
            <a:r>
              <a:rPr lang="fr-CA" sz="3900" dirty="0" err="1"/>
              <a:t>déprescription</a:t>
            </a:r>
            <a:endParaRPr sz="3900" dirty="0"/>
          </a:p>
          <a:p>
            <a:pPr marL="457200" marR="0" lvl="0" indent="-431800" algn="l" rtl="0">
              <a:lnSpc>
                <a:spcPct val="100000"/>
              </a:lnSpc>
              <a:spcBef>
                <a:spcPts val="640"/>
              </a:spcBef>
              <a:spcAft>
                <a:spcPts val="0"/>
              </a:spcAft>
              <a:buClr>
                <a:schemeClr val="dk1"/>
              </a:buClr>
              <a:buSzPts val="3200"/>
              <a:buFont typeface="Arial"/>
              <a:buChar char="•"/>
            </a:pPr>
            <a:r>
              <a:rPr lang="fr-CA" sz="3900" dirty="0"/>
              <a:t>Brochures </a:t>
            </a:r>
            <a:r>
              <a:rPr lang="fr-CA" sz="3900" dirty="0" err="1"/>
              <a:t>Empower</a:t>
            </a:r>
            <a:r>
              <a:rPr lang="fr-CA" sz="3900" dirty="0"/>
              <a:t> </a:t>
            </a:r>
            <a:endParaRPr dirty="0"/>
          </a:p>
          <a:p>
            <a:pPr marL="914400" lvl="1" indent="-406400" algn="l" rtl="0">
              <a:lnSpc>
                <a:spcPct val="100000"/>
              </a:lnSpc>
              <a:spcBef>
                <a:spcPts val="560"/>
              </a:spcBef>
              <a:spcAft>
                <a:spcPts val="0"/>
              </a:spcAft>
              <a:buSzPts val="2800"/>
              <a:buChar char="–"/>
            </a:pPr>
            <a:r>
              <a:rPr lang="fr-CA" dirty="0"/>
              <a:t>Sédatifs-hypnotiques</a:t>
            </a:r>
            <a:endParaRPr dirty="0"/>
          </a:p>
          <a:p>
            <a:pPr marL="914400" lvl="1" indent="-406400" algn="l" rtl="0">
              <a:lnSpc>
                <a:spcPct val="100000"/>
              </a:lnSpc>
              <a:spcBef>
                <a:spcPts val="560"/>
              </a:spcBef>
              <a:spcAft>
                <a:spcPts val="0"/>
              </a:spcAft>
              <a:buSzPts val="2800"/>
              <a:buChar char="–"/>
            </a:pPr>
            <a:r>
              <a:rPr lang="fr-CA" dirty="0"/>
              <a:t>IPP</a:t>
            </a:r>
            <a:endParaRPr dirty="0"/>
          </a:p>
          <a:p>
            <a:pPr marL="914400" lvl="1" indent="-406400" algn="l" rtl="0">
              <a:lnSpc>
                <a:spcPct val="100000"/>
              </a:lnSpc>
              <a:spcBef>
                <a:spcPts val="560"/>
              </a:spcBef>
              <a:spcAft>
                <a:spcPts val="0"/>
              </a:spcAft>
              <a:buSzPts val="2800"/>
              <a:buChar char="–"/>
            </a:pPr>
            <a:r>
              <a:rPr lang="fr-CA" dirty="0"/>
              <a:t>Sulfonylurées</a:t>
            </a:r>
            <a:endParaRPr dirty="0"/>
          </a:p>
          <a:p>
            <a:pPr marL="914400" lvl="1" indent="-406400" algn="l" rtl="0">
              <a:lnSpc>
                <a:spcPct val="100000"/>
              </a:lnSpc>
              <a:spcBef>
                <a:spcPts val="560"/>
              </a:spcBef>
              <a:spcAft>
                <a:spcPts val="0"/>
              </a:spcAft>
              <a:buSzPts val="2800"/>
              <a:buChar char="–"/>
            </a:pPr>
            <a:r>
              <a:rPr lang="fr-CA" dirty="0"/>
              <a:t>Antipsychotiques</a:t>
            </a:r>
            <a:endParaRPr dirty="0"/>
          </a:p>
          <a:p>
            <a:pPr marL="914400" lvl="1" indent="-406400" algn="l" rtl="0">
              <a:lnSpc>
                <a:spcPct val="100000"/>
              </a:lnSpc>
              <a:spcBef>
                <a:spcPts val="560"/>
              </a:spcBef>
              <a:spcAft>
                <a:spcPts val="0"/>
              </a:spcAft>
              <a:buSzPts val="2800"/>
              <a:buChar char="–"/>
            </a:pPr>
            <a:r>
              <a:rPr lang="fr-CA" dirty="0"/>
              <a:t>Antihistaminiques</a:t>
            </a:r>
            <a:endParaRPr dirty="0"/>
          </a:p>
          <a:p>
            <a:pPr marL="914400" lvl="1" indent="-406400" algn="l" rtl="0">
              <a:lnSpc>
                <a:spcPct val="100000"/>
              </a:lnSpc>
              <a:spcBef>
                <a:spcPts val="560"/>
              </a:spcBef>
              <a:spcAft>
                <a:spcPts val="0"/>
              </a:spcAft>
              <a:buSzPts val="2800"/>
              <a:buChar char="–"/>
            </a:pPr>
            <a:r>
              <a:rPr lang="fr-CA" dirty="0"/>
              <a:t>Opioïdes/narcotiques</a:t>
            </a:r>
            <a:endParaRPr dirty="0"/>
          </a:p>
        </p:txBody>
      </p:sp>
      <p:pic>
        <p:nvPicPr>
          <p:cNvPr id="388" name="Google Shape;388;g1714ee38ce1_0_143"/>
          <p:cNvPicPr preferRelativeResize="0"/>
          <p:nvPr/>
        </p:nvPicPr>
        <p:blipFill rotWithShape="1">
          <a:blip r:embed="rId4">
            <a:alphaModFix/>
          </a:blip>
          <a:srcRect/>
          <a:stretch/>
        </p:blipFill>
        <p:spPr>
          <a:xfrm>
            <a:off x="8227700" y="5278100"/>
            <a:ext cx="3592726" cy="4605475"/>
          </a:xfrm>
          <a:prstGeom prst="rect">
            <a:avLst/>
          </a:prstGeom>
          <a:noFill/>
          <a:ln w="28575" cap="flat" cmpd="sng">
            <a:solidFill>
              <a:schemeClr val="dk2"/>
            </a:solidFill>
            <a:prstDash val="solid"/>
            <a:round/>
            <a:headEnd type="none" w="sm" len="sm"/>
            <a:tailEnd type="none" w="sm" len="sm"/>
          </a:ln>
        </p:spPr>
      </p:pic>
      <p:pic>
        <p:nvPicPr>
          <p:cNvPr id="389" name="Google Shape;389;g1714ee38ce1_0_143"/>
          <p:cNvPicPr preferRelativeResize="0"/>
          <p:nvPr/>
        </p:nvPicPr>
        <p:blipFill rotWithShape="1">
          <a:blip r:embed="rId5">
            <a:alphaModFix/>
          </a:blip>
          <a:srcRect/>
          <a:stretch/>
        </p:blipFill>
        <p:spPr>
          <a:xfrm>
            <a:off x="8227700" y="2688488"/>
            <a:ext cx="9654564" cy="2437212"/>
          </a:xfrm>
          <a:prstGeom prst="rect">
            <a:avLst/>
          </a:prstGeom>
          <a:noFill/>
          <a:ln>
            <a:noFill/>
          </a:ln>
        </p:spPr>
      </p:pic>
      <p:pic>
        <p:nvPicPr>
          <p:cNvPr id="390" name="Google Shape;390;g1714ee38ce1_0_143"/>
          <p:cNvPicPr preferRelativeResize="0"/>
          <p:nvPr/>
        </p:nvPicPr>
        <p:blipFill rotWithShape="1">
          <a:blip r:embed="rId6">
            <a:alphaModFix/>
          </a:blip>
          <a:srcRect/>
          <a:stretch/>
        </p:blipFill>
        <p:spPr>
          <a:xfrm>
            <a:off x="12028550" y="5540075"/>
            <a:ext cx="5853724" cy="3951800"/>
          </a:xfrm>
          <a:prstGeom prst="rect">
            <a:avLst/>
          </a:prstGeom>
          <a:noFill/>
          <a:ln w="28575" cap="flat" cmpd="sng">
            <a:solidFill>
              <a:schemeClr val="dk2"/>
            </a:solidFill>
            <a:prstDash val="solid"/>
            <a:round/>
            <a:headEnd type="none" w="sm" len="sm"/>
            <a:tailEnd type="none" w="sm" len="sm"/>
          </a:ln>
        </p:spPr>
      </p:pic>
      <p:pic>
        <p:nvPicPr>
          <p:cNvPr id="3" name="Image 2">
            <a:extLst>
              <a:ext uri="{FF2B5EF4-FFF2-40B4-BE49-F238E27FC236}">
                <a16:creationId xmlns:a16="http://schemas.microsoft.com/office/drawing/2014/main" id="{B699E286-26BE-29E6-094C-B3503695E3F6}"/>
              </a:ext>
            </a:extLst>
          </p:cNvPr>
          <p:cNvPicPr>
            <a:picLocks noChangeAspect="1"/>
          </p:cNvPicPr>
          <p:nvPr/>
        </p:nvPicPr>
        <p:blipFill>
          <a:blip r:embed="rId7"/>
          <a:stretch>
            <a:fillRect/>
          </a:stretch>
        </p:blipFill>
        <p:spPr>
          <a:xfrm>
            <a:off x="8220882" y="149166"/>
            <a:ext cx="9654564" cy="2386922"/>
          </a:xfrm>
          <a:prstGeom prst="rect">
            <a:avLst/>
          </a:prstGeom>
        </p:spPr>
      </p:pic>
      <p:pic>
        <p:nvPicPr>
          <p:cNvPr id="4" name="Image 3">
            <a:extLst>
              <a:ext uri="{FF2B5EF4-FFF2-40B4-BE49-F238E27FC236}">
                <a16:creationId xmlns:a16="http://schemas.microsoft.com/office/drawing/2014/main" id="{F9BD026B-0362-870D-4529-200C3A676342}"/>
              </a:ext>
            </a:extLst>
          </p:cNvPr>
          <p:cNvPicPr>
            <a:picLocks noChangeAspect="1"/>
          </p:cNvPicPr>
          <p:nvPr/>
        </p:nvPicPr>
        <p:blipFill>
          <a:blip r:embed="rId8"/>
          <a:stretch>
            <a:fillRect/>
          </a:stretch>
        </p:blipFill>
        <p:spPr>
          <a:xfrm>
            <a:off x="-23184" y="-1"/>
            <a:ext cx="489349" cy="102870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7"/>
                                        </p:tgtEl>
                                        <p:attrNameLst>
                                          <p:attrName>style.visibility</p:attrName>
                                        </p:attrNameLst>
                                      </p:cBhvr>
                                      <p:to>
                                        <p:strVal val="visible"/>
                                      </p:to>
                                    </p:set>
                                    <p:animEffect transition="in" filter="fade">
                                      <p:cBhvr>
                                        <p:cTn id="7" dur="1000"/>
                                        <p:tgtEl>
                                          <p:spTgt spid="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397" name="Google Shape;397;p33"/>
          <p:cNvPicPr preferRelativeResize="0">
            <a:picLocks noGrp="1"/>
          </p:cNvPicPr>
          <p:nvPr>
            <p:ph type="body" idx="1"/>
          </p:nvPr>
        </p:nvPicPr>
        <p:blipFill rotWithShape="1">
          <a:blip r:embed="rId3">
            <a:alphaModFix/>
          </a:blip>
          <a:srcRect/>
          <a:stretch/>
        </p:blipFill>
        <p:spPr>
          <a:xfrm>
            <a:off x="963426" y="2511163"/>
            <a:ext cx="5198400" cy="5372100"/>
          </a:xfrm>
          <a:prstGeom prst="rect">
            <a:avLst/>
          </a:prstGeom>
          <a:noFill/>
          <a:ln>
            <a:noFill/>
          </a:ln>
        </p:spPr>
      </p:pic>
      <p:pic>
        <p:nvPicPr>
          <p:cNvPr id="398" name="Google Shape;398;p33"/>
          <p:cNvPicPr preferRelativeResize="0"/>
          <p:nvPr/>
        </p:nvPicPr>
        <p:blipFill rotWithShape="1">
          <a:blip r:embed="rId4">
            <a:alphaModFix/>
          </a:blip>
          <a:srcRect/>
          <a:stretch/>
        </p:blipFill>
        <p:spPr>
          <a:xfrm>
            <a:off x="11502603" y="2828920"/>
            <a:ext cx="2971800" cy="4629150"/>
          </a:xfrm>
          <a:prstGeom prst="rect">
            <a:avLst/>
          </a:prstGeom>
          <a:noFill/>
          <a:ln>
            <a:noFill/>
          </a:ln>
        </p:spPr>
      </p:pic>
      <p:sp>
        <p:nvSpPr>
          <p:cNvPr id="399" name="Google Shape;399;p33"/>
          <p:cNvSpPr txBox="1"/>
          <p:nvPr/>
        </p:nvSpPr>
        <p:spPr>
          <a:xfrm>
            <a:off x="822026" y="7964190"/>
            <a:ext cx="5198400" cy="1385400"/>
          </a:xfrm>
          <a:prstGeom prst="rect">
            <a:avLst/>
          </a:prstGeom>
          <a:noFill/>
          <a:ln>
            <a:noFill/>
          </a:ln>
        </p:spPr>
        <p:txBody>
          <a:bodyPr spcFirstLastPara="1" wrap="square" lIns="137125" tIns="68550" rIns="137125" bIns="68550"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fr-CA" sz="2700" b="0" i="0" u="none" strike="noStrike" cap="none">
                <a:solidFill>
                  <a:schemeClr val="dk1"/>
                </a:solidFill>
                <a:latin typeface="Calibri"/>
                <a:ea typeface="Calibri"/>
                <a:cs typeface="Calibri"/>
                <a:sym typeface="Calibri"/>
              </a:rPr>
              <a:t>Brochure sur le sommeil (réseau canadien pour la déprescription et collaborateurs)</a:t>
            </a:r>
            <a:endParaRPr sz="1576" b="0" i="0" u="none" strike="noStrike" cap="none">
              <a:solidFill>
                <a:schemeClr val="dk1"/>
              </a:solidFill>
              <a:latin typeface="Calibri"/>
              <a:ea typeface="Calibri"/>
              <a:cs typeface="Calibri"/>
              <a:sym typeface="Calibri"/>
            </a:endParaRPr>
          </a:p>
        </p:txBody>
      </p:sp>
      <p:sp>
        <p:nvSpPr>
          <p:cNvPr id="400" name="Google Shape;400;p33"/>
          <p:cNvSpPr txBox="1"/>
          <p:nvPr/>
        </p:nvSpPr>
        <p:spPr>
          <a:xfrm>
            <a:off x="11502603" y="7458072"/>
            <a:ext cx="2971800" cy="1385400"/>
          </a:xfrm>
          <a:prstGeom prst="rect">
            <a:avLst/>
          </a:prstGeom>
          <a:noFill/>
          <a:ln>
            <a:noFill/>
          </a:ln>
        </p:spPr>
        <p:txBody>
          <a:bodyPr spcFirstLastPara="1" wrap="square" lIns="137125" tIns="68550" rIns="137125" bIns="68550"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fr-CA" sz="2700" b="0" i="0" u="none" strike="noStrike" cap="none">
                <a:solidFill>
                  <a:schemeClr val="dk1"/>
                </a:solidFill>
                <a:latin typeface="Calibri"/>
                <a:ea typeface="Calibri"/>
                <a:cs typeface="Calibri"/>
                <a:sym typeface="Calibri"/>
              </a:rPr>
              <a:t>Programme du CIUSSS Capitale Nationale</a:t>
            </a:r>
            <a:endParaRPr sz="1576" b="0" i="0" u="none" strike="noStrike" cap="none">
              <a:solidFill>
                <a:schemeClr val="dk1"/>
              </a:solidFill>
              <a:latin typeface="Calibri"/>
              <a:ea typeface="Calibri"/>
              <a:cs typeface="Calibri"/>
              <a:sym typeface="Calibri"/>
            </a:endParaRPr>
          </a:p>
        </p:txBody>
      </p:sp>
      <p:pic>
        <p:nvPicPr>
          <p:cNvPr id="401" name="Google Shape;401;p33"/>
          <p:cNvPicPr preferRelativeResize="0"/>
          <p:nvPr/>
        </p:nvPicPr>
        <p:blipFill rotWithShape="1">
          <a:blip r:embed="rId5">
            <a:alphaModFix/>
          </a:blip>
          <a:srcRect/>
          <a:stretch/>
        </p:blipFill>
        <p:spPr>
          <a:xfrm>
            <a:off x="15403603" y="318286"/>
            <a:ext cx="2539762" cy="2235600"/>
          </a:xfrm>
          <a:prstGeom prst="rect">
            <a:avLst/>
          </a:prstGeom>
          <a:noFill/>
          <a:ln>
            <a:noFill/>
          </a:ln>
        </p:spPr>
      </p:pic>
      <p:pic>
        <p:nvPicPr>
          <p:cNvPr id="402" name="Google Shape;402;p33"/>
          <p:cNvPicPr preferRelativeResize="0"/>
          <p:nvPr/>
        </p:nvPicPr>
        <p:blipFill rotWithShape="1">
          <a:blip r:embed="rId6">
            <a:alphaModFix/>
          </a:blip>
          <a:srcRect/>
          <a:stretch/>
        </p:blipFill>
        <p:spPr>
          <a:xfrm>
            <a:off x="16105550" y="4346239"/>
            <a:ext cx="1837826" cy="2228852"/>
          </a:xfrm>
          <a:prstGeom prst="rect">
            <a:avLst/>
          </a:prstGeom>
          <a:noFill/>
          <a:ln>
            <a:noFill/>
          </a:ln>
        </p:spPr>
      </p:pic>
      <p:pic>
        <p:nvPicPr>
          <p:cNvPr id="403" name="Google Shape;403;p33"/>
          <p:cNvPicPr preferRelativeResize="0"/>
          <p:nvPr/>
        </p:nvPicPr>
        <p:blipFill rotWithShape="1">
          <a:blip r:embed="rId7">
            <a:alphaModFix/>
          </a:blip>
          <a:srcRect/>
          <a:stretch/>
        </p:blipFill>
        <p:spPr>
          <a:xfrm>
            <a:off x="14944917" y="2928042"/>
            <a:ext cx="2998470" cy="1418196"/>
          </a:xfrm>
          <a:prstGeom prst="rect">
            <a:avLst/>
          </a:prstGeom>
          <a:noFill/>
          <a:ln>
            <a:noFill/>
          </a:ln>
        </p:spPr>
      </p:pic>
      <p:sp>
        <p:nvSpPr>
          <p:cNvPr id="404" name="Google Shape;404;p33"/>
          <p:cNvSpPr txBox="1">
            <a:spLocks noGrp="1"/>
          </p:cNvSpPr>
          <p:nvPr>
            <p:ph type="title"/>
          </p:nvPr>
        </p:nvSpPr>
        <p:spPr>
          <a:xfrm>
            <a:off x="822036" y="441898"/>
            <a:ext cx="14973300" cy="1988344"/>
          </a:xfrm>
          <a:prstGeom prst="rect">
            <a:avLst/>
          </a:prstGeom>
          <a:noFill/>
          <a:ln>
            <a:noFill/>
          </a:ln>
        </p:spPr>
        <p:txBody>
          <a:bodyPr spcFirstLastPara="1" wrap="square" lIns="137125" tIns="68550" rIns="137125" bIns="68550" anchor="ctr" anchorCtr="0">
            <a:normAutofit/>
          </a:bodyPr>
          <a:lstStyle/>
          <a:p>
            <a:pPr marL="0" lvl="0" indent="0" algn="l" rtl="0">
              <a:lnSpc>
                <a:spcPct val="90000"/>
              </a:lnSpc>
              <a:spcBef>
                <a:spcPts val="0"/>
              </a:spcBef>
              <a:spcAft>
                <a:spcPts val="0"/>
              </a:spcAft>
              <a:buSzPts val="4400"/>
              <a:buNone/>
            </a:pPr>
            <a:r>
              <a:rPr lang="fr-CA" sz="8000"/>
              <a:t>Méthodes non pharmacologiques</a:t>
            </a:r>
            <a:endParaRPr sz="8000"/>
          </a:p>
        </p:txBody>
      </p:sp>
      <p:sp>
        <p:nvSpPr>
          <p:cNvPr id="405" name="Google Shape;405;p33"/>
          <p:cNvSpPr txBox="1"/>
          <p:nvPr/>
        </p:nvSpPr>
        <p:spPr>
          <a:xfrm>
            <a:off x="7110165" y="6116470"/>
            <a:ext cx="3302700" cy="134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CA" sz="3400" dirty="0">
                <a:highlight>
                  <a:srgbClr val="FFFF00"/>
                </a:highlight>
                <a:latin typeface="Calibri"/>
                <a:ea typeface="Calibri"/>
                <a:cs typeface="Calibri"/>
                <a:sym typeface="Calibri"/>
              </a:rPr>
              <a:t>ajouter celle de choisir avec soin</a:t>
            </a:r>
            <a:endParaRPr sz="3400" dirty="0">
              <a:highlight>
                <a:srgbClr val="FFFF00"/>
              </a:highlight>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410" name="Google Shape;410;p6"/>
          <p:cNvPicPr preferRelativeResize="0"/>
          <p:nvPr/>
        </p:nvPicPr>
        <p:blipFill rotWithShape="1">
          <a:blip r:embed="rId3">
            <a:alphaModFix/>
          </a:blip>
          <a:srcRect/>
          <a:stretch/>
        </p:blipFill>
        <p:spPr>
          <a:xfrm>
            <a:off x="2212752" y="1"/>
            <a:ext cx="4879997" cy="6373874"/>
          </a:xfrm>
          <a:prstGeom prst="rect">
            <a:avLst/>
          </a:prstGeom>
          <a:noFill/>
          <a:ln>
            <a:noFill/>
          </a:ln>
        </p:spPr>
      </p:pic>
      <p:pic>
        <p:nvPicPr>
          <p:cNvPr id="411" name="Google Shape;411;p6"/>
          <p:cNvPicPr preferRelativeResize="0">
            <a:picLocks noGrp="1"/>
          </p:cNvPicPr>
          <p:nvPr>
            <p:ph type="body" idx="1"/>
          </p:nvPr>
        </p:nvPicPr>
        <p:blipFill rotWithShape="1">
          <a:blip r:embed="rId4">
            <a:alphaModFix/>
          </a:blip>
          <a:srcRect/>
          <a:stretch/>
        </p:blipFill>
        <p:spPr>
          <a:xfrm>
            <a:off x="45596" y="5972996"/>
            <a:ext cx="8653388" cy="4314006"/>
          </a:xfrm>
          <a:prstGeom prst="rect">
            <a:avLst/>
          </a:prstGeom>
          <a:noFill/>
          <a:ln w="9525" cap="flat" cmpd="sng">
            <a:solidFill>
              <a:srgbClr val="0070C0"/>
            </a:solidFill>
            <a:prstDash val="solid"/>
            <a:round/>
            <a:headEnd type="none" w="sm" len="sm"/>
            <a:tailEnd type="none" w="sm" len="sm"/>
          </a:ln>
        </p:spPr>
      </p:pic>
      <p:pic>
        <p:nvPicPr>
          <p:cNvPr id="412" name="Google Shape;412;p6"/>
          <p:cNvPicPr preferRelativeResize="0"/>
          <p:nvPr/>
        </p:nvPicPr>
        <p:blipFill rotWithShape="1">
          <a:blip r:embed="rId5">
            <a:alphaModFix/>
          </a:blip>
          <a:srcRect/>
          <a:stretch/>
        </p:blipFill>
        <p:spPr>
          <a:xfrm>
            <a:off x="9363393" y="2925905"/>
            <a:ext cx="8152927" cy="7361096"/>
          </a:xfrm>
          <a:prstGeom prst="rect">
            <a:avLst/>
          </a:prstGeom>
          <a:noFill/>
          <a:ln w="9525" cap="flat" cmpd="sng">
            <a:solidFill>
              <a:srgbClr val="0070C0"/>
            </a:solidFill>
            <a:prstDash val="solid"/>
            <a:round/>
            <a:headEnd type="none" w="sm" len="sm"/>
            <a:tailEnd type="none" w="sm" len="sm"/>
          </a:ln>
        </p:spPr>
      </p:pic>
      <p:sp>
        <p:nvSpPr>
          <p:cNvPr id="413" name="Google Shape;413;p6"/>
          <p:cNvSpPr txBox="1"/>
          <p:nvPr/>
        </p:nvSpPr>
        <p:spPr>
          <a:xfrm>
            <a:off x="8504125" y="474750"/>
            <a:ext cx="8813700" cy="142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CA" sz="3600">
                <a:latin typeface="Calibri"/>
                <a:ea typeface="Calibri"/>
                <a:cs typeface="Calibri"/>
                <a:sym typeface="Calibri"/>
              </a:rPr>
              <a:t>Des idées de projet d’amélioration continue de la pratique!</a:t>
            </a:r>
            <a:endParaRPr sz="3600">
              <a:latin typeface="Calibri"/>
              <a:ea typeface="Calibri"/>
              <a:cs typeface="Calibri"/>
              <a:sym typeface="Calibri"/>
            </a:endParaRPr>
          </a:p>
          <a:p>
            <a:pPr marL="0" lvl="0" indent="0" algn="l" rtl="0">
              <a:spcBef>
                <a:spcPts val="0"/>
              </a:spcBef>
              <a:spcAft>
                <a:spcPts val="0"/>
              </a:spcAft>
              <a:buNone/>
            </a:pPr>
            <a:endParaRPr sz="3600">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5" name="Google Shape;135;p3"/>
          <p:cNvPicPr preferRelativeResize="0"/>
          <p:nvPr/>
        </p:nvPicPr>
        <p:blipFill rotWithShape="1">
          <a:blip r:embed="rId3">
            <a:alphaModFix/>
          </a:blip>
          <a:srcRect l="-292" t="1621" r="26543" b="24612"/>
          <a:stretch/>
        </p:blipFill>
        <p:spPr>
          <a:xfrm rot="5400000">
            <a:off x="339799" y="2990851"/>
            <a:ext cx="7048501" cy="7543800"/>
          </a:xfrm>
          <a:prstGeom prst="rect">
            <a:avLst/>
          </a:prstGeom>
          <a:noFill/>
          <a:ln>
            <a:noFill/>
          </a:ln>
        </p:spPr>
      </p:pic>
      <p:sp>
        <p:nvSpPr>
          <p:cNvPr id="136" name="Google Shape;136;p3"/>
          <p:cNvSpPr txBox="1"/>
          <p:nvPr/>
        </p:nvSpPr>
        <p:spPr>
          <a:xfrm>
            <a:off x="1095754" y="-14483"/>
            <a:ext cx="16096492" cy="1215654"/>
          </a:xfrm>
          <a:prstGeom prst="rect">
            <a:avLst/>
          </a:prstGeom>
          <a:noFill/>
          <a:ln>
            <a:noFill/>
          </a:ln>
        </p:spPr>
        <p:txBody>
          <a:bodyPr spcFirstLastPara="1" wrap="square" lIns="0" tIns="0" rIns="0" bIns="0" anchor="t" anchorCtr="0">
            <a:spAutoFit/>
          </a:bodyPr>
          <a:lstStyle/>
          <a:p>
            <a:pPr marL="0" marR="0" lvl="0" indent="0" algn="l" rtl="0">
              <a:lnSpc>
                <a:spcPct val="229041"/>
              </a:lnSpc>
              <a:spcBef>
                <a:spcPts val="0"/>
              </a:spcBef>
              <a:spcAft>
                <a:spcPts val="0"/>
              </a:spcAft>
              <a:buClr>
                <a:srgbClr val="000000"/>
              </a:buClr>
              <a:buSzPts val="4800"/>
              <a:buFont typeface="Arial"/>
              <a:buNone/>
            </a:pPr>
            <a:r>
              <a:rPr lang="fr-CA" sz="4800" b="1" i="0" u="none" strike="noStrike" cap="none" dirty="0">
                <a:solidFill>
                  <a:srgbClr val="000000"/>
                </a:solidFill>
                <a:latin typeface="Arimo"/>
                <a:ea typeface="Arimo"/>
                <a:cs typeface="Arimo"/>
                <a:sym typeface="Arimo"/>
              </a:rPr>
              <a:t>Divulgation de conflit d’intérêt</a:t>
            </a:r>
            <a:endParaRPr sz="1400" b="0" i="0" u="none" strike="noStrike" cap="none" dirty="0">
              <a:solidFill>
                <a:srgbClr val="000000"/>
              </a:solidFill>
              <a:latin typeface="Arial"/>
              <a:ea typeface="Arial"/>
              <a:cs typeface="Arial"/>
              <a:sym typeface="Arial"/>
            </a:endParaRPr>
          </a:p>
        </p:txBody>
      </p:sp>
      <p:sp>
        <p:nvSpPr>
          <p:cNvPr id="137" name="Google Shape;137;p3"/>
          <p:cNvSpPr txBox="1"/>
          <p:nvPr/>
        </p:nvSpPr>
        <p:spPr>
          <a:xfrm>
            <a:off x="1095754" y="1308351"/>
            <a:ext cx="14614299" cy="1015663"/>
          </a:xfrm>
          <a:prstGeom prst="rect">
            <a:avLst/>
          </a:prstGeom>
          <a:noFill/>
          <a:ln>
            <a:noFill/>
          </a:ln>
        </p:spPr>
        <p:txBody>
          <a:bodyPr spcFirstLastPara="1" wrap="square" lIns="0" tIns="0" rIns="0" bIns="0" anchor="t" anchorCtr="0">
            <a:spAutoFit/>
          </a:bodyPr>
          <a:lstStyle/>
          <a:p>
            <a:pPr marL="0" marR="0" lvl="0" indent="0" algn="l" rtl="0">
              <a:lnSpc>
                <a:spcPct val="164500"/>
              </a:lnSpc>
              <a:spcBef>
                <a:spcPts val="0"/>
              </a:spcBef>
              <a:spcAft>
                <a:spcPts val="0"/>
              </a:spcAft>
              <a:buClr>
                <a:srgbClr val="000000"/>
              </a:buClr>
              <a:buSzPts val="4000"/>
              <a:buFont typeface="Arial"/>
              <a:buNone/>
            </a:pPr>
            <a:r>
              <a:rPr lang="fr-CA" sz="4000" b="1" i="0" u="none" strike="noStrike" cap="none" dirty="0">
                <a:solidFill>
                  <a:schemeClr val="dk1"/>
                </a:solidFill>
                <a:latin typeface="Open Sans"/>
                <a:ea typeface="Open Sans"/>
                <a:cs typeface="Open Sans"/>
                <a:sym typeface="Open Sans"/>
              </a:rPr>
              <a:t>Conférencière : Dre Géraldine Lachance Fortin</a:t>
            </a:r>
            <a:endParaRPr sz="4000" b="0" i="0" u="none" strike="noStrike" cap="none" dirty="0">
              <a:solidFill>
                <a:srgbClr val="FF1616"/>
              </a:solidFill>
              <a:latin typeface="Arimo"/>
              <a:ea typeface="Arimo"/>
              <a:cs typeface="Arimo"/>
              <a:sym typeface="Arimo"/>
            </a:endParaRPr>
          </a:p>
        </p:txBody>
      </p:sp>
      <p:sp>
        <p:nvSpPr>
          <p:cNvPr id="138" name="Google Shape;138;p3"/>
          <p:cNvSpPr txBox="1"/>
          <p:nvPr/>
        </p:nvSpPr>
        <p:spPr>
          <a:xfrm>
            <a:off x="7239000" y="2856294"/>
            <a:ext cx="9358800" cy="6003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3900"/>
              <a:buFont typeface="Arial"/>
              <a:buNone/>
            </a:pPr>
            <a:r>
              <a:rPr lang="fr-CA" sz="3900" b="1" i="0" u="none" strike="noStrike" cap="none" dirty="0">
                <a:solidFill>
                  <a:srgbClr val="000000"/>
                </a:solidFill>
                <a:latin typeface="Open Sans"/>
                <a:ea typeface="Open Sans"/>
                <a:cs typeface="Open Sans"/>
                <a:sym typeface="Open Sans"/>
              </a:rPr>
              <a:t>Liens avec des commanditaires : </a:t>
            </a:r>
            <a:endParaRPr sz="1400" b="0" i="0" u="none" strike="noStrike" cap="none" dirty="0">
              <a:solidFill>
                <a:srgbClr val="000000"/>
              </a:solidFill>
              <a:latin typeface="Arial"/>
              <a:ea typeface="Arial"/>
              <a:cs typeface="Arial"/>
              <a:sym typeface="Arial"/>
            </a:endParaRPr>
          </a:p>
        </p:txBody>
      </p:sp>
      <p:sp>
        <p:nvSpPr>
          <p:cNvPr id="139" name="Google Shape;139;p3"/>
          <p:cNvSpPr txBox="1"/>
          <p:nvPr/>
        </p:nvSpPr>
        <p:spPr>
          <a:xfrm>
            <a:off x="7239000" y="3838800"/>
            <a:ext cx="10744200" cy="6460999"/>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Clr>
                <a:srgbClr val="000000"/>
              </a:buClr>
              <a:buSzPts val="2499"/>
              <a:buFont typeface="Arial"/>
              <a:buNone/>
            </a:pPr>
            <a:r>
              <a:rPr lang="fr-CA" sz="2499" b="1" i="0" u="none" strike="noStrike" cap="none" dirty="0">
                <a:solidFill>
                  <a:srgbClr val="000000"/>
                </a:solidFill>
                <a:latin typeface="Open Sans"/>
                <a:ea typeface="Open Sans"/>
                <a:cs typeface="Open Sans"/>
                <a:sym typeface="Open Sans"/>
              </a:rPr>
              <a:t>Toute relation financière directe, y compris la réception d’honoraires : </a:t>
            </a:r>
            <a:r>
              <a:rPr lang="fr-CA" sz="2499" b="0" i="0" u="none" strike="noStrike" cap="none" dirty="0">
                <a:solidFill>
                  <a:srgbClr val="000000"/>
                </a:solidFill>
                <a:latin typeface="Open Sans"/>
                <a:ea typeface="Open Sans"/>
                <a:cs typeface="Open Sans"/>
                <a:sym typeface="Open Sans"/>
              </a:rPr>
              <a:t>Aucun</a:t>
            </a:r>
            <a:endParaRPr sz="2499" b="0" i="0" u="none" strike="noStrike" cap="none" dirty="0">
              <a:solidFill>
                <a:schemeClr val="dk1"/>
              </a:solidFill>
              <a:latin typeface="Arimo"/>
              <a:ea typeface="Arimo"/>
              <a:cs typeface="Arimo"/>
              <a:sym typeface="Arimo"/>
            </a:endParaRPr>
          </a:p>
          <a:p>
            <a:pPr marL="0" marR="0" lvl="0" indent="0" algn="l" rtl="0">
              <a:lnSpc>
                <a:spcPct val="140016"/>
              </a:lnSpc>
              <a:spcBef>
                <a:spcPts val="0"/>
              </a:spcBef>
              <a:spcAft>
                <a:spcPts val="0"/>
              </a:spcAft>
              <a:buClr>
                <a:srgbClr val="000000"/>
              </a:buClr>
              <a:buSzPts val="2499"/>
              <a:buFont typeface="Arial"/>
              <a:buNone/>
            </a:pPr>
            <a:endParaRPr sz="2499" b="1" i="0" u="none" strike="noStrike" cap="none" dirty="0">
              <a:solidFill>
                <a:srgbClr val="000000"/>
              </a:solidFill>
              <a:latin typeface="Open Sans"/>
              <a:ea typeface="Open Sans"/>
              <a:cs typeface="Open Sans"/>
              <a:sym typeface="Open Sans"/>
            </a:endParaRPr>
          </a:p>
          <a:p>
            <a:pPr marL="0" marR="0" lvl="0" indent="0" algn="l" rtl="0">
              <a:lnSpc>
                <a:spcPct val="140016"/>
              </a:lnSpc>
              <a:spcBef>
                <a:spcPts val="0"/>
              </a:spcBef>
              <a:spcAft>
                <a:spcPts val="0"/>
              </a:spcAft>
              <a:buClr>
                <a:srgbClr val="000000"/>
              </a:buClr>
              <a:buSzPts val="2499"/>
              <a:buFont typeface="Arial"/>
              <a:buNone/>
            </a:pPr>
            <a:r>
              <a:rPr lang="fr-CA" sz="2499" b="1" i="0" u="none" strike="noStrike" cap="none" dirty="0">
                <a:solidFill>
                  <a:srgbClr val="000000"/>
                </a:solidFill>
                <a:latin typeface="Open Sans"/>
                <a:ea typeface="Open Sans"/>
                <a:cs typeface="Open Sans"/>
                <a:sym typeface="Open Sans"/>
              </a:rPr>
              <a:t>La participation à des conseils consultatifs ou des services de conférenciers : </a:t>
            </a:r>
            <a:r>
              <a:rPr lang="fr-CA" sz="2499" b="0" i="0" u="none" strike="noStrike" cap="none" dirty="0">
                <a:solidFill>
                  <a:srgbClr val="000000"/>
                </a:solidFill>
                <a:latin typeface="Open Sans"/>
                <a:ea typeface="Open Sans"/>
                <a:cs typeface="Open Sans"/>
                <a:sym typeface="Open Sans"/>
              </a:rPr>
              <a:t>Aucun</a:t>
            </a:r>
          </a:p>
          <a:p>
            <a:pPr marL="0" marR="0" lvl="0" indent="0" algn="l" rtl="0">
              <a:lnSpc>
                <a:spcPct val="140016"/>
              </a:lnSpc>
              <a:spcBef>
                <a:spcPts val="0"/>
              </a:spcBef>
              <a:spcAft>
                <a:spcPts val="0"/>
              </a:spcAft>
              <a:buClr>
                <a:srgbClr val="000000"/>
              </a:buClr>
              <a:buSzPts val="2499"/>
              <a:buFont typeface="Arial"/>
              <a:buNone/>
            </a:pPr>
            <a:endParaRPr sz="2499" b="1" i="0" u="none" strike="noStrike" cap="none" dirty="0">
              <a:solidFill>
                <a:srgbClr val="000000"/>
              </a:solidFill>
              <a:latin typeface="Open Sans"/>
              <a:ea typeface="Open Sans"/>
              <a:cs typeface="Open Sans"/>
              <a:sym typeface="Open Sans"/>
            </a:endParaRPr>
          </a:p>
          <a:p>
            <a:pPr marL="0" marR="0" lvl="0" indent="0" algn="l" rtl="0">
              <a:lnSpc>
                <a:spcPct val="140016"/>
              </a:lnSpc>
              <a:spcBef>
                <a:spcPts val="0"/>
              </a:spcBef>
              <a:spcAft>
                <a:spcPts val="0"/>
              </a:spcAft>
              <a:buClr>
                <a:srgbClr val="000000"/>
              </a:buClr>
              <a:buSzPts val="2499"/>
              <a:buFont typeface="Arial"/>
              <a:buNone/>
            </a:pPr>
            <a:r>
              <a:rPr lang="fr-CA" sz="2499" b="1" i="0" u="none" strike="noStrike" cap="none" dirty="0">
                <a:solidFill>
                  <a:srgbClr val="000000"/>
                </a:solidFill>
                <a:latin typeface="Open Sans"/>
                <a:ea typeface="Open Sans"/>
                <a:cs typeface="Open Sans"/>
                <a:sym typeface="Open Sans"/>
              </a:rPr>
              <a:t>Brevets de médicaments ou de dispositifs médicaux : </a:t>
            </a:r>
            <a:r>
              <a:rPr lang="fr-CA" sz="2499" b="0" i="0" u="none" strike="noStrike" cap="none" dirty="0">
                <a:solidFill>
                  <a:srgbClr val="000000"/>
                </a:solidFill>
                <a:latin typeface="Open Sans"/>
                <a:ea typeface="Open Sans"/>
                <a:cs typeface="Open Sans"/>
                <a:sym typeface="Open Sans"/>
              </a:rPr>
              <a:t>Aucun</a:t>
            </a:r>
          </a:p>
          <a:p>
            <a:pPr marL="0" marR="0" lvl="0" indent="0" algn="l" rtl="0">
              <a:lnSpc>
                <a:spcPct val="140016"/>
              </a:lnSpc>
              <a:spcBef>
                <a:spcPts val="0"/>
              </a:spcBef>
              <a:spcAft>
                <a:spcPts val="0"/>
              </a:spcAft>
              <a:buClr>
                <a:srgbClr val="000000"/>
              </a:buClr>
              <a:buSzPts val="2499"/>
              <a:buFont typeface="Arial"/>
              <a:buNone/>
            </a:pPr>
            <a:endParaRPr lang="fr-CA" sz="2499" dirty="0">
              <a:latin typeface="Open Sans"/>
              <a:ea typeface="Open Sans"/>
              <a:cs typeface="Open Sans"/>
              <a:sym typeface="Open Sans"/>
            </a:endParaRPr>
          </a:p>
          <a:p>
            <a:pPr marL="0" marR="0" lvl="0" indent="0" algn="l" rtl="0">
              <a:lnSpc>
                <a:spcPct val="140016"/>
              </a:lnSpc>
              <a:spcBef>
                <a:spcPts val="0"/>
              </a:spcBef>
              <a:spcAft>
                <a:spcPts val="0"/>
              </a:spcAft>
              <a:buClr>
                <a:srgbClr val="000000"/>
              </a:buClr>
              <a:buSzPts val="2499"/>
              <a:buFont typeface="Arial"/>
              <a:buNone/>
            </a:pPr>
            <a:r>
              <a:rPr lang="fr-CA" sz="2499" b="0" i="0" u="none" strike="noStrike" cap="none" dirty="0">
                <a:solidFill>
                  <a:schemeClr val="dk1"/>
                </a:solidFill>
                <a:highlight>
                  <a:srgbClr val="FFFF00"/>
                </a:highlight>
                <a:latin typeface="Open Sans"/>
                <a:ea typeface="Open Sans"/>
                <a:cs typeface="Open Sans"/>
                <a:sym typeface="Open Sans"/>
              </a:rPr>
              <a:t>Médecin de </a:t>
            </a:r>
            <a:r>
              <a:rPr lang="fr-CA" sz="2499" dirty="0">
                <a:solidFill>
                  <a:schemeClr val="dk1"/>
                </a:solidFill>
                <a:highlight>
                  <a:srgbClr val="FFFF00"/>
                </a:highlight>
                <a:latin typeface="Open Sans"/>
                <a:ea typeface="Open Sans"/>
                <a:cs typeface="Open Sans"/>
                <a:sym typeface="Open Sans"/>
              </a:rPr>
              <a:t>f</a:t>
            </a:r>
            <a:r>
              <a:rPr lang="fr-CA" sz="2499" b="0" i="0" u="none" strike="noStrike" cap="none" dirty="0">
                <a:solidFill>
                  <a:schemeClr val="dk1"/>
                </a:solidFill>
                <a:highlight>
                  <a:srgbClr val="FFFF00"/>
                </a:highlight>
                <a:latin typeface="Open Sans"/>
                <a:ea typeface="Open Sans"/>
                <a:cs typeface="Open Sans"/>
                <a:sym typeface="Open Sans"/>
              </a:rPr>
              <a:t>amille à Gaspé</a:t>
            </a:r>
          </a:p>
          <a:p>
            <a:pPr marL="0" marR="0" lvl="0" indent="0" algn="l" rtl="0">
              <a:lnSpc>
                <a:spcPct val="140016"/>
              </a:lnSpc>
              <a:spcBef>
                <a:spcPts val="0"/>
              </a:spcBef>
              <a:spcAft>
                <a:spcPts val="0"/>
              </a:spcAft>
              <a:buClr>
                <a:srgbClr val="000000"/>
              </a:buClr>
              <a:buSzPts val="2499"/>
              <a:buFont typeface="Arial"/>
              <a:buNone/>
            </a:pPr>
            <a:r>
              <a:rPr lang="fr-CA" sz="2499" dirty="0">
                <a:solidFill>
                  <a:schemeClr val="dk1"/>
                </a:solidFill>
                <a:highlight>
                  <a:srgbClr val="FFFF00"/>
                </a:highlight>
                <a:latin typeface="Arimo"/>
                <a:ea typeface="Arimo"/>
                <a:cs typeface="Arimo"/>
                <a:sym typeface="Arimo"/>
              </a:rPr>
              <a:t>Certifiée en médecine par le mode de vie (ACLM)</a:t>
            </a:r>
          </a:p>
          <a:p>
            <a:pPr marL="0" marR="0" lvl="0" indent="0" algn="l" rtl="0">
              <a:lnSpc>
                <a:spcPct val="140016"/>
              </a:lnSpc>
              <a:spcBef>
                <a:spcPts val="0"/>
              </a:spcBef>
              <a:spcAft>
                <a:spcPts val="0"/>
              </a:spcAft>
              <a:buClr>
                <a:srgbClr val="000000"/>
              </a:buClr>
              <a:buSzPts val="2499"/>
              <a:buFont typeface="Arial"/>
              <a:buNone/>
            </a:pPr>
            <a:r>
              <a:rPr lang="fr-CA" sz="2499" b="1" i="0" u="none" strike="noStrike" cap="none" dirty="0">
                <a:solidFill>
                  <a:schemeClr val="dk1"/>
                </a:solidFill>
                <a:highlight>
                  <a:srgbClr val="FFFF00"/>
                </a:highlight>
                <a:latin typeface="Arimo"/>
                <a:ea typeface="Arimo"/>
                <a:cs typeface="Arimo"/>
                <a:sym typeface="Arimo"/>
              </a:rPr>
              <a:t>À compléter ;)!</a:t>
            </a:r>
            <a:endParaRPr sz="2499" b="1" i="0" u="none" strike="noStrike" cap="none" dirty="0">
              <a:solidFill>
                <a:srgbClr val="000000"/>
              </a:solidFill>
              <a:highlight>
                <a:srgbClr val="FFFF00"/>
              </a:highlight>
              <a:latin typeface="Open Sans"/>
              <a:ea typeface="Open Sans"/>
              <a:cs typeface="Open Sans"/>
              <a:sym typeface="Open Sans"/>
            </a:endParaRPr>
          </a:p>
          <a:p>
            <a:pPr marL="0" marR="0" lvl="0" indent="0" algn="l" rtl="0">
              <a:lnSpc>
                <a:spcPct val="140016"/>
              </a:lnSpc>
              <a:spcBef>
                <a:spcPts val="0"/>
              </a:spcBef>
              <a:spcAft>
                <a:spcPts val="0"/>
              </a:spcAft>
              <a:buClr>
                <a:srgbClr val="000000"/>
              </a:buClr>
              <a:buSzPts val="2499"/>
              <a:buFont typeface="Arial"/>
              <a:buNone/>
            </a:pPr>
            <a:endParaRPr sz="2499" b="1" dirty="0">
              <a:solidFill>
                <a:schemeClr val="dk1"/>
              </a:solidFill>
              <a:latin typeface="Open Sans"/>
              <a:ea typeface="Open Sans"/>
              <a:cs typeface="Open Sans"/>
              <a:sym typeface="Open Sans"/>
            </a:endParaRPr>
          </a:p>
        </p:txBody>
      </p:sp>
      <p:sp>
        <p:nvSpPr>
          <p:cNvPr id="141" name="Google Shape;141;p3"/>
          <p:cNvSpPr txBox="1">
            <a:spLocks noGrp="1"/>
          </p:cNvSpPr>
          <p:nvPr>
            <p:ph type="title" idx="4294967295"/>
          </p:nvPr>
        </p:nvSpPr>
        <p:spPr>
          <a:xfrm>
            <a:off x="4876800" y="-1219081"/>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fr-CA"/>
              <a:t>Déclaration de conflits d'intérêt (1) </a:t>
            </a:r>
            <a:endParaRPr/>
          </a:p>
        </p:txBody>
      </p:sp>
      <p:sp>
        <p:nvSpPr>
          <p:cNvPr id="142" name="Google Shape;142;p3"/>
          <p:cNvSpPr txBox="1"/>
          <p:nvPr/>
        </p:nvSpPr>
        <p:spPr>
          <a:xfrm>
            <a:off x="1828800" y="4393096"/>
            <a:ext cx="1888435" cy="25545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CA" sz="4000" b="1" i="0" u="none" strike="noStrike" cap="none">
                <a:solidFill>
                  <a:srgbClr val="000000"/>
                </a:solidFill>
                <a:highlight>
                  <a:srgbClr val="FFFF00"/>
                </a:highlight>
                <a:latin typeface="Arial"/>
                <a:ea typeface="Arial"/>
                <a:cs typeface="Arial"/>
                <a:sym typeface="Arial"/>
              </a:rPr>
              <a:t>Photo de Géraldine</a:t>
            </a:r>
            <a:endParaRPr/>
          </a:p>
        </p:txBody>
      </p:sp>
      <p:pic>
        <p:nvPicPr>
          <p:cNvPr id="143" name="Google Shape;143;p3"/>
          <p:cNvPicPr preferRelativeResize="0"/>
          <p:nvPr/>
        </p:nvPicPr>
        <p:blipFill>
          <a:blip r:embed="rId4">
            <a:alphaModFix/>
          </a:blip>
          <a:stretch>
            <a:fillRect/>
          </a:stretch>
        </p:blipFill>
        <p:spPr>
          <a:xfrm>
            <a:off x="1409672" y="3045898"/>
            <a:ext cx="4593075" cy="6108701"/>
          </a:xfrm>
          <a:prstGeom prst="rect">
            <a:avLst/>
          </a:prstGeom>
          <a:noFill/>
          <a:ln>
            <a:noFill/>
          </a:ln>
        </p:spPr>
      </p:pic>
      <p:pic>
        <p:nvPicPr>
          <p:cNvPr id="2" name="Image 1">
            <a:extLst>
              <a:ext uri="{FF2B5EF4-FFF2-40B4-BE49-F238E27FC236}">
                <a16:creationId xmlns:a16="http://schemas.microsoft.com/office/drawing/2014/main" id="{600059F4-6E84-D923-A39F-266480323A12}"/>
              </a:ext>
            </a:extLst>
          </p:cNvPr>
          <p:cNvPicPr>
            <a:picLocks noChangeAspect="1"/>
          </p:cNvPicPr>
          <p:nvPr/>
        </p:nvPicPr>
        <p:blipFill>
          <a:blip r:embed="rId5"/>
          <a:stretch>
            <a:fillRect/>
          </a:stretch>
        </p:blipFill>
        <p:spPr>
          <a:xfrm>
            <a:off x="-23184" y="-1"/>
            <a:ext cx="489349" cy="10287001"/>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41"/>
          <p:cNvSpPr txBox="1">
            <a:spLocks noGrp="1"/>
          </p:cNvSpPr>
          <p:nvPr>
            <p:ph type="body" idx="1"/>
          </p:nvPr>
        </p:nvSpPr>
        <p:spPr>
          <a:xfrm>
            <a:off x="1217547" y="610875"/>
            <a:ext cx="12835800" cy="1617000"/>
          </a:xfrm>
          <a:prstGeom prst="rect">
            <a:avLst/>
          </a:prstGeom>
          <a:noFill/>
          <a:ln>
            <a:noFill/>
          </a:ln>
        </p:spPr>
        <p:txBody>
          <a:bodyPr spcFirstLastPara="1" wrap="square" lIns="137125" tIns="68550" rIns="137125" bIns="68550" anchor="t" anchorCtr="0">
            <a:normAutofit/>
          </a:bodyPr>
          <a:lstStyle/>
          <a:p>
            <a:pPr marL="0" lvl="0" indent="0" algn="l" rtl="0">
              <a:lnSpc>
                <a:spcPct val="90000"/>
              </a:lnSpc>
              <a:spcBef>
                <a:spcPts val="0"/>
              </a:spcBef>
              <a:spcAft>
                <a:spcPts val="0"/>
              </a:spcAft>
              <a:buSzPts val="1800"/>
              <a:buNone/>
            </a:pPr>
            <a:r>
              <a:rPr lang="fr-CA" sz="6600"/>
              <a:t>Douleur chronique</a:t>
            </a:r>
            <a:endParaRPr sz="6600"/>
          </a:p>
        </p:txBody>
      </p:sp>
      <p:pic>
        <p:nvPicPr>
          <p:cNvPr id="419" name="Google Shape;419;p41"/>
          <p:cNvPicPr preferRelativeResize="0"/>
          <p:nvPr/>
        </p:nvPicPr>
        <p:blipFill rotWithShape="1">
          <a:blip r:embed="rId3">
            <a:alphaModFix/>
          </a:blip>
          <a:srcRect/>
          <a:stretch/>
        </p:blipFill>
        <p:spPr>
          <a:xfrm>
            <a:off x="668066" y="2227875"/>
            <a:ext cx="8629650" cy="2362200"/>
          </a:xfrm>
          <a:prstGeom prst="rect">
            <a:avLst/>
          </a:prstGeom>
          <a:noFill/>
          <a:ln w="31750" cap="flat" cmpd="sng">
            <a:solidFill>
              <a:srgbClr val="BD482D"/>
            </a:solidFill>
            <a:prstDash val="solid"/>
            <a:round/>
            <a:headEnd type="none" w="sm" len="sm"/>
            <a:tailEnd type="none" w="sm" len="sm"/>
          </a:ln>
        </p:spPr>
      </p:pic>
      <p:sp>
        <p:nvSpPr>
          <p:cNvPr id="420" name="Google Shape;420;p41"/>
          <p:cNvSpPr txBox="1"/>
          <p:nvPr/>
        </p:nvSpPr>
        <p:spPr>
          <a:xfrm>
            <a:off x="9566325" y="1081452"/>
            <a:ext cx="8292900" cy="3508623"/>
          </a:xfrm>
          <a:prstGeom prst="rect">
            <a:avLst/>
          </a:prstGeom>
          <a:noFill/>
          <a:ln w="31750" cap="flat" cmpd="sng">
            <a:solidFill>
              <a:srgbClr val="BD482D"/>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CA" sz="2400" b="0" i="0" u="none" strike="noStrike" cap="none" dirty="0">
                <a:solidFill>
                  <a:srgbClr val="000000"/>
                </a:solidFill>
                <a:latin typeface="Calibri"/>
                <a:ea typeface="Calibri"/>
                <a:cs typeface="Calibri"/>
                <a:sym typeface="Calibri"/>
              </a:rPr>
              <a:t>Élaboré par d</a:t>
            </a:r>
            <a:r>
              <a:rPr lang="fr-CA" sz="2400" b="0" i="0" u="none" strike="noStrike" cap="none" dirty="0">
                <a:solidFill>
                  <a:schemeClr val="dk1"/>
                </a:solidFill>
                <a:latin typeface="Calibri"/>
                <a:ea typeface="Calibri"/>
                <a:cs typeface="Calibri"/>
                <a:sym typeface="Calibri"/>
              </a:rPr>
              <a:t>ix professionnels de la santé </a:t>
            </a:r>
          </a:p>
          <a:p>
            <a:pPr marL="0" marR="0" lvl="0" indent="0" algn="l" rtl="0">
              <a:lnSpc>
                <a:spcPct val="100000"/>
              </a:lnSpc>
              <a:spcBef>
                <a:spcPts val="0"/>
              </a:spcBef>
              <a:spcAft>
                <a:spcPts val="0"/>
              </a:spcAft>
              <a:buClr>
                <a:srgbClr val="000000"/>
              </a:buClr>
              <a:buSzPts val="2000"/>
              <a:buFont typeface="Arial"/>
              <a:buNone/>
            </a:pPr>
            <a:r>
              <a:rPr lang="fr-CA" sz="2400" b="0" i="0" u="none" strike="noStrike" cap="none" dirty="0">
                <a:solidFill>
                  <a:schemeClr val="dk1"/>
                </a:solidFill>
                <a:latin typeface="Calibri"/>
                <a:ea typeface="Calibri"/>
                <a:cs typeface="Calibri"/>
                <a:sym typeface="Calibri"/>
              </a:rPr>
              <a:t>4 omnipraticiens</a:t>
            </a:r>
            <a:r>
              <a:rPr lang="fr-CA" sz="2400" dirty="0">
                <a:solidFill>
                  <a:schemeClr val="dk1"/>
                </a:solidFill>
                <a:latin typeface="Calibri"/>
                <a:ea typeface="Calibri"/>
                <a:cs typeface="Calibri"/>
                <a:sym typeface="Calibri"/>
              </a:rPr>
              <a:t>, </a:t>
            </a:r>
            <a:r>
              <a:rPr lang="fr-CA" sz="2400" b="0" i="0" u="none" strike="noStrike" cap="none" dirty="0">
                <a:solidFill>
                  <a:schemeClr val="dk1"/>
                </a:solidFill>
                <a:latin typeface="Calibri"/>
                <a:ea typeface="Calibri"/>
                <a:cs typeface="Calibri"/>
                <a:sym typeface="Calibri"/>
              </a:rPr>
              <a:t>1 </a:t>
            </a:r>
            <a:r>
              <a:rPr lang="fr-CA" sz="2400" b="0" i="0" u="none" strike="noStrike" cap="none" dirty="0" err="1">
                <a:solidFill>
                  <a:schemeClr val="dk1"/>
                </a:solidFill>
                <a:latin typeface="Calibri"/>
                <a:ea typeface="Calibri"/>
                <a:cs typeface="Calibri"/>
                <a:sym typeface="Calibri"/>
              </a:rPr>
              <a:t>médecin</a:t>
            </a:r>
            <a:r>
              <a:rPr lang="fr-CA" sz="2400" b="0" i="0" u="none" strike="noStrike" cap="none" dirty="0">
                <a:solidFill>
                  <a:schemeClr val="dk1"/>
                </a:solidFill>
                <a:latin typeface="Calibri"/>
                <a:ea typeface="Calibri"/>
                <a:cs typeface="Calibri"/>
                <a:sym typeface="Calibri"/>
              </a:rPr>
              <a:t> de famille </a:t>
            </a:r>
            <a:r>
              <a:rPr lang="fr-CA" sz="2400" b="0" i="0" u="none" strike="noStrike" cap="none" dirty="0" err="1">
                <a:solidFill>
                  <a:schemeClr val="dk1"/>
                </a:solidFill>
                <a:latin typeface="Calibri"/>
                <a:ea typeface="Calibri"/>
                <a:cs typeface="Calibri"/>
                <a:sym typeface="Calibri"/>
              </a:rPr>
              <a:t>spécialisée</a:t>
            </a:r>
            <a:r>
              <a:rPr lang="fr-CA" sz="2400" b="0" i="0" u="none" strike="noStrike" cap="none" dirty="0">
                <a:solidFill>
                  <a:schemeClr val="dk1"/>
                </a:solidFill>
                <a:latin typeface="Calibri"/>
                <a:ea typeface="Calibri"/>
                <a:cs typeface="Calibri"/>
                <a:sym typeface="Calibri"/>
              </a:rPr>
              <a:t> en gestion de la douleur</a:t>
            </a:r>
            <a:r>
              <a:rPr lang="fr-CA" sz="2400" dirty="0">
                <a:solidFill>
                  <a:schemeClr val="dk1"/>
                </a:solidFill>
                <a:latin typeface="Calibri"/>
                <a:ea typeface="Calibri"/>
                <a:cs typeface="Calibri"/>
                <a:sym typeface="Calibri"/>
              </a:rPr>
              <a:t>, </a:t>
            </a:r>
            <a:r>
              <a:rPr lang="fr-CA" sz="2400" b="0" i="0" u="none" strike="noStrike" cap="none" dirty="0">
                <a:solidFill>
                  <a:schemeClr val="dk1"/>
                </a:solidFill>
                <a:latin typeface="Calibri"/>
                <a:ea typeface="Calibri"/>
                <a:cs typeface="Calibri"/>
                <a:sym typeface="Calibri"/>
              </a:rPr>
              <a:t>1 </a:t>
            </a:r>
            <a:r>
              <a:rPr lang="fr-CA" sz="2400" b="0" i="0" u="none" strike="noStrike" cap="none" dirty="0" err="1">
                <a:solidFill>
                  <a:schemeClr val="dk1"/>
                </a:solidFill>
                <a:latin typeface="Calibri"/>
                <a:ea typeface="Calibri"/>
                <a:cs typeface="Calibri"/>
                <a:sym typeface="Calibri"/>
              </a:rPr>
              <a:t>anesthésiste</a:t>
            </a:r>
            <a:r>
              <a:rPr lang="fr-CA" sz="2400" b="0" i="0" u="none" strike="noStrike" cap="none" dirty="0">
                <a:solidFill>
                  <a:schemeClr val="dk1"/>
                </a:solidFill>
                <a:latin typeface="Calibri"/>
                <a:ea typeface="Calibri"/>
                <a:cs typeface="Calibri"/>
                <a:sym typeface="Calibri"/>
              </a:rPr>
              <a:t>, 1 </a:t>
            </a:r>
            <a:r>
              <a:rPr lang="fr-CA" sz="2400" b="0" i="0" u="none" strike="noStrike" cap="none" dirty="0" err="1">
                <a:solidFill>
                  <a:schemeClr val="dk1"/>
                </a:solidFill>
                <a:latin typeface="Calibri"/>
                <a:ea typeface="Calibri"/>
                <a:cs typeface="Calibri"/>
                <a:sym typeface="Calibri"/>
              </a:rPr>
              <a:t>physiothérapeute</a:t>
            </a:r>
            <a:r>
              <a:rPr lang="fr-CA" sz="2400" b="0" i="0" u="none" strike="noStrike" cap="none" dirty="0">
                <a:solidFill>
                  <a:schemeClr val="dk1"/>
                </a:solidFill>
                <a:latin typeface="Calibri"/>
                <a:ea typeface="Calibri"/>
                <a:cs typeface="Calibri"/>
                <a:sym typeface="Calibri"/>
              </a:rPr>
              <a:t>, 1 pharmacienne, 1 </a:t>
            </a:r>
            <a:r>
              <a:rPr lang="fr-CA" sz="2400" b="0" i="0" u="none" strike="noStrike" cap="none" dirty="0" err="1">
                <a:solidFill>
                  <a:schemeClr val="dk1"/>
                </a:solidFill>
                <a:latin typeface="Calibri"/>
                <a:ea typeface="Calibri"/>
                <a:cs typeface="Calibri"/>
                <a:sym typeface="Calibri"/>
              </a:rPr>
              <a:t>infirmière</a:t>
            </a:r>
            <a:r>
              <a:rPr lang="fr-CA" sz="2400" b="0" i="0" u="none" strike="noStrike" cap="none" dirty="0">
                <a:solidFill>
                  <a:schemeClr val="dk1"/>
                </a:solidFill>
                <a:latin typeface="Calibri"/>
                <a:ea typeface="Calibri"/>
                <a:cs typeface="Calibri"/>
                <a:sym typeface="Calibri"/>
              </a:rPr>
              <a:t> praticienne et 1 psychologue), 1 </a:t>
            </a:r>
            <a:r>
              <a:rPr lang="fr-CA" sz="2400" b="0" i="0" u="none" strike="noStrike" cap="none" dirty="0" err="1">
                <a:solidFill>
                  <a:schemeClr val="dk1"/>
                </a:solidFill>
                <a:latin typeface="Calibri"/>
                <a:ea typeface="Calibri"/>
                <a:cs typeface="Calibri"/>
                <a:sym typeface="Calibri"/>
              </a:rPr>
              <a:t>représentant</a:t>
            </a:r>
            <a:r>
              <a:rPr lang="fr-CA" sz="2400" b="0" i="0" u="none" strike="noStrike" cap="none" dirty="0">
                <a:solidFill>
                  <a:schemeClr val="dk1"/>
                </a:solidFill>
                <a:latin typeface="Calibri"/>
                <a:ea typeface="Calibri"/>
                <a:cs typeface="Calibri"/>
                <a:sym typeface="Calibri"/>
              </a:rPr>
              <a:t> des patients, et 1 pharmacienne et </a:t>
            </a:r>
            <a:r>
              <a:rPr lang="fr-CA" sz="2400" b="0" i="0" u="none" strike="noStrike" cap="none" dirty="0" err="1">
                <a:solidFill>
                  <a:schemeClr val="dk1"/>
                </a:solidFill>
                <a:latin typeface="Calibri"/>
                <a:ea typeface="Calibri"/>
                <a:cs typeface="Calibri"/>
                <a:sym typeface="Calibri"/>
              </a:rPr>
              <a:t>spécialiste</a:t>
            </a:r>
            <a:r>
              <a:rPr lang="fr-CA" sz="2400" b="0" i="0" u="none" strike="noStrike" cap="none" dirty="0">
                <a:solidFill>
                  <a:schemeClr val="dk1"/>
                </a:solidFill>
                <a:latin typeface="Calibri"/>
                <a:ea typeface="Calibri"/>
                <a:cs typeface="Calibri"/>
                <a:sym typeface="Calibri"/>
              </a:rPr>
              <a:t> de la </a:t>
            </a:r>
            <a:r>
              <a:rPr lang="fr-CA" sz="2400" b="0" i="0" u="none" strike="noStrike" cap="none" dirty="0" err="1">
                <a:solidFill>
                  <a:schemeClr val="dk1"/>
                </a:solidFill>
                <a:latin typeface="Calibri"/>
                <a:ea typeface="Calibri"/>
                <a:cs typeface="Calibri"/>
                <a:sym typeface="Calibri"/>
              </a:rPr>
              <a:t>méthodologie</a:t>
            </a:r>
            <a:r>
              <a:rPr lang="fr-CA" sz="2400" b="0" i="0" u="none" strike="noStrike" cap="none" dirty="0">
                <a:solidFill>
                  <a:schemeClr val="dk1"/>
                </a:solidFill>
                <a:latin typeface="Calibri"/>
                <a:ea typeface="Calibri"/>
                <a:cs typeface="Calibri"/>
                <a:sym typeface="Calibri"/>
              </a:rPr>
              <a:t> des lignes directrices sans droit de vote. </a:t>
            </a:r>
            <a:endParaRPr sz="2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fr-CA" sz="2400" b="0" i="0" u="none" strike="noStrike" cap="none" dirty="0">
                <a:solidFill>
                  <a:schemeClr val="dk1"/>
                </a:solidFill>
                <a:latin typeface="Calibri"/>
                <a:ea typeface="Calibri"/>
                <a:cs typeface="Calibri"/>
                <a:sym typeface="Calibri"/>
              </a:rPr>
              <a:t>Les membres ont </a:t>
            </a:r>
            <a:r>
              <a:rPr lang="fr-CA" sz="2400" b="0" i="0" u="none" strike="noStrike" cap="none" dirty="0" err="1">
                <a:solidFill>
                  <a:schemeClr val="dk1"/>
                </a:solidFill>
                <a:latin typeface="Calibri"/>
                <a:ea typeface="Calibri"/>
                <a:cs typeface="Calibri"/>
                <a:sym typeface="Calibri"/>
              </a:rPr>
              <a:t>éte</a:t>
            </a:r>
            <a:r>
              <a:rPr lang="fr-CA" sz="2400" b="0" i="0" u="none" strike="noStrike" cap="none" dirty="0">
                <a:solidFill>
                  <a:schemeClr val="dk1"/>
                </a:solidFill>
                <a:latin typeface="Calibri"/>
                <a:ea typeface="Calibri"/>
                <a:cs typeface="Calibri"/>
                <a:sym typeface="Calibri"/>
              </a:rPr>
              <a:t>́ </a:t>
            </a:r>
            <a:r>
              <a:rPr lang="fr-CA" sz="2400" b="0" i="0" u="none" strike="noStrike" cap="none" dirty="0" err="1">
                <a:solidFill>
                  <a:schemeClr val="dk1"/>
                </a:solidFill>
                <a:latin typeface="Calibri"/>
                <a:ea typeface="Calibri"/>
                <a:cs typeface="Calibri"/>
                <a:sym typeface="Calibri"/>
              </a:rPr>
              <a:t>sélectionnés</a:t>
            </a:r>
            <a:r>
              <a:rPr lang="fr-CA" sz="2400" b="0" i="0" u="none" strike="noStrike" cap="none" dirty="0">
                <a:solidFill>
                  <a:schemeClr val="dk1"/>
                </a:solidFill>
                <a:latin typeface="Calibri"/>
                <a:ea typeface="Calibri"/>
                <a:cs typeface="Calibri"/>
                <a:sym typeface="Calibri"/>
              </a:rPr>
              <a:t> en fonction de leur profession, de leur milieu de pratique, et de </a:t>
            </a:r>
            <a:r>
              <a:rPr lang="fr-CA" sz="2400" b="1" i="0" u="none" strike="noStrike" cap="none" dirty="0">
                <a:solidFill>
                  <a:schemeClr val="dk1"/>
                </a:solidFill>
                <a:latin typeface="Calibri"/>
                <a:ea typeface="Calibri"/>
                <a:cs typeface="Calibri"/>
                <a:sym typeface="Calibri"/>
              </a:rPr>
              <a:t>l’absence d’un conflit d’</a:t>
            </a:r>
            <a:r>
              <a:rPr lang="fr-CA" sz="2400" b="1" i="0" u="none" strike="noStrike" cap="none" dirty="0" err="1">
                <a:solidFill>
                  <a:schemeClr val="dk1"/>
                </a:solidFill>
                <a:latin typeface="Calibri"/>
                <a:ea typeface="Calibri"/>
                <a:cs typeface="Calibri"/>
                <a:sym typeface="Calibri"/>
              </a:rPr>
              <a:t>intérêts</a:t>
            </a:r>
            <a:r>
              <a:rPr lang="fr-CA" sz="2400" b="1" i="0" u="none" strike="noStrike" cap="none" dirty="0">
                <a:solidFill>
                  <a:schemeClr val="dk1"/>
                </a:solidFill>
                <a:latin typeface="Calibri"/>
                <a:ea typeface="Calibri"/>
                <a:cs typeface="Calibri"/>
                <a:sym typeface="Calibri"/>
              </a:rPr>
              <a:t> de nature </a:t>
            </a:r>
            <a:r>
              <a:rPr lang="fr-CA" sz="2400" b="1" i="0" u="none" strike="noStrike" cap="none" dirty="0" err="1">
                <a:solidFill>
                  <a:schemeClr val="dk1"/>
                </a:solidFill>
                <a:latin typeface="Calibri"/>
                <a:ea typeface="Calibri"/>
                <a:cs typeface="Calibri"/>
                <a:sym typeface="Calibri"/>
              </a:rPr>
              <a:t>financière</a:t>
            </a:r>
            <a:r>
              <a:rPr lang="fr-CA" sz="2400" b="1" i="0" u="none" strike="noStrike" cap="none" dirty="0">
                <a:solidFill>
                  <a:schemeClr val="dk1"/>
                </a:solidFill>
                <a:latin typeface="Calibri"/>
                <a:ea typeface="Calibri"/>
                <a:cs typeface="Calibri"/>
                <a:sym typeface="Calibri"/>
              </a:rPr>
              <a:t>. </a:t>
            </a:r>
            <a:endParaRPr sz="2400" b="1" i="0" u="none" strike="noStrike" cap="none" dirty="0">
              <a:solidFill>
                <a:srgbClr val="000000"/>
              </a:solidFill>
              <a:latin typeface="Calibri"/>
              <a:ea typeface="Calibri"/>
              <a:cs typeface="Calibri"/>
              <a:sym typeface="Calibri"/>
            </a:endParaRPr>
          </a:p>
        </p:txBody>
      </p:sp>
      <p:sp>
        <p:nvSpPr>
          <p:cNvPr id="421" name="Google Shape;421;p41"/>
          <p:cNvSpPr txBox="1"/>
          <p:nvPr/>
        </p:nvSpPr>
        <p:spPr>
          <a:xfrm>
            <a:off x="1354125" y="4914175"/>
            <a:ext cx="16424400" cy="4617600"/>
          </a:xfrm>
          <a:prstGeom prst="rect">
            <a:avLst/>
          </a:prstGeom>
          <a:noFill/>
          <a:ln>
            <a:noFill/>
          </a:ln>
        </p:spPr>
        <p:txBody>
          <a:bodyPr spcFirstLastPara="1" wrap="square" lIns="91425" tIns="91425" rIns="91425" bIns="91425" anchor="t" anchorCtr="0">
            <a:spAutoFit/>
          </a:bodyPr>
          <a:lstStyle/>
          <a:p>
            <a:pPr marL="457200" marR="0" lvl="0" indent="-431800" algn="l" rtl="0">
              <a:lnSpc>
                <a:spcPct val="100000"/>
              </a:lnSpc>
              <a:spcBef>
                <a:spcPts val="0"/>
              </a:spcBef>
              <a:spcAft>
                <a:spcPts val="0"/>
              </a:spcAft>
              <a:buClr>
                <a:schemeClr val="dk1"/>
              </a:buClr>
              <a:buSzPts val="3200"/>
              <a:buFont typeface="Calibri"/>
              <a:buChar char="●"/>
            </a:pPr>
            <a:r>
              <a:rPr lang="fr-CA" sz="3200" b="1" i="0" u="none" strike="noStrike" cap="none" dirty="0">
                <a:solidFill>
                  <a:schemeClr val="dk1"/>
                </a:solidFill>
                <a:latin typeface="Calibri"/>
                <a:ea typeface="Calibri"/>
                <a:cs typeface="Calibri"/>
                <a:sym typeface="Calibri"/>
              </a:rPr>
              <a:t>L’activité physique</a:t>
            </a:r>
            <a:r>
              <a:rPr lang="fr-CA" sz="3200" b="0" i="0" u="none" strike="noStrike" cap="none" dirty="0">
                <a:solidFill>
                  <a:schemeClr val="dk1"/>
                </a:solidFill>
                <a:latin typeface="Calibri"/>
                <a:ea typeface="Calibri"/>
                <a:cs typeface="Calibri"/>
                <a:sym typeface="Calibri"/>
              </a:rPr>
              <a:t> est recommandée comme fondement de la gestion de la douleur arthrosique et lombaire chronique; les données probantes étayant un bienfait ne sont pas concluantes dans le cas de la douleur neuropathique. </a:t>
            </a:r>
            <a:endParaRPr sz="3200" b="0" i="0" u="none" strike="noStrike" cap="none" dirty="0">
              <a:solidFill>
                <a:schemeClr val="dk1"/>
              </a:solidFill>
              <a:latin typeface="Calibri"/>
              <a:ea typeface="Calibri"/>
              <a:cs typeface="Calibri"/>
              <a:sym typeface="Calibri"/>
            </a:endParaRPr>
          </a:p>
          <a:p>
            <a:pPr marL="457200" marR="0" lvl="0" indent="-431800" algn="l" rtl="0">
              <a:lnSpc>
                <a:spcPct val="100000"/>
              </a:lnSpc>
              <a:spcBef>
                <a:spcPts val="0"/>
              </a:spcBef>
              <a:spcAft>
                <a:spcPts val="0"/>
              </a:spcAft>
              <a:buClr>
                <a:schemeClr val="dk1"/>
              </a:buClr>
              <a:buSzPts val="3200"/>
              <a:buFont typeface="Calibri"/>
              <a:buChar char="●"/>
            </a:pPr>
            <a:r>
              <a:rPr lang="fr-CA" sz="3200" b="1" i="0" u="none" strike="noStrike" cap="none" dirty="0">
                <a:solidFill>
                  <a:schemeClr val="dk1"/>
                </a:solidFill>
                <a:latin typeface="Calibri"/>
                <a:ea typeface="Calibri"/>
                <a:cs typeface="Calibri"/>
                <a:sym typeface="Calibri"/>
              </a:rPr>
              <a:t>La thérapie </a:t>
            </a:r>
            <a:r>
              <a:rPr lang="fr-CA" sz="3200" b="1" i="0" u="none" strike="noStrike" cap="none" dirty="0" err="1">
                <a:solidFill>
                  <a:schemeClr val="dk1"/>
                </a:solidFill>
                <a:latin typeface="Calibri"/>
                <a:ea typeface="Calibri"/>
                <a:cs typeface="Calibri"/>
                <a:sym typeface="Calibri"/>
              </a:rPr>
              <a:t>cognitivo</a:t>
            </a:r>
            <a:r>
              <a:rPr lang="fr-CA" sz="3200" b="1" i="0" u="none" strike="noStrike" cap="none" dirty="0">
                <a:solidFill>
                  <a:schemeClr val="dk1"/>
                </a:solidFill>
                <a:latin typeface="Calibri"/>
                <a:ea typeface="Calibri"/>
                <a:cs typeface="Calibri"/>
                <a:sym typeface="Calibri"/>
              </a:rPr>
              <a:t>-comportementale</a:t>
            </a:r>
            <a:r>
              <a:rPr lang="fr-CA" sz="3200" b="0" i="0" u="none" strike="noStrike" cap="none" dirty="0">
                <a:solidFill>
                  <a:schemeClr val="dk1"/>
                </a:solidFill>
                <a:latin typeface="Calibri"/>
                <a:ea typeface="Calibri"/>
                <a:cs typeface="Calibri"/>
                <a:sym typeface="Calibri"/>
              </a:rPr>
              <a:t> ou la réduction du stress basée sur la pleine conscience sont également suggérées comme des options pour gérer la douleur chronique. </a:t>
            </a:r>
            <a:endParaRPr sz="3200" b="0" i="0" u="none" strike="noStrike" cap="none" dirty="0">
              <a:solidFill>
                <a:schemeClr val="dk1"/>
              </a:solidFill>
              <a:latin typeface="Calibri"/>
              <a:ea typeface="Calibri"/>
              <a:cs typeface="Calibri"/>
              <a:sym typeface="Calibri"/>
            </a:endParaRPr>
          </a:p>
          <a:p>
            <a:pPr marL="457200" marR="0" lvl="0" indent="-431800" algn="l" rtl="0">
              <a:lnSpc>
                <a:spcPct val="100000"/>
              </a:lnSpc>
              <a:spcBef>
                <a:spcPts val="0"/>
              </a:spcBef>
              <a:spcAft>
                <a:spcPts val="0"/>
              </a:spcAft>
              <a:buClr>
                <a:schemeClr val="dk1"/>
              </a:buClr>
              <a:buSzPts val="3200"/>
              <a:buFont typeface="Calibri"/>
              <a:buChar char="●"/>
            </a:pPr>
            <a:r>
              <a:rPr lang="fr-CA" sz="3200" b="0" i="0" u="none" strike="noStrike" cap="none" dirty="0">
                <a:solidFill>
                  <a:schemeClr val="dk1"/>
                </a:solidFill>
                <a:latin typeface="Calibri"/>
                <a:ea typeface="Calibri"/>
                <a:cs typeface="Calibri"/>
                <a:sym typeface="Calibri"/>
              </a:rPr>
              <a:t>Les traitements pour lesquels le bienfait est clair, non concluant ou absent sont décrits sous chaque affection. </a:t>
            </a:r>
            <a:endParaRPr sz="3200" b="0" i="0" u="none" strike="noStrike" cap="none" dirty="0">
              <a:solidFill>
                <a:schemeClr val="dk1"/>
              </a:solidFill>
              <a:latin typeface="Calibri"/>
              <a:ea typeface="Calibri"/>
              <a:cs typeface="Calibri"/>
              <a:sym typeface="Calibri"/>
            </a:endParaRPr>
          </a:p>
          <a:p>
            <a:pPr marL="457200" marR="0" lvl="0" indent="-431800" algn="l" rtl="0">
              <a:lnSpc>
                <a:spcPct val="100000"/>
              </a:lnSpc>
              <a:spcBef>
                <a:spcPts val="0"/>
              </a:spcBef>
              <a:spcAft>
                <a:spcPts val="0"/>
              </a:spcAft>
              <a:buClr>
                <a:schemeClr val="dk1"/>
              </a:buClr>
              <a:buSzPts val="3200"/>
              <a:buFont typeface="Calibri"/>
              <a:buChar char="●"/>
            </a:pPr>
            <a:r>
              <a:rPr lang="fr-CA" sz="3200" b="0" i="0" u="none" strike="noStrike" cap="none" dirty="0">
                <a:solidFill>
                  <a:schemeClr val="dk1"/>
                </a:solidFill>
                <a:latin typeface="Calibri"/>
                <a:ea typeface="Calibri"/>
                <a:cs typeface="Calibri"/>
                <a:sym typeface="Calibri"/>
              </a:rPr>
              <a:t>Les traitements dont les préjudices surpassent probablement les bienfaits pour toutes les affections étudiées, ou la plupart d’entre elles, sont les </a:t>
            </a:r>
            <a:r>
              <a:rPr lang="fr-CA" sz="3200" b="0" i="0" u="none" strike="noStrike" cap="none" dirty="0" err="1">
                <a:solidFill>
                  <a:schemeClr val="dk1"/>
                </a:solidFill>
                <a:latin typeface="Calibri"/>
                <a:ea typeface="Calibri"/>
                <a:cs typeface="Calibri"/>
                <a:sym typeface="Calibri"/>
              </a:rPr>
              <a:t>opioïdes</a:t>
            </a:r>
            <a:r>
              <a:rPr lang="fr-CA" sz="3200" b="0" i="0" u="none" strike="noStrike" cap="none" dirty="0">
                <a:solidFill>
                  <a:schemeClr val="dk1"/>
                </a:solidFill>
                <a:latin typeface="Calibri"/>
                <a:ea typeface="Calibri"/>
                <a:cs typeface="Calibri"/>
                <a:sym typeface="Calibri"/>
              </a:rPr>
              <a:t> et les </a:t>
            </a:r>
            <a:r>
              <a:rPr lang="fr-CA" sz="3200" b="0" i="0" u="none" strike="noStrike" cap="none" dirty="0" err="1">
                <a:solidFill>
                  <a:schemeClr val="dk1"/>
                </a:solidFill>
                <a:latin typeface="Calibri"/>
                <a:ea typeface="Calibri"/>
                <a:cs typeface="Calibri"/>
                <a:sym typeface="Calibri"/>
              </a:rPr>
              <a:t>cannabinoïdes</a:t>
            </a:r>
            <a:r>
              <a:rPr lang="fr-CA" sz="3200" b="0" i="0" u="none" strike="noStrike" cap="none" dirty="0">
                <a:solidFill>
                  <a:schemeClr val="dk1"/>
                </a:solidFill>
                <a:latin typeface="Calibri"/>
                <a:ea typeface="Calibri"/>
                <a:cs typeface="Calibri"/>
                <a:sym typeface="Calibri"/>
              </a:rPr>
              <a:t>.</a:t>
            </a:r>
            <a:endParaRPr sz="36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426" name="Google Shape;426;g1714ee38ce1_0_295"/>
          <p:cNvPicPr preferRelativeResize="0"/>
          <p:nvPr/>
        </p:nvPicPr>
        <p:blipFill rotWithShape="1">
          <a:blip r:embed="rId3">
            <a:alphaModFix/>
          </a:blip>
          <a:srcRect/>
          <a:stretch/>
        </p:blipFill>
        <p:spPr>
          <a:xfrm>
            <a:off x="624847" y="1"/>
            <a:ext cx="7508329" cy="10287002"/>
          </a:xfrm>
          <a:prstGeom prst="rect">
            <a:avLst/>
          </a:prstGeom>
          <a:noFill/>
          <a:ln>
            <a:noFill/>
          </a:ln>
        </p:spPr>
      </p:pic>
      <p:pic>
        <p:nvPicPr>
          <p:cNvPr id="427" name="Google Shape;427;g1714ee38ce1_0_295"/>
          <p:cNvPicPr preferRelativeResize="0"/>
          <p:nvPr/>
        </p:nvPicPr>
        <p:blipFill rotWithShape="1">
          <a:blip r:embed="rId4">
            <a:alphaModFix/>
          </a:blip>
          <a:srcRect/>
          <a:stretch/>
        </p:blipFill>
        <p:spPr>
          <a:xfrm>
            <a:off x="10338734" y="1"/>
            <a:ext cx="7407233" cy="10287003"/>
          </a:xfrm>
          <a:prstGeom prst="rect">
            <a:avLst/>
          </a:prstGeom>
          <a:noFill/>
          <a:ln>
            <a:noFill/>
          </a:ln>
        </p:spPr>
      </p:pic>
      <p:sp>
        <p:nvSpPr>
          <p:cNvPr id="428" name="Google Shape;428;g1714ee38ce1_0_295"/>
          <p:cNvSpPr txBox="1">
            <a:spLocks noGrp="1"/>
          </p:cNvSpPr>
          <p:nvPr>
            <p:ph type="body" idx="1"/>
          </p:nvPr>
        </p:nvSpPr>
        <p:spPr>
          <a:xfrm>
            <a:off x="7950000" y="9587350"/>
            <a:ext cx="5511900" cy="1376700"/>
          </a:xfrm>
          <a:prstGeom prst="rect">
            <a:avLst/>
          </a:prstGeom>
          <a:noFill/>
          <a:ln>
            <a:noFill/>
          </a:ln>
        </p:spPr>
        <p:txBody>
          <a:bodyPr spcFirstLastPara="1" wrap="square" lIns="137125" tIns="68550" rIns="137125" bIns="68550" anchor="t" anchorCtr="0">
            <a:normAutofit/>
          </a:bodyPr>
          <a:lstStyle/>
          <a:p>
            <a:pPr marL="0" lvl="0" indent="0" algn="l" rtl="0">
              <a:lnSpc>
                <a:spcPct val="100000"/>
              </a:lnSpc>
              <a:spcBef>
                <a:spcPts val="0"/>
              </a:spcBef>
              <a:spcAft>
                <a:spcPts val="0"/>
              </a:spcAft>
              <a:buSzPts val="1100"/>
              <a:buNone/>
            </a:pPr>
            <a:r>
              <a:rPr lang="fr-CA" sz="2600" u="sng">
                <a:solidFill>
                  <a:schemeClr val="hlink"/>
                </a:solidFill>
                <a:hlinkClick r:id="rId5"/>
              </a:rPr>
              <a:t>https://www.cfp.ca/content/68/3/e63</a:t>
            </a:r>
            <a:endParaRPr sz="2600"/>
          </a:p>
          <a:p>
            <a:pPr marL="0" lvl="0" indent="0" algn="l" rtl="0">
              <a:lnSpc>
                <a:spcPct val="90000"/>
              </a:lnSpc>
              <a:spcBef>
                <a:spcPts val="0"/>
              </a:spcBef>
              <a:spcAft>
                <a:spcPts val="0"/>
              </a:spcAft>
              <a:buSzPts val="1800"/>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10"/>
          <p:cNvSpPr txBox="1">
            <a:spLocks noGrp="1"/>
          </p:cNvSpPr>
          <p:nvPr>
            <p:ph type="body" idx="1"/>
          </p:nvPr>
        </p:nvSpPr>
        <p:spPr>
          <a:xfrm>
            <a:off x="1257300" y="2738439"/>
            <a:ext cx="15773400" cy="5765482"/>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800"/>
              </a:spcBef>
              <a:spcAft>
                <a:spcPts val="0"/>
              </a:spcAft>
              <a:buClr>
                <a:schemeClr val="dk1"/>
              </a:buClr>
              <a:buSzPts val="1800"/>
              <a:buChar char="•"/>
            </a:pPr>
            <a:r>
              <a:rPr lang="fr-CA" dirty="0">
                <a:highlight>
                  <a:srgbClr val="FFFF00"/>
                </a:highlight>
              </a:rPr>
              <a:t>À développer – études à l’appui </a:t>
            </a:r>
            <a:r>
              <a:rPr lang="fr-CA" dirty="0" err="1">
                <a:highlight>
                  <a:srgbClr val="FFFF00"/>
                </a:highlight>
              </a:rPr>
              <a:t>cf</a:t>
            </a:r>
            <a:r>
              <a:rPr lang="fr-CA" dirty="0">
                <a:highlight>
                  <a:srgbClr val="FFFF00"/>
                </a:highlight>
              </a:rPr>
              <a:t> revue systématique Louis </a:t>
            </a:r>
            <a:r>
              <a:rPr lang="fr-CA" dirty="0" err="1">
                <a:highlight>
                  <a:srgbClr val="FFFF00"/>
                </a:highlight>
              </a:rPr>
              <a:t>Behrer</a:t>
            </a:r>
            <a:endParaRPr lang="fr-CA" dirty="0">
              <a:highlight>
                <a:srgbClr val="FFFF00"/>
              </a:highlight>
            </a:endParaRPr>
          </a:p>
          <a:p>
            <a:pPr marL="457200" lvl="0" indent="-342900" algn="l" rtl="0">
              <a:lnSpc>
                <a:spcPct val="90000"/>
              </a:lnSpc>
              <a:spcBef>
                <a:spcPts val="1800"/>
              </a:spcBef>
              <a:spcAft>
                <a:spcPts val="0"/>
              </a:spcAft>
              <a:buClr>
                <a:schemeClr val="dk1"/>
              </a:buClr>
              <a:buSzPts val="1800"/>
              <a:buChar char="•"/>
            </a:pPr>
            <a:r>
              <a:rPr lang="fr-CA" dirty="0">
                <a:highlight>
                  <a:srgbClr val="FFFF00"/>
                </a:highlight>
              </a:rPr>
              <a:t>Géraldine</a:t>
            </a:r>
            <a:endParaRPr dirty="0">
              <a:highlight>
                <a:srgbClr val="FFFF00"/>
              </a:highlight>
            </a:endParaRPr>
          </a:p>
        </p:txBody>
      </p:sp>
      <p:sp>
        <p:nvSpPr>
          <p:cNvPr id="434" name="Google Shape;434;p10"/>
          <p:cNvSpPr txBox="1">
            <a:spLocks noGrp="1"/>
          </p:cNvSpPr>
          <p:nvPr>
            <p:ph type="title"/>
          </p:nvPr>
        </p:nvSpPr>
        <p:spPr>
          <a:xfrm>
            <a:off x="1257300" y="547688"/>
            <a:ext cx="15773400" cy="198834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33346"/>
              </a:buClr>
              <a:buSzPts val="1800"/>
              <a:buFont typeface="Calibri"/>
              <a:buNone/>
            </a:pPr>
            <a:r>
              <a:rPr lang="fr-CA"/>
              <a:t>Approche non pharmacologique en douleur chronique</a:t>
            </a:r>
            <a:endParaRPr/>
          </a:p>
        </p:txBody>
      </p:sp>
      <p:sp>
        <p:nvSpPr>
          <p:cNvPr id="435" name="Google Shape;435;p10"/>
          <p:cNvSpPr txBox="1"/>
          <p:nvPr/>
        </p:nvSpPr>
        <p:spPr>
          <a:xfrm>
            <a:off x="3797950" y="4561675"/>
            <a:ext cx="12219600" cy="208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CA" sz="2800">
                <a:latin typeface="Calibri"/>
                <a:ea typeface="Calibri"/>
                <a:cs typeface="Calibri"/>
                <a:sym typeface="Calibri"/>
              </a:rPr>
              <a:t>Lifestyle medicine: alimentation, exercice, gestion du stress</a:t>
            </a:r>
            <a:endParaRPr sz="2800">
              <a:latin typeface="Calibri"/>
              <a:ea typeface="Calibri"/>
              <a:cs typeface="Calibri"/>
              <a:sym typeface="Calibri"/>
            </a:endParaRPr>
          </a:p>
          <a:p>
            <a:pPr marL="0" lvl="0" indent="0" algn="l" rtl="0">
              <a:spcBef>
                <a:spcPts val="0"/>
              </a:spcBef>
              <a:spcAft>
                <a:spcPts val="0"/>
              </a:spcAft>
              <a:buNone/>
            </a:pPr>
            <a:r>
              <a:rPr lang="fr-CA" sz="2800">
                <a:latin typeface="Calibri"/>
                <a:ea typeface="Calibri"/>
                <a:cs typeface="Calibri"/>
                <a:sym typeface="Calibri"/>
              </a:rPr>
              <a:t>Prescri-nature: trouver étude en lien avec gestion douleur</a:t>
            </a:r>
            <a:endParaRPr sz="2800">
              <a:latin typeface="Calibri"/>
              <a:ea typeface="Calibri"/>
              <a:cs typeface="Calibri"/>
              <a:sym typeface="Calibri"/>
            </a:endParaRPr>
          </a:p>
        </p:txBody>
      </p:sp>
      <p:pic>
        <p:nvPicPr>
          <p:cNvPr id="2" name="Image 1">
            <a:extLst>
              <a:ext uri="{FF2B5EF4-FFF2-40B4-BE49-F238E27FC236}">
                <a16:creationId xmlns:a16="http://schemas.microsoft.com/office/drawing/2014/main" id="{724E964C-B8E8-C7B5-5C5C-5EE6FE78858D}"/>
              </a:ext>
            </a:extLst>
          </p:cNvPr>
          <p:cNvPicPr>
            <a:picLocks noChangeAspect="1"/>
          </p:cNvPicPr>
          <p:nvPr/>
        </p:nvPicPr>
        <p:blipFill>
          <a:blip r:embed="rId3"/>
          <a:stretch>
            <a:fillRect/>
          </a:stretch>
        </p:blipFill>
        <p:spPr>
          <a:xfrm>
            <a:off x="-23184" y="-1"/>
            <a:ext cx="489349" cy="10287001"/>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43"/>
        <p:cNvGrpSpPr/>
        <p:nvPr/>
      </p:nvGrpSpPr>
      <p:grpSpPr>
        <a:xfrm>
          <a:off x="0" y="0"/>
          <a:ext cx="0" cy="0"/>
          <a:chOff x="0" y="0"/>
          <a:chExt cx="0" cy="0"/>
        </a:xfrm>
      </p:grpSpPr>
      <p:sp useBgFill="1">
        <p:nvSpPr>
          <p:cNvPr id="453" name="Rectangle 452">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8" name="Google Shape;448;g1714ee38ce1_0_183"/>
          <p:cNvPicPr preferRelativeResize="0"/>
          <p:nvPr/>
        </p:nvPicPr>
        <p:blipFill rotWithShape="1">
          <a:blip r:embed="rId3"/>
          <a:srcRect l="9761" r="1" b="1"/>
          <a:stretch/>
        </p:blipFill>
        <p:spPr>
          <a:xfrm>
            <a:off x="1" y="10"/>
            <a:ext cx="14504463" cy="10286990"/>
          </a:xfrm>
          <a:prstGeom prst="rect">
            <a:avLst/>
          </a:prstGeom>
          <a:noFill/>
        </p:spPr>
      </p:pic>
      <p:sp>
        <p:nvSpPr>
          <p:cNvPr id="455" name="Rectangle 454">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87528"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7" name="Google Shape;447;g1714ee38ce1_0_183"/>
          <p:cNvSpPr txBox="1">
            <a:spLocks noGrp="1"/>
          </p:cNvSpPr>
          <p:nvPr>
            <p:ph type="title" idx="4294967295"/>
          </p:nvPr>
        </p:nvSpPr>
        <p:spPr>
          <a:xfrm>
            <a:off x="11903103" y="1115170"/>
            <a:ext cx="5168647" cy="5538042"/>
          </a:xfrm>
          <a:prstGeom prst="rect">
            <a:avLst/>
          </a:prstGeom>
          <a:noFill/>
        </p:spPr>
        <p:txBody>
          <a:bodyPr spcFirstLastPara="1" vert="horz" lIns="91440" tIns="45720" rIns="91440" bIns="45720" rtlCol="0" anchor="b" anchorCtr="0">
            <a:normAutofit/>
          </a:bodyPr>
          <a:lstStyle/>
          <a:p>
            <a:pPr marL="0" lvl="0" indent="0" algn="l">
              <a:lnSpc>
                <a:spcPct val="90000"/>
              </a:lnSpc>
              <a:spcBef>
                <a:spcPct val="0"/>
              </a:spcBef>
              <a:spcAft>
                <a:spcPts val="0"/>
              </a:spcAft>
              <a:buClr>
                <a:schemeClr val="dk1"/>
              </a:buClr>
              <a:buSzPts val="4000"/>
            </a:pPr>
            <a:r>
              <a:rPr lang="en-US" sz="7800" kern="1200">
                <a:solidFill>
                  <a:schemeClr val="tx1"/>
                </a:solidFill>
                <a:latin typeface="+mj-lt"/>
                <a:ea typeface="+mj-ea"/>
                <a:cs typeface="+mj-cs"/>
              </a:rPr>
              <a:t>Mme LEMIEUX</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46"/>
          <p:cNvSpPr txBox="1">
            <a:spLocks noGrp="1"/>
          </p:cNvSpPr>
          <p:nvPr>
            <p:ph type="body" idx="1"/>
          </p:nvPr>
        </p:nvSpPr>
        <p:spPr>
          <a:xfrm>
            <a:off x="1257300" y="2022875"/>
            <a:ext cx="15773400" cy="7942500"/>
          </a:xfrm>
          <a:prstGeom prst="rect">
            <a:avLst/>
          </a:prstGeom>
          <a:noFill/>
          <a:ln>
            <a:noFill/>
          </a:ln>
        </p:spPr>
        <p:txBody>
          <a:bodyPr spcFirstLastPara="1" wrap="square" lIns="137125" tIns="68550" rIns="137125" bIns="68550" anchor="t" anchorCtr="0">
            <a:noAutofit/>
          </a:bodyPr>
          <a:lstStyle/>
          <a:p>
            <a:pPr marL="196216" lvl="0" indent="0" algn="l" rtl="0">
              <a:lnSpc>
                <a:spcPct val="100000"/>
              </a:lnSpc>
              <a:spcBef>
                <a:spcPts val="450"/>
              </a:spcBef>
              <a:spcAft>
                <a:spcPts val="0"/>
              </a:spcAft>
              <a:buSzPts val="2020"/>
              <a:buNone/>
            </a:pPr>
            <a:endParaRPr sz="3959" baseline="30000"/>
          </a:p>
          <a:p>
            <a:pPr marL="196216" lvl="0" indent="0" algn="l" rtl="0">
              <a:lnSpc>
                <a:spcPct val="100000"/>
              </a:lnSpc>
              <a:spcBef>
                <a:spcPts val="900"/>
              </a:spcBef>
              <a:spcAft>
                <a:spcPts val="0"/>
              </a:spcAft>
              <a:buSzPts val="2020"/>
              <a:buNone/>
            </a:pPr>
            <a:r>
              <a:rPr lang="fr-CA" sz="3600"/>
              <a:t>Femme de </a:t>
            </a:r>
            <a:r>
              <a:rPr lang="fr-CA" sz="3600" b="1"/>
              <a:t>84 ans, relocalisée en RPA suite à une hospitalisation</a:t>
            </a:r>
            <a:endParaRPr sz="3600"/>
          </a:p>
          <a:p>
            <a:pPr marL="196216" lvl="0" indent="0" algn="l" rtl="0">
              <a:lnSpc>
                <a:spcPct val="100000"/>
              </a:lnSpc>
              <a:spcBef>
                <a:spcPts val="900"/>
              </a:spcBef>
              <a:spcAft>
                <a:spcPts val="0"/>
              </a:spcAft>
              <a:buSzPts val="2020"/>
              <a:buNone/>
            </a:pPr>
            <a:r>
              <a:rPr lang="fr-CA" sz="3600"/>
              <a:t>Antécédents médicaux:</a:t>
            </a:r>
            <a:endParaRPr sz="3600"/>
          </a:p>
          <a:p>
            <a:pPr marL="767716" lvl="0" indent="-443228" algn="l" rtl="0">
              <a:lnSpc>
                <a:spcPct val="100000"/>
              </a:lnSpc>
              <a:spcBef>
                <a:spcPts val="900"/>
              </a:spcBef>
              <a:spcAft>
                <a:spcPts val="0"/>
              </a:spcAft>
              <a:buSzPts val="2020"/>
              <a:buNone/>
            </a:pPr>
            <a:endParaRPr sz="3600"/>
          </a:p>
          <a:p>
            <a:pPr marL="1453516" lvl="1" indent="-671830" algn="l" rtl="0">
              <a:lnSpc>
                <a:spcPct val="100000"/>
              </a:lnSpc>
              <a:spcBef>
                <a:spcPts val="900"/>
              </a:spcBef>
              <a:spcAft>
                <a:spcPts val="0"/>
              </a:spcAft>
              <a:buClr>
                <a:srgbClr val="000000"/>
              </a:buClr>
              <a:buSzPts val="3600"/>
              <a:buChar char="•"/>
            </a:pPr>
            <a:r>
              <a:rPr lang="fr-CA" sz="3600"/>
              <a:t>Raison d’hospitalisation: delirium</a:t>
            </a:r>
            <a:endParaRPr sz="3600"/>
          </a:p>
          <a:p>
            <a:pPr marL="1453516" lvl="1" indent="-671830" algn="l" rtl="0">
              <a:lnSpc>
                <a:spcPct val="100000"/>
              </a:lnSpc>
              <a:spcBef>
                <a:spcPts val="450"/>
              </a:spcBef>
              <a:spcAft>
                <a:spcPts val="0"/>
              </a:spcAft>
              <a:buClr>
                <a:srgbClr val="000000"/>
              </a:buClr>
              <a:buSzPts val="3600"/>
              <a:buChar char="•"/>
            </a:pPr>
            <a:r>
              <a:rPr lang="fr-CA" sz="3600"/>
              <a:t>Maladie d’Alzheimer probable</a:t>
            </a:r>
            <a:endParaRPr sz="3600"/>
          </a:p>
          <a:p>
            <a:pPr marL="1453516" lvl="1" indent="-671830" algn="l" rtl="0">
              <a:lnSpc>
                <a:spcPct val="100000"/>
              </a:lnSpc>
              <a:spcBef>
                <a:spcPts val="450"/>
              </a:spcBef>
              <a:spcAft>
                <a:spcPts val="0"/>
              </a:spcAft>
              <a:buClr>
                <a:srgbClr val="000000"/>
              </a:buClr>
              <a:buSzPts val="3600"/>
              <a:buChar char="•"/>
            </a:pPr>
            <a:r>
              <a:rPr lang="fr-CA" sz="3600"/>
              <a:t>Dyslipidémie</a:t>
            </a:r>
            <a:endParaRPr sz="3600"/>
          </a:p>
          <a:p>
            <a:pPr marL="1453516" lvl="1" indent="-671830" algn="l" rtl="0">
              <a:lnSpc>
                <a:spcPct val="100000"/>
              </a:lnSpc>
              <a:spcBef>
                <a:spcPts val="450"/>
              </a:spcBef>
              <a:spcAft>
                <a:spcPts val="0"/>
              </a:spcAft>
              <a:buClr>
                <a:srgbClr val="000000"/>
              </a:buClr>
              <a:buSzPts val="3600"/>
              <a:buChar char="•"/>
            </a:pPr>
            <a:r>
              <a:rPr lang="fr-CA" sz="3600"/>
              <a:t>Hypertension artérielle </a:t>
            </a:r>
            <a:endParaRPr sz="3600"/>
          </a:p>
          <a:p>
            <a:pPr marL="1453516" lvl="1" indent="-671830" algn="l" rtl="0">
              <a:lnSpc>
                <a:spcPct val="100000"/>
              </a:lnSpc>
              <a:spcBef>
                <a:spcPts val="450"/>
              </a:spcBef>
              <a:spcAft>
                <a:spcPts val="0"/>
              </a:spcAft>
              <a:buClr>
                <a:srgbClr val="000000"/>
              </a:buClr>
              <a:buSzPts val="3600"/>
              <a:buChar char="•"/>
            </a:pPr>
            <a:r>
              <a:rPr lang="fr-CA" sz="3600"/>
              <a:t>Diabète de type 2</a:t>
            </a:r>
            <a:endParaRPr sz="3600"/>
          </a:p>
          <a:p>
            <a:pPr marL="1453516" lvl="1" indent="-671830" algn="l" rtl="0">
              <a:lnSpc>
                <a:spcPct val="100000"/>
              </a:lnSpc>
              <a:spcBef>
                <a:spcPts val="450"/>
              </a:spcBef>
              <a:spcAft>
                <a:spcPts val="0"/>
              </a:spcAft>
              <a:buClr>
                <a:srgbClr val="000000"/>
              </a:buClr>
              <a:buSzPts val="3600"/>
              <a:buChar char="•"/>
            </a:pPr>
            <a:r>
              <a:rPr lang="fr-CA" sz="3600"/>
              <a:t>Ostéoporose fracturaire</a:t>
            </a:r>
            <a:endParaRPr sz="3600"/>
          </a:p>
          <a:p>
            <a:pPr marL="1453516" lvl="1" indent="-671830" algn="l" rtl="0">
              <a:lnSpc>
                <a:spcPct val="100000"/>
              </a:lnSpc>
              <a:spcBef>
                <a:spcPts val="450"/>
              </a:spcBef>
              <a:spcAft>
                <a:spcPts val="0"/>
              </a:spcAft>
              <a:buClr>
                <a:srgbClr val="000000"/>
              </a:buClr>
              <a:buSzPts val="3600"/>
              <a:buChar char="•"/>
            </a:pPr>
            <a:r>
              <a:rPr lang="fr-CA" sz="3600"/>
              <a:t>Incontinence urinaire</a:t>
            </a:r>
            <a:endParaRPr sz="3600"/>
          </a:p>
          <a:p>
            <a:pPr marL="1599248" lvl="1" indent="-524826" algn="l" rtl="0">
              <a:lnSpc>
                <a:spcPct val="100000"/>
              </a:lnSpc>
              <a:spcBef>
                <a:spcPts val="450"/>
              </a:spcBef>
              <a:spcAft>
                <a:spcPts val="450"/>
              </a:spcAft>
              <a:buClr>
                <a:srgbClr val="000000"/>
              </a:buClr>
              <a:buSzPts val="2020"/>
              <a:buNone/>
            </a:pPr>
            <a:endParaRPr sz="3359" baseline="30000"/>
          </a:p>
        </p:txBody>
      </p:sp>
      <p:sp>
        <p:nvSpPr>
          <p:cNvPr id="455" name="Google Shape;455;p46"/>
          <p:cNvSpPr txBox="1">
            <a:spLocks noGrp="1"/>
          </p:cNvSpPr>
          <p:nvPr>
            <p:ph type="sldNum" idx="12"/>
          </p:nvPr>
        </p:nvSpPr>
        <p:spPr>
          <a:xfrm>
            <a:off x="12915900" y="9534526"/>
            <a:ext cx="4114800" cy="547688"/>
          </a:xfrm>
          <a:prstGeom prst="rect">
            <a:avLst/>
          </a:prstGeom>
          <a:noFill/>
          <a:ln>
            <a:noFill/>
          </a:ln>
        </p:spPr>
        <p:txBody>
          <a:bodyPr spcFirstLastPara="1" wrap="square" lIns="137125" tIns="68550" rIns="137125" bIns="68550" anchor="ctr" anchorCtr="0">
            <a:noAutofit/>
          </a:bodyPr>
          <a:lstStyle/>
          <a:p>
            <a:pPr marL="0" marR="0" lvl="0" indent="0" algn="r" rtl="0">
              <a:lnSpc>
                <a:spcPct val="100000"/>
              </a:lnSpc>
              <a:spcBef>
                <a:spcPts val="0"/>
              </a:spcBef>
              <a:spcAft>
                <a:spcPts val="0"/>
              </a:spcAft>
              <a:buClr>
                <a:schemeClr val="lt1"/>
              </a:buClr>
              <a:buSzPts val="1000"/>
              <a:buFont typeface="Arial"/>
              <a:buNone/>
            </a:pPr>
            <a:fld id="{00000000-1234-1234-1234-123412341234}" type="slidenum">
              <a:rPr lang="fr-CA"/>
              <a:t>34</a:t>
            </a:fld>
            <a:endParaRPr/>
          </a:p>
        </p:txBody>
      </p:sp>
      <p:sp>
        <p:nvSpPr>
          <p:cNvPr id="456" name="Google Shape;456;p46"/>
          <p:cNvSpPr txBox="1">
            <a:spLocks noGrp="1"/>
          </p:cNvSpPr>
          <p:nvPr>
            <p:ph type="title"/>
          </p:nvPr>
        </p:nvSpPr>
        <p:spPr>
          <a:xfrm>
            <a:off x="1257300" y="420227"/>
            <a:ext cx="15773400" cy="1988550"/>
          </a:xfrm>
          <a:prstGeom prst="rect">
            <a:avLst/>
          </a:prstGeom>
          <a:noFill/>
          <a:ln>
            <a:noFill/>
          </a:ln>
        </p:spPr>
        <p:txBody>
          <a:bodyPr spcFirstLastPara="1" wrap="square" lIns="137125" tIns="68550" rIns="137125" bIns="68550" anchor="ctr" anchorCtr="0">
            <a:normAutofit/>
          </a:bodyPr>
          <a:lstStyle/>
          <a:p>
            <a:pPr marL="0" lvl="0" indent="0" algn="l" rtl="0">
              <a:lnSpc>
                <a:spcPct val="90000"/>
              </a:lnSpc>
              <a:spcBef>
                <a:spcPts val="0"/>
              </a:spcBef>
              <a:spcAft>
                <a:spcPts val="0"/>
              </a:spcAft>
              <a:buSzPts val="4400"/>
              <a:buNone/>
            </a:pPr>
            <a:r>
              <a:rPr lang="fr-CA" sz="6600"/>
              <a:t>Mme Lemieux</a:t>
            </a:r>
            <a:endParaRPr sz="6600">
              <a:solidFill>
                <a:srgbClr val="FF0000"/>
              </a:solidFill>
            </a:endParaRPr>
          </a:p>
        </p:txBody>
      </p:sp>
      <p:pic>
        <p:nvPicPr>
          <p:cNvPr id="457" name="Google Shape;457;p46"/>
          <p:cNvPicPr preferRelativeResize="0"/>
          <p:nvPr/>
        </p:nvPicPr>
        <p:blipFill rotWithShape="1">
          <a:blip r:embed="rId3">
            <a:alphaModFix/>
          </a:blip>
          <a:srcRect/>
          <a:stretch/>
        </p:blipFill>
        <p:spPr>
          <a:xfrm>
            <a:off x="14014802" y="102902"/>
            <a:ext cx="4114800" cy="2623186"/>
          </a:xfrm>
          <a:prstGeom prst="rect">
            <a:avLst/>
          </a:prstGeom>
          <a:noFill/>
          <a:ln>
            <a:noFill/>
          </a:ln>
        </p:spPr>
      </p:pic>
      <p:graphicFrame>
        <p:nvGraphicFramePr>
          <p:cNvPr id="460" name="Google Shape;458;p46">
            <a:extLst>
              <a:ext uri="{FF2B5EF4-FFF2-40B4-BE49-F238E27FC236}">
                <a16:creationId xmlns:a16="http://schemas.microsoft.com/office/drawing/2014/main" id="{4DF2EFB8-09BE-25C5-EEC3-91EF8A2E19A2}"/>
              </a:ext>
            </a:extLst>
          </p:cNvPr>
          <p:cNvGraphicFramePr/>
          <p:nvPr/>
        </p:nvGraphicFramePr>
        <p:xfrm>
          <a:off x="10030375" y="4255950"/>
          <a:ext cx="7763400" cy="5068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Image 1">
            <a:extLst>
              <a:ext uri="{FF2B5EF4-FFF2-40B4-BE49-F238E27FC236}">
                <a16:creationId xmlns:a16="http://schemas.microsoft.com/office/drawing/2014/main" id="{136DB8DB-708E-AD07-619F-CB7E98DF3015}"/>
              </a:ext>
            </a:extLst>
          </p:cNvPr>
          <p:cNvPicPr>
            <a:picLocks noChangeAspect="1"/>
          </p:cNvPicPr>
          <p:nvPr/>
        </p:nvPicPr>
        <p:blipFill>
          <a:blip r:embed="rId9"/>
          <a:stretch>
            <a:fillRect/>
          </a:stretch>
        </p:blipFill>
        <p:spPr>
          <a:xfrm>
            <a:off x="-23184" y="-1"/>
            <a:ext cx="489349" cy="10287001"/>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302" name="Google Shape;302;g1714ee38ce1_0_97"/>
          <p:cNvSpPr txBox="1">
            <a:spLocks noGrp="1"/>
          </p:cNvSpPr>
          <p:nvPr>
            <p:ph type="title" idx="4294967295"/>
          </p:nvPr>
        </p:nvSpPr>
        <p:spPr>
          <a:xfrm>
            <a:off x="1393012" y="78450"/>
            <a:ext cx="14401800" cy="2229000"/>
          </a:xfrm>
          <a:prstGeom prst="rect">
            <a:avLst/>
          </a:prstGeom>
          <a:noFill/>
          <a:ln>
            <a:noFill/>
          </a:ln>
        </p:spPr>
        <p:txBody>
          <a:bodyPr spcFirstLastPara="1" wrap="square" lIns="137125" tIns="68550" rIns="137125" bIns="68550" anchor="ctr" anchorCtr="0">
            <a:normAutofit/>
          </a:bodyPr>
          <a:lstStyle/>
          <a:p>
            <a:pPr marL="0" lvl="0" indent="0" algn="l" rtl="0">
              <a:lnSpc>
                <a:spcPct val="90000"/>
              </a:lnSpc>
              <a:spcBef>
                <a:spcPts val="0"/>
              </a:spcBef>
              <a:spcAft>
                <a:spcPts val="0"/>
              </a:spcAft>
              <a:buSzPts val="4400"/>
              <a:buNone/>
            </a:pPr>
            <a:r>
              <a:rPr lang="fr-CA" sz="6600" dirty="0"/>
              <a:t>Profil pharmaceutique de Mme Lemieux</a:t>
            </a:r>
            <a:endParaRPr sz="6600" dirty="0"/>
          </a:p>
        </p:txBody>
      </p:sp>
      <p:pic>
        <p:nvPicPr>
          <p:cNvPr id="303" name="Google Shape;303;g1714ee38ce1_0_97"/>
          <p:cNvPicPr preferRelativeResize="0"/>
          <p:nvPr/>
        </p:nvPicPr>
        <p:blipFill rotWithShape="1">
          <a:blip r:embed="rId3">
            <a:alphaModFix/>
          </a:blip>
          <a:srcRect/>
          <a:stretch/>
        </p:blipFill>
        <p:spPr>
          <a:xfrm>
            <a:off x="10666626" y="2571125"/>
            <a:ext cx="6151736" cy="4076126"/>
          </a:xfrm>
          <a:prstGeom prst="rect">
            <a:avLst/>
          </a:prstGeom>
          <a:noFill/>
          <a:ln>
            <a:noFill/>
          </a:ln>
        </p:spPr>
      </p:pic>
      <p:sp>
        <p:nvSpPr>
          <p:cNvPr id="304" name="Google Shape;304;g1714ee38ce1_0_97"/>
          <p:cNvSpPr txBox="1"/>
          <p:nvPr/>
        </p:nvSpPr>
        <p:spPr>
          <a:xfrm>
            <a:off x="11732950" y="6695497"/>
            <a:ext cx="5999700" cy="430857"/>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fr-CA" sz="1600" b="0" i="0" u="none" strike="noStrike" cap="none" dirty="0">
                <a:solidFill>
                  <a:srgbClr val="000000"/>
                </a:solidFill>
                <a:latin typeface="Calibri"/>
                <a:ea typeface="Calibri"/>
                <a:cs typeface="Calibri"/>
                <a:sym typeface="Calibri"/>
              </a:rPr>
              <a:t>photo tirée du Réseau Canadien de </a:t>
            </a:r>
            <a:r>
              <a:rPr lang="fr-CA" sz="1600" b="0" i="0" u="none" strike="noStrike" cap="none" dirty="0" err="1">
                <a:solidFill>
                  <a:srgbClr val="000000"/>
                </a:solidFill>
                <a:latin typeface="Calibri"/>
                <a:ea typeface="Calibri"/>
                <a:cs typeface="Calibri"/>
                <a:sym typeface="Calibri"/>
              </a:rPr>
              <a:t>Déprescription</a:t>
            </a:r>
            <a:endParaRPr sz="1600" b="0" i="0" u="none" strike="noStrike" cap="none" dirty="0">
              <a:solidFill>
                <a:srgbClr val="000000"/>
              </a:solidFill>
              <a:latin typeface="Calibri"/>
              <a:ea typeface="Calibri"/>
              <a:cs typeface="Calibri"/>
              <a:sym typeface="Calibri"/>
            </a:endParaRPr>
          </a:p>
        </p:txBody>
      </p:sp>
      <p:pic>
        <p:nvPicPr>
          <p:cNvPr id="2" name="Image 1">
            <a:extLst>
              <a:ext uri="{FF2B5EF4-FFF2-40B4-BE49-F238E27FC236}">
                <a16:creationId xmlns:a16="http://schemas.microsoft.com/office/drawing/2014/main" id="{4EE8D19C-3F59-0492-561E-CF7EE09FE1A8}"/>
              </a:ext>
            </a:extLst>
          </p:cNvPr>
          <p:cNvPicPr>
            <a:picLocks noChangeAspect="1"/>
          </p:cNvPicPr>
          <p:nvPr/>
        </p:nvPicPr>
        <p:blipFill>
          <a:blip r:embed="rId4"/>
          <a:stretch>
            <a:fillRect/>
          </a:stretch>
        </p:blipFill>
        <p:spPr>
          <a:xfrm>
            <a:off x="-23184" y="-1"/>
            <a:ext cx="489349" cy="10287001"/>
          </a:xfrm>
          <a:prstGeom prst="rect">
            <a:avLst/>
          </a:prstGeom>
        </p:spPr>
      </p:pic>
      <p:graphicFrame>
        <p:nvGraphicFramePr>
          <p:cNvPr id="306" name="Google Shape;301;g1714ee38ce1_0_97">
            <a:extLst>
              <a:ext uri="{FF2B5EF4-FFF2-40B4-BE49-F238E27FC236}">
                <a16:creationId xmlns:a16="http://schemas.microsoft.com/office/drawing/2014/main" id="{43836C69-490D-BC7E-724B-063B5C3CF755}"/>
              </a:ext>
            </a:extLst>
          </p:cNvPr>
          <p:cNvGraphicFramePr/>
          <p:nvPr>
            <p:extLst>
              <p:ext uri="{D42A27DB-BD31-4B8C-83A1-F6EECF244321}">
                <p14:modId xmlns:p14="http://schemas.microsoft.com/office/powerpoint/2010/main" val="1039927373"/>
              </p:ext>
            </p:extLst>
          </p:nvPr>
        </p:nvGraphicFramePr>
        <p:xfrm>
          <a:off x="2057401" y="1910226"/>
          <a:ext cx="6737100" cy="81369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613557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g1714ee38ce1_0_149"/>
          <p:cNvSpPr txBox="1">
            <a:spLocks noGrp="1"/>
          </p:cNvSpPr>
          <p:nvPr>
            <p:ph type="title" idx="4294967295"/>
          </p:nvPr>
        </p:nvSpPr>
        <p:spPr>
          <a:xfrm>
            <a:off x="5549200" y="-1328204"/>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fr-CA"/>
              <a:t>Diapositive titre </a:t>
            </a:r>
            <a:endParaRPr/>
          </a:p>
        </p:txBody>
      </p:sp>
      <p:sp>
        <p:nvSpPr>
          <p:cNvPr id="471" name="Google Shape;471;g1714ee38ce1_0_149"/>
          <p:cNvSpPr txBox="1">
            <a:spLocks noGrp="1"/>
          </p:cNvSpPr>
          <p:nvPr>
            <p:ph type="title" idx="4294967295"/>
          </p:nvPr>
        </p:nvSpPr>
        <p:spPr>
          <a:xfrm>
            <a:off x="1257300" y="547688"/>
            <a:ext cx="15773400" cy="1988400"/>
          </a:xfrm>
          <a:prstGeom prst="rect">
            <a:avLst/>
          </a:prstGeom>
          <a:noFill/>
          <a:ln>
            <a:noFill/>
          </a:ln>
        </p:spPr>
        <p:txBody>
          <a:bodyPr spcFirstLastPara="1" wrap="square" lIns="137125" tIns="68550" rIns="137125" bIns="68550" anchor="ctr" anchorCtr="0">
            <a:normAutofit/>
          </a:bodyPr>
          <a:lstStyle/>
          <a:p>
            <a:pPr marL="0" lvl="0" indent="0" algn="ctr" rtl="0">
              <a:lnSpc>
                <a:spcPct val="90000"/>
              </a:lnSpc>
              <a:spcBef>
                <a:spcPts val="0"/>
              </a:spcBef>
              <a:spcAft>
                <a:spcPts val="0"/>
              </a:spcAft>
              <a:buSzPts val="4400"/>
              <a:buNone/>
            </a:pPr>
            <a:r>
              <a:rPr lang="fr-CA" sz="6000"/>
              <a:t>Différents outils et méthodes de déprescription</a:t>
            </a:r>
            <a:endParaRPr sz="6000"/>
          </a:p>
          <a:p>
            <a:pPr marL="0" lvl="0" indent="0" algn="ctr" rtl="0">
              <a:lnSpc>
                <a:spcPct val="90000"/>
              </a:lnSpc>
              <a:spcBef>
                <a:spcPts val="0"/>
              </a:spcBef>
              <a:spcAft>
                <a:spcPts val="0"/>
              </a:spcAft>
              <a:buSzPts val="4400"/>
              <a:buNone/>
            </a:pPr>
            <a:r>
              <a:rPr lang="fr-CA" sz="6000" b="1">
                <a:solidFill>
                  <a:srgbClr val="1155CC"/>
                </a:solidFill>
              </a:rPr>
              <a:t>La méthode BRP</a:t>
            </a:r>
            <a:endParaRPr sz="6000" b="1">
              <a:solidFill>
                <a:srgbClr val="1155CC"/>
              </a:solidFill>
            </a:endParaRPr>
          </a:p>
        </p:txBody>
      </p:sp>
      <p:pic>
        <p:nvPicPr>
          <p:cNvPr id="472" name="Google Shape;472;g1714ee38ce1_0_149"/>
          <p:cNvPicPr preferRelativeResize="0"/>
          <p:nvPr/>
        </p:nvPicPr>
        <p:blipFill rotWithShape="1">
          <a:blip r:embed="rId3">
            <a:alphaModFix/>
          </a:blip>
          <a:srcRect/>
          <a:stretch/>
        </p:blipFill>
        <p:spPr>
          <a:xfrm>
            <a:off x="1524000" y="2688488"/>
            <a:ext cx="15240000" cy="7239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49"/>
          <p:cNvSpPr txBox="1">
            <a:spLocks noGrp="1"/>
          </p:cNvSpPr>
          <p:nvPr>
            <p:ph type="sldNum" idx="12"/>
          </p:nvPr>
        </p:nvSpPr>
        <p:spPr>
          <a:xfrm>
            <a:off x="12915900" y="9534526"/>
            <a:ext cx="4114800" cy="547688"/>
          </a:xfrm>
          <a:prstGeom prst="rect">
            <a:avLst/>
          </a:prstGeom>
          <a:noFill/>
          <a:ln>
            <a:noFill/>
          </a:ln>
        </p:spPr>
        <p:txBody>
          <a:bodyPr spcFirstLastPara="1" wrap="square" lIns="137125" tIns="68550" rIns="137125" bIns="68550" anchor="ctr" anchorCtr="0">
            <a:noAutofit/>
          </a:bodyPr>
          <a:lstStyle/>
          <a:p>
            <a:pPr marL="0" marR="0" lvl="0" indent="0" algn="r" rtl="0">
              <a:lnSpc>
                <a:spcPct val="100000"/>
              </a:lnSpc>
              <a:spcBef>
                <a:spcPts val="0"/>
              </a:spcBef>
              <a:spcAft>
                <a:spcPts val="0"/>
              </a:spcAft>
              <a:buClr>
                <a:schemeClr val="lt1"/>
              </a:buClr>
              <a:buSzPts val="1000"/>
              <a:buFont typeface="Arial"/>
              <a:buNone/>
            </a:pPr>
            <a:fld id="{00000000-1234-1234-1234-123412341234}" type="slidenum">
              <a:rPr lang="fr-CA"/>
              <a:t>37</a:t>
            </a:fld>
            <a:endParaRPr/>
          </a:p>
        </p:txBody>
      </p:sp>
      <p:sp>
        <p:nvSpPr>
          <p:cNvPr id="479" name="Google Shape;479;p49"/>
          <p:cNvSpPr txBox="1">
            <a:spLocks noGrp="1"/>
          </p:cNvSpPr>
          <p:nvPr>
            <p:ph type="title"/>
          </p:nvPr>
        </p:nvSpPr>
        <p:spPr>
          <a:xfrm>
            <a:off x="903541" y="521977"/>
            <a:ext cx="14494954" cy="1988550"/>
          </a:xfrm>
          <a:prstGeom prst="rect">
            <a:avLst/>
          </a:prstGeom>
          <a:noFill/>
          <a:ln>
            <a:noFill/>
          </a:ln>
        </p:spPr>
        <p:txBody>
          <a:bodyPr spcFirstLastPara="1" wrap="square" lIns="137125" tIns="68550" rIns="137125" bIns="68550" anchor="ctr" anchorCtr="0">
            <a:normAutofit/>
          </a:bodyPr>
          <a:lstStyle/>
          <a:p>
            <a:pPr marL="0" lvl="0" indent="0" algn="l" rtl="0">
              <a:lnSpc>
                <a:spcPct val="90000"/>
              </a:lnSpc>
              <a:spcBef>
                <a:spcPts val="0"/>
              </a:spcBef>
              <a:spcAft>
                <a:spcPts val="0"/>
              </a:spcAft>
              <a:buSzPts val="4400"/>
              <a:buNone/>
            </a:pPr>
            <a:r>
              <a:rPr lang="fr-CA" sz="6600" dirty="0"/>
              <a:t>Profil pharmaceutique réorganisé </a:t>
            </a:r>
            <a:endParaRPr sz="6600" dirty="0"/>
          </a:p>
        </p:txBody>
      </p:sp>
      <p:graphicFrame>
        <p:nvGraphicFramePr>
          <p:cNvPr id="480" name="Google Shape;480;p49"/>
          <p:cNvGraphicFramePr/>
          <p:nvPr/>
        </p:nvGraphicFramePr>
        <p:xfrm>
          <a:off x="542625" y="3050572"/>
          <a:ext cx="17202750" cy="5692000"/>
        </p:xfrm>
        <a:graphic>
          <a:graphicData uri="http://schemas.openxmlformats.org/drawingml/2006/table">
            <a:tbl>
              <a:tblPr>
                <a:noFill/>
                <a:tableStyleId>{52DBF660-0097-4165-9F00-67916399A3BC}</a:tableStyleId>
              </a:tblPr>
              <a:tblGrid>
                <a:gridCol w="7442900">
                  <a:extLst>
                    <a:ext uri="{9D8B030D-6E8A-4147-A177-3AD203B41FA5}">
                      <a16:colId xmlns:a16="http://schemas.microsoft.com/office/drawing/2014/main" val="20000"/>
                    </a:ext>
                  </a:extLst>
                </a:gridCol>
                <a:gridCol w="9759850">
                  <a:extLst>
                    <a:ext uri="{9D8B030D-6E8A-4147-A177-3AD203B41FA5}">
                      <a16:colId xmlns:a16="http://schemas.microsoft.com/office/drawing/2014/main" val="20001"/>
                    </a:ext>
                  </a:extLst>
                </a:gridCol>
              </a:tblGrid>
              <a:tr h="609575">
                <a:tc>
                  <a:txBody>
                    <a:bodyPr/>
                    <a:lstStyle/>
                    <a:p>
                      <a:pPr marL="0" marR="0" lvl="0" indent="0" algn="ctr" rtl="0">
                        <a:lnSpc>
                          <a:spcPct val="100000"/>
                        </a:lnSpc>
                        <a:spcBef>
                          <a:spcPts val="0"/>
                        </a:spcBef>
                        <a:spcAft>
                          <a:spcPts val="0"/>
                        </a:spcAft>
                        <a:buClr>
                          <a:schemeClr val="dk1"/>
                        </a:buClr>
                        <a:buSzPts val="1800"/>
                        <a:buFont typeface="Cambria"/>
                        <a:buNone/>
                      </a:pPr>
                      <a:r>
                        <a:rPr lang="fr-CA" sz="2800" b="1" u="none" strike="noStrike" cap="none">
                          <a:latin typeface="Calibri"/>
                          <a:ea typeface="Calibri"/>
                          <a:cs typeface="Calibri"/>
                          <a:sym typeface="Calibri"/>
                        </a:rPr>
                        <a:t>Médicaments</a:t>
                      </a:r>
                      <a:endParaRPr sz="2800" b="1" u="none" strike="noStrike" cap="none">
                        <a:latin typeface="Calibri"/>
                        <a:ea typeface="Calibri"/>
                        <a:cs typeface="Calibri"/>
                        <a:sym typeface="Calibri"/>
                      </a:endParaRPr>
                    </a:p>
                  </a:txBody>
                  <a:tcPr marL="182900" marR="182900" marT="91425" marB="914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5B9BD5"/>
                    </a:solidFill>
                  </a:tcPr>
                </a:tc>
                <a:tc>
                  <a:txBody>
                    <a:bodyPr/>
                    <a:lstStyle/>
                    <a:p>
                      <a:pPr marL="0" marR="0" lvl="0" indent="0" algn="ctr" rtl="0">
                        <a:lnSpc>
                          <a:spcPct val="100000"/>
                        </a:lnSpc>
                        <a:spcBef>
                          <a:spcPts val="0"/>
                        </a:spcBef>
                        <a:spcAft>
                          <a:spcPts val="0"/>
                        </a:spcAft>
                        <a:buClr>
                          <a:schemeClr val="dk1"/>
                        </a:buClr>
                        <a:buSzPts val="1800"/>
                        <a:buFont typeface="Cambria"/>
                        <a:buNone/>
                      </a:pPr>
                      <a:r>
                        <a:rPr lang="fr-CA" sz="2800" b="1" u="none" strike="noStrike" cap="none">
                          <a:latin typeface="Calibri"/>
                          <a:ea typeface="Calibri"/>
                          <a:cs typeface="Calibri"/>
                          <a:sym typeface="Calibri"/>
                        </a:rPr>
                        <a:t>Indications</a:t>
                      </a:r>
                      <a:endParaRPr sz="2800" b="1" u="none" strike="noStrike" cap="none">
                        <a:latin typeface="Calibri"/>
                        <a:ea typeface="Calibri"/>
                        <a:cs typeface="Calibri"/>
                        <a:sym typeface="Calibri"/>
                      </a:endParaRPr>
                    </a:p>
                  </a:txBody>
                  <a:tcPr marL="182900" marR="182900" marT="91425" marB="914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5B9BD5"/>
                    </a:solidFill>
                  </a:tcPr>
                </a:tc>
                <a:extLst>
                  <a:ext uri="{0D108BD9-81ED-4DB2-BD59-A6C34878D82A}">
                    <a16:rowId xmlns:a16="http://schemas.microsoft.com/office/drawing/2014/main" val="10000"/>
                  </a:ext>
                </a:extLst>
              </a:tr>
              <a:tr h="729500">
                <a:tc>
                  <a:txBody>
                    <a:bodyPr/>
                    <a:lstStyle/>
                    <a:p>
                      <a:pPr marL="0" marR="0" lvl="0" indent="0" algn="l" rtl="0">
                        <a:lnSpc>
                          <a:spcPct val="100000"/>
                        </a:lnSpc>
                        <a:spcBef>
                          <a:spcPts val="0"/>
                        </a:spcBef>
                        <a:spcAft>
                          <a:spcPts val="0"/>
                        </a:spcAft>
                        <a:buClr>
                          <a:schemeClr val="dk1"/>
                        </a:buClr>
                        <a:buSzPts val="1800"/>
                        <a:buFont typeface="Cambria"/>
                        <a:buNone/>
                      </a:pPr>
                      <a:r>
                        <a:rPr lang="fr-CA" sz="2800" u="none" strike="noStrike" cap="none">
                          <a:solidFill>
                            <a:schemeClr val="dk1"/>
                          </a:solidFill>
                          <a:latin typeface="Calibri"/>
                          <a:ea typeface="Calibri"/>
                          <a:cs typeface="Calibri"/>
                          <a:sym typeface="Calibri"/>
                        </a:rPr>
                        <a:t>Ramipril, amlodipine, hydrochlorothiazide</a:t>
                      </a:r>
                      <a:endParaRPr sz="2800" u="none" strike="noStrike" cap="none">
                        <a:solidFill>
                          <a:schemeClr val="dk1"/>
                        </a:solidFill>
                        <a:latin typeface="Calibri"/>
                        <a:ea typeface="Calibri"/>
                        <a:cs typeface="Calibri"/>
                        <a:sym typeface="Calibri"/>
                      </a:endParaRPr>
                    </a:p>
                  </a:txBody>
                  <a:tcPr marL="182900" marR="182900" marT="91425" marB="914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9EFF7"/>
                    </a:solidFill>
                  </a:tcPr>
                </a:tc>
                <a:tc>
                  <a:txBody>
                    <a:bodyPr/>
                    <a:lstStyle/>
                    <a:p>
                      <a:pPr marL="0" marR="0" lvl="0" indent="0" algn="l" rtl="0">
                        <a:lnSpc>
                          <a:spcPct val="100000"/>
                        </a:lnSpc>
                        <a:spcBef>
                          <a:spcPts val="0"/>
                        </a:spcBef>
                        <a:spcAft>
                          <a:spcPts val="0"/>
                        </a:spcAft>
                        <a:buClr>
                          <a:schemeClr val="dk1"/>
                        </a:buClr>
                        <a:buSzPts val="1800"/>
                        <a:buFont typeface="Cambria"/>
                        <a:buNone/>
                      </a:pPr>
                      <a:r>
                        <a:rPr lang="fr-CA" sz="2800" u="none" strike="noStrike" cap="none">
                          <a:solidFill>
                            <a:schemeClr val="dk1"/>
                          </a:solidFill>
                          <a:latin typeface="Calibri"/>
                          <a:ea typeface="Calibri"/>
                          <a:cs typeface="Calibri"/>
                          <a:sym typeface="Calibri"/>
                        </a:rPr>
                        <a:t>Hypertension artérielle</a:t>
                      </a:r>
                      <a:endParaRPr sz="2800" u="none" strike="noStrike" cap="none">
                        <a:solidFill>
                          <a:schemeClr val="dk1"/>
                        </a:solidFill>
                        <a:latin typeface="Calibri"/>
                        <a:ea typeface="Calibri"/>
                        <a:cs typeface="Calibri"/>
                        <a:sym typeface="Calibri"/>
                      </a:endParaRPr>
                    </a:p>
                  </a:txBody>
                  <a:tcPr marL="182900" marR="182900" marT="91425" marB="914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9EFF7"/>
                    </a:solidFill>
                  </a:tcPr>
                </a:tc>
                <a:extLst>
                  <a:ext uri="{0D108BD9-81ED-4DB2-BD59-A6C34878D82A}">
                    <a16:rowId xmlns:a16="http://schemas.microsoft.com/office/drawing/2014/main" val="10001"/>
                  </a:ext>
                </a:extLst>
              </a:tr>
              <a:tr h="609575">
                <a:tc>
                  <a:txBody>
                    <a:bodyPr/>
                    <a:lstStyle/>
                    <a:p>
                      <a:pPr marL="0" marR="0" lvl="0" indent="0" algn="l" rtl="0">
                        <a:lnSpc>
                          <a:spcPct val="100000"/>
                        </a:lnSpc>
                        <a:spcBef>
                          <a:spcPts val="0"/>
                        </a:spcBef>
                        <a:spcAft>
                          <a:spcPts val="0"/>
                        </a:spcAft>
                        <a:buClr>
                          <a:schemeClr val="dk1"/>
                        </a:buClr>
                        <a:buSzPts val="1800"/>
                        <a:buFont typeface="Cambria"/>
                        <a:buNone/>
                      </a:pPr>
                      <a:r>
                        <a:rPr lang="fr-CA" sz="2800" u="none" strike="noStrike" cap="none">
                          <a:solidFill>
                            <a:schemeClr val="dk1"/>
                          </a:solidFill>
                          <a:latin typeface="Calibri"/>
                          <a:ea typeface="Calibri"/>
                          <a:cs typeface="Calibri"/>
                          <a:sym typeface="Calibri"/>
                        </a:rPr>
                        <a:t>Metformi</a:t>
                      </a:r>
                      <a:r>
                        <a:rPr lang="fr-CA" sz="2800" u="none" strike="noStrike" cap="none">
                          <a:solidFill>
                            <a:srgbClr val="002060"/>
                          </a:solidFill>
                          <a:latin typeface="Calibri"/>
                          <a:ea typeface="Calibri"/>
                          <a:cs typeface="Calibri"/>
                          <a:sym typeface="Calibri"/>
                        </a:rPr>
                        <a:t>ne</a:t>
                      </a:r>
                      <a:r>
                        <a:rPr lang="fr-CA" sz="2800" u="none" strike="noStrike" cap="none">
                          <a:solidFill>
                            <a:schemeClr val="dk1"/>
                          </a:solidFill>
                          <a:latin typeface="Calibri"/>
                          <a:ea typeface="Calibri"/>
                          <a:cs typeface="Calibri"/>
                          <a:sym typeface="Calibri"/>
                        </a:rPr>
                        <a:t>, gliclazide MR</a:t>
                      </a:r>
                      <a:endParaRPr sz="2800" u="none" strike="noStrike" cap="none">
                        <a:solidFill>
                          <a:schemeClr val="dk1"/>
                        </a:solidFill>
                        <a:latin typeface="Calibri"/>
                        <a:ea typeface="Calibri"/>
                        <a:cs typeface="Calibri"/>
                        <a:sym typeface="Calibri"/>
                      </a:endParaRPr>
                    </a:p>
                  </a:txBody>
                  <a:tcPr marL="182900" marR="182900" marT="91425" marB="914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0DEEF"/>
                    </a:solidFill>
                  </a:tcPr>
                </a:tc>
                <a:tc>
                  <a:txBody>
                    <a:bodyPr/>
                    <a:lstStyle/>
                    <a:p>
                      <a:pPr marL="0" marR="0" lvl="0" indent="0" algn="l" rtl="0">
                        <a:lnSpc>
                          <a:spcPct val="100000"/>
                        </a:lnSpc>
                        <a:spcBef>
                          <a:spcPts val="0"/>
                        </a:spcBef>
                        <a:spcAft>
                          <a:spcPts val="0"/>
                        </a:spcAft>
                        <a:buClr>
                          <a:schemeClr val="dk1"/>
                        </a:buClr>
                        <a:buSzPts val="1800"/>
                        <a:buFont typeface="Cambria"/>
                        <a:buNone/>
                      </a:pPr>
                      <a:r>
                        <a:rPr lang="fr-CA" sz="2800" u="none" strike="noStrike" cap="none">
                          <a:solidFill>
                            <a:schemeClr val="dk1"/>
                          </a:solidFill>
                          <a:latin typeface="Calibri"/>
                          <a:ea typeface="Calibri"/>
                          <a:cs typeface="Calibri"/>
                          <a:sym typeface="Calibri"/>
                        </a:rPr>
                        <a:t>Diabète de type II</a:t>
                      </a:r>
                      <a:endParaRPr sz="2800" u="none" strike="noStrike" cap="none">
                        <a:solidFill>
                          <a:schemeClr val="dk1"/>
                        </a:solidFill>
                        <a:latin typeface="Calibri"/>
                        <a:ea typeface="Calibri"/>
                        <a:cs typeface="Calibri"/>
                        <a:sym typeface="Calibri"/>
                      </a:endParaRPr>
                    </a:p>
                  </a:txBody>
                  <a:tcPr marL="182900" marR="182900" marT="91425" marB="914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0DEEF"/>
                    </a:solidFill>
                  </a:tcPr>
                </a:tc>
                <a:extLst>
                  <a:ext uri="{0D108BD9-81ED-4DB2-BD59-A6C34878D82A}">
                    <a16:rowId xmlns:a16="http://schemas.microsoft.com/office/drawing/2014/main" val="10002"/>
                  </a:ext>
                </a:extLst>
              </a:tr>
              <a:tr h="609575">
                <a:tc>
                  <a:txBody>
                    <a:bodyPr/>
                    <a:lstStyle/>
                    <a:p>
                      <a:pPr marL="0" marR="0" lvl="0" indent="0" algn="l" rtl="0">
                        <a:lnSpc>
                          <a:spcPct val="100000"/>
                        </a:lnSpc>
                        <a:spcBef>
                          <a:spcPts val="0"/>
                        </a:spcBef>
                        <a:spcAft>
                          <a:spcPts val="0"/>
                        </a:spcAft>
                        <a:buClr>
                          <a:schemeClr val="dk1"/>
                        </a:buClr>
                        <a:buSzPts val="1800"/>
                        <a:buFont typeface="Cambria"/>
                        <a:buNone/>
                      </a:pPr>
                      <a:r>
                        <a:rPr lang="fr-CA" sz="2800" u="none" strike="noStrike" cap="none">
                          <a:solidFill>
                            <a:schemeClr val="dk1"/>
                          </a:solidFill>
                          <a:latin typeface="Calibri"/>
                          <a:ea typeface="Calibri"/>
                          <a:cs typeface="Calibri"/>
                          <a:sym typeface="Calibri"/>
                        </a:rPr>
                        <a:t>Rosuvastati</a:t>
                      </a:r>
                      <a:r>
                        <a:rPr lang="fr-CA" sz="2800" u="none" strike="noStrike" cap="none">
                          <a:solidFill>
                            <a:srgbClr val="002060"/>
                          </a:solidFill>
                          <a:latin typeface="Calibri"/>
                          <a:ea typeface="Calibri"/>
                          <a:cs typeface="Calibri"/>
                          <a:sym typeface="Calibri"/>
                        </a:rPr>
                        <a:t>ne</a:t>
                      </a:r>
                      <a:endParaRPr sz="2800" u="none" strike="noStrike" cap="none">
                        <a:solidFill>
                          <a:srgbClr val="002060"/>
                        </a:solidFill>
                        <a:latin typeface="Calibri"/>
                        <a:ea typeface="Calibri"/>
                        <a:cs typeface="Calibri"/>
                        <a:sym typeface="Calibri"/>
                      </a:endParaRPr>
                    </a:p>
                  </a:txBody>
                  <a:tcPr marL="182900" marR="182900" marT="91425" marB="914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9EFF7"/>
                    </a:solidFill>
                  </a:tcPr>
                </a:tc>
                <a:tc>
                  <a:txBody>
                    <a:bodyPr/>
                    <a:lstStyle/>
                    <a:p>
                      <a:pPr marL="0" marR="0" lvl="0" indent="0" algn="l" rtl="0">
                        <a:lnSpc>
                          <a:spcPct val="100000"/>
                        </a:lnSpc>
                        <a:spcBef>
                          <a:spcPts val="0"/>
                        </a:spcBef>
                        <a:spcAft>
                          <a:spcPts val="0"/>
                        </a:spcAft>
                        <a:buClr>
                          <a:schemeClr val="dk1"/>
                        </a:buClr>
                        <a:buSzPts val="1800"/>
                        <a:buFont typeface="Cambria"/>
                        <a:buNone/>
                      </a:pPr>
                      <a:r>
                        <a:rPr lang="fr-CA" sz="2800" u="none" strike="noStrike" cap="none">
                          <a:solidFill>
                            <a:schemeClr val="dk1"/>
                          </a:solidFill>
                          <a:latin typeface="Calibri"/>
                          <a:ea typeface="Calibri"/>
                          <a:cs typeface="Calibri"/>
                          <a:sym typeface="Calibri"/>
                        </a:rPr>
                        <a:t>Dyslipidémie</a:t>
                      </a:r>
                      <a:endParaRPr sz="2800" u="none" strike="noStrike" cap="none">
                        <a:solidFill>
                          <a:schemeClr val="dk1"/>
                        </a:solidFill>
                        <a:latin typeface="Calibri"/>
                        <a:ea typeface="Calibri"/>
                        <a:cs typeface="Calibri"/>
                        <a:sym typeface="Calibri"/>
                      </a:endParaRPr>
                    </a:p>
                  </a:txBody>
                  <a:tcPr marL="182900" marR="182900" marT="91425" marB="914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9EFF7"/>
                    </a:solidFill>
                  </a:tcPr>
                </a:tc>
                <a:extLst>
                  <a:ext uri="{0D108BD9-81ED-4DB2-BD59-A6C34878D82A}">
                    <a16:rowId xmlns:a16="http://schemas.microsoft.com/office/drawing/2014/main" val="10003"/>
                  </a:ext>
                </a:extLst>
              </a:tr>
              <a:tr h="609575">
                <a:tc>
                  <a:txBody>
                    <a:bodyPr/>
                    <a:lstStyle/>
                    <a:p>
                      <a:pPr marL="0" marR="0" lvl="0" indent="0" algn="l" rtl="0">
                        <a:lnSpc>
                          <a:spcPct val="100000"/>
                        </a:lnSpc>
                        <a:spcBef>
                          <a:spcPts val="0"/>
                        </a:spcBef>
                        <a:spcAft>
                          <a:spcPts val="0"/>
                        </a:spcAft>
                        <a:buClr>
                          <a:schemeClr val="dk1"/>
                        </a:buClr>
                        <a:buSzPts val="1800"/>
                        <a:buFont typeface="Cambria"/>
                        <a:buNone/>
                      </a:pPr>
                      <a:r>
                        <a:rPr lang="fr-CA" sz="2800" u="none" strike="noStrike" cap="none">
                          <a:solidFill>
                            <a:schemeClr val="dk1"/>
                          </a:solidFill>
                          <a:latin typeface="Calibri"/>
                          <a:ea typeface="Calibri"/>
                          <a:cs typeface="Calibri"/>
                          <a:sym typeface="Calibri"/>
                        </a:rPr>
                        <a:t>Donépézil</a:t>
                      </a:r>
                      <a:endParaRPr sz="2800" u="none" strike="noStrike" cap="none">
                        <a:solidFill>
                          <a:schemeClr val="dk1"/>
                        </a:solidFill>
                        <a:latin typeface="Calibri"/>
                        <a:ea typeface="Calibri"/>
                        <a:cs typeface="Calibri"/>
                        <a:sym typeface="Calibri"/>
                      </a:endParaRPr>
                    </a:p>
                  </a:txBody>
                  <a:tcPr marL="182900" marR="182900" marT="91425" marB="914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0DEEF"/>
                    </a:solidFill>
                  </a:tcPr>
                </a:tc>
                <a:tc>
                  <a:txBody>
                    <a:bodyPr/>
                    <a:lstStyle/>
                    <a:p>
                      <a:pPr marL="0" marR="0" lvl="0" indent="0" algn="l" rtl="0">
                        <a:lnSpc>
                          <a:spcPct val="100000"/>
                        </a:lnSpc>
                        <a:spcBef>
                          <a:spcPts val="0"/>
                        </a:spcBef>
                        <a:spcAft>
                          <a:spcPts val="0"/>
                        </a:spcAft>
                        <a:buClr>
                          <a:schemeClr val="dk1"/>
                        </a:buClr>
                        <a:buSzPts val="1800"/>
                        <a:buFont typeface="Cambria"/>
                        <a:buNone/>
                      </a:pPr>
                      <a:r>
                        <a:rPr lang="fr-CA" sz="2800" u="none" strike="noStrike" cap="none">
                          <a:solidFill>
                            <a:schemeClr val="dk1"/>
                          </a:solidFill>
                          <a:latin typeface="Calibri"/>
                          <a:ea typeface="Calibri"/>
                          <a:cs typeface="Calibri"/>
                          <a:sym typeface="Calibri"/>
                        </a:rPr>
                        <a:t>Maladie d’Alzheimer probable</a:t>
                      </a:r>
                      <a:endParaRPr sz="2800" u="none" strike="noStrike" cap="none">
                        <a:solidFill>
                          <a:schemeClr val="dk1"/>
                        </a:solidFill>
                        <a:latin typeface="Calibri"/>
                        <a:ea typeface="Calibri"/>
                        <a:cs typeface="Calibri"/>
                        <a:sym typeface="Calibri"/>
                      </a:endParaRPr>
                    </a:p>
                  </a:txBody>
                  <a:tcPr marL="182900" marR="182900" marT="91425" marB="914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0DEEF"/>
                    </a:solidFill>
                  </a:tcPr>
                </a:tc>
                <a:extLst>
                  <a:ext uri="{0D108BD9-81ED-4DB2-BD59-A6C34878D82A}">
                    <a16:rowId xmlns:a16="http://schemas.microsoft.com/office/drawing/2014/main" val="10004"/>
                  </a:ext>
                </a:extLst>
              </a:tr>
              <a:tr h="695475">
                <a:tc>
                  <a:txBody>
                    <a:bodyPr/>
                    <a:lstStyle/>
                    <a:p>
                      <a:pPr marL="0" marR="0" lvl="0" indent="0" algn="l" rtl="0">
                        <a:lnSpc>
                          <a:spcPct val="100000"/>
                        </a:lnSpc>
                        <a:spcBef>
                          <a:spcPts val="0"/>
                        </a:spcBef>
                        <a:spcAft>
                          <a:spcPts val="0"/>
                        </a:spcAft>
                        <a:buClr>
                          <a:schemeClr val="dk1"/>
                        </a:buClr>
                        <a:buSzPts val="1800"/>
                        <a:buFont typeface="Cambria"/>
                        <a:buNone/>
                      </a:pPr>
                      <a:r>
                        <a:rPr lang="fr-CA" sz="2800" u="none" strike="noStrike" cap="none">
                          <a:solidFill>
                            <a:schemeClr val="dk1"/>
                          </a:solidFill>
                          <a:latin typeface="Calibri"/>
                          <a:ea typeface="Calibri"/>
                          <a:cs typeface="Calibri"/>
                          <a:sym typeface="Calibri"/>
                        </a:rPr>
                        <a:t>Alendronate, calcium/vitamine D</a:t>
                      </a:r>
                      <a:endParaRPr sz="2800" u="none" strike="noStrike" cap="none">
                        <a:solidFill>
                          <a:schemeClr val="dk1"/>
                        </a:solidFill>
                        <a:latin typeface="Calibri"/>
                        <a:ea typeface="Calibri"/>
                        <a:cs typeface="Calibri"/>
                        <a:sym typeface="Calibri"/>
                      </a:endParaRPr>
                    </a:p>
                  </a:txBody>
                  <a:tcPr marL="182900" marR="182900" marT="91425" marB="914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9EFF7"/>
                    </a:solidFill>
                  </a:tcPr>
                </a:tc>
                <a:tc>
                  <a:txBody>
                    <a:bodyPr/>
                    <a:lstStyle/>
                    <a:p>
                      <a:pPr marL="0" marR="0" lvl="0" indent="0" algn="l" rtl="0">
                        <a:lnSpc>
                          <a:spcPct val="100000"/>
                        </a:lnSpc>
                        <a:spcBef>
                          <a:spcPts val="0"/>
                        </a:spcBef>
                        <a:spcAft>
                          <a:spcPts val="0"/>
                        </a:spcAft>
                        <a:buClr>
                          <a:schemeClr val="dk1"/>
                        </a:buClr>
                        <a:buSzPts val="1800"/>
                        <a:buFont typeface="Cambria"/>
                        <a:buNone/>
                      </a:pPr>
                      <a:r>
                        <a:rPr lang="fr-CA" sz="2800" u="none" strike="noStrike" cap="none">
                          <a:solidFill>
                            <a:schemeClr val="dk1"/>
                          </a:solidFill>
                          <a:latin typeface="Calibri"/>
                          <a:ea typeface="Calibri"/>
                          <a:cs typeface="Calibri"/>
                          <a:sym typeface="Calibri"/>
                        </a:rPr>
                        <a:t>Ostéoporose </a:t>
                      </a:r>
                      <a:endParaRPr sz="2800" u="none" strike="noStrike" cap="none">
                        <a:solidFill>
                          <a:schemeClr val="dk1"/>
                        </a:solidFill>
                        <a:latin typeface="Calibri"/>
                        <a:ea typeface="Calibri"/>
                        <a:cs typeface="Calibri"/>
                        <a:sym typeface="Calibri"/>
                      </a:endParaRPr>
                    </a:p>
                  </a:txBody>
                  <a:tcPr marL="182900" marR="182900" marT="91425" marB="914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9EFF7"/>
                    </a:solidFill>
                  </a:tcPr>
                </a:tc>
                <a:extLst>
                  <a:ext uri="{0D108BD9-81ED-4DB2-BD59-A6C34878D82A}">
                    <a16:rowId xmlns:a16="http://schemas.microsoft.com/office/drawing/2014/main" val="10005"/>
                  </a:ext>
                </a:extLst>
              </a:tr>
              <a:tr h="609575">
                <a:tc>
                  <a:txBody>
                    <a:bodyPr/>
                    <a:lstStyle/>
                    <a:p>
                      <a:pPr marL="0" marR="0" lvl="0" indent="0" algn="l" rtl="0">
                        <a:lnSpc>
                          <a:spcPct val="100000"/>
                        </a:lnSpc>
                        <a:spcBef>
                          <a:spcPts val="0"/>
                        </a:spcBef>
                        <a:spcAft>
                          <a:spcPts val="0"/>
                        </a:spcAft>
                        <a:buClr>
                          <a:schemeClr val="dk1"/>
                        </a:buClr>
                        <a:buSzPts val="1800"/>
                        <a:buFont typeface="Cambria"/>
                        <a:buNone/>
                      </a:pPr>
                      <a:r>
                        <a:rPr lang="fr-CA" sz="2800" u="none" strike="noStrike" cap="none">
                          <a:solidFill>
                            <a:schemeClr val="dk1"/>
                          </a:solidFill>
                          <a:latin typeface="Calibri"/>
                          <a:ea typeface="Calibri"/>
                          <a:cs typeface="Calibri"/>
                          <a:sym typeface="Calibri"/>
                        </a:rPr>
                        <a:t>Lévothyroxine</a:t>
                      </a:r>
                      <a:endParaRPr sz="2800" u="none" strike="noStrike" cap="none">
                        <a:solidFill>
                          <a:schemeClr val="dk1"/>
                        </a:solidFill>
                        <a:latin typeface="Calibri"/>
                        <a:ea typeface="Calibri"/>
                        <a:cs typeface="Calibri"/>
                        <a:sym typeface="Calibri"/>
                      </a:endParaRPr>
                    </a:p>
                  </a:txBody>
                  <a:tcPr marL="182900" marR="182900" marT="91425" marB="914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0DEEF"/>
                    </a:solidFill>
                  </a:tcPr>
                </a:tc>
                <a:tc>
                  <a:txBody>
                    <a:bodyPr/>
                    <a:lstStyle/>
                    <a:p>
                      <a:pPr marL="0" marR="0" lvl="0" indent="0" algn="l" rtl="0">
                        <a:lnSpc>
                          <a:spcPct val="100000"/>
                        </a:lnSpc>
                        <a:spcBef>
                          <a:spcPts val="0"/>
                        </a:spcBef>
                        <a:spcAft>
                          <a:spcPts val="0"/>
                        </a:spcAft>
                        <a:buClr>
                          <a:schemeClr val="dk1"/>
                        </a:buClr>
                        <a:buSzPts val="1800"/>
                        <a:buFont typeface="Cambria"/>
                        <a:buNone/>
                      </a:pPr>
                      <a:r>
                        <a:rPr lang="fr-CA" sz="2800" u="none" strike="noStrike" cap="none">
                          <a:solidFill>
                            <a:schemeClr val="dk1"/>
                          </a:solidFill>
                          <a:latin typeface="Calibri"/>
                          <a:ea typeface="Calibri"/>
                          <a:cs typeface="Calibri"/>
                          <a:sym typeface="Calibri"/>
                        </a:rPr>
                        <a:t>Hypothyroïdie primaire</a:t>
                      </a:r>
                      <a:endParaRPr sz="2800" u="none" strike="noStrike" cap="none">
                        <a:solidFill>
                          <a:schemeClr val="dk1"/>
                        </a:solidFill>
                        <a:latin typeface="Calibri"/>
                        <a:ea typeface="Calibri"/>
                        <a:cs typeface="Calibri"/>
                        <a:sym typeface="Calibri"/>
                      </a:endParaRPr>
                    </a:p>
                  </a:txBody>
                  <a:tcPr marL="182900" marR="182900" marT="91425" marB="914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0DEEF"/>
                    </a:solidFill>
                  </a:tcPr>
                </a:tc>
                <a:extLst>
                  <a:ext uri="{0D108BD9-81ED-4DB2-BD59-A6C34878D82A}">
                    <a16:rowId xmlns:a16="http://schemas.microsoft.com/office/drawing/2014/main" val="10006"/>
                  </a:ext>
                </a:extLst>
              </a:tr>
              <a:tr h="609575">
                <a:tc>
                  <a:txBody>
                    <a:bodyPr/>
                    <a:lstStyle/>
                    <a:p>
                      <a:pPr marL="0" marR="0" lvl="0" indent="0" algn="l" rtl="0">
                        <a:lnSpc>
                          <a:spcPct val="100000"/>
                        </a:lnSpc>
                        <a:spcBef>
                          <a:spcPts val="0"/>
                        </a:spcBef>
                        <a:spcAft>
                          <a:spcPts val="0"/>
                        </a:spcAft>
                        <a:buClr>
                          <a:schemeClr val="dk1"/>
                        </a:buClr>
                        <a:buSzPts val="1800"/>
                        <a:buFont typeface="Cambria"/>
                        <a:buNone/>
                      </a:pPr>
                      <a:r>
                        <a:rPr lang="fr-CA" sz="2800" u="none" strike="noStrike" cap="none">
                          <a:solidFill>
                            <a:schemeClr val="dk1"/>
                          </a:solidFill>
                          <a:latin typeface="Calibri"/>
                          <a:ea typeface="Calibri"/>
                          <a:cs typeface="Calibri"/>
                          <a:sym typeface="Calibri"/>
                        </a:rPr>
                        <a:t>Lorazépam</a:t>
                      </a:r>
                      <a:endParaRPr sz="2800" u="none" strike="noStrike" cap="none">
                        <a:solidFill>
                          <a:schemeClr val="dk1"/>
                        </a:solidFill>
                        <a:latin typeface="Calibri"/>
                        <a:ea typeface="Calibri"/>
                        <a:cs typeface="Calibri"/>
                        <a:sym typeface="Calibri"/>
                      </a:endParaRPr>
                    </a:p>
                  </a:txBody>
                  <a:tcPr marL="182900" marR="182900" marT="91425" marB="914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9EFF7"/>
                    </a:solidFill>
                  </a:tcPr>
                </a:tc>
                <a:tc>
                  <a:txBody>
                    <a:bodyPr/>
                    <a:lstStyle/>
                    <a:p>
                      <a:pPr marL="0" marR="0" lvl="0" indent="0" algn="l" rtl="0">
                        <a:lnSpc>
                          <a:spcPct val="100000"/>
                        </a:lnSpc>
                        <a:spcBef>
                          <a:spcPts val="0"/>
                        </a:spcBef>
                        <a:spcAft>
                          <a:spcPts val="0"/>
                        </a:spcAft>
                        <a:buClr>
                          <a:schemeClr val="dk1"/>
                        </a:buClr>
                        <a:buSzPts val="1800"/>
                        <a:buFont typeface="Cambria"/>
                        <a:buNone/>
                      </a:pPr>
                      <a:r>
                        <a:rPr lang="fr-CA" sz="2800" u="none" strike="noStrike" cap="none">
                          <a:solidFill>
                            <a:schemeClr val="dk1"/>
                          </a:solidFill>
                          <a:latin typeface="Calibri"/>
                          <a:ea typeface="Calibri"/>
                          <a:cs typeface="Calibri"/>
                          <a:sym typeface="Calibri"/>
                        </a:rPr>
                        <a:t>Insomnie</a:t>
                      </a:r>
                      <a:endParaRPr sz="2800" u="none" strike="noStrike" cap="none">
                        <a:solidFill>
                          <a:schemeClr val="dk1"/>
                        </a:solidFill>
                        <a:latin typeface="Calibri"/>
                        <a:ea typeface="Calibri"/>
                        <a:cs typeface="Calibri"/>
                        <a:sym typeface="Calibri"/>
                      </a:endParaRPr>
                    </a:p>
                  </a:txBody>
                  <a:tcPr marL="182900" marR="182900" marT="91425" marB="914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9EFF7"/>
                    </a:solidFill>
                  </a:tcPr>
                </a:tc>
                <a:extLst>
                  <a:ext uri="{0D108BD9-81ED-4DB2-BD59-A6C34878D82A}">
                    <a16:rowId xmlns:a16="http://schemas.microsoft.com/office/drawing/2014/main" val="10007"/>
                  </a:ext>
                </a:extLst>
              </a:tr>
              <a:tr h="609575">
                <a:tc>
                  <a:txBody>
                    <a:bodyPr/>
                    <a:lstStyle/>
                    <a:p>
                      <a:pPr marL="0" marR="0" lvl="0" indent="0" algn="l" rtl="0">
                        <a:lnSpc>
                          <a:spcPct val="100000"/>
                        </a:lnSpc>
                        <a:spcBef>
                          <a:spcPts val="0"/>
                        </a:spcBef>
                        <a:spcAft>
                          <a:spcPts val="0"/>
                        </a:spcAft>
                        <a:buClr>
                          <a:schemeClr val="dk1"/>
                        </a:buClr>
                        <a:buSzPts val="1800"/>
                        <a:buFont typeface="Cambria"/>
                        <a:buNone/>
                      </a:pPr>
                      <a:r>
                        <a:rPr lang="fr-CA" sz="2800" u="none" strike="noStrike" cap="none">
                          <a:solidFill>
                            <a:schemeClr val="dk1"/>
                          </a:solidFill>
                          <a:latin typeface="Calibri"/>
                          <a:ea typeface="Calibri"/>
                          <a:cs typeface="Calibri"/>
                          <a:sym typeface="Calibri"/>
                        </a:rPr>
                        <a:t>Oxybutynine</a:t>
                      </a:r>
                      <a:endParaRPr sz="2800" u="none" strike="noStrike" cap="none">
                        <a:solidFill>
                          <a:schemeClr val="dk1"/>
                        </a:solidFill>
                        <a:latin typeface="Calibri"/>
                        <a:ea typeface="Calibri"/>
                        <a:cs typeface="Calibri"/>
                        <a:sym typeface="Calibri"/>
                      </a:endParaRPr>
                    </a:p>
                  </a:txBody>
                  <a:tcPr marL="182900" marR="182900" marT="91425" marB="914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chemeClr val="dk1"/>
                        </a:buClr>
                        <a:buSzPts val="1800"/>
                        <a:buFont typeface="Cambria"/>
                        <a:buNone/>
                      </a:pPr>
                      <a:r>
                        <a:rPr lang="fr-CA" sz="2800" u="none" strike="noStrike" cap="none" dirty="0">
                          <a:solidFill>
                            <a:schemeClr val="dk1"/>
                          </a:solidFill>
                          <a:latin typeface="Calibri"/>
                          <a:ea typeface="Calibri"/>
                          <a:cs typeface="Calibri"/>
                          <a:sym typeface="Calibri"/>
                        </a:rPr>
                        <a:t>Incontinence urinaire</a:t>
                      </a:r>
                      <a:endParaRPr sz="2800" u="none" strike="noStrike" cap="none" dirty="0">
                        <a:solidFill>
                          <a:schemeClr val="dk1"/>
                        </a:solidFill>
                        <a:latin typeface="Calibri"/>
                        <a:ea typeface="Calibri"/>
                        <a:cs typeface="Calibri"/>
                        <a:sym typeface="Calibri"/>
                      </a:endParaRPr>
                    </a:p>
                  </a:txBody>
                  <a:tcPr marL="182900" marR="182900" marT="91425" marB="91425">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D8E2F3"/>
                    </a:solidFill>
                  </a:tcPr>
                </a:tc>
                <a:extLst>
                  <a:ext uri="{0D108BD9-81ED-4DB2-BD59-A6C34878D82A}">
                    <a16:rowId xmlns:a16="http://schemas.microsoft.com/office/drawing/2014/main" val="10008"/>
                  </a:ext>
                </a:extLst>
              </a:tr>
            </a:tbl>
          </a:graphicData>
        </a:graphic>
      </p:graphicFrame>
      <p:sp>
        <p:nvSpPr>
          <p:cNvPr id="3" name="Triangle 2">
            <a:extLst>
              <a:ext uri="{FF2B5EF4-FFF2-40B4-BE49-F238E27FC236}">
                <a16:creationId xmlns:a16="http://schemas.microsoft.com/office/drawing/2014/main" id="{9655AC6B-4048-1AED-FD2A-3EA704BA4901}"/>
              </a:ext>
            </a:extLst>
          </p:cNvPr>
          <p:cNvSpPr/>
          <p:nvPr/>
        </p:nvSpPr>
        <p:spPr>
          <a:xfrm>
            <a:off x="14996160" y="1767840"/>
            <a:ext cx="1060704" cy="91440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109E1F06-71CA-D3E9-5253-D34FF8166D7D}"/>
              </a:ext>
            </a:extLst>
          </p:cNvPr>
          <p:cNvSpPr/>
          <p:nvPr/>
        </p:nvSpPr>
        <p:spPr>
          <a:xfrm rot="459614">
            <a:off x="13850113" y="1581440"/>
            <a:ext cx="3352800" cy="22352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41D3E97C-51A3-5284-7214-39A59AA4901E}"/>
              </a:ext>
            </a:extLst>
          </p:cNvPr>
          <p:cNvSpPr txBox="1"/>
          <p:nvPr/>
        </p:nvSpPr>
        <p:spPr>
          <a:xfrm>
            <a:off x="13691615" y="728004"/>
            <a:ext cx="853440" cy="769441"/>
          </a:xfrm>
          <a:prstGeom prst="rect">
            <a:avLst/>
          </a:prstGeom>
          <a:noFill/>
        </p:spPr>
        <p:txBody>
          <a:bodyPr wrap="square" rtlCol="0">
            <a:spAutoFit/>
          </a:bodyPr>
          <a:lstStyle/>
          <a:p>
            <a:r>
              <a:rPr lang="fr-FR" sz="4400" dirty="0"/>
              <a:t>B</a:t>
            </a:r>
          </a:p>
        </p:txBody>
      </p:sp>
      <p:sp>
        <p:nvSpPr>
          <p:cNvPr id="6" name="ZoneTexte 5">
            <a:extLst>
              <a:ext uri="{FF2B5EF4-FFF2-40B4-BE49-F238E27FC236}">
                <a16:creationId xmlns:a16="http://schemas.microsoft.com/office/drawing/2014/main" id="{9C2AC3F9-E6E7-7098-A41E-227CACA09B52}"/>
              </a:ext>
            </a:extLst>
          </p:cNvPr>
          <p:cNvSpPr txBox="1"/>
          <p:nvPr/>
        </p:nvSpPr>
        <p:spPr>
          <a:xfrm>
            <a:off x="15264385" y="853152"/>
            <a:ext cx="853440" cy="769441"/>
          </a:xfrm>
          <a:prstGeom prst="rect">
            <a:avLst/>
          </a:prstGeom>
          <a:noFill/>
        </p:spPr>
        <p:txBody>
          <a:bodyPr wrap="square" rtlCol="0">
            <a:spAutoFit/>
          </a:bodyPr>
          <a:lstStyle/>
          <a:p>
            <a:r>
              <a:rPr lang="fr-FR" sz="4400" dirty="0"/>
              <a:t>P</a:t>
            </a:r>
          </a:p>
        </p:txBody>
      </p:sp>
      <p:sp>
        <p:nvSpPr>
          <p:cNvPr id="7" name="ZoneTexte 6">
            <a:extLst>
              <a:ext uri="{FF2B5EF4-FFF2-40B4-BE49-F238E27FC236}">
                <a16:creationId xmlns:a16="http://schemas.microsoft.com/office/drawing/2014/main" id="{275C2C9C-FFA8-0A94-E0AB-B3BD41D2B899}"/>
              </a:ext>
            </a:extLst>
          </p:cNvPr>
          <p:cNvSpPr txBox="1"/>
          <p:nvPr/>
        </p:nvSpPr>
        <p:spPr>
          <a:xfrm>
            <a:off x="16863424" y="1131531"/>
            <a:ext cx="853440" cy="769441"/>
          </a:xfrm>
          <a:prstGeom prst="rect">
            <a:avLst/>
          </a:prstGeom>
          <a:noFill/>
        </p:spPr>
        <p:txBody>
          <a:bodyPr wrap="square" rtlCol="0">
            <a:spAutoFit/>
          </a:bodyPr>
          <a:lstStyle/>
          <a:p>
            <a:r>
              <a:rPr lang="fr-FR" sz="4400" dirty="0"/>
              <a:t>R</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86"/>
        <p:cNvGrpSpPr/>
        <p:nvPr/>
      </p:nvGrpSpPr>
      <p:grpSpPr>
        <a:xfrm>
          <a:off x="0" y="0"/>
          <a:ext cx="0" cy="0"/>
          <a:chOff x="0" y="0"/>
          <a:chExt cx="0" cy="0"/>
        </a:xfrm>
      </p:grpSpPr>
      <p:sp>
        <p:nvSpPr>
          <p:cNvPr id="494" name="Rectangle 493">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Google Shape;487;p55"/>
          <p:cNvSpPr txBox="1">
            <a:spLocks noGrp="1"/>
          </p:cNvSpPr>
          <p:nvPr>
            <p:ph type="title"/>
          </p:nvPr>
        </p:nvSpPr>
        <p:spPr>
          <a:xfrm>
            <a:off x="1257300" y="689794"/>
            <a:ext cx="15773400" cy="1506891"/>
          </a:xfrm>
          <a:prstGeom prst="rect">
            <a:avLst/>
          </a:prstGeom>
        </p:spPr>
        <p:txBody>
          <a:bodyPr spcFirstLastPara="1" vert="horz" lIns="91440" tIns="45720" rIns="91440" bIns="45720" rtlCol="0" anchor="ctr" anchorCtr="0">
            <a:normAutofit/>
          </a:bodyPr>
          <a:lstStyle/>
          <a:p>
            <a:pPr marL="0" lvl="0" indent="0" algn="ctr">
              <a:spcBef>
                <a:spcPct val="0"/>
              </a:spcBef>
              <a:spcAft>
                <a:spcPts val="0"/>
              </a:spcAft>
              <a:buClr>
                <a:schemeClr val="dk1"/>
              </a:buClr>
              <a:buSzPts val="4000"/>
            </a:pPr>
            <a:r>
              <a:rPr lang="en-US" kern="1200" dirty="0">
                <a:solidFill>
                  <a:srgbClr val="FFFFFF"/>
                </a:solidFill>
                <a:latin typeface="+mj-lt"/>
                <a:ea typeface="+mj-ea"/>
                <a:cs typeface="+mj-cs"/>
              </a:rPr>
              <a:t>HTA</a:t>
            </a:r>
          </a:p>
        </p:txBody>
      </p:sp>
      <p:sp>
        <p:nvSpPr>
          <p:cNvPr id="496" name="Rectangle: Rounded Corners 495">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9244" y="2381955"/>
            <a:ext cx="16549512" cy="715257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Google Shape;488;p55"/>
          <p:cNvSpPr txBox="1">
            <a:spLocks noGrp="1"/>
          </p:cNvSpPr>
          <p:nvPr>
            <p:ph type="body" idx="1"/>
          </p:nvPr>
        </p:nvSpPr>
        <p:spPr>
          <a:xfrm>
            <a:off x="1257300" y="2738439"/>
            <a:ext cx="9268460" cy="2405061"/>
          </a:xfrm>
          <a:prstGeom prst="rect">
            <a:avLst/>
          </a:prstGeom>
          <a:noFill/>
          <a:ln>
            <a:noFill/>
          </a:ln>
        </p:spPr>
        <p:txBody>
          <a:bodyPr spcFirstLastPara="1" wrap="square" lIns="91425" tIns="45700" rIns="91425" bIns="45700" anchor="t" anchorCtr="0">
            <a:normAutofit/>
          </a:bodyPr>
          <a:lstStyle/>
          <a:p>
            <a:pPr marL="685800" lvl="0" indent="-685800" algn="l" rtl="0">
              <a:spcBef>
                <a:spcPts val="400"/>
              </a:spcBef>
              <a:spcAft>
                <a:spcPts val="0"/>
              </a:spcAft>
              <a:buSzPts val="4216"/>
              <a:buChar char="•"/>
            </a:pPr>
            <a:r>
              <a:rPr lang="fr-CA" sz="4200" dirty="0"/>
              <a:t>Amlodipine 5 mg po die HS</a:t>
            </a:r>
          </a:p>
          <a:p>
            <a:pPr marL="685800" lvl="0" indent="-666750" algn="l" rtl="0">
              <a:spcBef>
                <a:spcPts val="400"/>
              </a:spcBef>
              <a:spcAft>
                <a:spcPts val="0"/>
              </a:spcAft>
              <a:buSzPts val="4200"/>
              <a:buChar char="•"/>
            </a:pPr>
            <a:r>
              <a:rPr lang="fr-CA" sz="4200" dirty="0"/>
              <a:t>Hydrochlorothiazide 25 mg po die </a:t>
            </a:r>
            <a:r>
              <a:rPr lang="fr-CA" sz="4200" dirty="0" err="1"/>
              <a:t>am</a:t>
            </a:r>
            <a:endParaRPr lang="fr-CA" sz="4200" dirty="0"/>
          </a:p>
          <a:p>
            <a:pPr marL="685800" lvl="0" indent="-666750" algn="l" rtl="0">
              <a:spcBef>
                <a:spcPts val="400"/>
              </a:spcBef>
              <a:spcAft>
                <a:spcPts val="0"/>
              </a:spcAft>
              <a:buSzPts val="4200"/>
              <a:buChar char="•"/>
            </a:pPr>
            <a:r>
              <a:rPr lang="fr-CA" sz="4200" dirty="0"/>
              <a:t>Ramipril 5 mg po die </a:t>
            </a:r>
            <a:r>
              <a:rPr lang="fr-CA" sz="4200" dirty="0" err="1"/>
              <a:t>am</a:t>
            </a:r>
            <a:endParaRPr lang="fr-CA" sz="4200" dirty="0"/>
          </a:p>
          <a:p>
            <a:pPr marL="0" lvl="0" indent="0" algn="l" rtl="0">
              <a:spcBef>
                <a:spcPts val="400"/>
              </a:spcBef>
              <a:spcAft>
                <a:spcPts val="0"/>
              </a:spcAft>
              <a:buSzPts val="1800"/>
              <a:buNone/>
            </a:pPr>
            <a:endParaRPr lang="fr-CA" sz="4200" dirty="0"/>
          </a:p>
        </p:txBody>
      </p:sp>
      <p:graphicFrame>
        <p:nvGraphicFramePr>
          <p:cNvPr id="490" name="ZoneTexte 1">
            <a:extLst>
              <a:ext uri="{FF2B5EF4-FFF2-40B4-BE49-F238E27FC236}">
                <a16:creationId xmlns:a16="http://schemas.microsoft.com/office/drawing/2014/main" id="{A2BA6E1C-01FD-F5EC-5A6F-B4B09145C851}"/>
              </a:ext>
            </a:extLst>
          </p:cNvPr>
          <p:cNvGraphicFramePr/>
          <p:nvPr>
            <p:extLst>
              <p:ext uri="{D42A27DB-BD31-4B8C-83A1-F6EECF244321}">
                <p14:modId xmlns:p14="http://schemas.microsoft.com/office/powerpoint/2010/main" val="1270652133"/>
              </p:ext>
            </p:extLst>
          </p:nvPr>
        </p:nvGraphicFramePr>
        <p:xfrm>
          <a:off x="1257300" y="4754880"/>
          <a:ext cx="15773400" cy="44734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ZoneTexte 8">
            <a:extLst>
              <a:ext uri="{FF2B5EF4-FFF2-40B4-BE49-F238E27FC236}">
                <a16:creationId xmlns:a16="http://schemas.microsoft.com/office/drawing/2014/main" id="{AB7B7966-CB5C-2F3E-AEB1-DDFD77702BA2}"/>
              </a:ext>
            </a:extLst>
          </p:cNvPr>
          <p:cNvSpPr txBox="1"/>
          <p:nvPr/>
        </p:nvSpPr>
        <p:spPr>
          <a:xfrm>
            <a:off x="10791896" y="2702394"/>
            <a:ext cx="6317544" cy="2086725"/>
          </a:xfrm>
          <a:prstGeom prst="rect">
            <a:avLst/>
          </a:prstGeom>
          <a:noFill/>
          <a:ln w="31750">
            <a:solidFill>
              <a:srgbClr val="BD482D"/>
            </a:solidFill>
          </a:ln>
        </p:spPr>
        <p:txBody>
          <a:bodyPr wrap="square">
            <a:spAutoFit/>
          </a:bodyPr>
          <a:lstStyle/>
          <a:p>
            <a:pPr marL="0" lvl="0" indent="0" algn="l" rtl="0">
              <a:lnSpc>
                <a:spcPct val="90000"/>
              </a:lnSpc>
              <a:spcBef>
                <a:spcPts val="400"/>
              </a:spcBef>
              <a:spcAft>
                <a:spcPts val="0"/>
              </a:spcAft>
              <a:buSzPts val="4200"/>
              <a:buNone/>
            </a:pPr>
            <a:r>
              <a:rPr lang="fr-CA" sz="3600" dirty="0">
                <a:solidFill>
                  <a:schemeClr val="tx1"/>
                </a:solidFill>
                <a:latin typeface="Calibri" panose="020F0502020204030204" pitchFamily="34" charset="0"/>
                <a:cs typeface="Calibri" panose="020F0502020204030204" pitchFamily="34" charset="0"/>
              </a:rPr>
              <a:t>Traitement “intensif” actuel contraire au niveau de soins B-C, qui vise à assurer le confort plutôt qu’à prolonger la vie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57"/>
          <p:cNvSpPr txBox="1">
            <a:spLocks noGrp="1"/>
          </p:cNvSpPr>
          <p:nvPr>
            <p:ph type="title"/>
          </p:nvPr>
        </p:nvSpPr>
        <p:spPr>
          <a:xfrm>
            <a:off x="617626" y="495827"/>
            <a:ext cx="16999814" cy="1988550"/>
          </a:xfrm>
          <a:prstGeom prst="rect">
            <a:avLst/>
          </a:prstGeom>
          <a:noFill/>
          <a:ln>
            <a:noFill/>
          </a:ln>
        </p:spPr>
        <p:txBody>
          <a:bodyPr spcFirstLastPara="1" wrap="square" lIns="137125" tIns="68550" rIns="137125" bIns="68550" anchor="ctr" anchorCtr="0">
            <a:normAutofit/>
          </a:bodyPr>
          <a:lstStyle/>
          <a:p>
            <a:pPr marL="0" lvl="0" indent="0" algn="ctr" rtl="0">
              <a:lnSpc>
                <a:spcPct val="100000"/>
              </a:lnSpc>
              <a:spcBef>
                <a:spcPts val="0"/>
              </a:spcBef>
              <a:spcAft>
                <a:spcPts val="0"/>
              </a:spcAft>
              <a:buClr>
                <a:schemeClr val="dk1"/>
              </a:buClr>
              <a:buSzPts val="8000"/>
              <a:buFont typeface="Calibri"/>
              <a:buNone/>
            </a:pPr>
            <a:r>
              <a:rPr lang="fr-CA" sz="8000" dirty="0"/>
              <a:t>Cibles : zones grises!</a:t>
            </a:r>
            <a:endParaRPr sz="8000" dirty="0"/>
          </a:p>
        </p:txBody>
      </p:sp>
      <p:pic>
        <p:nvPicPr>
          <p:cNvPr id="496" name="Google Shape;496;p57"/>
          <p:cNvPicPr preferRelativeResize="0"/>
          <p:nvPr/>
        </p:nvPicPr>
        <p:blipFill rotWithShape="1">
          <a:blip r:embed="rId3">
            <a:alphaModFix/>
          </a:blip>
          <a:srcRect/>
          <a:stretch/>
        </p:blipFill>
        <p:spPr>
          <a:xfrm>
            <a:off x="3" y="2603648"/>
            <a:ext cx="18287998" cy="6448216"/>
          </a:xfrm>
          <a:prstGeom prst="rect">
            <a:avLst/>
          </a:prstGeom>
          <a:noFill/>
          <a:ln w="31750">
            <a:solidFill>
              <a:srgbClr val="BD482D"/>
            </a:solidFill>
          </a:ln>
        </p:spPr>
      </p:pic>
      <p:sp>
        <p:nvSpPr>
          <p:cNvPr id="497" name="Google Shape;497;p57"/>
          <p:cNvSpPr txBox="1"/>
          <p:nvPr/>
        </p:nvSpPr>
        <p:spPr>
          <a:xfrm>
            <a:off x="3256280" y="9366443"/>
            <a:ext cx="15560100" cy="646260"/>
          </a:xfrm>
          <a:prstGeom prst="rect">
            <a:avLst/>
          </a:prstGeom>
          <a:noFill/>
          <a:ln>
            <a:noFill/>
          </a:ln>
        </p:spPr>
        <p:txBody>
          <a:bodyPr spcFirstLastPara="1" wrap="square" lIns="137125" tIns="137125" rIns="137125" bIns="137125" anchor="t" anchorCtr="0">
            <a:spAutoFit/>
          </a:bodyPr>
          <a:lstStyle/>
          <a:p>
            <a:pPr marL="0" marR="0" lvl="0" indent="0" algn="l" rtl="0">
              <a:lnSpc>
                <a:spcPct val="100000"/>
              </a:lnSpc>
              <a:spcBef>
                <a:spcPts val="0"/>
              </a:spcBef>
              <a:spcAft>
                <a:spcPts val="0"/>
              </a:spcAft>
              <a:buClr>
                <a:srgbClr val="000000"/>
              </a:buClr>
              <a:buSzPts val="1576"/>
              <a:buFont typeface="Arial"/>
              <a:buNone/>
            </a:pPr>
            <a:r>
              <a:rPr lang="fr-CA" sz="2400" b="0" i="0" u="sng" strike="noStrike" cap="none" dirty="0">
                <a:solidFill>
                  <a:schemeClr val="hlink"/>
                </a:solidFill>
                <a:latin typeface="Calibri"/>
                <a:ea typeface="Calibri"/>
                <a:cs typeface="Calibri"/>
                <a:sym typeface="Calibri"/>
                <a:hlinkClick r:id="rId4"/>
              </a:rPr>
              <a:t>http://guidelines.diabetes.ca/CDACPG/media/documents/French%202018%20CPG/37-Diabetes-in-Older-People-fr.pdf</a:t>
            </a:r>
            <a:r>
              <a:rPr lang="fr-CA" sz="2400" b="0" i="0" u="none" strike="noStrike" cap="none" dirty="0">
                <a:solidFill>
                  <a:schemeClr val="dk1"/>
                </a:solidFill>
                <a:latin typeface="Calibri"/>
                <a:ea typeface="Calibri"/>
                <a:cs typeface="Calibri"/>
                <a:sym typeface="Calibri"/>
              </a:rPr>
              <a:t> </a:t>
            </a:r>
            <a:endParaRPr sz="24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Arc 13">
            <a:extLst>
              <a:ext uri="{FF2B5EF4-FFF2-40B4-BE49-F238E27FC236}">
                <a16:creationId xmlns:a16="http://schemas.microsoft.com/office/drawing/2014/main" id="{6E895C8D-1379-40B8-8B1B-B6F5AEAF0A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4360444" y="2022096"/>
            <a:ext cx="4481849" cy="4481848"/>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545D489D-16E1-484D-867B-144368D74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9A496F5-B01E-4BF8-9D1E-C4E53B6F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83859" cy="10287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re 2">
            <a:extLst>
              <a:ext uri="{FF2B5EF4-FFF2-40B4-BE49-F238E27FC236}">
                <a16:creationId xmlns:a16="http://schemas.microsoft.com/office/drawing/2014/main" id="{F066AAB7-82E6-6331-0C2C-BD6B1E462E6C}"/>
              </a:ext>
            </a:extLst>
          </p:cNvPr>
          <p:cNvSpPr>
            <a:spLocks noGrp="1"/>
          </p:cNvSpPr>
          <p:nvPr>
            <p:ph type="title"/>
          </p:nvPr>
        </p:nvSpPr>
        <p:spPr>
          <a:xfrm>
            <a:off x="1257300" y="965200"/>
            <a:ext cx="4426807" cy="8356599"/>
          </a:xfrm>
        </p:spPr>
        <p:txBody>
          <a:bodyPr vert="horz" lIns="91440" tIns="45720" rIns="91440" bIns="45720" rtlCol="0" anchor="ctr">
            <a:normAutofit/>
          </a:bodyPr>
          <a:lstStyle/>
          <a:p>
            <a:pPr>
              <a:spcBef>
                <a:spcPct val="0"/>
              </a:spcBef>
            </a:pPr>
            <a:r>
              <a:rPr lang="en-US" kern="1200">
                <a:solidFill>
                  <a:srgbClr val="FFFFFF"/>
                </a:solidFill>
                <a:latin typeface="+mj-lt"/>
                <a:ea typeface="+mj-ea"/>
                <a:cs typeface="+mj-cs"/>
              </a:rPr>
              <a:t>Divulgation de soutien financier</a:t>
            </a:r>
          </a:p>
        </p:txBody>
      </p:sp>
      <p:graphicFrame>
        <p:nvGraphicFramePr>
          <p:cNvPr id="5" name="Espace réservé du texte 1">
            <a:extLst>
              <a:ext uri="{FF2B5EF4-FFF2-40B4-BE49-F238E27FC236}">
                <a16:creationId xmlns:a16="http://schemas.microsoft.com/office/drawing/2014/main" id="{DDA387B2-0DAD-E222-8783-80B9A255D113}"/>
              </a:ext>
            </a:extLst>
          </p:cNvPr>
          <p:cNvGraphicFramePr/>
          <p:nvPr>
            <p:extLst>
              <p:ext uri="{D42A27DB-BD31-4B8C-83A1-F6EECF244321}">
                <p14:modId xmlns:p14="http://schemas.microsoft.com/office/powerpoint/2010/main" val="1420917059"/>
              </p:ext>
            </p:extLst>
          </p:nvPr>
        </p:nvGraphicFramePr>
        <p:xfrm>
          <a:off x="7855527" y="980539"/>
          <a:ext cx="9455593" cy="83412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83012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60"/>
          <p:cNvSpPr txBox="1">
            <a:spLocks noGrp="1"/>
          </p:cNvSpPr>
          <p:nvPr>
            <p:ph type="body" idx="1"/>
          </p:nvPr>
        </p:nvSpPr>
        <p:spPr>
          <a:xfrm>
            <a:off x="867714" y="2110162"/>
            <a:ext cx="17115486" cy="2815566"/>
          </a:xfrm>
          <a:prstGeom prst="rect">
            <a:avLst/>
          </a:prstGeom>
          <a:noFill/>
          <a:ln>
            <a:noFill/>
          </a:ln>
        </p:spPr>
        <p:txBody>
          <a:bodyPr spcFirstLastPara="1" wrap="square" lIns="137125" tIns="68550" rIns="137125" bIns="68550" anchor="t" anchorCtr="0">
            <a:normAutofit/>
          </a:bodyPr>
          <a:lstStyle/>
          <a:p>
            <a:pPr marL="571500" lvl="0" indent="-571500" algn="l" rtl="0">
              <a:lnSpc>
                <a:spcPct val="90000"/>
              </a:lnSpc>
              <a:spcBef>
                <a:spcPts val="0"/>
              </a:spcBef>
              <a:spcAft>
                <a:spcPts val="0"/>
              </a:spcAft>
              <a:buSzPts val="3600"/>
              <a:buChar char="•"/>
            </a:pPr>
            <a:r>
              <a:rPr lang="fr-CA" sz="3600" dirty="0"/>
              <a:t>Tension artérielle: cibles suggérées dans les lignes directrices d’Hypertension Canada: </a:t>
            </a:r>
          </a:p>
          <a:p>
            <a:pPr marL="457200" lvl="1" indent="0">
              <a:spcBef>
                <a:spcPts val="0"/>
              </a:spcBef>
              <a:buSzPts val="3600"/>
              <a:buNone/>
            </a:pPr>
            <a:r>
              <a:rPr lang="fr-CA" sz="3600" b="1" dirty="0"/>
              <a:t>à personnaliser</a:t>
            </a:r>
            <a:r>
              <a:rPr lang="fr-CA" sz="3600" dirty="0"/>
              <a:t> </a:t>
            </a:r>
          </a:p>
          <a:p>
            <a:pPr marL="0" lvl="0" indent="0" algn="l" rtl="0">
              <a:lnSpc>
                <a:spcPct val="90000"/>
              </a:lnSpc>
              <a:spcBef>
                <a:spcPts val="0"/>
              </a:spcBef>
              <a:spcAft>
                <a:spcPts val="0"/>
              </a:spcAft>
              <a:buSzPts val="3600"/>
              <a:buNone/>
            </a:pPr>
            <a:endParaRPr sz="3000" b="1" dirty="0">
              <a:solidFill>
                <a:srgbClr val="002060"/>
              </a:solidFill>
            </a:endParaRPr>
          </a:p>
          <a:p>
            <a:pPr marL="571500" lvl="0" indent="-571500" algn="l" rtl="0">
              <a:lnSpc>
                <a:spcPct val="90000"/>
              </a:lnSpc>
              <a:spcBef>
                <a:spcPts val="600"/>
              </a:spcBef>
              <a:spcAft>
                <a:spcPts val="0"/>
              </a:spcAft>
              <a:buSzPts val="3600"/>
              <a:buChar char="•"/>
            </a:pPr>
            <a:r>
              <a:rPr lang="fr-CA" sz="3000" dirty="0"/>
              <a:t>Étude chez des patients de ≥ 80 ans avec diabète type 2 (N = 25,966), rétrospective (faible qualité)</a:t>
            </a:r>
            <a:endParaRPr dirty="0"/>
          </a:p>
          <a:p>
            <a:pPr marL="1485902" lvl="1" indent="-571500" algn="l" rtl="0">
              <a:lnSpc>
                <a:spcPct val="90000"/>
              </a:lnSpc>
              <a:spcBef>
                <a:spcPts val="0"/>
              </a:spcBef>
              <a:spcAft>
                <a:spcPts val="0"/>
              </a:spcAft>
              <a:buSzPts val="2700"/>
              <a:buChar char="•"/>
            </a:pPr>
            <a:r>
              <a:rPr lang="fr-CA" sz="2700" dirty="0"/>
              <a:t>4,490 décès (près de 10% par année)</a:t>
            </a:r>
            <a:endParaRPr dirty="0"/>
          </a:p>
          <a:p>
            <a:pPr marL="1485902" lvl="1" indent="-571500" algn="l" rtl="0">
              <a:lnSpc>
                <a:spcPct val="90000"/>
              </a:lnSpc>
              <a:spcBef>
                <a:spcPts val="0"/>
              </a:spcBef>
              <a:spcAft>
                <a:spcPts val="0"/>
              </a:spcAft>
              <a:buSzPts val="2700"/>
              <a:buChar char="•"/>
            </a:pPr>
            <a:r>
              <a:rPr lang="fr-CA" sz="2700" dirty="0"/>
              <a:t>TA: </a:t>
            </a:r>
            <a:r>
              <a:rPr lang="fr-CA" sz="2700" b="1" dirty="0">
                <a:solidFill>
                  <a:srgbClr val="2F5496"/>
                </a:solidFill>
              </a:rPr>
              <a:t>mortalité est + élevée avec les + faibles TA (c.-à-d. &lt; 130/70 </a:t>
            </a:r>
            <a:r>
              <a:rPr lang="fr-CA" sz="2700" b="1" dirty="0" err="1">
                <a:solidFill>
                  <a:srgbClr val="2F5496"/>
                </a:solidFill>
              </a:rPr>
              <a:t>mmHg</a:t>
            </a:r>
            <a:r>
              <a:rPr lang="fr-CA" sz="2700" b="1" dirty="0">
                <a:solidFill>
                  <a:srgbClr val="2F5496"/>
                </a:solidFill>
              </a:rPr>
              <a:t>)</a:t>
            </a:r>
            <a:endParaRPr sz="2700" dirty="0"/>
          </a:p>
          <a:p>
            <a:pPr marL="342900" lvl="0" indent="-76200" algn="l" rtl="0">
              <a:lnSpc>
                <a:spcPct val="90000"/>
              </a:lnSpc>
              <a:spcBef>
                <a:spcPts val="1800"/>
              </a:spcBef>
              <a:spcAft>
                <a:spcPts val="0"/>
              </a:spcAft>
              <a:buSzPts val="2800"/>
              <a:buNone/>
            </a:pPr>
            <a:endParaRPr dirty="0"/>
          </a:p>
        </p:txBody>
      </p:sp>
      <p:sp>
        <p:nvSpPr>
          <p:cNvPr id="504" name="Google Shape;504;p60"/>
          <p:cNvSpPr txBox="1">
            <a:spLocks noGrp="1"/>
          </p:cNvSpPr>
          <p:nvPr>
            <p:ph type="sldNum" idx="12"/>
          </p:nvPr>
        </p:nvSpPr>
        <p:spPr>
          <a:xfrm>
            <a:off x="12915900" y="9534526"/>
            <a:ext cx="4114800" cy="547688"/>
          </a:xfrm>
          <a:prstGeom prst="rect">
            <a:avLst/>
          </a:prstGeom>
          <a:noFill/>
          <a:ln>
            <a:noFill/>
          </a:ln>
        </p:spPr>
        <p:txBody>
          <a:bodyPr spcFirstLastPara="1" wrap="square" lIns="137125" tIns="68550" rIns="137125" bIns="68550" anchor="ctr" anchorCtr="0">
            <a:noAutofit/>
          </a:bodyPr>
          <a:lstStyle/>
          <a:p>
            <a:pPr marL="0" marR="0" lvl="0" indent="0" algn="r" rtl="0">
              <a:lnSpc>
                <a:spcPct val="100000"/>
              </a:lnSpc>
              <a:spcBef>
                <a:spcPts val="0"/>
              </a:spcBef>
              <a:spcAft>
                <a:spcPts val="0"/>
              </a:spcAft>
              <a:buClr>
                <a:schemeClr val="lt1"/>
              </a:buClr>
              <a:buSzPts val="1000"/>
              <a:buFont typeface="Arial"/>
              <a:buNone/>
            </a:pPr>
            <a:fld id="{00000000-1234-1234-1234-123412341234}" type="slidenum">
              <a:rPr lang="fr-CA"/>
              <a:t>40</a:t>
            </a:fld>
            <a:endParaRPr/>
          </a:p>
        </p:txBody>
      </p:sp>
      <p:sp>
        <p:nvSpPr>
          <p:cNvPr id="505" name="Google Shape;505;p60"/>
          <p:cNvSpPr txBox="1">
            <a:spLocks noGrp="1"/>
          </p:cNvSpPr>
          <p:nvPr>
            <p:ph type="title"/>
          </p:nvPr>
        </p:nvSpPr>
        <p:spPr>
          <a:xfrm>
            <a:off x="1158240" y="303112"/>
            <a:ext cx="15872460" cy="1988344"/>
          </a:xfrm>
          <a:prstGeom prst="rect">
            <a:avLst/>
          </a:prstGeom>
          <a:noFill/>
          <a:ln>
            <a:noFill/>
          </a:ln>
        </p:spPr>
        <p:txBody>
          <a:bodyPr spcFirstLastPara="1" wrap="square" lIns="137125" tIns="68550" rIns="137125" bIns="68550" anchor="ctr" anchorCtr="0">
            <a:normAutofit/>
          </a:bodyPr>
          <a:lstStyle/>
          <a:p>
            <a:pPr marL="0" lvl="0" indent="0" algn="ctr" rtl="0">
              <a:lnSpc>
                <a:spcPct val="90000"/>
              </a:lnSpc>
              <a:spcBef>
                <a:spcPts val="0"/>
              </a:spcBef>
              <a:spcAft>
                <a:spcPts val="0"/>
              </a:spcAft>
              <a:buSzPts val="4400"/>
              <a:buNone/>
            </a:pPr>
            <a:r>
              <a:rPr lang="fr-CA" sz="6600" dirty="0"/>
              <a:t>HTA</a:t>
            </a:r>
            <a:endParaRPr sz="6600" dirty="0"/>
          </a:p>
        </p:txBody>
      </p:sp>
      <p:pic>
        <p:nvPicPr>
          <p:cNvPr id="507" name="Google Shape;507;p60"/>
          <p:cNvPicPr preferRelativeResize="0"/>
          <p:nvPr/>
        </p:nvPicPr>
        <p:blipFill rotWithShape="1">
          <a:blip r:embed="rId3">
            <a:alphaModFix/>
          </a:blip>
          <a:srcRect/>
          <a:stretch/>
        </p:blipFill>
        <p:spPr>
          <a:xfrm>
            <a:off x="1429267" y="5044824"/>
            <a:ext cx="15659074" cy="802312"/>
          </a:xfrm>
          <a:prstGeom prst="rect">
            <a:avLst/>
          </a:prstGeom>
          <a:noFill/>
          <a:ln>
            <a:noFill/>
          </a:ln>
        </p:spPr>
      </p:pic>
      <p:pic>
        <p:nvPicPr>
          <p:cNvPr id="506" name="Google Shape;506;p60"/>
          <p:cNvPicPr preferRelativeResize="0"/>
          <p:nvPr/>
        </p:nvPicPr>
        <p:blipFill rotWithShape="1">
          <a:blip r:embed="rId4">
            <a:alphaModFix/>
          </a:blip>
          <a:srcRect/>
          <a:stretch/>
        </p:blipFill>
        <p:spPr>
          <a:xfrm>
            <a:off x="867715" y="5838714"/>
            <a:ext cx="16220626" cy="2822724"/>
          </a:xfrm>
          <a:prstGeom prst="rect">
            <a:avLst/>
          </a:prstGeom>
          <a:noFill/>
          <a:ln w="31750">
            <a:solidFill>
              <a:srgbClr val="BD482D"/>
            </a:solidFill>
          </a:ln>
        </p:spPr>
      </p:pic>
      <p:sp>
        <p:nvSpPr>
          <p:cNvPr id="508" name="Google Shape;508;p60"/>
          <p:cNvSpPr/>
          <p:nvPr/>
        </p:nvSpPr>
        <p:spPr>
          <a:xfrm>
            <a:off x="766114" y="8780534"/>
            <a:ext cx="16485566" cy="753992"/>
          </a:xfrm>
          <a:prstGeom prst="rect">
            <a:avLst/>
          </a:prstGeom>
          <a:noFill/>
          <a:ln>
            <a:noFill/>
          </a:ln>
        </p:spPr>
        <p:txBody>
          <a:bodyPr spcFirstLastPara="1" wrap="square" lIns="137125" tIns="68550" rIns="137125" bIns="6855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fr-CA" sz="2000" b="0" i="1" u="none" strike="noStrike" cap="none" dirty="0">
                <a:solidFill>
                  <a:schemeClr val="dk1"/>
                </a:solidFill>
                <a:latin typeface="Cambria"/>
                <a:ea typeface="Cambria"/>
                <a:cs typeface="Cambria"/>
                <a:sym typeface="Cambria"/>
              </a:rPr>
              <a:t>Hypertension Canada. 2020. Hamada S, </a:t>
            </a:r>
            <a:r>
              <a:rPr lang="fr-CA" sz="2000" b="0" i="1" u="none" strike="noStrike" cap="none" dirty="0" err="1">
                <a:solidFill>
                  <a:schemeClr val="dk1"/>
                </a:solidFill>
                <a:latin typeface="Cambria"/>
                <a:ea typeface="Cambria"/>
                <a:cs typeface="Cambria"/>
                <a:sym typeface="Cambria"/>
              </a:rPr>
              <a:t>Gulliford</a:t>
            </a:r>
            <a:r>
              <a:rPr lang="fr-CA" sz="2000" b="0" i="1" u="none" strike="noStrike" cap="none" dirty="0">
                <a:solidFill>
                  <a:schemeClr val="dk1"/>
                </a:solidFill>
                <a:latin typeface="Cambria"/>
                <a:ea typeface="Cambria"/>
                <a:cs typeface="Cambria"/>
                <a:sym typeface="Cambria"/>
              </a:rPr>
              <a:t> MC. </a:t>
            </a:r>
            <a:r>
              <a:rPr lang="fr-CA" sz="2000" b="0" i="1" u="none" strike="noStrike" cap="none" dirty="0" err="1">
                <a:solidFill>
                  <a:schemeClr val="dk1"/>
                </a:solidFill>
                <a:latin typeface="Cambria"/>
                <a:ea typeface="Cambria"/>
                <a:cs typeface="Cambria"/>
                <a:sym typeface="Cambria"/>
              </a:rPr>
              <a:t>Mortality</a:t>
            </a:r>
            <a:r>
              <a:rPr lang="fr-CA" sz="2000" b="0" i="1" u="none" strike="noStrike" cap="none" dirty="0">
                <a:solidFill>
                  <a:schemeClr val="dk1"/>
                </a:solidFill>
                <a:latin typeface="Cambria"/>
                <a:ea typeface="Cambria"/>
                <a:cs typeface="Cambria"/>
                <a:sym typeface="Cambria"/>
              </a:rPr>
              <a:t> in </a:t>
            </a:r>
            <a:r>
              <a:rPr lang="fr-CA" sz="2000" b="0" i="1" u="none" strike="noStrike" cap="none" dirty="0" err="1">
                <a:solidFill>
                  <a:schemeClr val="dk1"/>
                </a:solidFill>
                <a:latin typeface="Cambria"/>
                <a:ea typeface="Cambria"/>
                <a:cs typeface="Cambria"/>
                <a:sym typeface="Cambria"/>
              </a:rPr>
              <a:t>Individuals</a:t>
            </a:r>
            <a:r>
              <a:rPr lang="fr-CA" sz="2000" b="0" i="1" u="none" strike="noStrike" cap="none" dirty="0">
                <a:solidFill>
                  <a:schemeClr val="dk1"/>
                </a:solidFill>
                <a:latin typeface="Cambria"/>
                <a:ea typeface="Cambria"/>
                <a:cs typeface="Cambria"/>
                <a:sym typeface="Cambria"/>
              </a:rPr>
              <a:t> </a:t>
            </a:r>
            <a:r>
              <a:rPr lang="fr-CA" sz="2000" b="0" i="1" u="none" strike="noStrike" cap="none" dirty="0" err="1">
                <a:solidFill>
                  <a:schemeClr val="dk1"/>
                </a:solidFill>
                <a:latin typeface="Cambria"/>
                <a:ea typeface="Cambria"/>
                <a:cs typeface="Cambria"/>
                <a:sym typeface="Cambria"/>
              </a:rPr>
              <a:t>Aged</a:t>
            </a:r>
            <a:r>
              <a:rPr lang="fr-CA" sz="2000" b="0" i="1" u="none" strike="noStrike" cap="none" dirty="0">
                <a:solidFill>
                  <a:schemeClr val="dk1"/>
                </a:solidFill>
                <a:latin typeface="Cambria"/>
                <a:ea typeface="Cambria"/>
                <a:cs typeface="Cambria"/>
                <a:sym typeface="Cambria"/>
              </a:rPr>
              <a:t> 80 and </a:t>
            </a:r>
            <a:r>
              <a:rPr lang="fr-CA" sz="2000" b="0" i="1" u="none" strike="noStrike" cap="none" dirty="0" err="1">
                <a:solidFill>
                  <a:schemeClr val="dk1"/>
                </a:solidFill>
                <a:latin typeface="Cambria"/>
                <a:ea typeface="Cambria"/>
                <a:cs typeface="Cambria"/>
                <a:sym typeface="Cambria"/>
              </a:rPr>
              <a:t>Older</a:t>
            </a:r>
            <a:r>
              <a:rPr lang="fr-CA" sz="2000" b="0" i="1" u="none" strike="noStrike" cap="none" dirty="0">
                <a:solidFill>
                  <a:schemeClr val="dk1"/>
                </a:solidFill>
                <a:latin typeface="Cambria"/>
                <a:ea typeface="Cambria"/>
                <a:cs typeface="Cambria"/>
                <a:sym typeface="Cambria"/>
              </a:rPr>
              <a:t> </a:t>
            </a:r>
            <a:r>
              <a:rPr lang="fr-CA" sz="2000" b="0" i="1" u="none" strike="noStrike" cap="none" dirty="0" err="1">
                <a:solidFill>
                  <a:schemeClr val="dk1"/>
                </a:solidFill>
                <a:latin typeface="Cambria"/>
                <a:ea typeface="Cambria"/>
                <a:cs typeface="Cambria"/>
                <a:sym typeface="Cambria"/>
              </a:rPr>
              <a:t>with</a:t>
            </a:r>
            <a:r>
              <a:rPr lang="fr-CA" sz="2000" b="0" i="1" u="none" strike="noStrike" cap="none" dirty="0">
                <a:solidFill>
                  <a:schemeClr val="dk1"/>
                </a:solidFill>
                <a:latin typeface="Cambria"/>
                <a:ea typeface="Cambria"/>
                <a:cs typeface="Cambria"/>
                <a:sym typeface="Cambria"/>
              </a:rPr>
              <a:t> Type 2 </a:t>
            </a:r>
            <a:r>
              <a:rPr lang="fr-CA" sz="2000" b="0" i="1" u="none" strike="noStrike" cap="none" dirty="0" err="1">
                <a:solidFill>
                  <a:schemeClr val="dk1"/>
                </a:solidFill>
                <a:latin typeface="Cambria"/>
                <a:ea typeface="Cambria"/>
                <a:cs typeface="Cambria"/>
                <a:sym typeface="Cambria"/>
              </a:rPr>
              <a:t>Diabetes</a:t>
            </a:r>
            <a:r>
              <a:rPr lang="fr-CA" sz="2000" b="0" i="1" u="none" strike="noStrike" cap="none" dirty="0">
                <a:solidFill>
                  <a:schemeClr val="dk1"/>
                </a:solidFill>
                <a:latin typeface="Cambria"/>
                <a:ea typeface="Cambria"/>
                <a:cs typeface="Cambria"/>
                <a:sym typeface="Cambria"/>
              </a:rPr>
              <a:t> </a:t>
            </a:r>
            <a:r>
              <a:rPr lang="fr-CA" sz="2000" b="0" i="1" u="none" strike="noStrike" cap="none" dirty="0" err="1">
                <a:solidFill>
                  <a:schemeClr val="dk1"/>
                </a:solidFill>
                <a:latin typeface="Cambria"/>
                <a:ea typeface="Cambria"/>
                <a:cs typeface="Cambria"/>
                <a:sym typeface="Cambria"/>
              </a:rPr>
              <a:t>Mellitus</a:t>
            </a:r>
            <a:r>
              <a:rPr lang="fr-CA" sz="2000" b="0" i="1" u="none" strike="noStrike" cap="none" dirty="0">
                <a:solidFill>
                  <a:schemeClr val="dk1"/>
                </a:solidFill>
                <a:latin typeface="Cambria"/>
                <a:ea typeface="Cambria"/>
                <a:cs typeface="Cambria"/>
                <a:sym typeface="Cambria"/>
              </a:rPr>
              <a:t> in Relation to </a:t>
            </a:r>
            <a:r>
              <a:rPr lang="fr-CA" sz="2000" b="0" i="1" u="none" strike="noStrike" cap="none" dirty="0" err="1">
                <a:solidFill>
                  <a:schemeClr val="dk1"/>
                </a:solidFill>
                <a:latin typeface="Cambria"/>
                <a:ea typeface="Cambria"/>
                <a:cs typeface="Cambria"/>
                <a:sym typeface="Cambria"/>
              </a:rPr>
              <a:t>Glycosylated</a:t>
            </a:r>
            <a:r>
              <a:rPr lang="fr-CA" sz="2000" b="0" i="1" u="none" strike="noStrike" cap="none" dirty="0">
                <a:solidFill>
                  <a:schemeClr val="dk1"/>
                </a:solidFill>
                <a:latin typeface="Cambria"/>
                <a:ea typeface="Cambria"/>
                <a:cs typeface="Cambria"/>
                <a:sym typeface="Cambria"/>
              </a:rPr>
              <a:t> </a:t>
            </a:r>
            <a:r>
              <a:rPr lang="fr-CA" sz="2000" b="0" i="1" u="none" strike="noStrike" cap="none" dirty="0" err="1">
                <a:solidFill>
                  <a:schemeClr val="dk1"/>
                </a:solidFill>
                <a:latin typeface="Cambria"/>
                <a:ea typeface="Cambria"/>
                <a:cs typeface="Cambria"/>
                <a:sym typeface="Cambria"/>
              </a:rPr>
              <a:t>Hemoglobin</a:t>
            </a:r>
            <a:r>
              <a:rPr lang="fr-CA" sz="2000" b="0" i="1" u="none" strike="noStrike" cap="none" dirty="0">
                <a:solidFill>
                  <a:schemeClr val="dk1"/>
                </a:solidFill>
                <a:latin typeface="Cambria"/>
                <a:ea typeface="Cambria"/>
                <a:cs typeface="Cambria"/>
                <a:sym typeface="Cambria"/>
              </a:rPr>
              <a:t>, Blood Pressure, and Total </a:t>
            </a:r>
            <a:r>
              <a:rPr lang="fr-CA" sz="2000" b="0" i="1" u="none" strike="noStrike" cap="none" dirty="0" err="1">
                <a:solidFill>
                  <a:schemeClr val="dk1"/>
                </a:solidFill>
                <a:latin typeface="Cambria"/>
                <a:ea typeface="Cambria"/>
                <a:cs typeface="Cambria"/>
                <a:sym typeface="Cambria"/>
              </a:rPr>
              <a:t>Cholesterol</a:t>
            </a:r>
            <a:r>
              <a:rPr lang="fr-CA" sz="2000" b="0" i="1" u="none" strike="noStrike" cap="none" dirty="0">
                <a:solidFill>
                  <a:schemeClr val="dk1"/>
                </a:solidFill>
                <a:latin typeface="Cambria"/>
                <a:ea typeface="Cambria"/>
                <a:cs typeface="Cambria"/>
                <a:sym typeface="Cambria"/>
              </a:rPr>
              <a:t>. J Am </a:t>
            </a:r>
            <a:r>
              <a:rPr lang="fr-CA" sz="2000" b="0" i="1" u="none" strike="noStrike" cap="none" dirty="0" err="1">
                <a:solidFill>
                  <a:schemeClr val="dk1"/>
                </a:solidFill>
                <a:latin typeface="Cambria"/>
                <a:ea typeface="Cambria"/>
                <a:cs typeface="Cambria"/>
                <a:sym typeface="Cambria"/>
              </a:rPr>
              <a:t>Geriatr</a:t>
            </a:r>
            <a:r>
              <a:rPr lang="fr-CA" sz="2000" b="0" i="1" u="none" strike="noStrike" cap="none" dirty="0">
                <a:solidFill>
                  <a:schemeClr val="dk1"/>
                </a:solidFill>
                <a:latin typeface="Cambria"/>
                <a:ea typeface="Cambria"/>
                <a:cs typeface="Cambria"/>
                <a:sym typeface="Cambria"/>
              </a:rPr>
              <a:t> Soc. 2016</a:t>
            </a:r>
            <a:endParaRPr sz="27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61"/>
          <p:cNvSpPr txBox="1">
            <a:spLocks noGrp="1"/>
          </p:cNvSpPr>
          <p:nvPr>
            <p:ph type="title"/>
          </p:nvPr>
        </p:nvSpPr>
        <p:spPr>
          <a:xfrm>
            <a:off x="1192761" y="607865"/>
            <a:ext cx="16262963" cy="1449450"/>
          </a:xfrm>
          <a:prstGeom prst="rect">
            <a:avLst/>
          </a:prstGeom>
          <a:noFill/>
          <a:ln>
            <a:noFill/>
          </a:ln>
        </p:spPr>
        <p:txBody>
          <a:bodyPr spcFirstLastPara="1" wrap="square" lIns="137125" tIns="68550" rIns="137125" bIns="68550" anchor="ctr" anchorCtr="0">
            <a:normAutofit/>
          </a:bodyPr>
          <a:lstStyle/>
          <a:p>
            <a:pPr marL="0" lvl="0" indent="0" algn="ctr" rtl="0">
              <a:lnSpc>
                <a:spcPct val="90000"/>
              </a:lnSpc>
              <a:spcBef>
                <a:spcPts val="0"/>
              </a:spcBef>
              <a:spcAft>
                <a:spcPts val="0"/>
              </a:spcAft>
              <a:buSzPts val="3200"/>
              <a:buNone/>
            </a:pPr>
            <a:r>
              <a:rPr lang="fr-CA" sz="5600" dirty="0">
                <a:latin typeface="Calibri"/>
                <a:ea typeface="Calibri"/>
                <a:cs typeface="Calibri"/>
                <a:sym typeface="Calibri"/>
              </a:rPr>
              <a:t>Tout le monde sait que…</a:t>
            </a:r>
            <a:endParaRPr sz="9600" dirty="0">
              <a:latin typeface="Calibri"/>
              <a:ea typeface="Calibri"/>
              <a:cs typeface="Calibri"/>
              <a:sym typeface="Calibri"/>
            </a:endParaRPr>
          </a:p>
        </p:txBody>
      </p:sp>
      <p:sp>
        <p:nvSpPr>
          <p:cNvPr id="514" name="Google Shape;514;p61"/>
          <p:cNvSpPr txBox="1">
            <a:spLocks noGrp="1"/>
          </p:cNvSpPr>
          <p:nvPr>
            <p:ph type="body" idx="1"/>
          </p:nvPr>
        </p:nvSpPr>
        <p:spPr>
          <a:xfrm>
            <a:off x="8714625" y="2827700"/>
            <a:ext cx="8741100" cy="3888300"/>
          </a:xfrm>
          <a:prstGeom prst="rect">
            <a:avLst/>
          </a:prstGeom>
          <a:noFill/>
          <a:ln>
            <a:noFill/>
          </a:ln>
        </p:spPr>
        <p:txBody>
          <a:bodyPr spcFirstLastPara="1" wrap="square" lIns="137125" tIns="68550" rIns="137125" bIns="68550" anchor="t" anchorCtr="0">
            <a:noAutofit/>
          </a:bodyPr>
          <a:lstStyle/>
          <a:p>
            <a:pPr marL="771526" lvl="0" indent="-771526" algn="ctr" rtl="0">
              <a:lnSpc>
                <a:spcPct val="90000"/>
              </a:lnSpc>
              <a:spcBef>
                <a:spcPts val="1800"/>
              </a:spcBef>
              <a:spcAft>
                <a:spcPts val="0"/>
              </a:spcAft>
              <a:buSzPts val="2800"/>
              <a:buNone/>
            </a:pPr>
            <a:r>
              <a:rPr lang="fr-CA" sz="4400" dirty="0">
                <a:latin typeface="Calibri"/>
                <a:ea typeface="Calibri"/>
                <a:cs typeface="Calibri"/>
                <a:sym typeface="Calibri"/>
              </a:rPr>
              <a:t>« </a:t>
            </a:r>
            <a:r>
              <a:rPr lang="fr-CA" sz="4400" dirty="0"/>
              <a:t>U</a:t>
            </a:r>
            <a:r>
              <a:rPr lang="fr-CA" sz="4400" dirty="0">
                <a:latin typeface="Calibri"/>
                <a:ea typeface="Calibri"/>
                <a:cs typeface="Calibri"/>
                <a:sym typeface="Calibri"/>
              </a:rPr>
              <a:t>ne pression élevée </a:t>
            </a:r>
            <a:br>
              <a:rPr lang="fr-CA" sz="4400" dirty="0"/>
            </a:br>
            <a:r>
              <a:rPr lang="fr-CA" sz="4400" dirty="0">
                <a:latin typeface="Calibri"/>
                <a:ea typeface="Calibri"/>
                <a:cs typeface="Calibri"/>
                <a:sym typeface="Calibri"/>
              </a:rPr>
              <a:t>est préférable </a:t>
            </a:r>
            <a:br>
              <a:rPr lang="fr-CA" sz="4400" dirty="0">
                <a:latin typeface="Calibri"/>
                <a:ea typeface="Calibri"/>
                <a:cs typeface="Calibri"/>
                <a:sym typeface="Calibri"/>
              </a:rPr>
            </a:br>
            <a:r>
              <a:rPr lang="fr-CA" sz="4400" dirty="0">
                <a:latin typeface="Calibri"/>
                <a:ea typeface="Calibri"/>
                <a:cs typeface="Calibri"/>
                <a:sym typeface="Calibri"/>
              </a:rPr>
              <a:t>à une pression nulle</a:t>
            </a:r>
            <a:r>
              <a:rPr lang="fr-CA" sz="4400" dirty="0"/>
              <a:t> </a:t>
            </a:r>
            <a:r>
              <a:rPr lang="fr-CA" sz="4400" dirty="0">
                <a:latin typeface="Calibri"/>
                <a:ea typeface="Calibri"/>
                <a:cs typeface="Calibri"/>
                <a:sym typeface="Calibri"/>
              </a:rPr>
              <a:t>»</a:t>
            </a:r>
            <a:endParaRPr sz="4400" dirty="0">
              <a:latin typeface="Calibri"/>
              <a:ea typeface="Calibri"/>
              <a:cs typeface="Calibri"/>
              <a:sym typeface="Calibri"/>
            </a:endParaRPr>
          </a:p>
          <a:p>
            <a:pPr marL="771526" lvl="0" indent="-771526" algn="ctr" rtl="0">
              <a:lnSpc>
                <a:spcPct val="90000"/>
              </a:lnSpc>
              <a:spcBef>
                <a:spcPts val="1800"/>
              </a:spcBef>
              <a:spcAft>
                <a:spcPts val="0"/>
              </a:spcAft>
              <a:buSzPts val="2800"/>
              <a:buNone/>
            </a:pPr>
            <a:r>
              <a:rPr lang="fr-CA" sz="3400" dirty="0" err="1"/>
              <a:t>Rangno</a:t>
            </a:r>
            <a:r>
              <a:rPr lang="fr-CA" sz="3400" dirty="0"/>
              <a:t>, </a:t>
            </a:r>
            <a:r>
              <a:rPr lang="fr-CA" sz="3400" dirty="0" err="1"/>
              <a:t>Ogilvie</a:t>
            </a:r>
            <a:r>
              <a:rPr lang="fr-CA" sz="3400" dirty="0"/>
              <a:t>, </a:t>
            </a:r>
            <a:r>
              <a:rPr lang="fr-CA" sz="3400" b="1" dirty="0"/>
              <a:t>Canadian Hypotension Society</a:t>
            </a:r>
            <a:endParaRPr sz="3400" b="1" dirty="0"/>
          </a:p>
          <a:p>
            <a:pPr marL="771526" lvl="0" indent="-771526" algn="ctr" rtl="0">
              <a:lnSpc>
                <a:spcPct val="90000"/>
              </a:lnSpc>
              <a:spcBef>
                <a:spcPts val="1800"/>
              </a:spcBef>
              <a:spcAft>
                <a:spcPts val="0"/>
              </a:spcAft>
              <a:buSzPts val="2800"/>
              <a:buNone/>
            </a:pPr>
            <a:endParaRPr sz="4600" baseline="-25000" dirty="0">
              <a:latin typeface="Calibri"/>
              <a:ea typeface="Calibri"/>
              <a:cs typeface="Calibri"/>
              <a:sym typeface="Calibri"/>
            </a:endParaRPr>
          </a:p>
        </p:txBody>
      </p:sp>
      <p:pic>
        <p:nvPicPr>
          <p:cNvPr id="515" name="Google Shape;515;p61" descr="C:\Documents and Settings\Dr. Ross Feldman\My Documents\My Scans\chs.jpg"/>
          <p:cNvPicPr preferRelativeResize="0"/>
          <p:nvPr/>
        </p:nvPicPr>
        <p:blipFill rotWithShape="1">
          <a:blip r:embed="rId3">
            <a:alphaModFix/>
          </a:blip>
          <a:srcRect/>
          <a:stretch/>
        </p:blipFill>
        <p:spPr>
          <a:xfrm>
            <a:off x="2378777" y="2057327"/>
            <a:ext cx="5391150" cy="5038726"/>
          </a:xfrm>
          <a:prstGeom prst="rect">
            <a:avLst/>
          </a:prstGeom>
          <a:noFill/>
          <a:ln>
            <a:noFill/>
          </a:ln>
        </p:spPr>
      </p:pic>
      <p:sp>
        <p:nvSpPr>
          <p:cNvPr id="516" name="Google Shape;516;p61"/>
          <p:cNvSpPr/>
          <p:nvPr/>
        </p:nvSpPr>
        <p:spPr>
          <a:xfrm>
            <a:off x="3494942" y="7580725"/>
            <a:ext cx="11658600" cy="2077431"/>
          </a:xfrm>
          <a:prstGeom prst="rect">
            <a:avLst/>
          </a:prstGeom>
          <a:noFill/>
          <a:ln w="31750">
            <a:solidFill>
              <a:srgbClr val="BD482D"/>
            </a:solidFill>
          </a:ln>
        </p:spPr>
        <p:txBody>
          <a:bodyPr spcFirstLastPara="1" wrap="square" lIns="137125" tIns="68550" rIns="137125" bIns="6855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fr-CA" sz="4400" b="0" i="0" u="none" strike="noStrike" cap="none" dirty="0">
                <a:solidFill>
                  <a:schemeClr val="dk1"/>
                </a:solidFill>
                <a:latin typeface="Calibri"/>
                <a:ea typeface="Calibri"/>
                <a:cs typeface="Calibri"/>
                <a:sym typeface="Calibri"/>
              </a:rPr>
              <a:t>Prudence quant à l’abaissement de la pression artérielle diastolique à une valeur &lt; 60 mm Hg dans le contexte d’une coronaropathie</a:t>
            </a:r>
            <a:endParaRPr sz="1776"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62"/>
          <p:cNvSpPr txBox="1">
            <a:spLocks noGrp="1"/>
          </p:cNvSpPr>
          <p:nvPr>
            <p:ph type="title"/>
          </p:nvPr>
        </p:nvSpPr>
        <p:spPr>
          <a:xfrm>
            <a:off x="1257300" y="547688"/>
            <a:ext cx="15773400" cy="1988344"/>
          </a:xfrm>
          <a:prstGeom prst="rect">
            <a:avLst/>
          </a:prstGeom>
          <a:noFill/>
          <a:ln>
            <a:noFill/>
          </a:ln>
        </p:spPr>
        <p:txBody>
          <a:bodyPr spcFirstLastPara="1" wrap="square" lIns="137125" tIns="68550" rIns="137125" bIns="68550" anchor="ctr" anchorCtr="0">
            <a:noAutofit/>
          </a:bodyPr>
          <a:lstStyle/>
          <a:p>
            <a:pPr marL="0" lvl="0" indent="0" algn="l" rtl="0">
              <a:lnSpc>
                <a:spcPct val="90000"/>
              </a:lnSpc>
              <a:spcBef>
                <a:spcPts val="0"/>
              </a:spcBef>
              <a:spcAft>
                <a:spcPts val="0"/>
              </a:spcAft>
              <a:buClr>
                <a:schemeClr val="dk2"/>
              </a:buClr>
              <a:buSzPts val="4250"/>
              <a:buNone/>
            </a:pPr>
            <a:r>
              <a:rPr lang="fr-CA" sz="7200" dirty="0">
                <a:solidFill>
                  <a:schemeClr val="tx1"/>
                </a:solidFill>
              </a:rPr>
              <a:t>Cibles sécuritaires * pour Mme Lemieux</a:t>
            </a:r>
            <a:endParaRPr sz="8000" dirty="0">
              <a:solidFill>
                <a:schemeClr val="tx1"/>
              </a:solidFill>
            </a:endParaRPr>
          </a:p>
        </p:txBody>
      </p:sp>
      <p:sp>
        <p:nvSpPr>
          <p:cNvPr id="523" name="Google Shape;523;p62"/>
          <p:cNvSpPr txBox="1">
            <a:spLocks noGrp="1"/>
          </p:cNvSpPr>
          <p:nvPr>
            <p:ph type="body" idx="1"/>
          </p:nvPr>
        </p:nvSpPr>
        <p:spPr>
          <a:xfrm>
            <a:off x="4180205" y="8164275"/>
            <a:ext cx="9927589" cy="1248250"/>
          </a:xfrm>
          <a:prstGeom prst="rect">
            <a:avLst/>
          </a:prstGeom>
          <a:noFill/>
          <a:ln>
            <a:noFill/>
          </a:ln>
        </p:spPr>
        <p:txBody>
          <a:bodyPr spcFirstLastPara="1" wrap="square" lIns="137125" tIns="68550" rIns="137125" bIns="68550" anchor="t" anchorCtr="0">
            <a:noAutofit/>
          </a:bodyPr>
          <a:lstStyle/>
          <a:p>
            <a:pPr marL="0" lvl="0" indent="0" algn="ctr" rtl="0">
              <a:lnSpc>
                <a:spcPct val="90000"/>
              </a:lnSpc>
              <a:spcBef>
                <a:spcPts val="0"/>
              </a:spcBef>
              <a:spcAft>
                <a:spcPts val="0"/>
              </a:spcAft>
              <a:buSzPts val="1800"/>
              <a:buNone/>
            </a:pPr>
            <a:r>
              <a:rPr lang="fr-CA" sz="3600" dirty="0"/>
              <a:t>* Selon les lignes directrices canadiennes. </a:t>
            </a:r>
          </a:p>
          <a:p>
            <a:pPr marL="0" lvl="0" indent="0" algn="ctr" rtl="0">
              <a:lnSpc>
                <a:spcPct val="90000"/>
              </a:lnSpc>
              <a:spcBef>
                <a:spcPts val="0"/>
              </a:spcBef>
              <a:spcAft>
                <a:spcPts val="0"/>
              </a:spcAft>
              <a:buSzPts val="1800"/>
              <a:buNone/>
            </a:pPr>
            <a:r>
              <a:rPr lang="fr-CA" sz="3600" dirty="0"/>
              <a:t>Ces cibles peuvent être adaptées aux patients.</a:t>
            </a:r>
            <a:endParaRPr sz="3600" dirty="0"/>
          </a:p>
        </p:txBody>
      </p:sp>
      <p:graphicFrame>
        <p:nvGraphicFramePr>
          <p:cNvPr id="524" name="Google Shape;524;p62"/>
          <p:cNvGraphicFramePr/>
          <p:nvPr/>
        </p:nvGraphicFramePr>
        <p:xfrm>
          <a:off x="1257300" y="3249891"/>
          <a:ext cx="15506725" cy="4200525"/>
        </p:xfrm>
        <a:graphic>
          <a:graphicData uri="http://schemas.openxmlformats.org/drawingml/2006/table">
            <a:tbl>
              <a:tblPr>
                <a:noFill/>
                <a:tableStyleId>{52DBF660-0097-4165-9F00-67916399A3BC}</a:tableStyleId>
              </a:tblPr>
              <a:tblGrid>
                <a:gridCol w="3900500">
                  <a:extLst>
                    <a:ext uri="{9D8B030D-6E8A-4147-A177-3AD203B41FA5}">
                      <a16:colId xmlns:a16="http://schemas.microsoft.com/office/drawing/2014/main" val="20000"/>
                    </a:ext>
                  </a:extLst>
                </a:gridCol>
                <a:gridCol w="2793525">
                  <a:extLst>
                    <a:ext uri="{9D8B030D-6E8A-4147-A177-3AD203B41FA5}">
                      <a16:colId xmlns:a16="http://schemas.microsoft.com/office/drawing/2014/main" val="20001"/>
                    </a:ext>
                  </a:extLst>
                </a:gridCol>
                <a:gridCol w="8812700">
                  <a:extLst>
                    <a:ext uri="{9D8B030D-6E8A-4147-A177-3AD203B41FA5}">
                      <a16:colId xmlns:a16="http://schemas.microsoft.com/office/drawing/2014/main" val="20002"/>
                    </a:ext>
                  </a:extLst>
                </a:gridCol>
              </a:tblGrid>
              <a:tr h="1200150">
                <a:tc gridSpan="2">
                  <a:txBody>
                    <a:bodyPr/>
                    <a:lstStyle/>
                    <a:p>
                      <a:pPr marL="457200" marR="0" lvl="0" indent="0" algn="l" rtl="0">
                        <a:lnSpc>
                          <a:spcPct val="115000"/>
                        </a:lnSpc>
                        <a:spcBef>
                          <a:spcPts val="0"/>
                        </a:spcBef>
                        <a:spcAft>
                          <a:spcPts val="0"/>
                        </a:spcAft>
                        <a:buClr>
                          <a:srgbClr val="FFFFFF"/>
                        </a:buClr>
                        <a:buSzPts val="3000"/>
                        <a:buFont typeface="Calibri"/>
                        <a:buNone/>
                      </a:pPr>
                      <a:r>
                        <a:rPr lang="fr-CA" sz="3000" b="1" u="none" strike="noStrike" cap="none">
                          <a:solidFill>
                            <a:srgbClr val="FFFFFF"/>
                          </a:solidFill>
                          <a:latin typeface="Calibri"/>
                          <a:ea typeface="Calibri"/>
                          <a:cs typeface="Calibri"/>
                          <a:sym typeface="Calibri"/>
                        </a:rPr>
                        <a:t>Paramètres à suivre</a:t>
                      </a:r>
                      <a:endParaRPr sz="3000" b="1" u="none" strike="noStrike" cap="none">
                        <a:solidFill>
                          <a:srgbClr val="FFFFFF"/>
                        </a:solidFill>
                        <a:latin typeface="Calibri"/>
                        <a:ea typeface="Calibri"/>
                        <a:cs typeface="Calibri"/>
                        <a:sym typeface="Calibri"/>
                      </a:endParaRPr>
                    </a:p>
                  </a:txBody>
                  <a:tcPr marL="115250" marR="115250" marT="14300" marB="13715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4472C4"/>
                    </a:solidFill>
                  </a:tcPr>
                </a:tc>
                <a:tc hMerge="1">
                  <a:txBody>
                    <a:bodyPr/>
                    <a:lstStyle/>
                    <a:p>
                      <a:endParaRPr lang="fr-FR"/>
                    </a:p>
                  </a:txBody>
                  <a:tcPr/>
                </a:tc>
                <a:tc>
                  <a:txBody>
                    <a:bodyPr/>
                    <a:lstStyle/>
                    <a:p>
                      <a:pPr marL="457200" marR="0" lvl="0" indent="0" algn="l" rtl="0">
                        <a:lnSpc>
                          <a:spcPct val="115000"/>
                        </a:lnSpc>
                        <a:spcBef>
                          <a:spcPts val="0"/>
                        </a:spcBef>
                        <a:spcAft>
                          <a:spcPts val="0"/>
                        </a:spcAft>
                        <a:buClr>
                          <a:srgbClr val="FFFFFF"/>
                        </a:buClr>
                        <a:buSzPts val="3000"/>
                        <a:buFont typeface="Calibri"/>
                        <a:buNone/>
                      </a:pPr>
                      <a:r>
                        <a:rPr lang="fr-CA" sz="3000" b="1" u="none" strike="noStrike" cap="none">
                          <a:solidFill>
                            <a:srgbClr val="FFFFFF"/>
                          </a:solidFill>
                          <a:latin typeface="Calibri"/>
                          <a:ea typeface="Calibri"/>
                          <a:cs typeface="Calibri"/>
                          <a:sym typeface="Calibri"/>
                        </a:rPr>
                        <a:t>Cibles sécuritaires chez la personne âgée fragile </a:t>
                      </a:r>
                      <a:endParaRPr sz="3000" b="1" u="none" strike="noStrike" cap="none">
                        <a:solidFill>
                          <a:srgbClr val="FFFFFF"/>
                        </a:solidFill>
                        <a:latin typeface="Calibri"/>
                        <a:ea typeface="Calibri"/>
                        <a:cs typeface="Calibri"/>
                        <a:sym typeface="Calibri"/>
                      </a:endParaRPr>
                    </a:p>
                  </a:txBody>
                  <a:tcPr marL="115250" marR="115250" marT="14300" marB="13715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4472C4"/>
                    </a:solidFill>
                  </a:tcPr>
                </a:tc>
                <a:extLst>
                  <a:ext uri="{0D108BD9-81ED-4DB2-BD59-A6C34878D82A}">
                    <a16:rowId xmlns:a16="http://schemas.microsoft.com/office/drawing/2014/main" val="10000"/>
                  </a:ext>
                </a:extLst>
              </a:tr>
              <a:tr h="1800225">
                <a:tc rowSpan="2">
                  <a:txBody>
                    <a:bodyPr/>
                    <a:lstStyle/>
                    <a:p>
                      <a:pPr marL="457200" marR="0" lvl="0" indent="0" algn="just" rtl="0">
                        <a:lnSpc>
                          <a:spcPct val="115000"/>
                        </a:lnSpc>
                        <a:spcBef>
                          <a:spcPts val="0"/>
                        </a:spcBef>
                        <a:spcAft>
                          <a:spcPts val="0"/>
                        </a:spcAft>
                        <a:buClr>
                          <a:srgbClr val="FFFFFF"/>
                        </a:buClr>
                        <a:buSzPts val="3000"/>
                        <a:buFont typeface="Calibri"/>
                        <a:buNone/>
                      </a:pPr>
                      <a:r>
                        <a:rPr lang="fr-CA" sz="3000" b="1" u="none" strike="noStrike" cap="none">
                          <a:solidFill>
                            <a:srgbClr val="FFFFFF"/>
                          </a:solidFill>
                          <a:latin typeface="Calibri"/>
                          <a:ea typeface="Calibri"/>
                          <a:cs typeface="Calibri"/>
                          <a:sym typeface="Calibri"/>
                        </a:rPr>
                        <a:t>Cardiovasculaire</a:t>
                      </a:r>
                      <a:endParaRPr sz="3000" b="1" u="none" strike="noStrike" cap="none">
                        <a:solidFill>
                          <a:srgbClr val="FFFFFF"/>
                        </a:solidFill>
                        <a:latin typeface="Calibri"/>
                        <a:ea typeface="Calibri"/>
                        <a:cs typeface="Calibri"/>
                        <a:sym typeface="Calibri"/>
                      </a:endParaRPr>
                    </a:p>
                  </a:txBody>
                  <a:tcPr marL="115250" marR="115250" marT="14300" marB="13715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4472C4"/>
                    </a:solidFill>
                  </a:tcPr>
                </a:tc>
                <a:tc>
                  <a:txBody>
                    <a:bodyPr/>
                    <a:lstStyle/>
                    <a:p>
                      <a:pPr marL="457200" marR="0" lvl="0" indent="0" algn="just" rtl="0">
                        <a:lnSpc>
                          <a:spcPct val="115000"/>
                        </a:lnSpc>
                        <a:spcBef>
                          <a:spcPts val="0"/>
                        </a:spcBef>
                        <a:spcAft>
                          <a:spcPts val="0"/>
                        </a:spcAft>
                        <a:buClr>
                          <a:schemeClr val="dk1"/>
                        </a:buClr>
                        <a:buSzPts val="3000"/>
                        <a:buFont typeface="Calibri"/>
                        <a:buNone/>
                      </a:pPr>
                      <a:r>
                        <a:rPr lang="fr-CA" sz="3000" u="none" strike="noStrike" cap="none">
                          <a:latin typeface="Calibri"/>
                          <a:ea typeface="Calibri"/>
                          <a:cs typeface="Calibri"/>
                          <a:sym typeface="Calibri"/>
                        </a:rPr>
                        <a:t>Tension artérielle</a:t>
                      </a:r>
                      <a:endParaRPr sz="3000" u="none" strike="noStrike" cap="none">
                        <a:latin typeface="Calibri"/>
                        <a:ea typeface="Calibri"/>
                        <a:cs typeface="Calibri"/>
                        <a:sym typeface="Calibri"/>
                      </a:endParaRPr>
                    </a:p>
                  </a:txBody>
                  <a:tcPr marL="115250" marR="115250" marT="14300" marB="13715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5EA"/>
                    </a:solidFill>
                  </a:tcPr>
                </a:tc>
                <a:tc>
                  <a:txBody>
                    <a:bodyPr/>
                    <a:lstStyle/>
                    <a:p>
                      <a:pPr marL="457200" marR="0" lvl="0" indent="0" algn="just" rtl="0">
                        <a:lnSpc>
                          <a:spcPct val="115000"/>
                        </a:lnSpc>
                        <a:spcBef>
                          <a:spcPts val="0"/>
                        </a:spcBef>
                        <a:spcAft>
                          <a:spcPts val="0"/>
                        </a:spcAft>
                        <a:buClr>
                          <a:schemeClr val="dk1"/>
                        </a:buClr>
                        <a:buSzPts val="3000"/>
                        <a:buFont typeface="Calibri"/>
                        <a:buNone/>
                      </a:pPr>
                      <a:r>
                        <a:rPr lang="fr-CA" sz="3000" u="none" strike="noStrike" cap="none">
                          <a:latin typeface="Calibri"/>
                          <a:ea typeface="Calibri"/>
                          <a:cs typeface="Calibri"/>
                          <a:sym typeface="Calibri"/>
                        </a:rPr>
                        <a:t>Aucune hypotension</a:t>
                      </a:r>
                      <a:endParaRPr sz="3000" u="none" strike="noStrike" cap="none">
                        <a:latin typeface="Calibri"/>
                        <a:ea typeface="Calibri"/>
                        <a:cs typeface="Calibri"/>
                        <a:sym typeface="Calibri"/>
                      </a:endParaRPr>
                    </a:p>
                    <a:p>
                      <a:pPr marL="457200" marR="0" lvl="0" indent="0" algn="just" rtl="0">
                        <a:lnSpc>
                          <a:spcPct val="115000"/>
                        </a:lnSpc>
                        <a:spcBef>
                          <a:spcPts val="0"/>
                        </a:spcBef>
                        <a:spcAft>
                          <a:spcPts val="0"/>
                        </a:spcAft>
                        <a:buClr>
                          <a:schemeClr val="dk1"/>
                        </a:buClr>
                        <a:buSzPts val="3000"/>
                        <a:buFont typeface="Calibri"/>
                        <a:buNone/>
                      </a:pPr>
                      <a:r>
                        <a:rPr lang="fr-CA" sz="3000" u="none" strike="noStrike" cap="none">
                          <a:latin typeface="Calibri"/>
                          <a:ea typeface="Calibri"/>
                          <a:cs typeface="Calibri"/>
                          <a:sym typeface="Calibri"/>
                        </a:rPr>
                        <a:t>Viser &lt; 140-150/80-90 mmHg</a:t>
                      </a:r>
                      <a:endParaRPr sz="3000" u="none" strike="noStrike" cap="none">
                        <a:latin typeface="Calibri"/>
                        <a:ea typeface="Calibri"/>
                        <a:cs typeface="Calibri"/>
                        <a:sym typeface="Calibri"/>
                      </a:endParaRPr>
                    </a:p>
                    <a:p>
                      <a:pPr marL="457200" marR="0" lvl="0" indent="0" algn="just" rtl="0">
                        <a:lnSpc>
                          <a:spcPct val="115000"/>
                        </a:lnSpc>
                        <a:spcBef>
                          <a:spcPts val="0"/>
                        </a:spcBef>
                        <a:spcAft>
                          <a:spcPts val="0"/>
                        </a:spcAft>
                        <a:buClr>
                          <a:schemeClr val="dk1"/>
                        </a:buClr>
                        <a:buSzPts val="3000"/>
                        <a:buFont typeface="Calibri"/>
                        <a:buNone/>
                      </a:pPr>
                      <a:r>
                        <a:rPr lang="fr-CA" sz="3000" u="none" strike="noStrike" cap="none">
                          <a:latin typeface="Calibri"/>
                          <a:ea typeface="Calibri"/>
                          <a:cs typeface="Calibri"/>
                          <a:sym typeface="Calibri"/>
                        </a:rPr>
                        <a:t>&gt; 120 mmHg/60 mmHg</a:t>
                      </a:r>
                      <a:endParaRPr sz="3000" u="none" strike="noStrike" cap="none">
                        <a:latin typeface="Calibri"/>
                        <a:ea typeface="Calibri"/>
                        <a:cs typeface="Calibri"/>
                        <a:sym typeface="Calibri"/>
                      </a:endParaRPr>
                    </a:p>
                  </a:txBody>
                  <a:tcPr marL="115250" marR="115250" marT="14300" marB="13715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CFD5EA"/>
                    </a:solidFill>
                  </a:tcPr>
                </a:tc>
                <a:extLst>
                  <a:ext uri="{0D108BD9-81ED-4DB2-BD59-A6C34878D82A}">
                    <a16:rowId xmlns:a16="http://schemas.microsoft.com/office/drawing/2014/main" val="10001"/>
                  </a:ext>
                </a:extLst>
              </a:tr>
              <a:tr h="1200150">
                <a:tc vMerge="1">
                  <a:txBody>
                    <a:bodyPr/>
                    <a:lstStyle/>
                    <a:p>
                      <a:endParaRPr lang="fr-FR"/>
                    </a:p>
                  </a:txBody>
                  <a:tcPr/>
                </a:tc>
                <a:tc>
                  <a:txBody>
                    <a:bodyPr/>
                    <a:lstStyle/>
                    <a:p>
                      <a:pPr marL="457200" marR="0" lvl="0" indent="0" algn="just" rtl="0">
                        <a:lnSpc>
                          <a:spcPct val="115000"/>
                        </a:lnSpc>
                        <a:spcBef>
                          <a:spcPts val="0"/>
                        </a:spcBef>
                        <a:spcAft>
                          <a:spcPts val="0"/>
                        </a:spcAft>
                        <a:buClr>
                          <a:schemeClr val="dk1"/>
                        </a:buClr>
                        <a:buSzPts val="3000"/>
                        <a:buFont typeface="Calibri"/>
                        <a:buNone/>
                      </a:pPr>
                      <a:r>
                        <a:rPr lang="fr-CA" sz="3000" u="none" strike="noStrike" cap="none">
                          <a:latin typeface="Calibri"/>
                          <a:ea typeface="Calibri"/>
                          <a:cs typeface="Calibri"/>
                          <a:sym typeface="Calibri"/>
                        </a:rPr>
                        <a:t>Fréquence cardiaque</a:t>
                      </a:r>
                      <a:endParaRPr sz="3000" u="none" strike="noStrike" cap="none">
                        <a:latin typeface="Calibri"/>
                        <a:ea typeface="Calibri"/>
                        <a:cs typeface="Calibri"/>
                        <a:sym typeface="Calibri"/>
                      </a:endParaRPr>
                    </a:p>
                  </a:txBody>
                  <a:tcPr marL="115250" marR="115250" marT="14300" marB="13715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9EBF5"/>
                    </a:solidFill>
                  </a:tcPr>
                </a:tc>
                <a:tc>
                  <a:txBody>
                    <a:bodyPr/>
                    <a:lstStyle/>
                    <a:p>
                      <a:pPr marL="457200" marR="0" lvl="0" indent="0" algn="just" rtl="0">
                        <a:lnSpc>
                          <a:spcPct val="115000"/>
                        </a:lnSpc>
                        <a:spcBef>
                          <a:spcPts val="0"/>
                        </a:spcBef>
                        <a:spcAft>
                          <a:spcPts val="0"/>
                        </a:spcAft>
                        <a:buClr>
                          <a:schemeClr val="dk1"/>
                        </a:buClr>
                        <a:buSzPts val="3000"/>
                        <a:buFont typeface="Calibri"/>
                        <a:buNone/>
                      </a:pPr>
                      <a:r>
                        <a:rPr lang="fr-CA" sz="3000" u="none" strike="noStrike" cap="none">
                          <a:latin typeface="Calibri"/>
                          <a:ea typeface="Calibri"/>
                          <a:cs typeface="Calibri"/>
                          <a:sym typeface="Calibri"/>
                        </a:rPr>
                        <a:t>Aucune bradycardie</a:t>
                      </a:r>
                      <a:endParaRPr sz="3000" u="none" strike="noStrike" cap="none">
                        <a:latin typeface="Calibri"/>
                        <a:ea typeface="Calibri"/>
                        <a:cs typeface="Calibri"/>
                        <a:sym typeface="Calibri"/>
                      </a:endParaRPr>
                    </a:p>
                    <a:p>
                      <a:pPr marL="457200" marR="0" lvl="0" indent="0" algn="just" rtl="0">
                        <a:lnSpc>
                          <a:spcPct val="115000"/>
                        </a:lnSpc>
                        <a:spcBef>
                          <a:spcPts val="0"/>
                        </a:spcBef>
                        <a:spcAft>
                          <a:spcPts val="0"/>
                        </a:spcAft>
                        <a:buClr>
                          <a:schemeClr val="dk1"/>
                        </a:buClr>
                        <a:buSzPts val="3000"/>
                        <a:buFont typeface="Calibri"/>
                        <a:buNone/>
                      </a:pPr>
                      <a:r>
                        <a:rPr lang="fr-CA" sz="3000" u="none" strike="noStrike" cap="none">
                          <a:latin typeface="Calibri"/>
                          <a:ea typeface="Calibri"/>
                          <a:cs typeface="Calibri"/>
                          <a:sym typeface="Calibri"/>
                        </a:rPr>
                        <a:t>&gt; 50 battements/minute</a:t>
                      </a:r>
                      <a:endParaRPr sz="3000" u="none" strike="noStrike" cap="none">
                        <a:latin typeface="Calibri"/>
                        <a:ea typeface="Calibri"/>
                        <a:cs typeface="Calibri"/>
                        <a:sym typeface="Calibri"/>
                      </a:endParaRPr>
                    </a:p>
                  </a:txBody>
                  <a:tcPr marL="115250" marR="115250" marT="14300" marB="13715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E9EBF5"/>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64"/>
          <p:cNvSpPr txBox="1">
            <a:spLocks noGrp="1"/>
          </p:cNvSpPr>
          <p:nvPr>
            <p:ph type="body" idx="1"/>
          </p:nvPr>
        </p:nvSpPr>
        <p:spPr>
          <a:xfrm>
            <a:off x="1257300" y="2738448"/>
            <a:ext cx="15773400" cy="4853700"/>
          </a:xfrm>
          <a:prstGeom prst="rect">
            <a:avLst/>
          </a:prstGeom>
          <a:noFill/>
          <a:ln>
            <a:noFill/>
          </a:ln>
        </p:spPr>
        <p:txBody>
          <a:bodyPr spcFirstLastPara="1" wrap="square" lIns="137125" tIns="68550" rIns="137125" bIns="68550" anchor="t" anchorCtr="0">
            <a:normAutofit lnSpcReduction="10000"/>
          </a:bodyPr>
          <a:lstStyle/>
          <a:p>
            <a:pPr marL="0" lvl="0" indent="0" algn="l" rtl="0">
              <a:lnSpc>
                <a:spcPct val="90000"/>
              </a:lnSpc>
              <a:spcBef>
                <a:spcPts val="1800"/>
              </a:spcBef>
              <a:spcAft>
                <a:spcPts val="0"/>
              </a:spcAft>
              <a:buSzPts val="1800"/>
              <a:buNone/>
            </a:pPr>
            <a:r>
              <a:rPr lang="fr-CA" sz="3600" b="1" dirty="0"/>
              <a:t>Cible: pas HTO, idéalement TA en bas de 140-150/80 </a:t>
            </a:r>
            <a:r>
              <a:rPr lang="fr-CA" sz="3600" b="1" dirty="0" err="1"/>
              <a:t>mmHg</a:t>
            </a:r>
            <a:endParaRPr sz="3600" b="1" dirty="0"/>
          </a:p>
          <a:p>
            <a:pPr marL="685800" lvl="0" indent="0" algn="l" rtl="0">
              <a:lnSpc>
                <a:spcPct val="90000"/>
              </a:lnSpc>
              <a:spcBef>
                <a:spcPts val="1800"/>
              </a:spcBef>
              <a:spcAft>
                <a:spcPts val="0"/>
              </a:spcAft>
              <a:buSzPts val="1800"/>
              <a:buNone/>
            </a:pPr>
            <a:endParaRPr sz="3600" dirty="0"/>
          </a:p>
          <a:p>
            <a:pPr marL="0" lvl="0" indent="0" algn="l" rtl="0">
              <a:lnSpc>
                <a:spcPct val="90000"/>
              </a:lnSpc>
              <a:spcBef>
                <a:spcPts val="1800"/>
              </a:spcBef>
              <a:spcAft>
                <a:spcPts val="0"/>
              </a:spcAft>
              <a:buSzPts val="1800"/>
              <a:buNone/>
            </a:pPr>
            <a:r>
              <a:rPr lang="fr-CA" sz="3600" dirty="0"/>
              <a:t>1. Cesser HCTZ (peu ou pas efficace lorsque </a:t>
            </a:r>
            <a:r>
              <a:rPr lang="fr-CA" sz="3600" dirty="0" err="1"/>
              <a:t>DFGe</a:t>
            </a:r>
            <a:r>
              <a:rPr lang="fr-CA" sz="3600" dirty="0"/>
              <a:t> &lt; 30 </a:t>
            </a:r>
            <a:r>
              <a:rPr lang="fr-CA" sz="3600" dirty="0" err="1"/>
              <a:t>mL</a:t>
            </a:r>
            <a:r>
              <a:rPr lang="fr-CA" sz="3600" dirty="0"/>
              <a:t>/min)</a:t>
            </a:r>
            <a:endParaRPr sz="3600" dirty="0"/>
          </a:p>
          <a:p>
            <a:pPr marL="1371600" lvl="1" indent="-628650" algn="l" rtl="0">
              <a:lnSpc>
                <a:spcPct val="90000"/>
              </a:lnSpc>
              <a:spcBef>
                <a:spcPts val="1800"/>
              </a:spcBef>
              <a:spcAft>
                <a:spcPts val="0"/>
              </a:spcAft>
              <a:buSzPts val="3600"/>
              <a:buChar char="•"/>
            </a:pPr>
            <a:r>
              <a:rPr lang="fr-CA" sz="3600" dirty="0"/>
              <a:t>Pas de suivi de labo le plus souvent (enlève toxicité comme hyponatrémie), </a:t>
            </a:r>
            <a:r>
              <a:rPr lang="fr-CA" sz="3600" i="1" dirty="0"/>
              <a:t>peut-être</a:t>
            </a:r>
            <a:r>
              <a:rPr lang="fr-CA" sz="3600" dirty="0"/>
              <a:t> contrôle ions si autres labos prévus</a:t>
            </a:r>
            <a:endParaRPr sz="3600" dirty="0"/>
          </a:p>
          <a:p>
            <a:pPr marL="1371600" lvl="1" indent="-628650" algn="l" rtl="0">
              <a:lnSpc>
                <a:spcPct val="90000"/>
              </a:lnSpc>
              <a:spcBef>
                <a:spcPts val="1800"/>
              </a:spcBef>
              <a:spcAft>
                <a:spcPts val="0"/>
              </a:spcAft>
              <a:buSzPts val="3600"/>
              <a:buChar char="•"/>
            </a:pPr>
            <a:r>
              <a:rPr lang="fr-CA" sz="3600" dirty="0"/>
              <a:t>Prise de TA 3 fois/semaine x 1 à 2 semaines (si possible à la RPA)</a:t>
            </a:r>
            <a:endParaRPr sz="3600" dirty="0"/>
          </a:p>
          <a:p>
            <a:pPr marL="0" lvl="0" indent="0" algn="l" rtl="0">
              <a:lnSpc>
                <a:spcPct val="90000"/>
              </a:lnSpc>
              <a:spcBef>
                <a:spcPts val="1800"/>
              </a:spcBef>
              <a:spcAft>
                <a:spcPts val="0"/>
              </a:spcAft>
              <a:buSzPts val="1800"/>
              <a:buNone/>
            </a:pPr>
            <a:r>
              <a:rPr lang="fr-CA" sz="3600" dirty="0"/>
              <a:t>2. Envisager cesser ou diminuer BCC ou IECA si TA toujours basse</a:t>
            </a:r>
            <a:endParaRPr dirty="0">
              <a:solidFill>
                <a:srgbClr val="0070C0"/>
              </a:solidFill>
            </a:endParaRPr>
          </a:p>
        </p:txBody>
      </p:sp>
      <p:sp>
        <p:nvSpPr>
          <p:cNvPr id="537" name="Google Shape;537;p64"/>
          <p:cNvSpPr txBox="1">
            <a:spLocks noGrp="1"/>
          </p:cNvSpPr>
          <p:nvPr>
            <p:ph type="title"/>
          </p:nvPr>
        </p:nvSpPr>
        <p:spPr>
          <a:xfrm>
            <a:off x="1257300" y="547688"/>
            <a:ext cx="15773400" cy="1988344"/>
          </a:xfrm>
          <a:prstGeom prst="rect">
            <a:avLst/>
          </a:prstGeom>
          <a:noFill/>
          <a:ln>
            <a:noFill/>
          </a:ln>
        </p:spPr>
        <p:txBody>
          <a:bodyPr spcFirstLastPara="1" wrap="square" lIns="137125" tIns="68550" rIns="137125" bIns="68550" anchor="ctr" anchorCtr="0">
            <a:normAutofit/>
          </a:bodyPr>
          <a:lstStyle/>
          <a:p>
            <a:pPr marL="0" lvl="0" indent="0" algn="l" rtl="0">
              <a:lnSpc>
                <a:spcPct val="90000"/>
              </a:lnSpc>
              <a:spcBef>
                <a:spcPts val="0"/>
              </a:spcBef>
              <a:spcAft>
                <a:spcPts val="0"/>
              </a:spcAft>
              <a:buClr>
                <a:srgbClr val="033346"/>
              </a:buClr>
              <a:buSzPts val="1800"/>
              <a:buFont typeface="Calibri"/>
              <a:buNone/>
            </a:pPr>
            <a:r>
              <a:rPr lang="fr-CA" sz="7200" dirty="0"/>
              <a:t>Plan pour HTA de Mme Lemieux</a:t>
            </a:r>
            <a:endParaRPr sz="7200" dirty="0"/>
          </a:p>
        </p:txBody>
      </p:sp>
      <p:sp>
        <p:nvSpPr>
          <p:cNvPr id="538" name="Google Shape;538;p64"/>
          <p:cNvSpPr txBox="1"/>
          <p:nvPr/>
        </p:nvSpPr>
        <p:spPr>
          <a:xfrm>
            <a:off x="1325975" y="7977225"/>
            <a:ext cx="15773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539" name="Google Shape;539;p64"/>
          <p:cNvSpPr txBox="1"/>
          <p:nvPr/>
        </p:nvSpPr>
        <p:spPr>
          <a:xfrm>
            <a:off x="1385725" y="7878842"/>
            <a:ext cx="15576300" cy="997166"/>
          </a:xfrm>
          <a:prstGeom prst="rect">
            <a:avLst/>
          </a:prstGeom>
          <a:noFill/>
          <a:ln>
            <a:noFill/>
          </a:ln>
        </p:spPr>
        <p:txBody>
          <a:bodyPr spcFirstLastPara="1" wrap="square" lIns="91425" tIns="91425" rIns="91425" bIns="91425" anchor="t" anchorCtr="0">
            <a:spAutoFit/>
          </a:bodyPr>
          <a:lstStyle/>
          <a:p>
            <a:pPr marL="685800" marR="0" lvl="0" indent="0" algn="ctr" rtl="0">
              <a:lnSpc>
                <a:spcPct val="90000"/>
              </a:lnSpc>
              <a:spcBef>
                <a:spcPts val="1800"/>
              </a:spcBef>
              <a:spcAft>
                <a:spcPts val="0"/>
              </a:spcAft>
              <a:buClr>
                <a:schemeClr val="dk1"/>
              </a:buClr>
              <a:buSzPts val="1100"/>
              <a:buFont typeface="Arial"/>
              <a:buNone/>
            </a:pPr>
            <a:r>
              <a:rPr lang="fr-CA" sz="4200" b="0" i="0" u="none" strike="noStrike" cap="none" dirty="0">
                <a:solidFill>
                  <a:srgbClr val="BD482D"/>
                </a:solidFill>
                <a:latin typeface="Calibri"/>
                <a:ea typeface="Calibri"/>
                <a:cs typeface="Calibri"/>
                <a:sym typeface="Calibri"/>
              </a:rPr>
              <a:t>Ça se discute selon préférences du patient, même si diabétique</a:t>
            </a:r>
            <a:endParaRPr sz="1400" b="0" i="0" u="none" strike="noStrike" cap="none" dirty="0">
              <a:solidFill>
                <a:srgbClr val="BD482D"/>
              </a:solidFill>
              <a:latin typeface="Calibri"/>
              <a:ea typeface="Calibri"/>
              <a:cs typeface="Calibri"/>
              <a:sym typeface="Calibri"/>
            </a:endParaRPr>
          </a:p>
        </p:txBody>
      </p:sp>
      <p:sp>
        <p:nvSpPr>
          <p:cNvPr id="540" name="Google Shape;540;p64"/>
          <p:cNvSpPr txBox="1"/>
          <p:nvPr/>
        </p:nvSpPr>
        <p:spPr>
          <a:xfrm>
            <a:off x="14203680" y="223066"/>
            <a:ext cx="3840480" cy="1326477"/>
          </a:xfrm>
          <a:prstGeom prst="rect">
            <a:avLst/>
          </a:prstGeom>
          <a:noFill/>
          <a:ln w="31750">
            <a:solidFill>
              <a:srgbClr val="BD482D"/>
            </a:solidFill>
          </a:ln>
        </p:spPr>
        <p:txBody>
          <a:bodyPr spcFirstLastPara="1" wrap="square" lIns="91425" tIns="45700" rIns="91425" bIns="45700" anchor="t" anchorCtr="0">
            <a:spAutoFit/>
          </a:bodyPr>
          <a:lstStyle/>
          <a:p>
            <a:pPr lvl="0" algn="l" rtl="0">
              <a:lnSpc>
                <a:spcPct val="90000"/>
              </a:lnSpc>
              <a:spcBef>
                <a:spcPts val="400"/>
              </a:spcBef>
              <a:spcAft>
                <a:spcPts val="0"/>
              </a:spcAft>
              <a:buSzPts val="4216"/>
            </a:pPr>
            <a:r>
              <a:rPr lang="fr-CA" sz="2600" dirty="0"/>
              <a:t>Amlodipine 5 mg po HS</a:t>
            </a:r>
          </a:p>
          <a:p>
            <a:pPr marL="19050" lvl="0" algn="l" rtl="0">
              <a:lnSpc>
                <a:spcPct val="90000"/>
              </a:lnSpc>
              <a:spcBef>
                <a:spcPts val="400"/>
              </a:spcBef>
              <a:spcAft>
                <a:spcPts val="0"/>
              </a:spcAft>
              <a:buSzPts val="4200"/>
            </a:pPr>
            <a:r>
              <a:rPr lang="fr-CA" sz="2600" dirty="0"/>
              <a:t>HTCZ 25 mg po die </a:t>
            </a:r>
            <a:r>
              <a:rPr lang="fr-CA" sz="2600" dirty="0" err="1"/>
              <a:t>am</a:t>
            </a:r>
            <a:endParaRPr lang="fr-CA" sz="2600" dirty="0"/>
          </a:p>
          <a:p>
            <a:pPr marL="19050" lvl="0" algn="l" rtl="0">
              <a:lnSpc>
                <a:spcPct val="90000"/>
              </a:lnSpc>
              <a:spcBef>
                <a:spcPts val="400"/>
              </a:spcBef>
              <a:spcAft>
                <a:spcPts val="0"/>
              </a:spcAft>
              <a:buSzPts val="4200"/>
            </a:pPr>
            <a:r>
              <a:rPr lang="fr-CA" sz="2600" dirty="0"/>
              <a:t>Ramipril 5 mg po die </a:t>
            </a:r>
            <a:r>
              <a:rPr lang="fr-CA" sz="2600" dirty="0" err="1"/>
              <a:t>am</a:t>
            </a:r>
            <a:endParaRPr lang="fr-CA" sz="26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g166b855b3d4_1_47"/>
          <p:cNvSpPr txBox="1">
            <a:spLocks noGrp="1"/>
          </p:cNvSpPr>
          <p:nvPr>
            <p:ph type="title"/>
          </p:nvPr>
        </p:nvSpPr>
        <p:spPr>
          <a:xfrm>
            <a:off x="1257300" y="547688"/>
            <a:ext cx="15773400" cy="1988400"/>
          </a:xfrm>
          <a:prstGeom prst="rect">
            <a:avLst/>
          </a:prstGeom>
          <a:noFill/>
          <a:ln>
            <a:noFill/>
          </a:ln>
        </p:spPr>
        <p:txBody>
          <a:bodyPr spcFirstLastPara="1" wrap="square" lIns="137125" tIns="68550" rIns="137125" bIns="68550" anchor="ctr" anchorCtr="0">
            <a:normAutofit/>
          </a:bodyPr>
          <a:lstStyle/>
          <a:p>
            <a:pPr marL="0" lvl="0" indent="0" algn="l" rtl="0">
              <a:lnSpc>
                <a:spcPct val="90000"/>
              </a:lnSpc>
              <a:spcBef>
                <a:spcPts val="0"/>
              </a:spcBef>
              <a:spcAft>
                <a:spcPts val="0"/>
              </a:spcAft>
              <a:buClr>
                <a:schemeClr val="dk1"/>
              </a:buClr>
              <a:buSzPts val="4000"/>
              <a:buFont typeface="Calibri"/>
              <a:buNone/>
            </a:pPr>
            <a:r>
              <a:rPr lang="fr-CA" sz="6600"/>
              <a:t>Trouble neurocognitif majeur</a:t>
            </a:r>
            <a:endParaRPr sz="6600"/>
          </a:p>
        </p:txBody>
      </p:sp>
      <p:pic>
        <p:nvPicPr>
          <p:cNvPr id="2" name="Image 1">
            <a:extLst>
              <a:ext uri="{FF2B5EF4-FFF2-40B4-BE49-F238E27FC236}">
                <a16:creationId xmlns:a16="http://schemas.microsoft.com/office/drawing/2014/main" id="{C73BA218-C290-E8D9-EA04-7A49288D4578}"/>
              </a:ext>
            </a:extLst>
          </p:cNvPr>
          <p:cNvPicPr>
            <a:picLocks noChangeAspect="1"/>
          </p:cNvPicPr>
          <p:nvPr/>
        </p:nvPicPr>
        <p:blipFill>
          <a:blip r:embed="rId3"/>
          <a:stretch>
            <a:fillRect/>
          </a:stretch>
        </p:blipFill>
        <p:spPr>
          <a:xfrm>
            <a:off x="-23184" y="-1"/>
            <a:ext cx="489349" cy="10287001"/>
          </a:xfrm>
          <a:prstGeom prst="rect">
            <a:avLst/>
          </a:prstGeom>
        </p:spPr>
      </p:pic>
      <p:pic>
        <p:nvPicPr>
          <p:cNvPr id="4" name="Image 3">
            <a:extLst>
              <a:ext uri="{FF2B5EF4-FFF2-40B4-BE49-F238E27FC236}">
                <a16:creationId xmlns:a16="http://schemas.microsoft.com/office/drawing/2014/main" id="{16C59293-3C57-FF13-D208-D73115CF56C2}"/>
              </a:ext>
            </a:extLst>
          </p:cNvPr>
          <p:cNvPicPr>
            <a:picLocks noChangeAspect="1"/>
          </p:cNvPicPr>
          <p:nvPr/>
        </p:nvPicPr>
        <p:blipFill>
          <a:blip r:embed="rId4"/>
          <a:stretch>
            <a:fillRect/>
          </a:stretch>
        </p:blipFill>
        <p:spPr>
          <a:xfrm>
            <a:off x="14945454" y="282663"/>
            <a:ext cx="3054181" cy="1988399"/>
          </a:xfrm>
          <a:prstGeom prst="rect">
            <a:avLst/>
          </a:prstGeom>
        </p:spPr>
      </p:pic>
      <p:graphicFrame>
        <p:nvGraphicFramePr>
          <p:cNvPr id="548" name="Google Shape;546;g166b855b3d4_1_47">
            <a:extLst>
              <a:ext uri="{FF2B5EF4-FFF2-40B4-BE49-F238E27FC236}">
                <a16:creationId xmlns:a16="http://schemas.microsoft.com/office/drawing/2014/main" id="{AD303D17-EA2D-6EAF-20FE-56D1DEEAF330}"/>
              </a:ext>
            </a:extLst>
          </p:cNvPr>
          <p:cNvGraphicFramePr/>
          <p:nvPr/>
        </p:nvGraphicFramePr>
        <p:xfrm>
          <a:off x="1257300" y="2791739"/>
          <a:ext cx="15773400" cy="5765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73"/>
          <p:cNvSpPr txBox="1">
            <a:spLocks noGrp="1"/>
          </p:cNvSpPr>
          <p:nvPr>
            <p:ph type="title"/>
          </p:nvPr>
        </p:nvSpPr>
        <p:spPr>
          <a:xfrm>
            <a:off x="1257300" y="547688"/>
            <a:ext cx="15773400" cy="1988344"/>
          </a:xfrm>
          <a:prstGeom prst="rect">
            <a:avLst/>
          </a:prstGeom>
          <a:noFill/>
          <a:ln>
            <a:noFill/>
          </a:ln>
        </p:spPr>
        <p:txBody>
          <a:bodyPr spcFirstLastPara="1" wrap="square" lIns="137125" tIns="68550" rIns="137125" bIns="68550" anchor="ctr" anchorCtr="0">
            <a:normAutofit/>
          </a:bodyPr>
          <a:lstStyle/>
          <a:p>
            <a:pPr marL="0" lvl="0" indent="0" algn="ctr" rtl="0">
              <a:lnSpc>
                <a:spcPct val="90000"/>
              </a:lnSpc>
              <a:spcBef>
                <a:spcPts val="0"/>
              </a:spcBef>
              <a:spcAft>
                <a:spcPts val="0"/>
              </a:spcAft>
              <a:buSzPts val="4400"/>
              <a:buNone/>
            </a:pPr>
            <a:r>
              <a:rPr lang="fr-CA" sz="6600" dirty="0"/>
              <a:t>TNCM</a:t>
            </a:r>
            <a:endParaRPr sz="6600" dirty="0"/>
          </a:p>
        </p:txBody>
      </p:sp>
      <p:sp>
        <p:nvSpPr>
          <p:cNvPr id="553" name="Google Shape;553;p73"/>
          <p:cNvSpPr txBox="1">
            <a:spLocks noGrp="1"/>
          </p:cNvSpPr>
          <p:nvPr>
            <p:ph type="body" idx="1"/>
          </p:nvPr>
        </p:nvSpPr>
        <p:spPr>
          <a:xfrm>
            <a:off x="1257300" y="2738439"/>
            <a:ext cx="15773400" cy="5348250"/>
          </a:xfrm>
          <a:prstGeom prst="rect">
            <a:avLst/>
          </a:prstGeom>
          <a:noFill/>
          <a:ln>
            <a:noFill/>
          </a:ln>
        </p:spPr>
        <p:txBody>
          <a:bodyPr spcFirstLastPara="1" wrap="square" lIns="137125" tIns="68550" rIns="137125" bIns="68550" anchor="t" anchorCtr="0">
            <a:normAutofit/>
          </a:bodyPr>
          <a:lstStyle/>
          <a:p>
            <a:pPr marL="0" lvl="0" indent="0" algn="ctr" rtl="0">
              <a:lnSpc>
                <a:spcPct val="90000"/>
              </a:lnSpc>
              <a:spcBef>
                <a:spcPts val="0"/>
              </a:spcBef>
              <a:spcAft>
                <a:spcPts val="0"/>
              </a:spcAft>
              <a:buSzPts val="3200"/>
              <a:buNone/>
            </a:pPr>
            <a:r>
              <a:rPr lang="fr-CA" sz="4800" dirty="0"/>
              <a:t>« La décision de recourir ou non à un traitement pharmacologique repose sur l’appréciation des bénéfices et des risques pour le patient et sur les valeurs et préférences du patient et de ses aidants. </a:t>
            </a:r>
            <a:endParaRPr sz="4800" dirty="0"/>
          </a:p>
          <a:p>
            <a:pPr marL="0" lvl="0" indent="0" algn="ctr" rtl="0">
              <a:lnSpc>
                <a:spcPct val="90000"/>
              </a:lnSpc>
              <a:spcBef>
                <a:spcPts val="0"/>
              </a:spcBef>
              <a:spcAft>
                <a:spcPts val="0"/>
              </a:spcAft>
              <a:buSzPts val="3200"/>
              <a:buNone/>
            </a:pPr>
            <a:endParaRPr sz="4800" dirty="0"/>
          </a:p>
          <a:p>
            <a:pPr marL="0" lvl="0" indent="0" algn="ctr" rtl="0">
              <a:lnSpc>
                <a:spcPct val="90000"/>
              </a:lnSpc>
              <a:spcBef>
                <a:spcPts val="0"/>
              </a:spcBef>
              <a:spcAft>
                <a:spcPts val="0"/>
              </a:spcAft>
              <a:buSzPts val="3200"/>
              <a:buNone/>
            </a:pPr>
            <a:r>
              <a:rPr lang="fr-CA" sz="4800" dirty="0">
                <a:solidFill>
                  <a:srgbClr val="BD482D"/>
                </a:solidFill>
              </a:rPr>
              <a:t>Cette décision partagée fait suite à une discussion éclairée entre le médecin, le patient et ses aidants. »</a:t>
            </a:r>
            <a:endParaRPr sz="4800" dirty="0">
              <a:solidFill>
                <a:srgbClr val="BD482D"/>
              </a:solidFill>
            </a:endParaRPr>
          </a:p>
        </p:txBody>
      </p:sp>
      <p:sp>
        <p:nvSpPr>
          <p:cNvPr id="554" name="Google Shape;554;p73"/>
          <p:cNvSpPr/>
          <p:nvPr/>
        </p:nvSpPr>
        <p:spPr>
          <a:xfrm>
            <a:off x="744788" y="8425203"/>
            <a:ext cx="16688700" cy="1015602"/>
          </a:xfrm>
          <a:prstGeom prst="rect">
            <a:avLst/>
          </a:prstGeom>
          <a:noFill/>
          <a:ln>
            <a:noFill/>
          </a:ln>
        </p:spPr>
        <p:txBody>
          <a:bodyPr spcFirstLastPara="1" wrap="square" lIns="137125" tIns="68550" rIns="137125" bIns="68550" anchor="t" anchorCtr="0">
            <a:spAutoFit/>
          </a:bodyPr>
          <a:lstStyle/>
          <a:p>
            <a:pPr marL="0" marR="0" lvl="0" indent="0" algn="l" rtl="0">
              <a:lnSpc>
                <a:spcPct val="100000"/>
              </a:lnSpc>
              <a:spcBef>
                <a:spcPts val="0"/>
              </a:spcBef>
              <a:spcAft>
                <a:spcPts val="0"/>
              </a:spcAft>
              <a:buClr>
                <a:srgbClr val="000000"/>
              </a:buClr>
              <a:buSzPts val="3150"/>
              <a:buFont typeface="Arial"/>
              <a:buNone/>
            </a:pPr>
            <a:r>
              <a:rPr lang="fr-CA" sz="315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https://www.inesss.qc.ca/fileadmin/doc/INESSS/Rapports/Geriatrie/INESSS_GUO_Alzheimer.pdf</a:t>
            </a:r>
            <a:endParaRPr sz="315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550"/>
              <a:buFont typeface="Arial"/>
              <a:buNone/>
            </a:pPr>
            <a:endParaRPr sz="2550" b="0" i="0" u="none" strike="noStrike" cap="none">
              <a:solidFill>
                <a:schemeClr val="dk1"/>
              </a:solidFill>
              <a:latin typeface="Calibri"/>
              <a:ea typeface="Calibri"/>
              <a:cs typeface="Calibri"/>
              <a:sym typeface="Calibri"/>
            </a:endParaRPr>
          </a:p>
        </p:txBody>
      </p:sp>
      <p:pic>
        <p:nvPicPr>
          <p:cNvPr id="2" name="Image 1">
            <a:extLst>
              <a:ext uri="{FF2B5EF4-FFF2-40B4-BE49-F238E27FC236}">
                <a16:creationId xmlns:a16="http://schemas.microsoft.com/office/drawing/2014/main" id="{9CE266F7-893E-1CA0-EE65-F9D1C9970731}"/>
              </a:ext>
            </a:extLst>
          </p:cNvPr>
          <p:cNvPicPr>
            <a:picLocks noChangeAspect="1"/>
          </p:cNvPicPr>
          <p:nvPr/>
        </p:nvPicPr>
        <p:blipFill>
          <a:blip r:embed="rId4"/>
          <a:stretch>
            <a:fillRect/>
          </a:stretch>
        </p:blipFill>
        <p:spPr>
          <a:xfrm>
            <a:off x="-23184" y="-1"/>
            <a:ext cx="489349" cy="10287001"/>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74"/>
          <p:cNvSpPr txBox="1">
            <a:spLocks noGrp="1"/>
          </p:cNvSpPr>
          <p:nvPr>
            <p:ph type="title"/>
          </p:nvPr>
        </p:nvSpPr>
        <p:spPr>
          <a:xfrm>
            <a:off x="1257300" y="547688"/>
            <a:ext cx="15773400" cy="1988344"/>
          </a:xfrm>
          <a:prstGeom prst="rect">
            <a:avLst/>
          </a:prstGeom>
          <a:noFill/>
          <a:ln>
            <a:noFill/>
          </a:ln>
        </p:spPr>
        <p:txBody>
          <a:bodyPr spcFirstLastPara="1" wrap="square" lIns="137125" tIns="68550" rIns="137125" bIns="68550" anchor="ctr" anchorCtr="0">
            <a:normAutofit/>
          </a:bodyPr>
          <a:lstStyle/>
          <a:p>
            <a:pPr marL="0" lvl="0" indent="0" algn="l" rtl="0">
              <a:lnSpc>
                <a:spcPct val="90000"/>
              </a:lnSpc>
              <a:spcBef>
                <a:spcPts val="0"/>
              </a:spcBef>
              <a:spcAft>
                <a:spcPts val="0"/>
              </a:spcAft>
              <a:buSzPts val="4400"/>
              <a:buNone/>
            </a:pPr>
            <a:r>
              <a:rPr lang="fr-CA" sz="6600"/>
              <a:t>Inhibiteurs de l’acétylcholinestérase (IAChE)</a:t>
            </a:r>
            <a:endParaRPr sz="6600"/>
          </a:p>
        </p:txBody>
      </p:sp>
      <p:sp>
        <p:nvSpPr>
          <p:cNvPr id="560" name="Google Shape;560;p74"/>
          <p:cNvSpPr txBox="1">
            <a:spLocks noGrp="1"/>
          </p:cNvSpPr>
          <p:nvPr>
            <p:ph type="body" idx="1"/>
          </p:nvPr>
        </p:nvSpPr>
        <p:spPr>
          <a:xfrm>
            <a:off x="1257300" y="2738438"/>
            <a:ext cx="6931660" cy="6527008"/>
          </a:xfrm>
          <a:prstGeom prst="rect">
            <a:avLst/>
          </a:prstGeom>
          <a:noFill/>
          <a:ln>
            <a:noFill/>
          </a:ln>
        </p:spPr>
        <p:txBody>
          <a:bodyPr spcFirstLastPara="1" wrap="square" lIns="137125" tIns="68550" rIns="137125" bIns="68550" anchor="t" anchorCtr="0">
            <a:normAutofit fontScale="92500" lnSpcReduction="10000"/>
          </a:bodyPr>
          <a:lstStyle/>
          <a:p>
            <a:pPr marL="0" lvl="0" indent="0" algn="l" rtl="0">
              <a:lnSpc>
                <a:spcPct val="100000"/>
              </a:lnSpc>
              <a:spcBef>
                <a:spcPts val="0"/>
              </a:spcBef>
              <a:spcAft>
                <a:spcPts val="0"/>
              </a:spcAft>
              <a:buSzPct val="100000"/>
              <a:buNone/>
            </a:pPr>
            <a:r>
              <a:rPr lang="fr-CA" b="1" dirty="0"/>
              <a:t>Bienfaits</a:t>
            </a:r>
            <a:endParaRPr b="1" dirty="0"/>
          </a:p>
          <a:p>
            <a:pPr marL="342900" lvl="0" indent="-322898" algn="l" rtl="0">
              <a:lnSpc>
                <a:spcPct val="100000"/>
              </a:lnSpc>
              <a:spcBef>
                <a:spcPts val="1800"/>
              </a:spcBef>
              <a:spcAft>
                <a:spcPts val="0"/>
              </a:spcAft>
              <a:buSzPct val="120000"/>
              <a:buChar char="•"/>
            </a:pPr>
            <a:r>
              <a:rPr lang="fr-CA" dirty="0"/>
              <a:t>Environ 25% des patients qui ont utilisé un </a:t>
            </a:r>
            <a:r>
              <a:rPr lang="fr-CA" dirty="0" err="1"/>
              <a:t>IAChE</a:t>
            </a:r>
            <a:r>
              <a:rPr lang="fr-CA" dirty="0"/>
              <a:t> ont vu leur état clinique global s’améliorer, comparativement à 17% des sujets qui ont reçu un placebo. </a:t>
            </a:r>
            <a:endParaRPr dirty="0"/>
          </a:p>
          <a:p>
            <a:pPr marL="1028700" lvl="1" indent="-325754" algn="l" rtl="0">
              <a:lnSpc>
                <a:spcPct val="100000"/>
              </a:lnSpc>
              <a:spcBef>
                <a:spcPts val="1800"/>
              </a:spcBef>
              <a:spcAft>
                <a:spcPts val="0"/>
              </a:spcAft>
              <a:buSzPct val="100000"/>
              <a:buChar char="•"/>
            </a:pPr>
            <a:r>
              <a:rPr lang="fr-CA" dirty="0"/>
              <a:t>NNT de 12 sujets atteints de la MA traités pendant 6 mois avec un </a:t>
            </a:r>
            <a:r>
              <a:rPr lang="fr-CA" dirty="0" err="1"/>
              <a:t>IAChE</a:t>
            </a:r>
            <a:r>
              <a:rPr lang="fr-CA" dirty="0"/>
              <a:t> au lieu d’un placebo, une amélioration de l’état global clinique sera observée chez un seul sujet.</a:t>
            </a:r>
            <a:endParaRPr dirty="0"/>
          </a:p>
          <a:p>
            <a:pPr marL="1028700" lvl="1" indent="-325754" algn="l" rtl="0">
              <a:lnSpc>
                <a:spcPct val="100000"/>
              </a:lnSpc>
              <a:spcBef>
                <a:spcPts val="1800"/>
              </a:spcBef>
              <a:spcAft>
                <a:spcPts val="0"/>
              </a:spcAft>
              <a:buSzPct val="100000"/>
              <a:buChar char="•"/>
            </a:pPr>
            <a:r>
              <a:rPr lang="fr-CA" dirty="0"/>
              <a:t>Efficacité </a:t>
            </a:r>
            <a:r>
              <a:rPr lang="fr-CA" b="1" dirty="0"/>
              <a:t>modeste</a:t>
            </a:r>
            <a:r>
              <a:rPr lang="fr-CA" dirty="0"/>
              <a:t> sur la fonction cognitive, les activités de la vie quotidienne et l’impression globale clinique de changement.</a:t>
            </a:r>
            <a:endParaRPr dirty="0"/>
          </a:p>
        </p:txBody>
      </p:sp>
      <p:pic>
        <p:nvPicPr>
          <p:cNvPr id="2" name="Image 1">
            <a:extLst>
              <a:ext uri="{FF2B5EF4-FFF2-40B4-BE49-F238E27FC236}">
                <a16:creationId xmlns:a16="http://schemas.microsoft.com/office/drawing/2014/main" id="{298A68E9-B854-C6D0-00F1-B9DB5232F803}"/>
              </a:ext>
            </a:extLst>
          </p:cNvPr>
          <p:cNvPicPr>
            <a:picLocks noChangeAspect="1"/>
          </p:cNvPicPr>
          <p:nvPr/>
        </p:nvPicPr>
        <p:blipFill>
          <a:blip r:embed="rId3"/>
          <a:stretch>
            <a:fillRect/>
          </a:stretch>
        </p:blipFill>
        <p:spPr>
          <a:xfrm>
            <a:off x="-23184" y="-1"/>
            <a:ext cx="489349" cy="10287001"/>
          </a:xfrm>
          <a:prstGeom prst="rect">
            <a:avLst/>
          </a:prstGeom>
        </p:spPr>
      </p:pic>
      <p:sp>
        <p:nvSpPr>
          <p:cNvPr id="3" name="ZoneTexte 2">
            <a:extLst>
              <a:ext uri="{FF2B5EF4-FFF2-40B4-BE49-F238E27FC236}">
                <a16:creationId xmlns:a16="http://schemas.microsoft.com/office/drawing/2014/main" id="{FB41DE07-D8BF-2FD6-F098-3E9C203D2CDF}"/>
              </a:ext>
            </a:extLst>
          </p:cNvPr>
          <p:cNvSpPr txBox="1"/>
          <p:nvPr/>
        </p:nvSpPr>
        <p:spPr>
          <a:xfrm>
            <a:off x="9144000" y="2738438"/>
            <a:ext cx="7886700" cy="5632311"/>
          </a:xfrm>
          <a:prstGeom prst="rect">
            <a:avLst/>
          </a:prstGeom>
          <a:noFill/>
        </p:spPr>
        <p:txBody>
          <a:bodyPr wrap="square" rtlCol="0">
            <a:spAutoFit/>
          </a:bodyPr>
          <a:lstStyle/>
          <a:p>
            <a:pPr marL="0" lvl="0" indent="0" algn="l" rtl="0">
              <a:lnSpc>
                <a:spcPct val="100000"/>
              </a:lnSpc>
              <a:spcBef>
                <a:spcPts val="1800"/>
              </a:spcBef>
              <a:spcAft>
                <a:spcPts val="0"/>
              </a:spcAft>
              <a:buSzPct val="100000"/>
              <a:buNone/>
            </a:pPr>
            <a:r>
              <a:rPr lang="fr-CA" sz="3000" b="1" dirty="0">
                <a:latin typeface="Calibri" panose="020F0502020204030204" pitchFamily="34" charset="0"/>
                <a:cs typeface="Calibri" panose="020F0502020204030204" pitchFamily="34" charset="0"/>
              </a:rPr>
              <a:t>Risques</a:t>
            </a:r>
          </a:p>
          <a:p>
            <a:pPr marL="342900" lvl="0" indent="-322898" algn="l" rtl="0">
              <a:lnSpc>
                <a:spcPct val="100000"/>
              </a:lnSpc>
              <a:spcBef>
                <a:spcPts val="1800"/>
              </a:spcBef>
              <a:spcAft>
                <a:spcPts val="0"/>
              </a:spcAft>
              <a:buSzPct val="120000"/>
              <a:buChar char="•"/>
            </a:pPr>
            <a:r>
              <a:rPr lang="fr-CA" sz="3000" dirty="0">
                <a:latin typeface="Calibri" panose="020F0502020204030204" pitchFamily="34" charset="0"/>
                <a:cs typeface="Calibri" panose="020F0502020204030204" pitchFamily="34" charset="0"/>
              </a:rPr>
              <a:t>Environ 13% des patients qui ont utilisé un </a:t>
            </a:r>
            <a:r>
              <a:rPr lang="fr-CA" sz="3000" dirty="0" err="1">
                <a:latin typeface="Calibri" panose="020F0502020204030204" pitchFamily="34" charset="0"/>
                <a:cs typeface="Calibri" panose="020F0502020204030204" pitchFamily="34" charset="0"/>
              </a:rPr>
              <a:t>IAChE</a:t>
            </a:r>
            <a:r>
              <a:rPr lang="fr-CA" sz="3000" dirty="0">
                <a:latin typeface="Calibri" panose="020F0502020204030204" pitchFamily="34" charset="0"/>
                <a:cs typeface="Calibri" panose="020F0502020204030204" pitchFamily="34" charset="0"/>
              </a:rPr>
              <a:t> ont eu des effets indésirables ayant mené à l’abandon du traitement, comparativement à 6% des sujets qui ont reçu un placebo. </a:t>
            </a:r>
          </a:p>
          <a:p>
            <a:pPr marL="1028700" lvl="1" indent="-325754" algn="l" rtl="0">
              <a:lnSpc>
                <a:spcPct val="100000"/>
              </a:lnSpc>
              <a:spcBef>
                <a:spcPts val="1800"/>
              </a:spcBef>
              <a:spcAft>
                <a:spcPts val="0"/>
              </a:spcAft>
              <a:buSzPct val="100000"/>
              <a:buChar char="•"/>
            </a:pPr>
            <a:r>
              <a:rPr lang="fr-CA" sz="3000" dirty="0">
                <a:latin typeface="Calibri" panose="020F0502020204030204" pitchFamily="34" charset="0"/>
                <a:cs typeface="Calibri" panose="020F0502020204030204" pitchFamily="34" charset="0"/>
              </a:rPr>
              <a:t>NNH de 12-15 sujets atteints de la MA traités pendant 6 mois avec un </a:t>
            </a:r>
            <a:r>
              <a:rPr lang="fr-CA" sz="3000" dirty="0" err="1">
                <a:latin typeface="Calibri" panose="020F0502020204030204" pitchFamily="34" charset="0"/>
                <a:cs typeface="Calibri" panose="020F0502020204030204" pitchFamily="34" charset="0"/>
              </a:rPr>
              <a:t>IAChE</a:t>
            </a:r>
            <a:r>
              <a:rPr lang="fr-CA" sz="3000" dirty="0">
                <a:latin typeface="Calibri" panose="020F0502020204030204" pitchFamily="34" charset="0"/>
                <a:cs typeface="Calibri" panose="020F0502020204030204" pitchFamily="34" charset="0"/>
              </a:rPr>
              <a:t> au lieu d’un placebo, des effets indésirables menant à l’abandon du traitement seront observés chez un seul sujet. </a:t>
            </a:r>
          </a:p>
        </p:txBody>
      </p:sp>
      <p:pic>
        <p:nvPicPr>
          <p:cNvPr id="5" name="Image 4">
            <a:extLst>
              <a:ext uri="{FF2B5EF4-FFF2-40B4-BE49-F238E27FC236}">
                <a16:creationId xmlns:a16="http://schemas.microsoft.com/office/drawing/2014/main" id="{3FE4FC08-7486-C419-EDF0-8953A7B18A76}"/>
              </a:ext>
            </a:extLst>
          </p:cNvPr>
          <p:cNvPicPr>
            <a:picLocks noChangeAspect="1"/>
          </p:cNvPicPr>
          <p:nvPr/>
        </p:nvPicPr>
        <p:blipFill>
          <a:blip r:embed="rId4"/>
          <a:stretch>
            <a:fillRect/>
          </a:stretch>
        </p:blipFill>
        <p:spPr>
          <a:xfrm>
            <a:off x="15339276" y="8573155"/>
            <a:ext cx="2730500" cy="147320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75"/>
          <p:cNvSpPr txBox="1">
            <a:spLocks noGrp="1"/>
          </p:cNvSpPr>
          <p:nvPr>
            <p:ph type="title"/>
          </p:nvPr>
        </p:nvSpPr>
        <p:spPr>
          <a:xfrm>
            <a:off x="1257300" y="547688"/>
            <a:ext cx="15773400" cy="1988344"/>
          </a:xfrm>
          <a:prstGeom prst="rect">
            <a:avLst/>
          </a:prstGeom>
          <a:noFill/>
          <a:ln>
            <a:noFill/>
          </a:ln>
        </p:spPr>
        <p:txBody>
          <a:bodyPr spcFirstLastPara="1" wrap="square" lIns="137125" tIns="68550" rIns="137125" bIns="68550" anchor="ctr" anchorCtr="0">
            <a:normAutofit/>
          </a:bodyPr>
          <a:lstStyle/>
          <a:p>
            <a:pPr marL="0" lvl="0" indent="0" algn="ctr" rtl="0">
              <a:lnSpc>
                <a:spcPct val="90000"/>
              </a:lnSpc>
              <a:spcBef>
                <a:spcPts val="0"/>
              </a:spcBef>
              <a:spcAft>
                <a:spcPts val="0"/>
              </a:spcAft>
              <a:buSzPts val="4400"/>
              <a:buNone/>
            </a:pPr>
            <a:r>
              <a:rPr lang="fr-CA" sz="6600" dirty="0" err="1"/>
              <a:t>IAChE</a:t>
            </a:r>
            <a:r>
              <a:rPr lang="fr-CA" sz="6600" dirty="0"/>
              <a:t> et </a:t>
            </a:r>
            <a:r>
              <a:rPr lang="fr-CA" sz="6600" dirty="0" err="1"/>
              <a:t>mémantine</a:t>
            </a:r>
            <a:endParaRPr sz="6600" dirty="0"/>
          </a:p>
        </p:txBody>
      </p:sp>
      <p:sp>
        <p:nvSpPr>
          <p:cNvPr id="566" name="Google Shape;566;p75"/>
          <p:cNvSpPr/>
          <p:nvPr/>
        </p:nvSpPr>
        <p:spPr>
          <a:xfrm>
            <a:off x="1834746" y="8696452"/>
            <a:ext cx="14985332" cy="796440"/>
          </a:xfrm>
          <a:prstGeom prst="rect">
            <a:avLst/>
          </a:prstGeom>
          <a:noFill/>
          <a:ln>
            <a:noFill/>
          </a:ln>
        </p:spPr>
        <p:txBody>
          <a:bodyPr spcFirstLastPara="1" wrap="square" lIns="137125" tIns="68550" rIns="137125" bIns="68550"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fr-CA" sz="2700" b="0"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https://www.inesss.qc.ca/fileadmin/doc/INESSS/Rapports/Geriatrie/INESSS_GUO_Alzheimer.pdf</a:t>
            </a:r>
            <a:endParaRPr sz="27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76"/>
              <a:buFont typeface="Arial"/>
              <a:buNone/>
            </a:pPr>
            <a:endParaRPr sz="1576" b="0" i="0" u="none" strike="noStrike" cap="none" dirty="0">
              <a:solidFill>
                <a:schemeClr val="dk1"/>
              </a:solidFill>
              <a:latin typeface="Calibri"/>
              <a:ea typeface="Calibri"/>
              <a:cs typeface="Calibri"/>
              <a:sym typeface="Calibri"/>
            </a:endParaRPr>
          </a:p>
        </p:txBody>
      </p:sp>
      <p:pic>
        <p:nvPicPr>
          <p:cNvPr id="567" name="Google Shape;567;p75"/>
          <p:cNvPicPr preferRelativeResize="0"/>
          <p:nvPr/>
        </p:nvPicPr>
        <p:blipFill rotWithShape="1">
          <a:blip r:embed="rId4">
            <a:alphaModFix/>
          </a:blip>
          <a:srcRect/>
          <a:stretch/>
        </p:blipFill>
        <p:spPr>
          <a:xfrm>
            <a:off x="664613" y="2437538"/>
            <a:ext cx="17325598" cy="5989088"/>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76"/>
          <p:cNvSpPr txBox="1">
            <a:spLocks noGrp="1"/>
          </p:cNvSpPr>
          <p:nvPr>
            <p:ph type="sldNum" idx="12"/>
          </p:nvPr>
        </p:nvSpPr>
        <p:spPr>
          <a:xfrm>
            <a:off x="12915900" y="9534526"/>
            <a:ext cx="4114800" cy="547688"/>
          </a:xfrm>
          <a:prstGeom prst="rect">
            <a:avLst/>
          </a:prstGeom>
          <a:noFill/>
          <a:ln>
            <a:noFill/>
          </a:ln>
        </p:spPr>
        <p:txBody>
          <a:bodyPr spcFirstLastPara="1" wrap="square" lIns="137125" tIns="68550" rIns="137125" bIns="68550" anchor="ctr" anchorCtr="0">
            <a:noAutofit/>
          </a:bodyPr>
          <a:lstStyle/>
          <a:p>
            <a:pPr marL="0" marR="0" lvl="0" indent="0" algn="r" rtl="0">
              <a:lnSpc>
                <a:spcPct val="100000"/>
              </a:lnSpc>
              <a:spcBef>
                <a:spcPts val="0"/>
              </a:spcBef>
              <a:spcAft>
                <a:spcPts val="0"/>
              </a:spcAft>
              <a:buClr>
                <a:schemeClr val="lt1"/>
              </a:buClr>
              <a:buSzPts val="1000"/>
              <a:buFont typeface="Arial"/>
              <a:buNone/>
            </a:pPr>
            <a:fld id="{00000000-1234-1234-1234-123412341234}" type="slidenum">
              <a:rPr lang="fr-CA"/>
              <a:t>48</a:t>
            </a:fld>
            <a:endParaRPr/>
          </a:p>
        </p:txBody>
      </p:sp>
      <p:sp>
        <p:nvSpPr>
          <p:cNvPr id="574" name="Google Shape;574;p76"/>
          <p:cNvSpPr txBox="1">
            <a:spLocks noGrp="1"/>
          </p:cNvSpPr>
          <p:nvPr>
            <p:ph type="title"/>
          </p:nvPr>
        </p:nvSpPr>
        <p:spPr>
          <a:xfrm>
            <a:off x="1257300" y="547688"/>
            <a:ext cx="15773400" cy="1988344"/>
          </a:xfrm>
          <a:prstGeom prst="rect">
            <a:avLst/>
          </a:prstGeom>
          <a:noFill/>
          <a:ln>
            <a:noFill/>
          </a:ln>
        </p:spPr>
        <p:txBody>
          <a:bodyPr spcFirstLastPara="1" wrap="square" lIns="137125" tIns="68550" rIns="137125" bIns="68550" anchor="ctr" anchorCtr="0">
            <a:normAutofit/>
          </a:bodyPr>
          <a:lstStyle/>
          <a:p>
            <a:pPr marL="0" lvl="0" indent="0" algn="ctr" rtl="0">
              <a:lnSpc>
                <a:spcPct val="90000"/>
              </a:lnSpc>
              <a:spcBef>
                <a:spcPts val="0"/>
              </a:spcBef>
              <a:spcAft>
                <a:spcPts val="0"/>
              </a:spcAft>
              <a:buSzPts val="4400"/>
              <a:buNone/>
            </a:pPr>
            <a:r>
              <a:rPr lang="fr-CA" sz="6600" dirty="0"/>
              <a:t>TNCM Mme Lemieux </a:t>
            </a:r>
            <a:endParaRPr sz="6600" dirty="0"/>
          </a:p>
        </p:txBody>
      </p:sp>
      <p:sp>
        <p:nvSpPr>
          <p:cNvPr id="575" name="Google Shape;575;p76"/>
          <p:cNvSpPr/>
          <p:nvPr/>
        </p:nvSpPr>
        <p:spPr>
          <a:xfrm>
            <a:off x="1257301" y="2718350"/>
            <a:ext cx="16288530" cy="3740488"/>
          </a:xfrm>
          <a:prstGeom prst="roundRect">
            <a:avLst>
              <a:gd name="adj" fmla="val 16667"/>
            </a:avLst>
          </a:prstGeom>
          <a:solidFill>
            <a:schemeClr val="accent1"/>
          </a:solidFill>
          <a:ln w="12700" cap="flat" cmpd="sng">
            <a:solidFill>
              <a:schemeClr val="dk1"/>
            </a:solidFill>
            <a:prstDash val="solid"/>
            <a:miter lim="800000"/>
            <a:headEnd type="none" w="sm" len="sm"/>
            <a:tailEnd type="none" w="sm" len="sm"/>
          </a:ln>
        </p:spPr>
        <p:txBody>
          <a:bodyPr spcFirstLastPara="1" wrap="square" lIns="137125" tIns="68550" rIns="137125" bIns="68550" anchor="ctr" anchorCtr="0">
            <a:noAutofit/>
          </a:bodyPr>
          <a:lstStyle/>
          <a:p>
            <a:pPr marL="0" marR="0" lvl="0" indent="0" algn="ctr" rtl="0">
              <a:lnSpc>
                <a:spcPct val="100000"/>
              </a:lnSpc>
              <a:spcBef>
                <a:spcPts val="0"/>
              </a:spcBef>
              <a:spcAft>
                <a:spcPts val="0"/>
              </a:spcAft>
              <a:buClr>
                <a:srgbClr val="000000"/>
              </a:buClr>
              <a:buSzPts val="6000"/>
              <a:buFont typeface="Arial"/>
              <a:buNone/>
            </a:pPr>
            <a:r>
              <a:rPr lang="fr-CA" sz="6000" b="1" i="0" u="none" strike="noStrike" cap="none">
                <a:solidFill>
                  <a:schemeClr val="lt1"/>
                </a:solidFill>
                <a:latin typeface="Calibri"/>
                <a:ea typeface="Calibri"/>
                <a:cs typeface="Calibri"/>
                <a:sym typeface="Calibri"/>
              </a:rPr>
              <a:t>Mme Lemieux : MMSE diminue lentement de 1 à 2 points par année, perte de poids et incontinence urinaire aggravée</a:t>
            </a:r>
            <a:endParaRPr sz="2700" b="0" i="0" u="none" strike="noStrike" cap="none">
              <a:solidFill>
                <a:schemeClr val="dk1"/>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77"/>
          <p:cNvSpPr txBox="1">
            <a:spLocks noGrp="1"/>
          </p:cNvSpPr>
          <p:nvPr>
            <p:ph type="body" idx="1"/>
          </p:nvPr>
        </p:nvSpPr>
        <p:spPr>
          <a:xfrm>
            <a:off x="1257300" y="2738438"/>
            <a:ext cx="4859020" cy="6442200"/>
          </a:xfrm>
          <a:prstGeom prst="rect">
            <a:avLst/>
          </a:prstGeom>
          <a:noFill/>
          <a:ln>
            <a:noFill/>
          </a:ln>
        </p:spPr>
        <p:txBody>
          <a:bodyPr spcFirstLastPara="1" wrap="square" lIns="137125" tIns="68550" rIns="137125" bIns="68550" anchor="t" anchorCtr="0">
            <a:normAutofit fontScale="32500" lnSpcReduction="20000"/>
          </a:bodyPr>
          <a:lstStyle/>
          <a:p>
            <a:pPr marL="171450" lvl="0" indent="0" algn="l" rtl="0">
              <a:lnSpc>
                <a:spcPct val="90000"/>
              </a:lnSpc>
              <a:spcBef>
                <a:spcPts val="1800"/>
              </a:spcBef>
              <a:spcAft>
                <a:spcPts val="0"/>
              </a:spcAft>
              <a:buSzPts val="450"/>
              <a:buNone/>
            </a:pPr>
            <a:r>
              <a:rPr lang="fr-CA" sz="12000" b="1" dirty="0"/>
              <a:t>Bienfaits</a:t>
            </a:r>
            <a:endParaRPr sz="12000" b="1" dirty="0"/>
          </a:p>
          <a:p>
            <a:pPr marL="1371600" lvl="0" indent="-533400" algn="l" rtl="0">
              <a:lnSpc>
                <a:spcPct val="90000"/>
              </a:lnSpc>
              <a:spcBef>
                <a:spcPts val="1800"/>
              </a:spcBef>
              <a:spcAft>
                <a:spcPts val="0"/>
              </a:spcAft>
              <a:buSzPct val="100000"/>
              <a:buChar char="•"/>
            </a:pPr>
            <a:r>
              <a:rPr lang="fr-CA" sz="12000" dirty="0"/>
              <a:t>NNT = 7</a:t>
            </a:r>
            <a:endParaRPr sz="12000" dirty="0"/>
          </a:p>
          <a:p>
            <a:pPr marL="1371600" lvl="0" indent="-533400" algn="l" rtl="0">
              <a:lnSpc>
                <a:spcPct val="90000"/>
              </a:lnSpc>
              <a:spcBef>
                <a:spcPts val="1800"/>
              </a:spcBef>
              <a:spcAft>
                <a:spcPts val="0"/>
              </a:spcAft>
              <a:buSzPct val="100000"/>
              <a:buChar char="•"/>
            </a:pPr>
            <a:r>
              <a:rPr lang="fr-CA" sz="12000" dirty="0"/>
              <a:t>Épargne de 0,2-0,6 mictions par jour (insuffisant pour éliminer la culotte d’incontinence)</a:t>
            </a:r>
            <a:endParaRPr sz="12000" dirty="0"/>
          </a:p>
        </p:txBody>
      </p:sp>
      <p:sp>
        <p:nvSpPr>
          <p:cNvPr id="582" name="Google Shape;582;p77"/>
          <p:cNvSpPr txBox="1">
            <a:spLocks noGrp="1"/>
          </p:cNvSpPr>
          <p:nvPr>
            <p:ph type="title"/>
          </p:nvPr>
        </p:nvSpPr>
        <p:spPr>
          <a:xfrm>
            <a:off x="1257300" y="547688"/>
            <a:ext cx="15773400" cy="1988344"/>
          </a:xfrm>
          <a:prstGeom prst="rect">
            <a:avLst/>
          </a:prstGeom>
          <a:noFill/>
          <a:ln>
            <a:noFill/>
          </a:ln>
        </p:spPr>
        <p:txBody>
          <a:bodyPr spcFirstLastPara="1" wrap="square" lIns="137125" tIns="68550" rIns="137125" bIns="68550" anchor="ctr" anchorCtr="0">
            <a:normAutofit/>
          </a:bodyPr>
          <a:lstStyle/>
          <a:p>
            <a:pPr marL="0" lvl="0" indent="0" algn="ctr" rtl="0">
              <a:lnSpc>
                <a:spcPct val="90000"/>
              </a:lnSpc>
              <a:spcBef>
                <a:spcPts val="0"/>
              </a:spcBef>
              <a:spcAft>
                <a:spcPts val="0"/>
              </a:spcAft>
              <a:buClr>
                <a:srgbClr val="033346"/>
              </a:buClr>
              <a:buSzPts val="1800"/>
              <a:buFont typeface="Calibri"/>
              <a:buNone/>
            </a:pPr>
            <a:r>
              <a:rPr lang="fr-CA" sz="6600" dirty="0"/>
              <a:t>Les antispasmodiques urinaires</a:t>
            </a:r>
            <a:endParaRPr sz="6600" dirty="0"/>
          </a:p>
        </p:txBody>
      </p:sp>
      <p:sp>
        <p:nvSpPr>
          <p:cNvPr id="583" name="Google Shape;583;p77"/>
          <p:cNvSpPr txBox="1"/>
          <p:nvPr/>
        </p:nvSpPr>
        <p:spPr>
          <a:xfrm>
            <a:off x="1257300" y="9053276"/>
            <a:ext cx="13104900" cy="1015592"/>
          </a:xfrm>
          <a:prstGeom prst="rect">
            <a:avLst/>
          </a:prstGeom>
          <a:noFill/>
          <a:ln>
            <a:noFill/>
          </a:ln>
        </p:spPr>
        <p:txBody>
          <a:bodyPr spcFirstLastPara="1" wrap="square" lIns="137125" tIns="137125" rIns="137125" bIns="137125" anchor="t" anchorCtr="0">
            <a:spAutoFit/>
          </a:bodyPr>
          <a:lstStyle/>
          <a:p>
            <a:pPr marL="0" marR="0" lvl="0" indent="0" algn="l" rtl="0">
              <a:lnSpc>
                <a:spcPct val="100000"/>
              </a:lnSpc>
              <a:spcBef>
                <a:spcPts val="0"/>
              </a:spcBef>
              <a:spcAft>
                <a:spcPts val="0"/>
              </a:spcAft>
              <a:buClr>
                <a:srgbClr val="000000"/>
              </a:buClr>
              <a:buSzPts val="1576"/>
              <a:buFont typeface="Arial"/>
              <a:buNone/>
            </a:pPr>
            <a:r>
              <a:rPr lang="fr-CA" sz="2400" b="0" i="0" u="sng" strike="noStrike" cap="none" dirty="0">
                <a:solidFill>
                  <a:schemeClr val="hlink"/>
                </a:solidFill>
                <a:latin typeface="Calibri"/>
                <a:ea typeface="Calibri"/>
                <a:cs typeface="Calibri"/>
                <a:sym typeface="Calibri"/>
                <a:hlinkClick r:id="rId3"/>
              </a:rPr>
              <a:t>https://www.ti.ubc.ca/2015/04/22/are-claims-for-newer-drugs-for-overactive-bladder-warranted/</a:t>
            </a:r>
            <a:r>
              <a:rPr lang="fr-CA" sz="2400" b="0" i="0" u="none" strike="noStrike" cap="none" dirty="0">
                <a:solidFill>
                  <a:schemeClr val="dk1"/>
                </a:solidFill>
                <a:latin typeface="Calibri"/>
                <a:ea typeface="Calibri"/>
                <a:cs typeface="Calibri"/>
                <a:sym typeface="Calibri"/>
              </a:rPr>
              <a:t> </a:t>
            </a:r>
            <a:endParaRPr sz="2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fr-CA" sz="2400" b="0" i="0" u="sng" strike="noStrike" cap="none" dirty="0">
                <a:solidFill>
                  <a:schemeClr val="hlink"/>
                </a:solidFill>
                <a:latin typeface="Calibri"/>
                <a:ea typeface="Calibri"/>
                <a:cs typeface="Calibri"/>
                <a:sym typeface="Calibri"/>
                <a:hlinkClick r:id="rId4"/>
              </a:rPr>
              <a:t>https://www.ti.ubc.ca/2018/09/10/113-anticholinergic-antimuscarinic-drugs/</a:t>
            </a:r>
            <a:r>
              <a:rPr lang="fr-CA" sz="2400" b="0" i="0" u="none" strike="noStrike" cap="none" dirty="0">
                <a:solidFill>
                  <a:schemeClr val="dk1"/>
                </a:solidFill>
                <a:latin typeface="Calibri"/>
                <a:ea typeface="Calibri"/>
                <a:cs typeface="Calibri"/>
                <a:sym typeface="Calibri"/>
              </a:rPr>
              <a:t> </a:t>
            </a:r>
            <a:endParaRPr sz="2400" b="0" i="0" u="none" strike="noStrike" cap="none" dirty="0">
              <a:solidFill>
                <a:schemeClr val="dk1"/>
              </a:solidFill>
              <a:latin typeface="Calibri"/>
              <a:ea typeface="Calibri"/>
              <a:cs typeface="Calibri"/>
              <a:sym typeface="Calibri"/>
            </a:endParaRPr>
          </a:p>
        </p:txBody>
      </p:sp>
      <p:sp>
        <p:nvSpPr>
          <p:cNvPr id="2" name="Google Shape;581;p77">
            <a:extLst>
              <a:ext uri="{FF2B5EF4-FFF2-40B4-BE49-F238E27FC236}">
                <a16:creationId xmlns:a16="http://schemas.microsoft.com/office/drawing/2014/main" id="{3D5143C3-F0A2-0B57-F7F8-DD3F12FAF922}"/>
              </a:ext>
            </a:extLst>
          </p:cNvPr>
          <p:cNvSpPr txBox="1">
            <a:spLocks/>
          </p:cNvSpPr>
          <p:nvPr/>
        </p:nvSpPr>
        <p:spPr>
          <a:xfrm>
            <a:off x="7152640" y="2690300"/>
            <a:ext cx="10896620" cy="6442200"/>
          </a:xfrm>
          <a:prstGeom prst="rect">
            <a:avLst/>
          </a:prstGeom>
          <a:noFill/>
          <a:ln>
            <a:noFill/>
          </a:ln>
        </p:spPr>
        <p:txBody>
          <a:bodyPr spcFirstLastPara="1" wrap="square" lIns="137125" tIns="68550" rIns="137125" bIns="68550" anchor="t" anchorCtr="0">
            <a:normAutofit fontScale="32500" lnSpcReduction="20000"/>
          </a:bodyPr>
          <a:lstStyle>
            <a:defPPr marR="0" lvl="0" algn="l" rtl="0">
              <a:lnSpc>
                <a:spcPct val="100000"/>
              </a:lnSpc>
              <a:spcBef>
                <a:spcPts val="0"/>
              </a:spcBef>
              <a:spcAft>
                <a:spcPts val="0"/>
              </a:spcAft>
            </a:defPPr>
            <a:lvl1pPr marL="457200" marR="0" lvl="0" indent="-342900" algn="l" rtl="0">
              <a:lnSpc>
                <a:spcPct val="90000"/>
              </a:lnSpc>
              <a:spcBef>
                <a:spcPts val="1800"/>
              </a:spcBef>
              <a:spcAft>
                <a:spcPts val="0"/>
              </a:spcAft>
              <a:buClr>
                <a:schemeClr val="dk1"/>
              </a:buClr>
              <a:buSzPts val="1800"/>
              <a:buFont typeface="Arial"/>
              <a:buChar char="•"/>
              <a:defRPr sz="32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18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18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18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18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75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75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75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75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71450" indent="0">
              <a:buSzPts val="450"/>
              <a:buFont typeface="Arial"/>
              <a:buNone/>
            </a:pPr>
            <a:r>
              <a:rPr lang="fr-CA" sz="12000" b="1" dirty="0"/>
              <a:t>Risques</a:t>
            </a:r>
          </a:p>
          <a:p>
            <a:pPr marL="1371600" indent="-533400">
              <a:buSzPct val="100000"/>
            </a:pPr>
            <a:r>
              <a:rPr lang="fr-CA" sz="12000" dirty="0"/>
              <a:t>NNH = 5</a:t>
            </a:r>
          </a:p>
          <a:p>
            <a:pPr marL="1371600" indent="-533400">
              <a:lnSpc>
                <a:spcPct val="100000"/>
              </a:lnSpc>
              <a:buSzPct val="100000"/>
            </a:pPr>
            <a:r>
              <a:rPr lang="fr-CA" sz="12000" dirty="0"/>
              <a:t>Effets anticholinergiques: yeux secs, vision trouble, bouche sèche, constipation, rétention urinaire, confusion, etc.</a:t>
            </a:r>
          </a:p>
          <a:p>
            <a:pPr marL="1371600" indent="-533400">
              <a:buSzPct val="100000"/>
            </a:pPr>
            <a:r>
              <a:rPr lang="fr-CA" sz="12000" dirty="0"/>
              <a:t>Risque augmenté de </a:t>
            </a:r>
            <a:r>
              <a:rPr lang="fr-CA" sz="12000" b="1" dirty="0"/>
              <a:t>démence</a:t>
            </a:r>
            <a:r>
              <a:rPr lang="fr-CA" sz="12000" dirty="0"/>
              <a:t> si utilisés à long terme</a:t>
            </a:r>
          </a:p>
          <a:p>
            <a:pPr marL="1371600" indent="-533400">
              <a:lnSpc>
                <a:spcPct val="100000"/>
              </a:lnSpc>
              <a:buSzPct val="100000"/>
            </a:pPr>
            <a:r>
              <a:rPr lang="fr-CA" sz="12000" dirty="0"/>
              <a:t>Interactions pharmacodynamiques avec les inhibiteurs de l’acétylcholinestérase (diminuent effet mutuellement)</a:t>
            </a:r>
          </a:p>
          <a:p>
            <a:pPr marL="685800" indent="0">
              <a:buSzPct val="225000"/>
              <a:buFont typeface="Arial"/>
              <a:buNone/>
            </a:pPr>
            <a:endParaRPr lang="fr-CA" dirty="0"/>
          </a:p>
        </p:txBody>
      </p:sp>
      <p:pic>
        <p:nvPicPr>
          <p:cNvPr id="3" name="Image 2">
            <a:extLst>
              <a:ext uri="{FF2B5EF4-FFF2-40B4-BE49-F238E27FC236}">
                <a16:creationId xmlns:a16="http://schemas.microsoft.com/office/drawing/2014/main" id="{C456D86F-348A-3A2F-A23D-5897C1BB8CB6}"/>
              </a:ext>
            </a:extLst>
          </p:cNvPr>
          <p:cNvPicPr>
            <a:picLocks noChangeAspect="1"/>
          </p:cNvPicPr>
          <p:nvPr/>
        </p:nvPicPr>
        <p:blipFill>
          <a:blip r:embed="rId5"/>
          <a:stretch>
            <a:fillRect/>
          </a:stretch>
        </p:blipFill>
        <p:spPr>
          <a:xfrm>
            <a:off x="-23184" y="-1"/>
            <a:ext cx="489349" cy="10287001"/>
          </a:xfrm>
          <a:prstGeom prst="rect">
            <a:avLst/>
          </a:prstGeom>
        </p:spPr>
      </p:pic>
      <p:pic>
        <p:nvPicPr>
          <p:cNvPr id="4" name="Image 3">
            <a:extLst>
              <a:ext uri="{FF2B5EF4-FFF2-40B4-BE49-F238E27FC236}">
                <a16:creationId xmlns:a16="http://schemas.microsoft.com/office/drawing/2014/main" id="{6B6C5DCB-C719-101D-3026-02A3A2FBFF59}"/>
              </a:ext>
            </a:extLst>
          </p:cNvPr>
          <p:cNvPicPr>
            <a:picLocks noChangeAspect="1"/>
          </p:cNvPicPr>
          <p:nvPr/>
        </p:nvPicPr>
        <p:blipFill>
          <a:blip r:embed="rId6"/>
          <a:stretch>
            <a:fillRect/>
          </a:stretch>
        </p:blipFill>
        <p:spPr>
          <a:xfrm>
            <a:off x="15339276" y="8573155"/>
            <a:ext cx="2730500" cy="14732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4" name="Google Shape;164;p7"/>
          <p:cNvSpPr txBox="1"/>
          <p:nvPr/>
        </p:nvSpPr>
        <p:spPr>
          <a:xfrm>
            <a:off x="1763933" y="912233"/>
            <a:ext cx="16096500" cy="1015800"/>
          </a:xfrm>
          <a:prstGeom prst="rect">
            <a:avLst/>
          </a:prstGeom>
          <a:noFill/>
          <a:ln>
            <a:noFill/>
          </a:ln>
        </p:spPr>
        <p:txBody>
          <a:bodyPr spcFirstLastPara="1" wrap="square" lIns="0" tIns="0" rIns="0" bIns="0" anchor="t" anchorCtr="0">
            <a:spAutoFit/>
          </a:bodyPr>
          <a:lstStyle/>
          <a:p>
            <a:pPr marL="0" marR="0" lvl="0" indent="0" algn="l" rtl="0">
              <a:lnSpc>
                <a:spcPct val="183233"/>
              </a:lnSpc>
              <a:spcBef>
                <a:spcPts val="0"/>
              </a:spcBef>
              <a:spcAft>
                <a:spcPts val="0"/>
              </a:spcAft>
              <a:buClr>
                <a:srgbClr val="000000"/>
              </a:buClr>
              <a:buSzPts val="6600"/>
              <a:buFont typeface="Arial"/>
              <a:buNone/>
            </a:pPr>
            <a:r>
              <a:rPr lang="fr-CA" sz="6600" b="1" i="0" u="none" strike="noStrike" cap="none">
                <a:solidFill>
                  <a:srgbClr val="000000"/>
                </a:solidFill>
                <a:latin typeface="Arimo"/>
                <a:ea typeface="Arimo"/>
                <a:cs typeface="Arimo"/>
                <a:sym typeface="Arimo"/>
              </a:rPr>
              <a:t>Objectifs</a:t>
            </a:r>
            <a:endParaRPr sz="6600" b="0" i="0" u="none" strike="noStrike" cap="none">
              <a:solidFill>
                <a:srgbClr val="000000"/>
              </a:solidFill>
              <a:latin typeface="Arial"/>
              <a:ea typeface="Arial"/>
              <a:cs typeface="Arial"/>
              <a:sym typeface="Arial"/>
            </a:endParaRPr>
          </a:p>
        </p:txBody>
      </p:sp>
      <p:sp>
        <p:nvSpPr>
          <p:cNvPr id="165" name="Google Shape;165;p7"/>
          <p:cNvSpPr txBox="1"/>
          <p:nvPr/>
        </p:nvSpPr>
        <p:spPr>
          <a:xfrm>
            <a:off x="2682641" y="3121230"/>
            <a:ext cx="12386100" cy="615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fr-CA" sz="4000" b="1" i="0" u="none" strike="noStrike" cap="none">
                <a:solidFill>
                  <a:schemeClr val="dk1"/>
                </a:solidFill>
                <a:latin typeface="Calibri"/>
                <a:ea typeface="Calibri"/>
                <a:cs typeface="Calibri"/>
                <a:sym typeface="Calibri"/>
              </a:rPr>
              <a:t>Au terme de cette séance, le participant pourra :</a:t>
            </a:r>
            <a:endParaRPr sz="1400" b="0" i="0" u="none" strike="noStrike" cap="none">
              <a:solidFill>
                <a:srgbClr val="000000"/>
              </a:solidFill>
              <a:latin typeface="Arial"/>
              <a:ea typeface="Arial"/>
              <a:cs typeface="Arial"/>
              <a:sym typeface="Arial"/>
            </a:endParaRPr>
          </a:p>
        </p:txBody>
      </p:sp>
      <p:graphicFrame>
        <p:nvGraphicFramePr>
          <p:cNvPr id="168" name="Google Shape;166;p7">
            <a:extLst>
              <a:ext uri="{FF2B5EF4-FFF2-40B4-BE49-F238E27FC236}">
                <a16:creationId xmlns:a16="http://schemas.microsoft.com/office/drawing/2014/main" id="{819FC53B-A78E-DA34-7D66-1038A01461D7}"/>
              </a:ext>
            </a:extLst>
          </p:cNvPr>
          <p:cNvGraphicFramePr/>
          <p:nvPr>
            <p:extLst>
              <p:ext uri="{D42A27DB-BD31-4B8C-83A1-F6EECF244321}">
                <p14:modId xmlns:p14="http://schemas.microsoft.com/office/powerpoint/2010/main" val="2085901835"/>
              </p:ext>
            </p:extLst>
          </p:nvPr>
        </p:nvGraphicFramePr>
        <p:xfrm>
          <a:off x="2682641" y="4326216"/>
          <a:ext cx="12217200" cy="341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 3">
            <a:extLst>
              <a:ext uri="{FF2B5EF4-FFF2-40B4-BE49-F238E27FC236}">
                <a16:creationId xmlns:a16="http://schemas.microsoft.com/office/drawing/2014/main" id="{AA1B71FC-1A04-AD69-E412-585A1B9178B2}"/>
              </a:ext>
            </a:extLst>
          </p:cNvPr>
          <p:cNvPicPr>
            <a:picLocks noChangeAspect="1"/>
          </p:cNvPicPr>
          <p:nvPr/>
        </p:nvPicPr>
        <p:blipFill>
          <a:blip r:embed="rId8"/>
          <a:stretch>
            <a:fillRect/>
          </a:stretch>
        </p:blipFill>
        <p:spPr>
          <a:xfrm>
            <a:off x="-23184" y="-1"/>
            <a:ext cx="489349" cy="10287001"/>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78"/>
          <p:cNvSpPr txBox="1">
            <a:spLocks noGrp="1"/>
          </p:cNvSpPr>
          <p:nvPr>
            <p:ph type="title"/>
          </p:nvPr>
        </p:nvSpPr>
        <p:spPr>
          <a:xfrm>
            <a:off x="1257300" y="547688"/>
            <a:ext cx="15773400" cy="1988344"/>
          </a:xfrm>
          <a:prstGeom prst="rect">
            <a:avLst/>
          </a:prstGeom>
          <a:noFill/>
          <a:ln>
            <a:noFill/>
          </a:ln>
        </p:spPr>
        <p:txBody>
          <a:bodyPr spcFirstLastPara="1" wrap="square" lIns="137125" tIns="68550" rIns="137125" bIns="68550" anchor="ctr" anchorCtr="0">
            <a:normAutofit/>
          </a:bodyPr>
          <a:lstStyle/>
          <a:p>
            <a:pPr marL="0" lvl="0" indent="0" algn="ctr" rtl="0">
              <a:lnSpc>
                <a:spcPct val="90000"/>
              </a:lnSpc>
              <a:spcBef>
                <a:spcPts val="0"/>
              </a:spcBef>
              <a:spcAft>
                <a:spcPts val="0"/>
              </a:spcAft>
              <a:buSzPts val="4400"/>
              <a:buNone/>
            </a:pPr>
            <a:r>
              <a:rPr lang="fr-CA" sz="6600" dirty="0"/>
              <a:t>Plan</a:t>
            </a:r>
            <a:endParaRPr sz="6600" dirty="0"/>
          </a:p>
        </p:txBody>
      </p:sp>
      <p:sp>
        <p:nvSpPr>
          <p:cNvPr id="590" name="Google Shape;590;p78"/>
          <p:cNvSpPr txBox="1">
            <a:spLocks noGrp="1"/>
          </p:cNvSpPr>
          <p:nvPr>
            <p:ph type="body" idx="1"/>
          </p:nvPr>
        </p:nvSpPr>
        <p:spPr>
          <a:xfrm>
            <a:off x="1257300" y="2738438"/>
            <a:ext cx="15773400" cy="6527008"/>
          </a:xfrm>
          <a:prstGeom prst="rect">
            <a:avLst/>
          </a:prstGeom>
          <a:noFill/>
          <a:ln>
            <a:noFill/>
          </a:ln>
        </p:spPr>
        <p:txBody>
          <a:bodyPr spcFirstLastPara="1" wrap="square" lIns="137125" tIns="68550" rIns="137125" bIns="68550" anchor="t" anchorCtr="0">
            <a:normAutofit/>
          </a:bodyPr>
          <a:lstStyle/>
          <a:p>
            <a:pPr marL="342900" lvl="0" indent="-342900" algn="l" rtl="0">
              <a:lnSpc>
                <a:spcPct val="115000"/>
              </a:lnSpc>
              <a:spcBef>
                <a:spcPts val="0"/>
              </a:spcBef>
              <a:spcAft>
                <a:spcPts val="0"/>
              </a:spcAft>
              <a:buSzPts val="4400"/>
              <a:buChar char="•"/>
            </a:pPr>
            <a:r>
              <a:rPr lang="fr-CA" sz="4400" dirty="0"/>
              <a:t>Réévaluer pertinence prise </a:t>
            </a:r>
            <a:r>
              <a:rPr lang="fr-CA" sz="4400" dirty="0" err="1"/>
              <a:t>donépézil</a:t>
            </a:r>
            <a:endParaRPr sz="4400" dirty="0"/>
          </a:p>
          <a:p>
            <a:pPr marL="1028700" lvl="1" indent="-488950" algn="l" rtl="0">
              <a:lnSpc>
                <a:spcPct val="100000"/>
              </a:lnSpc>
              <a:spcBef>
                <a:spcPts val="0"/>
              </a:spcBef>
              <a:spcAft>
                <a:spcPts val="0"/>
              </a:spcAft>
              <a:buSzPts val="3600"/>
              <a:buChar char="•"/>
            </a:pPr>
            <a:r>
              <a:rPr lang="fr-CA" sz="3600" dirty="0"/>
              <a:t>Partager la décision de poursuivre ou cesser </a:t>
            </a:r>
            <a:r>
              <a:rPr lang="fr-CA" sz="3600" dirty="0" err="1"/>
              <a:t>donépézil</a:t>
            </a:r>
            <a:r>
              <a:rPr lang="fr-CA" sz="3600" dirty="0"/>
              <a:t> avec le patient ou ses proches</a:t>
            </a:r>
            <a:endParaRPr sz="3600" dirty="0"/>
          </a:p>
          <a:p>
            <a:pPr marL="1028700" lvl="1" indent="-488950" algn="l" rtl="0">
              <a:lnSpc>
                <a:spcPct val="100000"/>
              </a:lnSpc>
              <a:spcBef>
                <a:spcPts val="0"/>
              </a:spcBef>
              <a:spcAft>
                <a:spcPts val="0"/>
              </a:spcAft>
              <a:buSzPts val="3600"/>
              <a:buChar char="•"/>
            </a:pPr>
            <a:r>
              <a:rPr lang="fr-CA" sz="3600" dirty="0"/>
              <a:t>Sevrer graduellement : </a:t>
            </a:r>
            <a:endParaRPr sz="3600" dirty="0"/>
          </a:p>
          <a:p>
            <a:pPr marL="2057400" lvl="2" indent="-628650" algn="l" rtl="0">
              <a:lnSpc>
                <a:spcPct val="100000"/>
              </a:lnSpc>
              <a:spcBef>
                <a:spcPts val="0"/>
              </a:spcBef>
              <a:spcAft>
                <a:spcPts val="0"/>
              </a:spcAft>
              <a:buSzPts val="3600"/>
              <a:buChar char="•"/>
            </a:pPr>
            <a:r>
              <a:rPr lang="fr-CA" sz="3600" dirty="0"/>
              <a:t>diminuer à 2,5 mg po die (ou 5 mg po q 2 jours) x 2-4 semaines, puis cesser</a:t>
            </a:r>
            <a:endParaRPr sz="3600" dirty="0"/>
          </a:p>
          <a:p>
            <a:pPr marL="1028700" lvl="1" indent="-488950" algn="l" rtl="0">
              <a:lnSpc>
                <a:spcPct val="100000"/>
              </a:lnSpc>
              <a:spcBef>
                <a:spcPts val="0"/>
              </a:spcBef>
              <a:spcAft>
                <a:spcPts val="0"/>
              </a:spcAft>
              <a:buSzPts val="3600"/>
              <a:buChar char="•"/>
            </a:pPr>
            <a:r>
              <a:rPr lang="fr-CA" sz="3600" dirty="0"/>
              <a:t>Surveiller symptômes de sevrage (anxiété, irritabilité, effets GI, etc.) </a:t>
            </a:r>
            <a:endParaRPr sz="3600" dirty="0"/>
          </a:p>
          <a:p>
            <a:pPr marL="0" lvl="0" indent="0" algn="l" rtl="0">
              <a:lnSpc>
                <a:spcPct val="100000"/>
              </a:lnSpc>
              <a:spcBef>
                <a:spcPts val="0"/>
              </a:spcBef>
              <a:spcAft>
                <a:spcPts val="0"/>
              </a:spcAft>
              <a:buSzPts val="1800"/>
              <a:buNone/>
            </a:pPr>
            <a:endParaRPr dirty="0"/>
          </a:p>
          <a:p>
            <a:pPr marL="342900" lvl="0" indent="-342900" algn="l" rtl="0">
              <a:lnSpc>
                <a:spcPct val="115000"/>
              </a:lnSpc>
              <a:spcBef>
                <a:spcPts val="0"/>
              </a:spcBef>
              <a:spcAft>
                <a:spcPts val="0"/>
              </a:spcAft>
              <a:buSzPts val="4400"/>
              <a:buChar char="•"/>
            </a:pPr>
            <a:r>
              <a:rPr lang="fr-CA" sz="4400" dirty="0"/>
              <a:t>Cesser </a:t>
            </a:r>
            <a:r>
              <a:rPr lang="fr-CA" sz="4400" dirty="0" err="1"/>
              <a:t>oxybutynine</a:t>
            </a:r>
            <a:r>
              <a:rPr lang="fr-CA" sz="4400" dirty="0"/>
              <a:t> (risques &gt; bénéfices)</a:t>
            </a:r>
            <a:endParaRPr sz="4400" dirty="0"/>
          </a:p>
          <a:p>
            <a:pPr marL="1371600" lvl="1" indent="-768350" algn="l" rtl="0">
              <a:lnSpc>
                <a:spcPct val="100000"/>
              </a:lnSpc>
              <a:spcBef>
                <a:spcPts val="0"/>
              </a:spcBef>
              <a:spcAft>
                <a:spcPts val="0"/>
              </a:spcAft>
              <a:buSzPts val="5800"/>
              <a:buChar char="•"/>
            </a:pPr>
            <a:r>
              <a:rPr lang="fr-CA" sz="3200" u="sng" dirty="0">
                <a:solidFill>
                  <a:schemeClr val="hlink"/>
                </a:solidFill>
                <a:hlinkClick r:id="rId3"/>
              </a:rPr>
              <a:t>https://www.nswtag.org.au/wp-content/uploads/2018/06/1.6-Deprescribing-Guide-for-Anticholinergic-drugs-for-Urinary-Incontinence-Antimuscarinics.pdf</a:t>
            </a:r>
            <a:r>
              <a:rPr lang="fr-CA" sz="3200" dirty="0"/>
              <a:t>  </a:t>
            </a:r>
            <a:endParaRPr sz="5800" dirty="0"/>
          </a:p>
        </p:txBody>
      </p:sp>
      <p:sp>
        <p:nvSpPr>
          <p:cNvPr id="591" name="Google Shape;591;p78"/>
          <p:cNvSpPr txBox="1"/>
          <p:nvPr/>
        </p:nvSpPr>
        <p:spPr>
          <a:xfrm>
            <a:off x="954547" y="8974781"/>
            <a:ext cx="14782200" cy="519600"/>
          </a:xfrm>
          <a:prstGeom prst="rect">
            <a:avLst/>
          </a:prstGeom>
          <a:noFill/>
          <a:ln>
            <a:noFill/>
          </a:ln>
        </p:spPr>
        <p:txBody>
          <a:bodyPr spcFirstLastPara="1" wrap="square" lIns="137125" tIns="137125" rIns="137125" bIns="137125" anchor="t" anchorCtr="0">
            <a:spAutoFit/>
          </a:bodyPr>
          <a:lstStyle/>
          <a:p>
            <a:pPr marL="0" marR="0" lvl="0" indent="0" algn="l" rtl="0">
              <a:lnSpc>
                <a:spcPct val="100000"/>
              </a:lnSpc>
              <a:spcBef>
                <a:spcPts val="0"/>
              </a:spcBef>
              <a:spcAft>
                <a:spcPts val="0"/>
              </a:spcAft>
              <a:buClr>
                <a:srgbClr val="000000"/>
              </a:buClr>
              <a:buSzPts val="1576"/>
              <a:buFont typeface="Arial"/>
              <a:buNone/>
            </a:pPr>
            <a:endParaRPr sz="1576" b="0" i="0" u="none" strike="noStrike" cap="none">
              <a:solidFill>
                <a:schemeClr val="dk1"/>
              </a:solidFill>
              <a:latin typeface="Calibri"/>
              <a:ea typeface="Calibri"/>
              <a:cs typeface="Calibri"/>
              <a:sym typeface="Calibri"/>
            </a:endParaRPr>
          </a:p>
        </p:txBody>
      </p:sp>
      <p:pic>
        <p:nvPicPr>
          <p:cNvPr id="2" name="Image 1">
            <a:extLst>
              <a:ext uri="{FF2B5EF4-FFF2-40B4-BE49-F238E27FC236}">
                <a16:creationId xmlns:a16="http://schemas.microsoft.com/office/drawing/2014/main" id="{426B8302-6F2E-BD65-EAE1-D18F5A157A63}"/>
              </a:ext>
            </a:extLst>
          </p:cNvPr>
          <p:cNvPicPr>
            <a:picLocks noChangeAspect="1"/>
          </p:cNvPicPr>
          <p:nvPr/>
        </p:nvPicPr>
        <p:blipFill>
          <a:blip r:embed="rId4"/>
          <a:stretch>
            <a:fillRect/>
          </a:stretch>
        </p:blipFill>
        <p:spPr>
          <a:xfrm>
            <a:off x="-23184" y="-1"/>
            <a:ext cx="489349" cy="10287001"/>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90"/>
          <p:cNvSpPr txBox="1">
            <a:spLocks noGrp="1"/>
          </p:cNvSpPr>
          <p:nvPr>
            <p:ph type="title"/>
          </p:nvPr>
        </p:nvSpPr>
        <p:spPr>
          <a:xfrm>
            <a:off x="1257300" y="726680"/>
            <a:ext cx="15773400" cy="728100"/>
          </a:xfrm>
          <a:prstGeom prst="rect">
            <a:avLst/>
          </a:prstGeom>
          <a:noFill/>
          <a:ln>
            <a:noFill/>
          </a:ln>
        </p:spPr>
        <p:txBody>
          <a:bodyPr spcFirstLastPara="1" wrap="square" lIns="137125" tIns="68550" rIns="137125" bIns="68550" anchor="ctr" anchorCtr="0">
            <a:noAutofit/>
          </a:bodyPr>
          <a:lstStyle/>
          <a:p>
            <a:pPr marL="0" lvl="0" indent="0" algn="l" rtl="0">
              <a:lnSpc>
                <a:spcPct val="90000"/>
              </a:lnSpc>
              <a:spcBef>
                <a:spcPts val="0"/>
              </a:spcBef>
              <a:spcAft>
                <a:spcPts val="0"/>
              </a:spcAft>
              <a:buSzPts val="3556"/>
              <a:buNone/>
            </a:pPr>
            <a:r>
              <a:rPr lang="fr-CA" sz="6600"/>
              <a:t>Plan de la révision pharmacothérapeutique</a:t>
            </a:r>
            <a:endParaRPr sz="6600"/>
          </a:p>
        </p:txBody>
      </p:sp>
      <p:graphicFrame>
        <p:nvGraphicFramePr>
          <p:cNvPr id="598" name="Google Shape;598;p90"/>
          <p:cNvGraphicFramePr/>
          <p:nvPr>
            <p:extLst>
              <p:ext uri="{D42A27DB-BD31-4B8C-83A1-F6EECF244321}">
                <p14:modId xmlns:p14="http://schemas.microsoft.com/office/powerpoint/2010/main" val="4081974907"/>
              </p:ext>
            </p:extLst>
          </p:nvPr>
        </p:nvGraphicFramePr>
        <p:xfrm>
          <a:off x="1257300" y="2251702"/>
          <a:ext cx="15773400" cy="7639098"/>
        </p:xfrm>
        <a:graphic>
          <a:graphicData uri="http://schemas.openxmlformats.org/drawingml/2006/table">
            <a:tbl>
              <a:tblPr>
                <a:noFill/>
                <a:tableStyleId>{52DBF660-0097-4165-9F00-67916399A3BC}</a:tableStyleId>
              </a:tblPr>
              <a:tblGrid>
                <a:gridCol w="6748780">
                  <a:extLst>
                    <a:ext uri="{9D8B030D-6E8A-4147-A177-3AD203B41FA5}">
                      <a16:colId xmlns:a16="http://schemas.microsoft.com/office/drawing/2014/main" val="20000"/>
                    </a:ext>
                  </a:extLst>
                </a:gridCol>
                <a:gridCol w="9024620">
                  <a:extLst>
                    <a:ext uri="{9D8B030D-6E8A-4147-A177-3AD203B41FA5}">
                      <a16:colId xmlns:a16="http://schemas.microsoft.com/office/drawing/2014/main" val="20001"/>
                    </a:ext>
                  </a:extLst>
                </a:gridCol>
              </a:tblGrid>
              <a:tr h="563925">
                <a:tc>
                  <a:txBody>
                    <a:bodyPr/>
                    <a:lstStyle/>
                    <a:p>
                      <a:pPr marL="0" marR="0" lvl="0" indent="0" algn="l" rtl="0">
                        <a:lnSpc>
                          <a:spcPct val="100000"/>
                        </a:lnSpc>
                        <a:spcBef>
                          <a:spcPts val="0"/>
                        </a:spcBef>
                        <a:spcAft>
                          <a:spcPts val="0"/>
                        </a:spcAft>
                        <a:buClr>
                          <a:schemeClr val="dk1"/>
                        </a:buClr>
                        <a:buSzPts val="2800"/>
                        <a:buFont typeface="Calibri"/>
                        <a:buNone/>
                      </a:pPr>
                      <a:r>
                        <a:rPr lang="fr-CA" sz="2800" b="1" u="sng" strike="noStrike" cap="none" dirty="0"/>
                        <a:t>Médicaments</a:t>
                      </a:r>
                      <a:endParaRPr sz="1600" b="1" u="sng" strike="noStrike" cap="none" dirty="0"/>
                    </a:p>
                  </a:txBody>
                  <a:tcPr marL="137175" marR="137175" marT="68600" marB="68600"/>
                </a:tc>
                <a:tc>
                  <a:txBody>
                    <a:bodyPr/>
                    <a:lstStyle/>
                    <a:p>
                      <a:pPr marL="0" marR="0" lvl="0" indent="0" algn="l" rtl="0">
                        <a:lnSpc>
                          <a:spcPct val="100000"/>
                        </a:lnSpc>
                        <a:spcBef>
                          <a:spcPts val="0"/>
                        </a:spcBef>
                        <a:spcAft>
                          <a:spcPts val="0"/>
                        </a:spcAft>
                        <a:buClr>
                          <a:schemeClr val="dk1"/>
                        </a:buClr>
                        <a:buSzPts val="2800"/>
                        <a:buFont typeface="Calibri"/>
                        <a:buNone/>
                      </a:pPr>
                      <a:r>
                        <a:rPr lang="fr-CA" sz="2800" b="1" u="sng" strike="noStrike" cap="none"/>
                        <a:t>Résumé et conduite suggérée</a:t>
                      </a:r>
                      <a:endParaRPr sz="1600" b="1" u="sng" strike="noStrike" cap="none"/>
                    </a:p>
                  </a:txBody>
                  <a:tcPr marL="137175" marR="137175" marT="68600" marB="68600"/>
                </a:tc>
                <a:extLst>
                  <a:ext uri="{0D108BD9-81ED-4DB2-BD59-A6C34878D82A}">
                    <a16:rowId xmlns:a16="http://schemas.microsoft.com/office/drawing/2014/main" val="10000"/>
                  </a:ext>
                </a:extLst>
              </a:tr>
              <a:tr h="585075">
                <a:tc>
                  <a:txBody>
                    <a:bodyPr/>
                    <a:lstStyle/>
                    <a:p>
                      <a:pPr marL="0" marR="0" lvl="0" indent="0" algn="l" rtl="0">
                        <a:lnSpc>
                          <a:spcPct val="115000"/>
                        </a:lnSpc>
                        <a:spcBef>
                          <a:spcPts val="0"/>
                        </a:spcBef>
                        <a:spcAft>
                          <a:spcPts val="0"/>
                        </a:spcAft>
                        <a:buClr>
                          <a:schemeClr val="dk1"/>
                        </a:buClr>
                        <a:buSzPts val="1100"/>
                        <a:buFont typeface="Calibri"/>
                        <a:buNone/>
                      </a:pPr>
                      <a:r>
                        <a:rPr lang="fr-CA" sz="2400" u="none" strike="noStrike" cap="none" dirty="0" err="1"/>
                        <a:t>Alendronate</a:t>
                      </a:r>
                      <a:r>
                        <a:rPr lang="fr-CA" sz="2400" u="none" strike="noStrike" cap="none" dirty="0"/>
                        <a:t> 70 mg po par semaine </a:t>
                      </a:r>
                      <a:endParaRPr sz="2400" u="none" strike="sngStrike" cap="none" dirty="0"/>
                    </a:p>
                  </a:txBody>
                  <a:tcPr marL="137175" marR="137175" marT="68600" marB="68600"/>
                </a:tc>
                <a:tc>
                  <a:txBody>
                    <a:bodyPr/>
                    <a:lstStyle/>
                    <a:p>
                      <a:pPr marL="0" marR="0" lvl="0" indent="0" algn="l" rtl="0">
                        <a:lnSpc>
                          <a:spcPct val="115000"/>
                        </a:lnSpc>
                        <a:spcBef>
                          <a:spcPts val="0"/>
                        </a:spcBef>
                        <a:spcAft>
                          <a:spcPts val="0"/>
                        </a:spcAft>
                        <a:buClr>
                          <a:schemeClr val="dk1"/>
                        </a:buClr>
                        <a:buSzPts val="1100"/>
                        <a:buFont typeface="Arial"/>
                        <a:buNone/>
                      </a:pPr>
                      <a:r>
                        <a:rPr lang="fr-CA" sz="2400" u="none" strike="noStrike" cap="none"/>
                        <a:t>Ajuster dose (DFGe) ou cesser</a:t>
                      </a:r>
                      <a:endParaRPr sz="2400" u="none" strike="noStrike" cap="none">
                        <a:solidFill>
                          <a:schemeClr val="dk1"/>
                        </a:solidFill>
                      </a:endParaRPr>
                    </a:p>
                  </a:txBody>
                  <a:tcPr marL="137175" marR="137175" marT="68600" marB="68600"/>
                </a:tc>
                <a:extLst>
                  <a:ext uri="{0D108BD9-81ED-4DB2-BD59-A6C34878D82A}">
                    <a16:rowId xmlns:a16="http://schemas.microsoft.com/office/drawing/2014/main" val="10001"/>
                  </a:ext>
                </a:extLst>
              </a:tr>
              <a:tr h="556275">
                <a:tc>
                  <a:txBody>
                    <a:bodyPr/>
                    <a:lstStyle/>
                    <a:p>
                      <a:pPr marL="0" marR="0" lvl="0" indent="0" algn="l" rtl="0">
                        <a:lnSpc>
                          <a:spcPct val="100000"/>
                        </a:lnSpc>
                        <a:spcBef>
                          <a:spcPts val="0"/>
                        </a:spcBef>
                        <a:spcAft>
                          <a:spcPts val="0"/>
                        </a:spcAft>
                        <a:buClr>
                          <a:schemeClr val="dk1"/>
                        </a:buClr>
                        <a:buSzPts val="1600"/>
                        <a:buFont typeface="Calibri"/>
                        <a:buNone/>
                      </a:pPr>
                      <a:r>
                        <a:rPr lang="fr-CA" sz="2400" u="none" strike="noStrike" cap="none" dirty="0">
                          <a:solidFill>
                            <a:schemeClr val="dk1"/>
                          </a:solidFill>
                        </a:rPr>
                        <a:t>Calcium/vitamine D 500 mg/1000 UI po die </a:t>
                      </a:r>
                      <a:endParaRPr sz="2400" u="none" strike="noStrike" cap="none" dirty="0">
                        <a:solidFill>
                          <a:schemeClr val="dk1"/>
                        </a:solidFill>
                      </a:endParaRPr>
                    </a:p>
                  </a:txBody>
                  <a:tcPr marL="137175" marR="137175" marT="68600" marB="68600"/>
                </a:tc>
                <a:tc>
                  <a:txBody>
                    <a:bodyPr/>
                    <a:lstStyle/>
                    <a:p>
                      <a:pPr marL="0" marR="0" lvl="0" indent="0" algn="l" rtl="0">
                        <a:lnSpc>
                          <a:spcPct val="100000"/>
                        </a:lnSpc>
                        <a:spcBef>
                          <a:spcPts val="0"/>
                        </a:spcBef>
                        <a:spcAft>
                          <a:spcPts val="0"/>
                        </a:spcAft>
                        <a:buClr>
                          <a:schemeClr val="dk1"/>
                        </a:buClr>
                        <a:buSzPts val="1600"/>
                        <a:buFont typeface="Calibri"/>
                        <a:buNone/>
                      </a:pPr>
                      <a:r>
                        <a:rPr lang="fr-CA" sz="2400" u="none" strike="noStrike" cap="none" dirty="0">
                          <a:solidFill>
                            <a:schemeClr val="dk1"/>
                          </a:solidFill>
                        </a:rPr>
                        <a:t>Poursuivre</a:t>
                      </a:r>
                      <a:endParaRPr sz="2400" u="none" strike="noStrike" cap="none" dirty="0"/>
                    </a:p>
                  </a:txBody>
                  <a:tcPr marL="137175" marR="137175" marT="68600" marB="68600"/>
                </a:tc>
                <a:extLst>
                  <a:ext uri="{0D108BD9-81ED-4DB2-BD59-A6C34878D82A}">
                    <a16:rowId xmlns:a16="http://schemas.microsoft.com/office/drawing/2014/main" val="10002"/>
                  </a:ext>
                </a:extLst>
              </a:tr>
              <a:tr h="556275">
                <a:tc>
                  <a:txBody>
                    <a:bodyPr/>
                    <a:lstStyle/>
                    <a:p>
                      <a:pPr marL="0" marR="0" lvl="0" indent="0" algn="l" defTabSz="914400" rtl="0" eaLnBrk="1" fontAlgn="auto" latinLnBrk="0" hangingPunct="1">
                        <a:lnSpc>
                          <a:spcPct val="100000"/>
                        </a:lnSpc>
                        <a:spcBef>
                          <a:spcPts val="0"/>
                        </a:spcBef>
                        <a:spcAft>
                          <a:spcPts val="0"/>
                        </a:spcAft>
                        <a:buClr>
                          <a:schemeClr val="dk1"/>
                        </a:buClr>
                        <a:buSzPts val="1600"/>
                        <a:buFont typeface="Calibri"/>
                        <a:buNone/>
                        <a:tabLst/>
                        <a:defRPr/>
                      </a:pPr>
                      <a:r>
                        <a:rPr lang="fr-CA" sz="2400" u="none" strike="sngStrike" cap="none" dirty="0">
                          <a:solidFill>
                            <a:schemeClr val="dk1"/>
                          </a:solidFill>
                        </a:rPr>
                        <a:t>Hydrochlorothiazide 25 mg po die</a:t>
                      </a:r>
                      <a:endParaRPr lang="fr-CA" sz="2400" u="none" strike="noStrike" cap="none" dirty="0"/>
                    </a:p>
                  </a:txBody>
                  <a:tcPr marL="137175" marR="137175" marT="68600" marB="68600"/>
                </a:tc>
                <a:tc>
                  <a:txBody>
                    <a:bodyPr/>
                    <a:lstStyle/>
                    <a:p>
                      <a:pPr marL="0" marR="0" lvl="0" indent="0" algn="l" rtl="0">
                        <a:lnSpc>
                          <a:spcPct val="100000"/>
                        </a:lnSpc>
                        <a:spcBef>
                          <a:spcPts val="0"/>
                        </a:spcBef>
                        <a:spcAft>
                          <a:spcPts val="0"/>
                        </a:spcAft>
                        <a:buClr>
                          <a:schemeClr val="dk1"/>
                        </a:buClr>
                        <a:buSzPts val="1600"/>
                        <a:buFont typeface="Calibri"/>
                        <a:buNone/>
                      </a:pPr>
                      <a:r>
                        <a:rPr lang="fr-CA" sz="2400" u="none" strike="noStrike" cap="none" dirty="0"/>
                        <a:t>Cesser et suivi TA </a:t>
                      </a:r>
                      <a:endParaRPr sz="2400" u="none" strike="sngStrike" cap="none" dirty="0">
                        <a:solidFill>
                          <a:schemeClr val="dk1"/>
                        </a:solidFill>
                      </a:endParaRPr>
                    </a:p>
                  </a:txBody>
                  <a:tcPr marL="137175" marR="137175" marT="68600" marB="68600"/>
                </a:tc>
                <a:extLst>
                  <a:ext uri="{0D108BD9-81ED-4DB2-BD59-A6C34878D82A}">
                    <a16:rowId xmlns:a16="http://schemas.microsoft.com/office/drawing/2014/main" val="10003"/>
                  </a:ext>
                </a:extLst>
              </a:tr>
              <a:tr h="556275">
                <a:tc>
                  <a:txBody>
                    <a:bodyPr/>
                    <a:lstStyle/>
                    <a:p>
                      <a:pPr marL="0" marR="0" lvl="0" indent="0" algn="l" rtl="0">
                        <a:lnSpc>
                          <a:spcPct val="100000"/>
                        </a:lnSpc>
                        <a:spcBef>
                          <a:spcPts val="0"/>
                        </a:spcBef>
                        <a:spcAft>
                          <a:spcPts val="0"/>
                        </a:spcAft>
                        <a:buClr>
                          <a:schemeClr val="dk1"/>
                        </a:buClr>
                        <a:buSzPts val="1600"/>
                        <a:buFont typeface="Calibri"/>
                        <a:buNone/>
                      </a:pPr>
                      <a:r>
                        <a:rPr lang="fr-CA" sz="2400" u="none" strike="noStrike" cap="none" dirty="0">
                          <a:solidFill>
                            <a:schemeClr val="dk1"/>
                          </a:solidFill>
                        </a:rPr>
                        <a:t>Amlodipine 5 mg po HS </a:t>
                      </a:r>
                      <a:endParaRPr sz="2400" u="none" strike="sngStrike" cap="none" dirty="0">
                        <a:solidFill>
                          <a:schemeClr val="dk1"/>
                        </a:solidFill>
                      </a:endParaRPr>
                    </a:p>
                  </a:txBody>
                  <a:tcPr marL="137175" marR="137175" marT="68600" marB="68600"/>
                </a:tc>
                <a:tc>
                  <a:txBody>
                    <a:bodyPr/>
                    <a:lstStyle/>
                    <a:p>
                      <a:pPr marL="0" marR="0" lvl="0" indent="0" algn="l" defTabSz="914400" rtl="0" eaLnBrk="1" fontAlgn="auto" latinLnBrk="0" hangingPunct="1">
                        <a:lnSpc>
                          <a:spcPct val="100000"/>
                        </a:lnSpc>
                        <a:spcBef>
                          <a:spcPts val="0"/>
                        </a:spcBef>
                        <a:spcAft>
                          <a:spcPts val="0"/>
                        </a:spcAft>
                        <a:buClr>
                          <a:schemeClr val="dk1"/>
                        </a:buClr>
                        <a:buSzPts val="1600"/>
                        <a:buFont typeface="Calibri"/>
                        <a:buNone/>
                        <a:tabLst/>
                        <a:defRPr/>
                      </a:pPr>
                      <a:r>
                        <a:rPr lang="fr-CA" sz="2400" u="none" strike="noStrike" cap="none" dirty="0"/>
                        <a:t>Poursuivre, à réévaluer selon TA</a:t>
                      </a:r>
                      <a:endParaRPr lang="fr-CA" sz="2400" u="none" strike="sngStrike" cap="none" dirty="0">
                        <a:solidFill>
                          <a:schemeClr val="dk1"/>
                        </a:solidFill>
                      </a:endParaRPr>
                    </a:p>
                  </a:txBody>
                  <a:tcPr marL="137175" marR="137175" marT="68600" marB="68600"/>
                </a:tc>
                <a:extLst>
                  <a:ext uri="{0D108BD9-81ED-4DB2-BD59-A6C34878D82A}">
                    <a16:rowId xmlns:a16="http://schemas.microsoft.com/office/drawing/2014/main" val="10004"/>
                  </a:ext>
                </a:extLst>
              </a:tr>
              <a:tr h="556275">
                <a:tc>
                  <a:txBody>
                    <a:bodyPr/>
                    <a:lstStyle/>
                    <a:p>
                      <a:pPr marL="0" marR="0" lvl="0" indent="0" algn="l" defTabSz="914400" rtl="0" eaLnBrk="1" fontAlgn="auto" latinLnBrk="0" hangingPunct="1">
                        <a:lnSpc>
                          <a:spcPct val="100000"/>
                        </a:lnSpc>
                        <a:spcBef>
                          <a:spcPts val="0"/>
                        </a:spcBef>
                        <a:spcAft>
                          <a:spcPts val="0"/>
                        </a:spcAft>
                        <a:buClr>
                          <a:schemeClr val="dk1"/>
                        </a:buClr>
                        <a:buSzPts val="1600"/>
                        <a:buFont typeface="Calibri"/>
                        <a:buNone/>
                        <a:tabLst/>
                        <a:defRPr/>
                      </a:pPr>
                      <a:r>
                        <a:rPr lang="fr-CA" sz="2400" u="none" strike="noStrike" cap="none" dirty="0">
                          <a:solidFill>
                            <a:schemeClr val="dk1"/>
                          </a:solidFill>
                        </a:rPr>
                        <a:t>Ramipril 5 mg po die</a:t>
                      </a:r>
                      <a:endParaRPr lang="fr-CA" sz="2400" u="none" strike="noStrike" cap="none" dirty="0"/>
                    </a:p>
                  </a:txBody>
                  <a:tcPr marL="137175" marR="137175" marT="68600" marB="68600"/>
                </a:tc>
                <a:tc>
                  <a:txBody>
                    <a:bodyPr/>
                    <a:lstStyle/>
                    <a:p>
                      <a:pPr marL="0" marR="0" lvl="0" indent="0" algn="l" defTabSz="914400" rtl="0" eaLnBrk="1" fontAlgn="auto" latinLnBrk="0" hangingPunct="1">
                        <a:lnSpc>
                          <a:spcPct val="100000"/>
                        </a:lnSpc>
                        <a:spcBef>
                          <a:spcPts val="0"/>
                        </a:spcBef>
                        <a:spcAft>
                          <a:spcPts val="0"/>
                        </a:spcAft>
                        <a:buClr>
                          <a:schemeClr val="dk1"/>
                        </a:buClr>
                        <a:buSzPts val="1600"/>
                        <a:buFont typeface="Calibri"/>
                        <a:buNone/>
                        <a:tabLst/>
                        <a:defRPr/>
                      </a:pPr>
                      <a:r>
                        <a:rPr lang="fr-CA" sz="2400" u="none" strike="noStrike" cap="none" dirty="0"/>
                        <a:t>Poursuivre, à réévaluer selon TA</a:t>
                      </a:r>
                      <a:endParaRPr lang="fr-CA" sz="2400" u="none" strike="sngStrike" cap="none" dirty="0">
                        <a:solidFill>
                          <a:schemeClr val="dk1"/>
                        </a:solidFill>
                      </a:endParaRPr>
                    </a:p>
                  </a:txBody>
                  <a:tcPr marL="137175" marR="137175" marT="68600" marB="68600"/>
                </a:tc>
                <a:extLst>
                  <a:ext uri="{0D108BD9-81ED-4DB2-BD59-A6C34878D82A}">
                    <a16:rowId xmlns:a16="http://schemas.microsoft.com/office/drawing/2014/main" val="10005"/>
                  </a:ext>
                </a:extLst>
              </a:tr>
              <a:tr h="556275">
                <a:tc>
                  <a:txBody>
                    <a:bodyPr/>
                    <a:lstStyle/>
                    <a:p>
                      <a:pPr marL="0" marR="0" lvl="0" indent="0" algn="l" rtl="0">
                        <a:lnSpc>
                          <a:spcPct val="100000"/>
                        </a:lnSpc>
                        <a:spcBef>
                          <a:spcPts val="0"/>
                        </a:spcBef>
                        <a:spcAft>
                          <a:spcPts val="0"/>
                        </a:spcAft>
                        <a:buClr>
                          <a:schemeClr val="dk1"/>
                        </a:buClr>
                        <a:buSzPts val="2400"/>
                        <a:buFont typeface="Calibri"/>
                        <a:buNone/>
                      </a:pPr>
                      <a:r>
                        <a:rPr lang="fr-CA" sz="2400" u="none" strike="sngStrike" cap="none" dirty="0" err="1">
                          <a:solidFill>
                            <a:schemeClr val="dk1"/>
                          </a:solidFill>
                        </a:rPr>
                        <a:t>Gliclazide</a:t>
                      </a:r>
                      <a:r>
                        <a:rPr lang="fr-CA" sz="2400" u="none" strike="sngStrike" cap="none" dirty="0">
                          <a:solidFill>
                            <a:schemeClr val="dk1"/>
                          </a:solidFill>
                        </a:rPr>
                        <a:t> MR 120 mg po die </a:t>
                      </a:r>
                      <a:endParaRPr sz="2400" u="none" strike="noStrike" cap="none" dirty="0"/>
                    </a:p>
                  </a:txBody>
                  <a:tcPr marL="137175" marR="137175" marT="68600" marB="68600"/>
                </a:tc>
                <a:tc>
                  <a:txBody>
                    <a:bodyPr/>
                    <a:lstStyle/>
                    <a:p>
                      <a:pPr marL="0" marR="0" lvl="0" indent="0" algn="l" defTabSz="914400" rtl="0" eaLnBrk="1" fontAlgn="auto" latinLnBrk="0" hangingPunct="1">
                        <a:lnSpc>
                          <a:spcPct val="100000"/>
                        </a:lnSpc>
                        <a:spcBef>
                          <a:spcPts val="0"/>
                        </a:spcBef>
                        <a:spcAft>
                          <a:spcPts val="0"/>
                        </a:spcAft>
                        <a:buClr>
                          <a:schemeClr val="dk1"/>
                        </a:buClr>
                        <a:buSzPts val="1600"/>
                        <a:buFont typeface="Calibri"/>
                        <a:buNone/>
                        <a:tabLst/>
                        <a:defRPr/>
                      </a:pPr>
                      <a:r>
                        <a:rPr lang="fr-CA" sz="2400" u="none" strike="noStrike" cap="none" dirty="0"/>
                        <a:t>Cesser, et suivi glycémies et HbA1c</a:t>
                      </a:r>
                      <a:endParaRPr lang="fr-CA" sz="2400" u="none" strike="sngStrike" cap="none" dirty="0">
                        <a:solidFill>
                          <a:schemeClr val="dk1"/>
                        </a:solidFill>
                      </a:endParaRPr>
                    </a:p>
                  </a:txBody>
                  <a:tcPr marL="137175" marR="137175" marT="68600" marB="68600"/>
                </a:tc>
                <a:extLst>
                  <a:ext uri="{0D108BD9-81ED-4DB2-BD59-A6C34878D82A}">
                    <a16:rowId xmlns:a16="http://schemas.microsoft.com/office/drawing/2014/main" val="10006"/>
                  </a:ext>
                </a:extLst>
              </a:tr>
              <a:tr h="556275">
                <a:tc>
                  <a:txBody>
                    <a:bodyPr/>
                    <a:lstStyle/>
                    <a:p>
                      <a:pPr marL="0" marR="0" lvl="0" indent="0" algn="l" rtl="0">
                        <a:lnSpc>
                          <a:spcPct val="100000"/>
                        </a:lnSpc>
                        <a:spcBef>
                          <a:spcPts val="0"/>
                        </a:spcBef>
                        <a:spcAft>
                          <a:spcPts val="0"/>
                        </a:spcAft>
                        <a:buClr>
                          <a:schemeClr val="dk1"/>
                        </a:buClr>
                        <a:buSzPts val="1600"/>
                        <a:buFont typeface="Calibri"/>
                        <a:buNone/>
                      </a:pPr>
                      <a:r>
                        <a:rPr lang="fr-CA" sz="2400" u="none" strike="noStrike" cap="none" dirty="0">
                          <a:solidFill>
                            <a:schemeClr val="dk1"/>
                          </a:solidFill>
                        </a:rPr>
                        <a:t>Metformine 500 mg po BID </a:t>
                      </a:r>
                      <a:endParaRPr sz="2400" u="none" strike="sngStrike" cap="none" dirty="0">
                        <a:solidFill>
                          <a:schemeClr val="dk1"/>
                        </a:solidFill>
                      </a:endParaRPr>
                    </a:p>
                  </a:txBody>
                  <a:tcPr marL="137175" marR="137175" marT="68600" marB="68600"/>
                </a:tc>
                <a:tc>
                  <a:txBody>
                    <a:bodyPr/>
                    <a:lstStyle/>
                    <a:p>
                      <a:pPr marL="0" marR="0" lvl="0" indent="0" algn="l" defTabSz="914400" rtl="0" eaLnBrk="1" fontAlgn="auto" latinLnBrk="0" hangingPunct="1">
                        <a:lnSpc>
                          <a:spcPct val="100000"/>
                        </a:lnSpc>
                        <a:spcBef>
                          <a:spcPts val="0"/>
                        </a:spcBef>
                        <a:spcAft>
                          <a:spcPts val="0"/>
                        </a:spcAft>
                        <a:buClr>
                          <a:schemeClr val="dk1"/>
                        </a:buClr>
                        <a:buSzPts val="1600"/>
                        <a:buFont typeface="Calibri"/>
                        <a:buNone/>
                        <a:tabLst/>
                        <a:defRPr/>
                      </a:pPr>
                      <a:r>
                        <a:rPr lang="fr-CA" sz="2400" u="none" strike="noStrike" cap="none" dirty="0"/>
                        <a:t>Diminuer dose à 500 mg po die</a:t>
                      </a:r>
                    </a:p>
                  </a:txBody>
                  <a:tcPr marL="137175" marR="137175" marT="68600" marB="68600"/>
                </a:tc>
                <a:extLst>
                  <a:ext uri="{0D108BD9-81ED-4DB2-BD59-A6C34878D82A}">
                    <a16:rowId xmlns:a16="http://schemas.microsoft.com/office/drawing/2014/main" val="10007"/>
                  </a:ext>
                </a:extLst>
              </a:tr>
              <a:tr h="556275">
                <a:tc>
                  <a:txBody>
                    <a:bodyPr/>
                    <a:lstStyle/>
                    <a:p>
                      <a:pPr marL="0" marR="0" lvl="0" indent="0" algn="l" defTabSz="914400" rtl="0" eaLnBrk="1" fontAlgn="auto" latinLnBrk="0" hangingPunct="1">
                        <a:lnSpc>
                          <a:spcPct val="100000"/>
                        </a:lnSpc>
                        <a:spcBef>
                          <a:spcPts val="0"/>
                        </a:spcBef>
                        <a:spcAft>
                          <a:spcPts val="0"/>
                        </a:spcAft>
                        <a:buClr>
                          <a:schemeClr val="dk1"/>
                        </a:buClr>
                        <a:buSzPts val="2400"/>
                        <a:buFont typeface="Calibri"/>
                        <a:buNone/>
                        <a:tabLst/>
                        <a:defRPr/>
                      </a:pPr>
                      <a:r>
                        <a:rPr lang="fr-CA" sz="2400" u="none" strike="noStrike" cap="none" dirty="0" err="1"/>
                        <a:t>Donépézil</a:t>
                      </a:r>
                      <a:r>
                        <a:rPr lang="fr-CA" sz="2400" u="none" strike="noStrike" cap="none" dirty="0"/>
                        <a:t> 5 mg po die </a:t>
                      </a:r>
                    </a:p>
                  </a:txBody>
                  <a:tcPr marL="137175" marR="137175" marT="68600" marB="68600"/>
                </a:tc>
                <a:tc>
                  <a:txBody>
                    <a:bodyPr/>
                    <a:lstStyle/>
                    <a:p>
                      <a:pPr marL="0" marR="0" lvl="0" indent="0" algn="l" defTabSz="914400" rtl="0" eaLnBrk="1" fontAlgn="auto" latinLnBrk="0" hangingPunct="1">
                        <a:lnSpc>
                          <a:spcPct val="100000"/>
                        </a:lnSpc>
                        <a:spcBef>
                          <a:spcPts val="0"/>
                        </a:spcBef>
                        <a:spcAft>
                          <a:spcPts val="0"/>
                        </a:spcAft>
                        <a:buClr>
                          <a:schemeClr val="dk1"/>
                        </a:buClr>
                        <a:buSzPts val="1600"/>
                        <a:buFont typeface="Calibri"/>
                        <a:buNone/>
                        <a:tabLst/>
                        <a:defRPr/>
                      </a:pPr>
                      <a:r>
                        <a:rPr lang="fr-CA" sz="2400" u="none" strike="noStrike" cap="none" dirty="0"/>
                        <a:t>Réévaluer pertinence – décision partagée</a:t>
                      </a:r>
                      <a:endParaRPr lang="fr-CA" sz="2400" u="none" strike="sngStrike" cap="none" dirty="0">
                        <a:solidFill>
                          <a:schemeClr val="dk1"/>
                        </a:solidFill>
                      </a:endParaRPr>
                    </a:p>
                  </a:txBody>
                  <a:tcPr marL="137175" marR="137175" marT="68600" marB="68600"/>
                </a:tc>
                <a:extLst>
                  <a:ext uri="{0D108BD9-81ED-4DB2-BD59-A6C34878D82A}">
                    <a16:rowId xmlns:a16="http://schemas.microsoft.com/office/drawing/2014/main" val="10008"/>
                  </a:ext>
                </a:extLst>
              </a:tr>
              <a:tr h="556275">
                <a:tc>
                  <a:txBody>
                    <a:bodyPr/>
                    <a:lstStyle/>
                    <a:p>
                      <a:pPr marL="0" marR="0" lvl="0" indent="0" algn="l" defTabSz="914400" rtl="0" eaLnBrk="1" fontAlgn="auto" latinLnBrk="0" hangingPunct="1">
                        <a:lnSpc>
                          <a:spcPct val="100000"/>
                        </a:lnSpc>
                        <a:spcBef>
                          <a:spcPts val="0"/>
                        </a:spcBef>
                        <a:spcAft>
                          <a:spcPts val="0"/>
                        </a:spcAft>
                        <a:buClr>
                          <a:schemeClr val="dk1"/>
                        </a:buClr>
                        <a:buSzPts val="2400"/>
                        <a:buFont typeface="Calibri"/>
                        <a:buNone/>
                        <a:tabLst/>
                        <a:defRPr/>
                      </a:pPr>
                      <a:r>
                        <a:rPr lang="fr-CA" sz="2400" u="none" strike="sngStrike" cap="none" dirty="0" err="1"/>
                        <a:t>Oxybutynine</a:t>
                      </a:r>
                      <a:r>
                        <a:rPr lang="fr-CA" sz="2400" u="none" strike="sngStrike" cap="none" dirty="0"/>
                        <a:t> 5 mg po die</a:t>
                      </a:r>
                    </a:p>
                  </a:txBody>
                  <a:tcPr marL="137175" marR="137175" marT="68600" marB="68600"/>
                </a:tc>
                <a:tc>
                  <a:txBody>
                    <a:bodyPr/>
                    <a:lstStyle/>
                    <a:p>
                      <a:pPr marL="0" marR="0" lvl="0" indent="0" algn="l" defTabSz="914400" rtl="0" eaLnBrk="1" fontAlgn="auto" latinLnBrk="0" hangingPunct="1">
                        <a:lnSpc>
                          <a:spcPct val="100000"/>
                        </a:lnSpc>
                        <a:spcBef>
                          <a:spcPts val="0"/>
                        </a:spcBef>
                        <a:spcAft>
                          <a:spcPts val="0"/>
                        </a:spcAft>
                        <a:buClr>
                          <a:schemeClr val="dk1"/>
                        </a:buClr>
                        <a:buSzPts val="1600"/>
                        <a:buFont typeface="Calibri"/>
                        <a:buNone/>
                        <a:tabLst/>
                        <a:defRPr/>
                      </a:pPr>
                      <a:r>
                        <a:rPr lang="fr-CA" sz="2400" u="none" strike="noStrike" cap="none" dirty="0"/>
                        <a:t>Cesser (efficacité modeste, cascade et interaction TNCM)</a:t>
                      </a:r>
                      <a:endParaRPr lang="fr-CA" sz="2400" u="none" strike="sngStrike" cap="none" dirty="0">
                        <a:solidFill>
                          <a:schemeClr val="dk1"/>
                        </a:solidFill>
                      </a:endParaRPr>
                    </a:p>
                  </a:txBody>
                  <a:tcPr marL="137175" marR="137175" marT="68600" marB="68600"/>
                </a:tc>
                <a:extLst>
                  <a:ext uri="{0D108BD9-81ED-4DB2-BD59-A6C34878D82A}">
                    <a16:rowId xmlns:a16="http://schemas.microsoft.com/office/drawing/2014/main" val="10009"/>
                  </a:ext>
                </a:extLst>
              </a:tr>
              <a:tr h="556275">
                <a:tc>
                  <a:txBody>
                    <a:bodyPr/>
                    <a:lstStyle/>
                    <a:p>
                      <a:pPr marL="0" marR="0" lvl="0" indent="0" algn="l" defTabSz="914400" rtl="0" eaLnBrk="1" fontAlgn="auto" latinLnBrk="0" hangingPunct="1">
                        <a:lnSpc>
                          <a:spcPct val="100000"/>
                        </a:lnSpc>
                        <a:spcBef>
                          <a:spcPts val="0"/>
                        </a:spcBef>
                        <a:spcAft>
                          <a:spcPts val="0"/>
                        </a:spcAft>
                        <a:buClr>
                          <a:schemeClr val="dk1"/>
                        </a:buClr>
                        <a:buSzPts val="2400"/>
                        <a:buFont typeface="Calibri"/>
                        <a:buNone/>
                        <a:tabLst/>
                        <a:defRPr/>
                      </a:pPr>
                      <a:r>
                        <a:rPr lang="fr-CA" sz="2400" u="none" strike="sngStrike" cap="none" dirty="0">
                          <a:solidFill>
                            <a:schemeClr val="dk1"/>
                          </a:solidFill>
                        </a:rPr>
                        <a:t>Lorazépam 1 mg po HS</a:t>
                      </a:r>
                    </a:p>
                  </a:txBody>
                  <a:tcPr marL="137175" marR="137175" marT="68600" marB="68600"/>
                </a:tc>
                <a:tc>
                  <a:txBody>
                    <a:bodyPr/>
                    <a:lstStyle/>
                    <a:p>
                      <a:pPr marL="0" marR="0" lvl="0" indent="0" algn="l" defTabSz="914400" rtl="0" eaLnBrk="1" fontAlgn="auto" latinLnBrk="0" hangingPunct="1">
                        <a:lnSpc>
                          <a:spcPct val="100000"/>
                        </a:lnSpc>
                        <a:spcBef>
                          <a:spcPts val="0"/>
                        </a:spcBef>
                        <a:spcAft>
                          <a:spcPts val="0"/>
                        </a:spcAft>
                        <a:buClr>
                          <a:schemeClr val="dk1"/>
                        </a:buClr>
                        <a:buSzPts val="1600"/>
                        <a:buFont typeface="Calibri"/>
                        <a:buNone/>
                        <a:tabLst/>
                        <a:defRPr/>
                      </a:pPr>
                      <a:r>
                        <a:rPr lang="fr-CA" sz="2400" u="none" strike="noStrike" cap="none" dirty="0"/>
                        <a:t>Non discuté mais à sevrer dans un 2e temps</a:t>
                      </a:r>
                      <a:endParaRPr lang="fr-CA" sz="2400" u="none" strike="sngStrike" cap="none" dirty="0">
                        <a:solidFill>
                          <a:schemeClr val="dk1"/>
                        </a:solidFill>
                      </a:endParaRPr>
                    </a:p>
                  </a:txBody>
                  <a:tcPr marL="137175" marR="137175" marT="68600" marB="68600"/>
                </a:tc>
                <a:extLst>
                  <a:ext uri="{0D108BD9-81ED-4DB2-BD59-A6C34878D82A}">
                    <a16:rowId xmlns:a16="http://schemas.microsoft.com/office/drawing/2014/main" val="10010"/>
                  </a:ext>
                </a:extLst>
              </a:tr>
              <a:tr h="614903">
                <a:tc>
                  <a:txBody>
                    <a:bodyPr/>
                    <a:lstStyle/>
                    <a:p>
                      <a:pPr marL="0" marR="0" lvl="0" indent="0" algn="l" rtl="0">
                        <a:lnSpc>
                          <a:spcPct val="100000"/>
                        </a:lnSpc>
                        <a:spcBef>
                          <a:spcPts val="0"/>
                        </a:spcBef>
                        <a:spcAft>
                          <a:spcPts val="0"/>
                        </a:spcAft>
                        <a:buClr>
                          <a:schemeClr val="dk1"/>
                        </a:buClr>
                        <a:buSzPts val="2400"/>
                        <a:buFont typeface="Calibri"/>
                        <a:buNone/>
                      </a:pPr>
                      <a:r>
                        <a:rPr lang="fr-CA" sz="2400" u="none" strike="noStrike" cap="none" dirty="0"/>
                        <a:t>Rosuvastatine 20 mg po au coucher </a:t>
                      </a:r>
                      <a:endParaRPr sz="2400" u="none" strike="sngStrike" cap="none" dirty="0"/>
                    </a:p>
                  </a:txBody>
                  <a:tcPr marL="137175" marR="137175" marT="68600" marB="68600"/>
                </a:tc>
                <a:tc>
                  <a:txBody>
                    <a:bodyPr/>
                    <a:lstStyle/>
                    <a:p>
                      <a:pPr marL="0" marR="0" lvl="0" indent="0" algn="l" rtl="0">
                        <a:lnSpc>
                          <a:spcPct val="100000"/>
                        </a:lnSpc>
                        <a:spcBef>
                          <a:spcPts val="0"/>
                        </a:spcBef>
                        <a:spcAft>
                          <a:spcPts val="0"/>
                        </a:spcAft>
                        <a:buClr>
                          <a:schemeClr val="dk1"/>
                        </a:buClr>
                        <a:buSzPts val="1600"/>
                        <a:buFont typeface="Calibri"/>
                        <a:buNone/>
                      </a:pPr>
                      <a:r>
                        <a:rPr lang="fr-CA" sz="2400" u="none" strike="noStrike" cap="none" dirty="0"/>
                        <a:t>Non discuté - pourrait être cessé, prévention primaire! </a:t>
                      </a:r>
                      <a:endParaRPr sz="2400" u="none" strike="sngStrike" cap="none" dirty="0">
                        <a:solidFill>
                          <a:schemeClr val="dk1"/>
                        </a:solidFill>
                      </a:endParaRPr>
                    </a:p>
                  </a:txBody>
                  <a:tcPr marL="137175" marR="137175" marT="68600" marB="68600"/>
                </a:tc>
                <a:extLst>
                  <a:ext uri="{0D108BD9-81ED-4DB2-BD59-A6C34878D82A}">
                    <a16:rowId xmlns:a16="http://schemas.microsoft.com/office/drawing/2014/main" val="10011"/>
                  </a:ext>
                </a:extLst>
              </a:tr>
              <a:tr h="556275">
                <a:tc>
                  <a:txBody>
                    <a:bodyPr/>
                    <a:lstStyle/>
                    <a:p>
                      <a:pPr marL="0" marR="0" lvl="0" indent="0" algn="l" defTabSz="914400" rtl="0" eaLnBrk="1" fontAlgn="auto" latinLnBrk="0" hangingPunct="1">
                        <a:lnSpc>
                          <a:spcPct val="100000"/>
                        </a:lnSpc>
                        <a:spcBef>
                          <a:spcPts val="0"/>
                        </a:spcBef>
                        <a:spcAft>
                          <a:spcPts val="0"/>
                        </a:spcAft>
                        <a:buClr>
                          <a:schemeClr val="dk1"/>
                        </a:buClr>
                        <a:buSzPts val="2400"/>
                        <a:buFont typeface="Calibri"/>
                        <a:buNone/>
                        <a:tabLst/>
                        <a:defRPr/>
                      </a:pPr>
                      <a:r>
                        <a:rPr lang="fr-CA" sz="2400" u="none" strike="noStrike" cap="none" dirty="0">
                          <a:solidFill>
                            <a:schemeClr val="dk1"/>
                          </a:solidFill>
                        </a:rPr>
                        <a:t>Lévothyroxine 100 </a:t>
                      </a:r>
                      <a:r>
                        <a:rPr lang="fr-CA" sz="2400" u="none" strike="noStrike" cap="none" dirty="0" err="1">
                          <a:solidFill>
                            <a:schemeClr val="dk1"/>
                          </a:solidFill>
                        </a:rPr>
                        <a:t>mcg</a:t>
                      </a:r>
                      <a:r>
                        <a:rPr lang="fr-CA" sz="2400" u="none" strike="noStrike" cap="none" dirty="0">
                          <a:solidFill>
                            <a:schemeClr val="dk1"/>
                          </a:solidFill>
                        </a:rPr>
                        <a:t> po die</a:t>
                      </a:r>
                      <a:endParaRPr lang="fr-CA" sz="2400" u="none" strike="noStrike" cap="none" dirty="0"/>
                    </a:p>
                  </a:txBody>
                  <a:tcPr marL="137175" marR="137175" marT="68600" marB="68600"/>
                </a:tc>
                <a:tc>
                  <a:txBody>
                    <a:bodyPr/>
                    <a:lstStyle/>
                    <a:p>
                      <a:pPr marL="0" marR="0" lvl="0" indent="0" algn="l" defTabSz="914400" rtl="0" eaLnBrk="1" fontAlgn="auto" latinLnBrk="0" hangingPunct="1">
                        <a:lnSpc>
                          <a:spcPct val="100000"/>
                        </a:lnSpc>
                        <a:spcBef>
                          <a:spcPts val="0"/>
                        </a:spcBef>
                        <a:spcAft>
                          <a:spcPts val="0"/>
                        </a:spcAft>
                        <a:buClr>
                          <a:schemeClr val="dk1"/>
                        </a:buClr>
                        <a:buSzPts val="1600"/>
                        <a:buFont typeface="Calibri"/>
                        <a:buNone/>
                        <a:tabLst/>
                        <a:defRPr/>
                      </a:pPr>
                      <a:r>
                        <a:rPr lang="fr-CA" sz="2400" u="none" strike="noStrike" cap="none" dirty="0"/>
                        <a:t>Non discuté !</a:t>
                      </a:r>
                    </a:p>
                    <a:p>
                      <a:pPr marL="0" marR="0" lvl="0" indent="0" algn="l" rtl="0">
                        <a:lnSpc>
                          <a:spcPct val="100000"/>
                        </a:lnSpc>
                        <a:spcBef>
                          <a:spcPts val="0"/>
                        </a:spcBef>
                        <a:spcAft>
                          <a:spcPts val="0"/>
                        </a:spcAft>
                        <a:buClr>
                          <a:schemeClr val="dk1"/>
                        </a:buClr>
                        <a:buSzPts val="1600"/>
                        <a:buFont typeface="Calibri"/>
                        <a:buNone/>
                      </a:pPr>
                      <a:endParaRPr sz="2400" u="none" strike="noStrike" cap="none" dirty="0"/>
                    </a:p>
                  </a:txBody>
                  <a:tcPr marL="137175" marR="137175" marT="68600" marB="68600"/>
                </a:tc>
                <a:extLst>
                  <a:ext uri="{0D108BD9-81ED-4DB2-BD59-A6C34878D82A}">
                    <a16:rowId xmlns:a16="http://schemas.microsoft.com/office/drawing/2014/main" val="10012"/>
                  </a:ext>
                </a:extLst>
              </a:tr>
            </a:tbl>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03"/>
        <p:cNvGrpSpPr/>
        <p:nvPr/>
      </p:nvGrpSpPr>
      <p:grpSpPr>
        <a:xfrm>
          <a:off x="0" y="0"/>
          <a:ext cx="0" cy="0"/>
          <a:chOff x="0" y="0"/>
          <a:chExt cx="0" cy="0"/>
        </a:xfrm>
      </p:grpSpPr>
      <p:sp useBgFill="1">
        <p:nvSpPr>
          <p:cNvPr id="606" name="Rectangle 605">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1" name="Rectangle 610">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3" name="Rectangle 612">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Oval 614">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3893" y="223393"/>
            <a:ext cx="9840213" cy="98402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04" name="Google Shape;604;g24ded5ded2f_0_15"/>
          <p:cNvSpPr txBox="1">
            <a:spLocks noGrp="1"/>
          </p:cNvSpPr>
          <p:nvPr>
            <p:ph type="title"/>
          </p:nvPr>
        </p:nvSpPr>
        <p:spPr>
          <a:xfrm>
            <a:off x="4972546" y="2071131"/>
            <a:ext cx="8342907" cy="3770274"/>
          </a:xfrm>
        </p:spPr>
        <p:txBody>
          <a:bodyPr spcFirstLastPara="1" vert="horz" lIns="91440" tIns="45720" rIns="91440" bIns="45720" rtlCol="0" anchor="b" anchorCtr="0">
            <a:normAutofit/>
          </a:bodyPr>
          <a:lstStyle/>
          <a:p>
            <a:pPr marL="0" lvl="0" indent="0" algn="ctr">
              <a:spcBef>
                <a:spcPct val="0"/>
              </a:spcBef>
              <a:spcAft>
                <a:spcPts val="0"/>
              </a:spcAft>
            </a:pPr>
            <a:r>
              <a:rPr lang="en-US" sz="6000" kern="1200">
                <a:solidFill>
                  <a:schemeClr val="tx1"/>
                </a:solidFill>
                <a:latin typeface="+mj-lt"/>
                <a:ea typeface="+mj-ea"/>
                <a:cs typeface="+mj-cs"/>
              </a:rPr>
              <a:t>Vos histoires de succès?</a:t>
            </a:r>
          </a:p>
        </p:txBody>
      </p:sp>
      <p:sp>
        <p:nvSpPr>
          <p:cNvPr id="617" name="Arc 616">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3741178" y="9255"/>
            <a:ext cx="10224393" cy="10224393"/>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19" name="Oval 618">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301492" y="7966459"/>
            <a:ext cx="1058922" cy="103019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08"/>
        <p:cNvGrpSpPr/>
        <p:nvPr/>
      </p:nvGrpSpPr>
      <p:grpSpPr>
        <a:xfrm>
          <a:off x="0" y="0"/>
          <a:ext cx="0" cy="0"/>
          <a:chOff x="0" y="0"/>
          <a:chExt cx="0" cy="0"/>
        </a:xfrm>
      </p:grpSpPr>
      <p:sp>
        <p:nvSpPr>
          <p:cNvPr id="616" name="Rectangle 615">
            <a:extLst>
              <a:ext uri="{FF2B5EF4-FFF2-40B4-BE49-F238E27FC236}">
                <a16:creationId xmlns:a16="http://schemas.microsoft.com/office/drawing/2014/main" id="{AE5A632B-B15A-489E-8337-BC0F40DBC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8" name="Arc 617">
            <a:extLst>
              <a:ext uri="{FF2B5EF4-FFF2-40B4-BE49-F238E27FC236}">
                <a16:creationId xmlns:a16="http://schemas.microsoft.com/office/drawing/2014/main" id="{6E895C8D-1379-40B8-8B1B-B6F5AEAF0A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57893" y="1289922"/>
            <a:ext cx="4481848" cy="4481848"/>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10" name="Google Shape;610;p92"/>
          <p:cNvSpPr txBox="1">
            <a:spLocks noGrp="1"/>
          </p:cNvSpPr>
          <p:nvPr>
            <p:ph type="title"/>
          </p:nvPr>
        </p:nvSpPr>
        <p:spPr>
          <a:xfrm>
            <a:off x="1257300" y="965200"/>
            <a:ext cx="4426807" cy="8356599"/>
          </a:xfrm>
          <a:prstGeom prst="rect">
            <a:avLst/>
          </a:prstGeom>
        </p:spPr>
        <p:txBody>
          <a:bodyPr spcFirstLastPara="1" vert="horz" lIns="91440" tIns="45720" rIns="91440" bIns="45720" rtlCol="0" anchor="ctr" anchorCtr="0">
            <a:normAutofit/>
          </a:bodyPr>
          <a:lstStyle/>
          <a:p>
            <a:pPr marL="0" lvl="0" indent="0">
              <a:spcBef>
                <a:spcPct val="0"/>
              </a:spcBef>
              <a:spcAft>
                <a:spcPts val="0"/>
              </a:spcAft>
              <a:buClr>
                <a:srgbClr val="033346"/>
              </a:buClr>
              <a:buSzPts val="1800"/>
            </a:pPr>
            <a:r>
              <a:rPr lang="en-US" kern="1200">
                <a:solidFill>
                  <a:srgbClr val="FFFFFF"/>
                </a:solidFill>
                <a:latin typeface="+mj-lt"/>
                <a:ea typeface="+mj-ea"/>
                <a:cs typeface="+mj-cs"/>
              </a:rPr>
              <a:t>Conclusion - Messages clés</a:t>
            </a:r>
          </a:p>
        </p:txBody>
      </p:sp>
      <p:sp>
        <p:nvSpPr>
          <p:cNvPr id="620" name="Rectangle: Rounded Corners 619">
            <a:extLst>
              <a:ext uri="{FF2B5EF4-FFF2-40B4-BE49-F238E27FC236}">
                <a16:creationId xmlns:a16="http://schemas.microsoft.com/office/drawing/2014/main" id="{651547D7-AD18-407B-A5F4-F8225B5DCF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8178" y="651399"/>
            <a:ext cx="10826551" cy="8883126"/>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12" name="Google Shape;609;p92">
            <a:extLst>
              <a:ext uri="{FF2B5EF4-FFF2-40B4-BE49-F238E27FC236}">
                <a16:creationId xmlns:a16="http://schemas.microsoft.com/office/drawing/2014/main" id="{B95CC5B8-87C8-243E-D575-5E30971C1A89}"/>
              </a:ext>
            </a:extLst>
          </p:cNvPr>
          <p:cNvGraphicFramePr/>
          <p:nvPr>
            <p:extLst>
              <p:ext uri="{D42A27DB-BD31-4B8C-83A1-F6EECF244321}">
                <p14:modId xmlns:p14="http://schemas.microsoft.com/office/powerpoint/2010/main" val="3413594908"/>
              </p:ext>
            </p:extLst>
          </p:nvPr>
        </p:nvGraphicFramePr>
        <p:xfrm>
          <a:off x="7145866" y="914400"/>
          <a:ext cx="10103165" cy="83469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15"/>
        <p:cNvGrpSpPr/>
        <p:nvPr/>
      </p:nvGrpSpPr>
      <p:grpSpPr>
        <a:xfrm>
          <a:off x="0" y="0"/>
          <a:ext cx="0" cy="0"/>
          <a:chOff x="0" y="0"/>
          <a:chExt cx="0" cy="0"/>
        </a:xfrm>
      </p:grpSpPr>
      <p:sp>
        <p:nvSpPr>
          <p:cNvPr id="623" name="Rectangle 622">
            <a:extLst>
              <a:ext uri="{FF2B5EF4-FFF2-40B4-BE49-F238E27FC236}">
                <a16:creationId xmlns:a16="http://schemas.microsoft.com/office/drawing/2014/main" id="{AE5A632B-B15A-489E-8337-BC0F40DBC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 name="Arc 624">
            <a:extLst>
              <a:ext uri="{FF2B5EF4-FFF2-40B4-BE49-F238E27FC236}">
                <a16:creationId xmlns:a16="http://schemas.microsoft.com/office/drawing/2014/main" id="{6E895C8D-1379-40B8-8B1B-B6F5AEAF0A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57893" y="1289922"/>
            <a:ext cx="4481848" cy="4481848"/>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16" name="Google Shape;616;p93"/>
          <p:cNvSpPr txBox="1">
            <a:spLocks noGrp="1"/>
          </p:cNvSpPr>
          <p:nvPr>
            <p:ph type="title"/>
          </p:nvPr>
        </p:nvSpPr>
        <p:spPr>
          <a:xfrm>
            <a:off x="1257300" y="965200"/>
            <a:ext cx="4426807" cy="8356599"/>
          </a:xfrm>
          <a:prstGeom prst="rect">
            <a:avLst/>
          </a:prstGeom>
        </p:spPr>
        <p:txBody>
          <a:bodyPr spcFirstLastPara="1" vert="horz" lIns="91440" tIns="45720" rIns="91440" bIns="45720" rtlCol="0" anchor="ctr" anchorCtr="0">
            <a:normAutofit/>
          </a:bodyPr>
          <a:lstStyle/>
          <a:p>
            <a:pPr marL="0" lvl="0" indent="0">
              <a:spcBef>
                <a:spcPct val="0"/>
              </a:spcBef>
              <a:spcAft>
                <a:spcPts val="0"/>
              </a:spcAft>
              <a:buSzPts val="1800"/>
            </a:pPr>
            <a:r>
              <a:rPr lang="en-US" kern="1200">
                <a:solidFill>
                  <a:srgbClr val="FFFFFF"/>
                </a:solidFill>
                <a:latin typeface="+mj-lt"/>
                <a:ea typeface="+mj-ea"/>
                <a:cs typeface="+mj-cs"/>
              </a:rPr>
              <a:t>Conclusion - Messages clés</a:t>
            </a:r>
          </a:p>
        </p:txBody>
      </p:sp>
      <p:sp>
        <p:nvSpPr>
          <p:cNvPr id="627" name="Rectangle: Rounded Corners 626">
            <a:extLst>
              <a:ext uri="{FF2B5EF4-FFF2-40B4-BE49-F238E27FC236}">
                <a16:creationId xmlns:a16="http://schemas.microsoft.com/office/drawing/2014/main" id="{651547D7-AD18-407B-A5F4-F8225B5DCF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8178" y="651399"/>
            <a:ext cx="10826551" cy="8883126"/>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19" name="Google Shape;617;p93">
            <a:extLst>
              <a:ext uri="{FF2B5EF4-FFF2-40B4-BE49-F238E27FC236}">
                <a16:creationId xmlns:a16="http://schemas.microsoft.com/office/drawing/2014/main" id="{1E4BD0AE-FE60-2CC3-8913-382F63D15743}"/>
              </a:ext>
            </a:extLst>
          </p:cNvPr>
          <p:cNvGraphicFramePr/>
          <p:nvPr>
            <p:extLst>
              <p:ext uri="{D42A27DB-BD31-4B8C-83A1-F6EECF244321}">
                <p14:modId xmlns:p14="http://schemas.microsoft.com/office/powerpoint/2010/main" val="1332328430"/>
              </p:ext>
            </p:extLst>
          </p:nvPr>
        </p:nvGraphicFramePr>
        <p:xfrm>
          <a:off x="7145866" y="914400"/>
          <a:ext cx="10103165" cy="83469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94"/>
          <p:cNvSpPr txBox="1">
            <a:spLocks noGrp="1"/>
          </p:cNvSpPr>
          <p:nvPr>
            <p:ph type="title"/>
          </p:nvPr>
        </p:nvSpPr>
        <p:spPr>
          <a:xfrm>
            <a:off x="1257300" y="547689"/>
            <a:ext cx="15773400" cy="1988550"/>
          </a:xfrm>
          <a:prstGeom prst="rect">
            <a:avLst/>
          </a:prstGeom>
          <a:noFill/>
          <a:ln>
            <a:noFill/>
          </a:ln>
        </p:spPr>
        <p:txBody>
          <a:bodyPr spcFirstLastPara="1" wrap="square" lIns="137125" tIns="68550" rIns="137125" bIns="68550" anchor="ctr" anchorCtr="0">
            <a:normAutofit/>
          </a:bodyPr>
          <a:lstStyle/>
          <a:p>
            <a:pPr marL="0" lvl="0" indent="0" algn="ctr" rtl="0">
              <a:lnSpc>
                <a:spcPct val="90000"/>
              </a:lnSpc>
              <a:spcBef>
                <a:spcPts val="0"/>
              </a:spcBef>
              <a:spcAft>
                <a:spcPts val="0"/>
              </a:spcAft>
              <a:buClr>
                <a:srgbClr val="033346"/>
              </a:buClr>
              <a:buSzPts val="1800"/>
              <a:buFont typeface="Calibri"/>
              <a:buNone/>
            </a:pPr>
            <a:r>
              <a:rPr lang="fr-CA" sz="6600" dirty="0"/>
              <a:t>Autres références intéressantes</a:t>
            </a:r>
            <a:endParaRPr sz="6600" dirty="0"/>
          </a:p>
        </p:txBody>
      </p:sp>
      <p:sp>
        <p:nvSpPr>
          <p:cNvPr id="625" name="Google Shape;625;p94"/>
          <p:cNvSpPr txBox="1">
            <a:spLocks noGrp="1"/>
          </p:cNvSpPr>
          <p:nvPr>
            <p:ph type="body" idx="1"/>
          </p:nvPr>
        </p:nvSpPr>
        <p:spPr>
          <a:xfrm>
            <a:off x="1257300" y="2350775"/>
            <a:ext cx="15773400" cy="7677600"/>
          </a:xfrm>
          <a:prstGeom prst="rect">
            <a:avLst/>
          </a:prstGeom>
          <a:noFill/>
          <a:ln>
            <a:noFill/>
          </a:ln>
        </p:spPr>
        <p:txBody>
          <a:bodyPr spcFirstLastPara="1" wrap="square" lIns="137125" tIns="68550" rIns="137125" bIns="68550" anchor="t" anchorCtr="0">
            <a:normAutofit fontScale="85000" lnSpcReduction="20000"/>
          </a:bodyPr>
          <a:lstStyle/>
          <a:p>
            <a:pPr marL="685800" lvl="0" indent="-539390" algn="l" rtl="0">
              <a:lnSpc>
                <a:spcPct val="120000"/>
              </a:lnSpc>
              <a:spcBef>
                <a:spcPts val="1800"/>
              </a:spcBef>
              <a:spcAft>
                <a:spcPts val="0"/>
              </a:spcAft>
              <a:buSzPct val="100000"/>
              <a:buFont typeface="Calibri"/>
              <a:buChar char="•"/>
            </a:pPr>
            <a:r>
              <a:rPr lang="fr-CA" sz="5626" u="sng" dirty="0">
                <a:solidFill>
                  <a:schemeClr val="hlink"/>
                </a:solidFill>
                <a:hlinkClick r:id="rId3"/>
              </a:rPr>
              <a:t>Guide de gestion médicamenteuse en UCDG</a:t>
            </a:r>
            <a:r>
              <a:rPr lang="fr-CA" sz="5626" dirty="0"/>
              <a:t>, par le Regroupement des Unités de courte durée gériatrique et des services hospitaliers de gériatrie du Québec, mars 2015</a:t>
            </a:r>
          </a:p>
          <a:p>
            <a:pPr marL="685800" lvl="0" indent="-539390" algn="l" rtl="0">
              <a:lnSpc>
                <a:spcPct val="120000"/>
              </a:lnSpc>
              <a:spcBef>
                <a:spcPts val="1800"/>
              </a:spcBef>
              <a:spcAft>
                <a:spcPts val="0"/>
              </a:spcAft>
              <a:buSzPct val="100000"/>
              <a:buFont typeface="Calibri"/>
              <a:buChar char="•"/>
            </a:pPr>
            <a:r>
              <a:rPr lang="fr-CA" sz="5626" u="sng" dirty="0">
                <a:solidFill>
                  <a:schemeClr val="hlink"/>
                </a:solidFill>
                <a:hlinkClick r:id="rId4"/>
              </a:rPr>
              <a:t>Medstopper</a:t>
            </a:r>
            <a:r>
              <a:rPr lang="fr-CA" sz="5626" dirty="0"/>
              <a:t> </a:t>
            </a:r>
            <a:endParaRPr sz="5626" dirty="0"/>
          </a:p>
          <a:p>
            <a:pPr marL="685800" lvl="0" indent="-539390" algn="l" rtl="0">
              <a:lnSpc>
                <a:spcPct val="120000"/>
              </a:lnSpc>
              <a:spcBef>
                <a:spcPts val="1800"/>
              </a:spcBef>
              <a:spcAft>
                <a:spcPts val="0"/>
              </a:spcAft>
              <a:buSzPct val="100000"/>
              <a:buFont typeface="Calibri"/>
              <a:buChar char="•"/>
            </a:pPr>
            <a:r>
              <a:rPr lang="fr-CA" sz="5626" u="sng" dirty="0">
                <a:solidFill>
                  <a:schemeClr val="hlink"/>
                </a:solidFill>
                <a:hlinkClick r:id="rId5"/>
              </a:rPr>
              <a:t>Algorithme dans UpToDate</a:t>
            </a:r>
            <a:endParaRPr sz="5626" dirty="0"/>
          </a:p>
          <a:p>
            <a:pPr marL="685800" lvl="0" indent="-539390" algn="l" rtl="0">
              <a:lnSpc>
                <a:spcPct val="120000"/>
              </a:lnSpc>
              <a:spcBef>
                <a:spcPts val="1800"/>
              </a:spcBef>
              <a:spcAft>
                <a:spcPts val="0"/>
              </a:spcAft>
              <a:buSzPct val="100000"/>
              <a:buFont typeface="Calibri"/>
              <a:buChar char="•"/>
            </a:pPr>
            <a:r>
              <a:rPr lang="fr-CA" sz="5626" u="sng" dirty="0">
                <a:solidFill>
                  <a:schemeClr val="hlink"/>
                </a:solidFill>
                <a:hlinkClick r:id="rId6"/>
              </a:rPr>
              <a:t>Garfinkel</a:t>
            </a:r>
            <a:endParaRPr sz="5626" dirty="0"/>
          </a:p>
          <a:p>
            <a:pPr marL="685800" lvl="0" indent="-539390" algn="l" rtl="0">
              <a:lnSpc>
                <a:spcPct val="120000"/>
              </a:lnSpc>
              <a:spcBef>
                <a:spcPts val="1800"/>
              </a:spcBef>
              <a:spcAft>
                <a:spcPts val="0"/>
              </a:spcAft>
              <a:buSzPct val="100000"/>
              <a:buFont typeface="Calibri"/>
              <a:buChar char="•"/>
            </a:pPr>
            <a:r>
              <a:rPr lang="fr-CA" sz="5626" u="sng" dirty="0">
                <a:solidFill>
                  <a:schemeClr val="hlink"/>
                </a:solidFill>
                <a:hlinkClick r:id="rId7"/>
              </a:rPr>
              <a:t>Scott</a:t>
            </a:r>
            <a:endParaRPr sz="5626" dirty="0"/>
          </a:p>
          <a:p>
            <a:pPr marL="685800" lvl="0" indent="-539390" algn="l" rtl="0">
              <a:lnSpc>
                <a:spcPct val="120000"/>
              </a:lnSpc>
              <a:spcBef>
                <a:spcPts val="1800"/>
              </a:spcBef>
              <a:spcAft>
                <a:spcPts val="0"/>
              </a:spcAft>
              <a:buSzPct val="100000"/>
              <a:buFont typeface="Calibri"/>
              <a:buChar char="•"/>
            </a:pPr>
            <a:r>
              <a:rPr lang="fr-CA" sz="5626" u="sng" dirty="0">
                <a:solidFill>
                  <a:schemeClr val="hlink"/>
                </a:solidFill>
                <a:hlinkClick r:id="rId8"/>
              </a:rPr>
              <a:t>Primary Health Tasmania</a:t>
            </a:r>
            <a:r>
              <a:rPr lang="fr-CA" sz="5626" dirty="0"/>
              <a:t> </a:t>
            </a:r>
            <a:endParaRPr sz="5626" dirty="0"/>
          </a:p>
        </p:txBody>
      </p:sp>
      <p:pic>
        <p:nvPicPr>
          <p:cNvPr id="4" name="Image 3">
            <a:extLst>
              <a:ext uri="{FF2B5EF4-FFF2-40B4-BE49-F238E27FC236}">
                <a16:creationId xmlns:a16="http://schemas.microsoft.com/office/drawing/2014/main" id="{46BB6D39-FF63-96F1-CBDD-F1A1A8C6DC4B}"/>
              </a:ext>
            </a:extLst>
          </p:cNvPr>
          <p:cNvPicPr>
            <a:picLocks noChangeAspect="1"/>
          </p:cNvPicPr>
          <p:nvPr/>
        </p:nvPicPr>
        <p:blipFill>
          <a:blip r:embed="rId9"/>
          <a:stretch>
            <a:fillRect/>
          </a:stretch>
        </p:blipFill>
        <p:spPr>
          <a:xfrm>
            <a:off x="-23184" y="-1"/>
            <a:ext cx="489349" cy="10287001"/>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E186F-4B4E-6344-ADE7-DFC5F90B7218}"/>
              </a:ext>
            </a:extLst>
          </p:cNvPr>
          <p:cNvSpPr>
            <a:spLocks noGrp="1"/>
          </p:cNvSpPr>
          <p:nvPr>
            <p:ph type="title"/>
          </p:nvPr>
        </p:nvSpPr>
        <p:spPr/>
        <p:txBody>
          <a:bodyPr>
            <a:normAutofit/>
          </a:bodyPr>
          <a:lstStyle/>
          <a:p>
            <a:r>
              <a:rPr lang="en-US" sz="6000" dirty="0"/>
              <a:t>Pour en savoir plus…</a:t>
            </a:r>
          </a:p>
        </p:txBody>
      </p:sp>
      <p:graphicFrame>
        <p:nvGraphicFramePr>
          <p:cNvPr id="11" name="Content Placeholder 2">
            <a:extLst>
              <a:ext uri="{FF2B5EF4-FFF2-40B4-BE49-F238E27FC236}">
                <a16:creationId xmlns:a16="http://schemas.microsoft.com/office/drawing/2014/main" id="{06A7B0A0-66C6-AEB4-3846-F69BA1C1739C}"/>
              </a:ext>
            </a:extLst>
          </p:cNvPr>
          <p:cNvGraphicFramePr>
            <a:graphicFrameLocks noGrp="1"/>
          </p:cNvGraphicFramePr>
          <p:nvPr>
            <p:ph idx="1"/>
          </p:nvPr>
        </p:nvGraphicFramePr>
        <p:xfrm>
          <a:off x="1257299" y="1962029"/>
          <a:ext cx="7258545" cy="72839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 8" descr="Une image contenant motif, carré, Graphique, Rectangle&#10;&#10;Description générée automatiquement">
            <a:extLst>
              <a:ext uri="{FF2B5EF4-FFF2-40B4-BE49-F238E27FC236}">
                <a16:creationId xmlns:a16="http://schemas.microsoft.com/office/drawing/2014/main" id="{05830158-9D96-6CD8-9D5E-F120035AE4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44000" y="1268730"/>
            <a:ext cx="7749540" cy="7749540"/>
          </a:xfrm>
          <a:prstGeom prst="rect">
            <a:avLst/>
          </a:prstGeom>
        </p:spPr>
      </p:pic>
      <p:pic>
        <p:nvPicPr>
          <p:cNvPr id="4" name="Image 3">
            <a:extLst>
              <a:ext uri="{FF2B5EF4-FFF2-40B4-BE49-F238E27FC236}">
                <a16:creationId xmlns:a16="http://schemas.microsoft.com/office/drawing/2014/main" id="{5298ECAF-C6EC-93BA-2EF2-7A363EFBAB39}"/>
              </a:ext>
            </a:extLst>
          </p:cNvPr>
          <p:cNvPicPr>
            <a:picLocks noChangeAspect="1"/>
          </p:cNvPicPr>
          <p:nvPr/>
        </p:nvPicPr>
        <p:blipFill>
          <a:blip r:embed="rId9"/>
          <a:stretch>
            <a:fillRect/>
          </a:stretch>
        </p:blipFill>
        <p:spPr>
          <a:xfrm>
            <a:off x="-23184" y="-1"/>
            <a:ext cx="489349" cy="10287001"/>
          </a:xfrm>
          <a:prstGeom prst="rect">
            <a:avLst/>
          </a:prstGeom>
        </p:spPr>
      </p:pic>
    </p:spTree>
    <p:extLst>
      <p:ext uri="{BB962C8B-B14F-4D97-AF65-F5344CB8AC3E}">
        <p14:creationId xmlns:p14="http://schemas.microsoft.com/office/powerpoint/2010/main" val="38146773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BD482D"/>
        </a:solidFill>
        <a:effectLst/>
      </p:bgPr>
    </p:bg>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p:nvPr/>
        </p:nvSpPr>
        <p:spPr>
          <a:xfrm>
            <a:off x="0" y="3620352"/>
            <a:ext cx="18288000" cy="0"/>
          </a:xfrm>
          <a:prstGeom prst="line">
            <a:avLst/>
          </a:prstGeom>
          <a:ln w="28575" cap="flat">
            <a:solidFill>
              <a:srgbClr val="000000"/>
            </a:solidFill>
            <a:prstDash val="solid"/>
            <a:headEnd type="none" w="sm" len="sm"/>
            <a:tailEnd type="none" w="sm" len="sm"/>
          </a:ln>
        </p:spPr>
        <p:txBody>
          <a:bodyPr/>
          <a:lstStyle/>
          <a:p>
            <a:pPr defTabSz="914445">
              <a:buClrTx/>
            </a:pPr>
            <a:endParaRPr lang="fr-CA" sz="1800" kern="1200">
              <a:solidFill>
                <a:prstClr val="black"/>
              </a:solidFill>
              <a:latin typeface="Calibri"/>
              <a:ea typeface="+mn-ea"/>
              <a:cs typeface="+mn-cs"/>
            </a:endParaRPr>
          </a:p>
        </p:txBody>
      </p:sp>
      <p:grpSp>
        <p:nvGrpSpPr>
          <p:cNvPr id="3" name="Group 3">
            <a:extLst>
              <a:ext uri="{C183D7F6-B498-43B3-948B-1728B52AA6E4}">
                <adec:decorative xmlns:adec="http://schemas.microsoft.com/office/drawing/2017/decorative" val="1"/>
              </a:ext>
            </a:extLst>
          </p:cNvPr>
          <p:cNvGrpSpPr>
            <a:grpSpLocks noGrp="1" noUngrp="1" noRot="1" noMove="1" noResize="1"/>
          </p:cNvGrpSpPr>
          <p:nvPr/>
        </p:nvGrpSpPr>
        <p:grpSpPr>
          <a:xfrm>
            <a:off x="2133393" y="1028700"/>
            <a:ext cx="14173812" cy="5219700"/>
            <a:chOff x="0" y="0"/>
            <a:chExt cx="6135815" cy="2259598"/>
          </a:xfrm>
        </p:grpSpPr>
        <p:sp>
          <p:nvSpPr>
            <p:cNvPr id="4" name="Freeform 4"/>
            <p:cNvSpPr>
              <a:spLocks noGrp="1" noRot="1" noMove="1" noResize="1" noEditPoints="1" noAdjustHandles="1" noChangeArrowheads="1" noChangeShapeType="1"/>
            </p:cNvSpPr>
            <p:nvPr/>
          </p:nvSpPr>
          <p:spPr>
            <a:xfrm>
              <a:off x="12700" y="12700"/>
              <a:ext cx="6071045" cy="2191018"/>
            </a:xfrm>
            <a:custGeom>
              <a:avLst/>
              <a:gdLst/>
              <a:ahLst/>
              <a:cxnLst/>
              <a:rect l="l" t="t" r="r" b="b"/>
              <a:pathLst>
                <a:path w="6071045" h="2191018">
                  <a:moveTo>
                    <a:pt x="146050" y="2191018"/>
                  </a:moveTo>
                  <a:lnTo>
                    <a:pt x="5924995" y="2191018"/>
                  </a:lnTo>
                  <a:cubicBezTo>
                    <a:pt x="6005005" y="2191018"/>
                    <a:pt x="6071045" y="2124978"/>
                    <a:pt x="6071045" y="2044968"/>
                  </a:cubicBezTo>
                  <a:lnTo>
                    <a:pt x="6071045" y="146050"/>
                  </a:lnTo>
                  <a:cubicBezTo>
                    <a:pt x="6071045" y="66040"/>
                    <a:pt x="6005005" y="0"/>
                    <a:pt x="5924995" y="0"/>
                  </a:cubicBezTo>
                  <a:lnTo>
                    <a:pt x="146050" y="0"/>
                  </a:lnTo>
                  <a:cubicBezTo>
                    <a:pt x="66040" y="0"/>
                    <a:pt x="0" y="66040"/>
                    <a:pt x="0" y="146050"/>
                  </a:cubicBezTo>
                  <a:lnTo>
                    <a:pt x="0" y="2044968"/>
                  </a:lnTo>
                  <a:cubicBezTo>
                    <a:pt x="0" y="2126248"/>
                    <a:pt x="66040" y="2191018"/>
                    <a:pt x="146050" y="2191018"/>
                  </a:cubicBezTo>
                  <a:close/>
                </a:path>
              </a:pathLst>
            </a:custGeom>
            <a:solidFill>
              <a:srgbClr val="C8F6C2"/>
            </a:solidFill>
          </p:spPr>
          <p:txBody>
            <a:bodyPr/>
            <a:lstStyle/>
            <a:p>
              <a:pPr defTabSz="914445">
                <a:buClrTx/>
              </a:pPr>
              <a:endParaRPr lang="en-US" sz="1800" kern="1200" dirty="0">
                <a:solidFill>
                  <a:prstClr val="black"/>
                </a:solidFill>
                <a:latin typeface="Calibri"/>
                <a:ea typeface="+mn-ea"/>
                <a:cs typeface="+mn-cs"/>
              </a:endParaRPr>
            </a:p>
          </p:txBody>
        </p:sp>
        <p:sp>
          <p:nvSpPr>
            <p:cNvPr id="5" name="Freeform 5"/>
            <p:cNvSpPr>
              <a:spLocks noGrp="1" noRot="1" noMove="1" noResize="1" noEditPoints="1" noAdjustHandles="1" noChangeArrowheads="1" noChangeShapeType="1"/>
            </p:cNvSpPr>
            <p:nvPr/>
          </p:nvSpPr>
          <p:spPr>
            <a:xfrm>
              <a:off x="0" y="0"/>
              <a:ext cx="6135815" cy="2259598"/>
            </a:xfrm>
            <a:custGeom>
              <a:avLst/>
              <a:gdLst/>
              <a:ahLst/>
              <a:cxnLst/>
              <a:rect l="l" t="t" r="r" b="b"/>
              <a:pathLst>
                <a:path w="6135815" h="2259598">
                  <a:moveTo>
                    <a:pt x="6072315" y="74930"/>
                  </a:moveTo>
                  <a:cubicBezTo>
                    <a:pt x="6044375" y="30480"/>
                    <a:pt x="5994845" y="0"/>
                    <a:pt x="5937695" y="0"/>
                  </a:cubicBezTo>
                  <a:lnTo>
                    <a:pt x="158750" y="0"/>
                  </a:lnTo>
                  <a:cubicBezTo>
                    <a:pt x="71120" y="0"/>
                    <a:pt x="0" y="71120"/>
                    <a:pt x="0" y="158750"/>
                  </a:cubicBezTo>
                  <a:lnTo>
                    <a:pt x="0" y="2057668"/>
                  </a:lnTo>
                  <a:cubicBezTo>
                    <a:pt x="0" y="2109738"/>
                    <a:pt x="25400" y="2155458"/>
                    <a:pt x="63500" y="2184668"/>
                  </a:cubicBezTo>
                  <a:cubicBezTo>
                    <a:pt x="91440" y="2229118"/>
                    <a:pt x="140970" y="2259598"/>
                    <a:pt x="218780" y="2259598"/>
                  </a:cubicBezTo>
                  <a:lnTo>
                    <a:pt x="5977065" y="2259598"/>
                  </a:lnTo>
                  <a:cubicBezTo>
                    <a:pt x="6064695" y="2259598"/>
                    <a:pt x="6135815" y="2188478"/>
                    <a:pt x="6135815" y="2100848"/>
                  </a:cubicBezTo>
                  <a:lnTo>
                    <a:pt x="6135815" y="204941"/>
                  </a:lnTo>
                  <a:cubicBezTo>
                    <a:pt x="6135815" y="149860"/>
                    <a:pt x="6110415" y="104140"/>
                    <a:pt x="6072315" y="74930"/>
                  </a:cubicBezTo>
                  <a:close/>
                  <a:moveTo>
                    <a:pt x="12700" y="2057668"/>
                  </a:moveTo>
                  <a:lnTo>
                    <a:pt x="12700" y="158750"/>
                  </a:lnTo>
                  <a:cubicBezTo>
                    <a:pt x="12700" y="78740"/>
                    <a:pt x="78740" y="12700"/>
                    <a:pt x="158750" y="12700"/>
                  </a:cubicBezTo>
                  <a:lnTo>
                    <a:pt x="5937695" y="12700"/>
                  </a:lnTo>
                  <a:cubicBezTo>
                    <a:pt x="6017705" y="12700"/>
                    <a:pt x="6083745" y="78740"/>
                    <a:pt x="6083745" y="158750"/>
                  </a:cubicBezTo>
                  <a:lnTo>
                    <a:pt x="6083745" y="2057668"/>
                  </a:lnTo>
                  <a:cubicBezTo>
                    <a:pt x="6083745" y="2137678"/>
                    <a:pt x="6017705" y="2203718"/>
                    <a:pt x="5937695" y="2203718"/>
                  </a:cubicBezTo>
                  <a:lnTo>
                    <a:pt x="158750" y="2203718"/>
                  </a:lnTo>
                  <a:cubicBezTo>
                    <a:pt x="78740" y="2203718"/>
                    <a:pt x="12700" y="2138948"/>
                    <a:pt x="12700" y="2057668"/>
                  </a:cubicBezTo>
                  <a:close/>
                </a:path>
              </a:pathLst>
            </a:custGeom>
            <a:solidFill>
              <a:srgbClr val="000000"/>
            </a:solidFill>
          </p:spPr>
          <p:txBody>
            <a:bodyPr/>
            <a:lstStyle/>
            <a:p>
              <a:pPr defTabSz="914445">
                <a:buClrTx/>
              </a:pPr>
              <a:endParaRPr lang="fr-CA" sz="1800" kern="1200">
                <a:solidFill>
                  <a:prstClr val="black"/>
                </a:solidFill>
                <a:latin typeface="Calibri"/>
                <a:ea typeface="+mn-ea"/>
                <a:cs typeface="+mn-cs"/>
              </a:endParaRPr>
            </a:p>
          </p:txBody>
        </p:sp>
      </p:grpSp>
      <p:grpSp>
        <p:nvGrpSpPr>
          <p:cNvPr id="9" name="Group 9">
            <a:extLst>
              <a:ext uri="{C183D7F6-B498-43B3-948B-1728B52AA6E4}">
                <adec:decorative xmlns:adec="http://schemas.microsoft.com/office/drawing/2017/decorative" val="1"/>
              </a:ext>
            </a:extLst>
          </p:cNvPr>
          <p:cNvGrpSpPr>
            <a:grpSpLocks noGrp="1" noUngrp="1" noRot="1" noMove="1" noResize="1"/>
          </p:cNvGrpSpPr>
          <p:nvPr/>
        </p:nvGrpSpPr>
        <p:grpSpPr>
          <a:xfrm>
            <a:off x="3108143" y="2040385"/>
            <a:ext cx="12071717" cy="2501836"/>
            <a:chOff x="0" y="-133349"/>
            <a:chExt cx="14439805" cy="3335781"/>
          </a:xfrm>
        </p:grpSpPr>
        <p:sp>
          <p:nvSpPr>
            <p:cNvPr id="10" name="TextBox 10"/>
            <p:cNvSpPr txBox="1">
              <a:spLocks noGrp="1" noRot="1" noMove="1" noResize="1" noEditPoints="1" noAdjustHandles="1" noChangeArrowheads="1" noChangeShapeType="1"/>
            </p:cNvSpPr>
            <p:nvPr/>
          </p:nvSpPr>
          <p:spPr>
            <a:xfrm>
              <a:off x="0" y="-133349"/>
              <a:ext cx="14439805" cy="1504685"/>
            </a:xfrm>
            <a:prstGeom prst="rect">
              <a:avLst/>
            </a:prstGeom>
          </p:spPr>
          <p:txBody>
            <a:bodyPr lIns="0" tIns="0" rIns="0" bIns="0" rtlCol="0" anchor="t">
              <a:spAutoFit/>
            </a:bodyPr>
            <a:lstStyle/>
            <a:p>
              <a:pPr algn="ctr" defTabSz="914445">
                <a:lnSpc>
                  <a:spcPts val="8801"/>
                </a:lnSpc>
                <a:buClrTx/>
              </a:pPr>
              <a:r>
                <a:rPr lang="en-US" sz="8001" b="1" kern="1200" dirty="0">
                  <a:latin typeface="Lucida Bright" panose="02040602050505020304" pitchFamily="18" charset="0"/>
                  <a:ea typeface="+mn-ea"/>
                  <a:cs typeface="+mn-cs"/>
                </a:rPr>
                <a:t>Merci !</a:t>
              </a:r>
            </a:p>
          </p:txBody>
        </p:sp>
        <p:sp>
          <p:nvSpPr>
            <p:cNvPr id="11" name="TextBox 11"/>
            <p:cNvSpPr txBox="1">
              <a:spLocks noGrp="1" noRot="1" noMove="1" noResize="1" noEditPoints="1" noAdjustHandles="1" noChangeArrowheads="1" noChangeShapeType="1"/>
            </p:cNvSpPr>
            <p:nvPr/>
          </p:nvSpPr>
          <p:spPr>
            <a:xfrm>
              <a:off x="571231" y="1805895"/>
              <a:ext cx="13868574" cy="1396537"/>
            </a:xfrm>
            <a:prstGeom prst="rect">
              <a:avLst/>
            </a:prstGeom>
          </p:spPr>
          <p:txBody>
            <a:bodyPr wrap="square" lIns="0" tIns="0" rIns="0" bIns="0" rtlCol="0" anchor="t">
              <a:spAutoFit/>
            </a:bodyPr>
            <a:lstStyle/>
            <a:p>
              <a:pPr defTabSz="914445">
                <a:lnSpc>
                  <a:spcPts val="9942"/>
                </a:lnSpc>
                <a:buClrTx/>
              </a:pPr>
              <a:r>
                <a:rPr lang="fr-FR" sz="3200" kern="1200" dirty="0">
                  <a:latin typeface="Lucida Bright" panose="02040602050505020304" pitchFamily="18" charset="0"/>
                  <a:ea typeface="+mn-ea"/>
                  <a:cs typeface="+mn-cs"/>
                </a:rPr>
                <a:t>Veuillez remplir l’évaluation de la séance dès maintenant ! </a:t>
              </a:r>
            </a:p>
          </p:txBody>
        </p:sp>
      </p:grpSp>
      <p:pic>
        <p:nvPicPr>
          <p:cNvPr id="6" name="Picture 6" descr="Facebook logo"/>
          <p:cNvPicPr>
            <a:picLocks noGrp="1" noRot="1" noChangeAspect="1" noMove="1" noResize="1" noEditPoints="1" noAdjustHandles="1" noChangeArrowheads="1" noChangeShapeType="1" noCrop="1"/>
          </p:cNvPicPr>
          <p:nvPr/>
        </p:nvPicPr>
        <p:blipFill>
          <a:blip r:embed="rId2"/>
          <a:srcRect/>
          <a:stretch>
            <a:fillRect/>
          </a:stretch>
        </p:blipFill>
        <p:spPr>
          <a:xfrm>
            <a:off x="1009347" y="7730053"/>
            <a:ext cx="1124046" cy="1151198"/>
          </a:xfrm>
          <a:prstGeom prst="rect">
            <a:avLst/>
          </a:prstGeom>
        </p:spPr>
      </p:pic>
      <p:pic>
        <p:nvPicPr>
          <p:cNvPr id="7" name="Picture 7" descr="Twitter logo"/>
          <p:cNvPicPr>
            <a:picLocks noGrp="1" noRot="1" noChangeAspect="1" noMove="1" noResize="1" noEditPoints="1" noAdjustHandles="1" noChangeArrowheads="1" noChangeShapeType="1" noCrop="1"/>
          </p:cNvPicPr>
          <p:nvPr/>
        </p:nvPicPr>
        <p:blipFill>
          <a:blip r:embed="rId3"/>
          <a:srcRect/>
          <a:stretch>
            <a:fillRect/>
          </a:stretch>
        </p:blipFill>
        <p:spPr>
          <a:xfrm>
            <a:off x="7098872" y="7784725"/>
            <a:ext cx="1124046" cy="1129502"/>
          </a:xfrm>
          <a:prstGeom prst="rect">
            <a:avLst/>
          </a:prstGeom>
        </p:spPr>
      </p:pic>
      <p:pic>
        <p:nvPicPr>
          <p:cNvPr id="8" name="Picture 8" descr="Instagram logo"/>
          <p:cNvPicPr>
            <a:picLocks noGrp="1" noRot="1" noChangeAspect="1" noMove="1" noResize="1" noEditPoints="1" noAdjustHandles="1" noChangeArrowheads="1" noChangeShapeType="1" noCrop="1"/>
          </p:cNvPicPr>
          <p:nvPr/>
        </p:nvPicPr>
        <p:blipFill>
          <a:blip r:embed="rId4"/>
          <a:srcRect/>
          <a:stretch>
            <a:fillRect/>
          </a:stretch>
        </p:blipFill>
        <p:spPr>
          <a:xfrm>
            <a:off x="12299831" y="7773877"/>
            <a:ext cx="1124046" cy="1151198"/>
          </a:xfrm>
          <a:prstGeom prst="rect">
            <a:avLst/>
          </a:prstGeom>
        </p:spPr>
      </p:pic>
      <p:pic>
        <p:nvPicPr>
          <p:cNvPr id="12" name="Picture 12">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698750">
            <a:off x="15216816" y="4917342"/>
            <a:ext cx="2726421" cy="2726421"/>
          </a:xfrm>
          <a:prstGeom prst="rect">
            <a:avLst/>
          </a:prstGeom>
        </p:spPr>
      </p:pic>
      <p:sp>
        <p:nvSpPr>
          <p:cNvPr id="13" name="TextBox 13"/>
          <p:cNvSpPr txBox="1">
            <a:spLocks noGrp="1" noRot="1" noMove="1" noResize="1" noEditPoints="1" noAdjustHandles="1" noChangeArrowheads="1" noChangeShapeType="1"/>
          </p:cNvSpPr>
          <p:nvPr/>
        </p:nvSpPr>
        <p:spPr>
          <a:xfrm>
            <a:off x="2433700" y="8111410"/>
            <a:ext cx="4436642" cy="495200"/>
          </a:xfrm>
          <a:prstGeom prst="rect">
            <a:avLst/>
          </a:prstGeom>
        </p:spPr>
        <p:txBody>
          <a:bodyPr wrap="square" lIns="0" tIns="0" rIns="0" bIns="0" rtlCol="0" anchor="t">
            <a:spAutoFit/>
          </a:bodyPr>
          <a:lstStyle/>
          <a:p>
            <a:pPr defTabSz="914445">
              <a:lnSpc>
                <a:spcPts val="4196"/>
              </a:lnSpc>
              <a:buClrTx/>
            </a:pPr>
            <a:r>
              <a:rPr lang="en-US" sz="3200" kern="1200" dirty="0" err="1">
                <a:latin typeface="Lucida Bright" panose="02040602050505020304" pitchFamily="18" charset="0"/>
                <a:ea typeface="+mn-ea"/>
                <a:cs typeface="Arial" panose="020B0604020202020204" pitchFamily="34" charset="0"/>
              </a:rPr>
              <a:t>FamilyMedicineForum</a:t>
            </a:r>
            <a:endParaRPr lang="en-US" sz="3200" kern="1200" dirty="0">
              <a:latin typeface="Lucida Bright" panose="02040602050505020304" pitchFamily="18" charset="0"/>
              <a:ea typeface="+mn-ea"/>
              <a:cs typeface="Arial" panose="020B0604020202020204" pitchFamily="34" charset="0"/>
            </a:endParaRPr>
          </a:p>
        </p:txBody>
      </p:sp>
      <p:sp>
        <p:nvSpPr>
          <p:cNvPr id="14" name="TextBox 14"/>
          <p:cNvSpPr txBox="1">
            <a:spLocks noGrp="1" noRot="1" noMove="1" noResize="1" noEditPoints="1" noAdjustHandles="1" noChangeArrowheads="1" noChangeShapeType="1"/>
          </p:cNvSpPr>
          <p:nvPr/>
        </p:nvSpPr>
        <p:spPr>
          <a:xfrm>
            <a:off x="8451451" y="8097067"/>
            <a:ext cx="3556259" cy="504818"/>
          </a:xfrm>
          <a:prstGeom prst="rect">
            <a:avLst/>
          </a:prstGeom>
        </p:spPr>
        <p:txBody>
          <a:bodyPr wrap="square" lIns="0" tIns="0" rIns="0" bIns="0" rtlCol="0" anchor="t">
            <a:spAutoFit/>
          </a:bodyPr>
          <a:lstStyle/>
          <a:p>
            <a:pPr defTabSz="914445">
              <a:lnSpc>
                <a:spcPts val="4343"/>
              </a:lnSpc>
              <a:buClrTx/>
            </a:pPr>
            <a:r>
              <a:rPr lang="en-US" sz="3200" kern="1200" dirty="0" err="1">
                <a:latin typeface="Lucida Bright" panose="02040602050505020304" pitchFamily="18" charset="0"/>
                <a:ea typeface="+mn-ea"/>
                <a:cs typeface="Arial" panose="020B0604020202020204" pitchFamily="34" charset="0"/>
              </a:rPr>
              <a:t>FamilyMedForum</a:t>
            </a:r>
            <a:endParaRPr lang="en-US" sz="3200" kern="1200" dirty="0">
              <a:latin typeface="Lucida Bright" panose="02040602050505020304" pitchFamily="18" charset="0"/>
              <a:ea typeface="+mn-ea"/>
              <a:cs typeface="Arial" panose="020B0604020202020204" pitchFamily="34" charset="0"/>
            </a:endParaRPr>
          </a:p>
        </p:txBody>
      </p:sp>
      <p:sp>
        <p:nvSpPr>
          <p:cNvPr id="15" name="TextBox 15"/>
          <p:cNvSpPr txBox="1">
            <a:spLocks noGrp="1" noRot="1" noMove="1" noResize="1" noEditPoints="1" noAdjustHandles="1" noChangeArrowheads="1" noChangeShapeType="1"/>
          </p:cNvSpPr>
          <p:nvPr/>
        </p:nvSpPr>
        <p:spPr>
          <a:xfrm>
            <a:off x="13716000" y="8101792"/>
            <a:ext cx="3962400" cy="504818"/>
          </a:xfrm>
          <a:prstGeom prst="rect">
            <a:avLst/>
          </a:prstGeom>
        </p:spPr>
        <p:txBody>
          <a:bodyPr wrap="square" lIns="0" tIns="0" rIns="0" bIns="0" rtlCol="0" anchor="t">
            <a:spAutoFit/>
          </a:bodyPr>
          <a:lstStyle/>
          <a:p>
            <a:pPr defTabSz="914445">
              <a:lnSpc>
                <a:spcPts val="4343"/>
              </a:lnSpc>
              <a:buClrTx/>
            </a:pPr>
            <a:r>
              <a:rPr lang="en-US" sz="3200" kern="1200" dirty="0" err="1">
                <a:latin typeface="Lucida Bright" panose="02040602050505020304" pitchFamily="18" charset="0"/>
                <a:ea typeface="+mn-ea"/>
                <a:cs typeface="Arial" panose="020B0604020202020204" pitchFamily="34" charset="0"/>
              </a:rPr>
              <a:t>FamilyMedForum</a:t>
            </a:r>
            <a:endParaRPr lang="en-US" sz="3200" kern="1200" dirty="0">
              <a:latin typeface="Lucida Bright" panose="02040602050505020304" pitchFamily="18" charset="0"/>
              <a:ea typeface="+mn-ea"/>
              <a:cs typeface="Arial" panose="020B0604020202020204" pitchFamily="34" charset="0"/>
            </a:endParaRPr>
          </a:p>
        </p:txBody>
      </p:sp>
      <p:sp>
        <p:nvSpPr>
          <p:cNvPr id="16" name="TextBox 16"/>
          <p:cNvSpPr txBox="1">
            <a:spLocks noGrp="1" noRot="1" noMove="1" noResize="1" noEditPoints="1" noAdjustHandles="1" noChangeArrowheads="1" noChangeShapeType="1"/>
          </p:cNvSpPr>
          <p:nvPr/>
        </p:nvSpPr>
        <p:spPr>
          <a:xfrm>
            <a:off x="15475304" y="5946140"/>
            <a:ext cx="2318117" cy="648960"/>
          </a:xfrm>
          <a:prstGeom prst="rect">
            <a:avLst/>
          </a:prstGeom>
        </p:spPr>
        <p:txBody>
          <a:bodyPr wrap="square" lIns="0" tIns="0" rIns="0" bIns="0" rtlCol="0" anchor="t">
            <a:spAutoFit/>
          </a:bodyPr>
          <a:lstStyle/>
          <a:p>
            <a:pPr defTabSz="914445">
              <a:lnSpc>
                <a:spcPts val="5600"/>
              </a:lnSpc>
              <a:buClrTx/>
            </a:pPr>
            <a:r>
              <a:rPr lang="en-US" sz="3600" kern="1200" dirty="0">
                <a:latin typeface="Amasis MT Pro Black" panose="02040A04050005020304" pitchFamily="18" charset="0"/>
                <a:ea typeface="+mn-ea"/>
                <a:cs typeface="Arial" panose="020B0604020202020204" pitchFamily="34" charset="0"/>
              </a:rPr>
              <a:t>#monfmf</a:t>
            </a:r>
          </a:p>
        </p:txBody>
      </p:sp>
      <p:sp>
        <p:nvSpPr>
          <p:cNvPr id="17" name="Title 17">
            <a:extLst>
              <a:ext uri="{FF2B5EF4-FFF2-40B4-BE49-F238E27FC236}">
                <a16:creationId xmlns:a16="http://schemas.microsoft.com/office/drawing/2014/main" id="{0ADDFBB7-70E0-EB51-92AB-9649C2A97F23}"/>
              </a:ext>
              <a:ext uri="{C183D7F6-B498-43B3-948B-1728B52AA6E4}">
                <adec:decorative xmlns:adec="http://schemas.microsoft.com/office/drawing/2017/decorative" val="1"/>
              </a:ext>
            </a:extLst>
          </p:cNvPr>
          <p:cNvSpPr txBox="1">
            <a:spLocks noGrp="1"/>
          </p:cNvSpPr>
          <p:nvPr>
            <p:ph type="title" idx="4294967295"/>
          </p:nvPr>
        </p:nvSpPr>
        <p:spPr>
          <a:xfrm>
            <a:off x="4879835" y="-1364255"/>
            <a:ext cx="822960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914445">
              <a:defRPr/>
            </a:pPr>
            <a:r>
              <a:rPr lang="fr-CA" dirty="0"/>
              <a:t>D</a:t>
            </a:r>
            <a:r>
              <a:rPr lang="fr-FR" dirty="0" err="1"/>
              <a:t>iapositive</a:t>
            </a:r>
            <a:r>
              <a:rPr lang="fr-FR" dirty="0"/>
              <a:t> de fin</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2"/>
        <p:cNvGrpSpPr/>
        <p:nvPr/>
      </p:nvGrpSpPr>
      <p:grpSpPr>
        <a:xfrm>
          <a:off x="0" y="0"/>
          <a:ext cx="0" cy="0"/>
          <a:chOff x="0" y="0"/>
          <a:chExt cx="0" cy="0"/>
        </a:xfrm>
      </p:grpSpPr>
      <p:sp>
        <p:nvSpPr>
          <p:cNvPr id="28" name="Arc 27">
            <a:extLst>
              <a:ext uri="{FF2B5EF4-FFF2-40B4-BE49-F238E27FC236}">
                <a16:creationId xmlns:a16="http://schemas.microsoft.com/office/drawing/2014/main" id="{6E895C8D-1379-40B8-8B1B-B6F5AEAF0A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4360444" y="2022096"/>
            <a:ext cx="4481849" cy="4481848"/>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useBgFill="1">
        <p:nvSpPr>
          <p:cNvPr id="24" name="Rectangle 23">
            <a:extLst>
              <a:ext uri="{FF2B5EF4-FFF2-40B4-BE49-F238E27FC236}">
                <a16:creationId xmlns:a16="http://schemas.microsoft.com/office/drawing/2014/main" id="{545D489D-16E1-484D-867B-144368D74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9A496F5-B01E-4BF8-9D1E-C4E53B6F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83859" cy="10287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E9CD898E-3ACC-5A1A-FE37-25BB830A6391}"/>
              </a:ext>
            </a:extLst>
          </p:cNvPr>
          <p:cNvSpPr>
            <a:spLocks noGrp="1"/>
          </p:cNvSpPr>
          <p:nvPr>
            <p:ph type="title"/>
          </p:nvPr>
        </p:nvSpPr>
        <p:spPr>
          <a:xfrm>
            <a:off x="1257300" y="965200"/>
            <a:ext cx="4426807" cy="8356599"/>
          </a:xfrm>
        </p:spPr>
        <p:txBody>
          <a:bodyPr vert="horz" lIns="91440" tIns="45720" rIns="91440" bIns="45720" rtlCol="0" anchor="ctr">
            <a:normAutofit/>
          </a:bodyPr>
          <a:lstStyle/>
          <a:p>
            <a:pPr>
              <a:spcBef>
                <a:spcPct val="0"/>
              </a:spcBef>
            </a:pPr>
            <a:r>
              <a:rPr lang="en-US" b="1" i="0" u="none" strike="noStrike" kern="1200" cap="none">
                <a:solidFill>
                  <a:srgbClr val="FFFFFF"/>
                </a:solidFill>
                <a:latin typeface="+mj-lt"/>
                <a:ea typeface="+mj-ea"/>
                <a:cs typeface="+mj-cs"/>
                <a:sym typeface="Arimo"/>
              </a:rPr>
              <a:t>Plan</a:t>
            </a:r>
            <a:endParaRPr lang="en-US" kern="1200">
              <a:solidFill>
                <a:srgbClr val="FFFFFF"/>
              </a:solidFill>
              <a:latin typeface="+mj-lt"/>
              <a:ea typeface="+mj-ea"/>
              <a:cs typeface="+mj-cs"/>
            </a:endParaRPr>
          </a:p>
        </p:txBody>
      </p:sp>
      <p:graphicFrame>
        <p:nvGraphicFramePr>
          <p:cNvPr id="20" name="Espace réservé du texte 2">
            <a:extLst>
              <a:ext uri="{FF2B5EF4-FFF2-40B4-BE49-F238E27FC236}">
                <a16:creationId xmlns:a16="http://schemas.microsoft.com/office/drawing/2014/main" id="{69A5F316-83C9-4000-1D6F-91965B246C62}"/>
              </a:ext>
            </a:extLst>
          </p:cNvPr>
          <p:cNvGraphicFramePr/>
          <p:nvPr>
            <p:extLst>
              <p:ext uri="{D42A27DB-BD31-4B8C-83A1-F6EECF244321}">
                <p14:modId xmlns:p14="http://schemas.microsoft.com/office/powerpoint/2010/main" val="2135271817"/>
              </p:ext>
            </p:extLst>
          </p:nvPr>
        </p:nvGraphicFramePr>
        <p:xfrm>
          <a:off x="7855527" y="980539"/>
          <a:ext cx="9455593" cy="83412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4" name="Google Shape;184;g1714ee38ce1_0_13"/>
          <p:cNvSpPr txBox="1"/>
          <p:nvPr/>
        </p:nvSpPr>
        <p:spPr>
          <a:xfrm>
            <a:off x="1330840" y="2628900"/>
            <a:ext cx="16500000" cy="6738900"/>
          </a:xfrm>
          <a:prstGeom prst="rect">
            <a:avLst/>
          </a:prstGeom>
          <a:noFill/>
          <a:ln>
            <a:noFill/>
          </a:ln>
        </p:spPr>
        <p:txBody>
          <a:bodyPr spcFirstLastPara="1" wrap="square" lIns="91425" tIns="45700" rIns="91425" bIns="45700" anchor="t" anchorCtr="0">
            <a:spAutoFit/>
          </a:bodyPr>
          <a:lstStyle/>
          <a:p>
            <a:pPr marL="942860" marR="0" lvl="0" indent="-914400" algn="l" rtl="0">
              <a:lnSpc>
                <a:spcPct val="115000"/>
              </a:lnSpc>
              <a:spcBef>
                <a:spcPts val="0"/>
              </a:spcBef>
              <a:spcAft>
                <a:spcPts val="0"/>
              </a:spcAft>
              <a:buClr>
                <a:srgbClr val="000000"/>
              </a:buClr>
              <a:buSzPts val="3600"/>
              <a:buFont typeface="Arial"/>
              <a:buNone/>
            </a:pPr>
            <a:r>
              <a:rPr lang="fr-CA" sz="3600" b="0" i="0" u="none" strike="noStrike" cap="none">
                <a:solidFill>
                  <a:schemeClr val="dk1"/>
                </a:solidFill>
                <a:latin typeface="Calibri"/>
                <a:ea typeface="Calibri"/>
                <a:cs typeface="Calibri"/>
                <a:sym typeface="Calibri"/>
              </a:rPr>
              <a:t>Plusieurs définitions de la polypharmacie :</a:t>
            </a:r>
            <a:endParaRPr sz="3600" b="0" i="0" u="none" strike="noStrike" cap="none">
              <a:solidFill>
                <a:srgbClr val="000000"/>
              </a:solidFill>
              <a:latin typeface="Arial"/>
              <a:ea typeface="Arial"/>
              <a:cs typeface="Arial"/>
              <a:sym typeface="Arial"/>
            </a:endParaRPr>
          </a:p>
          <a:p>
            <a:pPr marL="1723910" marR="0" lvl="1" indent="-914401" algn="l" rtl="0">
              <a:lnSpc>
                <a:spcPct val="115000"/>
              </a:lnSpc>
              <a:spcBef>
                <a:spcPts val="0"/>
              </a:spcBef>
              <a:spcAft>
                <a:spcPts val="0"/>
              </a:spcAft>
              <a:buClr>
                <a:srgbClr val="000000"/>
              </a:buClr>
              <a:buSzPts val="3200"/>
              <a:buFont typeface="Arial"/>
              <a:buNone/>
            </a:pPr>
            <a:r>
              <a:rPr lang="fr-CA" sz="3200" b="0" i="0" u="none" strike="noStrike" cap="none">
                <a:solidFill>
                  <a:schemeClr val="dk1"/>
                </a:solidFill>
                <a:latin typeface="Calibri"/>
                <a:ea typeface="Calibri"/>
                <a:cs typeface="Calibri"/>
                <a:sym typeface="Calibri"/>
              </a:rPr>
              <a:t>Basée sur le </a:t>
            </a:r>
            <a:r>
              <a:rPr lang="fr-CA" sz="3200" b="1" i="0" u="none" strike="noStrike" cap="none">
                <a:solidFill>
                  <a:schemeClr val="dk1"/>
                </a:solidFill>
                <a:latin typeface="Calibri"/>
                <a:ea typeface="Calibri"/>
                <a:cs typeface="Calibri"/>
                <a:sym typeface="Calibri"/>
              </a:rPr>
              <a:t>nombre</a:t>
            </a:r>
            <a:r>
              <a:rPr lang="fr-CA" sz="3200" b="0" i="0" u="none" strike="noStrike" cap="none">
                <a:solidFill>
                  <a:schemeClr val="dk1"/>
                </a:solidFill>
                <a:latin typeface="Calibri"/>
                <a:ea typeface="Calibri"/>
                <a:cs typeface="Calibri"/>
                <a:sym typeface="Calibri"/>
              </a:rPr>
              <a:t> de médicaments</a:t>
            </a:r>
            <a:endParaRPr sz="1400" b="0" i="0" u="none" strike="noStrike" cap="none">
              <a:solidFill>
                <a:srgbClr val="000000"/>
              </a:solidFill>
              <a:latin typeface="Arial"/>
              <a:ea typeface="Arial"/>
              <a:cs typeface="Arial"/>
              <a:sym typeface="Arial"/>
            </a:endParaRPr>
          </a:p>
          <a:p>
            <a:pPr marL="2409710" marR="0" lvl="2" indent="-914401" algn="l" rtl="0">
              <a:lnSpc>
                <a:spcPct val="115000"/>
              </a:lnSpc>
              <a:spcBef>
                <a:spcPts val="0"/>
              </a:spcBef>
              <a:spcAft>
                <a:spcPts val="0"/>
              </a:spcAft>
              <a:buClr>
                <a:schemeClr val="dk1"/>
              </a:buClr>
              <a:buSzPts val="3200"/>
              <a:buFont typeface="Calibri"/>
              <a:buChar char="●"/>
            </a:pPr>
            <a:r>
              <a:rPr lang="fr-CA" sz="3200" b="0" i="0" u="none" strike="noStrike" cap="none">
                <a:solidFill>
                  <a:schemeClr val="dk1"/>
                </a:solidFill>
                <a:latin typeface="Calibri"/>
                <a:ea typeface="Calibri"/>
                <a:cs typeface="Calibri"/>
                <a:sym typeface="Calibri"/>
              </a:rPr>
              <a:t>Polypharmacie: utilisation </a:t>
            </a:r>
            <a:r>
              <a:rPr lang="fr-CA" sz="3200" b="0" i="0" u="none" strike="noStrike" cap="none">
                <a:solidFill>
                  <a:srgbClr val="2F5496"/>
                </a:solidFill>
                <a:latin typeface="Calibri"/>
                <a:ea typeface="Calibri"/>
                <a:cs typeface="Calibri"/>
                <a:sym typeface="Calibri"/>
              </a:rPr>
              <a:t>≥ 5 médicaments différents</a:t>
            </a:r>
            <a:r>
              <a:rPr lang="fr-CA" sz="32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2409710" marR="0" lvl="2" indent="-914401" algn="l" rtl="0">
              <a:lnSpc>
                <a:spcPct val="115000"/>
              </a:lnSpc>
              <a:spcBef>
                <a:spcPts val="0"/>
              </a:spcBef>
              <a:spcAft>
                <a:spcPts val="0"/>
              </a:spcAft>
              <a:buClr>
                <a:schemeClr val="dk1"/>
              </a:buClr>
              <a:buSzPts val="3200"/>
              <a:buFont typeface="Calibri"/>
              <a:buChar char="●"/>
            </a:pPr>
            <a:r>
              <a:rPr lang="fr-CA" sz="3200" b="0" i="0" u="none" strike="noStrike" cap="none">
                <a:solidFill>
                  <a:schemeClr val="dk1"/>
                </a:solidFill>
                <a:latin typeface="Calibri"/>
                <a:ea typeface="Calibri"/>
                <a:cs typeface="Calibri"/>
                <a:sym typeface="Calibri"/>
              </a:rPr>
              <a:t>Polypharmacie excessive: utilisation </a:t>
            </a:r>
            <a:r>
              <a:rPr lang="fr-CA" sz="3200" b="0" i="0" u="none" strike="noStrike" cap="none">
                <a:solidFill>
                  <a:srgbClr val="2F5496"/>
                </a:solidFill>
                <a:latin typeface="Calibri"/>
                <a:ea typeface="Calibri"/>
                <a:cs typeface="Calibri"/>
                <a:sym typeface="Calibri"/>
              </a:rPr>
              <a:t>≥ 10 médicaments différents</a:t>
            </a:r>
            <a:endParaRPr sz="1400" b="0" i="0" u="none" strike="noStrike" cap="none">
              <a:solidFill>
                <a:srgbClr val="000000"/>
              </a:solidFill>
              <a:latin typeface="Arial"/>
              <a:ea typeface="Arial"/>
              <a:cs typeface="Arial"/>
              <a:sym typeface="Arial"/>
            </a:endParaRPr>
          </a:p>
          <a:p>
            <a:pPr marL="2286000" marR="0" lvl="0" indent="-914400" algn="l" rtl="0">
              <a:lnSpc>
                <a:spcPct val="115000"/>
              </a:lnSpc>
              <a:spcBef>
                <a:spcPts val="0"/>
              </a:spcBef>
              <a:spcAft>
                <a:spcPts val="0"/>
              </a:spcAft>
              <a:buClr>
                <a:srgbClr val="000000"/>
              </a:buClr>
              <a:buSzPts val="3200"/>
              <a:buFont typeface="Arial"/>
              <a:buNone/>
            </a:pPr>
            <a:endParaRPr sz="3200" b="0" i="0" u="none" strike="noStrike" cap="none">
              <a:solidFill>
                <a:schemeClr val="dk1"/>
              </a:solidFill>
              <a:latin typeface="Calibri"/>
              <a:ea typeface="Calibri"/>
              <a:cs typeface="Calibri"/>
              <a:sym typeface="Calibri"/>
            </a:endParaRPr>
          </a:p>
          <a:p>
            <a:pPr marL="1723910" marR="0" lvl="1" indent="-914401" algn="l" rtl="0">
              <a:lnSpc>
                <a:spcPct val="115000"/>
              </a:lnSpc>
              <a:spcBef>
                <a:spcPts val="0"/>
              </a:spcBef>
              <a:spcAft>
                <a:spcPts val="0"/>
              </a:spcAft>
              <a:buClr>
                <a:srgbClr val="000000"/>
              </a:buClr>
              <a:buSzPts val="3200"/>
              <a:buFont typeface="Arial"/>
              <a:buNone/>
            </a:pPr>
            <a:r>
              <a:rPr lang="fr-CA" sz="3200" b="0" i="0" u="none" strike="noStrike" cap="none">
                <a:solidFill>
                  <a:schemeClr val="dk1"/>
                </a:solidFill>
                <a:latin typeface="Calibri"/>
                <a:ea typeface="Calibri"/>
                <a:cs typeface="Calibri"/>
                <a:sym typeface="Calibri"/>
              </a:rPr>
              <a:t>Basée sur la </a:t>
            </a:r>
            <a:r>
              <a:rPr lang="fr-CA" sz="3200" b="1" i="0" u="none" strike="noStrike" cap="none">
                <a:solidFill>
                  <a:schemeClr val="dk1"/>
                </a:solidFill>
                <a:latin typeface="Calibri"/>
                <a:ea typeface="Calibri"/>
                <a:cs typeface="Calibri"/>
                <a:sym typeface="Calibri"/>
              </a:rPr>
              <a:t>pertinence</a:t>
            </a:r>
            <a:r>
              <a:rPr lang="fr-CA" sz="3200" b="0" i="0" u="none" strike="noStrike" cap="none">
                <a:solidFill>
                  <a:schemeClr val="dk1"/>
                </a:solidFill>
                <a:latin typeface="Calibri"/>
                <a:ea typeface="Calibri"/>
                <a:cs typeface="Calibri"/>
                <a:sym typeface="Calibri"/>
              </a:rPr>
              <a:t> des médicaments</a:t>
            </a:r>
            <a:endParaRPr sz="1400" b="0" i="0" u="none" strike="noStrike" cap="none">
              <a:solidFill>
                <a:srgbClr val="000000"/>
              </a:solidFill>
              <a:latin typeface="Arial"/>
              <a:ea typeface="Arial"/>
              <a:cs typeface="Arial"/>
              <a:sym typeface="Arial"/>
            </a:endParaRPr>
          </a:p>
          <a:p>
            <a:pPr marL="2411612" marR="0" lvl="2" indent="-914399" algn="l" rtl="0">
              <a:lnSpc>
                <a:spcPct val="115000"/>
              </a:lnSpc>
              <a:spcBef>
                <a:spcPts val="0"/>
              </a:spcBef>
              <a:spcAft>
                <a:spcPts val="0"/>
              </a:spcAft>
              <a:buClr>
                <a:schemeClr val="dk1"/>
              </a:buClr>
              <a:buSzPts val="3200"/>
              <a:buFont typeface="Calibri"/>
              <a:buChar char="●"/>
            </a:pPr>
            <a:r>
              <a:rPr lang="fr-CA" sz="3200" b="0" i="0" u="none" strike="noStrike" cap="none">
                <a:solidFill>
                  <a:schemeClr val="dk1"/>
                </a:solidFill>
                <a:latin typeface="Calibri"/>
                <a:ea typeface="Calibri"/>
                <a:cs typeface="Calibri"/>
                <a:sym typeface="Calibri"/>
              </a:rPr>
              <a:t>Lorsque les </a:t>
            </a:r>
            <a:r>
              <a:rPr lang="fr-CA" sz="3200" b="0" i="0" u="none" strike="noStrike" cap="none">
                <a:solidFill>
                  <a:srgbClr val="2F5496"/>
                </a:solidFill>
                <a:latin typeface="Calibri"/>
                <a:ea typeface="Calibri"/>
                <a:cs typeface="Calibri"/>
                <a:sym typeface="Calibri"/>
              </a:rPr>
              <a:t>risques &gt; </a:t>
            </a:r>
            <a:r>
              <a:rPr lang="fr-CA" sz="3200" b="0" i="0" u="none" strike="noStrike" cap="none">
                <a:solidFill>
                  <a:schemeClr val="dk1"/>
                </a:solidFill>
                <a:latin typeface="Calibri"/>
                <a:ea typeface="Calibri"/>
                <a:cs typeface="Calibri"/>
                <a:sym typeface="Calibri"/>
              </a:rPr>
              <a:t>bienfaits</a:t>
            </a:r>
            <a:endParaRPr sz="1400" b="0" i="0" u="none" strike="noStrike" cap="none">
              <a:solidFill>
                <a:srgbClr val="000000"/>
              </a:solidFill>
              <a:latin typeface="Arial"/>
              <a:ea typeface="Arial"/>
              <a:cs typeface="Arial"/>
              <a:sym typeface="Arial"/>
            </a:endParaRPr>
          </a:p>
          <a:p>
            <a:pPr marL="2411612" marR="0" lvl="2" indent="-914399" algn="l" rtl="0">
              <a:lnSpc>
                <a:spcPct val="115000"/>
              </a:lnSpc>
              <a:spcBef>
                <a:spcPts val="0"/>
              </a:spcBef>
              <a:spcAft>
                <a:spcPts val="0"/>
              </a:spcAft>
              <a:buClr>
                <a:schemeClr val="dk1"/>
              </a:buClr>
              <a:buSzPts val="3200"/>
              <a:buFont typeface="Calibri"/>
              <a:buChar char="●"/>
            </a:pPr>
            <a:r>
              <a:rPr lang="fr-CA" sz="3200" b="0" i="0" u="none" strike="noStrike" cap="none">
                <a:solidFill>
                  <a:schemeClr val="dk1"/>
                </a:solidFill>
                <a:latin typeface="Calibri"/>
                <a:ea typeface="Calibri"/>
                <a:cs typeface="Calibri"/>
                <a:sym typeface="Calibri"/>
              </a:rPr>
              <a:t>Ne correspondent pas aux </a:t>
            </a:r>
            <a:r>
              <a:rPr lang="fr-CA" sz="3200" b="0" i="0" u="none" strike="noStrike" cap="none">
                <a:solidFill>
                  <a:srgbClr val="1E4E79"/>
                </a:solidFill>
                <a:latin typeface="Calibri"/>
                <a:ea typeface="Calibri"/>
                <a:cs typeface="Calibri"/>
                <a:sym typeface="Calibri"/>
              </a:rPr>
              <a:t>recommandations cliniques</a:t>
            </a:r>
            <a:endParaRPr sz="1400" b="0" i="0" u="none" strike="noStrike" cap="none">
              <a:solidFill>
                <a:srgbClr val="000000"/>
              </a:solidFill>
              <a:latin typeface="Arial"/>
              <a:ea typeface="Arial"/>
              <a:cs typeface="Arial"/>
              <a:sym typeface="Arial"/>
            </a:endParaRPr>
          </a:p>
          <a:p>
            <a:pPr marL="2411612" marR="0" lvl="2" indent="-914399" algn="l" rtl="0">
              <a:lnSpc>
                <a:spcPct val="115000"/>
              </a:lnSpc>
              <a:spcBef>
                <a:spcPts val="0"/>
              </a:spcBef>
              <a:spcAft>
                <a:spcPts val="0"/>
              </a:spcAft>
              <a:buClr>
                <a:schemeClr val="dk1"/>
              </a:buClr>
              <a:buSzPts val="3200"/>
              <a:buFont typeface="Calibri"/>
              <a:buChar char="●"/>
            </a:pPr>
            <a:r>
              <a:rPr lang="fr-CA" sz="3200" b="0" i="0" u="none" strike="noStrike" cap="none">
                <a:solidFill>
                  <a:schemeClr val="dk1"/>
                </a:solidFill>
                <a:latin typeface="Calibri"/>
                <a:ea typeface="Calibri"/>
                <a:cs typeface="Calibri"/>
                <a:sym typeface="Calibri"/>
              </a:rPr>
              <a:t>Il existe un </a:t>
            </a:r>
            <a:r>
              <a:rPr lang="fr-CA" sz="3200" b="0" i="0" u="none" strike="noStrike" cap="none">
                <a:solidFill>
                  <a:srgbClr val="2F5496"/>
                </a:solidFill>
                <a:latin typeface="Calibri"/>
                <a:ea typeface="Calibri"/>
                <a:cs typeface="Calibri"/>
                <a:sym typeface="Calibri"/>
              </a:rPr>
              <a:t>médicament plus approprié </a:t>
            </a:r>
            <a:r>
              <a:rPr lang="fr-CA" sz="3200" b="0" i="0" u="none" strike="noStrike" cap="none">
                <a:solidFill>
                  <a:schemeClr val="dk1"/>
                </a:solidFill>
                <a:latin typeface="Calibri"/>
                <a:ea typeface="Calibri"/>
                <a:cs typeface="Calibri"/>
                <a:sym typeface="Calibri"/>
              </a:rPr>
              <a:t>(plus efficace et sécuritaire)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Calibri"/>
              <a:ea typeface="Calibri"/>
              <a:cs typeface="Calibri"/>
              <a:sym typeface="Calibri"/>
            </a:endParaRPr>
          </a:p>
          <a:p>
            <a:pPr marL="1038109" marR="0" lvl="0" indent="-914400" algn="ctr" rtl="0">
              <a:lnSpc>
                <a:spcPct val="100000"/>
              </a:lnSpc>
              <a:spcBef>
                <a:spcPts val="0"/>
              </a:spcBef>
              <a:spcAft>
                <a:spcPts val="0"/>
              </a:spcAft>
              <a:buClr>
                <a:srgbClr val="000000"/>
              </a:buClr>
              <a:buSzPts val="3200"/>
              <a:buFont typeface="Arial"/>
              <a:buNone/>
            </a:pPr>
            <a:r>
              <a:rPr lang="fr-CA" sz="3200" b="1" i="0" u="none" strike="noStrike" cap="none">
                <a:solidFill>
                  <a:schemeClr val="dk1"/>
                </a:solidFill>
                <a:latin typeface="Calibri"/>
                <a:ea typeface="Calibri"/>
                <a:cs typeface="Calibri"/>
                <a:sym typeface="Calibri"/>
              </a:rPr>
              <a:t>2 Canadiens sur 3 âgés de plus de 65 ans prennent au moins 5 médicaments</a:t>
            </a:r>
            <a:endParaRPr sz="1400" b="1" i="0" u="none" strike="noStrike" cap="none">
              <a:solidFill>
                <a:srgbClr val="000000"/>
              </a:solidFill>
              <a:latin typeface="Arial"/>
              <a:ea typeface="Arial"/>
              <a:cs typeface="Arial"/>
              <a:sym typeface="Arial"/>
            </a:endParaRPr>
          </a:p>
          <a:p>
            <a:pPr marL="457200" marR="0" lvl="0" indent="457200" algn="ctr" rtl="0">
              <a:lnSpc>
                <a:spcPct val="100000"/>
              </a:lnSpc>
              <a:spcBef>
                <a:spcPts val="0"/>
              </a:spcBef>
              <a:spcAft>
                <a:spcPts val="0"/>
              </a:spcAft>
              <a:buClr>
                <a:srgbClr val="000000"/>
              </a:buClr>
              <a:buSzPts val="3200"/>
              <a:buFont typeface="Arial"/>
              <a:buNone/>
            </a:pPr>
            <a:r>
              <a:rPr lang="fr-CA" sz="3200" b="1" i="0" u="none" strike="noStrike" cap="none">
                <a:solidFill>
                  <a:schemeClr val="dk1"/>
                </a:solidFill>
                <a:latin typeface="Calibri"/>
                <a:ea typeface="Calibri"/>
                <a:cs typeface="Calibri"/>
                <a:sym typeface="Calibri"/>
              </a:rPr>
              <a:t>1 aîné sur 4 en prend plus de 10</a:t>
            </a:r>
            <a:endParaRPr sz="1400" b="1" i="0" u="none" strike="noStrike" cap="none">
              <a:solidFill>
                <a:srgbClr val="000000"/>
              </a:solidFill>
              <a:latin typeface="Arial"/>
              <a:ea typeface="Arial"/>
              <a:cs typeface="Arial"/>
              <a:sym typeface="Arial"/>
            </a:endParaRPr>
          </a:p>
        </p:txBody>
      </p:sp>
      <p:sp>
        <p:nvSpPr>
          <p:cNvPr id="185" name="Google Shape;185;g1714ee38ce1_0_13"/>
          <p:cNvSpPr txBox="1"/>
          <p:nvPr/>
        </p:nvSpPr>
        <p:spPr>
          <a:xfrm>
            <a:off x="1330840" y="983110"/>
            <a:ext cx="8153400" cy="110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fr-CA" sz="6600" b="0" i="0" u="none" strike="noStrike" cap="none">
                <a:solidFill>
                  <a:schemeClr val="dk1"/>
                </a:solidFill>
                <a:latin typeface="Calibri"/>
                <a:ea typeface="Calibri"/>
                <a:cs typeface="Calibri"/>
                <a:sym typeface="Calibri"/>
              </a:rPr>
              <a:t>Mise en contexte</a:t>
            </a:r>
            <a:endParaRPr sz="1400" b="0" i="0" u="none" strike="noStrike" cap="none">
              <a:solidFill>
                <a:srgbClr val="000000"/>
              </a:solidFill>
              <a:latin typeface="Arial"/>
              <a:ea typeface="Arial"/>
              <a:cs typeface="Arial"/>
              <a:sym typeface="Arial"/>
            </a:endParaRPr>
          </a:p>
        </p:txBody>
      </p:sp>
      <p:pic>
        <p:nvPicPr>
          <p:cNvPr id="186" name="Google Shape;186;g1714ee38ce1_0_13"/>
          <p:cNvPicPr preferRelativeResize="0"/>
          <p:nvPr/>
        </p:nvPicPr>
        <p:blipFill rotWithShape="1">
          <a:blip r:embed="rId3">
            <a:alphaModFix/>
          </a:blip>
          <a:srcRect/>
          <a:stretch/>
        </p:blipFill>
        <p:spPr>
          <a:xfrm>
            <a:off x="12996227" y="57151"/>
            <a:ext cx="5291776" cy="2960100"/>
          </a:xfrm>
          <a:prstGeom prst="rect">
            <a:avLst/>
          </a:prstGeom>
          <a:noFill/>
          <a:ln>
            <a:noFill/>
          </a:ln>
        </p:spPr>
      </p:pic>
      <p:pic>
        <p:nvPicPr>
          <p:cNvPr id="2" name="Image 1">
            <a:extLst>
              <a:ext uri="{FF2B5EF4-FFF2-40B4-BE49-F238E27FC236}">
                <a16:creationId xmlns:a16="http://schemas.microsoft.com/office/drawing/2014/main" id="{9E20E973-0D49-1D8F-64E2-27AD350E3B53}"/>
              </a:ext>
            </a:extLst>
          </p:cNvPr>
          <p:cNvPicPr>
            <a:picLocks noChangeAspect="1"/>
          </p:cNvPicPr>
          <p:nvPr/>
        </p:nvPicPr>
        <p:blipFill>
          <a:blip r:embed="rId4"/>
          <a:stretch>
            <a:fillRect/>
          </a:stretch>
        </p:blipFill>
        <p:spPr>
          <a:xfrm>
            <a:off x="-23184" y="-1"/>
            <a:ext cx="489349" cy="1028700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3" name="Google Shape;193;g1714ee38ce1_0_19"/>
          <p:cNvSpPr txBox="1">
            <a:spLocks noGrp="1"/>
          </p:cNvSpPr>
          <p:nvPr>
            <p:ph type="body" idx="4294967295"/>
          </p:nvPr>
        </p:nvSpPr>
        <p:spPr>
          <a:xfrm>
            <a:off x="2510117" y="2738438"/>
            <a:ext cx="15274181" cy="6507900"/>
          </a:xfrm>
          <a:prstGeom prst="rect">
            <a:avLst/>
          </a:prstGeom>
          <a:noFill/>
          <a:ln>
            <a:noFill/>
          </a:ln>
        </p:spPr>
        <p:txBody>
          <a:bodyPr spcFirstLastPara="1" wrap="square" lIns="137125" tIns="68550" rIns="137125" bIns="68550" anchor="t" anchorCtr="0">
            <a:normAutofit fontScale="40000" lnSpcReduction="20000"/>
          </a:bodyPr>
          <a:lstStyle/>
          <a:p>
            <a:pPr marL="0" lvl="0" indent="0" algn="l" rtl="0">
              <a:lnSpc>
                <a:spcPct val="90000"/>
              </a:lnSpc>
              <a:spcBef>
                <a:spcPts val="1800"/>
              </a:spcBef>
              <a:spcAft>
                <a:spcPts val="0"/>
              </a:spcAft>
              <a:buSzPct val="173076"/>
              <a:buNone/>
            </a:pPr>
            <a:endParaRPr lang="fr-CA" dirty="0"/>
          </a:p>
          <a:p>
            <a:pPr marL="457200" lvl="0" indent="-457250" algn="l" rtl="0">
              <a:lnSpc>
                <a:spcPct val="115000"/>
              </a:lnSpc>
              <a:spcBef>
                <a:spcPts val="1800"/>
              </a:spcBef>
              <a:spcAft>
                <a:spcPts val="0"/>
              </a:spcAft>
              <a:buSzPct val="100000"/>
              <a:buChar char="•"/>
            </a:pPr>
            <a:r>
              <a:rPr lang="fr-CA" sz="9307" dirty="0"/>
              <a:t>Accumulation de conditions chroniques</a:t>
            </a:r>
            <a:endParaRPr sz="9307" dirty="0"/>
          </a:p>
          <a:p>
            <a:pPr marL="457200" lvl="0" indent="-457250" algn="l" rtl="0">
              <a:lnSpc>
                <a:spcPct val="115000"/>
              </a:lnSpc>
              <a:spcBef>
                <a:spcPts val="0"/>
              </a:spcBef>
              <a:spcAft>
                <a:spcPts val="0"/>
              </a:spcAft>
              <a:buSzPct val="100000"/>
              <a:buChar char="•"/>
            </a:pPr>
            <a:r>
              <a:rPr lang="fr-CA" sz="9307" dirty="0"/>
              <a:t>Extrapolation des lignes directrices à la population gériatrique</a:t>
            </a:r>
            <a:endParaRPr sz="9307" dirty="0"/>
          </a:p>
          <a:p>
            <a:pPr marL="1371600" lvl="2" indent="-465065" algn="l" rtl="0">
              <a:lnSpc>
                <a:spcPct val="115000"/>
              </a:lnSpc>
              <a:spcBef>
                <a:spcPts val="0"/>
              </a:spcBef>
              <a:spcAft>
                <a:spcPts val="0"/>
              </a:spcAft>
              <a:buSzPct val="100000"/>
              <a:buChar char="•"/>
            </a:pPr>
            <a:r>
              <a:rPr lang="fr-CA" sz="9307" dirty="0"/>
              <a:t>Souvent exclue des études</a:t>
            </a:r>
            <a:endParaRPr sz="9307" dirty="0"/>
          </a:p>
          <a:p>
            <a:pPr marL="457200" lvl="0" indent="-457250" algn="l" rtl="0">
              <a:lnSpc>
                <a:spcPct val="115000"/>
              </a:lnSpc>
              <a:spcBef>
                <a:spcPts val="0"/>
              </a:spcBef>
              <a:spcAft>
                <a:spcPts val="0"/>
              </a:spcAft>
              <a:buSzPct val="100000"/>
              <a:buChar char="•"/>
            </a:pPr>
            <a:r>
              <a:rPr lang="fr-CA" sz="9307" dirty="0"/>
              <a:t>Fragmentation des soins/multiplicité des prescripteurs</a:t>
            </a:r>
            <a:endParaRPr sz="9307" dirty="0"/>
          </a:p>
          <a:p>
            <a:pPr marL="1371600" lvl="2" indent="-465065" algn="l" rtl="0">
              <a:lnSpc>
                <a:spcPct val="115000"/>
              </a:lnSpc>
              <a:spcBef>
                <a:spcPts val="0"/>
              </a:spcBef>
              <a:spcAft>
                <a:spcPts val="0"/>
              </a:spcAft>
              <a:buSzPct val="100000"/>
              <a:buChar char="•"/>
            </a:pPr>
            <a:r>
              <a:rPr lang="fr-CA" sz="9307" dirty="0"/>
              <a:t>Médecin de famille, spécialistes, urgence</a:t>
            </a:r>
            <a:endParaRPr sz="9307" dirty="0"/>
          </a:p>
          <a:p>
            <a:pPr marL="457200" lvl="0" indent="-457250" algn="l" rtl="0">
              <a:lnSpc>
                <a:spcPct val="115000"/>
              </a:lnSpc>
              <a:spcBef>
                <a:spcPts val="0"/>
              </a:spcBef>
              <a:spcAft>
                <a:spcPts val="0"/>
              </a:spcAft>
              <a:buSzPct val="100000"/>
              <a:buChar char="•"/>
            </a:pPr>
            <a:r>
              <a:rPr lang="fr-CA" sz="9307" dirty="0"/>
              <a:t>Cascades médicamenteuses</a:t>
            </a:r>
            <a:endParaRPr sz="9307" dirty="0"/>
          </a:p>
          <a:p>
            <a:pPr marL="1371600" lvl="2" indent="-465065" algn="l" rtl="0">
              <a:lnSpc>
                <a:spcPct val="115000"/>
              </a:lnSpc>
              <a:spcBef>
                <a:spcPts val="0"/>
              </a:spcBef>
              <a:spcAft>
                <a:spcPts val="0"/>
              </a:spcAft>
              <a:buSzPct val="100000"/>
              <a:buChar char="•"/>
            </a:pPr>
            <a:r>
              <a:rPr lang="fr-CA" sz="9307" dirty="0"/>
              <a:t>Cause et conséquence</a:t>
            </a:r>
            <a:endParaRPr sz="9307" dirty="0"/>
          </a:p>
          <a:p>
            <a:pPr marL="457200" lvl="0" indent="-457250" algn="l" rtl="0">
              <a:lnSpc>
                <a:spcPct val="115000"/>
              </a:lnSpc>
              <a:spcBef>
                <a:spcPts val="0"/>
              </a:spcBef>
              <a:spcAft>
                <a:spcPts val="0"/>
              </a:spcAft>
              <a:buSzPct val="100000"/>
              <a:buChar char="•"/>
            </a:pPr>
            <a:r>
              <a:rPr lang="fr-CA" sz="9307" dirty="0"/>
              <a:t>Pression réelle ou perçue de prescrire</a:t>
            </a:r>
            <a:endParaRPr sz="9307" dirty="0"/>
          </a:p>
          <a:p>
            <a:pPr marL="457200" lvl="0" indent="-457250" algn="l" rtl="0">
              <a:lnSpc>
                <a:spcPct val="115000"/>
              </a:lnSpc>
              <a:spcBef>
                <a:spcPts val="0"/>
              </a:spcBef>
              <a:spcAft>
                <a:spcPts val="0"/>
              </a:spcAft>
              <a:buSzPct val="100000"/>
              <a:buChar char="•"/>
            </a:pPr>
            <a:r>
              <a:rPr lang="fr-CA" sz="9307" dirty="0"/>
              <a:t>Surdiagnostic</a:t>
            </a:r>
            <a:endParaRPr sz="9307" dirty="0"/>
          </a:p>
          <a:p>
            <a:pPr marL="457200" lvl="0" indent="-457250" algn="l" rtl="0">
              <a:lnSpc>
                <a:spcPct val="115000"/>
              </a:lnSpc>
              <a:spcBef>
                <a:spcPts val="0"/>
              </a:spcBef>
              <a:spcAft>
                <a:spcPts val="0"/>
              </a:spcAft>
              <a:buSzPct val="100000"/>
              <a:buChar char="•"/>
            </a:pPr>
            <a:r>
              <a:rPr lang="fr-CA" sz="9307" dirty="0"/>
              <a:t>Marketing pharmaceutique</a:t>
            </a:r>
            <a:endParaRPr sz="3507" dirty="0"/>
          </a:p>
        </p:txBody>
      </p:sp>
      <p:sp>
        <p:nvSpPr>
          <p:cNvPr id="194" name="Google Shape;194;g1714ee38ce1_0_19"/>
          <p:cNvSpPr txBox="1">
            <a:spLocks noGrp="1"/>
          </p:cNvSpPr>
          <p:nvPr>
            <p:ph type="title" idx="4294967295"/>
          </p:nvPr>
        </p:nvSpPr>
        <p:spPr>
          <a:xfrm>
            <a:off x="1032000" y="547688"/>
            <a:ext cx="16752300" cy="1988400"/>
          </a:xfrm>
          <a:prstGeom prst="rect">
            <a:avLst/>
          </a:prstGeom>
          <a:noFill/>
          <a:ln>
            <a:noFill/>
          </a:ln>
        </p:spPr>
        <p:txBody>
          <a:bodyPr spcFirstLastPara="1" wrap="square" lIns="137125" tIns="68550" rIns="137125" bIns="68550" anchor="ctr" anchorCtr="0">
            <a:normAutofit/>
          </a:bodyPr>
          <a:lstStyle/>
          <a:p>
            <a:pPr marL="0" lvl="0" indent="0" algn="l" rtl="0">
              <a:lnSpc>
                <a:spcPct val="90000"/>
              </a:lnSpc>
              <a:spcBef>
                <a:spcPts val="0"/>
              </a:spcBef>
              <a:spcAft>
                <a:spcPts val="0"/>
              </a:spcAft>
              <a:buClr>
                <a:srgbClr val="033346"/>
              </a:buClr>
              <a:buSzPts val="1800"/>
              <a:buFont typeface="Calibri"/>
              <a:buNone/>
            </a:pPr>
            <a:r>
              <a:rPr lang="fr-CA" sz="6600"/>
              <a:t>Principales causes de la polypharmacie</a:t>
            </a:r>
            <a:endParaRPr sz="6600"/>
          </a:p>
        </p:txBody>
      </p:sp>
      <p:pic>
        <p:nvPicPr>
          <p:cNvPr id="2" name="Image 1">
            <a:extLst>
              <a:ext uri="{FF2B5EF4-FFF2-40B4-BE49-F238E27FC236}">
                <a16:creationId xmlns:a16="http://schemas.microsoft.com/office/drawing/2014/main" id="{9D241D45-4085-A783-E7BA-1921D6DD6D7A}"/>
              </a:ext>
            </a:extLst>
          </p:cNvPr>
          <p:cNvPicPr>
            <a:picLocks noChangeAspect="1"/>
          </p:cNvPicPr>
          <p:nvPr/>
        </p:nvPicPr>
        <p:blipFill>
          <a:blip r:embed="rId3"/>
          <a:stretch>
            <a:fillRect/>
          </a:stretch>
        </p:blipFill>
        <p:spPr>
          <a:xfrm>
            <a:off x="-23184" y="-1"/>
            <a:ext cx="489349" cy="1028700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0"/>
        <p:cNvGrpSpPr/>
        <p:nvPr/>
      </p:nvGrpSpPr>
      <p:grpSpPr>
        <a:xfrm>
          <a:off x="0" y="0"/>
          <a:ext cx="0" cy="0"/>
          <a:chOff x="0" y="0"/>
          <a:chExt cx="0" cy="0"/>
        </a:xfrm>
      </p:grpSpPr>
      <p:sp>
        <p:nvSpPr>
          <p:cNvPr id="209" name="Rectangle 208">
            <a:extLst>
              <a:ext uri="{FF2B5EF4-FFF2-40B4-BE49-F238E27FC236}">
                <a16:creationId xmlns:a16="http://schemas.microsoft.com/office/drawing/2014/main" id="{AE5A632B-B15A-489E-8337-BC0F40DBC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Arc 210">
            <a:extLst>
              <a:ext uri="{FF2B5EF4-FFF2-40B4-BE49-F238E27FC236}">
                <a16:creationId xmlns:a16="http://schemas.microsoft.com/office/drawing/2014/main" id="{6E895C8D-1379-40B8-8B1B-B6F5AEAF0A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57893" y="1289922"/>
            <a:ext cx="4481848" cy="4481848"/>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02" name="Google Shape;202;g1714ee38ce1_0_59"/>
          <p:cNvSpPr txBox="1">
            <a:spLocks noGrp="1"/>
          </p:cNvSpPr>
          <p:nvPr>
            <p:ph type="title" idx="4294967295"/>
          </p:nvPr>
        </p:nvSpPr>
        <p:spPr>
          <a:xfrm>
            <a:off x="1257300" y="965200"/>
            <a:ext cx="4426807" cy="8356599"/>
          </a:xfrm>
          <a:prstGeom prst="rect">
            <a:avLst/>
          </a:prstGeom>
        </p:spPr>
        <p:txBody>
          <a:bodyPr spcFirstLastPara="1" vert="horz" lIns="91440" tIns="45720" rIns="91440" bIns="45720" rtlCol="0" anchor="ctr" anchorCtr="0">
            <a:normAutofit/>
          </a:bodyPr>
          <a:lstStyle/>
          <a:p>
            <a:pPr marL="0" lvl="0" indent="0" algn="l">
              <a:lnSpc>
                <a:spcPct val="90000"/>
              </a:lnSpc>
              <a:spcBef>
                <a:spcPct val="0"/>
              </a:spcBef>
              <a:spcAft>
                <a:spcPts val="0"/>
              </a:spcAft>
              <a:buClr>
                <a:srgbClr val="033346"/>
              </a:buClr>
              <a:buSzPts val="1800"/>
            </a:pPr>
            <a:r>
              <a:rPr lang="en-US" kern="1200">
                <a:solidFill>
                  <a:srgbClr val="FFFFFF"/>
                </a:solidFill>
                <a:latin typeface="+mj-lt"/>
                <a:ea typeface="+mj-ea"/>
                <a:cs typeface="+mj-cs"/>
              </a:rPr>
              <a:t>Impacts de la polypharmacie </a:t>
            </a:r>
          </a:p>
        </p:txBody>
      </p:sp>
      <p:sp>
        <p:nvSpPr>
          <p:cNvPr id="213" name="Rectangle: Rounded Corners 212">
            <a:extLst>
              <a:ext uri="{FF2B5EF4-FFF2-40B4-BE49-F238E27FC236}">
                <a16:creationId xmlns:a16="http://schemas.microsoft.com/office/drawing/2014/main" id="{651547D7-AD18-407B-A5F4-F8225B5DCF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8178" y="651399"/>
            <a:ext cx="10826551" cy="8883126"/>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5" name="Google Shape;203;g1714ee38ce1_0_59">
            <a:extLst>
              <a:ext uri="{FF2B5EF4-FFF2-40B4-BE49-F238E27FC236}">
                <a16:creationId xmlns:a16="http://schemas.microsoft.com/office/drawing/2014/main" id="{86D652EC-EBDC-ED06-BD26-382514C2E5B3}"/>
              </a:ext>
            </a:extLst>
          </p:cNvPr>
          <p:cNvGraphicFramePr/>
          <p:nvPr>
            <p:extLst>
              <p:ext uri="{D42A27DB-BD31-4B8C-83A1-F6EECF244321}">
                <p14:modId xmlns:p14="http://schemas.microsoft.com/office/powerpoint/2010/main" val="499109127"/>
              </p:ext>
            </p:extLst>
          </p:nvPr>
        </p:nvGraphicFramePr>
        <p:xfrm>
          <a:off x="7145866" y="914400"/>
          <a:ext cx="10103165" cy="83469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{5482985D-FD1F-2D44-9BB0-E6D504BBAD7E}tf10001120_mac</Template>
  <TotalTime>2</TotalTime>
  <Words>4823</Words>
  <Application>Microsoft Office PowerPoint</Application>
  <PresentationFormat>Custom</PresentationFormat>
  <Paragraphs>604</Paragraphs>
  <Slides>57</Slides>
  <Notes>54</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57</vt:i4>
      </vt:variant>
    </vt:vector>
  </HeadingPairs>
  <TitlesOfParts>
    <vt:vector size="72" baseType="lpstr">
      <vt:lpstr>Lato</vt:lpstr>
      <vt:lpstr>Calibri</vt:lpstr>
      <vt:lpstr>interfaceregular</vt:lpstr>
      <vt:lpstr>Open Sans</vt:lpstr>
      <vt:lpstr>Roboto</vt:lpstr>
      <vt:lpstr>Arimo</vt:lpstr>
      <vt:lpstr>Noto Sans Symbols</vt:lpstr>
      <vt:lpstr>Raleway</vt:lpstr>
      <vt:lpstr>Lucida Bright</vt:lpstr>
      <vt:lpstr>Amasis MT Pro Black</vt:lpstr>
      <vt:lpstr>Cambria</vt:lpstr>
      <vt:lpstr>Arial</vt:lpstr>
      <vt:lpstr>Guardian TextSans Web</vt:lpstr>
      <vt:lpstr>Office Theme</vt:lpstr>
      <vt:lpstr>1_Office Theme</vt:lpstr>
      <vt:lpstr>PowerPoint Presentation</vt:lpstr>
      <vt:lpstr>Déclaration de conflits d'intérêt (1) </vt:lpstr>
      <vt:lpstr>Déclaration de conflits d'intérêt (1) </vt:lpstr>
      <vt:lpstr>Divulgation de soutien financier</vt:lpstr>
      <vt:lpstr>PowerPoint Presentation</vt:lpstr>
      <vt:lpstr>Plan</vt:lpstr>
      <vt:lpstr>PowerPoint Presentation</vt:lpstr>
      <vt:lpstr>Principales causes de la polypharmacie</vt:lpstr>
      <vt:lpstr>Impacts de la polypharmacie </vt:lpstr>
      <vt:lpstr>Syndromes gériatriques  et médicaments possiblement associés</vt:lpstr>
      <vt:lpstr>PowerPoint Presentation</vt:lpstr>
      <vt:lpstr>Impact financier</vt:lpstr>
      <vt:lpstr>Diapositive titre </vt:lpstr>
      <vt:lpstr>Déprescription: comment procéder</vt:lpstr>
      <vt:lpstr>Diapositive titre </vt:lpstr>
      <vt:lpstr>Référence intéressante</vt:lpstr>
      <vt:lpstr>Mme TREMBLAY</vt:lpstr>
      <vt:lpstr>Cas de Mme Tremblay</vt:lpstr>
      <vt:lpstr>Diapositive titre </vt:lpstr>
      <vt:lpstr>Diapositive titre </vt:lpstr>
      <vt:lpstr>Diapositive titre </vt:lpstr>
      <vt:lpstr>PowerPoint Presentation</vt:lpstr>
      <vt:lpstr>PowerPoint Presentation</vt:lpstr>
      <vt:lpstr>Insomnie</vt:lpstr>
      <vt:lpstr>PowerPoint Presentation</vt:lpstr>
      <vt:lpstr>Benzodiazépines - Déprescription</vt:lpstr>
      <vt:lpstr>Diapositive titre </vt:lpstr>
      <vt:lpstr>Méthodes non pharmacologiques</vt:lpstr>
      <vt:lpstr>PowerPoint Presentation</vt:lpstr>
      <vt:lpstr>PowerPoint Presentation</vt:lpstr>
      <vt:lpstr>PowerPoint Presentation</vt:lpstr>
      <vt:lpstr>Approche non pharmacologique en douleur chronique</vt:lpstr>
      <vt:lpstr>Mme LEMIEUX</vt:lpstr>
      <vt:lpstr>Mme Lemieux</vt:lpstr>
      <vt:lpstr>Profil pharmaceutique de Mme Lemieux</vt:lpstr>
      <vt:lpstr>Diapositive titre </vt:lpstr>
      <vt:lpstr>Profil pharmaceutique réorganisé </vt:lpstr>
      <vt:lpstr>HTA</vt:lpstr>
      <vt:lpstr>Cibles : zones grises!</vt:lpstr>
      <vt:lpstr>HTA</vt:lpstr>
      <vt:lpstr>Tout le monde sait que…</vt:lpstr>
      <vt:lpstr>Cibles sécuritaires * pour Mme Lemieux</vt:lpstr>
      <vt:lpstr>Plan pour HTA de Mme Lemieux</vt:lpstr>
      <vt:lpstr>Trouble neurocognitif majeur</vt:lpstr>
      <vt:lpstr>TNCM</vt:lpstr>
      <vt:lpstr>Inhibiteurs de l’acétylcholinestérase (IAChE)</vt:lpstr>
      <vt:lpstr>IAChE et mémantine</vt:lpstr>
      <vt:lpstr>TNCM Mme Lemieux </vt:lpstr>
      <vt:lpstr>Les antispasmodiques urinaires</vt:lpstr>
      <vt:lpstr>Plan</vt:lpstr>
      <vt:lpstr>Plan de la révision pharmacothérapeutique</vt:lpstr>
      <vt:lpstr>Vos histoires de succès?</vt:lpstr>
      <vt:lpstr>Conclusion - Messages clés</vt:lpstr>
      <vt:lpstr>Conclusion - Messages clés</vt:lpstr>
      <vt:lpstr>Autres références intéressantes</vt:lpstr>
      <vt:lpstr>Pour en savoir plus…</vt:lpstr>
      <vt:lpstr>Diapositive de fin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Deanne McKay</dc:creator>
  <cp:lastModifiedBy>Deanne McKay</cp:lastModifiedBy>
  <cp:revision>2</cp:revision>
  <dcterms:created xsi:type="dcterms:W3CDTF">2006-08-16T00:00:00Z</dcterms:created>
  <dcterms:modified xsi:type="dcterms:W3CDTF">2023-11-06T13:42:06Z</dcterms:modified>
</cp:coreProperties>
</file>