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1.xml" ContentType="application/vnd.openxmlformats-officedocument.presentationml.notesSlide+xml"/>
  <Override PartName="/ppt/tags/tag103.xml" ContentType="application/vnd.openxmlformats-officedocument.presentationml.tags+xml"/>
  <Override PartName="/ppt/notesSlides/notesSlide3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3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4.xml" ContentType="application/vnd.openxmlformats-officedocument.presentationml.notesSlide+xml"/>
  <Override PartName="/ppt/tags/tag110.xml" ContentType="application/vnd.openxmlformats-officedocument.presentationml.tags+xml"/>
  <Override PartName="/ppt/notesSlides/notesSlide3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3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3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39.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4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101"/>
  </p:notesMasterIdLst>
  <p:sldIdLst>
    <p:sldId id="256" r:id="rId5"/>
    <p:sldId id="257" r:id="rId6"/>
    <p:sldId id="258" r:id="rId7"/>
    <p:sldId id="1507" r:id="rId8"/>
    <p:sldId id="688" r:id="rId9"/>
    <p:sldId id="1544" r:id="rId10"/>
    <p:sldId id="1545" r:id="rId11"/>
    <p:sldId id="309" r:id="rId12"/>
    <p:sldId id="1461" r:id="rId13"/>
    <p:sldId id="1462" r:id="rId14"/>
    <p:sldId id="1383" r:id="rId15"/>
    <p:sldId id="1491" r:id="rId16"/>
    <p:sldId id="1463" r:id="rId17"/>
    <p:sldId id="1493" r:id="rId18"/>
    <p:sldId id="1500" r:id="rId19"/>
    <p:sldId id="1002" r:id="rId20"/>
    <p:sldId id="431" r:id="rId21"/>
    <p:sldId id="1000" r:id="rId22"/>
    <p:sldId id="1502" r:id="rId23"/>
    <p:sldId id="1532" r:id="rId24"/>
    <p:sldId id="1503" r:id="rId25"/>
    <p:sldId id="1511" r:id="rId26"/>
    <p:sldId id="334" r:id="rId27"/>
    <p:sldId id="1454" r:id="rId28"/>
    <p:sldId id="1513" r:id="rId29"/>
    <p:sldId id="1512" r:id="rId30"/>
    <p:sldId id="1420" r:id="rId31"/>
    <p:sldId id="1403" r:id="rId32"/>
    <p:sldId id="1359" r:id="rId33"/>
    <p:sldId id="1395" r:id="rId34"/>
    <p:sldId id="1514" r:id="rId35"/>
    <p:sldId id="1385" r:id="rId36"/>
    <p:sldId id="1299" r:id="rId37"/>
    <p:sldId id="1425" r:id="rId38"/>
    <p:sldId id="1426" r:id="rId39"/>
    <p:sldId id="1515" r:id="rId40"/>
    <p:sldId id="1477" r:id="rId41"/>
    <p:sldId id="1478" r:id="rId42"/>
    <p:sldId id="1516" r:id="rId43"/>
    <p:sldId id="413" r:id="rId44"/>
    <p:sldId id="1480" r:id="rId45"/>
    <p:sldId id="1517" r:id="rId46"/>
    <p:sldId id="997" r:id="rId47"/>
    <p:sldId id="1518" r:id="rId48"/>
    <p:sldId id="1482" r:id="rId49"/>
    <p:sldId id="1433" r:id="rId50"/>
    <p:sldId id="1434" r:id="rId51"/>
    <p:sldId id="1457" r:id="rId52"/>
    <p:sldId id="1521" r:id="rId53"/>
    <p:sldId id="1534" r:id="rId54"/>
    <p:sldId id="1533" r:id="rId55"/>
    <p:sldId id="1522" r:id="rId56"/>
    <p:sldId id="1535" r:id="rId57"/>
    <p:sldId id="1523" r:id="rId58"/>
    <p:sldId id="1541" r:id="rId59"/>
    <p:sldId id="1542" r:id="rId60"/>
    <p:sldId id="1524" r:id="rId61"/>
    <p:sldId id="1537" r:id="rId62"/>
    <p:sldId id="1538" r:id="rId63"/>
    <p:sldId id="1525" r:id="rId64"/>
    <p:sldId id="1539" r:id="rId65"/>
    <p:sldId id="1540" r:id="rId66"/>
    <p:sldId id="1526" r:id="rId67"/>
    <p:sldId id="1160" r:id="rId68"/>
    <p:sldId id="1527" r:id="rId69"/>
    <p:sldId id="1536" r:id="rId70"/>
    <p:sldId id="1528" r:id="rId71"/>
    <p:sldId id="1531" r:id="rId72"/>
    <p:sldId id="1543" r:id="rId73"/>
    <p:sldId id="1494" r:id="rId74"/>
    <p:sldId id="1497" r:id="rId75"/>
    <p:sldId id="1495" r:id="rId76"/>
    <p:sldId id="1504" r:id="rId77"/>
    <p:sldId id="1509" r:id="rId78"/>
    <p:sldId id="1529" r:id="rId79"/>
    <p:sldId id="1546" r:id="rId80"/>
    <p:sldId id="1547" r:id="rId81"/>
    <p:sldId id="1520" r:id="rId82"/>
    <p:sldId id="1519" r:id="rId83"/>
    <p:sldId id="1508" r:id="rId84"/>
    <p:sldId id="1506" r:id="rId85"/>
    <p:sldId id="1473" r:id="rId86"/>
    <p:sldId id="1407" r:id="rId87"/>
    <p:sldId id="1408" r:id="rId88"/>
    <p:sldId id="1486" r:id="rId89"/>
    <p:sldId id="1382" r:id="rId90"/>
    <p:sldId id="401" r:id="rId91"/>
    <p:sldId id="1487" r:id="rId92"/>
    <p:sldId id="1376" r:id="rId93"/>
    <p:sldId id="1489" r:id="rId94"/>
    <p:sldId id="1026" r:id="rId95"/>
    <p:sldId id="335" r:id="rId96"/>
    <p:sldId id="1548" r:id="rId97"/>
    <p:sldId id="1496" r:id="rId98"/>
    <p:sldId id="1510" r:id="rId99"/>
    <p:sldId id="260"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7431" autoAdjust="0"/>
  </p:normalViewPr>
  <p:slideViewPr>
    <p:cSldViewPr snapToGrid="0">
      <p:cViewPr varScale="1">
        <p:scale>
          <a:sx n="70" d="100"/>
          <a:sy n="70" d="100"/>
        </p:scale>
        <p:origin x="10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Dépense</c:v>
                </c:pt>
              </c:strCache>
            </c:strRef>
          </c:tx>
          <c:cat>
            <c:strRef>
              <c:f>Sheet1!$A$2:$A$30</c:f>
              <c:strCache>
                <c:ptCount val="29"/>
                <c:pt idx="0">
                  <c:v>Urologie</c:v>
                </c:pt>
                <c:pt idx="1">
                  <c:v>Rhumatologie</c:v>
                </c:pt>
                <c:pt idx="2">
                  <c:v>Pneumologie</c:v>
                </c:pt>
                <c:pt idx="3">
                  <c:v>Radiologie</c:v>
                </c:pt>
                <c:pt idx="4">
                  <c:v>Radio-oncologie</c:v>
                </c:pt>
                <c:pt idx="5">
                  <c:v>Psychiatrie</c:v>
                </c:pt>
                <c:pt idx="6">
                  <c:v>Médecine de famille</c:v>
                </c:pt>
                <c:pt idx="7">
                  <c:v>Chirurgie plastique</c:v>
                </c:pt>
                <c:pt idx="8">
                  <c:v>Physiatrie</c:v>
                </c:pt>
                <c:pt idx="9">
                  <c:v>Pédiatrie</c:v>
                </c:pt>
                <c:pt idx="10">
                  <c:v>Pathologie</c:v>
                </c:pt>
                <c:pt idx="11">
                  <c:v>Otorhinolaryngologie</c:v>
                </c:pt>
                <c:pt idx="12">
                  <c:v>Chirurgie orthopédique</c:v>
                </c:pt>
                <c:pt idx="13">
                  <c:v>Ophthalmologie</c:v>
                </c:pt>
                <c:pt idx="14">
                  <c:v>Obstétique et gynécologie</c:v>
                </c:pt>
                <c:pt idx="15">
                  <c:v>Neurochirurgie</c:v>
                </c:pt>
                <c:pt idx="16">
                  <c:v>Néphrologie</c:v>
                </c:pt>
                <c:pt idx="17">
                  <c:v>Oncologie médicale</c:v>
                </c:pt>
                <c:pt idx="18">
                  <c:v>Génétique médicale</c:v>
                </c:pt>
                <c:pt idx="19">
                  <c:v>Médecine interne</c:v>
                </c:pt>
                <c:pt idx="20">
                  <c:v>Maladies infectieuses</c:v>
                </c:pt>
                <c:pt idx="21">
                  <c:v>Hématologie</c:v>
                </c:pt>
                <c:pt idx="22">
                  <c:v>Chirurgie générale</c:v>
                </c:pt>
                <c:pt idx="23">
                  <c:v>Gastroentérologie</c:v>
                </c:pt>
                <c:pt idx="24">
                  <c:v>Endocrinologie</c:v>
                </c:pt>
                <c:pt idx="25">
                  <c:v>Urgentologie</c:v>
                </c:pt>
                <c:pt idx="26">
                  <c:v>Dermatologie</c:v>
                </c:pt>
                <c:pt idx="27">
                  <c:v>Cardiologie</c:v>
                </c:pt>
                <c:pt idx="28">
                  <c:v>Anesthésie</c:v>
                </c:pt>
              </c:strCache>
            </c:strRef>
          </c:cat>
          <c:val>
            <c:numRef>
              <c:f>Sheet1!$B$2:$B$30</c:f>
              <c:numCache>
                <c:formatCode>General</c:formatCode>
                <c:ptCount val="29"/>
                <c:pt idx="0">
                  <c:v>778199</c:v>
                </c:pt>
                <c:pt idx="1">
                  <c:v>911572</c:v>
                </c:pt>
                <c:pt idx="2">
                  <c:v>474853</c:v>
                </c:pt>
                <c:pt idx="3">
                  <c:v>253329</c:v>
                </c:pt>
                <c:pt idx="4">
                  <c:v>241412</c:v>
                </c:pt>
                <c:pt idx="5">
                  <c:v>752357</c:v>
                </c:pt>
                <c:pt idx="6">
                  <c:v>67737100</c:v>
                </c:pt>
                <c:pt idx="7">
                  <c:v>124069</c:v>
                </c:pt>
                <c:pt idx="8">
                  <c:v>27763</c:v>
                </c:pt>
                <c:pt idx="9">
                  <c:v>3877693</c:v>
                </c:pt>
                <c:pt idx="10">
                  <c:v>271023</c:v>
                </c:pt>
                <c:pt idx="11">
                  <c:v>201878</c:v>
                </c:pt>
                <c:pt idx="12">
                  <c:v>1050069</c:v>
                </c:pt>
                <c:pt idx="13">
                  <c:v>121988</c:v>
                </c:pt>
                <c:pt idx="14">
                  <c:v>3771903</c:v>
                </c:pt>
                <c:pt idx="15">
                  <c:v>225662</c:v>
                </c:pt>
                <c:pt idx="16">
                  <c:v>2816982</c:v>
                </c:pt>
                <c:pt idx="17">
                  <c:v>429710</c:v>
                </c:pt>
                <c:pt idx="18">
                  <c:v>36784</c:v>
                </c:pt>
                <c:pt idx="19">
                  <c:v>10339997</c:v>
                </c:pt>
                <c:pt idx="20">
                  <c:v>724170</c:v>
                </c:pt>
                <c:pt idx="21">
                  <c:v>4362751</c:v>
                </c:pt>
                <c:pt idx="22">
                  <c:v>2338113</c:v>
                </c:pt>
                <c:pt idx="23">
                  <c:v>2510399</c:v>
                </c:pt>
                <c:pt idx="24">
                  <c:v>749351</c:v>
                </c:pt>
                <c:pt idx="25">
                  <c:v>5224437</c:v>
                </c:pt>
                <c:pt idx="26">
                  <c:v>474347</c:v>
                </c:pt>
                <c:pt idx="27">
                  <c:v>3288447</c:v>
                </c:pt>
                <c:pt idx="28">
                  <c:v>568871</c:v>
                </c:pt>
              </c:numCache>
            </c:numRef>
          </c:val>
          <c:extLst>
            <c:ext xmlns:c16="http://schemas.microsoft.com/office/drawing/2014/chart" uri="{C3380CC4-5D6E-409C-BE32-E72D297353CC}">
              <c16:uniqueId val="{00000000-55D9-48C9-8FCD-45AE333B8DDC}"/>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63874595564404746"/>
          <c:y val="0.18696581086973249"/>
          <c:w val="0.220443997122798"/>
          <c:h val="0.63260483726179184"/>
        </c:manualLayout>
      </c:layout>
      <c:overlay val="0"/>
      <c:txPr>
        <a:bodyPr/>
        <a:lstStyle/>
        <a:p>
          <a:pPr>
            <a:defRPr lang="fr-FR"/>
          </a:pPr>
          <a:endParaRPr lang="en-US"/>
        </a:p>
      </c:txPr>
    </c:legend>
    <c:plotVisOnly val="1"/>
    <c:dispBlanksAs val="zero"/>
    <c:showDLblsOverMax val="0"/>
  </c:chart>
  <c:txPr>
    <a:bodyPr/>
    <a:lstStyle/>
    <a:p>
      <a:pPr>
        <a:defRPr lang="en-US"/>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5481772392426528E-2"/>
          <c:y val="2.64223928739355E-2"/>
          <c:w val="0.90439752653046968"/>
          <c:h val="0.64347397157881092"/>
        </c:manualLayout>
      </c:layout>
      <c:barChart>
        <c:barDir val="col"/>
        <c:grouping val="clustered"/>
        <c:varyColors val="0"/>
        <c:ser>
          <c:idx val="0"/>
          <c:order val="0"/>
          <c:tx>
            <c:strRef>
              <c:f>Sheet1!$B$16</c:f>
              <c:strCache>
                <c:ptCount val="1"/>
                <c:pt idx="0">
                  <c:v>Avantages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Sheet1!$A$17:$A$25</c:f>
              <c:strCache>
                <c:ptCount val="9"/>
                <c:pt idx="0">
                  <c:v>Hypertension artérielle</c:v>
                </c:pt>
                <c:pt idx="1">
                  <c:v>Taux de cholestérol élevé</c:v>
                </c:pt>
                <c:pt idx="2">
                  <c:v>Dépression</c:v>
                </c:pt>
                <c:pt idx="3">
                  <c:v>Cancer du côlon</c:v>
                </c:pt>
                <c:pt idx="4">
                  <c:v>Cancer du sein</c:v>
                </c:pt>
                <c:pt idx="5">
                  <c:v>Cancer de la prostate</c:v>
                </c:pt>
                <c:pt idx="6">
                  <c:v>Cataracte</c:v>
                </c:pt>
                <c:pt idx="7">
                  <c:v>Remplacement genou/hanche</c:v>
                </c:pt>
                <c:pt idx="8">
                  <c:v>Douleur lombaire</c:v>
                </c:pt>
              </c:strCache>
            </c:strRef>
          </c:cat>
          <c:val>
            <c:numRef>
              <c:f>Sheet1!$B$17:$B$25</c:f>
              <c:numCache>
                <c:formatCode>0%</c:formatCode>
                <c:ptCount val="9"/>
                <c:pt idx="0">
                  <c:v>0.82000000000000006</c:v>
                </c:pt>
                <c:pt idx="1">
                  <c:v>0.83000000000000007</c:v>
                </c:pt>
                <c:pt idx="2">
                  <c:v>0.79</c:v>
                </c:pt>
                <c:pt idx="3">
                  <c:v>0.73000000000000009</c:v>
                </c:pt>
                <c:pt idx="4">
                  <c:v>0.75000000000000011</c:v>
                </c:pt>
                <c:pt idx="5">
                  <c:v>0.69000000000000017</c:v>
                </c:pt>
                <c:pt idx="6">
                  <c:v>0.9</c:v>
                </c:pt>
                <c:pt idx="7">
                  <c:v>0.76000000000000012</c:v>
                </c:pt>
                <c:pt idx="8">
                  <c:v>0.72000000000000008</c:v>
                </c:pt>
              </c:numCache>
            </c:numRef>
          </c:val>
          <c:extLst>
            <c:ext xmlns:c16="http://schemas.microsoft.com/office/drawing/2014/chart" uri="{C3380CC4-5D6E-409C-BE32-E72D297353CC}">
              <c16:uniqueId val="{00000000-CBFD-40B1-8264-FD8A826D7E00}"/>
            </c:ext>
          </c:extLst>
        </c:ser>
        <c:ser>
          <c:idx val="1"/>
          <c:order val="1"/>
          <c:tx>
            <c:strRef>
              <c:f>Sheet1!$C$16</c:f>
              <c:strCache>
                <c:ptCount val="1"/>
                <c:pt idx="0">
                  <c:v>Inconvénients</c:v>
                </c:pt>
              </c:strCache>
            </c:strRef>
          </c:tx>
          <c:spPr>
            <a:solidFill>
              <a:schemeClr val="accent2">
                <a:alpha val="70000"/>
              </a:schemeClr>
            </a:solidFill>
            <a:ln>
              <a:noFill/>
            </a:ln>
            <a:effectLst/>
          </c:spPr>
          <c:invertIfNegative val="0"/>
          <c:dLbls>
            <c:dLbl>
              <c:idx val="0"/>
              <c:layout>
                <c:manualLayout>
                  <c:x val="7.4738415545590534E-3"/>
                  <c:y val="5.37634408602156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FD-40B1-8264-FD8A826D7E00}"/>
                </c:ext>
              </c:extLst>
            </c:dLbl>
            <c:dLbl>
              <c:idx val="1"/>
              <c:layout>
                <c:manualLayout>
                  <c:x val="1.1210762331838603E-2"/>
                  <c:y val="5.37634408602151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FD-40B1-8264-FD8A826D7E00}"/>
                </c:ext>
              </c:extLst>
            </c:dLbl>
            <c:dLbl>
              <c:idx val="2"/>
              <c:layout>
                <c:manualLayout>
                  <c:x val="5.6053811659192831E-3"/>
                  <c:y val="2.68817204301075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FD-40B1-8264-FD8A826D7E00}"/>
                </c:ext>
              </c:extLst>
            </c:dLbl>
            <c:dLbl>
              <c:idx val="3"/>
              <c:layout>
                <c:manualLayout>
                  <c:x val="1.307922272047831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FD-40B1-8264-FD8A826D7E00}"/>
                </c:ext>
              </c:extLst>
            </c:dLbl>
            <c:dLbl>
              <c:idx val="4"/>
              <c:layout>
                <c:manualLayout>
                  <c:x val="5.6053811659193533E-3"/>
                  <c:y val="2.68817204301075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FD-40B1-8264-FD8A826D7E00}"/>
                </c:ext>
              </c:extLst>
            </c:dLbl>
            <c:dLbl>
              <c:idx val="5"/>
              <c:layout>
                <c:manualLayout>
                  <c:x val="9.342301943198736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FD-40B1-8264-FD8A826D7E00}"/>
                </c:ext>
              </c:extLst>
            </c:dLbl>
            <c:dLbl>
              <c:idx val="6"/>
              <c:layout>
                <c:manualLayout>
                  <c:x val="9.3423019431988028E-3"/>
                  <c:y val="5.37634408602151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FD-40B1-8264-FD8A826D7E00}"/>
                </c:ext>
              </c:extLst>
            </c:dLbl>
            <c:dLbl>
              <c:idx val="7"/>
              <c:layout>
                <c:manualLayout>
                  <c:x val="9.3423019431988028E-3"/>
                  <c:y val="5.37634408602151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BFD-40B1-8264-FD8A826D7E00}"/>
                </c:ext>
              </c:extLst>
            </c:dLbl>
            <c:dLbl>
              <c:idx val="8"/>
              <c:layout>
                <c:manualLayout>
                  <c:x val="1.3079222720478317E-2"/>
                  <c:y val="5.37634408602151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BFD-40B1-8264-FD8A826D7E0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Sheet1!$A$17:$A$25</c:f>
              <c:strCache>
                <c:ptCount val="9"/>
                <c:pt idx="0">
                  <c:v>Hypertension artérielle</c:v>
                </c:pt>
                <c:pt idx="1">
                  <c:v>Taux de cholestérol élevé</c:v>
                </c:pt>
                <c:pt idx="2">
                  <c:v>Dépression</c:v>
                </c:pt>
                <c:pt idx="3">
                  <c:v>Cancer du côlon</c:v>
                </c:pt>
                <c:pt idx="4">
                  <c:v>Cancer du sein</c:v>
                </c:pt>
                <c:pt idx="5">
                  <c:v>Cancer de la prostate</c:v>
                </c:pt>
                <c:pt idx="6">
                  <c:v>Cataracte</c:v>
                </c:pt>
                <c:pt idx="7">
                  <c:v>Remplacement genou/hanche</c:v>
                </c:pt>
                <c:pt idx="8">
                  <c:v>Douleur lombaire</c:v>
                </c:pt>
              </c:strCache>
            </c:strRef>
          </c:cat>
          <c:val>
            <c:numRef>
              <c:f>Sheet1!$C$17:$C$25</c:f>
              <c:numCache>
                <c:formatCode>0%</c:formatCode>
                <c:ptCount val="9"/>
                <c:pt idx="0">
                  <c:v>0.31000000000000005</c:v>
                </c:pt>
                <c:pt idx="1">
                  <c:v>0.34000000000000008</c:v>
                </c:pt>
                <c:pt idx="2">
                  <c:v>0.39000000000000007</c:v>
                </c:pt>
                <c:pt idx="3">
                  <c:v>0.14000000000000001</c:v>
                </c:pt>
                <c:pt idx="4">
                  <c:v>0.13</c:v>
                </c:pt>
                <c:pt idx="5">
                  <c:v>0.16000000000000003</c:v>
                </c:pt>
                <c:pt idx="6">
                  <c:v>0.49000000000000005</c:v>
                </c:pt>
                <c:pt idx="7">
                  <c:v>0.33000000000000007</c:v>
                </c:pt>
                <c:pt idx="8">
                  <c:v>0.62000000000000011</c:v>
                </c:pt>
              </c:numCache>
            </c:numRef>
          </c:val>
          <c:extLst>
            <c:ext xmlns:c16="http://schemas.microsoft.com/office/drawing/2014/chart" uri="{C3380CC4-5D6E-409C-BE32-E72D297353CC}">
              <c16:uniqueId val="{0000000A-CBFD-40B1-8264-FD8A826D7E00}"/>
            </c:ext>
          </c:extLst>
        </c:ser>
        <c:dLbls>
          <c:showLegendKey val="0"/>
          <c:showVal val="1"/>
          <c:showCatName val="0"/>
          <c:showSerName val="0"/>
          <c:showPercent val="0"/>
          <c:showBubbleSize val="0"/>
        </c:dLbls>
        <c:gapWidth val="80"/>
        <c:overlap val="25"/>
        <c:axId val="141306496"/>
        <c:axId val="141357440"/>
      </c:barChart>
      <c:catAx>
        <c:axId val="141306496"/>
        <c:scaling>
          <c:orientation val="minMax"/>
        </c:scaling>
        <c:delete val="0"/>
        <c:axPos val="b"/>
        <c:numFmt formatCode="@" sourceLinked="0"/>
        <c:majorTickMark val="none"/>
        <c:minorTickMark val="none"/>
        <c:tickLblPos val="low"/>
        <c:spPr>
          <a:noFill/>
          <a:ln w="15875" cap="flat" cmpd="sng" algn="ctr">
            <a:solidFill>
              <a:schemeClr val="tx1">
                <a:lumMod val="25000"/>
                <a:lumOff val="75000"/>
              </a:schemeClr>
            </a:solidFill>
            <a:round/>
          </a:ln>
          <a:effectLst/>
        </c:spPr>
        <c:txPr>
          <a:bodyPr rot="-5400000" spcFirstLastPara="1" vertOverflow="ellipsis"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41357440"/>
        <c:crosses val="autoZero"/>
        <c:auto val="0"/>
        <c:lblAlgn val="ctr"/>
        <c:lblOffset val="0"/>
        <c:noMultiLvlLbl val="0"/>
      </c:catAx>
      <c:valAx>
        <c:axId val="141357440"/>
        <c:scaling>
          <c:orientation val="minMax"/>
        </c:scaling>
        <c:delete val="1"/>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crossAx val="141306496"/>
        <c:crosses val="autoZero"/>
        <c:crossBetween val="between"/>
      </c:valAx>
      <c:spPr>
        <a:noFill/>
        <a:ln>
          <a:noFill/>
        </a:ln>
        <a:effectLst/>
      </c:spPr>
    </c:plotArea>
    <c:legend>
      <c:legendPos val="b"/>
      <c:layout>
        <c:manualLayout>
          <c:xMode val="edge"/>
          <c:yMode val="edge"/>
          <c:x val="0.42217039833921405"/>
          <c:y val="4.9872448736688873E-3"/>
          <c:w val="0.24202338222595937"/>
          <c:h val="6.64626825838455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F88DC-3998-0F44-BBA6-8B4634DEB355}"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fr-FR"/>
        </a:p>
      </dgm:t>
    </dgm:pt>
    <dgm:pt modelId="{435C7556-BC62-2C4A-9BC8-7EA08CCEEA03}">
      <dgm:prSet phldrT="[Texte]"/>
      <dgm:spPr>
        <a:xfrm>
          <a:off x="860393" y="565118"/>
          <a:ext cx="2366081" cy="1405309"/>
        </a:xfrm>
        <a:prstGeom prst="rect">
          <a:avLst/>
        </a:prstGeom>
        <a:noFill/>
        <a:ln w="12700" cap="flat" cmpd="sng" algn="ctr">
          <a:noFill/>
          <a:prstDash val="solid"/>
          <a:miter lim="800000"/>
        </a:ln>
        <a:effectLst/>
        <a:sp3d/>
      </dgm:spPr>
      <dgm:t>
        <a:bodyPr/>
        <a:lstStyle/>
        <a:p>
          <a:pPr>
            <a:buNone/>
          </a:pPr>
          <a:r>
            <a:rPr lang="fr-FR" dirty="0">
              <a:solidFill>
                <a:srgbClr val="FFFFFF"/>
              </a:solidFill>
              <a:latin typeface="Calibri" panose="020F0502020204030204"/>
              <a:ea typeface="+mn-ea"/>
              <a:cs typeface="+mn-cs"/>
            </a:rPr>
            <a:t>Bien</a:t>
          </a:r>
        </a:p>
      </dgm:t>
    </dgm:pt>
    <dgm:pt modelId="{772995E9-1B70-1E4D-82E2-377D0421A4A6}" type="parTrans" cxnId="{88B21396-9988-A249-946D-1C119D69577A}">
      <dgm:prSet/>
      <dgm:spPr/>
      <dgm:t>
        <a:bodyPr/>
        <a:lstStyle/>
        <a:p>
          <a:endParaRPr lang="fr-FR"/>
        </a:p>
      </dgm:t>
    </dgm:pt>
    <dgm:pt modelId="{D16F1D0E-3989-7148-95EA-C481793F49C5}" type="sibTrans" cxnId="{88B21396-9988-A249-946D-1C119D69577A}">
      <dgm:prSet/>
      <dgm:spPr/>
      <dgm:t>
        <a:bodyPr/>
        <a:lstStyle/>
        <a:p>
          <a:endParaRPr lang="fr-FR"/>
        </a:p>
      </dgm:t>
    </dgm:pt>
    <dgm:pt modelId="{8B2DC1D9-FED1-3847-A4D5-9234597A4EDA}">
      <dgm:prSet phldrT="[Texte]"/>
      <dgm:spPr>
        <a:xfrm>
          <a:off x="3584972" y="1023994"/>
          <a:ext cx="2796278" cy="1405309"/>
        </a:xfrm>
        <a:prstGeom prst="rect">
          <a:avLst/>
        </a:prstGeom>
        <a:noFill/>
        <a:ln w="12700" cap="flat" cmpd="sng" algn="ctr">
          <a:noFill/>
          <a:prstDash val="solid"/>
          <a:miter lim="800000"/>
        </a:ln>
        <a:effectLst/>
        <a:sp3d/>
      </dgm:spPr>
      <dgm:t>
        <a:bodyPr/>
        <a:lstStyle/>
        <a:p>
          <a:pPr>
            <a:buNone/>
          </a:pPr>
          <a:r>
            <a:rPr lang="fr-FR" dirty="0">
              <a:solidFill>
                <a:srgbClr val="FFFFFF"/>
              </a:solidFill>
              <a:latin typeface="Calibri" panose="020F0502020204030204"/>
              <a:ea typeface="+mn-ea"/>
              <a:cs typeface="+mn-cs"/>
            </a:rPr>
            <a:t>Mal</a:t>
          </a:r>
        </a:p>
      </dgm:t>
    </dgm:pt>
    <dgm:pt modelId="{E61A2357-0CD6-554B-B277-8B723623C79D}" type="parTrans" cxnId="{C45B160D-CD40-EB4D-BC01-2CD3ECA164C9}">
      <dgm:prSet/>
      <dgm:spPr/>
      <dgm:t>
        <a:bodyPr/>
        <a:lstStyle/>
        <a:p>
          <a:endParaRPr lang="fr-FR"/>
        </a:p>
      </dgm:t>
    </dgm:pt>
    <dgm:pt modelId="{8003C839-8160-6045-B179-486A28A75294}" type="sibTrans" cxnId="{C45B160D-CD40-EB4D-BC01-2CD3ECA164C9}">
      <dgm:prSet/>
      <dgm:spPr/>
      <dgm:t>
        <a:bodyPr/>
        <a:lstStyle/>
        <a:p>
          <a:endParaRPr lang="fr-FR"/>
        </a:p>
      </dgm:t>
    </dgm:pt>
    <dgm:pt modelId="{CB1E5026-EC75-3449-898B-B1D9A365DF83}" type="pres">
      <dgm:prSet presAssocID="{789F88DC-3998-0F44-BBA6-8B4634DEB355}" presName="compositeShape" presStyleCnt="0">
        <dgm:presLayoutVars>
          <dgm:chMax val="2"/>
          <dgm:dir/>
          <dgm:resizeHandles val="exact"/>
        </dgm:presLayoutVars>
      </dgm:prSet>
      <dgm:spPr/>
    </dgm:pt>
    <dgm:pt modelId="{3A91F19B-D765-0E45-9BF0-D214602E8076}" type="pres">
      <dgm:prSet presAssocID="{789F88DC-3998-0F44-BBA6-8B4634DEB355}" presName="ribbon" presStyleLbl="node1" presStyleIdx="0" presStyleCnt="1"/>
      <dgm:spPr>
        <a:xfrm>
          <a:off x="0" y="63222"/>
          <a:ext cx="7169944" cy="2867977"/>
        </a:xfrm>
        <a:prstGeom prst="leftRightRibbon">
          <a:avLst/>
        </a:prstGeom>
        <a:solidFill>
          <a:srgbClr val="E30513">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B4CFFDAE-E730-6442-A1A8-A16DA24FCF04}" type="pres">
      <dgm:prSet presAssocID="{789F88DC-3998-0F44-BBA6-8B4634DEB355}" presName="leftArrowText" presStyleLbl="node1" presStyleIdx="0" presStyleCnt="1">
        <dgm:presLayoutVars>
          <dgm:chMax val="0"/>
          <dgm:bulletEnabled val="1"/>
        </dgm:presLayoutVars>
      </dgm:prSet>
      <dgm:spPr/>
    </dgm:pt>
    <dgm:pt modelId="{FC16CE0D-8D01-804E-B3FC-68BE7B0C829D}" type="pres">
      <dgm:prSet presAssocID="{789F88DC-3998-0F44-BBA6-8B4634DEB355}" presName="rightArrowText" presStyleLbl="node1" presStyleIdx="0" presStyleCnt="1">
        <dgm:presLayoutVars>
          <dgm:chMax val="0"/>
          <dgm:bulletEnabled val="1"/>
        </dgm:presLayoutVars>
      </dgm:prSet>
      <dgm:spPr/>
    </dgm:pt>
  </dgm:ptLst>
  <dgm:cxnLst>
    <dgm:cxn modelId="{C45B160D-CD40-EB4D-BC01-2CD3ECA164C9}" srcId="{789F88DC-3998-0F44-BBA6-8B4634DEB355}" destId="{8B2DC1D9-FED1-3847-A4D5-9234597A4EDA}" srcOrd="1" destOrd="0" parTransId="{E61A2357-0CD6-554B-B277-8B723623C79D}" sibTransId="{8003C839-8160-6045-B179-486A28A75294}"/>
    <dgm:cxn modelId="{8092A711-F892-3741-B685-26E5447C5EB4}" type="presOf" srcId="{789F88DC-3998-0F44-BBA6-8B4634DEB355}" destId="{CB1E5026-EC75-3449-898B-B1D9A365DF83}" srcOrd="0" destOrd="0" presId="urn:microsoft.com/office/officeart/2005/8/layout/arrow6"/>
    <dgm:cxn modelId="{4407D116-EF95-A448-99B5-EC49182A737D}" type="presOf" srcId="{8B2DC1D9-FED1-3847-A4D5-9234597A4EDA}" destId="{FC16CE0D-8D01-804E-B3FC-68BE7B0C829D}" srcOrd="0" destOrd="0" presId="urn:microsoft.com/office/officeart/2005/8/layout/arrow6"/>
    <dgm:cxn modelId="{6CE15288-0E1F-F042-8D55-6E15977CF46A}" type="presOf" srcId="{435C7556-BC62-2C4A-9BC8-7EA08CCEEA03}" destId="{B4CFFDAE-E730-6442-A1A8-A16DA24FCF04}" srcOrd="0" destOrd="0" presId="urn:microsoft.com/office/officeart/2005/8/layout/arrow6"/>
    <dgm:cxn modelId="{88B21396-9988-A249-946D-1C119D69577A}" srcId="{789F88DC-3998-0F44-BBA6-8B4634DEB355}" destId="{435C7556-BC62-2C4A-9BC8-7EA08CCEEA03}" srcOrd="0" destOrd="0" parTransId="{772995E9-1B70-1E4D-82E2-377D0421A4A6}" sibTransId="{D16F1D0E-3989-7148-95EA-C481793F49C5}"/>
    <dgm:cxn modelId="{D68474A7-0B93-CF41-830C-591536343C40}" type="presParOf" srcId="{CB1E5026-EC75-3449-898B-B1D9A365DF83}" destId="{3A91F19B-D765-0E45-9BF0-D214602E8076}" srcOrd="0" destOrd="0" presId="urn:microsoft.com/office/officeart/2005/8/layout/arrow6"/>
    <dgm:cxn modelId="{BFF2E669-B341-E04A-B88D-AA936A1C69A2}" type="presParOf" srcId="{CB1E5026-EC75-3449-898B-B1D9A365DF83}" destId="{B4CFFDAE-E730-6442-A1A8-A16DA24FCF04}" srcOrd="1" destOrd="0" presId="urn:microsoft.com/office/officeart/2005/8/layout/arrow6"/>
    <dgm:cxn modelId="{F1CFD5CC-7620-1A4C-8D33-06296E522ED1}" type="presParOf" srcId="{CB1E5026-EC75-3449-898B-B1D9A365DF83}" destId="{FC16CE0D-8D01-804E-B3FC-68BE7B0C829D}" srcOrd="2" destOrd="0" presId="urn:microsoft.com/office/officeart/2005/8/layout/arrow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1F19B-D765-0E45-9BF0-D214602E8076}">
      <dsp:nvSpPr>
        <dsp:cNvPr id="0" name=""/>
        <dsp:cNvSpPr/>
      </dsp:nvSpPr>
      <dsp:spPr>
        <a:xfrm>
          <a:off x="0" y="84296"/>
          <a:ext cx="9559925" cy="3823970"/>
        </a:xfrm>
        <a:prstGeom prst="leftRightRibbon">
          <a:avLst/>
        </a:prstGeom>
        <a:solidFill>
          <a:srgbClr val="E3051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FFDAE-E730-6442-A1A8-A16DA24FCF04}">
      <dsp:nvSpPr>
        <dsp:cNvPr id="0" name=""/>
        <dsp:cNvSpPr/>
      </dsp:nvSpPr>
      <dsp:spPr>
        <a:xfrm>
          <a:off x="1147191" y="753491"/>
          <a:ext cx="3154775" cy="18737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r>
            <a:rPr lang="fr-FR" sz="6500" kern="1200" dirty="0">
              <a:solidFill>
                <a:srgbClr val="FFFFFF"/>
              </a:solidFill>
              <a:latin typeface="Calibri" panose="020F0502020204030204"/>
              <a:ea typeface="+mn-ea"/>
              <a:cs typeface="+mn-cs"/>
            </a:rPr>
            <a:t>Bien</a:t>
          </a:r>
        </a:p>
      </dsp:txBody>
      <dsp:txXfrm>
        <a:off x="1147191" y="753491"/>
        <a:ext cx="3154775" cy="1873745"/>
      </dsp:txXfrm>
    </dsp:sp>
    <dsp:sp modelId="{FC16CE0D-8D01-804E-B3FC-68BE7B0C829D}">
      <dsp:nvSpPr>
        <dsp:cNvPr id="0" name=""/>
        <dsp:cNvSpPr/>
      </dsp:nvSpPr>
      <dsp:spPr>
        <a:xfrm>
          <a:off x="4779962" y="1365326"/>
          <a:ext cx="3728370" cy="18737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r>
            <a:rPr lang="fr-FR" sz="6500" kern="1200" dirty="0">
              <a:solidFill>
                <a:srgbClr val="FFFFFF"/>
              </a:solidFill>
              <a:latin typeface="Calibri" panose="020F0502020204030204"/>
              <a:ea typeface="+mn-ea"/>
              <a:cs typeface="+mn-cs"/>
            </a:rPr>
            <a:t>Mal</a:t>
          </a:r>
        </a:p>
      </dsp:txBody>
      <dsp:txXfrm>
        <a:off x="4779962" y="1365326"/>
        <a:ext cx="3728370" cy="187374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0.40846</cdr:x>
      <cdr:y>0.48306</cdr:y>
    </cdr:from>
    <cdr:to>
      <cdr:x>0.58426</cdr:x>
      <cdr:y>0.60737</cdr:y>
    </cdr:to>
    <cdr:sp macro="" textlink="">
      <cdr:nvSpPr>
        <cdr:cNvPr id="2" name="TextBox 6"/>
        <cdr:cNvSpPr txBox="1"/>
      </cdr:nvSpPr>
      <cdr:spPr>
        <a:xfrm xmlns:a="http://schemas.openxmlformats.org/drawingml/2006/main">
          <a:off x="3733683" y="1883420"/>
          <a:ext cx="1606957" cy="48467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ysClr val="windowText" lastClr="000000"/>
              </a:solidFill>
              <a:latin typeface="Calibri"/>
              <a:ea typeface="Arial"/>
              <a:cs typeface="Arial"/>
            </a:defRPr>
          </a:lvl1pPr>
          <a:lvl2pPr marL="457200" algn="l" defTabSz="914400" rtl="0" eaLnBrk="1" latinLnBrk="0" hangingPunct="1">
            <a:defRPr sz="1800" kern="1200">
              <a:solidFill>
                <a:sysClr val="windowText" lastClr="000000"/>
              </a:solidFill>
              <a:latin typeface="Calibri"/>
              <a:ea typeface="Arial"/>
              <a:cs typeface="Arial"/>
            </a:defRPr>
          </a:lvl2pPr>
          <a:lvl3pPr marL="914400" algn="l" defTabSz="914400" rtl="0" eaLnBrk="1" latinLnBrk="0" hangingPunct="1">
            <a:defRPr sz="1800" kern="1200">
              <a:solidFill>
                <a:sysClr val="windowText" lastClr="000000"/>
              </a:solidFill>
              <a:latin typeface="Calibri"/>
              <a:ea typeface="Arial"/>
              <a:cs typeface="Arial"/>
            </a:defRPr>
          </a:lvl3pPr>
          <a:lvl4pPr marL="1371600" algn="l" defTabSz="914400" rtl="0" eaLnBrk="1" latinLnBrk="0" hangingPunct="1">
            <a:defRPr sz="1800" kern="1200">
              <a:solidFill>
                <a:sysClr val="windowText" lastClr="000000"/>
              </a:solidFill>
              <a:latin typeface="Calibri"/>
              <a:ea typeface="Arial"/>
              <a:cs typeface="Arial"/>
            </a:defRPr>
          </a:lvl4pPr>
          <a:lvl5pPr marL="1828800" algn="l" defTabSz="914400" rtl="0" eaLnBrk="1" latinLnBrk="0" hangingPunct="1">
            <a:defRPr sz="1800" kern="1200">
              <a:solidFill>
                <a:sysClr val="windowText" lastClr="000000"/>
              </a:solidFill>
              <a:latin typeface="Calibri"/>
              <a:ea typeface="Arial"/>
              <a:cs typeface="Arial"/>
            </a:defRPr>
          </a:lvl5pPr>
          <a:lvl6pPr marL="2286000" algn="l" defTabSz="914400" rtl="0" eaLnBrk="1" latinLnBrk="0" hangingPunct="1">
            <a:defRPr sz="1800" kern="1200">
              <a:solidFill>
                <a:sysClr val="windowText" lastClr="000000"/>
              </a:solidFill>
              <a:latin typeface="Calibri"/>
              <a:ea typeface="Arial"/>
              <a:cs typeface="Arial"/>
            </a:defRPr>
          </a:lvl6pPr>
          <a:lvl7pPr marL="2743200" algn="l" defTabSz="914400" rtl="0" eaLnBrk="1" latinLnBrk="0" hangingPunct="1">
            <a:defRPr sz="1800" kern="1200">
              <a:solidFill>
                <a:sysClr val="windowText" lastClr="000000"/>
              </a:solidFill>
              <a:latin typeface="Calibri"/>
              <a:ea typeface="Arial"/>
              <a:cs typeface="Arial"/>
            </a:defRPr>
          </a:lvl7pPr>
          <a:lvl8pPr marL="3200400" algn="l" defTabSz="914400" rtl="0" eaLnBrk="1" latinLnBrk="0" hangingPunct="1">
            <a:defRPr sz="1800" kern="1200">
              <a:solidFill>
                <a:sysClr val="windowText" lastClr="000000"/>
              </a:solidFill>
              <a:latin typeface="Calibri"/>
              <a:ea typeface="Arial"/>
              <a:cs typeface="Arial"/>
            </a:defRPr>
          </a:lvl8pPr>
          <a:lvl9pPr marL="3657600" algn="l" defTabSz="914400" rtl="0" eaLnBrk="1" latinLnBrk="0" hangingPunct="1">
            <a:defRPr sz="1800" kern="1200">
              <a:solidFill>
                <a:sysClr val="windowText" lastClr="000000"/>
              </a:solidFill>
              <a:latin typeface="Calibri"/>
              <a:ea typeface="Arial"/>
              <a:cs typeface="Arial"/>
            </a:defRPr>
          </a:lvl9pPr>
        </a:lstStyle>
        <a:p xmlns:a="http://schemas.openxmlformats.org/drawingml/2006/main">
          <a:pPr algn="ctr" defTabSz="457200">
            <a:defRPr/>
          </a:pPr>
          <a:r>
            <a:rPr lang="fr-CA" b="1" dirty="0">
              <a:solidFill>
                <a:prstClr val="white"/>
              </a:solidFill>
              <a:latin typeface="Trebuchet MS" pitchFamily="34" charset="0"/>
            </a:rPr>
            <a:t>Médecine de famille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56C34-FF5F-41FF-9040-021AFF38EA9F}" type="datetimeFigureOut">
              <a:rPr lang="fr-CA" smtClean="0"/>
              <a:t>2023-10-31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73386-AD46-49E0-84C7-CE0E6ACD1138}" type="slidenum">
              <a:rPr lang="fr-CA" smtClean="0"/>
              <a:t>‹#›</a:t>
            </a:fld>
            <a:endParaRPr lang="fr-CA"/>
          </a:p>
        </p:txBody>
      </p:sp>
    </p:spTree>
    <p:extLst>
      <p:ext uri="{BB962C8B-B14F-4D97-AF65-F5344CB8AC3E}">
        <p14:creationId xmlns:p14="http://schemas.microsoft.com/office/powerpoint/2010/main" val="371948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cademic.oup.com/ajcp/article/144/1/97/176153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faculty/presenter has no relationships to disclose, indicate Not Applicable under Relationships with Financial Sponsors.</a:t>
            </a:r>
          </a:p>
          <a:p>
            <a:endParaRPr lang="en-US" dirty="0"/>
          </a:p>
          <a:p>
            <a:r>
              <a:rPr lang="en-US" dirty="0"/>
              <a:t>Complete this slide for the primary presenter and ALL co-presenters if applicable.</a:t>
            </a:r>
          </a:p>
          <a:p>
            <a:endParaRPr lang="en-US" dirty="0"/>
          </a:p>
          <a:p>
            <a:r>
              <a:rPr lang="en-US" dirty="0"/>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SECTION 2 Identifier les tests à faible valeur</a:t>
            </a:r>
          </a:p>
          <a:p>
            <a:endParaRPr lang="fr-FR" dirty="0"/>
          </a:p>
        </p:txBody>
      </p:sp>
    </p:spTree>
    <p:extLst>
      <p:ext uri="{BB962C8B-B14F-4D97-AF65-F5344CB8AC3E}">
        <p14:creationId xmlns:p14="http://schemas.microsoft.com/office/powerpoint/2010/main" val="294290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0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GMSI = gammapathie monoclonale de signification indéterminée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4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 questionner sur notre conduite en cas d’anomalie AVANT de demander le test</a:t>
            </a:r>
            <a:endParaRPr lang="en-US" dirty="0"/>
          </a:p>
          <a:p>
            <a:endParaRPr lang="fr-FR" dirty="0"/>
          </a:p>
          <a:p>
            <a:r>
              <a:rPr lang="fr-FR" dirty="0"/>
              <a:t>Prévalence de base de l’hypoT4 : </a:t>
            </a:r>
            <a:r>
              <a:rPr lang="mr-IN" sz="1200" b="1" i="0" kern="1200" dirty="0">
                <a:solidFill>
                  <a:schemeClr val="tx1"/>
                </a:solidFill>
                <a:effectLst/>
                <a:latin typeface="+mn-lt"/>
                <a:ea typeface="+mn-ea"/>
                <a:cs typeface="+mn-cs"/>
              </a:rPr>
              <a:t>4.3%-8.5%</a:t>
            </a:r>
            <a:r>
              <a:rPr lang="fr-CA" sz="1200" b="1" i="0" kern="1200" dirty="0">
                <a:solidFill>
                  <a:schemeClr val="tx1"/>
                </a:solidFill>
                <a:effectLst/>
                <a:latin typeface="+mn-lt"/>
                <a:ea typeface="+mn-ea"/>
                <a:cs typeface="+mn-cs"/>
              </a:rPr>
              <a:t> dans une étude aux USA (</a:t>
            </a:r>
            <a:r>
              <a:rPr lang="fr-CA" sz="1200" b="1" i="0" kern="1200" dirty="0" err="1">
                <a:solidFill>
                  <a:schemeClr val="tx1"/>
                </a:solidFill>
                <a:effectLst/>
                <a:latin typeface="+mn-lt"/>
                <a:ea typeface="+mn-ea"/>
                <a:cs typeface="+mn-cs"/>
              </a:rPr>
              <a:t>Dynamed</a:t>
            </a:r>
            <a:r>
              <a:rPr lang="fr-CA" sz="1200" b="1" i="0" kern="1200" dirty="0">
                <a:solidFill>
                  <a:schemeClr val="tx1"/>
                </a:solidFill>
                <a:effectLst/>
                <a:latin typeface="+mn-lt"/>
                <a:ea typeface="+mn-ea"/>
                <a:cs typeface="+mn-cs"/>
              </a:rPr>
              <a:t>)</a:t>
            </a:r>
          </a:p>
          <a:p>
            <a:endParaRPr lang="fr-CA" sz="1200" b="1"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Trouvé</a:t>
            </a:r>
            <a:r>
              <a:rPr lang="fr-CA" sz="1200" b="1" i="0" kern="1200" baseline="0" dirty="0">
                <a:solidFill>
                  <a:schemeClr val="tx1"/>
                </a:solidFill>
                <a:effectLst/>
                <a:latin typeface="+mn-lt"/>
                <a:ea typeface="+mn-ea"/>
                <a:cs typeface="+mn-cs"/>
              </a:rPr>
              <a:t> avec </a:t>
            </a:r>
            <a:r>
              <a:rPr lang="fr-CA" sz="1200" b="1" i="0" kern="1200" baseline="0" dirty="0" err="1">
                <a:solidFill>
                  <a:schemeClr val="tx1"/>
                </a:solidFill>
                <a:effectLst/>
                <a:latin typeface="+mn-lt"/>
                <a:ea typeface="+mn-ea"/>
                <a:cs typeface="+mn-cs"/>
              </a:rPr>
              <a:t>Tripdatabase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3A39C-8961-7E4F-A972-4C7BBF6C3B0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09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674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7863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b347e33a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b347e33a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Tx/>
              <a:buNone/>
            </a:pPr>
            <a:r>
              <a:rPr lang="fr-CA" sz="1100" dirty="0">
                <a:latin typeface="Arial" panose="020B0604020202020204" pitchFamily="34" charset="0"/>
                <a:cs typeface="Arial" panose="020B0604020202020204" pitchFamily="34" charset="0"/>
              </a:rPr>
              <a:t>Campagne sur l’utilisation judicieuse des antibiotiques, Choisir avec soin Canada</a:t>
            </a:r>
          </a:p>
          <a:p>
            <a:pPr marL="158750" indent="0" algn="l">
              <a:buFontTx/>
              <a:buNone/>
            </a:pPr>
            <a:r>
              <a:rPr lang="fr-CA" sz="1100" dirty="0">
                <a:latin typeface="Arial" panose="020B0604020202020204" pitchFamily="34" charset="0"/>
                <a:cs typeface="Arial" panose="020B0604020202020204" pitchFamily="34" charset="0"/>
              </a:rPr>
              <a:t>Contexte : soins de longue durée</a:t>
            </a:r>
            <a:endParaRPr lang="en-CA" sz="1100" dirty="0">
              <a:latin typeface="Arial" panose="020B0604020202020204" pitchFamily="34" charset="0"/>
              <a:cs typeface="Arial" panose="020B0604020202020204" pitchFamily="34" charset="0"/>
            </a:endParaRPr>
          </a:p>
          <a:p>
            <a:pPr marL="158750" indent="0" algn="l">
              <a:buFontTx/>
              <a:buNone/>
            </a:pPr>
            <a:r>
              <a:rPr lang="en-CA" sz="1100" dirty="0">
                <a:latin typeface="Arial" panose="020B0604020202020204" pitchFamily="34" charset="0"/>
                <a:cs typeface="Arial" panose="020B0604020202020204" pitchFamily="34" charset="0"/>
              </a:rPr>
              <a:t>https://</a:t>
            </a:r>
            <a:r>
              <a:rPr lang="en-CA" sz="1100" dirty="0" err="1">
                <a:latin typeface="Arial" panose="020B0604020202020204" pitchFamily="34" charset="0"/>
                <a:cs typeface="Arial" panose="020B0604020202020204" pitchFamily="34" charset="0"/>
              </a:rPr>
              <a:t>choosingwiselycanada.org</a:t>
            </a:r>
            <a:r>
              <a:rPr lang="en-CA" sz="1100" dirty="0">
                <a:latin typeface="Arial" panose="020B0604020202020204" pitchFamily="34" charset="0"/>
                <a:cs typeface="Arial" panose="020B0604020202020204" pitchFamily="34" charset="0"/>
              </a:rPr>
              <a:t>/download/827/</a:t>
            </a:r>
          </a:p>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80794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FontTx/>
              <a:buNone/>
            </a:pPr>
            <a:r>
              <a:rPr lang="fr-CA" sz="1100" dirty="0">
                <a:latin typeface="Arial" panose="020B0604020202020204" pitchFamily="34" charset="0"/>
                <a:cs typeface="Arial" panose="020B0604020202020204" pitchFamily="34" charset="0"/>
              </a:rPr>
              <a:t>Campagne sur l’utilisation judicieuse des antibiotiques, Choisir avec soin Canada, disponible libre de droits d’auteur</a:t>
            </a:r>
          </a:p>
          <a:p>
            <a:pPr marL="158750" indent="0" algn="l">
              <a:buFontTx/>
              <a:buNone/>
            </a:pPr>
            <a:r>
              <a:rPr lang="fr-CA" sz="1100" dirty="0">
                <a:latin typeface="Arial" panose="020B0604020202020204" pitchFamily="34" charset="0"/>
                <a:cs typeface="Arial" panose="020B0604020202020204" pitchFamily="34" charset="0"/>
              </a:rPr>
              <a:t>Contexte : soins de longue durée</a:t>
            </a:r>
            <a:endParaRPr lang="en-US" sz="1100" dirty="0">
              <a:latin typeface="Arial" panose="020B0604020202020204" pitchFamily="34" charset="0"/>
              <a:cs typeface="Arial" panose="020B0604020202020204" pitchFamily="34" charset="0"/>
            </a:endParaRPr>
          </a:p>
          <a:p>
            <a:pPr marL="158750" indent="0" algn="l">
              <a:buFontTx/>
              <a:buNone/>
            </a:pPr>
            <a:r>
              <a:rPr lang="en-CA" sz="1100" dirty="0">
                <a:latin typeface="Arial" panose="020B0604020202020204" pitchFamily="34" charset="0"/>
                <a:cs typeface="Arial" panose="020B0604020202020204" pitchFamily="34" charset="0"/>
              </a:rPr>
              <a:t>https://</a:t>
            </a:r>
            <a:r>
              <a:rPr lang="en-CA" sz="1100" dirty="0" err="1">
                <a:latin typeface="Arial" panose="020B0604020202020204" pitchFamily="34" charset="0"/>
                <a:cs typeface="Arial" panose="020B0604020202020204" pitchFamily="34" charset="0"/>
              </a:rPr>
              <a:t>choosingwiselycanada.org</a:t>
            </a:r>
            <a:r>
              <a:rPr lang="en-CA" sz="1100" dirty="0">
                <a:latin typeface="Arial" panose="020B0604020202020204" pitchFamily="34" charset="0"/>
                <a:cs typeface="Arial" panose="020B0604020202020204" pitchFamily="34" charset="0"/>
              </a:rPr>
              <a:t>/download/827/</a:t>
            </a:r>
          </a:p>
        </p:txBody>
      </p:sp>
    </p:spTree>
    <p:extLst>
      <p:ext uri="{BB962C8B-B14F-4D97-AF65-F5344CB8AC3E}">
        <p14:creationId xmlns:p14="http://schemas.microsoft.com/office/powerpoint/2010/main" val="3967716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Recommandations de Choisir avec soin Canada</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Routine self-monitoring of blood glucose. G. Michael Allan, Christina </a:t>
            </a:r>
            <a:r>
              <a:rPr lang="en-CA" sz="1200" b="0" i="0" u="none" strike="noStrike" cap="none" dirty="0" err="1">
                <a:solidFill>
                  <a:srgbClr val="000000"/>
                </a:solidFill>
                <a:effectLst/>
                <a:latin typeface="Arial"/>
                <a:ea typeface="Arial"/>
                <a:cs typeface="Arial"/>
                <a:sym typeface="Arial"/>
              </a:rPr>
              <a:t>Korownyk</a:t>
            </a:r>
            <a:r>
              <a:rPr lang="en-CA" sz="1200" b="0" i="0" u="none" strike="noStrike" cap="none" dirty="0">
                <a:solidFill>
                  <a:srgbClr val="000000"/>
                </a:solidFill>
                <a:effectLst/>
                <a:latin typeface="Arial"/>
                <a:ea typeface="Arial"/>
                <a:cs typeface="Arial"/>
                <a:sym typeface="Arial"/>
              </a:rPr>
              <a:t>, Noah </a:t>
            </a:r>
            <a:r>
              <a:rPr lang="en-CA" sz="1200" b="0" i="0" u="none" strike="noStrike" cap="none" dirty="0" err="1">
                <a:solidFill>
                  <a:srgbClr val="000000"/>
                </a:solidFill>
                <a:effectLst/>
                <a:latin typeface="Arial"/>
                <a:ea typeface="Arial"/>
                <a:cs typeface="Arial"/>
                <a:sym typeface="Arial"/>
              </a:rPr>
              <a:t>Ivers</a:t>
            </a:r>
            <a:r>
              <a:rPr lang="en-CA" sz="1200" b="0" i="0" u="none" strike="noStrike" cap="none" dirty="0">
                <a:solidFill>
                  <a:srgbClr val="000000"/>
                </a:solidFill>
                <a:effectLst/>
                <a:latin typeface="Arial"/>
                <a:ea typeface="Arial"/>
                <a:cs typeface="Arial"/>
                <a:sym typeface="Arial"/>
              </a:rPr>
              <a:t>. Canadian Family Physician Sep 2011, 57 (9) 1015;</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32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Where a program has received no external financial support (e.g., monies for food, logistics assistance such as registration, AV set-up, etc.), indicate No External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en-US" dirty="0"/>
              <a:t>https://www.ncbi.nlm.nih.gov/pmc/articles/PMC2288662/</a:t>
            </a:r>
          </a:p>
          <a:p>
            <a:pPr marL="158750" indent="0">
              <a:buNone/>
            </a:pPr>
            <a:endParaRPr lang="en-US" dirty="0"/>
          </a:p>
          <a:p>
            <a:pPr marL="158750" indent="0">
              <a:buNone/>
            </a:pPr>
            <a:r>
              <a:rPr lang="en-US" dirty="0"/>
              <a:t>Extrait de la conclusion de </a:t>
            </a:r>
            <a:r>
              <a:rPr lang="en-US" dirty="0" err="1"/>
              <a:t>l’étude</a:t>
            </a:r>
            <a:r>
              <a:rPr lang="en-US" dirty="0"/>
              <a:t> :</a:t>
            </a:r>
          </a:p>
          <a:p>
            <a:pPr marL="158750" indent="0">
              <a:buNone/>
            </a:pPr>
            <a:r>
              <a:rPr lang="en-US" dirty="0"/>
              <a:t>‘’</a:t>
            </a:r>
            <a:r>
              <a:rPr lang="en-CA" sz="1200" b="0" i="0" u="none" strike="noStrike" cap="none" dirty="0">
                <a:solidFill>
                  <a:srgbClr val="000000"/>
                </a:solidFill>
                <a:effectLst/>
                <a:latin typeface="Arial"/>
                <a:ea typeface="Arial"/>
                <a:cs typeface="Arial"/>
                <a:sym typeface="Arial"/>
              </a:rPr>
              <a:t> Patients with diabetes perceive significant differences in the quality-of-life effects of complications and treatments related to their condition. On average, patients rated life with complications, especially end-stage complications, as significantly lower than that of life with treatments. However, we also found that patients perceived comprehensive diabetes care as having significant negative effects on quality of life, and these effects were equivalent to life with several intermediate complications.’’</a:t>
            </a:r>
            <a:endParaRPr lang="en-US" dirty="0"/>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042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97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464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Recommandations de Choisir avec soin Canada</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34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73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72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166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97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CA" dirty="0"/>
              <a:t>Données du CHU de Québec (2012-2013)</a:t>
            </a:r>
          </a:p>
          <a:p>
            <a:pPr marL="0" lvl="0" indent="0" algn="l" rtl="0">
              <a:spcBef>
                <a:spcPts val="0"/>
              </a:spcBef>
              <a:spcAft>
                <a:spcPts val="0"/>
              </a:spcAft>
              <a:buNone/>
            </a:pPr>
            <a:r>
              <a:rPr lang="fr-CA" dirty="0"/>
              <a:t>&lt; 0.5 % des tests montrent une déficience</a:t>
            </a:r>
          </a:p>
          <a:p>
            <a:pPr marL="0" lvl="0" indent="0" algn="l" rtl="0">
              <a:spcBef>
                <a:spcPts val="0"/>
              </a:spcBef>
              <a:spcAft>
                <a:spcPts val="0"/>
              </a:spcAft>
              <a:buNone/>
            </a:pPr>
            <a:r>
              <a:rPr lang="fr-CA" dirty="0"/>
              <a:t>Supplémentation dans l’alimentation</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6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Premier </a:t>
            </a:r>
            <a:r>
              <a:rPr lang="en-US" dirty="0" err="1"/>
              <a:t>arrêt</a:t>
            </a:r>
            <a:endParaRPr lang="en-US" dirty="0"/>
          </a:p>
        </p:txBody>
      </p:sp>
    </p:spTree>
    <p:extLst>
      <p:ext uri="{BB962C8B-B14F-4D97-AF65-F5344CB8AC3E}">
        <p14:creationId xmlns:p14="http://schemas.microsoft.com/office/powerpoint/2010/main" val="261720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7B1DBE2F-0EE6-8842-A942-6F67B29DADAD}"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CA" dirty="0"/>
              <a:t>Ajout d’un formulaire</a:t>
            </a:r>
          </a:p>
          <a:p>
            <a:pPr marL="0" lvl="0" indent="0" algn="l" rtl="0">
              <a:spcBef>
                <a:spcPts val="0"/>
              </a:spcBef>
              <a:spcAft>
                <a:spcPts val="0"/>
              </a:spcAft>
              <a:buNone/>
            </a:pPr>
            <a:r>
              <a:rPr lang="fr-CA" dirty="0"/>
              <a:t>Passé de 85 000 tests / année à 195 tests / année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33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616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ctr">
              <a:lnSpc>
                <a:spcPct val="100000"/>
              </a:lnSpc>
              <a:buNone/>
              <a:defRPr b="1"/>
            </a:pPr>
            <a:r>
              <a:rPr lang="fr-FR" b="1" dirty="0">
                <a:solidFill>
                  <a:srgbClr val="000000">
                    <a:hueOff val="0"/>
                    <a:satOff val="0"/>
                    <a:lumOff val="0"/>
                    <a:alphaOff val="0"/>
                  </a:srgbClr>
                </a:solidFill>
                <a:latin typeface="Calibri" panose="020F0502020204030204"/>
                <a:ea typeface="+mn-ea"/>
                <a:cs typeface="+mn-cs"/>
              </a:rPr>
              <a:t>Variabilité biologique</a:t>
            </a:r>
            <a:r>
              <a:rPr lang="en-US" b="1" dirty="0">
                <a:solidFill>
                  <a:srgbClr val="000000">
                    <a:hueOff val="0"/>
                    <a:satOff val="0"/>
                    <a:lumOff val="0"/>
                    <a:alphaOff val="0"/>
                  </a:srgbClr>
                </a:solidFill>
                <a:latin typeface="Calibri" panose="020F0502020204030204"/>
                <a:ea typeface="+mn-ea"/>
                <a:cs typeface="+mn-cs"/>
              </a:rPr>
              <a:t> </a:t>
            </a:r>
            <a:r>
              <a:rPr lang="fr-FR" dirty="0">
                <a:solidFill>
                  <a:srgbClr val="000000">
                    <a:hueOff val="0"/>
                    <a:satOff val="0"/>
                    <a:lumOff val="0"/>
                    <a:alphaOff val="0"/>
                  </a:srgbClr>
                </a:solidFill>
                <a:latin typeface="Calibri" panose="020F0502020204030204"/>
                <a:ea typeface="+mn-ea"/>
                <a:cs typeface="+mn-cs"/>
              </a:rPr>
              <a:t>Dépend de plusieurs facteurs</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Température</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Humeur</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Environnement</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État de santé</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Stress</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Diète</a:t>
            </a:r>
            <a:endParaRPr lang="en-US" dirty="0">
              <a:solidFill>
                <a:srgbClr val="000000">
                  <a:hueOff val="0"/>
                  <a:satOff val="0"/>
                  <a:lumOff val="0"/>
                  <a:alphaOff val="0"/>
                </a:srgbClr>
              </a:solidFill>
              <a:latin typeface="Calibri" panose="020F0502020204030204"/>
              <a:ea typeface="+mn-ea"/>
              <a:cs typeface="+mn-cs"/>
            </a:endParaRPr>
          </a:p>
          <a:p>
            <a:pPr marL="1200150" lvl="2" indent="-285750">
              <a:buFont typeface="Arial" panose="020B0604020202020204" pitchFamily="34" charset="0"/>
              <a:buChar char="•"/>
            </a:pPr>
            <a:r>
              <a:rPr lang="fr-FR" dirty="0">
                <a:solidFill>
                  <a:srgbClr val="000000">
                    <a:hueOff val="0"/>
                    <a:satOff val="0"/>
                    <a:lumOff val="0"/>
                    <a:alphaOff val="0"/>
                  </a:srgbClr>
                </a:solidFill>
                <a:latin typeface="Calibri" panose="020F0502020204030204"/>
                <a:ea typeface="+mn-ea"/>
                <a:cs typeface="+mn-cs"/>
              </a:rPr>
              <a:t>Activité physique</a:t>
            </a:r>
            <a:endParaRPr lang="en-US" dirty="0">
              <a:solidFill>
                <a:srgbClr val="000000">
                  <a:hueOff val="0"/>
                  <a:satOff val="0"/>
                  <a:lumOff val="0"/>
                  <a:alphaOff val="0"/>
                </a:srgbClr>
              </a:solidFill>
              <a:latin typeface="Calibri" panose="020F0502020204030204"/>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5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544BDC-D258-D84A-9E36-F39A2520F0F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499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544BDC-D258-D84A-9E36-F39A2520F0F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973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Image obtenue libre de droits d’auteur de la banque d’image </a:t>
            </a:r>
            <a:r>
              <a:rPr lang="fr-CA" dirty="0" err="1"/>
              <a:t>Pexels</a:t>
            </a:r>
            <a:endParaRPr lang="fr-CA" dirty="0"/>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39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b8d1ca927_3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ab8d1ca927_3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Dénote souvent une gestion de l’incertitude du clinicien</a:t>
            </a:r>
          </a:p>
          <a:p>
            <a:pPr marL="0" lvl="0" indent="0" algn="l" rtl="0">
              <a:spcBef>
                <a:spcPts val="0"/>
              </a:spcBef>
              <a:spcAft>
                <a:spcPts val="0"/>
              </a:spcAft>
              <a:buNone/>
            </a:pPr>
            <a:r>
              <a:rPr lang="fr-CA" dirty="0"/>
              <a:t>Peur de poursuite?</a:t>
            </a:r>
          </a:p>
          <a:p>
            <a:pPr marL="0" lvl="0" indent="0" algn="l" rtl="0">
              <a:spcBef>
                <a:spcPts val="0"/>
              </a:spcBef>
              <a:spcAft>
                <a:spcPts val="0"/>
              </a:spcAft>
              <a:buNone/>
            </a:pPr>
            <a:r>
              <a:rPr lang="fr-CA" dirty="0"/>
              <a:t>Pratique surchargée?</a:t>
            </a:r>
            <a:endParaRPr dirty="0"/>
          </a:p>
        </p:txBody>
      </p:sp>
    </p:spTree>
    <p:extLst>
      <p:ext uri="{BB962C8B-B14F-4D97-AF65-F5344CB8AC3E}">
        <p14:creationId xmlns:p14="http://schemas.microsoft.com/office/powerpoint/2010/main" val="2108823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Outil</a:t>
            </a:r>
            <a:r>
              <a:rPr lang="en-US" dirty="0"/>
              <a:t> de </a:t>
            </a:r>
            <a:r>
              <a:rPr lang="en-US" dirty="0" err="1"/>
              <a:t>Choisir</a:t>
            </a:r>
            <a:r>
              <a:rPr lang="en-US" dirty="0"/>
              <a:t> avec </a:t>
            </a:r>
            <a:r>
              <a:rPr lang="en-US" dirty="0" err="1"/>
              <a:t>soin</a:t>
            </a:r>
            <a:r>
              <a:rPr lang="en-US" dirty="0"/>
              <a:t> Canada pour engager des discussions entre patients et </a:t>
            </a:r>
            <a:r>
              <a:rPr lang="en-US" dirty="0" err="1"/>
              <a:t>professionnels</a:t>
            </a:r>
            <a:endParaRPr lang="en-US" dirty="0"/>
          </a:p>
          <a:p>
            <a:r>
              <a:rPr lang="en-US" dirty="0"/>
              <a:t>Quatre questions </a:t>
            </a:r>
            <a:r>
              <a:rPr lang="en-US" dirty="0" err="1"/>
              <a:t>générales</a:t>
            </a:r>
            <a:r>
              <a:rPr lang="en-US" dirty="0"/>
              <a:t> qui </a:t>
            </a:r>
            <a:r>
              <a:rPr lang="en-US" dirty="0" err="1"/>
              <a:t>résument</a:t>
            </a:r>
            <a:r>
              <a:rPr lang="en-US" dirty="0"/>
              <a:t> comment les patients </a:t>
            </a:r>
            <a:r>
              <a:rPr lang="en-US" dirty="0" err="1"/>
              <a:t>peuvent</a:t>
            </a:r>
            <a:r>
              <a:rPr lang="en-US" dirty="0"/>
              <a:t> </a:t>
            </a:r>
            <a:r>
              <a:rPr lang="en-US" dirty="0" err="1"/>
              <a:t>s’assurer</a:t>
            </a:r>
            <a:r>
              <a:rPr lang="en-US" dirty="0"/>
              <a:t> que les </a:t>
            </a:r>
            <a:r>
              <a:rPr lang="en-US" dirty="0" err="1"/>
              <a:t>soins</a:t>
            </a:r>
            <a:r>
              <a:rPr lang="en-US" dirty="0"/>
              <a:t> </a:t>
            </a:r>
            <a:r>
              <a:rPr lang="en-US" dirty="0" err="1"/>
              <a:t>qu’ils</a:t>
            </a:r>
            <a:r>
              <a:rPr lang="en-US" dirty="0"/>
              <a:t> </a:t>
            </a:r>
            <a:r>
              <a:rPr lang="en-US" dirty="0" err="1"/>
              <a:t>reçoivent</a:t>
            </a:r>
            <a:r>
              <a:rPr lang="en-US" dirty="0"/>
              <a:t> </a:t>
            </a:r>
            <a:r>
              <a:rPr lang="en-US" dirty="0" err="1"/>
              <a:t>sont</a:t>
            </a:r>
            <a:r>
              <a:rPr lang="en-US" dirty="0"/>
              <a:t> </a:t>
            </a:r>
            <a:r>
              <a:rPr lang="en-US" dirty="0" err="1"/>
              <a:t>appropriés</a:t>
            </a:r>
            <a:r>
              <a:rPr lang="en-US" dirty="0"/>
              <a:t>.</a:t>
            </a:r>
          </a:p>
          <a:p>
            <a:r>
              <a:rPr lang="en-US" dirty="0"/>
              <a:t>Les </a:t>
            </a:r>
            <a:r>
              <a:rPr lang="en-US" dirty="0" err="1"/>
              <a:t>médecins</a:t>
            </a:r>
            <a:r>
              <a:rPr lang="en-US" dirty="0"/>
              <a:t> </a:t>
            </a:r>
            <a:r>
              <a:rPr lang="en-US" dirty="0" err="1"/>
              <a:t>peuvent</a:t>
            </a:r>
            <a:r>
              <a:rPr lang="en-US" dirty="0"/>
              <a:t> </a:t>
            </a:r>
            <a:r>
              <a:rPr lang="en-US" dirty="0" err="1"/>
              <a:t>aussi</a:t>
            </a:r>
            <a:r>
              <a:rPr lang="en-US" dirty="0"/>
              <a:t> se poser </a:t>
            </a:r>
            <a:r>
              <a:rPr lang="en-US" dirty="0" err="1"/>
              <a:t>ces</a:t>
            </a:r>
            <a:r>
              <a:rPr lang="en-US" dirty="0"/>
              <a:t> questions </a:t>
            </a:r>
            <a:r>
              <a:rPr lang="en-US" dirty="0" err="1"/>
              <a:t>avant</a:t>
            </a:r>
            <a:r>
              <a:rPr lang="en-US" dirty="0"/>
              <a:t> de proposer un test </a:t>
            </a:r>
            <a:r>
              <a:rPr lang="en-US" dirty="0" err="1"/>
              <a:t>ou</a:t>
            </a:r>
            <a:r>
              <a:rPr lang="en-US" dirty="0"/>
              <a:t> un </a:t>
            </a:r>
            <a:r>
              <a:rPr lang="en-US" dirty="0" err="1"/>
              <a:t>traitement</a:t>
            </a:r>
            <a:r>
              <a:rPr lang="en-US" dirty="0"/>
              <a:t> </a:t>
            </a:r>
            <a:r>
              <a:rPr lang="en-US" dirty="0" err="1"/>
              <a:t>à</a:t>
            </a:r>
            <a:r>
              <a:rPr lang="en-US" dirty="0"/>
              <a:t> un patient pour </a:t>
            </a:r>
            <a:r>
              <a:rPr lang="en-US" dirty="0" err="1"/>
              <a:t>s’assurer</a:t>
            </a:r>
            <a:r>
              <a:rPr lang="en-US" dirty="0"/>
              <a:t> que </a:t>
            </a:r>
            <a:r>
              <a:rPr lang="en-US" dirty="0" err="1"/>
              <a:t>celui</a:t>
            </a:r>
            <a:r>
              <a:rPr lang="en-US" dirty="0"/>
              <a:t>-ci </a:t>
            </a:r>
            <a:r>
              <a:rPr lang="en-US" dirty="0" err="1"/>
              <a:t>est</a:t>
            </a:r>
            <a:r>
              <a:rPr lang="en-US" dirty="0"/>
              <a:t> </a:t>
            </a:r>
            <a:r>
              <a:rPr lang="en-US" dirty="0" err="1"/>
              <a:t>approprié</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59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en-US" dirty="0"/>
              <a:t>Les </a:t>
            </a:r>
            <a:r>
              <a:rPr lang="en-US" dirty="0" err="1"/>
              <a:t>données</a:t>
            </a:r>
            <a:r>
              <a:rPr lang="en-US" dirty="0"/>
              <a:t> </a:t>
            </a:r>
            <a:r>
              <a:rPr lang="en-US" dirty="0" err="1"/>
              <a:t>montrent</a:t>
            </a:r>
            <a:r>
              <a:rPr lang="en-US" dirty="0"/>
              <a:t> </a:t>
            </a:r>
            <a:r>
              <a:rPr lang="en-US" dirty="0" err="1"/>
              <a:t>qu’on</a:t>
            </a:r>
            <a:r>
              <a:rPr lang="en-US" dirty="0"/>
              <a:t> ne parle pas </a:t>
            </a:r>
            <a:r>
              <a:rPr lang="en-US" dirty="0" err="1"/>
              <a:t>équitablement</a:t>
            </a:r>
            <a:r>
              <a:rPr lang="en-US" dirty="0"/>
              <a:t>  des pour / </a:t>
            </a:r>
            <a:r>
              <a:rPr lang="en-US" dirty="0" err="1"/>
              <a:t>contre</a:t>
            </a:r>
            <a:r>
              <a:rPr lang="en-US" dirty="0"/>
              <a:t> </a:t>
            </a:r>
            <a:r>
              <a:rPr lang="en-US" dirty="0" err="1"/>
              <a:t>d’une</a:t>
            </a:r>
            <a:r>
              <a:rPr lang="en-US" dirty="0"/>
              <a:t> intervention</a:t>
            </a:r>
          </a:p>
          <a:p>
            <a:pPr marL="158750" indent="0">
              <a:buNone/>
            </a:pPr>
            <a:r>
              <a:rPr lang="en-US" dirty="0" err="1"/>
              <a:t>D’autres</a:t>
            </a:r>
            <a:r>
              <a:rPr lang="en-US" dirty="0"/>
              <a:t> </a:t>
            </a:r>
            <a:r>
              <a:rPr lang="en-US" dirty="0" err="1"/>
              <a:t>données</a:t>
            </a:r>
            <a:r>
              <a:rPr lang="en-US" dirty="0"/>
              <a:t> non </a:t>
            </a:r>
            <a:r>
              <a:rPr lang="en-US" dirty="0" err="1"/>
              <a:t>illustrées</a:t>
            </a:r>
            <a:r>
              <a:rPr lang="en-US" dirty="0"/>
              <a:t> sur la diapositive </a:t>
            </a:r>
            <a:r>
              <a:rPr lang="en-US" dirty="0" err="1"/>
              <a:t>montrent</a:t>
            </a:r>
            <a:r>
              <a:rPr lang="en-US" dirty="0"/>
              <a:t> </a:t>
            </a:r>
            <a:r>
              <a:rPr lang="en-US" dirty="0" err="1"/>
              <a:t>qu’il</a:t>
            </a:r>
            <a:r>
              <a:rPr lang="en-US" dirty="0"/>
              <a:t> y a </a:t>
            </a:r>
            <a:r>
              <a:rPr lang="en-US" dirty="0" err="1"/>
              <a:t>souvent</a:t>
            </a:r>
            <a:r>
              <a:rPr lang="en-US" dirty="0"/>
              <a:t> discordance entre </a:t>
            </a:r>
            <a:r>
              <a:rPr lang="en-US" dirty="0" err="1"/>
              <a:t>ce</a:t>
            </a:r>
            <a:r>
              <a:rPr lang="en-US" dirty="0"/>
              <a:t> que les </a:t>
            </a:r>
            <a:r>
              <a:rPr lang="en-US" dirty="0" err="1"/>
              <a:t>patient.e.s</a:t>
            </a:r>
            <a:r>
              <a:rPr lang="en-US" dirty="0"/>
              <a:t> </a:t>
            </a:r>
            <a:r>
              <a:rPr lang="en-US" dirty="0" err="1"/>
              <a:t>veulent</a:t>
            </a:r>
            <a:r>
              <a:rPr lang="en-US" dirty="0"/>
              <a:t> et </a:t>
            </a:r>
            <a:r>
              <a:rPr lang="en-US" dirty="0" err="1"/>
              <a:t>ce</a:t>
            </a:r>
            <a:r>
              <a:rPr lang="en-US" dirty="0"/>
              <a:t> que les </a:t>
            </a:r>
            <a:r>
              <a:rPr lang="en-US" dirty="0" err="1"/>
              <a:t>médecins</a:t>
            </a:r>
            <a:r>
              <a:rPr lang="en-US" dirty="0"/>
              <a:t> </a:t>
            </a:r>
            <a:r>
              <a:rPr lang="en-US" dirty="0" err="1"/>
              <a:t>pensent</a:t>
            </a:r>
            <a:r>
              <a:rPr lang="en-US" dirty="0"/>
              <a:t> que </a:t>
            </a:r>
            <a:r>
              <a:rPr lang="en-US" dirty="0" err="1"/>
              <a:t>leurs</a:t>
            </a:r>
            <a:r>
              <a:rPr lang="en-US" dirty="0"/>
              <a:t> </a:t>
            </a:r>
            <a:r>
              <a:rPr lang="en-US" dirty="0" err="1"/>
              <a:t>patient.e.s</a:t>
            </a:r>
            <a:r>
              <a:rPr lang="en-US" dirty="0"/>
              <a:t> </a:t>
            </a:r>
            <a:r>
              <a:rPr lang="en-US" dirty="0" err="1"/>
              <a:t>veulent</a:t>
            </a:r>
            <a:endParaRPr lang="en-US" dirty="0"/>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50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69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161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217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7B1DBE2F-0EE6-8842-A942-6F67B29DADAD}" type="slidenum">
              <a:rPr lang="en-US" smtClean="0"/>
              <a:pPr/>
              <a:t>95</a:t>
            </a:fld>
            <a:endParaRPr lang="en-US"/>
          </a:p>
        </p:txBody>
      </p:sp>
    </p:spTree>
    <p:extLst>
      <p:ext uri="{BB962C8B-B14F-4D97-AF65-F5344CB8AC3E}">
        <p14:creationId xmlns:p14="http://schemas.microsoft.com/office/powerpoint/2010/main" val="187261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2128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Estimation fréquemment trouvé dans la littérature.</a:t>
            </a:r>
          </a:p>
          <a:p>
            <a:endParaRPr lang="fr-FR" dirty="0"/>
          </a:p>
          <a:p>
            <a:r>
              <a:rPr lang="fr-FR" dirty="0"/>
              <a:t>270 millions US annuellement aux USA</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46889-CC55-134C-885F-CAA5B3553B6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7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r-CA" dirty="0"/>
              <a:t>Mentionner brièvement que l’on se dit souvent que ce sont nos collègues spécialistes qui veulent beaucoup de tests. Nous avons tous notre part à faire, mais nous prescrivons tout de même la majorité des tests comme médecins de famille.</a:t>
            </a:r>
          </a:p>
          <a:p>
            <a:r>
              <a:rPr lang="fr-CA" dirty="0"/>
              <a:t>Cette étude de 2015 était pour la ville de Calgary.</a:t>
            </a:r>
          </a:p>
          <a:p>
            <a:r>
              <a:rPr lang="fr-CA" dirty="0"/>
              <a:t>En gros, les médecins prescrivent en moyenne 27 945 $/année/médecin. Les médecins de </a:t>
            </a:r>
            <a:r>
              <a:rPr lang="fr-CA" u="none" dirty="0"/>
              <a:t>famille de famille représentaient 58 % des dépenses (et étaient </a:t>
            </a:r>
            <a:r>
              <a:rPr lang="fr-CA" u="sng" dirty="0"/>
              <a:t>44 % des médecins</a:t>
            </a:r>
            <a:r>
              <a:rPr lang="fr-CA" u="none" dirty="0"/>
              <a:t>).</a:t>
            </a:r>
          </a:p>
          <a:p>
            <a:r>
              <a:rPr lang="fr-CA" dirty="0"/>
              <a:t>Beaucoup d’analyse coûtent moins d’un dollar</a:t>
            </a:r>
          </a:p>
          <a:p>
            <a:r>
              <a:rPr lang="fr-CA" dirty="0"/>
              <a:t>Le coût en soit ne devrait pas nous empêcher de prescrire un test cependant</a:t>
            </a:r>
          </a:p>
          <a:p>
            <a:r>
              <a:rPr lang="fr-CA" dirty="0">
                <a:hlinkClick r:id="rId3"/>
              </a:rPr>
              <a:t>https://academic.oup.com/ajcp/article/144/1/97/1761537</a:t>
            </a:r>
            <a:endParaRPr lang="fr-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79BAB-C9E4-4318-834A-B6084D5ABC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1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la dichotomie</a:t>
            </a:r>
          </a:p>
          <a:p>
            <a:r>
              <a:rPr lang="fr-FR" dirty="0"/>
              <a:t>À peu près tous les tests y passent</a:t>
            </a:r>
          </a:p>
          <a:p>
            <a:r>
              <a:rPr lang="fr-FR" dirty="0"/>
              <a:t>La plupart des tests se retrouve dans la zone grise</a:t>
            </a:r>
          </a:p>
          <a:p>
            <a:r>
              <a:rPr lang="fr-FR" dirty="0"/>
              <a:t>Les situations cliniques/indications y sont aussi pour beaucoup</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87DD4-4A56-8749-9EAF-EE4920E96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44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0" cy="2387600"/>
          </a:xfrm>
        </p:spPr>
        <p:txBody>
          <a:bodyPr anchor="b"/>
          <a:lstStyle>
            <a:lvl1pPr algn="ctr">
              <a:defRPr sz="5994"/>
            </a:lvl1pPr>
          </a:lstStyle>
          <a:p>
            <a:r>
              <a:rPr lang="fr-FR"/>
              <a:t>Modifiez le style du titre</a:t>
            </a:r>
            <a:endParaRPr lang="en-CA"/>
          </a:p>
        </p:txBody>
      </p:sp>
      <p:sp>
        <p:nvSpPr>
          <p:cNvPr id="3" name="Subtitle 2"/>
          <p:cNvSpPr>
            <a:spLocks noGrp="1"/>
          </p:cNvSpPr>
          <p:nvPr>
            <p:ph type="subTitle" idx="1"/>
          </p:nvPr>
        </p:nvSpPr>
        <p:spPr>
          <a:xfrm>
            <a:off x="1524003"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fr-FR"/>
              <a:t>Modifiez le style des sous-titres du masque</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100976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128195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CA"/>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1212596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9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5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09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781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725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6844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600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91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346960"/>
            <a:ext cx="10515600" cy="961059"/>
          </a:xfrm>
        </p:spPr>
        <p:txBody>
          <a:bodyPr>
            <a:normAutofit/>
          </a:bodyPr>
          <a:lstStyle>
            <a:lvl1pPr>
              <a:defRPr sz="3996" b="1">
                <a:ln>
                  <a:solidFill>
                    <a:schemeClr val="accent1"/>
                  </a:solidFill>
                </a:ln>
                <a:solidFill>
                  <a:schemeClr val="bg2"/>
                </a:solidFill>
                <a:latin typeface="+mn-lt"/>
              </a:defRPr>
            </a:lvl1pPr>
          </a:lstStyle>
          <a:p>
            <a:r>
              <a:rPr lang="fr-FR" dirty="0"/>
              <a:t>Modifiez le style du titre</a:t>
            </a:r>
            <a:endParaRPr lang="en-CA" dirty="0"/>
          </a:p>
        </p:txBody>
      </p:sp>
      <p:sp>
        <p:nvSpPr>
          <p:cNvPr id="3" name="Content Placeholder 2"/>
          <p:cNvSpPr>
            <a:spLocks noGrp="1"/>
          </p:cNvSpPr>
          <p:nvPr>
            <p:ph idx="1" hasCustomPrompt="1"/>
          </p:nvPr>
        </p:nvSpPr>
        <p:spPr>
          <a:xfrm>
            <a:off x="838201" y="1321014"/>
            <a:ext cx="10515600" cy="4855951"/>
          </a:xfrm>
        </p:spPr>
        <p:txBody>
          <a:bodyPr>
            <a:normAutofit/>
          </a:bodyPr>
          <a:lstStyle>
            <a:lvl1pPr marL="239778" indent="-239778">
              <a:lnSpc>
                <a:spcPct val="100000"/>
              </a:lnSpc>
              <a:spcBef>
                <a:spcPts val="0"/>
              </a:spcBef>
              <a:defRPr sz="3197">
                <a:solidFill>
                  <a:schemeClr val="tx1"/>
                </a:solidFill>
                <a:latin typeface="+mn-lt"/>
              </a:defRPr>
            </a:lvl1pPr>
            <a:lvl2pPr marL="959112" indent="-479556">
              <a:lnSpc>
                <a:spcPct val="100000"/>
              </a:lnSpc>
              <a:spcBef>
                <a:spcPts val="0"/>
              </a:spcBef>
              <a:defRPr sz="3197">
                <a:solidFill>
                  <a:schemeClr val="tx1"/>
                </a:solidFill>
                <a:latin typeface="+mn-lt"/>
              </a:defRPr>
            </a:lvl2pPr>
            <a:lvl3pPr>
              <a:lnSpc>
                <a:spcPct val="100000"/>
              </a:lnSpc>
              <a:spcBef>
                <a:spcPts val="0"/>
              </a:spcBef>
              <a:defRPr sz="3197">
                <a:solidFill>
                  <a:schemeClr val="tx1"/>
                </a:solidFill>
                <a:latin typeface="+mn-lt"/>
              </a:defRPr>
            </a:lvl3pPr>
            <a:lvl4pPr>
              <a:lnSpc>
                <a:spcPct val="100000"/>
              </a:lnSpc>
              <a:spcBef>
                <a:spcPts val="0"/>
              </a:spcBef>
              <a:defRPr sz="3197">
                <a:solidFill>
                  <a:schemeClr val="tx1"/>
                </a:solidFill>
                <a:latin typeface="+mn-lt"/>
              </a:defRPr>
            </a:lvl4pPr>
            <a:lvl5pPr>
              <a:lnSpc>
                <a:spcPct val="100000"/>
              </a:lnSpc>
              <a:spcBef>
                <a:spcPts val="0"/>
              </a:spcBef>
              <a:defRPr sz="3197">
                <a:solidFill>
                  <a:schemeClr val="tx1"/>
                </a:solidFill>
                <a:latin typeface="+mn-lt"/>
              </a:defRPr>
            </a:lvl5pPr>
          </a:lstStyle>
          <a:p>
            <a:pPr lvl="0"/>
            <a:r>
              <a:rPr lang="fr-FR" dirty="0"/>
              <a:t>Cliquez pour modifier les styles du texte du masque </a:t>
            </a:r>
            <a:r>
              <a:rPr lang="fr-FR" dirty="0" err="1"/>
              <a:t>textetextetexte</a:t>
            </a:r>
            <a:endParaRPr lang="fr-FR" dirty="0"/>
          </a:p>
          <a:p>
            <a:pPr lvl="1"/>
            <a:r>
              <a:rPr lang="fr-FR" dirty="0"/>
              <a:t>Deuxième niveau </a:t>
            </a:r>
            <a:r>
              <a:rPr lang="fr-FR" dirty="0" err="1"/>
              <a:t>textetextetexte</a:t>
            </a:r>
            <a:r>
              <a:rPr lang="fr-FR" dirty="0"/>
              <a:t> </a:t>
            </a:r>
            <a:r>
              <a:rPr lang="fr-FR" dirty="0" err="1"/>
              <a:t>textetextetexte</a:t>
            </a:r>
            <a:r>
              <a:rPr lang="fr-FR" dirty="0"/>
              <a:t> </a:t>
            </a:r>
            <a:r>
              <a:rPr lang="fr-FR" dirty="0" err="1"/>
              <a:t>textetextetexte</a:t>
            </a:r>
            <a:endParaRPr lang="fr-FR" dirty="0"/>
          </a:p>
          <a:p>
            <a:pPr lvl="1"/>
            <a:endParaRPr lang="fr-FR" dirty="0"/>
          </a:p>
        </p:txBody>
      </p:sp>
      <p:sp>
        <p:nvSpPr>
          <p:cNvPr id="8" name="Rectangle 7"/>
          <p:cNvSpPr/>
          <p:nvPr userDrawn="1"/>
        </p:nvSpPr>
        <p:spPr>
          <a:xfrm>
            <a:off x="3" y="6461357"/>
            <a:ext cx="12192000" cy="396643"/>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99">
              <a:ln>
                <a:solidFill>
                  <a:srgbClr val="5AB7B2"/>
                </a:solidFill>
              </a:ln>
              <a:solidFill>
                <a:srgbClr val="5AB7B2"/>
              </a:solidFill>
            </a:endParaRPr>
          </a:p>
        </p:txBody>
      </p:sp>
      <p:sp>
        <p:nvSpPr>
          <p:cNvPr id="9" name="Isosceles Triangle 8"/>
          <p:cNvSpPr/>
          <p:nvPr userDrawn="1"/>
        </p:nvSpPr>
        <p:spPr>
          <a:xfrm flipV="1">
            <a:off x="890177" y="6448359"/>
            <a:ext cx="293537" cy="210981"/>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99" baseline="0" dirty="0"/>
          </a:p>
        </p:txBody>
      </p:sp>
      <p:sp>
        <p:nvSpPr>
          <p:cNvPr id="10" name="TextBox 9"/>
          <p:cNvSpPr txBox="1"/>
          <p:nvPr userDrawn="1"/>
        </p:nvSpPr>
        <p:spPr>
          <a:xfrm>
            <a:off x="5470723" y="6474616"/>
            <a:ext cx="5910295" cy="338426"/>
          </a:xfrm>
          <a:prstGeom prst="rect">
            <a:avLst/>
          </a:prstGeom>
          <a:noFill/>
        </p:spPr>
        <p:txBody>
          <a:bodyPr wrap="square" rtlCol="0">
            <a:spAutoFit/>
          </a:bodyPr>
          <a:lstStyle/>
          <a:p>
            <a:pPr algn="r"/>
            <a:r>
              <a:rPr lang="en-CA" sz="1599" b="1" dirty="0">
                <a:solidFill>
                  <a:schemeClr val="bg1"/>
                </a:solidFill>
              </a:rPr>
              <a:t>www.choisiravecsoinquebec.ca   |   @Choisiravecsoinqc</a:t>
            </a:r>
          </a:p>
        </p:txBody>
      </p:sp>
    </p:spTree>
    <p:extLst>
      <p:ext uri="{BB962C8B-B14F-4D97-AF65-F5344CB8AC3E}">
        <p14:creationId xmlns:p14="http://schemas.microsoft.com/office/powerpoint/2010/main" val="4145442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824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742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689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Diapositive de titre">
    <p:spTree>
      <p:nvGrpSpPr>
        <p:cNvPr id="1" name=""/>
        <p:cNvGrpSpPr/>
        <p:nvPr/>
      </p:nvGrpSpPr>
      <p:grpSpPr>
        <a:xfrm>
          <a:off x="0" y="0"/>
          <a:ext cx="0" cy="0"/>
          <a:chOff x="0" y="0"/>
          <a:chExt cx="0" cy="0"/>
        </a:xfrm>
      </p:grpSpPr>
      <p:sp>
        <p:nvSpPr>
          <p:cNvPr id="6" name="Titre 1"/>
          <p:cNvSpPr>
            <a:spLocks noGrp="1"/>
          </p:cNvSpPr>
          <p:nvPr>
            <p:ph type="title"/>
          </p:nvPr>
        </p:nvSpPr>
        <p:spPr>
          <a:xfrm>
            <a:off x="2170176" y="301984"/>
            <a:ext cx="9474101" cy="1016000"/>
          </a:xfrm>
          <a:prstGeom prst="rect">
            <a:avLst/>
          </a:prstGeom>
        </p:spPr>
        <p:txBody>
          <a:bodyPr/>
          <a:lstStyle>
            <a:lvl1pPr algn="l">
              <a:defRPr sz="3600" b="1">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7" name="Espace réservé du contenu 2"/>
          <p:cNvSpPr>
            <a:spLocks noGrp="1"/>
          </p:cNvSpPr>
          <p:nvPr>
            <p:ph idx="1"/>
          </p:nvPr>
        </p:nvSpPr>
        <p:spPr>
          <a:xfrm>
            <a:off x="2170176" y="2698019"/>
            <a:ext cx="4296365" cy="3147880"/>
          </a:xfrm>
          <a:prstGeom prst="rect">
            <a:avLst/>
          </a:prstGeom>
        </p:spPr>
        <p:txBody>
          <a:bodyPr/>
          <a:lstStyle>
            <a:lvl1pPr marL="0" indent="0">
              <a:buFont typeface="Wingdings" charset="2"/>
              <a:buNone/>
              <a:defRPr sz="2400">
                <a:latin typeface="Arial Narrow" charset="0"/>
                <a:ea typeface="Arial Narrow" charset="0"/>
                <a:cs typeface="Arial Narrow" charset="0"/>
              </a:defRPr>
            </a:lvl1pPr>
            <a:lvl2pPr marL="457189" indent="0">
              <a:buFont typeface="Wingdings" charset="2"/>
              <a:buNone/>
              <a:defRPr sz="2000">
                <a:latin typeface="Arial Narrow" charset="0"/>
                <a:ea typeface="Arial Narrow" charset="0"/>
                <a:cs typeface="Arial Narrow" charset="0"/>
              </a:defRPr>
            </a:lvl2pPr>
            <a:lvl3pPr marL="914377" indent="0">
              <a:buFont typeface="Wingdings" charset="2"/>
              <a:buNone/>
              <a:defRPr sz="1800">
                <a:latin typeface="Arial Narrow" charset="0"/>
                <a:ea typeface="Arial Narrow" charset="0"/>
                <a:cs typeface="Arial Narrow" charset="0"/>
              </a:defRPr>
            </a:lvl3pPr>
            <a:lvl4pPr marL="1371566" indent="0">
              <a:buFont typeface="Wingdings" charset="2"/>
              <a:buNone/>
              <a:defRPr sz="1600">
                <a:latin typeface="Arial Narrow" charset="0"/>
                <a:ea typeface="Arial Narrow" charset="0"/>
                <a:cs typeface="Arial Narrow" charset="0"/>
              </a:defRPr>
            </a:lvl4pPr>
            <a:lvl5pPr marL="2171646" indent="-342891">
              <a:buFont typeface="Wingdings" charset="2"/>
              <a:buChar char="§"/>
              <a:defRPr sz="1600">
                <a:latin typeface="Arial Narrow" charset="0"/>
                <a:ea typeface="Arial Narrow" charset="0"/>
                <a:cs typeface="Arial Narrow" charset="0"/>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p:txBody>
      </p:sp>
      <p:sp>
        <p:nvSpPr>
          <p:cNvPr id="8" name="Espace réservé du contenu 2"/>
          <p:cNvSpPr>
            <a:spLocks noGrp="1"/>
          </p:cNvSpPr>
          <p:nvPr>
            <p:ph idx="11"/>
          </p:nvPr>
        </p:nvSpPr>
        <p:spPr>
          <a:xfrm>
            <a:off x="7347912" y="2698019"/>
            <a:ext cx="4296365" cy="3147880"/>
          </a:xfrm>
          <a:prstGeom prst="rect">
            <a:avLst/>
          </a:prstGeom>
        </p:spPr>
        <p:txBody>
          <a:bodyPr/>
          <a:lstStyle>
            <a:lvl1pPr marL="0" indent="0">
              <a:buFont typeface="Wingdings" charset="2"/>
              <a:buNone/>
              <a:defRPr sz="2400">
                <a:latin typeface="Arial Narrow" charset="0"/>
                <a:ea typeface="Arial Narrow" charset="0"/>
                <a:cs typeface="Arial Narrow" charset="0"/>
              </a:defRPr>
            </a:lvl1pPr>
            <a:lvl2pPr marL="457189" indent="0">
              <a:buFont typeface="Wingdings" charset="2"/>
              <a:buNone/>
              <a:defRPr sz="2000">
                <a:latin typeface="Arial Narrow" charset="0"/>
                <a:ea typeface="Arial Narrow" charset="0"/>
                <a:cs typeface="Arial Narrow" charset="0"/>
              </a:defRPr>
            </a:lvl2pPr>
            <a:lvl3pPr marL="914377" indent="0">
              <a:buFont typeface="Wingdings" charset="2"/>
              <a:buNone/>
              <a:defRPr sz="1800">
                <a:latin typeface="Arial Narrow" charset="0"/>
                <a:ea typeface="Arial Narrow" charset="0"/>
                <a:cs typeface="Arial Narrow" charset="0"/>
              </a:defRPr>
            </a:lvl3pPr>
            <a:lvl4pPr marL="1371566" indent="0">
              <a:buFont typeface="Wingdings" charset="2"/>
              <a:buNone/>
              <a:defRPr sz="1600">
                <a:latin typeface="Arial Narrow" charset="0"/>
                <a:ea typeface="Arial Narrow" charset="0"/>
                <a:cs typeface="Arial Narrow" charset="0"/>
              </a:defRPr>
            </a:lvl4pPr>
            <a:lvl5pPr marL="2171646" indent="-342891">
              <a:buFont typeface="Wingdings" charset="2"/>
              <a:buChar char="§"/>
              <a:defRPr sz="1600">
                <a:latin typeface="Arial Narrow" charset="0"/>
                <a:ea typeface="Arial Narrow" charset="0"/>
                <a:cs typeface="Arial Narrow" charset="0"/>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p:txBody>
      </p:sp>
      <p:sp>
        <p:nvSpPr>
          <p:cNvPr id="11" name="Espace réservé du texte 3"/>
          <p:cNvSpPr>
            <a:spLocks noGrp="1"/>
          </p:cNvSpPr>
          <p:nvPr>
            <p:ph type="body" sz="half" idx="12"/>
          </p:nvPr>
        </p:nvSpPr>
        <p:spPr>
          <a:xfrm>
            <a:off x="2170176" y="1880206"/>
            <a:ext cx="9474101" cy="583335"/>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Tx/>
              <a:buNone/>
              <a:tabLst/>
              <a:defRPr sz="1800" b="1">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sz="2400" b="1" dirty="0">
                <a:latin typeface="Arial Narrow" charset="0"/>
                <a:cs typeface="Arial Narrow" charset="0"/>
              </a:rPr>
              <a:t>Cliquez pour modifier les styles du texte du masque</a:t>
            </a:r>
          </a:p>
        </p:txBody>
      </p:sp>
    </p:spTree>
    <p:extLst>
      <p:ext uri="{BB962C8B-B14F-4D97-AF65-F5344CB8AC3E}">
        <p14:creationId xmlns:p14="http://schemas.microsoft.com/office/powerpoint/2010/main" val="15527111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Diapositive de titre">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5876544" y="1659277"/>
            <a:ext cx="5648824" cy="3992773"/>
          </a:xfrm>
          <a:prstGeom prst="rect">
            <a:avLst/>
          </a:prstGeom>
        </p:spPr>
        <p:txBody>
          <a:bodyPr/>
          <a:lstStyle>
            <a:lvl1pPr marL="0" indent="0">
              <a:buFont typeface="Wingdings" charset="2"/>
              <a:buNone/>
              <a:defRPr sz="2800">
                <a:latin typeface="Arial Narrow" charset="0"/>
                <a:ea typeface="Arial Narrow" charset="0"/>
                <a:cs typeface="Arial Narrow" charset="0"/>
              </a:defRPr>
            </a:lvl1pPr>
            <a:lvl2pPr marL="457189" indent="0">
              <a:buFont typeface="Wingdings" charset="2"/>
              <a:buNone/>
              <a:defRPr sz="2800">
                <a:latin typeface="Arial Narrow" charset="0"/>
                <a:ea typeface="Arial Narrow" charset="0"/>
                <a:cs typeface="Arial Narrow" charset="0"/>
              </a:defRPr>
            </a:lvl2pPr>
            <a:lvl3pPr marL="914377" indent="0">
              <a:buFont typeface="Wingdings" charset="2"/>
              <a:buNone/>
              <a:defRPr sz="2400">
                <a:latin typeface="Arial Narrow" charset="0"/>
                <a:ea typeface="Arial Narrow" charset="0"/>
                <a:cs typeface="Arial Narrow" charset="0"/>
              </a:defRPr>
            </a:lvl3pPr>
            <a:lvl4pPr marL="1371566" indent="0">
              <a:buFont typeface="Wingdings" charset="2"/>
              <a:buNone/>
              <a:defRPr sz="2000">
                <a:latin typeface="Arial Narrow" charset="0"/>
                <a:ea typeface="Arial Narrow" charset="0"/>
                <a:cs typeface="Arial Narrow" charset="0"/>
              </a:defRPr>
            </a:lvl4pPr>
            <a:lvl5pPr marL="1828754" indent="0">
              <a:buFont typeface="Wingdings" charset="2"/>
              <a:buNone/>
              <a:defRPr sz="2000">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p:txBody>
      </p:sp>
      <p:sp>
        <p:nvSpPr>
          <p:cNvPr id="5" name="Espace réservé du texte 3"/>
          <p:cNvSpPr>
            <a:spLocks noGrp="1"/>
          </p:cNvSpPr>
          <p:nvPr>
            <p:ph type="body" sz="half" idx="2"/>
          </p:nvPr>
        </p:nvSpPr>
        <p:spPr>
          <a:xfrm>
            <a:off x="2267712" y="2719757"/>
            <a:ext cx="3023616" cy="2932297"/>
          </a:xfrm>
          <a:prstGeom prst="rect">
            <a:avLst/>
          </a:prstGeom>
        </p:spPr>
        <p:txBody>
          <a:bodyPr/>
          <a:lstStyle>
            <a:lvl1pPr marL="0" indent="0">
              <a:buNone/>
              <a:defRPr sz="1400">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CA" dirty="0"/>
              <a:t>Cliquez pour modifier les styles du texte du masque</a:t>
            </a:r>
          </a:p>
        </p:txBody>
      </p:sp>
      <p:sp>
        <p:nvSpPr>
          <p:cNvPr id="6" name="Titre 1"/>
          <p:cNvSpPr>
            <a:spLocks noGrp="1"/>
          </p:cNvSpPr>
          <p:nvPr>
            <p:ph type="title"/>
          </p:nvPr>
        </p:nvSpPr>
        <p:spPr>
          <a:xfrm>
            <a:off x="2157986" y="301984"/>
            <a:ext cx="9367383" cy="1016000"/>
          </a:xfrm>
          <a:prstGeom prst="rect">
            <a:avLst/>
          </a:prstGeom>
        </p:spPr>
        <p:txBody>
          <a:bodyPr/>
          <a:lstStyle>
            <a:lvl1pPr algn="l">
              <a:defRPr sz="3600" b="1">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9" name="Espace réservé du texte 3"/>
          <p:cNvSpPr>
            <a:spLocks noGrp="1"/>
          </p:cNvSpPr>
          <p:nvPr>
            <p:ph type="body" sz="half" idx="11" hasCustomPrompt="1"/>
          </p:nvPr>
        </p:nvSpPr>
        <p:spPr>
          <a:xfrm>
            <a:off x="2267712" y="1659278"/>
            <a:ext cx="3023616" cy="883329"/>
          </a:xfrm>
          <a:prstGeom prst="rect">
            <a:avLst/>
          </a:prstGeom>
        </p:spPr>
        <p:txBody>
          <a:bodyPr/>
          <a:lstStyle>
            <a:lvl1pPr marL="0" indent="0">
              <a:buNone/>
              <a:defRPr sz="1800" b="1">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r>
              <a:rPr lang="fr-CA" dirty="0">
                <a:latin typeface="Arial Narrow" charset="0"/>
                <a:ea typeface="Arial Narrow" charset="0"/>
                <a:cs typeface="Arial Narrow" charset="0"/>
              </a:rPr>
              <a:t>Cliquez et modifiez le titre</a:t>
            </a:r>
            <a:endParaRPr lang="fr-FR" dirty="0">
              <a:latin typeface="Arial Narrow" charset="0"/>
              <a:ea typeface="Arial Narrow" charset="0"/>
              <a:cs typeface="Arial Narrow" charset="0"/>
            </a:endParaRPr>
          </a:p>
        </p:txBody>
      </p:sp>
    </p:spTree>
    <p:extLst>
      <p:ext uri="{BB962C8B-B14F-4D97-AF65-F5344CB8AC3E}">
        <p14:creationId xmlns:p14="http://schemas.microsoft.com/office/powerpoint/2010/main" val="7813276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8" name="Titre 1"/>
          <p:cNvSpPr>
            <a:spLocks noGrp="1"/>
          </p:cNvSpPr>
          <p:nvPr>
            <p:ph type="title"/>
          </p:nvPr>
        </p:nvSpPr>
        <p:spPr>
          <a:xfrm>
            <a:off x="2194561" y="301984"/>
            <a:ext cx="9559291" cy="1016000"/>
          </a:xfrm>
          <a:prstGeom prst="rect">
            <a:avLst/>
          </a:prstGeom>
        </p:spPr>
        <p:txBody>
          <a:bodyPr/>
          <a:lstStyle>
            <a:lvl1pPr algn="l">
              <a:defRPr sz="3600" b="1">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4" name="Espace réservé du contenu 2"/>
          <p:cNvSpPr>
            <a:spLocks noGrp="1"/>
          </p:cNvSpPr>
          <p:nvPr>
            <p:ph idx="10"/>
          </p:nvPr>
        </p:nvSpPr>
        <p:spPr>
          <a:xfrm>
            <a:off x="2194561" y="1930402"/>
            <a:ext cx="9559291" cy="3992773"/>
          </a:xfrm>
          <a:prstGeom prst="rect">
            <a:avLst/>
          </a:prstGeom>
        </p:spPr>
        <p:txBody>
          <a:bodyPr/>
          <a:lstStyle>
            <a:lvl1pPr marL="457189" indent="-457189">
              <a:buFont typeface="Wingdings" charset="2"/>
              <a:buChar char="§"/>
              <a:defRPr sz="2800">
                <a:latin typeface="Arial Narrow" charset="0"/>
                <a:ea typeface="Arial Narrow" charset="0"/>
                <a:cs typeface="Arial Narrow" charset="0"/>
              </a:defRPr>
            </a:lvl1pPr>
            <a:lvl2pPr marL="914377" indent="-457189">
              <a:buFont typeface="Wingdings" charset="2"/>
              <a:buChar char="§"/>
              <a:defRPr sz="2800">
                <a:latin typeface="Arial Narrow" charset="0"/>
                <a:ea typeface="Arial Narrow" charset="0"/>
                <a:cs typeface="Arial Narrow" charset="0"/>
              </a:defRPr>
            </a:lvl2pPr>
            <a:lvl3pPr marL="1257269" indent="-342891">
              <a:buFont typeface="Wingdings" charset="2"/>
              <a:buChar char="§"/>
              <a:defRPr sz="2400">
                <a:latin typeface="Arial Narrow" charset="0"/>
                <a:ea typeface="Arial Narrow" charset="0"/>
                <a:cs typeface="Arial Narrow" charset="0"/>
              </a:defRPr>
            </a:lvl3pPr>
            <a:lvl4pPr marL="1714457" indent="-342891">
              <a:buFont typeface="Wingdings" charset="2"/>
              <a:buChar char="§"/>
              <a:defRPr sz="2000">
                <a:latin typeface="Arial Narrow" charset="0"/>
                <a:ea typeface="Arial Narrow" charset="0"/>
                <a:cs typeface="Arial Narrow" charset="0"/>
              </a:defRPr>
            </a:lvl4pPr>
            <a:lvl5pPr marL="2171646" indent="-342891">
              <a:buFont typeface="Wingdings" charset="2"/>
              <a:buChar char="§"/>
              <a:defRPr sz="2000">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p:txBody>
      </p:sp>
    </p:spTree>
    <p:extLst>
      <p:ext uri="{BB962C8B-B14F-4D97-AF65-F5344CB8AC3E}">
        <p14:creationId xmlns:p14="http://schemas.microsoft.com/office/powerpoint/2010/main" val="30647438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C4C1A51-B896-4CAD-BDD9-0DA263266D55}"/>
              </a:ext>
            </a:extLst>
          </p:cNvPr>
          <p:cNvSpPr>
            <a:spLocks noGrp="1"/>
          </p:cNvSpPr>
          <p:nvPr>
            <p:ph type="sldNum" sz="quarter" idx="10"/>
          </p:nvPr>
        </p:nvSpPr>
        <p:spPr>
          <a:xfrm>
            <a:off x="11142920" y="6351183"/>
            <a:ext cx="630864" cy="506819"/>
          </a:xfrm>
          <a:prstGeom prst="rect">
            <a:avLst/>
          </a:prstGeom>
        </p:spPr>
        <p:txBody>
          <a:bodyPr/>
          <a:lstStyle/>
          <a:p>
            <a:pPr>
              <a:defRPr/>
            </a:pPr>
            <a:fld id="{8BDF9408-869C-F147-AFAE-721E844DBD20}" type="slidenum">
              <a:rPr lang="fr-FR" smtClean="0"/>
              <a:pPr>
                <a:defRPr/>
              </a:pPr>
              <a:t>‹#›</a:t>
            </a:fld>
            <a:endParaRPr lang="fr-FR" dirty="0"/>
          </a:p>
        </p:txBody>
      </p:sp>
      <p:sp>
        <p:nvSpPr>
          <p:cNvPr id="3" name="Rectangle 2">
            <a:extLst>
              <a:ext uri="{FF2B5EF4-FFF2-40B4-BE49-F238E27FC236}">
                <a16:creationId xmlns:a16="http://schemas.microsoft.com/office/drawing/2014/main" id="{9A8BA869-8DE9-A1FF-DA35-0C8D333C4D9E}"/>
              </a:ext>
            </a:extLst>
          </p:cNvPr>
          <p:cNvSpPr/>
          <p:nvPr userDrawn="1"/>
        </p:nvSpPr>
        <p:spPr>
          <a:xfrm>
            <a:off x="0" y="1"/>
            <a:ext cx="12192000"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a:p>
        </p:txBody>
      </p:sp>
    </p:spTree>
    <p:extLst>
      <p:ext uri="{BB962C8B-B14F-4D97-AF65-F5344CB8AC3E}">
        <p14:creationId xmlns:p14="http://schemas.microsoft.com/office/powerpoint/2010/main" val="93790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lvl1pPr>
              <a:defRPr lang="fr-CA" sz="3600" b="1" kern="1200"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p>
        </p:txBody>
      </p:sp>
      <p:sp>
        <p:nvSpPr>
          <p:cNvPr id="3" name="Espace réservé du contenu 2"/>
          <p:cNvSpPr>
            <a:spLocks noGrp="1"/>
          </p:cNvSpPr>
          <p:nvPr>
            <p:ph idx="1"/>
          </p:nvPr>
        </p:nvSpPr>
        <p:spPr>
          <a:xfrm>
            <a:off x="838200" y="1825625"/>
            <a:ext cx="10515600" cy="4351339"/>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p>
        </p:txBody>
      </p:sp>
    </p:spTree>
    <p:extLst>
      <p:ext uri="{BB962C8B-B14F-4D97-AF65-F5344CB8AC3E}">
        <p14:creationId xmlns:p14="http://schemas.microsoft.com/office/powerpoint/2010/main" val="2972743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En-tête de section">
    <p:spTree>
      <p:nvGrpSpPr>
        <p:cNvPr id="1" name=""/>
        <p:cNvGrpSpPr/>
        <p:nvPr/>
      </p:nvGrpSpPr>
      <p:grpSpPr>
        <a:xfrm>
          <a:off x="0" y="0"/>
          <a:ext cx="0" cy="0"/>
          <a:chOff x="0" y="0"/>
          <a:chExt cx="0" cy="0"/>
        </a:xfrm>
      </p:grpSpPr>
      <p:sp>
        <p:nvSpPr>
          <p:cNvPr id="15" name="Titre 1"/>
          <p:cNvSpPr txBox="1">
            <a:spLocks/>
          </p:cNvSpPr>
          <p:nvPr/>
        </p:nvSpPr>
        <p:spPr>
          <a:xfrm>
            <a:off x="261730" y="3445104"/>
            <a:ext cx="7048551" cy="967873"/>
          </a:xfrm>
          <a:prstGeom prst="rect">
            <a:avLst/>
          </a:prstGeom>
        </p:spPr>
        <p:txBody>
          <a:bodyPr/>
          <a:lstStyle>
            <a:lvl1pPr algn="l" defTabSz="457200" rtl="0" eaLnBrk="1" latinLnBrk="0" hangingPunct="1">
              <a:spcBef>
                <a:spcPct val="0"/>
              </a:spcBef>
              <a:buNone/>
              <a:defRPr sz="4400" b="1" kern="1200">
                <a:solidFill>
                  <a:schemeClr val="bg1"/>
                </a:solidFill>
                <a:latin typeface="Arial Narrow" charset="0"/>
                <a:ea typeface="Arial Narrow" charset="0"/>
                <a:cs typeface="Arial Narrow" charset="0"/>
              </a:defRPr>
            </a:lvl1pPr>
          </a:lstStyle>
          <a:p>
            <a:endParaRPr lang="fr-FR" sz="2400" dirty="0"/>
          </a:p>
        </p:txBody>
      </p:sp>
      <p:sp>
        <p:nvSpPr>
          <p:cNvPr id="11" name="Titre 1"/>
          <p:cNvSpPr>
            <a:spLocks noGrp="1"/>
          </p:cNvSpPr>
          <p:nvPr>
            <p:ph type="title"/>
          </p:nvPr>
        </p:nvSpPr>
        <p:spPr>
          <a:xfrm>
            <a:off x="2593411" y="1532954"/>
            <a:ext cx="7178120" cy="2019724"/>
          </a:xfrm>
          <a:prstGeom prst="rect">
            <a:avLst/>
          </a:prstGeom>
        </p:spPr>
        <p:txBody>
          <a:bodyPr anchor="b"/>
          <a:lstStyle>
            <a:lvl1pPr marL="0" marR="0" indent="0" algn="l" defTabSz="457189" rtl="0" eaLnBrk="1" fontAlgn="auto" latinLnBrk="0" hangingPunct="1">
              <a:lnSpc>
                <a:spcPct val="100000"/>
              </a:lnSpc>
              <a:spcBef>
                <a:spcPct val="0"/>
              </a:spcBef>
              <a:spcAft>
                <a:spcPts val="0"/>
              </a:spcAft>
              <a:buClrTx/>
              <a:buSzTx/>
              <a:buFontTx/>
              <a:buNone/>
              <a:tabLst/>
              <a:defRPr sz="4000" b="1">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12" name="Espace réservé du texte 3"/>
          <p:cNvSpPr>
            <a:spLocks noGrp="1"/>
          </p:cNvSpPr>
          <p:nvPr>
            <p:ph type="body" sz="half" idx="12" hasCustomPrompt="1"/>
          </p:nvPr>
        </p:nvSpPr>
        <p:spPr>
          <a:xfrm>
            <a:off x="2593409" y="3724835"/>
            <a:ext cx="7178120" cy="962388"/>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Tx/>
              <a:buNone/>
              <a:tabLst/>
              <a:defRPr sz="1800" b="0" i="0">
                <a:solidFill>
                  <a:schemeClr val="bg1"/>
                </a:solidFill>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sz="2400" b="1" dirty="0">
                <a:latin typeface="Arial Narrow" charset="0"/>
                <a:ea typeface="Arial Narrow" charset="0"/>
                <a:cs typeface="Arial Narrow" charset="0"/>
              </a:rPr>
              <a:t>Cliquez et modifiez le sous-titre</a:t>
            </a:r>
          </a:p>
        </p:txBody>
      </p:sp>
    </p:spTree>
    <p:extLst>
      <p:ext uri="{BB962C8B-B14F-4D97-AF65-F5344CB8AC3E}">
        <p14:creationId xmlns:p14="http://schemas.microsoft.com/office/powerpoint/2010/main" val="30927357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En-tête de section">
    <p:spTree>
      <p:nvGrpSpPr>
        <p:cNvPr id="1" name=""/>
        <p:cNvGrpSpPr/>
        <p:nvPr/>
      </p:nvGrpSpPr>
      <p:grpSpPr>
        <a:xfrm>
          <a:off x="0" y="0"/>
          <a:ext cx="0" cy="0"/>
          <a:chOff x="0" y="0"/>
          <a:chExt cx="0" cy="0"/>
        </a:xfrm>
      </p:grpSpPr>
      <p:sp>
        <p:nvSpPr>
          <p:cNvPr id="15" name="Titre 1"/>
          <p:cNvSpPr txBox="1">
            <a:spLocks/>
          </p:cNvSpPr>
          <p:nvPr/>
        </p:nvSpPr>
        <p:spPr>
          <a:xfrm>
            <a:off x="261730" y="3445104"/>
            <a:ext cx="7048551" cy="967873"/>
          </a:xfrm>
          <a:prstGeom prst="rect">
            <a:avLst/>
          </a:prstGeom>
        </p:spPr>
        <p:txBody>
          <a:bodyPr/>
          <a:lstStyle>
            <a:lvl1pPr algn="l" defTabSz="457200" rtl="0" eaLnBrk="1" latinLnBrk="0" hangingPunct="1">
              <a:spcBef>
                <a:spcPct val="0"/>
              </a:spcBef>
              <a:buNone/>
              <a:defRPr sz="4400" b="1" kern="1200">
                <a:solidFill>
                  <a:schemeClr val="bg1"/>
                </a:solidFill>
                <a:latin typeface="Arial Narrow" charset="0"/>
                <a:ea typeface="Arial Narrow" charset="0"/>
                <a:cs typeface="Arial Narrow" charset="0"/>
              </a:defRPr>
            </a:lvl1pPr>
          </a:lstStyle>
          <a:p>
            <a:endParaRPr lang="fr-FR" sz="2400" dirty="0"/>
          </a:p>
        </p:txBody>
      </p:sp>
      <p:sp>
        <p:nvSpPr>
          <p:cNvPr id="11" name="Titre 1"/>
          <p:cNvSpPr>
            <a:spLocks noGrp="1"/>
          </p:cNvSpPr>
          <p:nvPr>
            <p:ph type="title"/>
          </p:nvPr>
        </p:nvSpPr>
        <p:spPr>
          <a:xfrm>
            <a:off x="2593411" y="1532954"/>
            <a:ext cx="7178120" cy="2019724"/>
          </a:xfrm>
          <a:prstGeom prst="rect">
            <a:avLst/>
          </a:prstGeom>
        </p:spPr>
        <p:txBody>
          <a:bodyPr anchor="b"/>
          <a:lstStyle>
            <a:lvl1pPr marL="0" marR="0" indent="0" algn="l" defTabSz="457189" rtl="0" eaLnBrk="1" fontAlgn="auto" latinLnBrk="0" hangingPunct="1">
              <a:lnSpc>
                <a:spcPct val="100000"/>
              </a:lnSpc>
              <a:spcBef>
                <a:spcPct val="0"/>
              </a:spcBef>
              <a:spcAft>
                <a:spcPts val="0"/>
              </a:spcAft>
              <a:buClrTx/>
              <a:buSzTx/>
              <a:buFontTx/>
              <a:buNone/>
              <a:tabLst/>
              <a:defRPr sz="4000" b="1">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12" name="Espace réservé du texte 3"/>
          <p:cNvSpPr>
            <a:spLocks noGrp="1"/>
          </p:cNvSpPr>
          <p:nvPr>
            <p:ph type="body" sz="half" idx="12" hasCustomPrompt="1"/>
          </p:nvPr>
        </p:nvSpPr>
        <p:spPr>
          <a:xfrm>
            <a:off x="2593409" y="3724835"/>
            <a:ext cx="7178120" cy="962388"/>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Tx/>
              <a:buNone/>
              <a:tabLst/>
              <a:defRPr sz="1800" b="0" i="0">
                <a:solidFill>
                  <a:schemeClr val="bg1"/>
                </a:solidFill>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sz="2400" b="1" dirty="0">
                <a:latin typeface="Arial Narrow" charset="0"/>
                <a:ea typeface="Arial Narrow" charset="0"/>
                <a:cs typeface="Arial Narrow" charset="0"/>
              </a:rPr>
              <a:t>Cliquez et modifiez le sous-titre</a:t>
            </a:r>
          </a:p>
        </p:txBody>
      </p:sp>
    </p:spTree>
    <p:extLst>
      <p:ext uri="{BB962C8B-B14F-4D97-AF65-F5344CB8AC3E}">
        <p14:creationId xmlns:p14="http://schemas.microsoft.com/office/powerpoint/2010/main" val="2936548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4"/>
            </a:lvl1pPr>
          </a:lstStyle>
          <a:p>
            <a:r>
              <a:rPr lang="fr-FR"/>
              <a:t>Modifiez le style du titre</a:t>
            </a:r>
            <a:endParaRPr lang="en-CA"/>
          </a:p>
        </p:txBody>
      </p:sp>
      <p:sp>
        <p:nvSpPr>
          <p:cNvPr id="3" name="Text Placeholder 2"/>
          <p:cNvSpPr>
            <a:spLocks noGrp="1"/>
          </p:cNvSpPr>
          <p:nvPr>
            <p:ph type="body" idx="1"/>
          </p:nvPr>
        </p:nvSpPr>
        <p:spPr>
          <a:xfrm>
            <a:off x="831851" y="4589470"/>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4278349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161119" y="1362995"/>
            <a:ext cx="7544300" cy="2983228"/>
          </a:xfrm>
          <a:prstGeom prst="rect">
            <a:avLst/>
          </a:prstGeom>
        </p:spPr>
        <p:txBody>
          <a:bodyPr>
            <a:normAutofit/>
          </a:bodyPr>
          <a:lstStyle>
            <a:lvl1pPr marL="0" indent="0">
              <a:buNone/>
              <a:defRPr sz="3600" b="1" baseline="0">
                <a:solidFill>
                  <a:schemeClr val="bg1"/>
                </a:solidFill>
                <a:latin typeface="Arial" panose="020B0604020202020204" pitchFamily="34" charset="0"/>
                <a:cs typeface="Arial" panose="020B0604020202020204" pitchFamily="34" charset="0"/>
              </a:defRPr>
            </a:lvl1pPr>
          </a:lstStyle>
          <a:p>
            <a:pPr lvl="0"/>
            <a:r>
              <a:rPr lang="fr-CA" dirty="0"/>
              <a:t>Cliquez pour modifier les styles du texte du masque</a:t>
            </a:r>
          </a:p>
        </p:txBody>
      </p:sp>
      <p:sp>
        <p:nvSpPr>
          <p:cNvPr id="5" name="Espace réservé du texte 4"/>
          <p:cNvSpPr>
            <a:spLocks noGrp="1"/>
          </p:cNvSpPr>
          <p:nvPr>
            <p:ph type="body" sz="quarter" idx="11"/>
          </p:nvPr>
        </p:nvSpPr>
        <p:spPr>
          <a:xfrm>
            <a:off x="2161117" y="4515557"/>
            <a:ext cx="9268883" cy="831851"/>
          </a:xfrm>
          <a:prstGeom prst="rect">
            <a:avLst/>
          </a:prstGeom>
        </p:spPr>
        <p:txBody>
          <a:bodyPr>
            <a:normAutofit/>
          </a:bodyPr>
          <a:lstStyle>
            <a:lvl1pPr marL="0" indent="0">
              <a:buNone/>
              <a:defRPr sz="2400" b="1">
                <a:solidFill>
                  <a:srgbClr val="FFFFFF"/>
                </a:solidFill>
                <a:latin typeface="Arial Narrow" panose="020B0606020202030204" pitchFamily="34" charset="0"/>
              </a:defRPr>
            </a:lvl1pPr>
          </a:lstStyle>
          <a:p>
            <a:pPr lvl="0"/>
            <a:r>
              <a:rPr lang="fr-CA" dirty="0"/>
              <a:t>Cliquez pour modifier les styles du texte du masque</a:t>
            </a:r>
          </a:p>
        </p:txBody>
      </p:sp>
    </p:spTree>
    <p:extLst>
      <p:ext uri="{BB962C8B-B14F-4D97-AF65-F5344CB8AC3E}">
        <p14:creationId xmlns:p14="http://schemas.microsoft.com/office/powerpoint/2010/main" val="3447761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350317" y="-48815"/>
            <a:ext cx="11397699" cy="1143000"/>
          </a:xfrm>
          <a:prstGeom prst="rect">
            <a:avLst/>
          </a:prstGeom>
        </p:spPr>
        <p:txBody>
          <a:bodyPr>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fr-CA" dirty="0"/>
              <a:t>CLIQUEZ ET MODIFIEZ LE TITRE</a:t>
            </a:r>
            <a:endParaRPr lang="fr-FR" dirty="0"/>
          </a:p>
        </p:txBody>
      </p:sp>
      <p:sp>
        <p:nvSpPr>
          <p:cNvPr id="3" name="Espace réservé du contenu 2"/>
          <p:cNvSpPr>
            <a:spLocks noGrp="1"/>
          </p:cNvSpPr>
          <p:nvPr>
            <p:ph sz="quarter" idx="10"/>
          </p:nvPr>
        </p:nvSpPr>
        <p:spPr>
          <a:xfrm>
            <a:off x="350317" y="1372335"/>
            <a:ext cx="11397699" cy="4876148"/>
          </a:xfrm>
          <a:prstGeom prst="rect">
            <a:avLst/>
          </a:prstGeom>
        </p:spPr>
        <p:txBody>
          <a:bodyPr/>
          <a:lstStyle>
            <a:lvl1pPr>
              <a:defRPr>
                <a:solidFill>
                  <a:schemeClr val="bg1"/>
                </a:solidFill>
                <a:latin typeface="Arial Narrow" panose="020B0606020202030204" pitchFamily="34" charset="0"/>
              </a:defRPr>
            </a:lvl1pPr>
            <a:lvl2pPr>
              <a:defRPr>
                <a:solidFill>
                  <a:schemeClr val="bg1"/>
                </a:solidFill>
                <a:latin typeface="Arial Narrow" panose="020B0606020202030204" pitchFamily="34" charset="0"/>
              </a:defRPr>
            </a:lvl2pPr>
            <a:lvl3pPr>
              <a:defRPr>
                <a:solidFill>
                  <a:schemeClr val="bg1"/>
                </a:solidFill>
                <a:latin typeface="Arial Narrow" panose="020B0606020202030204" pitchFamily="34" charset="0"/>
              </a:defRPr>
            </a:lvl3pPr>
            <a:lvl4pPr>
              <a:defRPr>
                <a:solidFill>
                  <a:schemeClr val="bg1"/>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2" name="Espace réservé de la date 1"/>
          <p:cNvSpPr>
            <a:spLocks noGrp="1"/>
          </p:cNvSpPr>
          <p:nvPr>
            <p:ph type="dt" sz="half" idx="11"/>
          </p:nvPr>
        </p:nvSpPr>
        <p:spPr>
          <a:xfrm>
            <a:off x="609600" y="6356352"/>
            <a:ext cx="2844800" cy="365125"/>
          </a:xfrm>
          <a:prstGeom prst="rect">
            <a:avLst/>
          </a:prstGeom>
        </p:spPr>
        <p:txBody>
          <a:bodyPr/>
          <a:lstStyle/>
          <a:p>
            <a:endParaRPr lang="en-US" dirty="0"/>
          </a:p>
        </p:txBody>
      </p:sp>
      <p:sp>
        <p:nvSpPr>
          <p:cNvPr id="4" name="Espace réservé du pied de page 3"/>
          <p:cNvSpPr>
            <a:spLocks noGrp="1"/>
          </p:cNvSpPr>
          <p:nvPr>
            <p:ph type="ftr" sz="quarter" idx="12"/>
          </p:nvPr>
        </p:nvSpPr>
        <p:spPr>
          <a:xfrm>
            <a:off x="4165600" y="6356352"/>
            <a:ext cx="3860800" cy="365125"/>
          </a:xfrm>
          <a:prstGeom prst="rect">
            <a:avLst/>
          </a:prstGeom>
        </p:spPr>
        <p:txBody>
          <a:bodyPr/>
          <a:lstStyle/>
          <a:p>
            <a:endParaRPr lang="en-US" dirty="0"/>
          </a:p>
        </p:txBody>
      </p:sp>
      <p:sp>
        <p:nvSpPr>
          <p:cNvPr id="5" name="Espace réservé du numéro de diapositive 4"/>
          <p:cNvSpPr>
            <a:spLocks noGrp="1"/>
          </p:cNvSpPr>
          <p:nvPr>
            <p:ph type="sldNum" sz="quarter" idx="13"/>
          </p:nvPr>
        </p:nvSpPr>
        <p:spPr>
          <a:xfrm>
            <a:off x="8737600" y="6356352"/>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2352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0"/>
            <a:ext cx="8915399" cy="2262781"/>
          </a:xfrm>
        </p:spPr>
        <p:txBody>
          <a:bodyPr anchor="b">
            <a:normAutofit/>
          </a:bodyPr>
          <a:lstStyle>
            <a:lvl1pPr>
              <a:defRPr sz="5400">
                <a:latin typeface="Arial" panose="020B0604020202020204" pitchFamily="34" charset="0"/>
                <a:cs typeface="Arial" panose="020B0604020202020204" pitchFamily="34" charset="0"/>
              </a:defRPr>
            </a:lvl1pPr>
          </a:lstStyle>
          <a:p>
            <a:r>
              <a:rPr lang="fr-FR" dirty="0"/>
              <a:t>Cliquez et modifiez le titre</a:t>
            </a:r>
            <a:endParaRPr lang="en-US" dirty="0"/>
          </a:p>
        </p:txBody>
      </p:sp>
      <p:sp>
        <p:nvSpPr>
          <p:cNvPr id="3" name="Subtitle 2"/>
          <p:cNvSpPr>
            <a:spLocks noGrp="1"/>
          </p:cNvSpPr>
          <p:nvPr>
            <p:ph type="subTitle" idx="1"/>
          </p:nvPr>
        </p:nvSpPr>
        <p:spPr>
          <a:xfrm>
            <a:off x="2589214" y="4777380"/>
            <a:ext cx="8915399" cy="1126283"/>
          </a:xfrm>
        </p:spPr>
        <p:txBody>
          <a:bodyPr anchor="t"/>
          <a:lstStyle>
            <a:lvl1pPr marL="0" indent="0" algn="l">
              <a:buNone/>
              <a:defRPr>
                <a:solidFill>
                  <a:schemeClr val="tx1">
                    <a:lumMod val="65000"/>
                    <a:lumOff val="35000"/>
                  </a:schemeClr>
                </a:solidFill>
                <a:latin typeface="Arial Narrow" panose="020B060602020203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8701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09"/>
            <a:ext cx="8911687" cy="1280891"/>
          </a:xfrm>
        </p:spPr>
        <p:txBody>
          <a:bodyPr/>
          <a:lstStyle>
            <a:lvl1pPr>
              <a:defRPr spc="0">
                <a:latin typeface="Arial" panose="020B0604020202020204" pitchFamily="34" charset="0"/>
                <a:cs typeface="Arial" panose="020B0604020202020204" pitchFamily="34" charset="0"/>
              </a:defRPr>
            </a:lvl1pPr>
          </a:lstStyle>
          <a:p>
            <a:r>
              <a:rPr lang="fr-FR" dirty="0"/>
              <a:t>Cliquez et modifiez le titre</a:t>
            </a:r>
            <a:endParaRPr lang="en-US" dirty="0"/>
          </a:p>
        </p:txBody>
      </p:sp>
      <p:sp>
        <p:nvSpPr>
          <p:cNvPr id="3" name="Content Placeholder 2"/>
          <p:cNvSpPr>
            <a:spLocks noGrp="1"/>
          </p:cNvSpPr>
          <p:nvPr>
            <p:ph idx="1"/>
          </p:nvPr>
        </p:nvSpPr>
        <p:spPr>
          <a:xfrm>
            <a:off x="2589212" y="2133601"/>
            <a:ext cx="8915400" cy="3777623"/>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3602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Diapositive de titre">
    <p:spTree>
      <p:nvGrpSpPr>
        <p:cNvPr id="1" name=""/>
        <p:cNvGrpSpPr/>
        <p:nvPr/>
      </p:nvGrpSpPr>
      <p:grpSpPr>
        <a:xfrm>
          <a:off x="0" y="0"/>
          <a:ext cx="0" cy="0"/>
          <a:chOff x="0" y="0"/>
          <a:chExt cx="0" cy="0"/>
        </a:xfrm>
      </p:grpSpPr>
      <p:sp>
        <p:nvSpPr>
          <p:cNvPr id="8" name="Titre 1"/>
          <p:cNvSpPr>
            <a:spLocks noGrp="1"/>
          </p:cNvSpPr>
          <p:nvPr>
            <p:ph type="title"/>
          </p:nvPr>
        </p:nvSpPr>
        <p:spPr>
          <a:xfrm>
            <a:off x="2194561" y="301984"/>
            <a:ext cx="9559291" cy="1016000"/>
          </a:xfrm>
          <a:prstGeom prst="rect">
            <a:avLst/>
          </a:prstGeom>
        </p:spPr>
        <p:txBody>
          <a:bodyPr/>
          <a:lstStyle>
            <a:lvl1pPr algn="l">
              <a:defRPr sz="3600" b="1">
                <a:solidFill>
                  <a:schemeClr val="tx1"/>
                </a:solidFill>
                <a:latin typeface="Arial Narrow" charset="0"/>
                <a:ea typeface="Arial Narrow" charset="0"/>
                <a:cs typeface="Arial Narrow" charset="0"/>
              </a:defRPr>
            </a:lvl1pPr>
          </a:lstStyle>
          <a:p>
            <a:r>
              <a:rPr lang="fr-FR" dirty="0"/>
              <a:t>Modifiez le style du titre</a:t>
            </a:r>
          </a:p>
        </p:txBody>
      </p:sp>
      <p:sp>
        <p:nvSpPr>
          <p:cNvPr id="4" name="Espace réservé du contenu 2"/>
          <p:cNvSpPr>
            <a:spLocks noGrp="1"/>
          </p:cNvSpPr>
          <p:nvPr>
            <p:ph idx="10"/>
          </p:nvPr>
        </p:nvSpPr>
        <p:spPr>
          <a:xfrm>
            <a:off x="2194561" y="1930402"/>
            <a:ext cx="9559291" cy="3992773"/>
          </a:xfrm>
          <a:prstGeom prst="rect">
            <a:avLst/>
          </a:prstGeom>
        </p:spPr>
        <p:txBody>
          <a:bodyPr/>
          <a:lstStyle>
            <a:lvl1pPr marL="457189" indent="-457189">
              <a:buFont typeface="Wingdings" charset="2"/>
              <a:buChar char="§"/>
              <a:defRPr sz="2800">
                <a:latin typeface="Arial Narrow" charset="0"/>
                <a:ea typeface="Arial Narrow" charset="0"/>
                <a:cs typeface="Arial Narrow" charset="0"/>
              </a:defRPr>
            </a:lvl1pPr>
            <a:lvl2pPr marL="914377" indent="-457189">
              <a:buFont typeface="Wingdings" charset="2"/>
              <a:buChar char="§"/>
              <a:defRPr sz="2800">
                <a:latin typeface="Arial Narrow" charset="0"/>
                <a:ea typeface="Arial Narrow" charset="0"/>
                <a:cs typeface="Arial Narrow" charset="0"/>
              </a:defRPr>
            </a:lvl2pPr>
            <a:lvl3pPr marL="1257269" indent="-342891">
              <a:buFont typeface="Wingdings" charset="2"/>
              <a:buChar char="§"/>
              <a:defRPr sz="2400">
                <a:latin typeface="Arial Narrow" charset="0"/>
                <a:ea typeface="Arial Narrow" charset="0"/>
                <a:cs typeface="Arial Narrow" charset="0"/>
              </a:defRPr>
            </a:lvl3pPr>
            <a:lvl4pPr marL="1714457" indent="-342891">
              <a:buFont typeface="Wingdings" charset="2"/>
              <a:buChar char="§"/>
              <a:defRPr sz="2000">
                <a:latin typeface="Arial Narrow" charset="0"/>
                <a:ea typeface="Arial Narrow" charset="0"/>
                <a:cs typeface="Arial Narrow" charset="0"/>
              </a:defRPr>
            </a:lvl4pPr>
            <a:lvl5pPr marL="2171646" indent="-342891">
              <a:buFont typeface="Wingdings" charset="2"/>
              <a:buChar char="§"/>
              <a:defRPr sz="2000">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fr-FR" dirty="0"/>
              <a:t>Modifier les styles du texte du masque
Deuxième niveau
Troisième niveau
Quatrième niveau
Cinquième niveau</a:t>
            </a:r>
            <a:endParaRPr lang="fr-CA" dirty="0"/>
          </a:p>
        </p:txBody>
      </p:sp>
    </p:spTree>
    <p:extLst>
      <p:ext uri="{BB962C8B-B14F-4D97-AF65-F5344CB8AC3E}">
        <p14:creationId xmlns:p14="http://schemas.microsoft.com/office/powerpoint/2010/main" val="36341336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_Diapositive de titre">
    <p:spTree>
      <p:nvGrpSpPr>
        <p:cNvPr id="1" name=""/>
        <p:cNvGrpSpPr/>
        <p:nvPr/>
      </p:nvGrpSpPr>
      <p:grpSpPr>
        <a:xfrm>
          <a:off x="0" y="0"/>
          <a:ext cx="0" cy="0"/>
          <a:chOff x="0" y="0"/>
          <a:chExt cx="0" cy="0"/>
        </a:xfrm>
      </p:grpSpPr>
      <p:sp>
        <p:nvSpPr>
          <p:cNvPr id="6" name="Titre 1"/>
          <p:cNvSpPr>
            <a:spLocks noGrp="1"/>
          </p:cNvSpPr>
          <p:nvPr>
            <p:ph type="title"/>
          </p:nvPr>
        </p:nvSpPr>
        <p:spPr>
          <a:xfrm>
            <a:off x="2170176" y="301984"/>
            <a:ext cx="9474101" cy="1016000"/>
          </a:xfrm>
          <a:prstGeom prst="rect">
            <a:avLst/>
          </a:prstGeom>
        </p:spPr>
        <p:txBody>
          <a:bodyPr/>
          <a:lstStyle>
            <a:lvl1pPr algn="l">
              <a:defRPr sz="3600" b="1">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fr-CA" dirty="0"/>
              <a:t>Modifier le style du titre</a:t>
            </a:r>
            <a:endParaRPr lang="fr-FR" dirty="0"/>
          </a:p>
        </p:txBody>
      </p:sp>
      <p:sp>
        <p:nvSpPr>
          <p:cNvPr id="7" name="Espace réservé du contenu 2"/>
          <p:cNvSpPr>
            <a:spLocks noGrp="1"/>
          </p:cNvSpPr>
          <p:nvPr>
            <p:ph idx="1"/>
          </p:nvPr>
        </p:nvSpPr>
        <p:spPr>
          <a:xfrm>
            <a:off x="2170176" y="2698019"/>
            <a:ext cx="4296365" cy="3147880"/>
          </a:xfrm>
          <a:prstGeom prst="rect">
            <a:avLst/>
          </a:prstGeom>
        </p:spPr>
        <p:txBody>
          <a:bodyPr/>
          <a:lstStyle>
            <a:lvl1pPr marL="0" indent="0">
              <a:buFont typeface="Wingdings" charset="2"/>
              <a:buNone/>
              <a:defRPr sz="2400">
                <a:latin typeface="Arial Narrow" charset="0"/>
                <a:ea typeface="Arial Narrow" charset="0"/>
                <a:cs typeface="Arial Narrow" charset="0"/>
              </a:defRPr>
            </a:lvl1pPr>
            <a:lvl2pPr marL="457189" indent="0">
              <a:buFont typeface="Wingdings" charset="2"/>
              <a:buNone/>
              <a:defRPr sz="2000">
                <a:latin typeface="Arial Narrow" charset="0"/>
                <a:ea typeface="Arial Narrow" charset="0"/>
                <a:cs typeface="Arial Narrow" charset="0"/>
              </a:defRPr>
            </a:lvl2pPr>
            <a:lvl3pPr marL="914377" indent="0">
              <a:buFont typeface="Wingdings" charset="2"/>
              <a:buNone/>
              <a:defRPr sz="1800">
                <a:latin typeface="Arial Narrow" charset="0"/>
                <a:ea typeface="Arial Narrow" charset="0"/>
                <a:cs typeface="Arial Narrow" charset="0"/>
              </a:defRPr>
            </a:lvl3pPr>
            <a:lvl4pPr marL="1371566" indent="0">
              <a:buFont typeface="Wingdings" charset="2"/>
              <a:buNone/>
              <a:defRPr sz="1600">
                <a:latin typeface="Arial Narrow" charset="0"/>
                <a:ea typeface="Arial Narrow" charset="0"/>
                <a:cs typeface="Arial Narrow" charset="0"/>
              </a:defRPr>
            </a:lvl4pPr>
            <a:lvl5pPr marL="2171646" indent="-342891">
              <a:buFont typeface="Wingdings" charset="2"/>
              <a:buChar char="§"/>
              <a:defRPr sz="1600">
                <a:latin typeface="Arial Narrow" charset="0"/>
                <a:ea typeface="Arial Narrow" charset="0"/>
                <a:cs typeface="Arial Narrow" charset="0"/>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p:txBody>
      </p:sp>
      <p:sp>
        <p:nvSpPr>
          <p:cNvPr id="8" name="Espace réservé du contenu 2"/>
          <p:cNvSpPr>
            <a:spLocks noGrp="1"/>
          </p:cNvSpPr>
          <p:nvPr>
            <p:ph idx="11"/>
          </p:nvPr>
        </p:nvSpPr>
        <p:spPr>
          <a:xfrm>
            <a:off x="7347912" y="2698019"/>
            <a:ext cx="4296365" cy="3147880"/>
          </a:xfrm>
          <a:prstGeom prst="rect">
            <a:avLst/>
          </a:prstGeom>
        </p:spPr>
        <p:txBody>
          <a:bodyPr/>
          <a:lstStyle>
            <a:lvl1pPr marL="0" indent="0">
              <a:buFont typeface="Wingdings" charset="2"/>
              <a:buNone/>
              <a:defRPr sz="2400">
                <a:latin typeface="Arial Narrow" charset="0"/>
                <a:ea typeface="Arial Narrow" charset="0"/>
                <a:cs typeface="Arial Narrow" charset="0"/>
              </a:defRPr>
            </a:lvl1pPr>
            <a:lvl2pPr marL="457189" indent="0">
              <a:buFont typeface="Wingdings" charset="2"/>
              <a:buNone/>
              <a:defRPr sz="2000">
                <a:latin typeface="Arial Narrow" charset="0"/>
                <a:ea typeface="Arial Narrow" charset="0"/>
                <a:cs typeface="Arial Narrow" charset="0"/>
              </a:defRPr>
            </a:lvl2pPr>
            <a:lvl3pPr marL="914377" indent="0">
              <a:buFont typeface="Wingdings" charset="2"/>
              <a:buNone/>
              <a:defRPr sz="1800">
                <a:latin typeface="Arial Narrow" charset="0"/>
                <a:ea typeface="Arial Narrow" charset="0"/>
                <a:cs typeface="Arial Narrow" charset="0"/>
              </a:defRPr>
            </a:lvl3pPr>
            <a:lvl4pPr marL="1371566" indent="0">
              <a:buFont typeface="Wingdings" charset="2"/>
              <a:buNone/>
              <a:defRPr sz="1600">
                <a:latin typeface="Arial Narrow" charset="0"/>
                <a:ea typeface="Arial Narrow" charset="0"/>
                <a:cs typeface="Arial Narrow" charset="0"/>
              </a:defRPr>
            </a:lvl4pPr>
            <a:lvl5pPr marL="2171646" indent="-342891">
              <a:buFont typeface="Wingdings" charset="2"/>
              <a:buChar char="§"/>
              <a:defRPr sz="1600">
                <a:latin typeface="Arial Narrow" charset="0"/>
                <a:ea typeface="Arial Narrow" charset="0"/>
                <a:cs typeface="Arial Narrow" charset="0"/>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p:txBody>
      </p:sp>
      <p:sp>
        <p:nvSpPr>
          <p:cNvPr id="11" name="Espace réservé du texte 3"/>
          <p:cNvSpPr>
            <a:spLocks noGrp="1"/>
          </p:cNvSpPr>
          <p:nvPr>
            <p:ph type="body" sz="half" idx="12"/>
          </p:nvPr>
        </p:nvSpPr>
        <p:spPr>
          <a:xfrm>
            <a:off x="2170176" y="1880206"/>
            <a:ext cx="9474101" cy="583335"/>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Tx/>
              <a:buNone/>
              <a:tabLst/>
              <a:defRPr sz="1800" b="1">
                <a:latin typeface="Arial Narrow" charset="0"/>
                <a:ea typeface="Arial Narrow" charset="0"/>
                <a:cs typeface="Arial Narrow"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sz="2400" b="1" dirty="0">
                <a:latin typeface="Arial Narrow" charset="0"/>
                <a:cs typeface="Arial Narrow" charset="0"/>
              </a:rPr>
              <a:t>Cliquez pour modifier les styles du texte du masque</a:t>
            </a:r>
          </a:p>
        </p:txBody>
      </p:sp>
    </p:spTree>
    <p:extLst>
      <p:ext uri="{BB962C8B-B14F-4D97-AF65-F5344CB8AC3E}">
        <p14:creationId xmlns:p14="http://schemas.microsoft.com/office/powerpoint/2010/main" val="41510184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5AB7B2"/>
                </a:solidFill>
              </a:defRPr>
            </a:lvl1pPr>
          </a:lstStyle>
          <a:p>
            <a:r>
              <a:rPr lang="fr-FR"/>
              <a:t>Modifiez le style du titre</a:t>
            </a:r>
            <a:endParaRPr lang="en-CA" dirty="0"/>
          </a:p>
        </p:txBody>
      </p:sp>
      <p:sp>
        <p:nvSpPr>
          <p:cNvPr id="3" name="Content Placeholder 2"/>
          <p:cNvSpPr>
            <a:spLocks noGrp="1"/>
          </p:cNvSpPr>
          <p:nvPr>
            <p:ph sz="half" idx="1"/>
          </p:nvPr>
        </p:nvSpPr>
        <p:spPr>
          <a:xfrm>
            <a:off x="838203" y="1825624"/>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Content Placeholder 3"/>
          <p:cNvSpPr>
            <a:spLocks noGrp="1"/>
          </p:cNvSpPr>
          <p:nvPr>
            <p:ph sz="half" idx="2"/>
          </p:nvPr>
        </p:nvSpPr>
        <p:spPr>
          <a:xfrm>
            <a:off x="6172200" y="1825624"/>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Date Placeholder 4"/>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186405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CA"/>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fr-FR"/>
              <a:t>Cliquez pour modifier les styles du texte du masque</a:t>
            </a:r>
          </a:p>
        </p:txBody>
      </p:sp>
      <p:sp>
        <p:nvSpPr>
          <p:cNvPr id="4" name="Content Placeholder 3"/>
          <p:cNvSpPr>
            <a:spLocks noGrp="1"/>
          </p:cNvSpPr>
          <p:nvPr>
            <p:ph sz="half" idx="2"/>
          </p:nvPr>
        </p:nvSpPr>
        <p:spPr>
          <a:xfrm>
            <a:off x="839792"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7" name="Date Placeholder 6"/>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349710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
        <p:nvSpPr>
          <p:cNvPr id="3" name="Date Placeholder 2"/>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91772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48894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197"/>
            </a:lvl1pPr>
          </a:lstStyle>
          <a:p>
            <a:r>
              <a:rPr lang="fr-FR"/>
              <a:t>Modifiez le style du titre</a:t>
            </a:r>
            <a:endParaRPr lang="en-CA"/>
          </a:p>
        </p:txBody>
      </p:sp>
      <p:sp>
        <p:nvSpPr>
          <p:cNvPr id="3" name="Content Placeholder 2"/>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2462345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197"/>
            </a:lvl1pPr>
          </a:lstStyle>
          <a:p>
            <a:r>
              <a:rPr lang="fr-FR"/>
              <a:t>Modifiez le style du titre</a:t>
            </a:r>
            <a:endParaRPr lang="en-CA"/>
          </a:p>
        </p:txBody>
      </p:sp>
      <p:sp>
        <p:nvSpPr>
          <p:cNvPr id="3" name="Picture Placeholder 2"/>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fr-FR"/>
              <a:t>Cliquez sur l'icône pour ajouter une image</a:t>
            </a:r>
            <a:endParaRPr lang="en-CA"/>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A3E5124-AE93-4758-9D45-7DBF87764042}" type="datetimeFigureOut">
              <a:rPr lang="en-CA" smtClean="0"/>
              <a:pPr/>
              <a:t>2023-10-31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pPr/>
              <a:t>‹#›</a:t>
            </a:fld>
            <a:endParaRPr lang="en-CA"/>
          </a:p>
        </p:txBody>
      </p:sp>
    </p:spTree>
    <p:extLst>
      <p:ext uri="{BB962C8B-B14F-4D97-AF65-F5344CB8AC3E}">
        <p14:creationId xmlns:p14="http://schemas.microsoft.com/office/powerpoint/2010/main" val="318240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fr-FR"/>
              <a:t>Modifiez le style du titre</a:t>
            </a:r>
            <a:endParaRPr lang="en-CA"/>
          </a:p>
        </p:txBody>
      </p:sp>
      <p:sp>
        <p:nvSpPr>
          <p:cNvPr id="3" name="Text Placeholder 2"/>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Date Placeholder 3"/>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2A3E5124-AE93-4758-9D45-7DBF87764042}" type="datetimeFigureOut">
              <a:rPr lang="en-CA" smtClean="0"/>
              <a:pPr/>
              <a:t>2023-10-31</a:t>
            </a:fld>
            <a:endParaRPr lang="en-CA"/>
          </a:p>
        </p:txBody>
      </p:sp>
      <p:sp>
        <p:nvSpPr>
          <p:cNvPr id="5" name="Footer Placeholder 4"/>
          <p:cNvSpPr>
            <a:spLocks noGrp="1"/>
          </p:cNvSpPr>
          <p:nvPr>
            <p:ph type="ftr" sz="quarter" idx="3"/>
          </p:nvPr>
        </p:nvSpPr>
        <p:spPr>
          <a:xfrm>
            <a:off x="4038601" y="6356357"/>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FC357B1B-52C3-4B41-A0E3-852236610441}" type="slidenum">
              <a:rPr lang="en-CA" smtClean="0"/>
              <a:pPr/>
              <a:t>‹#›</a:t>
            </a:fld>
            <a:endParaRPr lang="en-CA"/>
          </a:p>
        </p:txBody>
      </p:sp>
    </p:spTree>
    <p:extLst>
      <p:ext uri="{BB962C8B-B14F-4D97-AF65-F5344CB8AC3E}">
        <p14:creationId xmlns:p14="http://schemas.microsoft.com/office/powerpoint/2010/main" val="2903416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33461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6D5C98EB-CFC4-5133-6CDC-92E451838701}"/>
              </a:ext>
            </a:extLst>
          </p:cNvPr>
          <p:cNvGrpSpPr/>
          <p:nvPr userDrawn="1"/>
        </p:nvGrpSpPr>
        <p:grpSpPr>
          <a:xfrm>
            <a:off x="-655" y="-50645"/>
            <a:ext cx="1632235" cy="6908647"/>
            <a:chOff x="-491" y="-37984"/>
            <a:chExt cx="1224176" cy="5181485"/>
          </a:xfrm>
        </p:grpSpPr>
        <p:pic>
          <p:nvPicPr>
            <p:cNvPr id="10" name="Imag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7415" y="276406"/>
              <a:ext cx="817288" cy="274608"/>
            </a:xfrm>
            <a:prstGeom prst="rect">
              <a:avLst/>
            </a:prstGeom>
          </p:spPr>
        </p:pic>
        <p:pic>
          <p:nvPicPr>
            <p:cNvPr id="3" name="Image 2" descr="Une image contenant cercle, conception&#10;&#10;Description générée automatiquement">
              <a:extLst>
                <a:ext uri="{FF2B5EF4-FFF2-40B4-BE49-F238E27FC236}">
                  <a16:creationId xmlns:a16="http://schemas.microsoft.com/office/drawing/2014/main" id="{DB6C3EFA-B45C-44A1-B98E-AF4E97E1C97B}"/>
                </a:ext>
              </a:extLst>
            </p:cNvPr>
            <p:cNvPicPr>
              <a:picLocks noChangeAspect="1"/>
            </p:cNvPicPr>
            <p:nvPr userDrawn="1"/>
          </p:nvPicPr>
          <p:blipFill rotWithShape="1">
            <a:blip r:embed="rId9"/>
            <a:srcRect l="74845" t="-587" r="11871" b="587"/>
            <a:stretch/>
          </p:blipFill>
          <p:spPr>
            <a:xfrm flipH="1">
              <a:off x="2" y="-37984"/>
              <a:ext cx="1223683" cy="5181485"/>
            </a:xfrm>
            <a:prstGeom prst="rect">
              <a:avLst/>
            </a:prstGeom>
          </p:spPr>
        </p:pic>
        <p:sp>
          <p:nvSpPr>
            <p:cNvPr id="2" name="Ellipse 1">
              <a:extLst>
                <a:ext uri="{FF2B5EF4-FFF2-40B4-BE49-F238E27FC236}">
                  <a16:creationId xmlns:a16="http://schemas.microsoft.com/office/drawing/2014/main" id="{324F3BFB-5C66-2C6C-135A-A23C40FDB609}"/>
                </a:ext>
              </a:extLst>
            </p:cNvPr>
            <p:cNvSpPr/>
            <p:nvPr userDrawn="1"/>
          </p:nvSpPr>
          <p:spPr>
            <a:xfrm>
              <a:off x="0" y="276406"/>
              <a:ext cx="616943" cy="1064372"/>
            </a:xfrm>
            <a:prstGeom prst="ellipse">
              <a:avLst/>
            </a:prstGeom>
            <a:solidFill>
              <a:srgbClr val="AD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dirty="0"/>
            </a:p>
          </p:txBody>
        </p:sp>
        <p:sp>
          <p:nvSpPr>
            <p:cNvPr id="4" name="Ellipse 3">
              <a:extLst>
                <a:ext uri="{FF2B5EF4-FFF2-40B4-BE49-F238E27FC236}">
                  <a16:creationId xmlns:a16="http://schemas.microsoft.com/office/drawing/2014/main" id="{B15C62CB-3627-F214-D08B-9B8AD58B9894}"/>
                </a:ext>
              </a:extLst>
            </p:cNvPr>
            <p:cNvSpPr/>
            <p:nvPr userDrawn="1"/>
          </p:nvSpPr>
          <p:spPr>
            <a:xfrm>
              <a:off x="-491" y="1949521"/>
              <a:ext cx="817287" cy="909263"/>
            </a:xfrm>
            <a:prstGeom prst="ellipse">
              <a:avLst/>
            </a:prstGeom>
            <a:solidFill>
              <a:srgbClr val="94B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5" name="Ellipse 4">
              <a:extLst>
                <a:ext uri="{FF2B5EF4-FFF2-40B4-BE49-F238E27FC236}">
                  <a16:creationId xmlns:a16="http://schemas.microsoft.com/office/drawing/2014/main" id="{5872D782-4BEC-276F-B735-588FF83E6A61}"/>
                </a:ext>
              </a:extLst>
            </p:cNvPr>
            <p:cNvSpPr/>
            <p:nvPr userDrawn="1"/>
          </p:nvSpPr>
          <p:spPr>
            <a:xfrm>
              <a:off x="603135" y="3235687"/>
              <a:ext cx="606742" cy="625886"/>
            </a:xfrm>
            <a:prstGeom prst="ellipse">
              <a:avLst/>
            </a:prstGeom>
            <a:solidFill>
              <a:srgbClr val="AD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6" name="Rectangle 5">
              <a:extLst>
                <a:ext uri="{FF2B5EF4-FFF2-40B4-BE49-F238E27FC236}">
                  <a16:creationId xmlns:a16="http://schemas.microsoft.com/office/drawing/2014/main" id="{18254204-BCEF-0B8C-377F-DDA67EC40A7C}"/>
                </a:ext>
              </a:extLst>
            </p:cNvPr>
            <p:cNvSpPr/>
            <p:nvPr userDrawn="1"/>
          </p:nvSpPr>
          <p:spPr>
            <a:xfrm>
              <a:off x="1034702" y="3603903"/>
              <a:ext cx="188982" cy="257671"/>
            </a:xfrm>
            <a:prstGeom prst="rect">
              <a:avLst/>
            </a:prstGeom>
            <a:solidFill>
              <a:srgbClr val="AD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7" name="Rectangle 6">
              <a:extLst>
                <a:ext uri="{FF2B5EF4-FFF2-40B4-BE49-F238E27FC236}">
                  <a16:creationId xmlns:a16="http://schemas.microsoft.com/office/drawing/2014/main" id="{1351CFB0-C22C-5A2A-32AC-D9A5026D17DC}"/>
                </a:ext>
              </a:extLst>
            </p:cNvPr>
            <p:cNvSpPr/>
            <p:nvPr userDrawn="1"/>
          </p:nvSpPr>
          <p:spPr>
            <a:xfrm>
              <a:off x="-491" y="392986"/>
              <a:ext cx="217905" cy="1064372"/>
            </a:xfrm>
            <a:prstGeom prst="rect">
              <a:avLst/>
            </a:prstGeom>
            <a:solidFill>
              <a:srgbClr val="AD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800"/>
            </a:p>
          </p:txBody>
        </p:sp>
      </p:grpSp>
    </p:spTree>
    <p:extLst>
      <p:ext uri="{BB962C8B-B14F-4D97-AF65-F5344CB8AC3E}">
        <p14:creationId xmlns:p14="http://schemas.microsoft.com/office/powerpoint/2010/main" val="24789116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1072" y="280112"/>
            <a:ext cx="1272761" cy="427648"/>
          </a:xfrm>
          <a:prstGeom prst="rect">
            <a:avLst/>
          </a:prstGeom>
        </p:spPr>
      </p:pic>
      <p:pic>
        <p:nvPicPr>
          <p:cNvPr id="4" name="Image 3" descr="Une image contenant cercle, conception&#10;&#10;Description générée automatiquement">
            <a:extLst>
              <a:ext uri="{FF2B5EF4-FFF2-40B4-BE49-F238E27FC236}">
                <a16:creationId xmlns:a16="http://schemas.microsoft.com/office/drawing/2014/main" id="{166CEAEE-B44F-508A-CC99-18B94D796359}"/>
              </a:ext>
            </a:extLst>
          </p:cNvPr>
          <p:cNvPicPr>
            <a:picLocks noChangeAspect="1"/>
          </p:cNvPicPr>
          <p:nvPr userDrawn="1"/>
        </p:nvPicPr>
        <p:blipFill rotWithShape="1">
          <a:blip r:embed="rId10"/>
          <a:srcRect l="8446" r="3202"/>
          <a:stretch/>
        </p:blipFill>
        <p:spPr>
          <a:xfrm flipH="1">
            <a:off x="-9525" y="-896581"/>
            <a:ext cx="12201525" cy="7768191"/>
          </a:xfrm>
          <a:prstGeom prst="rect">
            <a:avLst/>
          </a:prstGeom>
        </p:spPr>
      </p:pic>
    </p:spTree>
    <p:extLst>
      <p:ext uri="{BB962C8B-B14F-4D97-AF65-F5344CB8AC3E}">
        <p14:creationId xmlns:p14="http://schemas.microsoft.com/office/powerpoint/2010/main" val="27399513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0.tiff"/><Relationship Id="rId3" Type="http://schemas.openxmlformats.org/officeDocument/2006/relationships/tags" Target="../tags/tag14.xml"/><Relationship Id="rId7" Type="http://schemas.openxmlformats.org/officeDocument/2006/relationships/notesSlide" Target="../notesSlides/notesSlide8.xml"/><Relationship Id="rId12" Type="http://schemas.microsoft.com/office/2007/relationships/diagramDrawing" Target="../diagrams/drawing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5.xml"/><Relationship Id="rId11" Type="http://schemas.openxmlformats.org/officeDocument/2006/relationships/diagramColors" Target="../diagrams/colors1.xml"/><Relationship Id="rId5" Type="http://schemas.openxmlformats.org/officeDocument/2006/relationships/tags" Target="../tags/tag16.xml"/><Relationship Id="rId15" Type="http://schemas.openxmlformats.org/officeDocument/2006/relationships/image" Target="../media/image12.tiff"/><Relationship Id="rId10" Type="http://schemas.openxmlformats.org/officeDocument/2006/relationships/diagramQuickStyle" Target="../diagrams/quickStyle1.xml"/><Relationship Id="rId4" Type="http://schemas.openxmlformats.org/officeDocument/2006/relationships/tags" Target="../tags/tag15.xml"/><Relationship Id="rId9" Type="http://schemas.openxmlformats.org/officeDocument/2006/relationships/diagramLayout" Target="../diagrams/layout1.xml"/><Relationship Id="rId1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49.xml"/><Relationship Id="rId18" Type="http://schemas.openxmlformats.org/officeDocument/2006/relationships/slide" Target="slide63.xml"/><Relationship Id="rId3" Type="http://schemas.openxmlformats.org/officeDocument/2006/relationships/slide" Target="slide15.xml"/><Relationship Id="rId21" Type="http://schemas.openxmlformats.org/officeDocument/2006/relationships/slide" Target="slide69.xml"/><Relationship Id="rId7" Type="http://schemas.openxmlformats.org/officeDocument/2006/relationships/slide" Target="slide26.xml"/><Relationship Id="rId12" Type="http://schemas.openxmlformats.org/officeDocument/2006/relationships/slide" Target="slide44.xml"/><Relationship Id="rId17" Type="http://schemas.openxmlformats.org/officeDocument/2006/relationships/slide" Target="slide60.xml"/><Relationship Id="rId25" Type="http://schemas.openxmlformats.org/officeDocument/2006/relationships/slide" Target="slide80.xml"/><Relationship Id="rId2" Type="http://schemas.openxmlformats.org/officeDocument/2006/relationships/notesSlide" Target="../notesSlides/notesSlide11.xml"/><Relationship Id="rId16" Type="http://schemas.openxmlformats.org/officeDocument/2006/relationships/slide" Target="slide57.xml"/><Relationship Id="rId20" Type="http://schemas.openxmlformats.org/officeDocument/2006/relationships/slide" Target="slide67.xml"/><Relationship Id="rId1" Type="http://schemas.openxmlformats.org/officeDocument/2006/relationships/slideLayout" Target="../slideLayouts/slideLayout33.xml"/><Relationship Id="rId6" Type="http://schemas.openxmlformats.org/officeDocument/2006/relationships/slide" Target="slide22.xml"/><Relationship Id="rId11" Type="http://schemas.openxmlformats.org/officeDocument/2006/relationships/slide" Target="slide39.xml"/><Relationship Id="rId24" Type="http://schemas.openxmlformats.org/officeDocument/2006/relationships/slide" Target="slide85.xml"/><Relationship Id="rId5" Type="http://schemas.openxmlformats.org/officeDocument/2006/relationships/slide" Target="slide19.xml"/><Relationship Id="rId15" Type="http://schemas.openxmlformats.org/officeDocument/2006/relationships/slide" Target="slide54.xml"/><Relationship Id="rId23" Type="http://schemas.openxmlformats.org/officeDocument/2006/relationships/slide" Target="slide76.xml"/><Relationship Id="rId10" Type="http://schemas.openxmlformats.org/officeDocument/2006/relationships/slide" Target="slide42.xml"/><Relationship Id="rId19" Type="http://schemas.openxmlformats.org/officeDocument/2006/relationships/slide" Target="slide65.xml"/><Relationship Id="rId4" Type="http://schemas.openxmlformats.org/officeDocument/2006/relationships/slide" Target="slide17.xml"/><Relationship Id="rId9" Type="http://schemas.openxmlformats.org/officeDocument/2006/relationships/slide" Target="slide36.xml"/><Relationship Id="rId14" Type="http://schemas.openxmlformats.org/officeDocument/2006/relationships/slide" Target="slide52.xml"/><Relationship Id="rId22" Type="http://schemas.openxmlformats.org/officeDocument/2006/relationships/slide" Target="slide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slide" Target="slide14.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tags" Target="../tags/tag25.xml"/><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6.png"/><Relationship Id="rId5" Type="http://schemas.openxmlformats.org/officeDocument/2006/relationships/notesSlide" Target="../notesSlides/notesSlide13.xml"/><Relationship Id="rId4"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9.xml"/><Relationship Id="rId7" Type="http://schemas.openxmlformats.org/officeDocument/2006/relationships/image" Target="../media/image1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4.xml"/><Relationship Id="rId5" Type="http://schemas.openxmlformats.org/officeDocument/2006/relationships/slideLayout" Target="../slideLayouts/slideLayout25.xml"/><Relationship Id="rId4" Type="http://schemas.openxmlformats.org/officeDocument/2006/relationships/tags" Target="../tags/tag30.xml"/></Relationships>
</file>

<file path=ppt/slides/_rels/slide2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2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tags" Target="../tags/tag34.xml"/><Relationship Id="rId4" Type="http://schemas.openxmlformats.org/officeDocument/2006/relationships/slide" Target="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5.xml"/><Relationship Id="rId4"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notesSlide" Target="../notesSlides/notesSlide16.xml"/><Relationship Id="rId4"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 Target="slide14.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5.png"/><Relationship Id="rId5" Type="http://schemas.openxmlformats.org/officeDocument/2006/relationships/notesSlide" Target="../notesSlides/notesSlide18.xml"/><Relationship Id="rId4"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tags" Target="../tags/tag55.xml"/><Relationship Id="rId7" Type="http://schemas.openxmlformats.org/officeDocument/2006/relationships/image" Target="../media/image30.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57.xml"/><Relationship Id="rId1" Type="http://schemas.openxmlformats.org/officeDocument/2006/relationships/tags" Target="../tags/tag5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 Target="slide14.xml"/><Relationship Id="rId4"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slide" Target="slide1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 Target="slide14.xml"/><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39.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38.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slideLayout" Target="../slideLayouts/slideLayout26.xml"/><Relationship Id="rId5" Type="http://schemas.openxmlformats.org/officeDocument/2006/relationships/tags" Target="../tags/tag77.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s>
</file>

<file path=ppt/slides/_rels/slide47.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image" Target="../media/image40.png"/><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6.xml"/><Relationship Id="rId1" Type="http://schemas.openxmlformats.org/officeDocument/2006/relationships/tags" Target="../tags/tag96.xml"/><Relationship Id="rId4" Type="http://schemas.openxmlformats.org/officeDocument/2006/relationships/slide" Target="slid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97.xml"/><Relationship Id="rId5" Type="http://schemas.openxmlformats.org/officeDocument/2006/relationships/slide" Target="slide14.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5" Type="http://schemas.openxmlformats.org/officeDocument/2006/relationships/slide" Target="slide14.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slide" Target="slide14.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7326/M19-0882"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slide" Target="slide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4" Type="http://schemas.openxmlformats.org/officeDocument/2006/relationships/slide" Target="slide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s://pxhere.com/en/photo/1587939"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65.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64.png"/><Relationship Id="rId5" Type="http://schemas.openxmlformats.org/officeDocument/2006/relationships/notesSlide" Target="../notesSlides/notesSlide29.xml"/><Relationship Id="rId4"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1.xml"/></Relationships>
</file>

<file path=ppt/slides/_rels/slide74.xml.rels><?xml version="1.0" encoding="UTF-8" standalone="yes"?>
<Relationships xmlns="http://schemas.openxmlformats.org/package/2006/relationships"><Relationship Id="rId2" Type="http://schemas.openxmlformats.org/officeDocument/2006/relationships/hyperlink" Target="https://calculator.testingwisely.com/" TargetMode="Externa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5.xml"/><Relationship Id="rId4" Type="http://schemas.openxmlformats.org/officeDocument/2006/relationships/slide" Target="slide14.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0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3.xml"/></Relationships>
</file>

<file path=ppt/slides/_rels/slide81.xml.rels><?xml version="1.0" encoding="UTF-8" standalone="yes"?>
<Relationships xmlns="http://schemas.openxmlformats.org/package/2006/relationships"><Relationship Id="rId3" Type="http://schemas.openxmlformats.org/officeDocument/2006/relationships/hyperlink" Target="http://www.bmj.com/content/368/bmj.m149"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05.xml"/><Relationship Id="rId1" Type="http://schemas.openxmlformats.org/officeDocument/2006/relationships/tags" Target="../tags/tag104.xml"/><Relationship Id="rId5" Type="http://schemas.microsoft.com/office/2007/relationships/hdphoto" Target="../media/hdphoto1.wdp"/><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70.png"/><Relationship Id="rId4"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 Target="slide14.xml"/><Relationship Id="rId5" Type="http://schemas.openxmlformats.org/officeDocument/2006/relationships/image" Target="../media/image71.png"/><Relationship Id="rId4" Type="http://schemas.openxmlformats.org/officeDocument/2006/relationships/notesSlide" Target="../notesSlides/notesSlide3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110.xml"/><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notesSlide" Target="../notesSlides/notesSlide36.xml"/></Relationships>
</file>

<file path=ppt/slides/_rels/slide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15.xml"/><Relationship Id="rId7" Type="http://schemas.openxmlformats.org/officeDocument/2006/relationships/image" Target="../media/image73.jpe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37.xml"/><Relationship Id="rId5" Type="http://schemas.openxmlformats.org/officeDocument/2006/relationships/slideLayout" Target="../slideLayouts/slideLayout26.xml"/><Relationship Id="rId4" Type="http://schemas.openxmlformats.org/officeDocument/2006/relationships/tags" Target="../tags/tag116.xml"/></Relationships>
</file>

<file path=ppt/slides/_rels/slide88.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hyperlink" Target="https://doi.org/10.1177/0272989X10380466" TargetMode="Externa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chart" Target="../charts/chart2.xml"/><Relationship Id="rId5" Type="http://schemas.openxmlformats.org/officeDocument/2006/relationships/notesSlide" Target="../notesSlides/notesSlide38.xml"/><Relationship Id="rId4"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notesSlide" Target="../notesSlides/notesSlide39.xml"/><Relationship Id="rId4"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9.xml"/><Relationship Id="rId7" Type="http://schemas.openxmlformats.org/officeDocument/2006/relationships/notesSlide" Target="../notesSlides/notesSlide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5.xml"/><Relationship Id="rId5" Type="http://schemas.openxmlformats.org/officeDocument/2006/relationships/tags" Target="../tags/tag11.xml"/><Relationship Id="rId4"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40.xml"/><Relationship Id="rId4"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13.jpeg"/><Relationship Id="rId4"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685800" y="685800"/>
            <a:ext cx="10820400" cy="54864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pPr defTabSz="609630"/>
              <a:endParaRPr lang="fr-CA" sz="1200">
                <a:solidFill>
                  <a:prstClr val="black"/>
                </a:solidFill>
                <a:latin typeface="Calibri"/>
              </a:endParaRPr>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pPr defTabSz="609630"/>
              <a:endParaRPr lang="fr-CA" sz="1200">
                <a:solidFill>
                  <a:prstClr val="black"/>
                </a:solidFill>
                <a:latin typeface="Calibri"/>
              </a:endParaRPr>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096068" y="3576052"/>
            <a:ext cx="5609573" cy="5348"/>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7544735" y="997219"/>
            <a:ext cx="3409071" cy="3735969"/>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7565055" y="4854549"/>
            <a:ext cx="3409071" cy="897655"/>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238194" y="1456013"/>
            <a:ext cx="5410302" cy="1846659"/>
          </a:xfrm>
          <a:prstGeom prst="rect">
            <a:avLst/>
          </a:prstGeom>
        </p:spPr>
        <p:txBody>
          <a:bodyPr wrap="square" lIns="0" tIns="0" rIns="0" bIns="0" rtlCol="0" anchor="t">
            <a:spAutoFit/>
          </a:bodyPr>
          <a:lstStyle/>
          <a:p>
            <a:pPr defTabSz="609630">
              <a:defRPr/>
            </a:pPr>
            <a:r>
              <a:rPr lang="fr-CA" sz="4000" b="1" i="0" dirty="0">
                <a:solidFill>
                  <a:srgbClr val="000000"/>
                </a:solidFill>
                <a:effectLst/>
                <a:latin typeface="docs-Calibri"/>
              </a:rPr>
              <a:t>Investiguer avec soin : reconnaître les examens de laboratoires inutiles</a:t>
            </a:r>
            <a:endParaRPr lang="en-US" sz="4000" dirty="0">
              <a:solidFill>
                <a:srgbClr val="FF0000"/>
              </a:solidFill>
              <a:latin typeface="Lucida Bright" panose="02040602050505020304" pitchFamily="18" charset="0"/>
            </a:endParaRPr>
          </a:p>
        </p:txBody>
      </p:sp>
      <p:sp>
        <p:nvSpPr>
          <p:cNvPr id="15" name="TextBox 15">
            <a:extLst>
              <a:ext uri="{C183D7F6-B498-43B3-948B-1728B52AA6E4}">
                <adec:decorative xmlns:adec="http://schemas.microsoft.com/office/drawing/2017/decorative" val="1"/>
              </a:ext>
            </a:extLst>
          </p:cNvPr>
          <p:cNvSpPr txBox="1"/>
          <p:nvPr/>
        </p:nvSpPr>
        <p:spPr>
          <a:xfrm>
            <a:off x="1295338" y="3868233"/>
            <a:ext cx="4513330" cy="303225"/>
          </a:xfrm>
          <a:prstGeom prst="rect">
            <a:avLst/>
          </a:prstGeom>
        </p:spPr>
        <p:txBody>
          <a:bodyPr lIns="0" tIns="0" rIns="0" bIns="0" rtlCol="0" anchor="t">
            <a:spAutoFit/>
          </a:bodyPr>
          <a:lstStyle/>
          <a:p>
            <a:pPr defTabSz="609630">
              <a:lnSpc>
                <a:spcPts val="2613"/>
              </a:lnSpc>
            </a:pPr>
            <a:r>
              <a:rPr lang="en-US" sz="1866" dirty="0" err="1">
                <a:solidFill>
                  <a:prstClr val="black"/>
                </a:solidFill>
                <a:latin typeface="Lucida Bright" panose="02040602050505020304" pitchFamily="18" charset="0"/>
                <a:cs typeface="Arial" panose="020B0604020202020204" pitchFamily="34" charset="0"/>
              </a:rPr>
              <a:t>Présentée</a:t>
            </a:r>
            <a:r>
              <a:rPr lang="en-US" sz="1866" dirty="0">
                <a:solidFill>
                  <a:prstClr val="black"/>
                </a:solidFill>
                <a:latin typeface="Lucida Bright" panose="02040602050505020304" pitchFamily="18" charset="0"/>
                <a:cs typeface="Arial" panose="020B0604020202020204" pitchFamily="34" charset="0"/>
              </a:rPr>
              <a:t> par: </a:t>
            </a:r>
            <a:r>
              <a:rPr lang="en-US" sz="1866" dirty="0">
                <a:latin typeface="Lucida Bright" panose="02040602050505020304" pitchFamily="18" charset="0"/>
                <a:cs typeface="Arial" panose="020B0604020202020204" pitchFamily="34" charset="0"/>
              </a:rPr>
              <a:t>Dr Samuel Boudreault</a:t>
            </a:r>
          </a:p>
        </p:txBody>
      </p:sp>
      <p:pic>
        <p:nvPicPr>
          <p:cNvPr id="18" name="Picture 17" descr="Text&#10;&#10;Description automatically generated with low confidence">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6068" y="5077914"/>
            <a:ext cx="3069533" cy="7105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7C03F-E650-43E6-DD63-7AA49DB38DCF}"/>
              </a:ext>
            </a:extLst>
          </p:cNvPr>
          <p:cNvSpPr>
            <a:spLocks noGrp="1"/>
          </p:cNvSpPr>
          <p:nvPr>
            <p:ph type="title"/>
            <p:custDataLst>
              <p:tags r:id="rId1"/>
            </p:custDataLst>
          </p:nvPr>
        </p:nvSpPr>
        <p:spPr/>
        <p:txBody>
          <a:bodyPr/>
          <a:lstStyle/>
          <a:p>
            <a:r>
              <a:rPr lang="fr-CA" dirty="0"/>
              <a:t>Les tests (et la vie) ne sont pas noirs ou blancs…</a:t>
            </a:r>
          </a:p>
        </p:txBody>
      </p:sp>
      <p:graphicFrame>
        <p:nvGraphicFramePr>
          <p:cNvPr id="8" name="Espace réservé du contenu 5">
            <a:extLst>
              <a:ext uri="{FF2B5EF4-FFF2-40B4-BE49-F238E27FC236}">
                <a16:creationId xmlns:a16="http://schemas.microsoft.com/office/drawing/2014/main" id="{B7DC9934-FCB0-4128-6CA4-2A71FE2DA96E}"/>
              </a:ext>
            </a:extLst>
          </p:cNvPr>
          <p:cNvGraphicFramePr>
            <a:graphicFrameLocks/>
          </p:cNvGraphicFramePr>
          <p:nvPr>
            <p:custDataLst>
              <p:tags r:id="rId2"/>
            </p:custDataLst>
          </p:nvPr>
        </p:nvGraphicFramePr>
        <p:xfrm>
          <a:off x="2193926" y="1930401"/>
          <a:ext cx="9559925" cy="3992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Image 8">
            <a:extLst>
              <a:ext uri="{FF2B5EF4-FFF2-40B4-BE49-F238E27FC236}">
                <a16:creationId xmlns:a16="http://schemas.microsoft.com/office/drawing/2014/main" id="{8DF406C0-4023-9A51-06A4-2758129E97D3}"/>
              </a:ext>
            </a:extLst>
          </p:cNvPr>
          <p:cNvPicPr>
            <a:picLocks noChangeAspect="1"/>
          </p:cNvPicPr>
          <p:nvPr>
            <p:custDataLst>
              <p:tags r:id="rId3"/>
            </p:custDataLst>
          </p:nvPr>
        </p:nvPicPr>
        <p:blipFill>
          <a:blip r:embed="rId13"/>
          <a:stretch>
            <a:fillRect/>
          </a:stretch>
        </p:blipFill>
        <p:spPr>
          <a:xfrm>
            <a:off x="9434331" y="2663031"/>
            <a:ext cx="2527300" cy="2527300"/>
          </a:xfrm>
          <a:prstGeom prst="rect">
            <a:avLst/>
          </a:prstGeom>
        </p:spPr>
      </p:pic>
      <p:pic>
        <p:nvPicPr>
          <p:cNvPr id="10" name="Image 9">
            <a:extLst>
              <a:ext uri="{FF2B5EF4-FFF2-40B4-BE49-F238E27FC236}">
                <a16:creationId xmlns:a16="http://schemas.microsoft.com/office/drawing/2014/main" id="{3D1CBA14-54CF-8534-6948-4E50D43D165A}"/>
              </a:ext>
            </a:extLst>
          </p:cNvPr>
          <p:cNvPicPr>
            <a:picLocks noChangeAspect="1"/>
          </p:cNvPicPr>
          <p:nvPr>
            <p:custDataLst>
              <p:tags r:id="rId4"/>
            </p:custDataLst>
          </p:nvPr>
        </p:nvPicPr>
        <p:blipFill>
          <a:blip r:embed="rId14"/>
          <a:stretch>
            <a:fillRect/>
          </a:stretch>
        </p:blipFill>
        <p:spPr>
          <a:xfrm>
            <a:off x="1986145" y="2211755"/>
            <a:ext cx="2527300" cy="2527300"/>
          </a:xfrm>
          <a:prstGeom prst="rect">
            <a:avLst/>
          </a:prstGeom>
        </p:spPr>
      </p:pic>
      <p:pic>
        <p:nvPicPr>
          <p:cNvPr id="11" name="Image 10">
            <a:extLst>
              <a:ext uri="{FF2B5EF4-FFF2-40B4-BE49-F238E27FC236}">
                <a16:creationId xmlns:a16="http://schemas.microsoft.com/office/drawing/2014/main" id="{D9B588FE-B4A1-E8CC-6807-4CF5C93E7D24}"/>
              </a:ext>
            </a:extLst>
          </p:cNvPr>
          <p:cNvPicPr>
            <a:picLocks noChangeAspect="1"/>
          </p:cNvPicPr>
          <p:nvPr>
            <p:custDataLst>
              <p:tags r:id="rId5"/>
            </p:custDataLst>
          </p:nvPr>
        </p:nvPicPr>
        <p:blipFill>
          <a:blip r:embed="rId15"/>
          <a:stretch>
            <a:fillRect/>
          </a:stretch>
        </p:blipFill>
        <p:spPr>
          <a:xfrm>
            <a:off x="5539491" y="3395663"/>
            <a:ext cx="2527300" cy="2527300"/>
          </a:xfrm>
          <a:prstGeom prst="rect">
            <a:avLst/>
          </a:prstGeom>
        </p:spPr>
      </p:pic>
    </p:spTree>
    <p:extLst>
      <p:ext uri="{BB962C8B-B14F-4D97-AF65-F5344CB8AC3E}">
        <p14:creationId xmlns:p14="http://schemas.microsoft.com/office/powerpoint/2010/main" val="350581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title"/>
            <p:custDataLst>
              <p:tags r:id="rId1"/>
            </p:custDataLst>
          </p:nvPr>
        </p:nvSpPr>
        <p:spPr>
          <a:xfrm>
            <a:off x="2089787" y="426825"/>
            <a:ext cx="9768839" cy="1016000"/>
          </a:xfrm>
          <a:prstGeom prst="rect">
            <a:avLst/>
          </a:prstGeom>
        </p:spPr>
        <p:txBody>
          <a:bodyPr spcFirstLastPara="1" wrap="square" lIns="121900" tIns="121900" rIns="121900" bIns="121900" anchor="t" anchorCtr="0">
            <a:noAutofit/>
          </a:bodyPr>
          <a:lstStyle/>
          <a:p>
            <a:pPr>
              <a:spcBef>
                <a:spcPts val="0"/>
              </a:spcBef>
            </a:pPr>
            <a:r>
              <a:rPr lang="en" sz="4267" dirty="0" err="1"/>
              <a:t>Conséquences</a:t>
            </a:r>
            <a:r>
              <a:rPr lang="en" sz="4267" dirty="0"/>
              <a:t> </a:t>
            </a:r>
            <a:r>
              <a:rPr lang="en" sz="4267" dirty="0" err="1"/>
              <a:t>potentielles</a:t>
            </a:r>
            <a:r>
              <a:rPr lang="en" sz="4267" dirty="0"/>
              <a:t> des tests</a:t>
            </a:r>
            <a:endParaRPr sz="4267" dirty="0"/>
          </a:p>
        </p:txBody>
      </p:sp>
      <p:sp>
        <p:nvSpPr>
          <p:cNvPr id="469" name="Google Shape;469;p31"/>
          <p:cNvSpPr txBox="1">
            <a:spLocks noGrp="1"/>
          </p:cNvSpPr>
          <p:nvPr>
            <p:ph idx="10"/>
            <p:custDataLst>
              <p:tags r:id="rId2"/>
            </p:custDataLst>
          </p:nvPr>
        </p:nvSpPr>
        <p:spPr>
          <a:prstGeom prst="rect">
            <a:avLst/>
          </a:prstGeom>
        </p:spPr>
        <p:txBody>
          <a:bodyPr spcFirstLastPara="1" wrap="square" lIns="121900" tIns="121900" rIns="121900" bIns="121900" numCol="2" anchor="t" anchorCtr="0">
            <a:noAutofit/>
          </a:bodyPr>
          <a:lstStyle/>
          <a:p>
            <a:pPr marL="342891" indent="-342891">
              <a:lnSpc>
                <a:spcPts val="3200"/>
              </a:lnSpc>
              <a:spcBef>
                <a:spcPts val="1600"/>
              </a:spcBef>
              <a:buFont typeface="Arial" panose="020B0604020202020204" pitchFamily="34" charset="0"/>
              <a:buChar char="•"/>
            </a:pPr>
            <a:r>
              <a:rPr lang="fr-CA" sz="3333" b="1" dirty="0"/>
              <a:t>Anxiété</a:t>
            </a:r>
          </a:p>
          <a:p>
            <a:pPr marL="342891" indent="-342891">
              <a:lnSpc>
                <a:spcPts val="3200"/>
              </a:lnSpc>
              <a:spcBef>
                <a:spcPts val="1600"/>
              </a:spcBef>
              <a:buFont typeface="Arial" panose="020B0604020202020204" pitchFamily="34" charset="0"/>
              <a:buChar char="•"/>
            </a:pPr>
            <a:r>
              <a:rPr lang="fr-CA" sz="3333" b="1" dirty="0"/>
              <a:t>Faux positifs</a:t>
            </a:r>
            <a:endParaRPr lang="fr-CA" sz="3333" dirty="0"/>
          </a:p>
          <a:p>
            <a:pPr marL="342891" indent="-342891">
              <a:lnSpc>
                <a:spcPts val="3200"/>
              </a:lnSpc>
              <a:spcBef>
                <a:spcPts val="1600"/>
              </a:spcBef>
              <a:buFont typeface="Arial" panose="020B0604020202020204" pitchFamily="34" charset="0"/>
              <a:buChar char="•"/>
            </a:pPr>
            <a:r>
              <a:rPr lang="fr-CA" sz="3333" dirty="0"/>
              <a:t>Trouvailles fortuites</a:t>
            </a:r>
          </a:p>
          <a:p>
            <a:pPr marL="342891" indent="-342891">
              <a:lnSpc>
                <a:spcPts val="3200"/>
              </a:lnSpc>
              <a:spcBef>
                <a:spcPts val="1600"/>
              </a:spcBef>
              <a:buFont typeface="Arial" panose="020B0604020202020204" pitchFamily="34" charset="0"/>
              <a:buChar char="•"/>
            </a:pPr>
            <a:r>
              <a:rPr lang="fr-CA" sz="3333" dirty="0"/>
              <a:t>Complications des tests</a:t>
            </a:r>
          </a:p>
          <a:p>
            <a:pPr marL="342891" indent="-342891">
              <a:lnSpc>
                <a:spcPts val="3200"/>
              </a:lnSpc>
              <a:spcBef>
                <a:spcPts val="1600"/>
              </a:spcBef>
              <a:buFont typeface="Arial" panose="020B0604020202020204" pitchFamily="34" charset="0"/>
              <a:buChar char="•"/>
            </a:pPr>
            <a:r>
              <a:rPr lang="fr-CA" sz="3333" dirty="0"/>
              <a:t>Surdiagnostic</a:t>
            </a:r>
          </a:p>
          <a:p>
            <a:pPr marL="342891" indent="-342891">
              <a:lnSpc>
                <a:spcPts val="3200"/>
              </a:lnSpc>
              <a:spcBef>
                <a:spcPts val="1600"/>
              </a:spcBef>
              <a:buFont typeface="Arial" panose="020B0604020202020204" pitchFamily="34" charset="0"/>
              <a:buChar char="•"/>
            </a:pPr>
            <a:r>
              <a:rPr lang="fr-CA" sz="3333" b="1" dirty="0"/>
              <a:t>Étiquetage et ses méfaits</a:t>
            </a:r>
          </a:p>
          <a:p>
            <a:pPr>
              <a:lnSpc>
                <a:spcPts val="3200"/>
              </a:lnSpc>
              <a:spcBef>
                <a:spcPts val="1600"/>
              </a:spcBef>
              <a:buFont typeface="Arial" panose="020B0604020202020204" pitchFamily="34" charset="0"/>
              <a:buChar char="•"/>
            </a:pPr>
            <a:endParaRPr lang="fr-CA" sz="3333" b="1" dirty="0"/>
          </a:p>
          <a:p>
            <a:pPr marL="0" indent="0">
              <a:lnSpc>
                <a:spcPts val="3200"/>
              </a:lnSpc>
              <a:spcBef>
                <a:spcPts val="1600"/>
              </a:spcBef>
              <a:buNone/>
            </a:pPr>
            <a:endParaRPr lang="fr-CA" sz="3333" b="1" dirty="0"/>
          </a:p>
          <a:p>
            <a:pPr>
              <a:lnSpc>
                <a:spcPts val="3200"/>
              </a:lnSpc>
              <a:spcBef>
                <a:spcPts val="1600"/>
              </a:spcBef>
              <a:buFont typeface="Arial" panose="020B0604020202020204" pitchFamily="34" charset="0"/>
              <a:buChar char="•"/>
            </a:pPr>
            <a:endParaRPr lang="fr-CA" sz="3333" b="1" dirty="0"/>
          </a:p>
          <a:p>
            <a:pPr marL="482588" indent="-368291">
              <a:lnSpc>
                <a:spcPts val="3200"/>
              </a:lnSpc>
              <a:spcBef>
                <a:spcPts val="1600"/>
              </a:spcBef>
              <a:buFont typeface="Arial" panose="020B0604020202020204" pitchFamily="34" charset="0"/>
              <a:buChar char="•"/>
            </a:pPr>
            <a:r>
              <a:rPr lang="fr-CA" sz="3333" b="1" dirty="0"/>
              <a:t>Lourdeur des suivis</a:t>
            </a:r>
            <a:endParaRPr lang="fr-CA" sz="3333" dirty="0"/>
          </a:p>
          <a:p>
            <a:pPr marL="482588" indent="-368291">
              <a:lnSpc>
                <a:spcPts val="3200"/>
              </a:lnSpc>
              <a:spcBef>
                <a:spcPts val="1600"/>
              </a:spcBef>
              <a:buFont typeface="Arial" panose="020B0604020202020204" pitchFamily="34" charset="0"/>
              <a:buChar char="•"/>
            </a:pPr>
            <a:r>
              <a:rPr lang="fr-CA" sz="3333" dirty="0"/>
              <a:t>Perte de temps / travail</a:t>
            </a:r>
          </a:p>
          <a:p>
            <a:pPr marL="482588" indent="-368291">
              <a:lnSpc>
                <a:spcPts val="3200"/>
              </a:lnSpc>
              <a:spcBef>
                <a:spcPts val="1600"/>
              </a:spcBef>
              <a:buFont typeface="Arial" panose="020B0604020202020204" pitchFamily="34" charset="0"/>
              <a:buChar char="•"/>
            </a:pPr>
            <a:r>
              <a:rPr lang="fr-CA" sz="3333" dirty="0"/>
              <a:t>Perte d’assurabilité</a:t>
            </a:r>
          </a:p>
          <a:p>
            <a:pPr marL="482588" indent="-368291">
              <a:lnSpc>
                <a:spcPts val="3200"/>
              </a:lnSpc>
              <a:spcBef>
                <a:spcPts val="1600"/>
              </a:spcBef>
              <a:buFont typeface="Arial" panose="020B0604020202020204" pitchFamily="34" charset="0"/>
              <a:buChar char="•"/>
            </a:pPr>
            <a:r>
              <a:rPr lang="fr-CA" sz="3333" dirty="0"/>
              <a:t>Coût d’option</a:t>
            </a:r>
          </a:p>
          <a:p>
            <a:pPr marL="482588" indent="-368291">
              <a:lnSpc>
                <a:spcPts val="3200"/>
              </a:lnSpc>
              <a:spcBef>
                <a:spcPts val="1600"/>
              </a:spcBef>
              <a:buFont typeface="Arial" panose="020B0604020202020204" pitchFamily="34" charset="0"/>
              <a:buChar char="•"/>
            </a:pPr>
            <a:r>
              <a:rPr lang="fr-CA" sz="3333" dirty="0"/>
              <a:t>Exposition à de la radiation</a:t>
            </a:r>
          </a:p>
          <a:p>
            <a:pPr>
              <a:lnSpc>
                <a:spcPts val="3200"/>
              </a:lnSpc>
              <a:spcBef>
                <a:spcPts val="1600"/>
              </a:spcBef>
              <a:buFont typeface="Arial" panose="020B0604020202020204" pitchFamily="34" charset="0"/>
              <a:buChar char="•"/>
            </a:pPr>
            <a:endParaRPr lang="fr-CA" sz="3333" dirty="0"/>
          </a:p>
          <a:p>
            <a:pPr>
              <a:lnSpc>
                <a:spcPts val="3200"/>
              </a:lnSpc>
              <a:spcBef>
                <a:spcPts val="1600"/>
              </a:spcBef>
              <a:buFont typeface="Arial" panose="020B0604020202020204" pitchFamily="34" charset="0"/>
              <a:buChar char="•"/>
            </a:pPr>
            <a:endParaRPr sz="2933" dirty="0"/>
          </a:p>
        </p:txBody>
      </p:sp>
    </p:spTree>
    <p:extLst>
      <p:ext uri="{BB962C8B-B14F-4D97-AF65-F5344CB8AC3E}">
        <p14:creationId xmlns:p14="http://schemas.microsoft.com/office/powerpoint/2010/main" val="3880164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2" name="Titre 1">
            <a:extLst>
              <a:ext uri="{FF2B5EF4-FFF2-40B4-BE49-F238E27FC236}">
                <a16:creationId xmlns:a16="http://schemas.microsoft.com/office/drawing/2014/main" id="{8A0F090F-131E-83A9-43A9-33863B8A0000}"/>
              </a:ext>
            </a:extLst>
          </p:cNvPr>
          <p:cNvSpPr>
            <a:spLocks noGrp="1"/>
          </p:cNvSpPr>
          <p:nvPr>
            <p:ph type="title"/>
          </p:nvPr>
        </p:nvSpPr>
        <p:spPr>
          <a:xfrm>
            <a:off x="838201" y="365125"/>
            <a:ext cx="5251316" cy="1807305"/>
          </a:xfrm>
        </p:spPr>
        <p:txBody>
          <a:bodyPr vert="horz" lIns="121920" tIns="60960" rIns="121920" bIns="60960" rtlCol="0" anchor="ctr">
            <a:normAutofit/>
          </a:bodyPr>
          <a:lstStyle/>
          <a:p>
            <a:pPr defTabSz="1219170"/>
            <a:r>
              <a:rPr lang="en-US" sz="3733">
                <a:solidFill>
                  <a:schemeClr val="tx1"/>
                </a:solidFill>
                <a:latin typeface="+mj-lt"/>
                <a:ea typeface="+mj-ea"/>
                <a:cs typeface="+mj-cs"/>
              </a:rPr>
              <a:t>3 concepts à considerer avant de prescrire un analyse de laboratoire</a:t>
            </a:r>
          </a:p>
        </p:txBody>
      </p:sp>
      <p:sp>
        <p:nvSpPr>
          <p:cNvPr id="3" name="Espace réservé du contenu 2">
            <a:extLst>
              <a:ext uri="{FF2B5EF4-FFF2-40B4-BE49-F238E27FC236}">
                <a16:creationId xmlns:a16="http://schemas.microsoft.com/office/drawing/2014/main" id="{38880B7A-DA0A-DA91-C890-0414BF4EF514}"/>
              </a:ext>
            </a:extLst>
          </p:cNvPr>
          <p:cNvSpPr>
            <a:spLocks noGrp="1"/>
          </p:cNvSpPr>
          <p:nvPr>
            <p:ph idx="10"/>
          </p:nvPr>
        </p:nvSpPr>
        <p:spPr>
          <a:xfrm>
            <a:off x="838201" y="2333296"/>
            <a:ext cx="4619620" cy="3843667"/>
          </a:xfrm>
        </p:spPr>
        <p:txBody>
          <a:bodyPr vert="horz" lIns="121920" tIns="60960" rIns="121920" bIns="60960" rtlCol="0">
            <a:normAutofit/>
          </a:bodyPr>
          <a:lstStyle/>
          <a:p>
            <a:pPr marL="609585" defTabSz="1219170">
              <a:buFont typeface="+mj-lt"/>
              <a:buAutoNum type="arabicPeriod"/>
            </a:pPr>
            <a:r>
              <a:rPr lang="en-US" sz="2933" dirty="0" err="1">
                <a:latin typeface="+mn-lt"/>
                <a:ea typeface="+mn-ea"/>
                <a:cs typeface="+mn-cs"/>
              </a:rPr>
              <a:t>Spécificité</a:t>
            </a:r>
            <a:r>
              <a:rPr lang="en-US" sz="2933" dirty="0">
                <a:latin typeface="+mn-lt"/>
                <a:ea typeface="+mn-ea"/>
                <a:cs typeface="+mn-cs"/>
              </a:rPr>
              <a:t> du </a:t>
            </a:r>
            <a:r>
              <a:rPr lang="en-US" sz="2933" dirty="0" err="1">
                <a:latin typeface="+mn-lt"/>
                <a:ea typeface="+mn-ea"/>
                <a:cs typeface="+mn-cs"/>
              </a:rPr>
              <a:t>cas</a:t>
            </a:r>
            <a:r>
              <a:rPr lang="en-US" sz="2933" dirty="0">
                <a:latin typeface="+mn-lt"/>
                <a:ea typeface="+mn-ea"/>
                <a:cs typeface="+mn-cs"/>
              </a:rPr>
              <a:t> et du </a:t>
            </a:r>
            <a:r>
              <a:rPr lang="en-US" sz="2933" dirty="0" err="1">
                <a:latin typeface="+mn-lt"/>
                <a:ea typeface="+mn-ea"/>
                <a:cs typeface="+mn-cs"/>
              </a:rPr>
              <a:t>contexte</a:t>
            </a:r>
            <a:endParaRPr lang="en-US" sz="2933" dirty="0">
              <a:latin typeface="+mn-lt"/>
              <a:ea typeface="+mn-ea"/>
              <a:cs typeface="+mn-cs"/>
            </a:endParaRPr>
          </a:p>
          <a:p>
            <a:pPr marL="609585" defTabSz="1219170">
              <a:buFont typeface="+mj-lt"/>
              <a:buAutoNum type="arabicPeriod"/>
            </a:pPr>
            <a:r>
              <a:rPr lang="en-US" sz="2933" dirty="0" err="1">
                <a:latin typeface="+mn-lt"/>
                <a:ea typeface="+mn-ea"/>
                <a:cs typeface="+mn-cs"/>
              </a:rPr>
              <a:t>Biomarqueurs</a:t>
            </a:r>
            <a:r>
              <a:rPr lang="en-US" sz="2933" dirty="0">
                <a:latin typeface="+mn-lt"/>
                <a:ea typeface="+mn-ea"/>
                <a:cs typeface="+mn-cs"/>
              </a:rPr>
              <a:t> </a:t>
            </a:r>
            <a:r>
              <a:rPr lang="en-US" sz="2933" dirty="0" err="1">
                <a:latin typeface="+mn-lt"/>
                <a:ea typeface="+mn-ea"/>
                <a:cs typeface="+mn-cs"/>
              </a:rPr>
              <a:t>en</a:t>
            </a:r>
            <a:r>
              <a:rPr lang="en-US" sz="2933" dirty="0">
                <a:latin typeface="+mn-lt"/>
                <a:ea typeface="+mn-ea"/>
                <a:cs typeface="+mn-cs"/>
              </a:rPr>
              <a:t> tant que </a:t>
            </a:r>
            <a:r>
              <a:rPr lang="en-US" sz="2933" dirty="0" err="1">
                <a:latin typeface="+mn-lt"/>
                <a:ea typeface="+mn-ea"/>
                <a:cs typeface="+mn-cs"/>
              </a:rPr>
              <a:t>résultats</a:t>
            </a:r>
            <a:r>
              <a:rPr lang="en-US" sz="2933" dirty="0">
                <a:latin typeface="+mn-lt"/>
                <a:ea typeface="+mn-ea"/>
                <a:cs typeface="+mn-cs"/>
              </a:rPr>
              <a:t> </a:t>
            </a:r>
            <a:r>
              <a:rPr lang="en-US" sz="2933" dirty="0" err="1">
                <a:latin typeface="+mn-lt"/>
                <a:ea typeface="+mn-ea"/>
                <a:cs typeface="+mn-cs"/>
              </a:rPr>
              <a:t>intermédiaires</a:t>
            </a:r>
            <a:endParaRPr lang="en-US" sz="2933" dirty="0">
              <a:latin typeface="+mn-lt"/>
              <a:ea typeface="+mn-ea"/>
              <a:cs typeface="+mn-cs"/>
            </a:endParaRPr>
          </a:p>
          <a:p>
            <a:pPr marL="609585" defTabSz="1219170">
              <a:buFont typeface="+mj-lt"/>
              <a:buAutoNum type="arabicPeriod"/>
            </a:pPr>
            <a:r>
              <a:rPr lang="en-US" sz="2933" dirty="0" err="1">
                <a:latin typeface="+mn-lt"/>
                <a:ea typeface="+mn-ea"/>
                <a:cs typeface="+mn-cs"/>
              </a:rPr>
              <a:t>Variabilité</a:t>
            </a:r>
            <a:r>
              <a:rPr lang="en-US" sz="2933" dirty="0">
                <a:latin typeface="+mn-lt"/>
                <a:ea typeface="+mn-ea"/>
                <a:cs typeface="+mn-cs"/>
              </a:rPr>
              <a:t> </a:t>
            </a:r>
            <a:r>
              <a:rPr lang="en-US" sz="2933" dirty="0" err="1">
                <a:latin typeface="+mn-lt"/>
                <a:ea typeface="+mn-ea"/>
                <a:cs typeface="+mn-cs"/>
              </a:rPr>
              <a:t>biologique</a:t>
            </a:r>
            <a:r>
              <a:rPr lang="en-US" sz="2933" dirty="0">
                <a:latin typeface="+mn-lt"/>
                <a:ea typeface="+mn-ea"/>
                <a:cs typeface="+mn-cs"/>
              </a:rPr>
              <a:t> du test</a:t>
            </a:r>
          </a:p>
          <a:p>
            <a:pPr indent="-304792" defTabSz="1219170">
              <a:buFont typeface="Arial" panose="020B0604020202020204" pitchFamily="34" charset="0"/>
              <a:buChar char="•"/>
            </a:pPr>
            <a:endParaRPr lang="en-US" sz="2000" dirty="0">
              <a:latin typeface="+mn-lt"/>
              <a:ea typeface="+mn-ea"/>
              <a:cs typeface="+mn-cs"/>
            </a:endParaRPr>
          </a:p>
        </p:txBody>
      </p:sp>
      <p:pic>
        <p:nvPicPr>
          <p:cNvPr id="4" name="Picture 4">
            <a:extLst>
              <a:ext uri="{FF2B5EF4-FFF2-40B4-BE49-F238E27FC236}">
                <a16:creationId xmlns:a16="http://schemas.microsoft.com/office/drawing/2014/main" id="{ACAB53BA-3AEB-02D8-D3B7-098665EBC916}"/>
              </a:ext>
            </a:extLst>
          </p:cNvPr>
          <p:cNvPicPr>
            <a:picLocks noChangeAspect="1"/>
          </p:cNvPicPr>
          <p:nvPr/>
        </p:nvPicPr>
        <p:blipFill rotWithShape="1">
          <a:blip r:embed="rId2"/>
          <a:srcRect l="34790"/>
          <a:stretch/>
        </p:blipFill>
        <p:spPr>
          <a:xfrm>
            <a:off x="6294493" y="13"/>
            <a:ext cx="5962785" cy="685798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0897138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26AAEA8-2150-26B5-75BA-14F926E7D251}"/>
              </a:ext>
            </a:extLst>
          </p:cNvPr>
          <p:cNvSpPr txBox="1">
            <a:spLocks/>
          </p:cNvSpPr>
          <p:nvPr>
            <p:custDataLst>
              <p:tags r:id="rId1"/>
            </p:custDataLst>
          </p:nvPr>
        </p:nvSpPr>
        <p:spPr>
          <a:xfrm>
            <a:off x="8002224" y="1830492"/>
            <a:ext cx="3408000" cy="3408000"/>
          </a:xfrm>
          <a:prstGeom prst="ellipse">
            <a:avLst/>
          </a:prstGeom>
          <a:solidFill>
            <a:srgbClr val="ADD3E6"/>
          </a:solidFill>
          <a:ln w="174625" cmpd="thinThick">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r>
              <a:rPr lang="fr-CA" sz="2800" b="1" dirty="0">
                <a:solidFill>
                  <a:prstClr val="black">
                    <a:lumMod val="75000"/>
                    <a:lumOff val="25000"/>
                  </a:prstClr>
                </a:solidFill>
                <a:latin typeface="Arial Narrow" panose="020B0606020202030204" pitchFamily="34" charset="0"/>
                <a:cs typeface="Arial" panose="020B0604020202020204" pitchFamily="34" charset="0"/>
              </a:rPr>
              <a:t>Grande virée des tests à potentiel de mauvaise utilisation</a:t>
            </a:r>
          </a:p>
        </p:txBody>
      </p:sp>
    </p:spTree>
    <p:extLst>
      <p:ext uri="{BB962C8B-B14F-4D97-AF65-F5344CB8AC3E}">
        <p14:creationId xmlns:p14="http://schemas.microsoft.com/office/powerpoint/2010/main" val="39599044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5CBB2-5EC0-B390-DE36-299BC0E82B72}"/>
              </a:ext>
            </a:extLst>
          </p:cNvPr>
          <p:cNvSpPr>
            <a:spLocks noGrp="1"/>
          </p:cNvSpPr>
          <p:nvPr>
            <p:ph type="title"/>
          </p:nvPr>
        </p:nvSpPr>
        <p:spPr>
          <a:xfrm>
            <a:off x="1516566" y="-333374"/>
            <a:ext cx="8911687" cy="1280891"/>
          </a:xfrm>
        </p:spPr>
        <p:txBody>
          <a:bodyPr anchor="ctr"/>
          <a:lstStyle/>
          <a:p>
            <a:r>
              <a:rPr lang="fr-FR" sz="4667" b="1" dirty="0">
                <a:solidFill>
                  <a:srgbClr val="000000"/>
                </a:solidFill>
              </a:rPr>
              <a:t>À vous de choisir… avec soin</a:t>
            </a:r>
            <a:endParaRPr lang="fr-CA" sz="4667" b="1" dirty="0">
              <a:solidFill>
                <a:srgbClr val="000000"/>
              </a:solidFill>
            </a:endParaRPr>
          </a:p>
        </p:txBody>
      </p:sp>
      <p:sp>
        <p:nvSpPr>
          <p:cNvPr id="3" name="Bouton d'action : Personnalisé 2">
            <a:hlinkClick r:id="rId3" action="ppaction://hlinksldjump" highlightClick="1"/>
            <a:extLst>
              <a:ext uri="{FF2B5EF4-FFF2-40B4-BE49-F238E27FC236}">
                <a16:creationId xmlns:a16="http://schemas.microsoft.com/office/drawing/2014/main" id="{4B953BA3-D734-0D61-34F7-985655514601}"/>
              </a:ext>
            </a:extLst>
          </p:cNvPr>
          <p:cNvSpPr/>
          <p:nvPr/>
        </p:nvSpPr>
        <p:spPr>
          <a:xfrm>
            <a:off x="105429" y="755836"/>
            <a:ext cx="1367883"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dirty="0">
              <a:solidFill>
                <a:prstClr val="white"/>
              </a:solidFill>
              <a:latin typeface="Calibri"/>
            </a:endParaRPr>
          </a:p>
        </p:txBody>
      </p:sp>
      <p:sp>
        <p:nvSpPr>
          <p:cNvPr id="5" name="ZoneTexte 4">
            <a:extLst>
              <a:ext uri="{FF2B5EF4-FFF2-40B4-BE49-F238E27FC236}">
                <a16:creationId xmlns:a16="http://schemas.microsoft.com/office/drawing/2014/main" id="{CFA06378-8563-8F9B-D31B-8FBADEE37054}"/>
              </a:ext>
            </a:extLst>
          </p:cNvPr>
          <p:cNvSpPr txBox="1"/>
          <p:nvPr/>
        </p:nvSpPr>
        <p:spPr>
          <a:xfrm>
            <a:off x="477137" y="947518"/>
            <a:ext cx="841635" cy="605230"/>
          </a:xfrm>
          <a:prstGeom prst="rect">
            <a:avLst/>
          </a:prstGeom>
          <a:noFill/>
        </p:spPr>
        <p:txBody>
          <a:bodyPr wrap="square" rtlCol="0">
            <a:spAutoFit/>
          </a:bodyPr>
          <a:lstStyle/>
          <a:p>
            <a:pPr defTabSz="609585"/>
            <a:r>
              <a:rPr lang="fr-FR" sz="3333" dirty="0">
                <a:solidFill>
                  <a:srgbClr val="EFEFEF"/>
                </a:solidFill>
                <a:latin typeface="Calibri"/>
              </a:rPr>
              <a:t>VS</a:t>
            </a:r>
          </a:p>
        </p:txBody>
      </p:sp>
      <p:sp>
        <p:nvSpPr>
          <p:cNvPr id="7" name="Bouton d'action : Personnalisé 6" descr="EPS">
            <a:hlinkClick r:id="rId4" action="ppaction://hlinksldjump" highlightClick="1"/>
            <a:extLst>
              <a:ext uri="{FF2B5EF4-FFF2-40B4-BE49-F238E27FC236}">
                <a16:creationId xmlns:a16="http://schemas.microsoft.com/office/drawing/2014/main" id="{5BC8EF2E-0936-5281-7189-75299966621E}"/>
              </a:ext>
            </a:extLst>
          </p:cNvPr>
          <p:cNvSpPr/>
          <p:nvPr/>
        </p:nvSpPr>
        <p:spPr>
          <a:xfrm>
            <a:off x="1903142" y="755836"/>
            <a:ext cx="1293541"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8" name="ZoneTexte 7">
            <a:extLst>
              <a:ext uri="{FF2B5EF4-FFF2-40B4-BE49-F238E27FC236}">
                <a16:creationId xmlns:a16="http://schemas.microsoft.com/office/drawing/2014/main" id="{D39948EE-3A32-9EFE-A985-D6EAFAF57F0A}"/>
              </a:ext>
            </a:extLst>
          </p:cNvPr>
          <p:cNvSpPr txBox="1"/>
          <p:nvPr/>
        </p:nvSpPr>
        <p:spPr>
          <a:xfrm>
            <a:off x="2193072" y="1019332"/>
            <a:ext cx="854928" cy="543675"/>
          </a:xfrm>
          <a:prstGeom prst="rect">
            <a:avLst/>
          </a:prstGeom>
          <a:noFill/>
        </p:spPr>
        <p:txBody>
          <a:bodyPr wrap="square" rtlCol="0">
            <a:spAutoFit/>
          </a:bodyPr>
          <a:lstStyle/>
          <a:p>
            <a:pPr defTabSz="609585"/>
            <a:r>
              <a:rPr lang="fr-FR" sz="2933" dirty="0">
                <a:solidFill>
                  <a:prstClr val="white"/>
                </a:solidFill>
                <a:latin typeface="Calibri"/>
              </a:rPr>
              <a:t>EPS</a:t>
            </a:r>
          </a:p>
        </p:txBody>
      </p:sp>
      <p:sp>
        <p:nvSpPr>
          <p:cNvPr id="9" name="Bouton d'action : Personnalisé 8">
            <a:hlinkClick r:id="rId5" action="ppaction://hlinksldjump" highlightClick="1"/>
            <a:extLst>
              <a:ext uri="{FF2B5EF4-FFF2-40B4-BE49-F238E27FC236}">
                <a16:creationId xmlns:a16="http://schemas.microsoft.com/office/drawing/2014/main" id="{935E2D2A-0BF5-7816-4FC3-BD106D2A548F}"/>
              </a:ext>
            </a:extLst>
          </p:cNvPr>
          <p:cNvSpPr/>
          <p:nvPr/>
        </p:nvSpPr>
        <p:spPr>
          <a:xfrm>
            <a:off x="3509819" y="755836"/>
            <a:ext cx="1200727"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fr-FR" sz="2400" dirty="0">
              <a:solidFill>
                <a:prstClr val="white"/>
              </a:solidFill>
              <a:latin typeface="Calibri"/>
            </a:endParaRPr>
          </a:p>
        </p:txBody>
      </p:sp>
      <p:sp>
        <p:nvSpPr>
          <p:cNvPr id="10" name="ZoneTexte 9">
            <a:extLst>
              <a:ext uri="{FF2B5EF4-FFF2-40B4-BE49-F238E27FC236}">
                <a16:creationId xmlns:a16="http://schemas.microsoft.com/office/drawing/2014/main" id="{F195CB6E-8DD9-495E-33A1-2094DC97278A}"/>
              </a:ext>
            </a:extLst>
          </p:cNvPr>
          <p:cNvSpPr txBox="1"/>
          <p:nvPr/>
        </p:nvSpPr>
        <p:spPr>
          <a:xfrm>
            <a:off x="3683393" y="1009073"/>
            <a:ext cx="905164" cy="543675"/>
          </a:xfrm>
          <a:prstGeom prst="rect">
            <a:avLst/>
          </a:prstGeom>
          <a:noFill/>
        </p:spPr>
        <p:txBody>
          <a:bodyPr wrap="square" rtlCol="0">
            <a:spAutoFit/>
          </a:bodyPr>
          <a:lstStyle/>
          <a:p>
            <a:pPr defTabSz="609585"/>
            <a:r>
              <a:rPr lang="fr-FR" sz="2933" dirty="0">
                <a:solidFill>
                  <a:prstClr val="white"/>
                </a:solidFill>
                <a:latin typeface="Calibri"/>
              </a:rPr>
              <a:t>FSC</a:t>
            </a:r>
          </a:p>
        </p:txBody>
      </p:sp>
      <p:sp>
        <p:nvSpPr>
          <p:cNvPr id="11" name="Bouton d'action : Personnalisé 10">
            <a:hlinkClick r:id="rId6" action="ppaction://hlinksldjump" highlightClick="1"/>
            <a:extLst>
              <a:ext uri="{FF2B5EF4-FFF2-40B4-BE49-F238E27FC236}">
                <a16:creationId xmlns:a16="http://schemas.microsoft.com/office/drawing/2014/main" id="{B61854A9-D6BA-E936-DFB0-54E21C165831}"/>
              </a:ext>
            </a:extLst>
          </p:cNvPr>
          <p:cNvSpPr/>
          <p:nvPr/>
        </p:nvSpPr>
        <p:spPr>
          <a:xfrm>
            <a:off x="5024581" y="755836"/>
            <a:ext cx="1200728"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12" name="ZoneTexte 11">
            <a:extLst>
              <a:ext uri="{FF2B5EF4-FFF2-40B4-BE49-F238E27FC236}">
                <a16:creationId xmlns:a16="http://schemas.microsoft.com/office/drawing/2014/main" id="{0CB55E7B-0424-AEAA-4AD5-721CCEECC159}"/>
              </a:ext>
            </a:extLst>
          </p:cNvPr>
          <p:cNvSpPr txBox="1"/>
          <p:nvPr/>
        </p:nvSpPr>
        <p:spPr>
          <a:xfrm>
            <a:off x="5230189" y="1059741"/>
            <a:ext cx="865811" cy="543675"/>
          </a:xfrm>
          <a:prstGeom prst="rect">
            <a:avLst/>
          </a:prstGeom>
          <a:noFill/>
        </p:spPr>
        <p:txBody>
          <a:bodyPr wrap="square" rtlCol="0">
            <a:spAutoFit/>
          </a:bodyPr>
          <a:lstStyle/>
          <a:p>
            <a:pPr defTabSz="609585"/>
            <a:r>
              <a:rPr lang="fr-FR" sz="2933" dirty="0">
                <a:solidFill>
                  <a:prstClr val="white"/>
                </a:solidFill>
                <a:latin typeface="Calibri"/>
              </a:rPr>
              <a:t>TSH</a:t>
            </a:r>
          </a:p>
        </p:txBody>
      </p:sp>
      <p:sp>
        <p:nvSpPr>
          <p:cNvPr id="13" name="Bouton d'action : Personnalisé 12">
            <a:hlinkClick r:id="rId7" action="ppaction://hlinksldjump" highlightClick="1"/>
            <a:extLst>
              <a:ext uri="{FF2B5EF4-FFF2-40B4-BE49-F238E27FC236}">
                <a16:creationId xmlns:a16="http://schemas.microsoft.com/office/drawing/2014/main" id="{2396E702-1175-3A7F-6B1E-08E58F5DA82F}"/>
              </a:ext>
            </a:extLst>
          </p:cNvPr>
          <p:cNvSpPr/>
          <p:nvPr/>
        </p:nvSpPr>
        <p:spPr>
          <a:xfrm>
            <a:off x="6613236" y="755836"/>
            <a:ext cx="1219200"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14" name="ZoneTexte 13">
            <a:extLst>
              <a:ext uri="{FF2B5EF4-FFF2-40B4-BE49-F238E27FC236}">
                <a16:creationId xmlns:a16="http://schemas.microsoft.com/office/drawing/2014/main" id="{C1222676-CC4D-A3FC-8F7A-315A81D35565}"/>
              </a:ext>
            </a:extLst>
          </p:cNvPr>
          <p:cNvSpPr txBox="1"/>
          <p:nvPr/>
        </p:nvSpPr>
        <p:spPr>
          <a:xfrm>
            <a:off x="6538895" y="834666"/>
            <a:ext cx="1367883" cy="830997"/>
          </a:xfrm>
          <a:prstGeom prst="rect">
            <a:avLst/>
          </a:prstGeom>
          <a:noFill/>
        </p:spPr>
        <p:txBody>
          <a:bodyPr wrap="square" rtlCol="0">
            <a:spAutoFit/>
          </a:bodyPr>
          <a:lstStyle/>
          <a:p>
            <a:pPr algn="ctr" defTabSz="609585"/>
            <a:r>
              <a:rPr lang="fr-FR" sz="2400" dirty="0">
                <a:solidFill>
                  <a:prstClr val="white"/>
                </a:solidFill>
                <a:latin typeface="Calibri"/>
              </a:rPr>
              <a:t>Bilan lipidique</a:t>
            </a:r>
          </a:p>
        </p:txBody>
      </p:sp>
      <p:sp>
        <p:nvSpPr>
          <p:cNvPr id="15" name="Bouton d'action : Personnalisé 14">
            <a:hlinkClick r:id="rId8" action="ppaction://hlinksldjump" highlightClick="1"/>
            <a:extLst>
              <a:ext uri="{FF2B5EF4-FFF2-40B4-BE49-F238E27FC236}">
                <a16:creationId xmlns:a16="http://schemas.microsoft.com/office/drawing/2014/main" id="{13BC9004-11BC-CDEA-7376-A1FAB6371102}"/>
              </a:ext>
            </a:extLst>
          </p:cNvPr>
          <p:cNvSpPr/>
          <p:nvPr/>
        </p:nvSpPr>
        <p:spPr>
          <a:xfrm>
            <a:off x="8146474" y="755836"/>
            <a:ext cx="1200727"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16" name="ZoneTexte 15">
            <a:extLst>
              <a:ext uri="{FF2B5EF4-FFF2-40B4-BE49-F238E27FC236}">
                <a16:creationId xmlns:a16="http://schemas.microsoft.com/office/drawing/2014/main" id="{6A528E77-8347-C960-16B2-3FEF86AA97E9}"/>
              </a:ext>
            </a:extLst>
          </p:cNvPr>
          <p:cNvSpPr txBox="1"/>
          <p:nvPr/>
        </p:nvSpPr>
        <p:spPr>
          <a:xfrm>
            <a:off x="8202790" y="875075"/>
            <a:ext cx="1181805" cy="830997"/>
          </a:xfrm>
          <a:prstGeom prst="rect">
            <a:avLst/>
          </a:prstGeom>
          <a:noFill/>
        </p:spPr>
        <p:txBody>
          <a:bodyPr wrap="square" rtlCol="0">
            <a:spAutoFit/>
          </a:bodyPr>
          <a:lstStyle/>
          <a:p>
            <a:pPr algn="ctr" defTabSz="609585"/>
            <a:r>
              <a:rPr lang="fr-FR" sz="2400" dirty="0">
                <a:solidFill>
                  <a:prstClr val="white"/>
                </a:solidFill>
                <a:latin typeface="Calibri"/>
              </a:rPr>
              <a:t>A+C urine</a:t>
            </a:r>
          </a:p>
        </p:txBody>
      </p:sp>
      <p:sp>
        <p:nvSpPr>
          <p:cNvPr id="17" name="Bouton d'action : Personnalisé 16">
            <a:hlinkClick r:id="rId9" action="ppaction://hlinksldjump" highlightClick="1"/>
            <a:extLst>
              <a:ext uri="{FF2B5EF4-FFF2-40B4-BE49-F238E27FC236}">
                <a16:creationId xmlns:a16="http://schemas.microsoft.com/office/drawing/2014/main" id="{6EBC8D05-91FE-B452-F6AE-7CE269E86514}"/>
              </a:ext>
            </a:extLst>
          </p:cNvPr>
          <p:cNvSpPr/>
          <p:nvPr/>
        </p:nvSpPr>
        <p:spPr>
          <a:xfrm>
            <a:off x="9675688" y="771852"/>
            <a:ext cx="1293091" cy="110025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18" name="ZoneTexte 17">
            <a:extLst>
              <a:ext uri="{FF2B5EF4-FFF2-40B4-BE49-F238E27FC236}">
                <a16:creationId xmlns:a16="http://schemas.microsoft.com/office/drawing/2014/main" id="{6BA7E112-4D71-DEA5-02AC-AD87C7BFCD13}"/>
              </a:ext>
            </a:extLst>
          </p:cNvPr>
          <p:cNvSpPr txBox="1"/>
          <p:nvPr/>
        </p:nvSpPr>
        <p:spPr>
          <a:xfrm>
            <a:off x="9790546" y="947518"/>
            <a:ext cx="1034473" cy="830997"/>
          </a:xfrm>
          <a:prstGeom prst="rect">
            <a:avLst/>
          </a:prstGeom>
          <a:noFill/>
        </p:spPr>
        <p:txBody>
          <a:bodyPr wrap="square" rtlCol="0">
            <a:spAutoFit/>
          </a:bodyPr>
          <a:lstStyle/>
          <a:p>
            <a:pPr algn="ctr" defTabSz="609585"/>
            <a:r>
              <a:rPr lang="fr-FR" sz="2400" dirty="0" err="1">
                <a:solidFill>
                  <a:prstClr val="white"/>
                </a:solidFill>
                <a:latin typeface="Calibri"/>
              </a:rPr>
              <a:t>Gluco</a:t>
            </a:r>
            <a:r>
              <a:rPr lang="fr-FR" sz="2400" dirty="0">
                <a:solidFill>
                  <a:prstClr val="white"/>
                </a:solidFill>
                <a:latin typeface="Calibri"/>
              </a:rPr>
              <a:t> cap</a:t>
            </a:r>
          </a:p>
        </p:txBody>
      </p:sp>
      <p:sp>
        <p:nvSpPr>
          <p:cNvPr id="19" name="Bouton d'action : Personnalisé 18">
            <a:hlinkClick r:id="rId10" action="ppaction://hlinksldjump" highlightClick="1"/>
            <a:extLst>
              <a:ext uri="{FF2B5EF4-FFF2-40B4-BE49-F238E27FC236}">
                <a16:creationId xmlns:a16="http://schemas.microsoft.com/office/drawing/2014/main" id="{6FCE84D4-CDA4-A353-5985-B4ED2FC6E4B3}"/>
              </a:ext>
            </a:extLst>
          </p:cNvPr>
          <p:cNvSpPr/>
          <p:nvPr/>
        </p:nvSpPr>
        <p:spPr>
          <a:xfrm>
            <a:off x="105429" y="2022089"/>
            <a:ext cx="1367883"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933" dirty="0">
                <a:solidFill>
                  <a:prstClr val="white"/>
                </a:solidFill>
                <a:latin typeface="Calibri"/>
              </a:rPr>
              <a:t>APS</a:t>
            </a:r>
          </a:p>
        </p:txBody>
      </p:sp>
      <p:sp>
        <p:nvSpPr>
          <p:cNvPr id="20" name="Bouton d'action : Personnalisé 19">
            <a:hlinkClick r:id="rId11" action="ppaction://hlinksldjump" highlightClick="1"/>
            <a:extLst>
              <a:ext uri="{FF2B5EF4-FFF2-40B4-BE49-F238E27FC236}">
                <a16:creationId xmlns:a16="http://schemas.microsoft.com/office/drawing/2014/main" id="{77813187-822C-F71F-8463-AE32618BCAD0}"/>
              </a:ext>
            </a:extLst>
          </p:cNvPr>
          <p:cNvSpPr/>
          <p:nvPr/>
        </p:nvSpPr>
        <p:spPr>
          <a:xfrm>
            <a:off x="1903142" y="2022089"/>
            <a:ext cx="1293541"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21" name="ZoneTexte 20">
            <a:extLst>
              <a:ext uri="{FF2B5EF4-FFF2-40B4-BE49-F238E27FC236}">
                <a16:creationId xmlns:a16="http://schemas.microsoft.com/office/drawing/2014/main" id="{9FBAF7A1-0C3B-3321-6C66-D208A59C6E95}"/>
              </a:ext>
            </a:extLst>
          </p:cNvPr>
          <p:cNvSpPr txBox="1"/>
          <p:nvPr/>
        </p:nvSpPr>
        <p:spPr>
          <a:xfrm>
            <a:off x="2014653" y="2171063"/>
            <a:ext cx="1182031" cy="830997"/>
          </a:xfrm>
          <a:prstGeom prst="rect">
            <a:avLst/>
          </a:prstGeom>
          <a:noFill/>
        </p:spPr>
        <p:txBody>
          <a:bodyPr wrap="square" rtlCol="0">
            <a:spAutoFit/>
          </a:bodyPr>
          <a:lstStyle/>
          <a:p>
            <a:pPr algn="ctr" defTabSz="609585"/>
            <a:r>
              <a:rPr lang="fr-FR" sz="2400" dirty="0" err="1">
                <a:solidFill>
                  <a:prstClr val="white"/>
                </a:solidFill>
                <a:latin typeface="Calibri"/>
              </a:rPr>
              <a:t>Ac</a:t>
            </a:r>
            <a:r>
              <a:rPr lang="fr-FR" sz="2400" dirty="0">
                <a:solidFill>
                  <a:prstClr val="white"/>
                </a:solidFill>
                <a:latin typeface="Calibri"/>
              </a:rPr>
              <a:t> urique</a:t>
            </a:r>
          </a:p>
        </p:txBody>
      </p:sp>
      <p:sp>
        <p:nvSpPr>
          <p:cNvPr id="23" name="Bouton d'action : Personnalisé 22">
            <a:hlinkClick r:id="rId12" action="ppaction://hlinksldjump" highlightClick="1"/>
            <a:extLst>
              <a:ext uri="{FF2B5EF4-FFF2-40B4-BE49-F238E27FC236}">
                <a16:creationId xmlns:a16="http://schemas.microsoft.com/office/drawing/2014/main" id="{9BCFDAA2-6236-7624-B486-09720CAD7B1C}"/>
              </a:ext>
            </a:extLst>
          </p:cNvPr>
          <p:cNvSpPr/>
          <p:nvPr/>
        </p:nvSpPr>
        <p:spPr>
          <a:xfrm>
            <a:off x="3509819" y="2022089"/>
            <a:ext cx="1200727"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24" name="ZoneTexte 23">
            <a:extLst>
              <a:ext uri="{FF2B5EF4-FFF2-40B4-BE49-F238E27FC236}">
                <a16:creationId xmlns:a16="http://schemas.microsoft.com/office/drawing/2014/main" id="{6AB32A3D-094A-00BD-86D3-0FA6480347F5}"/>
              </a:ext>
            </a:extLst>
          </p:cNvPr>
          <p:cNvSpPr txBox="1"/>
          <p:nvPr/>
        </p:nvSpPr>
        <p:spPr>
          <a:xfrm>
            <a:off x="3577261" y="2314691"/>
            <a:ext cx="1200727" cy="543675"/>
          </a:xfrm>
          <a:prstGeom prst="rect">
            <a:avLst/>
          </a:prstGeom>
          <a:noFill/>
        </p:spPr>
        <p:txBody>
          <a:bodyPr wrap="square" rtlCol="0">
            <a:spAutoFit/>
          </a:bodyPr>
          <a:lstStyle/>
          <a:p>
            <a:pPr defTabSz="609585"/>
            <a:r>
              <a:rPr lang="fr-FR" sz="2933" dirty="0">
                <a:solidFill>
                  <a:prstClr val="white"/>
                </a:solidFill>
                <a:latin typeface="Calibri"/>
              </a:rPr>
              <a:t>Vit D</a:t>
            </a:r>
          </a:p>
        </p:txBody>
      </p:sp>
      <p:sp>
        <p:nvSpPr>
          <p:cNvPr id="25" name="Bouton d'action : Personnalisé 24">
            <a:hlinkClick r:id="rId13" action="ppaction://hlinksldjump" highlightClick="1"/>
            <a:extLst>
              <a:ext uri="{FF2B5EF4-FFF2-40B4-BE49-F238E27FC236}">
                <a16:creationId xmlns:a16="http://schemas.microsoft.com/office/drawing/2014/main" id="{F072BE1C-6166-AA38-9D98-596D44F8FB24}"/>
              </a:ext>
            </a:extLst>
          </p:cNvPr>
          <p:cNvSpPr/>
          <p:nvPr/>
        </p:nvSpPr>
        <p:spPr>
          <a:xfrm>
            <a:off x="5024581" y="2022089"/>
            <a:ext cx="1200728"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26" name="ZoneTexte 25">
            <a:extLst>
              <a:ext uri="{FF2B5EF4-FFF2-40B4-BE49-F238E27FC236}">
                <a16:creationId xmlns:a16="http://schemas.microsoft.com/office/drawing/2014/main" id="{77E4A5B5-8E24-5B68-12DF-CB6549303BF0}"/>
              </a:ext>
            </a:extLst>
          </p:cNvPr>
          <p:cNvSpPr txBox="1"/>
          <p:nvPr/>
        </p:nvSpPr>
        <p:spPr>
          <a:xfrm>
            <a:off x="5230189" y="2171060"/>
            <a:ext cx="865811" cy="913199"/>
          </a:xfrm>
          <a:prstGeom prst="rect">
            <a:avLst/>
          </a:prstGeom>
          <a:noFill/>
        </p:spPr>
        <p:txBody>
          <a:bodyPr wrap="square" rtlCol="0">
            <a:spAutoFit/>
          </a:bodyPr>
          <a:lstStyle/>
          <a:p>
            <a:pPr defTabSz="609585"/>
            <a:r>
              <a:rPr lang="fr-FR" sz="2667" dirty="0">
                <a:solidFill>
                  <a:prstClr val="white"/>
                </a:solidFill>
                <a:latin typeface="Calibri"/>
              </a:rPr>
              <a:t>ALT/AST</a:t>
            </a:r>
          </a:p>
        </p:txBody>
      </p:sp>
      <p:sp>
        <p:nvSpPr>
          <p:cNvPr id="27" name="Bouton d'action : Personnalisé 26">
            <a:hlinkClick r:id="rId14" action="ppaction://hlinksldjump" highlightClick="1"/>
            <a:extLst>
              <a:ext uri="{FF2B5EF4-FFF2-40B4-BE49-F238E27FC236}">
                <a16:creationId xmlns:a16="http://schemas.microsoft.com/office/drawing/2014/main" id="{D8219239-3C33-0103-B980-CD998CEE50DA}"/>
              </a:ext>
            </a:extLst>
          </p:cNvPr>
          <p:cNvSpPr/>
          <p:nvPr/>
        </p:nvSpPr>
        <p:spPr>
          <a:xfrm>
            <a:off x="6613236" y="2022089"/>
            <a:ext cx="1219200"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28" name="ZoneTexte 27">
            <a:extLst>
              <a:ext uri="{FF2B5EF4-FFF2-40B4-BE49-F238E27FC236}">
                <a16:creationId xmlns:a16="http://schemas.microsoft.com/office/drawing/2014/main" id="{EFDB57C0-44A7-A46D-B7E6-ABC6C3BB973A}"/>
              </a:ext>
            </a:extLst>
          </p:cNvPr>
          <p:cNvSpPr txBox="1"/>
          <p:nvPr/>
        </p:nvSpPr>
        <p:spPr>
          <a:xfrm>
            <a:off x="6834909" y="2314691"/>
            <a:ext cx="794327" cy="502766"/>
          </a:xfrm>
          <a:prstGeom prst="rect">
            <a:avLst/>
          </a:prstGeom>
          <a:noFill/>
        </p:spPr>
        <p:txBody>
          <a:bodyPr wrap="square" rtlCol="0">
            <a:spAutoFit/>
          </a:bodyPr>
          <a:lstStyle/>
          <a:p>
            <a:pPr defTabSz="609585"/>
            <a:r>
              <a:rPr lang="fr-FR" sz="2667" dirty="0">
                <a:solidFill>
                  <a:prstClr val="white"/>
                </a:solidFill>
                <a:latin typeface="Calibri"/>
              </a:rPr>
              <a:t>Fer</a:t>
            </a:r>
          </a:p>
        </p:txBody>
      </p:sp>
      <p:sp>
        <p:nvSpPr>
          <p:cNvPr id="29" name="Bouton d'action : Personnalisé 28">
            <a:hlinkClick r:id="rId15" action="ppaction://hlinksldjump" highlightClick="1"/>
            <a:extLst>
              <a:ext uri="{FF2B5EF4-FFF2-40B4-BE49-F238E27FC236}">
                <a16:creationId xmlns:a16="http://schemas.microsoft.com/office/drawing/2014/main" id="{DBA2F230-7143-63A3-7CF2-20C0EBB87858}"/>
              </a:ext>
            </a:extLst>
          </p:cNvPr>
          <p:cNvSpPr/>
          <p:nvPr/>
        </p:nvSpPr>
        <p:spPr>
          <a:xfrm>
            <a:off x="8202789" y="2022089"/>
            <a:ext cx="1144411"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30" name="ZoneTexte 29">
            <a:extLst>
              <a:ext uri="{FF2B5EF4-FFF2-40B4-BE49-F238E27FC236}">
                <a16:creationId xmlns:a16="http://schemas.microsoft.com/office/drawing/2014/main" id="{A7F72348-A45F-A007-0DC5-A29592F3FEB6}"/>
              </a:ext>
            </a:extLst>
          </p:cNvPr>
          <p:cNvSpPr txBox="1"/>
          <p:nvPr/>
        </p:nvSpPr>
        <p:spPr>
          <a:xfrm>
            <a:off x="8368146" y="2314691"/>
            <a:ext cx="979055" cy="502766"/>
          </a:xfrm>
          <a:prstGeom prst="rect">
            <a:avLst/>
          </a:prstGeom>
          <a:noFill/>
        </p:spPr>
        <p:txBody>
          <a:bodyPr wrap="square" rtlCol="0">
            <a:spAutoFit/>
          </a:bodyPr>
          <a:lstStyle/>
          <a:p>
            <a:pPr defTabSz="609585"/>
            <a:r>
              <a:rPr lang="fr-FR" sz="2667" dirty="0">
                <a:solidFill>
                  <a:prstClr val="white"/>
                </a:solidFill>
                <a:latin typeface="Calibri"/>
              </a:rPr>
              <a:t>B12</a:t>
            </a:r>
          </a:p>
        </p:txBody>
      </p:sp>
      <p:sp>
        <p:nvSpPr>
          <p:cNvPr id="31" name="Bouton d'action : Personnalisé 30">
            <a:hlinkClick r:id="rId16" action="ppaction://hlinksldjump" highlightClick="1"/>
            <a:extLst>
              <a:ext uri="{FF2B5EF4-FFF2-40B4-BE49-F238E27FC236}">
                <a16:creationId xmlns:a16="http://schemas.microsoft.com/office/drawing/2014/main" id="{C97FAC0B-C66C-1D6F-0B52-63D6E3BE5F25}"/>
              </a:ext>
            </a:extLst>
          </p:cNvPr>
          <p:cNvSpPr/>
          <p:nvPr/>
        </p:nvSpPr>
        <p:spPr>
          <a:xfrm>
            <a:off x="9661236" y="2022089"/>
            <a:ext cx="1293091" cy="115972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32" name="ZoneTexte 31">
            <a:extLst>
              <a:ext uri="{FF2B5EF4-FFF2-40B4-BE49-F238E27FC236}">
                <a16:creationId xmlns:a16="http://schemas.microsoft.com/office/drawing/2014/main" id="{8E4B9909-C4C8-4F4F-EFA5-19F13E452ECC}"/>
              </a:ext>
            </a:extLst>
          </p:cNvPr>
          <p:cNvSpPr txBox="1"/>
          <p:nvPr/>
        </p:nvSpPr>
        <p:spPr>
          <a:xfrm>
            <a:off x="9790545" y="2314691"/>
            <a:ext cx="995731" cy="502766"/>
          </a:xfrm>
          <a:prstGeom prst="rect">
            <a:avLst/>
          </a:prstGeom>
          <a:noFill/>
        </p:spPr>
        <p:txBody>
          <a:bodyPr wrap="square" rtlCol="0">
            <a:spAutoFit/>
          </a:bodyPr>
          <a:lstStyle/>
          <a:p>
            <a:pPr defTabSz="609585"/>
            <a:r>
              <a:rPr lang="fr-FR" sz="2667" dirty="0">
                <a:solidFill>
                  <a:prstClr val="white"/>
                </a:solidFill>
                <a:latin typeface="Calibri"/>
              </a:rPr>
              <a:t>Testo</a:t>
            </a:r>
          </a:p>
        </p:txBody>
      </p:sp>
      <p:sp>
        <p:nvSpPr>
          <p:cNvPr id="33" name="Bouton d'action : Personnalisé 32">
            <a:hlinkClick r:id="rId17" action="ppaction://hlinksldjump" highlightClick="1"/>
            <a:extLst>
              <a:ext uri="{FF2B5EF4-FFF2-40B4-BE49-F238E27FC236}">
                <a16:creationId xmlns:a16="http://schemas.microsoft.com/office/drawing/2014/main" id="{EE0C0159-DFBA-3AD6-C920-5748B99220E2}"/>
              </a:ext>
            </a:extLst>
          </p:cNvPr>
          <p:cNvSpPr/>
          <p:nvPr/>
        </p:nvSpPr>
        <p:spPr>
          <a:xfrm>
            <a:off x="105429" y="3429000"/>
            <a:ext cx="1367883" cy="1115291"/>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34" name="ZoneTexte 33">
            <a:extLst>
              <a:ext uri="{FF2B5EF4-FFF2-40B4-BE49-F238E27FC236}">
                <a16:creationId xmlns:a16="http://schemas.microsoft.com/office/drawing/2014/main" id="{D831FDFA-67A6-4595-518B-A3ECCD5E7D98}"/>
              </a:ext>
            </a:extLst>
          </p:cNvPr>
          <p:cNvSpPr txBox="1"/>
          <p:nvPr/>
        </p:nvSpPr>
        <p:spPr>
          <a:xfrm>
            <a:off x="368553" y="3555757"/>
            <a:ext cx="841635" cy="913199"/>
          </a:xfrm>
          <a:prstGeom prst="rect">
            <a:avLst/>
          </a:prstGeom>
          <a:noFill/>
        </p:spPr>
        <p:txBody>
          <a:bodyPr wrap="square" rtlCol="0">
            <a:spAutoFit/>
          </a:bodyPr>
          <a:lstStyle/>
          <a:p>
            <a:pPr defTabSz="609585"/>
            <a:r>
              <a:rPr lang="fr-FR" sz="2667" dirty="0">
                <a:solidFill>
                  <a:prstClr val="white"/>
                </a:solidFill>
                <a:latin typeface="Calibri"/>
              </a:rPr>
              <a:t>FSH/LH</a:t>
            </a:r>
          </a:p>
        </p:txBody>
      </p:sp>
      <p:sp>
        <p:nvSpPr>
          <p:cNvPr id="35" name="Bouton d'action : Personnalisé 34">
            <a:hlinkClick r:id="rId18" action="ppaction://hlinksldjump" highlightClick="1"/>
            <a:extLst>
              <a:ext uri="{FF2B5EF4-FFF2-40B4-BE49-F238E27FC236}">
                <a16:creationId xmlns:a16="http://schemas.microsoft.com/office/drawing/2014/main" id="{1AB359E2-2D1F-53B2-9F46-F653975AB618}"/>
              </a:ext>
            </a:extLst>
          </p:cNvPr>
          <p:cNvSpPr/>
          <p:nvPr/>
        </p:nvSpPr>
        <p:spPr>
          <a:xfrm>
            <a:off x="1903142" y="3429000"/>
            <a:ext cx="1293541" cy="1115291"/>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36" name="ZoneTexte 35">
            <a:extLst>
              <a:ext uri="{FF2B5EF4-FFF2-40B4-BE49-F238E27FC236}">
                <a16:creationId xmlns:a16="http://schemas.microsoft.com/office/drawing/2014/main" id="{859B3585-C032-78D5-8AD2-EEDCA45812D5}"/>
              </a:ext>
            </a:extLst>
          </p:cNvPr>
          <p:cNvSpPr txBox="1"/>
          <p:nvPr/>
        </p:nvSpPr>
        <p:spPr>
          <a:xfrm>
            <a:off x="2178203" y="3574345"/>
            <a:ext cx="854928" cy="913199"/>
          </a:xfrm>
          <a:prstGeom prst="rect">
            <a:avLst/>
          </a:prstGeom>
          <a:noFill/>
        </p:spPr>
        <p:txBody>
          <a:bodyPr wrap="square" rtlCol="0">
            <a:spAutoFit/>
          </a:bodyPr>
          <a:lstStyle/>
          <a:p>
            <a:pPr defTabSz="609585"/>
            <a:r>
              <a:rPr lang="fr-FR" sz="2667" dirty="0" err="1">
                <a:solidFill>
                  <a:prstClr val="white"/>
                </a:solidFill>
                <a:latin typeface="Calibri"/>
              </a:rPr>
              <a:t>Lp</a:t>
            </a:r>
            <a:r>
              <a:rPr lang="fr-FR" sz="2667" dirty="0">
                <a:solidFill>
                  <a:prstClr val="white"/>
                </a:solidFill>
                <a:latin typeface="Calibri"/>
              </a:rPr>
              <a:t> (a)</a:t>
            </a:r>
          </a:p>
        </p:txBody>
      </p:sp>
      <p:sp>
        <p:nvSpPr>
          <p:cNvPr id="37" name="Bouton d'action : Personnalisé 36">
            <a:hlinkClick r:id="rId19" action="ppaction://hlinksldjump" highlightClick="1"/>
            <a:extLst>
              <a:ext uri="{FF2B5EF4-FFF2-40B4-BE49-F238E27FC236}">
                <a16:creationId xmlns:a16="http://schemas.microsoft.com/office/drawing/2014/main" id="{823689D5-4249-5306-2631-A397E08EAD51}"/>
              </a:ext>
            </a:extLst>
          </p:cNvPr>
          <p:cNvSpPr/>
          <p:nvPr/>
        </p:nvSpPr>
        <p:spPr>
          <a:xfrm>
            <a:off x="3577260" y="3422672"/>
            <a:ext cx="1052947" cy="1115291"/>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38" name="ZoneTexte 37">
            <a:extLst>
              <a:ext uri="{FF2B5EF4-FFF2-40B4-BE49-F238E27FC236}">
                <a16:creationId xmlns:a16="http://schemas.microsoft.com/office/drawing/2014/main" id="{3BEC909A-A595-2F76-B0E4-C092EBC87101}"/>
              </a:ext>
            </a:extLst>
          </p:cNvPr>
          <p:cNvSpPr txBox="1"/>
          <p:nvPr/>
        </p:nvSpPr>
        <p:spPr>
          <a:xfrm>
            <a:off x="3683392" y="3713578"/>
            <a:ext cx="854928" cy="502766"/>
          </a:xfrm>
          <a:prstGeom prst="rect">
            <a:avLst/>
          </a:prstGeom>
          <a:noFill/>
        </p:spPr>
        <p:txBody>
          <a:bodyPr wrap="square" rtlCol="0">
            <a:spAutoFit/>
          </a:bodyPr>
          <a:lstStyle/>
          <a:p>
            <a:pPr defTabSz="609585"/>
            <a:r>
              <a:rPr lang="fr-FR" sz="2667" dirty="0">
                <a:solidFill>
                  <a:prstClr val="white"/>
                </a:solidFill>
                <a:latin typeface="Calibri"/>
              </a:rPr>
              <a:t>CTX</a:t>
            </a:r>
          </a:p>
        </p:txBody>
      </p:sp>
      <p:sp>
        <p:nvSpPr>
          <p:cNvPr id="39" name="Bouton d'action : Personnalisé 38">
            <a:hlinkClick r:id="rId20" action="ppaction://hlinksldjump" highlightClick="1"/>
            <a:extLst>
              <a:ext uri="{FF2B5EF4-FFF2-40B4-BE49-F238E27FC236}">
                <a16:creationId xmlns:a16="http://schemas.microsoft.com/office/drawing/2014/main" id="{64CF4BAD-9DE5-A850-8D94-0BF1A4A84E68}"/>
              </a:ext>
            </a:extLst>
          </p:cNvPr>
          <p:cNvSpPr/>
          <p:nvPr/>
        </p:nvSpPr>
        <p:spPr>
          <a:xfrm>
            <a:off x="5024581" y="3422672"/>
            <a:ext cx="1200728" cy="1115291"/>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40" name="ZoneTexte 39">
            <a:extLst>
              <a:ext uri="{FF2B5EF4-FFF2-40B4-BE49-F238E27FC236}">
                <a16:creationId xmlns:a16="http://schemas.microsoft.com/office/drawing/2014/main" id="{B4E4D8E3-9170-E41A-F10F-ACD7848B9AD0}"/>
              </a:ext>
            </a:extLst>
          </p:cNvPr>
          <p:cNvSpPr txBox="1"/>
          <p:nvPr/>
        </p:nvSpPr>
        <p:spPr>
          <a:xfrm>
            <a:off x="5230189" y="3676187"/>
            <a:ext cx="847339" cy="502766"/>
          </a:xfrm>
          <a:prstGeom prst="rect">
            <a:avLst/>
          </a:prstGeom>
          <a:noFill/>
        </p:spPr>
        <p:txBody>
          <a:bodyPr wrap="square" rtlCol="0">
            <a:spAutoFit/>
          </a:bodyPr>
          <a:lstStyle/>
          <a:p>
            <a:pPr defTabSz="609585"/>
            <a:r>
              <a:rPr lang="fr-FR" sz="2667" dirty="0">
                <a:solidFill>
                  <a:prstClr val="white"/>
                </a:solidFill>
                <a:latin typeface="Calibri"/>
              </a:rPr>
              <a:t>BNP</a:t>
            </a:r>
          </a:p>
        </p:txBody>
      </p:sp>
      <p:sp>
        <p:nvSpPr>
          <p:cNvPr id="4" name="Rectangle 3">
            <a:hlinkClick r:id="rId21" action="ppaction://hlinksldjump"/>
            <a:extLst>
              <a:ext uri="{FF2B5EF4-FFF2-40B4-BE49-F238E27FC236}">
                <a16:creationId xmlns:a16="http://schemas.microsoft.com/office/drawing/2014/main" id="{AC39B38C-0487-2D71-B1BF-033D9FA630F6}"/>
              </a:ext>
            </a:extLst>
          </p:cNvPr>
          <p:cNvSpPr/>
          <p:nvPr/>
        </p:nvSpPr>
        <p:spPr>
          <a:xfrm>
            <a:off x="6613236" y="3422672"/>
            <a:ext cx="1219200" cy="11152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6" name="ZoneTexte 5">
            <a:extLst>
              <a:ext uri="{FF2B5EF4-FFF2-40B4-BE49-F238E27FC236}">
                <a16:creationId xmlns:a16="http://schemas.microsoft.com/office/drawing/2014/main" id="{DF09915C-880B-AAFF-E876-5E464B6EEF11}"/>
              </a:ext>
            </a:extLst>
          </p:cNvPr>
          <p:cNvSpPr txBox="1"/>
          <p:nvPr/>
        </p:nvSpPr>
        <p:spPr>
          <a:xfrm>
            <a:off x="6834908" y="3614631"/>
            <a:ext cx="997528" cy="625684"/>
          </a:xfrm>
          <a:prstGeom prst="rect">
            <a:avLst/>
          </a:prstGeom>
          <a:noFill/>
        </p:spPr>
        <p:txBody>
          <a:bodyPr wrap="square" rtlCol="0">
            <a:spAutoFit/>
          </a:bodyPr>
          <a:lstStyle/>
          <a:p>
            <a:pPr defTabSz="609585"/>
            <a:r>
              <a:rPr lang="fr-FR" sz="1733" dirty="0" err="1">
                <a:solidFill>
                  <a:prstClr val="white"/>
                </a:solidFill>
                <a:latin typeface="Calibri"/>
              </a:rPr>
              <a:t>Ac</a:t>
            </a:r>
            <a:r>
              <a:rPr lang="fr-FR" sz="1733" dirty="0">
                <a:solidFill>
                  <a:prstClr val="white"/>
                </a:solidFill>
                <a:latin typeface="Calibri"/>
              </a:rPr>
              <a:t> folique</a:t>
            </a:r>
          </a:p>
        </p:txBody>
      </p:sp>
      <p:sp>
        <p:nvSpPr>
          <p:cNvPr id="22" name="Rectangle 21">
            <a:hlinkClick r:id="rId22" action="ppaction://hlinksldjump"/>
            <a:extLst>
              <a:ext uri="{FF2B5EF4-FFF2-40B4-BE49-F238E27FC236}">
                <a16:creationId xmlns:a16="http://schemas.microsoft.com/office/drawing/2014/main" id="{FC6254E4-21DA-6815-4F58-C53DBAC841F1}"/>
              </a:ext>
            </a:extLst>
          </p:cNvPr>
          <p:cNvSpPr/>
          <p:nvPr/>
        </p:nvSpPr>
        <p:spPr>
          <a:xfrm>
            <a:off x="3577260" y="5816907"/>
            <a:ext cx="1052947" cy="9107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41" name="Rectangle 40">
            <a:hlinkClick r:id="rId23" action="ppaction://hlinksldjump"/>
            <a:extLst>
              <a:ext uri="{FF2B5EF4-FFF2-40B4-BE49-F238E27FC236}">
                <a16:creationId xmlns:a16="http://schemas.microsoft.com/office/drawing/2014/main" id="{883DBDC8-7AE4-5B59-4A5D-FD3AC8B513A5}"/>
              </a:ext>
            </a:extLst>
          </p:cNvPr>
          <p:cNvSpPr/>
          <p:nvPr/>
        </p:nvSpPr>
        <p:spPr>
          <a:xfrm>
            <a:off x="5024581" y="5816907"/>
            <a:ext cx="1200728" cy="9107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43" name="ZoneTexte 42">
            <a:extLst>
              <a:ext uri="{FF2B5EF4-FFF2-40B4-BE49-F238E27FC236}">
                <a16:creationId xmlns:a16="http://schemas.microsoft.com/office/drawing/2014/main" id="{BAF16B58-CA11-AAF1-303C-B1F9DC5124CA}"/>
              </a:ext>
            </a:extLst>
          </p:cNvPr>
          <p:cNvSpPr txBox="1"/>
          <p:nvPr/>
        </p:nvSpPr>
        <p:spPr>
          <a:xfrm>
            <a:off x="3523880" y="6067085"/>
            <a:ext cx="1200725" cy="379656"/>
          </a:xfrm>
          <a:prstGeom prst="rect">
            <a:avLst/>
          </a:prstGeom>
          <a:noFill/>
        </p:spPr>
        <p:txBody>
          <a:bodyPr wrap="square" rtlCol="0">
            <a:spAutoFit/>
          </a:bodyPr>
          <a:lstStyle/>
          <a:p>
            <a:pPr defTabSz="609585"/>
            <a:r>
              <a:rPr lang="fr-FR" sz="1867" dirty="0">
                <a:solidFill>
                  <a:prstClr val="white"/>
                </a:solidFill>
                <a:latin typeface="Calibri"/>
              </a:rPr>
              <a:t>Contexte</a:t>
            </a:r>
          </a:p>
        </p:txBody>
      </p:sp>
      <p:sp>
        <p:nvSpPr>
          <p:cNvPr id="44" name="ZoneTexte 43">
            <a:extLst>
              <a:ext uri="{FF2B5EF4-FFF2-40B4-BE49-F238E27FC236}">
                <a16:creationId xmlns:a16="http://schemas.microsoft.com/office/drawing/2014/main" id="{563C2FB0-7407-EE55-73FE-CAF6BDE72774}"/>
              </a:ext>
            </a:extLst>
          </p:cNvPr>
          <p:cNvSpPr txBox="1"/>
          <p:nvPr/>
        </p:nvSpPr>
        <p:spPr>
          <a:xfrm>
            <a:off x="5230189" y="6067085"/>
            <a:ext cx="865811" cy="461665"/>
          </a:xfrm>
          <a:prstGeom prst="rect">
            <a:avLst/>
          </a:prstGeom>
          <a:noFill/>
        </p:spPr>
        <p:txBody>
          <a:bodyPr wrap="square" rtlCol="0">
            <a:spAutoFit/>
          </a:bodyPr>
          <a:lstStyle/>
          <a:p>
            <a:pPr defTabSz="609585"/>
            <a:r>
              <a:rPr lang="fr-FR" sz="2400" dirty="0" err="1">
                <a:solidFill>
                  <a:prstClr val="white"/>
                </a:solidFill>
                <a:latin typeface="Calibri"/>
              </a:rPr>
              <a:t>Sub</a:t>
            </a:r>
            <a:endParaRPr lang="fr-FR" sz="2400" dirty="0">
              <a:solidFill>
                <a:prstClr val="white"/>
              </a:solidFill>
              <a:latin typeface="Calibri"/>
            </a:endParaRPr>
          </a:p>
        </p:txBody>
      </p:sp>
      <p:sp>
        <p:nvSpPr>
          <p:cNvPr id="46" name="Rectangle 45">
            <a:hlinkClick r:id="rId24" action="ppaction://hlinksldjump"/>
            <a:extLst>
              <a:ext uri="{FF2B5EF4-FFF2-40B4-BE49-F238E27FC236}">
                <a16:creationId xmlns:a16="http://schemas.microsoft.com/office/drawing/2014/main" id="{6F99F648-3BFD-791D-C6EF-C2B651497E0F}"/>
              </a:ext>
            </a:extLst>
          </p:cNvPr>
          <p:cNvSpPr/>
          <p:nvPr/>
        </p:nvSpPr>
        <p:spPr>
          <a:xfrm>
            <a:off x="8202789" y="5816907"/>
            <a:ext cx="1144411" cy="9107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sz="2400">
              <a:solidFill>
                <a:prstClr val="white"/>
              </a:solidFill>
              <a:latin typeface="Calibri"/>
            </a:endParaRPr>
          </a:p>
        </p:txBody>
      </p:sp>
      <p:sp>
        <p:nvSpPr>
          <p:cNvPr id="47" name="ZoneTexte 46">
            <a:extLst>
              <a:ext uri="{FF2B5EF4-FFF2-40B4-BE49-F238E27FC236}">
                <a16:creationId xmlns:a16="http://schemas.microsoft.com/office/drawing/2014/main" id="{76DEA72C-9BC8-5BF3-778D-F915B9D383A8}"/>
              </a:ext>
            </a:extLst>
          </p:cNvPr>
          <p:cNvSpPr txBox="1"/>
          <p:nvPr/>
        </p:nvSpPr>
        <p:spPr>
          <a:xfrm>
            <a:off x="8221487" y="6082237"/>
            <a:ext cx="1144411" cy="461665"/>
          </a:xfrm>
          <a:prstGeom prst="rect">
            <a:avLst/>
          </a:prstGeom>
          <a:noFill/>
        </p:spPr>
        <p:txBody>
          <a:bodyPr wrap="square" rtlCol="0">
            <a:spAutoFit/>
          </a:bodyPr>
          <a:lstStyle/>
          <a:p>
            <a:pPr defTabSz="609585"/>
            <a:r>
              <a:rPr lang="fr-FR" sz="2400" dirty="0">
                <a:solidFill>
                  <a:prstClr val="white"/>
                </a:solidFill>
                <a:latin typeface="Calibri"/>
              </a:rPr>
              <a:t>Conclu</a:t>
            </a:r>
          </a:p>
        </p:txBody>
      </p:sp>
      <p:sp>
        <p:nvSpPr>
          <p:cNvPr id="48" name="Bouton d'action : Personnalisé 47">
            <a:hlinkClick r:id="rId25" action="ppaction://hlinksldjump" highlightClick="1"/>
            <a:extLst>
              <a:ext uri="{FF2B5EF4-FFF2-40B4-BE49-F238E27FC236}">
                <a16:creationId xmlns:a16="http://schemas.microsoft.com/office/drawing/2014/main" id="{C5797EAA-F999-648C-0B80-0602FBA60167}"/>
              </a:ext>
            </a:extLst>
          </p:cNvPr>
          <p:cNvSpPr/>
          <p:nvPr/>
        </p:nvSpPr>
        <p:spPr>
          <a:xfrm>
            <a:off x="6566066" y="5816907"/>
            <a:ext cx="1084917" cy="92937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400" dirty="0">
                <a:solidFill>
                  <a:prstClr val="white"/>
                </a:solidFill>
                <a:latin typeface="Calibri"/>
              </a:rPr>
              <a:t>Vari bio</a:t>
            </a:r>
          </a:p>
        </p:txBody>
      </p:sp>
      <p:sp>
        <p:nvSpPr>
          <p:cNvPr id="50" name="ZoneTexte 49">
            <a:extLst>
              <a:ext uri="{FF2B5EF4-FFF2-40B4-BE49-F238E27FC236}">
                <a16:creationId xmlns:a16="http://schemas.microsoft.com/office/drawing/2014/main" id="{D2E3B50A-6D48-FEA1-0A7D-2ED152E2CECE}"/>
              </a:ext>
            </a:extLst>
          </p:cNvPr>
          <p:cNvSpPr txBox="1"/>
          <p:nvPr/>
        </p:nvSpPr>
        <p:spPr>
          <a:xfrm>
            <a:off x="17316" y="628854"/>
            <a:ext cx="702475" cy="461665"/>
          </a:xfrm>
          <a:prstGeom prst="rect">
            <a:avLst/>
          </a:prstGeom>
          <a:noFill/>
        </p:spPr>
        <p:txBody>
          <a:bodyPr wrap="square" rtlCol="0">
            <a:spAutoFit/>
          </a:bodyPr>
          <a:lstStyle/>
          <a:p>
            <a:pPr defTabSz="609585"/>
            <a:r>
              <a:rPr lang="fr-FR" sz="2400" b="1" dirty="0">
                <a:solidFill>
                  <a:srgbClr val="FF0000"/>
                </a:solidFill>
                <a:latin typeface="Calibri"/>
              </a:rPr>
              <a:t>1</a:t>
            </a:r>
          </a:p>
        </p:txBody>
      </p:sp>
      <p:sp>
        <p:nvSpPr>
          <p:cNvPr id="52" name="ZoneTexte 51">
            <a:extLst>
              <a:ext uri="{FF2B5EF4-FFF2-40B4-BE49-F238E27FC236}">
                <a16:creationId xmlns:a16="http://schemas.microsoft.com/office/drawing/2014/main" id="{113CA119-70B2-07A6-03BC-081F83EA6FE5}"/>
              </a:ext>
            </a:extLst>
          </p:cNvPr>
          <p:cNvSpPr txBox="1"/>
          <p:nvPr/>
        </p:nvSpPr>
        <p:spPr>
          <a:xfrm>
            <a:off x="6516403" y="603520"/>
            <a:ext cx="438444" cy="461665"/>
          </a:xfrm>
          <a:prstGeom prst="rect">
            <a:avLst/>
          </a:prstGeom>
          <a:noFill/>
        </p:spPr>
        <p:txBody>
          <a:bodyPr wrap="square">
            <a:spAutoFit/>
          </a:bodyPr>
          <a:lstStyle/>
          <a:p>
            <a:pPr defTabSz="609585"/>
            <a:r>
              <a:rPr lang="fr-FR" sz="2400" b="1" dirty="0">
                <a:solidFill>
                  <a:srgbClr val="FF0000"/>
                </a:solidFill>
                <a:latin typeface="Calibri"/>
              </a:rPr>
              <a:t>5</a:t>
            </a:r>
          </a:p>
        </p:txBody>
      </p:sp>
      <p:sp>
        <p:nvSpPr>
          <p:cNvPr id="54" name="ZoneTexte 53">
            <a:extLst>
              <a:ext uri="{FF2B5EF4-FFF2-40B4-BE49-F238E27FC236}">
                <a16:creationId xmlns:a16="http://schemas.microsoft.com/office/drawing/2014/main" id="{7ED01FBF-E163-FFA8-90C6-0377D28F6C28}"/>
              </a:ext>
            </a:extLst>
          </p:cNvPr>
          <p:cNvSpPr txBox="1"/>
          <p:nvPr/>
        </p:nvSpPr>
        <p:spPr>
          <a:xfrm>
            <a:off x="3402291" y="1884446"/>
            <a:ext cx="622579" cy="461665"/>
          </a:xfrm>
          <a:prstGeom prst="rect">
            <a:avLst/>
          </a:prstGeom>
          <a:noFill/>
        </p:spPr>
        <p:txBody>
          <a:bodyPr wrap="square">
            <a:spAutoFit/>
          </a:bodyPr>
          <a:lstStyle/>
          <a:p>
            <a:pPr defTabSz="609585"/>
            <a:r>
              <a:rPr lang="fr-FR" sz="2400" b="1" dirty="0">
                <a:solidFill>
                  <a:srgbClr val="FF0000"/>
                </a:solidFill>
                <a:latin typeface="Calibri"/>
              </a:rPr>
              <a:t>10</a:t>
            </a:r>
          </a:p>
        </p:txBody>
      </p:sp>
      <p:sp>
        <p:nvSpPr>
          <p:cNvPr id="57" name="ZoneTexte 56">
            <a:extLst>
              <a:ext uri="{FF2B5EF4-FFF2-40B4-BE49-F238E27FC236}">
                <a16:creationId xmlns:a16="http://schemas.microsoft.com/office/drawing/2014/main" id="{368583D4-166C-485F-2A9A-4AEB9D053F35}"/>
              </a:ext>
            </a:extLst>
          </p:cNvPr>
          <p:cNvSpPr txBox="1"/>
          <p:nvPr/>
        </p:nvSpPr>
        <p:spPr>
          <a:xfrm>
            <a:off x="29329" y="3347814"/>
            <a:ext cx="622579" cy="461665"/>
          </a:xfrm>
          <a:prstGeom prst="rect">
            <a:avLst/>
          </a:prstGeom>
          <a:noFill/>
        </p:spPr>
        <p:txBody>
          <a:bodyPr wrap="square">
            <a:spAutoFit/>
          </a:bodyPr>
          <a:lstStyle/>
          <a:p>
            <a:pPr defTabSz="609585"/>
            <a:r>
              <a:rPr lang="fr-FR" sz="2400" b="1" dirty="0">
                <a:solidFill>
                  <a:srgbClr val="FF0000"/>
                </a:solidFill>
                <a:latin typeface="Calibri"/>
              </a:rPr>
              <a:t>15</a:t>
            </a:r>
          </a:p>
        </p:txBody>
      </p:sp>
      <p:sp>
        <p:nvSpPr>
          <p:cNvPr id="59" name="ZoneTexte 58">
            <a:extLst>
              <a:ext uri="{FF2B5EF4-FFF2-40B4-BE49-F238E27FC236}">
                <a16:creationId xmlns:a16="http://schemas.microsoft.com/office/drawing/2014/main" id="{DB35F829-17F5-0F50-A3AE-B9427DBDE747}"/>
              </a:ext>
            </a:extLst>
          </p:cNvPr>
          <p:cNvSpPr txBox="1"/>
          <p:nvPr/>
        </p:nvSpPr>
        <p:spPr>
          <a:xfrm>
            <a:off x="3427065" y="5602706"/>
            <a:ext cx="573327" cy="461665"/>
          </a:xfrm>
          <a:prstGeom prst="rect">
            <a:avLst/>
          </a:prstGeom>
          <a:noFill/>
        </p:spPr>
        <p:txBody>
          <a:bodyPr wrap="square">
            <a:spAutoFit/>
          </a:bodyPr>
          <a:lstStyle/>
          <a:p>
            <a:pPr defTabSz="609585"/>
            <a:r>
              <a:rPr lang="fr-FR" sz="2400" b="1" dirty="0">
                <a:solidFill>
                  <a:srgbClr val="FF0000"/>
                </a:solidFill>
                <a:latin typeface="Calibri"/>
              </a:rPr>
              <a:t>20</a:t>
            </a:r>
          </a:p>
        </p:txBody>
      </p:sp>
    </p:spTree>
    <p:extLst>
      <p:ext uri="{BB962C8B-B14F-4D97-AF65-F5344CB8AC3E}">
        <p14:creationId xmlns:p14="http://schemas.microsoft.com/office/powerpoint/2010/main" val="15486528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7F6B4-AA1C-697D-9694-FE0CDE18C59E}"/>
              </a:ext>
            </a:extLst>
          </p:cNvPr>
          <p:cNvSpPr>
            <a:spLocks noGrp="1"/>
          </p:cNvSpPr>
          <p:nvPr>
            <p:ph type="title"/>
          </p:nvPr>
        </p:nvSpPr>
        <p:spPr/>
        <p:txBody>
          <a:bodyPr/>
          <a:lstStyle/>
          <a:p>
            <a:r>
              <a:rPr lang="fr-FR" dirty="0"/>
              <a:t>1- Mieux vaut être vive que réactive?</a:t>
            </a:r>
          </a:p>
        </p:txBody>
      </p:sp>
      <p:graphicFrame>
        <p:nvGraphicFramePr>
          <p:cNvPr id="4" name="Tableau 4">
            <a:extLst>
              <a:ext uri="{FF2B5EF4-FFF2-40B4-BE49-F238E27FC236}">
                <a16:creationId xmlns:a16="http://schemas.microsoft.com/office/drawing/2014/main" id="{AA81CF49-0A93-A814-36B4-C8EDF43E268F}"/>
              </a:ext>
            </a:extLst>
          </p:cNvPr>
          <p:cNvGraphicFramePr>
            <a:graphicFrameLocks noGrp="1"/>
          </p:cNvGraphicFramePr>
          <p:nvPr>
            <p:ph idx="10"/>
          </p:nvPr>
        </p:nvGraphicFramePr>
        <p:xfrm>
          <a:off x="2194985" y="1564070"/>
          <a:ext cx="9558867" cy="425365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209822179"/>
                    </a:ext>
                  </a:extLst>
                </a:gridCol>
                <a:gridCol w="2287395">
                  <a:extLst>
                    <a:ext uri="{9D8B030D-6E8A-4147-A177-3AD203B41FA5}">
                      <a16:colId xmlns:a16="http://schemas.microsoft.com/office/drawing/2014/main" val="633009402"/>
                    </a:ext>
                  </a:extLst>
                </a:gridCol>
              </a:tblGrid>
              <a:tr h="528320">
                <a:tc gridSpan="4">
                  <a:txBody>
                    <a:bodyPr/>
                    <a:lstStyle/>
                    <a:p>
                      <a:pPr algn="ctr"/>
                      <a:r>
                        <a:rPr lang="fr-FR" sz="2700" dirty="0"/>
                        <a:t>Vitesse de sédimentation</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Inflammation</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10799901"/>
                  </a:ext>
                </a:extLst>
              </a:tr>
              <a:tr h="1219200">
                <a:tc>
                  <a:txBody>
                    <a:bodyPr/>
                    <a:lstStyle/>
                    <a:p>
                      <a:r>
                        <a:rPr lang="fr-FR" sz="2100" dirty="0"/>
                        <a:t>Contexte</a:t>
                      </a:r>
                    </a:p>
                  </a:txBody>
                  <a:tcPr marL="121920" marR="121920" marT="60960" marB="60960"/>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Doit être corrigé pour ++ facteurs (âge, sexe, anémie, </a:t>
                      </a:r>
                      <a:r>
                        <a:rPr lang="fr-FR" sz="2400" dirty="0" err="1"/>
                        <a:t>Rx</a:t>
                      </a:r>
                      <a:r>
                        <a:rPr lang="fr-FR" sz="2400"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Cinétique moins fiable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1219200">
                <a:tc>
                  <a:txBody>
                    <a:bodyPr/>
                    <a:lstStyle/>
                    <a:p>
                      <a:r>
                        <a:rPr lang="fr-FR" sz="2100" dirty="0"/>
                        <a:t>Sensibilité/Spécificité</a:t>
                      </a:r>
                    </a:p>
                  </a:txBody>
                  <a:tcPr marL="121920" marR="121920" marT="60960" marB="6096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400" dirty="0"/>
                        <a:t>Artérite temporale = 80%/30%</a:t>
                      </a:r>
                    </a:p>
                  </a:txBody>
                  <a:tcPr marL="121920" marR="121920" marT="60960" marB="60960">
                    <a:solidFill>
                      <a:srgbClr val="FF0000"/>
                    </a:solidFill>
                  </a:tcPr>
                </a:tc>
                <a:tc>
                  <a:txBody>
                    <a:bodyPr/>
                    <a:lstStyle/>
                    <a:p>
                      <a:r>
                        <a:rPr lang="fr-FR" sz="1900" dirty="0"/>
                        <a:t>Substitut hasardeux?</a:t>
                      </a:r>
                    </a:p>
                  </a:txBody>
                  <a:tcPr marL="121920" marR="121920" marT="60960" marB="60960"/>
                </a:tc>
                <a:tc>
                  <a:txBody>
                    <a:bodyPr/>
                    <a:lstStyle/>
                    <a:p>
                      <a:pPr algn="ctr"/>
                      <a:endParaRPr lang="fr-FR" sz="2400" dirty="0"/>
                    </a:p>
                  </a:txBody>
                  <a:tcPr marL="121920" marR="121920" marT="60960" marB="60960"/>
                </a:tc>
                <a:extLst>
                  <a:ext uri="{0D108BD9-81ED-4DB2-BD59-A6C34878D82A}">
                    <a16:rowId xmlns:a16="http://schemas.microsoft.com/office/drawing/2014/main" val="657176255"/>
                  </a:ext>
                </a:extLst>
              </a:tr>
              <a:tr h="853440">
                <a:tc>
                  <a:txBody>
                    <a:bodyPr/>
                    <a:lstStyle/>
                    <a:p>
                      <a:r>
                        <a:rPr lang="fr-FR" sz="2100" dirty="0"/>
                        <a:t>Marge d’erreur</a:t>
                      </a:r>
                    </a:p>
                  </a:txBody>
                  <a:tcPr marL="121920" marR="121920" marT="60960" marB="60960"/>
                </a:tc>
                <a:tc>
                  <a:txBody>
                    <a:bodyPr/>
                    <a:lstStyle/>
                    <a:p>
                      <a:pPr algn="ctr"/>
                      <a:r>
                        <a:rPr lang="fr-FR" sz="2400" dirty="0"/>
                        <a:t>???</a:t>
                      </a:r>
                    </a:p>
                    <a:p>
                      <a:pPr algn="ctr"/>
                      <a:endParaRPr lang="fr-FR" sz="2400" dirty="0"/>
                    </a:p>
                  </a:txBody>
                  <a:tcPr marL="121920" marR="121920" marT="60960" marB="60960">
                    <a:solidFill>
                      <a:schemeClr val="bg1">
                        <a:lumMod val="65000"/>
                      </a:schemeClr>
                    </a:solidFill>
                  </a:tcPr>
                </a:tc>
                <a:tc>
                  <a:txBody>
                    <a:bodyPr/>
                    <a:lstStyle/>
                    <a:p>
                      <a:r>
                        <a:rPr lang="fr-FR" sz="2100" dirty="0"/>
                        <a:t>Coût</a:t>
                      </a:r>
                    </a:p>
                  </a:txBody>
                  <a:tcPr marL="121920" marR="121920" marT="60960" marB="6096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400" dirty="0"/>
                        <a:t> ?? + temps technique</a:t>
                      </a:r>
                    </a:p>
                  </a:txBody>
                  <a:tcPr marL="121920" marR="121920" marT="60960" marB="60960">
                    <a:solidFill>
                      <a:schemeClr val="bg1">
                        <a:lumMod val="65000"/>
                      </a:schemeClr>
                    </a:solidFill>
                  </a:tcPr>
                </a:tc>
                <a:extLst>
                  <a:ext uri="{0D108BD9-81ED-4DB2-BD59-A6C34878D82A}">
                    <a16:rowId xmlns:a16="http://schemas.microsoft.com/office/drawing/2014/main" val="3847945946"/>
                  </a:ext>
                </a:extLst>
              </a:tr>
              <a:tr h="1584960">
                <a:tc>
                  <a:txBody>
                    <a:bodyPr/>
                    <a:lstStyle/>
                    <a:p>
                      <a:r>
                        <a:rPr lang="fr-FR" sz="2100" dirty="0"/>
                        <a:t>Alternative</a:t>
                      </a:r>
                    </a:p>
                  </a:txBody>
                  <a:tcPr marL="121920" marR="121920" marT="60960" marB="60960"/>
                </a:tc>
                <a:tc gridSpan="3">
                  <a:txBody>
                    <a:bodyPr/>
                    <a:lstStyle/>
                    <a:p>
                      <a:r>
                        <a:rPr lang="fr-FR" sz="2400" dirty="0"/>
                        <a:t>CRP</a:t>
                      </a:r>
                    </a:p>
                    <a:p>
                      <a:endParaRPr lang="fr-FR" sz="2400" dirty="0"/>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i="1" dirty="0"/>
                        <a:t>À réserver en diagnostic/suivi de l’artérite temporale, </a:t>
                      </a:r>
                      <a:r>
                        <a:rPr lang="fr-FR" sz="2400" i="1" dirty="0" err="1"/>
                        <a:t>polymyalgia</a:t>
                      </a:r>
                      <a:r>
                        <a:rPr lang="fr-FR" sz="2400" i="1" dirty="0"/>
                        <a:t> </a:t>
                      </a:r>
                      <a:r>
                        <a:rPr lang="fr-FR" sz="2400" i="1" dirty="0" err="1"/>
                        <a:t>rheumatica</a:t>
                      </a:r>
                      <a:endParaRPr lang="fr-FR" sz="2400" i="1"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40799081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B258C-4F96-9445-8788-3DE1C0E87C7D}"/>
              </a:ext>
            </a:extLst>
          </p:cNvPr>
          <p:cNvSpPr>
            <a:spLocks noGrp="1"/>
          </p:cNvSpPr>
          <p:nvPr>
            <p:ph type="title"/>
            <p:custDataLst>
              <p:tags r:id="rId1"/>
            </p:custDataLst>
          </p:nvPr>
        </p:nvSpPr>
        <p:spPr/>
        <p:txBody>
          <a:bodyPr/>
          <a:lstStyle/>
          <a:p>
            <a:r>
              <a:rPr lang="fr-FR" dirty="0"/>
              <a:t>Recommandations Biochimie</a:t>
            </a:r>
          </a:p>
        </p:txBody>
      </p:sp>
      <p:pic>
        <p:nvPicPr>
          <p:cNvPr id="5" name="Espace réservé du contenu 4">
            <a:extLst>
              <a:ext uri="{FF2B5EF4-FFF2-40B4-BE49-F238E27FC236}">
                <a16:creationId xmlns:a16="http://schemas.microsoft.com/office/drawing/2014/main" id="{DBE5CF1F-8BDD-B545-AE9A-D2AC098306E2}"/>
              </a:ext>
            </a:extLst>
          </p:cNvPr>
          <p:cNvPicPr>
            <a:picLocks noGrp="1" noChangeAspect="1"/>
          </p:cNvPicPr>
          <p:nvPr>
            <p:ph idx="10"/>
            <p:custDataLst>
              <p:tags r:id="rId2"/>
            </p:custDataLst>
          </p:nvPr>
        </p:nvPicPr>
        <p:blipFill>
          <a:blip r:embed="rId5"/>
          <a:stretch>
            <a:fillRect/>
          </a:stretch>
        </p:blipFill>
        <p:spPr>
          <a:xfrm>
            <a:off x="2342913" y="2590758"/>
            <a:ext cx="9263009" cy="1676487"/>
          </a:xfrm>
        </p:spPr>
      </p:pic>
      <p:pic>
        <p:nvPicPr>
          <p:cNvPr id="7" name="Image 6">
            <a:extLst>
              <a:ext uri="{FF2B5EF4-FFF2-40B4-BE49-F238E27FC236}">
                <a16:creationId xmlns:a16="http://schemas.microsoft.com/office/drawing/2014/main" id="{7D425705-CA60-2E41-81DB-48E0F4FF9F73}"/>
              </a:ext>
            </a:extLst>
          </p:cNvPr>
          <p:cNvPicPr>
            <a:picLocks noChangeAspect="1"/>
          </p:cNvPicPr>
          <p:nvPr>
            <p:custDataLst>
              <p:tags r:id="rId3"/>
            </p:custDataLst>
          </p:nvPr>
        </p:nvPicPr>
        <p:blipFill>
          <a:blip r:embed="rId6"/>
          <a:stretch>
            <a:fillRect/>
          </a:stretch>
        </p:blipFill>
        <p:spPr>
          <a:xfrm>
            <a:off x="9931400" y="0"/>
            <a:ext cx="2260600" cy="990600"/>
          </a:xfrm>
          <a:prstGeom prst="rect">
            <a:avLst/>
          </a:prstGeom>
        </p:spPr>
      </p:pic>
      <p:sp>
        <p:nvSpPr>
          <p:cNvPr id="3" name="Bouton d'action : Accueil 2">
            <a:hlinkClick r:id="rId7" action="ppaction://hlinksldjump" highlightClick="1"/>
            <a:extLst>
              <a:ext uri="{FF2B5EF4-FFF2-40B4-BE49-F238E27FC236}">
                <a16:creationId xmlns:a16="http://schemas.microsoft.com/office/drawing/2014/main" id="{D93892E9-76FD-2FF9-A53A-4507B80F02B0}"/>
              </a:ext>
            </a:extLst>
          </p:cNvPr>
          <p:cNvSpPr/>
          <p:nvPr/>
        </p:nvSpPr>
        <p:spPr>
          <a:xfrm>
            <a:off x="11166088" y="6036527"/>
            <a:ext cx="832624" cy="6839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2842119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13354E-2377-09E5-AD67-B645172EDB94}"/>
              </a:ext>
            </a:extLst>
          </p:cNvPr>
          <p:cNvSpPr>
            <a:spLocks noGrp="1"/>
          </p:cNvSpPr>
          <p:nvPr>
            <p:ph type="title"/>
          </p:nvPr>
        </p:nvSpPr>
        <p:spPr/>
        <p:txBody>
          <a:bodyPr/>
          <a:lstStyle/>
          <a:p>
            <a:r>
              <a:rPr lang="fr-FR" dirty="0"/>
              <a:t>2- MGUS un jour, MGUS pour toujours</a:t>
            </a:r>
          </a:p>
        </p:txBody>
      </p:sp>
      <p:graphicFrame>
        <p:nvGraphicFramePr>
          <p:cNvPr id="2" name="Tableau 4">
            <a:extLst>
              <a:ext uri="{FF2B5EF4-FFF2-40B4-BE49-F238E27FC236}">
                <a16:creationId xmlns:a16="http://schemas.microsoft.com/office/drawing/2014/main" id="{5A03E4D3-0565-5555-ACCB-5C34D7FBDF7F}"/>
              </a:ext>
            </a:extLst>
          </p:cNvPr>
          <p:cNvGraphicFramePr>
            <a:graphicFrameLocks noGrp="1"/>
          </p:cNvGraphicFramePr>
          <p:nvPr>
            <p:ph idx="10"/>
          </p:nvPr>
        </p:nvGraphicFramePr>
        <p:xfrm>
          <a:off x="2194985" y="1250017"/>
          <a:ext cx="9558867" cy="5937387"/>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3302019122"/>
                    </a:ext>
                  </a:extLst>
                </a:gridCol>
                <a:gridCol w="2287395">
                  <a:extLst>
                    <a:ext uri="{9D8B030D-6E8A-4147-A177-3AD203B41FA5}">
                      <a16:colId xmlns:a16="http://schemas.microsoft.com/office/drawing/2014/main" val="3529033119"/>
                    </a:ext>
                  </a:extLst>
                </a:gridCol>
              </a:tblGrid>
              <a:tr h="528320">
                <a:tc gridSpan="4">
                  <a:txBody>
                    <a:bodyPr/>
                    <a:lstStyle/>
                    <a:p>
                      <a:pPr algn="ctr"/>
                      <a:r>
                        <a:rPr lang="fr-FR" sz="2700" dirty="0"/>
                        <a:t>Électrophorèse des protéines sanguines</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92947">
                <a:tc>
                  <a:txBody>
                    <a:bodyPr/>
                    <a:lstStyle/>
                    <a:p>
                      <a:r>
                        <a:rPr lang="fr-FR" sz="2100" dirty="0"/>
                        <a:t>Indication(s) à éviter</a:t>
                      </a:r>
                    </a:p>
                  </a:txBody>
                  <a:tcPr marL="121920" marR="121920" marT="60960" marB="60960"/>
                </a:tc>
                <a:tc gridSpan="3">
                  <a:txBody>
                    <a:bodyPr/>
                    <a:lstStyle/>
                    <a:p>
                      <a:r>
                        <a:rPr lang="fr-FR" sz="2400" dirty="0"/>
                        <a:t>Bilan inflammatoire</a:t>
                      </a:r>
                    </a:p>
                    <a:p>
                      <a:r>
                        <a:rPr lang="fr-FR" sz="2400" dirty="0"/>
                        <a:t>Personnes asymptomatiques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48993017"/>
                  </a:ext>
                </a:extLst>
              </a:tr>
              <a:tr h="853440">
                <a:tc>
                  <a:txBody>
                    <a:bodyPr/>
                    <a:lstStyle/>
                    <a:p>
                      <a:r>
                        <a:rPr lang="fr-FR" sz="2100" dirty="0"/>
                        <a:t>Contexte</a:t>
                      </a:r>
                    </a:p>
                  </a:txBody>
                  <a:tcPr marL="121920" marR="121920" marT="60960" marB="60960"/>
                </a:tc>
                <a:tc gridSpan="3">
                  <a:txBody>
                    <a:bodyPr/>
                    <a:lstStyle/>
                    <a:p>
                      <a:r>
                        <a:rPr lang="fr-FR" sz="2400" dirty="0"/>
                        <a:t>Pas de bénéfice à dépister GMSI (anciennement MGUS)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853440">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solidFill>
                      <a:srgbClr val="8B8B8B"/>
                    </a:solidFill>
                  </a:tcPr>
                </a:tc>
                <a:tc>
                  <a:txBody>
                    <a:bodyPr/>
                    <a:lstStyle/>
                    <a:p>
                      <a:r>
                        <a:rPr lang="fr-FR" sz="2400" dirty="0"/>
                        <a:t>Substitut hasardeux?</a:t>
                      </a:r>
                    </a:p>
                  </a:txBody>
                  <a:tcPr marL="121920" marR="121920" marT="60960" marB="60960"/>
                </a:tc>
                <a:tc>
                  <a:txBody>
                    <a:bodyPr/>
                    <a:lstStyle/>
                    <a:p>
                      <a:pPr algn="ctr"/>
                      <a:r>
                        <a:rPr lang="fr-FR" sz="2400" dirty="0"/>
                        <a:t>N/A</a:t>
                      </a:r>
                    </a:p>
                  </a:txBody>
                  <a:tcPr marL="121920" marR="121920" marT="60960" marB="60960">
                    <a:solidFill>
                      <a:srgbClr val="8B8B8B"/>
                    </a:solidFill>
                  </a:tcPr>
                </a:tc>
                <a:extLst>
                  <a:ext uri="{0D108BD9-81ED-4DB2-BD59-A6C34878D82A}">
                    <a16:rowId xmlns:a16="http://schemas.microsoft.com/office/drawing/2014/main" val="657176255"/>
                  </a:ext>
                </a:extLst>
              </a:tr>
              <a:tr h="487680">
                <a:tc>
                  <a:txBody>
                    <a:bodyPr/>
                    <a:lstStyle/>
                    <a:p>
                      <a:r>
                        <a:rPr lang="fr-FR" sz="2100" dirty="0"/>
                        <a:t>Marge d’erreur</a:t>
                      </a:r>
                    </a:p>
                  </a:txBody>
                  <a:tcPr marL="121920" marR="121920" marT="60960" marB="60960"/>
                </a:tc>
                <a:tc>
                  <a:txBody>
                    <a:bodyPr/>
                    <a:lstStyle/>
                    <a:p>
                      <a:pPr algn="ctr"/>
                      <a:r>
                        <a:rPr lang="fr-FR" sz="2400" dirty="0"/>
                        <a:t>??</a:t>
                      </a:r>
                    </a:p>
                  </a:txBody>
                  <a:tcPr marL="121920" marR="121920" marT="60960" marB="60960">
                    <a:solidFill>
                      <a:schemeClr val="bg1">
                        <a:lumMod val="65000"/>
                      </a:schemeClr>
                    </a:solidFill>
                  </a:tcPr>
                </a:tc>
                <a:tc>
                  <a:txBody>
                    <a:bodyPr/>
                    <a:lstStyle/>
                    <a:p>
                      <a:r>
                        <a:rPr lang="fr-FR" sz="2400" dirty="0"/>
                        <a:t>Coût</a:t>
                      </a:r>
                    </a:p>
                  </a:txBody>
                  <a:tcPr marL="121920" marR="121920" marT="60960" marB="60960"/>
                </a:tc>
                <a:tc>
                  <a:txBody>
                    <a:bodyPr/>
                    <a:lstStyle/>
                    <a:p>
                      <a:pPr algn="ctr"/>
                      <a:r>
                        <a:rPr lang="fr-FR" sz="2400" dirty="0"/>
                        <a:t>11$</a:t>
                      </a:r>
                    </a:p>
                  </a:txBody>
                  <a:tcPr marL="121920" marR="121920" marT="60960" marB="60960"/>
                </a:tc>
                <a:extLst>
                  <a:ext uri="{0D108BD9-81ED-4DB2-BD59-A6C34878D82A}">
                    <a16:rowId xmlns:a16="http://schemas.microsoft.com/office/drawing/2014/main" val="3847945946"/>
                  </a:ext>
                </a:extLst>
              </a:tr>
              <a:tr h="2316480">
                <a:tc>
                  <a:txBody>
                    <a:bodyPr/>
                    <a:lstStyle/>
                    <a:p>
                      <a:r>
                        <a:rPr lang="fr-FR" sz="2100" dirty="0"/>
                        <a:t>Alternative</a:t>
                      </a:r>
                    </a:p>
                  </a:txBody>
                  <a:tcPr marL="121920" marR="121920" marT="60960" marB="60960"/>
                </a:tc>
                <a:tc gridSpan="3">
                  <a:txBody>
                    <a:bodyPr/>
                    <a:lstStyle/>
                    <a:p>
                      <a:r>
                        <a:rPr lang="fr-FR" sz="2400" dirty="0"/>
                        <a:t>Utiliser plutôt CRP comme marqueur d’inflammation</a:t>
                      </a:r>
                    </a:p>
                    <a:p>
                      <a:endParaRPr lang="fr-FR" sz="2400" dirty="0"/>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i="1" dirty="0"/>
                        <a:t>À réserver pour : suspicion Myélome multiple (Hypercalcémie, IR inexpliquée, anémie ou lésion </a:t>
                      </a:r>
                      <a:r>
                        <a:rPr lang="fr-FR" sz="2400" i="1" dirty="0" err="1"/>
                        <a:t>ostélytique</a:t>
                      </a:r>
                      <a:r>
                        <a:rPr lang="fr-FR" sz="2400" i="1" dirty="0"/>
                        <a:t>) ou </a:t>
                      </a:r>
                      <a:r>
                        <a:rPr lang="fr-FR" sz="2400" i="1" dirty="0" err="1"/>
                        <a:t>Waldenstrom</a:t>
                      </a:r>
                      <a:endParaRPr lang="fr-FR" sz="2400" i="1" dirty="0"/>
                    </a:p>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17806950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95832-F99B-B249-A0DB-B67CE444ECE1}"/>
              </a:ext>
            </a:extLst>
          </p:cNvPr>
          <p:cNvSpPr>
            <a:spLocks noGrp="1"/>
          </p:cNvSpPr>
          <p:nvPr>
            <p:ph type="title"/>
            <p:custDataLst>
              <p:tags r:id="rId1"/>
            </p:custDataLst>
          </p:nvPr>
        </p:nvSpPr>
        <p:spPr/>
        <p:txBody>
          <a:bodyPr anchor="ctr"/>
          <a:lstStyle/>
          <a:p>
            <a:r>
              <a:rPr lang="fr-FR" dirty="0"/>
              <a:t>Recommandations Biochimie</a:t>
            </a:r>
          </a:p>
        </p:txBody>
      </p:sp>
      <p:pic>
        <p:nvPicPr>
          <p:cNvPr id="5" name="Espace réservé du contenu 4">
            <a:extLst>
              <a:ext uri="{FF2B5EF4-FFF2-40B4-BE49-F238E27FC236}">
                <a16:creationId xmlns:a16="http://schemas.microsoft.com/office/drawing/2014/main" id="{2449AC4D-6066-9C47-B097-C30C0F93E822}"/>
              </a:ext>
            </a:extLst>
          </p:cNvPr>
          <p:cNvPicPr>
            <a:picLocks noGrp="1" noChangeAspect="1"/>
          </p:cNvPicPr>
          <p:nvPr>
            <p:ph idx="10"/>
            <p:custDataLst>
              <p:tags r:id="rId2"/>
            </p:custDataLst>
          </p:nvPr>
        </p:nvPicPr>
        <p:blipFill>
          <a:blip r:embed="rId6"/>
          <a:stretch>
            <a:fillRect/>
          </a:stretch>
        </p:blipFill>
        <p:spPr>
          <a:xfrm>
            <a:off x="2177819" y="2777034"/>
            <a:ext cx="9008996" cy="1303933"/>
          </a:xfrm>
        </p:spPr>
      </p:pic>
      <p:pic>
        <p:nvPicPr>
          <p:cNvPr id="7" name="Image 6">
            <a:extLst>
              <a:ext uri="{FF2B5EF4-FFF2-40B4-BE49-F238E27FC236}">
                <a16:creationId xmlns:a16="http://schemas.microsoft.com/office/drawing/2014/main" id="{F1682EEE-FB12-0747-ACFF-D24E822FEB14}"/>
              </a:ext>
            </a:extLst>
          </p:cNvPr>
          <p:cNvPicPr>
            <a:picLocks noChangeAspect="1"/>
          </p:cNvPicPr>
          <p:nvPr>
            <p:custDataLst>
              <p:tags r:id="rId3"/>
            </p:custDataLst>
          </p:nvPr>
        </p:nvPicPr>
        <p:blipFill>
          <a:blip r:embed="rId7"/>
          <a:stretch>
            <a:fillRect/>
          </a:stretch>
        </p:blipFill>
        <p:spPr>
          <a:xfrm>
            <a:off x="9931400" y="0"/>
            <a:ext cx="2260600" cy="990600"/>
          </a:xfrm>
          <a:prstGeom prst="rect">
            <a:avLst/>
          </a:prstGeom>
        </p:spPr>
      </p:pic>
      <p:sp>
        <p:nvSpPr>
          <p:cNvPr id="3" name="Bouton d'action : Accueil 2">
            <a:hlinkClick r:id="rId8" action="ppaction://hlinksldjump" highlightClick="1"/>
            <a:extLst>
              <a:ext uri="{FF2B5EF4-FFF2-40B4-BE49-F238E27FC236}">
                <a16:creationId xmlns:a16="http://schemas.microsoft.com/office/drawing/2014/main" id="{8681B497-29F7-A623-243C-5CCD3A83B538}"/>
              </a:ext>
            </a:extLst>
          </p:cNvPr>
          <p:cNvSpPr/>
          <p:nvPr/>
        </p:nvSpPr>
        <p:spPr>
          <a:xfrm>
            <a:off x="10853854" y="5872976"/>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3543497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554D3-87BA-4465-AC1C-D11D24105E9A}"/>
              </a:ext>
            </a:extLst>
          </p:cNvPr>
          <p:cNvSpPr>
            <a:spLocks noGrp="1"/>
          </p:cNvSpPr>
          <p:nvPr>
            <p:ph type="title"/>
          </p:nvPr>
        </p:nvSpPr>
        <p:spPr/>
        <p:txBody>
          <a:bodyPr/>
          <a:lstStyle/>
          <a:p>
            <a:r>
              <a:rPr lang="fr-FR" dirty="0"/>
              <a:t>3- Formule énergivore</a:t>
            </a:r>
          </a:p>
        </p:txBody>
      </p:sp>
      <p:sp>
        <p:nvSpPr>
          <p:cNvPr id="3" name="Espace réservé du contenu 2">
            <a:extLst>
              <a:ext uri="{FF2B5EF4-FFF2-40B4-BE49-F238E27FC236}">
                <a16:creationId xmlns:a16="http://schemas.microsoft.com/office/drawing/2014/main" id="{39014ABF-4307-DC20-9517-FD128FE9179B}"/>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4B4FB294-D361-7A23-19A7-0B158197676A}"/>
              </a:ext>
            </a:extLst>
          </p:cNvPr>
          <p:cNvGraphicFramePr>
            <a:graphicFrameLocks/>
          </p:cNvGraphicFramePr>
          <p:nvPr/>
        </p:nvGraphicFramePr>
        <p:xfrm>
          <a:off x="2194561" y="977002"/>
          <a:ext cx="9558867" cy="794004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FSC chez le patient asymptomatique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a:t>Dépistage</a:t>
                      </a:r>
                    </a:p>
                    <a:p>
                      <a:r>
                        <a:rPr lang="fr-FR" sz="2400" dirty="0"/>
                        <a:t>Patient asymptomatique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3048000">
                <a:tc>
                  <a:txBody>
                    <a:bodyPr/>
                    <a:lstStyle/>
                    <a:p>
                      <a:r>
                        <a:rPr lang="fr-FR" sz="2100" dirty="0"/>
                        <a:t>Contexte</a:t>
                      </a:r>
                    </a:p>
                  </a:txBody>
                  <a:tcPr marL="121920" marR="121920" marT="60960" marB="60960"/>
                </a:tc>
                <a:tc gridSpan="3">
                  <a:txBody>
                    <a:bodyPr/>
                    <a:lstStyle/>
                    <a:p>
                      <a:r>
                        <a:rPr lang="fr-FR" sz="2400" dirty="0"/>
                        <a:t>FSC en dépistage = pas de chgt de mortalité, pas de cancer colon retrouvé</a:t>
                      </a:r>
                    </a:p>
                    <a:p>
                      <a:endParaRPr lang="fr-FR" sz="2400" dirty="0"/>
                    </a:p>
                    <a:p>
                      <a:r>
                        <a:rPr lang="fr-FR" sz="2400" dirty="0"/>
                        <a:t>Environ 11% en dépistage seront anormales</a:t>
                      </a:r>
                    </a:p>
                    <a:p>
                      <a:r>
                        <a:rPr lang="fr-FR" sz="2400" dirty="0"/>
                        <a:t>     80% des anomalies = physiologique/faux positif</a:t>
                      </a:r>
                    </a:p>
                    <a:p>
                      <a:r>
                        <a:rPr lang="fr-FR" sz="2400" dirty="0"/>
                        <a:t>        60% se normalisent après 18 mois</a:t>
                      </a:r>
                    </a:p>
                    <a:p>
                      <a:endParaRPr lang="fr-FR" sz="2400" i="1" dirty="0"/>
                    </a:p>
                    <a:p>
                      <a:r>
                        <a:rPr lang="fr-FR" sz="2400" dirty="0"/>
                        <a:t>Très fréquemment prescrit</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r>
                        <a:rPr lang="fr-FR" sz="2400" dirty="0"/>
                        <a:t> N/A</a:t>
                      </a:r>
                    </a:p>
                  </a:txBody>
                  <a:tcPr marL="121920" marR="121920" marT="60960" marB="60960">
                    <a:solidFill>
                      <a:srgbClr val="8B8B8B"/>
                    </a:solidFill>
                  </a:tcPr>
                </a:tc>
                <a:tc>
                  <a:txBody>
                    <a:bodyPr/>
                    <a:lstStyle/>
                    <a:p>
                      <a:r>
                        <a:rPr lang="fr-FR" sz="1900" dirty="0"/>
                        <a:t>Substitut hasardeux?</a:t>
                      </a:r>
                    </a:p>
                  </a:txBody>
                  <a:tcPr marL="121920" marR="121920" marT="60960" marB="60960"/>
                </a:tc>
                <a:tc>
                  <a:txBody>
                    <a:bodyPr/>
                    <a:lstStyle/>
                    <a:p>
                      <a:pPr algn="ctr"/>
                      <a:r>
                        <a:rPr lang="fr-FR" sz="2400" dirty="0"/>
                        <a:t>N/A</a:t>
                      </a:r>
                    </a:p>
                  </a:txBody>
                  <a:tcPr marL="121920" marR="121920" marT="60960" marB="60960">
                    <a:solidFill>
                      <a:srgbClr val="8B8B8B"/>
                    </a:solidFill>
                  </a:tcPr>
                </a:tc>
                <a:extLst>
                  <a:ext uri="{0D108BD9-81ED-4DB2-BD59-A6C34878D82A}">
                    <a16:rowId xmlns:a16="http://schemas.microsoft.com/office/drawing/2014/main" val="657176255"/>
                  </a:ext>
                </a:extLst>
              </a:tr>
              <a:tr h="1584960">
                <a:tc>
                  <a:txBody>
                    <a:bodyPr/>
                    <a:lstStyle/>
                    <a:p>
                      <a:r>
                        <a:rPr lang="fr-FR" sz="2100" dirty="0"/>
                        <a:t>Marge d’erreur</a:t>
                      </a:r>
                    </a:p>
                  </a:txBody>
                  <a:tcPr marL="121920" marR="121920" marT="60960" marB="60960"/>
                </a:tc>
                <a:tc>
                  <a:txBody>
                    <a:bodyPr/>
                    <a:lstStyle/>
                    <a:p>
                      <a:r>
                        <a:rPr lang="fr-FR" sz="2400" dirty="0" err="1"/>
                        <a:t>Hb</a:t>
                      </a:r>
                      <a:r>
                        <a:rPr lang="fr-FR" sz="2400" dirty="0"/>
                        <a:t> = +/- 5-10%</a:t>
                      </a:r>
                    </a:p>
                    <a:p>
                      <a:r>
                        <a:rPr lang="fr-FR" sz="2400" dirty="0"/>
                        <a:t>Gb = +/- 31-40%</a:t>
                      </a:r>
                    </a:p>
                    <a:p>
                      <a:r>
                        <a:rPr lang="fr-FR" sz="2400" dirty="0" err="1"/>
                        <a:t>Plaq</a:t>
                      </a:r>
                      <a:r>
                        <a:rPr lang="fr-FR" sz="2400" dirty="0"/>
                        <a:t> = +/- 21-30%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r>
                        <a:rPr lang="fr-FR" sz="2400" dirty="0"/>
                        <a:t>2 à 10$ (sans/avec  différentielle)</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Chez les patients chez qui on suspecte une pathologie (anémie mais autre aussi)</a:t>
                      </a:r>
                    </a:p>
                    <a:p>
                      <a:r>
                        <a:rPr lang="fr-FR" sz="2400" dirty="0"/>
                        <a:t>Chez les femmes enceintes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241526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354450"/>
          </a:xfrm>
          <a:prstGeom prst="rect">
            <a:avLst/>
          </a:prstGeom>
          <a:solidFill>
            <a:schemeClr val="accent6">
              <a:lumMod val="60000"/>
              <a:lumOff val="40000"/>
            </a:schemeClr>
          </a:solidFill>
        </p:spPr>
        <p:txBody>
          <a:bodyPr/>
          <a:lstStyle/>
          <a:p>
            <a:pPr defTabSz="609630"/>
            <a:endParaRPr lang="en-US" sz="1200" dirty="0">
              <a:solidFill>
                <a:prstClr val="black"/>
              </a:solidFill>
              <a:latin typeface="Calibri"/>
            </a:endParaRP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34927" y="1346647"/>
            <a:ext cx="12261853" cy="15605"/>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4" y="2245532"/>
            <a:ext cx="12261853" cy="14305"/>
          </a:xfrm>
          <a:prstGeom prst="line">
            <a:avLst/>
          </a:prstGeom>
          <a:ln w="28575" cap="flat">
            <a:solidFill>
              <a:srgbClr val="000000"/>
            </a:solidFill>
            <a:prstDash val="sysDot"/>
            <a:headEnd type="none" w="sm" len="sm"/>
            <a:tailEnd type="none" w="sm" len="sm"/>
          </a:ln>
        </p:spPr>
        <p:txBody>
          <a:bodyPr/>
          <a:lstStyle/>
          <a:p>
            <a:pPr defTabSz="609630"/>
            <a:endParaRPr lang="fr-CA" sz="1200">
              <a:solidFill>
                <a:prstClr val="black"/>
              </a:solidFill>
              <a:latin typeface="Calibri"/>
            </a:endParaRPr>
          </a:p>
        </p:txBody>
      </p:sp>
      <p:sp>
        <p:nvSpPr>
          <p:cNvPr id="7" name="TextBox 7"/>
          <p:cNvSpPr txBox="1">
            <a:spLocks noGrp="1" noRot="1" noMove="1" noResize="1" noEditPoints="1" noAdjustHandles="1" noChangeArrowheads="1" noChangeShapeType="1"/>
          </p:cNvSpPr>
          <p:nvPr/>
        </p:nvSpPr>
        <p:spPr>
          <a:xfrm>
            <a:off x="508000" y="277314"/>
            <a:ext cx="11571031" cy="667747"/>
          </a:xfrm>
          <a:prstGeom prst="rect">
            <a:avLst/>
          </a:prstGeom>
        </p:spPr>
        <p:txBody>
          <a:bodyPr wrap="square" lIns="0" tIns="0" rIns="0" bIns="0" rtlCol="0" anchor="t">
            <a:spAutoFit/>
          </a:bodyPr>
          <a:lstStyle/>
          <a:p>
            <a:pPr defTabSz="609630">
              <a:lnSpc>
                <a:spcPts val="5867"/>
              </a:lnSpc>
            </a:pPr>
            <a:r>
              <a:rPr lang="fr-FR" sz="3600" b="1" dirty="0">
                <a:solidFill>
                  <a:srgbClr val="000000"/>
                </a:solidFill>
                <a:latin typeface="Lucida Bright" panose="02040602050505020304" pitchFamily="18" charset="0"/>
              </a:rPr>
              <a:t>Divulgation du conférencier</a:t>
            </a:r>
            <a:endParaRPr lang="en-US" sz="3600" b="1" dirty="0">
              <a:solidFill>
                <a:srgbClr val="000000"/>
              </a:solidFill>
              <a:latin typeface="Lucida Bright" panose="02040602050505020304" pitchFamily="18" charset="0"/>
            </a:endParaRPr>
          </a:p>
        </p:txBody>
      </p:sp>
      <p:sp>
        <p:nvSpPr>
          <p:cNvPr id="8" name="TextBox 8"/>
          <p:cNvSpPr txBox="1">
            <a:spLocks noGrp="1" noRot="1" noMove="1" noResize="1" noEditPoints="1" noAdjustHandles="1" noChangeArrowheads="1" noChangeShapeType="1"/>
          </p:cNvSpPr>
          <p:nvPr/>
        </p:nvSpPr>
        <p:spPr>
          <a:xfrm>
            <a:off x="194250" y="1561501"/>
            <a:ext cx="11884781" cy="491288"/>
          </a:xfrm>
          <a:prstGeom prst="rect">
            <a:avLst/>
          </a:prstGeom>
        </p:spPr>
        <p:txBody>
          <a:bodyPr wrap="square" lIns="0" tIns="0" rIns="0" bIns="0" rtlCol="0" anchor="t">
            <a:spAutoFit/>
          </a:bodyPr>
          <a:lstStyle/>
          <a:p>
            <a:pPr defTabSz="609630">
              <a:lnSpc>
                <a:spcPts val="4387"/>
              </a:lnSpc>
            </a:pPr>
            <a:r>
              <a:rPr lang="fr-FR" sz="2400" b="1" dirty="0">
                <a:solidFill>
                  <a:prstClr val="black"/>
                </a:solidFill>
                <a:latin typeface="Lucida Bright" panose="02040602050505020304" pitchFamily="18" charset="0"/>
              </a:rPr>
              <a:t>Conférencier/conférencière : </a:t>
            </a:r>
            <a:r>
              <a:rPr lang="fr-FR" sz="2400" dirty="0">
                <a:latin typeface="Lucida Bright" panose="02040602050505020304" pitchFamily="18" charset="0"/>
                <a:ea typeface="Arimo" panose="020B0604020202020204" charset="0"/>
                <a:cs typeface="Arimo" panose="020B0604020202020204" charset="0"/>
              </a:rPr>
              <a:t>Samuel Boudreault</a:t>
            </a:r>
            <a:endParaRPr lang="en-US" sz="2400" dirty="0">
              <a:latin typeface="Lucida Bright" panose="02040602050505020304" pitchFamily="18" charset="0"/>
              <a:ea typeface="Arimo" panose="020B0604020202020204" charset="0"/>
              <a:cs typeface="Arimo" panose="020B0604020202020204" charset="0"/>
            </a:endParaRPr>
          </a:p>
        </p:txBody>
      </p:sp>
      <p:sp>
        <p:nvSpPr>
          <p:cNvPr id="9" name="TextBox 9"/>
          <p:cNvSpPr txBox="1">
            <a:spLocks noGrp="1" noRot="1" noMove="1" noResize="1" noEditPoints="1" noAdjustHandles="1" noChangeArrowheads="1" noChangeShapeType="1"/>
          </p:cNvSpPr>
          <p:nvPr/>
        </p:nvSpPr>
        <p:spPr>
          <a:xfrm>
            <a:off x="194250" y="2433488"/>
            <a:ext cx="7476550" cy="413062"/>
          </a:xfrm>
          <a:prstGeom prst="rect">
            <a:avLst/>
          </a:prstGeom>
        </p:spPr>
        <p:txBody>
          <a:bodyPr wrap="square" lIns="0" tIns="0" rIns="0" bIns="0" rtlCol="0" anchor="t">
            <a:spAutoFit/>
          </a:bodyPr>
          <a:lstStyle/>
          <a:p>
            <a:pPr defTabSz="609630">
              <a:lnSpc>
                <a:spcPts val="3640"/>
              </a:lnSpc>
            </a:pPr>
            <a:r>
              <a:rPr lang="en-US" sz="2400" b="1" dirty="0">
                <a:solidFill>
                  <a:srgbClr val="000000"/>
                </a:solidFill>
                <a:latin typeface="Lucida Bright" panose="02040602050505020304" pitchFamily="18" charset="0"/>
              </a:rPr>
              <a:t>Liens avec des </a:t>
            </a:r>
            <a:r>
              <a:rPr lang="en-US" sz="2400" b="1" dirty="0" err="1">
                <a:solidFill>
                  <a:srgbClr val="000000"/>
                </a:solidFill>
                <a:latin typeface="Lucida Bright" panose="02040602050505020304" pitchFamily="18" charset="0"/>
              </a:rPr>
              <a:t>commanditaires</a:t>
            </a:r>
            <a:r>
              <a:rPr lang="en-US" sz="2400" b="1" dirty="0">
                <a:solidFill>
                  <a:srgbClr val="000000"/>
                </a:solidFill>
                <a:latin typeface="Lucida Bright" panose="02040602050505020304" pitchFamily="18" charset="0"/>
              </a:rPr>
              <a:t> :</a:t>
            </a:r>
          </a:p>
        </p:txBody>
      </p:sp>
      <p:sp>
        <p:nvSpPr>
          <p:cNvPr id="10" name="TextBox 10"/>
          <p:cNvSpPr txBox="1"/>
          <p:nvPr/>
        </p:nvSpPr>
        <p:spPr>
          <a:xfrm>
            <a:off x="194249" y="3154534"/>
            <a:ext cx="11743751" cy="2036520"/>
          </a:xfrm>
          <a:prstGeom prst="rect">
            <a:avLst/>
          </a:prstGeom>
        </p:spPr>
        <p:txBody>
          <a:bodyPr wrap="square" lIns="0" tIns="0" rIns="0" bIns="0" rtlCol="0" anchor="t">
            <a:spAutoFit/>
          </a:bodyPr>
          <a:lstStyle/>
          <a:p>
            <a:pPr marL="304815" indent="-304815" defTabSz="609630">
              <a:lnSpc>
                <a:spcPts val="2333"/>
              </a:lnSpc>
              <a:buFont typeface="Arial" panose="020B0604020202020204" pitchFamily="34" charset="0"/>
              <a:buChar char="•"/>
            </a:pPr>
            <a:r>
              <a:rPr lang="fr-FR" sz="1600" dirty="0">
                <a:latin typeface="Lucida Bright" panose="02040602050505020304" pitchFamily="18" charset="0"/>
              </a:rPr>
              <a:t>Toute relation financière directe, y compris la réception d’honoraires : </a:t>
            </a:r>
            <a:r>
              <a:rPr lang="fr-FR" sz="1600" dirty="0">
                <a:latin typeface="Lucida Bright" panose="02040602050505020304" pitchFamily="18" charset="0"/>
                <a:ea typeface="Arimo" panose="020B0604020202020204" charset="0"/>
                <a:cs typeface="Arimo" panose="020B0604020202020204" charset="0"/>
              </a:rPr>
              <a:t>N/A</a:t>
            </a:r>
            <a:endParaRPr lang="fr-FR" sz="800" dirty="0">
              <a:latin typeface="Lucida Bright" panose="02040602050505020304" pitchFamily="18" charset="0"/>
            </a:endParaRPr>
          </a:p>
          <a:p>
            <a:pPr marL="304815" indent="-304815" defTabSz="609630">
              <a:lnSpc>
                <a:spcPts val="2333"/>
              </a:lnSpc>
              <a:buFont typeface="Arial" panose="020B0604020202020204" pitchFamily="34" charset="0"/>
              <a:buChar char="•"/>
            </a:pPr>
            <a:r>
              <a:rPr lang="fr-FR" sz="1600" dirty="0">
                <a:latin typeface="Lucida Bright" panose="02040602050505020304" pitchFamily="18" charset="0"/>
              </a:rPr>
              <a:t>La participation à des conseils consultatifs ou des services de conférenciers : N/A</a:t>
            </a:r>
          </a:p>
          <a:p>
            <a:pPr marL="304815" indent="-304815" defTabSz="609630">
              <a:lnSpc>
                <a:spcPts val="2333"/>
              </a:lnSpc>
              <a:buFont typeface="Arial" panose="020B0604020202020204" pitchFamily="34" charset="0"/>
              <a:buChar char="•"/>
            </a:pPr>
            <a:r>
              <a:rPr lang="fr-FR" sz="1600" dirty="0">
                <a:latin typeface="Lucida Bright" panose="02040602050505020304" pitchFamily="18" charset="0"/>
              </a:rPr>
              <a:t>Brevets de médicaments ou de dispositifs médicaux : N/A</a:t>
            </a:r>
            <a:r>
              <a:rPr lang="fr-FR" sz="1600" dirty="0">
                <a:latin typeface="Lucida Bright" panose="02040602050505020304" pitchFamily="18" charset="0"/>
                <a:ea typeface="Arimo" panose="020B0604020202020204" charset="0"/>
                <a:cs typeface="Arimo" panose="020B0604020202020204" charset="0"/>
              </a:rPr>
              <a:t> </a:t>
            </a:r>
            <a:endParaRPr lang="fr-FR" sz="1600" dirty="0">
              <a:latin typeface="Lucida Bright" panose="02040602050505020304" pitchFamily="18" charset="0"/>
            </a:endParaRPr>
          </a:p>
          <a:p>
            <a:pPr marL="304815" indent="-304815" defTabSz="609630">
              <a:lnSpc>
                <a:spcPts val="2333"/>
              </a:lnSpc>
              <a:buFont typeface="Arial" panose="020B0604020202020204" pitchFamily="34" charset="0"/>
              <a:buChar char="•"/>
            </a:pPr>
            <a:r>
              <a:rPr lang="fr-FR" sz="1600" dirty="0">
                <a:latin typeface="Lucida Bright" panose="02040602050505020304" pitchFamily="18" charset="0"/>
              </a:rPr>
              <a:t>Autres affiliations:</a:t>
            </a:r>
          </a:p>
          <a:p>
            <a:pPr marL="762015" lvl="1" indent="-304815" defTabSz="609630">
              <a:lnSpc>
                <a:spcPts val="2333"/>
              </a:lnSpc>
              <a:buFont typeface="Arial" panose="020B0604020202020204" pitchFamily="34" charset="0"/>
              <a:buChar char="•"/>
            </a:pPr>
            <a:r>
              <a:rPr lang="fr-FR" sz="1600" dirty="0">
                <a:latin typeface="Lucida Bright" panose="02040602050505020304" pitchFamily="18" charset="0"/>
                <a:ea typeface="Arimo" panose="020B0604020202020204" charset="0"/>
                <a:cs typeface="Arimo" panose="020B0604020202020204" charset="0"/>
              </a:rPr>
              <a:t>Université Laval : Directeur du programme MF</a:t>
            </a:r>
          </a:p>
          <a:p>
            <a:pPr marL="762015" lvl="1" indent="-304815" defTabSz="609630">
              <a:lnSpc>
                <a:spcPts val="2333"/>
              </a:lnSpc>
              <a:buFont typeface="Arial" panose="020B0604020202020204" pitchFamily="34" charset="0"/>
              <a:buChar char="•"/>
            </a:pPr>
            <a:r>
              <a:rPr lang="fr-FR" sz="1600" dirty="0">
                <a:latin typeface="Lucida Bright" panose="02040602050505020304" pitchFamily="18" charset="0"/>
                <a:ea typeface="Arimo" panose="020B0604020202020204" charset="0"/>
                <a:cs typeface="Arimo" panose="020B0604020202020204" charset="0"/>
              </a:rPr>
              <a:t>CQMF : Facilitateur Pour une pratique éclairée et membre du comité directeur de Choisir avec soin Québec</a:t>
            </a:r>
          </a:p>
          <a:p>
            <a:pPr marL="762015" lvl="1" indent="-304815" defTabSz="609630">
              <a:lnSpc>
                <a:spcPts val="2333"/>
              </a:lnSpc>
              <a:buFont typeface="Arial" panose="020B0604020202020204" pitchFamily="34" charset="0"/>
              <a:buChar char="•"/>
            </a:pPr>
            <a:r>
              <a:rPr lang="fr-FR" sz="1600" dirty="0" err="1">
                <a:latin typeface="Lucida Bright" panose="02040602050505020304" pitchFamily="18" charset="0"/>
                <a:ea typeface="Arimo" panose="020B0604020202020204" charset="0"/>
                <a:cs typeface="Arimo" panose="020B0604020202020204" charset="0"/>
              </a:rPr>
              <a:t>TopMF</a:t>
            </a:r>
            <a:r>
              <a:rPr lang="fr-FR" sz="1600" dirty="0">
                <a:latin typeface="Lucida Bright" panose="02040602050505020304" pitchFamily="18" charset="0"/>
                <a:ea typeface="Arimo" panose="020B0604020202020204" charset="0"/>
                <a:cs typeface="Arimo" panose="020B0604020202020204" charset="0"/>
              </a:rPr>
              <a:t>: Éditeur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6C0B0-C0B0-AB47-A0EA-849BFDE32CA4}"/>
              </a:ext>
            </a:extLst>
          </p:cNvPr>
          <p:cNvSpPr>
            <a:spLocks noGrp="1"/>
          </p:cNvSpPr>
          <p:nvPr>
            <p:ph type="title"/>
          </p:nvPr>
        </p:nvSpPr>
        <p:spPr/>
        <p:txBody>
          <a:bodyPr/>
          <a:lstStyle/>
          <a:p>
            <a:r>
              <a:rPr lang="fr-FR" dirty="0"/>
              <a:t>Pour plus d’info</a:t>
            </a:r>
          </a:p>
        </p:txBody>
      </p:sp>
      <p:pic>
        <p:nvPicPr>
          <p:cNvPr id="5" name="Espace réservé du contenu 4">
            <a:extLst>
              <a:ext uri="{FF2B5EF4-FFF2-40B4-BE49-F238E27FC236}">
                <a16:creationId xmlns:a16="http://schemas.microsoft.com/office/drawing/2014/main" id="{2DEF53AD-A562-9991-6D6B-004B3DA4380D}"/>
              </a:ext>
            </a:extLst>
          </p:cNvPr>
          <p:cNvPicPr>
            <a:picLocks noGrp="1" noChangeAspect="1"/>
          </p:cNvPicPr>
          <p:nvPr>
            <p:ph idx="10"/>
          </p:nvPr>
        </p:nvPicPr>
        <p:blipFill>
          <a:blip r:embed="rId2"/>
          <a:stretch>
            <a:fillRect/>
          </a:stretch>
        </p:blipFill>
        <p:spPr>
          <a:xfrm>
            <a:off x="3222801" y="1930401"/>
            <a:ext cx="7503233" cy="3992033"/>
          </a:xfrm>
        </p:spPr>
      </p:pic>
    </p:spTree>
    <p:extLst>
      <p:ext uri="{BB962C8B-B14F-4D97-AF65-F5344CB8AC3E}">
        <p14:creationId xmlns:p14="http://schemas.microsoft.com/office/powerpoint/2010/main" val="28267131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C69511-FF3B-791A-DB79-EC276F18D189}"/>
              </a:ext>
            </a:extLst>
          </p:cNvPr>
          <p:cNvSpPr>
            <a:spLocks noGrp="1"/>
          </p:cNvSpPr>
          <p:nvPr>
            <p:ph idx="10"/>
          </p:nvPr>
        </p:nvSpPr>
        <p:spPr>
          <a:xfrm>
            <a:off x="2194561" y="1930401"/>
            <a:ext cx="9559291" cy="1623120"/>
          </a:xfrm>
        </p:spPr>
        <p:txBody>
          <a:bodyPr/>
          <a:lstStyle/>
          <a:p>
            <a:pPr marL="0" indent="0">
              <a:buNone/>
            </a:pPr>
            <a:r>
              <a:rPr lang="en-CA" sz="3200" b="1" dirty="0">
                <a:latin typeface="Arial" panose="020B0604020202020204" pitchFamily="34" charset="0"/>
                <a:cs typeface="Arial" panose="020B0604020202020204" pitchFamily="34" charset="0"/>
              </a:rPr>
              <a:t>Ne </a:t>
            </a:r>
            <a:r>
              <a:rPr lang="en-CA" sz="3200" b="1" dirty="0" err="1">
                <a:latin typeface="Arial" panose="020B0604020202020204" pitchFamily="34" charset="0"/>
                <a:cs typeface="Arial" panose="020B0604020202020204" pitchFamily="34" charset="0"/>
              </a:rPr>
              <a:t>demandez</a:t>
            </a:r>
            <a:r>
              <a:rPr lang="en-CA" sz="3200" b="1" dirty="0">
                <a:latin typeface="Arial" panose="020B0604020202020204" pitchFamily="34" charset="0"/>
                <a:cs typeface="Arial" panose="020B0604020202020204" pitchFamily="34" charset="0"/>
              </a:rPr>
              <a:t> pas </a:t>
            </a:r>
            <a:r>
              <a:rPr lang="en-CA" sz="3200" b="1" dirty="0" err="1">
                <a:latin typeface="Arial" panose="020B0604020202020204" pitchFamily="34" charset="0"/>
                <a:cs typeface="Arial" panose="020B0604020202020204" pitchFamily="34" charset="0"/>
              </a:rPr>
              <a:t>d’analyses</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sanguines</a:t>
            </a:r>
            <a:r>
              <a:rPr lang="en-CA" sz="3200" b="1" dirty="0">
                <a:latin typeface="Arial" panose="020B0604020202020204" pitchFamily="34" charset="0"/>
                <a:cs typeface="Arial" panose="020B0604020202020204" pitchFamily="34" charset="0"/>
              </a:rPr>
              <a:t> de </a:t>
            </a:r>
            <a:r>
              <a:rPr lang="en-CA" sz="3200" b="1" dirty="0" err="1">
                <a:latin typeface="Arial" panose="020B0604020202020204" pitchFamily="34" charset="0"/>
                <a:cs typeface="Arial" panose="020B0604020202020204" pitchFamily="34" charset="0"/>
              </a:rPr>
              <a:t>dépistage</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chaque</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année</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sauf</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si</a:t>
            </a:r>
            <a:r>
              <a:rPr lang="en-CA" sz="3200" b="1" dirty="0">
                <a:latin typeface="Arial" panose="020B0604020202020204" pitchFamily="34" charset="0"/>
                <a:cs typeface="Arial" panose="020B0604020202020204" pitchFamily="34" charset="0"/>
              </a:rPr>
              <a:t> le </a:t>
            </a:r>
            <a:r>
              <a:rPr lang="en-CA" sz="3200" b="1" dirty="0" err="1">
                <a:latin typeface="Arial" panose="020B0604020202020204" pitchFamily="34" charset="0"/>
                <a:cs typeface="Arial" panose="020B0604020202020204" pitchFamily="34" charset="0"/>
              </a:rPr>
              <a:t>profil</a:t>
            </a:r>
            <a:r>
              <a:rPr lang="en-CA" sz="3200" b="1" dirty="0">
                <a:latin typeface="Arial" panose="020B0604020202020204" pitchFamily="34" charset="0"/>
                <a:cs typeface="Arial" panose="020B0604020202020204" pitchFamily="34" charset="0"/>
              </a:rPr>
              <a:t> de </a:t>
            </a:r>
            <a:r>
              <a:rPr lang="en-CA" sz="3200" b="1" dirty="0" err="1">
                <a:latin typeface="Arial" panose="020B0604020202020204" pitchFamily="34" charset="0"/>
                <a:cs typeface="Arial" panose="020B0604020202020204" pitchFamily="34" charset="0"/>
              </a:rPr>
              <a:t>risque</a:t>
            </a:r>
            <a:r>
              <a:rPr lang="en-CA" sz="3200" b="1" dirty="0">
                <a:latin typeface="Arial" panose="020B0604020202020204" pitchFamily="34" charset="0"/>
                <a:cs typeface="Arial" panose="020B0604020202020204" pitchFamily="34" charset="0"/>
              </a:rPr>
              <a:t> du patient </a:t>
            </a:r>
            <a:r>
              <a:rPr lang="en-CA" sz="3200" b="1" dirty="0" err="1">
                <a:latin typeface="Arial" panose="020B0604020202020204" pitchFamily="34" charset="0"/>
                <a:cs typeface="Arial" panose="020B0604020202020204" pitchFamily="34" charset="0"/>
              </a:rPr>
              <a:t>l’exige</a:t>
            </a:r>
            <a:r>
              <a:rPr lang="en-CA" sz="3200" b="1" dirty="0">
                <a:latin typeface="Arial" panose="020B0604020202020204" pitchFamily="34" charset="0"/>
                <a:cs typeface="Arial" panose="020B0604020202020204" pitchFamily="34" charset="0"/>
              </a:rPr>
              <a:t>.</a:t>
            </a:r>
            <a:endParaRPr lang="fr-FR" dirty="0"/>
          </a:p>
        </p:txBody>
      </p:sp>
      <p:pic>
        <p:nvPicPr>
          <p:cNvPr id="4" name="Image 3">
            <a:extLst>
              <a:ext uri="{FF2B5EF4-FFF2-40B4-BE49-F238E27FC236}">
                <a16:creationId xmlns:a16="http://schemas.microsoft.com/office/drawing/2014/main" id="{5FBBB6FB-1FE6-0731-9BBE-46E66D03D019}"/>
              </a:ext>
            </a:extLst>
          </p:cNvPr>
          <p:cNvPicPr>
            <a:picLocks noChangeAspect="1"/>
          </p:cNvPicPr>
          <p:nvPr>
            <p:custDataLst>
              <p:tags r:id="rId1"/>
            </p:custDataLst>
          </p:nvPr>
        </p:nvPicPr>
        <p:blipFill>
          <a:blip r:embed="rId3"/>
          <a:stretch>
            <a:fillRect/>
          </a:stretch>
        </p:blipFill>
        <p:spPr>
          <a:xfrm>
            <a:off x="9931400" y="0"/>
            <a:ext cx="2260600" cy="990600"/>
          </a:xfrm>
          <a:prstGeom prst="rect">
            <a:avLst/>
          </a:prstGeom>
        </p:spPr>
      </p:pic>
      <p:sp>
        <p:nvSpPr>
          <p:cNvPr id="5" name="Bouton d'action : Accueil 4">
            <a:hlinkClick r:id="rId4" action="ppaction://hlinksldjump" highlightClick="1"/>
            <a:extLst>
              <a:ext uri="{FF2B5EF4-FFF2-40B4-BE49-F238E27FC236}">
                <a16:creationId xmlns:a16="http://schemas.microsoft.com/office/drawing/2014/main" id="{B469FD08-484A-9DFD-8F47-9F729343A458}"/>
              </a:ext>
            </a:extLst>
          </p:cNvPr>
          <p:cNvSpPr/>
          <p:nvPr/>
        </p:nvSpPr>
        <p:spPr>
          <a:xfrm>
            <a:off x="10853854" y="5872976"/>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5529271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554D3-87BA-4465-AC1C-D11D24105E9A}"/>
              </a:ext>
            </a:extLst>
          </p:cNvPr>
          <p:cNvSpPr>
            <a:spLocks noGrp="1"/>
          </p:cNvSpPr>
          <p:nvPr>
            <p:ph type="title"/>
          </p:nvPr>
        </p:nvSpPr>
        <p:spPr/>
        <p:txBody>
          <a:bodyPr/>
          <a:lstStyle/>
          <a:p>
            <a:r>
              <a:rPr lang="fr-FR" dirty="0"/>
              <a:t>4- Subclinique ou superflu?</a:t>
            </a:r>
          </a:p>
        </p:txBody>
      </p:sp>
      <p:sp>
        <p:nvSpPr>
          <p:cNvPr id="3" name="Espace réservé du contenu 2">
            <a:extLst>
              <a:ext uri="{FF2B5EF4-FFF2-40B4-BE49-F238E27FC236}">
                <a16:creationId xmlns:a16="http://schemas.microsoft.com/office/drawing/2014/main" id="{39014ABF-4307-DC20-9517-FD128FE9179B}"/>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4B4FB294-D361-7A23-19A7-0B158197676A}"/>
              </a:ext>
            </a:extLst>
          </p:cNvPr>
          <p:cNvGraphicFramePr>
            <a:graphicFrameLocks/>
          </p:cNvGraphicFramePr>
          <p:nvPr/>
        </p:nvGraphicFramePr>
        <p:xfrm>
          <a:off x="2194984" y="1930400"/>
          <a:ext cx="9558867" cy="502073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TSH</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a:t>Dépistage</a:t>
                      </a:r>
                    </a:p>
                    <a:p>
                      <a:r>
                        <a:rPr lang="fr-FR" sz="2400" dirty="0"/>
                        <a:t>Patient asymptomatique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584960">
                <a:tc>
                  <a:txBody>
                    <a:bodyPr/>
                    <a:lstStyle/>
                    <a:p>
                      <a:r>
                        <a:rPr lang="fr-FR" sz="2100" dirty="0"/>
                        <a:t>Contexte</a:t>
                      </a:r>
                    </a:p>
                  </a:txBody>
                  <a:tcPr marL="121920" marR="121920" marT="60960" marB="60960"/>
                </a:tc>
                <a:tc gridSpan="3">
                  <a:txBody>
                    <a:bodyPr/>
                    <a:lstStyle/>
                    <a:p>
                      <a:r>
                        <a:rPr lang="fr-FR" sz="2400" dirty="0"/>
                        <a:t>Association hypothyroïdie avec risque CV (données de faible qualité)</a:t>
                      </a:r>
                    </a:p>
                    <a:p>
                      <a:r>
                        <a:rPr lang="fr-FR" sz="2400" dirty="0"/>
                        <a:t>Traitement de l’hypothyroïdie subclinique = pas associé avec symptômes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N/A</a:t>
                      </a:r>
                    </a:p>
                  </a:txBody>
                  <a:tcPr marL="121920" marR="121920" marT="60960" marB="60960">
                    <a:solidFill>
                      <a:srgbClr val="8B8B8B"/>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b="1" dirty="0"/>
                        <a:t>+/- 41-50%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3,35$</a:t>
                      </a:r>
                    </a:p>
                  </a:txBody>
                  <a:tcPr marL="121920" marR="121920" marT="60960" marB="60960"/>
                </a:tc>
                <a:extLst>
                  <a:ext uri="{0D108BD9-81ED-4DB2-BD59-A6C34878D82A}">
                    <a16:rowId xmlns:a16="http://schemas.microsoft.com/office/drawing/2014/main" val="3847945946"/>
                  </a:ext>
                </a:extLst>
              </a:tr>
              <a:tr h="853440">
                <a:tc>
                  <a:txBody>
                    <a:bodyPr/>
                    <a:lstStyle/>
                    <a:p>
                      <a:r>
                        <a:rPr lang="fr-FR" sz="2100" dirty="0"/>
                        <a:t>Alternative</a:t>
                      </a:r>
                    </a:p>
                  </a:txBody>
                  <a:tcPr marL="121920" marR="121920" marT="60960" marB="60960"/>
                </a:tc>
                <a:tc gridSpan="3">
                  <a:txBody>
                    <a:bodyPr/>
                    <a:lstStyle/>
                    <a:p>
                      <a:r>
                        <a:rPr lang="fr-FR" sz="2400" dirty="0"/>
                        <a:t>Chez les patients </a:t>
                      </a:r>
                      <a:r>
                        <a:rPr lang="fr-FR" sz="2400" dirty="0" err="1"/>
                        <a:t>symptômatiques</a:t>
                      </a:r>
                      <a:r>
                        <a:rPr lang="fr-FR" sz="2400"/>
                        <a:t> chez </a:t>
                      </a:r>
                      <a:r>
                        <a:rPr lang="fr-FR" sz="2400" dirty="0"/>
                        <a:t>qui on suspecte une hypo/hyperthyroïdie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13620281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149593" y="2799057"/>
            <a:ext cx="4042409" cy="2081840"/>
          </a:xfrm>
          <a:prstGeom prst="rect">
            <a:avLst/>
          </a:prstGeom>
        </p:spPr>
      </p:pic>
      <p:pic>
        <p:nvPicPr>
          <p:cNvPr id="4" name="Image 3"/>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180623" y="104933"/>
            <a:ext cx="3891063" cy="2286000"/>
          </a:xfrm>
          <a:prstGeom prst="rect">
            <a:avLst/>
          </a:prstGeom>
        </p:spPr>
      </p:pic>
      <p:sp>
        <p:nvSpPr>
          <p:cNvPr id="2" name="Titre 1"/>
          <p:cNvSpPr>
            <a:spLocks noGrp="1"/>
          </p:cNvSpPr>
          <p:nvPr>
            <p:ph type="title"/>
            <p:custDataLst>
              <p:tags r:id="rId3"/>
            </p:custDataLst>
          </p:nvPr>
        </p:nvSpPr>
        <p:spPr>
          <a:xfrm>
            <a:off x="2156462" y="301984"/>
            <a:ext cx="5501639" cy="1016000"/>
          </a:xfrm>
        </p:spPr>
        <p:txBody>
          <a:bodyPr>
            <a:normAutofit fontScale="90000"/>
          </a:bodyPr>
          <a:lstStyle/>
          <a:p>
            <a:r>
              <a:rPr lang="fr-FR" sz="4000" dirty="0"/>
              <a:t>TSH chez patient </a:t>
            </a:r>
            <a:r>
              <a:rPr lang="fr-FR" sz="4400" dirty="0"/>
              <a:t>asymptomatique</a:t>
            </a:r>
          </a:p>
        </p:txBody>
      </p:sp>
      <p:sp>
        <p:nvSpPr>
          <p:cNvPr id="3" name="Espace réservé du contenu 2"/>
          <p:cNvSpPr>
            <a:spLocks noGrp="1"/>
          </p:cNvSpPr>
          <p:nvPr>
            <p:ph idx="10"/>
            <p:custDataLst>
              <p:tags r:id="rId4"/>
            </p:custDataLst>
          </p:nvPr>
        </p:nvSpPr>
        <p:spPr>
          <a:xfrm>
            <a:off x="1968500" y="1930402"/>
            <a:ext cx="6350000" cy="3992773"/>
          </a:xfrm>
        </p:spPr>
        <p:txBody>
          <a:bodyPr>
            <a:normAutofit/>
          </a:bodyPr>
          <a:lstStyle/>
          <a:p>
            <a:pPr marL="152396" indent="0">
              <a:spcBef>
                <a:spcPts val="800"/>
              </a:spcBef>
              <a:buNone/>
            </a:pPr>
            <a:r>
              <a:rPr lang="fr-FR" sz="2667" b="1" dirty="0"/>
              <a:t>si TSH anormale = Hypothyroïdie subclinique</a:t>
            </a:r>
          </a:p>
          <a:p>
            <a:pPr lvl="2">
              <a:spcBef>
                <a:spcPts val="800"/>
              </a:spcBef>
              <a:buFont typeface="Courier New" panose="02070309020205020404" pitchFamily="49" charset="0"/>
              <a:buChar char="o"/>
            </a:pPr>
            <a:r>
              <a:rPr lang="fr-FR" dirty="0"/>
              <a:t>Pas de bénéfices démontrés de traiter </a:t>
            </a:r>
          </a:p>
          <a:p>
            <a:pPr lvl="3">
              <a:spcBef>
                <a:spcPts val="800"/>
              </a:spcBef>
              <a:buFont typeface="Arial" panose="020B0604020202020204" pitchFamily="34" charset="0"/>
              <a:buChar char="•"/>
            </a:pPr>
            <a:r>
              <a:rPr lang="fr-FR" sz="2400" dirty="0"/>
              <a:t>Pas de bénéfices dans Cochrane 2007</a:t>
            </a:r>
          </a:p>
          <a:p>
            <a:pPr lvl="3">
              <a:spcBef>
                <a:spcPts val="800"/>
              </a:spcBef>
              <a:buFont typeface="Arial" panose="020B0604020202020204" pitchFamily="34" charset="0"/>
              <a:buChar char="•"/>
            </a:pPr>
            <a:r>
              <a:rPr lang="fr-FR" sz="2400" dirty="0"/>
              <a:t>ECR récente : pas de changement sur fatigue/possible symptômes hypoT4</a:t>
            </a:r>
          </a:p>
          <a:p>
            <a:pPr>
              <a:spcBef>
                <a:spcPts val="800"/>
              </a:spcBef>
            </a:pPr>
            <a:endParaRPr lang="fr-FR" sz="4267" dirty="0"/>
          </a:p>
        </p:txBody>
      </p:sp>
    </p:spTree>
    <p:extLst>
      <p:ext uri="{BB962C8B-B14F-4D97-AF65-F5344CB8AC3E}">
        <p14:creationId xmlns:p14="http://schemas.microsoft.com/office/powerpoint/2010/main" val="738332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850C7C-E075-B582-B9E3-9119683DD46A}"/>
              </a:ext>
            </a:extLst>
          </p:cNvPr>
          <p:cNvPicPr>
            <a:picLocks noChangeAspect="1"/>
          </p:cNvPicPr>
          <p:nvPr>
            <p:custDataLst>
              <p:tags r:id="rId1"/>
            </p:custDataLst>
          </p:nvPr>
        </p:nvPicPr>
        <p:blipFill>
          <a:blip r:embed="rId5"/>
          <a:stretch>
            <a:fillRect/>
          </a:stretch>
        </p:blipFill>
        <p:spPr>
          <a:xfrm>
            <a:off x="7031097" y="1574801"/>
            <a:ext cx="4875545" cy="4907137"/>
          </a:xfrm>
          <a:prstGeom prst="rect">
            <a:avLst/>
          </a:prstGeom>
          <a:ln>
            <a:noFill/>
          </a:ln>
        </p:spPr>
      </p:pic>
      <p:pic>
        <p:nvPicPr>
          <p:cNvPr id="13" name="Image 12">
            <a:extLst>
              <a:ext uri="{FF2B5EF4-FFF2-40B4-BE49-F238E27FC236}">
                <a16:creationId xmlns:a16="http://schemas.microsoft.com/office/drawing/2014/main" id="{1196C74A-7E6F-DE68-2C3C-66EAD9977431}"/>
              </a:ext>
            </a:extLst>
          </p:cNvPr>
          <p:cNvPicPr>
            <a:picLocks noChangeAspect="1"/>
          </p:cNvPicPr>
          <p:nvPr>
            <p:custDataLst>
              <p:tags r:id="rId2"/>
            </p:custDataLst>
          </p:nvPr>
        </p:nvPicPr>
        <p:blipFill rotWithShape="1">
          <a:blip r:embed="rId6"/>
          <a:srcRect l="3659" r="10802"/>
          <a:stretch/>
        </p:blipFill>
        <p:spPr>
          <a:xfrm>
            <a:off x="1946417" y="306233"/>
            <a:ext cx="5110328" cy="1201175"/>
          </a:xfrm>
          <a:prstGeom prst="rect">
            <a:avLst/>
          </a:prstGeom>
        </p:spPr>
      </p:pic>
      <p:pic>
        <p:nvPicPr>
          <p:cNvPr id="17" name="Image 16">
            <a:extLst>
              <a:ext uri="{FF2B5EF4-FFF2-40B4-BE49-F238E27FC236}">
                <a16:creationId xmlns:a16="http://schemas.microsoft.com/office/drawing/2014/main" id="{670BAB46-7704-46B3-BD86-ADCA13EE3489}"/>
              </a:ext>
            </a:extLst>
          </p:cNvPr>
          <p:cNvPicPr>
            <a:picLocks noChangeAspect="1"/>
          </p:cNvPicPr>
          <p:nvPr>
            <p:custDataLst>
              <p:tags r:id="rId3"/>
            </p:custDataLst>
          </p:nvPr>
        </p:nvPicPr>
        <p:blipFill rotWithShape="1">
          <a:blip r:embed="rId7"/>
          <a:srcRect l="2701"/>
          <a:stretch/>
        </p:blipFill>
        <p:spPr>
          <a:xfrm>
            <a:off x="2016101" y="5674403"/>
            <a:ext cx="4875545" cy="807535"/>
          </a:xfrm>
          <a:prstGeom prst="rect">
            <a:avLst/>
          </a:prstGeom>
        </p:spPr>
      </p:pic>
      <p:sp>
        <p:nvSpPr>
          <p:cNvPr id="3" name="Espace réservé du contenu 2">
            <a:extLst>
              <a:ext uri="{FF2B5EF4-FFF2-40B4-BE49-F238E27FC236}">
                <a16:creationId xmlns:a16="http://schemas.microsoft.com/office/drawing/2014/main" id="{F54C3C90-A63D-C863-6F5B-735846592C21}"/>
              </a:ext>
            </a:extLst>
          </p:cNvPr>
          <p:cNvSpPr>
            <a:spLocks noGrp="1"/>
          </p:cNvSpPr>
          <p:nvPr>
            <p:ph idx="10"/>
          </p:nvPr>
        </p:nvSpPr>
        <p:spPr>
          <a:xfrm>
            <a:off x="2111518" y="2144070"/>
            <a:ext cx="5755639" cy="701735"/>
          </a:xfrm>
        </p:spPr>
        <p:txBody>
          <a:bodyPr/>
          <a:lstStyle/>
          <a:p>
            <a:pPr marL="0" indent="0">
              <a:buNone/>
            </a:pPr>
            <a:r>
              <a:rPr lang="fr-FR" sz="2400" b="1" dirty="0"/>
              <a:t>https://calculatortestingwisely.com/</a:t>
            </a:r>
          </a:p>
          <a:p>
            <a:endParaRPr lang="fr-CA" sz="2400" b="1" dirty="0"/>
          </a:p>
        </p:txBody>
      </p:sp>
    </p:spTree>
    <p:extLst>
      <p:ext uri="{BB962C8B-B14F-4D97-AF65-F5344CB8AC3E}">
        <p14:creationId xmlns:p14="http://schemas.microsoft.com/office/powerpoint/2010/main" val="354019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B3E74-E34E-63FD-134B-47835169083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7A586EF-2594-9374-A947-3C0AF7B5F300}"/>
              </a:ext>
            </a:extLst>
          </p:cNvPr>
          <p:cNvSpPr>
            <a:spLocks noGrp="1"/>
          </p:cNvSpPr>
          <p:nvPr>
            <p:ph idx="10"/>
          </p:nvPr>
        </p:nvSpPr>
        <p:spPr/>
        <p:txBody>
          <a:bodyPr/>
          <a:lstStyle/>
          <a:p>
            <a:pPr marL="0" indent="0">
              <a:buNone/>
            </a:pPr>
            <a:r>
              <a:rPr lang="en-CA" sz="3200" b="1" dirty="0" err="1">
                <a:latin typeface="Arial" panose="020B0604020202020204" pitchFamily="34" charset="0"/>
                <a:cs typeface="Arial" panose="020B0604020202020204" pitchFamily="34" charset="0"/>
              </a:rPr>
              <a:t>Évitez</a:t>
            </a:r>
            <a:r>
              <a:rPr lang="en-CA" sz="3200" b="1" dirty="0">
                <a:latin typeface="Arial" panose="020B0604020202020204" pitchFamily="34" charset="0"/>
                <a:cs typeface="Arial" panose="020B0604020202020204" pitchFamily="34" charset="0"/>
              </a:rPr>
              <a:t> de </a:t>
            </a:r>
            <a:r>
              <a:rPr lang="en-CA" sz="3200" b="1" dirty="0" err="1">
                <a:latin typeface="Arial" panose="020B0604020202020204" pitchFamily="34" charset="0"/>
                <a:cs typeface="Arial" panose="020B0604020202020204" pitchFamily="34" charset="0"/>
              </a:rPr>
              <a:t>prescrire</a:t>
            </a:r>
            <a:r>
              <a:rPr lang="en-CA" sz="3200" b="1" dirty="0">
                <a:latin typeface="Arial" panose="020B0604020202020204" pitchFamily="34" charset="0"/>
                <a:cs typeface="Arial" panose="020B0604020202020204" pitchFamily="34" charset="0"/>
              </a:rPr>
              <a:t> des tests de </a:t>
            </a:r>
            <a:r>
              <a:rPr lang="en-CA" sz="3200" b="1" dirty="0" err="1">
                <a:latin typeface="Arial" panose="020B0604020202020204" pitchFamily="34" charset="0"/>
                <a:cs typeface="Arial" panose="020B0604020202020204" pitchFamily="34" charset="0"/>
              </a:rPr>
              <a:t>fonction</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thyroïdienne</a:t>
            </a:r>
            <a:r>
              <a:rPr lang="en-CA" sz="3200" b="1" dirty="0">
                <a:latin typeface="Arial" panose="020B0604020202020204" pitchFamily="34" charset="0"/>
                <a:cs typeface="Arial" panose="020B0604020202020204" pitchFamily="34" charset="0"/>
              </a:rPr>
              <a:t> chez les patients </a:t>
            </a:r>
            <a:r>
              <a:rPr lang="en-CA" sz="3200" b="1" dirty="0" err="1">
                <a:latin typeface="Arial" panose="020B0604020202020204" pitchFamily="34" charset="0"/>
                <a:cs typeface="Arial" panose="020B0604020202020204" pitchFamily="34" charset="0"/>
              </a:rPr>
              <a:t>asymptomatiques</a:t>
            </a:r>
            <a:r>
              <a:rPr lang="en-CA" sz="3200" b="1" dirty="0">
                <a:latin typeface="Arial" panose="020B0604020202020204" pitchFamily="34" charset="0"/>
                <a:cs typeface="Arial" panose="020B0604020202020204" pitchFamily="34" charset="0"/>
              </a:rPr>
              <a:t>.</a:t>
            </a:r>
            <a:endParaRPr lang="fr-FR" dirty="0"/>
          </a:p>
        </p:txBody>
      </p:sp>
      <p:pic>
        <p:nvPicPr>
          <p:cNvPr id="4" name="Image 3">
            <a:extLst>
              <a:ext uri="{FF2B5EF4-FFF2-40B4-BE49-F238E27FC236}">
                <a16:creationId xmlns:a16="http://schemas.microsoft.com/office/drawing/2014/main" id="{A42688D5-1F2A-EC33-3C88-75B5424A21F1}"/>
              </a:ext>
            </a:extLst>
          </p:cNvPr>
          <p:cNvPicPr>
            <a:picLocks noChangeAspect="1"/>
          </p:cNvPicPr>
          <p:nvPr>
            <p:custDataLst>
              <p:tags r:id="rId1"/>
            </p:custDataLst>
          </p:nvPr>
        </p:nvPicPr>
        <p:blipFill>
          <a:blip r:embed="rId3"/>
          <a:stretch>
            <a:fillRect/>
          </a:stretch>
        </p:blipFill>
        <p:spPr>
          <a:xfrm>
            <a:off x="9931400" y="0"/>
            <a:ext cx="2260600" cy="990600"/>
          </a:xfrm>
          <a:prstGeom prst="rect">
            <a:avLst/>
          </a:prstGeom>
        </p:spPr>
      </p:pic>
      <p:sp>
        <p:nvSpPr>
          <p:cNvPr id="5" name="Bouton d'action : Accueil 4">
            <a:hlinkClick r:id="rId4" action="ppaction://hlinksldjump" highlightClick="1"/>
            <a:extLst>
              <a:ext uri="{FF2B5EF4-FFF2-40B4-BE49-F238E27FC236}">
                <a16:creationId xmlns:a16="http://schemas.microsoft.com/office/drawing/2014/main" id="{10E34FD8-174E-C9B7-5A53-0916EBF49AE4}"/>
              </a:ext>
            </a:extLst>
          </p:cNvPr>
          <p:cNvSpPr/>
          <p:nvPr/>
        </p:nvSpPr>
        <p:spPr>
          <a:xfrm>
            <a:off x="10853854" y="5872976"/>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20262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B0DB3-7F69-BB80-6EFE-EE2795E14AB4}"/>
              </a:ext>
            </a:extLst>
          </p:cNvPr>
          <p:cNvSpPr>
            <a:spLocks noGrp="1"/>
          </p:cNvSpPr>
          <p:nvPr>
            <p:ph type="title"/>
          </p:nvPr>
        </p:nvSpPr>
        <p:spPr/>
        <p:txBody>
          <a:bodyPr/>
          <a:lstStyle/>
          <a:p>
            <a:r>
              <a:rPr lang="fr-FR" dirty="0"/>
              <a:t>5- Statine = Shoot and </a:t>
            </a:r>
            <a:r>
              <a:rPr lang="fr-FR" dirty="0" err="1"/>
              <a:t>forget</a:t>
            </a:r>
            <a:endParaRPr lang="fr-FR" dirty="0"/>
          </a:p>
        </p:txBody>
      </p:sp>
      <p:sp>
        <p:nvSpPr>
          <p:cNvPr id="3" name="Espace réservé du contenu 2">
            <a:extLst>
              <a:ext uri="{FF2B5EF4-FFF2-40B4-BE49-F238E27FC236}">
                <a16:creationId xmlns:a16="http://schemas.microsoft.com/office/drawing/2014/main" id="{17591937-F4F3-1A3A-0863-D55BB9A3918A}"/>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D2FE8EB6-43F3-4A8D-B98B-FCA2DF0121FF}"/>
              </a:ext>
            </a:extLst>
          </p:cNvPr>
          <p:cNvGraphicFramePr>
            <a:graphicFrameLocks/>
          </p:cNvGraphicFramePr>
          <p:nvPr/>
        </p:nvGraphicFramePr>
        <p:xfrm>
          <a:off x="2194984" y="1930400"/>
          <a:ext cx="9558867" cy="390144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Bilan lipidique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r>
                        <a:rPr lang="fr-FR" sz="2400" dirty="0"/>
                        <a:t>Ajustement de thérapie par les statines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853440">
                <a:tc>
                  <a:txBody>
                    <a:bodyPr/>
                    <a:lstStyle/>
                    <a:p>
                      <a:r>
                        <a:rPr lang="fr-FR" sz="2100" dirty="0"/>
                        <a:t>Contexte</a:t>
                      </a:r>
                    </a:p>
                  </a:txBody>
                  <a:tcPr marL="121920" marR="121920" marT="60960" marB="60960"/>
                </a:tc>
                <a:tc gridSpan="3">
                  <a:txBody>
                    <a:bodyPr/>
                    <a:lstStyle/>
                    <a:p>
                      <a:r>
                        <a:rPr lang="fr-FR" sz="2400" dirty="0"/>
                        <a:t>Pas de bénéfice clinique à l’approche  </a:t>
                      </a:r>
                      <a:r>
                        <a:rPr lang="fr-FR" sz="2400" dirty="0" err="1"/>
                        <a:t>treat</a:t>
                      </a:r>
                      <a:r>
                        <a:rPr lang="fr-FR" sz="2400" dirty="0"/>
                        <a:t> to </a:t>
                      </a:r>
                      <a:r>
                        <a:rPr lang="fr-FR" sz="2400" dirty="0" err="1"/>
                        <a:t>target</a:t>
                      </a:r>
                      <a:r>
                        <a:rPr lang="fr-FR" sz="2400" dirty="0"/>
                        <a:t> </a:t>
                      </a:r>
                    </a:p>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100" dirty="0" err="1"/>
                        <a:t>Élévé</a:t>
                      </a:r>
                      <a:endParaRPr lang="fr-FR" sz="2100" dirty="0"/>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100" b="1" dirty="0"/>
                        <a:t>+/- 21-30%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6$</a:t>
                      </a:r>
                    </a:p>
                  </a:txBody>
                  <a:tcPr marL="121920" marR="121920" marT="60960" marB="60960"/>
                </a:tc>
                <a:extLst>
                  <a:ext uri="{0D108BD9-81ED-4DB2-BD59-A6C34878D82A}">
                    <a16:rowId xmlns:a16="http://schemas.microsoft.com/office/drawing/2014/main" val="3847945946"/>
                  </a:ext>
                </a:extLst>
              </a:tr>
              <a:tr h="1950720">
                <a:tc>
                  <a:txBody>
                    <a:bodyPr/>
                    <a:lstStyle/>
                    <a:p>
                      <a:r>
                        <a:rPr lang="fr-FR" sz="2100" dirty="0"/>
                        <a:t>Alternative</a:t>
                      </a:r>
                    </a:p>
                  </a:txBody>
                  <a:tcPr marL="121920" marR="121920" marT="60960" marB="60960"/>
                </a:tc>
                <a:tc gridSpan="3">
                  <a:txBody>
                    <a:bodyPr/>
                    <a:lstStyle/>
                    <a:p>
                      <a:r>
                        <a:rPr lang="fr-FR" sz="2400" dirty="0"/>
                        <a:t>Shoot and </a:t>
                      </a:r>
                      <a:r>
                        <a:rPr lang="fr-FR" sz="2400" dirty="0" err="1"/>
                        <a:t>forget</a:t>
                      </a:r>
                      <a:endParaRPr lang="fr-FR" sz="2400" dirty="0"/>
                    </a:p>
                    <a:p>
                      <a:r>
                        <a:rPr lang="fr-FR" sz="2400" dirty="0"/>
                        <a:t>      Si un traitement par statine est souhaité par un patient : Débuter une statine pour viser une dose puissance modéré (en </a:t>
                      </a:r>
                      <a:r>
                        <a:rPr lang="fr-FR" sz="2400" dirty="0" err="1"/>
                        <a:t>prev</a:t>
                      </a:r>
                      <a:r>
                        <a:rPr lang="fr-FR" sz="2400" dirty="0"/>
                        <a:t> primaire) ou élevé (en </a:t>
                      </a:r>
                      <a:r>
                        <a:rPr lang="fr-FR" sz="2400" dirty="0" err="1"/>
                        <a:t>prev</a:t>
                      </a:r>
                      <a:r>
                        <a:rPr lang="fr-FR" sz="2400" dirty="0"/>
                        <a:t> secondaire) --- ou la plus haute dose tolérée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15300735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title"/>
            <p:custDataLst>
              <p:tags r:id="rId1"/>
            </p:custDataLst>
          </p:nvPr>
        </p:nvSpPr>
        <p:spPr>
          <a:prstGeom prst="rect">
            <a:avLst/>
          </a:prstGeom>
        </p:spPr>
        <p:txBody>
          <a:bodyPr spcFirstLastPara="1" wrap="square" lIns="121900" tIns="121900" rIns="121900" bIns="121900" anchor="ctr" anchorCtr="0">
            <a:noAutofit/>
          </a:bodyPr>
          <a:lstStyle/>
          <a:p>
            <a:pPr>
              <a:spcBef>
                <a:spcPts val="0"/>
              </a:spcBef>
            </a:pPr>
            <a:r>
              <a:rPr lang="fr-CA" dirty="0"/>
              <a:t>Cibles de lipides : la panacée?</a:t>
            </a:r>
            <a:endParaRPr dirty="0"/>
          </a:p>
        </p:txBody>
      </p:sp>
      <p:sp>
        <p:nvSpPr>
          <p:cNvPr id="469" name="Google Shape;469;p31"/>
          <p:cNvSpPr txBox="1">
            <a:spLocks noGrp="1"/>
          </p:cNvSpPr>
          <p:nvPr>
            <p:ph idx="10"/>
            <p:custDataLst>
              <p:tags r:id="rId2"/>
            </p:custDataLst>
          </p:nvPr>
        </p:nvSpPr>
        <p:spPr>
          <a:xfrm>
            <a:off x="2194561" y="1189464"/>
            <a:ext cx="9559291" cy="4464027"/>
          </a:xfrm>
          <a:prstGeom prst="rect">
            <a:avLst/>
          </a:prstGeom>
        </p:spPr>
        <p:txBody>
          <a:bodyPr spcFirstLastPara="1" wrap="square" lIns="121900" tIns="121900" rIns="121900" bIns="121900" anchor="t" anchorCtr="0">
            <a:normAutofit fontScale="77500" lnSpcReduction="20000"/>
          </a:bodyPr>
          <a:lstStyle/>
          <a:p>
            <a:pPr>
              <a:lnSpc>
                <a:spcPts val="3200"/>
              </a:lnSpc>
              <a:spcBef>
                <a:spcPts val="3200"/>
              </a:spcBef>
              <a:buFont typeface="Courier New" panose="02070309020205020404" pitchFamily="49" charset="0"/>
              <a:buChar char="o"/>
            </a:pPr>
            <a:r>
              <a:rPr lang="fr-CA" sz="2933" dirty="0"/>
              <a:t>Les études randomisées sur les statines portaient sur l’introduction d’une statine versus placébo ; l’intervention n’était pas de viser des cibles de lipides</a:t>
            </a:r>
          </a:p>
          <a:p>
            <a:pPr>
              <a:lnSpc>
                <a:spcPts val="3200"/>
              </a:lnSpc>
              <a:spcBef>
                <a:spcPts val="3200"/>
              </a:spcBef>
              <a:buFont typeface="Courier New" panose="02070309020205020404" pitchFamily="49" charset="0"/>
              <a:buChar char="o"/>
            </a:pPr>
            <a:r>
              <a:rPr lang="fr-CA" sz="2933" dirty="0"/>
              <a:t>Plusieurs hypolipémiants diminuent les niveaux de lipides sans diminuer les évènements CV (e.g. fibrates/</a:t>
            </a:r>
            <a:r>
              <a:rPr lang="fr-CA" sz="2933" dirty="0" err="1"/>
              <a:t>ezetimibe</a:t>
            </a:r>
            <a:r>
              <a:rPr lang="fr-CA" sz="2933" dirty="0"/>
              <a:t>)</a:t>
            </a:r>
          </a:p>
          <a:p>
            <a:pPr>
              <a:lnSpc>
                <a:spcPct val="120000"/>
              </a:lnSpc>
              <a:spcBef>
                <a:spcPts val="3200"/>
              </a:spcBef>
              <a:buFont typeface="Courier New" panose="02070309020205020404" pitchFamily="49" charset="0"/>
              <a:buChar char="o"/>
            </a:pPr>
            <a:r>
              <a:rPr lang="fr-CA" sz="2933" dirty="0"/>
              <a:t>Pas de données solides pour recommander l’approche ‘’</a:t>
            </a:r>
            <a:r>
              <a:rPr lang="fr-CA" sz="2933" dirty="0" err="1"/>
              <a:t>treat</a:t>
            </a:r>
            <a:r>
              <a:rPr lang="fr-CA" sz="2933" dirty="0"/>
              <a:t> to </a:t>
            </a:r>
            <a:r>
              <a:rPr lang="fr-CA" sz="2933" dirty="0" err="1"/>
              <a:t>target</a:t>
            </a:r>
            <a:r>
              <a:rPr lang="fr-CA" sz="2933" dirty="0"/>
              <a:t>’’</a:t>
            </a:r>
          </a:p>
          <a:p>
            <a:pPr lvl="1">
              <a:lnSpc>
                <a:spcPct val="120000"/>
              </a:lnSpc>
              <a:spcBef>
                <a:spcPts val="3200"/>
              </a:spcBef>
              <a:buFont typeface="Courier New" panose="02070309020205020404" pitchFamily="49" charset="0"/>
              <a:buChar char="o"/>
            </a:pPr>
            <a:r>
              <a:rPr lang="fr-CA" sz="2933" dirty="0"/>
              <a:t>Lorsque ce fut étudié = pas de différence VS l’approche  « shoot and </a:t>
            </a:r>
            <a:r>
              <a:rPr lang="fr-CA" sz="2933" dirty="0" err="1"/>
              <a:t>forget</a:t>
            </a:r>
            <a:r>
              <a:rPr lang="fr-CA" sz="2933" dirty="0"/>
              <a:t> »</a:t>
            </a:r>
          </a:p>
          <a:p>
            <a:pPr marL="228594" indent="-228594">
              <a:lnSpc>
                <a:spcPts val="3200"/>
              </a:lnSpc>
              <a:spcBef>
                <a:spcPts val="3200"/>
              </a:spcBef>
            </a:pPr>
            <a:endParaRPr lang="fr-CA" sz="2933" dirty="0"/>
          </a:p>
          <a:p>
            <a:pPr marL="0" indent="0">
              <a:lnSpc>
                <a:spcPts val="3200"/>
              </a:lnSpc>
              <a:spcBef>
                <a:spcPts val="3200"/>
              </a:spcBef>
              <a:buNone/>
            </a:pPr>
            <a:endParaRPr lang="fr-CA" sz="2933" dirty="0"/>
          </a:p>
        </p:txBody>
      </p:sp>
      <p:sp>
        <p:nvSpPr>
          <p:cNvPr id="5" name="TextBox 4">
            <a:extLst>
              <a:ext uri="{FF2B5EF4-FFF2-40B4-BE49-F238E27FC236}">
                <a16:creationId xmlns:a16="http://schemas.microsoft.com/office/drawing/2014/main" id="{A7415321-12A9-4D45-8620-D71552B1F66F}"/>
              </a:ext>
            </a:extLst>
          </p:cNvPr>
          <p:cNvSpPr txBox="1"/>
          <p:nvPr>
            <p:custDataLst>
              <p:tags r:id="rId3"/>
            </p:custDataLst>
          </p:nvPr>
        </p:nvSpPr>
        <p:spPr>
          <a:xfrm>
            <a:off x="2374900" y="5793025"/>
            <a:ext cx="9378952" cy="830997"/>
          </a:xfrm>
          <a:prstGeom prst="rect">
            <a:avLst/>
          </a:prstGeom>
          <a:noFill/>
        </p:spPr>
        <p:txBody>
          <a:bodyPr wrap="square" rtlCol="0">
            <a:spAutoFit/>
          </a:bodyPr>
          <a:lstStyle/>
          <a:p>
            <a:pPr algn="r" defTabSz="609585" fontAlgn="base"/>
            <a:r>
              <a:rPr lang="en-CA" sz="1600" dirty="0" err="1">
                <a:solidFill>
                  <a:prstClr val="black"/>
                </a:solidFill>
                <a:latin typeface="Arial Narrow" panose="020B0606020202030204" pitchFamily="34" charset="0"/>
              </a:rPr>
              <a:t>G.Michael</a:t>
            </a:r>
            <a:r>
              <a:rPr lang="en-CA" sz="1600" dirty="0">
                <a:solidFill>
                  <a:prstClr val="black"/>
                </a:solidFill>
                <a:latin typeface="Arial Narrow" panose="020B0606020202030204" pitchFamily="34" charset="0"/>
              </a:rPr>
              <a:t> Allan, </a:t>
            </a:r>
            <a:r>
              <a:rPr lang="en-CA" sz="1600" dirty="0" err="1">
                <a:solidFill>
                  <a:prstClr val="black"/>
                </a:solidFill>
                <a:latin typeface="Arial Narrow" panose="020B0606020202030204" pitchFamily="34" charset="0"/>
              </a:rPr>
              <a:t>AdrienneJ</a:t>
            </a:r>
            <a:r>
              <a:rPr lang="en-CA" sz="1600" dirty="0">
                <a:solidFill>
                  <a:prstClr val="black"/>
                </a:solidFill>
                <a:latin typeface="Arial Narrow" panose="020B0606020202030204" pitchFamily="34" charset="0"/>
              </a:rPr>
              <a:t>. Lindblad, Ann Comeau, John Coppola, Brianne Hudson, Marco </a:t>
            </a:r>
            <a:r>
              <a:rPr lang="en-CA" sz="1600" dirty="0" err="1">
                <a:solidFill>
                  <a:prstClr val="black"/>
                </a:solidFill>
                <a:latin typeface="Arial Narrow" panose="020B0606020202030204" pitchFamily="34" charset="0"/>
              </a:rPr>
              <a:t>Mannarino</a:t>
            </a:r>
            <a:r>
              <a:rPr lang="en-CA" sz="1600" dirty="0">
                <a:solidFill>
                  <a:prstClr val="black"/>
                </a:solidFill>
                <a:latin typeface="Arial Narrow" panose="020B0606020202030204" pitchFamily="34" charset="0"/>
              </a:rPr>
              <a:t>, Cindy </a:t>
            </a:r>
            <a:r>
              <a:rPr lang="en-CA" sz="1600" dirty="0" err="1">
                <a:solidFill>
                  <a:prstClr val="black"/>
                </a:solidFill>
                <a:latin typeface="Arial Narrow" panose="020B0606020202030204" pitchFamily="34" charset="0"/>
              </a:rPr>
              <a:t>McMinis</a:t>
            </a:r>
            <a:r>
              <a:rPr lang="en-CA" sz="1600" dirty="0">
                <a:solidFill>
                  <a:prstClr val="black"/>
                </a:solidFill>
                <a:latin typeface="Arial Narrow" panose="020B0606020202030204" pitchFamily="34" charset="0"/>
              </a:rPr>
              <a:t>, </a:t>
            </a:r>
          </a:p>
          <a:p>
            <a:pPr algn="r" defTabSz="609585" fontAlgn="base"/>
            <a:r>
              <a:rPr lang="en-CA" sz="1600" dirty="0">
                <a:solidFill>
                  <a:prstClr val="black"/>
                </a:solidFill>
                <a:latin typeface="Arial Narrow" panose="020B0606020202030204" pitchFamily="34" charset="0"/>
              </a:rPr>
              <a:t>Raj Padwal, Christine </a:t>
            </a:r>
            <a:r>
              <a:rPr lang="en-CA" sz="1600" dirty="0" err="1">
                <a:solidFill>
                  <a:prstClr val="black"/>
                </a:solidFill>
                <a:latin typeface="Arial Narrow" panose="020B0606020202030204" pitchFamily="34" charset="0"/>
              </a:rPr>
              <a:t>Schelstraete</a:t>
            </a:r>
            <a:r>
              <a:rPr lang="en-CA" sz="1600" dirty="0">
                <a:solidFill>
                  <a:prstClr val="black"/>
                </a:solidFill>
                <a:latin typeface="Arial Narrow" panose="020B0606020202030204" pitchFamily="34" charset="0"/>
              </a:rPr>
              <a:t>, Kelly </a:t>
            </a:r>
            <a:r>
              <a:rPr lang="en-CA" sz="1600" dirty="0" err="1">
                <a:solidFill>
                  <a:prstClr val="black"/>
                </a:solidFill>
                <a:latin typeface="Arial Narrow" panose="020B0606020202030204" pitchFamily="34" charset="0"/>
              </a:rPr>
              <a:t>Zarnke</a:t>
            </a:r>
            <a:r>
              <a:rPr lang="en-CA" sz="1600" dirty="0">
                <a:solidFill>
                  <a:prstClr val="black"/>
                </a:solidFill>
                <a:latin typeface="Arial Narrow" panose="020B0606020202030204" pitchFamily="34" charset="0"/>
              </a:rPr>
              <a:t>, Scott Garrison, Candra Cotton, Christina </a:t>
            </a:r>
            <a:r>
              <a:rPr lang="en-CA" sz="1600" dirty="0" err="1">
                <a:solidFill>
                  <a:prstClr val="black"/>
                </a:solidFill>
                <a:latin typeface="Arial Narrow" panose="020B0606020202030204" pitchFamily="34" charset="0"/>
              </a:rPr>
              <a:t>Korownyk</a:t>
            </a:r>
            <a:r>
              <a:rPr lang="en-CA" sz="1600" dirty="0">
                <a:solidFill>
                  <a:prstClr val="black"/>
                </a:solidFill>
                <a:latin typeface="Arial Narrow" panose="020B0606020202030204" pitchFamily="34" charset="0"/>
              </a:rPr>
              <a:t>, James McCormack, </a:t>
            </a:r>
          </a:p>
          <a:p>
            <a:pPr algn="r" defTabSz="609585" fontAlgn="base"/>
            <a:r>
              <a:rPr lang="en-CA" sz="1600" dirty="0">
                <a:solidFill>
                  <a:prstClr val="black"/>
                </a:solidFill>
                <a:latin typeface="Arial Narrow" panose="020B0606020202030204" pitchFamily="34" charset="0"/>
              </a:rPr>
              <a:t>Sharon Nickel, Michael R. </a:t>
            </a:r>
            <a:r>
              <a:rPr lang="en-CA" sz="1600" dirty="0" err="1">
                <a:solidFill>
                  <a:prstClr val="black"/>
                </a:solidFill>
                <a:latin typeface="Arial Narrow" panose="020B0606020202030204" pitchFamily="34" charset="0"/>
              </a:rPr>
              <a:t>Kolber</a:t>
            </a:r>
            <a:r>
              <a:rPr lang="en-CA" sz="1600" dirty="0">
                <a:solidFill>
                  <a:prstClr val="black"/>
                </a:solidFill>
                <a:latin typeface="Arial Narrow" panose="020B0606020202030204" pitchFamily="34" charset="0"/>
              </a:rPr>
              <a:t> Canadian Family Physician Oct 2015, 61 (10) e439-e450;</a:t>
            </a:r>
          </a:p>
        </p:txBody>
      </p:sp>
    </p:spTree>
    <p:extLst>
      <p:ext uri="{BB962C8B-B14F-4D97-AF65-F5344CB8AC3E}">
        <p14:creationId xmlns:p14="http://schemas.microsoft.com/office/powerpoint/2010/main" val="23511283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title"/>
            <p:custDataLst>
              <p:tags r:id="rId1"/>
            </p:custDataLst>
          </p:nvPr>
        </p:nvSpPr>
        <p:spPr>
          <a:prstGeom prst="rect">
            <a:avLst/>
          </a:prstGeom>
        </p:spPr>
        <p:txBody>
          <a:bodyPr spcFirstLastPara="1" wrap="square" lIns="121900" tIns="121900" rIns="121900" bIns="121900" anchor="ctr" anchorCtr="0">
            <a:noAutofit/>
          </a:bodyPr>
          <a:lstStyle/>
          <a:p>
            <a:pPr>
              <a:spcBef>
                <a:spcPts val="0"/>
              </a:spcBef>
            </a:pPr>
            <a:r>
              <a:rPr lang="fr-CA" dirty="0"/>
              <a:t>Impact d’une statine sur le LDL</a:t>
            </a:r>
            <a:endParaRPr dirty="0"/>
          </a:p>
        </p:txBody>
      </p:sp>
      <p:sp>
        <p:nvSpPr>
          <p:cNvPr id="469" name="Google Shape;469;p31"/>
          <p:cNvSpPr txBox="1">
            <a:spLocks noGrp="1"/>
          </p:cNvSpPr>
          <p:nvPr>
            <p:ph idx="10"/>
            <p:custDataLst>
              <p:tags r:id="rId2"/>
            </p:custDataLst>
          </p:nvPr>
        </p:nvSpPr>
        <p:spPr>
          <a:prstGeom prst="rect">
            <a:avLst/>
          </a:prstGeom>
        </p:spPr>
        <p:txBody>
          <a:bodyPr spcFirstLastPara="1" wrap="square" lIns="121900" tIns="121900" rIns="121900" bIns="121900" anchor="t" anchorCtr="0">
            <a:noAutofit/>
          </a:bodyPr>
          <a:lstStyle/>
          <a:p>
            <a:pPr>
              <a:lnSpc>
                <a:spcPts val="3067"/>
              </a:lnSpc>
              <a:buFont typeface="Courier New" panose="02070309020205020404" pitchFamily="49" charset="0"/>
              <a:buChar char="o"/>
            </a:pPr>
            <a:r>
              <a:rPr lang="fr-FR" sz="2933" dirty="0"/>
              <a:t>Instauration d’une petite dose</a:t>
            </a:r>
          </a:p>
          <a:p>
            <a:pPr lvl="1">
              <a:lnSpc>
                <a:spcPts val="3067"/>
              </a:lnSpc>
              <a:buFont typeface="Arial" panose="020B0604020202020204" pitchFamily="34" charset="0"/>
              <a:buChar char="•"/>
            </a:pPr>
            <a:r>
              <a:rPr lang="fr-FR" sz="2933" dirty="0"/>
              <a:t>Exemple : Atorvastatine 10  mg</a:t>
            </a:r>
          </a:p>
          <a:p>
            <a:pPr marL="795847" lvl="1" indent="0">
              <a:lnSpc>
                <a:spcPts val="3067"/>
              </a:lnSpc>
              <a:buNone/>
            </a:pPr>
            <a:r>
              <a:rPr lang="fr-FR" sz="2933" dirty="0"/>
              <a:t>	= </a:t>
            </a:r>
            <a:r>
              <a:rPr lang="fr-FR" sz="2933" b="1" dirty="0"/>
              <a:t>diminution des LDL de 30-35%</a:t>
            </a:r>
          </a:p>
          <a:p>
            <a:pPr marL="795847" lvl="1" indent="0">
              <a:lnSpc>
                <a:spcPts val="3067"/>
              </a:lnSpc>
              <a:buNone/>
            </a:pPr>
            <a:endParaRPr lang="fr-FR" sz="2933" b="1" dirty="0"/>
          </a:p>
          <a:p>
            <a:pPr>
              <a:lnSpc>
                <a:spcPts val="3067"/>
              </a:lnSpc>
              <a:buFont typeface="Courier New" panose="02070309020205020404" pitchFamily="49" charset="0"/>
              <a:buChar char="o"/>
            </a:pPr>
            <a:r>
              <a:rPr lang="fr-FR" sz="2933" dirty="0"/>
              <a:t>Majoration de la dose</a:t>
            </a:r>
          </a:p>
          <a:p>
            <a:pPr lvl="1">
              <a:lnSpc>
                <a:spcPts val="3067"/>
              </a:lnSpc>
              <a:buFont typeface="Arial" panose="020B0604020202020204" pitchFamily="34" charset="0"/>
              <a:buChar char="•"/>
            </a:pPr>
            <a:r>
              <a:rPr lang="fr-FR" sz="2933" dirty="0"/>
              <a:t>Exemple : Passer d’Atorvastatine 20 mg à 40 mg</a:t>
            </a:r>
          </a:p>
          <a:p>
            <a:pPr marL="795847" lvl="1" indent="0">
              <a:lnSpc>
                <a:spcPts val="3067"/>
              </a:lnSpc>
              <a:buNone/>
            </a:pPr>
            <a:r>
              <a:rPr lang="fr-FR" sz="2933" dirty="0"/>
              <a:t>	= diminution des LDL de </a:t>
            </a:r>
            <a:r>
              <a:rPr lang="fr-FR" sz="2933" b="1" dirty="0"/>
              <a:t>10 % supplémentaire</a:t>
            </a:r>
            <a:endParaRPr lang="fr-FR" sz="2933" b="1" i="1" dirty="0"/>
          </a:p>
          <a:p>
            <a:pPr lvl="2">
              <a:lnSpc>
                <a:spcPts val="3067"/>
              </a:lnSpc>
              <a:buFont typeface="Wingdings" panose="05000000000000000000" pitchFamily="2" charset="2"/>
              <a:buChar char="ü"/>
            </a:pPr>
            <a:r>
              <a:rPr lang="fr-FR" b="1" dirty="0"/>
              <a:t>C’est moins que la variabilité biologique du test </a:t>
            </a:r>
            <a:r>
              <a:rPr lang="fr-FR" dirty="0"/>
              <a:t>(21 à 30%)</a:t>
            </a:r>
          </a:p>
        </p:txBody>
      </p:sp>
      <p:sp>
        <p:nvSpPr>
          <p:cNvPr id="2" name="TextBox 10">
            <a:extLst>
              <a:ext uri="{FF2B5EF4-FFF2-40B4-BE49-F238E27FC236}">
                <a16:creationId xmlns:a16="http://schemas.microsoft.com/office/drawing/2014/main" id="{09101DBB-666E-18B0-AEF8-9B63B635BEAA}"/>
              </a:ext>
            </a:extLst>
          </p:cNvPr>
          <p:cNvSpPr txBox="1"/>
          <p:nvPr>
            <p:custDataLst>
              <p:tags r:id="rId3"/>
            </p:custDataLst>
          </p:nvPr>
        </p:nvSpPr>
        <p:spPr>
          <a:xfrm>
            <a:off x="0" y="6331347"/>
            <a:ext cx="12192000" cy="338554"/>
          </a:xfrm>
          <a:prstGeom prst="rect">
            <a:avLst/>
          </a:prstGeom>
          <a:noFill/>
        </p:spPr>
        <p:txBody>
          <a:bodyPr wrap="square" rtlCol="0">
            <a:spAutoFit/>
          </a:bodyPr>
          <a:lstStyle/>
          <a:p>
            <a:pPr algn="r" defTabSz="609585" fontAlgn="base"/>
            <a:r>
              <a:rPr lang="en-CA" sz="1600" dirty="0">
                <a:solidFill>
                  <a:prstClr val="black"/>
                </a:solidFill>
                <a:latin typeface="Arial Narrow" panose="020B0606020202030204" pitchFamily="34" charset="0"/>
              </a:rPr>
              <a:t>McCormack J P, Holmes D T. Your results may vary: the imprecision of medical measurements </a:t>
            </a:r>
            <a:r>
              <a:rPr lang="en-CA" sz="1600" i="1" dirty="0">
                <a:solidFill>
                  <a:prstClr val="black"/>
                </a:solidFill>
                <a:latin typeface="Arial Narrow" panose="020B0606020202030204" pitchFamily="34" charset="0"/>
              </a:rPr>
              <a:t>BMJ </a:t>
            </a:r>
            <a:r>
              <a:rPr lang="en-CA" sz="1600" dirty="0">
                <a:solidFill>
                  <a:prstClr val="black"/>
                </a:solidFill>
                <a:latin typeface="Arial Narrow" panose="020B0606020202030204" pitchFamily="34" charset="0"/>
              </a:rPr>
              <a:t>2020; 368 :m149 doi:10.1136/bmj.m149</a:t>
            </a:r>
          </a:p>
        </p:txBody>
      </p:sp>
    </p:spTree>
    <p:extLst>
      <p:ext uri="{BB962C8B-B14F-4D97-AF65-F5344CB8AC3E}">
        <p14:creationId xmlns:p14="http://schemas.microsoft.com/office/powerpoint/2010/main" val="12760109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9-08 at 4.31.26 PM.png"/>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36424" y="420102"/>
            <a:ext cx="8919153" cy="5406185"/>
          </a:xfrm>
          <a:prstGeom prst="rect">
            <a:avLst/>
          </a:prstGeom>
        </p:spPr>
      </p:pic>
      <p:sp>
        <p:nvSpPr>
          <p:cNvPr id="3" name="TextBox 2"/>
          <p:cNvSpPr txBox="1"/>
          <p:nvPr>
            <p:custDataLst>
              <p:tags r:id="rId2"/>
            </p:custDataLst>
          </p:nvPr>
        </p:nvSpPr>
        <p:spPr>
          <a:xfrm>
            <a:off x="1636422" y="5900336"/>
            <a:ext cx="9308980" cy="830997"/>
          </a:xfrm>
          <a:prstGeom prst="rect">
            <a:avLst/>
          </a:prstGeom>
          <a:noFill/>
        </p:spPr>
        <p:txBody>
          <a:bodyPr wrap="square" rtlCol="0">
            <a:spAutoFit/>
          </a:bodyPr>
          <a:lstStyle/>
          <a:p>
            <a:pPr defTabSz="609585" fontAlgn="base"/>
            <a:r>
              <a:rPr lang="en-CA" sz="1600" dirty="0" err="1">
                <a:solidFill>
                  <a:prstClr val="black"/>
                </a:solidFill>
                <a:latin typeface="Arial Narrow" panose="020B0606020202030204" pitchFamily="34" charset="0"/>
              </a:rPr>
              <a:t>G.Michael</a:t>
            </a:r>
            <a:r>
              <a:rPr lang="en-CA" sz="1600" dirty="0">
                <a:solidFill>
                  <a:prstClr val="black"/>
                </a:solidFill>
                <a:latin typeface="Arial Narrow" panose="020B0606020202030204" pitchFamily="34" charset="0"/>
              </a:rPr>
              <a:t> Allan, </a:t>
            </a:r>
            <a:r>
              <a:rPr lang="en-CA" sz="1600" dirty="0" err="1">
                <a:solidFill>
                  <a:prstClr val="black"/>
                </a:solidFill>
                <a:latin typeface="Arial Narrow" panose="020B0606020202030204" pitchFamily="34" charset="0"/>
              </a:rPr>
              <a:t>AdrienneJ</a:t>
            </a:r>
            <a:r>
              <a:rPr lang="en-CA" sz="1600" dirty="0">
                <a:solidFill>
                  <a:prstClr val="black"/>
                </a:solidFill>
                <a:latin typeface="Arial Narrow" panose="020B0606020202030204" pitchFamily="34" charset="0"/>
              </a:rPr>
              <a:t>. Lindblad, Ann Comeau, John Coppola, Brianne Hudson, Marco </a:t>
            </a:r>
            <a:r>
              <a:rPr lang="en-CA" sz="1600" dirty="0" err="1">
                <a:solidFill>
                  <a:prstClr val="black"/>
                </a:solidFill>
                <a:latin typeface="Arial Narrow" panose="020B0606020202030204" pitchFamily="34" charset="0"/>
              </a:rPr>
              <a:t>Mannarino</a:t>
            </a:r>
            <a:r>
              <a:rPr lang="en-CA" sz="1600" dirty="0">
                <a:solidFill>
                  <a:prstClr val="black"/>
                </a:solidFill>
                <a:latin typeface="Arial Narrow" panose="020B0606020202030204" pitchFamily="34" charset="0"/>
              </a:rPr>
              <a:t>, Cindy </a:t>
            </a:r>
            <a:r>
              <a:rPr lang="en-CA" sz="1600" dirty="0" err="1">
                <a:solidFill>
                  <a:prstClr val="black"/>
                </a:solidFill>
                <a:latin typeface="Arial Narrow" panose="020B0606020202030204" pitchFamily="34" charset="0"/>
              </a:rPr>
              <a:t>McMinis</a:t>
            </a:r>
            <a:r>
              <a:rPr lang="en-CA" sz="1600" dirty="0">
                <a:solidFill>
                  <a:prstClr val="black"/>
                </a:solidFill>
                <a:latin typeface="Arial Narrow" panose="020B0606020202030204" pitchFamily="34" charset="0"/>
              </a:rPr>
              <a:t>, </a:t>
            </a:r>
          </a:p>
          <a:p>
            <a:pPr defTabSz="609585" fontAlgn="base"/>
            <a:r>
              <a:rPr lang="en-CA" sz="1600" dirty="0">
                <a:solidFill>
                  <a:prstClr val="black"/>
                </a:solidFill>
                <a:latin typeface="Arial Narrow" panose="020B0606020202030204" pitchFamily="34" charset="0"/>
              </a:rPr>
              <a:t>Raj Padwal, Christine </a:t>
            </a:r>
            <a:r>
              <a:rPr lang="en-CA" sz="1600" dirty="0" err="1">
                <a:solidFill>
                  <a:prstClr val="black"/>
                </a:solidFill>
                <a:latin typeface="Arial Narrow" panose="020B0606020202030204" pitchFamily="34" charset="0"/>
              </a:rPr>
              <a:t>Schelstraete</a:t>
            </a:r>
            <a:r>
              <a:rPr lang="en-CA" sz="1600" dirty="0">
                <a:solidFill>
                  <a:prstClr val="black"/>
                </a:solidFill>
                <a:latin typeface="Arial Narrow" panose="020B0606020202030204" pitchFamily="34" charset="0"/>
              </a:rPr>
              <a:t>, Kelly </a:t>
            </a:r>
            <a:r>
              <a:rPr lang="en-CA" sz="1600" dirty="0" err="1">
                <a:solidFill>
                  <a:prstClr val="black"/>
                </a:solidFill>
                <a:latin typeface="Arial Narrow" panose="020B0606020202030204" pitchFamily="34" charset="0"/>
              </a:rPr>
              <a:t>Zarnke</a:t>
            </a:r>
            <a:r>
              <a:rPr lang="en-CA" sz="1600" dirty="0">
                <a:solidFill>
                  <a:prstClr val="black"/>
                </a:solidFill>
                <a:latin typeface="Arial Narrow" panose="020B0606020202030204" pitchFamily="34" charset="0"/>
              </a:rPr>
              <a:t>, Scott Garrison, Candra Cotton, Christina </a:t>
            </a:r>
            <a:r>
              <a:rPr lang="en-CA" sz="1600" dirty="0" err="1">
                <a:solidFill>
                  <a:prstClr val="black"/>
                </a:solidFill>
                <a:latin typeface="Arial Narrow" panose="020B0606020202030204" pitchFamily="34" charset="0"/>
              </a:rPr>
              <a:t>Korownyk</a:t>
            </a:r>
            <a:r>
              <a:rPr lang="en-CA" sz="1600" dirty="0">
                <a:solidFill>
                  <a:prstClr val="black"/>
                </a:solidFill>
                <a:latin typeface="Arial Narrow" panose="020B0606020202030204" pitchFamily="34" charset="0"/>
              </a:rPr>
              <a:t>, James </a:t>
            </a:r>
            <a:r>
              <a:rPr lang="en-CA" sz="1600" dirty="0" err="1">
                <a:solidFill>
                  <a:prstClr val="black"/>
                </a:solidFill>
                <a:latin typeface="Arial Narrow" panose="020B0606020202030204" pitchFamily="34" charset="0"/>
              </a:rPr>
              <a:t>McCormack,Sharon</a:t>
            </a:r>
            <a:r>
              <a:rPr lang="en-CA" sz="1600" dirty="0">
                <a:solidFill>
                  <a:prstClr val="black"/>
                </a:solidFill>
                <a:latin typeface="Arial Narrow" panose="020B0606020202030204" pitchFamily="34" charset="0"/>
              </a:rPr>
              <a:t> Nickel, Michael R. </a:t>
            </a:r>
            <a:r>
              <a:rPr lang="en-CA" sz="1600" dirty="0" err="1">
                <a:solidFill>
                  <a:prstClr val="black"/>
                </a:solidFill>
                <a:latin typeface="Arial Narrow" panose="020B0606020202030204" pitchFamily="34" charset="0"/>
              </a:rPr>
              <a:t>Kolber</a:t>
            </a:r>
            <a:r>
              <a:rPr lang="en-CA" sz="1600" dirty="0">
                <a:solidFill>
                  <a:prstClr val="black"/>
                </a:solidFill>
                <a:latin typeface="Arial Narrow" panose="020B0606020202030204" pitchFamily="34" charset="0"/>
              </a:rPr>
              <a:t> Canadian Family Physician Oct 2015, 61 (10) e439-e450;</a:t>
            </a:r>
          </a:p>
        </p:txBody>
      </p:sp>
    </p:spTree>
    <p:extLst>
      <p:ext uri="{BB962C8B-B14F-4D97-AF65-F5344CB8AC3E}">
        <p14:creationId xmlns:p14="http://schemas.microsoft.com/office/powerpoint/2010/main" val="25765414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
            <a:ext cx="12192000" cy="1346019"/>
          </a:xfrm>
          <a:prstGeom prst="rect">
            <a:avLst/>
          </a:prstGeom>
          <a:solidFill>
            <a:schemeClr val="accent3">
              <a:lumMod val="40000"/>
              <a:lumOff val="60000"/>
            </a:schemeClr>
          </a:solidFill>
        </p:spPr>
        <p:txBody>
          <a:bodyPr/>
          <a:lstStyle/>
          <a:p>
            <a:pPr defTabSz="609630"/>
            <a:endParaRPr lang="fr-CA" sz="1200">
              <a:solidFill>
                <a:prstClr val="black"/>
              </a:solidFill>
              <a:latin typeface="Calibri"/>
            </a:endParaRPr>
          </a:p>
        </p:txBody>
      </p:sp>
      <p:sp>
        <p:nvSpPr>
          <p:cNvPr id="6" name="TextBox 6"/>
          <p:cNvSpPr txBox="1">
            <a:spLocks noGrp="1" noRot="1" noMove="1" noResize="1" noEditPoints="1" noAdjustHandles="1" noChangeArrowheads="1" noChangeShapeType="1"/>
          </p:cNvSpPr>
          <p:nvPr/>
        </p:nvSpPr>
        <p:spPr>
          <a:xfrm>
            <a:off x="117943" y="283101"/>
            <a:ext cx="11956113" cy="747769"/>
          </a:xfrm>
          <a:prstGeom prst="rect">
            <a:avLst/>
          </a:prstGeom>
        </p:spPr>
        <p:txBody>
          <a:bodyPr wrap="square" lIns="0" tIns="0" rIns="0" bIns="0" rtlCol="0" anchor="t">
            <a:spAutoFit/>
          </a:bodyPr>
          <a:lstStyle/>
          <a:p>
            <a:pPr algn="ctr" defTabSz="609630">
              <a:lnSpc>
                <a:spcPts val="6506"/>
              </a:lnSpc>
            </a:pPr>
            <a:r>
              <a:rPr lang="en-US" sz="4400" b="1" dirty="0">
                <a:solidFill>
                  <a:srgbClr val="000000"/>
                </a:solidFill>
                <a:latin typeface="Lucida Bright" panose="02040602050505020304" pitchFamily="18" charset="0"/>
              </a:rPr>
              <a:t>Divulgation de </a:t>
            </a:r>
            <a:r>
              <a:rPr lang="en-US" sz="4400" b="1" dirty="0" err="1">
                <a:solidFill>
                  <a:srgbClr val="000000"/>
                </a:solidFill>
                <a:latin typeface="Lucida Bright" panose="02040602050505020304" pitchFamily="18" charset="0"/>
              </a:rPr>
              <a:t>soutien</a:t>
            </a:r>
            <a:r>
              <a:rPr lang="en-US" sz="4400" b="1" dirty="0">
                <a:solidFill>
                  <a:srgbClr val="000000"/>
                </a:solidFill>
                <a:latin typeface="Lucida Bright" panose="02040602050505020304" pitchFamily="18" charset="0"/>
              </a:rPr>
              <a:t> financier</a:t>
            </a: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14" y="1330747"/>
            <a:ext cx="12191971" cy="30543"/>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sp>
        <p:nvSpPr>
          <p:cNvPr id="4" name="TextBox 3">
            <a:extLst>
              <a:ext uri="{FF2B5EF4-FFF2-40B4-BE49-F238E27FC236}">
                <a16:creationId xmlns:a16="http://schemas.microsoft.com/office/drawing/2014/main" id="{41CF3C15-3177-4046-6B08-249EC06A1429}"/>
              </a:ext>
            </a:extLst>
          </p:cNvPr>
          <p:cNvSpPr txBox="1"/>
          <p:nvPr/>
        </p:nvSpPr>
        <p:spPr>
          <a:xfrm>
            <a:off x="203200" y="1549400"/>
            <a:ext cx="11734800" cy="2154501"/>
          </a:xfrm>
          <a:prstGeom prst="rect">
            <a:avLst/>
          </a:prstGeom>
          <a:noFill/>
        </p:spPr>
        <p:txBody>
          <a:bodyPr wrap="square" rtlCol="0">
            <a:spAutoFit/>
          </a:bodyPr>
          <a:lstStyle/>
          <a:p>
            <a:pPr defTabSz="609630">
              <a:lnSpc>
                <a:spcPts val="2322"/>
              </a:lnSpc>
            </a:pPr>
            <a:r>
              <a:rPr lang="fr-FR" sz="1600" dirty="0">
                <a:solidFill>
                  <a:srgbClr val="000000"/>
                </a:solidFill>
                <a:latin typeface="Lucida Bright" panose="02040602050505020304" pitchFamily="18" charset="0"/>
              </a:rPr>
              <a:t>Ce programme de formation n’a pas reçu de soutien financier.</a:t>
            </a:r>
            <a:endParaRPr lang="fr-FR" sz="1600" dirty="0">
              <a:solidFill>
                <a:srgbClr val="FF1616"/>
              </a:solidFill>
              <a:latin typeface="Lucida Bright" panose="02040602050505020304" pitchFamily="18" charset="0"/>
            </a:endParaRPr>
          </a:p>
          <a:p>
            <a:pPr defTabSz="609630">
              <a:lnSpc>
                <a:spcPts val="2322"/>
              </a:lnSpc>
            </a:pPr>
            <a:endParaRPr lang="en-US" sz="1600" dirty="0">
              <a:solidFill>
                <a:srgbClr val="FF1616"/>
              </a:solidFill>
              <a:latin typeface="Lucida Bright" panose="02040602050505020304" pitchFamily="18" charset="0"/>
            </a:endParaRPr>
          </a:p>
          <a:p>
            <a:pPr defTabSz="609630">
              <a:lnSpc>
                <a:spcPts val="2233"/>
              </a:lnSpc>
            </a:pPr>
            <a:r>
              <a:rPr lang="fr-FR" sz="1600" dirty="0">
                <a:solidFill>
                  <a:srgbClr val="000000"/>
                </a:solidFill>
                <a:latin typeface="Lucida Bright" panose="02040602050505020304" pitchFamily="18" charset="0"/>
              </a:rPr>
              <a:t>Ce programme de formation a été produit grâce au soutien non financier du Collège québécois des médecins de famille et de la campagne Choisir avec soin Québec sous forme de soutien logistique.</a:t>
            </a:r>
          </a:p>
          <a:p>
            <a:pPr defTabSz="609630">
              <a:lnSpc>
                <a:spcPts val="2719"/>
              </a:lnSpc>
            </a:pPr>
            <a:endParaRPr lang="en-US" sz="1600" dirty="0">
              <a:solidFill>
                <a:srgbClr val="FF1616"/>
              </a:solidFill>
              <a:latin typeface="Lucida Bright" panose="02040602050505020304" pitchFamily="18" charset="0"/>
              <a:cs typeface="Arial" panose="020B0604020202020204" pitchFamily="34" charset="0"/>
            </a:endParaRPr>
          </a:p>
          <a:p>
            <a:pPr defTabSz="609630">
              <a:lnSpc>
                <a:spcPts val="2322"/>
              </a:lnSpc>
            </a:pPr>
            <a:r>
              <a:rPr lang="en-US" sz="1600" b="1" dirty="0" err="1">
                <a:solidFill>
                  <a:srgbClr val="000000"/>
                </a:solidFill>
                <a:latin typeface="Lucida Bright" panose="02040602050505020304" pitchFamily="18" charset="0"/>
              </a:rPr>
              <a:t>Conflits</a:t>
            </a:r>
            <a:r>
              <a:rPr lang="en-US" sz="1600" b="1" dirty="0">
                <a:solidFill>
                  <a:srgbClr val="000000"/>
                </a:solidFill>
                <a:latin typeface="Lucida Bright" panose="02040602050505020304" pitchFamily="18" charset="0"/>
              </a:rPr>
              <a:t> </a:t>
            </a:r>
            <a:r>
              <a:rPr lang="en-US" sz="1600" b="1" dirty="0" err="1">
                <a:solidFill>
                  <a:srgbClr val="000000"/>
                </a:solidFill>
                <a:latin typeface="Lucida Bright" panose="02040602050505020304" pitchFamily="18" charset="0"/>
              </a:rPr>
              <a:t>d’intérêt</a:t>
            </a:r>
            <a:r>
              <a:rPr lang="en-US" sz="1600" b="1" dirty="0">
                <a:solidFill>
                  <a:srgbClr val="000000"/>
                </a:solidFill>
                <a:latin typeface="Lucida Bright" panose="02040602050505020304" pitchFamily="18" charset="0"/>
              </a:rPr>
              <a:t> </a:t>
            </a:r>
            <a:r>
              <a:rPr lang="en-US" sz="1600" b="1" dirty="0" err="1">
                <a:solidFill>
                  <a:srgbClr val="000000"/>
                </a:solidFill>
                <a:latin typeface="Lucida Bright" panose="02040602050505020304" pitchFamily="18" charset="0"/>
              </a:rPr>
              <a:t>potentiels</a:t>
            </a:r>
            <a:r>
              <a:rPr lang="en-US" sz="1600" b="1" dirty="0">
                <a:solidFill>
                  <a:srgbClr val="000000"/>
                </a:solidFill>
                <a:latin typeface="Lucida Bright" panose="02040602050505020304" pitchFamily="18" charset="0"/>
              </a:rPr>
              <a:t> :</a:t>
            </a:r>
          </a:p>
          <a:p>
            <a:pPr defTabSz="609630">
              <a:lnSpc>
                <a:spcPts val="2322"/>
              </a:lnSpc>
            </a:pPr>
            <a:r>
              <a:rPr lang="fr-FR" sz="1600" dirty="0">
                <a:latin typeface="Lucida Bright" panose="02040602050505020304" pitchFamily="18" charset="0"/>
              </a:rPr>
              <a:t>Pas de support externe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08 at 4.32.09 PM.png">
            <a:extLst>
              <a:ext uri="{FF2B5EF4-FFF2-40B4-BE49-F238E27FC236}">
                <a16:creationId xmlns:a16="http://schemas.microsoft.com/office/drawing/2014/main" id="{39A8EC4F-0814-C148-B841-030FCB261952}"/>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3150" r="3150"/>
          <a:stretch/>
        </p:blipFill>
        <p:spPr>
          <a:xfrm>
            <a:off x="1643868" y="869391"/>
            <a:ext cx="9863192" cy="4852085"/>
          </a:xfrm>
          <a:prstGeom prst="rect">
            <a:avLst/>
          </a:prstGeom>
        </p:spPr>
      </p:pic>
      <p:sp>
        <p:nvSpPr>
          <p:cNvPr id="6" name="TextBox 2">
            <a:extLst>
              <a:ext uri="{FF2B5EF4-FFF2-40B4-BE49-F238E27FC236}">
                <a16:creationId xmlns:a16="http://schemas.microsoft.com/office/drawing/2014/main" id="{FF6BEACB-B4E6-0FDB-5B34-384C43D596BB}"/>
              </a:ext>
            </a:extLst>
          </p:cNvPr>
          <p:cNvSpPr txBox="1"/>
          <p:nvPr>
            <p:custDataLst>
              <p:tags r:id="rId2"/>
            </p:custDataLst>
          </p:nvPr>
        </p:nvSpPr>
        <p:spPr>
          <a:xfrm>
            <a:off x="1636422" y="5900336"/>
            <a:ext cx="9308980" cy="830997"/>
          </a:xfrm>
          <a:prstGeom prst="rect">
            <a:avLst/>
          </a:prstGeom>
          <a:noFill/>
        </p:spPr>
        <p:txBody>
          <a:bodyPr wrap="square" rtlCol="0">
            <a:spAutoFit/>
          </a:bodyPr>
          <a:lstStyle/>
          <a:p>
            <a:pPr defTabSz="609585" fontAlgn="base"/>
            <a:r>
              <a:rPr lang="en-CA" sz="1600" dirty="0" err="1">
                <a:solidFill>
                  <a:prstClr val="black"/>
                </a:solidFill>
                <a:latin typeface="Arial Narrow" panose="020B0606020202030204" pitchFamily="34" charset="0"/>
              </a:rPr>
              <a:t>G.Michael</a:t>
            </a:r>
            <a:r>
              <a:rPr lang="en-CA" sz="1600" dirty="0">
                <a:solidFill>
                  <a:prstClr val="black"/>
                </a:solidFill>
                <a:latin typeface="Arial Narrow" panose="020B0606020202030204" pitchFamily="34" charset="0"/>
              </a:rPr>
              <a:t> Allan, </a:t>
            </a:r>
            <a:r>
              <a:rPr lang="en-CA" sz="1600" dirty="0" err="1">
                <a:solidFill>
                  <a:prstClr val="black"/>
                </a:solidFill>
                <a:latin typeface="Arial Narrow" panose="020B0606020202030204" pitchFamily="34" charset="0"/>
              </a:rPr>
              <a:t>AdrienneJ</a:t>
            </a:r>
            <a:r>
              <a:rPr lang="en-CA" sz="1600" dirty="0">
                <a:solidFill>
                  <a:prstClr val="black"/>
                </a:solidFill>
                <a:latin typeface="Arial Narrow" panose="020B0606020202030204" pitchFamily="34" charset="0"/>
              </a:rPr>
              <a:t>. Lindblad, Ann Comeau, John Coppola, Brianne Hudson, Marco </a:t>
            </a:r>
            <a:r>
              <a:rPr lang="en-CA" sz="1600" dirty="0" err="1">
                <a:solidFill>
                  <a:prstClr val="black"/>
                </a:solidFill>
                <a:latin typeface="Arial Narrow" panose="020B0606020202030204" pitchFamily="34" charset="0"/>
              </a:rPr>
              <a:t>Mannarino</a:t>
            </a:r>
            <a:r>
              <a:rPr lang="en-CA" sz="1600" dirty="0">
                <a:solidFill>
                  <a:prstClr val="black"/>
                </a:solidFill>
                <a:latin typeface="Arial Narrow" panose="020B0606020202030204" pitchFamily="34" charset="0"/>
              </a:rPr>
              <a:t>, Cindy </a:t>
            </a:r>
            <a:r>
              <a:rPr lang="en-CA" sz="1600" dirty="0" err="1">
                <a:solidFill>
                  <a:prstClr val="black"/>
                </a:solidFill>
                <a:latin typeface="Arial Narrow" panose="020B0606020202030204" pitchFamily="34" charset="0"/>
              </a:rPr>
              <a:t>McMinis</a:t>
            </a:r>
            <a:r>
              <a:rPr lang="en-CA" sz="1600" dirty="0">
                <a:solidFill>
                  <a:prstClr val="black"/>
                </a:solidFill>
                <a:latin typeface="Arial Narrow" panose="020B0606020202030204" pitchFamily="34" charset="0"/>
              </a:rPr>
              <a:t>, </a:t>
            </a:r>
          </a:p>
          <a:p>
            <a:pPr defTabSz="609585" fontAlgn="base"/>
            <a:r>
              <a:rPr lang="en-CA" sz="1600" dirty="0">
                <a:solidFill>
                  <a:prstClr val="black"/>
                </a:solidFill>
                <a:latin typeface="Arial Narrow" panose="020B0606020202030204" pitchFamily="34" charset="0"/>
              </a:rPr>
              <a:t>Raj Padwal, Christine </a:t>
            </a:r>
            <a:r>
              <a:rPr lang="en-CA" sz="1600" dirty="0" err="1">
                <a:solidFill>
                  <a:prstClr val="black"/>
                </a:solidFill>
                <a:latin typeface="Arial Narrow" panose="020B0606020202030204" pitchFamily="34" charset="0"/>
              </a:rPr>
              <a:t>Schelstraete</a:t>
            </a:r>
            <a:r>
              <a:rPr lang="en-CA" sz="1600" dirty="0">
                <a:solidFill>
                  <a:prstClr val="black"/>
                </a:solidFill>
                <a:latin typeface="Arial Narrow" panose="020B0606020202030204" pitchFamily="34" charset="0"/>
              </a:rPr>
              <a:t>, Kelly </a:t>
            </a:r>
            <a:r>
              <a:rPr lang="en-CA" sz="1600" dirty="0" err="1">
                <a:solidFill>
                  <a:prstClr val="black"/>
                </a:solidFill>
                <a:latin typeface="Arial Narrow" panose="020B0606020202030204" pitchFamily="34" charset="0"/>
              </a:rPr>
              <a:t>Zarnke</a:t>
            </a:r>
            <a:r>
              <a:rPr lang="en-CA" sz="1600" dirty="0">
                <a:solidFill>
                  <a:prstClr val="black"/>
                </a:solidFill>
                <a:latin typeface="Arial Narrow" panose="020B0606020202030204" pitchFamily="34" charset="0"/>
              </a:rPr>
              <a:t>, Scott Garrison, Candra Cotton, Christina </a:t>
            </a:r>
            <a:r>
              <a:rPr lang="en-CA" sz="1600" dirty="0" err="1">
                <a:solidFill>
                  <a:prstClr val="black"/>
                </a:solidFill>
                <a:latin typeface="Arial Narrow" panose="020B0606020202030204" pitchFamily="34" charset="0"/>
              </a:rPr>
              <a:t>Korownyk</a:t>
            </a:r>
            <a:r>
              <a:rPr lang="en-CA" sz="1600" dirty="0">
                <a:solidFill>
                  <a:prstClr val="black"/>
                </a:solidFill>
                <a:latin typeface="Arial Narrow" panose="020B0606020202030204" pitchFamily="34" charset="0"/>
              </a:rPr>
              <a:t>, James </a:t>
            </a:r>
            <a:r>
              <a:rPr lang="en-CA" sz="1600" dirty="0" err="1">
                <a:solidFill>
                  <a:prstClr val="black"/>
                </a:solidFill>
                <a:latin typeface="Arial Narrow" panose="020B0606020202030204" pitchFamily="34" charset="0"/>
              </a:rPr>
              <a:t>McCormack,Sharon</a:t>
            </a:r>
            <a:r>
              <a:rPr lang="en-CA" sz="1600" dirty="0">
                <a:solidFill>
                  <a:prstClr val="black"/>
                </a:solidFill>
                <a:latin typeface="Arial Narrow" panose="020B0606020202030204" pitchFamily="34" charset="0"/>
              </a:rPr>
              <a:t> Nickel, Michael R. </a:t>
            </a:r>
            <a:r>
              <a:rPr lang="en-CA" sz="1600" dirty="0" err="1">
                <a:solidFill>
                  <a:prstClr val="black"/>
                </a:solidFill>
                <a:latin typeface="Arial Narrow" panose="020B0606020202030204" pitchFamily="34" charset="0"/>
              </a:rPr>
              <a:t>Kolber</a:t>
            </a:r>
            <a:r>
              <a:rPr lang="en-CA" sz="1600" dirty="0">
                <a:solidFill>
                  <a:prstClr val="black"/>
                </a:solidFill>
                <a:latin typeface="Arial Narrow" panose="020B0606020202030204" pitchFamily="34" charset="0"/>
              </a:rPr>
              <a:t> Canadian Family Physician Oct 2015, 61 (10) e439-e450;</a:t>
            </a:r>
          </a:p>
        </p:txBody>
      </p:sp>
      <p:sp>
        <p:nvSpPr>
          <p:cNvPr id="2" name="Bouton d'action : Accueil 1">
            <a:hlinkClick r:id="rId5" action="ppaction://hlinksldjump" highlightClick="1"/>
            <a:extLst>
              <a:ext uri="{FF2B5EF4-FFF2-40B4-BE49-F238E27FC236}">
                <a16:creationId xmlns:a16="http://schemas.microsoft.com/office/drawing/2014/main" id="{39F0B33C-20F0-D7C0-891A-22B4EB9EFABA}"/>
              </a:ext>
            </a:extLst>
          </p:cNvPr>
          <p:cNvSpPr/>
          <p:nvPr/>
        </p:nvSpPr>
        <p:spPr>
          <a:xfrm>
            <a:off x="10853854" y="5872976"/>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39040569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F8516-D641-6725-C604-98353BE89CDC}"/>
              </a:ext>
            </a:extLst>
          </p:cNvPr>
          <p:cNvSpPr>
            <a:spLocks noGrp="1"/>
          </p:cNvSpPr>
          <p:nvPr>
            <p:ph type="title"/>
          </p:nvPr>
        </p:nvSpPr>
        <p:spPr/>
        <p:txBody>
          <a:bodyPr/>
          <a:lstStyle/>
          <a:p>
            <a:r>
              <a:rPr lang="fr-FR" dirty="0"/>
              <a:t>6- Petit pipi va au labo</a:t>
            </a:r>
          </a:p>
        </p:txBody>
      </p:sp>
      <p:sp>
        <p:nvSpPr>
          <p:cNvPr id="3" name="Espace réservé du contenu 2">
            <a:extLst>
              <a:ext uri="{FF2B5EF4-FFF2-40B4-BE49-F238E27FC236}">
                <a16:creationId xmlns:a16="http://schemas.microsoft.com/office/drawing/2014/main" id="{31F4CC8F-582B-E74C-8993-234DFF769EBE}"/>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B06EE25B-C5ED-16C6-D39A-9227C534A7C8}"/>
              </a:ext>
            </a:extLst>
          </p:cNvPr>
          <p:cNvGraphicFramePr>
            <a:graphicFrameLocks/>
          </p:cNvGraphicFramePr>
          <p:nvPr/>
        </p:nvGraphicFramePr>
        <p:xfrm>
          <a:off x="2194985" y="1317984"/>
          <a:ext cx="9558867" cy="5420136"/>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773629">
                <a:tc gridSpan="4">
                  <a:txBody>
                    <a:bodyPr/>
                    <a:lstStyle/>
                    <a:p>
                      <a:pPr algn="ctr"/>
                      <a:r>
                        <a:rPr lang="fr-FR" sz="2700" dirty="0"/>
                        <a:t>Analyse + Culture d’urine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a:t>Bactériurie asymptomatique</a:t>
                      </a:r>
                    </a:p>
                    <a:p>
                      <a:r>
                        <a:rPr lang="fr-FR" sz="2400" dirty="0"/>
                        <a:t>Cystite simple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3048000">
                <a:tc>
                  <a:txBody>
                    <a:bodyPr/>
                    <a:lstStyle/>
                    <a:p>
                      <a:r>
                        <a:rPr lang="fr-FR" sz="2100" dirty="0"/>
                        <a:t>Contexte</a:t>
                      </a:r>
                    </a:p>
                  </a:txBody>
                  <a:tcPr marL="121920" marR="121920" marT="60960" marB="60960"/>
                </a:tc>
                <a:tc gridSpan="3">
                  <a:txBody>
                    <a:bodyPr/>
                    <a:lstStyle/>
                    <a:p>
                      <a:r>
                        <a:rPr lang="fr-FR" sz="2400" dirty="0"/>
                        <a:t>1. 50% des aînés en soins de longue durée ont des bactéries dans les urines</a:t>
                      </a:r>
                    </a:p>
                    <a:p>
                      <a:r>
                        <a:rPr lang="fr-FR" sz="2400" dirty="0"/>
                        <a:t>2. Probabilité pré-test d’une femme se présentant pour IU &gt; 60%</a:t>
                      </a:r>
                    </a:p>
                    <a:p>
                      <a:r>
                        <a:rPr lang="fr-FR" sz="2400" dirty="0"/>
                        <a:t>3. Facultative selon protocole INESSS  en cas de cystite simple</a:t>
                      </a:r>
                    </a:p>
                    <a:p>
                      <a:r>
                        <a:rPr lang="fr-FR" sz="2400" dirty="0"/>
                        <a:t>4. Échec au traitement lorsque cystite simple : environ 10% dans les études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853440">
                <a:tc>
                  <a:txBody>
                    <a:bodyPr/>
                    <a:lstStyle/>
                    <a:p>
                      <a:r>
                        <a:rPr lang="fr-FR" sz="2100" dirty="0"/>
                        <a:t>Sensibilité/Spécificité</a:t>
                      </a:r>
                    </a:p>
                  </a:txBody>
                  <a:tcPr marL="121920" marR="121920" marT="60960" marB="60960"/>
                </a:tc>
                <a:tc>
                  <a:txBody>
                    <a:bodyPr/>
                    <a:lstStyle/>
                    <a:p>
                      <a:pPr algn="ctr"/>
                      <a:r>
                        <a:rPr lang="fr-FR" sz="2400" dirty="0"/>
                        <a:t>Sens 80% vs PCR</a:t>
                      </a:r>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NIL</a:t>
                      </a:r>
                    </a:p>
                  </a:txBody>
                  <a:tcPr marL="121920" marR="121920" marT="60960" marB="60960"/>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N/A</a:t>
                      </a:r>
                    </a:p>
                  </a:txBody>
                  <a:tcPr marL="121920" marR="121920" marT="60960" marB="60960">
                    <a:solidFill>
                      <a:schemeClr val="bg1">
                        <a:lumMod val="65000"/>
                      </a:schemeClr>
                    </a:solidFill>
                  </a:tcPr>
                </a:tc>
                <a:tc>
                  <a:txBody>
                    <a:bodyPr/>
                    <a:lstStyle/>
                    <a:p>
                      <a:r>
                        <a:rPr lang="fr-FR" sz="2100" dirty="0"/>
                        <a:t>Coût</a:t>
                      </a:r>
                    </a:p>
                  </a:txBody>
                  <a:tcPr marL="121920" marR="121920" marT="60960" marB="60960"/>
                </a:tc>
                <a:tc>
                  <a:txBody>
                    <a:bodyPr/>
                    <a:lstStyle/>
                    <a:p>
                      <a:pPr algn="ctr"/>
                      <a:r>
                        <a:rPr lang="fr-FR" sz="2400" dirty="0"/>
                        <a:t>6$ + culture</a:t>
                      </a:r>
                    </a:p>
                  </a:txBody>
                  <a:tcPr marL="121920" marR="121920" marT="60960" marB="60960"/>
                </a:tc>
                <a:extLst>
                  <a:ext uri="{0D108BD9-81ED-4DB2-BD59-A6C34878D82A}">
                    <a16:rowId xmlns:a16="http://schemas.microsoft.com/office/drawing/2014/main" val="3847945946"/>
                  </a:ext>
                </a:extLst>
              </a:tr>
              <a:tr h="1584960">
                <a:tc>
                  <a:txBody>
                    <a:bodyPr/>
                    <a:lstStyle/>
                    <a:p>
                      <a:r>
                        <a:rPr lang="fr-FR" sz="2100" dirty="0"/>
                        <a:t>Alternative</a:t>
                      </a:r>
                    </a:p>
                  </a:txBody>
                  <a:tcPr marL="121920" marR="121920" marT="60960" marB="60960"/>
                </a:tc>
                <a:tc gridSpan="3">
                  <a:txBody>
                    <a:bodyPr/>
                    <a:lstStyle/>
                    <a:p>
                      <a:r>
                        <a:rPr lang="fr-FR" sz="2400" dirty="0"/>
                        <a:t>Critères de Loeb pour les patients en CHSLD</a:t>
                      </a:r>
                    </a:p>
                    <a:p>
                      <a:endParaRPr lang="fr-FR" sz="2400" dirty="0"/>
                    </a:p>
                    <a:p>
                      <a:r>
                        <a:rPr lang="fr-FR" sz="2400" dirty="0"/>
                        <a:t>Traiter sur l’histoire +/- bandelette chez les patientes avec cystite simple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30650550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0"/>
          <p:cNvSpPr txBox="1">
            <a:spLocks noGrp="1"/>
          </p:cNvSpPr>
          <p:nvPr>
            <p:ph type="title"/>
            <p:custDataLst>
              <p:tags r:id="rId1"/>
            </p:custDataLst>
          </p:nvPr>
        </p:nvSpPr>
        <p:spPr>
          <a:xfrm>
            <a:off x="2002777" y="1082205"/>
            <a:ext cx="9559291" cy="3520612"/>
          </a:xfrm>
          <a:prstGeom prst="rect">
            <a:avLst/>
          </a:prstGeom>
        </p:spPr>
        <p:txBody>
          <a:bodyPr spcFirstLastPara="1" wrap="square" lIns="121900" tIns="121900" rIns="121900" bIns="121900" anchor="ctr" anchorCtr="0">
            <a:noAutofit/>
          </a:bodyPr>
          <a:lstStyle/>
          <a:p>
            <a:pPr algn="ctr">
              <a:lnSpc>
                <a:spcPts val="6667"/>
              </a:lnSpc>
              <a:spcBef>
                <a:spcPts val="0"/>
              </a:spcBef>
            </a:pPr>
            <a:r>
              <a:rPr lang="fr-CA" sz="4667" dirty="0"/>
              <a:t>Jusqu’à 50 % des aînés en soins de longue durée ont des bactéries dans leur urine,  </a:t>
            </a:r>
            <a:endParaRPr sz="4667" dirty="0"/>
          </a:p>
        </p:txBody>
      </p:sp>
      <p:sp>
        <p:nvSpPr>
          <p:cNvPr id="566" name="Google Shape;566;p40"/>
          <p:cNvSpPr txBox="1">
            <a:spLocks noGrp="1"/>
          </p:cNvSpPr>
          <p:nvPr>
            <p:ph idx="10"/>
            <p:custDataLst>
              <p:tags r:id="rId2"/>
            </p:custDataLst>
          </p:nvPr>
        </p:nvSpPr>
        <p:spPr>
          <a:xfrm>
            <a:off x="2204455" y="4020624"/>
            <a:ext cx="9559291" cy="3992773"/>
          </a:xfrm>
          <a:prstGeom prst="rect">
            <a:avLst/>
          </a:prstGeom>
        </p:spPr>
        <p:txBody>
          <a:bodyPr spcFirstLastPara="1" wrap="square" lIns="121900" tIns="121900" rIns="121900" bIns="121900" anchor="t" anchorCtr="0">
            <a:noAutofit/>
          </a:bodyPr>
          <a:lstStyle/>
          <a:p>
            <a:pPr marL="152396" indent="0" algn="ctr">
              <a:buNone/>
            </a:pPr>
            <a:r>
              <a:rPr lang="en-CA" sz="3067" dirty="0" err="1"/>
              <a:t>mais</a:t>
            </a:r>
            <a:r>
              <a:rPr lang="en-CA" sz="3067" dirty="0"/>
              <a:t> </a:t>
            </a:r>
            <a:r>
              <a:rPr lang="en-CA" sz="3067" dirty="0" err="1"/>
              <a:t>n’ont</a:t>
            </a:r>
            <a:r>
              <a:rPr lang="en-CA" sz="3067" dirty="0"/>
              <a:t> pas </a:t>
            </a:r>
            <a:r>
              <a:rPr lang="en-CA" sz="3067" dirty="0" err="1"/>
              <a:t>d’infection</a:t>
            </a:r>
            <a:r>
              <a:rPr lang="en-CA" sz="3067" dirty="0"/>
              <a:t> </a:t>
            </a:r>
            <a:r>
              <a:rPr lang="en-CA" sz="3067" dirty="0" err="1"/>
              <a:t>urinaire</a:t>
            </a:r>
            <a:r>
              <a:rPr lang="en-CA" sz="3067" dirty="0"/>
              <a:t>. </a:t>
            </a:r>
            <a:endParaRPr lang="en-US" sz="3067" dirty="0"/>
          </a:p>
        </p:txBody>
      </p:sp>
    </p:spTree>
    <p:extLst>
      <p:ext uri="{BB962C8B-B14F-4D97-AF65-F5344CB8AC3E}">
        <p14:creationId xmlns:p14="http://schemas.microsoft.com/office/powerpoint/2010/main" val="36102115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E9B3-108E-6641-A17B-4A04976EFFF2}"/>
              </a:ext>
            </a:extLst>
          </p:cNvPr>
          <p:cNvSpPr>
            <a:spLocks noGrp="1"/>
          </p:cNvSpPr>
          <p:nvPr>
            <p:ph type="title" orient="vert" idx="4294967295"/>
            <p:custDataLst>
              <p:tags r:id="rId1"/>
            </p:custDataLst>
          </p:nvPr>
        </p:nvSpPr>
        <p:spPr>
          <a:xfrm>
            <a:off x="9563101" y="366185"/>
            <a:ext cx="2628900" cy="5810249"/>
          </a:xfrm>
        </p:spPr>
        <p:txBody>
          <a:bodyPr/>
          <a:lstStyle/>
          <a:p>
            <a:r>
              <a:rPr lang="en-US" dirty="0" err="1"/>
              <a:t>Analyse</a:t>
            </a:r>
            <a:r>
              <a:rPr lang="en-US" dirty="0"/>
              <a:t> et culture </a:t>
            </a:r>
            <a:r>
              <a:rPr lang="en-US" dirty="0" err="1"/>
              <a:t>d’urine</a:t>
            </a:r>
            <a:endParaRPr lang="en-US" dirty="0"/>
          </a:p>
        </p:txBody>
      </p:sp>
      <p:sp>
        <p:nvSpPr>
          <p:cNvPr id="3" name="Rectangle 2">
            <a:extLst>
              <a:ext uri="{FF2B5EF4-FFF2-40B4-BE49-F238E27FC236}">
                <a16:creationId xmlns:a16="http://schemas.microsoft.com/office/drawing/2014/main" id="{8CA71E94-2B10-A741-9B1D-FF0468B41EA4}"/>
              </a:ext>
            </a:extLst>
          </p:cNvPr>
          <p:cNvSpPr/>
          <p:nvPr>
            <p:custDataLst>
              <p:tags r:id="rId2"/>
            </p:custDataLst>
          </p:nvPr>
        </p:nvSpPr>
        <p:spPr>
          <a:xfrm>
            <a:off x="3048000" y="2505671"/>
            <a:ext cx="6096000" cy="2677656"/>
          </a:xfrm>
          <a:prstGeom prst="rect">
            <a:avLst/>
          </a:prstGeom>
        </p:spPr>
        <p:txBody>
          <a:bodyPr>
            <a:spAutoFit/>
          </a:bodyPr>
          <a:lstStyle/>
          <a:p>
            <a:pPr defTabSz="609585"/>
            <a:r>
              <a:rPr lang="en-CA" sz="2400" dirty="0" err="1">
                <a:solidFill>
                  <a:prstClr val="black"/>
                </a:solidFill>
                <a:latin typeface="Calibri" panose="020F0502020204030204"/>
              </a:rPr>
              <a:t>Jusqu’à</a:t>
            </a:r>
            <a:r>
              <a:rPr lang="en-CA" sz="2400" dirty="0">
                <a:solidFill>
                  <a:prstClr val="black"/>
                </a:solidFill>
                <a:latin typeface="Calibri" panose="020F0502020204030204"/>
              </a:rPr>
              <a:t> 50 % des </a:t>
            </a:r>
            <a:r>
              <a:rPr lang="en-CA" sz="2400" dirty="0" err="1">
                <a:solidFill>
                  <a:prstClr val="black"/>
                </a:solidFill>
                <a:latin typeface="Calibri" panose="020F0502020204030204"/>
              </a:rPr>
              <a:t>aînés</a:t>
            </a:r>
            <a:r>
              <a:rPr lang="en-CA" sz="2400" dirty="0">
                <a:solidFill>
                  <a:prstClr val="black"/>
                </a:solidFill>
                <a:latin typeface="Calibri" panose="020F0502020204030204"/>
              </a:rPr>
              <a:t> </a:t>
            </a:r>
            <a:r>
              <a:rPr lang="en-CA" sz="2400" dirty="0" err="1">
                <a:solidFill>
                  <a:prstClr val="black"/>
                </a:solidFill>
                <a:latin typeface="Calibri" panose="020F0502020204030204"/>
              </a:rPr>
              <a:t>en</a:t>
            </a:r>
            <a:r>
              <a:rPr lang="en-CA" sz="2400" dirty="0">
                <a:solidFill>
                  <a:prstClr val="black"/>
                </a:solidFill>
                <a:latin typeface="Calibri" panose="020F0502020204030204"/>
              </a:rPr>
              <a:t> </a:t>
            </a:r>
            <a:r>
              <a:rPr lang="en-CA" sz="2400" dirty="0" err="1">
                <a:solidFill>
                  <a:prstClr val="black"/>
                </a:solidFill>
                <a:latin typeface="Calibri" panose="020F0502020204030204"/>
              </a:rPr>
              <a:t>soins</a:t>
            </a:r>
            <a:r>
              <a:rPr lang="en-CA" sz="2400" dirty="0">
                <a:solidFill>
                  <a:prstClr val="black"/>
                </a:solidFill>
                <a:latin typeface="Calibri" panose="020F0502020204030204"/>
              </a:rPr>
              <a:t> de longue </a:t>
            </a:r>
            <a:r>
              <a:rPr lang="en-CA" sz="2400" dirty="0" err="1">
                <a:solidFill>
                  <a:prstClr val="black"/>
                </a:solidFill>
                <a:latin typeface="Calibri" panose="020F0502020204030204"/>
              </a:rPr>
              <a:t>durée</a:t>
            </a:r>
            <a:r>
              <a:rPr lang="en-CA" sz="2400" dirty="0">
                <a:solidFill>
                  <a:prstClr val="black"/>
                </a:solidFill>
                <a:latin typeface="Calibri" panose="020F0502020204030204"/>
              </a:rPr>
              <a:t> (SLD) </a:t>
            </a:r>
            <a:r>
              <a:rPr lang="en-CA" sz="2400" dirty="0" err="1">
                <a:solidFill>
                  <a:prstClr val="black"/>
                </a:solidFill>
                <a:latin typeface="Calibri" panose="020F0502020204030204"/>
              </a:rPr>
              <a:t>ont</a:t>
            </a:r>
            <a:r>
              <a:rPr lang="en-CA" sz="2400" dirty="0">
                <a:solidFill>
                  <a:prstClr val="black"/>
                </a:solidFill>
                <a:latin typeface="Calibri" panose="020F0502020204030204"/>
              </a:rPr>
              <a:t> des </a:t>
            </a:r>
            <a:r>
              <a:rPr lang="en-CA" sz="2400" dirty="0" err="1">
                <a:solidFill>
                  <a:prstClr val="black"/>
                </a:solidFill>
                <a:latin typeface="Calibri" panose="020F0502020204030204"/>
              </a:rPr>
              <a:t>bactéries</a:t>
            </a:r>
            <a:r>
              <a:rPr lang="en-CA" sz="2400" dirty="0">
                <a:solidFill>
                  <a:prstClr val="black"/>
                </a:solidFill>
                <a:latin typeface="Calibri" panose="020F0502020204030204"/>
              </a:rPr>
              <a:t> </a:t>
            </a:r>
            <a:r>
              <a:rPr lang="en-CA" sz="2400" dirty="0" err="1">
                <a:solidFill>
                  <a:prstClr val="black"/>
                </a:solidFill>
                <a:latin typeface="Calibri" panose="020F0502020204030204"/>
              </a:rPr>
              <a:t>dans</a:t>
            </a:r>
            <a:r>
              <a:rPr lang="en-CA" sz="2400" dirty="0">
                <a:solidFill>
                  <a:prstClr val="black"/>
                </a:solidFill>
                <a:latin typeface="Calibri" panose="020F0502020204030204"/>
              </a:rPr>
              <a:t> </a:t>
            </a:r>
            <a:r>
              <a:rPr lang="en-CA" sz="2400" dirty="0" err="1">
                <a:solidFill>
                  <a:prstClr val="black"/>
                </a:solidFill>
                <a:latin typeface="Calibri" panose="020F0502020204030204"/>
              </a:rPr>
              <a:t>leur</a:t>
            </a:r>
            <a:r>
              <a:rPr lang="en-CA" sz="2400" dirty="0">
                <a:solidFill>
                  <a:prstClr val="black"/>
                </a:solidFill>
                <a:latin typeface="Calibri" panose="020F0502020204030204"/>
              </a:rPr>
              <a:t> urine, </a:t>
            </a:r>
            <a:r>
              <a:rPr lang="en-CA" sz="2400" dirty="0" err="1">
                <a:solidFill>
                  <a:prstClr val="black"/>
                </a:solidFill>
                <a:latin typeface="Calibri" panose="020F0502020204030204"/>
              </a:rPr>
              <a:t>mais</a:t>
            </a:r>
            <a:r>
              <a:rPr lang="en-CA" sz="2400" dirty="0">
                <a:solidFill>
                  <a:prstClr val="black"/>
                </a:solidFill>
                <a:latin typeface="Calibri" panose="020F0502020204030204"/>
              </a:rPr>
              <a:t> </a:t>
            </a:r>
            <a:r>
              <a:rPr lang="en-CA" sz="2400" dirty="0" err="1">
                <a:solidFill>
                  <a:prstClr val="black"/>
                </a:solidFill>
                <a:latin typeface="Calibri" panose="020F0502020204030204"/>
              </a:rPr>
              <a:t>n’ont</a:t>
            </a:r>
            <a:r>
              <a:rPr lang="en-CA" sz="2400" dirty="0">
                <a:solidFill>
                  <a:prstClr val="black"/>
                </a:solidFill>
                <a:latin typeface="Calibri" panose="020F0502020204030204"/>
              </a:rPr>
              <a:t> pas </a:t>
            </a:r>
            <a:r>
              <a:rPr lang="en-CA" sz="2400" dirty="0" err="1">
                <a:solidFill>
                  <a:prstClr val="black"/>
                </a:solidFill>
                <a:latin typeface="Calibri" panose="020F0502020204030204"/>
              </a:rPr>
              <a:t>d’infection</a:t>
            </a:r>
            <a:r>
              <a:rPr lang="en-CA" sz="2400" dirty="0">
                <a:solidFill>
                  <a:prstClr val="black"/>
                </a:solidFill>
                <a:latin typeface="Calibri" panose="020F0502020204030204"/>
              </a:rPr>
              <a:t> </a:t>
            </a:r>
            <a:r>
              <a:rPr lang="en-CA" sz="2400" dirty="0" err="1">
                <a:solidFill>
                  <a:prstClr val="black"/>
                </a:solidFill>
                <a:latin typeface="Calibri" panose="020F0502020204030204"/>
              </a:rPr>
              <a:t>urinaire</a:t>
            </a:r>
            <a:r>
              <a:rPr lang="en-CA" sz="2400" dirty="0">
                <a:solidFill>
                  <a:prstClr val="black"/>
                </a:solidFill>
                <a:latin typeface="Calibri" panose="020F0502020204030204"/>
              </a:rPr>
              <a:t>. </a:t>
            </a:r>
            <a:r>
              <a:rPr lang="en-CA" sz="2400" dirty="0" err="1">
                <a:solidFill>
                  <a:prstClr val="black"/>
                </a:solidFill>
                <a:latin typeface="Calibri" panose="020F0502020204030204"/>
              </a:rPr>
              <a:t>L’utilisation</a:t>
            </a:r>
            <a:r>
              <a:rPr lang="en-CA" sz="2400" dirty="0">
                <a:solidFill>
                  <a:prstClr val="black"/>
                </a:solidFill>
                <a:latin typeface="Calibri" panose="020F0502020204030204"/>
              </a:rPr>
              <a:t> </a:t>
            </a:r>
            <a:r>
              <a:rPr lang="en-CA" sz="2400" dirty="0" err="1">
                <a:solidFill>
                  <a:prstClr val="black"/>
                </a:solidFill>
                <a:latin typeface="Calibri" panose="020F0502020204030204"/>
              </a:rPr>
              <a:t>superflue</a:t>
            </a:r>
            <a:r>
              <a:rPr lang="en-CA" sz="2400" dirty="0">
                <a:solidFill>
                  <a:prstClr val="black"/>
                </a:solidFill>
                <a:latin typeface="Calibri" panose="020F0502020204030204"/>
              </a:rPr>
              <a:t> </a:t>
            </a:r>
            <a:r>
              <a:rPr lang="en-CA" sz="2400" dirty="0" err="1">
                <a:solidFill>
                  <a:prstClr val="black"/>
                </a:solidFill>
                <a:latin typeface="Calibri" panose="020F0502020204030204"/>
              </a:rPr>
              <a:t>d’antibiotiques</a:t>
            </a:r>
            <a:r>
              <a:rPr lang="en-CA" sz="2400" dirty="0">
                <a:solidFill>
                  <a:prstClr val="black"/>
                </a:solidFill>
                <a:latin typeface="Calibri" panose="020F0502020204030204"/>
              </a:rPr>
              <a:t> chez les </a:t>
            </a:r>
            <a:r>
              <a:rPr lang="en-CA" sz="2400" dirty="0" err="1">
                <a:solidFill>
                  <a:prstClr val="black"/>
                </a:solidFill>
                <a:latin typeface="Calibri" panose="020F0502020204030204"/>
              </a:rPr>
              <a:t>aînés</a:t>
            </a:r>
            <a:r>
              <a:rPr lang="en-CA" sz="2400" dirty="0">
                <a:solidFill>
                  <a:prstClr val="black"/>
                </a:solidFill>
                <a:latin typeface="Calibri" panose="020F0502020204030204"/>
              </a:rPr>
              <a:t> qui </a:t>
            </a:r>
            <a:r>
              <a:rPr lang="en-CA" sz="2400" dirty="0" err="1">
                <a:solidFill>
                  <a:prstClr val="black"/>
                </a:solidFill>
                <a:latin typeface="Calibri" panose="020F0502020204030204"/>
              </a:rPr>
              <a:t>présentent</a:t>
            </a:r>
            <a:r>
              <a:rPr lang="en-CA" sz="2400" dirty="0">
                <a:solidFill>
                  <a:prstClr val="black"/>
                </a:solidFill>
                <a:latin typeface="Calibri" panose="020F0502020204030204"/>
              </a:rPr>
              <a:t> </a:t>
            </a:r>
            <a:r>
              <a:rPr lang="en-CA" sz="2400" dirty="0" err="1">
                <a:solidFill>
                  <a:prstClr val="black"/>
                </a:solidFill>
                <a:latin typeface="Calibri" panose="020F0502020204030204"/>
              </a:rPr>
              <a:t>une</a:t>
            </a:r>
            <a:r>
              <a:rPr lang="en-CA" sz="2400" dirty="0">
                <a:solidFill>
                  <a:prstClr val="black"/>
                </a:solidFill>
                <a:latin typeface="Calibri" panose="020F0502020204030204"/>
              </a:rPr>
              <a:t> </a:t>
            </a:r>
            <a:r>
              <a:rPr lang="en-CA" sz="2400" dirty="0" err="1">
                <a:solidFill>
                  <a:prstClr val="black"/>
                </a:solidFill>
                <a:latin typeface="Calibri" panose="020F0502020204030204"/>
              </a:rPr>
              <a:t>bactériurie</a:t>
            </a:r>
            <a:r>
              <a:rPr lang="en-CA" sz="2400" dirty="0">
                <a:solidFill>
                  <a:prstClr val="black"/>
                </a:solidFill>
                <a:latin typeface="Calibri" panose="020F0502020204030204"/>
              </a:rPr>
              <a:t> </a:t>
            </a:r>
            <a:r>
              <a:rPr lang="en-CA" sz="2400" dirty="0" err="1">
                <a:solidFill>
                  <a:prstClr val="black"/>
                </a:solidFill>
                <a:latin typeface="Calibri" panose="020F0502020204030204"/>
              </a:rPr>
              <a:t>asymptomatique</a:t>
            </a:r>
            <a:r>
              <a:rPr lang="en-CA" sz="2400" dirty="0">
                <a:solidFill>
                  <a:prstClr val="black"/>
                </a:solidFill>
                <a:latin typeface="Calibri" panose="020F0502020204030204"/>
              </a:rPr>
              <a:t> </a:t>
            </a:r>
            <a:r>
              <a:rPr lang="en-CA" sz="2400" dirty="0" err="1">
                <a:solidFill>
                  <a:prstClr val="black"/>
                </a:solidFill>
                <a:latin typeface="Calibri" panose="020F0502020204030204"/>
              </a:rPr>
              <a:t>peut</a:t>
            </a:r>
            <a:r>
              <a:rPr lang="en-CA" sz="2400" dirty="0">
                <a:solidFill>
                  <a:prstClr val="black"/>
                </a:solidFill>
                <a:latin typeface="Calibri" panose="020F0502020204030204"/>
              </a:rPr>
              <a:t> </a:t>
            </a:r>
            <a:r>
              <a:rPr lang="en-CA" sz="2400" dirty="0" err="1">
                <a:solidFill>
                  <a:prstClr val="black"/>
                </a:solidFill>
                <a:latin typeface="Calibri" panose="020F0502020204030204"/>
              </a:rPr>
              <a:t>être</a:t>
            </a:r>
            <a:r>
              <a:rPr lang="en-CA" sz="2400" dirty="0">
                <a:solidFill>
                  <a:prstClr val="black"/>
                </a:solidFill>
                <a:latin typeface="Calibri" panose="020F0502020204030204"/>
              </a:rPr>
              <a:t> </a:t>
            </a:r>
            <a:r>
              <a:rPr lang="en-CA" sz="2400" dirty="0" err="1">
                <a:solidFill>
                  <a:prstClr val="black"/>
                </a:solidFill>
                <a:latin typeface="Calibri" panose="020F0502020204030204"/>
              </a:rPr>
              <a:t>nocive</a:t>
            </a:r>
            <a:r>
              <a:rPr lang="en-CA" sz="2400" dirty="0">
                <a:solidFill>
                  <a:prstClr val="black"/>
                </a:solidFill>
                <a:latin typeface="Calibri" panose="020F0502020204030204"/>
              </a:rPr>
              <a:t> et </a:t>
            </a:r>
            <a:r>
              <a:rPr lang="en-CA" sz="2400" dirty="0" err="1">
                <a:solidFill>
                  <a:prstClr val="black"/>
                </a:solidFill>
                <a:latin typeface="Calibri" panose="020F0502020204030204"/>
              </a:rPr>
              <a:t>mener</a:t>
            </a:r>
            <a:r>
              <a:rPr lang="en-CA" sz="2400" dirty="0">
                <a:solidFill>
                  <a:prstClr val="black"/>
                </a:solidFill>
                <a:latin typeface="Calibri" panose="020F0502020204030204"/>
              </a:rPr>
              <a:t> </a:t>
            </a:r>
            <a:r>
              <a:rPr lang="en-CA" sz="2400" dirty="0" err="1">
                <a:solidFill>
                  <a:prstClr val="black"/>
                </a:solidFill>
                <a:latin typeface="Calibri" panose="020F0502020204030204"/>
              </a:rPr>
              <a:t>à</a:t>
            </a:r>
            <a:r>
              <a:rPr lang="en-CA" sz="2400" dirty="0">
                <a:solidFill>
                  <a:prstClr val="black"/>
                </a:solidFill>
                <a:latin typeface="Calibri" panose="020F0502020204030204"/>
              </a:rPr>
              <a:t> des complications graves</a:t>
            </a:r>
            <a:endParaRPr lang="en-US" sz="240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8F78DCD-D6A4-1041-93F8-6ED37F3CCF10}"/>
              </a:ext>
            </a:extLst>
          </p:cNvPr>
          <p:cNvPicPr>
            <a:picLocks noChangeAspect="1"/>
          </p:cNvPicPr>
          <p:nvPr>
            <p:custDataLst>
              <p:tags r:id="rId3"/>
            </p:custDataLst>
          </p:nvPr>
        </p:nvPicPr>
        <p:blipFill>
          <a:blip r:embed="rId6"/>
          <a:stretch>
            <a:fillRect/>
          </a:stretch>
        </p:blipFill>
        <p:spPr>
          <a:xfrm>
            <a:off x="35860" y="275226"/>
            <a:ext cx="12138656" cy="6239815"/>
          </a:xfrm>
          <a:prstGeom prst="rect">
            <a:avLst/>
          </a:prstGeom>
        </p:spPr>
      </p:pic>
    </p:spTree>
    <p:extLst>
      <p:ext uri="{BB962C8B-B14F-4D97-AF65-F5344CB8AC3E}">
        <p14:creationId xmlns:p14="http://schemas.microsoft.com/office/powerpoint/2010/main" val="29922228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5611FD4-4245-CFF1-ADA1-E98A7B3446F3}"/>
              </a:ext>
            </a:extLst>
          </p:cNvPr>
          <p:cNvSpPr>
            <a:spLocks noGrp="1"/>
          </p:cNvSpPr>
          <p:nvPr>
            <p:ph type="title"/>
            <p:custDataLst>
              <p:tags r:id="rId1"/>
            </p:custDataLst>
          </p:nvPr>
        </p:nvSpPr>
        <p:spPr/>
        <p:txBody>
          <a:bodyPr vert="horz" lIns="121920" tIns="60960" rIns="121920" bIns="60960" rtlCol="0" anchor="b">
            <a:noAutofit/>
          </a:bodyPr>
          <a:lstStyle/>
          <a:p>
            <a:pPr algn="ctr"/>
            <a:r>
              <a:rPr lang="en-US" sz="3200" dirty="0">
                <a:ea typeface="+mj-ea"/>
              </a:rPr>
              <a:t>A+C Urine </a:t>
            </a:r>
            <a:r>
              <a:rPr lang="en-US" sz="3200" dirty="0" err="1">
                <a:ea typeface="+mj-ea"/>
              </a:rPr>
              <a:t>surutilisée</a:t>
            </a:r>
            <a:r>
              <a:rPr lang="en-US" sz="3200" dirty="0">
                <a:ea typeface="+mj-ea"/>
              </a:rPr>
              <a:t> </a:t>
            </a:r>
            <a:r>
              <a:rPr lang="en-US" sz="3200" dirty="0" err="1">
                <a:ea typeface="+mj-ea"/>
              </a:rPr>
              <a:t>même</a:t>
            </a:r>
            <a:r>
              <a:rPr lang="en-US" sz="3200" dirty="0">
                <a:ea typeface="+mj-ea"/>
              </a:rPr>
              <a:t> </a:t>
            </a:r>
            <a:r>
              <a:rPr lang="en-US" sz="3200" dirty="0" err="1">
                <a:ea typeface="+mj-ea"/>
              </a:rPr>
              <a:t>en</a:t>
            </a:r>
            <a:r>
              <a:rPr lang="en-US" sz="3200" dirty="0">
                <a:ea typeface="+mj-ea"/>
              </a:rPr>
              <a:t> première </a:t>
            </a:r>
            <a:r>
              <a:rPr lang="en-US" sz="3200" dirty="0" err="1">
                <a:ea typeface="+mj-ea"/>
              </a:rPr>
              <a:t>ligne</a:t>
            </a:r>
            <a:r>
              <a:rPr lang="en-US" sz="3200" dirty="0">
                <a:ea typeface="+mj-ea"/>
              </a:rPr>
              <a:t>?</a:t>
            </a:r>
          </a:p>
        </p:txBody>
      </p:sp>
      <p:pic>
        <p:nvPicPr>
          <p:cNvPr id="7" name="Espace réservé du contenu 6">
            <a:extLst>
              <a:ext uri="{FF2B5EF4-FFF2-40B4-BE49-F238E27FC236}">
                <a16:creationId xmlns:a16="http://schemas.microsoft.com/office/drawing/2014/main" id="{690AB586-EF5D-5D0E-F82D-2A206116E56A}"/>
              </a:ext>
            </a:extLst>
          </p:cNvPr>
          <p:cNvPicPr>
            <a:picLocks noGrp="1" noChangeAspect="1"/>
          </p:cNvPicPr>
          <p:nvPr>
            <p:ph idx="1"/>
            <p:custDataLst>
              <p:tags r:id="rId2"/>
            </p:custDataLst>
          </p:nvPr>
        </p:nvPicPr>
        <p:blipFill>
          <a:blip r:embed="rId5"/>
          <a:stretch>
            <a:fillRect/>
          </a:stretch>
        </p:blipFill>
        <p:spPr>
          <a:xfrm>
            <a:off x="2034118" y="1617877"/>
            <a:ext cx="4296833" cy="2487009"/>
          </a:xfrm>
          <a:prstGeom prst="rect">
            <a:avLst/>
          </a:prstGeom>
        </p:spPr>
      </p:pic>
      <p:pic>
        <p:nvPicPr>
          <p:cNvPr id="9" name="Image 8">
            <a:extLst>
              <a:ext uri="{FF2B5EF4-FFF2-40B4-BE49-F238E27FC236}">
                <a16:creationId xmlns:a16="http://schemas.microsoft.com/office/drawing/2014/main" id="{A1BEF4CF-1EF4-CA1C-9978-FD66E46420B7}"/>
              </a:ext>
            </a:extLst>
          </p:cNvPr>
          <p:cNvPicPr>
            <a:picLocks noChangeAspect="1"/>
          </p:cNvPicPr>
          <p:nvPr>
            <p:custDataLst>
              <p:tags r:id="rId3"/>
            </p:custDataLst>
          </p:nvPr>
        </p:nvPicPr>
        <p:blipFill>
          <a:blip r:embed="rId6"/>
          <a:stretch>
            <a:fillRect/>
          </a:stretch>
        </p:blipFill>
        <p:spPr>
          <a:xfrm>
            <a:off x="6096000" y="3304924"/>
            <a:ext cx="5828261" cy="2651857"/>
          </a:xfrm>
          <a:prstGeom prst="rect">
            <a:avLst/>
          </a:prstGeom>
        </p:spPr>
      </p:pic>
    </p:spTree>
    <p:extLst>
      <p:ext uri="{BB962C8B-B14F-4D97-AF65-F5344CB8AC3E}">
        <p14:creationId xmlns:p14="http://schemas.microsoft.com/office/powerpoint/2010/main" val="11091698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7926780-5196-2A78-ED61-BE0EFD4E9E5A}"/>
              </a:ext>
            </a:extLst>
          </p:cNvPr>
          <p:cNvPicPr>
            <a:picLocks noGrp="1" noChangeAspect="1"/>
          </p:cNvPicPr>
          <p:nvPr>
            <p:ph idx="4294967295"/>
            <p:custDataLst>
              <p:tags r:id="rId1"/>
            </p:custDataLst>
          </p:nvPr>
        </p:nvPicPr>
        <p:blipFill rotWithShape="1">
          <a:blip r:embed="rId5"/>
          <a:srcRect t="2004"/>
          <a:stretch/>
        </p:blipFill>
        <p:spPr>
          <a:xfrm>
            <a:off x="4076701" y="2133600"/>
            <a:ext cx="8115300" cy="3001433"/>
          </a:xfrm>
          <a:prstGeom prst="rect">
            <a:avLst/>
          </a:prstGeom>
        </p:spPr>
      </p:pic>
      <p:pic>
        <p:nvPicPr>
          <p:cNvPr id="7" name="Image 6">
            <a:extLst>
              <a:ext uri="{FF2B5EF4-FFF2-40B4-BE49-F238E27FC236}">
                <a16:creationId xmlns:a16="http://schemas.microsoft.com/office/drawing/2014/main" id="{BBAD1311-8836-E422-5CCD-5A966C7C0118}"/>
              </a:ext>
            </a:extLst>
          </p:cNvPr>
          <p:cNvPicPr>
            <a:picLocks noChangeAspect="1"/>
          </p:cNvPicPr>
          <p:nvPr>
            <p:custDataLst>
              <p:tags r:id="rId2"/>
            </p:custDataLst>
          </p:nvPr>
        </p:nvPicPr>
        <p:blipFill rotWithShape="1">
          <a:blip r:embed="rId6"/>
          <a:srcRect t="2554"/>
          <a:stretch/>
        </p:blipFill>
        <p:spPr>
          <a:xfrm>
            <a:off x="257908" y="349956"/>
            <a:ext cx="7913664" cy="3515563"/>
          </a:xfrm>
          <a:prstGeom prst="rect">
            <a:avLst/>
          </a:prstGeom>
        </p:spPr>
      </p:pic>
      <p:pic>
        <p:nvPicPr>
          <p:cNvPr id="9" name="Image 8">
            <a:extLst>
              <a:ext uri="{FF2B5EF4-FFF2-40B4-BE49-F238E27FC236}">
                <a16:creationId xmlns:a16="http://schemas.microsoft.com/office/drawing/2014/main" id="{12E63BE1-FAD2-08C6-F518-7AD929E5BD46}"/>
              </a:ext>
            </a:extLst>
          </p:cNvPr>
          <p:cNvPicPr>
            <a:picLocks noChangeAspect="1"/>
          </p:cNvPicPr>
          <p:nvPr>
            <p:custDataLst>
              <p:tags r:id="rId3"/>
            </p:custDataLst>
          </p:nvPr>
        </p:nvPicPr>
        <p:blipFill>
          <a:blip r:embed="rId7"/>
          <a:stretch>
            <a:fillRect/>
          </a:stretch>
        </p:blipFill>
        <p:spPr>
          <a:xfrm>
            <a:off x="271549" y="3014373"/>
            <a:ext cx="10363200" cy="3843628"/>
          </a:xfrm>
          <a:prstGeom prst="rect">
            <a:avLst/>
          </a:prstGeom>
        </p:spPr>
      </p:pic>
      <p:sp>
        <p:nvSpPr>
          <p:cNvPr id="2" name="Bouton d'action : Accueil 1">
            <a:hlinkClick r:id="rId8" action="ppaction://hlinksldjump" highlightClick="1"/>
            <a:extLst>
              <a:ext uri="{FF2B5EF4-FFF2-40B4-BE49-F238E27FC236}">
                <a16:creationId xmlns:a16="http://schemas.microsoft.com/office/drawing/2014/main" id="{106984C3-ECEA-13FB-7B65-9E653FB69BD0}"/>
              </a:ext>
            </a:extLst>
          </p:cNvPr>
          <p:cNvSpPr/>
          <p:nvPr/>
        </p:nvSpPr>
        <p:spPr>
          <a:xfrm>
            <a:off x="10853854" y="5872976"/>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409758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CD7A5-6A49-5546-BC10-69F0FDE9D623}"/>
              </a:ext>
            </a:extLst>
          </p:cNvPr>
          <p:cNvSpPr>
            <a:spLocks noGrp="1"/>
          </p:cNvSpPr>
          <p:nvPr>
            <p:ph type="title"/>
          </p:nvPr>
        </p:nvSpPr>
        <p:spPr/>
        <p:txBody>
          <a:bodyPr/>
          <a:lstStyle/>
          <a:p>
            <a:r>
              <a:rPr lang="fr-FR" dirty="0"/>
              <a:t>7- Pique, pique, pique, pique, pense plus </a:t>
            </a:r>
          </a:p>
        </p:txBody>
      </p:sp>
      <p:sp>
        <p:nvSpPr>
          <p:cNvPr id="3" name="Espace réservé du contenu 2">
            <a:extLst>
              <a:ext uri="{FF2B5EF4-FFF2-40B4-BE49-F238E27FC236}">
                <a16:creationId xmlns:a16="http://schemas.microsoft.com/office/drawing/2014/main" id="{9B6ECB02-BDEA-8FD7-F7B8-80FDFC717118}"/>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D53E7923-D347-0CF7-B0D2-DF52B26C4EC1}"/>
              </a:ext>
            </a:extLst>
          </p:cNvPr>
          <p:cNvGraphicFramePr>
            <a:graphicFrameLocks/>
          </p:cNvGraphicFramePr>
          <p:nvPr/>
        </p:nvGraphicFramePr>
        <p:xfrm>
          <a:off x="2194985" y="1613700"/>
          <a:ext cx="9558867" cy="362712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Glycémies capillaires</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err="1"/>
                        <a:t>Auto-surveillance</a:t>
                      </a:r>
                      <a:r>
                        <a:rPr lang="fr-FR" sz="2400" dirty="0"/>
                        <a:t> des glycémies chez patients non-</a:t>
                      </a:r>
                      <a:r>
                        <a:rPr lang="fr-FR" sz="2400" dirty="0" err="1"/>
                        <a:t>insulinotraités</a:t>
                      </a:r>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584960">
                <a:tc>
                  <a:txBody>
                    <a:bodyPr/>
                    <a:lstStyle/>
                    <a:p>
                      <a:r>
                        <a:rPr lang="fr-FR" sz="2100" dirty="0"/>
                        <a:t>Contexte</a:t>
                      </a:r>
                    </a:p>
                  </a:txBody>
                  <a:tcPr marL="121920" marR="121920" marT="60960" marB="60960"/>
                </a:tc>
                <a:tc gridSpan="3">
                  <a:txBody>
                    <a:bodyPr/>
                    <a:lstStyle/>
                    <a:p>
                      <a:r>
                        <a:rPr lang="fr-FR" sz="2400" dirty="0"/>
                        <a:t>Pas de bénéfices cliniques</a:t>
                      </a:r>
                    </a:p>
                    <a:p>
                      <a:r>
                        <a:rPr lang="fr-FR" sz="2400" dirty="0"/>
                        <a:t>N’est pas coût-efficace</a:t>
                      </a:r>
                    </a:p>
                    <a:p>
                      <a:r>
                        <a:rPr lang="fr-FR" sz="2400" dirty="0"/>
                        <a:t>Impacte la qualité de vie – autant qu’un angine ou un AVC léger…</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100" dirty="0">
                          <a:solidFill>
                            <a:schemeClr val="bg1"/>
                          </a:solidFill>
                        </a:rPr>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N/A</a:t>
                      </a:r>
                    </a:p>
                  </a:txBody>
                  <a:tcPr marL="121920" marR="121920" marT="60960" marB="60960">
                    <a:solidFill>
                      <a:schemeClr val="bg1">
                        <a:lumMod val="65000"/>
                      </a:schemeClr>
                    </a:solidFill>
                  </a:tcPr>
                </a:tc>
                <a:tc>
                  <a:txBody>
                    <a:bodyPr/>
                    <a:lstStyle/>
                    <a:p>
                      <a:r>
                        <a:rPr lang="fr-FR" sz="2100" dirty="0"/>
                        <a:t>Coût</a:t>
                      </a:r>
                    </a:p>
                  </a:txBody>
                  <a:tcPr marL="121920" marR="121920" marT="60960" marB="60960"/>
                </a:tc>
                <a:tc>
                  <a:txBody>
                    <a:bodyPr/>
                    <a:lstStyle/>
                    <a:p>
                      <a:pPr algn="ctr"/>
                      <a:endParaRPr lang="fr-FR" sz="2400" dirty="0"/>
                    </a:p>
                  </a:txBody>
                  <a:tcPr marL="121920" marR="121920" marT="60960" marB="60960"/>
                </a:tc>
                <a:extLst>
                  <a:ext uri="{0D108BD9-81ED-4DB2-BD59-A6C34878D82A}">
                    <a16:rowId xmlns:a16="http://schemas.microsoft.com/office/drawing/2014/main" val="3847945946"/>
                  </a:ext>
                </a:extLst>
              </a:tr>
              <a:tr h="853440">
                <a:tc>
                  <a:txBody>
                    <a:bodyPr/>
                    <a:lstStyle/>
                    <a:p>
                      <a:r>
                        <a:rPr lang="fr-FR" sz="2100" dirty="0"/>
                        <a:t>Alternative</a:t>
                      </a:r>
                    </a:p>
                  </a:txBody>
                  <a:tcPr marL="121920" marR="121920" marT="60960" marB="60960"/>
                </a:tc>
                <a:tc gridSpan="3">
                  <a:txBody>
                    <a:bodyPr/>
                    <a:lstStyle/>
                    <a:p>
                      <a:r>
                        <a:rPr lang="fr-FR" sz="2400" dirty="0"/>
                        <a:t>Enseigner à prendre ses glycémies seulement au besoin si </a:t>
                      </a:r>
                      <a:r>
                        <a:rPr lang="fr-FR" sz="2400" dirty="0" err="1"/>
                        <a:t>symtômes</a:t>
                      </a:r>
                      <a:r>
                        <a:rPr lang="fr-FR" sz="2400" dirty="0"/>
                        <a:t> d’hypo/hyperglycémie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5" name="Rectangle 4">
            <a:extLst>
              <a:ext uri="{FF2B5EF4-FFF2-40B4-BE49-F238E27FC236}">
                <a16:creationId xmlns:a16="http://schemas.microsoft.com/office/drawing/2014/main" id="{FFA16068-254D-4FAB-27AB-BB87188772EB}"/>
              </a:ext>
            </a:extLst>
          </p:cNvPr>
          <p:cNvSpPr/>
          <p:nvPr>
            <p:custDataLst>
              <p:tags r:id="rId1"/>
            </p:custDataLst>
          </p:nvPr>
        </p:nvSpPr>
        <p:spPr>
          <a:xfrm>
            <a:off x="-159997" y="5903779"/>
            <a:ext cx="12351996" cy="338554"/>
          </a:xfrm>
          <a:prstGeom prst="rect">
            <a:avLst/>
          </a:prstGeom>
        </p:spPr>
        <p:txBody>
          <a:bodyPr wrap="square">
            <a:spAutoFit/>
          </a:bodyPr>
          <a:lstStyle/>
          <a:p>
            <a:pPr marL="211661" algn="r" defTabSz="609585" fontAlgn="base"/>
            <a:r>
              <a:rPr lang="en-CA" sz="1600" dirty="0">
                <a:solidFill>
                  <a:prstClr val="black"/>
                </a:solidFill>
                <a:latin typeface="Arial Narrow" panose="020B0606020202030204" pitchFamily="34" charset="0"/>
              </a:rPr>
              <a:t>Routine self-monitoring of blood glucose </a:t>
            </a:r>
            <a:r>
              <a:rPr lang="en-CA" sz="1600" dirty="0" err="1">
                <a:solidFill>
                  <a:prstClr val="black"/>
                </a:solidFill>
                <a:latin typeface="Arial Narrow" panose="020B0606020202030204" pitchFamily="34" charset="0"/>
              </a:rPr>
              <a:t>G.Michael</a:t>
            </a:r>
            <a:r>
              <a:rPr lang="en-CA" sz="1600" dirty="0">
                <a:solidFill>
                  <a:prstClr val="black"/>
                </a:solidFill>
                <a:latin typeface="Arial Narrow" panose="020B0606020202030204" pitchFamily="34" charset="0"/>
              </a:rPr>
              <a:t> Allan, Christina </a:t>
            </a:r>
            <a:r>
              <a:rPr lang="en-CA" sz="1600" dirty="0" err="1">
                <a:solidFill>
                  <a:prstClr val="black"/>
                </a:solidFill>
                <a:latin typeface="Arial Narrow" panose="020B0606020202030204" pitchFamily="34" charset="0"/>
              </a:rPr>
              <a:t>Korownyk</a:t>
            </a:r>
            <a:r>
              <a:rPr lang="en-CA" sz="1600" dirty="0">
                <a:solidFill>
                  <a:prstClr val="black"/>
                </a:solidFill>
                <a:latin typeface="Arial Narrow" panose="020B0606020202030204" pitchFamily="34" charset="0"/>
              </a:rPr>
              <a:t>, Noah </a:t>
            </a:r>
            <a:r>
              <a:rPr lang="en-CA" sz="1600" dirty="0" err="1">
                <a:solidFill>
                  <a:prstClr val="black"/>
                </a:solidFill>
                <a:latin typeface="Arial Narrow" panose="020B0606020202030204" pitchFamily="34" charset="0"/>
              </a:rPr>
              <a:t>Ivers</a:t>
            </a:r>
            <a:r>
              <a:rPr lang="en-CA" sz="1600" dirty="0">
                <a:solidFill>
                  <a:prstClr val="black"/>
                </a:solidFill>
                <a:latin typeface="Arial Narrow" panose="020B0606020202030204" pitchFamily="34" charset="0"/>
              </a:rPr>
              <a:t> Canadian Family Physician Sep 2011, 57 (9) 1015;</a:t>
            </a:r>
          </a:p>
        </p:txBody>
      </p:sp>
      <p:sp>
        <p:nvSpPr>
          <p:cNvPr id="6" name="Rectangle 5">
            <a:extLst>
              <a:ext uri="{FF2B5EF4-FFF2-40B4-BE49-F238E27FC236}">
                <a16:creationId xmlns:a16="http://schemas.microsoft.com/office/drawing/2014/main" id="{95ABFFCF-E307-27DB-1AE1-A6E797494F56}"/>
              </a:ext>
            </a:extLst>
          </p:cNvPr>
          <p:cNvSpPr/>
          <p:nvPr>
            <p:custDataLst>
              <p:tags r:id="rId2"/>
            </p:custDataLst>
          </p:nvPr>
        </p:nvSpPr>
        <p:spPr>
          <a:xfrm>
            <a:off x="2346036" y="6190257"/>
            <a:ext cx="9845963" cy="830997"/>
          </a:xfrm>
          <a:prstGeom prst="rect">
            <a:avLst/>
          </a:prstGeom>
        </p:spPr>
        <p:txBody>
          <a:bodyPr wrap="square">
            <a:spAutoFit/>
          </a:bodyPr>
          <a:lstStyle/>
          <a:p>
            <a:pPr algn="r" defTabSz="609585"/>
            <a:r>
              <a:rPr lang="en-CA" sz="1600" dirty="0">
                <a:solidFill>
                  <a:prstClr val="black"/>
                </a:solidFill>
                <a:latin typeface="Arial Narrow" panose="020B0606020202030204" pitchFamily="34" charset="0"/>
                <a:cs typeface="Arial" panose="020B0604020202020204" pitchFamily="34" charset="0"/>
              </a:rPr>
              <a:t>Malanda UL, </a:t>
            </a:r>
            <a:r>
              <a:rPr lang="en-CA" sz="1600" dirty="0" err="1">
                <a:solidFill>
                  <a:prstClr val="black"/>
                </a:solidFill>
                <a:latin typeface="Arial Narrow" panose="020B0606020202030204" pitchFamily="34" charset="0"/>
                <a:cs typeface="Arial" panose="020B0604020202020204" pitchFamily="34" charset="0"/>
              </a:rPr>
              <a:t>Welschen</a:t>
            </a:r>
            <a:r>
              <a:rPr lang="en-CA" sz="1600" dirty="0">
                <a:solidFill>
                  <a:prstClr val="black"/>
                </a:solidFill>
                <a:latin typeface="Arial Narrow" panose="020B0606020202030204" pitchFamily="34" charset="0"/>
                <a:cs typeface="Arial" panose="020B0604020202020204" pitchFamily="34" charset="0"/>
              </a:rPr>
              <a:t> LMC, </a:t>
            </a:r>
            <a:r>
              <a:rPr lang="en-CA" sz="1600" dirty="0" err="1">
                <a:solidFill>
                  <a:prstClr val="black"/>
                </a:solidFill>
                <a:latin typeface="Arial Narrow" panose="020B0606020202030204" pitchFamily="34" charset="0"/>
                <a:cs typeface="Arial" panose="020B0604020202020204" pitchFamily="34" charset="0"/>
              </a:rPr>
              <a:t>Riphagen</a:t>
            </a:r>
            <a:r>
              <a:rPr lang="en-CA" sz="1600" dirty="0">
                <a:solidFill>
                  <a:prstClr val="black"/>
                </a:solidFill>
                <a:latin typeface="Arial Narrow" panose="020B0606020202030204" pitchFamily="34" charset="0"/>
                <a:cs typeface="Arial" panose="020B0604020202020204" pitchFamily="34" charset="0"/>
              </a:rPr>
              <a:t> II, Dekker JM, </a:t>
            </a:r>
            <a:r>
              <a:rPr lang="en-CA" sz="1600" dirty="0" err="1">
                <a:solidFill>
                  <a:prstClr val="black"/>
                </a:solidFill>
                <a:latin typeface="Arial Narrow" panose="020B0606020202030204" pitchFamily="34" charset="0"/>
                <a:cs typeface="Arial" panose="020B0604020202020204" pitchFamily="34" charset="0"/>
              </a:rPr>
              <a:t>Nijpels</a:t>
            </a:r>
            <a:r>
              <a:rPr lang="en-CA" sz="1600" dirty="0">
                <a:solidFill>
                  <a:prstClr val="black"/>
                </a:solidFill>
                <a:latin typeface="Arial Narrow" panose="020B0606020202030204" pitchFamily="34" charset="0"/>
                <a:cs typeface="Arial" panose="020B0604020202020204" pitchFamily="34" charset="0"/>
              </a:rPr>
              <a:t> G, Bot SDM. Self‐monitoring of blood glucose in patients with type 2 diabetes mellitus who are not using insulin. Cochrane Database of Systematic Reviews 2012, Issue 1. Art. No.: CD005060. </a:t>
            </a:r>
          </a:p>
          <a:p>
            <a:pPr algn="r" defTabSz="609585"/>
            <a:r>
              <a:rPr lang="en-CA" sz="1600" dirty="0">
                <a:solidFill>
                  <a:prstClr val="black"/>
                </a:solidFill>
                <a:latin typeface="Arial Narrow" panose="020B0606020202030204" pitchFamily="34" charset="0"/>
                <a:cs typeface="Arial" panose="020B0604020202020204" pitchFamily="34" charset="0"/>
              </a:rPr>
              <a:t>DOI: 10.1002/14651858.CD005060.pub3. Accessed 14 April 2022.</a:t>
            </a:r>
            <a:endParaRPr lang="en-US" sz="1600" dirty="0">
              <a:solidFill>
                <a:prstClr val="black"/>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882220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B258C-4F96-9445-8788-3DE1C0E87C7D}"/>
              </a:ext>
            </a:extLst>
          </p:cNvPr>
          <p:cNvSpPr>
            <a:spLocks noGrp="1"/>
          </p:cNvSpPr>
          <p:nvPr>
            <p:ph type="title"/>
            <p:custDataLst>
              <p:tags r:id="rId1"/>
            </p:custDataLst>
          </p:nvPr>
        </p:nvSpPr>
        <p:spPr/>
        <p:txBody>
          <a:bodyPr/>
          <a:lstStyle/>
          <a:p>
            <a:endParaRPr lang="fr-FR" dirty="0"/>
          </a:p>
        </p:txBody>
      </p:sp>
      <p:pic>
        <p:nvPicPr>
          <p:cNvPr id="7" name="Image 6">
            <a:extLst>
              <a:ext uri="{FF2B5EF4-FFF2-40B4-BE49-F238E27FC236}">
                <a16:creationId xmlns:a16="http://schemas.microsoft.com/office/drawing/2014/main" id="{7D425705-CA60-2E41-81DB-48E0F4FF9F73}"/>
              </a:ext>
            </a:extLst>
          </p:cNvPr>
          <p:cNvPicPr>
            <a:picLocks noChangeAspect="1"/>
          </p:cNvPicPr>
          <p:nvPr>
            <p:custDataLst>
              <p:tags r:id="rId2"/>
            </p:custDataLst>
          </p:nvPr>
        </p:nvPicPr>
        <p:blipFill>
          <a:blip r:embed="rId5"/>
          <a:stretch>
            <a:fillRect/>
          </a:stretch>
        </p:blipFill>
        <p:spPr>
          <a:xfrm>
            <a:off x="9931400" y="0"/>
            <a:ext cx="2260600" cy="990600"/>
          </a:xfrm>
          <a:prstGeom prst="rect">
            <a:avLst/>
          </a:prstGeom>
        </p:spPr>
      </p:pic>
      <p:sp>
        <p:nvSpPr>
          <p:cNvPr id="4" name="ZoneTexte 3">
            <a:extLst>
              <a:ext uri="{FF2B5EF4-FFF2-40B4-BE49-F238E27FC236}">
                <a16:creationId xmlns:a16="http://schemas.microsoft.com/office/drawing/2014/main" id="{128CDF9F-B465-249A-2210-C538288E9408}"/>
              </a:ext>
            </a:extLst>
          </p:cNvPr>
          <p:cNvSpPr txBox="1"/>
          <p:nvPr/>
        </p:nvSpPr>
        <p:spPr>
          <a:xfrm>
            <a:off x="2194561" y="2444115"/>
            <a:ext cx="8409571" cy="1405256"/>
          </a:xfrm>
          <a:prstGeom prst="rect">
            <a:avLst/>
          </a:prstGeom>
          <a:noFill/>
        </p:spPr>
        <p:txBody>
          <a:bodyPr wrap="square">
            <a:spAutoFit/>
          </a:bodyPr>
          <a:lstStyle/>
          <a:p>
            <a:pPr defTabSz="609585"/>
            <a:br>
              <a:rPr lang="en-CA" sz="2133" b="1" dirty="0">
                <a:solidFill>
                  <a:prstClr val="black"/>
                </a:solidFill>
                <a:latin typeface="Arial" panose="020B0604020202020204" pitchFamily="34" charset="0"/>
                <a:cs typeface="Arial" panose="020B0604020202020204" pitchFamily="34" charset="0"/>
              </a:rPr>
            </a:br>
            <a:r>
              <a:rPr lang="fr-CA" sz="2133" b="1" dirty="0">
                <a:solidFill>
                  <a:prstClr val="black"/>
                </a:solidFill>
                <a:latin typeface="Arial" panose="020B0604020202020204" pitchFamily="34" charset="0"/>
                <a:cs typeface="Arial" panose="020B0604020202020204" pitchFamily="34" charset="0"/>
              </a:rPr>
              <a:t>Évitez de conseiller une routine d’autosurveillance régulière des glycémies capillaires chez les diabétiques qui n’utilisent pas l’insuline.</a:t>
            </a:r>
          </a:p>
        </p:txBody>
      </p:sp>
    </p:spTree>
    <p:extLst>
      <p:ext uri="{BB962C8B-B14F-4D97-AF65-F5344CB8AC3E}">
        <p14:creationId xmlns:p14="http://schemas.microsoft.com/office/powerpoint/2010/main" val="1734908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DD98B-A549-A8BB-31D2-928493B79EB9}"/>
              </a:ext>
            </a:extLst>
          </p:cNvPr>
          <p:cNvSpPr>
            <a:spLocks noGrp="1"/>
          </p:cNvSpPr>
          <p:nvPr>
            <p:ph type="title"/>
          </p:nvPr>
        </p:nvSpPr>
        <p:spPr>
          <a:xfrm>
            <a:off x="1578325" y="323756"/>
            <a:ext cx="10613675" cy="1346193"/>
          </a:xfrm>
        </p:spPr>
        <p:txBody>
          <a:bodyPr anchor="ctr"/>
          <a:lstStyle/>
          <a:p>
            <a:pPr algn="ctr"/>
            <a:r>
              <a:rPr lang="fr-CA" dirty="0"/>
              <a:t>Impact de l’autosurveillance de la glycémie</a:t>
            </a:r>
          </a:p>
        </p:txBody>
      </p:sp>
      <p:graphicFrame>
        <p:nvGraphicFramePr>
          <p:cNvPr id="5" name="Table 8">
            <a:extLst>
              <a:ext uri="{FF2B5EF4-FFF2-40B4-BE49-F238E27FC236}">
                <a16:creationId xmlns:a16="http://schemas.microsoft.com/office/drawing/2014/main" id="{971DCFB2-9059-4A18-CC33-F2D7739752D6}"/>
              </a:ext>
            </a:extLst>
          </p:cNvPr>
          <p:cNvGraphicFramePr>
            <a:graphicFrameLocks noGrp="1"/>
          </p:cNvGraphicFramePr>
          <p:nvPr>
            <p:custDataLst>
              <p:tags r:id="rId1"/>
            </p:custDataLst>
          </p:nvPr>
        </p:nvGraphicFramePr>
        <p:xfrm>
          <a:off x="2311979" y="1634541"/>
          <a:ext cx="9324456" cy="3817831"/>
        </p:xfrm>
        <a:graphic>
          <a:graphicData uri="http://schemas.openxmlformats.org/drawingml/2006/table">
            <a:tbl>
              <a:tblPr firstRow="1" bandRow="1"/>
              <a:tblGrid>
                <a:gridCol w="4574244">
                  <a:extLst>
                    <a:ext uri="{9D8B030D-6E8A-4147-A177-3AD203B41FA5}">
                      <a16:colId xmlns:a16="http://schemas.microsoft.com/office/drawing/2014/main" val="20000"/>
                    </a:ext>
                  </a:extLst>
                </a:gridCol>
                <a:gridCol w="4750212">
                  <a:extLst>
                    <a:ext uri="{9D8B030D-6E8A-4147-A177-3AD203B41FA5}">
                      <a16:colId xmlns:a16="http://schemas.microsoft.com/office/drawing/2014/main" val="20001"/>
                    </a:ext>
                  </a:extLst>
                </a:gridCol>
              </a:tblGrid>
              <a:tr h="749511">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endParaRPr lang="fr-CA" sz="2700" b="0" i="0" u="none" strike="noStrike" cap="none" noProof="0" dirty="0">
                        <a:solidFill>
                          <a:schemeClr val="dk2"/>
                        </a:solidFill>
                        <a:latin typeface="Open Sans"/>
                        <a:ea typeface="Open Sans"/>
                        <a:cs typeface="Open Sans"/>
                        <a:sym typeface="Open San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1" i="0" u="none" strike="noStrike" cap="none" noProof="0" dirty="0">
                          <a:solidFill>
                            <a:schemeClr val="dk2"/>
                          </a:solidFill>
                          <a:latin typeface="Open Sans"/>
                          <a:ea typeface="Open Sans"/>
                          <a:cs typeface="Open Sans"/>
                          <a:sym typeface="Open Sans"/>
                        </a:rPr>
                        <a:t>Indice de qualité de vie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34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a:r>
                        <a:rPr lang="fr-CA" sz="2700" b="0" i="0" u="none" strike="noStrike" cap="none" noProof="0" dirty="0">
                          <a:solidFill>
                            <a:schemeClr val="dk2"/>
                          </a:solidFill>
                          <a:latin typeface="Open Sans"/>
                          <a:ea typeface="Open Sans"/>
                          <a:cs typeface="Open Sans"/>
                          <a:sym typeface="Open Sans"/>
                        </a:rPr>
                        <a:t>Bonne santé</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0" i="0" u="none" strike="noStrike" cap="none" noProof="0" dirty="0">
                          <a:solidFill>
                            <a:schemeClr val="dk2"/>
                          </a:solidFill>
                          <a:latin typeface="Open Sans"/>
                          <a:ea typeface="Open Sans"/>
                          <a:cs typeface="Open Sans"/>
                          <a:sym typeface="Open Sans"/>
                        </a:rPr>
                        <a:t>1,00</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34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a:r>
                        <a:rPr lang="fr-CA" sz="2700" b="0" i="0" u="none" strike="noStrike" cap="none" noProof="0" dirty="0">
                          <a:solidFill>
                            <a:schemeClr val="dk2"/>
                          </a:solidFill>
                          <a:latin typeface="Open Sans"/>
                          <a:ea typeface="Open Sans"/>
                          <a:cs typeface="Open Sans"/>
                          <a:sym typeface="Open Sans"/>
                        </a:rPr>
                        <a:t>AVC léger</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0" i="0" u="none" strike="noStrike" cap="none" noProof="0" dirty="0">
                          <a:solidFill>
                            <a:schemeClr val="dk2"/>
                          </a:solidFill>
                          <a:latin typeface="Open Sans"/>
                          <a:ea typeface="Open Sans"/>
                          <a:cs typeface="Open Sans"/>
                          <a:sym typeface="Open Sans"/>
                        </a:rPr>
                        <a:t>0,70</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34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a:r>
                        <a:rPr lang="fr-CA" sz="2700" b="0" i="0" u="none" strike="noStrike" cap="none" noProof="0" dirty="0">
                          <a:solidFill>
                            <a:schemeClr val="dk2"/>
                          </a:solidFill>
                          <a:latin typeface="Open Sans"/>
                          <a:ea typeface="Open Sans"/>
                          <a:cs typeface="Open Sans"/>
                          <a:sym typeface="Open Sans"/>
                        </a:rPr>
                        <a:t>Neuropathie diabétique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0" i="0" u="none" strike="noStrike" cap="none" noProof="0" dirty="0">
                          <a:solidFill>
                            <a:schemeClr val="dk2"/>
                          </a:solidFill>
                          <a:latin typeface="Open Sans"/>
                          <a:ea typeface="Open Sans"/>
                          <a:cs typeface="Open Sans"/>
                          <a:sym typeface="Open Sans"/>
                        </a:rPr>
                        <a:t>0,66</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34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a:r>
                        <a:rPr lang="fr-CA" sz="2700" b="0" i="0" u="none" strike="noStrike" cap="none" noProof="0" dirty="0">
                          <a:solidFill>
                            <a:schemeClr val="dk2"/>
                          </a:solidFill>
                          <a:latin typeface="Open Sans"/>
                          <a:ea typeface="Open Sans"/>
                          <a:cs typeface="Open Sans"/>
                          <a:sym typeface="Open Sans"/>
                        </a:rPr>
                        <a:t>Angine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0" i="0" u="none" strike="noStrike" cap="none" noProof="0" dirty="0">
                          <a:solidFill>
                            <a:schemeClr val="dk2"/>
                          </a:solidFill>
                          <a:latin typeface="Open Sans"/>
                          <a:ea typeface="Open Sans"/>
                          <a:cs typeface="Open Sans"/>
                          <a:sym typeface="Open Sans"/>
                        </a:rPr>
                        <a:t>0,64</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3472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a:r>
                        <a:rPr lang="fr-CA" sz="2700" b="0" i="0" u="none" strike="noStrike" cap="none" noProof="0" dirty="0">
                          <a:solidFill>
                            <a:schemeClr val="dk2"/>
                          </a:solidFill>
                          <a:latin typeface="Open Sans"/>
                          <a:ea typeface="Open Sans"/>
                          <a:cs typeface="Open Sans"/>
                          <a:sym typeface="Open Sans"/>
                        </a:rPr>
                        <a:t>Programme de surveillance </a:t>
                      </a:r>
                    </a:p>
                    <a:p>
                      <a:pPr algn="r"/>
                      <a:r>
                        <a:rPr lang="fr-CA" sz="2700" b="0" i="0" u="none" strike="noStrike" cap="none" noProof="0" dirty="0">
                          <a:solidFill>
                            <a:schemeClr val="dk2"/>
                          </a:solidFill>
                          <a:latin typeface="Open Sans"/>
                          <a:ea typeface="Open Sans"/>
                          <a:cs typeface="Open Sans"/>
                          <a:sym typeface="Open Sans"/>
                        </a:rPr>
                        <a:t>globale du diabète</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fr-CA" sz="2700" b="0" i="0" u="none" strike="noStrike" cap="none" noProof="0" dirty="0">
                          <a:solidFill>
                            <a:schemeClr val="dk2"/>
                          </a:solidFill>
                          <a:latin typeface="Open Sans"/>
                          <a:ea typeface="Open Sans"/>
                          <a:cs typeface="Open Sans"/>
                          <a:sym typeface="Open Sans"/>
                        </a:rPr>
                        <a:t>0,64</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81DFDE94-4952-C446-3025-EF9330CAE7DC}"/>
              </a:ext>
            </a:extLst>
          </p:cNvPr>
          <p:cNvSpPr/>
          <p:nvPr>
            <p:custDataLst>
              <p:tags r:id="rId2"/>
            </p:custDataLst>
          </p:nvPr>
        </p:nvSpPr>
        <p:spPr>
          <a:xfrm>
            <a:off x="1578326" y="6057782"/>
            <a:ext cx="9776177" cy="769634"/>
          </a:xfrm>
          <a:prstGeom prst="rect">
            <a:avLst/>
          </a:prstGeom>
        </p:spPr>
        <p:txBody>
          <a:bodyPr wrap="square">
            <a:spAutoFit/>
          </a:bodyPr>
          <a:lstStyle/>
          <a:p>
            <a:pPr marL="211661" algn="r" defTabSz="609585"/>
            <a:r>
              <a:rPr lang="fr-CA" sz="1467" dirty="0">
                <a:solidFill>
                  <a:srgbClr val="4472C4">
                    <a:lumMod val="10000"/>
                  </a:srgbClr>
                </a:solidFill>
                <a:latin typeface="Arial Narrow" panose="020B0606020202030204" pitchFamily="34" charset="0"/>
                <a:cs typeface="Arial" panose="020B0604020202020204" pitchFamily="34" charset="0"/>
              </a:rPr>
              <a:t>Tableau reproduit avec permission, Pour une pratique éclairée : une utilisation judicieuse des tests et des traitements (2020), CQMF/OCFP. </a:t>
            </a:r>
            <a:r>
              <a:rPr lang="en-CA" sz="1467" dirty="0">
                <a:solidFill>
                  <a:prstClr val="black"/>
                </a:solidFill>
                <a:latin typeface="Arial Narrow" panose="020B0606020202030204" pitchFamily="34" charset="0"/>
              </a:rPr>
              <a:t>Huang ES, Brown SE, </a:t>
            </a:r>
            <a:r>
              <a:rPr lang="en-CA" sz="1467" dirty="0" err="1">
                <a:solidFill>
                  <a:prstClr val="black"/>
                </a:solidFill>
                <a:latin typeface="Arial Narrow" panose="020B0606020202030204" pitchFamily="34" charset="0"/>
              </a:rPr>
              <a:t>Ewigman</a:t>
            </a:r>
            <a:r>
              <a:rPr lang="en-CA" sz="1467" dirty="0">
                <a:solidFill>
                  <a:prstClr val="black"/>
                </a:solidFill>
                <a:latin typeface="Arial Narrow" panose="020B0606020202030204" pitchFamily="34" charset="0"/>
              </a:rPr>
              <a:t> BG, Foley EC, Meltzer DO. Patient perceptions of quality of life with diabetes-related complications and treatments. Diabetes Care. 2007 Oct;30(10):2478-83. </a:t>
            </a:r>
            <a:r>
              <a:rPr lang="en-CA" sz="1467" dirty="0" err="1">
                <a:solidFill>
                  <a:prstClr val="black"/>
                </a:solidFill>
                <a:latin typeface="Arial Narrow" panose="020B0606020202030204" pitchFamily="34" charset="0"/>
              </a:rPr>
              <a:t>doi</a:t>
            </a:r>
            <a:r>
              <a:rPr lang="en-CA" sz="1467" dirty="0">
                <a:solidFill>
                  <a:prstClr val="black"/>
                </a:solidFill>
                <a:latin typeface="Arial Narrow" panose="020B0606020202030204" pitchFamily="34" charset="0"/>
              </a:rPr>
              <a:t>: 10.2337/dc07-0499. </a:t>
            </a:r>
            <a:r>
              <a:rPr lang="en-CA" sz="1467" dirty="0" err="1">
                <a:solidFill>
                  <a:prstClr val="black"/>
                </a:solidFill>
                <a:latin typeface="Arial Narrow" panose="020B0606020202030204" pitchFamily="34" charset="0"/>
              </a:rPr>
              <a:t>Epub</a:t>
            </a:r>
            <a:r>
              <a:rPr lang="en-CA" sz="1467" dirty="0">
                <a:solidFill>
                  <a:prstClr val="black"/>
                </a:solidFill>
                <a:latin typeface="Arial Narrow" panose="020B0606020202030204" pitchFamily="34" charset="0"/>
              </a:rPr>
              <a:t> 2007 Jul 10.</a:t>
            </a:r>
            <a:endParaRPr lang="en-US" sz="1467" dirty="0">
              <a:solidFill>
                <a:prstClr val="black"/>
              </a:solidFill>
              <a:latin typeface="Arial Narrow" panose="020B0606020202030204" pitchFamily="34" charset="0"/>
            </a:endParaRPr>
          </a:p>
        </p:txBody>
      </p:sp>
      <p:sp>
        <p:nvSpPr>
          <p:cNvPr id="3" name="Bouton d'action : Accueil 2">
            <a:hlinkClick r:id="rId5" action="ppaction://hlinksldjump" highlightClick="1"/>
            <a:extLst>
              <a:ext uri="{FF2B5EF4-FFF2-40B4-BE49-F238E27FC236}">
                <a16:creationId xmlns:a16="http://schemas.microsoft.com/office/drawing/2014/main" id="{714325E7-0825-CEB9-697E-6C869347ACCB}"/>
              </a:ext>
            </a:extLst>
          </p:cNvPr>
          <p:cNvSpPr/>
          <p:nvPr/>
        </p:nvSpPr>
        <p:spPr>
          <a:xfrm>
            <a:off x="11292002" y="6144323"/>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3699716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FE3C0-1F32-493D-B625-24D2D07FE2A7}"/>
              </a:ext>
            </a:extLst>
          </p:cNvPr>
          <p:cNvSpPr>
            <a:spLocks noGrp="1"/>
          </p:cNvSpPr>
          <p:nvPr>
            <p:ph type="title"/>
          </p:nvPr>
        </p:nvSpPr>
        <p:spPr/>
        <p:txBody>
          <a:bodyPr/>
          <a:lstStyle/>
          <a:p>
            <a:r>
              <a:rPr lang="fr-FR" dirty="0"/>
              <a:t>8- Ajustement de l’allopurinol : goutte à goutte…</a:t>
            </a:r>
          </a:p>
        </p:txBody>
      </p:sp>
      <p:graphicFrame>
        <p:nvGraphicFramePr>
          <p:cNvPr id="4" name="Tableau 4">
            <a:extLst>
              <a:ext uri="{FF2B5EF4-FFF2-40B4-BE49-F238E27FC236}">
                <a16:creationId xmlns:a16="http://schemas.microsoft.com/office/drawing/2014/main" id="{870B1D76-7313-0B0A-E02B-D76AC6C1D5BB}"/>
              </a:ext>
            </a:extLst>
          </p:cNvPr>
          <p:cNvGraphicFramePr>
            <a:graphicFrameLocks noGrp="1"/>
          </p:cNvGraphicFramePr>
          <p:nvPr>
            <p:ph idx="10"/>
          </p:nvPr>
        </p:nvGraphicFramePr>
        <p:xfrm>
          <a:off x="2194984" y="1930400"/>
          <a:ext cx="9558867" cy="538649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Acide urique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1219200">
                <a:tc>
                  <a:txBody>
                    <a:bodyPr/>
                    <a:lstStyle/>
                    <a:p>
                      <a:r>
                        <a:rPr lang="fr-FR" sz="2100" dirty="0"/>
                        <a:t>Indication(s) à éviter</a:t>
                      </a:r>
                    </a:p>
                  </a:txBody>
                  <a:tcPr marL="121920" marR="121920" marT="60960" marB="60960"/>
                </a:tc>
                <a:tc gridSpan="3">
                  <a:txBody>
                    <a:bodyPr/>
                    <a:lstStyle/>
                    <a:p>
                      <a:r>
                        <a:rPr lang="fr-FR" sz="2400" dirty="0"/>
                        <a:t>Patients </a:t>
                      </a:r>
                      <a:r>
                        <a:rPr lang="fr-FR" sz="2400" dirty="0" err="1"/>
                        <a:t>asymtomatique</a:t>
                      </a:r>
                      <a:r>
                        <a:rPr lang="fr-FR" sz="2400" dirty="0"/>
                        <a:t>/qui n’ont jamais fait de goutte</a:t>
                      </a:r>
                    </a:p>
                    <a:p>
                      <a:r>
                        <a:rPr lang="fr-FR" sz="2400" dirty="0"/>
                        <a:t>Ajustement allopurinol</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219200">
                <a:tc>
                  <a:txBody>
                    <a:bodyPr/>
                    <a:lstStyle/>
                    <a:p>
                      <a:r>
                        <a:rPr lang="fr-FR" sz="2100" dirty="0"/>
                        <a:t>Contexte</a:t>
                      </a:r>
                    </a:p>
                  </a:txBody>
                  <a:tcPr marL="121920" marR="121920" marT="60960" marB="60960"/>
                </a:tc>
                <a:tc gridSpan="3">
                  <a:txBody>
                    <a:bodyPr/>
                    <a:lstStyle/>
                    <a:p>
                      <a:r>
                        <a:rPr lang="fr-FR" sz="2400" dirty="0" err="1"/>
                        <a:t>Treat</a:t>
                      </a:r>
                      <a:r>
                        <a:rPr lang="fr-FR" sz="2400" dirty="0"/>
                        <a:t> to </a:t>
                      </a:r>
                      <a:r>
                        <a:rPr lang="fr-FR" sz="2400" dirty="0" err="1"/>
                        <a:t>target</a:t>
                      </a:r>
                      <a:r>
                        <a:rPr lang="fr-FR" sz="2400" dirty="0"/>
                        <a:t> (</a:t>
                      </a:r>
                      <a:r>
                        <a:rPr lang="fr-FR" sz="2400" dirty="0" err="1"/>
                        <a:t>Ac</a:t>
                      </a:r>
                      <a:r>
                        <a:rPr lang="fr-FR" sz="2400" dirty="0"/>
                        <a:t> urique &lt;360) n’est pas supérieur à un dosage fixe d’allopurinol pour diminuer le risque de récidive de goutte/fonction/douleur</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1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b="1" dirty="0"/>
                        <a:t>+/- 21-30%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1,30$</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Si indication de prophylaxie pour la goutte = débuter l’allopurinol à la dose maximale selon la fonction rénale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2237337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86F-4B4E-6344-ADE7-DFC5F90B7218}"/>
              </a:ext>
            </a:extLst>
          </p:cNvPr>
          <p:cNvSpPr>
            <a:spLocks noGrp="1"/>
          </p:cNvSpPr>
          <p:nvPr>
            <p:ph type="title"/>
          </p:nvPr>
        </p:nvSpPr>
        <p:spPr/>
        <p:txBody>
          <a:bodyPr/>
          <a:lstStyle/>
          <a:p>
            <a:r>
              <a:rPr lang="en-US" dirty="0" err="1"/>
              <a:t>Objectifs</a:t>
            </a:r>
            <a:r>
              <a:rPr lang="en-US" dirty="0"/>
              <a:t> </a:t>
            </a:r>
            <a:r>
              <a:rPr lang="en-US"/>
              <a:t>d’apprentissage</a:t>
            </a:r>
            <a:endParaRPr lang="en-US" dirty="0"/>
          </a:p>
        </p:txBody>
      </p:sp>
      <p:sp>
        <p:nvSpPr>
          <p:cNvPr id="3" name="Content Placeholder 2">
            <a:extLst>
              <a:ext uri="{FF2B5EF4-FFF2-40B4-BE49-F238E27FC236}">
                <a16:creationId xmlns:a16="http://schemas.microsoft.com/office/drawing/2014/main" id="{16FA1473-512E-2544-B0D4-06D2A0E22E11}"/>
              </a:ext>
            </a:extLst>
          </p:cNvPr>
          <p:cNvSpPr>
            <a:spLocks noGrp="1"/>
          </p:cNvSpPr>
          <p:nvPr>
            <p:ph idx="1"/>
          </p:nvPr>
        </p:nvSpPr>
        <p:spPr/>
        <p:txBody>
          <a:bodyPr>
            <a:normAutofit/>
          </a:bodyPr>
          <a:lstStyle/>
          <a:p>
            <a:pPr algn="l" rtl="0" fontAlgn="base"/>
            <a:r>
              <a:rPr lang="fr-CA" sz="3600" dirty="0">
                <a:solidFill>
                  <a:srgbClr val="000000"/>
                </a:solidFill>
                <a:cs typeface="Arial" panose="020B0604020202020204" pitchFamily="34" charset="0"/>
              </a:rPr>
              <a:t>Énumérer les facteurs expliquant la prévalence des soins de faible valeur, ainsi que leurs conséquences</a:t>
            </a:r>
          </a:p>
          <a:p>
            <a:pPr algn="l" rtl="0" fontAlgn="base"/>
            <a:r>
              <a:rPr lang="fr-CA" sz="3600" dirty="0">
                <a:solidFill>
                  <a:srgbClr val="000000"/>
                </a:solidFill>
                <a:cs typeface="Arial" panose="020B0604020202020204" pitchFamily="34" charset="0"/>
              </a:rPr>
              <a:t>Identifier des investigations à faible valeur ajoutée mais encore couramment utilisées</a:t>
            </a:r>
            <a:endParaRPr lang="en-US" sz="3600" dirty="0">
              <a:solidFill>
                <a:srgbClr val="000000"/>
              </a:solidFill>
              <a:cs typeface="Arial" panose="020B0604020202020204" pitchFamily="34" charset="0"/>
            </a:endParaRPr>
          </a:p>
          <a:p>
            <a:pPr fontAlgn="base"/>
            <a:r>
              <a:rPr lang="fr-CA" sz="3600" dirty="0">
                <a:solidFill>
                  <a:srgbClr val="000000"/>
                </a:solidFill>
                <a:ea typeface="Times New Roman" panose="02020603050405020304" pitchFamily="18" charset="0"/>
                <a:cs typeface="Arial" panose="020B0604020202020204" pitchFamily="34" charset="0"/>
              </a:rPr>
              <a:t>Adopter des stratégies de communication afin de freiner la surutilisation </a:t>
            </a:r>
            <a:endParaRPr lang="en-US" sz="3600" dirty="0">
              <a:solidFill>
                <a:srgbClr val="000000"/>
              </a:solidFill>
              <a:cs typeface="Arial" panose="020B0604020202020204" pitchFamily="34" charset="0"/>
            </a:endParaRPr>
          </a:p>
        </p:txBody>
      </p:sp>
      <p:grpSp>
        <p:nvGrpSpPr>
          <p:cNvPr id="4" name="Group 9"/>
          <p:cNvGrpSpPr/>
          <p:nvPr/>
        </p:nvGrpSpPr>
        <p:grpSpPr>
          <a:xfrm>
            <a:off x="652947" y="1406778"/>
            <a:ext cx="549130" cy="461345"/>
            <a:chOff x="341028" y="1427275"/>
            <a:chExt cx="412229" cy="346329"/>
          </a:xfrm>
        </p:grpSpPr>
        <p:sp>
          <p:nvSpPr>
            <p:cNvPr id="11" name="Oval 10"/>
            <p:cNvSpPr/>
            <p:nvPr/>
          </p:nvSpPr>
          <p:spPr>
            <a:xfrm>
              <a:off x="397241" y="1450538"/>
              <a:ext cx="299803" cy="299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2" name="TextBox 11"/>
            <p:cNvSpPr txBox="1"/>
            <p:nvPr/>
          </p:nvSpPr>
          <p:spPr>
            <a:xfrm>
              <a:off x="341028" y="1427275"/>
              <a:ext cx="412229" cy="346329"/>
            </a:xfrm>
            <a:prstGeom prst="rect">
              <a:avLst/>
            </a:prstGeom>
            <a:noFill/>
          </p:spPr>
          <p:txBody>
            <a:bodyPr wrap="square" rtlCol="0" anchor="ctr">
              <a:spAutoFit/>
            </a:bodyPr>
            <a:lstStyle/>
            <a:p>
              <a:pPr algn="ctr"/>
              <a:r>
                <a:rPr lang="fr-CA" sz="2398" b="1" dirty="0">
                  <a:solidFill>
                    <a:schemeClr val="bg1"/>
                  </a:solidFill>
                </a:rPr>
                <a:t>1</a:t>
              </a:r>
              <a:endParaRPr lang="en-US" sz="2398" b="1" dirty="0">
                <a:solidFill>
                  <a:schemeClr val="bg1"/>
                </a:solidFill>
              </a:endParaRPr>
            </a:p>
          </p:txBody>
        </p:sp>
      </p:grpSp>
      <p:grpSp>
        <p:nvGrpSpPr>
          <p:cNvPr id="5" name="Group 12"/>
          <p:cNvGrpSpPr/>
          <p:nvPr/>
        </p:nvGrpSpPr>
        <p:grpSpPr>
          <a:xfrm>
            <a:off x="656944" y="2482023"/>
            <a:ext cx="524081" cy="461345"/>
            <a:chOff x="350429" y="1736656"/>
            <a:chExt cx="393425" cy="346329"/>
          </a:xfrm>
        </p:grpSpPr>
        <p:sp>
          <p:nvSpPr>
            <p:cNvPr id="14" name="Oval 13"/>
            <p:cNvSpPr/>
            <p:nvPr/>
          </p:nvSpPr>
          <p:spPr>
            <a:xfrm>
              <a:off x="397241" y="1759920"/>
              <a:ext cx="299803" cy="299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5" name="TextBox 14"/>
            <p:cNvSpPr txBox="1"/>
            <p:nvPr/>
          </p:nvSpPr>
          <p:spPr>
            <a:xfrm>
              <a:off x="350429" y="1736656"/>
              <a:ext cx="393425" cy="346329"/>
            </a:xfrm>
            <a:prstGeom prst="rect">
              <a:avLst/>
            </a:prstGeom>
            <a:noFill/>
          </p:spPr>
          <p:txBody>
            <a:bodyPr wrap="square" rtlCol="0" anchor="ctr">
              <a:spAutoFit/>
            </a:bodyPr>
            <a:lstStyle/>
            <a:p>
              <a:pPr algn="ctr"/>
              <a:r>
                <a:rPr lang="fr-CA" sz="2398" b="1" dirty="0">
                  <a:solidFill>
                    <a:schemeClr val="bg1"/>
                  </a:solidFill>
                </a:rPr>
                <a:t>2</a:t>
              </a:r>
              <a:endParaRPr lang="en-US" sz="2398" b="1" dirty="0">
                <a:solidFill>
                  <a:schemeClr val="bg1"/>
                </a:solidFill>
              </a:endParaRPr>
            </a:p>
          </p:txBody>
        </p:sp>
      </p:grpSp>
      <p:grpSp>
        <p:nvGrpSpPr>
          <p:cNvPr id="6" name="Group 15"/>
          <p:cNvGrpSpPr/>
          <p:nvPr/>
        </p:nvGrpSpPr>
        <p:grpSpPr>
          <a:xfrm>
            <a:off x="644421" y="3662085"/>
            <a:ext cx="549130" cy="461345"/>
            <a:chOff x="341028" y="1427275"/>
            <a:chExt cx="412229" cy="346329"/>
          </a:xfrm>
        </p:grpSpPr>
        <p:sp>
          <p:nvSpPr>
            <p:cNvPr id="17" name="Oval 16"/>
            <p:cNvSpPr/>
            <p:nvPr/>
          </p:nvSpPr>
          <p:spPr>
            <a:xfrm>
              <a:off x="397241" y="1450538"/>
              <a:ext cx="299803" cy="299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8" name="TextBox 17"/>
            <p:cNvSpPr txBox="1"/>
            <p:nvPr/>
          </p:nvSpPr>
          <p:spPr>
            <a:xfrm>
              <a:off x="341028" y="1427275"/>
              <a:ext cx="412229" cy="346329"/>
            </a:xfrm>
            <a:prstGeom prst="rect">
              <a:avLst/>
            </a:prstGeom>
            <a:noFill/>
          </p:spPr>
          <p:txBody>
            <a:bodyPr wrap="square" rtlCol="0" anchor="ctr">
              <a:spAutoFit/>
            </a:bodyPr>
            <a:lstStyle/>
            <a:p>
              <a:pPr algn="ctr"/>
              <a:r>
                <a:rPr lang="fr-CA" sz="2398" b="1" dirty="0">
                  <a:solidFill>
                    <a:schemeClr val="bg1"/>
                  </a:solidFill>
                </a:rPr>
                <a:t>3</a:t>
              </a:r>
              <a:endParaRPr lang="en-US" sz="2398" b="1" dirty="0">
                <a:solidFill>
                  <a:schemeClr val="bg1"/>
                </a:solidFill>
              </a:endParaRPr>
            </a:p>
          </p:txBody>
        </p:sp>
      </p:grpSp>
    </p:spTree>
    <p:extLst>
      <p:ext uri="{BB962C8B-B14F-4D97-AF65-F5344CB8AC3E}">
        <p14:creationId xmlns:p14="http://schemas.microsoft.com/office/powerpoint/2010/main" val="351255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5378AEA-572D-C648-9754-7489DADCFBB8}"/>
              </a:ext>
            </a:extLst>
          </p:cNvPr>
          <p:cNvSpPr>
            <a:spLocks noGrp="1"/>
          </p:cNvSpPr>
          <p:nvPr>
            <p:ph type="title" idx="4294967295"/>
            <p:custDataLst>
              <p:tags r:id="rId1"/>
            </p:custDataLst>
          </p:nvPr>
        </p:nvSpPr>
        <p:spPr>
          <a:xfrm>
            <a:off x="849328" y="302684"/>
            <a:ext cx="11342672" cy="1016000"/>
          </a:xfrm>
          <a:prstGeom prst="rect">
            <a:avLst/>
          </a:prstGeom>
        </p:spPr>
        <p:txBody>
          <a:bodyPr/>
          <a:lstStyle/>
          <a:p>
            <a:r>
              <a:rPr lang="fr-FR" sz="3600" b="1" dirty="0">
                <a:solidFill>
                  <a:schemeClr val="tx1">
                    <a:lumMod val="75000"/>
                    <a:lumOff val="25000"/>
                  </a:schemeClr>
                </a:solidFill>
                <a:latin typeface="Arial" panose="020B0604020202020204" pitchFamily="34" charset="0"/>
                <a:cs typeface="Arial" panose="020B0604020202020204" pitchFamily="34" charset="0"/>
              </a:rPr>
              <a:t>Un seul ECR (</a:t>
            </a:r>
            <a:r>
              <a:rPr lang="fr-FR" sz="3600" b="1" dirty="0" err="1">
                <a:solidFill>
                  <a:schemeClr val="tx1">
                    <a:lumMod val="75000"/>
                    <a:lumOff val="25000"/>
                  </a:schemeClr>
                </a:solidFill>
                <a:latin typeface="Arial" panose="020B0604020202020204" pitchFamily="34" charset="0"/>
                <a:cs typeface="Arial" panose="020B0604020202020204" pitchFamily="34" charset="0"/>
              </a:rPr>
              <a:t>Stamp</a:t>
            </a:r>
            <a:r>
              <a:rPr lang="fr-FR" sz="3600" b="1" dirty="0">
                <a:solidFill>
                  <a:schemeClr val="tx1">
                    <a:lumMod val="75000"/>
                    <a:lumOff val="25000"/>
                  </a:schemeClr>
                </a:solidFill>
                <a:latin typeface="Arial" panose="020B0604020202020204" pitchFamily="34" charset="0"/>
                <a:cs typeface="Arial" panose="020B0604020202020204" pitchFamily="34" charset="0"/>
              </a:rPr>
              <a:t> 2017) sur le sujet </a:t>
            </a:r>
            <a:br>
              <a:rPr lang="fr-FR" sz="3600" b="1" dirty="0">
                <a:solidFill>
                  <a:schemeClr val="tx1">
                    <a:lumMod val="75000"/>
                    <a:lumOff val="25000"/>
                  </a:schemeClr>
                </a:solidFill>
                <a:latin typeface="Arial" panose="020B0604020202020204" pitchFamily="34" charset="0"/>
                <a:cs typeface="Arial" panose="020B0604020202020204" pitchFamily="34" charset="0"/>
              </a:rPr>
            </a:br>
            <a:r>
              <a:rPr lang="fr-FR" sz="3200" dirty="0">
                <a:solidFill>
                  <a:schemeClr val="tx1">
                    <a:lumMod val="50000"/>
                    <a:lumOff val="50000"/>
                  </a:schemeClr>
                </a:solidFill>
                <a:latin typeface="Arial" panose="020B0604020202020204" pitchFamily="34" charset="0"/>
                <a:cs typeface="Arial" panose="020B0604020202020204" pitchFamily="34" charset="0"/>
              </a:rPr>
              <a:t>183 participants</a:t>
            </a:r>
          </a:p>
        </p:txBody>
      </p:sp>
      <p:pic>
        <p:nvPicPr>
          <p:cNvPr id="3" name="Espace réservé du contenu 2">
            <a:extLst>
              <a:ext uri="{FF2B5EF4-FFF2-40B4-BE49-F238E27FC236}">
                <a16:creationId xmlns:a16="http://schemas.microsoft.com/office/drawing/2014/main" id="{C20DAB0C-ACD9-EB4C-9EE3-88EBD1EE203C}"/>
              </a:ext>
            </a:extLst>
          </p:cNvPr>
          <p:cNvPicPr>
            <a:picLocks noGrp="1" noChangeAspect="1"/>
          </p:cNvPicPr>
          <p:nvPr>
            <p:ph idx="4294967295"/>
            <p:custDataLst>
              <p:tags r:id="rId2"/>
            </p:custDataLst>
          </p:nvPr>
        </p:nvPicPr>
        <p:blipFill>
          <a:blip r:embed="rId5"/>
          <a:stretch>
            <a:fillRect/>
          </a:stretch>
        </p:blipFill>
        <p:spPr>
          <a:xfrm>
            <a:off x="849329" y="1991785"/>
            <a:ext cx="5298017" cy="3992033"/>
          </a:xfrm>
          <a:prstGeom prst="rect">
            <a:avLst/>
          </a:prstGeom>
        </p:spPr>
      </p:pic>
      <p:pic>
        <p:nvPicPr>
          <p:cNvPr id="7" name="Image 6">
            <a:extLst>
              <a:ext uri="{FF2B5EF4-FFF2-40B4-BE49-F238E27FC236}">
                <a16:creationId xmlns:a16="http://schemas.microsoft.com/office/drawing/2014/main" id="{B220E52F-A527-EC47-830D-F97558B1D24C}"/>
              </a:ext>
            </a:extLst>
          </p:cNvPr>
          <p:cNvPicPr>
            <a:picLocks noChangeAspect="1"/>
          </p:cNvPicPr>
          <p:nvPr>
            <p:custDataLst>
              <p:tags r:id="rId3"/>
            </p:custDataLst>
          </p:nvPr>
        </p:nvPicPr>
        <p:blipFill>
          <a:blip r:embed="rId6"/>
          <a:stretch>
            <a:fillRect/>
          </a:stretch>
        </p:blipFill>
        <p:spPr>
          <a:xfrm>
            <a:off x="6373395" y="1450023"/>
            <a:ext cx="5130800" cy="4533900"/>
          </a:xfrm>
          <a:prstGeom prst="rect">
            <a:avLst/>
          </a:prstGeom>
        </p:spPr>
      </p:pic>
    </p:spTree>
    <p:extLst>
      <p:ext uri="{BB962C8B-B14F-4D97-AF65-F5344CB8AC3E}">
        <p14:creationId xmlns:p14="http://schemas.microsoft.com/office/powerpoint/2010/main" val="39173701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E03CEB-986B-5233-3131-2E851C48DEC0}"/>
              </a:ext>
            </a:extLst>
          </p:cNvPr>
          <p:cNvPicPr>
            <a:picLocks noChangeAspect="1"/>
          </p:cNvPicPr>
          <p:nvPr>
            <p:custDataLst>
              <p:tags r:id="rId1"/>
            </p:custDataLst>
          </p:nvPr>
        </p:nvPicPr>
        <p:blipFill>
          <a:blip r:embed="rId5"/>
          <a:stretch>
            <a:fillRect/>
          </a:stretch>
        </p:blipFill>
        <p:spPr>
          <a:xfrm>
            <a:off x="216806" y="2953997"/>
            <a:ext cx="4267191" cy="1336643"/>
          </a:xfrm>
          <a:prstGeom prst="rect">
            <a:avLst/>
          </a:prstGeom>
        </p:spPr>
      </p:pic>
      <p:pic>
        <p:nvPicPr>
          <p:cNvPr id="7" name="Espace réservé du contenu 4">
            <a:extLst>
              <a:ext uri="{FF2B5EF4-FFF2-40B4-BE49-F238E27FC236}">
                <a16:creationId xmlns:a16="http://schemas.microsoft.com/office/drawing/2014/main" id="{3ABAF1C7-BE1E-1385-74B9-E617D8473521}"/>
              </a:ext>
            </a:extLst>
          </p:cNvPr>
          <p:cNvPicPr>
            <a:picLocks noChangeAspect="1"/>
          </p:cNvPicPr>
          <p:nvPr>
            <p:custDataLst>
              <p:tags r:id="rId2"/>
            </p:custDataLst>
          </p:nvPr>
        </p:nvPicPr>
        <p:blipFill>
          <a:blip r:embed="rId6"/>
          <a:stretch>
            <a:fillRect/>
          </a:stretch>
        </p:blipFill>
        <p:spPr>
          <a:xfrm>
            <a:off x="4483997" y="0"/>
            <a:ext cx="7708004" cy="6858000"/>
          </a:xfrm>
          <a:prstGeom prst="rect">
            <a:avLst/>
          </a:prstGeom>
        </p:spPr>
      </p:pic>
      <p:sp>
        <p:nvSpPr>
          <p:cNvPr id="8" name="Cadre 7">
            <a:extLst>
              <a:ext uri="{FF2B5EF4-FFF2-40B4-BE49-F238E27FC236}">
                <a16:creationId xmlns:a16="http://schemas.microsoft.com/office/drawing/2014/main" id="{9C1DD281-B46B-DA37-A300-A99BAFD39E0E}"/>
              </a:ext>
            </a:extLst>
          </p:cNvPr>
          <p:cNvSpPr/>
          <p:nvPr>
            <p:custDataLst>
              <p:tags r:id="rId3"/>
            </p:custDataLst>
          </p:nvPr>
        </p:nvSpPr>
        <p:spPr>
          <a:xfrm>
            <a:off x="5945313" y="5641384"/>
            <a:ext cx="2934345" cy="1216617"/>
          </a:xfrm>
          <a:prstGeom prst="frame">
            <a:avLst/>
          </a:prstGeom>
          <a:solidFill>
            <a:srgbClr val="E30513"/>
          </a:solidFill>
          <a:ln w="12700" cap="flat" cmpd="sng" algn="ctr">
            <a:solidFill>
              <a:srgbClr val="E30513">
                <a:shade val="50000"/>
              </a:srgbClr>
            </a:solidFill>
            <a:prstDash val="solid"/>
            <a:miter lim="800000"/>
          </a:ln>
          <a:effectLst/>
        </p:spPr>
        <p:txBody>
          <a:bodyPr rtlCol="0" anchor="ctr"/>
          <a:lstStyle/>
          <a:p>
            <a:pPr algn="ctr" defTabSz="1219170">
              <a:defRPr/>
            </a:pPr>
            <a:endParaRPr lang="fr-FR" sz="2400" kern="0">
              <a:solidFill>
                <a:srgbClr val="000000"/>
              </a:solidFill>
              <a:latin typeface="Calibri" panose="020F0502020204030204"/>
            </a:endParaRPr>
          </a:p>
        </p:txBody>
      </p:sp>
      <p:sp>
        <p:nvSpPr>
          <p:cNvPr id="2" name="Bouton d'action : Accueil 1">
            <a:hlinkClick r:id="rId7" action="ppaction://hlinksldjump" highlightClick="1"/>
            <a:extLst>
              <a:ext uri="{FF2B5EF4-FFF2-40B4-BE49-F238E27FC236}">
                <a16:creationId xmlns:a16="http://schemas.microsoft.com/office/drawing/2014/main" id="{2F096618-2087-8426-1955-2D3347C463CE}"/>
              </a:ext>
            </a:extLst>
          </p:cNvPr>
          <p:cNvSpPr/>
          <p:nvPr/>
        </p:nvSpPr>
        <p:spPr>
          <a:xfrm>
            <a:off x="11292002" y="6144323"/>
            <a:ext cx="899999" cy="71367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31939186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ABEB9-99F2-500C-0405-17C0BE84506D}"/>
              </a:ext>
            </a:extLst>
          </p:cNvPr>
          <p:cNvSpPr>
            <a:spLocks noGrp="1"/>
          </p:cNvSpPr>
          <p:nvPr>
            <p:ph type="title"/>
          </p:nvPr>
        </p:nvSpPr>
        <p:spPr/>
        <p:txBody>
          <a:bodyPr/>
          <a:lstStyle/>
          <a:p>
            <a:r>
              <a:rPr lang="fr-FR" dirty="0"/>
              <a:t>9- </a:t>
            </a:r>
            <a:r>
              <a:rPr lang="fr-FR" dirty="0" err="1"/>
              <a:t>Movember</a:t>
            </a:r>
            <a:r>
              <a:rPr lang="fr-FR" dirty="0"/>
              <a:t>… et </a:t>
            </a:r>
            <a:r>
              <a:rPr lang="fr-FR" dirty="0" err="1"/>
              <a:t>APSprès</a:t>
            </a:r>
            <a:r>
              <a:rPr lang="fr-FR" dirty="0"/>
              <a:t>?</a:t>
            </a:r>
          </a:p>
        </p:txBody>
      </p:sp>
      <p:sp>
        <p:nvSpPr>
          <p:cNvPr id="3" name="Espace réservé du contenu 2">
            <a:extLst>
              <a:ext uri="{FF2B5EF4-FFF2-40B4-BE49-F238E27FC236}">
                <a16:creationId xmlns:a16="http://schemas.microsoft.com/office/drawing/2014/main" id="{F68B08A1-3163-17B1-3FFF-A537E4182AF4}"/>
              </a:ext>
            </a:extLst>
          </p:cNvPr>
          <p:cNvSpPr>
            <a:spLocks noGrp="1"/>
          </p:cNvSpPr>
          <p:nvPr>
            <p:ph idx="10"/>
          </p:nvPr>
        </p:nvSpPr>
        <p:spPr/>
        <p:txBody>
          <a:bodyPr/>
          <a:lstStyle/>
          <a:p>
            <a:endParaRPr lang="fr-FR"/>
          </a:p>
        </p:txBody>
      </p:sp>
      <p:graphicFrame>
        <p:nvGraphicFramePr>
          <p:cNvPr id="4" name="Tableau 4">
            <a:extLst>
              <a:ext uri="{FF2B5EF4-FFF2-40B4-BE49-F238E27FC236}">
                <a16:creationId xmlns:a16="http://schemas.microsoft.com/office/drawing/2014/main" id="{73A305FE-2DA3-2F49-5373-637A2DCAC795}"/>
              </a:ext>
            </a:extLst>
          </p:cNvPr>
          <p:cNvGraphicFramePr>
            <a:graphicFrameLocks/>
          </p:cNvGraphicFramePr>
          <p:nvPr/>
        </p:nvGraphicFramePr>
        <p:xfrm>
          <a:off x="2194985" y="1520412"/>
          <a:ext cx="9558867" cy="507661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APS</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1219200">
                <a:tc>
                  <a:txBody>
                    <a:bodyPr/>
                    <a:lstStyle/>
                    <a:p>
                      <a:r>
                        <a:rPr lang="fr-FR" sz="2100" dirty="0"/>
                        <a:t>Indication(s) à éviter</a:t>
                      </a:r>
                    </a:p>
                  </a:txBody>
                  <a:tcPr marL="121920" marR="121920" marT="60960" marB="60960"/>
                </a:tc>
                <a:tc gridSpan="3">
                  <a:txBody>
                    <a:bodyPr/>
                    <a:lstStyle/>
                    <a:p>
                      <a:r>
                        <a:rPr lang="fr-FR" sz="2400" dirty="0"/>
                        <a:t>Dépistage cancer de la prostate</a:t>
                      </a:r>
                    </a:p>
                    <a:p>
                      <a:r>
                        <a:rPr lang="fr-FR" sz="2400" dirty="0"/>
                        <a:t>Patient asymptomatique</a:t>
                      </a:r>
                    </a:p>
                    <a:p>
                      <a:r>
                        <a:rPr lang="fr-FR" sz="2400" dirty="0"/>
                        <a:t>HBP franche/patient avec espérance de vie diminué</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2682240">
                <a:tc>
                  <a:txBody>
                    <a:bodyPr/>
                    <a:lstStyle/>
                    <a:p>
                      <a:r>
                        <a:rPr lang="fr-FR" sz="2100" dirty="0"/>
                        <a:t>Contexte</a:t>
                      </a:r>
                    </a:p>
                  </a:txBody>
                  <a:tcPr marL="121920" marR="121920" marT="60960" marB="60960"/>
                </a:tc>
                <a:tc gridSpan="3">
                  <a:txBody>
                    <a:bodyPr/>
                    <a:lstStyle/>
                    <a:p>
                      <a:r>
                        <a:rPr lang="fr-FR" sz="2400" dirty="0"/>
                        <a:t>Dépistage non recommandé par GECSSP et INESSS</a:t>
                      </a:r>
                    </a:p>
                    <a:p>
                      <a:r>
                        <a:rPr lang="fr-FR" sz="2400" dirty="0"/>
                        <a:t>Risque de surdiagnostic très élevé (40 surdiagnostics pour un décès par cancer de la prostate potentiellement évitable)</a:t>
                      </a:r>
                    </a:p>
                    <a:p>
                      <a:r>
                        <a:rPr lang="fr-FR" sz="2400" dirty="0"/>
                        <a:t>Traitement invasif avec haut taux de complication</a:t>
                      </a:r>
                    </a:p>
                    <a:p>
                      <a:r>
                        <a:rPr lang="fr-FR" sz="2400" dirty="0"/>
                        <a:t>Les cancers de la prostate se présentent rarement par des symptômes obstructifs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853440">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noFill/>
                  </a:tcPr>
                </a:tc>
                <a:tc>
                  <a:txBody>
                    <a:bodyPr/>
                    <a:lstStyle/>
                    <a:p>
                      <a:r>
                        <a:rPr lang="fr-FR" sz="1900" dirty="0"/>
                        <a:t>Substitut hasardeux?</a:t>
                      </a:r>
                    </a:p>
                  </a:txBody>
                  <a:tcPr marL="121920" marR="121920" marT="60960" marB="60960"/>
                </a:tc>
                <a:tc>
                  <a:txBody>
                    <a:bodyPr/>
                    <a:lstStyle/>
                    <a:p>
                      <a:pPr algn="ctr"/>
                      <a:r>
                        <a:rPr lang="fr-FR" sz="2400" dirty="0"/>
                        <a:t>Indéterminé pour HBP</a:t>
                      </a:r>
                    </a:p>
                  </a:txBody>
                  <a:tcPr marL="121920" marR="121920" marT="60960" marB="60960">
                    <a:solidFill>
                      <a:srgbClr val="FFC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8$</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APS quand suspicion de cancer de la prostate à l’histoire/TR/imagerie</a:t>
                      </a:r>
                    </a:p>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pic>
        <p:nvPicPr>
          <p:cNvPr id="5" name="Picture 2" descr="Poking with a foam finger. Poke!">
            <a:extLst>
              <a:ext uri="{FF2B5EF4-FFF2-40B4-BE49-F238E27FC236}">
                <a16:creationId xmlns:a16="http://schemas.microsoft.com/office/drawing/2014/main" id="{E9069F60-363A-96F7-76E1-DE607E53D647}"/>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9735016" y="-418509"/>
            <a:ext cx="2456985" cy="245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9882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5"/>
          <p:cNvPicPr preferRelativeResize="0"/>
          <p:nvPr>
            <p:custDataLst>
              <p:tags r:id="rId1"/>
            </p:custDataLst>
          </p:nvPr>
        </p:nvPicPr>
        <p:blipFill rotWithShape="1">
          <a:blip r:embed="rId5">
            <a:alphaModFix/>
          </a:blip>
          <a:srcRect/>
          <a:stretch/>
        </p:blipFill>
        <p:spPr>
          <a:xfrm>
            <a:off x="2" y="-91449"/>
            <a:ext cx="9487501" cy="6857999"/>
          </a:xfrm>
          <a:prstGeom prst="rect">
            <a:avLst/>
          </a:prstGeom>
          <a:noFill/>
          <a:ln>
            <a:noFill/>
          </a:ln>
        </p:spPr>
      </p:pic>
      <p:sp>
        <p:nvSpPr>
          <p:cNvPr id="440" name="Google Shape;440;p45"/>
          <p:cNvSpPr txBox="1"/>
          <p:nvPr>
            <p:custDataLst>
              <p:tags r:id="rId2"/>
            </p:custDataLst>
          </p:nvPr>
        </p:nvSpPr>
        <p:spPr>
          <a:xfrm>
            <a:off x="9487503" y="4194811"/>
            <a:ext cx="2617800" cy="3159900"/>
          </a:xfrm>
          <a:prstGeom prst="rect">
            <a:avLst/>
          </a:prstGeom>
          <a:noFill/>
          <a:ln>
            <a:noFill/>
          </a:ln>
        </p:spPr>
        <p:txBody>
          <a:bodyPr spcFirstLastPara="1" wrap="square" lIns="91425" tIns="91425" rIns="91425" bIns="91425" anchor="t" anchorCtr="0">
            <a:noAutofit/>
          </a:bodyPr>
          <a:lstStyle/>
          <a:p>
            <a:pPr defTabSz="609585"/>
            <a:r>
              <a:rPr lang="fr-CA" sz="1100" dirty="0">
                <a:solidFill>
                  <a:prstClr val="black">
                    <a:lumMod val="50000"/>
                    <a:lumOff val="50000"/>
                  </a:prstClr>
                </a:solidFill>
                <a:latin typeface="Arial Narrow" panose="020B0606020202030204" pitchFamily="34" charset="0"/>
              </a:rPr>
              <a:t>		 	 	 		</a:t>
            </a:r>
            <a:endParaRPr sz="1100" dirty="0">
              <a:solidFill>
                <a:prstClr val="black">
                  <a:lumMod val="50000"/>
                  <a:lumOff val="50000"/>
                </a:prstClr>
              </a:solidFill>
              <a:latin typeface="Arial Narrow" panose="020B0606020202030204" pitchFamily="34" charset="0"/>
            </a:endParaRPr>
          </a:p>
          <a:p>
            <a:pPr defTabSz="609585"/>
            <a:r>
              <a:rPr lang="fr-CA" sz="1100" dirty="0">
                <a:solidFill>
                  <a:prstClr val="black">
                    <a:lumMod val="50000"/>
                    <a:lumOff val="50000"/>
                  </a:prstClr>
                </a:solidFill>
                <a:latin typeface="Arial Narrow" panose="020B0606020202030204" pitchFamily="34" charset="0"/>
              </a:rPr>
              <a:t>			</a:t>
            </a:r>
            <a:endParaRPr sz="1100" dirty="0">
              <a:solidFill>
                <a:prstClr val="black">
                  <a:lumMod val="50000"/>
                  <a:lumOff val="50000"/>
                </a:prstClr>
              </a:solidFill>
              <a:latin typeface="Arial Narrow" panose="020B0606020202030204" pitchFamily="34" charset="0"/>
            </a:endParaRPr>
          </a:p>
          <a:p>
            <a:pPr defTabSz="609585"/>
            <a:r>
              <a:rPr lang="fr-CA" sz="1100" dirty="0">
                <a:solidFill>
                  <a:prstClr val="black">
                    <a:lumMod val="50000"/>
                    <a:lumOff val="50000"/>
                  </a:prstClr>
                </a:solidFill>
                <a:latin typeface="Arial Narrow" panose="020B0606020202030204" pitchFamily="34" charset="0"/>
              </a:rPr>
              <a:t>				</a:t>
            </a:r>
            <a:endParaRPr sz="1100" dirty="0">
              <a:solidFill>
                <a:prstClr val="black">
                  <a:lumMod val="50000"/>
                  <a:lumOff val="50000"/>
                </a:prstClr>
              </a:solidFill>
              <a:latin typeface="Arial Narrow" panose="020B0606020202030204" pitchFamily="34" charset="0"/>
            </a:endParaRPr>
          </a:p>
          <a:p>
            <a:pPr defTabSz="609585"/>
            <a:r>
              <a:rPr lang="fr-CA" sz="1100" dirty="0">
                <a:solidFill>
                  <a:prstClr val="black">
                    <a:lumMod val="50000"/>
                    <a:lumOff val="50000"/>
                  </a:prstClr>
                </a:solidFill>
                <a:latin typeface="Arial Narrow" panose="020B0606020202030204" pitchFamily="34" charset="0"/>
              </a:rPr>
              <a:t>		</a:t>
            </a:r>
            <a:r>
              <a:rPr lang="fr-CA" sz="1100" dirty="0">
                <a:solidFill>
                  <a:prstClr val="black"/>
                </a:solidFill>
                <a:latin typeface="Arial Narrow" panose="020B0606020202030204" pitchFamily="34" charset="0"/>
              </a:rPr>
              <a:t>			</a:t>
            </a:r>
            <a:endParaRPr sz="1100" dirty="0">
              <a:solidFill>
                <a:prstClr val="black"/>
              </a:solidFill>
              <a:latin typeface="Arial Narrow" panose="020B0606020202030204" pitchFamily="34" charset="0"/>
            </a:endParaRPr>
          </a:p>
          <a:p>
            <a:pPr defTabSz="609585"/>
            <a:r>
              <a:rPr lang="fr-CA" sz="1100" dirty="0">
                <a:solidFill>
                  <a:prstClr val="black"/>
                </a:solidFill>
                <a:latin typeface="Arial Narrow" panose="020B0606020202030204" pitchFamily="34" charset="0"/>
                <a:ea typeface="Calibri"/>
                <a:cs typeface="Calibri"/>
                <a:sym typeface="Calibri"/>
              </a:rPr>
              <a:t>INESSS (Institut national d’excellence en santé et services sociaux) : Le savoir prend forme [En ligne]. Outil – </a:t>
            </a:r>
            <a:r>
              <a:rPr lang="fr-CA" sz="1100" dirty="0" err="1">
                <a:solidFill>
                  <a:prstClr val="black"/>
                </a:solidFill>
                <a:latin typeface="Arial Narrow" panose="020B0606020202030204" pitchFamily="34" charset="0"/>
                <a:ea typeface="Calibri"/>
                <a:cs typeface="Calibri"/>
                <a:sym typeface="Calibri"/>
              </a:rPr>
              <a:t>Dépistage</a:t>
            </a:r>
            <a:r>
              <a:rPr lang="fr-CA" sz="1100" dirty="0">
                <a:solidFill>
                  <a:prstClr val="black"/>
                </a:solidFill>
                <a:latin typeface="Arial Narrow" panose="020B0606020202030204" pitchFamily="34" charset="0"/>
                <a:ea typeface="Calibri"/>
                <a:cs typeface="Calibri"/>
                <a:sym typeface="Calibri"/>
              </a:rPr>
              <a:t> du cancer de la prostate. 2018, [4 pages].  https://www.inesss.qc.ca/fileadmin/doc/INESSS/Rapports/Oncologie/INESSS_outil_depistage_cancer_prostate _FRC.pdf </a:t>
            </a:r>
            <a:endParaRPr sz="1100" dirty="0">
              <a:solidFill>
                <a:prstClr val="black"/>
              </a:solidFill>
              <a:latin typeface="Arial Narrow" panose="020B0606020202030204" pitchFamily="34" charset="0"/>
              <a:ea typeface="Calibri"/>
              <a:cs typeface="Calibri"/>
              <a:sym typeface="Calibri"/>
            </a:endParaRPr>
          </a:p>
          <a:p>
            <a:pPr defTabSz="609585"/>
            <a:r>
              <a:rPr lang="fr-CA" sz="1100" dirty="0">
                <a:solidFill>
                  <a:prstClr val="black"/>
                </a:solidFill>
                <a:latin typeface="Arial Narrow" panose="020B0606020202030204" pitchFamily="34" charset="0"/>
              </a:rPr>
              <a:t>				</a:t>
            </a:r>
            <a:endParaRPr sz="1100" dirty="0">
              <a:solidFill>
                <a:prstClr val="black"/>
              </a:solidFill>
              <a:latin typeface="Arial Narrow" panose="020B0606020202030204" pitchFamily="34" charset="0"/>
            </a:endParaRPr>
          </a:p>
          <a:p>
            <a:pPr defTabSz="609585"/>
            <a:r>
              <a:rPr lang="fr-CA" sz="1100" dirty="0">
                <a:solidFill>
                  <a:prstClr val="black"/>
                </a:solidFill>
                <a:latin typeface="Arial Narrow" panose="020B0606020202030204" pitchFamily="34" charset="0"/>
              </a:rPr>
              <a:t>			</a:t>
            </a:r>
            <a:endParaRPr sz="1100" dirty="0">
              <a:solidFill>
                <a:prstClr val="black"/>
              </a:solidFill>
              <a:latin typeface="Arial Narrow" panose="020B0606020202030204" pitchFamily="34" charset="0"/>
            </a:endParaRPr>
          </a:p>
          <a:p>
            <a:pPr defTabSz="609585"/>
            <a:r>
              <a:rPr lang="fr-CA" sz="1100" dirty="0">
                <a:solidFill>
                  <a:prstClr val="black"/>
                </a:solidFill>
                <a:latin typeface="Arial Narrow" panose="020B0606020202030204" pitchFamily="34" charset="0"/>
              </a:rPr>
              <a:t>		</a:t>
            </a:r>
            <a:endParaRPr sz="1100" dirty="0">
              <a:solidFill>
                <a:prstClr val="black"/>
              </a:solidFill>
              <a:latin typeface="Arial Narrow" panose="020B0606020202030204" pitchFamily="34" charset="0"/>
            </a:endParaRPr>
          </a:p>
        </p:txBody>
      </p:sp>
      <p:sp>
        <p:nvSpPr>
          <p:cNvPr id="2" name="Bouton d'action : Accueil 1">
            <a:hlinkClick r:id="rId6" action="ppaction://hlinksldjump" highlightClick="1"/>
            <a:extLst>
              <a:ext uri="{FF2B5EF4-FFF2-40B4-BE49-F238E27FC236}">
                <a16:creationId xmlns:a16="http://schemas.microsoft.com/office/drawing/2014/main" id="{DE6FDBDC-9EE1-352F-F69D-7EF5D728C1C3}"/>
              </a:ext>
            </a:extLst>
          </p:cNvPr>
          <p:cNvSpPr/>
          <p:nvPr/>
        </p:nvSpPr>
        <p:spPr>
          <a:xfrm>
            <a:off x="11017405" y="237894"/>
            <a:ext cx="862360" cy="77315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38933702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ABEF3CA-7DFE-2EC0-928B-CEDC640D90B3}"/>
              </a:ext>
            </a:extLst>
          </p:cNvPr>
          <p:cNvSpPr>
            <a:spLocks noGrp="1"/>
          </p:cNvSpPr>
          <p:nvPr>
            <p:ph type="title"/>
          </p:nvPr>
        </p:nvSpPr>
        <p:spPr/>
        <p:txBody>
          <a:bodyPr/>
          <a:lstStyle/>
          <a:p>
            <a:r>
              <a:rPr lang="fr-FR" dirty="0"/>
              <a:t>10 – Ô Vitamine D, fontaine de jouvence!</a:t>
            </a:r>
          </a:p>
        </p:txBody>
      </p:sp>
      <p:sp>
        <p:nvSpPr>
          <p:cNvPr id="5" name="Espace réservé du contenu 4">
            <a:extLst>
              <a:ext uri="{FF2B5EF4-FFF2-40B4-BE49-F238E27FC236}">
                <a16:creationId xmlns:a16="http://schemas.microsoft.com/office/drawing/2014/main" id="{0A67FAC0-389B-1A74-C7B3-35EE920074ED}"/>
              </a:ext>
            </a:extLst>
          </p:cNvPr>
          <p:cNvSpPr>
            <a:spLocks noGrp="1"/>
          </p:cNvSpPr>
          <p:nvPr>
            <p:ph idx="10"/>
          </p:nvPr>
        </p:nvSpPr>
        <p:spPr/>
        <p:txBody>
          <a:bodyPr/>
          <a:lstStyle/>
          <a:p>
            <a:endParaRPr lang="fr-FR"/>
          </a:p>
        </p:txBody>
      </p:sp>
      <p:graphicFrame>
        <p:nvGraphicFramePr>
          <p:cNvPr id="7" name="Tableau 4">
            <a:extLst>
              <a:ext uri="{FF2B5EF4-FFF2-40B4-BE49-F238E27FC236}">
                <a16:creationId xmlns:a16="http://schemas.microsoft.com/office/drawing/2014/main" id="{3ABBB5F1-5D31-CA0C-5B02-0B1B5AB80EDB}"/>
              </a:ext>
            </a:extLst>
          </p:cNvPr>
          <p:cNvGraphicFramePr>
            <a:graphicFrameLocks/>
          </p:cNvGraphicFramePr>
          <p:nvPr/>
        </p:nvGraphicFramePr>
        <p:xfrm>
          <a:off x="2194984" y="1930400"/>
          <a:ext cx="9558867" cy="372533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Vitamine D sérique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a:t>Toute personne chez qui on ne suspecte pas un rachitisme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2316480">
                <a:tc>
                  <a:txBody>
                    <a:bodyPr/>
                    <a:lstStyle/>
                    <a:p>
                      <a:r>
                        <a:rPr lang="fr-FR" sz="2100" dirty="0"/>
                        <a:t>Contexte</a:t>
                      </a:r>
                    </a:p>
                  </a:txBody>
                  <a:tcPr marL="121920" marR="121920" marT="60960" marB="60960"/>
                </a:tc>
                <a:tc gridSpan="3">
                  <a:txBody>
                    <a:bodyPr/>
                    <a:lstStyle/>
                    <a:p>
                      <a:r>
                        <a:rPr lang="fr-FR" sz="2400" dirty="0"/>
                        <a:t>Seuil de déficience arbitraire</a:t>
                      </a:r>
                    </a:p>
                    <a:p>
                      <a:r>
                        <a:rPr lang="fr-FR" sz="2400" dirty="0"/>
                        <a:t>« déficience » en vitamine D très fréquente au Canada</a:t>
                      </a:r>
                    </a:p>
                    <a:p>
                      <a:r>
                        <a:rPr lang="fr-FR" sz="2400" dirty="0"/>
                        <a:t>Supplémentation en Vitamine D ne diminue pas le risque de fracture</a:t>
                      </a:r>
                    </a:p>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+/- 31-40%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15$</a:t>
                      </a:r>
                    </a:p>
                  </a:txBody>
                  <a:tcPr marL="121920" marR="121920" marT="60960" marB="60960"/>
                </a:tc>
                <a:extLst>
                  <a:ext uri="{0D108BD9-81ED-4DB2-BD59-A6C34878D82A}">
                    <a16:rowId xmlns:a16="http://schemas.microsoft.com/office/drawing/2014/main" val="3847945946"/>
                  </a:ext>
                </a:extLst>
              </a:tr>
              <a:tr h="494453">
                <a:tc>
                  <a:txBody>
                    <a:bodyPr/>
                    <a:lstStyle/>
                    <a:p>
                      <a:r>
                        <a:rPr lang="fr-FR" sz="2100" dirty="0"/>
                        <a:t>Alternative</a:t>
                      </a:r>
                    </a:p>
                  </a:txBody>
                  <a:tcPr marL="121920" marR="121920" marT="60960" marB="60960"/>
                </a:tc>
                <a:tc gridSpan="3">
                  <a:txBody>
                    <a:bodyPr/>
                    <a:lstStyle/>
                    <a:p>
                      <a:r>
                        <a:rPr lang="fr-FR" sz="2400" dirty="0"/>
                        <a:t>Réserver aux situations suspectes de rachitisme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9" name="ZoneTexte 8">
            <a:extLst>
              <a:ext uri="{FF2B5EF4-FFF2-40B4-BE49-F238E27FC236}">
                <a16:creationId xmlns:a16="http://schemas.microsoft.com/office/drawing/2014/main" id="{ED42043D-3292-2DEF-DF83-9BA7BA42C82F}"/>
              </a:ext>
            </a:extLst>
          </p:cNvPr>
          <p:cNvSpPr txBox="1"/>
          <p:nvPr/>
        </p:nvSpPr>
        <p:spPr>
          <a:xfrm>
            <a:off x="2022088" y="6248239"/>
            <a:ext cx="10169912" cy="584968"/>
          </a:xfrm>
          <a:prstGeom prst="rect">
            <a:avLst/>
          </a:prstGeom>
          <a:noFill/>
        </p:spPr>
        <p:txBody>
          <a:bodyPr wrap="square">
            <a:spAutoFit/>
          </a:bodyPr>
          <a:lstStyle/>
          <a:p>
            <a:pPr algn="r" defTabSz="609585"/>
            <a:r>
              <a:rPr lang="fr-CA" sz="1067" i="1" dirty="0">
                <a:solidFill>
                  <a:srgbClr val="333333"/>
                </a:solidFill>
                <a:latin typeface="Arial Narrow" panose="020B0606020202030204" pitchFamily="34" charset="0"/>
              </a:rPr>
              <a:t>BMJ</a:t>
            </a:r>
            <a:r>
              <a:rPr lang="fr-CA" sz="1067" dirty="0">
                <a:solidFill>
                  <a:srgbClr val="333333"/>
                </a:solidFill>
                <a:latin typeface="Arial Narrow" panose="020B0606020202030204" pitchFamily="34" charset="0"/>
              </a:rPr>
              <a:t> 2022;378:e070270/</a:t>
            </a:r>
            <a:r>
              <a:rPr lang="fr-CA" sz="1067" dirty="0" err="1">
                <a:solidFill>
                  <a:srgbClr val="212121"/>
                </a:solidFill>
                <a:latin typeface="Arial Narrow" panose="020B0606020202030204" pitchFamily="34" charset="0"/>
              </a:rPr>
              <a:t>LeBoff</a:t>
            </a:r>
            <a:r>
              <a:rPr lang="fr-CA" sz="1067" dirty="0">
                <a:solidFill>
                  <a:srgbClr val="212121"/>
                </a:solidFill>
                <a:latin typeface="Arial Narrow" panose="020B0606020202030204" pitchFamily="34" charset="0"/>
              </a:rPr>
              <a:t>, Meryl S et al. “</a:t>
            </a:r>
            <a:r>
              <a:rPr lang="fr-CA" sz="1067" dirty="0" err="1">
                <a:solidFill>
                  <a:srgbClr val="212121"/>
                </a:solidFill>
                <a:latin typeface="Arial Narrow" panose="020B0606020202030204" pitchFamily="34" charset="0"/>
              </a:rPr>
              <a:t>Supplemental</a:t>
            </a:r>
            <a:r>
              <a:rPr lang="fr-CA" sz="1067" dirty="0">
                <a:solidFill>
                  <a:srgbClr val="212121"/>
                </a:solidFill>
                <a:latin typeface="Arial Narrow" panose="020B0606020202030204" pitchFamily="34" charset="0"/>
              </a:rPr>
              <a:t> </a:t>
            </a:r>
            <a:r>
              <a:rPr lang="fr-CA" sz="1067" dirty="0" err="1">
                <a:solidFill>
                  <a:srgbClr val="212121"/>
                </a:solidFill>
                <a:latin typeface="Arial Narrow" panose="020B0606020202030204" pitchFamily="34" charset="0"/>
              </a:rPr>
              <a:t>Vitamin</a:t>
            </a:r>
            <a:r>
              <a:rPr lang="fr-CA" sz="1067" dirty="0">
                <a:solidFill>
                  <a:srgbClr val="212121"/>
                </a:solidFill>
                <a:latin typeface="Arial Narrow" panose="020B0606020202030204" pitchFamily="34" charset="0"/>
              </a:rPr>
              <a:t> D and Incident Fractures in </a:t>
            </a:r>
            <a:r>
              <a:rPr lang="fr-CA" sz="1067" dirty="0" err="1">
                <a:solidFill>
                  <a:srgbClr val="212121"/>
                </a:solidFill>
                <a:latin typeface="Arial Narrow" panose="020B0606020202030204" pitchFamily="34" charset="0"/>
              </a:rPr>
              <a:t>Midlife</a:t>
            </a:r>
            <a:r>
              <a:rPr lang="fr-CA" sz="1067" dirty="0">
                <a:solidFill>
                  <a:srgbClr val="212121"/>
                </a:solidFill>
                <a:latin typeface="Arial Narrow" panose="020B0606020202030204" pitchFamily="34" charset="0"/>
              </a:rPr>
              <a:t> and </a:t>
            </a:r>
            <a:r>
              <a:rPr lang="fr-CA" sz="1067" dirty="0" err="1">
                <a:solidFill>
                  <a:srgbClr val="212121"/>
                </a:solidFill>
                <a:latin typeface="Arial Narrow" panose="020B0606020202030204" pitchFamily="34" charset="0"/>
              </a:rPr>
              <a:t>Older</a:t>
            </a:r>
            <a:r>
              <a:rPr lang="fr-CA" sz="1067" dirty="0">
                <a:solidFill>
                  <a:srgbClr val="212121"/>
                </a:solidFill>
                <a:latin typeface="Arial Narrow" panose="020B0606020202030204" pitchFamily="34" charset="0"/>
              </a:rPr>
              <a:t> </a:t>
            </a:r>
            <a:r>
              <a:rPr lang="fr-CA" sz="1067" dirty="0" err="1">
                <a:solidFill>
                  <a:srgbClr val="212121"/>
                </a:solidFill>
                <a:latin typeface="Arial Narrow" panose="020B0606020202030204" pitchFamily="34" charset="0"/>
              </a:rPr>
              <a:t>Adults</a:t>
            </a:r>
            <a:r>
              <a:rPr lang="fr-CA" sz="1067" dirty="0">
                <a:solidFill>
                  <a:srgbClr val="212121"/>
                </a:solidFill>
                <a:latin typeface="Arial Narrow" panose="020B0606020202030204" pitchFamily="34" charset="0"/>
              </a:rPr>
              <a:t>.” </a:t>
            </a:r>
            <a:r>
              <a:rPr lang="fr-CA" sz="1067" i="1" dirty="0">
                <a:solidFill>
                  <a:srgbClr val="212121"/>
                </a:solidFill>
                <a:latin typeface="Arial Narrow" panose="020B0606020202030204" pitchFamily="34" charset="0"/>
              </a:rPr>
              <a:t>The New </a:t>
            </a:r>
            <a:r>
              <a:rPr lang="fr-CA" sz="1067" i="1" dirty="0" err="1">
                <a:solidFill>
                  <a:srgbClr val="212121"/>
                </a:solidFill>
                <a:latin typeface="Arial Narrow" panose="020B0606020202030204" pitchFamily="34" charset="0"/>
              </a:rPr>
              <a:t>England</a:t>
            </a:r>
            <a:r>
              <a:rPr lang="fr-CA" sz="1067" i="1" dirty="0">
                <a:solidFill>
                  <a:srgbClr val="212121"/>
                </a:solidFill>
                <a:latin typeface="Arial Narrow" panose="020B0606020202030204" pitchFamily="34" charset="0"/>
              </a:rPr>
              <a:t> journal of </a:t>
            </a:r>
            <a:r>
              <a:rPr lang="fr-CA" sz="1067" i="1" dirty="0" err="1">
                <a:solidFill>
                  <a:srgbClr val="212121"/>
                </a:solidFill>
                <a:latin typeface="Arial Narrow" panose="020B0606020202030204" pitchFamily="34" charset="0"/>
              </a:rPr>
              <a:t>medicine</a:t>
            </a:r>
            <a:r>
              <a:rPr lang="fr-CA" sz="1067" dirty="0">
                <a:solidFill>
                  <a:srgbClr val="212121"/>
                </a:solidFill>
                <a:latin typeface="Arial Narrow" panose="020B0606020202030204" pitchFamily="34" charset="0"/>
              </a:rPr>
              <a:t> vol. 387,4 (2022): 299-309. doi:10.1056/NEJMoa2202106</a:t>
            </a:r>
            <a:r>
              <a:rPr lang="fr-CA" sz="1067" b="1" dirty="0">
                <a:solidFill>
                  <a:srgbClr val="2E2B2B"/>
                </a:solidFill>
                <a:latin typeface="Arial Narrow" panose="020B0606020202030204" pitchFamily="34" charset="0"/>
              </a:rPr>
              <a:t>/</a:t>
            </a:r>
            <a:r>
              <a:rPr lang="fr-CA" sz="1067" dirty="0" err="1">
                <a:solidFill>
                  <a:srgbClr val="2E2B2B"/>
                </a:solidFill>
                <a:latin typeface="Arial Narrow" panose="020B0606020202030204" pitchFamily="34" charset="0"/>
              </a:rPr>
              <a:t>Rozario</a:t>
            </a:r>
            <a:r>
              <a:rPr lang="fr-CA" sz="1067" dirty="0">
                <a:solidFill>
                  <a:srgbClr val="2E2B2B"/>
                </a:solidFill>
                <a:latin typeface="Arial Narrow" panose="020B0606020202030204" pitchFamily="34" charset="0"/>
              </a:rPr>
              <a:t> et al, </a:t>
            </a:r>
            <a:r>
              <a:rPr lang="fr-CA" sz="1067" dirty="0" err="1">
                <a:solidFill>
                  <a:srgbClr val="2E2B2B"/>
                </a:solidFill>
                <a:latin typeface="Arial Narrow" panose="020B0606020202030204" pitchFamily="34" charset="0"/>
              </a:rPr>
              <a:t>Modifying</a:t>
            </a:r>
            <a:r>
              <a:rPr lang="fr-CA" sz="1067" dirty="0">
                <a:solidFill>
                  <a:srgbClr val="2E2B2B"/>
                </a:solidFill>
                <a:latin typeface="Arial Narrow" panose="020B0606020202030204" pitchFamily="34" charset="0"/>
              </a:rPr>
              <a:t> Provider </a:t>
            </a:r>
            <a:r>
              <a:rPr lang="fr-CA" sz="1067" dirty="0" err="1">
                <a:solidFill>
                  <a:srgbClr val="2E2B2B"/>
                </a:solidFill>
                <a:latin typeface="Arial Narrow" panose="020B0606020202030204" pitchFamily="34" charset="0"/>
              </a:rPr>
              <a:t>Vitamin</a:t>
            </a:r>
            <a:r>
              <a:rPr lang="fr-CA" sz="1067" dirty="0">
                <a:solidFill>
                  <a:srgbClr val="2E2B2B"/>
                </a:solidFill>
                <a:latin typeface="Arial Narrow" panose="020B0606020202030204" pitchFamily="34" charset="0"/>
              </a:rPr>
              <a:t> D Screening </a:t>
            </a:r>
            <a:r>
              <a:rPr lang="fr-CA" sz="1067" dirty="0" err="1">
                <a:solidFill>
                  <a:srgbClr val="2E2B2B"/>
                </a:solidFill>
                <a:latin typeface="Arial Narrow" panose="020B0606020202030204" pitchFamily="34" charset="0"/>
              </a:rPr>
              <a:t>Behavior</a:t>
            </a:r>
            <a:r>
              <a:rPr lang="fr-CA" sz="1067" dirty="0">
                <a:solidFill>
                  <a:srgbClr val="2E2B2B"/>
                </a:solidFill>
                <a:latin typeface="Arial Narrow" panose="020B0606020202030204" pitchFamily="34" charset="0"/>
              </a:rPr>
              <a:t> in </a:t>
            </a:r>
            <a:r>
              <a:rPr lang="fr-CA" sz="1067" dirty="0" err="1">
                <a:solidFill>
                  <a:srgbClr val="2E2B2B"/>
                </a:solidFill>
                <a:latin typeface="Arial Narrow" panose="020B0606020202030204" pitchFamily="34" charset="0"/>
              </a:rPr>
              <a:t>Primary</a:t>
            </a:r>
            <a:r>
              <a:rPr lang="fr-CA" sz="1067" dirty="0">
                <a:solidFill>
                  <a:srgbClr val="2E2B2B"/>
                </a:solidFill>
                <a:latin typeface="Arial Narrow" panose="020B0606020202030204" pitchFamily="34" charset="0"/>
              </a:rPr>
              <a:t> </a:t>
            </a:r>
            <a:r>
              <a:rPr lang="fr-CA" sz="1067" dirty="0" err="1">
                <a:solidFill>
                  <a:srgbClr val="2E2B2B"/>
                </a:solidFill>
                <a:latin typeface="Arial Narrow" panose="020B0606020202030204" pitchFamily="34" charset="0"/>
              </a:rPr>
              <a:t>CareNigel</a:t>
            </a:r>
            <a:r>
              <a:rPr lang="fr-CA" sz="1067" dirty="0">
                <a:solidFill>
                  <a:srgbClr val="2E2B2B"/>
                </a:solidFill>
                <a:latin typeface="Arial Narrow" panose="020B0606020202030204" pitchFamily="34" charset="0"/>
              </a:rPr>
              <a:t> The Journal of the American </a:t>
            </a:r>
            <a:r>
              <a:rPr lang="fr-CA" sz="1067" dirty="0" err="1">
                <a:solidFill>
                  <a:srgbClr val="2E2B2B"/>
                </a:solidFill>
                <a:latin typeface="Arial Narrow" panose="020B0606020202030204" pitchFamily="34" charset="0"/>
              </a:rPr>
              <a:t>Board</a:t>
            </a:r>
            <a:r>
              <a:rPr lang="fr-CA" sz="1067" dirty="0">
                <a:solidFill>
                  <a:srgbClr val="2E2B2B"/>
                </a:solidFill>
                <a:latin typeface="Arial Narrow" panose="020B0606020202030204" pitchFamily="34" charset="0"/>
              </a:rPr>
              <a:t> of Family </a:t>
            </a:r>
            <a:r>
              <a:rPr lang="fr-CA" sz="1067" dirty="0" err="1">
                <a:solidFill>
                  <a:srgbClr val="2E2B2B"/>
                </a:solidFill>
                <a:latin typeface="Arial Narrow" panose="020B0606020202030204" pitchFamily="34" charset="0"/>
              </a:rPr>
              <a:t>Medicine</a:t>
            </a:r>
            <a:r>
              <a:rPr lang="fr-CA" sz="1067" dirty="0">
                <a:solidFill>
                  <a:srgbClr val="2E2B2B"/>
                </a:solidFill>
                <a:latin typeface="Arial Narrow" panose="020B0606020202030204" pitchFamily="34" charset="0"/>
              </a:rPr>
              <a:t> Mar 2020, 33 (2) 252-261; </a:t>
            </a:r>
            <a:r>
              <a:rPr lang="fr-CA" sz="1067" b="1" dirty="0">
                <a:solidFill>
                  <a:srgbClr val="2E2B2B"/>
                </a:solidFill>
                <a:latin typeface="Arial Narrow" panose="020B0606020202030204" pitchFamily="34" charset="0"/>
              </a:rPr>
              <a:t>DOI:</a:t>
            </a:r>
            <a:r>
              <a:rPr lang="fr-CA" sz="1067" dirty="0">
                <a:solidFill>
                  <a:srgbClr val="2E2B2B"/>
                </a:solidFill>
                <a:latin typeface="Arial Narrow" panose="020B0606020202030204" pitchFamily="34" charset="0"/>
              </a:rPr>
              <a:t> 10.3122/jabfm.2020.02.190323</a:t>
            </a:r>
          </a:p>
        </p:txBody>
      </p:sp>
      <p:pic>
        <p:nvPicPr>
          <p:cNvPr id="1026" name="Picture 2" descr="Bitmoji Image">
            <a:extLst>
              <a:ext uri="{FF2B5EF4-FFF2-40B4-BE49-F238E27FC236}">
                <a16:creationId xmlns:a16="http://schemas.microsoft.com/office/drawing/2014/main" id="{02DC783E-9C19-6DC7-9CFC-F2B52F74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95" y="4237445"/>
            <a:ext cx="2620556" cy="262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8438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B258C-4F96-9445-8788-3DE1C0E87C7D}"/>
              </a:ext>
            </a:extLst>
          </p:cNvPr>
          <p:cNvSpPr>
            <a:spLocks noGrp="1"/>
          </p:cNvSpPr>
          <p:nvPr>
            <p:ph type="title"/>
            <p:custDataLst>
              <p:tags r:id="rId1"/>
            </p:custDataLst>
          </p:nvPr>
        </p:nvSpPr>
        <p:spPr/>
        <p:txBody>
          <a:bodyPr/>
          <a:lstStyle/>
          <a:p>
            <a:r>
              <a:rPr lang="fr-FR" dirty="0"/>
              <a:t>Vitamine D sérique</a:t>
            </a:r>
          </a:p>
        </p:txBody>
      </p:sp>
      <p:pic>
        <p:nvPicPr>
          <p:cNvPr id="7" name="Image 6">
            <a:extLst>
              <a:ext uri="{FF2B5EF4-FFF2-40B4-BE49-F238E27FC236}">
                <a16:creationId xmlns:a16="http://schemas.microsoft.com/office/drawing/2014/main" id="{7D425705-CA60-2E41-81DB-48E0F4FF9F73}"/>
              </a:ext>
            </a:extLst>
          </p:cNvPr>
          <p:cNvPicPr>
            <a:picLocks noChangeAspect="1"/>
          </p:cNvPicPr>
          <p:nvPr>
            <p:custDataLst>
              <p:tags r:id="rId2"/>
            </p:custDataLst>
          </p:nvPr>
        </p:nvPicPr>
        <p:blipFill>
          <a:blip r:embed="rId5"/>
          <a:stretch>
            <a:fillRect/>
          </a:stretch>
        </p:blipFill>
        <p:spPr>
          <a:xfrm>
            <a:off x="9931400" y="0"/>
            <a:ext cx="2260600" cy="990600"/>
          </a:xfrm>
          <a:prstGeom prst="rect">
            <a:avLst/>
          </a:prstGeom>
        </p:spPr>
      </p:pic>
      <p:sp>
        <p:nvSpPr>
          <p:cNvPr id="4" name="ZoneTexte 3">
            <a:extLst>
              <a:ext uri="{FF2B5EF4-FFF2-40B4-BE49-F238E27FC236}">
                <a16:creationId xmlns:a16="http://schemas.microsoft.com/office/drawing/2014/main" id="{128CDF9F-B465-249A-2210-C538288E9408}"/>
              </a:ext>
            </a:extLst>
          </p:cNvPr>
          <p:cNvSpPr txBox="1"/>
          <p:nvPr/>
        </p:nvSpPr>
        <p:spPr>
          <a:xfrm>
            <a:off x="2194561" y="2444115"/>
            <a:ext cx="8789528" cy="1077026"/>
          </a:xfrm>
          <a:prstGeom prst="rect">
            <a:avLst/>
          </a:prstGeom>
          <a:noFill/>
        </p:spPr>
        <p:txBody>
          <a:bodyPr wrap="square">
            <a:spAutoFit/>
          </a:bodyPr>
          <a:lstStyle/>
          <a:p>
            <a:pPr defTabSz="609585"/>
            <a:br>
              <a:rPr lang="en-CA" sz="2133" b="1" dirty="0">
                <a:solidFill>
                  <a:prstClr val="black"/>
                </a:solidFill>
                <a:latin typeface="Arial" panose="020B0604020202020204" pitchFamily="34" charset="0"/>
                <a:cs typeface="Arial" panose="020B0604020202020204" pitchFamily="34" charset="0"/>
              </a:rPr>
            </a:br>
            <a:r>
              <a:rPr lang="fr-CA" sz="2133" b="1" dirty="0">
                <a:solidFill>
                  <a:prstClr val="black"/>
                </a:solidFill>
                <a:latin typeface="Arial" panose="020B0604020202020204" pitchFamily="34" charset="0"/>
                <a:cs typeface="Arial" panose="020B0604020202020204" pitchFamily="34" charset="0"/>
              </a:rPr>
              <a:t>Éviter de prescrire systématiquement un dosage de la vitamine D chez les adultes à faible risque. </a:t>
            </a:r>
          </a:p>
        </p:txBody>
      </p:sp>
    </p:spTree>
    <p:extLst>
      <p:ext uri="{BB962C8B-B14F-4D97-AF65-F5344CB8AC3E}">
        <p14:creationId xmlns:p14="http://schemas.microsoft.com/office/powerpoint/2010/main" val="531850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EB4CB9-AE21-0F57-8495-87CBD9A34873}"/>
              </a:ext>
            </a:extLst>
          </p:cNvPr>
          <p:cNvPicPr>
            <a:picLocks noChangeAspect="1"/>
          </p:cNvPicPr>
          <p:nvPr>
            <p:custDataLst>
              <p:tags r:id="rId1"/>
            </p:custDataLst>
          </p:nvPr>
        </p:nvPicPr>
        <p:blipFill>
          <a:blip r:embed="rId12"/>
          <a:stretch>
            <a:fillRect/>
          </a:stretch>
        </p:blipFill>
        <p:spPr>
          <a:xfrm>
            <a:off x="4078336" y="1351337"/>
            <a:ext cx="8122643" cy="5388977"/>
          </a:xfrm>
          <a:prstGeom prst="rect">
            <a:avLst/>
          </a:prstGeom>
        </p:spPr>
      </p:pic>
      <p:sp>
        <p:nvSpPr>
          <p:cNvPr id="6" name="ZoneTexte 5">
            <a:extLst>
              <a:ext uri="{FF2B5EF4-FFF2-40B4-BE49-F238E27FC236}">
                <a16:creationId xmlns:a16="http://schemas.microsoft.com/office/drawing/2014/main" id="{B2A70FBE-C870-39CA-7EA3-B756663CF23E}"/>
              </a:ext>
            </a:extLst>
          </p:cNvPr>
          <p:cNvSpPr txBox="1"/>
          <p:nvPr>
            <p:custDataLst>
              <p:tags r:id="rId2"/>
            </p:custDataLst>
          </p:nvPr>
        </p:nvSpPr>
        <p:spPr>
          <a:xfrm>
            <a:off x="3288983" y="2315642"/>
            <a:ext cx="1766277"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Mortalité</a:t>
            </a:r>
          </a:p>
        </p:txBody>
      </p:sp>
      <p:sp>
        <p:nvSpPr>
          <p:cNvPr id="7" name="ZoneTexte 6">
            <a:extLst>
              <a:ext uri="{FF2B5EF4-FFF2-40B4-BE49-F238E27FC236}">
                <a16:creationId xmlns:a16="http://schemas.microsoft.com/office/drawing/2014/main" id="{135968D1-7D3D-2BFB-ED40-CF98FB0B2EDD}"/>
              </a:ext>
            </a:extLst>
          </p:cNvPr>
          <p:cNvSpPr txBox="1"/>
          <p:nvPr>
            <p:custDataLst>
              <p:tags r:id="rId3"/>
            </p:custDataLst>
          </p:nvPr>
        </p:nvSpPr>
        <p:spPr>
          <a:xfrm>
            <a:off x="3492183" y="3273611"/>
            <a:ext cx="1563077"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Fractures</a:t>
            </a:r>
          </a:p>
        </p:txBody>
      </p:sp>
      <p:sp>
        <p:nvSpPr>
          <p:cNvPr id="8" name="ZoneTexte 7">
            <a:extLst>
              <a:ext uri="{FF2B5EF4-FFF2-40B4-BE49-F238E27FC236}">
                <a16:creationId xmlns:a16="http://schemas.microsoft.com/office/drawing/2014/main" id="{DCFDB50C-1E5F-B31D-CD25-A37E7F2AD4C7}"/>
              </a:ext>
            </a:extLst>
          </p:cNvPr>
          <p:cNvSpPr txBox="1"/>
          <p:nvPr>
            <p:custDataLst>
              <p:tags r:id="rId4"/>
            </p:custDataLst>
          </p:nvPr>
        </p:nvSpPr>
        <p:spPr>
          <a:xfrm>
            <a:off x="3288983" y="4896536"/>
            <a:ext cx="1578708"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Chutes</a:t>
            </a:r>
          </a:p>
        </p:txBody>
      </p:sp>
      <p:sp>
        <p:nvSpPr>
          <p:cNvPr id="9" name="ZoneTexte 8">
            <a:extLst>
              <a:ext uri="{FF2B5EF4-FFF2-40B4-BE49-F238E27FC236}">
                <a16:creationId xmlns:a16="http://schemas.microsoft.com/office/drawing/2014/main" id="{5A63707C-86E0-99AC-75EE-D82364FC8D09}"/>
              </a:ext>
            </a:extLst>
          </p:cNvPr>
          <p:cNvSpPr txBox="1"/>
          <p:nvPr>
            <p:custDataLst>
              <p:tags r:id="rId5"/>
            </p:custDataLst>
          </p:nvPr>
        </p:nvSpPr>
        <p:spPr>
          <a:xfrm>
            <a:off x="3492183" y="6108616"/>
            <a:ext cx="1766277"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Diabète</a:t>
            </a:r>
          </a:p>
        </p:txBody>
      </p:sp>
      <p:sp>
        <p:nvSpPr>
          <p:cNvPr id="10" name="ZoneTexte 9">
            <a:extLst>
              <a:ext uri="{FF2B5EF4-FFF2-40B4-BE49-F238E27FC236}">
                <a16:creationId xmlns:a16="http://schemas.microsoft.com/office/drawing/2014/main" id="{9F05EF7C-1A16-AA98-9239-FF14E92DB401}"/>
              </a:ext>
            </a:extLst>
          </p:cNvPr>
          <p:cNvSpPr txBox="1"/>
          <p:nvPr>
            <p:custDataLst>
              <p:tags r:id="rId6"/>
            </p:custDataLst>
          </p:nvPr>
        </p:nvSpPr>
        <p:spPr>
          <a:xfrm>
            <a:off x="9133596" y="1976605"/>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11" name="ZoneTexte 10">
            <a:extLst>
              <a:ext uri="{FF2B5EF4-FFF2-40B4-BE49-F238E27FC236}">
                <a16:creationId xmlns:a16="http://schemas.microsoft.com/office/drawing/2014/main" id="{70C311D8-ADE2-5BB3-DB26-92F954EDE620}"/>
              </a:ext>
            </a:extLst>
          </p:cNvPr>
          <p:cNvSpPr txBox="1"/>
          <p:nvPr>
            <p:custDataLst>
              <p:tags r:id="rId7"/>
            </p:custDataLst>
          </p:nvPr>
        </p:nvSpPr>
        <p:spPr>
          <a:xfrm>
            <a:off x="9113721" y="3799603"/>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12" name="ZoneTexte 11">
            <a:extLst>
              <a:ext uri="{FF2B5EF4-FFF2-40B4-BE49-F238E27FC236}">
                <a16:creationId xmlns:a16="http://schemas.microsoft.com/office/drawing/2014/main" id="{73E7A7ED-91FA-217D-C440-4675A6A2CFF9}"/>
              </a:ext>
            </a:extLst>
          </p:cNvPr>
          <p:cNvSpPr txBox="1"/>
          <p:nvPr>
            <p:custDataLst>
              <p:tags r:id="rId8"/>
            </p:custDataLst>
          </p:nvPr>
        </p:nvSpPr>
        <p:spPr>
          <a:xfrm>
            <a:off x="9113721" y="4935073"/>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13" name="ZoneTexte 12">
            <a:extLst>
              <a:ext uri="{FF2B5EF4-FFF2-40B4-BE49-F238E27FC236}">
                <a16:creationId xmlns:a16="http://schemas.microsoft.com/office/drawing/2014/main" id="{BB6BDA22-D1AF-3C94-5C38-5EB673378D0A}"/>
              </a:ext>
            </a:extLst>
          </p:cNvPr>
          <p:cNvSpPr txBox="1"/>
          <p:nvPr>
            <p:custDataLst>
              <p:tags r:id="rId9"/>
            </p:custDataLst>
          </p:nvPr>
        </p:nvSpPr>
        <p:spPr>
          <a:xfrm>
            <a:off x="9133596" y="6354837"/>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pic>
        <p:nvPicPr>
          <p:cNvPr id="2" name="Image 1">
            <a:extLst>
              <a:ext uri="{FF2B5EF4-FFF2-40B4-BE49-F238E27FC236}">
                <a16:creationId xmlns:a16="http://schemas.microsoft.com/office/drawing/2014/main" id="{86D900F8-1773-1284-4FAD-4027455FDADD}"/>
              </a:ext>
            </a:extLst>
          </p:cNvPr>
          <p:cNvPicPr>
            <a:picLocks noChangeAspect="1"/>
          </p:cNvPicPr>
          <p:nvPr>
            <p:custDataLst>
              <p:tags r:id="rId10"/>
            </p:custDataLst>
          </p:nvPr>
        </p:nvPicPr>
        <p:blipFill>
          <a:blip r:embed="rId13"/>
          <a:stretch>
            <a:fillRect/>
          </a:stretch>
        </p:blipFill>
        <p:spPr>
          <a:xfrm>
            <a:off x="1" y="16407"/>
            <a:ext cx="4549697" cy="1410405"/>
          </a:xfrm>
          <a:prstGeom prst="rect">
            <a:avLst/>
          </a:prstGeom>
        </p:spPr>
      </p:pic>
      <p:sp>
        <p:nvSpPr>
          <p:cNvPr id="4" name="ZoneTexte 3">
            <a:extLst>
              <a:ext uri="{FF2B5EF4-FFF2-40B4-BE49-F238E27FC236}">
                <a16:creationId xmlns:a16="http://schemas.microsoft.com/office/drawing/2014/main" id="{A2B18837-2DF9-7734-79E1-994F575BDBFD}"/>
              </a:ext>
            </a:extLst>
          </p:cNvPr>
          <p:cNvSpPr txBox="1"/>
          <p:nvPr/>
        </p:nvSpPr>
        <p:spPr>
          <a:xfrm>
            <a:off x="6396183" y="25901"/>
            <a:ext cx="6105235" cy="830997"/>
          </a:xfrm>
          <a:prstGeom prst="rect">
            <a:avLst/>
          </a:prstGeom>
          <a:noFill/>
        </p:spPr>
        <p:txBody>
          <a:bodyPr wrap="square">
            <a:spAutoFit/>
          </a:bodyPr>
          <a:lstStyle/>
          <a:p>
            <a:pPr defTabSz="609585"/>
            <a:r>
              <a:rPr lang="fr-FR" sz="2400" dirty="0">
                <a:solidFill>
                  <a:prstClr val="black"/>
                </a:solidFill>
                <a:latin typeface="Arial Narrow" panose="020B0606020202030204" pitchFamily="34" charset="0"/>
              </a:rPr>
              <a:t>Niveau de déficience en Vit D : tous &lt; 75 nmol/L, </a:t>
            </a:r>
          </a:p>
          <a:p>
            <a:pPr defTabSz="609585"/>
            <a:r>
              <a:rPr lang="fr-FR" sz="2400" dirty="0">
                <a:solidFill>
                  <a:prstClr val="black"/>
                </a:solidFill>
                <a:latin typeface="Arial Narrow" panose="020B0606020202030204" pitchFamily="34" charset="0"/>
              </a:rPr>
              <a:t>une portion significative &lt; 50 nmol/L</a:t>
            </a:r>
          </a:p>
        </p:txBody>
      </p:sp>
    </p:spTree>
    <p:extLst>
      <p:ext uri="{BB962C8B-B14F-4D97-AF65-F5344CB8AC3E}">
        <p14:creationId xmlns:p14="http://schemas.microsoft.com/office/powerpoint/2010/main" val="18118410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5ECF581-1AB7-AC84-C922-3717AC2A5068}"/>
              </a:ext>
            </a:extLst>
          </p:cNvPr>
          <p:cNvPicPr>
            <a:picLocks noChangeAspect="1"/>
          </p:cNvPicPr>
          <p:nvPr>
            <p:custDataLst>
              <p:tags r:id="rId1"/>
            </p:custDataLst>
          </p:nvPr>
        </p:nvPicPr>
        <p:blipFill>
          <a:blip r:embed="rId15"/>
          <a:stretch>
            <a:fillRect/>
          </a:stretch>
        </p:blipFill>
        <p:spPr>
          <a:xfrm>
            <a:off x="660485" y="73261"/>
            <a:ext cx="10871031" cy="6858000"/>
          </a:xfrm>
          <a:prstGeom prst="rect">
            <a:avLst/>
          </a:prstGeom>
        </p:spPr>
      </p:pic>
      <p:sp>
        <p:nvSpPr>
          <p:cNvPr id="6" name="ZoneTexte 5">
            <a:extLst>
              <a:ext uri="{FF2B5EF4-FFF2-40B4-BE49-F238E27FC236}">
                <a16:creationId xmlns:a16="http://schemas.microsoft.com/office/drawing/2014/main" id="{CCF7BE0F-D83A-7986-CB00-2E86EE402B63}"/>
              </a:ext>
            </a:extLst>
          </p:cNvPr>
          <p:cNvSpPr txBox="1"/>
          <p:nvPr>
            <p:custDataLst>
              <p:tags r:id="rId2"/>
            </p:custDataLst>
          </p:nvPr>
        </p:nvSpPr>
        <p:spPr>
          <a:xfrm>
            <a:off x="8420992" y="1094081"/>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7" name="ZoneTexte 6">
            <a:extLst>
              <a:ext uri="{FF2B5EF4-FFF2-40B4-BE49-F238E27FC236}">
                <a16:creationId xmlns:a16="http://schemas.microsoft.com/office/drawing/2014/main" id="{00924881-CF14-FC05-743E-340E6A5EA4C8}"/>
              </a:ext>
            </a:extLst>
          </p:cNvPr>
          <p:cNvSpPr txBox="1"/>
          <p:nvPr>
            <p:custDataLst>
              <p:tags r:id="rId3"/>
            </p:custDataLst>
          </p:nvPr>
        </p:nvSpPr>
        <p:spPr>
          <a:xfrm>
            <a:off x="8331031" y="2912462"/>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8" name="ZoneTexte 7">
            <a:extLst>
              <a:ext uri="{FF2B5EF4-FFF2-40B4-BE49-F238E27FC236}">
                <a16:creationId xmlns:a16="http://schemas.microsoft.com/office/drawing/2014/main" id="{F756A3D0-AF6A-9A8B-444D-D128937A1F60}"/>
              </a:ext>
            </a:extLst>
          </p:cNvPr>
          <p:cNvSpPr txBox="1"/>
          <p:nvPr>
            <p:custDataLst>
              <p:tags r:id="rId4"/>
            </p:custDataLst>
          </p:nvPr>
        </p:nvSpPr>
        <p:spPr>
          <a:xfrm>
            <a:off x="8331031" y="4138138"/>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Insuffisant</a:t>
            </a:r>
          </a:p>
        </p:txBody>
      </p:sp>
      <p:sp>
        <p:nvSpPr>
          <p:cNvPr id="9" name="ZoneTexte 8">
            <a:extLst>
              <a:ext uri="{FF2B5EF4-FFF2-40B4-BE49-F238E27FC236}">
                <a16:creationId xmlns:a16="http://schemas.microsoft.com/office/drawing/2014/main" id="{7FEEF4F1-87CE-16AE-F5C6-E61F2D72B627}"/>
              </a:ext>
            </a:extLst>
          </p:cNvPr>
          <p:cNvSpPr txBox="1"/>
          <p:nvPr>
            <p:custDataLst>
              <p:tags r:id="rId5"/>
            </p:custDataLst>
          </p:nvPr>
        </p:nvSpPr>
        <p:spPr>
          <a:xfrm>
            <a:off x="8401200" y="5095662"/>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Insuffisant</a:t>
            </a:r>
          </a:p>
        </p:txBody>
      </p:sp>
      <p:sp>
        <p:nvSpPr>
          <p:cNvPr id="10" name="ZoneTexte 9">
            <a:extLst>
              <a:ext uri="{FF2B5EF4-FFF2-40B4-BE49-F238E27FC236}">
                <a16:creationId xmlns:a16="http://schemas.microsoft.com/office/drawing/2014/main" id="{4A4C0A20-3AF6-7F54-4DED-9C82FC85BD09}"/>
              </a:ext>
            </a:extLst>
          </p:cNvPr>
          <p:cNvSpPr txBox="1"/>
          <p:nvPr>
            <p:custDataLst>
              <p:tags r:id="rId6"/>
            </p:custDataLst>
          </p:nvPr>
        </p:nvSpPr>
        <p:spPr>
          <a:xfrm>
            <a:off x="8420992" y="1827314"/>
            <a:ext cx="26416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bénéfice</a:t>
            </a:r>
          </a:p>
        </p:txBody>
      </p:sp>
      <p:sp>
        <p:nvSpPr>
          <p:cNvPr id="11" name="ZoneTexte 10">
            <a:extLst>
              <a:ext uri="{FF2B5EF4-FFF2-40B4-BE49-F238E27FC236}">
                <a16:creationId xmlns:a16="http://schemas.microsoft.com/office/drawing/2014/main" id="{B721BABF-C8CB-20D9-1556-225EF9C541D0}"/>
              </a:ext>
            </a:extLst>
          </p:cNvPr>
          <p:cNvSpPr txBox="1"/>
          <p:nvPr>
            <p:custDataLst>
              <p:tags r:id="rId7"/>
            </p:custDataLst>
          </p:nvPr>
        </p:nvSpPr>
        <p:spPr>
          <a:xfrm>
            <a:off x="1391139" y="1001746"/>
            <a:ext cx="1524328" cy="461665"/>
          </a:xfrm>
          <a:prstGeom prst="rect">
            <a:avLst/>
          </a:prstGeom>
          <a:noFill/>
        </p:spPr>
        <p:txBody>
          <a:bodyPr wrap="none" rtlCol="0">
            <a:spAutoFit/>
          </a:bodyPr>
          <a:lstStyle/>
          <a:p>
            <a:pPr defTabSz="609585"/>
            <a:r>
              <a:rPr lang="fr-FR" sz="2400" dirty="0" err="1">
                <a:solidFill>
                  <a:prstClr val="black"/>
                </a:solidFill>
                <a:latin typeface="Calibri" panose="020F0502020204030204"/>
              </a:rPr>
              <a:t>Cardiovasc</a:t>
            </a:r>
            <a:endParaRPr lang="fr-FR" sz="2400" dirty="0">
              <a:solidFill>
                <a:prstClr val="black"/>
              </a:solidFill>
              <a:latin typeface="Calibri" panose="020F0502020204030204"/>
            </a:endParaRPr>
          </a:p>
        </p:txBody>
      </p:sp>
      <p:sp>
        <p:nvSpPr>
          <p:cNvPr id="12" name="ZoneTexte 11">
            <a:extLst>
              <a:ext uri="{FF2B5EF4-FFF2-40B4-BE49-F238E27FC236}">
                <a16:creationId xmlns:a16="http://schemas.microsoft.com/office/drawing/2014/main" id="{F0FF76F4-7D51-DEE1-3574-0993174CE884}"/>
              </a:ext>
            </a:extLst>
          </p:cNvPr>
          <p:cNvSpPr txBox="1"/>
          <p:nvPr>
            <p:custDataLst>
              <p:tags r:id="rId8"/>
            </p:custDataLst>
          </p:nvPr>
        </p:nvSpPr>
        <p:spPr>
          <a:xfrm>
            <a:off x="1368100" y="1827314"/>
            <a:ext cx="2094523"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Cancer</a:t>
            </a:r>
          </a:p>
        </p:txBody>
      </p:sp>
      <p:sp>
        <p:nvSpPr>
          <p:cNvPr id="13" name="ZoneTexte 12">
            <a:extLst>
              <a:ext uri="{FF2B5EF4-FFF2-40B4-BE49-F238E27FC236}">
                <a16:creationId xmlns:a16="http://schemas.microsoft.com/office/drawing/2014/main" id="{5ABE1517-8027-83E1-D666-82FAF3CA79DF}"/>
              </a:ext>
            </a:extLst>
          </p:cNvPr>
          <p:cNvSpPr txBox="1"/>
          <p:nvPr>
            <p:custDataLst>
              <p:tags r:id="rId9"/>
            </p:custDataLst>
          </p:nvPr>
        </p:nvSpPr>
        <p:spPr>
          <a:xfrm>
            <a:off x="1368100" y="3158684"/>
            <a:ext cx="2211347"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Dépression</a:t>
            </a:r>
          </a:p>
        </p:txBody>
      </p:sp>
      <p:sp>
        <p:nvSpPr>
          <p:cNvPr id="14" name="ZoneTexte 13">
            <a:extLst>
              <a:ext uri="{FF2B5EF4-FFF2-40B4-BE49-F238E27FC236}">
                <a16:creationId xmlns:a16="http://schemas.microsoft.com/office/drawing/2014/main" id="{36854FE3-5739-0A14-E4F9-1D55A401853C}"/>
              </a:ext>
            </a:extLst>
          </p:cNvPr>
          <p:cNvSpPr txBox="1"/>
          <p:nvPr>
            <p:custDataLst>
              <p:tags r:id="rId10"/>
            </p:custDataLst>
          </p:nvPr>
        </p:nvSpPr>
        <p:spPr>
          <a:xfrm>
            <a:off x="1368099" y="4138138"/>
            <a:ext cx="2383284"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Forme physique</a:t>
            </a:r>
          </a:p>
        </p:txBody>
      </p:sp>
      <p:sp>
        <p:nvSpPr>
          <p:cNvPr id="15" name="ZoneTexte 14">
            <a:extLst>
              <a:ext uri="{FF2B5EF4-FFF2-40B4-BE49-F238E27FC236}">
                <a16:creationId xmlns:a16="http://schemas.microsoft.com/office/drawing/2014/main" id="{ED6B65A6-0D74-8FB9-9B86-6180C62BD965}"/>
              </a:ext>
            </a:extLst>
          </p:cNvPr>
          <p:cNvSpPr txBox="1"/>
          <p:nvPr>
            <p:custDataLst>
              <p:tags r:id="rId11"/>
            </p:custDataLst>
          </p:nvPr>
        </p:nvSpPr>
        <p:spPr>
          <a:xfrm>
            <a:off x="1368099" y="4993958"/>
            <a:ext cx="2235200"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Infection</a:t>
            </a:r>
          </a:p>
        </p:txBody>
      </p:sp>
      <p:sp>
        <p:nvSpPr>
          <p:cNvPr id="16" name="ZoneTexte 15">
            <a:extLst>
              <a:ext uri="{FF2B5EF4-FFF2-40B4-BE49-F238E27FC236}">
                <a16:creationId xmlns:a16="http://schemas.microsoft.com/office/drawing/2014/main" id="{FBE9A57B-7C9F-B4BB-58A4-F3E150870AD5}"/>
              </a:ext>
            </a:extLst>
          </p:cNvPr>
          <p:cNvSpPr txBox="1"/>
          <p:nvPr>
            <p:custDataLst>
              <p:tags r:id="rId12"/>
            </p:custDataLst>
          </p:nvPr>
        </p:nvSpPr>
        <p:spPr>
          <a:xfrm>
            <a:off x="1368099" y="6138001"/>
            <a:ext cx="2727163"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Effets indésirables</a:t>
            </a:r>
          </a:p>
        </p:txBody>
      </p:sp>
      <p:sp>
        <p:nvSpPr>
          <p:cNvPr id="17" name="ZoneTexte 16">
            <a:extLst>
              <a:ext uri="{FF2B5EF4-FFF2-40B4-BE49-F238E27FC236}">
                <a16:creationId xmlns:a16="http://schemas.microsoft.com/office/drawing/2014/main" id="{33C6B4C7-BDEF-1847-E09E-8454D226A589}"/>
              </a:ext>
            </a:extLst>
          </p:cNvPr>
          <p:cNvSpPr txBox="1"/>
          <p:nvPr>
            <p:custDataLst>
              <p:tags r:id="rId13"/>
            </p:custDataLst>
          </p:nvPr>
        </p:nvSpPr>
        <p:spPr>
          <a:xfrm>
            <a:off x="8420992" y="6138001"/>
            <a:ext cx="2255145"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Pas de risque</a:t>
            </a:r>
          </a:p>
        </p:txBody>
      </p:sp>
    </p:spTree>
    <p:extLst>
      <p:ext uri="{BB962C8B-B14F-4D97-AF65-F5344CB8AC3E}">
        <p14:creationId xmlns:p14="http://schemas.microsoft.com/office/powerpoint/2010/main" val="38828663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674CF7A-31E0-8C52-2C7B-B212135340BC}"/>
              </a:ext>
            </a:extLst>
          </p:cNvPr>
          <p:cNvPicPr>
            <a:picLocks noGrp="1" noChangeAspect="1"/>
          </p:cNvPicPr>
          <p:nvPr>
            <p:ph idx="4294967295"/>
            <p:custDataLst>
              <p:tags r:id="rId1"/>
            </p:custDataLst>
          </p:nvPr>
        </p:nvPicPr>
        <p:blipFill rotWithShape="1">
          <a:blip r:embed="rId3"/>
          <a:srcRect r="1758" b="-2"/>
          <a:stretch/>
        </p:blipFill>
        <p:spPr>
          <a:xfrm>
            <a:off x="0" y="1"/>
            <a:ext cx="12192000" cy="6855884"/>
          </a:xfrm>
          <a:prstGeom prst="rect">
            <a:avLst/>
          </a:prstGeom>
        </p:spPr>
      </p:pic>
      <p:sp>
        <p:nvSpPr>
          <p:cNvPr id="2" name="Bouton d'action : Accueil 1">
            <a:hlinkClick r:id="rId4" action="ppaction://hlinksldjump" highlightClick="1"/>
            <a:extLst>
              <a:ext uri="{FF2B5EF4-FFF2-40B4-BE49-F238E27FC236}">
                <a16:creationId xmlns:a16="http://schemas.microsoft.com/office/drawing/2014/main" id="{57CB3357-95F9-85BE-3EE4-CB6BABE9687D}"/>
              </a:ext>
            </a:extLst>
          </p:cNvPr>
          <p:cNvSpPr/>
          <p:nvPr/>
        </p:nvSpPr>
        <p:spPr>
          <a:xfrm>
            <a:off x="10825020" y="258620"/>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601864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D8851-6A7E-6E1D-C98C-7537FEFCA8EA}"/>
              </a:ext>
            </a:extLst>
          </p:cNvPr>
          <p:cNvSpPr>
            <a:spLocks noGrp="1"/>
          </p:cNvSpPr>
          <p:nvPr>
            <p:ph type="title"/>
          </p:nvPr>
        </p:nvSpPr>
        <p:spPr/>
        <p:txBody>
          <a:bodyPr/>
          <a:lstStyle/>
          <a:p>
            <a:r>
              <a:rPr lang="fr-FR" dirty="0"/>
              <a:t>11- </a:t>
            </a:r>
            <a:r>
              <a:rPr lang="fr-FR" dirty="0" err="1"/>
              <a:t>ALT-on</a:t>
            </a:r>
            <a:r>
              <a:rPr lang="fr-FR" dirty="0"/>
              <a:t> besoin de dépister la stéatose hépatique?</a:t>
            </a:r>
          </a:p>
        </p:txBody>
      </p:sp>
      <p:sp>
        <p:nvSpPr>
          <p:cNvPr id="6" name="Espace réservé du contenu 5">
            <a:extLst>
              <a:ext uri="{FF2B5EF4-FFF2-40B4-BE49-F238E27FC236}">
                <a16:creationId xmlns:a16="http://schemas.microsoft.com/office/drawing/2014/main" id="{1762D816-6D09-8DB8-917C-F47077049938}"/>
              </a:ext>
            </a:extLst>
          </p:cNvPr>
          <p:cNvSpPr>
            <a:spLocks noGrp="1"/>
          </p:cNvSpPr>
          <p:nvPr>
            <p:ph idx="10"/>
          </p:nvPr>
        </p:nvSpPr>
        <p:spPr/>
        <p:txBody>
          <a:bodyPr/>
          <a:lstStyle/>
          <a:p>
            <a:endParaRPr lang="fr-FR"/>
          </a:p>
        </p:txBody>
      </p:sp>
      <p:graphicFrame>
        <p:nvGraphicFramePr>
          <p:cNvPr id="7" name="Tableau 4">
            <a:extLst>
              <a:ext uri="{FF2B5EF4-FFF2-40B4-BE49-F238E27FC236}">
                <a16:creationId xmlns:a16="http://schemas.microsoft.com/office/drawing/2014/main" id="{E29E067E-3D38-5597-14DD-855385D7B490}"/>
              </a:ext>
            </a:extLst>
          </p:cNvPr>
          <p:cNvGraphicFramePr>
            <a:graphicFrameLocks/>
          </p:cNvGraphicFramePr>
          <p:nvPr/>
        </p:nvGraphicFramePr>
        <p:xfrm>
          <a:off x="2194985" y="1507067"/>
          <a:ext cx="9558867" cy="846497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AST/ALT</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1219200">
                <a:tc>
                  <a:txBody>
                    <a:bodyPr/>
                    <a:lstStyle/>
                    <a:p>
                      <a:r>
                        <a:rPr lang="fr-FR" sz="2100" dirty="0"/>
                        <a:t>Indication(s) à éviter</a:t>
                      </a:r>
                    </a:p>
                  </a:txBody>
                  <a:tcPr marL="121920" marR="121920" marT="60960" marB="60960"/>
                </a:tc>
                <a:tc gridSpan="3">
                  <a:txBody>
                    <a:bodyPr/>
                    <a:lstStyle/>
                    <a:p>
                      <a:r>
                        <a:rPr lang="fr-FR" sz="2400" dirty="0"/>
                        <a:t>Toute indication pour AST</a:t>
                      </a:r>
                    </a:p>
                    <a:p>
                      <a:r>
                        <a:rPr lang="fr-FR" sz="2400" dirty="0"/>
                        <a:t>Dépistage stéatose hépatique</a:t>
                      </a:r>
                    </a:p>
                    <a:p>
                      <a:r>
                        <a:rPr lang="fr-FR" sz="2400" dirty="0"/>
                        <a:t>En débutant des statines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3048000">
                <a:tc>
                  <a:txBody>
                    <a:bodyPr/>
                    <a:lstStyle/>
                    <a:p>
                      <a:r>
                        <a:rPr lang="fr-FR" sz="2100" dirty="0"/>
                        <a:t>Contexte</a:t>
                      </a:r>
                    </a:p>
                  </a:txBody>
                  <a:tcPr marL="121920" marR="121920" marT="60960" marB="60960"/>
                </a:tc>
                <a:tc gridSpan="3">
                  <a:txBody>
                    <a:bodyPr/>
                    <a:lstStyle/>
                    <a:p>
                      <a:r>
                        <a:rPr lang="fr-FR" sz="2400" dirty="0"/>
                        <a:t>Obésité Canada : Dépistage au choix</a:t>
                      </a:r>
                    </a:p>
                    <a:p>
                      <a:r>
                        <a:rPr lang="fr-FR" sz="2400" dirty="0"/>
                        <a:t>AST = n’apporte rien de plus qu’ALT</a:t>
                      </a:r>
                    </a:p>
                    <a:p>
                      <a:r>
                        <a:rPr lang="fr-FR" sz="2400" dirty="0"/>
                        <a:t>Stéatose hépatique = fréquent, 1-2% progressent vers cirrhose</a:t>
                      </a:r>
                    </a:p>
                    <a:p>
                      <a:r>
                        <a:rPr lang="fr-FR" sz="2400" dirty="0"/>
                        <a:t>Stéatose hépatique = obésité = traitement de l’obésité </a:t>
                      </a:r>
                    </a:p>
                    <a:p>
                      <a:r>
                        <a:rPr lang="fr-FR" sz="2400" dirty="0"/>
                        <a:t>Potentiel de cascade diagnostique importante/cout d’</a:t>
                      </a:r>
                      <a:r>
                        <a:rPr lang="fr-FR" sz="2400" dirty="0" err="1"/>
                        <a:t>oppotunité</a:t>
                      </a:r>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1219200">
                <a:tc>
                  <a:txBody>
                    <a:bodyPr/>
                    <a:lstStyle/>
                    <a:p>
                      <a:r>
                        <a:rPr lang="fr-FR" sz="2100" dirty="0"/>
                        <a:t>Sensibilité/Spécificité</a:t>
                      </a:r>
                    </a:p>
                  </a:txBody>
                  <a:tcPr marL="121920" marR="121920" marT="60960" marB="60960"/>
                </a:tc>
                <a:tc>
                  <a:txBody>
                    <a:bodyPr/>
                    <a:lstStyle/>
                    <a:p>
                      <a:pPr algn="ctr"/>
                      <a:r>
                        <a:rPr lang="fr-FR" sz="2400" dirty="0"/>
                        <a:t>40%/90% pour mx hépatique à 1 an </a:t>
                      </a:r>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1,38$</a:t>
                      </a:r>
                    </a:p>
                  </a:txBody>
                  <a:tcPr marL="121920" marR="121920" marT="60960" marB="60960"/>
                </a:tc>
                <a:extLst>
                  <a:ext uri="{0D108BD9-81ED-4DB2-BD59-A6C34878D82A}">
                    <a16:rowId xmlns:a16="http://schemas.microsoft.com/office/drawing/2014/main" val="3847945946"/>
                  </a:ext>
                </a:extLst>
              </a:tr>
              <a:tr h="1950720">
                <a:tc>
                  <a:txBody>
                    <a:bodyPr/>
                    <a:lstStyle/>
                    <a:p>
                      <a:r>
                        <a:rPr lang="fr-FR" sz="2100" dirty="0"/>
                        <a:t>Alternative</a:t>
                      </a:r>
                    </a:p>
                  </a:txBody>
                  <a:tcPr marL="121920" marR="121920" marT="60960" marB="60960"/>
                </a:tc>
                <a:tc gridSpan="3">
                  <a:txBody>
                    <a:bodyPr/>
                    <a:lstStyle/>
                    <a:p>
                      <a:r>
                        <a:rPr lang="fr-FR" sz="2400" dirty="0"/>
                        <a:t>« Bilan hépatique » suggéré : ALT et </a:t>
                      </a:r>
                      <a:r>
                        <a:rPr lang="fr-FR" sz="2400" dirty="0" err="1"/>
                        <a:t>Bili</a:t>
                      </a:r>
                      <a:r>
                        <a:rPr lang="fr-FR" sz="2400" dirty="0"/>
                        <a:t> chez patients symptomatiques</a:t>
                      </a:r>
                    </a:p>
                    <a:p>
                      <a:endParaRPr lang="fr-FR" sz="2400" dirty="0"/>
                    </a:p>
                    <a:p>
                      <a:r>
                        <a:rPr lang="fr-FR" sz="2400" dirty="0"/>
                        <a:t>Patient à risque de stéatose = travailler sur facteurs de risque = ROH et obésité</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3446928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8F3C93-6FC1-7E46-B34F-6545BEF962E9}"/>
              </a:ext>
            </a:extLst>
          </p:cNvPr>
          <p:cNvSpPr txBox="1">
            <a:spLocks/>
          </p:cNvSpPr>
          <p:nvPr/>
        </p:nvSpPr>
        <p:spPr>
          <a:xfrm>
            <a:off x="843065" y="346961"/>
            <a:ext cx="10505872" cy="961059"/>
          </a:xfrm>
          <a:prstGeom prst="rect">
            <a:avLst/>
          </a:prstGeom>
        </p:spPr>
        <p:txBody>
          <a:bodyPr vert="horz" lIns="121807" tIns="60904" rIns="121807" bIns="60904" rtlCol="0" anchor="ctr">
            <a:normAutofit/>
          </a:bodyPr>
          <a:lstStyle/>
          <a:p>
            <a:pPr defTabSz="913554">
              <a:lnSpc>
                <a:spcPct val="90000"/>
              </a:lnSpc>
              <a:spcBef>
                <a:spcPct val="0"/>
              </a:spcBef>
              <a:defRPr/>
            </a:pPr>
            <a:r>
              <a:rPr lang="en-US" sz="3996" b="1" dirty="0" err="1">
                <a:ln>
                  <a:solidFill>
                    <a:schemeClr val="accent1"/>
                  </a:solidFill>
                </a:ln>
                <a:solidFill>
                  <a:schemeClr val="bg2"/>
                </a:solidFill>
                <a:ea typeface="+mj-ea"/>
                <a:cs typeface="+mj-cs"/>
              </a:rPr>
              <a:t>Choisir</a:t>
            </a:r>
            <a:r>
              <a:rPr lang="en-US" sz="3996" b="1" dirty="0">
                <a:ln>
                  <a:solidFill>
                    <a:schemeClr val="accent1"/>
                  </a:solidFill>
                </a:ln>
                <a:solidFill>
                  <a:schemeClr val="bg2"/>
                </a:solidFill>
                <a:ea typeface="+mj-ea"/>
                <a:cs typeface="+mj-cs"/>
              </a:rPr>
              <a:t> avec </a:t>
            </a:r>
            <a:r>
              <a:rPr lang="en-US" sz="3996" b="1" dirty="0" err="1">
                <a:ln>
                  <a:solidFill>
                    <a:schemeClr val="accent1"/>
                  </a:solidFill>
                </a:ln>
                <a:solidFill>
                  <a:schemeClr val="bg2"/>
                </a:solidFill>
                <a:ea typeface="+mj-ea"/>
                <a:cs typeface="+mj-cs"/>
              </a:rPr>
              <a:t>soin</a:t>
            </a:r>
            <a:r>
              <a:rPr lang="en-US" sz="3996" b="1" dirty="0">
                <a:ln>
                  <a:solidFill>
                    <a:schemeClr val="accent1"/>
                  </a:solidFill>
                </a:ln>
                <a:solidFill>
                  <a:schemeClr val="bg2"/>
                </a:solidFill>
                <a:ea typeface="+mj-ea"/>
                <a:cs typeface="+mj-cs"/>
              </a:rPr>
              <a:t> Québec</a:t>
            </a:r>
          </a:p>
        </p:txBody>
      </p:sp>
      <p:sp>
        <p:nvSpPr>
          <p:cNvPr id="5" name="Content Placeholder 2">
            <a:extLst>
              <a:ext uri="{FF2B5EF4-FFF2-40B4-BE49-F238E27FC236}">
                <a16:creationId xmlns:a16="http://schemas.microsoft.com/office/drawing/2014/main" id="{16FA1473-512E-2544-B0D4-06D2A0E22E11}"/>
              </a:ext>
            </a:extLst>
          </p:cNvPr>
          <p:cNvSpPr txBox="1">
            <a:spLocks/>
          </p:cNvSpPr>
          <p:nvPr/>
        </p:nvSpPr>
        <p:spPr>
          <a:xfrm>
            <a:off x="843065" y="1321014"/>
            <a:ext cx="10505872" cy="4855952"/>
          </a:xfrm>
          <a:prstGeom prst="rect">
            <a:avLst/>
          </a:prstGeom>
        </p:spPr>
        <p:txBody>
          <a:bodyPr vert="horz" lIns="121807" tIns="60904" rIns="121807" bIns="60904" rtlCol="0">
            <a:normAutofit fontScale="92500"/>
          </a:bodyPr>
          <a:lstStyle/>
          <a:p>
            <a:pPr marL="239778" indent="-239778" defTabSz="913554" fontAlgn="base">
              <a:spcAft>
                <a:spcPts val="799"/>
              </a:spcAft>
              <a:buFont typeface="Arial" panose="020B0604020202020204" pitchFamily="34" charset="0"/>
              <a:buChar char="•"/>
              <a:defRPr/>
            </a:pPr>
            <a:r>
              <a:rPr lang="en-CA" sz="3197" dirty="0"/>
              <a:t>Branche </a:t>
            </a:r>
            <a:r>
              <a:rPr lang="en-CA" sz="3197" dirty="0" err="1"/>
              <a:t>québécoise</a:t>
            </a:r>
            <a:r>
              <a:rPr lang="en-CA" sz="3197" dirty="0"/>
              <a:t> de la </a:t>
            </a:r>
            <a:r>
              <a:rPr lang="en-CA" sz="3197" dirty="0" err="1"/>
              <a:t>campagne</a:t>
            </a:r>
            <a:r>
              <a:rPr lang="en-CA" sz="3197" dirty="0"/>
              <a:t> Choisir avec soin Canada, </a:t>
            </a:r>
            <a:r>
              <a:rPr lang="en-CA" sz="3197" dirty="0" err="1"/>
              <a:t>supportée</a:t>
            </a:r>
            <a:r>
              <a:rPr lang="en-CA" sz="3197" dirty="0"/>
              <a:t> par le Collège </a:t>
            </a:r>
            <a:r>
              <a:rPr lang="en-CA" sz="3197" dirty="0" err="1"/>
              <a:t>québécois</a:t>
            </a:r>
            <a:r>
              <a:rPr lang="en-CA" sz="3197" dirty="0"/>
              <a:t> des </a:t>
            </a:r>
            <a:r>
              <a:rPr lang="en-CA" sz="3197" dirty="0" err="1"/>
              <a:t>médecins</a:t>
            </a:r>
            <a:r>
              <a:rPr lang="en-CA" sz="3197" dirty="0"/>
              <a:t> de </a:t>
            </a:r>
            <a:r>
              <a:rPr lang="en-CA" sz="3197" dirty="0" err="1"/>
              <a:t>famille</a:t>
            </a:r>
            <a:endParaRPr lang="en-CA" sz="3197" dirty="0"/>
          </a:p>
          <a:p>
            <a:pPr marL="239778" indent="-239778" defTabSz="913554" fontAlgn="base">
              <a:spcAft>
                <a:spcPts val="799"/>
              </a:spcAft>
              <a:buFont typeface="Arial" panose="020B0604020202020204" pitchFamily="34" charset="0"/>
              <a:buChar char="•"/>
              <a:defRPr/>
            </a:pPr>
            <a:r>
              <a:rPr lang="en-CA" sz="3197" dirty="0" err="1"/>
              <a:t>Recommandations</a:t>
            </a:r>
            <a:r>
              <a:rPr lang="en-CA" sz="3197" dirty="0"/>
              <a:t> </a:t>
            </a:r>
            <a:r>
              <a:rPr lang="en-CA" sz="3197" dirty="0" err="1"/>
              <a:t>fondées</a:t>
            </a:r>
            <a:r>
              <a:rPr lang="en-CA" sz="3197" dirty="0"/>
              <a:t> sur des </a:t>
            </a:r>
            <a:r>
              <a:rPr lang="en-CA" sz="3197" dirty="0" err="1"/>
              <a:t>données</a:t>
            </a:r>
            <a:r>
              <a:rPr lang="en-CA" sz="3197" dirty="0"/>
              <a:t> </a:t>
            </a:r>
            <a:r>
              <a:rPr lang="en-CA" sz="3197" dirty="0" err="1"/>
              <a:t>probantes</a:t>
            </a:r>
            <a:endParaRPr lang="en-CA" sz="3197" dirty="0"/>
          </a:p>
          <a:p>
            <a:pPr marL="239778" indent="-239778" defTabSz="913554" fontAlgn="base">
              <a:spcAft>
                <a:spcPts val="2398"/>
              </a:spcAft>
              <a:buFont typeface="Arial" panose="020B0604020202020204" pitchFamily="34" charset="0"/>
              <a:buChar char="•"/>
              <a:defRPr/>
            </a:pPr>
            <a:r>
              <a:rPr lang="en-CA" sz="3197" dirty="0" err="1"/>
              <a:t>Outils</a:t>
            </a:r>
            <a:r>
              <a:rPr lang="en-CA" sz="3197" dirty="0"/>
              <a:t> pour des discussions </a:t>
            </a:r>
            <a:r>
              <a:rPr lang="en-CA" sz="3197" dirty="0" err="1"/>
              <a:t>différentes</a:t>
            </a:r>
            <a:r>
              <a:rPr lang="en-CA" sz="3197" dirty="0"/>
              <a:t> entre les patients et les </a:t>
            </a:r>
            <a:r>
              <a:rPr lang="en-CA" sz="3197" dirty="0" err="1"/>
              <a:t>cliniciens</a:t>
            </a:r>
            <a:endParaRPr lang="en-CA" sz="3197" dirty="0"/>
          </a:p>
          <a:p>
            <a:pPr marL="239778" indent="-239778" defTabSz="913554" fontAlgn="base">
              <a:defRPr/>
            </a:pPr>
            <a:r>
              <a:rPr lang="en-CA" sz="3197" b="1" dirty="0" err="1">
                <a:solidFill>
                  <a:schemeClr val="accent1"/>
                </a:solidFill>
              </a:rPr>
              <a:t>Mandat</a:t>
            </a:r>
            <a:endParaRPr lang="en-CA" sz="3197" b="1" dirty="0">
              <a:solidFill>
                <a:schemeClr val="accent1"/>
              </a:solidFill>
            </a:endParaRPr>
          </a:p>
          <a:p>
            <a:pPr defTabSz="913554" fontAlgn="base">
              <a:defRPr/>
            </a:pPr>
            <a:r>
              <a:rPr lang="en-CA" sz="3197" dirty="0"/>
              <a:t>Choisir avec soin Québec met la pertinence des </a:t>
            </a:r>
            <a:r>
              <a:rPr lang="en-CA" sz="3197" dirty="0" err="1"/>
              <a:t>soins</a:t>
            </a:r>
            <a:r>
              <a:rPr lang="en-CA" sz="3197" dirty="0"/>
              <a:t> au </a:t>
            </a:r>
            <a:r>
              <a:rPr lang="fr-CA" sz="3197" dirty="0"/>
              <a:t>cœur</a:t>
            </a:r>
            <a:r>
              <a:rPr lang="en-CA" sz="3197" dirty="0"/>
              <a:t> des </a:t>
            </a:r>
            <a:r>
              <a:rPr lang="en-CA" sz="3197" dirty="0" err="1"/>
              <a:t>priorités</a:t>
            </a:r>
            <a:r>
              <a:rPr lang="en-CA" sz="3197" dirty="0"/>
              <a:t> en santé en </a:t>
            </a:r>
            <a:r>
              <a:rPr lang="en-CA" sz="3197" dirty="0" err="1"/>
              <a:t>faisant</a:t>
            </a:r>
            <a:r>
              <a:rPr lang="en-CA" sz="3197" dirty="0"/>
              <a:t> la promotion de </a:t>
            </a:r>
            <a:r>
              <a:rPr lang="en-CA" sz="3197" dirty="0" err="1"/>
              <a:t>l’utilisation</a:t>
            </a:r>
            <a:r>
              <a:rPr lang="en-CA" sz="3197" dirty="0"/>
              <a:t> </a:t>
            </a:r>
            <a:r>
              <a:rPr lang="en-CA" sz="3197" dirty="0" err="1"/>
              <a:t>judicieuse</a:t>
            </a:r>
            <a:r>
              <a:rPr lang="en-CA" sz="3197" dirty="0"/>
              <a:t> des tests et des </a:t>
            </a:r>
            <a:r>
              <a:rPr lang="en-CA" sz="3197" dirty="0" err="1"/>
              <a:t>traitements</a:t>
            </a:r>
            <a:endParaRPr lang="en-US" sz="3197" dirty="0"/>
          </a:p>
        </p:txBody>
      </p:sp>
      <p:sp>
        <p:nvSpPr>
          <p:cNvPr id="7" name="Rounded Rectangle 6"/>
          <p:cNvSpPr/>
          <p:nvPr/>
        </p:nvSpPr>
        <p:spPr>
          <a:xfrm>
            <a:off x="744470" y="4131936"/>
            <a:ext cx="10703059" cy="196688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pic>
        <p:nvPicPr>
          <p:cNvPr id="9" name="Picture 8" descr="check mark_3.png"/>
          <p:cNvPicPr>
            <a:picLocks noChangeAspect="1"/>
          </p:cNvPicPr>
          <p:nvPr/>
        </p:nvPicPr>
        <p:blipFill>
          <a:blip r:embed="rId3" cstate="print"/>
          <a:stretch>
            <a:fillRect/>
          </a:stretch>
        </p:blipFill>
        <p:spPr>
          <a:xfrm>
            <a:off x="579149" y="1325452"/>
            <a:ext cx="578343" cy="578583"/>
          </a:xfrm>
          <a:prstGeom prst="rect">
            <a:avLst/>
          </a:prstGeom>
        </p:spPr>
      </p:pic>
      <p:pic>
        <p:nvPicPr>
          <p:cNvPr id="10" name="Picture 9" descr="check mark_3.png"/>
          <p:cNvPicPr>
            <a:picLocks noChangeAspect="1"/>
          </p:cNvPicPr>
          <p:nvPr/>
        </p:nvPicPr>
        <p:blipFill>
          <a:blip r:embed="rId3" cstate="print"/>
          <a:stretch>
            <a:fillRect/>
          </a:stretch>
        </p:blipFill>
        <p:spPr>
          <a:xfrm>
            <a:off x="579149" y="2327500"/>
            <a:ext cx="578343" cy="578583"/>
          </a:xfrm>
          <a:prstGeom prst="rect">
            <a:avLst/>
          </a:prstGeom>
        </p:spPr>
      </p:pic>
      <p:pic>
        <p:nvPicPr>
          <p:cNvPr id="11" name="Picture 10" descr="check mark_3.png"/>
          <p:cNvPicPr>
            <a:picLocks noChangeAspect="1"/>
          </p:cNvPicPr>
          <p:nvPr/>
        </p:nvPicPr>
        <p:blipFill>
          <a:blip r:embed="rId3" cstate="print"/>
          <a:stretch>
            <a:fillRect/>
          </a:stretch>
        </p:blipFill>
        <p:spPr>
          <a:xfrm>
            <a:off x="579149" y="2894275"/>
            <a:ext cx="578343" cy="578583"/>
          </a:xfrm>
          <a:prstGeom prst="rect">
            <a:avLst/>
          </a:prstGeom>
        </p:spPr>
      </p:pic>
    </p:spTree>
    <p:extLst>
      <p:ext uri="{BB962C8B-B14F-4D97-AF65-F5344CB8AC3E}">
        <p14:creationId xmlns:p14="http://schemas.microsoft.com/office/powerpoint/2010/main" val="66173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7C20F-ECDD-56FC-1D9A-EB07D1E5358F}"/>
              </a:ext>
            </a:extLst>
          </p:cNvPr>
          <p:cNvSpPr>
            <a:spLocks noGrp="1"/>
          </p:cNvSpPr>
          <p:nvPr>
            <p:ph type="title"/>
          </p:nvPr>
        </p:nvSpPr>
        <p:spPr/>
        <p:txBody>
          <a:bodyPr/>
          <a:lstStyle/>
          <a:p>
            <a:r>
              <a:rPr lang="fr-FR" dirty="0"/>
              <a:t>ALT pour prédire la cirrhose</a:t>
            </a:r>
          </a:p>
        </p:txBody>
      </p:sp>
      <p:pic>
        <p:nvPicPr>
          <p:cNvPr id="5" name="Espace réservé du contenu 4">
            <a:extLst>
              <a:ext uri="{FF2B5EF4-FFF2-40B4-BE49-F238E27FC236}">
                <a16:creationId xmlns:a16="http://schemas.microsoft.com/office/drawing/2014/main" id="{A7197DD0-8D86-C120-456E-DB36E24BBCBA}"/>
              </a:ext>
            </a:extLst>
          </p:cNvPr>
          <p:cNvPicPr>
            <a:picLocks noGrp="1" noChangeAspect="1"/>
          </p:cNvPicPr>
          <p:nvPr>
            <p:ph idx="10"/>
          </p:nvPr>
        </p:nvPicPr>
        <p:blipFill>
          <a:blip r:embed="rId2"/>
          <a:stretch>
            <a:fillRect/>
          </a:stretch>
        </p:blipFill>
        <p:spPr>
          <a:xfrm>
            <a:off x="2194561" y="1008645"/>
            <a:ext cx="6091483" cy="5849355"/>
          </a:xfrm>
        </p:spPr>
      </p:pic>
    </p:spTree>
    <p:extLst>
      <p:ext uri="{BB962C8B-B14F-4D97-AF65-F5344CB8AC3E}">
        <p14:creationId xmlns:p14="http://schemas.microsoft.com/office/powerpoint/2010/main" val="6685150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636517-A774-A99D-CA37-53A105C004E3}"/>
              </a:ext>
            </a:extLst>
          </p:cNvPr>
          <p:cNvSpPr>
            <a:spLocks noGrp="1"/>
          </p:cNvSpPr>
          <p:nvPr>
            <p:ph type="title"/>
          </p:nvPr>
        </p:nvSpPr>
        <p:spPr/>
        <p:txBody>
          <a:bodyPr/>
          <a:lstStyle/>
          <a:p>
            <a:r>
              <a:rPr lang="fr-FR" dirty="0"/>
              <a:t>Pour plus d’info : Top du foie</a:t>
            </a:r>
          </a:p>
        </p:txBody>
      </p:sp>
      <p:pic>
        <p:nvPicPr>
          <p:cNvPr id="7" name="Espace réservé du contenu 6">
            <a:extLst>
              <a:ext uri="{FF2B5EF4-FFF2-40B4-BE49-F238E27FC236}">
                <a16:creationId xmlns:a16="http://schemas.microsoft.com/office/drawing/2014/main" id="{4FA696CB-21B3-C4F8-B70B-76083F3CEE9C}"/>
              </a:ext>
            </a:extLst>
          </p:cNvPr>
          <p:cNvPicPr>
            <a:picLocks noGrp="1" noChangeAspect="1"/>
          </p:cNvPicPr>
          <p:nvPr>
            <p:ph idx="10"/>
          </p:nvPr>
        </p:nvPicPr>
        <p:blipFill>
          <a:blip r:embed="rId3"/>
          <a:stretch>
            <a:fillRect/>
          </a:stretch>
        </p:blipFill>
        <p:spPr>
          <a:xfrm>
            <a:off x="2194561" y="1549760"/>
            <a:ext cx="9482667" cy="2523067"/>
          </a:xfrm>
        </p:spPr>
      </p:pic>
      <p:sp>
        <p:nvSpPr>
          <p:cNvPr id="5" name="ZoneTexte 4">
            <a:extLst>
              <a:ext uri="{FF2B5EF4-FFF2-40B4-BE49-F238E27FC236}">
                <a16:creationId xmlns:a16="http://schemas.microsoft.com/office/drawing/2014/main" id="{8B07BA12-ACA4-9F4D-A1B1-C47B75CD53CC}"/>
              </a:ext>
            </a:extLst>
          </p:cNvPr>
          <p:cNvSpPr txBox="1"/>
          <p:nvPr/>
        </p:nvSpPr>
        <p:spPr>
          <a:xfrm>
            <a:off x="5657852" y="6063574"/>
            <a:ext cx="6096000" cy="461665"/>
          </a:xfrm>
          <a:prstGeom prst="rect">
            <a:avLst/>
          </a:prstGeom>
          <a:noFill/>
        </p:spPr>
        <p:txBody>
          <a:bodyPr wrap="square">
            <a:spAutoFit/>
          </a:bodyPr>
          <a:lstStyle/>
          <a:p>
            <a:pPr defTabSz="609585"/>
            <a:r>
              <a:rPr lang="fr-FR" sz="2400" dirty="0">
                <a:solidFill>
                  <a:prstClr val="black"/>
                </a:solidFill>
                <a:latin typeface="Calibri" panose="020F0502020204030204"/>
              </a:rPr>
              <a:t>https://reseau1quebec.ca/le-top-du-foie/</a:t>
            </a:r>
          </a:p>
        </p:txBody>
      </p:sp>
      <p:pic>
        <p:nvPicPr>
          <p:cNvPr id="8" name="Image 7">
            <a:extLst>
              <a:ext uri="{FF2B5EF4-FFF2-40B4-BE49-F238E27FC236}">
                <a16:creationId xmlns:a16="http://schemas.microsoft.com/office/drawing/2014/main" id="{1C0F708B-5E11-40BC-FFC5-A748FBEBC42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0401466" y="4407536"/>
            <a:ext cx="1790535" cy="1321329"/>
          </a:xfrm>
          <a:prstGeom prst="rect">
            <a:avLst/>
          </a:prstGeom>
        </p:spPr>
      </p:pic>
      <p:sp>
        <p:nvSpPr>
          <p:cNvPr id="9" name="Bouton d'action : Accueil 8">
            <a:hlinkClick r:id="rId5" action="ppaction://hlinksldjump" highlightClick="1"/>
            <a:extLst>
              <a:ext uri="{FF2B5EF4-FFF2-40B4-BE49-F238E27FC236}">
                <a16:creationId xmlns:a16="http://schemas.microsoft.com/office/drawing/2014/main" id="{B32BA898-5823-9D63-9A1D-4E1DA50D860B}"/>
              </a:ext>
            </a:extLst>
          </p:cNvPr>
          <p:cNvSpPr/>
          <p:nvPr/>
        </p:nvSpPr>
        <p:spPr>
          <a:xfrm>
            <a:off x="11328980" y="5989784"/>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3591909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C08E5-CE5E-7E18-029F-7B6EE5ED4933}"/>
              </a:ext>
            </a:extLst>
          </p:cNvPr>
          <p:cNvSpPr>
            <a:spLocks noGrp="1"/>
          </p:cNvSpPr>
          <p:nvPr>
            <p:ph type="title"/>
          </p:nvPr>
        </p:nvSpPr>
        <p:spPr/>
        <p:txBody>
          <a:bodyPr/>
          <a:lstStyle/>
          <a:p>
            <a:r>
              <a:rPr lang="fr-FR" dirty="0"/>
              <a:t>12- Fer ou ne pas fer, telle est la question</a:t>
            </a:r>
          </a:p>
        </p:txBody>
      </p:sp>
      <p:sp>
        <p:nvSpPr>
          <p:cNvPr id="3" name="Espace réservé du contenu 2">
            <a:extLst>
              <a:ext uri="{FF2B5EF4-FFF2-40B4-BE49-F238E27FC236}">
                <a16:creationId xmlns:a16="http://schemas.microsoft.com/office/drawing/2014/main" id="{2FC0E6F2-4A78-F987-EC93-218BE6AC09B9}"/>
              </a:ext>
            </a:extLst>
          </p:cNvPr>
          <p:cNvSpPr>
            <a:spLocks noGrp="1"/>
          </p:cNvSpPr>
          <p:nvPr>
            <p:ph idx="10"/>
          </p:nvPr>
        </p:nvSpPr>
        <p:spPr/>
        <p:txBody>
          <a:bodyPr/>
          <a:lstStyle/>
          <a:p>
            <a:endParaRPr lang="fr-FR"/>
          </a:p>
        </p:txBody>
      </p:sp>
      <p:graphicFrame>
        <p:nvGraphicFramePr>
          <p:cNvPr id="4" name="Tableau 4">
            <a:extLst>
              <a:ext uri="{FF2B5EF4-FFF2-40B4-BE49-F238E27FC236}">
                <a16:creationId xmlns:a16="http://schemas.microsoft.com/office/drawing/2014/main" id="{0ECF20FB-EDE4-65C1-9765-434E76B5726B}"/>
              </a:ext>
            </a:extLst>
          </p:cNvPr>
          <p:cNvGraphicFramePr>
            <a:graphicFrameLocks/>
          </p:cNvGraphicFramePr>
          <p:nvPr/>
        </p:nvGraphicFramePr>
        <p:xfrm>
          <a:off x="2194984" y="1930400"/>
          <a:ext cx="9558867" cy="337312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706029">
                  <a:extLst>
                    <a:ext uri="{9D8B030D-6E8A-4147-A177-3AD203B41FA5}">
                      <a16:colId xmlns:a16="http://schemas.microsoft.com/office/drawing/2014/main" val="2743381530"/>
                    </a:ext>
                  </a:extLst>
                </a:gridCol>
                <a:gridCol w="1868759">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Fer sérique, capacité de fixation, transferrine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r>
                        <a:rPr lang="fr-FR" sz="2400" dirty="0"/>
                        <a:t>toute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853440">
                <a:tc>
                  <a:txBody>
                    <a:bodyPr/>
                    <a:lstStyle/>
                    <a:p>
                      <a:r>
                        <a:rPr lang="fr-FR" sz="2100" dirty="0"/>
                        <a:t>Contexte</a:t>
                      </a:r>
                    </a:p>
                  </a:txBody>
                  <a:tcPr marL="121920" marR="121920" marT="60960" marB="60960"/>
                </a:tc>
                <a:tc gridSpan="3">
                  <a:txBody>
                    <a:bodyPr/>
                    <a:lstStyle/>
                    <a:p>
                      <a:r>
                        <a:rPr lang="fr-FR" sz="2400" dirty="0"/>
                        <a:t>Corrélation entre fer/</a:t>
                      </a:r>
                      <a:r>
                        <a:rPr lang="fr-FR" sz="2400" dirty="0" err="1"/>
                        <a:t>transferrin</a:t>
                      </a:r>
                      <a:r>
                        <a:rPr lang="fr-FR" sz="2400" dirty="0"/>
                        <a:t> et ferritine = faible</a:t>
                      </a:r>
                    </a:p>
                    <a:p>
                      <a:r>
                        <a:rPr lang="fr-FR" sz="2400" dirty="0"/>
                        <a:t>Refusé par les labos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1219200">
                <a:tc>
                  <a:txBody>
                    <a:bodyPr/>
                    <a:lstStyle/>
                    <a:p>
                      <a:r>
                        <a:rPr lang="fr-FR" sz="2100" dirty="0"/>
                        <a:t>Sensibilité/Spécificité</a:t>
                      </a:r>
                    </a:p>
                  </a:txBody>
                  <a:tcPr marL="121920" marR="121920" marT="60960" marB="60960"/>
                </a:tc>
                <a:tc>
                  <a:txBody>
                    <a:bodyPr/>
                    <a:lstStyle/>
                    <a:p>
                      <a:pPr algn="ctr"/>
                      <a:r>
                        <a:rPr lang="fr-FR" sz="2400" dirty="0"/>
                        <a:t>Fer : 63%/40%</a:t>
                      </a:r>
                    </a:p>
                    <a:p>
                      <a:pPr algn="ctr"/>
                      <a:r>
                        <a:rPr lang="fr-FR" sz="2400" dirty="0"/>
                        <a:t>Cap de fixation : 64/42%</a:t>
                      </a:r>
                    </a:p>
                  </a:txBody>
                  <a:tcPr marL="121920" marR="121920" marT="60960" marB="60960"/>
                </a:tc>
                <a:tc>
                  <a:txBody>
                    <a:bodyPr/>
                    <a:lstStyle/>
                    <a:p>
                      <a:r>
                        <a:rPr lang="fr-FR" sz="1900" dirty="0"/>
                        <a:t>Substitut hasardeux?</a:t>
                      </a:r>
                    </a:p>
                  </a:txBody>
                  <a:tcPr marL="121920" marR="121920" marT="60960" marB="60960"/>
                </a:tc>
                <a:tc>
                  <a:txBody>
                    <a:bodyPr/>
                    <a:lstStyle/>
                    <a:p>
                      <a:pPr algn="ctr"/>
                      <a:endParaRPr lang="fr-FR" sz="2400" dirty="0"/>
                    </a:p>
                  </a:txBody>
                  <a:tcPr marL="121920" marR="121920" marT="60960" marB="60960">
                    <a:solidFill>
                      <a:srgbClr val="FFC000"/>
                    </a:solidFill>
                  </a:tcPr>
                </a:tc>
                <a:extLst>
                  <a:ext uri="{0D108BD9-81ED-4DB2-BD59-A6C34878D82A}">
                    <a16:rowId xmlns:a16="http://schemas.microsoft.com/office/drawing/2014/main" val="657176255"/>
                  </a:ext>
                </a:extLst>
              </a:tr>
              <a:tr h="494453">
                <a:tc>
                  <a:txBody>
                    <a:bodyPr/>
                    <a:lstStyle/>
                    <a:p>
                      <a:r>
                        <a:rPr lang="fr-FR" sz="2100"/>
                        <a:t>Marge d’erreur</a:t>
                      </a:r>
                      <a:endParaRPr lang="fr-FR" sz="2100" dirty="0"/>
                    </a:p>
                  </a:txBody>
                  <a:tcPr marL="121920" marR="121920" marT="60960" marB="60960"/>
                </a:tc>
                <a:tc>
                  <a:txBody>
                    <a:bodyPr/>
                    <a:lstStyle/>
                    <a:p>
                      <a:pPr algn="ctr"/>
                      <a:r>
                        <a:rPr lang="fr-FR" sz="2400" dirty="0"/>
                        <a:t>Fer  : &gt;50%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10$ pour les 3</a:t>
                      </a:r>
                    </a:p>
                  </a:txBody>
                  <a:tcPr marL="121920" marR="121920" marT="60960" marB="60960"/>
                </a:tc>
                <a:extLst>
                  <a:ext uri="{0D108BD9-81ED-4DB2-BD59-A6C34878D82A}">
                    <a16:rowId xmlns:a16="http://schemas.microsoft.com/office/drawing/2014/main" val="3847945946"/>
                  </a:ext>
                </a:extLst>
              </a:tr>
              <a:tr h="494453">
                <a:tc>
                  <a:txBody>
                    <a:bodyPr/>
                    <a:lstStyle/>
                    <a:p>
                      <a:r>
                        <a:rPr lang="fr-FR" sz="2100" dirty="0"/>
                        <a:t>Alternative</a:t>
                      </a:r>
                    </a:p>
                  </a:txBody>
                  <a:tcPr marL="121920" marR="121920" marT="60960" marB="60960"/>
                </a:tc>
                <a:tc gridSpan="3">
                  <a:txBody>
                    <a:bodyPr/>
                    <a:lstStyle/>
                    <a:p>
                      <a:r>
                        <a:rPr lang="fr-FR" sz="2400" dirty="0"/>
                        <a:t>Doser Ferritine seulement </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6" name="ZoneTexte 5">
            <a:extLst>
              <a:ext uri="{FF2B5EF4-FFF2-40B4-BE49-F238E27FC236}">
                <a16:creationId xmlns:a16="http://schemas.microsoft.com/office/drawing/2014/main" id="{A7C09F57-9A01-00C3-7F37-BE50C2F54F2B}"/>
              </a:ext>
            </a:extLst>
          </p:cNvPr>
          <p:cNvSpPr txBox="1"/>
          <p:nvPr/>
        </p:nvSpPr>
        <p:spPr>
          <a:xfrm>
            <a:off x="2194561" y="6248333"/>
            <a:ext cx="9789283" cy="543867"/>
          </a:xfrm>
          <a:prstGeom prst="rect">
            <a:avLst/>
          </a:prstGeom>
          <a:noFill/>
        </p:spPr>
        <p:txBody>
          <a:bodyPr wrap="square">
            <a:spAutoFit/>
          </a:bodyPr>
          <a:lstStyle/>
          <a:p>
            <a:pPr defTabSz="609585"/>
            <a:r>
              <a:rPr lang="fr-CA" sz="1467" dirty="0" err="1">
                <a:solidFill>
                  <a:srgbClr val="212121"/>
                </a:solidFill>
                <a:latin typeface="system-ui"/>
              </a:rPr>
              <a:t>Asif</a:t>
            </a:r>
            <a:r>
              <a:rPr lang="fr-CA" sz="1467" dirty="0">
                <a:solidFill>
                  <a:srgbClr val="212121"/>
                </a:solidFill>
                <a:latin typeface="system-ui"/>
              </a:rPr>
              <a:t> N, </a:t>
            </a:r>
            <a:r>
              <a:rPr lang="fr-CA" sz="1467" dirty="0" err="1">
                <a:solidFill>
                  <a:srgbClr val="212121"/>
                </a:solidFill>
                <a:latin typeface="system-ui"/>
              </a:rPr>
              <a:t>Ijaz</a:t>
            </a:r>
            <a:r>
              <a:rPr lang="fr-CA" sz="1467" dirty="0">
                <a:solidFill>
                  <a:srgbClr val="212121"/>
                </a:solidFill>
                <a:latin typeface="system-ui"/>
              </a:rPr>
              <a:t> A, Rafi </a:t>
            </a:r>
            <a:r>
              <a:rPr lang="fr-CA" sz="1467" dirty="0" err="1">
                <a:solidFill>
                  <a:srgbClr val="212121"/>
                </a:solidFill>
                <a:latin typeface="system-ui"/>
              </a:rPr>
              <a:t>T</a:t>
            </a:r>
            <a:r>
              <a:rPr lang="fr-CA" sz="1467" dirty="0">
                <a:solidFill>
                  <a:srgbClr val="212121"/>
                </a:solidFill>
                <a:latin typeface="system-ui"/>
              </a:rPr>
              <a:t>, </a:t>
            </a:r>
            <a:r>
              <a:rPr lang="fr-CA" sz="1467" dirty="0" err="1">
                <a:solidFill>
                  <a:srgbClr val="212121"/>
                </a:solidFill>
                <a:latin typeface="system-ui"/>
              </a:rPr>
              <a:t>Haroon</a:t>
            </a:r>
            <a:r>
              <a:rPr lang="fr-CA" sz="1467" dirty="0">
                <a:solidFill>
                  <a:srgbClr val="212121"/>
                </a:solidFill>
                <a:latin typeface="system-ui"/>
              </a:rPr>
              <a:t> ZH, Bashir S, </a:t>
            </a:r>
            <a:r>
              <a:rPr lang="fr-CA" sz="1467" dirty="0" err="1">
                <a:solidFill>
                  <a:srgbClr val="212121"/>
                </a:solidFill>
                <a:latin typeface="system-ui"/>
              </a:rPr>
              <a:t>Ayyub</a:t>
            </a:r>
            <a:r>
              <a:rPr lang="fr-CA" sz="1467" dirty="0">
                <a:solidFill>
                  <a:srgbClr val="212121"/>
                </a:solidFill>
                <a:latin typeface="system-ui"/>
              </a:rPr>
              <a:t> M. Diagnostic </a:t>
            </a:r>
            <a:r>
              <a:rPr lang="fr-CA" sz="1467" dirty="0" err="1">
                <a:solidFill>
                  <a:srgbClr val="212121"/>
                </a:solidFill>
                <a:latin typeface="system-ui"/>
              </a:rPr>
              <a:t>Accuracy</a:t>
            </a:r>
            <a:r>
              <a:rPr lang="fr-CA" sz="1467" dirty="0">
                <a:solidFill>
                  <a:srgbClr val="212121"/>
                </a:solidFill>
                <a:latin typeface="system-ui"/>
              </a:rPr>
              <a:t> of </a:t>
            </a:r>
            <a:r>
              <a:rPr lang="fr-CA" sz="1467" dirty="0" err="1">
                <a:solidFill>
                  <a:srgbClr val="212121"/>
                </a:solidFill>
                <a:latin typeface="system-ui"/>
              </a:rPr>
              <a:t>Serum</a:t>
            </a:r>
            <a:r>
              <a:rPr lang="fr-CA" sz="1467" dirty="0">
                <a:solidFill>
                  <a:srgbClr val="212121"/>
                </a:solidFill>
                <a:latin typeface="system-ui"/>
              </a:rPr>
              <a:t> </a:t>
            </a:r>
            <a:r>
              <a:rPr lang="fr-CA" sz="1467" dirty="0" err="1">
                <a:solidFill>
                  <a:srgbClr val="212121"/>
                </a:solidFill>
                <a:latin typeface="system-ui"/>
              </a:rPr>
              <a:t>Iron</a:t>
            </a:r>
            <a:r>
              <a:rPr lang="fr-CA" sz="1467" dirty="0">
                <a:solidFill>
                  <a:srgbClr val="212121"/>
                </a:solidFill>
                <a:latin typeface="system-ui"/>
              </a:rPr>
              <a:t> and Total </a:t>
            </a:r>
            <a:r>
              <a:rPr lang="fr-CA" sz="1467" dirty="0" err="1">
                <a:solidFill>
                  <a:srgbClr val="212121"/>
                </a:solidFill>
                <a:latin typeface="system-ui"/>
              </a:rPr>
              <a:t>Iron</a:t>
            </a:r>
            <a:r>
              <a:rPr lang="fr-CA" sz="1467" dirty="0">
                <a:solidFill>
                  <a:srgbClr val="212121"/>
                </a:solidFill>
                <a:latin typeface="system-ui"/>
              </a:rPr>
              <a:t> Binding </a:t>
            </a:r>
            <a:r>
              <a:rPr lang="fr-CA" sz="1467" dirty="0" err="1">
                <a:solidFill>
                  <a:srgbClr val="212121"/>
                </a:solidFill>
                <a:latin typeface="system-ui"/>
              </a:rPr>
              <a:t>Capacity</a:t>
            </a:r>
            <a:r>
              <a:rPr lang="fr-CA" sz="1467" dirty="0">
                <a:solidFill>
                  <a:srgbClr val="212121"/>
                </a:solidFill>
                <a:latin typeface="system-ui"/>
              </a:rPr>
              <a:t> (TIBC) in </a:t>
            </a:r>
            <a:r>
              <a:rPr lang="fr-CA" sz="1467" dirty="0" err="1">
                <a:solidFill>
                  <a:srgbClr val="212121"/>
                </a:solidFill>
                <a:latin typeface="system-ui"/>
              </a:rPr>
              <a:t>Iron</a:t>
            </a:r>
            <a:r>
              <a:rPr lang="fr-CA" sz="1467" dirty="0">
                <a:solidFill>
                  <a:srgbClr val="212121"/>
                </a:solidFill>
                <a:latin typeface="system-ui"/>
              </a:rPr>
              <a:t> </a:t>
            </a:r>
            <a:r>
              <a:rPr lang="fr-CA" sz="1467" dirty="0" err="1">
                <a:solidFill>
                  <a:srgbClr val="212121"/>
                </a:solidFill>
                <a:latin typeface="system-ui"/>
              </a:rPr>
              <a:t>Deficiency</a:t>
            </a:r>
            <a:r>
              <a:rPr lang="fr-CA" sz="1467" dirty="0">
                <a:solidFill>
                  <a:srgbClr val="212121"/>
                </a:solidFill>
                <a:latin typeface="system-ui"/>
              </a:rPr>
              <a:t> State. J Coll </a:t>
            </a:r>
            <a:r>
              <a:rPr lang="fr-CA" sz="1467" dirty="0" err="1">
                <a:solidFill>
                  <a:srgbClr val="212121"/>
                </a:solidFill>
                <a:latin typeface="system-ui"/>
              </a:rPr>
              <a:t>Physicians</a:t>
            </a:r>
            <a:r>
              <a:rPr lang="fr-CA" sz="1467" dirty="0">
                <a:solidFill>
                  <a:srgbClr val="212121"/>
                </a:solidFill>
                <a:latin typeface="system-ui"/>
              </a:rPr>
              <a:t> </a:t>
            </a:r>
            <a:r>
              <a:rPr lang="fr-CA" sz="1467" dirty="0" err="1">
                <a:solidFill>
                  <a:srgbClr val="212121"/>
                </a:solidFill>
                <a:latin typeface="system-ui"/>
              </a:rPr>
              <a:t>Surg</a:t>
            </a:r>
            <a:r>
              <a:rPr lang="fr-CA" sz="1467" dirty="0">
                <a:solidFill>
                  <a:srgbClr val="212121"/>
                </a:solidFill>
                <a:latin typeface="system-ui"/>
              </a:rPr>
              <a:t> Pak. 2016 Dec;26(12):958-961. PMID: 28043306</a:t>
            </a:r>
            <a:endParaRPr lang="fr-FR" sz="1467" dirty="0">
              <a:solidFill>
                <a:prstClr val="black"/>
              </a:solidFill>
              <a:latin typeface="Calibri" panose="020F0502020204030204"/>
            </a:endParaRPr>
          </a:p>
        </p:txBody>
      </p:sp>
    </p:spTree>
    <p:extLst>
      <p:ext uri="{BB962C8B-B14F-4D97-AF65-F5344CB8AC3E}">
        <p14:creationId xmlns:p14="http://schemas.microsoft.com/office/powerpoint/2010/main" val="5593973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6CD75ED-DA7C-2400-65DC-53C8B6AB53BD}"/>
              </a:ext>
            </a:extLst>
          </p:cNvPr>
          <p:cNvPicPr>
            <a:picLocks noGrp="1" noChangeAspect="1"/>
          </p:cNvPicPr>
          <p:nvPr>
            <p:ph idx="10"/>
          </p:nvPr>
        </p:nvPicPr>
        <p:blipFill>
          <a:blip r:embed="rId2"/>
          <a:stretch>
            <a:fillRect/>
          </a:stretch>
        </p:blipFill>
        <p:spPr>
          <a:xfrm>
            <a:off x="9652000" y="0"/>
            <a:ext cx="2540000" cy="1642533"/>
          </a:xfrm>
        </p:spPr>
      </p:pic>
      <p:pic>
        <p:nvPicPr>
          <p:cNvPr id="7" name="Image 6">
            <a:extLst>
              <a:ext uri="{FF2B5EF4-FFF2-40B4-BE49-F238E27FC236}">
                <a16:creationId xmlns:a16="http://schemas.microsoft.com/office/drawing/2014/main" id="{0DB82F48-EFB1-6BB2-5D79-928136D3FBD2}"/>
              </a:ext>
            </a:extLst>
          </p:cNvPr>
          <p:cNvPicPr>
            <a:picLocks noChangeAspect="1"/>
          </p:cNvPicPr>
          <p:nvPr/>
        </p:nvPicPr>
        <p:blipFill>
          <a:blip r:embed="rId3"/>
          <a:stretch>
            <a:fillRect/>
          </a:stretch>
        </p:blipFill>
        <p:spPr>
          <a:xfrm>
            <a:off x="1698979" y="4065362"/>
            <a:ext cx="10493021" cy="1251705"/>
          </a:xfrm>
          <a:prstGeom prst="rect">
            <a:avLst/>
          </a:prstGeom>
        </p:spPr>
      </p:pic>
      <p:pic>
        <p:nvPicPr>
          <p:cNvPr id="9" name="Image 8">
            <a:extLst>
              <a:ext uri="{FF2B5EF4-FFF2-40B4-BE49-F238E27FC236}">
                <a16:creationId xmlns:a16="http://schemas.microsoft.com/office/drawing/2014/main" id="{295F5DED-78CA-42AA-BD99-7E64119EC292}"/>
              </a:ext>
            </a:extLst>
          </p:cNvPr>
          <p:cNvPicPr>
            <a:picLocks noChangeAspect="1"/>
          </p:cNvPicPr>
          <p:nvPr/>
        </p:nvPicPr>
        <p:blipFill>
          <a:blip r:embed="rId4"/>
          <a:stretch>
            <a:fillRect/>
          </a:stretch>
        </p:blipFill>
        <p:spPr>
          <a:xfrm>
            <a:off x="1698978" y="2214729"/>
            <a:ext cx="10493023" cy="1677819"/>
          </a:xfrm>
          <a:prstGeom prst="rect">
            <a:avLst/>
          </a:prstGeom>
        </p:spPr>
      </p:pic>
      <p:sp>
        <p:nvSpPr>
          <p:cNvPr id="10" name="Bouton d'action : Accueil 9">
            <a:hlinkClick r:id="rId5" action="ppaction://hlinksldjump" highlightClick="1"/>
            <a:extLst>
              <a:ext uri="{FF2B5EF4-FFF2-40B4-BE49-F238E27FC236}">
                <a16:creationId xmlns:a16="http://schemas.microsoft.com/office/drawing/2014/main" id="{79B0922F-0862-16BB-3DC0-11870917AF8C}"/>
              </a:ext>
            </a:extLst>
          </p:cNvPr>
          <p:cNvSpPr/>
          <p:nvPr/>
        </p:nvSpPr>
        <p:spPr>
          <a:xfrm>
            <a:off x="11328980" y="5989784"/>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9135639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134DB-BA08-E072-3EB0-673F5AEFC0D3}"/>
              </a:ext>
            </a:extLst>
          </p:cNvPr>
          <p:cNvSpPr>
            <a:spLocks noGrp="1"/>
          </p:cNvSpPr>
          <p:nvPr>
            <p:ph type="title"/>
          </p:nvPr>
        </p:nvSpPr>
        <p:spPr/>
        <p:txBody>
          <a:bodyPr/>
          <a:lstStyle/>
          <a:p>
            <a:r>
              <a:rPr lang="fr-FR" dirty="0"/>
              <a:t>13- B12, la vitamine qui fait oublier?</a:t>
            </a:r>
          </a:p>
        </p:txBody>
      </p:sp>
      <p:sp>
        <p:nvSpPr>
          <p:cNvPr id="3" name="Espace réservé du contenu 2">
            <a:extLst>
              <a:ext uri="{FF2B5EF4-FFF2-40B4-BE49-F238E27FC236}">
                <a16:creationId xmlns:a16="http://schemas.microsoft.com/office/drawing/2014/main" id="{5302688F-8F5B-2124-6DF7-0D1F6FDA6DDB}"/>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CE9EC171-8835-03DE-AD6F-B131315CFAFA}"/>
              </a:ext>
            </a:extLst>
          </p:cNvPr>
          <p:cNvGraphicFramePr>
            <a:graphicFrameLocks/>
          </p:cNvGraphicFramePr>
          <p:nvPr/>
        </p:nvGraphicFramePr>
        <p:xfrm>
          <a:off x="1975488" y="1202215"/>
          <a:ext cx="9997437" cy="5449147"/>
        </p:xfrm>
        <a:graphic>
          <a:graphicData uri="http://schemas.openxmlformats.org/drawingml/2006/table">
            <a:tbl>
              <a:tblPr firstRow="1" bandRow="1">
                <a:tableStyleId>{5C22544A-7EE6-4342-B048-85BDC9FD1C3A}</a:tableStyleId>
              </a:tblPr>
              <a:tblGrid>
                <a:gridCol w="2820411">
                  <a:extLst>
                    <a:ext uri="{9D8B030D-6E8A-4147-A177-3AD203B41FA5}">
                      <a16:colId xmlns:a16="http://schemas.microsoft.com/office/drawing/2014/main" val="1148198746"/>
                    </a:ext>
                  </a:extLst>
                </a:gridCol>
                <a:gridCol w="2392343">
                  <a:extLst>
                    <a:ext uri="{9D8B030D-6E8A-4147-A177-3AD203B41FA5}">
                      <a16:colId xmlns:a16="http://schemas.microsoft.com/office/drawing/2014/main" val="2743381530"/>
                    </a:ext>
                  </a:extLst>
                </a:gridCol>
                <a:gridCol w="2392341">
                  <a:extLst>
                    <a:ext uri="{9D8B030D-6E8A-4147-A177-3AD203B41FA5}">
                      <a16:colId xmlns:a16="http://schemas.microsoft.com/office/drawing/2014/main" val="847509083"/>
                    </a:ext>
                  </a:extLst>
                </a:gridCol>
                <a:gridCol w="2392343">
                  <a:extLst>
                    <a:ext uri="{9D8B030D-6E8A-4147-A177-3AD203B41FA5}">
                      <a16:colId xmlns:a16="http://schemas.microsoft.com/office/drawing/2014/main" val="1452813683"/>
                    </a:ext>
                  </a:extLst>
                </a:gridCol>
              </a:tblGrid>
              <a:tr h="528320">
                <a:tc gridSpan="4">
                  <a:txBody>
                    <a:bodyPr/>
                    <a:lstStyle/>
                    <a:p>
                      <a:pPr algn="ctr"/>
                      <a:r>
                        <a:rPr lang="fr-FR" sz="2700" dirty="0"/>
                        <a:t>B12</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1219200">
                <a:tc>
                  <a:txBody>
                    <a:bodyPr/>
                    <a:lstStyle/>
                    <a:p>
                      <a:r>
                        <a:rPr lang="fr-FR" sz="2100" dirty="0"/>
                        <a:t>Indication(s) à éviter</a:t>
                      </a:r>
                    </a:p>
                  </a:txBody>
                  <a:tcPr marL="121920" marR="121920" marT="60960" marB="60960"/>
                </a:tc>
                <a:tc gridSpan="3">
                  <a:txBody>
                    <a:bodyPr/>
                    <a:lstStyle/>
                    <a:p>
                      <a:r>
                        <a:rPr lang="fr-FR" sz="2400" dirty="0"/>
                        <a:t>Patients asymptomatiques</a:t>
                      </a:r>
                    </a:p>
                    <a:p>
                      <a:r>
                        <a:rPr lang="fr-FR" sz="2400" dirty="0"/>
                        <a:t>Trouble cognitif</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MTF/IPP à long terme??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3048000">
                <a:tc>
                  <a:txBody>
                    <a:bodyPr/>
                    <a:lstStyle/>
                    <a:p>
                      <a:r>
                        <a:rPr lang="fr-FR" sz="2100" dirty="0"/>
                        <a:t>Contexte</a:t>
                      </a:r>
                    </a:p>
                  </a:txBody>
                  <a:tcPr marL="121920" marR="121920" marT="60960" marB="60960"/>
                </a:tc>
                <a:tc gridSpan="3">
                  <a:txBody>
                    <a:bodyPr/>
                    <a:lstStyle/>
                    <a:p>
                      <a:r>
                        <a:rPr lang="fr-FR" sz="2400" dirty="0"/>
                        <a:t>Littérature de mauvaise qualité</a:t>
                      </a:r>
                    </a:p>
                    <a:p>
                      <a:r>
                        <a:rPr lang="fr-FR" sz="2400" dirty="0"/>
                        <a:t>Niveau de déficience : incertain (150? 300?)/arbitraire</a:t>
                      </a:r>
                    </a:p>
                    <a:p>
                      <a:r>
                        <a:rPr lang="fr-FR" sz="2400" dirty="0"/>
                        <a:t>Peu de corrélation entre niveau de B12 et sévérité des </a:t>
                      </a:r>
                      <a:r>
                        <a:rPr lang="fr-FR" sz="2400" dirty="0" err="1"/>
                        <a:t>sx</a:t>
                      </a:r>
                      <a:r>
                        <a:rPr lang="fr-FR" sz="2400" dirty="0"/>
                        <a:t> cognitifs</a:t>
                      </a:r>
                    </a:p>
                    <a:p>
                      <a:r>
                        <a:rPr lang="fr-FR" sz="2400" dirty="0"/>
                        <a:t>MTF associé avec faible niveau de B12 sérique (NNH de 14 sur 5 ans)</a:t>
                      </a:r>
                    </a:p>
                    <a:p>
                      <a:r>
                        <a:rPr lang="fr-FR" sz="2400" dirty="0"/>
                        <a:t>Pas d’amélioration de la cognition/</a:t>
                      </a:r>
                      <a:r>
                        <a:rPr lang="fr-FR" sz="2400" dirty="0" err="1"/>
                        <a:t>sx</a:t>
                      </a:r>
                      <a:r>
                        <a:rPr lang="fr-FR" sz="2400" dirty="0"/>
                        <a:t> neuropathie avec supplémentation</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853440">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Élevé pour tr cognitifs</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5$</a:t>
                      </a:r>
                    </a:p>
                  </a:txBody>
                  <a:tcPr marL="121920" marR="121920" marT="60960" marB="60960"/>
                </a:tc>
                <a:extLst>
                  <a:ext uri="{0D108BD9-81ED-4DB2-BD59-A6C34878D82A}">
                    <a16:rowId xmlns:a16="http://schemas.microsoft.com/office/drawing/2014/main" val="3847945946"/>
                  </a:ext>
                </a:extLst>
              </a:tr>
              <a:tr h="1950720">
                <a:tc>
                  <a:txBody>
                    <a:bodyPr/>
                    <a:lstStyle/>
                    <a:p>
                      <a:r>
                        <a:rPr lang="fr-FR" sz="2100" dirty="0"/>
                        <a:t>Alternative</a:t>
                      </a:r>
                    </a:p>
                  </a:txBody>
                  <a:tcPr marL="121920" marR="121920" marT="60960" marB="60960"/>
                </a:tc>
                <a:tc gridSpan="3">
                  <a:txBody>
                    <a:bodyPr/>
                    <a:lstStyle/>
                    <a:p>
                      <a:pPr algn="l"/>
                      <a:r>
                        <a:rPr lang="fr-FR" sz="2400" b="1" dirty="0"/>
                        <a:t>Doser en anémie macrocytaire</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Neuropathie inexpliquée?</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En chirurgie bariatrique? En malabsorption?</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En prévention des aphtes récurrents??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Oral = IM</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12956040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EBEA4E-F65C-EB42-B733-9E25F76A2C6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1C7359CB-BFD0-0BF0-F2B2-7D04F022EC94}"/>
              </a:ext>
            </a:extLst>
          </p:cNvPr>
          <p:cNvPicPr>
            <a:picLocks noGrp="1" noChangeAspect="1"/>
          </p:cNvPicPr>
          <p:nvPr>
            <p:ph idx="10"/>
          </p:nvPr>
        </p:nvPicPr>
        <p:blipFill>
          <a:blip r:embed="rId2"/>
          <a:stretch>
            <a:fillRect/>
          </a:stretch>
        </p:blipFill>
        <p:spPr>
          <a:xfrm>
            <a:off x="9281651" y="81851"/>
            <a:ext cx="2910348" cy="789796"/>
          </a:xfrm>
        </p:spPr>
      </p:pic>
      <p:pic>
        <p:nvPicPr>
          <p:cNvPr id="7" name="Image 6">
            <a:extLst>
              <a:ext uri="{FF2B5EF4-FFF2-40B4-BE49-F238E27FC236}">
                <a16:creationId xmlns:a16="http://schemas.microsoft.com/office/drawing/2014/main" id="{68C840CC-51E6-0D07-A5CF-0A572C6A85E4}"/>
              </a:ext>
            </a:extLst>
          </p:cNvPr>
          <p:cNvPicPr>
            <a:picLocks noChangeAspect="1"/>
          </p:cNvPicPr>
          <p:nvPr/>
        </p:nvPicPr>
        <p:blipFill>
          <a:blip r:embed="rId3"/>
          <a:stretch>
            <a:fillRect/>
          </a:stretch>
        </p:blipFill>
        <p:spPr>
          <a:xfrm>
            <a:off x="2194562" y="1317984"/>
            <a:ext cx="8293533" cy="5125003"/>
          </a:xfrm>
          <a:prstGeom prst="rect">
            <a:avLst/>
          </a:prstGeom>
        </p:spPr>
      </p:pic>
    </p:spTree>
    <p:extLst>
      <p:ext uri="{BB962C8B-B14F-4D97-AF65-F5344CB8AC3E}">
        <p14:creationId xmlns:p14="http://schemas.microsoft.com/office/powerpoint/2010/main" val="42765937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33748A-98E6-5FEB-6F94-AD4717B7A324}"/>
              </a:ext>
            </a:extLst>
          </p:cNvPr>
          <p:cNvSpPr>
            <a:spLocks noGrp="1"/>
          </p:cNvSpPr>
          <p:nvPr>
            <p:ph type="title"/>
          </p:nvPr>
        </p:nvSpPr>
        <p:spPr/>
        <p:txBody>
          <a:bodyPr/>
          <a:lstStyle/>
          <a:p>
            <a:r>
              <a:rPr lang="fr-FR" dirty="0"/>
              <a:t>Pour aller plus loin</a:t>
            </a:r>
          </a:p>
        </p:txBody>
      </p:sp>
      <p:pic>
        <p:nvPicPr>
          <p:cNvPr id="5" name="Espace réservé du contenu 4">
            <a:extLst>
              <a:ext uri="{FF2B5EF4-FFF2-40B4-BE49-F238E27FC236}">
                <a16:creationId xmlns:a16="http://schemas.microsoft.com/office/drawing/2014/main" id="{5BFCCEDB-2370-3253-ABD7-BE6005331E2D}"/>
              </a:ext>
            </a:extLst>
          </p:cNvPr>
          <p:cNvPicPr>
            <a:picLocks noGrp="1" noChangeAspect="1"/>
          </p:cNvPicPr>
          <p:nvPr>
            <p:ph idx="10"/>
          </p:nvPr>
        </p:nvPicPr>
        <p:blipFill>
          <a:blip r:embed="rId2"/>
          <a:stretch>
            <a:fillRect/>
          </a:stretch>
        </p:blipFill>
        <p:spPr>
          <a:xfrm>
            <a:off x="2194561" y="1170040"/>
            <a:ext cx="7353227" cy="3992033"/>
          </a:xfrm>
        </p:spPr>
      </p:pic>
      <p:pic>
        <p:nvPicPr>
          <p:cNvPr id="7" name="Image 6">
            <a:extLst>
              <a:ext uri="{FF2B5EF4-FFF2-40B4-BE49-F238E27FC236}">
                <a16:creationId xmlns:a16="http://schemas.microsoft.com/office/drawing/2014/main" id="{E7A58AE2-64E1-2D9C-C8F4-FBC55BBB62E1}"/>
              </a:ext>
            </a:extLst>
          </p:cNvPr>
          <p:cNvPicPr>
            <a:picLocks noChangeAspect="1"/>
          </p:cNvPicPr>
          <p:nvPr/>
        </p:nvPicPr>
        <p:blipFill>
          <a:blip r:embed="rId3"/>
          <a:stretch>
            <a:fillRect/>
          </a:stretch>
        </p:blipFill>
        <p:spPr>
          <a:xfrm>
            <a:off x="5816788" y="5283199"/>
            <a:ext cx="6046377" cy="1471015"/>
          </a:xfrm>
          <a:prstGeom prst="rect">
            <a:avLst/>
          </a:prstGeom>
        </p:spPr>
      </p:pic>
      <p:sp>
        <p:nvSpPr>
          <p:cNvPr id="8" name="Bouton d'action : Accueil 7">
            <a:hlinkClick r:id="rId4" action="ppaction://hlinksldjump" highlightClick="1"/>
            <a:extLst>
              <a:ext uri="{FF2B5EF4-FFF2-40B4-BE49-F238E27FC236}">
                <a16:creationId xmlns:a16="http://schemas.microsoft.com/office/drawing/2014/main" id="{F49FE571-F896-206F-03AD-5BCF6DAD9C92}"/>
              </a:ext>
            </a:extLst>
          </p:cNvPr>
          <p:cNvSpPr/>
          <p:nvPr/>
        </p:nvSpPr>
        <p:spPr>
          <a:xfrm>
            <a:off x="11328980" y="5989784"/>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6867592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14C9D-A70A-AA61-1C21-192AF557C21A}"/>
              </a:ext>
            </a:extLst>
          </p:cNvPr>
          <p:cNvSpPr>
            <a:spLocks noGrp="1"/>
          </p:cNvSpPr>
          <p:nvPr>
            <p:ph type="title"/>
          </p:nvPr>
        </p:nvSpPr>
        <p:spPr/>
        <p:txBody>
          <a:bodyPr/>
          <a:lstStyle/>
          <a:p>
            <a:r>
              <a:rPr lang="fr-FR" dirty="0"/>
              <a:t>14- Loto-Testo</a:t>
            </a:r>
          </a:p>
        </p:txBody>
      </p:sp>
      <p:sp>
        <p:nvSpPr>
          <p:cNvPr id="3" name="Espace réservé du contenu 2">
            <a:extLst>
              <a:ext uri="{FF2B5EF4-FFF2-40B4-BE49-F238E27FC236}">
                <a16:creationId xmlns:a16="http://schemas.microsoft.com/office/drawing/2014/main" id="{EDEAA3D4-A8CA-14C1-4307-5225B1BBCB27}"/>
              </a:ext>
            </a:extLst>
          </p:cNvPr>
          <p:cNvSpPr>
            <a:spLocks noGrp="1"/>
          </p:cNvSpPr>
          <p:nvPr>
            <p:ph idx="10"/>
          </p:nvPr>
        </p:nvSpPr>
        <p:spPr/>
        <p:txBody>
          <a:bodyPr/>
          <a:lstStyle/>
          <a:p>
            <a:endParaRPr lang="fr-FR"/>
          </a:p>
        </p:txBody>
      </p:sp>
      <p:graphicFrame>
        <p:nvGraphicFramePr>
          <p:cNvPr id="4" name="Tableau 4">
            <a:extLst>
              <a:ext uri="{FF2B5EF4-FFF2-40B4-BE49-F238E27FC236}">
                <a16:creationId xmlns:a16="http://schemas.microsoft.com/office/drawing/2014/main" id="{049C2EE0-59A9-AE15-694A-BD8905B59344}"/>
              </a:ext>
            </a:extLst>
          </p:cNvPr>
          <p:cNvGraphicFramePr>
            <a:graphicFrameLocks/>
          </p:cNvGraphicFramePr>
          <p:nvPr/>
        </p:nvGraphicFramePr>
        <p:xfrm>
          <a:off x="2194561" y="934825"/>
          <a:ext cx="9558867" cy="499872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Testostérone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r>
                        <a:rPr lang="fr-FR" sz="2400" dirty="0"/>
                        <a:t>Andropause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3779520">
                <a:tc>
                  <a:txBody>
                    <a:bodyPr/>
                    <a:lstStyle/>
                    <a:p>
                      <a:r>
                        <a:rPr lang="fr-FR" sz="2100" dirty="0"/>
                        <a:t>Contexte</a:t>
                      </a:r>
                    </a:p>
                  </a:txBody>
                  <a:tcPr marL="121920" marR="121920" marT="60960" marB="60960"/>
                </a:tc>
                <a:tc gridSpan="3">
                  <a:txBody>
                    <a:bodyPr/>
                    <a:lstStyle/>
                    <a:p>
                      <a:r>
                        <a:rPr lang="fr-FR" sz="2400" dirty="0"/>
                        <a:t>Pas de bénéfice sur risque CV , troubles cognitifs, troubles de l’humeur</a:t>
                      </a:r>
                    </a:p>
                    <a:p>
                      <a:r>
                        <a:rPr lang="fr-FR" sz="2400" dirty="0"/>
                        <a:t>Effet minime sur la dysfonction érectile</a:t>
                      </a:r>
                    </a:p>
                    <a:p>
                      <a:r>
                        <a:rPr lang="fr-FR" sz="2400" dirty="0"/>
                        <a:t>Impact à long terme est inconnue</a:t>
                      </a:r>
                    </a:p>
                    <a:p>
                      <a:r>
                        <a:rPr lang="fr-FR" sz="2400" dirty="0"/>
                        <a:t>Risque associé avec remplacement (</a:t>
                      </a:r>
                      <a:r>
                        <a:rPr lang="fr-FR" sz="2400" dirty="0" err="1"/>
                        <a:t>Erythrocytose</a:t>
                      </a:r>
                      <a:r>
                        <a:rPr lang="fr-FR" sz="2400" dirty="0"/>
                        <a:t> : NNH à 52, potentielle augmentation du risque CV)</a:t>
                      </a:r>
                    </a:p>
                    <a:p>
                      <a:r>
                        <a:rPr lang="fr-FR" sz="2400" dirty="0"/>
                        <a:t>Coût </a:t>
                      </a:r>
                      <a:r>
                        <a:rPr lang="fr-FR" sz="2400" dirty="0" err="1"/>
                        <a:t>élévé</a:t>
                      </a:r>
                      <a:r>
                        <a:rPr lang="fr-FR" sz="2400" dirty="0"/>
                        <a:t> de la médication de remplacement (gel &gt;&gt;&gt; injectable)</a:t>
                      </a:r>
                    </a:p>
                    <a:p>
                      <a:r>
                        <a:rPr lang="fr-FR" sz="2400" dirty="0"/>
                        <a:t>Non étudié à long terme (plus que 12 mois) ou chez patient avec </a:t>
                      </a:r>
                      <a:r>
                        <a:rPr lang="fr-FR" sz="2400" dirty="0" err="1"/>
                        <a:t>co-morbidités</a:t>
                      </a:r>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r>
                        <a:rPr lang="fr-FR" sz="2400" dirty="0"/>
                        <a:t>N/A</a:t>
                      </a:r>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31-40%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11$</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À réserver chez les patients avec trouble sexuel inexplicable, potentiellement intéressé par une médication</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6" name="ZoneTexte 5">
            <a:extLst>
              <a:ext uri="{FF2B5EF4-FFF2-40B4-BE49-F238E27FC236}">
                <a16:creationId xmlns:a16="http://schemas.microsoft.com/office/drawing/2014/main" id="{0F5D98AF-14C6-F927-4C98-2686DCD0D835}"/>
              </a:ext>
            </a:extLst>
          </p:cNvPr>
          <p:cNvSpPr txBox="1"/>
          <p:nvPr/>
        </p:nvSpPr>
        <p:spPr>
          <a:xfrm>
            <a:off x="9222729" y="6556016"/>
            <a:ext cx="5938543" cy="297454"/>
          </a:xfrm>
          <a:prstGeom prst="rect">
            <a:avLst/>
          </a:prstGeom>
          <a:noFill/>
        </p:spPr>
        <p:txBody>
          <a:bodyPr wrap="square">
            <a:spAutoFit/>
          </a:bodyPr>
          <a:lstStyle/>
          <a:p>
            <a:pPr defTabSz="609585"/>
            <a:r>
              <a:rPr lang="fr-CA" sz="1333" dirty="0">
                <a:solidFill>
                  <a:prstClr val="black"/>
                </a:solidFill>
                <a:latin typeface="Montserrat" panose="020F0502020204030204" pitchFamily="34" charset="0"/>
                <a:hlinkClick r:id="rId3"/>
              </a:rPr>
              <a:t>https://doi.org/10.7326/M19-0882</a:t>
            </a:r>
            <a:endParaRPr lang="fr-FR" sz="1333"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022975DA-EACB-EDE0-E9CA-FB3B2055E321}"/>
              </a:ext>
            </a:extLst>
          </p:cNvPr>
          <p:cNvSpPr txBox="1"/>
          <p:nvPr/>
        </p:nvSpPr>
        <p:spPr>
          <a:xfrm>
            <a:off x="3649735" y="5923175"/>
            <a:ext cx="9181360" cy="502573"/>
          </a:xfrm>
          <a:prstGeom prst="rect">
            <a:avLst/>
          </a:prstGeom>
          <a:noFill/>
        </p:spPr>
        <p:txBody>
          <a:bodyPr wrap="square">
            <a:spAutoFit/>
          </a:bodyPr>
          <a:lstStyle/>
          <a:p>
            <a:pPr defTabSz="609585"/>
            <a:r>
              <a:rPr lang="fr-CA" sz="1333" dirty="0" err="1">
                <a:solidFill>
                  <a:prstClr val="black"/>
                </a:solidFill>
                <a:latin typeface="Calibri" panose="020F0502020204030204"/>
              </a:rPr>
              <a:t>Huo</a:t>
            </a:r>
            <a:r>
              <a:rPr lang="fr-CA" sz="1333" dirty="0">
                <a:solidFill>
                  <a:prstClr val="black"/>
                </a:solidFill>
                <a:latin typeface="Calibri" panose="020F0502020204030204"/>
              </a:rPr>
              <a:t> S, </a:t>
            </a:r>
            <a:r>
              <a:rPr lang="fr-CA" sz="1333" dirty="0" err="1">
                <a:solidFill>
                  <a:prstClr val="black"/>
                </a:solidFill>
                <a:latin typeface="Calibri" panose="020F0502020204030204"/>
              </a:rPr>
              <a:t>Scialli</a:t>
            </a:r>
            <a:r>
              <a:rPr lang="fr-CA" sz="1333" dirty="0">
                <a:solidFill>
                  <a:prstClr val="black"/>
                </a:solidFill>
                <a:latin typeface="Calibri" panose="020F0502020204030204"/>
              </a:rPr>
              <a:t> AR, </a:t>
            </a:r>
            <a:r>
              <a:rPr lang="fr-CA" sz="1333" dirty="0" err="1">
                <a:solidFill>
                  <a:prstClr val="black"/>
                </a:solidFill>
                <a:latin typeface="Calibri" panose="020F0502020204030204"/>
              </a:rPr>
              <a:t>McGarvey</a:t>
            </a:r>
            <a:r>
              <a:rPr lang="fr-CA" sz="1333" dirty="0">
                <a:solidFill>
                  <a:prstClr val="black"/>
                </a:solidFill>
                <a:latin typeface="Calibri" panose="020F0502020204030204"/>
              </a:rPr>
              <a:t> S, Hill E, </a:t>
            </a:r>
            <a:r>
              <a:rPr lang="fr-CA" sz="1333" dirty="0" err="1">
                <a:solidFill>
                  <a:prstClr val="black"/>
                </a:solidFill>
                <a:latin typeface="Calibri" panose="020F0502020204030204"/>
              </a:rPr>
              <a:t>Tugertimur</a:t>
            </a:r>
            <a:r>
              <a:rPr lang="fr-CA" sz="1333" dirty="0">
                <a:solidFill>
                  <a:prstClr val="black"/>
                </a:solidFill>
                <a:latin typeface="Calibri" panose="020F0502020204030204"/>
              </a:rPr>
              <a:t> B, </a:t>
            </a:r>
            <a:r>
              <a:rPr lang="fr-CA" sz="1333" dirty="0" err="1">
                <a:solidFill>
                  <a:prstClr val="black"/>
                </a:solidFill>
                <a:latin typeface="Calibri" panose="020F0502020204030204"/>
              </a:rPr>
              <a:t>Hogenmiller</a:t>
            </a:r>
            <a:r>
              <a:rPr lang="fr-CA" sz="1333" dirty="0">
                <a:solidFill>
                  <a:prstClr val="black"/>
                </a:solidFill>
                <a:latin typeface="Calibri" panose="020F0502020204030204"/>
              </a:rPr>
              <a:t> A, et al. (2016) </a:t>
            </a:r>
            <a:r>
              <a:rPr lang="fr-CA" sz="1333" dirty="0" err="1">
                <a:solidFill>
                  <a:prstClr val="black"/>
                </a:solidFill>
                <a:latin typeface="Calibri" panose="020F0502020204030204"/>
              </a:rPr>
              <a:t>Treatment</a:t>
            </a:r>
            <a:r>
              <a:rPr lang="fr-CA" sz="1333" dirty="0">
                <a:solidFill>
                  <a:prstClr val="black"/>
                </a:solidFill>
                <a:latin typeface="Calibri" panose="020F0502020204030204"/>
              </a:rPr>
              <a:t> of Men for “Low </a:t>
            </a:r>
            <a:r>
              <a:rPr lang="fr-CA" sz="1333" dirty="0" err="1">
                <a:solidFill>
                  <a:prstClr val="black"/>
                </a:solidFill>
                <a:latin typeface="Calibri" panose="020F0502020204030204"/>
              </a:rPr>
              <a:t>Testosterone</a:t>
            </a:r>
            <a:r>
              <a:rPr lang="fr-CA" sz="1333" dirty="0">
                <a:solidFill>
                  <a:prstClr val="black"/>
                </a:solidFill>
                <a:latin typeface="Calibri" panose="020F0502020204030204"/>
              </a:rPr>
              <a:t>”:</a:t>
            </a:r>
            <a:br>
              <a:rPr lang="fr-CA" sz="1333" dirty="0">
                <a:solidFill>
                  <a:prstClr val="black"/>
                </a:solidFill>
                <a:latin typeface="Calibri" panose="020F0502020204030204"/>
              </a:rPr>
            </a:br>
            <a:r>
              <a:rPr lang="fr-CA" sz="1333" dirty="0">
                <a:solidFill>
                  <a:prstClr val="black"/>
                </a:solidFill>
                <a:latin typeface="Calibri" panose="020F0502020204030204"/>
              </a:rPr>
              <a:t>A </a:t>
            </a:r>
            <a:r>
              <a:rPr lang="fr-CA" sz="1333" dirty="0" err="1">
                <a:solidFill>
                  <a:prstClr val="black"/>
                </a:solidFill>
                <a:latin typeface="Calibri" panose="020F0502020204030204"/>
              </a:rPr>
              <a:t>Systematic</a:t>
            </a:r>
            <a:r>
              <a:rPr lang="fr-CA" sz="1333" dirty="0">
                <a:solidFill>
                  <a:prstClr val="black"/>
                </a:solidFill>
                <a:latin typeface="Calibri" panose="020F0502020204030204"/>
              </a:rPr>
              <a:t> </a:t>
            </a:r>
            <a:r>
              <a:rPr lang="fr-CA" sz="1333" dirty="0" err="1">
                <a:solidFill>
                  <a:prstClr val="black"/>
                </a:solidFill>
                <a:latin typeface="Calibri" panose="020F0502020204030204"/>
              </a:rPr>
              <a:t>Review</a:t>
            </a:r>
            <a:r>
              <a:rPr lang="fr-CA" sz="1333" dirty="0">
                <a:solidFill>
                  <a:prstClr val="black"/>
                </a:solidFill>
                <a:latin typeface="Calibri" panose="020F0502020204030204"/>
              </a:rPr>
              <a:t>. </a:t>
            </a:r>
            <a:r>
              <a:rPr lang="fr-CA" sz="1333" dirty="0" err="1">
                <a:solidFill>
                  <a:prstClr val="black"/>
                </a:solidFill>
                <a:latin typeface="Calibri" panose="020F0502020204030204"/>
              </a:rPr>
              <a:t>PLoS</a:t>
            </a:r>
            <a:r>
              <a:rPr lang="fr-CA" sz="1333" dirty="0">
                <a:solidFill>
                  <a:prstClr val="black"/>
                </a:solidFill>
                <a:latin typeface="Calibri" panose="020F0502020204030204"/>
              </a:rPr>
              <a:t> ONE 11(9): e0162480. doi:10.1371/journal.pone.0162480 </a:t>
            </a:r>
          </a:p>
        </p:txBody>
      </p:sp>
    </p:spTree>
    <p:extLst>
      <p:ext uri="{BB962C8B-B14F-4D97-AF65-F5344CB8AC3E}">
        <p14:creationId xmlns:p14="http://schemas.microsoft.com/office/powerpoint/2010/main" val="23919895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CDB83-2B65-1216-DEBF-527A71EA5E7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6C7F2FA-3F15-6D26-9ADB-A658D608B170}"/>
              </a:ext>
            </a:extLst>
          </p:cNvPr>
          <p:cNvPicPr>
            <a:picLocks noGrp="1" noChangeAspect="1"/>
          </p:cNvPicPr>
          <p:nvPr>
            <p:ph idx="10"/>
          </p:nvPr>
        </p:nvPicPr>
        <p:blipFill>
          <a:blip r:embed="rId2"/>
          <a:stretch>
            <a:fillRect/>
          </a:stretch>
        </p:blipFill>
        <p:spPr>
          <a:xfrm>
            <a:off x="9310956" y="0"/>
            <a:ext cx="2837016" cy="1317984"/>
          </a:xfrm>
        </p:spPr>
      </p:pic>
      <p:pic>
        <p:nvPicPr>
          <p:cNvPr id="9" name="Image 8">
            <a:extLst>
              <a:ext uri="{FF2B5EF4-FFF2-40B4-BE49-F238E27FC236}">
                <a16:creationId xmlns:a16="http://schemas.microsoft.com/office/drawing/2014/main" id="{1FD4C5CA-93FD-537B-1EDD-8A122072B11F}"/>
              </a:ext>
            </a:extLst>
          </p:cNvPr>
          <p:cNvPicPr>
            <a:picLocks noChangeAspect="1"/>
          </p:cNvPicPr>
          <p:nvPr/>
        </p:nvPicPr>
        <p:blipFill>
          <a:blip r:embed="rId3"/>
          <a:stretch>
            <a:fillRect/>
          </a:stretch>
        </p:blipFill>
        <p:spPr>
          <a:xfrm>
            <a:off x="1690669" y="1317985"/>
            <a:ext cx="10363200" cy="2373252"/>
          </a:xfrm>
          <a:prstGeom prst="rect">
            <a:avLst/>
          </a:prstGeom>
        </p:spPr>
      </p:pic>
    </p:spTree>
    <p:extLst>
      <p:ext uri="{BB962C8B-B14F-4D97-AF65-F5344CB8AC3E}">
        <p14:creationId xmlns:p14="http://schemas.microsoft.com/office/powerpoint/2010/main" val="4041684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24E53E-2771-1DA8-445D-6EE00AC4E47E}"/>
              </a:ext>
            </a:extLst>
          </p:cNvPr>
          <p:cNvSpPr>
            <a:spLocks noGrp="1"/>
          </p:cNvSpPr>
          <p:nvPr>
            <p:ph type="title"/>
          </p:nvPr>
        </p:nvSpPr>
        <p:spPr/>
        <p:txBody>
          <a:bodyPr/>
          <a:lstStyle/>
          <a:p>
            <a:r>
              <a:rPr lang="fr-FR" dirty="0"/>
              <a:t>On parle ici de DMS </a:t>
            </a:r>
            <a:r>
              <a:rPr lang="fr-FR" sz="2667" dirty="0"/>
              <a:t>(une différence de 0,3 est considéré comme minime)</a:t>
            </a:r>
          </a:p>
        </p:txBody>
      </p:sp>
      <p:pic>
        <p:nvPicPr>
          <p:cNvPr id="4" name="Espace réservé du contenu 3">
            <a:extLst>
              <a:ext uri="{FF2B5EF4-FFF2-40B4-BE49-F238E27FC236}">
                <a16:creationId xmlns:a16="http://schemas.microsoft.com/office/drawing/2014/main" id="{8583E7FB-8124-BF9D-1A0D-A287C8463B2C}"/>
              </a:ext>
            </a:extLst>
          </p:cNvPr>
          <p:cNvPicPr>
            <a:picLocks noGrp="1" noChangeAspect="1"/>
          </p:cNvPicPr>
          <p:nvPr>
            <p:ph idx="10"/>
          </p:nvPr>
        </p:nvPicPr>
        <p:blipFill>
          <a:blip r:embed="rId2"/>
          <a:stretch>
            <a:fillRect/>
          </a:stretch>
        </p:blipFill>
        <p:spPr>
          <a:xfrm>
            <a:off x="3775588" y="1436477"/>
            <a:ext cx="6286931" cy="5421524"/>
          </a:xfrm>
          <a:prstGeom prst="rect">
            <a:avLst/>
          </a:prstGeom>
        </p:spPr>
      </p:pic>
      <p:sp>
        <p:nvSpPr>
          <p:cNvPr id="5" name="Bouton d'action : Accueil 4">
            <a:hlinkClick r:id="rId3" action="ppaction://hlinksldjump" highlightClick="1"/>
            <a:extLst>
              <a:ext uri="{FF2B5EF4-FFF2-40B4-BE49-F238E27FC236}">
                <a16:creationId xmlns:a16="http://schemas.microsoft.com/office/drawing/2014/main" id="{7A3730E4-5C1D-69DA-F338-A12B6721F25C}"/>
              </a:ext>
            </a:extLst>
          </p:cNvPr>
          <p:cNvSpPr/>
          <p:nvPr/>
        </p:nvSpPr>
        <p:spPr>
          <a:xfrm>
            <a:off x="11328980" y="5794478"/>
            <a:ext cx="849745" cy="90620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645465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660435-E821-B209-F9EF-85038035E138}"/>
              </a:ext>
            </a:extLst>
          </p:cNvPr>
          <p:cNvSpPr>
            <a:spLocks noGrp="1"/>
          </p:cNvSpPr>
          <p:nvPr>
            <p:ph type="title"/>
          </p:nvPr>
        </p:nvSpPr>
        <p:spPr/>
        <p:txBody>
          <a:bodyPr/>
          <a:lstStyle/>
          <a:p>
            <a:r>
              <a:rPr lang="fr-FR" dirty="0"/>
              <a:t>Combien coûtait le MF canadien moyen en 2015 en analyses de laboratoire?</a:t>
            </a:r>
          </a:p>
        </p:txBody>
      </p:sp>
      <p:sp>
        <p:nvSpPr>
          <p:cNvPr id="3" name="Espace réservé du contenu 2">
            <a:extLst>
              <a:ext uri="{FF2B5EF4-FFF2-40B4-BE49-F238E27FC236}">
                <a16:creationId xmlns:a16="http://schemas.microsoft.com/office/drawing/2014/main" id="{2FC3F988-2424-6019-204B-3F83B6C24562}"/>
              </a:ext>
            </a:extLst>
          </p:cNvPr>
          <p:cNvSpPr>
            <a:spLocks noGrp="1"/>
          </p:cNvSpPr>
          <p:nvPr>
            <p:ph idx="10"/>
          </p:nvPr>
        </p:nvSpPr>
        <p:spPr/>
        <p:txBody>
          <a:bodyPr/>
          <a:lstStyle/>
          <a:p>
            <a:pPr marL="0" indent="0">
              <a:buNone/>
            </a:pPr>
            <a:r>
              <a:rPr lang="fr-FR" dirty="0"/>
              <a:t>A) 10 000$</a:t>
            </a:r>
          </a:p>
          <a:p>
            <a:pPr marL="0" indent="0">
              <a:buNone/>
            </a:pPr>
            <a:r>
              <a:rPr lang="fr-FR" dirty="0"/>
              <a:t>B) 20 000$</a:t>
            </a:r>
          </a:p>
          <a:p>
            <a:pPr marL="0" indent="0">
              <a:buNone/>
            </a:pPr>
            <a:r>
              <a:rPr lang="fr-FR" dirty="0"/>
              <a:t>C) 30 000$</a:t>
            </a:r>
          </a:p>
          <a:p>
            <a:pPr marL="0" indent="0">
              <a:buNone/>
            </a:pPr>
            <a:r>
              <a:rPr lang="fr-FR" dirty="0"/>
              <a:t>D) 50 000$</a:t>
            </a:r>
          </a:p>
          <a:p>
            <a:pPr marL="0" indent="0">
              <a:buNone/>
            </a:pPr>
            <a:r>
              <a:rPr lang="fr-FR" dirty="0"/>
              <a:t>E) 100 000$</a:t>
            </a:r>
          </a:p>
        </p:txBody>
      </p:sp>
    </p:spTree>
    <p:extLst>
      <p:ext uri="{BB962C8B-B14F-4D97-AF65-F5344CB8AC3E}">
        <p14:creationId xmlns:p14="http://schemas.microsoft.com/office/powerpoint/2010/main" val="31849268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8288EA-0FB2-F82D-8C90-58049DDB53E2}"/>
              </a:ext>
            </a:extLst>
          </p:cNvPr>
          <p:cNvSpPr>
            <a:spLocks noGrp="1"/>
          </p:cNvSpPr>
          <p:nvPr>
            <p:ph type="title"/>
          </p:nvPr>
        </p:nvSpPr>
        <p:spPr/>
        <p:txBody>
          <a:bodyPr/>
          <a:lstStyle/>
          <a:p>
            <a:r>
              <a:rPr lang="fr-FR" dirty="0"/>
              <a:t>15- Ça doit être les hormones</a:t>
            </a:r>
          </a:p>
        </p:txBody>
      </p:sp>
      <p:sp>
        <p:nvSpPr>
          <p:cNvPr id="3" name="Espace réservé du contenu 2">
            <a:extLst>
              <a:ext uri="{FF2B5EF4-FFF2-40B4-BE49-F238E27FC236}">
                <a16:creationId xmlns:a16="http://schemas.microsoft.com/office/drawing/2014/main" id="{64BE19DE-FC8E-6D54-07C4-F565C96FDCA5}"/>
              </a:ext>
            </a:extLst>
          </p:cNvPr>
          <p:cNvSpPr>
            <a:spLocks noGrp="1"/>
          </p:cNvSpPr>
          <p:nvPr>
            <p:ph idx="10"/>
          </p:nvPr>
        </p:nvSpPr>
        <p:spPr/>
        <p:txBody>
          <a:bodyPr/>
          <a:lstStyle/>
          <a:p>
            <a:endParaRPr lang="fr-FR"/>
          </a:p>
        </p:txBody>
      </p:sp>
      <p:graphicFrame>
        <p:nvGraphicFramePr>
          <p:cNvPr id="4" name="Tableau 4">
            <a:extLst>
              <a:ext uri="{FF2B5EF4-FFF2-40B4-BE49-F238E27FC236}">
                <a16:creationId xmlns:a16="http://schemas.microsoft.com/office/drawing/2014/main" id="{F836C900-618B-CF48-8FF1-CD2F0411740C}"/>
              </a:ext>
            </a:extLst>
          </p:cNvPr>
          <p:cNvGraphicFramePr>
            <a:graphicFrameLocks/>
          </p:cNvGraphicFramePr>
          <p:nvPr/>
        </p:nvGraphicFramePr>
        <p:xfrm>
          <a:off x="2194561" y="1117495"/>
          <a:ext cx="9558867" cy="7360920"/>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782120">
                  <a:extLst>
                    <a:ext uri="{9D8B030D-6E8A-4147-A177-3AD203B41FA5}">
                      <a16:colId xmlns:a16="http://schemas.microsoft.com/office/drawing/2014/main" val="2743381530"/>
                    </a:ext>
                  </a:extLst>
                </a:gridCol>
                <a:gridCol w="1792668">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FSH/LH/</a:t>
                      </a:r>
                      <a:r>
                        <a:rPr lang="fr-FR" sz="2700" dirty="0" err="1"/>
                        <a:t>oestrogènes</a:t>
                      </a:r>
                      <a:endParaRPr lang="fr-FR" sz="2700" dirty="0"/>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1219200">
                <a:tc>
                  <a:txBody>
                    <a:bodyPr/>
                    <a:lstStyle/>
                    <a:p>
                      <a:r>
                        <a:rPr lang="fr-FR" sz="2100" dirty="0"/>
                        <a:t>Indication(s) à éviter</a:t>
                      </a:r>
                    </a:p>
                  </a:txBody>
                  <a:tcPr marL="121920" marR="121920" marT="60960" marB="60960"/>
                </a:tc>
                <a:tc gridSpan="3">
                  <a:txBody>
                    <a:bodyPr/>
                    <a:lstStyle/>
                    <a:p>
                      <a:r>
                        <a:rPr lang="fr-FR" sz="2400" dirty="0" err="1"/>
                        <a:t>Pré-ménopause</a:t>
                      </a:r>
                      <a:endParaRPr lang="fr-FR" sz="2400" dirty="0"/>
                    </a:p>
                    <a:p>
                      <a:r>
                        <a:rPr lang="fr-FR" sz="2400" dirty="0"/>
                        <a:t>Pour confirmation de ménopause chez femmes avec utérus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584960">
                <a:tc>
                  <a:txBody>
                    <a:bodyPr/>
                    <a:lstStyle/>
                    <a:p>
                      <a:r>
                        <a:rPr lang="fr-FR" sz="2100" dirty="0"/>
                        <a:t>Contexte</a:t>
                      </a:r>
                    </a:p>
                  </a:txBody>
                  <a:tcPr marL="121920" marR="121920" marT="60960" marB="60960"/>
                </a:tc>
                <a:tc gridSpan="3">
                  <a:txBody>
                    <a:bodyPr/>
                    <a:lstStyle/>
                    <a:p>
                      <a:r>
                        <a:rPr lang="fr-FR" sz="2400" dirty="0"/>
                        <a:t>Ménopause = aménorrhée X 12 mois</a:t>
                      </a:r>
                    </a:p>
                    <a:p>
                      <a:r>
                        <a:rPr lang="fr-FR" sz="2400" dirty="0"/>
                        <a:t>L’HTR n’est pas associé à d’autre bénéfices que la réduction des bouffées de chaleur/réduction fractures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121920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100" dirty="0"/>
                        <a:t>Substitut hasardeux?</a:t>
                      </a:r>
                    </a:p>
                    <a:p>
                      <a:endParaRPr lang="fr-FR" sz="2100" dirty="0"/>
                    </a:p>
                  </a:txBody>
                  <a:tcPr marL="121920" marR="121920" marT="60960" marB="60960"/>
                </a:tc>
                <a:tc hMerge="1">
                  <a:txBody>
                    <a:bodyPr/>
                    <a:lstStyle/>
                    <a:p>
                      <a:pPr algn="ctr"/>
                      <a:endParaRPr lang="fr-FR" dirty="0"/>
                    </a:p>
                  </a:txBody>
                  <a:tcPr/>
                </a:tc>
                <a:tc gridSpan="2">
                  <a:txBody>
                    <a:bodyPr/>
                    <a:lstStyle/>
                    <a:p>
                      <a:pPr algn="ctr"/>
                      <a:r>
                        <a:rPr lang="fr-FR" sz="2400" dirty="0"/>
                        <a:t>Élevé pour les symptômes ménopause autre que bouffées chaleur</a:t>
                      </a:r>
                    </a:p>
                  </a:txBody>
                  <a:tcPr marL="121920" marR="121920" marT="60960" marB="60960">
                    <a:solidFill>
                      <a:srgbClr val="FF0000"/>
                    </a:solidFill>
                  </a:tcPr>
                </a:tc>
                <a:tc hMerge="1">
                  <a:txBody>
                    <a:bodyPr/>
                    <a:lstStyle/>
                    <a:p>
                      <a:pPr algn="ctr"/>
                      <a:r>
                        <a:rPr lang="fr-FR" dirty="0"/>
                        <a:t>Élevé pour les symptômes ménopause autre que bouffées chaleur</a:t>
                      </a:r>
                    </a:p>
                  </a:txBody>
                  <a:tcPr/>
                </a:tc>
                <a:extLst>
                  <a:ext uri="{0D108BD9-81ED-4DB2-BD59-A6C34878D82A}">
                    <a16:rowId xmlns:a16="http://schemas.microsoft.com/office/drawing/2014/main" val="657176255"/>
                  </a:ext>
                </a:extLst>
              </a:tr>
              <a:tr h="1584960">
                <a:tc>
                  <a:txBody>
                    <a:bodyPr/>
                    <a:lstStyle/>
                    <a:p>
                      <a:r>
                        <a:rPr lang="fr-FR" sz="2100" dirty="0"/>
                        <a:t>Marge d’erreur</a:t>
                      </a:r>
                    </a:p>
                  </a:txBody>
                  <a:tcPr marL="121920" marR="121920" marT="60960" marB="60960"/>
                </a:tc>
                <a:tc>
                  <a:txBody>
                    <a:bodyPr/>
                    <a:lstStyle/>
                    <a:p>
                      <a:pPr algn="ctr"/>
                      <a:r>
                        <a:rPr lang="fr-FR" sz="2400" dirty="0"/>
                        <a:t>FSH +/- 31-40%</a:t>
                      </a:r>
                    </a:p>
                    <a:p>
                      <a:pPr algn="ctr"/>
                      <a:r>
                        <a:rPr lang="fr-FR" sz="2400" dirty="0"/>
                        <a:t>LH  +/- &gt; 50%</a:t>
                      </a:r>
                    </a:p>
                    <a:p>
                      <a:pPr algn="ctr"/>
                      <a:r>
                        <a:rPr lang="fr-FR" sz="2400" dirty="0" err="1"/>
                        <a:t>Oestrogènes</a:t>
                      </a:r>
                      <a:r>
                        <a:rPr lang="fr-FR" sz="2400" dirty="0"/>
                        <a:t> +/- 41-50%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18$</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Diagnostic insuffisance ovarienne précoce </a:t>
                      </a:r>
                    </a:p>
                    <a:p>
                      <a:r>
                        <a:rPr lang="fr-FR" sz="2400" dirty="0"/>
                        <a:t>        Principalement chez femme hystérectomisé</a:t>
                      </a:r>
                    </a:p>
                    <a:p>
                      <a:r>
                        <a:rPr lang="fr-FR" sz="2400" dirty="0"/>
                        <a:t>Hypogonadisme/aménorrhée secondaire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6" name="ZoneTexte 5">
            <a:extLst>
              <a:ext uri="{FF2B5EF4-FFF2-40B4-BE49-F238E27FC236}">
                <a16:creationId xmlns:a16="http://schemas.microsoft.com/office/drawing/2014/main" id="{E8435096-161B-BAF6-3F5B-DE40CB814467}"/>
              </a:ext>
            </a:extLst>
          </p:cNvPr>
          <p:cNvSpPr txBox="1"/>
          <p:nvPr/>
        </p:nvSpPr>
        <p:spPr>
          <a:xfrm>
            <a:off x="1599381" y="6045450"/>
            <a:ext cx="10592619" cy="912814"/>
          </a:xfrm>
          <a:prstGeom prst="rect">
            <a:avLst/>
          </a:prstGeom>
          <a:noFill/>
        </p:spPr>
        <p:txBody>
          <a:bodyPr wrap="square">
            <a:spAutoFit/>
          </a:bodyPr>
          <a:lstStyle/>
          <a:p>
            <a:pPr defTabSz="609585"/>
            <a:r>
              <a:rPr lang="fr-CA" sz="1333" dirty="0">
                <a:solidFill>
                  <a:prstClr val="black"/>
                </a:solidFill>
                <a:latin typeface="Calibri" panose="020F0502020204030204"/>
              </a:rPr>
              <a:t>Boudreault S et Poirier F, La combinaison </a:t>
            </a:r>
            <a:r>
              <a:rPr lang="fr-CA" sz="1333" dirty="0" err="1">
                <a:solidFill>
                  <a:prstClr val="black"/>
                </a:solidFill>
                <a:latin typeface="Calibri" panose="020F0502020204030204"/>
              </a:rPr>
              <a:t>bazédoxifène</a:t>
            </a:r>
            <a:r>
              <a:rPr lang="fr-CA" sz="1333" dirty="0">
                <a:solidFill>
                  <a:prstClr val="black"/>
                </a:solidFill>
                <a:latin typeface="Calibri" panose="020F0502020204030204"/>
              </a:rPr>
              <a:t>-estrogènes conjugués : héro ou zéro de la lutte contre les bouffées de chaleur?, Le Médecin du Québec, Vol 54 No 10, octobre 2019, pages 57-60</a:t>
            </a:r>
          </a:p>
          <a:p>
            <a:pPr defTabSz="609585"/>
            <a:r>
              <a:rPr lang="fr-CA" sz="1333" dirty="0" err="1">
                <a:solidFill>
                  <a:prstClr val="black"/>
                </a:solidFill>
                <a:latin typeface="Calibri" panose="020F0502020204030204"/>
              </a:rPr>
              <a:t>Marjoribanks</a:t>
            </a:r>
            <a:r>
              <a:rPr lang="fr-CA" sz="1333" dirty="0">
                <a:solidFill>
                  <a:prstClr val="black"/>
                </a:solidFill>
                <a:latin typeface="Calibri" panose="020F0502020204030204"/>
              </a:rPr>
              <a:t> J, Farquhar C, Roberts H et coll. Long-</a:t>
            </a:r>
            <a:r>
              <a:rPr lang="fr-CA" sz="1333" dirty="0" err="1">
                <a:solidFill>
                  <a:prstClr val="black"/>
                </a:solidFill>
                <a:latin typeface="Calibri" panose="020F0502020204030204"/>
              </a:rPr>
              <a:t>term</a:t>
            </a:r>
            <a:r>
              <a:rPr lang="fr-CA" sz="1333" dirty="0">
                <a:solidFill>
                  <a:prstClr val="black"/>
                </a:solidFill>
                <a:latin typeface="Calibri" panose="020F0502020204030204"/>
              </a:rPr>
              <a:t> hormone </a:t>
            </a:r>
            <a:r>
              <a:rPr lang="fr-CA" sz="1333" dirty="0" err="1">
                <a:solidFill>
                  <a:prstClr val="black"/>
                </a:solidFill>
                <a:latin typeface="Calibri" panose="020F0502020204030204"/>
              </a:rPr>
              <a:t>therapy</a:t>
            </a:r>
            <a:r>
              <a:rPr lang="fr-CA" sz="1333" dirty="0">
                <a:solidFill>
                  <a:prstClr val="black"/>
                </a:solidFill>
                <a:latin typeface="Calibri" panose="020F0502020204030204"/>
              </a:rPr>
              <a:t> for </a:t>
            </a:r>
            <a:r>
              <a:rPr lang="fr-CA" sz="1333" dirty="0" err="1">
                <a:solidFill>
                  <a:prstClr val="black"/>
                </a:solidFill>
                <a:latin typeface="Calibri" panose="020F0502020204030204"/>
              </a:rPr>
              <a:t>perimenopausal</a:t>
            </a:r>
            <a:r>
              <a:rPr lang="fr-CA" sz="1333" dirty="0">
                <a:solidFill>
                  <a:prstClr val="black"/>
                </a:solidFill>
                <a:latin typeface="Calibri" panose="020F0502020204030204"/>
              </a:rPr>
              <a:t> and </a:t>
            </a:r>
            <a:r>
              <a:rPr lang="fr-CA" sz="1333" dirty="0" err="1">
                <a:solidFill>
                  <a:prstClr val="black"/>
                </a:solidFill>
                <a:latin typeface="Calibri" panose="020F0502020204030204"/>
              </a:rPr>
              <a:t>postmenopausal</a:t>
            </a:r>
            <a:r>
              <a:rPr lang="fr-CA" sz="1333" dirty="0">
                <a:solidFill>
                  <a:prstClr val="black"/>
                </a:solidFill>
                <a:latin typeface="Calibri" panose="020F0502020204030204"/>
              </a:rPr>
              <a:t> </a:t>
            </a:r>
            <a:r>
              <a:rPr lang="fr-CA" sz="1333" dirty="0" err="1">
                <a:solidFill>
                  <a:prstClr val="black"/>
                </a:solidFill>
                <a:latin typeface="Calibri" panose="020F0502020204030204"/>
              </a:rPr>
              <a:t>women</a:t>
            </a:r>
            <a:r>
              <a:rPr lang="fr-CA" sz="1333" dirty="0">
                <a:solidFill>
                  <a:prstClr val="black"/>
                </a:solidFill>
                <a:latin typeface="Calibri" panose="020F0502020204030204"/>
              </a:rPr>
              <a:t>. Cochrane Library 2017 ; 1 (CD004143) : 1-4.</a:t>
            </a:r>
            <a:endParaRPr lang="fr-FR" sz="1333" dirty="0">
              <a:solidFill>
                <a:prstClr val="black"/>
              </a:solidFill>
              <a:latin typeface="Calibri" panose="020F0502020204030204"/>
            </a:endParaRPr>
          </a:p>
        </p:txBody>
      </p:sp>
    </p:spTree>
    <p:extLst>
      <p:ext uri="{BB962C8B-B14F-4D97-AF65-F5344CB8AC3E}">
        <p14:creationId xmlns:p14="http://schemas.microsoft.com/office/powerpoint/2010/main" val="40258440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9D808-24A0-1271-A090-07853028DFAD}"/>
              </a:ext>
            </a:extLst>
          </p:cNvPr>
          <p:cNvSpPr>
            <a:spLocks noGrp="1"/>
          </p:cNvSpPr>
          <p:nvPr>
            <p:ph type="title"/>
          </p:nvPr>
        </p:nvSpPr>
        <p:spPr/>
        <p:txBody>
          <a:bodyPr/>
          <a:lstStyle/>
          <a:p>
            <a:r>
              <a:rPr lang="fr-FR" dirty="0"/>
              <a:t>Risques</a:t>
            </a:r>
          </a:p>
        </p:txBody>
      </p:sp>
      <p:sp>
        <p:nvSpPr>
          <p:cNvPr id="3" name="Espace réservé du contenu 2">
            <a:extLst>
              <a:ext uri="{FF2B5EF4-FFF2-40B4-BE49-F238E27FC236}">
                <a16:creationId xmlns:a16="http://schemas.microsoft.com/office/drawing/2014/main" id="{AF55AB16-0F02-D4CF-FF8C-8F02E06097CA}"/>
              </a:ext>
            </a:extLst>
          </p:cNvPr>
          <p:cNvSpPr>
            <a:spLocks noGrp="1"/>
          </p:cNvSpPr>
          <p:nvPr>
            <p:ph idx="10"/>
          </p:nvPr>
        </p:nvSpPr>
        <p:spPr/>
        <p:txBody>
          <a:bodyPr/>
          <a:lstStyle/>
          <a:p>
            <a:endParaRPr lang="fr-FR"/>
          </a:p>
        </p:txBody>
      </p:sp>
      <p:pic>
        <p:nvPicPr>
          <p:cNvPr id="4" name="Espace réservé du contenu 4">
            <a:extLst>
              <a:ext uri="{FF2B5EF4-FFF2-40B4-BE49-F238E27FC236}">
                <a16:creationId xmlns:a16="http://schemas.microsoft.com/office/drawing/2014/main" id="{3533FEE9-24DD-A063-C803-7F9E5D6D1C50}"/>
              </a:ext>
            </a:extLst>
          </p:cNvPr>
          <p:cNvPicPr>
            <a:picLocks noChangeAspect="1"/>
          </p:cNvPicPr>
          <p:nvPr/>
        </p:nvPicPr>
        <p:blipFill>
          <a:blip r:embed="rId2"/>
          <a:stretch>
            <a:fillRect/>
          </a:stretch>
        </p:blipFill>
        <p:spPr>
          <a:xfrm>
            <a:off x="1778692" y="958532"/>
            <a:ext cx="9975160" cy="5936512"/>
          </a:xfrm>
          <a:prstGeom prst="rect">
            <a:avLst/>
          </a:prstGeom>
        </p:spPr>
      </p:pic>
    </p:spTree>
    <p:extLst>
      <p:ext uri="{BB962C8B-B14F-4D97-AF65-F5344CB8AC3E}">
        <p14:creationId xmlns:p14="http://schemas.microsoft.com/office/powerpoint/2010/main" val="2899514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DCA9F8-3F0D-BC8F-9419-A654C5FDAB8D}"/>
              </a:ext>
            </a:extLst>
          </p:cNvPr>
          <p:cNvSpPr>
            <a:spLocks noGrp="1"/>
          </p:cNvSpPr>
          <p:nvPr>
            <p:ph type="title"/>
          </p:nvPr>
        </p:nvSpPr>
        <p:spPr/>
        <p:txBody>
          <a:bodyPr/>
          <a:lstStyle/>
          <a:p>
            <a:r>
              <a:rPr lang="fr-FR" dirty="0"/>
              <a:t>Bénéfices</a:t>
            </a:r>
          </a:p>
        </p:txBody>
      </p:sp>
      <p:pic>
        <p:nvPicPr>
          <p:cNvPr id="4" name="Espace réservé du contenu 4">
            <a:extLst>
              <a:ext uri="{FF2B5EF4-FFF2-40B4-BE49-F238E27FC236}">
                <a16:creationId xmlns:a16="http://schemas.microsoft.com/office/drawing/2014/main" id="{9B50C851-37AA-8D03-EABA-86C54CBC7119}"/>
              </a:ext>
            </a:extLst>
          </p:cNvPr>
          <p:cNvPicPr>
            <a:picLocks noGrp="1" noChangeAspect="1"/>
          </p:cNvPicPr>
          <p:nvPr>
            <p:ph idx="10"/>
          </p:nvPr>
        </p:nvPicPr>
        <p:blipFill>
          <a:blip r:embed="rId2"/>
          <a:stretch>
            <a:fillRect/>
          </a:stretch>
        </p:blipFill>
        <p:spPr>
          <a:xfrm>
            <a:off x="2194984" y="2675374"/>
            <a:ext cx="9558867" cy="2502085"/>
          </a:xfrm>
        </p:spPr>
      </p:pic>
      <p:sp>
        <p:nvSpPr>
          <p:cNvPr id="5" name="Bouton d'action : Accueil 4">
            <a:hlinkClick r:id="rId3" action="ppaction://hlinksldjump" highlightClick="1"/>
            <a:extLst>
              <a:ext uri="{FF2B5EF4-FFF2-40B4-BE49-F238E27FC236}">
                <a16:creationId xmlns:a16="http://schemas.microsoft.com/office/drawing/2014/main" id="{47C7B628-72A5-099A-B9BA-D44777578CAF}"/>
              </a:ext>
            </a:extLst>
          </p:cNvPr>
          <p:cNvSpPr/>
          <p:nvPr/>
        </p:nvSpPr>
        <p:spPr>
          <a:xfrm>
            <a:off x="11328980" y="5794478"/>
            <a:ext cx="849745" cy="90620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3956280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09EF4-C5B4-9858-1A5A-647A66FDF31B}"/>
              </a:ext>
            </a:extLst>
          </p:cNvPr>
          <p:cNvSpPr>
            <a:spLocks noGrp="1"/>
          </p:cNvSpPr>
          <p:nvPr>
            <p:ph type="title"/>
          </p:nvPr>
        </p:nvSpPr>
        <p:spPr/>
        <p:txBody>
          <a:bodyPr/>
          <a:lstStyle/>
          <a:p>
            <a:r>
              <a:rPr lang="fr-FR" dirty="0"/>
              <a:t>16- Pourquoi faire simple quand on peut faire compliqué</a:t>
            </a:r>
          </a:p>
        </p:txBody>
      </p:sp>
      <p:sp>
        <p:nvSpPr>
          <p:cNvPr id="3" name="Espace réservé du contenu 2">
            <a:extLst>
              <a:ext uri="{FF2B5EF4-FFF2-40B4-BE49-F238E27FC236}">
                <a16:creationId xmlns:a16="http://schemas.microsoft.com/office/drawing/2014/main" id="{38581FCE-A792-ECB2-475B-FDF229D105D5}"/>
              </a:ext>
            </a:extLst>
          </p:cNvPr>
          <p:cNvSpPr>
            <a:spLocks noGrp="1"/>
          </p:cNvSpPr>
          <p:nvPr>
            <p:ph idx="10"/>
          </p:nvPr>
        </p:nvSpPr>
        <p:spPr/>
        <p:txBody>
          <a:bodyPr/>
          <a:lstStyle/>
          <a:p>
            <a:endParaRPr lang="fr-FR"/>
          </a:p>
        </p:txBody>
      </p:sp>
      <p:graphicFrame>
        <p:nvGraphicFramePr>
          <p:cNvPr id="4" name="Tableau 4">
            <a:extLst>
              <a:ext uri="{FF2B5EF4-FFF2-40B4-BE49-F238E27FC236}">
                <a16:creationId xmlns:a16="http://schemas.microsoft.com/office/drawing/2014/main" id="{1D67030D-2DBD-1835-180E-8C75A4309753}"/>
              </a:ext>
            </a:extLst>
          </p:cNvPr>
          <p:cNvGraphicFramePr>
            <a:graphicFrameLocks/>
          </p:cNvGraphicFramePr>
          <p:nvPr/>
        </p:nvGraphicFramePr>
        <p:xfrm>
          <a:off x="2194985" y="1568030"/>
          <a:ext cx="9558867" cy="4414241"/>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Lipoprotéine a et ses amis (</a:t>
                      </a:r>
                      <a:r>
                        <a:rPr lang="fr-FR" sz="2700" dirty="0" err="1"/>
                        <a:t>apo</a:t>
                      </a:r>
                      <a:r>
                        <a:rPr lang="fr-FR" sz="2700" dirty="0"/>
                        <a:t> B CRP-</a:t>
                      </a:r>
                      <a:r>
                        <a:rPr lang="fr-FR" sz="2700" dirty="0" err="1"/>
                        <a:t>hs</a:t>
                      </a:r>
                      <a:r>
                        <a:rPr lang="fr-FR" sz="2700" dirty="0"/>
                        <a:t> ) pour risque CV</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87680">
                <a:tc>
                  <a:txBody>
                    <a:bodyPr/>
                    <a:lstStyle/>
                    <a:p>
                      <a:r>
                        <a:rPr lang="fr-FR" sz="2100" dirty="0"/>
                        <a:t>Indication(s) à éviter</a:t>
                      </a:r>
                    </a:p>
                  </a:txBody>
                  <a:tcPr marL="121920" marR="121920" marT="60960" marB="60960"/>
                </a:tc>
                <a:tc gridSpan="3">
                  <a:txBody>
                    <a:bodyPr/>
                    <a:lstStyle/>
                    <a:p>
                      <a:r>
                        <a:rPr lang="fr-FR" sz="2400" dirty="0"/>
                        <a:t>Toute situation</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950720">
                <a:tc>
                  <a:txBody>
                    <a:bodyPr/>
                    <a:lstStyle/>
                    <a:p>
                      <a:r>
                        <a:rPr lang="fr-FR" sz="2100" dirty="0"/>
                        <a:t>Contexte</a:t>
                      </a:r>
                    </a:p>
                  </a:txBody>
                  <a:tcPr marL="121920" marR="121920" marT="60960" marB="60960"/>
                </a:tc>
                <a:tc gridSpan="3">
                  <a:txBody>
                    <a:bodyPr/>
                    <a:lstStyle/>
                    <a:p>
                      <a:r>
                        <a:rPr lang="fr-FR" sz="2400" dirty="0"/>
                        <a:t>Facteurs de risque de CV mais :</a:t>
                      </a:r>
                    </a:p>
                    <a:p>
                      <a:r>
                        <a:rPr lang="fr-FR" sz="2400" dirty="0"/>
                        <a:t>Pas plus prédictif que le taux de globule blanc</a:t>
                      </a:r>
                    </a:p>
                    <a:p>
                      <a:r>
                        <a:rPr lang="fr-FR" sz="2400" dirty="0"/>
                        <a:t>Aucune valeur en ajout à un calculateur de risque CV (Framingham ou autre)</a:t>
                      </a:r>
                    </a:p>
                    <a:p>
                      <a:r>
                        <a:rPr lang="fr-FR" sz="2400" dirty="0"/>
                        <a:t>         N’augmentera pas plus que 1% le risque CV</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87680">
                <a:tc>
                  <a:txBody>
                    <a:bodyPr/>
                    <a:lstStyle/>
                    <a:p>
                      <a:r>
                        <a:rPr lang="fr-FR" sz="2100" dirty="0"/>
                        <a:t>Sensibilité/Spécificité</a:t>
                      </a:r>
                    </a:p>
                  </a:txBody>
                  <a:tcPr marL="121920" marR="121920" marT="60960" marB="60960"/>
                </a:tc>
                <a:tc>
                  <a:txBody>
                    <a:bodyPr/>
                    <a:lstStyle/>
                    <a:p>
                      <a:pPr algn="ctr"/>
                      <a:r>
                        <a:rPr lang="fr-FR" sz="2400" dirty="0"/>
                        <a:t>N/A</a:t>
                      </a:r>
                    </a:p>
                  </a:txBody>
                  <a:tcPr marL="121920" marR="121920" marT="60960" marB="60960">
                    <a:solidFill>
                      <a:srgbClr val="8B8B8B"/>
                    </a:solidFill>
                  </a:tcPr>
                </a:tc>
                <a:tc>
                  <a:txBody>
                    <a:bodyPr/>
                    <a:lstStyle/>
                    <a:p>
                      <a:r>
                        <a:rPr lang="fr-FR" sz="1900" dirty="0"/>
                        <a:t>Substitut hasardeux?</a:t>
                      </a:r>
                    </a:p>
                  </a:txBody>
                  <a:tcPr marL="121920" marR="121920" marT="60960" marB="60960"/>
                </a:tc>
                <a:tc>
                  <a:txBody>
                    <a:bodyPr/>
                    <a:lstStyle/>
                    <a:p>
                      <a:pPr algn="ctr"/>
                      <a:r>
                        <a:rPr lang="fr-FR" sz="24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87680">
                <a:tc>
                  <a:txBody>
                    <a:bodyPr/>
                    <a:lstStyle/>
                    <a:p>
                      <a:r>
                        <a:rPr lang="fr-FR" sz="2100" dirty="0"/>
                        <a:t>Marge d’erreur</a:t>
                      </a:r>
                    </a:p>
                  </a:txBody>
                  <a:tcPr marL="121920" marR="121920" marT="60960" marB="60960"/>
                </a:tc>
                <a:tc>
                  <a:txBody>
                    <a:bodyPr/>
                    <a:lstStyle/>
                    <a:p>
                      <a:pPr algn="ctr"/>
                      <a:r>
                        <a:rPr lang="fr-FR" sz="2400" dirty="0"/>
                        <a:t>+/- 21-30%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7$</a:t>
                      </a:r>
                    </a:p>
                  </a:txBody>
                  <a:tcPr marL="121920" marR="121920" marT="60960" marB="60960"/>
                </a:tc>
                <a:extLst>
                  <a:ext uri="{0D108BD9-81ED-4DB2-BD59-A6C34878D82A}">
                    <a16:rowId xmlns:a16="http://schemas.microsoft.com/office/drawing/2014/main" val="3847945946"/>
                  </a:ext>
                </a:extLst>
              </a:tr>
              <a:tr h="1219200">
                <a:tc>
                  <a:txBody>
                    <a:bodyPr/>
                    <a:lstStyle/>
                    <a:p>
                      <a:r>
                        <a:rPr lang="fr-FR" sz="2100" dirty="0"/>
                        <a:t>Alternative</a:t>
                      </a:r>
                    </a:p>
                  </a:txBody>
                  <a:tcPr marL="121920" marR="121920" marT="60960" marB="60960"/>
                </a:tc>
                <a:tc gridSpan="3">
                  <a:txBody>
                    <a:bodyPr/>
                    <a:lstStyle/>
                    <a:p>
                      <a:r>
                        <a:rPr lang="fr-FR" sz="2400" dirty="0"/>
                        <a:t>Continuer d’utiliser le bon vieux </a:t>
                      </a:r>
                      <a:r>
                        <a:rPr lang="fr-FR" sz="2400" dirty="0" err="1"/>
                        <a:t>framingham</a:t>
                      </a:r>
                      <a:r>
                        <a:rPr lang="fr-FR" sz="2400" dirty="0"/>
                        <a:t>/autre calculateur de risque CV</a:t>
                      </a:r>
                    </a:p>
                    <a:p>
                      <a:r>
                        <a:rPr lang="fr-FR" sz="2400" dirty="0"/>
                        <a:t>Oublier la Lipoprotéine a et ses amis…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6" name="ZoneTexte 5">
            <a:extLst>
              <a:ext uri="{FF2B5EF4-FFF2-40B4-BE49-F238E27FC236}">
                <a16:creationId xmlns:a16="http://schemas.microsoft.com/office/drawing/2014/main" id="{A1003724-0DC2-8906-569B-402794255AA9}"/>
              </a:ext>
            </a:extLst>
          </p:cNvPr>
          <p:cNvSpPr txBox="1"/>
          <p:nvPr/>
        </p:nvSpPr>
        <p:spPr>
          <a:xfrm>
            <a:off x="9969909" y="5993831"/>
            <a:ext cx="6096000" cy="297454"/>
          </a:xfrm>
          <a:prstGeom prst="rect">
            <a:avLst/>
          </a:prstGeom>
          <a:noFill/>
        </p:spPr>
        <p:txBody>
          <a:bodyPr wrap="square">
            <a:spAutoFit/>
          </a:bodyPr>
          <a:lstStyle/>
          <a:p>
            <a:pPr defTabSz="609585"/>
            <a:r>
              <a:rPr lang="fr-FR" sz="1333" dirty="0">
                <a:solidFill>
                  <a:prstClr val="black"/>
                </a:solidFill>
                <a:latin typeface="Calibri" panose="020F0502020204030204"/>
              </a:rPr>
              <a:t>https://</a:t>
            </a:r>
            <a:r>
              <a:rPr lang="fr-FR" sz="1333" dirty="0" err="1">
                <a:solidFill>
                  <a:prstClr val="black"/>
                </a:solidFill>
                <a:latin typeface="Calibri" panose="020F0502020204030204"/>
              </a:rPr>
              <a:t>cfpclearn.ca</a:t>
            </a:r>
            <a:r>
              <a:rPr lang="fr-FR" sz="1333" dirty="0">
                <a:solidFill>
                  <a:prstClr val="black"/>
                </a:solidFill>
                <a:latin typeface="Calibri" panose="020F0502020204030204"/>
              </a:rPr>
              <a:t>/tfp343/</a:t>
            </a:r>
          </a:p>
        </p:txBody>
      </p:sp>
    </p:spTree>
    <p:extLst>
      <p:ext uri="{BB962C8B-B14F-4D97-AF65-F5344CB8AC3E}">
        <p14:creationId xmlns:p14="http://schemas.microsoft.com/office/powerpoint/2010/main" val="45836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B65B6A-CBAB-024D-841E-D962DD1F86E4}"/>
              </a:ext>
            </a:extLst>
          </p:cNvPr>
          <p:cNvSpPr>
            <a:spLocks noGrp="1"/>
          </p:cNvSpPr>
          <p:nvPr>
            <p:ph type="title"/>
          </p:nvPr>
        </p:nvSpPr>
        <p:spPr>
          <a:xfrm>
            <a:off x="1676400" y="365125"/>
            <a:ext cx="10515600" cy="1325563"/>
          </a:xfrm>
        </p:spPr>
        <p:txBody>
          <a:bodyPr/>
          <a:lstStyle/>
          <a:p>
            <a:r>
              <a:rPr lang="fr-FR" dirty="0"/>
              <a:t>Article cité par la SCC pour sa recommandation de faire un </a:t>
            </a:r>
            <a:r>
              <a:rPr lang="fr-FR" dirty="0" err="1"/>
              <a:t>Lp</a:t>
            </a:r>
            <a:r>
              <a:rPr lang="fr-FR" dirty="0"/>
              <a:t>(a) à vie</a:t>
            </a:r>
          </a:p>
        </p:txBody>
      </p:sp>
      <p:pic>
        <p:nvPicPr>
          <p:cNvPr id="5" name="Espace réservé du contenu 4">
            <a:extLst>
              <a:ext uri="{FF2B5EF4-FFF2-40B4-BE49-F238E27FC236}">
                <a16:creationId xmlns:a16="http://schemas.microsoft.com/office/drawing/2014/main" id="{1402C03A-9ACF-1C40-90BE-D6019F54E9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241" y="1539958"/>
            <a:ext cx="8404860" cy="3198649"/>
          </a:xfrm>
        </p:spPr>
      </p:pic>
      <p:pic>
        <p:nvPicPr>
          <p:cNvPr id="7" name="Image 6">
            <a:extLst>
              <a:ext uri="{FF2B5EF4-FFF2-40B4-BE49-F238E27FC236}">
                <a16:creationId xmlns:a16="http://schemas.microsoft.com/office/drawing/2014/main" id="{619F84E2-A1A0-0742-BC06-E4F083E1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4587875"/>
            <a:ext cx="10896600" cy="1905000"/>
          </a:xfrm>
          <a:prstGeom prst="rect">
            <a:avLst/>
          </a:prstGeom>
        </p:spPr>
      </p:pic>
      <p:sp>
        <p:nvSpPr>
          <p:cNvPr id="3" name="Bouton d'action : Accueil 2">
            <a:hlinkClick r:id="rId4" action="ppaction://hlinksldjump" highlightClick="1"/>
            <a:extLst>
              <a:ext uri="{FF2B5EF4-FFF2-40B4-BE49-F238E27FC236}">
                <a16:creationId xmlns:a16="http://schemas.microsoft.com/office/drawing/2014/main" id="{C291A459-4677-DD18-3B48-7A642D5B9364}"/>
              </a:ext>
            </a:extLst>
          </p:cNvPr>
          <p:cNvSpPr/>
          <p:nvPr/>
        </p:nvSpPr>
        <p:spPr>
          <a:xfrm>
            <a:off x="11239501" y="5820698"/>
            <a:ext cx="849745" cy="90620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pic>
        <p:nvPicPr>
          <p:cNvPr id="4" name="Picture 2" descr="slipping on a banana peel">
            <a:extLst>
              <a:ext uri="{FF2B5EF4-FFF2-40B4-BE49-F238E27FC236}">
                <a16:creationId xmlns:a16="http://schemas.microsoft.com/office/drawing/2014/main" id="{1C1BB0A3-2D77-05D5-ED29-59B06CFA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162" y="2452661"/>
            <a:ext cx="2162079" cy="216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2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A5962-B58C-D780-60D4-23009AE8AD01}"/>
              </a:ext>
            </a:extLst>
          </p:cNvPr>
          <p:cNvSpPr>
            <a:spLocks noGrp="1"/>
          </p:cNvSpPr>
          <p:nvPr>
            <p:ph type="title"/>
          </p:nvPr>
        </p:nvSpPr>
        <p:spPr/>
        <p:txBody>
          <a:bodyPr/>
          <a:lstStyle/>
          <a:p>
            <a:r>
              <a:rPr lang="fr-FR" dirty="0"/>
              <a:t>17- CTX-peptide : nouveau </a:t>
            </a:r>
            <a:r>
              <a:rPr lang="fr-FR" dirty="0" err="1"/>
              <a:t>terminator</a:t>
            </a:r>
            <a:r>
              <a:rPr lang="fr-FR" dirty="0"/>
              <a:t> de la fracture de fragilisation?</a:t>
            </a:r>
          </a:p>
        </p:txBody>
      </p:sp>
      <p:graphicFrame>
        <p:nvGraphicFramePr>
          <p:cNvPr id="4" name="Tableau 4">
            <a:extLst>
              <a:ext uri="{FF2B5EF4-FFF2-40B4-BE49-F238E27FC236}">
                <a16:creationId xmlns:a16="http://schemas.microsoft.com/office/drawing/2014/main" id="{B43B8238-380E-535A-2336-E9FC9CA0957D}"/>
              </a:ext>
            </a:extLst>
          </p:cNvPr>
          <p:cNvGraphicFramePr>
            <a:graphicFrameLocks/>
          </p:cNvGraphicFramePr>
          <p:nvPr/>
        </p:nvGraphicFramePr>
        <p:xfrm>
          <a:off x="2194985" y="1421347"/>
          <a:ext cx="9558867" cy="5386493"/>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C-</a:t>
                      </a:r>
                      <a:r>
                        <a:rPr lang="fr-FR" sz="2700" dirty="0" err="1"/>
                        <a:t>telopeptide</a:t>
                      </a:r>
                      <a:r>
                        <a:rPr lang="fr-FR" sz="2700" dirty="0"/>
                        <a:t> (CTX-peptide)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853440">
                <a:tc>
                  <a:txBody>
                    <a:bodyPr/>
                    <a:lstStyle/>
                    <a:p>
                      <a:r>
                        <a:rPr lang="fr-FR" sz="2100" dirty="0"/>
                        <a:t>Indication(s) à éviter</a:t>
                      </a:r>
                    </a:p>
                  </a:txBody>
                  <a:tcPr marL="121920" marR="121920" marT="60960" marB="60960"/>
                </a:tc>
                <a:tc gridSpan="3">
                  <a:txBody>
                    <a:bodyPr/>
                    <a:lstStyle/>
                    <a:p>
                      <a:r>
                        <a:rPr lang="fr-FR" sz="2400" dirty="0"/>
                        <a:t>Ostéoporose</a:t>
                      </a:r>
                    </a:p>
                    <a:p>
                      <a:r>
                        <a:rPr lang="fr-FR" sz="2400" dirty="0"/>
                        <a:t>Suivi de la thérapie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853440">
                <a:tc>
                  <a:txBody>
                    <a:bodyPr/>
                    <a:lstStyle/>
                    <a:p>
                      <a:r>
                        <a:rPr lang="fr-FR" sz="2100" dirty="0"/>
                        <a:t>Contexte</a:t>
                      </a:r>
                    </a:p>
                  </a:txBody>
                  <a:tcPr marL="121920" marR="121920" marT="60960" marB="60960"/>
                </a:tc>
                <a:tc gridSpan="3">
                  <a:txBody>
                    <a:bodyPr/>
                    <a:lstStyle/>
                    <a:p>
                      <a:r>
                        <a:rPr lang="fr-FR" sz="2400" dirty="0"/>
                        <a:t>Non prédictif pour le risque de fracture</a:t>
                      </a:r>
                    </a:p>
                    <a:p>
                      <a:r>
                        <a:rPr lang="fr-FR" sz="2400" dirty="0"/>
                        <a:t>Jamais étudié dans le suivi de la thérapie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solidFill>
                      <a:srgbClr val="8B8B8B"/>
                    </a:solidFill>
                  </a:tcPr>
                </a:tc>
                <a:tc>
                  <a:txBody>
                    <a:bodyPr/>
                    <a:lstStyle/>
                    <a:p>
                      <a:r>
                        <a:rPr lang="fr-FR" sz="1900" dirty="0"/>
                        <a:t>Substitut hasardeux?</a:t>
                      </a:r>
                    </a:p>
                  </a:txBody>
                  <a:tcPr marL="121920" marR="121920" marT="60960" marB="60960"/>
                </a:tc>
                <a:tc>
                  <a:txBody>
                    <a:bodyPr/>
                    <a:lstStyle/>
                    <a:p>
                      <a:pPr algn="ctr"/>
                      <a:r>
                        <a:rPr lang="fr-FR" sz="2400" dirty="0"/>
                        <a:t>élevé</a:t>
                      </a:r>
                    </a:p>
                  </a:txBody>
                  <a:tcPr marL="121920" marR="121920" marT="60960" marB="60960">
                    <a:solidFill>
                      <a:srgbClr val="FF0000"/>
                    </a:solidFill>
                  </a:tcPr>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 &gt; 50%</a:t>
                      </a:r>
                    </a:p>
                  </a:txBody>
                  <a:tcPr marL="121920" marR="121920" marT="60960" marB="60960">
                    <a:solidFill>
                      <a:srgbClr val="FF0000"/>
                    </a:solidFill>
                  </a:tcPr>
                </a:tc>
                <a:tc>
                  <a:txBody>
                    <a:bodyPr/>
                    <a:lstStyle/>
                    <a:p>
                      <a:r>
                        <a:rPr lang="fr-FR" sz="2100" dirty="0"/>
                        <a:t>Coût</a:t>
                      </a:r>
                    </a:p>
                  </a:txBody>
                  <a:tcPr marL="121920" marR="121920" marT="60960" marB="60960"/>
                </a:tc>
                <a:tc>
                  <a:txBody>
                    <a:bodyPr/>
                    <a:lstStyle/>
                    <a:p>
                      <a:pPr algn="ctr"/>
                      <a:r>
                        <a:rPr lang="fr-FR" sz="2400" dirty="0"/>
                        <a:t>16$</a:t>
                      </a:r>
                    </a:p>
                  </a:txBody>
                  <a:tcPr marL="121920" marR="121920" marT="60960" marB="60960"/>
                </a:tc>
                <a:extLst>
                  <a:ext uri="{0D108BD9-81ED-4DB2-BD59-A6C34878D82A}">
                    <a16:rowId xmlns:a16="http://schemas.microsoft.com/office/drawing/2014/main" val="3847945946"/>
                  </a:ext>
                </a:extLst>
              </a:tr>
              <a:tr h="1950720">
                <a:tc>
                  <a:txBody>
                    <a:bodyPr/>
                    <a:lstStyle/>
                    <a:p>
                      <a:r>
                        <a:rPr lang="fr-FR" sz="2100" dirty="0"/>
                        <a:t>Alternative</a:t>
                      </a:r>
                    </a:p>
                  </a:txBody>
                  <a:tcPr marL="121920" marR="121920" marT="60960" marB="60960"/>
                </a:tc>
                <a:tc gridSpan="3">
                  <a:txBody>
                    <a:bodyPr/>
                    <a:lstStyle/>
                    <a:p>
                      <a:r>
                        <a:rPr lang="fr-FR" sz="2400" dirty="0"/>
                        <a:t>Discussion + décision partagée sur bénéfices/risques associé aux </a:t>
                      </a:r>
                      <a:r>
                        <a:rPr lang="fr-FR" sz="2400" dirty="0" err="1"/>
                        <a:t>bisphosphonates</a:t>
                      </a:r>
                      <a:endParaRPr lang="fr-FR" sz="2400" dirty="0"/>
                    </a:p>
                    <a:p>
                      <a:r>
                        <a:rPr lang="fr-FR" sz="2400" dirty="0"/>
                        <a:t>Seul indicateur fiable de « non-réponse au traitement » = facture de fragilisation</a:t>
                      </a:r>
                    </a:p>
                    <a:p>
                      <a:r>
                        <a:rPr lang="fr-FR" sz="2400" dirty="0"/>
                        <a:t>Faites confiance à vos patients </a:t>
                      </a:r>
                      <a:r>
                        <a:rPr lang="fr-FR" sz="2400" dirty="0">
                          <a:sym typeface="Wingdings" pitchFamily="2" charset="2"/>
                        </a:rPr>
                        <a:t></a:t>
                      </a:r>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
        <p:nvSpPr>
          <p:cNvPr id="6" name="ZoneTexte 5">
            <a:extLst>
              <a:ext uri="{FF2B5EF4-FFF2-40B4-BE49-F238E27FC236}">
                <a16:creationId xmlns:a16="http://schemas.microsoft.com/office/drawing/2014/main" id="{A8B0EB3D-B916-C7EC-1E00-5E1FEB80A568}"/>
              </a:ext>
            </a:extLst>
          </p:cNvPr>
          <p:cNvSpPr txBox="1"/>
          <p:nvPr/>
        </p:nvSpPr>
        <p:spPr>
          <a:xfrm>
            <a:off x="1" y="6324520"/>
            <a:ext cx="12415025" cy="502573"/>
          </a:xfrm>
          <a:prstGeom prst="rect">
            <a:avLst/>
          </a:prstGeom>
          <a:noFill/>
        </p:spPr>
        <p:txBody>
          <a:bodyPr wrap="square">
            <a:spAutoFit/>
          </a:bodyPr>
          <a:lstStyle/>
          <a:p>
            <a:pPr defTabSz="609585"/>
            <a:r>
              <a:rPr lang="fr-CA" sz="1333" dirty="0" err="1">
                <a:solidFill>
                  <a:srgbClr val="212121"/>
                </a:solidFill>
                <a:latin typeface="system-ui"/>
              </a:rPr>
              <a:t>Chapurlat</a:t>
            </a:r>
            <a:r>
              <a:rPr lang="fr-CA" sz="1333" dirty="0">
                <a:solidFill>
                  <a:srgbClr val="212121"/>
                </a:solidFill>
                <a:latin typeface="system-ui"/>
              </a:rPr>
              <a:t> RD, </a:t>
            </a:r>
            <a:r>
              <a:rPr lang="fr-CA" sz="1333" dirty="0" err="1">
                <a:solidFill>
                  <a:srgbClr val="212121"/>
                </a:solidFill>
                <a:latin typeface="system-ui"/>
              </a:rPr>
              <a:t>Garnero</a:t>
            </a:r>
            <a:r>
              <a:rPr lang="fr-CA" sz="1333" dirty="0">
                <a:solidFill>
                  <a:srgbClr val="212121"/>
                </a:solidFill>
                <a:latin typeface="system-ui"/>
              </a:rPr>
              <a:t> P, </a:t>
            </a:r>
            <a:r>
              <a:rPr lang="fr-CA" sz="1333" dirty="0" err="1">
                <a:solidFill>
                  <a:srgbClr val="212121"/>
                </a:solidFill>
                <a:latin typeface="system-ui"/>
              </a:rPr>
              <a:t>Bréart</a:t>
            </a:r>
            <a:r>
              <a:rPr lang="fr-CA" sz="1333" dirty="0">
                <a:solidFill>
                  <a:srgbClr val="212121"/>
                </a:solidFill>
                <a:latin typeface="system-ui"/>
              </a:rPr>
              <a:t> G, Meunier PJ, Delmas PD. </a:t>
            </a:r>
            <a:r>
              <a:rPr lang="fr-CA" sz="1333" dirty="0" err="1">
                <a:solidFill>
                  <a:srgbClr val="212121"/>
                </a:solidFill>
                <a:latin typeface="system-ui"/>
              </a:rPr>
              <a:t>Serum</a:t>
            </a:r>
            <a:r>
              <a:rPr lang="fr-CA" sz="1333" dirty="0">
                <a:solidFill>
                  <a:srgbClr val="212121"/>
                </a:solidFill>
                <a:latin typeface="system-ui"/>
              </a:rPr>
              <a:t> type I </a:t>
            </a:r>
            <a:r>
              <a:rPr lang="fr-CA" sz="1333" dirty="0" err="1">
                <a:solidFill>
                  <a:srgbClr val="212121"/>
                </a:solidFill>
                <a:latin typeface="system-ui"/>
              </a:rPr>
              <a:t>collagen</a:t>
            </a:r>
            <a:r>
              <a:rPr lang="fr-CA" sz="1333" dirty="0">
                <a:solidFill>
                  <a:srgbClr val="212121"/>
                </a:solidFill>
                <a:latin typeface="system-ui"/>
              </a:rPr>
              <a:t> breakdown </a:t>
            </a:r>
            <a:r>
              <a:rPr lang="fr-CA" sz="1333" dirty="0" err="1">
                <a:solidFill>
                  <a:srgbClr val="212121"/>
                </a:solidFill>
                <a:latin typeface="system-ui"/>
              </a:rPr>
              <a:t>product</a:t>
            </a:r>
            <a:r>
              <a:rPr lang="fr-CA" sz="1333" dirty="0">
                <a:solidFill>
                  <a:srgbClr val="212121"/>
                </a:solidFill>
                <a:latin typeface="system-ui"/>
              </a:rPr>
              <a:t> (</a:t>
            </a:r>
            <a:r>
              <a:rPr lang="fr-CA" sz="1333" dirty="0" err="1">
                <a:solidFill>
                  <a:srgbClr val="212121"/>
                </a:solidFill>
                <a:latin typeface="system-ui"/>
              </a:rPr>
              <a:t>serum</a:t>
            </a:r>
            <a:r>
              <a:rPr lang="fr-CA" sz="1333" dirty="0">
                <a:solidFill>
                  <a:srgbClr val="212121"/>
                </a:solidFill>
                <a:latin typeface="system-ui"/>
              </a:rPr>
              <a:t> CTX) </a:t>
            </a:r>
            <a:r>
              <a:rPr lang="fr-CA" sz="1333" dirty="0" err="1">
                <a:solidFill>
                  <a:srgbClr val="212121"/>
                </a:solidFill>
                <a:latin typeface="system-ui"/>
              </a:rPr>
              <a:t>predicts</a:t>
            </a:r>
            <a:r>
              <a:rPr lang="fr-CA" sz="1333" dirty="0">
                <a:solidFill>
                  <a:srgbClr val="212121"/>
                </a:solidFill>
                <a:latin typeface="system-ui"/>
              </a:rPr>
              <a:t> hip fracture </a:t>
            </a:r>
            <a:r>
              <a:rPr lang="fr-CA" sz="1333" dirty="0" err="1">
                <a:solidFill>
                  <a:srgbClr val="212121"/>
                </a:solidFill>
                <a:latin typeface="system-ui"/>
              </a:rPr>
              <a:t>risk</a:t>
            </a:r>
            <a:r>
              <a:rPr lang="fr-CA" sz="1333" dirty="0">
                <a:solidFill>
                  <a:srgbClr val="212121"/>
                </a:solidFill>
                <a:latin typeface="system-ui"/>
              </a:rPr>
              <a:t> in </a:t>
            </a:r>
            <a:r>
              <a:rPr lang="fr-CA" sz="1333" dirty="0" err="1">
                <a:solidFill>
                  <a:srgbClr val="212121"/>
                </a:solidFill>
                <a:latin typeface="system-ui"/>
              </a:rPr>
              <a:t>elderly</a:t>
            </a:r>
            <a:r>
              <a:rPr lang="fr-CA" sz="1333" dirty="0">
                <a:solidFill>
                  <a:srgbClr val="212121"/>
                </a:solidFill>
                <a:latin typeface="system-ui"/>
              </a:rPr>
              <a:t> </a:t>
            </a:r>
            <a:r>
              <a:rPr lang="fr-CA" sz="1333" dirty="0" err="1">
                <a:solidFill>
                  <a:srgbClr val="212121"/>
                </a:solidFill>
                <a:latin typeface="system-ui"/>
              </a:rPr>
              <a:t>women</a:t>
            </a:r>
            <a:r>
              <a:rPr lang="fr-CA" sz="1333" dirty="0">
                <a:solidFill>
                  <a:srgbClr val="212121"/>
                </a:solidFill>
                <a:latin typeface="system-ui"/>
              </a:rPr>
              <a:t>: the EPIDOS </a:t>
            </a:r>
            <a:r>
              <a:rPr lang="fr-CA" sz="1333" dirty="0" err="1">
                <a:solidFill>
                  <a:srgbClr val="212121"/>
                </a:solidFill>
                <a:latin typeface="system-ui"/>
              </a:rPr>
              <a:t>study</a:t>
            </a:r>
            <a:r>
              <a:rPr lang="fr-CA" sz="1333" dirty="0">
                <a:solidFill>
                  <a:srgbClr val="212121"/>
                </a:solidFill>
                <a:latin typeface="system-ui"/>
              </a:rPr>
              <a:t>. Bone. 2000 Aug;27(2):283-6. </a:t>
            </a:r>
            <a:r>
              <a:rPr lang="fr-CA" sz="1333" dirty="0" err="1">
                <a:solidFill>
                  <a:srgbClr val="212121"/>
                </a:solidFill>
                <a:latin typeface="system-ui"/>
              </a:rPr>
              <a:t>doi</a:t>
            </a:r>
            <a:r>
              <a:rPr lang="fr-CA" sz="1333" dirty="0">
                <a:solidFill>
                  <a:srgbClr val="212121"/>
                </a:solidFill>
                <a:latin typeface="system-ui"/>
              </a:rPr>
              <a:t>: 10.1016/s8756-3282(00)00325-2. PMID: 10913923.</a:t>
            </a:r>
            <a:endParaRPr lang="fr-FR" sz="1333"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646964BD-64F5-B498-1BDA-7DB905727E3A}"/>
              </a:ext>
            </a:extLst>
          </p:cNvPr>
          <p:cNvSpPr txBox="1"/>
          <p:nvPr/>
        </p:nvSpPr>
        <p:spPr>
          <a:xfrm>
            <a:off x="-22769" y="5876576"/>
            <a:ext cx="12191999" cy="502573"/>
          </a:xfrm>
          <a:prstGeom prst="rect">
            <a:avLst/>
          </a:prstGeom>
          <a:noFill/>
        </p:spPr>
        <p:txBody>
          <a:bodyPr wrap="square">
            <a:spAutoFit/>
          </a:bodyPr>
          <a:lstStyle/>
          <a:p>
            <a:pPr defTabSz="609585"/>
            <a:r>
              <a:rPr lang="fr-CA" sz="1333" dirty="0" err="1">
                <a:solidFill>
                  <a:srgbClr val="212121"/>
                </a:solidFill>
                <a:latin typeface="system-ui"/>
              </a:rPr>
              <a:t>Crandall</a:t>
            </a:r>
            <a:r>
              <a:rPr lang="fr-CA" sz="1333" dirty="0">
                <a:solidFill>
                  <a:srgbClr val="212121"/>
                </a:solidFill>
                <a:latin typeface="system-ui"/>
              </a:rPr>
              <a:t> CJ, </a:t>
            </a:r>
            <a:r>
              <a:rPr lang="fr-CA" sz="1333" dirty="0" err="1">
                <a:solidFill>
                  <a:srgbClr val="212121"/>
                </a:solidFill>
                <a:latin typeface="system-ui"/>
              </a:rPr>
              <a:t>Vasan</a:t>
            </a:r>
            <a:r>
              <a:rPr lang="fr-CA" sz="1333" dirty="0">
                <a:solidFill>
                  <a:srgbClr val="212121"/>
                </a:solidFill>
                <a:latin typeface="system-ui"/>
              </a:rPr>
              <a:t> S, </a:t>
            </a:r>
            <a:r>
              <a:rPr lang="fr-CA" sz="1333" dirty="0" err="1">
                <a:solidFill>
                  <a:srgbClr val="212121"/>
                </a:solidFill>
                <a:latin typeface="system-ui"/>
              </a:rPr>
              <a:t>LaCroix</a:t>
            </a:r>
            <a:r>
              <a:rPr lang="fr-CA" sz="1333" dirty="0">
                <a:solidFill>
                  <a:srgbClr val="212121"/>
                </a:solidFill>
                <a:latin typeface="system-ui"/>
              </a:rPr>
              <a:t> A, </a:t>
            </a:r>
            <a:r>
              <a:rPr lang="fr-CA" sz="1333" dirty="0" err="1">
                <a:solidFill>
                  <a:srgbClr val="212121"/>
                </a:solidFill>
                <a:latin typeface="system-ui"/>
              </a:rPr>
              <a:t>LeBoff</a:t>
            </a:r>
            <a:r>
              <a:rPr lang="fr-CA" sz="1333" dirty="0">
                <a:solidFill>
                  <a:srgbClr val="212121"/>
                </a:solidFill>
                <a:latin typeface="system-ui"/>
              </a:rPr>
              <a:t> MS, </a:t>
            </a:r>
            <a:r>
              <a:rPr lang="fr-CA" sz="1333" dirty="0" err="1">
                <a:solidFill>
                  <a:srgbClr val="212121"/>
                </a:solidFill>
                <a:latin typeface="system-ui"/>
              </a:rPr>
              <a:t>Cauley</a:t>
            </a:r>
            <a:r>
              <a:rPr lang="fr-CA" sz="1333" dirty="0">
                <a:solidFill>
                  <a:srgbClr val="212121"/>
                </a:solidFill>
                <a:latin typeface="system-ui"/>
              </a:rPr>
              <a:t> JA, Robbins JA, Jackson RD, Bauer DC. Bone Turnover Markers Are Not Associated </a:t>
            </a:r>
            <a:r>
              <a:rPr lang="fr-CA" sz="1333" dirty="0" err="1">
                <a:solidFill>
                  <a:srgbClr val="212121"/>
                </a:solidFill>
                <a:latin typeface="system-ui"/>
              </a:rPr>
              <a:t>With</a:t>
            </a:r>
            <a:r>
              <a:rPr lang="fr-CA" sz="1333" dirty="0">
                <a:solidFill>
                  <a:srgbClr val="212121"/>
                </a:solidFill>
                <a:latin typeface="system-ui"/>
              </a:rPr>
              <a:t> Hip Fracture Risk: A Case-Control </a:t>
            </a:r>
            <a:r>
              <a:rPr lang="fr-CA" sz="1333" dirty="0" err="1">
                <a:solidFill>
                  <a:srgbClr val="212121"/>
                </a:solidFill>
                <a:latin typeface="system-ui"/>
              </a:rPr>
              <a:t>Study</a:t>
            </a:r>
            <a:r>
              <a:rPr lang="fr-CA" sz="1333" dirty="0">
                <a:solidFill>
                  <a:srgbClr val="212121"/>
                </a:solidFill>
                <a:latin typeface="system-ui"/>
              </a:rPr>
              <a:t> in the </a:t>
            </a:r>
            <a:r>
              <a:rPr lang="fr-CA" sz="1333" dirty="0" err="1">
                <a:solidFill>
                  <a:srgbClr val="212121"/>
                </a:solidFill>
                <a:latin typeface="system-ui"/>
              </a:rPr>
              <a:t>Women's</a:t>
            </a:r>
            <a:r>
              <a:rPr lang="fr-CA" sz="1333" dirty="0">
                <a:solidFill>
                  <a:srgbClr val="212121"/>
                </a:solidFill>
                <a:latin typeface="system-ui"/>
              </a:rPr>
              <a:t> </a:t>
            </a:r>
            <a:r>
              <a:rPr lang="fr-CA" sz="1333" dirty="0" err="1">
                <a:solidFill>
                  <a:srgbClr val="212121"/>
                </a:solidFill>
                <a:latin typeface="system-ui"/>
              </a:rPr>
              <a:t>Health</a:t>
            </a:r>
            <a:r>
              <a:rPr lang="fr-CA" sz="1333" dirty="0">
                <a:solidFill>
                  <a:srgbClr val="212121"/>
                </a:solidFill>
                <a:latin typeface="system-ui"/>
              </a:rPr>
              <a:t> Initiative. J Bone Miner </a:t>
            </a:r>
            <a:r>
              <a:rPr lang="fr-CA" sz="1333" dirty="0" err="1">
                <a:solidFill>
                  <a:srgbClr val="212121"/>
                </a:solidFill>
                <a:latin typeface="system-ui"/>
              </a:rPr>
              <a:t>Res</a:t>
            </a:r>
            <a:r>
              <a:rPr lang="fr-CA" sz="1333" dirty="0">
                <a:solidFill>
                  <a:srgbClr val="212121"/>
                </a:solidFill>
                <a:latin typeface="system-ui"/>
              </a:rPr>
              <a:t>. 2018 Jul;33(7):1199-1208. </a:t>
            </a:r>
            <a:r>
              <a:rPr lang="fr-CA" sz="1333" dirty="0" err="1">
                <a:solidFill>
                  <a:srgbClr val="212121"/>
                </a:solidFill>
                <a:latin typeface="system-ui"/>
              </a:rPr>
              <a:t>doi</a:t>
            </a:r>
            <a:r>
              <a:rPr lang="fr-CA" sz="1333" dirty="0">
                <a:solidFill>
                  <a:srgbClr val="212121"/>
                </a:solidFill>
                <a:latin typeface="system-ui"/>
              </a:rPr>
              <a:t>: 10.1002/jbmr.3471. Epub 2018 Jun 19. PMID: 29923225; PMCID: PMC7060935</a:t>
            </a:r>
            <a:endParaRPr lang="fr-FR" sz="1333" dirty="0">
              <a:solidFill>
                <a:prstClr val="black"/>
              </a:solidFill>
              <a:latin typeface="Calibri" panose="020F0502020204030204"/>
            </a:endParaRPr>
          </a:p>
        </p:txBody>
      </p:sp>
    </p:spTree>
    <p:extLst>
      <p:ext uri="{BB962C8B-B14F-4D97-AF65-F5344CB8AC3E}">
        <p14:creationId xmlns:p14="http://schemas.microsoft.com/office/powerpoint/2010/main" val="3198396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12626-DB7B-B9E9-72A8-F5E185C9E950}"/>
              </a:ext>
            </a:extLst>
          </p:cNvPr>
          <p:cNvSpPr>
            <a:spLocks noGrp="1"/>
          </p:cNvSpPr>
          <p:nvPr>
            <p:ph type="title"/>
          </p:nvPr>
        </p:nvSpPr>
        <p:spPr/>
        <p:txBody>
          <a:bodyPr/>
          <a:lstStyle/>
          <a:p>
            <a:r>
              <a:rPr lang="fr-FR" dirty="0"/>
              <a:t>Recommandations en lien avec conflits d’intérêt?</a:t>
            </a:r>
          </a:p>
        </p:txBody>
      </p:sp>
      <p:pic>
        <p:nvPicPr>
          <p:cNvPr id="5" name="Espace réservé du contenu 4">
            <a:extLst>
              <a:ext uri="{FF2B5EF4-FFF2-40B4-BE49-F238E27FC236}">
                <a16:creationId xmlns:a16="http://schemas.microsoft.com/office/drawing/2014/main" id="{EC463AE3-3675-A8E2-5F2B-FE461D523E0F}"/>
              </a:ext>
            </a:extLst>
          </p:cNvPr>
          <p:cNvPicPr>
            <a:picLocks noGrp="1" noChangeAspect="1"/>
          </p:cNvPicPr>
          <p:nvPr>
            <p:ph idx="10"/>
          </p:nvPr>
        </p:nvPicPr>
        <p:blipFill>
          <a:blip r:embed="rId2"/>
          <a:stretch>
            <a:fillRect/>
          </a:stretch>
        </p:blipFill>
        <p:spPr>
          <a:xfrm>
            <a:off x="1756413" y="1317985"/>
            <a:ext cx="5882584" cy="3992033"/>
          </a:xfrm>
        </p:spPr>
      </p:pic>
      <p:pic>
        <p:nvPicPr>
          <p:cNvPr id="7" name="Image 6">
            <a:extLst>
              <a:ext uri="{FF2B5EF4-FFF2-40B4-BE49-F238E27FC236}">
                <a16:creationId xmlns:a16="http://schemas.microsoft.com/office/drawing/2014/main" id="{0EE38EF6-DF68-C2FE-4BB6-EA2335E77A86}"/>
              </a:ext>
            </a:extLst>
          </p:cNvPr>
          <p:cNvPicPr>
            <a:picLocks noChangeAspect="1"/>
          </p:cNvPicPr>
          <p:nvPr/>
        </p:nvPicPr>
        <p:blipFill>
          <a:blip r:embed="rId3"/>
          <a:stretch>
            <a:fillRect/>
          </a:stretch>
        </p:blipFill>
        <p:spPr>
          <a:xfrm>
            <a:off x="8077146" y="1270605"/>
            <a:ext cx="4114855" cy="5587395"/>
          </a:xfrm>
          <a:prstGeom prst="rect">
            <a:avLst/>
          </a:prstGeom>
        </p:spPr>
      </p:pic>
      <p:sp>
        <p:nvSpPr>
          <p:cNvPr id="8" name="Bouton d'action : Accueil 7">
            <a:hlinkClick r:id="rId4" action="ppaction://hlinksldjump" highlightClick="1"/>
            <a:extLst>
              <a:ext uri="{FF2B5EF4-FFF2-40B4-BE49-F238E27FC236}">
                <a16:creationId xmlns:a16="http://schemas.microsoft.com/office/drawing/2014/main" id="{7B556811-708F-6FF9-342F-02C467B061D7}"/>
              </a:ext>
            </a:extLst>
          </p:cNvPr>
          <p:cNvSpPr/>
          <p:nvPr/>
        </p:nvSpPr>
        <p:spPr>
          <a:xfrm>
            <a:off x="1" y="5989784"/>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40098206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78830-4A06-CC0F-B937-7145A29966ED}"/>
              </a:ext>
            </a:extLst>
          </p:cNvPr>
          <p:cNvSpPr>
            <a:spLocks noGrp="1"/>
          </p:cNvSpPr>
          <p:nvPr>
            <p:ph type="title"/>
          </p:nvPr>
        </p:nvSpPr>
        <p:spPr/>
        <p:txBody>
          <a:bodyPr/>
          <a:lstStyle/>
          <a:p>
            <a:r>
              <a:rPr lang="fr-FR" dirty="0"/>
              <a:t>18 - Cause </a:t>
            </a:r>
            <a:r>
              <a:rPr lang="fr-FR" dirty="0" err="1"/>
              <a:t>I’m</a:t>
            </a:r>
            <a:r>
              <a:rPr lang="fr-FR" dirty="0"/>
              <a:t> B-N-P, </a:t>
            </a:r>
            <a:r>
              <a:rPr lang="fr-FR" dirty="0" err="1"/>
              <a:t>I’m</a:t>
            </a:r>
            <a:r>
              <a:rPr lang="fr-FR" dirty="0"/>
              <a:t> dynamite!</a:t>
            </a:r>
          </a:p>
        </p:txBody>
      </p:sp>
      <p:sp>
        <p:nvSpPr>
          <p:cNvPr id="3" name="Espace réservé du contenu 2">
            <a:extLst>
              <a:ext uri="{FF2B5EF4-FFF2-40B4-BE49-F238E27FC236}">
                <a16:creationId xmlns:a16="http://schemas.microsoft.com/office/drawing/2014/main" id="{407EBC8C-89DA-B594-2801-319139DB22D8}"/>
              </a:ext>
            </a:extLst>
          </p:cNvPr>
          <p:cNvSpPr>
            <a:spLocks noGrp="1"/>
          </p:cNvSpPr>
          <p:nvPr>
            <p:ph idx="10"/>
          </p:nvPr>
        </p:nvSpPr>
        <p:spPr/>
        <p:txBody>
          <a:bodyPr/>
          <a:lstStyle/>
          <a:p>
            <a:endParaRPr lang="fr-FR" dirty="0"/>
          </a:p>
        </p:txBody>
      </p:sp>
      <p:graphicFrame>
        <p:nvGraphicFramePr>
          <p:cNvPr id="4" name="Tableau 4">
            <a:extLst>
              <a:ext uri="{FF2B5EF4-FFF2-40B4-BE49-F238E27FC236}">
                <a16:creationId xmlns:a16="http://schemas.microsoft.com/office/drawing/2014/main" id="{08F03EC3-CE05-EF80-50D7-7AC7AAA55F05}"/>
              </a:ext>
            </a:extLst>
          </p:cNvPr>
          <p:cNvGraphicFramePr>
            <a:graphicFrameLocks/>
          </p:cNvGraphicFramePr>
          <p:nvPr/>
        </p:nvGraphicFramePr>
        <p:xfrm>
          <a:off x="2194985" y="1521809"/>
          <a:ext cx="9558867" cy="4646507"/>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3051060">
                  <a:extLst>
                    <a:ext uri="{9D8B030D-6E8A-4147-A177-3AD203B41FA5}">
                      <a16:colId xmlns:a16="http://schemas.microsoft.com/office/drawing/2014/main" val="2743381530"/>
                    </a:ext>
                  </a:extLst>
                </a:gridCol>
                <a:gridCol w="1523728">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BNP</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r>
                        <a:rPr lang="fr-FR" sz="2400" dirty="0"/>
                        <a:t>Patient asymptomatique ou à faible risque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1584960">
                <a:tc>
                  <a:txBody>
                    <a:bodyPr/>
                    <a:lstStyle/>
                    <a:p>
                      <a:r>
                        <a:rPr lang="fr-FR" sz="2100" dirty="0"/>
                        <a:t>Contexte</a:t>
                      </a:r>
                    </a:p>
                  </a:txBody>
                  <a:tcPr marL="121920" marR="121920" marT="60960" marB="60960"/>
                </a:tc>
                <a:tc gridSpan="3">
                  <a:txBody>
                    <a:bodyPr/>
                    <a:lstStyle/>
                    <a:p>
                      <a:r>
                        <a:rPr lang="fr-FR" sz="2400" dirty="0"/>
                        <a:t>Utilisé dans le diagnostic/suivi de l’insuffisance cardiaque</a:t>
                      </a:r>
                    </a:p>
                    <a:p>
                      <a:r>
                        <a:rPr lang="fr-FR" sz="2400" dirty="0"/>
                        <a:t>Utilisé par l’INESSS dans l’algorithme pour demander une échographie cardiaque </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1584960">
                <a:tc>
                  <a:txBody>
                    <a:bodyPr/>
                    <a:lstStyle/>
                    <a:p>
                      <a:r>
                        <a:rPr lang="fr-FR" sz="2100" dirty="0"/>
                        <a:t>Sensibilité/Spécificité</a:t>
                      </a:r>
                    </a:p>
                  </a:txBody>
                  <a:tcPr marL="121920" marR="121920" marT="60960" marB="60960"/>
                </a:tc>
                <a:tc>
                  <a:txBody>
                    <a:bodyPr/>
                    <a:lstStyle/>
                    <a:p>
                      <a:pPr algn="ctr"/>
                      <a:r>
                        <a:rPr lang="fr-FR" sz="2400" dirty="0"/>
                        <a:t>90%/76% pour seuil &lt; 100</a:t>
                      </a:r>
                    </a:p>
                    <a:p>
                      <a:pPr algn="ctr"/>
                      <a:r>
                        <a:rPr lang="fr-FR" sz="2400" dirty="0"/>
                        <a:t>62%/93% pour seuil &gt; 400</a:t>
                      </a:r>
                    </a:p>
                  </a:txBody>
                  <a:tcPr marL="121920" marR="121920" marT="60960" marB="60960"/>
                </a:tc>
                <a:tc>
                  <a:txBody>
                    <a:bodyPr/>
                    <a:lstStyle/>
                    <a:p>
                      <a:r>
                        <a:rPr lang="fr-FR" sz="1900" dirty="0"/>
                        <a:t>Substitut hasardeux?</a:t>
                      </a:r>
                    </a:p>
                  </a:txBody>
                  <a:tcPr marL="121920" marR="121920" marT="60960" marB="60960"/>
                </a:tc>
                <a:tc>
                  <a:txBody>
                    <a:bodyPr/>
                    <a:lstStyle/>
                    <a:p>
                      <a:pPr algn="ctr"/>
                      <a:r>
                        <a:rPr lang="fr-FR" sz="2400" dirty="0"/>
                        <a:t>NIL</a:t>
                      </a:r>
                    </a:p>
                  </a:txBody>
                  <a:tcPr marL="121920" marR="121920" marT="60960" marB="60960"/>
                </a:tc>
                <a:extLst>
                  <a:ext uri="{0D108BD9-81ED-4DB2-BD59-A6C34878D82A}">
                    <a16:rowId xmlns:a16="http://schemas.microsoft.com/office/drawing/2014/main" val="657176255"/>
                  </a:ext>
                </a:extLst>
              </a:tr>
              <a:tr h="494453">
                <a:tc>
                  <a:txBody>
                    <a:bodyPr/>
                    <a:lstStyle/>
                    <a:p>
                      <a:r>
                        <a:rPr lang="fr-FR" sz="2100" dirty="0"/>
                        <a:t>Marge d’erreur</a:t>
                      </a:r>
                    </a:p>
                  </a:txBody>
                  <a:tcPr marL="121920" marR="121920" marT="60960" marB="60960"/>
                </a:tc>
                <a:tc>
                  <a:txBody>
                    <a:bodyPr/>
                    <a:lstStyle/>
                    <a:p>
                      <a:pPr algn="ctr"/>
                      <a:r>
                        <a:rPr lang="fr-FR" sz="2400" dirty="0"/>
                        <a:t>+/- 21-30%</a:t>
                      </a:r>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algn="ctr"/>
                      <a:r>
                        <a:rPr lang="fr-FR" sz="2400" dirty="0"/>
                        <a:t>25-30$</a:t>
                      </a:r>
                    </a:p>
                  </a:txBody>
                  <a:tcPr marL="121920" marR="121920" marT="60960" marB="60960"/>
                </a:tc>
                <a:extLst>
                  <a:ext uri="{0D108BD9-81ED-4DB2-BD59-A6C34878D82A}">
                    <a16:rowId xmlns:a16="http://schemas.microsoft.com/office/drawing/2014/main" val="3847945946"/>
                  </a:ext>
                </a:extLst>
              </a:tr>
              <a:tr h="2316480">
                <a:tc>
                  <a:txBody>
                    <a:bodyPr/>
                    <a:lstStyle/>
                    <a:p>
                      <a:r>
                        <a:rPr lang="fr-FR" sz="2100" dirty="0"/>
                        <a:t>Alternative</a:t>
                      </a:r>
                    </a:p>
                  </a:txBody>
                  <a:tcPr marL="121920" marR="121920" marT="60960" marB="60960"/>
                </a:tc>
                <a:tc gridSpan="3">
                  <a:txBody>
                    <a:bodyPr/>
                    <a:lstStyle/>
                    <a:p>
                      <a:r>
                        <a:rPr lang="fr-FR" sz="2400" dirty="0"/>
                        <a:t>À considérer dans l’ensembles des tests pour insuffisance cardiaque (i.e. ne pas éliminer une insuffisance cardiaque uniquement sur un BNP chez patient à haute probabilité)</a:t>
                      </a:r>
                    </a:p>
                    <a:p>
                      <a:endParaRPr lang="fr-FR" sz="2400" dirty="0"/>
                    </a:p>
                    <a:p>
                      <a:r>
                        <a:rPr lang="fr-FR" sz="2400" dirty="0"/>
                        <a:t>Réserver le BNP en suivi en thérapie</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40615159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DA350-8ADE-6C2E-34D8-67A89962878C}"/>
              </a:ext>
            </a:extLst>
          </p:cNvPr>
          <p:cNvSpPr>
            <a:spLocks noGrp="1"/>
          </p:cNvSpPr>
          <p:nvPr>
            <p:ph type="title"/>
          </p:nvPr>
        </p:nvSpPr>
        <p:spPr/>
        <p:txBody>
          <a:bodyPr/>
          <a:lstStyle/>
          <a:p>
            <a:r>
              <a:rPr lang="fr-FR" dirty="0"/>
              <a:t>Vignette du patient de 85 ans, MCAS avec ATCD d’insuffisance cardiaque, HTA qui se présente pour dyspnée/DPN/OTP et œdème MI</a:t>
            </a:r>
          </a:p>
        </p:txBody>
      </p:sp>
      <p:pic>
        <p:nvPicPr>
          <p:cNvPr id="5" name="Espace réservé du contenu 4">
            <a:extLst>
              <a:ext uri="{FF2B5EF4-FFF2-40B4-BE49-F238E27FC236}">
                <a16:creationId xmlns:a16="http://schemas.microsoft.com/office/drawing/2014/main" id="{00CAF2F5-3319-DC62-2E74-927F2CE4F9F0}"/>
              </a:ext>
            </a:extLst>
          </p:cNvPr>
          <p:cNvPicPr>
            <a:picLocks noGrp="1" noChangeAspect="1"/>
          </p:cNvPicPr>
          <p:nvPr>
            <p:ph idx="10"/>
          </p:nvPr>
        </p:nvPicPr>
        <p:blipFill>
          <a:blip r:embed="rId2"/>
          <a:stretch>
            <a:fillRect/>
          </a:stretch>
        </p:blipFill>
        <p:spPr>
          <a:xfrm>
            <a:off x="7171767" y="1916484"/>
            <a:ext cx="5020235" cy="5020235"/>
          </a:xfrm>
        </p:spPr>
      </p:pic>
      <p:sp>
        <p:nvSpPr>
          <p:cNvPr id="6" name="ZoneTexte 5">
            <a:extLst>
              <a:ext uri="{FF2B5EF4-FFF2-40B4-BE49-F238E27FC236}">
                <a16:creationId xmlns:a16="http://schemas.microsoft.com/office/drawing/2014/main" id="{1EE1B1AF-3630-7A44-DB82-A4BF70EA7583}"/>
              </a:ext>
            </a:extLst>
          </p:cNvPr>
          <p:cNvSpPr txBox="1"/>
          <p:nvPr/>
        </p:nvSpPr>
        <p:spPr>
          <a:xfrm>
            <a:off x="5253319" y="6444277"/>
            <a:ext cx="2402541" cy="461665"/>
          </a:xfrm>
          <a:prstGeom prst="rect">
            <a:avLst/>
          </a:prstGeom>
          <a:noFill/>
        </p:spPr>
        <p:txBody>
          <a:bodyPr wrap="square" rtlCol="0">
            <a:spAutoFit/>
          </a:bodyPr>
          <a:lstStyle/>
          <a:p>
            <a:pPr defTabSz="609585"/>
            <a:r>
              <a:rPr lang="fr-FR" sz="2400" dirty="0">
                <a:solidFill>
                  <a:prstClr val="black"/>
                </a:solidFill>
                <a:latin typeface="Calibri" panose="020F0502020204030204"/>
              </a:rPr>
              <a:t>Seuil à 400</a:t>
            </a:r>
          </a:p>
        </p:txBody>
      </p:sp>
      <p:sp>
        <p:nvSpPr>
          <p:cNvPr id="3" name="Bouton d'action : Accueil 2">
            <a:hlinkClick r:id="rId3" action="ppaction://hlinksldjump" highlightClick="1"/>
            <a:extLst>
              <a:ext uri="{FF2B5EF4-FFF2-40B4-BE49-F238E27FC236}">
                <a16:creationId xmlns:a16="http://schemas.microsoft.com/office/drawing/2014/main" id="{C99937D3-F9C1-AF2B-117A-DCBBEE0AFA43}"/>
              </a:ext>
            </a:extLst>
          </p:cNvPr>
          <p:cNvSpPr/>
          <p:nvPr/>
        </p:nvSpPr>
        <p:spPr>
          <a:xfrm>
            <a:off x="1" y="5989784"/>
            <a:ext cx="849745" cy="868217"/>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3509156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7F6B4-AA1C-697D-9694-FE0CDE18C59E}"/>
              </a:ext>
            </a:extLst>
          </p:cNvPr>
          <p:cNvSpPr>
            <a:spLocks noGrp="1"/>
          </p:cNvSpPr>
          <p:nvPr>
            <p:ph type="title"/>
          </p:nvPr>
        </p:nvSpPr>
        <p:spPr/>
        <p:txBody>
          <a:bodyPr/>
          <a:lstStyle/>
          <a:p>
            <a:r>
              <a:rPr lang="fr-FR" dirty="0"/>
              <a:t>19 - Folique que je le demande ?</a:t>
            </a:r>
          </a:p>
        </p:txBody>
      </p:sp>
      <p:graphicFrame>
        <p:nvGraphicFramePr>
          <p:cNvPr id="4" name="Tableau 4">
            <a:extLst>
              <a:ext uri="{FF2B5EF4-FFF2-40B4-BE49-F238E27FC236}">
                <a16:creationId xmlns:a16="http://schemas.microsoft.com/office/drawing/2014/main" id="{AA81CF49-0A93-A814-36B4-C8EDF43E268F}"/>
              </a:ext>
            </a:extLst>
          </p:cNvPr>
          <p:cNvGraphicFramePr>
            <a:graphicFrameLocks noGrp="1"/>
          </p:cNvGraphicFramePr>
          <p:nvPr>
            <p:ph idx="10"/>
          </p:nvPr>
        </p:nvGraphicFramePr>
        <p:xfrm>
          <a:off x="2194985" y="1317984"/>
          <a:ext cx="9558867" cy="5174827"/>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209822179"/>
                    </a:ext>
                  </a:extLst>
                </a:gridCol>
                <a:gridCol w="2287395">
                  <a:extLst>
                    <a:ext uri="{9D8B030D-6E8A-4147-A177-3AD203B41FA5}">
                      <a16:colId xmlns:a16="http://schemas.microsoft.com/office/drawing/2014/main" val="633009402"/>
                    </a:ext>
                  </a:extLst>
                </a:gridCol>
              </a:tblGrid>
              <a:tr h="528320">
                <a:tc gridSpan="4">
                  <a:txBody>
                    <a:bodyPr/>
                    <a:lstStyle/>
                    <a:p>
                      <a:pPr algn="ctr"/>
                      <a:r>
                        <a:rPr lang="fr-FR" sz="2700" dirty="0"/>
                        <a:t>Acide folique</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Dépistage/patients asymptomatiques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10799901"/>
                  </a:ext>
                </a:extLst>
              </a:tr>
              <a:tr h="1584960">
                <a:tc>
                  <a:txBody>
                    <a:bodyPr/>
                    <a:lstStyle/>
                    <a:p>
                      <a:r>
                        <a:rPr lang="fr-FR" sz="2100" dirty="0"/>
                        <a:t>Contexte</a:t>
                      </a:r>
                    </a:p>
                  </a:txBody>
                  <a:tcPr marL="121920" marR="121920" marT="60960" marB="60960"/>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Farine = enrichi en acide folique</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Souvent demandé pour rien</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Analyse qui n’est plus permise au BC…</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400" dirty="0"/>
                        <a:t>Folate érythrocytaire serait mieux</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400" dirty="0"/>
                        <a:t>Faible</a:t>
                      </a:r>
                    </a:p>
                  </a:txBody>
                  <a:tcPr marL="121920" marR="121920" marT="60960" marB="60960">
                    <a:noFill/>
                  </a:tcPr>
                </a:tc>
                <a:tc>
                  <a:txBody>
                    <a:bodyPr/>
                    <a:lstStyle/>
                    <a:p>
                      <a:r>
                        <a:rPr lang="fr-FR" sz="1900" dirty="0"/>
                        <a:t>Substitut hasardeux?</a:t>
                      </a:r>
                    </a:p>
                  </a:txBody>
                  <a:tcPr marL="121920" marR="121920" marT="60960" marB="60960"/>
                </a:tc>
                <a:tc>
                  <a:txBody>
                    <a:bodyPr/>
                    <a:lstStyle/>
                    <a:p>
                      <a:pPr algn="ctr"/>
                      <a:endParaRPr lang="fr-FR" sz="2400" dirty="0"/>
                    </a:p>
                  </a:txBody>
                  <a:tcPr marL="121920" marR="121920" marT="60960" marB="60960"/>
                </a:tc>
                <a:extLst>
                  <a:ext uri="{0D108BD9-81ED-4DB2-BD59-A6C34878D82A}">
                    <a16:rowId xmlns:a16="http://schemas.microsoft.com/office/drawing/2014/main" val="657176255"/>
                  </a:ext>
                </a:extLst>
              </a:tr>
              <a:tr h="853440">
                <a:tc>
                  <a:txBody>
                    <a:bodyPr/>
                    <a:lstStyle/>
                    <a:p>
                      <a:r>
                        <a:rPr lang="fr-FR" sz="2100" dirty="0"/>
                        <a:t>Marge d’erreur</a:t>
                      </a:r>
                    </a:p>
                  </a:txBody>
                  <a:tcPr marL="121920" marR="121920" marT="60960" marB="60960"/>
                </a:tc>
                <a:tc>
                  <a:txBody>
                    <a:bodyPr/>
                    <a:lstStyle/>
                    <a:p>
                      <a:pPr algn="ctr"/>
                      <a:r>
                        <a:rPr lang="fr-FR" sz="2400" dirty="0"/>
                        <a:t>21-30%</a:t>
                      </a:r>
                    </a:p>
                    <a:p>
                      <a:pPr algn="ctr"/>
                      <a:endParaRPr lang="fr-FR" sz="2400" dirty="0"/>
                    </a:p>
                  </a:txBody>
                  <a:tcPr marL="121920" marR="121920" marT="60960" marB="60960">
                    <a:solidFill>
                      <a:srgbClr val="FFC000"/>
                    </a:solidFill>
                  </a:tcPr>
                </a:tc>
                <a:tc>
                  <a:txBody>
                    <a:bodyPr/>
                    <a:lstStyle/>
                    <a:p>
                      <a:r>
                        <a:rPr lang="fr-FR" sz="2100" dirty="0"/>
                        <a:t>Coût</a:t>
                      </a:r>
                    </a:p>
                  </a:txBody>
                  <a:tcPr marL="121920" marR="121920" marT="60960" marB="6096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400" dirty="0"/>
                        <a:t>6,70$</a:t>
                      </a:r>
                    </a:p>
                  </a:txBody>
                  <a:tcPr marL="121920" marR="121920" marT="60960" marB="60960">
                    <a:solidFill>
                      <a:schemeClr val="bg1">
                        <a:lumMod val="65000"/>
                      </a:schemeClr>
                    </a:solidFill>
                  </a:tcPr>
                </a:tc>
                <a:extLst>
                  <a:ext uri="{0D108BD9-81ED-4DB2-BD59-A6C34878D82A}">
                    <a16:rowId xmlns:a16="http://schemas.microsoft.com/office/drawing/2014/main" val="3847945946"/>
                  </a:ext>
                </a:extLst>
              </a:tr>
              <a:tr h="2682240">
                <a:tc>
                  <a:txBody>
                    <a:bodyPr/>
                    <a:lstStyle/>
                    <a:p>
                      <a:r>
                        <a:rPr lang="fr-FR" sz="2100" dirty="0"/>
                        <a:t>Alternative</a:t>
                      </a:r>
                    </a:p>
                  </a:txBody>
                  <a:tcPr marL="121920" marR="121920" marT="60960" marB="60960"/>
                </a:tc>
                <a:tc gridSpan="3">
                  <a:txBody>
                    <a:bodyPr/>
                    <a:lstStyle/>
                    <a:p>
                      <a:r>
                        <a:rPr lang="fr-FR" sz="2400" i="1" dirty="0"/>
                        <a:t>À réserver chez patients avec macrocytose ou malabsorption importante</a:t>
                      </a:r>
                    </a:p>
                    <a:p>
                      <a:endParaRPr lang="fr-FR" sz="2400" i="1" dirty="0"/>
                    </a:p>
                    <a:p>
                      <a:r>
                        <a:rPr lang="fr-FR" sz="2400" i="1" dirty="0"/>
                        <a:t>Vs traiter d’emblée (ex : </a:t>
                      </a:r>
                      <a:r>
                        <a:rPr lang="fr-FR" sz="2400" i="1" dirty="0" err="1"/>
                        <a:t>methotrexate</a:t>
                      </a:r>
                      <a:r>
                        <a:rPr lang="fr-FR" sz="2400" i="1" dirty="0"/>
                        <a:t>)?</a:t>
                      </a:r>
                    </a:p>
                    <a:p>
                      <a:endParaRPr lang="fr-FR" sz="2400" i="1" dirty="0"/>
                    </a:p>
                    <a:p>
                      <a:r>
                        <a:rPr lang="fr-FR" sz="2400" i="1" dirty="0"/>
                        <a:t>Si déficit réel, l’effet devrait se voir rapidement sur FSC (en 10-14 jours)</a:t>
                      </a:r>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34815720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Espace réservé du contenu 4">
            <a:extLst>
              <a:ext uri="{FF2B5EF4-FFF2-40B4-BE49-F238E27FC236}">
                <a16:creationId xmlns:a16="http://schemas.microsoft.com/office/drawing/2014/main" id="{4737A55B-9CF6-4E0E-7D6A-F14D68FB058A}"/>
              </a:ext>
            </a:extLst>
          </p:cNvPr>
          <p:cNvPicPr>
            <a:picLocks noGrp="1" noChangeAspect="1"/>
          </p:cNvPicPr>
          <p:nvPr>
            <p:ph idx="1"/>
            <p:custDataLst>
              <p:tags r:id="rId1"/>
            </p:custDataLst>
          </p:nvPr>
        </p:nvPicPr>
        <p:blipFill rotWithShape="1">
          <a:blip r:embed="rId6">
            <a:extLst>
              <a:ext uri="{837473B0-CC2E-450A-ABE3-18F120FF3D39}">
                <a1611:picAttrSrcUrl xmlns:a1611="http://schemas.microsoft.com/office/drawing/2016/11/main" r:id="rId7"/>
              </a:ext>
            </a:extLst>
          </a:blip>
          <a:srcRect t="12791"/>
          <a:stretch/>
        </p:blipFill>
        <p:spPr>
          <a:xfrm>
            <a:off x="-73237" y="0"/>
            <a:ext cx="12265237" cy="6899205"/>
          </a:xfrm>
          <a:prstGeom prst="rect">
            <a:avLst/>
          </a:prstGeom>
        </p:spPr>
      </p:pic>
      <p:sp>
        <p:nvSpPr>
          <p:cNvPr id="4" name="Titre 1">
            <a:extLst>
              <a:ext uri="{FF2B5EF4-FFF2-40B4-BE49-F238E27FC236}">
                <a16:creationId xmlns:a16="http://schemas.microsoft.com/office/drawing/2014/main" id="{626AAEA8-2150-26B5-75BA-14F926E7D251}"/>
              </a:ext>
            </a:extLst>
          </p:cNvPr>
          <p:cNvSpPr txBox="1">
            <a:spLocks/>
          </p:cNvSpPr>
          <p:nvPr>
            <p:custDataLst>
              <p:tags r:id="rId2"/>
            </p:custDataLst>
          </p:nvPr>
        </p:nvSpPr>
        <p:spPr>
          <a:xfrm>
            <a:off x="4162445" y="3361571"/>
            <a:ext cx="3736955" cy="3622284"/>
          </a:xfrm>
          <a:prstGeom prst="ellipse">
            <a:avLst/>
          </a:prstGeom>
          <a:solidFill>
            <a:srgbClr val="ADD3E6"/>
          </a:solidFill>
          <a:ln w="174625" cmpd="thinThick">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r>
              <a:rPr lang="fr-CA" sz="2800" b="1" dirty="0">
                <a:solidFill>
                  <a:prstClr val="black">
                    <a:lumMod val="75000"/>
                    <a:lumOff val="25000"/>
                  </a:prstClr>
                </a:solidFill>
                <a:latin typeface="Arial Narrow" panose="020B0606020202030204" pitchFamily="34" charset="0"/>
                <a:cs typeface="Arial" panose="020B0604020202020204" pitchFamily="34" charset="0"/>
              </a:rPr>
              <a:t>Avez-vous l’impression de faire trop de test?</a:t>
            </a:r>
          </a:p>
          <a:p>
            <a:pPr algn="ctr" defTabSz="1219170"/>
            <a:endParaRPr lang="fr-CA" sz="2800" b="1" dirty="0">
              <a:solidFill>
                <a:prstClr val="black">
                  <a:lumMod val="75000"/>
                  <a:lumOff val="25000"/>
                </a:prstClr>
              </a:solidFill>
              <a:latin typeface="Arial Narrow" panose="020B0606020202030204" pitchFamily="34" charset="0"/>
              <a:cs typeface="Arial" panose="020B0604020202020204" pitchFamily="34" charset="0"/>
            </a:endParaRPr>
          </a:p>
          <a:p>
            <a:pPr algn="ctr" defTabSz="1219170"/>
            <a:r>
              <a:rPr lang="fr-CA" sz="2800" b="1" dirty="0">
                <a:solidFill>
                  <a:prstClr val="black">
                    <a:lumMod val="75000"/>
                    <a:lumOff val="25000"/>
                  </a:prstClr>
                </a:solidFill>
                <a:latin typeface="Arial Narrow" panose="020B0606020202030204" pitchFamily="34" charset="0"/>
                <a:cs typeface="Arial" panose="020B0604020202020204" pitchFamily="34" charset="0"/>
              </a:rPr>
              <a:t>Lesquels?</a:t>
            </a:r>
          </a:p>
        </p:txBody>
      </p:sp>
      <p:grpSp>
        <p:nvGrpSpPr>
          <p:cNvPr id="8" name="Groupe 7">
            <a:extLst>
              <a:ext uri="{FF2B5EF4-FFF2-40B4-BE49-F238E27FC236}">
                <a16:creationId xmlns:a16="http://schemas.microsoft.com/office/drawing/2014/main" id="{29C88D08-1B31-D818-CFB2-D5E8675AFB64}"/>
              </a:ext>
            </a:extLst>
          </p:cNvPr>
          <p:cNvGrpSpPr/>
          <p:nvPr>
            <p:custDataLst>
              <p:tags r:id="rId3"/>
            </p:custDataLst>
          </p:nvPr>
        </p:nvGrpSpPr>
        <p:grpSpPr>
          <a:xfrm>
            <a:off x="4268113" y="3386971"/>
            <a:ext cx="6767969" cy="3600000"/>
            <a:chOff x="-285552" y="3449602"/>
            <a:chExt cx="6767969" cy="3600000"/>
          </a:xfrm>
        </p:grpSpPr>
        <p:sp>
          <p:nvSpPr>
            <p:cNvPr id="5" name="Ellipse 4">
              <a:extLst>
                <a:ext uri="{FF2B5EF4-FFF2-40B4-BE49-F238E27FC236}">
                  <a16:creationId xmlns:a16="http://schemas.microsoft.com/office/drawing/2014/main" id="{4D46667D-944C-850E-54F3-79F47CE0D097}"/>
                </a:ext>
              </a:extLst>
            </p:cNvPr>
            <p:cNvSpPr/>
            <p:nvPr/>
          </p:nvSpPr>
          <p:spPr>
            <a:xfrm>
              <a:off x="-285552" y="3449602"/>
              <a:ext cx="3600000" cy="3600000"/>
            </a:xfrm>
            <a:prstGeom prst="ellipse">
              <a:avLst/>
            </a:prstGeom>
            <a:noFill/>
            <a:ln w="3810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CA" dirty="0">
                <a:solidFill>
                  <a:prstClr val="white"/>
                </a:solidFill>
                <a:latin typeface="Calibri" panose="020F0502020204030204"/>
              </a:endParaRPr>
            </a:p>
          </p:txBody>
        </p:sp>
        <p:sp>
          <p:nvSpPr>
            <p:cNvPr id="7" name="Rectangle : coins arrondis 6">
              <a:extLst>
                <a:ext uri="{FF2B5EF4-FFF2-40B4-BE49-F238E27FC236}">
                  <a16:creationId xmlns:a16="http://schemas.microsoft.com/office/drawing/2014/main" id="{4316A46C-14B2-B7BD-3EFD-ADEEF87296FA}"/>
                </a:ext>
              </a:extLst>
            </p:cNvPr>
            <p:cNvSpPr/>
            <p:nvPr/>
          </p:nvSpPr>
          <p:spPr>
            <a:xfrm rot="1366322">
              <a:off x="2973090" y="6267112"/>
              <a:ext cx="3509327" cy="501041"/>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CA">
                <a:solidFill>
                  <a:prstClr val="white"/>
                </a:solidFill>
                <a:latin typeface="Calibri" panose="020F0502020204030204"/>
              </a:endParaRPr>
            </a:p>
          </p:txBody>
        </p:sp>
      </p:grpSp>
    </p:spTree>
    <p:extLst>
      <p:ext uri="{BB962C8B-B14F-4D97-AF65-F5344CB8AC3E}">
        <p14:creationId xmlns:p14="http://schemas.microsoft.com/office/powerpoint/2010/main" val="31790819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E3D68-19DA-9E62-54A9-25FFC573C03C}"/>
              </a:ext>
            </a:extLst>
          </p:cNvPr>
          <p:cNvSpPr>
            <a:spLocks noGrp="1"/>
          </p:cNvSpPr>
          <p:nvPr>
            <p:ph type="title"/>
          </p:nvPr>
        </p:nvSpPr>
        <p:spPr/>
        <p:txBody>
          <a:bodyPr/>
          <a:lstStyle/>
          <a:p>
            <a:r>
              <a:rPr lang="fr-CA" dirty="0"/>
              <a:t>Exemple de l’acide folique</a:t>
            </a:r>
            <a:br>
              <a:rPr lang="fr-CA" dirty="0"/>
            </a:br>
            <a:r>
              <a:rPr lang="en" sz="3200" b="0" dirty="0">
                <a:solidFill>
                  <a:schemeClr val="tx1">
                    <a:lumMod val="50000"/>
                    <a:lumOff val="50000"/>
                  </a:schemeClr>
                </a:solidFill>
              </a:rPr>
              <a:t>Données du CHU de Québec (2012-2013)</a:t>
            </a:r>
            <a:br>
              <a:rPr lang="fr-CA" sz="3200" b="0" dirty="0">
                <a:solidFill>
                  <a:schemeClr val="tx1">
                    <a:lumMod val="50000"/>
                    <a:lumOff val="50000"/>
                  </a:schemeClr>
                </a:solidFill>
              </a:rPr>
            </a:br>
            <a:endParaRPr lang="fr-CA" sz="3200" b="0" dirty="0">
              <a:solidFill>
                <a:schemeClr val="tx1">
                  <a:lumMod val="50000"/>
                  <a:lumOff val="50000"/>
                </a:schemeClr>
              </a:solidFill>
            </a:endParaRPr>
          </a:p>
        </p:txBody>
      </p:sp>
      <p:sp>
        <p:nvSpPr>
          <p:cNvPr id="3" name="Espace réservé du contenu 2">
            <a:extLst>
              <a:ext uri="{FF2B5EF4-FFF2-40B4-BE49-F238E27FC236}">
                <a16:creationId xmlns:a16="http://schemas.microsoft.com/office/drawing/2014/main" id="{38D6FA7C-8E2F-C123-983B-5DDE64FB3D59}"/>
              </a:ext>
            </a:extLst>
          </p:cNvPr>
          <p:cNvSpPr>
            <a:spLocks noGrp="1"/>
          </p:cNvSpPr>
          <p:nvPr>
            <p:ph idx="10"/>
          </p:nvPr>
        </p:nvSpPr>
        <p:spPr/>
        <p:txBody>
          <a:bodyPr/>
          <a:lstStyle/>
          <a:p>
            <a:endParaRPr lang="fr-FR" dirty="0"/>
          </a:p>
        </p:txBody>
      </p:sp>
      <p:grpSp>
        <p:nvGrpSpPr>
          <p:cNvPr id="13" name="Groupe 12">
            <a:extLst>
              <a:ext uri="{FF2B5EF4-FFF2-40B4-BE49-F238E27FC236}">
                <a16:creationId xmlns:a16="http://schemas.microsoft.com/office/drawing/2014/main" id="{2C35B434-5515-2525-36E0-81D4F0A54135}"/>
              </a:ext>
            </a:extLst>
          </p:cNvPr>
          <p:cNvGrpSpPr/>
          <p:nvPr/>
        </p:nvGrpSpPr>
        <p:grpSpPr>
          <a:xfrm>
            <a:off x="1905262" y="1675784"/>
            <a:ext cx="9655765" cy="4328275"/>
            <a:chOff x="1428946" y="1390188"/>
            <a:chExt cx="7241824" cy="3246206"/>
          </a:xfrm>
        </p:grpSpPr>
        <p:sp>
          <p:nvSpPr>
            <p:cNvPr id="8" name="Google Shape;483;p32">
              <a:extLst>
                <a:ext uri="{FF2B5EF4-FFF2-40B4-BE49-F238E27FC236}">
                  <a16:creationId xmlns:a16="http://schemas.microsoft.com/office/drawing/2014/main" id="{EE96F959-038C-D7D1-FC69-E345AD395DFF}"/>
                </a:ext>
              </a:extLst>
            </p:cNvPr>
            <p:cNvSpPr txBox="1">
              <a:spLocks/>
            </p:cNvSpPr>
            <p:nvPr/>
          </p:nvSpPr>
          <p:spPr>
            <a:xfrm>
              <a:off x="2152650" y="1411770"/>
              <a:ext cx="2571750" cy="667500"/>
            </a:xfrm>
            <a:prstGeom prst="rect">
              <a:avLst/>
            </a:prstGeom>
          </p:spPr>
          <p:txBody>
            <a:bodyPr spcFirstLastPara="1" wrap="square" lIns="121900" tIns="121900" rIns="121900" bIns="1219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spcBef>
                  <a:spcPts val="0"/>
                </a:spcBef>
              </a:pPr>
              <a:r>
                <a:rPr lang="fr-CA" sz="4400" b="1" dirty="0">
                  <a:solidFill>
                    <a:srgbClr val="518EAD"/>
                  </a:solidFill>
                  <a:latin typeface="Arial Narrow" panose="020B0606020202030204" pitchFamily="34" charset="0"/>
                </a:rPr>
                <a:t>HEJ</a:t>
              </a:r>
            </a:p>
          </p:txBody>
        </p:sp>
        <p:sp>
          <p:nvSpPr>
            <p:cNvPr id="9" name="Google Shape;484;p32">
              <a:extLst>
                <a:ext uri="{FF2B5EF4-FFF2-40B4-BE49-F238E27FC236}">
                  <a16:creationId xmlns:a16="http://schemas.microsoft.com/office/drawing/2014/main" id="{1F6CD7FA-4985-8324-AA83-02CDF51677A1}"/>
                </a:ext>
              </a:extLst>
            </p:cNvPr>
            <p:cNvSpPr txBox="1">
              <a:spLocks/>
            </p:cNvSpPr>
            <p:nvPr/>
          </p:nvSpPr>
          <p:spPr>
            <a:xfrm>
              <a:off x="5762624" y="1390188"/>
              <a:ext cx="2638426" cy="667500"/>
            </a:xfrm>
            <a:prstGeom prst="rect">
              <a:avLst/>
            </a:prstGeom>
          </p:spPr>
          <p:txBody>
            <a:bodyPr spcFirstLastPara="1" wrap="square" lIns="121900" tIns="121900" rIns="121900" bIns="1219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spcBef>
                  <a:spcPts val="0"/>
                </a:spcBef>
              </a:pPr>
              <a:r>
                <a:rPr lang="fr-CA" sz="4400" b="1" dirty="0">
                  <a:solidFill>
                    <a:srgbClr val="518EAD"/>
                  </a:solidFill>
                  <a:latin typeface="Arial Narrow" panose="020B0606020202030204" pitchFamily="34" charset="0"/>
                </a:rPr>
                <a:t>CHUL</a:t>
              </a:r>
            </a:p>
          </p:txBody>
        </p:sp>
        <p:pic>
          <p:nvPicPr>
            <p:cNvPr id="10" name="Espace réservé du contenu 4">
              <a:extLst>
                <a:ext uri="{FF2B5EF4-FFF2-40B4-BE49-F238E27FC236}">
                  <a16:creationId xmlns:a16="http://schemas.microsoft.com/office/drawing/2014/main" id="{4AB74660-58D5-0C98-3F74-46E9D994841D}"/>
                </a:ext>
              </a:extLst>
            </p:cNvPr>
            <p:cNvPicPr>
              <a:picLocks noChangeAspect="1"/>
            </p:cNvPicPr>
            <p:nvPr/>
          </p:nvPicPr>
          <p:blipFill rotWithShape="1">
            <a:blip r:embed="rId3"/>
            <a:srcRect l="56410" t="33397" b="3681"/>
            <a:stretch/>
          </p:blipFill>
          <p:spPr>
            <a:xfrm>
              <a:off x="5082996" y="2073751"/>
              <a:ext cx="3587774" cy="2562643"/>
            </a:xfrm>
            <a:prstGeom prst="rect">
              <a:avLst/>
            </a:prstGeom>
            <a:noFill/>
            <a:ln>
              <a:noFill/>
            </a:ln>
          </p:spPr>
        </p:pic>
        <p:pic>
          <p:nvPicPr>
            <p:cNvPr id="11" name="Espace réservé du contenu 4">
              <a:extLst>
                <a:ext uri="{FF2B5EF4-FFF2-40B4-BE49-F238E27FC236}">
                  <a16:creationId xmlns:a16="http://schemas.microsoft.com/office/drawing/2014/main" id="{06368320-0AB3-7EFE-D671-82A7B37ED026}"/>
                </a:ext>
              </a:extLst>
            </p:cNvPr>
            <p:cNvPicPr>
              <a:picLocks noChangeAspect="1"/>
            </p:cNvPicPr>
            <p:nvPr/>
          </p:nvPicPr>
          <p:blipFill rotWithShape="1">
            <a:blip r:embed="rId3"/>
            <a:srcRect t="30354" r="54006"/>
            <a:stretch/>
          </p:blipFill>
          <p:spPr>
            <a:xfrm>
              <a:off x="1428946" y="2040315"/>
              <a:ext cx="3464792" cy="2596079"/>
            </a:xfrm>
            <a:prstGeom prst="rect">
              <a:avLst/>
            </a:prstGeom>
            <a:noFill/>
            <a:ln>
              <a:noFill/>
            </a:ln>
          </p:spPr>
        </p:pic>
      </p:grpSp>
      <p:sp>
        <p:nvSpPr>
          <p:cNvPr id="12" name="ZoneTexte 5">
            <a:extLst>
              <a:ext uri="{FF2B5EF4-FFF2-40B4-BE49-F238E27FC236}">
                <a16:creationId xmlns:a16="http://schemas.microsoft.com/office/drawing/2014/main" id="{1D3E96B1-90D7-4F2C-E326-0E48B3AE9152}"/>
              </a:ext>
            </a:extLst>
          </p:cNvPr>
          <p:cNvSpPr txBox="1"/>
          <p:nvPr/>
        </p:nvSpPr>
        <p:spPr>
          <a:xfrm>
            <a:off x="3644072" y="6371350"/>
            <a:ext cx="7811562" cy="338554"/>
          </a:xfrm>
          <a:prstGeom prst="rect">
            <a:avLst/>
          </a:prstGeom>
          <a:noFill/>
        </p:spPr>
        <p:txBody>
          <a:bodyPr wrap="none" rtlCol="0">
            <a:spAutoFit/>
          </a:bodyPr>
          <a:lstStyle/>
          <a:p>
            <a:pPr defTabSz="609585"/>
            <a:r>
              <a:rPr lang="fr-FR" sz="1600" dirty="0">
                <a:solidFill>
                  <a:prstClr val="black"/>
                </a:solidFill>
                <a:latin typeface="Arial Narrow" panose="020B0606020202030204" pitchFamily="34" charset="0"/>
              </a:rPr>
              <a:t>Tiré présentation de Sébastien Thériault MD : Pertinence et utilisation tests de laboratoire 27 avril 2018</a:t>
            </a:r>
          </a:p>
        </p:txBody>
      </p:sp>
    </p:spTree>
    <p:extLst>
      <p:ext uri="{BB962C8B-B14F-4D97-AF65-F5344CB8AC3E}">
        <p14:creationId xmlns:p14="http://schemas.microsoft.com/office/powerpoint/2010/main" val="32166242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CCCCD8F-180E-6944-9B1B-0A594A895562}"/>
              </a:ext>
            </a:extLst>
          </p:cNvPr>
          <p:cNvPicPr>
            <a:picLocks noGrp="1" noChangeAspect="1"/>
          </p:cNvPicPr>
          <p:nvPr>
            <p:ph idx="4294967295"/>
            <p:custDataLst>
              <p:tags r:id="rId1"/>
            </p:custDataLst>
          </p:nvPr>
        </p:nvPicPr>
        <p:blipFill>
          <a:blip r:embed="rId6"/>
          <a:stretch>
            <a:fillRect/>
          </a:stretch>
        </p:blipFill>
        <p:spPr>
          <a:xfrm>
            <a:off x="0" y="0"/>
            <a:ext cx="6172200" cy="6858000"/>
          </a:xfrm>
          <a:prstGeom prst="rect">
            <a:avLst/>
          </a:prstGeom>
        </p:spPr>
      </p:pic>
      <p:pic>
        <p:nvPicPr>
          <p:cNvPr id="7" name="Image 6">
            <a:extLst>
              <a:ext uri="{FF2B5EF4-FFF2-40B4-BE49-F238E27FC236}">
                <a16:creationId xmlns:a16="http://schemas.microsoft.com/office/drawing/2014/main" id="{22E891F2-28E9-2B4A-B282-6CDA24B2E690}"/>
              </a:ext>
            </a:extLst>
          </p:cNvPr>
          <p:cNvPicPr>
            <a:picLocks noChangeAspect="1"/>
          </p:cNvPicPr>
          <p:nvPr>
            <p:custDataLst>
              <p:tags r:id="rId2"/>
            </p:custDataLst>
          </p:nvPr>
        </p:nvPicPr>
        <p:blipFill>
          <a:blip r:embed="rId7"/>
          <a:stretch>
            <a:fillRect/>
          </a:stretch>
        </p:blipFill>
        <p:spPr>
          <a:xfrm>
            <a:off x="6103069" y="17174"/>
            <a:ext cx="6020243" cy="4876799"/>
          </a:xfrm>
          <a:prstGeom prst="rect">
            <a:avLst/>
          </a:prstGeom>
        </p:spPr>
      </p:pic>
      <p:sp>
        <p:nvSpPr>
          <p:cNvPr id="6" name="Rectangle 5">
            <a:extLst>
              <a:ext uri="{FF2B5EF4-FFF2-40B4-BE49-F238E27FC236}">
                <a16:creationId xmlns:a16="http://schemas.microsoft.com/office/drawing/2014/main" id="{032D881E-9ED1-C445-A6FE-901DECD615F9}"/>
              </a:ext>
            </a:extLst>
          </p:cNvPr>
          <p:cNvSpPr/>
          <p:nvPr>
            <p:custDataLst>
              <p:tags r:id="rId3"/>
            </p:custDataLst>
          </p:nvPr>
        </p:nvSpPr>
        <p:spPr>
          <a:xfrm>
            <a:off x="6096000" y="5064273"/>
            <a:ext cx="6096000" cy="1323439"/>
          </a:xfrm>
          <a:prstGeom prst="rect">
            <a:avLst/>
          </a:prstGeom>
        </p:spPr>
        <p:txBody>
          <a:bodyPr>
            <a:spAutoFit/>
          </a:bodyPr>
          <a:lstStyle/>
          <a:p>
            <a:pPr marL="211661" defTabSz="609585"/>
            <a:r>
              <a:rPr lang="en-CA" sz="1600" dirty="0" err="1">
                <a:solidFill>
                  <a:prstClr val="black"/>
                </a:solidFill>
                <a:latin typeface="Arial Narrow" panose="020B0606020202030204" pitchFamily="34" charset="0"/>
              </a:rPr>
              <a:t>Institut</a:t>
            </a:r>
            <a:r>
              <a:rPr lang="en-CA" sz="1600" dirty="0">
                <a:solidFill>
                  <a:prstClr val="black"/>
                </a:solidFill>
                <a:latin typeface="Arial Narrow" panose="020B0606020202030204" pitchFamily="34" charset="0"/>
              </a:rPr>
              <a:t> national </a:t>
            </a:r>
            <a:r>
              <a:rPr lang="en-CA" sz="1600" dirty="0" err="1">
                <a:solidFill>
                  <a:prstClr val="black"/>
                </a:solidFill>
                <a:latin typeface="Arial Narrow" panose="020B0606020202030204" pitchFamily="34" charset="0"/>
              </a:rPr>
              <a:t>d’excellence</a:t>
            </a:r>
            <a:r>
              <a:rPr lang="en-CA" sz="1600" dirty="0">
                <a:solidFill>
                  <a:prstClr val="black"/>
                </a:solidFill>
                <a:latin typeface="Arial Narrow" panose="020B0606020202030204" pitchFamily="34" charset="0"/>
              </a:rPr>
              <a:t> </a:t>
            </a:r>
            <a:r>
              <a:rPr lang="en-CA" sz="1600" dirty="0" err="1">
                <a:solidFill>
                  <a:prstClr val="black"/>
                </a:solidFill>
                <a:latin typeface="Arial Narrow" panose="020B0606020202030204" pitchFamily="34" charset="0"/>
              </a:rPr>
              <a:t>en</a:t>
            </a:r>
            <a:r>
              <a:rPr lang="en-CA" sz="1600" dirty="0">
                <a:solidFill>
                  <a:prstClr val="black"/>
                </a:solidFill>
                <a:latin typeface="Arial Narrow" panose="020B0606020202030204" pitchFamily="34" charset="0"/>
              </a:rPr>
              <a:t> santé et </a:t>
            </a:r>
            <a:r>
              <a:rPr lang="en-CA" sz="1600" dirty="0" err="1">
                <a:solidFill>
                  <a:prstClr val="black"/>
                </a:solidFill>
                <a:latin typeface="Arial Narrow" panose="020B0606020202030204" pitchFamily="34" charset="0"/>
              </a:rPr>
              <a:t>en</a:t>
            </a:r>
            <a:r>
              <a:rPr lang="en-CA" sz="1600" dirty="0">
                <a:solidFill>
                  <a:prstClr val="black"/>
                </a:solidFill>
                <a:latin typeface="Arial Narrow" panose="020B0606020202030204" pitchFamily="34" charset="0"/>
              </a:rPr>
              <a:t> services </a:t>
            </a:r>
            <a:r>
              <a:rPr lang="en-CA" sz="1600" dirty="0" err="1">
                <a:solidFill>
                  <a:prstClr val="black"/>
                </a:solidFill>
                <a:latin typeface="Arial Narrow" panose="020B0606020202030204" pitchFamily="34" charset="0"/>
              </a:rPr>
              <a:t>sociaux</a:t>
            </a:r>
            <a:r>
              <a:rPr lang="en-CA" sz="1600" dirty="0">
                <a:solidFill>
                  <a:prstClr val="black"/>
                </a:solidFill>
                <a:latin typeface="Arial Narrow" panose="020B0606020202030204" pitchFamily="34" charset="0"/>
              </a:rPr>
              <a:t> (INESSS). Usage </a:t>
            </a:r>
            <a:r>
              <a:rPr lang="en-CA" sz="1600" dirty="0" err="1">
                <a:solidFill>
                  <a:prstClr val="black"/>
                </a:solidFill>
                <a:latin typeface="Arial Narrow" panose="020B0606020202030204" pitchFamily="34" charset="0"/>
              </a:rPr>
              <a:t>judicieux</a:t>
            </a:r>
            <a:r>
              <a:rPr lang="en-CA" sz="1600" dirty="0">
                <a:solidFill>
                  <a:prstClr val="black"/>
                </a:solidFill>
                <a:latin typeface="Arial Narrow" panose="020B0606020202030204" pitchFamily="34" charset="0"/>
              </a:rPr>
              <a:t> de 14 analyses </a:t>
            </a:r>
            <a:r>
              <a:rPr lang="en-CA" sz="1600" dirty="0" err="1">
                <a:solidFill>
                  <a:prstClr val="black"/>
                </a:solidFill>
                <a:latin typeface="Arial Narrow" panose="020B0606020202030204" pitchFamily="34" charset="0"/>
              </a:rPr>
              <a:t>biomédicales</a:t>
            </a:r>
            <a:r>
              <a:rPr lang="en-CA" sz="1600" dirty="0">
                <a:solidFill>
                  <a:prstClr val="black"/>
                </a:solidFill>
                <a:latin typeface="Arial Narrow" panose="020B0606020202030204" pitchFamily="34" charset="0"/>
              </a:rPr>
              <a:t>. Rapport </a:t>
            </a:r>
            <a:r>
              <a:rPr lang="en-CA" sz="1600" dirty="0" err="1">
                <a:solidFill>
                  <a:prstClr val="black"/>
                </a:solidFill>
                <a:latin typeface="Arial Narrow" panose="020B0606020202030204" pitchFamily="34" charset="0"/>
              </a:rPr>
              <a:t>rédigé</a:t>
            </a:r>
            <a:r>
              <a:rPr lang="en-CA" sz="1600" dirty="0">
                <a:solidFill>
                  <a:prstClr val="black"/>
                </a:solidFill>
                <a:latin typeface="Arial Narrow" panose="020B0606020202030204" pitchFamily="34" charset="0"/>
              </a:rPr>
              <a:t> par Faiza </a:t>
            </a:r>
          </a:p>
          <a:p>
            <a:pPr marL="211661" defTabSz="609585"/>
            <a:endParaRPr lang="en-CA" sz="1600" dirty="0">
              <a:solidFill>
                <a:prstClr val="black"/>
              </a:solidFill>
              <a:latin typeface="Arial Narrow" panose="020B0606020202030204" pitchFamily="34" charset="0"/>
            </a:endParaRPr>
          </a:p>
          <a:p>
            <a:pPr marL="211661" defTabSz="609585"/>
            <a:r>
              <a:rPr lang="en-CA" sz="1600" dirty="0" err="1">
                <a:solidFill>
                  <a:prstClr val="black"/>
                </a:solidFill>
                <a:latin typeface="Arial Narrow" panose="020B0606020202030204" pitchFamily="34" charset="0"/>
              </a:rPr>
              <a:t>Boughrassa</a:t>
            </a:r>
            <a:r>
              <a:rPr lang="en-CA" sz="1600" dirty="0">
                <a:solidFill>
                  <a:prstClr val="black"/>
                </a:solidFill>
                <a:latin typeface="Arial Narrow" panose="020B0606020202030204" pitchFamily="34" charset="0"/>
              </a:rPr>
              <a:t> et Alicia </a:t>
            </a:r>
            <a:r>
              <a:rPr lang="en-CA" sz="1600" dirty="0" err="1">
                <a:solidFill>
                  <a:prstClr val="black"/>
                </a:solidFill>
                <a:latin typeface="Arial Narrow" panose="020B0606020202030204" pitchFamily="34" charset="0"/>
              </a:rPr>
              <a:t>Framarin</a:t>
            </a:r>
            <a:r>
              <a:rPr lang="en-CA" sz="1600" dirty="0">
                <a:solidFill>
                  <a:prstClr val="black"/>
                </a:solidFill>
                <a:latin typeface="Arial Narrow" panose="020B0606020202030204" pitchFamily="34" charset="0"/>
              </a:rPr>
              <a:t> avec la collaboration du </a:t>
            </a:r>
            <a:r>
              <a:rPr lang="en-CA" sz="1600" dirty="0" err="1">
                <a:solidFill>
                  <a:prstClr val="black"/>
                </a:solidFill>
                <a:latin typeface="Arial Narrow" panose="020B0606020202030204" pitchFamily="34" charset="0"/>
              </a:rPr>
              <a:t>Comité</a:t>
            </a:r>
            <a:r>
              <a:rPr lang="en-CA" sz="1600" dirty="0">
                <a:solidFill>
                  <a:prstClr val="black"/>
                </a:solidFill>
                <a:latin typeface="Arial Narrow" panose="020B0606020202030204" pitchFamily="34" charset="0"/>
              </a:rPr>
              <a:t> </a:t>
            </a:r>
            <a:r>
              <a:rPr lang="en-CA" sz="1600" dirty="0" err="1">
                <a:solidFill>
                  <a:prstClr val="black"/>
                </a:solidFill>
                <a:latin typeface="Arial Narrow" panose="020B0606020202030204" pitchFamily="34" charset="0"/>
              </a:rPr>
              <a:t>d’experts</a:t>
            </a:r>
            <a:r>
              <a:rPr lang="en-CA" sz="1600" dirty="0">
                <a:solidFill>
                  <a:prstClr val="black"/>
                </a:solidFill>
                <a:latin typeface="Arial Narrow" panose="020B0606020202030204" pitchFamily="34" charset="0"/>
              </a:rPr>
              <a:t> sur la pertinence-OPTILAB. Montréal, Québec : INESSS; 2014. 33p.</a:t>
            </a:r>
            <a:endParaRPr lang="en-US" sz="1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60111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02077-198B-1771-5D86-427F6105761A}"/>
              </a:ext>
            </a:extLst>
          </p:cNvPr>
          <p:cNvSpPr>
            <a:spLocks noGrp="1"/>
          </p:cNvSpPr>
          <p:nvPr>
            <p:ph type="title"/>
          </p:nvPr>
        </p:nvSpPr>
        <p:spPr/>
        <p:txBody>
          <a:bodyPr/>
          <a:lstStyle/>
          <a:p>
            <a:r>
              <a:rPr lang="en" dirty="0"/>
              <a:t>Intervention au CHU de Québec (2015)</a:t>
            </a:r>
            <a:endParaRPr lang="fr-CA" dirty="0"/>
          </a:p>
        </p:txBody>
      </p:sp>
      <p:sp>
        <p:nvSpPr>
          <p:cNvPr id="4" name="Espace réservé du contenu 3">
            <a:extLst>
              <a:ext uri="{FF2B5EF4-FFF2-40B4-BE49-F238E27FC236}">
                <a16:creationId xmlns:a16="http://schemas.microsoft.com/office/drawing/2014/main" id="{4FAA5ED5-1CD1-42D6-7946-EEB9C1DC0617}"/>
              </a:ext>
            </a:extLst>
          </p:cNvPr>
          <p:cNvSpPr>
            <a:spLocks noGrp="1"/>
          </p:cNvSpPr>
          <p:nvPr>
            <p:ph idx="10"/>
          </p:nvPr>
        </p:nvSpPr>
        <p:spPr/>
        <p:txBody>
          <a:bodyPr/>
          <a:lstStyle/>
          <a:p>
            <a:pPr>
              <a:spcBef>
                <a:spcPts val="3200"/>
              </a:spcBef>
            </a:pPr>
            <a:r>
              <a:rPr lang="fr-CA" sz="5867" b="1" dirty="0">
                <a:solidFill>
                  <a:srgbClr val="518EAD"/>
                </a:solidFill>
                <a:effectLst>
                  <a:outerShdw blurRad="38100" dist="38100" dir="2700000" algn="tl">
                    <a:srgbClr val="000000">
                      <a:alpha val="43137"/>
                    </a:srgbClr>
                  </a:outerShdw>
                </a:effectLst>
              </a:rPr>
              <a:t>AVANT</a:t>
            </a:r>
          </a:p>
          <a:p>
            <a:pPr>
              <a:spcBef>
                <a:spcPts val="3200"/>
              </a:spcBef>
            </a:pPr>
            <a:r>
              <a:rPr lang="fr-CA" sz="5867" dirty="0">
                <a:solidFill>
                  <a:srgbClr val="518EAD"/>
                </a:solidFill>
              </a:rPr>
              <a:t>85 000 tests</a:t>
            </a:r>
          </a:p>
          <a:p>
            <a:pPr>
              <a:spcBef>
                <a:spcPts val="3200"/>
              </a:spcBef>
            </a:pPr>
            <a:endParaRPr lang="fr-CA" dirty="0"/>
          </a:p>
        </p:txBody>
      </p:sp>
      <p:sp>
        <p:nvSpPr>
          <p:cNvPr id="5" name="Espace réservé du contenu 4">
            <a:extLst>
              <a:ext uri="{FF2B5EF4-FFF2-40B4-BE49-F238E27FC236}">
                <a16:creationId xmlns:a16="http://schemas.microsoft.com/office/drawing/2014/main" id="{D2CC981D-A8C7-BFFF-E305-354AEBCF7420}"/>
              </a:ext>
            </a:extLst>
          </p:cNvPr>
          <p:cNvSpPr>
            <a:spLocks noGrp="1"/>
          </p:cNvSpPr>
          <p:nvPr>
            <p:ph idx="4294967295"/>
          </p:nvPr>
        </p:nvSpPr>
        <p:spPr>
          <a:xfrm>
            <a:off x="8519584" y="1657351"/>
            <a:ext cx="3672416" cy="3147483"/>
          </a:xfrm>
          <a:prstGeom prst="rect">
            <a:avLst/>
          </a:prstGeom>
        </p:spPr>
        <p:txBody>
          <a:bodyPr/>
          <a:lstStyle/>
          <a:p>
            <a:pPr>
              <a:spcBef>
                <a:spcPts val="3200"/>
              </a:spcBef>
            </a:pPr>
            <a:r>
              <a:rPr lang="fr-CA" sz="5867" b="1" dirty="0">
                <a:solidFill>
                  <a:srgbClr val="518EAD"/>
                </a:solidFill>
                <a:effectLst>
                  <a:outerShdw blurRad="38100" dist="38100" dir="2700000" algn="tl">
                    <a:srgbClr val="000000">
                      <a:alpha val="43137"/>
                    </a:srgbClr>
                  </a:outerShdw>
                </a:effectLst>
              </a:rPr>
              <a:t>APRÈS</a:t>
            </a:r>
          </a:p>
          <a:p>
            <a:pPr>
              <a:spcBef>
                <a:spcPts val="3200"/>
              </a:spcBef>
            </a:pPr>
            <a:r>
              <a:rPr lang="en-CA" sz="5867" dirty="0">
                <a:solidFill>
                  <a:srgbClr val="518EAD"/>
                </a:solidFill>
              </a:rPr>
              <a:t>185 tests</a:t>
            </a:r>
            <a:endParaRPr lang="fr-CA" sz="5867" dirty="0">
              <a:solidFill>
                <a:srgbClr val="518EAD"/>
              </a:solidFill>
            </a:endParaRPr>
          </a:p>
        </p:txBody>
      </p:sp>
      <p:sp>
        <p:nvSpPr>
          <p:cNvPr id="6" name="Espace réservé du texte 5">
            <a:extLst>
              <a:ext uri="{FF2B5EF4-FFF2-40B4-BE49-F238E27FC236}">
                <a16:creationId xmlns:a16="http://schemas.microsoft.com/office/drawing/2014/main" id="{4EC36A61-BE9C-B725-6A6C-D4793FAD0140}"/>
              </a:ext>
            </a:extLst>
          </p:cNvPr>
          <p:cNvSpPr>
            <a:spLocks noGrp="1"/>
          </p:cNvSpPr>
          <p:nvPr>
            <p:ph type="body" sz="half" idx="4294967295"/>
          </p:nvPr>
        </p:nvSpPr>
        <p:spPr>
          <a:xfrm>
            <a:off x="2717800" y="4635500"/>
            <a:ext cx="9474200" cy="584200"/>
          </a:xfrm>
          <a:prstGeom prst="rect">
            <a:avLst/>
          </a:prstGeom>
        </p:spPr>
        <p:txBody>
          <a:bodyPr/>
          <a:lstStyle/>
          <a:p>
            <a:r>
              <a:rPr lang="en-CA" sz="3200" dirty="0"/>
              <a:t>Sur 383 tests entre 2016 et 2018 (avec justification), </a:t>
            </a:r>
            <a:r>
              <a:rPr lang="en-CA" sz="3200" dirty="0" err="1"/>
              <a:t>seulement</a:t>
            </a:r>
            <a:r>
              <a:rPr lang="en-CA" sz="3200" dirty="0"/>
              <a:t> 7 patients </a:t>
            </a:r>
            <a:r>
              <a:rPr lang="en-CA" sz="3200" dirty="0" err="1"/>
              <a:t>déficients</a:t>
            </a:r>
            <a:endParaRPr lang="en-CA" sz="3200" dirty="0"/>
          </a:p>
          <a:p>
            <a:endParaRPr lang="fr-CA" sz="3200" dirty="0"/>
          </a:p>
        </p:txBody>
      </p:sp>
      <p:sp>
        <p:nvSpPr>
          <p:cNvPr id="7" name="ZoneTexte 5">
            <a:extLst>
              <a:ext uri="{FF2B5EF4-FFF2-40B4-BE49-F238E27FC236}">
                <a16:creationId xmlns:a16="http://schemas.microsoft.com/office/drawing/2014/main" id="{65694A76-F93E-E08B-6D3A-B9E532E134FA}"/>
              </a:ext>
            </a:extLst>
          </p:cNvPr>
          <p:cNvSpPr txBox="1"/>
          <p:nvPr/>
        </p:nvSpPr>
        <p:spPr>
          <a:xfrm>
            <a:off x="3644072" y="6371350"/>
            <a:ext cx="7811562" cy="338554"/>
          </a:xfrm>
          <a:prstGeom prst="rect">
            <a:avLst/>
          </a:prstGeom>
          <a:noFill/>
        </p:spPr>
        <p:txBody>
          <a:bodyPr wrap="none" rtlCol="0">
            <a:spAutoFit/>
          </a:bodyPr>
          <a:lstStyle/>
          <a:p>
            <a:pPr defTabSz="609585"/>
            <a:r>
              <a:rPr lang="fr-FR" sz="1600" dirty="0">
                <a:solidFill>
                  <a:prstClr val="black"/>
                </a:solidFill>
                <a:latin typeface="Arial Narrow" panose="020B0606020202030204" pitchFamily="34" charset="0"/>
              </a:rPr>
              <a:t>Tiré présentation de Sébastien Thériault MD : Pertinence et utilisation tests de laboratoire 27 avril 2018</a:t>
            </a:r>
          </a:p>
        </p:txBody>
      </p:sp>
      <p:sp>
        <p:nvSpPr>
          <p:cNvPr id="8" name="Flèche : droite 7">
            <a:extLst>
              <a:ext uri="{FF2B5EF4-FFF2-40B4-BE49-F238E27FC236}">
                <a16:creationId xmlns:a16="http://schemas.microsoft.com/office/drawing/2014/main" id="{3ED10920-1CF5-A168-8A01-3AD029CFC338}"/>
              </a:ext>
            </a:extLst>
          </p:cNvPr>
          <p:cNvSpPr/>
          <p:nvPr/>
        </p:nvSpPr>
        <p:spPr>
          <a:xfrm>
            <a:off x="6007100" y="2195578"/>
            <a:ext cx="1406144" cy="1015999"/>
          </a:xfrm>
          <a:prstGeom prst="rightArrow">
            <a:avLst>
              <a:gd name="adj1" fmla="val 41111"/>
              <a:gd name="adj2" fmla="val 50000"/>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defTabSz="609585"/>
            <a:endParaRPr lang="fr-CA" sz="2400" dirty="0">
              <a:solidFill>
                <a:prstClr val="white"/>
              </a:solidFill>
              <a:latin typeface="Calibri" panose="020F0502020204030204"/>
            </a:endParaRPr>
          </a:p>
        </p:txBody>
      </p:sp>
      <p:sp>
        <p:nvSpPr>
          <p:cNvPr id="3" name="Bouton d'action : Accueil 2">
            <a:hlinkClick r:id="rId3" action="ppaction://hlinksldjump" highlightClick="1"/>
            <a:extLst>
              <a:ext uri="{FF2B5EF4-FFF2-40B4-BE49-F238E27FC236}">
                <a16:creationId xmlns:a16="http://schemas.microsoft.com/office/drawing/2014/main" id="{A7749482-95DC-DC85-D219-9A793CE36C04}"/>
              </a:ext>
            </a:extLst>
          </p:cNvPr>
          <p:cNvSpPr/>
          <p:nvPr/>
        </p:nvSpPr>
        <p:spPr>
          <a:xfrm>
            <a:off x="11337540" y="5590971"/>
            <a:ext cx="832624" cy="6839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201833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08936203-7A67-CDB5-20EB-8DA98504473C}"/>
              </a:ext>
            </a:extLst>
          </p:cNvPr>
          <p:cNvSpPr/>
          <p:nvPr>
            <p:custDataLst>
              <p:tags r:id="rId1"/>
            </p:custDataLst>
          </p:nvPr>
        </p:nvSpPr>
        <p:spPr>
          <a:xfrm>
            <a:off x="2863977" y="-515958"/>
            <a:ext cx="4378072" cy="4309483"/>
          </a:xfrm>
          <a:prstGeom prst="ellipse">
            <a:avLst/>
          </a:prstGeom>
          <a:solidFill>
            <a:srgbClr val="94BAC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585"/>
            <a:endParaRPr lang="fr-CA" dirty="0">
              <a:solidFill>
                <a:prstClr val="white"/>
              </a:solidFill>
              <a:latin typeface="Calibri"/>
            </a:endParaRPr>
          </a:p>
        </p:txBody>
      </p:sp>
      <p:sp>
        <p:nvSpPr>
          <p:cNvPr id="4" name="Titre 3">
            <a:extLst>
              <a:ext uri="{FF2B5EF4-FFF2-40B4-BE49-F238E27FC236}">
                <a16:creationId xmlns:a16="http://schemas.microsoft.com/office/drawing/2014/main" id="{8C154AF2-CDD7-D131-65FE-AB9E67EBF266}"/>
              </a:ext>
            </a:extLst>
          </p:cNvPr>
          <p:cNvSpPr>
            <a:spLocks noGrp="1"/>
          </p:cNvSpPr>
          <p:nvPr>
            <p:ph type="title"/>
          </p:nvPr>
        </p:nvSpPr>
        <p:spPr/>
        <p:txBody>
          <a:bodyPr/>
          <a:lstStyle/>
          <a:p>
            <a:r>
              <a:rPr lang="fr-FR" dirty="0"/>
              <a:t>20- Spécificité du contexte/cas</a:t>
            </a:r>
          </a:p>
        </p:txBody>
      </p:sp>
      <p:sp>
        <p:nvSpPr>
          <p:cNvPr id="3" name="Espace réservé du texte 2">
            <a:extLst>
              <a:ext uri="{FF2B5EF4-FFF2-40B4-BE49-F238E27FC236}">
                <a16:creationId xmlns:a16="http://schemas.microsoft.com/office/drawing/2014/main" id="{A243D5AB-BB45-5FA6-682F-B5C44CC34E28}"/>
              </a:ext>
            </a:extLst>
          </p:cNvPr>
          <p:cNvSpPr>
            <a:spLocks noGrp="1"/>
          </p:cNvSpPr>
          <p:nvPr>
            <p:ph type="body" sz="half" idx="12"/>
          </p:nvPr>
        </p:nvSpPr>
        <p:spPr/>
        <p:txBody>
          <a:bodyPr/>
          <a:lstStyle/>
          <a:p>
            <a:endParaRPr lang="fr-FR"/>
          </a:p>
        </p:txBody>
      </p:sp>
    </p:spTree>
    <p:extLst>
      <p:ext uri="{BB962C8B-B14F-4D97-AF65-F5344CB8AC3E}">
        <p14:creationId xmlns:p14="http://schemas.microsoft.com/office/powerpoint/2010/main" val="2708480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996D7BD-F8F3-18BA-0821-6B090E76CA8E}"/>
              </a:ext>
            </a:extLst>
          </p:cNvPr>
          <p:cNvSpPr>
            <a:spLocks noGrp="1"/>
          </p:cNvSpPr>
          <p:nvPr>
            <p:ph type="title"/>
          </p:nvPr>
        </p:nvSpPr>
        <p:spPr/>
        <p:txBody>
          <a:bodyPr/>
          <a:lstStyle/>
          <a:p>
            <a:r>
              <a:rPr lang="fr-FR" sz="3733" dirty="0"/>
              <a:t>L’importance de la probabilité pré-test</a:t>
            </a:r>
            <a:br>
              <a:rPr lang="fr-FR" sz="3733" dirty="0"/>
            </a:br>
            <a:endParaRPr lang="fr-FR" dirty="0"/>
          </a:p>
        </p:txBody>
      </p:sp>
      <p:sp>
        <p:nvSpPr>
          <p:cNvPr id="5" name="Espace réservé du contenu 4">
            <a:extLst>
              <a:ext uri="{FF2B5EF4-FFF2-40B4-BE49-F238E27FC236}">
                <a16:creationId xmlns:a16="http://schemas.microsoft.com/office/drawing/2014/main" id="{FA2D9E45-C609-E360-69B9-2EA2BBB155C6}"/>
              </a:ext>
            </a:extLst>
          </p:cNvPr>
          <p:cNvSpPr>
            <a:spLocks noGrp="1"/>
          </p:cNvSpPr>
          <p:nvPr>
            <p:ph idx="10"/>
          </p:nvPr>
        </p:nvSpPr>
        <p:spPr/>
        <p:txBody>
          <a:bodyPr/>
          <a:lstStyle/>
          <a:p>
            <a:pPr marL="0" indent="0">
              <a:buNone/>
            </a:pPr>
            <a:r>
              <a:rPr lang="fr-FR" dirty="0"/>
              <a:t>Ce qui impacte la probabilité pré-test :</a:t>
            </a:r>
          </a:p>
          <a:p>
            <a:pPr marL="609585" indent="-609585">
              <a:buFont typeface="+mj-lt"/>
              <a:buAutoNum type="arabicPeriod"/>
            </a:pPr>
            <a:r>
              <a:rPr lang="fr-FR" dirty="0"/>
              <a:t>Le contexte clinique</a:t>
            </a:r>
          </a:p>
          <a:p>
            <a:pPr marL="609585" indent="-609585">
              <a:buFont typeface="+mj-lt"/>
              <a:buAutoNum type="arabicPeriod"/>
            </a:pPr>
            <a:r>
              <a:rPr lang="fr-FR" dirty="0"/>
              <a:t>Les facteurs de risque</a:t>
            </a:r>
          </a:p>
          <a:p>
            <a:pPr marL="609585" indent="-609585">
              <a:buFont typeface="+mj-lt"/>
              <a:buAutoNum type="arabicPeriod"/>
            </a:pPr>
            <a:r>
              <a:rPr lang="fr-FR" dirty="0"/>
              <a:t>La présentation clinique (signes et symptômes)</a:t>
            </a:r>
          </a:p>
          <a:p>
            <a:pPr marL="609585" indent="-609585">
              <a:buFont typeface="+mj-lt"/>
              <a:buAutoNum type="arabicPeriod"/>
            </a:pPr>
            <a:endParaRPr lang="fr-FR" dirty="0"/>
          </a:p>
          <a:p>
            <a:pPr marL="0" indent="0">
              <a:buNone/>
            </a:pPr>
            <a:r>
              <a:rPr lang="fr-FR" dirty="0"/>
              <a:t>Prenons l’exemple de l’embolie pulmonaire :</a:t>
            </a:r>
          </a:p>
          <a:p>
            <a:pPr marL="0" indent="0">
              <a:buNone/>
            </a:pPr>
            <a:r>
              <a:rPr lang="fr-FR" dirty="0">
                <a:hlinkClick r:id="rId2"/>
              </a:rPr>
              <a:t>https://calculator.testingwisely.com/</a:t>
            </a:r>
            <a:endParaRPr lang="fr-FR" dirty="0"/>
          </a:p>
          <a:p>
            <a:pPr marL="0" indent="0">
              <a:buNone/>
            </a:pPr>
            <a:endParaRPr lang="fr-FR" dirty="0"/>
          </a:p>
        </p:txBody>
      </p:sp>
    </p:spTree>
    <p:extLst>
      <p:ext uri="{BB962C8B-B14F-4D97-AF65-F5344CB8AC3E}">
        <p14:creationId xmlns:p14="http://schemas.microsoft.com/office/powerpoint/2010/main" val="33726986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869AD2-585E-0034-BCEC-0C12405A25CA}"/>
              </a:ext>
            </a:extLst>
          </p:cNvPr>
          <p:cNvSpPr>
            <a:spLocks noGrp="1"/>
          </p:cNvSpPr>
          <p:nvPr>
            <p:ph type="title"/>
          </p:nvPr>
        </p:nvSpPr>
        <p:spPr>
          <a:xfrm>
            <a:off x="2176632" y="0"/>
            <a:ext cx="9559291" cy="1016000"/>
          </a:xfrm>
        </p:spPr>
        <p:txBody>
          <a:bodyPr/>
          <a:lstStyle/>
          <a:p>
            <a:pPr algn="ctr"/>
            <a:r>
              <a:rPr lang="fr-FR" dirty="0"/>
              <a:t>Piège potentiel du dépistage universel</a:t>
            </a:r>
          </a:p>
        </p:txBody>
      </p:sp>
      <p:pic>
        <p:nvPicPr>
          <p:cNvPr id="5" name="Espace réservé du contenu 4">
            <a:extLst>
              <a:ext uri="{FF2B5EF4-FFF2-40B4-BE49-F238E27FC236}">
                <a16:creationId xmlns:a16="http://schemas.microsoft.com/office/drawing/2014/main" id="{9AF14C2F-8A3F-FF01-B4F6-8323D7E0DF9B}"/>
              </a:ext>
            </a:extLst>
          </p:cNvPr>
          <p:cNvPicPr>
            <a:picLocks noGrp="1" noChangeAspect="1"/>
          </p:cNvPicPr>
          <p:nvPr>
            <p:ph idx="10"/>
          </p:nvPr>
        </p:nvPicPr>
        <p:blipFill>
          <a:blip r:embed="rId2"/>
          <a:stretch>
            <a:fillRect/>
          </a:stretch>
        </p:blipFill>
        <p:spPr>
          <a:xfrm>
            <a:off x="0" y="2111010"/>
            <a:ext cx="6096000" cy="4746991"/>
          </a:xfrm>
        </p:spPr>
      </p:pic>
      <p:pic>
        <p:nvPicPr>
          <p:cNvPr id="7" name="Image 6">
            <a:extLst>
              <a:ext uri="{FF2B5EF4-FFF2-40B4-BE49-F238E27FC236}">
                <a16:creationId xmlns:a16="http://schemas.microsoft.com/office/drawing/2014/main" id="{06B18C0F-77D1-0D2A-413F-8FAD29DF79E8}"/>
              </a:ext>
            </a:extLst>
          </p:cNvPr>
          <p:cNvPicPr>
            <a:picLocks noChangeAspect="1"/>
          </p:cNvPicPr>
          <p:nvPr/>
        </p:nvPicPr>
        <p:blipFill>
          <a:blip r:embed="rId3"/>
          <a:stretch>
            <a:fillRect/>
          </a:stretch>
        </p:blipFill>
        <p:spPr>
          <a:xfrm>
            <a:off x="6156176" y="2111010"/>
            <a:ext cx="6035825" cy="4746991"/>
          </a:xfrm>
          <a:prstGeom prst="rect">
            <a:avLst/>
          </a:prstGeom>
        </p:spPr>
      </p:pic>
      <p:sp>
        <p:nvSpPr>
          <p:cNvPr id="8" name="ZoneTexte 7">
            <a:extLst>
              <a:ext uri="{FF2B5EF4-FFF2-40B4-BE49-F238E27FC236}">
                <a16:creationId xmlns:a16="http://schemas.microsoft.com/office/drawing/2014/main" id="{6E8F8373-33A7-1B54-AD03-36CB7860AA49}"/>
              </a:ext>
            </a:extLst>
          </p:cNvPr>
          <p:cNvSpPr txBox="1"/>
          <p:nvPr/>
        </p:nvSpPr>
        <p:spPr>
          <a:xfrm>
            <a:off x="1147480" y="1016001"/>
            <a:ext cx="4482352" cy="707886"/>
          </a:xfrm>
          <a:prstGeom prst="rect">
            <a:avLst/>
          </a:prstGeom>
          <a:noFill/>
        </p:spPr>
        <p:txBody>
          <a:bodyPr wrap="square" rtlCol="0">
            <a:spAutoFit/>
          </a:bodyPr>
          <a:lstStyle/>
          <a:p>
            <a:pPr defTabSz="609585"/>
            <a:r>
              <a:rPr lang="fr-FR" sz="4000" dirty="0">
                <a:solidFill>
                  <a:prstClr val="black"/>
                </a:solidFill>
                <a:latin typeface="Calibri" panose="020F0502020204030204"/>
              </a:rPr>
              <a:t>Population générale</a:t>
            </a:r>
          </a:p>
        </p:txBody>
      </p:sp>
      <p:sp>
        <p:nvSpPr>
          <p:cNvPr id="9" name="ZoneTexte 8">
            <a:extLst>
              <a:ext uri="{FF2B5EF4-FFF2-40B4-BE49-F238E27FC236}">
                <a16:creationId xmlns:a16="http://schemas.microsoft.com/office/drawing/2014/main" id="{11679932-1CEA-20E9-9D5A-1BAA70686C47}"/>
              </a:ext>
            </a:extLst>
          </p:cNvPr>
          <p:cNvSpPr txBox="1"/>
          <p:nvPr/>
        </p:nvSpPr>
        <p:spPr>
          <a:xfrm>
            <a:off x="6562170" y="947281"/>
            <a:ext cx="5629831" cy="1323439"/>
          </a:xfrm>
          <a:prstGeom prst="rect">
            <a:avLst/>
          </a:prstGeom>
          <a:noFill/>
        </p:spPr>
        <p:txBody>
          <a:bodyPr wrap="square" rtlCol="0">
            <a:spAutoFit/>
          </a:bodyPr>
          <a:lstStyle/>
          <a:p>
            <a:pPr algn="ctr" defTabSz="609585"/>
            <a:r>
              <a:rPr lang="fr-FR" sz="4000" dirty="0">
                <a:solidFill>
                  <a:prstClr val="black"/>
                </a:solidFill>
                <a:latin typeface="Calibri" panose="020F0502020204030204"/>
              </a:rPr>
              <a:t>HARSAH avec relation non-protégée</a:t>
            </a:r>
          </a:p>
        </p:txBody>
      </p:sp>
      <p:sp>
        <p:nvSpPr>
          <p:cNvPr id="3" name="Bouton d'action : Accueil 2">
            <a:hlinkClick r:id="rId4" action="ppaction://hlinksldjump" highlightClick="1"/>
            <a:extLst>
              <a:ext uri="{FF2B5EF4-FFF2-40B4-BE49-F238E27FC236}">
                <a16:creationId xmlns:a16="http://schemas.microsoft.com/office/drawing/2014/main" id="{B50C63CD-9633-4DBF-A1ED-38F4EA531830}"/>
              </a:ext>
            </a:extLst>
          </p:cNvPr>
          <p:cNvSpPr/>
          <p:nvPr/>
        </p:nvSpPr>
        <p:spPr>
          <a:xfrm>
            <a:off x="11359376" y="6174059"/>
            <a:ext cx="832624" cy="6839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256447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78DDF1A3-E112-C03E-F22F-264B051B2F1E}"/>
              </a:ext>
            </a:extLst>
          </p:cNvPr>
          <p:cNvSpPr/>
          <p:nvPr>
            <p:custDataLst>
              <p:tags r:id="rId1"/>
            </p:custDataLst>
          </p:nvPr>
        </p:nvSpPr>
        <p:spPr>
          <a:xfrm>
            <a:off x="2863977" y="-515958"/>
            <a:ext cx="4378072" cy="4309483"/>
          </a:xfrm>
          <a:prstGeom prst="ellipse">
            <a:avLst/>
          </a:prstGeom>
          <a:solidFill>
            <a:srgbClr val="94BAC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585"/>
            <a:endParaRPr lang="fr-CA" dirty="0">
              <a:solidFill>
                <a:prstClr val="white"/>
              </a:solidFill>
              <a:latin typeface="Calibri"/>
            </a:endParaRPr>
          </a:p>
        </p:txBody>
      </p:sp>
      <p:sp>
        <p:nvSpPr>
          <p:cNvPr id="3" name="Espace réservé du texte 2">
            <a:extLst>
              <a:ext uri="{FF2B5EF4-FFF2-40B4-BE49-F238E27FC236}">
                <a16:creationId xmlns:a16="http://schemas.microsoft.com/office/drawing/2014/main" id="{80700B60-09A3-2D4D-8824-94F2D725447B}"/>
              </a:ext>
            </a:extLst>
          </p:cNvPr>
          <p:cNvSpPr>
            <a:spLocks noGrp="1"/>
          </p:cNvSpPr>
          <p:nvPr>
            <p:ph type="body" sz="quarter" idx="10"/>
          </p:nvPr>
        </p:nvSpPr>
        <p:spPr/>
        <p:txBody>
          <a:bodyPr/>
          <a:lstStyle/>
          <a:p>
            <a:r>
              <a:rPr lang="fr-FR" dirty="0"/>
              <a:t>21- Vigilance aux substituts hasardeux</a:t>
            </a:r>
          </a:p>
        </p:txBody>
      </p:sp>
      <p:sp>
        <p:nvSpPr>
          <p:cNvPr id="5" name="Espace réservé du texte 4">
            <a:extLst>
              <a:ext uri="{FF2B5EF4-FFF2-40B4-BE49-F238E27FC236}">
                <a16:creationId xmlns:a16="http://schemas.microsoft.com/office/drawing/2014/main" id="{6C519238-E0A7-E787-7BA5-04E6DC034384}"/>
              </a:ext>
            </a:extLst>
          </p:cNvPr>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2077128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BCEAEBA-C7DC-638B-7D67-D5E2A9D53A0F}"/>
              </a:ext>
            </a:extLst>
          </p:cNvPr>
          <p:cNvSpPr>
            <a:spLocks noGrp="1"/>
          </p:cNvSpPr>
          <p:nvPr>
            <p:ph type="title"/>
          </p:nvPr>
        </p:nvSpPr>
        <p:spPr/>
        <p:txBody>
          <a:bodyPr/>
          <a:lstStyle/>
          <a:p>
            <a:r>
              <a:rPr lang="fr-FR" dirty="0"/>
              <a:t>Association ≠ Causalité</a:t>
            </a:r>
          </a:p>
        </p:txBody>
      </p:sp>
      <p:pic>
        <p:nvPicPr>
          <p:cNvPr id="7" name="Espace réservé du contenu 6">
            <a:extLst>
              <a:ext uri="{FF2B5EF4-FFF2-40B4-BE49-F238E27FC236}">
                <a16:creationId xmlns:a16="http://schemas.microsoft.com/office/drawing/2014/main" id="{7CC88BAA-DE76-70BC-5417-CB70EFA8A979}"/>
              </a:ext>
            </a:extLst>
          </p:cNvPr>
          <p:cNvPicPr>
            <a:picLocks noGrp="1" noChangeAspect="1"/>
          </p:cNvPicPr>
          <p:nvPr>
            <p:ph idx="10"/>
          </p:nvPr>
        </p:nvPicPr>
        <p:blipFill>
          <a:blip r:embed="rId2"/>
          <a:stretch>
            <a:fillRect/>
          </a:stretch>
        </p:blipFill>
        <p:spPr>
          <a:xfrm>
            <a:off x="3261189" y="1317985"/>
            <a:ext cx="7426035" cy="5400753"/>
          </a:xfrm>
        </p:spPr>
      </p:pic>
      <p:sp>
        <p:nvSpPr>
          <p:cNvPr id="8" name="Rectangle 7">
            <a:extLst>
              <a:ext uri="{FF2B5EF4-FFF2-40B4-BE49-F238E27FC236}">
                <a16:creationId xmlns:a16="http://schemas.microsoft.com/office/drawing/2014/main" id="{2F5120E0-9C2E-433C-21CF-F7BEA19D4ECE}"/>
              </a:ext>
            </a:extLst>
          </p:cNvPr>
          <p:cNvSpPr/>
          <p:nvPr/>
        </p:nvSpPr>
        <p:spPr>
          <a:xfrm>
            <a:off x="4729019" y="1354370"/>
            <a:ext cx="3639127" cy="5298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
        <p:nvSpPr>
          <p:cNvPr id="9" name="Rectangle 8">
            <a:extLst>
              <a:ext uri="{FF2B5EF4-FFF2-40B4-BE49-F238E27FC236}">
                <a16:creationId xmlns:a16="http://schemas.microsoft.com/office/drawing/2014/main" id="{D8920726-FF56-B94C-104B-9301B16B6B41}"/>
              </a:ext>
            </a:extLst>
          </p:cNvPr>
          <p:cNvSpPr/>
          <p:nvPr/>
        </p:nvSpPr>
        <p:spPr>
          <a:xfrm>
            <a:off x="4876801" y="6280728"/>
            <a:ext cx="3491345" cy="2752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20966149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09467-3419-3535-B102-8265F8F8793B}"/>
              </a:ext>
            </a:extLst>
          </p:cNvPr>
          <p:cNvSpPr>
            <a:spLocks noGrp="1"/>
          </p:cNvSpPr>
          <p:nvPr>
            <p:ph type="title"/>
          </p:nvPr>
        </p:nvSpPr>
        <p:spPr/>
        <p:txBody>
          <a:bodyPr/>
          <a:lstStyle/>
          <a:p>
            <a:r>
              <a:rPr lang="fr-FR" dirty="0"/>
              <a:t>Résultat intermédiaire</a:t>
            </a:r>
          </a:p>
        </p:txBody>
      </p:sp>
      <p:sp>
        <p:nvSpPr>
          <p:cNvPr id="3" name="Espace réservé du contenu 2">
            <a:extLst>
              <a:ext uri="{FF2B5EF4-FFF2-40B4-BE49-F238E27FC236}">
                <a16:creationId xmlns:a16="http://schemas.microsoft.com/office/drawing/2014/main" id="{5A04B539-82D6-5ABF-B65B-99861AE36625}"/>
              </a:ext>
            </a:extLst>
          </p:cNvPr>
          <p:cNvSpPr>
            <a:spLocks noGrp="1"/>
          </p:cNvSpPr>
          <p:nvPr>
            <p:ph idx="1"/>
          </p:nvPr>
        </p:nvSpPr>
        <p:spPr/>
        <p:txBody>
          <a:bodyPr/>
          <a:lstStyle/>
          <a:p>
            <a:r>
              <a:rPr lang="fr-FR" dirty="0"/>
              <a:t>Avantages </a:t>
            </a:r>
          </a:p>
          <a:p>
            <a:endParaRPr lang="fr-FR" dirty="0"/>
          </a:p>
          <a:p>
            <a:pPr marL="457189" indent="-457189">
              <a:buFont typeface="+mj-lt"/>
              <a:buAutoNum type="arabicPeriod"/>
            </a:pPr>
            <a:r>
              <a:rPr lang="fr-FR" dirty="0"/>
              <a:t>Facile à mesurer/rechercher</a:t>
            </a:r>
          </a:p>
          <a:p>
            <a:pPr marL="457189" indent="-457189">
              <a:buFont typeface="+mj-lt"/>
              <a:buAutoNum type="arabicPeriod"/>
            </a:pPr>
            <a:r>
              <a:rPr lang="fr-FR" dirty="0"/>
              <a:t>Peut répondre plus rapidement</a:t>
            </a:r>
          </a:p>
        </p:txBody>
      </p:sp>
      <p:sp>
        <p:nvSpPr>
          <p:cNvPr id="4" name="Espace réservé du contenu 3">
            <a:extLst>
              <a:ext uri="{FF2B5EF4-FFF2-40B4-BE49-F238E27FC236}">
                <a16:creationId xmlns:a16="http://schemas.microsoft.com/office/drawing/2014/main" id="{2B3757E2-B85E-6748-F19F-8D1CA32E5934}"/>
              </a:ext>
            </a:extLst>
          </p:cNvPr>
          <p:cNvSpPr>
            <a:spLocks noGrp="1"/>
          </p:cNvSpPr>
          <p:nvPr>
            <p:ph idx="11"/>
          </p:nvPr>
        </p:nvSpPr>
        <p:spPr>
          <a:xfrm>
            <a:off x="7347912" y="2698019"/>
            <a:ext cx="4296365" cy="3857997"/>
          </a:xfrm>
        </p:spPr>
        <p:txBody>
          <a:bodyPr>
            <a:normAutofit fontScale="92500" lnSpcReduction="20000"/>
          </a:bodyPr>
          <a:lstStyle/>
          <a:p>
            <a:r>
              <a:rPr lang="fr-FR" dirty="0"/>
              <a:t>Inconvénients</a:t>
            </a:r>
          </a:p>
          <a:p>
            <a:endParaRPr lang="fr-FR" dirty="0"/>
          </a:p>
          <a:p>
            <a:pPr marL="457189" indent="-457189">
              <a:buAutoNum type="arabicPeriod"/>
            </a:pPr>
            <a:r>
              <a:rPr lang="fr-FR" dirty="0"/>
              <a:t>Corrélation avec issue clinique n’est pas toujours présente </a:t>
            </a:r>
          </a:p>
          <a:p>
            <a:pPr marL="457189" indent="-457189">
              <a:buAutoNum type="arabicPeriod"/>
            </a:pPr>
            <a:r>
              <a:rPr lang="fr-FR" dirty="0"/>
              <a:t>Surmédicalisation de l’état de pré-maladie</a:t>
            </a:r>
          </a:p>
          <a:p>
            <a:pPr marL="457189" indent="-457189">
              <a:buAutoNum type="arabicPeriod"/>
            </a:pPr>
            <a:r>
              <a:rPr lang="fr-FR" dirty="0"/>
              <a:t>Limité par une compréhension partielle de la pathogénèse d’une maladie</a:t>
            </a:r>
          </a:p>
          <a:p>
            <a:pPr marL="457189" indent="-457189">
              <a:buAutoNum type="arabicPeriod"/>
            </a:pPr>
            <a:r>
              <a:rPr lang="fr-FR" dirty="0"/>
              <a:t>Agir sur un résultat intermédiaire peut avoir des conséquences imprévues</a:t>
            </a:r>
          </a:p>
          <a:p>
            <a:endParaRPr lang="fr-FR" dirty="0"/>
          </a:p>
        </p:txBody>
      </p:sp>
      <p:sp>
        <p:nvSpPr>
          <p:cNvPr id="5" name="Espace réservé du texte 4">
            <a:extLst>
              <a:ext uri="{FF2B5EF4-FFF2-40B4-BE49-F238E27FC236}">
                <a16:creationId xmlns:a16="http://schemas.microsoft.com/office/drawing/2014/main" id="{A820EF46-B4BD-05C0-2AD6-E2FC3326661B}"/>
              </a:ext>
            </a:extLst>
          </p:cNvPr>
          <p:cNvSpPr>
            <a:spLocks noGrp="1"/>
          </p:cNvSpPr>
          <p:nvPr>
            <p:ph type="body" sz="half" idx="12"/>
          </p:nvPr>
        </p:nvSpPr>
        <p:spPr/>
        <p:txBody>
          <a:bodyPr/>
          <a:lstStyle/>
          <a:p>
            <a:r>
              <a:rPr lang="fr-FR" sz="2667" dirty="0"/>
              <a:t>Définition = substitut pour un issu clinique</a:t>
            </a:r>
          </a:p>
        </p:txBody>
      </p:sp>
    </p:spTree>
    <p:extLst>
      <p:ext uri="{BB962C8B-B14F-4D97-AF65-F5344CB8AC3E}">
        <p14:creationId xmlns:p14="http://schemas.microsoft.com/office/powerpoint/2010/main" val="1384779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963941-0EB3-E70E-E7CC-67E1B991F219}"/>
              </a:ext>
            </a:extLst>
          </p:cNvPr>
          <p:cNvSpPr>
            <a:spLocks noGrp="1"/>
          </p:cNvSpPr>
          <p:nvPr>
            <p:ph type="title"/>
          </p:nvPr>
        </p:nvSpPr>
        <p:spPr>
          <a:xfrm>
            <a:off x="2170176" y="191148"/>
            <a:ext cx="9474101" cy="1016000"/>
          </a:xfrm>
        </p:spPr>
        <p:txBody>
          <a:bodyPr/>
          <a:lstStyle/>
          <a:p>
            <a:r>
              <a:rPr lang="fr-FR" dirty="0"/>
              <a:t>Exemple de résultat intermédiaire en médecine qui sont imparfaits</a:t>
            </a:r>
          </a:p>
        </p:txBody>
      </p:sp>
      <p:sp>
        <p:nvSpPr>
          <p:cNvPr id="3" name="Espace réservé du contenu 2">
            <a:extLst>
              <a:ext uri="{FF2B5EF4-FFF2-40B4-BE49-F238E27FC236}">
                <a16:creationId xmlns:a16="http://schemas.microsoft.com/office/drawing/2014/main" id="{098D9341-AFFD-377F-D54C-CB2E1485FBBD}"/>
              </a:ext>
            </a:extLst>
          </p:cNvPr>
          <p:cNvSpPr>
            <a:spLocks noGrp="1"/>
          </p:cNvSpPr>
          <p:nvPr>
            <p:ph idx="1"/>
          </p:nvPr>
        </p:nvSpPr>
        <p:spPr>
          <a:xfrm>
            <a:off x="2170176" y="1607128"/>
            <a:ext cx="4296365" cy="5250873"/>
          </a:xfrm>
        </p:spPr>
        <p:txBody>
          <a:bodyPr/>
          <a:lstStyle/>
          <a:p>
            <a:pPr marL="457189" indent="-457189">
              <a:buFont typeface="+mj-lt"/>
              <a:buAutoNum type="arabicPeriod"/>
            </a:pPr>
            <a:r>
              <a:rPr lang="fr-FR" dirty="0"/>
              <a:t>HbA1C</a:t>
            </a:r>
          </a:p>
          <a:p>
            <a:pPr marL="457189" indent="-457189">
              <a:buFont typeface="+mj-lt"/>
              <a:buAutoNum type="arabicPeriod"/>
            </a:pPr>
            <a:endParaRPr lang="fr-FR" dirty="0"/>
          </a:p>
          <a:p>
            <a:pPr marL="457189" indent="-457189">
              <a:buFont typeface="+mj-lt"/>
              <a:buAutoNum type="arabicPeriod"/>
            </a:pPr>
            <a:r>
              <a:rPr lang="fr-FR" dirty="0"/>
              <a:t>LDL</a:t>
            </a:r>
          </a:p>
          <a:p>
            <a:pPr marL="457189" indent="-457189">
              <a:buFont typeface="+mj-lt"/>
              <a:buAutoNum type="arabicPeriod"/>
            </a:pPr>
            <a:endParaRPr lang="fr-FR" dirty="0"/>
          </a:p>
          <a:p>
            <a:pPr marL="457189" indent="-457189">
              <a:buFont typeface="+mj-lt"/>
              <a:buAutoNum type="arabicPeriod"/>
            </a:pPr>
            <a:r>
              <a:rPr lang="fr-FR" dirty="0"/>
              <a:t>Vitamine D sérique</a:t>
            </a:r>
          </a:p>
          <a:p>
            <a:pPr marL="457189" indent="-457189">
              <a:buFont typeface="+mj-lt"/>
              <a:buAutoNum type="arabicPeriod"/>
            </a:pPr>
            <a:endParaRPr lang="fr-FR" dirty="0"/>
          </a:p>
          <a:p>
            <a:pPr marL="457189" indent="-457189">
              <a:buFont typeface="+mj-lt"/>
              <a:buAutoNum type="arabicPeriod"/>
            </a:pPr>
            <a:r>
              <a:rPr lang="fr-FR" dirty="0"/>
              <a:t>TA</a:t>
            </a:r>
          </a:p>
          <a:p>
            <a:pPr marL="457189" indent="-457189">
              <a:buFont typeface="+mj-lt"/>
              <a:buAutoNum type="arabicPeriod"/>
            </a:pPr>
            <a:endParaRPr lang="fr-FR" dirty="0"/>
          </a:p>
          <a:p>
            <a:pPr marL="457189" indent="-457189">
              <a:buFont typeface="+mj-lt"/>
              <a:buAutoNum type="arabicPeriod"/>
            </a:pPr>
            <a:r>
              <a:rPr lang="fr-FR" dirty="0" err="1"/>
              <a:t>Hb</a:t>
            </a:r>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contenu 3">
            <a:extLst>
              <a:ext uri="{FF2B5EF4-FFF2-40B4-BE49-F238E27FC236}">
                <a16:creationId xmlns:a16="http://schemas.microsoft.com/office/drawing/2014/main" id="{20C5AD3C-293B-2A24-8E9A-6C7AEA803454}"/>
              </a:ext>
            </a:extLst>
          </p:cNvPr>
          <p:cNvSpPr>
            <a:spLocks noGrp="1"/>
          </p:cNvSpPr>
          <p:nvPr>
            <p:ph idx="11"/>
          </p:nvPr>
        </p:nvSpPr>
        <p:spPr>
          <a:xfrm>
            <a:off x="5227781" y="1607128"/>
            <a:ext cx="6416496" cy="5250873"/>
          </a:xfrm>
        </p:spPr>
        <p:txBody>
          <a:bodyPr/>
          <a:lstStyle/>
          <a:p>
            <a:pPr marL="457189" indent="-457189">
              <a:buFont typeface="+mj-lt"/>
              <a:buAutoNum type="arabicPeriod"/>
            </a:pPr>
            <a:r>
              <a:rPr lang="fr-FR" b="1" dirty="0"/>
              <a:t>Sulfonylurées et DPP4 </a:t>
            </a:r>
            <a:r>
              <a:rPr lang="fr-FR" dirty="0"/>
              <a:t>diminuent HbA1C </a:t>
            </a:r>
            <a:r>
              <a:rPr lang="fr-FR" b="1" dirty="0"/>
              <a:t>n’ont pas d’impact sur complication du diabète </a:t>
            </a:r>
          </a:p>
          <a:p>
            <a:pPr marL="457189" indent="-457189">
              <a:buFont typeface="+mj-lt"/>
              <a:buAutoNum type="arabicPeriod"/>
            </a:pPr>
            <a:r>
              <a:rPr lang="fr-FR" b="1" dirty="0"/>
              <a:t>Fibrates, </a:t>
            </a:r>
            <a:r>
              <a:rPr lang="fr-FR" b="1" dirty="0" err="1"/>
              <a:t>Ezetimibe</a:t>
            </a:r>
            <a:r>
              <a:rPr lang="fr-FR" b="1" dirty="0"/>
              <a:t> </a:t>
            </a:r>
            <a:r>
              <a:rPr lang="fr-FR" dirty="0"/>
              <a:t>qui diminuent les LDL mais </a:t>
            </a:r>
            <a:r>
              <a:rPr lang="fr-FR" b="1" dirty="0"/>
              <a:t>n’ont pas d’impact sur le risque d’infarctus ou d’AVC</a:t>
            </a:r>
          </a:p>
          <a:p>
            <a:pPr marL="457189" indent="-457189">
              <a:buFont typeface="+mj-lt"/>
              <a:buAutoNum type="arabicPeriod"/>
            </a:pPr>
            <a:r>
              <a:rPr lang="fr-FR" b="1" dirty="0"/>
              <a:t>Supplémentation en Vitamine D </a:t>
            </a:r>
            <a:r>
              <a:rPr lang="fr-FR" dirty="0"/>
              <a:t>augmente le niveau sérique de vitamine D mais</a:t>
            </a:r>
            <a:r>
              <a:rPr lang="fr-FR" b="1" dirty="0"/>
              <a:t> ne diminuent pas le risque de fracture</a:t>
            </a:r>
          </a:p>
          <a:p>
            <a:pPr marL="457189" indent="-457189">
              <a:buFont typeface="+mj-lt"/>
              <a:buAutoNum type="arabicPeriod"/>
            </a:pPr>
            <a:r>
              <a:rPr lang="fr-FR" b="1" dirty="0" err="1"/>
              <a:t>Beta-bloqueurs</a:t>
            </a:r>
            <a:r>
              <a:rPr lang="fr-FR" b="1" dirty="0"/>
              <a:t> </a:t>
            </a:r>
            <a:r>
              <a:rPr lang="fr-FR" dirty="0"/>
              <a:t>diminuent  la TA mais</a:t>
            </a:r>
            <a:r>
              <a:rPr lang="fr-FR" b="1" dirty="0"/>
              <a:t> ne diminue pas le risque d’AVC</a:t>
            </a:r>
          </a:p>
          <a:p>
            <a:pPr marL="457189" indent="-457189">
              <a:buFont typeface="+mj-lt"/>
              <a:buAutoNum type="arabicPeriod"/>
            </a:pPr>
            <a:r>
              <a:rPr lang="fr-FR" b="1" dirty="0"/>
              <a:t>Transfusion de culots sanguins </a:t>
            </a:r>
            <a:r>
              <a:rPr lang="fr-FR" dirty="0"/>
              <a:t>augmente l’</a:t>
            </a:r>
            <a:r>
              <a:rPr lang="fr-FR" dirty="0" err="1"/>
              <a:t>Hb</a:t>
            </a:r>
            <a:r>
              <a:rPr lang="fr-FR" dirty="0"/>
              <a:t>/</a:t>
            </a:r>
            <a:r>
              <a:rPr lang="fr-FR" dirty="0" err="1"/>
              <a:t>Hct</a:t>
            </a:r>
            <a:r>
              <a:rPr lang="fr-FR" dirty="0"/>
              <a:t> mais </a:t>
            </a:r>
            <a:r>
              <a:rPr lang="fr-FR" b="1" dirty="0"/>
              <a:t>n’améliore pas la mortalité/les symptômes de l’anémie </a:t>
            </a:r>
            <a:r>
              <a:rPr lang="fr-FR" dirty="0"/>
              <a:t>chez les patients aux soins intensifs</a:t>
            </a:r>
          </a:p>
          <a:p>
            <a:endParaRPr lang="fr-FR" dirty="0"/>
          </a:p>
        </p:txBody>
      </p:sp>
      <p:sp>
        <p:nvSpPr>
          <p:cNvPr id="5" name="Bouton d'action : Accueil 4">
            <a:hlinkClick r:id="rId3" action="ppaction://hlinksldjump" highlightClick="1"/>
            <a:extLst>
              <a:ext uri="{FF2B5EF4-FFF2-40B4-BE49-F238E27FC236}">
                <a16:creationId xmlns:a16="http://schemas.microsoft.com/office/drawing/2014/main" id="{86C5B035-B541-96F6-20EA-20FBB8A418CE}"/>
              </a:ext>
            </a:extLst>
          </p:cNvPr>
          <p:cNvSpPr/>
          <p:nvPr/>
        </p:nvSpPr>
        <p:spPr>
          <a:xfrm>
            <a:off x="11359376" y="6174059"/>
            <a:ext cx="832624" cy="6839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10459330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0" y="5365751"/>
            <a:ext cx="11209867" cy="745067"/>
          </a:xfrm>
        </p:spPr>
        <p:txBody>
          <a:bodyPr vert="horz" lIns="91440" tIns="45720" rIns="91440" bIns="45720" rtlCol="0" anchor="ctr">
            <a:normAutofit/>
          </a:bodyPr>
          <a:lstStyle/>
          <a:p>
            <a:pPr algn="ctr"/>
            <a:r>
              <a:rPr lang="en-US" sz="3600" dirty="0" err="1">
                <a:solidFill>
                  <a:schemeClr val="bg1"/>
                </a:solidFill>
              </a:rPr>
              <a:t>Ou</a:t>
            </a:r>
            <a:r>
              <a:rPr lang="en-US" sz="3600" dirty="0">
                <a:solidFill>
                  <a:schemeClr val="bg1"/>
                </a:solidFill>
              </a:rPr>
              <a:t> </a:t>
            </a:r>
            <a:r>
              <a:rPr lang="en-US" sz="3600" dirty="0" err="1">
                <a:solidFill>
                  <a:schemeClr val="bg1"/>
                </a:solidFill>
              </a:rPr>
              <a:t>l’équivalent</a:t>
            </a:r>
            <a:r>
              <a:rPr lang="en-US" sz="3600" dirty="0">
                <a:solidFill>
                  <a:schemeClr val="bg1"/>
                </a:solidFill>
              </a:rPr>
              <a:t> de 270 milliards </a:t>
            </a:r>
            <a:r>
              <a:rPr lang="en-US" sz="3600" dirty="0" err="1">
                <a:solidFill>
                  <a:schemeClr val="bg1"/>
                </a:solidFill>
              </a:rPr>
              <a:t>annuellement</a:t>
            </a:r>
            <a:r>
              <a:rPr lang="en-US" sz="3600" dirty="0">
                <a:solidFill>
                  <a:schemeClr val="bg1"/>
                </a:solidFill>
              </a:rPr>
              <a:t> aux USA</a:t>
            </a:r>
          </a:p>
        </p:txBody>
      </p:sp>
      <p:pic>
        <p:nvPicPr>
          <p:cNvPr id="4" name="Espace réservé du contenu 3"/>
          <p:cNvPicPr>
            <a:picLocks noGrp="1" noChangeAspect="1"/>
          </p:cNvPicPr>
          <p:nvPr>
            <p:ph idx="4294967295"/>
            <p:custDataLst>
              <p:tags r:id="rId2"/>
            </p:custDataLst>
          </p:nvPr>
        </p:nvPicPr>
        <p:blipFill rotWithShape="1">
          <a:blip r:embed="rId6">
            <a:extLst>
              <a:ext uri="{28A0092B-C50C-407E-A947-70E740481C1C}">
                <a14:useLocalDpi xmlns:a14="http://schemas.microsoft.com/office/drawing/2010/main" val="0"/>
              </a:ext>
            </a:extLst>
          </a:blip>
          <a:srcRect b="21875"/>
          <a:stretch/>
        </p:blipFill>
        <p:spPr>
          <a:xfrm>
            <a:off x="0" y="0"/>
            <a:ext cx="12192000" cy="6858000"/>
          </a:xfrm>
          <a:prstGeom prst="rect">
            <a:avLst/>
          </a:prstGeom>
        </p:spPr>
      </p:pic>
      <p:sp>
        <p:nvSpPr>
          <p:cNvPr id="3" name="Rectangle 2"/>
          <p:cNvSpPr/>
          <p:nvPr>
            <p:custDataLst>
              <p:tags r:id="rId3"/>
            </p:custDataLst>
          </p:nvPr>
        </p:nvSpPr>
        <p:spPr>
          <a:xfrm>
            <a:off x="3535768" y="6259527"/>
            <a:ext cx="6771726" cy="338554"/>
          </a:xfrm>
          <a:prstGeom prst="rect">
            <a:avLst/>
          </a:prstGeom>
        </p:spPr>
        <p:txBody>
          <a:bodyPr wrap="none">
            <a:spAutoFit/>
          </a:bodyPr>
          <a:lstStyle/>
          <a:p>
            <a:pPr defTabSz="609585"/>
            <a:r>
              <a:rPr lang="en-US" sz="1600" dirty="0">
                <a:solidFill>
                  <a:prstClr val="black"/>
                </a:solidFill>
                <a:latin typeface="Arial Narrow" panose="020B0606020202030204" pitchFamily="34" charset="0"/>
              </a:rPr>
              <a:t>Brownlee S et al, Evidence for overuse of medical services around the world. The Lancet</a:t>
            </a:r>
            <a:endParaRPr lang="fr-FR" sz="1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4407328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E5966F3D-FCF7-8D89-C369-6DB6FEF0ED07}"/>
              </a:ext>
            </a:extLst>
          </p:cNvPr>
          <p:cNvSpPr/>
          <p:nvPr>
            <p:custDataLst>
              <p:tags r:id="rId1"/>
            </p:custDataLst>
          </p:nvPr>
        </p:nvSpPr>
        <p:spPr>
          <a:xfrm>
            <a:off x="2949321" y="-576917"/>
            <a:ext cx="4512000" cy="4512000"/>
          </a:xfrm>
          <a:prstGeom prst="ellipse">
            <a:avLst/>
          </a:prstGeom>
          <a:solidFill>
            <a:srgbClr val="94BAC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585"/>
            <a:endParaRPr lang="fr-CA" dirty="0">
              <a:solidFill>
                <a:prstClr val="white"/>
              </a:solidFill>
              <a:latin typeface="Calibri"/>
            </a:endParaRPr>
          </a:p>
        </p:txBody>
      </p:sp>
      <p:sp>
        <p:nvSpPr>
          <p:cNvPr id="4" name="Titre 3">
            <a:extLst>
              <a:ext uri="{FF2B5EF4-FFF2-40B4-BE49-F238E27FC236}">
                <a16:creationId xmlns:a16="http://schemas.microsoft.com/office/drawing/2014/main" id="{8C154AF2-CDD7-D131-65FE-AB9E67EBF266}"/>
              </a:ext>
            </a:extLst>
          </p:cNvPr>
          <p:cNvSpPr>
            <a:spLocks noGrp="1"/>
          </p:cNvSpPr>
          <p:nvPr>
            <p:ph type="title"/>
          </p:nvPr>
        </p:nvSpPr>
        <p:spPr/>
        <p:txBody>
          <a:bodyPr/>
          <a:lstStyle/>
          <a:p>
            <a:r>
              <a:rPr lang="fr-FR" dirty="0"/>
              <a:t>22- Imprécision associée au test </a:t>
            </a:r>
            <a:br>
              <a:rPr lang="fr-FR" dirty="0"/>
            </a:br>
            <a:r>
              <a:rPr lang="fr-FR" dirty="0" err="1"/>
              <a:t>a.k.a</a:t>
            </a:r>
            <a:r>
              <a:rPr lang="fr-FR" dirty="0"/>
              <a:t> la variabilité biologique</a:t>
            </a:r>
          </a:p>
        </p:txBody>
      </p:sp>
      <p:sp>
        <p:nvSpPr>
          <p:cNvPr id="3" name="Espace réservé du texte 2">
            <a:extLst>
              <a:ext uri="{FF2B5EF4-FFF2-40B4-BE49-F238E27FC236}">
                <a16:creationId xmlns:a16="http://schemas.microsoft.com/office/drawing/2014/main" id="{105D3F9F-9469-D2F8-B6F7-57BCCF9E9595}"/>
              </a:ext>
            </a:extLst>
          </p:cNvPr>
          <p:cNvSpPr>
            <a:spLocks noGrp="1"/>
          </p:cNvSpPr>
          <p:nvPr>
            <p:ph type="body" sz="half" idx="12"/>
          </p:nvPr>
        </p:nvSpPr>
        <p:spPr/>
        <p:txBody>
          <a:bodyPr/>
          <a:lstStyle/>
          <a:p>
            <a:endParaRPr lang="fr-FR"/>
          </a:p>
        </p:txBody>
      </p:sp>
    </p:spTree>
    <p:extLst>
      <p:ext uri="{BB962C8B-B14F-4D97-AF65-F5344CB8AC3E}">
        <p14:creationId xmlns:p14="http://schemas.microsoft.com/office/powerpoint/2010/main" val="39044914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39264A0-721A-77C1-C709-41E5424F1D33}"/>
              </a:ext>
            </a:extLst>
          </p:cNvPr>
          <p:cNvSpPr>
            <a:spLocks noGrp="1"/>
          </p:cNvSpPr>
          <p:nvPr>
            <p:ph type="title"/>
          </p:nvPr>
        </p:nvSpPr>
        <p:spPr/>
        <p:txBody>
          <a:bodyPr/>
          <a:lstStyle/>
          <a:p>
            <a:r>
              <a:rPr lang="fr-FR" dirty="0"/>
              <a:t>Imprécision associée au test</a:t>
            </a:r>
          </a:p>
        </p:txBody>
      </p:sp>
      <p:sp>
        <p:nvSpPr>
          <p:cNvPr id="5" name="Espace réservé du contenu 4">
            <a:extLst>
              <a:ext uri="{FF2B5EF4-FFF2-40B4-BE49-F238E27FC236}">
                <a16:creationId xmlns:a16="http://schemas.microsoft.com/office/drawing/2014/main" id="{A5827BE3-D9C2-F996-8D7F-E6B3A42E0904}"/>
              </a:ext>
            </a:extLst>
          </p:cNvPr>
          <p:cNvSpPr>
            <a:spLocks noGrp="1"/>
          </p:cNvSpPr>
          <p:nvPr>
            <p:ph idx="10"/>
          </p:nvPr>
        </p:nvSpPr>
        <p:spPr/>
        <p:txBody>
          <a:bodyPr/>
          <a:lstStyle/>
          <a:p>
            <a:r>
              <a:rPr lang="fr-FR" dirty="0"/>
              <a:t>Intervalle de confiance/marge d’erreur autour d’un résultat de laboratoire</a:t>
            </a:r>
          </a:p>
          <a:p>
            <a:endParaRPr lang="fr-FR" dirty="0"/>
          </a:p>
          <a:p>
            <a:r>
              <a:rPr lang="fr-FR" dirty="0"/>
              <a:t>Principalement du à la variabilité biologique</a:t>
            </a:r>
          </a:p>
          <a:p>
            <a:pPr lvl="1"/>
            <a:r>
              <a:rPr lang="fr-FR" dirty="0"/>
              <a:t>Variabilité rapide… dans la même journée </a:t>
            </a:r>
          </a:p>
          <a:p>
            <a:endParaRPr lang="fr-FR" dirty="0"/>
          </a:p>
          <a:p>
            <a:r>
              <a:rPr lang="fr-FR" dirty="0"/>
              <a:t>Impossible à résoudre… mais important à connaître</a:t>
            </a:r>
          </a:p>
          <a:p>
            <a:pPr marL="0" indent="0">
              <a:buNone/>
            </a:pPr>
            <a:endParaRPr lang="fr-FR" dirty="0"/>
          </a:p>
          <a:p>
            <a:r>
              <a:rPr lang="fr-FR" dirty="0"/>
              <a:t>Disponible : https://</a:t>
            </a:r>
            <a:r>
              <a:rPr lang="fr-FR" dirty="0" err="1"/>
              <a:t>biologicalvariation.eu</a:t>
            </a:r>
            <a:r>
              <a:rPr lang="fr-FR" dirty="0"/>
              <a:t>/  </a:t>
            </a:r>
            <a:r>
              <a:rPr lang="fr-FR" dirty="0">
                <a:hlinkClick r:id="rId3"/>
              </a:rPr>
              <a:t>www.bmj.com/content/368/bmj.m149</a:t>
            </a:r>
            <a:endParaRPr lang="fr-FR" dirty="0"/>
          </a:p>
          <a:p>
            <a:endParaRPr lang="fr-FR" dirty="0"/>
          </a:p>
        </p:txBody>
      </p:sp>
    </p:spTree>
    <p:extLst>
      <p:ext uri="{BB962C8B-B14F-4D97-AF65-F5344CB8AC3E}">
        <p14:creationId xmlns:p14="http://schemas.microsoft.com/office/powerpoint/2010/main" val="8593047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7">
            <a:extLst>
              <a:ext uri="{FF2B5EF4-FFF2-40B4-BE49-F238E27FC236}">
                <a16:creationId xmlns:a16="http://schemas.microsoft.com/office/drawing/2014/main" id="{2CC0D117-98BD-F5C2-F745-0713D079D78B}"/>
              </a:ext>
            </a:extLst>
          </p:cNvPr>
          <p:cNvPicPr>
            <a:picLocks noChangeAspect="1"/>
          </p:cNvPicPr>
          <p:nvPr>
            <p:custDataLst>
              <p:tags r:id="rId1"/>
            </p:custDataLst>
          </p:nvPr>
        </p:nvPicPr>
        <p:blipFill rotWithShape="1">
          <a:blip r:embed="rId4">
            <a:extLst>
              <a:ext uri="{BEBA8EAE-BF5A-486C-A8C5-ECC9F3942E4B}">
                <a14:imgProps xmlns:a14="http://schemas.microsoft.com/office/drawing/2010/main">
                  <a14:imgLayer r:embed="rId5">
                    <a14:imgEffect>
                      <a14:backgroundRemoval t="0" b="99085" l="0" r="100000"/>
                    </a14:imgEffect>
                  </a14:imgLayer>
                </a14:imgProps>
              </a:ext>
            </a:extLst>
          </a:blip>
          <a:srcRect l="1555" t="2193" r="1843" b="1"/>
          <a:stretch/>
        </p:blipFill>
        <p:spPr>
          <a:xfrm>
            <a:off x="3266399" y="25401"/>
            <a:ext cx="7335187" cy="6238407"/>
          </a:xfrm>
          <a:prstGeom prst="rect">
            <a:avLst/>
          </a:prstGeom>
          <a:noFill/>
        </p:spPr>
      </p:pic>
      <p:sp>
        <p:nvSpPr>
          <p:cNvPr id="12" name="TextBox 10">
            <a:extLst>
              <a:ext uri="{FF2B5EF4-FFF2-40B4-BE49-F238E27FC236}">
                <a16:creationId xmlns:a16="http://schemas.microsoft.com/office/drawing/2014/main" id="{C64F7F8B-1193-9792-E447-0B83F007D589}"/>
              </a:ext>
            </a:extLst>
          </p:cNvPr>
          <p:cNvSpPr txBox="1"/>
          <p:nvPr>
            <p:custDataLst>
              <p:tags r:id="rId2"/>
            </p:custDataLst>
          </p:nvPr>
        </p:nvSpPr>
        <p:spPr>
          <a:xfrm>
            <a:off x="0" y="6331347"/>
            <a:ext cx="12192000" cy="338554"/>
          </a:xfrm>
          <a:prstGeom prst="rect">
            <a:avLst/>
          </a:prstGeom>
          <a:noFill/>
        </p:spPr>
        <p:txBody>
          <a:bodyPr wrap="square" rtlCol="0">
            <a:spAutoFit/>
          </a:bodyPr>
          <a:lstStyle/>
          <a:p>
            <a:pPr algn="r" defTabSz="609585" fontAlgn="base"/>
            <a:r>
              <a:rPr lang="en-CA" sz="1600" dirty="0">
                <a:solidFill>
                  <a:prstClr val="black"/>
                </a:solidFill>
                <a:latin typeface="Arial Narrow" panose="020B0606020202030204" pitchFamily="34" charset="0"/>
              </a:rPr>
              <a:t>McCormack J P, Holmes D T. Your results may vary: the imprecision of medical measurements </a:t>
            </a:r>
            <a:r>
              <a:rPr lang="en-CA" sz="1600" i="1" dirty="0">
                <a:solidFill>
                  <a:prstClr val="black"/>
                </a:solidFill>
                <a:latin typeface="Arial Narrow" panose="020B0606020202030204" pitchFamily="34" charset="0"/>
              </a:rPr>
              <a:t>BMJ </a:t>
            </a:r>
            <a:r>
              <a:rPr lang="en-CA" sz="1600" dirty="0">
                <a:solidFill>
                  <a:prstClr val="black"/>
                </a:solidFill>
                <a:latin typeface="Arial Narrow" panose="020B0606020202030204" pitchFamily="34" charset="0"/>
              </a:rPr>
              <a:t>2020; 368 :m149 doi:10.1136/bmj.m149</a:t>
            </a:r>
          </a:p>
        </p:txBody>
      </p:sp>
    </p:spTree>
    <p:extLst>
      <p:ext uri="{BB962C8B-B14F-4D97-AF65-F5344CB8AC3E}">
        <p14:creationId xmlns:p14="http://schemas.microsoft.com/office/powerpoint/2010/main" val="3245322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CBABDEE-A950-1945-A1CB-1F4244F655A8}"/>
              </a:ext>
            </a:extLst>
          </p:cNvPr>
          <p:cNvSpPr txBox="1"/>
          <p:nvPr>
            <p:custDataLst>
              <p:tags r:id="rId1"/>
            </p:custDataLst>
          </p:nvPr>
        </p:nvSpPr>
        <p:spPr>
          <a:xfrm>
            <a:off x="8191501" y="5681744"/>
            <a:ext cx="3835399" cy="830997"/>
          </a:xfrm>
          <a:prstGeom prst="rect">
            <a:avLst/>
          </a:prstGeom>
          <a:noFill/>
        </p:spPr>
        <p:txBody>
          <a:bodyPr wrap="square" rtlCol="0">
            <a:spAutoFit/>
          </a:bodyPr>
          <a:lstStyle/>
          <a:p>
            <a:pPr defTabSz="609585" fontAlgn="base"/>
            <a:r>
              <a:rPr lang="en-CA" sz="1600" dirty="0">
                <a:solidFill>
                  <a:prstClr val="black"/>
                </a:solidFill>
                <a:latin typeface="Arial Narrow" panose="020B0606020202030204" pitchFamily="34" charset="0"/>
              </a:rPr>
              <a:t>McCormack J P, Holmes D T. Your results may vary: the imprecision of medical measurements </a:t>
            </a:r>
          </a:p>
          <a:p>
            <a:pPr defTabSz="609585" fontAlgn="base"/>
            <a:r>
              <a:rPr lang="en-CA" sz="1600" i="1" dirty="0">
                <a:solidFill>
                  <a:prstClr val="black"/>
                </a:solidFill>
                <a:latin typeface="Arial Narrow" panose="020B0606020202030204" pitchFamily="34" charset="0"/>
              </a:rPr>
              <a:t>BMJ </a:t>
            </a:r>
            <a:r>
              <a:rPr lang="en-CA" sz="1600" dirty="0">
                <a:solidFill>
                  <a:prstClr val="black"/>
                </a:solidFill>
                <a:latin typeface="Arial Narrow" panose="020B0606020202030204" pitchFamily="34" charset="0"/>
              </a:rPr>
              <a:t>2020; 368 :m149 doi:10.1136/bmj.m149</a:t>
            </a:r>
          </a:p>
        </p:txBody>
      </p:sp>
      <p:pic>
        <p:nvPicPr>
          <p:cNvPr id="4" name="Espace réservé du contenu 4">
            <a:extLst>
              <a:ext uri="{FF2B5EF4-FFF2-40B4-BE49-F238E27FC236}">
                <a16:creationId xmlns:a16="http://schemas.microsoft.com/office/drawing/2014/main" id="{7599C71F-F1B0-E343-A0AF-8CFC224D2E3F}"/>
              </a:ext>
            </a:extLst>
          </p:cNvPr>
          <p:cNvPicPr>
            <a:picLocks noChangeAspect="1"/>
          </p:cNvPicPr>
          <p:nvPr>
            <p:custDataLst>
              <p:tags r:id="rId2"/>
            </p:custDataLst>
          </p:nvPr>
        </p:nvPicPr>
        <p:blipFill>
          <a:blip r:embed="rId5"/>
          <a:stretch>
            <a:fillRect/>
          </a:stretch>
        </p:blipFill>
        <p:spPr>
          <a:xfrm>
            <a:off x="4545100" y="0"/>
            <a:ext cx="3646400" cy="6721475"/>
          </a:xfrm>
          <a:prstGeom prst="rect">
            <a:avLst/>
          </a:prstGeom>
          <a:noFill/>
        </p:spPr>
      </p:pic>
    </p:spTree>
    <p:extLst>
      <p:ext uri="{BB962C8B-B14F-4D97-AF65-F5344CB8AC3E}">
        <p14:creationId xmlns:p14="http://schemas.microsoft.com/office/powerpoint/2010/main" val="36645119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66485C-1296-A843-8AA5-34E06120EC1E}"/>
              </a:ext>
            </a:extLst>
          </p:cNvPr>
          <p:cNvPicPr>
            <a:picLocks noChangeAspect="1"/>
          </p:cNvPicPr>
          <p:nvPr>
            <p:custDataLst>
              <p:tags r:id="rId1"/>
            </p:custDataLst>
          </p:nvPr>
        </p:nvPicPr>
        <p:blipFill>
          <a:blip r:embed="rId5"/>
          <a:stretch>
            <a:fillRect/>
          </a:stretch>
        </p:blipFill>
        <p:spPr>
          <a:xfrm>
            <a:off x="3270570" y="22465"/>
            <a:ext cx="6565261" cy="6186673"/>
          </a:xfrm>
          <a:prstGeom prst="rect">
            <a:avLst/>
          </a:prstGeom>
        </p:spPr>
      </p:pic>
      <p:sp>
        <p:nvSpPr>
          <p:cNvPr id="8" name="TextBox 10">
            <a:extLst>
              <a:ext uri="{FF2B5EF4-FFF2-40B4-BE49-F238E27FC236}">
                <a16:creationId xmlns:a16="http://schemas.microsoft.com/office/drawing/2014/main" id="{1CB23F3A-E53F-C215-DC33-C737E66D3AEE}"/>
              </a:ext>
            </a:extLst>
          </p:cNvPr>
          <p:cNvSpPr txBox="1"/>
          <p:nvPr>
            <p:custDataLst>
              <p:tags r:id="rId2"/>
            </p:custDataLst>
          </p:nvPr>
        </p:nvSpPr>
        <p:spPr>
          <a:xfrm>
            <a:off x="0" y="6331347"/>
            <a:ext cx="12192000" cy="338554"/>
          </a:xfrm>
          <a:prstGeom prst="rect">
            <a:avLst/>
          </a:prstGeom>
          <a:noFill/>
        </p:spPr>
        <p:txBody>
          <a:bodyPr wrap="square" rtlCol="0">
            <a:spAutoFit/>
          </a:bodyPr>
          <a:lstStyle/>
          <a:p>
            <a:pPr algn="r" defTabSz="609585" fontAlgn="base"/>
            <a:r>
              <a:rPr lang="en-CA" sz="1600" dirty="0">
                <a:solidFill>
                  <a:prstClr val="black"/>
                </a:solidFill>
                <a:latin typeface="Arial Narrow" panose="020B0606020202030204" pitchFamily="34" charset="0"/>
              </a:rPr>
              <a:t>McCormack J P, Holmes D T. Your results may vary: the imprecision of medical measurements </a:t>
            </a:r>
            <a:r>
              <a:rPr lang="en-CA" sz="1600" i="1" dirty="0">
                <a:solidFill>
                  <a:prstClr val="black"/>
                </a:solidFill>
                <a:latin typeface="Arial Narrow" panose="020B0606020202030204" pitchFamily="34" charset="0"/>
              </a:rPr>
              <a:t>BMJ </a:t>
            </a:r>
            <a:r>
              <a:rPr lang="en-CA" sz="1600" dirty="0">
                <a:solidFill>
                  <a:prstClr val="black"/>
                </a:solidFill>
                <a:latin typeface="Arial Narrow" panose="020B0606020202030204" pitchFamily="34" charset="0"/>
              </a:rPr>
              <a:t>2020; 368 :m149 doi:10.1136/bmj.m149</a:t>
            </a:r>
          </a:p>
        </p:txBody>
      </p:sp>
      <p:sp>
        <p:nvSpPr>
          <p:cNvPr id="2" name="Bouton d'action : Accueil 1">
            <a:hlinkClick r:id="rId6" action="ppaction://hlinksldjump" highlightClick="1"/>
            <a:extLst>
              <a:ext uri="{FF2B5EF4-FFF2-40B4-BE49-F238E27FC236}">
                <a16:creationId xmlns:a16="http://schemas.microsoft.com/office/drawing/2014/main" id="{08457F1A-1DBC-0198-0A77-79167826F8EC}"/>
              </a:ext>
            </a:extLst>
          </p:cNvPr>
          <p:cNvSpPr/>
          <p:nvPr/>
        </p:nvSpPr>
        <p:spPr>
          <a:xfrm>
            <a:off x="11359376" y="5525196"/>
            <a:ext cx="832624" cy="6839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fr-FR" sz="2400">
              <a:solidFill>
                <a:prstClr val="white"/>
              </a:solidFill>
              <a:latin typeface="Calibri" panose="020F0502020204030204"/>
            </a:endParaRPr>
          </a:p>
        </p:txBody>
      </p:sp>
    </p:spTree>
    <p:extLst>
      <p:ext uri="{BB962C8B-B14F-4D97-AF65-F5344CB8AC3E}">
        <p14:creationId xmlns:p14="http://schemas.microsoft.com/office/powerpoint/2010/main" val="31960639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1716D-2A23-2C9D-4166-348F5BC408C1}"/>
              </a:ext>
            </a:extLst>
          </p:cNvPr>
          <p:cNvSpPr>
            <a:spLocks noGrp="1"/>
          </p:cNvSpPr>
          <p:nvPr>
            <p:ph type="title"/>
          </p:nvPr>
        </p:nvSpPr>
        <p:spPr>
          <a:xfrm>
            <a:off x="2028845" y="1615879"/>
            <a:ext cx="9559291" cy="1722127"/>
          </a:xfrm>
        </p:spPr>
        <p:txBody>
          <a:bodyPr anchor="b"/>
          <a:lstStyle/>
          <a:p>
            <a:r>
              <a:rPr lang="en" sz="5333" dirty="0"/>
              <a:t>Adopter</a:t>
            </a:r>
            <a:endParaRPr lang="fr-CA" sz="5333" dirty="0"/>
          </a:p>
        </p:txBody>
      </p:sp>
      <p:sp>
        <p:nvSpPr>
          <p:cNvPr id="3" name="Espace réservé du contenu 2">
            <a:extLst>
              <a:ext uri="{FF2B5EF4-FFF2-40B4-BE49-F238E27FC236}">
                <a16:creationId xmlns:a16="http://schemas.microsoft.com/office/drawing/2014/main" id="{3379967C-5A61-F05F-6556-0B1E1445848B}"/>
              </a:ext>
            </a:extLst>
          </p:cNvPr>
          <p:cNvSpPr>
            <a:spLocks noGrp="1"/>
          </p:cNvSpPr>
          <p:nvPr>
            <p:ph idx="10"/>
          </p:nvPr>
        </p:nvSpPr>
        <p:spPr>
          <a:xfrm>
            <a:off x="2028846" y="3244298"/>
            <a:ext cx="5428397" cy="3992773"/>
          </a:xfrm>
        </p:spPr>
        <p:txBody>
          <a:bodyPr/>
          <a:lstStyle/>
          <a:p>
            <a:pPr marL="0" indent="0">
              <a:buNone/>
            </a:pPr>
            <a:r>
              <a:rPr lang="fr-CA" dirty="0"/>
              <a:t>des stratégies de communication afin de freiner la surutilisation</a:t>
            </a:r>
          </a:p>
          <a:p>
            <a:endParaRPr lang="fr-CA" dirty="0"/>
          </a:p>
        </p:txBody>
      </p:sp>
      <p:pic>
        <p:nvPicPr>
          <p:cNvPr id="4" name="Picture 2">
            <a:extLst>
              <a:ext uri="{FF2B5EF4-FFF2-40B4-BE49-F238E27FC236}">
                <a16:creationId xmlns:a16="http://schemas.microsoft.com/office/drawing/2014/main" id="{BBAEE772-F464-734E-C035-800B0B66F1DD}"/>
              </a:ext>
            </a:extLst>
          </p:cNvPr>
          <p:cNvPicPr>
            <a:picLocks noChangeAspect="1"/>
          </p:cNvPicPr>
          <p:nvPr>
            <p:custDataLst>
              <p:tags r:id="rId1"/>
            </p:custDataLst>
          </p:nvPr>
        </p:nvPicPr>
        <p:blipFill rotWithShape="1">
          <a:blip r:embed="rId4"/>
          <a:srcRect l="20079" r="14250"/>
          <a:stretch/>
        </p:blipFill>
        <p:spPr>
          <a:xfrm>
            <a:off x="7759568" y="668484"/>
            <a:ext cx="5438569" cy="5521033"/>
          </a:xfrm>
          <a:prstGeom prst="ellipse">
            <a:avLst/>
          </a:prstGeom>
        </p:spPr>
      </p:pic>
    </p:spTree>
    <p:extLst>
      <p:ext uri="{BB962C8B-B14F-4D97-AF65-F5344CB8AC3E}">
        <p14:creationId xmlns:p14="http://schemas.microsoft.com/office/powerpoint/2010/main" val="2670498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9"/>
          <p:cNvSpPr txBox="1">
            <a:spLocks noGrp="1"/>
          </p:cNvSpPr>
          <p:nvPr>
            <p:ph type="title"/>
            <p:custDataLst>
              <p:tags r:id="rId1"/>
            </p:custDataLst>
          </p:nvPr>
        </p:nvSpPr>
        <p:spPr>
          <a:xfrm>
            <a:off x="2194561" y="301984"/>
            <a:ext cx="9559291" cy="1016000"/>
          </a:xfrm>
          <a:prstGeom prst="rect">
            <a:avLst/>
          </a:prstGeom>
        </p:spPr>
        <p:txBody>
          <a:bodyPr spcFirstLastPara="1" wrap="square" lIns="121900" tIns="121900" rIns="121900" bIns="121900" anchor="ctr" anchorCtr="0">
            <a:noAutofit/>
          </a:bodyPr>
          <a:lstStyle/>
          <a:p>
            <a:pPr algn="ctr">
              <a:spcBef>
                <a:spcPts val="0"/>
              </a:spcBef>
            </a:pPr>
            <a:r>
              <a:rPr lang="en" sz="5333" dirty="0"/>
              <a:t>Questions fondamentales </a:t>
            </a:r>
            <a:endParaRPr sz="5333" dirty="0"/>
          </a:p>
        </p:txBody>
      </p:sp>
      <p:sp>
        <p:nvSpPr>
          <p:cNvPr id="560" name="Google Shape;560;p39"/>
          <p:cNvSpPr txBox="1">
            <a:spLocks noGrp="1"/>
          </p:cNvSpPr>
          <p:nvPr>
            <p:ph idx="10"/>
            <p:custDataLst>
              <p:tags r:id="rId2"/>
            </p:custDataLst>
          </p:nvPr>
        </p:nvSpPr>
        <p:spPr>
          <a:prstGeom prst="rect">
            <a:avLst/>
          </a:prstGeom>
        </p:spPr>
        <p:txBody>
          <a:bodyPr spcFirstLastPara="1" wrap="square" lIns="121900" tIns="121900" rIns="121900" bIns="121900" anchor="ctr" anchorCtr="0">
            <a:noAutofit/>
          </a:bodyPr>
          <a:lstStyle/>
          <a:p>
            <a:pPr marL="0" indent="0" algn="ctr">
              <a:spcBef>
                <a:spcPts val="0"/>
              </a:spcBef>
              <a:buNone/>
            </a:pPr>
            <a:r>
              <a:rPr lang="en" sz="3333" dirty="0">
                <a:latin typeface="Arial Narrow" panose="020B0606020202030204" pitchFamily="34" charset="0"/>
              </a:rPr>
              <a:t>‘‘Le résultat va-t-il impacter ma conduite?’’</a:t>
            </a:r>
          </a:p>
          <a:p>
            <a:pPr marL="0" indent="0" algn="ctr">
              <a:spcBef>
                <a:spcPts val="0"/>
              </a:spcBef>
              <a:buNone/>
            </a:pPr>
            <a:r>
              <a:rPr lang="fr-CA" sz="3333" dirty="0">
                <a:latin typeface="Arial Narrow" panose="020B0606020202030204" pitchFamily="34" charset="0"/>
              </a:rPr>
              <a:t>‘’Que vais-je faire si le résultat n’est pas celui attendu?’’</a:t>
            </a:r>
          </a:p>
          <a:p>
            <a:pPr marL="0" indent="0" algn="ctr">
              <a:spcBef>
                <a:spcPts val="0"/>
              </a:spcBef>
              <a:buNone/>
            </a:pPr>
            <a:r>
              <a:rPr lang="fr-CA" sz="3333" dirty="0">
                <a:solidFill>
                  <a:srgbClr val="FF0000"/>
                </a:solidFill>
                <a:latin typeface="Arial Narrow" panose="020B0606020202030204" pitchFamily="34" charset="0"/>
              </a:rPr>
              <a:t>‘’Tant qu’à y être’’</a:t>
            </a:r>
          </a:p>
          <a:p>
            <a:pPr marL="0" indent="0" algn="ctr">
              <a:spcBef>
                <a:spcPts val="0"/>
              </a:spcBef>
              <a:buNone/>
            </a:pPr>
            <a:r>
              <a:rPr lang="fr-CA" sz="3333" dirty="0">
                <a:solidFill>
                  <a:srgbClr val="FF0000"/>
                </a:solidFill>
                <a:latin typeface="Arial Narrow" panose="020B0606020202030204" pitchFamily="34" charset="0"/>
              </a:rPr>
              <a:t>‘’Juste au cas’’</a:t>
            </a:r>
          </a:p>
        </p:txBody>
      </p:sp>
    </p:spTree>
    <p:extLst>
      <p:ext uri="{BB962C8B-B14F-4D97-AF65-F5344CB8AC3E}">
        <p14:creationId xmlns:p14="http://schemas.microsoft.com/office/powerpoint/2010/main" val="1149576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A5BBF1-E8A6-F84D-9BC2-4CC357CC016F}"/>
              </a:ext>
            </a:extLst>
          </p:cNvPr>
          <p:cNvSpPr/>
          <p:nvPr>
            <p:custDataLst>
              <p:tags r:id="rId1"/>
            </p:custDataLst>
          </p:nvPr>
        </p:nvSpPr>
        <p:spPr>
          <a:xfrm>
            <a:off x="0" y="0"/>
            <a:ext cx="12192000" cy="2142696"/>
          </a:xfrm>
          <a:prstGeom prst="rect">
            <a:avLst/>
          </a:prstGeom>
          <a:solidFill>
            <a:srgbClr val="05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a:solidFill>
                <a:prstClr val="white"/>
              </a:solidFill>
              <a:latin typeface="Calibri" panose="020F0502020204030204"/>
            </a:endParaRPr>
          </a:p>
        </p:txBody>
      </p:sp>
      <p:pic>
        <p:nvPicPr>
          <p:cNvPr id="6" name="Picture 5">
            <a:extLst>
              <a:ext uri="{FF2B5EF4-FFF2-40B4-BE49-F238E27FC236}">
                <a16:creationId xmlns:a16="http://schemas.microsoft.com/office/drawing/2014/main" id="{A80F8CFE-3C43-CB4B-9F1A-F00AD11F4D0D}"/>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b="75577"/>
          <a:stretch/>
        </p:blipFill>
        <p:spPr>
          <a:xfrm>
            <a:off x="2136411" y="0"/>
            <a:ext cx="7254243" cy="2292824"/>
          </a:xfrm>
          <a:prstGeom prst="rect">
            <a:avLst/>
          </a:prstGeom>
        </p:spPr>
      </p:pic>
      <p:pic>
        <p:nvPicPr>
          <p:cNvPr id="2" name="Image 1">
            <a:extLst>
              <a:ext uri="{FF2B5EF4-FFF2-40B4-BE49-F238E27FC236}">
                <a16:creationId xmlns:a16="http://schemas.microsoft.com/office/drawing/2014/main" id="{793344E4-4E19-F6CD-C1B3-891D7BEF450A}"/>
              </a:ext>
            </a:extLst>
          </p:cNvPr>
          <p:cNvPicPr>
            <a:picLocks noChangeAspect="1"/>
          </p:cNvPicPr>
          <p:nvPr>
            <p:custDataLst>
              <p:tags r:id="rId3"/>
            </p:custDataLst>
          </p:nvPr>
        </p:nvPicPr>
        <p:blipFill>
          <a:blip r:embed="rId8"/>
          <a:stretch>
            <a:fillRect/>
          </a:stretch>
        </p:blipFill>
        <p:spPr>
          <a:xfrm>
            <a:off x="9931400" y="5867400"/>
            <a:ext cx="2260600" cy="990600"/>
          </a:xfrm>
          <a:prstGeom prst="rect">
            <a:avLst/>
          </a:prstGeom>
        </p:spPr>
      </p:pic>
      <p:pic>
        <p:nvPicPr>
          <p:cNvPr id="8" name="Picture 7">
            <a:extLst>
              <a:ext uri="{FF2B5EF4-FFF2-40B4-BE49-F238E27FC236}">
                <a16:creationId xmlns:a16="http://schemas.microsoft.com/office/drawing/2014/main" id="{0B0A3A12-B1A1-C849-91D0-292CE6E922B2}"/>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t="32565" b="24288"/>
          <a:stretch/>
        </p:blipFill>
        <p:spPr>
          <a:xfrm>
            <a:off x="1685849" y="2142697"/>
            <a:ext cx="8444539" cy="4715303"/>
          </a:xfrm>
          <a:prstGeom prst="rect">
            <a:avLst/>
          </a:prstGeom>
        </p:spPr>
      </p:pic>
    </p:spTree>
    <p:extLst>
      <p:ext uri="{BB962C8B-B14F-4D97-AF65-F5344CB8AC3E}">
        <p14:creationId xmlns:p14="http://schemas.microsoft.com/office/powerpoint/2010/main" val="35721904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2739DC3-F96D-2526-E521-C3604A19324F}"/>
              </a:ext>
            </a:extLst>
          </p:cNvPr>
          <p:cNvSpPr txBox="1">
            <a:spLocks/>
          </p:cNvSpPr>
          <p:nvPr>
            <p:custDataLst>
              <p:tags r:id="rId1"/>
            </p:custDataLst>
          </p:nvPr>
        </p:nvSpPr>
        <p:spPr>
          <a:xfrm>
            <a:off x="182090" y="436007"/>
            <a:ext cx="11827821" cy="763600"/>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n-US" sz="3733" b="1">
                <a:solidFill>
                  <a:prstClr val="black">
                    <a:lumMod val="75000"/>
                    <a:lumOff val="25000"/>
                  </a:prstClr>
                </a:solidFill>
                <a:latin typeface="Arial" panose="020B0604020202020204" pitchFamily="34" charset="0"/>
                <a:cs typeface="Arial" panose="020B0604020202020204" pitchFamily="34" charset="0"/>
              </a:rPr>
              <a:t>Parle-t-ton équitablement des risques/bénéfices?</a:t>
            </a:r>
            <a:endParaRPr lang="en-US" sz="3733" b="1" dirty="0">
              <a:solidFill>
                <a:prstClr val="black">
                  <a:lumMod val="75000"/>
                  <a:lumOff val="25000"/>
                </a:prstClr>
              </a:solidFill>
              <a:latin typeface="Arial" panose="020B0604020202020204" pitchFamily="34" charset="0"/>
              <a:cs typeface="Arial" panose="020B0604020202020204" pitchFamily="34" charset="0"/>
            </a:endParaRPr>
          </a:p>
        </p:txBody>
      </p:sp>
      <p:graphicFrame>
        <p:nvGraphicFramePr>
          <p:cNvPr id="3" name="Chart 16">
            <a:extLst>
              <a:ext uri="{FF2B5EF4-FFF2-40B4-BE49-F238E27FC236}">
                <a16:creationId xmlns:a16="http://schemas.microsoft.com/office/drawing/2014/main" id="{47C467DE-752D-266C-7AF9-41C277FB4B8E}"/>
              </a:ext>
            </a:extLst>
          </p:cNvPr>
          <p:cNvGraphicFramePr/>
          <p:nvPr>
            <p:custDataLst>
              <p:tags r:id="rId2"/>
            </p:custDataLst>
          </p:nvPr>
        </p:nvGraphicFramePr>
        <p:xfrm>
          <a:off x="-959370" y="1199607"/>
          <a:ext cx="12969281" cy="4901036"/>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2">
            <a:extLst>
              <a:ext uri="{FF2B5EF4-FFF2-40B4-BE49-F238E27FC236}">
                <a16:creationId xmlns:a16="http://schemas.microsoft.com/office/drawing/2014/main" id="{D7D0C535-1BA1-44F5-1EA4-4F3810F187D0}"/>
              </a:ext>
            </a:extLst>
          </p:cNvPr>
          <p:cNvSpPr txBox="1"/>
          <p:nvPr>
            <p:custDataLst>
              <p:tags r:id="rId3"/>
            </p:custDataLst>
          </p:nvPr>
        </p:nvSpPr>
        <p:spPr>
          <a:xfrm>
            <a:off x="-1" y="6247647"/>
            <a:ext cx="12189796" cy="584775"/>
          </a:xfrm>
          <a:prstGeom prst="rect">
            <a:avLst/>
          </a:prstGeom>
          <a:noFill/>
        </p:spPr>
        <p:txBody>
          <a:bodyPr wrap="square" rtlCol="0">
            <a:spAutoFit/>
          </a:bodyPr>
          <a:lstStyle/>
          <a:p>
            <a:pPr algn="r" defTabSz="609585"/>
            <a:r>
              <a:rPr lang="en-CA" sz="1600" dirty="0" err="1">
                <a:solidFill>
                  <a:prstClr val="black"/>
                </a:solidFill>
                <a:latin typeface="Arial Narrow" panose="020B0606020202030204" pitchFamily="34" charset="0"/>
              </a:rPr>
              <a:t>Zikmund</a:t>
            </a:r>
            <a:r>
              <a:rPr lang="en-CA" sz="1600" dirty="0">
                <a:solidFill>
                  <a:prstClr val="black"/>
                </a:solidFill>
                <a:latin typeface="Arial Narrow" panose="020B0606020202030204" pitchFamily="34" charset="0"/>
              </a:rPr>
              <a:t>-Fisher BJ, Couper MP, Singer E, et al. Deficits and Variations in Patients’ Experience with Making 9 Common Medical Decisions: The DECISIONS Survey. </a:t>
            </a:r>
            <a:r>
              <a:rPr lang="en-CA" sz="1600" i="1" dirty="0">
                <a:solidFill>
                  <a:prstClr val="black"/>
                </a:solidFill>
                <a:latin typeface="Arial Narrow" panose="020B0606020202030204" pitchFamily="34" charset="0"/>
              </a:rPr>
              <a:t>Medical Decision Making</a:t>
            </a:r>
            <a:r>
              <a:rPr lang="en-CA" sz="1600" dirty="0">
                <a:solidFill>
                  <a:prstClr val="black"/>
                </a:solidFill>
                <a:latin typeface="Arial Narrow" panose="020B0606020202030204" pitchFamily="34" charset="0"/>
              </a:rPr>
              <a:t>. 2010;30(5_suppl):85-95. doi:</a:t>
            </a:r>
            <a:r>
              <a:rPr lang="en-CA" sz="1600" dirty="0">
                <a:solidFill>
                  <a:prstClr val="black"/>
                </a:solidFill>
                <a:latin typeface="Arial Narrow" panose="020B0606020202030204" pitchFamily="34" charset="0"/>
                <a:hlinkClick r:id="rId7"/>
              </a:rPr>
              <a:t>10.1177/0272989X10380466</a:t>
            </a:r>
            <a:r>
              <a:rPr lang="en-CA" sz="1600" dirty="0">
                <a:solidFill>
                  <a:prstClr val="black"/>
                </a:solidFill>
                <a:latin typeface="Arial Narrow" panose="020B0606020202030204" pitchFamily="34" charset="0"/>
              </a:rPr>
              <a:t>.</a:t>
            </a:r>
            <a:endParaRPr lang="en-US" sz="1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4253701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467"/>
        <p:cNvGrpSpPr/>
        <p:nvPr/>
      </p:nvGrpSpPr>
      <p:grpSpPr>
        <a:xfrm>
          <a:off x="0" y="0"/>
          <a:ext cx="0" cy="0"/>
          <a:chOff x="0" y="0"/>
          <a:chExt cx="0" cy="0"/>
        </a:xfrm>
      </p:grpSpPr>
      <p:sp>
        <p:nvSpPr>
          <p:cNvPr id="468" name="Google Shape;468;p31"/>
          <p:cNvSpPr txBox="1">
            <a:spLocks noGrp="1"/>
          </p:cNvSpPr>
          <p:nvPr>
            <p:ph type="title"/>
            <p:custDataLst>
              <p:tags r:id="rId1"/>
            </p:custDataLst>
          </p:nvPr>
        </p:nvSpPr>
        <p:spPr>
          <a:prstGeom prst="rect">
            <a:avLst/>
          </a:prstGeom>
        </p:spPr>
        <p:txBody>
          <a:bodyPr spcFirstLastPara="1" wrap="square" lIns="121900" tIns="121900" rIns="121900" bIns="121900" anchor="ctr" anchorCtr="0">
            <a:noAutofit/>
          </a:bodyPr>
          <a:lstStyle/>
          <a:p>
            <a:pPr>
              <a:spcBef>
                <a:spcPts val="0"/>
              </a:spcBef>
            </a:pPr>
            <a:r>
              <a:rPr lang="en" dirty="0"/>
              <a:t>La </a:t>
            </a:r>
            <a:r>
              <a:rPr lang="en" dirty="0" err="1"/>
              <a:t>prise</a:t>
            </a:r>
            <a:r>
              <a:rPr lang="en" dirty="0"/>
              <a:t> de d</a:t>
            </a:r>
            <a:r>
              <a:rPr lang="en-CA" dirty="0"/>
              <a:t>é</a:t>
            </a:r>
            <a:r>
              <a:rPr lang="en" dirty="0" err="1"/>
              <a:t>cision</a:t>
            </a:r>
            <a:r>
              <a:rPr lang="en" dirty="0"/>
              <a:t> </a:t>
            </a:r>
            <a:r>
              <a:rPr lang="en" dirty="0" err="1"/>
              <a:t>partagée</a:t>
            </a:r>
            <a:endParaRPr dirty="0"/>
          </a:p>
        </p:txBody>
      </p:sp>
      <p:sp>
        <p:nvSpPr>
          <p:cNvPr id="469" name="Google Shape;469;p31"/>
          <p:cNvSpPr txBox="1">
            <a:spLocks noGrp="1"/>
          </p:cNvSpPr>
          <p:nvPr>
            <p:ph idx="10"/>
            <p:custDataLst>
              <p:tags r:id="rId2"/>
            </p:custDataLst>
          </p:nvPr>
        </p:nvSpPr>
        <p:spPr>
          <a:xfrm>
            <a:off x="2194562" y="1794938"/>
            <a:ext cx="9046876" cy="3992773"/>
          </a:xfrm>
          <a:prstGeom prst="rect">
            <a:avLst/>
          </a:prstGeom>
        </p:spPr>
        <p:txBody>
          <a:bodyPr spcFirstLastPara="1" wrap="square" lIns="121900" tIns="121900" rIns="121900" bIns="121900" anchor="t" anchorCtr="0">
            <a:noAutofit/>
          </a:bodyPr>
          <a:lstStyle/>
          <a:p>
            <a:pPr>
              <a:lnSpc>
                <a:spcPts val="3200"/>
              </a:lnSpc>
              <a:buFont typeface="Courier New" panose="02070309020205020404" pitchFamily="49" charset="0"/>
              <a:buChar char="o"/>
            </a:pPr>
            <a:r>
              <a:rPr lang="fr-CA" sz="2667" dirty="0"/>
              <a:t> Reconnaître qu’il y a une décision à prendre</a:t>
            </a:r>
          </a:p>
          <a:p>
            <a:pPr marL="1066773" lvl="1">
              <a:lnSpc>
                <a:spcPts val="3200"/>
              </a:lnSpc>
              <a:buFont typeface="Arial" panose="020B0604020202020204" pitchFamily="34" charset="0"/>
              <a:buChar char="•"/>
            </a:pPr>
            <a:r>
              <a:rPr lang="fr-CA" sz="2667" b="1" dirty="0">
                <a:solidFill>
                  <a:srgbClr val="FF0000"/>
                </a:solidFill>
              </a:rPr>
              <a:t>N’a pas à être fait pour chaque test / traitement</a:t>
            </a:r>
          </a:p>
          <a:p>
            <a:pPr marL="228594" indent="-228594">
              <a:lnSpc>
                <a:spcPts val="3200"/>
              </a:lnSpc>
            </a:pPr>
            <a:endParaRPr lang="fr-CA" sz="2667" dirty="0"/>
          </a:p>
          <a:p>
            <a:pPr>
              <a:lnSpc>
                <a:spcPts val="3200"/>
              </a:lnSpc>
              <a:buFont typeface="Courier New" panose="02070309020205020404" pitchFamily="49" charset="0"/>
              <a:buChar char="o"/>
            </a:pPr>
            <a:r>
              <a:rPr lang="fr-CA" sz="2667" dirty="0"/>
              <a:t>Discuter des risques et des bénéfices</a:t>
            </a:r>
          </a:p>
          <a:p>
            <a:pPr marL="1066773" lvl="1">
              <a:lnSpc>
                <a:spcPts val="3200"/>
              </a:lnSpc>
              <a:buFont typeface="Arial" panose="020B0604020202020204" pitchFamily="34" charset="0"/>
              <a:buChar char="•"/>
            </a:pPr>
            <a:r>
              <a:rPr lang="fr-CA" sz="2667" dirty="0"/>
              <a:t>Utiliser des nombres naturels</a:t>
            </a:r>
          </a:p>
          <a:p>
            <a:pPr marL="1066773" lvl="1">
              <a:lnSpc>
                <a:spcPts val="3200"/>
              </a:lnSpc>
              <a:buFont typeface="Arial" panose="020B0604020202020204" pitchFamily="34" charset="0"/>
              <a:buChar char="•"/>
            </a:pPr>
            <a:r>
              <a:rPr lang="fr-CA" sz="2667" dirty="0"/>
              <a:t>Utiliser les mêmes dénominateurs pour risques et bénéfices</a:t>
            </a:r>
          </a:p>
          <a:p>
            <a:pPr marL="1066773" lvl="1">
              <a:lnSpc>
                <a:spcPts val="3200"/>
              </a:lnSpc>
              <a:buFont typeface="Arial" panose="020B0604020202020204" pitchFamily="34" charset="0"/>
              <a:buChar char="•"/>
            </a:pPr>
            <a:r>
              <a:rPr lang="fr-CA" sz="2667" dirty="0"/>
              <a:t>Partager l’information en risque absolu</a:t>
            </a:r>
          </a:p>
          <a:p>
            <a:pPr marL="838179" lvl="1" indent="-228594">
              <a:lnSpc>
                <a:spcPts val="3200"/>
              </a:lnSpc>
            </a:pPr>
            <a:endParaRPr sz="2667" dirty="0"/>
          </a:p>
        </p:txBody>
      </p:sp>
      <p:sp>
        <p:nvSpPr>
          <p:cNvPr id="2" name="Rectangle 1">
            <a:extLst>
              <a:ext uri="{FF2B5EF4-FFF2-40B4-BE49-F238E27FC236}">
                <a16:creationId xmlns:a16="http://schemas.microsoft.com/office/drawing/2014/main" id="{5F8A88C8-2012-A347-BD1E-E766DCDCA31C}"/>
              </a:ext>
            </a:extLst>
          </p:cNvPr>
          <p:cNvSpPr/>
          <p:nvPr>
            <p:custDataLst>
              <p:tags r:id="rId3"/>
            </p:custDataLst>
          </p:nvPr>
        </p:nvSpPr>
        <p:spPr>
          <a:xfrm>
            <a:off x="123985" y="6242447"/>
            <a:ext cx="11772276" cy="584775"/>
          </a:xfrm>
          <a:prstGeom prst="rect">
            <a:avLst/>
          </a:prstGeom>
        </p:spPr>
        <p:txBody>
          <a:bodyPr wrap="square">
            <a:spAutoFit/>
          </a:bodyPr>
          <a:lstStyle/>
          <a:p>
            <a:pPr algn="r" defTabSz="609585"/>
            <a:r>
              <a:rPr lang="en-CA" sz="1600" dirty="0">
                <a:solidFill>
                  <a:srgbClr val="303030"/>
                </a:solidFill>
                <a:latin typeface="Arial Narrow" panose="020B0606020202030204" pitchFamily="34" charset="0"/>
                <a:cs typeface="Arial" panose="020B0604020202020204" pitchFamily="34" charset="0"/>
              </a:rPr>
              <a:t>Elwyn G, Frosch D, Thomson R, et al. Shared decision making: a model for clinical practice. </a:t>
            </a:r>
            <a:r>
              <a:rPr lang="en-CA" sz="1600" i="1" dirty="0">
                <a:solidFill>
                  <a:srgbClr val="303030"/>
                </a:solidFill>
                <a:latin typeface="Arial Narrow" panose="020B0606020202030204" pitchFamily="34" charset="0"/>
                <a:cs typeface="Arial" panose="020B0604020202020204" pitchFamily="34" charset="0"/>
              </a:rPr>
              <a:t>J Gen Intern Med</a:t>
            </a:r>
            <a:r>
              <a:rPr lang="en-CA" sz="1600" dirty="0">
                <a:solidFill>
                  <a:srgbClr val="303030"/>
                </a:solidFill>
                <a:latin typeface="Arial Narrow" panose="020B0606020202030204" pitchFamily="34" charset="0"/>
                <a:cs typeface="Arial" panose="020B0604020202020204" pitchFamily="34" charset="0"/>
              </a:rPr>
              <a:t>. 2012;27(10):1361-1367. doi:10.1007/s11606-012-2077-6</a:t>
            </a:r>
            <a:endParaRPr lang="en-US" sz="1600" dirty="0">
              <a:solidFill>
                <a:prstClr val="black"/>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7715706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custDataLst>
              <p:tags r:id="rId1"/>
            </p:custDataLst>
          </p:nvPr>
        </p:nvSpPr>
        <p:spPr>
          <a:xfrm>
            <a:off x="6096001" y="3214736"/>
            <a:ext cx="1999801" cy="1428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067">
              <a:defRPr/>
            </a:pPr>
            <a:endParaRPr lang="fr-CA" sz="1400" dirty="0">
              <a:solidFill>
                <a:prstClr val="black"/>
              </a:solidFill>
              <a:latin typeface="Calibri"/>
              <a:cs typeface="Arial"/>
            </a:endParaRPr>
          </a:p>
        </p:txBody>
      </p:sp>
      <p:sp>
        <p:nvSpPr>
          <p:cNvPr id="4" name="Title 3">
            <a:extLst>
              <a:ext uri="{FF2B5EF4-FFF2-40B4-BE49-F238E27FC236}">
                <a16:creationId xmlns:a16="http://schemas.microsoft.com/office/drawing/2014/main" id="{0633F166-4529-384E-B39A-9DDB5115869F}"/>
              </a:ext>
            </a:extLst>
          </p:cNvPr>
          <p:cNvSpPr>
            <a:spLocks noGrp="1"/>
          </p:cNvSpPr>
          <p:nvPr>
            <p:ph type="title"/>
            <p:custDataLst>
              <p:tags r:id="rId2"/>
            </p:custDataLst>
          </p:nvPr>
        </p:nvSpPr>
        <p:spPr/>
        <p:txBody>
          <a:bodyPr/>
          <a:lstStyle/>
          <a:p>
            <a:r>
              <a:rPr lang="en-US" sz="4000" dirty="0" err="1"/>
              <a:t>Dépenses</a:t>
            </a:r>
            <a:r>
              <a:rPr lang="en-US" sz="4000" dirty="0"/>
              <a:t> de </a:t>
            </a:r>
            <a:r>
              <a:rPr lang="en-US" sz="4000" dirty="0" err="1"/>
              <a:t>laboratoire</a:t>
            </a:r>
            <a:r>
              <a:rPr lang="en-US" sz="4000" dirty="0"/>
              <a:t> par </a:t>
            </a:r>
            <a:r>
              <a:rPr lang="en-US" sz="4000" dirty="0" err="1"/>
              <a:t>spécialité</a:t>
            </a:r>
            <a:r>
              <a:rPr lang="en-US" sz="4000" dirty="0"/>
              <a:t> (</a:t>
            </a:r>
            <a:r>
              <a:rPr lang="en-US" sz="4000" dirty="0" err="1"/>
              <a:t>en</a:t>
            </a:r>
            <a:r>
              <a:rPr lang="en-US" sz="4000" dirty="0"/>
              <a:t> 2015)</a:t>
            </a:r>
          </a:p>
        </p:txBody>
      </p:sp>
      <p:sp>
        <p:nvSpPr>
          <p:cNvPr id="8" name="ZoneTexte 2">
            <a:extLst>
              <a:ext uri="{FF2B5EF4-FFF2-40B4-BE49-F238E27FC236}">
                <a16:creationId xmlns:a16="http://schemas.microsoft.com/office/drawing/2014/main" id="{0A15C436-D024-A94C-A59A-F0230940ED3C}"/>
              </a:ext>
            </a:extLst>
          </p:cNvPr>
          <p:cNvSpPr txBox="1"/>
          <p:nvPr>
            <p:custDataLst>
              <p:tags r:id="rId3"/>
            </p:custDataLst>
          </p:nvPr>
        </p:nvSpPr>
        <p:spPr>
          <a:xfrm>
            <a:off x="1824556" y="6213783"/>
            <a:ext cx="10151544" cy="584775"/>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09585"/>
            <a:r>
              <a:rPr lang="fr-CA" sz="1600" dirty="0">
                <a:solidFill>
                  <a:srgbClr val="4472C4">
                    <a:lumMod val="10000"/>
                  </a:srgbClr>
                </a:solidFill>
                <a:latin typeface="Arial Narrow" panose="020B0606020202030204" pitchFamily="34" charset="0"/>
                <a:cs typeface="Arial" panose="020B0604020202020204" pitchFamily="34" charset="0"/>
              </a:rPr>
              <a:t>Schéma reproduit avec permission, Pour une pratique éclairée : une utilisation judicieuse des tests et des traitements (2020), CQMF/OCFP. Adapté de </a:t>
            </a:r>
            <a:r>
              <a:rPr lang="fr-CA" sz="1600" dirty="0" err="1">
                <a:solidFill>
                  <a:srgbClr val="4472C4">
                    <a:lumMod val="10000"/>
                  </a:srgbClr>
                </a:solidFill>
                <a:latin typeface="Arial Narrow" panose="020B0606020202030204" pitchFamily="34" charset="0"/>
                <a:cs typeface="Arial" panose="020B0604020202020204" pitchFamily="34" charset="0"/>
              </a:rPr>
              <a:t>Naugle</a:t>
            </a:r>
            <a:r>
              <a:rPr lang="fr-CA" sz="1600" dirty="0">
                <a:solidFill>
                  <a:srgbClr val="4472C4">
                    <a:lumMod val="10000"/>
                  </a:srgbClr>
                </a:solidFill>
                <a:latin typeface="Arial Narrow" panose="020B0606020202030204" pitchFamily="34" charset="0"/>
                <a:cs typeface="Arial" panose="020B0604020202020204" pitchFamily="34" charset="0"/>
              </a:rPr>
              <a:t> et collaborateurs, 2015</a:t>
            </a:r>
          </a:p>
        </p:txBody>
      </p:sp>
      <p:sp>
        <p:nvSpPr>
          <p:cNvPr id="2" name="ZoneTexte 1">
            <a:extLst>
              <a:ext uri="{FF2B5EF4-FFF2-40B4-BE49-F238E27FC236}">
                <a16:creationId xmlns:a16="http://schemas.microsoft.com/office/drawing/2014/main" id="{30020CF4-B96D-B4D4-753C-06F34C879C0A}"/>
              </a:ext>
            </a:extLst>
          </p:cNvPr>
          <p:cNvSpPr txBox="1"/>
          <p:nvPr>
            <p:custDataLst>
              <p:tags r:id="rId4"/>
            </p:custDataLst>
          </p:nvPr>
        </p:nvSpPr>
        <p:spPr>
          <a:xfrm>
            <a:off x="1824556" y="4974444"/>
            <a:ext cx="2738208" cy="1077218"/>
          </a:xfrm>
          <a:prstGeom prst="rect">
            <a:avLst/>
          </a:prstGeom>
          <a:noFill/>
        </p:spPr>
        <p:txBody>
          <a:bodyPr wrap="square" rtlCol="0">
            <a:spAutoFit/>
          </a:bodyPr>
          <a:lstStyle/>
          <a:p>
            <a:pPr defTabSz="609585"/>
            <a:r>
              <a:rPr lang="fr-FR" sz="3200" b="1" dirty="0">
                <a:solidFill>
                  <a:srgbClr val="FF0000"/>
                </a:solidFill>
                <a:latin typeface="Calibri" panose="020F0502020204030204"/>
              </a:rPr>
              <a:t>27945$/année/médecin</a:t>
            </a:r>
          </a:p>
        </p:txBody>
      </p:sp>
      <p:graphicFrame>
        <p:nvGraphicFramePr>
          <p:cNvPr id="7" name="Content Placeholder 4">
            <a:extLst>
              <a:ext uri="{FF2B5EF4-FFF2-40B4-BE49-F238E27FC236}">
                <a16:creationId xmlns:a16="http://schemas.microsoft.com/office/drawing/2014/main" id="{A9DF29BE-9F78-28AA-FD0D-63A468A1133D}"/>
              </a:ext>
            </a:extLst>
          </p:cNvPr>
          <p:cNvGraphicFramePr>
            <a:graphicFrameLocks/>
          </p:cNvGraphicFramePr>
          <p:nvPr>
            <p:custDataLst>
              <p:tags r:id="rId5"/>
            </p:custDataLst>
          </p:nvPr>
        </p:nvGraphicFramePr>
        <p:xfrm>
          <a:off x="1706034" y="1073244"/>
          <a:ext cx="12187767" cy="51985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5175334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467"/>
        <p:cNvGrpSpPr/>
        <p:nvPr/>
      </p:nvGrpSpPr>
      <p:grpSpPr>
        <a:xfrm>
          <a:off x="0" y="0"/>
          <a:ext cx="0" cy="0"/>
          <a:chOff x="0" y="0"/>
          <a:chExt cx="0" cy="0"/>
        </a:xfrm>
      </p:grpSpPr>
      <p:sp>
        <p:nvSpPr>
          <p:cNvPr id="468" name="Google Shape;468;p31"/>
          <p:cNvSpPr txBox="1">
            <a:spLocks noGrp="1"/>
          </p:cNvSpPr>
          <p:nvPr>
            <p:ph type="title"/>
            <p:custDataLst>
              <p:tags r:id="rId1"/>
            </p:custDataLst>
          </p:nvPr>
        </p:nvSpPr>
        <p:spPr>
          <a:prstGeom prst="rect">
            <a:avLst/>
          </a:prstGeom>
        </p:spPr>
        <p:txBody>
          <a:bodyPr spcFirstLastPara="1" wrap="square" lIns="121900" tIns="121900" rIns="121900" bIns="121900" anchor="ctr" anchorCtr="0">
            <a:noAutofit/>
          </a:bodyPr>
          <a:lstStyle/>
          <a:p>
            <a:pPr>
              <a:spcBef>
                <a:spcPts val="0"/>
              </a:spcBef>
            </a:pPr>
            <a:r>
              <a:rPr lang="en" dirty="0"/>
              <a:t>La </a:t>
            </a:r>
            <a:r>
              <a:rPr lang="en" dirty="0" err="1"/>
              <a:t>prise</a:t>
            </a:r>
            <a:r>
              <a:rPr lang="en" dirty="0"/>
              <a:t> de d</a:t>
            </a:r>
            <a:r>
              <a:rPr lang="en-CA" dirty="0"/>
              <a:t>é</a:t>
            </a:r>
            <a:r>
              <a:rPr lang="en" dirty="0" err="1"/>
              <a:t>cision</a:t>
            </a:r>
            <a:r>
              <a:rPr lang="en" dirty="0"/>
              <a:t> </a:t>
            </a:r>
            <a:r>
              <a:rPr lang="en" dirty="0" err="1"/>
              <a:t>partagée</a:t>
            </a:r>
            <a:endParaRPr dirty="0"/>
          </a:p>
        </p:txBody>
      </p:sp>
      <p:sp>
        <p:nvSpPr>
          <p:cNvPr id="469" name="Google Shape;469;p31"/>
          <p:cNvSpPr txBox="1">
            <a:spLocks noGrp="1"/>
          </p:cNvSpPr>
          <p:nvPr>
            <p:ph idx="10"/>
            <p:custDataLst>
              <p:tags r:id="rId2"/>
            </p:custDataLst>
          </p:nvPr>
        </p:nvSpPr>
        <p:spPr>
          <a:xfrm>
            <a:off x="2194562" y="1817515"/>
            <a:ext cx="9046876" cy="3992773"/>
          </a:xfrm>
          <a:prstGeom prst="rect">
            <a:avLst/>
          </a:prstGeom>
        </p:spPr>
        <p:txBody>
          <a:bodyPr spcFirstLastPara="1" wrap="square" lIns="121900" tIns="121900" rIns="121900" bIns="121900" anchor="t" anchorCtr="0">
            <a:noAutofit/>
          </a:bodyPr>
          <a:lstStyle/>
          <a:p>
            <a:pPr>
              <a:lnSpc>
                <a:spcPts val="3200"/>
              </a:lnSpc>
              <a:spcBef>
                <a:spcPts val="2400"/>
              </a:spcBef>
              <a:buFont typeface="Courier New" panose="02070309020205020404" pitchFamily="49" charset="0"/>
              <a:buChar char="o"/>
            </a:pPr>
            <a:r>
              <a:rPr lang="fr-CA" sz="2667" dirty="0"/>
              <a:t> Processus qui prend en moyenne 2,5 minutes</a:t>
            </a:r>
          </a:p>
          <a:p>
            <a:pPr>
              <a:lnSpc>
                <a:spcPts val="3200"/>
              </a:lnSpc>
              <a:spcBef>
                <a:spcPts val="2400"/>
              </a:spcBef>
              <a:buFont typeface="Courier New" panose="02070309020205020404" pitchFamily="49" charset="0"/>
              <a:buChar char="o"/>
            </a:pPr>
            <a:r>
              <a:rPr lang="fr-CA" sz="2667" dirty="0"/>
              <a:t>Choisir le bon moment ; il y a rarement une urgence pour prendre une décision, surtout pour les tests de dépistage</a:t>
            </a:r>
          </a:p>
          <a:p>
            <a:pPr>
              <a:lnSpc>
                <a:spcPts val="3200"/>
              </a:lnSpc>
              <a:spcBef>
                <a:spcPts val="2400"/>
              </a:spcBef>
              <a:buFont typeface="Courier New" panose="02070309020205020404" pitchFamily="49" charset="0"/>
              <a:buChar char="o"/>
            </a:pPr>
            <a:r>
              <a:rPr lang="fr-CA" sz="2667" dirty="0"/>
              <a:t>Nombre grandissant d’outils disponibles pour y parvenir</a:t>
            </a:r>
          </a:p>
          <a:p>
            <a:pPr>
              <a:lnSpc>
                <a:spcPts val="3200"/>
              </a:lnSpc>
              <a:spcBef>
                <a:spcPts val="2400"/>
              </a:spcBef>
              <a:buFont typeface="Courier New" panose="02070309020205020404" pitchFamily="49" charset="0"/>
              <a:buChar char="o"/>
            </a:pPr>
            <a:r>
              <a:rPr lang="fr-CA" sz="2667" dirty="0"/>
              <a:t>Investissement de temps?</a:t>
            </a:r>
          </a:p>
          <a:p>
            <a:pPr marL="0" indent="0">
              <a:lnSpc>
                <a:spcPts val="3200"/>
              </a:lnSpc>
              <a:spcBef>
                <a:spcPts val="2400"/>
              </a:spcBef>
              <a:buNone/>
            </a:pPr>
            <a:r>
              <a:rPr lang="fr-CA" sz="2667" dirty="0"/>
              <a:t> </a:t>
            </a:r>
            <a:endParaRPr sz="2667" dirty="0"/>
          </a:p>
        </p:txBody>
      </p:sp>
      <p:sp>
        <p:nvSpPr>
          <p:cNvPr id="2" name="Rectangle 1">
            <a:extLst>
              <a:ext uri="{FF2B5EF4-FFF2-40B4-BE49-F238E27FC236}">
                <a16:creationId xmlns:a16="http://schemas.microsoft.com/office/drawing/2014/main" id="{5F8A88C8-2012-A347-BD1E-E766DCDCA31C}"/>
              </a:ext>
            </a:extLst>
          </p:cNvPr>
          <p:cNvSpPr/>
          <p:nvPr>
            <p:custDataLst>
              <p:tags r:id="rId3"/>
            </p:custDataLst>
          </p:nvPr>
        </p:nvSpPr>
        <p:spPr>
          <a:xfrm>
            <a:off x="123985" y="6242447"/>
            <a:ext cx="11772276" cy="584775"/>
          </a:xfrm>
          <a:prstGeom prst="rect">
            <a:avLst/>
          </a:prstGeom>
        </p:spPr>
        <p:txBody>
          <a:bodyPr wrap="square">
            <a:spAutoFit/>
          </a:bodyPr>
          <a:lstStyle/>
          <a:p>
            <a:pPr algn="r" defTabSz="609585"/>
            <a:r>
              <a:rPr lang="en-CA" sz="1600" dirty="0">
                <a:solidFill>
                  <a:srgbClr val="303030"/>
                </a:solidFill>
                <a:latin typeface="Arial Narrow" panose="020B0606020202030204" pitchFamily="34" charset="0"/>
                <a:cs typeface="Arial" panose="020B0604020202020204" pitchFamily="34" charset="0"/>
              </a:rPr>
              <a:t>Elwyn G, Frosch D, Thomson R, et al. Shared decision making: a model for clinical practice. </a:t>
            </a:r>
            <a:r>
              <a:rPr lang="en-CA" sz="1600" i="1" dirty="0">
                <a:solidFill>
                  <a:srgbClr val="303030"/>
                </a:solidFill>
                <a:latin typeface="Arial Narrow" panose="020B0606020202030204" pitchFamily="34" charset="0"/>
                <a:cs typeface="Arial" panose="020B0604020202020204" pitchFamily="34" charset="0"/>
              </a:rPr>
              <a:t>J Gen Intern Med</a:t>
            </a:r>
            <a:r>
              <a:rPr lang="en-CA" sz="1600" dirty="0">
                <a:solidFill>
                  <a:srgbClr val="303030"/>
                </a:solidFill>
                <a:latin typeface="Arial Narrow" panose="020B0606020202030204" pitchFamily="34" charset="0"/>
                <a:cs typeface="Arial" panose="020B0604020202020204" pitchFamily="34" charset="0"/>
              </a:rPr>
              <a:t>. 2012;27(10):1361-1367. doi:10.1007/s11606-012-2077-6</a:t>
            </a:r>
            <a:endParaRPr lang="en-US" sz="1600" dirty="0">
              <a:solidFill>
                <a:prstClr val="black"/>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597278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026B3-3D97-4F6F-BEDC-7C7B6DF9B719}"/>
              </a:ext>
            </a:extLst>
          </p:cNvPr>
          <p:cNvPicPr>
            <a:picLocks noChangeAspect="1"/>
          </p:cNvPicPr>
          <p:nvPr>
            <p:custDataLst>
              <p:tags r:id="rId1"/>
            </p:custDataLst>
          </p:nvPr>
        </p:nvPicPr>
        <p:blipFill rotWithShape="1">
          <a:blip r:embed="rId5"/>
          <a:srcRect t="4951" r="9091" b="26867"/>
          <a:stretch/>
        </p:blipFill>
        <p:spPr>
          <a:xfrm>
            <a:off x="27" y="13"/>
            <a:ext cx="12191973" cy="6857987"/>
          </a:xfrm>
          <a:prstGeom prst="rect">
            <a:avLst/>
          </a:prstGeom>
        </p:spPr>
      </p:pic>
      <p:sp>
        <p:nvSpPr>
          <p:cNvPr id="4" name="Ellipse 3">
            <a:extLst>
              <a:ext uri="{FF2B5EF4-FFF2-40B4-BE49-F238E27FC236}">
                <a16:creationId xmlns:a16="http://schemas.microsoft.com/office/drawing/2014/main" id="{5A95ED90-DF85-1B4B-0C36-17418638B2BA}"/>
              </a:ext>
            </a:extLst>
          </p:cNvPr>
          <p:cNvSpPr/>
          <p:nvPr/>
        </p:nvSpPr>
        <p:spPr>
          <a:xfrm>
            <a:off x="0" y="-517896"/>
            <a:ext cx="8369085" cy="7893791"/>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a:endParaRPr lang="fr-CA" sz="2400" dirty="0">
              <a:solidFill>
                <a:prstClr val="black"/>
              </a:solidFill>
              <a:latin typeface="Calibri" panose="020F0502020204030204"/>
            </a:endParaRPr>
          </a:p>
        </p:txBody>
      </p:sp>
      <p:sp>
        <p:nvSpPr>
          <p:cNvPr id="2" name="Titre 1">
            <a:extLst>
              <a:ext uri="{FF2B5EF4-FFF2-40B4-BE49-F238E27FC236}">
                <a16:creationId xmlns:a16="http://schemas.microsoft.com/office/drawing/2014/main" id="{8096C8AF-AA9B-234F-B9FD-366C0CCD3526}"/>
              </a:ext>
            </a:extLst>
          </p:cNvPr>
          <p:cNvSpPr>
            <a:spLocks noGrp="1"/>
          </p:cNvSpPr>
          <p:nvPr>
            <p:ph type="title" idx="4294967295"/>
            <p:custDataLst>
              <p:tags r:id="rId2"/>
            </p:custDataLst>
          </p:nvPr>
        </p:nvSpPr>
        <p:spPr>
          <a:xfrm>
            <a:off x="1198538" y="701225"/>
            <a:ext cx="6618817" cy="1346200"/>
          </a:xfrm>
          <a:prstGeom prst="rect">
            <a:avLst/>
          </a:prstGeom>
        </p:spPr>
        <p:txBody>
          <a:bodyPr vert="horz" lIns="121920" tIns="60960" rIns="121920" bIns="60960" rtlCol="0" anchor="ctr">
            <a:normAutofit fontScale="90000"/>
          </a:bodyPr>
          <a:lstStyle/>
          <a:p>
            <a:r>
              <a:rPr lang="en-US" sz="4000" b="1" dirty="0">
                <a:solidFill>
                  <a:schemeClr val="tx1">
                    <a:lumMod val="75000"/>
                    <a:lumOff val="25000"/>
                  </a:schemeClr>
                </a:solidFill>
                <a:latin typeface="Arial" panose="020B0604020202020204" pitchFamily="34" charset="0"/>
                <a:cs typeface="Arial" panose="020B0604020202020204" pitchFamily="34" charset="0"/>
              </a:rPr>
              <a:t>Résumé des concepts </a:t>
            </a:r>
            <a:r>
              <a:rPr lang="en-US" sz="4000" b="1" dirty="0" err="1">
                <a:solidFill>
                  <a:schemeClr val="tx1">
                    <a:lumMod val="75000"/>
                    <a:lumOff val="25000"/>
                  </a:schemeClr>
                </a:solidFill>
                <a:latin typeface="Arial" panose="020B0604020202020204" pitchFamily="34" charset="0"/>
                <a:cs typeface="Arial" panose="020B0604020202020204" pitchFamily="34" charset="0"/>
              </a:rPr>
              <a:t>clés</a:t>
            </a:r>
            <a:r>
              <a:rPr lang="en-US" sz="4000" b="1" dirty="0">
                <a:solidFill>
                  <a:schemeClr val="tx1">
                    <a:lumMod val="75000"/>
                    <a:lumOff val="25000"/>
                  </a:schemeClr>
                </a:solidFill>
                <a:latin typeface="Arial" panose="020B0604020202020204" pitchFamily="34" charset="0"/>
                <a:cs typeface="Arial" panose="020B0604020202020204" pitchFamily="34" charset="0"/>
              </a:rPr>
              <a:t> </a:t>
            </a:r>
            <a:r>
              <a:rPr lang="en-US" sz="4000" b="1" dirty="0" err="1">
                <a:solidFill>
                  <a:schemeClr val="tx1">
                    <a:lumMod val="75000"/>
                    <a:lumOff val="25000"/>
                  </a:schemeClr>
                </a:solidFill>
                <a:latin typeface="Arial" panose="020B0604020202020204" pitchFamily="34" charset="0"/>
                <a:cs typeface="Arial" panose="020B0604020202020204" pitchFamily="34" charset="0"/>
              </a:rPr>
              <a:t>en</a:t>
            </a:r>
            <a:r>
              <a:rPr lang="en-US" sz="4000" b="1" dirty="0">
                <a:solidFill>
                  <a:schemeClr val="tx1">
                    <a:lumMod val="75000"/>
                    <a:lumOff val="25000"/>
                  </a:schemeClr>
                </a:solidFill>
                <a:latin typeface="Arial" panose="020B0604020202020204" pitchFamily="34" charset="0"/>
                <a:cs typeface="Arial" panose="020B0604020202020204" pitchFamily="34" charset="0"/>
              </a:rPr>
              <a:t> investigation </a:t>
            </a:r>
            <a:r>
              <a:rPr lang="en-US" sz="4000" b="1" dirty="0" err="1">
                <a:solidFill>
                  <a:schemeClr val="tx1">
                    <a:lumMod val="75000"/>
                    <a:lumOff val="25000"/>
                  </a:schemeClr>
                </a:solidFill>
                <a:latin typeface="Arial" panose="020B0604020202020204" pitchFamily="34" charset="0"/>
                <a:cs typeface="Arial" panose="020B0604020202020204" pitchFamily="34" charset="0"/>
              </a:rPr>
              <a:t>pertinente</a:t>
            </a:r>
            <a:endParaRPr lang="en-US" sz="4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5B20618B-5BA6-9A47-B245-B1F5003492CE}"/>
              </a:ext>
            </a:extLst>
          </p:cNvPr>
          <p:cNvSpPr>
            <a:spLocks noGrp="1"/>
          </p:cNvSpPr>
          <p:nvPr>
            <p:ph idx="4294967295"/>
            <p:custDataLst>
              <p:tags r:id="rId3"/>
            </p:custDataLst>
          </p:nvPr>
        </p:nvSpPr>
        <p:spPr>
          <a:xfrm>
            <a:off x="1198538" y="2182892"/>
            <a:ext cx="6618817" cy="4836744"/>
          </a:xfrm>
          <a:prstGeom prst="rect">
            <a:avLst/>
          </a:prstGeom>
        </p:spPr>
        <p:txBody>
          <a:bodyPr vert="horz" lIns="121920" tIns="60960" rIns="121920" bIns="60960" rtlCol="0">
            <a:normAutofit fontScale="92500" lnSpcReduction="10000"/>
          </a:bodyPr>
          <a:lstStyle/>
          <a:p>
            <a:pPr marL="514338" indent="-304792">
              <a:buFont typeface="Arial" panose="020B0604020202020204" pitchFamily="34" charset="0"/>
              <a:buChar char="•"/>
            </a:pPr>
            <a:r>
              <a:rPr lang="en-US" sz="2400" dirty="0" err="1">
                <a:latin typeface="Arial Narrow" panose="020B0606020202030204" pitchFamily="34" charset="0"/>
              </a:rPr>
              <a:t>Rôle</a:t>
            </a:r>
            <a:r>
              <a:rPr lang="en-US" sz="2400" dirty="0">
                <a:latin typeface="Arial Narrow" panose="020B0606020202030204" pitchFamily="34" charset="0"/>
              </a:rPr>
              <a:t> crucial de la </a:t>
            </a:r>
            <a:r>
              <a:rPr lang="en-US" sz="2400" b="1" dirty="0" err="1">
                <a:latin typeface="Arial Narrow" panose="020B0606020202030204" pitchFamily="34" charset="0"/>
              </a:rPr>
              <a:t>prévalence</a:t>
            </a:r>
            <a:r>
              <a:rPr lang="en-US" sz="2400" b="1" dirty="0">
                <a:latin typeface="Arial Narrow" panose="020B0606020202030204" pitchFamily="34" charset="0"/>
              </a:rPr>
              <a:t>/</a:t>
            </a:r>
            <a:r>
              <a:rPr lang="en-US" sz="2400" b="1" dirty="0" err="1">
                <a:latin typeface="Arial Narrow" panose="020B0606020202030204" pitchFamily="34" charset="0"/>
              </a:rPr>
              <a:t>probabilité</a:t>
            </a:r>
            <a:r>
              <a:rPr lang="en-US" sz="2400" b="1" dirty="0">
                <a:latin typeface="Arial Narrow" panose="020B0606020202030204" pitchFamily="34" charset="0"/>
              </a:rPr>
              <a:t> </a:t>
            </a:r>
            <a:r>
              <a:rPr lang="en-US" sz="2400" b="1" dirty="0" err="1">
                <a:latin typeface="Arial Narrow" panose="020B0606020202030204" pitchFamily="34" charset="0"/>
              </a:rPr>
              <a:t>pré</a:t>
            </a:r>
            <a:r>
              <a:rPr lang="en-US" sz="2400" b="1" dirty="0">
                <a:latin typeface="Arial Narrow" panose="020B0606020202030204" pitchFamily="34" charset="0"/>
              </a:rPr>
              <a:t>-test </a:t>
            </a:r>
            <a:r>
              <a:rPr lang="en-US" sz="2400" dirty="0">
                <a:latin typeface="Arial Narrow" panose="020B0606020202030204" pitchFamily="34" charset="0"/>
              </a:rPr>
              <a:t>sur la performance d’un test</a:t>
            </a:r>
          </a:p>
          <a:p>
            <a:pPr marL="971526" lvl="1" indent="-304792">
              <a:buFont typeface="Arial" panose="020B0604020202020204" pitchFamily="34" charset="0"/>
              <a:buChar char="•"/>
            </a:pPr>
            <a:r>
              <a:rPr lang="en-US" sz="2000" dirty="0" err="1">
                <a:latin typeface="Arial Narrow" panose="020B0606020202030204" pitchFamily="34" charset="0"/>
              </a:rPr>
              <a:t>Chaque</a:t>
            </a:r>
            <a:r>
              <a:rPr lang="en-US" sz="2000" dirty="0">
                <a:latin typeface="Arial Narrow" panose="020B0606020202030204" pitchFamily="34" charset="0"/>
              </a:rPr>
              <a:t> test </a:t>
            </a:r>
            <a:r>
              <a:rPr lang="en-US" sz="2000" dirty="0" err="1">
                <a:latin typeface="Arial Narrow" panose="020B0606020202030204" pitchFamily="34" charset="0"/>
              </a:rPr>
              <a:t>n’est</a:t>
            </a:r>
            <a:r>
              <a:rPr lang="en-US" sz="2000" dirty="0">
                <a:latin typeface="Arial Narrow" panose="020B0606020202030204" pitchFamily="34" charset="0"/>
              </a:rPr>
              <a:t> pas bon dans </a:t>
            </a:r>
            <a:r>
              <a:rPr lang="en-US" sz="2000" dirty="0" err="1">
                <a:latin typeface="Arial Narrow" panose="020B0606020202030204" pitchFamily="34" charset="0"/>
              </a:rPr>
              <a:t>toutes</a:t>
            </a:r>
            <a:r>
              <a:rPr lang="en-US" sz="2000" dirty="0">
                <a:latin typeface="Arial Narrow" panose="020B0606020202030204" pitchFamily="34" charset="0"/>
              </a:rPr>
              <a:t> les situations</a:t>
            </a:r>
          </a:p>
          <a:p>
            <a:pPr marL="971526" lvl="1" indent="-304792">
              <a:buFont typeface="Arial" panose="020B0604020202020204" pitchFamily="34" charset="0"/>
              <a:buChar char="•"/>
            </a:pPr>
            <a:r>
              <a:rPr lang="en-US" sz="2000" dirty="0" err="1">
                <a:latin typeface="Arial Narrow" panose="020B0606020202030204" pitchFamily="34" charset="0"/>
              </a:rPr>
              <a:t>Redoubler</a:t>
            </a:r>
            <a:r>
              <a:rPr lang="en-US" sz="2000" dirty="0">
                <a:latin typeface="Arial Narrow" panose="020B0606020202030204" pitchFamily="34" charset="0"/>
              </a:rPr>
              <a:t> de prudence chez </a:t>
            </a:r>
            <a:r>
              <a:rPr lang="en-US" sz="2000" dirty="0" err="1">
                <a:latin typeface="Arial Narrow" panose="020B0606020202030204" pitchFamily="34" charset="0"/>
              </a:rPr>
              <a:t>vos</a:t>
            </a:r>
            <a:r>
              <a:rPr lang="en-US" sz="2000" dirty="0">
                <a:latin typeface="Arial Narrow" panose="020B0606020202030204" pitchFamily="34" charset="0"/>
              </a:rPr>
              <a:t> patients </a:t>
            </a:r>
            <a:r>
              <a:rPr lang="en-US" sz="2000" dirty="0" err="1">
                <a:latin typeface="Arial Narrow" panose="020B0606020202030204" pitchFamily="34" charset="0"/>
              </a:rPr>
              <a:t>asymptomatiques</a:t>
            </a:r>
            <a:endParaRPr lang="en-US" sz="2000" dirty="0">
              <a:latin typeface="Arial Narrow" panose="020B0606020202030204" pitchFamily="34" charset="0"/>
            </a:endParaRPr>
          </a:p>
          <a:p>
            <a:pPr marL="514338" indent="-304792">
              <a:buFont typeface="Arial" panose="020B0604020202020204" pitchFamily="34" charset="0"/>
              <a:buChar char="•"/>
            </a:pPr>
            <a:r>
              <a:rPr lang="en-US" sz="2400" dirty="0" err="1">
                <a:latin typeface="Arial Narrow" panose="020B0606020202030204" pitchFamily="34" charset="0"/>
              </a:rPr>
              <a:t>Considérez</a:t>
            </a:r>
            <a:r>
              <a:rPr lang="en-US" sz="2400" dirty="0">
                <a:latin typeface="Arial Narrow" panose="020B0606020202030204" pitchFamily="34" charset="0"/>
              </a:rPr>
              <a:t> la </a:t>
            </a:r>
            <a:r>
              <a:rPr lang="en-US" sz="2400" b="1" dirty="0">
                <a:latin typeface="Arial Narrow" panose="020B0606020202030204" pitchFamily="34" charset="0"/>
              </a:rPr>
              <a:t>marge </a:t>
            </a:r>
            <a:r>
              <a:rPr lang="en-US" sz="2400" b="1" dirty="0" err="1">
                <a:latin typeface="Arial Narrow" panose="020B0606020202030204" pitchFamily="34" charset="0"/>
              </a:rPr>
              <a:t>d’erreur</a:t>
            </a:r>
            <a:r>
              <a:rPr lang="en-US" sz="2400" b="1" dirty="0">
                <a:latin typeface="Arial Narrow" panose="020B0606020202030204" pitchFamily="34" charset="0"/>
              </a:rPr>
              <a:t> </a:t>
            </a:r>
            <a:r>
              <a:rPr lang="en-US" sz="2400" dirty="0">
                <a:latin typeface="Arial Narrow" panose="020B0606020202030204" pitchFamily="34" charset="0"/>
              </a:rPr>
              <a:t>de </a:t>
            </a:r>
            <a:r>
              <a:rPr lang="en-US" sz="2400" dirty="0" err="1">
                <a:latin typeface="Arial Narrow" panose="020B0606020202030204" pitchFamily="34" charset="0"/>
              </a:rPr>
              <a:t>votre</a:t>
            </a:r>
            <a:r>
              <a:rPr lang="en-US" sz="2400" dirty="0">
                <a:latin typeface="Arial Narrow" panose="020B0606020202030204" pitchFamily="34" charset="0"/>
              </a:rPr>
              <a:t> test </a:t>
            </a:r>
            <a:r>
              <a:rPr lang="en-US" sz="2400" dirty="0" err="1">
                <a:latin typeface="Arial Narrow" panose="020B0606020202030204" pitchFamily="34" charset="0"/>
              </a:rPr>
              <a:t>avant</a:t>
            </a:r>
            <a:r>
              <a:rPr lang="en-US" sz="2400" dirty="0">
                <a:latin typeface="Arial Narrow" panose="020B0606020202030204" pitchFamily="34" charset="0"/>
              </a:rPr>
              <a:t> </a:t>
            </a:r>
            <a:r>
              <a:rPr lang="en-US" sz="2400" dirty="0" err="1">
                <a:latin typeface="Arial Narrow" panose="020B0606020202030204" pitchFamily="34" charset="0"/>
              </a:rPr>
              <a:t>d’agir</a:t>
            </a:r>
            <a:r>
              <a:rPr lang="en-US" sz="2400" dirty="0">
                <a:latin typeface="Arial Narrow" panose="020B0606020202030204" pitchFamily="34" charset="0"/>
              </a:rPr>
              <a:t> dessus</a:t>
            </a:r>
          </a:p>
          <a:p>
            <a:pPr marL="514338" indent="-304792">
              <a:buFont typeface="Arial" panose="020B0604020202020204" pitchFamily="34" charset="0"/>
              <a:buChar char="•"/>
            </a:pPr>
            <a:r>
              <a:rPr lang="en-US" sz="2400" dirty="0">
                <a:latin typeface="Arial Narrow" panose="020B0606020202030204" pitchFamily="34" charset="0"/>
              </a:rPr>
              <a:t>Gare aux </a:t>
            </a:r>
            <a:r>
              <a:rPr lang="en-US" sz="2400" dirty="0" err="1">
                <a:latin typeface="Arial Narrow" panose="020B0606020202030204" pitchFamily="34" charset="0"/>
              </a:rPr>
              <a:t>résultats</a:t>
            </a:r>
            <a:r>
              <a:rPr lang="en-US" sz="2400" dirty="0">
                <a:latin typeface="Arial Narrow" panose="020B0606020202030204" pitchFamily="34" charset="0"/>
              </a:rPr>
              <a:t> </a:t>
            </a:r>
            <a:r>
              <a:rPr lang="en-US" sz="2400" dirty="0" err="1">
                <a:latin typeface="Arial Narrow" panose="020B0606020202030204" pitchFamily="34" charset="0"/>
              </a:rPr>
              <a:t>intermédiaires</a:t>
            </a:r>
            <a:r>
              <a:rPr lang="en-US" sz="2400" dirty="0">
                <a:latin typeface="Arial Narrow" panose="020B0606020202030204" pitchFamily="34" charset="0"/>
              </a:rPr>
              <a:t>. Ce </a:t>
            </a:r>
            <a:r>
              <a:rPr lang="en-US" sz="2400" dirty="0" err="1">
                <a:latin typeface="Arial Narrow" panose="020B0606020202030204" pitchFamily="34" charset="0"/>
              </a:rPr>
              <a:t>sont</a:t>
            </a:r>
            <a:r>
              <a:rPr lang="en-US" sz="2400" dirty="0">
                <a:latin typeface="Arial Narrow" panose="020B0606020202030204" pitchFamily="34" charset="0"/>
              </a:rPr>
              <a:t> </a:t>
            </a:r>
            <a:r>
              <a:rPr lang="en-US" sz="2400" dirty="0" err="1">
                <a:latin typeface="Arial Narrow" panose="020B0606020202030204" pitchFamily="34" charset="0"/>
              </a:rPr>
              <a:t>souvent</a:t>
            </a:r>
            <a:r>
              <a:rPr lang="en-US" sz="2400" dirty="0">
                <a:latin typeface="Arial Narrow" panose="020B0606020202030204" pitchFamily="34" charset="0"/>
              </a:rPr>
              <a:t> des </a:t>
            </a:r>
            <a:r>
              <a:rPr lang="en-US" sz="2400" dirty="0" err="1">
                <a:latin typeface="Arial Narrow" panose="020B0606020202030204" pitchFamily="34" charset="0"/>
              </a:rPr>
              <a:t>substituts</a:t>
            </a:r>
            <a:r>
              <a:rPr lang="en-US" sz="2400" dirty="0">
                <a:latin typeface="Arial Narrow" panose="020B0606020202030204" pitchFamily="34" charset="0"/>
              </a:rPr>
              <a:t> </a:t>
            </a:r>
            <a:r>
              <a:rPr lang="en-US" sz="2400" dirty="0" err="1">
                <a:latin typeface="Arial Narrow" panose="020B0606020202030204" pitchFamily="34" charset="0"/>
              </a:rPr>
              <a:t>trompeurs</a:t>
            </a:r>
            <a:r>
              <a:rPr lang="en-US" sz="2400" dirty="0">
                <a:latin typeface="Arial Narrow" panose="020B0606020202030204" pitchFamily="34" charset="0"/>
              </a:rPr>
              <a:t>.</a:t>
            </a:r>
          </a:p>
          <a:p>
            <a:pPr marL="514338" indent="-304792">
              <a:buFont typeface="Arial" panose="020B0604020202020204" pitchFamily="34" charset="0"/>
              <a:buChar char="•"/>
            </a:pPr>
            <a:r>
              <a:rPr lang="en-US" sz="2400" dirty="0" err="1">
                <a:latin typeface="Arial Narrow" panose="020B0606020202030204" pitchFamily="34" charset="0"/>
              </a:rPr>
              <a:t>Demandez</a:t>
            </a:r>
            <a:r>
              <a:rPr lang="en-US" sz="2400" dirty="0">
                <a:latin typeface="Arial Narrow" panose="020B0606020202030204" pitchFamily="34" charset="0"/>
              </a:rPr>
              <a:t> </a:t>
            </a:r>
            <a:r>
              <a:rPr lang="en-US" sz="2400" dirty="0" err="1">
                <a:latin typeface="Arial Narrow" panose="020B0606020202030204" pitchFamily="34" charset="0"/>
              </a:rPr>
              <a:t>vous</a:t>
            </a:r>
            <a:r>
              <a:rPr lang="en-US" sz="2400" dirty="0">
                <a:latin typeface="Arial Narrow" panose="020B0606020202030204" pitchFamily="34" charset="0"/>
              </a:rPr>
              <a:t> :</a:t>
            </a:r>
          </a:p>
          <a:p>
            <a:pPr marL="971526" lvl="1" indent="-304792">
              <a:buFont typeface="Arial" panose="020B0604020202020204" pitchFamily="34" charset="0"/>
              <a:buChar char="•"/>
            </a:pPr>
            <a:r>
              <a:rPr lang="en-US" sz="2000" dirty="0">
                <a:latin typeface="Arial Narrow" panose="020B0606020202030204" pitchFamily="34" charset="0"/>
              </a:rPr>
              <a:t>Est-</a:t>
            </a:r>
            <a:r>
              <a:rPr lang="en-US" sz="2000" dirty="0" err="1">
                <a:latin typeface="Arial Narrow" panose="020B0606020202030204" pitchFamily="34" charset="0"/>
              </a:rPr>
              <a:t>ce</a:t>
            </a:r>
            <a:r>
              <a:rPr lang="en-US" sz="2000" dirty="0">
                <a:latin typeface="Arial Narrow" panose="020B0606020202030204" pitchFamily="34" charset="0"/>
              </a:rPr>
              <a:t> que le test </a:t>
            </a:r>
            <a:r>
              <a:rPr lang="en-US" sz="2000" dirty="0" err="1">
                <a:latin typeface="Arial Narrow" panose="020B0606020202030204" pitchFamily="34" charset="0"/>
              </a:rPr>
              <a:t>va</a:t>
            </a:r>
            <a:r>
              <a:rPr lang="en-US" sz="2000" dirty="0">
                <a:latin typeface="Arial Narrow" panose="020B0606020202030204" pitchFamily="34" charset="0"/>
              </a:rPr>
              <a:t> changer ma </a:t>
            </a:r>
            <a:r>
              <a:rPr lang="en-US" sz="2000" dirty="0" err="1">
                <a:latin typeface="Arial Narrow" panose="020B0606020202030204" pitchFamily="34" charset="0"/>
              </a:rPr>
              <a:t>conduite</a:t>
            </a:r>
            <a:r>
              <a:rPr lang="en-US" sz="2000" dirty="0">
                <a:latin typeface="Arial Narrow" panose="020B0606020202030204" pitchFamily="34" charset="0"/>
              </a:rPr>
              <a:t>?</a:t>
            </a:r>
          </a:p>
          <a:p>
            <a:pPr marL="971526" lvl="1" indent="-304792">
              <a:buFont typeface="Arial" panose="020B0604020202020204" pitchFamily="34" charset="0"/>
              <a:buChar char="•"/>
            </a:pPr>
            <a:r>
              <a:rPr lang="en-US" sz="2000" dirty="0" err="1">
                <a:latin typeface="Arial Narrow" panose="020B0606020202030204" pitchFamily="34" charset="0"/>
              </a:rPr>
              <a:t>Qu’est-ce</a:t>
            </a:r>
            <a:r>
              <a:rPr lang="en-US" sz="2000" dirty="0">
                <a:latin typeface="Arial Narrow" panose="020B0606020202030204" pitchFamily="34" charset="0"/>
              </a:rPr>
              <a:t> que je </a:t>
            </a:r>
            <a:r>
              <a:rPr lang="en-US" sz="2000" dirty="0" err="1">
                <a:latin typeface="Arial Narrow" panose="020B0606020202030204" pitchFamily="34" charset="0"/>
              </a:rPr>
              <a:t>fais</a:t>
            </a:r>
            <a:r>
              <a:rPr lang="en-US" sz="2000" dirty="0">
                <a:latin typeface="Arial Narrow" panose="020B0606020202030204" pitchFamily="34" charset="0"/>
              </a:rPr>
              <a:t> </a:t>
            </a:r>
            <a:r>
              <a:rPr lang="en-US" sz="2000" dirty="0" err="1">
                <a:latin typeface="Arial Narrow" panose="020B0606020202030204" pitchFamily="34" charset="0"/>
              </a:rPr>
              <a:t>si</a:t>
            </a:r>
            <a:r>
              <a:rPr lang="en-US" sz="2000" dirty="0">
                <a:latin typeface="Arial Narrow" panose="020B0606020202030204" pitchFamily="34" charset="0"/>
              </a:rPr>
              <a:t> le </a:t>
            </a:r>
            <a:r>
              <a:rPr lang="en-US" sz="2000" dirty="0" err="1">
                <a:latin typeface="Arial Narrow" panose="020B0606020202030204" pitchFamily="34" charset="0"/>
              </a:rPr>
              <a:t>résultat</a:t>
            </a:r>
            <a:r>
              <a:rPr lang="en-US" sz="2000" dirty="0">
                <a:latin typeface="Arial Narrow" panose="020B0606020202030204" pitchFamily="34" charset="0"/>
              </a:rPr>
              <a:t> </a:t>
            </a:r>
            <a:r>
              <a:rPr lang="en-US" sz="2000" dirty="0" err="1">
                <a:latin typeface="Arial Narrow" panose="020B0606020202030204" pitchFamily="34" charset="0"/>
              </a:rPr>
              <a:t>est</a:t>
            </a:r>
            <a:r>
              <a:rPr lang="en-US" sz="2000" dirty="0">
                <a:latin typeface="Arial Narrow" panose="020B0606020202030204" pitchFamily="34" charset="0"/>
              </a:rPr>
              <a:t> anormal?</a:t>
            </a:r>
          </a:p>
          <a:p>
            <a:pPr marL="514338" indent="-304792">
              <a:buFont typeface="Arial" panose="020B0604020202020204" pitchFamily="34" charset="0"/>
              <a:buChar char="•"/>
            </a:pPr>
            <a:r>
              <a:rPr lang="en-US" sz="2400" dirty="0" err="1">
                <a:latin typeface="Arial Narrow" panose="020B0606020202030204" pitchFamily="34" charset="0"/>
              </a:rPr>
              <a:t>Discutez</a:t>
            </a:r>
            <a:r>
              <a:rPr lang="en-US" sz="2400" dirty="0">
                <a:latin typeface="Arial Narrow" panose="020B0606020202030204" pitchFamily="34" charset="0"/>
              </a:rPr>
              <a:t> avec </a:t>
            </a:r>
            <a:r>
              <a:rPr lang="en-US" sz="2400" dirty="0" err="1">
                <a:latin typeface="Arial Narrow" panose="020B0606020202030204" pitchFamily="34" charset="0"/>
              </a:rPr>
              <a:t>vos</a:t>
            </a:r>
            <a:r>
              <a:rPr lang="en-US" sz="2400" dirty="0">
                <a:latin typeface="Arial Narrow" panose="020B0606020202030204" pitchFamily="34" charset="0"/>
              </a:rPr>
              <a:t> </a:t>
            </a:r>
            <a:r>
              <a:rPr lang="en-US" sz="2400" dirty="0" err="1">
                <a:latin typeface="Arial Narrow" panose="020B0606020202030204" pitchFamily="34" charset="0"/>
              </a:rPr>
              <a:t>patient.e.s</a:t>
            </a:r>
            <a:r>
              <a:rPr lang="en-US" sz="2400" dirty="0">
                <a:latin typeface="Arial Narrow" panose="020B0606020202030204" pitchFamily="34" charset="0"/>
              </a:rPr>
              <a:t>…</a:t>
            </a:r>
          </a:p>
          <a:p>
            <a:pPr marL="666734" lvl="1" indent="0">
              <a:buNone/>
            </a:pPr>
            <a:endParaRPr lang="en-US" sz="2000" dirty="0">
              <a:latin typeface="Arial Narrow" panose="020B0606020202030204" pitchFamily="34" charset="0"/>
            </a:endParaRPr>
          </a:p>
          <a:p>
            <a:pPr marL="209545" indent="0">
              <a:buNone/>
            </a:pPr>
            <a:r>
              <a:rPr lang="en-US" sz="2400" dirty="0">
                <a:latin typeface="Arial Narrow" panose="020B0606020202030204" pitchFamily="34" charset="0"/>
              </a:rPr>
              <a:t> </a:t>
            </a:r>
          </a:p>
          <a:p>
            <a:pPr indent="-304792">
              <a:buFont typeface="Arial" panose="020B0604020202020204" pitchFamily="34" charset="0"/>
              <a:buChar char="•"/>
            </a:pPr>
            <a:endParaRPr lang="en-US" sz="2400" dirty="0">
              <a:latin typeface="Arial Narrow" panose="020B0606020202030204" pitchFamily="34" charset="0"/>
            </a:endParaRPr>
          </a:p>
        </p:txBody>
      </p:sp>
    </p:spTree>
    <p:extLst>
      <p:ext uri="{BB962C8B-B14F-4D97-AF65-F5344CB8AC3E}">
        <p14:creationId xmlns:p14="http://schemas.microsoft.com/office/powerpoint/2010/main" val="17587871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tmoji Image">
            <a:extLst>
              <a:ext uri="{FF2B5EF4-FFF2-40B4-BE49-F238E27FC236}">
                <a16:creationId xmlns:a16="http://schemas.microsoft.com/office/drawing/2014/main" id="{498BF9BD-61DE-8A4A-82FA-0F72DA329F12}"/>
              </a:ext>
            </a:extLst>
          </p:cNvPr>
          <p:cNvPicPr>
            <a:picLocks noGrp="1" noChangeAspect="1" noChangeArrowheads="1"/>
          </p:cNvPicPr>
          <p:nvPr>
            <p:ph idx="10"/>
            <p:custDataLst>
              <p:tags r:id="rId1"/>
            </p:custDataLst>
          </p:nvPr>
        </p:nvPicPr>
        <p:blipFill>
          <a:blip r:embed="rId4">
            <a:extLst>
              <a:ext uri="{28A0092B-C50C-407E-A947-70E740481C1C}">
                <a14:useLocalDpi xmlns:a14="http://schemas.microsoft.com/office/drawing/2010/main" val="0"/>
              </a:ext>
            </a:extLst>
          </a:blip>
          <a:stretch>
            <a:fillRect/>
          </a:stretch>
        </p:blipFill>
        <p:spPr bwMode="auto">
          <a:xfrm>
            <a:off x="6173935" y="1618488"/>
            <a:ext cx="5239512" cy="523951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D34209C-561F-B646-96E0-E0EB09A45360}"/>
              </a:ext>
            </a:extLst>
          </p:cNvPr>
          <p:cNvSpPr>
            <a:spLocks noGrp="1"/>
          </p:cNvSpPr>
          <p:nvPr>
            <p:ph type="title"/>
            <p:custDataLst>
              <p:tags r:id="rId2"/>
            </p:custDataLst>
          </p:nvPr>
        </p:nvSpPr>
        <p:spPr>
          <a:xfrm>
            <a:off x="4299187" y="-330233"/>
            <a:ext cx="4355796" cy="2249424"/>
          </a:xfrm>
        </p:spPr>
        <p:txBody>
          <a:bodyPr vert="horz" lIns="91440" tIns="45720" rIns="91440" bIns="45720" rtlCol="0" anchor="ctr">
            <a:normAutofit fontScale="90000"/>
          </a:bodyPr>
          <a:lstStyle/>
          <a:p>
            <a:r>
              <a:rPr lang="en-US" sz="5400" dirty="0" err="1">
                <a:solidFill>
                  <a:schemeClr val="tx1">
                    <a:lumMod val="75000"/>
                    <a:lumOff val="25000"/>
                  </a:schemeClr>
                </a:solidFill>
                <a:latin typeface="Arial" panose="020B0604020202020204" pitchFamily="34" charset="0"/>
                <a:ea typeface="+mj-ea"/>
                <a:cs typeface="Arial" panose="020B0604020202020204" pitchFamily="34" charset="0"/>
              </a:rPr>
              <a:t>Période</a:t>
            </a:r>
            <a:r>
              <a:rPr lang="en-US" sz="5400" dirty="0">
                <a:solidFill>
                  <a:schemeClr val="tx1">
                    <a:lumMod val="75000"/>
                    <a:lumOff val="25000"/>
                  </a:schemeClr>
                </a:solidFill>
                <a:latin typeface="Arial" panose="020B0604020202020204" pitchFamily="34" charset="0"/>
                <a:ea typeface="+mj-ea"/>
                <a:cs typeface="Arial" panose="020B0604020202020204" pitchFamily="34" charset="0"/>
              </a:rPr>
              <a:t> </a:t>
            </a:r>
            <a:br>
              <a:rPr lang="en-US" sz="5400" dirty="0">
                <a:solidFill>
                  <a:schemeClr val="tx1">
                    <a:lumMod val="75000"/>
                    <a:lumOff val="25000"/>
                  </a:schemeClr>
                </a:solidFill>
                <a:latin typeface="Arial" panose="020B0604020202020204" pitchFamily="34" charset="0"/>
                <a:ea typeface="+mj-ea"/>
                <a:cs typeface="Arial" panose="020B0604020202020204" pitchFamily="34" charset="0"/>
              </a:rPr>
            </a:br>
            <a:r>
              <a:rPr lang="en-US" sz="5400" dirty="0">
                <a:solidFill>
                  <a:schemeClr val="tx1">
                    <a:lumMod val="75000"/>
                    <a:lumOff val="25000"/>
                  </a:schemeClr>
                </a:solidFill>
                <a:latin typeface="Arial" panose="020B0604020202020204" pitchFamily="34" charset="0"/>
                <a:ea typeface="+mj-ea"/>
                <a:cs typeface="Arial" panose="020B0604020202020204" pitchFamily="34" charset="0"/>
              </a:rPr>
              <a:t>de questions</a:t>
            </a:r>
          </a:p>
        </p:txBody>
      </p:sp>
    </p:spTree>
    <p:extLst>
      <p:ext uri="{BB962C8B-B14F-4D97-AF65-F5344CB8AC3E}">
        <p14:creationId xmlns:p14="http://schemas.microsoft.com/office/powerpoint/2010/main" val="8848824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0EC7F4-15F1-BB58-5AB7-EB589DA5151A}"/>
              </a:ext>
            </a:extLst>
          </p:cNvPr>
          <p:cNvSpPr>
            <a:spLocks noGrp="1"/>
          </p:cNvSpPr>
          <p:nvPr>
            <p:ph type="title"/>
          </p:nvPr>
        </p:nvSpPr>
        <p:spPr>
          <a:xfrm>
            <a:off x="1773381" y="365128"/>
            <a:ext cx="9580419" cy="1325563"/>
          </a:xfrm>
        </p:spPr>
        <p:txBody>
          <a:bodyPr/>
          <a:lstStyle/>
          <a:p>
            <a:r>
              <a:rPr lang="fr-FR" dirty="0"/>
              <a:t>Liste autres tests</a:t>
            </a:r>
          </a:p>
        </p:txBody>
      </p:sp>
      <p:sp>
        <p:nvSpPr>
          <p:cNvPr id="5" name="Espace réservé du contenu 4">
            <a:extLst>
              <a:ext uri="{FF2B5EF4-FFF2-40B4-BE49-F238E27FC236}">
                <a16:creationId xmlns:a16="http://schemas.microsoft.com/office/drawing/2014/main" id="{6F059BB4-2173-5BC7-868C-5E48D74AF8FC}"/>
              </a:ext>
            </a:extLst>
          </p:cNvPr>
          <p:cNvSpPr>
            <a:spLocks noGrp="1"/>
          </p:cNvSpPr>
          <p:nvPr>
            <p:ph idx="1"/>
          </p:nvPr>
        </p:nvSpPr>
        <p:spPr>
          <a:xfrm>
            <a:off x="1773381" y="1825625"/>
            <a:ext cx="9580419" cy="4351339"/>
          </a:xfrm>
        </p:spPr>
        <p:txBody>
          <a:bodyPr/>
          <a:lstStyle/>
          <a:p>
            <a:r>
              <a:rPr lang="fr-FR" dirty="0"/>
              <a:t>Urée</a:t>
            </a:r>
          </a:p>
          <a:p>
            <a:r>
              <a:rPr lang="fr-FR" dirty="0"/>
              <a:t>ANA </a:t>
            </a:r>
          </a:p>
          <a:p>
            <a:r>
              <a:rPr lang="fr-FR" dirty="0"/>
              <a:t>HLA B27</a:t>
            </a:r>
          </a:p>
          <a:p>
            <a:pPr marL="0" indent="0">
              <a:buNone/>
            </a:pPr>
            <a:r>
              <a:rPr lang="fr-FR" dirty="0"/>
              <a:t> </a:t>
            </a:r>
          </a:p>
        </p:txBody>
      </p:sp>
    </p:spTree>
    <p:extLst>
      <p:ext uri="{BB962C8B-B14F-4D97-AF65-F5344CB8AC3E}">
        <p14:creationId xmlns:p14="http://schemas.microsoft.com/office/powerpoint/2010/main" val="23571898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DB95850-3AF7-76FD-743A-24C3D31099F6}"/>
              </a:ext>
            </a:extLst>
          </p:cNvPr>
          <p:cNvSpPr>
            <a:spLocks noGrp="1"/>
          </p:cNvSpPr>
          <p:nvPr>
            <p:ph type="title"/>
          </p:nvPr>
        </p:nvSpPr>
        <p:spPr/>
        <p:txBody>
          <a:bodyPr/>
          <a:lstStyle/>
          <a:p>
            <a:endParaRPr lang="fr-FR"/>
          </a:p>
        </p:txBody>
      </p:sp>
      <p:graphicFrame>
        <p:nvGraphicFramePr>
          <p:cNvPr id="4" name="Tableau 4">
            <a:extLst>
              <a:ext uri="{FF2B5EF4-FFF2-40B4-BE49-F238E27FC236}">
                <a16:creationId xmlns:a16="http://schemas.microsoft.com/office/drawing/2014/main" id="{AA81CF49-0A93-A814-36B4-C8EDF43E268F}"/>
              </a:ext>
            </a:extLst>
          </p:cNvPr>
          <p:cNvGraphicFramePr>
            <a:graphicFrameLocks noGrp="1"/>
          </p:cNvGraphicFramePr>
          <p:nvPr>
            <p:ph idx="10"/>
          </p:nvPr>
        </p:nvGraphicFramePr>
        <p:xfrm>
          <a:off x="2194984" y="1930400"/>
          <a:ext cx="9558867" cy="3212252"/>
        </p:xfrm>
        <a:graphic>
          <a:graphicData uri="http://schemas.openxmlformats.org/drawingml/2006/table">
            <a:tbl>
              <a:tblPr firstRow="1" bandRow="1">
                <a:tableStyleId>{5C22544A-7EE6-4342-B048-85BDC9FD1C3A}</a:tableStyleId>
              </a:tblPr>
              <a:tblGrid>
                <a:gridCol w="2696684">
                  <a:extLst>
                    <a:ext uri="{9D8B030D-6E8A-4147-A177-3AD203B41FA5}">
                      <a16:colId xmlns:a16="http://schemas.microsoft.com/office/drawing/2014/main" val="1148198746"/>
                    </a:ext>
                  </a:extLst>
                </a:gridCol>
                <a:gridCol w="2287395">
                  <a:extLst>
                    <a:ext uri="{9D8B030D-6E8A-4147-A177-3AD203B41FA5}">
                      <a16:colId xmlns:a16="http://schemas.microsoft.com/office/drawing/2014/main" val="2743381530"/>
                    </a:ext>
                  </a:extLst>
                </a:gridCol>
                <a:gridCol w="2287393">
                  <a:extLst>
                    <a:ext uri="{9D8B030D-6E8A-4147-A177-3AD203B41FA5}">
                      <a16:colId xmlns:a16="http://schemas.microsoft.com/office/drawing/2014/main" val="847509083"/>
                    </a:ext>
                  </a:extLst>
                </a:gridCol>
                <a:gridCol w="2287395">
                  <a:extLst>
                    <a:ext uri="{9D8B030D-6E8A-4147-A177-3AD203B41FA5}">
                      <a16:colId xmlns:a16="http://schemas.microsoft.com/office/drawing/2014/main" val="1452813683"/>
                    </a:ext>
                  </a:extLst>
                </a:gridCol>
              </a:tblGrid>
              <a:tr h="528320">
                <a:tc gridSpan="4">
                  <a:txBody>
                    <a:bodyPr/>
                    <a:lstStyle/>
                    <a:p>
                      <a:pPr algn="ctr"/>
                      <a:r>
                        <a:rPr lang="fr-FR" sz="2700" dirty="0"/>
                        <a:t>Nom du test</a:t>
                      </a:r>
                    </a:p>
                  </a:txBody>
                  <a:tcPr marL="121920" marR="121920" marT="60960" marB="60960"/>
                </a:tc>
                <a:tc hMerge="1">
                  <a:txBody>
                    <a:bodyPr/>
                    <a:lstStyle/>
                    <a:p>
                      <a:endParaRPr lang="fr-FR" dirty="0"/>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69023898"/>
                  </a:ext>
                </a:extLst>
              </a:tr>
              <a:tr h="494453">
                <a:tc>
                  <a:txBody>
                    <a:bodyPr/>
                    <a:lstStyle/>
                    <a:p>
                      <a:r>
                        <a:rPr lang="fr-FR" sz="2100" dirty="0"/>
                        <a:t>Indication(s) à éviter</a:t>
                      </a:r>
                    </a:p>
                  </a:txBody>
                  <a:tcPr marL="121920" marR="121920" marT="60960" marB="60960"/>
                </a:tc>
                <a:tc gridSpan="3">
                  <a:txBody>
                    <a:bodyPr/>
                    <a:lstStyle/>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33049881"/>
                  </a:ext>
                </a:extLst>
              </a:tr>
              <a:tr h="494453">
                <a:tc>
                  <a:txBody>
                    <a:bodyPr/>
                    <a:lstStyle/>
                    <a:p>
                      <a:r>
                        <a:rPr lang="fr-FR" sz="2100" dirty="0"/>
                        <a:t>Contexte</a:t>
                      </a:r>
                    </a:p>
                  </a:txBody>
                  <a:tcPr marL="121920" marR="121920" marT="60960" marB="60960"/>
                </a:tc>
                <a:tc gridSpan="3">
                  <a:txBody>
                    <a:bodyPr/>
                    <a:lstStyle/>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02533013"/>
                  </a:ext>
                </a:extLst>
              </a:tr>
              <a:tr h="494453">
                <a:tc>
                  <a:txBody>
                    <a:bodyPr/>
                    <a:lstStyle/>
                    <a:p>
                      <a:r>
                        <a:rPr lang="fr-FR" sz="2100" dirty="0"/>
                        <a:t>Sensibilité/Spécificité</a:t>
                      </a:r>
                    </a:p>
                  </a:txBody>
                  <a:tcPr marL="121920" marR="121920" marT="60960" marB="60960"/>
                </a:tc>
                <a:tc>
                  <a:txBody>
                    <a:bodyPr/>
                    <a:lstStyle/>
                    <a:p>
                      <a:pPr algn="ctr"/>
                      <a:endParaRPr lang="fr-FR" sz="2400" dirty="0"/>
                    </a:p>
                  </a:txBody>
                  <a:tcPr marL="121920" marR="121920" marT="60960" marB="60960"/>
                </a:tc>
                <a:tc>
                  <a:txBody>
                    <a:bodyPr/>
                    <a:lstStyle/>
                    <a:p>
                      <a:r>
                        <a:rPr lang="fr-FR" sz="1900" dirty="0"/>
                        <a:t>Substitut hasardeux?</a:t>
                      </a:r>
                    </a:p>
                  </a:txBody>
                  <a:tcPr marL="121920" marR="121920" marT="60960" marB="60960"/>
                </a:tc>
                <a:tc>
                  <a:txBody>
                    <a:bodyPr/>
                    <a:lstStyle/>
                    <a:p>
                      <a:pPr algn="ctr"/>
                      <a:endParaRPr lang="fr-FR" sz="2400" dirty="0"/>
                    </a:p>
                  </a:txBody>
                  <a:tcPr marL="121920" marR="121920" marT="60960" marB="60960"/>
                </a:tc>
                <a:extLst>
                  <a:ext uri="{0D108BD9-81ED-4DB2-BD59-A6C34878D82A}">
                    <a16:rowId xmlns:a16="http://schemas.microsoft.com/office/drawing/2014/main" val="657176255"/>
                  </a:ext>
                </a:extLst>
              </a:tr>
              <a:tr h="494453">
                <a:tc>
                  <a:txBody>
                    <a:bodyPr/>
                    <a:lstStyle/>
                    <a:p>
                      <a:r>
                        <a:rPr lang="fr-FR" sz="2100" dirty="0"/>
                        <a:t>Variabilité biologique</a:t>
                      </a:r>
                    </a:p>
                  </a:txBody>
                  <a:tcPr marL="121920" marR="121920" marT="60960" marB="60960"/>
                </a:tc>
                <a:tc>
                  <a:txBody>
                    <a:bodyPr/>
                    <a:lstStyle/>
                    <a:p>
                      <a:pPr algn="ctr"/>
                      <a:endParaRPr lang="fr-FR" sz="2400" dirty="0"/>
                    </a:p>
                  </a:txBody>
                  <a:tcPr marL="121920" marR="121920" marT="60960" marB="60960"/>
                </a:tc>
                <a:tc>
                  <a:txBody>
                    <a:bodyPr/>
                    <a:lstStyle/>
                    <a:p>
                      <a:r>
                        <a:rPr lang="fr-FR" sz="2100" dirty="0"/>
                        <a:t>Coût</a:t>
                      </a:r>
                    </a:p>
                  </a:txBody>
                  <a:tcPr marL="121920" marR="121920" marT="60960" marB="60960"/>
                </a:tc>
                <a:tc>
                  <a:txBody>
                    <a:bodyPr/>
                    <a:lstStyle/>
                    <a:p>
                      <a:pPr algn="ctr"/>
                      <a:endParaRPr lang="fr-FR" sz="2400" dirty="0"/>
                    </a:p>
                  </a:txBody>
                  <a:tcPr marL="121920" marR="121920" marT="60960" marB="60960"/>
                </a:tc>
                <a:extLst>
                  <a:ext uri="{0D108BD9-81ED-4DB2-BD59-A6C34878D82A}">
                    <a16:rowId xmlns:a16="http://schemas.microsoft.com/office/drawing/2014/main" val="3847945946"/>
                  </a:ext>
                </a:extLst>
              </a:tr>
              <a:tr h="494453">
                <a:tc>
                  <a:txBody>
                    <a:bodyPr/>
                    <a:lstStyle/>
                    <a:p>
                      <a:r>
                        <a:rPr lang="fr-FR" sz="2100" dirty="0"/>
                        <a:t>Alternative</a:t>
                      </a:r>
                    </a:p>
                  </a:txBody>
                  <a:tcPr marL="121920" marR="121920" marT="60960" marB="60960"/>
                </a:tc>
                <a:tc gridSpan="3">
                  <a:txBody>
                    <a:bodyPr/>
                    <a:lstStyle/>
                    <a:p>
                      <a:endParaRPr lang="fr-FR" sz="2400" dirty="0"/>
                    </a:p>
                  </a:txBody>
                  <a:tcPr marL="121920" marR="121920" marT="60960" marB="6096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2907047"/>
                  </a:ext>
                </a:extLst>
              </a:tr>
            </a:tbl>
          </a:graphicData>
        </a:graphic>
      </p:graphicFrame>
    </p:spTree>
    <p:extLst>
      <p:ext uri="{BB962C8B-B14F-4D97-AF65-F5344CB8AC3E}">
        <p14:creationId xmlns:p14="http://schemas.microsoft.com/office/powerpoint/2010/main" val="39070030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86F-4B4E-6344-ADE7-DFC5F90B7218}"/>
              </a:ext>
            </a:extLst>
          </p:cNvPr>
          <p:cNvSpPr>
            <a:spLocks noGrp="1"/>
          </p:cNvSpPr>
          <p:nvPr>
            <p:ph type="title"/>
          </p:nvPr>
        </p:nvSpPr>
        <p:spPr/>
        <p:txBody>
          <a:bodyPr/>
          <a:lstStyle/>
          <a:p>
            <a:r>
              <a:rPr lang="en-US" dirty="0"/>
              <a:t>Pour en savoir plus…</a:t>
            </a:r>
          </a:p>
        </p:txBody>
      </p:sp>
      <p:sp>
        <p:nvSpPr>
          <p:cNvPr id="3" name="Content Placeholder 2">
            <a:extLst>
              <a:ext uri="{FF2B5EF4-FFF2-40B4-BE49-F238E27FC236}">
                <a16:creationId xmlns:a16="http://schemas.microsoft.com/office/drawing/2014/main" id="{0FDA1E15-3AB0-B979-0AB9-D4B9D484ED53}"/>
              </a:ext>
            </a:extLst>
          </p:cNvPr>
          <p:cNvSpPr>
            <a:spLocks noGrp="1"/>
          </p:cNvSpPr>
          <p:nvPr>
            <p:ph idx="1"/>
          </p:nvPr>
        </p:nvSpPr>
        <p:spPr>
          <a:xfrm>
            <a:off x="838199" y="1308019"/>
            <a:ext cx="4839030" cy="4855951"/>
          </a:xfrm>
        </p:spPr>
        <p:txBody>
          <a:bodyPr anchor="t">
            <a:normAutofit/>
          </a:bodyPr>
          <a:lstStyle/>
          <a:p>
            <a:r>
              <a:rPr lang="fr-FR" dirty="0"/>
              <a:t>Horaire des séances « Choisir avec soin » au FMF 2023</a:t>
            </a:r>
          </a:p>
          <a:p>
            <a:r>
              <a:rPr lang="fr-FR" dirty="0"/>
              <a:t>Liste de ressources </a:t>
            </a:r>
          </a:p>
          <a:p>
            <a:r>
              <a:rPr lang="fr-FR" dirty="0"/>
              <a:t>Sites web de Choisir avec soin Québec et de Choisir avec soin Canada</a:t>
            </a:r>
          </a:p>
        </p:txBody>
      </p:sp>
      <p:pic>
        <p:nvPicPr>
          <p:cNvPr id="9" name="Image 8" descr="Une image contenant motif, carré, Graphique, Rectangle&#10;&#10;Description générée automatiquement">
            <a:extLst>
              <a:ext uri="{FF2B5EF4-FFF2-40B4-BE49-F238E27FC236}">
                <a16:creationId xmlns:a16="http://schemas.microsoft.com/office/drawing/2014/main" id="{05830158-9D96-6CD8-9D5E-F120035AE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45820"/>
            <a:ext cx="5166360" cy="5166360"/>
          </a:xfrm>
          <a:prstGeom prst="rect">
            <a:avLst/>
          </a:prstGeom>
        </p:spPr>
      </p:pic>
    </p:spTree>
    <p:extLst>
      <p:ext uri="{BB962C8B-B14F-4D97-AF65-F5344CB8AC3E}">
        <p14:creationId xmlns:p14="http://schemas.microsoft.com/office/powerpoint/2010/main" val="3814677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2413568"/>
            <a:ext cx="12192000" cy="0"/>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1422262" y="685800"/>
            <a:ext cx="9449208" cy="34798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pPr defTabSz="609630"/>
              <a:endParaRPr lang="en-US" sz="1200" dirty="0">
                <a:solidFill>
                  <a:prstClr val="black"/>
                </a:solidFill>
                <a:latin typeface="Calibri"/>
              </a:endParaRPr>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pPr defTabSz="609630"/>
              <a:endParaRPr lang="fr-CA"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2072095" y="1360256"/>
            <a:ext cx="8047811" cy="1667890"/>
            <a:chOff x="0" y="-133349"/>
            <a:chExt cx="14439805" cy="3335780"/>
          </a:xfrm>
        </p:grpSpPr>
        <p:sp>
          <p:nvSpPr>
            <p:cNvPr id="10" name="TextBox 10"/>
            <p:cNvSpPr txBox="1">
              <a:spLocks noGrp="1" noRot="1" noMove="1" noResize="1" noEditPoints="1" noAdjustHandles="1" noChangeArrowheads="1" noChangeShapeType="1"/>
            </p:cNvSpPr>
            <p:nvPr/>
          </p:nvSpPr>
          <p:spPr>
            <a:xfrm>
              <a:off x="0" y="-133349"/>
              <a:ext cx="14439805" cy="1513234"/>
            </a:xfrm>
            <a:prstGeom prst="rect">
              <a:avLst/>
            </a:prstGeom>
          </p:spPr>
          <p:txBody>
            <a:bodyPr lIns="0" tIns="0" rIns="0" bIns="0" rtlCol="0" anchor="t">
              <a:spAutoFit/>
            </a:bodyPr>
            <a:lstStyle/>
            <a:p>
              <a:pPr algn="ctr" defTabSz="609630">
                <a:lnSpc>
                  <a:spcPts val="5867"/>
                </a:lnSpc>
              </a:pPr>
              <a:r>
                <a:rPr lang="en-US" sz="5334" b="1" dirty="0">
                  <a:solidFill>
                    <a:srgbClr val="000000"/>
                  </a:solidFill>
                  <a:latin typeface="Lucida Bright" panose="02040602050505020304" pitchFamily="18" charset="0"/>
                </a:rPr>
                <a:t>Merci !</a:t>
              </a:r>
            </a:p>
          </p:txBody>
        </p:sp>
        <p:sp>
          <p:nvSpPr>
            <p:cNvPr id="11" name="TextBox 11"/>
            <p:cNvSpPr txBox="1">
              <a:spLocks noGrp="1" noRot="1" noMove="1" noResize="1" noEditPoints="1" noAdjustHandles="1" noChangeArrowheads="1" noChangeShapeType="1"/>
            </p:cNvSpPr>
            <p:nvPr/>
          </p:nvSpPr>
          <p:spPr>
            <a:xfrm>
              <a:off x="571231" y="1805895"/>
              <a:ext cx="13868574" cy="1396536"/>
            </a:xfrm>
            <a:prstGeom prst="rect">
              <a:avLst/>
            </a:prstGeom>
          </p:spPr>
          <p:txBody>
            <a:bodyPr wrap="square" lIns="0" tIns="0" rIns="0" bIns="0" rtlCol="0" anchor="t">
              <a:spAutoFit/>
            </a:bodyPr>
            <a:lstStyle/>
            <a:p>
              <a:pPr defTabSz="609630">
                <a:lnSpc>
                  <a:spcPts val="6628"/>
                </a:lnSpc>
              </a:pPr>
              <a:r>
                <a:rPr lang="fr-FR" sz="2133" dirty="0">
                  <a:solidFill>
                    <a:srgbClr val="000000"/>
                  </a:solidFill>
                  <a:latin typeface="Lucida Bright" panose="02040602050505020304" pitchFamily="18" charset="0"/>
                </a:rPr>
                <a:t>Veuillez remplir l’évaluation de la séance dès maintenant ! </a:t>
              </a:r>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672898" y="5153368"/>
            <a:ext cx="749364" cy="767465"/>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4732581" y="5189816"/>
            <a:ext cx="749364" cy="753001"/>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8199887" y="5182584"/>
            <a:ext cx="749364" cy="767465"/>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0144544" y="3278228"/>
            <a:ext cx="1817614" cy="1817614"/>
          </a:xfrm>
          <a:prstGeom prst="rect">
            <a:avLst/>
          </a:prstGeom>
        </p:spPr>
      </p:pic>
      <p:sp>
        <p:nvSpPr>
          <p:cNvPr id="13" name="TextBox 13"/>
          <p:cNvSpPr txBox="1">
            <a:spLocks noGrp="1" noRot="1" noMove="1" noResize="1" noEditPoints="1" noAdjustHandles="1" noChangeArrowheads="1" noChangeShapeType="1"/>
          </p:cNvSpPr>
          <p:nvPr/>
        </p:nvSpPr>
        <p:spPr>
          <a:xfrm>
            <a:off x="1622466" y="5407606"/>
            <a:ext cx="2957761" cy="330090"/>
          </a:xfrm>
          <a:prstGeom prst="rect">
            <a:avLst/>
          </a:prstGeom>
        </p:spPr>
        <p:txBody>
          <a:bodyPr wrap="square" lIns="0" tIns="0" rIns="0" bIns="0" rtlCol="0" anchor="t">
            <a:spAutoFit/>
          </a:bodyPr>
          <a:lstStyle/>
          <a:p>
            <a:pPr defTabSz="609630">
              <a:lnSpc>
                <a:spcPts val="2797"/>
              </a:lnSpc>
            </a:pPr>
            <a:r>
              <a:rPr lang="en-US" sz="2133" dirty="0" err="1">
                <a:solidFill>
                  <a:srgbClr val="000000"/>
                </a:solidFill>
                <a:latin typeface="Lucida Bright" panose="02040602050505020304" pitchFamily="18" charset="0"/>
                <a:cs typeface="Arial" panose="020B0604020202020204" pitchFamily="34" charset="0"/>
              </a:rPr>
              <a:t>FamilyMedicineForum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4" name="TextBox 14"/>
          <p:cNvSpPr txBox="1">
            <a:spLocks noGrp="1" noRot="1" noMove="1" noResize="1" noEditPoints="1" noAdjustHandles="1" noChangeArrowheads="1" noChangeShapeType="1"/>
          </p:cNvSpPr>
          <p:nvPr/>
        </p:nvSpPr>
        <p:spPr>
          <a:xfrm>
            <a:off x="5634300" y="5398044"/>
            <a:ext cx="2370839" cy="339708"/>
          </a:xfrm>
          <a:prstGeom prst="rect">
            <a:avLst/>
          </a:prstGeom>
        </p:spPr>
        <p:txBody>
          <a:bodyPr wrap="square" lIns="0" tIns="0" rIns="0" bIns="0" rtlCol="0" anchor="t">
            <a:spAutoFit/>
          </a:bodyPr>
          <a:lstStyle/>
          <a:p>
            <a:pPr defTabSz="609630">
              <a:lnSpc>
                <a:spcPts val="2895"/>
              </a:lnSpc>
            </a:pPr>
            <a:r>
              <a:rPr lang="en-US" sz="2133" dirty="0" err="1">
                <a:solidFill>
                  <a:srgbClr val="000000"/>
                </a:solidFill>
                <a:latin typeface="Lucida Bright" panose="02040602050505020304" pitchFamily="18" charset="0"/>
                <a:cs typeface="Arial" panose="020B0604020202020204" pitchFamily="34" charset="0"/>
              </a:rPr>
              <a:t>FamilyMedForum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5" name="TextBox 15"/>
          <p:cNvSpPr txBox="1">
            <a:spLocks noGrp="1" noRot="1" noMove="1" noResize="1" noEditPoints="1" noAdjustHandles="1" noChangeArrowheads="1" noChangeShapeType="1"/>
          </p:cNvSpPr>
          <p:nvPr/>
        </p:nvSpPr>
        <p:spPr>
          <a:xfrm>
            <a:off x="9144000" y="5401194"/>
            <a:ext cx="2641600" cy="339708"/>
          </a:xfrm>
          <a:prstGeom prst="rect">
            <a:avLst/>
          </a:prstGeom>
        </p:spPr>
        <p:txBody>
          <a:bodyPr wrap="square" lIns="0" tIns="0" rIns="0" bIns="0" rtlCol="0" anchor="t">
            <a:spAutoFit/>
          </a:bodyPr>
          <a:lstStyle/>
          <a:p>
            <a:pPr defTabSz="609630">
              <a:lnSpc>
                <a:spcPts val="2895"/>
              </a:lnSpc>
            </a:pPr>
            <a:r>
              <a:rPr lang="en-US" sz="2133" dirty="0" err="1">
                <a:solidFill>
                  <a:srgbClr val="000000"/>
                </a:solidFill>
                <a:latin typeface="Lucida Bright" panose="02040602050505020304" pitchFamily="18" charset="0"/>
                <a:cs typeface="Arial" panose="020B0604020202020204" pitchFamily="34" charset="0"/>
              </a:rPr>
              <a:t>FamilyMedForum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6" name="TextBox 16"/>
          <p:cNvSpPr txBox="1">
            <a:spLocks noGrp="1" noRot="1" noMove="1" noResize="1" noEditPoints="1" noAdjustHandles="1" noChangeArrowheads="1" noChangeShapeType="1"/>
          </p:cNvSpPr>
          <p:nvPr/>
        </p:nvSpPr>
        <p:spPr>
          <a:xfrm>
            <a:off x="10316869" y="3964093"/>
            <a:ext cx="1545411" cy="429413"/>
          </a:xfrm>
          <a:prstGeom prst="rect">
            <a:avLst/>
          </a:prstGeom>
        </p:spPr>
        <p:txBody>
          <a:bodyPr wrap="square" lIns="0" tIns="0" rIns="0" bIns="0" rtlCol="0" anchor="t">
            <a:spAutoFit/>
          </a:bodyPr>
          <a:lstStyle/>
          <a:p>
            <a:pPr defTabSz="609630">
              <a:lnSpc>
                <a:spcPts val="3733"/>
              </a:lnSpc>
            </a:pPr>
            <a:r>
              <a:rPr lang="en-US" sz="2400" dirty="0">
                <a:solidFill>
                  <a:srgbClr val="000000"/>
                </a:solidFill>
                <a:latin typeface="Amasis MT Pro Black" panose="02040A04050005020304" pitchFamily="18" charset="0"/>
                <a:cs typeface="Arial" panose="020B0604020202020204" pitchFamily="34" charset="0"/>
              </a:rPr>
              <a:t>#monfmf</a:t>
            </a:r>
          </a:p>
        </p:txBody>
      </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3253223" y="-909503"/>
            <a:ext cx="5486400" cy="762000"/>
          </a:xfrm>
          <a:prstGeom prst="rect">
            <a:avLst/>
          </a:prstGeom>
          <a:noFill/>
          <a:ln>
            <a:noFill/>
            <a:prstDash/>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fr-CA" dirty="0"/>
              <a:t>D</a:t>
            </a:r>
            <a:r>
              <a:rPr lang="fr-FR" dirty="0" err="1"/>
              <a:t>iapositive</a:t>
            </a:r>
            <a:r>
              <a:rPr lang="fr-FR" dirty="0"/>
              <a:t> de fin</a:t>
            </a:r>
            <a:endParaRPr lang="en-US" sz="2933"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3"/>
</p:tagLst>
</file>

<file path=ppt/tags/tag94.xml><?xml version="1.0" encoding="utf-8"?>
<p:tagLst xmlns:a="http://schemas.openxmlformats.org/drawingml/2006/main" xmlns:r="http://schemas.openxmlformats.org/officeDocument/2006/relationships" xmlns:p="http://schemas.openxmlformats.org/presentationml/2006/main">
  <p:tag name="NUM" val="14"/>
</p:tagLst>
</file>

<file path=ppt/tags/tag95.xml><?xml version="1.0" encoding="utf-8"?>
<p:tagLst xmlns:a="http://schemas.openxmlformats.org/drawingml/2006/main" xmlns:r="http://schemas.openxmlformats.org/officeDocument/2006/relationships" xmlns:p="http://schemas.openxmlformats.org/presentationml/2006/main">
  <p:tag name="NUM" val="15"/>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Thème Office">
  <a:themeElements>
    <a:clrScheme name="Choisir avec soin Québec">
      <a:dk1>
        <a:sysClr val="windowText" lastClr="000000"/>
      </a:dk1>
      <a:lt1>
        <a:sysClr val="window" lastClr="FFFFFF"/>
      </a:lt1>
      <a:dk2>
        <a:srgbClr val="6D6F71"/>
      </a:dk2>
      <a:lt2>
        <a:srgbClr val="54B7B3"/>
      </a:lt2>
      <a:accent1>
        <a:srgbClr val="2C6C75"/>
      </a:accent1>
      <a:accent2>
        <a:srgbClr val="6D6F71"/>
      </a:accent2>
      <a:accent3>
        <a:srgbClr val="FFFFFF"/>
      </a:accent3>
      <a:accent4>
        <a:srgbClr val="000000"/>
      </a:accent4>
      <a:accent5>
        <a:srgbClr val="FFFFFF"/>
      </a:accent5>
      <a:accent6>
        <a:srgbClr val="FFFFFF"/>
      </a:accent6>
      <a:hlink>
        <a:srgbClr val="54B7B3"/>
      </a:hlink>
      <a:folHlink>
        <a:srgbClr val="6D6F7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 FMED ble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 FMED bleu" id="{72EDED6A-7EEF-974F-82E5-BC2D16A0E43F}" vid="{0C4DD82A-5693-A642-93E9-AE8B6C73F58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141</TotalTime>
  <Words>5438</Words>
  <Application>Microsoft Office PowerPoint</Application>
  <PresentationFormat>Widescreen</PresentationFormat>
  <Paragraphs>811</Paragraphs>
  <Slides>96</Slides>
  <Notes>41</Notes>
  <HiddenSlides>6</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96</vt:i4>
      </vt:variant>
    </vt:vector>
  </HeadingPairs>
  <TitlesOfParts>
    <vt:vector size="113" baseType="lpstr">
      <vt:lpstr>Amasis MT Pro Black</vt:lpstr>
      <vt:lpstr>Arial</vt:lpstr>
      <vt:lpstr>Arial Narrow</vt:lpstr>
      <vt:lpstr>Calibri</vt:lpstr>
      <vt:lpstr>Calibri Light</vt:lpstr>
      <vt:lpstr>Courier New</vt:lpstr>
      <vt:lpstr>docs-Calibri</vt:lpstr>
      <vt:lpstr>Lucida Bright</vt:lpstr>
      <vt:lpstr>Montserrat</vt:lpstr>
      <vt:lpstr>Open Sans</vt:lpstr>
      <vt:lpstr>system-ui</vt:lpstr>
      <vt:lpstr>Trebuchet MS</vt:lpstr>
      <vt:lpstr>Wingdings</vt:lpstr>
      <vt:lpstr>1_Thème Office</vt:lpstr>
      <vt:lpstr>Office Theme</vt:lpstr>
      <vt:lpstr>Conception personnalisée</vt:lpstr>
      <vt:lpstr>Thème FMED bleu</vt:lpstr>
      <vt:lpstr>PowerPoint Presentation</vt:lpstr>
      <vt:lpstr>PowerPoint Presentation</vt:lpstr>
      <vt:lpstr>PowerPoint Presentation</vt:lpstr>
      <vt:lpstr>Objectifs d’apprentissage</vt:lpstr>
      <vt:lpstr>PowerPoint Presentation</vt:lpstr>
      <vt:lpstr>Combien coûtait le MF canadien moyen en 2015 en analyses de laboratoire?</vt:lpstr>
      <vt:lpstr>PowerPoint Presentation</vt:lpstr>
      <vt:lpstr>Ou l’équivalent de 270 milliards annuellement aux USA</vt:lpstr>
      <vt:lpstr>Dépenses de laboratoire par spécialité (en 2015)</vt:lpstr>
      <vt:lpstr>Les tests (et la vie) ne sont pas noirs ou blancs…</vt:lpstr>
      <vt:lpstr>Conséquences potentielles des tests</vt:lpstr>
      <vt:lpstr>3 concepts à considerer avant de prescrire un analyse de laboratoire</vt:lpstr>
      <vt:lpstr>PowerPoint Presentation</vt:lpstr>
      <vt:lpstr>À vous de choisir… avec soin</vt:lpstr>
      <vt:lpstr>1- Mieux vaut être vive que réactive?</vt:lpstr>
      <vt:lpstr>Recommandations Biochimie</vt:lpstr>
      <vt:lpstr>2- MGUS un jour, MGUS pour toujours</vt:lpstr>
      <vt:lpstr>Recommandations Biochimie</vt:lpstr>
      <vt:lpstr>3- Formule énergivore</vt:lpstr>
      <vt:lpstr>Pour plus d’info</vt:lpstr>
      <vt:lpstr>PowerPoint Presentation</vt:lpstr>
      <vt:lpstr>4- Subclinique ou superflu?</vt:lpstr>
      <vt:lpstr>TSH chez patient asymptomatique</vt:lpstr>
      <vt:lpstr>PowerPoint Presentation</vt:lpstr>
      <vt:lpstr>PowerPoint Presentation</vt:lpstr>
      <vt:lpstr>5- Statine = Shoot and forget</vt:lpstr>
      <vt:lpstr>Cibles de lipides : la panacée?</vt:lpstr>
      <vt:lpstr>Impact d’une statine sur le LDL</vt:lpstr>
      <vt:lpstr>PowerPoint Presentation</vt:lpstr>
      <vt:lpstr>PowerPoint Presentation</vt:lpstr>
      <vt:lpstr>6- Petit pipi va au labo</vt:lpstr>
      <vt:lpstr>Jusqu’à 50 % des aînés en soins de longue durée ont des bactéries dans leur urine,  </vt:lpstr>
      <vt:lpstr>Analyse et culture d’urine</vt:lpstr>
      <vt:lpstr>A+C Urine surutilisée même en première ligne?</vt:lpstr>
      <vt:lpstr>PowerPoint Presentation</vt:lpstr>
      <vt:lpstr>7- Pique, pique, pique, pique, pense plus </vt:lpstr>
      <vt:lpstr>PowerPoint Presentation</vt:lpstr>
      <vt:lpstr>Impact de l’autosurveillance de la glycémie</vt:lpstr>
      <vt:lpstr>8- Ajustement de l’allopurinol : goutte à goutte…</vt:lpstr>
      <vt:lpstr>Un seul ECR (Stamp 2017) sur le sujet  183 participants</vt:lpstr>
      <vt:lpstr>PowerPoint Presentation</vt:lpstr>
      <vt:lpstr>9- Movember… et APSprès?</vt:lpstr>
      <vt:lpstr>PowerPoint Presentation</vt:lpstr>
      <vt:lpstr>10 – Ô Vitamine D, fontaine de jouvence!</vt:lpstr>
      <vt:lpstr>Vitamine D sérique</vt:lpstr>
      <vt:lpstr>PowerPoint Presentation</vt:lpstr>
      <vt:lpstr>PowerPoint Presentation</vt:lpstr>
      <vt:lpstr>PowerPoint Presentation</vt:lpstr>
      <vt:lpstr>11- ALT-on besoin de dépister la stéatose hépatique?</vt:lpstr>
      <vt:lpstr>ALT pour prédire la cirrhose</vt:lpstr>
      <vt:lpstr>Pour plus d’info : Top du foie</vt:lpstr>
      <vt:lpstr>12- Fer ou ne pas fer, telle est la question</vt:lpstr>
      <vt:lpstr>PowerPoint Presentation</vt:lpstr>
      <vt:lpstr>13- B12, la vitamine qui fait oublier?</vt:lpstr>
      <vt:lpstr>PowerPoint Presentation</vt:lpstr>
      <vt:lpstr>Pour aller plus loin</vt:lpstr>
      <vt:lpstr>14- Loto-Testo</vt:lpstr>
      <vt:lpstr>PowerPoint Presentation</vt:lpstr>
      <vt:lpstr>On parle ici de DMS (une différence de 0,3 est considéré comme minime)</vt:lpstr>
      <vt:lpstr>15- Ça doit être les hormones</vt:lpstr>
      <vt:lpstr>Risques</vt:lpstr>
      <vt:lpstr>Bénéfices</vt:lpstr>
      <vt:lpstr>16- Pourquoi faire simple quand on peut faire compliqué</vt:lpstr>
      <vt:lpstr>Article cité par la SCC pour sa recommandation de faire un Lp(a) à vie</vt:lpstr>
      <vt:lpstr>17- CTX-peptide : nouveau terminator de la fracture de fragilisation?</vt:lpstr>
      <vt:lpstr>Recommandations en lien avec conflits d’intérêt?</vt:lpstr>
      <vt:lpstr>18 - Cause I’m B-N-P, I’m dynamite!</vt:lpstr>
      <vt:lpstr>Vignette du patient de 85 ans, MCAS avec ATCD d’insuffisance cardiaque, HTA qui se présente pour dyspnée/DPN/OTP et œdème MI</vt:lpstr>
      <vt:lpstr>19 - Folique que je le demande ?</vt:lpstr>
      <vt:lpstr>Exemple de l’acide folique Données du CHU de Québec (2012-2013) </vt:lpstr>
      <vt:lpstr>PowerPoint Presentation</vt:lpstr>
      <vt:lpstr>Intervention au CHU de Québec (2015)</vt:lpstr>
      <vt:lpstr>20- Spécificité du contexte/cas</vt:lpstr>
      <vt:lpstr>L’importance de la probabilité pré-test </vt:lpstr>
      <vt:lpstr>Piège potentiel du dépistage universel</vt:lpstr>
      <vt:lpstr>PowerPoint Presentation</vt:lpstr>
      <vt:lpstr>Association ≠ Causalité</vt:lpstr>
      <vt:lpstr>Résultat intermédiaire</vt:lpstr>
      <vt:lpstr>Exemple de résultat intermédiaire en médecine qui sont imparfaits</vt:lpstr>
      <vt:lpstr>22- Imprécision associée au test  a.k.a la variabilité biologique</vt:lpstr>
      <vt:lpstr>Imprécision associée au test</vt:lpstr>
      <vt:lpstr>PowerPoint Presentation</vt:lpstr>
      <vt:lpstr>PowerPoint Presentation</vt:lpstr>
      <vt:lpstr>PowerPoint Presentation</vt:lpstr>
      <vt:lpstr>Adopter</vt:lpstr>
      <vt:lpstr>Questions fondamentales </vt:lpstr>
      <vt:lpstr>PowerPoint Presentation</vt:lpstr>
      <vt:lpstr>PowerPoint Presentation</vt:lpstr>
      <vt:lpstr>La prise de décision partagée</vt:lpstr>
      <vt:lpstr>La prise de décision partagée</vt:lpstr>
      <vt:lpstr>Résumé des concepts clés en investigation pertinente</vt:lpstr>
      <vt:lpstr>Période  de questions</vt:lpstr>
      <vt:lpstr>Liste autres tests</vt:lpstr>
      <vt:lpstr>PowerPoint Presentation</vt:lpstr>
      <vt:lpstr>Pour en savoir plus…</vt:lpstr>
      <vt:lpstr>Diapositive de 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Amanda Try</dc:creator>
  <cp:lastModifiedBy>Deanne McKay</cp:lastModifiedBy>
  <cp:revision>10</cp:revision>
  <dcterms:created xsi:type="dcterms:W3CDTF">2023-10-29T15:47:21Z</dcterms:created>
  <dcterms:modified xsi:type="dcterms:W3CDTF">2023-10-31T12:21:36Z</dcterms:modified>
</cp:coreProperties>
</file>