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6"/>
  </p:notesMasterIdLst>
  <p:sldIdLst>
    <p:sldId id="256" r:id="rId2"/>
    <p:sldId id="260" r:id="rId3"/>
    <p:sldId id="325" r:id="rId4"/>
    <p:sldId id="257" r:id="rId5"/>
    <p:sldId id="314" r:id="rId6"/>
    <p:sldId id="308" r:id="rId7"/>
    <p:sldId id="309" r:id="rId8"/>
    <p:sldId id="316" r:id="rId9"/>
    <p:sldId id="547" r:id="rId10"/>
    <p:sldId id="327" r:id="rId11"/>
    <p:sldId id="328" r:id="rId12"/>
    <p:sldId id="265" r:id="rId13"/>
    <p:sldId id="543" r:id="rId14"/>
    <p:sldId id="544" r:id="rId15"/>
    <p:sldId id="529" r:id="rId16"/>
    <p:sldId id="548" r:id="rId17"/>
    <p:sldId id="289" r:id="rId18"/>
    <p:sldId id="294" r:id="rId19"/>
    <p:sldId id="297" r:id="rId20"/>
    <p:sldId id="295" r:id="rId21"/>
    <p:sldId id="323" r:id="rId22"/>
    <p:sldId id="324" r:id="rId23"/>
    <p:sldId id="296" r:id="rId24"/>
    <p:sldId id="329" r:id="rId25"/>
    <p:sldId id="530" r:id="rId26"/>
    <p:sldId id="533" r:id="rId27"/>
    <p:sldId id="326" r:id="rId28"/>
    <p:sldId id="330" r:id="rId29"/>
    <p:sldId id="549" r:id="rId30"/>
    <p:sldId id="550" r:id="rId31"/>
    <p:sldId id="331" r:id="rId32"/>
    <p:sldId id="551" r:id="rId33"/>
    <p:sldId id="552" r:id="rId34"/>
    <p:sldId id="546" r:id="rId35"/>
    <p:sldId id="269" r:id="rId36"/>
    <p:sldId id="332" r:id="rId37"/>
    <p:sldId id="315" r:id="rId38"/>
    <p:sldId id="554" r:id="rId39"/>
    <p:sldId id="555" r:id="rId40"/>
    <p:sldId id="556" r:id="rId41"/>
    <p:sldId id="283" r:id="rId42"/>
    <p:sldId id="557" r:id="rId43"/>
    <p:sldId id="558" r:id="rId44"/>
    <p:sldId id="545"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59" autoAdjust="0"/>
    <p:restoredTop sz="94623"/>
  </p:normalViewPr>
  <p:slideViewPr>
    <p:cSldViewPr snapToGrid="0">
      <p:cViewPr varScale="1">
        <p:scale>
          <a:sx n="75" d="100"/>
          <a:sy n="75" d="100"/>
        </p:scale>
        <p:origin x="878" y="6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8D55CF-DEA7-9F42-BCFB-1D5E6DCF1451}" type="datetimeFigureOut">
              <a:rPr lang="fr-FR" smtClean="0"/>
              <a:t>16/10/2023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414F8B-C0FF-B74D-A412-0CFEEFCFBA0F}" type="slidenum">
              <a:rPr lang="fr-FR" smtClean="0"/>
              <a:t>‹#›</a:t>
            </a:fld>
            <a:endParaRPr lang="fr-FR"/>
          </a:p>
        </p:txBody>
      </p:sp>
    </p:spTree>
    <p:extLst>
      <p:ext uri="{BB962C8B-B14F-4D97-AF65-F5344CB8AC3E}">
        <p14:creationId xmlns:p14="http://schemas.microsoft.com/office/powerpoint/2010/main" val="3846516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dx.doi.org/10.1111/j.1553-2712.2000.tb01891.x"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MIREILLE</a:t>
            </a: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9</a:t>
            </a:fld>
            <a:endParaRPr lang="fr-FR"/>
          </a:p>
        </p:txBody>
      </p:sp>
    </p:spTree>
    <p:extLst>
      <p:ext uri="{BB962C8B-B14F-4D97-AF65-F5344CB8AC3E}">
        <p14:creationId xmlns:p14="http://schemas.microsoft.com/office/powerpoint/2010/main" val="4184212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Piscator, E., </a:t>
            </a:r>
            <a:r>
              <a:rPr lang="fr-FR" sz="1200" dirty="0" err="1"/>
              <a:t>Hedberg</a:t>
            </a:r>
            <a:r>
              <a:rPr lang="fr-FR" sz="1200" dirty="0"/>
              <a:t>, P., </a:t>
            </a:r>
            <a:r>
              <a:rPr lang="fr-FR" sz="1200" dirty="0" err="1"/>
              <a:t>Göransson</a:t>
            </a:r>
            <a:r>
              <a:rPr lang="fr-FR" sz="1200" dirty="0"/>
              <a:t>, K., &amp; </a:t>
            </a:r>
            <a:r>
              <a:rPr lang="fr-FR" sz="1200" dirty="0" err="1"/>
              <a:t>Djärv</a:t>
            </a:r>
            <a:r>
              <a:rPr lang="fr-FR" sz="1200" dirty="0"/>
              <a:t>, </a:t>
            </a:r>
            <a:r>
              <a:rPr lang="fr-FR" sz="1200" dirty="0" err="1"/>
              <a:t>T</a:t>
            </a:r>
            <a:r>
              <a:rPr lang="fr-FR" sz="1200" dirty="0"/>
              <a:t>. (2016). </a:t>
            </a:r>
            <a:r>
              <a:rPr lang="fr-FR" sz="1200" dirty="0" err="1"/>
              <a:t>Survival</a:t>
            </a:r>
            <a:r>
              <a:rPr lang="fr-FR" sz="1200" dirty="0"/>
              <a:t> </a:t>
            </a:r>
            <a:r>
              <a:rPr lang="fr-FR" sz="1200" dirty="0" err="1"/>
              <a:t>after</a:t>
            </a:r>
            <a:r>
              <a:rPr lang="fr-FR" sz="1200" dirty="0"/>
              <a:t> in-</a:t>
            </a:r>
            <a:r>
              <a:rPr lang="fr-FR" sz="1200" dirty="0" err="1"/>
              <a:t>hospital</a:t>
            </a:r>
            <a:r>
              <a:rPr lang="fr-FR" sz="1200" dirty="0"/>
              <a:t> </a:t>
            </a:r>
            <a:r>
              <a:rPr lang="fr-FR" sz="1200" dirty="0" err="1"/>
              <a:t>cardiac</a:t>
            </a:r>
            <a:r>
              <a:rPr lang="fr-FR" sz="1200" dirty="0"/>
              <a:t> </a:t>
            </a:r>
            <a:r>
              <a:rPr lang="fr-FR" sz="1200" dirty="0" err="1"/>
              <a:t>arrest</a:t>
            </a:r>
            <a:r>
              <a:rPr lang="fr-FR" sz="1200" dirty="0"/>
              <a:t> </a:t>
            </a:r>
            <a:r>
              <a:rPr lang="fr-FR" sz="1200" dirty="0" err="1"/>
              <a:t>is</a:t>
            </a:r>
            <a:r>
              <a:rPr lang="fr-FR" sz="1200" dirty="0"/>
              <a:t> </a:t>
            </a:r>
            <a:r>
              <a:rPr lang="fr-FR" sz="1200" dirty="0" err="1"/>
              <a:t>highly</a:t>
            </a:r>
            <a:r>
              <a:rPr lang="fr-FR" sz="1200" dirty="0"/>
              <a:t> </a:t>
            </a:r>
            <a:r>
              <a:rPr lang="fr-FR" sz="1200" dirty="0" err="1"/>
              <a:t>associated</a:t>
            </a:r>
            <a:r>
              <a:rPr lang="fr-FR" sz="1200" dirty="0"/>
              <a:t> </a:t>
            </a:r>
            <a:r>
              <a:rPr lang="fr-FR" sz="1200" dirty="0" err="1"/>
              <a:t>with</a:t>
            </a:r>
            <a:r>
              <a:rPr lang="fr-FR" sz="1200" dirty="0"/>
              <a:t> the Age-</a:t>
            </a:r>
            <a:r>
              <a:rPr lang="fr-FR" sz="1200" dirty="0" err="1"/>
              <a:t>combined</a:t>
            </a:r>
            <a:r>
              <a:rPr lang="fr-FR" sz="1200" dirty="0"/>
              <a:t> </a:t>
            </a:r>
            <a:r>
              <a:rPr lang="fr-FR" sz="1200" dirty="0" err="1"/>
              <a:t>Charlson</a:t>
            </a:r>
            <a:r>
              <a:rPr lang="fr-FR" sz="1200" dirty="0"/>
              <a:t> Co-</a:t>
            </a:r>
            <a:r>
              <a:rPr lang="fr-FR" sz="1200" dirty="0" err="1"/>
              <a:t>morbidity</a:t>
            </a:r>
            <a:r>
              <a:rPr lang="fr-FR" sz="1200" dirty="0"/>
              <a:t> Index in a </a:t>
            </a:r>
            <a:r>
              <a:rPr lang="fr-FR" sz="1200" dirty="0" err="1"/>
              <a:t>cohort</a:t>
            </a:r>
            <a:r>
              <a:rPr lang="fr-FR" sz="1200" dirty="0"/>
              <a:t> </a:t>
            </a:r>
            <a:r>
              <a:rPr lang="fr-FR" sz="1200" dirty="0" err="1"/>
              <a:t>study</a:t>
            </a:r>
            <a:r>
              <a:rPr lang="fr-FR" sz="1200" dirty="0"/>
              <a:t> </a:t>
            </a:r>
            <a:r>
              <a:rPr lang="fr-FR" sz="1200" dirty="0" err="1"/>
              <a:t>from</a:t>
            </a:r>
            <a:r>
              <a:rPr lang="fr-FR" sz="1200" dirty="0"/>
              <a:t> a </a:t>
            </a:r>
            <a:r>
              <a:rPr lang="fr-FR" sz="1200" dirty="0" err="1"/>
              <a:t>two-site</a:t>
            </a:r>
            <a:r>
              <a:rPr lang="fr-FR" sz="1200" dirty="0"/>
              <a:t> </a:t>
            </a:r>
            <a:r>
              <a:rPr lang="fr-FR" sz="1200" dirty="0" err="1"/>
              <a:t>Swedish</a:t>
            </a:r>
            <a:r>
              <a:rPr lang="fr-FR" sz="1200" dirty="0"/>
              <a:t> </a:t>
            </a:r>
            <a:r>
              <a:rPr lang="fr-FR" sz="1200" dirty="0" err="1"/>
              <a:t>University</a:t>
            </a:r>
            <a:r>
              <a:rPr lang="fr-FR" sz="1200" dirty="0"/>
              <a:t> </a:t>
            </a:r>
            <a:r>
              <a:rPr lang="fr-FR" sz="1200" dirty="0" err="1"/>
              <a:t>hospital</a:t>
            </a:r>
            <a:r>
              <a:rPr lang="fr-FR" sz="1200" dirty="0"/>
              <a:t>. </a:t>
            </a:r>
            <a:r>
              <a:rPr lang="fr-FR" sz="1200" dirty="0" err="1"/>
              <a:t>Resuscitation</a:t>
            </a:r>
            <a:r>
              <a:rPr lang="fr-FR" sz="1200" dirty="0"/>
              <a:t>, 99, 79-83. </a:t>
            </a:r>
          </a:p>
          <a:p>
            <a:endParaRPr lang="fr-FR" dirty="0"/>
          </a:p>
        </p:txBody>
      </p:sp>
      <p:sp>
        <p:nvSpPr>
          <p:cNvPr id="4" name="Espace réservé du numéro de diapositive 3"/>
          <p:cNvSpPr>
            <a:spLocks noGrp="1"/>
          </p:cNvSpPr>
          <p:nvPr>
            <p:ph type="sldNum" sz="quarter" idx="5"/>
          </p:nvPr>
        </p:nvSpPr>
        <p:spPr/>
        <p:txBody>
          <a:bodyPr/>
          <a:lstStyle/>
          <a:p>
            <a:fld id="{81414F8B-C0FF-B74D-A412-0CFEEFCFBA0F}" type="slidenum">
              <a:rPr lang="fr-FR" smtClean="0"/>
              <a:t>20</a:t>
            </a:fld>
            <a:endParaRPr lang="fr-FR"/>
          </a:p>
        </p:txBody>
      </p:sp>
    </p:spTree>
    <p:extLst>
      <p:ext uri="{BB962C8B-B14F-4D97-AF65-F5344CB8AC3E}">
        <p14:creationId xmlns:p14="http://schemas.microsoft.com/office/powerpoint/2010/main" val="2257442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t>Fabrice I. et al., </a:t>
            </a:r>
            <a:r>
              <a:rPr lang="fr-FR" sz="1200" dirty="0" err="1"/>
              <a:t>Prognostic</a:t>
            </a:r>
            <a:r>
              <a:rPr lang="fr-FR" sz="1200" dirty="0"/>
              <a:t> association of </a:t>
            </a:r>
            <a:r>
              <a:rPr lang="fr-FR" sz="1200" dirty="0" err="1"/>
              <a:t>frailty</a:t>
            </a:r>
            <a:r>
              <a:rPr lang="fr-FR" sz="1200" dirty="0"/>
              <a:t> </a:t>
            </a:r>
            <a:r>
              <a:rPr lang="fr-FR" sz="1200" dirty="0" err="1"/>
              <a:t>with</a:t>
            </a:r>
            <a:r>
              <a:rPr lang="fr-FR" sz="1200" dirty="0"/>
              <a:t> post-</a:t>
            </a:r>
            <a:r>
              <a:rPr lang="fr-FR" sz="1200" dirty="0" err="1"/>
              <a:t>arrest</a:t>
            </a:r>
            <a:r>
              <a:rPr lang="fr-FR" sz="1200" dirty="0"/>
              <a:t> </a:t>
            </a:r>
            <a:r>
              <a:rPr lang="fr-FR" sz="1200" dirty="0" err="1"/>
              <a:t>outcomes</a:t>
            </a:r>
            <a:r>
              <a:rPr lang="fr-FR" sz="1200" dirty="0"/>
              <a:t> </a:t>
            </a:r>
            <a:r>
              <a:rPr lang="fr-FR" sz="1200" dirty="0" err="1"/>
              <a:t>following</a:t>
            </a:r>
            <a:r>
              <a:rPr lang="fr-FR" sz="1200" dirty="0"/>
              <a:t> </a:t>
            </a:r>
            <a:r>
              <a:rPr lang="fr-FR" sz="1200" dirty="0" err="1"/>
              <a:t>cardiac</a:t>
            </a:r>
            <a:r>
              <a:rPr lang="fr-FR" sz="1200" dirty="0"/>
              <a:t> </a:t>
            </a:r>
            <a:r>
              <a:rPr lang="fr-FR" sz="1200" dirty="0" err="1"/>
              <a:t>arrest</a:t>
            </a:r>
            <a:r>
              <a:rPr lang="fr-FR" sz="1200" dirty="0"/>
              <a:t>: A </a:t>
            </a:r>
            <a:r>
              <a:rPr lang="fr-FR" sz="1200" dirty="0" err="1"/>
              <a:t>systematic</a:t>
            </a:r>
            <a:r>
              <a:rPr lang="fr-FR" sz="1200" dirty="0"/>
              <a:t> </a:t>
            </a:r>
            <a:r>
              <a:rPr lang="fr-FR" sz="1200" dirty="0" err="1"/>
              <a:t>review</a:t>
            </a:r>
            <a:r>
              <a:rPr lang="fr-FR" sz="1200" dirty="0"/>
              <a:t> and </a:t>
            </a:r>
            <a:r>
              <a:rPr lang="fr-FR" sz="1200" dirty="0" err="1"/>
              <a:t>meta-analysis</a:t>
            </a:r>
            <a:r>
              <a:rPr lang="fr-FR" sz="1200" dirty="0"/>
              <a:t>, </a:t>
            </a:r>
            <a:r>
              <a:rPr lang="fr-FR" sz="1200" i="1" dirty="0" err="1"/>
              <a:t>Resuscitation</a:t>
            </a:r>
            <a:r>
              <a:rPr lang="fr-FR" sz="1200" dirty="0"/>
              <a:t>, Vol. 167 (2021): Pages 242-250.</a:t>
            </a:r>
          </a:p>
          <a:p>
            <a:r>
              <a:rPr lang="fr-FR" sz="1200" dirty="0"/>
              <a:t>Chris Wharton, Elizabeth King, Andrew </a:t>
            </a:r>
            <a:r>
              <a:rPr lang="fr-FR" sz="1200" dirty="0" err="1"/>
              <a:t>MacDuff</a:t>
            </a:r>
            <a:r>
              <a:rPr lang="fr-FR" sz="1200" dirty="0"/>
              <a:t>, </a:t>
            </a:r>
            <a:r>
              <a:rPr lang="fr-FR" sz="1200" dirty="0" err="1"/>
              <a:t>Frailty</a:t>
            </a:r>
            <a:r>
              <a:rPr lang="fr-FR" sz="1200" dirty="0"/>
              <a:t> </a:t>
            </a:r>
            <a:r>
              <a:rPr lang="fr-FR" sz="1200" dirty="0" err="1"/>
              <a:t>is</a:t>
            </a:r>
            <a:r>
              <a:rPr lang="fr-FR" sz="1200" dirty="0"/>
              <a:t> </a:t>
            </a:r>
            <a:r>
              <a:rPr lang="fr-FR" sz="1200" dirty="0" err="1"/>
              <a:t>associated</a:t>
            </a:r>
            <a:r>
              <a:rPr lang="fr-FR" sz="1200" dirty="0"/>
              <a:t> </a:t>
            </a:r>
            <a:r>
              <a:rPr lang="fr-FR" sz="1200" dirty="0" err="1"/>
              <a:t>with</a:t>
            </a:r>
            <a:r>
              <a:rPr lang="fr-FR" sz="1200" dirty="0"/>
              <a:t> adverse </a:t>
            </a:r>
            <a:r>
              <a:rPr lang="fr-FR" sz="1200" dirty="0" err="1"/>
              <a:t>outcome</a:t>
            </a:r>
            <a:r>
              <a:rPr lang="fr-FR" sz="1200" dirty="0"/>
              <a:t> </a:t>
            </a:r>
            <a:r>
              <a:rPr lang="fr-FR" sz="1200" dirty="0" err="1"/>
              <a:t>from</a:t>
            </a:r>
            <a:r>
              <a:rPr lang="fr-FR" sz="1200" dirty="0"/>
              <a:t> in-</a:t>
            </a:r>
            <a:r>
              <a:rPr lang="fr-FR" sz="1200" dirty="0" err="1"/>
              <a:t>hospital</a:t>
            </a:r>
            <a:r>
              <a:rPr lang="fr-FR" sz="1200" dirty="0"/>
              <a:t> </a:t>
            </a:r>
            <a:r>
              <a:rPr lang="fr-FR" sz="1200" dirty="0" err="1"/>
              <a:t>cardiopulmonary</a:t>
            </a:r>
            <a:r>
              <a:rPr lang="fr-FR" sz="1200" dirty="0"/>
              <a:t> </a:t>
            </a:r>
            <a:r>
              <a:rPr lang="fr-FR" sz="1200" dirty="0" err="1"/>
              <a:t>resuscitation</a:t>
            </a:r>
            <a:r>
              <a:rPr lang="fr-FR" sz="1200" dirty="0"/>
              <a:t>, </a:t>
            </a:r>
            <a:r>
              <a:rPr lang="fr-FR" sz="1200" i="1" dirty="0" err="1"/>
              <a:t>Resuscitation</a:t>
            </a:r>
            <a:r>
              <a:rPr lang="fr-FR" sz="1200" dirty="0"/>
              <a:t>, Vol. 143 (2019): Pages 208-211.</a:t>
            </a:r>
          </a:p>
          <a:p>
            <a:endParaRPr lang="fr-FR" dirty="0"/>
          </a:p>
        </p:txBody>
      </p:sp>
      <p:sp>
        <p:nvSpPr>
          <p:cNvPr id="4" name="Espace réservé du numéro de diapositive 3"/>
          <p:cNvSpPr>
            <a:spLocks noGrp="1"/>
          </p:cNvSpPr>
          <p:nvPr>
            <p:ph type="sldNum" sz="quarter" idx="5"/>
          </p:nvPr>
        </p:nvSpPr>
        <p:spPr/>
        <p:txBody>
          <a:bodyPr/>
          <a:lstStyle/>
          <a:p>
            <a:fld id="{81414F8B-C0FF-B74D-A412-0CFEEFCFBA0F}" type="slidenum">
              <a:rPr lang="fr-FR" smtClean="0"/>
              <a:t>22</a:t>
            </a:fld>
            <a:endParaRPr lang="fr-FR"/>
          </a:p>
        </p:txBody>
      </p:sp>
    </p:spTree>
    <p:extLst>
      <p:ext uri="{BB962C8B-B14F-4D97-AF65-F5344CB8AC3E}">
        <p14:creationId xmlns:p14="http://schemas.microsoft.com/office/powerpoint/2010/main" val="583493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67;g41ab87a8fe_0_139:notes">
            <a:extLst>
              <a:ext uri="{FF2B5EF4-FFF2-40B4-BE49-F238E27FC236}">
                <a16:creationId xmlns:a16="http://schemas.microsoft.com/office/drawing/2014/main" id="{CF0B2D3E-ADFD-492B-9F65-81802BEAD3F2}"/>
              </a:ext>
            </a:extLst>
          </p:cNvPr>
          <p:cNvSpPr>
            <a:spLocks noGrp="1" noRot="1" noChangeAspect="1"/>
          </p:cNvSpPr>
          <p:nvPr>
            <p:ph type="sldImg"/>
          </p:nvPr>
        </p:nvSpPr>
        <p:spPr>
          <a:xfrm>
            <a:off x="381000" y="685800"/>
            <a:ext cx="6096000" cy="3429000"/>
          </a:xfrm>
        </p:spPr>
      </p:sp>
      <p:sp>
        <p:nvSpPr>
          <p:cNvPr id="3" name="Google Shape;168;g41ab87a8fe_0_139:notes">
            <a:extLst>
              <a:ext uri="{FF2B5EF4-FFF2-40B4-BE49-F238E27FC236}">
                <a16:creationId xmlns:a16="http://schemas.microsoft.com/office/drawing/2014/main" id="{1D04BE0C-9E65-4714-B05C-7770B1AB338A}"/>
              </a:ext>
            </a:extLst>
          </p:cNvPr>
          <p:cNvSpPr txBox="1">
            <a:spLocks noGrp="1"/>
          </p:cNvSpPr>
          <p:nvPr>
            <p:ph type="body" sz="quarter" idx="1"/>
          </p:nvPr>
        </p:nvSpPr>
        <p:spPr>
          <a:xfrm>
            <a:off x="685800" y="4343400"/>
            <a:ext cx="5486400" cy="4114800"/>
          </a:xfrm>
        </p:spPr>
        <p:txBody>
          <a:bodyPr lIns="91421" tIns="91421" rIns="91421" bIns="91421"/>
          <a:lstStyle/>
          <a:p>
            <a:pPr marL="158750" indent="0">
              <a:buNone/>
            </a:pPr>
            <a:r>
              <a:rPr lang="en-US" dirty="0"/>
              <a:t>AMY</a:t>
            </a:r>
          </a:p>
          <a:p>
            <a:pPr marL="158750" indent="0">
              <a:buNone/>
            </a:pPr>
            <a:r>
              <a:rPr lang="en-US" dirty="0"/>
              <a:t>Sources : </a:t>
            </a:r>
          </a:p>
          <a:p>
            <a:pPr marL="158750" indent="0">
              <a:buNone/>
            </a:pPr>
            <a:endParaRPr lang="en-US" dirty="0"/>
          </a:p>
          <a:p>
            <a:pPr marL="158750" indent="0">
              <a:buNone/>
            </a:pPr>
            <a:r>
              <a:rPr lang="en-US" dirty="0" err="1"/>
              <a:t>Présentation</a:t>
            </a:r>
            <a:r>
              <a:rPr lang="en-US" dirty="0"/>
              <a:t> de </a:t>
            </a:r>
            <a:r>
              <a:rPr lang="en-US" dirty="0" err="1"/>
              <a:t>Dr</a:t>
            </a:r>
            <a:r>
              <a:rPr lang="en-US" dirty="0"/>
              <a:t> Buchman </a:t>
            </a:r>
            <a:r>
              <a:rPr lang="en-US" dirty="0" err="1"/>
              <a:t>à</a:t>
            </a:r>
            <a:r>
              <a:rPr lang="en-US" dirty="0"/>
              <a:t> </a:t>
            </a:r>
            <a:r>
              <a:rPr lang="en-US" dirty="0" err="1"/>
              <a:t>l’assemblée</a:t>
            </a:r>
            <a:r>
              <a:rPr lang="en-US" dirty="0"/>
              <a:t> </a:t>
            </a:r>
            <a:r>
              <a:rPr lang="en-US" dirty="0" err="1"/>
              <a:t>annuelle</a:t>
            </a:r>
            <a:r>
              <a:rPr lang="en-US" dirty="0"/>
              <a:t> de </a:t>
            </a:r>
            <a:r>
              <a:rPr lang="en-US" dirty="0" err="1"/>
              <a:t>Choisir</a:t>
            </a:r>
            <a:r>
              <a:rPr lang="en-US" dirty="0"/>
              <a:t> avec </a:t>
            </a:r>
            <a:r>
              <a:rPr lang="en-US" dirty="0" err="1"/>
              <a:t>soin</a:t>
            </a:r>
            <a:endParaRPr lang="en-US" dirty="0"/>
          </a:p>
          <a:p>
            <a:pPr marL="158750" indent="0">
              <a:buNone/>
            </a:pPr>
            <a:r>
              <a:rPr lang="en-US" dirty="0"/>
              <a:t>Palliative Care. CMA’S National Call to Action (2014-2015)</a:t>
            </a:r>
          </a:p>
          <a:p>
            <a:pPr marL="158750" indent="0">
              <a:buNone/>
            </a:pPr>
            <a:r>
              <a:rPr lang="en-US" dirty="0"/>
              <a:t>2014 </a:t>
            </a:r>
            <a:r>
              <a:rPr lang="en-US" dirty="0" err="1"/>
              <a:t>Annuel</a:t>
            </a:r>
            <a:r>
              <a:rPr lang="en-US" dirty="0"/>
              <a:t> Report of the Office of the Auditor General of Ontario</a:t>
            </a:r>
          </a:p>
          <a:p>
            <a:pPr marL="158750" indent="0">
              <a:buNone/>
            </a:pPr>
            <a:endParaRPr lang="en-CA"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dirty="0" err="1"/>
              <a:t>Heyland</a:t>
            </a:r>
            <a:r>
              <a:rPr lang="en-CA" dirty="0"/>
              <a:t> </a:t>
            </a:r>
            <a:r>
              <a:rPr lang="en-CA" i="1" dirty="0"/>
              <a:t>et al.</a:t>
            </a:r>
            <a:r>
              <a:rPr lang="en-CA" dirty="0"/>
              <a:t>1 interviewed 1439 patients and family members across 16 Canadian hospitals and compared the patient/substitute decision maker (SDM)’s self- described resuscitation preferences to the documented code status in the chart. They found a </a:t>
            </a:r>
            <a:r>
              <a:rPr lang="en-CA" b="1" dirty="0"/>
              <a:t>37% error rate </a:t>
            </a:r>
            <a:r>
              <a:rPr lang="en-CA" dirty="0"/>
              <a:t>– 35% of patients didn’t want CPR but had a full code order, and 2% wanted CPR and had a no-CPR order. This is an unacceptable level of avoidable </a:t>
            </a:r>
            <a:r>
              <a:rPr lang="en-CA" b="1" dirty="0"/>
              <a:t>medical error</a:t>
            </a:r>
            <a:r>
              <a:rPr lang="en-CA" dirty="0"/>
              <a:t>.</a:t>
            </a:r>
          </a:p>
        </p:txBody>
      </p:sp>
    </p:spTree>
    <p:extLst>
      <p:ext uri="{BB962C8B-B14F-4D97-AF65-F5344CB8AC3E}">
        <p14:creationId xmlns:p14="http://schemas.microsoft.com/office/powerpoint/2010/main" val="720733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67;g41ab87a8fe_0_139:notes">
            <a:extLst>
              <a:ext uri="{FF2B5EF4-FFF2-40B4-BE49-F238E27FC236}">
                <a16:creationId xmlns:a16="http://schemas.microsoft.com/office/drawing/2014/main" id="{CF0B2D3E-ADFD-492B-9F65-81802BEAD3F2}"/>
              </a:ext>
            </a:extLst>
          </p:cNvPr>
          <p:cNvSpPr>
            <a:spLocks noGrp="1" noRot="1" noChangeAspect="1"/>
          </p:cNvSpPr>
          <p:nvPr>
            <p:ph type="sldImg"/>
          </p:nvPr>
        </p:nvSpPr>
        <p:spPr>
          <a:xfrm>
            <a:off x="381000" y="685800"/>
            <a:ext cx="6096000" cy="3429000"/>
          </a:xfrm>
        </p:spPr>
      </p:sp>
      <p:sp>
        <p:nvSpPr>
          <p:cNvPr id="3" name="Google Shape;168;g41ab87a8fe_0_139:notes">
            <a:extLst>
              <a:ext uri="{FF2B5EF4-FFF2-40B4-BE49-F238E27FC236}">
                <a16:creationId xmlns:a16="http://schemas.microsoft.com/office/drawing/2014/main" id="{1D04BE0C-9E65-4714-B05C-7770B1AB338A}"/>
              </a:ext>
            </a:extLst>
          </p:cNvPr>
          <p:cNvSpPr txBox="1">
            <a:spLocks noGrp="1"/>
          </p:cNvSpPr>
          <p:nvPr>
            <p:ph type="body" sz="quarter" idx="1"/>
          </p:nvPr>
        </p:nvSpPr>
        <p:spPr>
          <a:xfrm>
            <a:off x="685800" y="4343400"/>
            <a:ext cx="5486400" cy="4114800"/>
          </a:xfrm>
        </p:spPr>
        <p:txBody>
          <a:bodyPr lIns="91421" tIns="91421" rIns="91421" bIns="91421"/>
          <a:lstStyle/>
          <a:p>
            <a:pPr marL="158750" indent="0">
              <a:buNone/>
            </a:pPr>
            <a:r>
              <a:rPr lang="en-CA" sz="1200" b="0" i="0" u="none" strike="noStrike" cap="none" dirty="0">
                <a:solidFill>
                  <a:srgbClr val="000000"/>
                </a:solidFill>
                <a:effectLst/>
                <a:latin typeface="Arial"/>
                <a:ea typeface="Arial"/>
                <a:cs typeface="Arial"/>
                <a:sym typeface="Arial"/>
              </a:rPr>
              <a:t>AMY ET MREILLE</a:t>
            </a:r>
          </a:p>
          <a:p>
            <a:pPr marL="158750" indent="0">
              <a:buNone/>
            </a:pPr>
            <a:r>
              <a:rPr lang="en-CA" sz="1200" b="0" i="0" u="none" strike="noStrike" cap="none" dirty="0">
                <a:solidFill>
                  <a:srgbClr val="000000"/>
                </a:solidFill>
                <a:effectLst/>
                <a:latin typeface="Arial"/>
                <a:ea typeface="Arial"/>
                <a:cs typeface="Arial"/>
                <a:sym typeface="Arial"/>
              </a:rPr>
              <a:t>Tableau </a:t>
            </a:r>
            <a:r>
              <a:rPr lang="en-CA" sz="1200" b="0" i="0" u="none" strike="noStrike" cap="none" dirty="0" err="1">
                <a:solidFill>
                  <a:srgbClr val="000000"/>
                </a:solidFill>
                <a:effectLst/>
                <a:latin typeface="Arial"/>
                <a:ea typeface="Arial"/>
                <a:cs typeface="Arial"/>
                <a:sym typeface="Arial"/>
              </a:rPr>
              <a:t>traduit</a:t>
            </a:r>
            <a:r>
              <a:rPr lang="en-CA" sz="1200" b="0" i="0" u="none" strike="noStrike" cap="none" dirty="0">
                <a:solidFill>
                  <a:srgbClr val="000000"/>
                </a:solidFill>
                <a:effectLst/>
                <a:latin typeface="Arial"/>
                <a:ea typeface="Arial"/>
                <a:cs typeface="Arial"/>
                <a:sym typeface="Arial"/>
              </a:rPr>
              <a:t> de :</a:t>
            </a:r>
          </a:p>
          <a:p>
            <a:pPr marL="158750" indent="0">
              <a:buNone/>
            </a:pPr>
            <a:endParaRPr lang="en-CA"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200" b="0" i="0" u="none" strike="noStrike" cap="none" dirty="0">
                <a:solidFill>
                  <a:srgbClr val="000000"/>
                </a:solidFill>
                <a:effectLst/>
                <a:latin typeface="Arial"/>
                <a:ea typeface="Arial"/>
                <a:cs typeface="Arial"/>
                <a:sym typeface="Arial"/>
              </a:rPr>
              <a:t>Wong et al. A How-to Guide to Goals of Care Discussions in the Emergency Department. EM Ottawa Blog</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CA" sz="12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CA" sz="1200" b="0" i="0" u="none" strike="noStrike" cap="none" dirty="0">
                <a:solidFill>
                  <a:srgbClr val="000000"/>
                </a:solidFill>
                <a:effectLst/>
                <a:latin typeface="Arial"/>
                <a:ea typeface="Arial"/>
                <a:cs typeface="Arial"/>
                <a:sym typeface="Arial"/>
              </a:rPr>
              <a:t>You JJ, </a:t>
            </a:r>
            <a:r>
              <a:rPr lang="en-CA" sz="1200" b="0" i="0" u="none" strike="noStrike" cap="none" dirty="0" err="1">
                <a:solidFill>
                  <a:srgbClr val="000000"/>
                </a:solidFill>
                <a:effectLst/>
                <a:latin typeface="Arial"/>
                <a:ea typeface="Arial"/>
                <a:cs typeface="Arial"/>
                <a:sym typeface="Arial"/>
              </a:rPr>
              <a:t>Downar</a:t>
            </a:r>
            <a:r>
              <a:rPr lang="en-CA" sz="1200" b="0" i="0" u="none" strike="noStrike" cap="none" dirty="0">
                <a:solidFill>
                  <a:srgbClr val="000000"/>
                </a:solidFill>
                <a:effectLst/>
                <a:latin typeface="Arial"/>
                <a:ea typeface="Arial"/>
                <a:cs typeface="Arial"/>
                <a:sym typeface="Arial"/>
              </a:rPr>
              <a:t> J, Fowler RA, et al. Barriers to goals of care discussions with seriously ill hospitalized patients and their families: A multicenter survey of clinicians. </a:t>
            </a:r>
            <a:r>
              <a:rPr lang="en-CA" sz="1200" b="0" i="1" u="none" strike="noStrike" cap="none" dirty="0">
                <a:solidFill>
                  <a:srgbClr val="000000"/>
                </a:solidFill>
                <a:effectLst/>
                <a:latin typeface="Arial"/>
                <a:ea typeface="Arial"/>
                <a:cs typeface="Arial"/>
                <a:sym typeface="Arial"/>
              </a:rPr>
              <a:t>JAMA Intern Med</a:t>
            </a:r>
            <a:r>
              <a:rPr lang="en-CA" sz="1200" b="0" i="0" u="none" strike="noStrike" cap="none" dirty="0">
                <a:solidFill>
                  <a:srgbClr val="000000"/>
                </a:solidFill>
                <a:effectLst/>
                <a:latin typeface="Arial"/>
                <a:ea typeface="Arial"/>
                <a:cs typeface="Arial"/>
                <a:sym typeface="Arial"/>
              </a:rPr>
              <a:t>. 2015;175(4):549-556. doi:10.1001/jamainternmed.2014.7732.</a:t>
            </a:r>
          </a:p>
        </p:txBody>
      </p:sp>
    </p:spTree>
    <p:extLst>
      <p:ext uri="{BB962C8B-B14F-4D97-AF65-F5344CB8AC3E}">
        <p14:creationId xmlns:p14="http://schemas.microsoft.com/office/powerpoint/2010/main" val="2485443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MIREILLE</a:t>
            </a: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27</a:t>
            </a:fld>
            <a:endParaRPr lang="fr-FR"/>
          </a:p>
        </p:txBody>
      </p:sp>
    </p:spTree>
    <p:extLst>
      <p:ext uri="{BB962C8B-B14F-4D97-AF65-F5344CB8AC3E}">
        <p14:creationId xmlns:p14="http://schemas.microsoft.com/office/powerpoint/2010/main" val="2111287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MIREILLE</a:t>
            </a: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28</a:t>
            </a:fld>
            <a:endParaRPr lang="fr-FR"/>
          </a:p>
        </p:txBody>
      </p:sp>
    </p:spTree>
    <p:extLst>
      <p:ext uri="{BB962C8B-B14F-4D97-AF65-F5344CB8AC3E}">
        <p14:creationId xmlns:p14="http://schemas.microsoft.com/office/powerpoint/2010/main" val="3717342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AMY (et MIREILLE)</a:t>
            </a:r>
          </a:p>
          <a:p>
            <a:r>
              <a:rPr lang="en-US" dirty="0"/>
              <a:t>Pour les maladies </a:t>
            </a:r>
            <a:r>
              <a:rPr lang="fr-CA" noProof="0" dirty="0"/>
              <a:t>chroniques</a:t>
            </a:r>
          </a:p>
          <a:p>
            <a:r>
              <a:rPr lang="fr-FR" dirty="0"/>
              <a:t>J'ai besoin de prévisions à long terme</a:t>
            </a:r>
            <a:endParaRPr lang="en-US" dirty="0"/>
          </a:p>
          <a:p>
            <a:r>
              <a:rPr lang="fr-CA" noProof="0" dirty="0"/>
              <a:t>Où</a:t>
            </a:r>
            <a:r>
              <a:rPr lang="en-US" dirty="0"/>
              <a:t> suis-je dans la </a:t>
            </a:r>
            <a:r>
              <a:rPr lang="fr-CA" noProof="0" dirty="0"/>
              <a:t>trajectoire</a:t>
            </a:r>
            <a:r>
              <a:rPr lang="en-US" dirty="0"/>
              <a:t> de ma condition? Le début? Le milieu? Dans un étape </a:t>
            </a:r>
            <a:r>
              <a:rPr lang="fr-CA" noProof="0" dirty="0"/>
              <a:t>avancé</a:t>
            </a:r>
            <a:r>
              <a:rPr lang="en-US" dirty="0"/>
              <a:t>? La fin de vie? </a:t>
            </a:r>
          </a:p>
          <a:p>
            <a:r>
              <a:rPr lang="fr-CA" noProof="0" dirty="0"/>
              <a:t>C’est facile pour moi d’être perdu dans le quotidien de tout les testes et procédures. De temps en temps j’ai besoin d’un vue aérienne </a:t>
            </a:r>
          </a:p>
          <a:p>
            <a:endParaRPr lang="fr-CA" noProof="0" dirty="0"/>
          </a:p>
          <a:p>
            <a:r>
              <a:rPr lang="fr-CA" noProof="0" dirty="0"/>
              <a:t>Après avoir mon aperçu aérienne, et quand je suis prête, je veux savoir </a:t>
            </a:r>
          </a:p>
          <a:p>
            <a:r>
              <a:rPr lang="fr-FR" noProof="0" dirty="0"/>
              <a:t>À quoi dois-je m'attendre au cours des prochaines étapes de ma maladie ?</a:t>
            </a:r>
            <a:endParaRPr lang="fr-CA" noProof="0" dirty="0"/>
          </a:p>
          <a:p>
            <a:r>
              <a:rPr lang="fr-FR" noProof="0" dirty="0"/>
              <a:t>Quels sont les principaux obstacles ou défis auxquels je dois m'attendre en cours de route ?</a:t>
            </a:r>
          </a:p>
          <a:p>
            <a:r>
              <a:rPr lang="fr-FR" noProof="0" dirty="0"/>
              <a:t>Quelles sont les grandes décisions auxquelles je serai confronté(e) à l'avenir ?</a:t>
            </a:r>
          </a:p>
          <a:p>
            <a:endParaRPr lang="fr-FR" noProof="0" dirty="0"/>
          </a:p>
          <a:p>
            <a:r>
              <a:rPr lang="fr-FR" noProof="0" dirty="0"/>
              <a:t>Source: Hope for the best. Plan for the </a:t>
            </a:r>
            <a:r>
              <a:rPr lang="fr-FR" noProof="0" dirty="0" err="1"/>
              <a:t>rest</a:t>
            </a:r>
            <a:r>
              <a:rPr lang="fr-FR" noProof="0" dirty="0"/>
              <a:t>.</a:t>
            </a:r>
          </a:p>
          <a:p>
            <a:r>
              <a:rPr lang="fr-FR" noProof="0" dirty="0"/>
              <a:t>Dr. Sammy </a:t>
            </a:r>
            <a:r>
              <a:rPr lang="fr-FR" noProof="0" dirty="0" err="1"/>
              <a:t>Winemaker</a:t>
            </a:r>
            <a:r>
              <a:rPr lang="fr-FR" noProof="0" dirty="0"/>
              <a:t> and Dr. </a:t>
            </a:r>
            <a:r>
              <a:rPr lang="fr-FR" noProof="0" dirty="0" err="1"/>
              <a:t>Hsien</a:t>
            </a:r>
            <a:r>
              <a:rPr lang="fr-FR" noProof="0" dirty="0"/>
              <a:t> </a:t>
            </a:r>
            <a:r>
              <a:rPr lang="fr-FR" noProof="0" dirty="0" err="1"/>
              <a:t>Seow</a:t>
            </a:r>
            <a:endParaRPr lang="fr-FR" noProof="0" dirty="0"/>
          </a:p>
          <a:p>
            <a:r>
              <a:rPr lang="fr-FR" noProof="0" dirty="0" err="1"/>
              <a:t>Chapter</a:t>
            </a:r>
            <a:r>
              <a:rPr lang="fr-FR" noProof="0" dirty="0"/>
              <a:t> 3 – Zoom out</a:t>
            </a:r>
          </a:p>
          <a:p>
            <a:endParaRPr lang="fr-FR"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t>Lunney</a:t>
            </a:r>
            <a:r>
              <a:rPr lang="en-US" sz="1200" i="1" dirty="0"/>
              <a:t>, J. R., Lynn, J., &amp; Hogan, C. (2002). Profiles of older </a:t>
            </a:r>
            <a:r>
              <a:rPr lang="en-US" sz="1200" i="1" dirty="0" err="1"/>
              <a:t>medicare</a:t>
            </a:r>
            <a:r>
              <a:rPr lang="en-US" sz="1200" i="1" dirty="0"/>
              <a:t> decedents. Journal of the American Geriatrics Society, 50(6), 1108-1112.</a:t>
            </a:r>
            <a:endParaRPr lang="fr-CA" sz="1200" i="1" dirty="0"/>
          </a:p>
          <a:p>
            <a:endParaRPr lang="fr-CA" noProof="0" dirty="0"/>
          </a:p>
        </p:txBody>
      </p:sp>
      <p:sp>
        <p:nvSpPr>
          <p:cNvPr id="4" name="Slide Number Placeholder 3"/>
          <p:cNvSpPr>
            <a:spLocks noGrp="1"/>
          </p:cNvSpPr>
          <p:nvPr>
            <p:ph type="sldNum" sz="quarter" idx="5"/>
          </p:nvPr>
        </p:nvSpPr>
        <p:spPr/>
        <p:txBody>
          <a:bodyPr/>
          <a:lstStyle/>
          <a:p>
            <a:fld id="{C8EE6E62-A927-7E48-926D-D104DAFBF18C}" type="slidenum">
              <a:rPr lang="fr-FR" smtClean="0"/>
              <a:t>29</a:t>
            </a:fld>
            <a:endParaRPr lang="fr-FR" dirty="0"/>
          </a:p>
        </p:txBody>
      </p:sp>
    </p:spTree>
    <p:extLst>
      <p:ext uri="{BB962C8B-B14F-4D97-AF65-F5344CB8AC3E}">
        <p14:creationId xmlns:p14="http://schemas.microsoft.com/office/powerpoint/2010/main" val="3254046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MIREILLE</a:t>
            </a: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30</a:t>
            </a:fld>
            <a:endParaRPr lang="fr-FR"/>
          </a:p>
        </p:txBody>
      </p:sp>
    </p:spTree>
    <p:extLst>
      <p:ext uri="{BB962C8B-B14F-4D97-AF65-F5344CB8AC3E}">
        <p14:creationId xmlns:p14="http://schemas.microsoft.com/office/powerpoint/2010/main" val="1414991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MIREILLE</a:t>
            </a: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31</a:t>
            </a:fld>
            <a:endParaRPr lang="fr-FR"/>
          </a:p>
        </p:txBody>
      </p:sp>
    </p:spTree>
    <p:extLst>
      <p:ext uri="{BB962C8B-B14F-4D97-AF65-F5344CB8AC3E}">
        <p14:creationId xmlns:p14="http://schemas.microsoft.com/office/powerpoint/2010/main" val="3231053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MIREILLE</a:t>
            </a: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32</a:t>
            </a:fld>
            <a:endParaRPr lang="fr-FR"/>
          </a:p>
        </p:txBody>
      </p:sp>
    </p:spTree>
    <p:extLst>
      <p:ext uri="{BB962C8B-B14F-4D97-AF65-F5344CB8AC3E}">
        <p14:creationId xmlns:p14="http://schemas.microsoft.com/office/powerpoint/2010/main" val="1727818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0" i="0" kern="1200" dirty="0">
                <a:solidFill>
                  <a:schemeClr val="tx1"/>
                </a:solidFill>
                <a:effectLst/>
                <a:latin typeface="+mn-lt"/>
                <a:ea typeface="+mn-ea"/>
                <a:cs typeface="+mn-cs"/>
              </a:rPr>
              <a:t>AMY</a:t>
            </a:r>
            <a:endParaRPr lang="fr-FR" dirty="0"/>
          </a:p>
        </p:txBody>
      </p:sp>
      <p:sp>
        <p:nvSpPr>
          <p:cNvPr id="4" name="Espace réservé du numéro de diapositive 3"/>
          <p:cNvSpPr>
            <a:spLocks noGrp="1"/>
          </p:cNvSpPr>
          <p:nvPr>
            <p:ph type="sldNum" sz="quarter" idx="5"/>
          </p:nvPr>
        </p:nvSpPr>
        <p:spPr/>
        <p:txBody>
          <a:bodyPr/>
          <a:lstStyle/>
          <a:p>
            <a:fld id="{71BED665-6991-144C-8046-601ED4429E2D}" type="slidenum">
              <a:rPr lang="fr-FR" smtClean="0"/>
              <a:t>10</a:t>
            </a:fld>
            <a:endParaRPr lang="fr-FR"/>
          </a:p>
        </p:txBody>
      </p:sp>
    </p:spTree>
    <p:extLst>
      <p:ext uri="{BB962C8B-B14F-4D97-AF65-F5344CB8AC3E}">
        <p14:creationId xmlns:p14="http://schemas.microsoft.com/office/powerpoint/2010/main" val="2224989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MIREILLE</a:t>
            </a: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33</a:t>
            </a:fld>
            <a:endParaRPr lang="fr-FR"/>
          </a:p>
        </p:txBody>
      </p:sp>
    </p:spTree>
    <p:extLst>
      <p:ext uri="{BB962C8B-B14F-4D97-AF65-F5344CB8AC3E}">
        <p14:creationId xmlns:p14="http://schemas.microsoft.com/office/powerpoint/2010/main" val="1420717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MIREILLE</a:t>
            </a: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34</a:t>
            </a:fld>
            <a:endParaRPr lang="fr-FR"/>
          </a:p>
        </p:txBody>
      </p:sp>
    </p:spTree>
    <p:extLst>
      <p:ext uri="{BB962C8B-B14F-4D97-AF65-F5344CB8AC3E}">
        <p14:creationId xmlns:p14="http://schemas.microsoft.com/office/powerpoint/2010/main" val="3662943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MIREILLE</a:t>
            </a: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36</a:t>
            </a:fld>
            <a:endParaRPr lang="fr-FR"/>
          </a:p>
        </p:txBody>
      </p:sp>
    </p:spTree>
    <p:extLst>
      <p:ext uri="{BB962C8B-B14F-4D97-AF65-F5344CB8AC3E}">
        <p14:creationId xmlns:p14="http://schemas.microsoft.com/office/powerpoint/2010/main" val="4059006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MIREILLE</a:t>
            </a: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37</a:t>
            </a:fld>
            <a:endParaRPr lang="fr-FR"/>
          </a:p>
        </p:txBody>
      </p:sp>
    </p:spTree>
    <p:extLst>
      <p:ext uri="{BB962C8B-B14F-4D97-AF65-F5344CB8AC3E}">
        <p14:creationId xmlns:p14="http://schemas.microsoft.com/office/powerpoint/2010/main" val="3474614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38</a:t>
            </a:fld>
            <a:endParaRPr lang="fr-FR"/>
          </a:p>
        </p:txBody>
      </p:sp>
    </p:spTree>
    <p:extLst>
      <p:ext uri="{BB962C8B-B14F-4D97-AF65-F5344CB8AC3E}">
        <p14:creationId xmlns:p14="http://schemas.microsoft.com/office/powerpoint/2010/main" val="576792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AMY</a:t>
            </a: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39</a:t>
            </a:fld>
            <a:endParaRPr lang="fr-FR"/>
          </a:p>
        </p:txBody>
      </p:sp>
    </p:spTree>
    <p:extLst>
      <p:ext uri="{BB962C8B-B14F-4D97-AF65-F5344CB8AC3E}">
        <p14:creationId xmlns:p14="http://schemas.microsoft.com/office/powerpoint/2010/main" val="1871225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AMY</a:t>
            </a: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40</a:t>
            </a:fld>
            <a:endParaRPr lang="fr-FR"/>
          </a:p>
        </p:txBody>
      </p:sp>
    </p:spTree>
    <p:extLst>
      <p:ext uri="{BB962C8B-B14F-4D97-AF65-F5344CB8AC3E}">
        <p14:creationId xmlns:p14="http://schemas.microsoft.com/office/powerpoint/2010/main" val="1269033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AMY</a:t>
            </a: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41</a:t>
            </a:fld>
            <a:endParaRPr lang="fr-FR"/>
          </a:p>
        </p:txBody>
      </p:sp>
    </p:spTree>
    <p:extLst>
      <p:ext uri="{BB962C8B-B14F-4D97-AF65-F5344CB8AC3E}">
        <p14:creationId xmlns:p14="http://schemas.microsoft.com/office/powerpoint/2010/main" val="254509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AMY</a:t>
            </a: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42</a:t>
            </a:fld>
            <a:endParaRPr lang="fr-FR"/>
          </a:p>
        </p:txBody>
      </p:sp>
    </p:spTree>
    <p:extLst>
      <p:ext uri="{BB962C8B-B14F-4D97-AF65-F5344CB8AC3E}">
        <p14:creationId xmlns:p14="http://schemas.microsoft.com/office/powerpoint/2010/main" val="8685050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MIREILLE</a:t>
            </a: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43</a:t>
            </a:fld>
            <a:endParaRPr lang="fr-FR"/>
          </a:p>
        </p:txBody>
      </p:sp>
    </p:spTree>
    <p:extLst>
      <p:ext uri="{BB962C8B-B14F-4D97-AF65-F5344CB8AC3E}">
        <p14:creationId xmlns:p14="http://schemas.microsoft.com/office/powerpoint/2010/main" val="252537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AMY</a:t>
            </a:r>
          </a:p>
          <a:p>
            <a:r>
              <a:rPr lang="fr-FR" dirty="0"/>
              <a:t>Permet d’intégrer les soins palliatifs plus tôt de façon cohérente avec l’idéal de soins palliatifs intégrés</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err="1"/>
              <a:t>Bernacki</a:t>
            </a:r>
            <a:r>
              <a:rPr lang="fr-CA" sz="1200" dirty="0"/>
              <a:t>, R. E. et Block, S. D. High Value Care </a:t>
            </a:r>
            <a:r>
              <a:rPr lang="fr-CA" sz="1200" dirty="0" err="1"/>
              <a:t>Task</a:t>
            </a:r>
            <a:r>
              <a:rPr lang="fr-CA" sz="1200" dirty="0"/>
              <a:t> Force de l’American </a:t>
            </a:r>
            <a:r>
              <a:rPr lang="fr-CA" sz="1200" dirty="0" err="1"/>
              <a:t>College</a:t>
            </a:r>
            <a:r>
              <a:rPr lang="fr-CA" sz="1200" dirty="0"/>
              <a:t> of </a:t>
            </a:r>
            <a:r>
              <a:rPr lang="fr-CA" sz="1200" dirty="0" err="1"/>
              <a:t>Physicians</a:t>
            </a:r>
            <a:r>
              <a:rPr lang="fr-CA" sz="1200" dirty="0"/>
              <a:t>. (2014) Communication About </a:t>
            </a:r>
            <a:r>
              <a:rPr lang="fr-CA" sz="1200" dirty="0" err="1"/>
              <a:t>Serious</a:t>
            </a:r>
            <a:r>
              <a:rPr lang="fr-CA" sz="1200" dirty="0"/>
              <a:t> </a:t>
            </a:r>
            <a:r>
              <a:rPr lang="fr-CA" sz="1200" dirty="0" err="1"/>
              <a:t>Illness</a:t>
            </a:r>
            <a:r>
              <a:rPr lang="fr-CA" sz="1200" dirty="0"/>
              <a:t> Care Goals: A </a:t>
            </a:r>
            <a:r>
              <a:rPr lang="fr-CA" sz="1200" dirty="0" err="1"/>
              <a:t>Review</a:t>
            </a:r>
            <a:r>
              <a:rPr lang="fr-CA" sz="1200" dirty="0"/>
              <a:t> and </a:t>
            </a:r>
            <a:r>
              <a:rPr lang="fr-CA" sz="1200" dirty="0" err="1"/>
              <a:t>Synthesis</a:t>
            </a:r>
            <a:r>
              <a:rPr lang="fr-CA" sz="1200" dirty="0"/>
              <a:t> of best practices. [En ligne] </a:t>
            </a:r>
            <a:r>
              <a:rPr lang="fr-CA" sz="1200" i="1" dirty="0"/>
              <a:t>JAMA </a:t>
            </a:r>
            <a:r>
              <a:rPr lang="fr-CA" sz="1200" i="1" dirty="0" err="1"/>
              <a:t>Intern</a:t>
            </a:r>
            <a:r>
              <a:rPr lang="fr-CA" sz="1200" i="1" dirty="0"/>
              <a:t> Med, </a:t>
            </a:r>
            <a:r>
              <a:rPr lang="fr-CA" sz="1200" dirty="0"/>
              <a:t>vol 174, no 12 : p. 1994-2003.</a:t>
            </a:r>
            <a:endParaRPr lang="fr-FR" sz="1200" dirty="0"/>
          </a:p>
          <a:p>
            <a:endParaRPr lang="fr-FR" dirty="0"/>
          </a:p>
        </p:txBody>
      </p:sp>
      <p:sp>
        <p:nvSpPr>
          <p:cNvPr id="4" name="Espace réservé du numéro de diapositive 3"/>
          <p:cNvSpPr>
            <a:spLocks noGrp="1"/>
          </p:cNvSpPr>
          <p:nvPr>
            <p:ph type="sldNum" sz="quarter" idx="5"/>
          </p:nvPr>
        </p:nvSpPr>
        <p:spPr/>
        <p:txBody>
          <a:bodyPr/>
          <a:lstStyle/>
          <a:p>
            <a:fld id="{71BED665-6991-144C-8046-601ED4429E2D}" type="slidenum">
              <a:rPr lang="fr-FR" smtClean="0"/>
              <a:t>11</a:t>
            </a:fld>
            <a:endParaRPr lang="fr-FR"/>
          </a:p>
        </p:txBody>
      </p:sp>
    </p:spTree>
    <p:extLst>
      <p:ext uri="{BB962C8B-B14F-4D97-AF65-F5344CB8AC3E}">
        <p14:creationId xmlns:p14="http://schemas.microsoft.com/office/powerpoint/2010/main" val="3118984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67;g41ab87a8fe_0_139:notes">
            <a:extLst>
              <a:ext uri="{FF2B5EF4-FFF2-40B4-BE49-F238E27FC236}">
                <a16:creationId xmlns:a16="http://schemas.microsoft.com/office/drawing/2014/main" id="{CF0B2D3E-ADFD-492B-9F65-81802BEAD3F2}"/>
              </a:ext>
            </a:extLst>
          </p:cNvPr>
          <p:cNvSpPr>
            <a:spLocks noGrp="1" noRot="1" noChangeAspect="1"/>
          </p:cNvSpPr>
          <p:nvPr>
            <p:ph type="sldImg"/>
          </p:nvPr>
        </p:nvSpPr>
        <p:spPr>
          <a:xfrm>
            <a:off x="381000" y="685800"/>
            <a:ext cx="6096000" cy="3429000"/>
          </a:xfrm>
        </p:spPr>
      </p:sp>
      <p:sp>
        <p:nvSpPr>
          <p:cNvPr id="3" name="Google Shape;168;g41ab87a8fe_0_139:notes">
            <a:extLst>
              <a:ext uri="{FF2B5EF4-FFF2-40B4-BE49-F238E27FC236}">
                <a16:creationId xmlns:a16="http://schemas.microsoft.com/office/drawing/2014/main" id="{1D04BE0C-9E65-4714-B05C-7770B1AB338A}"/>
              </a:ext>
            </a:extLst>
          </p:cNvPr>
          <p:cNvSpPr txBox="1">
            <a:spLocks noGrp="1"/>
          </p:cNvSpPr>
          <p:nvPr>
            <p:ph type="body" sz="quarter" idx="1"/>
          </p:nvPr>
        </p:nvSpPr>
        <p:spPr>
          <a:xfrm>
            <a:off x="685800" y="4343400"/>
            <a:ext cx="5486400" cy="4114800"/>
          </a:xfrm>
        </p:spPr>
        <p:txBody>
          <a:bodyPr lIns="91421" tIns="91421" rIns="91421" bIns="91421"/>
          <a:lstStyle/>
          <a:p>
            <a:endParaRPr lang="en-CA" dirty="0"/>
          </a:p>
        </p:txBody>
      </p:sp>
    </p:spTree>
    <p:extLst>
      <p:ext uri="{BB962C8B-B14F-4D97-AF65-F5344CB8AC3E}">
        <p14:creationId xmlns:p14="http://schemas.microsoft.com/office/powerpoint/2010/main" val="1963382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67;g41ab87a8fe_0_139:notes">
            <a:extLst>
              <a:ext uri="{FF2B5EF4-FFF2-40B4-BE49-F238E27FC236}">
                <a16:creationId xmlns:a16="http://schemas.microsoft.com/office/drawing/2014/main" id="{CF0B2D3E-ADFD-492B-9F65-81802BEAD3F2}"/>
              </a:ext>
            </a:extLst>
          </p:cNvPr>
          <p:cNvSpPr>
            <a:spLocks noGrp="1" noRot="1" noChangeAspect="1"/>
          </p:cNvSpPr>
          <p:nvPr>
            <p:ph type="sldImg"/>
          </p:nvPr>
        </p:nvSpPr>
        <p:spPr>
          <a:xfrm>
            <a:off x="381000" y="685800"/>
            <a:ext cx="6096000" cy="3429000"/>
          </a:xfrm>
        </p:spPr>
      </p:sp>
      <p:sp>
        <p:nvSpPr>
          <p:cNvPr id="3" name="Google Shape;168;g41ab87a8fe_0_139:notes">
            <a:extLst>
              <a:ext uri="{FF2B5EF4-FFF2-40B4-BE49-F238E27FC236}">
                <a16:creationId xmlns:a16="http://schemas.microsoft.com/office/drawing/2014/main" id="{1D04BE0C-9E65-4714-B05C-7770B1AB338A}"/>
              </a:ext>
            </a:extLst>
          </p:cNvPr>
          <p:cNvSpPr txBox="1">
            <a:spLocks noGrp="1"/>
          </p:cNvSpPr>
          <p:nvPr>
            <p:ph type="body" sz="quarter" idx="1"/>
          </p:nvPr>
        </p:nvSpPr>
        <p:spPr>
          <a:xfrm>
            <a:off x="685800" y="4343400"/>
            <a:ext cx="5486400" cy="4114800"/>
          </a:xfrm>
        </p:spPr>
        <p:txBody>
          <a:bodyPr lIns="91421" tIns="91421" rIns="91421" bIns="91421"/>
          <a:lstStyle/>
          <a:p>
            <a:pPr marL="158750" indent="0">
              <a:buNone/>
            </a:pPr>
            <a:r>
              <a:rPr lang="en-CA" sz="1200" b="0" i="0" u="none" strike="noStrike" cap="none" dirty="0">
                <a:solidFill>
                  <a:srgbClr val="000000"/>
                </a:solidFill>
                <a:effectLst/>
                <a:latin typeface="Arial"/>
                <a:ea typeface="Arial"/>
                <a:cs typeface="Arial"/>
                <a:sym typeface="Arial"/>
              </a:rPr>
              <a:t>AMY</a:t>
            </a:r>
          </a:p>
        </p:txBody>
      </p:sp>
    </p:spTree>
    <p:extLst>
      <p:ext uri="{BB962C8B-B14F-4D97-AF65-F5344CB8AC3E}">
        <p14:creationId xmlns:p14="http://schemas.microsoft.com/office/powerpoint/2010/main" val="2997601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67;g41ab87a8fe_0_139:notes">
            <a:extLst>
              <a:ext uri="{FF2B5EF4-FFF2-40B4-BE49-F238E27FC236}">
                <a16:creationId xmlns:a16="http://schemas.microsoft.com/office/drawing/2014/main" id="{CF0B2D3E-ADFD-492B-9F65-81802BEAD3F2}"/>
              </a:ext>
            </a:extLst>
          </p:cNvPr>
          <p:cNvSpPr>
            <a:spLocks noGrp="1" noRot="1" noChangeAspect="1"/>
          </p:cNvSpPr>
          <p:nvPr>
            <p:ph type="sldImg"/>
          </p:nvPr>
        </p:nvSpPr>
        <p:spPr>
          <a:xfrm>
            <a:off x="381000" y="685800"/>
            <a:ext cx="6096000" cy="3429000"/>
          </a:xfrm>
        </p:spPr>
      </p:sp>
      <p:sp>
        <p:nvSpPr>
          <p:cNvPr id="3" name="Google Shape;168;g41ab87a8fe_0_139:notes">
            <a:extLst>
              <a:ext uri="{FF2B5EF4-FFF2-40B4-BE49-F238E27FC236}">
                <a16:creationId xmlns:a16="http://schemas.microsoft.com/office/drawing/2014/main" id="{1D04BE0C-9E65-4714-B05C-7770B1AB338A}"/>
              </a:ext>
            </a:extLst>
          </p:cNvPr>
          <p:cNvSpPr txBox="1">
            <a:spLocks noGrp="1"/>
          </p:cNvSpPr>
          <p:nvPr>
            <p:ph type="body" sz="quarter" idx="1"/>
          </p:nvPr>
        </p:nvSpPr>
        <p:spPr>
          <a:xfrm>
            <a:off x="685800" y="4343400"/>
            <a:ext cx="5486400" cy="4114800"/>
          </a:xfrm>
        </p:spPr>
        <p:txBody>
          <a:bodyPr lIns="91421" tIns="91421" rIns="91421" bIns="91421"/>
          <a:lstStyle/>
          <a:p>
            <a:pPr marL="158750" indent="0">
              <a:buNone/>
            </a:pPr>
            <a:r>
              <a:rPr lang="en-CA" sz="1200" b="0" i="0" u="none" strike="noStrike" cap="none" dirty="0">
                <a:solidFill>
                  <a:srgbClr val="000000"/>
                </a:solidFill>
                <a:effectLst/>
                <a:latin typeface="Arial"/>
                <a:ea typeface="Arial"/>
                <a:cs typeface="Arial"/>
                <a:sym typeface="Arial"/>
              </a:rPr>
              <a:t>AMY</a:t>
            </a:r>
          </a:p>
        </p:txBody>
      </p:sp>
    </p:spTree>
    <p:extLst>
      <p:ext uri="{BB962C8B-B14F-4D97-AF65-F5344CB8AC3E}">
        <p14:creationId xmlns:p14="http://schemas.microsoft.com/office/powerpoint/2010/main" val="2940173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167;g41ab87a8fe_0_139:notes">
            <a:extLst>
              <a:ext uri="{FF2B5EF4-FFF2-40B4-BE49-F238E27FC236}">
                <a16:creationId xmlns:a16="http://schemas.microsoft.com/office/drawing/2014/main" id="{CF0B2D3E-ADFD-492B-9F65-81802BEAD3F2}"/>
              </a:ext>
            </a:extLst>
          </p:cNvPr>
          <p:cNvSpPr>
            <a:spLocks noGrp="1" noRot="1" noChangeAspect="1"/>
          </p:cNvSpPr>
          <p:nvPr>
            <p:ph type="sldImg"/>
          </p:nvPr>
        </p:nvSpPr>
        <p:spPr>
          <a:xfrm>
            <a:off x="381000" y="685800"/>
            <a:ext cx="6096000" cy="3429000"/>
          </a:xfrm>
        </p:spPr>
      </p:sp>
      <p:sp>
        <p:nvSpPr>
          <p:cNvPr id="3" name="Google Shape;168;g41ab87a8fe_0_139:notes">
            <a:extLst>
              <a:ext uri="{FF2B5EF4-FFF2-40B4-BE49-F238E27FC236}">
                <a16:creationId xmlns:a16="http://schemas.microsoft.com/office/drawing/2014/main" id="{1D04BE0C-9E65-4714-B05C-7770B1AB338A}"/>
              </a:ext>
            </a:extLst>
          </p:cNvPr>
          <p:cNvSpPr txBox="1">
            <a:spLocks noGrp="1"/>
          </p:cNvSpPr>
          <p:nvPr>
            <p:ph type="body" sz="quarter" idx="1"/>
          </p:nvPr>
        </p:nvSpPr>
        <p:spPr>
          <a:xfrm>
            <a:off x="685800" y="4343400"/>
            <a:ext cx="5486400" cy="4114800"/>
          </a:xfrm>
        </p:spPr>
        <p:txBody>
          <a:bodyPr lIns="91421" tIns="91421" rIns="91421" bIns="91421"/>
          <a:lstStyle/>
          <a:p>
            <a:r>
              <a:rPr lang="en-CA" sz="1200" b="0" i="0" u="none" strike="noStrike" cap="none" dirty="0">
                <a:solidFill>
                  <a:srgbClr val="000000"/>
                </a:solidFill>
                <a:effectLst/>
                <a:latin typeface="Arial"/>
                <a:ea typeface="Arial"/>
                <a:cs typeface="Arial"/>
                <a:sym typeface="Arial"/>
              </a:rPr>
              <a:t>AMY</a:t>
            </a:r>
          </a:p>
          <a:p>
            <a:r>
              <a:rPr lang="en-CA" sz="1200" b="0" i="0" u="none" strike="noStrike" cap="none" dirty="0">
                <a:solidFill>
                  <a:srgbClr val="000000"/>
                </a:solidFill>
                <a:effectLst/>
                <a:latin typeface="Arial"/>
                <a:ea typeface="Arial"/>
                <a:cs typeface="Arial"/>
                <a:sym typeface="Arial"/>
              </a:rPr>
              <a:t>Sources : </a:t>
            </a:r>
          </a:p>
          <a:p>
            <a:endParaRPr lang="en-CA" sz="1200" b="0" i="0" u="none" strike="noStrike" cap="none" dirty="0">
              <a:solidFill>
                <a:srgbClr val="000000"/>
              </a:solidFill>
              <a:effectLst/>
              <a:latin typeface="Arial"/>
              <a:ea typeface="Arial"/>
              <a:cs typeface="Arial"/>
              <a:sym typeface="Arial"/>
            </a:endParaRPr>
          </a:p>
          <a:p>
            <a:r>
              <a:rPr lang="en-CA" sz="1200" b="0" i="0" u="none" strike="noStrike" cap="none" dirty="0">
                <a:solidFill>
                  <a:srgbClr val="000000"/>
                </a:solidFill>
                <a:effectLst/>
                <a:latin typeface="Arial"/>
                <a:ea typeface="Arial"/>
                <a:cs typeface="Arial"/>
                <a:sym typeface="Arial"/>
              </a:rPr>
              <a:t>Jones GK,  Brewer KL, Garrison HG. Public expectations of survival following cardiopulmonary resuscitation. </a:t>
            </a:r>
            <a:r>
              <a:rPr lang="en-CA" sz="1200" b="0" i="0" u="none" strike="noStrike" cap="none" dirty="0" err="1">
                <a:solidFill>
                  <a:srgbClr val="000000"/>
                </a:solidFill>
                <a:effectLst/>
                <a:latin typeface="Arial"/>
                <a:ea typeface="Arial"/>
                <a:cs typeface="Arial"/>
                <a:sym typeface="Arial"/>
              </a:rPr>
              <a:t>Acad</a:t>
            </a:r>
            <a:r>
              <a:rPr lang="en-CA" sz="1200" b="0" i="0" u="none" strike="noStrike" cap="none" dirty="0">
                <a:solidFill>
                  <a:srgbClr val="000000"/>
                </a:solidFill>
                <a:effectLst/>
                <a:latin typeface="Arial"/>
                <a:ea typeface="Arial"/>
                <a:cs typeface="Arial"/>
                <a:sym typeface="Arial"/>
              </a:rPr>
              <a:t> </a:t>
            </a:r>
            <a:r>
              <a:rPr lang="en-CA" sz="1200" b="0" i="0" u="none" strike="noStrike" cap="none" dirty="0" err="1">
                <a:solidFill>
                  <a:srgbClr val="000000"/>
                </a:solidFill>
                <a:effectLst/>
                <a:latin typeface="Arial"/>
                <a:ea typeface="Arial"/>
                <a:cs typeface="Arial"/>
                <a:sym typeface="Arial"/>
              </a:rPr>
              <a:t>Emerg</a:t>
            </a:r>
            <a:r>
              <a:rPr lang="en-CA" sz="1200" b="0" i="0" u="none" strike="noStrike" cap="none" dirty="0">
                <a:solidFill>
                  <a:srgbClr val="000000"/>
                </a:solidFill>
                <a:effectLst/>
                <a:latin typeface="Arial"/>
                <a:ea typeface="Arial"/>
                <a:cs typeface="Arial"/>
                <a:sym typeface="Arial"/>
              </a:rPr>
              <a:t> Med 2000;</a:t>
            </a:r>
            <a:r>
              <a:rPr lang="en-CA" sz="1200" b="1" i="0" u="none" strike="noStrike" cap="none" dirty="0">
                <a:solidFill>
                  <a:srgbClr val="000000"/>
                </a:solidFill>
                <a:effectLst/>
                <a:latin typeface="Arial"/>
                <a:ea typeface="Arial"/>
                <a:cs typeface="Arial"/>
                <a:sym typeface="Arial"/>
              </a:rPr>
              <a:t>7</a:t>
            </a:r>
            <a:r>
              <a:rPr lang="en-CA" sz="1200" b="0" i="0" u="none" strike="noStrike" cap="none" dirty="0">
                <a:solidFill>
                  <a:srgbClr val="000000"/>
                </a:solidFill>
                <a:effectLst/>
                <a:latin typeface="Arial"/>
                <a:ea typeface="Arial"/>
                <a:cs typeface="Arial"/>
                <a:sym typeface="Arial"/>
              </a:rPr>
              <a:t>:48–53.</a:t>
            </a:r>
            <a:r>
              <a:rPr lang="en-CA" sz="1200" b="0" i="0" u="none" strike="noStrike" cap="none" dirty="0">
                <a:solidFill>
                  <a:srgbClr val="000000"/>
                </a:solidFill>
                <a:effectLst/>
                <a:latin typeface="Arial"/>
                <a:ea typeface="Arial"/>
                <a:cs typeface="Arial"/>
                <a:sym typeface="Arial"/>
                <a:hlinkClick r:id="rId3"/>
              </a:rPr>
              <a:t>doi:10.1111/j.1553-2712.2000.tb01891.x</a:t>
            </a:r>
            <a:r>
              <a:rPr lang="en-CA" sz="1200" b="0" i="0" u="none" strike="noStrike" cap="none" dirty="0">
                <a:solidFill>
                  <a:srgbClr val="000000"/>
                </a:solidFill>
                <a:effectLst/>
                <a:latin typeface="Arial"/>
                <a:ea typeface="Arial"/>
                <a:cs typeface="Arial"/>
                <a:sym typeface="Arial"/>
              </a:rPr>
              <a:t>pmid:http://</a:t>
            </a:r>
            <a:r>
              <a:rPr lang="en-CA" sz="1200" b="0" i="0" u="none" strike="noStrike" cap="none" dirty="0" err="1">
                <a:solidFill>
                  <a:srgbClr val="000000"/>
                </a:solidFill>
                <a:effectLst/>
                <a:latin typeface="Arial"/>
                <a:ea typeface="Arial"/>
                <a:cs typeface="Arial"/>
                <a:sym typeface="Arial"/>
              </a:rPr>
              <a:t>www.ncbi.nlm.nih.gov</a:t>
            </a:r>
            <a:r>
              <a:rPr lang="en-CA" sz="1200" b="0" i="0" u="none" strike="noStrike" cap="none" dirty="0">
                <a:solidFill>
                  <a:srgbClr val="000000"/>
                </a:solidFill>
                <a:effectLst/>
                <a:latin typeface="Arial"/>
                <a:ea typeface="Arial"/>
                <a:cs typeface="Arial"/>
                <a:sym typeface="Arial"/>
              </a:rPr>
              <a:t>/</a:t>
            </a:r>
            <a:r>
              <a:rPr lang="en-CA" sz="1200" b="0" i="0" u="none" strike="noStrike" cap="none" dirty="0" err="1">
                <a:solidFill>
                  <a:srgbClr val="000000"/>
                </a:solidFill>
                <a:effectLst/>
                <a:latin typeface="Arial"/>
                <a:ea typeface="Arial"/>
                <a:cs typeface="Arial"/>
                <a:sym typeface="Arial"/>
              </a:rPr>
              <a:t>pubmed</a:t>
            </a:r>
            <a:r>
              <a:rPr lang="en-CA" sz="1200" b="0" i="0" u="none" strike="noStrike" cap="none" dirty="0">
                <a:solidFill>
                  <a:srgbClr val="000000"/>
                </a:solidFill>
                <a:effectLst/>
                <a:latin typeface="Arial"/>
                <a:ea typeface="Arial"/>
                <a:cs typeface="Arial"/>
                <a:sym typeface="Arial"/>
              </a:rPr>
              <a:t>/10894242</a:t>
            </a:r>
          </a:p>
          <a:p>
            <a:endParaRPr lang="en-CA" sz="1200" b="0" i="0" u="none" strike="noStrike" cap="none" dirty="0">
              <a:solidFill>
                <a:srgbClr val="000000"/>
              </a:solidFill>
              <a:effectLst/>
              <a:latin typeface="Arial"/>
              <a:ea typeface="Arial"/>
              <a:cs typeface="Arial"/>
              <a:sym typeface="Arial"/>
            </a:endParaRPr>
          </a:p>
          <a:p>
            <a:r>
              <a:rPr lang="en-CA" sz="1200" b="0" i="0" u="none" strike="noStrike" cap="none" dirty="0" err="1">
                <a:solidFill>
                  <a:srgbClr val="000000"/>
                </a:solidFill>
                <a:effectLst/>
                <a:latin typeface="Arial"/>
                <a:ea typeface="Arial"/>
                <a:cs typeface="Arial"/>
                <a:sym typeface="Arial"/>
              </a:rPr>
              <a:t>Bandolin</a:t>
            </a:r>
            <a:r>
              <a:rPr lang="en-CA" sz="1200" b="0" i="0" u="none" strike="noStrike" cap="none" dirty="0">
                <a:solidFill>
                  <a:srgbClr val="000000"/>
                </a:solidFill>
                <a:effectLst/>
                <a:latin typeface="Arial"/>
                <a:ea typeface="Arial"/>
                <a:cs typeface="Arial"/>
                <a:sym typeface="Arial"/>
              </a:rPr>
              <a:t> NS, Huang W, Beckett L</a:t>
            </a:r>
            <a:r>
              <a:rPr lang="en-CA" sz="1200" b="0" i="1" u="none" strike="noStrike" cap="none" dirty="0">
                <a:solidFill>
                  <a:srgbClr val="000000"/>
                </a:solidFill>
                <a:effectLst/>
                <a:latin typeface="Arial"/>
                <a:ea typeface="Arial"/>
                <a:cs typeface="Arial"/>
                <a:sym typeface="Arial"/>
              </a:rPr>
              <a:t>, et al</a:t>
            </a:r>
            <a:r>
              <a:rPr lang="en-CA" sz="1200" b="0" i="0" u="none" strike="noStrike" cap="none" dirty="0">
                <a:solidFill>
                  <a:srgbClr val="000000"/>
                </a:solidFill>
                <a:effectLst/>
                <a:latin typeface="Arial"/>
                <a:ea typeface="Arial"/>
                <a:cs typeface="Arial"/>
                <a:sym typeface="Arial"/>
              </a:rPr>
              <a:t>. Perspectives of emergency department attendees on outcomes of resuscitation efforts: origins and impact on cardiopulmonary resuscitation preference. </a:t>
            </a:r>
            <a:r>
              <a:rPr lang="en-CA" sz="1200" b="0" i="1" u="none" strike="noStrike" cap="none" dirty="0">
                <a:solidFill>
                  <a:srgbClr val="000000"/>
                </a:solidFill>
                <a:effectLst/>
                <a:latin typeface="Arial"/>
                <a:ea typeface="Arial"/>
                <a:cs typeface="Arial"/>
                <a:sym typeface="Arial"/>
              </a:rPr>
              <a:t>Emergency Medicine Journal </a:t>
            </a:r>
            <a:r>
              <a:rPr lang="en-CA" sz="1200" b="0" i="0" u="none" strike="noStrike" cap="none" dirty="0">
                <a:solidFill>
                  <a:srgbClr val="000000"/>
                </a:solidFill>
                <a:effectLst/>
                <a:latin typeface="Arial"/>
                <a:ea typeface="Arial"/>
                <a:cs typeface="Arial"/>
                <a:sym typeface="Arial"/>
              </a:rPr>
              <a:t>Published Online First: 13 July 2020. </a:t>
            </a:r>
            <a:r>
              <a:rPr lang="en-CA" sz="1200" b="0" i="0" u="none" strike="noStrike" cap="none" dirty="0" err="1">
                <a:solidFill>
                  <a:srgbClr val="000000"/>
                </a:solidFill>
                <a:effectLst/>
                <a:latin typeface="Arial"/>
                <a:ea typeface="Arial"/>
                <a:cs typeface="Arial"/>
                <a:sym typeface="Arial"/>
              </a:rPr>
              <a:t>doi</a:t>
            </a:r>
            <a:r>
              <a:rPr lang="en-CA" sz="1200" b="0" i="0" u="none" strike="noStrike" cap="none" dirty="0">
                <a:solidFill>
                  <a:srgbClr val="000000"/>
                </a:solidFill>
                <a:effectLst/>
                <a:latin typeface="Arial"/>
                <a:ea typeface="Arial"/>
                <a:cs typeface="Arial"/>
                <a:sym typeface="Arial"/>
              </a:rPr>
              <a:t>: 10.1136/emermed-2018-208084</a:t>
            </a:r>
          </a:p>
          <a:p>
            <a:endParaRPr lang="en-CA" dirty="0"/>
          </a:p>
        </p:txBody>
      </p:sp>
    </p:spTree>
    <p:extLst>
      <p:ext uri="{BB962C8B-B14F-4D97-AF65-F5344CB8AC3E}">
        <p14:creationId xmlns:p14="http://schemas.microsoft.com/office/powerpoint/2010/main" val="1402354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MIREILLE</a:t>
            </a:r>
          </a:p>
        </p:txBody>
      </p:sp>
      <p:sp>
        <p:nvSpPr>
          <p:cNvPr id="4" name="Espace réservé du numéro de diapositive 3"/>
          <p:cNvSpPr>
            <a:spLocks noGrp="1"/>
          </p:cNvSpPr>
          <p:nvPr>
            <p:ph type="sldNum" sz="quarter" idx="5"/>
          </p:nvPr>
        </p:nvSpPr>
        <p:spPr/>
        <p:txBody>
          <a:bodyPr/>
          <a:lstStyle/>
          <a:p>
            <a:fld id="{C8EE6E62-A927-7E48-926D-D104DAFBF18C}" type="slidenum">
              <a:rPr lang="fr-FR" smtClean="0"/>
              <a:t>16</a:t>
            </a:fld>
            <a:endParaRPr lang="fr-FR"/>
          </a:p>
        </p:txBody>
      </p:sp>
    </p:spTree>
    <p:extLst>
      <p:ext uri="{BB962C8B-B14F-4D97-AF65-F5344CB8AC3E}">
        <p14:creationId xmlns:p14="http://schemas.microsoft.com/office/powerpoint/2010/main" val="4131303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dirty="0" err="1"/>
              <a:t>Sasson</a:t>
            </a:r>
            <a:r>
              <a:rPr lang="fr-CA" sz="1200" dirty="0"/>
              <a:t>, C., Rogers, M. A., Dahl, J., &amp; Kellermann, A. L. (2010). </a:t>
            </a:r>
            <a:r>
              <a:rPr lang="fr-CA" sz="1200" dirty="0" err="1"/>
              <a:t>Predictors</a:t>
            </a:r>
            <a:r>
              <a:rPr lang="fr-CA" sz="1200" dirty="0"/>
              <a:t> of </a:t>
            </a:r>
            <a:r>
              <a:rPr lang="fr-CA" sz="1200" dirty="0" err="1"/>
              <a:t>survival</a:t>
            </a:r>
            <a:r>
              <a:rPr lang="fr-CA" sz="1200" dirty="0"/>
              <a:t> </a:t>
            </a:r>
            <a:r>
              <a:rPr lang="fr-CA" sz="1200" dirty="0" err="1"/>
              <a:t>from</a:t>
            </a:r>
            <a:r>
              <a:rPr lang="fr-CA" sz="1200" dirty="0"/>
              <a:t> out-of-</a:t>
            </a:r>
            <a:r>
              <a:rPr lang="fr-CA" sz="1200" dirty="0" err="1"/>
              <a:t>hospital</a:t>
            </a:r>
            <a:r>
              <a:rPr lang="fr-CA" sz="1200" dirty="0"/>
              <a:t> </a:t>
            </a:r>
            <a:r>
              <a:rPr lang="fr-CA" sz="1200" dirty="0" err="1"/>
              <a:t>cardiac</a:t>
            </a:r>
            <a:r>
              <a:rPr lang="fr-CA" sz="1200" dirty="0"/>
              <a:t> </a:t>
            </a:r>
            <a:r>
              <a:rPr lang="fr-CA" sz="1200" dirty="0" err="1"/>
              <a:t>arrest</a:t>
            </a:r>
            <a:r>
              <a:rPr lang="fr-CA" sz="1200" dirty="0"/>
              <a:t> a </a:t>
            </a:r>
            <a:r>
              <a:rPr lang="fr-CA" sz="1200" dirty="0" err="1"/>
              <a:t>systematic</a:t>
            </a:r>
            <a:r>
              <a:rPr lang="fr-CA" sz="1200" dirty="0"/>
              <a:t> </a:t>
            </a:r>
            <a:r>
              <a:rPr lang="fr-CA" sz="1200" dirty="0" err="1"/>
              <a:t>review</a:t>
            </a:r>
            <a:r>
              <a:rPr lang="fr-CA" sz="1200" dirty="0"/>
              <a:t> and </a:t>
            </a:r>
            <a:r>
              <a:rPr lang="fr-CA" sz="1200" dirty="0" err="1"/>
              <a:t>meta-analysis</a:t>
            </a:r>
            <a:r>
              <a:rPr lang="fr-CA" sz="1200" dirty="0"/>
              <a:t>. </a:t>
            </a:r>
            <a:r>
              <a:rPr lang="fr-CA" sz="1200" i="1" dirty="0"/>
              <a:t>Circulation: </a:t>
            </a:r>
            <a:r>
              <a:rPr lang="fr-CA" sz="1200" i="1" dirty="0" err="1"/>
              <a:t>Cardiovascular</a:t>
            </a:r>
            <a:r>
              <a:rPr lang="fr-CA" sz="1200" i="1" dirty="0"/>
              <a:t> </a:t>
            </a:r>
            <a:r>
              <a:rPr lang="fr-CA" sz="1200" i="1" dirty="0" err="1"/>
              <a:t>Quality</a:t>
            </a:r>
            <a:r>
              <a:rPr lang="fr-CA" sz="1200" i="1" dirty="0"/>
              <a:t> and </a:t>
            </a:r>
            <a:r>
              <a:rPr lang="fr-CA" sz="1200" i="1" dirty="0" err="1"/>
              <a:t>Outcomes</a:t>
            </a:r>
            <a:r>
              <a:rPr lang="fr-CA" sz="1200" dirty="0"/>
              <a:t>, </a:t>
            </a:r>
            <a:r>
              <a:rPr lang="fr-CA" sz="1200" i="1" dirty="0"/>
              <a:t>3</a:t>
            </a:r>
            <a:r>
              <a:rPr lang="fr-CA" sz="1200" dirty="0"/>
              <a:t>(1), 63-81.</a:t>
            </a:r>
          </a:p>
          <a:p>
            <a:endParaRPr lang="fr-FR" dirty="0"/>
          </a:p>
        </p:txBody>
      </p:sp>
      <p:sp>
        <p:nvSpPr>
          <p:cNvPr id="4" name="Espace réservé du numéro de diapositive 3"/>
          <p:cNvSpPr>
            <a:spLocks noGrp="1"/>
          </p:cNvSpPr>
          <p:nvPr>
            <p:ph type="sldNum" sz="quarter" idx="5"/>
          </p:nvPr>
        </p:nvSpPr>
        <p:spPr/>
        <p:txBody>
          <a:bodyPr/>
          <a:lstStyle/>
          <a:p>
            <a:fld id="{81414F8B-C0FF-B74D-A412-0CFEEFCFBA0F}" type="slidenum">
              <a:rPr lang="fr-FR" smtClean="0"/>
              <a:t>17</a:t>
            </a:fld>
            <a:endParaRPr lang="fr-FR"/>
          </a:p>
        </p:txBody>
      </p:sp>
    </p:spTree>
    <p:extLst>
      <p:ext uri="{BB962C8B-B14F-4D97-AF65-F5344CB8AC3E}">
        <p14:creationId xmlns:p14="http://schemas.microsoft.com/office/powerpoint/2010/main" val="3699740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dirty="0" err="1"/>
              <a:t>Winther</a:t>
            </a:r>
            <a:r>
              <a:rPr lang="fr-CA" sz="1200" dirty="0"/>
              <a:t>-Jensen, M. et al. (2016) </a:t>
            </a:r>
            <a:r>
              <a:rPr lang="fr-CA" sz="1200" dirty="0" err="1"/>
              <a:t>Comorbidity</a:t>
            </a:r>
            <a:r>
              <a:rPr lang="fr-CA" sz="1200" dirty="0"/>
              <a:t> </a:t>
            </a:r>
            <a:r>
              <a:rPr lang="fr-CA" sz="1200" dirty="0" err="1"/>
              <a:t>burden</a:t>
            </a:r>
            <a:r>
              <a:rPr lang="fr-CA" sz="1200" dirty="0"/>
              <a:t> </a:t>
            </a:r>
            <a:r>
              <a:rPr lang="fr-CA" sz="1200" dirty="0" err="1"/>
              <a:t>is</a:t>
            </a:r>
            <a:r>
              <a:rPr lang="fr-CA" sz="1200" dirty="0"/>
              <a:t> not </a:t>
            </a:r>
            <a:r>
              <a:rPr lang="fr-CA" sz="1200" dirty="0" err="1"/>
              <a:t>associated</a:t>
            </a:r>
            <a:r>
              <a:rPr lang="fr-CA" sz="1200" dirty="0"/>
              <a:t> </a:t>
            </a:r>
            <a:r>
              <a:rPr lang="fr-CA" sz="1200" dirty="0" err="1"/>
              <a:t>with</a:t>
            </a:r>
            <a:r>
              <a:rPr lang="fr-CA" sz="1200" dirty="0"/>
              <a:t> </a:t>
            </a:r>
            <a:r>
              <a:rPr lang="fr-CA" sz="1200" dirty="0" err="1"/>
              <a:t>higher</a:t>
            </a:r>
            <a:r>
              <a:rPr lang="fr-CA" sz="1200" dirty="0"/>
              <a:t> </a:t>
            </a:r>
            <a:r>
              <a:rPr lang="fr-CA" sz="1200" dirty="0" err="1"/>
              <a:t>mortality</a:t>
            </a:r>
            <a:r>
              <a:rPr lang="fr-CA" sz="1200" dirty="0"/>
              <a:t> </a:t>
            </a:r>
            <a:r>
              <a:rPr lang="fr-CA" sz="1200" dirty="0" err="1"/>
              <a:t>after</a:t>
            </a:r>
            <a:r>
              <a:rPr lang="fr-CA" sz="1200" dirty="0"/>
              <a:t> out-of-</a:t>
            </a:r>
            <a:r>
              <a:rPr lang="fr-CA" sz="1200" dirty="0" err="1"/>
              <a:t>hospital</a:t>
            </a:r>
            <a:r>
              <a:rPr lang="fr-CA" sz="1200" dirty="0"/>
              <a:t> </a:t>
            </a:r>
            <a:r>
              <a:rPr lang="fr-CA" sz="1200" dirty="0" err="1"/>
              <a:t>cardiac</a:t>
            </a:r>
            <a:r>
              <a:rPr lang="fr-CA" sz="1200" dirty="0"/>
              <a:t> </a:t>
            </a:r>
            <a:r>
              <a:rPr lang="fr-CA" sz="1200" dirty="0" err="1"/>
              <a:t>arrest</a:t>
            </a:r>
            <a:r>
              <a:rPr lang="fr-CA" sz="1200" dirty="0"/>
              <a:t>. </a:t>
            </a:r>
            <a:r>
              <a:rPr lang="fr-CA" sz="1200" i="1" dirty="0" err="1"/>
              <a:t>Scandinavian</a:t>
            </a:r>
            <a:r>
              <a:rPr lang="fr-CA" sz="1200" i="1" dirty="0"/>
              <a:t> </a:t>
            </a:r>
            <a:r>
              <a:rPr lang="fr-CA" sz="1200" i="1" dirty="0" err="1"/>
              <a:t>Cardiovascular</a:t>
            </a:r>
            <a:r>
              <a:rPr lang="fr-CA" sz="1200" i="1" dirty="0"/>
              <a:t> Journal</a:t>
            </a:r>
            <a:r>
              <a:rPr lang="fr-CA" sz="1200" dirty="0"/>
              <a:t>, 1-6.</a:t>
            </a:r>
          </a:p>
          <a:p>
            <a:r>
              <a:rPr lang="fr-CA" sz="1200" dirty="0" err="1"/>
              <a:t>Søholm</a:t>
            </a:r>
            <a:r>
              <a:rPr lang="fr-CA" sz="1200" dirty="0"/>
              <a:t>, H. et al. (2015). </a:t>
            </a:r>
            <a:r>
              <a:rPr lang="fr-CA" sz="1200" dirty="0" err="1"/>
              <a:t>Factors</a:t>
            </a:r>
            <a:r>
              <a:rPr lang="fr-CA" sz="1200" dirty="0"/>
              <a:t> </a:t>
            </a:r>
            <a:r>
              <a:rPr lang="fr-CA" sz="1200" dirty="0" err="1"/>
              <a:t>associated</a:t>
            </a:r>
            <a:r>
              <a:rPr lang="fr-CA" sz="1200" dirty="0"/>
              <a:t> </a:t>
            </a:r>
            <a:r>
              <a:rPr lang="fr-CA" sz="1200" dirty="0" err="1"/>
              <a:t>with</a:t>
            </a:r>
            <a:r>
              <a:rPr lang="fr-CA" sz="1200" dirty="0"/>
              <a:t> </a:t>
            </a:r>
            <a:r>
              <a:rPr lang="fr-CA" sz="1200" dirty="0" err="1"/>
              <a:t>successful</a:t>
            </a:r>
            <a:r>
              <a:rPr lang="fr-CA" sz="1200" dirty="0"/>
              <a:t> </a:t>
            </a:r>
            <a:r>
              <a:rPr lang="fr-CA" sz="1200" dirty="0" err="1"/>
              <a:t>resuscitation</a:t>
            </a:r>
            <a:r>
              <a:rPr lang="fr-CA" sz="1200" dirty="0"/>
              <a:t> </a:t>
            </a:r>
            <a:r>
              <a:rPr lang="fr-CA" sz="1200" dirty="0" err="1"/>
              <a:t>after</a:t>
            </a:r>
            <a:r>
              <a:rPr lang="fr-CA" sz="1200" dirty="0"/>
              <a:t> out-of-</a:t>
            </a:r>
            <a:r>
              <a:rPr lang="fr-CA" sz="1200" dirty="0" err="1"/>
              <a:t>hospital</a:t>
            </a:r>
            <a:r>
              <a:rPr lang="fr-CA" sz="1200" dirty="0"/>
              <a:t> </a:t>
            </a:r>
            <a:r>
              <a:rPr lang="fr-CA" sz="1200" dirty="0" err="1"/>
              <a:t>cardiac</a:t>
            </a:r>
            <a:r>
              <a:rPr lang="fr-CA" sz="1200" dirty="0"/>
              <a:t> </a:t>
            </a:r>
            <a:r>
              <a:rPr lang="fr-CA" sz="1200" dirty="0" err="1"/>
              <a:t>arrest</a:t>
            </a:r>
            <a:r>
              <a:rPr lang="fr-CA" sz="1200" dirty="0"/>
              <a:t> and temporal trends in </a:t>
            </a:r>
            <a:r>
              <a:rPr lang="fr-CA" sz="1200" dirty="0" err="1"/>
              <a:t>survival</a:t>
            </a:r>
            <a:r>
              <a:rPr lang="fr-CA" sz="1200" dirty="0"/>
              <a:t> and </a:t>
            </a:r>
            <a:r>
              <a:rPr lang="fr-CA" sz="1200" dirty="0" err="1"/>
              <a:t>comorbidity</a:t>
            </a:r>
            <a:r>
              <a:rPr lang="fr-CA" sz="1200" dirty="0"/>
              <a:t>. </a:t>
            </a:r>
            <a:r>
              <a:rPr lang="fr-CA" sz="1200" i="1" dirty="0" err="1"/>
              <a:t>Annals</a:t>
            </a:r>
            <a:r>
              <a:rPr lang="fr-CA" sz="1200" i="1" dirty="0"/>
              <a:t> of emergency </a:t>
            </a:r>
            <a:r>
              <a:rPr lang="fr-CA" sz="1200" i="1" dirty="0" err="1"/>
              <a:t>medicine</a:t>
            </a:r>
            <a:r>
              <a:rPr lang="fr-CA" sz="1200" dirty="0"/>
              <a:t>, </a:t>
            </a:r>
            <a:r>
              <a:rPr lang="fr-CA" sz="1200" i="1" dirty="0"/>
              <a:t>65</a:t>
            </a:r>
            <a:r>
              <a:rPr lang="fr-CA" sz="1200" dirty="0"/>
              <a:t>(5), 523-531.</a:t>
            </a:r>
            <a:endParaRPr lang="fr-FR" sz="1200" dirty="0"/>
          </a:p>
          <a:p>
            <a:endParaRPr lang="fr-FR" dirty="0"/>
          </a:p>
        </p:txBody>
      </p:sp>
      <p:sp>
        <p:nvSpPr>
          <p:cNvPr id="4" name="Espace réservé du numéro de diapositive 3"/>
          <p:cNvSpPr>
            <a:spLocks noGrp="1"/>
          </p:cNvSpPr>
          <p:nvPr>
            <p:ph type="sldNum" sz="quarter" idx="5"/>
          </p:nvPr>
        </p:nvSpPr>
        <p:spPr/>
        <p:txBody>
          <a:bodyPr/>
          <a:lstStyle/>
          <a:p>
            <a:fld id="{81414F8B-C0FF-B74D-A412-0CFEEFCFBA0F}" type="slidenum">
              <a:rPr lang="fr-FR" smtClean="0"/>
              <a:t>18</a:t>
            </a:fld>
            <a:endParaRPr lang="fr-FR"/>
          </a:p>
        </p:txBody>
      </p:sp>
    </p:spTree>
    <p:extLst>
      <p:ext uri="{BB962C8B-B14F-4D97-AF65-F5344CB8AC3E}">
        <p14:creationId xmlns:p14="http://schemas.microsoft.com/office/powerpoint/2010/main" val="24716147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ctrTitle"/>
          </p:nvPr>
        </p:nvSpPr>
        <p:spPr>
          <a:xfrm>
            <a:off x="3962399" y="1964267"/>
            <a:ext cx="7197727" cy="2421464"/>
          </a:xfrm>
        </p:spPr>
        <p:txBody>
          <a:bodyPr anchor="b">
            <a:normAutofit/>
          </a:bodyPr>
          <a:lstStyle>
            <a:lvl1pPr algn="r">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3962399" y="4385734"/>
            <a:ext cx="7197727" cy="1405467"/>
          </a:xfrm>
        </p:spPr>
        <p:txBody>
          <a:bodyPr anchor="t">
            <a:normAutofit/>
          </a:bodyPr>
          <a:lstStyle>
            <a:lvl1pPr marL="0" indent="0" algn="r">
              <a:buNone/>
              <a:defRPr sz="1800" cap="all">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8932559" y="5870577"/>
            <a:ext cx="1600200" cy="377825"/>
          </a:xfrm>
        </p:spPr>
        <p:txBody>
          <a:bodyPr/>
          <a:lstStyle/>
          <a:p>
            <a:fld id="{5FD65A1B-B8ED-47A8-81CB-57DA47C24B3E}" type="datetimeFigureOut">
              <a:rPr lang="fr-CA" smtClean="0"/>
              <a:pPr/>
              <a:t>2023-10-16</a:t>
            </a:fld>
            <a:endParaRPr lang="fr-CA"/>
          </a:p>
        </p:txBody>
      </p:sp>
      <p:sp>
        <p:nvSpPr>
          <p:cNvPr id="5" name="Footer Placeholder 4"/>
          <p:cNvSpPr>
            <a:spLocks noGrp="1"/>
          </p:cNvSpPr>
          <p:nvPr>
            <p:ph type="ftr" sz="quarter" idx="11"/>
          </p:nvPr>
        </p:nvSpPr>
        <p:spPr>
          <a:xfrm>
            <a:off x="3962399" y="5870577"/>
            <a:ext cx="4893959" cy="377825"/>
          </a:xfrm>
        </p:spPr>
        <p:txBody>
          <a:bodyPr/>
          <a:lstStyle/>
          <a:p>
            <a:endParaRPr lang="fr-CA"/>
          </a:p>
        </p:txBody>
      </p:sp>
      <p:sp>
        <p:nvSpPr>
          <p:cNvPr id="6" name="Slide Number Placeholder 5"/>
          <p:cNvSpPr>
            <a:spLocks noGrp="1"/>
          </p:cNvSpPr>
          <p:nvPr>
            <p:ph type="sldNum" sz="quarter" idx="12"/>
          </p:nvPr>
        </p:nvSpPr>
        <p:spPr>
          <a:xfrm>
            <a:off x="10608959" y="5870577"/>
            <a:ext cx="551167" cy="377825"/>
          </a:xfrm>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70328561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1" y="4732865"/>
            <a:ext cx="1013142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371601"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1" y="5299603"/>
            <a:ext cx="10131427" cy="493712"/>
          </a:xfrm>
        </p:spPr>
        <p:txBody>
          <a:bodyPr anchor="t">
            <a:normAutofit/>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FD65A1B-B8ED-47A8-81CB-57DA47C24B3E}" type="datetimeFigureOut">
              <a:rPr lang="fr-CA" smtClean="0"/>
              <a:pPr/>
              <a:t>2023-10-16</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1979728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1" y="609603"/>
            <a:ext cx="10131427" cy="3124199"/>
          </a:xfrm>
        </p:spPr>
        <p:txBody>
          <a:bodyPr anchor="ctr">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343400"/>
            <a:ext cx="10131428" cy="1447800"/>
          </a:xfrm>
        </p:spPr>
        <p:txBody>
          <a:bodyPr anchor="ctr">
            <a:normAutofit/>
          </a:bodyPr>
          <a:lstStyle>
            <a:lvl1pPr marL="0" indent="0" algn="l">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FD65A1B-B8ED-47A8-81CB-57DA47C24B3E}" type="datetimeFigureOut">
              <a:rPr lang="fr-CA" smtClean="0"/>
              <a:pPr/>
              <a:t>2023-10-16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1216208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12" name="TextBox 11"/>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3" name="TextBox 12"/>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9" y="609603"/>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189" indent="0">
              <a:buFontTx/>
              <a:buNone/>
              <a:defRPr/>
            </a:lvl2pPr>
            <a:lvl3pPr marL="914377" indent="0">
              <a:buFontTx/>
              <a:buNone/>
              <a:defRPr/>
            </a:lvl3pPr>
            <a:lvl4pPr marL="1371566" indent="0">
              <a:buFontTx/>
              <a:buNone/>
              <a:defRPr/>
            </a:lvl4pPr>
            <a:lvl5pPr marL="1828754" indent="0">
              <a:buFontTx/>
              <a:buNone/>
              <a:defRPr/>
            </a:lvl5pPr>
          </a:lstStyle>
          <a:p>
            <a:pPr lvl="0"/>
            <a:r>
              <a:rPr lang="fr-FR"/>
              <a:t>Modifiez les styles du texte du masque</a:t>
            </a:r>
          </a:p>
        </p:txBody>
      </p:sp>
      <p:sp>
        <p:nvSpPr>
          <p:cNvPr id="3" name="Text Placeholder 2"/>
          <p:cNvSpPr>
            <a:spLocks noGrp="1"/>
          </p:cNvSpPr>
          <p:nvPr>
            <p:ph type="body" idx="1"/>
          </p:nvPr>
        </p:nvSpPr>
        <p:spPr>
          <a:xfrm>
            <a:off x="687466" y="4343400"/>
            <a:ext cx="10152367" cy="1447800"/>
          </a:xfrm>
        </p:spPr>
        <p:txBody>
          <a:bodyPr anchor="ctr">
            <a:normAutofit/>
          </a:bodyPr>
          <a:lstStyle>
            <a:lvl1pPr marL="0" indent="0" algn="l">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FD65A1B-B8ED-47A8-81CB-57DA47C24B3E}" type="datetimeFigureOut">
              <a:rPr lang="fr-CA" smtClean="0"/>
              <a:pPr/>
              <a:t>2023-10-16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840351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4" y="3308581"/>
            <a:ext cx="10131425" cy="1468800"/>
          </a:xfrm>
        </p:spPr>
        <p:txBody>
          <a:bodyPr anchor="b">
            <a:normAutofit/>
          </a:bodyPr>
          <a:lstStyle>
            <a:lvl1pPr algn="l">
              <a:defRPr sz="3200" b="0" cap="none"/>
            </a:lvl1pPr>
          </a:lstStyle>
          <a:p>
            <a:r>
              <a:rPr lang="fr-FR"/>
              <a:t>Modifiez le style du titre</a:t>
            </a:r>
            <a:endParaRPr lang="en-US" dirty="0"/>
          </a:p>
        </p:txBody>
      </p:sp>
      <p:sp>
        <p:nvSpPr>
          <p:cNvPr id="3" name="Text Placeholder 2"/>
          <p:cNvSpPr>
            <a:spLocks noGrp="1"/>
          </p:cNvSpPr>
          <p:nvPr>
            <p:ph type="body" idx="1"/>
          </p:nvPr>
        </p:nvSpPr>
        <p:spPr>
          <a:xfrm>
            <a:off x="685801" y="4777381"/>
            <a:ext cx="10131427" cy="860400"/>
          </a:xfrm>
        </p:spPr>
        <p:txBody>
          <a:bodyPr anchor="t">
            <a:normAutofit/>
          </a:bodyPr>
          <a:lstStyle>
            <a:lvl1pPr marL="0" indent="0" algn="l">
              <a:buNone/>
              <a:defRPr sz="20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FD65A1B-B8ED-47A8-81CB-57DA47C24B3E}" type="datetimeFigureOut">
              <a:rPr lang="fr-CA" smtClean="0"/>
              <a:pPr/>
              <a:t>2023-10-16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1246114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9" y="609603"/>
            <a:ext cx="9550399" cy="2743199"/>
          </a:xfrm>
        </p:spPr>
        <p:txBody>
          <a:bodyPr anchor="ctr">
            <a:normAutofit/>
          </a:bodyPr>
          <a:lstStyle>
            <a:lvl1pPr algn="l">
              <a:defRPr sz="3200" b="0" cap="none">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5801"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fr-FR"/>
              <a:t>Modifiez les styles du texte du masque</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FD65A1B-B8ED-47A8-81CB-57DA47C24B3E}" type="datetimeFigureOut">
              <a:rPr lang="fr-CA" smtClean="0"/>
              <a:pPr/>
              <a:t>2023-10-16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589773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1" y="609603"/>
            <a:ext cx="10131427" cy="2743199"/>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5802"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fr-FR"/>
              <a:t>Modifiez les styles du texte du masque</a:t>
            </a:r>
          </a:p>
        </p:txBody>
      </p:sp>
      <p:sp>
        <p:nvSpPr>
          <p:cNvPr id="3" name="Text Placeholder 2"/>
          <p:cNvSpPr>
            <a:spLocks noGrp="1"/>
          </p:cNvSpPr>
          <p:nvPr>
            <p:ph type="body" idx="1"/>
          </p:nvPr>
        </p:nvSpPr>
        <p:spPr>
          <a:xfrm>
            <a:off x="685801" y="4343400"/>
            <a:ext cx="10131428" cy="1447800"/>
          </a:xfrm>
        </p:spPr>
        <p:txBody>
          <a:bodyPr anchor="t">
            <a:norm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FD65A1B-B8ED-47A8-81CB-57DA47C24B3E}" type="datetimeFigureOut">
              <a:rPr lang="fr-CA" smtClean="0"/>
              <a:pPr/>
              <a:t>2023-10-16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3513422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8" name="Title 1"/>
          <p:cNvSpPr>
            <a:spLocks noGrp="1"/>
          </p:cNvSpPr>
          <p:nvPr>
            <p:ph type="title"/>
          </p:nvPr>
        </p:nvSpPr>
        <p:spPr>
          <a:xfrm>
            <a:off x="685802" y="609602"/>
            <a:ext cx="10131425" cy="1456267"/>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FD65A1B-B8ED-47A8-81CB-57DA47C24B3E}" type="datetimeFigureOut">
              <a:rPr lang="fr-CA" smtClean="0"/>
              <a:pPr/>
              <a:t>2023-10-16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1898574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Vertical Title 1"/>
          <p:cNvSpPr>
            <a:spLocks noGrp="1"/>
          </p:cNvSpPr>
          <p:nvPr>
            <p:ph type="title" orient="vert"/>
          </p:nvPr>
        </p:nvSpPr>
        <p:spPr>
          <a:xfrm>
            <a:off x="8658675" y="609601"/>
            <a:ext cx="2158552" cy="518160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1" y="609600"/>
            <a:ext cx="7832116" cy="5181600"/>
          </a:xfrm>
        </p:spPr>
        <p:txBody>
          <a:bodyPr vert="eaVert" ancho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FD65A1B-B8ED-47A8-81CB-57DA47C24B3E}" type="datetimeFigureOut">
              <a:rPr lang="fr-CA" smtClean="0"/>
              <a:pPr/>
              <a:t>2023-10-16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2908757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D0A2F-2048-4D13-8B36-015DE082F8D3}"/>
              </a:ext>
            </a:extLst>
          </p:cNvPr>
          <p:cNvSpPr txBox="1">
            <a:spLocks noGrp="1"/>
          </p:cNvSpPr>
          <p:nvPr>
            <p:ph type="title"/>
          </p:nvPr>
        </p:nvSpPr>
        <p:spPr>
          <a:xfrm>
            <a:off x="1645920" y="365129"/>
            <a:ext cx="9086246" cy="1325559"/>
          </a:xfrm>
        </p:spPr>
        <p:txBody>
          <a:bodyPr/>
          <a:lstStyle>
            <a:lvl1pPr>
              <a:defRPr sz="3600" b="1">
                <a:latin typeface="Tahoma" pitchFamily="34"/>
                <a:ea typeface="Tahoma" pitchFamily="34"/>
                <a:cs typeface="Tahoma" pitchFamily="34"/>
              </a:defRPr>
            </a:lvl1pPr>
          </a:lstStyle>
          <a:p>
            <a:pPr lvl="0"/>
            <a:r>
              <a:rPr lang="en-US"/>
              <a:t>Click to edit Master title style</a:t>
            </a:r>
            <a:endParaRPr lang="en-CA"/>
          </a:p>
        </p:txBody>
      </p:sp>
      <p:sp>
        <p:nvSpPr>
          <p:cNvPr id="3" name="Content Placeholder 2">
            <a:extLst>
              <a:ext uri="{FF2B5EF4-FFF2-40B4-BE49-F238E27FC236}">
                <a16:creationId xmlns:a16="http://schemas.microsoft.com/office/drawing/2014/main" id="{85E5D95A-4E48-46ED-9258-1B8B6B36B5BA}"/>
              </a:ext>
            </a:extLst>
          </p:cNvPr>
          <p:cNvSpPr txBox="1">
            <a:spLocks noGrp="1"/>
          </p:cNvSpPr>
          <p:nvPr>
            <p:ph idx="4294967295"/>
          </p:nvPr>
        </p:nvSpPr>
        <p:spPr>
          <a:xfrm>
            <a:off x="1645920" y="1825627"/>
            <a:ext cx="9086246" cy="3814776"/>
          </a:xfrm>
        </p:spPr>
        <p:txBody>
          <a:bodyPr/>
          <a:lstStyle>
            <a:lvl1pPr>
              <a:buClr>
                <a:srgbClr val="B6537F"/>
              </a:buClr>
              <a:defRPr sz="1500"/>
            </a:lvl1pPr>
            <a:lvl2pPr>
              <a:buClr>
                <a:srgbClr val="B6537F"/>
              </a:buClr>
              <a:defRPr sz="1500"/>
            </a:lvl2pPr>
            <a:lvl3pPr>
              <a:buClr>
                <a:srgbClr val="B6537F"/>
              </a:buClr>
              <a:defRPr sz="1500"/>
            </a:lvl3pPr>
            <a:lvl4pPr>
              <a:buClr>
                <a:srgbClr val="B6537F"/>
              </a:buClr>
              <a:defRPr sz="1500"/>
            </a:lvl4pPr>
            <a:lvl5pPr>
              <a:buClr>
                <a:srgbClr val="B6537F"/>
              </a:buCl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9">
            <a:extLst>
              <a:ext uri="{FF2B5EF4-FFF2-40B4-BE49-F238E27FC236}">
                <a16:creationId xmlns:a16="http://schemas.microsoft.com/office/drawing/2014/main" id="{F56C6DCC-675C-45A3-9290-AF93308B6CDD}"/>
              </a:ext>
            </a:extLst>
          </p:cNvPr>
          <p:cNvSpPr/>
          <p:nvPr/>
        </p:nvSpPr>
        <p:spPr>
          <a:xfrm>
            <a:off x="0" y="6362294"/>
            <a:ext cx="12191996" cy="495705"/>
          </a:xfrm>
          <a:prstGeom prst="rect">
            <a:avLst/>
          </a:prstGeom>
          <a:solidFill>
            <a:srgbClr val="FACEB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FFFFFF"/>
              </a:solidFill>
              <a:uFillTx/>
              <a:latin typeface="Calibri"/>
            </a:endParaRPr>
          </a:p>
        </p:txBody>
      </p:sp>
      <p:sp>
        <p:nvSpPr>
          <p:cNvPr id="5" name="Isosceles Triangle 11">
            <a:extLst>
              <a:ext uri="{FF2B5EF4-FFF2-40B4-BE49-F238E27FC236}">
                <a16:creationId xmlns:a16="http://schemas.microsoft.com/office/drawing/2014/main" id="{303D6705-6A32-4418-9047-640798E551B5}"/>
              </a:ext>
            </a:extLst>
          </p:cNvPr>
          <p:cNvSpPr/>
          <p:nvPr/>
        </p:nvSpPr>
        <p:spPr>
          <a:xfrm rot="10799991">
            <a:off x="10250890" y="6073545"/>
            <a:ext cx="808521" cy="596764"/>
          </a:xfrm>
          <a:custGeom>
            <a:avLst/>
            <a:gdLst>
              <a:gd name="f0" fmla="val 10800000"/>
              <a:gd name="f1" fmla="val 5400000"/>
              <a:gd name="f2" fmla="val 180"/>
              <a:gd name="f3" fmla="val w"/>
              <a:gd name="f4" fmla="val h"/>
              <a:gd name="f5" fmla="val ss"/>
              <a:gd name="f6" fmla="val 0"/>
              <a:gd name="f7" fmla="val 50000"/>
              <a:gd name="f8" fmla="+- 0 0 -360"/>
              <a:gd name="f9" fmla="+- 0 0 -270"/>
              <a:gd name="f10" fmla="+- 0 0 -180"/>
              <a:gd name="f11" fmla="+- 0 0 -90"/>
              <a:gd name="f12" fmla="abs f3"/>
              <a:gd name="f13" fmla="abs f4"/>
              <a:gd name="f14" fmla="abs f5"/>
              <a:gd name="f15" fmla="*/ f8 f0 1"/>
              <a:gd name="f16" fmla="*/ f9 f0 1"/>
              <a:gd name="f17" fmla="*/ f10 f0 1"/>
              <a:gd name="f18" fmla="*/ f11 f0 1"/>
              <a:gd name="f19" fmla="?: f12 f3 1"/>
              <a:gd name="f20" fmla="?: f13 f4 1"/>
              <a:gd name="f21" fmla="?: f14 f5 1"/>
              <a:gd name="f22" fmla="*/ f15 1 f2"/>
              <a:gd name="f23" fmla="*/ f16 1 f2"/>
              <a:gd name="f24" fmla="*/ f17 1 f2"/>
              <a:gd name="f25" fmla="*/ f18 1 f2"/>
              <a:gd name="f26" fmla="*/ f19 1 21600"/>
              <a:gd name="f27" fmla="*/ f20 1 21600"/>
              <a:gd name="f28" fmla="*/ 21600 f19 1"/>
              <a:gd name="f29" fmla="*/ 21600 f20 1"/>
              <a:gd name="f30" fmla="+- f22 0 f1"/>
              <a:gd name="f31" fmla="+- f23 0 f1"/>
              <a:gd name="f32" fmla="+- f24 0 f1"/>
              <a:gd name="f33" fmla="+- f25 0 f1"/>
              <a:gd name="f34" fmla="min f27 f26"/>
              <a:gd name="f35" fmla="*/ f28 1 f21"/>
              <a:gd name="f36" fmla="*/ f29 1 f21"/>
              <a:gd name="f37" fmla="val f35"/>
              <a:gd name="f38" fmla="val f36"/>
              <a:gd name="f39" fmla="*/ f6 f34 1"/>
              <a:gd name="f40" fmla="+- f38 0 f6"/>
              <a:gd name="f41" fmla="+- f37 0 f6"/>
              <a:gd name="f42" fmla="*/ f38 f34 1"/>
              <a:gd name="f43" fmla="*/ f37 f34 1"/>
              <a:gd name="f44" fmla="*/ f40 1 2"/>
              <a:gd name="f45" fmla="*/ f41 1 2"/>
              <a:gd name="f46" fmla="*/ f41 f7 1"/>
              <a:gd name="f47" fmla="+- f6 f44 0"/>
              <a:gd name="f48" fmla="*/ f46 1 200000"/>
              <a:gd name="f49" fmla="*/ f46 1 100000"/>
              <a:gd name="f50" fmla="+- f48 f45 0"/>
              <a:gd name="f51" fmla="*/ f48 f34 1"/>
              <a:gd name="f52" fmla="*/ f47 f34 1"/>
              <a:gd name="f53" fmla="*/ f49 f34 1"/>
              <a:gd name="f54" fmla="*/ f50 f34 1"/>
            </a:gdLst>
            <a:ahLst/>
            <a:cxnLst>
              <a:cxn ang="3cd4">
                <a:pos x="hc" y="t"/>
              </a:cxn>
              <a:cxn ang="0">
                <a:pos x="r" y="vc"/>
              </a:cxn>
              <a:cxn ang="cd4">
                <a:pos x="hc" y="b"/>
              </a:cxn>
              <a:cxn ang="cd2">
                <a:pos x="l" y="vc"/>
              </a:cxn>
              <a:cxn ang="f30">
                <a:pos x="f53" y="f39"/>
              </a:cxn>
              <a:cxn ang="f31">
                <a:pos x="f51" y="f52"/>
              </a:cxn>
              <a:cxn ang="f32">
                <a:pos x="f39" y="f42"/>
              </a:cxn>
              <a:cxn ang="f32">
                <a:pos x="f53" y="f42"/>
              </a:cxn>
              <a:cxn ang="f32">
                <a:pos x="f43" y="f42"/>
              </a:cxn>
              <a:cxn ang="f33">
                <a:pos x="f54" y="f52"/>
              </a:cxn>
            </a:cxnLst>
            <a:rect l="f51" t="f52" r="f54" b="f42"/>
            <a:pathLst>
              <a:path>
                <a:moveTo>
                  <a:pt x="f39" y="f42"/>
                </a:moveTo>
                <a:lnTo>
                  <a:pt x="f53" y="f39"/>
                </a:lnTo>
                <a:lnTo>
                  <a:pt x="f43" y="f42"/>
                </a:ln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CA" sz="1800" b="0" i="0" u="none" strike="noStrike" kern="1200" cap="none" spc="0" baseline="0">
              <a:solidFill>
                <a:srgbClr val="FFFFFF"/>
              </a:solidFill>
              <a:uFillTx/>
              <a:latin typeface="Calibri"/>
            </a:endParaRPr>
          </a:p>
        </p:txBody>
      </p:sp>
      <p:sp>
        <p:nvSpPr>
          <p:cNvPr id="6" name="Google Shape;170;p24">
            <a:extLst>
              <a:ext uri="{FF2B5EF4-FFF2-40B4-BE49-F238E27FC236}">
                <a16:creationId xmlns:a16="http://schemas.microsoft.com/office/drawing/2014/main" id="{41D05CA3-33F8-48D8-B931-47481C49DCD8}"/>
              </a:ext>
            </a:extLst>
          </p:cNvPr>
          <p:cNvSpPr txBox="1"/>
          <p:nvPr/>
        </p:nvSpPr>
        <p:spPr>
          <a:xfrm>
            <a:off x="5553772" y="6377766"/>
            <a:ext cx="5367244" cy="407008"/>
          </a:xfrm>
          <a:prstGeom prst="rect">
            <a:avLst/>
          </a:prstGeom>
          <a:noFill/>
          <a:ln cap="flat">
            <a:noFill/>
          </a:ln>
        </p:spPr>
        <p:txBody>
          <a:bodyPr vert="horz" wrap="square" lIns="121898" tIns="121898" rIns="121898" bIns="121898" anchor="t" anchorCtr="0" compatLnSpc="1">
            <a:noAutofit/>
          </a:bodyPr>
          <a:lstStyle/>
          <a:p>
            <a:pPr marL="0" marR="0" indent="0" algn="l" rtl="0">
              <a:buNone/>
            </a:pPr>
            <a:r>
              <a:rPr lang="en-US" sz="1400" dirty="0">
                <a:latin typeface="Calibri Light"/>
                <a:ea typeface="+mn-ea"/>
                <a:cs typeface="+mn-cs"/>
              </a:rPr>
              <a:t>www.choisiravecsoin.org/Discussions-sur-une-maladie-grave</a:t>
            </a:r>
            <a:endParaRPr lang="en-US" sz="1400" b="0" i="0" u="none" strike="noStrike" baseline="30000" dirty="0">
              <a:solidFill>
                <a:srgbClr val="000000"/>
              </a:solidFill>
              <a:latin typeface="Helvetica" pitchFamily="2" charset="0"/>
            </a:endParaRPr>
          </a:p>
        </p:txBody>
      </p:sp>
    </p:spTree>
    <p:extLst>
      <p:ext uri="{BB962C8B-B14F-4D97-AF65-F5344CB8AC3E}">
        <p14:creationId xmlns:p14="http://schemas.microsoft.com/office/powerpoint/2010/main" val="174330134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FD65A1B-B8ED-47A8-81CB-57DA47C24B3E}" type="datetimeFigureOut">
              <a:rPr lang="fr-CA" smtClean="0"/>
              <a:pPr/>
              <a:t>2023-10-16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2922097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1" y="3308581"/>
            <a:ext cx="10131427" cy="1468800"/>
          </a:xfrm>
        </p:spPr>
        <p:txBody>
          <a:bodyPr anchor="b"/>
          <a:lstStyle>
            <a:lvl1pPr algn="l">
              <a:defRPr sz="4000" b="0" cap="all"/>
            </a:lvl1pPr>
          </a:lstStyle>
          <a:p>
            <a:r>
              <a:rPr lang="fr-FR"/>
              <a:t>Modifiez le style du titre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Modifiez les styles du texte du masque</a:t>
            </a:r>
          </a:p>
        </p:txBody>
      </p:sp>
      <p:sp>
        <p:nvSpPr>
          <p:cNvPr id="4" name="Date Placeholder 3"/>
          <p:cNvSpPr>
            <a:spLocks noGrp="1"/>
          </p:cNvSpPr>
          <p:nvPr>
            <p:ph type="dt" sz="half" idx="10"/>
          </p:nvPr>
        </p:nvSpPr>
        <p:spPr/>
        <p:txBody>
          <a:bodyPr/>
          <a:lstStyle/>
          <a:p>
            <a:fld id="{5FD65A1B-B8ED-47A8-81CB-57DA47C24B3E}" type="datetimeFigureOut">
              <a:rPr lang="fr-CA" smtClean="0"/>
              <a:pPr/>
              <a:t>2023-10-16</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362767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5802" y="2142067"/>
            <a:ext cx="4995335" cy="3649134"/>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21895" y="2142069"/>
            <a:ext cx="4995332" cy="3649133"/>
          </a:xfrm>
        </p:spPr>
        <p:txBody>
          <a:bodyP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FD65A1B-B8ED-47A8-81CB-57DA47C24B3E}" type="datetimeFigureOut">
              <a:rPr lang="fr-CA" smtClean="0"/>
              <a:pPr/>
              <a:t>2023-10-16</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2721561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hasCustomPrompt="1"/>
          </p:nvPr>
        </p:nvSpPr>
        <p:spPr>
          <a:xfrm>
            <a:off x="973670" y="2218267"/>
            <a:ext cx="4709055" cy="576262"/>
          </a:xfrm>
        </p:spPr>
        <p:txBody>
          <a:bodyPr anchor="b">
            <a:noAutofit/>
          </a:bodyPr>
          <a:lstStyle>
            <a:lvl1pPr marL="0" indent="0">
              <a:buNone/>
              <a:defRPr sz="2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hasCustomPrompt="1"/>
          </p:nvPr>
        </p:nvSpPr>
        <p:spPr>
          <a:xfrm>
            <a:off x="6096004" y="2226734"/>
            <a:ext cx="4722813" cy="576262"/>
          </a:xfrm>
        </p:spPr>
        <p:txBody>
          <a:bodyPr anchor="b">
            <a:noAutofit/>
          </a:bodyPr>
          <a:lstStyle>
            <a:lvl1pPr marL="0" indent="0">
              <a:buNone/>
              <a:defRPr sz="28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5" cy="2920998"/>
          </a:xfrm>
        </p:spPr>
        <p:txBody>
          <a:bodyPr anchor="t">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FD65A1B-B8ED-47A8-81CB-57DA47C24B3E}" type="datetimeFigureOut">
              <a:rPr lang="fr-CA" smtClean="0"/>
              <a:pPr/>
              <a:t>2023-10-16</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1677881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FD65A1B-B8ED-47A8-81CB-57DA47C24B3E}" type="datetimeFigureOut">
              <a:rPr lang="fr-CA" smtClean="0"/>
              <a:pPr/>
              <a:t>2023-10-16</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2496449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Date Placeholder 1"/>
          <p:cNvSpPr>
            <a:spLocks noGrp="1"/>
          </p:cNvSpPr>
          <p:nvPr>
            <p:ph type="dt" sz="half" idx="10"/>
          </p:nvPr>
        </p:nvSpPr>
        <p:spPr/>
        <p:txBody>
          <a:bodyPr/>
          <a:lstStyle/>
          <a:p>
            <a:fld id="{5FD65A1B-B8ED-47A8-81CB-57DA47C24B3E}" type="datetimeFigureOut">
              <a:rPr lang="fr-CA" smtClean="0"/>
              <a:pPr/>
              <a:t>2023-10-16</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232512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4648201" y="609601"/>
            <a:ext cx="6169027" cy="5181600"/>
          </a:xfrm>
        </p:spPr>
        <p:txBody>
          <a:bodyPr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FD65A1B-B8ED-47A8-81CB-57DA47C24B3E}" type="datetimeFigureOut">
              <a:rPr lang="fr-CA" smtClean="0"/>
              <a:pPr/>
              <a:t>2023-10-16</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339804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7536254" y="914400"/>
            <a:ext cx="3280975"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Modifiez les styles du texte du masque</a:t>
            </a:r>
          </a:p>
        </p:txBody>
      </p:sp>
      <p:sp>
        <p:nvSpPr>
          <p:cNvPr id="5" name="Date Placeholder 4"/>
          <p:cNvSpPr>
            <a:spLocks noGrp="1"/>
          </p:cNvSpPr>
          <p:nvPr>
            <p:ph type="dt" sz="half" idx="10"/>
          </p:nvPr>
        </p:nvSpPr>
        <p:spPr/>
        <p:txBody>
          <a:bodyPr/>
          <a:lstStyle/>
          <a:p>
            <a:fld id="{5FD65A1B-B8ED-47A8-81CB-57DA47C24B3E}" type="datetimeFigureOut">
              <a:rPr lang="fr-CA" smtClean="0"/>
              <a:pPr/>
              <a:t>2023-10-16</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EF29ED4-D604-49E4-95DF-D68A4690F9D8}" type="slidenum">
              <a:rPr lang="fr-CA" smtClean="0"/>
              <a:pPr/>
              <a:t>‹#›</a:t>
            </a:fld>
            <a:endParaRPr lang="fr-CA"/>
          </a:p>
        </p:txBody>
      </p:sp>
    </p:spTree>
    <p:extLst>
      <p:ext uri="{BB962C8B-B14F-4D97-AF65-F5344CB8AC3E}">
        <p14:creationId xmlns:p14="http://schemas.microsoft.com/office/powerpoint/2010/main" val="3872333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2" y="609602"/>
            <a:ext cx="10131425" cy="14562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5802" y="2142069"/>
            <a:ext cx="10131425" cy="3649133"/>
          </a:xfrm>
          <a:prstGeom prst="rect">
            <a:avLst/>
          </a:prstGeom>
        </p:spPr>
        <p:txBody>
          <a:bodyPr vert="horz" lIns="91440" tIns="45720" rIns="91440" bIns="45720" rtlCol="0" anchor="ctr">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589660" y="5870577"/>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FD65A1B-B8ED-47A8-81CB-57DA47C24B3E}" type="datetimeFigureOut">
              <a:rPr lang="fr-CA" smtClean="0"/>
              <a:pPr/>
              <a:t>2023-10-16</a:t>
            </a:fld>
            <a:endParaRPr lang="fr-CA"/>
          </a:p>
        </p:txBody>
      </p:sp>
      <p:sp>
        <p:nvSpPr>
          <p:cNvPr id="5" name="Footer Placeholder 4"/>
          <p:cNvSpPr>
            <a:spLocks noGrp="1"/>
          </p:cNvSpPr>
          <p:nvPr>
            <p:ph type="ftr" sz="quarter" idx="3"/>
          </p:nvPr>
        </p:nvSpPr>
        <p:spPr>
          <a:xfrm>
            <a:off x="685801" y="5870577"/>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fr-CA"/>
          </a:p>
        </p:txBody>
      </p:sp>
      <p:sp>
        <p:nvSpPr>
          <p:cNvPr id="6" name="Slide Number Placeholder 5"/>
          <p:cNvSpPr>
            <a:spLocks noGrp="1"/>
          </p:cNvSpPr>
          <p:nvPr>
            <p:ph type="sldNum" sz="quarter" idx="4"/>
          </p:nvPr>
        </p:nvSpPr>
        <p:spPr>
          <a:xfrm>
            <a:off x="10266062" y="5870577"/>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EF29ED4-D604-49E4-95DF-D68A4690F9D8}" type="slidenum">
              <a:rPr lang="fr-CA" smtClean="0"/>
              <a:pPr/>
              <a:t>‹#›</a:t>
            </a:fld>
            <a:endParaRPr lang="fr-CA"/>
          </a:p>
        </p:txBody>
      </p:sp>
    </p:spTree>
    <p:extLst>
      <p:ext uri="{BB962C8B-B14F-4D97-AF65-F5344CB8AC3E}">
        <p14:creationId xmlns:p14="http://schemas.microsoft.com/office/powerpoint/2010/main" val="3618741501"/>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Lst>
  <p:txStyles>
    <p:titleStyle>
      <a:lvl1pPr algn="l" defTabSz="457189"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44" indent="-285744" algn="l" defTabSz="457189"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32" indent="-285744" algn="l" defTabSz="457189"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21" indent="-285744" algn="l" defTabSz="457189"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12" indent="-171446"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01" indent="-171446"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537" indent="-228594"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726" indent="-228594"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8914" indent="-228594"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103" indent="-228594" algn="l" defTabSz="457189"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10343" y="1964267"/>
            <a:ext cx="10049784" cy="2421464"/>
          </a:xfrm>
        </p:spPr>
        <p:txBody>
          <a:bodyPr>
            <a:normAutofit/>
          </a:bodyPr>
          <a:lstStyle/>
          <a:p>
            <a:r>
              <a:rPr lang="fr-CA" dirty="0"/>
              <a:t>Discuter de maladies graves : </a:t>
            </a:r>
            <a:br>
              <a:rPr lang="fr-CA" dirty="0"/>
            </a:br>
            <a:r>
              <a:rPr lang="fr-CA" dirty="0"/>
              <a:t>comment aborder les niveaux de soins</a:t>
            </a:r>
          </a:p>
        </p:txBody>
      </p:sp>
      <p:sp>
        <p:nvSpPr>
          <p:cNvPr id="3" name="Sous-titre 2"/>
          <p:cNvSpPr>
            <a:spLocks noGrp="1"/>
          </p:cNvSpPr>
          <p:nvPr>
            <p:ph type="subTitle" idx="1"/>
          </p:nvPr>
        </p:nvSpPr>
        <p:spPr/>
        <p:txBody>
          <a:bodyPr anchor="ctr" anchorCtr="0"/>
          <a:lstStyle/>
          <a:p>
            <a:r>
              <a:rPr lang="fr-CA" dirty="0"/>
              <a:t>Forum en médecine Familiale – 11 novembre 2023</a:t>
            </a:r>
          </a:p>
          <a:p>
            <a:r>
              <a:rPr lang="fr-CA" dirty="0"/>
              <a:t>Dre Mireille Aylwin</a:t>
            </a:r>
          </a:p>
        </p:txBody>
      </p:sp>
    </p:spTree>
    <p:extLst>
      <p:ext uri="{BB962C8B-B14F-4D97-AF65-F5344CB8AC3E}">
        <p14:creationId xmlns:p14="http://schemas.microsoft.com/office/powerpoint/2010/main" val="1847926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F19FD0-14BD-2A48-9953-62CF924C33E3}"/>
              </a:ext>
            </a:extLst>
          </p:cNvPr>
          <p:cNvSpPr>
            <a:spLocks noGrp="1"/>
          </p:cNvSpPr>
          <p:nvPr>
            <p:ph type="title"/>
          </p:nvPr>
        </p:nvSpPr>
        <p:spPr/>
        <p:txBody>
          <a:bodyPr/>
          <a:lstStyle/>
          <a:p>
            <a:r>
              <a:rPr lang="fr-FR" dirty="0"/>
              <a:t>Recommandation Choisir avec soin</a:t>
            </a:r>
          </a:p>
        </p:txBody>
      </p:sp>
      <p:sp>
        <p:nvSpPr>
          <p:cNvPr id="3" name="Espace réservé du contenu 2">
            <a:extLst>
              <a:ext uri="{FF2B5EF4-FFF2-40B4-BE49-F238E27FC236}">
                <a16:creationId xmlns:a16="http://schemas.microsoft.com/office/drawing/2014/main" id="{7724E871-BBAE-0A4B-80BD-941DFF743B10}"/>
              </a:ext>
            </a:extLst>
          </p:cNvPr>
          <p:cNvSpPr>
            <a:spLocks noGrp="1"/>
          </p:cNvSpPr>
          <p:nvPr>
            <p:ph idx="1"/>
          </p:nvPr>
        </p:nvSpPr>
        <p:spPr/>
        <p:txBody>
          <a:bodyPr anchor="t">
            <a:normAutofit/>
          </a:bodyPr>
          <a:lstStyle/>
          <a:p>
            <a:pPr marL="0" indent="0">
              <a:buNone/>
            </a:pPr>
            <a:r>
              <a:rPr lang="fr-CA" sz="2800" b="1" dirty="0"/>
              <a:t>Ne proposez pas de traitement avant d’avoir établi le pronostic, les préférences et les objectifs de soins d’un patient. Pour éviter des tests ou des traitements potentiellement nuisibles ou trop agressifs, parlez avec le patient de ses objectifs et de ses volontés, et consignez ceux-ci à son dossier.</a:t>
            </a:r>
            <a:br>
              <a:rPr lang="fr-CA" sz="2800" dirty="0"/>
            </a:br>
            <a:endParaRPr lang="fr-CA" sz="2800" dirty="0"/>
          </a:p>
          <a:p>
            <a:pPr marL="0" indent="0">
              <a:buNone/>
            </a:pPr>
            <a:r>
              <a:rPr lang="fr-CA" sz="2800" dirty="0"/>
              <a:t>Ressources en ligne: https://</a:t>
            </a:r>
            <a:r>
              <a:rPr lang="fr-CA" sz="2800" dirty="0" err="1"/>
              <a:t>choisiravecsoin.org</a:t>
            </a:r>
            <a:r>
              <a:rPr lang="fr-CA" sz="2800" dirty="0"/>
              <a:t>/il-est-temps-de-discuter/</a:t>
            </a:r>
            <a:endParaRPr lang="fr-FR" sz="2800" dirty="0"/>
          </a:p>
        </p:txBody>
      </p:sp>
      <p:pic>
        <p:nvPicPr>
          <p:cNvPr id="4" name="Image 3">
            <a:extLst>
              <a:ext uri="{FF2B5EF4-FFF2-40B4-BE49-F238E27FC236}">
                <a16:creationId xmlns:a16="http://schemas.microsoft.com/office/drawing/2014/main" id="{008D0231-28FA-3945-AA45-6680DFF59EAF}"/>
              </a:ext>
            </a:extLst>
          </p:cNvPr>
          <p:cNvPicPr>
            <a:picLocks noChangeAspect="1"/>
          </p:cNvPicPr>
          <p:nvPr/>
        </p:nvPicPr>
        <p:blipFill>
          <a:blip r:embed="rId3"/>
          <a:stretch>
            <a:fillRect/>
          </a:stretch>
        </p:blipFill>
        <p:spPr>
          <a:xfrm>
            <a:off x="9285111" y="336550"/>
            <a:ext cx="2540000" cy="1104900"/>
          </a:xfrm>
          <a:prstGeom prst="rect">
            <a:avLst/>
          </a:prstGeom>
        </p:spPr>
      </p:pic>
    </p:spTree>
    <p:extLst>
      <p:ext uri="{BB962C8B-B14F-4D97-AF65-F5344CB8AC3E}">
        <p14:creationId xmlns:p14="http://schemas.microsoft.com/office/powerpoint/2010/main" val="1615972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7906A9-7E11-C04A-AE7E-F2F874E2F5A4}"/>
              </a:ext>
            </a:extLst>
          </p:cNvPr>
          <p:cNvSpPr>
            <a:spLocks noGrp="1"/>
          </p:cNvSpPr>
          <p:nvPr>
            <p:ph type="title"/>
          </p:nvPr>
        </p:nvSpPr>
        <p:spPr/>
        <p:txBody>
          <a:bodyPr/>
          <a:lstStyle/>
          <a:p>
            <a:r>
              <a:rPr lang="fr-FR" dirty="0"/>
              <a:t>Avantages de la discussion</a:t>
            </a:r>
          </a:p>
        </p:txBody>
      </p:sp>
      <p:sp>
        <p:nvSpPr>
          <p:cNvPr id="3" name="Espace réservé du contenu 2">
            <a:extLst>
              <a:ext uri="{FF2B5EF4-FFF2-40B4-BE49-F238E27FC236}">
                <a16:creationId xmlns:a16="http://schemas.microsoft.com/office/drawing/2014/main" id="{E6B9F558-8F22-4240-9A95-8B1A274F308A}"/>
              </a:ext>
            </a:extLst>
          </p:cNvPr>
          <p:cNvSpPr>
            <a:spLocks noGrp="1"/>
          </p:cNvSpPr>
          <p:nvPr>
            <p:ph sz="half" idx="1"/>
          </p:nvPr>
        </p:nvSpPr>
        <p:spPr/>
        <p:txBody>
          <a:bodyPr>
            <a:normAutofit/>
          </a:bodyPr>
          <a:lstStyle/>
          <a:p>
            <a:pPr marL="285115" indent="-285115"/>
            <a:r>
              <a:rPr lang="fr-FR" sz="2000" dirty="0"/>
              <a:t>Meilleure qualité de vie du patient</a:t>
            </a:r>
            <a:endParaRPr lang="fr-FR" dirty="0"/>
          </a:p>
          <a:p>
            <a:pPr marL="285115" indent="-285115"/>
            <a:r>
              <a:rPr lang="fr-FR" sz="2000" dirty="0"/>
              <a:t>Diminution des traitements invasifs en fin de vie</a:t>
            </a:r>
            <a:endParaRPr lang="fr-FR" sz="2000" dirty="0">
              <a:cs typeface="Calibri"/>
            </a:endParaRPr>
          </a:p>
          <a:p>
            <a:pPr marL="285115" indent="-285115"/>
            <a:r>
              <a:rPr lang="fr-FR" sz="2000" dirty="0"/>
              <a:t>Références plus précoces en soins palliatifs </a:t>
            </a:r>
            <a:endParaRPr lang="fr-FR" sz="2000" dirty="0">
              <a:cs typeface="Calibri"/>
            </a:endParaRPr>
          </a:p>
          <a:p>
            <a:pPr marL="285115" indent="-285115"/>
            <a:r>
              <a:rPr lang="fr-FR" sz="2000" dirty="0"/>
              <a:t>Plus de chance que les souhaits du patient soient respectés</a:t>
            </a:r>
            <a:endParaRPr lang="fr-FR" sz="2000" dirty="0">
              <a:cs typeface="Calibri"/>
            </a:endParaRPr>
          </a:p>
          <a:p>
            <a:pPr marL="285115" indent="-285115"/>
            <a:r>
              <a:rPr lang="fr-FR" sz="2000" dirty="0"/>
              <a:t>Meilleure préparation du deuil pour la famille</a:t>
            </a:r>
            <a:endParaRPr lang="fr-FR" sz="2000" dirty="0">
              <a:cs typeface="Calibri"/>
            </a:endParaRPr>
          </a:p>
          <a:p>
            <a:pPr marL="285115" indent="-285115"/>
            <a:endParaRPr lang="fr-FR" sz="2000" dirty="0">
              <a:cs typeface="Calibri"/>
            </a:endParaRPr>
          </a:p>
        </p:txBody>
      </p:sp>
      <p:pic>
        <p:nvPicPr>
          <p:cNvPr id="7" name="Espace réservé du contenu 6">
            <a:extLst>
              <a:ext uri="{FF2B5EF4-FFF2-40B4-BE49-F238E27FC236}">
                <a16:creationId xmlns:a16="http://schemas.microsoft.com/office/drawing/2014/main" id="{0130BA20-378F-0846-83D0-39021E21D43A}"/>
              </a:ext>
            </a:extLst>
          </p:cNvPr>
          <p:cNvPicPr>
            <a:picLocks noGrp="1" noChangeAspect="1"/>
          </p:cNvPicPr>
          <p:nvPr>
            <p:ph sz="half" idx="2"/>
          </p:nvPr>
        </p:nvPicPr>
        <p:blipFill>
          <a:blip r:embed="rId3"/>
          <a:stretch>
            <a:fillRect/>
          </a:stretch>
        </p:blipFill>
        <p:spPr>
          <a:xfrm>
            <a:off x="6570133" y="2142067"/>
            <a:ext cx="4563183" cy="3066459"/>
          </a:xfrm>
          <a:prstGeom prst="rect">
            <a:avLst/>
          </a:prstGeom>
        </p:spPr>
      </p:pic>
    </p:spTree>
    <p:extLst>
      <p:ext uri="{BB962C8B-B14F-4D97-AF65-F5344CB8AC3E}">
        <p14:creationId xmlns:p14="http://schemas.microsoft.com/office/powerpoint/2010/main" val="2730688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A" dirty="0"/>
              <a:t>Réanimation cardio-respiratoire</a:t>
            </a:r>
          </a:p>
        </p:txBody>
      </p:sp>
      <p:sp>
        <p:nvSpPr>
          <p:cNvPr id="5" name="Espace réservé du texte 4"/>
          <p:cNvSpPr>
            <a:spLocks noGrp="1"/>
          </p:cNvSpPr>
          <p:nvPr>
            <p:ph type="body" idx="1"/>
          </p:nvPr>
        </p:nvSpPr>
        <p:spPr/>
        <p:txBody>
          <a:bodyPr/>
          <a:lstStyle/>
          <a:p>
            <a:endParaRPr lang="fr-CA"/>
          </a:p>
        </p:txBody>
      </p:sp>
      <p:pic>
        <p:nvPicPr>
          <p:cNvPr id="2050" name="Picture 2" descr="https://s-media-cache-ak0.pinimg.com/564x/18/92/50/1892506b169e9472fcd8f2de0d9b97f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8084" y="309419"/>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200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71;p24">
            <a:extLst>
              <a:ext uri="{FF2B5EF4-FFF2-40B4-BE49-F238E27FC236}">
                <a16:creationId xmlns:a16="http://schemas.microsoft.com/office/drawing/2014/main" id="{57E813E6-FB27-8749-B32C-44FAA4BE5425}"/>
              </a:ext>
            </a:extLst>
          </p:cNvPr>
          <p:cNvSpPr txBox="1">
            <a:spLocks noGrp="1"/>
          </p:cNvSpPr>
          <p:nvPr>
            <p:ph type="title"/>
          </p:nvPr>
        </p:nvSpPr>
        <p:spPr/>
        <p:txBody>
          <a:bodyPr lIns="121898" tIns="121898" rIns="121898" bIns="121898">
            <a:normAutofit/>
          </a:bodyPr>
          <a:lstStyle/>
          <a:p>
            <a:pPr lvl="0" algn="l"/>
            <a:r>
              <a:rPr lang="fr-FR" dirty="0"/>
              <a:t>Quelles sources d’informations les patients citent-ils le plus souvent en lien avec la RCR ?</a:t>
            </a:r>
            <a:endParaRPr lang="en-US" dirty="0"/>
          </a:p>
        </p:txBody>
      </p:sp>
      <p:sp>
        <p:nvSpPr>
          <p:cNvPr id="6" name="Google Shape;170;p24">
            <a:extLst>
              <a:ext uri="{FF2B5EF4-FFF2-40B4-BE49-F238E27FC236}">
                <a16:creationId xmlns:a16="http://schemas.microsoft.com/office/drawing/2014/main" id="{6C501AAD-9BEE-A645-A41C-544A21BAA2F6}"/>
              </a:ext>
            </a:extLst>
          </p:cNvPr>
          <p:cNvSpPr txBox="1">
            <a:spLocks/>
          </p:cNvSpPr>
          <p:nvPr/>
        </p:nvSpPr>
        <p:spPr>
          <a:xfrm>
            <a:off x="880840" y="2292492"/>
            <a:ext cx="10372179" cy="2780952"/>
          </a:xfrm>
          <a:prstGeom prst="rect">
            <a:avLst/>
          </a:prstGeom>
          <a:noFill/>
          <a:ln>
            <a:noFill/>
          </a:ln>
        </p:spPr>
        <p:txBody>
          <a:bodyPr vert="horz" wrap="square" lIns="121898" tIns="121898" rIns="121898" bIns="121898"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lphaLcParenR"/>
            </a:pPr>
            <a:r>
              <a:rPr lang="fr-CA" sz="3200" dirty="0">
                <a:solidFill>
                  <a:schemeClr val="tx1"/>
                </a:solidFill>
                <a:latin typeface="Calibri Light"/>
              </a:rPr>
              <a:t>Les réseaux sociaux</a:t>
            </a:r>
          </a:p>
          <a:p>
            <a:pPr marL="514350" indent="-514350">
              <a:buFont typeface="+mj-lt"/>
              <a:buAutoNum type="alphaLcParenR"/>
            </a:pPr>
            <a:r>
              <a:rPr lang="fr-CA" sz="3200" dirty="0">
                <a:solidFill>
                  <a:schemeClr val="tx1"/>
                </a:solidFill>
                <a:latin typeface="Calibri Light"/>
              </a:rPr>
              <a:t>La télévision</a:t>
            </a:r>
          </a:p>
          <a:p>
            <a:pPr marL="514350" indent="-514350">
              <a:buFont typeface="+mj-lt"/>
              <a:buAutoNum type="alphaLcParenR"/>
            </a:pPr>
            <a:r>
              <a:rPr lang="fr-CA" sz="3200" dirty="0">
                <a:solidFill>
                  <a:schemeClr val="tx1"/>
                </a:solidFill>
                <a:latin typeface="Calibri Light"/>
              </a:rPr>
              <a:t>Les discussions avec leur  médecin de famille</a:t>
            </a:r>
          </a:p>
          <a:p>
            <a:pPr marL="514350" indent="-514350">
              <a:buFont typeface="+mj-lt"/>
              <a:buAutoNum type="alphaLcParenR"/>
            </a:pPr>
            <a:r>
              <a:rPr lang="fr-CA" sz="3200" dirty="0">
                <a:solidFill>
                  <a:schemeClr val="tx1"/>
                </a:solidFill>
                <a:latin typeface="Calibri Light"/>
              </a:rPr>
              <a:t>Les expériences de leurs proches</a:t>
            </a:r>
            <a:endParaRPr lang="en-US" sz="3200" dirty="0">
              <a:solidFill>
                <a:schemeClr val="tx1"/>
              </a:solidFill>
              <a:latin typeface="Calibri Light"/>
            </a:endParaRPr>
          </a:p>
        </p:txBody>
      </p:sp>
      <p:pic>
        <p:nvPicPr>
          <p:cNvPr id="5" name="Google Shape;172;p24">
            <a:extLst>
              <a:ext uri="{FF2B5EF4-FFF2-40B4-BE49-F238E27FC236}">
                <a16:creationId xmlns:a16="http://schemas.microsoft.com/office/drawing/2014/main" id="{5BA233DB-BFC1-AA4F-80C1-9F2FF901F7A5}"/>
              </a:ext>
            </a:extLst>
          </p:cNvPr>
          <p:cNvPicPr>
            <a:picLocks noChangeAspect="1"/>
          </p:cNvPicPr>
          <p:nvPr/>
        </p:nvPicPr>
        <p:blipFill>
          <a:blip r:embed="rId3"/>
          <a:srcRect l="2229" r="2229"/>
          <a:stretch>
            <a:fillRect/>
          </a:stretch>
        </p:blipFill>
        <p:spPr>
          <a:xfrm>
            <a:off x="11593181" y="0"/>
            <a:ext cx="598819" cy="548417"/>
          </a:xfrm>
          <a:prstGeom prst="rect">
            <a:avLst/>
          </a:prstGeom>
          <a:noFill/>
          <a:ln cap="flat">
            <a:noFill/>
          </a:ln>
        </p:spPr>
      </p:pic>
    </p:spTree>
    <p:extLst>
      <p:ext uri="{BB962C8B-B14F-4D97-AF65-F5344CB8AC3E}">
        <p14:creationId xmlns:p14="http://schemas.microsoft.com/office/powerpoint/2010/main" val="3286259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71;p24">
            <a:extLst>
              <a:ext uri="{FF2B5EF4-FFF2-40B4-BE49-F238E27FC236}">
                <a16:creationId xmlns:a16="http://schemas.microsoft.com/office/drawing/2014/main" id="{57E813E6-FB27-8749-B32C-44FAA4BE5425}"/>
              </a:ext>
            </a:extLst>
          </p:cNvPr>
          <p:cNvSpPr txBox="1">
            <a:spLocks noGrp="1"/>
          </p:cNvSpPr>
          <p:nvPr>
            <p:ph type="title"/>
          </p:nvPr>
        </p:nvSpPr>
        <p:spPr>
          <a:xfrm>
            <a:off x="810901" y="1296198"/>
            <a:ext cx="10421336" cy="498338"/>
          </a:xfrm>
        </p:spPr>
        <p:txBody>
          <a:bodyPr lIns="121898" tIns="121898" rIns="121898" bIns="121898">
            <a:normAutofit fontScale="90000"/>
          </a:bodyPr>
          <a:lstStyle/>
          <a:p>
            <a:pPr lvl="0" algn="l"/>
            <a:r>
              <a:rPr lang="fr-FR" dirty="0">
                <a:latin typeface="+mj-lt"/>
                <a:ea typeface="+mj-ea"/>
                <a:cs typeface="+mj-cs"/>
              </a:rPr>
              <a:t>Quelle proportion de patients estiment que la RCR est associée à un taux de succès de &gt; 75 % ?</a:t>
            </a:r>
            <a:endParaRPr lang="en-US" dirty="0">
              <a:latin typeface="+mj-lt"/>
              <a:ea typeface="+mj-ea"/>
              <a:cs typeface="+mj-cs"/>
            </a:endParaRPr>
          </a:p>
        </p:txBody>
      </p:sp>
      <p:sp>
        <p:nvSpPr>
          <p:cNvPr id="6" name="Google Shape;170;p24">
            <a:extLst>
              <a:ext uri="{FF2B5EF4-FFF2-40B4-BE49-F238E27FC236}">
                <a16:creationId xmlns:a16="http://schemas.microsoft.com/office/drawing/2014/main" id="{6C501AAD-9BEE-A645-A41C-544A21BAA2F6}"/>
              </a:ext>
            </a:extLst>
          </p:cNvPr>
          <p:cNvSpPr txBox="1">
            <a:spLocks/>
          </p:cNvSpPr>
          <p:nvPr/>
        </p:nvSpPr>
        <p:spPr>
          <a:xfrm>
            <a:off x="1006443" y="2616821"/>
            <a:ext cx="10372179" cy="2780952"/>
          </a:xfrm>
          <a:prstGeom prst="rect">
            <a:avLst/>
          </a:prstGeom>
          <a:noFill/>
          <a:ln>
            <a:noFill/>
          </a:ln>
        </p:spPr>
        <p:txBody>
          <a:bodyPr vert="horz" wrap="square" lIns="121898" tIns="121898" rIns="121898" bIns="121898" anchor="t" anchorCtr="0" compatLnSpc="1">
            <a:no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lphaLcParenR"/>
            </a:pPr>
            <a:r>
              <a:rPr lang="fr-CA" sz="3200" dirty="0">
                <a:solidFill>
                  <a:schemeClr val="tx1"/>
                </a:solidFill>
                <a:latin typeface="Calibri Light"/>
              </a:rPr>
              <a:t>10 %</a:t>
            </a:r>
          </a:p>
          <a:p>
            <a:pPr marL="514350" indent="-514350">
              <a:buFont typeface="+mj-lt"/>
              <a:buAutoNum type="alphaLcParenR"/>
            </a:pPr>
            <a:r>
              <a:rPr lang="fr-CA" sz="3200" dirty="0">
                <a:solidFill>
                  <a:schemeClr val="tx1"/>
                </a:solidFill>
                <a:latin typeface="Calibri Light"/>
              </a:rPr>
              <a:t>30 %</a:t>
            </a:r>
          </a:p>
          <a:p>
            <a:pPr marL="514350" indent="-514350">
              <a:buFont typeface="+mj-lt"/>
              <a:buAutoNum type="alphaLcParenR"/>
            </a:pPr>
            <a:r>
              <a:rPr lang="fr-CA" sz="3200" dirty="0">
                <a:solidFill>
                  <a:schemeClr val="tx1"/>
                </a:solidFill>
                <a:latin typeface="Calibri Light"/>
              </a:rPr>
              <a:t>50 %</a:t>
            </a:r>
          </a:p>
          <a:p>
            <a:pPr marL="514350" indent="-514350">
              <a:buFont typeface="+mj-lt"/>
              <a:buAutoNum type="alphaLcParenR"/>
            </a:pPr>
            <a:r>
              <a:rPr lang="fr-CA" sz="3200" dirty="0">
                <a:solidFill>
                  <a:schemeClr val="tx1"/>
                </a:solidFill>
                <a:latin typeface="Calibri Light"/>
              </a:rPr>
              <a:t>70 %</a:t>
            </a:r>
            <a:endParaRPr lang="en-US" sz="3200" dirty="0">
              <a:solidFill>
                <a:schemeClr val="tx1"/>
              </a:solidFill>
              <a:latin typeface="Calibri Light"/>
            </a:endParaRPr>
          </a:p>
        </p:txBody>
      </p:sp>
      <p:pic>
        <p:nvPicPr>
          <p:cNvPr id="5" name="Google Shape;172;p24">
            <a:extLst>
              <a:ext uri="{FF2B5EF4-FFF2-40B4-BE49-F238E27FC236}">
                <a16:creationId xmlns:a16="http://schemas.microsoft.com/office/drawing/2014/main" id="{032C2CAE-07EB-B34F-882D-1B67EBEAEC2D}"/>
              </a:ext>
            </a:extLst>
          </p:cNvPr>
          <p:cNvPicPr>
            <a:picLocks noChangeAspect="1"/>
          </p:cNvPicPr>
          <p:nvPr/>
        </p:nvPicPr>
        <p:blipFill>
          <a:blip r:embed="rId3"/>
          <a:srcRect l="2229" r="2229"/>
          <a:stretch>
            <a:fillRect/>
          </a:stretch>
        </p:blipFill>
        <p:spPr>
          <a:xfrm>
            <a:off x="11593181" y="0"/>
            <a:ext cx="598819" cy="548417"/>
          </a:xfrm>
          <a:prstGeom prst="rect">
            <a:avLst/>
          </a:prstGeom>
          <a:noFill/>
          <a:ln cap="flat">
            <a:noFill/>
          </a:ln>
        </p:spPr>
      </p:pic>
    </p:spTree>
    <p:extLst>
      <p:ext uri="{BB962C8B-B14F-4D97-AF65-F5344CB8AC3E}">
        <p14:creationId xmlns:p14="http://schemas.microsoft.com/office/powerpoint/2010/main" val="2569090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71;p24">
            <a:extLst>
              <a:ext uri="{FF2B5EF4-FFF2-40B4-BE49-F238E27FC236}">
                <a16:creationId xmlns:a16="http://schemas.microsoft.com/office/drawing/2014/main" id="{57E813E6-FB27-8749-B32C-44FAA4BE5425}"/>
              </a:ext>
            </a:extLst>
          </p:cNvPr>
          <p:cNvSpPr txBox="1">
            <a:spLocks noGrp="1"/>
          </p:cNvSpPr>
          <p:nvPr>
            <p:ph type="title"/>
          </p:nvPr>
        </p:nvSpPr>
        <p:spPr/>
        <p:txBody>
          <a:bodyPr lIns="121898" tIns="121898" rIns="121898" bIns="121898">
            <a:normAutofit/>
          </a:bodyPr>
          <a:lstStyle/>
          <a:p>
            <a:pPr lvl="0" algn="l"/>
            <a:r>
              <a:rPr lang="fr-FR" dirty="0">
                <a:latin typeface="+mj-lt"/>
                <a:ea typeface="+mj-ea"/>
                <a:cs typeface="+mj-cs"/>
              </a:rPr>
              <a:t>Que connaissent les patients sur la RCR ?</a:t>
            </a:r>
            <a:endParaRPr lang="en-US" dirty="0">
              <a:latin typeface="+mj-lt"/>
              <a:ea typeface="+mj-ea"/>
              <a:cs typeface="+mj-cs"/>
            </a:endParaRPr>
          </a:p>
        </p:txBody>
      </p:sp>
      <p:sp>
        <p:nvSpPr>
          <p:cNvPr id="2" name="Espace réservé du contenu 1">
            <a:extLst>
              <a:ext uri="{FF2B5EF4-FFF2-40B4-BE49-F238E27FC236}">
                <a16:creationId xmlns:a16="http://schemas.microsoft.com/office/drawing/2014/main" id="{66EB86B6-943A-D143-A808-9388AB8EB812}"/>
              </a:ext>
            </a:extLst>
          </p:cNvPr>
          <p:cNvSpPr>
            <a:spLocks noGrp="1"/>
          </p:cNvSpPr>
          <p:nvPr>
            <p:ph idx="1"/>
          </p:nvPr>
        </p:nvSpPr>
        <p:spPr/>
        <p:txBody>
          <a:bodyPr>
            <a:normAutofit fontScale="92500" lnSpcReduction="20000"/>
          </a:bodyPr>
          <a:lstStyle/>
          <a:p>
            <a:r>
              <a:rPr lang="fr-CA" sz="2600" dirty="0">
                <a:latin typeface="Calibri Light"/>
              </a:rPr>
              <a:t>La plupart des gens surestiment l’efficacité de la RCR</a:t>
            </a:r>
          </a:p>
          <a:p>
            <a:pPr lvl="1"/>
            <a:r>
              <a:rPr lang="fr-CA" sz="2600" dirty="0">
                <a:latin typeface="Calibri Light"/>
              </a:rPr>
              <a:t>&gt; 50 % estimaient que la RCR avait un taux de succès de &gt; 75 % dans toutes les situations</a:t>
            </a:r>
          </a:p>
          <a:p>
            <a:pPr lvl="1"/>
            <a:r>
              <a:rPr lang="fr-CA" sz="2600" dirty="0">
                <a:latin typeface="Calibri Light"/>
              </a:rPr>
              <a:t>Pas d’association avec âge, genre, race, croyances religieuses ou expériences passées avec le système</a:t>
            </a:r>
          </a:p>
          <a:p>
            <a:r>
              <a:rPr lang="fr-CA" sz="2600" dirty="0">
                <a:latin typeface="Calibri Light"/>
              </a:rPr>
              <a:t>La plupart des gens sous-estiment risques associés à la RCR</a:t>
            </a:r>
          </a:p>
          <a:p>
            <a:r>
              <a:rPr lang="fr-CA" sz="2600" dirty="0">
                <a:latin typeface="Calibri Light"/>
              </a:rPr>
              <a:t>TV demeure la source d’information par rapport à la RCR la plus fréquemment citée (65 % dans étude californienne)</a:t>
            </a:r>
          </a:p>
          <a:p>
            <a:r>
              <a:rPr lang="fr-CA" sz="2600" dirty="0">
                <a:latin typeface="Calibri Light"/>
              </a:rPr>
              <a:t>&gt; 90 % voulaient recevoir la RCR</a:t>
            </a:r>
            <a:endParaRPr lang="en-US" sz="2600" dirty="0">
              <a:latin typeface="Calibri Light"/>
            </a:endParaRPr>
          </a:p>
        </p:txBody>
      </p:sp>
      <p:pic>
        <p:nvPicPr>
          <p:cNvPr id="5" name="Google Shape;172;p24">
            <a:extLst>
              <a:ext uri="{FF2B5EF4-FFF2-40B4-BE49-F238E27FC236}">
                <a16:creationId xmlns:a16="http://schemas.microsoft.com/office/drawing/2014/main" id="{32EAE4E2-53B3-744C-9ADB-4BA13D1FBF03}"/>
              </a:ext>
            </a:extLst>
          </p:cNvPr>
          <p:cNvPicPr>
            <a:picLocks noChangeAspect="1"/>
          </p:cNvPicPr>
          <p:nvPr/>
        </p:nvPicPr>
        <p:blipFill>
          <a:blip r:embed="rId3"/>
          <a:srcRect l="2229" r="2229"/>
          <a:stretch>
            <a:fillRect/>
          </a:stretch>
        </p:blipFill>
        <p:spPr>
          <a:xfrm>
            <a:off x="11593181" y="0"/>
            <a:ext cx="598819" cy="548417"/>
          </a:xfrm>
          <a:prstGeom prst="rect">
            <a:avLst/>
          </a:prstGeom>
          <a:noFill/>
          <a:ln cap="flat">
            <a:noFill/>
          </a:ln>
        </p:spPr>
      </p:pic>
    </p:spTree>
    <p:extLst>
      <p:ext uri="{BB962C8B-B14F-4D97-AF65-F5344CB8AC3E}">
        <p14:creationId xmlns:p14="http://schemas.microsoft.com/office/powerpoint/2010/main" val="4120607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RCR = Soin particulier</a:t>
            </a:r>
          </a:p>
        </p:txBody>
      </p:sp>
      <p:sp>
        <p:nvSpPr>
          <p:cNvPr id="3" name="Espace réservé du contenu 2"/>
          <p:cNvSpPr>
            <a:spLocks noGrp="1"/>
          </p:cNvSpPr>
          <p:nvPr>
            <p:ph idx="1"/>
          </p:nvPr>
        </p:nvSpPr>
        <p:spPr/>
        <p:txBody>
          <a:bodyPr anchor="t">
            <a:normAutofit/>
          </a:bodyPr>
          <a:lstStyle/>
          <a:p>
            <a:r>
              <a:rPr lang="fr-FR" sz="2800" dirty="0"/>
              <a:t>Soin considéré par défaut</a:t>
            </a:r>
          </a:p>
          <a:p>
            <a:r>
              <a:rPr lang="fr-FR" sz="2800" dirty="0"/>
              <a:t>Décision préalable nécessaire</a:t>
            </a:r>
          </a:p>
        </p:txBody>
      </p:sp>
      <p:pic>
        <p:nvPicPr>
          <p:cNvPr id="4" name="Google Shape;172;p24">
            <a:extLst>
              <a:ext uri="{FF2B5EF4-FFF2-40B4-BE49-F238E27FC236}">
                <a16:creationId xmlns:a16="http://schemas.microsoft.com/office/drawing/2014/main" id="{1E628305-253D-214D-A9C8-1FBAD524109D}"/>
              </a:ext>
            </a:extLst>
          </p:cNvPr>
          <p:cNvPicPr>
            <a:picLocks noChangeAspect="1"/>
          </p:cNvPicPr>
          <p:nvPr/>
        </p:nvPicPr>
        <p:blipFill>
          <a:blip r:embed="rId3"/>
          <a:srcRect l="2229" r="2229"/>
          <a:stretch>
            <a:fillRect/>
          </a:stretch>
        </p:blipFill>
        <p:spPr>
          <a:xfrm>
            <a:off x="6583681" y="2371873"/>
            <a:ext cx="4641825" cy="4251127"/>
          </a:xfrm>
          <a:prstGeom prst="rect">
            <a:avLst/>
          </a:prstGeom>
          <a:noFill/>
          <a:ln cap="flat">
            <a:noFill/>
          </a:ln>
        </p:spPr>
      </p:pic>
    </p:spTree>
    <p:extLst>
      <p:ext uri="{BB962C8B-B14F-4D97-AF65-F5344CB8AC3E}">
        <p14:creationId xmlns:p14="http://schemas.microsoft.com/office/powerpoint/2010/main" val="4798322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2" y="451995"/>
            <a:ext cx="10131425" cy="1456267"/>
          </a:xfrm>
        </p:spPr>
        <p:txBody>
          <a:bodyPr/>
          <a:lstStyle/>
          <a:p>
            <a:r>
              <a:rPr lang="fr-CA" dirty="0" err="1"/>
              <a:t>rCR</a:t>
            </a:r>
            <a:r>
              <a:rPr lang="fr-CA" dirty="0"/>
              <a:t> – Taux de succès</a:t>
            </a:r>
          </a:p>
        </p:txBody>
      </p:sp>
      <p:sp>
        <p:nvSpPr>
          <p:cNvPr id="3" name="Espace réservé du contenu 2"/>
          <p:cNvSpPr>
            <a:spLocks noGrp="1"/>
          </p:cNvSpPr>
          <p:nvPr>
            <p:ph idx="1"/>
          </p:nvPr>
        </p:nvSpPr>
        <p:spPr>
          <a:xfrm>
            <a:off x="685802" y="2049359"/>
            <a:ext cx="10131425" cy="3649133"/>
          </a:xfrm>
        </p:spPr>
        <p:txBody>
          <a:bodyPr>
            <a:noAutofit/>
          </a:bodyPr>
          <a:lstStyle/>
          <a:p>
            <a:r>
              <a:rPr lang="fr-CA" sz="2000" dirty="0"/>
              <a:t>Out-of </a:t>
            </a:r>
            <a:r>
              <a:rPr lang="fr-CA" sz="2000" dirty="0" err="1"/>
              <a:t>hospital</a:t>
            </a:r>
            <a:r>
              <a:rPr lang="fr-CA" sz="2000" dirty="0"/>
              <a:t> </a:t>
            </a:r>
            <a:r>
              <a:rPr lang="fr-CA" sz="2000" dirty="0" err="1"/>
              <a:t>cardiac</a:t>
            </a:r>
            <a:r>
              <a:rPr lang="fr-CA" sz="2000" dirty="0"/>
              <a:t> </a:t>
            </a:r>
            <a:r>
              <a:rPr lang="fr-CA" sz="2000" dirty="0" err="1"/>
              <a:t>arrest</a:t>
            </a:r>
            <a:r>
              <a:rPr lang="fr-CA" sz="2000" dirty="0"/>
              <a:t> : ~ 20-25% de ROSC, 6-10% sortent de l’hôpital vivants</a:t>
            </a:r>
          </a:p>
          <a:p>
            <a:r>
              <a:rPr lang="fr-CA" sz="2000" dirty="0"/>
              <a:t>Facteurs positifs de survie:</a:t>
            </a:r>
          </a:p>
          <a:p>
            <a:pPr lvl="1"/>
            <a:r>
              <a:rPr lang="fr-CA" sz="1800" dirty="0"/>
              <a:t>Rythme choquable (FV/TV 1:4-7; AESP/asystolie: 1:21-500)</a:t>
            </a:r>
          </a:p>
          <a:p>
            <a:pPr lvl="1"/>
            <a:r>
              <a:rPr lang="fr-CA" sz="1800" dirty="0"/>
              <a:t>Arrêt avec témoin et/ou hors de la maison</a:t>
            </a:r>
          </a:p>
          <a:p>
            <a:pPr lvl="1"/>
            <a:r>
              <a:rPr lang="fr-CA" sz="1800" dirty="0"/>
              <a:t>Début du RCR par témoin (Et choc si DEA disponible!!)</a:t>
            </a:r>
          </a:p>
          <a:p>
            <a:pPr lvl="1"/>
            <a:r>
              <a:rPr lang="fr-CA" sz="1800" dirty="0"/>
              <a:t>Arrivée rapide des premiers répondants</a:t>
            </a:r>
          </a:p>
          <a:p>
            <a:pPr lvl="1"/>
            <a:r>
              <a:rPr lang="fr-CA" sz="1800" b="1" dirty="0"/>
              <a:t>ROSC sur le terrain</a:t>
            </a:r>
            <a:endParaRPr lang="fr-CA" sz="1800" dirty="0"/>
          </a:p>
          <a:p>
            <a:r>
              <a:rPr lang="fr-CA" sz="2000" dirty="0" err="1"/>
              <a:t>In-hospital</a:t>
            </a:r>
            <a:r>
              <a:rPr lang="fr-CA" sz="2000" dirty="0"/>
              <a:t> </a:t>
            </a:r>
            <a:r>
              <a:rPr lang="fr-CA" sz="2000" dirty="0" err="1"/>
              <a:t>cardiac</a:t>
            </a:r>
            <a:r>
              <a:rPr lang="fr-CA" sz="2000" dirty="0"/>
              <a:t> </a:t>
            </a:r>
            <a:r>
              <a:rPr lang="fr-CA" sz="2000" dirty="0" err="1"/>
              <a:t>arrest</a:t>
            </a:r>
            <a:r>
              <a:rPr lang="fr-CA" sz="2000" dirty="0"/>
              <a:t>: 15-20% survie à 30 jours</a:t>
            </a:r>
          </a:p>
          <a:p>
            <a:r>
              <a:rPr lang="fr-CA" sz="2000" dirty="0"/>
              <a:t>LES MÉDECINS, PATIENTS ET FAMILLES SURESTIMENT LE SUCCÈS DU RCR.</a:t>
            </a:r>
          </a:p>
        </p:txBody>
      </p:sp>
      <p:sp>
        <p:nvSpPr>
          <p:cNvPr id="4" name="ZoneTexte 3"/>
          <p:cNvSpPr txBox="1"/>
          <p:nvPr/>
        </p:nvSpPr>
        <p:spPr>
          <a:xfrm>
            <a:off x="536454" y="5881976"/>
            <a:ext cx="11166991" cy="307777"/>
          </a:xfrm>
          <a:prstGeom prst="rect">
            <a:avLst/>
          </a:prstGeom>
          <a:noFill/>
        </p:spPr>
        <p:txBody>
          <a:bodyPr wrap="square" rtlCol="0">
            <a:spAutoFit/>
          </a:bodyPr>
          <a:lstStyle/>
          <a:p>
            <a:r>
              <a:rPr lang="fr-FR" sz="1400" dirty="0"/>
              <a:t> </a:t>
            </a:r>
          </a:p>
        </p:txBody>
      </p:sp>
      <p:pic>
        <p:nvPicPr>
          <p:cNvPr id="6" name="Image 5"/>
          <p:cNvPicPr>
            <a:picLocks noChangeAspect="1"/>
          </p:cNvPicPr>
          <p:nvPr/>
        </p:nvPicPr>
        <p:blipFill>
          <a:blip r:embed="rId3"/>
          <a:stretch>
            <a:fillRect/>
          </a:stretch>
        </p:blipFill>
        <p:spPr>
          <a:xfrm>
            <a:off x="7958666" y="0"/>
            <a:ext cx="4233333" cy="1875353"/>
          </a:xfrm>
          <a:prstGeom prst="rect">
            <a:avLst/>
          </a:prstGeom>
        </p:spPr>
      </p:pic>
    </p:spTree>
    <p:extLst>
      <p:ext uri="{BB962C8B-B14F-4D97-AF65-F5344CB8AC3E}">
        <p14:creationId xmlns:p14="http://schemas.microsoft.com/office/powerpoint/2010/main" val="1399324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t>RCR – Comorbidités</a:t>
            </a:r>
          </a:p>
        </p:txBody>
      </p:sp>
      <p:sp>
        <p:nvSpPr>
          <p:cNvPr id="3" name="Espace réservé du contenu 2"/>
          <p:cNvSpPr>
            <a:spLocks noGrp="1"/>
          </p:cNvSpPr>
          <p:nvPr>
            <p:ph idx="1"/>
          </p:nvPr>
        </p:nvSpPr>
        <p:spPr>
          <a:xfrm>
            <a:off x="685802" y="2078571"/>
            <a:ext cx="10131425" cy="3649133"/>
          </a:xfrm>
        </p:spPr>
        <p:txBody>
          <a:bodyPr anchor="t">
            <a:normAutofit/>
          </a:bodyPr>
          <a:lstStyle/>
          <a:p>
            <a:r>
              <a:rPr lang="fr-FR" dirty="0"/>
              <a:t>Multiples études observationnelles n’arrivent pas à mettre en évidence une survie diminuée ou un pire </a:t>
            </a:r>
            <a:r>
              <a:rPr lang="fr-FR" dirty="0" err="1"/>
              <a:t>outcome</a:t>
            </a:r>
            <a:r>
              <a:rPr lang="fr-FR" dirty="0"/>
              <a:t> neurologique lors d’un arrêt cardiaque hors hospitalier en lien avec les comorbidités combinés (échelle de </a:t>
            </a:r>
            <a:r>
              <a:rPr lang="fr-FR" dirty="0" err="1"/>
              <a:t>Charlson</a:t>
            </a:r>
            <a:r>
              <a:rPr lang="fr-FR" dirty="0"/>
              <a:t>).</a:t>
            </a:r>
          </a:p>
          <a:p>
            <a:r>
              <a:rPr lang="fr-FR" dirty="0"/>
              <a:t>Certaines études démontrent une diminution de survie avec certaines pathologies isolées:</a:t>
            </a:r>
          </a:p>
          <a:p>
            <a:pPr lvl="1"/>
            <a:r>
              <a:rPr lang="fr-FR" dirty="0"/>
              <a:t>Démence (Terman SW et al. 2014)</a:t>
            </a:r>
          </a:p>
          <a:p>
            <a:pPr lvl="1"/>
            <a:r>
              <a:rPr lang="fr-FR" dirty="0"/>
              <a:t>Cancer</a:t>
            </a:r>
          </a:p>
          <a:p>
            <a:pPr lvl="1"/>
            <a:r>
              <a:rPr lang="fr-FR" dirty="0"/>
              <a:t>MPOC (</a:t>
            </a:r>
            <a:r>
              <a:rPr lang="fr-FR" dirty="0" err="1"/>
              <a:t>Blom</a:t>
            </a:r>
            <a:r>
              <a:rPr lang="fr-FR" dirty="0"/>
              <a:t> et al. 2012)</a:t>
            </a:r>
          </a:p>
          <a:p>
            <a:pPr lvl="1"/>
            <a:r>
              <a:rPr lang="fr-FR" dirty="0"/>
              <a:t>Insuffisance rénale</a:t>
            </a:r>
          </a:p>
          <a:p>
            <a:pPr lvl="1"/>
            <a:r>
              <a:rPr lang="fr-FR" dirty="0"/>
              <a:t>Maladie hépatique terminale (</a:t>
            </a:r>
            <a:r>
              <a:rPr lang="fr-FR" dirty="0" err="1"/>
              <a:t>Stotts</a:t>
            </a:r>
            <a:r>
              <a:rPr lang="fr-FR" dirty="0"/>
              <a:t> et al. 2014)</a:t>
            </a:r>
          </a:p>
          <a:p>
            <a:r>
              <a:rPr lang="fr-FR" dirty="0"/>
              <a:t>Cependant données non reproduites systématiquement et petites séries</a:t>
            </a:r>
          </a:p>
        </p:txBody>
      </p:sp>
      <p:sp>
        <p:nvSpPr>
          <p:cNvPr id="5" name="ZoneTexte 4"/>
          <p:cNvSpPr txBox="1"/>
          <p:nvPr/>
        </p:nvSpPr>
        <p:spPr>
          <a:xfrm>
            <a:off x="620491" y="5886890"/>
            <a:ext cx="10951017" cy="523220"/>
          </a:xfrm>
          <a:prstGeom prst="rect">
            <a:avLst/>
          </a:prstGeom>
          <a:noFill/>
        </p:spPr>
        <p:txBody>
          <a:bodyPr wrap="square" rtlCol="0">
            <a:spAutoFit/>
          </a:bodyPr>
          <a:lstStyle/>
          <a:p>
            <a:endParaRPr lang="fr-FR" sz="1400" dirty="0"/>
          </a:p>
          <a:p>
            <a:endParaRPr lang="fr-FR" sz="1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RCR – </a:t>
            </a:r>
            <a:r>
              <a:rPr lang="fr-FR" sz="4000" dirty="0"/>
              <a:t>Comorbidités</a:t>
            </a:r>
            <a:endParaRPr lang="fr-FR" dirty="0"/>
          </a:p>
        </p:txBody>
      </p:sp>
      <p:sp>
        <p:nvSpPr>
          <p:cNvPr id="3" name="Espace réservé du contenu 2"/>
          <p:cNvSpPr>
            <a:spLocks noGrp="1"/>
          </p:cNvSpPr>
          <p:nvPr>
            <p:ph idx="1"/>
          </p:nvPr>
        </p:nvSpPr>
        <p:spPr/>
        <p:txBody>
          <a:bodyPr>
            <a:normAutofit/>
          </a:bodyPr>
          <a:lstStyle/>
          <a:p>
            <a:r>
              <a:rPr lang="fr-FR" sz="2400" dirty="0"/>
              <a:t>Ces trouvailles semblent contre-intuitives mais il ne faut pas oublier que ces données regardent la survie des patients ayant eu un ROSC après un arrêt cardiaque </a:t>
            </a:r>
            <a:r>
              <a:rPr lang="fr-FR" sz="2400" dirty="0" err="1"/>
              <a:t>extra-hospitalier</a:t>
            </a:r>
            <a:r>
              <a:rPr lang="fr-FR" sz="2400" dirty="0"/>
              <a:t>.</a:t>
            </a:r>
          </a:p>
          <a:p>
            <a:r>
              <a:rPr lang="fr-FR" sz="2400" dirty="0"/>
              <a:t>Les comorbidités influent peut-être sur l’atteinte même du ROSC!</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Un peu sur moi</a:t>
            </a:r>
          </a:p>
        </p:txBody>
      </p:sp>
      <p:sp>
        <p:nvSpPr>
          <p:cNvPr id="3" name="Espace réservé du contenu 2"/>
          <p:cNvSpPr>
            <a:spLocks noGrp="1"/>
          </p:cNvSpPr>
          <p:nvPr>
            <p:ph idx="1"/>
          </p:nvPr>
        </p:nvSpPr>
        <p:spPr>
          <a:xfrm>
            <a:off x="685802" y="2142067"/>
            <a:ext cx="10131425" cy="3974954"/>
          </a:xfrm>
        </p:spPr>
        <p:txBody>
          <a:bodyPr anchor="t" anchorCtr="0">
            <a:normAutofit fontScale="92500" lnSpcReduction="10000"/>
          </a:bodyPr>
          <a:lstStyle/>
          <a:p>
            <a:r>
              <a:rPr lang="fr-CA" sz="2400" dirty="0"/>
              <a:t>Pratique mixte: urgence, soins palliatifs et gériatriques à domicile </a:t>
            </a:r>
          </a:p>
          <a:p>
            <a:r>
              <a:rPr lang="fr-CA" sz="2400" dirty="0"/>
              <a:t>Intérêt particulier pour les questions de soins de fin de vie, de discussion sur les directives médicales anticipés, la réanimation et l’aide médicale à mourir</a:t>
            </a:r>
          </a:p>
          <a:p>
            <a:r>
              <a:rPr lang="fr-CA" sz="2400" dirty="0"/>
              <a:t>Maîtrise en anthropologie médicale à l’Université de Édimbourg avec dissertation finale sur le sujet de l’aide médicale à mourir au Québec : </a:t>
            </a:r>
            <a:r>
              <a:rPr lang="en-GB" sz="2400" i="1" dirty="0"/>
              <a:t>The legalisation of euthanasia in Quebec: making sense of legal and medical influences on Western conceptualisations of death</a:t>
            </a:r>
            <a:endParaRPr lang="fr-CA" sz="2400" i="1" dirty="0"/>
          </a:p>
          <a:p>
            <a:r>
              <a:rPr lang="fr-CA" sz="2400" dirty="0"/>
              <a:t>Membre GIS CIUSSS Centre-Sud-Ile de Montréal et du comité d’évaluation de l’acte sur l’AMM</a:t>
            </a:r>
          </a:p>
          <a:p>
            <a:r>
              <a:rPr lang="fr-CA" sz="2400" dirty="0"/>
              <a:t>Comité scientifique de </a:t>
            </a:r>
            <a:r>
              <a:rPr lang="fr-CA" sz="2400" dirty="0" err="1"/>
              <a:t>Palli</a:t>
            </a:r>
            <a:r>
              <a:rPr lang="fr-CA" sz="2400" dirty="0"/>
              <a:t>-Science</a:t>
            </a:r>
          </a:p>
          <a:p>
            <a:endParaRPr lang="fr-CA" sz="2400" dirty="0"/>
          </a:p>
        </p:txBody>
      </p:sp>
      <p:pic>
        <p:nvPicPr>
          <p:cNvPr id="4" name="Image 3"/>
          <p:cNvPicPr/>
          <p:nvPr/>
        </p:nvPicPr>
        <p:blipFill>
          <a:blip r:embed="rId2">
            <a:extLst>
              <a:ext uri="{28A0092B-C50C-407E-A947-70E740481C1C}">
                <a14:useLocalDpi xmlns:a14="http://schemas.microsoft.com/office/drawing/2010/main" val="0"/>
              </a:ext>
            </a:extLst>
          </a:blip>
          <a:srcRect/>
          <a:stretch>
            <a:fillRect/>
          </a:stretch>
        </p:blipFill>
        <p:spPr bwMode="auto">
          <a:xfrm>
            <a:off x="7094483" y="412817"/>
            <a:ext cx="1380738" cy="1321390"/>
          </a:xfrm>
          <a:prstGeom prst="rect">
            <a:avLst/>
          </a:prstGeom>
          <a:noFill/>
          <a:ln>
            <a:noFill/>
          </a:ln>
        </p:spPr>
      </p:pic>
      <p:pic>
        <p:nvPicPr>
          <p:cNvPr id="1026" name="Picture 2" descr="Résultats de recherche d'images pour « logo udem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1249" y="487218"/>
            <a:ext cx="2490753" cy="1015761"/>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1C64CDC3-FD72-9244-AED1-340366CBCE9E}"/>
              </a:ext>
            </a:extLst>
          </p:cNvPr>
          <p:cNvPicPr>
            <a:picLocks noChangeAspect="1"/>
          </p:cNvPicPr>
          <p:nvPr/>
        </p:nvPicPr>
        <p:blipFill>
          <a:blip r:embed="rId4"/>
          <a:stretch>
            <a:fillRect/>
          </a:stretch>
        </p:blipFill>
        <p:spPr>
          <a:xfrm>
            <a:off x="8669232" y="749246"/>
            <a:ext cx="2913167" cy="621476"/>
          </a:xfrm>
          <a:prstGeom prst="rect">
            <a:avLst/>
          </a:prstGeom>
        </p:spPr>
      </p:pic>
    </p:spTree>
    <p:extLst>
      <p:ext uri="{BB962C8B-B14F-4D97-AF65-F5344CB8AC3E}">
        <p14:creationId xmlns:p14="http://schemas.microsoft.com/office/powerpoint/2010/main" val="4280535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dirty="0"/>
              <a:t>RCR – Comorbidités</a:t>
            </a:r>
          </a:p>
        </p:txBody>
      </p:sp>
      <p:sp>
        <p:nvSpPr>
          <p:cNvPr id="3" name="Espace réservé du contenu 2"/>
          <p:cNvSpPr>
            <a:spLocks noGrp="1"/>
          </p:cNvSpPr>
          <p:nvPr>
            <p:ph idx="1"/>
          </p:nvPr>
        </p:nvSpPr>
        <p:spPr/>
        <p:txBody>
          <a:bodyPr anchor="t">
            <a:normAutofit/>
          </a:bodyPr>
          <a:lstStyle/>
          <a:p>
            <a:r>
              <a:rPr lang="fr-FR" sz="2400" dirty="0"/>
              <a:t>Une étude rétrospective observationnelle de 174 patients à Stockholm s’intéresse à l’impact des comorbidité sur la survie à l’arrêt cardiaque </a:t>
            </a:r>
            <a:r>
              <a:rPr lang="fr-FR" sz="2400" u="sng" dirty="0" err="1"/>
              <a:t>intra-hospitalier</a:t>
            </a:r>
            <a:endParaRPr lang="fr-FR" sz="2400" u="sng" dirty="0"/>
          </a:p>
          <a:p>
            <a:r>
              <a:rPr lang="fr-FR" sz="2400" dirty="0"/>
              <a:t>La survie diminue avec un fardeau modéré à sévère de comorbidité mais demeure entre 5-10% (équivalent à la survie en </a:t>
            </a:r>
            <a:r>
              <a:rPr lang="fr-FR" sz="2400" dirty="0" err="1"/>
              <a:t>extra-hospitalier</a:t>
            </a:r>
            <a:r>
              <a:rPr lang="fr-FR" sz="2400" dirty="0"/>
              <a:t>!)</a:t>
            </a:r>
          </a:p>
          <a:p>
            <a:r>
              <a:rPr lang="fr-FR" sz="2400" dirty="0"/>
              <a:t>Néoplasie est un facteur indépendant de mauvais pronostic dans cette étude</a:t>
            </a:r>
          </a:p>
          <a:p>
            <a:r>
              <a:rPr lang="fr-FR" sz="2400" dirty="0"/>
              <a:t>Survie </a:t>
            </a:r>
            <a:r>
              <a:rPr lang="fr-FR" sz="2400" dirty="0" err="1"/>
              <a:t>neuro-intact</a:t>
            </a:r>
            <a:r>
              <a:rPr lang="fr-FR" sz="2400" dirty="0"/>
              <a:t> dans 95% des cas</a:t>
            </a:r>
          </a:p>
          <a:p>
            <a:r>
              <a:rPr lang="fr-FR" sz="2400" dirty="0"/>
              <a:t>Biais de sélection du clinicien probable non quantifiable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A14D26-35FF-A14C-8FCC-A5D28B1BB94F}"/>
              </a:ext>
            </a:extLst>
          </p:cNvPr>
          <p:cNvSpPr>
            <a:spLocks noGrp="1"/>
          </p:cNvSpPr>
          <p:nvPr>
            <p:ph type="title"/>
          </p:nvPr>
        </p:nvSpPr>
        <p:spPr/>
        <p:txBody>
          <a:bodyPr/>
          <a:lstStyle/>
          <a:p>
            <a:r>
              <a:rPr lang="fr-FR" dirty="0"/>
              <a:t>RCR –</a:t>
            </a:r>
            <a:br>
              <a:rPr lang="fr-FR" dirty="0"/>
            </a:br>
            <a:r>
              <a:rPr lang="fr-FR" dirty="0"/>
              <a:t>Fragilité</a:t>
            </a:r>
          </a:p>
        </p:txBody>
      </p:sp>
      <p:pic>
        <p:nvPicPr>
          <p:cNvPr id="4" name="Espace réservé du contenu 3">
            <a:extLst>
              <a:ext uri="{FF2B5EF4-FFF2-40B4-BE49-F238E27FC236}">
                <a16:creationId xmlns:a16="http://schemas.microsoft.com/office/drawing/2014/main" id="{95366DC3-7633-864D-9FEB-AF9EA73FE780}"/>
              </a:ext>
            </a:extLst>
          </p:cNvPr>
          <p:cNvPicPr>
            <a:picLocks noGrp="1" noChangeAspect="1"/>
          </p:cNvPicPr>
          <p:nvPr>
            <p:ph idx="1"/>
          </p:nvPr>
        </p:nvPicPr>
        <p:blipFill>
          <a:blip r:embed="rId2"/>
          <a:stretch>
            <a:fillRect/>
          </a:stretch>
        </p:blipFill>
        <p:spPr>
          <a:xfrm>
            <a:off x="3724868" y="609602"/>
            <a:ext cx="8140074" cy="5317847"/>
          </a:xfrm>
          <a:prstGeom prst="rect">
            <a:avLst/>
          </a:prstGeom>
        </p:spPr>
      </p:pic>
    </p:spTree>
    <p:extLst>
      <p:ext uri="{BB962C8B-B14F-4D97-AF65-F5344CB8AC3E}">
        <p14:creationId xmlns:p14="http://schemas.microsoft.com/office/powerpoint/2010/main" val="3945315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FED0CA-A21D-D546-91B7-CB42CCBCBD29}"/>
              </a:ext>
            </a:extLst>
          </p:cNvPr>
          <p:cNvSpPr>
            <a:spLocks noGrp="1"/>
          </p:cNvSpPr>
          <p:nvPr>
            <p:ph type="title"/>
          </p:nvPr>
        </p:nvSpPr>
        <p:spPr/>
        <p:txBody>
          <a:bodyPr/>
          <a:lstStyle/>
          <a:p>
            <a:r>
              <a:rPr lang="fr-FR" dirty="0"/>
              <a:t>RCR – Fragilité &gt; 5</a:t>
            </a:r>
          </a:p>
        </p:txBody>
      </p:sp>
      <p:pic>
        <p:nvPicPr>
          <p:cNvPr id="4" name="Espace réservé du contenu 3">
            <a:extLst>
              <a:ext uri="{FF2B5EF4-FFF2-40B4-BE49-F238E27FC236}">
                <a16:creationId xmlns:a16="http://schemas.microsoft.com/office/drawing/2014/main" id="{F1D77122-5CC2-B047-8CF8-6E75B80BE1BC}"/>
              </a:ext>
            </a:extLst>
          </p:cNvPr>
          <p:cNvPicPr>
            <a:picLocks noGrp="1" noChangeAspect="1"/>
          </p:cNvPicPr>
          <p:nvPr>
            <p:ph sz="half" idx="1"/>
          </p:nvPr>
        </p:nvPicPr>
        <p:blipFill rotWithShape="1">
          <a:blip r:embed="rId3"/>
          <a:srcRect t="66017" r="54331" b="14568"/>
          <a:stretch/>
        </p:blipFill>
        <p:spPr>
          <a:xfrm>
            <a:off x="139331" y="3048002"/>
            <a:ext cx="5612183" cy="1524000"/>
          </a:xfrm>
          <a:prstGeom prst="rect">
            <a:avLst/>
          </a:prstGeom>
        </p:spPr>
      </p:pic>
      <p:sp>
        <p:nvSpPr>
          <p:cNvPr id="5" name="Espace réservé du contenu 4">
            <a:extLst>
              <a:ext uri="{FF2B5EF4-FFF2-40B4-BE49-F238E27FC236}">
                <a16:creationId xmlns:a16="http://schemas.microsoft.com/office/drawing/2014/main" id="{520A325C-E998-7047-A0C2-3FB72229D5CC}"/>
              </a:ext>
            </a:extLst>
          </p:cNvPr>
          <p:cNvSpPr>
            <a:spLocks noGrp="1"/>
          </p:cNvSpPr>
          <p:nvPr>
            <p:ph sz="half" idx="2"/>
          </p:nvPr>
        </p:nvSpPr>
        <p:spPr>
          <a:xfrm>
            <a:off x="5821895" y="2142070"/>
            <a:ext cx="4995332" cy="3137502"/>
          </a:xfrm>
        </p:spPr>
        <p:txBody>
          <a:bodyPr anchor="ctr">
            <a:normAutofit/>
          </a:bodyPr>
          <a:lstStyle/>
          <a:p>
            <a:r>
              <a:rPr lang="fr-FR" sz="2400" dirty="0" err="1"/>
              <a:t>Extra-hospitalier</a:t>
            </a:r>
            <a:r>
              <a:rPr lang="fr-FR" sz="2400" dirty="0"/>
              <a:t>: mortalité à 30 jours multiplié par 1,3</a:t>
            </a:r>
          </a:p>
          <a:p>
            <a:r>
              <a:rPr lang="fr-FR" sz="2400" dirty="0"/>
              <a:t>Intra-hospitalier: Mortalité multiplié par 3 et survie jusqu’au congé passe de 31 à 1,8%</a:t>
            </a:r>
          </a:p>
        </p:txBody>
      </p:sp>
    </p:spTree>
    <p:extLst>
      <p:ext uri="{BB962C8B-B14F-4D97-AF65-F5344CB8AC3E}">
        <p14:creationId xmlns:p14="http://schemas.microsoft.com/office/powerpoint/2010/main" val="2903440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RCR – Risque neurologique</a:t>
            </a:r>
          </a:p>
        </p:txBody>
      </p:sp>
      <p:sp>
        <p:nvSpPr>
          <p:cNvPr id="3" name="Espace réservé du contenu 2"/>
          <p:cNvSpPr>
            <a:spLocks noGrp="1"/>
          </p:cNvSpPr>
          <p:nvPr>
            <p:ph sz="half" idx="1"/>
          </p:nvPr>
        </p:nvSpPr>
        <p:spPr/>
        <p:txBody>
          <a:bodyPr anchor="t">
            <a:normAutofit/>
          </a:bodyPr>
          <a:lstStyle/>
          <a:p>
            <a:r>
              <a:rPr lang="fr-FR" sz="2400" dirty="0"/>
              <a:t>Risque le plus significatif associé à la réanimation et qui fait souvent la différence pour le patient</a:t>
            </a:r>
          </a:p>
          <a:p>
            <a:r>
              <a:rPr lang="fr-FR" sz="2400" dirty="0"/>
              <a:t>Mesure du </a:t>
            </a:r>
            <a:r>
              <a:rPr lang="fr-FR" sz="2400" dirty="0" err="1"/>
              <a:t>outcome</a:t>
            </a:r>
            <a:r>
              <a:rPr lang="fr-FR" sz="2400" dirty="0"/>
              <a:t> neurologique: </a:t>
            </a:r>
            <a:r>
              <a:rPr lang="fr-FR" sz="2400" dirty="0" err="1"/>
              <a:t>Cerebral</a:t>
            </a:r>
            <a:r>
              <a:rPr lang="fr-FR" sz="2400" dirty="0"/>
              <a:t> performance </a:t>
            </a:r>
            <a:r>
              <a:rPr lang="fr-FR" sz="2400" dirty="0" err="1"/>
              <a:t>category</a:t>
            </a:r>
            <a:endParaRPr lang="fr-FR" sz="2400" dirty="0"/>
          </a:p>
          <a:p>
            <a:r>
              <a:rPr lang="fr-FR" sz="2400" dirty="0"/>
              <a:t>Varie grandement selon les études</a:t>
            </a:r>
          </a:p>
          <a:p>
            <a:r>
              <a:rPr lang="fr-FR" sz="2400" dirty="0"/>
              <a:t>5-10% de mauvais </a:t>
            </a:r>
            <a:r>
              <a:rPr lang="fr-FR" sz="2400" dirty="0" err="1"/>
              <a:t>outcome</a:t>
            </a:r>
            <a:r>
              <a:rPr lang="fr-FR" sz="2400" dirty="0"/>
              <a:t> serait une estimation appropriée</a:t>
            </a:r>
          </a:p>
        </p:txBody>
      </p:sp>
      <p:sp>
        <p:nvSpPr>
          <p:cNvPr id="5" name="Espace réservé du contenu 4">
            <a:extLst>
              <a:ext uri="{FF2B5EF4-FFF2-40B4-BE49-F238E27FC236}">
                <a16:creationId xmlns:a16="http://schemas.microsoft.com/office/drawing/2014/main" id="{6ED6C12F-9FF0-A94B-89EF-0C26413F672D}"/>
              </a:ext>
            </a:extLst>
          </p:cNvPr>
          <p:cNvSpPr>
            <a:spLocks noGrp="1"/>
          </p:cNvSpPr>
          <p:nvPr>
            <p:ph sz="half" idx="2"/>
          </p:nvPr>
        </p:nvSpPr>
        <p:spPr/>
        <p:txBody>
          <a:bodyPr/>
          <a:lstStyle/>
          <a:p>
            <a:endParaRPr lang="fr-FR"/>
          </a:p>
        </p:txBody>
      </p:sp>
      <p:pic>
        <p:nvPicPr>
          <p:cNvPr id="6" name="Image 5"/>
          <p:cNvPicPr>
            <a:picLocks noChangeAspect="1"/>
          </p:cNvPicPr>
          <p:nvPr/>
        </p:nvPicPr>
        <p:blipFill>
          <a:blip r:embed="rId2">
            <a:clrChange>
              <a:clrFrom>
                <a:srgbClr val="FFFFFF"/>
              </a:clrFrom>
              <a:clrTo>
                <a:srgbClr val="FFFFFF">
                  <a:alpha val="0"/>
                </a:srgbClr>
              </a:clrTo>
            </a:clrChange>
            <a:alphaModFix/>
          </a:blip>
          <a:stretch>
            <a:fillRect/>
          </a:stretch>
        </p:blipFill>
        <p:spPr>
          <a:xfrm>
            <a:off x="9819644" y="-273269"/>
            <a:ext cx="2906109" cy="2906109"/>
          </a:xfrm>
          <a:prstGeom prst="rect">
            <a:avLst/>
          </a:prstGeom>
          <a:noFill/>
        </p:spPr>
      </p:pic>
      <p:pic>
        <p:nvPicPr>
          <p:cNvPr id="4" name="Image 3">
            <a:extLst>
              <a:ext uri="{FF2B5EF4-FFF2-40B4-BE49-F238E27FC236}">
                <a16:creationId xmlns:a16="http://schemas.microsoft.com/office/drawing/2014/main" id="{2EDFB14C-B61B-1748-B53A-80B999A72E1B}"/>
              </a:ext>
            </a:extLst>
          </p:cNvPr>
          <p:cNvPicPr>
            <a:picLocks noChangeAspect="1"/>
          </p:cNvPicPr>
          <p:nvPr/>
        </p:nvPicPr>
        <p:blipFill>
          <a:blip r:embed="rId3"/>
          <a:stretch>
            <a:fillRect/>
          </a:stretch>
        </p:blipFill>
        <p:spPr>
          <a:xfrm>
            <a:off x="5681138" y="3075097"/>
            <a:ext cx="6274360" cy="217996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La discussion</a:t>
            </a:r>
          </a:p>
        </p:txBody>
      </p:sp>
      <p:sp>
        <p:nvSpPr>
          <p:cNvPr id="3" name="Espace réservé du contenu 2"/>
          <p:cNvSpPr>
            <a:spLocks noGrp="1"/>
          </p:cNvSpPr>
          <p:nvPr>
            <p:ph type="body" idx="1"/>
          </p:nvPr>
        </p:nvSpPr>
        <p:spPr/>
        <p:txBody>
          <a:bodyPr>
            <a:normAutofit/>
          </a:bodyPr>
          <a:lstStyle/>
          <a:p>
            <a:endParaRPr lang="fr-FR" sz="2800" dirty="0"/>
          </a:p>
        </p:txBody>
      </p:sp>
    </p:spTree>
    <p:extLst>
      <p:ext uri="{BB962C8B-B14F-4D97-AF65-F5344CB8AC3E}">
        <p14:creationId xmlns:p14="http://schemas.microsoft.com/office/powerpoint/2010/main" val="14933751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71;p24">
            <a:extLst>
              <a:ext uri="{FF2B5EF4-FFF2-40B4-BE49-F238E27FC236}">
                <a16:creationId xmlns:a16="http://schemas.microsoft.com/office/drawing/2014/main" id="{57E813E6-FB27-8749-B32C-44FAA4BE5425}"/>
              </a:ext>
            </a:extLst>
          </p:cNvPr>
          <p:cNvSpPr txBox="1">
            <a:spLocks noGrp="1"/>
          </p:cNvSpPr>
          <p:nvPr>
            <p:ph type="title"/>
          </p:nvPr>
        </p:nvSpPr>
        <p:spPr/>
        <p:txBody>
          <a:bodyPr lIns="121898" tIns="121898" rIns="121898" bIns="121898">
            <a:normAutofit/>
          </a:bodyPr>
          <a:lstStyle/>
          <a:p>
            <a:pPr lvl="0" algn="l"/>
            <a:r>
              <a:rPr lang="fr-FR" dirty="0"/>
              <a:t>Discordances entre souhaits et réalité observable</a:t>
            </a:r>
            <a:endParaRPr lang="en-US" dirty="0"/>
          </a:p>
        </p:txBody>
      </p:sp>
      <p:sp>
        <p:nvSpPr>
          <p:cNvPr id="2" name="Espace réservé du contenu 1">
            <a:extLst>
              <a:ext uri="{FF2B5EF4-FFF2-40B4-BE49-F238E27FC236}">
                <a16:creationId xmlns:a16="http://schemas.microsoft.com/office/drawing/2014/main" id="{51527849-4854-634A-906B-5F45BD30F5CF}"/>
              </a:ext>
            </a:extLst>
          </p:cNvPr>
          <p:cNvSpPr>
            <a:spLocks noGrp="1"/>
          </p:cNvSpPr>
          <p:nvPr>
            <p:ph idx="1"/>
          </p:nvPr>
        </p:nvSpPr>
        <p:spPr/>
        <p:txBody>
          <a:bodyPr>
            <a:normAutofit/>
          </a:bodyPr>
          <a:lstStyle/>
          <a:p>
            <a:r>
              <a:rPr lang="en-US" sz="2800" dirty="0">
                <a:latin typeface="Calibri Light"/>
              </a:rPr>
              <a:t>La </a:t>
            </a:r>
            <a:r>
              <a:rPr lang="en-US" sz="2800" dirty="0" err="1">
                <a:latin typeface="Calibri Light"/>
              </a:rPr>
              <a:t>plupart</a:t>
            </a:r>
            <a:r>
              <a:rPr lang="en-US" sz="2800" dirty="0">
                <a:latin typeface="Calibri Light"/>
              </a:rPr>
              <a:t> des patients </a:t>
            </a:r>
            <a:r>
              <a:rPr lang="en-US" sz="2800" dirty="0" err="1">
                <a:latin typeface="Calibri Light"/>
              </a:rPr>
              <a:t>rapportent</a:t>
            </a:r>
            <a:r>
              <a:rPr lang="en-US" sz="2800" dirty="0">
                <a:latin typeface="Calibri Light"/>
              </a:rPr>
              <a:t> </a:t>
            </a:r>
            <a:r>
              <a:rPr lang="en-US" sz="2800" dirty="0" err="1">
                <a:latin typeface="Calibri Light"/>
              </a:rPr>
              <a:t>vouloir</a:t>
            </a:r>
            <a:r>
              <a:rPr lang="en-US" sz="2800" dirty="0">
                <a:latin typeface="Calibri Light"/>
              </a:rPr>
              <a:t> </a:t>
            </a:r>
            <a:r>
              <a:rPr lang="en-US" sz="2800" dirty="0" err="1">
                <a:latin typeface="Calibri Light"/>
              </a:rPr>
              <a:t>décéder</a:t>
            </a:r>
            <a:r>
              <a:rPr lang="en-US" sz="2800" dirty="0">
                <a:latin typeface="Calibri Light"/>
              </a:rPr>
              <a:t> </a:t>
            </a:r>
            <a:r>
              <a:rPr lang="en-US" sz="2800" dirty="0" err="1">
                <a:latin typeface="Calibri Light"/>
              </a:rPr>
              <a:t>à</a:t>
            </a:r>
            <a:r>
              <a:rPr lang="en-US" sz="2800" dirty="0">
                <a:latin typeface="Calibri Light"/>
              </a:rPr>
              <a:t> la </a:t>
            </a:r>
            <a:r>
              <a:rPr lang="en-US" sz="2800" dirty="0" err="1">
                <a:latin typeface="Calibri Light"/>
              </a:rPr>
              <a:t>maison</a:t>
            </a:r>
            <a:r>
              <a:rPr lang="en-US" sz="2800" dirty="0">
                <a:latin typeface="Calibri Light"/>
              </a:rPr>
              <a:t> : la </a:t>
            </a:r>
            <a:r>
              <a:rPr lang="en-US" sz="2800" dirty="0" err="1">
                <a:latin typeface="Calibri Light"/>
              </a:rPr>
              <a:t>majorité</a:t>
            </a:r>
            <a:r>
              <a:rPr lang="en-US" sz="2800" dirty="0">
                <a:latin typeface="Calibri Light"/>
              </a:rPr>
              <a:t> </a:t>
            </a:r>
            <a:r>
              <a:rPr lang="en-US" sz="2800" dirty="0" err="1">
                <a:latin typeface="Calibri Light"/>
              </a:rPr>
              <a:t>d’entre</a:t>
            </a:r>
            <a:r>
              <a:rPr lang="en-US" sz="2800" dirty="0">
                <a:latin typeface="Calibri Light"/>
              </a:rPr>
              <a:t> </a:t>
            </a:r>
            <a:r>
              <a:rPr lang="en-US" sz="2800" dirty="0" err="1">
                <a:latin typeface="Calibri Light"/>
              </a:rPr>
              <a:t>eux</a:t>
            </a:r>
            <a:r>
              <a:rPr lang="en-US" sz="2800" dirty="0">
                <a:latin typeface="Calibri Light"/>
              </a:rPr>
              <a:t> </a:t>
            </a:r>
            <a:r>
              <a:rPr lang="en-US" sz="2800" dirty="0" err="1">
                <a:latin typeface="Calibri Light"/>
              </a:rPr>
              <a:t>décèdent</a:t>
            </a:r>
            <a:r>
              <a:rPr lang="en-US" sz="2800" dirty="0">
                <a:latin typeface="Calibri Light"/>
              </a:rPr>
              <a:t> </a:t>
            </a:r>
            <a:r>
              <a:rPr lang="en-US" sz="2800" dirty="0" err="1">
                <a:latin typeface="Calibri Light"/>
              </a:rPr>
              <a:t>à</a:t>
            </a:r>
            <a:r>
              <a:rPr lang="en-US" sz="2800" dirty="0">
                <a:latin typeface="Calibri Light"/>
              </a:rPr>
              <a:t> </a:t>
            </a:r>
            <a:r>
              <a:rPr lang="en-US" sz="2800" dirty="0" err="1">
                <a:latin typeface="Calibri Light"/>
              </a:rPr>
              <a:t>l’hôpital</a:t>
            </a:r>
            <a:endParaRPr lang="en-US" sz="2800" dirty="0">
              <a:latin typeface="Calibri Light"/>
            </a:endParaRPr>
          </a:p>
          <a:p>
            <a:r>
              <a:rPr lang="en-US" sz="2800" dirty="0">
                <a:latin typeface="Calibri Light"/>
              </a:rPr>
              <a:t>70 % des </a:t>
            </a:r>
            <a:r>
              <a:rPr lang="en-US" sz="2800" dirty="0" err="1">
                <a:latin typeface="Calibri Light"/>
              </a:rPr>
              <a:t>personnes</a:t>
            </a:r>
            <a:r>
              <a:rPr lang="en-US" sz="2800" dirty="0">
                <a:latin typeface="Calibri Light"/>
              </a:rPr>
              <a:t> </a:t>
            </a:r>
            <a:r>
              <a:rPr lang="en-US" sz="2800" dirty="0" err="1">
                <a:latin typeface="Calibri Light"/>
              </a:rPr>
              <a:t>âgées</a:t>
            </a:r>
            <a:r>
              <a:rPr lang="en-US" sz="2800" dirty="0">
                <a:latin typeface="Calibri Light"/>
              </a:rPr>
              <a:t> </a:t>
            </a:r>
            <a:r>
              <a:rPr lang="en-US" sz="2800" dirty="0" err="1">
                <a:latin typeface="Calibri Light"/>
              </a:rPr>
              <a:t>hospitalisées</a:t>
            </a:r>
            <a:r>
              <a:rPr lang="en-US" sz="2800" dirty="0">
                <a:latin typeface="Calibri Light"/>
              </a:rPr>
              <a:t> </a:t>
            </a:r>
            <a:r>
              <a:rPr lang="en-US" sz="2800" dirty="0" err="1">
                <a:latin typeface="Calibri Light"/>
              </a:rPr>
              <a:t>rapportent</a:t>
            </a:r>
            <a:r>
              <a:rPr lang="en-US" sz="2800" dirty="0">
                <a:latin typeface="Calibri Light"/>
              </a:rPr>
              <a:t> </a:t>
            </a:r>
            <a:r>
              <a:rPr lang="en-US" sz="2800" dirty="0" err="1">
                <a:latin typeface="Calibri Light"/>
              </a:rPr>
              <a:t>vouloir</a:t>
            </a:r>
            <a:r>
              <a:rPr lang="en-US" sz="2800" dirty="0">
                <a:latin typeface="Calibri Light"/>
              </a:rPr>
              <a:t> des </a:t>
            </a:r>
            <a:r>
              <a:rPr lang="en-US" sz="2800" dirty="0" err="1">
                <a:latin typeface="Calibri Light"/>
              </a:rPr>
              <a:t>mesures</a:t>
            </a:r>
            <a:r>
              <a:rPr lang="en-US" sz="2800" dirty="0">
                <a:latin typeface="Calibri Light"/>
              </a:rPr>
              <a:t> de </a:t>
            </a:r>
            <a:r>
              <a:rPr lang="en-US" sz="2800" dirty="0" err="1">
                <a:latin typeface="Calibri Light"/>
              </a:rPr>
              <a:t>confort</a:t>
            </a:r>
            <a:r>
              <a:rPr lang="en-US" sz="2800" dirty="0">
                <a:latin typeface="Calibri Light"/>
              </a:rPr>
              <a:t> </a:t>
            </a:r>
            <a:r>
              <a:rPr lang="en-US" sz="2800" dirty="0" err="1">
                <a:latin typeface="Calibri Light"/>
              </a:rPr>
              <a:t>plutôt</a:t>
            </a:r>
            <a:r>
              <a:rPr lang="en-US" sz="2800" dirty="0">
                <a:latin typeface="Calibri Light"/>
              </a:rPr>
              <a:t> que des interventions qui </a:t>
            </a:r>
            <a:r>
              <a:rPr lang="en-US" sz="2800" dirty="0" err="1">
                <a:latin typeface="Calibri Light"/>
              </a:rPr>
              <a:t>prolongent</a:t>
            </a:r>
            <a:r>
              <a:rPr lang="en-US" sz="2800" dirty="0">
                <a:latin typeface="Calibri Light"/>
              </a:rPr>
              <a:t> la </a:t>
            </a:r>
            <a:r>
              <a:rPr lang="en-US" sz="2800" dirty="0" err="1">
                <a:latin typeface="Calibri Light"/>
              </a:rPr>
              <a:t>durée</a:t>
            </a:r>
            <a:r>
              <a:rPr lang="en-US" sz="2800" dirty="0">
                <a:latin typeface="Calibri Light"/>
              </a:rPr>
              <a:t> de </a:t>
            </a:r>
            <a:r>
              <a:rPr lang="en-US" sz="2800" dirty="0" err="1">
                <a:latin typeface="Calibri Light"/>
              </a:rPr>
              <a:t>vue</a:t>
            </a:r>
            <a:r>
              <a:rPr lang="en-US" sz="2800" dirty="0">
                <a:latin typeface="Calibri Light"/>
              </a:rPr>
              <a:t> : plus de 2/3 </a:t>
            </a:r>
            <a:r>
              <a:rPr lang="en-US" sz="2800" dirty="0" err="1">
                <a:latin typeface="Calibri Light"/>
              </a:rPr>
              <a:t>sont</a:t>
            </a:r>
            <a:r>
              <a:rPr lang="en-US" sz="2800" dirty="0">
                <a:latin typeface="Calibri Light"/>
              </a:rPr>
              <a:t> </a:t>
            </a:r>
            <a:r>
              <a:rPr lang="en-US" sz="2800" dirty="0" err="1">
                <a:latin typeface="Calibri Light"/>
              </a:rPr>
              <a:t>admis</a:t>
            </a:r>
            <a:r>
              <a:rPr lang="en-US" sz="2800" dirty="0">
                <a:latin typeface="Calibri Light"/>
              </a:rPr>
              <a:t> aux </a:t>
            </a:r>
            <a:r>
              <a:rPr lang="en-US" sz="2800" dirty="0" err="1">
                <a:latin typeface="Calibri Light"/>
              </a:rPr>
              <a:t>soins</a:t>
            </a:r>
            <a:r>
              <a:rPr lang="en-US" sz="2800" dirty="0">
                <a:latin typeface="Calibri Light"/>
              </a:rPr>
              <a:t> </a:t>
            </a:r>
            <a:r>
              <a:rPr lang="en-US" sz="2800" dirty="0" err="1">
                <a:latin typeface="Calibri Light"/>
              </a:rPr>
              <a:t>intensifs</a:t>
            </a:r>
            <a:endParaRPr lang="en-US" sz="2800" dirty="0">
              <a:latin typeface="Calibri Light"/>
            </a:endParaRPr>
          </a:p>
          <a:p>
            <a:r>
              <a:rPr lang="en-US" sz="2800" dirty="0" err="1">
                <a:latin typeface="Calibri Light"/>
              </a:rPr>
              <a:t>Taux</a:t>
            </a:r>
            <a:r>
              <a:rPr lang="en-US" sz="2800" dirty="0">
                <a:latin typeface="Calibri Light"/>
              </a:rPr>
              <a:t> </a:t>
            </a:r>
            <a:r>
              <a:rPr lang="en-US" sz="2800" dirty="0" err="1">
                <a:latin typeface="Calibri Light"/>
              </a:rPr>
              <a:t>d’erreur</a:t>
            </a:r>
            <a:r>
              <a:rPr lang="en-US" sz="2800" dirty="0">
                <a:latin typeface="Calibri Light"/>
              </a:rPr>
              <a:t> de 37 % </a:t>
            </a:r>
            <a:r>
              <a:rPr lang="en-US" sz="2800" dirty="0" err="1">
                <a:latin typeface="Calibri Light"/>
              </a:rPr>
              <a:t>dans</a:t>
            </a:r>
            <a:r>
              <a:rPr lang="en-US" sz="2800" dirty="0">
                <a:latin typeface="Calibri Light"/>
              </a:rPr>
              <a:t> la documentation du </a:t>
            </a:r>
            <a:r>
              <a:rPr lang="en-US" sz="2800" dirty="0" err="1">
                <a:latin typeface="Calibri Light"/>
              </a:rPr>
              <a:t>niveau</a:t>
            </a:r>
            <a:r>
              <a:rPr lang="en-US" sz="2800" dirty="0">
                <a:latin typeface="Calibri Light"/>
              </a:rPr>
              <a:t> de </a:t>
            </a:r>
            <a:r>
              <a:rPr lang="en-US" sz="2800" dirty="0" err="1">
                <a:latin typeface="Calibri Light"/>
              </a:rPr>
              <a:t>soins</a:t>
            </a:r>
            <a:r>
              <a:rPr lang="en-US" sz="2800" dirty="0">
                <a:latin typeface="Calibri Light"/>
              </a:rPr>
              <a:t> au dossier </a:t>
            </a:r>
            <a:r>
              <a:rPr lang="en-US" sz="2800" dirty="0" err="1">
                <a:latin typeface="Calibri Light"/>
              </a:rPr>
              <a:t>médical</a:t>
            </a:r>
            <a:endParaRPr lang="en-US" sz="2800" dirty="0">
              <a:latin typeface="Calibri Light"/>
            </a:endParaRPr>
          </a:p>
        </p:txBody>
      </p:sp>
    </p:spTree>
    <p:extLst>
      <p:ext uri="{BB962C8B-B14F-4D97-AF65-F5344CB8AC3E}">
        <p14:creationId xmlns:p14="http://schemas.microsoft.com/office/powerpoint/2010/main" val="2971361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71;p24">
            <a:extLst>
              <a:ext uri="{FF2B5EF4-FFF2-40B4-BE49-F238E27FC236}">
                <a16:creationId xmlns:a16="http://schemas.microsoft.com/office/drawing/2014/main" id="{57E813E6-FB27-8749-B32C-44FAA4BE5425}"/>
              </a:ext>
            </a:extLst>
          </p:cNvPr>
          <p:cNvSpPr txBox="1">
            <a:spLocks noGrp="1"/>
          </p:cNvSpPr>
          <p:nvPr>
            <p:ph type="title"/>
          </p:nvPr>
        </p:nvSpPr>
        <p:spPr/>
        <p:txBody>
          <a:bodyPr lIns="121898" tIns="121898" rIns="121898" bIns="121898">
            <a:normAutofit/>
          </a:bodyPr>
          <a:lstStyle/>
          <a:p>
            <a:pPr lvl="0" algn="l"/>
            <a:r>
              <a:rPr lang="fr-FR" dirty="0"/>
              <a:t>Pourquoi ces discordances ?</a:t>
            </a:r>
            <a:endParaRPr lang="en-US" dirty="0"/>
          </a:p>
        </p:txBody>
      </p:sp>
      <p:graphicFrame>
        <p:nvGraphicFramePr>
          <p:cNvPr id="4" name="Espace réservé du contenu 3">
            <a:extLst>
              <a:ext uri="{FF2B5EF4-FFF2-40B4-BE49-F238E27FC236}">
                <a16:creationId xmlns:a16="http://schemas.microsoft.com/office/drawing/2014/main" id="{878229D9-8490-A249-8F26-80132F1DC5F6}"/>
              </a:ext>
            </a:extLst>
          </p:cNvPr>
          <p:cNvGraphicFramePr>
            <a:graphicFrameLocks noGrp="1"/>
          </p:cNvGraphicFramePr>
          <p:nvPr>
            <p:ph idx="1"/>
          </p:nvPr>
        </p:nvGraphicFramePr>
        <p:xfrm>
          <a:off x="685800" y="2141538"/>
          <a:ext cx="10131426" cy="4206240"/>
        </p:xfrm>
        <a:graphic>
          <a:graphicData uri="http://schemas.openxmlformats.org/drawingml/2006/table">
            <a:tbl>
              <a:tblPr firstRow="1" bandRow="1">
                <a:tableStyleId>{5FD0F851-EC5A-4D38-B0AD-8093EC10F338}</a:tableStyleId>
              </a:tblPr>
              <a:tblGrid>
                <a:gridCol w="5065713">
                  <a:extLst>
                    <a:ext uri="{9D8B030D-6E8A-4147-A177-3AD203B41FA5}">
                      <a16:colId xmlns:a16="http://schemas.microsoft.com/office/drawing/2014/main" val="1371789937"/>
                    </a:ext>
                  </a:extLst>
                </a:gridCol>
                <a:gridCol w="5065713">
                  <a:extLst>
                    <a:ext uri="{9D8B030D-6E8A-4147-A177-3AD203B41FA5}">
                      <a16:colId xmlns:a16="http://schemas.microsoft.com/office/drawing/2014/main" val="2345161138"/>
                    </a:ext>
                  </a:extLst>
                </a:gridCol>
              </a:tblGrid>
              <a:tr h="370840">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2400" u="none" strike="noStrike" kern="1200" cap="none" spc="0" baseline="0" dirty="0">
                          <a:uFillTx/>
                        </a:rPr>
                        <a:t>FACTEURS APPARTENANT AUX PATIENTS ET LEURS PROCHES</a:t>
                      </a:r>
                    </a:p>
                    <a:p>
                      <a:endParaRPr lang="fr-FR" sz="2400" dirty="0">
                        <a:solidFill>
                          <a:schemeClr val="bg1"/>
                        </a:solidFill>
                      </a:endParaRPr>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2400" u="none" strike="noStrike" kern="1200" cap="none" spc="0" baseline="0" dirty="0">
                          <a:uFillTx/>
                        </a:rPr>
                        <a:t>FACTEURS APPARTENANT AUX SOIGNANTS</a:t>
                      </a:r>
                    </a:p>
                    <a:p>
                      <a:endParaRPr lang="fr-FR" sz="2400" dirty="0">
                        <a:solidFill>
                          <a:schemeClr val="bg1"/>
                        </a:solidFill>
                      </a:endParaRPr>
                    </a:p>
                  </a:txBody>
                  <a:tcPr/>
                </a:tc>
                <a:extLst>
                  <a:ext uri="{0D108BD9-81ED-4DB2-BD59-A6C34878D82A}">
                    <a16:rowId xmlns:a16="http://schemas.microsoft.com/office/drawing/2014/main" val="3514195020"/>
                  </a:ext>
                </a:extLst>
              </a:tr>
              <a:tr h="370840">
                <a:tc>
                  <a:txBody>
                    <a:bodyPr/>
                    <a:lstStyle/>
                    <a:p>
                      <a:pPr marL="285750" indent="-285750">
                        <a:buClr>
                          <a:srgbClr val="415D74"/>
                        </a:buClr>
                        <a:buFont typeface="Arial" panose="020B0604020202020204" pitchFamily="34" charset="0"/>
                        <a:buChar char="•"/>
                      </a:pPr>
                      <a:r>
                        <a:rPr lang="en-US" sz="2400" u="none" strike="noStrike" kern="1200" cap="none" spc="0" baseline="0" dirty="0" err="1">
                          <a:uFillTx/>
                        </a:rPr>
                        <a:t>Difficulté</a:t>
                      </a:r>
                      <a:r>
                        <a:rPr lang="en-US" sz="2400" u="none" strike="noStrike" kern="1200" cap="none" spc="0" baseline="0" dirty="0">
                          <a:uFillTx/>
                        </a:rPr>
                        <a:t> </a:t>
                      </a:r>
                      <a:r>
                        <a:rPr lang="en-US" sz="2400" u="none" strike="noStrike" kern="1200" cap="none" spc="0" baseline="0" dirty="0" err="1">
                          <a:uFillTx/>
                        </a:rPr>
                        <a:t>à</a:t>
                      </a:r>
                      <a:r>
                        <a:rPr lang="en-US" sz="2400" u="none" strike="noStrike" kern="1200" cap="none" spc="0" baseline="0" dirty="0">
                          <a:uFillTx/>
                        </a:rPr>
                        <a:t> accepter le </a:t>
                      </a:r>
                      <a:r>
                        <a:rPr lang="en-US" sz="2400" u="none" strike="noStrike" kern="1200" cap="none" spc="0" baseline="0" dirty="0" err="1">
                          <a:uFillTx/>
                        </a:rPr>
                        <a:t>Px</a:t>
                      </a:r>
                      <a:endParaRPr lang="en-US" sz="2400" u="none" strike="noStrike" kern="1200" cap="none" spc="0" baseline="0" dirty="0">
                        <a:uFillTx/>
                      </a:endParaRPr>
                    </a:p>
                    <a:p>
                      <a:pPr marL="285750" indent="-285750">
                        <a:buClr>
                          <a:srgbClr val="415D74"/>
                        </a:buClr>
                        <a:buFont typeface="Arial" panose="020B0604020202020204" pitchFamily="34" charset="0"/>
                        <a:buChar char="•"/>
                      </a:pPr>
                      <a:r>
                        <a:rPr lang="en-US" sz="2400" u="none" strike="noStrike" kern="1200" cap="none" spc="0" baseline="0" dirty="0" err="1">
                          <a:uFillTx/>
                        </a:rPr>
                        <a:t>Difficulté</a:t>
                      </a:r>
                      <a:r>
                        <a:rPr lang="en-US" sz="2400" u="none" strike="noStrike" kern="1200" cap="none" spc="0" baseline="0" dirty="0">
                          <a:uFillTx/>
                        </a:rPr>
                        <a:t> </a:t>
                      </a:r>
                      <a:r>
                        <a:rPr lang="en-US" sz="2400" u="none" strike="noStrike" kern="1200" cap="none" spc="0" baseline="0" dirty="0" err="1">
                          <a:uFillTx/>
                        </a:rPr>
                        <a:t>à</a:t>
                      </a:r>
                      <a:r>
                        <a:rPr lang="en-US" sz="2400" u="none" strike="noStrike" kern="1200" cap="none" spc="0" baseline="0" dirty="0">
                          <a:uFillTx/>
                        </a:rPr>
                        <a:t> </a:t>
                      </a:r>
                      <a:r>
                        <a:rPr lang="en-US" sz="2400" u="none" strike="noStrike" kern="1200" cap="none" spc="0" baseline="0" dirty="0" err="1">
                          <a:uFillTx/>
                        </a:rPr>
                        <a:t>comprendre</a:t>
                      </a:r>
                      <a:r>
                        <a:rPr lang="en-US" sz="2400" u="none" strike="noStrike" kern="1200" cap="none" spc="0" baseline="0" dirty="0">
                          <a:uFillTx/>
                        </a:rPr>
                        <a:t> Tx </a:t>
                      </a:r>
                    </a:p>
                    <a:p>
                      <a:pPr marL="285750" indent="-285750">
                        <a:buClr>
                          <a:srgbClr val="415D74"/>
                        </a:buClr>
                        <a:buFont typeface="Arial" panose="020B0604020202020204" pitchFamily="34" charset="0"/>
                        <a:buChar char="•"/>
                      </a:pPr>
                      <a:r>
                        <a:rPr lang="en-US" sz="2400" u="none" strike="noStrike" kern="1200" cap="none" spc="0" baseline="0" dirty="0" err="1">
                          <a:uFillTx/>
                        </a:rPr>
                        <a:t>Désaccords</a:t>
                      </a:r>
                      <a:r>
                        <a:rPr lang="en-US" sz="2400" u="none" strike="noStrike" kern="1200" cap="none" spc="0" baseline="0" dirty="0">
                          <a:uFillTx/>
                        </a:rPr>
                        <a:t> </a:t>
                      </a:r>
                      <a:r>
                        <a:rPr lang="en-US" sz="2400" u="none" strike="noStrike" kern="1200" cap="none" spc="0" baseline="0" dirty="0" err="1">
                          <a:uFillTx/>
                        </a:rPr>
                        <a:t>familiaux</a:t>
                      </a:r>
                      <a:endParaRPr lang="en-US" sz="2400" u="none" strike="noStrike" kern="1200" cap="none" spc="0" baseline="0" dirty="0">
                        <a:uFillTx/>
                      </a:endParaRPr>
                    </a:p>
                    <a:p>
                      <a:pPr marL="285750" indent="-285750">
                        <a:buClr>
                          <a:srgbClr val="415D74"/>
                        </a:buClr>
                        <a:buFont typeface="Arial" panose="020B0604020202020204" pitchFamily="34" charset="0"/>
                        <a:buChar char="•"/>
                      </a:pPr>
                      <a:r>
                        <a:rPr lang="en-US" sz="2400" u="none" strike="noStrike" kern="1200" cap="none" spc="0" baseline="0" dirty="0">
                          <a:uFillTx/>
                        </a:rPr>
                        <a:t>Absence de </a:t>
                      </a:r>
                      <a:r>
                        <a:rPr lang="en-US" sz="2400" u="none" strike="noStrike" kern="1200" cap="none" spc="0" baseline="0" dirty="0" err="1">
                          <a:uFillTx/>
                        </a:rPr>
                        <a:t>mandataire</a:t>
                      </a:r>
                      <a:endParaRPr lang="en-US" sz="2400" u="none" strike="noStrike" kern="1200" cap="none" spc="0" baseline="0" dirty="0">
                        <a:uFillTx/>
                      </a:endParaRPr>
                    </a:p>
                    <a:p>
                      <a:pPr marL="285750" indent="-285750">
                        <a:buClr>
                          <a:srgbClr val="415D74"/>
                        </a:buClr>
                        <a:buFont typeface="Arial" panose="020B0604020202020204" pitchFamily="34" charset="0"/>
                        <a:buChar char="•"/>
                      </a:pPr>
                      <a:r>
                        <a:rPr lang="en-US" sz="2400" u="none" strike="noStrike" kern="1200" cap="none" spc="0" baseline="0" dirty="0" err="1">
                          <a:uFillTx/>
                        </a:rPr>
                        <a:t>Particularités</a:t>
                      </a:r>
                      <a:r>
                        <a:rPr lang="en-US" sz="2400" u="none" strike="noStrike" kern="1200" cap="none" spc="0" baseline="0" dirty="0">
                          <a:uFillTx/>
                        </a:rPr>
                        <a:t> </a:t>
                      </a:r>
                      <a:r>
                        <a:rPr lang="en-US" sz="2400" u="none" strike="noStrike" kern="1200" cap="none" spc="0" baseline="0" dirty="0" err="1">
                          <a:uFillTx/>
                        </a:rPr>
                        <a:t>culturelles</a:t>
                      </a:r>
                      <a:endParaRPr lang="en-US" sz="2400" u="none" strike="noStrike" kern="1200" cap="none" spc="0" baseline="0" dirty="0">
                        <a:uFillTx/>
                      </a:endParaRPr>
                    </a:p>
                    <a:p>
                      <a:pPr marL="285750" indent="-285750">
                        <a:buClr>
                          <a:srgbClr val="415D74"/>
                        </a:buClr>
                        <a:buFont typeface="Arial" panose="020B0604020202020204" pitchFamily="34" charset="0"/>
                        <a:buChar char="•"/>
                      </a:pPr>
                      <a:r>
                        <a:rPr lang="en-US" sz="2400" u="none" strike="noStrike" kern="1200" cap="none" spc="0" baseline="0" dirty="0">
                          <a:uFillTx/>
                        </a:rPr>
                        <a:t>…</a:t>
                      </a:r>
                    </a:p>
                    <a:p>
                      <a:pPr marL="285750" indent="-285750">
                        <a:buClr>
                          <a:srgbClr val="415D74"/>
                        </a:buClr>
                        <a:buFont typeface="Arial" panose="020B0604020202020204" pitchFamily="34" charset="0"/>
                        <a:buChar char="•"/>
                      </a:pPr>
                      <a:endParaRPr lang="en-US" sz="2400" u="none" strike="noStrike" kern="1200" cap="none" spc="0" baseline="0" dirty="0">
                        <a:uFillTx/>
                      </a:endParaRPr>
                    </a:p>
                    <a:p>
                      <a:endParaRPr lang="fr-FR" sz="2400" dirty="0">
                        <a:solidFill>
                          <a:schemeClr val="bg1"/>
                        </a:solidFill>
                      </a:endParaRPr>
                    </a:p>
                  </a:txBody>
                  <a:tcPr/>
                </a:tc>
                <a:tc>
                  <a:txBody>
                    <a:bodyPr/>
                    <a:lstStyle/>
                    <a:p>
                      <a:pPr marL="285750" indent="-285750">
                        <a:buClr>
                          <a:srgbClr val="415D74"/>
                        </a:buClr>
                        <a:buFont typeface="Arial" panose="020B0604020202020204" pitchFamily="34" charset="0"/>
                        <a:buChar char="•"/>
                      </a:pPr>
                      <a:r>
                        <a:rPr lang="en-US" sz="2400" u="none" strike="noStrike" kern="1200" cap="none" spc="0" baseline="0" dirty="0">
                          <a:uFillTx/>
                        </a:rPr>
                        <a:t>Incertitude p/r  au </a:t>
                      </a:r>
                      <a:r>
                        <a:rPr lang="en-US" sz="2400" u="none" strike="noStrike" kern="1200" cap="none" spc="0" baseline="0" dirty="0" err="1">
                          <a:uFillTx/>
                        </a:rPr>
                        <a:t>mandataire</a:t>
                      </a:r>
                      <a:endParaRPr lang="en-US" sz="2400" u="none" strike="noStrike" kern="1200" cap="none" spc="0" baseline="0" dirty="0">
                        <a:uFillTx/>
                      </a:endParaRPr>
                    </a:p>
                    <a:p>
                      <a:pPr marL="285750" indent="-285750">
                        <a:buClr>
                          <a:srgbClr val="415D74"/>
                        </a:buClr>
                        <a:buFont typeface="Arial" panose="020B0604020202020204" pitchFamily="34" charset="0"/>
                        <a:buChar char="•"/>
                      </a:pPr>
                      <a:r>
                        <a:rPr lang="en-US" sz="2400" u="none" strike="noStrike" kern="1200" cap="none" spc="0" baseline="0" dirty="0">
                          <a:uFillTx/>
                        </a:rPr>
                        <a:t>Incertitude p/r au </a:t>
                      </a:r>
                      <a:r>
                        <a:rPr lang="en-US" sz="2400" u="none" strike="noStrike" kern="1200" cap="none" spc="0" baseline="0" dirty="0" err="1">
                          <a:uFillTx/>
                        </a:rPr>
                        <a:t>pronostic</a:t>
                      </a:r>
                      <a:endParaRPr lang="en-US" sz="2400" u="none" strike="noStrike" kern="1200" cap="none" spc="0" baseline="0" dirty="0">
                        <a:uFillTx/>
                      </a:endParaRPr>
                    </a:p>
                    <a:p>
                      <a:pPr marL="285750" indent="-285750">
                        <a:buClr>
                          <a:srgbClr val="415D74"/>
                        </a:buClr>
                        <a:buFont typeface="Arial" panose="020B0604020202020204" pitchFamily="34" charset="0"/>
                        <a:buChar char="•"/>
                      </a:pPr>
                      <a:r>
                        <a:rPr lang="en-US" sz="2400" u="none" strike="noStrike" kern="1200" cap="none" spc="0" baseline="0" dirty="0" err="1">
                          <a:uFillTx/>
                        </a:rPr>
                        <a:t>Manque</a:t>
                      </a:r>
                      <a:r>
                        <a:rPr lang="en-US" sz="2400" u="none" strike="noStrike" kern="1200" cap="none" spc="0" baseline="0" dirty="0">
                          <a:uFillTx/>
                        </a:rPr>
                        <a:t> de temps</a:t>
                      </a:r>
                    </a:p>
                    <a:p>
                      <a:pPr marL="285750" indent="-285750">
                        <a:buClr>
                          <a:srgbClr val="415D74"/>
                        </a:buClr>
                        <a:buFont typeface="Arial" panose="020B0604020202020204" pitchFamily="34" charset="0"/>
                        <a:buChar char="•"/>
                      </a:pPr>
                      <a:r>
                        <a:rPr lang="en-US" sz="2400" u="none" strike="noStrike" kern="1200" cap="none" spc="0" baseline="0" dirty="0" err="1">
                          <a:uFillTx/>
                        </a:rPr>
                        <a:t>Désaccord</a:t>
                      </a:r>
                      <a:r>
                        <a:rPr lang="en-US" sz="2400" u="none" strike="noStrike" kern="1200" cap="none" spc="0" baseline="0" dirty="0">
                          <a:uFillTx/>
                        </a:rPr>
                        <a:t> au sein de </a:t>
                      </a:r>
                      <a:r>
                        <a:rPr lang="en-US" sz="2400" u="none" strike="noStrike" kern="1200" cap="none" spc="0" baseline="0" dirty="0" err="1">
                          <a:uFillTx/>
                        </a:rPr>
                        <a:t>l’équipe</a:t>
                      </a:r>
                      <a:endParaRPr lang="en-US" sz="2400" u="none" strike="noStrike" kern="1200" cap="none" spc="0" baseline="0" dirty="0">
                        <a:uFillTx/>
                      </a:endParaRPr>
                    </a:p>
                    <a:p>
                      <a:pPr marL="285750" indent="-285750">
                        <a:buClr>
                          <a:srgbClr val="415D74"/>
                        </a:buClr>
                        <a:buFont typeface="Arial" panose="020B0604020202020204" pitchFamily="34" charset="0"/>
                        <a:buChar char="•"/>
                      </a:pPr>
                      <a:r>
                        <a:rPr lang="en-US" sz="2400" u="none" strike="noStrike" kern="1200" cap="none" spc="0" baseline="0" dirty="0">
                          <a:uFillTx/>
                        </a:rPr>
                        <a:t>Absence de lien avec le patient</a:t>
                      </a:r>
                    </a:p>
                    <a:p>
                      <a:pPr marL="285750" indent="-285750">
                        <a:buClr>
                          <a:srgbClr val="415D74"/>
                        </a:buClr>
                        <a:buFont typeface="Arial" panose="020B0604020202020204" pitchFamily="34" charset="0"/>
                        <a:buChar char="•"/>
                      </a:pPr>
                      <a:r>
                        <a:rPr lang="en-US" sz="2400" u="none" strike="noStrike" kern="1200" cap="none" spc="0" baseline="0" dirty="0" err="1">
                          <a:uFillTx/>
                        </a:rPr>
                        <a:t>Manque</a:t>
                      </a:r>
                      <a:r>
                        <a:rPr lang="en-US" sz="2400" u="none" strike="noStrike" kern="1200" cap="none" spc="0" baseline="0" dirty="0">
                          <a:uFillTx/>
                        </a:rPr>
                        <a:t> de formation</a:t>
                      </a:r>
                    </a:p>
                    <a:p>
                      <a:pPr marL="285750" indent="-285750">
                        <a:buClr>
                          <a:srgbClr val="415D74"/>
                        </a:buClr>
                        <a:buFont typeface="Arial" panose="020B0604020202020204" pitchFamily="34" charset="0"/>
                        <a:buChar char="•"/>
                      </a:pPr>
                      <a:r>
                        <a:rPr lang="en-US" sz="2400" u="none" strike="noStrike" kern="1200" cap="none" spc="0" baseline="0" dirty="0">
                          <a:uFillTx/>
                        </a:rPr>
                        <a:t>…</a:t>
                      </a:r>
                    </a:p>
                    <a:p>
                      <a:endParaRPr lang="fr-FR" sz="2400" dirty="0">
                        <a:solidFill>
                          <a:schemeClr val="bg1"/>
                        </a:solidFill>
                      </a:endParaRPr>
                    </a:p>
                  </a:txBody>
                  <a:tcPr/>
                </a:tc>
                <a:extLst>
                  <a:ext uri="{0D108BD9-81ED-4DB2-BD59-A6C34878D82A}">
                    <a16:rowId xmlns:a16="http://schemas.microsoft.com/office/drawing/2014/main" val="2890242580"/>
                  </a:ext>
                </a:extLst>
              </a:tr>
            </a:tbl>
          </a:graphicData>
        </a:graphic>
      </p:graphicFrame>
    </p:spTree>
    <p:extLst>
      <p:ext uri="{BB962C8B-B14F-4D97-AF65-F5344CB8AC3E}">
        <p14:creationId xmlns:p14="http://schemas.microsoft.com/office/powerpoint/2010/main" val="2991889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F5D508-C013-3D40-B4E1-2F24E6013708}"/>
              </a:ext>
            </a:extLst>
          </p:cNvPr>
          <p:cNvSpPr>
            <a:spLocks noGrp="1"/>
          </p:cNvSpPr>
          <p:nvPr>
            <p:ph type="title"/>
          </p:nvPr>
        </p:nvSpPr>
        <p:spPr/>
        <p:txBody>
          <a:bodyPr/>
          <a:lstStyle/>
          <a:p>
            <a:r>
              <a:rPr lang="fr-FR" dirty="0"/>
              <a:t>Quand discuter le </a:t>
            </a:r>
            <a:r>
              <a:rPr lang="fr-FR" dirty="0" err="1"/>
              <a:t>nim</a:t>
            </a:r>
            <a:r>
              <a:rPr lang="fr-FR" dirty="0"/>
              <a:t>?</a:t>
            </a:r>
          </a:p>
        </p:txBody>
      </p:sp>
      <p:sp>
        <p:nvSpPr>
          <p:cNvPr id="3" name="Espace réservé du contenu 2">
            <a:extLst>
              <a:ext uri="{FF2B5EF4-FFF2-40B4-BE49-F238E27FC236}">
                <a16:creationId xmlns:a16="http://schemas.microsoft.com/office/drawing/2014/main" id="{F02B8899-7B77-2C4E-9EF7-F41ADD824A93}"/>
              </a:ext>
            </a:extLst>
          </p:cNvPr>
          <p:cNvSpPr>
            <a:spLocks noGrp="1"/>
          </p:cNvSpPr>
          <p:nvPr>
            <p:ph idx="1"/>
          </p:nvPr>
        </p:nvSpPr>
        <p:spPr/>
        <p:txBody>
          <a:bodyPr anchor="t">
            <a:normAutofit/>
          </a:bodyPr>
          <a:lstStyle/>
          <a:p>
            <a:pPr marL="285115" indent="-285115"/>
            <a:r>
              <a:rPr lang="fr-FR" sz="2400" dirty="0"/>
              <a:t>Tous les moments sont bons!</a:t>
            </a:r>
            <a:endParaRPr lang="fr-FR"/>
          </a:p>
          <a:p>
            <a:pPr marL="742315" lvl="1" indent="-285115"/>
            <a:r>
              <a:rPr lang="fr-FR" sz="2200" dirty="0"/>
              <a:t>PEC / Admission</a:t>
            </a:r>
            <a:endParaRPr lang="fr-FR" sz="2200" dirty="0">
              <a:cs typeface="Calibri"/>
            </a:endParaRPr>
          </a:p>
          <a:p>
            <a:pPr marL="742315" lvl="1" indent="-285115"/>
            <a:r>
              <a:rPr lang="fr-FR" sz="2200" dirty="0"/>
              <a:t>Situation aigue</a:t>
            </a:r>
            <a:endParaRPr lang="fr-FR" sz="2200" dirty="0">
              <a:cs typeface="Calibri"/>
            </a:endParaRPr>
          </a:p>
          <a:p>
            <a:pPr marL="742315" lvl="1" indent="-285115"/>
            <a:r>
              <a:rPr lang="fr-FR" sz="2200" b="1" dirty="0"/>
              <a:t>Nouveau diagnostic de maladie grave et incurable</a:t>
            </a:r>
            <a:endParaRPr lang="fr-FR" sz="2200" b="1" dirty="0">
              <a:cs typeface="Calibri"/>
            </a:endParaRPr>
          </a:p>
          <a:p>
            <a:pPr marL="742315" lvl="1" indent="-285115"/>
            <a:r>
              <a:rPr lang="fr-FR" sz="2200" dirty="0"/>
              <a:t>Lorsque que le patient ouvre la porte à la discussion indirectement</a:t>
            </a:r>
            <a:br>
              <a:rPr lang="fr-FR" sz="2200" dirty="0"/>
            </a:br>
            <a:r>
              <a:rPr lang="fr-FR" sz="2200" dirty="0"/>
              <a:t> (mentionne sa fatigue, son désir de mourir, sa crainte de perdre de l'autonomie ou d'être hébergé, demande d'AMM,...)</a:t>
            </a:r>
            <a:br>
              <a:rPr lang="fr-FR" sz="2200" dirty="0"/>
            </a:br>
            <a:endParaRPr lang="fr-FR" sz="2200" dirty="0">
              <a:cs typeface="Calibri"/>
            </a:endParaRPr>
          </a:p>
        </p:txBody>
      </p:sp>
    </p:spTree>
    <p:extLst>
      <p:ext uri="{BB962C8B-B14F-4D97-AF65-F5344CB8AC3E}">
        <p14:creationId xmlns:p14="http://schemas.microsoft.com/office/powerpoint/2010/main" val="4122505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Stratégie discussion directe:</a:t>
            </a:r>
            <a:br>
              <a:rPr lang="fr-FR" dirty="0"/>
            </a:br>
            <a:r>
              <a:rPr lang="fr-FR" dirty="0"/>
              <a:t>1- Connaître Le </a:t>
            </a:r>
            <a:r>
              <a:rPr lang="fr-FR" dirty="0" err="1"/>
              <a:t>patienT</a:t>
            </a:r>
            <a:endParaRPr lang="fr-FR" dirty="0"/>
          </a:p>
        </p:txBody>
      </p:sp>
      <p:sp>
        <p:nvSpPr>
          <p:cNvPr id="5" name="Espace réservé du contenu 4"/>
          <p:cNvSpPr>
            <a:spLocks noGrp="1"/>
          </p:cNvSpPr>
          <p:nvPr>
            <p:ph idx="1"/>
          </p:nvPr>
        </p:nvSpPr>
        <p:spPr/>
        <p:txBody>
          <a:bodyPr>
            <a:normAutofit/>
          </a:bodyPr>
          <a:lstStyle/>
          <a:p>
            <a:r>
              <a:rPr lang="fr-CA" sz="2400" dirty="0"/>
              <a:t>Recueillir d’abord des informations sur l’état de santé du patient et son niveau d’autonomie récent</a:t>
            </a:r>
          </a:p>
          <a:p>
            <a:r>
              <a:rPr lang="fr-CA" sz="2400" dirty="0"/>
              <a:t>Donner des informations sur la situation de santé actuelle du patient, le décours attendu de la maladie et les options de traitements; que ce soit les traitements curatifs ou les approches palliatives appropriées</a:t>
            </a:r>
          </a:p>
          <a:p>
            <a:r>
              <a:rPr lang="fr-CA" sz="2400" dirty="0"/>
              <a:t>Expliquer la trajectoire de soin du patient (ex. porte-tournante) et son pronostic</a:t>
            </a:r>
          </a:p>
          <a:p>
            <a:r>
              <a:rPr lang="fr-CA" sz="2400" b="1" dirty="0"/>
              <a:t>Explorer les valeurs et objectifs du patient</a:t>
            </a:r>
          </a:p>
        </p:txBody>
      </p:sp>
    </p:spTree>
    <p:extLst>
      <p:ext uri="{BB962C8B-B14F-4D97-AF65-F5344CB8AC3E}">
        <p14:creationId xmlns:p14="http://schemas.microsoft.com/office/powerpoint/2010/main" val="2280964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chor="t"/>
          <a:lstStyle/>
          <a:p>
            <a:r>
              <a:rPr lang="fr-CA" dirty="0" err="1"/>
              <a:t>TrajectoireS</a:t>
            </a:r>
            <a:r>
              <a:rPr lang="fr-CA" dirty="0"/>
              <a:t> de maladie</a:t>
            </a:r>
          </a:p>
        </p:txBody>
      </p:sp>
      <p:pic>
        <p:nvPicPr>
          <p:cNvPr id="4" name="Espace réservé du contenu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06913" y="1781321"/>
            <a:ext cx="5319916" cy="4176135"/>
          </a:xfrm>
        </p:spPr>
      </p:pic>
      <p:sp>
        <p:nvSpPr>
          <p:cNvPr id="5" name="Espace réservé du contenu 4"/>
          <p:cNvSpPr>
            <a:spLocks noGrp="1"/>
          </p:cNvSpPr>
          <p:nvPr>
            <p:ph sz="half" idx="2"/>
          </p:nvPr>
        </p:nvSpPr>
        <p:spPr>
          <a:xfrm>
            <a:off x="5821895" y="1800328"/>
            <a:ext cx="5427996" cy="4175605"/>
          </a:xfrm>
        </p:spPr>
        <p:txBody>
          <a:bodyPr>
            <a:normAutofit/>
          </a:bodyPr>
          <a:lstStyle/>
          <a:p>
            <a:r>
              <a:rPr lang="fr-CA" sz="2000" dirty="0"/>
              <a:t>Souvent les patients sur la trajectoire de la maladie terminale sont aisément orientée en soins palliatifs et leur décès prévisible permet une discussion de niveau de soins à un moment adéquat.</a:t>
            </a:r>
          </a:p>
          <a:p>
            <a:r>
              <a:rPr lang="fr-CA" sz="2000" dirty="0"/>
              <a:t>Cependant le décès des patients atteints de maladie chronique (porte tournante) n’est anticipé que 72h avant son occurrence par le personnel traitant laissant peu de temps pour faire cheminer le patient et les familles et instaurer des soins palliatifs optimaux.</a:t>
            </a:r>
          </a:p>
          <a:p>
            <a:r>
              <a:rPr lang="fr-CA" sz="2000" dirty="0"/>
              <a:t>DIFFICULTÉ DE RÉ-ORIENTER LES PATIENTS</a:t>
            </a:r>
          </a:p>
        </p:txBody>
      </p:sp>
    </p:spTree>
    <p:extLst>
      <p:ext uri="{BB962C8B-B14F-4D97-AF65-F5344CB8AC3E}">
        <p14:creationId xmlns:p14="http://schemas.microsoft.com/office/powerpoint/2010/main" val="1033596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E39781-CC88-6240-99B5-3E215DE03356}"/>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3081682-97C4-8643-95B3-333CF35E0D7E}"/>
              </a:ext>
            </a:extLst>
          </p:cNvPr>
          <p:cNvSpPr>
            <a:spLocks noGrp="1"/>
          </p:cNvSpPr>
          <p:nvPr>
            <p:ph idx="1"/>
          </p:nvPr>
        </p:nvSpPr>
        <p:spPr/>
        <p:txBody>
          <a:bodyPr>
            <a:normAutofit/>
          </a:bodyPr>
          <a:lstStyle/>
          <a:p>
            <a:pPr marL="0" indent="0">
              <a:buNone/>
            </a:pPr>
            <a:r>
              <a:rPr lang="fr-FR" sz="3600" dirty="0"/>
              <a:t>Aucuns conflits à déclarer</a:t>
            </a:r>
          </a:p>
        </p:txBody>
      </p:sp>
    </p:spTree>
    <p:extLst>
      <p:ext uri="{BB962C8B-B14F-4D97-AF65-F5344CB8AC3E}">
        <p14:creationId xmlns:p14="http://schemas.microsoft.com/office/powerpoint/2010/main" val="313437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Évaluation du pronostic</a:t>
            </a:r>
          </a:p>
        </p:txBody>
      </p:sp>
      <p:sp>
        <p:nvSpPr>
          <p:cNvPr id="3" name="Espace réservé du contenu 2"/>
          <p:cNvSpPr>
            <a:spLocks noGrp="1"/>
          </p:cNvSpPr>
          <p:nvPr>
            <p:ph idx="1"/>
          </p:nvPr>
        </p:nvSpPr>
        <p:spPr>
          <a:xfrm>
            <a:off x="685802" y="2142069"/>
            <a:ext cx="10131425" cy="4069545"/>
          </a:xfrm>
        </p:spPr>
        <p:txBody>
          <a:bodyPr anchor="t" anchorCtr="0">
            <a:normAutofit/>
          </a:bodyPr>
          <a:lstStyle/>
          <a:p>
            <a:r>
              <a:rPr lang="en-US" sz="2400" dirty="0"/>
              <a:t>Les </a:t>
            </a:r>
            <a:r>
              <a:rPr lang="en-US" sz="2400" dirty="0" err="1"/>
              <a:t>médecins</a:t>
            </a:r>
            <a:r>
              <a:rPr lang="en-US" sz="2400" dirty="0"/>
              <a:t> ne </a:t>
            </a:r>
            <a:r>
              <a:rPr lang="en-US" sz="2400" dirty="0" err="1"/>
              <a:t>sont</a:t>
            </a:r>
            <a:r>
              <a:rPr lang="en-US" sz="2400" dirty="0"/>
              <a:t> pas </a:t>
            </a:r>
            <a:r>
              <a:rPr lang="en-US" sz="2400" dirty="0" err="1"/>
              <a:t>très</a:t>
            </a:r>
            <a:r>
              <a:rPr lang="en-US" sz="2400" dirty="0"/>
              <a:t> </a:t>
            </a:r>
            <a:r>
              <a:rPr lang="en-US" sz="2400" dirty="0" err="1"/>
              <a:t>bons</a:t>
            </a:r>
            <a:r>
              <a:rPr lang="en-US" sz="2400" dirty="0"/>
              <a:t> pour </a:t>
            </a:r>
            <a:r>
              <a:rPr lang="en-US" sz="2400" dirty="0" err="1"/>
              <a:t>estimer</a:t>
            </a:r>
            <a:r>
              <a:rPr lang="en-US" sz="2400" dirty="0"/>
              <a:t> le </a:t>
            </a:r>
            <a:r>
              <a:rPr lang="en-US" sz="2400" dirty="0" err="1"/>
              <a:t>pronostic</a:t>
            </a:r>
            <a:r>
              <a:rPr lang="en-US" sz="2400" dirty="0"/>
              <a:t> des patients </a:t>
            </a:r>
          </a:p>
          <a:p>
            <a:r>
              <a:rPr lang="en-US" sz="2400" dirty="0"/>
              <a:t>Il ne </a:t>
            </a:r>
            <a:r>
              <a:rPr lang="en-US" sz="2400" dirty="0" err="1"/>
              <a:t>faut</a:t>
            </a:r>
            <a:r>
              <a:rPr lang="en-US" sz="2400" dirty="0"/>
              <a:t> pas assumer que les patients ne </a:t>
            </a:r>
            <a:r>
              <a:rPr lang="en-US" sz="2400" dirty="0" err="1"/>
              <a:t>veulent</a:t>
            </a:r>
            <a:r>
              <a:rPr lang="en-US" sz="2400" dirty="0"/>
              <a:t> pas savoir car la </a:t>
            </a:r>
            <a:r>
              <a:rPr lang="en-US" sz="2400" dirty="0" err="1"/>
              <a:t>majorité</a:t>
            </a:r>
            <a:r>
              <a:rPr lang="en-US" sz="2400" dirty="0"/>
              <a:t> </a:t>
            </a:r>
            <a:r>
              <a:rPr lang="en-US" sz="2400" dirty="0" err="1"/>
              <a:t>veulent</a:t>
            </a:r>
            <a:r>
              <a:rPr lang="en-US" sz="2400" dirty="0"/>
              <a:t> savoir</a:t>
            </a:r>
          </a:p>
          <a:p>
            <a:r>
              <a:rPr lang="fr-CA" sz="2400" dirty="0"/>
              <a:t>Les outils d’estimation du pronostic ne sont pas très performants mais quelques règles simples:</a:t>
            </a:r>
          </a:p>
          <a:p>
            <a:pPr lvl="1"/>
            <a:r>
              <a:rPr lang="fr-CA" sz="2000" b="1" dirty="0"/>
              <a:t>Serais-tu surpris si ce patient mourrait au courant de cette hospitalisation? De la prochaine année?</a:t>
            </a:r>
          </a:p>
          <a:p>
            <a:pPr lvl="1"/>
            <a:r>
              <a:rPr lang="fr-CA" sz="2000" b="1" dirty="0"/>
              <a:t>Règle jours, semaines, mois</a:t>
            </a:r>
          </a:p>
        </p:txBody>
      </p:sp>
      <p:pic>
        <p:nvPicPr>
          <p:cNvPr id="4" name="Image 3"/>
          <p:cNvPicPr>
            <a:picLocks noChangeAspect="1"/>
          </p:cNvPicPr>
          <p:nvPr/>
        </p:nvPicPr>
        <p:blipFill>
          <a:blip r:embed="rId3"/>
          <a:stretch>
            <a:fillRect/>
          </a:stretch>
        </p:blipFill>
        <p:spPr>
          <a:xfrm>
            <a:off x="9183188" y="0"/>
            <a:ext cx="3008811" cy="2166344"/>
          </a:xfrm>
          <a:prstGeom prst="rect">
            <a:avLst/>
          </a:prstGeom>
        </p:spPr>
      </p:pic>
    </p:spTree>
    <p:extLst>
      <p:ext uri="{BB962C8B-B14F-4D97-AF65-F5344CB8AC3E}">
        <p14:creationId xmlns:p14="http://schemas.microsoft.com/office/powerpoint/2010/main" val="889004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D1C727-6B79-C446-81E1-5D47F5ED1B22}"/>
              </a:ext>
            </a:extLst>
          </p:cNvPr>
          <p:cNvSpPr>
            <a:spLocks noGrp="1"/>
          </p:cNvSpPr>
          <p:nvPr>
            <p:ph type="title"/>
          </p:nvPr>
        </p:nvSpPr>
        <p:spPr/>
        <p:txBody>
          <a:bodyPr/>
          <a:lstStyle/>
          <a:p>
            <a:r>
              <a:rPr lang="fr-FR" dirty="0"/>
              <a:t>Stratégie de discussion directe</a:t>
            </a:r>
            <a:br>
              <a:rPr lang="fr-FR" dirty="0"/>
            </a:br>
            <a:r>
              <a:rPr lang="fr-FR" dirty="0"/>
              <a:t>2- Établir le niveau de soins</a:t>
            </a:r>
          </a:p>
        </p:txBody>
      </p:sp>
      <p:sp>
        <p:nvSpPr>
          <p:cNvPr id="3" name="Espace réservé du contenu 2">
            <a:extLst>
              <a:ext uri="{FF2B5EF4-FFF2-40B4-BE49-F238E27FC236}">
                <a16:creationId xmlns:a16="http://schemas.microsoft.com/office/drawing/2014/main" id="{35A14389-D206-6042-B87B-68F4938FF979}"/>
              </a:ext>
            </a:extLst>
          </p:cNvPr>
          <p:cNvSpPr>
            <a:spLocks noGrp="1"/>
          </p:cNvSpPr>
          <p:nvPr>
            <p:ph idx="1"/>
          </p:nvPr>
        </p:nvSpPr>
        <p:spPr/>
        <p:txBody>
          <a:bodyPr anchor="t">
            <a:normAutofit/>
          </a:bodyPr>
          <a:lstStyle/>
          <a:p>
            <a:r>
              <a:rPr lang="fr-CA" sz="2400" dirty="0"/>
              <a:t>Vérifier si des discussions préalables sur le NIM ont eu lieu </a:t>
            </a:r>
          </a:p>
          <a:p>
            <a:r>
              <a:rPr lang="fr-CA" sz="2400" dirty="0"/>
              <a:t>Jusqu’où iriez-vous pour prolonger votre vie?</a:t>
            </a:r>
            <a:endParaRPr lang="fr-FR" sz="2400" dirty="0"/>
          </a:p>
          <a:p>
            <a:r>
              <a:rPr lang="fr-FR" sz="2400" dirty="0"/>
              <a:t>Discuter directement le RCR et l’IET</a:t>
            </a:r>
          </a:p>
          <a:p>
            <a:r>
              <a:rPr lang="fr-FR" sz="2400" dirty="0"/>
              <a:t>Explorer divers scénarios cliniques pertinents, plus particulièrement la situation actuelle et les </a:t>
            </a:r>
            <a:r>
              <a:rPr lang="fr-FR" sz="2400" b="1" dirty="0"/>
              <a:t>complications potentielles </a:t>
            </a:r>
            <a:r>
              <a:rPr lang="fr-FR" sz="2400" dirty="0"/>
              <a:t>en lien avec la condition du patient</a:t>
            </a:r>
          </a:p>
          <a:p>
            <a:r>
              <a:rPr lang="fr-FR" sz="2400" dirty="0"/>
              <a:t>Documenter le tout sur la feuille de NIM dans la zone de texte libre.</a:t>
            </a:r>
          </a:p>
          <a:p>
            <a:endParaRPr lang="fr-FR" sz="2400" dirty="0"/>
          </a:p>
        </p:txBody>
      </p:sp>
    </p:spTree>
    <p:extLst>
      <p:ext uri="{BB962C8B-B14F-4D97-AF65-F5344CB8AC3E}">
        <p14:creationId xmlns:p14="http://schemas.microsoft.com/office/powerpoint/2010/main" val="3477461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2B8540-CC60-9642-9D77-F449CAB29599}"/>
              </a:ext>
            </a:extLst>
          </p:cNvPr>
          <p:cNvSpPr>
            <a:spLocks noGrp="1"/>
          </p:cNvSpPr>
          <p:nvPr>
            <p:ph type="title"/>
          </p:nvPr>
        </p:nvSpPr>
        <p:spPr/>
        <p:txBody>
          <a:bodyPr/>
          <a:lstStyle/>
          <a:p>
            <a:r>
              <a:rPr lang="fr-FR" dirty="0"/>
              <a:t>Stratégies de communication</a:t>
            </a:r>
            <a:br>
              <a:rPr lang="fr-FR" dirty="0"/>
            </a:br>
            <a:r>
              <a:rPr lang="fr-FR" dirty="0"/>
              <a:t>discussion indirecte</a:t>
            </a:r>
          </a:p>
        </p:txBody>
      </p:sp>
      <p:sp>
        <p:nvSpPr>
          <p:cNvPr id="3" name="Espace réservé du contenu 2">
            <a:extLst>
              <a:ext uri="{FF2B5EF4-FFF2-40B4-BE49-F238E27FC236}">
                <a16:creationId xmlns:a16="http://schemas.microsoft.com/office/drawing/2014/main" id="{795EE743-DCCD-DF41-AE10-296B647D9601}"/>
              </a:ext>
            </a:extLst>
          </p:cNvPr>
          <p:cNvSpPr>
            <a:spLocks noGrp="1"/>
          </p:cNvSpPr>
          <p:nvPr>
            <p:ph idx="1"/>
          </p:nvPr>
        </p:nvSpPr>
        <p:spPr/>
        <p:txBody>
          <a:bodyPr anchor="t">
            <a:normAutofit fontScale="92500" lnSpcReduction="10000"/>
          </a:bodyPr>
          <a:lstStyle/>
          <a:p>
            <a:r>
              <a:rPr lang="fr-FR" sz="2400" dirty="0"/>
              <a:t>Les patients (et mandataires) n’ont pas tous la capacité de se projeter dans l’avenir, la </a:t>
            </a:r>
            <a:r>
              <a:rPr lang="fr-FR" sz="2400" dirty="0" err="1"/>
              <a:t>littéracie</a:t>
            </a:r>
            <a:r>
              <a:rPr lang="fr-FR" sz="2400" dirty="0"/>
              <a:t> médicale ou le potentiel cognitif d’aborder le sujet de la réanimation et des niveaux de soin de façon directe.</a:t>
            </a:r>
          </a:p>
          <a:p>
            <a:r>
              <a:rPr lang="fr-FR" sz="2400" dirty="0"/>
              <a:t>Il faut donc devenir l’interprète des valeur et désirs du patient en s’assurant de bien identifier ses objectifs à court et moyen terme</a:t>
            </a:r>
          </a:p>
          <a:p>
            <a:pPr marL="457188" lvl="1" indent="0">
              <a:buNone/>
            </a:pPr>
            <a:r>
              <a:rPr lang="fr-FR" sz="2000" dirty="0"/>
              <a:t>Ex.: un patient qui manifeste clairement le désir de ne plus retourner à l’hôpital, de rester confortablement à la maison et d’éviter de se faire « </a:t>
            </a:r>
            <a:r>
              <a:rPr lang="fr-FR" sz="2000" dirty="0" err="1"/>
              <a:t>picosser</a:t>
            </a:r>
            <a:r>
              <a:rPr lang="fr-FR" sz="2000" dirty="0"/>
              <a:t> » manifeste en fait un désir NIM C ou D et c’est le travail du médecin que de le traduire ainsi sans avoir à rentrer dans des détails techniques</a:t>
            </a:r>
          </a:p>
          <a:p>
            <a:r>
              <a:rPr lang="fr-FR" sz="2400" dirty="0"/>
              <a:t>Bonne stratégie quand on arrive à une impasse avec une autre stratégies que de se recentrer sur les désirs et priorités du patient.</a:t>
            </a:r>
          </a:p>
        </p:txBody>
      </p:sp>
    </p:spTree>
    <p:extLst>
      <p:ext uri="{BB962C8B-B14F-4D97-AF65-F5344CB8AC3E}">
        <p14:creationId xmlns:p14="http://schemas.microsoft.com/office/powerpoint/2010/main" val="3422202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5802" y="2142069"/>
            <a:ext cx="4508768" cy="1456267"/>
          </a:xfrm>
        </p:spPr>
        <p:txBody>
          <a:bodyPr>
            <a:normAutofit fontScale="90000"/>
          </a:bodyPr>
          <a:lstStyle/>
          <a:p>
            <a:r>
              <a:rPr lang="fr-FR" dirty="0"/>
              <a:t>Stratégies de communication</a:t>
            </a:r>
            <a:br>
              <a:rPr lang="fr-FR" dirty="0"/>
            </a:br>
            <a:r>
              <a:rPr lang="fr-FR" dirty="0"/>
              <a:t>le choix des mots</a:t>
            </a:r>
          </a:p>
        </p:txBody>
      </p:sp>
      <p:sp>
        <p:nvSpPr>
          <p:cNvPr id="8" name="Espace réservé du texte 7"/>
          <p:cNvSpPr>
            <a:spLocks noGrp="1"/>
          </p:cNvSpPr>
          <p:nvPr>
            <p:ph idx="1"/>
          </p:nvPr>
        </p:nvSpPr>
        <p:spPr/>
        <p:txBody>
          <a:bodyPr/>
          <a:lstStyle/>
          <a:p>
            <a:pPr marL="0" indent="0">
              <a:buNone/>
            </a:pPr>
            <a:endParaRPr lang="fr-FR" dirty="0"/>
          </a:p>
        </p:txBody>
      </p:sp>
      <p:pic>
        <p:nvPicPr>
          <p:cNvPr id="4" name="Image 3"/>
          <p:cNvPicPr>
            <a:picLocks noChangeAspect="1"/>
          </p:cNvPicPr>
          <p:nvPr/>
        </p:nvPicPr>
        <p:blipFill>
          <a:blip r:embed="rId3"/>
          <a:stretch>
            <a:fillRect/>
          </a:stretch>
        </p:blipFill>
        <p:spPr>
          <a:xfrm>
            <a:off x="5107021" y="815598"/>
            <a:ext cx="6766615" cy="5224422"/>
          </a:xfrm>
          <a:prstGeom prst="rect">
            <a:avLst/>
          </a:prstGeom>
        </p:spPr>
      </p:pic>
    </p:spTree>
    <p:extLst>
      <p:ext uri="{BB962C8B-B14F-4D97-AF65-F5344CB8AC3E}">
        <p14:creationId xmlns:p14="http://schemas.microsoft.com/office/powerpoint/2010/main" val="3686299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8185E6-96D3-4544-9F6B-8A52AD68BD32}"/>
              </a:ext>
            </a:extLst>
          </p:cNvPr>
          <p:cNvSpPr>
            <a:spLocks noGrp="1"/>
          </p:cNvSpPr>
          <p:nvPr>
            <p:ph type="title"/>
          </p:nvPr>
        </p:nvSpPr>
        <p:spPr/>
        <p:txBody>
          <a:bodyPr/>
          <a:lstStyle/>
          <a:p>
            <a:r>
              <a:rPr lang="fr-FR" dirty="0"/>
              <a:t>2 scénarios</a:t>
            </a:r>
          </a:p>
        </p:txBody>
      </p:sp>
      <p:pic>
        <p:nvPicPr>
          <p:cNvPr id="4" name="Espace réservé du contenu 3">
            <a:extLst>
              <a:ext uri="{FF2B5EF4-FFF2-40B4-BE49-F238E27FC236}">
                <a16:creationId xmlns:a16="http://schemas.microsoft.com/office/drawing/2014/main" id="{450DD23A-9113-A648-9171-88AC28A00CF9}"/>
              </a:ext>
            </a:extLst>
          </p:cNvPr>
          <p:cNvPicPr>
            <a:picLocks noGrp="1" noChangeAspect="1"/>
          </p:cNvPicPr>
          <p:nvPr>
            <p:ph idx="1"/>
          </p:nvPr>
        </p:nvPicPr>
        <p:blipFill>
          <a:blip r:embed="rId3"/>
          <a:stretch>
            <a:fillRect/>
          </a:stretch>
        </p:blipFill>
        <p:spPr>
          <a:xfrm>
            <a:off x="5609329" y="54340"/>
            <a:ext cx="5280343" cy="6705197"/>
          </a:xfrm>
          <a:prstGeom prst="rect">
            <a:avLst/>
          </a:prstGeom>
        </p:spPr>
      </p:pic>
      <p:sp>
        <p:nvSpPr>
          <p:cNvPr id="5" name="Espace réservé du texte 4">
            <a:extLst>
              <a:ext uri="{FF2B5EF4-FFF2-40B4-BE49-F238E27FC236}">
                <a16:creationId xmlns:a16="http://schemas.microsoft.com/office/drawing/2014/main" id="{704BA404-1817-1546-B168-8EF278BEE3F7}"/>
              </a:ext>
            </a:extLst>
          </p:cNvPr>
          <p:cNvSpPr>
            <a:spLocks noGrp="1"/>
          </p:cNvSpPr>
          <p:nvPr>
            <p:ph type="body" sz="half" idx="2"/>
          </p:nvPr>
        </p:nvSpPr>
        <p:spPr/>
        <p:txBody>
          <a:bodyPr/>
          <a:lstStyle/>
          <a:p>
            <a:endParaRPr lang="fr-FR" dirty="0"/>
          </a:p>
        </p:txBody>
      </p:sp>
    </p:spTree>
    <p:extLst>
      <p:ext uri="{BB962C8B-B14F-4D97-AF65-F5344CB8AC3E}">
        <p14:creationId xmlns:p14="http://schemas.microsoft.com/office/powerpoint/2010/main" val="2467133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Quelques trucs communicationnels</a:t>
            </a:r>
          </a:p>
        </p:txBody>
      </p:sp>
      <p:sp>
        <p:nvSpPr>
          <p:cNvPr id="3" name="Espace réservé du contenu 2"/>
          <p:cNvSpPr>
            <a:spLocks noGrp="1"/>
          </p:cNvSpPr>
          <p:nvPr>
            <p:ph idx="1"/>
          </p:nvPr>
        </p:nvSpPr>
        <p:spPr>
          <a:xfrm>
            <a:off x="685802" y="2289209"/>
            <a:ext cx="10131425" cy="4069545"/>
          </a:xfrm>
        </p:spPr>
        <p:txBody>
          <a:bodyPr anchor="t" anchorCtr="0">
            <a:normAutofit/>
          </a:bodyPr>
          <a:lstStyle/>
          <a:p>
            <a:pPr marL="285115" indent="-285115"/>
            <a:r>
              <a:rPr lang="fr-CA" sz="2800" dirty="0"/>
              <a:t>Demander la permission à la famille ou au patient d’aborder un sujet délicat</a:t>
            </a:r>
            <a:endParaRPr lang="fr-FR" sz="2000" dirty="0"/>
          </a:p>
          <a:p>
            <a:pPr marL="285115" indent="-285115"/>
            <a:r>
              <a:rPr lang="fr-CA" sz="2800" dirty="0"/>
              <a:t>Éviter les euphémisme (meilleure compréhension transculturelle)</a:t>
            </a:r>
            <a:endParaRPr lang="fr-CA" sz="2800" dirty="0">
              <a:cs typeface="Calibri"/>
            </a:endParaRPr>
          </a:p>
          <a:p>
            <a:pPr marL="285115" indent="-285115"/>
            <a:r>
              <a:rPr lang="fr-CA" sz="2800" dirty="0"/>
              <a:t>Si on détecte ambivalence ou qu’on nous le demande: Donner un </a:t>
            </a:r>
            <a:r>
              <a:rPr lang="fr-CA" sz="2800" u="sng" dirty="0"/>
              <a:t>conseil sans ambiguïté</a:t>
            </a:r>
            <a:r>
              <a:rPr lang="fr-CA" sz="2800" dirty="0"/>
              <a:t> plutôt que d’offrir des choix à la famille </a:t>
            </a:r>
          </a:p>
          <a:p>
            <a:pPr marL="285115" indent="-285115"/>
            <a:r>
              <a:rPr lang="fr-CA" sz="2400" dirty="0"/>
              <a:t>(↓ détresse, ↓ culpabilité + meilleur contact avec les professionnels)</a:t>
            </a:r>
            <a:endParaRPr lang="fr-CA" sz="2800" dirty="0">
              <a:cs typeface="Calibri"/>
            </a:endParaRPr>
          </a:p>
        </p:txBody>
      </p:sp>
      <p:pic>
        <p:nvPicPr>
          <p:cNvPr id="4" name="Image 3"/>
          <p:cNvPicPr>
            <a:picLocks noChangeAspect="1"/>
          </p:cNvPicPr>
          <p:nvPr/>
        </p:nvPicPr>
        <p:blipFill>
          <a:blip r:embed="rId2"/>
          <a:stretch>
            <a:fillRect/>
          </a:stretch>
        </p:blipFill>
        <p:spPr>
          <a:xfrm>
            <a:off x="8751932" y="0"/>
            <a:ext cx="3440068" cy="2289209"/>
          </a:xfrm>
          <a:prstGeom prst="rect">
            <a:avLst/>
          </a:prstGeom>
        </p:spPr>
      </p:pic>
    </p:spTree>
    <p:extLst>
      <p:ext uri="{BB962C8B-B14F-4D97-AF65-F5344CB8AC3E}">
        <p14:creationId xmlns:p14="http://schemas.microsoft.com/office/powerpoint/2010/main" val="1689218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Quelques trucs communicationnels</a:t>
            </a:r>
          </a:p>
        </p:txBody>
      </p:sp>
      <p:sp>
        <p:nvSpPr>
          <p:cNvPr id="3" name="Espace réservé du contenu 2"/>
          <p:cNvSpPr>
            <a:spLocks noGrp="1"/>
          </p:cNvSpPr>
          <p:nvPr>
            <p:ph idx="1"/>
          </p:nvPr>
        </p:nvSpPr>
        <p:spPr>
          <a:xfrm>
            <a:off x="685802" y="2363821"/>
            <a:ext cx="10131425" cy="3994933"/>
          </a:xfrm>
        </p:spPr>
        <p:txBody>
          <a:bodyPr anchor="t" anchorCtr="0">
            <a:normAutofit lnSpcReduction="10000"/>
          </a:bodyPr>
          <a:lstStyle/>
          <a:p>
            <a:pPr marL="285115" indent="-285115"/>
            <a:r>
              <a:rPr lang="fr-CA" sz="2800" dirty="0"/>
              <a:t>Si décision par mandataire, recadrer le rôle pour diminuer le fardeau: « Si votre proche pouvait nous le communiquer, quelle décision prendrait-il? »</a:t>
            </a:r>
            <a:endParaRPr lang="fr-CA" sz="2800" dirty="0">
              <a:cs typeface="Calibri"/>
            </a:endParaRPr>
          </a:p>
          <a:p>
            <a:pPr marL="285115" indent="-285115"/>
            <a:r>
              <a:rPr lang="fr-CA" sz="2800" dirty="0"/>
              <a:t>Rassurer le patient et la famille qu’un refus de certains soins n’est pas un abandon du système médical</a:t>
            </a:r>
            <a:endParaRPr lang="fr-CA" sz="2800" dirty="0">
              <a:cs typeface="Calibri"/>
            </a:endParaRPr>
          </a:p>
          <a:p>
            <a:pPr marL="285115" indent="-285115"/>
            <a:r>
              <a:rPr lang="fr-CA" sz="2800" dirty="0"/>
              <a:t>Toujours présenter les soins de confort comme alternative</a:t>
            </a:r>
          </a:p>
          <a:p>
            <a:pPr marL="285115" indent="-285115"/>
            <a:r>
              <a:rPr lang="fr-CA" sz="2800" dirty="0">
                <a:cs typeface="Calibri"/>
              </a:rPr>
              <a:t>Se joindre l’aide d’un travailleur social, psychologue et/ou un intervenant en soutien spirituel pour soutenir le patient et sa famille.</a:t>
            </a:r>
          </a:p>
        </p:txBody>
      </p:sp>
      <p:pic>
        <p:nvPicPr>
          <p:cNvPr id="4" name="Image 3"/>
          <p:cNvPicPr>
            <a:picLocks noChangeAspect="1"/>
          </p:cNvPicPr>
          <p:nvPr/>
        </p:nvPicPr>
        <p:blipFill>
          <a:blip r:embed="rId3"/>
          <a:stretch>
            <a:fillRect/>
          </a:stretch>
        </p:blipFill>
        <p:spPr>
          <a:xfrm>
            <a:off x="8751932" y="0"/>
            <a:ext cx="3440068" cy="2289209"/>
          </a:xfrm>
          <a:prstGeom prst="rect">
            <a:avLst/>
          </a:prstGeom>
        </p:spPr>
      </p:pic>
    </p:spTree>
    <p:extLst>
      <p:ext uri="{BB962C8B-B14F-4D97-AF65-F5344CB8AC3E}">
        <p14:creationId xmlns:p14="http://schemas.microsoft.com/office/powerpoint/2010/main" val="1762255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F438A150-7EBD-D54D-98C9-C8ED78EB3CF7}"/>
              </a:ext>
            </a:extLst>
          </p:cNvPr>
          <p:cNvSpPr>
            <a:spLocks noGrp="1"/>
          </p:cNvSpPr>
          <p:nvPr>
            <p:ph type="title"/>
          </p:nvPr>
        </p:nvSpPr>
        <p:spPr/>
        <p:txBody>
          <a:bodyPr/>
          <a:lstStyle/>
          <a:p>
            <a:r>
              <a:rPr lang="fr-FR" dirty="0"/>
              <a:t>Attention - Limites du </a:t>
            </a:r>
            <a:r>
              <a:rPr lang="fr-FR" dirty="0" err="1"/>
              <a:t>nim</a:t>
            </a:r>
            <a:endParaRPr lang="fr-FR" dirty="0"/>
          </a:p>
        </p:txBody>
      </p:sp>
      <p:sp>
        <p:nvSpPr>
          <p:cNvPr id="6" name="Espace réservé du contenu 5">
            <a:extLst>
              <a:ext uri="{FF2B5EF4-FFF2-40B4-BE49-F238E27FC236}">
                <a16:creationId xmlns:a16="http://schemas.microsoft.com/office/drawing/2014/main" id="{38D95D62-1C0B-C34F-8005-DC4EE2E8485D}"/>
              </a:ext>
            </a:extLst>
          </p:cNvPr>
          <p:cNvSpPr>
            <a:spLocks noGrp="1"/>
          </p:cNvSpPr>
          <p:nvPr>
            <p:ph idx="1"/>
          </p:nvPr>
        </p:nvSpPr>
        <p:spPr/>
        <p:txBody>
          <a:bodyPr anchor="t">
            <a:normAutofit/>
          </a:bodyPr>
          <a:lstStyle/>
          <a:p>
            <a:r>
              <a:rPr lang="fr-FR" sz="2400" dirty="0"/>
              <a:t>UN NIM NE REMPLACE JAMAIS UN CONSENTEMENT DE SOIN (OU NON SOIN) LORS D’UNE SITUATION PARTICULIÈRE ET PERMET SURTOUT D’AVOIR UNE IDÉE DE LA « PHILOSOPHIE » DU PATIENT PAR RAPPORT À SES SOINS.</a:t>
            </a:r>
          </a:p>
          <a:p>
            <a:r>
              <a:rPr lang="fr-FR" sz="2400" dirty="0"/>
              <a:t>Le NIM ne devrait pas être utilisé comme base de discrimination pour l’accès à des soins</a:t>
            </a:r>
          </a:p>
          <a:p>
            <a:endParaRPr lang="fr-FR" sz="2400" dirty="0"/>
          </a:p>
        </p:txBody>
      </p:sp>
    </p:spTree>
    <p:extLst>
      <p:ext uri="{BB962C8B-B14F-4D97-AF65-F5344CB8AC3E}">
        <p14:creationId xmlns:p14="http://schemas.microsoft.com/office/powerpoint/2010/main" val="33140184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8E8B44-E580-5D48-B1B0-2FAF595594A4}"/>
              </a:ext>
            </a:extLst>
          </p:cNvPr>
          <p:cNvSpPr>
            <a:spLocks noGrp="1"/>
          </p:cNvSpPr>
          <p:nvPr>
            <p:ph type="title"/>
          </p:nvPr>
        </p:nvSpPr>
        <p:spPr/>
        <p:txBody>
          <a:bodyPr/>
          <a:lstStyle/>
          <a:p>
            <a:r>
              <a:rPr lang="fr-FR" dirty="0"/>
              <a:t>ressources</a:t>
            </a:r>
          </a:p>
        </p:txBody>
      </p:sp>
      <p:sp>
        <p:nvSpPr>
          <p:cNvPr id="3" name="Espace réservé du texte 2">
            <a:extLst>
              <a:ext uri="{FF2B5EF4-FFF2-40B4-BE49-F238E27FC236}">
                <a16:creationId xmlns:a16="http://schemas.microsoft.com/office/drawing/2014/main" id="{7E1119D4-EAE4-F94C-A819-071029CF6D37}"/>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4181919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Ressources </a:t>
            </a:r>
            <a:br>
              <a:rPr lang="fr-CA" dirty="0"/>
            </a:br>
            <a:r>
              <a:rPr lang="fr-CA" dirty="0"/>
              <a:t>patients </a:t>
            </a:r>
            <a:r>
              <a:rPr lang="fr-CA" dirty="0" err="1"/>
              <a:t>eT</a:t>
            </a:r>
            <a:r>
              <a:rPr lang="fr-CA" dirty="0"/>
              <a:t> famille</a:t>
            </a:r>
          </a:p>
        </p:txBody>
      </p:sp>
      <p:sp>
        <p:nvSpPr>
          <p:cNvPr id="3" name="Espace réservé du contenu 2"/>
          <p:cNvSpPr>
            <a:spLocks noGrp="1"/>
          </p:cNvSpPr>
          <p:nvPr>
            <p:ph sz="half" idx="1"/>
          </p:nvPr>
        </p:nvSpPr>
        <p:spPr/>
        <p:txBody>
          <a:bodyPr anchor="t" anchorCtr="0">
            <a:normAutofit/>
          </a:bodyPr>
          <a:lstStyle/>
          <a:p>
            <a:r>
              <a:rPr lang="fr-CA" sz="2800" dirty="0"/>
              <a:t>Encourager le patient à discuter en avance de ses préférences avec sa famille et/ou </a:t>
            </a:r>
            <a:r>
              <a:rPr lang="fr-CA" sz="2800" dirty="0" err="1"/>
              <a:t>s.on</a:t>
            </a:r>
            <a:r>
              <a:rPr lang="fr-CA" sz="2800" dirty="0"/>
              <a:t> mandataire</a:t>
            </a:r>
          </a:p>
        </p:txBody>
      </p:sp>
      <p:pic>
        <p:nvPicPr>
          <p:cNvPr id="7" name="Picture 3">
            <a:extLst>
              <a:ext uri="{FF2B5EF4-FFF2-40B4-BE49-F238E27FC236}">
                <a16:creationId xmlns:a16="http://schemas.microsoft.com/office/drawing/2014/main" id="{B7837F48-D78F-4D4F-AACA-5630781BE74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986803" y="2141538"/>
            <a:ext cx="4664981" cy="3649662"/>
          </a:xfrm>
          <a:prstGeom prst="rect">
            <a:avLst/>
          </a:prstGeom>
        </p:spPr>
      </p:pic>
      <p:pic>
        <p:nvPicPr>
          <p:cNvPr id="8" name="Image 7">
            <a:extLst>
              <a:ext uri="{FF2B5EF4-FFF2-40B4-BE49-F238E27FC236}">
                <a16:creationId xmlns:a16="http://schemas.microsoft.com/office/drawing/2014/main" id="{264C4301-6A40-2744-B8C7-9437BF96464A}"/>
              </a:ext>
            </a:extLst>
          </p:cNvPr>
          <p:cNvPicPr>
            <a:picLocks noChangeAspect="1"/>
          </p:cNvPicPr>
          <p:nvPr/>
        </p:nvPicPr>
        <p:blipFill>
          <a:blip r:embed="rId4"/>
          <a:stretch>
            <a:fillRect/>
          </a:stretch>
        </p:blipFill>
        <p:spPr>
          <a:xfrm>
            <a:off x="532014" y="4340214"/>
            <a:ext cx="4644044" cy="1953103"/>
          </a:xfrm>
          <a:prstGeom prst="rect">
            <a:avLst/>
          </a:prstGeom>
        </p:spPr>
      </p:pic>
    </p:spTree>
    <p:extLst>
      <p:ext uri="{BB962C8B-B14F-4D97-AF65-F5344CB8AC3E}">
        <p14:creationId xmlns:p14="http://schemas.microsoft.com/office/powerpoint/2010/main" val="311732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75040" y="329792"/>
            <a:ext cx="10131425" cy="1456267"/>
          </a:xfrm>
        </p:spPr>
        <p:txBody>
          <a:bodyPr anchor="ctr"/>
          <a:lstStyle/>
          <a:p>
            <a:r>
              <a:rPr lang="fr-CA" dirty="0"/>
              <a:t>objectifs</a:t>
            </a:r>
          </a:p>
        </p:txBody>
      </p:sp>
      <p:sp>
        <p:nvSpPr>
          <p:cNvPr id="4" name="Espace réservé du contenu 3"/>
          <p:cNvSpPr>
            <a:spLocks noGrp="1"/>
          </p:cNvSpPr>
          <p:nvPr>
            <p:ph idx="1"/>
          </p:nvPr>
        </p:nvSpPr>
        <p:spPr/>
        <p:txBody>
          <a:bodyPr>
            <a:normAutofit/>
          </a:bodyPr>
          <a:lstStyle/>
          <a:p>
            <a:pPr marL="914388" lvl="1" indent="-457200">
              <a:buFont typeface="+mj-lt"/>
              <a:buAutoNum type="arabicPeriod"/>
            </a:pPr>
            <a:r>
              <a:rPr lang="fr-CA" sz="2800" dirty="0"/>
              <a:t>Maitriser les informations pertinentes à la discussion sur la réanimation cardio-vasculaire </a:t>
            </a:r>
          </a:p>
          <a:p>
            <a:pPr marL="971538" lvl="1" indent="-514350">
              <a:buFont typeface="+mj-lt"/>
              <a:buAutoNum type="arabicPeriod"/>
            </a:pPr>
            <a:r>
              <a:rPr lang="fr-CA" sz="2800" dirty="0"/>
              <a:t>Intégrer l'utilisation de formulations qui favorisent la compréhension des patients et leurs proches </a:t>
            </a:r>
          </a:p>
          <a:p>
            <a:pPr marL="971538" lvl="1" indent="-514350">
              <a:buFont typeface="+mj-lt"/>
              <a:buAutoNum type="arabicPeriod"/>
            </a:pPr>
            <a:r>
              <a:rPr lang="fr-CA" sz="2800" dirty="0"/>
              <a:t>Éviter les pièges courants dans l'établissement d'un niveau de soin</a:t>
            </a:r>
            <a:endParaRPr lang="fr-CA" sz="2400" dirty="0"/>
          </a:p>
        </p:txBody>
      </p:sp>
    </p:spTree>
    <p:extLst>
      <p:ext uri="{BB962C8B-B14F-4D97-AF65-F5344CB8AC3E}">
        <p14:creationId xmlns:p14="http://schemas.microsoft.com/office/powerpoint/2010/main" val="917556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1;p24">
            <a:extLst>
              <a:ext uri="{FF2B5EF4-FFF2-40B4-BE49-F238E27FC236}">
                <a16:creationId xmlns:a16="http://schemas.microsoft.com/office/drawing/2014/main" id="{BB55161A-35BD-43B3-B39E-99226F04086E}"/>
              </a:ext>
            </a:extLst>
          </p:cNvPr>
          <p:cNvSpPr txBox="1">
            <a:spLocks noGrp="1"/>
          </p:cNvSpPr>
          <p:nvPr>
            <p:ph type="title"/>
          </p:nvPr>
        </p:nvSpPr>
        <p:spPr/>
        <p:txBody>
          <a:bodyPr lIns="121898" tIns="121898" rIns="121898" bIns="121898">
            <a:noAutofit/>
          </a:bodyPr>
          <a:lstStyle/>
          <a:p>
            <a:pPr lvl="0"/>
            <a:r>
              <a:rPr lang="en-US" dirty="0" err="1"/>
              <a:t>ressources</a:t>
            </a:r>
            <a:br>
              <a:rPr lang="en-US" dirty="0"/>
            </a:br>
            <a:r>
              <a:rPr lang="en-US" dirty="0"/>
              <a:t>Patients et </a:t>
            </a:r>
            <a:r>
              <a:rPr lang="en-US" dirty="0" err="1"/>
              <a:t>familles</a:t>
            </a:r>
            <a:endParaRPr lang="en-US" dirty="0"/>
          </a:p>
        </p:txBody>
      </p:sp>
      <p:sp>
        <p:nvSpPr>
          <p:cNvPr id="10" name="Espace réservé du contenu 9">
            <a:extLst>
              <a:ext uri="{FF2B5EF4-FFF2-40B4-BE49-F238E27FC236}">
                <a16:creationId xmlns:a16="http://schemas.microsoft.com/office/drawing/2014/main" id="{E6954B24-8AF8-9642-80FB-A72DC2608E0E}"/>
              </a:ext>
            </a:extLst>
          </p:cNvPr>
          <p:cNvSpPr>
            <a:spLocks noGrp="1"/>
          </p:cNvSpPr>
          <p:nvPr>
            <p:ph sz="half" idx="1"/>
          </p:nvPr>
        </p:nvSpPr>
        <p:spPr/>
        <p:txBody>
          <a:bodyPr>
            <a:normAutofit/>
          </a:bodyPr>
          <a:lstStyle/>
          <a:p>
            <a:r>
              <a:rPr lang="fr-FR" sz="2800" dirty="0"/>
              <a:t>Conçu pour les patients afin qu’ils engagent le dialogue avec leurs professionnels de la santé au sujet de leurs objectifs, de leurs volontés et de leurs valeurs. </a:t>
            </a:r>
            <a:endParaRPr lang="en-CA" sz="2800" dirty="0"/>
          </a:p>
          <a:p>
            <a:endParaRPr lang="fr-FR" sz="2800" dirty="0"/>
          </a:p>
        </p:txBody>
      </p:sp>
      <p:pic>
        <p:nvPicPr>
          <p:cNvPr id="12" name="Google Shape;439;p36">
            <a:extLst>
              <a:ext uri="{FF2B5EF4-FFF2-40B4-BE49-F238E27FC236}">
                <a16:creationId xmlns:a16="http://schemas.microsoft.com/office/drawing/2014/main" id="{E685A9C5-B7AF-994D-BE74-CBBD35044416}"/>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p:blipFill>
        <p:spPr>
          <a:xfrm>
            <a:off x="6910890" y="2141538"/>
            <a:ext cx="2816807" cy="3649662"/>
          </a:xfrm>
          <a:prstGeom prst="rect">
            <a:avLst/>
          </a:prstGeom>
          <a:noFill/>
          <a:ln cap="flat">
            <a:noFill/>
          </a:ln>
          <a:effectLst>
            <a:outerShdw blurRad="50800" dist="38100" dir="2700000" algn="tl" rotWithShape="0">
              <a:prstClr val="black">
                <a:alpha val="40000"/>
              </a:prstClr>
            </a:outerShdw>
          </a:effectLst>
        </p:spPr>
      </p:pic>
      <p:pic>
        <p:nvPicPr>
          <p:cNvPr id="13" name="Image 12">
            <a:extLst>
              <a:ext uri="{FF2B5EF4-FFF2-40B4-BE49-F238E27FC236}">
                <a16:creationId xmlns:a16="http://schemas.microsoft.com/office/drawing/2014/main" id="{ADE9DCC7-E437-BB48-9FA4-A35F8E61D9FF}"/>
              </a:ext>
            </a:extLst>
          </p:cNvPr>
          <p:cNvPicPr>
            <a:picLocks noChangeAspect="1"/>
          </p:cNvPicPr>
          <p:nvPr/>
        </p:nvPicPr>
        <p:blipFill>
          <a:blip r:embed="rId4"/>
          <a:stretch>
            <a:fillRect/>
          </a:stretch>
        </p:blipFill>
        <p:spPr>
          <a:xfrm>
            <a:off x="9098742" y="232835"/>
            <a:ext cx="2540000" cy="1104900"/>
          </a:xfrm>
          <a:prstGeom prst="rect">
            <a:avLst/>
          </a:prstGeom>
        </p:spPr>
      </p:pic>
    </p:spTree>
    <p:extLst>
      <p:ext uri="{BB962C8B-B14F-4D97-AF65-F5344CB8AC3E}">
        <p14:creationId xmlns:p14="http://schemas.microsoft.com/office/powerpoint/2010/main" val="218719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39;p36">
            <a:extLst>
              <a:ext uri="{FF2B5EF4-FFF2-40B4-BE49-F238E27FC236}">
                <a16:creationId xmlns:a16="http://schemas.microsoft.com/office/drawing/2014/main" id="{BF04F4C5-9DD2-400A-A068-AF2FFE9EFCEF}"/>
              </a:ext>
            </a:extLst>
          </p:cNvPr>
          <p:cNvPicPr>
            <a:picLocks noChangeAspect="1"/>
          </p:cNvPicPr>
          <p:nvPr/>
        </p:nvPicPr>
        <p:blipFill>
          <a:blip r:embed="rId3" cstate="print">
            <a:extLst>
              <a:ext uri="{28A0092B-C50C-407E-A947-70E740481C1C}">
                <a14:useLocalDpi xmlns:a14="http://schemas.microsoft.com/office/drawing/2010/main" val="0"/>
              </a:ext>
            </a:extLst>
          </a:blip>
          <a:srcRect l="970" r="970"/>
          <a:stretch/>
        </p:blipFill>
        <p:spPr>
          <a:xfrm>
            <a:off x="583624" y="165533"/>
            <a:ext cx="4947800" cy="6526923"/>
          </a:xfrm>
          <a:prstGeom prst="rect">
            <a:avLst/>
          </a:prstGeom>
          <a:noFill/>
          <a:ln cap="flat">
            <a:noFill/>
          </a:ln>
          <a:effectLst>
            <a:outerShdw blurRad="50800" dist="38100" dir="5400000" algn="t" rotWithShape="0">
              <a:prstClr val="black">
                <a:alpha val="40000"/>
              </a:prstClr>
            </a:outerShdw>
          </a:effectLst>
        </p:spPr>
      </p:pic>
      <p:sp>
        <p:nvSpPr>
          <p:cNvPr id="3" name="Google Shape;170;p24">
            <a:extLst>
              <a:ext uri="{FF2B5EF4-FFF2-40B4-BE49-F238E27FC236}">
                <a16:creationId xmlns:a16="http://schemas.microsoft.com/office/drawing/2014/main" id="{9DE5FED5-57EF-4054-853D-CFB5DDF5C17C}"/>
              </a:ext>
            </a:extLst>
          </p:cNvPr>
          <p:cNvSpPr txBox="1"/>
          <p:nvPr/>
        </p:nvSpPr>
        <p:spPr>
          <a:xfrm>
            <a:off x="6307000" y="3387432"/>
            <a:ext cx="5320143" cy="1905600"/>
          </a:xfrm>
          <a:prstGeom prst="rect">
            <a:avLst/>
          </a:prstGeom>
          <a:noFill/>
          <a:ln cap="flat">
            <a:noFill/>
          </a:ln>
        </p:spPr>
        <p:txBody>
          <a:bodyPr vert="horz" wrap="square" lIns="121898" tIns="121898" rIns="121898" bIns="121898" anchor="t" anchorCtr="0" compatLnSpc="1">
            <a:noAutofit/>
          </a:bodyPr>
          <a:lstStyle/>
          <a:p>
            <a:pPr marL="0" marR="0" lvl="0" indent="0" algn="l" defTabSz="914400" rtl="0" fontAlgn="auto" hangingPunct="1">
              <a:lnSpc>
                <a:spcPct val="100000"/>
              </a:lnSpc>
              <a:spcBef>
                <a:spcPts val="1000"/>
              </a:spcBef>
              <a:spcAft>
                <a:spcPts val="0"/>
              </a:spcAft>
              <a:buNone/>
              <a:tabLst/>
              <a:defRPr sz="1800" b="0" i="0" u="none" strike="noStrike" kern="0" cap="none" spc="0" baseline="0">
                <a:solidFill>
                  <a:srgbClr val="000000"/>
                </a:solidFill>
                <a:uFillTx/>
              </a:defRPr>
            </a:pPr>
            <a:r>
              <a:rPr lang="fr-FR" sz="2400" b="0" i="0" u="none" strike="noStrike" kern="1200" cap="none" spc="0" baseline="0" dirty="0">
                <a:solidFill>
                  <a:srgbClr val="000000"/>
                </a:solidFill>
                <a:uFillTx/>
                <a:latin typeface="Calibri Light"/>
              </a:rPr>
              <a:t>Conçu pour les professionnels de la santé et les patients confrontés à une maladie grave, afin qu’ils engagent le dialogue. </a:t>
            </a:r>
            <a:endParaRPr lang="en-CA" sz="2000" b="0" i="0" u="none" strike="noStrike" kern="1200" cap="none" spc="0" baseline="0" dirty="0">
              <a:solidFill>
                <a:srgbClr val="000000"/>
              </a:solidFill>
              <a:uFillTx/>
              <a:latin typeface="Calibri"/>
            </a:endParaRPr>
          </a:p>
        </p:txBody>
      </p:sp>
      <p:sp>
        <p:nvSpPr>
          <p:cNvPr id="4" name="Google Shape;171;p24">
            <a:extLst>
              <a:ext uri="{FF2B5EF4-FFF2-40B4-BE49-F238E27FC236}">
                <a16:creationId xmlns:a16="http://schemas.microsoft.com/office/drawing/2014/main" id="{BCFC7192-9DDC-49BC-89CF-6EA713956D93}"/>
              </a:ext>
            </a:extLst>
          </p:cNvPr>
          <p:cNvSpPr txBox="1">
            <a:spLocks noGrp="1"/>
          </p:cNvSpPr>
          <p:nvPr>
            <p:ph type="title"/>
          </p:nvPr>
        </p:nvSpPr>
        <p:spPr>
          <a:xfrm>
            <a:off x="6286225" y="2604949"/>
            <a:ext cx="4488871" cy="498338"/>
          </a:xfrm>
        </p:spPr>
        <p:txBody>
          <a:bodyPr lIns="121898" tIns="121898" rIns="121898" bIns="121898">
            <a:noAutofit/>
          </a:bodyPr>
          <a:lstStyle/>
          <a:p>
            <a:pPr lvl="0"/>
            <a:r>
              <a:rPr lang="fr-FR" sz="2400" b="1" spc="100" dirty="0">
                <a:latin typeface="Tahoma" pitchFamily="34"/>
                <a:ea typeface="Tahoma" pitchFamily="34"/>
                <a:cs typeface="Tahoma" pitchFamily="34"/>
              </a:rPr>
              <a:t>Guide d’information pour les patients</a:t>
            </a:r>
          </a:p>
        </p:txBody>
      </p:sp>
      <p:cxnSp>
        <p:nvCxnSpPr>
          <p:cNvPr id="5" name="Google Shape;173;p24">
            <a:extLst>
              <a:ext uri="{FF2B5EF4-FFF2-40B4-BE49-F238E27FC236}">
                <a16:creationId xmlns:a16="http://schemas.microsoft.com/office/drawing/2014/main" id="{F93DEB5A-CAEA-44F4-BA9E-D5A2585BF411}"/>
              </a:ext>
            </a:extLst>
          </p:cNvPr>
          <p:cNvCxnSpPr/>
          <p:nvPr/>
        </p:nvCxnSpPr>
        <p:spPr>
          <a:xfrm>
            <a:off x="6450299" y="4703947"/>
            <a:ext cx="4428814" cy="0"/>
          </a:xfrm>
          <a:prstGeom prst="straightConnector1">
            <a:avLst/>
          </a:prstGeom>
          <a:noFill/>
          <a:ln w="9528" cap="flat">
            <a:solidFill>
              <a:srgbClr val="5AB6B2"/>
            </a:solidFill>
            <a:custDash>
              <a:ds d="100000" sp="100000"/>
            </a:custDash>
            <a:round/>
          </a:ln>
        </p:spPr>
      </p:cxnSp>
      <p:cxnSp>
        <p:nvCxnSpPr>
          <p:cNvPr id="6" name="Straight Connector 19">
            <a:extLst>
              <a:ext uri="{FF2B5EF4-FFF2-40B4-BE49-F238E27FC236}">
                <a16:creationId xmlns:a16="http://schemas.microsoft.com/office/drawing/2014/main" id="{8B44C0DF-1757-44BB-904C-14A759454574}"/>
              </a:ext>
            </a:extLst>
          </p:cNvPr>
          <p:cNvCxnSpPr/>
          <p:nvPr/>
        </p:nvCxnSpPr>
        <p:spPr>
          <a:xfrm>
            <a:off x="6441152" y="3338273"/>
            <a:ext cx="922035" cy="0"/>
          </a:xfrm>
          <a:prstGeom prst="straightConnector1">
            <a:avLst/>
          </a:prstGeom>
          <a:noFill/>
          <a:ln w="38103" cap="flat">
            <a:solidFill>
              <a:srgbClr val="B6537F"/>
            </a:solidFill>
            <a:prstDash val="solid"/>
            <a:miter/>
          </a:ln>
        </p:spPr>
      </p:cxnSp>
    </p:spTree>
    <p:extLst>
      <p:ext uri="{BB962C8B-B14F-4D97-AF65-F5344CB8AC3E}">
        <p14:creationId xmlns:p14="http://schemas.microsoft.com/office/powerpoint/2010/main" val="1529392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1;p24">
            <a:extLst>
              <a:ext uri="{FF2B5EF4-FFF2-40B4-BE49-F238E27FC236}">
                <a16:creationId xmlns:a16="http://schemas.microsoft.com/office/drawing/2014/main" id="{BB55161A-35BD-43B3-B39E-99226F04086E}"/>
              </a:ext>
            </a:extLst>
          </p:cNvPr>
          <p:cNvSpPr txBox="1">
            <a:spLocks noGrp="1"/>
          </p:cNvSpPr>
          <p:nvPr>
            <p:ph type="title"/>
          </p:nvPr>
        </p:nvSpPr>
        <p:spPr/>
        <p:txBody>
          <a:bodyPr lIns="121898" tIns="121898" rIns="121898" bIns="121898">
            <a:noAutofit/>
          </a:bodyPr>
          <a:lstStyle/>
          <a:p>
            <a:pPr lvl="0"/>
            <a:r>
              <a:rPr lang="en-US" dirty="0" err="1"/>
              <a:t>ressources</a:t>
            </a:r>
            <a:br>
              <a:rPr lang="en-US" dirty="0"/>
            </a:br>
            <a:r>
              <a:rPr lang="en-US" dirty="0" err="1"/>
              <a:t>professionels</a:t>
            </a:r>
            <a:r>
              <a:rPr lang="en-US" dirty="0"/>
              <a:t> de la santé</a:t>
            </a:r>
          </a:p>
        </p:txBody>
      </p:sp>
      <p:pic>
        <p:nvPicPr>
          <p:cNvPr id="13" name="Image 12">
            <a:extLst>
              <a:ext uri="{FF2B5EF4-FFF2-40B4-BE49-F238E27FC236}">
                <a16:creationId xmlns:a16="http://schemas.microsoft.com/office/drawing/2014/main" id="{ADE9DCC7-E437-BB48-9FA4-A35F8E61D9FF}"/>
              </a:ext>
            </a:extLst>
          </p:cNvPr>
          <p:cNvPicPr>
            <a:picLocks noChangeAspect="1"/>
          </p:cNvPicPr>
          <p:nvPr/>
        </p:nvPicPr>
        <p:blipFill>
          <a:blip r:embed="rId3"/>
          <a:stretch>
            <a:fillRect/>
          </a:stretch>
        </p:blipFill>
        <p:spPr>
          <a:xfrm>
            <a:off x="9098742" y="232835"/>
            <a:ext cx="2540000" cy="1104900"/>
          </a:xfrm>
          <a:prstGeom prst="rect">
            <a:avLst/>
          </a:prstGeom>
        </p:spPr>
      </p:pic>
      <p:pic>
        <p:nvPicPr>
          <p:cNvPr id="15" name="Google Shape;439;p36">
            <a:extLst>
              <a:ext uri="{FF2B5EF4-FFF2-40B4-BE49-F238E27FC236}">
                <a16:creationId xmlns:a16="http://schemas.microsoft.com/office/drawing/2014/main" id="{BF3DB839-4311-5246-B9C7-740C07B52ECC}"/>
              </a:ext>
            </a:extLst>
          </p:cNvPr>
          <p:cNvPicPr>
            <a:picLocks noChangeAspect="1"/>
          </p:cNvPicPr>
          <p:nvPr/>
        </p:nvPicPr>
        <p:blipFill>
          <a:blip r:embed="rId4" cstate="print">
            <a:extLst>
              <a:ext uri="{28A0092B-C50C-407E-A947-70E740481C1C}">
                <a14:useLocalDpi xmlns:a14="http://schemas.microsoft.com/office/drawing/2010/main" val="0"/>
              </a:ext>
            </a:extLst>
          </a:blip>
          <a:srcRect l="970" r="970"/>
          <a:stretch/>
        </p:blipFill>
        <p:spPr>
          <a:xfrm>
            <a:off x="665716" y="2065869"/>
            <a:ext cx="4947800" cy="6526923"/>
          </a:xfrm>
          <a:prstGeom prst="rect">
            <a:avLst/>
          </a:prstGeom>
          <a:noFill/>
          <a:ln cap="flat">
            <a:noFill/>
          </a:ln>
          <a:effectLst>
            <a:outerShdw blurRad="50800" dist="38100" dir="5400000" algn="t" rotWithShape="0">
              <a:prstClr val="black">
                <a:alpha val="40000"/>
              </a:prstClr>
            </a:outerShdw>
          </a:effectLst>
        </p:spPr>
      </p:pic>
      <p:pic>
        <p:nvPicPr>
          <p:cNvPr id="14" name="Google Shape;439;p36">
            <a:extLst>
              <a:ext uri="{FF2B5EF4-FFF2-40B4-BE49-F238E27FC236}">
                <a16:creationId xmlns:a16="http://schemas.microsoft.com/office/drawing/2014/main" id="{FDCA476B-AE67-CB47-A8DB-4CF00AAD4F2E}"/>
              </a:ext>
            </a:extLst>
          </p:cNvPr>
          <p:cNvPicPr>
            <a:picLocks noGrp="1" noChangeAspect="1"/>
          </p:cNvPicPr>
          <p:nvPr>
            <p:ph sz="half" idx="1"/>
          </p:nvPr>
        </p:nvPicPr>
        <p:blipFill>
          <a:blip r:embed="rId5" cstate="print">
            <a:extLst>
              <a:ext uri="{28A0092B-C50C-407E-A947-70E740481C1C}">
                <a14:useLocalDpi xmlns:a14="http://schemas.microsoft.com/office/drawing/2010/main" val="0"/>
              </a:ext>
            </a:extLst>
          </a:blip>
          <a:srcRect l="970" r="970"/>
          <a:stretch/>
        </p:blipFill>
        <p:spPr>
          <a:xfrm>
            <a:off x="1973367" y="3522136"/>
            <a:ext cx="4487312" cy="5929116"/>
          </a:xfrm>
          <a:prstGeom prst="rect">
            <a:avLst/>
          </a:prstGeom>
          <a:noFill/>
          <a:ln cap="flat">
            <a:noFill/>
          </a:ln>
          <a:effectLst>
            <a:outerShdw blurRad="50800" dist="38100" dir="5400000" algn="t" rotWithShape="0">
              <a:prstClr val="black">
                <a:alpha val="40000"/>
              </a:prstClr>
            </a:outerShdw>
          </a:effectLst>
        </p:spPr>
      </p:pic>
      <p:pic>
        <p:nvPicPr>
          <p:cNvPr id="11" name="Google Shape;439;p36">
            <a:extLst>
              <a:ext uri="{FF2B5EF4-FFF2-40B4-BE49-F238E27FC236}">
                <a16:creationId xmlns:a16="http://schemas.microsoft.com/office/drawing/2014/main" id="{3039F864-CCC1-854F-9998-461C05686E19}"/>
              </a:ext>
            </a:extLst>
          </p:cNvPr>
          <p:cNvPicPr>
            <a:picLocks noGrp="1" noChangeAspect="1"/>
          </p:cNvPicPr>
          <p:nvPr>
            <p:ph sz="half" idx="2"/>
          </p:nvPr>
        </p:nvPicPr>
        <p:blipFill>
          <a:blip r:embed="rId6" cstate="print">
            <a:extLst>
              <a:ext uri="{28A0092B-C50C-407E-A947-70E740481C1C}">
                <a14:useLocalDpi xmlns:a14="http://schemas.microsoft.com/office/drawing/2010/main" val="0"/>
              </a:ext>
            </a:extLst>
          </a:blip>
          <a:srcRect l="970" r="970"/>
          <a:stretch/>
        </p:blipFill>
        <p:spPr>
          <a:xfrm>
            <a:off x="7463997" y="1714502"/>
            <a:ext cx="4660881" cy="6158453"/>
          </a:xfrm>
          <a:prstGeom prst="rect">
            <a:avLst/>
          </a:prstGeom>
          <a:noFill/>
          <a:ln cap="flat">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7758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Ressources </a:t>
            </a:r>
            <a:br>
              <a:rPr lang="fr-CA" dirty="0"/>
            </a:br>
            <a:r>
              <a:rPr lang="fr-CA" dirty="0"/>
              <a:t>professionnels de la santé</a:t>
            </a:r>
          </a:p>
        </p:txBody>
      </p:sp>
      <p:sp>
        <p:nvSpPr>
          <p:cNvPr id="3" name="Espace réservé du contenu 2"/>
          <p:cNvSpPr>
            <a:spLocks noGrp="1"/>
          </p:cNvSpPr>
          <p:nvPr>
            <p:ph idx="1"/>
          </p:nvPr>
        </p:nvSpPr>
        <p:spPr>
          <a:xfrm>
            <a:off x="685802" y="2142069"/>
            <a:ext cx="10131425" cy="4090565"/>
          </a:xfrm>
        </p:spPr>
        <p:txBody>
          <a:bodyPr anchor="t" anchorCtr="0">
            <a:normAutofit/>
          </a:bodyPr>
          <a:lstStyle/>
          <a:p>
            <a:pPr marL="0" indent="0">
              <a:buNone/>
            </a:pPr>
            <a:r>
              <a:rPr lang="fr-CA" sz="2800" b="1" i="1" dirty="0"/>
              <a:t>Pour les résidents et externes:</a:t>
            </a:r>
          </a:p>
          <a:p>
            <a:r>
              <a:rPr lang="fr-CA" sz="2800" b="1" i="1" dirty="0" err="1"/>
              <a:t>Palli</a:t>
            </a:r>
            <a:r>
              <a:rPr lang="fr-CA" sz="2800" b="1" i="1" dirty="0"/>
              <a:t>-podcast, Discuter des niveaux de soin avec les patients</a:t>
            </a:r>
          </a:p>
          <a:p>
            <a:r>
              <a:rPr lang="fr-CA" sz="2800" b="1" i="1" dirty="0"/>
              <a:t>Emergency </a:t>
            </a:r>
            <a:r>
              <a:rPr lang="fr-CA" sz="2800" b="1" i="1" dirty="0" err="1"/>
              <a:t>Medecine</a:t>
            </a:r>
            <a:r>
              <a:rPr lang="fr-CA" sz="2800" b="1" i="1" dirty="0"/>
              <a:t> case, Podcast #70</a:t>
            </a:r>
          </a:p>
        </p:txBody>
      </p:sp>
      <p:pic>
        <p:nvPicPr>
          <p:cNvPr id="5" name="Image 4">
            <a:extLst>
              <a:ext uri="{FF2B5EF4-FFF2-40B4-BE49-F238E27FC236}">
                <a16:creationId xmlns:a16="http://schemas.microsoft.com/office/drawing/2014/main" id="{F55BB469-C8F5-BD4C-8620-DA8941ADD7D1}"/>
              </a:ext>
            </a:extLst>
          </p:cNvPr>
          <p:cNvPicPr>
            <a:picLocks noChangeAspect="1"/>
          </p:cNvPicPr>
          <p:nvPr/>
        </p:nvPicPr>
        <p:blipFill>
          <a:blip r:embed="rId3"/>
          <a:stretch>
            <a:fillRect/>
          </a:stretch>
        </p:blipFill>
        <p:spPr>
          <a:xfrm>
            <a:off x="8678968" y="5548848"/>
            <a:ext cx="3205247" cy="683786"/>
          </a:xfrm>
          <a:prstGeom prst="rect">
            <a:avLst/>
          </a:prstGeom>
        </p:spPr>
      </p:pic>
    </p:spTree>
    <p:extLst>
      <p:ext uri="{BB962C8B-B14F-4D97-AF65-F5344CB8AC3E}">
        <p14:creationId xmlns:p14="http://schemas.microsoft.com/office/powerpoint/2010/main" val="3741904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171;p24">
            <a:extLst>
              <a:ext uri="{FF2B5EF4-FFF2-40B4-BE49-F238E27FC236}">
                <a16:creationId xmlns:a16="http://schemas.microsoft.com/office/drawing/2014/main" id="{57E813E6-FB27-8749-B32C-44FAA4BE5425}"/>
              </a:ext>
            </a:extLst>
          </p:cNvPr>
          <p:cNvSpPr txBox="1">
            <a:spLocks noGrp="1"/>
          </p:cNvSpPr>
          <p:nvPr>
            <p:ph type="title"/>
          </p:nvPr>
        </p:nvSpPr>
        <p:spPr>
          <a:xfrm>
            <a:off x="870871" y="2487929"/>
            <a:ext cx="10421336" cy="2290548"/>
          </a:xfrm>
        </p:spPr>
        <p:txBody>
          <a:bodyPr lIns="121898" tIns="121898" rIns="121898" bIns="121898">
            <a:normAutofit/>
          </a:bodyPr>
          <a:lstStyle/>
          <a:p>
            <a:pPr lvl="0" algn="l"/>
            <a:r>
              <a:rPr lang="fr-FR" sz="3200" spc="100" dirty="0"/>
              <a:t>Quels sont les défis que vous rencontrez lors des discussions sur les niveaux de soins ? </a:t>
            </a:r>
            <a:endParaRPr lang="en-US" sz="3200" b="1" spc="100" dirty="0">
              <a:latin typeface="Tahoma" pitchFamily="34"/>
              <a:ea typeface="Tahoma" pitchFamily="34"/>
              <a:cs typeface="Tahoma" pitchFamily="34"/>
            </a:endParaRPr>
          </a:p>
        </p:txBody>
      </p:sp>
    </p:spTree>
    <p:extLst>
      <p:ext uri="{BB962C8B-B14F-4D97-AF65-F5344CB8AC3E}">
        <p14:creationId xmlns:p14="http://schemas.microsoft.com/office/powerpoint/2010/main" val="996259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EBA6164-54C8-434E-9610-6F46D7D230CA}"/>
              </a:ext>
            </a:extLst>
          </p:cNvPr>
          <p:cNvSpPr>
            <a:spLocks noGrp="1"/>
          </p:cNvSpPr>
          <p:nvPr>
            <p:ph type="title"/>
          </p:nvPr>
        </p:nvSpPr>
        <p:spPr/>
        <p:txBody>
          <a:bodyPr/>
          <a:lstStyle/>
          <a:p>
            <a:r>
              <a:rPr lang="fr-FR" dirty="0"/>
              <a:t>Les niveaux de soins</a:t>
            </a:r>
          </a:p>
        </p:txBody>
      </p:sp>
      <p:sp>
        <p:nvSpPr>
          <p:cNvPr id="5" name="Espace réservé du texte 4">
            <a:extLst>
              <a:ext uri="{FF2B5EF4-FFF2-40B4-BE49-F238E27FC236}">
                <a16:creationId xmlns:a16="http://schemas.microsoft.com/office/drawing/2014/main" id="{DBC5ED2A-54E9-294B-8807-6A454BAF145B}"/>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890418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B1FFEC79-6DF1-804F-8DF0-4DFA16DE647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62" t="-1052" r="1162" b="14305"/>
          <a:stretch/>
        </p:blipFill>
        <p:spPr>
          <a:xfrm>
            <a:off x="-80946" y="-617229"/>
            <a:ext cx="11151718" cy="7475229"/>
          </a:xfrm>
          <a:noFill/>
        </p:spPr>
      </p:pic>
    </p:spTree>
    <p:extLst>
      <p:ext uri="{BB962C8B-B14F-4D97-AF65-F5344CB8AC3E}">
        <p14:creationId xmlns:p14="http://schemas.microsoft.com/office/powerpoint/2010/main" val="405571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A058393F-669C-F840-835C-1806EB3AF54B}"/>
              </a:ext>
            </a:extLst>
          </p:cNvPr>
          <p:cNvSpPr>
            <a:spLocks noGrp="1"/>
          </p:cNvSpPr>
          <p:nvPr>
            <p:ph type="title"/>
          </p:nvPr>
        </p:nvSpPr>
        <p:spPr>
          <a:xfrm>
            <a:off x="685800" y="2074333"/>
            <a:ext cx="4495800" cy="1583266"/>
          </a:xfrm>
        </p:spPr>
        <p:txBody>
          <a:bodyPr>
            <a:normAutofit/>
          </a:bodyPr>
          <a:lstStyle/>
          <a:p>
            <a:r>
              <a:rPr lang="fr-FR" sz="3200" dirty="0"/>
              <a:t>Formulaire harmonisé de l’</a:t>
            </a:r>
            <a:r>
              <a:rPr lang="fr-FR" sz="3200" dirty="0" err="1"/>
              <a:t>inesss</a:t>
            </a:r>
            <a:r>
              <a:rPr lang="fr-FR" sz="3200" dirty="0"/>
              <a:t> depuis 2015</a:t>
            </a:r>
          </a:p>
        </p:txBody>
      </p:sp>
      <p:pic>
        <p:nvPicPr>
          <p:cNvPr id="4" name="Espace réservé du contenu 3">
            <a:extLst>
              <a:ext uri="{FF2B5EF4-FFF2-40B4-BE49-F238E27FC236}">
                <a16:creationId xmlns:a16="http://schemas.microsoft.com/office/drawing/2014/main" id="{2F646910-FB66-0F4A-8C35-9278E4065D2A}"/>
              </a:ext>
            </a:extLst>
          </p:cNvPr>
          <p:cNvPicPr>
            <a:picLocks noGrp="1" noChangeAspect="1"/>
          </p:cNvPicPr>
          <p:nvPr>
            <p:ph idx="1"/>
          </p:nvPr>
        </p:nvPicPr>
        <p:blipFill>
          <a:blip r:embed="rId2"/>
          <a:stretch>
            <a:fillRect/>
          </a:stretch>
        </p:blipFill>
        <p:spPr>
          <a:xfrm>
            <a:off x="6389914" y="0"/>
            <a:ext cx="5802086" cy="8425546"/>
          </a:xfrm>
          <a:prstGeom prst="rect">
            <a:avLst/>
          </a:prstGeom>
          <a:solidFill>
            <a:schemeClr val="tx1"/>
          </a:solidFill>
        </p:spPr>
      </p:pic>
      <p:sp>
        <p:nvSpPr>
          <p:cNvPr id="6" name="Espace réservé du texte 5">
            <a:extLst>
              <a:ext uri="{FF2B5EF4-FFF2-40B4-BE49-F238E27FC236}">
                <a16:creationId xmlns:a16="http://schemas.microsoft.com/office/drawing/2014/main" id="{14E4B315-D51A-B74C-8893-EAAD193C70A8}"/>
              </a:ext>
            </a:extLst>
          </p:cNvPr>
          <p:cNvSpPr>
            <a:spLocks noGrp="1"/>
          </p:cNvSpPr>
          <p:nvPr>
            <p:ph type="body" sz="half" idx="2"/>
          </p:nvPr>
        </p:nvSpPr>
        <p:spPr>
          <a:xfrm>
            <a:off x="685800" y="3984171"/>
            <a:ext cx="4354286" cy="1719943"/>
          </a:xfrm>
        </p:spPr>
        <p:txBody>
          <a:bodyPr>
            <a:normAutofit/>
          </a:bodyPr>
          <a:lstStyle/>
          <a:p>
            <a:r>
              <a:rPr lang="fr-FR" sz="2800" dirty="0"/>
              <a:t>Peut être rempli par le médecin ou l’IPS</a:t>
            </a:r>
          </a:p>
        </p:txBody>
      </p:sp>
    </p:spTree>
    <p:extLst>
      <p:ext uri="{BB962C8B-B14F-4D97-AF65-F5344CB8AC3E}">
        <p14:creationId xmlns:p14="http://schemas.microsoft.com/office/powerpoint/2010/main" val="692997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6A5B2A-D2C1-5A43-90FB-F92BCECC8BC5}"/>
              </a:ext>
            </a:extLst>
          </p:cNvPr>
          <p:cNvSpPr>
            <a:spLocks noGrp="1"/>
          </p:cNvSpPr>
          <p:nvPr>
            <p:ph type="title"/>
          </p:nvPr>
        </p:nvSpPr>
        <p:spPr/>
        <p:txBody>
          <a:bodyPr/>
          <a:lstStyle/>
          <a:p>
            <a:r>
              <a:rPr lang="fr-FR" dirty="0"/>
              <a:t>Quelques clarifications</a:t>
            </a:r>
          </a:p>
        </p:txBody>
      </p:sp>
      <p:sp>
        <p:nvSpPr>
          <p:cNvPr id="3" name="Espace réservé du contenu 2">
            <a:extLst>
              <a:ext uri="{FF2B5EF4-FFF2-40B4-BE49-F238E27FC236}">
                <a16:creationId xmlns:a16="http://schemas.microsoft.com/office/drawing/2014/main" id="{B23B6CA2-C5D0-DB43-8581-4051D98A7008}"/>
              </a:ext>
            </a:extLst>
          </p:cNvPr>
          <p:cNvSpPr>
            <a:spLocks noGrp="1"/>
          </p:cNvSpPr>
          <p:nvPr>
            <p:ph idx="1"/>
          </p:nvPr>
        </p:nvSpPr>
        <p:spPr/>
        <p:txBody>
          <a:bodyPr anchor="t">
            <a:normAutofit lnSpcReduction="10000"/>
          </a:bodyPr>
          <a:lstStyle/>
          <a:p>
            <a:r>
              <a:rPr lang="fr-FR" sz="2400" dirty="0"/>
              <a:t>Dans le formulaire de l’INESSS, le niveau de soin et la réanimation cardiorespiratoire (RCR) sont considérée de façon indépendante.</a:t>
            </a:r>
          </a:p>
          <a:p>
            <a:r>
              <a:rPr lang="fr-FR" sz="2400" dirty="0"/>
              <a:t>Aussi, l’intubation </a:t>
            </a:r>
            <a:r>
              <a:rPr lang="fr-FR" sz="2400" dirty="0" err="1"/>
              <a:t>endotrachéale</a:t>
            </a:r>
            <a:r>
              <a:rPr lang="fr-FR" sz="2400" dirty="0"/>
              <a:t> et l’assistance ventilatoire sont considérés de façon indépendante et pourrait être considérés par le patients en NIM B ou C.</a:t>
            </a:r>
          </a:p>
          <a:p>
            <a:r>
              <a:rPr lang="fr-FR" sz="2400" dirty="0"/>
              <a:t>CEPENDANT dans la pratique courante (sauf exceptions)</a:t>
            </a:r>
          </a:p>
          <a:p>
            <a:pPr lvl="1"/>
            <a:r>
              <a:rPr lang="fr-FR" sz="2000" dirty="0"/>
              <a:t>NIM B = sans RCR, parfois avec IET et assistance ventilatoire</a:t>
            </a:r>
          </a:p>
          <a:p>
            <a:pPr lvl="1"/>
            <a:r>
              <a:rPr lang="fr-FR" sz="2000" dirty="0"/>
              <a:t>NIM C = sans RCR ou IET, parfois avec assistance ventilatoire</a:t>
            </a:r>
          </a:p>
          <a:p>
            <a:pPr lvl="1"/>
            <a:r>
              <a:rPr lang="fr-FR" sz="2000" dirty="0"/>
              <a:t>NIM D = sans RCR, IET ou assistance ventilatoire</a:t>
            </a:r>
          </a:p>
        </p:txBody>
      </p:sp>
    </p:spTree>
    <p:extLst>
      <p:ext uri="{BB962C8B-B14F-4D97-AF65-F5344CB8AC3E}">
        <p14:creationId xmlns:p14="http://schemas.microsoft.com/office/powerpoint/2010/main" val="781846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3D94A8-FB2F-8543-AC6A-B87E587A8C96}"/>
              </a:ext>
            </a:extLst>
          </p:cNvPr>
          <p:cNvSpPr>
            <a:spLocks noGrp="1"/>
          </p:cNvSpPr>
          <p:nvPr>
            <p:ph type="title"/>
          </p:nvPr>
        </p:nvSpPr>
        <p:spPr/>
        <p:txBody>
          <a:bodyPr/>
          <a:lstStyle/>
          <a:p>
            <a:r>
              <a:rPr lang="fr-FR" dirty="0"/>
              <a:t>Directives médicales anticipées (DMA</a:t>
            </a:r>
          </a:p>
        </p:txBody>
      </p:sp>
      <p:sp>
        <p:nvSpPr>
          <p:cNvPr id="4" name="Espace réservé du contenu 3">
            <a:extLst>
              <a:ext uri="{FF2B5EF4-FFF2-40B4-BE49-F238E27FC236}">
                <a16:creationId xmlns:a16="http://schemas.microsoft.com/office/drawing/2014/main" id="{DEE903E0-4E2E-3347-98BF-07D7168388BC}"/>
              </a:ext>
            </a:extLst>
          </p:cNvPr>
          <p:cNvSpPr>
            <a:spLocks noGrp="1"/>
          </p:cNvSpPr>
          <p:nvPr>
            <p:ph sz="half" idx="1"/>
          </p:nvPr>
        </p:nvSpPr>
        <p:spPr/>
        <p:txBody>
          <a:bodyPr>
            <a:normAutofit/>
          </a:bodyPr>
          <a:lstStyle/>
          <a:p>
            <a:pPr marL="0" indent="0">
              <a:buNone/>
            </a:pPr>
            <a:r>
              <a:rPr lang="fr-FR" sz="2400" dirty="0"/>
              <a:t>5 SOINS</a:t>
            </a:r>
          </a:p>
          <a:p>
            <a:pPr>
              <a:buFontTx/>
              <a:buChar char="-"/>
            </a:pPr>
            <a:r>
              <a:rPr lang="fr-FR" sz="2400" dirty="0"/>
              <a:t>RCR</a:t>
            </a:r>
          </a:p>
          <a:p>
            <a:pPr>
              <a:buFontTx/>
              <a:buChar char="-"/>
            </a:pPr>
            <a:r>
              <a:rPr lang="fr-FR" sz="2400" dirty="0"/>
              <a:t>IET</a:t>
            </a:r>
          </a:p>
          <a:p>
            <a:pPr>
              <a:buFontTx/>
              <a:buChar char="-"/>
            </a:pPr>
            <a:r>
              <a:rPr lang="fr-FR" sz="2400" dirty="0" err="1"/>
              <a:t>Hémodyalise</a:t>
            </a:r>
            <a:endParaRPr lang="fr-FR" sz="2400" dirty="0"/>
          </a:p>
          <a:p>
            <a:pPr>
              <a:buFontTx/>
              <a:buChar char="-"/>
            </a:pPr>
            <a:r>
              <a:rPr lang="fr-FR" sz="2400" dirty="0"/>
              <a:t>Alimentation forcée ou artificielle</a:t>
            </a:r>
          </a:p>
          <a:p>
            <a:pPr>
              <a:buFontTx/>
              <a:buChar char="-"/>
            </a:pPr>
            <a:r>
              <a:rPr lang="fr-FR" sz="2400" dirty="0"/>
              <a:t>Hydratation forcée ou artificielle</a:t>
            </a:r>
          </a:p>
        </p:txBody>
      </p:sp>
      <p:sp>
        <p:nvSpPr>
          <p:cNvPr id="5" name="Espace réservé du contenu 4">
            <a:extLst>
              <a:ext uri="{FF2B5EF4-FFF2-40B4-BE49-F238E27FC236}">
                <a16:creationId xmlns:a16="http://schemas.microsoft.com/office/drawing/2014/main" id="{C3B8B2F6-0B35-5248-AF09-F5D0D5C9ECE6}"/>
              </a:ext>
            </a:extLst>
          </p:cNvPr>
          <p:cNvSpPr>
            <a:spLocks noGrp="1"/>
          </p:cNvSpPr>
          <p:nvPr>
            <p:ph sz="half" idx="2"/>
          </p:nvPr>
        </p:nvSpPr>
        <p:spPr/>
        <p:txBody>
          <a:bodyPr>
            <a:normAutofit/>
          </a:bodyPr>
          <a:lstStyle/>
          <a:p>
            <a:r>
              <a:rPr lang="fr-FR" sz="2400" dirty="0"/>
              <a:t>Via un formulaire standard</a:t>
            </a:r>
          </a:p>
          <a:p>
            <a:r>
              <a:rPr lang="fr-FR" sz="2400" dirty="0"/>
              <a:t>Déposée ou non dans le registre des DMA</a:t>
            </a:r>
          </a:p>
          <a:p>
            <a:r>
              <a:rPr lang="fr-FR" sz="2400" dirty="0"/>
              <a:t>Fait force de loi sur tout autre document</a:t>
            </a:r>
          </a:p>
          <a:p>
            <a:r>
              <a:rPr lang="fr-FR" sz="2400" dirty="0"/>
              <a:t>Disponible sur le DSQ si déposé au registre</a:t>
            </a:r>
          </a:p>
        </p:txBody>
      </p:sp>
    </p:spTree>
    <p:extLst>
      <p:ext uri="{BB962C8B-B14F-4D97-AF65-F5344CB8AC3E}">
        <p14:creationId xmlns:p14="http://schemas.microsoft.com/office/powerpoint/2010/main" val="7370218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éleste">
  <a:themeElements>
    <a:clrScheme name="Céleste">
      <a:dk1>
        <a:sysClr val="windowText" lastClr="000000"/>
      </a:dk1>
      <a:lt1>
        <a:sysClr val="window" lastClr="FFFFFF"/>
      </a:lt1>
      <a:dk2>
        <a:srgbClr val="16476F"/>
      </a:dk2>
      <a:lt2>
        <a:srgbClr val="EBEBEB"/>
      </a:lt2>
      <a:accent1>
        <a:srgbClr val="E5B458"/>
      </a:accent1>
      <a:accent2>
        <a:srgbClr val="F77754"/>
      </a:accent2>
      <a:accent3>
        <a:srgbClr val="D8507E"/>
      </a:accent3>
      <a:accent4>
        <a:srgbClr val="BC70EE"/>
      </a:accent4>
      <a:accent5>
        <a:srgbClr val="3CA2E2"/>
      </a:accent5>
      <a:accent6>
        <a:srgbClr val="91BF77"/>
      </a:accent6>
      <a:hlink>
        <a:srgbClr val="71DDAB"/>
      </a:hlink>
      <a:folHlink>
        <a:srgbClr val="A6E4C7"/>
      </a:folHlink>
    </a:clrScheme>
    <a:fontScheme name="Célest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élest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B36E0D05-787B-4C61-8268-2D6C1FBEDA32}"/>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Céleste</Template>
  <TotalTime>9186</TotalTime>
  <Words>2797</Words>
  <Application>Microsoft Office PowerPoint</Application>
  <PresentationFormat>Widescreen</PresentationFormat>
  <Paragraphs>273</Paragraphs>
  <Slides>44</Slides>
  <Notes>30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Arial</vt:lpstr>
      <vt:lpstr>Calibri</vt:lpstr>
      <vt:lpstr>Calibri Light</vt:lpstr>
      <vt:lpstr>Helvetica</vt:lpstr>
      <vt:lpstr>Tahoma</vt:lpstr>
      <vt:lpstr>Céleste</vt:lpstr>
      <vt:lpstr>Discuter de maladies graves :  comment aborder les niveaux de soins</vt:lpstr>
      <vt:lpstr>Un peu sur moi</vt:lpstr>
      <vt:lpstr>PowerPoint Presentation</vt:lpstr>
      <vt:lpstr>objectifs</vt:lpstr>
      <vt:lpstr>Les niveaux de soins</vt:lpstr>
      <vt:lpstr>PowerPoint Presentation</vt:lpstr>
      <vt:lpstr>Formulaire harmonisé de l’inesss depuis 2015</vt:lpstr>
      <vt:lpstr>Quelques clarifications</vt:lpstr>
      <vt:lpstr>Directives médicales anticipées (DMA</vt:lpstr>
      <vt:lpstr>Recommandation Choisir avec soin</vt:lpstr>
      <vt:lpstr>Avantages de la discussion</vt:lpstr>
      <vt:lpstr>Réanimation cardio-respiratoire</vt:lpstr>
      <vt:lpstr>Quelles sources d’informations les patients citent-ils le plus souvent en lien avec la RCR ?</vt:lpstr>
      <vt:lpstr>Quelle proportion de patients estiment que la RCR est associée à un taux de succès de &gt; 75 % ?</vt:lpstr>
      <vt:lpstr>Que connaissent les patients sur la RCR ?</vt:lpstr>
      <vt:lpstr>RCR = Soin particulier</vt:lpstr>
      <vt:lpstr>rCR – Taux de succès</vt:lpstr>
      <vt:lpstr>RCR – Comorbidités</vt:lpstr>
      <vt:lpstr>RCR – Comorbidités</vt:lpstr>
      <vt:lpstr>RCR – Comorbidités</vt:lpstr>
      <vt:lpstr>RCR – Fragilité</vt:lpstr>
      <vt:lpstr>RCR – Fragilité &gt; 5</vt:lpstr>
      <vt:lpstr>RCR – Risque neurologique</vt:lpstr>
      <vt:lpstr>La discussion</vt:lpstr>
      <vt:lpstr>Discordances entre souhaits et réalité observable</vt:lpstr>
      <vt:lpstr>Pourquoi ces discordances ?</vt:lpstr>
      <vt:lpstr>Quand discuter le nim?</vt:lpstr>
      <vt:lpstr>Stratégie discussion directe: 1- Connaître Le patienT</vt:lpstr>
      <vt:lpstr>TrajectoireS de maladie</vt:lpstr>
      <vt:lpstr>Évaluation du pronostic</vt:lpstr>
      <vt:lpstr>Stratégie de discussion directe 2- Établir le niveau de soins</vt:lpstr>
      <vt:lpstr>Stratégies de communication discussion indirecte</vt:lpstr>
      <vt:lpstr>Stratégies de communication le choix des mots</vt:lpstr>
      <vt:lpstr>2 scénarios</vt:lpstr>
      <vt:lpstr>Quelques trucs communicationnels</vt:lpstr>
      <vt:lpstr>Quelques trucs communicationnels</vt:lpstr>
      <vt:lpstr>Attention - Limites du nim</vt:lpstr>
      <vt:lpstr>ressources</vt:lpstr>
      <vt:lpstr>Ressources  patients eT famille</vt:lpstr>
      <vt:lpstr>ressources Patients et familles</vt:lpstr>
      <vt:lpstr>Guide d’information pour les patients</vt:lpstr>
      <vt:lpstr>ressources professionels de la santé</vt:lpstr>
      <vt:lpstr>Ressources  professionnels de la santé</vt:lpstr>
      <vt:lpstr>Quels sont les défis que vous rencontrez lors des discussions sur les niveaux de soins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Parlons de la mort!</dc:title>
  <dc:creator>Compte Microsoft</dc:creator>
  <cp:lastModifiedBy>Deanne McKay</cp:lastModifiedBy>
  <cp:revision>97</cp:revision>
  <cp:lastPrinted>2023-01-20T15:56:00Z</cp:lastPrinted>
  <dcterms:created xsi:type="dcterms:W3CDTF">2017-06-14T20:23:05Z</dcterms:created>
  <dcterms:modified xsi:type="dcterms:W3CDTF">2023-10-16T18:28:46Z</dcterms:modified>
</cp:coreProperties>
</file>