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701" r:id="rId3"/>
    <p:sldId id="724" r:id="rId4"/>
    <p:sldId id="703" r:id="rId5"/>
    <p:sldId id="721" r:id="rId6"/>
    <p:sldId id="722" r:id="rId7"/>
    <p:sldId id="723" r:id="rId8"/>
    <p:sldId id="258" r:id="rId9"/>
    <p:sldId id="354" r:id="rId10"/>
    <p:sldId id="355" r:id="rId11"/>
    <p:sldId id="363" r:id="rId12"/>
    <p:sldId id="357" r:id="rId13"/>
    <p:sldId id="360" r:id="rId14"/>
    <p:sldId id="259" r:id="rId15"/>
    <p:sldId id="570" r:id="rId16"/>
    <p:sldId id="386" r:id="rId17"/>
    <p:sldId id="720" r:id="rId18"/>
    <p:sldId id="534" r:id="rId19"/>
    <p:sldId id="708" r:id="rId20"/>
    <p:sldId id="709" r:id="rId21"/>
    <p:sldId id="635" r:id="rId22"/>
    <p:sldId id="640" r:id="rId23"/>
    <p:sldId id="725" r:id="rId24"/>
    <p:sldId id="728" r:id="rId25"/>
    <p:sldId id="727" r:id="rId26"/>
    <p:sldId id="699" r:id="rId27"/>
    <p:sldId id="641" r:id="rId28"/>
    <p:sldId id="729" r:id="rId29"/>
    <p:sldId id="642" r:id="rId30"/>
    <p:sldId id="707" r:id="rId31"/>
    <p:sldId id="704" r:id="rId32"/>
    <p:sldId id="706" r:id="rId33"/>
    <p:sldId id="643" r:id="rId34"/>
    <p:sldId id="547" r:id="rId35"/>
    <p:sldId id="664" r:id="rId36"/>
    <p:sldId id="575" r:id="rId37"/>
    <p:sldId id="504" r:id="rId38"/>
    <p:sldId id="700" r:id="rId39"/>
    <p:sldId id="627" r:id="rId40"/>
    <p:sldId id="629" r:id="rId41"/>
    <p:sldId id="630" r:id="rId42"/>
    <p:sldId id="717" r:id="rId43"/>
    <p:sldId id="645" r:id="rId44"/>
    <p:sldId id="646" r:id="rId45"/>
    <p:sldId id="719" r:id="rId46"/>
    <p:sldId id="644" r:id="rId47"/>
    <p:sldId id="647" r:id="rId48"/>
    <p:sldId id="648" r:id="rId49"/>
    <p:sldId id="655" r:id="rId50"/>
    <p:sldId id="684" r:id="rId51"/>
    <p:sldId id="669" r:id="rId52"/>
    <p:sldId id="710" r:id="rId53"/>
    <p:sldId id="726" r:id="rId54"/>
    <p:sldId id="670" r:id="rId55"/>
    <p:sldId id="654" r:id="rId56"/>
    <p:sldId id="366" r:id="rId57"/>
    <p:sldId id="673" r:id="rId58"/>
    <p:sldId id="674" r:id="rId59"/>
    <p:sldId id="67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B7B2"/>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491975-0EDD-48D4-A01C-01C1AAC3105F}" v="9" dt="2023-11-06T01:40:23.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70719" autoAdjust="0"/>
  </p:normalViewPr>
  <p:slideViewPr>
    <p:cSldViewPr snapToGrid="0" snapToObjects="1">
      <p:cViewPr varScale="1">
        <p:scale>
          <a:sx n="55" d="100"/>
          <a:sy n="55" d="100"/>
        </p:scale>
        <p:origin x="768" y="53"/>
      </p:cViewPr>
      <p:guideLst/>
    </p:cSldViewPr>
  </p:slideViewPr>
  <p:outlineViewPr>
    <p:cViewPr>
      <p:scale>
        <a:sx n="33" d="100"/>
        <a:sy n="33" d="100"/>
      </p:scale>
      <p:origin x="0" y="-27102"/>
    </p:cViewPr>
  </p:outlineViewPr>
  <p:notesTextViewPr>
    <p:cViewPr>
      <p:scale>
        <a:sx n="1" d="1"/>
        <a:sy n="1" d="1"/>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65B97-61D7-A646-8C57-8DAB204C2443}"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B38CE-1D91-F540-A1D5-0B2BB252E3DC}" type="slidenum">
              <a:rPr lang="en-US" smtClean="0"/>
              <a:t>‹#›</a:t>
            </a:fld>
            <a:endParaRPr lang="en-US"/>
          </a:p>
        </p:txBody>
      </p:sp>
    </p:spTree>
    <p:extLst>
      <p:ext uri="{BB962C8B-B14F-4D97-AF65-F5344CB8AC3E}">
        <p14:creationId xmlns:p14="http://schemas.microsoft.com/office/powerpoint/2010/main" val="25158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lbertahealthservices.ca/info/Page12585.aspx"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advancecareplanning.ca/"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Elliot</a:t>
            </a:r>
          </a:p>
        </p:txBody>
      </p:sp>
      <p:sp>
        <p:nvSpPr>
          <p:cNvPr id="4" name="Slide Number Placeholder 3"/>
          <p:cNvSpPr>
            <a:spLocks noGrp="1"/>
          </p:cNvSpPr>
          <p:nvPr>
            <p:ph type="sldNum" sz="quarter" idx="5"/>
          </p:nvPr>
        </p:nvSpPr>
        <p:spPr/>
        <p:txBody>
          <a:bodyPr/>
          <a:lstStyle/>
          <a:p>
            <a:fld id="{DDAB38CE-1D91-F540-A1D5-0B2BB252E3DC}" type="slidenum">
              <a:rPr lang="en-US" smtClean="0"/>
              <a:t>1</a:t>
            </a:fld>
            <a:endParaRPr lang="en-US" dirty="0"/>
          </a:p>
        </p:txBody>
      </p:sp>
    </p:spTree>
    <p:extLst>
      <p:ext uri="{BB962C8B-B14F-4D97-AF65-F5344CB8AC3E}">
        <p14:creationId xmlns:p14="http://schemas.microsoft.com/office/powerpoint/2010/main" val="109805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Sid</a:t>
            </a:r>
          </a:p>
          <a:p>
            <a:pPr marL="0" indent="0">
              <a:buFont typeface="+mj-lt"/>
              <a:buNone/>
            </a:pPr>
            <a:endParaRPr lang="en-CA" i="0" dirty="0"/>
          </a:p>
          <a:p>
            <a:pPr marL="0" indent="0">
              <a:buFont typeface="+mj-lt"/>
              <a:buNone/>
            </a:pPr>
            <a:endParaRPr lang="en-CA" i="0" dirty="0"/>
          </a:p>
          <a:p>
            <a:pPr marL="0" indent="0">
              <a:buFont typeface="+mj-lt"/>
              <a:buNone/>
            </a:pPr>
            <a:r>
              <a:rPr lang="en-CA" i="0" dirty="0"/>
              <a:t>Choosing</a:t>
            </a:r>
            <a:r>
              <a:rPr lang="en-CA" i="0" baseline="0" dirty="0"/>
              <a:t> Wisely’s patient/public facing campaign messaging has been </a:t>
            </a:r>
            <a:r>
              <a:rPr lang="en-CA" i="1" baseline="0" dirty="0"/>
              <a:t>‘</a:t>
            </a:r>
            <a:r>
              <a:rPr lang="en-CA" i="1" dirty="0"/>
              <a:t>More Is Not Always Better’.</a:t>
            </a:r>
            <a:r>
              <a:rPr lang="en-CA" i="1" baseline="0" dirty="0"/>
              <a:t> </a:t>
            </a:r>
            <a:r>
              <a:rPr lang="en-CA" i="0" baseline="0" dirty="0"/>
              <a:t>The </a:t>
            </a:r>
            <a:r>
              <a:rPr lang="en-CA" i="0" dirty="0"/>
              <a:t>goals of the messaging</a:t>
            </a:r>
            <a:r>
              <a:rPr lang="en-CA" i="0" baseline="0" dirty="0"/>
              <a:t> and the public facing materials are to</a:t>
            </a:r>
            <a:r>
              <a:rPr lang="en-CA" i="0" dirty="0"/>
              <a:t>:</a:t>
            </a:r>
          </a:p>
          <a:p>
            <a:pPr marL="0" indent="0">
              <a:buFont typeface="+mj-lt"/>
              <a:buNone/>
            </a:pPr>
            <a:endParaRPr lang="en-US" dirty="0"/>
          </a:p>
          <a:p>
            <a:pPr marL="551618" indent="-551618">
              <a:buFont typeface="+mj-lt"/>
              <a:buAutoNum type="arabicPeriod"/>
            </a:pPr>
            <a:r>
              <a:rPr lang="en-US" dirty="0"/>
              <a:t>Promote the message that in medicine as it is in life, “more is not always better”</a:t>
            </a:r>
          </a:p>
          <a:p>
            <a:pPr marL="551618" indent="-551618">
              <a:buFont typeface="+mj-lt"/>
              <a:buAutoNum type="arabicPeriod"/>
            </a:pPr>
            <a:r>
              <a:rPr lang="en-US" dirty="0"/>
              <a:t>Educate patients about when they might need a particular test or treatment, and when they don’t</a:t>
            </a:r>
          </a:p>
          <a:p>
            <a:pPr marL="551618" indent="-551618">
              <a:buFont typeface="+mj-lt"/>
              <a:buAutoNum type="arabicPeriod"/>
            </a:pPr>
            <a:r>
              <a:rPr lang="en-US" dirty="0"/>
              <a:t>Encourage patients to talk with their doctor about unnecessary care</a:t>
            </a:r>
            <a:endParaRPr lang="en-CA" dirty="0"/>
          </a:p>
          <a:p>
            <a:endParaRPr lang="en-CA" dirty="0"/>
          </a:p>
          <a:p>
            <a:r>
              <a:rPr lang="en-CA" dirty="0"/>
              <a:t>Posters available</a:t>
            </a:r>
            <a:r>
              <a:rPr lang="en-CA" baseline="0" dirty="0"/>
              <a:t> from CWC, please email info@choosingwiselycanada.org to receive More is Not Always Better materials </a:t>
            </a:r>
            <a:endParaRPr lang="en-CA" dirty="0"/>
          </a:p>
        </p:txBody>
      </p:sp>
      <p:sp>
        <p:nvSpPr>
          <p:cNvPr id="4" name="Slide Number Placeholder 3"/>
          <p:cNvSpPr>
            <a:spLocks noGrp="1"/>
          </p:cNvSpPr>
          <p:nvPr>
            <p:ph type="sldNum" sz="quarter" idx="10"/>
          </p:nvPr>
        </p:nvSpPr>
        <p:spPr/>
        <p:txBody>
          <a:bodyPr/>
          <a:lstStyle/>
          <a:p>
            <a:fld id="{18DE91CE-56FB-454E-B79E-7F357331A007}" type="slidenum">
              <a:rPr lang="en-CA" smtClean="0"/>
              <a:t>11</a:t>
            </a:fld>
            <a:endParaRPr lang="en-CA" dirty="0"/>
          </a:p>
        </p:txBody>
      </p:sp>
    </p:spTree>
    <p:extLst>
      <p:ext uri="{BB962C8B-B14F-4D97-AF65-F5344CB8AC3E}">
        <p14:creationId xmlns:p14="http://schemas.microsoft.com/office/powerpoint/2010/main" val="194923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Sid-add planetary health</a:t>
            </a:r>
          </a:p>
        </p:txBody>
      </p:sp>
      <p:sp>
        <p:nvSpPr>
          <p:cNvPr id="4" name="Slide Number Placeholder 3"/>
          <p:cNvSpPr>
            <a:spLocks noGrp="1"/>
          </p:cNvSpPr>
          <p:nvPr>
            <p:ph type="sldNum" sz="quarter" idx="10"/>
          </p:nvPr>
        </p:nvSpPr>
        <p:spPr/>
        <p:txBody>
          <a:bodyPr/>
          <a:lstStyle/>
          <a:p>
            <a:fld id="{18DE91CE-56FB-454E-B79E-7F357331A007}" type="slidenum">
              <a:rPr lang="en-CA" smtClean="0">
                <a:solidFill>
                  <a:prstClr val="black"/>
                </a:solidFill>
              </a:rPr>
              <a:pPr/>
              <a:t>12</a:t>
            </a:fld>
            <a:endParaRPr lang="en-CA" dirty="0">
              <a:solidFill>
                <a:prstClr val="black"/>
              </a:solidFill>
            </a:endParaRPr>
          </a:p>
        </p:txBody>
      </p:sp>
    </p:spTree>
    <p:extLst>
      <p:ext uri="{BB962C8B-B14F-4D97-AF65-F5344CB8AC3E}">
        <p14:creationId xmlns:p14="http://schemas.microsoft.com/office/powerpoint/2010/main" val="4058787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Sid</a:t>
            </a:r>
          </a:p>
          <a:p>
            <a:endParaRPr lang="en-US" dirty="0"/>
          </a:p>
        </p:txBody>
      </p:sp>
      <p:sp>
        <p:nvSpPr>
          <p:cNvPr id="4" name="Slide Number Placeholder 3"/>
          <p:cNvSpPr>
            <a:spLocks noGrp="1"/>
          </p:cNvSpPr>
          <p:nvPr>
            <p:ph type="sldNum" sz="quarter" idx="10"/>
          </p:nvPr>
        </p:nvSpPr>
        <p:spPr/>
        <p:txBody>
          <a:bodyPr/>
          <a:lstStyle/>
          <a:p>
            <a:fld id="{2272F76E-44C5-43EB-988B-A45843062D4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6871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notes: </a:t>
            </a:r>
            <a:r>
              <a:rPr lang="en-CA" dirty="0"/>
              <a:t>Temptation to overtreat in this setting, e.g. to risk avoiding community spread in the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DAB38CE-1D91-F540-A1D5-0B2BB252E3DC}" type="slidenum">
              <a:rPr lang="en-US" smtClean="0"/>
              <a:t>14</a:t>
            </a:fld>
            <a:endParaRPr lang="en-US" dirty="0"/>
          </a:p>
        </p:txBody>
      </p:sp>
    </p:spTree>
    <p:extLst>
      <p:ext uri="{BB962C8B-B14F-4D97-AF65-F5344CB8AC3E}">
        <p14:creationId xmlns:p14="http://schemas.microsoft.com/office/powerpoint/2010/main" val="2013329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F9CAA84-ED16-4DFD-B083-CC2384773A01}"/>
              </a:ext>
            </a:extLst>
          </p:cNvPr>
          <p:cNvSpPr>
            <a:spLocks noGrp="1" noRot="1" noChangeAspect="1" noTextEdit="1"/>
          </p:cNvSpPr>
          <p:nvPr>
            <p:ph type="sldImg"/>
          </p:nvPr>
        </p:nvSpPr>
        <p:spPr>
          <a:xfrm>
            <a:off x="685800" y="1143000"/>
            <a:ext cx="5486400" cy="3086100"/>
          </a:xfrm>
          <a:ln/>
        </p:spPr>
      </p:sp>
      <p:sp>
        <p:nvSpPr>
          <p:cNvPr id="28675" name="Notes Placeholder 2">
            <a:extLst>
              <a:ext uri="{FF2B5EF4-FFF2-40B4-BE49-F238E27FC236}">
                <a16:creationId xmlns:a16="http://schemas.microsoft.com/office/drawing/2014/main" id="{E90D7554-674C-47AC-9572-4527529F2D5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Sid</a:t>
            </a:r>
          </a:p>
        </p:txBody>
      </p:sp>
      <p:sp>
        <p:nvSpPr>
          <p:cNvPr id="28676" name="Slide Number Placeholder 3">
            <a:extLst>
              <a:ext uri="{FF2B5EF4-FFF2-40B4-BE49-F238E27FC236}">
                <a16:creationId xmlns:a16="http://schemas.microsoft.com/office/drawing/2014/main" id="{0E025FF5-A48A-4235-BDF3-E3FD704182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0"/>
                <a:cs typeface="ヒラギノ角ゴ Pro W3" charset="0"/>
              </a:defRPr>
            </a:lvl1pPr>
            <a:lvl2pPr marL="765175" indent="-293688">
              <a:defRPr sz="2400">
                <a:solidFill>
                  <a:schemeClr val="tx1"/>
                </a:solidFill>
                <a:latin typeface="Arial" panose="020B0604020202020204" pitchFamily="34" charset="0"/>
                <a:ea typeface="ヒラギノ角ゴ Pro W3" charset="0"/>
                <a:cs typeface="ヒラギノ角ゴ Pro W3" charset="0"/>
              </a:defRPr>
            </a:lvl2pPr>
            <a:lvl3pPr marL="1176338" indent="-234950">
              <a:defRPr sz="2400">
                <a:solidFill>
                  <a:schemeClr val="tx1"/>
                </a:solidFill>
                <a:latin typeface="Arial" panose="020B0604020202020204" pitchFamily="34" charset="0"/>
                <a:ea typeface="ヒラギノ角ゴ Pro W3" charset="0"/>
                <a:cs typeface="ヒラギノ角ゴ Pro W3" charset="0"/>
              </a:defRPr>
            </a:lvl3pPr>
            <a:lvl4pPr marL="1647825" indent="-234950">
              <a:defRPr sz="2400">
                <a:solidFill>
                  <a:schemeClr val="tx1"/>
                </a:solidFill>
                <a:latin typeface="Arial" panose="020B0604020202020204" pitchFamily="34" charset="0"/>
                <a:ea typeface="ヒラギノ角ゴ Pro W3" charset="0"/>
                <a:cs typeface="ヒラギノ角ゴ Pro W3" charset="0"/>
              </a:defRPr>
            </a:lvl4pPr>
            <a:lvl5pPr marL="2119313" indent="-234950">
              <a:defRPr sz="2400">
                <a:solidFill>
                  <a:schemeClr val="tx1"/>
                </a:solidFill>
                <a:latin typeface="Arial" panose="020B0604020202020204" pitchFamily="34" charset="0"/>
                <a:ea typeface="ヒラギノ角ゴ Pro W3" charset="0"/>
                <a:cs typeface="ヒラギノ角ゴ Pro W3" charset="0"/>
              </a:defRPr>
            </a:lvl5pPr>
            <a:lvl6pPr marL="2576513" indent="-23495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6pPr>
            <a:lvl7pPr marL="3033713" indent="-23495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7pPr>
            <a:lvl8pPr marL="3490913" indent="-23495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8pPr>
            <a:lvl9pPr marL="3948113" indent="-234950" eaLnBrk="0" fontAlgn="base" hangingPunct="0">
              <a:spcBef>
                <a:spcPct val="0"/>
              </a:spcBef>
              <a:spcAft>
                <a:spcPct val="0"/>
              </a:spcAft>
              <a:defRPr sz="2400">
                <a:solidFill>
                  <a:schemeClr val="tx1"/>
                </a:solidFill>
                <a:latin typeface="Arial" panose="020B0604020202020204" pitchFamily="34" charset="0"/>
                <a:ea typeface="ヒラギノ角ゴ Pro W3" charset="0"/>
                <a:cs typeface="ヒラギノ角ゴ Pro W3" charset="0"/>
              </a:defRPr>
            </a:lvl9pPr>
          </a:lstStyle>
          <a:p>
            <a:fld id="{516C4CA6-FE65-482B-9160-F9773745287B}" type="slidenum">
              <a:rPr lang="en-US" altLang="en-US" sz="1200"/>
              <a:pPr/>
              <a:t>15</a:t>
            </a:fld>
            <a:endParaRPr lang="en-US" altLang="en-US" sz="1200" dirty="0"/>
          </a:p>
        </p:txBody>
      </p:sp>
    </p:spTree>
    <p:extLst>
      <p:ext uri="{BB962C8B-B14F-4D97-AF65-F5344CB8AC3E}">
        <p14:creationId xmlns:p14="http://schemas.microsoft.com/office/powerpoint/2010/main" val="100014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16</a:t>
            </a:fld>
            <a:endParaRPr lang="en-US" dirty="0"/>
          </a:p>
        </p:txBody>
      </p:sp>
    </p:spTree>
    <p:extLst>
      <p:ext uri="{BB962C8B-B14F-4D97-AF65-F5344CB8AC3E}">
        <p14:creationId xmlns:p14="http://schemas.microsoft.com/office/powerpoint/2010/main" val="112742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17</a:t>
            </a:fld>
            <a:endParaRPr lang="en-US"/>
          </a:p>
        </p:txBody>
      </p:sp>
    </p:spTree>
    <p:extLst>
      <p:ext uri="{BB962C8B-B14F-4D97-AF65-F5344CB8AC3E}">
        <p14:creationId xmlns:p14="http://schemas.microsoft.com/office/powerpoint/2010/main" val="2142280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18</a:t>
            </a:fld>
            <a:endParaRPr lang="en-US" dirty="0"/>
          </a:p>
        </p:txBody>
      </p:sp>
    </p:spTree>
    <p:extLst>
      <p:ext uri="{BB962C8B-B14F-4D97-AF65-F5344CB8AC3E}">
        <p14:creationId xmlns:p14="http://schemas.microsoft.com/office/powerpoint/2010/main" val="3403677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19</a:t>
            </a:fld>
            <a:endParaRPr lang="en-US" dirty="0"/>
          </a:p>
        </p:txBody>
      </p:sp>
    </p:spTree>
    <p:extLst>
      <p:ext uri="{BB962C8B-B14F-4D97-AF65-F5344CB8AC3E}">
        <p14:creationId xmlns:p14="http://schemas.microsoft.com/office/powerpoint/2010/main" val="407475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20</a:t>
            </a:fld>
            <a:endParaRPr lang="en-US" dirty="0"/>
          </a:p>
        </p:txBody>
      </p:sp>
    </p:spTree>
    <p:extLst>
      <p:ext uri="{BB962C8B-B14F-4D97-AF65-F5344CB8AC3E}">
        <p14:creationId xmlns:p14="http://schemas.microsoft.com/office/powerpoint/2010/main" val="203504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Need Vivian’s disclosures</a:t>
            </a:r>
          </a:p>
        </p:txBody>
      </p:sp>
      <p:sp>
        <p:nvSpPr>
          <p:cNvPr id="4" name="Slide Number Placeholder 3"/>
          <p:cNvSpPr>
            <a:spLocks noGrp="1"/>
          </p:cNvSpPr>
          <p:nvPr>
            <p:ph type="sldNum" sz="quarter" idx="10"/>
          </p:nvPr>
        </p:nvSpPr>
        <p:spPr/>
        <p:txBody>
          <a:bodyPr/>
          <a:lstStyle/>
          <a:p>
            <a:fld id="{C8EEF095-98A1-4BD3-B7D3-3DE745826CE1}" type="slidenum">
              <a:rPr lang="en-CA" smtClean="0"/>
              <a:t>2</a:t>
            </a:fld>
            <a:endParaRPr lang="en-CA" dirty="0"/>
          </a:p>
        </p:txBody>
      </p:sp>
    </p:spTree>
    <p:extLst>
      <p:ext uri="{BB962C8B-B14F-4D97-AF65-F5344CB8AC3E}">
        <p14:creationId xmlns:p14="http://schemas.microsoft.com/office/powerpoint/2010/main" val="3021418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21</a:t>
            </a:fld>
            <a:endParaRPr lang="en-US" dirty="0"/>
          </a:p>
        </p:txBody>
      </p:sp>
    </p:spTree>
    <p:extLst>
      <p:ext uri="{BB962C8B-B14F-4D97-AF65-F5344CB8AC3E}">
        <p14:creationId xmlns:p14="http://schemas.microsoft.com/office/powerpoint/2010/main" val="2937145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Transfers are to the ER which are usually unfamiliar and stressful environments</a:t>
            </a:r>
          </a:p>
          <a:p>
            <a:r>
              <a:rPr lang="en-US" dirty="0"/>
              <a:t>Hazards of unnecessary hospitalization include:</a:t>
            </a:r>
          </a:p>
          <a:p>
            <a:pPr lvl="1"/>
            <a:r>
              <a:rPr lang="en-US" dirty="0"/>
              <a:t>Delirium</a:t>
            </a:r>
          </a:p>
          <a:p>
            <a:pPr lvl="1"/>
            <a:r>
              <a:rPr lang="en-US" dirty="0"/>
              <a:t>Hospital acquired infection</a:t>
            </a:r>
          </a:p>
          <a:p>
            <a:pPr lvl="1"/>
            <a:r>
              <a:rPr lang="en-US" dirty="0"/>
              <a:t>Medication side effects</a:t>
            </a:r>
          </a:p>
          <a:p>
            <a:pPr lvl="1"/>
            <a:r>
              <a:rPr lang="en-US" dirty="0"/>
              <a:t>Sleep disturbances</a:t>
            </a:r>
          </a:p>
          <a:p>
            <a:pPr lvl="1"/>
            <a:r>
              <a:rPr lang="en-US" dirty="0"/>
              <a:t>Deconditioning</a:t>
            </a:r>
          </a:p>
        </p:txBody>
      </p:sp>
      <p:sp>
        <p:nvSpPr>
          <p:cNvPr id="4" name="Slide Number Placeholder 3"/>
          <p:cNvSpPr>
            <a:spLocks noGrp="1"/>
          </p:cNvSpPr>
          <p:nvPr>
            <p:ph type="sldNum" sz="quarter" idx="5"/>
          </p:nvPr>
        </p:nvSpPr>
        <p:spPr/>
        <p:txBody>
          <a:bodyPr/>
          <a:lstStyle/>
          <a:p>
            <a:fld id="{DDAB38CE-1D91-F540-A1D5-0B2BB252E3DC}" type="slidenum">
              <a:rPr lang="en-US" smtClean="0"/>
              <a:t>22</a:t>
            </a:fld>
            <a:endParaRPr lang="en-US" dirty="0"/>
          </a:p>
        </p:txBody>
      </p:sp>
    </p:spTree>
    <p:extLst>
      <p:ext uri="{BB962C8B-B14F-4D97-AF65-F5344CB8AC3E}">
        <p14:creationId xmlns:p14="http://schemas.microsoft.com/office/powerpoint/2010/main" val="417850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 In Alberta- Conversations Matter; ACP toolkit to help healthcare professionals, patients and families/ </a:t>
            </a:r>
            <a:r>
              <a:rPr lang="en-US" dirty="0" err="1"/>
              <a:t>carepartners</a:t>
            </a:r>
            <a:r>
              <a:rPr lang="en-US" dirty="0"/>
              <a:t> engage in the discussions around GCD.</a:t>
            </a:r>
          </a:p>
        </p:txBody>
      </p:sp>
      <p:sp>
        <p:nvSpPr>
          <p:cNvPr id="4" name="Slide Number Placeholder 3"/>
          <p:cNvSpPr>
            <a:spLocks noGrp="1"/>
          </p:cNvSpPr>
          <p:nvPr>
            <p:ph type="sldNum" sz="quarter" idx="5"/>
          </p:nvPr>
        </p:nvSpPr>
        <p:spPr/>
        <p:txBody>
          <a:bodyPr/>
          <a:lstStyle/>
          <a:p>
            <a:fld id="{DDAB38CE-1D91-F540-A1D5-0B2BB252E3DC}" type="slidenum">
              <a:rPr lang="en-US" smtClean="0"/>
              <a:t>23</a:t>
            </a:fld>
            <a:endParaRPr lang="en-US"/>
          </a:p>
        </p:txBody>
      </p:sp>
    </p:spTree>
    <p:extLst>
      <p:ext uri="{BB962C8B-B14F-4D97-AF65-F5344CB8AC3E}">
        <p14:creationId xmlns:p14="http://schemas.microsoft.com/office/powerpoint/2010/main" val="3864755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 In Alberta- Conversations Matter; ACP toolkit to help healthcare professionals, patients and families/ </a:t>
            </a:r>
            <a:r>
              <a:rPr lang="en-US" dirty="0" err="1"/>
              <a:t>carepartners</a:t>
            </a:r>
            <a:r>
              <a:rPr lang="en-US" dirty="0"/>
              <a:t> engage in the discussions around GCD.</a:t>
            </a:r>
          </a:p>
        </p:txBody>
      </p:sp>
      <p:sp>
        <p:nvSpPr>
          <p:cNvPr id="4" name="Slide Number Placeholder 3"/>
          <p:cNvSpPr>
            <a:spLocks noGrp="1"/>
          </p:cNvSpPr>
          <p:nvPr>
            <p:ph type="sldNum" sz="quarter" idx="5"/>
          </p:nvPr>
        </p:nvSpPr>
        <p:spPr/>
        <p:txBody>
          <a:bodyPr/>
          <a:lstStyle/>
          <a:p>
            <a:fld id="{DDAB38CE-1D91-F540-A1D5-0B2BB252E3DC}" type="slidenum">
              <a:rPr lang="en-US" smtClean="0"/>
              <a:t>24</a:t>
            </a:fld>
            <a:endParaRPr lang="en-US"/>
          </a:p>
        </p:txBody>
      </p:sp>
    </p:spTree>
    <p:extLst>
      <p:ext uri="{BB962C8B-B14F-4D97-AF65-F5344CB8AC3E}">
        <p14:creationId xmlns:p14="http://schemas.microsoft.com/office/powerpoint/2010/main" val="1972858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Advance Care Planning | Alberta Health Services</a:t>
            </a:r>
            <a:endParaRPr lang="en-US" dirty="0"/>
          </a:p>
          <a:p>
            <a:r>
              <a:rPr lang="en-US" dirty="0">
                <a:hlinkClick r:id="rId4"/>
              </a:rPr>
              <a:t>Home - ACP in Canada | PPS au Canada (advancecareplanning.ca)</a:t>
            </a:r>
            <a:endParaRPr lang="en-CA" dirty="0"/>
          </a:p>
        </p:txBody>
      </p:sp>
      <p:sp>
        <p:nvSpPr>
          <p:cNvPr id="4" name="Slide Number Placeholder 3"/>
          <p:cNvSpPr>
            <a:spLocks noGrp="1"/>
          </p:cNvSpPr>
          <p:nvPr>
            <p:ph type="sldNum" sz="quarter" idx="5"/>
          </p:nvPr>
        </p:nvSpPr>
        <p:spPr/>
        <p:txBody>
          <a:bodyPr/>
          <a:lstStyle/>
          <a:p>
            <a:fld id="{DDAB38CE-1D91-F540-A1D5-0B2BB252E3DC}" type="slidenum">
              <a:rPr lang="en-US" smtClean="0"/>
              <a:t>25</a:t>
            </a:fld>
            <a:endParaRPr lang="en-US"/>
          </a:p>
        </p:txBody>
      </p:sp>
    </p:spTree>
    <p:extLst>
      <p:ext uri="{BB962C8B-B14F-4D97-AF65-F5344CB8AC3E}">
        <p14:creationId xmlns:p14="http://schemas.microsoft.com/office/powerpoint/2010/main" val="3105067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Vivian</a:t>
            </a:r>
          </a:p>
          <a:p>
            <a:r>
              <a:rPr lang="en-CA" dirty="0">
                <a:hlinkClick r:id="rId3"/>
              </a:rPr>
              <a:t>Time to Talk - Choosing Wisely Canada</a:t>
            </a:r>
            <a:endParaRPr lang="en-CA" dirty="0"/>
          </a:p>
        </p:txBody>
      </p:sp>
      <p:sp>
        <p:nvSpPr>
          <p:cNvPr id="4" name="Slide Number Placeholder 3"/>
          <p:cNvSpPr>
            <a:spLocks noGrp="1"/>
          </p:cNvSpPr>
          <p:nvPr>
            <p:ph type="sldNum" sz="quarter" idx="10"/>
          </p:nvPr>
        </p:nvSpPr>
        <p:spPr/>
        <p:txBody>
          <a:bodyPr/>
          <a:lstStyle/>
          <a:p>
            <a:fld id="{DDAB38CE-1D91-F540-A1D5-0B2BB252E3DC}" type="slidenum">
              <a:rPr lang="en-US" smtClean="0"/>
              <a:t>26</a:t>
            </a:fld>
            <a:endParaRPr lang="en-US" dirty="0"/>
          </a:p>
        </p:txBody>
      </p:sp>
    </p:spTree>
    <p:extLst>
      <p:ext uri="{BB962C8B-B14F-4D97-AF65-F5344CB8AC3E}">
        <p14:creationId xmlns:p14="http://schemas.microsoft.com/office/powerpoint/2010/main" val="1709972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27</a:t>
            </a:fld>
            <a:endParaRPr lang="en-US" dirty="0"/>
          </a:p>
        </p:txBody>
      </p:sp>
    </p:spTree>
    <p:extLst>
      <p:ext uri="{BB962C8B-B14F-4D97-AF65-F5344CB8AC3E}">
        <p14:creationId xmlns:p14="http://schemas.microsoft.com/office/powerpoint/2010/main" val="2913394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28</a:t>
            </a:fld>
            <a:endParaRPr lang="en-US" dirty="0"/>
          </a:p>
        </p:txBody>
      </p:sp>
    </p:spTree>
    <p:extLst>
      <p:ext uri="{BB962C8B-B14F-4D97-AF65-F5344CB8AC3E}">
        <p14:creationId xmlns:p14="http://schemas.microsoft.com/office/powerpoint/2010/main" val="3023846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29</a:t>
            </a:fld>
            <a:endParaRPr lang="en-US" dirty="0"/>
          </a:p>
        </p:txBody>
      </p:sp>
    </p:spTree>
    <p:extLst>
      <p:ext uri="{BB962C8B-B14F-4D97-AF65-F5344CB8AC3E}">
        <p14:creationId xmlns:p14="http://schemas.microsoft.com/office/powerpoint/2010/main" val="1326295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Sid</a:t>
            </a:r>
          </a:p>
          <a:p>
            <a:endParaRPr lang="en-US" dirty="0"/>
          </a:p>
        </p:txBody>
      </p:sp>
      <p:sp>
        <p:nvSpPr>
          <p:cNvPr id="4" name="Slide Number Placeholder 3"/>
          <p:cNvSpPr>
            <a:spLocks noGrp="1"/>
          </p:cNvSpPr>
          <p:nvPr>
            <p:ph type="sldNum" sz="quarter" idx="5"/>
          </p:nvPr>
        </p:nvSpPr>
        <p:spPr/>
        <p:txBody>
          <a:bodyPr/>
          <a:lstStyle/>
          <a:p>
            <a:fld id="{DDAB38CE-1D91-F540-A1D5-0B2BB252E3DC}" type="slidenum">
              <a:rPr lang="en-US" smtClean="0"/>
              <a:t>30</a:t>
            </a:fld>
            <a:endParaRPr lang="en-US" dirty="0"/>
          </a:p>
        </p:txBody>
      </p:sp>
    </p:spTree>
    <p:extLst>
      <p:ext uri="{BB962C8B-B14F-4D97-AF65-F5344CB8AC3E}">
        <p14:creationId xmlns:p14="http://schemas.microsoft.com/office/powerpoint/2010/main" val="2668288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Vivan</a:t>
            </a:r>
            <a:endParaRPr lang="en-CA" dirty="0"/>
          </a:p>
        </p:txBody>
      </p:sp>
      <p:sp>
        <p:nvSpPr>
          <p:cNvPr id="4" name="Slide Number Placeholder 3"/>
          <p:cNvSpPr>
            <a:spLocks noGrp="1"/>
          </p:cNvSpPr>
          <p:nvPr>
            <p:ph type="sldNum" sz="quarter" idx="10"/>
          </p:nvPr>
        </p:nvSpPr>
        <p:spPr/>
        <p:txBody>
          <a:bodyPr/>
          <a:lstStyle/>
          <a:p>
            <a:fld id="{C8EEF095-98A1-4BD3-B7D3-3DE745826CE1}" type="slidenum">
              <a:rPr lang="en-CA" smtClean="0"/>
              <a:t>4</a:t>
            </a:fld>
            <a:endParaRPr lang="en-CA" dirty="0"/>
          </a:p>
        </p:txBody>
      </p:sp>
    </p:spTree>
    <p:extLst>
      <p:ext uri="{BB962C8B-B14F-4D97-AF65-F5344CB8AC3E}">
        <p14:creationId xmlns:p14="http://schemas.microsoft.com/office/powerpoint/2010/main" val="4138523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Sid</a:t>
            </a:r>
          </a:p>
          <a:p>
            <a:pPr marL="514350" indent="-514350">
              <a:buAutoNum type="arabicPeriod"/>
            </a:pPr>
            <a:r>
              <a:rPr lang="en-US" dirty="0"/>
              <a:t>Agree on appropriateness criteria </a:t>
            </a:r>
          </a:p>
          <a:p>
            <a:pPr lvl="1">
              <a:buFont typeface="Courier New" panose="02070309020205020404" pitchFamily="49" charset="0"/>
              <a:buChar char="o"/>
            </a:pPr>
            <a:r>
              <a:rPr lang="en-US" dirty="0"/>
              <a:t>Severe delusions/hallucinations</a:t>
            </a:r>
          </a:p>
          <a:p>
            <a:pPr lvl="1">
              <a:buFont typeface="Courier New" panose="02070309020205020404" pitchFamily="49" charset="0"/>
              <a:buChar char="o"/>
            </a:pPr>
            <a:r>
              <a:rPr lang="en-US" dirty="0" err="1"/>
              <a:t>Behaviours</a:t>
            </a:r>
            <a:r>
              <a:rPr lang="en-US" dirty="0"/>
              <a:t> that put others at risk of injury</a:t>
            </a:r>
          </a:p>
          <a:p>
            <a:pPr lvl="1">
              <a:buFont typeface="Courier New" panose="02070309020205020404" pitchFamily="49" charset="0"/>
              <a:buChar char="o"/>
            </a:pPr>
            <a:endParaRPr lang="en-US" dirty="0"/>
          </a:p>
          <a:p>
            <a:pPr marL="514350" indent="-514350">
              <a:buAutoNum type="arabicPeriod"/>
            </a:pPr>
            <a:r>
              <a:rPr lang="en-US" dirty="0"/>
              <a:t>Educate care staff as to reasons for responsive </a:t>
            </a:r>
            <a:r>
              <a:rPr lang="en-US" dirty="0" err="1"/>
              <a:t>behaviours</a:t>
            </a:r>
            <a:endParaRPr lang="en-US" dirty="0"/>
          </a:p>
          <a:p>
            <a:pPr lvl="1">
              <a:buFont typeface="Courier New" panose="02070309020205020404" pitchFamily="49" charset="0"/>
              <a:buChar char="o"/>
            </a:pPr>
            <a:r>
              <a:rPr lang="en-US" dirty="0"/>
              <a:t>Environmental </a:t>
            </a:r>
          </a:p>
          <a:p>
            <a:pPr lvl="1">
              <a:buFont typeface="Courier New" panose="02070309020205020404" pitchFamily="49" charset="0"/>
              <a:buChar char="o"/>
            </a:pPr>
            <a:r>
              <a:rPr lang="en-US" dirty="0"/>
              <a:t>Medical/biological</a:t>
            </a:r>
          </a:p>
          <a:p>
            <a:pPr lvl="1">
              <a:buFont typeface="Courier New" panose="02070309020205020404" pitchFamily="49" charset="0"/>
              <a:buChar char="o"/>
            </a:pPr>
            <a:r>
              <a:rPr lang="en-US" dirty="0"/>
              <a:t>Basic physical needs</a:t>
            </a:r>
          </a:p>
          <a:p>
            <a:pPr lvl="1">
              <a:buFont typeface="Courier New" panose="02070309020205020404" pitchFamily="49" charset="0"/>
              <a:buChar char="o"/>
            </a:pPr>
            <a:r>
              <a:rPr lang="en-US" dirty="0"/>
              <a:t>Psychosocial</a:t>
            </a:r>
          </a:p>
          <a:p>
            <a:pPr lvl="1">
              <a:buFont typeface="Courier New" panose="02070309020205020404" pitchFamily="49" charset="0"/>
              <a:buChar char="o"/>
            </a:pPr>
            <a:endParaRPr lang="en-US" dirty="0"/>
          </a:p>
          <a:p>
            <a:endParaRPr lang="en-US" dirty="0"/>
          </a:p>
        </p:txBody>
      </p:sp>
      <p:sp>
        <p:nvSpPr>
          <p:cNvPr id="4" name="Slide Number Placeholder 3"/>
          <p:cNvSpPr>
            <a:spLocks noGrp="1"/>
          </p:cNvSpPr>
          <p:nvPr>
            <p:ph type="sldNum" sz="quarter" idx="5"/>
          </p:nvPr>
        </p:nvSpPr>
        <p:spPr/>
        <p:txBody>
          <a:bodyPr/>
          <a:lstStyle/>
          <a:p>
            <a:fld id="{DDAB38CE-1D91-F540-A1D5-0B2BB252E3DC}" type="slidenum">
              <a:rPr lang="en-US" smtClean="0"/>
              <a:t>31</a:t>
            </a:fld>
            <a:endParaRPr lang="en-US" dirty="0"/>
          </a:p>
        </p:txBody>
      </p:sp>
    </p:spTree>
    <p:extLst>
      <p:ext uri="{BB962C8B-B14F-4D97-AF65-F5344CB8AC3E}">
        <p14:creationId xmlns:p14="http://schemas.microsoft.com/office/powerpoint/2010/main" val="1782771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Sid</a:t>
            </a:r>
          </a:p>
          <a:p>
            <a:endParaRPr lang="en-US" dirty="0"/>
          </a:p>
        </p:txBody>
      </p:sp>
      <p:sp>
        <p:nvSpPr>
          <p:cNvPr id="4" name="Slide Number Placeholder 3"/>
          <p:cNvSpPr>
            <a:spLocks noGrp="1"/>
          </p:cNvSpPr>
          <p:nvPr>
            <p:ph type="sldNum" sz="quarter" idx="5"/>
          </p:nvPr>
        </p:nvSpPr>
        <p:spPr/>
        <p:txBody>
          <a:bodyPr/>
          <a:lstStyle/>
          <a:p>
            <a:fld id="{DDAB38CE-1D91-F540-A1D5-0B2BB252E3DC}" type="slidenum">
              <a:rPr lang="en-US" smtClean="0"/>
              <a:t>32</a:t>
            </a:fld>
            <a:endParaRPr lang="en-US" dirty="0"/>
          </a:p>
        </p:txBody>
      </p:sp>
    </p:spTree>
    <p:extLst>
      <p:ext uri="{BB962C8B-B14F-4D97-AF65-F5344CB8AC3E}">
        <p14:creationId xmlns:p14="http://schemas.microsoft.com/office/powerpoint/2010/main" val="1163883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33</a:t>
            </a:fld>
            <a:endParaRPr lang="en-US" dirty="0"/>
          </a:p>
        </p:txBody>
      </p:sp>
    </p:spTree>
    <p:extLst>
      <p:ext uri="{BB962C8B-B14F-4D97-AF65-F5344CB8AC3E}">
        <p14:creationId xmlns:p14="http://schemas.microsoft.com/office/powerpoint/2010/main" val="1136685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a:p>
            <a:endParaRPr lang="en-US" dirty="0"/>
          </a:p>
          <a:p>
            <a:r>
              <a:rPr lang="en-US" dirty="0"/>
              <a:t>GMHCS- only test urine if symptoms and signs clearly demonstrate a UTI.</a:t>
            </a:r>
          </a:p>
        </p:txBody>
      </p:sp>
      <p:sp>
        <p:nvSpPr>
          <p:cNvPr id="4" name="Slide Number Placeholder 3"/>
          <p:cNvSpPr>
            <a:spLocks noGrp="1"/>
          </p:cNvSpPr>
          <p:nvPr>
            <p:ph type="sldNum" sz="quarter" idx="10"/>
          </p:nvPr>
        </p:nvSpPr>
        <p:spPr/>
        <p:txBody>
          <a:bodyPr/>
          <a:lstStyle/>
          <a:p>
            <a:fld id="{E49BF4F8-D62C-4BF1-97DC-74CA0E7E4AA7}" type="slidenum">
              <a:rPr lang="en-CA" smtClean="0"/>
              <a:t>34</a:t>
            </a:fld>
            <a:endParaRPr lang="en-CA" dirty="0"/>
          </a:p>
        </p:txBody>
      </p:sp>
    </p:spTree>
    <p:extLst>
      <p:ext uri="{BB962C8B-B14F-4D97-AF65-F5344CB8AC3E}">
        <p14:creationId xmlns:p14="http://schemas.microsoft.com/office/powerpoint/2010/main" val="4018915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a:p>
            <a:r>
              <a:rPr lang="en-US" dirty="0"/>
              <a:t>50% of those tested showing bacteria present in the absence of symptoms</a:t>
            </a:r>
          </a:p>
          <a:p>
            <a:r>
              <a:rPr lang="en-US" dirty="0"/>
              <a:t>Over-testing and over-treatment can lead to: </a:t>
            </a:r>
          </a:p>
          <a:p>
            <a:pPr lvl="1"/>
            <a:r>
              <a:rPr lang="en-US" dirty="0"/>
              <a:t>Diarrhea</a:t>
            </a:r>
          </a:p>
          <a:p>
            <a:pPr lvl="1"/>
            <a:r>
              <a:rPr lang="en-US" dirty="0"/>
              <a:t>C. difficile</a:t>
            </a:r>
          </a:p>
          <a:p>
            <a:r>
              <a:rPr lang="en-US" dirty="0"/>
              <a:t>Overuse of antibiotics contributes to increasing antibiotic-resistant organisms.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Premature Diagnostic Closure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Over-testing and treating asymptomatic bacteriuria with antibiotics can increase the risk of failure to consider other causes of changes in condition including viral illnesses such as COVID or Influenza.</a:t>
            </a:r>
          </a:p>
          <a:p>
            <a:endParaRPr lang="en-US" dirty="0"/>
          </a:p>
        </p:txBody>
      </p:sp>
      <p:sp>
        <p:nvSpPr>
          <p:cNvPr id="4" name="Slide Number Placeholder 3"/>
          <p:cNvSpPr>
            <a:spLocks noGrp="1"/>
          </p:cNvSpPr>
          <p:nvPr>
            <p:ph type="sldNum" sz="quarter" idx="5"/>
          </p:nvPr>
        </p:nvSpPr>
        <p:spPr/>
        <p:txBody>
          <a:bodyPr/>
          <a:lstStyle/>
          <a:p>
            <a:fld id="{DDAB38CE-1D91-F540-A1D5-0B2BB252E3DC}" type="slidenum">
              <a:rPr lang="en-US" smtClean="0"/>
              <a:t>35</a:t>
            </a:fld>
            <a:endParaRPr lang="en-US" dirty="0"/>
          </a:p>
        </p:txBody>
      </p:sp>
    </p:spTree>
    <p:extLst>
      <p:ext uri="{BB962C8B-B14F-4D97-AF65-F5344CB8AC3E}">
        <p14:creationId xmlns:p14="http://schemas.microsoft.com/office/powerpoint/2010/main" val="303868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36</a:t>
            </a:fld>
            <a:endParaRPr lang="en-US" dirty="0"/>
          </a:p>
        </p:txBody>
      </p:sp>
    </p:spTree>
    <p:extLst>
      <p:ext uri="{BB962C8B-B14F-4D97-AF65-F5344CB8AC3E}">
        <p14:creationId xmlns:p14="http://schemas.microsoft.com/office/powerpoint/2010/main" val="3443751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a:p>
            <a:r>
              <a:rPr lang="en-US" dirty="0"/>
              <a:t>Referral to specialists- GMHCS/ Psychiatry</a:t>
            </a:r>
          </a:p>
        </p:txBody>
      </p:sp>
      <p:sp>
        <p:nvSpPr>
          <p:cNvPr id="4" name="Slide Number Placeholder 3"/>
          <p:cNvSpPr>
            <a:spLocks noGrp="1"/>
          </p:cNvSpPr>
          <p:nvPr>
            <p:ph type="sldNum" sz="quarter" idx="10"/>
          </p:nvPr>
        </p:nvSpPr>
        <p:spPr/>
        <p:txBody>
          <a:bodyPr/>
          <a:lstStyle/>
          <a:p>
            <a:fld id="{E49BF4F8-D62C-4BF1-97DC-74CA0E7E4AA7}" type="slidenum">
              <a:rPr lang="en-CA" smtClean="0"/>
              <a:t>37</a:t>
            </a:fld>
            <a:endParaRPr lang="en-CA" dirty="0"/>
          </a:p>
        </p:txBody>
      </p:sp>
    </p:spTree>
    <p:extLst>
      <p:ext uri="{BB962C8B-B14F-4D97-AF65-F5344CB8AC3E}">
        <p14:creationId xmlns:p14="http://schemas.microsoft.com/office/powerpoint/2010/main" val="2878251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10"/>
          </p:nvPr>
        </p:nvSpPr>
        <p:spPr/>
        <p:txBody>
          <a:bodyPr/>
          <a:lstStyle/>
          <a:p>
            <a:fld id="{E49BF4F8-D62C-4BF1-97DC-74CA0E7E4AA7}" type="slidenum">
              <a:rPr lang="en-CA" smtClean="0"/>
              <a:t>38</a:t>
            </a:fld>
            <a:endParaRPr lang="en-CA" dirty="0"/>
          </a:p>
        </p:txBody>
      </p:sp>
    </p:spTree>
    <p:extLst>
      <p:ext uri="{BB962C8B-B14F-4D97-AF65-F5344CB8AC3E}">
        <p14:creationId xmlns:p14="http://schemas.microsoft.com/office/powerpoint/2010/main" val="3199045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10"/>
          </p:nvPr>
        </p:nvSpPr>
        <p:spPr/>
        <p:txBody>
          <a:bodyPr/>
          <a:lstStyle/>
          <a:p>
            <a:fld id="{E49BF4F8-D62C-4BF1-97DC-74CA0E7E4AA7}" type="slidenum">
              <a:rPr lang="en-CA" smtClean="0"/>
              <a:t>39</a:t>
            </a:fld>
            <a:endParaRPr lang="en-CA" dirty="0"/>
          </a:p>
        </p:txBody>
      </p:sp>
    </p:spTree>
    <p:extLst>
      <p:ext uri="{BB962C8B-B14F-4D97-AF65-F5344CB8AC3E}">
        <p14:creationId xmlns:p14="http://schemas.microsoft.com/office/powerpoint/2010/main" val="1962000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10"/>
          </p:nvPr>
        </p:nvSpPr>
        <p:spPr/>
        <p:txBody>
          <a:bodyPr/>
          <a:lstStyle/>
          <a:p>
            <a:fld id="{E49BF4F8-D62C-4BF1-97DC-74CA0E7E4AA7}" type="slidenum">
              <a:rPr lang="en-CA" smtClean="0"/>
              <a:t>40</a:t>
            </a:fld>
            <a:endParaRPr lang="en-CA" dirty="0"/>
          </a:p>
        </p:txBody>
      </p:sp>
    </p:spTree>
    <p:extLst>
      <p:ext uri="{BB962C8B-B14F-4D97-AF65-F5344CB8AC3E}">
        <p14:creationId xmlns:p14="http://schemas.microsoft.com/office/powerpoint/2010/main" val="317971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Elliot/Sid/Andrea</a:t>
            </a:r>
          </a:p>
        </p:txBody>
      </p:sp>
      <p:sp>
        <p:nvSpPr>
          <p:cNvPr id="4" name="Slide Number Placeholder 3"/>
          <p:cNvSpPr>
            <a:spLocks noGrp="1"/>
          </p:cNvSpPr>
          <p:nvPr>
            <p:ph type="sldNum" sz="quarter" idx="10"/>
          </p:nvPr>
        </p:nvSpPr>
        <p:spPr/>
        <p:txBody>
          <a:bodyPr/>
          <a:lstStyle/>
          <a:p>
            <a:fld id="{C8EEF095-98A1-4BD3-B7D3-3DE745826CE1}" type="slidenum">
              <a:rPr lang="en-CA" smtClean="0"/>
              <a:t>5</a:t>
            </a:fld>
            <a:endParaRPr lang="en-CA"/>
          </a:p>
        </p:txBody>
      </p:sp>
    </p:spTree>
    <p:extLst>
      <p:ext uri="{BB962C8B-B14F-4D97-AF65-F5344CB8AC3E}">
        <p14:creationId xmlns:p14="http://schemas.microsoft.com/office/powerpoint/2010/main" val="3660872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10"/>
          </p:nvPr>
        </p:nvSpPr>
        <p:spPr/>
        <p:txBody>
          <a:bodyPr/>
          <a:lstStyle/>
          <a:p>
            <a:fld id="{E49BF4F8-D62C-4BF1-97DC-74CA0E7E4AA7}" type="slidenum">
              <a:rPr lang="en-CA" smtClean="0"/>
              <a:t>41</a:t>
            </a:fld>
            <a:endParaRPr lang="en-CA" dirty="0"/>
          </a:p>
        </p:txBody>
      </p:sp>
    </p:spTree>
    <p:extLst>
      <p:ext uri="{BB962C8B-B14F-4D97-AF65-F5344CB8AC3E}">
        <p14:creationId xmlns:p14="http://schemas.microsoft.com/office/powerpoint/2010/main" val="3215555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42</a:t>
            </a:fld>
            <a:endParaRPr lang="en-US"/>
          </a:p>
        </p:txBody>
      </p:sp>
    </p:spTree>
    <p:extLst>
      <p:ext uri="{BB962C8B-B14F-4D97-AF65-F5344CB8AC3E}">
        <p14:creationId xmlns:p14="http://schemas.microsoft.com/office/powerpoint/2010/main" val="2220650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43</a:t>
            </a:fld>
            <a:endParaRPr lang="en-US"/>
          </a:p>
        </p:txBody>
      </p:sp>
    </p:spTree>
    <p:extLst>
      <p:ext uri="{BB962C8B-B14F-4D97-AF65-F5344CB8AC3E}">
        <p14:creationId xmlns:p14="http://schemas.microsoft.com/office/powerpoint/2010/main" val="4052100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a:p>
            <a:r>
              <a:rPr lang="en-US" dirty="0"/>
              <a:t>Tube Feeding causes:</a:t>
            </a:r>
          </a:p>
          <a:p>
            <a:pPr lvl="1"/>
            <a:r>
              <a:rPr lang="en-US" dirty="0"/>
              <a:t>Fluid overload</a:t>
            </a:r>
          </a:p>
          <a:p>
            <a:pPr lvl="1"/>
            <a:r>
              <a:rPr lang="en-US" dirty="0"/>
              <a:t>Diarrhea</a:t>
            </a:r>
          </a:p>
          <a:p>
            <a:pPr lvl="1"/>
            <a:r>
              <a:rPr lang="en-US" dirty="0"/>
              <a:t>Abdominal pain</a:t>
            </a:r>
          </a:p>
          <a:p>
            <a:pPr lvl="1"/>
            <a:r>
              <a:rPr lang="en-US" dirty="0"/>
              <a:t>Discomfort, agitation</a:t>
            </a:r>
          </a:p>
          <a:p>
            <a:pPr lvl="1"/>
            <a:r>
              <a:rPr lang="en-US" dirty="0"/>
              <a:t>Aspiration pneumonia, pressure ulcers</a:t>
            </a:r>
          </a:p>
        </p:txBody>
      </p:sp>
      <p:sp>
        <p:nvSpPr>
          <p:cNvPr id="4" name="Slide Number Placeholder 3"/>
          <p:cNvSpPr>
            <a:spLocks noGrp="1"/>
          </p:cNvSpPr>
          <p:nvPr>
            <p:ph type="sldNum" sz="quarter" idx="5"/>
          </p:nvPr>
        </p:nvSpPr>
        <p:spPr/>
        <p:txBody>
          <a:bodyPr/>
          <a:lstStyle/>
          <a:p>
            <a:fld id="{DDAB38CE-1D91-F540-A1D5-0B2BB252E3DC}" type="slidenum">
              <a:rPr lang="en-US" smtClean="0"/>
              <a:t>44</a:t>
            </a:fld>
            <a:endParaRPr lang="en-US"/>
          </a:p>
        </p:txBody>
      </p:sp>
    </p:spTree>
    <p:extLst>
      <p:ext uri="{BB962C8B-B14F-4D97-AF65-F5344CB8AC3E}">
        <p14:creationId xmlns:p14="http://schemas.microsoft.com/office/powerpoint/2010/main" val="14696983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a:p>
            <a:r>
              <a:rPr lang="en-US" dirty="0"/>
              <a:t>Address other issues impacting loss of appetite </a:t>
            </a:r>
          </a:p>
          <a:p>
            <a:pPr lvl="1"/>
            <a:r>
              <a:rPr lang="en-US" dirty="0"/>
              <a:t>Constipation </a:t>
            </a:r>
          </a:p>
          <a:p>
            <a:pPr lvl="1"/>
            <a:r>
              <a:rPr lang="en-US" dirty="0"/>
              <a:t>Delirium </a:t>
            </a:r>
          </a:p>
          <a:p>
            <a:pPr lvl="1"/>
            <a:r>
              <a:rPr lang="en-US" dirty="0"/>
              <a:t>Depression</a:t>
            </a:r>
          </a:p>
          <a:p>
            <a:pPr lvl="1"/>
            <a:r>
              <a:rPr lang="en-US" dirty="0"/>
              <a:t>Medication side effects – sedation, dry mouth </a:t>
            </a:r>
          </a:p>
          <a:p>
            <a:pPr lvl="1"/>
            <a:endParaRPr lang="en-US" dirty="0"/>
          </a:p>
          <a:p>
            <a:r>
              <a:rPr lang="en-US" dirty="0"/>
              <a:t>Support feeding by hand </a:t>
            </a:r>
          </a:p>
          <a:p>
            <a:pPr lvl="1"/>
            <a:r>
              <a:rPr lang="en-US" dirty="0"/>
              <a:t>Finger foods, favorite foods </a:t>
            </a:r>
          </a:p>
          <a:p>
            <a:r>
              <a:rPr lang="en-US" dirty="0"/>
              <a:t>Support feeding by hand </a:t>
            </a:r>
          </a:p>
          <a:p>
            <a:pPr lvl="1"/>
            <a:r>
              <a:rPr lang="en-US" dirty="0"/>
              <a:t>Finger foods, favorite foods </a:t>
            </a:r>
          </a:p>
          <a:p>
            <a:r>
              <a:rPr lang="en-US" dirty="0"/>
              <a:t>Dental care </a:t>
            </a:r>
          </a:p>
          <a:p>
            <a:pPr lvl="1"/>
            <a:r>
              <a:rPr lang="en-US" dirty="0"/>
              <a:t>Oral pain, dentures, daily oral care </a:t>
            </a:r>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DDAB38CE-1D91-F540-A1D5-0B2BB252E3DC}" type="slidenum">
              <a:rPr lang="en-US" smtClean="0"/>
              <a:t>45</a:t>
            </a:fld>
            <a:endParaRPr lang="en-US"/>
          </a:p>
        </p:txBody>
      </p:sp>
    </p:spTree>
    <p:extLst>
      <p:ext uri="{BB962C8B-B14F-4D97-AF65-F5344CB8AC3E}">
        <p14:creationId xmlns:p14="http://schemas.microsoft.com/office/powerpoint/2010/main" val="4217675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46</a:t>
            </a:fld>
            <a:endParaRPr lang="en-US"/>
          </a:p>
        </p:txBody>
      </p:sp>
    </p:spTree>
    <p:extLst>
      <p:ext uri="{BB962C8B-B14F-4D97-AF65-F5344CB8AC3E}">
        <p14:creationId xmlns:p14="http://schemas.microsoft.com/office/powerpoint/2010/main" val="3415083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a:p>
            <a:r>
              <a:rPr lang="en-US" dirty="0"/>
              <a:t>Engage pharmacist colleagues in med rec and deprescribing.</a:t>
            </a:r>
          </a:p>
          <a:p>
            <a:r>
              <a:rPr lang="en-US" dirty="0"/>
              <a:t>Examples of medications that can be potentially deprescribed depending on health status and goals of care: </a:t>
            </a:r>
          </a:p>
          <a:p>
            <a:pPr lvl="1"/>
            <a:r>
              <a:rPr lang="en-US" dirty="0"/>
              <a:t>PPIs</a:t>
            </a:r>
          </a:p>
          <a:p>
            <a:pPr lvl="1"/>
            <a:r>
              <a:rPr lang="en-US" dirty="0"/>
              <a:t>Anti-hypertensives</a:t>
            </a:r>
          </a:p>
          <a:p>
            <a:pPr lvl="1"/>
            <a:r>
              <a:rPr lang="en-US" dirty="0"/>
              <a:t>Statins </a:t>
            </a:r>
          </a:p>
          <a:p>
            <a:pPr lvl="1"/>
            <a:r>
              <a:rPr lang="en-US" dirty="0"/>
              <a:t>Bisphosphonates</a:t>
            </a:r>
          </a:p>
          <a:p>
            <a:pPr lvl="1"/>
            <a:r>
              <a:rPr lang="en-US" dirty="0"/>
              <a:t>Antidiabetic medications – can consider target of A1C of 8.5% depending on frailty (Canadian Diabetes Association,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Keeping these medications can cause issues with mobility, function, quality of life, and mortality</a:t>
            </a:r>
          </a:p>
          <a:p>
            <a:endParaRPr lang="en-US" dirty="0"/>
          </a:p>
        </p:txBody>
      </p:sp>
      <p:sp>
        <p:nvSpPr>
          <p:cNvPr id="4" name="Slide Number Placeholder 3"/>
          <p:cNvSpPr>
            <a:spLocks noGrp="1"/>
          </p:cNvSpPr>
          <p:nvPr>
            <p:ph type="sldNum" sz="quarter" idx="5"/>
          </p:nvPr>
        </p:nvSpPr>
        <p:spPr/>
        <p:txBody>
          <a:bodyPr/>
          <a:lstStyle/>
          <a:p>
            <a:fld id="{DDAB38CE-1D91-F540-A1D5-0B2BB252E3DC}" type="slidenum">
              <a:rPr lang="en-US" smtClean="0"/>
              <a:t>47</a:t>
            </a:fld>
            <a:endParaRPr lang="en-US"/>
          </a:p>
        </p:txBody>
      </p:sp>
    </p:spTree>
    <p:extLst>
      <p:ext uri="{BB962C8B-B14F-4D97-AF65-F5344CB8AC3E}">
        <p14:creationId xmlns:p14="http://schemas.microsoft.com/office/powerpoint/2010/main" val="3424302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48</a:t>
            </a:fld>
            <a:endParaRPr lang="en-US"/>
          </a:p>
        </p:txBody>
      </p:sp>
    </p:spTree>
    <p:extLst>
      <p:ext uri="{BB962C8B-B14F-4D97-AF65-F5344CB8AC3E}">
        <p14:creationId xmlns:p14="http://schemas.microsoft.com/office/powerpoint/2010/main" val="2275954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49</a:t>
            </a:fld>
            <a:endParaRPr lang="en-US"/>
          </a:p>
        </p:txBody>
      </p:sp>
    </p:spTree>
    <p:extLst>
      <p:ext uri="{BB962C8B-B14F-4D97-AF65-F5344CB8AC3E}">
        <p14:creationId xmlns:p14="http://schemas.microsoft.com/office/powerpoint/2010/main" val="3834630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50</a:t>
            </a:fld>
            <a:endParaRPr lang="en-US"/>
          </a:p>
        </p:txBody>
      </p:sp>
    </p:spTree>
    <p:extLst>
      <p:ext uri="{BB962C8B-B14F-4D97-AF65-F5344CB8AC3E}">
        <p14:creationId xmlns:p14="http://schemas.microsoft.com/office/powerpoint/2010/main" val="4083360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Elliot/Sid/Andrea</a:t>
            </a:r>
          </a:p>
        </p:txBody>
      </p:sp>
      <p:sp>
        <p:nvSpPr>
          <p:cNvPr id="4" name="Slide Number Placeholder 3"/>
          <p:cNvSpPr>
            <a:spLocks noGrp="1"/>
          </p:cNvSpPr>
          <p:nvPr>
            <p:ph type="sldNum" sz="quarter" idx="10"/>
          </p:nvPr>
        </p:nvSpPr>
        <p:spPr/>
        <p:txBody>
          <a:bodyPr/>
          <a:lstStyle/>
          <a:p>
            <a:fld id="{C8EEF095-98A1-4BD3-B7D3-3DE745826CE1}" type="slidenum">
              <a:rPr lang="en-CA" smtClean="0"/>
              <a:t>6</a:t>
            </a:fld>
            <a:endParaRPr lang="en-CA"/>
          </a:p>
        </p:txBody>
      </p:sp>
    </p:spTree>
    <p:extLst>
      <p:ext uri="{BB962C8B-B14F-4D97-AF65-F5344CB8AC3E}">
        <p14:creationId xmlns:p14="http://schemas.microsoft.com/office/powerpoint/2010/main" val="4215015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a:p>
            <a:r>
              <a:rPr lang="en-US" dirty="0"/>
              <a:t>? Provinces still compensating for virtual care</a:t>
            </a:r>
          </a:p>
        </p:txBody>
      </p:sp>
      <p:sp>
        <p:nvSpPr>
          <p:cNvPr id="4" name="Slide Number Placeholder 3"/>
          <p:cNvSpPr>
            <a:spLocks noGrp="1"/>
          </p:cNvSpPr>
          <p:nvPr>
            <p:ph type="sldNum" sz="quarter" idx="5"/>
          </p:nvPr>
        </p:nvSpPr>
        <p:spPr/>
        <p:txBody>
          <a:bodyPr/>
          <a:lstStyle/>
          <a:p>
            <a:fld id="{DDAB38CE-1D91-F540-A1D5-0B2BB252E3DC}" type="slidenum">
              <a:rPr lang="en-US" smtClean="0"/>
              <a:t>51</a:t>
            </a:fld>
            <a:endParaRPr lang="en-US"/>
          </a:p>
        </p:txBody>
      </p:sp>
    </p:spTree>
    <p:extLst>
      <p:ext uri="{BB962C8B-B14F-4D97-AF65-F5344CB8AC3E}">
        <p14:creationId xmlns:p14="http://schemas.microsoft.com/office/powerpoint/2010/main" val="1905336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 –rapid specialist link ***NEED NEW SLIDE***</a:t>
            </a:r>
          </a:p>
        </p:txBody>
      </p:sp>
      <p:sp>
        <p:nvSpPr>
          <p:cNvPr id="4" name="Slide Number Placeholder 3"/>
          <p:cNvSpPr>
            <a:spLocks noGrp="1"/>
          </p:cNvSpPr>
          <p:nvPr>
            <p:ph type="sldNum" sz="quarter" idx="5"/>
          </p:nvPr>
        </p:nvSpPr>
        <p:spPr/>
        <p:txBody>
          <a:bodyPr/>
          <a:lstStyle/>
          <a:p>
            <a:fld id="{DDAB38CE-1D91-F540-A1D5-0B2BB252E3DC}" type="slidenum">
              <a:rPr lang="en-US" smtClean="0"/>
              <a:t>52</a:t>
            </a:fld>
            <a:endParaRPr lang="en-US"/>
          </a:p>
        </p:txBody>
      </p:sp>
    </p:spTree>
    <p:extLst>
      <p:ext uri="{BB962C8B-B14F-4D97-AF65-F5344CB8AC3E}">
        <p14:creationId xmlns:p14="http://schemas.microsoft.com/office/powerpoint/2010/main" val="2820968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53</a:t>
            </a:fld>
            <a:endParaRPr lang="en-US"/>
          </a:p>
        </p:txBody>
      </p:sp>
    </p:spTree>
    <p:extLst>
      <p:ext uri="{BB962C8B-B14F-4D97-AF65-F5344CB8AC3E}">
        <p14:creationId xmlns:p14="http://schemas.microsoft.com/office/powerpoint/2010/main" val="2316675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p:txBody>
      </p:sp>
      <p:sp>
        <p:nvSpPr>
          <p:cNvPr id="4" name="Slide Number Placeholder 3"/>
          <p:cNvSpPr>
            <a:spLocks noGrp="1"/>
          </p:cNvSpPr>
          <p:nvPr>
            <p:ph type="sldNum" sz="quarter" idx="5"/>
          </p:nvPr>
        </p:nvSpPr>
        <p:spPr/>
        <p:txBody>
          <a:bodyPr/>
          <a:lstStyle/>
          <a:p>
            <a:fld id="{DDAB38CE-1D91-F540-A1D5-0B2BB252E3DC}" type="slidenum">
              <a:rPr lang="en-US" smtClean="0"/>
              <a:t>54</a:t>
            </a:fld>
            <a:endParaRPr lang="en-US"/>
          </a:p>
        </p:txBody>
      </p:sp>
    </p:spTree>
    <p:extLst>
      <p:ext uri="{BB962C8B-B14F-4D97-AF65-F5344CB8AC3E}">
        <p14:creationId xmlns:p14="http://schemas.microsoft.com/office/powerpoint/2010/main" val="32804044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Virtual care can complement physical care</a:t>
            </a:r>
          </a:p>
          <a:p>
            <a:endParaRPr lang="en-US" dirty="0"/>
          </a:p>
        </p:txBody>
      </p:sp>
      <p:sp>
        <p:nvSpPr>
          <p:cNvPr id="4" name="Slide Number Placeholder 3"/>
          <p:cNvSpPr>
            <a:spLocks noGrp="1"/>
          </p:cNvSpPr>
          <p:nvPr>
            <p:ph type="sldNum" sz="quarter" idx="5"/>
          </p:nvPr>
        </p:nvSpPr>
        <p:spPr/>
        <p:txBody>
          <a:bodyPr/>
          <a:lstStyle/>
          <a:p>
            <a:fld id="{DDAB38CE-1D91-F540-A1D5-0B2BB252E3DC}" type="slidenum">
              <a:rPr lang="en-US" smtClean="0"/>
              <a:t>55</a:t>
            </a:fld>
            <a:endParaRPr lang="en-US"/>
          </a:p>
        </p:txBody>
      </p:sp>
    </p:spTree>
    <p:extLst>
      <p:ext uri="{BB962C8B-B14F-4D97-AF65-F5344CB8AC3E}">
        <p14:creationId xmlns:p14="http://schemas.microsoft.com/office/powerpoint/2010/main" val="2706397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CA" dirty="0"/>
              <a:t>Sid- Add graphic Choosing Wisely Canada –Choosing wisely for patients and the planet.</a:t>
            </a:r>
          </a:p>
        </p:txBody>
      </p:sp>
      <p:sp>
        <p:nvSpPr>
          <p:cNvPr id="4" name="Slide Number Placeholder 3"/>
          <p:cNvSpPr>
            <a:spLocks noGrp="1"/>
          </p:cNvSpPr>
          <p:nvPr>
            <p:ph type="sldNum" sz="quarter" idx="10"/>
          </p:nvPr>
        </p:nvSpPr>
        <p:spPr/>
        <p:txBody>
          <a:bodyPr/>
          <a:lstStyle/>
          <a:p>
            <a:fld id="{18DE91CE-56FB-454E-B79E-7F357331A007}" type="slidenum">
              <a:rPr lang="en-CA" smtClean="0">
                <a:solidFill>
                  <a:prstClr val="black"/>
                </a:solidFill>
              </a:rPr>
              <a:pPr/>
              <a:t>56</a:t>
            </a:fld>
            <a:endParaRPr lang="en-CA">
              <a:solidFill>
                <a:prstClr val="black"/>
              </a:solidFill>
            </a:endParaRPr>
          </a:p>
        </p:txBody>
      </p:sp>
    </p:spTree>
    <p:extLst>
      <p:ext uri="{BB962C8B-B14F-4D97-AF65-F5344CB8AC3E}">
        <p14:creationId xmlns:p14="http://schemas.microsoft.com/office/powerpoint/2010/main" val="1739861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Elliot/Sid/Andrea</a:t>
            </a:r>
          </a:p>
        </p:txBody>
      </p:sp>
      <p:sp>
        <p:nvSpPr>
          <p:cNvPr id="4" name="Slide Number Placeholder 3"/>
          <p:cNvSpPr>
            <a:spLocks noGrp="1"/>
          </p:cNvSpPr>
          <p:nvPr>
            <p:ph type="sldNum" sz="quarter" idx="10"/>
          </p:nvPr>
        </p:nvSpPr>
        <p:spPr/>
        <p:txBody>
          <a:bodyPr/>
          <a:lstStyle/>
          <a:p>
            <a:fld id="{C8EEF095-98A1-4BD3-B7D3-3DE745826CE1}" type="slidenum">
              <a:rPr lang="en-CA" smtClean="0"/>
              <a:t>7</a:t>
            </a:fld>
            <a:endParaRPr lang="en-CA" dirty="0"/>
          </a:p>
        </p:txBody>
      </p:sp>
    </p:spTree>
    <p:extLst>
      <p:ext uri="{BB962C8B-B14F-4D97-AF65-F5344CB8AC3E}">
        <p14:creationId xmlns:p14="http://schemas.microsoft.com/office/powerpoint/2010/main" val="793372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p:txBody>
      </p:sp>
      <p:sp>
        <p:nvSpPr>
          <p:cNvPr id="4" name="Slide Number Placeholder 3"/>
          <p:cNvSpPr>
            <a:spLocks noGrp="1"/>
          </p:cNvSpPr>
          <p:nvPr>
            <p:ph type="sldNum" sz="quarter" idx="5"/>
          </p:nvPr>
        </p:nvSpPr>
        <p:spPr/>
        <p:txBody>
          <a:bodyPr/>
          <a:lstStyle/>
          <a:p>
            <a:fld id="{DDAB38CE-1D91-F540-A1D5-0B2BB252E3DC}" type="slidenum">
              <a:rPr lang="en-US" smtClean="0"/>
              <a:t>8</a:t>
            </a:fld>
            <a:endParaRPr lang="en-US" dirty="0"/>
          </a:p>
        </p:txBody>
      </p:sp>
    </p:spTree>
    <p:extLst>
      <p:ext uri="{BB962C8B-B14F-4D97-AF65-F5344CB8AC3E}">
        <p14:creationId xmlns:p14="http://schemas.microsoft.com/office/powerpoint/2010/main" val="3944169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a:t>
            </a:r>
          </a:p>
          <a:p>
            <a:endParaRPr lang="en-US" dirty="0"/>
          </a:p>
          <a:p>
            <a:r>
              <a:rPr lang="en-US" dirty="0"/>
              <a:t>CIHI used 8 of the CWC recommendations for common conditions.</a:t>
            </a:r>
          </a:p>
          <a:p>
            <a:r>
              <a:rPr lang="en-US" dirty="0"/>
              <a:t>This number of 30% potential unnecessary is consistent with other countries.</a:t>
            </a:r>
          </a:p>
          <a:p>
            <a:r>
              <a:rPr lang="en-US" dirty="0"/>
              <a:t>This is care that does not add VALUE, and can even be harmful to patients</a:t>
            </a:r>
          </a:p>
          <a:p>
            <a:endParaRPr lang="en-US" dirty="0"/>
          </a:p>
          <a:p>
            <a:endParaRPr lang="en-US" dirty="0"/>
          </a:p>
        </p:txBody>
      </p:sp>
      <p:sp>
        <p:nvSpPr>
          <p:cNvPr id="4" name="Slide Number Placeholder 3"/>
          <p:cNvSpPr>
            <a:spLocks noGrp="1"/>
          </p:cNvSpPr>
          <p:nvPr>
            <p:ph type="sldNum" sz="quarter" idx="5"/>
          </p:nvPr>
        </p:nvSpPr>
        <p:spPr/>
        <p:txBody>
          <a:bodyPr/>
          <a:lstStyle/>
          <a:p>
            <a:fld id="{2272F76E-44C5-43EB-988B-A45843062D4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699539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Sid</a:t>
            </a:r>
          </a:p>
          <a:p>
            <a:endParaRPr lang="en-US" dirty="0"/>
          </a:p>
        </p:txBody>
      </p:sp>
      <p:sp>
        <p:nvSpPr>
          <p:cNvPr id="4" name="Slide Number Placeholder 3"/>
          <p:cNvSpPr>
            <a:spLocks noGrp="1"/>
          </p:cNvSpPr>
          <p:nvPr>
            <p:ph type="sldNum" sz="quarter" idx="10"/>
          </p:nvPr>
        </p:nvSpPr>
        <p:spPr/>
        <p:txBody>
          <a:bodyPr/>
          <a:lstStyle/>
          <a:p>
            <a:fld id="{18DE91CE-56FB-454E-B79E-7F357331A007}" type="slidenum">
              <a:rPr lang="en-CA" smtClean="0">
                <a:solidFill>
                  <a:prstClr val="black"/>
                </a:solidFill>
              </a:rPr>
              <a:pPr/>
              <a:t>10</a:t>
            </a:fld>
            <a:endParaRPr lang="en-CA" dirty="0">
              <a:solidFill>
                <a:prstClr val="black"/>
              </a:solidFill>
            </a:endParaRPr>
          </a:p>
        </p:txBody>
      </p:sp>
    </p:spTree>
    <p:extLst>
      <p:ext uri="{BB962C8B-B14F-4D97-AF65-F5344CB8AC3E}">
        <p14:creationId xmlns:p14="http://schemas.microsoft.com/office/powerpoint/2010/main" val="3318112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2689-CE25-1D44-BBE8-D95BC47666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F87018-B2E8-AC4A-8CDA-C5A6C80A6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78F333-D5F7-CD45-B7E1-92C16E444F0F}"/>
              </a:ext>
            </a:extLst>
          </p:cNvPr>
          <p:cNvSpPr>
            <a:spLocks noGrp="1"/>
          </p:cNvSpPr>
          <p:nvPr>
            <p:ph type="dt" sz="half" idx="10"/>
          </p:nvPr>
        </p:nvSpPr>
        <p:spPr/>
        <p:txBody>
          <a:bodyPr/>
          <a:lstStyle/>
          <a:p>
            <a:fld id="{D900BB46-D314-C041-8991-00F851CA0C4C}" type="datetime1">
              <a:rPr lang="en-CA" smtClean="0"/>
              <a:t>2023-11-06</a:t>
            </a:fld>
            <a:endParaRPr lang="en-US"/>
          </a:p>
        </p:txBody>
      </p:sp>
      <p:sp>
        <p:nvSpPr>
          <p:cNvPr id="5" name="Footer Placeholder 4">
            <a:extLst>
              <a:ext uri="{FF2B5EF4-FFF2-40B4-BE49-F238E27FC236}">
                <a16:creationId xmlns:a16="http://schemas.microsoft.com/office/drawing/2014/main" id="{B61E00C4-5697-184A-9211-ED9FD46D2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9F592-4F90-5746-A4A1-F2165565B910}"/>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244593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A011-2898-9843-A33F-57A46AADC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E0F517-45B3-AE4B-A722-8F9DD4C7E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5A8C7-FB8A-CF44-89EE-C3A476B859CF}"/>
              </a:ext>
            </a:extLst>
          </p:cNvPr>
          <p:cNvSpPr>
            <a:spLocks noGrp="1"/>
          </p:cNvSpPr>
          <p:nvPr>
            <p:ph type="dt" sz="half" idx="10"/>
          </p:nvPr>
        </p:nvSpPr>
        <p:spPr/>
        <p:txBody>
          <a:bodyPr/>
          <a:lstStyle/>
          <a:p>
            <a:fld id="{7012C574-D4DB-8241-94B8-F54C93363DCA}" type="datetime1">
              <a:rPr lang="en-CA" smtClean="0"/>
              <a:t>2023-11-06</a:t>
            </a:fld>
            <a:endParaRPr lang="en-US"/>
          </a:p>
        </p:txBody>
      </p:sp>
      <p:sp>
        <p:nvSpPr>
          <p:cNvPr id="5" name="Footer Placeholder 4">
            <a:extLst>
              <a:ext uri="{FF2B5EF4-FFF2-40B4-BE49-F238E27FC236}">
                <a16:creationId xmlns:a16="http://schemas.microsoft.com/office/drawing/2014/main" id="{49DFAD3E-50FF-C748-9C32-7B8A6B1A2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0485C-36C2-9849-93B9-1EB439C5FA93}"/>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3439939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11EF9-C94C-2C45-9EB0-BA13138BCB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ADF2D6-E946-3741-AA19-392BB28D37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82F98-4827-B34E-AB73-361AA6086AA0}"/>
              </a:ext>
            </a:extLst>
          </p:cNvPr>
          <p:cNvSpPr>
            <a:spLocks noGrp="1"/>
          </p:cNvSpPr>
          <p:nvPr>
            <p:ph type="dt" sz="half" idx="10"/>
          </p:nvPr>
        </p:nvSpPr>
        <p:spPr/>
        <p:txBody>
          <a:bodyPr/>
          <a:lstStyle/>
          <a:p>
            <a:fld id="{72CA8D4C-0C0F-F441-ABAE-611295F810EA}" type="datetime1">
              <a:rPr lang="en-CA" smtClean="0"/>
              <a:t>2023-11-06</a:t>
            </a:fld>
            <a:endParaRPr lang="en-US"/>
          </a:p>
        </p:txBody>
      </p:sp>
      <p:sp>
        <p:nvSpPr>
          <p:cNvPr id="5" name="Footer Placeholder 4">
            <a:extLst>
              <a:ext uri="{FF2B5EF4-FFF2-40B4-BE49-F238E27FC236}">
                <a16:creationId xmlns:a16="http://schemas.microsoft.com/office/drawing/2014/main" id="{A06C4B33-11A5-594F-A0B3-E5DCE7F65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32EF5-7581-F449-98F8-6C87FB5B3596}"/>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23925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C591-4080-4345-9B3B-3B245BA3E3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EE7FB-BF3B-AE4B-8FEE-C273AFDCD9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166B9-35AB-A746-BA6B-B6704D26D064}"/>
              </a:ext>
            </a:extLst>
          </p:cNvPr>
          <p:cNvSpPr>
            <a:spLocks noGrp="1"/>
          </p:cNvSpPr>
          <p:nvPr>
            <p:ph type="dt" sz="half" idx="10"/>
          </p:nvPr>
        </p:nvSpPr>
        <p:spPr/>
        <p:txBody>
          <a:bodyPr/>
          <a:lstStyle/>
          <a:p>
            <a:fld id="{DA3C2B74-0F12-EC49-A94E-139C1ADD2640}" type="datetime1">
              <a:rPr lang="en-CA" smtClean="0"/>
              <a:t>2023-11-06</a:t>
            </a:fld>
            <a:endParaRPr lang="en-US"/>
          </a:p>
        </p:txBody>
      </p:sp>
      <p:sp>
        <p:nvSpPr>
          <p:cNvPr id="5" name="Footer Placeholder 4">
            <a:extLst>
              <a:ext uri="{FF2B5EF4-FFF2-40B4-BE49-F238E27FC236}">
                <a16:creationId xmlns:a16="http://schemas.microsoft.com/office/drawing/2014/main" id="{A71E3ED4-DA51-AA49-8146-106DC169A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32C53-F4EF-3C43-95F0-8B0891E453F8}"/>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779232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6B60-6905-0547-BC41-469B903D1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DC8224-7E9F-5443-BC29-B7376EA9BD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3539B8-E087-864A-A4D1-7912DB95CF84}"/>
              </a:ext>
            </a:extLst>
          </p:cNvPr>
          <p:cNvSpPr>
            <a:spLocks noGrp="1"/>
          </p:cNvSpPr>
          <p:nvPr>
            <p:ph type="dt" sz="half" idx="10"/>
          </p:nvPr>
        </p:nvSpPr>
        <p:spPr/>
        <p:txBody>
          <a:bodyPr/>
          <a:lstStyle/>
          <a:p>
            <a:fld id="{9D9F9E52-A9FE-8B49-8875-5A79A079FAE9}" type="datetime1">
              <a:rPr lang="en-CA" smtClean="0"/>
              <a:t>2023-11-06</a:t>
            </a:fld>
            <a:endParaRPr lang="en-US"/>
          </a:p>
        </p:txBody>
      </p:sp>
      <p:sp>
        <p:nvSpPr>
          <p:cNvPr id="5" name="Footer Placeholder 4">
            <a:extLst>
              <a:ext uri="{FF2B5EF4-FFF2-40B4-BE49-F238E27FC236}">
                <a16:creationId xmlns:a16="http://schemas.microsoft.com/office/drawing/2014/main" id="{42065912-259D-1B40-B048-8690A1C2B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5AEFB-9733-A74B-B4E9-6BC91B4C4A53}"/>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188233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B413-A8DC-724E-B3F3-0CD44D193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0D9FC7-6D7C-7743-AD3F-FEAA358F91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6CDA3-9584-A942-B0B7-E41046DFA6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38E5B5-6FF4-4246-B20F-A744BF1B0F46}"/>
              </a:ext>
            </a:extLst>
          </p:cNvPr>
          <p:cNvSpPr>
            <a:spLocks noGrp="1"/>
          </p:cNvSpPr>
          <p:nvPr>
            <p:ph type="dt" sz="half" idx="10"/>
          </p:nvPr>
        </p:nvSpPr>
        <p:spPr/>
        <p:txBody>
          <a:bodyPr/>
          <a:lstStyle/>
          <a:p>
            <a:fld id="{5931B16D-6C0D-574E-84D6-F6E7073DE464}" type="datetime1">
              <a:rPr lang="en-CA" smtClean="0"/>
              <a:t>2023-11-06</a:t>
            </a:fld>
            <a:endParaRPr lang="en-US"/>
          </a:p>
        </p:txBody>
      </p:sp>
      <p:sp>
        <p:nvSpPr>
          <p:cNvPr id="6" name="Footer Placeholder 5">
            <a:extLst>
              <a:ext uri="{FF2B5EF4-FFF2-40B4-BE49-F238E27FC236}">
                <a16:creationId xmlns:a16="http://schemas.microsoft.com/office/drawing/2014/main" id="{671217FA-8120-7542-A003-49397B170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A7C4E9-DC71-284D-89FC-63B15A925647}"/>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1082544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8A66-B70B-A94B-85D1-EE7ED3A1D0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AF306-5ACD-D04C-8698-9B3289909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5BA09-FE6C-9E42-9BF9-307E236C0C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0AACB5-A0A0-3346-86F5-B12FAA182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9B5E51-99D7-B04E-99AC-75C35B112D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C6540-0158-1940-8095-0AD0C0B2671E}"/>
              </a:ext>
            </a:extLst>
          </p:cNvPr>
          <p:cNvSpPr>
            <a:spLocks noGrp="1"/>
          </p:cNvSpPr>
          <p:nvPr>
            <p:ph type="dt" sz="half" idx="10"/>
          </p:nvPr>
        </p:nvSpPr>
        <p:spPr/>
        <p:txBody>
          <a:bodyPr/>
          <a:lstStyle/>
          <a:p>
            <a:fld id="{8EAE7BEC-8951-2845-AAF0-681202901062}" type="datetime1">
              <a:rPr lang="en-CA" smtClean="0"/>
              <a:t>2023-11-06</a:t>
            </a:fld>
            <a:endParaRPr lang="en-US"/>
          </a:p>
        </p:txBody>
      </p:sp>
      <p:sp>
        <p:nvSpPr>
          <p:cNvPr id="8" name="Footer Placeholder 7">
            <a:extLst>
              <a:ext uri="{FF2B5EF4-FFF2-40B4-BE49-F238E27FC236}">
                <a16:creationId xmlns:a16="http://schemas.microsoft.com/office/drawing/2014/main" id="{D0134CEB-048F-C84B-BF43-080654A643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00FB5B-95D8-BD45-8CE2-4B619ED0A1E7}"/>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3489165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A2F7-CEF7-7F44-A011-6E4EFD2DB1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8C11FC-761C-7B45-AFB9-A5A20CDF7CAF}"/>
              </a:ext>
            </a:extLst>
          </p:cNvPr>
          <p:cNvSpPr>
            <a:spLocks noGrp="1"/>
          </p:cNvSpPr>
          <p:nvPr>
            <p:ph type="dt" sz="half" idx="10"/>
          </p:nvPr>
        </p:nvSpPr>
        <p:spPr/>
        <p:txBody>
          <a:bodyPr/>
          <a:lstStyle/>
          <a:p>
            <a:fld id="{AEB3322C-49A0-8D46-BD59-966A93BEFF5E}" type="datetime1">
              <a:rPr lang="en-CA" smtClean="0"/>
              <a:t>2023-11-06</a:t>
            </a:fld>
            <a:endParaRPr lang="en-US"/>
          </a:p>
        </p:txBody>
      </p:sp>
      <p:sp>
        <p:nvSpPr>
          <p:cNvPr id="4" name="Footer Placeholder 3">
            <a:extLst>
              <a:ext uri="{FF2B5EF4-FFF2-40B4-BE49-F238E27FC236}">
                <a16:creationId xmlns:a16="http://schemas.microsoft.com/office/drawing/2014/main" id="{829E2E6E-515D-004A-AA27-1D967883DD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95B319-BFE2-A347-8426-F860FCCB57C7}"/>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376040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2B511-4BF5-8345-99BC-E2A3A58224B6}"/>
              </a:ext>
            </a:extLst>
          </p:cNvPr>
          <p:cNvSpPr>
            <a:spLocks noGrp="1"/>
          </p:cNvSpPr>
          <p:nvPr>
            <p:ph type="dt" sz="half" idx="10"/>
          </p:nvPr>
        </p:nvSpPr>
        <p:spPr/>
        <p:txBody>
          <a:bodyPr/>
          <a:lstStyle/>
          <a:p>
            <a:fld id="{F3B35F27-1353-384F-8FF5-C09465584095}" type="datetime1">
              <a:rPr lang="en-CA" smtClean="0"/>
              <a:t>2023-11-06</a:t>
            </a:fld>
            <a:endParaRPr lang="en-US"/>
          </a:p>
        </p:txBody>
      </p:sp>
      <p:sp>
        <p:nvSpPr>
          <p:cNvPr id="3" name="Footer Placeholder 2">
            <a:extLst>
              <a:ext uri="{FF2B5EF4-FFF2-40B4-BE49-F238E27FC236}">
                <a16:creationId xmlns:a16="http://schemas.microsoft.com/office/drawing/2014/main" id="{2D586343-FB28-F047-8217-EE62857EC6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6BE154-3C7D-954C-9DC7-A50147A50C45}"/>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2379967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059CF-BABE-694A-996E-3A597A8C74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848C46-4CDC-3B4A-B615-F04F38FCF1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A203E7-C6DF-7B43-82E9-99AA3CADA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245E28-C2B4-4043-8F36-D3EAD0BF68AA}"/>
              </a:ext>
            </a:extLst>
          </p:cNvPr>
          <p:cNvSpPr>
            <a:spLocks noGrp="1"/>
          </p:cNvSpPr>
          <p:nvPr>
            <p:ph type="dt" sz="half" idx="10"/>
          </p:nvPr>
        </p:nvSpPr>
        <p:spPr/>
        <p:txBody>
          <a:bodyPr/>
          <a:lstStyle/>
          <a:p>
            <a:fld id="{673D3425-C316-FE4D-9EAC-29F6881D6A6C}" type="datetime1">
              <a:rPr lang="en-CA" smtClean="0"/>
              <a:t>2023-11-06</a:t>
            </a:fld>
            <a:endParaRPr lang="en-US"/>
          </a:p>
        </p:txBody>
      </p:sp>
      <p:sp>
        <p:nvSpPr>
          <p:cNvPr id="6" name="Footer Placeholder 5">
            <a:extLst>
              <a:ext uri="{FF2B5EF4-FFF2-40B4-BE49-F238E27FC236}">
                <a16:creationId xmlns:a16="http://schemas.microsoft.com/office/drawing/2014/main" id="{36D95E1A-EFD8-6747-998C-FE61B4C66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131B2-2A00-7843-9D97-AD2F35B070EC}"/>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260499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2AD5C-4C3D-BC43-8DE3-F4EBB444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B913BC-B158-514A-93E2-F46D48A493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E9767-55C2-E64C-9B49-DD92B7C5F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45326A-519F-D24A-860C-C18EA3DC112E}"/>
              </a:ext>
            </a:extLst>
          </p:cNvPr>
          <p:cNvSpPr>
            <a:spLocks noGrp="1"/>
          </p:cNvSpPr>
          <p:nvPr>
            <p:ph type="dt" sz="half" idx="10"/>
          </p:nvPr>
        </p:nvSpPr>
        <p:spPr/>
        <p:txBody>
          <a:bodyPr/>
          <a:lstStyle/>
          <a:p>
            <a:fld id="{9AC5741A-C72D-194B-94A9-26B49AEB055F}" type="datetime1">
              <a:rPr lang="en-CA" smtClean="0"/>
              <a:t>2023-11-06</a:t>
            </a:fld>
            <a:endParaRPr lang="en-US"/>
          </a:p>
        </p:txBody>
      </p:sp>
      <p:sp>
        <p:nvSpPr>
          <p:cNvPr id="6" name="Footer Placeholder 5">
            <a:extLst>
              <a:ext uri="{FF2B5EF4-FFF2-40B4-BE49-F238E27FC236}">
                <a16:creationId xmlns:a16="http://schemas.microsoft.com/office/drawing/2014/main" id="{0E5B6F36-3D12-DF4F-93DA-F15F1A6EE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126B0-0D75-D64B-884E-67FE2BF76506}"/>
              </a:ext>
            </a:extLst>
          </p:cNvPr>
          <p:cNvSpPr>
            <a:spLocks noGrp="1"/>
          </p:cNvSpPr>
          <p:nvPr>
            <p:ph type="sldNum" sz="quarter" idx="12"/>
          </p:nvPr>
        </p:nvSpPr>
        <p:spPr/>
        <p:txBody>
          <a:bodyPr/>
          <a:lstStyle/>
          <a:p>
            <a:fld id="{37D383D9-8D54-9C46-85DC-4970CA1D4682}" type="slidenum">
              <a:rPr lang="en-US" smtClean="0"/>
              <a:t>‹#›</a:t>
            </a:fld>
            <a:endParaRPr lang="en-US"/>
          </a:p>
        </p:txBody>
      </p:sp>
    </p:spTree>
    <p:extLst>
      <p:ext uri="{BB962C8B-B14F-4D97-AF65-F5344CB8AC3E}">
        <p14:creationId xmlns:p14="http://schemas.microsoft.com/office/powerpoint/2010/main" val="1114363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932ED1-1A58-9340-9E4A-BDDD21DC0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C967E-C0A5-9843-BBF1-723BA8D5F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EF5597-A052-5348-B941-92873E8A8D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71F4A-8A6D-6A42-9AFC-94B5A06E302D}" type="datetime1">
              <a:rPr lang="en-CA" smtClean="0"/>
              <a:t>2023-11-06</a:t>
            </a:fld>
            <a:endParaRPr lang="en-US"/>
          </a:p>
        </p:txBody>
      </p:sp>
      <p:sp>
        <p:nvSpPr>
          <p:cNvPr id="5" name="Footer Placeholder 4">
            <a:extLst>
              <a:ext uri="{FF2B5EF4-FFF2-40B4-BE49-F238E27FC236}">
                <a16:creationId xmlns:a16="http://schemas.microsoft.com/office/drawing/2014/main" id="{CD5B72A2-F24D-8749-ACEE-F1656D541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E47A0D-2276-0C4E-A167-420C4CE28D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383D9-8D54-9C46-85DC-4970CA1D4682}" type="slidenum">
              <a:rPr lang="en-US" smtClean="0"/>
              <a:t>‹#›</a:t>
            </a:fld>
            <a:endParaRPr lang="en-US"/>
          </a:p>
        </p:txBody>
      </p:sp>
    </p:spTree>
    <p:extLst>
      <p:ext uri="{BB962C8B-B14F-4D97-AF65-F5344CB8AC3E}">
        <p14:creationId xmlns:p14="http://schemas.microsoft.com/office/powerpoint/2010/main" val="579473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choosingwiselycanada.org/long-term-car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file:///C:\Users\sidfe\Downloads\conversations-matter-guide-english%20(9).pdf"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cihi.ca/en/indicators/potentially-inappropriate-use-of-antipsychotics-in-long-term-car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image" Target="../media/image3.png"/><Relationship Id="rId4" Type="http://schemas.openxmlformats.org/officeDocument/2006/relationships/hyperlink" Target="https://open.oregonstate.education/microbiology/part/chapter-18-urogenital-system-infectio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D71782-9E69-C649-84B4-B7E2DD777CEC}"/>
              </a:ext>
            </a:extLst>
          </p:cNvPr>
          <p:cNvSpPr/>
          <p:nvPr/>
        </p:nvSpPr>
        <p:spPr>
          <a:xfrm>
            <a:off x="0" y="34357"/>
            <a:ext cx="12192000" cy="3921921"/>
          </a:xfrm>
          <a:prstGeom prst="rect">
            <a:avLst/>
          </a:prstGeom>
          <a:solidFill>
            <a:srgbClr val="5AB7B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endParaRPr lang="en-CA" sz="2400" dirty="0">
              <a:ln>
                <a:solidFill>
                  <a:srgbClr val="5AB7B2"/>
                </a:solidFill>
              </a:ln>
              <a:solidFill>
                <a:srgbClr val="5AB7B2"/>
              </a:solidFill>
            </a:endParaRPr>
          </a:p>
        </p:txBody>
      </p:sp>
      <p:sp>
        <p:nvSpPr>
          <p:cNvPr id="2" name="Title 1">
            <a:extLst>
              <a:ext uri="{FF2B5EF4-FFF2-40B4-BE49-F238E27FC236}">
                <a16:creationId xmlns:a16="http://schemas.microsoft.com/office/drawing/2014/main" id="{42D104F8-7F63-5844-8C0C-110F516B80F6}"/>
              </a:ext>
            </a:extLst>
          </p:cNvPr>
          <p:cNvSpPr>
            <a:spLocks noGrp="1"/>
          </p:cNvSpPr>
          <p:nvPr>
            <p:ph type="ctrTitle"/>
          </p:nvPr>
        </p:nvSpPr>
        <p:spPr>
          <a:xfrm>
            <a:off x="1524000" y="1568678"/>
            <a:ext cx="9144000" cy="2387600"/>
          </a:xfrm>
        </p:spPr>
        <p:txBody>
          <a:bodyPr>
            <a:normAutofit/>
          </a:bodyPr>
          <a:lstStyle/>
          <a:p>
            <a:r>
              <a:rPr lang="en-US" b="1" dirty="0">
                <a:solidFill>
                  <a:schemeClr val="bg1"/>
                </a:solidFill>
              </a:rPr>
              <a:t>Choosing Wisely Canada LTC</a:t>
            </a:r>
          </a:p>
        </p:txBody>
      </p:sp>
      <p:sp>
        <p:nvSpPr>
          <p:cNvPr id="3" name="Subtitle 2">
            <a:extLst>
              <a:ext uri="{FF2B5EF4-FFF2-40B4-BE49-F238E27FC236}">
                <a16:creationId xmlns:a16="http://schemas.microsoft.com/office/drawing/2014/main" id="{5C20150B-B4CB-254D-9989-531E27C632C6}"/>
              </a:ext>
            </a:extLst>
          </p:cNvPr>
          <p:cNvSpPr>
            <a:spLocks noGrp="1"/>
          </p:cNvSpPr>
          <p:nvPr>
            <p:ph type="subTitle" idx="1"/>
          </p:nvPr>
        </p:nvSpPr>
        <p:spPr>
          <a:xfrm>
            <a:off x="838200" y="4150589"/>
            <a:ext cx="10515600" cy="2680019"/>
          </a:xfrm>
        </p:spPr>
        <p:txBody>
          <a:bodyPr>
            <a:normAutofit fontScale="55000" lnSpcReduction="20000"/>
          </a:bodyPr>
          <a:lstStyle/>
          <a:p>
            <a:r>
              <a:rPr lang="en-US" sz="3200" b="1" dirty="0"/>
              <a:t>Vivian Ewa </a:t>
            </a:r>
            <a:r>
              <a:rPr lang="en-US" b="1" dirty="0"/>
              <a:t>MBBS CCFP (COE) </a:t>
            </a:r>
            <a:r>
              <a:rPr lang="en-US" b="1" dirty="0" err="1"/>
              <a:t>MMedEd</a:t>
            </a:r>
            <a:r>
              <a:rPr lang="en-US" b="1" dirty="0"/>
              <a:t> FCFP FRCP Edin</a:t>
            </a:r>
          </a:p>
          <a:p>
            <a:r>
              <a:rPr lang="en-US" b="1" dirty="0"/>
              <a:t>Section Chief-Seniors Care and Clinical Associate Professor, </a:t>
            </a:r>
          </a:p>
          <a:p>
            <a:r>
              <a:rPr lang="en-US" b="1" dirty="0"/>
              <a:t>Department of Family Medicine, University of Calgary</a:t>
            </a:r>
          </a:p>
          <a:p>
            <a:endParaRPr lang="en-US" sz="3200" b="1" dirty="0"/>
          </a:p>
          <a:p>
            <a:r>
              <a:rPr lang="en-US" sz="3200" b="1" dirty="0"/>
              <a:t>Sid Feldman </a:t>
            </a:r>
            <a:r>
              <a:rPr lang="en-US" b="1" dirty="0"/>
              <a:t>MD CCFP (COE) FCFP</a:t>
            </a:r>
          </a:p>
          <a:p>
            <a:r>
              <a:rPr lang="en-US" b="1" dirty="0"/>
              <a:t>Division Head COE and Associate Professor, </a:t>
            </a:r>
          </a:p>
          <a:p>
            <a:r>
              <a:rPr lang="en-US" b="1" dirty="0"/>
              <a:t>DFCM, Temerty Faculty of Medicine, University of Toronto</a:t>
            </a:r>
          </a:p>
          <a:p>
            <a:endParaRPr lang="en-US" sz="3200" b="1" dirty="0"/>
          </a:p>
          <a:p>
            <a:r>
              <a:rPr lang="en-US" sz="1900" b="1" dirty="0"/>
              <a:t>Family Medicine Forum, Montreal, 2023</a:t>
            </a:r>
          </a:p>
        </p:txBody>
      </p:sp>
      <p:pic>
        <p:nvPicPr>
          <p:cNvPr id="5" name="Picture 4">
            <a:extLst>
              <a:ext uri="{FF2B5EF4-FFF2-40B4-BE49-F238E27FC236}">
                <a16:creationId xmlns:a16="http://schemas.microsoft.com/office/drawing/2014/main" id="{ACF1639D-9F6F-5A4E-8DFA-34EEF7EEA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125" y="183225"/>
            <a:ext cx="2438836" cy="1385453"/>
          </a:xfrm>
          <a:prstGeom prst="rect">
            <a:avLst/>
          </a:prstGeom>
        </p:spPr>
      </p:pic>
      <p:pic>
        <p:nvPicPr>
          <p:cNvPr id="6" name="Picture 5">
            <a:extLst>
              <a:ext uri="{FF2B5EF4-FFF2-40B4-BE49-F238E27FC236}">
                <a16:creationId xmlns:a16="http://schemas.microsoft.com/office/drawing/2014/main" id="{A2B57739-C90B-A347-88C4-FB257994D9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2887" y="183407"/>
            <a:ext cx="2633988" cy="1135089"/>
          </a:xfrm>
          <a:prstGeom prst="rect">
            <a:avLst/>
          </a:prstGeom>
        </p:spPr>
      </p:pic>
      <p:sp>
        <p:nvSpPr>
          <p:cNvPr id="7" name="Slide Number Placeholder 6">
            <a:extLst>
              <a:ext uri="{FF2B5EF4-FFF2-40B4-BE49-F238E27FC236}">
                <a16:creationId xmlns:a16="http://schemas.microsoft.com/office/drawing/2014/main" id="{13FB3E02-8F3D-E24F-B19D-5AF6FF7C42B7}"/>
              </a:ext>
            </a:extLst>
          </p:cNvPr>
          <p:cNvSpPr>
            <a:spLocks noGrp="1"/>
          </p:cNvSpPr>
          <p:nvPr>
            <p:ph type="sldNum" sz="quarter" idx="12"/>
          </p:nvPr>
        </p:nvSpPr>
        <p:spPr/>
        <p:txBody>
          <a:bodyPr/>
          <a:lstStyle/>
          <a:p>
            <a:fld id="{37D383D9-8D54-9C46-85DC-4970CA1D4682}" type="slidenum">
              <a:rPr lang="en-US" smtClean="0"/>
              <a:t>1</a:t>
            </a:fld>
            <a:endParaRPr lang="en-US" dirty="0"/>
          </a:p>
        </p:txBody>
      </p:sp>
    </p:spTree>
    <p:extLst>
      <p:ext uri="{BB962C8B-B14F-4D97-AF65-F5344CB8AC3E}">
        <p14:creationId xmlns:p14="http://schemas.microsoft.com/office/powerpoint/2010/main" val="100692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58353" r="48995"/>
          <a:stretch/>
        </p:blipFill>
        <p:spPr>
          <a:xfrm>
            <a:off x="3221009" y="2372216"/>
            <a:ext cx="5749981" cy="3102460"/>
          </a:xfrm>
        </p:spPr>
      </p:pic>
      <p:pic>
        <p:nvPicPr>
          <p:cNvPr id="3" name="Picture 2">
            <a:extLst>
              <a:ext uri="{FF2B5EF4-FFF2-40B4-BE49-F238E27FC236}">
                <a16:creationId xmlns:a16="http://schemas.microsoft.com/office/drawing/2014/main" id="{6328732E-3F21-BA45-9095-B2B8EDE6F112}"/>
              </a:ext>
            </a:extLst>
          </p:cNvPr>
          <p:cNvPicPr>
            <a:picLocks noChangeAspect="1"/>
          </p:cNvPicPr>
          <p:nvPr/>
        </p:nvPicPr>
        <p:blipFill>
          <a:blip r:embed="rId4"/>
          <a:stretch>
            <a:fillRect/>
          </a:stretch>
        </p:blipFill>
        <p:spPr>
          <a:xfrm>
            <a:off x="17" y="6556496"/>
            <a:ext cx="12192000" cy="377704"/>
          </a:xfrm>
          <a:prstGeom prst="rect">
            <a:avLst/>
          </a:prstGeom>
        </p:spPr>
      </p:pic>
      <p:sp>
        <p:nvSpPr>
          <p:cNvPr id="4" name="Rectangle 3">
            <a:extLst>
              <a:ext uri="{FF2B5EF4-FFF2-40B4-BE49-F238E27FC236}">
                <a16:creationId xmlns:a16="http://schemas.microsoft.com/office/drawing/2014/main" id="{E831D7CC-C40C-8345-B2F3-9E5F9CFEAB6B}"/>
              </a:ext>
            </a:extLst>
          </p:cNvPr>
          <p:cNvSpPr/>
          <p:nvPr/>
        </p:nvSpPr>
        <p:spPr>
          <a:xfrm>
            <a:off x="5224292" y="6599818"/>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E0E98933-05D0-7F4E-AF14-9671FB3A0187}"/>
              </a:ext>
            </a:extLst>
          </p:cNvPr>
          <p:cNvSpPr>
            <a:spLocks noGrp="1"/>
          </p:cNvSpPr>
          <p:nvPr>
            <p:ph type="sldNum" sz="quarter" idx="12"/>
          </p:nvPr>
        </p:nvSpPr>
        <p:spPr/>
        <p:txBody>
          <a:bodyPr/>
          <a:lstStyle/>
          <a:p>
            <a:fld id="{37D383D9-8D54-9C46-85DC-4970CA1D4682}" type="slidenum">
              <a:rPr lang="en-US" smtClean="0"/>
              <a:t>10</a:t>
            </a:fld>
            <a:endParaRPr lang="en-US" dirty="0"/>
          </a:p>
        </p:txBody>
      </p:sp>
      <p:sp>
        <p:nvSpPr>
          <p:cNvPr id="6" name="Title 1">
            <a:extLst>
              <a:ext uri="{FF2B5EF4-FFF2-40B4-BE49-F238E27FC236}">
                <a16:creationId xmlns:a16="http://schemas.microsoft.com/office/drawing/2014/main" id="{C0820C16-D96C-D31D-B5F9-ECBE4D7F85F4}"/>
              </a:ext>
            </a:extLst>
          </p:cNvPr>
          <p:cNvSpPr>
            <a:spLocks noGrp="1"/>
          </p:cNvSpPr>
          <p:nvPr>
            <p:ph type="title"/>
          </p:nvPr>
        </p:nvSpPr>
        <p:spPr>
          <a:xfrm>
            <a:off x="838200" y="365125"/>
            <a:ext cx="10515600" cy="1325563"/>
          </a:xfrm>
        </p:spPr>
        <p:txBody>
          <a:bodyPr/>
          <a:lstStyle/>
          <a:p>
            <a:r>
              <a:rPr lang="en-US" b="1" dirty="0">
                <a:solidFill>
                  <a:srgbClr val="62B7B2"/>
                </a:solidFill>
              </a:rPr>
              <a:t>An example of unnecessary care</a:t>
            </a:r>
            <a:endParaRPr lang="en-US" dirty="0"/>
          </a:p>
        </p:txBody>
      </p:sp>
    </p:spTree>
    <p:extLst>
      <p:ext uri="{BB962C8B-B14F-4D97-AF65-F5344CB8AC3E}">
        <p14:creationId xmlns:p14="http://schemas.microsoft.com/office/powerpoint/2010/main" val="146745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 y="0"/>
            <a:ext cx="12192000" cy="6858000"/>
          </a:xfrm>
          <a:prstGeom prst="rect">
            <a:avLst/>
          </a:prstGeom>
        </p:spPr>
      </p:pic>
      <p:sp>
        <p:nvSpPr>
          <p:cNvPr id="2" name="Slide Number Placeholder 1">
            <a:extLst>
              <a:ext uri="{FF2B5EF4-FFF2-40B4-BE49-F238E27FC236}">
                <a16:creationId xmlns:a16="http://schemas.microsoft.com/office/drawing/2014/main" id="{540E1431-0867-B248-9124-90F5293505A8}"/>
              </a:ext>
            </a:extLst>
          </p:cNvPr>
          <p:cNvSpPr>
            <a:spLocks noGrp="1"/>
          </p:cNvSpPr>
          <p:nvPr>
            <p:ph type="sldNum" sz="quarter" idx="12"/>
          </p:nvPr>
        </p:nvSpPr>
        <p:spPr/>
        <p:txBody>
          <a:bodyPr/>
          <a:lstStyle/>
          <a:p>
            <a:fld id="{37D383D9-8D54-9C46-85DC-4970CA1D4682}" type="slidenum">
              <a:rPr lang="en-US" smtClean="0"/>
              <a:t>11</a:t>
            </a:fld>
            <a:endParaRPr lang="en-US" dirty="0"/>
          </a:p>
        </p:txBody>
      </p:sp>
    </p:spTree>
    <p:extLst>
      <p:ext uri="{BB962C8B-B14F-4D97-AF65-F5344CB8AC3E}">
        <p14:creationId xmlns:p14="http://schemas.microsoft.com/office/powerpoint/2010/main" val="120621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1791"/>
            <a:ext cx="10515600" cy="2631556"/>
          </a:xfrm>
        </p:spPr>
        <p:txBody>
          <a:bodyPr/>
          <a:lstStyle/>
          <a:p>
            <a:pPr marL="0" indent="0">
              <a:buNone/>
            </a:pPr>
            <a:r>
              <a:rPr lang="en-US" sz="4400" b="1" dirty="0">
                <a:solidFill>
                  <a:srgbClr val="5AB7B2"/>
                </a:solidFill>
              </a:rPr>
              <a:t>Choosing Wisely Canada </a:t>
            </a:r>
            <a:r>
              <a:rPr lang="en-US" sz="4400" dirty="0"/>
              <a:t>is the national voice for reducing unnecessary tests and treatments in health care.</a:t>
            </a:r>
            <a:endParaRPr lang="en-CA" sz="4400" dirty="0"/>
          </a:p>
          <a:p>
            <a:pPr marL="0" indent="0">
              <a:buNone/>
            </a:pPr>
            <a:endParaRPr lang="en-CA" dirty="0"/>
          </a:p>
        </p:txBody>
      </p:sp>
      <p:pic>
        <p:nvPicPr>
          <p:cNvPr id="4" name="Picture 3">
            <a:extLst>
              <a:ext uri="{FF2B5EF4-FFF2-40B4-BE49-F238E27FC236}">
                <a16:creationId xmlns:a16="http://schemas.microsoft.com/office/drawing/2014/main" id="{EA08C207-F76B-E24B-865E-9E3E174917E0}"/>
              </a:ext>
            </a:extLst>
          </p:cNvPr>
          <p:cNvPicPr>
            <a:picLocks noChangeAspect="1"/>
          </p:cNvPicPr>
          <p:nvPr/>
        </p:nvPicPr>
        <p:blipFill>
          <a:blip r:embed="rId3"/>
          <a:stretch>
            <a:fillRect/>
          </a:stretch>
        </p:blipFill>
        <p:spPr>
          <a:xfrm>
            <a:off x="17" y="6556496"/>
            <a:ext cx="12192000" cy="377704"/>
          </a:xfrm>
          <a:prstGeom prst="rect">
            <a:avLst/>
          </a:prstGeom>
        </p:spPr>
      </p:pic>
      <p:sp>
        <p:nvSpPr>
          <p:cNvPr id="5" name="Rectangle 4">
            <a:extLst>
              <a:ext uri="{FF2B5EF4-FFF2-40B4-BE49-F238E27FC236}">
                <a16:creationId xmlns:a16="http://schemas.microsoft.com/office/drawing/2014/main" id="{28A49086-FC69-1445-B503-57422344E337}"/>
              </a:ext>
            </a:extLst>
          </p:cNvPr>
          <p:cNvSpPr/>
          <p:nvPr/>
        </p:nvSpPr>
        <p:spPr>
          <a:xfrm>
            <a:off x="5224292" y="6599818"/>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2" name="Slide Number Placeholder 1">
            <a:extLst>
              <a:ext uri="{FF2B5EF4-FFF2-40B4-BE49-F238E27FC236}">
                <a16:creationId xmlns:a16="http://schemas.microsoft.com/office/drawing/2014/main" id="{4A1053AF-B617-A941-BF2C-15D0F3E77402}"/>
              </a:ext>
            </a:extLst>
          </p:cNvPr>
          <p:cNvSpPr>
            <a:spLocks noGrp="1"/>
          </p:cNvSpPr>
          <p:nvPr>
            <p:ph type="sldNum" sz="quarter" idx="12"/>
          </p:nvPr>
        </p:nvSpPr>
        <p:spPr/>
        <p:txBody>
          <a:bodyPr/>
          <a:lstStyle/>
          <a:p>
            <a:fld id="{37D383D9-8D54-9C46-85DC-4970CA1D4682}" type="slidenum">
              <a:rPr lang="en-US" smtClean="0"/>
              <a:t>12</a:t>
            </a:fld>
            <a:endParaRPr lang="en-US" dirty="0"/>
          </a:p>
        </p:txBody>
      </p:sp>
    </p:spTree>
    <p:extLst>
      <p:ext uri="{BB962C8B-B14F-4D97-AF65-F5344CB8AC3E}">
        <p14:creationId xmlns:p14="http://schemas.microsoft.com/office/powerpoint/2010/main" val="333644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17" y="0"/>
            <a:ext cx="10972800" cy="838200"/>
          </a:xfrm>
        </p:spPr>
        <p:txBody>
          <a:bodyPr/>
          <a:lstStyle/>
          <a:p>
            <a:r>
              <a:rPr lang="en-CA" b="1" dirty="0">
                <a:solidFill>
                  <a:srgbClr val="5AB7B2"/>
                </a:solidFill>
              </a:rPr>
              <a:t>What is unique about CWC?</a:t>
            </a:r>
          </a:p>
        </p:txBody>
      </p:sp>
      <p:sp>
        <p:nvSpPr>
          <p:cNvPr id="3" name="Content Placeholder 2"/>
          <p:cNvSpPr>
            <a:spLocks noGrp="1"/>
          </p:cNvSpPr>
          <p:nvPr>
            <p:ph idx="1"/>
          </p:nvPr>
        </p:nvSpPr>
        <p:spPr>
          <a:xfrm>
            <a:off x="3060331" y="871064"/>
            <a:ext cx="9144952" cy="1066800"/>
          </a:xfrm>
        </p:spPr>
        <p:txBody>
          <a:bodyPr>
            <a:normAutofit/>
          </a:bodyPr>
          <a:lstStyle/>
          <a:p>
            <a:pPr marL="0" indent="0">
              <a:lnSpc>
                <a:spcPct val="150000"/>
              </a:lnSpc>
              <a:buNone/>
            </a:pPr>
            <a:r>
              <a:rPr lang="en-CA" sz="4000" dirty="0"/>
              <a:t>Clinician led </a:t>
            </a:r>
          </a:p>
        </p:txBody>
      </p:sp>
      <p:pic>
        <p:nvPicPr>
          <p:cNvPr id="1026" name="Picture 2" descr="C:\Users\WongJoa\Desktop\Simpl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0387" y="4953000"/>
            <a:ext cx="1448003"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ongJoa\Desktop\CommonConditions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8410" y="3505200"/>
            <a:ext cx="137195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WongJoa\Desktop\ClinicianLed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8410" y="762000"/>
            <a:ext cx="1371957"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175303" y="1905004"/>
            <a:ext cx="184722" cy="379654"/>
          </a:xfrm>
          <a:prstGeom prst="rect">
            <a:avLst/>
          </a:prstGeom>
          <a:noFill/>
        </p:spPr>
        <p:txBody>
          <a:bodyPr wrap="none" lIns="91436" tIns="45719" rIns="91436" bIns="45719" rtlCol="0">
            <a:spAutoFit/>
          </a:bodyPr>
          <a:lstStyle/>
          <a:p>
            <a:pPr defTabSz="914422"/>
            <a:endParaRPr lang="en-US" sz="1867" dirty="0">
              <a:solidFill>
                <a:prstClr val="black"/>
              </a:solidFill>
            </a:endParaRPr>
          </a:p>
        </p:txBody>
      </p:sp>
      <p:sp>
        <p:nvSpPr>
          <p:cNvPr id="8" name="TextBox 7"/>
          <p:cNvSpPr txBox="1"/>
          <p:nvPr/>
        </p:nvSpPr>
        <p:spPr>
          <a:xfrm>
            <a:off x="3116411" y="2366856"/>
            <a:ext cx="4473011" cy="1323437"/>
          </a:xfrm>
          <a:prstGeom prst="rect">
            <a:avLst/>
          </a:prstGeom>
          <a:noFill/>
        </p:spPr>
        <p:txBody>
          <a:bodyPr wrap="none" lIns="91436" tIns="45719" rIns="91436" bIns="45719" rtlCol="0">
            <a:spAutoFit/>
          </a:bodyPr>
          <a:lstStyle/>
          <a:p>
            <a:pPr defTabSz="914422"/>
            <a:r>
              <a:rPr lang="en-CA" sz="4000" dirty="0">
                <a:solidFill>
                  <a:prstClr val="black"/>
                </a:solidFill>
              </a:rPr>
              <a:t>Bottom-up approach</a:t>
            </a:r>
          </a:p>
          <a:p>
            <a:pPr defTabSz="914422"/>
            <a:endParaRPr lang="en-US" sz="4000" dirty="0">
              <a:solidFill>
                <a:prstClr val="black"/>
              </a:solidFill>
            </a:endParaRPr>
          </a:p>
        </p:txBody>
      </p:sp>
      <p:sp>
        <p:nvSpPr>
          <p:cNvPr id="9" name="TextBox 8"/>
          <p:cNvSpPr txBox="1"/>
          <p:nvPr/>
        </p:nvSpPr>
        <p:spPr>
          <a:xfrm>
            <a:off x="3116429" y="3801956"/>
            <a:ext cx="3653556" cy="748986"/>
          </a:xfrm>
          <a:prstGeom prst="rect">
            <a:avLst/>
          </a:prstGeom>
          <a:noFill/>
        </p:spPr>
        <p:txBody>
          <a:bodyPr wrap="none" lIns="91436" tIns="45719" rIns="91436" bIns="45719" rtlCol="0">
            <a:spAutoFit/>
          </a:bodyPr>
          <a:lstStyle/>
          <a:p>
            <a:pPr defTabSz="914422"/>
            <a:r>
              <a:rPr lang="en-US" sz="4267" dirty="0">
                <a:solidFill>
                  <a:prstClr val="black"/>
                </a:solidFill>
              </a:rPr>
              <a:t>Evidence-based</a:t>
            </a:r>
            <a:endParaRPr lang="en-US" sz="4000" dirty="0">
              <a:solidFill>
                <a:prstClr val="black"/>
              </a:solidFill>
            </a:endParaRPr>
          </a:p>
        </p:txBody>
      </p:sp>
      <p:sp>
        <p:nvSpPr>
          <p:cNvPr id="10" name="TextBox 9"/>
          <p:cNvSpPr txBox="1"/>
          <p:nvPr/>
        </p:nvSpPr>
        <p:spPr>
          <a:xfrm>
            <a:off x="3124951" y="5125424"/>
            <a:ext cx="1588888" cy="1323437"/>
          </a:xfrm>
          <a:prstGeom prst="rect">
            <a:avLst/>
          </a:prstGeom>
          <a:noFill/>
        </p:spPr>
        <p:txBody>
          <a:bodyPr wrap="none" lIns="91436" tIns="45719" rIns="91436" bIns="45719" rtlCol="0">
            <a:spAutoFit/>
          </a:bodyPr>
          <a:lstStyle/>
          <a:p>
            <a:pPr defTabSz="914422"/>
            <a:r>
              <a:rPr lang="en-CA" sz="4000" dirty="0">
                <a:solidFill>
                  <a:prstClr val="black"/>
                </a:solidFill>
              </a:rPr>
              <a:t>Simple</a:t>
            </a:r>
          </a:p>
          <a:p>
            <a:pPr defTabSz="914422"/>
            <a:endParaRPr lang="en-US" sz="4000" dirty="0">
              <a:solidFill>
                <a:prstClr val="black"/>
              </a:solidFill>
            </a:endParaRPr>
          </a:p>
        </p:txBody>
      </p:sp>
      <p:pic>
        <p:nvPicPr>
          <p:cNvPr id="1032" name="Picture 8" descr="E:\Photos\BottomUP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8410" y="2076999"/>
            <a:ext cx="137195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7"/>
          <a:stretch>
            <a:fillRect/>
          </a:stretch>
        </p:blipFill>
        <p:spPr>
          <a:xfrm>
            <a:off x="17" y="6556496"/>
            <a:ext cx="12192000" cy="377704"/>
          </a:xfrm>
          <a:prstGeom prst="rect">
            <a:avLst/>
          </a:prstGeom>
        </p:spPr>
      </p:pic>
      <p:sp>
        <p:nvSpPr>
          <p:cNvPr id="13" name="Rectangle 12">
            <a:extLst>
              <a:ext uri="{FF2B5EF4-FFF2-40B4-BE49-F238E27FC236}">
                <a16:creationId xmlns:a16="http://schemas.microsoft.com/office/drawing/2014/main" id="{9FDDBB00-D763-E84F-8998-D0B4A108C5C4}"/>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2693409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BFCC-E454-AA4A-93C8-8D9C7149701B}"/>
              </a:ext>
            </a:extLst>
          </p:cNvPr>
          <p:cNvSpPr>
            <a:spLocks noGrp="1"/>
          </p:cNvSpPr>
          <p:nvPr>
            <p:ph type="title"/>
          </p:nvPr>
        </p:nvSpPr>
        <p:spPr/>
        <p:txBody>
          <a:bodyPr/>
          <a:lstStyle/>
          <a:p>
            <a:r>
              <a:rPr lang="en-US" b="1" dirty="0">
                <a:solidFill>
                  <a:srgbClr val="62B7B2"/>
                </a:solidFill>
              </a:rPr>
              <a:t>Choosing Wisely Canada in LTC</a:t>
            </a:r>
            <a:endParaRPr lang="en-US" dirty="0"/>
          </a:p>
        </p:txBody>
      </p:sp>
      <p:sp>
        <p:nvSpPr>
          <p:cNvPr id="3" name="Content Placeholder 2">
            <a:extLst>
              <a:ext uri="{FF2B5EF4-FFF2-40B4-BE49-F238E27FC236}">
                <a16:creationId xmlns:a16="http://schemas.microsoft.com/office/drawing/2014/main" id="{53C8945C-7F05-4D4F-BAB1-6A2CD6A83FC6}"/>
              </a:ext>
            </a:extLst>
          </p:cNvPr>
          <p:cNvSpPr>
            <a:spLocks noGrp="1"/>
          </p:cNvSpPr>
          <p:nvPr>
            <p:ph idx="1"/>
          </p:nvPr>
        </p:nvSpPr>
        <p:spPr>
          <a:xfrm>
            <a:off x="838199" y="1825625"/>
            <a:ext cx="10515599" cy="4351338"/>
          </a:xfrm>
        </p:spPr>
        <p:txBody>
          <a:bodyPr/>
          <a:lstStyle/>
          <a:p>
            <a:pPr marL="0" indent="0">
              <a:buNone/>
            </a:pPr>
            <a:r>
              <a:rPr lang="en-US" dirty="0"/>
              <a:t>Long-term care settings are an area of interest for potential improvement (CIHI)</a:t>
            </a:r>
          </a:p>
          <a:p>
            <a:pPr>
              <a:buFont typeface="Wingdings" panose="05000000000000000000" pitchFamily="2" charset="2"/>
              <a:buChar char="Ø"/>
            </a:pPr>
            <a:r>
              <a:rPr lang="en-CA" dirty="0"/>
              <a:t> Increased complexity and comorbidities; limited life expectancy for some</a:t>
            </a:r>
          </a:p>
          <a:p>
            <a:pPr>
              <a:buFont typeface="Wingdings" panose="05000000000000000000" pitchFamily="2" charset="2"/>
              <a:buChar char="Ø"/>
            </a:pPr>
            <a:r>
              <a:rPr lang="en-CA" dirty="0"/>
              <a:t> more uncertainty with the stewardship of care</a:t>
            </a:r>
          </a:p>
          <a:p>
            <a:pPr>
              <a:buFont typeface="Wingdings" panose="05000000000000000000" pitchFamily="2" charset="2"/>
              <a:buChar char="Ø"/>
            </a:pPr>
            <a:r>
              <a:rPr lang="en-CA" dirty="0"/>
              <a:t> 54% of LTC residents in Canada have dementia</a:t>
            </a:r>
            <a:endParaRPr lang="en-US" dirty="0"/>
          </a:p>
          <a:p>
            <a:endParaRPr lang="en-US" dirty="0"/>
          </a:p>
        </p:txBody>
      </p:sp>
      <p:pic>
        <p:nvPicPr>
          <p:cNvPr id="6" name="Picture 5">
            <a:extLst>
              <a:ext uri="{FF2B5EF4-FFF2-40B4-BE49-F238E27FC236}">
                <a16:creationId xmlns:a16="http://schemas.microsoft.com/office/drawing/2014/main" id="{D2317CB1-D4C4-7B4A-A871-5EC45C311B76}"/>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0B5E08DD-CF98-B24E-BB59-91508C633B3D}"/>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4" name="Slide Number Placeholder 3">
            <a:extLst>
              <a:ext uri="{FF2B5EF4-FFF2-40B4-BE49-F238E27FC236}">
                <a16:creationId xmlns:a16="http://schemas.microsoft.com/office/drawing/2014/main" id="{91CEC78B-F395-0F4F-8FEB-DD6E00A80133}"/>
              </a:ext>
            </a:extLst>
          </p:cNvPr>
          <p:cNvSpPr>
            <a:spLocks noGrp="1"/>
          </p:cNvSpPr>
          <p:nvPr>
            <p:ph type="sldNum" sz="quarter" idx="12"/>
          </p:nvPr>
        </p:nvSpPr>
        <p:spPr/>
        <p:txBody>
          <a:bodyPr/>
          <a:lstStyle/>
          <a:p>
            <a:fld id="{37D383D9-8D54-9C46-85DC-4970CA1D4682}" type="slidenum">
              <a:rPr lang="en-US" smtClean="0"/>
              <a:t>14</a:t>
            </a:fld>
            <a:endParaRPr lang="en-US" dirty="0"/>
          </a:p>
        </p:txBody>
      </p:sp>
    </p:spTree>
    <p:extLst>
      <p:ext uri="{BB962C8B-B14F-4D97-AF65-F5344CB8AC3E}">
        <p14:creationId xmlns:p14="http://schemas.microsoft.com/office/powerpoint/2010/main" val="3625050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EC4F628-4D82-452F-8491-7696DEEE71C0}"/>
              </a:ext>
            </a:extLst>
          </p:cNvPr>
          <p:cNvSpPr>
            <a:spLocks noGrp="1"/>
          </p:cNvSpPr>
          <p:nvPr>
            <p:ph type="title"/>
          </p:nvPr>
        </p:nvSpPr>
        <p:spPr>
          <a:xfrm>
            <a:off x="799383" y="242291"/>
            <a:ext cx="10593239" cy="839788"/>
          </a:xfrm>
        </p:spPr>
        <p:txBody>
          <a:bodyPr>
            <a:noAutofit/>
          </a:bodyPr>
          <a:lstStyle/>
          <a:p>
            <a:r>
              <a:rPr lang="en-US" altLang="en-US" dirty="0">
                <a:solidFill>
                  <a:srgbClr val="62B7B2"/>
                </a:solidFill>
                <a:latin typeface="+mn-lt"/>
                <a:cs typeface="ヒラギノ角ゴ Pro W3" charset="0"/>
              </a:rPr>
              <a:t>Barriers to Appropriate Care in LTC</a:t>
            </a:r>
            <a:endParaRPr lang="en-CA" altLang="en-US" dirty="0">
              <a:solidFill>
                <a:srgbClr val="62B7B2"/>
              </a:solidFill>
              <a:latin typeface="+mn-lt"/>
              <a:cs typeface="ヒラギノ角ゴ Pro W3" charset="0"/>
            </a:endParaRPr>
          </a:p>
        </p:txBody>
      </p:sp>
      <p:sp>
        <p:nvSpPr>
          <p:cNvPr id="13315" name="Content Placeholder 2">
            <a:extLst>
              <a:ext uri="{FF2B5EF4-FFF2-40B4-BE49-F238E27FC236}">
                <a16:creationId xmlns:a16="http://schemas.microsoft.com/office/drawing/2014/main" id="{482B296F-7840-4AE8-A4C2-E0D028345493}"/>
              </a:ext>
            </a:extLst>
          </p:cNvPr>
          <p:cNvSpPr>
            <a:spLocks noGrp="1"/>
          </p:cNvSpPr>
          <p:nvPr>
            <p:ph idx="1"/>
          </p:nvPr>
        </p:nvSpPr>
        <p:spPr>
          <a:xfrm>
            <a:off x="641481" y="1377245"/>
            <a:ext cx="11759739" cy="4918388"/>
          </a:xfrm>
        </p:spPr>
        <p:txBody>
          <a:bodyPr>
            <a:normAutofit/>
          </a:bodyPr>
          <a:lstStyle/>
          <a:p>
            <a:r>
              <a:rPr lang="en-US" dirty="0"/>
              <a:t>Limited histories in cognitively impaired patients</a:t>
            </a:r>
          </a:p>
          <a:p>
            <a:r>
              <a:rPr lang="en-US" dirty="0"/>
              <a:t>Blunted febrile responses in older patients</a:t>
            </a:r>
          </a:p>
          <a:p>
            <a:r>
              <a:rPr lang="en-US" dirty="0"/>
              <a:t>Difficulty distinguishing infection from comorbidity mimickers</a:t>
            </a:r>
          </a:p>
          <a:p>
            <a:pPr lvl="1"/>
            <a:r>
              <a:rPr lang="en-US" dirty="0"/>
              <a:t>eg, pneumonia VS congestive heart failure and COPD</a:t>
            </a:r>
          </a:p>
          <a:p>
            <a:pPr lvl="1"/>
            <a:r>
              <a:rPr lang="en-US" dirty="0"/>
              <a:t>eg, venous stasis VS cellulitis</a:t>
            </a:r>
          </a:p>
          <a:p>
            <a:pPr lvl="1"/>
            <a:r>
              <a:rPr lang="en-US" dirty="0"/>
              <a:t>eg, altered mental status from dementia VS sepsis</a:t>
            </a:r>
          </a:p>
          <a:p>
            <a:r>
              <a:rPr lang="en-US" dirty="0"/>
              <a:t>Variability in access to imaging and laboratory testing</a:t>
            </a:r>
          </a:p>
          <a:p>
            <a:r>
              <a:rPr lang="en-US" dirty="0"/>
              <a:t>Off-site physicians</a:t>
            </a:r>
          </a:p>
          <a:p>
            <a:pPr lvl="1"/>
            <a:r>
              <a:rPr lang="en-US" dirty="0"/>
              <a:t>up to half of antibiotic prescriptions called in by phone</a:t>
            </a:r>
          </a:p>
        </p:txBody>
      </p:sp>
      <p:pic>
        <p:nvPicPr>
          <p:cNvPr id="5" name="Picture 4"/>
          <p:cNvPicPr>
            <a:picLocks noChangeAspect="1"/>
          </p:cNvPicPr>
          <p:nvPr/>
        </p:nvPicPr>
        <p:blipFill>
          <a:blip r:embed="rId3"/>
          <a:stretch>
            <a:fillRect/>
          </a:stretch>
        </p:blipFill>
        <p:spPr>
          <a:xfrm>
            <a:off x="0" y="6509631"/>
            <a:ext cx="12192000" cy="361087"/>
          </a:xfrm>
          <a:prstGeom prst="rect">
            <a:avLst/>
          </a:prstGeom>
        </p:spPr>
      </p:pic>
      <p:sp>
        <p:nvSpPr>
          <p:cNvPr id="6" name="TextBox 5"/>
          <p:cNvSpPr txBox="1"/>
          <p:nvPr/>
        </p:nvSpPr>
        <p:spPr>
          <a:xfrm>
            <a:off x="3886957" y="6017213"/>
            <a:ext cx="8370013" cy="492418"/>
          </a:xfrm>
          <a:prstGeom prst="rect">
            <a:avLst/>
          </a:prstGeom>
          <a:noFill/>
        </p:spPr>
        <p:txBody>
          <a:bodyPr wrap="square" lIns="121896" tIns="60948" rIns="121896" bIns="60948" rtlCol="0">
            <a:spAutoFit/>
          </a:bodyPr>
          <a:lstStyle/>
          <a:p>
            <a:r>
              <a:rPr lang="en-US" sz="2400" dirty="0"/>
              <a:t>Nicolle </a:t>
            </a:r>
            <a:r>
              <a:rPr lang="en-US" sz="2400" i="1" dirty="0"/>
              <a:t>ICHE </a:t>
            </a:r>
            <a:r>
              <a:rPr lang="en-US" sz="2400" dirty="0"/>
              <a:t>2000; Crnich </a:t>
            </a:r>
            <a:r>
              <a:rPr lang="en-US" sz="2400" i="1" dirty="0"/>
              <a:t>Drugs Aging </a:t>
            </a:r>
            <a:r>
              <a:rPr lang="en-US" sz="2400" dirty="0"/>
              <a:t>2015; Katz </a:t>
            </a:r>
            <a:r>
              <a:rPr lang="en-US" sz="2400" i="1" dirty="0"/>
              <a:t>Arch IM </a:t>
            </a:r>
            <a:r>
              <a:rPr lang="en-US" sz="2400" dirty="0"/>
              <a:t>1990</a:t>
            </a:r>
          </a:p>
        </p:txBody>
      </p:sp>
      <p:sp>
        <p:nvSpPr>
          <p:cNvPr id="2" name="Rectangle 1">
            <a:extLst>
              <a:ext uri="{FF2B5EF4-FFF2-40B4-BE49-F238E27FC236}">
                <a16:creationId xmlns:a16="http://schemas.microsoft.com/office/drawing/2014/main" id="{0C53D131-FA2C-B0C7-EAE1-A90611EE3B56}"/>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2853831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82328C-4A85-9D4F-A6A8-7F142E7EE6C0}"/>
              </a:ext>
            </a:extLst>
          </p:cNvPr>
          <p:cNvPicPr>
            <a:picLocks noChangeAspect="1"/>
          </p:cNvPicPr>
          <p:nvPr/>
        </p:nvPicPr>
        <p:blipFill>
          <a:blip r:embed="rId3"/>
          <a:stretch>
            <a:fillRect/>
          </a:stretch>
        </p:blipFill>
        <p:spPr>
          <a:xfrm>
            <a:off x="0" y="6509643"/>
            <a:ext cx="12192000" cy="361087"/>
          </a:xfrm>
          <a:prstGeom prst="rect">
            <a:avLst/>
          </a:prstGeom>
        </p:spPr>
      </p:pic>
      <p:sp>
        <p:nvSpPr>
          <p:cNvPr id="6" name="Rectangle 5">
            <a:extLst>
              <a:ext uri="{FF2B5EF4-FFF2-40B4-BE49-F238E27FC236}">
                <a16:creationId xmlns:a16="http://schemas.microsoft.com/office/drawing/2014/main" id="{E15F1F9E-241A-E343-A864-C90855AD5A6F}"/>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FA339F92-73D0-1547-8DCF-A2E21C8E91FA}"/>
              </a:ext>
            </a:extLst>
          </p:cNvPr>
          <p:cNvSpPr>
            <a:spLocks noGrp="1"/>
          </p:cNvSpPr>
          <p:nvPr>
            <p:ph type="sldNum" sz="quarter" idx="12"/>
          </p:nvPr>
        </p:nvSpPr>
        <p:spPr/>
        <p:txBody>
          <a:bodyPr/>
          <a:lstStyle/>
          <a:p>
            <a:fld id="{37D383D9-8D54-9C46-85DC-4970CA1D4682}" type="slidenum">
              <a:rPr lang="en-US" smtClean="0"/>
              <a:t>16</a:t>
            </a:fld>
            <a:endParaRPr lang="en-US" dirty="0"/>
          </a:p>
        </p:txBody>
      </p:sp>
      <p:sp>
        <p:nvSpPr>
          <p:cNvPr id="3" name="Content Placeholder 2">
            <a:extLst>
              <a:ext uri="{FF2B5EF4-FFF2-40B4-BE49-F238E27FC236}">
                <a16:creationId xmlns:a16="http://schemas.microsoft.com/office/drawing/2014/main" id="{FE5E975A-CE9C-72CE-EB79-183CF8E1772F}"/>
              </a:ext>
            </a:extLst>
          </p:cNvPr>
          <p:cNvSpPr>
            <a:spLocks noGrp="1"/>
          </p:cNvSpPr>
          <p:nvPr>
            <p:ph idx="1"/>
          </p:nvPr>
        </p:nvSpPr>
        <p:spPr>
          <a:xfrm>
            <a:off x="-57614" y="1817566"/>
            <a:ext cx="7098035" cy="4351338"/>
          </a:xfrm>
        </p:spPr>
        <p:txBody>
          <a:bodyPr>
            <a:normAutofit/>
          </a:bodyPr>
          <a:lstStyle/>
          <a:p>
            <a:pPr marL="0" indent="0" algn="ctr">
              <a:buNone/>
            </a:pPr>
            <a:r>
              <a:rPr lang="en-US" dirty="0"/>
              <a:t>Check out the LTC Toolkit here:</a:t>
            </a:r>
          </a:p>
          <a:p>
            <a:pPr marL="0" indent="0" algn="ctr">
              <a:buNone/>
            </a:pPr>
            <a:r>
              <a:rPr lang="en-US" dirty="0"/>
              <a:t> </a:t>
            </a:r>
            <a:r>
              <a:rPr lang="en-US" sz="2400" dirty="0">
                <a:hlinkClick r:id="rId4"/>
              </a:rPr>
              <a:t>https://choosingwiselycanada.org/long-term-care</a:t>
            </a:r>
            <a:endParaRPr lang="en-US" sz="2400" dirty="0"/>
          </a:p>
          <a:p>
            <a:pPr marL="0" indent="0" algn="ctr">
              <a:buNone/>
            </a:pPr>
            <a:endParaRPr lang="en-US" sz="2400" dirty="0"/>
          </a:p>
          <a:p>
            <a:pPr marL="0" indent="0">
              <a:buNone/>
            </a:pPr>
            <a:endParaRPr lang="en-US" dirty="0"/>
          </a:p>
        </p:txBody>
      </p:sp>
      <p:pic>
        <p:nvPicPr>
          <p:cNvPr id="9" name="Picture 8" descr="Diagram&#10;&#10;Description automatically generated">
            <a:extLst>
              <a:ext uri="{FF2B5EF4-FFF2-40B4-BE49-F238E27FC236}">
                <a16:creationId xmlns:a16="http://schemas.microsoft.com/office/drawing/2014/main" id="{901F9D5D-D1D5-145A-3F78-5BBE9913E531}"/>
              </a:ext>
            </a:extLst>
          </p:cNvPr>
          <p:cNvPicPr>
            <a:picLocks noChangeAspect="1"/>
          </p:cNvPicPr>
          <p:nvPr/>
        </p:nvPicPr>
        <p:blipFill rotWithShape="1">
          <a:blip r:embed="rId5"/>
          <a:srcRect l="975" t="1455" r="1341"/>
          <a:stretch/>
        </p:blipFill>
        <p:spPr>
          <a:xfrm>
            <a:off x="7040421" y="117508"/>
            <a:ext cx="4779544" cy="6144030"/>
          </a:xfrm>
          <a:prstGeom prst="rect">
            <a:avLst/>
          </a:prstGeom>
        </p:spPr>
      </p:pic>
      <p:pic>
        <p:nvPicPr>
          <p:cNvPr id="2" name="Picture 1">
            <a:extLst>
              <a:ext uri="{FF2B5EF4-FFF2-40B4-BE49-F238E27FC236}">
                <a16:creationId xmlns:a16="http://schemas.microsoft.com/office/drawing/2014/main" id="{02FDB014-CD4B-FC29-3FC5-C34989E3CB94}"/>
              </a:ext>
            </a:extLst>
          </p:cNvPr>
          <p:cNvPicPr>
            <a:picLocks noChangeAspect="1"/>
          </p:cNvPicPr>
          <p:nvPr/>
        </p:nvPicPr>
        <p:blipFill>
          <a:blip r:embed="rId6"/>
          <a:stretch>
            <a:fillRect/>
          </a:stretch>
        </p:blipFill>
        <p:spPr>
          <a:xfrm>
            <a:off x="2611534" y="3113366"/>
            <a:ext cx="1759738" cy="1759738"/>
          </a:xfrm>
          <a:prstGeom prst="rect">
            <a:avLst/>
          </a:prstGeom>
        </p:spPr>
      </p:pic>
    </p:spTree>
    <p:extLst>
      <p:ext uri="{BB962C8B-B14F-4D97-AF65-F5344CB8AC3E}">
        <p14:creationId xmlns:p14="http://schemas.microsoft.com/office/powerpoint/2010/main" val="361743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D383D9-8D54-9C46-85DC-4970CA1D4682}" type="slidenum">
              <a:rPr lang="en-US" smtClean="0"/>
              <a:t>17</a:t>
            </a:fld>
            <a:endParaRPr lang="en-US" dirty="0"/>
          </a:p>
        </p:txBody>
      </p:sp>
      <p:pic>
        <p:nvPicPr>
          <p:cNvPr id="5" name="Picture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7538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rgbClr val="62B7B2"/>
                </a:solidFill>
              </a:rPr>
            </a:br>
            <a:r>
              <a:rPr lang="en-US" b="1" dirty="0">
                <a:solidFill>
                  <a:srgbClr val="62B7B2"/>
                </a:solidFill>
              </a:rPr>
              <a:t>Long-Term Care Recommendations:</a:t>
            </a:r>
            <a:br>
              <a:rPr lang="en-US" b="1" dirty="0">
                <a:solidFill>
                  <a:srgbClr val="62B7B2"/>
                </a:solidFill>
              </a:rPr>
            </a:br>
            <a:r>
              <a:rPr lang="en-US" sz="4000" b="1" dirty="0">
                <a:solidFill>
                  <a:srgbClr val="62B7B2"/>
                </a:solidFill>
              </a:rPr>
              <a:t>www.</a:t>
            </a:r>
            <a:r>
              <a:rPr lang="en-US" sz="3600" b="1" dirty="0">
                <a:solidFill>
                  <a:srgbClr val="62B7B2"/>
                </a:solidFill>
              </a:rPr>
              <a:t>choosingwiselycanada.org/long-term-care/</a:t>
            </a:r>
            <a:br>
              <a:rPr lang="en-US" sz="4000" b="1" dirty="0">
                <a:solidFill>
                  <a:srgbClr val="62B7B2"/>
                </a:solidFill>
              </a:rPr>
            </a:br>
            <a:endParaRPr lang="en-US" sz="4000" b="1" dirty="0">
              <a:solidFill>
                <a:srgbClr val="62B7B2"/>
              </a:solidFill>
            </a:endParaRPr>
          </a:p>
        </p:txBody>
      </p:sp>
      <p:pic>
        <p:nvPicPr>
          <p:cNvPr id="4" name="Picture 3"/>
          <p:cNvPicPr>
            <a:picLocks noChangeAspect="1"/>
          </p:cNvPicPr>
          <p:nvPr/>
        </p:nvPicPr>
        <p:blipFill>
          <a:blip r:embed="rId3"/>
          <a:stretch>
            <a:fillRect/>
          </a:stretch>
        </p:blipFill>
        <p:spPr>
          <a:xfrm>
            <a:off x="0" y="6509618"/>
            <a:ext cx="12192000" cy="361087"/>
          </a:xfrm>
          <a:prstGeom prst="rect">
            <a:avLst/>
          </a:prstGeom>
        </p:spPr>
      </p:pic>
      <p:sp>
        <p:nvSpPr>
          <p:cNvPr id="7" name="AutoShape 2" descr="Image result for cfpc log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5" tIns="60957" rIns="121915" bIns="60957" numCol="1" anchor="t" anchorCtr="0" compatLnSpc="1">
            <a:prstTxWarp prst="textNoShape">
              <a:avLst/>
            </a:prstTxWarp>
          </a:bodyPr>
          <a:lstStyle/>
          <a:p>
            <a:endParaRPr lang="en-US" sz="2400" dirty="0"/>
          </a:p>
        </p:txBody>
      </p:sp>
      <p:sp>
        <p:nvSpPr>
          <p:cNvPr id="8" name="AutoShape 6" descr="Image result for long term care medical directors association of canada logo"/>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5" tIns="60957" rIns="121915" bIns="60957" numCol="1" anchor="t" anchorCtr="0" compatLnSpc="1">
            <a:prstTxWarp prst="textNoShape">
              <a:avLst/>
            </a:prstTxWarp>
          </a:bodyPr>
          <a:lstStyle/>
          <a:p>
            <a:endParaRPr lang="en-US" sz="2400" dirty="0"/>
          </a:p>
        </p:txBody>
      </p:sp>
      <p:sp>
        <p:nvSpPr>
          <p:cNvPr id="9" name="AutoShape 8" descr="Image result for long term care medical directors association of canada logo"/>
          <p:cNvSpPr>
            <a:spLocks noChangeAspect="1" noChangeArrowheads="1"/>
          </p:cNvSpPr>
          <p:nvPr/>
        </p:nvSpPr>
        <p:spPr bwMode="auto">
          <a:xfrm>
            <a:off x="613833" y="2137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5" tIns="60957" rIns="121915" bIns="60957" numCol="1" anchor="t" anchorCtr="0" compatLnSpc="1">
            <a:prstTxWarp prst="textNoShape">
              <a:avLst/>
            </a:prstTxWarp>
          </a:bodyPr>
          <a:lstStyle/>
          <a:p>
            <a:endParaRPr lang="en-US" sz="2400" dirty="0"/>
          </a:p>
        </p:txBody>
      </p:sp>
      <p:sp>
        <p:nvSpPr>
          <p:cNvPr id="10" name="AutoShape 11" descr="Image result for canadian nurses association logo"/>
          <p:cNvSpPr>
            <a:spLocks noChangeAspect="1" noChangeArrowheads="1"/>
          </p:cNvSpPr>
          <p:nvPr/>
        </p:nvSpPr>
        <p:spPr bwMode="auto">
          <a:xfrm>
            <a:off x="817033" y="41698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5" tIns="60957" rIns="121915" bIns="60957" numCol="1" anchor="t" anchorCtr="0" compatLnSpc="1">
            <a:prstTxWarp prst="textNoShape">
              <a:avLst/>
            </a:prstTxWarp>
          </a:bodyPr>
          <a:lstStyle/>
          <a:p>
            <a:endParaRPr lang="en-US" sz="2400" dirty="0"/>
          </a:p>
        </p:txBody>
      </p:sp>
      <p:grpSp>
        <p:nvGrpSpPr>
          <p:cNvPr id="5" name="Group 4">
            <a:extLst>
              <a:ext uri="{FF2B5EF4-FFF2-40B4-BE49-F238E27FC236}">
                <a16:creationId xmlns:a16="http://schemas.microsoft.com/office/drawing/2014/main" id="{CF7B8A57-5847-4CBB-081B-406CEFF5F3F9}"/>
              </a:ext>
            </a:extLst>
          </p:cNvPr>
          <p:cNvGrpSpPr/>
          <p:nvPr/>
        </p:nvGrpSpPr>
        <p:grpSpPr>
          <a:xfrm>
            <a:off x="1596948" y="1665892"/>
            <a:ext cx="8666006" cy="3914353"/>
            <a:chOff x="1463384" y="2079770"/>
            <a:chExt cx="8666006" cy="3914353"/>
          </a:xfrm>
        </p:grpSpPr>
        <p:pic>
          <p:nvPicPr>
            <p:cNvPr id="1026" name="Picture 2" descr="The CFPC and CSLTCM call for improvements to long-term care in Canada">
              <a:extLst>
                <a:ext uri="{FF2B5EF4-FFF2-40B4-BE49-F238E27FC236}">
                  <a16:creationId xmlns:a16="http://schemas.microsoft.com/office/drawing/2014/main" id="{AA5A5918-8A3D-31E7-330D-5FA6A4CC2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7518" y="2079770"/>
              <a:ext cx="6760396" cy="3537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fp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384" y="5017335"/>
              <a:ext cx="3760908" cy="9437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5918" y="4744684"/>
              <a:ext cx="3163472" cy="1249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Rectangle 10">
            <a:extLst>
              <a:ext uri="{FF2B5EF4-FFF2-40B4-BE49-F238E27FC236}">
                <a16:creationId xmlns:a16="http://schemas.microsoft.com/office/drawing/2014/main" id="{5E547B4B-8597-804D-BC15-4BF30E5475DD}"/>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3" name="Slide Number Placeholder 2">
            <a:extLst>
              <a:ext uri="{FF2B5EF4-FFF2-40B4-BE49-F238E27FC236}">
                <a16:creationId xmlns:a16="http://schemas.microsoft.com/office/drawing/2014/main" id="{91AF4E45-F25D-2F47-9924-724E08184E9C}"/>
              </a:ext>
            </a:extLst>
          </p:cNvPr>
          <p:cNvSpPr>
            <a:spLocks noGrp="1"/>
          </p:cNvSpPr>
          <p:nvPr>
            <p:ph type="sldNum" sz="quarter" idx="12"/>
          </p:nvPr>
        </p:nvSpPr>
        <p:spPr/>
        <p:txBody>
          <a:bodyPr/>
          <a:lstStyle/>
          <a:p>
            <a:fld id="{37D383D9-8D54-9C46-85DC-4970CA1D4682}" type="slidenum">
              <a:rPr lang="en-US" smtClean="0"/>
              <a:t>18</a:t>
            </a:fld>
            <a:endParaRPr lang="en-US" dirty="0"/>
          </a:p>
        </p:txBody>
      </p:sp>
    </p:spTree>
    <p:extLst>
      <p:ext uri="{BB962C8B-B14F-4D97-AF65-F5344CB8AC3E}">
        <p14:creationId xmlns:p14="http://schemas.microsoft.com/office/powerpoint/2010/main" val="703163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C5660-013D-FC79-427D-FF79DBD12190}"/>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671E806B-E419-EA49-FCD9-BBEC0E4E2355}"/>
              </a:ext>
            </a:extLst>
          </p:cNvPr>
          <p:cNvSpPr>
            <a:spLocks noGrp="1"/>
          </p:cNvSpPr>
          <p:nvPr>
            <p:ph type="sldNum" sz="quarter" idx="12"/>
          </p:nvPr>
        </p:nvSpPr>
        <p:spPr/>
        <p:txBody>
          <a:bodyPr/>
          <a:lstStyle/>
          <a:p>
            <a:fld id="{37D383D9-8D54-9C46-85DC-4970CA1D4682}" type="slidenum">
              <a:rPr lang="en-US" smtClean="0"/>
              <a:t>19</a:t>
            </a:fld>
            <a:endParaRPr lang="en-US" dirty="0"/>
          </a:p>
        </p:txBody>
      </p:sp>
      <p:pic>
        <p:nvPicPr>
          <p:cNvPr id="10" name="Content Placeholder 9" descr="Graphical user interface, text, application, email&#10;&#10;Description automatically generated">
            <a:extLst>
              <a:ext uri="{FF2B5EF4-FFF2-40B4-BE49-F238E27FC236}">
                <a16:creationId xmlns:a16="http://schemas.microsoft.com/office/drawing/2014/main" id="{4799327E-E5EB-58BC-2B97-C3BFDE5299F1}"/>
              </a:ext>
            </a:extLst>
          </p:cNvPr>
          <p:cNvPicPr>
            <a:picLocks noGrp="1" noChangeAspect="1"/>
          </p:cNvPicPr>
          <p:nvPr>
            <p:ph idx="1"/>
          </p:nvPr>
        </p:nvPicPr>
        <p:blipFill>
          <a:blip r:embed="rId3"/>
          <a:stretch>
            <a:fillRect/>
          </a:stretch>
        </p:blipFill>
        <p:spPr>
          <a:xfrm>
            <a:off x="562998" y="0"/>
            <a:ext cx="11066004" cy="6721475"/>
          </a:xfrm>
        </p:spPr>
      </p:pic>
    </p:spTree>
    <p:extLst>
      <p:ext uri="{BB962C8B-B14F-4D97-AF65-F5344CB8AC3E}">
        <p14:creationId xmlns:p14="http://schemas.microsoft.com/office/powerpoint/2010/main" val="186648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5AB7B2"/>
                </a:solidFill>
              </a:rPr>
              <a:t>Faculty/Presenter Disclosure</a:t>
            </a:r>
          </a:p>
        </p:txBody>
      </p:sp>
      <p:sp>
        <p:nvSpPr>
          <p:cNvPr id="3" name="Content Placeholder 2"/>
          <p:cNvSpPr>
            <a:spLocks noGrp="1"/>
          </p:cNvSpPr>
          <p:nvPr>
            <p:ph idx="1"/>
          </p:nvPr>
        </p:nvSpPr>
        <p:spPr/>
        <p:txBody>
          <a:bodyPr>
            <a:normAutofit/>
          </a:bodyPr>
          <a:lstStyle/>
          <a:p>
            <a:r>
              <a:rPr lang="en-CA" sz="2400" b="1" dirty="0"/>
              <a:t>Faculty: Vivian Ewa</a:t>
            </a:r>
          </a:p>
          <a:p>
            <a:endParaRPr lang="en-CA" sz="2400" b="1" dirty="0"/>
          </a:p>
          <a:p>
            <a:r>
              <a:rPr lang="en-CA" sz="2400" b="1" dirty="0"/>
              <a:t>Relationships with financial sponsors:</a:t>
            </a:r>
          </a:p>
          <a:p>
            <a:pPr lvl="1"/>
            <a:r>
              <a:rPr lang="en-CA" sz="2000" b="1" dirty="0"/>
              <a:t>Any direct financial relationships including receipt of honoraria: </a:t>
            </a:r>
            <a:r>
              <a:rPr lang="en-CA" sz="2000" dirty="0"/>
              <a:t>None</a:t>
            </a:r>
          </a:p>
          <a:p>
            <a:pPr lvl="1"/>
            <a:r>
              <a:rPr lang="en-CA" sz="2000" b="1" dirty="0"/>
              <a:t>Memberships on advisory boards or speakers’ bureau: </a:t>
            </a:r>
            <a:r>
              <a:rPr lang="en-CA" sz="2000" dirty="0"/>
              <a:t>None </a:t>
            </a:r>
          </a:p>
          <a:p>
            <a:pPr lvl="1"/>
            <a:r>
              <a:rPr lang="en-CA" sz="2000" b="1" dirty="0"/>
              <a:t>Patents for drugs or devices</a:t>
            </a:r>
            <a:r>
              <a:rPr lang="en-CA" sz="2000" dirty="0"/>
              <a:t>: None</a:t>
            </a:r>
          </a:p>
          <a:p>
            <a:pPr lvl="1"/>
            <a:r>
              <a:rPr lang="en-CA" sz="2000" b="1" dirty="0"/>
              <a:t>Other: financial relationships/investments: </a:t>
            </a:r>
          </a:p>
          <a:p>
            <a:pPr marL="457200" lvl="1" indent="0">
              <a:buNone/>
            </a:pPr>
            <a:r>
              <a:rPr lang="en-CA" sz="2000" b="1" dirty="0"/>
              <a:t>- </a:t>
            </a:r>
            <a:r>
              <a:rPr lang="en-CA" sz="2000" dirty="0"/>
              <a:t>University of Calgary and Alberta Health Services salary for administrative roles.</a:t>
            </a:r>
          </a:p>
          <a:p>
            <a:endParaRPr lang="en-CA" sz="2400" dirty="0">
              <a:solidFill>
                <a:srgbClr val="FF0000"/>
              </a:solidFill>
            </a:endParaRPr>
          </a:p>
          <a:p>
            <a:pPr marL="0" indent="0">
              <a:buNone/>
            </a:pPr>
            <a:endParaRPr lang="en-CA" sz="2400" dirty="0"/>
          </a:p>
        </p:txBody>
      </p:sp>
      <p:pic>
        <p:nvPicPr>
          <p:cNvPr id="4" name="Picture 3">
            <a:extLst>
              <a:ext uri="{FF2B5EF4-FFF2-40B4-BE49-F238E27FC236}">
                <a16:creationId xmlns:a16="http://schemas.microsoft.com/office/drawing/2014/main" id="{1B983EB8-58FD-7196-9150-68B8AB2AE8F2}"/>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7942C280-EA6F-F9A9-FB33-FBDFD3CF2E5E}"/>
              </a:ext>
            </a:extLst>
          </p:cNvPr>
          <p:cNvSpPr/>
          <p:nvPr/>
        </p:nvSpPr>
        <p:spPr>
          <a:xfrm>
            <a:off x="4678327" y="6509618"/>
            <a:ext cx="6411432" cy="361087"/>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1412892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email&#10;&#10;Description automatically generated">
            <a:extLst>
              <a:ext uri="{FF2B5EF4-FFF2-40B4-BE49-F238E27FC236}">
                <a16:creationId xmlns:a16="http://schemas.microsoft.com/office/drawing/2014/main" id="{88C62518-CE04-9BC1-2EE9-9797BF2DF7FE}"/>
              </a:ext>
            </a:extLst>
          </p:cNvPr>
          <p:cNvPicPr>
            <a:picLocks noGrp="1" noChangeAspect="1"/>
          </p:cNvPicPr>
          <p:nvPr>
            <p:ph idx="1"/>
          </p:nvPr>
        </p:nvPicPr>
        <p:blipFill>
          <a:blip r:embed="rId3"/>
          <a:stretch>
            <a:fillRect/>
          </a:stretch>
        </p:blipFill>
        <p:spPr>
          <a:xfrm>
            <a:off x="90673" y="681037"/>
            <a:ext cx="12010653" cy="5857875"/>
          </a:xfrm>
        </p:spPr>
      </p:pic>
      <p:sp>
        <p:nvSpPr>
          <p:cNvPr id="4" name="Slide Number Placeholder 3">
            <a:extLst>
              <a:ext uri="{FF2B5EF4-FFF2-40B4-BE49-F238E27FC236}">
                <a16:creationId xmlns:a16="http://schemas.microsoft.com/office/drawing/2014/main" id="{AF619C91-1DCA-6DFA-0ADD-C1C3636EBE62}"/>
              </a:ext>
            </a:extLst>
          </p:cNvPr>
          <p:cNvSpPr>
            <a:spLocks noGrp="1"/>
          </p:cNvSpPr>
          <p:nvPr>
            <p:ph type="sldNum" sz="quarter" idx="12"/>
          </p:nvPr>
        </p:nvSpPr>
        <p:spPr/>
        <p:txBody>
          <a:bodyPr/>
          <a:lstStyle/>
          <a:p>
            <a:fld id="{37D383D9-8D54-9C46-85DC-4970CA1D4682}" type="slidenum">
              <a:rPr lang="en-US" smtClean="0"/>
              <a:t>20</a:t>
            </a:fld>
            <a:endParaRPr lang="en-US" dirty="0"/>
          </a:p>
        </p:txBody>
      </p:sp>
    </p:spTree>
    <p:extLst>
      <p:ext uri="{BB962C8B-B14F-4D97-AF65-F5344CB8AC3E}">
        <p14:creationId xmlns:p14="http://schemas.microsoft.com/office/powerpoint/2010/main" val="1098893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3482-26F8-FC44-AFAE-3D7780FFC28E}"/>
              </a:ext>
            </a:extLst>
          </p:cNvPr>
          <p:cNvSpPr>
            <a:spLocks noGrp="1"/>
          </p:cNvSpPr>
          <p:nvPr>
            <p:ph type="title"/>
          </p:nvPr>
        </p:nvSpPr>
        <p:spPr/>
        <p:txBody>
          <a:bodyPr/>
          <a:lstStyle/>
          <a:p>
            <a:r>
              <a:rPr lang="en-US" b="1" dirty="0">
                <a:solidFill>
                  <a:srgbClr val="5AB7B2"/>
                </a:solidFill>
              </a:rPr>
              <a:t>Hospital Transfers</a:t>
            </a:r>
          </a:p>
        </p:txBody>
      </p:sp>
      <p:sp>
        <p:nvSpPr>
          <p:cNvPr id="3" name="Content Placeholder 2">
            <a:extLst>
              <a:ext uri="{FF2B5EF4-FFF2-40B4-BE49-F238E27FC236}">
                <a16:creationId xmlns:a16="http://schemas.microsoft.com/office/drawing/2014/main" id="{8D8B38A1-2302-444B-889D-10989C5120C5}"/>
              </a:ext>
            </a:extLst>
          </p:cNvPr>
          <p:cNvSpPr>
            <a:spLocks noGrp="1"/>
          </p:cNvSpPr>
          <p:nvPr>
            <p:ph idx="1"/>
          </p:nvPr>
        </p:nvSpPr>
        <p:spPr/>
        <p:txBody>
          <a:bodyPr/>
          <a:lstStyle/>
          <a:p>
            <a:pPr marL="514350" indent="-514350">
              <a:buFont typeface="+mj-lt"/>
              <a:buAutoNum type="arabicPeriod"/>
            </a:pPr>
            <a:r>
              <a:rPr lang="en-CA" dirty="0"/>
              <a:t>Don’t send the frail resident of a nursing home to the hospital without reviewing goals of care and advance directives with the resident or substitute decision-maker, unless their urgent comfort and medical needs cannot be met in their care home. </a:t>
            </a:r>
          </a:p>
          <a:p>
            <a:pPr marL="514350" indent="-514350">
              <a:buFont typeface="+mj-lt"/>
              <a:buAutoNum type="arabicPeriod"/>
            </a:pPr>
            <a:endParaRPr lang="en-CA" dirty="0"/>
          </a:p>
          <a:p>
            <a:pPr marL="0" indent="0">
              <a:buNone/>
            </a:pPr>
            <a:endParaRPr lang="en-US" dirty="0"/>
          </a:p>
        </p:txBody>
      </p:sp>
      <p:pic>
        <p:nvPicPr>
          <p:cNvPr id="4" name="Picture 3">
            <a:extLst>
              <a:ext uri="{FF2B5EF4-FFF2-40B4-BE49-F238E27FC236}">
                <a16:creationId xmlns:a16="http://schemas.microsoft.com/office/drawing/2014/main" id="{150DA118-1CC8-0041-9886-B582A6C85486}"/>
              </a:ext>
            </a:extLst>
          </p:cNvPr>
          <p:cNvPicPr>
            <a:picLocks noChangeAspect="1"/>
          </p:cNvPicPr>
          <p:nvPr/>
        </p:nvPicPr>
        <p:blipFill>
          <a:blip r:embed="rId3"/>
          <a:stretch>
            <a:fillRect/>
          </a:stretch>
        </p:blipFill>
        <p:spPr>
          <a:xfrm>
            <a:off x="0" y="6509618"/>
            <a:ext cx="12192000" cy="361087"/>
          </a:xfrm>
          <a:prstGeom prst="rect">
            <a:avLst/>
          </a:prstGeom>
        </p:spPr>
      </p:pic>
      <p:pic>
        <p:nvPicPr>
          <p:cNvPr id="2050" name="Picture 2" descr="Advance Care Planning &amp; Advance Directives | UW Department of Bioethics &amp;  Humanities">
            <a:extLst>
              <a:ext uri="{FF2B5EF4-FFF2-40B4-BE49-F238E27FC236}">
                <a16:creationId xmlns:a16="http://schemas.microsoft.com/office/drawing/2014/main" id="{D685E385-4B3A-C64D-A587-F528952BC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175" y="3568345"/>
            <a:ext cx="4311650" cy="29245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925802A-1334-2F44-96FB-5A59F4420CE8}"/>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482FF8AC-E35D-204E-9BDF-7542ABF87335}"/>
              </a:ext>
            </a:extLst>
          </p:cNvPr>
          <p:cNvSpPr>
            <a:spLocks noGrp="1"/>
          </p:cNvSpPr>
          <p:nvPr>
            <p:ph type="sldNum" sz="quarter" idx="12"/>
          </p:nvPr>
        </p:nvSpPr>
        <p:spPr/>
        <p:txBody>
          <a:bodyPr/>
          <a:lstStyle/>
          <a:p>
            <a:fld id="{37D383D9-8D54-9C46-85DC-4970CA1D4682}" type="slidenum">
              <a:rPr lang="en-US" smtClean="0"/>
              <a:t>21</a:t>
            </a:fld>
            <a:endParaRPr lang="en-US" dirty="0"/>
          </a:p>
        </p:txBody>
      </p:sp>
    </p:spTree>
    <p:extLst>
      <p:ext uri="{BB962C8B-B14F-4D97-AF65-F5344CB8AC3E}">
        <p14:creationId xmlns:p14="http://schemas.microsoft.com/office/powerpoint/2010/main" val="4154058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A47B-E99B-334E-A555-06DA72E6232E}"/>
              </a:ext>
            </a:extLst>
          </p:cNvPr>
          <p:cNvSpPr>
            <a:spLocks noGrp="1"/>
          </p:cNvSpPr>
          <p:nvPr>
            <p:ph type="title"/>
          </p:nvPr>
        </p:nvSpPr>
        <p:spPr/>
        <p:txBody>
          <a:bodyPr/>
          <a:lstStyle/>
          <a:p>
            <a:r>
              <a:rPr lang="en-US" b="1" dirty="0">
                <a:solidFill>
                  <a:srgbClr val="5AB7B2"/>
                </a:solidFill>
              </a:rPr>
              <a:t>Hospital Transfers</a:t>
            </a:r>
            <a:endParaRPr lang="en-US" dirty="0"/>
          </a:p>
        </p:txBody>
      </p:sp>
      <p:sp>
        <p:nvSpPr>
          <p:cNvPr id="3" name="Content Placeholder 2">
            <a:extLst>
              <a:ext uri="{FF2B5EF4-FFF2-40B4-BE49-F238E27FC236}">
                <a16:creationId xmlns:a16="http://schemas.microsoft.com/office/drawing/2014/main" id="{4DB0482F-1C78-9A4A-A6BE-7C5987242AD4}"/>
              </a:ext>
            </a:extLst>
          </p:cNvPr>
          <p:cNvSpPr>
            <a:spLocks noGrp="1"/>
          </p:cNvSpPr>
          <p:nvPr>
            <p:ph idx="1"/>
          </p:nvPr>
        </p:nvSpPr>
        <p:spPr/>
        <p:txBody>
          <a:bodyPr>
            <a:normAutofit/>
          </a:bodyPr>
          <a:lstStyle/>
          <a:p>
            <a:r>
              <a:rPr lang="en-US" dirty="0"/>
              <a:t>Canadian study noted that 47% were considered avoidable</a:t>
            </a:r>
          </a:p>
          <a:p>
            <a:r>
              <a:rPr lang="en-US" dirty="0"/>
              <a:t>Transfers to hospital may result in increased morbidity </a:t>
            </a:r>
          </a:p>
          <a:p>
            <a:r>
              <a:rPr lang="en-US" b="1" i="1" dirty="0"/>
              <a:t>Early Goals of Care conversations!</a:t>
            </a:r>
          </a:p>
          <a:p>
            <a:pPr marL="0" indent="0">
              <a:buNone/>
            </a:pPr>
            <a:endParaRPr lang="en-US" dirty="0"/>
          </a:p>
        </p:txBody>
      </p:sp>
      <p:pic>
        <p:nvPicPr>
          <p:cNvPr id="4" name="Picture 3">
            <a:extLst>
              <a:ext uri="{FF2B5EF4-FFF2-40B4-BE49-F238E27FC236}">
                <a16:creationId xmlns:a16="http://schemas.microsoft.com/office/drawing/2014/main" id="{1E49454B-A879-0541-8912-5CC92BEB92FF}"/>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40E70660-6BC9-D847-B027-FDFDDA149D2E}"/>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BC14A929-3D8A-A849-BF5B-FB9980FCE2BD}"/>
              </a:ext>
            </a:extLst>
          </p:cNvPr>
          <p:cNvSpPr>
            <a:spLocks noGrp="1"/>
          </p:cNvSpPr>
          <p:nvPr>
            <p:ph type="sldNum" sz="quarter" idx="12"/>
          </p:nvPr>
        </p:nvSpPr>
        <p:spPr/>
        <p:txBody>
          <a:bodyPr/>
          <a:lstStyle/>
          <a:p>
            <a:fld id="{37D383D9-8D54-9C46-85DC-4970CA1D4682}" type="slidenum">
              <a:rPr lang="en-US" smtClean="0"/>
              <a:t>22</a:t>
            </a:fld>
            <a:endParaRPr lang="en-US" dirty="0"/>
          </a:p>
        </p:txBody>
      </p:sp>
    </p:spTree>
    <p:extLst>
      <p:ext uri="{BB962C8B-B14F-4D97-AF65-F5344CB8AC3E}">
        <p14:creationId xmlns:p14="http://schemas.microsoft.com/office/powerpoint/2010/main" val="3056887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3482-26F8-FC44-AFAE-3D7780FFC28E}"/>
              </a:ext>
            </a:extLst>
          </p:cNvPr>
          <p:cNvSpPr>
            <a:spLocks noGrp="1"/>
          </p:cNvSpPr>
          <p:nvPr>
            <p:ph type="title"/>
          </p:nvPr>
        </p:nvSpPr>
        <p:spPr/>
        <p:txBody>
          <a:bodyPr/>
          <a:lstStyle/>
          <a:p>
            <a:r>
              <a:rPr lang="en-US" b="1" dirty="0">
                <a:solidFill>
                  <a:srgbClr val="5AB7B2"/>
                </a:solidFill>
              </a:rPr>
              <a:t>Hospital Transfers based on GoC</a:t>
            </a:r>
          </a:p>
        </p:txBody>
      </p:sp>
      <p:sp>
        <p:nvSpPr>
          <p:cNvPr id="3" name="Content Placeholder 2">
            <a:extLst>
              <a:ext uri="{FF2B5EF4-FFF2-40B4-BE49-F238E27FC236}">
                <a16:creationId xmlns:a16="http://schemas.microsoft.com/office/drawing/2014/main" id="{8D8B38A1-2302-444B-889D-10989C5120C5}"/>
              </a:ext>
            </a:extLst>
          </p:cNvPr>
          <p:cNvSpPr>
            <a:spLocks noGrp="1"/>
          </p:cNvSpPr>
          <p:nvPr>
            <p:ph idx="1"/>
          </p:nvPr>
        </p:nvSpPr>
        <p:spPr/>
        <p:txBody>
          <a:bodyPr/>
          <a:lstStyle/>
          <a:p>
            <a:pPr marL="0" indent="0">
              <a:buNone/>
            </a:pPr>
            <a:r>
              <a:rPr lang="en-CA" dirty="0"/>
              <a:t>Speak Up Ontario:</a:t>
            </a:r>
          </a:p>
          <a:p>
            <a:pPr marL="0" indent="0">
              <a:buNone/>
            </a:pPr>
            <a:endParaRPr lang="en-US" dirty="0"/>
          </a:p>
        </p:txBody>
      </p:sp>
      <p:pic>
        <p:nvPicPr>
          <p:cNvPr id="4" name="Picture 3">
            <a:extLst>
              <a:ext uri="{FF2B5EF4-FFF2-40B4-BE49-F238E27FC236}">
                <a16:creationId xmlns:a16="http://schemas.microsoft.com/office/drawing/2014/main" id="{150DA118-1CC8-0041-9886-B582A6C85486}"/>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4925802A-1334-2F44-96FB-5A59F4420CE8}"/>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B8F6E908-6405-F046-A360-09D7F1396AA6}"/>
              </a:ext>
            </a:extLst>
          </p:cNvPr>
          <p:cNvSpPr>
            <a:spLocks noGrp="1"/>
          </p:cNvSpPr>
          <p:nvPr>
            <p:ph type="sldNum" sz="quarter" idx="12"/>
          </p:nvPr>
        </p:nvSpPr>
        <p:spPr/>
        <p:txBody>
          <a:bodyPr/>
          <a:lstStyle/>
          <a:p>
            <a:fld id="{37D383D9-8D54-9C46-85DC-4970CA1D4682}" type="slidenum">
              <a:rPr lang="en-US" smtClean="0"/>
              <a:t>23</a:t>
            </a:fld>
            <a:endParaRPr lang="en-US" dirty="0"/>
          </a:p>
        </p:txBody>
      </p:sp>
      <p:pic>
        <p:nvPicPr>
          <p:cNvPr id="8" name="Picture 7">
            <a:extLst>
              <a:ext uri="{FF2B5EF4-FFF2-40B4-BE49-F238E27FC236}">
                <a16:creationId xmlns:a16="http://schemas.microsoft.com/office/drawing/2014/main" id="{A506F293-8B16-4BEB-C69C-FC302D2247D8}"/>
              </a:ext>
            </a:extLst>
          </p:cNvPr>
          <p:cNvPicPr>
            <a:picLocks noChangeAspect="1"/>
          </p:cNvPicPr>
          <p:nvPr/>
        </p:nvPicPr>
        <p:blipFill>
          <a:blip r:embed="rId4"/>
          <a:stretch>
            <a:fillRect/>
          </a:stretch>
        </p:blipFill>
        <p:spPr>
          <a:xfrm>
            <a:off x="251648" y="5268195"/>
            <a:ext cx="1062035" cy="1062035"/>
          </a:xfrm>
          <a:prstGeom prst="rect">
            <a:avLst/>
          </a:prstGeom>
        </p:spPr>
      </p:pic>
      <p:sp>
        <p:nvSpPr>
          <p:cNvPr id="9" name="TextBox 8">
            <a:extLst>
              <a:ext uri="{FF2B5EF4-FFF2-40B4-BE49-F238E27FC236}">
                <a16:creationId xmlns:a16="http://schemas.microsoft.com/office/drawing/2014/main" id="{3193F7EE-F3AE-D389-4DE2-DB7812ABA1F4}"/>
              </a:ext>
            </a:extLst>
          </p:cNvPr>
          <p:cNvSpPr txBox="1"/>
          <p:nvPr/>
        </p:nvSpPr>
        <p:spPr>
          <a:xfrm>
            <a:off x="1427555" y="5617686"/>
            <a:ext cx="8496728" cy="738664"/>
          </a:xfrm>
          <a:prstGeom prst="rect">
            <a:avLst/>
          </a:prstGeom>
          <a:noFill/>
        </p:spPr>
        <p:txBody>
          <a:bodyPr wrap="square" rtlCol="0">
            <a:spAutoFit/>
          </a:bodyPr>
          <a:lstStyle/>
          <a:p>
            <a:r>
              <a:rPr lang="en-CA" sz="1400" dirty="0"/>
              <a:t>https://www.advancecareplanning.ca/resource/essential-conversations-a-guide-to-advance-care-planning-in-long-term-care-settings/?gclid=CjwKCAjwzo2mBhAUEiwAf7wjkmbmFte_xQKEdR-adVTRqgvfnptvQSFxj7-qcChhg9IM5vTJpHyStxoCvQEQAvD_BwE</a:t>
            </a:r>
          </a:p>
        </p:txBody>
      </p:sp>
      <p:sp>
        <p:nvSpPr>
          <p:cNvPr id="10" name="Rectangle: Rounded Corners 9">
            <a:extLst>
              <a:ext uri="{FF2B5EF4-FFF2-40B4-BE49-F238E27FC236}">
                <a16:creationId xmlns:a16="http://schemas.microsoft.com/office/drawing/2014/main" id="{F9B58AEB-2424-4224-565C-1CA7074D10D9}"/>
              </a:ext>
            </a:extLst>
          </p:cNvPr>
          <p:cNvSpPr/>
          <p:nvPr/>
        </p:nvSpPr>
        <p:spPr>
          <a:xfrm>
            <a:off x="838200" y="3240228"/>
            <a:ext cx="1939962" cy="945578"/>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CA" dirty="0"/>
              <a:t>Prepare</a:t>
            </a:r>
          </a:p>
        </p:txBody>
      </p:sp>
      <p:sp>
        <p:nvSpPr>
          <p:cNvPr id="12" name="Rectangle: Rounded Corners 11">
            <a:extLst>
              <a:ext uri="{FF2B5EF4-FFF2-40B4-BE49-F238E27FC236}">
                <a16:creationId xmlns:a16="http://schemas.microsoft.com/office/drawing/2014/main" id="{B2052C29-0AD7-9BFC-9B68-0DC389753B6E}"/>
              </a:ext>
            </a:extLst>
          </p:cNvPr>
          <p:cNvSpPr/>
          <p:nvPr/>
        </p:nvSpPr>
        <p:spPr>
          <a:xfrm>
            <a:off x="3500294" y="3240228"/>
            <a:ext cx="1939962" cy="945578"/>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CA" dirty="0"/>
              <a:t>Illness</a:t>
            </a:r>
          </a:p>
          <a:p>
            <a:pPr algn="ctr"/>
            <a:r>
              <a:rPr lang="en-CA" dirty="0"/>
              <a:t>understanding</a:t>
            </a:r>
          </a:p>
        </p:txBody>
      </p:sp>
      <p:sp>
        <p:nvSpPr>
          <p:cNvPr id="13" name="Rectangle: Rounded Corners 12">
            <a:extLst>
              <a:ext uri="{FF2B5EF4-FFF2-40B4-BE49-F238E27FC236}">
                <a16:creationId xmlns:a16="http://schemas.microsoft.com/office/drawing/2014/main" id="{85A3C460-0BD3-5724-C723-A7067B624070}"/>
              </a:ext>
            </a:extLst>
          </p:cNvPr>
          <p:cNvSpPr/>
          <p:nvPr/>
        </p:nvSpPr>
        <p:spPr>
          <a:xfrm>
            <a:off x="6243916" y="2319640"/>
            <a:ext cx="1939962" cy="945578"/>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CA" dirty="0"/>
              <a:t>Inform</a:t>
            </a:r>
          </a:p>
        </p:txBody>
      </p:sp>
      <p:sp>
        <p:nvSpPr>
          <p:cNvPr id="14" name="Rectangle: Rounded Corners 13">
            <a:extLst>
              <a:ext uri="{FF2B5EF4-FFF2-40B4-BE49-F238E27FC236}">
                <a16:creationId xmlns:a16="http://schemas.microsoft.com/office/drawing/2014/main" id="{F62317BC-4CC5-CEF5-451A-DA9E687CBA99}"/>
              </a:ext>
            </a:extLst>
          </p:cNvPr>
          <p:cNvSpPr/>
          <p:nvPr/>
        </p:nvSpPr>
        <p:spPr>
          <a:xfrm>
            <a:off x="6243916" y="4282072"/>
            <a:ext cx="1939962" cy="94557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CA" dirty="0"/>
              <a:t>Values</a:t>
            </a:r>
          </a:p>
          <a:p>
            <a:pPr algn="ctr"/>
            <a:r>
              <a:rPr lang="en-CA" dirty="0"/>
              <a:t>&amp; Goals</a:t>
            </a:r>
          </a:p>
        </p:txBody>
      </p:sp>
      <p:sp>
        <p:nvSpPr>
          <p:cNvPr id="15" name="Rectangle: Rounded Corners 14">
            <a:extLst>
              <a:ext uri="{FF2B5EF4-FFF2-40B4-BE49-F238E27FC236}">
                <a16:creationId xmlns:a16="http://schemas.microsoft.com/office/drawing/2014/main" id="{4416CBD9-9B9E-C913-78FD-9DABBFBD5C2F}"/>
              </a:ext>
            </a:extLst>
          </p:cNvPr>
          <p:cNvSpPr/>
          <p:nvPr/>
        </p:nvSpPr>
        <p:spPr>
          <a:xfrm>
            <a:off x="8988712" y="3243990"/>
            <a:ext cx="1939962" cy="945578"/>
          </a:xfrm>
          <a:prstGeom prst="round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r>
              <a:rPr lang="en-CA" dirty="0"/>
              <a:t>Make a Plan</a:t>
            </a:r>
          </a:p>
        </p:txBody>
      </p:sp>
      <p:cxnSp>
        <p:nvCxnSpPr>
          <p:cNvPr id="17" name="Straight Connector 16">
            <a:extLst>
              <a:ext uri="{FF2B5EF4-FFF2-40B4-BE49-F238E27FC236}">
                <a16:creationId xmlns:a16="http://schemas.microsoft.com/office/drawing/2014/main" id="{C4730324-722E-0BCD-54A5-A9E1151519F1}"/>
              </a:ext>
            </a:extLst>
          </p:cNvPr>
          <p:cNvCxnSpPr>
            <a:stCxn id="10" idx="3"/>
            <a:endCxn id="12" idx="1"/>
          </p:cNvCxnSpPr>
          <p:nvPr/>
        </p:nvCxnSpPr>
        <p:spPr>
          <a:xfrm>
            <a:off x="2778162" y="3713017"/>
            <a:ext cx="7221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Double Brace 21">
            <a:extLst>
              <a:ext uri="{FF2B5EF4-FFF2-40B4-BE49-F238E27FC236}">
                <a16:creationId xmlns:a16="http://schemas.microsoft.com/office/drawing/2014/main" id="{AF96C66B-F571-3BD2-2A94-0C6BC1D75273}"/>
              </a:ext>
            </a:extLst>
          </p:cNvPr>
          <p:cNvSpPr/>
          <p:nvPr/>
        </p:nvSpPr>
        <p:spPr>
          <a:xfrm>
            <a:off x="5899504" y="2746283"/>
            <a:ext cx="2629960" cy="2008578"/>
          </a:xfrm>
          <a:prstGeom prst="bracePair">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3" name="Straight Connector 22">
            <a:extLst>
              <a:ext uri="{FF2B5EF4-FFF2-40B4-BE49-F238E27FC236}">
                <a16:creationId xmlns:a16="http://schemas.microsoft.com/office/drawing/2014/main" id="{B4340CE9-38C5-ED96-E627-7FEEAF29114B}"/>
              </a:ext>
            </a:extLst>
          </p:cNvPr>
          <p:cNvCxnSpPr/>
          <p:nvPr/>
        </p:nvCxnSpPr>
        <p:spPr>
          <a:xfrm>
            <a:off x="5440256" y="3738388"/>
            <a:ext cx="45924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3F38AED-713A-1C3C-AAD0-0E4B660B1781}"/>
              </a:ext>
            </a:extLst>
          </p:cNvPr>
          <p:cNvCxnSpPr/>
          <p:nvPr/>
        </p:nvCxnSpPr>
        <p:spPr>
          <a:xfrm>
            <a:off x="8529464" y="3750572"/>
            <a:ext cx="45924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33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3482-26F8-FC44-AFAE-3D7780FFC28E}"/>
              </a:ext>
            </a:extLst>
          </p:cNvPr>
          <p:cNvSpPr>
            <a:spLocks noGrp="1"/>
          </p:cNvSpPr>
          <p:nvPr>
            <p:ph type="title"/>
          </p:nvPr>
        </p:nvSpPr>
        <p:spPr/>
        <p:txBody>
          <a:bodyPr/>
          <a:lstStyle/>
          <a:p>
            <a:r>
              <a:rPr lang="en-US" b="1" dirty="0">
                <a:solidFill>
                  <a:srgbClr val="5AB7B2"/>
                </a:solidFill>
              </a:rPr>
              <a:t>Hospital Transfers </a:t>
            </a:r>
            <a:br>
              <a:rPr lang="en-US" b="1" dirty="0">
                <a:solidFill>
                  <a:srgbClr val="5AB7B2"/>
                </a:solidFill>
              </a:rPr>
            </a:br>
            <a:r>
              <a:rPr lang="en-US" b="1" dirty="0">
                <a:solidFill>
                  <a:srgbClr val="5AB7B2"/>
                </a:solidFill>
              </a:rPr>
              <a:t>based on GoC</a:t>
            </a:r>
          </a:p>
        </p:txBody>
      </p:sp>
      <p:sp>
        <p:nvSpPr>
          <p:cNvPr id="3" name="Content Placeholder 2">
            <a:extLst>
              <a:ext uri="{FF2B5EF4-FFF2-40B4-BE49-F238E27FC236}">
                <a16:creationId xmlns:a16="http://schemas.microsoft.com/office/drawing/2014/main" id="{8D8B38A1-2302-444B-889D-10989C5120C5}"/>
              </a:ext>
            </a:extLst>
          </p:cNvPr>
          <p:cNvSpPr>
            <a:spLocks noGrp="1"/>
          </p:cNvSpPr>
          <p:nvPr>
            <p:ph idx="1"/>
          </p:nvPr>
        </p:nvSpPr>
        <p:spPr/>
        <p:txBody>
          <a:bodyPr/>
          <a:lstStyle/>
          <a:p>
            <a:pPr marL="0" indent="0">
              <a:buNone/>
            </a:pPr>
            <a:r>
              <a:rPr lang="en-CA" dirty="0"/>
              <a:t>Conversations Matter (Alberta):</a:t>
            </a:r>
          </a:p>
          <a:p>
            <a:pPr marL="0" indent="0">
              <a:buNone/>
            </a:pPr>
            <a:endParaRPr lang="en-US" dirty="0"/>
          </a:p>
        </p:txBody>
      </p:sp>
      <p:pic>
        <p:nvPicPr>
          <p:cNvPr id="4" name="Picture 3">
            <a:extLst>
              <a:ext uri="{FF2B5EF4-FFF2-40B4-BE49-F238E27FC236}">
                <a16:creationId xmlns:a16="http://schemas.microsoft.com/office/drawing/2014/main" id="{150DA118-1CC8-0041-9886-B582A6C85486}"/>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4925802A-1334-2F44-96FB-5A59F4420CE8}"/>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B8F6E908-6405-F046-A360-09D7F1396AA6}"/>
              </a:ext>
            </a:extLst>
          </p:cNvPr>
          <p:cNvSpPr>
            <a:spLocks noGrp="1"/>
          </p:cNvSpPr>
          <p:nvPr>
            <p:ph type="sldNum" sz="quarter" idx="12"/>
          </p:nvPr>
        </p:nvSpPr>
        <p:spPr/>
        <p:txBody>
          <a:bodyPr/>
          <a:lstStyle/>
          <a:p>
            <a:fld id="{37D383D9-8D54-9C46-85DC-4970CA1D4682}" type="slidenum">
              <a:rPr lang="en-US" smtClean="0"/>
              <a:t>24</a:t>
            </a:fld>
            <a:endParaRPr lang="en-US" dirty="0"/>
          </a:p>
        </p:txBody>
      </p:sp>
      <p:pic>
        <p:nvPicPr>
          <p:cNvPr id="11" name="Picture 10">
            <a:extLst>
              <a:ext uri="{FF2B5EF4-FFF2-40B4-BE49-F238E27FC236}">
                <a16:creationId xmlns:a16="http://schemas.microsoft.com/office/drawing/2014/main" id="{94197F2E-2096-5B4A-1063-09F140A7908D}"/>
              </a:ext>
            </a:extLst>
          </p:cNvPr>
          <p:cNvPicPr>
            <a:picLocks noChangeAspect="1"/>
          </p:cNvPicPr>
          <p:nvPr/>
        </p:nvPicPr>
        <p:blipFill>
          <a:blip r:embed="rId4"/>
          <a:stretch>
            <a:fillRect/>
          </a:stretch>
        </p:blipFill>
        <p:spPr>
          <a:xfrm>
            <a:off x="7346901" y="277405"/>
            <a:ext cx="4845099" cy="6078945"/>
          </a:xfrm>
          <a:prstGeom prst="rect">
            <a:avLst/>
          </a:prstGeom>
        </p:spPr>
      </p:pic>
      <p:sp>
        <p:nvSpPr>
          <p:cNvPr id="16" name="TextBox 15">
            <a:extLst>
              <a:ext uri="{FF2B5EF4-FFF2-40B4-BE49-F238E27FC236}">
                <a16:creationId xmlns:a16="http://schemas.microsoft.com/office/drawing/2014/main" id="{1E36BC9D-D3F8-72B5-0DCC-FE03DCD775E4}"/>
              </a:ext>
            </a:extLst>
          </p:cNvPr>
          <p:cNvSpPr txBox="1"/>
          <p:nvPr/>
        </p:nvSpPr>
        <p:spPr>
          <a:xfrm>
            <a:off x="1904981" y="6000233"/>
            <a:ext cx="4191019" cy="369332"/>
          </a:xfrm>
          <a:prstGeom prst="rect">
            <a:avLst/>
          </a:prstGeom>
          <a:noFill/>
        </p:spPr>
        <p:txBody>
          <a:bodyPr wrap="none" rtlCol="0">
            <a:spAutoFit/>
          </a:bodyPr>
          <a:lstStyle/>
          <a:p>
            <a:r>
              <a:rPr lang="en-CA" dirty="0">
                <a:hlinkClick r:id="rId5"/>
              </a:rPr>
              <a:t>conversations-matter-guide-</a:t>
            </a:r>
            <a:r>
              <a:rPr lang="en-CA" dirty="0" err="1">
                <a:hlinkClick r:id="rId5"/>
              </a:rPr>
              <a:t>english</a:t>
            </a:r>
            <a:r>
              <a:rPr lang="en-CA" dirty="0">
                <a:hlinkClick r:id="rId5"/>
              </a:rPr>
              <a:t> (9).pdf</a:t>
            </a:r>
            <a:endParaRPr lang="en-CA" dirty="0"/>
          </a:p>
        </p:txBody>
      </p:sp>
      <p:pic>
        <p:nvPicPr>
          <p:cNvPr id="18" name="Picture 17">
            <a:extLst>
              <a:ext uri="{FF2B5EF4-FFF2-40B4-BE49-F238E27FC236}">
                <a16:creationId xmlns:a16="http://schemas.microsoft.com/office/drawing/2014/main" id="{3370F11B-8B3A-1037-F10E-5DC69E720A96}"/>
              </a:ext>
            </a:extLst>
          </p:cNvPr>
          <p:cNvPicPr>
            <a:picLocks noChangeAspect="1"/>
          </p:cNvPicPr>
          <p:nvPr/>
        </p:nvPicPr>
        <p:blipFill>
          <a:blip r:embed="rId6"/>
          <a:stretch>
            <a:fillRect/>
          </a:stretch>
        </p:blipFill>
        <p:spPr>
          <a:xfrm>
            <a:off x="252330" y="5197826"/>
            <a:ext cx="1171739" cy="1171739"/>
          </a:xfrm>
          <a:prstGeom prst="rect">
            <a:avLst/>
          </a:prstGeom>
        </p:spPr>
      </p:pic>
    </p:spTree>
    <p:extLst>
      <p:ext uri="{BB962C8B-B14F-4D97-AF65-F5344CB8AC3E}">
        <p14:creationId xmlns:p14="http://schemas.microsoft.com/office/powerpoint/2010/main" val="200923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screenshot of a computer&#10;&#10;Description automatically generated">
            <a:extLst>
              <a:ext uri="{FF2B5EF4-FFF2-40B4-BE49-F238E27FC236}">
                <a16:creationId xmlns:a16="http://schemas.microsoft.com/office/drawing/2014/main" id="{238E7025-FC2E-E8C4-0CCB-1E916C935818}"/>
              </a:ext>
            </a:extLst>
          </p:cNvPr>
          <p:cNvPicPr>
            <a:picLocks noChangeAspect="1"/>
          </p:cNvPicPr>
          <p:nvPr/>
        </p:nvPicPr>
        <p:blipFill rotWithShape="1">
          <a:blip r:embed="rId3"/>
          <a:srcRect l="5020" r="2" b="2"/>
          <a:stretch/>
        </p:blipFill>
        <p:spPr>
          <a:xfrm>
            <a:off x="641276" y="557186"/>
            <a:ext cx="4013020" cy="2228759"/>
          </a:xfrm>
          <a:prstGeom prst="rect">
            <a:avLst/>
          </a:prstGeom>
        </p:spPr>
      </p:pic>
      <p:pic>
        <p:nvPicPr>
          <p:cNvPr id="14" name="Picture 13" descr="A close-up of a medical form&#10;&#10;Description automatically generated">
            <a:extLst>
              <a:ext uri="{FF2B5EF4-FFF2-40B4-BE49-F238E27FC236}">
                <a16:creationId xmlns:a16="http://schemas.microsoft.com/office/drawing/2014/main" id="{ABBAC774-29BC-7C79-664B-D0B749AF08A5}"/>
              </a:ext>
            </a:extLst>
          </p:cNvPr>
          <p:cNvPicPr>
            <a:picLocks noChangeAspect="1"/>
          </p:cNvPicPr>
          <p:nvPr/>
        </p:nvPicPr>
        <p:blipFill rotWithShape="1">
          <a:blip r:embed="rId4"/>
          <a:srcRect l="2305" r="17613" b="-1"/>
          <a:stretch/>
        </p:blipFill>
        <p:spPr>
          <a:xfrm>
            <a:off x="643467" y="2957665"/>
            <a:ext cx="4010830" cy="3343135"/>
          </a:xfrm>
          <a:prstGeom prst="rect">
            <a:avLst/>
          </a:prstGeom>
        </p:spPr>
      </p:pic>
      <p:pic>
        <p:nvPicPr>
          <p:cNvPr id="16" name="Picture 15" descr="A screenshot of a medical information page&#10;&#10;Description automatically generated">
            <a:extLst>
              <a:ext uri="{FF2B5EF4-FFF2-40B4-BE49-F238E27FC236}">
                <a16:creationId xmlns:a16="http://schemas.microsoft.com/office/drawing/2014/main" id="{7D27F10E-CD76-9BAF-7501-12A6436CA75E}"/>
              </a:ext>
            </a:extLst>
          </p:cNvPr>
          <p:cNvPicPr>
            <a:picLocks noChangeAspect="1"/>
          </p:cNvPicPr>
          <p:nvPr/>
        </p:nvPicPr>
        <p:blipFill rotWithShape="1">
          <a:blip r:embed="rId5"/>
          <a:srcRect l="6834" r="35116" b="-1"/>
          <a:stretch/>
        </p:blipFill>
        <p:spPr>
          <a:xfrm>
            <a:off x="4846823" y="557189"/>
            <a:ext cx="6701710" cy="5743609"/>
          </a:xfrm>
          <a:prstGeom prst="rect">
            <a:avLst/>
          </a:prstGeom>
        </p:spPr>
      </p:pic>
      <p:sp>
        <p:nvSpPr>
          <p:cNvPr id="4" name="Slide Number Placeholder 3">
            <a:extLst>
              <a:ext uri="{FF2B5EF4-FFF2-40B4-BE49-F238E27FC236}">
                <a16:creationId xmlns:a16="http://schemas.microsoft.com/office/drawing/2014/main" id="{33249677-3A3E-7377-FC71-C9FDE9B47210}"/>
              </a:ext>
            </a:extLst>
          </p:cNvPr>
          <p:cNvSpPr>
            <a:spLocks noGrp="1"/>
          </p:cNvSpPr>
          <p:nvPr>
            <p:ph type="sldNum" sz="quarter" idx="12"/>
          </p:nvPr>
        </p:nvSpPr>
        <p:spPr>
          <a:xfrm>
            <a:off x="8610600" y="6356350"/>
            <a:ext cx="2743200" cy="365125"/>
          </a:xfrm>
        </p:spPr>
        <p:txBody>
          <a:bodyPr>
            <a:normAutofit/>
          </a:bodyPr>
          <a:lstStyle/>
          <a:p>
            <a:pPr>
              <a:spcAft>
                <a:spcPts val="600"/>
              </a:spcAft>
            </a:pPr>
            <a:fld id="{37D383D9-8D54-9C46-85DC-4970CA1D4682}" type="slidenum">
              <a:rPr lang="en-US" smtClean="0"/>
              <a:pPr>
                <a:spcAft>
                  <a:spcPts val="600"/>
                </a:spcAft>
              </a:pPr>
              <a:t>25</a:t>
            </a:fld>
            <a:endParaRPr lang="en-US"/>
          </a:p>
        </p:txBody>
      </p:sp>
    </p:spTree>
    <p:extLst>
      <p:ext uri="{BB962C8B-B14F-4D97-AF65-F5344CB8AC3E}">
        <p14:creationId xmlns:p14="http://schemas.microsoft.com/office/powerpoint/2010/main" val="203296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D3482-26F8-FC44-AFAE-3D7780FFC28E}"/>
              </a:ext>
            </a:extLst>
          </p:cNvPr>
          <p:cNvSpPr>
            <a:spLocks noGrp="1"/>
          </p:cNvSpPr>
          <p:nvPr>
            <p:ph type="title"/>
          </p:nvPr>
        </p:nvSpPr>
        <p:spPr/>
        <p:txBody>
          <a:bodyPr/>
          <a:lstStyle/>
          <a:p>
            <a:r>
              <a:rPr lang="en-US" b="1" dirty="0">
                <a:solidFill>
                  <a:srgbClr val="5AB7B2"/>
                </a:solidFill>
              </a:rPr>
              <a:t>Choosing Wisely Canada - Serious Illness Conversation Guide “Time to Talk”</a:t>
            </a:r>
          </a:p>
        </p:txBody>
      </p:sp>
      <p:sp>
        <p:nvSpPr>
          <p:cNvPr id="3" name="Content Placeholder 2">
            <a:extLst>
              <a:ext uri="{FF2B5EF4-FFF2-40B4-BE49-F238E27FC236}">
                <a16:creationId xmlns:a16="http://schemas.microsoft.com/office/drawing/2014/main" id="{8D8B38A1-2302-444B-889D-10989C5120C5}"/>
              </a:ext>
            </a:extLst>
          </p:cNvPr>
          <p:cNvSpPr>
            <a:spLocks noGrp="1"/>
          </p:cNvSpPr>
          <p:nvPr>
            <p:ph idx="1"/>
          </p:nvPr>
        </p:nvSpPr>
        <p:spPr/>
        <p:txBody>
          <a:bodyPr/>
          <a:lstStyle/>
          <a:p>
            <a:pPr marL="914400" lvl="1" indent="-457200">
              <a:buAutoNum type="arabicPeriod"/>
            </a:pPr>
            <a:r>
              <a:rPr lang="en-CA" dirty="0"/>
              <a:t>Set up the conversation</a:t>
            </a:r>
          </a:p>
          <a:p>
            <a:pPr marL="914400" lvl="1" indent="-457200">
              <a:buAutoNum type="arabicPeriod"/>
            </a:pPr>
            <a:r>
              <a:rPr lang="en-CA" dirty="0"/>
              <a:t>Assess understanding and preferences</a:t>
            </a:r>
          </a:p>
          <a:p>
            <a:pPr marL="914400" lvl="1" indent="-457200">
              <a:buAutoNum type="arabicPeriod"/>
            </a:pPr>
            <a:r>
              <a:rPr lang="en-CA" dirty="0"/>
              <a:t>Share prognosis</a:t>
            </a:r>
          </a:p>
          <a:p>
            <a:pPr marL="914400" lvl="1" indent="-457200">
              <a:buAutoNum type="arabicPeriod"/>
            </a:pPr>
            <a:r>
              <a:rPr lang="en-CA" dirty="0"/>
              <a:t>Explore Key Topics</a:t>
            </a:r>
          </a:p>
          <a:p>
            <a:pPr marL="914400" lvl="1" indent="-457200">
              <a:buAutoNum type="arabicPeriod"/>
            </a:pPr>
            <a:r>
              <a:rPr lang="en-CA" dirty="0"/>
              <a:t>Close the conversation</a:t>
            </a:r>
          </a:p>
          <a:p>
            <a:pPr marL="914400" lvl="1" indent="-457200">
              <a:buAutoNum type="arabicPeriod"/>
            </a:pPr>
            <a:r>
              <a:rPr lang="en-CA" dirty="0"/>
              <a:t>Document your conversation</a:t>
            </a:r>
          </a:p>
          <a:p>
            <a:pPr marL="914400" lvl="1" indent="-457200">
              <a:buAutoNum type="arabicPeriod"/>
            </a:pPr>
            <a:r>
              <a:rPr lang="en-CA" dirty="0"/>
              <a:t>Communicate with key clinicians</a:t>
            </a:r>
          </a:p>
          <a:p>
            <a:pPr marL="457200" lvl="1" indent="0">
              <a:buNone/>
            </a:pPr>
            <a:endParaRPr lang="en-CA" dirty="0"/>
          </a:p>
          <a:p>
            <a:pPr marL="0" indent="0">
              <a:buNone/>
            </a:pPr>
            <a:endParaRPr lang="en-US" dirty="0"/>
          </a:p>
        </p:txBody>
      </p:sp>
      <p:pic>
        <p:nvPicPr>
          <p:cNvPr id="4" name="Picture 3">
            <a:extLst>
              <a:ext uri="{FF2B5EF4-FFF2-40B4-BE49-F238E27FC236}">
                <a16:creationId xmlns:a16="http://schemas.microsoft.com/office/drawing/2014/main" id="{150DA118-1CC8-0041-9886-B582A6C85486}"/>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4925802A-1334-2F44-96FB-5A59F4420CE8}"/>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B8F6E908-6405-F046-A360-09D7F1396AA6}"/>
              </a:ext>
            </a:extLst>
          </p:cNvPr>
          <p:cNvSpPr>
            <a:spLocks noGrp="1"/>
          </p:cNvSpPr>
          <p:nvPr>
            <p:ph type="sldNum" sz="quarter" idx="12"/>
          </p:nvPr>
        </p:nvSpPr>
        <p:spPr/>
        <p:txBody>
          <a:bodyPr/>
          <a:lstStyle/>
          <a:p>
            <a:fld id="{37D383D9-8D54-9C46-85DC-4970CA1D4682}" type="slidenum">
              <a:rPr lang="en-US" smtClean="0"/>
              <a:t>26</a:t>
            </a:fld>
            <a:endParaRPr lang="en-US" dirty="0"/>
          </a:p>
        </p:txBody>
      </p:sp>
      <p:pic>
        <p:nvPicPr>
          <p:cNvPr id="8" name="Picture 7">
            <a:extLst>
              <a:ext uri="{FF2B5EF4-FFF2-40B4-BE49-F238E27FC236}">
                <a16:creationId xmlns:a16="http://schemas.microsoft.com/office/drawing/2014/main" id="{A429B4F6-60A1-EA41-858C-1257A6B6F530}"/>
              </a:ext>
            </a:extLst>
          </p:cNvPr>
          <p:cNvPicPr>
            <a:picLocks noChangeAspect="1"/>
          </p:cNvPicPr>
          <p:nvPr/>
        </p:nvPicPr>
        <p:blipFill>
          <a:blip r:embed="rId4"/>
          <a:stretch>
            <a:fillRect/>
          </a:stretch>
        </p:blipFill>
        <p:spPr>
          <a:xfrm>
            <a:off x="7214542" y="1843956"/>
            <a:ext cx="4343400" cy="3365500"/>
          </a:xfrm>
          <a:prstGeom prst="rect">
            <a:avLst/>
          </a:prstGeom>
        </p:spPr>
      </p:pic>
    </p:spTree>
    <p:extLst>
      <p:ext uri="{BB962C8B-B14F-4D97-AF65-F5344CB8AC3E}">
        <p14:creationId xmlns:p14="http://schemas.microsoft.com/office/powerpoint/2010/main" val="3406409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6A4B1-C802-4249-B806-5BD93ABF650E}"/>
              </a:ext>
            </a:extLst>
          </p:cNvPr>
          <p:cNvSpPr>
            <a:spLocks noGrp="1"/>
          </p:cNvSpPr>
          <p:nvPr>
            <p:ph type="title"/>
          </p:nvPr>
        </p:nvSpPr>
        <p:spPr/>
        <p:txBody>
          <a:bodyPr/>
          <a:lstStyle/>
          <a:p>
            <a:r>
              <a:rPr lang="en-US" b="1" dirty="0">
                <a:solidFill>
                  <a:srgbClr val="5AB7B2"/>
                </a:solidFill>
              </a:rPr>
              <a:t>Antipsychotics</a:t>
            </a:r>
          </a:p>
        </p:txBody>
      </p:sp>
      <p:sp>
        <p:nvSpPr>
          <p:cNvPr id="3" name="Content Placeholder 2">
            <a:extLst>
              <a:ext uri="{FF2B5EF4-FFF2-40B4-BE49-F238E27FC236}">
                <a16:creationId xmlns:a16="http://schemas.microsoft.com/office/drawing/2014/main" id="{BE9BC553-F2DC-7A4A-897A-8B0990C12933}"/>
              </a:ext>
            </a:extLst>
          </p:cNvPr>
          <p:cNvSpPr>
            <a:spLocks noGrp="1"/>
          </p:cNvSpPr>
          <p:nvPr>
            <p:ph idx="1"/>
          </p:nvPr>
        </p:nvSpPr>
        <p:spPr/>
        <p:txBody>
          <a:bodyPr/>
          <a:lstStyle/>
          <a:p>
            <a:pPr marL="514350" indent="-514350">
              <a:buFont typeface="+mj-lt"/>
              <a:buAutoNum type="arabicPeriod" startAt="2"/>
            </a:pPr>
            <a:r>
              <a:rPr lang="en-CA" dirty="0"/>
              <a:t>Don’t use antipsychotics as first choice to treat behavioural and                   psychological symptoms of dementia.</a:t>
            </a:r>
          </a:p>
          <a:p>
            <a:pPr marL="0" indent="0">
              <a:buNone/>
            </a:pPr>
            <a:endParaRPr lang="en-US" dirty="0"/>
          </a:p>
        </p:txBody>
      </p:sp>
      <p:pic>
        <p:nvPicPr>
          <p:cNvPr id="4" name="Picture 3">
            <a:extLst>
              <a:ext uri="{FF2B5EF4-FFF2-40B4-BE49-F238E27FC236}">
                <a16:creationId xmlns:a16="http://schemas.microsoft.com/office/drawing/2014/main" id="{CCBFC653-A794-C641-A6BE-DA766482C07D}"/>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75A2E0C7-5EAB-BE43-85E6-951CF93304C0}"/>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7EB282B3-E00E-0D43-8C30-8A2951D0EF42}"/>
              </a:ext>
            </a:extLst>
          </p:cNvPr>
          <p:cNvSpPr>
            <a:spLocks noGrp="1"/>
          </p:cNvSpPr>
          <p:nvPr>
            <p:ph type="sldNum" sz="quarter" idx="12"/>
          </p:nvPr>
        </p:nvSpPr>
        <p:spPr/>
        <p:txBody>
          <a:bodyPr/>
          <a:lstStyle/>
          <a:p>
            <a:fld id="{37D383D9-8D54-9C46-85DC-4970CA1D4682}" type="slidenum">
              <a:rPr lang="en-US" smtClean="0"/>
              <a:t>27</a:t>
            </a:fld>
            <a:endParaRPr lang="en-US" dirty="0"/>
          </a:p>
        </p:txBody>
      </p:sp>
    </p:spTree>
    <p:extLst>
      <p:ext uri="{BB962C8B-B14F-4D97-AF65-F5344CB8AC3E}">
        <p14:creationId xmlns:p14="http://schemas.microsoft.com/office/powerpoint/2010/main" val="3731213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6A4B1-C802-4249-B806-5BD93ABF650E}"/>
              </a:ext>
            </a:extLst>
          </p:cNvPr>
          <p:cNvSpPr>
            <a:spLocks noGrp="1"/>
          </p:cNvSpPr>
          <p:nvPr>
            <p:ph type="title"/>
          </p:nvPr>
        </p:nvSpPr>
        <p:spPr/>
        <p:txBody>
          <a:bodyPr/>
          <a:lstStyle/>
          <a:p>
            <a:r>
              <a:rPr lang="en-US" b="1" dirty="0">
                <a:solidFill>
                  <a:srgbClr val="5AB7B2"/>
                </a:solidFill>
              </a:rPr>
              <a:t>Antipsychotics</a:t>
            </a:r>
          </a:p>
        </p:txBody>
      </p:sp>
      <p:pic>
        <p:nvPicPr>
          <p:cNvPr id="4" name="Picture 3">
            <a:extLst>
              <a:ext uri="{FF2B5EF4-FFF2-40B4-BE49-F238E27FC236}">
                <a16:creationId xmlns:a16="http://schemas.microsoft.com/office/drawing/2014/main" id="{CCBFC653-A794-C641-A6BE-DA766482C07D}"/>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75A2E0C7-5EAB-BE43-85E6-951CF93304C0}"/>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7EB282B3-E00E-0D43-8C30-8A2951D0EF42}"/>
              </a:ext>
            </a:extLst>
          </p:cNvPr>
          <p:cNvSpPr>
            <a:spLocks noGrp="1"/>
          </p:cNvSpPr>
          <p:nvPr>
            <p:ph type="sldNum" sz="quarter" idx="12"/>
          </p:nvPr>
        </p:nvSpPr>
        <p:spPr/>
        <p:txBody>
          <a:bodyPr/>
          <a:lstStyle/>
          <a:p>
            <a:fld id="{37D383D9-8D54-9C46-85DC-4970CA1D4682}" type="slidenum">
              <a:rPr lang="en-US" smtClean="0"/>
              <a:t>28</a:t>
            </a:fld>
            <a:endParaRPr lang="en-US" dirty="0"/>
          </a:p>
        </p:txBody>
      </p:sp>
      <p:sp>
        <p:nvSpPr>
          <p:cNvPr id="10" name="TextBox 9">
            <a:extLst>
              <a:ext uri="{FF2B5EF4-FFF2-40B4-BE49-F238E27FC236}">
                <a16:creationId xmlns:a16="http://schemas.microsoft.com/office/drawing/2014/main" id="{F5B66A21-0C05-B5CD-F7AE-D4DA90056B81}"/>
              </a:ext>
            </a:extLst>
          </p:cNvPr>
          <p:cNvSpPr txBox="1"/>
          <p:nvPr/>
        </p:nvSpPr>
        <p:spPr>
          <a:xfrm>
            <a:off x="0" y="5056398"/>
            <a:ext cx="12014200" cy="923330"/>
          </a:xfrm>
          <a:prstGeom prst="rect">
            <a:avLst/>
          </a:prstGeom>
          <a:noFill/>
        </p:spPr>
        <p:txBody>
          <a:bodyPr wrap="square">
            <a:spAutoFit/>
          </a:bodyPr>
          <a:lstStyle/>
          <a:p>
            <a:r>
              <a:rPr lang="en-GB" b="0" i="0" dirty="0">
                <a:solidFill>
                  <a:srgbClr val="000000"/>
                </a:solidFill>
                <a:effectLst/>
                <a:latin typeface="Libre Franklin" panose="020F0502020204030204" pitchFamily="2" charset="0"/>
              </a:rPr>
              <a:t>Canadian Institute for Health Information. </a:t>
            </a:r>
          </a:p>
          <a:p>
            <a:r>
              <a:rPr lang="en-GB" b="0" i="0" dirty="0">
                <a:solidFill>
                  <a:srgbClr val="006FBE"/>
                </a:solidFill>
                <a:effectLst/>
                <a:latin typeface="Libre Franklin" panose="020F0502020204030204" pitchFamily="2" charset="0"/>
                <a:hlinkClick r:id="rId4"/>
              </a:rPr>
              <a:t>Potentially Inappropriate Use of Antipsychotics in Long-Term Care</a:t>
            </a:r>
            <a:r>
              <a:rPr lang="en-GB" b="0" i="0" dirty="0">
                <a:solidFill>
                  <a:srgbClr val="000000"/>
                </a:solidFill>
                <a:effectLst/>
                <a:latin typeface="Libre Franklin" panose="020F0502020204030204" pitchFamily="2" charset="0"/>
              </a:rPr>
              <a:t>. </a:t>
            </a:r>
          </a:p>
          <a:p>
            <a:r>
              <a:rPr lang="en-GB" b="0" i="0" dirty="0">
                <a:solidFill>
                  <a:srgbClr val="000000"/>
                </a:solidFill>
                <a:effectLst/>
                <a:latin typeface="Libre Franklin" panose="020F0502020204030204" pitchFamily="2" charset="0"/>
              </a:rPr>
              <a:t>2021-2022; accessed October 18, 2023.</a:t>
            </a:r>
            <a:endParaRPr lang="en-CA" dirty="0"/>
          </a:p>
        </p:txBody>
      </p:sp>
      <p:pic>
        <p:nvPicPr>
          <p:cNvPr id="16" name="Picture 15">
            <a:extLst>
              <a:ext uri="{FF2B5EF4-FFF2-40B4-BE49-F238E27FC236}">
                <a16:creationId xmlns:a16="http://schemas.microsoft.com/office/drawing/2014/main" id="{57232551-93F9-31D4-09A5-5F5222B4ABD3}"/>
              </a:ext>
            </a:extLst>
          </p:cNvPr>
          <p:cNvPicPr>
            <a:picLocks noChangeAspect="1"/>
          </p:cNvPicPr>
          <p:nvPr/>
        </p:nvPicPr>
        <p:blipFill>
          <a:blip r:embed="rId5"/>
          <a:stretch>
            <a:fillRect/>
          </a:stretch>
        </p:blipFill>
        <p:spPr>
          <a:xfrm>
            <a:off x="-127890" y="1384456"/>
            <a:ext cx="12447779" cy="3375180"/>
          </a:xfrm>
          <a:prstGeom prst="rect">
            <a:avLst/>
          </a:prstGeom>
        </p:spPr>
      </p:pic>
      <p:sp>
        <p:nvSpPr>
          <p:cNvPr id="17" name="TextBox 16">
            <a:extLst>
              <a:ext uri="{FF2B5EF4-FFF2-40B4-BE49-F238E27FC236}">
                <a16:creationId xmlns:a16="http://schemas.microsoft.com/office/drawing/2014/main" id="{53FF2537-C250-1949-EC05-74BDE0F248F1}"/>
              </a:ext>
            </a:extLst>
          </p:cNvPr>
          <p:cNvSpPr txBox="1"/>
          <p:nvPr/>
        </p:nvSpPr>
        <p:spPr>
          <a:xfrm>
            <a:off x="32864" y="6162291"/>
            <a:ext cx="10101420" cy="276999"/>
          </a:xfrm>
          <a:prstGeom prst="rect">
            <a:avLst/>
          </a:prstGeom>
          <a:noFill/>
        </p:spPr>
        <p:txBody>
          <a:bodyPr wrap="none" rtlCol="0">
            <a:spAutoFit/>
          </a:bodyPr>
          <a:lstStyle/>
          <a:p>
            <a:r>
              <a:rPr lang="en-CA" sz="1200" dirty="0"/>
              <a:t>https://yourhealthsystem.cihi.ca/hsp/inbrief?lang=en#!/indicators/008/potentially-inappropriate-use-of-antipsychotics-in-long-term-care/;mapC1;mapLevel2;/</a:t>
            </a:r>
          </a:p>
        </p:txBody>
      </p:sp>
      <p:pic>
        <p:nvPicPr>
          <p:cNvPr id="18" name="Picture 17">
            <a:extLst>
              <a:ext uri="{FF2B5EF4-FFF2-40B4-BE49-F238E27FC236}">
                <a16:creationId xmlns:a16="http://schemas.microsoft.com/office/drawing/2014/main" id="{1C0964C8-15A9-217C-0B73-FE18DF0E3968}"/>
              </a:ext>
            </a:extLst>
          </p:cNvPr>
          <p:cNvPicPr>
            <a:picLocks noChangeAspect="1"/>
          </p:cNvPicPr>
          <p:nvPr/>
        </p:nvPicPr>
        <p:blipFill>
          <a:blip r:embed="rId6"/>
          <a:stretch>
            <a:fillRect/>
          </a:stretch>
        </p:blipFill>
        <p:spPr>
          <a:xfrm>
            <a:off x="11255799" y="5626806"/>
            <a:ext cx="912106" cy="912106"/>
          </a:xfrm>
          <a:prstGeom prst="rect">
            <a:avLst/>
          </a:prstGeom>
        </p:spPr>
      </p:pic>
    </p:spTree>
    <p:extLst>
      <p:ext uri="{BB962C8B-B14F-4D97-AF65-F5344CB8AC3E}">
        <p14:creationId xmlns:p14="http://schemas.microsoft.com/office/powerpoint/2010/main" val="3566038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49E6-E498-3847-9B5E-AB02A2B99A7A}"/>
              </a:ext>
            </a:extLst>
          </p:cNvPr>
          <p:cNvSpPr>
            <a:spLocks noGrp="1"/>
          </p:cNvSpPr>
          <p:nvPr>
            <p:ph type="title"/>
          </p:nvPr>
        </p:nvSpPr>
        <p:spPr/>
        <p:txBody>
          <a:bodyPr/>
          <a:lstStyle/>
          <a:p>
            <a:r>
              <a:rPr lang="en-US" b="1" dirty="0">
                <a:solidFill>
                  <a:srgbClr val="5AB7B2"/>
                </a:solidFill>
              </a:rPr>
              <a:t>Antipsychotics in BPSD</a:t>
            </a:r>
            <a:endParaRPr lang="en-US" dirty="0"/>
          </a:p>
        </p:txBody>
      </p:sp>
      <p:sp>
        <p:nvSpPr>
          <p:cNvPr id="3" name="Content Placeholder 2">
            <a:extLst>
              <a:ext uri="{FF2B5EF4-FFF2-40B4-BE49-F238E27FC236}">
                <a16:creationId xmlns:a16="http://schemas.microsoft.com/office/drawing/2014/main" id="{57B8B94F-4A50-7A41-AE86-3938C165616F}"/>
              </a:ext>
            </a:extLst>
          </p:cNvPr>
          <p:cNvSpPr>
            <a:spLocks noGrp="1"/>
          </p:cNvSpPr>
          <p:nvPr>
            <p:ph idx="1"/>
          </p:nvPr>
        </p:nvSpPr>
        <p:spPr/>
        <p:txBody>
          <a:bodyPr/>
          <a:lstStyle/>
          <a:p>
            <a:r>
              <a:rPr lang="en-US" dirty="0"/>
              <a:t>Commonly prescribed</a:t>
            </a:r>
          </a:p>
          <a:p>
            <a:r>
              <a:rPr lang="en-US" dirty="0"/>
              <a:t>Can cause serious harm, including increased risk of death</a:t>
            </a:r>
          </a:p>
          <a:p>
            <a:r>
              <a:rPr lang="en-US" dirty="0"/>
              <a:t>These medications should be limited to cases where non-drug measures have been tried and failed</a:t>
            </a:r>
          </a:p>
          <a:p>
            <a:r>
              <a:rPr lang="en-US" dirty="0"/>
              <a:t>Frequently review attempts at reduction or discontinuation to reduce harm</a:t>
            </a:r>
          </a:p>
        </p:txBody>
      </p:sp>
      <p:pic>
        <p:nvPicPr>
          <p:cNvPr id="4" name="Picture 3">
            <a:extLst>
              <a:ext uri="{FF2B5EF4-FFF2-40B4-BE49-F238E27FC236}">
                <a16:creationId xmlns:a16="http://schemas.microsoft.com/office/drawing/2014/main" id="{005449A2-E477-9B42-B667-C043ACEA75EE}"/>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67BA6A28-97E7-8845-9584-0A590B564B1E}"/>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9761FE5B-BCEA-AD42-9304-0377219D96E3}"/>
              </a:ext>
            </a:extLst>
          </p:cNvPr>
          <p:cNvSpPr>
            <a:spLocks noGrp="1"/>
          </p:cNvSpPr>
          <p:nvPr>
            <p:ph type="sldNum" sz="quarter" idx="12"/>
          </p:nvPr>
        </p:nvSpPr>
        <p:spPr/>
        <p:txBody>
          <a:bodyPr/>
          <a:lstStyle/>
          <a:p>
            <a:fld id="{37D383D9-8D54-9C46-85DC-4970CA1D4682}" type="slidenum">
              <a:rPr lang="en-US" smtClean="0"/>
              <a:t>29</a:t>
            </a:fld>
            <a:endParaRPr lang="en-US" dirty="0"/>
          </a:p>
        </p:txBody>
      </p:sp>
    </p:spTree>
    <p:extLst>
      <p:ext uri="{BB962C8B-B14F-4D97-AF65-F5344CB8AC3E}">
        <p14:creationId xmlns:p14="http://schemas.microsoft.com/office/powerpoint/2010/main" val="1299069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5AB7B2"/>
                </a:solidFill>
              </a:rPr>
              <a:t>Disclosure of Financial Support</a:t>
            </a:r>
          </a:p>
        </p:txBody>
      </p:sp>
      <p:sp>
        <p:nvSpPr>
          <p:cNvPr id="3" name="Content Placeholder 2"/>
          <p:cNvSpPr>
            <a:spLocks noGrp="1"/>
          </p:cNvSpPr>
          <p:nvPr>
            <p:ph idx="1"/>
          </p:nvPr>
        </p:nvSpPr>
        <p:spPr/>
        <p:txBody>
          <a:bodyPr>
            <a:normAutofit/>
          </a:bodyPr>
          <a:lstStyle/>
          <a:p>
            <a:r>
              <a:rPr lang="en-CA" sz="2400" b="1" u="sng" dirty="0"/>
              <a:t>Potential for conflict(s) of interest</a:t>
            </a:r>
            <a:r>
              <a:rPr lang="en-CA" sz="2400" b="1" dirty="0"/>
              <a:t>:</a:t>
            </a:r>
          </a:p>
          <a:p>
            <a:pPr lvl="1"/>
            <a:r>
              <a:rPr lang="en-CA" sz="2000" b="1" dirty="0"/>
              <a:t>None</a:t>
            </a:r>
            <a:endParaRPr lang="en-CA" sz="2000" dirty="0"/>
          </a:p>
          <a:p>
            <a:pPr marL="0" indent="0">
              <a:buNone/>
            </a:pPr>
            <a:endParaRPr lang="en-CA" sz="2400" dirty="0"/>
          </a:p>
        </p:txBody>
      </p:sp>
      <p:pic>
        <p:nvPicPr>
          <p:cNvPr id="5" name="Picture 4">
            <a:extLst>
              <a:ext uri="{FF2B5EF4-FFF2-40B4-BE49-F238E27FC236}">
                <a16:creationId xmlns:a16="http://schemas.microsoft.com/office/drawing/2014/main" id="{655AEBC1-372B-A77F-DF27-1D641EB8DAAD}"/>
              </a:ext>
            </a:extLst>
          </p:cNvPr>
          <p:cNvPicPr>
            <a:picLocks noChangeAspect="1"/>
          </p:cNvPicPr>
          <p:nvPr/>
        </p:nvPicPr>
        <p:blipFill>
          <a:blip r:embed="rId2"/>
          <a:stretch>
            <a:fillRect/>
          </a:stretch>
        </p:blipFill>
        <p:spPr>
          <a:xfrm>
            <a:off x="-17585" y="6509617"/>
            <a:ext cx="12398404" cy="367200"/>
          </a:xfrm>
          <a:prstGeom prst="rect">
            <a:avLst/>
          </a:prstGeom>
        </p:spPr>
      </p:pic>
      <p:sp>
        <p:nvSpPr>
          <p:cNvPr id="4" name="Rectangle 3">
            <a:extLst>
              <a:ext uri="{FF2B5EF4-FFF2-40B4-BE49-F238E27FC236}">
                <a16:creationId xmlns:a16="http://schemas.microsoft.com/office/drawing/2014/main" id="{9FF7583F-55DF-30EE-DB36-23B3AA13E422}"/>
              </a:ext>
            </a:extLst>
          </p:cNvPr>
          <p:cNvSpPr/>
          <p:nvPr/>
        </p:nvSpPr>
        <p:spPr>
          <a:xfrm>
            <a:off x="5436943" y="6575771"/>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994810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4E78451E-E580-A444-AE4C-10693FA1C5E1}"/>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pic>
        <p:nvPicPr>
          <p:cNvPr id="6" name="Picture 5">
            <a:extLst>
              <a:ext uri="{FF2B5EF4-FFF2-40B4-BE49-F238E27FC236}">
                <a16:creationId xmlns:a16="http://schemas.microsoft.com/office/drawing/2014/main" id="{87CCFE37-B1E5-220C-F97E-80A8CCBCDF29}"/>
              </a:ext>
            </a:extLst>
          </p:cNvPr>
          <p:cNvPicPr>
            <a:picLocks noChangeAspect="1"/>
          </p:cNvPicPr>
          <p:nvPr/>
        </p:nvPicPr>
        <p:blipFill>
          <a:blip r:embed="rId4"/>
          <a:stretch>
            <a:fillRect/>
          </a:stretch>
        </p:blipFill>
        <p:spPr>
          <a:xfrm>
            <a:off x="0" y="-13860"/>
            <a:ext cx="6364749" cy="6561434"/>
          </a:xfrm>
          <a:prstGeom prst="rect">
            <a:avLst/>
          </a:prstGeom>
        </p:spPr>
      </p:pic>
      <p:sp>
        <p:nvSpPr>
          <p:cNvPr id="9" name="TextBox 8">
            <a:extLst>
              <a:ext uri="{FF2B5EF4-FFF2-40B4-BE49-F238E27FC236}">
                <a16:creationId xmlns:a16="http://schemas.microsoft.com/office/drawing/2014/main" id="{336B825C-0CB4-9BE0-F062-C8A0B4DE1674}"/>
              </a:ext>
            </a:extLst>
          </p:cNvPr>
          <p:cNvSpPr txBox="1"/>
          <p:nvPr/>
        </p:nvSpPr>
        <p:spPr>
          <a:xfrm>
            <a:off x="6364749" y="6163885"/>
            <a:ext cx="5844420" cy="307777"/>
          </a:xfrm>
          <a:prstGeom prst="rect">
            <a:avLst/>
          </a:prstGeom>
          <a:noFill/>
        </p:spPr>
        <p:txBody>
          <a:bodyPr wrap="none" rtlCol="0">
            <a:spAutoFit/>
          </a:bodyPr>
          <a:lstStyle/>
          <a:p>
            <a:r>
              <a:rPr lang="en-CA" sz="1400" dirty="0"/>
              <a:t>https://choosingwiselycanada.org/toolkit/when-psychosis-isnt-the-diagnosis/</a:t>
            </a:r>
          </a:p>
        </p:txBody>
      </p:sp>
      <p:pic>
        <p:nvPicPr>
          <p:cNvPr id="10" name="Picture 9">
            <a:extLst>
              <a:ext uri="{FF2B5EF4-FFF2-40B4-BE49-F238E27FC236}">
                <a16:creationId xmlns:a16="http://schemas.microsoft.com/office/drawing/2014/main" id="{458D969B-C34E-03F3-2B18-9B0EE45C2E34}"/>
              </a:ext>
            </a:extLst>
          </p:cNvPr>
          <p:cNvPicPr>
            <a:picLocks noChangeAspect="1"/>
          </p:cNvPicPr>
          <p:nvPr/>
        </p:nvPicPr>
        <p:blipFill>
          <a:blip r:embed="rId5"/>
          <a:stretch>
            <a:fillRect/>
          </a:stretch>
        </p:blipFill>
        <p:spPr>
          <a:xfrm>
            <a:off x="10987013" y="5106462"/>
            <a:ext cx="1057423" cy="1057423"/>
          </a:xfrm>
          <a:prstGeom prst="rect">
            <a:avLst/>
          </a:prstGeom>
        </p:spPr>
      </p:pic>
    </p:spTree>
    <p:extLst>
      <p:ext uri="{BB962C8B-B14F-4D97-AF65-F5344CB8AC3E}">
        <p14:creationId xmlns:p14="http://schemas.microsoft.com/office/powerpoint/2010/main" val="4151797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49E6-E498-3847-9B5E-AB02A2B99A7A}"/>
              </a:ext>
            </a:extLst>
          </p:cNvPr>
          <p:cNvSpPr>
            <a:spLocks noGrp="1"/>
          </p:cNvSpPr>
          <p:nvPr>
            <p:ph type="title"/>
          </p:nvPr>
        </p:nvSpPr>
        <p:spPr/>
        <p:txBody>
          <a:bodyPr/>
          <a:lstStyle/>
          <a:p>
            <a:r>
              <a:rPr lang="en-US" b="1" dirty="0">
                <a:solidFill>
                  <a:srgbClr val="5AB7B2"/>
                </a:solidFill>
              </a:rPr>
              <a:t>Steps to avoid unnecessary antipsychotic use</a:t>
            </a:r>
            <a:endParaRPr lang="en-US" dirty="0"/>
          </a:p>
        </p:txBody>
      </p:sp>
      <p:sp>
        <p:nvSpPr>
          <p:cNvPr id="3" name="Content Placeholder 2">
            <a:extLst>
              <a:ext uri="{FF2B5EF4-FFF2-40B4-BE49-F238E27FC236}">
                <a16:creationId xmlns:a16="http://schemas.microsoft.com/office/drawing/2014/main" id="{57B8B94F-4A50-7A41-AE86-3938C165616F}"/>
              </a:ext>
            </a:extLst>
          </p:cNvPr>
          <p:cNvSpPr>
            <a:spLocks noGrp="1"/>
          </p:cNvSpPr>
          <p:nvPr>
            <p:ph idx="1"/>
          </p:nvPr>
        </p:nvSpPr>
        <p:spPr/>
        <p:txBody>
          <a:bodyPr/>
          <a:lstStyle/>
          <a:p>
            <a:pPr marL="514350" indent="-514350">
              <a:buAutoNum type="arabicPeriod"/>
            </a:pPr>
            <a:r>
              <a:rPr lang="en-US" dirty="0"/>
              <a:t>Establish an inter-professional team</a:t>
            </a:r>
          </a:p>
          <a:p>
            <a:pPr marL="514350" indent="-514350">
              <a:buAutoNum type="arabicPeriod"/>
            </a:pPr>
            <a:r>
              <a:rPr lang="en-US" dirty="0"/>
              <a:t>Agree on appropriateness criteria </a:t>
            </a:r>
          </a:p>
          <a:p>
            <a:pPr marL="514350" indent="-514350">
              <a:buAutoNum type="arabicPeriod"/>
            </a:pPr>
            <a:r>
              <a:rPr lang="en-US" dirty="0"/>
              <a:t>Educate care staff as to reasons for responsive </a:t>
            </a:r>
            <a:r>
              <a:rPr lang="en-US" dirty="0" err="1"/>
              <a:t>behaviours</a:t>
            </a:r>
            <a:endParaRPr lang="en-US" dirty="0"/>
          </a:p>
        </p:txBody>
      </p:sp>
      <p:pic>
        <p:nvPicPr>
          <p:cNvPr id="4" name="Picture 3">
            <a:extLst>
              <a:ext uri="{FF2B5EF4-FFF2-40B4-BE49-F238E27FC236}">
                <a16:creationId xmlns:a16="http://schemas.microsoft.com/office/drawing/2014/main" id="{005449A2-E477-9B42-B667-C043ACEA75EE}"/>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67BA6A28-97E7-8845-9584-0A590B564B1E}"/>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9761FE5B-BCEA-AD42-9304-0377219D96E3}"/>
              </a:ext>
            </a:extLst>
          </p:cNvPr>
          <p:cNvSpPr>
            <a:spLocks noGrp="1"/>
          </p:cNvSpPr>
          <p:nvPr>
            <p:ph type="sldNum" sz="quarter" idx="12"/>
          </p:nvPr>
        </p:nvSpPr>
        <p:spPr/>
        <p:txBody>
          <a:bodyPr/>
          <a:lstStyle/>
          <a:p>
            <a:fld id="{37D383D9-8D54-9C46-85DC-4970CA1D4682}" type="slidenum">
              <a:rPr lang="en-US" smtClean="0"/>
              <a:t>31</a:t>
            </a:fld>
            <a:endParaRPr lang="en-US" dirty="0"/>
          </a:p>
        </p:txBody>
      </p:sp>
    </p:spTree>
    <p:extLst>
      <p:ext uri="{BB962C8B-B14F-4D97-AF65-F5344CB8AC3E}">
        <p14:creationId xmlns:p14="http://schemas.microsoft.com/office/powerpoint/2010/main" val="3218523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49E6-E498-3847-9B5E-AB02A2B99A7A}"/>
              </a:ext>
            </a:extLst>
          </p:cNvPr>
          <p:cNvSpPr>
            <a:spLocks noGrp="1"/>
          </p:cNvSpPr>
          <p:nvPr>
            <p:ph type="title"/>
          </p:nvPr>
        </p:nvSpPr>
        <p:spPr/>
        <p:txBody>
          <a:bodyPr/>
          <a:lstStyle/>
          <a:p>
            <a:r>
              <a:rPr lang="en-US" b="1" dirty="0">
                <a:solidFill>
                  <a:srgbClr val="5AB7B2"/>
                </a:solidFill>
              </a:rPr>
              <a:t>Steps to avoid unnecessary antipsychotic use</a:t>
            </a:r>
            <a:endParaRPr lang="en-US" dirty="0"/>
          </a:p>
        </p:txBody>
      </p:sp>
      <p:sp>
        <p:nvSpPr>
          <p:cNvPr id="3" name="Content Placeholder 2">
            <a:extLst>
              <a:ext uri="{FF2B5EF4-FFF2-40B4-BE49-F238E27FC236}">
                <a16:creationId xmlns:a16="http://schemas.microsoft.com/office/drawing/2014/main" id="{57B8B94F-4A50-7A41-AE86-3938C165616F}"/>
              </a:ext>
            </a:extLst>
          </p:cNvPr>
          <p:cNvSpPr>
            <a:spLocks noGrp="1"/>
          </p:cNvSpPr>
          <p:nvPr>
            <p:ph idx="1"/>
          </p:nvPr>
        </p:nvSpPr>
        <p:spPr/>
        <p:txBody>
          <a:bodyPr/>
          <a:lstStyle/>
          <a:p>
            <a:pPr marL="0" indent="0">
              <a:buNone/>
            </a:pPr>
            <a:r>
              <a:rPr lang="en-US" dirty="0"/>
              <a:t>4.   Inform and involve family</a:t>
            </a:r>
          </a:p>
          <a:p>
            <a:pPr marL="514350" indent="-514350">
              <a:buAutoNum type="arabicPeriod" startAt="5"/>
            </a:pPr>
            <a:r>
              <a:rPr lang="en-US" dirty="0"/>
              <a:t>Establish a regular medication review process</a:t>
            </a:r>
          </a:p>
          <a:p>
            <a:pPr marL="514350" indent="-514350">
              <a:buAutoNum type="arabicPeriod" startAt="5"/>
            </a:pPr>
            <a:r>
              <a:rPr lang="en-US" dirty="0"/>
              <a:t>Taper residents off potentially inappropriate antipsychotic   </a:t>
            </a:r>
          </a:p>
          <a:p>
            <a:pPr marL="0" indent="0">
              <a:buNone/>
            </a:pPr>
            <a:r>
              <a:rPr lang="en-US" dirty="0"/>
              <a:t>      prescriptions</a:t>
            </a:r>
          </a:p>
          <a:p>
            <a:pPr marL="0" indent="0">
              <a:buNone/>
            </a:pPr>
            <a:r>
              <a:rPr lang="en-US" dirty="0"/>
              <a:t>7.  Implement supportive strategies </a:t>
            </a:r>
          </a:p>
          <a:p>
            <a:pPr marL="0" indent="0">
              <a:buNone/>
            </a:pPr>
            <a:endParaRPr lang="en-US" dirty="0"/>
          </a:p>
        </p:txBody>
      </p:sp>
      <p:pic>
        <p:nvPicPr>
          <p:cNvPr id="4" name="Picture 3">
            <a:extLst>
              <a:ext uri="{FF2B5EF4-FFF2-40B4-BE49-F238E27FC236}">
                <a16:creationId xmlns:a16="http://schemas.microsoft.com/office/drawing/2014/main" id="{005449A2-E477-9B42-B667-C043ACEA75EE}"/>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67BA6A28-97E7-8845-9584-0A590B564B1E}"/>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9761FE5B-BCEA-AD42-9304-0377219D96E3}"/>
              </a:ext>
            </a:extLst>
          </p:cNvPr>
          <p:cNvSpPr>
            <a:spLocks noGrp="1"/>
          </p:cNvSpPr>
          <p:nvPr>
            <p:ph type="sldNum" sz="quarter" idx="12"/>
          </p:nvPr>
        </p:nvSpPr>
        <p:spPr/>
        <p:txBody>
          <a:bodyPr/>
          <a:lstStyle/>
          <a:p>
            <a:fld id="{37D383D9-8D54-9C46-85DC-4970CA1D4682}" type="slidenum">
              <a:rPr lang="en-US" smtClean="0"/>
              <a:t>32</a:t>
            </a:fld>
            <a:endParaRPr lang="en-US" dirty="0"/>
          </a:p>
        </p:txBody>
      </p:sp>
    </p:spTree>
    <p:extLst>
      <p:ext uri="{BB962C8B-B14F-4D97-AF65-F5344CB8AC3E}">
        <p14:creationId xmlns:p14="http://schemas.microsoft.com/office/powerpoint/2010/main" val="1383953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A6C6-9484-8040-9A04-6DC38B42F929}"/>
              </a:ext>
            </a:extLst>
          </p:cNvPr>
          <p:cNvSpPr>
            <a:spLocks noGrp="1"/>
          </p:cNvSpPr>
          <p:nvPr>
            <p:ph type="title"/>
          </p:nvPr>
        </p:nvSpPr>
        <p:spPr/>
        <p:txBody>
          <a:bodyPr/>
          <a:lstStyle/>
          <a:p>
            <a:r>
              <a:rPr lang="en-US" b="1" dirty="0">
                <a:solidFill>
                  <a:srgbClr val="5AB7B2"/>
                </a:solidFill>
              </a:rPr>
              <a:t>Urinary Tract Infections</a:t>
            </a:r>
          </a:p>
        </p:txBody>
      </p:sp>
      <p:sp>
        <p:nvSpPr>
          <p:cNvPr id="3" name="Content Placeholder 2">
            <a:extLst>
              <a:ext uri="{FF2B5EF4-FFF2-40B4-BE49-F238E27FC236}">
                <a16:creationId xmlns:a16="http://schemas.microsoft.com/office/drawing/2014/main" id="{2316FA14-2FEA-A541-88CB-7010AE806335}"/>
              </a:ext>
            </a:extLst>
          </p:cNvPr>
          <p:cNvSpPr>
            <a:spLocks noGrp="1"/>
          </p:cNvSpPr>
          <p:nvPr>
            <p:ph idx="1"/>
          </p:nvPr>
        </p:nvSpPr>
        <p:spPr/>
        <p:txBody>
          <a:bodyPr/>
          <a:lstStyle/>
          <a:p>
            <a:pPr marL="514350" indent="-514350">
              <a:buFont typeface="+mj-lt"/>
              <a:buAutoNum type="arabicPeriod" startAt="3"/>
            </a:pPr>
            <a:r>
              <a:rPr lang="en-CA" dirty="0"/>
              <a:t>Don’t do a urine dip or urine culture unless there are clear signs and symptoms of a urinary tract infection (UTI). </a:t>
            </a:r>
          </a:p>
          <a:p>
            <a:endParaRPr lang="en-US" dirty="0"/>
          </a:p>
        </p:txBody>
      </p:sp>
      <p:pic>
        <p:nvPicPr>
          <p:cNvPr id="4" name="Picture 3">
            <a:extLst>
              <a:ext uri="{FF2B5EF4-FFF2-40B4-BE49-F238E27FC236}">
                <a16:creationId xmlns:a16="http://schemas.microsoft.com/office/drawing/2014/main" id="{BCF70920-94EF-A64D-8175-54B381E05B37}"/>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05ADAA31-056F-9C4D-92EE-5499990447E8}"/>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51C5A53B-6BA6-C64A-B029-C60383C1EC39}"/>
              </a:ext>
            </a:extLst>
          </p:cNvPr>
          <p:cNvSpPr>
            <a:spLocks noGrp="1"/>
          </p:cNvSpPr>
          <p:nvPr>
            <p:ph type="sldNum" sz="quarter" idx="12"/>
          </p:nvPr>
        </p:nvSpPr>
        <p:spPr/>
        <p:txBody>
          <a:bodyPr/>
          <a:lstStyle/>
          <a:p>
            <a:fld id="{37D383D9-8D54-9C46-85DC-4970CA1D4682}" type="slidenum">
              <a:rPr lang="en-US" smtClean="0"/>
              <a:t>33</a:t>
            </a:fld>
            <a:endParaRPr lang="en-US" dirty="0"/>
          </a:p>
        </p:txBody>
      </p:sp>
      <p:pic>
        <p:nvPicPr>
          <p:cNvPr id="8" name="Picture 7">
            <a:extLst>
              <a:ext uri="{FF2B5EF4-FFF2-40B4-BE49-F238E27FC236}">
                <a16:creationId xmlns:a16="http://schemas.microsoft.com/office/drawing/2014/main" id="{E65C9D63-93C6-C67F-68EA-B79993C3F8FD}"/>
              </a:ext>
            </a:extLst>
          </p:cNvPr>
          <p:cNvPicPr>
            <a:picLocks noChangeAspect="1"/>
          </p:cNvPicPr>
          <p:nvPr/>
        </p:nvPicPr>
        <p:blipFill rotWithShape="1">
          <a:blip r:embed="rId4">
            <a:extLst>
              <a:ext uri="{28A0092B-C50C-407E-A947-70E740481C1C}">
                <a14:useLocalDpi xmlns:a14="http://schemas.microsoft.com/office/drawing/2010/main" val="0"/>
              </a:ext>
            </a:extLst>
          </a:blip>
          <a:srcRect l="776" r="458"/>
          <a:stretch/>
        </p:blipFill>
        <p:spPr>
          <a:xfrm>
            <a:off x="2918568" y="3429000"/>
            <a:ext cx="6354863" cy="2489096"/>
          </a:xfrm>
          <a:prstGeom prst="rect">
            <a:avLst/>
          </a:prstGeom>
        </p:spPr>
      </p:pic>
    </p:spTree>
    <p:extLst>
      <p:ext uri="{BB962C8B-B14F-4D97-AF65-F5344CB8AC3E}">
        <p14:creationId xmlns:p14="http://schemas.microsoft.com/office/powerpoint/2010/main" val="3936999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6C2073E-1738-4FAF-BC42-04594D66C12F}"/>
              </a:ext>
            </a:extLst>
          </p:cNvPr>
          <p:cNvSpPr>
            <a:spLocks noGrp="1"/>
          </p:cNvSpPr>
          <p:nvPr>
            <p:ph type="title"/>
          </p:nvPr>
        </p:nvSpPr>
        <p:spPr>
          <a:xfrm>
            <a:off x="651933" y="0"/>
            <a:ext cx="10515600" cy="1325563"/>
          </a:xfrm>
        </p:spPr>
        <p:txBody>
          <a:bodyPr>
            <a:normAutofit/>
          </a:bodyPr>
          <a:lstStyle/>
          <a:p>
            <a:r>
              <a:rPr lang="en-US" altLang="en-US" b="1" dirty="0">
                <a:solidFill>
                  <a:srgbClr val="62B7B2"/>
                </a:solidFill>
                <a:latin typeface="+mn-lt"/>
                <a:cs typeface="ヒラギノ角ゴ Pro W3" charset="0"/>
              </a:rPr>
              <a:t>Antibiotics Wisely in LTC</a:t>
            </a:r>
          </a:p>
        </p:txBody>
      </p:sp>
      <p:pic>
        <p:nvPicPr>
          <p:cNvPr id="4" name="Picture 3"/>
          <p:cNvPicPr>
            <a:picLocks noChangeAspect="1"/>
          </p:cNvPicPr>
          <p:nvPr/>
        </p:nvPicPr>
        <p:blipFill>
          <a:blip r:embed="rId3"/>
          <a:stretch>
            <a:fillRect/>
          </a:stretch>
        </p:blipFill>
        <p:spPr>
          <a:xfrm>
            <a:off x="0" y="6509618"/>
            <a:ext cx="12192000" cy="361087"/>
          </a:xfrm>
          <a:prstGeom prst="rect">
            <a:avLst/>
          </a:prstGeom>
        </p:spPr>
      </p:pic>
      <p:pic>
        <p:nvPicPr>
          <p:cNvPr id="2050"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1100530"/>
            <a:ext cx="3530600" cy="523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317" b="2414"/>
          <a:stretch/>
        </p:blipFill>
        <p:spPr>
          <a:xfrm>
            <a:off x="7574280" y="440268"/>
            <a:ext cx="4087709" cy="5181600"/>
          </a:xfrm>
          <a:prstGeom prst="rect">
            <a:avLst/>
          </a:prstGeom>
          <a:ln>
            <a:solidFill>
              <a:schemeClr val="bg2">
                <a:lumMod val="50000"/>
              </a:schemeClr>
            </a:solidFill>
          </a:ln>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2221" r="2707" b="3460"/>
          <a:stretch/>
        </p:blipFill>
        <p:spPr>
          <a:xfrm>
            <a:off x="5530426" y="1152393"/>
            <a:ext cx="4087709" cy="5130800"/>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5EF53C50-AFC6-1141-684D-43B8ABF30F7A}"/>
              </a:ext>
            </a:extLst>
          </p:cNvPr>
          <p:cNvSpPr/>
          <p:nvPr/>
        </p:nvSpPr>
        <p:spPr>
          <a:xfrm>
            <a:off x="5096701" y="6554506"/>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pic>
        <p:nvPicPr>
          <p:cNvPr id="7" name="Picture 6">
            <a:extLst>
              <a:ext uri="{FF2B5EF4-FFF2-40B4-BE49-F238E27FC236}">
                <a16:creationId xmlns:a16="http://schemas.microsoft.com/office/drawing/2014/main" id="{65A25AA8-7169-FDE2-C38D-E88A74EF743E}"/>
              </a:ext>
            </a:extLst>
          </p:cNvPr>
          <p:cNvPicPr>
            <a:picLocks noChangeAspect="1"/>
          </p:cNvPicPr>
          <p:nvPr/>
        </p:nvPicPr>
        <p:blipFill>
          <a:blip r:embed="rId7"/>
          <a:stretch>
            <a:fillRect/>
          </a:stretch>
        </p:blipFill>
        <p:spPr>
          <a:xfrm>
            <a:off x="11133277" y="5796427"/>
            <a:ext cx="1057423" cy="1057423"/>
          </a:xfrm>
          <a:prstGeom prst="rect">
            <a:avLst/>
          </a:prstGeom>
        </p:spPr>
      </p:pic>
    </p:spTree>
    <p:extLst>
      <p:ext uri="{BB962C8B-B14F-4D97-AF65-F5344CB8AC3E}">
        <p14:creationId xmlns:p14="http://schemas.microsoft.com/office/powerpoint/2010/main" val="3159615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A6C6-9484-8040-9A04-6DC38B42F929}"/>
              </a:ext>
            </a:extLst>
          </p:cNvPr>
          <p:cNvSpPr>
            <a:spLocks noGrp="1"/>
          </p:cNvSpPr>
          <p:nvPr>
            <p:ph type="title"/>
          </p:nvPr>
        </p:nvSpPr>
        <p:spPr/>
        <p:txBody>
          <a:bodyPr/>
          <a:lstStyle/>
          <a:p>
            <a:r>
              <a:rPr lang="en-US" b="1" dirty="0">
                <a:solidFill>
                  <a:srgbClr val="5AB7B2"/>
                </a:solidFill>
              </a:rPr>
              <a:t>Urine Cultures in LTC </a:t>
            </a:r>
          </a:p>
        </p:txBody>
      </p:sp>
      <p:pic>
        <p:nvPicPr>
          <p:cNvPr id="8" name="Content Placeholder 7" descr="A close-up of a petri dish">
            <a:extLst>
              <a:ext uri="{FF2B5EF4-FFF2-40B4-BE49-F238E27FC236}">
                <a16:creationId xmlns:a16="http://schemas.microsoft.com/office/drawing/2014/main" id="{3D4259FA-9E1C-C750-D9A4-8328F56C3D0A}"/>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864394" y="1347788"/>
            <a:ext cx="10463211" cy="4829175"/>
          </a:xfrm>
        </p:spPr>
      </p:pic>
      <p:pic>
        <p:nvPicPr>
          <p:cNvPr id="4" name="Picture 3">
            <a:extLst>
              <a:ext uri="{FF2B5EF4-FFF2-40B4-BE49-F238E27FC236}">
                <a16:creationId xmlns:a16="http://schemas.microsoft.com/office/drawing/2014/main" id="{BCF70920-94EF-A64D-8175-54B381E05B37}"/>
              </a:ext>
            </a:extLst>
          </p:cNvPr>
          <p:cNvPicPr>
            <a:picLocks noChangeAspect="1"/>
          </p:cNvPicPr>
          <p:nvPr/>
        </p:nvPicPr>
        <p:blipFill>
          <a:blip r:embed="rId5"/>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A69C4E92-D13F-1F47-A0A2-12EA22E85A6D}"/>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33783125-9508-D04B-B8FD-5989A0C9ECB7}"/>
              </a:ext>
            </a:extLst>
          </p:cNvPr>
          <p:cNvSpPr>
            <a:spLocks noGrp="1"/>
          </p:cNvSpPr>
          <p:nvPr>
            <p:ph type="sldNum" sz="quarter" idx="12"/>
          </p:nvPr>
        </p:nvSpPr>
        <p:spPr/>
        <p:txBody>
          <a:bodyPr/>
          <a:lstStyle/>
          <a:p>
            <a:fld id="{37D383D9-8D54-9C46-85DC-4970CA1D4682}" type="slidenum">
              <a:rPr lang="en-US" smtClean="0"/>
              <a:t>35</a:t>
            </a:fld>
            <a:endParaRPr lang="en-US" dirty="0"/>
          </a:p>
        </p:txBody>
      </p:sp>
      <p:sp>
        <p:nvSpPr>
          <p:cNvPr id="9" name="TextBox 8">
            <a:extLst>
              <a:ext uri="{FF2B5EF4-FFF2-40B4-BE49-F238E27FC236}">
                <a16:creationId xmlns:a16="http://schemas.microsoft.com/office/drawing/2014/main" id="{4F2ACCBC-AE4D-9386-DD4D-74046A060522}"/>
              </a:ext>
            </a:extLst>
          </p:cNvPr>
          <p:cNvSpPr txBox="1"/>
          <p:nvPr/>
        </p:nvSpPr>
        <p:spPr>
          <a:xfrm>
            <a:off x="864394" y="6176963"/>
            <a:ext cx="10463211" cy="230832"/>
          </a:xfrm>
          <a:prstGeom prst="rect">
            <a:avLst/>
          </a:prstGeom>
          <a:noFill/>
        </p:spPr>
        <p:txBody>
          <a:bodyPr wrap="square" rtlCol="0">
            <a:spAutoFit/>
          </a:bodyPr>
          <a:lstStyle/>
          <a:p>
            <a:r>
              <a:rPr lang="en-CA" sz="900">
                <a:hlinkClick r:id="rId4" tooltip="https://open.oregonstate.education/microbiology/part/chapter-18-urogenital-system-infections/"/>
              </a:rPr>
              <a:t>This Photo</a:t>
            </a:r>
            <a:r>
              <a:rPr lang="en-CA" sz="900"/>
              <a:t> by Unknown Author is licensed under </a:t>
            </a:r>
            <a:r>
              <a:rPr lang="en-CA" sz="900">
                <a:hlinkClick r:id="rId6" tooltip="https://creativecommons.org/licenses/by-nc-sa/3.0/"/>
              </a:rPr>
              <a:t>CC BY-SA-NC</a:t>
            </a:r>
            <a:endParaRPr lang="en-CA" sz="900"/>
          </a:p>
        </p:txBody>
      </p:sp>
    </p:spTree>
    <p:extLst>
      <p:ext uri="{BB962C8B-B14F-4D97-AF65-F5344CB8AC3E}">
        <p14:creationId xmlns:p14="http://schemas.microsoft.com/office/powerpoint/2010/main" val="3570921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800" b="1" dirty="0">
                <a:solidFill>
                  <a:srgbClr val="62B7B2"/>
                </a:solidFill>
              </a:rPr>
            </a:br>
            <a:br>
              <a:rPr lang="en-US" sz="4800" b="1" dirty="0">
                <a:solidFill>
                  <a:srgbClr val="62B7B2"/>
                </a:solidFill>
              </a:rPr>
            </a:br>
            <a:r>
              <a:rPr lang="en-US" sz="4800" b="1" dirty="0">
                <a:solidFill>
                  <a:srgbClr val="62B7B2"/>
                </a:solidFill>
              </a:rPr>
              <a:t>Reflect Before you Collect:</a:t>
            </a:r>
            <a:br>
              <a:rPr lang="en-US" sz="4800" b="1" dirty="0">
                <a:solidFill>
                  <a:srgbClr val="62B7B2"/>
                </a:solidFill>
              </a:rPr>
            </a:br>
            <a:r>
              <a:rPr lang="en-US" sz="4800" dirty="0">
                <a:solidFill>
                  <a:srgbClr val="62B7B2"/>
                </a:solidFill>
              </a:rPr>
              <a:t>Practice Change Recommendations for management of UTI in Long-Term Care</a:t>
            </a:r>
            <a:br>
              <a:rPr lang="en-US" sz="4800" dirty="0">
                <a:solidFill>
                  <a:srgbClr val="62B7B2"/>
                </a:solidFill>
              </a:rPr>
            </a:br>
            <a:br>
              <a:rPr lang="en-US" sz="4800" dirty="0">
                <a:solidFill>
                  <a:srgbClr val="62B7B2"/>
                </a:solidFill>
              </a:rPr>
            </a:br>
            <a:endParaRPr lang="en-US" sz="4800" dirty="0">
              <a:solidFill>
                <a:srgbClr val="62B7B2"/>
              </a:solidFill>
            </a:endParaRPr>
          </a:p>
        </p:txBody>
      </p:sp>
      <p:pic>
        <p:nvPicPr>
          <p:cNvPr id="4" name="Picture 3"/>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4E78451E-E580-A444-AE4C-10693FA1C5E1}"/>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pic>
        <p:nvPicPr>
          <p:cNvPr id="6" name="Picture 5"/>
          <p:cNvPicPr>
            <a:picLocks noChangeAspect="1"/>
          </p:cNvPicPr>
          <p:nvPr/>
        </p:nvPicPr>
        <p:blipFill>
          <a:blip r:embed="rId4"/>
          <a:stretch>
            <a:fillRect/>
          </a:stretch>
        </p:blipFill>
        <p:spPr>
          <a:xfrm>
            <a:off x="329113" y="2418347"/>
            <a:ext cx="11172825" cy="3826878"/>
          </a:xfrm>
          <a:prstGeom prst="rect">
            <a:avLst/>
          </a:prstGeom>
        </p:spPr>
      </p:pic>
    </p:spTree>
    <p:extLst>
      <p:ext uri="{BB962C8B-B14F-4D97-AF65-F5344CB8AC3E}">
        <p14:creationId xmlns:p14="http://schemas.microsoft.com/office/powerpoint/2010/main" val="2611673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6C2073E-1738-4FAF-BC42-04594D66C12F}"/>
              </a:ext>
            </a:extLst>
          </p:cNvPr>
          <p:cNvSpPr>
            <a:spLocks noGrp="1"/>
          </p:cNvSpPr>
          <p:nvPr>
            <p:ph type="title"/>
          </p:nvPr>
        </p:nvSpPr>
        <p:spPr/>
        <p:txBody>
          <a:bodyPr>
            <a:normAutofit/>
          </a:bodyPr>
          <a:lstStyle/>
          <a:p>
            <a:r>
              <a:rPr lang="en-US" altLang="en-US" b="1" dirty="0">
                <a:solidFill>
                  <a:srgbClr val="62B7B2"/>
                </a:solidFill>
                <a:cs typeface="ヒラギノ角ゴ Pro W3" charset="0"/>
              </a:rPr>
              <a:t>Practice Change Recommendations</a:t>
            </a:r>
          </a:p>
        </p:txBody>
      </p:sp>
      <p:pic>
        <p:nvPicPr>
          <p:cNvPr id="4" name="Picture 3"/>
          <p:cNvPicPr>
            <a:picLocks noChangeAspect="1"/>
          </p:cNvPicPr>
          <p:nvPr/>
        </p:nvPicPr>
        <p:blipFill>
          <a:blip r:embed="rId3"/>
          <a:stretch>
            <a:fillRect/>
          </a:stretch>
        </p:blipFill>
        <p:spPr>
          <a:xfrm>
            <a:off x="0" y="6509618"/>
            <a:ext cx="12192000" cy="36108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36624"/>
          <a:stretch/>
        </p:blipFill>
        <p:spPr>
          <a:xfrm>
            <a:off x="0" y="1876955"/>
            <a:ext cx="12192000" cy="4015845"/>
          </a:xfrm>
          <a:prstGeom prst="rect">
            <a:avLst/>
          </a:prstGeom>
        </p:spPr>
      </p:pic>
      <p:sp>
        <p:nvSpPr>
          <p:cNvPr id="5" name="Rectangle 4">
            <a:extLst>
              <a:ext uri="{FF2B5EF4-FFF2-40B4-BE49-F238E27FC236}">
                <a16:creationId xmlns:a16="http://schemas.microsoft.com/office/drawing/2014/main" id="{A398B605-296B-B642-9872-3C6BECE61188}"/>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1943552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6C2073E-1738-4FAF-BC42-04594D66C12F}"/>
              </a:ext>
            </a:extLst>
          </p:cNvPr>
          <p:cNvSpPr>
            <a:spLocks noGrp="1"/>
          </p:cNvSpPr>
          <p:nvPr>
            <p:ph type="title"/>
          </p:nvPr>
        </p:nvSpPr>
        <p:spPr/>
        <p:txBody>
          <a:bodyPr>
            <a:normAutofit/>
          </a:bodyPr>
          <a:lstStyle/>
          <a:p>
            <a:r>
              <a:rPr lang="en-US" altLang="en-US" b="1" dirty="0">
                <a:solidFill>
                  <a:srgbClr val="62B7B2"/>
                </a:solidFill>
                <a:cs typeface="ヒラギノ角ゴ Pro W3" charset="0"/>
              </a:rPr>
              <a:t>Practice Change Recommendations</a:t>
            </a:r>
          </a:p>
        </p:txBody>
      </p:sp>
      <p:pic>
        <p:nvPicPr>
          <p:cNvPr id="4" name="Picture 3"/>
          <p:cNvPicPr>
            <a:picLocks noChangeAspect="1"/>
          </p:cNvPicPr>
          <p:nvPr/>
        </p:nvPicPr>
        <p:blipFill>
          <a:blip r:embed="rId3"/>
          <a:stretch>
            <a:fillRect/>
          </a:stretch>
        </p:blipFill>
        <p:spPr>
          <a:xfrm>
            <a:off x="0" y="6509618"/>
            <a:ext cx="12192000" cy="36108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59257" b="42868"/>
          <a:stretch/>
        </p:blipFill>
        <p:spPr>
          <a:xfrm>
            <a:off x="-15486" y="1989438"/>
            <a:ext cx="3543619" cy="2582562"/>
          </a:xfrm>
          <a:prstGeom prst="rect">
            <a:avLst/>
          </a:prstGeom>
        </p:spPr>
      </p:pic>
      <p:pic>
        <p:nvPicPr>
          <p:cNvPr id="5" name="Picture 4">
            <a:extLst>
              <a:ext uri="{FF2B5EF4-FFF2-40B4-BE49-F238E27FC236}">
                <a16:creationId xmlns:a16="http://schemas.microsoft.com/office/drawing/2014/main" id="{1FE0A181-884D-1C4A-825D-EF3774889F22}"/>
              </a:ext>
            </a:extLst>
          </p:cNvPr>
          <p:cNvPicPr>
            <a:picLocks noChangeAspect="1"/>
          </p:cNvPicPr>
          <p:nvPr/>
        </p:nvPicPr>
        <p:blipFill rotWithShape="1">
          <a:blip r:embed="rId5">
            <a:extLst>
              <a:ext uri="{28A0092B-C50C-407E-A947-70E740481C1C}">
                <a14:useLocalDpi xmlns:a14="http://schemas.microsoft.com/office/drawing/2010/main" val="0"/>
              </a:ext>
            </a:extLst>
          </a:blip>
          <a:srcRect r="4027" b="17838"/>
          <a:stretch/>
        </p:blipFill>
        <p:spPr>
          <a:xfrm>
            <a:off x="3528133" y="1802799"/>
            <a:ext cx="8667610" cy="3856595"/>
          </a:xfrm>
          <a:prstGeom prst="rect">
            <a:avLst/>
          </a:prstGeom>
        </p:spPr>
      </p:pic>
      <p:sp>
        <p:nvSpPr>
          <p:cNvPr id="6" name="Rectangle 5">
            <a:extLst>
              <a:ext uri="{FF2B5EF4-FFF2-40B4-BE49-F238E27FC236}">
                <a16:creationId xmlns:a16="http://schemas.microsoft.com/office/drawing/2014/main" id="{37B8F470-752F-6148-8C2C-A2AB673171A2}"/>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619788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6C2073E-1738-4FAF-BC42-04594D66C12F}"/>
              </a:ext>
            </a:extLst>
          </p:cNvPr>
          <p:cNvSpPr>
            <a:spLocks noGrp="1"/>
          </p:cNvSpPr>
          <p:nvPr>
            <p:ph type="title"/>
          </p:nvPr>
        </p:nvSpPr>
        <p:spPr/>
        <p:txBody>
          <a:bodyPr>
            <a:normAutofit/>
          </a:bodyPr>
          <a:lstStyle/>
          <a:p>
            <a:r>
              <a:rPr lang="en-US" altLang="en-US" b="1" dirty="0">
                <a:solidFill>
                  <a:srgbClr val="62B7B2"/>
                </a:solidFill>
                <a:cs typeface="ヒラギノ角ゴ Pro W3" charset="0"/>
              </a:rPr>
              <a:t>Practice Change Recommendations</a:t>
            </a:r>
          </a:p>
        </p:txBody>
      </p:sp>
      <p:pic>
        <p:nvPicPr>
          <p:cNvPr id="4" name="Picture 3"/>
          <p:cNvPicPr>
            <a:picLocks noChangeAspect="1"/>
          </p:cNvPicPr>
          <p:nvPr/>
        </p:nvPicPr>
        <p:blipFill>
          <a:blip r:embed="rId3"/>
          <a:stretch>
            <a:fillRect/>
          </a:stretch>
        </p:blipFill>
        <p:spPr>
          <a:xfrm>
            <a:off x="0" y="6509618"/>
            <a:ext cx="12192000" cy="36108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24064"/>
          <a:stretch/>
        </p:blipFill>
        <p:spPr>
          <a:xfrm>
            <a:off x="0" y="1385888"/>
            <a:ext cx="12192000" cy="4811712"/>
          </a:xfrm>
          <a:prstGeom prst="rect">
            <a:avLst/>
          </a:prstGeom>
        </p:spPr>
      </p:pic>
      <p:sp>
        <p:nvSpPr>
          <p:cNvPr id="6" name="Rectangle 5"/>
          <p:cNvSpPr/>
          <p:nvPr/>
        </p:nvSpPr>
        <p:spPr>
          <a:xfrm>
            <a:off x="11480800" y="1385888"/>
            <a:ext cx="423333"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F588495A-139E-C64E-BAEA-A8D9DF42D240}"/>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330619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260648"/>
            <a:ext cx="8229600" cy="1143000"/>
          </a:xfrm>
        </p:spPr>
        <p:txBody>
          <a:bodyPr/>
          <a:lstStyle/>
          <a:p>
            <a:r>
              <a:rPr lang="en-CA" dirty="0">
                <a:solidFill>
                  <a:srgbClr val="5AB7B2"/>
                </a:solidFill>
              </a:rPr>
              <a:t>Mitigating Potential Bias</a:t>
            </a:r>
          </a:p>
        </p:txBody>
      </p:sp>
      <p:sp>
        <p:nvSpPr>
          <p:cNvPr id="3" name="Content Placeholder 2"/>
          <p:cNvSpPr>
            <a:spLocks noGrp="1"/>
          </p:cNvSpPr>
          <p:nvPr>
            <p:ph idx="1"/>
          </p:nvPr>
        </p:nvSpPr>
        <p:spPr/>
        <p:txBody>
          <a:bodyPr>
            <a:normAutofit/>
          </a:bodyPr>
          <a:lstStyle/>
          <a:p>
            <a:r>
              <a:rPr lang="en-CA" sz="2000" dirty="0"/>
              <a:t>N/A</a:t>
            </a:r>
          </a:p>
          <a:p>
            <a:endParaRPr lang="en-CA" dirty="0"/>
          </a:p>
        </p:txBody>
      </p:sp>
      <p:pic>
        <p:nvPicPr>
          <p:cNvPr id="5" name="Picture 4">
            <a:extLst>
              <a:ext uri="{FF2B5EF4-FFF2-40B4-BE49-F238E27FC236}">
                <a16:creationId xmlns:a16="http://schemas.microsoft.com/office/drawing/2014/main" id="{34550443-418F-F7DB-E3DF-6AE8DFCECCAB}"/>
              </a:ext>
            </a:extLst>
          </p:cNvPr>
          <p:cNvPicPr>
            <a:picLocks noChangeAspect="1"/>
          </p:cNvPicPr>
          <p:nvPr/>
        </p:nvPicPr>
        <p:blipFill>
          <a:blip r:embed="rId3"/>
          <a:stretch>
            <a:fillRect/>
          </a:stretch>
        </p:blipFill>
        <p:spPr>
          <a:xfrm>
            <a:off x="-17585" y="6509617"/>
            <a:ext cx="12398404" cy="367200"/>
          </a:xfrm>
          <a:prstGeom prst="rect">
            <a:avLst/>
          </a:prstGeom>
        </p:spPr>
      </p:pic>
      <p:sp>
        <p:nvSpPr>
          <p:cNvPr id="4" name="Rectangle 3">
            <a:extLst>
              <a:ext uri="{FF2B5EF4-FFF2-40B4-BE49-F238E27FC236}">
                <a16:creationId xmlns:a16="http://schemas.microsoft.com/office/drawing/2014/main" id="{9C15A982-9082-E2B2-71C9-C4FD2BC8789B}"/>
              </a:ext>
            </a:extLst>
          </p:cNvPr>
          <p:cNvSpPr/>
          <p:nvPr/>
        </p:nvSpPr>
        <p:spPr>
          <a:xfrm>
            <a:off x="5117967" y="6557313"/>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649701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6C2073E-1738-4FAF-BC42-04594D66C12F}"/>
              </a:ext>
            </a:extLst>
          </p:cNvPr>
          <p:cNvSpPr>
            <a:spLocks noGrp="1"/>
          </p:cNvSpPr>
          <p:nvPr>
            <p:ph type="title"/>
          </p:nvPr>
        </p:nvSpPr>
        <p:spPr/>
        <p:txBody>
          <a:bodyPr>
            <a:normAutofit/>
          </a:bodyPr>
          <a:lstStyle/>
          <a:p>
            <a:r>
              <a:rPr lang="en-US" altLang="en-US" b="1" dirty="0">
                <a:solidFill>
                  <a:srgbClr val="62B7B2"/>
                </a:solidFill>
                <a:cs typeface="ヒラギノ角ゴ Pro W3" charset="0"/>
              </a:rPr>
              <a:t>Practice Change Recommendations</a:t>
            </a:r>
          </a:p>
        </p:txBody>
      </p:sp>
      <p:pic>
        <p:nvPicPr>
          <p:cNvPr id="4" name="Picture 3"/>
          <p:cNvPicPr>
            <a:picLocks noChangeAspect="1"/>
          </p:cNvPicPr>
          <p:nvPr/>
        </p:nvPicPr>
        <p:blipFill>
          <a:blip r:embed="rId3"/>
          <a:stretch>
            <a:fillRect/>
          </a:stretch>
        </p:blipFill>
        <p:spPr>
          <a:xfrm>
            <a:off x="0" y="6509618"/>
            <a:ext cx="12192000" cy="36108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51887"/>
          <a:stretch/>
        </p:blipFill>
        <p:spPr>
          <a:xfrm>
            <a:off x="0" y="1993511"/>
            <a:ext cx="12192000" cy="3238891"/>
          </a:xfrm>
          <a:prstGeom prst="rect">
            <a:avLst/>
          </a:prstGeom>
        </p:spPr>
      </p:pic>
      <p:sp>
        <p:nvSpPr>
          <p:cNvPr id="5" name="Rectangle 4">
            <a:extLst>
              <a:ext uri="{FF2B5EF4-FFF2-40B4-BE49-F238E27FC236}">
                <a16:creationId xmlns:a16="http://schemas.microsoft.com/office/drawing/2014/main" id="{A7C8844D-FB8D-8C46-A383-4B7CAB32F50A}"/>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1324390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6C2073E-1738-4FAF-BC42-04594D66C12F}"/>
              </a:ext>
            </a:extLst>
          </p:cNvPr>
          <p:cNvSpPr>
            <a:spLocks noGrp="1"/>
          </p:cNvSpPr>
          <p:nvPr>
            <p:ph type="title"/>
          </p:nvPr>
        </p:nvSpPr>
        <p:spPr/>
        <p:txBody>
          <a:bodyPr>
            <a:normAutofit/>
          </a:bodyPr>
          <a:lstStyle/>
          <a:p>
            <a:r>
              <a:rPr lang="en-US" altLang="en-US" b="1" dirty="0">
                <a:solidFill>
                  <a:srgbClr val="62B7B2"/>
                </a:solidFill>
                <a:cs typeface="ヒラギノ角ゴ Pro W3" charset="0"/>
              </a:rPr>
              <a:t>Practice Change Recommendations</a:t>
            </a:r>
          </a:p>
        </p:txBody>
      </p:sp>
      <p:pic>
        <p:nvPicPr>
          <p:cNvPr id="4" name="Picture 3"/>
          <p:cNvPicPr>
            <a:picLocks noChangeAspect="1"/>
          </p:cNvPicPr>
          <p:nvPr/>
        </p:nvPicPr>
        <p:blipFill>
          <a:blip r:embed="rId3"/>
          <a:stretch>
            <a:fillRect/>
          </a:stretch>
        </p:blipFill>
        <p:spPr>
          <a:xfrm>
            <a:off x="0" y="6509618"/>
            <a:ext cx="12192000" cy="36108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8847"/>
          <a:stretch/>
        </p:blipFill>
        <p:spPr>
          <a:xfrm>
            <a:off x="0" y="1851140"/>
            <a:ext cx="12192000" cy="3381261"/>
          </a:xfrm>
          <a:prstGeom prst="rect">
            <a:avLst/>
          </a:prstGeom>
        </p:spPr>
      </p:pic>
      <p:sp>
        <p:nvSpPr>
          <p:cNvPr id="5" name="Rectangle 4">
            <a:extLst>
              <a:ext uri="{FF2B5EF4-FFF2-40B4-BE49-F238E27FC236}">
                <a16:creationId xmlns:a16="http://schemas.microsoft.com/office/drawing/2014/main" id="{DF55C033-B98E-ED46-8903-4E827F60284B}"/>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3069612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solidFill>
                  <a:srgbClr val="5AB7B2"/>
                </a:solidFill>
              </a:rPr>
              <a:t>Resident and Caregiver resource</a:t>
            </a:r>
            <a:br>
              <a:rPr lang="en-CA" b="1" dirty="0">
                <a:solidFill>
                  <a:srgbClr val="5AB7B2"/>
                </a:solidFill>
              </a:rPr>
            </a:br>
            <a:r>
              <a:rPr lang="en-CA" sz="3100" b="1" dirty="0">
                <a:solidFill>
                  <a:srgbClr val="5AB7B2"/>
                </a:solidFill>
              </a:rPr>
              <a:t>choosingwiselycanada.org/wp-content/uploads/2017/06/UTIs-EN.pdf</a:t>
            </a:r>
            <a:endParaRPr lang="en-CA" b="1" dirty="0">
              <a:solidFill>
                <a:srgbClr val="5AB7B2"/>
              </a:solidFill>
            </a:endParaRPr>
          </a:p>
        </p:txBody>
      </p:sp>
      <p:pic>
        <p:nvPicPr>
          <p:cNvPr id="5" name="Content Placeholder 4"/>
          <p:cNvPicPr>
            <a:picLocks noGrp="1" noChangeAspect="1"/>
          </p:cNvPicPr>
          <p:nvPr>
            <p:ph idx="1"/>
          </p:nvPr>
        </p:nvPicPr>
        <p:blipFill>
          <a:blip r:embed="rId3"/>
          <a:stretch>
            <a:fillRect/>
          </a:stretch>
        </p:blipFill>
        <p:spPr>
          <a:xfrm>
            <a:off x="2547015" y="1825625"/>
            <a:ext cx="7097969" cy="4351338"/>
          </a:xfrm>
          <a:prstGeom prst="rect">
            <a:avLst/>
          </a:prstGeom>
        </p:spPr>
      </p:pic>
      <p:sp>
        <p:nvSpPr>
          <p:cNvPr id="4" name="Slide Number Placeholder 3"/>
          <p:cNvSpPr>
            <a:spLocks noGrp="1"/>
          </p:cNvSpPr>
          <p:nvPr>
            <p:ph type="sldNum" sz="quarter" idx="12"/>
          </p:nvPr>
        </p:nvSpPr>
        <p:spPr/>
        <p:txBody>
          <a:bodyPr/>
          <a:lstStyle/>
          <a:p>
            <a:fld id="{37D383D9-8D54-9C46-85DC-4970CA1D4682}" type="slidenum">
              <a:rPr lang="en-US" smtClean="0"/>
              <a:t>42</a:t>
            </a:fld>
            <a:endParaRPr lang="en-US"/>
          </a:p>
        </p:txBody>
      </p:sp>
      <p:pic>
        <p:nvPicPr>
          <p:cNvPr id="3" name="Picture 2">
            <a:extLst>
              <a:ext uri="{FF2B5EF4-FFF2-40B4-BE49-F238E27FC236}">
                <a16:creationId xmlns:a16="http://schemas.microsoft.com/office/drawing/2014/main" id="{3F32C426-4A96-8AA6-B40D-21C609E8C3DC}"/>
              </a:ext>
            </a:extLst>
          </p:cNvPr>
          <p:cNvPicPr>
            <a:picLocks noChangeAspect="1"/>
          </p:cNvPicPr>
          <p:nvPr/>
        </p:nvPicPr>
        <p:blipFill>
          <a:blip r:embed="rId4"/>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A5EC3B8B-959D-8313-7BD0-2FC382C7250E}"/>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pic>
        <p:nvPicPr>
          <p:cNvPr id="7" name="Picture 6">
            <a:extLst>
              <a:ext uri="{FF2B5EF4-FFF2-40B4-BE49-F238E27FC236}">
                <a16:creationId xmlns:a16="http://schemas.microsoft.com/office/drawing/2014/main" id="{49A8985E-4612-79E5-7B4A-84987B6D0A6C}"/>
              </a:ext>
            </a:extLst>
          </p:cNvPr>
          <p:cNvPicPr>
            <a:picLocks noChangeAspect="1"/>
          </p:cNvPicPr>
          <p:nvPr/>
        </p:nvPicPr>
        <p:blipFill>
          <a:blip r:embed="rId5"/>
          <a:stretch>
            <a:fillRect/>
          </a:stretch>
        </p:blipFill>
        <p:spPr>
          <a:xfrm>
            <a:off x="10989591" y="5402791"/>
            <a:ext cx="1057423" cy="1057423"/>
          </a:xfrm>
          <a:prstGeom prst="rect">
            <a:avLst/>
          </a:prstGeom>
        </p:spPr>
      </p:pic>
    </p:spTree>
    <p:extLst>
      <p:ext uri="{BB962C8B-B14F-4D97-AF65-F5344CB8AC3E}">
        <p14:creationId xmlns:p14="http://schemas.microsoft.com/office/powerpoint/2010/main" val="1157931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13D1B-15D6-CA4E-93FB-29205AE472DF}"/>
              </a:ext>
            </a:extLst>
          </p:cNvPr>
          <p:cNvSpPr>
            <a:spLocks noGrp="1"/>
          </p:cNvSpPr>
          <p:nvPr>
            <p:ph type="title"/>
          </p:nvPr>
        </p:nvSpPr>
        <p:spPr/>
        <p:txBody>
          <a:bodyPr/>
          <a:lstStyle/>
          <a:p>
            <a:r>
              <a:rPr lang="en-US" b="1" dirty="0">
                <a:solidFill>
                  <a:srgbClr val="5AB7B2"/>
                </a:solidFill>
              </a:rPr>
              <a:t>Feeding Tubes</a:t>
            </a:r>
          </a:p>
        </p:txBody>
      </p:sp>
      <p:sp>
        <p:nvSpPr>
          <p:cNvPr id="3" name="Content Placeholder 2">
            <a:extLst>
              <a:ext uri="{FF2B5EF4-FFF2-40B4-BE49-F238E27FC236}">
                <a16:creationId xmlns:a16="http://schemas.microsoft.com/office/drawing/2014/main" id="{BD5E775E-BE03-5148-8598-CDF5EF1DD7E6}"/>
              </a:ext>
            </a:extLst>
          </p:cNvPr>
          <p:cNvSpPr>
            <a:spLocks noGrp="1"/>
          </p:cNvSpPr>
          <p:nvPr>
            <p:ph idx="1"/>
          </p:nvPr>
        </p:nvSpPr>
        <p:spPr/>
        <p:txBody>
          <a:bodyPr/>
          <a:lstStyle/>
          <a:p>
            <a:pPr marL="514350" indent="-514350">
              <a:buFont typeface="+mj-lt"/>
              <a:buAutoNum type="arabicPeriod" startAt="4"/>
            </a:pPr>
            <a:r>
              <a:rPr lang="en-CA" dirty="0"/>
              <a:t>Don’t insert a feeding tube in individuals with advanced dementia. Instead, assist the resident to eat.   </a:t>
            </a:r>
          </a:p>
        </p:txBody>
      </p:sp>
      <p:pic>
        <p:nvPicPr>
          <p:cNvPr id="4" name="Picture 3">
            <a:extLst>
              <a:ext uri="{FF2B5EF4-FFF2-40B4-BE49-F238E27FC236}">
                <a16:creationId xmlns:a16="http://schemas.microsoft.com/office/drawing/2014/main" id="{556F720D-9206-CE43-B06D-982836E65F91}"/>
              </a:ext>
            </a:extLst>
          </p:cNvPr>
          <p:cNvPicPr>
            <a:picLocks noChangeAspect="1"/>
          </p:cNvPicPr>
          <p:nvPr/>
        </p:nvPicPr>
        <p:blipFill>
          <a:blip r:embed="rId3"/>
          <a:stretch>
            <a:fillRect/>
          </a:stretch>
        </p:blipFill>
        <p:spPr>
          <a:xfrm>
            <a:off x="0" y="6509618"/>
            <a:ext cx="12192000" cy="361087"/>
          </a:xfrm>
          <a:prstGeom prst="rect">
            <a:avLst/>
          </a:prstGeom>
        </p:spPr>
      </p:pic>
      <p:pic>
        <p:nvPicPr>
          <p:cNvPr id="6146" name="Picture 2" descr="Enteral feeding: Indications, complications, and nursing care - American  Nurse">
            <a:extLst>
              <a:ext uri="{FF2B5EF4-FFF2-40B4-BE49-F238E27FC236}">
                <a16:creationId xmlns:a16="http://schemas.microsoft.com/office/drawing/2014/main" id="{0D1BA44F-CB2B-2D4D-8331-54875CB39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225" y="2847573"/>
            <a:ext cx="7575550" cy="30302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0BBE8DC-FB44-0D4D-9075-127B820ECCA7}"/>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EBC76035-DB3B-F048-8067-E4E3775463E6}"/>
              </a:ext>
            </a:extLst>
          </p:cNvPr>
          <p:cNvSpPr>
            <a:spLocks noGrp="1"/>
          </p:cNvSpPr>
          <p:nvPr>
            <p:ph type="sldNum" sz="quarter" idx="12"/>
          </p:nvPr>
        </p:nvSpPr>
        <p:spPr/>
        <p:txBody>
          <a:bodyPr/>
          <a:lstStyle/>
          <a:p>
            <a:fld id="{37D383D9-8D54-9C46-85DC-4970CA1D4682}" type="slidenum">
              <a:rPr lang="en-US" smtClean="0"/>
              <a:t>43</a:t>
            </a:fld>
            <a:endParaRPr lang="en-US"/>
          </a:p>
        </p:txBody>
      </p:sp>
    </p:spTree>
    <p:extLst>
      <p:ext uri="{BB962C8B-B14F-4D97-AF65-F5344CB8AC3E}">
        <p14:creationId xmlns:p14="http://schemas.microsoft.com/office/powerpoint/2010/main" val="772694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A199-2335-F246-8C3E-E0609C12AADB}"/>
              </a:ext>
            </a:extLst>
          </p:cNvPr>
          <p:cNvSpPr>
            <a:spLocks noGrp="1"/>
          </p:cNvSpPr>
          <p:nvPr>
            <p:ph type="title"/>
          </p:nvPr>
        </p:nvSpPr>
        <p:spPr/>
        <p:txBody>
          <a:bodyPr/>
          <a:lstStyle/>
          <a:p>
            <a:r>
              <a:rPr lang="en-US" b="1" dirty="0">
                <a:solidFill>
                  <a:srgbClr val="5AB7B2"/>
                </a:solidFill>
              </a:rPr>
              <a:t>Feeding Tubes in advanced dementia</a:t>
            </a:r>
            <a:endParaRPr lang="en-US" dirty="0"/>
          </a:p>
        </p:txBody>
      </p:sp>
      <p:sp>
        <p:nvSpPr>
          <p:cNvPr id="3" name="Content Placeholder 2">
            <a:extLst>
              <a:ext uri="{FF2B5EF4-FFF2-40B4-BE49-F238E27FC236}">
                <a16:creationId xmlns:a16="http://schemas.microsoft.com/office/drawing/2014/main" id="{1349FE7E-49FA-B24F-A0F2-CC8204F93962}"/>
              </a:ext>
            </a:extLst>
          </p:cNvPr>
          <p:cNvSpPr>
            <a:spLocks noGrp="1"/>
          </p:cNvSpPr>
          <p:nvPr>
            <p:ph idx="1"/>
          </p:nvPr>
        </p:nvSpPr>
        <p:spPr/>
        <p:txBody>
          <a:bodyPr>
            <a:normAutofit/>
          </a:bodyPr>
          <a:lstStyle/>
          <a:p>
            <a:r>
              <a:rPr lang="en-US" dirty="0"/>
              <a:t>Feeding tubes do not prolong or improve quality of life in advanced dementia</a:t>
            </a:r>
          </a:p>
          <a:p>
            <a:r>
              <a:rPr lang="en-US" dirty="0"/>
              <a:t>Studies show that tube feeding does not make the patient more comfortable or reduce suffering</a:t>
            </a:r>
          </a:p>
          <a:p>
            <a:r>
              <a:rPr lang="en-US" dirty="0"/>
              <a:t>Feeding tubes are not without complications</a:t>
            </a:r>
          </a:p>
          <a:p>
            <a:pPr marL="457200" lvl="1" indent="0">
              <a:buNone/>
            </a:pPr>
            <a:endParaRPr lang="en-US" dirty="0"/>
          </a:p>
          <a:p>
            <a:endParaRPr lang="en-US" dirty="0"/>
          </a:p>
        </p:txBody>
      </p:sp>
      <p:pic>
        <p:nvPicPr>
          <p:cNvPr id="4" name="Picture 3">
            <a:extLst>
              <a:ext uri="{FF2B5EF4-FFF2-40B4-BE49-F238E27FC236}">
                <a16:creationId xmlns:a16="http://schemas.microsoft.com/office/drawing/2014/main" id="{8AC1041E-6A35-7C4B-8CBB-02B11810855E}"/>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E390A2F1-CB14-174D-925F-84DAED4CBE4D}"/>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421E1C6A-E7E6-8444-AE87-84CA96C65415}"/>
              </a:ext>
            </a:extLst>
          </p:cNvPr>
          <p:cNvSpPr>
            <a:spLocks noGrp="1"/>
          </p:cNvSpPr>
          <p:nvPr>
            <p:ph type="sldNum" sz="quarter" idx="12"/>
          </p:nvPr>
        </p:nvSpPr>
        <p:spPr/>
        <p:txBody>
          <a:bodyPr/>
          <a:lstStyle/>
          <a:p>
            <a:fld id="{37D383D9-8D54-9C46-85DC-4970CA1D4682}" type="slidenum">
              <a:rPr lang="en-US" smtClean="0"/>
              <a:t>44</a:t>
            </a:fld>
            <a:endParaRPr lang="en-US"/>
          </a:p>
        </p:txBody>
      </p:sp>
      <p:pic>
        <p:nvPicPr>
          <p:cNvPr id="7" name="Picture 6">
            <a:extLst>
              <a:ext uri="{FF2B5EF4-FFF2-40B4-BE49-F238E27FC236}">
                <a16:creationId xmlns:a16="http://schemas.microsoft.com/office/drawing/2014/main" id="{72F2E53F-BD87-CE6F-AA94-67CF23C96E9D}"/>
              </a:ext>
            </a:extLst>
          </p:cNvPr>
          <p:cNvPicPr>
            <a:picLocks noChangeAspect="1"/>
          </p:cNvPicPr>
          <p:nvPr/>
        </p:nvPicPr>
        <p:blipFill>
          <a:blip r:embed="rId4"/>
          <a:stretch>
            <a:fillRect/>
          </a:stretch>
        </p:blipFill>
        <p:spPr>
          <a:xfrm>
            <a:off x="11020261" y="5350083"/>
            <a:ext cx="1171739" cy="1171739"/>
          </a:xfrm>
          <a:prstGeom prst="rect">
            <a:avLst/>
          </a:prstGeom>
        </p:spPr>
      </p:pic>
    </p:spTree>
    <p:extLst>
      <p:ext uri="{BB962C8B-B14F-4D97-AF65-F5344CB8AC3E}">
        <p14:creationId xmlns:p14="http://schemas.microsoft.com/office/powerpoint/2010/main" val="924922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A199-2335-F246-8C3E-E0609C12AADB}"/>
              </a:ext>
            </a:extLst>
          </p:cNvPr>
          <p:cNvSpPr>
            <a:spLocks noGrp="1"/>
          </p:cNvSpPr>
          <p:nvPr>
            <p:ph type="title"/>
          </p:nvPr>
        </p:nvSpPr>
        <p:spPr>
          <a:xfrm>
            <a:off x="838200" y="266784"/>
            <a:ext cx="10515600" cy="1325563"/>
          </a:xfrm>
        </p:spPr>
        <p:txBody>
          <a:bodyPr>
            <a:normAutofit fontScale="90000"/>
          </a:bodyPr>
          <a:lstStyle/>
          <a:p>
            <a:r>
              <a:rPr lang="en-US" b="1" dirty="0">
                <a:solidFill>
                  <a:srgbClr val="5AB7B2"/>
                </a:solidFill>
              </a:rPr>
              <a:t>Caring for Persons with Advanced Dementia</a:t>
            </a:r>
            <a:br>
              <a:rPr lang="en-US" b="1" dirty="0">
                <a:solidFill>
                  <a:srgbClr val="5AB7B2"/>
                </a:solidFill>
              </a:rPr>
            </a:br>
            <a:r>
              <a:rPr lang="en-US" sz="2700" b="1" dirty="0">
                <a:solidFill>
                  <a:srgbClr val="5AB7B2"/>
                </a:solidFill>
              </a:rPr>
              <a:t>choosingwiselycanada.org/wp-content/uploads/2017/05/Feeding-tubes-EN.pdf</a:t>
            </a:r>
            <a:endParaRPr lang="en-US" sz="2700" dirty="0"/>
          </a:p>
        </p:txBody>
      </p:sp>
      <p:sp>
        <p:nvSpPr>
          <p:cNvPr id="3" name="Content Placeholder 2">
            <a:extLst>
              <a:ext uri="{FF2B5EF4-FFF2-40B4-BE49-F238E27FC236}">
                <a16:creationId xmlns:a16="http://schemas.microsoft.com/office/drawing/2014/main" id="{1349FE7E-49FA-B24F-A0F2-CC8204F93962}"/>
              </a:ext>
            </a:extLst>
          </p:cNvPr>
          <p:cNvSpPr>
            <a:spLocks noGrp="1"/>
          </p:cNvSpPr>
          <p:nvPr>
            <p:ph idx="1"/>
          </p:nvPr>
        </p:nvSpPr>
        <p:spPr>
          <a:xfrm>
            <a:off x="838200" y="1592347"/>
            <a:ext cx="10515600" cy="4901400"/>
          </a:xfrm>
        </p:spPr>
        <p:txBody>
          <a:bodyPr>
            <a:normAutofit/>
          </a:bodyPr>
          <a:lstStyle/>
          <a:p>
            <a:pPr marL="457200" lvl="1" indent="0">
              <a:buNone/>
            </a:pPr>
            <a:endParaRPr lang="en-US" dirty="0"/>
          </a:p>
          <a:p>
            <a:r>
              <a:rPr lang="en-US" dirty="0"/>
              <a:t>Review GCD* (provincial differences), Advance Care Plan</a:t>
            </a:r>
            <a:r>
              <a:rPr lang="en-US"/>
              <a:t>/Wishes</a:t>
            </a:r>
            <a:endParaRPr lang="en-US" dirty="0"/>
          </a:p>
          <a:p>
            <a:r>
              <a:rPr lang="en-US" dirty="0"/>
              <a:t>Address other issues causing loss of appetite  </a:t>
            </a:r>
          </a:p>
          <a:p>
            <a:r>
              <a:rPr lang="en-US" dirty="0"/>
              <a:t>Support feeding by hand </a:t>
            </a:r>
          </a:p>
          <a:p>
            <a:r>
              <a:rPr lang="en-US" dirty="0"/>
              <a:t>Dental care </a:t>
            </a:r>
          </a:p>
          <a:p>
            <a:endParaRPr lang="en-US" dirty="0"/>
          </a:p>
          <a:p>
            <a:endParaRPr lang="en-US" dirty="0"/>
          </a:p>
          <a:p>
            <a:endParaRPr lang="en-US" dirty="0"/>
          </a:p>
          <a:p>
            <a:pPr marL="0" indent="0">
              <a:buNone/>
            </a:pPr>
            <a:r>
              <a:rPr lang="en-US" sz="1600" dirty="0"/>
              <a:t>*</a:t>
            </a:r>
            <a:r>
              <a:rPr lang="en-US" sz="1600" b="1" dirty="0"/>
              <a:t>G</a:t>
            </a:r>
            <a:r>
              <a:rPr lang="en-US" sz="1600" dirty="0"/>
              <a:t>oals of </a:t>
            </a:r>
            <a:r>
              <a:rPr lang="en-US" sz="1600" b="1" dirty="0"/>
              <a:t>C</a:t>
            </a:r>
            <a:r>
              <a:rPr lang="en-US" sz="1600" dirty="0"/>
              <a:t>are </a:t>
            </a:r>
            <a:r>
              <a:rPr lang="en-US" sz="1600" b="1" dirty="0"/>
              <a:t>D</a:t>
            </a:r>
            <a:r>
              <a:rPr lang="en-US" sz="1600" dirty="0"/>
              <a:t>esignation</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8AC1041E-6A35-7C4B-8CBB-02B11810855E}"/>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E390A2F1-CB14-174D-925F-84DAED4CBE4D}"/>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421E1C6A-E7E6-8444-AE87-84CA96C65415}"/>
              </a:ext>
            </a:extLst>
          </p:cNvPr>
          <p:cNvSpPr>
            <a:spLocks noGrp="1"/>
          </p:cNvSpPr>
          <p:nvPr>
            <p:ph type="sldNum" sz="quarter" idx="12"/>
          </p:nvPr>
        </p:nvSpPr>
        <p:spPr/>
        <p:txBody>
          <a:bodyPr/>
          <a:lstStyle/>
          <a:p>
            <a:fld id="{37D383D9-8D54-9C46-85DC-4970CA1D4682}" type="slidenum">
              <a:rPr lang="en-US" smtClean="0"/>
              <a:t>45</a:t>
            </a:fld>
            <a:endParaRPr lang="en-US"/>
          </a:p>
        </p:txBody>
      </p:sp>
    </p:spTree>
    <p:extLst>
      <p:ext uri="{BB962C8B-B14F-4D97-AF65-F5344CB8AC3E}">
        <p14:creationId xmlns:p14="http://schemas.microsoft.com/office/powerpoint/2010/main" val="652636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427F5-CCB0-CE4E-84A1-1DCC9836DDBE}"/>
              </a:ext>
            </a:extLst>
          </p:cNvPr>
          <p:cNvSpPr>
            <a:spLocks noGrp="1"/>
          </p:cNvSpPr>
          <p:nvPr>
            <p:ph type="title"/>
          </p:nvPr>
        </p:nvSpPr>
        <p:spPr/>
        <p:txBody>
          <a:bodyPr/>
          <a:lstStyle/>
          <a:p>
            <a:r>
              <a:rPr lang="en-US" b="1" dirty="0">
                <a:solidFill>
                  <a:srgbClr val="5AB7B2"/>
                </a:solidFill>
              </a:rPr>
              <a:t>Long-Term Medications</a:t>
            </a:r>
          </a:p>
        </p:txBody>
      </p:sp>
      <p:sp>
        <p:nvSpPr>
          <p:cNvPr id="3" name="Content Placeholder 2">
            <a:extLst>
              <a:ext uri="{FF2B5EF4-FFF2-40B4-BE49-F238E27FC236}">
                <a16:creationId xmlns:a16="http://schemas.microsoft.com/office/drawing/2014/main" id="{7437CA0A-821C-EE42-B18E-6411F5CA1857}"/>
              </a:ext>
            </a:extLst>
          </p:cNvPr>
          <p:cNvSpPr>
            <a:spLocks noGrp="1"/>
          </p:cNvSpPr>
          <p:nvPr>
            <p:ph idx="1"/>
          </p:nvPr>
        </p:nvSpPr>
        <p:spPr/>
        <p:txBody>
          <a:bodyPr/>
          <a:lstStyle/>
          <a:p>
            <a:pPr marL="514350" indent="-514350">
              <a:buFont typeface="+mj-lt"/>
              <a:buAutoNum type="arabicPeriod" startAt="5"/>
            </a:pPr>
            <a:r>
              <a:rPr lang="en-CA" dirty="0"/>
              <a:t>Don’t continue or add long-term medications unless there is an appropriate indication and a reasonable expectation of benefit in the individual patient.  </a:t>
            </a:r>
          </a:p>
          <a:p>
            <a:endParaRPr lang="en-US" dirty="0"/>
          </a:p>
        </p:txBody>
      </p:sp>
      <p:pic>
        <p:nvPicPr>
          <p:cNvPr id="4" name="Picture 3">
            <a:extLst>
              <a:ext uri="{FF2B5EF4-FFF2-40B4-BE49-F238E27FC236}">
                <a16:creationId xmlns:a16="http://schemas.microsoft.com/office/drawing/2014/main" id="{059D8FA9-F83F-6740-A3D6-55C93F3B40B7}"/>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F3F4CBB6-25B8-8242-A111-D5919963CFC4}"/>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9AF005BF-5381-6649-BB46-9AB3515B4C57}"/>
              </a:ext>
            </a:extLst>
          </p:cNvPr>
          <p:cNvSpPr>
            <a:spLocks noGrp="1"/>
          </p:cNvSpPr>
          <p:nvPr>
            <p:ph type="sldNum" sz="quarter" idx="12"/>
          </p:nvPr>
        </p:nvSpPr>
        <p:spPr/>
        <p:txBody>
          <a:bodyPr/>
          <a:lstStyle/>
          <a:p>
            <a:fld id="{37D383D9-8D54-9C46-85DC-4970CA1D4682}" type="slidenum">
              <a:rPr lang="en-US" smtClean="0"/>
              <a:t>46</a:t>
            </a:fld>
            <a:endParaRPr lang="en-US"/>
          </a:p>
        </p:txBody>
      </p:sp>
      <p:pic>
        <p:nvPicPr>
          <p:cNvPr id="2050" name="Picture 2" descr="PPIs Linked to Better Survival for One Group With Cirrhosis | MedPage Today">
            <a:extLst>
              <a:ext uri="{FF2B5EF4-FFF2-40B4-BE49-F238E27FC236}">
                <a16:creationId xmlns:a16="http://schemas.microsoft.com/office/drawing/2014/main" id="{E4268CD8-4FF3-03F7-AEE9-3FF31DA8D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327" y="3268030"/>
            <a:ext cx="5695346" cy="320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945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58BD-1E6B-2743-BB50-34115CBCB913}"/>
              </a:ext>
            </a:extLst>
          </p:cNvPr>
          <p:cNvSpPr>
            <a:spLocks noGrp="1"/>
          </p:cNvSpPr>
          <p:nvPr>
            <p:ph type="title"/>
          </p:nvPr>
        </p:nvSpPr>
        <p:spPr/>
        <p:txBody>
          <a:bodyPr/>
          <a:lstStyle/>
          <a:p>
            <a:r>
              <a:rPr lang="en-US" b="1" dirty="0">
                <a:solidFill>
                  <a:srgbClr val="5AB7B2"/>
                </a:solidFill>
              </a:rPr>
              <a:t>Long-Term Medications</a:t>
            </a:r>
            <a:endParaRPr lang="en-US" dirty="0"/>
          </a:p>
        </p:txBody>
      </p:sp>
      <p:sp>
        <p:nvSpPr>
          <p:cNvPr id="3" name="Content Placeholder 2">
            <a:extLst>
              <a:ext uri="{FF2B5EF4-FFF2-40B4-BE49-F238E27FC236}">
                <a16:creationId xmlns:a16="http://schemas.microsoft.com/office/drawing/2014/main" id="{911882FE-D4CE-1546-8260-F04A4D7CD394}"/>
              </a:ext>
            </a:extLst>
          </p:cNvPr>
          <p:cNvSpPr>
            <a:spLocks noGrp="1"/>
          </p:cNvSpPr>
          <p:nvPr>
            <p:ph idx="1"/>
          </p:nvPr>
        </p:nvSpPr>
        <p:spPr/>
        <p:txBody>
          <a:bodyPr>
            <a:normAutofit/>
          </a:bodyPr>
          <a:lstStyle/>
          <a:p>
            <a:r>
              <a:rPr lang="en-US" dirty="0"/>
              <a:t>Optimize medications</a:t>
            </a:r>
          </a:p>
          <a:p>
            <a:r>
              <a:rPr lang="en-US" dirty="0"/>
              <a:t>Seize opportunities to deprescribe</a:t>
            </a:r>
          </a:p>
          <a:p>
            <a:r>
              <a:rPr lang="en-US" dirty="0"/>
              <a:t>Consider impact on mobility, function, quality of life and GCD*</a:t>
            </a:r>
          </a:p>
          <a:p>
            <a:endParaRPr lang="en-US" dirty="0"/>
          </a:p>
          <a:p>
            <a:endParaRPr lang="en-US" dirty="0"/>
          </a:p>
          <a:p>
            <a:endParaRPr lang="en-US" dirty="0"/>
          </a:p>
          <a:p>
            <a:endParaRPr lang="en-US" dirty="0"/>
          </a:p>
          <a:p>
            <a:pPr marL="0" indent="0">
              <a:buNone/>
            </a:pPr>
            <a:r>
              <a:rPr lang="en-US" sz="1800" dirty="0"/>
              <a:t>*</a:t>
            </a:r>
            <a:r>
              <a:rPr lang="en-US" sz="1800" b="1" dirty="0"/>
              <a:t>G</a:t>
            </a:r>
            <a:r>
              <a:rPr lang="en-US" sz="1800" dirty="0"/>
              <a:t>oals of </a:t>
            </a:r>
            <a:r>
              <a:rPr lang="en-US" sz="1800" b="1" dirty="0"/>
              <a:t>C</a:t>
            </a:r>
            <a:r>
              <a:rPr lang="en-US" sz="1800" dirty="0"/>
              <a:t>are </a:t>
            </a:r>
            <a:r>
              <a:rPr lang="en-US" sz="1800" b="1" dirty="0"/>
              <a:t>D</a:t>
            </a:r>
            <a:r>
              <a:rPr lang="en-US" sz="1800" dirty="0"/>
              <a:t>esignation</a:t>
            </a:r>
          </a:p>
        </p:txBody>
      </p:sp>
      <p:pic>
        <p:nvPicPr>
          <p:cNvPr id="4" name="Picture 3">
            <a:extLst>
              <a:ext uri="{FF2B5EF4-FFF2-40B4-BE49-F238E27FC236}">
                <a16:creationId xmlns:a16="http://schemas.microsoft.com/office/drawing/2014/main" id="{BC201AAC-1045-9B4F-BA07-2B46044A87D9}"/>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15E00883-4B1B-F64D-B886-D6E5C338C92B}"/>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B97E3FD9-EDCE-E844-B601-7F129040DC86}"/>
              </a:ext>
            </a:extLst>
          </p:cNvPr>
          <p:cNvSpPr>
            <a:spLocks noGrp="1"/>
          </p:cNvSpPr>
          <p:nvPr>
            <p:ph type="sldNum" sz="quarter" idx="12"/>
          </p:nvPr>
        </p:nvSpPr>
        <p:spPr/>
        <p:txBody>
          <a:bodyPr/>
          <a:lstStyle/>
          <a:p>
            <a:fld id="{37D383D9-8D54-9C46-85DC-4970CA1D4682}" type="slidenum">
              <a:rPr lang="en-US" smtClean="0"/>
              <a:t>47</a:t>
            </a:fld>
            <a:endParaRPr lang="en-US"/>
          </a:p>
        </p:txBody>
      </p:sp>
    </p:spTree>
    <p:extLst>
      <p:ext uri="{BB962C8B-B14F-4D97-AF65-F5344CB8AC3E}">
        <p14:creationId xmlns:p14="http://schemas.microsoft.com/office/powerpoint/2010/main" val="1192874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0875A-DCDA-FF4D-8154-6AEE87958BEF}"/>
              </a:ext>
            </a:extLst>
          </p:cNvPr>
          <p:cNvSpPr>
            <a:spLocks noGrp="1"/>
          </p:cNvSpPr>
          <p:nvPr>
            <p:ph type="title"/>
          </p:nvPr>
        </p:nvSpPr>
        <p:spPr/>
        <p:txBody>
          <a:bodyPr/>
          <a:lstStyle/>
          <a:p>
            <a:r>
              <a:rPr lang="en-US" b="1" dirty="0">
                <a:solidFill>
                  <a:srgbClr val="5AB7B2"/>
                </a:solidFill>
              </a:rPr>
              <a:t>Screening and Routine Testing</a:t>
            </a:r>
          </a:p>
        </p:txBody>
      </p:sp>
      <p:sp>
        <p:nvSpPr>
          <p:cNvPr id="3" name="Content Placeholder 2">
            <a:extLst>
              <a:ext uri="{FF2B5EF4-FFF2-40B4-BE49-F238E27FC236}">
                <a16:creationId xmlns:a16="http://schemas.microsoft.com/office/drawing/2014/main" id="{C93B79C3-FBDB-CB4A-80DB-BE7E13BE575F}"/>
              </a:ext>
            </a:extLst>
          </p:cNvPr>
          <p:cNvSpPr>
            <a:spLocks noGrp="1"/>
          </p:cNvSpPr>
          <p:nvPr>
            <p:ph idx="1"/>
          </p:nvPr>
        </p:nvSpPr>
        <p:spPr/>
        <p:txBody>
          <a:bodyPr/>
          <a:lstStyle/>
          <a:p>
            <a:pPr marL="514350" indent="-514350">
              <a:buFont typeface="+mj-lt"/>
              <a:buAutoNum type="arabicPeriod" startAt="6"/>
            </a:pPr>
            <a:r>
              <a:rPr lang="en-CA"/>
              <a:t>Don’t order screening or routine chronic disease testing just because a blood draw is being done.  </a:t>
            </a:r>
          </a:p>
          <a:p>
            <a:endParaRPr lang="en-US"/>
          </a:p>
        </p:txBody>
      </p:sp>
      <p:pic>
        <p:nvPicPr>
          <p:cNvPr id="4" name="Picture 3">
            <a:extLst>
              <a:ext uri="{FF2B5EF4-FFF2-40B4-BE49-F238E27FC236}">
                <a16:creationId xmlns:a16="http://schemas.microsoft.com/office/drawing/2014/main" id="{6DB89B2B-D1C2-AF42-853E-A530702C6757}"/>
              </a:ext>
            </a:extLst>
          </p:cNvPr>
          <p:cNvPicPr>
            <a:picLocks noChangeAspect="1"/>
          </p:cNvPicPr>
          <p:nvPr/>
        </p:nvPicPr>
        <p:blipFill>
          <a:blip r:embed="rId3"/>
          <a:stretch>
            <a:fillRect/>
          </a:stretch>
        </p:blipFill>
        <p:spPr>
          <a:xfrm>
            <a:off x="0" y="6509618"/>
            <a:ext cx="12192000" cy="361087"/>
          </a:xfrm>
          <a:prstGeom prst="rect">
            <a:avLst/>
          </a:prstGeom>
        </p:spPr>
      </p:pic>
      <p:pic>
        <p:nvPicPr>
          <p:cNvPr id="8194" name="Picture 2" descr="Heart Disease and The Cholesterol Connection">
            <a:extLst>
              <a:ext uri="{FF2B5EF4-FFF2-40B4-BE49-F238E27FC236}">
                <a16:creationId xmlns:a16="http://schemas.microsoft.com/office/drawing/2014/main" id="{4DF0B9C5-C620-0049-9F97-D7FA16D110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035300"/>
            <a:ext cx="4572000" cy="2997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DC00AA4-3502-6843-99D8-F2D1953F39F0}"/>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90B3D43C-A99A-4242-80B9-14405B3C595E}"/>
              </a:ext>
            </a:extLst>
          </p:cNvPr>
          <p:cNvSpPr>
            <a:spLocks noGrp="1"/>
          </p:cNvSpPr>
          <p:nvPr>
            <p:ph type="sldNum" sz="quarter" idx="12"/>
          </p:nvPr>
        </p:nvSpPr>
        <p:spPr/>
        <p:txBody>
          <a:bodyPr/>
          <a:lstStyle/>
          <a:p>
            <a:fld id="{37D383D9-8D54-9C46-85DC-4970CA1D4682}" type="slidenum">
              <a:rPr lang="en-US" smtClean="0"/>
              <a:t>48</a:t>
            </a:fld>
            <a:endParaRPr lang="en-US"/>
          </a:p>
        </p:txBody>
      </p:sp>
    </p:spTree>
    <p:extLst>
      <p:ext uri="{BB962C8B-B14F-4D97-AF65-F5344CB8AC3E}">
        <p14:creationId xmlns:p14="http://schemas.microsoft.com/office/powerpoint/2010/main" val="2689928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4C72-1BFE-234B-A92C-D0011BE8FC3B}"/>
              </a:ext>
            </a:extLst>
          </p:cNvPr>
          <p:cNvSpPr>
            <a:spLocks noGrp="1"/>
          </p:cNvSpPr>
          <p:nvPr>
            <p:ph type="title"/>
          </p:nvPr>
        </p:nvSpPr>
        <p:spPr/>
        <p:txBody>
          <a:bodyPr/>
          <a:lstStyle/>
          <a:p>
            <a:r>
              <a:rPr lang="en-US" b="1" dirty="0">
                <a:solidFill>
                  <a:srgbClr val="5AB7B2"/>
                </a:solidFill>
              </a:rPr>
              <a:t>Screening and Routine Testing</a:t>
            </a:r>
            <a:endParaRPr lang="en-US" dirty="0"/>
          </a:p>
        </p:txBody>
      </p:sp>
      <p:sp>
        <p:nvSpPr>
          <p:cNvPr id="3" name="Content Placeholder 2">
            <a:extLst>
              <a:ext uri="{FF2B5EF4-FFF2-40B4-BE49-F238E27FC236}">
                <a16:creationId xmlns:a16="http://schemas.microsoft.com/office/drawing/2014/main" id="{314A0BE3-0DED-F14C-8A3E-2132AF0EABDD}"/>
              </a:ext>
            </a:extLst>
          </p:cNvPr>
          <p:cNvSpPr>
            <a:spLocks noGrp="1"/>
          </p:cNvSpPr>
          <p:nvPr>
            <p:ph idx="1"/>
          </p:nvPr>
        </p:nvSpPr>
        <p:spPr/>
        <p:txBody>
          <a:bodyPr/>
          <a:lstStyle/>
          <a:p>
            <a:r>
              <a:rPr lang="en-US"/>
              <a:t>Do not do these tests unless it adds to quality of life </a:t>
            </a:r>
          </a:p>
          <a:p>
            <a:r>
              <a:rPr lang="en-US"/>
              <a:t>Screening/routine testing could lead to harmful overtreatment in frail residents nearing end of life and misuse of resources</a:t>
            </a:r>
          </a:p>
          <a:p>
            <a:r>
              <a:rPr lang="en-US"/>
              <a:t>Individualized approach to screening based on frailty, goals of care, comorbidities, life expectancy, and patient preference</a:t>
            </a:r>
          </a:p>
        </p:txBody>
      </p:sp>
      <p:pic>
        <p:nvPicPr>
          <p:cNvPr id="4" name="Picture 3">
            <a:extLst>
              <a:ext uri="{FF2B5EF4-FFF2-40B4-BE49-F238E27FC236}">
                <a16:creationId xmlns:a16="http://schemas.microsoft.com/office/drawing/2014/main" id="{55A21BD8-5B20-F748-A0B2-565311989598}"/>
              </a:ext>
            </a:extLst>
          </p:cNvPr>
          <p:cNvPicPr>
            <a:picLocks noChangeAspect="1"/>
          </p:cNvPicPr>
          <p:nvPr/>
        </p:nvPicPr>
        <p:blipFill>
          <a:blip r:embed="rId3"/>
          <a:stretch>
            <a:fillRect/>
          </a:stretch>
        </p:blipFill>
        <p:spPr>
          <a:xfrm>
            <a:off x="0" y="6509618"/>
            <a:ext cx="12192000" cy="361087"/>
          </a:xfrm>
          <a:prstGeom prst="rect">
            <a:avLst/>
          </a:prstGeom>
        </p:spPr>
      </p:pic>
      <p:sp>
        <p:nvSpPr>
          <p:cNvPr id="5" name="Rectangle 4">
            <a:extLst>
              <a:ext uri="{FF2B5EF4-FFF2-40B4-BE49-F238E27FC236}">
                <a16:creationId xmlns:a16="http://schemas.microsoft.com/office/drawing/2014/main" id="{8EB906FA-DD0C-5F4C-8114-0A49D397243B}"/>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685E8E15-960D-B14F-8900-9E889B5242F6}"/>
              </a:ext>
            </a:extLst>
          </p:cNvPr>
          <p:cNvSpPr>
            <a:spLocks noGrp="1"/>
          </p:cNvSpPr>
          <p:nvPr>
            <p:ph type="sldNum" sz="quarter" idx="12"/>
          </p:nvPr>
        </p:nvSpPr>
        <p:spPr/>
        <p:txBody>
          <a:bodyPr/>
          <a:lstStyle/>
          <a:p>
            <a:fld id="{37D383D9-8D54-9C46-85DC-4970CA1D4682}" type="slidenum">
              <a:rPr lang="en-US" smtClean="0"/>
              <a:t>49</a:t>
            </a:fld>
            <a:endParaRPr lang="en-US"/>
          </a:p>
        </p:txBody>
      </p:sp>
    </p:spTree>
    <p:extLst>
      <p:ext uri="{BB962C8B-B14F-4D97-AF65-F5344CB8AC3E}">
        <p14:creationId xmlns:p14="http://schemas.microsoft.com/office/powerpoint/2010/main" val="4239724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5AB7B2"/>
                </a:solidFill>
              </a:rPr>
              <a:t>Faculty/Presenter Disclosure</a:t>
            </a:r>
          </a:p>
        </p:txBody>
      </p:sp>
      <p:sp>
        <p:nvSpPr>
          <p:cNvPr id="3" name="Content Placeholder 2"/>
          <p:cNvSpPr>
            <a:spLocks noGrp="1"/>
          </p:cNvSpPr>
          <p:nvPr>
            <p:ph idx="1"/>
          </p:nvPr>
        </p:nvSpPr>
        <p:spPr/>
        <p:txBody>
          <a:bodyPr>
            <a:normAutofit/>
          </a:bodyPr>
          <a:lstStyle/>
          <a:p>
            <a:r>
              <a:rPr lang="en-CA" sz="2400" b="1" dirty="0"/>
              <a:t>Faculty: </a:t>
            </a:r>
            <a:r>
              <a:rPr lang="en-CA" sz="2400" dirty="0"/>
              <a:t>Sid Feldman</a:t>
            </a:r>
          </a:p>
          <a:p>
            <a:endParaRPr lang="en-CA" sz="2400" b="1" dirty="0"/>
          </a:p>
          <a:p>
            <a:r>
              <a:rPr lang="en-CA" sz="2400" b="1" dirty="0"/>
              <a:t>Relationships with financial sponsors:</a:t>
            </a:r>
          </a:p>
          <a:p>
            <a:pPr lvl="1"/>
            <a:r>
              <a:rPr lang="en-CA" sz="2000" b="1" dirty="0"/>
              <a:t>Any direct financial relationships including receipt of honoraria: </a:t>
            </a:r>
            <a:r>
              <a:rPr lang="en-CA" sz="2000" dirty="0"/>
              <a:t>McMaster University (re Ontario Osteoporosis Strategy), OCFP</a:t>
            </a:r>
          </a:p>
          <a:p>
            <a:pPr lvl="1"/>
            <a:r>
              <a:rPr lang="en-CA" sz="2000" b="1" dirty="0"/>
              <a:t>Memberships on advisory boards or speakers’ bureau:  </a:t>
            </a:r>
          </a:p>
          <a:p>
            <a:pPr lvl="2"/>
            <a:r>
              <a:rPr lang="en-CA" sz="1800" dirty="0"/>
              <a:t>Co-chair, Choosing Wisely Canada LTC Steering Committee- (Stipend-soon I hope?)</a:t>
            </a:r>
          </a:p>
          <a:p>
            <a:pPr lvl="2"/>
            <a:r>
              <a:rPr lang="en-CA" sz="1800" dirty="0"/>
              <a:t>Osteoporosis Canada Scientific Advisory Council (unpaid)</a:t>
            </a:r>
          </a:p>
          <a:p>
            <a:pPr lvl="1"/>
            <a:r>
              <a:rPr lang="en-CA" sz="2000" b="1" dirty="0"/>
              <a:t>Patents for drugs or devices</a:t>
            </a:r>
            <a:r>
              <a:rPr lang="en-CA" sz="2000" dirty="0"/>
              <a:t>: None</a:t>
            </a:r>
          </a:p>
          <a:p>
            <a:pPr lvl="1"/>
            <a:r>
              <a:rPr lang="en-CA" sz="2000" b="1" dirty="0"/>
              <a:t>Other: financial relationships/investments: </a:t>
            </a:r>
          </a:p>
          <a:p>
            <a:pPr lvl="2"/>
            <a:r>
              <a:rPr lang="en-CA" sz="1800" b="1" dirty="0"/>
              <a:t>Salary support: </a:t>
            </a:r>
            <a:r>
              <a:rPr lang="en-CA" sz="1800" dirty="0"/>
              <a:t>Baycrest Health Sciences, Temerty Faculty of Medicine U of T</a:t>
            </a:r>
          </a:p>
          <a:p>
            <a:pPr lvl="2"/>
            <a:r>
              <a:rPr lang="en-CA" sz="1800" dirty="0"/>
              <a:t>Baycrest Global Solutions</a:t>
            </a:r>
          </a:p>
          <a:p>
            <a:endParaRPr lang="en-CA" sz="2400" dirty="0">
              <a:solidFill>
                <a:srgbClr val="FF0000"/>
              </a:solidFill>
            </a:endParaRPr>
          </a:p>
          <a:p>
            <a:pPr marL="0" indent="0">
              <a:buNone/>
            </a:pPr>
            <a:endParaRPr lang="en-CA" sz="2400" dirty="0"/>
          </a:p>
        </p:txBody>
      </p:sp>
      <p:pic>
        <p:nvPicPr>
          <p:cNvPr id="5" name="Picture 4">
            <a:extLst>
              <a:ext uri="{FF2B5EF4-FFF2-40B4-BE49-F238E27FC236}">
                <a16:creationId xmlns:a16="http://schemas.microsoft.com/office/drawing/2014/main" id="{6C7FE890-BA38-658B-2B08-9ABE02B0A01E}"/>
              </a:ext>
            </a:extLst>
          </p:cNvPr>
          <p:cNvPicPr>
            <a:picLocks noChangeAspect="1"/>
          </p:cNvPicPr>
          <p:nvPr/>
        </p:nvPicPr>
        <p:blipFill>
          <a:blip r:embed="rId3"/>
          <a:stretch>
            <a:fillRect/>
          </a:stretch>
        </p:blipFill>
        <p:spPr>
          <a:xfrm>
            <a:off x="-17585" y="6509617"/>
            <a:ext cx="12398404" cy="367200"/>
          </a:xfrm>
          <a:prstGeom prst="rect">
            <a:avLst/>
          </a:prstGeom>
        </p:spPr>
      </p:pic>
      <p:sp>
        <p:nvSpPr>
          <p:cNvPr id="4" name="Rectangle 3">
            <a:extLst>
              <a:ext uri="{FF2B5EF4-FFF2-40B4-BE49-F238E27FC236}">
                <a16:creationId xmlns:a16="http://schemas.microsoft.com/office/drawing/2014/main" id="{86F0DEF9-C445-92E8-EC94-7381B50E366B}"/>
              </a:ext>
            </a:extLst>
          </p:cNvPr>
          <p:cNvSpPr/>
          <p:nvPr/>
        </p:nvSpPr>
        <p:spPr>
          <a:xfrm>
            <a:off x="5394413" y="6575771"/>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Rectangle 5">
            <a:extLst>
              <a:ext uri="{FF2B5EF4-FFF2-40B4-BE49-F238E27FC236}">
                <a16:creationId xmlns:a16="http://schemas.microsoft.com/office/drawing/2014/main" id="{CCB4C700-114D-24D8-C07B-C5BC988A1959}"/>
              </a:ext>
            </a:extLst>
          </p:cNvPr>
          <p:cNvSpPr/>
          <p:nvPr/>
        </p:nvSpPr>
        <p:spPr>
          <a:xfrm>
            <a:off x="5096701" y="6554506"/>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4184826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0A6C6-9484-8040-9A04-6DC38B42F929}"/>
              </a:ext>
            </a:extLst>
          </p:cNvPr>
          <p:cNvSpPr>
            <a:spLocks noGrp="1"/>
          </p:cNvSpPr>
          <p:nvPr>
            <p:ph type="title"/>
          </p:nvPr>
        </p:nvSpPr>
        <p:spPr/>
        <p:txBody>
          <a:bodyPr/>
          <a:lstStyle/>
          <a:p>
            <a:r>
              <a:rPr lang="en-US" b="1" dirty="0">
                <a:solidFill>
                  <a:srgbClr val="5AB7B2"/>
                </a:solidFill>
              </a:rPr>
              <a:t>The Additional LTC Recommendation #7</a:t>
            </a:r>
          </a:p>
        </p:txBody>
      </p:sp>
      <p:sp>
        <p:nvSpPr>
          <p:cNvPr id="3" name="Content Placeholder 2">
            <a:extLst>
              <a:ext uri="{FF2B5EF4-FFF2-40B4-BE49-F238E27FC236}">
                <a16:creationId xmlns:a16="http://schemas.microsoft.com/office/drawing/2014/main" id="{2316FA14-2FEA-A541-88CB-7010AE806335}"/>
              </a:ext>
            </a:extLst>
          </p:cNvPr>
          <p:cNvSpPr>
            <a:spLocks noGrp="1"/>
          </p:cNvSpPr>
          <p:nvPr>
            <p:ph idx="1"/>
          </p:nvPr>
        </p:nvSpPr>
        <p:spPr/>
        <p:txBody>
          <a:bodyPr/>
          <a:lstStyle/>
          <a:p>
            <a:pPr marL="514350" indent="-514350">
              <a:buFont typeface="+mj-lt"/>
              <a:buAutoNum type="arabicPeriod" startAt="7"/>
            </a:pPr>
            <a:r>
              <a:rPr lang="en-CA"/>
              <a:t>Don’t hesitate to use virtual care to complement in-person visits in order to meet the needs of residents in long-term care during the COVID-19 pandemic.</a:t>
            </a:r>
          </a:p>
          <a:p>
            <a:pPr marL="0" indent="0">
              <a:buNone/>
            </a:pPr>
            <a:endParaRPr lang="en-CA"/>
          </a:p>
          <a:p>
            <a:pPr marL="0" indent="0">
              <a:buNone/>
            </a:pPr>
            <a:endParaRPr lang="en-CA"/>
          </a:p>
          <a:p>
            <a:pPr marL="0" indent="0">
              <a:buNone/>
            </a:pPr>
            <a:endParaRPr lang="en-US"/>
          </a:p>
        </p:txBody>
      </p:sp>
      <p:pic>
        <p:nvPicPr>
          <p:cNvPr id="4" name="Picture 3">
            <a:extLst>
              <a:ext uri="{FF2B5EF4-FFF2-40B4-BE49-F238E27FC236}">
                <a16:creationId xmlns:a16="http://schemas.microsoft.com/office/drawing/2014/main" id="{BCF70920-94EF-A64D-8175-54B381E05B37}"/>
              </a:ext>
            </a:extLst>
          </p:cNvPr>
          <p:cNvPicPr>
            <a:picLocks noChangeAspect="1"/>
          </p:cNvPicPr>
          <p:nvPr/>
        </p:nvPicPr>
        <p:blipFill>
          <a:blip r:embed="rId3"/>
          <a:stretch>
            <a:fillRect/>
          </a:stretch>
        </p:blipFill>
        <p:spPr>
          <a:xfrm>
            <a:off x="0" y="6509618"/>
            <a:ext cx="12192000" cy="361087"/>
          </a:xfrm>
          <a:prstGeom prst="rect">
            <a:avLst/>
          </a:prstGeom>
        </p:spPr>
      </p:pic>
      <p:sp>
        <p:nvSpPr>
          <p:cNvPr id="6" name="Rectangle 5">
            <a:extLst>
              <a:ext uri="{FF2B5EF4-FFF2-40B4-BE49-F238E27FC236}">
                <a16:creationId xmlns:a16="http://schemas.microsoft.com/office/drawing/2014/main" id="{05ADAA31-056F-9C4D-92EE-5499990447E8}"/>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A93CF1FD-C2B7-FF4C-B62D-4B5B46317E73}"/>
              </a:ext>
            </a:extLst>
          </p:cNvPr>
          <p:cNvSpPr>
            <a:spLocks noGrp="1"/>
          </p:cNvSpPr>
          <p:nvPr>
            <p:ph type="sldNum" sz="quarter" idx="12"/>
          </p:nvPr>
        </p:nvSpPr>
        <p:spPr/>
        <p:txBody>
          <a:bodyPr/>
          <a:lstStyle/>
          <a:p>
            <a:fld id="{37D383D9-8D54-9C46-85DC-4970CA1D4682}" type="slidenum">
              <a:rPr lang="en-US" smtClean="0"/>
              <a:t>50</a:t>
            </a:fld>
            <a:endParaRPr lang="en-US"/>
          </a:p>
        </p:txBody>
      </p:sp>
      <p:pic>
        <p:nvPicPr>
          <p:cNvPr id="3074" name="Picture 2" descr="Deploying virtual care in the battle against COVID-19 - Hospital News">
            <a:extLst>
              <a:ext uri="{FF2B5EF4-FFF2-40B4-BE49-F238E27FC236}">
                <a16:creationId xmlns:a16="http://schemas.microsoft.com/office/drawing/2014/main" id="{68239B8D-C644-87C1-C9C7-CC5E4B3B8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2852" y="3057325"/>
            <a:ext cx="5446295" cy="322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441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988B-467B-704A-823F-BFDB70B3984C}"/>
              </a:ext>
            </a:extLst>
          </p:cNvPr>
          <p:cNvSpPr>
            <a:spLocks noGrp="1"/>
          </p:cNvSpPr>
          <p:nvPr>
            <p:ph type="title"/>
          </p:nvPr>
        </p:nvSpPr>
        <p:spPr/>
        <p:txBody>
          <a:bodyPr/>
          <a:lstStyle/>
          <a:p>
            <a:r>
              <a:rPr lang="en-US" b="1" dirty="0">
                <a:solidFill>
                  <a:srgbClr val="5AB7B2"/>
                </a:solidFill>
              </a:rPr>
              <a:t>Physical Presence and Virtual Care</a:t>
            </a:r>
          </a:p>
        </p:txBody>
      </p:sp>
      <p:pic>
        <p:nvPicPr>
          <p:cNvPr id="4" name="Picture 3">
            <a:extLst>
              <a:ext uri="{FF2B5EF4-FFF2-40B4-BE49-F238E27FC236}">
                <a16:creationId xmlns:a16="http://schemas.microsoft.com/office/drawing/2014/main" id="{E06B42FB-3C91-D747-B367-DD78A4C73AB4}"/>
              </a:ext>
            </a:extLst>
          </p:cNvPr>
          <p:cNvPicPr>
            <a:picLocks noChangeAspect="1"/>
          </p:cNvPicPr>
          <p:nvPr/>
        </p:nvPicPr>
        <p:blipFill>
          <a:blip r:embed="rId3"/>
          <a:stretch>
            <a:fillRect/>
          </a:stretch>
        </p:blipFill>
        <p:spPr>
          <a:xfrm>
            <a:off x="17" y="6556496"/>
            <a:ext cx="12192000" cy="377704"/>
          </a:xfrm>
          <a:prstGeom prst="rect">
            <a:avLst/>
          </a:prstGeom>
        </p:spPr>
      </p:pic>
      <p:sp>
        <p:nvSpPr>
          <p:cNvPr id="6" name="Rectangle 5">
            <a:extLst>
              <a:ext uri="{FF2B5EF4-FFF2-40B4-BE49-F238E27FC236}">
                <a16:creationId xmlns:a16="http://schemas.microsoft.com/office/drawing/2014/main" id="{304E1C7C-BCA9-4A4A-B462-77879362AE64}"/>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3" name="Slide Number Placeholder 2">
            <a:extLst>
              <a:ext uri="{FF2B5EF4-FFF2-40B4-BE49-F238E27FC236}">
                <a16:creationId xmlns:a16="http://schemas.microsoft.com/office/drawing/2014/main" id="{81E2D276-ECB9-3F47-8D20-77348A62FD71}"/>
              </a:ext>
            </a:extLst>
          </p:cNvPr>
          <p:cNvSpPr>
            <a:spLocks noGrp="1"/>
          </p:cNvSpPr>
          <p:nvPr>
            <p:ph type="sldNum" sz="quarter" idx="12"/>
          </p:nvPr>
        </p:nvSpPr>
        <p:spPr/>
        <p:txBody>
          <a:bodyPr/>
          <a:lstStyle/>
          <a:p>
            <a:fld id="{37D383D9-8D54-9C46-85DC-4970CA1D4682}" type="slidenum">
              <a:rPr lang="en-US" smtClean="0"/>
              <a:t>51</a:t>
            </a:fld>
            <a:endParaRPr lang="en-US"/>
          </a:p>
        </p:txBody>
      </p:sp>
      <p:sp>
        <p:nvSpPr>
          <p:cNvPr id="7" name="Content Placeholder 2">
            <a:extLst>
              <a:ext uri="{FF2B5EF4-FFF2-40B4-BE49-F238E27FC236}">
                <a16:creationId xmlns:a16="http://schemas.microsoft.com/office/drawing/2014/main" id="{44FA28D6-C3ED-AB88-8BF1-354C4A0B1D33}"/>
              </a:ext>
            </a:extLst>
          </p:cNvPr>
          <p:cNvSpPr>
            <a:spLocks noGrp="1"/>
          </p:cNvSpPr>
          <p:nvPr>
            <p:ph idx="1"/>
          </p:nvPr>
        </p:nvSpPr>
        <p:spPr>
          <a:xfrm>
            <a:off x="838200" y="1825625"/>
            <a:ext cx="10515600" cy="4351338"/>
          </a:xfrm>
        </p:spPr>
        <p:txBody>
          <a:bodyPr/>
          <a:lstStyle/>
          <a:p>
            <a:r>
              <a:rPr lang="en-US">
                <a:solidFill>
                  <a:srgbClr val="1C1D1E"/>
                </a:solidFill>
              </a:rPr>
              <a:t>At the beginning of COVID, regulatory boards and CMPA developed tools, renumeration changes, and policies to allow for virtual care to minimize the spread of the virus</a:t>
            </a:r>
          </a:p>
          <a:p>
            <a:r>
              <a:rPr lang="en-US">
                <a:solidFill>
                  <a:srgbClr val="1C1D1E"/>
                </a:solidFill>
              </a:rPr>
              <a:t>It can be useful for non-urgent and administrative tasks, but in-person assessment should be considered for acute illness or change in condition</a:t>
            </a:r>
          </a:p>
          <a:p>
            <a:r>
              <a:rPr lang="en-US">
                <a:solidFill>
                  <a:srgbClr val="1C1D1E"/>
                </a:solidFill>
              </a:rPr>
              <a:t>There should be procedures that include the availability and integration of appropriate hardware, software, privacy, and security</a:t>
            </a:r>
            <a:endParaRPr lang="en-US"/>
          </a:p>
        </p:txBody>
      </p:sp>
    </p:spTree>
    <p:extLst>
      <p:ext uri="{BB962C8B-B14F-4D97-AF65-F5344CB8AC3E}">
        <p14:creationId xmlns:p14="http://schemas.microsoft.com/office/powerpoint/2010/main" val="3149844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988B-467B-704A-823F-BFDB70B3984C}"/>
              </a:ext>
            </a:extLst>
          </p:cNvPr>
          <p:cNvSpPr>
            <a:spLocks noGrp="1"/>
          </p:cNvSpPr>
          <p:nvPr>
            <p:ph type="title"/>
          </p:nvPr>
        </p:nvSpPr>
        <p:spPr>
          <a:xfrm>
            <a:off x="237613" y="161192"/>
            <a:ext cx="6462984" cy="1325563"/>
          </a:xfrm>
        </p:spPr>
        <p:txBody>
          <a:bodyPr/>
          <a:lstStyle/>
          <a:p>
            <a:r>
              <a:rPr lang="en-US" b="1" dirty="0">
                <a:solidFill>
                  <a:srgbClr val="5AB7B2"/>
                </a:solidFill>
              </a:rPr>
              <a:t>A Virtual Care Innovation Example: LTC+</a:t>
            </a:r>
          </a:p>
        </p:txBody>
      </p:sp>
      <p:pic>
        <p:nvPicPr>
          <p:cNvPr id="4" name="Picture 3">
            <a:extLst>
              <a:ext uri="{FF2B5EF4-FFF2-40B4-BE49-F238E27FC236}">
                <a16:creationId xmlns:a16="http://schemas.microsoft.com/office/drawing/2014/main" id="{E06B42FB-3C91-D747-B367-DD78A4C73AB4}"/>
              </a:ext>
            </a:extLst>
          </p:cNvPr>
          <p:cNvPicPr>
            <a:picLocks noChangeAspect="1"/>
          </p:cNvPicPr>
          <p:nvPr/>
        </p:nvPicPr>
        <p:blipFill>
          <a:blip r:embed="rId3"/>
          <a:stretch>
            <a:fillRect/>
          </a:stretch>
        </p:blipFill>
        <p:spPr>
          <a:xfrm>
            <a:off x="17" y="6556496"/>
            <a:ext cx="12192000" cy="377704"/>
          </a:xfrm>
          <a:prstGeom prst="rect">
            <a:avLst/>
          </a:prstGeom>
        </p:spPr>
      </p:pic>
      <p:sp>
        <p:nvSpPr>
          <p:cNvPr id="5" name="Rectangle 4">
            <a:extLst>
              <a:ext uri="{FF2B5EF4-FFF2-40B4-BE49-F238E27FC236}">
                <a16:creationId xmlns:a16="http://schemas.microsoft.com/office/drawing/2014/main" id="{B707C022-97ED-C240-82E6-C4516EDAD02C}"/>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3" name="Slide Number Placeholder 2">
            <a:extLst>
              <a:ext uri="{FF2B5EF4-FFF2-40B4-BE49-F238E27FC236}">
                <a16:creationId xmlns:a16="http://schemas.microsoft.com/office/drawing/2014/main" id="{08A97D85-C3F6-6544-94CC-C658AFAA63D9}"/>
              </a:ext>
            </a:extLst>
          </p:cNvPr>
          <p:cNvSpPr>
            <a:spLocks noGrp="1"/>
          </p:cNvSpPr>
          <p:nvPr>
            <p:ph type="sldNum" sz="quarter" idx="12"/>
          </p:nvPr>
        </p:nvSpPr>
        <p:spPr/>
        <p:txBody>
          <a:bodyPr/>
          <a:lstStyle/>
          <a:p>
            <a:fld id="{37D383D9-8D54-9C46-85DC-4970CA1D4682}" type="slidenum">
              <a:rPr lang="en-US" smtClean="0"/>
              <a:t>52</a:t>
            </a:fld>
            <a:endParaRPr lang="en-US"/>
          </a:p>
        </p:txBody>
      </p:sp>
      <p:pic>
        <p:nvPicPr>
          <p:cNvPr id="10" name="Content Placeholder 9" descr="Diagram&#10;&#10;Description automatically generated">
            <a:extLst>
              <a:ext uri="{FF2B5EF4-FFF2-40B4-BE49-F238E27FC236}">
                <a16:creationId xmlns:a16="http://schemas.microsoft.com/office/drawing/2014/main" id="{A6E46627-E26D-74F8-8894-58C230F28F85}"/>
              </a:ext>
            </a:extLst>
          </p:cNvPr>
          <p:cNvPicPr>
            <a:picLocks noGrp="1" noChangeAspect="1"/>
          </p:cNvPicPr>
          <p:nvPr>
            <p:ph idx="1"/>
          </p:nvPr>
        </p:nvPicPr>
        <p:blipFill>
          <a:blip r:embed="rId4"/>
          <a:stretch>
            <a:fillRect/>
          </a:stretch>
        </p:blipFill>
        <p:spPr>
          <a:xfrm>
            <a:off x="6363714" y="3510"/>
            <a:ext cx="5491403" cy="6484044"/>
          </a:xfrm>
        </p:spPr>
      </p:pic>
      <p:sp>
        <p:nvSpPr>
          <p:cNvPr id="11" name="Content Placeholder 2">
            <a:extLst>
              <a:ext uri="{FF2B5EF4-FFF2-40B4-BE49-F238E27FC236}">
                <a16:creationId xmlns:a16="http://schemas.microsoft.com/office/drawing/2014/main" id="{DDA78EF3-C496-C4F1-5517-23B00AD2930A}"/>
              </a:ext>
            </a:extLst>
          </p:cNvPr>
          <p:cNvSpPr txBox="1">
            <a:spLocks/>
          </p:cNvSpPr>
          <p:nvPr/>
        </p:nvSpPr>
        <p:spPr>
          <a:xfrm>
            <a:off x="336883" y="1699480"/>
            <a:ext cx="549140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C1D1E"/>
                </a:solidFill>
              </a:rPr>
              <a:t>Virtual care innovation in the Greater Toronto Area </a:t>
            </a:r>
          </a:p>
          <a:p>
            <a:r>
              <a:rPr lang="en-US">
                <a:solidFill>
                  <a:srgbClr val="1C1D1E"/>
                </a:solidFill>
              </a:rPr>
              <a:t>Linkages between LTC and hospital partners – including specialist consultation and allied health</a:t>
            </a:r>
            <a:endParaRPr lang="en-US"/>
          </a:p>
        </p:txBody>
      </p:sp>
    </p:spTree>
    <p:extLst>
      <p:ext uri="{BB962C8B-B14F-4D97-AF65-F5344CB8AC3E}">
        <p14:creationId xmlns:p14="http://schemas.microsoft.com/office/powerpoint/2010/main" val="2593110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83988B-467B-704A-823F-BFDB70B3984C}"/>
              </a:ext>
            </a:extLst>
          </p:cNvPr>
          <p:cNvSpPr>
            <a:spLocks noGrp="1"/>
          </p:cNvSpPr>
          <p:nvPr>
            <p:ph type="title"/>
          </p:nvPr>
        </p:nvSpPr>
        <p:spPr>
          <a:xfrm>
            <a:off x="1383564" y="348865"/>
            <a:ext cx="9718111" cy="1576446"/>
          </a:xfrm>
        </p:spPr>
        <p:txBody>
          <a:bodyPr anchor="ctr">
            <a:normAutofit/>
          </a:bodyPr>
          <a:lstStyle/>
          <a:p>
            <a:r>
              <a:rPr lang="en-US" sz="4000" b="1">
                <a:solidFill>
                  <a:srgbClr val="FFFFFF"/>
                </a:solidFill>
              </a:rPr>
              <a:t>Alberta Specialist Link and e- referral programs</a:t>
            </a:r>
          </a:p>
        </p:txBody>
      </p:sp>
      <p:pic>
        <p:nvPicPr>
          <p:cNvPr id="8" name="Content Placeholder 7" descr="A screenshot of a computer&#10;&#10;Description automatically generated">
            <a:extLst>
              <a:ext uri="{FF2B5EF4-FFF2-40B4-BE49-F238E27FC236}">
                <a16:creationId xmlns:a16="http://schemas.microsoft.com/office/drawing/2014/main" id="{87796494-B900-79A8-28F7-D651047B6267}"/>
              </a:ext>
            </a:extLst>
          </p:cNvPr>
          <p:cNvPicPr>
            <a:picLocks noGrp="1" noChangeAspect="1"/>
          </p:cNvPicPr>
          <p:nvPr>
            <p:ph idx="1"/>
          </p:nvPr>
        </p:nvPicPr>
        <p:blipFill>
          <a:blip r:embed="rId3"/>
          <a:stretch>
            <a:fillRect/>
          </a:stretch>
        </p:blipFill>
        <p:spPr>
          <a:xfrm>
            <a:off x="971877" y="2690909"/>
            <a:ext cx="4971293" cy="3078707"/>
          </a:xfrm>
        </p:spPr>
      </p:pic>
      <p:sp>
        <p:nvSpPr>
          <p:cNvPr id="3" name="Slide Number Placeholder 2">
            <a:extLst>
              <a:ext uri="{FF2B5EF4-FFF2-40B4-BE49-F238E27FC236}">
                <a16:creationId xmlns:a16="http://schemas.microsoft.com/office/drawing/2014/main" id="{08A97D85-C3F6-6544-94CC-C658AFAA63D9}"/>
              </a:ext>
            </a:extLst>
          </p:cNvPr>
          <p:cNvSpPr>
            <a:spLocks noGrp="1"/>
          </p:cNvSpPr>
          <p:nvPr>
            <p:ph type="sldNum" sz="quarter" idx="12"/>
          </p:nvPr>
        </p:nvSpPr>
        <p:spPr>
          <a:xfrm>
            <a:off x="7887115" y="5896537"/>
            <a:ext cx="1940899" cy="258337"/>
          </a:xfrm>
        </p:spPr>
        <p:txBody>
          <a:bodyPr/>
          <a:lstStyle/>
          <a:p>
            <a:pPr defTabSz="640080">
              <a:spcAft>
                <a:spcPts val="600"/>
              </a:spcAft>
            </a:pPr>
            <a:fld id="{37D383D9-8D54-9C46-85DC-4970CA1D4682}" type="slidenum">
              <a:rPr lang="en-US" sz="840" kern="1200">
                <a:solidFill>
                  <a:schemeClr val="tx1">
                    <a:tint val="75000"/>
                  </a:schemeClr>
                </a:solidFill>
                <a:latin typeface="+mn-lt"/>
                <a:ea typeface="+mn-ea"/>
                <a:cs typeface="+mn-cs"/>
              </a:rPr>
              <a:pPr defTabSz="640080">
                <a:spcAft>
                  <a:spcPts val="600"/>
                </a:spcAft>
              </a:pPr>
              <a:t>53</a:t>
            </a:fld>
            <a:endParaRPr lang="en-US"/>
          </a:p>
        </p:txBody>
      </p:sp>
      <p:pic>
        <p:nvPicPr>
          <p:cNvPr id="4" name="Picture 3">
            <a:extLst>
              <a:ext uri="{FF2B5EF4-FFF2-40B4-BE49-F238E27FC236}">
                <a16:creationId xmlns:a16="http://schemas.microsoft.com/office/drawing/2014/main" id="{E06B42FB-3C91-D747-B367-DD78A4C73AB4}"/>
              </a:ext>
            </a:extLst>
          </p:cNvPr>
          <p:cNvPicPr>
            <a:picLocks noChangeAspect="1"/>
          </p:cNvPicPr>
          <p:nvPr/>
        </p:nvPicPr>
        <p:blipFill>
          <a:blip r:embed="rId4"/>
          <a:stretch>
            <a:fillRect/>
          </a:stretch>
        </p:blipFill>
        <p:spPr>
          <a:xfrm>
            <a:off x="1794861" y="6038147"/>
            <a:ext cx="8626218" cy="267237"/>
          </a:xfrm>
          <a:prstGeom prst="rect">
            <a:avLst/>
          </a:prstGeom>
        </p:spPr>
      </p:pic>
      <p:sp>
        <p:nvSpPr>
          <p:cNvPr id="5" name="Rectangle 4">
            <a:extLst>
              <a:ext uri="{FF2B5EF4-FFF2-40B4-BE49-F238E27FC236}">
                <a16:creationId xmlns:a16="http://schemas.microsoft.com/office/drawing/2014/main" id="{B707C022-97ED-C240-82E6-C4516EDAD02C}"/>
              </a:ext>
            </a:extLst>
          </p:cNvPr>
          <p:cNvSpPr/>
          <p:nvPr/>
        </p:nvSpPr>
        <p:spPr>
          <a:xfrm>
            <a:off x="5491198" y="6058689"/>
            <a:ext cx="4029633" cy="212999"/>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0080">
              <a:spcAft>
                <a:spcPts val="600"/>
              </a:spcAft>
            </a:pPr>
            <a:r>
              <a:rPr lang="en-US" sz="1260" kern="1200">
                <a:solidFill>
                  <a:schemeClr val="bg1"/>
                </a:solidFill>
                <a:latin typeface="+mn-lt"/>
                <a:ea typeface="+mn-ea"/>
                <a:cs typeface="+mn-cs"/>
              </a:rPr>
              <a:t>www.choosingwiselycanada.org | @ChooseWiselyCA </a:t>
            </a:r>
            <a:endParaRPr lang="en-US">
              <a:solidFill>
                <a:schemeClr val="bg1"/>
              </a:solidFill>
            </a:endParaRPr>
          </a:p>
        </p:txBody>
      </p:sp>
      <p:pic>
        <p:nvPicPr>
          <p:cNvPr id="10" name="Picture 9" descr="A screenshot of a computer&#10;&#10;Description automatically generated">
            <a:extLst>
              <a:ext uri="{FF2B5EF4-FFF2-40B4-BE49-F238E27FC236}">
                <a16:creationId xmlns:a16="http://schemas.microsoft.com/office/drawing/2014/main" id="{42E148B8-2962-43EB-FE58-856CBB9B7FA1}"/>
              </a:ext>
            </a:extLst>
          </p:cNvPr>
          <p:cNvPicPr>
            <a:picLocks noChangeAspect="1"/>
          </p:cNvPicPr>
          <p:nvPr/>
        </p:nvPicPr>
        <p:blipFill>
          <a:blip r:embed="rId5"/>
          <a:stretch>
            <a:fillRect/>
          </a:stretch>
        </p:blipFill>
        <p:spPr>
          <a:xfrm>
            <a:off x="6915047" y="3242852"/>
            <a:ext cx="3973972" cy="1952580"/>
          </a:xfrm>
          <a:prstGeom prst="rect">
            <a:avLst/>
          </a:prstGeom>
        </p:spPr>
      </p:pic>
    </p:spTree>
    <p:extLst>
      <p:ext uri="{BB962C8B-B14F-4D97-AF65-F5344CB8AC3E}">
        <p14:creationId xmlns:p14="http://schemas.microsoft.com/office/powerpoint/2010/main" val="663209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988B-467B-704A-823F-BFDB70B3984C}"/>
              </a:ext>
            </a:extLst>
          </p:cNvPr>
          <p:cNvSpPr>
            <a:spLocks noGrp="1"/>
          </p:cNvSpPr>
          <p:nvPr>
            <p:ph type="title"/>
          </p:nvPr>
        </p:nvSpPr>
        <p:spPr/>
        <p:txBody>
          <a:bodyPr/>
          <a:lstStyle/>
          <a:p>
            <a:r>
              <a:rPr lang="en-US" b="1" dirty="0">
                <a:solidFill>
                  <a:srgbClr val="5AB7B2"/>
                </a:solidFill>
              </a:rPr>
              <a:t>Physical Presence and Virtual Care</a:t>
            </a:r>
          </a:p>
        </p:txBody>
      </p:sp>
      <p:pic>
        <p:nvPicPr>
          <p:cNvPr id="4" name="Picture 3">
            <a:extLst>
              <a:ext uri="{FF2B5EF4-FFF2-40B4-BE49-F238E27FC236}">
                <a16:creationId xmlns:a16="http://schemas.microsoft.com/office/drawing/2014/main" id="{E06B42FB-3C91-D747-B367-DD78A4C73AB4}"/>
              </a:ext>
            </a:extLst>
          </p:cNvPr>
          <p:cNvPicPr>
            <a:picLocks noChangeAspect="1"/>
          </p:cNvPicPr>
          <p:nvPr/>
        </p:nvPicPr>
        <p:blipFill>
          <a:blip r:embed="rId3"/>
          <a:stretch>
            <a:fillRect/>
          </a:stretch>
        </p:blipFill>
        <p:spPr>
          <a:xfrm>
            <a:off x="17" y="6556496"/>
            <a:ext cx="12192000" cy="377704"/>
          </a:xfrm>
          <a:prstGeom prst="rect">
            <a:avLst/>
          </a:prstGeom>
        </p:spPr>
      </p:pic>
      <p:sp>
        <p:nvSpPr>
          <p:cNvPr id="6" name="Content Placeholder 2">
            <a:extLst>
              <a:ext uri="{FF2B5EF4-FFF2-40B4-BE49-F238E27FC236}">
                <a16:creationId xmlns:a16="http://schemas.microsoft.com/office/drawing/2014/main" id="{5FD06A60-4A04-2C4C-8FB2-4FDDAD62C535}"/>
              </a:ext>
            </a:extLst>
          </p:cNvPr>
          <p:cNvSpPr>
            <a:spLocks noGrp="1"/>
          </p:cNvSpPr>
          <p:nvPr>
            <p:ph idx="1"/>
          </p:nvPr>
        </p:nvSpPr>
        <p:spPr>
          <a:xfrm>
            <a:off x="838200" y="1825625"/>
            <a:ext cx="10515600" cy="4351338"/>
          </a:xfrm>
        </p:spPr>
        <p:txBody>
          <a:bodyPr/>
          <a:lstStyle/>
          <a:p>
            <a:r>
              <a:rPr lang="en-US" dirty="0"/>
              <a:t>Telemedicine programs in nursing homes can reduce unnecessary emergency care, contribute to high quality medical care, thus decreasing hospitalization</a:t>
            </a:r>
          </a:p>
          <a:p>
            <a:r>
              <a:rPr lang="en-US" dirty="0"/>
              <a:t>Telemedicine should be integrated into primary care of the resident</a:t>
            </a:r>
          </a:p>
        </p:txBody>
      </p:sp>
      <p:sp>
        <p:nvSpPr>
          <p:cNvPr id="5" name="Rectangle 4">
            <a:extLst>
              <a:ext uri="{FF2B5EF4-FFF2-40B4-BE49-F238E27FC236}">
                <a16:creationId xmlns:a16="http://schemas.microsoft.com/office/drawing/2014/main" id="{B707C022-97ED-C240-82E6-C4516EDAD02C}"/>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3" name="Slide Number Placeholder 2">
            <a:extLst>
              <a:ext uri="{FF2B5EF4-FFF2-40B4-BE49-F238E27FC236}">
                <a16:creationId xmlns:a16="http://schemas.microsoft.com/office/drawing/2014/main" id="{08A97D85-C3F6-6544-94CC-C658AFAA63D9}"/>
              </a:ext>
            </a:extLst>
          </p:cNvPr>
          <p:cNvSpPr>
            <a:spLocks noGrp="1"/>
          </p:cNvSpPr>
          <p:nvPr>
            <p:ph type="sldNum" sz="quarter" idx="12"/>
          </p:nvPr>
        </p:nvSpPr>
        <p:spPr/>
        <p:txBody>
          <a:bodyPr/>
          <a:lstStyle/>
          <a:p>
            <a:fld id="{37D383D9-8D54-9C46-85DC-4970CA1D4682}" type="slidenum">
              <a:rPr lang="en-US" smtClean="0"/>
              <a:t>54</a:t>
            </a:fld>
            <a:endParaRPr lang="en-US"/>
          </a:p>
        </p:txBody>
      </p:sp>
    </p:spTree>
    <p:extLst>
      <p:ext uri="{BB962C8B-B14F-4D97-AF65-F5344CB8AC3E}">
        <p14:creationId xmlns:p14="http://schemas.microsoft.com/office/powerpoint/2010/main" val="3833585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F3AE-C5E4-784B-BF59-8A642F3FEB52}"/>
              </a:ext>
            </a:extLst>
          </p:cNvPr>
          <p:cNvSpPr>
            <a:spLocks noGrp="1"/>
          </p:cNvSpPr>
          <p:nvPr>
            <p:ph type="title"/>
          </p:nvPr>
        </p:nvSpPr>
        <p:spPr/>
        <p:txBody>
          <a:bodyPr/>
          <a:lstStyle/>
          <a:p>
            <a:r>
              <a:rPr lang="en-US" b="1" dirty="0">
                <a:solidFill>
                  <a:srgbClr val="5AB7B2"/>
                </a:solidFill>
              </a:rPr>
              <a:t>Summary</a:t>
            </a:r>
          </a:p>
        </p:txBody>
      </p:sp>
      <p:sp>
        <p:nvSpPr>
          <p:cNvPr id="3" name="Content Placeholder 2">
            <a:extLst>
              <a:ext uri="{FF2B5EF4-FFF2-40B4-BE49-F238E27FC236}">
                <a16:creationId xmlns:a16="http://schemas.microsoft.com/office/drawing/2014/main" id="{15D1EDDB-D074-154E-B1F0-135EDEDFFCFF}"/>
              </a:ext>
            </a:extLst>
          </p:cNvPr>
          <p:cNvSpPr>
            <a:spLocks noGrp="1"/>
          </p:cNvSpPr>
          <p:nvPr>
            <p:ph idx="1"/>
          </p:nvPr>
        </p:nvSpPr>
        <p:spPr/>
        <p:txBody>
          <a:bodyPr>
            <a:normAutofit/>
          </a:bodyPr>
          <a:lstStyle/>
          <a:p>
            <a:r>
              <a:rPr lang="en-US" dirty="0"/>
              <a:t>Choosing Wisely is difficult in the long-term care setting but critically important </a:t>
            </a:r>
          </a:p>
          <a:p>
            <a:r>
              <a:rPr lang="en-US" dirty="0"/>
              <a:t>Helpful resources exist to support Choosing Wisely for advanced care planning in LTC </a:t>
            </a:r>
          </a:p>
          <a:p>
            <a:r>
              <a:rPr lang="en-US" dirty="0"/>
              <a:t>Using Antibiotics Wisely - Reflect before you collect</a:t>
            </a:r>
          </a:p>
        </p:txBody>
      </p:sp>
      <p:pic>
        <p:nvPicPr>
          <p:cNvPr id="4" name="Picture 3">
            <a:extLst>
              <a:ext uri="{FF2B5EF4-FFF2-40B4-BE49-F238E27FC236}">
                <a16:creationId xmlns:a16="http://schemas.microsoft.com/office/drawing/2014/main" id="{06B6772B-78C6-484E-9408-E13FC8948E06}"/>
              </a:ext>
            </a:extLst>
          </p:cNvPr>
          <p:cNvPicPr>
            <a:picLocks noChangeAspect="1"/>
          </p:cNvPicPr>
          <p:nvPr/>
        </p:nvPicPr>
        <p:blipFill>
          <a:blip r:embed="rId3"/>
          <a:stretch>
            <a:fillRect/>
          </a:stretch>
        </p:blipFill>
        <p:spPr>
          <a:xfrm>
            <a:off x="17" y="6556496"/>
            <a:ext cx="12192000" cy="377704"/>
          </a:xfrm>
          <a:prstGeom prst="rect">
            <a:avLst/>
          </a:prstGeom>
        </p:spPr>
      </p:pic>
      <p:sp>
        <p:nvSpPr>
          <p:cNvPr id="5" name="Rectangle 4">
            <a:extLst>
              <a:ext uri="{FF2B5EF4-FFF2-40B4-BE49-F238E27FC236}">
                <a16:creationId xmlns:a16="http://schemas.microsoft.com/office/drawing/2014/main" id="{71A468B1-6667-0440-BFB1-000D9D8C80BF}"/>
              </a:ext>
            </a:extLst>
          </p:cNvPr>
          <p:cNvSpPr/>
          <p:nvPr/>
        </p:nvSpPr>
        <p:spPr>
          <a:xfrm>
            <a:off x="5224292" y="6585530"/>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6" name="Slide Number Placeholder 5">
            <a:extLst>
              <a:ext uri="{FF2B5EF4-FFF2-40B4-BE49-F238E27FC236}">
                <a16:creationId xmlns:a16="http://schemas.microsoft.com/office/drawing/2014/main" id="{7BFDE3A8-83EE-0C4E-B4E4-72C16FAC6338}"/>
              </a:ext>
            </a:extLst>
          </p:cNvPr>
          <p:cNvSpPr>
            <a:spLocks noGrp="1"/>
          </p:cNvSpPr>
          <p:nvPr>
            <p:ph type="sldNum" sz="quarter" idx="12"/>
          </p:nvPr>
        </p:nvSpPr>
        <p:spPr/>
        <p:txBody>
          <a:bodyPr/>
          <a:lstStyle/>
          <a:p>
            <a:fld id="{37D383D9-8D54-9C46-85DC-4970CA1D4682}" type="slidenum">
              <a:rPr lang="en-US" smtClean="0"/>
              <a:t>55</a:t>
            </a:fld>
            <a:endParaRPr lang="en-US"/>
          </a:p>
        </p:txBody>
      </p:sp>
    </p:spTree>
    <p:extLst>
      <p:ext uri="{BB962C8B-B14F-4D97-AF65-F5344CB8AC3E}">
        <p14:creationId xmlns:p14="http://schemas.microsoft.com/office/powerpoint/2010/main" val="148390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0AC8A9-C4BB-C44A-8A21-A672035D8441}"/>
              </a:ext>
            </a:extLst>
          </p:cNvPr>
          <p:cNvSpPr>
            <a:spLocks noGrp="1"/>
          </p:cNvSpPr>
          <p:nvPr>
            <p:ph type="sldNum" sz="quarter" idx="12"/>
          </p:nvPr>
        </p:nvSpPr>
        <p:spPr/>
        <p:txBody>
          <a:bodyPr/>
          <a:lstStyle/>
          <a:p>
            <a:fld id="{37D383D9-8D54-9C46-85DC-4970CA1D4682}" type="slidenum">
              <a:rPr lang="en-US" smtClean="0"/>
              <a:t>56</a:t>
            </a:fld>
            <a:endParaRPr lang="en-US"/>
          </a:p>
        </p:txBody>
      </p:sp>
      <p:sp>
        <p:nvSpPr>
          <p:cNvPr id="7" name="Title 1">
            <a:extLst>
              <a:ext uri="{FF2B5EF4-FFF2-40B4-BE49-F238E27FC236}">
                <a16:creationId xmlns:a16="http://schemas.microsoft.com/office/drawing/2014/main" id="{A665AAB4-ED9E-90AD-0216-DD19BEE6B8D7}"/>
              </a:ext>
            </a:extLst>
          </p:cNvPr>
          <p:cNvSpPr>
            <a:spLocks noGrp="1"/>
          </p:cNvSpPr>
          <p:nvPr>
            <p:ph type="title"/>
          </p:nvPr>
        </p:nvSpPr>
        <p:spPr>
          <a:xfrm>
            <a:off x="515471" y="0"/>
            <a:ext cx="10515600" cy="1325563"/>
          </a:xfrm>
        </p:spPr>
        <p:txBody>
          <a:bodyPr/>
          <a:lstStyle/>
          <a:p>
            <a:pPr algn="ctr"/>
            <a:r>
              <a:rPr lang="en-US" b="1" dirty="0">
                <a:solidFill>
                  <a:srgbClr val="5AB7B2"/>
                </a:solidFill>
              </a:rPr>
              <a:t>Discussion</a:t>
            </a:r>
          </a:p>
        </p:txBody>
      </p:sp>
      <p:pic>
        <p:nvPicPr>
          <p:cNvPr id="5" name="Picture 4">
            <a:extLst>
              <a:ext uri="{FF2B5EF4-FFF2-40B4-BE49-F238E27FC236}">
                <a16:creationId xmlns:a16="http://schemas.microsoft.com/office/drawing/2014/main" id="{E0E37C86-EFA5-5569-4E90-831C079EFDBB}"/>
              </a:ext>
            </a:extLst>
          </p:cNvPr>
          <p:cNvPicPr>
            <a:picLocks noChangeAspect="1"/>
          </p:cNvPicPr>
          <p:nvPr/>
        </p:nvPicPr>
        <p:blipFill>
          <a:blip r:embed="rId3"/>
          <a:stretch>
            <a:fillRect/>
          </a:stretch>
        </p:blipFill>
        <p:spPr>
          <a:xfrm>
            <a:off x="1917037" y="1051808"/>
            <a:ext cx="7712468" cy="5141645"/>
          </a:xfrm>
          <a:prstGeom prst="rect">
            <a:avLst/>
          </a:prstGeom>
        </p:spPr>
      </p:pic>
      <p:sp>
        <p:nvSpPr>
          <p:cNvPr id="6" name="TextBox 5">
            <a:extLst>
              <a:ext uri="{FF2B5EF4-FFF2-40B4-BE49-F238E27FC236}">
                <a16:creationId xmlns:a16="http://schemas.microsoft.com/office/drawing/2014/main" id="{D3A10107-01FF-BE62-80FB-77A8DD71B1A7}"/>
              </a:ext>
            </a:extLst>
          </p:cNvPr>
          <p:cNvSpPr txBox="1"/>
          <p:nvPr/>
        </p:nvSpPr>
        <p:spPr>
          <a:xfrm>
            <a:off x="3945262" y="6538912"/>
            <a:ext cx="7614520" cy="369332"/>
          </a:xfrm>
          <a:prstGeom prst="rect">
            <a:avLst/>
          </a:prstGeom>
          <a:noFill/>
        </p:spPr>
        <p:txBody>
          <a:bodyPr wrap="none" rtlCol="0">
            <a:spAutoFit/>
          </a:bodyPr>
          <a:lstStyle/>
          <a:p>
            <a:r>
              <a:rPr lang="en-CA" dirty="0">
                <a:solidFill>
                  <a:srgbClr val="7030A0"/>
                </a:solidFill>
              </a:rPr>
              <a:t>https://choosingwiselycanada.org/news/patients-and-planet/?highlight=planet</a:t>
            </a:r>
          </a:p>
        </p:txBody>
      </p:sp>
      <p:pic>
        <p:nvPicPr>
          <p:cNvPr id="9" name="Picture 8">
            <a:extLst>
              <a:ext uri="{FF2B5EF4-FFF2-40B4-BE49-F238E27FC236}">
                <a16:creationId xmlns:a16="http://schemas.microsoft.com/office/drawing/2014/main" id="{F3946BBC-038C-AF3B-260A-98B36C9A153D}"/>
              </a:ext>
            </a:extLst>
          </p:cNvPr>
          <p:cNvPicPr>
            <a:picLocks noChangeAspect="1"/>
          </p:cNvPicPr>
          <p:nvPr/>
        </p:nvPicPr>
        <p:blipFill>
          <a:blip r:embed="rId4"/>
          <a:stretch>
            <a:fillRect/>
          </a:stretch>
        </p:blipFill>
        <p:spPr>
          <a:xfrm>
            <a:off x="10502359" y="5136030"/>
            <a:ext cx="1057423" cy="1057423"/>
          </a:xfrm>
          <a:prstGeom prst="rect">
            <a:avLst/>
          </a:prstGeom>
        </p:spPr>
      </p:pic>
      <p:sp>
        <p:nvSpPr>
          <p:cNvPr id="10" name="TextBox 9">
            <a:extLst>
              <a:ext uri="{FF2B5EF4-FFF2-40B4-BE49-F238E27FC236}">
                <a16:creationId xmlns:a16="http://schemas.microsoft.com/office/drawing/2014/main" id="{FFF4CED2-85E7-8176-9591-279825D7E98F}"/>
              </a:ext>
            </a:extLst>
          </p:cNvPr>
          <p:cNvSpPr txBox="1"/>
          <p:nvPr/>
        </p:nvSpPr>
        <p:spPr>
          <a:xfrm>
            <a:off x="134912" y="6272798"/>
            <a:ext cx="2572051" cy="646331"/>
          </a:xfrm>
          <a:prstGeom prst="rect">
            <a:avLst/>
          </a:prstGeom>
          <a:noFill/>
        </p:spPr>
        <p:txBody>
          <a:bodyPr wrap="none" rtlCol="0">
            <a:spAutoFit/>
          </a:bodyPr>
          <a:lstStyle/>
          <a:p>
            <a:r>
              <a:rPr lang="en-CA" dirty="0"/>
              <a:t>Born K, Levinson W,</a:t>
            </a:r>
          </a:p>
          <a:p>
            <a:r>
              <a:rPr lang="en-CA" dirty="0"/>
              <a:t>Medical Post 28 Oct 2022</a:t>
            </a:r>
          </a:p>
        </p:txBody>
      </p:sp>
      <p:sp>
        <p:nvSpPr>
          <p:cNvPr id="11" name="TextBox 10">
            <a:extLst>
              <a:ext uri="{FF2B5EF4-FFF2-40B4-BE49-F238E27FC236}">
                <a16:creationId xmlns:a16="http://schemas.microsoft.com/office/drawing/2014/main" id="{89E16105-F604-92E3-8D95-CEA70AE1AA33}"/>
              </a:ext>
            </a:extLst>
          </p:cNvPr>
          <p:cNvSpPr txBox="1"/>
          <p:nvPr/>
        </p:nvSpPr>
        <p:spPr>
          <a:xfrm>
            <a:off x="2277955" y="5513804"/>
            <a:ext cx="6990632" cy="584775"/>
          </a:xfrm>
          <a:prstGeom prst="rect">
            <a:avLst/>
          </a:prstGeom>
          <a:noFill/>
        </p:spPr>
        <p:txBody>
          <a:bodyPr wrap="none" rtlCol="0">
            <a:spAutoFit/>
          </a:bodyPr>
          <a:lstStyle/>
          <a:p>
            <a:r>
              <a:rPr lang="en-CA" sz="3200" dirty="0">
                <a:solidFill>
                  <a:schemeClr val="bg1"/>
                </a:solidFill>
              </a:rPr>
              <a:t>“Choosing Wisely is good for the planet.”</a:t>
            </a:r>
          </a:p>
        </p:txBody>
      </p:sp>
    </p:spTree>
    <p:extLst>
      <p:ext uri="{BB962C8B-B14F-4D97-AF65-F5344CB8AC3E}">
        <p14:creationId xmlns:p14="http://schemas.microsoft.com/office/powerpoint/2010/main" val="3511289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93A3-4CA7-3F48-B8CA-44BF1ABBEF27}"/>
              </a:ext>
            </a:extLst>
          </p:cNvPr>
          <p:cNvSpPr>
            <a:spLocks noGrp="1"/>
          </p:cNvSpPr>
          <p:nvPr>
            <p:ph type="title"/>
          </p:nvPr>
        </p:nvSpPr>
        <p:spPr/>
        <p:txBody>
          <a:bodyPr/>
          <a:lstStyle/>
          <a:p>
            <a:r>
              <a:rPr lang="en-US" b="1" dirty="0">
                <a:solidFill>
                  <a:srgbClr val="5AB7B2"/>
                </a:solidFill>
              </a:rPr>
              <a:t>References</a:t>
            </a:r>
            <a:endParaRPr lang="en-US" dirty="0"/>
          </a:p>
        </p:txBody>
      </p:sp>
      <p:sp>
        <p:nvSpPr>
          <p:cNvPr id="3" name="Content Placeholder 2">
            <a:extLst>
              <a:ext uri="{FF2B5EF4-FFF2-40B4-BE49-F238E27FC236}">
                <a16:creationId xmlns:a16="http://schemas.microsoft.com/office/drawing/2014/main" id="{1119DA3D-9DE9-924E-AC27-780A15F94342}"/>
              </a:ext>
            </a:extLst>
          </p:cNvPr>
          <p:cNvSpPr>
            <a:spLocks noGrp="1"/>
          </p:cNvSpPr>
          <p:nvPr>
            <p:ph idx="1"/>
          </p:nvPr>
        </p:nvSpPr>
        <p:spPr>
          <a:xfrm>
            <a:off x="420130" y="1399470"/>
            <a:ext cx="11467070" cy="4898853"/>
          </a:xfrm>
        </p:spPr>
        <p:txBody>
          <a:bodyPr>
            <a:normAutofit fontScale="25000" lnSpcReduction="20000"/>
          </a:bodyPr>
          <a:lstStyle/>
          <a:p>
            <a:pPr marL="0" indent="0">
              <a:buNone/>
            </a:pPr>
            <a:r>
              <a:rPr lang="en-US" sz="5600"/>
              <a:t>Unnecessary Care in Canada.  Choosing Wisely Canada.  Canadian Institute for Health Information. 2017.</a:t>
            </a:r>
            <a:endParaRPr lang="en-CA" sz="5600"/>
          </a:p>
          <a:p>
            <a:pPr marL="0" indent="0">
              <a:buNone/>
            </a:pPr>
            <a:r>
              <a:rPr lang="en-US" sz="5600" u="sng">
                <a:hlinkClick r:id="rId2"/>
              </a:rPr>
              <a:t>https://www.cihi.ca/en/unnecessary-care-in-canada</a:t>
            </a:r>
            <a:endParaRPr lang="en-CA" sz="5600"/>
          </a:p>
          <a:p>
            <a:pPr marL="0" indent="0">
              <a:buNone/>
            </a:pPr>
            <a:r>
              <a:rPr lang="en-US" sz="5600"/>
              <a:t> </a:t>
            </a:r>
            <a:endParaRPr lang="en-CA" sz="5600"/>
          </a:p>
          <a:p>
            <a:pPr marL="0" indent="0">
              <a:buNone/>
            </a:pPr>
            <a:r>
              <a:rPr lang="en-US" sz="5600"/>
              <a:t>Levinson, W., &amp; Huynh, T. Engaging physicians and patients in conversations about unnecessary tests and procedures: Choosing Wisely Canada. CMAJ, 2014. 186(5), 325-326.</a:t>
            </a:r>
            <a:endParaRPr lang="en-CA" sz="5600"/>
          </a:p>
          <a:p>
            <a:pPr marL="0" indent="0">
              <a:buNone/>
            </a:pPr>
            <a:r>
              <a:rPr lang="en-US" sz="5600" u="sng">
                <a:hlinkClick r:id="rId2"/>
              </a:rPr>
              <a:t>https://www.ncbi.nlm.nih.gov/pmc/articles/PMC3956556/</a:t>
            </a:r>
            <a:endParaRPr lang="en-CA" sz="5600"/>
          </a:p>
          <a:p>
            <a:pPr marL="0" indent="0">
              <a:buNone/>
            </a:pPr>
            <a:r>
              <a:rPr lang="en-CA" sz="5600"/>
              <a:t> </a:t>
            </a:r>
          </a:p>
          <a:p>
            <a:pPr marL="0" indent="0">
              <a:buNone/>
            </a:pPr>
            <a:r>
              <a:rPr lang="en-US" sz="5600"/>
              <a:t>Walker JD, </a:t>
            </a:r>
            <a:r>
              <a:rPr lang="en-US" sz="5600" err="1"/>
              <a:t>Teare</a:t>
            </a:r>
            <a:r>
              <a:rPr lang="en-US" sz="5600"/>
              <a:t> GF, Hogan DB, Lewis S, Maxwell CJ. Identifying potentially avoidable hospital admissions from Canadian long-term care facilities. Medical Care. 2009 Feb 1;47(2):250-4.</a:t>
            </a:r>
            <a:endParaRPr lang="en-CA" sz="5600"/>
          </a:p>
          <a:p>
            <a:pPr marL="0" indent="0">
              <a:buNone/>
            </a:pPr>
            <a:r>
              <a:rPr lang="en-US" sz="5600" u="sng">
                <a:hlinkClick r:id="rId2"/>
              </a:rPr>
              <a:t>https://www.ncbi.nlm.nih.gov/pubmed/19169127</a:t>
            </a:r>
            <a:r>
              <a:rPr lang="en-US" sz="5600"/>
              <a:t> </a:t>
            </a:r>
            <a:endParaRPr lang="en-CA" sz="5600"/>
          </a:p>
          <a:p>
            <a:pPr marL="0" indent="0">
              <a:buNone/>
            </a:pPr>
            <a:r>
              <a:rPr lang="en-CA" sz="5600"/>
              <a:t> </a:t>
            </a:r>
          </a:p>
          <a:p>
            <a:pPr marL="0" indent="0">
              <a:buNone/>
            </a:pPr>
            <a:r>
              <a:rPr lang="en-CA" sz="5600" i="1"/>
              <a:t>Advance Care Planning LTC COVID </a:t>
            </a:r>
            <a:endParaRPr lang="en-CA" sz="5600"/>
          </a:p>
          <a:p>
            <a:pPr marL="0" indent="0">
              <a:buNone/>
            </a:pPr>
            <a:r>
              <a:rPr lang="en-CA" sz="5600" u="sng">
                <a:hlinkClick r:id="rId2"/>
              </a:rPr>
              <a:t>https://www.speakupontario.ca/</a:t>
            </a:r>
            <a:endParaRPr lang="en-CA" sz="5600"/>
          </a:p>
          <a:p>
            <a:pPr marL="0" indent="0">
              <a:buNone/>
            </a:pPr>
            <a:r>
              <a:rPr lang="en-CA" sz="5600"/>
              <a:t> </a:t>
            </a:r>
          </a:p>
          <a:p>
            <a:pPr marL="0" indent="0">
              <a:buNone/>
            </a:pPr>
            <a:r>
              <a:rPr lang="en-US" sz="5600"/>
              <a:t>Schneider LS, Dagerman K, </a:t>
            </a:r>
            <a:r>
              <a:rPr lang="en-US" sz="5600" err="1"/>
              <a:t>Insel</a:t>
            </a:r>
            <a:r>
              <a:rPr lang="en-US" sz="5600"/>
              <a:t> PS. Efficacy and adverse effects of atypical antipsychotics for dementia: meta-analysis of randomized, placebo-controlled trials. The American Journal of Geriatric Psychiatry. 2006 Mar 1;14(3):191-210.</a:t>
            </a:r>
            <a:endParaRPr lang="en-CA" sz="5600"/>
          </a:p>
          <a:p>
            <a:pPr marL="0" indent="0">
              <a:buNone/>
            </a:pPr>
            <a:r>
              <a:rPr lang="en-US" sz="5600" u="sng">
                <a:hlinkClick r:id="rId2"/>
              </a:rPr>
              <a:t>https://www.ncbi.nlm.nih.gov/pubmed/16505124</a:t>
            </a:r>
            <a:r>
              <a:rPr lang="en-US" sz="5600"/>
              <a:t>   </a:t>
            </a:r>
          </a:p>
          <a:p>
            <a:pPr marL="0" indent="0">
              <a:buNone/>
            </a:pPr>
            <a:endParaRPr lang="en-US" sz="5600"/>
          </a:p>
          <a:p>
            <a:pPr marL="0" indent="0">
              <a:buNone/>
            </a:pPr>
            <a:r>
              <a:rPr lang="en-US" sz="5600"/>
              <a:t>High KP, Bradley SF, </a:t>
            </a:r>
            <a:r>
              <a:rPr lang="en-US" sz="5600" err="1"/>
              <a:t>Gravenstein</a:t>
            </a:r>
            <a:r>
              <a:rPr lang="en-US" sz="5600"/>
              <a:t> S, </a:t>
            </a:r>
            <a:r>
              <a:rPr lang="en-US" sz="5600" err="1"/>
              <a:t>Mehr</a:t>
            </a:r>
            <a:r>
              <a:rPr lang="en-US" sz="5600"/>
              <a:t> DR, </a:t>
            </a:r>
            <a:r>
              <a:rPr lang="en-US" sz="5600" err="1"/>
              <a:t>Quagliarello</a:t>
            </a:r>
            <a:r>
              <a:rPr lang="en-US" sz="5600"/>
              <a:t> VJ, Richards C, Yoshikawa TT. Clinical practice guideline for the evaluation of fever and infection in older adult residents of long-term care facilities: 2008 update by the Infectious Diseases Society of America. Clinical Infectious Diseases. 2009 Jan 15;48(2):149-71.</a:t>
            </a:r>
            <a:endParaRPr lang="en-CA" sz="5600"/>
          </a:p>
          <a:p>
            <a:pPr marL="0" indent="0">
              <a:buNone/>
            </a:pPr>
            <a:r>
              <a:rPr lang="en-US" sz="5600" u="sng">
                <a:hlinkClick r:id="rId2"/>
              </a:rPr>
              <a:t>https://www.ncbi.nlm.nih.gov/pubmed/19072244</a:t>
            </a:r>
            <a:r>
              <a:rPr lang="en-US" sz="5600"/>
              <a:t> </a:t>
            </a:r>
            <a:endParaRPr lang="en-CA" sz="5600"/>
          </a:p>
          <a:p>
            <a:pPr marL="0" indent="0">
              <a:buNone/>
            </a:pPr>
            <a:endParaRPr lang="en-CA" sz="5600"/>
          </a:p>
          <a:p>
            <a:pPr marL="0" indent="0">
              <a:buNone/>
            </a:pPr>
            <a:r>
              <a:rPr lang="en-CA" sz="5600"/>
              <a:t> </a:t>
            </a:r>
          </a:p>
          <a:p>
            <a:pPr marL="0" indent="0">
              <a:buNone/>
            </a:pPr>
            <a:endParaRPr lang="en-US"/>
          </a:p>
        </p:txBody>
      </p:sp>
      <p:sp>
        <p:nvSpPr>
          <p:cNvPr id="4" name="Slide Number Placeholder 3">
            <a:extLst>
              <a:ext uri="{FF2B5EF4-FFF2-40B4-BE49-F238E27FC236}">
                <a16:creationId xmlns:a16="http://schemas.microsoft.com/office/drawing/2014/main" id="{812CB8A9-9414-5744-91FB-A53430161281}"/>
              </a:ext>
            </a:extLst>
          </p:cNvPr>
          <p:cNvSpPr>
            <a:spLocks noGrp="1"/>
          </p:cNvSpPr>
          <p:nvPr>
            <p:ph type="sldNum" sz="quarter" idx="12"/>
          </p:nvPr>
        </p:nvSpPr>
        <p:spPr/>
        <p:txBody>
          <a:bodyPr/>
          <a:lstStyle/>
          <a:p>
            <a:fld id="{37D383D9-8D54-9C46-85DC-4970CA1D4682}" type="slidenum">
              <a:rPr lang="en-US" smtClean="0"/>
              <a:t>57</a:t>
            </a:fld>
            <a:endParaRPr lang="en-US"/>
          </a:p>
        </p:txBody>
      </p:sp>
    </p:spTree>
    <p:extLst>
      <p:ext uri="{BB962C8B-B14F-4D97-AF65-F5344CB8AC3E}">
        <p14:creationId xmlns:p14="http://schemas.microsoft.com/office/powerpoint/2010/main" val="2411115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906CD0-17BF-B048-8EA0-787FF6B274FD}"/>
              </a:ext>
            </a:extLst>
          </p:cNvPr>
          <p:cNvSpPr>
            <a:spLocks noGrp="1"/>
          </p:cNvSpPr>
          <p:nvPr>
            <p:ph idx="1"/>
          </p:nvPr>
        </p:nvSpPr>
        <p:spPr>
          <a:xfrm>
            <a:off x="407773" y="1555113"/>
            <a:ext cx="11318789" cy="4582941"/>
          </a:xfrm>
        </p:spPr>
        <p:txBody>
          <a:bodyPr>
            <a:normAutofit fontScale="25000" lnSpcReduction="20000"/>
          </a:bodyPr>
          <a:lstStyle/>
          <a:p>
            <a:pPr marL="0" indent="0">
              <a:buNone/>
            </a:pPr>
            <a:r>
              <a:rPr lang="en-CA" sz="5600"/>
              <a:t> </a:t>
            </a:r>
            <a:r>
              <a:rPr lang="en-US" sz="5600"/>
              <a:t>Hanson LC, </a:t>
            </a:r>
            <a:r>
              <a:rPr lang="en-US" sz="5600" err="1"/>
              <a:t>Ersek</a:t>
            </a:r>
            <a:r>
              <a:rPr lang="en-US" sz="5600"/>
              <a:t> M, Gilliam R, Carey TS. Oral feeding options for people with dementia: a systematic review. Journal of the American Geriatrics Society. 2011 Mar;59(3):463-72.</a:t>
            </a:r>
            <a:endParaRPr lang="en-CA" sz="5600"/>
          </a:p>
          <a:p>
            <a:pPr marL="0" indent="0">
              <a:buNone/>
            </a:pPr>
            <a:r>
              <a:rPr lang="en-US" sz="5600" u="sng">
                <a:hlinkClick r:id="rId2"/>
              </a:rPr>
              <a:t>https://www.ncbi.nlm.nih.gov/pubmed/21391936</a:t>
            </a:r>
            <a:r>
              <a:rPr lang="en-US" sz="5600"/>
              <a:t>  </a:t>
            </a:r>
          </a:p>
          <a:p>
            <a:pPr marL="0" indent="0">
              <a:buNone/>
            </a:pPr>
            <a:endParaRPr lang="en-US" sz="5600"/>
          </a:p>
          <a:p>
            <a:pPr marL="0" indent="0">
              <a:buNone/>
            </a:pPr>
            <a:r>
              <a:rPr lang="en-US" sz="5600" err="1"/>
              <a:t>Dalleur</a:t>
            </a:r>
            <a:r>
              <a:rPr lang="en-US" sz="5600"/>
              <a:t> O, </a:t>
            </a:r>
            <a:r>
              <a:rPr lang="en-US" sz="5600" err="1"/>
              <a:t>Spinewine</a:t>
            </a:r>
            <a:r>
              <a:rPr lang="en-US" sz="5600"/>
              <a:t> A, </a:t>
            </a:r>
            <a:r>
              <a:rPr lang="en-US" sz="5600" err="1"/>
              <a:t>Henrard</a:t>
            </a:r>
            <a:r>
              <a:rPr lang="en-US" sz="5600"/>
              <a:t> S, </a:t>
            </a:r>
            <a:r>
              <a:rPr lang="en-US" sz="5600" err="1"/>
              <a:t>Losseau</a:t>
            </a:r>
            <a:r>
              <a:rPr lang="en-US" sz="5600"/>
              <a:t> C, </a:t>
            </a:r>
            <a:r>
              <a:rPr lang="en-US" sz="5600" err="1"/>
              <a:t>Speybroeck</a:t>
            </a:r>
            <a:r>
              <a:rPr lang="en-US" sz="5600"/>
              <a:t> N, Boland B. Inappropriate prescribing and related hospital admissions in frail older persons according to the STOPP and START criteria. Drugs &amp; aging. 2012 Oct 1;29(10):829-37.</a:t>
            </a:r>
            <a:endParaRPr lang="en-CA" sz="5600"/>
          </a:p>
          <a:p>
            <a:pPr marL="0" indent="0">
              <a:buNone/>
            </a:pPr>
            <a:r>
              <a:rPr lang="en-US" sz="5600" u="sng">
                <a:hlinkClick r:id="rId2"/>
              </a:rPr>
              <a:t>https://www.ncbi.nlm.nih.gov/pubmed/23044639</a:t>
            </a:r>
            <a:r>
              <a:rPr lang="en-US" sz="5600"/>
              <a:t>   </a:t>
            </a:r>
            <a:endParaRPr lang="en-CA" sz="5600"/>
          </a:p>
          <a:p>
            <a:pPr marL="0" indent="0">
              <a:buNone/>
            </a:pPr>
            <a:r>
              <a:rPr lang="en-CA" sz="5600"/>
              <a:t> </a:t>
            </a:r>
          </a:p>
          <a:p>
            <a:pPr marL="0" indent="0">
              <a:buNone/>
            </a:pPr>
            <a:r>
              <a:rPr lang="en-US" sz="5600" err="1"/>
              <a:t>Clarfield</a:t>
            </a:r>
            <a:r>
              <a:rPr lang="en-US" sz="5600"/>
              <a:t> AM. Screening in frail older people: an ounce of prevention or a pound of trouble? J Am </a:t>
            </a:r>
            <a:r>
              <a:rPr lang="en-US" sz="5600" err="1"/>
              <a:t>Geriatr</a:t>
            </a:r>
            <a:r>
              <a:rPr lang="en-US" sz="5600"/>
              <a:t> Soc. 2010 Oct;58(10):2016-21. PMID: 20929471. </a:t>
            </a:r>
            <a:endParaRPr lang="en-CA" sz="5600"/>
          </a:p>
          <a:p>
            <a:pPr marL="0" indent="0">
              <a:buNone/>
            </a:pPr>
            <a:r>
              <a:rPr lang="en-US" sz="5600" u="sng">
                <a:hlinkClick r:id="rId2"/>
              </a:rPr>
              <a:t>https://www.ncbi.nlm.nih.gov/pubmed/20929471</a:t>
            </a:r>
            <a:r>
              <a:rPr lang="en-US" sz="5600"/>
              <a:t>    </a:t>
            </a:r>
            <a:endParaRPr lang="en-CA" sz="5600"/>
          </a:p>
          <a:p>
            <a:pPr marL="0" indent="0">
              <a:buNone/>
            </a:pPr>
            <a:r>
              <a:rPr lang="en-CA" sz="5600"/>
              <a:t> </a:t>
            </a:r>
          </a:p>
          <a:p>
            <a:pPr marL="0" indent="0">
              <a:buNone/>
            </a:pPr>
            <a:r>
              <a:rPr lang="en-CA" sz="5600"/>
              <a:t>Johnson KL, </a:t>
            </a:r>
            <a:r>
              <a:rPr lang="en-CA" sz="5600" err="1"/>
              <a:t>Dumkow</a:t>
            </a:r>
            <a:r>
              <a:rPr lang="en-CA" sz="5600"/>
              <a:t> LE, </a:t>
            </a:r>
            <a:r>
              <a:rPr lang="en-CA" sz="5600" err="1"/>
              <a:t>Salvati</a:t>
            </a:r>
            <a:r>
              <a:rPr lang="en-CA" sz="5600"/>
              <a:t> LA, Johnson KM, Yee MA, </a:t>
            </a:r>
            <a:r>
              <a:rPr lang="en-CA" sz="5600" err="1"/>
              <a:t>Egwuatu</a:t>
            </a:r>
            <a:r>
              <a:rPr lang="en-CA" sz="5600"/>
              <a:t> NE. Comparison of diagnosis and prescribing practices between virtual visits and office visits for adults diagnosed with uncomplicated urinary tract infections within a primary care network. Infection Control &amp; Hospital Epidemiology. 2020 Oct 29:1-6.</a:t>
            </a:r>
          </a:p>
          <a:p>
            <a:pPr marL="0" indent="0">
              <a:buNone/>
            </a:pPr>
            <a:r>
              <a:rPr lang="en-CA" sz="5600">
                <a:hlinkClick r:id="rId2"/>
              </a:rPr>
              <a:t>https://www.ncbi.nlm.nih.gov/pubmed/33118916/</a:t>
            </a:r>
            <a:endParaRPr lang="en-CA" sz="5600"/>
          </a:p>
          <a:p>
            <a:pPr marL="0" indent="0">
              <a:buNone/>
            </a:pPr>
            <a:endParaRPr lang="en-CA" sz="5600"/>
          </a:p>
          <a:p>
            <a:pPr marL="0" indent="0">
              <a:buNone/>
            </a:pPr>
            <a:r>
              <a:rPr lang="en-CA" sz="5600"/>
              <a:t>Liu M, Maxwell CJ, Armstrong P, Schwandt M, Moser A, McGregor MJ, </a:t>
            </a:r>
            <a:r>
              <a:rPr lang="en-CA" sz="5600" err="1"/>
              <a:t>Bronskill</a:t>
            </a:r>
            <a:r>
              <a:rPr lang="en-CA" sz="5600"/>
              <a:t> SE, </a:t>
            </a:r>
            <a:r>
              <a:rPr lang="en-CA" sz="5600" err="1"/>
              <a:t>Dhalla</a:t>
            </a:r>
            <a:r>
              <a:rPr lang="en-CA" sz="5600"/>
              <a:t> IA. COVID-19 in long-term care homes in Ontario and British Columbia. CMAJ. 2020 Jan 1.</a:t>
            </a:r>
          </a:p>
          <a:p>
            <a:pPr marL="0" indent="0">
              <a:buNone/>
            </a:pPr>
            <a:r>
              <a:rPr lang="en-CA" sz="5600">
                <a:hlinkClick r:id="rId2"/>
              </a:rPr>
              <a:t>https://pubmed.ncbi.nlm.nih.gov/32998943/</a:t>
            </a:r>
            <a:endParaRPr lang="en-CA" sz="5600"/>
          </a:p>
          <a:p>
            <a:pPr marL="0" indent="0">
              <a:buNone/>
            </a:pPr>
            <a:r>
              <a:rPr lang="en-CA" sz="5600" b="0" i="0" u="none" strike="noStrike">
                <a:solidFill>
                  <a:srgbClr val="222222"/>
                </a:solidFill>
                <a:effectLst/>
                <a:latin typeface="Calibri" panose="020F0502020204030204" pitchFamily="34" charset="0"/>
                <a:cs typeface="Calibri" panose="020F0502020204030204" pitchFamily="34" charset="0"/>
              </a:rPr>
              <a:t>Cai T, </a:t>
            </a:r>
            <a:r>
              <a:rPr lang="en-CA" sz="5600" b="0" i="0" u="none" strike="noStrike" err="1">
                <a:solidFill>
                  <a:srgbClr val="222222"/>
                </a:solidFill>
                <a:effectLst/>
                <a:latin typeface="Calibri" panose="020F0502020204030204" pitchFamily="34" charset="0"/>
                <a:cs typeface="Calibri" panose="020F0502020204030204" pitchFamily="34" charset="0"/>
              </a:rPr>
              <a:t>Tascini</a:t>
            </a:r>
            <a:r>
              <a:rPr lang="en-CA" sz="5600" b="0" i="0" u="none" strike="noStrike">
                <a:solidFill>
                  <a:srgbClr val="222222"/>
                </a:solidFill>
                <a:effectLst/>
                <a:latin typeface="Calibri" panose="020F0502020204030204" pitchFamily="34" charset="0"/>
                <a:cs typeface="Calibri" panose="020F0502020204030204" pitchFamily="34" charset="0"/>
              </a:rPr>
              <a:t> C, </a:t>
            </a:r>
            <a:r>
              <a:rPr lang="en-CA" sz="5600" b="0" i="0" u="none" strike="noStrike" err="1">
                <a:solidFill>
                  <a:srgbClr val="222222"/>
                </a:solidFill>
                <a:effectLst/>
                <a:latin typeface="Calibri" panose="020F0502020204030204" pitchFamily="34" charset="0"/>
                <a:cs typeface="Calibri" panose="020F0502020204030204" pitchFamily="34" charset="0"/>
              </a:rPr>
              <a:t>Novelli</a:t>
            </a:r>
            <a:r>
              <a:rPr lang="en-CA" sz="5600" b="0" i="0" u="none" strike="noStrike">
                <a:solidFill>
                  <a:srgbClr val="222222"/>
                </a:solidFill>
                <a:effectLst/>
                <a:latin typeface="Calibri" panose="020F0502020204030204" pitchFamily="34" charset="0"/>
                <a:cs typeface="Calibri" panose="020F0502020204030204" pitchFamily="34" charset="0"/>
              </a:rPr>
              <a:t> A, </a:t>
            </a:r>
            <a:r>
              <a:rPr lang="en-CA" sz="5600" b="0" i="0" u="none" strike="noStrike" err="1">
                <a:solidFill>
                  <a:srgbClr val="222222"/>
                </a:solidFill>
                <a:effectLst/>
                <a:latin typeface="Calibri" panose="020F0502020204030204" pitchFamily="34" charset="0"/>
                <a:cs typeface="Calibri" panose="020F0502020204030204" pitchFamily="34" charset="0"/>
              </a:rPr>
              <a:t>Anceschi</a:t>
            </a:r>
            <a:r>
              <a:rPr lang="en-CA" sz="5600" b="0" i="0" u="none" strike="noStrike">
                <a:solidFill>
                  <a:srgbClr val="222222"/>
                </a:solidFill>
                <a:effectLst/>
                <a:latin typeface="Calibri" panose="020F0502020204030204" pitchFamily="34" charset="0"/>
                <a:cs typeface="Calibri" panose="020F0502020204030204" pitchFamily="34" charset="0"/>
              </a:rPr>
              <a:t> U, </a:t>
            </a:r>
            <a:r>
              <a:rPr lang="en-CA" sz="5600" b="0" i="0" u="none" strike="noStrike" err="1">
                <a:solidFill>
                  <a:srgbClr val="222222"/>
                </a:solidFill>
                <a:effectLst/>
                <a:latin typeface="Calibri" panose="020F0502020204030204" pitchFamily="34" charset="0"/>
                <a:cs typeface="Calibri" panose="020F0502020204030204" pitchFamily="34" charset="0"/>
              </a:rPr>
              <a:t>Bonkat</a:t>
            </a:r>
            <a:r>
              <a:rPr lang="en-CA" sz="5600" b="0" i="0" u="none" strike="noStrike">
                <a:solidFill>
                  <a:srgbClr val="222222"/>
                </a:solidFill>
                <a:effectLst/>
                <a:latin typeface="Calibri" panose="020F0502020204030204" pitchFamily="34" charset="0"/>
                <a:cs typeface="Calibri" panose="020F0502020204030204" pitchFamily="34" charset="0"/>
              </a:rPr>
              <a:t> G, </a:t>
            </a:r>
            <a:r>
              <a:rPr lang="en-CA" sz="5600" b="0" i="0" u="none" strike="noStrike" err="1">
                <a:solidFill>
                  <a:srgbClr val="222222"/>
                </a:solidFill>
                <a:effectLst/>
                <a:latin typeface="Calibri" panose="020F0502020204030204" pitchFamily="34" charset="0"/>
                <a:cs typeface="Calibri" panose="020F0502020204030204" pitchFamily="34" charset="0"/>
              </a:rPr>
              <a:t>Wagenlehner</a:t>
            </a:r>
            <a:r>
              <a:rPr lang="en-CA" sz="5600" b="0" i="0" u="none" strike="noStrike">
                <a:solidFill>
                  <a:srgbClr val="222222"/>
                </a:solidFill>
                <a:effectLst/>
                <a:latin typeface="Calibri" panose="020F0502020204030204" pitchFamily="34" charset="0"/>
                <a:cs typeface="Calibri" panose="020F0502020204030204" pitchFamily="34" charset="0"/>
              </a:rPr>
              <a:t> F, </a:t>
            </a:r>
            <a:r>
              <a:rPr lang="en-CA" sz="5600" b="0" i="0" u="none" strike="noStrike" err="1">
                <a:solidFill>
                  <a:srgbClr val="222222"/>
                </a:solidFill>
                <a:effectLst/>
                <a:latin typeface="Calibri" panose="020F0502020204030204" pitchFamily="34" charset="0"/>
                <a:cs typeface="Calibri" panose="020F0502020204030204" pitchFamily="34" charset="0"/>
              </a:rPr>
              <a:t>Bjerklund</a:t>
            </a:r>
            <a:r>
              <a:rPr lang="en-CA" sz="5600" b="0" i="0" u="none" strike="noStrike">
                <a:solidFill>
                  <a:srgbClr val="222222"/>
                </a:solidFill>
                <a:effectLst/>
                <a:latin typeface="Calibri" panose="020F0502020204030204" pitchFamily="34" charset="0"/>
                <a:cs typeface="Calibri" panose="020F0502020204030204" pitchFamily="34" charset="0"/>
              </a:rPr>
              <a:t> Johansen TE. The Management of Urinary Tract Infections during the COVID-19 Pandemic: What Do We Need to Know?. </a:t>
            </a:r>
            <a:r>
              <a:rPr lang="en-CA" sz="5600" b="0" i="0" u="none" strike="noStrike" err="1">
                <a:solidFill>
                  <a:srgbClr val="222222"/>
                </a:solidFill>
                <a:effectLst/>
                <a:latin typeface="Calibri" panose="020F0502020204030204" pitchFamily="34" charset="0"/>
                <a:cs typeface="Calibri" panose="020F0502020204030204" pitchFamily="34" charset="0"/>
              </a:rPr>
              <a:t>Uro</a:t>
            </a:r>
            <a:r>
              <a:rPr lang="en-CA" sz="5600" b="0" i="0" u="none" strike="noStrike">
                <a:solidFill>
                  <a:srgbClr val="222222"/>
                </a:solidFill>
                <a:effectLst/>
                <a:latin typeface="Calibri" panose="020F0502020204030204" pitchFamily="34" charset="0"/>
                <a:cs typeface="Calibri" panose="020F0502020204030204" pitchFamily="34" charset="0"/>
              </a:rPr>
              <a:t>. 2022 Mar 11;2(1):55-64.</a:t>
            </a:r>
            <a:endParaRPr lang="en-CA" sz="5600">
              <a:latin typeface="Calibri" panose="020F0502020204030204" pitchFamily="34" charset="0"/>
              <a:cs typeface="Calibri" panose="020F0502020204030204" pitchFamily="34" charset="0"/>
            </a:endParaRPr>
          </a:p>
          <a:p>
            <a:pPr marL="0" indent="0">
              <a:buNone/>
            </a:pPr>
            <a:r>
              <a:rPr lang="en-CA" sz="5600">
                <a:hlinkClick r:id="rId2"/>
              </a:rPr>
              <a:t>https://www.mdpi.com/1537576</a:t>
            </a:r>
            <a:endParaRPr lang="en-CA" sz="5600"/>
          </a:p>
          <a:p>
            <a:pPr marL="0" indent="0">
              <a:buNone/>
            </a:pPr>
            <a:endParaRPr lang="en-CA" sz="5600"/>
          </a:p>
          <a:p>
            <a:pPr marL="0" indent="0">
              <a:buNone/>
            </a:pPr>
            <a:endParaRPr lang="en-CA" sz="5600"/>
          </a:p>
          <a:p>
            <a:pPr marL="0" indent="0">
              <a:buNone/>
            </a:pPr>
            <a:endParaRPr lang="en-CA" sz="3500"/>
          </a:p>
          <a:p>
            <a:pPr marL="0" indent="0">
              <a:buNone/>
            </a:pPr>
            <a:endParaRPr lang="en-US"/>
          </a:p>
        </p:txBody>
      </p:sp>
      <p:sp>
        <p:nvSpPr>
          <p:cNvPr id="4" name="Title 1">
            <a:extLst>
              <a:ext uri="{FF2B5EF4-FFF2-40B4-BE49-F238E27FC236}">
                <a16:creationId xmlns:a16="http://schemas.microsoft.com/office/drawing/2014/main" id="{311949E1-0B1D-0B43-960B-DA5DAE64664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5AB7B2"/>
                </a:solidFill>
              </a:rPr>
              <a:t>References</a:t>
            </a:r>
            <a:endParaRPr lang="en-US"/>
          </a:p>
        </p:txBody>
      </p:sp>
      <p:sp>
        <p:nvSpPr>
          <p:cNvPr id="2" name="Slide Number Placeholder 1">
            <a:extLst>
              <a:ext uri="{FF2B5EF4-FFF2-40B4-BE49-F238E27FC236}">
                <a16:creationId xmlns:a16="http://schemas.microsoft.com/office/drawing/2014/main" id="{E2B70D9D-180D-484F-966E-5EDC9836A966}"/>
              </a:ext>
            </a:extLst>
          </p:cNvPr>
          <p:cNvSpPr>
            <a:spLocks noGrp="1"/>
          </p:cNvSpPr>
          <p:nvPr>
            <p:ph type="sldNum" sz="quarter" idx="12"/>
          </p:nvPr>
        </p:nvSpPr>
        <p:spPr/>
        <p:txBody>
          <a:bodyPr/>
          <a:lstStyle/>
          <a:p>
            <a:fld id="{37D383D9-8D54-9C46-85DC-4970CA1D4682}" type="slidenum">
              <a:rPr lang="en-US" smtClean="0"/>
              <a:t>58</a:t>
            </a:fld>
            <a:endParaRPr lang="en-US"/>
          </a:p>
        </p:txBody>
      </p:sp>
    </p:spTree>
    <p:extLst>
      <p:ext uri="{BB962C8B-B14F-4D97-AF65-F5344CB8AC3E}">
        <p14:creationId xmlns:p14="http://schemas.microsoft.com/office/powerpoint/2010/main" val="1712788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B345-503E-6944-ABE4-7B5BBDC77A57}"/>
              </a:ext>
            </a:extLst>
          </p:cNvPr>
          <p:cNvSpPr>
            <a:spLocks noGrp="1"/>
          </p:cNvSpPr>
          <p:nvPr>
            <p:ph type="title"/>
          </p:nvPr>
        </p:nvSpPr>
        <p:spPr/>
        <p:txBody>
          <a:bodyPr/>
          <a:lstStyle/>
          <a:p>
            <a:r>
              <a:rPr lang="en-US" b="1">
                <a:solidFill>
                  <a:srgbClr val="5AB7B2"/>
                </a:solidFill>
              </a:rPr>
              <a:t>References</a:t>
            </a:r>
            <a:endParaRPr lang="en-US"/>
          </a:p>
        </p:txBody>
      </p:sp>
      <p:sp>
        <p:nvSpPr>
          <p:cNvPr id="3" name="Content Placeholder 2">
            <a:extLst>
              <a:ext uri="{FF2B5EF4-FFF2-40B4-BE49-F238E27FC236}">
                <a16:creationId xmlns:a16="http://schemas.microsoft.com/office/drawing/2014/main" id="{10DFBC01-0525-4044-BAC0-38802CB04E32}"/>
              </a:ext>
            </a:extLst>
          </p:cNvPr>
          <p:cNvSpPr>
            <a:spLocks noGrp="1"/>
          </p:cNvSpPr>
          <p:nvPr>
            <p:ph idx="1"/>
          </p:nvPr>
        </p:nvSpPr>
        <p:spPr>
          <a:xfrm>
            <a:off x="313038" y="1454418"/>
            <a:ext cx="11565924" cy="4960637"/>
          </a:xfrm>
        </p:spPr>
        <p:txBody>
          <a:bodyPr>
            <a:normAutofit fontScale="85000" lnSpcReduction="20000"/>
          </a:bodyPr>
          <a:lstStyle/>
          <a:p>
            <a:pPr marL="0" indent="0">
              <a:buNone/>
            </a:pPr>
            <a:r>
              <a:rPr lang="en-US" sz="1500"/>
              <a:t> </a:t>
            </a:r>
            <a:endParaRPr lang="en-CA" sz="1500"/>
          </a:p>
          <a:p>
            <a:pPr marL="0" indent="0">
              <a:buNone/>
            </a:pPr>
            <a:r>
              <a:rPr lang="en-US" sz="1600"/>
              <a:t>Collins R, Charles J, Moser A, Birmingham B, Grill A, Gottesman M. Improving medical services in Canadian long term care homes. Canadian Family Physician.  2020 Oct 7. </a:t>
            </a:r>
            <a:endParaRPr lang="en-CA" sz="1600"/>
          </a:p>
          <a:p>
            <a:pPr marL="0" indent="0">
              <a:buNone/>
            </a:pPr>
            <a:r>
              <a:rPr lang="en-US" sz="1600" u="sng">
                <a:hlinkClick r:id="rId2"/>
              </a:rPr>
              <a:t>https://www.cfp.ca/news/2020/10/07/10-07</a:t>
            </a:r>
            <a:endParaRPr lang="en-CA" sz="1600"/>
          </a:p>
          <a:p>
            <a:pPr marL="0" indent="0">
              <a:buNone/>
            </a:pPr>
            <a:endParaRPr lang="en-US" sz="1500"/>
          </a:p>
          <a:p>
            <a:pPr marL="0" indent="0">
              <a:buNone/>
            </a:pPr>
            <a:r>
              <a:rPr lang="en-US" sz="1500"/>
              <a:t>Gillespie SM, Moser AL, </a:t>
            </a:r>
            <a:r>
              <a:rPr lang="en-US" sz="1500" err="1"/>
              <a:t>Gokula</a:t>
            </a:r>
            <a:r>
              <a:rPr lang="en-US" sz="1500"/>
              <a:t> M, Edmondson T, Rees J, Nelson D, Handler SM. Standards for the use of telemedicine for evaluation and management of resident change of condition in the nursing home. Journal of the American Medical Directors Association. 2019 Feb 1;20(2):115-22. </a:t>
            </a:r>
            <a:endParaRPr lang="en-CA" sz="1500"/>
          </a:p>
          <a:p>
            <a:pPr marL="0" indent="0">
              <a:buNone/>
            </a:pPr>
            <a:r>
              <a:rPr lang="en-US" sz="1500" u="sng">
                <a:hlinkClick r:id="rId2"/>
              </a:rPr>
              <a:t>https://www.ncbi.nlm.nih.gov/pubmed/30691620/</a:t>
            </a:r>
            <a:endParaRPr lang="en-CA" sz="1500"/>
          </a:p>
          <a:p>
            <a:pPr marL="0" indent="0">
              <a:buNone/>
            </a:pPr>
            <a:r>
              <a:rPr lang="en-CA" sz="1500"/>
              <a:t> </a:t>
            </a:r>
          </a:p>
          <a:p>
            <a:pPr marL="0" indent="0">
              <a:buNone/>
            </a:pPr>
            <a:r>
              <a:rPr lang="en-US" sz="1500"/>
              <a:t>Gillespie SM, Handler SM, </a:t>
            </a:r>
            <a:r>
              <a:rPr lang="en-US" sz="1500" err="1"/>
              <a:t>Bardakh</a:t>
            </a:r>
            <a:r>
              <a:rPr lang="en-US" sz="1500"/>
              <a:t> A. Innovation Through Regulation: COVID-19 and the Evolving Utility of Telemedicine. Journal of the American Medical Directors Association. 2020 Aug 1;21(8):1007-9.</a:t>
            </a:r>
            <a:endParaRPr lang="en-CA" sz="1500"/>
          </a:p>
          <a:p>
            <a:pPr marL="0" indent="0">
              <a:buNone/>
            </a:pPr>
            <a:r>
              <a:rPr lang="en-US" sz="1500" u="sng">
                <a:hlinkClick r:id="rId2"/>
              </a:rPr>
              <a:t>https://www.ncbi.nlm.nih.gov/pubmed/32736843/</a:t>
            </a:r>
            <a:endParaRPr lang="en-CA" sz="1500"/>
          </a:p>
          <a:p>
            <a:pPr marL="0" indent="0">
              <a:buNone/>
            </a:pPr>
            <a:r>
              <a:rPr lang="en-US" sz="1500"/>
              <a:t> </a:t>
            </a:r>
            <a:endParaRPr lang="en-CA" sz="1500"/>
          </a:p>
          <a:p>
            <a:pPr marL="0" indent="0">
              <a:buNone/>
            </a:pPr>
            <a:r>
              <a:rPr lang="en-US" sz="1500"/>
              <a:t>Unruh MA, Yun H, Zhang Y, Braun RT, Jung HY. Nursing home characteristics associated with COVID-19 deaths in Connecticut, New Jersey, and New York. Journal of the American Medical Directors Association. 2020 Jul 1;21(7):1001-3. </a:t>
            </a:r>
            <a:endParaRPr lang="en-CA" sz="1500"/>
          </a:p>
          <a:p>
            <a:pPr marL="0" indent="0">
              <a:buNone/>
            </a:pPr>
            <a:r>
              <a:rPr lang="en-US" sz="1500" u="sng">
                <a:hlinkClick r:id="rId2"/>
              </a:rPr>
              <a:t>https://www.ncbi.nlm.nih.gov/pubmed/32674812/</a:t>
            </a:r>
            <a:endParaRPr lang="en-US" sz="1500" u="sng"/>
          </a:p>
          <a:p>
            <a:pPr marL="0" indent="0">
              <a:buNone/>
            </a:pPr>
            <a:endParaRPr lang="en-US" sz="1500" u="sng"/>
          </a:p>
          <a:p>
            <a:pPr marL="0" indent="0">
              <a:buNone/>
            </a:pPr>
            <a:r>
              <a:rPr lang="en-CA" sz="1500">
                <a:solidFill>
                  <a:srgbClr val="222222"/>
                </a:solidFill>
              </a:rPr>
              <a:t>Grabowski, David C., and A. James O’Malley. "Use of telemedicine can reduce hospitalizations of nursing home residents and generate savings for </a:t>
            </a:r>
            <a:r>
              <a:rPr lang="en-CA" sz="1500" err="1">
                <a:solidFill>
                  <a:srgbClr val="222222"/>
                </a:solidFill>
              </a:rPr>
              <a:t>medicare</a:t>
            </a:r>
            <a:r>
              <a:rPr lang="en-CA" sz="1500">
                <a:solidFill>
                  <a:srgbClr val="222222"/>
                </a:solidFill>
              </a:rPr>
              <a:t>." </a:t>
            </a:r>
            <a:r>
              <a:rPr lang="en-CA" sz="1500" i="1">
                <a:solidFill>
                  <a:srgbClr val="222222"/>
                </a:solidFill>
              </a:rPr>
              <a:t>Health Affairs</a:t>
            </a:r>
            <a:r>
              <a:rPr lang="en-CA" sz="1500">
                <a:solidFill>
                  <a:srgbClr val="222222"/>
                </a:solidFill>
              </a:rPr>
              <a:t>33.2 (2014): 244-250.</a:t>
            </a:r>
            <a:endParaRPr lang="en-US"/>
          </a:p>
          <a:p>
            <a:pPr marL="0" indent="0">
              <a:buNone/>
            </a:pPr>
            <a:r>
              <a:rPr lang="en-US" sz="1500">
                <a:hlinkClick r:id="rId2"/>
              </a:rPr>
              <a:t>https://pubmed.ncbi.nlm.nih.gov/24493767/</a:t>
            </a:r>
            <a:endParaRPr lang="en-US" sz="1500"/>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47EC4A65-412B-384C-8BFD-3E087C029430}"/>
              </a:ext>
            </a:extLst>
          </p:cNvPr>
          <p:cNvSpPr>
            <a:spLocks noGrp="1"/>
          </p:cNvSpPr>
          <p:nvPr>
            <p:ph type="sldNum" sz="quarter" idx="12"/>
          </p:nvPr>
        </p:nvSpPr>
        <p:spPr/>
        <p:txBody>
          <a:bodyPr/>
          <a:lstStyle/>
          <a:p>
            <a:fld id="{37D383D9-8D54-9C46-85DC-4970CA1D4682}" type="slidenum">
              <a:rPr lang="en-US" smtClean="0"/>
              <a:t>59</a:t>
            </a:fld>
            <a:endParaRPr lang="en-US"/>
          </a:p>
        </p:txBody>
      </p:sp>
    </p:spTree>
    <p:extLst>
      <p:ext uri="{BB962C8B-B14F-4D97-AF65-F5344CB8AC3E}">
        <p14:creationId xmlns:p14="http://schemas.microsoft.com/office/powerpoint/2010/main" val="4077459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rgbClr val="5AB7B2"/>
                </a:solidFill>
              </a:rPr>
              <a:t>Disclosure of Financial Support</a:t>
            </a:r>
          </a:p>
        </p:txBody>
      </p:sp>
      <p:sp>
        <p:nvSpPr>
          <p:cNvPr id="3" name="Content Placeholder 2"/>
          <p:cNvSpPr>
            <a:spLocks noGrp="1"/>
          </p:cNvSpPr>
          <p:nvPr>
            <p:ph idx="1"/>
          </p:nvPr>
        </p:nvSpPr>
        <p:spPr/>
        <p:txBody>
          <a:bodyPr>
            <a:normAutofit/>
          </a:bodyPr>
          <a:lstStyle/>
          <a:p>
            <a:r>
              <a:rPr lang="en-CA" sz="2400" b="1" u="sng" dirty="0"/>
              <a:t>Potential for conflict(s) of interest</a:t>
            </a:r>
            <a:r>
              <a:rPr lang="en-CA" sz="2400" b="1" dirty="0"/>
              <a:t>:</a:t>
            </a:r>
          </a:p>
          <a:p>
            <a:pPr lvl="1"/>
            <a:r>
              <a:rPr lang="en-CA" sz="2000" b="1" dirty="0"/>
              <a:t>None</a:t>
            </a:r>
            <a:endParaRPr lang="en-CA" sz="2000" dirty="0"/>
          </a:p>
          <a:p>
            <a:pPr marL="0" indent="0">
              <a:buNone/>
            </a:pPr>
            <a:endParaRPr lang="en-CA" sz="2400" dirty="0"/>
          </a:p>
        </p:txBody>
      </p:sp>
      <p:pic>
        <p:nvPicPr>
          <p:cNvPr id="5" name="Picture 4">
            <a:extLst>
              <a:ext uri="{FF2B5EF4-FFF2-40B4-BE49-F238E27FC236}">
                <a16:creationId xmlns:a16="http://schemas.microsoft.com/office/drawing/2014/main" id="{655AEBC1-372B-A77F-DF27-1D641EB8DAAD}"/>
              </a:ext>
            </a:extLst>
          </p:cNvPr>
          <p:cNvPicPr>
            <a:picLocks noChangeAspect="1"/>
          </p:cNvPicPr>
          <p:nvPr/>
        </p:nvPicPr>
        <p:blipFill>
          <a:blip r:embed="rId3"/>
          <a:stretch>
            <a:fillRect/>
          </a:stretch>
        </p:blipFill>
        <p:spPr>
          <a:xfrm>
            <a:off x="-17585" y="6509617"/>
            <a:ext cx="12398404" cy="367200"/>
          </a:xfrm>
          <a:prstGeom prst="rect">
            <a:avLst/>
          </a:prstGeom>
        </p:spPr>
      </p:pic>
      <p:sp>
        <p:nvSpPr>
          <p:cNvPr id="4" name="Rectangle 3">
            <a:extLst>
              <a:ext uri="{FF2B5EF4-FFF2-40B4-BE49-F238E27FC236}">
                <a16:creationId xmlns:a16="http://schemas.microsoft.com/office/drawing/2014/main" id="{9FF7583F-55DF-30EE-DB36-23B3AA13E422}"/>
              </a:ext>
            </a:extLst>
          </p:cNvPr>
          <p:cNvSpPr/>
          <p:nvPr/>
        </p:nvSpPr>
        <p:spPr>
          <a:xfrm>
            <a:off x="5436943" y="6575771"/>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249534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260648"/>
            <a:ext cx="8229600" cy="1143000"/>
          </a:xfrm>
        </p:spPr>
        <p:txBody>
          <a:bodyPr/>
          <a:lstStyle/>
          <a:p>
            <a:r>
              <a:rPr lang="en-CA" dirty="0">
                <a:solidFill>
                  <a:srgbClr val="5AB7B2"/>
                </a:solidFill>
              </a:rPr>
              <a:t>Mitigating Potential Bias</a:t>
            </a:r>
          </a:p>
        </p:txBody>
      </p:sp>
      <p:sp>
        <p:nvSpPr>
          <p:cNvPr id="3" name="Content Placeholder 2"/>
          <p:cNvSpPr>
            <a:spLocks noGrp="1"/>
          </p:cNvSpPr>
          <p:nvPr>
            <p:ph idx="1"/>
          </p:nvPr>
        </p:nvSpPr>
        <p:spPr/>
        <p:txBody>
          <a:bodyPr>
            <a:normAutofit/>
          </a:bodyPr>
          <a:lstStyle/>
          <a:p>
            <a:r>
              <a:rPr lang="en-CA" sz="2000" dirty="0"/>
              <a:t>N/A</a:t>
            </a:r>
          </a:p>
          <a:p>
            <a:endParaRPr lang="en-CA" dirty="0"/>
          </a:p>
        </p:txBody>
      </p:sp>
      <p:pic>
        <p:nvPicPr>
          <p:cNvPr id="5" name="Picture 4">
            <a:extLst>
              <a:ext uri="{FF2B5EF4-FFF2-40B4-BE49-F238E27FC236}">
                <a16:creationId xmlns:a16="http://schemas.microsoft.com/office/drawing/2014/main" id="{34550443-418F-F7DB-E3DF-6AE8DFCECCAB}"/>
              </a:ext>
            </a:extLst>
          </p:cNvPr>
          <p:cNvPicPr>
            <a:picLocks noChangeAspect="1"/>
          </p:cNvPicPr>
          <p:nvPr/>
        </p:nvPicPr>
        <p:blipFill>
          <a:blip r:embed="rId3"/>
          <a:stretch>
            <a:fillRect/>
          </a:stretch>
        </p:blipFill>
        <p:spPr>
          <a:xfrm>
            <a:off x="-17585" y="6509617"/>
            <a:ext cx="12398404" cy="367200"/>
          </a:xfrm>
          <a:prstGeom prst="rect">
            <a:avLst/>
          </a:prstGeom>
        </p:spPr>
      </p:pic>
      <p:sp>
        <p:nvSpPr>
          <p:cNvPr id="10" name="Rectangle 9">
            <a:extLst>
              <a:ext uri="{FF2B5EF4-FFF2-40B4-BE49-F238E27FC236}">
                <a16:creationId xmlns:a16="http://schemas.microsoft.com/office/drawing/2014/main" id="{80BA6AC7-8E20-3F90-1FFA-7C2C7D886E26}"/>
              </a:ext>
            </a:extLst>
          </p:cNvPr>
          <p:cNvSpPr/>
          <p:nvPr/>
        </p:nvSpPr>
        <p:spPr>
          <a:xfrm>
            <a:off x="5330618" y="6575771"/>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Tree>
    <p:extLst>
      <p:ext uri="{BB962C8B-B14F-4D97-AF65-F5344CB8AC3E}">
        <p14:creationId xmlns:p14="http://schemas.microsoft.com/office/powerpoint/2010/main" val="300015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07F21-1019-B649-B441-A68A643BD225}"/>
              </a:ext>
            </a:extLst>
          </p:cNvPr>
          <p:cNvSpPr>
            <a:spLocks noGrp="1"/>
          </p:cNvSpPr>
          <p:nvPr>
            <p:ph type="title"/>
          </p:nvPr>
        </p:nvSpPr>
        <p:spPr/>
        <p:txBody>
          <a:bodyPr/>
          <a:lstStyle/>
          <a:p>
            <a:r>
              <a:rPr lang="en-US" b="1" dirty="0">
                <a:solidFill>
                  <a:srgbClr val="62B7B2"/>
                </a:solidFill>
              </a:rPr>
              <a:t>Overview</a:t>
            </a:r>
            <a:endParaRPr lang="en-US" dirty="0"/>
          </a:p>
        </p:txBody>
      </p:sp>
      <p:sp>
        <p:nvSpPr>
          <p:cNvPr id="3" name="Content Placeholder 2">
            <a:extLst>
              <a:ext uri="{FF2B5EF4-FFF2-40B4-BE49-F238E27FC236}">
                <a16:creationId xmlns:a16="http://schemas.microsoft.com/office/drawing/2014/main" id="{4E69AB9C-7818-7B45-BEDA-FC5266B98A02}"/>
              </a:ext>
            </a:extLst>
          </p:cNvPr>
          <p:cNvSpPr>
            <a:spLocks noGrp="1"/>
          </p:cNvSpPr>
          <p:nvPr>
            <p:ph idx="1"/>
          </p:nvPr>
        </p:nvSpPr>
        <p:spPr/>
        <p:txBody>
          <a:bodyPr/>
          <a:lstStyle/>
          <a:p>
            <a:pPr marL="514350" indent="-514350">
              <a:buFont typeface="+mj-lt"/>
              <a:buAutoNum type="arabicPeriod"/>
            </a:pPr>
            <a:r>
              <a:rPr lang="en-US" dirty="0"/>
              <a:t>Choosing Wisely Canada Overview</a:t>
            </a:r>
          </a:p>
          <a:p>
            <a:pPr marL="514350" indent="-514350">
              <a:buFont typeface="+mj-lt"/>
              <a:buAutoNum type="arabicPeriod"/>
            </a:pPr>
            <a:r>
              <a:rPr lang="en-US" dirty="0"/>
              <a:t>Choosing Wisely Canada Long Term Care Recommendations</a:t>
            </a:r>
          </a:p>
          <a:p>
            <a:pPr marL="0" indent="0">
              <a:buNone/>
            </a:pPr>
            <a:r>
              <a:rPr lang="en-US" dirty="0"/>
              <a:t>	a. Avoiding unnecessary hospital transfers</a:t>
            </a:r>
          </a:p>
          <a:p>
            <a:pPr marL="0" indent="0">
              <a:buNone/>
            </a:pPr>
            <a:r>
              <a:rPr lang="en-US" dirty="0"/>
              <a:t>	b. Antibiotics Wisely in LTC</a:t>
            </a:r>
          </a:p>
          <a:p>
            <a:pPr marL="0" indent="0">
              <a:buNone/>
            </a:pPr>
            <a:r>
              <a:rPr lang="en-US" dirty="0"/>
              <a:t>	c. Appropriate use of antipsychotics</a:t>
            </a:r>
          </a:p>
          <a:p>
            <a:pPr marL="0" indent="0">
              <a:buNone/>
            </a:pPr>
            <a:endParaRPr lang="en-US" dirty="0"/>
          </a:p>
        </p:txBody>
      </p:sp>
      <p:pic>
        <p:nvPicPr>
          <p:cNvPr id="4" name="Picture 3">
            <a:extLst>
              <a:ext uri="{FF2B5EF4-FFF2-40B4-BE49-F238E27FC236}">
                <a16:creationId xmlns:a16="http://schemas.microsoft.com/office/drawing/2014/main" id="{4DB94D0A-BFCF-5149-AAB3-C1A29A8B8D06}"/>
              </a:ext>
            </a:extLst>
          </p:cNvPr>
          <p:cNvPicPr>
            <a:picLocks noChangeAspect="1"/>
          </p:cNvPicPr>
          <p:nvPr/>
        </p:nvPicPr>
        <p:blipFill>
          <a:blip r:embed="rId3"/>
          <a:stretch>
            <a:fillRect/>
          </a:stretch>
        </p:blipFill>
        <p:spPr>
          <a:xfrm>
            <a:off x="0" y="6509617"/>
            <a:ext cx="12398404" cy="367200"/>
          </a:xfrm>
          <a:prstGeom prst="rect">
            <a:avLst/>
          </a:prstGeom>
        </p:spPr>
      </p:pic>
      <p:sp>
        <p:nvSpPr>
          <p:cNvPr id="8" name="Rectangle 7">
            <a:extLst>
              <a:ext uri="{FF2B5EF4-FFF2-40B4-BE49-F238E27FC236}">
                <a16:creationId xmlns:a16="http://schemas.microsoft.com/office/drawing/2014/main" id="{1C189C41-5C13-CB4F-96DF-75AB16D26B37}"/>
              </a:ext>
            </a:extLst>
          </p:cNvPr>
          <p:cNvSpPr/>
          <p:nvPr/>
        </p:nvSpPr>
        <p:spPr>
          <a:xfrm>
            <a:off x="5224292" y="6556954"/>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5" name="Slide Number Placeholder 4">
            <a:extLst>
              <a:ext uri="{FF2B5EF4-FFF2-40B4-BE49-F238E27FC236}">
                <a16:creationId xmlns:a16="http://schemas.microsoft.com/office/drawing/2014/main" id="{348B5310-095F-764E-835B-379C2B42A8A7}"/>
              </a:ext>
            </a:extLst>
          </p:cNvPr>
          <p:cNvSpPr>
            <a:spLocks noGrp="1"/>
          </p:cNvSpPr>
          <p:nvPr>
            <p:ph type="sldNum" sz="quarter" idx="12"/>
          </p:nvPr>
        </p:nvSpPr>
        <p:spPr/>
        <p:txBody>
          <a:bodyPr/>
          <a:lstStyle/>
          <a:p>
            <a:fld id="{37D383D9-8D54-9C46-85DC-4970CA1D4682}" type="slidenum">
              <a:rPr lang="en-US" smtClean="0"/>
              <a:t>8</a:t>
            </a:fld>
            <a:endParaRPr lang="en-US" dirty="0"/>
          </a:p>
        </p:txBody>
      </p:sp>
    </p:spTree>
    <p:extLst>
      <p:ext uri="{BB962C8B-B14F-4D97-AF65-F5344CB8AC3E}">
        <p14:creationId xmlns:p14="http://schemas.microsoft.com/office/powerpoint/2010/main" val="45535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786" y="2057400"/>
            <a:ext cx="6815252" cy="286705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829" y="414240"/>
            <a:ext cx="4663603" cy="6029523"/>
          </a:xfrm>
          <a:prstGeom prst="rect">
            <a:avLst/>
          </a:prstGeom>
          <a:noFill/>
          <a:ln>
            <a:solidFill>
              <a:schemeClr val="bg1">
                <a:lumMod val="95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0708A3D8-2A56-A548-AD37-5C1786BC77CE}"/>
              </a:ext>
            </a:extLst>
          </p:cNvPr>
          <p:cNvPicPr>
            <a:picLocks noChangeAspect="1"/>
          </p:cNvPicPr>
          <p:nvPr/>
        </p:nvPicPr>
        <p:blipFill>
          <a:blip r:embed="rId5"/>
          <a:stretch>
            <a:fillRect/>
          </a:stretch>
        </p:blipFill>
        <p:spPr>
          <a:xfrm>
            <a:off x="17" y="6556496"/>
            <a:ext cx="12192000" cy="377704"/>
          </a:xfrm>
          <a:prstGeom prst="rect">
            <a:avLst/>
          </a:prstGeom>
        </p:spPr>
      </p:pic>
      <p:sp>
        <p:nvSpPr>
          <p:cNvPr id="6" name="Rectangle 5">
            <a:extLst>
              <a:ext uri="{FF2B5EF4-FFF2-40B4-BE49-F238E27FC236}">
                <a16:creationId xmlns:a16="http://schemas.microsoft.com/office/drawing/2014/main" id="{C0B409B6-D01C-4042-9E8B-2B90D25B50C3}"/>
              </a:ext>
            </a:extLst>
          </p:cNvPr>
          <p:cNvSpPr/>
          <p:nvPr/>
        </p:nvSpPr>
        <p:spPr>
          <a:xfrm>
            <a:off x="5224292" y="6571242"/>
            <a:ext cx="5695345" cy="301046"/>
          </a:xfrm>
          <a:prstGeom prst="rect">
            <a:avLst/>
          </a:prstGeom>
          <a:solidFill>
            <a:srgbClr val="5AB7B2"/>
          </a:solidFill>
          <a:ln>
            <a:solidFill>
              <a:srgbClr val="5AB7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www.choosingwiselycanada.org | @ChooseWiselyCA </a:t>
            </a:r>
          </a:p>
        </p:txBody>
      </p:sp>
      <p:sp>
        <p:nvSpPr>
          <p:cNvPr id="2" name="Slide Number Placeholder 1">
            <a:extLst>
              <a:ext uri="{FF2B5EF4-FFF2-40B4-BE49-F238E27FC236}">
                <a16:creationId xmlns:a16="http://schemas.microsoft.com/office/drawing/2014/main" id="{5AD6FB7E-872E-9E41-92E7-3B3DB7D2F5A3}"/>
              </a:ext>
            </a:extLst>
          </p:cNvPr>
          <p:cNvSpPr>
            <a:spLocks noGrp="1"/>
          </p:cNvSpPr>
          <p:nvPr>
            <p:ph type="sldNum" sz="quarter" idx="12"/>
          </p:nvPr>
        </p:nvSpPr>
        <p:spPr/>
        <p:txBody>
          <a:bodyPr/>
          <a:lstStyle/>
          <a:p>
            <a:fld id="{37D383D9-8D54-9C46-85DC-4970CA1D4682}" type="slidenum">
              <a:rPr lang="en-US" smtClean="0"/>
              <a:t>9</a:t>
            </a:fld>
            <a:endParaRPr lang="en-US" dirty="0"/>
          </a:p>
        </p:txBody>
      </p:sp>
      <p:pic>
        <p:nvPicPr>
          <p:cNvPr id="3" name="Picture 2">
            <a:extLst>
              <a:ext uri="{FF2B5EF4-FFF2-40B4-BE49-F238E27FC236}">
                <a16:creationId xmlns:a16="http://schemas.microsoft.com/office/drawing/2014/main" id="{2FC8EEA4-B292-09BD-9B9D-5FF25A713F35}"/>
              </a:ext>
            </a:extLst>
          </p:cNvPr>
          <p:cNvPicPr>
            <a:picLocks noChangeAspect="1"/>
          </p:cNvPicPr>
          <p:nvPr/>
        </p:nvPicPr>
        <p:blipFill>
          <a:blip r:embed="rId6"/>
          <a:stretch>
            <a:fillRect/>
          </a:stretch>
        </p:blipFill>
        <p:spPr>
          <a:xfrm>
            <a:off x="8924777" y="5317110"/>
            <a:ext cx="1057423" cy="1057423"/>
          </a:xfrm>
          <a:prstGeom prst="rect">
            <a:avLst/>
          </a:prstGeom>
        </p:spPr>
      </p:pic>
    </p:spTree>
    <p:extLst>
      <p:ext uri="{BB962C8B-B14F-4D97-AF65-F5344CB8AC3E}">
        <p14:creationId xmlns:p14="http://schemas.microsoft.com/office/powerpoint/2010/main" val="3926539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4F0C80-DBB6-44E0-994C-9CC40153201F}">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2602</TotalTime>
  <Words>3421</Words>
  <Application>Microsoft Office PowerPoint</Application>
  <PresentationFormat>Widescreen</PresentationFormat>
  <Paragraphs>523</Paragraphs>
  <Slides>59</Slides>
  <Notes>55</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Calibri Light</vt:lpstr>
      <vt:lpstr>Courier New</vt:lpstr>
      <vt:lpstr>Libre Franklin</vt:lpstr>
      <vt:lpstr>Wingdings</vt:lpstr>
      <vt:lpstr>Office Theme</vt:lpstr>
      <vt:lpstr>Choosing Wisely Canada LTC</vt:lpstr>
      <vt:lpstr>Faculty/Presenter Disclosure</vt:lpstr>
      <vt:lpstr>Disclosure of Financial Support</vt:lpstr>
      <vt:lpstr>Mitigating Potential Bias</vt:lpstr>
      <vt:lpstr>Faculty/Presenter Disclosure</vt:lpstr>
      <vt:lpstr>Disclosure of Financial Support</vt:lpstr>
      <vt:lpstr>Mitigating Potential Bias</vt:lpstr>
      <vt:lpstr>Overview</vt:lpstr>
      <vt:lpstr>PowerPoint Presentation</vt:lpstr>
      <vt:lpstr>An example of unnecessary care</vt:lpstr>
      <vt:lpstr>PowerPoint Presentation</vt:lpstr>
      <vt:lpstr>PowerPoint Presentation</vt:lpstr>
      <vt:lpstr>What is unique about CWC?</vt:lpstr>
      <vt:lpstr>Choosing Wisely Canada in LTC</vt:lpstr>
      <vt:lpstr>Barriers to Appropriate Care in LTC</vt:lpstr>
      <vt:lpstr>PowerPoint Presentation</vt:lpstr>
      <vt:lpstr>PowerPoint Presentation</vt:lpstr>
      <vt:lpstr> Long-Term Care Recommendations: www.choosingwiselycanada.org/long-term-care/ </vt:lpstr>
      <vt:lpstr>PowerPoint Presentation</vt:lpstr>
      <vt:lpstr>PowerPoint Presentation</vt:lpstr>
      <vt:lpstr>Hospital Transfers</vt:lpstr>
      <vt:lpstr>Hospital Transfers</vt:lpstr>
      <vt:lpstr>Hospital Transfers based on GoC</vt:lpstr>
      <vt:lpstr>Hospital Transfers  based on GoC</vt:lpstr>
      <vt:lpstr>PowerPoint Presentation</vt:lpstr>
      <vt:lpstr>Choosing Wisely Canada - Serious Illness Conversation Guide “Time to Talk”</vt:lpstr>
      <vt:lpstr>Antipsychotics</vt:lpstr>
      <vt:lpstr>Antipsychotics</vt:lpstr>
      <vt:lpstr>Antipsychotics in BPSD</vt:lpstr>
      <vt:lpstr>PowerPoint Presentation</vt:lpstr>
      <vt:lpstr>Steps to avoid unnecessary antipsychotic use</vt:lpstr>
      <vt:lpstr>Steps to avoid unnecessary antipsychotic use</vt:lpstr>
      <vt:lpstr>Urinary Tract Infections</vt:lpstr>
      <vt:lpstr>Antibiotics Wisely in LTC</vt:lpstr>
      <vt:lpstr>Urine Cultures in LTC </vt:lpstr>
      <vt:lpstr>  Reflect Before you Collect: Practice Change Recommendations for management of UTI in Long-Term Care  </vt:lpstr>
      <vt:lpstr>Practice Change Recommendations</vt:lpstr>
      <vt:lpstr>Practice Change Recommendations</vt:lpstr>
      <vt:lpstr>Practice Change Recommendations</vt:lpstr>
      <vt:lpstr>Practice Change Recommendations</vt:lpstr>
      <vt:lpstr>Practice Change Recommendations</vt:lpstr>
      <vt:lpstr>Resident and Caregiver resource choosingwiselycanada.org/wp-content/uploads/2017/06/UTIs-EN.pdf</vt:lpstr>
      <vt:lpstr>Feeding Tubes</vt:lpstr>
      <vt:lpstr>Feeding Tubes in advanced dementia</vt:lpstr>
      <vt:lpstr>Caring for Persons with Advanced Dementia choosingwiselycanada.org/wp-content/uploads/2017/05/Feeding-tubes-EN.pdf</vt:lpstr>
      <vt:lpstr>Long-Term Medications</vt:lpstr>
      <vt:lpstr>Long-Term Medications</vt:lpstr>
      <vt:lpstr>Screening and Routine Testing</vt:lpstr>
      <vt:lpstr>Screening and Routine Testing</vt:lpstr>
      <vt:lpstr>The Additional LTC Recommendation #7</vt:lpstr>
      <vt:lpstr>Physical Presence and Virtual Care</vt:lpstr>
      <vt:lpstr>A Virtual Care Innovation Example: LTC+</vt:lpstr>
      <vt:lpstr>Alberta Specialist Link and e- referral programs</vt:lpstr>
      <vt:lpstr>Physical Presence and Virtual Care</vt:lpstr>
      <vt:lpstr>Summary</vt:lpstr>
      <vt:lpstr>Discussion</vt:lpstr>
      <vt:lpstr>References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Wisely in Long-Term Care During COVID</dc:title>
  <dc:creator>Elliot Lass</dc:creator>
  <cp:lastModifiedBy>Deanne McKay</cp:lastModifiedBy>
  <cp:revision>283</cp:revision>
  <dcterms:created xsi:type="dcterms:W3CDTF">2020-11-02T19:30:46Z</dcterms:created>
  <dcterms:modified xsi:type="dcterms:W3CDTF">2023-11-06T14:13:55Z</dcterms:modified>
</cp:coreProperties>
</file>