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9"/>
  </p:notesMasterIdLst>
  <p:sldIdLst>
    <p:sldId id="638" r:id="rId5"/>
    <p:sldId id="637" r:id="rId6"/>
    <p:sldId id="1666" r:id="rId7"/>
    <p:sldId id="258" r:id="rId8"/>
    <p:sldId id="1668" r:id="rId9"/>
    <p:sldId id="1643" r:id="rId10"/>
    <p:sldId id="1664" r:id="rId11"/>
    <p:sldId id="1660" r:id="rId12"/>
    <p:sldId id="295" r:id="rId13"/>
    <p:sldId id="1640" r:id="rId14"/>
    <p:sldId id="343" r:id="rId15"/>
    <p:sldId id="1624" r:id="rId16"/>
    <p:sldId id="1626" r:id="rId17"/>
    <p:sldId id="1609" r:id="rId18"/>
    <p:sldId id="1627" r:id="rId19"/>
    <p:sldId id="1621" r:id="rId20"/>
    <p:sldId id="1610" r:id="rId21"/>
    <p:sldId id="1606" r:id="rId22"/>
    <p:sldId id="1611" r:id="rId23"/>
    <p:sldId id="1629" r:id="rId24"/>
    <p:sldId id="1641" r:id="rId25"/>
    <p:sldId id="1642" r:id="rId26"/>
    <p:sldId id="1628" r:id="rId27"/>
    <p:sldId id="1604" r:id="rId28"/>
    <p:sldId id="1613" r:id="rId29"/>
    <p:sldId id="1631" r:id="rId30"/>
    <p:sldId id="1630" r:id="rId31"/>
    <p:sldId id="1639" r:id="rId32"/>
    <p:sldId id="1661" r:id="rId33"/>
    <p:sldId id="1645" r:id="rId34"/>
    <p:sldId id="364" r:id="rId35"/>
    <p:sldId id="361" r:id="rId36"/>
    <p:sldId id="377" r:id="rId37"/>
    <p:sldId id="378" r:id="rId38"/>
    <p:sldId id="369" r:id="rId39"/>
    <p:sldId id="370" r:id="rId40"/>
    <p:sldId id="351" r:id="rId41"/>
    <p:sldId id="352" r:id="rId42"/>
    <p:sldId id="371" r:id="rId43"/>
    <p:sldId id="372" r:id="rId44"/>
    <p:sldId id="366" r:id="rId45"/>
    <p:sldId id="353" r:id="rId46"/>
    <p:sldId id="355" r:id="rId47"/>
    <p:sldId id="354" r:id="rId48"/>
    <p:sldId id="375" r:id="rId49"/>
    <p:sldId id="358" r:id="rId50"/>
    <p:sldId id="376" r:id="rId51"/>
    <p:sldId id="360" r:id="rId52"/>
    <p:sldId id="1662" r:id="rId53"/>
    <p:sldId id="1646" r:id="rId54"/>
    <p:sldId id="1647" r:id="rId55"/>
    <p:sldId id="357" r:id="rId56"/>
    <p:sldId id="1648" r:id="rId57"/>
    <p:sldId id="359" r:id="rId58"/>
    <p:sldId id="1649" r:id="rId59"/>
    <p:sldId id="1650" r:id="rId60"/>
    <p:sldId id="347" r:id="rId61"/>
    <p:sldId id="1651" r:id="rId62"/>
    <p:sldId id="348" r:id="rId63"/>
    <p:sldId id="1652" r:id="rId64"/>
    <p:sldId id="342" r:id="rId65"/>
    <p:sldId id="1653" r:id="rId66"/>
    <p:sldId id="1654" r:id="rId67"/>
    <p:sldId id="362" r:id="rId68"/>
    <p:sldId id="363" r:id="rId69"/>
    <p:sldId id="1655" r:id="rId70"/>
    <p:sldId id="852" r:id="rId71"/>
    <p:sldId id="873" r:id="rId72"/>
    <p:sldId id="864" r:id="rId73"/>
    <p:sldId id="874" r:id="rId74"/>
    <p:sldId id="877" r:id="rId75"/>
    <p:sldId id="878" r:id="rId76"/>
    <p:sldId id="879" r:id="rId77"/>
    <p:sldId id="882" r:id="rId78"/>
    <p:sldId id="880" r:id="rId79"/>
    <p:sldId id="881" r:id="rId80"/>
    <p:sldId id="892" r:id="rId81"/>
    <p:sldId id="875" r:id="rId82"/>
    <p:sldId id="883" r:id="rId83"/>
    <p:sldId id="884" r:id="rId84"/>
    <p:sldId id="885" r:id="rId85"/>
    <p:sldId id="887" r:id="rId86"/>
    <p:sldId id="889" r:id="rId87"/>
    <p:sldId id="895" r:id="rId88"/>
    <p:sldId id="893" r:id="rId89"/>
    <p:sldId id="891" r:id="rId90"/>
    <p:sldId id="890" r:id="rId91"/>
    <p:sldId id="1656" r:id="rId92"/>
    <p:sldId id="1657" r:id="rId93"/>
    <p:sldId id="260" r:id="rId94"/>
    <p:sldId id="262" r:id="rId95"/>
    <p:sldId id="854" r:id="rId96"/>
    <p:sldId id="871" r:id="rId97"/>
    <p:sldId id="856" r:id="rId98"/>
    <p:sldId id="855" r:id="rId99"/>
    <p:sldId id="1658" r:id="rId100"/>
    <p:sldId id="859" r:id="rId101"/>
    <p:sldId id="872" r:id="rId102"/>
    <p:sldId id="1659" r:id="rId103"/>
    <p:sldId id="862" r:id="rId104"/>
    <p:sldId id="863" r:id="rId105"/>
    <p:sldId id="869" r:id="rId106"/>
    <p:sldId id="865" r:id="rId107"/>
    <p:sldId id="870" r:id="rId108"/>
    <p:sldId id="868" r:id="rId109"/>
    <p:sldId id="1644" r:id="rId110"/>
    <p:sldId id="261" r:id="rId111"/>
    <p:sldId id="315" r:id="rId112"/>
    <p:sldId id="292" r:id="rId113"/>
    <p:sldId id="300" r:id="rId114"/>
    <p:sldId id="323" r:id="rId115"/>
    <p:sldId id="299" r:id="rId116"/>
    <p:sldId id="302" r:id="rId117"/>
    <p:sldId id="301" r:id="rId118"/>
    <p:sldId id="304" r:id="rId119"/>
    <p:sldId id="306" r:id="rId120"/>
    <p:sldId id="307" r:id="rId121"/>
    <p:sldId id="324" r:id="rId122"/>
    <p:sldId id="325" r:id="rId123"/>
    <p:sldId id="305" r:id="rId124"/>
    <p:sldId id="308" r:id="rId125"/>
    <p:sldId id="309" r:id="rId126"/>
    <p:sldId id="322" r:id="rId127"/>
    <p:sldId id="310" r:id="rId128"/>
    <p:sldId id="311" r:id="rId129"/>
    <p:sldId id="312" r:id="rId130"/>
    <p:sldId id="320" r:id="rId131"/>
    <p:sldId id="318" r:id="rId132"/>
    <p:sldId id="303" r:id="rId133"/>
    <p:sldId id="321" r:id="rId134"/>
    <p:sldId id="319" r:id="rId135"/>
    <p:sldId id="1671" r:id="rId136"/>
    <p:sldId id="291" r:id="rId137"/>
    <p:sldId id="1674" r:id="rId138"/>
    <p:sldId id="1675" r:id="rId139"/>
    <p:sldId id="1676" r:id="rId140"/>
    <p:sldId id="1677" r:id="rId141"/>
    <p:sldId id="1678" r:id="rId142"/>
    <p:sldId id="1679" r:id="rId143"/>
    <p:sldId id="1680" r:id="rId144"/>
    <p:sldId id="1681" r:id="rId145"/>
    <p:sldId id="1682" r:id="rId146"/>
    <p:sldId id="290" r:id="rId147"/>
    <p:sldId id="1683" r:id="rId148"/>
    <p:sldId id="1684" r:id="rId149"/>
    <p:sldId id="1672" r:id="rId150"/>
    <p:sldId id="1686" r:id="rId151"/>
    <p:sldId id="1687" r:id="rId152"/>
    <p:sldId id="1688" r:id="rId153"/>
    <p:sldId id="296" r:id="rId154"/>
    <p:sldId id="1689" r:id="rId155"/>
    <p:sldId id="1690" r:id="rId156"/>
    <p:sldId id="1691" r:id="rId157"/>
    <p:sldId id="1692" r:id="rId158"/>
    <p:sldId id="314" r:id="rId159"/>
    <p:sldId id="1693" r:id="rId160"/>
    <p:sldId id="317" r:id="rId161"/>
    <p:sldId id="316" r:id="rId162"/>
    <p:sldId id="1694" r:id="rId163"/>
    <p:sldId id="1695" r:id="rId164"/>
    <p:sldId id="1696" r:id="rId165"/>
    <p:sldId id="1697" r:id="rId166"/>
    <p:sldId id="1698" r:id="rId167"/>
    <p:sldId id="1699" r:id="rId168"/>
    <p:sldId id="1700" r:id="rId169"/>
    <p:sldId id="1673" r:id="rId170"/>
    <p:sldId id="1702" r:id="rId171"/>
    <p:sldId id="400" r:id="rId172"/>
    <p:sldId id="380" r:id="rId173"/>
    <p:sldId id="402" r:id="rId174"/>
    <p:sldId id="1703" r:id="rId175"/>
    <p:sldId id="405" r:id="rId176"/>
    <p:sldId id="403" r:id="rId177"/>
    <p:sldId id="406" r:id="rId178"/>
    <p:sldId id="385" r:id="rId179"/>
    <p:sldId id="382" r:id="rId180"/>
    <p:sldId id="386" r:id="rId181"/>
    <p:sldId id="384" r:id="rId182"/>
    <p:sldId id="393" r:id="rId183"/>
    <p:sldId id="391" r:id="rId184"/>
    <p:sldId id="394" r:id="rId185"/>
    <p:sldId id="399" r:id="rId186"/>
    <p:sldId id="395" r:id="rId187"/>
    <p:sldId id="398" r:id="rId188"/>
    <p:sldId id="1636" r:id="rId189"/>
    <p:sldId id="1619" r:id="rId190"/>
    <p:sldId id="349" r:id="rId191"/>
    <p:sldId id="365" r:id="rId192"/>
    <p:sldId id="888" r:id="rId193"/>
    <p:sldId id="867" r:id="rId194"/>
    <p:sldId id="313" r:id="rId195"/>
    <p:sldId id="1685" r:id="rId196"/>
    <p:sldId id="1701" r:id="rId197"/>
    <p:sldId id="1704" r:id="rId1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D1F48-3447-4258-A634-9DCE75F872D3}">
          <p14:sldIdLst>
            <p14:sldId id="638"/>
            <p14:sldId id="637"/>
            <p14:sldId id="1666"/>
            <p14:sldId id="258"/>
            <p14:sldId id="1668"/>
            <p14:sldId id="1643"/>
            <p14:sldId id="1664"/>
            <p14:sldId id="1660"/>
            <p14:sldId id="295"/>
            <p14:sldId id="1640"/>
            <p14:sldId id="343"/>
            <p14:sldId id="1624"/>
            <p14:sldId id="1626"/>
            <p14:sldId id="1609"/>
            <p14:sldId id="1627"/>
            <p14:sldId id="1621"/>
            <p14:sldId id="1610"/>
            <p14:sldId id="1606"/>
            <p14:sldId id="1611"/>
            <p14:sldId id="1629"/>
            <p14:sldId id="1641"/>
            <p14:sldId id="1642"/>
            <p14:sldId id="1628"/>
            <p14:sldId id="1604"/>
            <p14:sldId id="1613"/>
            <p14:sldId id="1631"/>
            <p14:sldId id="1630"/>
            <p14:sldId id="1639"/>
            <p14:sldId id="1661"/>
            <p14:sldId id="1645"/>
            <p14:sldId id="364"/>
            <p14:sldId id="361"/>
            <p14:sldId id="377"/>
            <p14:sldId id="378"/>
            <p14:sldId id="369"/>
            <p14:sldId id="370"/>
            <p14:sldId id="351"/>
            <p14:sldId id="352"/>
            <p14:sldId id="371"/>
            <p14:sldId id="372"/>
            <p14:sldId id="366"/>
            <p14:sldId id="353"/>
            <p14:sldId id="355"/>
            <p14:sldId id="354"/>
            <p14:sldId id="375"/>
            <p14:sldId id="358"/>
            <p14:sldId id="376"/>
            <p14:sldId id="360"/>
            <p14:sldId id="1662"/>
            <p14:sldId id="1646"/>
            <p14:sldId id="1647"/>
            <p14:sldId id="357"/>
            <p14:sldId id="1648"/>
            <p14:sldId id="359"/>
            <p14:sldId id="1649"/>
            <p14:sldId id="1650"/>
            <p14:sldId id="347"/>
            <p14:sldId id="1651"/>
            <p14:sldId id="348"/>
            <p14:sldId id="1652"/>
            <p14:sldId id="342"/>
            <p14:sldId id="1653"/>
            <p14:sldId id="1654"/>
            <p14:sldId id="362"/>
            <p14:sldId id="363"/>
            <p14:sldId id="1655"/>
            <p14:sldId id="852"/>
            <p14:sldId id="873"/>
            <p14:sldId id="864"/>
            <p14:sldId id="874"/>
            <p14:sldId id="877"/>
            <p14:sldId id="878"/>
            <p14:sldId id="879"/>
            <p14:sldId id="882"/>
            <p14:sldId id="880"/>
            <p14:sldId id="881"/>
            <p14:sldId id="892"/>
            <p14:sldId id="875"/>
            <p14:sldId id="883"/>
            <p14:sldId id="884"/>
            <p14:sldId id="885"/>
            <p14:sldId id="887"/>
            <p14:sldId id="889"/>
            <p14:sldId id="895"/>
            <p14:sldId id="893"/>
            <p14:sldId id="891"/>
            <p14:sldId id="890"/>
            <p14:sldId id="1656"/>
            <p14:sldId id="1657"/>
            <p14:sldId id="260"/>
            <p14:sldId id="262"/>
            <p14:sldId id="854"/>
            <p14:sldId id="871"/>
            <p14:sldId id="856"/>
            <p14:sldId id="855"/>
            <p14:sldId id="1658"/>
            <p14:sldId id="859"/>
            <p14:sldId id="872"/>
            <p14:sldId id="1659"/>
            <p14:sldId id="862"/>
            <p14:sldId id="863"/>
            <p14:sldId id="869"/>
            <p14:sldId id="865"/>
            <p14:sldId id="870"/>
            <p14:sldId id="868"/>
            <p14:sldId id="1644"/>
            <p14:sldId id="261"/>
            <p14:sldId id="315"/>
            <p14:sldId id="292"/>
            <p14:sldId id="300"/>
            <p14:sldId id="323"/>
            <p14:sldId id="299"/>
            <p14:sldId id="302"/>
            <p14:sldId id="301"/>
            <p14:sldId id="304"/>
            <p14:sldId id="306"/>
            <p14:sldId id="307"/>
            <p14:sldId id="324"/>
            <p14:sldId id="325"/>
            <p14:sldId id="305"/>
            <p14:sldId id="308"/>
            <p14:sldId id="309"/>
            <p14:sldId id="322"/>
            <p14:sldId id="310"/>
            <p14:sldId id="311"/>
            <p14:sldId id="312"/>
            <p14:sldId id="320"/>
            <p14:sldId id="318"/>
            <p14:sldId id="303"/>
            <p14:sldId id="321"/>
            <p14:sldId id="319"/>
            <p14:sldId id="1671"/>
            <p14:sldId id="291"/>
            <p14:sldId id="1674"/>
            <p14:sldId id="1675"/>
            <p14:sldId id="1676"/>
            <p14:sldId id="1677"/>
            <p14:sldId id="1678"/>
            <p14:sldId id="1679"/>
            <p14:sldId id="1680"/>
            <p14:sldId id="1681"/>
            <p14:sldId id="1682"/>
            <p14:sldId id="290"/>
            <p14:sldId id="1683"/>
            <p14:sldId id="1684"/>
            <p14:sldId id="1672"/>
          </p14:sldIdLst>
        </p14:section>
        <p14:section name="Default Section" id="{4A3265F7-6154-4A54-9542-30C2F0D9DCC1}">
          <p14:sldIdLst>
            <p14:sldId id="1686"/>
            <p14:sldId id="1687"/>
            <p14:sldId id="1688"/>
            <p14:sldId id="296"/>
            <p14:sldId id="1689"/>
            <p14:sldId id="1690"/>
            <p14:sldId id="1691"/>
            <p14:sldId id="1692"/>
            <p14:sldId id="314"/>
            <p14:sldId id="1693"/>
            <p14:sldId id="317"/>
            <p14:sldId id="316"/>
            <p14:sldId id="1694"/>
            <p14:sldId id="1695"/>
            <p14:sldId id="1696"/>
            <p14:sldId id="1697"/>
            <p14:sldId id="1698"/>
            <p14:sldId id="1699"/>
            <p14:sldId id="1700"/>
            <p14:sldId id="1673"/>
          </p14:sldIdLst>
        </p14:section>
        <p14:section name="Default Section" id="{7956F3A5-78F3-4D59-AFC5-7705C891B06A}">
          <p14:sldIdLst>
            <p14:sldId id="1702"/>
            <p14:sldId id="400"/>
            <p14:sldId id="380"/>
            <p14:sldId id="402"/>
            <p14:sldId id="1703"/>
            <p14:sldId id="405"/>
            <p14:sldId id="403"/>
            <p14:sldId id="406"/>
            <p14:sldId id="385"/>
            <p14:sldId id="382"/>
            <p14:sldId id="386"/>
            <p14:sldId id="384"/>
            <p14:sldId id="393"/>
            <p14:sldId id="391"/>
            <p14:sldId id="394"/>
            <p14:sldId id="399"/>
            <p14:sldId id="395"/>
            <p14:sldId id="398"/>
            <p14:sldId id="1636"/>
            <p14:sldId id="1619"/>
            <p14:sldId id="349"/>
            <p14:sldId id="365"/>
            <p14:sldId id="888"/>
            <p14:sldId id="867"/>
            <p14:sldId id="313"/>
            <p14:sldId id="1685"/>
            <p14:sldId id="1701"/>
            <p14:sldId id="17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8A661-D7A5-43B4-9097-A6E1040B5C2B}" v="8" dt="2023-10-23T18:29:54.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1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notesMaster" Target="notesMasters/notesMaster1.xml"/><Relationship Id="rId203"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190" Type="http://schemas.openxmlformats.org/officeDocument/2006/relationships/slide" Target="slides/slide186.xml"/><Relationship Id="rId204" Type="http://schemas.microsoft.com/office/2015/10/relationships/revisionInfo" Target="revisionInfo.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viewProps" Target="view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theme" Target="theme/theme1.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C1167-8AD1-6445-9CAE-F2FF4488E09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2D2D9D0A-85A8-ED42-969D-091D8A78C1BA}">
      <dgm:prSet/>
      <dgm:spPr/>
      <dgm:t>
        <a:bodyPr/>
        <a:lstStyle/>
        <a:p>
          <a:r>
            <a:rPr lang="en-CA"/>
            <a:t>Tranexamic acid 1g </a:t>
          </a:r>
          <a:r>
            <a:rPr lang="en-CA" err="1"/>
            <a:t>tid</a:t>
          </a:r>
          <a:r>
            <a:rPr lang="en-CA"/>
            <a:t> with menses</a:t>
          </a:r>
        </a:p>
      </dgm:t>
    </dgm:pt>
    <dgm:pt modelId="{0B042F49-68E1-1D47-9552-B57AA17A455B}" type="parTrans" cxnId="{EFCE7C7D-9521-F54E-AF1A-CBD86BD9D0E5}">
      <dgm:prSet/>
      <dgm:spPr/>
      <dgm:t>
        <a:bodyPr/>
        <a:lstStyle/>
        <a:p>
          <a:endParaRPr lang="en-US"/>
        </a:p>
      </dgm:t>
    </dgm:pt>
    <dgm:pt modelId="{1354AC98-DA57-C946-B888-894A84C1583B}" type="sibTrans" cxnId="{EFCE7C7D-9521-F54E-AF1A-CBD86BD9D0E5}">
      <dgm:prSet/>
      <dgm:spPr/>
      <dgm:t>
        <a:bodyPr/>
        <a:lstStyle/>
        <a:p>
          <a:endParaRPr lang="en-US"/>
        </a:p>
      </dgm:t>
    </dgm:pt>
    <dgm:pt modelId="{D014CA8B-BB7B-3F41-9CF7-A2C303342E24}">
      <dgm:prSet/>
      <dgm:spPr/>
      <dgm:t>
        <a:bodyPr/>
        <a:lstStyle/>
        <a:p>
          <a:r>
            <a:rPr lang="en-US"/>
            <a:t>Levonorgestrel containing IUD</a:t>
          </a:r>
          <a:endParaRPr lang="en-CA"/>
        </a:p>
      </dgm:t>
    </dgm:pt>
    <dgm:pt modelId="{64D4D8D0-CB2D-0B4B-9665-A1C2106F0150}" type="parTrans" cxnId="{176724A7-1D38-CD4C-BEA4-1B34FA62C2E3}">
      <dgm:prSet/>
      <dgm:spPr/>
      <dgm:t>
        <a:bodyPr/>
        <a:lstStyle/>
        <a:p>
          <a:endParaRPr lang="en-US"/>
        </a:p>
      </dgm:t>
    </dgm:pt>
    <dgm:pt modelId="{D2FB5B71-98E5-8147-937A-C0060F4B3983}" type="sibTrans" cxnId="{176724A7-1D38-CD4C-BEA4-1B34FA62C2E3}">
      <dgm:prSet/>
      <dgm:spPr/>
      <dgm:t>
        <a:bodyPr/>
        <a:lstStyle/>
        <a:p>
          <a:endParaRPr lang="en-US"/>
        </a:p>
      </dgm:t>
    </dgm:pt>
    <dgm:pt modelId="{08EE8153-F5F2-9A40-A79C-3C716DB81435}">
      <dgm:prSet/>
      <dgm:spPr/>
      <dgm:t>
        <a:bodyPr/>
        <a:lstStyle/>
        <a:p>
          <a:r>
            <a:rPr lang="en-US"/>
            <a:t>NSAIDs with menses</a:t>
          </a:r>
          <a:endParaRPr lang="en-CA"/>
        </a:p>
      </dgm:t>
    </dgm:pt>
    <dgm:pt modelId="{4534B5D4-C442-7943-BFF0-9390F73013D5}" type="parTrans" cxnId="{E3FB6D9A-AE0C-5D46-B924-4BF85CDEFC36}">
      <dgm:prSet/>
      <dgm:spPr/>
      <dgm:t>
        <a:bodyPr/>
        <a:lstStyle/>
        <a:p>
          <a:endParaRPr lang="en-US"/>
        </a:p>
      </dgm:t>
    </dgm:pt>
    <dgm:pt modelId="{3BA83FA4-ED5B-C648-B18B-2AA07FE7AEB7}" type="sibTrans" cxnId="{E3FB6D9A-AE0C-5D46-B924-4BF85CDEFC36}">
      <dgm:prSet/>
      <dgm:spPr/>
      <dgm:t>
        <a:bodyPr/>
        <a:lstStyle/>
        <a:p>
          <a:endParaRPr lang="en-US"/>
        </a:p>
      </dgm:t>
    </dgm:pt>
    <dgm:pt modelId="{D9D4DC0F-69B5-9842-B200-EDBD0498BE0A}">
      <dgm:prSet/>
      <dgm:spPr/>
      <dgm:t>
        <a:bodyPr/>
        <a:lstStyle/>
        <a:p>
          <a:r>
            <a:rPr lang="en-US"/>
            <a:t>Combined oral contraceptives</a:t>
          </a:r>
          <a:endParaRPr lang="en-CA"/>
        </a:p>
      </dgm:t>
    </dgm:pt>
    <dgm:pt modelId="{50334EE7-B676-1E47-9C1B-65466477F2FB}" type="parTrans" cxnId="{D60EC020-CF23-4243-BE6A-DFF5B1E45E63}">
      <dgm:prSet/>
      <dgm:spPr/>
      <dgm:t>
        <a:bodyPr/>
        <a:lstStyle/>
        <a:p>
          <a:endParaRPr lang="en-US"/>
        </a:p>
      </dgm:t>
    </dgm:pt>
    <dgm:pt modelId="{3C3FADFD-8B19-D045-815B-1700491500BE}" type="sibTrans" cxnId="{D60EC020-CF23-4243-BE6A-DFF5B1E45E63}">
      <dgm:prSet/>
      <dgm:spPr/>
      <dgm:t>
        <a:bodyPr/>
        <a:lstStyle/>
        <a:p>
          <a:endParaRPr lang="en-US"/>
        </a:p>
      </dgm:t>
    </dgm:pt>
    <dgm:pt modelId="{0885800F-5177-A34E-929E-525EFEBC65A8}">
      <dgm:prSet/>
      <dgm:spPr/>
      <dgm:t>
        <a:bodyPr/>
        <a:lstStyle/>
        <a:p>
          <a:r>
            <a:rPr lang="en-US"/>
            <a:t>Long cycle progesterone (day 5-26)</a:t>
          </a:r>
          <a:endParaRPr lang="en-CA"/>
        </a:p>
      </dgm:t>
    </dgm:pt>
    <dgm:pt modelId="{8928DAD6-2A39-EC4D-B2D4-616730E9D8B1}" type="parTrans" cxnId="{EDD05639-F98A-1341-BE86-9724F48FA7ED}">
      <dgm:prSet/>
      <dgm:spPr/>
      <dgm:t>
        <a:bodyPr/>
        <a:lstStyle/>
        <a:p>
          <a:endParaRPr lang="en-US"/>
        </a:p>
      </dgm:t>
    </dgm:pt>
    <dgm:pt modelId="{74544429-F9C0-C34F-B98A-5CD6CBB06300}" type="sibTrans" cxnId="{EDD05639-F98A-1341-BE86-9724F48FA7ED}">
      <dgm:prSet/>
      <dgm:spPr/>
      <dgm:t>
        <a:bodyPr/>
        <a:lstStyle/>
        <a:p>
          <a:endParaRPr lang="en-US"/>
        </a:p>
      </dgm:t>
    </dgm:pt>
    <dgm:pt modelId="{90CCFC69-2676-244E-9A77-E719FA8AF17F}" type="pres">
      <dgm:prSet presAssocID="{D5EC1167-8AD1-6445-9CAE-F2FF4488E09A}" presName="linear" presStyleCnt="0">
        <dgm:presLayoutVars>
          <dgm:animLvl val="lvl"/>
          <dgm:resizeHandles val="exact"/>
        </dgm:presLayoutVars>
      </dgm:prSet>
      <dgm:spPr/>
    </dgm:pt>
    <dgm:pt modelId="{271B5088-E7B6-7C4A-B5D5-AEBC3FA0B5E2}" type="pres">
      <dgm:prSet presAssocID="{2D2D9D0A-85A8-ED42-969D-091D8A78C1BA}" presName="parentText" presStyleLbl="node1" presStyleIdx="0" presStyleCnt="5">
        <dgm:presLayoutVars>
          <dgm:chMax val="0"/>
          <dgm:bulletEnabled val="1"/>
        </dgm:presLayoutVars>
      </dgm:prSet>
      <dgm:spPr/>
    </dgm:pt>
    <dgm:pt modelId="{9BF14226-ED08-5241-9412-3B1414599AA1}" type="pres">
      <dgm:prSet presAssocID="{1354AC98-DA57-C946-B888-894A84C1583B}" presName="spacer" presStyleCnt="0"/>
      <dgm:spPr/>
    </dgm:pt>
    <dgm:pt modelId="{20D9A32D-8F53-7348-A227-220A81D01FC6}" type="pres">
      <dgm:prSet presAssocID="{D014CA8B-BB7B-3F41-9CF7-A2C303342E24}" presName="parentText" presStyleLbl="node1" presStyleIdx="1" presStyleCnt="5">
        <dgm:presLayoutVars>
          <dgm:chMax val="0"/>
          <dgm:bulletEnabled val="1"/>
        </dgm:presLayoutVars>
      </dgm:prSet>
      <dgm:spPr/>
    </dgm:pt>
    <dgm:pt modelId="{D3C6D601-3A0C-E649-BBB5-7DC4798F7E73}" type="pres">
      <dgm:prSet presAssocID="{D2FB5B71-98E5-8147-937A-C0060F4B3983}" presName="spacer" presStyleCnt="0"/>
      <dgm:spPr/>
    </dgm:pt>
    <dgm:pt modelId="{26D5FDE2-4E17-1449-A650-4ED9EADE3296}" type="pres">
      <dgm:prSet presAssocID="{08EE8153-F5F2-9A40-A79C-3C716DB81435}" presName="parentText" presStyleLbl="node1" presStyleIdx="2" presStyleCnt="5">
        <dgm:presLayoutVars>
          <dgm:chMax val="0"/>
          <dgm:bulletEnabled val="1"/>
        </dgm:presLayoutVars>
      </dgm:prSet>
      <dgm:spPr/>
    </dgm:pt>
    <dgm:pt modelId="{1EE62663-B53E-A94A-87DC-88911293EED7}" type="pres">
      <dgm:prSet presAssocID="{3BA83FA4-ED5B-C648-B18B-2AA07FE7AEB7}" presName="spacer" presStyleCnt="0"/>
      <dgm:spPr/>
    </dgm:pt>
    <dgm:pt modelId="{9E6EDC23-8F42-D34B-B239-0D8019B5C651}" type="pres">
      <dgm:prSet presAssocID="{D9D4DC0F-69B5-9842-B200-EDBD0498BE0A}" presName="parentText" presStyleLbl="node1" presStyleIdx="3" presStyleCnt="5">
        <dgm:presLayoutVars>
          <dgm:chMax val="0"/>
          <dgm:bulletEnabled val="1"/>
        </dgm:presLayoutVars>
      </dgm:prSet>
      <dgm:spPr/>
    </dgm:pt>
    <dgm:pt modelId="{85472188-8E1C-7B4A-A7B7-A19F2F89161B}" type="pres">
      <dgm:prSet presAssocID="{3C3FADFD-8B19-D045-815B-1700491500BE}" presName="spacer" presStyleCnt="0"/>
      <dgm:spPr/>
    </dgm:pt>
    <dgm:pt modelId="{8D3FFA05-78D8-6B43-B904-E23D1309B370}" type="pres">
      <dgm:prSet presAssocID="{0885800F-5177-A34E-929E-525EFEBC65A8}" presName="parentText" presStyleLbl="node1" presStyleIdx="4" presStyleCnt="5">
        <dgm:presLayoutVars>
          <dgm:chMax val="0"/>
          <dgm:bulletEnabled val="1"/>
        </dgm:presLayoutVars>
      </dgm:prSet>
      <dgm:spPr/>
    </dgm:pt>
  </dgm:ptLst>
  <dgm:cxnLst>
    <dgm:cxn modelId="{D60EC020-CF23-4243-BE6A-DFF5B1E45E63}" srcId="{D5EC1167-8AD1-6445-9CAE-F2FF4488E09A}" destId="{D9D4DC0F-69B5-9842-B200-EDBD0498BE0A}" srcOrd="3" destOrd="0" parTransId="{50334EE7-B676-1E47-9C1B-65466477F2FB}" sibTransId="{3C3FADFD-8B19-D045-815B-1700491500BE}"/>
    <dgm:cxn modelId="{83F57232-C8C0-9C4C-B632-003F188CD8B2}" type="presOf" srcId="{D9D4DC0F-69B5-9842-B200-EDBD0498BE0A}" destId="{9E6EDC23-8F42-D34B-B239-0D8019B5C651}" srcOrd="0" destOrd="0" presId="urn:microsoft.com/office/officeart/2005/8/layout/vList2"/>
    <dgm:cxn modelId="{8AE7D635-15E1-F34A-B4D8-F19208BF4596}" type="presOf" srcId="{0885800F-5177-A34E-929E-525EFEBC65A8}" destId="{8D3FFA05-78D8-6B43-B904-E23D1309B370}" srcOrd="0" destOrd="0" presId="urn:microsoft.com/office/officeart/2005/8/layout/vList2"/>
    <dgm:cxn modelId="{EDD05639-F98A-1341-BE86-9724F48FA7ED}" srcId="{D5EC1167-8AD1-6445-9CAE-F2FF4488E09A}" destId="{0885800F-5177-A34E-929E-525EFEBC65A8}" srcOrd="4" destOrd="0" parTransId="{8928DAD6-2A39-EC4D-B2D4-616730E9D8B1}" sibTransId="{74544429-F9C0-C34F-B98A-5CD6CBB06300}"/>
    <dgm:cxn modelId="{EFCE7C7D-9521-F54E-AF1A-CBD86BD9D0E5}" srcId="{D5EC1167-8AD1-6445-9CAE-F2FF4488E09A}" destId="{2D2D9D0A-85A8-ED42-969D-091D8A78C1BA}" srcOrd="0" destOrd="0" parTransId="{0B042F49-68E1-1D47-9552-B57AA17A455B}" sibTransId="{1354AC98-DA57-C946-B888-894A84C1583B}"/>
    <dgm:cxn modelId="{21488A96-DAA1-D842-B342-A24E5EE7C8B8}" type="presOf" srcId="{D014CA8B-BB7B-3F41-9CF7-A2C303342E24}" destId="{20D9A32D-8F53-7348-A227-220A81D01FC6}" srcOrd="0" destOrd="0" presId="urn:microsoft.com/office/officeart/2005/8/layout/vList2"/>
    <dgm:cxn modelId="{E3FB6D9A-AE0C-5D46-B924-4BF85CDEFC36}" srcId="{D5EC1167-8AD1-6445-9CAE-F2FF4488E09A}" destId="{08EE8153-F5F2-9A40-A79C-3C716DB81435}" srcOrd="2" destOrd="0" parTransId="{4534B5D4-C442-7943-BFF0-9390F73013D5}" sibTransId="{3BA83FA4-ED5B-C648-B18B-2AA07FE7AEB7}"/>
    <dgm:cxn modelId="{176724A7-1D38-CD4C-BEA4-1B34FA62C2E3}" srcId="{D5EC1167-8AD1-6445-9CAE-F2FF4488E09A}" destId="{D014CA8B-BB7B-3F41-9CF7-A2C303342E24}" srcOrd="1" destOrd="0" parTransId="{64D4D8D0-CB2D-0B4B-9665-A1C2106F0150}" sibTransId="{D2FB5B71-98E5-8147-937A-C0060F4B3983}"/>
    <dgm:cxn modelId="{E9E47ECC-6E70-A644-8F8A-CA75BCBEB9ED}" type="presOf" srcId="{08EE8153-F5F2-9A40-A79C-3C716DB81435}" destId="{26D5FDE2-4E17-1449-A650-4ED9EADE3296}" srcOrd="0" destOrd="0" presId="urn:microsoft.com/office/officeart/2005/8/layout/vList2"/>
    <dgm:cxn modelId="{7B1ADFE5-E3D6-C749-B0B6-97B615FB7B3B}" type="presOf" srcId="{D5EC1167-8AD1-6445-9CAE-F2FF4488E09A}" destId="{90CCFC69-2676-244E-9A77-E719FA8AF17F}" srcOrd="0" destOrd="0" presId="urn:microsoft.com/office/officeart/2005/8/layout/vList2"/>
    <dgm:cxn modelId="{0BF5BCEA-E263-9F48-97F2-3F3A9A91F272}" type="presOf" srcId="{2D2D9D0A-85A8-ED42-969D-091D8A78C1BA}" destId="{271B5088-E7B6-7C4A-B5D5-AEBC3FA0B5E2}" srcOrd="0" destOrd="0" presId="urn:microsoft.com/office/officeart/2005/8/layout/vList2"/>
    <dgm:cxn modelId="{A9B8A1D0-54D7-0C42-84BE-5740A360EB02}" type="presParOf" srcId="{90CCFC69-2676-244E-9A77-E719FA8AF17F}" destId="{271B5088-E7B6-7C4A-B5D5-AEBC3FA0B5E2}" srcOrd="0" destOrd="0" presId="urn:microsoft.com/office/officeart/2005/8/layout/vList2"/>
    <dgm:cxn modelId="{441D7165-6551-1D40-BF23-7222912B0FEC}" type="presParOf" srcId="{90CCFC69-2676-244E-9A77-E719FA8AF17F}" destId="{9BF14226-ED08-5241-9412-3B1414599AA1}" srcOrd="1" destOrd="0" presId="urn:microsoft.com/office/officeart/2005/8/layout/vList2"/>
    <dgm:cxn modelId="{098AC7C5-09F6-0648-BE93-86CCF439B204}" type="presParOf" srcId="{90CCFC69-2676-244E-9A77-E719FA8AF17F}" destId="{20D9A32D-8F53-7348-A227-220A81D01FC6}" srcOrd="2" destOrd="0" presId="urn:microsoft.com/office/officeart/2005/8/layout/vList2"/>
    <dgm:cxn modelId="{FC8603B3-FB59-A743-9DF3-1B2D0EC72821}" type="presParOf" srcId="{90CCFC69-2676-244E-9A77-E719FA8AF17F}" destId="{D3C6D601-3A0C-E649-BBB5-7DC4798F7E73}" srcOrd="3" destOrd="0" presId="urn:microsoft.com/office/officeart/2005/8/layout/vList2"/>
    <dgm:cxn modelId="{6ADF99BE-D459-8548-B72E-9B3BDB35B621}" type="presParOf" srcId="{90CCFC69-2676-244E-9A77-E719FA8AF17F}" destId="{26D5FDE2-4E17-1449-A650-4ED9EADE3296}" srcOrd="4" destOrd="0" presId="urn:microsoft.com/office/officeart/2005/8/layout/vList2"/>
    <dgm:cxn modelId="{2D1BB801-5528-A34A-B79F-BACE34E377B7}" type="presParOf" srcId="{90CCFC69-2676-244E-9A77-E719FA8AF17F}" destId="{1EE62663-B53E-A94A-87DC-88911293EED7}" srcOrd="5" destOrd="0" presId="urn:microsoft.com/office/officeart/2005/8/layout/vList2"/>
    <dgm:cxn modelId="{7E539144-1BEF-794D-AC86-96DDE3D1F771}" type="presParOf" srcId="{90CCFC69-2676-244E-9A77-E719FA8AF17F}" destId="{9E6EDC23-8F42-D34B-B239-0D8019B5C651}" srcOrd="6" destOrd="0" presId="urn:microsoft.com/office/officeart/2005/8/layout/vList2"/>
    <dgm:cxn modelId="{3B069E45-93E6-E746-A1CB-7E6E5B3F3105}" type="presParOf" srcId="{90CCFC69-2676-244E-9A77-E719FA8AF17F}" destId="{85472188-8E1C-7B4A-A7B7-A19F2F89161B}" srcOrd="7" destOrd="0" presId="urn:microsoft.com/office/officeart/2005/8/layout/vList2"/>
    <dgm:cxn modelId="{257872D7-EB22-064C-81E2-A3B294FE01CC}" type="presParOf" srcId="{90CCFC69-2676-244E-9A77-E719FA8AF17F}" destId="{8D3FFA05-78D8-6B43-B904-E23D1309B37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EC1167-8AD1-6445-9CAE-F2FF4488E09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2D2D9D0A-85A8-ED42-969D-091D8A78C1BA}">
      <dgm:prSet/>
      <dgm:spPr/>
      <dgm:t>
        <a:bodyPr/>
        <a:lstStyle/>
        <a:p>
          <a:r>
            <a:rPr lang="en-CA"/>
            <a:t>Tranexamic acid 1g </a:t>
          </a:r>
          <a:r>
            <a:rPr lang="en-CA" err="1"/>
            <a:t>tid</a:t>
          </a:r>
          <a:r>
            <a:rPr lang="en-CA"/>
            <a:t> with menses</a:t>
          </a:r>
        </a:p>
      </dgm:t>
    </dgm:pt>
    <dgm:pt modelId="{0B042F49-68E1-1D47-9552-B57AA17A455B}" type="parTrans" cxnId="{EFCE7C7D-9521-F54E-AF1A-CBD86BD9D0E5}">
      <dgm:prSet/>
      <dgm:spPr/>
      <dgm:t>
        <a:bodyPr/>
        <a:lstStyle/>
        <a:p>
          <a:endParaRPr lang="en-US"/>
        </a:p>
      </dgm:t>
    </dgm:pt>
    <dgm:pt modelId="{1354AC98-DA57-C946-B888-894A84C1583B}" type="sibTrans" cxnId="{EFCE7C7D-9521-F54E-AF1A-CBD86BD9D0E5}">
      <dgm:prSet/>
      <dgm:spPr/>
      <dgm:t>
        <a:bodyPr/>
        <a:lstStyle/>
        <a:p>
          <a:endParaRPr lang="en-US"/>
        </a:p>
      </dgm:t>
    </dgm:pt>
    <dgm:pt modelId="{D014CA8B-BB7B-3F41-9CF7-A2C303342E24}">
      <dgm:prSet/>
      <dgm:spPr/>
      <dgm:t>
        <a:bodyPr/>
        <a:lstStyle/>
        <a:p>
          <a:r>
            <a:rPr lang="en-US"/>
            <a:t>Levonorgestrel containing IUD</a:t>
          </a:r>
          <a:endParaRPr lang="en-CA"/>
        </a:p>
      </dgm:t>
    </dgm:pt>
    <dgm:pt modelId="{64D4D8D0-CB2D-0B4B-9665-A1C2106F0150}" type="parTrans" cxnId="{176724A7-1D38-CD4C-BEA4-1B34FA62C2E3}">
      <dgm:prSet/>
      <dgm:spPr/>
      <dgm:t>
        <a:bodyPr/>
        <a:lstStyle/>
        <a:p>
          <a:endParaRPr lang="en-US"/>
        </a:p>
      </dgm:t>
    </dgm:pt>
    <dgm:pt modelId="{D2FB5B71-98E5-8147-937A-C0060F4B3983}" type="sibTrans" cxnId="{176724A7-1D38-CD4C-BEA4-1B34FA62C2E3}">
      <dgm:prSet/>
      <dgm:spPr/>
      <dgm:t>
        <a:bodyPr/>
        <a:lstStyle/>
        <a:p>
          <a:endParaRPr lang="en-US"/>
        </a:p>
      </dgm:t>
    </dgm:pt>
    <dgm:pt modelId="{08EE8153-F5F2-9A40-A79C-3C716DB81435}">
      <dgm:prSet/>
      <dgm:spPr/>
      <dgm:t>
        <a:bodyPr/>
        <a:lstStyle/>
        <a:p>
          <a:r>
            <a:rPr lang="en-US"/>
            <a:t>NSAIDs with menses</a:t>
          </a:r>
          <a:endParaRPr lang="en-CA"/>
        </a:p>
      </dgm:t>
    </dgm:pt>
    <dgm:pt modelId="{4534B5D4-C442-7943-BFF0-9390F73013D5}" type="parTrans" cxnId="{E3FB6D9A-AE0C-5D46-B924-4BF85CDEFC36}">
      <dgm:prSet/>
      <dgm:spPr/>
      <dgm:t>
        <a:bodyPr/>
        <a:lstStyle/>
        <a:p>
          <a:endParaRPr lang="en-US"/>
        </a:p>
      </dgm:t>
    </dgm:pt>
    <dgm:pt modelId="{3BA83FA4-ED5B-C648-B18B-2AA07FE7AEB7}" type="sibTrans" cxnId="{E3FB6D9A-AE0C-5D46-B924-4BF85CDEFC36}">
      <dgm:prSet/>
      <dgm:spPr/>
      <dgm:t>
        <a:bodyPr/>
        <a:lstStyle/>
        <a:p>
          <a:endParaRPr lang="en-US"/>
        </a:p>
      </dgm:t>
    </dgm:pt>
    <dgm:pt modelId="{D9D4DC0F-69B5-9842-B200-EDBD0498BE0A}">
      <dgm:prSet/>
      <dgm:spPr/>
      <dgm:t>
        <a:bodyPr/>
        <a:lstStyle/>
        <a:p>
          <a:r>
            <a:rPr lang="en-US"/>
            <a:t>Combined oral contraceptives</a:t>
          </a:r>
          <a:endParaRPr lang="en-CA"/>
        </a:p>
      </dgm:t>
    </dgm:pt>
    <dgm:pt modelId="{50334EE7-B676-1E47-9C1B-65466477F2FB}" type="parTrans" cxnId="{D60EC020-CF23-4243-BE6A-DFF5B1E45E63}">
      <dgm:prSet/>
      <dgm:spPr/>
      <dgm:t>
        <a:bodyPr/>
        <a:lstStyle/>
        <a:p>
          <a:endParaRPr lang="en-US"/>
        </a:p>
      </dgm:t>
    </dgm:pt>
    <dgm:pt modelId="{3C3FADFD-8B19-D045-815B-1700491500BE}" type="sibTrans" cxnId="{D60EC020-CF23-4243-BE6A-DFF5B1E45E63}">
      <dgm:prSet/>
      <dgm:spPr/>
      <dgm:t>
        <a:bodyPr/>
        <a:lstStyle/>
        <a:p>
          <a:endParaRPr lang="en-US"/>
        </a:p>
      </dgm:t>
    </dgm:pt>
    <dgm:pt modelId="{0885800F-5177-A34E-929E-525EFEBC65A8}">
      <dgm:prSet/>
      <dgm:spPr/>
      <dgm:t>
        <a:bodyPr/>
        <a:lstStyle/>
        <a:p>
          <a:r>
            <a:rPr lang="en-US"/>
            <a:t>Long cycle progesterone (day 5-26)</a:t>
          </a:r>
          <a:endParaRPr lang="en-CA"/>
        </a:p>
      </dgm:t>
    </dgm:pt>
    <dgm:pt modelId="{8928DAD6-2A39-EC4D-B2D4-616730E9D8B1}" type="parTrans" cxnId="{EDD05639-F98A-1341-BE86-9724F48FA7ED}">
      <dgm:prSet/>
      <dgm:spPr/>
      <dgm:t>
        <a:bodyPr/>
        <a:lstStyle/>
        <a:p>
          <a:endParaRPr lang="en-US"/>
        </a:p>
      </dgm:t>
    </dgm:pt>
    <dgm:pt modelId="{74544429-F9C0-C34F-B98A-5CD6CBB06300}" type="sibTrans" cxnId="{EDD05639-F98A-1341-BE86-9724F48FA7ED}">
      <dgm:prSet/>
      <dgm:spPr/>
      <dgm:t>
        <a:bodyPr/>
        <a:lstStyle/>
        <a:p>
          <a:endParaRPr lang="en-US"/>
        </a:p>
      </dgm:t>
    </dgm:pt>
    <dgm:pt modelId="{90CCFC69-2676-244E-9A77-E719FA8AF17F}" type="pres">
      <dgm:prSet presAssocID="{D5EC1167-8AD1-6445-9CAE-F2FF4488E09A}" presName="linear" presStyleCnt="0">
        <dgm:presLayoutVars>
          <dgm:animLvl val="lvl"/>
          <dgm:resizeHandles val="exact"/>
        </dgm:presLayoutVars>
      </dgm:prSet>
      <dgm:spPr/>
    </dgm:pt>
    <dgm:pt modelId="{20D9A32D-8F53-7348-A227-220A81D01FC6}" type="pres">
      <dgm:prSet presAssocID="{D014CA8B-BB7B-3F41-9CF7-A2C303342E24}" presName="parentText" presStyleLbl="node1" presStyleIdx="0" presStyleCnt="5">
        <dgm:presLayoutVars>
          <dgm:chMax val="0"/>
          <dgm:bulletEnabled val="1"/>
        </dgm:presLayoutVars>
      </dgm:prSet>
      <dgm:spPr/>
    </dgm:pt>
    <dgm:pt modelId="{D3C6D601-3A0C-E649-BBB5-7DC4798F7E73}" type="pres">
      <dgm:prSet presAssocID="{D2FB5B71-98E5-8147-937A-C0060F4B3983}" presName="spacer" presStyleCnt="0"/>
      <dgm:spPr/>
    </dgm:pt>
    <dgm:pt modelId="{271B5088-E7B6-7C4A-B5D5-AEBC3FA0B5E2}" type="pres">
      <dgm:prSet presAssocID="{2D2D9D0A-85A8-ED42-969D-091D8A78C1BA}" presName="parentText" presStyleLbl="node1" presStyleIdx="1" presStyleCnt="5">
        <dgm:presLayoutVars>
          <dgm:chMax val="0"/>
          <dgm:bulletEnabled val="1"/>
        </dgm:presLayoutVars>
      </dgm:prSet>
      <dgm:spPr/>
    </dgm:pt>
    <dgm:pt modelId="{9BF14226-ED08-5241-9412-3B1414599AA1}" type="pres">
      <dgm:prSet presAssocID="{1354AC98-DA57-C946-B888-894A84C1583B}" presName="spacer" presStyleCnt="0"/>
      <dgm:spPr/>
    </dgm:pt>
    <dgm:pt modelId="{8D3FFA05-78D8-6B43-B904-E23D1309B370}" type="pres">
      <dgm:prSet presAssocID="{0885800F-5177-A34E-929E-525EFEBC65A8}" presName="parentText" presStyleLbl="node1" presStyleIdx="2" presStyleCnt="5">
        <dgm:presLayoutVars>
          <dgm:chMax val="0"/>
          <dgm:bulletEnabled val="1"/>
        </dgm:presLayoutVars>
      </dgm:prSet>
      <dgm:spPr/>
    </dgm:pt>
    <dgm:pt modelId="{3CCCBD80-E22E-364C-B032-AB50B25C9C0C}" type="pres">
      <dgm:prSet presAssocID="{74544429-F9C0-C34F-B98A-5CD6CBB06300}" presName="spacer" presStyleCnt="0"/>
      <dgm:spPr/>
    </dgm:pt>
    <dgm:pt modelId="{26D5FDE2-4E17-1449-A650-4ED9EADE3296}" type="pres">
      <dgm:prSet presAssocID="{08EE8153-F5F2-9A40-A79C-3C716DB81435}" presName="parentText" presStyleLbl="node1" presStyleIdx="3" presStyleCnt="5">
        <dgm:presLayoutVars>
          <dgm:chMax val="0"/>
          <dgm:bulletEnabled val="1"/>
        </dgm:presLayoutVars>
      </dgm:prSet>
      <dgm:spPr/>
    </dgm:pt>
    <dgm:pt modelId="{1EE62663-B53E-A94A-87DC-88911293EED7}" type="pres">
      <dgm:prSet presAssocID="{3BA83FA4-ED5B-C648-B18B-2AA07FE7AEB7}" presName="spacer" presStyleCnt="0"/>
      <dgm:spPr/>
    </dgm:pt>
    <dgm:pt modelId="{9E6EDC23-8F42-D34B-B239-0D8019B5C651}" type="pres">
      <dgm:prSet presAssocID="{D9D4DC0F-69B5-9842-B200-EDBD0498BE0A}" presName="parentText" presStyleLbl="node1" presStyleIdx="4" presStyleCnt="5">
        <dgm:presLayoutVars>
          <dgm:chMax val="0"/>
          <dgm:bulletEnabled val="1"/>
        </dgm:presLayoutVars>
      </dgm:prSet>
      <dgm:spPr/>
    </dgm:pt>
  </dgm:ptLst>
  <dgm:cxnLst>
    <dgm:cxn modelId="{D60EC020-CF23-4243-BE6A-DFF5B1E45E63}" srcId="{D5EC1167-8AD1-6445-9CAE-F2FF4488E09A}" destId="{D9D4DC0F-69B5-9842-B200-EDBD0498BE0A}" srcOrd="4" destOrd="0" parTransId="{50334EE7-B676-1E47-9C1B-65466477F2FB}" sibTransId="{3C3FADFD-8B19-D045-815B-1700491500BE}"/>
    <dgm:cxn modelId="{EDD05639-F98A-1341-BE86-9724F48FA7ED}" srcId="{D5EC1167-8AD1-6445-9CAE-F2FF4488E09A}" destId="{0885800F-5177-A34E-929E-525EFEBC65A8}" srcOrd="2" destOrd="0" parTransId="{8928DAD6-2A39-EC4D-B2D4-616730E9D8B1}" sibTransId="{74544429-F9C0-C34F-B98A-5CD6CBB06300}"/>
    <dgm:cxn modelId="{65343268-5C71-9B40-A633-F3272677993F}" type="presOf" srcId="{08EE8153-F5F2-9A40-A79C-3C716DB81435}" destId="{26D5FDE2-4E17-1449-A650-4ED9EADE3296}" srcOrd="0" destOrd="0" presId="urn:microsoft.com/office/officeart/2005/8/layout/vList2"/>
    <dgm:cxn modelId="{AC39CB6F-BE83-684E-8959-AB0367439E42}" type="presOf" srcId="{D014CA8B-BB7B-3F41-9CF7-A2C303342E24}" destId="{20D9A32D-8F53-7348-A227-220A81D01FC6}" srcOrd="0" destOrd="0" presId="urn:microsoft.com/office/officeart/2005/8/layout/vList2"/>
    <dgm:cxn modelId="{C2083975-EB2B-B646-960E-3DCBC516397E}" type="presOf" srcId="{2D2D9D0A-85A8-ED42-969D-091D8A78C1BA}" destId="{271B5088-E7B6-7C4A-B5D5-AEBC3FA0B5E2}" srcOrd="0" destOrd="0" presId="urn:microsoft.com/office/officeart/2005/8/layout/vList2"/>
    <dgm:cxn modelId="{EFCE7C7D-9521-F54E-AF1A-CBD86BD9D0E5}" srcId="{D5EC1167-8AD1-6445-9CAE-F2FF4488E09A}" destId="{2D2D9D0A-85A8-ED42-969D-091D8A78C1BA}" srcOrd="1" destOrd="0" parTransId="{0B042F49-68E1-1D47-9552-B57AA17A455B}" sibTransId="{1354AC98-DA57-C946-B888-894A84C1583B}"/>
    <dgm:cxn modelId="{E3FB6D9A-AE0C-5D46-B924-4BF85CDEFC36}" srcId="{D5EC1167-8AD1-6445-9CAE-F2FF4488E09A}" destId="{08EE8153-F5F2-9A40-A79C-3C716DB81435}" srcOrd="3" destOrd="0" parTransId="{4534B5D4-C442-7943-BFF0-9390F73013D5}" sibTransId="{3BA83FA4-ED5B-C648-B18B-2AA07FE7AEB7}"/>
    <dgm:cxn modelId="{176724A7-1D38-CD4C-BEA4-1B34FA62C2E3}" srcId="{D5EC1167-8AD1-6445-9CAE-F2FF4488E09A}" destId="{D014CA8B-BB7B-3F41-9CF7-A2C303342E24}" srcOrd="0" destOrd="0" parTransId="{64D4D8D0-CB2D-0B4B-9665-A1C2106F0150}" sibTransId="{D2FB5B71-98E5-8147-937A-C0060F4B3983}"/>
    <dgm:cxn modelId="{443577BB-C34D-8840-97DD-BE7EF16E7AC1}" type="presOf" srcId="{0885800F-5177-A34E-929E-525EFEBC65A8}" destId="{8D3FFA05-78D8-6B43-B904-E23D1309B370}" srcOrd="0" destOrd="0" presId="urn:microsoft.com/office/officeart/2005/8/layout/vList2"/>
    <dgm:cxn modelId="{7B1ADFE5-E3D6-C749-B0B6-97B615FB7B3B}" type="presOf" srcId="{D5EC1167-8AD1-6445-9CAE-F2FF4488E09A}" destId="{90CCFC69-2676-244E-9A77-E719FA8AF17F}" srcOrd="0" destOrd="0" presId="urn:microsoft.com/office/officeart/2005/8/layout/vList2"/>
    <dgm:cxn modelId="{EB4214F5-130F-3544-965A-9BFE73945F76}" type="presOf" srcId="{D9D4DC0F-69B5-9842-B200-EDBD0498BE0A}" destId="{9E6EDC23-8F42-D34B-B239-0D8019B5C651}" srcOrd="0" destOrd="0" presId="urn:microsoft.com/office/officeart/2005/8/layout/vList2"/>
    <dgm:cxn modelId="{E49B3516-8D15-FB4C-A759-22EF86DBBA2D}" type="presParOf" srcId="{90CCFC69-2676-244E-9A77-E719FA8AF17F}" destId="{20D9A32D-8F53-7348-A227-220A81D01FC6}" srcOrd="0" destOrd="0" presId="urn:microsoft.com/office/officeart/2005/8/layout/vList2"/>
    <dgm:cxn modelId="{70BD7A16-D9B0-DD45-8E83-0F1CCB4589EE}" type="presParOf" srcId="{90CCFC69-2676-244E-9A77-E719FA8AF17F}" destId="{D3C6D601-3A0C-E649-BBB5-7DC4798F7E73}" srcOrd="1" destOrd="0" presId="urn:microsoft.com/office/officeart/2005/8/layout/vList2"/>
    <dgm:cxn modelId="{498CEA62-FFC5-0A47-A6D6-CA38755A616B}" type="presParOf" srcId="{90CCFC69-2676-244E-9A77-E719FA8AF17F}" destId="{271B5088-E7B6-7C4A-B5D5-AEBC3FA0B5E2}" srcOrd="2" destOrd="0" presId="urn:microsoft.com/office/officeart/2005/8/layout/vList2"/>
    <dgm:cxn modelId="{32C77D7B-C24D-E348-BCEF-E916DA3C2D4E}" type="presParOf" srcId="{90CCFC69-2676-244E-9A77-E719FA8AF17F}" destId="{9BF14226-ED08-5241-9412-3B1414599AA1}" srcOrd="3" destOrd="0" presId="urn:microsoft.com/office/officeart/2005/8/layout/vList2"/>
    <dgm:cxn modelId="{9E4E7660-9DD8-594A-938E-73DE822477A0}" type="presParOf" srcId="{90CCFC69-2676-244E-9A77-E719FA8AF17F}" destId="{8D3FFA05-78D8-6B43-B904-E23D1309B370}" srcOrd="4" destOrd="0" presId="urn:microsoft.com/office/officeart/2005/8/layout/vList2"/>
    <dgm:cxn modelId="{15EFB04A-491D-EB47-A306-5D9EC03DCD84}" type="presParOf" srcId="{90CCFC69-2676-244E-9A77-E719FA8AF17F}" destId="{3CCCBD80-E22E-364C-B032-AB50B25C9C0C}" srcOrd="5" destOrd="0" presId="urn:microsoft.com/office/officeart/2005/8/layout/vList2"/>
    <dgm:cxn modelId="{26C7361E-8B01-614C-827D-6C1471864E33}" type="presParOf" srcId="{90CCFC69-2676-244E-9A77-E719FA8AF17F}" destId="{26D5FDE2-4E17-1449-A650-4ED9EADE3296}" srcOrd="6" destOrd="0" presId="urn:microsoft.com/office/officeart/2005/8/layout/vList2"/>
    <dgm:cxn modelId="{FE12EE51-D174-7545-B0B1-C5A3AC43D36B}" type="presParOf" srcId="{90CCFC69-2676-244E-9A77-E719FA8AF17F}" destId="{1EE62663-B53E-A94A-87DC-88911293EED7}" srcOrd="7" destOrd="0" presId="urn:microsoft.com/office/officeart/2005/8/layout/vList2"/>
    <dgm:cxn modelId="{733E5F95-A24A-AE45-A5FB-22871AE76D3C}" type="presParOf" srcId="{90CCFC69-2676-244E-9A77-E719FA8AF17F}" destId="{9E6EDC23-8F42-D34B-B239-0D8019B5C651}"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B5088-E7B6-7C4A-B5D5-AEBC3FA0B5E2}">
      <dsp:nvSpPr>
        <dsp:cNvPr id="0" name=""/>
        <dsp:cNvSpPr/>
      </dsp:nvSpPr>
      <dsp:spPr>
        <a:xfrm>
          <a:off x="0" y="46672"/>
          <a:ext cx="4257400" cy="45571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a:t>Tranexamic acid 1g </a:t>
          </a:r>
          <a:r>
            <a:rPr lang="en-CA" sz="1900" kern="1200" err="1"/>
            <a:t>tid</a:t>
          </a:r>
          <a:r>
            <a:rPr lang="en-CA" sz="1900" kern="1200"/>
            <a:t> with menses</a:t>
          </a:r>
        </a:p>
      </dsp:txBody>
      <dsp:txXfrm>
        <a:off x="22246" y="68918"/>
        <a:ext cx="4212908" cy="411223"/>
      </dsp:txXfrm>
    </dsp:sp>
    <dsp:sp modelId="{20D9A32D-8F53-7348-A227-220A81D01FC6}">
      <dsp:nvSpPr>
        <dsp:cNvPr id="0" name=""/>
        <dsp:cNvSpPr/>
      </dsp:nvSpPr>
      <dsp:spPr>
        <a:xfrm>
          <a:off x="0" y="557107"/>
          <a:ext cx="4257400" cy="45571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Levonorgestrel containing IUD</a:t>
          </a:r>
          <a:endParaRPr lang="en-CA" sz="1900" kern="1200"/>
        </a:p>
      </dsp:txBody>
      <dsp:txXfrm>
        <a:off x="22246" y="579353"/>
        <a:ext cx="4212908" cy="411223"/>
      </dsp:txXfrm>
    </dsp:sp>
    <dsp:sp modelId="{26D5FDE2-4E17-1449-A650-4ED9EADE3296}">
      <dsp:nvSpPr>
        <dsp:cNvPr id="0" name=""/>
        <dsp:cNvSpPr/>
      </dsp:nvSpPr>
      <dsp:spPr>
        <a:xfrm>
          <a:off x="0" y="1067542"/>
          <a:ext cx="4257400" cy="45571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NSAIDs with menses</a:t>
          </a:r>
          <a:endParaRPr lang="en-CA" sz="1900" kern="1200"/>
        </a:p>
      </dsp:txBody>
      <dsp:txXfrm>
        <a:off x="22246" y="1089788"/>
        <a:ext cx="4212908" cy="411223"/>
      </dsp:txXfrm>
    </dsp:sp>
    <dsp:sp modelId="{9E6EDC23-8F42-D34B-B239-0D8019B5C651}">
      <dsp:nvSpPr>
        <dsp:cNvPr id="0" name=""/>
        <dsp:cNvSpPr/>
      </dsp:nvSpPr>
      <dsp:spPr>
        <a:xfrm>
          <a:off x="0" y="1577977"/>
          <a:ext cx="4257400" cy="45571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Combined oral contraceptives</a:t>
          </a:r>
          <a:endParaRPr lang="en-CA" sz="1900" kern="1200"/>
        </a:p>
      </dsp:txBody>
      <dsp:txXfrm>
        <a:off x="22246" y="1600223"/>
        <a:ext cx="4212908" cy="411223"/>
      </dsp:txXfrm>
    </dsp:sp>
    <dsp:sp modelId="{8D3FFA05-78D8-6B43-B904-E23D1309B370}">
      <dsp:nvSpPr>
        <dsp:cNvPr id="0" name=""/>
        <dsp:cNvSpPr/>
      </dsp:nvSpPr>
      <dsp:spPr>
        <a:xfrm>
          <a:off x="0" y="2088412"/>
          <a:ext cx="4257400" cy="45571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Long cycle progesterone (day 5-26)</a:t>
          </a:r>
          <a:endParaRPr lang="en-CA" sz="1900" kern="1200"/>
        </a:p>
      </dsp:txBody>
      <dsp:txXfrm>
        <a:off x="22246" y="2110658"/>
        <a:ext cx="4212908" cy="411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9A32D-8F53-7348-A227-220A81D01FC6}">
      <dsp:nvSpPr>
        <dsp:cNvPr id="0" name=""/>
        <dsp:cNvSpPr/>
      </dsp:nvSpPr>
      <dsp:spPr>
        <a:xfrm>
          <a:off x="0" y="46672"/>
          <a:ext cx="4257400" cy="45571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Levonorgestrel containing IUD</a:t>
          </a:r>
          <a:endParaRPr lang="en-CA" sz="1900" kern="1200"/>
        </a:p>
      </dsp:txBody>
      <dsp:txXfrm>
        <a:off x="22246" y="68918"/>
        <a:ext cx="4212908" cy="411223"/>
      </dsp:txXfrm>
    </dsp:sp>
    <dsp:sp modelId="{271B5088-E7B6-7C4A-B5D5-AEBC3FA0B5E2}">
      <dsp:nvSpPr>
        <dsp:cNvPr id="0" name=""/>
        <dsp:cNvSpPr/>
      </dsp:nvSpPr>
      <dsp:spPr>
        <a:xfrm>
          <a:off x="0" y="557107"/>
          <a:ext cx="4257400" cy="45571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a:t>Tranexamic acid 1g </a:t>
          </a:r>
          <a:r>
            <a:rPr lang="en-CA" sz="1900" kern="1200" err="1"/>
            <a:t>tid</a:t>
          </a:r>
          <a:r>
            <a:rPr lang="en-CA" sz="1900" kern="1200"/>
            <a:t> with menses</a:t>
          </a:r>
        </a:p>
      </dsp:txBody>
      <dsp:txXfrm>
        <a:off x="22246" y="579353"/>
        <a:ext cx="4212908" cy="411223"/>
      </dsp:txXfrm>
    </dsp:sp>
    <dsp:sp modelId="{8D3FFA05-78D8-6B43-B904-E23D1309B370}">
      <dsp:nvSpPr>
        <dsp:cNvPr id="0" name=""/>
        <dsp:cNvSpPr/>
      </dsp:nvSpPr>
      <dsp:spPr>
        <a:xfrm>
          <a:off x="0" y="1067542"/>
          <a:ext cx="4257400" cy="45571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Long cycle progesterone (day 5-26)</a:t>
          </a:r>
          <a:endParaRPr lang="en-CA" sz="1900" kern="1200"/>
        </a:p>
      </dsp:txBody>
      <dsp:txXfrm>
        <a:off x="22246" y="1089788"/>
        <a:ext cx="4212908" cy="411223"/>
      </dsp:txXfrm>
    </dsp:sp>
    <dsp:sp modelId="{26D5FDE2-4E17-1449-A650-4ED9EADE3296}">
      <dsp:nvSpPr>
        <dsp:cNvPr id="0" name=""/>
        <dsp:cNvSpPr/>
      </dsp:nvSpPr>
      <dsp:spPr>
        <a:xfrm>
          <a:off x="0" y="1577977"/>
          <a:ext cx="4257400" cy="45571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NSAIDs with menses</a:t>
          </a:r>
          <a:endParaRPr lang="en-CA" sz="1900" kern="1200"/>
        </a:p>
      </dsp:txBody>
      <dsp:txXfrm>
        <a:off x="22246" y="1600223"/>
        <a:ext cx="4212908" cy="411223"/>
      </dsp:txXfrm>
    </dsp:sp>
    <dsp:sp modelId="{9E6EDC23-8F42-D34B-B239-0D8019B5C651}">
      <dsp:nvSpPr>
        <dsp:cNvPr id="0" name=""/>
        <dsp:cNvSpPr/>
      </dsp:nvSpPr>
      <dsp:spPr>
        <a:xfrm>
          <a:off x="0" y="2088412"/>
          <a:ext cx="4257400" cy="45571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Combined oral contraceptives</a:t>
          </a:r>
          <a:endParaRPr lang="en-CA" sz="1900" kern="1200"/>
        </a:p>
      </dsp:txBody>
      <dsp:txXfrm>
        <a:off x="22246" y="2110658"/>
        <a:ext cx="4212908" cy="4112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F8454-A96B-4C0E-ABC9-39B206089E04}"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8C434-3A34-43CE-B968-29916A871CEE}" type="slidenum">
              <a:rPr lang="en-US" smtClean="0"/>
              <a:t>‹#›</a:t>
            </a:fld>
            <a:endParaRPr lang="en-US"/>
          </a:p>
        </p:txBody>
      </p:sp>
    </p:spTree>
    <p:extLst>
      <p:ext uri="{BB962C8B-B14F-4D97-AF65-F5344CB8AC3E}">
        <p14:creationId xmlns:p14="http://schemas.microsoft.com/office/powerpoint/2010/main" val="61113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This slide must be visually presented to the audience AND verbalized by the speaker.</a:t>
            </a:r>
          </a:p>
          <a:p>
            <a:endParaRPr lang="en-CA" dirty="0"/>
          </a:p>
        </p:txBody>
      </p:sp>
      <p:sp>
        <p:nvSpPr>
          <p:cNvPr id="4" name="Slide Number Placeholder 3"/>
          <p:cNvSpPr>
            <a:spLocks noGrp="1"/>
          </p:cNvSpPr>
          <p:nvPr>
            <p:ph type="sldNum" sz="quarter" idx="5"/>
          </p:nvPr>
        </p:nvSpPr>
        <p:spPr/>
        <p:txBody>
          <a:bodyPr/>
          <a:lstStyle/>
          <a:p>
            <a:fld id="{1597DBAD-0AE0-4732-9628-8D1D4EEE312B}" type="slidenum">
              <a:rPr lang="en-CA" smtClean="0"/>
              <a:t>3</a:t>
            </a:fld>
            <a:endParaRPr lang="en-CA"/>
          </a:p>
        </p:txBody>
      </p:sp>
    </p:spTree>
    <p:extLst>
      <p:ext uri="{BB962C8B-B14F-4D97-AF65-F5344CB8AC3E}">
        <p14:creationId xmlns:p14="http://schemas.microsoft.com/office/powerpoint/2010/main" val="3989970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 </a:t>
            </a:r>
            <a:r>
              <a:rPr lang="en-CA" dirty="0" err="1"/>
              <a:t>Difficle</a:t>
            </a:r>
            <a:r>
              <a:rPr lang="en-CA" dirty="0"/>
              <a:t> was first described in 1935 by IVAN C. HALL, ELIZABETH O'TOOLE</a:t>
            </a:r>
          </a:p>
        </p:txBody>
      </p:sp>
      <p:sp>
        <p:nvSpPr>
          <p:cNvPr id="4" name="Slide Number Placeholder 3"/>
          <p:cNvSpPr>
            <a:spLocks noGrp="1"/>
          </p:cNvSpPr>
          <p:nvPr>
            <p:ph type="sldNum" sz="quarter" idx="5"/>
          </p:nvPr>
        </p:nvSpPr>
        <p:spPr/>
        <p:txBody>
          <a:bodyPr/>
          <a:lstStyle/>
          <a:p>
            <a:fld id="{08710ECF-A369-4E26-9EF0-60823793E5A5}" type="slidenum">
              <a:rPr lang="en-CA" smtClean="0"/>
              <a:t>134</a:t>
            </a:fld>
            <a:endParaRPr lang="en-CA"/>
          </a:p>
        </p:txBody>
      </p:sp>
    </p:spTree>
    <p:extLst>
      <p:ext uri="{BB962C8B-B14F-4D97-AF65-F5344CB8AC3E}">
        <p14:creationId xmlns:p14="http://schemas.microsoft.com/office/powerpoint/2010/main" val="32219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 </a:t>
            </a:r>
            <a:r>
              <a:rPr lang="en-CA" dirty="0" err="1"/>
              <a:t>Difficle</a:t>
            </a:r>
            <a:r>
              <a:rPr lang="en-CA" dirty="0"/>
              <a:t> bacteria was first described in 1935 by IVAN C. HALL, ELIZABETH O'TOOLE.  </a:t>
            </a:r>
            <a:r>
              <a:rPr lang="en-CA" sz="1200" b="0" i="0" kern="1200" dirty="0">
                <a:solidFill>
                  <a:schemeClr val="tx1"/>
                </a:solidFill>
                <a:effectLst/>
                <a:latin typeface="+mn-lt"/>
                <a:ea typeface="+mn-ea"/>
                <a:cs typeface="+mn-cs"/>
              </a:rPr>
              <a:t>INTESTINAL FLORA IN NEW-BORN INFANTS</a:t>
            </a:r>
          </a:p>
          <a:p>
            <a:r>
              <a:rPr lang="en-CA" sz="1200" b="0" i="0" kern="1200" dirty="0">
                <a:solidFill>
                  <a:schemeClr val="tx1"/>
                </a:solidFill>
                <a:effectLst/>
                <a:latin typeface="+mn-lt"/>
                <a:ea typeface="+mn-ea"/>
                <a:cs typeface="+mn-cs"/>
              </a:rPr>
              <a:t>WITH A DESCRIPTION OF A NEW PATHOGENIC ANAEROBE, BACILLUS DIFFICILIS. </a:t>
            </a:r>
            <a:r>
              <a:rPr lang="en-CA" sz="1200" b="0" i="1" kern="1200" dirty="0">
                <a:solidFill>
                  <a:schemeClr val="tx1"/>
                </a:solidFill>
                <a:effectLst/>
                <a:latin typeface="+mn-lt"/>
                <a:ea typeface="+mn-ea"/>
                <a:cs typeface="+mn-cs"/>
              </a:rPr>
              <a:t>Am J Dis Child. </a:t>
            </a:r>
            <a:r>
              <a:rPr lang="en-CA" sz="1200" b="0" i="0" kern="1200" dirty="0">
                <a:solidFill>
                  <a:schemeClr val="tx1"/>
                </a:solidFill>
                <a:effectLst/>
                <a:latin typeface="+mn-lt"/>
                <a:ea typeface="+mn-ea"/>
                <a:cs typeface="+mn-cs"/>
              </a:rPr>
              <a:t>1935;49(2):390-402. </a:t>
            </a:r>
            <a:endParaRPr lang="en-CA" dirty="0"/>
          </a:p>
        </p:txBody>
      </p:sp>
      <p:sp>
        <p:nvSpPr>
          <p:cNvPr id="4" name="Slide Number Placeholder 3"/>
          <p:cNvSpPr>
            <a:spLocks noGrp="1"/>
          </p:cNvSpPr>
          <p:nvPr>
            <p:ph type="sldNum" sz="quarter" idx="5"/>
          </p:nvPr>
        </p:nvSpPr>
        <p:spPr/>
        <p:txBody>
          <a:bodyPr/>
          <a:lstStyle/>
          <a:p>
            <a:fld id="{08710ECF-A369-4E26-9EF0-60823793E5A5}" type="slidenum">
              <a:rPr lang="en-CA" smtClean="0"/>
              <a:t>135</a:t>
            </a:fld>
            <a:endParaRPr lang="en-CA"/>
          </a:p>
        </p:txBody>
      </p:sp>
    </p:spTree>
    <p:extLst>
      <p:ext uri="{BB962C8B-B14F-4D97-AF65-F5344CB8AC3E}">
        <p14:creationId xmlns:p14="http://schemas.microsoft.com/office/powerpoint/2010/main" val="1619943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 </a:t>
            </a:r>
            <a:r>
              <a:rPr lang="en-CA" dirty="0" err="1"/>
              <a:t>Difficle</a:t>
            </a:r>
            <a:r>
              <a:rPr lang="en-CA" dirty="0"/>
              <a:t> bacteria was first described in 1935 by IVAN C. HALL, ELIZABETH O'TOOLE.  </a:t>
            </a:r>
            <a:r>
              <a:rPr lang="en-CA" sz="1200" b="0" i="0" kern="1200" dirty="0">
                <a:solidFill>
                  <a:schemeClr val="tx1"/>
                </a:solidFill>
                <a:effectLst/>
                <a:latin typeface="+mn-lt"/>
                <a:ea typeface="+mn-ea"/>
                <a:cs typeface="+mn-cs"/>
              </a:rPr>
              <a:t>INTESTINAL FLORA IN NEW-BORN INFANTS</a:t>
            </a:r>
          </a:p>
          <a:p>
            <a:r>
              <a:rPr lang="en-CA" sz="1200" b="0" i="0" kern="1200" dirty="0">
                <a:solidFill>
                  <a:schemeClr val="tx1"/>
                </a:solidFill>
                <a:effectLst/>
                <a:latin typeface="+mn-lt"/>
                <a:ea typeface="+mn-ea"/>
                <a:cs typeface="+mn-cs"/>
              </a:rPr>
              <a:t>WITH A DESCRIPTION OF A NEW PATHOGENIC ANAEROBE, BACILLUS DIFFICILIS. </a:t>
            </a:r>
            <a:r>
              <a:rPr lang="en-CA" sz="1200" b="0" i="1" kern="1200" dirty="0">
                <a:solidFill>
                  <a:schemeClr val="tx1"/>
                </a:solidFill>
                <a:effectLst/>
                <a:latin typeface="+mn-lt"/>
                <a:ea typeface="+mn-ea"/>
                <a:cs typeface="+mn-cs"/>
              </a:rPr>
              <a:t>Am J Dis Child. </a:t>
            </a:r>
            <a:r>
              <a:rPr lang="en-CA" sz="1200" b="0" i="0" kern="1200" dirty="0">
                <a:solidFill>
                  <a:schemeClr val="tx1"/>
                </a:solidFill>
                <a:effectLst/>
                <a:latin typeface="+mn-lt"/>
                <a:ea typeface="+mn-ea"/>
                <a:cs typeface="+mn-cs"/>
              </a:rPr>
              <a:t>1935;49(2):390-402. </a:t>
            </a:r>
            <a:endParaRPr lang="en-CA" dirty="0"/>
          </a:p>
        </p:txBody>
      </p:sp>
      <p:sp>
        <p:nvSpPr>
          <p:cNvPr id="4" name="Slide Number Placeholder 3"/>
          <p:cNvSpPr>
            <a:spLocks noGrp="1"/>
          </p:cNvSpPr>
          <p:nvPr>
            <p:ph type="sldNum" sz="quarter" idx="5"/>
          </p:nvPr>
        </p:nvSpPr>
        <p:spPr/>
        <p:txBody>
          <a:bodyPr/>
          <a:lstStyle/>
          <a:p>
            <a:fld id="{08710ECF-A369-4E26-9EF0-60823793E5A5}" type="slidenum">
              <a:rPr lang="en-CA" smtClean="0"/>
              <a:t>136</a:t>
            </a:fld>
            <a:endParaRPr lang="en-CA"/>
          </a:p>
        </p:txBody>
      </p:sp>
    </p:spTree>
    <p:extLst>
      <p:ext uri="{BB962C8B-B14F-4D97-AF65-F5344CB8AC3E}">
        <p14:creationId xmlns:p14="http://schemas.microsoft.com/office/powerpoint/2010/main" val="2859555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 </a:t>
            </a:r>
            <a:r>
              <a:rPr lang="en-CA" dirty="0" err="1"/>
              <a:t>Difficle</a:t>
            </a:r>
            <a:r>
              <a:rPr lang="en-CA" dirty="0"/>
              <a:t> bacteria was first described in 1935 by IVAN C. HALL, ELIZABETH O'TOOLE.  </a:t>
            </a:r>
            <a:r>
              <a:rPr lang="en-CA" sz="1200" b="0" i="0" kern="1200" dirty="0">
                <a:solidFill>
                  <a:schemeClr val="tx1"/>
                </a:solidFill>
                <a:effectLst/>
                <a:latin typeface="+mn-lt"/>
                <a:ea typeface="+mn-ea"/>
                <a:cs typeface="+mn-cs"/>
              </a:rPr>
              <a:t>INTESTINAL FLORA IN NEW-BORN INFANTS</a:t>
            </a:r>
          </a:p>
          <a:p>
            <a:r>
              <a:rPr lang="en-CA" sz="1200" b="0" i="0" kern="1200" dirty="0">
                <a:solidFill>
                  <a:schemeClr val="tx1"/>
                </a:solidFill>
                <a:effectLst/>
                <a:latin typeface="+mn-lt"/>
                <a:ea typeface="+mn-ea"/>
                <a:cs typeface="+mn-cs"/>
              </a:rPr>
              <a:t>WITH A DESCRIPTION OF A NEW PATHOGENIC ANAEROBE, BACILLUS DIFFICILIS. </a:t>
            </a:r>
            <a:r>
              <a:rPr lang="en-CA" sz="1200" b="0" i="1" kern="1200" dirty="0">
                <a:solidFill>
                  <a:schemeClr val="tx1"/>
                </a:solidFill>
                <a:effectLst/>
                <a:latin typeface="+mn-lt"/>
                <a:ea typeface="+mn-ea"/>
                <a:cs typeface="+mn-cs"/>
              </a:rPr>
              <a:t>Am J Dis Child. </a:t>
            </a:r>
            <a:r>
              <a:rPr lang="en-CA" sz="1200" b="0" i="0" kern="1200" dirty="0">
                <a:solidFill>
                  <a:schemeClr val="tx1"/>
                </a:solidFill>
                <a:effectLst/>
                <a:latin typeface="+mn-lt"/>
                <a:ea typeface="+mn-ea"/>
                <a:cs typeface="+mn-cs"/>
              </a:rPr>
              <a:t>1935;49(2):390-402. </a:t>
            </a:r>
            <a:endParaRPr lang="en-CA" dirty="0"/>
          </a:p>
        </p:txBody>
      </p:sp>
      <p:sp>
        <p:nvSpPr>
          <p:cNvPr id="4" name="Slide Number Placeholder 3"/>
          <p:cNvSpPr>
            <a:spLocks noGrp="1"/>
          </p:cNvSpPr>
          <p:nvPr>
            <p:ph type="sldNum" sz="quarter" idx="5"/>
          </p:nvPr>
        </p:nvSpPr>
        <p:spPr/>
        <p:txBody>
          <a:bodyPr/>
          <a:lstStyle/>
          <a:p>
            <a:fld id="{08710ECF-A369-4E26-9EF0-60823793E5A5}" type="slidenum">
              <a:rPr lang="en-CA" smtClean="0"/>
              <a:t>137</a:t>
            </a:fld>
            <a:endParaRPr lang="en-CA"/>
          </a:p>
        </p:txBody>
      </p:sp>
    </p:spTree>
    <p:extLst>
      <p:ext uri="{BB962C8B-B14F-4D97-AF65-F5344CB8AC3E}">
        <p14:creationId xmlns:p14="http://schemas.microsoft.com/office/powerpoint/2010/main" val="4253259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 </a:t>
            </a:r>
            <a:r>
              <a:rPr lang="en-CA" dirty="0" err="1"/>
              <a:t>Difficle</a:t>
            </a:r>
            <a:r>
              <a:rPr lang="en-CA" dirty="0"/>
              <a:t> bacteria was first described in 1935 by IVAN C. HALL, ELIZABETH O'TOOLE.  </a:t>
            </a:r>
            <a:r>
              <a:rPr lang="en-CA" sz="1200" b="0" i="0" kern="1200" dirty="0">
                <a:solidFill>
                  <a:schemeClr val="tx1"/>
                </a:solidFill>
                <a:effectLst/>
                <a:latin typeface="+mn-lt"/>
                <a:ea typeface="+mn-ea"/>
                <a:cs typeface="+mn-cs"/>
              </a:rPr>
              <a:t>INTESTINAL FLORA IN NEW-BORN INFANTS</a:t>
            </a:r>
          </a:p>
          <a:p>
            <a:r>
              <a:rPr lang="en-CA" sz="1200" b="0" i="0" kern="1200" dirty="0">
                <a:solidFill>
                  <a:schemeClr val="tx1"/>
                </a:solidFill>
                <a:effectLst/>
                <a:latin typeface="+mn-lt"/>
                <a:ea typeface="+mn-ea"/>
                <a:cs typeface="+mn-cs"/>
              </a:rPr>
              <a:t>WITH A DESCRIPTION OF A NEW PATHOGENIC ANAEROBE, BACILLUS DIFFICILIS. </a:t>
            </a:r>
            <a:r>
              <a:rPr lang="en-CA" sz="1200" b="0" i="1" kern="1200" dirty="0">
                <a:solidFill>
                  <a:schemeClr val="tx1"/>
                </a:solidFill>
                <a:effectLst/>
                <a:latin typeface="+mn-lt"/>
                <a:ea typeface="+mn-ea"/>
                <a:cs typeface="+mn-cs"/>
              </a:rPr>
              <a:t>Am J Dis Child. </a:t>
            </a:r>
            <a:r>
              <a:rPr lang="en-CA" sz="1200" b="0" i="0" kern="1200" dirty="0">
                <a:solidFill>
                  <a:schemeClr val="tx1"/>
                </a:solidFill>
                <a:effectLst/>
                <a:latin typeface="+mn-lt"/>
                <a:ea typeface="+mn-ea"/>
                <a:cs typeface="+mn-cs"/>
              </a:rPr>
              <a:t>1935;49(2):390-402. </a:t>
            </a:r>
            <a:endParaRPr lang="en-CA" dirty="0"/>
          </a:p>
        </p:txBody>
      </p:sp>
      <p:sp>
        <p:nvSpPr>
          <p:cNvPr id="4" name="Slide Number Placeholder 3"/>
          <p:cNvSpPr>
            <a:spLocks noGrp="1"/>
          </p:cNvSpPr>
          <p:nvPr>
            <p:ph type="sldNum" sz="quarter" idx="5"/>
          </p:nvPr>
        </p:nvSpPr>
        <p:spPr/>
        <p:txBody>
          <a:bodyPr/>
          <a:lstStyle/>
          <a:p>
            <a:fld id="{08710ECF-A369-4E26-9EF0-60823793E5A5}" type="slidenum">
              <a:rPr lang="en-CA" smtClean="0"/>
              <a:t>138</a:t>
            </a:fld>
            <a:endParaRPr lang="en-CA"/>
          </a:p>
        </p:txBody>
      </p:sp>
    </p:spTree>
    <p:extLst>
      <p:ext uri="{BB962C8B-B14F-4D97-AF65-F5344CB8AC3E}">
        <p14:creationId xmlns:p14="http://schemas.microsoft.com/office/powerpoint/2010/main" val="2046959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 </a:t>
            </a:r>
            <a:r>
              <a:rPr lang="en-CA" dirty="0" err="1"/>
              <a:t>Difficle</a:t>
            </a:r>
            <a:r>
              <a:rPr lang="en-CA" dirty="0"/>
              <a:t> bacteria was first described in 1935 by IVAN C. HALL, ELIZABETH O'TOOLE.  </a:t>
            </a:r>
            <a:r>
              <a:rPr lang="en-CA" sz="1200" b="0" i="0" kern="1200" dirty="0">
                <a:solidFill>
                  <a:schemeClr val="tx1"/>
                </a:solidFill>
                <a:effectLst/>
                <a:latin typeface="+mn-lt"/>
                <a:ea typeface="+mn-ea"/>
                <a:cs typeface="+mn-cs"/>
              </a:rPr>
              <a:t>INTESTINAL FLORA IN NEW-BORN INFANTS</a:t>
            </a:r>
          </a:p>
          <a:p>
            <a:r>
              <a:rPr lang="en-CA" sz="1200" b="0" i="0" kern="1200" dirty="0">
                <a:solidFill>
                  <a:schemeClr val="tx1"/>
                </a:solidFill>
                <a:effectLst/>
                <a:latin typeface="+mn-lt"/>
                <a:ea typeface="+mn-ea"/>
                <a:cs typeface="+mn-cs"/>
              </a:rPr>
              <a:t>WITH A DESCRIPTION OF A NEW PATHOGENIC ANAEROBE, BACILLUS DIFFICILIS. </a:t>
            </a:r>
            <a:r>
              <a:rPr lang="en-CA" sz="1200" b="0" i="1" kern="1200" dirty="0">
                <a:solidFill>
                  <a:schemeClr val="tx1"/>
                </a:solidFill>
                <a:effectLst/>
                <a:latin typeface="+mn-lt"/>
                <a:ea typeface="+mn-ea"/>
                <a:cs typeface="+mn-cs"/>
              </a:rPr>
              <a:t>Am J Dis Child. </a:t>
            </a:r>
            <a:r>
              <a:rPr lang="en-CA" sz="1200" b="0" i="0" kern="1200" dirty="0">
                <a:solidFill>
                  <a:schemeClr val="tx1"/>
                </a:solidFill>
                <a:effectLst/>
                <a:latin typeface="+mn-lt"/>
                <a:ea typeface="+mn-ea"/>
                <a:cs typeface="+mn-cs"/>
              </a:rPr>
              <a:t>1935;49(2):390-402. </a:t>
            </a:r>
            <a:endParaRPr lang="en-CA" dirty="0"/>
          </a:p>
        </p:txBody>
      </p:sp>
      <p:sp>
        <p:nvSpPr>
          <p:cNvPr id="4" name="Slide Number Placeholder 3"/>
          <p:cNvSpPr>
            <a:spLocks noGrp="1"/>
          </p:cNvSpPr>
          <p:nvPr>
            <p:ph type="sldNum" sz="quarter" idx="5"/>
          </p:nvPr>
        </p:nvSpPr>
        <p:spPr/>
        <p:txBody>
          <a:bodyPr/>
          <a:lstStyle/>
          <a:p>
            <a:fld id="{08710ECF-A369-4E26-9EF0-60823793E5A5}" type="slidenum">
              <a:rPr lang="en-CA" smtClean="0"/>
              <a:t>139</a:t>
            </a:fld>
            <a:endParaRPr lang="en-CA"/>
          </a:p>
        </p:txBody>
      </p:sp>
    </p:spTree>
    <p:extLst>
      <p:ext uri="{BB962C8B-B14F-4D97-AF65-F5344CB8AC3E}">
        <p14:creationId xmlns:p14="http://schemas.microsoft.com/office/powerpoint/2010/main" val="682565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 </a:t>
            </a:r>
            <a:r>
              <a:rPr lang="en-CA" dirty="0" err="1"/>
              <a:t>Difficle</a:t>
            </a:r>
            <a:r>
              <a:rPr lang="en-CA" dirty="0"/>
              <a:t> bacteria was first described in 1935 by IVAN C. HALL, ELIZABETH O'TOOLE.  </a:t>
            </a:r>
            <a:r>
              <a:rPr lang="en-CA" sz="1200" b="0" i="0" kern="1200" dirty="0">
                <a:solidFill>
                  <a:schemeClr val="tx1"/>
                </a:solidFill>
                <a:effectLst/>
                <a:latin typeface="+mn-lt"/>
                <a:ea typeface="+mn-ea"/>
                <a:cs typeface="+mn-cs"/>
              </a:rPr>
              <a:t>INTESTINAL FLORA IN NEW-BORN INFANTS</a:t>
            </a:r>
          </a:p>
          <a:p>
            <a:r>
              <a:rPr lang="en-CA" sz="1200" b="0" i="0" kern="1200" dirty="0">
                <a:solidFill>
                  <a:schemeClr val="tx1"/>
                </a:solidFill>
                <a:effectLst/>
                <a:latin typeface="+mn-lt"/>
                <a:ea typeface="+mn-ea"/>
                <a:cs typeface="+mn-cs"/>
              </a:rPr>
              <a:t>WITH A DESCRIPTION OF A NEW PATHOGENIC ANAEROBE, BACILLUS DIFFICILIS. </a:t>
            </a:r>
            <a:r>
              <a:rPr lang="en-CA" sz="1200" b="0" i="1" kern="1200" dirty="0">
                <a:solidFill>
                  <a:schemeClr val="tx1"/>
                </a:solidFill>
                <a:effectLst/>
                <a:latin typeface="+mn-lt"/>
                <a:ea typeface="+mn-ea"/>
                <a:cs typeface="+mn-cs"/>
              </a:rPr>
              <a:t>Am J Dis Child. </a:t>
            </a:r>
            <a:r>
              <a:rPr lang="en-CA" sz="1200" b="0" i="0" kern="1200" dirty="0">
                <a:solidFill>
                  <a:schemeClr val="tx1"/>
                </a:solidFill>
                <a:effectLst/>
                <a:latin typeface="+mn-lt"/>
                <a:ea typeface="+mn-ea"/>
                <a:cs typeface="+mn-cs"/>
              </a:rPr>
              <a:t>1935;49(2):390-402. </a:t>
            </a:r>
            <a:endParaRPr lang="en-CA" dirty="0"/>
          </a:p>
        </p:txBody>
      </p:sp>
      <p:sp>
        <p:nvSpPr>
          <p:cNvPr id="4" name="Slide Number Placeholder 3"/>
          <p:cNvSpPr>
            <a:spLocks noGrp="1"/>
          </p:cNvSpPr>
          <p:nvPr>
            <p:ph type="sldNum" sz="quarter" idx="5"/>
          </p:nvPr>
        </p:nvSpPr>
        <p:spPr/>
        <p:txBody>
          <a:bodyPr/>
          <a:lstStyle/>
          <a:p>
            <a:fld id="{08710ECF-A369-4E26-9EF0-60823793E5A5}" type="slidenum">
              <a:rPr lang="en-CA" smtClean="0"/>
              <a:t>140</a:t>
            </a:fld>
            <a:endParaRPr lang="en-CA"/>
          </a:p>
        </p:txBody>
      </p:sp>
    </p:spTree>
    <p:extLst>
      <p:ext uri="{BB962C8B-B14F-4D97-AF65-F5344CB8AC3E}">
        <p14:creationId xmlns:p14="http://schemas.microsoft.com/office/powerpoint/2010/main" val="4084958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 </a:t>
            </a:r>
            <a:r>
              <a:rPr lang="en-CA" dirty="0" err="1"/>
              <a:t>Difficle</a:t>
            </a:r>
            <a:r>
              <a:rPr lang="en-CA" dirty="0"/>
              <a:t> bacteria was first described in 1935 by IVAN C. HALL, ELIZABETH O'TOOLE.  </a:t>
            </a:r>
            <a:r>
              <a:rPr lang="en-CA" sz="1200" b="0" i="0" kern="1200" dirty="0">
                <a:solidFill>
                  <a:schemeClr val="tx1"/>
                </a:solidFill>
                <a:effectLst/>
                <a:latin typeface="+mn-lt"/>
                <a:ea typeface="+mn-ea"/>
                <a:cs typeface="+mn-cs"/>
              </a:rPr>
              <a:t>INTESTINAL FLORA IN NEW-BORN INFANTS</a:t>
            </a:r>
          </a:p>
          <a:p>
            <a:r>
              <a:rPr lang="en-CA" sz="1200" b="0" i="0" kern="1200" dirty="0">
                <a:solidFill>
                  <a:schemeClr val="tx1"/>
                </a:solidFill>
                <a:effectLst/>
                <a:latin typeface="+mn-lt"/>
                <a:ea typeface="+mn-ea"/>
                <a:cs typeface="+mn-cs"/>
              </a:rPr>
              <a:t>WITH A DESCRIPTION OF A NEW PATHOGENIC ANAEROBE, BACILLUS DIFFICILIS. </a:t>
            </a:r>
            <a:r>
              <a:rPr lang="en-CA" sz="1200" b="0" i="1" kern="1200" dirty="0">
                <a:solidFill>
                  <a:schemeClr val="tx1"/>
                </a:solidFill>
                <a:effectLst/>
                <a:latin typeface="+mn-lt"/>
                <a:ea typeface="+mn-ea"/>
                <a:cs typeface="+mn-cs"/>
              </a:rPr>
              <a:t>Am J Dis Child. </a:t>
            </a:r>
            <a:r>
              <a:rPr lang="en-CA" sz="1200" b="0" i="0" kern="1200" dirty="0">
                <a:solidFill>
                  <a:schemeClr val="tx1"/>
                </a:solidFill>
                <a:effectLst/>
                <a:latin typeface="+mn-lt"/>
                <a:ea typeface="+mn-ea"/>
                <a:cs typeface="+mn-cs"/>
              </a:rPr>
              <a:t>1935;49(2):390-402. </a:t>
            </a:r>
            <a:endParaRPr lang="en-CA" dirty="0"/>
          </a:p>
        </p:txBody>
      </p:sp>
      <p:sp>
        <p:nvSpPr>
          <p:cNvPr id="4" name="Slide Number Placeholder 3"/>
          <p:cNvSpPr>
            <a:spLocks noGrp="1"/>
          </p:cNvSpPr>
          <p:nvPr>
            <p:ph type="sldNum" sz="quarter" idx="5"/>
          </p:nvPr>
        </p:nvSpPr>
        <p:spPr/>
        <p:txBody>
          <a:bodyPr/>
          <a:lstStyle/>
          <a:p>
            <a:fld id="{08710ECF-A369-4E26-9EF0-60823793E5A5}" type="slidenum">
              <a:rPr lang="en-CA" smtClean="0"/>
              <a:t>141</a:t>
            </a:fld>
            <a:endParaRPr lang="en-CA"/>
          </a:p>
        </p:txBody>
      </p:sp>
    </p:spTree>
    <p:extLst>
      <p:ext uri="{BB962C8B-B14F-4D97-AF65-F5344CB8AC3E}">
        <p14:creationId xmlns:p14="http://schemas.microsoft.com/office/powerpoint/2010/main" val="1925665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 </a:t>
            </a:r>
            <a:r>
              <a:rPr lang="en-CA" dirty="0" err="1"/>
              <a:t>Difficle</a:t>
            </a:r>
            <a:r>
              <a:rPr lang="en-CA" dirty="0"/>
              <a:t> bacteria was first described in 1935 by IVAN C. HALL, ELIZABETH O'TOOLE.  </a:t>
            </a:r>
            <a:r>
              <a:rPr lang="en-CA" sz="1200" b="0" i="0" kern="1200" dirty="0">
                <a:solidFill>
                  <a:schemeClr val="tx1"/>
                </a:solidFill>
                <a:effectLst/>
                <a:latin typeface="+mn-lt"/>
                <a:ea typeface="+mn-ea"/>
                <a:cs typeface="+mn-cs"/>
              </a:rPr>
              <a:t>INTESTINAL FLORA IN NEW-BORN INFANTS</a:t>
            </a:r>
          </a:p>
          <a:p>
            <a:r>
              <a:rPr lang="en-CA" sz="1200" b="0" i="0" kern="1200" dirty="0">
                <a:solidFill>
                  <a:schemeClr val="tx1"/>
                </a:solidFill>
                <a:effectLst/>
                <a:latin typeface="+mn-lt"/>
                <a:ea typeface="+mn-ea"/>
                <a:cs typeface="+mn-cs"/>
              </a:rPr>
              <a:t>WITH A DESCRIPTION OF A NEW PATHOGENIC ANAEROBE, BACILLUS DIFFICILIS. </a:t>
            </a:r>
            <a:r>
              <a:rPr lang="en-CA" sz="1200" b="0" i="1" kern="1200" dirty="0">
                <a:solidFill>
                  <a:schemeClr val="tx1"/>
                </a:solidFill>
                <a:effectLst/>
                <a:latin typeface="+mn-lt"/>
                <a:ea typeface="+mn-ea"/>
                <a:cs typeface="+mn-cs"/>
              </a:rPr>
              <a:t>Am J Dis Child. </a:t>
            </a:r>
            <a:r>
              <a:rPr lang="en-CA" sz="1200" b="0" i="0" kern="1200" dirty="0">
                <a:solidFill>
                  <a:schemeClr val="tx1"/>
                </a:solidFill>
                <a:effectLst/>
                <a:latin typeface="+mn-lt"/>
                <a:ea typeface="+mn-ea"/>
                <a:cs typeface="+mn-cs"/>
              </a:rPr>
              <a:t>1935;49(2):390-402. </a:t>
            </a:r>
            <a:endParaRPr lang="en-CA" dirty="0"/>
          </a:p>
        </p:txBody>
      </p:sp>
      <p:sp>
        <p:nvSpPr>
          <p:cNvPr id="4" name="Slide Number Placeholder 3"/>
          <p:cNvSpPr>
            <a:spLocks noGrp="1"/>
          </p:cNvSpPr>
          <p:nvPr>
            <p:ph type="sldNum" sz="quarter" idx="5"/>
          </p:nvPr>
        </p:nvSpPr>
        <p:spPr/>
        <p:txBody>
          <a:bodyPr/>
          <a:lstStyle/>
          <a:p>
            <a:fld id="{08710ECF-A369-4E26-9EF0-60823793E5A5}" type="slidenum">
              <a:rPr lang="en-CA" smtClean="0"/>
              <a:t>142</a:t>
            </a:fld>
            <a:endParaRPr lang="en-CA"/>
          </a:p>
        </p:txBody>
      </p:sp>
    </p:spTree>
    <p:extLst>
      <p:ext uri="{BB962C8B-B14F-4D97-AF65-F5344CB8AC3E}">
        <p14:creationId xmlns:p14="http://schemas.microsoft.com/office/powerpoint/2010/main" val="2564933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8710ECF-A369-4E26-9EF0-60823793E5A5}" type="slidenum">
              <a:rPr lang="en-CA" smtClean="0"/>
              <a:t>143</a:t>
            </a:fld>
            <a:endParaRPr lang="en-CA"/>
          </a:p>
        </p:txBody>
      </p:sp>
    </p:spTree>
    <p:extLst>
      <p:ext uri="{BB962C8B-B14F-4D97-AF65-F5344CB8AC3E}">
        <p14:creationId xmlns:p14="http://schemas.microsoft.com/office/powerpoint/2010/main" val="145215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t>This slide must be visually presented to the audience AND verbalized by the speaker.</a:t>
            </a:r>
          </a:p>
          <a:p>
            <a:endParaRPr lang="en-CA" dirty="0"/>
          </a:p>
        </p:txBody>
      </p:sp>
      <p:sp>
        <p:nvSpPr>
          <p:cNvPr id="4" name="Slide Number Placeholder 3"/>
          <p:cNvSpPr>
            <a:spLocks noGrp="1"/>
          </p:cNvSpPr>
          <p:nvPr>
            <p:ph type="sldNum" sz="quarter" idx="5"/>
          </p:nvPr>
        </p:nvSpPr>
        <p:spPr/>
        <p:txBody>
          <a:bodyPr/>
          <a:lstStyle/>
          <a:p>
            <a:fld id="{1597DBAD-0AE0-4732-9628-8D1D4EEE312B}" type="slidenum">
              <a:rPr lang="en-CA" smtClean="0"/>
              <a:t>4</a:t>
            </a:fld>
            <a:endParaRPr lang="en-CA"/>
          </a:p>
        </p:txBody>
      </p:sp>
    </p:spTree>
    <p:extLst>
      <p:ext uri="{BB962C8B-B14F-4D97-AF65-F5344CB8AC3E}">
        <p14:creationId xmlns:p14="http://schemas.microsoft.com/office/powerpoint/2010/main" val="3972553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8710ECF-A369-4E26-9EF0-60823793E5A5}" type="slidenum">
              <a:rPr lang="en-CA" smtClean="0"/>
              <a:t>144</a:t>
            </a:fld>
            <a:endParaRPr lang="en-CA"/>
          </a:p>
        </p:txBody>
      </p:sp>
    </p:spTree>
    <p:extLst>
      <p:ext uri="{BB962C8B-B14F-4D97-AF65-F5344CB8AC3E}">
        <p14:creationId xmlns:p14="http://schemas.microsoft.com/office/powerpoint/2010/main" val="3323824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4EE306-6C17-496B-A30E-C645E89AFEBE}" type="slidenum">
              <a:rPr lang="en-CA" smtClean="0"/>
              <a:t>157</a:t>
            </a:fld>
            <a:endParaRPr lang="en-CA"/>
          </a:p>
        </p:txBody>
      </p:sp>
    </p:spTree>
    <p:extLst>
      <p:ext uri="{BB962C8B-B14F-4D97-AF65-F5344CB8AC3E}">
        <p14:creationId xmlns:p14="http://schemas.microsoft.com/office/powerpoint/2010/main" val="212044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4EE306-6C17-496B-A30E-C645E89AFEBE}" type="slidenum">
              <a:rPr lang="en-CA" smtClean="0"/>
              <a:t>158</a:t>
            </a:fld>
            <a:endParaRPr lang="en-CA"/>
          </a:p>
        </p:txBody>
      </p:sp>
    </p:spTree>
    <p:extLst>
      <p:ext uri="{BB962C8B-B14F-4D97-AF65-F5344CB8AC3E}">
        <p14:creationId xmlns:p14="http://schemas.microsoft.com/office/powerpoint/2010/main" val="4265338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4EE306-6C17-496B-A30E-C645E89AFEBE}" type="slidenum">
              <a:rPr lang="en-CA" smtClean="0"/>
              <a:t>159</a:t>
            </a:fld>
            <a:endParaRPr lang="en-CA"/>
          </a:p>
        </p:txBody>
      </p:sp>
    </p:spTree>
    <p:extLst>
      <p:ext uri="{BB962C8B-B14F-4D97-AF65-F5344CB8AC3E}">
        <p14:creationId xmlns:p14="http://schemas.microsoft.com/office/powerpoint/2010/main" val="1829781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4EE306-6C17-496B-A30E-C645E89AFEBE}" type="slidenum">
              <a:rPr lang="en-CA" smtClean="0"/>
              <a:t>160</a:t>
            </a:fld>
            <a:endParaRPr lang="en-CA"/>
          </a:p>
        </p:txBody>
      </p:sp>
    </p:spTree>
    <p:extLst>
      <p:ext uri="{BB962C8B-B14F-4D97-AF65-F5344CB8AC3E}">
        <p14:creationId xmlns:p14="http://schemas.microsoft.com/office/powerpoint/2010/main" val="2333129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4EE306-6C17-496B-A30E-C645E89AFEBE}" type="slidenum">
              <a:rPr lang="en-CA" smtClean="0"/>
              <a:t>161</a:t>
            </a:fld>
            <a:endParaRPr lang="en-CA"/>
          </a:p>
        </p:txBody>
      </p:sp>
    </p:spTree>
    <p:extLst>
      <p:ext uri="{BB962C8B-B14F-4D97-AF65-F5344CB8AC3E}">
        <p14:creationId xmlns:p14="http://schemas.microsoft.com/office/powerpoint/2010/main" val="567131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4EE306-6C17-496B-A30E-C645E89AFEBE}" type="slidenum">
              <a:rPr lang="en-CA" smtClean="0"/>
              <a:t>162</a:t>
            </a:fld>
            <a:endParaRPr lang="en-CA"/>
          </a:p>
        </p:txBody>
      </p:sp>
    </p:spTree>
    <p:extLst>
      <p:ext uri="{BB962C8B-B14F-4D97-AF65-F5344CB8AC3E}">
        <p14:creationId xmlns:p14="http://schemas.microsoft.com/office/powerpoint/2010/main" val="1193625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4EE306-6C17-496B-A30E-C645E89AFEBE}" type="slidenum">
              <a:rPr lang="en-CA" smtClean="0"/>
              <a:t>163</a:t>
            </a:fld>
            <a:endParaRPr lang="en-CA"/>
          </a:p>
        </p:txBody>
      </p:sp>
    </p:spTree>
    <p:extLst>
      <p:ext uri="{BB962C8B-B14F-4D97-AF65-F5344CB8AC3E}">
        <p14:creationId xmlns:p14="http://schemas.microsoft.com/office/powerpoint/2010/main" val="1698640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4EE306-6C17-496B-A30E-C645E89AFEBE}" type="slidenum">
              <a:rPr lang="en-CA" smtClean="0"/>
              <a:t>164</a:t>
            </a:fld>
            <a:endParaRPr lang="en-CA"/>
          </a:p>
        </p:txBody>
      </p:sp>
    </p:spTree>
    <p:extLst>
      <p:ext uri="{BB962C8B-B14F-4D97-AF65-F5344CB8AC3E}">
        <p14:creationId xmlns:p14="http://schemas.microsoft.com/office/powerpoint/2010/main" val="4294944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EE306-6C17-496B-A30E-C645E89AFEBE}" type="slidenum">
              <a:rPr lang="en-CA" smtClean="0"/>
              <a:t>188</a:t>
            </a:fld>
            <a:endParaRPr lang="en-CA"/>
          </a:p>
        </p:txBody>
      </p:sp>
    </p:spTree>
    <p:extLst>
      <p:ext uri="{BB962C8B-B14F-4D97-AF65-F5344CB8AC3E}">
        <p14:creationId xmlns:p14="http://schemas.microsoft.com/office/powerpoint/2010/main" val="318667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 are you prescribed anything you aren’t taking? – Free win!</a:t>
            </a:r>
          </a:p>
        </p:txBody>
      </p:sp>
      <p:sp>
        <p:nvSpPr>
          <p:cNvPr id="4" name="Slide Number Placeholder 3"/>
          <p:cNvSpPr>
            <a:spLocks noGrp="1"/>
          </p:cNvSpPr>
          <p:nvPr>
            <p:ph type="sldNum" sz="quarter" idx="5"/>
          </p:nvPr>
        </p:nvSpPr>
        <p:spPr/>
        <p:txBody>
          <a:bodyPr/>
          <a:lstStyle/>
          <a:p>
            <a:fld id="{E302273F-6017-48FA-ACCD-128994FAF1BC}" type="slidenum">
              <a:rPr lang="en-US" smtClean="0"/>
              <a:t>10</a:t>
            </a:fld>
            <a:endParaRPr lang="en-US"/>
          </a:p>
        </p:txBody>
      </p:sp>
    </p:spTree>
    <p:extLst>
      <p:ext uri="{BB962C8B-B14F-4D97-AF65-F5344CB8AC3E}">
        <p14:creationId xmlns:p14="http://schemas.microsoft.com/office/powerpoint/2010/main" val="290727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02273F-6017-48FA-ACCD-128994FAF1BC}" type="slidenum">
              <a:rPr lang="en-US" smtClean="0"/>
              <a:t>19</a:t>
            </a:fld>
            <a:endParaRPr lang="en-US"/>
          </a:p>
        </p:txBody>
      </p:sp>
    </p:spTree>
    <p:extLst>
      <p:ext uri="{BB962C8B-B14F-4D97-AF65-F5344CB8AC3E}">
        <p14:creationId xmlns:p14="http://schemas.microsoft.com/office/powerpoint/2010/main" val="2444415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Famous F1 racer</a:t>
            </a:r>
          </a:p>
        </p:txBody>
      </p:sp>
      <p:sp>
        <p:nvSpPr>
          <p:cNvPr id="4" name="Slide Number Placeholder 3"/>
          <p:cNvSpPr>
            <a:spLocks noGrp="1"/>
          </p:cNvSpPr>
          <p:nvPr>
            <p:ph type="sldNum" sz="quarter" idx="5"/>
          </p:nvPr>
        </p:nvSpPr>
        <p:spPr/>
        <p:txBody>
          <a:bodyPr/>
          <a:lstStyle/>
          <a:p>
            <a:fld id="{CE4EE306-6C17-496B-A30E-C645E89AFEBE}" type="slidenum">
              <a:rPr lang="en-CA" smtClean="0"/>
              <a:t>30</a:t>
            </a:fld>
            <a:endParaRPr lang="en-CA"/>
          </a:p>
        </p:txBody>
      </p:sp>
    </p:spTree>
    <p:extLst>
      <p:ext uri="{BB962C8B-B14F-4D97-AF65-F5344CB8AC3E}">
        <p14:creationId xmlns:p14="http://schemas.microsoft.com/office/powerpoint/2010/main" val="21418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EE306-6C17-496B-A30E-C645E89AFEBE}" type="slidenum">
              <a:rPr lang="en-CA" smtClean="0"/>
              <a:t>39</a:t>
            </a:fld>
            <a:endParaRPr lang="en-CA"/>
          </a:p>
        </p:txBody>
      </p:sp>
    </p:spTree>
    <p:extLst>
      <p:ext uri="{BB962C8B-B14F-4D97-AF65-F5344CB8AC3E}">
        <p14:creationId xmlns:p14="http://schemas.microsoft.com/office/powerpoint/2010/main" val="29428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4EE306-6C17-496B-A30E-C645E89AFEBE}" type="slidenum">
              <a:rPr lang="en-CA" smtClean="0"/>
              <a:t>50</a:t>
            </a:fld>
            <a:endParaRPr lang="en-CA"/>
          </a:p>
        </p:txBody>
      </p:sp>
    </p:spTree>
    <p:extLst>
      <p:ext uri="{BB962C8B-B14F-4D97-AF65-F5344CB8AC3E}">
        <p14:creationId xmlns:p14="http://schemas.microsoft.com/office/powerpoint/2010/main" val="21507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 is taking ASA, Atorvastatin 80mg and Amlodipine 5mg</a:t>
            </a:r>
            <a:endParaRPr lang="en-US" dirty="0"/>
          </a:p>
        </p:txBody>
      </p:sp>
      <p:sp>
        <p:nvSpPr>
          <p:cNvPr id="4" name="Slide Number Placeholder 3"/>
          <p:cNvSpPr>
            <a:spLocks noGrp="1"/>
          </p:cNvSpPr>
          <p:nvPr>
            <p:ph type="sldNum" sz="quarter" idx="5"/>
          </p:nvPr>
        </p:nvSpPr>
        <p:spPr/>
        <p:txBody>
          <a:bodyPr/>
          <a:lstStyle/>
          <a:p>
            <a:fld id="{E302273F-6017-48FA-ACCD-128994FAF1BC}" type="slidenum">
              <a:rPr lang="en-US" smtClean="0"/>
              <a:t>61</a:t>
            </a:fld>
            <a:endParaRPr lang="en-US"/>
          </a:p>
        </p:txBody>
      </p:sp>
    </p:spTree>
    <p:extLst>
      <p:ext uri="{BB962C8B-B14F-4D97-AF65-F5344CB8AC3E}">
        <p14:creationId xmlns:p14="http://schemas.microsoft.com/office/powerpoint/2010/main" val="171599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 </a:t>
            </a:r>
            <a:r>
              <a:rPr lang="en-CA" dirty="0" err="1"/>
              <a:t>Difficle</a:t>
            </a:r>
            <a:r>
              <a:rPr lang="en-CA" dirty="0"/>
              <a:t> was first described in 1935 by IVAN C. HALL, ELIZABETH O'TOOLE</a:t>
            </a:r>
          </a:p>
        </p:txBody>
      </p:sp>
      <p:sp>
        <p:nvSpPr>
          <p:cNvPr id="4" name="Slide Number Placeholder 3"/>
          <p:cNvSpPr>
            <a:spLocks noGrp="1"/>
          </p:cNvSpPr>
          <p:nvPr>
            <p:ph type="sldNum" sz="quarter" idx="5"/>
          </p:nvPr>
        </p:nvSpPr>
        <p:spPr/>
        <p:txBody>
          <a:bodyPr/>
          <a:lstStyle/>
          <a:p>
            <a:fld id="{08710ECF-A369-4E26-9EF0-60823793E5A5}" type="slidenum">
              <a:rPr lang="en-CA" smtClean="0"/>
              <a:t>133</a:t>
            </a:fld>
            <a:endParaRPr lang="en-CA"/>
          </a:p>
        </p:txBody>
      </p:sp>
    </p:spTree>
    <p:extLst>
      <p:ext uri="{BB962C8B-B14F-4D97-AF65-F5344CB8AC3E}">
        <p14:creationId xmlns:p14="http://schemas.microsoft.com/office/powerpoint/2010/main" val="376542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F1EE-A6BB-6C34-0088-24746420B0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F04A33-A74F-449E-9126-02A6A2499E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97CBDA-49D4-7D0E-0CC1-7A438448A99D}"/>
              </a:ext>
            </a:extLst>
          </p:cNvPr>
          <p:cNvSpPr>
            <a:spLocks noGrp="1"/>
          </p:cNvSpPr>
          <p:nvPr>
            <p:ph type="dt" sz="half" idx="10"/>
          </p:nvPr>
        </p:nvSpPr>
        <p:spPr/>
        <p:txBody>
          <a:bodyPr/>
          <a:lstStyle/>
          <a:p>
            <a:fld id="{60AC6634-BC0F-45CF-9004-A930DC23B929}" type="datetimeFigureOut">
              <a:rPr lang="en-US" smtClean="0"/>
              <a:t>11/1/2023</a:t>
            </a:fld>
            <a:endParaRPr lang="en-US"/>
          </a:p>
        </p:txBody>
      </p:sp>
      <p:sp>
        <p:nvSpPr>
          <p:cNvPr id="5" name="Footer Placeholder 4">
            <a:extLst>
              <a:ext uri="{FF2B5EF4-FFF2-40B4-BE49-F238E27FC236}">
                <a16:creationId xmlns:a16="http://schemas.microsoft.com/office/drawing/2014/main" id="{3E1861DE-FCBA-645B-1A01-8671FA02B8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DBDE6-FC0E-BCD9-73A6-9FAD97F4E9E2}"/>
              </a:ext>
            </a:extLst>
          </p:cNvPr>
          <p:cNvSpPr>
            <a:spLocks noGrp="1"/>
          </p:cNvSpPr>
          <p:nvPr>
            <p:ph type="sldNum" sz="quarter" idx="12"/>
          </p:nvPr>
        </p:nvSpPr>
        <p:spPr/>
        <p:txBody>
          <a:bodyPr/>
          <a:lstStyle/>
          <a:p>
            <a:fld id="{860B501D-CA65-4ADF-B246-99F0D4DDDDC7}" type="slidenum">
              <a:rPr lang="en-US" smtClean="0"/>
              <a:t>‹#›</a:t>
            </a:fld>
            <a:endParaRPr lang="en-US"/>
          </a:p>
        </p:txBody>
      </p:sp>
    </p:spTree>
    <p:extLst>
      <p:ext uri="{BB962C8B-B14F-4D97-AF65-F5344CB8AC3E}">
        <p14:creationId xmlns:p14="http://schemas.microsoft.com/office/powerpoint/2010/main" val="109964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A655A-FF2E-4F06-0F04-79000EC97C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E8521E-04D3-077A-7C94-77064C958B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9817A-88CA-E9DA-D893-16828A17CBFF}"/>
              </a:ext>
            </a:extLst>
          </p:cNvPr>
          <p:cNvSpPr>
            <a:spLocks noGrp="1"/>
          </p:cNvSpPr>
          <p:nvPr>
            <p:ph type="dt" sz="half" idx="10"/>
          </p:nvPr>
        </p:nvSpPr>
        <p:spPr/>
        <p:txBody>
          <a:bodyPr/>
          <a:lstStyle/>
          <a:p>
            <a:fld id="{60AC6634-BC0F-45CF-9004-A930DC23B929}" type="datetimeFigureOut">
              <a:rPr lang="en-US" smtClean="0"/>
              <a:t>11/1/2023</a:t>
            </a:fld>
            <a:endParaRPr lang="en-US"/>
          </a:p>
        </p:txBody>
      </p:sp>
      <p:sp>
        <p:nvSpPr>
          <p:cNvPr id="5" name="Footer Placeholder 4">
            <a:extLst>
              <a:ext uri="{FF2B5EF4-FFF2-40B4-BE49-F238E27FC236}">
                <a16:creationId xmlns:a16="http://schemas.microsoft.com/office/drawing/2014/main" id="{9B87F9B6-365B-470D-4441-3E9EEE604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CF365-46DE-3439-40CC-3A97F838DDFA}"/>
              </a:ext>
            </a:extLst>
          </p:cNvPr>
          <p:cNvSpPr>
            <a:spLocks noGrp="1"/>
          </p:cNvSpPr>
          <p:nvPr>
            <p:ph type="sldNum" sz="quarter" idx="12"/>
          </p:nvPr>
        </p:nvSpPr>
        <p:spPr/>
        <p:txBody>
          <a:bodyPr/>
          <a:lstStyle/>
          <a:p>
            <a:fld id="{860B501D-CA65-4ADF-B246-99F0D4DDDDC7}" type="slidenum">
              <a:rPr lang="en-US" smtClean="0"/>
              <a:t>‹#›</a:t>
            </a:fld>
            <a:endParaRPr lang="en-US"/>
          </a:p>
        </p:txBody>
      </p:sp>
    </p:spTree>
    <p:extLst>
      <p:ext uri="{BB962C8B-B14F-4D97-AF65-F5344CB8AC3E}">
        <p14:creationId xmlns:p14="http://schemas.microsoft.com/office/powerpoint/2010/main" val="353307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153E69-7F1F-EF58-2535-27C486B36F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DE5EC1-4F05-3426-2EA7-9627C8658B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A9C38-741E-063C-BE4B-87B18986A357}"/>
              </a:ext>
            </a:extLst>
          </p:cNvPr>
          <p:cNvSpPr>
            <a:spLocks noGrp="1"/>
          </p:cNvSpPr>
          <p:nvPr>
            <p:ph type="dt" sz="half" idx="10"/>
          </p:nvPr>
        </p:nvSpPr>
        <p:spPr/>
        <p:txBody>
          <a:bodyPr/>
          <a:lstStyle/>
          <a:p>
            <a:fld id="{60AC6634-BC0F-45CF-9004-A930DC23B929}" type="datetimeFigureOut">
              <a:rPr lang="en-US" smtClean="0"/>
              <a:t>11/1/2023</a:t>
            </a:fld>
            <a:endParaRPr lang="en-US"/>
          </a:p>
        </p:txBody>
      </p:sp>
      <p:sp>
        <p:nvSpPr>
          <p:cNvPr id="5" name="Footer Placeholder 4">
            <a:extLst>
              <a:ext uri="{FF2B5EF4-FFF2-40B4-BE49-F238E27FC236}">
                <a16:creationId xmlns:a16="http://schemas.microsoft.com/office/drawing/2014/main" id="{198C023D-82C6-B830-2818-3AD644949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9D5EF-49E1-2B30-CD0E-B553668C6A33}"/>
              </a:ext>
            </a:extLst>
          </p:cNvPr>
          <p:cNvSpPr>
            <a:spLocks noGrp="1"/>
          </p:cNvSpPr>
          <p:nvPr>
            <p:ph type="sldNum" sz="quarter" idx="12"/>
          </p:nvPr>
        </p:nvSpPr>
        <p:spPr/>
        <p:txBody>
          <a:bodyPr/>
          <a:lstStyle/>
          <a:p>
            <a:fld id="{860B501D-CA65-4ADF-B246-99F0D4DDDDC7}" type="slidenum">
              <a:rPr lang="en-US" smtClean="0"/>
              <a:t>‹#›</a:t>
            </a:fld>
            <a:endParaRPr lang="en-US"/>
          </a:p>
        </p:txBody>
      </p:sp>
    </p:spTree>
    <p:extLst>
      <p:ext uri="{BB962C8B-B14F-4D97-AF65-F5344CB8AC3E}">
        <p14:creationId xmlns:p14="http://schemas.microsoft.com/office/powerpoint/2010/main" val="1234116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rand Ab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966385"/>
            <a:ext cx="12192000" cy="2578100"/>
          </a:xfrm>
          <a:prstGeom prst="rect">
            <a:avLst/>
          </a:prstGeom>
        </p:spPr>
        <p:txBody>
          <a:bodyPr/>
          <a:lstStyle/>
          <a:p>
            <a:r>
              <a:rPr lang="en-US"/>
              <a:t>Click icon to add picture</a:t>
            </a:r>
          </a:p>
        </p:txBody>
      </p:sp>
    </p:spTree>
    <p:extLst>
      <p:ext uri="{BB962C8B-B14F-4D97-AF65-F5344CB8AC3E}">
        <p14:creationId xmlns:p14="http://schemas.microsoft.com/office/powerpoint/2010/main" val="2765401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CA"/>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Slide Number Placeholder 7">
            <a:extLst>
              <a:ext uri="{FF2B5EF4-FFF2-40B4-BE49-F238E27FC236}">
                <a16:creationId xmlns:a16="http://schemas.microsoft.com/office/drawing/2014/main" id="{5EC060EE-3F68-8C85-EF4B-A3A1A0296F8E}"/>
              </a:ext>
            </a:extLst>
          </p:cNvPr>
          <p:cNvSpPr>
            <a:spLocks noGrp="1" noChangeArrowheads="1"/>
          </p:cNvSpPr>
          <p:nvPr>
            <p:ph type="sldNum" sz="quarter" idx="10"/>
          </p:nvPr>
        </p:nvSpPr>
        <p:spPr>
          <a:xfrm>
            <a:off x="5984082" y="6540500"/>
            <a:ext cx="217488" cy="235744"/>
          </a:xfrm>
        </p:spPr>
        <p:txBody>
          <a:bodyPr/>
          <a:lstStyle>
            <a:lvl1pPr>
              <a:defRPr/>
            </a:lvl1pPr>
          </a:lstStyle>
          <a:p>
            <a:fld id="{5732D82D-1F87-6042-BA37-465B0210979C}" type="slidenum">
              <a:rPr lang="en-US" altLang="en-US"/>
              <a:pPr/>
              <a:t>‹#›</a:t>
            </a:fld>
            <a:endParaRPr lang="en-US" altLang="en-US"/>
          </a:p>
        </p:txBody>
      </p:sp>
    </p:spTree>
    <p:extLst>
      <p:ext uri="{BB962C8B-B14F-4D97-AF65-F5344CB8AC3E}">
        <p14:creationId xmlns:p14="http://schemas.microsoft.com/office/powerpoint/2010/main" val="270743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A53D-2122-2808-1BB7-4B69A4CA75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E309A-8C19-77B2-6B99-C11DEC46EB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D9728-1AE5-B8F9-5579-460FC4839A5F}"/>
              </a:ext>
            </a:extLst>
          </p:cNvPr>
          <p:cNvSpPr>
            <a:spLocks noGrp="1"/>
          </p:cNvSpPr>
          <p:nvPr>
            <p:ph type="dt" sz="half" idx="10"/>
          </p:nvPr>
        </p:nvSpPr>
        <p:spPr/>
        <p:txBody>
          <a:bodyPr/>
          <a:lstStyle/>
          <a:p>
            <a:fld id="{60AC6634-BC0F-45CF-9004-A930DC23B929}" type="datetimeFigureOut">
              <a:rPr lang="en-US" smtClean="0"/>
              <a:t>11/1/2023</a:t>
            </a:fld>
            <a:endParaRPr lang="en-US"/>
          </a:p>
        </p:txBody>
      </p:sp>
      <p:sp>
        <p:nvSpPr>
          <p:cNvPr id="5" name="Footer Placeholder 4">
            <a:extLst>
              <a:ext uri="{FF2B5EF4-FFF2-40B4-BE49-F238E27FC236}">
                <a16:creationId xmlns:a16="http://schemas.microsoft.com/office/drawing/2014/main" id="{BF450054-D9DC-F0C2-3BFF-6358BD6EB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8551C-629C-5A26-ABD9-F90F6D06FF8C}"/>
              </a:ext>
            </a:extLst>
          </p:cNvPr>
          <p:cNvSpPr>
            <a:spLocks noGrp="1"/>
          </p:cNvSpPr>
          <p:nvPr>
            <p:ph type="sldNum" sz="quarter" idx="12"/>
          </p:nvPr>
        </p:nvSpPr>
        <p:spPr/>
        <p:txBody>
          <a:bodyPr/>
          <a:lstStyle/>
          <a:p>
            <a:fld id="{860B501D-CA65-4ADF-B246-99F0D4DDDDC7}" type="slidenum">
              <a:rPr lang="en-US" smtClean="0"/>
              <a:t>‹#›</a:t>
            </a:fld>
            <a:endParaRPr lang="en-US"/>
          </a:p>
        </p:txBody>
      </p:sp>
    </p:spTree>
    <p:extLst>
      <p:ext uri="{BB962C8B-B14F-4D97-AF65-F5344CB8AC3E}">
        <p14:creationId xmlns:p14="http://schemas.microsoft.com/office/powerpoint/2010/main" val="12720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F3E1-310C-E61F-3473-79AE3D7160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4CB967-4166-F8AD-C9E3-85DBBA97E1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65F839-A47B-2576-EAE6-04D1CE691E9C}"/>
              </a:ext>
            </a:extLst>
          </p:cNvPr>
          <p:cNvSpPr>
            <a:spLocks noGrp="1"/>
          </p:cNvSpPr>
          <p:nvPr>
            <p:ph type="dt" sz="half" idx="10"/>
          </p:nvPr>
        </p:nvSpPr>
        <p:spPr/>
        <p:txBody>
          <a:bodyPr/>
          <a:lstStyle/>
          <a:p>
            <a:fld id="{60AC6634-BC0F-45CF-9004-A930DC23B929}" type="datetimeFigureOut">
              <a:rPr lang="en-US" smtClean="0"/>
              <a:t>11/1/2023</a:t>
            </a:fld>
            <a:endParaRPr lang="en-US"/>
          </a:p>
        </p:txBody>
      </p:sp>
      <p:sp>
        <p:nvSpPr>
          <p:cNvPr id="5" name="Footer Placeholder 4">
            <a:extLst>
              <a:ext uri="{FF2B5EF4-FFF2-40B4-BE49-F238E27FC236}">
                <a16:creationId xmlns:a16="http://schemas.microsoft.com/office/drawing/2014/main" id="{BC8CB438-61BA-4403-A602-B7D4C8AD3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D5516-E798-32DA-456D-EBC7A7A1D56D}"/>
              </a:ext>
            </a:extLst>
          </p:cNvPr>
          <p:cNvSpPr>
            <a:spLocks noGrp="1"/>
          </p:cNvSpPr>
          <p:nvPr>
            <p:ph type="sldNum" sz="quarter" idx="12"/>
          </p:nvPr>
        </p:nvSpPr>
        <p:spPr/>
        <p:txBody>
          <a:bodyPr/>
          <a:lstStyle/>
          <a:p>
            <a:fld id="{860B501D-CA65-4ADF-B246-99F0D4DDDDC7}" type="slidenum">
              <a:rPr lang="en-US" smtClean="0"/>
              <a:t>‹#›</a:t>
            </a:fld>
            <a:endParaRPr lang="en-US"/>
          </a:p>
        </p:txBody>
      </p:sp>
    </p:spTree>
    <p:extLst>
      <p:ext uri="{BB962C8B-B14F-4D97-AF65-F5344CB8AC3E}">
        <p14:creationId xmlns:p14="http://schemas.microsoft.com/office/powerpoint/2010/main" val="92568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7BE0-E731-29DD-6232-576C4063E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C754CB-EC46-BBAE-3CBE-EBE27565EB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D53B1F-D108-F6E4-29B0-C397B49DD5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714C83-22C1-8885-F0FE-98DA13F2D781}"/>
              </a:ext>
            </a:extLst>
          </p:cNvPr>
          <p:cNvSpPr>
            <a:spLocks noGrp="1"/>
          </p:cNvSpPr>
          <p:nvPr>
            <p:ph type="dt" sz="half" idx="10"/>
          </p:nvPr>
        </p:nvSpPr>
        <p:spPr/>
        <p:txBody>
          <a:bodyPr/>
          <a:lstStyle/>
          <a:p>
            <a:fld id="{60AC6634-BC0F-45CF-9004-A930DC23B929}" type="datetimeFigureOut">
              <a:rPr lang="en-US" smtClean="0"/>
              <a:t>11/1/2023</a:t>
            </a:fld>
            <a:endParaRPr lang="en-US"/>
          </a:p>
        </p:txBody>
      </p:sp>
      <p:sp>
        <p:nvSpPr>
          <p:cNvPr id="6" name="Footer Placeholder 5">
            <a:extLst>
              <a:ext uri="{FF2B5EF4-FFF2-40B4-BE49-F238E27FC236}">
                <a16:creationId xmlns:a16="http://schemas.microsoft.com/office/drawing/2014/main" id="{DA43CFD9-A630-B25C-CB72-A8A8F7FA82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B6550-FE75-8DA3-B1B4-6B258DF0AE93}"/>
              </a:ext>
            </a:extLst>
          </p:cNvPr>
          <p:cNvSpPr>
            <a:spLocks noGrp="1"/>
          </p:cNvSpPr>
          <p:nvPr>
            <p:ph type="sldNum" sz="quarter" idx="12"/>
          </p:nvPr>
        </p:nvSpPr>
        <p:spPr/>
        <p:txBody>
          <a:bodyPr/>
          <a:lstStyle/>
          <a:p>
            <a:fld id="{860B501D-CA65-4ADF-B246-99F0D4DDDDC7}" type="slidenum">
              <a:rPr lang="en-US" smtClean="0"/>
              <a:t>‹#›</a:t>
            </a:fld>
            <a:endParaRPr lang="en-US"/>
          </a:p>
        </p:txBody>
      </p:sp>
    </p:spTree>
    <p:extLst>
      <p:ext uri="{BB962C8B-B14F-4D97-AF65-F5344CB8AC3E}">
        <p14:creationId xmlns:p14="http://schemas.microsoft.com/office/powerpoint/2010/main" val="185392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A5BA-7D44-2C12-9D08-19A9B9CFD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FE5787-2F26-6318-0F30-DE1478218A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CEC363-797F-E56F-980E-B658F295A3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064846-CFC6-FCD4-C742-830A3DF59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6E08DB-F402-7BB6-08F8-40F21234CB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7B381-C97F-DF0E-CAA5-96108356BF58}"/>
              </a:ext>
            </a:extLst>
          </p:cNvPr>
          <p:cNvSpPr>
            <a:spLocks noGrp="1"/>
          </p:cNvSpPr>
          <p:nvPr>
            <p:ph type="dt" sz="half" idx="10"/>
          </p:nvPr>
        </p:nvSpPr>
        <p:spPr/>
        <p:txBody>
          <a:bodyPr/>
          <a:lstStyle/>
          <a:p>
            <a:fld id="{60AC6634-BC0F-45CF-9004-A930DC23B929}" type="datetimeFigureOut">
              <a:rPr lang="en-US" smtClean="0"/>
              <a:t>11/1/2023</a:t>
            </a:fld>
            <a:endParaRPr lang="en-US"/>
          </a:p>
        </p:txBody>
      </p:sp>
      <p:sp>
        <p:nvSpPr>
          <p:cNvPr id="8" name="Footer Placeholder 7">
            <a:extLst>
              <a:ext uri="{FF2B5EF4-FFF2-40B4-BE49-F238E27FC236}">
                <a16:creationId xmlns:a16="http://schemas.microsoft.com/office/drawing/2014/main" id="{37850F96-A040-25AC-8601-F96E9F4E0E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799BD8-B9A3-92F8-5458-42981E7D261C}"/>
              </a:ext>
            </a:extLst>
          </p:cNvPr>
          <p:cNvSpPr>
            <a:spLocks noGrp="1"/>
          </p:cNvSpPr>
          <p:nvPr>
            <p:ph type="sldNum" sz="quarter" idx="12"/>
          </p:nvPr>
        </p:nvSpPr>
        <p:spPr/>
        <p:txBody>
          <a:bodyPr/>
          <a:lstStyle/>
          <a:p>
            <a:fld id="{860B501D-CA65-4ADF-B246-99F0D4DDDDC7}" type="slidenum">
              <a:rPr lang="en-US" smtClean="0"/>
              <a:t>‹#›</a:t>
            </a:fld>
            <a:endParaRPr lang="en-US"/>
          </a:p>
        </p:txBody>
      </p:sp>
    </p:spTree>
    <p:extLst>
      <p:ext uri="{BB962C8B-B14F-4D97-AF65-F5344CB8AC3E}">
        <p14:creationId xmlns:p14="http://schemas.microsoft.com/office/powerpoint/2010/main" val="400501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8E87-03A9-16AB-326E-F97CA399E2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ABB1CA-CE6D-BA79-6371-CDA6CBAA35F1}"/>
              </a:ext>
            </a:extLst>
          </p:cNvPr>
          <p:cNvSpPr>
            <a:spLocks noGrp="1"/>
          </p:cNvSpPr>
          <p:nvPr>
            <p:ph type="dt" sz="half" idx="10"/>
          </p:nvPr>
        </p:nvSpPr>
        <p:spPr/>
        <p:txBody>
          <a:bodyPr/>
          <a:lstStyle/>
          <a:p>
            <a:fld id="{60AC6634-BC0F-45CF-9004-A930DC23B929}" type="datetimeFigureOut">
              <a:rPr lang="en-US" smtClean="0"/>
              <a:t>11/1/2023</a:t>
            </a:fld>
            <a:endParaRPr lang="en-US"/>
          </a:p>
        </p:txBody>
      </p:sp>
      <p:sp>
        <p:nvSpPr>
          <p:cNvPr id="4" name="Footer Placeholder 3">
            <a:extLst>
              <a:ext uri="{FF2B5EF4-FFF2-40B4-BE49-F238E27FC236}">
                <a16:creationId xmlns:a16="http://schemas.microsoft.com/office/drawing/2014/main" id="{173FB653-2122-3EF5-BDB7-D0F536D9C5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109B51-AA64-9700-F65B-ED70000AAA3E}"/>
              </a:ext>
            </a:extLst>
          </p:cNvPr>
          <p:cNvSpPr>
            <a:spLocks noGrp="1"/>
          </p:cNvSpPr>
          <p:nvPr>
            <p:ph type="sldNum" sz="quarter" idx="12"/>
          </p:nvPr>
        </p:nvSpPr>
        <p:spPr/>
        <p:txBody>
          <a:bodyPr/>
          <a:lstStyle/>
          <a:p>
            <a:fld id="{860B501D-CA65-4ADF-B246-99F0D4DDDDC7}" type="slidenum">
              <a:rPr lang="en-US" smtClean="0"/>
              <a:t>‹#›</a:t>
            </a:fld>
            <a:endParaRPr lang="en-US"/>
          </a:p>
        </p:txBody>
      </p:sp>
    </p:spTree>
    <p:extLst>
      <p:ext uri="{BB962C8B-B14F-4D97-AF65-F5344CB8AC3E}">
        <p14:creationId xmlns:p14="http://schemas.microsoft.com/office/powerpoint/2010/main" val="161535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887D1-0CEA-F1C0-C882-6DEABA64E4E7}"/>
              </a:ext>
            </a:extLst>
          </p:cNvPr>
          <p:cNvSpPr>
            <a:spLocks noGrp="1"/>
          </p:cNvSpPr>
          <p:nvPr>
            <p:ph type="dt" sz="half" idx="10"/>
          </p:nvPr>
        </p:nvSpPr>
        <p:spPr/>
        <p:txBody>
          <a:bodyPr/>
          <a:lstStyle/>
          <a:p>
            <a:fld id="{60AC6634-BC0F-45CF-9004-A930DC23B929}" type="datetimeFigureOut">
              <a:rPr lang="en-US" smtClean="0"/>
              <a:t>11/1/2023</a:t>
            </a:fld>
            <a:endParaRPr lang="en-US"/>
          </a:p>
        </p:txBody>
      </p:sp>
      <p:sp>
        <p:nvSpPr>
          <p:cNvPr id="3" name="Footer Placeholder 2">
            <a:extLst>
              <a:ext uri="{FF2B5EF4-FFF2-40B4-BE49-F238E27FC236}">
                <a16:creationId xmlns:a16="http://schemas.microsoft.com/office/drawing/2014/main" id="{18B306D1-5086-263D-28DF-94721FAD78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F94D12-6202-62AB-42C1-28AD7F563E82}"/>
              </a:ext>
            </a:extLst>
          </p:cNvPr>
          <p:cNvSpPr>
            <a:spLocks noGrp="1"/>
          </p:cNvSpPr>
          <p:nvPr>
            <p:ph type="sldNum" sz="quarter" idx="12"/>
          </p:nvPr>
        </p:nvSpPr>
        <p:spPr/>
        <p:txBody>
          <a:bodyPr/>
          <a:lstStyle/>
          <a:p>
            <a:fld id="{860B501D-CA65-4ADF-B246-99F0D4DDDDC7}" type="slidenum">
              <a:rPr lang="en-US" smtClean="0"/>
              <a:t>‹#›</a:t>
            </a:fld>
            <a:endParaRPr lang="en-US"/>
          </a:p>
        </p:txBody>
      </p:sp>
    </p:spTree>
    <p:extLst>
      <p:ext uri="{BB962C8B-B14F-4D97-AF65-F5344CB8AC3E}">
        <p14:creationId xmlns:p14="http://schemas.microsoft.com/office/powerpoint/2010/main" val="119418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4B721-5FC6-F966-A41C-518329508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0DB6E8-A155-2AC1-4296-8F5276BC3F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D23BFF-3724-0575-7F61-247825D75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8745F-A62A-4FFD-3E2B-928BE9667C83}"/>
              </a:ext>
            </a:extLst>
          </p:cNvPr>
          <p:cNvSpPr>
            <a:spLocks noGrp="1"/>
          </p:cNvSpPr>
          <p:nvPr>
            <p:ph type="dt" sz="half" idx="10"/>
          </p:nvPr>
        </p:nvSpPr>
        <p:spPr/>
        <p:txBody>
          <a:bodyPr/>
          <a:lstStyle/>
          <a:p>
            <a:fld id="{60AC6634-BC0F-45CF-9004-A930DC23B929}" type="datetimeFigureOut">
              <a:rPr lang="en-US" smtClean="0"/>
              <a:t>11/1/2023</a:t>
            </a:fld>
            <a:endParaRPr lang="en-US"/>
          </a:p>
        </p:txBody>
      </p:sp>
      <p:sp>
        <p:nvSpPr>
          <p:cNvPr id="6" name="Footer Placeholder 5">
            <a:extLst>
              <a:ext uri="{FF2B5EF4-FFF2-40B4-BE49-F238E27FC236}">
                <a16:creationId xmlns:a16="http://schemas.microsoft.com/office/drawing/2014/main" id="{6246F873-86BC-544E-ED14-CCA219200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9BBA0-6328-8122-6C25-1A2EEB566B0F}"/>
              </a:ext>
            </a:extLst>
          </p:cNvPr>
          <p:cNvSpPr>
            <a:spLocks noGrp="1"/>
          </p:cNvSpPr>
          <p:nvPr>
            <p:ph type="sldNum" sz="quarter" idx="12"/>
          </p:nvPr>
        </p:nvSpPr>
        <p:spPr/>
        <p:txBody>
          <a:bodyPr/>
          <a:lstStyle/>
          <a:p>
            <a:fld id="{860B501D-CA65-4ADF-B246-99F0D4DDDDC7}" type="slidenum">
              <a:rPr lang="en-US" smtClean="0"/>
              <a:t>‹#›</a:t>
            </a:fld>
            <a:endParaRPr lang="en-US"/>
          </a:p>
        </p:txBody>
      </p:sp>
    </p:spTree>
    <p:extLst>
      <p:ext uri="{BB962C8B-B14F-4D97-AF65-F5344CB8AC3E}">
        <p14:creationId xmlns:p14="http://schemas.microsoft.com/office/powerpoint/2010/main" val="112439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C282-AC53-B0FA-F004-3BCDB40A0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6189F8-DBA9-834A-ABF4-EBAF4FEA9A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F414FA-EB7A-5406-2AE5-4D1C15543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FD7AFD-14E1-AFEE-079F-EB6E0BCF01D6}"/>
              </a:ext>
            </a:extLst>
          </p:cNvPr>
          <p:cNvSpPr>
            <a:spLocks noGrp="1"/>
          </p:cNvSpPr>
          <p:nvPr>
            <p:ph type="dt" sz="half" idx="10"/>
          </p:nvPr>
        </p:nvSpPr>
        <p:spPr/>
        <p:txBody>
          <a:bodyPr/>
          <a:lstStyle/>
          <a:p>
            <a:fld id="{60AC6634-BC0F-45CF-9004-A930DC23B929}" type="datetimeFigureOut">
              <a:rPr lang="en-US" smtClean="0"/>
              <a:t>11/1/2023</a:t>
            </a:fld>
            <a:endParaRPr lang="en-US"/>
          </a:p>
        </p:txBody>
      </p:sp>
      <p:sp>
        <p:nvSpPr>
          <p:cNvPr id="6" name="Footer Placeholder 5">
            <a:extLst>
              <a:ext uri="{FF2B5EF4-FFF2-40B4-BE49-F238E27FC236}">
                <a16:creationId xmlns:a16="http://schemas.microsoft.com/office/drawing/2014/main" id="{6B7F2385-B716-D6A9-C22C-2CF4952C0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D3A32-014F-ADF2-55EE-D429BBFD9A87}"/>
              </a:ext>
            </a:extLst>
          </p:cNvPr>
          <p:cNvSpPr>
            <a:spLocks noGrp="1"/>
          </p:cNvSpPr>
          <p:nvPr>
            <p:ph type="sldNum" sz="quarter" idx="12"/>
          </p:nvPr>
        </p:nvSpPr>
        <p:spPr/>
        <p:txBody>
          <a:bodyPr/>
          <a:lstStyle/>
          <a:p>
            <a:fld id="{860B501D-CA65-4ADF-B246-99F0D4DDDDC7}" type="slidenum">
              <a:rPr lang="en-US" smtClean="0"/>
              <a:t>‹#›</a:t>
            </a:fld>
            <a:endParaRPr lang="en-US"/>
          </a:p>
        </p:txBody>
      </p:sp>
    </p:spTree>
    <p:extLst>
      <p:ext uri="{BB962C8B-B14F-4D97-AF65-F5344CB8AC3E}">
        <p14:creationId xmlns:p14="http://schemas.microsoft.com/office/powerpoint/2010/main" val="189463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C327D0-A4A3-58AD-128D-A084898CAC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1E06C8-C4A5-16C3-01BB-5DBB92A278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567AE-3ED3-2512-5DFE-FF2223DAC2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C6634-BC0F-45CF-9004-A930DC23B929}" type="datetimeFigureOut">
              <a:rPr lang="en-US" smtClean="0"/>
              <a:t>11/1/2023</a:t>
            </a:fld>
            <a:endParaRPr lang="en-US"/>
          </a:p>
        </p:txBody>
      </p:sp>
      <p:sp>
        <p:nvSpPr>
          <p:cNvPr id="5" name="Footer Placeholder 4">
            <a:extLst>
              <a:ext uri="{FF2B5EF4-FFF2-40B4-BE49-F238E27FC236}">
                <a16:creationId xmlns:a16="http://schemas.microsoft.com/office/drawing/2014/main" id="{C17776C8-DCE5-A6E3-1EFD-B807EB87CF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DD5461-6E38-F149-C242-5FD28F0D79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B501D-CA65-4ADF-B246-99F0D4DDDDC7}" type="slidenum">
              <a:rPr lang="en-US" smtClean="0"/>
              <a:t>‹#›</a:t>
            </a:fld>
            <a:endParaRPr lang="en-US"/>
          </a:p>
        </p:txBody>
      </p:sp>
    </p:spTree>
    <p:extLst>
      <p:ext uri="{BB962C8B-B14F-4D97-AF65-F5344CB8AC3E}">
        <p14:creationId xmlns:p14="http://schemas.microsoft.com/office/powerpoint/2010/main" val="1184201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10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hyperlink" Target="https://cts-sct.ca/wp-content/uploads/2019/10/CTS-COPD-Rx-2019-Guideline_Final.pdf" TargetMode="Externa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hyperlink" Target="https://pubmed.ncbi.nlm.nih.gov/29111106/"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pubmed.ncbi.nlm.nih.gov/20956495/" TargetMode="External"/></Relationships>
</file>

<file path=ppt/slides/_rels/slide189.xml.rels><?xml version="1.0" encoding="UTF-8" standalone="yes"?>
<Relationships xmlns="http://schemas.openxmlformats.org/package/2006/relationships"><Relationship Id="rId3" Type="http://schemas.openxmlformats.org/officeDocument/2006/relationships/hyperlink" Target="http://www.hqontario.ca/evidence-to-improve-care/journal-ontario-health-technology-assessment-series" TargetMode="Externa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2" Type="http://schemas.openxmlformats.org/officeDocument/2006/relationships/hyperlink" Target="https://doi.org/10.1016/j.jogc.2018.03.007" TargetMode="Externa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hyperlink" Target="https://doi.org/10.1016/j.jamda.2017.12.098" TargetMode="Externa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www.acfp.ca/wp-content/uploads/tools-for-practice/1454016118_tfp155salinenasalrinsefv.pdf"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hyperlink" Target="https://www.sciencedirect.com/journal/canadian-journal-of-cardiology/vol/33/issue/11" TargetMode="External"/><Relationship Id="rId2" Type="http://schemas.openxmlformats.org/officeDocument/2006/relationships/hyperlink" Target="https://www.sciencedirect.com/journal/canadian-journal-of-cardiolog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medstopper.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07.xml"/><Relationship Id="rId13" Type="http://schemas.openxmlformats.org/officeDocument/2006/relationships/image" Target="../media/image7.png"/><Relationship Id="rId3" Type="http://schemas.openxmlformats.org/officeDocument/2006/relationships/slide" Target="slide9.xml"/><Relationship Id="rId7" Type="http://schemas.openxmlformats.org/officeDocument/2006/relationships/slide" Target="slide89.xml"/><Relationship Id="rId12"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slide" Target="slide67.xml"/><Relationship Id="rId11" Type="http://schemas.openxmlformats.org/officeDocument/2006/relationships/image" Target="../media/image5.png"/><Relationship Id="rId5" Type="http://schemas.openxmlformats.org/officeDocument/2006/relationships/slide" Target="slide50.xml"/><Relationship Id="rId10" Type="http://schemas.openxmlformats.org/officeDocument/2006/relationships/image" Target="../media/image3.emf"/><Relationship Id="rId4" Type="http://schemas.openxmlformats.org/officeDocument/2006/relationships/slide" Target="slide30.xml"/><Relationship Id="rId9" Type="http://schemas.openxmlformats.org/officeDocument/2006/relationships/image" Target="../media/image2.emf"/></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image" Target="../media/image3.emf"/><Relationship Id="rId4" Type="http://schemas.openxmlformats.org/officeDocument/2006/relationships/image" Target="../media/image2.emf"/></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73EDCA-4687-C548-A982-0256FC1210E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256064"/>
            <a:ext cx="12192000" cy="6858000"/>
          </a:xfrm>
          <a:prstGeom prst="rect">
            <a:avLst/>
          </a:prstGeom>
        </p:spPr>
      </p:pic>
      <p:sp>
        <p:nvSpPr>
          <p:cNvPr id="5" name="TextBox 4">
            <a:extLst>
              <a:ext uri="{FF2B5EF4-FFF2-40B4-BE49-F238E27FC236}">
                <a16:creationId xmlns:a16="http://schemas.microsoft.com/office/drawing/2014/main" id="{A3C44027-871D-EB6D-9964-366897ED1B10}"/>
              </a:ext>
            </a:extLst>
          </p:cNvPr>
          <p:cNvSpPr txBox="1"/>
          <p:nvPr/>
        </p:nvSpPr>
        <p:spPr>
          <a:xfrm>
            <a:off x="0" y="162844"/>
            <a:ext cx="11021439" cy="2431435"/>
          </a:xfrm>
          <a:prstGeom prst="rect">
            <a:avLst/>
          </a:prstGeom>
          <a:noFill/>
        </p:spPr>
        <p:txBody>
          <a:bodyPr wrap="square" rtlCol="0">
            <a:spAutoFit/>
          </a:bodyPr>
          <a:lstStyle/>
          <a:p>
            <a:pPr algn="ctr"/>
            <a:r>
              <a:rPr lang="en-US" sz="5400" dirty="0"/>
              <a:t>CFPC Learn In the Clinic</a:t>
            </a:r>
            <a:r>
              <a:rPr lang="en-US" sz="4400" dirty="0"/>
              <a:t>:</a:t>
            </a:r>
          </a:p>
          <a:p>
            <a:pPr algn="ctr"/>
            <a:r>
              <a:rPr lang="en-US" sz="4400" dirty="0"/>
              <a:t>Putting Evidence Into Audience Selected Cases</a:t>
            </a:r>
          </a:p>
          <a:p>
            <a:pPr algn="ctr"/>
            <a:endParaRPr lang="en-US" sz="5400" b="1" dirty="0">
              <a:latin typeface="ArcherPro Semibold" panose="02000000000000000000" pitchFamily="2" charset="0"/>
            </a:endParaRPr>
          </a:p>
        </p:txBody>
      </p:sp>
      <p:pic>
        <p:nvPicPr>
          <p:cNvPr id="11" name="Picture 10">
            <a:extLst>
              <a:ext uri="{FF2B5EF4-FFF2-40B4-BE49-F238E27FC236}">
                <a16:creationId xmlns:a16="http://schemas.microsoft.com/office/drawing/2014/main" id="{00776D29-FBBC-F1EF-18CD-773C04FBB820}"/>
              </a:ext>
            </a:extLst>
          </p:cNvPr>
          <p:cNvPicPr>
            <a:picLocks noChangeAspect="1"/>
          </p:cNvPicPr>
          <p:nvPr/>
        </p:nvPicPr>
        <p:blipFill>
          <a:blip r:embed="rId4"/>
          <a:stretch>
            <a:fillRect/>
          </a:stretch>
        </p:blipFill>
        <p:spPr>
          <a:xfrm>
            <a:off x="168900" y="6320676"/>
            <a:ext cx="2607061" cy="372437"/>
          </a:xfrm>
          <a:prstGeom prst="rect">
            <a:avLst/>
          </a:prstGeom>
        </p:spPr>
      </p:pic>
      <p:pic>
        <p:nvPicPr>
          <p:cNvPr id="12" name="Picture 11">
            <a:extLst>
              <a:ext uri="{FF2B5EF4-FFF2-40B4-BE49-F238E27FC236}">
                <a16:creationId xmlns:a16="http://schemas.microsoft.com/office/drawing/2014/main" id="{C269E66C-9C6C-2FB2-92F6-396130EF4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4475" y="6070600"/>
            <a:ext cx="2624667" cy="778933"/>
          </a:xfrm>
          <a:prstGeom prst="rect">
            <a:avLst/>
          </a:prstGeom>
        </p:spPr>
      </p:pic>
      <p:sp>
        <p:nvSpPr>
          <p:cNvPr id="7" name="TextBox 6">
            <a:extLst>
              <a:ext uri="{FF2B5EF4-FFF2-40B4-BE49-F238E27FC236}">
                <a16:creationId xmlns:a16="http://schemas.microsoft.com/office/drawing/2014/main" id="{D72C0D15-9B57-FF4C-DCCF-6A21D8D854FE}"/>
              </a:ext>
            </a:extLst>
          </p:cNvPr>
          <p:cNvSpPr txBox="1"/>
          <p:nvPr/>
        </p:nvSpPr>
        <p:spPr>
          <a:xfrm>
            <a:off x="5311536" y="5822802"/>
            <a:ext cx="6871683" cy="523220"/>
          </a:xfrm>
          <a:prstGeom prst="rect">
            <a:avLst/>
          </a:prstGeom>
          <a:noFill/>
        </p:spPr>
        <p:txBody>
          <a:bodyPr wrap="square" rtlCol="0">
            <a:spAutoFit/>
          </a:bodyPr>
          <a:lstStyle/>
          <a:p>
            <a:r>
              <a:rPr lang="en-US" sz="2800" dirty="0"/>
              <a:t>Drs. Jessica Kirkwood &amp; Jennifer Young</a:t>
            </a:r>
          </a:p>
        </p:txBody>
      </p:sp>
      <p:pic>
        <p:nvPicPr>
          <p:cNvPr id="3" name="Picture 2" descr="A group of people standing together&#10;&#10;Description automatically generated">
            <a:extLst>
              <a:ext uri="{FF2B5EF4-FFF2-40B4-BE49-F238E27FC236}">
                <a16:creationId xmlns:a16="http://schemas.microsoft.com/office/drawing/2014/main" id="{70C24D35-205E-CAD8-854E-E5BC9033E1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076536"/>
            <a:ext cx="12214807" cy="3498669"/>
          </a:xfrm>
          <a:prstGeom prst="rect">
            <a:avLst/>
          </a:prstGeom>
        </p:spPr>
      </p:pic>
    </p:spTree>
    <p:custDataLst>
      <p:tags r:id="rId1"/>
    </p:custDataLst>
    <p:extLst>
      <p:ext uri="{BB962C8B-B14F-4D97-AF65-F5344CB8AC3E}">
        <p14:creationId xmlns:p14="http://schemas.microsoft.com/office/powerpoint/2010/main" val="3639954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8">
            <a:extLst>
              <a:ext uri="{FF2B5EF4-FFF2-40B4-BE49-F238E27FC236}">
                <a16:creationId xmlns:a16="http://schemas.microsoft.com/office/drawing/2014/main" id="{1B4FC861-5FBC-4D42-ED30-FDCFFBC6AC85}"/>
              </a:ext>
            </a:extLst>
          </p:cNvPr>
          <p:cNvSpPr/>
          <p:nvPr/>
        </p:nvSpPr>
        <p:spPr>
          <a:xfrm>
            <a:off x="218535" y="146649"/>
            <a:ext cx="11409872" cy="6346226"/>
          </a:xfrm>
          <a:prstGeom prst="star10">
            <a:avLst/>
          </a:prstGeom>
          <a:solidFill>
            <a:schemeClr val="accent6">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There are many ways to approach deprescribing.</a:t>
            </a:r>
            <a:br>
              <a:rPr lang="en-US" sz="2800">
                <a:solidFill>
                  <a:schemeClr val="tx1"/>
                </a:solidFill>
              </a:rPr>
            </a:br>
            <a:r>
              <a:rPr lang="en-US" sz="2800">
                <a:solidFill>
                  <a:schemeClr val="tx1"/>
                </a:solidFill>
              </a:rPr>
              <a:t>For example:</a:t>
            </a:r>
          </a:p>
          <a:p>
            <a:pPr marL="457200" indent="-457200">
              <a:buFont typeface="Arial" panose="020B0604020202020204" pitchFamily="34" charset="0"/>
              <a:buChar char="•"/>
            </a:pPr>
            <a:r>
              <a:rPr lang="en-US" sz="2800">
                <a:solidFill>
                  <a:schemeClr val="tx1"/>
                </a:solidFill>
              </a:rPr>
              <a:t>Medications causing </a:t>
            </a:r>
            <a:r>
              <a:rPr lang="en-US" sz="2800" b="1">
                <a:solidFill>
                  <a:schemeClr val="tx1"/>
                </a:solidFill>
              </a:rPr>
              <a:t>harm</a:t>
            </a:r>
            <a:r>
              <a:rPr lang="en-US" sz="2800">
                <a:solidFill>
                  <a:schemeClr val="tx1"/>
                </a:solidFill>
              </a:rPr>
              <a:t> should be </a:t>
            </a:r>
            <a:r>
              <a:rPr lang="en-US" sz="2800" b="1">
                <a:solidFill>
                  <a:schemeClr val="tx1"/>
                </a:solidFill>
              </a:rPr>
              <a:t>stopped</a:t>
            </a:r>
            <a:r>
              <a:rPr lang="en-US" sz="2800">
                <a:solidFill>
                  <a:schemeClr val="tx1"/>
                </a:solidFill>
              </a:rPr>
              <a:t>.</a:t>
            </a:r>
          </a:p>
          <a:p>
            <a:pPr marL="457200" indent="-457200">
              <a:buFont typeface="Arial" panose="020B0604020202020204" pitchFamily="34" charset="0"/>
              <a:buChar char="•"/>
            </a:pPr>
            <a:r>
              <a:rPr lang="en-US" sz="2800">
                <a:solidFill>
                  <a:schemeClr val="tx1"/>
                </a:solidFill>
              </a:rPr>
              <a:t>All other medications should have a </a:t>
            </a:r>
            <a:r>
              <a:rPr lang="en-US" sz="2800" b="1">
                <a:solidFill>
                  <a:schemeClr val="tx1"/>
                </a:solidFill>
              </a:rPr>
              <a:t>clear indication</a:t>
            </a:r>
            <a:r>
              <a:rPr lang="en-US" sz="2800">
                <a:solidFill>
                  <a:schemeClr val="tx1"/>
                </a:solidFill>
              </a:rPr>
              <a:t>:</a:t>
            </a:r>
          </a:p>
          <a:p>
            <a:pPr marL="914400" lvl="1" indent="-457200">
              <a:buFont typeface="Courier New" panose="02070309020205020404" pitchFamily="49" charset="0"/>
              <a:buChar char="o"/>
            </a:pPr>
            <a:r>
              <a:rPr lang="en-US" sz="2800">
                <a:solidFill>
                  <a:schemeClr val="tx1"/>
                </a:solidFill>
              </a:rPr>
              <a:t>They make the patient </a:t>
            </a:r>
            <a:r>
              <a:rPr lang="en-US" sz="2800" b="1">
                <a:solidFill>
                  <a:schemeClr val="tx1"/>
                </a:solidFill>
              </a:rPr>
              <a:t>feel better </a:t>
            </a:r>
            <a:r>
              <a:rPr lang="en-US" sz="2800">
                <a:solidFill>
                  <a:schemeClr val="tx1"/>
                </a:solidFill>
              </a:rPr>
              <a:t>(pain, mood, sleep etc..)</a:t>
            </a:r>
          </a:p>
          <a:p>
            <a:pPr marL="914400" lvl="1" indent="-457200">
              <a:buFont typeface="Courier New" panose="02070309020205020404" pitchFamily="49" charset="0"/>
              <a:buChar char="o"/>
            </a:pPr>
            <a:r>
              <a:rPr lang="en-US" sz="2800">
                <a:solidFill>
                  <a:schemeClr val="tx1"/>
                </a:solidFill>
              </a:rPr>
              <a:t>They decrease the risk of “</a:t>
            </a:r>
            <a:r>
              <a:rPr lang="en-US" sz="2800" b="1">
                <a:solidFill>
                  <a:schemeClr val="tx1"/>
                </a:solidFill>
              </a:rPr>
              <a:t>hard outcomes</a:t>
            </a:r>
            <a:r>
              <a:rPr lang="en-US" sz="2800">
                <a:solidFill>
                  <a:schemeClr val="tx1"/>
                </a:solidFill>
              </a:rPr>
              <a:t>” such as mortality, MI, strokes or fractures</a:t>
            </a:r>
          </a:p>
        </p:txBody>
      </p:sp>
    </p:spTree>
    <p:extLst>
      <p:ext uri="{BB962C8B-B14F-4D97-AF65-F5344CB8AC3E}">
        <p14:creationId xmlns:p14="http://schemas.microsoft.com/office/powerpoint/2010/main" val="15098878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E2E7A3-CED1-CCC7-9826-9DEAA599F799}"/>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8" name="Title 1">
            <a:extLst>
              <a:ext uri="{FF2B5EF4-FFF2-40B4-BE49-F238E27FC236}">
                <a16:creationId xmlns:a16="http://schemas.microsoft.com/office/drawing/2014/main" id="{B79961B1-6DB1-452B-8C10-EBBA30EED157}"/>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sp>
        <p:nvSpPr>
          <p:cNvPr id="13" name="TextBox 12">
            <a:extLst>
              <a:ext uri="{FF2B5EF4-FFF2-40B4-BE49-F238E27FC236}">
                <a16:creationId xmlns:a16="http://schemas.microsoft.com/office/drawing/2014/main" id="{C1EAD2FB-E7A2-70C6-7ED5-3C52BC2633E9}"/>
              </a:ext>
            </a:extLst>
          </p:cNvPr>
          <p:cNvSpPr txBox="1"/>
          <p:nvPr/>
        </p:nvSpPr>
        <p:spPr>
          <a:xfrm>
            <a:off x="294168" y="4272677"/>
            <a:ext cx="9443389" cy="2585323"/>
          </a:xfrm>
          <a:prstGeom prst="rect">
            <a:avLst/>
          </a:prstGeom>
          <a:noFill/>
        </p:spPr>
        <p:txBody>
          <a:bodyPr wrap="square" lIns="91440" tIns="45720" rIns="91440" bIns="45720" rtlCol="0" anchor="t">
            <a:spAutoFit/>
          </a:bodyPr>
          <a:lstStyle/>
          <a:p>
            <a:r>
              <a:rPr lang="en-US" sz="2400" b="1" dirty="0"/>
              <a:t>Choose from below options for management of this period for Farrah: </a:t>
            </a:r>
            <a:endParaRPr lang="en-US" sz="2400" b="1"/>
          </a:p>
          <a:p>
            <a:pPr marL="457200" indent="-457200">
              <a:buFont typeface="+mj-lt"/>
              <a:buAutoNum type="alphaLcParenR"/>
            </a:pPr>
            <a:r>
              <a:rPr lang="en-CA" sz="2400" b="1" dirty="0">
                <a:solidFill>
                  <a:srgbClr val="00B050"/>
                </a:solidFill>
                <a:effectLst/>
                <a:ea typeface="DengXian"/>
                <a:cs typeface="Calibri"/>
              </a:rPr>
              <a:t>Tranexamic acid</a:t>
            </a:r>
            <a:r>
              <a:rPr lang="en-CA" sz="2400" b="1" dirty="0">
                <a:solidFill>
                  <a:srgbClr val="00B050"/>
                </a:solidFill>
                <a:ea typeface="DengXian"/>
                <a:cs typeface="Calibri"/>
              </a:rPr>
              <a:t> </a:t>
            </a:r>
            <a:r>
              <a:rPr lang="en-CA" sz="2400" b="1" dirty="0">
                <a:solidFill>
                  <a:srgbClr val="00B050"/>
                </a:solidFill>
                <a:effectLst/>
                <a:ea typeface="DengXian"/>
                <a:cs typeface="Calibri"/>
              </a:rPr>
              <a:t> 1 g </a:t>
            </a:r>
            <a:r>
              <a:rPr lang="en-CA" sz="2400" b="1" dirty="0" err="1">
                <a:solidFill>
                  <a:srgbClr val="00B050"/>
                </a:solidFill>
                <a:ea typeface="DengXian"/>
                <a:cs typeface="Calibri"/>
              </a:rPr>
              <a:t>tid</a:t>
            </a:r>
            <a:r>
              <a:rPr lang="en-CA" sz="2400" b="1" dirty="0">
                <a:solidFill>
                  <a:srgbClr val="00B050"/>
                </a:solidFill>
                <a:ea typeface="DengXian"/>
                <a:cs typeface="Calibri"/>
              </a:rPr>
              <a:t> </a:t>
            </a:r>
            <a:r>
              <a:rPr lang="en-CA" sz="2400" b="1" dirty="0">
                <a:solidFill>
                  <a:srgbClr val="00B050"/>
                </a:solidFill>
                <a:effectLst/>
                <a:ea typeface="DengXian"/>
                <a:cs typeface="Calibri"/>
              </a:rPr>
              <a:t>for 5 days</a:t>
            </a:r>
          </a:p>
          <a:p>
            <a:pPr marL="457200" indent="-457200">
              <a:buFont typeface="+mj-lt"/>
              <a:buAutoNum type="alphaLcParenR"/>
            </a:pPr>
            <a:r>
              <a:rPr lang="en-CA" sz="2400" b="1" dirty="0">
                <a:solidFill>
                  <a:srgbClr val="00B050"/>
                </a:solidFill>
                <a:ea typeface="DengXian"/>
                <a:cs typeface="Calibri"/>
              </a:rPr>
              <a:t>Monophasic oral contraceptive q6h </a:t>
            </a:r>
            <a:r>
              <a:rPr lang="en-CA" sz="2400" b="1" dirty="0" err="1">
                <a:solidFill>
                  <a:srgbClr val="00B050"/>
                </a:solidFill>
                <a:ea typeface="DengXian"/>
                <a:cs typeface="Calibri"/>
              </a:rPr>
              <a:t>til</a:t>
            </a:r>
            <a:r>
              <a:rPr lang="en-CA" sz="2400" b="1" dirty="0">
                <a:solidFill>
                  <a:srgbClr val="00B050"/>
                </a:solidFill>
                <a:ea typeface="DengXian"/>
                <a:cs typeface="Calibri"/>
              </a:rPr>
              <a:t> bleeding stops then taper</a:t>
            </a:r>
          </a:p>
          <a:p>
            <a:pPr marL="457200" indent="-457200">
              <a:buFont typeface="+mj-lt"/>
              <a:buAutoNum type="alphaLcParenR"/>
            </a:pPr>
            <a:r>
              <a:rPr lang="en-CA" sz="2400" b="1" dirty="0">
                <a:solidFill>
                  <a:srgbClr val="00B050"/>
                </a:solidFill>
                <a:effectLst/>
                <a:ea typeface="DengXian"/>
                <a:cs typeface="Calibri"/>
              </a:rPr>
              <a:t>Medroxyprogesterone 10 mg q4h </a:t>
            </a:r>
            <a:r>
              <a:rPr lang="en-CA" sz="2400" b="1" dirty="0" err="1">
                <a:solidFill>
                  <a:srgbClr val="00B050"/>
                </a:solidFill>
                <a:effectLst/>
                <a:ea typeface="DengXian"/>
                <a:cs typeface="Calibri"/>
              </a:rPr>
              <a:t>til</a:t>
            </a:r>
            <a:r>
              <a:rPr lang="en-CA" sz="2400" b="1" dirty="0">
                <a:solidFill>
                  <a:srgbClr val="00B050"/>
                </a:solidFill>
                <a:effectLst/>
                <a:ea typeface="DengXian"/>
                <a:cs typeface="Calibri"/>
              </a:rPr>
              <a:t> </a:t>
            </a:r>
            <a:r>
              <a:rPr lang="en-CA" sz="2400" b="1" dirty="0">
                <a:solidFill>
                  <a:srgbClr val="00B050"/>
                </a:solidFill>
                <a:ea typeface="DengXian"/>
                <a:cs typeface="Calibri"/>
              </a:rPr>
              <a:t>bleeding stops then taper</a:t>
            </a:r>
          </a:p>
          <a:p>
            <a:pPr marL="457200" indent="-457200">
              <a:buFont typeface="+mj-lt"/>
              <a:buAutoNum type="alphaLcParenR"/>
            </a:pPr>
            <a:r>
              <a:rPr lang="en-CA" sz="2400" b="1" dirty="0">
                <a:solidFill>
                  <a:srgbClr val="00B050"/>
                </a:solidFill>
                <a:ea typeface="DengXian"/>
                <a:cs typeface="Calibri"/>
              </a:rPr>
              <a:t>NSAIDs (</a:t>
            </a:r>
            <a:r>
              <a:rPr lang="en-CA" sz="2400" b="1" err="1">
                <a:solidFill>
                  <a:srgbClr val="00B050"/>
                </a:solidFill>
                <a:ea typeface="DengXian"/>
                <a:cs typeface="Calibri"/>
              </a:rPr>
              <a:t>eg</a:t>
            </a:r>
            <a:r>
              <a:rPr lang="en-CA" sz="2400" b="1" dirty="0">
                <a:solidFill>
                  <a:srgbClr val="00B050"/>
                </a:solidFill>
                <a:ea typeface="DengXian"/>
                <a:cs typeface="Calibri"/>
              </a:rPr>
              <a:t> ibuprofen, naproxen, mefenamic acid)</a:t>
            </a:r>
          </a:p>
          <a:p>
            <a:pPr marL="457200" indent="-457200">
              <a:buFont typeface="+mj-lt"/>
              <a:buAutoNum type="alphaLcParenR"/>
            </a:pPr>
            <a:r>
              <a:rPr lang="en-CA" sz="2400" dirty="0">
                <a:solidFill>
                  <a:srgbClr val="000000"/>
                </a:solidFill>
                <a:effectLst/>
                <a:ea typeface="DengXian"/>
                <a:cs typeface="Calibri"/>
              </a:rPr>
              <a:t>I</a:t>
            </a:r>
            <a:r>
              <a:rPr lang="en-CA" sz="2400" dirty="0">
                <a:solidFill>
                  <a:srgbClr val="000000"/>
                </a:solidFill>
                <a:ea typeface="DengXian"/>
                <a:cs typeface="Calibri"/>
              </a:rPr>
              <a:t>V conjugated estrogen 25 mg q 4-6 h for 24 hours</a:t>
            </a:r>
            <a:endParaRPr lang="en-US" sz="2400" dirty="0">
              <a:effectLst/>
              <a:ea typeface="DengXian"/>
              <a:cs typeface="Calibri"/>
            </a:endParaRPr>
          </a:p>
          <a:p>
            <a:endParaRPr lang="en-US"/>
          </a:p>
        </p:txBody>
      </p:sp>
      <p:sp>
        <p:nvSpPr>
          <p:cNvPr id="2" name="Content Placeholder 2">
            <a:extLst>
              <a:ext uri="{FF2B5EF4-FFF2-40B4-BE49-F238E27FC236}">
                <a16:creationId xmlns:a16="http://schemas.microsoft.com/office/drawing/2014/main" id="{5F614686-98F2-0E2B-01DC-F82BBB81EA66}"/>
              </a:ext>
            </a:extLst>
          </p:cNvPr>
          <p:cNvSpPr txBox="1">
            <a:spLocks/>
          </p:cNvSpPr>
          <p:nvPr/>
        </p:nvSpPr>
        <p:spPr>
          <a:xfrm>
            <a:off x="401782" y="1178925"/>
            <a:ext cx="9195412" cy="2478675"/>
          </a:xfrm>
          <a:prstGeom prst="rect">
            <a:avLst/>
          </a:prstGeom>
          <a:solidFill>
            <a:schemeClr val="accent6">
              <a:lumMod val="20000"/>
              <a:lumOff val="80000"/>
            </a:schemeClr>
          </a:solidFill>
          <a:ln w="28575">
            <a:solidFill>
              <a:srgbClr val="00B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1800" b="0" i="0" u="none" strike="noStrike" baseline="0">
              <a:solidFill>
                <a:srgbClr val="000000"/>
              </a:solidFill>
              <a:latin typeface="Arial" panose="020B0604020202020204" pitchFamily="34" charset="0"/>
            </a:endParaRPr>
          </a:p>
          <a:p>
            <a:pPr marL="0" indent="0">
              <a:buNone/>
            </a:pPr>
            <a:r>
              <a:rPr lang="en-US" sz="2600" i="0" u="none" strike="noStrike" baseline="0"/>
              <a:t>NSAIDs reduce relative mean menstrual blood loss by ~30%, and ~20-50% fewer sanitary products used than placebo</a:t>
            </a:r>
            <a:endParaRPr lang="en-US" sz="2600"/>
          </a:p>
          <a:p>
            <a:pPr lvl="1"/>
            <a:r>
              <a:rPr lang="en-US">
                <a:effectLst/>
              </a:rPr>
              <a:t>Ibuprofen 1200 mg, Naproxen 500 mg bid, mefenamic acid 500 mg </a:t>
            </a:r>
            <a:r>
              <a:rPr lang="en-US" err="1">
                <a:effectLst/>
              </a:rPr>
              <a:t>tid</a:t>
            </a:r>
            <a:r>
              <a:rPr lang="en-US">
                <a:effectLst/>
              </a:rPr>
              <a:t> have been studied</a:t>
            </a:r>
          </a:p>
          <a:p>
            <a:pPr lvl="1"/>
            <a:r>
              <a:rPr lang="en-US"/>
              <a:t>Typically used at onset and during menses</a:t>
            </a:r>
          </a:p>
        </p:txBody>
      </p:sp>
    </p:spTree>
    <p:custDataLst>
      <p:tags r:id="rId1"/>
    </p:custDataLst>
    <p:extLst>
      <p:ext uri="{BB962C8B-B14F-4D97-AF65-F5344CB8AC3E}">
        <p14:creationId xmlns:p14="http://schemas.microsoft.com/office/powerpoint/2010/main" val="28858078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E2E7A3-CED1-CCC7-9826-9DEAA599F799}"/>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8" name="Title 1">
            <a:extLst>
              <a:ext uri="{FF2B5EF4-FFF2-40B4-BE49-F238E27FC236}">
                <a16:creationId xmlns:a16="http://schemas.microsoft.com/office/drawing/2014/main" id="{B79961B1-6DB1-452B-8C10-EBBA30EED157}"/>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sp>
        <p:nvSpPr>
          <p:cNvPr id="13" name="TextBox 12">
            <a:extLst>
              <a:ext uri="{FF2B5EF4-FFF2-40B4-BE49-F238E27FC236}">
                <a16:creationId xmlns:a16="http://schemas.microsoft.com/office/drawing/2014/main" id="{C1EAD2FB-E7A2-70C6-7ED5-3C52BC2633E9}"/>
              </a:ext>
            </a:extLst>
          </p:cNvPr>
          <p:cNvSpPr txBox="1"/>
          <p:nvPr/>
        </p:nvSpPr>
        <p:spPr>
          <a:xfrm>
            <a:off x="294168" y="4272677"/>
            <a:ext cx="9443389" cy="2585323"/>
          </a:xfrm>
          <a:prstGeom prst="rect">
            <a:avLst/>
          </a:prstGeom>
          <a:noFill/>
        </p:spPr>
        <p:txBody>
          <a:bodyPr wrap="square" rtlCol="0">
            <a:spAutoFit/>
          </a:bodyPr>
          <a:lstStyle/>
          <a:p>
            <a:r>
              <a:rPr lang="en-US" sz="2400" b="1"/>
              <a:t>Choose from below options for management of this period for Farrah: </a:t>
            </a:r>
          </a:p>
          <a:p>
            <a:pPr marL="457200" indent="-457200">
              <a:buFont typeface="+mj-lt"/>
              <a:buAutoNum type="alphaLcParenR"/>
            </a:pPr>
            <a:r>
              <a:rPr lang="en-CA" sz="2400" b="1">
                <a:solidFill>
                  <a:srgbClr val="00B050"/>
                </a:solidFill>
                <a:effectLst/>
                <a:ea typeface="DengXian" panose="02010600030101010101" pitchFamily="2" charset="-122"/>
                <a:cs typeface="Calibri" panose="020F0502020204030204" pitchFamily="34" charset="0"/>
              </a:rPr>
              <a:t>Tranexamic acid  1 g </a:t>
            </a:r>
            <a:r>
              <a:rPr lang="en-CA" sz="2400" b="1" err="1">
                <a:solidFill>
                  <a:srgbClr val="00B050"/>
                </a:solidFill>
                <a:ea typeface="DengXian" panose="02010600030101010101" pitchFamily="2" charset="-122"/>
                <a:cs typeface="Calibri" panose="020F0502020204030204" pitchFamily="34" charset="0"/>
              </a:rPr>
              <a:t>tid</a:t>
            </a:r>
            <a:r>
              <a:rPr lang="en-CA" sz="2400" b="1">
                <a:solidFill>
                  <a:srgbClr val="00B050"/>
                </a:solidFill>
                <a:ea typeface="DengXian" panose="02010600030101010101" pitchFamily="2" charset="-122"/>
                <a:cs typeface="Calibri" panose="020F0502020204030204" pitchFamily="34" charset="0"/>
              </a:rPr>
              <a:t> </a:t>
            </a:r>
            <a:r>
              <a:rPr lang="en-CA" sz="2400" b="1">
                <a:solidFill>
                  <a:srgbClr val="00B050"/>
                </a:solidFill>
                <a:effectLst/>
                <a:ea typeface="DengXian" panose="02010600030101010101" pitchFamily="2" charset="-122"/>
                <a:cs typeface="Calibri" panose="020F0502020204030204" pitchFamily="34" charset="0"/>
              </a:rPr>
              <a:t>for 5 days</a:t>
            </a:r>
          </a:p>
          <a:p>
            <a:pPr marL="457200" indent="-457200">
              <a:buFont typeface="+mj-lt"/>
              <a:buAutoNum type="alphaLcParenR"/>
            </a:pPr>
            <a:r>
              <a:rPr lang="en-CA" sz="2400" b="1">
                <a:solidFill>
                  <a:srgbClr val="00B050"/>
                </a:solidFill>
                <a:ea typeface="DengXian" panose="02010600030101010101" pitchFamily="2" charset="-122"/>
                <a:cs typeface="Calibri" panose="020F0502020204030204" pitchFamily="34" charset="0"/>
              </a:rPr>
              <a:t>Monophasic oral contraceptive q6h </a:t>
            </a:r>
            <a:r>
              <a:rPr lang="en-CA" sz="2400" b="1" err="1">
                <a:solidFill>
                  <a:srgbClr val="00B050"/>
                </a:solidFill>
                <a:ea typeface="DengXian" panose="02010600030101010101" pitchFamily="2" charset="-122"/>
                <a:cs typeface="Calibri" panose="020F0502020204030204" pitchFamily="34" charset="0"/>
              </a:rPr>
              <a:t>til</a:t>
            </a:r>
            <a:r>
              <a:rPr lang="en-CA" sz="2400" b="1">
                <a:solidFill>
                  <a:srgbClr val="00B050"/>
                </a:solidFill>
                <a:ea typeface="DengXian" panose="02010600030101010101" pitchFamily="2" charset="-122"/>
                <a:cs typeface="Calibri" panose="020F0502020204030204" pitchFamily="34" charset="0"/>
              </a:rPr>
              <a:t> bleeding stops then taper</a:t>
            </a:r>
          </a:p>
          <a:p>
            <a:pPr marL="457200" indent="-457200">
              <a:buFont typeface="+mj-lt"/>
              <a:buAutoNum type="alphaLcParenR"/>
            </a:pPr>
            <a:r>
              <a:rPr lang="en-CA" sz="2400" b="1">
                <a:solidFill>
                  <a:srgbClr val="00B050"/>
                </a:solidFill>
                <a:effectLst/>
                <a:ea typeface="DengXian" panose="02010600030101010101" pitchFamily="2" charset="-122"/>
                <a:cs typeface="Calibri" panose="020F0502020204030204" pitchFamily="34" charset="0"/>
              </a:rPr>
              <a:t>Medroxyprogesterone 10 mg q4h </a:t>
            </a:r>
            <a:r>
              <a:rPr lang="en-CA" sz="2400" b="1" err="1">
                <a:solidFill>
                  <a:srgbClr val="00B050"/>
                </a:solidFill>
                <a:effectLst/>
                <a:ea typeface="DengXian" panose="02010600030101010101" pitchFamily="2" charset="-122"/>
                <a:cs typeface="Calibri" panose="020F0502020204030204" pitchFamily="34" charset="0"/>
              </a:rPr>
              <a:t>til</a:t>
            </a:r>
            <a:r>
              <a:rPr lang="en-CA" sz="2400" b="1">
                <a:solidFill>
                  <a:srgbClr val="00B050"/>
                </a:solidFill>
                <a:effectLst/>
                <a:ea typeface="DengXian" panose="02010600030101010101" pitchFamily="2" charset="-122"/>
                <a:cs typeface="Calibri" panose="020F0502020204030204" pitchFamily="34" charset="0"/>
              </a:rPr>
              <a:t> </a:t>
            </a:r>
            <a:r>
              <a:rPr lang="en-CA" sz="2400" b="1">
                <a:solidFill>
                  <a:srgbClr val="00B050"/>
                </a:solidFill>
                <a:ea typeface="DengXian" panose="02010600030101010101" pitchFamily="2" charset="-122"/>
                <a:cs typeface="Calibri" panose="020F0502020204030204" pitchFamily="34" charset="0"/>
              </a:rPr>
              <a:t>bleeding stops then taper</a:t>
            </a:r>
          </a:p>
          <a:p>
            <a:pPr marL="457200" indent="-457200">
              <a:buFont typeface="+mj-lt"/>
              <a:buAutoNum type="alphaLcParenR"/>
            </a:pPr>
            <a:r>
              <a:rPr lang="en-CA" sz="2400">
                <a:ea typeface="DengXian" panose="02010600030101010101" pitchFamily="2" charset="-122"/>
                <a:cs typeface="Calibri" panose="020F0502020204030204" pitchFamily="34" charset="0"/>
              </a:rPr>
              <a:t>NSAIDs (</a:t>
            </a:r>
            <a:r>
              <a:rPr lang="en-CA" sz="2400" err="1">
                <a:ea typeface="DengXian" panose="02010600030101010101" pitchFamily="2" charset="-122"/>
                <a:cs typeface="Calibri" panose="020F0502020204030204" pitchFamily="34" charset="0"/>
              </a:rPr>
              <a:t>eg</a:t>
            </a:r>
            <a:r>
              <a:rPr lang="en-CA" sz="2400">
                <a:ea typeface="DengXian" panose="02010600030101010101" pitchFamily="2" charset="-122"/>
                <a:cs typeface="Calibri" panose="020F0502020204030204" pitchFamily="34" charset="0"/>
              </a:rPr>
              <a:t> ibuprofen, naproxen, mefenamic acid)</a:t>
            </a:r>
          </a:p>
          <a:p>
            <a:pPr marL="457200" indent="-457200">
              <a:buFont typeface="+mj-lt"/>
              <a:buAutoNum type="alphaLcParenR"/>
            </a:pPr>
            <a:r>
              <a:rPr lang="en-CA" sz="2400">
                <a:solidFill>
                  <a:srgbClr val="000000"/>
                </a:solidFill>
                <a:effectLst/>
                <a:ea typeface="DengXian" panose="02010600030101010101" pitchFamily="2" charset="-122"/>
                <a:cs typeface="Calibri" panose="020F0502020204030204" pitchFamily="34" charset="0"/>
              </a:rPr>
              <a:t>I</a:t>
            </a:r>
            <a:r>
              <a:rPr lang="en-CA" sz="2400">
                <a:solidFill>
                  <a:srgbClr val="000000"/>
                </a:solidFill>
                <a:ea typeface="DengXian" panose="02010600030101010101" pitchFamily="2" charset="-122"/>
                <a:cs typeface="Calibri" panose="020F0502020204030204" pitchFamily="34" charset="0"/>
              </a:rPr>
              <a:t>V conjugated estrogen 25 mg q 4-6 h for 24 hours</a:t>
            </a:r>
            <a:endParaRPr lang="en-US" sz="2400">
              <a:effectLst/>
              <a:ea typeface="DengXian" panose="02010600030101010101" pitchFamily="2" charset="-122"/>
              <a:cs typeface="Times New Roman" panose="02020603050405020304" pitchFamily="18" charset="0"/>
            </a:endParaRPr>
          </a:p>
          <a:p>
            <a:endParaRPr lang="en-US"/>
          </a:p>
        </p:txBody>
      </p:sp>
      <p:sp>
        <p:nvSpPr>
          <p:cNvPr id="2" name="Content Placeholder 2">
            <a:extLst>
              <a:ext uri="{FF2B5EF4-FFF2-40B4-BE49-F238E27FC236}">
                <a16:creationId xmlns:a16="http://schemas.microsoft.com/office/drawing/2014/main" id="{5F614686-98F2-0E2B-01DC-F82BBB81EA66}"/>
              </a:ext>
            </a:extLst>
          </p:cNvPr>
          <p:cNvSpPr txBox="1">
            <a:spLocks/>
          </p:cNvSpPr>
          <p:nvPr/>
        </p:nvSpPr>
        <p:spPr>
          <a:xfrm>
            <a:off x="294168" y="1275907"/>
            <a:ext cx="9303026" cy="1836262"/>
          </a:xfrm>
          <a:prstGeom prst="rect">
            <a:avLst/>
          </a:prstGeom>
          <a:solidFill>
            <a:schemeClr val="accent4">
              <a:lumMod val="60000"/>
              <a:lumOff val="40000"/>
            </a:schemeClr>
          </a:solidFill>
          <a:ln w="28575">
            <a:solidFill>
              <a:srgbClr val="FFC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1800" b="0" i="0" u="none" strike="noStrike" baseline="0">
              <a:solidFill>
                <a:srgbClr val="000000"/>
              </a:solidFill>
              <a:latin typeface="Arial" panose="020B0604020202020204" pitchFamily="34" charset="0"/>
            </a:endParaRPr>
          </a:p>
          <a:p>
            <a:pPr marL="0" indent="0">
              <a:buNone/>
            </a:pPr>
            <a:r>
              <a:rPr lang="en-US" sz="2400" i="0" u="none" strike="noStrike" baseline="0"/>
              <a:t>Given that her vital signs are stable, she does not need to be sent to the ER for intravenous estrogen</a:t>
            </a:r>
          </a:p>
          <a:p>
            <a:pPr lvl="1"/>
            <a:r>
              <a:rPr lang="en-US"/>
              <a:t>The dosing for IV estrogen is 25 mg q 4-6 hours for 24 hours </a:t>
            </a:r>
          </a:p>
        </p:txBody>
      </p:sp>
    </p:spTree>
    <p:custDataLst>
      <p:tags r:id="rId1"/>
    </p:custDataLst>
    <p:extLst>
      <p:ext uri="{BB962C8B-B14F-4D97-AF65-F5344CB8AC3E}">
        <p14:creationId xmlns:p14="http://schemas.microsoft.com/office/powerpoint/2010/main" val="18438204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E2E7A3-CED1-CCC7-9826-9DEAA599F799}"/>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8" name="Title 1">
            <a:extLst>
              <a:ext uri="{FF2B5EF4-FFF2-40B4-BE49-F238E27FC236}">
                <a16:creationId xmlns:a16="http://schemas.microsoft.com/office/drawing/2014/main" id="{B79961B1-6DB1-452B-8C10-EBBA30EED157}"/>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sp>
        <p:nvSpPr>
          <p:cNvPr id="4" name="Rounded Rectangular Callout 3">
            <a:extLst>
              <a:ext uri="{FF2B5EF4-FFF2-40B4-BE49-F238E27FC236}">
                <a16:creationId xmlns:a16="http://schemas.microsoft.com/office/drawing/2014/main" id="{566651B6-A2B7-FA44-BF43-E3976A614EBD}"/>
              </a:ext>
            </a:extLst>
          </p:cNvPr>
          <p:cNvSpPr/>
          <p:nvPr/>
        </p:nvSpPr>
        <p:spPr>
          <a:xfrm>
            <a:off x="827067" y="1284286"/>
            <a:ext cx="5053195" cy="1458520"/>
          </a:xfrm>
          <a:prstGeom prst="wedgeRoundRectCallout">
            <a:avLst>
              <a:gd name="adj1" fmla="val -65963"/>
              <a:gd name="adj2" fmla="val 40957"/>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You are right.</a:t>
            </a:r>
          </a:p>
          <a:p>
            <a:pPr algn="ctr"/>
            <a:r>
              <a:rPr lang="en-US" sz="2400"/>
              <a:t>There are a few options – were you looking to conceive any time soon?</a:t>
            </a:r>
            <a:endParaRPr lang="en-CA" sz="2400"/>
          </a:p>
        </p:txBody>
      </p:sp>
      <p:sp>
        <p:nvSpPr>
          <p:cNvPr id="7" name="Speech Bubble: Oval 6">
            <a:extLst>
              <a:ext uri="{FF2B5EF4-FFF2-40B4-BE49-F238E27FC236}">
                <a16:creationId xmlns:a16="http://schemas.microsoft.com/office/drawing/2014/main" id="{27F3F392-A277-45DF-B73F-F17804920397}"/>
              </a:ext>
            </a:extLst>
          </p:cNvPr>
          <p:cNvSpPr/>
          <p:nvPr/>
        </p:nvSpPr>
        <p:spPr>
          <a:xfrm flipH="1">
            <a:off x="6353347" y="802106"/>
            <a:ext cx="3964543" cy="2243710"/>
          </a:xfrm>
          <a:prstGeom prst="wedgeEllipseCallout">
            <a:avLst>
              <a:gd name="adj1" fmla="val -63771"/>
              <a:gd name="adj2" fmla="val -3373"/>
            </a:avLst>
          </a:prstGeom>
          <a:solidFill>
            <a:schemeClr val="accent4">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a:solidFill>
                  <a:schemeClr val="tx1"/>
                </a:solidFill>
              </a:rPr>
              <a:t>This sounds like a plan for now, but how do I prevent it from happening again and again?</a:t>
            </a:r>
          </a:p>
        </p:txBody>
      </p:sp>
      <p:sp>
        <p:nvSpPr>
          <p:cNvPr id="13" name="TextBox 12">
            <a:extLst>
              <a:ext uri="{FF2B5EF4-FFF2-40B4-BE49-F238E27FC236}">
                <a16:creationId xmlns:a16="http://schemas.microsoft.com/office/drawing/2014/main" id="{C1EAD2FB-E7A2-70C6-7ED5-3C52BC2633E9}"/>
              </a:ext>
            </a:extLst>
          </p:cNvPr>
          <p:cNvSpPr txBox="1"/>
          <p:nvPr/>
        </p:nvSpPr>
        <p:spPr>
          <a:xfrm>
            <a:off x="353981" y="2815877"/>
            <a:ext cx="6908818" cy="830997"/>
          </a:xfrm>
          <a:prstGeom prst="rect">
            <a:avLst/>
          </a:prstGeom>
          <a:noFill/>
        </p:spPr>
        <p:txBody>
          <a:bodyPr wrap="square" rtlCol="0">
            <a:spAutoFit/>
          </a:bodyPr>
          <a:lstStyle/>
          <a:p>
            <a:r>
              <a:rPr lang="en-US" sz="2400" b="1"/>
              <a:t>Place the following in order of effectiveness for longer term management of menorrhagia:</a:t>
            </a:r>
          </a:p>
        </p:txBody>
      </p:sp>
      <p:sp>
        <p:nvSpPr>
          <p:cNvPr id="2" name="Speech Bubble: Oval 1">
            <a:extLst>
              <a:ext uri="{FF2B5EF4-FFF2-40B4-BE49-F238E27FC236}">
                <a16:creationId xmlns:a16="http://schemas.microsoft.com/office/drawing/2014/main" id="{5B8DACD4-AFE3-10B1-1C4D-7A23F130EAB9}"/>
              </a:ext>
            </a:extLst>
          </p:cNvPr>
          <p:cNvSpPr/>
          <p:nvPr/>
        </p:nvSpPr>
        <p:spPr>
          <a:xfrm flipH="1">
            <a:off x="7202986" y="3077064"/>
            <a:ext cx="3433684" cy="1755192"/>
          </a:xfrm>
          <a:prstGeom prst="wedgeEllipseCallout">
            <a:avLst>
              <a:gd name="adj1" fmla="val -57441"/>
              <a:gd name="adj2" fmla="val -117554"/>
            </a:avLst>
          </a:prstGeom>
          <a:solidFill>
            <a:schemeClr val="accent4">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a:solidFill>
                  <a:schemeClr val="tx1"/>
                </a:solidFill>
              </a:rPr>
              <a:t>No, I am not planning to get pregnant for a number of years</a:t>
            </a:r>
          </a:p>
        </p:txBody>
      </p:sp>
      <p:graphicFrame>
        <p:nvGraphicFramePr>
          <p:cNvPr id="6" name="Diagram 5">
            <a:extLst>
              <a:ext uri="{FF2B5EF4-FFF2-40B4-BE49-F238E27FC236}">
                <a16:creationId xmlns:a16="http://schemas.microsoft.com/office/drawing/2014/main" id="{EC148306-A259-B741-A600-9C520C0D307D}"/>
              </a:ext>
            </a:extLst>
          </p:cNvPr>
          <p:cNvGraphicFramePr/>
          <p:nvPr/>
        </p:nvGraphicFramePr>
        <p:xfrm>
          <a:off x="785458" y="3719945"/>
          <a:ext cx="4257400" cy="259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8981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2" grpId="0" animBg="1"/>
      <p:bldGraphic spid="6" grpId="0">
        <p:bldAsOne/>
      </p:bldGraphic>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E2E7A3-CED1-CCC7-9826-9DEAA599F799}"/>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8" name="Title 1">
            <a:extLst>
              <a:ext uri="{FF2B5EF4-FFF2-40B4-BE49-F238E27FC236}">
                <a16:creationId xmlns:a16="http://schemas.microsoft.com/office/drawing/2014/main" id="{B79961B1-6DB1-452B-8C10-EBBA30EED157}"/>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sp>
        <p:nvSpPr>
          <p:cNvPr id="3" name="Content Placeholder 2">
            <a:extLst>
              <a:ext uri="{FF2B5EF4-FFF2-40B4-BE49-F238E27FC236}">
                <a16:creationId xmlns:a16="http://schemas.microsoft.com/office/drawing/2014/main" id="{04B36E1D-D609-0E26-80AB-5C9D877BE49D}"/>
              </a:ext>
            </a:extLst>
          </p:cNvPr>
          <p:cNvSpPr txBox="1">
            <a:spLocks/>
          </p:cNvSpPr>
          <p:nvPr/>
        </p:nvSpPr>
        <p:spPr>
          <a:xfrm>
            <a:off x="238750" y="541616"/>
            <a:ext cx="8558886" cy="2063040"/>
          </a:xfrm>
          <a:prstGeom prst="rect">
            <a:avLst/>
          </a:prstGeom>
          <a:solidFill>
            <a:schemeClr val="accent6">
              <a:lumMod val="20000"/>
              <a:lumOff val="80000"/>
            </a:schemeClr>
          </a:solidFill>
          <a:ln w="28575">
            <a:solidFill>
              <a:srgbClr val="00B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0" u="none" strike="noStrike" baseline="0" err="1"/>
              <a:t>Levonorgestrol</a:t>
            </a:r>
            <a:r>
              <a:rPr lang="en-US" sz="2400" b="1" i="0" u="none" strike="noStrike" baseline="0"/>
              <a:t> containing IUDs:</a:t>
            </a:r>
          </a:p>
          <a:p>
            <a:pPr lvl="1"/>
            <a:r>
              <a:rPr lang="en-US" b="0" i="0" u="none" strike="noStrike" baseline="0">
                <a:solidFill>
                  <a:srgbClr val="000000"/>
                </a:solidFill>
              </a:rPr>
              <a:t> </a:t>
            </a:r>
            <a:r>
              <a:rPr lang="en-US" i="0" u="none" strike="noStrike" baseline="0"/>
              <a:t>Compared to other treatments (e.g., oral contraceptives): </a:t>
            </a:r>
          </a:p>
          <a:p>
            <a:pPr lvl="2"/>
            <a:r>
              <a:rPr lang="en-US" sz="2400"/>
              <a:t>B</a:t>
            </a:r>
            <a:r>
              <a:rPr lang="en-US" sz="2400" i="0" u="none" strike="noStrike" baseline="0"/>
              <a:t>lood loss with an IUD is reduced ~80% versus 25%;</a:t>
            </a:r>
          </a:p>
          <a:p>
            <a:pPr lvl="2"/>
            <a:r>
              <a:rPr lang="en-US" sz="2400"/>
              <a:t>M</a:t>
            </a:r>
            <a:r>
              <a:rPr lang="en-US" sz="2400" i="0" u="none" strike="noStrike" baseline="0"/>
              <a:t>ore women with an IUD are satisfied (75% versus 60%);</a:t>
            </a:r>
          </a:p>
          <a:p>
            <a:pPr lvl="2"/>
            <a:r>
              <a:rPr lang="en-US" sz="2400"/>
              <a:t>M</a:t>
            </a:r>
            <a:r>
              <a:rPr lang="en-US" sz="2400" i="0" u="none" strike="noStrike" baseline="0"/>
              <a:t>ore remain on treatment at 2 years (64% versus 38%)</a:t>
            </a:r>
          </a:p>
        </p:txBody>
      </p:sp>
      <p:sp>
        <p:nvSpPr>
          <p:cNvPr id="6" name="TextBox 5">
            <a:extLst>
              <a:ext uri="{FF2B5EF4-FFF2-40B4-BE49-F238E27FC236}">
                <a16:creationId xmlns:a16="http://schemas.microsoft.com/office/drawing/2014/main" id="{55803250-DC43-1447-A403-BFB5E1165EE9}"/>
              </a:ext>
            </a:extLst>
          </p:cNvPr>
          <p:cNvSpPr txBox="1"/>
          <p:nvPr/>
        </p:nvSpPr>
        <p:spPr>
          <a:xfrm>
            <a:off x="353981" y="2815877"/>
            <a:ext cx="6908818" cy="830997"/>
          </a:xfrm>
          <a:prstGeom prst="rect">
            <a:avLst/>
          </a:prstGeom>
          <a:noFill/>
        </p:spPr>
        <p:txBody>
          <a:bodyPr wrap="square" rtlCol="0">
            <a:spAutoFit/>
          </a:bodyPr>
          <a:lstStyle/>
          <a:p>
            <a:r>
              <a:rPr lang="en-US" sz="2400" b="1"/>
              <a:t>Place the following in order of effectiveness for longer term management of menorrhagia:</a:t>
            </a:r>
          </a:p>
        </p:txBody>
      </p:sp>
      <p:graphicFrame>
        <p:nvGraphicFramePr>
          <p:cNvPr id="7" name="Diagram 6">
            <a:extLst>
              <a:ext uri="{FF2B5EF4-FFF2-40B4-BE49-F238E27FC236}">
                <a16:creationId xmlns:a16="http://schemas.microsoft.com/office/drawing/2014/main" id="{CC3B80C6-F19B-614C-A000-F5D1ACD879F6}"/>
              </a:ext>
            </a:extLst>
          </p:cNvPr>
          <p:cNvGraphicFramePr/>
          <p:nvPr/>
        </p:nvGraphicFramePr>
        <p:xfrm>
          <a:off x="785458" y="3719945"/>
          <a:ext cx="4257400" cy="259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1308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20D9A32D-8F53-7348-A227-220A81D01FC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71B5088-E7B6-7C4A-B5D5-AEBC3FA0B5E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8D3FFA05-78D8-6B43-B904-E23D1309B37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26D5FDE2-4E17-1449-A650-4ED9EADE329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9E6EDC23-8F42-D34B-B239-0D8019B5C65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7" grpId="0" uiExpand="1">
        <p:bldSub>
          <a:bldDgm bld="one"/>
        </p:bldSub>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E2E7A3-CED1-CCC7-9826-9DEAA599F799}"/>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8" name="Title 1">
            <a:extLst>
              <a:ext uri="{FF2B5EF4-FFF2-40B4-BE49-F238E27FC236}">
                <a16:creationId xmlns:a16="http://schemas.microsoft.com/office/drawing/2014/main" id="{B79961B1-6DB1-452B-8C10-EBBA30EED157}"/>
              </a:ext>
            </a:extLst>
          </p:cNvPr>
          <p:cNvSpPr txBox="1">
            <a:spLocks/>
          </p:cNvSpPr>
          <p:nvPr/>
        </p:nvSpPr>
        <p:spPr>
          <a:xfrm>
            <a:off x="8811896" y="384137"/>
            <a:ext cx="317588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sp>
        <p:nvSpPr>
          <p:cNvPr id="3" name="Content Placeholder 2">
            <a:extLst>
              <a:ext uri="{FF2B5EF4-FFF2-40B4-BE49-F238E27FC236}">
                <a16:creationId xmlns:a16="http://schemas.microsoft.com/office/drawing/2014/main" id="{04B36E1D-D609-0E26-80AB-5C9D877BE49D}"/>
              </a:ext>
            </a:extLst>
          </p:cNvPr>
          <p:cNvSpPr txBox="1">
            <a:spLocks/>
          </p:cNvSpPr>
          <p:nvPr/>
        </p:nvSpPr>
        <p:spPr>
          <a:xfrm>
            <a:off x="204218" y="1479442"/>
            <a:ext cx="8455279" cy="945505"/>
          </a:xfrm>
          <a:prstGeom prst="rect">
            <a:avLst/>
          </a:prstGeom>
          <a:noFill/>
          <a:ln w="28575">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0" u="none" strike="noStrike" baseline="0"/>
              <a:t>Cochrane </a:t>
            </a:r>
            <a:r>
              <a:rPr lang="en-US" sz="2400" b="1"/>
              <a:t>r</a:t>
            </a:r>
            <a:r>
              <a:rPr lang="en-US" sz="2400" b="1" i="0" u="none" strike="noStrike" baseline="0"/>
              <a:t>eview (2022) comparing medical management of menorrhagia found:</a:t>
            </a:r>
          </a:p>
        </p:txBody>
      </p:sp>
      <p:graphicFrame>
        <p:nvGraphicFramePr>
          <p:cNvPr id="2" name="Table 3">
            <a:extLst>
              <a:ext uri="{FF2B5EF4-FFF2-40B4-BE49-F238E27FC236}">
                <a16:creationId xmlns:a16="http://schemas.microsoft.com/office/drawing/2014/main" id="{127AF340-6FA7-6647-A90D-7DB2A2820E01}"/>
              </a:ext>
            </a:extLst>
          </p:cNvPr>
          <p:cNvGraphicFramePr>
            <a:graphicFrameLocks noGrp="1"/>
          </p:cNvGraphicFramePr>
          <p:nvPr/>
        </p:nvGraphicFramePr>
        <p:xfrm>
          <a:off x="273897" y="2465082"/>
          <a:ext cx="4935818" cy="2763520"/>
        </p:xfrm>
        <a:graphic>
          <a:graphicData uri="http://schemas.openxmlformats.org/drawingml/2006/table">
            <a:tbl>
              <a:tblPr firstRow="1" bandRow="1">
                <a:tableStyleId>{93296810-A885-4BE3-A3E7-6D5BEEA58F35}</a:tableStyleId>
              </a:tblPr>
              <a:tblGrid>
                <a:gridCol w="2611766">
                  <a:extLst>
                    <a:ext uri="{9D8B030D-6E8A-4147-A177-3AD203B41FA5}">
                      <a16:colId xmlns:a16="http://schemas.microsoft.com/office/drawing/2014/main" val="3835654141"/>
                    </a:ext>
                  </a:extLst>
                </a:gridCol>
                <a:gridCol w="2324052">
                  <a:extLst>
                    <a:ext uri="{9D8B030D-6E8A-4147-A177-3AD203B41FA5}">
                      <a16:colId xmlns:a16="http://schemas.microsoft.com/office/drawing/2014/main" val="3077874798"/>
                    </a:ext>
                  </a:extLst>
                </a:gridCol>
              </a:tblGrid>
              <a:tr h="370840">
                <a:tc>
                  <a:txBody>
                    <a:bodyPr/>
                    <a:lstStyle/>
                    <a:p>
                      <a:r>
                        <a:rPr lang="en-US"/>
                        <a:t>Treatment</a:t>
                      </a:r>
                    </a:p>
                  </a:txBody>
                  <a:tcPr/>
                </a:tc>
                <a:tc>
                  <a:txBody>
                    <a:bodyPr/>
                    <a:lstStyle/>
                    <a:p>
                      <a:r>
                        <a:rPr lang="en-US"/>
                        <a:t>Mean blood loss decreased (mL)</a:t>
                      </a:r>
                    </a:p>
                  </a:txBody>
                  <a:tcPr/>
                </a:tc>
                <a:extLst>
                  <a:ext uri="{0D108BD9-81ED-4DB2-BD59-A6C34878D82A}">
                    <a16:rowId xmlns:a16="http://schemas.microsoft.com/office/drawing/2014/main" val="426738179"/>
                  </a:ext>
                </a:extLst>
              </a:tr>
              <a:tr h="370840">
                <a:tc>
                  <a:txBody>
                    <a:bodyPr/>
                    <a:lstStyle/>
                    <a:p>
                      <a:r>
                        <a:rPr lang="en-US" i="0" u="none" strike="noStrike" baseline="0"/>
                        <a:t>Levon</a:t>
                      </a:r>
                      <a:r>
                        <a:rPr lang="en-US"/>
                        <a:t>orgestrel IUD</a:t>
                      </a:r>
                    </a:p>
                  </a:txBody>
                  <a:tcPr/>
                </a:tc>
                <a:tc>
                  <a:txBody>
                    <a:bodyPr/>
                    <a:lstStyle/>
                    <a:p>
                      <a:r>
                        <a:rPr lang="en-US"/>
                        <a:t>-105.7</a:t>
                      </a:r>
                    </a:p>
                  </a:txBody>
                  <a:tcPr/>
                </a:tc>
                <a:extLst>
                  <a:ext uri="{0D108BD9-81ED-4DB2-BD59-A6C34878D82A}">
                    <a16:rowId xmlns:a16="http://schemas.microsoft.com/office/drawing/2014/main" val="664088189"/>
                  </a:ext>
                </a:extLst>
              </a:tr>
              <a:tr h="370840">
                <a:tc>
                  <a:txBody>
                    <a:bodyPr/>
                    <a:lstStyle/>
                    <a:p>
                      <a:r>
                        <a:rPr lang="en-US" err="1"/>
                        <a:t>Antifibrinoloytics</a:t>
                      </a:r>
                      <a:endParaRPr lang="en-US"/>
                    </a:p>
                  </a:txBody>
                  <a:tcPr/>
                </a:tc>
                <a:tc>
                  <a:txBody>
                    <a:bodyPr/>
                    <a:lstStyle/>
                    <a:p>
                      <a:r>
                        <a:rPr lang="en-US"/>
                        <a:t>-80.3</a:t>
                      </a:r>
                    </a:p>
                  </a:txBody>
                  <a:tcPr/>
                </a:tc>
                <a:extLst>
                  <a:ext uri="{0D108BD9-81ED-4DB2-BD59-A6C34878D82A}">
                    <a16:rowId xmlns:a16="http://schemas.microsoft.com/office/drawing/2014/main" val="1355129152"/>
                  </a:ext>
                </a:extLst>
              </a:tr>
              <a:tr h="370840">
                <a:tc>
                  <a:txBody>
                    <a:bodyPr/>
                    <a:lstStyle/>
                    <a:p>
                      <a:r>
                        <a:rPr lang="en-US" i="0" u="none" strike="noStrike" baseline="0"/>
                        <a:t>Long cycle progesterone</a:t>
                      </a:r>
                      <a:endParaRPr lang="en-US"/>
                    </a:p>
                  </a:txBody>
                  <a:tcPr/>
                </a:tc>
                <a:tc>
                  <a:txBody>
                    <a:bodyPr/>
                    <a:lstStyle/>
                    <a:p>
                      <a:r>
                        <a:rPr lang="en-US"/>
                        <a:t>-77.0</a:t>
                      </a:r>
                    </a:p>
                  </a:txBody>
                  <a:tcPr/>
                </a:tc>
                <a:extLst>
                  <a:ext uri="{0D108BD9-81ED-4DB2-BD59-A6C34878D82A}">
                    <a16:rowId xmlns:a16="http://schemas.microsoft.com/office/drawing/2014/main" val="1490452434"/>
                  </a:ext>
                </a:extLst>
              </a:tr>
              <a:tr h="370840">
                <a:tc>
                  <a:txBody>
                    <a:bodyPr/>
                    <a:lstStyle/>
                    <a:p>
                      <a:r>
                        <a:rPr lang="en-US"/>
                        <a:t>NSAIDS with menses</a:t>
                      </a:r>
                    </a:p>
                  </a:txBody>
                  <a:tcPr/>
                </a:tc>
                <a:tc>
                  <a:txBody>
                    <a:bodyPr/>
                    <a:lstStyle/>
                    <a:p>
                      <a:r>
                        <a:rPr lang="en-US"/>
                        <a:t>-41.0</a:t>
                      </a:r>
                    </a:p>
                  </a:txBody>
                  <a:tcPr/>
                </a:tc>
                <a:extLst>
                  <a:ext uri="{0D108BD9-81ED-4DB2-BD59-A6C34878D82A}">
                    <a16:rowId xmlns:a16="http://schemas.microsoft.com/office/drawing/2014/main" val="1813049412"/>
                  </a:ext>
                </a:extLst>
              </a:tr>
              <a:tr h="370840">
                <a:tc>
                  <a:txBody>
                    <a:bodyPr/>
                    <a:lstStyle/>
                    <a:p>
                      <a:r>
                        <a:rPr lang="en-US"/>
                        <a:t>Combined oral contraceptives</a:t>
                      </a:r>
                    </a:p>
                  </a:txBody>
                  <a:tcPr/>
                </a:tc>
                <a:tc>
                  <a:txBody>
                    <a:bodyPr/>
                    <a:lstStyle/>
                    <a:p>
                      <a:r>
                        <a:rPr lang="en-US"/>
                        <a:t>No effect</a:t>
                      </a:r>
                    </a:p>
                  </a:txBody>
                  <a:tcPr/>
                </a:tc>
                <a:extLst>
                  <a:ext uri="{0D108BD9-81ED-4DB2-BD59-A6C34878D82A}">
                    <a16:rowId xmlns:a16="http://schemas.microsoft.com/office/drawing/2014/main" val="2674255089"/>
                  </a:ext>
                </a:extLst>
              </a:tr>
            </a:tbl>
          </a:graphicData>
        </a:graphic>
      </p:graphicFrame>
      <p:sp>
        <p:nvSpPr>
          <p:cNvPr id="5" name="TextBox 4">
            <a:extLst>
              <a:ext uri="{FF2B5EF4-FFF2-40B4-BE49-F238E27FC236}">
                <a16:creationId xmlns:a16="http://schemas.microsoft.com/office/drawing/2014/main" id="{DDBFD4E0-3F9F-BC40-84AD-FE82A186279B}"/>
              </a:ext>
            </a:extLst>
          </p:cNvPr>
          <p:cNvSpPr txBox="1"/>
          <p:nvPr/>
        </p:nvSpPr>
        <p:spPr>
          <a:xfrm>
            <a:off x="204218" y="5560099"/>
            <a:ext cx="6602385" cy="461665"/>
          </a:xfrm>
          <a:prstGeom prst="rect">
            <a:avLst/>
          </a:prstGeom>
          <a:noFill/>
        </p:spPr>
        <p:txBody>
          <a:bodyPr wrap="none" rtlCol="0">
            <a:spAutoFit/>
          </a:bodyPr>
          <a:lstStyle/>
          <a:p>
            <a:r>
              <a:rPr lang="en-US" sz="2400" i="0" u="none" strike="noStrike" baseline="0"/>
              <a:t>Perception of improvement – no certain superiority</a:t>
            </a:r>
          </a:p>
        </p:txBody>
      </p:sp>
      <p:sp>
        <p:nvSpPr>
          <p:cNvPr id="4" name="Speech Bubble: Oval 3">
            <a:extLst>
              <a:ext uri="{FF2B5EF4-FFF2-40B4-BE49-F238E27FC236}">
                <a16:creationId xmlns:a16="http://schemas.microsoft.com/office/drawing/2014/main" id="{AA74B31B-C49D-4110-80EC-9C6CC39080BB}"/>
              </a:ext>
            </a:extLst>
          </p:cNvPr>
          <p:cNvSpPr/>
          <p:nvPr/>
        </p:nvSpPr>
        <p:spPr>
          <a:xfrm flipH="1">
            <a:off x="7202986" y="3077064"/>
            <a:ext cx="3865064" cy="1755192"/>
          </a:xfrm>
          <a:prstGeom prst="wedgeEllipseCallout">
            <a:avLst>
              <a:gd name="adj1" fmla="val -44133"/>
              <a:gd name="adj2" fmla="val -109957"/>
            </a:avLst>
          </a:prstGeom>
          <a:solidFill>
            <a:schemeClr val="accent4">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a:solidFill>
                  <a:schemeClr val="tx1"/>
                </a:solidFill>
              </a:rPr>
              <a:t>I think I am leaning towards the IUD once this cycle settles down.</a:t>
            </a:r>
          </a:p>
        </p:txBody>
      </p:sp>
    </p:spTree>
    <p:custDataLst>
      <p:tags r:id="rId1"/>
    </p:custDataLst>
    <p:extLst>
      <p:ext uri="{BB962C8B-B14F-4D97-AF65-F5344CB8AC3E}">
        <p14:creationId xmlns:p14="http://schemas.microsoft.com/office/powerpoint/2010/main" val="21705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E2E7A3-CED1-CCC7-9826-9DEAA599F799}"/>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8" name="Title 1">
            <a:extLst>
              <a:ext uri="{FF2B5EF4-FFF2-40B4-BE49-F238E27FC236}">
                <a16:creationId xmlns:a16="http://schemas.microsoft.com/office/drawing/2014/main" id="{B79961B1-6DB1-452B-8C10-EBBA30EED157}"/>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sp>
        <p:nvSpPr>
          <p:cNvPr id="3" name="Content Placeholder 2">
            <a:extLst>
              <a:ext uri="{FF2B5EF4-FFF2-40B4-BE49-F238E27FC236}">
                <a16:creationId xmlns:a16="http://schemas.microsoft.com/office/drawing/2014/main" id="{04B36E1D-D609-0E26-80AB-5C9D877BE49D}"/>
              </a:ext>
            </a:extLst>
          </p:cNvPr>
          <p:cNvSpPr txBox="1">
            <a:spLocks/>
          </p:cNvSpPr>
          <p:nvPr/>
        </p:nvSpPr>
        <p:spPr>
          <a:xfrm>
            <a:off x="358408" y="2075035"/>
            <a:ext cx="9236976" cy="3476203"/>
          </a:xfrm>
          <a:prstGeom prst="rect">
            <a:avLst/>
          </a:prstGeom>
          <a:noFill/>
          <a:ln w="28575">
            <a:solidFill>
              <a:srgbClr val="00B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i="0" u="none" strike="noStrike" baseline="0" err="1">
                <a:solidFill>
                  <a:srgbClr val="000000"/>
                </a:solidFill>
                <a:latin typeface="Arial" panose="020B0604020202020204" pitchFamily="34" charset="0"/>
              </a:rPr>
              <a:t>Tranexemic</a:t>
            </a:r>
            <a:r>
              <a:rPr lang="en-US" sz="2400" b="0" i="0" u="none" strike="noStrike" baseline="0">
                <a:solidFill>
                  <a:srgbClr val="000000"/>
                </a:solidFill>
                <a:latin typeface="Arial" panose="020B0604020202020204" pitchFamily="34" charset="0"/>
              </a:rPr>
              <a:t> acid 1 g </a:t>
            </a:r>
            <a:r>
              <a:rPr lang="en-US" sz="2400" b="0" i="0" u="none" strike="noStrike" baseline="0" err="1">
                <a:solidFill>
                  <a:srgbClr val="000000"/>
                </a:solidFill>
                <a:latin typeface="Arial" panose="020B0604020202020204" pitchFamily="34" charset="0"/>
              </a:rPr>
              <a:t>tid</a:t>
            </a:r>
            <a:r>
              <a:rPr lang="en-US" sz="2400" b="0" i="0" u="none" strike="noStrike" baseline="0">
                <a:solidFill>
                  <a:srgbClr val="000000"/>
                </a:solidFill>
                <a:latin typeface="Arial" panose="020B0604020202020204" pitchFamily="34" charset="0"/>
              </a:rPr>
              <a:t> now and for 5 days</a:t>
            </a:r>
          </a:p>
          <a:p>
            <a:pPr algn="l"/>
            <a:r>
              <a:rPr lang="en-US" sz="2400">
                <a:solidFill>
                  <a:srgbClr val="000000"/>
                </a:solidFill>
                <a:latin typeface="Arial" panose="020B0604020202020204" pitchFamily="34" charset="0"/>
              </a:rPr>
              <a:t>Continue ferrous gluconate</a:t>
            </a:r>
          </a:p>
          <a:p>
            <a:pPr algn="l"/>
            <a:r>
              <a:rPr lang="en-US" sz="2400">
                <a:solidFill>
                  <a:srgbClr val="000000"/>
                </a:solidFill>
                <a:latin typeface="Arial" panose="020B0604020202020204" pitchFamily="34" charset="0"/>
              </a:rPr>
              <a:t>Give her a prescription for a Levonorgestrel containing IUD and plan to follow-up in 2 weeks for insertion. </a:t>
            </a:r>
            <a:endParaRPr lang="en-US" sz="2400" b="0" i="0" u="none" strike="noStrike" baseline="0">
              <a:solidFill>
                <a:srgbClr val="000000"/>
              </a:solidFill>
              <a:latin typeface="Arial" panose="020B0604020202020204" pitchFamily="34" charset="0"/>
            </a:endParaRPr>
          </a:p>
          <a:p>
            <a:pPr algn="l"/>
            <a:r>
              <a:rPr lang="en-US" sz="2400" b="0" i="0" u="none" strike="noStrike" baseline="0">
                <a:solidFill>
                  <a:srgbClr val="000000"/>
                </a:solidFill>
                <a:latin typeface="Arial" panose="020B0604020202020204" pitchFamily="34" charset="0"/>
              </a:rPr>
              <a:t>Have her </a:t>
            </a:r>
            <a:r>
              <a:rPr lang="en-US" sz="2400">
                <a:solidFill>
                  <a:srgbClr val="000000"/>
                </a:solidFill>
                <a:latin typeface="Arial" panose="020B0604020202020204" pitchFamily="34" charset="0"/>
              </a:rPr>
              <a:t>connect with your office if bleeding worsens, does not improve or go to ER if she begins to feel light-headed.</a:t>
            </a:r>
          </a:p>
          <a:p>
            <a:pPr algn="l"/>
            <a:endParaRPr lang="en-US" sz="2400" b="0" i="0" u="none" strike="noStrike" baseline="0">
              <a:solidFill>
                <a:srgbClr val="000000"/>
              </a:solidFill>
              <a:latin typeface="Arial" panose="020B0604020202020204" pitchFamily="34" charset="0"/>
            </a:endParaRPr>
          </a:p>
        </p:txBody>
      </p:sp>
      <p:sp>
        <p:nvSpPr>
          <p:cNvPr id="2" name="TextBox 1">
            <a:extLst>
              <a:ext uri="{FF2B5EF4-FFF2-40B4-BE49-F238E27FC236}">
                <a16:creationId xmlns:a16="http://schemas.microsoft.com/office/drawing/2014/main" id="{63294410-77FC-D64D-9BAA-94961FEE9ACF}"/>
              </a:ext>
            </a:extLst>
          </p:cNvPr>
          <p:cNvSpPr txBox="1"/>
          <p:nvPr/>
        </p:nvSpPr>
        <p:spPr>
          <a:xfrm>
            <a:off x="358408" y="1582592"/>
            <a:ext cx="4002058" cy="492443"/>
          </a:xfrm>
          <a:prstGeom prst="rect">
            <a:avLst/>
          </a:prstGeom>
          <a:noFill/>
        </p:spPr>
        <p:txBody>
          <a:bodyPr wrap="none" rtlCol="0">
            <a:spAutoFit/>
          </a:bodyPr>
          <a:lstStyle/>
          <a:p>
            <a:r>
              <a:rPr lang="en-US" sz="2600" b="1"/>
              <a:t>Let’s make a plan for Farrah</a:t>
            </a:r>
          </a:p>
        </p:txBody>
      </p:sp>
      <p:pic>
        <p:nvPicPr>
          <p:cNvPr id="4" name="Graphic 3" descr="Alarm clock with solid fill">
            <a:hlinkClick r:id="rId4" action="ppaction://hlinksldjump"/>
            <a:extLst>
              <a:ext uri="{FF2B5EF4-FFF2-40B4-BE49-F238E27FC236}">
                <a16:creationId xmlns:a16="http://schemas.microsoft.com/office/drawing/2014/main" id="{2154CF03-A39E-91AC-4ED8-1364F01786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27" y="6202491"/>
            <a:ext cx="580768" cy="580768"/>
          </a:xfrm>
          <a:prstGeom prst="rect">
            <a:avLst/>
          </a:prstGeom>
        </p:spPr>
      </p:pic>
    </p:spTree>
    <p:custDataLst>
      <p:tags r:id="rId1"/>
    </p:custDataLst>
    <p:extLst>
      <p:ext uri="{BB962C8B-B14F-4D97-AF65-F5344CB8AC3E}">
        <p14:creationId xmlns:p14="http://schemas.microsoft.com/office/powerpoint/2010/main" val="28518487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6C9E-12F5-3217-D08D-4F9D2DF53253}"/>
              </a:ext>
            </a:extLst>
          </p:cNvPr>
          <p:cNvSpPr>
            <a:spLocks noGrp="1"/>
          </p:cNvSpPr>
          <p:nvPr>
            <p:ph type="ctrTitle"/>
          </p:nvPr>
        </p:nvSpPr>
        <p:spPr/>
        <p:txBody>
          <a:bodyPr/>
          <a:lstStyle/>
          <a:p>
            <a:r>
              <a:rPr lang="en-US"/>
              <a:t>Insomnia Treatment</a:t>
            </a:r>
          </a:p>
        </p:txBody>
      </p:sp>
      <p:sp>
        <p:nvSpPr>
          <p:cNvPr id="3" name="Subtitle 2">
            <a:extLst>
              <a:ext uri="{FF2B5EF4-FFF2-40B4-BE49-F238E27FC236}">
                <a16:creationId xmlns:a16="http://schemas.microsoft.com/office/drawing/2014/main" id="{6378095B-8AF7-A3B3-57E2-9CC341DB0790}"/>
              </a:ext>
            </a:extLst>
          </p:cNvPr>
          <p:cNvSpPr>
            <a:spLocks noGrp="1"/>
          </p:cNvSpPr>
          <p:nvPr>
            <p:ph type="subTitle" idx="1"/>
          </p:nvPr>
        </p:nvSpPr>
        <p:spPr/>
        <p:txBody>
          <a:bodyPr>
            <a:normAutofit/>
          </a:bodyPr>
          <a:lstStyle/>
          <a:p>
            <a:r>
              <a:rPr lang="en-US" sz="3600"/>
              <a:t>Norma Munroe</a:t>
            </a:r>
          </a:p>
        </p:txBody>
      </p:sp>
    </p:spTree>
    <p:extLst>
      <p:ext uri="{BB962C8B-B14F-4D97-AF65-F5344CB8AC3E}">
        <p14:creationId xmlns:p14="http://schemas.microsoft.com/office/powerpoint/2010/main" val="32257508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earing a green jacket and a green dress&#10;&#10;Description automatically generated">
            <a:extLst>
              <a:ext uri="{FF2B5EF4-FFF2-40B4-BE49-F238E27FC236}">
                <a16:creationId xmlns:a16="http://schemas.microsoft.com/office/drawing/2014/main" id="{F57E6934-4AB9-B754-0E91-AA916E726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28" y="1020726"/>
            <a:ext cx="3291135" cy="6071190"/>
          </a:xfrm>
          <a:prstGeom prst="rect">
            <a:avLst/>
          </a:prstGeom>
        </p:spPr>
      </p:pic>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3" name="Content Placeholder 2">
            <a:extLst>
              <a:ext uri="{FF2B5EF4-FFF2-40B4-BE49-F238E27FC236}">
                <a16:creationId xmlns:a16="http://schemas.microsoft.com/office/drawing/2014/main" id="{6E092896-82C7-7985-1291-4BF26544B03B}"/>
              </a:ext>
            </a:extLst>
          </p:cNvPr>
          <p:cNvSpPr>
            <a:spLocks noGrp="1"/>
          </p:cNvSpPr>
          <p:nvPr>
            <p:ph idx="1"/>
          </p:nvPr>
        </p:nvSpPr>
        <p:spPr>
          <a:xfrm>
            <a:off x="819150" y="1276350"/>
            <a:ext cx="6511548" cy="2737711"/>
          </a:xfrm>
        </p:spPr>
        <p:txBody>
          <a:bodyPr>
            <a:normAutofit lnSpcReduction="10000"/>
          </a:bodyPr>
          <a:lstStyle/>
          <a:p>
            <a:r>
              <a:rPr lang="en-US"/>
              <a:t>Norma is a 78 year old with poor sleep for more than 3 months that is affecting her crosswords!  She has controlled COPD, osteoarthritis of her knee and had tried OTC medications including melatonin that didn’t work. </a:t>
            </a:r>
          </a:p>
          <a:p>
            <a:r>
              <a:rPr lang="en-US"/>
              <a:t>Norma returns with her sleep diary.  </a:t>
            </a:r>
          </a:p>
        </p:txBody>
      </p:sp>
      <p:sp>
        <p:nvSpPr>
          <p:cNvPr id="4" name="Speech Bubble: Oval 3">
            <a:extLst>
              <a:ext uri="{FF2B5EF4-FFF2-40B4-BE49-F238E27FC236}">
                <a16:creationId xmlns:a16="http://schemas.microsoft.com/office/drawing/2014/main" id="{F83F50E6-9C3D-E667-ABDF-4CFA7CC44DA9}"/>
              </a:ext>
            </a:extLst>
          </p:cNvPr>
          <p:cNvSpPr/>
          <p:nvPr/>
        </p:nvSpPr>
        <p:spPr>
          <a:xfrm>
            <a:off x="6988843" y="3161287"/>
            <a:ext cx="3324225" cy="1483963"/>
          </a:xfrm>
          <a:prstGeom prst="wedgeEllipseCallout">
            <a:avLst>
              <a:gd name="adj1" fmla="val 54278"/>
              <a:gd name="adj2" fmla="val -986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alibri" panose="020F0502020204030204" pitchFamily="34" charset="0"/>
                <a:ea typeface="DengXian" panose="02010600030101010101" pitchFamily="2" charset="-122"/>
                <a:cs typeface="Times New Roman" panose="02020603050405020304" pitchFamily="18" charset="0"/>
              </a:rPr>
              <a:t>I learned a lot doing this.  I tried not to keep staring at the clock!</a:t>
            </a:r>
            <a:endParaRPr lang="en-US">
              <a:solidFill>
                <a:schemeClr val="tx1"/>
              </a:solidFill>
            </a:endParaRPr>
          </a:p>
        </p:txBody>
      </p:sp>
      <p:sp>
        <p:nvSpPr>
          <p:cNvPr id="6" name="Speech Bubble: Rectangle 5">
            <a:extLst>
              <a:ext uri="{FF2B5EF4-FFF2-40B4-BE49-F238E27FC236}">
                <a16:creationId xmlns:a16="http://schemas.microsoft.com/office/drawing/2014/main" id="{EFFC9D46-0701-2DFE-F457-1EB739B61E28}"/>
              </a:ext>
            </a:extLst>
          </p:cNvPr>
          <p:cNvSpPr/>
          <p:nvPr/>
        </p:nvSpPr>
        <p:spPr>
          <a:xfrm>
            <a:off x="1525453" y="4440220"/>
            <a:ext cx="2819400" cy="1231773"/>
          </a:xfrm>
          <a:prstGeom prst="wedgeRectCallout">
            <a:avLst>
              <a:gd name="adj1" fmla="val -90343"/>
              <a:gd name="adj2" fmla="val 3917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That is good – this helps both of us figure out the best way to help you.  </a:t>
            </a:r>
          </a:p>
        </p:txBody>
      </p:sp>
    </p:spTree>
    <p:extLst>
      <p:ext uri="{BB962C8B-B14F-4D97-AF65-F5344CB8AC3E}">
        <p14:creationId xmlns:p14="http://schemas.microsoft.com/office/powerpoint/2010/main" val="133413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7E11CBD-5AAB-F291-1F9D-D111C6EC2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678" y="-923544"/>
            <a:ext cx="6528816" cy="8705088"/>
          </a:xfrm>
          <a:prstGeom prst="rect">
            <a:avLst/>
          </a:prstGeom>
          <a:noFill/>
          <a:ln>
            <a:noFill/>
          </a:ln>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19B51157-5E9D-98EA-2B1E-7BACEFE34A41}"/>
              </a:ext>
            </a:extLst>
          </p:cNvPr>
          <p:cNvSpPr/>
          <p:nvPr/>
        </p:nvSpPr>
        <p:spPr>
          <a:xfrm>
            <a:off x="8615680" y="589280"/>
            <a:ext cx="914400" cy="558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7225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earing a green jacket and a green dress&#10;&#10;Description automatically generated">
            <a:extLst>
              <a:ext uri="{FF2B5EF4-FFF2-40B4-BE49-F238E27FC236}">
                <a16:creationId xmlns:a16="http://schemas.microsoft.com/office/drawing/2014/main" id="{B55D4D8B-E189-C0B2-1960-6112EE349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5143" y="786810"/>
            <a:ext cx="3291135" cy="6071190"/>
          </a:xfrm>
          <a:prstGeom prst="rect">
            <a:avLst/>
          </a:prstGeom>
        </p:spPr>
      </p:pic>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286685" y="565150"/>
            <a:ext cx="4045494" cy="596900"/>
          </a:xfrm>
        </p:spPr>
        <p:txBody>
          <a:bodyPr>
            <a:normAutofit fontScale="90000"/>
          </a:bodyPr>
          <a:lstStyle/>
          <a:p>
            <a:r>
              <a:rPr lang="en-US"/>
              <a:t>Norma Munro 78</a:t>
            </a:r>
          </a:p>
        </p:txBody>
      </p:sp>
      <p:sp>
        <p:nvSpPr>
          <p:cNvPr id="6" name="TextBox 5">
            <a:extLst>
              <a:ext uri="{FF2B5EF4-FFF2-40B4-BE49-F238E27FC236}">
                <a16:creationId xmlns:a16="http://schemas.microsoft.com/office/drawing/2014/main" id="{20A9C2AC-BCB2-978A-756B-3E58CDFFC475}"/>
              </a:ext>
            </a:extLst>
          </p:cNvPr>
          <p:cNvSpPr txBox="1"/>
          <p:nvPr/>
        </p:nvSpPr>
        <p:spPr>
          <a:xfrm>
            <a:off x="819150" y="4702497"/>
            <a:ext cx="8896350" cy="1938992"/>
          </a:xfrm>
          <a:prstGeom prst="rect">
            <a:avLst/>
          </a:prstGeom>
          <a:noFill/>
        </p:spPr>
        <p:txBody>
          <a:bodyPr wrap="square">
            <a:spAutoFit/>
          </a:bodyPr>
          <a:lstStyle/>
          <a:p>
            <a:pPr marL="0" marR="0">
              <a:spcBef>
                <a:spcPts val="0"/>
              </a:spcBef>
              <a:spcAft>
                <a:spcPts val="0"/>
              </a:spcAft>
            </a:pPr>
            <a:r>
              <a:rPr lang="en-US" sz="2000">
                <a:effectLst/>
                <a:latin typeface="Calibri" panose="020F0502020204030204" pitchFamily="34" charset="0"/>
                <a:ea typeface="DengXian" panose="02010600030101010101" pitchFamily="2" charset="-122"/>
                <a:cs typeface="Calibri" panose="020F0502020204030204" pitchFamily="34" charset="0"/>
              </a:rPr>
              <a:t>Pick all that are true about sleep restriction </a:t>
            </a:r>
            <a:r>
              <a:rPr lang="en-CA" sz="2000">
                <a:effectLst/>
                <a:latin typeface="Calibri" panose="020F0502020204030204" pitchFamily="34" charset="0"/>
                <a:ea typeface="DengXian" panose="02010600030101010101" pitchFamily="2" charset="-122"/>
                <a:cs typeface="Calibri" panose="020F0502020204030204" pitchFamily="34" charset="0"/>
              </a:rPr>
              <a:t>as part of insomnia advice:</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CA" sz="2000">
                <a:effectLst/>
                <a:latin typeface="Calibri" panose="020F0502020204030204" pitchFamily="34" charset="0"/>
                <a:ea typeface="DengXian" panose="02010600030101010101" pitchFamily="2" charset="-122"/>
                <a:cs typeface="Calibri" panose="020F0502020204030204" pitchFamily="34" charset="0"/>
              </a:rPr>
              <a:t>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a:effectLst/>
                <a:latin typeface="Calibri" panose="020F0502020204030204" pitchFamily="34" charset="0"/>
                <a:ea typeface="DengXian" panose="02010600030101010101" pitchFamily="2" charset="-122"/>
                <a:cs typeface="Calibri" panose="020F0502020204030204" pitchFamily="34" charset="0"/>
              </a:rPr>
              <a:t>Sleep restriction consolidates fragmented sleep.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a:effectLst/>
                <a:latin typeface="Calibri" panose="020F0502020204030204" pitchFamily="34" charset="0"/>
                <a:ea typeface="DengXian" panose="02010600030101010101" pitchFamily="2" charset="-122"/>
                <a:cs typeface="Calibri" panose="020F0502020204030204" pitchFamily="34" charset="0"/>
              </a:rPr>
              <a:t>Sleep restriction is dangerous.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a:effectLst/>
                <a:latin typeface="Calibri" panose="020F0502020204030204" pitchFamily="34" charset="0"/>
                <a:ea typeface="DengXian" panose="02010600030101010101" pitchFamily="2" charset="-122"/>
                <a:cs typeface="Calibri" panose="020F0502020204030204" pitchFamily="34" charset="0"/>
              </a:rPr>
              <a:t>Sleep restriction is more effective than sleep hygiene alone.</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a:effectLst/>
                <a:latin typeface="Calibri" panose="020F0502020204030204" pitchFamily="34" charset="0"/>
                <a:ea typeface="DengXian" panose="02010600030101010101" pitchFamily="2" charset="-122"/>
                <a:cs typeface="Calibri" panose="020F0502020204030204" pitchFamily="34" charset="0"/>
              </a:rPr>
              <a:t>Sleep restriction can help stop sleep medications.</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7" name="Speech Bubble: Oval 6">
            <a:extLst>
              <a:ext uri="{FF2B5EF4-FFF2-40B4-BE49-F238E27FC236}">
                <a16:creationId xmlns:a16="http://schemas.microsoft.com/office/drawing/2014/main" id="{9D8EAFFC-D42F-09ED-D4AD-310ABB1576B9}"/>
              </a:ext>
            </a:extLst>
          </p:cNvPr>
          <p:cNvSpPr/>
          <p:nvPr/>
        </p:nvSpPr>
        <p:spPr>
          <a:xfrm>
            <a:off x="7007954" y="2860041"/>
            <a:ext cx="3324225" cy="854242"/>
          </a:xfrm>
          <a:prstGeom prst="wedgeEllipseCallout">
            <a:avLst>
              <a:gd name="adj1" fmla="val 54278"/>
              <a:gd name="adj2" fmla="val -986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alibri" panose="020F0502020204030204" pitchFamily="34" charset="0"/>
                <a:ea typeface="DengXian" panose="02010600030101010101" pitchFamily="2" charset="-122"/>
                <a:cs typeface="Times New Roman" panose="02020603050405020304" pitchFamily="18" charset="0"/>
              </a:rPr>
              <a:t>So what do we do with this?</a:t>
            </a:r>
            <a:endParaRPr lang="en-US">
              <a:solidFill>
                <a:schemeClr val="tx1"/>
              </a:solidFill>
            </a:endParaRPr>
          </a:p>
        </p:txBody>
      </p:sp>
      <p:pic>
        <p:nvPicPr>
          <p:cNvPr id="1026" name="Picture 2">
            <a:extLst>
              <a:ext uri="{FF2B5EF4-FFF2-40B4-BE49-F238E27FC236}">
                <a16:creationId xmlns:a16="http://schemas.microsoft.com/office/drawing/2014/main" id="{C7E11CBD-5AAB-F291-1F9D-D111C6EC2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41" y="-646167"/>
            <a:ext cx="4608576" cy="6144768"/>
          </a:xfrm>
          <a:prstGeom prst="rect">
            <a:avLst/>
          </a:prstGeom>
          <a:noFill/>
          <a:ln>
            <a:noFill/>
          </a:ln>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E53EFED1-B6A3-2F1D-6328-C7B7DF251997}"/>
              </a:ext>
            </a:extLst>
          </p:cNvPr>
          <p:cNvSpPr/>
          <p:nvPr/>
        </p:nvSpPr>
        <p:spPr>
          <a:xfrm>
            <a:off x="5029199" y="436880"/>
            <a:ext cx="522709" cy="426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peech Bubble: Rectangle 2">
            <a:extLst>
              <a:ext uri="{FF2B5EF4-FFF2-40B4-BE49-F238E27FC236}">
                <a16:creationId xmlns:a16="http://schemas.microsoft.com/office/drawing/2014/main" id="{225FAFB9-85B5-B801-BBC8-B0F564EE4409}"/>
              </a:ext>
            </a:extLst>
          </p:cNvPr>
          <p:cNvSpPr/>
          <p:nvPr/>
        </p:nvSpPr>
        <p:spPr>
          <a:xfrm>
            <a:off x="1563553" y="3368730"/>
            <a:ext cx="2819400" cy="795193"/>
          </a:xfrm>
          <a:prstGeom prst="wedgeRectCallout">
            <a:avLst>
              <a:gd name="adj1" fmla="val -90343"/>
              <a:gd name="adj2" fmla="val 3917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We will analyze this a bit later in our appointment!</a:t>
            </a:r>
          </a:p>
        </p:txBody>
      </p:sp>
    </p:spTree>
    <p:extLst>
      <p:ext uri="{BB962C8B-B14F-4D97-AF65-F5344CB8AC3E}">
        <p14:creationId xmlns:p14="http://schemas.microsoft.com/office/powerpoint/2010/main" val="20212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a:t>Mr Ken Dosette, 69</a:t>
            </a:r>
            <a:endParaRPr lang="en-US">
              <a:ea typeface="+mj-lt"/>
              <a:cs typeface="+mj-lt"/>
            </a:endParaRPr>
          </a:p>
        </p:txBody>
      </p:sp>
      <p:sp>
        <p:nvSpPr>
          <p:cNvPr id="4" name="Rectangle 3">
            <a:extLst>
              <a:ext uri="{FF2B5EF4-FFF2-40B4-BE49-F238E27FC236}">
                <a16:creationId xmlns:a16="http://schemas.microsoft.com/office/drawing/2014/main" id="{9E833837-1C0D-F2C5-0A97-1B064C074C3C}"/>
              </a:ext>
            </a:extLst>
          </p:cNvPr>
          <p:cNvSpPr txBox="1">
            <a:spLocks noChangeArrowheads="1"/>
          </p:cNvSpPr>
          <p:nvPr/>
        </p:nvSpPr>
        <p:spPr>
          <a:xfrm>
            <a:off x="373063" y="1389063"/>
            <a:ext cx="9463882" cy="17962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Helvetica Neue" panose="02000503000000020004" pitchFamily="2" charset="0"/>
                <a:ea typeface="Helvetica Neue" panose="02000503000000020004" pitchFamily="2" charset="0"/>
                <a:cs typeface="Helvetica Neue" panose="02000503000000020004" pitchFamily="2" charset="0"/>
              </a:rPr>
              <a:t>Past Medical History:  Hypertension, CAD (MI - 4 years ago), Prostatic hypertrophy, Squamous Cell Cancer (excised, age 62, 66), Osteoarthritis, Diabetes (type 2), COPD (ex smoker x 2 years), Depression.</a:t>
            </a:r>
          </a:p>
        </p:txBody>
      </p:sp>
      <p:graphicFrame>
        <p:nvGraphicFramePr>
          <p:cNvPr id="5" name="Table 3">
            <a:extLst>
              <a:ext uri="{FF2B5EF4-FFF2-40B4-BE49-F238E27FC236}">
                <a16:creationId xmlns:a16="http://schemas.microsoft.com/office/drawing/2014/main" id="{A5FCAB89-5F25-A7A8-4206-DB4A24558FB6}"/>
              </a:ext>
            </a:extLst>
          </p:cNvPr>
          <p:cNvGraphicFramePr>
            <a:graphicFrameLocks noGrp="1"/>
          </p:cNvGraphicFramePr>
          <p:nvPr/>
        </p:nvGraphicFramePr>
        <p:xfrm>
          <a:off x="741363" y="3185319"/>
          <a:ext cx="8301038" cy="3454977"/>
        </p:xfrm>
        <a:graphic>
          <a:graphicData uri="http://schemas.openxmlformats.org/drawingml/2006/table">
            <a:tbl>
              <a:tblPr firstRow="1" bandRow="1">
                <a:tableStyleId>{5940675A-B579-460E-94D1-54222C63F5DA}</a:tableStyleId>
              </a:tblPr>
              <a:tblGrid>
                <a:gridCol w="4150519">
                  <a:extLst>
                    <a:ext uri="{9D8B030D-6E8A-4147-A177-3AD203B41FA5}">
                      <a16:colId xmlns:a16="http://schemas.microsoft.com/office/drawing/2014/main" val="20000"/>
                    </a:ext>
                  </a:extLst>
                </a:gridCol>
                <a:gridCol w="4150519">
                  <a:extLst>
                    <a:ext uri="{9D8B030D-6E8A-4147-A177-3AD203B41FA5}">
                      <a16:colId xmlns:a16="http://schemas.microsoft.com/office/drawing/2014/main" val="20001"/>
                    </a:ext>
                  </a:extLst>
                </a:gridCol>
              </a:tblGrid>
              <a:tr h="326991">
                <a:tc>
                  <a:txBody>
                    <a:bodyPr/>
                    <a:lstStyle/>
                    <a:p>
                      <a:r>
                        <a:rPr lang="en-US" sz="2200" dirty="0"/>
                        <a:t>Candesartan 16 mg OD</a:t>
                      </a:r>
                    </a:p>
                  </a:txBody>
                  <a:tcPr marL="45722" marR="45722" marT="22860" marB="22860"/>
                </a:tc>
                <a:tc>
                  <a:txBody>
                    <a:bodyPr/>
                    <a:lstStyle/>
                    <a:p>
                      <a:r>
                        <a:rPr lang="en-US" sz="2200"/>
                        <a:t>Citalopram 20mg</a:t>
                      </a:r>
                    </a:p>
                  </a:txBody>
                  <a:tcPr marL="45722" marR="45722" marT="22860" marB="22860"/>
                </a:tc>
                <a:extLst>
                  <a:ext uri="{0D108BD9-81ED-4DB2-BD59-A6C34878D82A}">
                    <a16:rowId xmlns:a16="http://schemas.microsoft.com/office/drawing/2014/main" val="10000"/>
                  </a:ext>
                </a:extLst>
              </a:tr>
              <a:tr h="320039">
                <a:tc>
                  <a:txBody>
                    <a:bodyPr/>
                    <a:lstStyle/>
                    <a:p>
                      <a:r>
                        <a:rPr lang="en-US" sz="2200"/>
                        <a:t>Carvedilol  ER 20MG OD</a:t>
                      </a:r>
                    </a:p>
                  </a:txBody>
                  <a:tcPr marL="45722" marR="45722" marT="22860" marB="22860"/>
                </a:tc>
                <a:tc>
                  <a:txBody>
                    <a:bodyPr/>
                    <a:lstStyle/>
                    <a:p>
                      <a:r>
                        <a:rPr lang="en-US" sz="2200"/>
                        <a:t>Tamsulosin 0.4mg BID</a:t>
                      </a:r>
                    </a:p>
                  </a:txBody>
                  <a:tcPr marL="45722" marR="45722" marT="22860" marB="22860"/>
                </a:tc>
                <a:extLst>
                  <a:ext uri="{0D108BD9-81ED-4DB2-BD59-A6C34878D82A}">
                    <a16:rowId xmlns:a16="http://schemas.microsoft.com/office/drawing/2014/main" val="10001"/>
                  </a:ext>
                </a:extLst>
              </a:tr>
              <a:tr h="320039">
                <a:tc>
                  <a:txBody>
                    <a:bodyPr/>
                    <a:lstStyle/>
                    <a:p>
                      <a:r>
                        <a:rPr lang="en-US" sz="2200"/>
                        <a:t>Atorvastatin 40 mg OD</a:t>
                      </a:r>
                    </a:p>
                  </a:txBody>
                  <a:tcPr marL="45722" marR="45722" marT="22860" marB="22860"/>
                </a:tc>
                <a:tc>
                  <a:txBody>
                    <a:bodyPr/>
                    <a:lstStyle/>
                    <a:p>
                      <a:r>
                        <a:rPr lang="en-US" sz="2200" err="1"/>
                        <a:t>Tramacet</a:t>
                      </a:r>
                      <a:r>
                        <a:rPr lang="en-US" sz="2200"/>
                        <a:t> 1-2 tabs QID, prn</a:t>
                      </a:r>
                    </a:p>
                  </a:txBody>
                  <a:tcPr marL="45722" marR="45722" marT="22860" marB="22860"/>
                </a:tc>
                <a:extLst>
                  <a:ext uri="{0D108BD9-81ED-4DB2-BD59-A6C34878D82A}">
                    <a16:rowId xmlns:a16="http://schemas.microsoft.com/office/drawing/2014/main" val="10002"/>
                  </a:ext>
                </a:extLst>
              </a:tr>
              <a:tr h="320039">
                <a:tc>
                  <a:txBody>
                    <a:bodyPr/>
                    <a:lstStyle/>
                    <a:p>
                      <a:r>
                        <a:rPr lang="en-US" sz="2200"/>
                        <a:t>Ezetimibe 10mg OD</a:t>
                      </a:r>
                    </a:p>
                  </a:txBody>
                  <a:tcPr marL="45722" marR="45722" marT="22860" marB="22860"/>
                </a:tc>
                <a:tc>
                  <a:txBody>
                    <a:bodyPr/>
                    <a:lstStyle/>
                    <a:p>
                      <a:r>
                        <a:rPr lang="en-US" sz="2200"/>
                        <a:t>Pantoprazole 40mg OD</a:t>
                      </a:r>
                    </a:p>
                  </a:txBody>
                  <a:tcPr marL="45722" marR="45722" marT="22860" marB="22860"/>
                </a:tc>
                <a:extLst>
                  <a:ext uri="{0D108BD9-81ED-4DB2-BD59-A6C34878D82A}">
                    <a16:rowId xmlns:a16="http://schemas.microsoft.com/office/drawing/2014/main" val="10003"/>
                  </a:ext>
                </a:extLst>
              </a:tr>
              <a:tr h="320039">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US" sz="2200"/>
                        <a:t>ASA 81 mg OD</a:t>
                      </a:r>
                    </a:p>
                  </a:txBody>
                  <a:tcPr marL="45722" marR="45722" marT="22860" marB="22860"/>
                </a:tc>
                <a:tc>
                  <a:txBody>
                    <a:bodyPr/>
                    <a:lstStyle/>
                    <a:p>
                      <a:r>
                        <a:rPr lang="en-US" sz="2200"/>
                        <a:t>Zopiclone 7.5 mg </a:t>
                      </a:r>
                      <a:r>
                        <a:rPr lang="en-US" sz="2200" err="1"/>
                        <a:t>hs</a:t>
                      </a:r>
                      <a:r>
                        <a:rPr lang="en-US" sz="2200"/>
                        <a:t> prn </a:t>
                      </a:r>
                    </a:p>
                  </a:txBody>
                  <a:tcPr marL="45722" marR="45722" marT="22860" marB="22860"/>
                </a:tc>
                <a:extLst>
                  <a:ext uri="{0D108BD9-81ED-4DB2-BD59-A6C34878D82A}">
                    <a16:rowId xmlns:a16="http://schemas.microsoft.com/office/drawing/2014/main" val="10004"/>
                  </a:ext>
                </a:extLst>
              </a:tr>
              <a:tr h="320039">
                <a:tc>
                  <a:txBody>
                    <a:bodyPr/>
                    <a:lstStyle/>
                    <a:p>
                      <a:pPr algn="l"/>
                      <a:r>
                        <a:rPr lang="en-US" sz="2200"/>
                        <a:t>Clopidogrel 75mg OD</a:t>
                      </a:r>
                    </a:p>
                  </a:txBody>
                  <a:tcPr marL="45722" marR="45722" marT="22860" marB="22860"/>
                </a:tc>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US" sz="2200"/>
                        <a:t>Salbutamol 1-2 puffs prn</a:t>
                      </a:r>
                    </a:p>
                  </a:txBody>
                  <a:tcPr marL="45722" marR="45722" marT="22860" marB="22860"/>
                </a:tc>
                <a:extLst>
                  <a:ext uri="{0D108BD9-81ED-4DB2-BD59-A6C34878D82A}">
                    <a16:rowId xmlns:a16="http://schemas.microsoft.com/office/drawing/2014/main" val="10005"/>
                  </a:ext>
                </a:extLst>
              </a:tr>
              <a:tr h="320039">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US" sz="2200"/>
                        <a:t>Metformin 1000mg BID</a:t>
                      </a:r>
                    </a:p>
                  </a:txBody>
                  <a:tcPr marL="45722" marR="45722" marT="22860" marB="22860"/>
                </a:tc>
                <a:tc>
                  <a:txBody>
                    <a:bodyPr/>
                    <a:lstStyle/>
                    <a:p>
                      <a:r>
                        <a:rPr lang="en-US" sz="2200"/>
                        <a:t>Tiotropium 1 puff OD</a:t>
                      </a:r>
                    </a:p>
                  </a:txBody>
                  <a:tcPr marL="45722" marR="45722" marT="22860" marB="22860"/>
                </a:tc>
                <a:extLst>
                  <a:ext uri="{0D108BD9-81ED-4DB2-BD59-A6C34878D82A}">
                    <a16:rowId xmlns:a16="http://schemas.microsoft.com/office/drawing/2014/main" val="10006"/>
                  </a:ext>
                </a:extLst>
              </a:tr>
              <a:tr h="406977">
                <a:tc>
                  <a:txBody>
                    <a:bodyPr/>
                    <a:lstStyle/>
                    <a:p>
                      <a:pPr algn="l"/>
                      <a:r>
                        <a:rPr lang="en-US" sz="2200"/>
                        <a:t>Glyburide 5mg BID</a:t>
                      </a:r>
                    </a:p>
                  </a:txBody>
                  <a:tcPr marL="45722" marR="45722" marT="22860" marB="22860"/>
                </a:tc>
                <a:tc rowSpan="2">
                  <a:txBody>
                    <a:bodyPr/>
                    <a:lstStyle/>
                    <a:p>
                      <a:r>
                        <a:rPr lang="en-US" sz="2200"/>
                        <a:t>Advair (Fluticasone 125/Salmeterol25) 2 puffs BID</a:t>
                      </a:r>
                    </a:p>
                  </a:txBody>
                  <a:tcPr marL="45722" marR="45722" marT="22860" marB="22860"/>
                </a:tc>
                <a:extLst>
                  <a:ext uri="{0D108BD9-81ED-4DB2-BD59-A6C34878D82A}">
                    <a16:rowId xmlns:a16="http://schemas.microsoft.com/office/drawing/2014/main" val="10007"/>
                  </a:ext>
                </a:extLst>
              </a:tr>
              <a:tr h="320039">
                <a:tc>
                  <a:txBody>
                    <a:bodyPr/>
                    <a:lstStyle/>
                    <a:p>
                      <a:r>
                        <a:rPr lang="en-US" sz="2200" dirty="0"/>
                        <a:t>Sitagliptin 100mg OD</a:t>
                      </a:r>
                    </a:p>
                  </a:txBody>
                  <a:tcPr marL="45722" marR="45722" marT="22860" marB="22860"/>
                </a:tc>
                <a:tc vMerge="1">
                  <a:txBody>
                    <a:bodyPr/>
                    <a:lstStyle/>
                    <a:p>
                      <a:endParaRPr lang="en-US" sz="3600"/>
                    </a:p>
                  </a:txBody>
                  <a:tcPr/>
                </a:tc>
                <a:extLst>
                  <a:ext uri="{0D108BD9-81ED-4DB2-BD59-A6C34878D82A}">
                    <a16:rowId xmlns:a16="http://schemas.microsoft.com/office/drawing/2014/main" val="10008"/>
                  </a:ext>
                </a:extLst>
              </a:tr>
            </a:tbl>
          </a:graphicData>
        </a:graphic>
      </p:graphicFrame>
      <p:pic>
        <p:nvPicPr>
          <p:cNvPr id="3" name="Picture 2" descr="A cartoon of a person&#10;&#10;Description automatically generated">
            <a:extLst>
              <a:ext uri="{FF2B5EF4-FFF2-40B4-BE49-F238E27FC236}">
                <a16:creationId xmlns:a16="http://schemas.microsoft.com/office/drawing/2014/main" id="{4F683901-DB27-2B9E-D6F7-FDA3F0E7D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0701" y="1389063"/>
            <a:ext cx="3101432" cy="5721243"/>
          </a:xfrm>
          <a:prstGeom prst="rect">
            <a:avLst/>
          </a:prstGeom>
        </p:spPr>
      </p:pic>
    </p:spTree>
    <p:extLst>
      <p:ext uri="{BB962C8B-B14F-4D97-AF65-F5344CB8AC3E}">
        <p14:creationId xmlns:p14="http://schemas.microsoft.com/office/powerpoint/2010/main" val="116165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3" name="Content Placeholder 2">
            <a:extLst>
              <a:ext uri="{FF2B5EF4-FFF2-40B4-BE49-F238E27FC236}">
                <a16:creationId xmlns:a16="http://schemas.microsoft.com/office/drawing/2014/main" id="{6E092896-82C7-7985-1291-4BF26544B03B}"/>
              </a:ext>
            </a:extLst>
          </p:cNvPr>
          <p:cNvSpPr>
            <a:spLocks noGrp="1"/>
          </p:cNvSpPr>
          <p:nvPr>
            <p:ph idx="1"/>
          </p:nvPr>
        </p:nvSpPr>
        <p:spPr>
          <a:xfrm>
            <a:off x="819150" y="1822617"/>
            <a:ext cx="7089608" cy="1430946"/>
          </a:xfrm>
          <a:solidFill>
            <a:schemeClr val="accent6">
              <a:lumMod val="40000"/>
              <a:lumOff val="60000"/>
            </a:schemeClr>
          </a:solidFill>
          <a:ln w="28575">
            <a:solidFill>
              <a:srgbClr val="00B050"/>
            </a:solidFill>
          </a:ln>
        </p:spPr>
        <p:txBody>
          <a:bodyPr>
            <a:normAutofit/>
          </a:bodyPr>
          <a:lstStyle/>
          <a:p>
            <a:pPr>
              <a:spcBef>
                <a:spcPts val="0"/>
              </a:spcBef>
            </a:pPr>
            <a:r>
              <a:rPr lang="en-US" sz="2400">
                <a:solidFill>
                  <a:srgbClr val="000000"/>
                </a:solidFill>
                <a:ea typeface="DengXian" panose="02010600030101010101" pitchFamily="2" charset="-122"/>
                <a:cs typeface="DIN-Light"/>
              </a:rPr>
              <a:t>Sleep deprivation aims to </a:t>
            </a:r>
            <a:r>
              <a:rPr lang="en-US" sz="2400">
                <a:latin typeface="Calibri" panose="020F0502020204030204" pitchFamily="34" charset="0"/>
                <a:ea typeface="DengXian" panose="02010600030101010101" pitchFamily="2" charset="-122"/>
                <a:cs typeface="Calibri" panose="020F0502020204030204" pitchFamily="34" charset="0"/>
              </a:rPr>
              <a:t>consolidate fragmented sleep by reducing the time </a:t>
            </a:r>
            <a:r>
              <a:rPr lang="en-US" sz="2400">
                <a:effectLst/>
                <a:latin typeface="Calibri" panose="020F0502020204030204" pitchFamily="34" charset="0"/>
                <a:ea typeface="DengXian" panose="02010600030101010101" pitchFamily="2" charset="-122"/>
                <a:cs typeface="Calibri" panose="020F0502020204030204" pitchFamily="34" charset="0"/>
              </a:rPr>
              <a:t>allowed in bed</a:t>
            </a:r>
            <a:r>
              <a:rPr lang="en-US" sz="2400">
                <a:latin typeface="Calibri" panose="020F0502020204030204" pitchFamily="34" charset="0"/>
                <a:ea typeface="DengXian" panose="02010600030101010101" pitchFamily="2" charset="-122"/>
                <a:cs typeface="Calibri" panose="020F0502020204030204" pitchFamily="34" charset="0"/>
              </a:rPr>
              <a:t> </a:t>
            </a:r>
            <a:r>
              <a:rPr lang="en-US" sz="2400">
                <a:effectLst/>
                <a:latin typeface="Calibri" panose="020F0502020204030204" pitchFamily="34" charset="0"/>
                <a:ea typeface="DengXian" panose="02010600030101010101" pitchFamily="2" charset="-122"/>
                <a:cs typeface="Calibri" panose="020F0502020204030204" pitchFamily="34" charset="0"/>
              </a:rPr>
              <a:t>to enhance the endogenous sleep drive.</a:t>
            </a:r>
          </a:p>
        </p:txBody>
      </p:sp>
      <p:sp>
        <p:nvSpPr>
          <p:cNvPr id="6" name="TextBox 5">
            <a:extLst>
              <a:ext uri="{FF2B5EF4-FFF2-40B4-BE49-F238E27FC236}">
                <a16:creationId xmlns:a16="http://schemas.microsoft.com/office/drawing/2014/main" id="{20A9C2AC-BCB2-978A-756B-3E58CDFFC475}"/>
              </a:ext>
            </a:extLst>
          </p:cNvPr>
          <p:cNvSpPr txBox="1"/>
          <p:nvPr/>
        </p:nvSpPr>
        <p:spPr>
          <a:xfrm>
            <a:off x="819150" y="4702497"/>
            <a:ext cx="8772525" cy="1938992"/>
          </a:xfrm>
          <a:prstGeom prst="rect">
            <a:avLst/>
          </a:prstGeom>
          <a:noFill/>
        </p:spPr>
        <p:txBody>
          <a:bodyPr wrap="square">
            <a:spAutoFit/>
          </a:bodyPr>
          <a:lstStyle/>
          <a:p>
            <a:r>
              <a:rPr lang="en-CA" sz="2000">
                <a:effectLst/>
                <a:latin typeface="Calibri" panose="020F0502020204030204" pitchFamily="34" charset="0"/>
                <a:ea typeface="DengXian" panose="02010600030101010101" pitchFamily="2" charset="-122"/>
                <a:cs typeface="Calibri" panose="020F0502020204030204" pitchFamily="34" charset="0"/>
              </a:rPr>
              <a:t>Pick all that  are true </a:t>
            </a:r>
            <a:r>
              <a:rPr lang="en-US" sz="2000">
                <a:effectLst/>
                <a:latin typeface="Calibri" panose="020F0502020204030204" pitchFamily="34" charset="0"/>
                <a:ea typeface="DengXian" panose="02010600030101010101" pitchFamily="2" charset="-122"/>
                <a:cs typeface="Calibri" panose="020F0502020204030204" pitchFamily="34" charset="0"/>
              </a:rPr>
              <a:t>about sleep restriction </a:t>
            </a:r>
            <a:r>
              <a:rPr lang="en-CA" sz="2000">
                <a:effectLst/>
                <a:latin typeface="Calibri" panose="020F0502020204030204" pitchFamily="34" charset="0"/>
                <a:ea typeface="DengXian" panose="02010600030101010101" pitchFamily="2" charset="-122"/>
                <a:cs typeface="Calibri" panose="020F0502020204030204" pitchFamily="34" charset="0"/>
              </a:rPr>
              <a:t>as part of insomnia advice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CA" sz="2000">
                <a:effectLst/>
                <a:latin typeface="Calibri" panose="020F0502020204030204" pitchFamily="34" charset="0"/>
                <a:ea typeface="DengXian" panose="02010600030101010101" pitchFamily="2" charset="-122"/>
                <a:cs typeface="Calibri" panose="020F0502020204030204" pitchFamily="34" charset="0"/>
              </a:rPr>
              <a:t>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Sleep restriction consolidates fragmented sleep.  </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a:effectLst/>
                <a:latin typeface="Calibri" panose="020F0502020204030204" pitchFamily="34" charset="0"/>
                <a:ea typeface="DengXian" panose="02010600030101010101" pitchFamily="2" charset="-122"/>
                <a:cs typeface="Calibri" panose="020F0502020204030204" pitchFamily="34" charset="0"/>
              </a:rPr>
              <a:t>Sleep restriction is dangerous.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Sleep restriction is more effective than sleep hygiene alone.</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Sleep restriction can help stop sleep medications.</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4" name="Picture 3" descr="A person wearing a green jacket and a green dress&#10;&#10;Description automatically generated">
            <a:extLst>
              <a:ext uri="{FF2B5EF4-FFF2-40B4-BE49-F238E27FC236}">
                <a16:creationId xmlns:a16="http://schemas.microsoft.com/office/drawing/2014/main" id="{50013903-3AC1-CF8B-2068-6128904DB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29" y="876936"/>
            <a:ext cx="3291135" cy="6071190"/>
          </a:xfrm>
          <a:prstGeom prst="rect">
            <a:avLst/>
          </a:prstGeom>
        </p:spPr>
      </p:pic>
    </p:spTree>
    <p:extLst>
      <p:ext uri="{BB962C8B-B14F-4D97-AF65-F5344CB8AC3E}">
        <p14:creationId xmlns:p14="http://schemas.microsoft.com/office/powerpoint/2010/main" val="14919359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9F110091-8A2D-BAFB-76DD-1BDA8D1C65D2}"/>
              </a:ext>
            </a:extLst>
          </p:cNvPr>
          <p:cNvSpPr/>
          <p:nvPr/>
        </p:nvSpPr>
        <p:spPr>
          <a:xfrm>
            <a:off x="321952" y="1175386"/>
            <a:ext cx="8955398" cy="3705225"/>
          </a:xfrm>
          <a:prstGeom prst="cloud">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3" name="Content Placeholder 2">
            <a:extLst>
              <a:ext uri="{FF2B5EF4-FFF2-40B4-BE49-F238E27FC236}">
                <a16:creationId xmlns:a16="http://schemas.microsoft.com/office/drawing/2014/main" id="{6E092896-82C7-7985-1291-4BF26544B03B}"/>
              </a:ext>
            </a:extLst>
          </p:cNvPr>
          <p:cNvSpPr>
            <a:spLocks noGrp="1"/>
          </p:cNvSpPr>
          <p:nvPr>
            <p:ph idx="1"/>
          </p:nvPr>
        </p:nvSpPr>
        <p:spPr>
          <a:xfrm>
            <a:off x="819150" y="1822617"/>
            <a:ext cx="7089608" cy="2364372"/>
          </a:xfrm>
        </p:spPr>
        <p:txBody>
          <a:bodyPr>
            <a:normAutofit lnSpcReduction="10000"/>
          </a:bodyPr>
          <a:lstStyle/>
          <a:p>
            <a:pPr marL="457200" lvl="1" indent="0">
              <a:spcBef>
                <a:spcPts val="0"/>
              </a:spcBef>
              <a:buNone/>
            </a:pPr>
            <a:r>
              <a:rPr lang="en-US">
                <a:effectLst/>
                <a:latin typeface="Calibri" panose="020F0502020204030204" pitchFamily="34" charset="0"/>
                <a:ea typeface="DengXian" panose="02010600030101010101" pitchFamily="2" charset="-122"/>
                <a:cs typeface="Times New Roman" panose="02020603050405020304" pitchFamily="18" charset="0"/>
              </a:rPr>
              <a:t>Example protocol (more at end of case): </a:t>
            </a:r>
          </a:p>
          <a:p>
            <a:pPr lvl="1">
              <a:spcBef>
                <a:spcPts val="0"/>
              </a:spcBef>
            </a:pPr>
            <a:r>
              <a:rPr lang="en-US">
                <a:latin typeface="Calibri" panose="020F0502020204030204" pitchFamily="34" charset="0"/>
                <a:ea typeface="DengXian" panose="02010600030101010101" pitchFamily="2" charset="-122"/>
                <a:cs typeface="Times New Roman" panose="02020603050405020304" pitchFamily="18" charset="0"/>
              </a:rPr>
              <a:t>pick an average day and </a:t>
            </a:r>
            <a:r>
              <a:rPr lang="en-US">
                <a:effectLst/>
                <a:latin typeface="Calibri" panose="020F0502020204030204" pitchFamily="34" charset="0"/>
                <a:ea typeface="DengXian" panose="02010600030101010101" pitchFamily="2" charset="-122"/>
                <a:cs typeface="Times New Roman" panose="02020603050405020304" pitchFamily="18" charset="0"/>
              </a:rPr>
              <a:t>calculate total sleep duration </a:t>
            </a:r>
          </a:p>
          <a:p>
            <a:pPr lvl="1">
              <a:spcBef>
                <a:spcPts val="0"/>
              </a:spcBef>
            </a:pPr>
            <a:r>
              <a:rPr lang="en-US">
                <a:latin typeface="Calibri" panose="020F0502020204030204" pitchFamily="34" charset="0"/>
                <a:ea typeface="DengXian" panose="02010600030101010101" pitchFamily="2" charset="-122"/>
                <a:cs typeface="Times New Roman" panose="02020603050405020304" pitchFamily="18" charset="0"/>
              </a:rPr>
              <a:t>set wake time and count back to sleep initiation time</a:t>
            </a:r>
          </a:p>
          <a:p>
            <a:pPr lvl="1">
              <a:spcBef>
                <a:spcPts val="0"/>
              </a:spcBef>
            </a:pPr>
            <a:r>
              <a:rPr lang="en-US">
                <a:effectLst/>
                <a:latin typeface="Calibri" panose="020F0502020204030204" pitchFamily="34" charset="0"/>
                <a:ea typeface="DengXian" panose="02010600030101010101" pitchFamily="2" charset="-122"/>
                <a:cs typeface="Times New Roman" panose="02020603050405020304" pitchFamily="18" charset="0"/>
              </a:rPr>
              <a:t>eliminate naps if possible</a:t>
            </a:r>
          </a:p>
          <a:p>
            <a:pPr lvl="2">
              <a:spcBef>
                <a:spcPts val="0"/>
              </a:spcBef>
            </a:pPr>
            <a:r>
              <a:rPr lang="en-US" sz="2400">
                <a:latin typeface="Calibri" panose="020F0502020204030204" pitchFamily="34" charset="0"/>
                <a:ea typeface="DengXian" panose="02010600030101010101" pitchFamily="2" charset="-122"/>
                <a:cs typeface="Times New Roman" panose="02020603050405020304" pitchFamily="18" charset="0"/>
              </a:rPr>
              <a:t>If not, between 1-4 pm, maximum 45 minutes</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20A9C2AC-BCB2-978A-756B-3E58CDFFC475}"/>
              </a:ext>
            </a:extLst>
          </p:cNvPr>
          <p:cNvSpPr txBox="1"/>
          <p:nvPr/>
        </p:nvSpPr>
        <p:spPr>
          <a:xfrm>
            <a:off x="819150" y="4702497"/>
            <a:ext cx="8705850" cy="1938992"/>
          </a:xfrm>
          <a:prstGeom prst="rect">
            <a:avLst/>
          </a:prstGeom>
          <a:noFill/>
        </p:spPr>
        <p:txBody>
          <a:bodyPr wrap="square">
            <a:spAutoFit/>
          </a:bodyPr>
          <a:lstStyle/>
          <a:p>
            <a:r>
              <a:rPr lang="en-CA" sz="2000">
                <a:effectLst/>
                <a:latin typeface="Calibri" panose="020F0502020204030204" pitchFamily="34" charset="0"/>
                <a:ea typeface="DengXian" panose="02010600030101010101" pitchFamily="2" charset="-122"/>
                <a:cs typeface="Calibri" panose="020F0502020204030204" pitchFamily="34" charset="0"/>
              </a:rPr>
              <a:t>Pick all that  are true </a:t>
            </a:r>
            <a:r>
              <a:rPr lang="en-US" sz="2000">
                <a:effectLst/>
                <a:latin typeface="Calibri" panose="020F0502020204030204" pitchFamily="34" charset="0"/>
                <a:ea typeface="DengXian" panose="02010600030101010101" pitchFamily="2" charset="-122"/>
                <a:cs typeface="Calibri" panose="020F0502020204030204" pitchFamily="34" charset="0"/>
              </a:rPr>
              <a:t>about sleep restriction </a:t>
            </a:r>
            <a:r>
              <a:rPr lang="en-CA" sz="2000">
                <a:effectLst/>
                <a:latin typeface="Calibri" panose="020F0502020204030204" pitchFamily="34" charset="0"/>
                <a:ea typeface="DengXian" panose="02010600030101010101" pitchFamily="2" charset="-122"/>
                <a:cs typeface="Calibri" panose="020F0502020204030204" pitchFamily="34" charset="0"/>
              </a:rPr>
              <a:t>as part of insomnia advice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CA" sz="2000">
                <a:effectLst/>
                <a:latin typeface="Calibri" panose="020F0502020204030204" pitchFamily="34" charset="0"/>
                <a:ea typeface="DengXian" panose="02010600030101010101" pitchFamily="2" charset="-122"/>
                <a:cs typeface="Calibri" panose="020F0502020204030204" pitchFamily="34" charset="0"/>
              </a:rPr>
              <a:t>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Sleep restriction consolidates fragmented sleep.  </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a:effectLst/>
                <a:latin typeface="Calibri" panose="020F0502020204030204" pitchFamily="34" charset="0"/>
                <a:ea typeface="DengXian" panose="02010600030101010101" pitchFamily="2" charset="-122"/>
                <a:cs typeface="Calibri" panose="020F0502020204030204" pitchFamily="34" charset="0"/>
              </a:rPr>
              <a:t>Sleep restriction is dangerous.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Sleep restriction is more effective than sleep hygiene alone.</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Sleep restriction can help stop sleep medications.</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7" name="Picture 6" descr="A person wearing a green jacket and a green dress&#10;&#10;Description automatically generated">
            <a:extLst>
              <a:ext uri="{FF2B5EF4-FFF2-40B4-BE49-F238E27FC236}">
                <a16:creationId xmlns:a16="http://schemas.microsoft.com/office/drawing/2014/main" id="{1919EE43-11CC-89E0-34EC-A0DD354E3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0865" y="876936"/>
            <a:ext cx="3291135" cy="6071190"/>
          </a:xfrm>
          <a:prstGeom prst="rect">
            <a:avLst/>
          </a:prstGeom>
        </p:spPr>
      </p:pic>
    </p:spTree>
    <p:extLst>
      <p:ext uri="{BB962C8B-B14F-4D97-AF65-F5344CB8AC3E}">
        <p14:creationId xmlns:p14="http://schemas.microsoft.com/office/powerpoint/2010/main" val="34133086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3" name="Content Placeholder 2">
            <a:extLst>
              <a:ext uri="{FF2B5EF4-FFF2-40B4-BE49-F238E27FC236}">
                <a16:creationId xmlns:a16="http://schemas.microsoft.com/office/drawing/2014/main" id="{6E092896-82C7-7985-1291-4BF26544B03B}"/>
              </a:ext>
            </a:extLst>
          </p:cNvPr>
          <p:cNvSpPr>
            <a:spLocks noGrp="1"/>
          </p:cNvSpPr>
          <p:nvPr>
            <p:ph idx="1"/>
          </p:nvPr>
        </p:nvSpPr>
        <p:spPr>
          <a:xfrm>
            <a:off x="819149" y="1806576"/>
            <a:ext cx="8196513" cy="2374900"/>
          </a:xfrm>
          <a:solidFill>
            <a:schemeClr val="accent6">
              <a:lumMod val="40000"/>
              <a:lumOff val="60000"/>
            </a:schemeClr>
          </a:solidFill>
          <a:ln w="28575">
            <a:solidFill>
              <a:srgbClr val="00B050"/>
            </a:solidFill>
          </a:ln>
        </p:spPr>
        <p:txBody>
          <a:bodyPr>
            <a:normAutofit/>
          </a:bodyPr>
          <a:lstStyle/>
          <a:p>
            <a:pPr marL="0" marR="0" indent="0">
              <a:spcBef>
                <a:spcPts val="0"/>
              </a:spcBef>
              <a:spcAft>
                <a:spcPts val="0"/>
              </a:spcAft>
              <a:buNone/>
            </a:pPr>
            <a:r>
              <a:rPr lang="en-US" sz="2400">
                <a:solidFill>
                  <a:srgbClr val="000000"/>
                </a:solidFill>
                <a:effectLst/>
                <a:latin typeface="Calibri "/>
                <a:ea typeface="DengXian" panose="02010600030101010101" pitchFamily="2" charset="-122"/>
                <a:cs typeface="Verdana" panose="020B0604030504040204" pitchFamily="34" charset="0"/>
              </a:rPr>
              <a:t>Sleep restriction compared to control (mostly sleep hygiene alone) Systematic Review of 7 RCTs : </a:t>
            </a:r>
            <a:endParaRPr lang="en-US" sz="2400">
              <a:effectLst/>
              <a:latin typeface="Calibri "/>
              <a:ea typeface="DengXian" panose="02010600030101010101" pitchFamily="2" charset="-122"/>
              <a:cs typeface="Times New Roman" panose="02020603050405020304" pitchFamily="18" charset="0"/>
            </a:endParaRPr>
          </a:p>
          <a:p>
            <a:pPr marL="457200" lvl="1">
              <a:spcBef>
                <a:spcPts val="0"/>
              </a:spcBef>
            </a:pPr>
            <a:r>
              <a:rPr lang="en-US">
                <a:solidFill>
                  <a:srgbClr val="000000"/>
                </a:solidFill>
                <a:effectLst/>
                <a:latin typeface="Calibri "/>
                <a:ea typeface="DengXian" panose="02010600030101010101" pitchFamily="2" charset="-122"/>
                <a:cs typeface="Verdana" panose="020B0604030504040204" pitchFamily="34" charset="0"/>
              </a:rPr>
              <a:t>Sleep efficiency 79-87% with restriction versus 68-79% with sleep hygiene alone  (around 10% more efficient sleep)</a:t>
            </a:r>
          </a:p>
          <a:p>
            <a:pPr marL="457200" lvl="1">
              <a:spcBef>
                <a:spcPts val="0"/>
              </a:spcBef>
            </a:pPr>
            <a:r>
              <a:rPr lang="en-US">
                <a:solidFill>
                  <a:srgbClr val="000000"/>
                </a:solidFill>
                <a:effectLst/>
                <a:latin typeface="Calibri "/>
                <a:ea typeface="DengXian" panose="02010600030101010101" pitchFamily="2" charset="-122"/>
                <a:cs typeface="Verdana" panose="020B0604030504040204" pitchFamily="34" charset="0"/>
              </a:rPr>
              <a:t>Sleep latency (delay getting to sleep) 6-19 minutes faster than control </a:t>
            </a:r>
            <a:endParaRPr lang="en-US">
              <a:effectLst/>
              <a:latin typeface="Calibri "/>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20A9C2AC-BCB2-978A-756B-3E58CDFFC475}"/>
              </a:ext>
            </a:extLst>
          </p:cNvPr>
          <p:cNvSpPr txBox="1"/>
          <p:nvPr/>
        </p:nvSpPr>
        <p:spPr>
          <a:xfrm>
            <a:off x="819150" y="4702497"/>
            <a:ext cx="8696325" cy="1938992"/>
          </a:xfrm>
          <a:prstGeom prst="rect">
            <a:avLst/>
          </a:prstGeom>
          <a:noFill/>
        </p:spPr>
        <p:txBody>
          <a:bodyPr wrap="square">
            <a:spAutoFit/>
          </a:bodyPr>
          <a:lstStyle/>
          <a:p>
            <a:pPr marL="0" marR="0">
              <a:spcBef>
                <a:spcPts val="0"/>
              </a:spcBef>
              <a:spcAft>
                <a:spcPts val="0"/>
              </a:spcAft>
            </a:pPr>
            <a:r>
              <a:rPr lang="en-CA" sz="2000">
                <a:effectLst/>
                <a:latin typeface="Calibri" panose="020F0502020204030204" pitchFamily="34" charset="0"/>
                <a:ea typeface="DengXian" panose="02010600030101010101" pitchFamily="2" charset="-122"/>
                <a:cs typeface="Calibri" panose="020F0502020204030204" pitchFamily="34" charset="0"/>
              </a:rPr>
              <a:t>Pick all that  are true </a:t>
            </a:r>
            <a:r>
              <a:rPr lang="en-US" sz="2000">
                <a:effectLst/>
                <a:latin typeface="Calibri" panose="020F0502020204030204" pitchFamily="34" charset="0"/>
                <a:ea typeface="DengXian" panose="02010600030101010101" pitchFamily="2" charset="-122"/>
                <a:cs typeface="Calibri" panose="020F0502020204030204" pitchFamily="34" charset="0"/>
              </a:rPr>
              <a:t>about sleep restriction </a:t>
            </a:r>
            <a:r>
              <a:rPr lang="en-CA" sz="2000">
                <a:effectLst/>
                <a:latin typeface="Calibri" panose="020F0502020204030204" pitchFamily="34" charset="0"/>
                <a:ea typeface="DengXian" panose="02010600030101010101" pitchFamily="2" charset="-122"/>
                <a:cs typeface="Calibri" panose="020F0502020204030204" pitchFamily="34" charset="0"/>
              </a:rPr>
              <a:t>as part of insomnia advice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CA" sz="2000">
                <a:effectLst/>
                <a:latin typeface="Calibri" panose="020F0502020204030204" pitchFamily="34" charset="0"/>
                <a:ea typeface="DengXian" panose="02010600030101010101" pitchFamily="2" charset="-122"/>
                <a:cs typeface="Calibri" panose="020F0502020204030204" pitchFamily="34" charset="0"/>
              </a:rPr>
              <a:t>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Sleep restriction consolidates fragmented sleep.  </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a:effectLst/>
                <a:latin typeface="Calibri" panose="020F0502020204030204" pitchFamily="34" charset="0"/>
                <a:ea typeface="DengXian" panose="02010600030101010101" pitchFamily="2" charset="-122"/>
                <a:cs typeface="Calibri" panose="020F0502020204030204" pitchFamily="34" charset="0"/>
              </a:rPr>
              <a:t>Sleep restriction is dangerous.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Sleep restriction is more effective than sleep hygiene alone.</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Sleep restriction can help stop sleep medications.</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4" name="Picture 3" descr="A person wearing a green jacket and a green dress&#10;&#10;Description automatically generated">
            <a:extLst>
              <a:ext uri="{FF2B5EF4-FFF2-40B4-BE49-F238E27FC236}">
                <a16:creationId xmlns:a16="http://schemas.microsoft.com/office/drawing/2014/main" id="{A4F22A44-99CE-E29F-E4FA-EA6078E3A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7103" y="786810"/>
            <a:ext cx="3291135" cy="6071190"/>
          </a:xfrm>
          <a:prstGeom prst="rect">
            <a:avLst/>
          </a:prstGeom>
        </p:spPr>
      </p:pic>
    </p:spTree>
    <p:extLst>
      <p:ext uri="{BB962C8B-B14F-4D97-AF65-F5344CB8AC3E}">
        <p14:creationId xmlns:p14="http://schemas.microsoft.com/office/powerpoint/2010/main" val="17655382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3" name="Content Placeholder 2">
            <a:extLst>
              <a:ext uri="{FF2B5EF4-FFF2-40B4-BE49-F238E27FC236}">
                <a16:creationId xmlns:a16="http://schemas.microsoft.com/office/drawing/2014/main" id="{6E092896-82C7-7985-1291-4BF26544B03B}"/>
              </a:ext>
            </a:extLst>
          </p:cNvPr>
          <p:cNvSpPr>
            <a:spLocks noGrp="1"/>
          </p:cNvSpPr>
          <p:nvPr>
            <p:ph idx="1"/>
          </p:nvPr>
        </p:nvSpPr>
        <p:spPr>
          <a:xfrm>
            <a:off x="819150" y="1806576"/>
            <a:ext cx="7426492" cy="1449972"/>
          </a:xfrm>
          <a:solidFill>
            <a:schemeClr val="accent4">
              <a:lumMod val="40000"/>
              <a:lumOff val="60000"/>
            </a:schemeClr>
          </a:solidFill>
          <a:ln w="28575">
            <a:solidFill>
              <a:srgbClr val="FFC000"/>
            </a:solidFill>
          </a:ln>
        </p:spPr>
        <p:txBody>
          <a:bodyPr>
            <a:normAutofit fontScale="85000" lnSpcReduction="10000"/>
          </a:bodyPr>
          <a:lstStyle/>
          <a:p>
            <a:r>
              <a:rPr lang="en-US" sz="2400">
                <a:solidFill>
                  <a:srgbClr val="000000"/>
                </a:solidFill>
                <a:effectLst/>
                <a:ea typeface="DengXian" panose="02010600030101010101" pitchFamily="2" charset="-122"/>
                <a:cs typeface="Verdana" panose="020B0604030504040204" pitchFamily="34" charset="0"/>
              </a:rPr>
              <a:t>Harms (1 high quality RCT 91 patients) by 6 months : </a:t>
            </a:r>
          </a:p>
          <a:p>
            <a:pPr lvl="1"/>
            <a:r>
              <a:rPr lang="en-US" sz="2600">
                <a:solidFill>
                  <a:srgbClr val="000000"/>
                </a:solidFill>
                <a:effectLst/>
                <a:ea typeface="DengXian" panose="02010600030101010101" pitchFamily="2" charset="-122"/>
                <a:cs typeface="Verdana" panose="020B0604030504040204" pitchFamily="34" charset="0"/>
              </a:rPr>
              <a:t>Motor vehicle accidents – no difference</a:t>
            </a:r>
            <a:endParaRPr lang="en-US" sz="2600">
              <a:solidFill>
                <a:srgbClr val="000000"/>
              </a:solidFill>
              <a:effectLst/>
              <a:highlight>
                <a:srgbClr val="FFFF00"/>
              </a:highlight>
              <a:ea typeface="DengXian" panose="02010600030101010101" pitchFamily="2" charset="-122"/>
              <a:cs typeface="Verdana" panose="020B0604030504040204" pitchFamily="34" charset="0"/>
            </a:endParaRPr>
          </a:p>
          <a:p>
            <a:pPr lvl="1"/>
            <a:r>
              <a:rPr lang="en-US" sz="2600">
                <a:solidFill>
                  <a:srgbClr val="000000"/>
                </a:solidFill>
                <a:ea typeface="DengXian" panose="02010600030101010101" pitchFamily="2" charset="-122"/>
              </a:rPr>
              <a:t>Sleepiness- no difference</a:t>
            </a:r>
          </a:p>
          <a:p>
            <a:pPr lvl="1"/>
            <a:r>
              <a:rPr lang="en-US" sz="2600">
                <a:solidFill>
                  <a:srgbClr val="000000"/>
                </a:solidFill>
                <a:ea typeface="DengXian" panose="02010600030101010101" pitchFamily="2" charset="-122"/>
              </a:rPr>
              <a:t>Injuries -  14% vs 29% p&lt;0.05 (less in sleep restriction)</a:t>
            </a:r>
            <a:endParaRPr lang="en-US" sz="2600"/>
          </a:p>
        </p:txBody>
      </p:sp>
      <p:sp>
        <p:nvSpPr>
          <p:cNvPr id="6" name="TextBox 5">
            <a:extLst>
              <a:ext uri="{FF2B5EF4-FFF2-40B4-BE49-F238E27FC236}">
                <a16:creationId xmlns:a16="http://schemas.microsoft.com/office/drawing/2014/main" id="{20A9C2AC-BCB2-978A-756B-3E58CDFFC475}"/>
              </a:ext>
            </a:extLst>
          </p:cNvPr>
          <p:cNvSpPr txBox="1"/>
          <p:nvPr/>
        </p:nvSpPr>
        <p:spPr>
          <a:xfrm>
            <a:off x="819150" y="4702497"/>
            <a:ext cx="8934450" cy="2246769"/>
          </a:xfrm>
          <a:prstGeom prst="rect">
            <a:avLst/>
          </a:prstGeom>
          <a:noFill/>
        </p:spPr>
        <p:txBody>
          <a:bodyPr wrap="square">
            <a:spAutoFit/>
          </a:bodyPr>
          <a:lstStyle/>
          <a:p>
            <a:r>
              <a:rPr lang="en-CA" sz="2000">
                <a:effectLst/>
                <a:latin typeface="Calibri" panose="020F0502020204030204" pitchFamily="34" charset="0"/>
                <a:ea typeface="DengXian" panose="02010600030101010101" pitchFamily="2" charset="-122"/>
                <a:cs typeface="Calibri" panose="020F0502020204030204" pitchFamily="34" charset="0"/>
              </a:rPr>
              <a:t>Pick all that  are true </a:t>
            </a:r>
            <a:r>
              <a:rPr lang="en-US" sz="2000">
                <a:effectLst/>
                <a:latin typeface="Calibri" panose="020F0502020204030204" pitchFamily="34" charset="0"/>
                <a:ea typeface="DengXian" panose="02010600030101010101" pitchFamily="2" charset="-122"/>
                <a:cs typeface="Calibri" panose="020F0502020204030204" pitchFamily="34" charset="0"/>
              </a:rPr>
              <a:t>about sleep restriction </a:t>
            </a:r>
            <a:r>
              <a:rPr lang="en-CA" sz="2000">
                <a:effectLst/>
                <a:latin typeface="Calibri" panose="020F0502020204030204" pitchFamily="34" charset="0"/>
                <a:ea typeface="DengXian" panose="02010600030101010101" pitchFamily="2" charset="-122"/>
                <a:cs typeface="Calibri" panose="020F0502020204030204" pitchFamily="34" charset="0"/>
              </a:rPr>
              <a:t>as part of insomnia advice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CA" sz="2000">
                <a:effectLst/>
                <a:latin typeface="Calibri" panose="020F0502020204030204" pitchFamily="34" charset="0"/>
                <a:ea typeface="DengXian" panose="02010600030101010101" pitchFamily="2" charset="-122"/>
                <a:cs typeface="Calibri" panose="020F0502020204030204" pitchFamily="34" charset="0"/>
              </a:rPr>
              <a:t>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Sleep restriction consolidates fragmented sleep.  </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a:effectLst/>
                <a:latin typeface="Calibri" panose="020F0502020204030204" pitchFamily="34" charset="0"/>
                <a:ea typeface="DengXian" panose="02010600030101010101" pitchFamily="2" charset="-122"/>
                <a:cs typeface="Calibri" panose="020F0502020204030204" pitchFamily="34" charset="0"/>
              </a:rPr>
              <a:t>Sleep restriction is dangerous.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Sleep restriction is more effective than sleep hygiene alone.</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Sleep restriction can help stop sleep medications.</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4" name="Picture 3" descr="A person wearing a green jacket and a green dress&#10;&#10;Description automatically generated">
            <a:extLst>
              <a:ext uri="{FF2B5EF4-FFF2-40B4-BE49-F238E27FC236}">
                <a16:creationId xmlns:a16="http://schemas.microsoft.com/office/drawing/2014/main" id="{C1719717-11BE-F787-B7FD-CD84ACC00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7231" y="889598"/>
            <a:ext cx="3291135" cy="6071190"/>
          </a:xfrm>
          <a:prstGeom prst="rect">
            <a:avLst/>
          </a:prstGeom>
        </p:spPr>
      </p:pic>
    </p:spTree>
    <p:extLst>
      <p:ext uri="{BB962C8B-B14F-4D97-AF65-F5344CB8AC3E}">
        <p14:creationId xmlns:p14="http://schemas.microsoft.com/office/powerpoint/2010/main" val="15855242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3" name="Content Placeholder 2">
            <a:extLst>
              <a:ext uri="{FF2B5EF4-FFF2-40B4-BE49-F238E27FC236}">
                <a16:creationId xmlns:a16="http://schemas.microsoft.com/office/drawing/2014/main" id="{6E092896-82C7-7985-1291-4BF26544B03B}"/>
              </a:ext>
            </a:extLst>
          </p:cNvPr>
          <p:cNvSpPr>
            <a:spLocks noGrp="1"/>
          </p:cNvSpPr>
          <p:nvPr>
            <p:ph idx="1"/>
          </p:nvPr>
        </p:nvSpPr>
        <p:spPr>
          <a:xfrm>
            <a:off x="819149" y="1806576"/>
            <a:ext cx="7506703" cy="1938992"/>
          </a:xfrm>
          <a:solidFill>
            <a:schemeClr val="accent6">
              <a:lumMod val="40000"/>
              <a:lumOff val="60000"/>
            </a:schemeClr>
          </a:solidFill>
          <a:ln w="28575">
            <a:solidFill>
              <a:srgbClr val="00B050"/>
            </a:solidFill>
          </a:ln>
        </p:spPr>
        <p:txBody>
          <a:bodyPr>
            <a:normAutofit/>
          </a:bodyPr>
          <a:lstStyle/>
          <a:p>
            <a:r>
              <a:rPr lang="en-US" sz="2400">
                <a:solidFill>
                  <a:srgbClr val="000000"/>
                </a:solidFill>
                <a:effectLst/>
                <a:ea typeface="DengXian" panose="02010600030101010101" pitchFamily="2" charset="-122"/>
                <a:cs typeface="Verdana" panose="020B0604030504040204" pitchFamily="34" charset="0"/>
              </a:rPr>
              <a:t>Stopping hypnotic medications: 53% with Sleep restriction therapy versus usual care 15%, NNT=3. </a:t>
            </a:r>
          </a:p>
          <a:p>
            <a:r>
              <a:rPr lang="en-US" sz="2400" err="1">
                <a:solidFill>
                  <a:srgbClr val="000000"/>
                </a:solidFill>
                <a:effectLst/>
                <a:ea typeface="DengXian" panose="02010600030101010101" pitchFamily="2" charset="-122"/>
                <a:cs typeface="Verdana" panose="020B0604030504040204" pitchFamily="34" charset="0"/>
              </a:rPr>
              <a:t>iCBT</a:t>
            </a:r>
            <a:r>
              <a:rPr lang="en-US" sz="2400">
                <a:solidFill>
                  <a:srgbClr val="000000"/>
                </a:solidFill>
                <a:effectLst/>
                <a:ea typeface="DengXian" panose="02010600030101010101" pitchFamily="2" charset="-122"/>
                <a:cs typeface="Verdana" panose="020B0604030504040204" pitchFamily="34" charset="0"/>
              </a:rPr>
              <a:t> (insomnia CBT) improves sleep efficiency 10% versus z-drugs ~5% (</a:t>
            </a:r>
            <a:r>
              <a:rPr lang="en-US" sz="2400">
                <a:solidFill>
                  <a:srgbClr val="000000"/>
                </a:solidFill>
                <a:ea typeface="DengXian" panose="02010600030101010101" pitchFamily="2" charset="-122"/>
                <a:cs typeface="Verdana" panose="020B0604030504040204" pitchFamily="34" charset="0"/>
              </a:rPr>
              <a:t>C</a:t>
            </a:r>
            <a:r>
              <a:rPr lang="en-US" sz="2400">
                <a:solidFill>
                  <a:srgbClr val="000000"/>
                </a:solidFill>
                <a:effectLst/>
                <a:ea typeface="DengXian" panose="02010600030101010101" pitchFamily="2" charset="-122"/>
                <a:cs typeface="Verdana" panose="020B0604030504040204" pitchFamily="34" charset="0"/>
              </a:rPr>
              <a:t>ompared indirectly). </a:t>
            </a:r>
            <a:endParaRPr lang="en-US" sz="2400">
              <a:effectLst/>
              <a:ea typeface="DengXian" panose="02010600030101010101" pitchFamily="2" charset="-122"/>
              <a:cs typeface="Times New Roman" panose="02020603050405020304" pitchFamily="18" charset="0"/>
            </a:endParaRPr>
          </a:p>
          <a:p>
            <a:pPr marL="0" indent="0">
              <a:buNone/>
            </a:pPr>
            <a:endParaRPr lang="en-US" sz="280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20A9C2AC-BCB2-978A-756B-3E58CDFFC475}"/>
              </a:ext>
            </a:extLst>
          </p:cNvPr>
          <p:cNvSpPr txBox="1"/>
          <p:nvPr/>
        </p:nvSpPr>
        <p:spPr>
          <a:xfrm>
            <a:off x="819150" y="4702497"/>
            <a:ext cx="8671691" cy="1938992"/>
          </a:xfrm>
          <a:prstGeom prst="rect">
            <a:avLst/>
          </a:prstGeom>
          <a:noFill/>
        </p:spPr>
        <p:txBody>
          <a:bodyPr wrap="square">
            <a:spAutoFit/>
          </a:bodyPr>
          <a:lstStyle/>
          <a:p>
            <a:r>
              <a:rPr lang="en-CA" sz="2000">
                <a:effectLst/>
                <a:latin typeface="Calibri" panose="020F0502020204030204" pitchFamily="34" charset="0"/>
                <a:ea typeface="DengXian" panose="02010600030101010101" pitchFamily="2" charset="-122"/>
                <a:cs typeface="Calibri" panose="020F0502020204030204" pitchFamily="34" charset="0"/>
              </a:rPr>
              <a:t>Pick all that  are true </a:t>
            </a:r>
            <a:r>
              <a:rPr lang="en-US" sz="2000">
                <a:effectLst/>
                <a:latin typeface="Calibri" panose="020F0502020204030204" pitchFamily="34" charset="0"/>
                <a:ea typeface="DengXian" panose="02010600030101010101" pitchFamily="2" charset="-122"/>
                <a:cs typeface="Calibri" panose="020F0502020204030204" pitchFamily="34" charset="0"/>
              </a:rPr>
              <a:t>about sleep restriction </a:t>
            </a:r>
            <a:r>
              <a:rPr lang="en-CA" sz="2000">
                <a:effectLst/>
                <a:latin typeface="Calibri" panose="020F0502020204030204" pitchFamily="34" charset="0"/>
                <a:ea typeface="DengXian" panose="02010600030101010101" pitchFamily="2" charset="-122"/>
                <a:cs typeface="Calibri" panose="020F0502020204030204" pitchFamily="34" charset="0"/>
              </a:rPr>
              <a:t>as part of insomnia advice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Sleep restriction consolidates fragmented sleep.  </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a:effectLst/>
                <a:latin typeface="Calibri" panose="020F0502020204030204" pitchFamily="34" charset="0"/>
                <a:ea typeface="DengXian" panose="02010600030101010101" pitchFamily="2" charset="-122"/>
                <a:cs typeface="Calibri" panose="020F0502020204030204" pitchFamily="34" charset="0"/>
              </a:rPr>
              <a:t>Sleep restriction is dangerous.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Sleep restriction is more effective than sleep hygiene alone.</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0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Sleep restriction can help stop sleep medications.</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4" name="Picture 3" descr="A person wearing a green jacket and a green dress&#10;&#10;Description automatically generated">
            <a:extLst>
              <a:ext uri="{FF2B5EF4-FFF2-40B4-BE49-F238E27FC236}">
                <a16:creationId xmlns:a16="http://schemas.microsoft.com/office/drawing/2014/main" id="{946AD7DB-4024-FADB-2E8D-1A7B8F75C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981" y="876936"/>
            <a:ext cx="3291135" cy="6071190"/>
          </a:xfrm>
          <a:prstGeom prst="rect">
            <a:avLst/>
          </a:prstGeom>
        </p:spPr>
      </p:pic>
    </p:spTree>
    <p:extLst>
      <p:ext uri="{BB962C8B-B14F-4D97-AF65-F5344CB8AC3E}">
        <p14:creationId xmlns:p14="http://schemas.microsoft.com/office/powerpoint/2010/main" val="35932076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green jacket and a green dress&#10;&#10;Description automatically generated">
            <a:extLst>
              <a:ext uri="{FF2B5EF4-FFF2-40B4-BE49-F238E27FC236}">
                <a16:creationId xmlns:a16="http://schemas.microsoft.com/office/drawing/2014/main" id="{6C805DB2-F2EC-193A-1C51-6A19F3EF5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0865" y="884559"/>
            <a:ext cx="3291135" cy="6071190"/>
          </a:xfrm>
          <a:prstGeom prst="rect">
            <a:avLst/>
          </a:prstGeom>
        </p:spPr>
      </p:pic>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4" name="Speech Bubble: Oval 3">
            <a:extLst>
              <a:ext uri="{FF2B5EF4-FFF2-40B4-BE49-F238E27FC236}">
                <a16:creationId xmlns:a16="http://schemas.microsoft.com/office/drawing/2014/main" id="{F83F50E6-9C3D-E667-ABDF-4CFA7CC44DA9}"/>
              </a:ext>
            </a:extLst>
          </p:cNvPr>
          <p:cNvSpPr/>
          <p:nvPr/>
        </p:nvSpPr>
        <p:spPr>
          <a:xfrm>
            <a:off x="6096000" y="1221515"/>
            <a:ext cx="3324225" cy="2207485"/>
          </a:xfrm>
          <a:prstGeom prst="wedgeEllipseCallout">
            <a:avLst>
              <a:gd name="adj1" fmla="val 76960"/>
              <a:gd name="adj2" fmla="val 598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alibri" panose="020F0502020204030204" pitchFamily="34" charset="0"/>
                <a:ea typeface="DengXian" panose="02010600030101010101" pitchFamily="2" charset="-122"/>
                <a:cs typeface="Times New Roman" panose="02020603050405020304" pitchFamily="18" charset="0"/>
              </a:rPr>
              <a:t>Hmm that sounds complicated but it makes a bit of sense.  But really, are there no pills that can help right away?</a:t>
            </a:r>
            <a:endParaRPr lang="en-US">
              <a:solidFill>
                <a:schemeClr val="tx1"/>
              </a:solidFill>
            </a:endParaRPr>
          </a:p>
        </p:txBody>
      </p:sp>
      <p:sp>
        <p:nvSpPr>
          <p:cNvPr id="6" name="Speech Bubble: Rectangle 5">
            <a:extLst>
              <a:ext uri="{FF2B5EF4-FFF2-40B4-BE49-F238E27FC236}">
                <a16:creationId xmlns:a16="http://schemas.microsoft.com/office/drawing/2014/main" id="{EFFC9D46-0701-2DFE-F457-1EB739B61E28}"/>
              </a:ext>
            </a:extLst>
          </p:cNvPr>
          <p:cNvSpPr/>
          <p:nvPr/>
        </p:nvSpPr>
        <p:spPr>
          <a:xfrm>
            <a:off x="1525453" y="2136957"/>
            <a:ext cx="2819400" cy="1231773"/>
          </a:xfrm>
          <a:prstGeom prst="wedgeRectCallout">
            <a:avLst>
              <a:gd name="adj1" fmla="val -90343"/>
              <a:gd name="adj2" fmla="val 3917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There are, but there are pro’s and con’s to them.  especially as we get older. </a:t>
            </a:r>
          </a:p>
        </p:txBody>
      </p:sp>
      <p:sp>
        <p:nvSpPr>
          <p:cNvPr id="7" name="TextBox 6">
            <a:extLst>
              <a:ext uri="{FF2B5EF4-FFF2-40B4-BE49-F238E27FC236}">
                <a16:creationId xmlns:a16="http://schemas.microsoft.com/office/drawing/2014/main" id="{7E297468-B24E-EAE3-EB77-1AB67BAA498A}"/>
              </a:ext>
            </a:extLst>
          </p:cNvPr>
          <p:cNvSpPr txBox="1"/>
          <p:nvPr/>
        </p:nvSpPr>
        <p:spPr>
          <a:xfrm>
            <a:off x="819150" y="4666989"/>
            <a:ext cx="10123170" cy="2923877"/>
          </a:xfrm>
          <a:prstGeom prst="rect">
            <a:avLst/>
          </a:prstGeom>
          <a:noFill/>
        </p:spPr>
        <p:txBody>
          <a:bodyPr wrap="square">
            <a:spAutoFit/>
          </a:bodyPr>
          <a:lstStyle/>
          <a:p>
            <a:pPr marL="0" marR="0">
              <a:spcBef>
                <a:spcPts val="0"/>
              </a:spcBef>
              <a:spcAft>
                <a:spcPts val="0"/>
              </a:spcAft>
            </a:pPr>
            <a:r>
              <a:rPr lang="en-CA" sz="2400">
                <a:effectLst/>
                <a:latin typeface="Calibri" panose="020F0502020204030204" pitchFamily="34" charset="0"/>
                <a:ea typeface="DengXian" panose="02010600030101010101" pitchFamily="2" charset="-122"/>
                <a:cs typeface="Calibri" panose="020F0502020204030204" pitchFamily="34" charset="0"/>
              </a:rPr>
              <a:t>Pick all that  are true:</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CA" sz="2400">
                <a:effectLst/>
                <a:latin typeface="Calibri" panose="020F0502020204030204" pitchFamily="34" charset="0"/>
                <a:ea typeface="DengXian" panose="02010600030101010101" pitchFamily="2" charset="-122"/>
                <a:cs typeface="Calibri" panose="020F0502020204030204" pitchFamily="34" charset="0"/>
              </a:rPr>
              <a:t> </a:t>
            </a:r>
            <a:r>
              <a:rPr lang="en-US" sz="2400">
                <a:latin typeface="Calibri" panose="020F0502020204030204" pitchFamily="34" charset="0"/>
                <a:ea typeface="DengXian" panose="02010600030101010101" pitchFamily="2" charset="-122"/>
                <a:cs typeface="Calibri" panose="020F0502020204030204" pitchFamily="34" charset="0"/>
              </a:rPr>
              <a:t>Z-drugs are effective with minimal side effects in RCTs.</a:t>
            </a:r>
          </a:p>
          <a:p>
            <a:pPr marL="342900" marR="0" indent="-342900">
              <a:spcBef>
                <a:spcPts val="0"/>
              </a:spcBef>
              <a:spcAft>
                <a:spcPts val="0"/>
              </a:spcAft>
              <a:buFont typeface="+mj-lt"/>
              <a:buAutoNum type="arabicPeriod"/>
            </a:pPr>
            <a:r>
              <a:rPr lang="en-US" sz="2400">
                <a:latin typeface="Calibri" panose="020F0502020204030204" pitchFamily="34" charset="0"/>
                <a:ea typeface="DengXian" panose="02010600030101010101" pitchFamily="2" charset="-122"/>
                <a:cs typeface="Calibri" panose="020F0502020204030204" pitchFamily="34" charset="0"/>
              </a:rPr>
              <a:t>Placebo response is about 25-75% to that of active medication.</a:t>
            </a:r>
            <a:endParaRPr lang="en-US" sz="2400" strike="sngStrike">
              <a:highlight>
                <a:srgbClr val="FFFF00"/>
              </a:highlight>
              <a:latin typeface="Calibri" panose="020F0502020204030204" pitchFamily="34" charset="0"/>
              <a:ea typeface="DengXian" panose="02010600030101010101" pitchFamily="2" charset="-122"/>
              <a:cs typeface="Calibri" panose="020F0502020204030204" pitchFamily="34" charset="0"/>
            </a:endParaRPr>
          </a:p>
          <a:p>
            <a:pPr marL="342900" marR="0" indent="-342900">
              <a:spcBef>
                <a:spcPts val="0"/>
              </a:spcBef>
              <a:spcAft>
                <a:spcPts val="0"/>
              </a:spcAft>
              <a:buFont typeface="+mj-lt"/>
              <a:buAutoNum type="arabicPeriod"/>
            </a:pPr>
            <a:r>
              <a:rPr lang="en-US" sz="2400">
                <a:latin typeface="Calibri" panose="020F0502020204030204" pitchFamily="34" charset="0"/>
                <a:ea typeface="DengXian" panose="02010600030101010101" pitchFamily="2" charset="-122"/>
                <a:cs typeface="Calibri" panose="020F0502020204030204" pitchFamily="34" charset="0"/>
              </a:rPr>
              <a:t>Trazodone is effective and safer  than other sedative-hypnotics. </a:t>
            </a:r>
          </a:p>
          <a:p>
            <a:pPr marL="342900" indent="-342900">
              <a:buFont typeface="+mj-lt"/>
              <a:buAutoNum type="arabicPeriod"/>
            </a:pPr>
            <a:r>
              <a:rPr lang="en-US" sz="2400">
                <a:latin typeface="Calibri" panose="020F0502020204030204" pitchFamily="34" charset="0"/>
                <a:ea typeface="DengXian" panose="02010600030101010101" pitchFamily="2" charset="-122"/>
                <a:cs typeface="Calibri" panose="020F0502020204030204" pitchFamily="34" charset="0"/>
              </a:rPr>
              <a:t>Benzodiazepines result in more falls than other medication classes</a:t>
            </a:r>
          </a:p>
          <a:p>
            <a:pPr marL="342900" indent="-342900">
              <a:buFont typeface="+mj-lt"/>
              <a:buAutoNum type="arabicPeriod"/>
            </a:pPr>
            <a:r>
              <a:rPr lang="en-US" sz="2400">
                <a:latin typeface="Calibri" panose="020F0502020204030204" pitchFamily="34" charset="0"/>
                <a:ea typeface="DengXian" panose="02010600030101010101" pitchFamily="2" charset="-122"/>
                <a:cs typeface="Calibri" panose="020F0502020204030204" pitchFamily="34" charset="0"/>
              </a:rPr>
              <a:t>Benzodiazepines  have a clear association with dementia.</a:t>
            </a:r>
            <a:endParaRPr lang="en-US" sz="2400">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endParaRPr lang="en-US" sz="2000">
              <a:effectLst/>
              <a:latin typeface="Calibri" panose="020F0502020204030204" pitchFamily="34" charset="0"/>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39291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3" name="Content Placeholder 2">
            <a:extLst>
              <a:ext uri="{FF2B5EF4-FFF2-40B4-BE49-F238E27FC236}">
                <a16:creationId xmlns:a16="http://schemas.microsoft.com/office/drawing/2014/main" id="{6E092896-82C7-7985-1291-4BF26544B03B}"/>
              </a:ext>
            </a:extLst>
          </p:cNvPr>
          <p:cNvSpPr>
            <a:spLocks noGrp="1"/>
          </p:cNvSpPr>
          <p:nvPr>
            <p:ph idx="1"/>
          </p:nvPr>
        </p:nvSpPr>
        <p:spPr>
          <a:xfrm>
            <a:off x="819149" y="1065467"/>
            <a:ext cx="8950493" cy="3059967"/>
          </a:xfrm>
          <a:solidFill>
            <a:schemeClr val="accent6">
              <a:lumMod val="40000"/>
              <a:lumOff val="60000"/>
            </a:schemeClr>
          </a:solidFill>
          <a:ln w="28575">
            <a:solidFill>
              <a:srgbClr val="00B050"/>
            </a:solidFill>
          </a:ln>
        </p:spPr>
        <p:txBody>
          <a:bodyPr>
            <a:noAutofit/>
          </a:bodyPr>
          <a:lstStyle/>
          <a:p>
            <a:pPr marL="0" marR="0" indent="0">
              <a:spcBef>
                <a:spcPts val="0"/>
              </a:spcBef>
              <a:spcAft>
                <a:spcPts val="0"/>
              </a:spcAft>
              <a:buNone/>
            </a:pPr>
            <a:r>
              <a:rPr lang="en-US" sz="2400">
                <a:solidFill>
                  <a:srgbClr val="000000"/>
                </a:solidFill>
                <a:ea typeface="DengXian" panose="02010600030101010101" pitchFamily="2" charset="-122"/>
                <a:cs typeface="Times New Roman" panose="02020603050405020304" pitchFamily="18" charset="0"/>
              </a:rPr>
              <a:t>Z drugs: (zopiclone, zolpidem) </a:t>
            </a:r>
          </a:p>
          <a:p>
            <a:pPr marL="457200" lvl="1">
              <a:spcBef>
                <a:spcPts val="0"/>
              </a:spcBef>
            </a:pPr>
            <a:r>
              <a:rPr lang="en-CA">
                <a:effectLst/>
                <a:ea typeface="DengXian" panose="02010600030101010101" pitchFamily="2" charset="-122"/>
                <a:cs typeface="Times New Roman" panose="02020603050405020304" pitchFamily="18" charset="0"/>
              </a:rPr>
              <a:t>fall asleep faster 12-22 min, </a:t>
            </a:r>
            <a:r>
              <a:rPr lang="en-CA">
                <a:ea typeface="DengXian" panose="02010600030101010101" pitchFamily="2" charset="-122"/>
                <a:cs typeface="Times New Roman" panose="02020603050405020304" pitchFamily="18" charset="0"/>
              </a:rPr>
              <a:t>about 28 minutes </a:t>
            </a:r>
            <a:r>
              <a:rPr lang="en-CA">
                <a:effectLst/>
                <a:ea typeface="DengXian" panose="02010600030101010101" pitchFamily="2" charset="-122"/>
                <a:cs typeface="Times New Roman" panose="02020603050405020304" pitchFamily="18" charset="0"/>
              </a:rPr>
              <a:t>more sleeping time, no change in perceived sleep quality</a:t>
            </a:r>
            <a:endParaRPr lang="en-US">
              <a:effectLst/>
              <a:ea typeface="DengXian" panose="02010600030101010101" pitchFamily="2" charset="-122"/>
              <a:cs typeface="Times New Roman" panose="02020603050405020304" pitchFamily="18" charset="0"/>
            </a:endParaRPr>
          </a:p>
          <a:p>
            <a:pPr marL="457200" lvl="1">
              <a:spcBef>
                <a:spcPts val="0"/>
              </a:spcBef>
            </a:pPr>
            <a:r>
              <a:rPr lang="en-US">
                <a:solidFill>
                  <a:srgbClr val="000000"/>
                </a:solidFill>
                <a:effectLst/>
                <a:latin typeface="Calibri" panose="020F0502020204030204" pitchFamily="34" charset="0"/>
                <a:ea typeface="DengXian" panose="02010600030101010101" pitchFamily="2" charset="-122"/>
                <a:cs typeface="Calibri" panose="020F0502020204030204" pitchFamily="34" charset="0"/>
              </a:rPr>
              <a:t>Few side effects (all patients): </a:t>
            </a:r>
          </a:p>
          <a:p>
            <a:pPr marL="914400" lvl="2">
              <a:spcBef>
                <a:spcPts val="0"/>
              </a:spcBef>
            </a:pPr>
            <a:r>
              <a:rPr lang="en-US" sz="2400">
                <a:solidFill>
                  <a:srgbClr val="000000"/>
                </a:solidFill>
                <a:effectLst/>
                <a:latin typeface="Calibri" panose="020F0502020204030204" pitchFamily="34" charset="0"/>
                <a:ea typeface="DengXian" panose="02010600030101010101" pitchFamily="2" charset="-122"/>
                <a:cs typeface="Calibri" panose="020F0502020204030204" pitchFamily="34" charset="0"/>
              </a:rPr>
              <a:t> dry mouth, metallic taste</a:t>
            </a:r>
          </a:p>
          <a:p>
            <a:pPr marL="914400" lvl="2">
              <a:spcBef>
                <a:spcPts val="0"/>
              </a:spcBef>
            </a:pPr>
            <a:r>
              <a:rPr lang="en-US" sz="2400">
                <a:solidFill>
                  <a:srgbClr val="000000"/>
                </a:solidFill>
                <a:latin typeface="Calibri" panose="020F0502020204030204" pitchFamily="34" charset="0"/>
                <a:ea typeface="DengXian" panose="02010600030101010101" pitchFamily="2" charset="-122"/>
                <a:cs typeface="Calibri" panose="020F0502020204030204" pitchFamily="34" charset="0"/>
              </a:rPr>
              <a:t>Inconsistent effect on verbal memory or attention</a:t>
            </a:r>
          </a:p>
          <a:p>
            <a:pPr marL="914400" lvl="2">
              <a:spcBef>
                <a:spcPts val="0"/>
              </a:spcBef>
            </a:pPr>
            <a:r>
              <a:rPr lang="en-US" sz="2400">
                <a:solidFill>
                  <a:srgbClr val="000000"/>
                </a:solidFill>
                <a:effectLst/>
                <a:latin typeface="Calibri" panose="020F0502020204030204" pitchFamily="34" charset="0"/>
                <a:ea typeface="DengXian" panose="02010600030101010101" pitchFamily="2" charset="-122"/>
                <a:cs typeface="Calibri" panose="020F0502020204030204" pitchFamily="34" charset="0"/>
              </a:rPr>
              <a:t>No </a:t>
            </a:r>
            <a:r>
              <a:rPr lang="en-US" sz="2400">
                <a:solidFill>
                  <a:srgbClr val="000000"/>
                </a:solidFill>
                <a:latin typeface="Calibri" panose="020F0502020204030204" pitchFamily="34" charset="0"/>
                <a:ea typeface="DengXian" panose="02010600030101010101" pitchFamily="2" charset="-122"/>
                <a:cs typeface="Calibri" panose="020F0502020204030204" pitchFamily="34" charset="0"/>
              </a:rPr>
              <a:t>difference in falls</a:t>
            </a:r>
          </a:p>
          <a:p>
            <a:pPr marL="457200" lvl="1">
              <a:spcBef>
                <a:spcPts val="0"/>
              </a:spcBef>
            </a:pPr>
            <a:r>
              <a:rPr lang="en-US">
                <a:solidFill>
                  <a:srgbClr val="000000"/>
                </a:solidFill>
                <a:latin typeface="Calibri" panose="020F0502020204030204" pitchFamily="34" charset="0"/>
                <a:ea typeface="DengXian" panose="02010600030101010101" pitchFamily="2" charset="-122"/>
                <a:cs typeface="Calibri" panose="020F0502020204030204" pitchFamily="34" charset="0"/>
              </a:rPr>
              <a:t>Few studies in older patients, but Cochrane review (2018) found no significant adverse effects over 1-6 </a:t>
            </a:r>
            <a:r>
              <a:rPr lang="en-US" err="1">
                <a:solidFill>
                  <a:srgbClr val="000000"/>
                </a:solidFill>
                <a:latin typeface="Calibri" panose="020F0502020204030204" pitchFamily="34" charset="0"/>
                <a:ea typeface="DengXian" panose="02010600030101010101" pitchFamily="2" charset="-122"/>
                <a:cs typeface="Calibri" panose="020F0502020204030204" pitchFamily="34" charset="0"/>
              </a:rPr>
              <a:t>mo</a:t>
            </a:r>
            <a:endParaRPr lang="en-US">
              <a:solidFill>
                <a:srgbClr val="000000"/>
              </a:solidFill>
              <a:highlight>
                <a:srgbClr val="FFFF00"/>
              </a:highlight>
              <a:latin typeface="Calibri" panose="020F0502020204030204" pitchFamily="34" charset="0"/>
              <a:ea typeface="DengXian" panose="02010600030101010101" pitchFamily="2" charset="-122"/>
              <a:cs typeface="Calibri" panose="020F0502020204030204" pitchFamily="34" charset="0"/>
            </a:endParaRPr>
          </a:p>
        </p:txBody>
      </p:sp>
      <p:sp>
        <p:nvSpPr>
          <p:cNvPr id="6" name="TextBox 5">
            <a:extLst>
              <a:ext uri="{FF2B5EF4-FFF2-40B4-BE49-F238E27FC236}">
                <a16:creationId xmlns:a16="http://schemas.microsoft.com/office/drawing/2014/main" id="{20A9C2AC-BCB2-978A-756B-3E58CDFFC475}"/>
              </a:ext>
            </a:extLst>
          </p:cNvPr>
          <p:cNvSpPr txBox="1"/>
          <p:nvPr/>
        </p:nvSpPr>
        <p:spPr>
          <a:xfrm>
            <a:off x="585233" y="4179276"/>
            <a:ext cx="9322344" cy="2985433"/>
          </a:xfrm>
          <a:prstGeom prst="rect">
            <a:avLst/>
          </a:prstGeom>
          <a:noFill/>
        </p:spPr>
        <p:txBody>
          <a:bodyPr wrap="square">
            <a:spAutoFit/>
          </a:bodyPr>
          <a:lstStyle/>
          <a:p>
            <a:pPr marL="0" marR="0">
              <a:spcBef>
                <a:spcPts val="0"/>
              </a:spcBef>
              <a:spcAft>
                <a:spcPts val="0"/>
              </a:spcAft>
            </a:pPr>
            <a:r>
              <a:rPr lang="en-CA" sz="2400">
                <a:effectLst/>
                <a:latin typeface="Calibri" panose="020F0502020204030204" pitchFamily="34" charset="0"/>
                <a:ea typeface="DengXian" panose="02010600030101010101" pitchFamily="2" charset="-122"/>
                <a:cs typeface="Calibri" panose="020F0502020204030204" pitchFamily="34" charset="0"/>
              </a:rPr>
              <a:t>Pick all that  are true:</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CA" sz="2400">
                <a:effectLst/>
                <a:latin typeface="Calibri" panose="020F0502020204030204" pitchFamily="34" charset="0"/>
                <a:ea typeface="DengXian" panose="02010600030101010101" pitchFamily="2" charset="-122"/>
                <a:cs typeface="Calibri" panose="020F0502020204030204" pitchFamily="34" charset="0"/>
              </a:rPr>
              <a:t> </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US" sz="24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Z-drugs are effective with minimal side effects in RCTs</a:t>
            </a:r>
          </a:p>
          <a:p>
            <a:pPr marL="342900" marR="0" indent="-342900">
              <a:spcBef>
                <a:spcPts val="0"/>
              </a:spcBef>
              <a:spcAft>
                <a:spcPts val="0"/>
              </a:spcAft>
              <a:buFont typeface="+mj-lt"/>
              <a:buAutoNum type="arabicPeriod"/>
            </a:pPr>
            <a:r>
              <a:rPr lang="en-US" sz="24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Placebo response is about 25-75% to that of</a:t>
            </a:r>
            <a:r>
              <a:rPr lang="en-US" sz="2400" b="1">
                <a:solidFill>
                  <a:srgbClr val="00B050"/>
                </a:solidFill>
                <a:latin typeface="Calibri" panose="020F0502020204030204" pitchFamily="34" charset="0"/>
                <a:ea typeface="DengXian" panose="02010600030101010101" pitchFamily="2" charset="-122"/>
                <a:cs typeface="Calibri" panose="020F0502020204030204" pitchFamily="34" charset="0"/>
              </a:rPr>
              <a:t> active medication.</a:t>
            </a:r>
          </a:p>
          <a:p>
            <a:pPr marL="342900" marR="0" indent="-342900">
              <a:spcBef>
                <a:spcPts val="0"/>
              </a:spcBef>
              <a:spcAft>
                <a:spcPts val="0"/>
              </a:spcAft>
              <a:buFont typeface="+mj-lt"/>
              <a:buAutoNum type="arabicPeriod"/>
            </a:pPr>
            <a:r>
              <a:rPr lang="en-US" sz="2400">
                <a:effectLst/>
                <a:latin typeface="Calibri" panose="020F0502020204030204" pitchFamily="34" charset="0"/>
                <a:ea typeface="DengXian" panose="02010600030101010101" pitchFamily="2" charset="-122"/>
                <a:cs typeface="Calibri" panose="020F0502020204030204" pitchFamily="34" charset="0"/>
              </a:rPr>
              <a:t>Trazodone is effective and safer than other sedative-hypnotics.</a:t>
            </a:r>
          </a:p>
          <a:p>
            <a:pPr marL="342900" indent="-342900">
              <a:buFont typeface="+mj-lt"/>
              <a:buAutoNum type="arabicPeriod"/>
            </a:pPr>
            <a:r>
              <a:rPr lang="en-US" sz="2400">
                <a:latin typeface="Calibri" panose="020F0502020204030204" pitchFamily="34" charset="0"/>
                <a:ea typeface="DengXian" panose="02010600030101010101" pitchFamily="2" charset="-122"/>
                <a:cs typeface="Calibri" panose="020F0502020204030204" pitchFamily="34" charset="0"/>
              </a:rPr>
              <a:t>Benzodiazepines result in more falls than other medication classes.</a:t>
            </a:r>
            <a:endParaRPr lang="en-US" sz="2400">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pPr marL="342900" indent="-342900">
              <a:buFont typeface="+mj-lt"/>
              <a:buAutoNum type="arabicPeriod"/>
            </a:pPr>
            <a:r>
              <a:rPr lang="en-US" sz="2400">
                <a:latin typeface="Calibri" panose="020F0502020204030204" pitchFamily="34" charset="0"/>
                <a:ea typeface="DengXian" panose="02010600030101010101" pitchFamily="2" charset="-122"/>
                <a:cs typeface="Calibri" panose="020F0502020204030204" pitchFamily="34" charset="0"/>
              </a:rPr>
              <a:t>Benzodiazepines  have a clear association with dementia.</a:t>
            </a:r>
            <a:endParaRPr lang="en-US" sz="2400">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pPr marR="0">
              <a:spcBef>
                <a:spcPts val="0"/>
              </a:spcBef>
              <a:spcAft>
                <a:spcPts val="0"/>
              </a:spcAft>
            </a:pPr>
            <a:endParaRPr lang="en-US" sz="2000">
              <a:effectLst/>
              <a:latin typeface="Calibri" panose="020F0502020204030204" pitchFamily="34" charset="0"/>
              <a:ea typeface="DengXian" panose="02010600030101010101" pitchFamily="2" charset="-122"/>
              <a:cs typeface="Calibri" panose="020F0502020204030204" pitchFamily="34" charset="0"/>
            </a:endParaRPr>
          </a:p>
        </p:txBody>
      </p:sp>
      <p:pic>
        <p:nvPicPr>
          <p:cNvPr id="4" name="Picture 3" descr="A person wearing a green jacket and a green dress&#10;&#10;Description automatically generated">
            <a:extLst>
              <a:ext uri="{FF2B5EF4-FFF2-40B4-BE49-F238E27FC236}">
                <a16:creationId xmlns:a16="http://schemas.microsoft.com/office/drawing/2014/main" id="{3D1E79DD-83C4-DDC0-2B86-72D7FD45F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764" y="786810"/>
            <a:ext cx="3291135" cy="6071190"/>
          </a:xfrm>
          <a:prstGeom prst="rect">
            <a:avLst/>
          </a:prstGeom>
        </p:spPr>
      </p:pic>
    </p:spTree>
    <p:extLst>
      <p:ext uri="{BB962C8B-B14F-4D97-AF65-F5344CB8AC3E}">
        <p14:creationId xmlns:p14="http://schemas.microsoft.com/office/powerpoint/2010/main" val="17410338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3" name="Content Placeholder 2">
            <a:extLst>
              <a:ext uri="{FF2B5EF4-FFF2-40B4-BE49-F238E27FC236}">
                <a16:creationId xmlns:a16="http://schemas.microsoft.com/office/drawing/2014/main" id="{6E092896-82C7-7985-1291-4BF26544B03B}"/>
              </a:ext>
            </a:extLst>
          </p:cNvPr>
          <p:cNvSpPr>
            <a:spLocks noGrp="1"/>
          </p:cNvSpPr>
          <p:nvPr>
            <p:ph idx="1"/>
          </p:nvPr>
        </p:nvSpPr>
        <p:spPr>
          <a:xfrm>
            <a:off x="565789" y="1467295"/>
            <a:ext cx="9446169" cy="1699460"/>
          </a:xfrm>
          <a:solidFill>
            <a:schemeClr val="accent6">
              <a:lumMod val="40000"/>
              <a:lumOff val="60000"/>
            </a:schemeClr>
          </a:solidFill>
          <a:ln w="28575">
            <a:solidFill>
              <a:srgbClr val="00B050"/>
            </a:solidFill>
          </a:ln>
        </p:spPr>
        <p:txBody>
          <a:bodyPr>
            <a:noAutofit/>
          </a:bodyPr>
          <a:lstStyle/>
          <a:p>
            <a:pPr marL="0" marR="0" indent="0">
              <a:spcBef>
                <a:spcPts val="0"/>
              </a:spcBef>
              <a:spcAft>
                <a:spcPts val="0"/>
              </a:spcAft>
              <a:buNone/>
            </a:pPr>
            <a:r>
              <a:rPr lang="en-US" sz="2400">
                <a:solidFill>
                  <a:srgbClr val="000000"/>
                </a:solidFill>
                <a:latin typeface="Calibri "/>
                <a:ea typeface="DengXian" panose="02010600030101010101" pitchFamily="2" charset="-122"/>
                <a:cs typeface="Times New Roman" panose="02020603050405020304" pitchFamily="18" charset="0"/>
              </a:rPr>
              <a:t>Placebo improves sleep measures significantly in both subjective and objective (polysomnography) measures between 25-75% of an active medication.  </a:t>
            </a:r>
          </a:p>
          <a:p>
            <a:pPr>
              <a:spcBef>
                <a:spcPts val="0"/>
              </a:spcBef>
            </a:pPr>
            <a:r>
              <a:rPr lang="en-US" sz="2400">
                <a:solidFill>
                  <a:srgbClr val="000000"/>
                </a:solidFill>
                <a:latin typeface="Calibri "/>
                <a:ea typeface="DengXian" panose="02010600030101010101" pitchFamily="2" charset="-122"/>
                <a:cs typeface="Times New Roman" panose="02020603050405020304" pitchFamily="18" charset="0"/>
              </a:rPr>
              <a:t>For example, in one RCT, placebo improved total sleep time by 36 minutes and eszopiclone increased it by 72 minutes</a:t>
            </a:r>
            <a:endParaRPr lang="en-US" sz="2400">
              <a:solidFill>
                <a:srgbClr val="000000"/>
              </a:solidFill>
              <a:highlight>
                <a:srgbClr val="FFFF00"/>
              </a:highlight>
              <a:latin typeface="Calibri "/>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20A9C2AC-BCB2-978A-756B-3E58CDFFC475}"/>
              </a:ext>
            </a:extLst>
          </p:cNvPr>
          <p:cNvSpPr txBox="1"/>
          <p:nvPr/>
        </p:nvSpPr>
        <p:spPr>
          <a:xfrm>
            <a:off x="436252" y="4180344"/>
            <a:ext cx="10185550" cy="2677656"/>
          </a:xfrm>
          <a:prstGeom prst="rect">
            <a:avLst/>
          </a:prstGeom>
          <a:noFill/>
        </p:spPr>
        <p:txBody>
          <a:bodyPr wrap="square">
            <a:spAutoFit/>
          </a:bodyPr>
          <a:lstStyle/>
          <a:p>
            <a:pPr marL="0" marR="0">
              <a:spcBef>
                <a:spcPts val="0"/>
              </a:spcBef>
              <a:spcAft>
                <a:spcPts val="0"/>
              </a:spcAft>
            </a:pPr>
            <a:r>
              <a:rPr lang="en-CA" sz="2400">
                <a:effectLst/>
                <a:latin typeface="Calibri" panose="020F0502020204030204" pitchFamily="34" charset="0"/>
                <a:ea typeface="DengXian" panose="02010600030101010101" pitchFamily="2" charset="-122"/>
                <a:cs typeface="Calibri" panose="020F0502020204030204" pitchFamily="34" charset="0"/>
              </a:rPr>
              <a:t>Pick all that  are true:</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CA" sz="2400">
                <a:effectLst/>
                <a:latin typeface="Calibri" panose="020F0502020204030204" pitchFamily="34" charset="0"/>
                <a:ea typeface="DengXian" panose="02010600030101010101" pitchFamily="2" charset="-122"/>
                <a:cs typeface="Calibri" panose="020F0502020204030204" pitchFamily="34" charset="0"/>
              </a:rPr>
              <a:t> </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US" sz="24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Z-drugs are effective with minimal side effects in RCTs.</a:t>
            </a:r>
          </a:p>
          <a:p>
            <a:pPr marL="342900" marR="0" indent="-342900">
              <a:spcBef>
                <a:spcPts val="0"/>
              </a:spcBef>
              <a:spcAft>
                <a:spcPts val="0"/>
              </a:spcAft>
              <a:buFont typeface="+mj-lt"/>
              <a:buAutoNum type="arabicPeriod"/>
            </a:pPr>
            <a:r>
              <a:rPr lang="en-US" sz="24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Placebo response is about 25-75% to that of</a:t>
            </a:r>
            <a:r>
              <a:rPr lang="en-US" sz="2400" b="1">
                <a:solidFill>
                  <a:srgbClr val="00B050"/>
                </a:solidFill>
                <a:latin typeface="Calibri" panose="020F0502020204030204" pitchFamily="34" charset="0"/>
                <a:ea typeface="DengXian" panose="02010600030101010101" pitchFamily="2" charset="-122"/>
                <a:cs typeface="Calibri" panose="020F0502020204030204" pitchFamily="34" charset="0"/>
              </a:rPr>
              <a:t> active medication.</a:t>
            </a:r>
          </a:p>
          <a:p>
            <a:pPr marL="342900" marR="0" indent="-342900">
              <a:spcBef>
                <a:spcPts val="0"/>
              </a:spcBef>
              <a:spcAft>
                <a:spcPts val="0"/>
              </a:spcAft>
              <a:buFont typeface="+mj-lt"/>
              <a:buAutoNum type="arabicPeriod"/>
            </a:pPr>
            <a:r>
              <a:rPr lang="en-US" sz="2400">
                <a:effectLst/>
                <a:latin typeface="Calibri" panose="020F0502020204030204" pitchFamily="34" charset="0"/>
                <a:ea typeface="DengXian" panose="02010600030101010101" pitchFamily="2" charset="-122"/>
                <a:cs typeface="Calibri" panose="020F0502020204030204" pitchFamily="34" charset="0"/>
              </a:rPr>
              <a:t>Trazodone is effective and safer than other sedative-hypnotics.</a:t>
            </a:r>
          </a:p>
          <a:p>
            <a:pPr marL="342900" indent="-342900">
              <a:buFont typeface="+mj-lt"/>
              <a:buAutoNum type="arabicPeriod"/>
            </a:pPr>
            <a:r>
              <a:rPr lang="en-US" sz="2400">
                <a:latin typeface="Calibri" panose="020F0502020204030204" pitchFamily="34" charset="0"/>
                <a:ea typeface="DengXian" panose="02010600030101010101" pitchFamily="2" charset="-122"/>
                <a:cs typeface="Calibri" panose="020F0502020204030204" pitchFamily="34" charset="0"/>
              </a:rPr>
              <a:t>Benzodiazepines result in more falls than other medication classes.</a:t>
            </a:r>
          </a:p>
          <a:p>
            <a:pPr marL="342900" indent="-342900">
              <a:buFont typeface="+mj-lt"/>
              <a:buAutoNum type="arabicPeriod"/>
            </a:pPr>
            <a:r>
              <a:rPr lang="en-US" sz="2400">
                <a:latin typeface="Calibri" panose="020F0502020204030204" pitchFamily="34" charset="0"/>
                <a:ea typeface="DengXian" panose="02010600030101010101" pitchFamily="2" charset="-122"/>
                <a:cs typeface="Calibri" panose="020F0502020204030204" pitchFamily="34" charset="0"/>
              </a:rPr>
              <a:t>Benzodiazepines  have a clear association with dementia. </a:t>
            </a:r>
            <a:endParaRPr lang="en-US" sz="2400">
              <a:effectLst/>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p:txBody>
      </p:sp>
      <p:pic>
        <p:nvPicPr>
          <p:cNvPr id="4" name="Picture 3" descr="A person wearing a green jacket and a green dress&#10;&#10;Description automatically generated">
            <a:extLst>
              <a:ext uri="{FF2B5EF4-FFF2-40B4-BE49-F238E27FC236}">
                <a16:creationId xmlns:a16="http://schemas.microsoft.com/office/drawing/2014/main" id="{94BF71B0-E2E5-AA75-E4B9-39C546310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685" y="786810"/>
            <a:ext cx="3291135" cy="6071190"/>
          </a:xfrm>
          <a:prstGeom prst="rect">
            <a:avLst/>
          </a:prstGeom>
        </p:spPr>
      </p:pic>
    </p:spTree>
    <p:extLst>
      <p:ext uri="{BB962C8B-B14F-4D97-AF65-F5344CB8AC3E}">
        <p14:creationId xmlns:p14="http://schemas.microsoft.com/office/powerpoint/2010/main" val="10514071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3" name="Content Placeholder 2">
            <a:extLst>
              <a:ext uri="{FF2B5EF4-FFF2-40B4-BE49-F238E27FC236}">
                <a16:creationId xmlns:a16="http://schemas.microsoft.com/office/drawing/2014/main" id="{6E092896-82C7-7985-1291-4BF26544B03B}"/>
              </a:ext>
            </a:extLst>
          </p:cNvPr>
          <p:cNvSpPr>
            <a:spLocks noGrp="1"/>
          </p:cNvSpPr>
          <p:nvPr>
            <p:ph idx="1"/>
          </p:nvPr>
        </p:nvSpPr>
        <p:spPr>
          <a:xfrm>
            <a:off x="695324" y="978197"/>
            <a:ext cx="9446169" cy="2137144"/>
          </a:xfrm>
          <a:solidFill>
            <a:schemeClr val="accent4">
              <a:lumMod val="40000"/>
              <a:lumOff val="60000"/>
            </a:schemeClr>
          </a:solidFill>
          <a:ln w="28575">
            <a:solidFill>
              <a:srgbClr val="FFC000"/>
            </a:solidFill>
          </a:ln>
        </p:spPr>
        <p:txBody>
          <a:bodyPr>
            <a:noAutofit/>
          </a:bodyPr>
          <a:lstStyle/>
          <a:p>
            <a:r>
              <a:rPr lang="en-US" sz="2400" i="0" u="none" strike="noStrike" baseline="0">
                <a:solidFill>
                  <a:srgbClr val="000000"/>
                </a:solidFill>
                <a:latin typeface="Calibri" panose="020F0502020204030204" pitchFamily="34" charset="0"/>
                <a:cs typeface="Calibri" panose="020F0502020204030204" pitchFamily="34" charset="0"/>
              </a:rPr>
              <a:t>Trazodone has a “small” effect on short-term sleep quality and perhaps 0.3 less awakenings per night, trazodone does not have consistent benefits on sleep over placebo.</a:t>
            </a:r>
          </a:p>
          <a:p>
            <a:pPr lvl="1"/>
            <a:r>
              <a:rPr lang="en-US" i="0" u="none" strike="noStrike" baseline="0">
                <a:solidFill>
                  <a:srgbClr val="000000"/>
                </a:solidFill>
                <a:latin typeface="Calibri" panose="020F0502020204030204" pitchFamily="34" charset="0"/>
                <a:cs typeface="Calibri" panose="020F0502020204030204" pitchFamily="34" charset="0"/>
              </a:rPr>
              <a:t> falls – no difference compared to other sleep medications, more compared to no medication (retrospective observational data)</a:t>
            </a:r>
          </a:p>
          <a:p>
            <a:pPr lvl="1"/>
            <a:r>
              <a:rPr lang="en-US">
                <a:solidFill>
                  <a:srgbClr val="000000"/>
                </a:solidFill>
                <a:latin typeface="Calibri" panose="020F0502020204030204" pitchFamily="34" charset="0"/>
                <a:ea typeface="DengXian" panose="02010600030101010101" pitchFamily="2" charset="-122"/>
                <a:cs typeface="Calibri" panose="020F0502020204030204" pitchFamily="34" charset="0"/>
              </a:rPr>
              <a:t>Mortality (versus no antidepressant, observational) 12% versus 7%</a:t>
            </a:r>
          </a:p>
        </p:txBody>
      </p:sp>
      <p:sp>
        <p:nvSpPr>
          <p:cNvPr id="6" name="TextBox 5">
            <a:extLst>
              <a:ext uri="{FF2B5EF4-FFF2-40B4-BE49-F238E27FC236}">
                <a16:creationId xmlns:a16="http://schemas.microsoft.com/office/drawing/2014/main" id="{20A9C2AC-BCB2-978A-756B-3E58CDFFC475}"/>
              </a:ext>
            </a:extLst>
          </p:cNvPr>
          <p:cNvSpPr txBox="1"/>
          <p:nvPr/>
        </p:nvSpPr>
        <p:spPr>
          <a:xfrm>
            <a:off x="436252" y="3742660"/>
            <a:ext cx="10185550" cy="2677656"/>
          </a:xfrm>
          <a:prstGeom prst="rect">
            <a:avLst/>
          </a:prstGeom>
          <a:noFill/>
        </p:spPr>
        <p:txBody>
          <a:bodyPr wrap="square">
            <a:spAutoFit/>
          </a:bodyPr>
          <a:lstStyle/>
          <a:p>
            <a:pPr marL="0" marR="0">
              <a:spcBef>
                <a:spcPts val="0"/>
              </a:spcBef>
              <a:spcAft>
                <a:spcPts val="0"/>
              </a:spcAft>
            </a:pPr>
            <a:r>
              <a:rPr lang="en-CA" sz="2400">
                <a:effectLst/>
                <a:latin typeface="Calibri" panose="020F0502020204030204" pitchFamily="34" charset="0"/>
                <a:ea typeface="DengXian" panose="02010600030101010101" pitchFamily="2" charset="-122"/>
                <a:cs typeface="Calibri" panose="020F0502020204030204" pitchFamily="34" charset="0"/>
              </a:rPr>
              <a:t>Pick all that  are true:</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CA" sz="2400">
                <a:effectLst/>
                <a:latin typeface="Calibri" panose="020F0502020204030204" pitchFamily="34" charset="0"/>
                <a:ea typeface="DengXian" panose="02010600030101010101" pitchFamily="2" charset="-122"/>
                <a:cs typeface="Calibri" panose="020F0502020204030204" pitchFamily="34" charset="0"/>
              </a:rPr>
              <a:t> </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US" sz="24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Z-drugs are effective with minimal side effects in RCTs.</a:t>
            </a:r>
          </a:p>
          <a:p>
            <a:pPr marL="342900" marR="0" indent="-342900">
              <a:spcBef>
                <a:spcPts val="0"/>
              </a:spcBef>
              <a:spcAft>
                <a:spcPts val="0"/>
              </a:spcAft>
              <a:buFont typeface="+mj-lt"/>
              <a:buAutoNum type="arabicPeriod"/>
            </a:pPr>
            <a:r>
              <a:rPr lang="en-US" sz="24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Placebo response is about 25-75% to that of</a:t>
            </a:r>
            <a:r>
              <a:rPr lang="en-US" sz="2400" b="1">
                <a:solidFill>
                  <a:srgbClr val="00B050"/>
                </a:solidFill>
                <a:latin typeface="Calibri" panose="020F0502020204030204" pitchFamily="34" charset="0"/>
                <a:ea typeface="DengXian" panose="02010600030101010101" pitchFamily="2" charset="-122"/>
                <a:cs typeface="Calibri" panose="020F0502020204030204" pitchFamily="34" charset="0"/>
              </a:rPr>
              <a:t> active medication.</a:t>
            </a:r>
          </a:p>
          <a:p>
            <a:pPr marL="342900" marR="0" indent="-342900">
              <a:spcBef>
                <a:spcPts val="0"/>
              </a:spcBef>
              <a:spcAft>
                <a:spcPts val="0"/>
              </a:spcAft>
              <a:buFont typeface="+mj-lt"/>
              <a:buAutoNum type="arabicPeriod"/>
            </a:pPr>
            <a:r>
              <a:rPr lang="en-US" sz="2400">
                <a:effectLst/>
                <a:latin typeface="Calibri" panose="020F0502020204030204" pitchFamily="34" charset="0"/>
                <a:ea typeface="DengXian" panose="02010600030101010101" pitchFamily="2" charset="-122"/>
                <a:cs typeface="Calibri" panose="020F0502020204030204" pitchFamily="34" charset="0"/>
              </a:rPr>
              <a:t>Trazodone is effective and safer than other sedative-hypnotics.</a:t>
            </a:r>
          </a:p>
          <a:p>
            <a:pPr marL="342900" indent="-342900">
              <a:buFont typeface="+mj-lt"/>
              <a:buAutoNum type="arabicPeriod"/>
            </a:pPr>
            <a:r>
              <a:rPr lang="en-US" sz="2400">
                <a:latin typeface="Calibri" panose="020F0502020204030204" pitchFamily="34" charset="0"/>
                <a:ea typeface="DengXian" panose="02010600030101010101" pitchFamily="2" charset="-122"/>
                <a:cs typeface="Calibri" panose="020F0502020204030204" pitchFamily="34" charset="0"/>
              </a:rPr>
              <a:t>Benzodiazepines result in more falls than other medication classes. </a:t>
            </a:r>
          </a:p>
          <a:p>
            <a:pPr marL="342900" indent="-342900">
              <a:buFont typeface="+mj-lt"/>
              <a:buAutoNum type="arabicPeriod"/>
            </a:pPr>
            <a:r>
              <a:rPr lang="en-US" sz="2400">
                <a:latin typeface="Calibri" panose="020F0502020204030204" pitchFamily="34" charset="0"/>
                <a:ea typeface="DengXian" panose="02010600030101010101" pitchFamily="2" charset="-122"/>
                <a:cs typeface="Calibri" panose="020F0502020204030204" pitchFamily="34" charset="0"/>
              </a:rPr>
              <a:t>Benzodiazepines  have a clear association with dementia. </a:t>
            </a:r>
            <a:endParaRPr lang="en-US" sz="2400">
              <a:effectLst/>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p:txBody>
      </p:sp>
      <p:pic>
        <p:nvPicPr>
          <p:cNvPr id="4" name="Picture 3" descr="A person wearing a green jacket and a green dress&#10;&#10;Description automatically generated">
            <a:extLst>
              <a:ext uri="{FF2B5EF4-FFF2-40B4-BE49-F238E27FC236}">
                <a16:creationId xmlns:a16="http://schemas.microsoft.com/office/drawing/2014/main" id="{34004926-D2C8-28C5-A5E6-B8D9D306E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6546" y="855670"/>
            <a:ext cx="3291135" cy="6071190"/>
          </a:xfrm>
          <a:prstGeom prst="rect">
            <a:avLst/>
          </a:prstGeom>
        </p:spPr>
      </p:pic>
    </p:spTree>
    <p:extLst>
      <p:ext uri="{BB962C8B-B14F-4D97-AF65-F5344CB8AC3E}">
        <p14:creationId xmlns:p14="http://schemas.microsoft.com/office/powerpoint/2010/main" val="30911490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3" name="Content Placeholder 2">
            <a:extLst>
              <a:ext uri="{FF2B5EF4-FFF2-40B4-BE49-F238E27FC236}">
                <a16:creationId xmlns:a16="http://schemas.microsoft.com/office/drawing/2014/main" id="{6E092896-82C7-7985-1291-4BF26544B03B}"/>
              </a:ext>
            </a:extLst>
          </p:cNvPr>
          <p:cNvSpPr>
            <a:spLocks noGrp="1"/>
          </p:cNvSpPr>
          <p:nvPr>
            <p:ph idx="1"/>
          </p:nvPr>
        </p:nvSpPr>
        <p:spPr>
          <a:xfrm>
            <a:off x="544830" y="1326702"/>
            <a:ext cx="8196513" cy="2701257"/>
          </a:xfrm>
          <a:solidFill>
            <a:schemeClr val="accent4">
              <a:lumMod val="40000"/>
              <a:lumOff val="60000"/>
            </a:schemeClr>
          </a:solidFill>
          <a:ln w="28575">
            <a:solidFill>
              <a:srgbClr val="FFC000"/>
            </a:solidFill>
          </a:ln>
        </p:spPr>
        <p:txBody>
          <a:bodyPr>
            <a:normAutofit/>
          </a:bodyPr>
          <a:lstStyle/>
          <a:p>
            <a:pPr marL="0" indent="0">
              <a:buNone/>
            </a:pPr>
            <a:r>
              <a:rPr lang="en-US">
                <a:latin typeface="Calibri "/>
                <a:ea typeface="DengXian" panose="02010600030101010101" pitchFamily="2" charset="-122"/>
                <a:cs typeface="Times New Roman" panose="02020603050405020304" pitchFamily="18" charset="0"/>
              </a:rPr>
              <a:t>Benzodiazepines: Falls (from 2018 Systematic Review): </a:t>
            </a:r>
          </a:p>
          <a:p>
            <a:pPr lvl="1"/>
            <a:r>
              <a:rPr lang="en-US">
                <a:solidFill>
                  <a:srgbClr val="000000"/>
                </a:solidFill>
                <a:latin typeface="Adobe Clean DC"/>
              </a:rPr>
              <a:t>Benzodiazepines OR 1.42</a:t>
            </a:r>
          </a:p>
          <a:p>
            <a:pPr lvl="2"/>
            <a:r>
              <a:rPr lang="en-US">
                <a:solidFill>
                  <a:srgbClr val="000000"/>
                </a:solidFill>
                <a:latin typeface="Adobe Clean DC"/>
              </a:rPr>
              <a:t>Long acting (diazepam) 1.81</a:t>
            </a:r>
          </a:p>
          <a:p>
            <a:pPr lvl="2"/>
            <a:r>
              <a:rPr lang="en-US">
                <a:solidFill>
                  <a:srgbClr val="000000"/>
                </a:solidFill>
                <a:latin typeface="Adobe Clean DC"/>
              </a:rPr>
              <a:t>Short acting (oxazepam, lorazepam)  1.27</a:t>
            </a:r>
          </a:p>
          <a:p>
            <a:pPr lvl="1"/>
            <a:r>
              <a:rPr lang="en-US">
                <a:solidFill>
                  <a:srgbClr val="000000"/>
                </a:solidFill>
                <a:latin typeface="Adobe Clean DC"/>
              </a:rPr>
              <a:t>Antipsychotic OR 1.54</a:t>
            </a:r>
          </a:p>
          <a:p>
            <a:pPr lvl="1"/>
            <a:r>
              <a:rPr lang="en-US">
                <a:solidFill>
                  <a:srgbClr val="000000"/>
                </a:solidFill>
                <a:latin typeface="Adobe Clean DC"/>
              </a:rPr>
              <a:t>Antidepressant OR 1.57</a:t>
            </a:r>
          </a:p>
          <a:p>
            <a:pPr lvl="1"/>
            <a:endParaRPr lang="en-US">
              <a:latin typeface="Calibri "/>
              <a:ea typeface="DengXian" panose="02010600030101010101" pitchFamily="2" charset="-122"/>
              <a:cs typeface="Times New Roman" panose="02020603050405020304" pitchFamily="18" charset="0"/>
            </a:endParaRPr>
          </a:p>
          <a:p>
            <a:pPr marL="457200" lvl="1">
              <a:spcBef>
                <a:spcPts val="0"/>
              </a:spcBef>
            </a:pPr>
            <a:endParaRPr lang="en-US" sz="1600">
              <a:latin typeface="Calibri "/>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20A9C2AC-BCB2-978A-756B-3E58CDFFC475}"/>
              </a:ext>
            </a:extLst>
          </p:cNvPr>
          <p:cNvSpPr txBox="1"/>
          <p:nvPr/>
        </p:nvSpPr>
        <p:spPr>
          <a:xfrm>
            <a:off x="544830" y="4179276"/>
            <a:ext cx="10549890" cy="3354765"/>
          </a:xfrm>
          <a:prstGeom prst="rect">
            <a:avLst/>
          </a:prstGeom>
          <a:noFill/>
        </p:spPr>
        <p:txBody>
          <a:bodyPr wrap="square">
            <a:spAutoFit/>
          </a:bodyPr>
          <a:lstStyle/>
          <a:p>
            <a:pPr marL="0" marR="0">
              <a:spcBef>
                <a:spcPts val="0"/>
              </a:spcBef>
              <a:spcAft>
                <a:spcPts val="0"/>
              </a:spcAft>
            </a:pPr>
            <a:r>
              <a:rPr lang="en-CA" sz="2400">
                <a:effectLst/>
                <a:latin typeface="Calibri" panose="020F0502020204030204" pitchFamily="34" charset="0"/>
                <a:ea typeface="DengXian" panose="02010600030101010101" pitchFamily="2" charset="-122"/>
                <a:cs typeface="Calibri" panose="020F0502020204030204" pitchFamily="34" charset="0"/>
              </a:rPr>
              <a:t>Pick all that  are true:</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CA" sz="2400">
                <a:effectLst/>
                <a:latin typeface="Calibri" panose="020F0502020204030204" pitchFamily="34" charset="0"/>
                <a:ea typeface="DengXian" panose="02010600030101010101" pitchFamily="2" charset="-122"/>
                <a:cs typeface="Calibri" panose="020F0502020204030204" pitchFamily="34" charset="0"/>
              </a:rPr>
              <a:t> </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US" sz="24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Z-drugs are effective with minimal side effects in RCTs. </a:t>
            </a:r>
          </a:p>
          <a:p>
            <a:pPr marL="342900" marR="0" indent="-342900">
              <a:spcBef>
                <a:spcPts val="0"/>
              </a:spcBef>
              <a:spcAft>
                <a:spcPts val="0"/>
              </a:spcAft>
              <a:buFont typeface="+mj-lt"/>
              <a:buAutoNum type="arabicPeriod"/>
            </a:pPr>
            <a:r>
              <a:rPr lang="en-US" sz="24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Placebo response is about 25-75% to that of </a:t>
            </a:r>
            <a:r>
              <a:rPr lang="en-US" sz="2400" b="1">
                <a:solidFill>
                  <a:srgbClr val="00B050"/>
                </a:solidFill>
                <a:latin typeface="Calibri" panose="020F0502020204030204" pitchFamily="34" charset="0"/>
                <a:ea typeface="DengXian" panose="02010600030101010101" pitchFamily="2" charset="-122"/>
                <a:cs typeface="Calibri" panose="020F0502020204030204" pitchFamily="34" charset="0"/>
              </a:rPr>
              <a:t>active medication.</a:t>
            </a:r>
          </a:p>
          <a:p>
            <a:pPr marL="342900" marR="0" indent="-342900">
              <a:spcBef>
                <a:spcPts val="0"/>
              </a:spcBef>
              <a:spcAft>
                <a:spcPts val="0"/>
              </a:spcAft>
              <a:buFont typeface="+mj-lt"/>
              <a:buAutoNum type="arabicPeriod"/>
            </a:pPr>
            <a:r>
              <a:rPr lang="en-US" sz="2400">
                <a:effectLst/>
                <a:latin typeface="Calibri" panose="020F0502020204030204" pitchFamily="34" charset="0"/>
                <a:ea typeface="DengXian" panose="02010600030101010101" pitchFamily="2" charset="-122"/>
                <a:cs typeface="Calibri" panose="020F0502020204030204" pitchFamily="34" charset="0"/>
              </a:rPr>
              <a:t>Trazodone is effective and safer  than other sedative-hypnotics. </a:t>
            </a:r>
          </a:p>
          <a:p>
            <a:pPr marL="342900" indent="-342900">
              <a:buFont typeface="+mj-lt"/>
              <a:buAutoNum type="arabicPeriod"/>
            </a:pPr>
            <a:r>
              <a:rPr lang="en-US" sz="2400">
                <a:latin typeface="Calibri" panose="020F0502020204030204" pitchFamily="34" charset="0"/>
                <a:ea typeface="DengXian" panose="02010600030101010101" pitchFamily="2" charset="-122"/>
                <a:cs typeface="Calibri" panose="020F0502020204030204" pitchFamily="34" charset="0"/>
              </a:rPr>
              <a:t>Benzodiazepines result in more falls than other medication classes. </a:t>
            </a:r>
          </a:p>
          <a:p>
            <a:pPr marL="342900" indent="-342900">
              <a:buFont typeface="+mj-lt"/>
              <a:buAutoNum type="arabicPeriod"/>
            </a:pPr>
            <a:r>
              <a:rPr lang="en-US" sz="2400">
                <a:latin typeface="Calibri" panose="020F0502020204030204" pitchFamily="34" charset="0"/>
                <a:ea typeface="DengXian" panose="02010600030101010101" pitchFamily="2" charset="-122"/>
                <a:cs typeface="Calibri" panose="020F0502020204030204" pitchFamily="34" charset="0"/>
              </a:rPr>
              <a:t>Benzodiazepines  have a clear association with dementia.</a:t>
            </a:r>
            <a:endParaRPr lang="en-US" sz="2400">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endParaRPr lang="en-US" sz="2400">
              <a:effectLst/>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endParaRPr lang="en-US" sz="2000">
              <a:effectLst/>
              <a:latin typeface="Calibri" panose="020F0502020204030204" pitchFamily="34" charset="0"/>
              <a:ea typeface="DengXian" panose="02010600030101010101" pitchFamily="2" charset="-122"/>
              <a:cs typeface="Calibri" panose="020F0502020204030204" pitchFamily="34" charset="0"/>
            </a:endParaRPr>
          </a:p>
        </p:txBody>
      </p:sp>
      <p:pic>
        <p:nvPicPr>
          <p:cNvPr id="4" name="Picture 3" descr="A person wearing a green jacket and a green dress&#10;&#10;Description automatically generated">
            <a:extLst>
              <a:ext uri="{FF2B5EF4-FFF2-40B4-BE49-F238E27FC236}">
                <a16:creationId xmlns:a16="http://schemas.microsoft.com/office/drawing/2014/main" id="{B918FF39-79CA-608D-3F51-830BACEB8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1023" y="876936"/>
            <a:ext cx="3291135" cy="6071190"/>
          </a:xfrm>
          <a:prstGeom prst="rect">
            <a:avLst/>
          </a:prstGeom>
        </p:spPr>
      </p:pic>
    </p:spTree>
    <p:extLst>
      <p:ext uri="{BB962C8B-B14F-4D97-AF65-F5344CB8AC3E}">
        <p14:creationId xmlns:p14="http://schemas.microsoft.com/office/powerpoint/2010/main" val="280467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of a person&#10;&#10;Description automatically generated">
            <a:extLst>
              <a:ext uri="{FF2B5EF4-FFF2-40B4-BE49-F238E27FC236}">
                <a16:creationId xmlns:a16="http://schemas.microsoft.com/office/drawing/2014/main" id="{5605B2BE-27CD-6748-7DFE-AC6E1699D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084" y="1393145"/>
            <a:ext cx="3101432" cy="5721243"/>
          </a:xfrm>
          <a:prstGeom prst="rect">
            <a:avLst/>
          </a:prstGeom>
        </p:spPr>
      </p:pic>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Ken </a:t>
            </a:r>
            <a:r>
              <a:rPr lang="en-US" err="1"/>
              <a:t>Dosette</a:t>
            </a:r>
            <a:r>
              <a:rPr lang="en-US"/>
              <a:t>, 69</a:t>
            </a:r>
          </a:p>
        </p:txBody>
      </p:sp>
      <p:sp>
        <p:nvSpPr>
          <p:cNvPr id="14" name="Oval Callout 7">
            <a:extLst>
              <a:ext uri="{FF2B5EF4-FFF2-40B4-BE49-F238E27FC236}">
                <a16:creationId xmlns:a16="http://schemas.microsoft.com/office/drawing/2014/main" id="{2A909FA2-6CFD-ACD2-1CEA-06A3C459F8C2}"/>
              </a:ext>
            </a:extLst>
          </p:cNvPr>
          <p:cNvSpPr/>
          <p:nvPr/>
        </p:nvSpPr>
        <p:spPr>
          <a:xfrm>
            <a:off x="4442025" y="1312568"/>
            <a:ext cx="6251944" cy="1755910"/>
          </a:xfrm>
          <a:prstGeom prst="wedgeEllipseCallout">
            <a:avLst>
              <a:gd name="adj1" fmla="val 58368"/>
              <a:gd name="adj2" fmla="val 26093"/>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A3EF208-5CC6-CE8A-8C81-F97365C22873}"/>
              </a:ext>
            </a:extLst>
          </p:cNvPr>
          <p:cNvSpPr txBox="1"/>
          <p:nvPr/>
        </p:nvSpPr>
        <p:spPr>
          <a:xfrm>
            <a:off x="4760490" y="1635080"/>
            <a:ext cx="5572899" cy="1200329"/>
          </a:xfrm>
          <a:prstGeom prst="rect">
            <a:avLst/>
          </a:prstGeom>
          <a:noFill/>
        </p:spPr>
        <p:txBody>
          <a:bodyPr wrap="square" rtlCol="0">
            <a:spAutoFit/>
          </a:bodyPr>
          <a:lstStyle/>
          <a:p>
            <a:pPr algn="ctr"/>
            <a:r>
              <a:rPr lang="en-US" sz="2400"/>
              <a:t>I take my blood pressure like you ask me to. It’s usually around 115. The second number 60. The heart rate is also around 60.</a:t>
            </a:r>
          </a:p>
        </p:txBody>
      </p:sp>
      <p:sp>
        <p:nvSpPr>
          <p:cNvPr id="16" name="Rounded Rectangular Callout 6">
            <a:extLst>
              <a:ext uri="{FF2B5EF4-FFF2-40B4-BE49-F238E27FC236}">
                <a16:creationId xmlns:a16="http://schemas.microsoft.com/office/drawing/2014/main" id="{5F2B7B73-3122-BFA6-E9ED-C5A720C56C72}"/>
              </a:ext>
            </a:extLst>
          </p:cNvPr>
          <p:cNvSpPr/>
          <p:nvPr/>
        </p:nvSpPr>
        <p:spPr>
          <a:xfrm>
            <a:off x="387464" y="365124"/>
            <a:ext cx="4133675" cy="1991037"/>
          </a:xfrm>
          <a:prstGeom prst="wedgeRoundRectCallout">
            <a:avLst>
              <a:gd name="adj1" fmla="val -60783"/>
              <a:gd name="adj2" fmla="val 69424"/>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27E56E7-9F6C-7D9D-2F34-D1BCB7F76E64}"/>
              </a:ext>
            </a:extLst>
          </p:cNvPr>
          <p:cNvSpPr txBox="1"/>
          <p:nvPr/>
        </p:nvSpPr>
        <p:spPr>
          <a:xfrm>
            <a:off x="357491" y="417169"/>
            <a:ext cx="4040279" cy="1938992"/>
          </a:xfrm>
          <a:prstGeom prst="rect">
            <a:avLst/>
          </a:prstGeom>
          <a:noFill/>
        </p:spPr>
        <p:txBody>
          <a:bodyPr wrap="square" rtlCol="0">
            <a:spAutoFit/>
          </a:bodyPr>
          <a:lstStyle/>
          <a:p>
            <a:pPr algn="ctr"/>
            <a:r>
              <a:rPr lang="en-US" sz="2400">
                <a:solidFill>
                  <a:schemeClr val="bg1"/>
                </a:solidFill>
              </a:rPr>
              <a:t>Thanks, that’s helpful. </a:t>
            </a:r>
          </a:p>
          <a:p>
            <a:pPr algn="ctr"/>
            <a:r>
              <a:rPr lang="en-US" sz="2400">
                <a:solidFill>
                  <a:schemeClr val="bg1"/>
                </a:solidFill>
              </a:rPr>
              <a:t>I am also looking at your last blood work and your bad cholesterol was about 1.6.  That is really good!</a:t>
            </a:r>
          </a:p>
        </p:txBody>
      </p:sp>
      <p:sp>
        <p:nvSpPr>
          <p:cNvPr id="20" name="TextBox 19">
            <a:extLst>
              <a:ext uri="{FF2B5EF4-FFF2-40B4-BE49-F238E27FC236}">
                <a16:creationId xmlns:a16="http://schemas.microsoft.com/office/drawing/2014/main" id="{0D9B1097-D26D-CDD3-59EB-0F795B18AFED}"/>
              </a:ext>
            </a:extLst>
          </p:cNvPr>
          <p:cNvSpPr txBox="1"/>
          <p:nvPr/>
        </p:nvSpPr>
        <p:spPr>
          <a:xfrm>
            <a:off x="-63795" y="2790326"/>
            <a:ext cx="6251944" cy="523220"/>
          </a:xfrm>
          <a:prstGeom prst="rect">
            <a:avLst/>
          </a:prstGeom>
          <a:noFill/>
        </p:spPr>
        <p:txBody>
          <a:bodyPr wrap="square">
            <a:spAutoFit/>
          </a:bodyPr>
          <a:lstStyle/>
          <a:p>
            <a:pPr algn="ctr"/>
            <a:r>
              <a:rPr lang="en-US" sz="2800" dirty="0"/>
              <a:t>Match the drug with the right approach:</a:t>
            </a:r>
          </a:p>
        </p:txBody>
      </p:sp>
    </p:spTree>
    <p:extLst>
      <p:ext uri="{BB962C8B-B14F-4D97-AF65-F5344CB8AC3E}">
        <p14:creationId xmlns:p14="http://schemas.microsoft.com/office/powerpoint/2010/main" val="84857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3" name="Content Placeholder 2">
            <a:extLst>
              <a:ext uri="{FF2B5EF4-FFF2-40B4-BE49-F238E27FC236}">
                <a16:creationId xmlns:a16="http://schemas.microsoft.com/office/drawing/2014/main" id="{6E092896-82C7-7985-1291-4BF26544B03B}"/>
              </a:ext>
            </a:extLst>
          </p:cNvPr>
          <p:cNvSpPr>
            <a:spLocks noGrp="1"/>
          </p:cNvSpPr>
          <p:nvPr>
            <p:ph idx="1"/>
          </p:nvPr>
        </p:nvSpPr>
        <p:spPr>
          <a:xfrm>
            <a:off x="544830" y="1326702"/>
            <a:ext cx="10684644" cy="2701257"/>
          </a:xfrm>
          <a:solidFill>
            <a:schemeClr val="accent4">
              <a:lumMod val="40000"/>
              <a:lumOff val="60000"/>
            </a:schemeClr>
          </a:solidFill>
          <a:ln w="28575">
            <a:solidFill>
              <a:srgbClr val="FFC000"/>
            </a:solidFill>
          </a:ln>
        </p:spPr>
        <p:txBody>
          <a:bodyPr>
            <a:normAutofit fontScale="92500"/>
          </a:bodyPr>
          <a:lstStyle/>
          <a:p>
            <a:pPr marL="0" indent="0">
              <a:buNone/>
            </a:pPr>
            <a:r>
              <a:rPr lang="en-US" sz="2400">
                <a:latin typeface="Calibri "/>
                <a:ea typeface="DengXian" panose="02010600030101010101" pitchFamily="2" charset="-122"/>
                <a:cs typeface="Times New Roman" panose="02020603050405020304" pitchFamily="18" charset="0"/>
              </a:rPr>
              <a:t>Dementia:</a:t>
            </a:r>
          </a:p>
          <a:p>
            <a:pPr marL="0" indent="0">
              <a:buNone/>
            </a:pPr>
            <a:endParaRPr lang="en-US" sz="2400">
              <a:latin typeface="Calibri "/>
              <a:ea typeface="DengXian" panose="02010600030101010101" pitchFamily="2" charset="-122"/>
              <a:cs typeface="Times New Roman" panose="02020603050405020304" pitchFamily="18" charset="0"/>
            </a:endParaRPr>
          </a:p>
          <a:p>
            <a:pPr marL="0" indent="0">
              <a:spcBef>
                <a:spcPts val="0"/>
              </a:spcBef>
              <a:buNone/>
            </a:pPr>
            <a:r>
              <a:rPr lang="en-US" sz="2400">
                <a:latin typeface="Calibri "/>
                <a:ea typeface="DengXian" panose="02010600030101010101" pitchFamily="2" charset="-122"/>
                <a:cs typeface="Times New Roman" panose="02020603050405020304" pitchFamily="18" charset="0"/>
              </a:rPr>
              <a:t>Systematic Review 2022 –In observational trials,  </a:t>
            </a:r>
            <a:r>
              <a:rPr lang="en-US" sz="2400">
                <a:latin typeface="Calibri" panose="020F0502020204030204" pitchFamily="34" charset="0"/>
                <a:ea typeface="DengXian" panose="02010600030101010101" pitchFamily="2" charset="-122"/>
                <a:cs typeface="Times New Roman" panose="02020603050405020304" pitchFamily="18" charset="0"/>
              </a:rPr>
              <a:t>t</a:t>
            </a:r>
            <a:r>
              <a:rPr lang="en-US" sz="2400">
                <a:effectLst/>
                <a:latin typeface="Calibri" panose="020F0502020204030204" pitchFamily="34" charset="0"/>
                <a:ea typeface="Times New Roman" panose="02020603050405020304" pitchFamily="18" charset="0"/>
              </a:rPr>
              <a:t>here is a weak association between benzodiazepine use and risk of dementia (Odds Ratio 1.33)</a:t>
            </a:r>
          </a:p>
          <a:p>
            <a:pPr>
              <a:spcBef>
                <a:spcPts val="0"/>
              </a:spcBef>
            </a:pPr>
            <a:r>
              <a:rPr lang="en-US" sz="2400">
                <a:effectLst/>
                <a:latin typeface="Calibri" panose="020F0502020204030204" pitchFamily="34" charset="0"/>
                <a:ea typeface="Times New Roman" panose="02020603050405020304" pitchFamily="18" charset="0"/>
              </a:rPr>
              <a:t>effects were no longer statistically different when focusing on studies of lower risk of bias.  </a:t>
            </a:r>
          </a:p>
          <a:p>
            <a:pPr marL="0" indent="0">
              <a:spcBef>
                <a:spcPts val="0"/>
              </a:spcBef>
              <a:buNone/>
            </a:pPr>
            <a:endParaRPr lang="en-US" sz="2400">
              <a:effectLst/>
              <a:latin typeface="Calibri" panose="020F0502020204030204" pitchFamily="34" charset="0"/>
              <a:ea typeface="Times New Roman" panose="02020603050405020304" pitchFamily="18" charset="0"/>
            </a:endParaRPr>
          </a:p>
          <a:p>
            <a:pPr marL="0" indent="0">
              <a:spcBef>
                <a:spcPts val="0"/>
              </a:spcBef>
              <a:buNone/>
            </a:pPr>
            <a:r>
              <a:rPr lang="en-US" sz="2400">
                <a:effectLst/>
                <a:latin typeface="Calibri" panose="020F0502020204030204" pitchFamily="34" charset="0"/>
                <a:ea typeface="Times New Roman" panose="02020603050405020304" pitchFamily="18" charset="0"/>
              </a:rPr>
              <a:t>It is unclear if benzodiazepines are a risk for the development of dementia, and causation is even less clear.  </a:t>
            </a:r>
            <a:endParaRPr lang="en-US" sz="2400">
              <a:effectLst/>
              <a:latin typeface="Calibri" panose="020F0502020204030204" pitchFamily="34" charset="0"/>
              <a:ea typeface="Calibri" panose="020F0502020204030204" pitchFamily="34" charset="0"/>
            </a:endParaRPr>
          </a:p>
          <a:p>
            <a:pPr marL="0" indent="0">
              <a:spcBef>
                <a:spcPts val="0"/>
              </a:spcBef>
              <a:buNone/>
            </a:pPr>
            <a:endParaRPr lang="en-US" sz="3200">
              <a:latin typeface="Calibri "/>
              <a:ea typeface="DengXian" panose="02010600030101010101" pitchFamily="2" charset="-122"/>
              <a:cs typeface="Times New Roman" panose="02020603050405020304" pitchFamily="18" charset="0"/>
            </a:endParaRPr>
          </a:p>
          <a:p>
            <a:pPr marL="457200" lvl="1">
              <a:spcBef>
                <a:spcPts val="0"/>
              </a:spcBef>
            </a:pPr>
            <a:endParaRPr lang="en-US" sz="1600">
              <a:latin typeface="Calibri "/>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20A9C2AC-BCB2-978A-756B-3E58CDFFC475}"/>
              </a:ext>
            </a:extLst>
          </p:cNvPr>
          <p:cNvSpPr txBox="1"/>
          <p:nvPr/>
        </p:nvSpPr>
        <p:spPr>
          <a:xfrm>
            <a:off x="544830" y="4179276"/>
            <a:ext cx="10549890" cy="3354765"/>
          </a:xfrm>
          <a:prstGeom prst="rect">
            <a:avLst/>
          </a:prstGeom>
          <a:noFill/>
        </p:spPr>
        <p:txBody>
          <a:bodyPr wrap="square">
            <a:spAutoFit/>
          </a:bodyPr>
          <a:lstStyle/>
          <a:p>
            <a:pPr marL="0" marR="0">
              <a:spcBef>
                <a:spcPts val="0"/>
              </a:spcBef>
              <a:spcAft>
                <a:spcPts val="0"/>
              </a:spcAft>
            </a:pPr>
            <a:r>
              <a:rPr lang="en-CA" sz="2400">
                <a:effectLst/>
                <a:latin typeface="Calibri" panose="020F0502020204030204" pitchFamily="34" charset="0"/>
                <a:ea typeface="DengXian" panose="02010600030101010101" pitchFamily="2" charset="-122"/>
                <a:cs typeface="Calibri" panose="020F0502020204030204" pitchFamily="34" charset="0"/>
              </a:rPr>
              <a:t>Pick all that  are true:</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CA" sz="2400">
                <a:effectLst/>
                <a:latin typeface="Calibri" panose="020F0502020204030204" pitchFamily="34" charset="0"/>
                <a:ea typeface="DengXian" panose="02010600030101010101" pitchFamily="2" charset="-122"/>
                <a:cs typeface="Calibri" panose="020F0502020204030204" pitchFamily="34" charset="0"/>
              </a:rPr>
              <a:t> </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US" sz="24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Z-drugs are effective with minimal side effects in RCTs. </a:t>
            </a:r>
          </a:p>
          <a:p>
            <a:pPr marL="342900" marR="0" indent="-342900">
              <a:spcBef>
                <a:spcPts val="0"/>
              </a:spcBef>
              <a:spcAft>
                <a:spcPts val="0"/>
              </a:spcAft>
              <a:buFont typeface="+mj-lt"/>
              <a:buAutoNum type="arabicPeriod"/>
            </a:pPr>
            <a:r>
              <a:rPr lang="en-US" sz="2400" b="1">
                <a:solidFill>
                  <a:srgbClr val="00B050"/>
                </a:solidFill>
                <a:effectLst/>
                <a:latin typeface="Calibri" panose="020F0502020204030204" pitchFamily="34" charset="0"/>
                <a:ea typeface="DengXian" panose="02010600030101010101" pitchFamily="2" charset="-122"/>
                <a:cs typeface="Calibri" panose="020F0502020204030204" pitchFamily="34" charset="0"/>
              </a:rPr>
              <a:t>Placebo response is about 25-75% to that of </a:t>
            </a:r>
            <a:r>
              <a:rPr lang="en-US" sz="2400" b="1">
                <a:solidFill>
                  <a:srgbClr val="00B050"/>
                </a:solidFill>
                <a:latin typeface="Calibri" panose="020F0502020204030204" pitchFamily="34" charset="0"/>
                <a:ea typeface="DengXian" panose="02010600030101010101" pitchFamily="2" charset="-122"/>
                <a:cs typeface="Calibri" panose="020F0502020204030204" pitchFamily="34" charset="0"/>
              </a:rPr>
              <a:t>active medication.</a:t>
            </a:r>
          </a:p>
          <a:p>
            <a:pPr marL="342900" marR="0" indent="-342900">
              <a:spcBef>
                <a:spcPts val="0"/>
              </a:spcBef>
              <a:spcAft>
                <a:spcPts val="0"/>
              </a:spcAft>
              <a:buFont typeface="+mj-lt"/>
              <a:buAutoNum type="arabicPeriod"/>
            </a:pPr>
            <a:r>
              <a:rPr lang="en-US" sz="2400">
                <a:effectLst/>
                <a:latin typeface="Calibri" panose="020F0502020204030204" pitchFamily="34" charset="0"/>
                <a:ea typeface="DengXian" panose="02010600030101010101" pitchFamily="2" charset="-122"/>
                <a:cs typeface="Calibri" panose="020F0502020204030204" pitchFamily="34" charset="0"/>
              </a:rPr>
              <a:t>Trazodone is effective and safer  than other sedative-hypnotics. </a:t>
            </a:r>
          </a:p>
          <a:p>
            <a:pPr marL="342900" indent="-342900">
              <a:buFont typeface="+mj-lt"/>
              <a:buAutoNum type="arabicPeriod"/>
            </a:pPr>
            <a:r>
              <a:rPr lang="en-US" sz="2400">
                <a:latin typeface="Calibri" panose="020F0502020204030204" pitchFamily="34" charset="0"/>
                <a:ea typeface="DengXian" panose="02010600030101010101" pitchFamily="2" charset="-122"/>
                <a:cs typeface="Calibri" panose="020F0502020204030204" pitchFamily="34" charset="0"/>
              </a:rPr>
              <a:t>Benzodiazepines result in more falls than other medication classes.</a:t>
            </a:r>
          </a:p>
          <a:p>
            <a:pPr marL="342900" indent="-342900">
              <a:buFont typeface="+mj-lt"/>
              <a:buAutoNum type="arabicPeriod"/>
            </a:pPr>
            <a:r>
              <a:rPr lang="en-US" sz="2400">
                <a:latin typeface="Calibri" panose="020F0502020204030204" pitchFamily="34" charset="0"/>
                <a:ea typeface="DengXian" panose="02010600030101010101" pitchFamily="2" charset="-122"/>
                <a:cs typeface="Calibri" panose="020F0502020204030204" pitchFamily="34" charset="0"/>
              </a:rPr>
              <a:t>Benzodiazepines  have a clear association with dementia.</a:t>
            </a:r>
            <a:endParaRPr lang="en-US" sz="2400">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r>
              <a:rPr lang="en-US" sz="2400">
                <a:latin typeface="Calibri" panose="020F0502020204030204" pitchFamily="34" charset="0"/>
                <a:ea typeface="DengXian" panose="02010600030101010101" pitchFamily="2" charset="-122"/>
                <a:cs typeface="Calibri" panose="020F0502020204030204" pitchFamily="34" charset="0"/>
              </a:rPr>
              <a:t> </a:t>
            </a:r>
            <a:endParaRPr lang="en-US" sz="2400">
              <a:effectLst/>
              <a:highlight>
                <a:srgbClr val="FFFF00"/>
              </a:highligh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endParaRPr lang="en-US" sz="2000">
              <a:effectLst/>
              <a:latin typeface="Calibri" panose="020F0502020204030204" pitchFamily="34" charset="0"/>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4574562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green jacket and a green dress&#10;&#10;Description automatically generated">
            <a:extLst>
              <a:ext uri="{FF2B5EF4-FFF2-40B4-BE49-F238E27FC236}">
                <a16:creationId xmlns:a16="http://schemas.microsoft.com/office/drawing/2014/main" id="{FD0AE545-F17F-BDFD-BBC1-B8849A53B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3516" y="844756"/>
            <a:ext cx="3291135" cy="6071190"/>
          </a:xfrm>
          <a:prstGeom prst="rect">
            <a:avLst/>
          </a:prstGeom>
        </p:spPr>
      </p:pic>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4" name="Speech Bubble: Oval 3">
            <a:extLst>
              <a:ext uri="{FF2B5EF4-FFF2-40B4-BE49-F238E27FC236}">
                <a16:creationId xmlns:a16="http://schemas.microsoft.com/office/drawing/2014/main" id="{F83F50E6-9C3D-E667-ABDF-4CFA7CC44DA9}"/>
              </a:ext>
            </a:extLst>
          </p:cNvPr>
          <p:cNvSpPr/>
          <p:nvPr/>
        </p:nvSpPr>
        <p:spPr>
          <a:xfrm>
            <a:off x="4082902" y="1901925"/>
            <a:ext cx="5337323" cy="1656615"/>
          </a:xfrm>
          <a:prstGeom prst="wedgeEllipseCallout">
            <a:avLst>
              <a:gd name="adj1" fmla="val 73598"/>
              <a:gd name="adj2" fmla="val -6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alibri" panose="020F0502020204030204" pitchFamily="34" charset="0"/>
                <a:ea typeface="DengXian" panose="02010600030101010101" pitchFamily="2" charset="-122"/>
                <a:cs typeface="Times New Roman" panose="02020603050405020304" pitchFamily="18" charset="0"/>
              </a:rPr>
              <a:t>Well if a drug is only going to give me that much better sleep  and I might fall and break my hip, then I guess I am open to something else…</a:t>
            </a:r>
            <a:endParaRPr lang="en-US">
              <a:solidFill>
                <a:schemeClr val="tx1"/>
              </a:solidFill>
            </a:endParaRPr>
          </a:p>
        </p:txBody>
      </p:sp>
      <p:sp>
        <p:nvSpPr>
          <p:cNvPr id="7" name="TextBox 6">
            <a:extLst>
              <a:ext uri="{FF2B5EF4-FFF2-40B4-BE49-F238E27FC236}">
                <a16:creationId xmlns:a16="http://schemas.microsoft.com/office/drawing/2014/main" id="{7E297468-B24E-EAE3-EB77-1AB67BAA498A}"/>
              </a:ext>
            </a:extLst>
          </p:cNvPr>
          <p:cNvSpPr txBox="1"/>
          <p:nvPr/>
        </p:nvSpPr>
        <p:spPr>
          <a:xfrm>
            <a:off x="726161" y="4956075"/>
            <a:ext cx="7827545" cy="1323439"/>
          </a:xfrm>
          <a:prstGeom prst="rect">
            <a:avLst/>
          </a:prstGeom>
          <a:noFill/>
        </p:spPr>
        <p:txBody>
          <a:bodyPr wrap="square">
            <a:spAutoFit/>
          </a:bodyPr>
          <a:lstStyle/>
          <a:p>
            <a:pPr marL="0" marR="0">
              <a:spcBef>
                <a:spcPts val="0"/>
              </a:spcBef>
              <a:spcAft>
                <a:spcPts val="0"/>
              </a:spcAft>
            </a:pPr>
            <a:r>
              <a:rPr lang="en-US" sz="2000">
                <a:effectLst/>
                <a:latin typeface="Calibri" panose="020F0502020204030204" pitchFamily="34" charset="0"/>
                <a:ea typeface="DengXian" panose="02010600030101010101" pitchFamily="2" charset="-122"/>
                <a:cs typeface="Calibri" panose="020F0502020204030204" pitchFamily="34" charset="0"/>
              </a:rPr>
              <a:t>Insomnia CBT is not possible for me in my practice.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CA" sz="2000">
                <a:effectLst/>
                <a:latin typeface="Calibri" panose="020F0502020204030204" pitchFamily="34" charset="0"/>
                <a:ea typeface="DengXian" panose="02010600030101010101" pitchFamily="2" charset="-122"/>
                <a:cs typeface="Calibri" panose="020F0502020204030204" pitchFamily="34" charset="0"/>
              </a:rPr>
              <a:t>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US" sz="2000">
                <a:effectLst/>
                <a:latin typeface="Calibri" panose="020F0502020204030204" pitchFamily="34" charset="0"/>
                <a:ea typeface="DengXian" panose="02010600030101010101" pitchFamily="2" charset="-122"/>
                <a:cs typeface="Calibri" panose="020F0502020204030204" pitchFamily="34" charset="0"/>
              </a:rPr>
              <a:t>True</a:t>
            </a:r>
          </a:p>
          <a:p>
            <a:pPr marL="342900" marR="0" indent="-342900">
              <a:spcBef>
                <a:spcPts val="0"/>
              </a:spcBef>
              <a:spcAft>
                <a:spcPts val="0"/>
              </a:spcAft>
              <a:buFont typeface="+mj-lt"/>
              <a:buAutoNum type="arabicPeriod"/>
            </a:pPr>
            <a:r>
              <a:rPr lang="en-US" sz="2000">
                <a:latin typeface="Calibri" panose="020F0502020204030204" pitchFamily="34" charset="0"/>
                <a:ea typeface="DengXian" panose="02010600030101010101" pitchFamily="2" charset="-122"/>
                <a:cs typeface="Calibri" panose="020F0502020204030204" pitchFamily="34" charset="0"/>
              </a:rPr>
              <a:t>False</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3" name="Speech Bubble: Oval 2">
            <a:extLst>
              <a:ext uri="{FF2B5EF4-FFF2-40B4-BE49-F238E27FC236}">
                <a16:creationId xmlns:a16="http://schemas.microsoft.com/office/drawing/2014/main" id="{5868763C-C328-85E1-7D7B-6FEB0600C7DC}"/>
              </a:ext>
            </a:extLst>
          </p:cNvPr>
          <p:cNvSpPr/>
          <p:nvPr/>
        </p:nvSpPr>
        <p:spPr>
          <a:xfrm>
            <a:off x="6301562" y="3726179"/>
            <a:ext cx="3324225" cy="1377626"/>
          </a:xfrm>
          <a:prstGeom prst="wedgeEllipseCallout">
            <a:avLst>
              <a:gd name="adj1" fmla="val 65282"/>
              <a:gd name="adj2" fmla="val -9322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alibri" panose="020F0502020204030204" pitchFamily="34" charset="0"/>
                <a:ea typeface="DengXian" panose="02010600030101010101" pitchFamily="2" charset="-122"/>
                <a:cs typeface="Times New Roman" panose="02020603050405020304" pitchFamily="18" charset="0"/>
              </a:rPr>
              <a:t>I guess we are going to use that sleep diary somehow?</a:t>
            </a:r>
            <a:endParaRPr lang="en-US">
              <a:solidFill>
                <a:schemeClr val="tx1"/>
              </a:solidFill>
            </a:endParaRPr>
          </a:p>
        </p:txBody>
      </p:sp>
    </p:spTree>
    <p:extLst>
      <p:ext uri="{BB962C8B-B14F-4D97-AF65-F5344CB8AC3E}">
        <p14:creationId xmlns:p14="http://schemas.microsoft.com/office/powerpoint/2010/main" val="176680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7" name="TextBox 6">
            <a:extLst>
              <a:ext uri="{FF2B5EF4-FFF2-40B4-BE49-F238E27FC236}">
                <a16:creationId xmlns:a16="http://schemas.microsoft.com/office/drawing/2014/main" id="{7E297468-B24E-EAE3-EB77-1AB67BAA498A}"/>
              </a:ext>
            </a:extLst>
          </p:cNvPr>
          <p:cNvSpPr txBox="1"/>
          <p:nvPr/>
        </p:nvSpPr>
        <p:spPr>
          <a:xfrm>
            <a:off x="664167" y="5182945"/>
            <a:ext cx="7827545" cy="1384995"/>
          </a:xfrm>
          <a:prstGeom prst="rect">
            <a:avLst/>
          </a:prstGeom>
          <a:noFill/>
        </p:spPr>
        <p:txBody>
          <a:bodyPr wrap="square">
            <a:spAutoFit/>
          </a:bodyPr>
          <a:lstStyle/>
          <a:p>
            <a:pPr marL="0" marR="0">
              <a:spcBef>
                <a:spcPts val="0"/>
              </a:spcBef>
              <a:spcAft>
                <a:spcPts val="0"/>
              </a:spcAft>
            </a:pPr>
            <a:r>
              <a:rPr lang="en-US" sz="2400">
                <a:effectLst/>
                <a:latin typeface="Calibri" panose="020F0502020204030204" pitchFamily="34" charset="0"/>
                <a:ea typeface="DengXian" panose="02010600030101010101" pitchFamily="2" charset="-122"/>
                <a:cs typeface="Calibri" panose="020F0502020204030204" pitchFamily="34" charset="0"/>
              </a:rPr>
              <a:t>Insomnia CBT is not possible for me in my practice</a:t>
            </a:r>
            <a:r>
              <a:rPr lang="en-US" sz="2000">
                <a:effectLst/>
                <a:latin typeface="Calibri" panose="020F0502020204030204" pitchFamily="34" charset="0"/>
                <a:ea typeface="DengXian" panose="02010600030101010101" pitchFamily="2" charset="-122"/>
                <a:cs typeface="Calibri" panose="020F0502020204030204" pitchFamily="34" charset="0"/>
              </a:rPr>
              <a:t>.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CA" sz="2000">
                <a:effectLst/>
                <a:latin typeface="Calibri" panose="020F0502020204030204" pitchFamily="34" charset="0"/>
                <a:ea typeface="DengXian" panose="02010600030101010101" pitchFamily="2" charset="-122"/>
                <a:cs typeface="Calibri" panose="020F0502020204030204" pitchFamily="34" charset="0"/>
              </a:rPr>
              <a:t>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US" sz="2000">
                <a:effectLst/>
                <a:latin typeface="Calibri" panose="020F0502020204030204" pitchFamily="34" charset="0"/>
                <a:ea typeface="DengXian" panose="02010600030101010101" pitchFamily="2" charset="-122"/>
                <a:cs typeface="Calibri" panose="020F0502020204030204" pitchFamily="34" charset="0"/>
              </a:rPr>
              <a:t>True</a:t>
            </a:r>
          </a:p>
          <a:p>
            <a:pPr marL="342900" marR="0" indent="-342900">
              <a:spcBef>
                <a:spcPts val="0"/>
              </a:spcBef>
              <a:spcAft>
                <a:spcPts val="0"/>
              </a:spcAft>
              <a:buFont typeface="+mj-lt"/>
              <a:buAutoNum type="arabicPeriod"/>
            </a:pPr>
            <a:r>
              <a:rPr lang="en-US" sz="2000" b="1">
                <a:solidFill>
                  <a:srgbClr val="FFC000"/>
                </a:solidFill>
                <a:latin typeface="Calibri" panose="020F0502020204030204" pitchFamily="34" charset="0"/>
                <a:ea typeface="DengXian" panose="02010600030101010101" pitchFamily="2" charset="-122"/>
                <a:cs typeface="Calibri" panose="020F0502020204030204" pitchFamily="34" charset="0"/>
              </a:rPr>
              <a:t>False</a:t>
            </a:r>
            <a:endParaRPr lang="en-US" sz="2000" b="1">
              <a:solidFill>
                <a:srgbClr val="FFC000"/>
              </a:solidFill>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3" name="TextBox 2">
            <a:extLst>
              <a:ext uri="{FF2B5EF4-FFF2-40B4-BE49-F238E27FC236}">
                <a16:creationId xmlns:a16="http://schemas.microsoft.com/office/drawing/2014/main" id="{AE57F4DA-2F55-6CD6-4B7B-2E1254D7C68E}"/>
              </a:ext>
            </a:extLst>
          </p:cNvPr>
          <p:cNvSpPr txBox="1"/>
          <p:nvPr/>
        </p:nvSpPr>
        <p:spPr>
          <a:xfrm>
            <a:off x="341002" y="1305431"/>
            <a:ext cx="9255668" cy="3231654"/>
          </a:xfrm>
          <a:prstGeom prst="rect">
            <a:avLst/>
          </a:prstGeom>
          <a:solidFill>
            <a:schemeClr val="accent4">
              <a:lumMod val="40000"/>
              <a:lumOff val="60000"/>
            </a:schemeClr>
          </a:solidFill>
          <a:ln w="28575">
            <a:solidFill>
              <a:srgbClr val="FFC000"/>
            </a:solidFill>
          </a:ln>
        </p:spPr>
        <p:txBody>
          <a:bodyPr wrap="square" rtlCol="0">
            <a:spAutoFit/>
          </a:bodyPr>
          <a:lstStyle/>
          <a:p>
            <a:pPr marL="342900" indent="-342900">
              <a:buFont typeface="Arial" panose="020B0604020202020204" pitchFamily="34" charset="0"/>
              <a:buChar char="•"/>
            </a:pPr>
            <a:r>
              <a:rPr lang="en-US" sz="2400"/>
              <a:t>Access to </a:t>
            </a:r>
            <a:r>
              <a:rPr lang="en-US" sz="2400" err="1"/>
              <a:t>iCBT</a:t>
            </a:r>
            <a:r>
              <a:rPr lang="en-US" sz="2400"/>
              <a:t>, which is traditionally 4-6 sessions with a trained therapist is not accessible/practical for the vast majority of primary care providers.  </a:t>
            </a:r>
          </a:p>
          <a:p>
            <a:endParaRPr lang="en-US" sz="2400"/>
          </a:p>
          <a:p>
            <a:pPr marL="342900" indent="-342900">
              <a:buFont typeface="Arial" panose="020B0604020202020204" pitchFamily="34" charset="0"/>
              <a:buChar char="•"/>
            </a:pPr>
            <a:r>
              <a:rPr lang="en-US" sz="2400"/>
              <a:t>BUT Shortened versions (</a:t>
            </a:r>
            <a:r>
              <a:rPr lang="en-US" sz="2400" err="1"/>
              <a:t>eg</a:t>
            </a:r>
            <a:r>
              <a:rPr lang="en-US" sz="2400"/>
              <a:t> 2-3 twenty-minute sessions)  have been studied in primary care practices.</a:t>
            </a:r>
          </a:p>
          <a:p>
            <a:pPr marL="800100" lvl="1" indent="-342900">
              <a:buFont typeface="Arial" panose="020B0604020202020204" pitchFamily="34" charset="0"/>
              <a:buChar char="•"/>
            </a:pPr>
            <a:r>
              <a:rPr lang="en-US" sz="2000"/>
              <a:t>Wakefulness after sleep reduced by half - </a:t>
            </a:r>
            <a:r>
              <a:rPr lang="en-US" sz="2000" b="0" i="0" u="none" strike="noStrike" baseline="0">
                <a:solidFill>
                  <a:srgbClr val="231F20"/>
                </a:solidFill>
              </a:rPr>
              <a:t>52%</a:t>
            </a:r>
          </a:p>
          <a:p>
            <a:pPr marL="1257300" lvl="2" indent="-342900">
              <a:buFont typeface="Arial" panose="020B0604020202020204" pitchFamily="34" charset="0"/>
              <a:buChar char="•"/>
            </a:pPr>
            <a:r>
              <a:rPr lang="en-US" sz="2000">
                <a:solidFill>
                  <a:srgbClr val="231F20"/>
                </a:solidFill>
              </a:rPr>
              <a:t>Symptom Questionnaires 56% improvement</a:t>
            </a:r>
          </a:p>
          <a:p>
            <a:pPr marL="800100" lvl="1" indent="-342900">
              <a:buFont typeface="Arial" panose="020B0604020202020204" pitchFamily="34" charset="0"/>
              <a:buChar char="•"/>
            </a:pPr>
            <a:r>
              <a:rPr lang="en-US" sz="2000"/>
              <a:t>Better or much better quality of sleep after treatment 73% vs 35%</a:t>
            </a:r>
          </a:p>
        </p:txBody>
      </p:sp>
      <p:pic>
        <p:nvPicPr>
          <p:cNvPr id="4" name="Picture 3" descr="A person wearing a green jacket and a green dress&#10;&#10;Description automatically generated">
            <a:extLst>
              <a:ext uri="{FF2B5EF4-FFF2-40B4-BE49-F238E27FC236}">
                <a16:creationId xmlns:a16="http://schemas.microsoft.com/office/drawing/2014/main" id="{D0A0F997-227A-ADF6-F096-8BB482E51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6279" y="786810"/>
            <a:ext cx="3291135" cy="6071190"/>
          </a:xfrm>
          <a:prstGeom prst="rect">
            <a:avLst/>
          </a:prstGeom>
        </p:spPr>
      </p:pic>
    </p:spTree>
    <p:extLst>
      <p:ext uri="{BB962C8B-B14F-4D97-AF65-F5344CB8AC3E}">
        <p14:creationId xmlns:p14="http://schemas.microsoft.com/office/powerpoint/2010/main" val="354886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green jacket and a green dress&#10;&#10;Description automatically generated">
            <a:extLst>
              <a:ext uri="{FF2B5EF4-FFF2-40B4-BE49-F238E27FC236}">
                <a16:creationId xmlns:a16="http://schemas.microsoft.com/office/drawing/2014/main" id="{660ABE01-1AA0-15C8-7687-168E6D8EB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0865" y="786810"/>
            <a:ext cx="3291135" cy="6071190"/>
          </a:xfrm>
          <a:prstGeom prst="rect">
            <a:avLst/>
          </a:prstGeom>
        </p:spPr>
      </p:pic>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4" name="Speech Bubble: Oval 3">
            <a:extLst>
              <a:ext uri="{FF2B5EF4-FFF2-40B4-BE49-F238E27FC236}">
                <a16:creationId xmlns:a16="http://schemas.microsoft.com/office/drawing/2014/main" id="{F83F50E6-9C3D-E667-ABDF-4CFA7CC44DA9}"/>
              </a:ext>
            </a:extLst>
          </p:cNvPr>
          <p:cNvSpPr/>
          <p:nvPr/>
        </p:nvSpPr>
        <p:spPr>
          <a:xfrm>
            <a:off x="6096000" y="1221516"/>
            <a:ext cx="3324225" cy="1287638"/>
          </a:xfrm>
          <a:prstGeom prst="wedgeEllipseCallout">
            <a:avLst>
              <a:gd name="adj1" fmla="val 76960"/>
              <a:gd name="adj2" fmla="val 598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alibri" panose="020F0502020204030204" pitchFamily="34" charset="0"/>
                <a:ea typeface="DengXian" panose="02010600030101010101" pitchFamily="2" charset="-122"/>
                <a:cs typeface="Times New Roman" panose="02020603050405020304" pitchFamily="18" charset="0"/>
              </a:rPr>
              <a:t>But I am sure this poor sleep is going to cause dementia or something bad!</a:t>
            </a:r>
            <a:endParaRPr lang="en-US">
              <a:solidFill>
                <a:schemeClr val="tx1"/>
              </a:solidFill>
            </a:endParaRPr>
          </a:p>
        </p:txBody>
      </p:sp>
      <p:sp>
        <p:nvSpPr>
          <p:cNvPr id="7" name="TextBox 6">
            <a:extLst>
              <a:ext uri="{FF2B5EF4-FFF2-40B4-BE49-F238E27FC236}">
                <a16:creationId xmlns:a16="http://schemas.microsoft.com/office/drawing/2014/main" id="{7E297468-B24E-EAE3-EB77-1AB67BAA498A}"/>
              </a:ext>
            </a:extLst>
          </p:cNvPr>
          <p:cNvSpPr txBox="1"/>
          <p:nvPr/>
        </p:nvSpPr>
        <p:spPr>
          <a:xfrm>
            <a:off x="726161" y="4956075"/>
            <a:ext cx="7827545" cy="1323439"/>
          </a:xfrm>
          <a:prstGeom prst="rect">
            <a:avLst/>
          </a:prstGeom>
          <a:noFill/>
        </p:spPr>
        <p:txBody>
          <a:bodyPr wrap="square">
            <a:spAutoFit/>
          </a:bodyPr>
          <a:lstStyle/>
          <a:p>
            <a:pPr marL="0" marR="0">
              <a:spcBef>
                <a:spcPts val="0"/>
              </a:spcBef>
              <a:spcAft>
                <a:spcPts val="0"/>
              </a:spcAft>
            </a:pPr>
            <a:r>
              <a:rPr lang="en-US" sz="2000">
                <a:effectLst/>
                <a:latin typeface="Calibri" panose="020F0502020204030204" pitchFamily="34" charset="0"/>
                <a:ea typeface="DengXian" panose="02010600030101010101" pitchFamily="2" charset="-122"/>
                <a:cs typeface="Calibri" panose="020F0502020204030204" pitchFamily="34" charset="0"/>
              </a:rPr>
              <a:t>Insomnia CBT is not possible for me in my practice.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CA" sz="2000">
                <a:effectLst/>
                <a:latin typeface="Calibri" panose="020F0502020204030204" pitchFamily="34" charset="0"/>
                <a:ea typeface="DengXian" panose="02010600030101010101" pitchFamily="2" charset="-122"/>
                <a:cs typeface="Calibri" panose="020F0502020204030204" pitchFamily="34" charset="0"/>
              </a:rPr>
              <a:t>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US" sz="2000">
                <a:effectLst/>
                <a:latin typeface="Calibri" panose="020F0502020204030204" pitchFamily="34" charset="0"/>
                <a:ea typeface="DengXian" panose="02010600030101010101" pitchFamily="2" charset="-122"/>
                <a:cs typeface="Calibri" panose="020F0502020204030204" pitchFamily="34" charset="0"/>
              </a:rPr>
              <a:t>True</a:t>
            </a:r>
          </a:p>
          <a:p>
            <a:pPr marL="342900" marR="0" indent="-342900">
              <a:spcBef>
                <a:spcPts val="0"/>
              </a:spcBef>
              <a:spcAft>
                <a:spcPts val="0"/>
              </a:spcAft>
              <a:buFont typeface="+mj-lt"/>
              <a:buAutoNum type="arabicPeriod"/>
            </a:pPr>
            <a:r>
              <a:rPr lang="en-US" sz="2000">
                <a:latin typeface="Calibri" panose="020F0502020204030204" pitchFamily="34" charset="0"/>
                <a:ea typeface="DengXian" panose="02010600030101010101" pitchFamily="2" charset="-122"/>
                <a:cs typeface="Calibri" panose="020F0502020204030204" pitchFamily="34" charset="0"/>
              </a:rPr>
              <a:t>False</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906826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7" name="TextBox 6">
            <a:extLst>
              <a:ext uri="{FF2B5EF4-FFF2-40B4-BE49-F238E27FC236}">
                <a16:creationId xmlns:a16="http://schemas.microsoft.com/office/drawing/2014/main" id="{7E297468-B24E-EAE3-EB77-1AB67BAA498A}"/>
              </a:ext>
            </a:extLst>
          </p:cNvPr>
          <p:cNvSpPr txBox="1"/>
          <p:nvPr/>
        </p:nvSpPr>
        <p:spPr>
          <a:xfrm>
            <a:off x="788153" y="5010273"/>
            <a:ext cx="7827545" cy="1323439"/>
          </a:xfrm>
          <a:prstGeom prst="rect">
            <a:avLst/>
          </a:prstGeom>
          <a:noFill/>
        </p:spPr>
        <p:txBody>
          <a:bodyPr wrap="square">
            <a:spAutoFit/>
          </a:bodyPr>
          <a:lstStyle/>
          <a:p>
            <a:pPr marL="0" marR="0">
              <a:spcBef>
                <a:spcPts val="0"/>
              </a:spcBef>
              <a:spcAft>
                <a:spcPts val="0"/>
              </a:spcAft>
            </a:pPr>
            <a:r>
              <a:rPr lang="en-US" sz="2000">
                <a:effectLst/>
                <a:latin typeface="Calibri" panose="020F0502020204030204" pitchFamily="34" charset="0"/>
                <a:ea typeface="DengXian" panose="02010600030101010101" pitchFamily="2" charset="-122"/>
                <a:cs typeface="Calibri" panose="020F0502020204030204" pitchFamily="34" charset="0"/>
              </a:rPr>
              <a:t>Insomnia CBT is not possible for me in my practice.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CA" sz="2000">
                <a:effectLst/>
                <a:latin typeface="Calibri" panose="020F0502020204030204" pitchFamily="34" charset="0"/>
                <a:ea typeface="DengXian" panose="02010600030101010101" pitchFamily="2" charset="-122"/>
                <a:cs typeface="Calibri" panose="020F0502020204030204" pitchFamily="34" charset="0"/>
              </a:rPr>
              <a:t> </a:t>
            </a:r>
            <a:endParaRPr lang="en-US" sz="20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mj-lt"/>
              <a:buAutoNum type="arabicPeriod"/>
            </a:pPr>
            <a:r>
              <a:rPr lang="en-US" sz="2000">
                <a:effectLst/>
                <a:latin typeface="Calibri" panose="020F0502020204030204" pitchFamily="34" charset="0"/>
                <a:ea typeface="DengXian" panose="02010600030101010101" pitchFamily="2" charset="-122"/>
                <a:cs typeface="Calibri" panose="020F0502020204030204" pitchFamily="34" charset="0"/>
              </a:rPr>
              <a:t>True</a:t>
            </a:r>
          </a:p>
          <a:p>
            <a:pPr marL="342900" marR="0" indent="-342900">
              <a:spcBef>
                <a:spcPts val="0"/>
              </a:spcBef>
              <a:spcAft>
                <a:spcPts val="0"/>
              </a:spcAft>
              <a:buFont typeface="+mj-lt"/>
              <a:buAutoNum type="arabicPeriod"/>
            </a:pPr>
            <a:r>
              <a:rPr lang="en-US" sz="2000" b="1">
                <a:solidFill>
                  <a:srgbClr val="00B050"/>
                </a:solidFill>
                <a:latin typeface="Calibri" panose="020F0502020204030204" pitchFamily="34" charset="0"/>
                <a:ea typeface="DengXian" panose="02010600030101010101" pitchFamily="2" charset="-122"/>
                <a:cs typeface="Calibri" panose="020F0502020204030204" pitchFamily="34" charset="0"/>
              </a:rPr>
              <a:t>False</a:t>
            </a:r>
            <a:endParaRPr lang="en-US" sz="20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3" name="TextBox 2">
            <a:extLst>
              <a:ext uri="{FF2B5EF4-FFF2-40B4-BE49-F238E27FC236}">
                <a16:creationId xmlns:a16="http://schemas.microsoft.com/office/drawing/2014/main" id="{106EDF36-49C4-936E-E481-CC521A9E84F1}"/>
              </a:ext>
            </a:extLst>
          </p:cNvPr>
          <p:cNvSpPr txBox="1"/>
          <p:nvPr/>
        </p:nvSpPr>
        <p:spPr>
          <a:xfrm>
            <a:off x="1161013" y="1175386"/>
            <a:ext cx="8980480" cy="4893647"/>
          </a:xfrm>
          <a:prstGeom prst="rect">
            <a:avLst/>
          </a:prstGeom>
          <a:solidFill>
            <a:schemeClr val="accent4">
              <a:lumMod val="40000"/>
              <a:lumOff val="60000"/>
            </a:schemeClr>
          </a:solidFill>
          <a:ln w="28575">
            <a:solidFill>
              <a:srgbClr val="FFC000"/>
            </a:solidFill>
          </a:ln>
        </p:spPr>
        <p:txBody>
          <a:bodyPr wrap="square" rtlCol="0">
            <a:spAutoFit/>
          </a:bodyPr>
          <a:lstStyle/>
          <a:p>
            <a:pPr marL="285750" indent="-285750">
              <a:buFont typeface="Arial" panose="020B0604020202020204" pitchFamily="34" charset="0"/>
              <a:buChar char="•"/>
            </a:pPr>
            <a:r>
              <a:rPr lang="en-US" sz="2400"/>
              <a:t>A component  </a:t>
            </a:r>
            <a:r>
              <a:rPr lang="en-US" sz="2400" err="1"/>
              <a:t>iCBT</a:t>
            </a:r>
            <a:r>
              <a:rPr lang="en-US" sz="2400"/>
              <a:t> is identifying dysfunctional beliefs about sleep. </a:t>
            </a:r>
          </a:p>
          <a:p>
            <a:pPr marL="742950" lvl="1" indent="-285750">
              <a:buFont typeface="Arial" panose="020B0604020202020204" pitchFamily="34" charset="0"/>
              <a:buChar char="•"/>
            </a:pPr>
            <a:r>
              <a:rPr lang="en-US" sz="2400"/>
              <a:t>These can be more challenging in a time constrained family practice and was not included in brief intervention studies noted previously.  </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Validated list of dysfunctional beliefs include: </a:t>
            </a:r>
          </a:p>
          <a:p>
            <a:r>
              <a:rPr lang="en-US" sz="2400"/>
              <a:t>	</a:t>
            </a:r>
            <a:r>
              <a:rPr lang="en-US" sz="2400" i="1"/>
              <a:t>I need 8 hours of sleep</a:t>
            </a:r>
          </a:p>
          <a:p>
            <a:r>
              <a:rPr lang="en-US" sz="2400" i="1"/>
              <a:t>	I need to catch up on sleep loss</a:t>
            </a:r>
          </a:p>
          <a:p>
            <a:r>
              <a:rPr lang="en-US" sz="2400" i="1"/>
              <a:t>	There are bad consequences of insomnia on health</a:t>
            </a:r>
          </a:p>
          <a:p>
            <a:r>
              <a:rPr lang="en-US" sz="2400" i="1"/>
              <a:t>	It is better to take sleeping pills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This list is available on Mysleepwell.ca where patients enter their own score.</a:t>
            </a:r>
          </a:p>
        </p:txBody>
      </p:sp>
      <p:pic>
        <p:nvPicPr>
          <p:cNvPr id="4" name="Picture 3" descr="A person wearing a green jacket and a green dress&#10;&#10;Description automatically generated">
            <a:extLst>
              <a:ext uri="{FF2B5EF4-FFF2-40B4-BE49-F238E27FC236}">
                <a16:creationId xmlns:a16="http://schemas.microsoft.com/office/drawing/2014/main" id="{24284A49-A0AC-6C19-E02F-C3322D94B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7865" y="876936"/>
            <a:ext cx="3291135" cy="6071190"/>
          </a:xfrm>
          <a:prstGeom prst="rect">
            <a:avLst/>
          </a:prstGeom>
        </p:spPr>
      </p:pic>
    </p:spTree>
    <p:extLst>
      <p:ext uri="{BB962C8B-B14F-4D97-AF65-F5344CB8AC3E}">
        <p14:creationId xmlns:p14="http://schemas.microsoft.com/office/powerpoint/2010/main" val="392880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pic>
        <p:nvPicPr>
          <p:cNvPr id="8" name="Picture 7">
            <a:extLst>
              <a:ext uri="{FF2B5EF4-FFF2-40B4-BE49-F238E27FC236}">
                <a16:creationId xmlns:a16="http://schemas.microsoft.com/office/drawing/2014/main" id="{D6B04356-502F-D267-99EE-646387009F28}"/>
              </a:ext>
            </a:extLst>
          </p:cNvPr>
          <p:cNvPicPr>
            <a:picLocks noChangeAspect="1"/>
          </p:cNvPicPr>
          <p:nvPr/>
        </p:nvPicPr>
        <p:blipFill>
          <a:blip r:embed="rId2"/>
          <a:stretch>
            <a:fillRect/>
          </a:stretch>
        </p:blipFill>
        <p:spPr>
          <a:xfrm>
            <a:off x="659414" y="1175386"/>
            <a:ext cx="5835950" cy="4343623"/>
          </a:xfrm>
          <a:prstGeom prst="rect">
            <a:avLst/>
          </a:prstGeom>
        </p:spPr>
      </p:pic>
      <p:sp>
        <p:nvSpPr>
          <p:cNvPr id="9" name="TextBox 8">
            <a:extLst>
              <a:ext uri="{FF2B5EF4-FFF2-40B4-BE49-F238E27FC236}">
                <a16:creationId xmlns:a16="http://schemas.microsoft.com/office/drawing/2014/main" id="{F9F4F9FC-AA95-F691-D405-00101EFF044B}"/>
              </a:ext>
            </a:extLst>
          </p:cNvPr>
          <p:cNvSpPr txBox="1"/>
          <p:nvPr/>
        </p:nvSpPr>
        <p:spPr>
          <a:xfrm>
            <a:off x="1040524" y="6208767"/>
            <a:ext cx="2422010" cy="369332"/>
          </a:xfrm>
          <a:prstGeom prst="rect">
            <a:avLst/>
          </a:prstGeom>
          <a:noFill/>
        </p:spPr>
        <p:txBody>
          <a:bodyPr wrap="none" rtlCol="0">
            <a:spAutoFit/>
          </a:bodyPr>
          <a:lstStyle/>
          <a:p>
            <a:r>
              <a:rPr lang="en-US"/>
              <a:t>https://mysleepwell.ca/</a:t>
            </a:r>
          </a:p>
        </p:txBody>
      </p:sp>
      <p:sp>
        <p:nvSpPr>
          <p:cNvPr id="4" name="Cloud 3">
            <a:extLst>
              <a:ext uri="{FF2B5EF4-FFF2-40B4-BE49-F238E27FC236}">
                <a16:creationId xmlns:a16="http://schemas.microsoft.com/office/drawing/2014/main" id="{A658FF48-482A-A279-E428-2F84576B4C46}"/>
              </a:ext>
            </a:extLst>
          </p:cNvPr>
          <p:cNvSpPr/>
          <p:nvPr/>
        </p:nvSpPr>
        <p:spPr>
          <a:xfrm>
            <a:off x="2554014" y="578486"/>
            <a:ext cx="2611196" cy="9144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“Insomnia Quiz”</a:t>
            </a:r>
          </a:p>
          <a:p>
            <a:pPr algn="ctr"/>
            <a:r>
              <a:rPr lang="en-US">
                <a:solidFill>
                  <a:schemeClr val="tx1"/>
                </a:solidFill>
              </a:rPr>
              <a:t>Mysleepwell.ca</a:t>
            </a:r>
          </a:p>
        </p:txBody>
      </p:sp>
      <p:pic>
        <p:nvPicPr>
          <p:cNvPr id="3" name="Picture 2" descr="Table&#10;&#10;Description automatically generated">
            <a:extLst>
              <a:ext uri="{FF2B5EF4-FFF2-40B4-BE49-F238E27FC236}">
                <a16:creationId xmlns:a16="http://schemas.microsoft.com/office/drawing/2014/main" id="{CC0FCF6C-E634-4ED9-C608-315CE88BA1F7}"/>
              </a:ext>
            </a:extLst>
          </p:cNvPr>
          <p:cNvPicPr>
            <a:picLocks noChangeAspect="1"/>
          </p:cNvPicPr>
          <p:nvPr/>
        </p:nvPicPr>
        <p:blipFill>
          <a:blip r:embed="rId3"/>
          <a:stretch>
            <a:fillRect/>
          </a:stretch>
        </p:blipFill>
        <p:spPr>
          <a:xfrm>
            <a:off x="5165210" y="2816524"/>
            <a:ext cx="6834285" cy="3435396"/>
          </a:xfrm>
          <a:prstGeom prst="rect">
            <a:avLst/>
          </a:prstGeom>
        </p:spPr>
      </p:pic>
      <p:sp>
        <p:nvSpPr>
          <p:cNvPr id="5" name="Cloud 4">
            <a:extLst>
              <a:ext uri="{FF2B5EF4-FFF2-40B4-BE49-F238E27FC236}">
                <a16:creationId xmlns:a16="http://schemas.microsoft.com/office/drawing/2014/main" id="{4CA0718E-8C07-6CCC-FD05-BC6D99B42423}"/>
              </a:ext>
            </a:extLst>
          </p:cNvPr>
          <p:cNvSpPr/>
          <p:nvPr/>
        </p:nvSpPr>
        <p:spPr>
          <a:xfrm>
            <a:off x="9222827" y="2622331"/>
            <a:ext cx="2096814" cy="9144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Validation of 16 items on insomnia quiz</a:t>
            </a:r>
          </a:p>
        </p:txBody>
      </p:sp>
    </p:spTree>
    <p:extLst>
      <p:ext uri="{BB962C8B-B14F-4D97-AF65-F5344CB8AC3E}">
        <p14:creationId xmlns:p14="http://schemas.microsoft.com/office/powerpoint/2010/main" val="180478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3" name="TextBox 2">
            <a:extLst>
              <a:ext uri="{FF2B5EF4-FFF2-40B4-BE49-F238E27FC236}">
                <a16:creationId xmlns:a16="http://schemas.microsoft.com/office/drawing/2014/main" id="{3FB7D827-AEB3-EE93-DE30-2A72E4F4F838}"/>
              </a:ext>
            </a:extLst>
          </p:cNvPr>
          <p:cNvSpPr txBox="1"/>
          <p:nvPr/>
        </p:nvSpPr>
        <p:spPr>
          <a:xfrm>
            <a:off x="442897" y="1065467"/>
            <a:ext cx="1614252" cy="5632311"/>
          </a:xfrm>
          <a:prstGeom prst="rect">
            <a:avLst/>
          </a:prstGeom>
          <a:noFill/>
        </p:spPr>
        <p:txBody>
          <a:bodyPr wrap="square" rtlCol="0">
            <a:spAutoFit/>
          </a:bodyPr>
          <a:lstStyle/>
          <a:p>
            <a:r>
              <a:rPr lang="en-US" sz="2400"/>
              <a:t>Let’s make a plan for Norma:</a:t>
            </a:r>
          </a:p>
          <a:p>
            <a:endParaRPr lang="en-US" sz="2400"/>
          </a:p>
          <a:p>
            <a:r>
              <a:rPr lang="en-US" sz="2400"/>
              <a:t> 1. Pick an average day </a:t>
            </a:r>
          </a:p>
          <a:p>
            <a:endParaRPr lang="en-US" sz="2400"/>
          </a:p>
          <a:p>
            <a:r>
              <a:rPr lang="en-US" sz="2400"/>
              <a:t>2. Calculate time asleep</a:t>
            </a:r>
          </a:p>
          <a:p>
            <a:endParaRPr lang="en-US" sz="2400"/>
          </a:p>
          <a:p>
            <a:r>
              <a:rPr lang="en-US" sz="2400"/>
              <a:t>3. Calculate sleep efficiency</a:t>
            </a:r>
          </a:p>
        </p:txBody>
      </p:sp>
      <p:pic>
        <p:nvPicPr>
          <p:cNvPr id="4" name="Picture 2">
            <a:extLst>
              <a:ext uri="{FF2B5EF4-FFF2-40B4-BE49-F238E27FC236}">
                <a16:creationId xmlns:a16="http://schemas.microsoft.com/office/drawing/2014/main" id="{A06C9254-7381-92CF-3FC9-269CA181F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517" y="-923544"/>
            <a:ext cx="6528816" cy="8705088"/>
          </a:xfrm>
          <a:prstGeom prst="rect">
            <a:avLst/>
          </a:prstGeom>
          <a:noFill/>
          <a:ln>
            <a:noFill/>
          </a:ln>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8EFB11CF-6EF5-14E1-5AE0-F816139E7F23}"/>
              </a:ext>
            </a:extLst>
          </p:cNvPr>
          <p:cNvSpPr/>
          <p:nvPr/>
        </p:nvSpPr>
        <p:spPr>
          <a:xfrm>
            <a:off x="5552500" y="1065467"/>
            <a:ext cx="1002535" cy="555567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F03C917-3584-87EE-5EB6-9E5DD81639C5}"/>
              </a:ext>
            </a:extLst>
          </p:cNvPr>
          <p:cNvSpPr/>
          <p:nvPr/>
        </p:nvSpPr>
        <p:spPr>
          <a:xfrm>
            <a:off x="7304184" y="5550512"/>
            <a:ext cx="914400" cy="9144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7F7B2BE-F084-69AC-54E2-9CF4FE1C7F35}"/>
              </a:ext>
            </a:extLst>
          </p:cNvPr>
          <p:cNvCxnSpPr>
            <a:cxnSpLocks/>
          </p:cNvCxnSpPr>
          <p:nvPr/>
        </p:nvCxnSpPr>
        <p:spPr>
          <a:xfrm>
            <a:off x="4638100" y="4990641"/>
            <a:ext cx="914400" cy="92541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69B941A4-364F-D3FD-5863-98E0EBF804DE}"/>
              </a:ext>
            </a:extLst>
          </p:cNvPr>
          <p:cNvSpPr/>
          <p:nvPr/>
        </p:nvSpPr>
        <p:spPr>
          <a:xfrm>
            <a:off x="9720352" y="578486"/>
            <a:ext cx="914400" cy="7104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7FABE24-68AA-F864-8653-766CC897223C}"/>
              </a:ext>
            </a:extLst>
          </p:cNvPr>
          <p:cNvSpPr/>
          <p:nvPr/>
        </p:nvSpPr>
        <p:spPr>
          <a:xfrm>
            <a:off x="9981282" y="5684603"/>
            <a:ext cx="1403451" cy="914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42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green jacket and a green dress&#10;&#10;Description automatically generated">
            <a:extLst>
              <a:ext uri="{FF2B5EF4-FFF2-40B4-BE49-F238E27FC236}">
                <a16:creationId xmlns:a16="http://schemas.microsoft.com/office/drawing/2014/main" id="{FC8F489E-F0D2-74E0-2011-E4931FDB1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29" y="786810"/>
            <a:ext cx="3291135" cy="6071190"/>
          </a:xfrm>
          <a:prstGeom prst="rect">
            <a:avLst/>
          </a:prstGeom>
        </p:spPr>
      </p:pic>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3" name="Speech Bubble: Oval 2">
            <a:extLst>
              <a:ext uri="{FF2B5EF4-FFF2-40B4-BE49-F238E27FC236}">
                <a16:creationId xmlns:a16="http://schemas.microsoft.com/office/drawing/2014/main" id="{66415A15-CA70-18A9-36BC-A7A827B4B703}"/>
              </a:ext>
            </a:extLst>
          </p:cNvPr>
          <p:cNvSpPr/>
          <p:nvPr/>
        </p:nvSpPr>
        <p:spPr>
          <a:xfrm>
            <a:off x="6888479" y="3561688"/>
            <a:ext cx="3324225" cy="1146497"/>
          </a:xfrm>
          <a:prstGeom prst="wedgeEllipseCallout">
            <a:avLst>
              <a:gd name="adj1" fmla="val 50980"/>
              <a:gd name="adj2" fmla="val -11426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alibri" panose="020F0502020204030204" pitchFamily="34" charset="0"/>
                <a:ea typeface="DengXian" panose="02010600030101010101" pitchFamily="2" charset="-122"/>
                <a:cs typeface="Times New Roman" panose="02020603050405020304" pitchFamily="18" charset="0"/>
              </a:rPr>
              <a:t>This is really weird.  Are you sure??</a:t>
            </a:r>
            <a:endParaRPr lang="en-US">
              <a:solidFill>
                <a:schemeClr val="tx1"/>
              </a:solidFill>
            </a:endParaRPr>
          </a:p>
        </p:txBody>
      </p:sp>
      <p:sp>
        <p:nvSpPr>
          <p:cNvPr id="8" name="Speech Bubble: Rectangle 7">
            <a:extLst>
              <a:ext uri="{FF2B5EF4-FFF2-40B4-BE49-F238E27FC236}">
                <a16:creationId xmlns:a16="http://schemas.microsoft.com/office/drawing/2014/main" id="{5F215848-646A-4C73-97E5-790EB0606780}"/>
              </a:ext>
            </a:extLst>
          </p:cNvPr>
          <p:cNvSpPr/>
          <p:nvPr/>
        </p:nvSpPr>
        <p:spPr>
          <a:xfrm>
            <a:off x="1169307" y="4095260"/>
            <a:ext cx="4734560" cy="1146497"/>
          </a:xfrm>
          <a:prstGeom prst="wedgeRectCallout">
            <a:avLst>
              <a:gd name="adj1" fmla="val -65184"/>
              <a:gd name="adj2" fmla="val -3543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We are doing this so your body and brain learn to sleep when you are in your bed.</a:t>
            </a:r>
          </a:p>
        </p:txBody>
      </p:sp>
      <p:sp>
        <p:nvSpPr>
          <p:cNvPr id="9" name="Speech Bubble: Rectangle 8">
            <a:extLst>
              <a:ext uri="{FF2B5EF4-FFF2-40B4-BE49-F238E27FC236}">
                <a16:creationId xmlns:a16="http://schemas.microsoft.com/office/drawing/2014/main" id="{A26ED0DD-F2EA-E073-CE3C-9B2FF170C8C8}"/>
              </a:ext>
            </a:extLst>
          </p:cNvPr>
          <p:cNvSpPr/>
          <p:nvPr/>
        </p:nvSpPr>
        <p:spPr>
          <a:xfrm>
            <a:off x="1169307" y="2072640"/>
            <a:ext cx="4734560" cy="1508760"/>
          </a:xfrm>
          <a:prstGeom prst="wedgeRectCallout">
            <a:avLst>
              <a:gd name="adj1" fmla="val -67895"/>
              <a:gd name="adj2" fmla="val 506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I know it seems really different, but all the studies show that this does work better than sleeping pills for most people!</a:t>
            </a:r>
          </a:p>
          <a:p>
            <a:pPr algn="ctr"/>
            <a:endParaRPr lang="en-US"/>
          </a:p>
        </p:txBody>
      </p:sp>
    </p:spTree>
    <p:extLst>
      <p:ext uri="{BB962C8B-B14F-4D97-AF65-F5344CB8AC3E}">
        <p14:creationId xmlns:p14="http://schemas.microsoft.com/office/powerpoint/2010/main" val="190125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3" name="TextBox 2">
            <a:extLst>
              <a:ext uri="{FF2B5EF4-FFF2-40B4-BE49-F238E27FC236}">
                <a16:creationId xmlns:a16="http://schemas.microsoft.com/office/drawing/2014/main" id="{3FB7D827-AEB3-EE93-DE30-2A72E4F4F838}"/>
              </a:ext>
            </a:extLst>
          </p:cNvPr>
          <p:cNvSpPr txBox="1"/>
          <p:nvPr/>
        </p:nvSpPr>
        <p:spPr>
          <a:xfrm>
            <a:off x="501055" y="597473"/>
            <a:ext cx="1943455" cy="6370975"/>
          </a:xfrm>
          <a:prstGeom prst="rect">
            <a:avLst/>
          </a:prstGeom>
          <a:noFill/>
        </p:spPr>
        <p:txBody>
          <a:bodyPr wrap="square" rtlCol="0">
            <a:spAutoFit/>
          </a:bodyPr>
          <a:lstStyle/>
          <a:p>
            <a:r>
              <a:rPr lang="en-US" sz="2400"/>
              <a:t>Let’s make a plan for Norma:</a:t>
            </a:r>
          </a:p>
          <a:p>
            <a:endParaRPr lang="en-US" sz="2400"/>
          </a:p>
          <a:p>
            <a:r>
              <a:rPr lang="en-US" sz="2400"/>
              <a:t> 1. Negotiate Rise Time – Norma figures </a:t>
            </a:r>
            <a:r>
              <a:rPr lang="en-US" sz="2400" b="1"/>
              <a:t>5:30</a:t>
            </a:r>
            <a:r>
              <a:rPr lang="en-US" sz="2400"/>
              <a:t> is okay</a:t>
            </a:r>
          </a:p>
          <a:p>
            <a:endParaRPr lang="en-US" sz="2400"/>
          </a:p>
          <a:p>
            <a:r>
              <a:rPr lang="en-US" sz="2400"/>
              <a:t>2. Bed time = rise time minus average sleep time, </a:t>
            </a:r>
            <a:r>
              <a:rPr lang="en-US" sz="2400" err="1"/>
              <a:t>ie</a:t>
            </a:r>
            <a:r>
              <a:rPr lang="en-US" sz="2400"/>
              <a:t> </a:t>
            </a:r>
            <a:r>
              <a:rPr lang="en-US" sz="2400" b="1"/>
              <a:t>11:30</a:t>
            </a:r>
          </a:p>
          <a:p>
            <a:endParaRPr lang="en-US" sz="2400"/>
          </a:p>
          <a:p>
            <a:endParaRPr lang="en-US" sz="2400"/>
          </a:p>
        </p:txBody>
      </p:sp>
      <p:pic>
        <p:nvPicPr>
          <p:cNvPr id="4" name="Picture 2">
            <a:extLst>
              <a:ext uri="{FF2B5EF4-FFF2-40B4-BE49-F238E27FC236}">
                <a16:creationId xmlns:a16="http://schemas.microsoft.com/office/drawing/2014/main" id="{A06C9254-7381-92CF-3FC9-269CA181F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517" y="-923544"/>
            <a:ext cx="6528816" cy="8705088"/>
          </a:xfrm>
          <a:prstGeom prst="rect">
            <a:avLst/>
          </a:prstGeom>
          <a:noFill/>
          <a:ln>
            <a:noFill/>
          </a:ln>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tar: 6 Points 4">
            <a:extLst>
              <a:ext uri="{FF2B5EF4-FFF2-40B4-BE49-F238E27FC236}">
                <a16:creationId xmlns:a16="http://schemas.microsoft.com/office/drawing/2014/main" id="{4B74A9A2-36C6-7538-B56B-8B9EE84FC3C3}"/>
              </a:ext>
            </a:extLst>
          </p:cNvPr>
          <p:cNvSpPr/>
          <p:nvPr/>
        </p:nvSpPr>
        <p:spPr>
          <a:xfrm>
            <a:off x="9519920" y="294640"/>
            <a:ext cx="1209039" cy="1148080"/>
          </a:xfrm>
          <a:prstGeom prst="star6">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64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97D738-6139-4F15-378A-72C8E3B20E7E}"/>
              </a:ext>
            </a:extLst>
          </p:cNvPr>
          <p:cNvPicPr>
            <a:picLocks noChangeAspect="1"/>
          </p:cNvPicPr>
          <p:nvPr/>
        </p:nvPicPr>
        <p:blipFill>
          <a:blip r:embed="rId2"/>
          <a:stretch>
            <a:fillRect/>
          </a:stretch>
        </p:blipFill>
        <p:spPr>
          <a:xfrm>
            <a:off x="436252" y="654935"/>
            <a:ext cx="7734698" cy="3401222"/>
          </a:xfrm>
          <a:prstGeom prst="rect">
            <a:avLst/>
          </a:prstGeom>
        </p:spPr>
      </p:pic>
      <p:pic>
        <p:nvPicPr>
          <p:cNvPr id="7" name="Content Placeholder 6">
            <a:extLst>
              <a:ext uri="{FF2B5EF4-FFF2-40B4-BE49-F238E27FC236}">
                <a16:creationId xmlns:a16="http://schemas.microsoft.com/office/drawing/2014/main" id="{AB9423A5-ADDE-5698-1AF3-C080862DC394}"/>
              </a:ext>
            </a:extLst>
          </p:cNvPr>
          <p:cNvPicPr>
            <a:picLocks noGrp="1" noChangeAspect="1"/>
          </p:cNvPicPr>
          <p:nvPr>
            <p:ph idx="1"/>
          </p:nvPr>
        </p:nvPicPr>
        <p:blipFill>
          <a:blip r:embed="rId3"/>
          <a:stretch>
            <a:fillRect/>
          </a:stretch>
        </p:blipFill>
        <p:spPr>
          <a:xfrm>
            <a:off x="5079634" y="2717587"/>
            <a:ext cx="7112366" cy="4140413"/>
          </a:xfrm>
        </p:spPr>
      </p:pic>
      <p:sp>
        <p:nvSpPr>
          <p:cNvPr id="4" name="Cloud 3">
            <a:extLst>
              <a:ext uri="{FF2B5EF4-FFF2-40B4-BE49-F238E27FC236}">
                <a16:creationId xmlns:a16="http://schemas.microsoft.com/office/drawing/2014/main" id="{FED14DFC-86B7-66D1-D044-B7C37272E966}"/>
              </a:ext>
            </a:extLst>
          </p:cNvPr>
          <p:cNvSpPr/>
          <p:nvPr/>
        </p:nvSpPr>
        <p:spPr>
          <a:xfrm>
            <a:off x="3878317" y="1065467"/>
            <a:ext cx="2007475" cy="800315"/>
          </a:xfrm>
          <a:prstGeom prst="cloud">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Screenshot from “mySleepwell.ca”</a:t>
            </a:r>
          </a:p>
        </p:txBody>
      </p:sp>
      <p:sp>
        <p:nvSpPr>
          <p:cNvPr id="6" name="Cloud 5">
            <a:extLst>
              <a:ext uri="{FF2B5EF4-FFF2-40B4-BE49-F238E27FC236}">
                <a16:creationId xmlns:a16="http://schemas.microsoft.com/office/drawing/2014/main" id="{907A9AB0-65C0-C67C-EC28-971330247FB1}"/>
              </a:ext>
            </a:extLst>
          </p:cNvPr>
          <p:cNvSpPr/>
          <p:nvPr/>
        </p:nvSpPr>
        <p:spPr>
          <a:xfrm>
            <a:off x="10005849" y="2260387"/>
            <a:ext cx="1828800" cy="9144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solidFill>
                  <a:schemeClr val="tx1"/>
                </a:solidFill>
              </a:rPr>
              <a:t>example of how to “prescribe” </a:t>
            </a:r>
          </a:p>
          <a:p>
            <a:r>
              <a:rPr lang="en-US" sz="1100">
                <a:solidFill>
                  <a:schemeClr val="tx1"/>
                </a:solidFill>
              </a:rPr>
              <a:t> sleep schedule</a:t>
            </a:r>
          </a:p>
        </p:txBody>
      </p:sp>
    </p:spTree>
    <p:extLst>
      <p:ext uri="{BB962C8B-B14F-4D97-AF65-F5344CB8AC3E}">
        <p14:creationId xmlns:p14="http://schemas.microsoft.com/office/powerpoint/2010/main" val="199287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Ken </a:t>
            </a:r>
            <a:r>
              <a:rPr lang="en-US" dirty="0" err="1"/>
              <a:t>Dosette</a:t>
            </a:r>
            <a:r>
              <a:rPr lang="en-US" dirty="0"/>
              <a:t>, 69</a:t>
            </a:r>
          </a:p>
        </p:txBody>
      </p:sp>
      <p:sp>
        <p:nvSpPr>
          <p:cNvPr id="3" name="TextBox 2">
            <a:extLst>
              <a:ext uri="{FF2B5EF4-FFF2-40B4-BE49-F238E27FC236}">
                <a16:creationId xmlns:a16="http://schemas.microsoft.com/office/drawing/2014/main" id="{EA8B15AC-C235-30C0-6521-8EFD05BA9A51}"/>
              </a:ext>
            </a:extLst>
          </p:cNvPr>
          <p:cNvSpPr txBox="1"/>
          <p:nvPr/>
        </p:nvSpPr>
        <p:spPr>
          <a:xfrm>
            <a:off x="380092" y="5710405"/>
            <a:ext cx="4459626" cy="461665"/>
          </a:xfrm>
          <a:prstGeom prst="rect">
            <a:avLst/>
          </a:prstGeom>
          <a:solidFill>
            <a:schemeClr val="bg1">
              <a:lumMod val="95000"/>
            </a:schemeClr>
          </a:solidFill>
          <a:ln w="28575">
            <a:solidFill>
              <a:schemeClr val="tx1"/>
            </a:solidFill>
          </a:ln>
        </p:spPr>
        <p:txBody>
          <a:bodyPr wrap="square">
            <a:spAutoFit/>
          </a:bodyPr>
          <a:lstStyle/>
          <a:p>
            <a:pPr algn="ctr"/>
            <a:endParaRPr lang="en-CA" sz="2400" dirty="0"/>
          </a:p>
        </p:txBody>
      </p:sp>
      <p:sp>
        <p:nvSpPr>
          <p:cNvPr id="4" name="TextBox 3">
            <a:extLst>
              <a:ext uri="{FF2B5EF4-FFF2-40B4-BE49-F238E27FC236}">
                <a16:creationId xmlns:a16="http://schemas.microsoft.com/office/drawing/2014/main" id="{204CE9F6-8E67-83C4-F902-271A386FEB07}"/>
              </a:ext>
            </a:extLst>
          </p:cNvPr>
          <p:cNvSpPr txBox="1"/>
          <p:nvPr/>
        </p:nvSpPr>
        <p:spPr>
          <a:xfrm>
            <a:off x="380093" y="6317870"/>
            <a:ext cx="4459626" cy="461665"/>
          </a:xfrm>
          <a:prstGeom prst="rect">
            <a:avLst/>
          </a:prstGeom>
          <a:solidFill>
            <a:schemeClr val="bg1">
              <a:lumMod val="95000"/>
            </a:schemeClr>
          </a:solidFill>
          <a:ln w="28575">
            <a:solidFill>
              <a:schemeClr val="tx1"/>
            </a:solidFill>
          </a:ln>
        </p:spPr>
        <p:txBody>
          <a:bodyPr wrap="square">
            <a:spAutoFit/>
          </a:bodyPr>
          <a:lstStyle/>
          <a:p>
            <a:pPr algn="ctr"/>
            <a:endParaRPr lang="en-CA" sz="2400" dirty="0"/>
          </a:p>
        </p:txBody>
      </p:sp>
      <p:sp>
        <p:nvSpPr>
          <p:cNvPr id="5" name="TextBox 4">
            <a:extLst>
              <a:ext uri="{FF2B5EF4-FFF2-40B4-BE49-F238E27FC236}">
                <a16:creationId xmlns:a16="http://schemas.microsoft.com/office/drawing/2014/main" id="{3C1E34C5-AFDD-B262-F62E-BB50D74C3A00}"/>
              </a:ext>
            </a:extLst>
          </p:cNvPr>
          <p:cNvSpPr txBox="1"/>
          <p:nvPr/>
        </p:nvSpPr>
        <p:spPr>
          <a:xfrm>
            <a:off x="387464" y="3322976"/>
            <a:ext cx="4459626" cy="461665"/>
          </a:xfrm>
          <a:prstGeom prst="rect">
            <a:avLst/>
          </a:prstGeom>
          <a:solidFill>
            <a:schemeClr val="bg1">
              <a:lumMod val="95000"/>
            </a:schemeClr>
          </a:solidFill>
          <a:ln w="28575">
            <a:solidFill>
              <a:schemeClr val="tx1"/>
            </a:solidFill>
          </a:ln>
        </p:spPr>
        <p:txBody>
          <a:bodyPr wrap="square">
            <a:spAutoFit/>
          </a:bodyPr>
          <a:lstStyle/>
          <a:p>
            <a:pPr algn="ctr"/>
            <a:endParaRPr lang="en-CA" sz="2400" dirty="0"/>
          </a:p>
        </p:txBody>
      </p:sp>
      <p:sp>
        <p:nvSpPr>
          <p:cNvPr id="7" name="TextBox 6">
            <a:extLst>
              <a:ext uri="{FF2B5EF4-FFF2-40B4-BE49-F238E27FC236}">
                <a16:creationId xmlns:a16="http://schemas.microsoft.com/office/drawing/2014/main" id="{8F08BCF6-5BE4-9598-AD9E-0B26D703C909}"/>
              </a:ext>
            </a:extLst>
          </p:cNvPr>
          <p:cNvSpPr txBox="1"/>
          <p:nvPr/>
        </p:nvSpPr>
        <p:spPr>
          <a:xfrm>
            <a:off x="380093" y="3920929"/>
            <a:ext cx="4459625" cy="461665"/>
          </a:xfrm>
          <a:prstGeom prst="rect">
            <a:avLst/>
          </a:prstGeom>
          <a:solidFill>
            <a:schemeClr val="bg1">
              <a:lumMod val="95000"/>
            </a:schemeClr>
          </a:solidFill>
          <a:ln w="28575">
            <a:solidFill>
              <a:schemeClr val="tx1"/>
            </a:solidFill>
          </a:ln>
        </p:spPr>
        <p:txBody>
          <a:bodyPr wrap="square">
            <a:spAutoFit/>
          </a:bodyPr>
          <a:lstStyle/>
          <a:p>
            <a:pPr algn="ctr"/>
            <a:endParaRPr lang="en-CA" sz="2400" dirty="0"/>
          </a:p>
        </p:txBody>
      </p:sp>
      <p:sp>
        <p:nvSpPr>
          <p:cNvPr id="8" name="TextBox 7">
            <a:extLst>
              <a:ext uri="{FF2B5EF4-FFF2-40B4-BE49-F238E27FC236}">
                <a16:creationId xmlns:a16="http://schemas.microsoft.com/office/drawing/2014/main" id="{4DDF17F8-BD04-B46F-9F83-C9659043BFA2}"/>
              </a:ext>
            </a:extLst>
          </p:cNvPr>
          <p:cNvSpPr txBox="1"/>
          <p:nvPr/>
        </p:nvSpPr>
        <p:spPr>
          <a:xfrm>
            <a:off x="387464" y="5102940"/>
            <a:ext cx="4459626" cy="461665"/>
          </a:xfrm>
          <a:prstGeom prst="rect">
            <a:avLst/>
          </a:prstGeom>
          <a:solidFill>
            <a:schemeClr val="bg1">
              <a:lumMod val="95000"/>
            </a:schemeClr>
          </a:solidFill>
          <a:ln w="28575">
            <a:solidFill>
              <a:schemeClr val="tx1"/>
            </a:solidFill>
          </a:ln>
        </p:spPr>
        <p:txBody>
          <a:bodyPr wrap="square">
            <a:spAutoFit/>
          </a:bodyPr>
          <a:lstStyle/>
          <a:p>
            <a:pPr algn="ctr"/>
            <a:endParaRPr lang="en-CA" sz="2400" dirty="0"/>
          </a:p>
        </p:txBody>
      </p:sp>
      <p:sp>
        <p:nvSpPr>
          <p:cNvPr id="9" name="TextBox 8">
            <a:extLst>
              <a:ext uri="{FF2B5EF4-FFF2-40B4-BE49-F238E27FC236}">
                <a16:creationId xmlns:a16="http://schemas.microsoft.com/office/drawing/2014/main" id="{2559EAD4-6154-C029-8747-5A3E9FC000FB}"/>
              </a:ext>
            </a:extLst>
          </p:cNvPr>
          <p:cNvSpPr txBox="1"/>
          <p:nvPr/>
        </p:nvSpPr>
        <p:spPr>
          <a:xfrm>
            <a:off x="4991100" y="3348250"/>
            <a:ext cx="4459626" cy="461665"/>
          </a:xfrm>
          <a:prstGeom prst="rect">
            <a:avLst/>
          </a:prstGeom>
          <a:solidFill>
            <a:schemeClr val="accent4">
              <a:lumMod val="20000"/>
              <a:lumOff val="80000"/>
            </a:schemeClr>
          </a:solidFill>
          <a:ln w="28575">
            <a:solidFill>
              <a:srgbClr val="C00000"/>
            </a:solidFill>
          </a:ln>
        </p:spPr>
        <p:txBody>
          <a:bodyPr wrap="square">
            <a:spAutoFit/>
          </a:bodyPr>
          <a:lstStyle/>
          <a:p>
            <a:pPr algn="ctr"/>
            <a:r>
              <a:rPr lang="en-CA" sz="2400" b="0" i="0">
                <a:solidFill>
                  <a:srgbClr val="000000"/>
                </a:solidFill>
                <a:effectLst/>
                <a:latin typeface="Calibri" panose="020F0502020204030204" pitchFamily="34" charset="0"/>
              </a:rPr>
              <a:t>Stop as risk of harm</a:t>
            </a:r>
            <a:endParaRPr lang="en-US" sz="2400"/>
          </a:p>
        </p:txBody>
      </p:sp>
      <p:sp>
        <p:nvSpPr>
          <p:cNvPr id="10" name="TextBox 9">
            <a:extLst>
              <a:ext uri="{FF2B5EF4-FFF2-40B4-BE49-F238E27FC236}">
                <a16:creationId xmlns:a16="http://schemas.microsoft.com/office/drawing/2014/main" id="{9BCCA715-3EFD-A222-4E4C-39F87AB082BB}"/>
              </a:ext>
            </a:extLst>
          </p:cNvPr>
          <p:cNvSpPr txBox="1"/>
          <p:nvPr/>
        </p:nvSpPr>
        <p:spPr>
          <a:xfrm>
            <a:off x="4998661" y="5719548"/>
            <a:ext cx="4459626" cy="461665"/>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CA" sz="2400" b="0" i="0">
                <a:solidFill>
                  <a:srgbClr val="000000"/>
                </a:solidFill>
                <a:effectLst/>
                <a:latin typeface="Calibri" panose="020F0502020204030204" pitchFamily="34" charset="0"/>
              </a:rPr>
              <a:t>Continue</a:t>
            </a:r>
            <a:endParaRPr lang="en-US" sz="2400"/>
          </a:p>
        </p:txBody>
      </p:sp>
      <p:sp>
        <p:nvSpPr>
          <p:cNvPr id="11" name="TextBox 10">
            <a:extLst>
              <a:ext uri="{FF2B5EF4-FFF2-40B4-BE49-F238E27FC236}">
                <a16:creationId xmlns:a16="http://schemas.microsoft.com/office/drawing/2014/main" id="{3EDDEFF3-E54B-B868-AA2E-9FB81F6AE133}"/>
              </a:ext>
            </a:extLst>
          </p:cNvPr>
          <p:cNvSpPr txBox="1"/>
          <p:nvPr/>
        </p:nvSpPr>
        <p:spPr>
          <a:xfrm>
            <a:off x="4991100" y="3948597"/>
            <a:ext cx="4459626" cy="461665"/>
          </a:xfrm>
          <a:prstGeom prst="rect">
            <a:avLst/>
          </a:prstGeom>
          <a:solidFill>
            <a:schemeClr val="accent3">
              <a:lumMod val="20000"/>
              <a:lumOff val="80000"/>
            </a:schemeClr>
          </a:solidFill>
          <a:ln w="28575">
            <a:solidFill>
              <a:schemeClr val="bg2">
                <a:lumMod val="50000"/>
              </a:schemeClr>
            </a:solidFill>
          </a:ln>
        </p:spPr>
        <p:txBody>
          <a:bodyPr wrap="square">
            <a:spAutoFit/>
          </a:bodyPr>
          <a:lstStyle/>
          <a:p>
            <a:pPr algn="ctr"/>
            <a:r>
              <a:rPr lang="en-CA" sz="2400" b="0" i="0">
                <a:effectLst/>
                <a:latin typeface="Calibri" panose="020F0502020204030204" pitchFamily="34" charset="0"/>
              </a:rPr>
              <a:t>Could</a:t>
            </a:r>
            <a:r>
              <a:rPr lang="en-CA" sz="2400" b="0" i="0">
                <a:solidFill>
                  <a:srgbClr val="000000"/>
                </a:solidFill>
                <a:effectLst/>
                <a:latin typeface="Calibri" panose="020F0502020204030204" pitchFamily="34" charset="0"/>
              </a:rPr>
              <a:t> stop as limited benefits</a:t>
            </a:r>
            <a:endParaRPr lang="en-US" sz="2400"/>
          </a:p>
        </p:txBody>
      </p:sp>
      <p:sp>
        <p:nvSpPr>
          <p:cNvPr id="20" name="TextBox 19">
            <a:extLst>
              <a:ext uri="{FF2B5EF4-FFF2-40B4-BE49-F238E27FC236}">
                <a16:creationId xmlns:a16="http://schemas.microsoft.com/office/drawing/2014/main" id="{0D9B1097-D26D-CDD3-59EB-0F795B18AFED}"/>
              </a:ext>
            </a:extLst>
          </p:cNvPr>
          <p:cNvSpPr txBox="1"/>
          <p:nvPr/>
        </p:nvSpPr>
        <p:spPr>
          <a:xfrm>
            <a:off x="-63795" y="2790326"/>
            <a:ext cx="6251944" cy="523220"/>
          </a:xfrm>
          <a:prstGeom prst="rect">
            <a:avLst/>
          </a:prstGeom>
          <a:noFill/>
        </p:spPr>
        <p:txBody>
          <a:bodyPr wrap="square">
            <a:spAutoFit/>
          </a:bodyPr>
          <a:lstStyle/>
          <a:p>
            <a:pPr algn="ctr"/>
            <a:r>
              <a:rPr lang="en-US" sz="2800"/>
              <a:t>Match the drug with the right approach:</a:t>
            </a:r>
          </a:p>
        </p:txBody>
      </p:sp>
      <p:sp>
        <p:nvSpPr>
          <p:cNvPr id="21" name="TextBox 20">
            <a:extLst>
              <a:ext uri="{FF2B5EF4-FFF2-40B4-BE49-F238E27FC236}">
                <a16:creationId xmlns:a16="http://schemas.microsoft.com/office/drawing/2014/main" id="{377D86EE-6103-E88C-B30F-B4CDDC90D2B7}"/>
              </a:ext>
            </a:extLst>
          </p:cNvPr>
          <p:cNvSpPr txBox="1"/>
          <p:nvPr/>
        </p:nvSpPr>
        <p:spPr>
          <a:xfrm>
            <a:off x="4998661" y="6317870"/>
            <a:ext cx="4459626" cy="461665"/>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CA" sz="2400" b="0" i="0">
                <a:solidFill>
                  <a:srgbClr val="000000"/>
                </a:solidFill>
                <a:effectLst/>
                <a:latin typeface="Calibri" panose="020F0502020204030204" pitchFamily="34" charset="0"/>
              </a:rPr>
              <a:t>Continue</a:t>
            </a:r>
            <a:endParaRPr lang="en-US" sz="2400"/>
          </a:p>
        </p:txBody>
      </p:sp>
      <p:sp>
        <p:nvSpPr>
          <p:cNvPr id="22" name="TextBox 21">
            <a:extLst>
              <a:ext uri="{FF2B5EF4-FFF2-40B4-BE49-F238E27FC236}">
                <a16:creationId xmlns:a16="http://schemas.microsoft.com/office/drawing/2014/main" id="{FC84C549-57E9-A7DD-181F-B437B1AD76FD}"/>
              </a:ext>
            </a:extLst>
          </p:cNvPr>
          <p:cNvSpPr txBox="1"/>
          <p:nvPr/>
        </p:nvSpPr>
        <p:spPr>
          <a:xfrm>
            <a:off x="4991100" y="4512508"/>
            <a:ext cx="4459626" cy="461665"/>
          </a:xfrm>
          <a:prstGeom prst="rect">
            <a:avLst/>
          </a:prstGeom>
          <a:solidFill>
            <a:schemeClr val="accent3">
              <a:lumMod val="20000"/>
              <a:lumOff val="80000"/>
            </a:schemeClr>
          </a:solidFill>
          <a:ln w="28575">
            <a:solidFill>
              <a:schemeClr val="bg2">
                <a:lumMod val="50000"/>
              </a:schemeClr>
            </a:solidFill>
          </a:ln>
        </p:spPr>
        <p:txBody>
          <a:bodyPr wrap="square">
            <a:spAutoFit/>
          </a:bodyPr>
          <a:lstStyle/>
          <a:p>
            <a:pPr algn="ctr"/>
            <a:r>
              <a:rPr lang="en-CA" sz="2400" b="0" i="0">
                <a:effectLst/>
                <a:latin typeface="Calibri" panose="020F0502020204030204" pitchFamily="34" charset="0"/>
              </a:rPr>
              <a:t>Could</a:t>
            </a:r>
            <a:r>
              <a:rPr lang="en-CA" sz="2400" b="0" i="0">
                <a:solidFill>
                  <a:srgbClr val="000000"/>
                </a:solidFill>
                <a:effectLst/>
                <a:latin typeface="Calibri" panose="020F0502020204030204" pitchFamily="34" charset="0"/>
              </a:rPr>
              <a:t> stop as limited benefits</a:t>
            </a:r>
            <a:endParaRPr lang="en-US" sz="2400"/>
          </a:p>
        </p:txBody>
      </p:sp>
      <p:sp>
        <p:nvSpPr>
          <p:cNvPr id="23" name="TextBox 22">
            <a:extLst>
              <a:ext uri="{FF2B5EF4-FFF2-40B4-BE49-F238E27FC236}">
                <a16:creationId xmlns:a16="http://schemas.microsoft.com/office/drawing/2014/main" id="{9B52A072-50A2-F758-7C27-961DBEEA8236}"/>
              </a:ext>
            </a:extLst>
          </p:cNvPr>
          <p:cNvSpPr txBox="1"/>
          <p:nvPr/>
        </p:nvSpPr>
        <p:spPr>
          <a:xfrm>
            <a:off x="380092" y="4518882"/>
            <a:ext cx="4459626" cy="461665"/>
          </a:xfrm>
          <a:prstGeom prst="rect">
            <a:avLst/>
          </a:prstGeom>
          <a:solidFill>
            <a:schemeClr val="bg1">
              <a:lumMod val="95000"/>
            </a:schemeClr>
          </a:solidFill>
          <a:ln w="28575">
            <a:solidFill>
              <a:schemeClr val="tx1"/>
            </a:solidFill>
          </a:ln>
        </p:spPr>
        <p:txBody>
          <a:bodyPr wrap="square">
            <a:spAutoFit/>
          </a:bodyPr>
          <a:lstStyle/>
          <a:p>
            <a:pPr algn="ctr"/>
            <a:endParaRPr lang="en-CA" sz="2400" dirty="0"/>
          </a:p>
        </p:txBody>
      </p:sp>
      <p:sp>
        <p:nvSpPr>
          <p:cNvPr id="24" name="TextBox 23">
            <a:extLst>
              <a:ext uri="{FF2B5EF4-FFF2-40B4-BE49-F238E27FC236}">
                <a16:creationId xmlns:a16="http://schemas.microsoft.com/office/drawing/2014/main" id="{ED76F452-FCF1-C04C-7DDC-0B3C5A953FE1}"/>
              </a:ext>
            </a:extLst>
          </p:cNvPr>
          <p:cNvSpPr txBox="1"/>
          <p:nvPr/>
        </p:nvSpPr>
        <p:spPr>
          <a:xfrm>
            <a:off x="4991100" y="5102939"/>
            <a:ext cx="4459626" cy="461665"/>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CA" sz="2400" b="0" i="0">
                <a:solidFill>
                  <a:srgbClr val="000000"/>
                </a:solidFill>
                <a:effectLst/>
                <a:latin typeface="Calibri" panose="020F0502020204030204" pitchFamily="34" charset="0"/>
              </a:rPr>
              <a:t>Continue</a:t>
            </a:r>
            <a:endParaRPr lang="en-US" sz="2400"/>
          </a:p>
        </p:txBody>
      </p:sp>
      <p:pic>
        <p:nvPicPr>
          <p:cNvPr id="6" name="Picture 5" descr="A cartoon of a person&#10;&#10;Description automatically generated">
            <a:extLst>
              <a:ext uri="{FF2B5EF4-FFF2-40B4-BE49-F238E27FC236}">
                <a16:creationId xmlns:a16="http://schemas.microsoft.com/office/drawing/2014/main" id="{9DF34E0E-DC55-D09D-57FA-CD24EDD38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0726" y="1300651"/>
            <a:ext cx="3101432" cy="5721243"/>
          </a:xfrm>
          <a:prstGeom prst="rect">
            <a:avLst/>
          </a:prstGeom>
        </p:spPr>
      </p:pic>
      <p:sp>
        <p:nvSpPr>
          <p:cNvPr id="13" name="TextBox 12">
            <a:extLst>
              <a:ext uri="{FF2B5EF4-FFF2-40B4-BE49-F238E27FC236}">
                <a16:creationId xmlns:a16="http://schemas.microsoft.com/office/drawing/2014/main" id="{9F1E444E-4F2B-5A39-BA19-4565B447D24A}"/>
              </a:ext>
            </a:extLst>
          </p:cNvPr>
          <p:cNvSpPr txBox="1"/>
          <p:nvPr/>
        </p:nvSpPr>
        <p:spPr>
          <a:xfrm>
            <a:off x="838200" y="778124"/>
            <a:ext cx="1641540" cy="461665"/>
          </a:xfrm>
          <a:prstGeom prst="rect">
            <a:avLst/>
          </a:prstGeom>
          <a:noFill/>
        </p:spPr>
        <p:txBody>
          <a:bodyPr wrap="none" rtlCol="0">
            <a:spAutoFit/>
          </a:bodyPr>
          <a:lstStyle/>
          <a:p>
            <a:r>
              <a:rPr lang="en-CA" sz="2400" b="1" dirty="0"/>
              <a:t>Clopidogrel</a:t>
            </a:r>
            <a:endParaRPr lang="en-US" sz="2400" b="1" dirty="0"/>
          </a:p>
        </p:txBody>
      </p:sp>
      <p:sp>
        <p:nvSpPr>
          <p:cNvPr id="14" name="TextBox 13">
            <a:extLst>
              <a:ext uri="{FF2B5EF4-FFF2-40B4-BE49-F238E27FC236}">
                <a16:creationId xmlns:a16="http://schemas.microsoft.com/office/drawing/2014/main" id="{3A82FC8C-74C8-7845-D556-EEFDF550FA3E}"/>
              </a:ext>
            </a:extLst>
          </p:cNvPr>
          <p:cNvSpPr txBox="1"/>
          <p:nvPr/>
        </p:nvSpPr>
        <p:spPr>
          <a:xfrm>
            <a:off x="4476231" y="1398961"/>
            <a:ext cx="1433598" cy="461665"/>
          </a:xfrm>
          <a:prstGeom prst="rect">
            <a:avLst/>
          </a:prstGeom>
          <a:noFill/>
        </p:spPr>
        <p:txBody>
          <a:bodyPr wrap="none" rtlCol="0">
            <a:spAutoFit/>
          </a:bodyPr>
          <a:lstStyle/>
          <a:p>
            <a:r>
              <a:rPr lang="en-CA" sz="2400" b="1" dirty="0"/>
              <a:t>Ezetimibe</a:t>
            </a:r>
          </a:p>
        </p:txBody>
      </p:sp>
      <p:sp>
        <p:nvSpPr>
          <p:cNvPr id="15" name="TextBox 14">
            <a:extLst>
              <a:ext uri="{FF2B5EF4-FFF2-40B4-BE49-F238E27FC236}">
                <a16:creationId xmlns:a16="http://schemas.microsoft.com/office/drawing/2014/main" id="{AFAF5E9A-85ED-33F3-5F73-0426449CB244}"/>
              </a:ext>
            </a:extLst>
          </p:cNvPr>
          <p:cNvSpPr txBox="1"/>
          <p:nvPr/>
        </p:nvSpPr>
        <p:spPr>
          <a:xfrm>
            <a:off x="556054" y="1989438"/>
            <a:ext cx="1466876" cy="461665"/>
          </a:xfrm>
          <a:prstGeom prst="rect">
            <a:avLst/>
          </a:prstGeom>
          <a:noFill/>
        </p:spPr>
        <p:txBody>
          <a:bodyPr wrap="none" rtlCol="0">
            <a:spAutoFit/>
          </a:bodyPr>
          <a:lstStyle/>
          <a:p>
            <a:r>
              <a:rPr lang="en-CA" sz="2400" b="1" dirty="0"/>
              <a:t>Carvedilol</a:t>
            </a:r>
            <a:endParaRPr lang="en-US" sz="2400" b="1" dirty="0"/>
          </a:p>
        </p:txBody>
      </p:sp>
      <p:sp>
        <p:nvSpPr>
          <p:cNvPr id="16" name="TextBox 15">
            <a:extLst>
              <a:ext uri="{FF2B5EF4-FFF2-40B4-BE49-F238E27FC236}">
                <a16:creationId xmlns:a16="http://schemas.microsoft.com/office/drawing/2014/main" id="{2D7B0000-8E5D-9069-1250-8EB4F03DFA62}"/>
              </a:ext>
            </a:extLst>
          </p:cNvPr>
          <p:cNvSpPr txBox="1"/>
          <p:nvPr/>
        </p:nvSpPr>
        <p:spPr>
          <a:xfrm>
            <a:off x="2019364" y="1433625"/>
            <a:ext cx="1757597" cy="461665"/>
          </a:xfrm>
          <a:prstGeom prst="rect">
            <a:avLst/>
          </a:prstGeom>
          <a:noFill/>
        </p:spPr>
        <p:txBody>
          <a:bodyPr wrap="none" rtlCol="0">
            <a:spAutoFit/>
          </a:bodyPr>
          <a:lstStyle/>
          <a:p>
            <a:r>
              <a:rPr lang="en-CA" sz="2400" b="1" dirty="0"/>
              <a:t>Atorvastatin</a:t>
            </a:r>
            <a:endParaRPr lang="en-US" sz="2400" b="1" dirty="0"/>
          </a:p>
        </p:txBody>
      </p:sp>
      <p:sp>
        <p:nvSpPr>
          <p:cNvPr id="17" name="TextBox 16">
            <a:extLst>
              <a:ext uri="{FF2B5EF4-FFF2-40B4-BE49-F238E27FC236}">
                <a16:creationId xmlns:a16="http://schemas.microsoft.com/office/drawing/2014/main" id="{A4B4C7B1-7831-52E2-301F-C69E554642EC}"/>
              </a:ext>
            </a:extLst>
          </p:cNvPr>
          <p:cNvSpPr txBox="1"/>
          <p:nvPr/>
        </p:nvSpPr>
        <p:spPr>
          <a:xfrm>
            <a:off x="3234465" y="2047767"/>
            <a:ext cx="1792670" cy="461665"/>
          </a:xfrm>
          <a:prstGeom prst="rect">
            <a:avLst/>
          </a:prstGeom>
          <a:noFill/>
        </p:spPr>
        <p:txBody>
          <a:bodyPr wrap="none" rtlCol="0">
            <a:spAutoFit/>
          </a:bodyPr>
          <a:lstStyle/>
          <a:p>
            <a:r>
              <a:rPr lang="en-CA" sz="2400" b="1" dirty="0"/>
              <a:t>Candesartan</a:t>
            </a:r>
          </a:p>
        </p:txBody>
      </p:sp>
      <p:sp>
        <p:nvSpPr>
          <p:cNvPr id="18" name="TextBox 17">
            <a:extLst>
              <a:ext uri="{FF2B5EF4-FFF2-40B4-BE49-F238E27FC236}">
                <a16:creationId xmlns:a16="http://schemas.microsoft.com/office/drawing/2014/main" id="{14AC0C80-2241-BFB5-AD90-3A3B01C30AEA}"/>
              </a:ext>
            </a:extLst>
          </p:cNvPr>
          <p:cNvSpPr txBox="1"/>
          <p:nvPr/>
        </p:nvSpPr>
        <p:spPr>
          <a:xfrm>
            <a:off x="4755988" y="685965"/>
            <a:ext cx="698653" cy="461665"/>
          </a:xfrm>
          <a:prstGeom prst="rect">
            <a:avLst/>
          </a:prstGeom>
          <a:noFill/>
        </p:spPr>
        <p:txBody>
          <a:bodyPr wrap="none" rtlCol="0">
            <a:spAutoFit/>
          </a:bodyPr>
          <a:lstStyle/>
          <a:p>
            <a:r>
              <a:rPr lang="en-CA" sz="2400" b="1" dirty="0"/>
              <a:t>ASA</a:t>
            </a:r>
            <a:endParaRPr lang="en-US" sz="2400" b="1" dirty="0"/>
          </a:p>
        </p:txBody>
      </p:sp>
    </p:spTree>
    <p:extLst>
      <p:ext uri="{BB962C8B-B14F-4D97-AF65-F5344CB8AC3E}">
        <p14:creationId xmlns:p14="http://schemas.microsoft.com/office/powerpoint/2010/main" val="10015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nodePh="1">
                                  <p:stCondLst>
                                    <p:cond delay="0"/>
                                  </p:stCondLst>
                                  <p:endCondLst>
                                    <p:cond evt="begin" delay="0">
                                      <p:tn val="21"/>
                                    </p:cond>
                                  </p:end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nodePh="1">
                                  <p:stCondLst>
                                    <p:cond delay="0"/>
                                  </p:stCondLst>
                                  <p:endCondLst>
                                    <p:cond evt="begin" delay="0">
                                      <p:tn val="25"/>
                                    </p:cond>
                                  </p:end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2.29167E-6 -7.40741E-7 L 0.07786 0.36991 " pathEditMode="relative" rAng="0" ptsTypes="AA">
                                      <p:cBhvr>
                                        <p:cTn id="30" dur="1000" fill="hold"/>
                                        <p:tgtEl>
                                          <p:spTgt spid="13"/>
                                        </p:tgtEl>
                                        <p:attrNameLst>
                                          <p:attrName>ppt_x</p:attrName>
                                          <p:attrName>ppt_y</p:attrName>
                                        </p:attrNameLst>
                                      </p:cBhvr>
                                      <p:rCtr x="3893" y="18495"/>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168 0.03264 L -0.21719 0.36829 " pathEditMode="relative" rAng="0" ptsTypes="AA">
                                      <p:cBhvr>
                                        <p:cTn id="34" dur="1000" fill="hold"/>
                                        <p:tgtEl>
                                          <p:spTgt spid="14"/>
                                        </p:tgtEl>
                                        <p:attrNameLst>
                                          <p:attrName>ppt_x</p:attrName>
                                          <p:attrName>ppt_y</p:attrName>
                                        </p:attrNameLst>
                                      </p:cBhvr>
                                      <p:rCtr x="-11706" y="16782"/>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8.33333E-7 0.00394 L 0.11042 0.36806 " pathEditMode="relative" rAng="0" ptsTypes="AA">
                                      <p:cBhvr>
                                        <p:cTn id="38" dur="1000" fill="hold"/>
                                        <p:tgtEl>
                                          <p:spTgt spid="15"/>
                                        </p:tgtEl>
                                        <p:attrNameLst>
                                          <p:attrName>ppt_x</p:attrName>
                                          <p:attrName>ppt_y</p:attrName>
                                        </p:attrNameLst>
                                      </p:cBhvr>
                                      <p:rCtr x="5521" y="18194"/>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0 -4.81481E-6 L -0.19557 0.64908 " pathEditMode="relative" rAng="0" ptsTypes="AA">
                                      <p:cBhvr>
                                        <p:cTn id="42" dur="500" fill="hold"/>
                                        <p:tgtEl>
                                          <p:spTgt spid="18"/>
                                        </p:tgtEl>
                                        <p:attrNameLst>
                                          <p:attrName>ppt_x</p:attrName>
                                          <p:attrName>ppt_y</p:attrName>
                                        </p:attrNameLst>
                                      </p:cBhvr>
                                      <p:rCtr x="-9779" y="32454"/>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0.00104 -0.00972 L -0.02031 0.62385 " pathEditMode="relative" rAng="0" ptsTypes="AA">
                                      <p:cBhvr>
                                        <p:cTn id="46" dur="500" fill="hold"/>
                                        <p:tgtEl>
                                          <p:spTgt spid="16"/>
                                        </p:tgtEl>
                                        <p:attrNameLst>
                                          <p:attrName>ppt_x</p:attrName>
                                          <p:attrName>ppt_y</p:attrName>
                                        </p:attrNameLst>
                                      </p:cBhvr>
                                      <p:rCtr x="-964" y="31667"/>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2.08333E-6 4.07407E-6 L -0.11745 0.62824 " pathEditMode="relative" rAng="0" ptsTypes="AA">
                                      <p:cBhvr>
                                        <p:cTn id="50" dur="500" fill="hold"/>
                                        <p:tgtEl>
                                          <p:spTgt spid="17"/>
                                        </p:tgtEl>
                                        <p:attrNameLst>
                                          <p:attrName>ppt_x</p:attrName>
                                          <p:attrName>ppt_y</p:attrName>
                                        </p:attrNameLst>
                                      </p:cBhvr>
                                      <p:rCtr x="-5872" y="3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green jacket and a green dress&#10;&#10;Description automatically generated">
            <a:extLst>
              <a:ext uri="{FF2B5EF4-FFF2-40B4-BE49-F238E27FC236}">
                <a16:creationId xmlns:a16="http://schemas.microsoft.com/office/drawing/2014/main" id="{7D0F296C-4405-E305-0645-5C20123D2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7196" y="876936"/>
            <a:ext cx="3291135" cy="6071190"/>
          </a:xfrm>
          <a:prstGeom prst="rect">
            <a:avLst/>
          </a:prstGeom>
        </p:spPr>
      </p:pic>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4" name="Speech Bubble: Oval 3">
            <a:extLst>
              <a:ext uri="{FF2B5EF4-FFF2-40B4-BE49-F238E27FC236}">
                <a16:creationId xmlns:a16="http://schemas.microsoft.com/office/drawing/2014/main" id="{F83F50E6-9C3D-E667-ABDF-4CFA7CC44DA9}"/>
              </a:ext>
            </a:extLst>
          </p:cNvPr>
          <p:cNvSpPr/>
          <p:nvPr/>
        </p:nvSpPr>
        <p:spPr>
          <a:xfrm>
            <a:off x="6096000" y="2979196"/>
            <a:ext cx="3324225" cy="1287638"/>
          </a:xfrm>
          <a:prstGeom prst="wedgeEllipseCallout">
            <a:avLst>
              <a:gd name="adj1" fmla="val 66568"/>
              <a:gd name="adj2" fmla="val -7134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alibri" panose="020F0502020204030204" pitchFamily="34" charset="0"/>
                <a:ea typeface="DengXian" panose="02010600030101010101" pitchFamily="2" charset="-122"/>
                <a:cs typeface="Times New Roman" panose="02020603050405020304" pitchFamily="18" charset="0"/>
              </a:rPr>
              <a:t>How long do I have to do this before it fixes things?</a:t>
            </a:r>
            <a:endParaRPr lang="en-US">
              <a:solidFill>
                <a:schemeClr val="tx1"/>
              </a:solidFill>
            </a:endParaRPr>
          </a:p>
        </p:txBody>
      </p:sp>
      <p:sp>
        <p:nvSpPr>
          <p:cNvPr id="6" name="Speech Bubble: Rectangle 5">
            <a:extLst>
              <a:ext uri="{FF2B5EF4-FFF2-40B4-BE49-F238E27FC236}">
                <a16:creationId xmlns:a16="http://schemas.microsoft.com/office/drawing/2014/main" id="{936B4DF8-2168-60DF-BFAD-082C80BBEA0F}"/>
              </a:ext>
            </a:extLst>
          </p:cNvPr>
          <p:cNvSpPr/>
          <p:nvPr/>
        </p:nvSpPr>
        <p:spPr>
          <a:xfrm>
            <a:off x="1290320" y="4266833"/>
            <a:ext cx="4734560" cy="1585325"/>
          </a:xfrm>
          <a:prstGeom prst="wedgeRectCallout">
            <a:avLst>
              <a:gd name="adj1" fmla="val -69183"/>
              <a:gd name="adj2" fmla="val -3138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You should start to notice better efficiency within the two weeks. </a:t>
            </a:r>
          </a:p>
          <a:p>
            <a:pPr algn="ctr"/>
            <a:r>
              <a:rPr lang="en-US"/>
              <a:t>You will be tired initially, but the worst is usually the first 4 days.  </a:t>
            </a:r>
          </a:p>
        </p:txBody>
      </p:sp>
      <p:sp>
        <p:nvSpPr>
          <p:cNvPr id="8" name="Speech Bubble: Rectangle 7">
            <a:extLst>
              <a:ext uri="{FF2B5EF4-FFF2-40B4-BE49-F238E27FC236}">
                <a16:creationId xmlns:a16="http://schemas.microsoft.com/office/drawing/2014/main" id="{972220E7-6891-7A4F-AB43-10437DCF7AA9}"/>
              </a:ext>
            </a:extLst>
          </p:cNvPr>
          <p:cNvSpPr/>
          <p:nvPr/>
        </p:nvSpPr>
        <p:spPr>
          <a:xfrm>
            <a:off x="1219199" y="2509154"/>
            <a:ext cx="4805681" cy="1113861"/>
          </a:xfrm>
          <a:prstGeom prst="wedgeRectCallout">
            <a:avLst>
              <a:gd name="adj1" fmla="val -64347"/>
              <a:gd name="adj2" fmla="val 4755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 know it is a big change – but it works!</a:t>
            </a:r>
          </a:p>
          <a:p>
            <a:pPr algn="ctr"/>
            <a:r>
              <a:rPr lang="en-US"/>
              <a:t>Find some things you need to get done, watch TV, do a puzzle.  </a:t>
            </a:r>
          </a:p>
        </p:txBody>
      </p:sp>
      <p:sp>
        <p:nvSpPr>
          <p:cNvPr id="9" name="Speech Bubble: Oval 8">
            <a:extLst>
              <a:ext uri="{FF2B5EF4-FFF2-40B4-BE49-F238E27FC236}">
                <a16:creationId xmlns:a16="http://schemas.microsoft.com/office/drawing/2014/main" id="{B2BB1035-3CA4-0EEC-0ECF-3E4C0D992812}"/>
              </a:ext>
            </a:extLst>
          </p:cNvPr>
          <p:cNvSpPr/>
          <p:nvPr/>
        </p:nvSpPr>
        <p:spPr>
          <a:xfrm>
            <a:off x="6096000" y="1221516"/>
            <a:ext cx="3324225" cy="1287638"/>
          </a:xfrm>
          <a:prstGeom prst="wedgeEllipseCallout">
            <a:avLst>
              <a:gd name="adj1" fmla="val 72987"/>
              <a:gd name="adj2" fmla="val 3754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alibri" panose="020F0502020204030204" pitchFamily="34" charset="0"/>
                <a:ea typeface="DengXian" panose="02010600030101010101" pitchFamily="2" charset="-122"/>
                <a:cs typeface="Times New Roman" panose="02020603050405020304" pitchFamily="18" charset="0"/>
              </a:rPr>
              <a:t>Oh Gosh, what am I going to do </a:t>
            </a:r>
            <a:r>
              <a:rPr lang="en-CA" err="1">
                <a:solidFill>
                  <a:schemeClr val="tx1"/>
                </a:solidFill>
                <a:latin typeface="Calibri" panose="020F0502020204030204" pitchFamily="34" charset="0"/>
                <a:ea typeface="DengXian" panose="02010600030101010101" pitchFamily="2" charset="-122"/>
                <a:cs typeface="Times New Roman" panose="02020603050405020304" pitchFamily="18" charset="0"/>
              </a:rPr>
              <a:t>til</a:t>
            </a:r>
            <a:r>
              <a:rPr lang="en-CA">
                <a:solidFill>
                  <a:schemeClr val="tx1"/>
                </a:solidFill>
                <a:latin typeface="Calibri" panose="020F0502020204030204" pitchFamily="34" charset="0"/>
                <a:ea typeface="DengXian" panose="02010600030101010101" pitchFamily="2" charset="-122"/>
                <a:cs typeface="Times New Roman" panose="02020603050405020304" pitchFamily="18" charset="0"/>
              </a:rPr>
              <a:t> midnight??</a:t>
            </a:r>
            <a:endParaRPr lang="en-US">
              <a:solidFill>
                <a:schemeClr val="tx1"/>
              </a:solidFill>
            </a:endParaRPr>
          </a:p>
        </p:txBody>
      </p:sp>
    </p:spTree>
    <p:extLst>
      <p:ext uri="{BB962C8B-B14F-4D97-AF65-F5344CB8AC3E}">
        <p14:creationId xmlns:p14="http://schemas.microsoft.com/office/powerpoint/2010/main" val="396012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green jacket and a green dress&#10;&#10;Description automatically generated">
            <a:extLst>
              <a:ext uri="{FF2B5EF4-FFF2-40B4-BE49-F238E27FC236}">
                <a16:creationId xmlns:a16="http://schemas.microsoft.com/office/drawing/2014/main" id="{4A090402-59BB-05A7-9462-8DB238506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754" y="876936"/>
            <a:ext cx="3291135" cy="6071190"/>
          </a:xfrm>
          <a:prstGeom prst="rect">
            <a:avLst/>
          </a:prstGeom>
        </p:spPr>
      </p:pic>
      <p:sp>
        <p:nvSpPr>
          <p:cNvPr id="2" name="Title 1">
            <a:extLst>
              <a:ext uri="{FF2B5EF4-FFF2-40B4-BE49-F238E27FC236}">
                <a16:creationId xmlns:a16="http://schemas.microsoft.com/office/drawing/2014/main" id="{60876749-599F-5DDF-6DFC-55959E7398F4}"/>
              </a:ext>
            </a:extLst>
          </p:cNvPr>
          <p:cNvSpPr>
            <a:spLocks noGrp="1"/>
          </p:cNvSpPr>
          <p:nvPr>
            <p:ph type="title"/>
          </p:nvPr>
        </p:nvSpPr>
        <p:spPr>
          <a:xfrm>
            <a:off x="6096001" y="578486"/>
            <a:ext cx="4045494" cy="596900"/>
          </a:xfrm>
        </p:spPr>
        <p:txBody>
          <a:bodyPr>
            <a:normAutofit fontScale="90000"/>
          </a:bodyPr>
          <a:lstStyle/>
          <a:p>
            <a:r>
              <a:rPr lang="en-US"/>
              <a:t>Norma Munro 78</a:t>
            </a:r>
          </a:p>
        </p:txBody>
      </p:sp>
      <p:sp>
        <p:nvSpPr>
          <p:cNvPr id="4" name="Speech Bubble: Oval 3">
            <a:extLst>
              <a:ext uri="{FF2B5EF4-FFF2-40B4-BE49-F238E27FC236}">
                <a16:creationId xmlns:a16="http://schemas.microsoft.com/office/drawing/2014/main" id="{F83F50E6-9C3D-E667-ABDF-4CFA7CC44DA9}"/>
              </a:ext>
            </a:extLst>
          </p:cNvPr>
          <p:cNvSpPr/>
          <p:nvPr/>
        </p:nvSpPr>
        <p:spPr>
          <a:xfrm>
            <a:off x="6228082" y="3151916"/>
            <a:ext cx="3324225" cy="1287638"/>
          </a:xfrm>
          <a:prstGeom prst="wedgeEllipseCallout">
            <a:avLst>
              <a:gd name="adj1" fmla="val 68402"/>
              <a:gd name="adj2" fmla="val -7528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alibri" panose="020F0502020204030204" pitchFamily="34" charset="0"/>
                <a:ea typeface="DengXian" panose="02010600030101010101" pitchFamily="2" charset="-122"/>
                <a:cs typeface="Times New Roman" panose="02020603050405020304" pitchFamily="18" charset="0"/>
              </a:rPr>
              <a:t>Well, it sure looks like I have my work cut out for me!  Wish me luck!</a:t>
            </a:r>
            <a:endParaRPr lang="en-US">
              <a:solidFill>
                <a:schemeClr val="tx1"/>
              </a:solidFill>
            </a:endParaRPr>
          </a:p>
        </p:txBody>
      </p:sp>
      <p:sp>
        <p:nvSpPr>
          <p:cNvPr id="6" name="Speech Bubble: Rectangle 5">
            <a:extLst>
              <a:ext uri="{FF2B5EF4-FFF2-40B4-BE49-F238E27FC236}">
                <a16:creationId xmlns:a16="http://schemas.microsoft.com/office/drawing/2014/main" id="{936B4DF8-2168-60DF-BFAD-082C80BBEA0F}"/>
              </a:ext>
            </a:extLst>
          </p:cNvPr>
          <p:cNvSpPr/>
          <p:nvPr/>
        </p:nvSpPr>
        <p:spPr>
          <a:xfrm>
            <a:off x="1239520" y="2032000"/>
            <a:ext cx="4734560" cy="950650"/>
          </a:xfrm>
          <a:prstGeom prst="wedgeRectCallout">
            <a:avLst>
              <a:gd name="adj1" fmla="val -72831"/>
              <a:gd name="adj2" fmla="val 276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 want to see you in two weeks with two more weeks of a sleep diary.  </a:t>
            </a:r>
          </a:p>
        </p:txBody>
      </p:sp>
      <p:pic>
        <p:nvPicPr>
          <p:cNvPr id="5" name="Graphic 4" descr="Alarm clock with solid fill">
            <a:hlinkClick r:id="rId3" action="ppaction://hlinksldjump"/>
            <a:extLst>
              <a:ext uri="{FF2B5EF4-FFF2-40B4-BE49-F238E27FC236}">
                <a16:creationId xmlns:a16="http://schemas.microsoft.com/office/drawing/2014/main" id="{B08D7155-D04F-F453-0DCB-369B2C7963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927" y="6202491"/>
            <a:ext cx="580768" cy="580768"/>
          </a:xfrm>
          <a:prstGeom prst="rect">
            <a:avLst/>
          </a:prstGeom>
        </p:spPr>
      </p:pic>
    </p:spTree>
    <p:extLst>
      <p:ext uri="{BB962C8B-B14F-4D97-AF65-F5344CB8AC3E}">
        <p14:creationId xmlns:p14="http://schemas.microsoft.com/office/powerpoint/2010/main" val="186621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6C9E-12F5-3217-D08D-4F9D2DF53253}"/>
              </a:ext>
            </a:extLst>
          </p:cNvPr>
          <p:cNvSpPr>
            <a:spLocks noGrp="1"/>
          </p:cNvSpPr>
          <p:nvPr>
            <p:ph type="ctrTitle"/>
          </p:nvPr>
        </p:nvSpPr>
        <p:spPr/>
        <p:txBody>
          <a:bodyPr/>
          <a:lstStyle/>
          <a:p>
            <a:r>
              <a:rPr lang="en-US" dirty="0"/>
              <a:t>Recurrent C. Difficile infection</a:t>
            </a:r>
          </a:p>
        </p:txBody>
      </p:sp>
      <p:sp>
        <p:nvSpPr>
          <p:cNvPr id="3" name="Subtitle 2">
            <a:extLst>
              <a:ext uri="{FF2B5EF4-FFF2-40B4-BE49-F238E27FC236}">
                <a16:creationId xmlns:a16="http://schemas.microsoft.com/office/drawing/2014/main" id="{6378095B-8AF7-A3B3-57E2-9CC341DB0790}"/>
              </a:ext>
            </a:extLst>
          </p:cNvPr>
          <p:cNvSpPr>
            <a:spLocks noGrp="1"/>
          </p:cNvSpPr>
          <p:nvPr>
            <p:ph type="subTitle" idx="1"/>
          </p:nvPr>
        </p:nvSpPr>
        <p:spPr/>
        <p:txBody>
          <a:bodyPr>
            <a:normAutofit/>
          </a:bodyPr>
          <a:lstStyle/>
          <a:p>
            <a:r>
              <a:rPr lang="en-US" sz="3600" dirty="0"/>
              <a:t>Liz Hall</a:t>
            </a:r>
          </a:p>
        </p:txBody>
      </p:sp>
    </p:spTree>
    <p:extLst>
      <p:ext uri="{BB962C8B-B14F-4D97-AF65-F5344CB8AC3E}">
        <p14:creationId xmlns:p14="http://schemas.microsoft.com/office/powerpoint/2010/main" val="80626646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854BAA-2539-E7AF-C8E7-DFECAC46FE93}"/>
              </a:ext>
            </a:extLst>
          </p:cNvPr>
          <p:cNvPicPr>
            <a:picLocks noChangeAspect="1"/>
          </p:cNvPicPr>
          <p:nvPr/>
        </p:nvPicPr>
        <p:blipFill>
          <a:blip r:embed="rId3"/>
          <a:stretch>
            <a:fillRect/>
          </a:stretch>
        </p:blipFill>
        <p:spPr>
          <a:xfrm>
            <a:off x="10589911" y="1544862"/>
            <a:ext cx="1602089" cy="5309401"/>
          </a:xfrm>
          <a:prstGeom prst="rect">
            <a:avLst/>
          </a:prstGeom>
        </p:spPr>
      </p:pic>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a:xfrm>
            <a:off x="1051515" y="219299"/>
            <a:ext cx="10515600" cy="1325563"/>
          </a:xfrm>
        </p:spPr>
        <p:txBody>
          <a:bodyPr/>
          <a:lstStyle/>
          <a:p>
            <a:pPr algn="r"/>
            <a:r>
              <a:rPr lang="en-US" b="1" dirty="0">
                <a:latin typeface="+mn-lt"/>
              </a:rPr>
              <a:t>Elizabeth (Liz) Hall, 65 </a:t>
            </a:r>
          </a:p>
        </p:txBody>
      </p:sp>
      <p:sp>
        <p:nvSpPr>
          <p:cNvPr id="9" name="Content Placeholder 2">
            <a:extLst>
              <a:ext uri="{FF2B5EF4-FFF2-40B4-BE49-F238E27FC236}">
                <a16:creationId xmlns:a16="http://schemas.microsoft.com/office/drawing/2014/main" id="{B7F0CD9C-16B5-BA41-9328-9A6DF03DF873}"/>
              </a:ext>
            </a:extLst>
          </p:cNvPr>
          <p:cNvSpPr txBox="1">
            <a:spLocks/>
          </p:cNvSpPr>
          <p:nvPr/>
        </p:nvSpPr>
        <p:spPr>
          <a:xfrm>
            <a:off x="338917" y="5073152"/>
            <a:ext cx="10515601" cy="17178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400" dirty="0"/>
              <a:t>Based on the limited information so far, it would be reasonable to stop her metformin to see if we can resolve her diarrhea, before testing for C. difficile,</a:t>
            </a:r>
          </a:p>
          <a:p>
            <a:pPr marL="514350" indent="-514350">
              <a:spcBef>
                <a:spcPts val="400"/>
              </a:spcBef>
              <a:buFont typeface="+mj-lt"/>
              <a:buAutoNum type="alphaLcParenR"/>
            </a:pPr>
            <a:r>
              <a:rPr lang="en-US" sz="2400" dirty="0">
                <a:cs typeface="Calibri"/>
              </a:rPr>
              <a:t>True</a:t>
            </a:r>
          </a:p>
          <a:p>
            <a:pPr marL="514350" indent="-514350">
              <a:spcBef>
                <a:spcPts val="400"/>
              </a:spcBef>
              <a:buFont typeface="+mj-lt"/>
              <a:buAutoNum type="alphaLcParenR"/>
            </a:pPr>
            <a:r>
              <a:rPr lang="en-US" sz="2400" dirty="0">
                <a:cs typeface="Calibri"/>
              </a:rPr>
              <a:t>False</a:t>
            </a:r>
          </a:p>
          <a:p>
            <a:pPr marL="914400" lvl="1" indent="-457200">
              <a:buFont typeface="+mj-lt"/>
              <a:buAutoNum type="alphaUcPeriod"/>
            </a:pPr>
            <a:endParaRPr lang="en-US" dirty="0">
              <a:cs typeface="Calibri"/>
            </a:endParaRPr>
          </a:p>
        </p:txBody>
      </p:sp>
      <p:sp>
        <p:nvSpPr>
          <p:cNvPr id="10" name="Oval Callout 9">
            <a:extLst>
              <a:ext uri="{FF2B5EF4-FFF2-40B4-BE49-F238E27FC236}">
                <a16:creationId xmlns:a16="http://schemas.microsoft.com/office/drawing/2014/main" id="{F300C945-56E1-094A-BB32-CACBA95FB9B8}"/>
              </a:ext>
            </a:extLst>
          </p:cNvPr>
          <p:cNvSpPr/>
          <p:nvPr/>
        </p:nvSpPr>
        <p:spPr>
          <a:xfrm>
            <a:off x="5338993" y="1185429"/>
            <a:ext cx="5059193" cy="1855837"/>
          </a:xfrm>
          <a:prstGeom prst="wedgeEllipseCallout">
            <a:avLst>
              <a:gd name="adj1" fmla="val 64888"/>
              <a:gd name="adj2" fmla="val 12973"/>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3168FE1-84A4-F747-B1A3-61493D756575}"/>
              </a:ext>
            </a:extLst>
          </p:cNvPr>
          <p:cNvSpPr txBox="1"/>
          <p:nvPr/>
        </p:nvSpPr>
        <p:spPr>
          <a:xfrm>
            <a:off x="5379825" y="1149804"/>
            <a:ext cx="4977527" cy="1938992"/>
          </a:xfrm>
          <a:prstGeom prst="rect">
            <a:avLst/>
          </a:prstGeom>
          <a:noFill/>
        </p:spPr>
        <p:txBody>
          <a:bodyPr wrap="square">
            <a:spAutoFit/>
          </a:bodyPr>
          <a:lstStyle/>
          <a:p>
            <a:pPr algn="ctr"/>
            <a:r>
              <a:rPr lang="en-US" sz="2400" dirty="0">
                <a:ea typeface="+mn-lt"/>
                <a:cs typeface="+mn-lt"/>
              </a:rPr>
              <a:t>Doctor! </a:t>
            </a:r>
          </a:p>
          <a:p>
            <a:pPr algn="ctr"/>
            <a:r>
              <a:rPr lang="en-US" sz="2400" dirty="0">
                <a:ea typeface="+mn-lt"/>
                <a:cs typeface="+mn-lt"/>
              </a:rPr>
              <a:t>I've been having to go to the washroom 3-4 times a day. I can't get out of the house anymore, it's just horrible!</a:t>
            </a:r>
            <a:endParaRPr lang="en-US" sz="2400" dirty="0"/>
          </a:p>
        </p:txBody>
      </p:sp>
      <p:sp>
        <p:nvSpPr>
          <p:cNvPr id="14" name="Oval Callout 13">
            <a:extLst>
              <a:ext uri="{FF2B5EF4-FFF2-40B4-BE49-F238E27FC236}">
                <a16:creationId xmlns:a16="http://schemas.microsoft.com/office/drawing/2014/main" id="{E746D15E-A621-954B-9D15-416589A3C3D3}"/>
              </a:ext>
            </a:extLst>
          </p:cNvPr>
          <p:cNvSpPr/>
          <p:nvPr/>
        </p:nvSpPr>
        <p:spPr>
          <a:xfrm>
            <a:off x="6699324" y="3350528"/>
            <a:ext cx="3731730" cy="910045"/>
          </a:xfrm>
          <a:prstGeom prst="wedgeEllipseCallout">
            <a:avLst>
              <a:gd name="adj1" fmla="val 69542"/>
              <a:gd name="adj2" fmla="val -150998"/>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A94F470-F60A-8B4F-A3B6-8B3CDF0E1BC2}"/>
              </a:ext>
            </a:extLst>
          </p:cNvPr>
          <p:cNvSpPr txBox="1"/>
          <p:nvPr/>
        </p:nvSpPr>
        <p:spPr>
          <a:xfrm>
            <a:off x="7099793" y="3425080"/>
            <a:ext cx="303483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ea typeface="+mn-lt"/>
                <a:cs typeface="+mn-lt"/>
              </a:rPr>
              <a:t> Don’t tell me it's that C. difficile again......</a:t>
            </a:r>
          </a:p>
        </p:txBody>
      </p:sp>
      <p:sp>
        <p:nvSpPr>
          <p:cNvPr id="18" name="Content Placeholder 2">
            <a:extLst>
              <a:ext uri="{FF2B5EF4-FFF2-40B4-BE49-F238E27FC236}">
                <a16:creationId xmlns:a16="http://schemas.microsoft.com/office/drawing/2014/main" id="{D27608E0-672F-4041-951A-420F8EBA7E2C}"/>
              </a:ext>
            </a:extLst>
          </p:cNvPr>
          <p:cNvSpPr>
            <a:spLocks noGrp="1"/>
          </p:cNvSpPr>
          <p:nvPr>
            <p:ph idx="1"/>
          </p:nvPr>
        </p:nvSpPr>
        <p:spPr>
          <a:xfrm>
            <a:off x="338917" y="1436914"/>
            <a:ext cx="5153761" cy="2924157"/>
          </a:xfrm>
        </p:spPr>
        <p:txBody>
          <a:bodyPr vert="horz" lIns="91440" tIns="45720" rIns="91440" bIns="45720" rtlCol="0" anchor="t">
            <a:normAutofit/>
          </a:bodyPr>
          <a:lstStyle/>
          <a:p>
            <a:r>
              <a:rPr lang="en-US" sz="2600" dirty="0"/>
              <a:t>Liz</a:t>
            </a:r>
            <a:r>
              <a:rPr lang="en-US" sz="2600" dirty="0">
                <a:cs typeface="Calibri"/>
              </a:rPr>
              <a:t> was treated for C. Difficile three months ago and recovered well.</a:t>
            </a:r>
          </a:p>
          <a:p>
            <a:r>
              <a:rPr lang="en-US" sz="2600" dirty="0">
                <a:cs typeface="Calibri"/>
              </a:rPr>
              <a:t>Around the same time, you found she had diabetes (Hb A1C 7.1%).  You’ve been titrating up her metformin and she has been on 1gm BID for almost a month.  </a:t>
            </a:r>
          </a:p>
        </p:txBody>
      </p:sp>
      <p:sp>
        <p:nvSpPr>
          <p:cNvPr id="19" name="Content Placeholder 2">
            <a:extLst>
              <a:ext uri="{FF2B5EF4-FFF2-40B4-BE49-F238E27FC236}">
                <a16:creationId xmlns:a16="http://schemas.microsoft.com/office/drawing/2014/main" id="{D4A56DE2-23B3-264B-9FBD-947EA19A7AEB}"/>
              </a:ext>
            </a:extLst>
          </p:cNvPr>
          <p:cNvSpPr txBox="1">
            <a:spLocks/>
          </p:cNvSpPr>
          <p:nvPr/>
        </p:nvSpPr>
        <p:spPr>
          <a:xfrm>
            <a:off x="338917" y="4254878"/>
            <a:ext cx="7331205" cy="5433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cs typeface="Calibri"/>
              </a:rPr>
              <a:t>Today, she looks well with normal vital signs.</a:t>
            </a:r>
          </a:p>
        </p:txBody>
      </p:sp>
    </p:spTree>
    <p:extLst>
      <p:ext uri="{BB962C8B-B14F-4D97-AF65-F5344CB8AC3E}">
        <p14:creationId xmlns:p14="http://schemas.microsoft.com/office/powerpoint/2010/main" val="279778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animBg="1"/>
      <p:bldP spid="15"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a:xfrm>
            <a:off x="1077641" y="83499"/>
            <a:ext cx="10515600" cy="1325563"/>
          </a:xfrm>
        </p:spPr>
        <p:txBody>
          <a:bodyPr/>
          <a:lstStyle/>
          <a:p>
            <a:pPr algn="r"/>
            <a:r>
              <a:rPr lang="en-US" b="1" dirty="0">
                <a:latin typeface="+mn-lt"/>
              </a:rPr>
              <a:t>Elizabeth (Liz) Hall, 65 </a:t>
            </a:r>
          </a:p>
        </p:txBody>
      </p:sp>
      <p:sp>
        <p:nvSpPr>
          <p:cNvPr id="9" name="Content Placeholder 2">
            <a:extLst>
              <a:ext uri="{FF2B5EF4-FFF2-40B4-BE49-F238E27FC236}">
                <a16:creationId xmlns:a16="http://schemas.microsoft.com/office/drawing/2014/main" id="{B7F0CD9C-16B5-BA41-9328-9A6DF03DF873}"/>
              </a:ext>
            </a:extLst>
          </p:cNvPr>
          <p:cNvSpPr txBox="1">
            <a:spLocks/>
          </p:cNvSpPr>
          <p:nvPr/>
        </p:nvSpPr>
        <p:spPr>
          <a:xfrm>
            <a:off x="281032" y="5180704"/>
            <a:ext cx="10515601" cy="17178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400" dirty="0"/>
              <a:t>Based on the limited information so far, it would be reasonable to stop her metformin to see if we can resolve her diarrhea, before testing for C. difficile,</a:t>
            </a:r>
          </a:p>
          <a:p>
            <a:pPr marL="514350" indent="-514350">
              <a:spcBef>
                <a:spcPts val="400"/>
              </a:spcBef>
              <a:buFont typeface="+mj-lt"/>
              <a:buAutoNum type="alphaLcParenR"/>
            </a:pPr>
            <a:r>
              <a:rPr lang="en-US" sz="2400" b="1" dirty="0">
                <a:solidFill>
                  <a:srgbClr val="00B050"/>
                </a:solidFill>
                <a:cs typeface="Calibri"/>
              </a:rPr>
              <a:t>True</a:t>
            </a:r>
          </a:p>
          <a:p>
            <a:pPr marL="514350" indent="-514350">
              <a:spcBef>
                <a:spcPts val="400"/>
              </a:spcBef>
              <a:buFont typeface="+mj-lt"/>
              <a:buAutoNum type="alphaLcParenR"/>
            </a:pPr>
            <a:r>
              <a:rPr lang="en-US" sz="2400" dirty="0">
                <a:cs typeface="Calibri"/>
              </a:rPr>
              <a:t>False</a:t>
            </a:r>
          </a:p>
          <a:p>
            <a:pPr marL="914400" lvl="1" indent="-457200">
              <a:buFont typeface="+mj-lt"/>
              <a:buAutoNum type="alphaUcPeriod"/>
            </a:pPr>
            <a:endParaRPr lang="en-US" dirty="0">
              <a:cs typeface="Calibri"/>
            </a:endParaRPr>
          </a:p>
        </p:txBody>
      </p:sp>
      <p:sp>
        <p:nvSpPr>
          <p:cNvPr id="19" name="Content Placeholder 2">
            <a:extLst>
              <a:ext uri="{FF2B5EF4-FFF2-40B4-BE49-F238E27FC236}">
                <a16:creationId xmlns:a16="http://schemas.microsoft.com/office/drawing/2014/main" id="{D4A56DE2-23B3-264B-9FBD-947EA19A7AEB}"/>
              </a:ext>
            </a:extLst>
          </p:cNvPr>
          <p:cNvSpPr txBox="1">
            <a:spLocks/>
          </p:cNvSpPr>
          <p:nvPr/>
        </p:nvSpPr>
        <p:spPr>
          <a:xfrm>
            <a:off x="338917" y="4254878"/>
            <a:ext cx="7331205" cy="5433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600" dirty="0">
              <a:cs typeface="Calibri"/>
            </a:endParaRPr>
          </a:p>
        </p:txBody>
      </p:sp>
      <p:sp>
        <p:nvSpPr>
          <p:cNvPr id="16" name="TextBox 15">
            <a:extLst>
              <a:ext uri="{FF2B5EF4-FFF2-40B4-BE49-F238E27FC236}">
                <a16:creationId xmlns:a16="http://schemas.microsoft.com/office/drawing/2014/main" id="{BF0F3B29-0ABE-8246-B2AB-C772D22E1F41}"/>
              </a:ext>
            </a:extLst>
          </p:cNvPr>
          <p:cNvSpPr txBox="1"/>
          <p:nvPr/>
        </p:nvSpPr>
        <p:spPr>
          <a:xfrm>
            <a:off x="439254" y="984069"/>
            <a:ext cx="9790731" cy="4154984"/>
          </a:xfrm>
          <a:prstGeom prst="rect">
            <a:avLst/>
          </a:prstGeom>
          <a:solidFill>
            <a:schemeClr val="accent6">
              <a:lumMod val="20000"/>
              <a:lumOff val="80000"/>
            </a:schemeClr>
          </a:solidFill>
          <a:ln w="28575">
            <a:solidFill>
              <a:srgbClr val="00B050"/>
            </a:solidFill>
          </a:ln>
        </p:spPr>
        <p:txBody>
          <a:bodyPr wrap="square" lIns="91440" tIns="45720" rIns="91440" bIns="45720" anchor="t">
            <a:spAutoFit/>
          </a:bodyPr>
          <a:lstStyle/>
          <a:p>
            <a:pPr marL="285750" indent="-285750">
              <a:buFont typeface="Arial" panose="020B0604020202020204" pitchFamily="34" charset="0"/>
              <a:buChar char="•"/>
            </a:pPr>
            <a:r>
              <a:rPr lang="en-US" sz="2400" dirty="0">
                <a:ea typeface="+mn-lt"/>
                <a:cs typeface="+mn-lt"/>
              </a:rPr>
              <a:t>A </a:t>
            </a:r>
            <a:r>
              <a:rPr lang="en-US" sz="2400" b="1" dirty="0">
                <a:ea typeface="+mn-lt"/>
                <a:cs typeface="+mn-lt"/>
              </a:rPr>
              <a:t>meta-analysis </a:t>
            </a:r>
            <a:r>
              <a:rPr lang="en-US" sz="2400" dirty="0">
                <a:ea typeface="+mn-lt"/>
                <a:cs typeface="+mn-lt"/>
              </a:rPr>
              <a:t>found the risk of diarrhea to be 14% with </a:t>
            </a:r>
            <a:r>
              <a:rPr lang="en-US" sz="2400" b="1" dirty="0">
                <a:ea typeface="+mn-lt"/>
                <a:cs typeface="+mn-lt"/>
              </a:rPr>
              <a:t>metformin</a:t>
            </a:r>
            <a:r>
              <a:rPr lang="en-US" sz="2400" dirty="0">
                <a:ea typeface="+mn-lt"/>
                <a:cs typeface="+mn-lt"/>
              </a:rPr>
              <a:t> versus 4% with placebo. An </a:t>
            </a:r>
            <a:r>
              <a:rPr lang="en-US" sz="2400" b="1" dirty="0">
                <a:ea typeface="+mn-lt"/>
                <a:cs typeface="+mn-lt"/>
              </a:rPr>
              <a:t>RCT</a:t>
            </a:r>
            <a:r>
              <a:rPr lang="en-US" sz="2400" dirty="0">
                <a:ea typeface="+mn-lt"/>
                <a:cs typeface="+mn-lt"/>
              </a:rPr>
              <a:t> with 1454 patients on </a:t>
            </a:r>
            <a:r>
              <a:rPr lang="en-US" sz="2400" b="1" dirty="0">
                <a:ea typeface="+mn-lt"/>
                <a:cs typeface="+mn-lt"/>
              </a:rPr>
              <a:t>metformin</a:t>
            </a:r>
            <a:r>
              <a:rPr lang="en-US" sz="2400" dirty="0">
                <a:ea typeface="+mn-lt"/>
                <a:cs typeface="+mn-lt"/>
              </a:rPr>
              <a:t> found diarrhea to be the most common adverse event, followed by abdominal discomfort and nausea.</a:t>
            </a:r>
          </a:p>
          <a:p>
            <a:pPr marL="285750" indent="-285750">
              <a:buFont typeface="Arial" panose="020B0604020202020204" pitchFamily="34" charset="0"/>
              <a:buChar char="•"/>
            </a:pPr>
            <a:r>
              <a:rPr lang="en-US" sz="2400" b="1" dirty="0">
                <a:ea typeface="+mn-lt"/>
                <a:cs typeface="+mn-lt"/>
              </a:rPr>
              <a:t>Cohort studies </a:t>
            </a:r>
            <a:r>
              <a:rPr lang="en-US" sz="2400" dirty="0">
                <a:ea typeface="+mn-lt"/>
                <a:cs typeface="+mn-lt"/>
              </a:rPr>
              <a:t>show that </a:t>
            </a:r>
            <a:r>
              <a:rPr lang="en-US" sz="2400" b="1" dirty="0">
                <a:ea typeface="+mn-lt"/>
                <a:cs typeface="+mn-lt"/>
              </a:rPr>
              <a:t>asymptomatic C. difficile </a:t>
            </a:r>
            <a:r>
              <a:rPr lang="en-US" sz="2400" dirty="0">
                <a:ea typeface="+mn-lt"/>
                <a:cs typeface="+mn-lt"/>
              </a:rPr>
              <a:t>is common: 4-15% of healthy adults, and 56% of patients 1-4 weeks after being treated for C. difficile.</a:t>
            </a:r>
          </a:p>
          <a:p>
            <a:pPr marL="285750" indent="-285750">
              <a:buFont typeface="Arial" panose="020B0604020202020204" pitchFamily="34" charset="0"/>
              <a:buChar char="•"/>
            </a:pPr>
            <a:r>
              <a:rPr lang="en-US" sz="2400" dirty="0">
                <a:ea typeface="+mn-lt"/>
                <a:cs typeface="+mn-lt"/>
              </a:rPr>
              <a:t>Due to the risk of false positive results, guidelines recommend </a:t>
            </a:r>
            <a:r>
              <a:rPr lang="en-US" sz="2400" b="1" dirty="0">
                <a:ea typeface="+mn-lt"/>
                <a:cs typeface="+mn-lt"/>
              </a:rPr>
              <a:t>testing</a:t>
            </a:r>
            <a:r>
              <a:rPr lang="en-US" sz="2400" dirty="0">
                <a:ea typeface="+mn-lt"/>
                <a:cs typeface="+mn-lt"/>
              </a:rPr>
              <a:t> only</a:t>
            </a:r>
            <a:r>
              <a:rPr lang="en-US" sz="2400" i="1" dirty="0">
                <a:ea typeface="+mn-lt"/>
                <a:cs typeface="+mn-lt"/>
              </a:rPr>
              <a:t> </a:t>
            </a:r>
            <a:r>
              <a:rPr lang="en-US" sz="2400" dirty="0">
                <a:ea typeface="+mn-lt"/>
                <a:cs typeface="+mn-lt"/>
              </a:rPr>
              <a:t>when there are </a:t>
            </a:r>
            <a:r>
              <a:rPr lang="en-US" sz="2400" b="1" i="1" dirty="0">
                <a:ea typeface="+mn-lt"/>
                <a:cs typeface="+mn-lt"/>
              </a:rPr>
              <a:t>no</a:t>
            </a:r>
            <a:r>
              <a:rPr lang="en-US" sz="2400" b="1" dirty="0">
                <a:ea typeface="+mn-lt"/>
                <a:cs typeface="+mn-lt"/>
              </a:rPr>
              <a:t> explanations </a:t>
            </a:r>
            <a:r>
              <a:rPr lang="en-US" sz="2400" dirty="0">
                <a:ea typeface="+mn-lt"/>
                <a:cs typeface="+mn-lt"/>
              </a:rPr>
              <a:t>for the diarrhea.</a:t>
            </a:r>
          </a:p>
          <a:p>
            <a:pPr marL="285750" indent="-285750">
              <a:buFont typeface="Arial" panose="020B0604020202020204" pitchFamily="34" charset="0"/>
              <a:buChar char="•"/>
            </a:pPr>
            <a:r>
              <a:rPr lang="en-US" sz="2400" dirty="0">
                <a:ea typeface="+mn-lt"/>
                <a:cs typeface="+mn-lt"/>
              </a:rPr>
              <a:t>If Liz were positive for C. Difficile but her diarrhea resolved with stopping metformin, she should </a:t>
            </a:r>
            <a:r>
              <a:rPr lang="en-US" sz="2400" i="1" dirty="0">
                <a:ea typeface="+mn-lt"/>
                <a:cs typeface="+mn-lt"/>
              </a:rPr>
              <a:t>NOT </a:t>
            </a:r>
            <a:r>
              <a:rPr lang="en-US" sz="2400" dirty="0">
                <a:ea typeface="+mn-lt"/>
                <a:cs typeface="+mn-lt"/>
              </a:rPr>
              <a:t>be treated.</a:t>
            </a:r>
            <a:endParaRPr lang="en-US" sz="2400" dirty="0">
              <a:cs typeface="Calibri"/>
            </a:endParaRPr>
          </a:p>
        </p:txBody>
      </p:sp>
      <p:pic>
        <p:nvPicPr>
          <p:cNvPr id="3" name="Picture 2">
            <a:extLst>
              <a:ext uri="{FF2B5EF4-FFF2-40B4-BE49-F238E27FC236}">
                <a16:creationId xmlns:a16="http://schemas.microsoft.com/office/drawing/2014/main" id="{9340EB74-6773-9EFA-FE38-B46B4D75136B}"/>
              </a:ext>
            </a:extLst>
          </p:cNvPr>
          <p:cNvPicPr>
            <a:picLocks noChangeAspect="1"/>
          </p:cNvPicPr>
          <p:nvPr/>
        </p:nvPicPr>
        <p:blipFill>
          <a:blip r:embed="rId3"/>
          <a:stretch>
            <a:fillRect/>
          </a:stretch>
        </p:blipFill>
        <p:spPr>
          <a:xfrm>
            <a:off x="10589911" y="1544862"/>
            <a:ext cx="1602089" cy="5309401"/>
          </a:xfrm>
          <a:prstGeom prst="rect">
            <a:avLst/>
          </a:prstGeom>
        </p:spPr>
      </p:pic>
    </p:spTree>
    <p:extLst>
      <p:ext uri="{BB962C8B-B14F-4D97-AF65-F5344CB8AC3E}">
        <p14:creationId xmlns:p14="http://schemas.microsoft.com/office/powerpoint/2010/main" val="350082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allAtOnce"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67ADA7-BCAD-E1C6-2EB8-1DB3593240EF}"/>
              </a:ext>
            </a:extLst>
          </p:cNvPr>
          <p:cNvPicPr>
            <a:picLocks noChangeAspect="1"/>
          </p:cNvPicPr>
          <p:nvPr/>
        </p:nvPicPr>
        <p:blipFill>
          <a:blip r:embed="rId3"/>
          <a:stretch>
            <a:fillRect/>
          </a:stretch>
        </p:blipFill>
        <p:spPr>
          <a:xfrm>
            <a:off x="10589911" y="1544862"/>
            <a:ext cx="1602089" cy="5309401"/>
          </a:xfrm>
          <a:prstGeom prst="rect">
            <a:avLst/>
          </a:prstGeom>
        </p:spPr>
      </p:pic>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a:xfrm>
            <a:off x="1051515" y="219299"/>
            <a:ext cx="10515600" cy="1325563"/>
          </a:xfrm>
        </p:spPr>
        <p:txBody>
          <a:bodyPr/>
          <a:lstStyle/>
          <a:p>
            <a:pPr algn="r"/>
            <a:r>
              <a:rPr lang="en-US" b="1" dirty="0">
                <a:latin typeface="+mn-lt"/>
              </a:rPr>
              <a:t>Elizabeth (Liz) Hall, 65 </a:t>
            </a:r>
          </a:p>
        </p:txBody>
      </p:sp>
      <p:sp>
        <p:nvSpPr>
          <p:cNvPr id="9" name="Content Placeholder 2">
            <a:extLst>
              <a:ext uri="{FF2B5EF4-FFF2-40B4-BE49-F238E27FC236}">
                <a16:creationId xmlns:a16="http://schemas.microsoft.com/office/drawing/2014/main" id="{B7F0CD9C-16B5-BA41-9328-9A6DF03DF873}"/>
              </a:ext>
            </a:extLst>
          </p:cNvPr>
          <p:cNvSpPr txBox="1">
            <a:spLocks/>
          </p:cNvSpPr>
          <p:nvPr/>
        </p:nvSpPr>
        <p:spPr>
          <a:xfrm>
            <a:off x="-308047" y="5226090"/>
            <a:ext cx="10802095" cy="21019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lvl="1" indent="-514350">
              <a:spcBef>
                <a:spcPts val="0"/>
              </a:spcBef>
              <a:buFont typeface="+mj-lt"/>
              <a:buAutoNum type="alphaLcParenR"/>
            </a:pPr>
            <a:r>
              <a:rPr lang="en-US" sz="2600" dirty="0"/>
              <a:t>Vancomycin 125mg PO QID x 14d </a:t>
            </a:r>
          </a:p>
          <a:p>
            <a:pPr marL="971550" lvl="1" indent="-514350">
              <a:spcBef>
                <a:spcPts val="0"/>
              </a:spcBef>
              <a:buFont typeface="+mj-lt"/>
              <a:buAutoNum type="alphaLcParenR"/>
            </a:pPr>
            <a:r>
              <a:rPr lang="en-US" sz="2600" dirty="0"/>
              <a:t>Vancomycin 125mg PO QID x 10d followed by a test of cure </a:t>
            </a:r>
          </a:p>
          <a:p>
            <a:pPr marL="971550" lvl="1" indent="-514350">
              <a:spcBef>
                <a:spcPts val="0"/>
              </a:spcBef>
              <a:buFont typeface="+mj-lt"/>
              <a:buAutoNum type="alphaLcParenR"/>
            </a:pPr>
            <a:r>
              <a:rPr lang="en-US" sz="2600" dirty="0">
                <a:cs typeface="Calibri"/>
              </a:rPr>
              <a:t>Metronidazole 250mg PO TID x 10d</a:t>
            </a:r>
          </a:p>
          <a:p>
            <a:pPr marL="971550" lvl="1" indent="-514350">
              <a:spcBef>
                <a:spcPts val="0"/>
              </a:spcBef>
              <a:buFont typeface="+mj-lt"/>
              <a:buAutoNum type="alphaLcParenR"/>
            </a:pPr>
            <a:r>
              <a:rPr lang="en-US" sz="2600" dirty="0">
                <a:cs typeface="Calibri"/>
              </a:rPr>
              <a:t>Recommendation to take a probiotic of her choice</a:t>
            </a:r>
          </a:p>
          <a:p>
            <a:pPr marL="914400" lvl="1" indent="-457200">
              <a:buFont typeface="+mj-lt"/>
              <a:buAutoNum type="alphaLcParenR"/>
            </a:pPr>
            <a:endParaRPr lang="en-US" dirty="0">
              <a:cs typeface="Calibri"/>
            </a:endParaRPr>
          </a:p>
        </p:txBody>
      </p:sp>
      <p:sp>
        <p:nvSpPr>
          <p:cNvPr id="10" name="Oval Callout 9">
            <a:extLst>
              <a:ext uri="{FF2B5EF4-FFF2-40B4-BE49-F238E27FC236}">
                <a16:creationId xmlns:a16="http://schemas.microsoft.com/office/drawing/2014/main" id="{F300C945-56E1-094A-BB32-CACBA95FB9B8}"/>
              </a:ext>
            </a:extLst>
          </p:cNvPr>
          <p:cNvSpPr/>
          <p:nvPr/>
        </p:nvSpPr>
        <p:spPr>
          <a:xfrm>
            <a:off x="6675968" y="1254035"/>
            <a:ext cx="3722218" cy="1752539"/>
          </a:xfrm>
          <a:prstGeom prst="wedgeEllipseCallout">
            <a:avLst>
              <a:gd name="adj1" fmla="val 69843"/>
              <a:gd name="adj2" fmla="val 11357"/>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2">
            <a:extLst>
              <a:ext uri="{FF2B5EF4-FFF2-40B4-BE49-F238E27FC236}">
                <a16:creationId xmlns:a16="http://schemas.microsoft.com/office/drawing/2014/main" id="{D27608E0-672F-4041-951A-420F8EBA7E2C}"/>
              </a:ext>
            </a:extLst>
          </p:cNvPr>
          <p:cNvSpPr>
            <a:spLocks noGrp="1"/>
          </p:cNvSpPr>
          <p:nvPr>
            <p:ph idx="1"/>
          </p:nvPr>
        </p:nvSpPr>
        <p:spPr>
          <a:xfrm>
            <a:off x="124510" y="944059"/>
            <a:ext cx="5800115" cy="883814"/>
          </a:xfrm>
        </p:spPr>
        <p:txBody>
          <a:bodyPr vert="horz" lIns="91440" tIns="45720" rIns="91440" bIns="45720" rtlCol="0" anchor="t">
            <a:normAutofit/>
          </a:bodyPr>
          <a:lstStyle/>
          <a:p>
            <a:r>
              <a:rPr lang="en-US" sz="2600" dirty="0">
                <a:cs typeface="Calibri"/>
              </a:rPr>
              <a:t>You decide that you should first ask Liz to stop her metformin when she says:</a:t>
            </a:r>
          </a:p>
        </p:txBody>
      </p:sp>
      <p:sp>
        <p:nvSpPr>
          <p:cNvPr id="12" name="TextBox 11">
            <a:extLst>
              <a:ext uri="{FF2B5EF4-FFF2-40B4-BE49-F238E27FC236}">
                <a16:creationId xmlns:a16="http://schemas.microsoft.com/office/drawing/2014/main" id="{2ABCE890-64B1-455D-97D3-F29B6A8160DE}"/>
              </a:ext>
            </a:extLst>
          </p:cNvPr>
          <p:cNvSpPr txBox="1"/>
          <p:nvPr/>
        </p:nvSpPr>
        <p:spPr>
          <a:xfrm>
            <a:off x="6675967" y="1425039"/>
            <a:ext cx="3722218" cy="1569660"/>
          </a:xfrm>
          <a:prstGeom prst="rect">
            <a:avLst/>
          </a:prstGeom>
          <a:noFill/>
        </p:spPr>
        <p:txBody>
          <a:bodyPr wrap="square">
            <a:spAutoFit/>
          </a:bodyPr>
          <a:lstStyle/>
          <a:p>
            <a:pPr algn="ctr"/>
            <a:r>
              <a:rPr lang="en-US" sz="2400" dirty="0"/>
              <a:t>Oh, I should probably mention, I stopped taking Metformin almost a month ago.  </a:t>
            </a:r>
          </a:p>
        </p:txBody>
      </p:sp>
      <p:sp>
        <p:nvSpPr>
          <p:cNvPr id="11" name="Oval Callout 10">
            <a:extLst>
              <a:ext uri="{FF2B5EF4-FFF2-40B4-BE49-F238E27FC236}">
                <a16:creationId xmlns:a16="http://schemas.microsoft.com/office/drawing/2014/main" id="{9DEA117B-6F70-3344-980F-66BF87AA078C}"/>
              </a:ext>
            </a:extLst>
          </p:cNvPr>
          <p:cNvSpPr/>
          <p:nvPr/>
        </p:nvSpPr>
        <p:spPr>
          <a:xfrm>
            <a:off x="7121612" y="3106684"/>
            <a:ext cx="3276573" cy="1261660"/>
          </a:xfrm>
          <a:prstGeom prst="wedgeEllipseCallout">
            <a:avLst>
              <a:gd name="adj1" fmla="val 73984"/>
              <a:gd name="adj2" fmla="val -112678"/>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ED0C68B-2BC5-B749-8E9C-391C6B80A769}"/>
              </a:ext>
            </a:extLst>
          </p:cNvPr>
          <p:cNvSpPr txBox="1"/>
          <p:nvPr/>
        </p:nvSpPr>
        <p:spPr>
          <a:xfrm>
            <a:off x="7202682" y="3251262"/>
            <a:ext cx="3128849" cy="1200329"/>
          </a:xfrm>
          <a:prstGeom prst="rect">
            <a:avLst/>
          </a:prstGeom>
          <a:noFill/>
        </p:spPr>
        <p:txBody>
          <a:bodyPr wrap="square">
            <a:spAutoFit/>
          </a:bodyPr>
          <a:lstStyle/>
          <a:p>
            <a:pPr algn="ctr"/>
            <a:r>
              <a:rPr lang="en-US" sz="2400" dirty="0"/>
              <a:t>It was making me sick to my stomach so I stopped.</a:t>
            </a:r>
          </a:p>
        </p:txBody>
      </p:sp>
      <p:sp>
        <p:nvSpPr>
          <p:cNvPr id="15" name="Content Placeholder 2">
            <a:extLst>
              <a:ext uri="{FF2B5EF4-FFF2-40B4-BE49-F238E27FC236}">
                <a16:creationId xmlns:a16="http://schemas.microsoft.com/office/drawing/2014/main" id="{053373E0-C777-154B-918F-8017A7FCF81C}"/>
              </a:ext>
            </a:extLst>
          </p:cNvPr>
          <p:cNvSpPr txBox="1">
            <a:spLocks/>
          </p:cNvSpPr>
          <p:nvPr/>
        </p:nvSpPr>
        <p:spPr>
          <a:xfrm>
            <a:off x="124510" y="4350558"/>
            <a:ext cx="7815674" cy="8477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600" dirty="0"/>
              <a:t>If positive for C. difficile, the most appropriate treatment for </a:t>
            </a:r>
            <a:r>
              <a:rPr lang="en-US" sz="2600" b="1" dirty="0"/>
              <a:t>mild first recurrence </a:t>
            </a:r>
            <a:r>
              <a:rPr lang="en-US" sz="2600" dirty="0"/>
              <a:t>is?</a:t>
            </a:r>
            <a:endParaRPr lang="en-US" sz="2600" dirty="0">
              <a:cs typeface="Calibri"/>
            </a:endParaRPr>
          </a:p>
        </p:txBody>
      </p:sp>
      <p:sp>
        <p:nvSpPr>
          <p:cNvPr id="17" name="Rounded Rectangular Callout 6">
            <a:extLst>
              <a:ext uri="{FF2B5EF4-FFF2-40B4-BE49-F238E27FC236}">
                <a16:creationId xmlns:a16="http://schemas.microsoft.com/office/drawing/2014/main" id="{7C47B56D-19A7-44C9-A902-0D7B145A7F2D}"/>
              </a:ext>
            </a:extLst>
          </p:cNvPr>
          <p:cNvSpPr/>
          <p:nvPr/>
        </p:nvSpPr>
        <p:spPr>
          <a:xfrm>
            <a:off x="859896" y="1869495"/>
            <a:ext cx="5236104" cy="2026654"/>
          </a:xfrm>
          <a:prstGeom prst="wedgeRoundRectCallout">
            <a:avLst>
              <a:gd name="adj1" fmla="val -66209"/>
              <a:gd name="adj2" fmla="val 55177"/>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AC1C31A-E851-4599-B3BA-B7CB28DEA08E}"/>
              </a:ext>
            </a:extLst>
          </p:cNvPr>
          <p:cNvSpPr txBox="1"/>
          <p:nvPr/>
        </p:nvSpPr>
        <p:spPr>
          <a:xfrm>
            <a:off x="761753" y="1925994"/>
            <a:ext cx="5300552" cy="2308324"/>
          </a:xfrm>
          <a:prstGeom prst="rect">
            <a:avLst/>
          </a:prstGeom>
          <a:noFill/>
        </p:spPr>
        <p:txBody>
          <a:bodyPr wrap="square" rtlCol="0">
            <a:spAutoFit/>
          </a:bodyPr>
          <a:lstStyle/>
          <a:p>
            <a:pPr algn="ctr"/>
            <a:r>
              <a:rPr lang="en-US" sz="2400" dirty="0">
                <a:solidFill>
                  <a:schemeClr val="bg1"/>
                </a:solidFill>
              </a:rPr>
              <a:t>Let’s test you for C. Difficile then!</a:t>
            </a:r>
          </a:p>
          <a:p>
            <a:pPr algn="ctr"/>
            <a:r>
              <a:rPr lang="en-US" sz="2400" dirty="0">
                <a:solidFill>
                  <a:schemeClr val="bg1"/>
                </a:solidFill>
                <a:cs typeface="Calibri"/>
              </a:rPr>
              <a:t>C</a:t>
            </a:r>
            <a:r>
              <a:rPr lang="en-US" sz="2400" dirty="0">
                <a:solidFill>
                  <a:schemeClr val="bg1"/>
                </a:solidFill>
                <a:ea typeface="+mn-lt"/>
                <a:cs typeface="+mn-lt"/>
              </a:rPr>
              <a:t>all me if your diarrhea worsens, you get a fever, abdominal pain or feels unwell. </a:t>
            </a:r>
          </a:p>
          <a:p>
            <a:pPr algn="ctr"/>
            <a:endParaRPr lang="en-US" sz="2400" dirty="0">
              <a:solidFill>
                <a:schemeClr val="bg1"/>
              </a:solidFill>
              <a:ea typeface="+mn-lt"/>
              <a:cs typeface="+mn-lt"/>
            </a:endParaRPr>
          </a:p>
          <a:p>
            <a:pPr algn="ctr"/>
            <a:r>
              <a:rPr lang="en-US" sz="2400" dirty="0">
                <a:solidFill>
                  <a:schemeClr val="bg1"/>
                </a:solidFill>
                <a:ea typeface="+mn-lt"/>
                <a:cs typeface="+mn-lt"/>
              </a:rPr>
              <a:t>If it’s positive, I’ll call in a prescription.</a:t>
            </a:r>
          </a:p>
          <a:p>
            <a:pPr algn="ctr"/>
            <a:endParaRPr lang="en-US" sz="2400" dirty="0">
              <a:solidFill>
                <a:schemeClr val="bg1"/>
              </a:solidFill>
            </a:endParaRPr>
          </a:p>
        </p:txBody>
      </p:sp>
    </p:spTree>
    <p:extLst>
      <p:ext uri="{BB962C8B-B14F-4D97-AF65-F5344CB8AC3E}">
        <p14:creationId xmlns:p14="http://schemas.microsoft.com/office/powerpoint/2010/main" val="281071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1" grpId="0" animBg="1"/>
      <p:bldP spid="13" grpId="0"/>
      <p:bldP spid="17" grpId="0" animBg="1"/>
      <p:bldP spid="19"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a:xfrm>
            <a:off x="1051515" y="219299"/>
            <a:ext cx="10515600" cy="1325563"/>
          </a:xfrm>
        </p:spPr>
        <p:txBody>
          <a:bodyPr/>
          <a:lstStyle/>
          <a:p>
            <a:pPr algn="r"/>
            <a:r>
              <a:rPr lang="en-US" b="1" dirty="0">
                <a:latin typeface="+mn-lt"/>
              </a:rPr>
              <a:t>Elizabeth (Liz) Hall, 65 </a:t>
            </a:r>
          </a:p>
        </p:txBody>
      </p:sp>
      <p:sp>
        <p:nvSpPr>
          <p:cNvPr id="4" name="Content Placeholder 3">
            <a:extLst>
              <a:ext uri="{FF2B5EF4-FFF2-40B4-BE49-F238E27FC236}">
                <a16:creationId xmlns:a16="http://schemas.microsoft.com/office/drawing/2014/main" id="{A60F1266-44AF-2A4D-AC0F-FA35091EB997}"/>
              </a:ext>
            </a:extLst>
          </p:cNvPr>
          <p:cNvSpPr>
            <a:spLocks noGrp="1"/>
          </p:cNvSpPr>
          <p:nvPr>
            <p:ph idx="1"/>
          </p:nvPr>
        </p:nvSpPr>
        <p:spPr>
          <a:xfrm>
            <a:off x="235484" y="1333879"/>
            <a:ext cx="10120181" cy="2627395"/>
          </a:xfrm>
          <a:solidFill>
            <a:schemeClr val="accent6">
              <a:lumMod val="20000"/>
              <a:lumOff val="80000"/>
            </a:schemeClr>
          </a:solidFill>
          <a:ln w="28575">
            <a:solidFill>
              <a:srgbClr val="00B050"/>
            </a:solidFill>
          </a:ln>
        </p:spPr>
        <p:txBody>
          <a:bodyPr>
            <a:normAutofit fontScale="92500" lnSpcReduction="20000"/>
          </a:bodyPr>
          <a:lstStyle/>
          <a:p>
            <a:r>
              <a:rPr lang="en-US" dirty="0">
                <a:ea typeface="+mn-lt"/>
                <a:cs typeface="+mn-lt"/>
              </a:rPr>
              <a:t>Vancomycin oral for 10 days is first line for first presentation of C. difficile. [Fidaxomicin now first line for IDSA 2021].  Metronidazole is suggested only if patients are allergic to Vancomycin or can’t afford it. </a:t>
            </a:r>
          </a:p>
          <a:p>
            <a:r>
              <a:rPr lang="en-US" dirty="0">
                <a:cs typeface="Calibri"/>
              </a:rPr>
              <a:t>13-21% of patients will have a recurrence. For a first recurrence, a 14 day course of Vancomycin is recommended. </a:t>
            </a:r>
            <a:r>
              <a:rPr lang="en-US" dirty="0" err="1">
                <a:cs typeface="Calibri"/>
              </a:rPr>
              <a:t>Fidoxamycin</a:t>
            </a:r>
            <a:r>
              <a:rPr lang="en-US" dirty="0">
                <a:cs typeface="Calibri"/>
              </a:rPr>
              <a:t> is also first line but it is much more expensive. </a:t>
            </a:r>
          </a:p>
          <a:p>
            <a:r>
              <a:rPr lang="en-US" dirty="0">
                <a:cs typeface="Calibri"/>
              </a:rPr>
              <a:t>For subsequent recurrences, a Vancomycin prolonged taper would be used.</a:t>
            </a:r>
          </a:p>
        </p:txBody>
      </p:sp>
      <p:pic>
        <p:nvPicPr>
          <p:cNvPr id="3" name="Picture 2">
            <a:extLst>
              <a:ext uri="{FF2B5EF4-FFF2-40B4-BE49-F238E27FC236}">
                <a16:creationId xmlns:a16="http://schemas.microsoft.com/office/drawing/2014/main" id="{4D611FA0-9ED7-3548-8C17-4C48CC05B81B}"/>
              </a:ext>
            </a:extLst>
          </p:cNvPr>
          <p:cNvPicPr>
            <a:picLocks noChangeAspect="1"/>
          </p:cNvPicPr>
          <p:nvPr/>
        </p:nvPicPr>
        <p:blipFill>
          <a:blip r:embed="rId3"/>
          <a:stretch>
            <a:fillRect/>
          </a:stretch>
        </p:blipFill>
        <p:spPr>
          <a:xfrm>
            <a:off x="10589911" y="1544862"/>
            <a:ext cx="1602089" cy="5309401"/>
          </a:xfrm>
          <a:prstGeom prst="rect">
            <a:avLst/>
          </a:prstGeom>
        </p:spPr>
      </p:pic>
      <p:sp>
        <p:nvSpPr>
          <p:cNvPr id="5" name="Content Placeholder 2">
            <a:extLst>
              <a:ext uri="{FF2B5EF4-FFF2-40B4-BE49-F238E27FC236}">
                <a16:creationId xmlns:a16="http://schemas.microsoft.com/office/drawing/2014/main" id="{F275C6AD-DC09-898D-7DD5-08525FE6AC9A}"/>
              </a:ext>
            </a:extLst>
          </p:cNvPr>
          <p:cNvSpPr txBox="1">
            <a:spLocks/>
          </p:cNvSpPr>
          <p:nvPr/>
        </p:nvSpPr>
        <p:spPr>
          <a:xfrm>
            <a:off x="-308047" y="5226090"/>
            <a:ext cx="10802095" cy="21019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lvl="1" indent="-514350">
              <a:spcBef>
                <a:spcPts val="0"/>
              </a:spcBef>
              <a:buFont typeface="+mj-lt"/>
              <a:buAutoNum type="alphaLcParenR"/>
            </a:pPr>
            <a:r>
              <a:rPr lang="en-US" sz="2600" b="1" dirty="0">
                <a:solidFill>
                  <a:srgbClr val="00B050"/>
                </a:solidFill>
              </a:rPr>
              <a:t>Vancomycin 125mg PO QID x 14d </a:t>
            </a:r>
          </a:p>
          <a:p>
            <a:pPr marL="971550" lvl="1" indent="-514350">
              <a:spcBef>
                <a:spcPts val="0"/>
              </a:spcBef>
              <a:buFont typeface="+mj-lt"/>
              <a:buAutoNum type="alphaLcParenR"/>
            </a:pPr>
            <a:r>
              <a:rPr lang="en-US" sz="2600" dirty="0"/>
              <a:t>Vancomycin 125mg PO QID x 10d followed by a test of cure </a:t>
            </a:r>
          </a:p>
          <a:p>
            <a:pPr marL="971550" lvl="1" indent="-514350">
              <a:spcBef>
                <a:spcPts val="0"/>
              </a:spcBef>
              <a:buFont typeface="+mj-lt"/>
              <a:buAutoNum type="alphaLcParenR"/>
            </a:pPr>
            <a:r>
              <a:rPr lang="en-US" sz="2600" dirty="0">
                <a:cs typeface="Calibri"/>
              </a:rPr>
              <a:t>Metronidazole 250mg PO TID x 10d</a:t>
            </a:r>
          </a:p>
          <a:p>
            <a:pPr marL="971550" lvl="1" indent="-514350">
              <a:spcBef>
                <a:spcPts val="0"/>
              </a:spcBef>
              <a:buFont typeface="+mj-lt"/>
              <a:buAutoNum type="alphaLcParenR"/>
            </a:pPr>
            <a:r>
              <a:rPr lang="en-US" sz="2600" dirty="0">
                <a:cs typeface="Calibri"/>
              </a:rPr>
              <a:t>Recommendation to take a probiotic of her choice</a:t>
            </a:r>
          </a:p>
          <a:p>
            <a:pPr marL="914400" lvl="1" indent="-457200">
              <a:buFont typeface="+mj-lt"/>
              <a:buAutoNum type="alphaLcParenR"/>
            </a:pPr>
            <a:endParaRPr lang="en-US" dirty="0">
              <a:cs typeface="Calibri"/>
            </a:endParaRPr>
          </a:p>
        </p:txBody>
      </p:sp>
      <p:sp>
        <p:nvSpPr>
          <p:cNvPr id="7" name="Content Placeholder 2">
            <a:extLst>
              <a:ext uri="{FF2B5EF4-FFF2-40B4-BE49-F238E27FC236}">
                <a16:creationId xmlns:a16="http://schemas.microsoft.com/office/drawing/2014/main" id="{F588BD0A-AAE5-8E4C-0A00-B741C1669A7B}"/>
              </a:ext>
            </a:extLst>
          </p:cNvPr>
          <p:cNvSpPr txBox="1">
            <a:spLocks/>
          </p:cNvSpPr>
          <p:nvPr/>
        </p:nvSpPr>
        <p:spPr>
          <a:xfrm>
            <a:off x="124510" y="4350558"/>
            <a:ext cx="7815674" cy="8477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600" dirty="0"/>
              <a:t>If positive for C. difficile, the most appropriate treatment for </a:t>
            </a:r>
            <a:r>
              <a:rPr lang="en-US" sz="2600" b="1" dirty="0"/>
              <a:t>mild first recurrence </a:t>
            </a:r>
            <a:r>
              <a:rPr lang="en-US" sz="2600" dirty="0"/>
              <a:t>is?</a:t>
            </a:r>
            <a:endParaRPr lang="en-US" sz="2600" dirty="0">
              <a:cs typeface="Calibri"/>
            </a:endParaRPr>
          </a:p>
        </p:txBody>
      </p:sp>
    </p:spTree>
    <p:extLst>
      <p:ext uri="{BB962C8B-B14F-4D97-AF65-F5344CB8AC3E}">
        <p14:creationId xmlns:p14="http://schemas.microsoft.com/office/powerpoint/2010/main" val="14966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a:xfrm>
            <a:off x="1051515" y="219299"/>
            <a:ext cx="10515600" cy="1325563"/>
          </a:xfrm>
        </p:spPr>
        <p:txBody>
          <a:bodyPr/>
          <a:lstStyle/>
          <a:p>
            <a:pPr algn="r"/>
            <a:r>
              <a:rPr lang="en-US" b="1" dirty="0">
                <a:latin typeface="+mn-lt"/>
              </a:rPr>
              <a:t>Elizabeth (Liz) Hall, 65 </a:t>
            </a:r>
          </a:p>
        </p:txBody>
      </p:sp>
      <p:sp>
        <p:nvSpPr>
          <p:cNvPr id="4" name="Content Placeholder 3">
            <a:extLst>
              <a:ext uri="{FF2B5EF4-FFF2-40B4-BE49-F238E27FC236}">
                <a16:creationId xmlns:a16="http://schemas.microsoft.com/office/drawing/2014/main" id="{A60F1266-44AF-2A4D-AC0F-FA35091EB997}"/>
              </a:ext>
            </a:extLst>
          </p:cNvPr>
          <p:cNvSpPr>
            <a:spLocks noGrp="1"/>
          </p:cNvSpPr>
          <p:nvPr>
            <p:ph idx="1"/>
          </p:nvPr>
        </p:nvSpPr>
        <p:spPr>
          <a:xfrm>
            <a:off x="235484" y="1252627"/>
            <a:ext cx="10329543" cy="2503827"/>
          </a:xfrm>
          <a:solidFill>
            <a:schemeClr val="accent2">
              <a:lumMod val="20000"/>
              <a:lumOff val="80000"/>
            </a:schemeClr>
          </a:solidFill>
          <a:ln w="28575">
            <a:solidFill>
              <a:schemeClr val="accent2"/>
            </a:solidFill>
          </a:ln>
        </p:spPr>
        <p:txBody>
          <a:bodyPr vert="horz" lIns="91440" tIns="45720" rIns="91440" bIns="45720" rtlCol="0" anchor="t">
            <a:normAutofit lnSpcReduction="10000"/>
          </a:bodyPr>
          <a:lstStyle/>
          <a:p>
            <a:r>
              <a:rPr lang="en-US" b="1" dirty="0"/>
              <a:t>Probiotics</a:t>
            </a:r>
            <a:r>
              <a:rPr lang="en-US" dirty="0"/>
              <a:t> play no role for the treatment of C. Difficile </a:t>
            </a:r>
          </a:p>
          <a:p>
            <a:r>
              <a:rPr lang="en-US" dirty="0"/>
              <a:t>They have uncertain benefits for </a:t>
            </a:r>
            <a:r>
              <a:rPr lang="en-US" b="1" dirty="0"/>
              <a:t>primary prevention</a:t>
            </a:r>
            <a:r>
              <a:rPr lang="en-US" dirty="0"/>
              <a:t>: A Cochrane review from 2013 showed decreased incidence of C. Difficile but 2 more recent RCTs showed no difference.</a:t>
            </a:r>
          </a:p>
          <a:p>
            <a:r>
              <a:rPr lang="en-US" dirty="0"/>
              <a:t>It is uncertain if probiotics prevent </a:t>
            </a:r>
            <a:r>
              <a:rPr lang="en-US" b="1" dirty="0"/>
              <a:t>secondary recurrence </a:t>
            </a:r>
            <a:r>
              <a:rPr lang="en-US" dirty="0"/>
              <a:t>(repeat infection) due to the poor quality of the available evidence.</a:t>
            </a:r>
          </a:p>
        </p:txBody>
      </p:sp>
      <p:pic>
        <p:nvPicPr>
          <p:cNvPr id="3" name="Picture 2">
            <a:extLst>
              <a:ext uri="{FF2B5EF4-FFF2-40B4-BE49-F238E27FC236}">
                <a16:creationId xmlns:a16="http://schemas.microsoft.com/office/drawing/2014/main" id="{631FB4E6-580D-38E8-7743-8DE2B1A89910}"/>
              </a:ext>
            </a:extLst>
          </p:cNvPr>
          <p:cNvPicPr>
            <a:picLocks noChangeAspect="1"/>
          </p:cNvPicPr>
          <p:nvPr/>
        </p:nvPicPr>
        <p:blipFill>
          <a:blip r:embed="rId3"/>
          <a:stretch>
            <a:fillRect/>
          </a:stretch>
        </p:blipFill>
        <p:spPr>
          <a:xfrm>
            <a:off x="10589911" y="1544862"/>
            <a:ext cx="1602089" cy="5309401"/>
          </a:xfrm>
          <a:prstGeom prst="rect">
            <a:avLst/>
          </a:prstGeom>
        </p:spPr>
      </p:pic>
      <p:sp>
        <p:nvSpPr>
          <p:cNvPr id="5" name="Content Placeholder 2">
            <a:extLst>
              <a:ext uri="{FF2B5EF4-FFF2-40B4-BE49-F238E27FC236}">
                <a16:creationId xmlns:a16="http://schemas.microsoft.com/office/drawing/2014/main" id="{87CB5753-9B72-BF0A-209D-A41159A06075}"/>
              </a:ext>
            </a:extLst>
          </p:cNvPr>
          <p:cNvSpPr txBox="1">
            <a:spLocks/>
          </p:cNvSpPr>
          <p:nvPr/>
        </p:nvSpPr>
        <p:spPr>
          <a:xfrm>
            <a:off x="-308047" y="5226090"/>
            <a:ext cx="10802095" cy="21019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lvl="1" indent="-514350">
              <a:spcBef>
                <a:spcPts val="0"/>
              </a:spcBef>
              <a:buFont typeface="+mj-lt"/>
              <a:buAutoNum type="alphaLcParenR"/>
            </a:pPr>
            <a:r>
              <a:rPr lang="en-US" sz="2600" b="1" dirty="0">
                <a:solidFill>
                  <a:srgbClr val="00B050"/>
                </a:solidFill>
              </a:rPr>
              <a:t>Vancomycin 125mg PO QID x 14d </a:t>
            </a:r>
          </a:p>
          <a:p>
            <a:pPr marL="971550" lvl="1" indent="-514350">
              <a:spcBef>
                <a:spcPts val="0"/>
              </a:spcBef>
              <a:buFont typeface="+mj-lt"/>
              <a:buAutoNum type="alphaLcParenR"/>
            </a:pPr>
            <a:r>
              <a:rPr lang="en-US" sz="2600" dirty="0"/>
              <a:t>Vancomycin 125mg PO QID x 10d followed by a test of cure </a:t>
            </a:r>
          </a:p>
          <a:p>
            <a:pPr marL="971550" lvl="1" indent="-514350">
              <a:spcBef>
                <a:spcPts val="0"/>
              </a:spcBef>
              <a:buFont typeface="+mj-lt"/>
              <a:buAutoNum type="alphaLcParenR"/>
            </a:pPr>
            <a:r>
              <a:rPr lang="en-US" sz="2600" dirty="0">
                <a:cs typeface="Calibri"/>
              </a:rPr>
              <a:t>Metronidazole 250mg PO TID x 10d</a:t>
            </a:r>
          </a:p>
          <a:p>
            <a:pPr marL="971550" lvl="1" indent="-514350">
              <a:spcBef>
                <a:spcPts val="0"/>
              </a:spcBef>
              <a:buFont typeface="+mj-lt"/>
              <a:buAutoNum type="alphaLcParenR"/>
            </a:pPr>
            <a:r>
              <a:rPr lang="en-US" sz="2600" dirty="0">
                <a:cs typeface="Calibri"/>
              </a:rPr>
              <a:t>Recommendation to take a probiotic of her choice</a:t>
            </a:r>
          </a:p>
          <a:p>
            <a:pPr marL="914400" lvl="1" indent="-457200">
              <a:buFont typeface="+mj-lt"/>
              <a:buAutoNum type="alphaLcParenR"/>
            </a:pPr>
            <a:endParaRPr lang="en-US" dirty="0">
              <a:cs typeface="Calibri"/>
            </a:endParaRPr>
          </a:p>
        </p:txBody>
      </p:sp>
      <p:sp>
        <p:nvSpPr>
          <p:cNvPr id="7" name="Content Placeholder 2">
            <a:extLst>
              <a:ext uri="{FF2B5EF4-FFF2-40B4-BE49-F238E27FC236}">
                <a16:creationId xmlns:a16="http://schemas.microsoft.com/office/drawing/2014/main" id="{B8E4F60F-3843-917A-ACA4-F680480EC5E7}"/>
              </a:ext>
            </a:extLst>
          </p:cNvPr>
          <p:cNvSpPr txBox="1">
            <a:spLocks/>
          </p:cNvSpPr>
          <p:nvPr/>
        </p:nvSpPr>
        <p:spPr>
          <a:xfrm>
            <a:off x="124510" y="4350558"/>
            <a:ext cx="7815674" cy="8477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600" dirty="0"/>
              <a:t>If positive for C. difficile, the most appropriate treatment for </a:t>
            </a:r>
            <a:r>
              <a:rPr lang="en-US" sz="2600" b="1" dirty="0"/>
              <a:t>mild first recurrence </a:t>
            </a:r>
            <a:r>
              <a:rPr lang="en-US" sz="2600" dirty="0"/>
              <a:t>is?</a:t>
            </a:r>
            <a:endParaRPr lang="en-US" sz="2600" dirty="0">
              <a:cs typeface="Calibri"/>
            </a:endParaRPr>
          </a:p>
        </p:txBody>
      </p:sp>
    </p:spTree>
    <p:extLst>
      <p:ext uri="{BB962C8B-B14F-4D97-AF65-F5344CB8AC3E}">
        <p14:creationId xmlns:p14="http://schemas.microsoft.com/office/powerpoint/2010/main" val="205427684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D64FA4-2B95-1DD6-1B18-BA45248247DA}"/>
              </a:ext>
            </a:extLst>
          </p:cNvPr>
          <p:cNvPicPr>
            <a:picLocks noChangeAspect="1"/>
          </p:cNvPicPr>
          <p:nvPr/>
        </p:nvPicPr>
        <p:blipFill>
          <a:blip r:embed="rId3"/>
          <a:stretch>
            <a:fillRect/>
          </a:stretch>
        </p:blipFill>
        <p:spPr>
          <a:xfrm>
            <a:off x="10589911" y="1544862"/>
            <a:ext cx="1602089" cy="5309401"/>
          </a:xfrm>
          <a:prstGeom prst="rect">
            <a:avLst/>
          </a:prstGeom>
        </p:spPr>
      </p:pic>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a:xfrm>
            <a:off x="1051515" y="219299"/>
            <a:ext cx="10515600" cy="1325563"/>
          </a:xfrm>
        </p:spPr>
        <p:txBody>
          <a:bodyPr/>
          <a:lstStyle/>
          <a:p>
            <a:pPr algn="r"/>
            <a:r>
              <a:rPr lang="en-US" b="1" dirty="0">
                <a:latin typeface="+mn-lt"/>
              </a:rPr>
              <a:t>Elizabeth (Liz) Hall, 65 </a:t>
            </a:r>
          </a:p>
        </p:txBody>
      </p:sp>
      <p:sp>
        <p:nvSpPr>
          <p:cNvPr id="15" name="Content Placeholder 2">
            <a:extLst>
              <a:ext uri="{FF2B5EF4-FFF2-40B4-BE49-F238E27FC236}">
                <a16:creationId xmlns:a16="http://schemas.microsoft.com/office/drawing/2014/main" id="{053373E0-C777-154B-918F-8017A7FCF81C}"/>
              </a:ext>
            </a:extLst>
          </p:cNvPr>
          <p:cNvSpPr txBox="1">
            <a:spLocks/>
          </p:cNvSpPr>
          <p:nvPr/>
        </p:nvSpPr>
        <p:spPr>
          <a:xfrm>
            <a:off x="-84327" y="4443251"/>
            <a:ext cx="7358584" cy="31781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400" dirty="0">
                <a:cs typeface="Calibri"/>
              </a:rPr>
              <a:t>Select the </a:t>
            </a:r>
            <a:r>
              <a:rPr lang="en-US" sz="2400" b="1" dirty="0">
                <a:cs typeface="Calibri"/>
              </a:rPr>
              <a:t>wrong answer </a:t>
            </a:r>
            <a:r>
              <a:rPr lang="en-US" sz="2400" dirty="0">
                <a:cs typeface="Calibri"/>
              </a:rPr>
              <a:t>about deprescribing PPIs:</a:t>
            </a:r>
          </a:p>
          <a:p>
            <a:pPr marL="457200" indent="-457200">
              <a:spcBef>
                <a:spcPts val="400"/>
              </a:spcBef>
              <a:buFont typeface="+mj-lt"/>
              <a:buAutoNum type="alphaLcParenR"/>
            </a:pPr>
            <a:r>
              <a:rPr lang="en-US" sz="2400" dirty="0">
                <a:cs typeface="Calibri"/>
              </a:rPr>
              <a:t>About 25% of patients with GERD can stop PPIs</a:t>
            </a:r>
          </a:p>
          <a:p>
            <a:pPr marL="457200" indent="-457200">
              <a:spcBef>
                <a:spcPts val="400"/>
              </a:spcBef>
              <a:buFont typeface="+mj-lt"/>
              <a:buAutoNum type="alphaLcParenR"/>
            </a:pPr>
            <a:r>
              <a:rPr lang="en-US" sz="2400" dirty="0">
                <a:cs typeface="Calibri"/>
              </a:rPr>
              <a:t>About 30-50% of patients can decrease their dose</a:t>
            </a:r>
          </a:p>
          <a:p>
            <a:pPr marL="457200" indent="-457200">
              <a:spcBef>
                <a:spcPts val="400"/>
              </a:spcBef>
              <a:buFont typeface="+mj-lt"/>
              <a:buAutoNum type="alphaLcParenR"/>
            </a:pPr>
            <a:r>
              <a:rPr lang="en-US" sz="2400" dirty="0">
                <a:cs typeface="Calibri"/>
              </a:rPr>
              <a:t>Most patients have a clear reason for taking PPIs</a:t>
            </a:r>
          </a:p>
          <a:p>
            <a:pPr marL="457200" indent="-457200">
              <a:spcBef>
                <a:spcPts val="400"/>
              </a:spcBef>
              <a:buFont typeface="+mj-lt"/>
              <a:buAutoNum type="alphaLcParenR"/>
            </a:pPr>
            <a:r>
              <a:rPr lang="en-US" sz="2400" dirty="0">
                <a:cs typeface="Calibri"/>
              </a:rPr>
              <a:t>PPI use has been associated with C. difficile</a:t>
            </a:r>
          </a:p>
          <a:p>
            <a:pPr marL="457200" indent="-457200">
              <a:spcBef>
                <a:spcPts val="400"/>
              </a:spcBef>
              <a:buFont typeface="+mj-lt"/>
              <a:buAutoNum type="alphaLcParenR"/>
            </a:pPr>
            <a:r>
              <a:rPr lang="en-US" sz="2400" dirty="0">
                <a:cs typeface="Calibri"/>
              </a:rPr>
              <a:t>Abruptly stopping PPI can cause rebound </a:t>
            </a:r>
            <a:r>
              <a:rPr lang="en-US" sz="2400" dirty="0" err="1">
                <a:cs typeface="Calibri"/>
              </a:rPr>
              <a:t>dypsepsia</a:t>
            </a:r>
            <a:endParaRPr lang="en-US" sz="2400" dirty="0">
              <a:cs typeface="Calibri"/>
            </a:endParaRPr>
          </a:p>
        </p:txBody>
      </p:sp>
      <p:sp>
        <p:nvSpPr>
          <p:cNvPr id="5" name="Content Placeholder 4">
            <a:extLst>
              <a:ext uri="{FF2B5EF4-FFF2-40B4-BE49-F238E27FC236}">
                <a16:creationId xmlns:a16="http://schemas.microsoft.com/office/drawing/2014/main" id="{9E550E83-D2B9-5B46-8CB6-177C503B5D67}"/>
              </a:ext>
            </a:extLst>
          </p:cNvPr>
          <p:cNvSpPr>
            <a:spLocks noGrp="1"/>
          </p:cNvSpPr>
          <p:nvPr>
            <p:ph idx="1"/>
          </p:nvPr>
        </p:nvSpPr>
        <p:spPr>
          <a:xfrm>
            <a:off x="167245" y="1038627"/>
            <a:ext cx="6283412" cy="1505509"/>
          </a:xfrm>
        </p:spPr>
        <p:txBody>
          <a:bodyPr>
            <a:normAutofit/>
          </a:bodyPr>
          <a:lstStyle/>
          <a:p>
            <a:r>
              <a:rPr lang="en-US" sz="2400" dirty="0"/>
              <a:t>As you glance through her medications, considering Metformin replacement, you notice she is on long-standing pantoprazole 40mg once a day.</a:t>
            </a:r>
          </a:p>
        </p:txBody>
      </p:sp>
      <p:sp>
        <p:nvSpPr>
          <p:cNvPr id="11" name="Oval Callout 10">
            <a:extLst>
              <a:ext uri="{FF2B5EF4-FFF2-40B4-BE49-F238E27FC236}">
                <a16:creationId xmlns:a16="http://schemas.microsoft.com/office/drawing/2014/main" id="{0CF152DD-8A0E-EF43-9B26-82527AC6C466}"/>
              </a:ext>
            </a:extLst>
          </p:cNvPr>
          <p:cNvSpPr/>
          <p:nvPr/>
        </p:nvSpPr>
        <p:spPr>
          <a:xfrm>
            <a:off x="6691934" y="1433549"/>
            <a:ext cx="3228112" cy="1277086"/>
          </a:xfrm>
          <a:prstGeom prst="wedgeEllipseCallout">
            <a:avLst>
              <a:gd name="adj1" fmla="val 88645"/>
              <a:gd name="adj2" fmla="val 23936"/>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ular Callout 12">
            <a:extLst>
              <a:ext uri="{FF2B5EF4-FFF2-40B4-BE49-F238E27FC236}">
                <a16:creationId xmlns:a16="http://schemas.microsoft.com/office/drawing/2014/main" id="{14B320DD-94C8-D94A-93FF-1622887CB766}"/>
              </a:ext>
            </a:extLst>
          </p:cNvPr>
          <p:cNvSpPr/>
          <p:nvPr/>
        </p:nvSpPr>
        <p:spPr>
          <a:xfrm>
            <a:off x="450749" y="2625323"/>
            <a:ext cx="4490643" cy="861774"/>
          </a:xfrm>
          <a:prstGeom prst="wedgeRoundRectCallout">
            <a:avLst>
              <a:gd name="adj1" fmla="val -60292"/>
              <a:gd name="adj2" fmla="val 46573"/>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B475290-369E-CD43-953A-2881F4222AB4}"/>
              </a:ext>
            </a:extLst>
          </p:cNvPr>
          <p:cNvSpPr txBox="1"/>
          <p:nvPr/>
        </p:nvSpPr>
        <p:spPr>
          <a:xfrm>
            <a:off x="516174" y="2625323"/>
            <a:ext cx="4490643" cy="861774"/>
          </a:xfrm>
          <a:prstGeom prst="rect">
            <a:avLst/>
          </a:prstGeom>
          <a:noFill/>
        </p:spPr>
        <p:txBody>
          <a:bodyPr wrap="square" rtlCol="0">
            <a:spAutoFit/>
          </a:bodyPr>
          <a:lstStyle/>
          <a:p>
            <a:pPr algn="ctr"/>
            <a:r>
              <a:rPr lang="en-US" sz="2600" dirty="0">
                <a:solidFill>
                  <a:schemeClr val="bg1"/>
                </a:solidFill>
              </a:rPr>
              <a:t>I noticed you take Pantoprazole</a:t>
            </a:r>
            <a:r>
              <a:rPr lang="en-US" sz="2400" dirty="0">
                <a:solidFill>
                  <a:schemeClr val="bg1"/>
                </a:solidFill>
              </a:rPr>
              <a:t>.  Do you know why?</a:t>
            </a:r>
          </a:p>
        </p:txBody>
      </p:sp>
      <p:sp>
        <p:nvSpPr>
          <p:cNvPr id="16" name="TextBox 15">
            <a:extLst>
              <a:ext uri="{FF2B5EF4-FFF2-40B4-BE49-F238E27FC236}">
                <a16:creationId xmlns:a16="http://schemas.microsoft.com/office/drawing/2014/main" id="{322634BA-A0AB-2B4C-B354-717BED855608}"/>
              </a:ext>
            </a:extLst>
          </p:cNvPr>
          <p:cNvSpPr txBox="1"/>
          <p:nvPr/>
        </p:nvSpPr>
        <p:spPr>
          <a:xfrm>
            <a:off x="6757359" y="1510306"/>
            <a:ext cx="3048801" cy="1200329"/>
          </a:xfrm>
          <a:prstGeom prst="rect">
            <a:avLst/>
          </a:prstGeom>
          <a:noFill/>
        </p:spPr>
        <p:txBody>
          <a:bodyPr wrap="square">
            <a:spAutoFit/>
          </a:bodyPr>
          <a:lstStyle/>
          <a:p>
            <a:pPr algn="ctr"/>
            <a:r>
              <a:rPr lang="en-US" sz="2400" dirty="0"/>
              <a:t>It’s the yellow one, right? I am not sure why I am on it.  </a:t>
            </a:r>
          </a:p>
        </p:txBody>
      </p:sp>
      <p:sp>
        <p:nvSpPr>
          <p:cNvPr id="17" name="Oval Callout 16">
            <a:extLst>
              <a:ext uri="{FF2B5EF4-FFF2-40B4-BE49-F238E27FC236}">
                <a16:creationId xmlns:a16="http://schemas.microsoft.com/office/drawing/2014/main" id="{0CF885FA-ACEB-4746-A9C4-58C735931596}"/>
              </a:ext>
            </a:extLst>
          </p:cNvPr>
          <p:cNvSpPr/>
          <p:nvPr/>
        </p:nvSpPr>
        <p:spPr>
          <a:xfrm>
            <a:off x="6757359" y="2809210"/>
            <a:ext cx="3684100" cy="1741287"/>
          </a:xfrm>
          <a:prstGeom prst="wedgeEllipseCallout">
            <a:avLst>
              <a:gd name="adj1" fmla="val 70615"/>
              <a:gd name="adj2" fmla="val -72223"/>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1F346F1-1130-0346-B5B8-DE0D2BA6F655}"/>
              </a:ext>
            </a:extLst>
          </p:cNvPr>
          <p:cNvSpPr txBox="1"/>
          <p:nvPr/>
        </p:nvSpPr>
        <p:spPr>
          <a:xfrm>
            <a:off x="7082984" y="2980832"/>
            <a:ext cx="3225001" cy="1569660"/>
          </a:xfrm>
          <a:prstGeom prst="rect">
            <a:avLst/>
          </a:prstGeom>
          <a:noFill/>
        </p:spPr>
        <p:txBody>
          <a:bodyPr wrap="square">
            <a:spAutoFit/>
          </a:bodyPr>
          <a:lstStyle/>
          <a:p>
            <a:pPr algn="ctr"/>
            <a:r>
              <a:rPr lang="en-US" sz="2400" dirty="0"/>
              <a:t>I had terrible heartburn many years ago but haven’t really noticed it for a long time.  </a:t>
            </a:r>
          </a:p>
        </p:txBody>
      </p:sp>
    </p:spTree>
    <p:extLst>
      <p:ext uri="{BB962C8B-B14F-4D97-AF65-F5344CB8AC3E}">
        <p14:creationId xmlns:p14="http://schemas.microsoft.com/office/powerpoint/2010/main" val="371584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p:bldP spid="16" grpId="0"/>
      <p:bldP spid="17" grpId="0" animBg="1"/>
      <p:bldP spid="18"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a:xfrm>
            <a:off x="1051515" y="219299"/>
            <a:ext cx="10515600" cy="1325563"/>
          </a:xfrm>
        </p:spPr>
        <p:txBody>
          <a:bodyPr/>
          <a:lstStyle/>
          <a:p>
            <a:pPr algn="r"/>
            <a:r>
              <a:rPr lang="en-US" b="1" dirty="0">
                <a:latin typeface="+mn-lt"/>
              </a:rPr>
              <a:t>Elizabeth (Liz) Hall, 65 </a:t>
            </a:r>
          </a:p>
        </p:txBody>
      </p:sp>
      <p:sp>
        <p:nvSpPr>
          <p:cNvPr id="19" name="Content Placeholder 2">
            <a:extLst>
              <a:ext uri="{FF2B5EF4-FFF2-40B4-BE49-F238E27FC236}">
                <a16:creationId xmlns:a16="http://schemas.microsoft.com/office/drawing/2014/main" id="{19130323-D947-41C7-82B3-D4120290E9E6}"/>
              </a:ext>
            </a:extLst>
          </p:cNvPr>
          <p:cNvSpPr txBox="1">
            <a:spLocks/>
          </p:cNvSpPr>
          <p:nvPr/>
        </p:nvSpPr>
        <p:spPr>
          <a:xfrm>
            <a:off x="0" y="4468418"/>
            <a:ext cx="7358584" cy="31781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400" dirty="0">
                <a:cs typeface="Calibri"/>
              </a:rPr>
              <a:t>Select the wrong answer about deprescribing PPIs:</a:t>
            </a:r>
          </a:p>
          <a:p>
            <a:pPr marL="457200" indent="-457200">
              <a:spcBef>
                <a:spcPts val="400"/>
              </a:spcBef>
              <a:buFont typeface="+mj-lt"/>
              <a:buAutoNum type="alphaLcParenR"/>
            </a:pPr>
            <a:r>
              <a:rPr lang="en-US" sz="2400" dirty="0">
                <a:cs typeface="Calibri"/>
              </a:rPr>
              <a:t>About 25% of patients with GERD can stop PPIs</a:t>
            </a:r>
          </a:p>
          <a:p>
            <a:pPr marL="457200" indent="-457200">
              <a:spcBef>
                <a:spcPts val="400"/>
              </a:spcBef>
              <a:buFont typeface="+mj-lt"/>
              <a:buAutoNum type="alphaLcParenR"/>
            </a:pPr>
            <a:r>
              <a:rPr lang="en-US" sz="2400" dirty="0">
                <a:cs typeface="Calibri"/>
              </a:rPr>
              <a:t>About 30-50% of patients can decrease their dose</a:t>
            </a:r>
          </a:p>
          <a:p>
            <a:pPr marL="457200" indent="-457200">
              <a:spcBef>
                <a:spcPts val="400"/>
              </a:spcBef>
              <a:buFont typeface="+mj-lt"/>
              <a:buAutoNum type="alphaLcParenR"/>
            </a:pPr>
            <a:r>
              <a:rPr lang="en-US" sz="2400" b="1" dirty="0">
                <a:solidFill>
                  <a:srgbClr val="FF0000"/>
                </a:solidFill>
                <a:cs typeface="Calibri"/>
              </a:rPr>
              <a:t>Most patients have a clear reason for taking PPIs</a:t>
            </a:r>
          </a:p>
          <a:p>
            <a:pPr marL="457200" indent="-457200">
              <a:spcBef>
                <a:spcPts val="400"/>
              </a:spcBef>
              <a:buFont typeface="+mj-lt"/>
              <a:buAutoNum type="alphaLcParenR"/>
            </a:pPr>
            <a:r>
              <a:rPr lang="en-US" sz="2400" dirty="0">
                <a:cs typeface="Calibri"/>
              </a:rPr>
              <a:t>PPI use has been associated with C. difficile</a:t>
            </a:r>
          </a:p>
          <a:p>
            <a:pPr marL="457200" indent="-457200">
              <a:spcBef>
                <a:spcPts val="400"/>
              </a:spcBef>
              <a:buFont typeface="+mj-lt"/>
              <a:buAutoNum type="alphaLcParenR"/>
            </a:pPr>
            <a:r>
              <a:rPr lang="en-US" sz="2400" dirty="0">
                <a:cs typeface="Calibri"/>
              </a:rPr>
              <a:t>Abruptly stopping PPI can cause rebound </a:t>
            </a:r>
            <a:r>
              <a:rPr lang="en-US" sz="2400" dirty="0" err="1">
                <a:cs typeface="Calibri"/>
              </a:rPr>
              <a:t>dypsepsia</a:t>
            </a:r>
            <a:endParaRPr lang="en-US" sz="2400" dirty="0">
              <a:cs typeface="Calibri"/>
            </a:endParaRPr>
          </a:p>
        </p:txBody>
      </p:sp>
      <p:sp>
        <p:nvSpPr>
          <p:cNvPr id="20" name="Content Placeholder 3">
            <a:extLst>
              <a:ext uri="{FF2B5EF4-FFF2-40B4-BE49-F238E27FC236}">
                <a16:creationId xmlns:a16="http://schemas.microsoft.com/office/drawing/2014/main" id="{756C749F-4B0F-4A8A-ACA9-7F68BD907145}"/>
              </a:ext>
            </a:extLst>
          </p:cNvPr>
          <p:cNvSpPr>
            <a:spLocks noGrp="1"/>
          </p:cNvSpPr>
          <p:nvPr>
            <p:ph idx="1"/>
          </p:nvPr>
        </p:nvSpPr>
        <p:spPr>
          <a:xfrm>
            <a:off x="174980" y="1569843"/>
            <a:ext cx="10132541" cy="1506853"/>
          </a:xfrm>
          <a:solidFill>
            <a:schemeClr val="accent2">
              <a:lumMod val="20000"/>
              <a:lumOff val="80000"/>
            </a:schemeClr>
          </a:solidFill>
          <a:ln w="28575">
            <a:solidFill>
              <a:schemeClr val="accent2"/>
            </a:solidFill>
          </a:ln>
        </p:spPr>
        <p:txBody>
          <a:bodyPr>
            <a:normAutofit/>
          </a:bodyPr>
          <a:lstStyle/>
          <a:p>
            <a:r>
              <a:rPr lang="en-US" dirty="0"/>
              <a:t>Cohort studies show that 40-65% of hospitalized patients and 40-55% of primary care patients in the UK and US lack a documented indication for taking PPIs</a:t>
            </a:r>
          </a:p>
          <a:p>
            <a:endParaRPr lang="en-US" dirty="0"/>
          </a:p>
        </p:txBody>
      </p:sp>
      <p:pic>
        <p:nvPicPr>
          <p:cNvPr id="3" name="Picture 2">
            <a:extLst>
              <a:ext uri="{FF2B5EF4-FFF2-40B4-BE49-F238E27FC236}">
                <a16:creationId xmlns:a16="http://schemas.microsoft.com/office/drawing/2014/main" id="{D1FB51FA-FFAB-516C-E883-8A1AF365EDDC}"/>
              </a:ext>
            </a:extLst>
          </p:cNvPr>
          <p:cNvPicPr>
            <a:picLocks noChangeAspect="1"/>
          </p:cNvPicPr>
          <p:nvPr/>
        </p:nvPicPr>
        <p:blipFill>
          <a:blip r:embed="rId3"/>
          <a:stretch>
            <a:fillRect/>
          </a:stretch>
        </p:blipFill>
        <p:spPr>
          <a:xfrm>
            <a:off x="10589911" y="1544862"/>
            <a:ext cx="1602089" cy="5309401"/>
          </a:xfrm>
          <a:prstGeom prst="rect">
            <a:avLst/>
          </a:prstGeom>
        </p:spPr>
      </p:pic>
    </p:spTree>
    <p:extLst>
      <p:ext uri="{BB962C8B-B14F-4D97-AF65-F5344CB8AC3E}">
        <p14:creationId xmlns:p14="http://schemas.microsoft.com/office/powerpoint/2010/main" val="98678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Ken </a:t>
            </a:r>
            <a:r>
              <a:rPr lang="en-US" err="1"/>
              <a:t>Dosette</a:t>
            </a:r>
            <a:r>
              <a:rPr lang="en-US"/>
              <a:t>, 69</a:t>
            </a:r>
          </a:p>
        </p:txBody>
      </p:sp>
      <p:sp>
        <p:nvSpPr>
          <p:cNvPr id="4" name="TextBox 3">
            <a:extLst>
              <a:ext uri="{FF2B5EF4-FFF2-40B4-BE49-F238E27FC236}">
                <a16:creationId xmlns:a16="http://schemas.microsoft.com/office/drawing/2014/main" id="{52D4B7E0-0D85-9F7C-C20E-8C3143EE5F75}"/>
              </a:ext>
            </a:extLst>
          </p:cNvPr>
          <p:cNvSpPr txBox="1"/>
          <p:nvPr/>
        </p:nvSpPr>
        <p:spPr>
          <a:xfrm>
            <a:off x="221274" y="6073156"/>
            <a:ext cx="4459626" cy="461665"/>
          </a:xfrm>
          <a:prstGeom prst="rect">
            <a:avLst/>
          </a:prstGeom>
          <a:solidFill>
            <a:schemeClr val="bg1">
              <a:lumMod val="95000"/>
            </a:schemeClr>
          </a:solidFill>
          <a:ln w="28575">
            <a:solidFill>
              <a:schemeClr val="tx1"/>
            </a:solidFill>
          </a:ln>
        </p:spPr>
        <p:txBody>
          <a:bodyPr wrap="square">
            <a:spAutoFit/>
          </a:bodyPr>
          <a:lstStyle/>
          <a:p>
            <a:pPr algn="ctr"/>
            <a:r>
              <a:rPr lang="en-CA" sz="2400"/>
              <a:t>Clopidogrel</a:t>
            </a:r>
          </a:p>
        </p:txBody>
      </p:sp>
      <p:sp>
        <p:nvSpPr>
          <p:cNvPr id="5" name="TextBox 4">
            <a:extLst>
              <a:ext uri="{FF2B5EF4-FFF2-40B4-BE49-F238E27FC236}">
                <a16:creationId xmlns:a16="http://schemas.microsoft.com/office/drawing/2014/main" id="{AEB8206E-DF9B-FDB4-FDFE-B96A94C2567C}"/>
              </a:ext>
            </a:extLst>
          </p:cNvPr>
          <p:cNvSpPr txBox="1"/>
          <p:nvPr/>
        </p:nvSpPr>
        <p:spPr>
          <a:xfrm>
            <a:off x="4824910" y="6073156"/>
            <a:ext cx="4459626" cy="461665"/>
          </a:xfrm>
          <a:prstGeom prst="rect">
            <a:avLst/>
          </a:prstGeom>
          <a:solidFill>
            <a:schemeClr val="accent4">
              <a:lumMod val="20000"/>
              <a:lumOff val="80000"/>
            </a:schemeClr>
          </a:solidFill>
          <a:ln w="28575">
            <a:solidFill>
              <a:srgbClr val="C00000"/>
            </a:solidFill>
          </a:ln>
        </p:spPr>
        <p:txBody>
          <a:bodyPr wrap="square">
            <a:spAutoFit/>
          </a:bodyPr>
          <a:lstStyle/>
          <a:p>
            <a:pPr algn="ctr"/>
            <a:r>
              <a:rPr lang="en-CA" sz="2400" b="0" i="0">
                <a:solidFill>
                  <a:srgbClr val="000000"/>
                </a:solidFill>
                <a:effectLst/>
                <a:latin typeface="Calibri" panose="020F0502020204030204" pitchFamily="34" charset="0"/>
              </a:rPr>
              <a:t>Stop as risk of harm</a:t>
            </a:r>
            <a:endParaRPr lang="en-US" sz="2400"/>
          </a:p>
        </p:txBody>
      </p:sp>
      <p:sp>
        <p:nvSpPr>
          <p:cNvPr id="7" name="TextBox 6">
            <a:extLst>
              <a:ext uri="{FF2B5EF4-FFF2-40B4-BE49-F238E27FC236}">
                <a16:creationId xmlns:a16="http://schemas.microsoft.com/office/drawing/2014/main" id="{CB597295-990D-8A06-ACEC-EAA992E7FF0B}"/>
              </a:ext>
            </a:extLst>
          </p:cNvPr>
          <p:cNvSpPr txBox="1"/>
          <p:nvPr/>
        </p:nvSpPr>
        <p:spPr>
          <a:xfrm>
            <a:off x="206342" y="5473272"/>
            <a:ext cx="4459626" cy="461665"/>
          </a:xfrm>
          <a:prstGeom prst="rect">
            <a:avLst/>
          </a:prstGeom>
          <a:solidFill>
            <a:schemeClr val="bg1">
              <a:lumMod val="95000"/>
            </a:schemeClr>
          </a:solidFill>
          <a:ln w="28575">
            <a:solidFill>
              <a:schemeClr val="tx1"/>
            </a:solidFill>
          </a:ln>
        </p:spPr>
        <p:txBody>
          <a:bodyPr wrap="square">
            <a:spAutoFit/>
          </a:bodyPr>
          <a:lstStyle/>
          <a:p>
            <a:pPr algn="ctr"/>
            <a:r>
              <a:rPr lang="en-CA" sz="2400"/>
              <a:t>ASA</a:t>
            </a:r>
          </a:p>
        </p:txBody>
      </p:sp>
      <p:sp>
        <p:nvSpPr>
          <p:cNvPr id="8" name="TextBox 7">
            <a:extLst>
              <a:ext uri="{FF2B5EF4-FFF2-40B4-BE49-F238E27FC236}">
                <a16:creationId xmlns:a16="http://schemas.microsoft.com/office/drawing/2014/main" id="{1D2E35BA-F09E-FCB9-5AA2-9D655F8611BE}"/>
              </a:ext>
            </a:extLst>
          </p:cNvPr>
          <p:cNvSpPr txBox="1"/>
          <p:nvPr/>
        </p:nvSpPr>
        <p:spPr>
          <a:xfrm>
            <a:off x="4824910" y="5473272"/>
            <a:ext cx="4459626" cy="461665"/>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CA" sz="2400" b="0" i="0">
                <a:solidFill>
                  <a:srgbClr val="000000"/>
                </a:solidFill>
                <a:effectLst/>
                <a:latin typeface="Calibri" panose="020F0502020204030204" pitchFamily="34" charset="0"/>
              </a:rPr>
              <a:t>Continue</a:t>
            </a:r>
            <a:endParaRPr lang="en-US" sz="2400"/>
          </a:p>
        </p:txBody>
      </p:sp>
      <p:sp>
        <p:nvSpPr>
          <p:cNvPr id="11" name="Content Placeholder 2">
            <a:extLst>
              <a:ext uri="{FF2B5EF4-FFF2-40B4-BE49-F238E27FC236}">
                <a16:creationId xmlns:a16="http://schemas.microsoft.com/office/drawing/2014/main" id="{EF8246D9-345A-8B1E-EFF8-30BB48F79FA8}"/>
              </a:ext>
            </a:extLst>
          </p:cNvPr>
          <p:cNvSpPr txBox="1">
            <a:spLocks/>
          </p:cNvSpPr>
          <p:nvPr/>
        </p:nvSpPr>
        <p:spPr>
          <a:xfrm>
            <a:off x="235035" y="1330037"/>
            <a:ext cx="9871856" cy="3720934"/>
          </a:xfrm>
          <a:prstGeom prst="rect">
            <a:avLst/>
          </a:prstGeom>
          <a:solidFill>
            <a:schemeClr val="accent2">
              <a:lumMod val="20000"/>
              <a:lumOff val="80000"/>
            </a:schemeClr>
          </a:solidFill>
          <a:ln w="28575">
            <a:solidFill>
              <a:schemeClr val="accent2"/>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solidFill>
                  <a:srgbClr val="000000"/>
                </a:solidFill>
                <a:cs typeface="Calibri"/>
              </a:rPr>
              <a:t>The Canadian Cardiovascular Society guideline recommends 6 months of Dual Anti-Platelet Therapy (DAPT) for most patients with stable angina who undergo percutaneous coronary intervention (PCI) and 1 year for patient with an Acute Coronary Syndrome (ACS). </a:t>
            </a:r>
          </a:p>
          <a:p>
            <a:r>
              <a:rPr lang="en-US" sz="2600">
                <a:solidFill>
                  <a:srgbClr val="000000"/>
                </a:solidFill>
                <a:cs typeface="Calibri"/>
              </a:rPr>
              <a:t>In a 2019 systematic review, long term DAPT (&gt;12 months) was associated with higher all cause mortality (OR 1.99) and increased major bleeding (OR 1.88).</a:t>
            </a:r>
          </a:p>
          <a:p>
            <a:r>
              <a:rPr lang="en-US" sz="2600" err="1">
                <a:solidFill>
                  <a:srgbClr val="000000"/>
                </a:solidFill>
                <a:cs typeface="Calibri"/>
              </a:rPr>
              <a:t>Mr</a:t>
            </a:r>
            <a:r>
              <a:rPr lang="en-US" sz="2600">
                <a:solidFill>
                  <a:srgbClr val="000000"/>
                </a:solidFill>
                <a:cs typeface="Calibri"/>
              </a:rPr>
              <a:t> </a:t>
            </a:r>
            <a:r>
              <a:rPr lang="en-US" sz="2600" err="1">
                <a:solidFill>
                  <a:srgbClr val="000000"/>
                </a:solidFill>
                <a:cs typeface="Calibri"/>
              </a:rPr>
              <a:t>Dosette</a:t>
            </a:r>
            <a:r>
              <a:rPr lang="en-US" sz="2600">
                <a:solidFill>
                  <a:srgbClr val="000000"/>
                </a:solidFill>
                <a:cs typeface="Calibri"/>
              </a:rPr>
              <a:t> is on DAPT, had his MI 4 years ago and is at increased risk of bleeding. His Clopidogrel should be stopped</a:t>
            </a:r>
          </a:p>
          <a:p>
            <a:endParaRPr lang="en-US" sz="2600">
              <a:solidFill>
                <a:srgbClr val="000000"/>
              </a:solidFill>
              <a:cs typeface="Calibri"/>
            </a:endParaRPr>
          </a:p>
          <a:p>
            <a:endParaRPr lang="en-US" sz="2600">
              <a:solidFill>
                <a:srgbClr val="000000"/>
              </a:solidFill>
              <a:cs typeface="Calibri"/>
            </a:endParaRPr>
          </a:p>
        </p:txBody>
      </p:sp>
      <p:pic>
        <p:nvPicPr>
          <p:cNvPr id="6" name="Picture 5" descr="A cartoon of a person&#10;&#10;Description automatically generated">
            <a:extLst>
              <a:ext uri="{FF2B5EF4-FFF2-40B4-BE49-F238E27FC236}">
                <a16:creationId xmlns:a16="http://schemas.microsoft.com/office/drawing/2014/main" id="{1FA1349D-D244-F667-2382-B80AF56CD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3949" y="1330037"/>
            <a:ext cx="3101432" cy="5721243"/>
          </a:xfrm>
          <a:prstGeom prst="rect">
            <a:avLst/>
          </a:prstGeom>
        </p:spPr>
      </p:pic>
    </p:spTree>
    <p:extLst>
      <p:ext uri="{BB962C8B-B14F-4D97-AF65-F5344CB8AC3E}">
        <p14:creationId xmlns:p14="http://schemas.microsoft.com/office/powerpoint/2010/main" val="340360686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a:xfrm>
            <a:off x="1051515" y="219299"/>
            <a:ext cx="10515600" cy="1325563"/>
          </a:xfrm>
        </p:spPr>
        <p:txBody>
          <a:bodyPr/>
          <a:lstStyle/>
          <a:p>
            <a:pPr algn="r"/>
            <a:r>
              <a:rPr lang="en-US" b="1" dirty="0">
                <a:latin typeface="+mn-lt"/>
              </a:rPr>
              <a:t>Elizabeth (Liz) Hall, 65 </a:t>
            </a:r>
          </a:p>
        </p:txBody>
      </p:sp>
      <p:sp>
        <p:nvSpPr>
          <p:cNvPr id="19" name="Content Placeholder 2">
            <a:extLst>
              <a:ext uri="{FF2B5EF4-FFF2-40B4-BE49-F238E27FC236}">
                <a16:creationId xmlns:a16="http://schemas.microsoft.com/office/drawing/2014/main" id="{19130323-D947-41C7-82B3-D4120290E9E6}"/>
              </a:ext>
            </a:extLst>
          </p:cNvPr>
          <p:cNvSpPr txBox="1">
            <a:spLocks/>
          </p:cNvSpPr>
          <p:nvPr/>
        </p:nvSpPr>
        <p:spPr>
          <a:xfrm>
            <a:off x="0" y="4384528"/>
            <a:ext cx="7358584" cy="31781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400" dirty="0">
                <a:cs typeface="Calibri"/>
              </a:rPr>
              <a:t>Select the wrong answer about deprescribing PPIs:</a:t>
            </a:r>
          </a:p>
          <a:p>
            <a:pPr marL="457200" indent="-457200">
              <a:spcBef>
                <a:spcPts val="400"/>
              </a:spcBef>
              <a:buFont typeface="+mj-lt"/>
              <a:buAutoNum type="alphaLcParenR"/>
            </a:pPr>
            <a:r>
              <a:rPr lang="en-US" sz="2400" dirty="0">
                <a:cs typeface="Calibri"/>
              </a:rPr>
              <a:t>About 25% of patients with GERD can stop PPIs</a:t>
            </a:r>
          </a:p>
          <a:p>
            <a:pPr marL="457200" indent="-457200">
              <a:spcBef>
                <a:spcPts val="400"/>
              </a:spcBef>
              <a:buFont typeface="+mj-lt"/>
              <a:buAutoNum type="alphaLcParenR"/>
            </a:pPr>
            <a:r>
              <a:rPr lang="en-US" sz="2400" dirty="0">
                <a:cs typeface="Calibri"/>
              </a:rPr>
              <a:t>About 30-50% of patients can decrease their dose</a:t>
            </a:r>
          </a:p>
          <a:p>
            <a:pPr marL="457200" indent="-457200">
              <a:spcBef>
                <a:spcPts val="400"/>
              </a:spcBef>
              <a:buFont typeface="+mj-lt"/>
              <a:buAutoNum type="alphaLcParenR"/>
            </a:pPr>
            <a:r>
              <a:rPr lang="en-US" sz="2400" b="1" dirty="0">
                <a:solidFill>
                  <a:srgbClr val="FF0000"/>
                </a:solidFill>
                <a:cs typeface="Calibri"/>
              </a:rPr>
              <a:t>Most patients have a clear reason for taking PPIs</a:t>
            </a:r>
          </a:p>
          <a:p>
            <a:pPr marL="457200" indent="-457200">
              <a:spcBef>
                <a:spcPts val="400"/>
              </a:spcBef>
              <a:buFont typeface="+mj-lt"/>
              <a:buAutoNum type="alphaLcParenR"/>
            </a:pPr>
            <a:r>
              <a:rPr lang="en-US" sz="2400" dirty="0">
                <a:cs typeface="Calibri"/>
              </a:rPr>
              <a:t>PPI use has been associated with C. difficile</a:t>
            </a:r>
          </a:p>
          <a:p>
            <a:pPr marL="457200" indent="-457200">
              <a:spcBef>
                <a:spcPts val="400"/>
              </a:spcBef>
              <a:buFont typeface="+mj-lt"/>
              <a:buAutoNum type="alphaLcParenR"/>
            </a:pPr>
            <a:r>
              <a:rPr lang="en-US" sz="2400" dirty="0">
                <a:cs typeface="Calibri"/>
              </a:rPr>
              <a:t>Stopping PPI can cause rebound </a:t>
            </a:r>
            <a:r>
              <a:rPr lang="en-US" sz="2400" dirty="0" err="1">
                <a:cs typeface="Calibri"/>
              </a:rPr>
              <a:t>dypsepsia</a:t>
            </a:r>
            <a:endParaRPr lang="en-US" sz="2400" dirty="0">
              <a:cs typeface="Calibri"/>
            </a:endParaRPr>
          </a:p>
        </p:txBody>
      </p:sp>
      <p:sp>
        <p:nvSpPr>
          <p:cNvPr id="8" name="Content Placeholder 3">
            <a:extLst>
              <a:ext uri="{FF2B5EF4-FFF2-40B4-BE49-F238E27FC236}">
                <a16:creationId xmlns:a16="http://schemas.microsoft.com/office/drawing/2014/main" id="{FDAEE05E-1E91-4C67-A7F4-A338BCB6773B}"/>
              </a:ext>
            </a:extLst>
          </p:cNvPr>
          <p:cNvSpPr txBox="1">
            <a:spLocks/>
          </p:cNvSpPr>
          <p:nvPr/>
        </p:nvSpPr>
        <p:spPr>
          <a:xfrm>
            <a:off x="235484" y="1252627"/>
            <a:ext cx="10120181" cy="2176373"/>
          </a:xfrm>
          <a:prstGeom prst="rect">
            <a:avLst/>
          </a:prstGeom>
          <a:solidFill>
            <a:schemeClr val="accent6">
              <a:lumMod val="20000"/>
              <a:lumOff val="80000"/>
            </a:schemeClr>
          </a:solidFill>
          <a:ln w="28575">
            <a:solidFill>
              <a:srgbClr val="00B050"/>
            </a:solidFill>
          </a:ln>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 RCT showed that with physician education, 30% patients stopped PPIs at 6 months (vs 19% with usual care), 50% reduced their dose</a:t>
            </a:r>
          </a:p>
          <a:p>
            <a:r>
              <a:rPr lang="en-US" dirty="0"/>
              <a:t>PPI use has been associated with C. Difficile infections: ranging from 1/10,000 in the community to 8-10% of hospitalized patients receiving antibiotics</a:t>
            </a:r>
          </a:p>
          <a:p>
            <a:r>
              <a:rPr lang="en-US" dirty="0"/>
              <a:t>In an RCT, 21% of asymptomatic volunteers randomized to starting then stopping PPI had </a:t>
            </a:r>
            <a:r>
              <a:rPr lang="en-US" dirty="0" err="1"/>
              <a:t>dyspsesia</a:t>
            </a:r>
            <a:r>
              <a:rPr lang="en-US" dirty="0"/>
              <a:t> / GERD at 12w vs 2% randomized to placebo</a:t>
            </a:r>
          </a:p>
          <a:p>
            <a:endParaRPr lang="en-US" dirty="0"/>
          </a:p>
          <a:p>
            <a:endParaRPr lang="en-US" dirty="0"/>
          </a:p>
        </p:txBody>
      </p:sp>
      <p:pic>
        <p:nvPicPr>
          <p:cNvPr id="3" name="Picture 2">
            <a:extLst>
              <a:ext uri="{FF2B5EF4-FFF2-40B4-BE49-F238E27FC236}">
                <a16:creationId xmlns:a16="http://schemas.microsoft.com/office/drawing/2014/main" id="{A6E7A687-8DDD-5199-39EE-230DA6BC7E5A}"/>
              </a:ext>
            </a:extLst>
          </p:cNvPr>
          <p:cNvPicPr>
            <a:picLocks noChangeAspect="1"/>
          </p:cNvPicPr>
          <p:nvPr/>
        </p:nvPicPr>
        <p:blipFill>
          <a:blip r:embed="rId3"/>
          <a:stretch>
            <a:fillRect/>
          </a:stretch>
        </p:blipFill>
        <p:spPr>
          <a:xfrm>
            <a:off x="10589911" y="1544862"/>
            <a:ext cx="1602089" cy="5309401"/>
          </a:xfrm>
          <a:prstGeom prst="rect">
            <a:avLst/>
          </a:prstGeom>
        </p:spPr>
      </p:pic>
    </p:spTree>
    <p:extLst>
      <p:ext uri="{BB962C8B-B14F-4D97-AF65-F5344CB8AC3E}">
        <p14:creationId xmlns:p14="http://schemas.microsoft.com/office/powerpoint/2010/main" val="30992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a:xfrm>
            <a:off x="1051515" y="219299"/>
            <a:ext cx="10515600" cy="1325563"/>
          </a:xfrm>
        </p:spPr>
        <p:txBody>
          <a:bodyPr/>
          <a:lstStyle/>
          <a:p>
            <a:pPr algn="r"/>
            <a:r>
              <a:rPr lang="en-US" b="1" dirty="0">
                <a:latin typeface="+mn-lt"/>
              </a:rPr>
              <a:t>Elizabeth (Liz) Hall, 65 </a:t>
            </a:r>
          </a:p>
        </p:txBody>
      </p:sp>
      <p:sp>
        <p:nvSpPr>
          <p:cNvPr id="7" name="10-Point Star 8">
            <a:extLst>
              <a:ext uri="{FF2B5EF4-FFF2-40B4-BE49-F238E27FC236}">
                <a16:creationId xmlns:a16="http://schemas.microsoft.com/office/drawing/2014/main" id="{DB2B9648-7ADC-496E-9D11-825C3307AEA5}"/>
              </a:ext>
            </a:extLst>
          </p:cNvPr>
          <p:cNvSpPr/>
          <p:nvPr/>
        </p:nvSpPr>
        <p:spPr>
          <a:xfrm>
            <a:off x="838200" y="1279525"/>
            <a:ext cx="8021595" cy="5081517"/>
          </a:xfrm>
          <a:prstGeom prst="star10">
            <a:avLst/>
          </a:prstGeom>
          <a:solidFill>
            <a:schemeClr val="accent6">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a:p>
            <a:pPr algn="ctr"/>
            <a:r>
              <a:rPr lang="en-US" sz="2800" dirty="0">
                <a:solidFill>
                  <a:schemeClr val="tx1"/>
                </a:solidFill>
              </a:rPr>
              <a:t>For patients with no history of </a:t>
            </a:r>
            <a:r>
              <a:rPr lang="en-US" sz="2800" b="1" dirty="0">
                <a:solidFill>
                  <a:schemeClr val="tx1"/>
                </a:solidFill>
              </a:rPr>
              <a:t>Barrett’s esophagus, esophagitis, or bleeding GI ulcer </a:t>
            </a:r>
            <a:r>
              <a:rPr lang="en-US" sz="2800" dirty="0">
                <a:solidFill>
                  <a:schemeClr val="tx1"/>
                </a:solidFill>
              </a:rPr>
              <a:t>and </a:t>
            </a:r>
            <a:r>
              <a:rPr lang="en-US" sz="2800" b="1" dirty="0">
                <a:solidFill>
                  <a:schemeClr val="tx1"/>
                </a:solidFill>
              </a:rPr>
              <a:t>not taking NSAIDS</a:t>
            </a:r>
            <a:r>
              <a:rPr lang="en-US" sz="2800" dirty="0">
                <a:solidFill>
                  <a:schemeClr val="tx1"/>
                </a:solidFill>
              </a:rPr>
              <a:t>, a recent deprescribing guideline recommends either decreasing the PPI to a lower dose or using the PPI as prn. Over the counter anti-acids and H2RA may be used</a:t>
            </a:r>
          </a:p>
          <a:p>
            <a:pPr algn="ctr"/>
            <a:endParaRPr lang="en-US" sz="2800" dirty="0">
              <a:solidFill>
                <a:schemeClr val="tx1"/>
              </a:solidFill>
            </a:endParaRPr>
          </a:p>
          <a:p>
            <a:pPr algn="ctr"/>
            <a:endParaRPr lang="en-US" dirty="0"/>
          </a:p>
        </p:txBody>
      </p:sp>
      <p:pic>
        <p:nvPicPr>
          <p:cNvPr id="3" name="Picture 2">
            <a:extLst>
              <a:ext uri="{FF2B5EF4-FFF2-40B4-BE49-F238E27FC236}">
                <a16:creationId xmlns:a16="http://schemas.microsoft.com/office/drawing/2014/main" id="{328AAC9A-BCA7-3E07-0707-980395A73868}"/>
              </a:ext>
            </a:extLst>
          </p:cNvPr>
          <p:cNvPicPr>
            <a:picLocks noChangeAspect="1"/>
          </p:cNvPicPr>
          <p:nvPr/>
        </p:nvPicPr>
        <p:blipFill>
          <a:blip r:embed="rId3"/>
          <a:stretch>
            <a:fillRect/>
          </a:stretch>
        </p:blipFill>
        <p:spPr>
          <a:xfrm>
            <a:off x="10589911" y="1544862"/>
            <a:ext cx="1602089" cy="5309401"/>
          </a:xfrm>
          <a:prstGeom prst="rect">
            <a:avLst/>
          </a:prstGeom>
        </p:spPr>
      </p:pic>
    </p:spTree>
    <p:extLst>
      <p:ext uri="{BB962C8B-B14F-4D97-AF65-F5344CB8AC3E}">
        <p14:creationId xmlns:p14="http://schemas.microsoft.com/office/powerpoint/2010/main" val="253682988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a:xfrm>
            <a:off x="1051515" y="219299"/>
            <a:ext cx="10515600" cy="1325563"/>
          </a:xfrm>
        </p:spPr>
        <p:txBody>
          <a:bodyPr/>
          <a:lstStyle/>
          <a:p>
            <a:pPr algn="r"/>
            <a:r>
              <a:rPr lang="en-US" b="1" dirty="0">
                <a:latin typeface="+mn-lt"/>
              </a:rPr>
              <a:t>Elizabeth (Liz) Hall, 65 </a:t>
            </a:r>
          </a:p>
        </p:txBody>
      </p:sp>
      <p:sp>
        <p:nvSpPr>
          <p:cNvPr id="7" name="10-Point Star 8">
            <a:extLst>
              <a:ext uri="{FF2B5EF4-FFF2-40B4-BE49-F238E27FC236}">
                <a16:creationId xmlns:a16="http://schemas.microsoft.com/office/drawing/2014/main" id="{DB2B9648-7ADC-496E-9D11-825C3307AEA5}"/>
              </a:ext>
            </a:extLst>
          </p:cNvPr>
          <p:cNvSpPr/>
          <p:nvPr/>
        </p:nvSpPr>
        <p:spPr>
          <a:xfrm>
            <a:off x="838200" y="1279525"/>
            <a:ext cx="8021595" cy="5081517"/>
          </a:xfrm>
          <a:prstGeom prst="star10">
            <a:avLst/>
          </a:prstGeom>
          <a:solidFill>
            <a:schemeClr val="accent6">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a:p>
            <a:pPr algn="ctr"/>
            <a:r>
              <a:rPr lang="en-US" sz="2800" dirty="0">
                <a:solidFill>
                  <a:schemeClr val="tx1"/>
                </a:solidFill>
              </a:rPr>
              <a:t>For patients </a:t>
            </a:r>
            <a:r>
              <a:rPr lang="en-US" sz="2800" b="1" dirty="0">
                <a:solidFill>
                  <a:schemeClr val="tx1"/>
                </a:solidFill>
              </a:rPr>
              <a:t>taking NSAIDS regularly</a:t>
            </a:r>
            <a:r>
              <a:rPr lang="en-US" sz="2800" dirty="0">
                <a:solidFill>
                  <a:schemeClr val="tx1"/>
                </a:solidFill>
              </a:rPr>
              <a:t>, a PPI should be considered for gastro-protection if the patient has </a:t>
            </a:r>
            <a:r>
              <a:rPr lang="en-US" sz="2800" b="1" dirty="0">
                <a:solidFill>
                  <a:schemeClr val="tx1"/>
                </a:solidFill>
              </a:rPr>
              <a:t>&gt;2-3 risk factors</a:t>
            </a:r>
            <a:r>
              <a:rPr lang="en-US" sz="2800" dirty="0">
                <a:solidFill>
                  <a:schemeClr val="tx1"/>
                </a:solidFill>
              </a:rPr>
              <a:t> (&gt;65 years old, high dose NSAIDS, non-bleeding GI ulcer, on ASA, steroids or anti-coagulants)</a:t>
            </a:r>
          </a:p>
          <a:p>
            <a:pPr algn="ctr"/>
            <a:endParaRPr lang="en-US" sz="2800" dirty="0">
              <a:solidFill>
                <a:schemeClr val="tx1"/>
              </a:solidFill>
            </a:endParaRPr>
          </a:p>
          <a:p>
            <a:pPr algn="ctr"/>
            <a:endParaRPr lang="en-US" dirty="0"/>
          </a:p>
        </p:txBody>
      </p:sp>
      <p:pic>
        <p:nvPicPr>
          <p:cNvPr id="3" name="Picture 2">
            <a:extLst>
              <a:ext uri="{FF2B5EF4-FFF2-40B4-BE49-F238E27FC236}">
                <a16:creationId xmlns:a16="http://schemas.microsoft.com/office/drawing/2014/main" id="{DEB48D8E-4017-F54E-3013-4FFCCB903F12}"/>
              </a:ext>
            </a:extLst>
          </p:cNvPr>
          <p:cNvPicPr>
            <a:picLocks noChangeAspect="1"/>
          </p:cNvPicPr>
          <p:nvPr/>
        </p:nvPicPr>
        <p:blipFill>
          <a:blip r:embed="rId3"/>
          <a:stretch>
            <a:fillRect/>
          </a:stretch>
        </p:blipFill>
        <p:spPr>
          <a:xfrm>
            <a:off x="10589911" y="1544862"/>
            <a:ext cx="1602089" cy="5309401"/>
          </a:xfrm>
          <a:prstGeom prst="rect">
            <a:avLst/>
          </a:prstGeom>
        </p:spPr>
      </p:pic>
    </p:spTree>
    <p:extLst>
      <p:ext uri="{BB962C8B-B14F-4D97-AF65-F5344CB8AC3E}">
        <p14:creationId xmlns:p14="http://schemas.microsoft.com/office/powerpoint/2010/main" val="284502124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D0BCB4-25F3-49EA-B333-D4062FA7A1CE}"/>
              </a:ext>
            </a:extLst>
          </p:cNvPr>
          <p:cNvPicPr>
            <a:picLocks noChangeAspect="1"/>
          </p:cNvPicPr>
          <p:nvPr/>
        </p:nvPicPr>
        <p:blipFill>
          <a:blip r:embed="rId3"/>
          <a:stretch>
            <a:fillRect/>
          </a:stretch>
        </p:blipFill>
        <p:spPr>
          <a:xfrm>
            <a:off x="10589911" y="1544862"/>
            <a:ext cx="1602089" cy="5309401"/>
          </a:xfrm>
          <a:prstGeom prst="rect">
            <a:avLst/>
          </a:prstGeom>
        </p:spPr>
      </p:pic>
      <p:sp>
        <p:nvSpPr>
          <p:cNvPr id="5" name="Content Placeholder 2">
            <a:extLst>
              <a:ext uri="{FF2B5EF4-FFF2-40B4-BE49-F238E27FC236}">
                <a16:creationId xmlns:a16="http://schemas.microsoft.com/office/drawing/2014/main" id="{001844F8-4050-7D4B-B1F8-1D3290ED51E5}"/>
              </a:ext>
            </a:extLst>
          </p:cNvPr>
          <p:cNvSpPr txBox="1">
            <a:spLocks/>
          </p:cNvSpPr>
          <p:nvPr/>
        </p:nvSpPr>
        <p:spPr>
          <a:xfrm>
            <a:off x="316821" y="1510306"/>
            <a:ext cx="6059264" cy="189387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You thought you had told Liz that this likely came from her antibiotics but can not be sure. </a:t>
            </a:r>
          </a:p>
          <a:p>
            <a:r>
              <a:rPr lang="en-US" sz="2600" dirty="0">
                <a:cs typeface="Calibri"/>
              </a:rPr>
              <a:t>You let her know they were the most likely cause. </a:t>
            </a:r>
          </a:p>
        </p:txBody>
      </p:sp>
      <p:sp>
        <p:nvSpPr>
          <p:cNvPr id="7" name="Title 1">
            <a:extLst>
              <a:ext uri="{FF2B5EF4-FFF2-40B4-BE49-F238E27FC236}">
                <a16:creationId xmlns:a16="http://schemas.microsoft.com/office/drawing/2014/main" id="{79E10962-CB6C-41B8-94FE-106ECF723D2C}"/>
              </a:ext>
            </a:extLst>
          </p:cNvPr>
          <p:cNvSpPr txBox="1">
            <a:spLocks/>
          </p:cNvSpPr>
          <p:nvPr/>
        </p:nvSpPr>
        <p:spPr>
          <a:xfrm>
            <a:off x="1051515" y="2192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latin typeface="+mn-lt"/>
              </a:rPr>
              <a:t>Elizabeth (Liz) Hall, 65 </a:t>
            </a:r>
            <a:endParaRPr lang="en-US" b="1" dirty="0">
              <a:latin typeface="+mn-lt"/>
            </a:endParaRPr>
          </a:p>
        </p:txBody>
      </p:sp>
      <p:sp>
        <p:nvSpPr>
          <p:cNvPr id="8" name="Content Placeholder 2">
            <a:extLst>
              <a:ext uri="{FF2B5EF4-FFF2-40B4-BE49-F238E27FC236}">
                <a16:creationId xmlns:a16="http://schemas.microsoft.com/office/drawing/2014/main" id="{C6935EF8-09CC-8941-B36B-02C9058BDD47}"/>
              </a:ext>
            </a:extLst>
          </p:cNvPr>
          <p:cNvSpPr txBox="1">
            <a:spLocks/>
          </p:cNvSpPr>
          <p:nvPr/>
        </p:nvSpPr>
        <p:spPr>
          <a:xfrm>
            <a:off x="316821" y="3630412"/>
            <a:ext cx="10169768" cy="307248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cs typeface="Calibri"/>
              </a:rPr>
              <a:t>Let’s consider the risk of C. Difficile infections for each antibiotic.  Which of the following has the lowest risk?</a:t>
            </a:r>
          </a:p>
          <a:p>
            <a:pPr marL="0" indent="0">
              <a:buNone/>
            </a:pPr>
            <a:r>
              <a:rPr lang="en-US" sz="2400" dirty="0">
                <a:ea typeface="+mn-lt"/>
                <a:cs typeface="+mn-lt"/>
              </a:rPr>
              <a:t>a) Macrolide </a:t>
            </a:r>
            <a:endParaRPr lang="en-US" sz="2400" b="1" dirty="0">
              <a:solidFill>
                <a:schemeClr val="accent6"/>
              </a:solidFill>
              <a:ea typeface="+mn-lt"/>
              <a:cs typeface="+mn-lt"/>
            </a:endParaRPr>
          </a:p>
          <a:p>
            <a:pPr marL="0" indent="0">
              <a:buNone/>
            </a:pPr>
            <a:r>
              <a:rPr lang="en-US" sz="2400" dirty="0">
                <a:cs typeface="Calibri"/>
              </a:rPr>
              <a:t>b) Trimethoprim-Sulfamethoxazole </a:t>
            </a:r>
            <a:endParaRPr lang="en-US" sz="2400" b="1" dirty="0">
              <a:solidFill>
                <a:schemeClr val="accent6"/>
              </a:solidFill>
              <a:cs typeface="Calibri"/>
            </a:endParaRPr>
          </a:p>
          <a:p>
            <a:pPr marL="0" indent="0">
              <a:buNone/>
            </a:pPr>
            <a:r>
              <a:rPr lang="en-US" sz="2400" dirty="0">
                <a:cs typeface="Calibri"/>
              </a:rPr>
              <a:t>c) Clindamycin </a:t>
            </a:r>
            <a:endParaRPr lang="en-US" sz="2400" b="1" dirty="0">
              <a:solidFill>
                <a:schemeClr val="accent6"/>
              </a:solidFill>
              <a:cs typeface="Calibri"/>
            </a:endParaRPr>
          </a:p>
          <a:p>
            <a:pPr marL="0" indent="0">
              <a:buNone/>
            </a:pPr>
            <a:r>
              <a:rPr lang="en-US" sz="2400" dirty="0">
                <a:cs typeface="Calibri"/>
              </a:rPr>
              <a:t>d) Cephalosporins, beta-lactams</a:t>
            </a:r>
            <a:endParaRPr lang="en-US" sz="2400" dirty="0">
              <a:ea typeface="+mn-lt"/>
              <a:cs typeface="+mn-lt"/>
            </a:endParaRPr>
          </a:p>
          <a:p>
            <a:pPr marL="0" indent="0">
              <a:buNone/>
            </a:pPr>
            <a:r>
              <a:rPr lang="en-US" sz="2400" dirty="0">
                <a:ea typeface="+mn-lt"/>
                <a:cs typeface="+mn-lt"/>
              </a:rPr>
              <a:t>e) Doxycycline </a:t>
            </a:r>
            <a:endParaRPr lang="en-US" sz="2400" b="1" dirty="0">
              <a:solidFill>
                <a:schemeClr val="accent6"/>
              </a:solidFill>
              <a:cs typeface="Calibri"/>
            </a:endParaRPr>
          </a:p>
          <a:p>
            <a:endParaRPr lang="en-US" sz="2400" dirty="0">
              <a:cs typeface="Calibri"/>
            </a:endParaRPr>
          </a:p>
          <a:p>
            <a:endParaRPr lang="en-US" sz="2400" dirty="0">
              <a:cs typeface="Calibri"/>
            </a:endParaRPr>
          </a:p>
          <a:p>
            <a:pPr marL="514350" indent="-514350">
              <a:buFont typeface="Calibri Light" panose="020F0302020204030204"/>
              <a:buAutoNum type="alphaUcPeriod"/>
            </a:pPr>
            <a:endParaRPr lang="en-US" sz="2400" dirty="0">
              <a:cs typeface="Calibri"/>
            </a:endParaRPr>
          </a:p>
        </p:txBody>
      </p:sp>
      <p:sp>
        <p:nvSpPr>
          <p:cNvPr id="9" name="Oval Callout 8">
            <a:extLst>
              <a:ext uri="{FF2B5EF4-FFF2-40B4-BE49-F238E27FC236}">
                <a16:creationId xmlns:a16="http://schemas.microsoft.com/office/drawing/2014/main" id="{35375BEF-F27A-E94C-9C3F-05DE08769B90}"/>
              </a:ext>
            </a:extLst>
          </p:cNvPr>
          <p:cNvSpPr/>
          <p:nvPr/>
        </p:nvSpPr>
        <p:spPr>
          <a:xfrm>
            <a:off x="6266042" y="1340218"/>
            <a:ext cx="4481384" cy="2290194"/>
          </a:xfrm>
          <a:prstGeom prst="wedgeEllipseCallout">
            <a:avLst>
              <a:gd name="adj1" fmla="val 64692"/>
              <a:gd name="adj2" fmla="val -4438"/>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D090AF2-5D82-F044-93C2-BC07ECF53FE1}"/>
              </a:ext>
            </a:extLst>
          </p:cNvPr>
          <p:cNvSpPr txBox="1"/>
          <p:nvPr/>
        </p:nvSpPr>
        <p:spPr>
          <a:xfrm>
            <a:off x="6843858" y="1510306"/>
            <a:ext cx="3325753" cy="1938992"/>
          </a:xfrm>
          <a:prstGeom prst="rect">
            <a:avLst/>
          </a:prstGeom>
          <a:noFill/>
        </p:spPr>
        <p:txBody>
          <a:bodyPr wrap="square">
            <a:spAutoFit/>
          </a:bodyPr>
          <a:lstStyle/>
          <a:p>
            <a:pPr algn="ctr"/>
            <a:r>
              <a:rPr lang="en-US" sz="2400" dirty="0"/>
              <a:t>This C. Difficile, someone told me that this probably started because of those antibiotics I was taking for dental abscess. </a:t>
            </a:r>
          </a:p>
        </p:txBody>
      </p:sp>
    </p:spTree>
    <p:extLst>
      <p:ext uri="{BB962C8B-B14F-4D97-AF65-F5344CB8AC3E}">
        <p14:creationId xmlns:p14="http://schemas.microsoft.com/office/powerpoint/2010/main" val="392222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10"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0D2655-47CD-65DF-C381-782DC53936F8}"/>
              </a:ext>
            </a:extLst>
          </p:cNvPr>
          <p:cNvPicPr>
            <a:picLocks noChangeAspect="1"/>
          </p:cNvPicPr>
          <p:nvPr/>
        </p:nvPicPr>
        <p:blipFill>
          <a:blip r:embed="rId3"/>
          <a:stretch>
            <a:fillRect/>
          </a:stretch>
        </p:blipFill>
        <p:spPr>
          <a:xfrm>
            <a:off x="10589911" y="1544862"/>
            <a:ext cx="1602089" cy="5309401"/>
          </a:xfrm>
          <a:prstGeom prst="rect">
            <a:avLst/>
          </a:prstGeom>
        </p:spPr>
      </p:pic>
      <p:sp>
        <p:nvSpPr>
          <p:cNvPr id="5" name="Content Placeholder 2">
            <a:extLst>
              <a:ext uri="{FF2B5EF4-FFF2-40B4-BE49-F238E27FC236}">
                <a16:creationId xmlns:a16="http://schemas.microsoft.com/office/drawing/2014/main" id="{001844F8-4050-7D4B-B1F8-1D3290ED51E5}"/>
              </a:ext>
            </a:extLst>
          </p:cNvPr>
          <p:cNvSpPr txBox="1">
            <a:spLocks/>
          </p:cNvSpPr>
          <p:nvPr/>
        </p:nvSpPr>
        <p:spPr>
          <a:xfrm>
            <a:off x="838200" y="1315821"/>
            <a:ext cx="11102011" cy="23313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600" dirty="0">
              <a:cs typeface="Calibri"/>
            </a:endParaRPr>
          </a:p>
        </p:txBody>
      </p:sp>
      <p:sp>
        <p:nvSpPr>
          <p:cNvPr id="6" name="Content Placeholder 3">
            <a:extLst>
              <a:ext uri="{FF2B5EF4-FFF2-40B4-BE49-F238E27FC236}">
                <a16:creationId xmlns:a16="http://schemas.microsoft.com/office/drawing/2014/main" id="{B31B63FF-5B74-416F-BE2A-E86D21DCB917}"/>
              </a:ext>
            </a:extLst>
          </p:cNvPr>
          <p:cNvSpPr txBox="1">
            <a:spLocks/>
          </p:cNvSpPr>
          <p:nvPr/>
        </p:nvSpPr>
        <p:spPr>
          <a:xfrm>
            <a:off x="576678" y="1315821"/>
            <a:ext cx="10120181" cy="1667994"/>
          </a:xfrm>
          <a:prstGeom prst="rect">
            <a:avLst/>
          </a:prstGeom>
          <a:solidFill>
            <a:schemeClr val="accent6">
              <a:lumMod val="20000"/>
              <a:lumOff val="80000"/>
            </a:schemeClr>
          </a:solidFill>
          <a:ln w="28575">
            <a:solidFill>
              <a:srgbClr val="00B050"/>
            </a:solidFill>
          </a:ln>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Cohort studies show that Clindamycin have the strongest association with C. Difficile (OR 16.8) whereas Doxycycline may not be associated (OR 0.92). </a:t>
            </a:r>
          </a:p>
          <a:p>
            <a:r>
              <a:rPr lang="en-US" dirty="0"/>
              <a:t>For patients who need antibiotics, but with a recent history of multiple recurrences or severe infections, Vancomycin PO may be considered as secondary prevention.</a:t>
            </a:r>
          </a:p>
          <a:p>
            <a:endParaRPr lang="en-US" dirty="0"/>
          </a:p>
        </p:txBody>
      </p:sp>
      <p:sp>
        <p:nvSpPr>
          <p:cNvPr id="8" name="Title 1">
            <a:extLst>
              <a:ext uri="{FF2B5EF4-FFF2-40B4-BE49-F238E27FC236}">
                <a16:creationId xmlns:a16="http://schemas.microsoft.com/office/drawing/2014/main" id="{1891C7AA-6A1D-4FF3-9CD7-C680284BE06B}"/>
              </a:ext>
            </a:extLst>
          </p:cNvPr>
          <p:cNvSpPr txBox="1">
            <a:spLocks/>
          </p:cNvSpPr>
          <p:nvPr/>
        </p:nvSpPr>
        <p:spPr>
          <a:xfrm>
            <a:off x="1051515" y="2192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latin typeface="+mn-lt"/>
              </a:rPr>
              <a:t>Elizabeth (Liz) Hall, 65 </a:t>
            </a:r>
            <a:endParaRPr lang="en-US" b="1" dirty="0">
              <a:latin typeface="+mn-lt"/>
            </a:endParaRPr>
          </a:p>
        </p:txBody>
      </p:sp>
      <p:sp>
        <p:nvSpPr>
          <p:cNvPr id="10" name="Content Placeholder 2">
            <a:extLst>
              <a:ext uri="{FF2B5EF4-FFF2-40B4-BE49-F238E27FC236}">
                <a16:creationId xmlns:a16="http://schemas.microsoft.com/office/drawing/2014/main" id="{DD852435-9029-5744-8233-88140C117108}"/>
              </a:ext>
            </a:extLst>
          </p:cNvPr>
          <p:cNvSpPr txBox="1">
            <a:spLocks/>
          </p:cNvSpPr>
          <p:nvPr/>
        </p:nvSpPr>
        <p:spPr>
          <a:xfrm>
            <a:off x="316821" y="3630412"/>
            <a:ext cx="10169768" cy="307248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cs typeface="Calibri"/>
              </a:rPr>
              <a:t>Let’s consider the risk of C. Difficile infections for each antibiotic. Which of the following has the lowest risk?</a:t>
            </a:r>
          </a:p>
          <a:p>
            <a:pPr marL="0" indent="0">
              <a:buNone/>
            </a:pPr>
            <a:r>
              <a:rPr lang="en-US" sz="2400" dirty="0">
                <a:ea typeface="+mn-lt"/>
                <a:cs typeface="+mn-lt"/>
              </a:rPr>
              <a:t>a) Macrolide – </a:t>
            </a:r>
            <a:r>
              <a:rPr lang="en-US" sz="2400" b="1" dirty="0">
                <a:solidFill>
                  <a:srgbClr val="00B050"/>
                </a:solidFill>
                <a:ea typeface="+mn-lt"/>
                <a:cs typeface="+mn-lt"/>
              </a:rPr>
              <a:t>Odds Ratio 2.6</a:t>
            </a:r>
          </a:p>
          <a:p>
            <a:pPr marL="0" indent="0">
              <a:buNone/>
            </a:pPr>
            <a:r>
              <a:rPr lang="en-US" sz="2400" dirty="0">
                <a:cs typeface="Calibri"/>
              </a:rPr>
              <a:t>b) Trimethoprim-Sulfamethoxazole </a:t>
            </a:r>
            <a:r>
              <a:rPr lang="en-US" sz="2400" b="1" dirty="0">
                <a:solidFill>
                  <a:srgbClr val="00B050"/>
                </a:solidFill>
                <a:cs typeface="Calibri"/>
              </a:rPr>
              <a:t>- Odds Ratio 1.8</a:t>
            </a:r>
          </a:p>
          <a:p>
            <a:pPr marL="0" indent="0">
              <a:buNone/>
            </a:pPr>
            <a:r>
              <a:rPr lang="en-US" sz="2400" dirty="0">
                <a:cs typeface="Calibri"/>
              </a:rPr>
              <a:t>c) Clindamycin </a:t>
            </a:r>
            <a:r>
              <a:rPr lang="en-US" sz="2400" b="1" dirty="0">
                <a:solidFill>
                  <a:srgbClr val="00B050"/>
                </a:solidFill>
                <a:cs typeface="Calibri"/>
              </a:rPr>
              <a:t>– Odds Ratio 16.8</a:t>
            </a:r>
          </a:p>
          <a:p>
            <a:pPr marL="0" indent="0">
              <a:buNone/>
            </a:pPr>
            <a:r>
              <a:rPr lang="en-US" sz="2400" dirty="0">
                <a:cs typeface="Calibri"/>
              </a:rPr>
              <a:t>d) Cephalosporins, beta-lactams </a:t>
            </a:r>
            <a:r>
              <a:rPr lang="en-US" sz="2400" b="1" dirty="0">
                <a:solidFill>
                  <a:srgbClr val="00B050"/>
                </a:solidFill>
                <a:cs typeface="Calibri"/>
              </a:rPr>
              <a:t>– Odds Ratio 5.5-5.7</a:t>
            </a:r>
            <a:endParaRPr lang="en-US" sz="2400" dirty="0">
              <a:ea typeface="+mn-lt"/>
              <a:cs typeface="+mn-lt"/>
            </a:endParaRPr>
          </a:p>
          <a:p>
            <a:pPr marL="0" indent="0">
              <a:buNone/>
            </a:pPr>
            <a:r>
              <a:rPr lang="en-US" sz="2400" dirty="0">
                <a:ea typeface="+mn-lt"/>
                <a:cs typeface="+mn-lt"/>
              </a:rPr>
              <a:t>e) Doxycycline </a:t>
            </a:r>
            <a:r>
              <a:rPr lang="en-US" sz="2400" b="1" dirty="0">
                <a:solidFill>
                  <a:srgbClr val="00B050"/>
                </a:solidFill>
                <a:ea typeface="+mn-lt"/>
                <a:cs typeface="+mn-lt"/>
              </a:rPr>
              <a:t>– Odds Ratio 0.92</a:t>
            </a:r>
            <a:endParaRPr lang="en-US" sz="2400" b="1" dirty="0">
              <a:solidFill>
                <a:srgbClr val="00B050"/>
              </a:solidFill>
              <a:cs typeface="Calibri"/>
            </a:endParaRPr>
          </a:p>
          <a:p>
            <a:endParaRPr lang="en-US" sz="2400" dirty="0">
              <a:cs typeface="Calibri"/>
            </a:endParaRPr>
          </a:p>
          <a:p>
            <a:endParaRPr lang="en-US" sz="2400" dirty="0">
              <a:cs typeface="Calibri"/>
            </a:endParaRPr>
          </a:p>
          <a:p>
            <a:pPr marL="514350" indent="-514350">
              <a:buFont typeface="Calibri Light" panose="020F0302020204030204"/>
              <a:buAutoNum type="alphaUcPeriod"/>
            </a:pPr>
            <a:endParaRPr lang="en-US" sz="2400" dirty="0">
              <a:cs typeface="Calibri"/>
            </a:endParaRPr>
          </a:p>
        </p:txBody>
      </p:sp>
    </p:spTree>
    <p:extLst>
      <p:ext uri="{BB962C8B-B14F-4D97-AF65-F5344CB8AC3E}">
        <p14:creationId xmlns:p14="http://schemas.microsoft.com/office/powerpoint/2010/main" val="301407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C81C9A33-35E2-954D-9E1E-AB6FE7C07DA9}"/>
              </a:ext>
            </a:extLst>
          </p:cNvPr>
          <p:cNvSpPr txBox="1">
            <a:spLocks/>
          </p:cNvSpPr>
          <p:nvPr/>
        </p:nvSpPr>
        <p:spPr>
          <a:xfrm>
            <a:off x="486697" y="1948168"/>
            <a:ext cx="9324568" cy="425492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Plan: </a:t>
            </a:r>
          </a:p>
          <a:p>
            <a:pPr lvl="1">
              <a:defRPr/>
            </a:pPr>
            <a:r>
              <a:rPr kumimoji="0" lang="en-US" sz="2600" b="0" i="0" u="none" strike="noStrike" kern="1200" cap="none" spc="0" normalizeH="0" baseline="0" noProof="0" dirty="0">
                <a:ln>
                  <a:noFill/>
                </a:ln>
                <a:effectLst/>
                <a:uLnTx/>
                <a:uFillTx/>
                <a:latin typeface="Calibri" panose="020F0502020204030204"/>
                <a:ea typeface="+mn-ea"/>
                <a:cs typeface="+mn-cs"/>
              </a:rPr>
              <a:t>Liz’s A1C was 7.1% at the time of her diabetes diagnosis so you decide </a:t>
            </a:r>
            <a:r>
              <a:rPr lang="en-US" sz="2600" dirty="0">
                <a:latin typeface="Calibri" panose="020F0502020204030204"/>
              </a:rPr>
              <a:t>to stop her metformin.</a:t>
            </a:r>
          </a:p>
          <a:p>
            <a:pPr lvl="1">
              <a:defRPr/>
            </a:pPr>
            <a:r>
              <a:rPr kumimoji="0" lang="en-US" sz="2600" b="0" i="0" u="none" strike="noStrike" kern="1200" cap="none" spc="0" normalizeH="0" baseline="0" noProof="0" dirty="0">
                <a:ln>
                  <a:noFill/>
                </a:ln>
                <a:effectLst/>
                <a:uLnTx/>
                <a:uFillTx/>
                <a:latin typeface="Calibri" panose="020F0502020204030204"/>
                <a:ea typeface="+mn-ea"/>
                <a:cs typeface="+mn-cs"/>
              </a:rPr>
              <a:t>You ask Liz to book an appointment in 2 weeks or so to discuss diabetes management options</a:t>
            </a:r>
            <a:r>
              <a:rPr lang="en-US" sz="2600" dirty="0">
                <a:latin typeface="Calibri" panose="020F0502020204030204"/>
              </a:rPr>
              <a:t>.</a:t>
            </a:r>
            <a:endParaRPr lang="en-US" sz="2600" b="0" i="0" u="none" strike="noStrike" kern="1200" cap="none" spc="0" normalizeH="0" baseline="0" noProof="0" dirty="0">
              <a:ln>
                <a:noFill/>
              </a:ln>
              <a:effectLst/>
              <a:uLnTx/>
              <a:uFillTx/>
              <a:latin typeface="Calibri" panose="020F0502020204030204"/>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600" dirty="0">
                <a:latin typeface="Calibri" panose="020F0502020204030204"/>
              </a:rPr>
              <a:t>You send Liz for C. Difficile stool testing and let her know you will call in a prescription for Vancomycin 125mg PO QID x 14 days if she is positive.</a:t>
            </a:r>
          </a:p>
          <a:p>
            <a:pPr lvl="2">
              <a:defRPr/>
            </a:pPr>
            <a:r>
              <a:rPr lang="en-US" sz="2600" dirty="0">
                <a:latin typeface="Calibri" panose="020F0502020204030204"/>
                <a:cs typeface="Calibri"/>
              </a:rPr>
              <a:t>She is to call in the meantime if she is getting any worse. </a:t>
            </a:r>
          </a:p>
          <a:p>
            <a:pPr lvl="1">
              <a:defRPr/>
            </a:pPr>
            <a:r>
              <a:rPr kumimoji="0" lang="en-US" sz="2600" b="0" i="0" u="none" strike="noStrike" kern="1200" cap="none" spc="0" normalizeH="0" baseline="0" noProof="0" dirty="0">
                <a:ln>
                  <a:noFill/>
                </a:ln>
                <a:effectLst/>
                <a:uLnTx/>
                <a:uFillTx/>
                <a:latin typeface="Calibri" panose="020F0502020204030204"/>
                <a:ea typeface="+mn-ea"/>
                <a:cs typeface="+mn-cs"/>
              </a:rPr>
              <a:t>You suggest Liz try taking her </a:t>
            </a:r>
            <a:r>
              <a:rPr lang="en-US" sz="2600" dirty="0">
                <a:latin typeface="Calibri" panose="020F0502020204030204"/>
              </a:rPr>
              <a:t>PPI only if she has symptoms of heartburn or similar.  At her diabetes visit in 2 weeks you will </a:t>
            </a:r>
            <a:r>
              <a:rPr lang="en-US" sz="2600">
                <a:latin typeface="Calibri" panose="020F0502020204030204"/>
              </a:rPr>
              <a:t>ask her how </a:t>
            </a:r>
            <a:r>
              <a:rPr lang="en-US" sz="2600" dirty="0">
                <a:latin typeface="Calibri" panose="020F0502020204030204"/>
              </a:rPr>
              <a:t>her prn use of pantoprazole is going. </a:t>
            </a:r>
            <a:endParaRPr lang="en-US" sz="2600" b="0" i="0" u="none" strike="noStrike" kern="1200" cap="none" spc="0" normalizeH="0" baseline="0" noProof="0" dirty="0">
              <a:ln>
                <a:noFill/>
              </a:ln>
              <a:effectLst/>
              <a:uLnTx/>
              <a:uFillTx/>
              <a:latin typeface="Calibri" panose="020F0502020204030204"/>
              <a:cs typeface="Calibri"/>
            </a:endParaRPr>
          </a:p>
        </p:txBody>
      </p:sp>
      <p:sp>
        <p:nvSpPr>
          <p:cNvPr id="6" name="Title 1">
            <a:extLst>
              <a:ext uri="{FF2B5EF4-FFF2-40B4-BE49-F238E27FC236}">
                <a16:creationId xmlns:a16="http://schemas.microsoft.com/office/drawing/2014/main" id="{469E3E1A-DB97-449A-82D5-BB529CFCB751}"/>
              </a:ext>
            </a:extLst>
          </p:cNvPr>
          <p:cNvSpPr txBox="1">
            <a:spLocks/>
          </p:cNvSpPr>
          <p:nvPr/>
        </p:nvSpPr>
        <p:spPr>
          <a:xfrm>
            <a:off x="1051515" y="2192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latin typeface="+mn-lt"/>
              </a:rPr>
              <a:t>Elizabeth (Liz) Hall, 65 </a:t>
            </a:r>
            <a:endParaRPr lang="en-US" b="1" dirty="0">
              <a:latin typeface="+mn-lt"/>
            </a:endParaRPr>
          </a:p>
        </p:txBody>
      </p:sp>
      <p:pic>
        <p:nvPicPr>
          <p:cNvPr id="2" name="Picture 1">
            <a:extLst>
              <a:ext uri="{FF2B5EF4-FFF2-40B4-BE49-F238E27FC236}">
                <a16:creationId xmlns:a16="http://schemas.microsoft.com/office/drawing/2014/main" id="{7A3E2252-4F8C-E841-14C3-8D36A48B995F}"/>
              </a:ext>
            </a:extLst>
          </p:cNvPr>
          <p:cNvPicPr>
            <a:picLocks noChangeAspect="1"/>
          </p:cNvPicPr>
          <p:nvPr/>
        </p:nvPicPr>
        <p:blipFill>
          <a:blip r:embed="rId2"/>
          <a:stretch>
            <a:fillRect/>
          </a:stretch>
        </p:blipFill>
        <p:spPr>
          <a:xfrm>
            <a:off x="10589911" y="1544862"/>
            <a:ext cx="1602089" cy="5309401"/>
          </a:xfrm>
          <a:prstGeom prst="rect">
            <a:avLst/>
          </a:prstGeom>
        </p:spPr>
      </p:pic>
    </p:spTree>
    <p:extLst>
      <p:ext uri="{BB962C8B-B14F-4D97-AF65-F5344CB8AC3E}">
        <p14:creationId xmlns:p14="http://schemas.microsoft.com/office/powerpoint/2010/main" val="115780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6C9E-12F5-3217-D08D-4F9D2DF53253}"/>
              </a:ext>
            </a:extLst>
          </p:cNvPr>
          <p:cNvSpPr>
            <a:spLocks noGrp="1"/>
          </p:cNvSpPr>
          <p:nvPr>
            <p:ph type="ctrTitle"/>
          </p:nvPr>
        </p:nvSpPr>
        <p:spPr/>
        <p:txBody>
          <a:bodyPr/>
          <a:lstStyle/>
          <a:p>
            <a:r>
              <a:rPr lang="en-US" dirty="0"/>
              <a:t>De-labelling Penicillin Allergy</a:t>
            </a:r>
          </a:p>
        </p:txBody>
      </p:sp>
      <p:sp>
        <p:nvSpPr>
          <p:cNvPr id="3" name="Subtitle 2">
            <a:extLst>
              <a:ext uri="{FF2B5EF4-FFF2-40B4-BE49-F238E27FC236}">
                <a16:creationId xmlns:a16="http://schemas.microsoft.com/office/drawing/2014/main" id="{6378095B-8AF7-A3B3-57E2-9CC341DB0790}"/>
              </a:ext>
            </a:extLst>
          </p:cNvPr>
          <p:cNvSpPr>
            <a:spLocks noGrp="1"/>
          </p:cNvSpPr>
          <p:nvPr>
            <p:ph type="subTitle" idx="1"/>
          </p:nvPr>
        </p:nvSpPr>
        <p:spPr/>
        <p:txBody>
          <a:bodyPr>
            <a:normAutofit/>
          </a:bodyPr>
          <a:lstStyle/>
          <a:p>
            <a:r>
              <a:rPr lang="en-US" sz="3600" dirty="0"/>
              <a:t>Ana Flax</a:t>
            </a:r>
          </a:p>
        </p:txBody>
      </p:sp>
    </p:spTree>
    <p:extLst>
      <p:ext uri="{BB962C8B-B14F-4D97-AF65-F5344CB8AC3E}">
        <p14:creationId xmlns:p14="http://schemas.microsoft.com/office/powerpoint/2010/main" val="243753710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9913C3-56B4-0B85-4469-F7E7CFD66BB5}"/>
              </a:ext>
            </a:extLst>
          </p:cNvPr>
          <p:cNvPicPr>
            <a:picLocks noChangeAspect="1"/>
          </p:cNvPicPr>
          <p:nvPr/>
        </p:nvPicPr>
        <p:blipFill>
          <a:blip r:embed="rId2"/>
          <a:stretch>
            <a:fillRect/>
          </a:stretch>
        </p:blipFill>
        <p:spPr>
          <a:xfrm>
            <a:off x="10408428" y="1501828"/>
            <a:ext cx="1780893" cy="5356172"/>
          </a:xfrm>
          <a:prstGeom prst="rect">
            <a:avLst/>
          </a:prstGeom>
        </p:spPr>
      </p:pic>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a:t>Ana Flax, 30</a:t>
            </a:r>
          </a:p>
        </p:txBody>
      </p:sp>
      <p:sp>
        <p:nvSpPr>
          <p:cNvPr id="7" name="TextBox 6">
            <a:extLst>
              <a:ext uri="{FF2B5EF4-FFF2-40B4-BE49-F238E27FC236}">
                <a16:creationId xmlns:a16="http://schemas.microsoft.com/office/drawing/2014/main" id="{52C40C93-10C7-7840-9B8C-AF428141866E}"/>
              </a:ext>
            </a:extLst>
          </p:cNvPr>
          <p:cNvSpPr txBox="1"/>
          <p:nvPr/>
        </p:nvSpPr>
        <p:spPr>
          <a:xfrm>
            <a:off x="235036" y="4340898"/>
            <a:ext cx="11383617" cy="249299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dirty="0"/>
              <a:t>Select all true statements about nasal irrigation:</a:t>
            </a:r>
            <a:endParaRPr lang="en-US" sz="2600" dirty="0">
              <a:cs typeface="Calibri"/>
            </a:endParaRPr>
          </a:p>
          <a:p>
            <a:pPr marL="514350" indent="-514350">
              <a:buFont typeface="+mj-lt"/>
              <a:buAutoNum type="alphaLcParenR"/>
            </a:pPr>
            <a:r>
              <a:rPr lang="en-US" sz="2600" dirty="0">
                <a:cs typeface="Calibri"/>
              </a:rPr>
              <a:t>Hypertonic saline is better than isotonic saline</a:t>
            </a:r>
          </a:p>
          <a:p>
            <a:pPr marL="514350" indent="-514350">
              <a:buFont typeface="+mj-lt"/>
              <a:buAutoNum type="alphaLcParenR"/>
            </a:pPr>
            <a:r>
              <a:rPr lang="en-US" sz="2600" dirty="0">
                <a:cs typeface="Calibri"/>
              </a:rPr>
              <a:t>Nasal irrigation and nasal steroids cannot be used together</a:t>
            </a:r>
          </a:p>
          <a:p>
            <a:pPr marL="514350" indent="-514350">
              <a:buFont typeface="+mj-lt"/>
              <a:buAutoNum type="alphaLcParenR"/>
            </a:pPr>
            <a:r>
              <a:rPr lang="en-US" sz="2600" dirty="0">
                <a:cs typeface="Calibri"/>
              </a:rPr>
              <a:t>Symptoms improve by ~30% when compared to no treatment</a:t>
            </a:r>
          </a:p>
          <a:p>
            <a:pPr marL="514350" indent="-514350">
              <a:buFont typeface="+mj-lt"/>
              <a:buAutoNum type="alphaLcParenR"/>
            </a:pPr>
            <a:r>
              <a:rPr lang="en-US" sz="2600" dirty="0">
                <a:cs typeface="Calibri"/>
              </a:rPr>
              <a:t>Nasal irrigation sprays are as effective as nasal rinses</a:t>
            </a:r>
          </a:p>
          <a:p>
            <a:pPr marL="514350" indent="-514350">
              <a:buFont typeface="+mj-lt"/>
              <a:buAutoNum type="alphaLcParenR"/>
            </a:pPr>
            <a:r>
              <a:rPr lang="en-US" sz="2600" dirty="0">
                <a:cs typeface="Calibri"/>
              </a:rPr>
              <a:t>Nasal irrigation sprays are more tolerable than rinses</a:t>
            </a:r>
          </a:p>
        </p:txBody>
      </p:sp>
      <p:sp>
        <p:nvSpPr>
          <p:cNvPr id="8" name="Oval Callout 7">
            <a:extLst>
              <a:ext uri="{FF2B5EF4-FFF2-40B4-BE49-F238E27FC236}">
                <a16:creationId xmlns:a16="http://schemas.microsoft.com/office/drawing/2014/main" id="{E5F80F89-F300-7747-8DE3-0FD598F2CFA4}"/>
              </a:ext>
            </a:extLst>
          </p:cNvPr>
          <p:cNvSpPr/>
          <p:nvPr/>
        </p:nvSpPr>
        <p:spPr>
          <a:xfrm>
            <a:off x="1523919" y="2507362"/>
            <a:ext cx="6427731" cy="1449664"/>
          </a:xfrm>
          <a:prstGeom prst="wedgeEllipseCallout">
            <a:avLst>
              <a:gd name="adj1" fmla="val 100240"/>
              <a:gd name="adj2" fmla="val -44951"/>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F1D328A-A57C-9141-BDF2-223A27AA3F44}"/>
              </a:ext>
            </a:extLst>
          </p:cNvPr>
          <p:cNvSpPr txBox="1"/>
          <p:nvPr/>
        </p:nvSpPr>
        <p:spPr>
          <a:xfrm>
            <a:off x="1951334" y="2705049"/>
            <a:ext cx="5572899" cy="1200329"/>
          </a:xfrm>
          <a:prstGeom prst="rect">
            <a:avLst/>
          </a:prstGeom>
          <a:noFill/>
        </p:spPr>
        <p:txBody>
          <a:bodyPr wrap="square" rtlCol="0">
            <a:spAutoFit/>
          </a:bodyPr>
          <a:lstStyle/>
          <a:p>
            <a:pPr algn="ctr"/>
            <a:r>
              <a:rPr lang="en-US" sz="2400" dirty="0"/>
              <a:t>I am noticing when it’s bad, even the nose spray is barely working. What do you think about </a:t>
            </a:r>
            <a:r>
              <a:rPr lang="en-US" sz="2400" dirty="0" err="1"/>
              <a:t>Neti</a:t>
            </a:r>
            <a:r>
              <a:rPr lang="en-US" sz="2400" dirty="0"/>
              <a:t>™ pots?</a:t>
            </a:r>
          </a:p>
        </p:txBody>
      </p:sp>
      <p:sp>
        <p:nvSpPr>
          <p:cNvPr id="12" name="Content Placeholder 2">
            <a:extLst>
              <a:ext uri="{FF2B5EF4-FFF2-40B4-BE49-F238E27FC236}">
                <a16:creationId xmlns:a16="http://schemas.microsoft.com/office/drawing/2014/main" id="{C351CC29-891E-8C48-8CB1-75C72F6443E2}"/>
              </a:ext>
            </a:extLst>
          </p:cNvPr>
          <p:cNvSpPr>
            <a:spLocks noGrp="1"/>
          </p:cNvSpPr>
          <p:nvPr>
            <p:ph idx="1"/>
          </p:nvPr>
        </p:nvSpPr>
        <p:spPr>
          <a:xfrm>
            <a:off x="383059" y="1406907"/>
            <a:ext cx="8884509" cy="1246495"/>
          </a:xfrm>
        </p:spPr>
        <p:txBody>
          <a:bodyPr vert="horz" lIns="91440" tIns="45720" rIns="91440" bIns="45720" rtlCol="0" anchor="t">
            <a:normAutofit/>
          </a:bodyPr>
          <a:lstStyle/>
          <a:p>
            <a:r>
              <a:rPr lang="en-US" sz="2600" dirty="0"/>
              <a:t>Ana is a healthy woman with </a:t>
            </a:r>
            <a:r>
              <a:rPr lang="en-US" sz="2600" b="1" dirty="0"/>
              <a:t>seasonal rhinosinusitis</a:t>
            </a:r>
            <a:r>
              <a:rPr lang="en-US" sz="2600" dirty="0"/>
              <a:t>.</a:t>
            </a:r>
            <a:r>
              <a:rPr lang="en-US" sz="2600" dirty="0">
                <a:solidFill>
                  <a:srgbClr val="000000"/>
                </a:solidFill>
              </a:rPr>
              <a:t> She</a:t>
            </a:r>
            <a:r>
              <a:rPr lang="en-US" sz="2600" dirty="0"/>
              <a:t> needs renewal of her fluticasone 2 puffs per nostril once daily.</a:t>
            </a:r>
            <a:endParaRPr lang="en-US" dirty="0"/>
          </a:p>
        </p:txBody>
      </p:sp>
    </p:spTree>
    <p:extLst>
      <p:ext uri="{BB962C8B-B14F-4D97-AF65-F5344CB8AC3E}">
        <p14:creationId xmlns:p14="http://schemas.microsoft.com/office/powerpoint/2010/main" val="77333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a:t>Ana Flax, 30</a:t>
            </a:r>
          </a:p>
        </p:txBody>
      </p:sp>
      <p:sp>
        <p:nvSpPr>
          <p:cNvPr id="7" name="TextBox 6">
            <a:extLst>
              <a:ext uri="{FF2B5EF4-FFF2-40B4-BE49-F238E27FC236}">
                <a16:creationId xmlns:a16="http://schemas.microsoft.com/office/drawing/2014/main" id="{52C40C93-10C7-7840-9B8C-AF428141866E}"/>
              </a:ext>
            </a:extLst>
          </p:cNvPr>
          <p:cNvSpPr txBox="1"/>
          <p:nvPr/>
        </p:nvSpPr>
        <p:spPr>
          <a:xfrm>
            <a:off x="235036" y="4340898"/>
            <a:ext cx="11383617" cy="249299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dirty="0"/>
              <a:t>Select all true statements about nasal irrigation:</a:t>
            </a:r>
            <a:endParaRPr lang="en-US" sz="2600" dirty="0">
              <a:cs typeface="Calibri"/>
            </a:endParaRPr>
          </a:p>
          <a:p>
            <a:pPr marL="514350" indent="-514350">
              <a:buFont typeface="+mj-lt"/>
              <a:buAutoNum type="alphaLcParenR"/>
            </a:pPr>
            <a:r>
              <a:rPr lang="en-US" sz="2600" dirty="0">
                <a:cs typeface="Calibri"/>
              </a:rPr>
              <a:t>Hypertonic saline is better than isotonic saline</a:t>
            </a:r>
          </a:p>
          <a:p>
            <a:pPr marL="514350" indent="-514350">
              <a:buFont typeface="+mj-lt"/>
              <a:buAutoNum type="alphaLcParenR"/>
            </a:pPr>
            <a:r>
              <a:rPr lang="en-US" sz="2600" dirty="0">
                <a:cs typeface="Calibri"/>
              </a:rPr>
              <a:t>Nasal irrigation and nasal steroids cannot be used together</a:t>
            </a:r>
          </a:p>
          <a:p>
            <a:pPr marL="514350" indent="-514350">
              <a:buFont typeface="+mj-lt"/>
              <a:buAutoNum type="alphaLcParenR"/>
            </a:pPr>
            <a:r>
              <a:rPr lang="en-US" sz="2600" b="1" dirty="0">
                <a:solidFill>
                  <a:srgbClr val="00B050"/>
                </a:solidFill>
                <a:cs typeface="Calibri"/>
              </a:rPr>
              <a:t>Symptoms improve by ~30% when compared to no treatment</a:t>
            </a:r>
          </a:p>
          <a:p>
            <a:pPr marL="514350" indent="-514350">
              <a:buFont typeface="+mj-lt"/>
              <a:buAutoNum type="alphaLcParenR"/>
            </a:pPr>
            <a:r>
              <a:rPr lang="en-US" sz="2600" dirty="0">
                <a:cs typeface="Calibri"/>
              </a:rPr>
              <a:t>Nasal irrigation sprays are as effective as nasal rinses</a:t>
            </a:r>
          </a:p>
          <a:p>
            <a:pPr marL="514350" indent="-514350">
              <a:buFont typeface="+mj-lt"/>
              <a:buAutoNum type="alphaLcParenR"/>
            </a:pPr>
            <a:r>
              <a:rPr lang="en-US" sz="2600" b="1" dirty="0">
                <a:solidFill>
                  <a:srgbClr val="00B050"/>
                </a:solidFill>
                <a:cs typeface="Calibri"/>
              </a:rPr>
              <a:t>Nasal irrigation sprays are more tolerable than rinses</a:t>
            </a:r>
          </a:p>
        </p:txBody>
      </p:sp>
      <p:sp>
        <p:nvSpPr>
          <p:cNvPr id="10" name="Content Placeholder 2">
            <a:extLst>
              <a:ext uri="{FF2B5EF4-FFF2-40B4-BE49-F238E27FC236}">
                <a16:creationId xmlns:a16="http://schemas.microsoft.com/office/drawing/2014/main" id="{1CFFAD6E-17F7-AA46-A1BA-EB07B266A38B}"/>
              </a:ext>
            </a:extLst>
          </p:cNvPr>
          <p:cNvSpPr>
            <a:spLocks noGrp="1"/>
          </p:cNvSpPr>
          <p:nvPr>
            <p:ph idx="1"/>
          </p:nvPr>
        </p:nvSpPr>
        <p:spPr>
          <a:xfrm>
            <a:off x="339319" y="2045118"/>
            <a:ext cx="8945217" cy="1657569"/>
          </a:xfrm>
          <a:solidFill>
            <a:schemeClr val="accent6">
              <a:lumMod val="20000"/>
              <a:lumOff val="80000"/>
            </a:schemeClr>
          </a:solidFill>
          <a:ln w="28575">
            <a:solidFill>
              <a:srgbClr val="00B050"/>
            </a:solidFill>
          </a:ln>
        </p:spPr>
        <p:txBody>
          <a:bodyPr vert="horz" lIns="91440" tIns="45720" rIns="91440" bIns="45720" rtlCol="0" anchor="t">
            <a:normAutofit/>
          </a:bodyPr>
          <a:lstStyle/>
          <a:p>
            <a:r>
              <a:rPr lang="en-US" sz="2600" dirty="0">
                <a:solidFill>
                  <a:srgbClr val="000000"/>
                </a:solidFill>
                <a:cs typeface="Calibri"/>
              </a:rPr>
              <a:t>32.5% mean improvement of nasal symptoms scores with </a:t>
            </a:r>
            <a:r>
              <a:rPr lang="en-US" sz="2600" b="1" dirty="0">
                <a:solidFill>
                  <a:srgbClr val="000000"/>
                </a:solidFill>
                <a:cs typeface="Calibri"/>
              </a:rPr>
              <a:t>nasal irrigation </a:t>
            </a:r>
          </a:p>
          <a:p>
            <a:r>
              <a:rPr lang="en-US" sz="2600" dirty="0">
                <a:solidFill>
                  <a:srgbClr val="000000"/>
                </a:solidFill>
                <a:cs typeface="Calibri"/>
              </a:rPr>
              <a:t>Tolerability of </a:t>
            </a:r>
            <a:r>
              <a:rPr lang="en-US" sz="2600" b="1" dirty="0">
                <a:solidFill>
                  <a:srgbClr val="000000"/>
                </a:solidFill>
                <a:cs typeface="Calibri"/>
              </a:rPr>
              <a:t>rinse vs spray</a:t>
            </a:r>
            <a:r>
              <a:rPr lang="en-US" sz="2600" dirty="0">
                <a:solidFill>
                  <a:srgbClr val="000000"/>
                </a:solidFill>
                <a:cs typeface="Calibri"/>
              </a:rPr>
              <a:t>: compliance at 8 weeks 79% vs 93% (Number needed to Harm 8)</a:t>
            </a:r>
          </a:p>
          <a:p>
            <a:pPr marL="0" indent="0">
              <a:buNone/>
            </a:pPr>
            <a:endParaRPr lang="en-US" sz="2600" dirty="0">
              <a:solidFill>
                <a:srgbClr val="000000"/>
              </a:solidFill>
              <a:cs typeface="Calibri"/>
            </a:endParaRPr>
          </a:p>
        </p:txBody>
      </p:sp>
      <p:pic>
        <p:nvPicPr>
          <p:cNvPr id="3" name="Picture 2">
            <a:extLst>
              <a:ext uri="{FF2B5EF4-FFF2-40B4-BE49-F238E27FC236}">
                <a16:creationId xmlns:a16="http://schemas.microsoft.com/office/drawing/2014/main" id="{E861EBA0-CBD1-ED44-7217-FA65BEC9C413}"/>
              </a:ext>
            </a:extLst>
          </p:cNvPr>
          <p:cNvPicPr>
            <a:picLocks noChangeAspect="1"/>
          </p:cNvPicPr>
          <p:nvPr/>
        </p:nvPicPr>
        <p:blipFill>
          <a:blip r:embed="rId2"/>
          <a:stretch>
            <a:fillRect/>
          </a:stretch>
        </p:blipFill>
        <p:spPr>
          <a:xfrm>
            <a:off x="10408428" y="1501828"/>
            <a:ext cx="1780893" cy="5356172"/>
          </a:xfrm>
          <a:prstGeom prst="rect">
            <a:avLst/>
          </a:prstGeom>
        </p:spPr>
      </p:pic>
    </p:spTree>
    <p:extLst>
      <p:ext uri="{BB962C8B-B14F-4D97-AF65-F5344CB8AC3E}">
        <p14:creationId xmlns:p14="http://schemas.microsoft.com/office/powerpoint/2010/main" val="232261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a:t>Ana Flax, 30</a:t>
            </a:r>
          </a:p>
        </p:txBody>
      </p:sp>
      <p:sp>
        <p:nvSpPr>
          <p:cNvPr id="7" name="TextBox 6">
            <a:extLst>
              <a:ext uri="{FF2B5EF4-FFF2-40B4-BE49-F238E27FC236}">
                <a16:creationId xmlns:a16="http://schemas.microsoft.com/office/drawing/2014/main" id="{52C40C93-10C7-7840-9B8C-AF428141866E}"/>
              </a:ext>
            </a:extLst>
          </p:cNvPr>
          <p:cNvSpPr txBox="1"/>
          <p:nvPr/>
        </p:nvSpPr>
        <p:spPr>
          <a:xfrm>
            <a:off x="235036" y="4340898"/>
            <a:ext cx="11383617" cy="249299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dirty="0"/>
              <a:t>Select all true statements about nasal irrigation:</a:t>
            </a:r>
            <a:endParaRPr lang="en-US" sz="2600" dirty="0">
              <a:cs typeface="Calibri"/>
            </a:endParaRPr>
          </a:p>
          <a:p>
            <a:pPr marL="514350" indent="-514350">
              <a:buFont typeface="+mj-lt"/>
              <a:buAutoNum type="alphaUcPeriod"/>
            </a:pPr>
            <a:r>
              <a:rPr lang="en-US" sz="2600" dirty="0">
                <a:cs typeface="Calibri"/>
              </a:rPr>
              <a:t>Hypertonic saline is better than isotonic saline</a:t>
            </a:r>
          </a:p>
          <a:p>
            <a:pPr marL="514350" indent="-514350">
              <a:buAutoNum type="alphaUcPeriod"/>
            </a:pPr>
            <a:r>
              <a:rPr lang="en-US" sz="2600" dirty="0">
                <a:cs typeface="Calibri"/>
              </a:rPr>
              <a:t>Nasal irrigation and nasal steroids cannot be used together</a:t>
            </a:r>
          </a:p>
          <a:p>
            <a:pPr marL="514350" indent="-514350">
              <a:buAutoNum type="alphaUcPeriod"/>
            </a:pPr>
            <a:r>
              <a:rPr lang="en-US" sz="2600" b="1" dirty="0">
                <a:solidFill>
                  <a:srgbClr val="00B050"/>
                </a:solidFill>
                <a:cs typeface="Calibri"/>
              </a:rPr>
              <a:t>Symptoms improve by ~30% when compared to no treatment</a:t>
            </a:r>
          </a:p>
          <a:p>
            <a:pPr marL="514350" indent="-514350">
              <a:buAutoNum type="alphaUcPeriod"/>
            </a:pPr>
            <a:r>
              <a:rPr lang="en-US" sz="2600" dirty="0">
                <a:cs typeface="Calibri"/>
              </a:rPr>
              <a:t>Nasal irrigation sprays are as effective as nasal rinses</a:t>
            </a:r>
          </a:p>
          <a:p>
            <a:pPr marL="514350" indent="-514350">
              <a:buAutoNum type="alphaUcPeriod"/>
            </a:pPr>
            <a:r>
              <a:rPr lang="en-US" sz="2600" b="1" dirty="0">
                <a:solidFill>
                  <a:srgbClr val="00B050"/>
                </a:solidFill>
                <a:cs typeface="Calibri"/>
              </a:rPr>
              <a:t>Nasal irrigation sprays are more tolerable than rinses</a:t>
            </a:r>
          </a:p>
        </p:txBody>
      </p:sp>
      <p:sp>
        <p:nvSpPr>
          <p:cNvPr id="11" name="Content Placeholder 2">
            <a:extLst>
              <a:ext uri="{FF2B5EF4-FFF2-40B4-BE49-F238E27FC236}">
                <a16:creationId xmlns:a16="http://schemas.microsoft.com/office/drawing/2014/main" id="{3B0288C4-9F79-8848-84C3-298478BFC3EB}"/>
              </a:ext>
            </a:extLst>
          </p:cNvPr>
          <p:cNvSpPr txBox="1">
            <a:spLocks/>
          </p:cNvSpPr>
          <p:nvPr/>
        </p:nvSpPr>
        <p:spPr>
          <a:xfrm>
            <a:off x="235036" y="1627408"/>
            <a:ext cx="9227016" cy="2492990"/>
          </a:xfrm>
          <a:prstGeom prst="rect">
            <a:avLst/>
          </a:prstGeom>
          <a:solidFill>
            <a:schemeClr val="accent2">
              <a:lumMod val="20000"/>
              <a:lumOff val="80000"/>
            </a:schemeClr>
          </a:solidFill>
          <a:ln w="28575">
            <a:solidFill>
              <a:schemeClr val="accent2"/>
            </a:solidFill>
          </a:ln>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solidFill>
                  <a:srgbClr val="000000"/>
                </a:solidFill>
                <a:cs typeface="Calibri"/>
              </a:rPr>
              <a:t>Hypertonic</a:t>
            </a:r>
            <a:r>
              <a:rPr lang="en-US" sz="2600" dirty="0">
                <a:solidFill>
                  <a:srgbClr val="000000"/>
                </a:solidFill>
                <a:cs typeface="Calibri"/>
              </a:rPr>
              <a:t> saline and </a:t>
            </a:r>
            <a:r>
              <a:rPr lang="en-US" sz="2600" b="1" dirty="0">
                <a:solidFill>
                  <a:srgbClr val="000000"/>
                </a:solidFill>
                <a:cs typeface="Calibri"/>
              </a:rPr>
              <a:t>isotonic</a:t>
            </a:r>
            <a:r>
              <a:rPr lang="en-US" sz="2600" dirty="0">
                <a:solidFill>
                  <a:srgbClr val="000000"/>
                </a:solidFill>
                <a:cs typeface="Calibri"/>
              </a:rPr>
              <a:t> saline appear equivalent</a:t>
            </a:r>
          </a:p>
          <a:p>
            <a:r>
              <a:rPr lang="en-US" sz="2600" dirty="0">
                <a:solidFill>
                  <a:srgbClr val="000000"/>
                </a:solidFill>
                <a:cs typeface="Calibri"/>
              </a:rPr>
              <a:t>Nasal </a:t>
            </a:r>
            <a:r>
              <a:rPr lang="en-US" sz="2600" b="1" dirty="0">
                <a:solidFill>
                  <a:srgbClr val="000000"/>
                </a:solidFill>
                <a:cs typeface="Calibri"/>
              </a:rPr>
              <a:t>irrigation</a:t>
            </a:r>
            <a:r>
              <a:rPr lang="en-US" sz="2600" dirty="0">
                <a:solidFill>
                  <a:srgbClr val="000000"/>
                </a:solidFill>
                <a:cs typeface="Calibri"/>
              </a:rPr>
              <a:t> and nasal </a:t>
            </a:r>
            <a:r>
              <a:rPr lang="en-US" sz="2600" b="1" dirty="0">
                <a:solidFill>
                  <a:srgbClr val="000000"/>
                </a:solidFill>
                <a:cs typeface="Calibri"/>
              </a:rPr>
              <a:t>steroids</a:t>
            </a:r>
            <a:r>
              <a:rPr lang="en-US" sz="2600" dirty="0">
                <a:solidFill>
                  <a:srgbClr val="000000"/>
                </a:solidFill>
                <a:cs typeface="Calibri"/>
              </a:rPr>
              <a:t> can be used together (used at separate times during the day)</a:t>
            </a:r>
          </a:p>
          <a:p>
            <a:r>
              <a:rPr lang="en-US" sz="2600" dirty="0">
                <a:solidFill>
                  <a:srgbClr val="000000"/>
                </a:solidFill>
                <a:cs typeface="Calibri"/>
              </a:rPr>
              <a:t>For </a:t>
            </a:r>
            <a:r>
              <a:rPr lang="en-US" sz="2600" b="1" dirty="0">
                <a:solidFill>
                  <a:srgbClr val="000000"/>
                </a:solidFill>
                <a:cs typeface="Calibri"/>
              </a:rPr>
              <a:t>irrigation</a:t>
            </a:r>
            <a:r>
              <a:rPr lang="en-US" sz="2600" dirty="0">
                <a:solidFill>
                  <a:srgbClr val="000000"/>
                </a:solidFill>
                <a:cs typeface="Calibri"/>
              </a:rPr>
              <a:t>: nasal sprays are less effective than nasal rinses.</a:t>
            </a:r>
          </a:p>
          <a:p>
            <a:r>
              <a:rPr lang="en-US" sz="2600" dirty="0">
                <a:solidFill>
                  <a:srgbClr val="000000"/>
                </a:solidFill>
                <a:cs typeface="Calibri"/>
              </a:rPr>
              <a:t>While some earlier evidence suggested improved Quality of Life, a recent systematic review found Quality of Life effects are uncertain </a:t>
            </a:r>
          </a:p>
          <a:p>
            <a:endParaRPr lang="en-US" sz="2600" dirty="0">
              <a:solidFill>
                <a:srgbClr val="000000"/>
              </a:solidFill>
              <a:cs typeface="Calibri"/>
            </a:endParaRPr>
          </a:p>
          <a:p>
            <a:endParaRPr lang="en-US" sz="2600" dirty="0">
              <a:solidFill>
                <a:srgbClr val="000000"/>
              </a:solidFill>
              <a:cs typeface="Calibri"/>
            </a:endParaRPr>
          </a:p>
        </p:txBody>
      </p:sp>
      <p:pic>
        <p:nvPicPr>
          <p:cNvPr id="3" name="Picture 2">
            <a:extLst>
              <a:ext uri="{FF2B5EF4-FFF2-40B4-BE49-F238E27FC236}">
                <a16:creationId xmlns:a16="http://schemas.microsoft.com/office/drawing/2014/main" id="{937284D5-7BE8-2167-1165-96845E375ECB}"/>
              </a:ext>
            </a:extLst>
          </p:cNvPr>
          <p:cNvPicPr>
            <a:picLocks noChangeAspect="1"/>
          </p:cNvPicPr>
          <p:nvPr/>
        </p:nvPicPr>
        <p:blipFill>
          <a:blip r:embed="rId2"/>
          <a:stretch>
            <a:fillRect/>
          </a:stretch>
        </p:blipFill>
        <p:spPr>
          <a:xfrm>
            <a:off x="10408428" y="1501828"/>
            <a:ext cx="1780893" cy="5356172"/>
          </a:xfrm>
          <a:prstGeom prst="rect">
            <a:avLst/>
          </a:prstGeom>
        </p:spPr>
      </p:pic>
    </p:spTree>
    <p:extLst>
      <p:ext uri="{BB962C8B-B14F-4D97-AF65-F5344CB8AC3E}">
        <p14:creationId xmlns:p14="http://schemas.microsoft.com/office/powerpoint/2010/main" val="78554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Ken </a:t>
            </a:r>
            <a:r>
              <a:rPr lang="en-US" err="1"/>
              <a:t>Dosette</a:t>
            </a:r>
            <a:r>
              <a:rPr lang="en-US"/>
              <a:t>, 69</a:t>
            </a:r>
          </a:p>
        </p:txBody>
      </p:sp>
      <p:sp>
        <p:nvSpPr>
          <p:cNvPr id="3" name="TextBox 2">
            <a:extLst>
              <a:ext uri="{FF2B5EF4-FFF2-40B4-BE49-F238E27FC236}">
                <a16:creationId xmlns:a16="http://schemas.microsoft.com/office/drawing/2014/main" id="{9DE8840B-43FA-C1BE-05C6-D8044C5A4648}"/>
              </a:ext>
            </a:extLst>
          </p:cNvPr>
          <p:cNvSpPr txBox="1"/>
          <p:nvPr/>
        </p:nvSpPr>
        <p:spPr>
          <a:xfrm>
            <a:off x="387464" y="6063203"/>
            <a:ext cx="4459626" cy="461665"/>
          </a:xfrm>
          <a:prstGeom prst="rect">
            <a:avLst/>
          </a:prstGeom>
          <a:solidFill>
            <a:schemeClr val="bg1">
              <a:lumMod val="95000"/>
            </a:schemeClr>
          </a:solidFill>
          <a:ln w="28575">
            <a:solidFill>
              <a:schemeClr val="tx1"/>
            </a:solidFill>
          </a:ln>
        </p:spPr>
        <p:txBody>
          <a:bodyPr wrap="square">
            <a:spAutoFit/>
          </a:bodyPr>
          <a:lstStyle/>
          <a:p>
            <a:pPr algn="ctr"/>
            <a:r>
              <a:rPr lang="en-CA" sz="2400"/>
              <a:t>Candesartan</a:t>
            </a:r>
          </a:p>
        </p:txBody>
      </p:sp>
      <p:sp>
        <p:nvSpPr>
          <p:cNvPr id="4" name="TextBox 3">
            <a:extLst>
              <a:ext uri="{FF2B5EF4-FFF2-40B4-BE49-F238E27FC236}">
                <a16:creationId xmlns:a16="http://schemas.microsoft.com/office/drawing/2014/main" id="{DB104553-897E-D562-BB8C-9FE8DE313293}"/>
              </a:ext>
            </a:extLst>
          </p:cNvPr>
          <p:cNvSpPr txBox="1"/>
          <p:nvPr/>
        </p:nvSpPr>
        <p:spPr>
          <a:xfrm>
            <a:off x="387464" y="5455738"/>
            <a:ext cx="4459626" cy="461665"/>
          </a:xfrm>
          <a:prstGeom prst="rect">
            <a:avLst/>
          </a:prstGeom>
          <a:solidFill>
            <a:schemeClr val="bg1">
              <a:lumMod val="95000"/>
            </a:schemeClr>
          </a:solidFill>
          <a:ln w="28575">
            <a:solidFill>
              <a:schemeClr val="tx1"/>
            </a:solidFill>
          </a:ln>
        </p:spPr>
        <p:txBody>
          <a:bodyPr wrap="square">
            <a:spAutoFit/>
          </a:bodyPr>
          <a:lstStyle/>
          <a:p>
            <a:pPr algn="ctr"/>
            <a:r>
              <a:rPr lang="en-CA" sz="2400"/>
              <a:t>Atorvastatin</a:t>
            </a:r>
          </a:p>
        </p:txBody>
      </p:sp>
      <p:sp>
        <p:nvSpPr>
          <p:cNvPr id="5" name="TextBox 4">
            <a:extLst>
              <a:ext uri="{FF2B5EF4-FFF2-40B4-BE49-F238E27FC236}">
                <a16:creationId xmlns:a16="http://schemas.microsoft.com/office/drawing/2014/main" id="{94F22CC7-0941-1F26-6F25-5966E671E527}"/>
              </a:ext>
            </a:extLst>
          </p:cNvPr>
          <p:cNvSpPr txBox="1"/>
          <p:nvPr/>
        </p:nvSpPr>
        <p:spPr>
          <a:xfrm>
            <a:off x="4998661" y="6072346"/>
            <a:ext cx="4459626" cy="461665"/>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CA" sz="2400" b="0" i="0">
                <a:solidFill>
                  <a:srgbClr val="000000"/>
                </a:solidFill>
                <a:effectLst/>
                <a:latin typeface="Calibri" panose="020F0502020204030204" pitchFamily="34" charset="0"/>
              </a:rPr>
              <a:t>Continue</a:t>
            </a:r>
            <a:endParaRPr lang="en-US" sz="2400"/>
          </a:p>
        </p:txBody>
      </p:sp>
      <p:sp>
        <p:nvSpPr>
          <p:cNvPr id="9" name="TextBox 8">
            <a:extLst>
              <a:ext uri="{FF2B5EF4-FFF2-40B4-BE49-F238E27FC236}">
                <a16:creationId xmlns:a16="http://schemas.microsoft.com/office/drawing/2014/main" id="{A02B8CCE-7C07-E00C-97EC-88DE4FBABB3A}"/>
              </a:ext>
            </a:extLst>
          </p:cNvPr>
          <p:cNvSpPr txBox="1"/>
          <p:nvPr/>
        </p:nvSpPr>
        <p:spPr>
          <a:xfrm>
            <a:off x="4991100" y="5455737"/>
            <a:ext cx="4459626" cy="461665"/>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CA" sz="2400" b="0" i="0">
                <a:solidFill>
                  <a:srgbClr val="000000"/>
                </a:solidFill>
                <a:effectLst/>
                <a:latin typeface="Calibri" panose="020F0502020204030204" pitchFamily="34" charset="0"/>
              </a:rPr>
              <a:t>Continue</a:t>
            </a:r>
            <a:endParaRPr lang="en-US" sz="2400"/>
          </a:p>
        </p:txBody>
      </p:sp>
      <p:sp>
        <p:nvSpPr>
          <p:cNvPr id="8" name="Content Placeholder 2">
            <a:extLst>
              <a:ext uri="{FF2B5EF4-FFF2-40B4-BE49-F238E27FC236}">
                <a16:creationId xmlns:a16="http://schemas.microsoft.com/office/drawing/2014/main" id="{E99043E2-B956-E2C4-B08E-503D704EA7C5}"/>
              </a:ext>
            </a:extLst>
          </p:cNvPr>
          <p:cNvSpPr>
            <a:spLocks noGrp="1"/>
          </p:cNvSpPr>
          <p:nvPr>
            <p:ph idx="1"/>
          </p:nvPr>
        </p:nvSpPr>
        <p:spPr>
          <a:xfrm>
            <a:off x="339319" y="2045118"/>
            <a:ext cx="9293292" cy="2069682"/>
          </a:xfrm>
          <a:solidFill>
            <a:schemeClr val="accent6">
              <a:lumMod val="20000"/>
              <a:lumOff val="80000"/>
            </a:schemeClr>
          </a:solidFill>
          <a:ln w="28575">
            <a:solidFill>
              <a:srgbClr val="00B050"/>
            </a:solidFill>
          </a:ln>
        </p:spPr>
        <p:txBody>
          <a:bodyPr vert="horz" lIns="91440" tIns="45720" rIns="91440" bIns="45720" rtlCol="0" anchor="t">
            <a:normAutofit/>
          </a:bodyPr>
          <a:lstStyle/>
          <a:p>
            <a:r>
              <a:rPr lang="en-US" sz="2600" dirty="0">
                <a:solidFill>
                  <a:srgbClr val="000000"/>
                </a:solidFill>
                <a:cs typeface="Calibri"/>
              </a:rPr>
              <a:t>Systematic reviews show that in patients with CAD:</a:t>
            </a:r>
          </a:p>
          <a:p>
            <a:pPr lvl="1"/>
            <a:r>
              <a:rPr lang="en-US" sz="2600" dirty="0">
                <a:solidFill>
                  <a:srgbClr val="000000"/>
                </a:solidFill>
                <a:cs typeface="Calibri"/>
              </a:rPr>
              <a:t>Statins have a 16% relative reduction in total mortality </a:t>
            </a:r>
          </a:p>
          <a:p>
            <a:pPr lvl="1"/>
            <a:r>
              <a:rPr lang="en-US" sz="2600" dirty="0" err="1">
                <a:solidFill>
                  <a:srgbClr val="000000"/>
                </a:solidFill>
                <a:cs typeface="Calibri"/>
              </a:rPr>
              <a:t>ACEi</a:t>
            </a:r>
            <a:r>
              <a:rPr lang="en-US" sz="2600" dirty="0">
                <a:solidFill>
                  <a:srgbClr val="000000"/>
                </a:solidFill>
                <a:cs typeface="Calibri"/>
              </a:rPr>
              <a:t>/ARBs have a 14% relative reduction in total mortality</a:t>
            </a:r>
          </a:p>
          <a:p>
            <a:pPr lvl="1"/>
            <a:r>
              <a:rPr lang="en-US" sz="2600" dirty="0">
                <a:solidFill>
                  <a:srgbClr val="000000"/>
                </a:solidFill>
                <a:cs typeface="Calibri"/>
              </a:rPr>
              <a:t>Both interventions also reduce the risk of CVD (myocardial infarction and stroke)</a:t>
            </a:r>
          </a:p>
          <a:p>
            <a:pPr marL="0" indent="0">
              <a:buNone/>
            </a:pPr>
            <a:endParaRPr lang="en-US" sz="2600" dirty="0">
              <a:solidFill>
                <a:srgbClr val="000000"/>
              </a:solidFill>
              <a:cs typeface="Calibri"/>
            </a:endParaRPr>
          </a:p>
        </p:txBody>
      </p:sp>
      <p:pic>
        <p:nvPicPr>
          <p:cNvPr id="6" name="Picture 5" descr="A cartoon of a person&#10;&#10;Description automatically generated">
            <a:extLst>
              <a:ext uri="{FF2B5EF4-FFF2-40B4-BE49-F238E27FC236}">
                <a16:creationId xmlns:a16="http://schemas.microsoft.com/office/drawing/2014/main" id="{5235F205-C5E9-296E-6A4E-32319EA39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5944" y="1254178"/>
            <a:ext cx="3101432" cy="5721243"/>
          </a:xfrm>
          <a:prstGeom prst="rect">
            <a:avLst/>
          </a:prstGeom>
        </p:spPr>
      </p:pic>
    </p:spTree>
    <p:extLst>
      <p:ext uri="{BB962C8B-B14F-4D97-AF65-F5344CB8AC3E}">
        <p14:creationId xmlns:p14="http://schemas.microsoft.com/office/powerpoint/2010/main" val="345595850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00216-F545-4113-8F6C-175614D72A05}"/>
              </a:ext>
            </a:extLst>
          </p:cNvPr>
          <p:cNvPicPr>
            <a:picLocks noChangeAspect="1"/>
          </p:cNvPicPr>
          <p:nvPr/>
        </p:nvPicPr>
        <p:blipFill>
          <a:blip r:embed="rId2"/>
          <a:stretch>
            <a:fillRect/>
          </a:stretch>
        </p:blipFill>
        <p:spPr>
          <a:xfrm>
            <a:off x="10408428" y="1501828"/>
            <a:ext cx="1780893" cy="5356172"/>
          </a:xfrm>
          <a:prstGeom prst="rect">
            <a:avLst/>
          </a:prstGeom>
        </p:spPr>
      </p:pic>
      <p:sp>
        <p:nvSpPr>
          <p:cNvPr id="7" name="TextBox 6">
            <a:extLst>
              <a:ext uri="{FF2B5EF4-FFF2-40B4-BE49-F238E27FC236}">
                <a16:creationId xmlns:a16="http://schemas.microsoft.com/office/drawing/2014/main" id="{C6B55B78-FB2B-BE46-9AA7-C587661E5ECE}"/>
              </a:ext>
            </a:extLst>
          </p:cNvPr>
          <p:cNvSpPr txBox="1"/>
          <p:nvPr/>
        </p:nvSpPr>
        <p:spPr>
          <a:xfrm>
            <a:off x="87327" y="4080208"/>
            <a:ext cx="9986835" cy="2677656"/>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400" dirty="0"/>
              <a:t>Please pick the one false answer:</a:t>
            </a:r>
          </a:p>
          <a:p>
            <a:pPr marL="514350" indent="-514350">
              <a:buFont typeface="+mj-lt"/>
              <a:buAutoNum type="alphaLcParenR"/>
            </a:pPr>
            <a:r>
              <a:rPr lang="en-US" sz="2400" dirty="0"/>
              <a:t>A penicillin allergy diagnosis in the chart is associated with patients receiving broader spectrum antibiotics</a:t>
            </a:r>
          </a:p>
          <a:p>
            <a:pPr marL="514350" indent="-514350">
              <a:buFont typeface="+mj-lt"/>
              <a:buAutoNum type="alphaLcParenR"/>
            </a:pPr>
            <a:r>
              <a:rPr lang="en-US" sz="2400" dirty="0"/>
              <a:t>It has been associated with increased chance of MRSA and C. difficile</a:t>
            </a:r>
          </a:p>
          <a:p>
            <a:pPr marL="514350" indent="-514350">
              <a:buFont typeface="+mj-lt"/>
              <a:buAutoNum type="alphaLcParenR"/>
            </a:pPr>
            <a:r>
              <a:rPr lang="en-US" sz="2400" dirty="0"/>
              <a:t>Up to 10% of the population has a label of penicillin allergy</a:t>
            </a:r>
          </a:p>
          <a:p>
            <a:pPr marL="514350" indent="-514350">
              <a:buFont typeface="+mj-lt"/>
              <a:buAutoNum type="alphaLcParenR"/>
            </a:pPr>
            <a:r>
              <a:rPr lang="en-US" sz="2400" dirty="0"/>
              <a:t>About 10% of patients with “penicillin allergy” can take penicillin safely</a:t>
            </a:r>
          </a:p>
          <a:p>
            <a:pPr marL="514350" indent="-514350">
              <a:buFont typeface="+mj-lt"/>
              <a:buAutoNum type="alphaLcParenR"/>
            </a:pPr>
            <a:r>
              <a:rPr lang="en-US" sz="2400" dirty="0">
                <a:effectLst/>
                <a:ea typeface="Calibri" panose="020F0502020204030204" pitchFamily="34" charset="0"/>
              </a:rPr>
              <a:t>“</a:t>
            </a:r>
            <a:r>
              <a:rPr lang="en-US" sz="2400" dirty="0" err="1">
                <a:effectLst/>
                <a:ea typeface="Calibri" panose="020F0502020204030204" pitchFamily="34" charset="0"/>
              </a:rPr>
              <a:t>Delabeling</a:t>
            </a:r>
            <a:r>
              <a:rPr lang="en-US" sz="2400" dirty="0">
                <a:effectLst/>
                <a:ea typeface="Calibri" panose="020F0502020204030204" pitchFamily="34" charset="0"/>
              </a:rPr>
              <a:t>” penicillin allergies </a:t>
            </a:r>
            <a:r>
              <a:rPr lang="en-US" sz="2400" dirty="0"/>
              <a:t>is recommended by multiple organizations​</a:t>
            </a:r>
            <a:endParaRPr lang="en-CA" sz="2400" dirty="0">
              <a:effectLst/>
              <a:ea typeface="Calibri" panose="020F0502020204030204" pitchFamily="34" charset="0"/>
            </a:endParaRPr>
          </a:p>
        </p:txBody>
      </p:sp>
      <p:sp>
        <p:nvSpPr>
          <p:cNvPr id="8" name="Oval Callout 7">
            <a:extLst>
              <a:ext uri="{FF2B5EF4-FFF2-40B4-BE49-F238E27FC236}">
                <a16:creationId xmlns:a16="http://schemas.microsoft.com/office/drawing/2014/main" id="{19B23FDD-D2AB-C548-8D36-5C7917493E44}"/>
              </a:ext>
            </a:extLst>
          </p:cNvPr>
          <p:cNvSpPr/>
          <p:nvPr/>
        </p:nvSpPr>
        <p:spPr>
          <a:xfrm>
            <a:off x="306702" y="650939"/>
            <a:ext cx="6427731" cy="1449664"/>
          </a:xfrm>
          <a:prstGeom prst="wedgeEllipseCallout">
            <a:avLst>
              <a:gd name="adj1" fmla="val 117764"/>
              <a:gd name="adj2" fmla="val 83974"/>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dirty="0"/>
              <a:t>Ana Flax, 30</a:t>
            </a:r>
          </a:p>
        </p:txBody>
      </p:sp>
      <p:sp>
        <p:nvSpPr>
          <p:cNvPr id="12" name="TextBox 11">
            <a:extLst>
              <a:ext uri="{FF2B5EF4-FFF2-40B4-BE49-F238E27FC236}">
                <a16:creationId xmlns:a16="http://schemas.microsoft.com/office/drawing/2014/main" id="{8AE7CCBD-C775-1245-89A1-03CA2A01FFAF}"/>
              </a:ext>
            </a:extLst>
          </p:cNvPr>
          <p:cNvSpPr txBox="1"/>
          <p:nvPr/>
        </p:nvSpPr>
        <p:spPr>
          <a:xfrm>
            <a:off x="838200" y="900274"/>
            <a:ext cx="5589630" cy="1200329"/>
          </a:xfrm>
          <a:prstGeom prst="rect">
            <a:avLst/>
          </a:prstGeom>
          <a:noFill/>
        </p:spPr>
        <p:txBody>
          <a:bodyPr wrap="square">
            <a:spAutoFit/>
          </a:bodyPr>
          <a:lstStyle/>
          <a:p>
            <a:pPr algn="ctr"/>
            <a:r>
              <a:rPr lang="en-US" sz="2400" dirty="0"/>
              <a:t>My friend was just in the emergency room and almost died because of her allergy to peanuts. </a:t>
            </a:r>
          </a:p>
        </p:txBody>
      </p:sp>
      <p:sp>
        <p:nvSpPr>
          <p:cNvPr id="17" name="Oval Callout 16">
            <a:extLst>
              <a:ext uri="{FF2B5EF4-FFF2-40B4-BE49-F238E27FC236}">
                <a16:creationId xmlns:a16="http://schemas.microsoft.com/office/drawing/2014/main" id="{82093859-ADD7-204C-86A7-7F90C3E8E969}"/>
              </a:ext>
            </a:extLst>
          </p:cNvPr>
          <p:cNvSpPr/>
          <p:nvPr/>
        </p:nvSpPr>
        <p:spPr>
          <a:xfrm>
            <a:off x="1915297" y="2171767"/>
            <a:ext cx="5317083" cy="1619649"/>
          </a:xfrm>
          <a:prstGeom prst="wedgeEllipseCallout">
            <a:avLst>
              <a:gd name="adj1" fmla="val 121612"/>
              <a:gd name="adj2" fmla="val -13667"/>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AF2D2D2-3F59-D54A-96FD-B438B508DF4B}"/>
              </a:ext>
            </a:extLst>
          </p:cNvPr>
          <p:cNvSpPr txBox="1"/>
          <p:nvPr/>
        </p:nvSpPr>
        <p:spPr>
          <a:xfrm>
            <a:off x="2125361" y="2460559"/>
            <a:ext cx="5057591" cy="1200329"/>
          </a:xfrm>
          <a:prstGeom prst="rect">
            <a:avLst/>
          </a:prstGeom>
          <a:noFill/>
        </p:spPr>
        <p:txBody>
          <a:bodyPr wrap="square" rtlCol="0">
            <a:spAutoFit/>
          </a:bodyPr>
          <a:lstStyle/>
          <a:p>
            <a:pPr algn="ctr"/>
            <a:r>
              <a:rPr lang="en-US" sz="2400" dirty="0"/>
              <a:t>I had a rash after taking penicillin as a kid, and I was told that I was allergic. Do you have that on my chart?</a:t>
            </a:r>
          </a:p>
        </p:txBody>
      </p:sp>
    </p:spTree>
    <p:extLst>
      <p:ext uri="{BB962C8B-B14F-4D97-AF65-F5344CB8AC3E}">
        <p14:creationId xmlns:p14="http://schemas.microsoft.com/office/powerpoint/2010/main" val="100013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p:bldP spid="17" grpId="0" animBg="1"/>
      <p:bldP spid="18"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6B55B78-FB2B-BE46-9AA7-C587661E5ECE}"/>
              </a:ext>
            </a:extLst>
          </p:cNvPr>
          <p:cNvSpPr txBox="1"/>
          <p:nvPr/>
        </p:nvSpPr>
        <p:spPr>
          <a:xfrm>
            <a:off x="87327" y="4080208"/>
            <a:ext cx="9986835" cy="2677656"/>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400" dirty="0"/>
              <a:t>Please pick the one false answer:</a:t>
            </a:r>
          </a:p>
          <a:p>
            <a:pPr marL="514350" indent="-514350">
              <a:buFont typeface="+mj-lt"/>
              <a:buAutoNum type="alphaLcParenR"/>
            </a:pPr>
            <a:r>
              <a:rPr lang="en-US" sz="2400" dirty="0"/>
              <a:t>A penicillin allergy diagnosis in the chart is associated with patients receiving broader spectrum antibiotics</a:t>
            </a:r>
          </a:p>
          <a:p>
            <a:pPr marL="514350" indent="-514350">
              <a:buFont typeface="+mj-lt"/>
              <a:buAutoNum type="alphaLcParenR"/>
            </a:pPr>
            <a:r>
              <a:rPr lang="en-US" sz="2400" dirty="0"/>
              <a:t>It has been associated with increased chance of MRSA and C. difficile</a:t>
            </a:r>
          </a:p>
          <a:p>
            <a:pPr marL="514350" indent="-514350">
              <a:buFont typeface="+mj-lt"/>
              <a:buAutoNum type="alphaLcParenR"/>
            </a:pPr>
            <a:r>
              <a:rPr lang="en-US" sz="2400" dirty="0"/>
              <a:t>Up to 10% of the population has a label of penicillin allergy</a:t>
            </a:r>
          </a:p>
          <a:p>
            <a:pPr marL="514350" indent="-514350">
              <a:buFont typeface="+mj-lt"/>
              <a:buAutoNum type="alphaLcParenR"/>
            </a:pPr>
            <a:r>
              <a:rPr lang="en-US" sz="2400" b="1" dirty="0">
                <a:solidFill>
                  <a:srgbClr val="00B050"/>
                </a:solidFill>
              </a:rPr>
              <a:t>About 10% of patients with “penicillin allergy” can take penicillin safely</a:t>
            </a:r>
          </a:p>
          <a:p>
            <a:pPr marL="514350" indent="-514350">
              <a:buFont typeface="+mj-lt"/>
              <a:buAutoNum type="alphaLcParenR"/>
            </a:pPr>
            <a:r>
              <a:rPr lang="en-US" sz="2400" dirty="0">
                <a:effectLst/>
                <a:ea typeface="Calibri" panose="020F0502020204030204" pitchFamily="34" charset="0"/>
              </a:rPr>
              <a:t>“</a:t>
            </a:r>
            <a:r>
              <a:rPr lang="en-US" sz="2400" dirty="0" err="1">
                <a:effectLst/>
                <a:ea typeface="Calibri" panose="020F0502020204030204" pitchFamily="34" charset="0"/>
              </a:rPr>
              <a:t>Delabeling</a:t>
            </a:r>
            <a:r>
              <a:rPr lang="en-US" sz="2400" dirty="0">
                <a:effectLst/>
                <a:ea typeface="Calibri" panose="020F0502020204030204" pitchFamily="34" charset="0"/>
              </a:rPr>
              <a:t>” penicillin allergies </a:t>
            </a:r>
            <a:r>
              <a:rPr lang="en-US" sz="2400" dirty="0"/>
              <a:t>is recommended by multiple organizations​</a:t>
            </a:r>
            <a:endParaRPr lang="en-CA" sz="2400" dirty="0">
              <a:effectLst/>
              <a:ea typeface="Calibri" panose="020F0502020204030204" pitchFamily="34" charset="0"/>
            </a:endParaRPr>
          </a:p>
        </p:txBody>
      </p:sp>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dirty="0"/>
              <a:t>Ana Flax, 30</a:t>
            </a:r>
          </a:p>
        </p:txBody>
      </p:sp>
      <p:sp>
        <p:nvSpPr>
          <p:cNvPr id="11" name="TextBox 10">
            <a:extLst>
              <a:ext uri="{FF2B5EF4-FFF2-40B4-BE49-F238E27FC236}">
                <a16:creationId xmlns:a16="http://schemas.microsoft.com/office/drawing/2014/main" id="{9179BD1D-5FB3-F346-99CD-6875C30AAD9B}"/>
              </a:ext>
            </a:extLst>
          </p:cNvPr>
          <p:cNvSpPr txBox="1"/>
          <p:nvPr/>
        </p:nvSpPr>
        <p:spPr>
          <a:xfrm>
            <a:off x="239692" y="1307306"/>
            <a:ext cx="9144471" cy="2677656"/>
          </a:xfrm>
          <a:prstGeom prst="rect">
            <a:avLst/>
          </a:prstGeom>
          <a:solidFill>
            <a:schemeClr val="accent6">
              <a:lumMod val="20000"/>
              <a:lumOff val="80000"/>
            </a:schemeClr>
          </a:solidFill>
          <a:ln w="28575">
            <a:solidFill>
              <a:srgbClr val="00B050"/>
            </a:solidFill>
          </a:ln>
        </p:spPr>
        <p:txBody>
          <a:bodyPr wrap="square">
            <a:spAutoFit/>
          </a:bodyPr>
          <a:lstStyle/>
          <a:p>
            <a:pPr fontAlgn="base">
              <a:buFont typeface="Arial" panose="020B0604020202020204" pitchFamily="34" charset="0"/>
              <a:buChar char="•"/>
            </a:pPr>
            <a:r>
              <a:rPr lang="en-US" sz="2400" dirty="0"/>
              <a:t> Up to </a:t>
            </a:r>
            <a:r>
              <a:rPr lang="en-US" sz="2400" b="1" dirty="0"/>
              <a:t>98%</a:t>
            </a:r>
            <a:r>
              <a:rPr lang="en-US" sz="2400" dirty="0"/>
              <a:t> with a penicillin allergy label can take beta-lactams safely.</a:t>
            </a:r>
            <a:endParaRPr lang="en-US" sz="2400" b="0" i="0" u="none" strike="noStrike" dirty="0">
              <a:solidFill>
                <a:srgbClr val="000000"/>
              </a:solidFill>
              <a:effectLst/>
            </a:endParaRPr>
          </a:p>
          <a:p>
            <a:pPr algn="l" rtl="0" fontAlgn="base">
              <a:buFont typeface="Arial" panose="020B0604020202020204" pitchFamily="34" charset="0"/>
              <a:buChar char="•"/>
            </a:pPr>
            <a:r>
              <a:rPr lang="en-US" sz="2400" b="0" i="0" u="none" strike="noStrike" dirty="0">
                <a:solidFill>
                  <a:srgbClr val="000000"/>
                </a:solidFill>
                <a:effectLst/>
              </a:rPr>
              <a:t> </a:t>
            </a:r>
            <a:r>
              <a:rPr lang="en-US" sz="2400" b="1" i="0" u="none" strike="noStrike" dirty="0">
                <a:solidFill>
                  <a:srgbClr val="000000"/>
                </a:solidFill>
                <a:effectLst/>
              </a:rPr>
              <a:t>Cohort studies</a:t>
            </a:r>
            <a:r>
              <a:rPr lang="en-US" sz="2400" b="1" dirty="0">
                <a:solidFill>
                  <a:srgbClr val="000000"/>
                </a:solidFill>
              </a:rPr>
              <a:t> </a:t>
            </a:r>
            <a:r>
              <a:rPr lang="en-US" sz="2400" dirty="0">
                <a:solidFill>
                  <a:srgbClr val="000000"/>
                </a:solidFill>
              </a:rPr>
              <a:t>found “</a:t>
            </a:r>
            <a:r>
              <a:rPr lang="en-US" sz="2400" b="0" i="0" u="none" strike="noStrike" dirty="0">
                <a:solidFill>
                  <a:srgbClr val="000000"/>
                </a:solidFill>
                <a:effectLst/>
              </a:rPr>
              <a:t>Penicillin allergic" patients were more likely to receive clindamycin and develop MRSA and C. Difficile  (relative risk increases 3.89, 1.69, and 1.26, respectively).</a:t>
            </a:r>
            <a:endParaRPr lang="en-US" sz="2400" b="0" i="0" dirty="0">
              <a:solidFill>
                <a:srgbClr val="000000"/>
              </a:solidFill>
              <a:effectLst/>
            </a:endParaRPr>
          </a:p>
          <a:p>
            <a:pPr algn="l" rtl="0" fontAlgn="base">
              <a:buFont typeface="Arial" panose="020B0604020202020204" pitchFamily="34" charset="0"/>
              <a:buChar char="•"/>
            </a:pPr>
            <a:r>
              <a:rPr lang="en-US" sz="2400" b="0" i="0" u="none" strike="noStrike" dirty="0">
                <a:solidFill>
                  <a:srgbClr val="000000"/>
                </a:solidFill>
                <a:effectLst/>
              </a:rPr>
              <a:t> About 10% of the population carry a </a:t>
            </a:r>
            <a:r>
              <a:rPr lang="en-US" sz="2400" b="1" i="0" u="none" strike="noStrike" dirty="0">
                <a:solidFill>
                  <a:srgbClr val="000000"/>
                </a:solidFill>
                <a:effectLst/>
              </a:rPr>
              <a:t>label</a:t>
            </a:r>
            <a:r>
              <a:rPr lang="en-US" sz="2400" b="0" i="0" u="none" strike="noStrike" dirty="0">
                <a:solidFill>
                  <a:srgbClr val="000000"/>
                </a:solidFill>
                <a:effectLst/>
              </a:rPr>
              <a:t> of </a:t>
            </a:r>
            <a:r>
              <a:rPr lang="en-US" sz="2400" b="0" i="0" u="none" strike="noStrike" dirty="0" err="1">
                <a:solidFill>
                  <a:srgbClr val="000000"/>
                </a:solidFill>
                <a:effectLst/>
              </a:rPr>
              <a:t>pencillin</a:t>
            </a:r>
            <a:r>
              <a:rPr lang="en-US" sz="2400" b="0" i="0" u="none" strike="noStrike" dirty="0">
                <a:solidFill>
                  <a:srgbClr val="000000"/>
                </a:solidFill>
                <a:effectLst/>
              </a:rPr>
              <a:t> allergy </a:t>
            </a:r>
            <a:endParaRPr lang="en-US" sz="2400" b="0" i="0" dirty="0">
              <a:solidFill>
                <a:srgbClr val="000000"/>
              </a:solidFill>
              <a:effectLst/>
            </a:endParaRPr>
          </a:p>
          <a:p>
            <a:pPr algn="l" rtl="0" fontAlgn="base">
              <a:buFont typeface="Arial" panose="020B0604020202020204" pitchFamily="34" charset="0"/>
              <a:buChar char="•"/>
            </a:pPr>
            <a:r>
              <a:rPr lang="en-US" sz="2400" b="0" i="0" u="none" strike="noStrike" dirty="0">
                <a:solidFill>
                  <a:srgbClr val="000000"/>
                </a:solidFill>
                <a:effectLst/>
              </a:rPr>
              <a:t> </a:t>
            </a:r>
            <a:r>
              <a:rPr lang="en-US" sz="2400" b="1" i="0" u="none" strike="noStrike" dirty="0" err="1">
                <a:solidFill>
                  <a:srgbClr val="000000"/>
                </a:solidFill>
                <a:effectLst/>
              </a:rPr>
              <a:t>Delabeling</a:t>
            </a:r>
            <a:r>
              <a:rPr lang="en-US" sz="2400" b="0" i="0" u="none" strike="noStrike" dirty="0">
                <a:solidFill>
                  <a:srgbClr val="000000"/>
                </a:solidFill>
                <a:effectLst/>
              </a:rPr>
              <a:t> is recommended by Choosing Wisely, the CDC and the Canadian Society of Allergy and Clinical immunology.</a:t>
            </a:r>
            <a:endParaRPr lang="en-US" sz="2400" b="0" i="0" dirty="0">
              <a:solidFill>
                <a:srgbClr val="000000"/>
              </a:solidFill>
              <a:effectLst/>
            </a:endParaRPr>
          </a:p>
        </p:txBody>
      </p:sp>
      <p:pic>
        <p:nvPicPr>
          <p:cNvPr id="2" name="Picture 1">
            <a:extLst>
              <a:ext uri="{FF2B5EF4-FFF2-40B4-BE49-F238E27FC236}">
                <a16:creationId xmlns:a16="http://schemas.microsoft.com/office/drawing/2014/main" id="{40B7DB7E-D5FF-7F36-D8DD-71303C2BE5B5}"/>
              </a:ext>
            </a:extLst>
          </p:cNvPr>
          <p:cNvPicPr>
            <a:picLocks noChangeAspect="1"/>
          </p:cNvPicPr>
          <p:nvPr/>
        </p:nvPicPr>
        <p:blipFill>
          <a:blip r:embed="rId2"/>
          <a:stretch>
            <a:fillRect/>
          </a:stretch>
        </p:blipFill>
        <p:spPr>
          <a:xfrm>
            <a:off x="10408428" y="1501828"/>
            <a:ext cx="1780893" cy="5356172"/>
          </a:xfrm>
          <a:prstGeom prst="rect">
            <a:avLst/>
          </a:prstGeom>
        </p:spPr>
      </p:pic>
    </p:spTree>
    <p:extLst>
      <p:ext uri="{BB962C8B-B14F-4D97-AF65-F5344CB8AC3E}">
        <p14:creationId xmlns:p14="http://schemas.microsoft.com/office/powerpoint/2010/main" val="280438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dirty="0"/>
              <a:t>Ana Flax, 30</a:t>
            </a:r>
          </a:p>
        </p:txBody>
      </p:sp>
      <p:pic>
        <p:nvPicPr>
          <p:cNvPr id="8" name="Graphic 7" descr="Lights On outline">
            <a:extLst>
              <a:ext uri="{FF2B5EF4-FFF2-40B4-BE49-F238E27FC236}">
                <a16:creationId xmlns:a16="http://schemas.microsoft.com/office/drawing/2014/main" id="{D224E31D-4E89-B342-8BF6-10ED520F81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697" y="204303"/>
            <a:ext cx="914400" cy="914400"/>
          </a:xfrm>
          <a:prstGeom prst="rect">
            <a:avLst/>
          </a:prstGeom>
        </p:spPr>
      </p:pic>
      <p:sp>
        <p:nvSpPr>
          <p:cNvPr id="9" name="10-Point Star 8">
            <a:extLst>
              <a:ext uri="{FF2B5EF4-FFF2-40B4-BE49-F238E27FC236}">
                <a16:creationId xmlns:a16="http://schemas.microsoft.com/office/drawing/2014/main" id="{52A63312-3AF3-CF4A-908C-2A1F97DC32A4}"/>
              </a:ext>
            </a:extLst>
          </p:cNvPr>
          <p:cNvSpPr/>
          <p:nvPr/>
        </p:nvSpPr>
        <p:spPr>
          <a:xfrm>
            <a:off x="838200" y="1279525"/>
            <a:ext cx="8358809" cy="5081517"/>
          </a:xfrm>
          <a:prstGeom prst="star10">
            <a:avLst/>
          </a:prstGeom>
          <a:solidFill>
            <a:schemeClr val="accent6">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06A2EF-5447-A643-9A49-6A780FB94B05}"/>
              </a:ext>
            </a:extLst>
          </p:cNvPr>
          <p:cNvSpPr txBox="1"/>
          <p:nvPr/>
        </p:nvSpPr>
        <p:spPr>
          <a:xfrm>
            <a:off x="2009360" y="2135206"/>
            <a:ext cx="6016487" cy="3370153"/>
          </a:xfrm>
          <a:prstGeom prst="rect">
            <a:avLst/>
          </a:prstGeom>
          <a:noFill/>
        </p:spPr>
        <p:txBody>
          <a:bodyPr wrap="square">
            <a:spAutoFit/>
          </a:bodyPr>
          <a:lstStyle/>
          <a:p>
            <a:pPr algn="ctr">
              <a:spcBef>
                <a:spcPts val="600"/>
              </a:spcBef>
            </a:pPr>
            <a:r>
              <a:rPr lang="en-US" sz="2600" b="0" i="0" u="none" strike="noStrike" dirty="0">
                <a:solidFill>
                  <a:srgbClr val="000000"/>
                </a:solidFill>
                <a:effectLst/>
                <a:latin typeface="Calibri" panose="020F0502020204030204" pitchFamily="34" charset="0"/>
              </a:rPr>
              <a:t>In the past, if a patient had a diagnosis of penicillin allergy and needed antibiotics, </a:t>
            </a:r>
            <a:r>
              <a:rPr lang="en-US" sz="2600" dirty="0">
                <a:solidFill>
                  <a:srgbClr val="000000"/>
                </a:solidFill>
                <a:latin typeface="Calibri" panose="020F0502020204030204" pitchFamily="34" charset="0"/>
              </a:rPr>
              <a:t>we</a:t>
            </a:r>
            <a:r>
              <a:rPr lang="en-US" sz="2600" b="0" i="0" u="none" strike="noStrike" dirty="0">
                <a:solidFill>
                  <a:srgbClr val="000000"/>
                </a:solidFill>
                <a:effectLst/>
                <a:latin typeface="Calibri" panose="020F0502020204030204" pitchFamily="34" charset="0"/>
              </a:rPr>
              <a:t> would have considered a beta-lactam with a different side-chain. But, with the realization that up to 98% of patients with a penicillin label can take penicillin safely, the question now is: </a:t>
            </a:r>
          </a:p>
          <a:p>
            <a:pPr algn="ctr">
              <a:spcBef>
                <a:spcPts val="600"/>
              </a:spcBef>
            </a:pPr>
            <a:r>
              <a:rPr lang="en-US" sz="2600" b="1" i="0" u="none" strike="noStrike" dirty="0">
                <a:solidFill>
                  <a:srgbClr val="000000"/>
                </a:solidFill>
                <a:effectLst/>
                <a:latin typeface="Calibri" panose="020F0502020204030204" pitchFamily="34" charset="0"/>
              </a:rPr>
              <a:t>“Is my patient really allergic to penicillin?”</a:t>
            </a:r>
            <a:endParaRPr lang="en-US" sz="2600" b="1" dirty="0"/>
          </a:p>
        </p:txBody>
      </p:sp>
      <p:pic>
        <p:nvPicPr>
          <p:cNvPr id="2" name="Picture 1">
            <a:extLst>
              <a:ext uri="{FF2B5EF4-FFF2-40B4-BE49-F238E27FC236}">
                <a16:creationId xmlns:a16="http://schemas.microsoft.com/office/drawing/2014/main" id="{0A2918E0-15D2-D11A-1479-9AFA07A48938}"/>
              </a:ext>
            </a:extLst>
          </p:cNvPr>
          <p:cNvPicPr>
            <a:picLocks noChangeAspect="1"/>
          </p:cNvPicPr>
          <p:nvPr/>
        </p:nvPicPr>
        <p:blipFill>
          <a:blip r:embed="rId4"/>
          <a:stretch>
            <a:fillRect/>
          </a:stretch>
        </p:blipFill>
        <p:spPr>
          <a:xfrm>
            <a:off x="10408428" y="1501828"/>
            <a:ext cx="1780893" cy="5356172"/>
          </a:xfrm>
          <a:prstGeom prst="rect">
            <a:avLst/>
          </a:prstGeom>
        </p:spPr>
      </p:pic>
    </p:spTree>
    <p:extLst>
      <p:ext uri="{BB962C8B-B14F-4D97-AF65-F5344CB8AC3E}">
        <p14:creationId xmlns:p14="http://schemas.microsoft.com/office/powerpoint/2010/main" val="103414590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36433F-F92B-9740-9FC5-E02F09664B6F}"/>
              </a:ext>
            </a:extLst>
          </p:cNvPr>
          <p:cNvPicPr>
            <a:picLocks noChangeAspect="1"/>
          </p:cNvPicPr>
          <p:nvPr/>
        </p:nvPicPr>
        <p:blipFill>
          <a:blip r:embed="rId2"/>
          <a:stretch>
            <a:fillRect/>
          </a:stretch>
        </p:blipFill>
        <p:spPr>
          <a:xfrm>
            <a:off x="10408428" y="1501828"/>
            <a:ext cx="1780893" cy="5356172"/>
          </a:xfrm>
          <a:prstGeom prst="rect">
            <a:avLst/>
          </a:prstGeom>
        </p:spPr>
      </p:pic>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dirty="0"/>
              <a:t>Ana Flax, 30</a:t>
            </a:r>
          </a:p>
        </p:txBody>
      </p:sp>
      <p:sp>
        <p:nvSpPr>
          <p:cNvPr id="7" name="Rounded Rectangular Callout 6">
            <a:extLst>
              <a:ext uri="{FF2B5EF4-FFF2-40B4-BE49-F238E27FC236}">
                <a16:creationId xmlns:a16="http://schemas.microsoft.com/office/drawing/2014/main" id="{E2586C91-FA5B-ED46-8C11-C4A66B7B67CD}"/>
              </a:ext>
            </a:extLst>
          </p:cNvPr>
          <p:cNvSpPr/>
          <p:nvPr/>
        </p:nvSpPr>
        <p:spPr>
          <a:xfrm>
            <a:off x="566622" y="925008"/>
            <a:ext cx="3263633" cy="1292662"/>
          </a:xfrm>
          <a:prstGeom prst="wedgeRoundRectCallout">
            <a:avLst>
              <a:gd name="adj1" fmla="val -66209"/>
              <a:gd name="adj2" fmla="val 55177"/>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0DD8E97-B731-9146-B339-9C1FD338658A}"/>
              </a:ext>
            </a:extLst>
          </p:cNvPr>
          <p:cNvSpPr txBox="1"/>
          <p:nvPr/>
        </p:nvSpPr>
        <p:spPr>
          <a:xfrm>
            <a:off x="541357" y="903050"/>
            <a:ext cx="3228383" cy="1292662"/>
          </a:xfrm>
          <a:prstGeom prst="rect">
            <a:avLst/>
          </a:prstGeom>
          <a:noFill/>
        </p:spPr>
        <p:txBody>
          <a:bodyPr wrap="square" rtlCol="0">
            <a:spAutoFit/>
          </a:bodyPr>
          <a:lstStyle/>
          <a:p>
            <a:pPr algn="ctr"/>
            <a:r>
              <a:rPr lang="en-US" sz="2600" dirty="0">
                <a:solidFill>
                  <a:schemeClr val="bg1"/>
                </a:solidFill>
              </a:rPr>
              <a:t>It might help to know a little more about your allergy and rash</a:t>
            </a:r>
            <a:r>
              <a:rPr lang="en-US" sz="2400" dirty="0">
                <a:solidFill>
                  <a:schemeClr val="bg1"/>
                </a:solidFill>
              </a:rPr>
              <a:t>.</a:t>
            </a:r>
          </a:p>
        </p:txBody>
      </p:sp>
      <p:sp>
        <p:nvSpPr>
          <p:cNvPr id="11" name="Oval Callout 10">
            <a:extLst>
              <a:ext uri="{FF2B5EF4-FFF2-40B4-BE49-F238E27FC236}">
                <a16:creationId xmlns:a16="http://schemas.microsoft.com/office/drawing/2014/main" id="{D77252FD-28D7-B249-B63B-50055F9E27EE}"/>
              </a:ext>
            </a:extLst>
          </p:cNvPr>
          <p:cNvSpPr/>
          <p:nvPr/>
        </p:nvSpPr>
        <p:spPr>
          <a:xfrm>
            <a:off x="3987070" y="1325483"/>
            <a:ext cx="4931643" cy="1692772"/>
          </a:xfrm>
          <a:prstGeom prst="wedgeEllipseCallout">
            <a:avLst>
              <a:gd name="adj1" fmla="val 89932"/>
              <a:gd name="adj2" fmla="val 17461"/>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426359A-D061-9141-B28D-2E224CA72835}"/>
              </a:ext>
            </a:extLst>
          </p:cNvPr>
          <p:cNvSpPr txBox="1"/>
          <p:nvPr/>
        </p:nvSpPr>
        <p:spPr>
          <a:xfrm>
            <a:off x="4197927" y="1318535"/>
            <a:ext cx="4387857" cy="1692771"/>
          </a:xfrm>
          <a:prstGeom prst="rect">
            <a:avLst/>
          </a:prstGeom>
          <a:noFill/>
        </p:spPr>
        <p:txBody>
          <a:bodyPr wrap="square">
            <a:spAutoFit/>
          </a:bodyPr>
          <a:lstStyle/>
          <a:p>
            <a:pPr algn="ctr"/>
            <a:r>
              <a:rPr lang="en-US" sz="2600" b="0" i="0" u="none" strike="noStrike" dirty="0">
                <a:solidFill>
                  <a:srgbClr val="000000"/>
                </a:solidFill>
                <a:effectLst/>
                <a:latin typeface="Calibri" panose="020F0502020204030204" pitchFamily="34" charset="0"/>
              </a:rPr>
              <a:t>My mom said </a:t>
            </a:r>
          </a:p>
          <a:p>
            <a:pPr algn="ctr"/>
            <a:r>
              <a:rPr lang="en-US" sz="2600" b="0" i="0" u="none" strike="noStrike" dirty="0">
                <a:solidFill>
                  <a:srgbClr val="000000"/>
                </a:solidFill>
                <a:effectLst/>
                <a:latin typeface="Calibri" panose="020F0502020204030204" pitchFamily="34" charset="0"/>
              </a:rPr>
              <a:t>I had a rash as a kid when I was sick and got penicillin.   That’s all I know about it. </a:t>
            </a:r>
            <a:endParaRPr lang="en-US" sz="2600" dirty="0"/>
          </a:p>
        </p:txBody>
      </p:sp>
      <p:sp>
        <p:nvSpPr>
          <p:cNvPr id="15" name="TextBox 14">
            <a:extLst>
              <a:ext uri="{FF2B5EF4-FFF2-40B4-BE49-F238E27FC236}">
                <a16:creationId xmlns:a16="http://schemas.microsoft.com/office/drawing/2014/main" id="{C4591453-33DE-DF4A-92FF-DF7E07653708}"/>
              </a:ext>
            </a:extLst>
          </p:cNvPr>
          <p:cNvSpPr txBox="1"/>
          <p:nvPr/>
        </p:nvSpPr>
        <p:spPr>
          <a:xfrm>
            <a:off x="-1" y="4487923"/>
            <a:ext cx="9273309" cy="2308324"/>
          </a:xfrm>
          <a:prstGeom prst="rect">
            <a:avLst/>
          </a:prstGeom>
          <a:noFill/>
        </p:spPr>
        <p:txBody>
          <a:bodyPr wrap="square">
            <a:spAutoFit/>
          </a:bodyPr>
          <a:lstStyle/>
          <a:p>
            <a:pPr algn="l" rtl="0" fontAlgn="base"/>
            <a:r>
              <a:rPr lang="en-US" sz="2400" b="0" i="0" u="none" strike="noStrike" dirty="0">
                <a:solidFill>
                  <a:srgbClr val="000000"/>
                </a:solidFill>
                <a:effectLst/>
                <a:latin typeface="Calibri" panose="020F0502020204030204" pitchFamily="34" charset="0"/>
              </a:rPr>
              <a:t>Which of the following would make a “real” penicillin allergy more likely?</a:t>
            </a:r>
            <a:endParaRPr lang="en-US" sz="2400" b="0" i="0" dirty="0">
              <a:solidFill>
                <a:srgbClr val="000000"/>
              </a:solidFill>
              <a:effectLst/>
              <a:latin typeface="Segoe UI" panose="020B0502040204020203" pitchFamily="34" charset="0"/>
            </a:endParaRPr>
          </a:p>
          <a:p>
            <a:pPr marL="457200" indent="-457200" algn="l" rtl="0" fontAlgn="base">
              <a:buFont typeface="+mj-lt"/>
              <a:buAutoNum type="alphaLcParenR"/>
            </a:pPr>
            <a:r>
              <a:rPr lang="en-US" sz="2400" b="0" i="0" u="none" strike="noStrike" dirty="0">
                <a:solidFill>
                  <a:srgbClr val="000000"/>
                </a:solidFill>
                <a:effectLst/>
                <a:latin typeface="Calibri" panose="020F0502020204030204" pitchFamily="34" charset="0"/>
              </a:rPr>
              <a:t>The allergy occurred five or fewer years ago</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marL="457200" indent="-457200" algn="l" rtl="0" fontAlgn="base">
              <a:buFont typeface="+mj-lt"/>
              <a:buAutoNum type="alphaLcParenR"/>
            </a:pPr>
            <a:r>
              <a:rPr lang="en-US" sz="2400" b="0" i="0" u="none" strike="noStrike" dirty="0">
                <a:solidFill>
                  <a:srgbClr val="000000"/>
                </a:solidFill>
                <a:effectLst/>
                <a:latin typeface="Calibri" panose="020F0502020204030204" pitchFamily="34" charset="0"/>
              </a:rPr>
              <a:t>The patient had anaphylaxis/angioedema</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marL="457200" indent="-457200" algn="l" rtl="0" fontAlgn="base">
              <a:buFont typeface="+mj-lt"/>
              <a:buAutoNum type="alphaLcParenR"/>
            </a:pPr>
            <a:r>
              <a:rPr lang="en-US" sz="2400" b="0" i="0" u="none" strike="noStrike" dirty="0">
                <a:solidFill>
                  <a:srgbClr val="000000"/>
                </a:solidFill>
                <a:effectLst/>
                <a:latin typeface="Calibri" panose="020F0502020204030204" pitchFamily="34" charset="0"/>
              </a:rPr>
              <a:t>The patient had severe cutaneous adverse reaction</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marL="457200" indent="-457200" algn="l" rtl="0" fontAlgn="base">
              <a:buFont typeface="+mj-lt"/>
              <a:buAutoNum type="alphaLcParenR"/>
            </a:pPr>
            <a:r>
              <a:rPr lang="en-US" sz="2400" b="0" i="0" u="none" strike="noStrike" dirty="0">
                <a:solidFill>
                  <a:srgbClr val="000000"/>
                </a:solidFill>
                <a:effectLst/>
                <a:latin typeface="Calibri" panose="020F0502020204030204" pitchFamily="34" charset="0"/>
              </a:rPr>
              <a:t>The allergy episode required medical treatments</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marL="457200" indent="-457200" algn="l" rtl="0" fontAlgn="base">
              <a:buFont typeface="+mj-lt"/>
              <a:buAutoNum type="alphaLcParenR"/>
            </a:pPr>
            <a:r>
              <a:rPr lang="en-US" sz="2400" b="0" i="0" u="none" strike="noStrike" dirty="0">
                <a:solidFill>
                  <a:srgbClr val="000000"/>
                </a:solidFill>
                <a:effectLst/>
                <a:latin typeface="Calibri" panose="020F0502020204030204" pitchFamily="34" charset="0"/>
              </a:rPr>
              <a:t>All of the above</a:t>
            </a:r>
            <a:endParaRPr lang="en-US" sz="2400" b="0" i="0" dirty="0">
              <a:solidFill>
                <a:srgbClr val="000000"/>
              </a:solidFill>
              <a:effectLst/>
              <a:latin typeface="Arial" panose="020B0604020202020204" pitchFamily="34" charset="0"/>
            </a:endParaRPr>
          </a:p>
        </p:txBody>
      </p:sp>
      <p:sp>
        <p:nvSpPr>
          <p:cNvPr id="16" name="Oval Callout 15">
            <a:extLst>
              <a:ext uri="{FF2B5EF4-FFF2-40B4-BE49-F238E27FC236}">
                <a16:creationId xmlns:a16="http://schemas.microsoft.com/office/drawing/2014/main" id="{0A6EA3BD-B49C-E84A-8C64-9F4B6B0A48DB}"/>
              </a:ext>
            </a:extLst>
          </p:cNvPr>
          <p:cNvSpPr/>
          <p:nvPr/>
        </p:nvSpPr>
        <p:spPr>
          <a:xfrm>
            <a:off x="5526156" y="3120700"/>
            <a:ext cx="3602967" cy="968213"/>
          </a:xfrm>
          <a:prstGeom prst="wedgeEllipseCallout">
            <a:avLst>
              <a:gd name="adj1" fmla="val 100575"/>
              <a:gd name="adj2" fmla="val -97481"/>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C964BEC-9728-8342-896B-D4FCCFAAFFB9}"/>
              </a:ext>
            </a:extLst>
          </p:cNvPr>
          <p:cNvSpPr txBox="1"/>
          <p:nvPr/>
        </p:nvSpPr>
        <p:spPr>
          <a:xfrm>
            <a:off x="6096000" y="3151814"/>
            <a:ext cx="2842841" cy="892552"/>
          </a:xfrm>
          <a:prstGeom prst="rect">
            <a:avLst/>
          </a:prstGeom>
          <a:noFill/>
        </p:spPr>
        <p:txBody>
          <a:bodyPr wrap="square" rtlCol="0">
            <a:spAutoFit/>
          </a:bodyPr>
          <a:lstStyle/>
          <a:p>
            <a:pPr algn="ctr"/>
            <a:r>
              <a:rPr lang="en-US" sz="2600" dirty="0"/>
              <a:t>I don’t think I’ve had Penicillin since.</a:t>
            </a:r>
          </a:p>
        </p:txBody>
      </p:sp>
    </p:spTree>
    <p:extLst>
      <p:ext uri="{BB962C8B-B14F-4D97-AF65-F5344CB8AC3E}">
        <p14:creationId xmlns:p14="http://schemas.microsoft.com/office/powerpoint/2010/main" val="211596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p:bldP spid="16" grpId="0" animBg="1"/>
      <p:bldP spid="17"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dirty="0"/>
              <a:t>Ana Flax, 30</a:t>
            </a:r>
          </a:p>
        </p:txBody>
      </p:sp>
      <p:sp>
        <p:nvSpPr>
          <p:cNvPr id="15" name="TextBox 14">
            <a:extLst>
              <a:ext uri="{FF2B5EF4-FFF2-40B4-BE49-F238E27FC236}">
                <a16:creationId xmlns:a16="http://schemas.microsoft.com/office/drawing/2014/main" id="{C4591453-33DE-DF4A-92FF-DF7E07653708}"/>
              </a:ext>
            </a:extLst>
          </p:cNvPr>
          <p:cNvSpPr txBox="1"/>
          <p:nvPr/>
        </p:nvSpPr>
        <p:spPr>
          <a:xfrm>
            <a:off x="52205" y="4549676"/>
            <a:ext cx="9784522" cy="2308324"/>
          </a:xfrm>
          <a:prstGeom prst="rect">
            <a:avLst/>
          </a:prstGeom>
          <a:noFill/>
        </p:spPr>
        <p:txBody>
          <a:bodyPr wrap="square">
            <a:spAutoFit/>
          </a:bodyPr>
          <a:lstStyle/>
          <a:p>
            <a:pPr algn="l" rtl="0" fontAlgn="base"/>
            <a:r>
              <a:rPr lang="en-US" sz="2400" b="0" i="0" u="none" strike="noStrike" dirty="0">
                <a:solidFill>
                  <a:srgbClr val="000000"/>
                </a:solidFill>
                <a:effectLst/>
                <a:latin typeface="Calibri" panose="020F0502020204030204" pitchFamily="34" charset="0"/>
              </a:rPr>
              <a:t>Which of the following would make a “real” penicillin allergy more likely?</a:t>
            </a:r>
            <a:endParaRPr lang="en-US" sz="2400" b="0" i="0" dirty="0">
              <a:solidFill>
                <a:srgbClr val="000000"/>
              </a:solidFill>
              <a:effectLst/>
              <a:latin typeface="Segoe UI" panose="020B0502040204020203" pitchFamily="34" charset="0"/>
            </a:endParaRPr>
          </a:p>
          <a:p>
            <a:pPr marL="457200" indent="-457200" algn="l" rtl="0" fontAlgn="base">
              <a:buFont typeface="+mj-lt"/>
              <a:buAutoNum type="alphaLcParenR"/>
            </a:pPr>
            <a:r>
              <a:rPr lang="en-US" sz="2400" b="0" i="0" u="none" strike="noStrike" dirty="0">
                <a:solidFill>
                  <a:srgbClr val="000000"/>
                </a:solidFill>
                <a:effectLst/>
                <a:latin typeface="Calibri" panose="020F0502020204030204" pitchFamily="34" charset="0"/>
              </a:rPr>
              <a:t>The allergy occurred five or fewer years ago</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marL="457200" indent="-457200" algn="l" rtl="0" fontAlgn="base">
              <a:buFont typeface="+mj-lt"/>
              <a:buAutoNum type="alphaLcParenR"/>
            </a:pPr>
            <a:r>
              <a:rPr lang="en-US" sz="2400" b="0" i="0" u="none" strike="noStrike" dirty="0">
                <a:solidFill>
                  <a:srgbClr val="000000"/>
                </a:solidFill>
                <a:effectLst/>
                <a:latin typeface="Calibri" panose="020F0502020204030204" pitchFamily="34" charset="0"/>
              </a:rPr>
              <a:t>The patient had anaphylaxis/angioedema</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marL="457200" indent="-457200" algn="l" rtl="0" fontAlgn="base">
              <a:buFont typeface="+mj-lt"/>
              <a:buAutoNum type="alphaLcParenR"/>
            </a:pPr>
            <a:r>
              <a:rPr lang="en-US" sz="2400" b="0" i="0" u="none" strike="noStrike" dirty="0">
                <a:solidFill>
                  <a:srgbClr val="000000"/>
                </a:solidFill>
                <a:effectLst/>
                <a:latin typeface="Calibri" panose="020F0502020204030204" pitchFamily="34" charset="0"/>
              </a:rPr>
              <a:t>The patient had severe cutaneous adverse reaction</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marL="457200" indent="-457200" algn="l" rtl="0" fontAlgn="base">
              <a:buFont typeface="+mj-lt"/>
              <a:buAutoNum type="alphaLcParenR"/>
            </a:pPr>
            <a:r>
              <a:rPr lang="en-US" sz="2400" b="0" i="0" u="none" strike="noStrike" dirty="0">
                <a:solidFill>
                  <a:srgbClr val="000000"/>
                </a:solidFill>
                <a:effectLst/>
                <a:latin typeface="Calibri" panose="020F0502020204030204" pitchFamily="34" charset="0"/>
              </a:rPr>
              <a:t>The allergy episode required medical treatments</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marL="457200" indent="-457200" algn="l" rtl="0" fontAlgn="base">
              <a:buFont typeface="+mj-lt"/>
              <a:buAutoNum type="alphaLcParenR"/>
            </a:pPr>
            <a:r>
              <a:rPr lang="en-US" sz="2400" b="1" i="0" u="none" strike="noStrike" dirty="0">
                <a:solidFill>
                  <a:srgbClr val="00B050"/>
                </a:solidFill>
                <a:effectLst/>
                <a:latin typeface="Calibri" panose="020F0502020204030204" pitchFamily="34" charset="0"/>
              </a:rPr>
              <a:t>All of the above</a:t>
            </a:r>
            <a:endParaRPr lang="en-US" sz="2400" b="1" i="0" dirty="0">
              <a:solidFill>
                <a:srgbClr val="00B050"/>
              </a:solidFill>
              <a:effectLst/>
              <a:latin typeface="Arial" panose="020B0604020202020204" pitchFamily="34" charset="0"/>
            </a:endParaRPr>
          </a:p>
        </p:txBody>
      </p:sp>
      <p:pic>
        <p:nvPicPr>
          <p:cNvPr id="2" name="Picture 1">
            <a:extLst>
              <a:ext uri="{FF2B5EF4-FFF2-40B4-BE49-F238E27FC236}">
                <a16:creationId xmlns:a16="http://schemas.microsoft.com/office/drawing/2014/main" id="{A81342C5-3DF5-A540-BEE4-6EBAFD95F151}"/>
              </a:ext>
            </a:extLst>
          </p:cNvPr>
          <p:cNvPicPr>
            <a:picLocks noChangeAspect="1"/>
          </p:cNvPicPr>
          <p:nvPr/>
        </p:nvPicPr>
        <p:blipFill>
          <a:blip r:embed="rId2"/>
          <a:stretch>
            <a:fillRect/>
          </a:stretch>
        </p:blipFill>
        <p:spPr>
          <a:xfrm>
            <a:off x="10408428" y="1501828"/>
            <a:ext cx="1780893" cy="5356172"/>
          </a:xfrm>
          <a:prstGeom prst="rect">
            <a:avLst/>
          </a:prstGeom>
        </p:spPr>
      </p:pic>
    </p:spTree>
    <p:extLst>
      <p:ext uri="{BB962C8B-B14F-4D97-AF65-F5344CB8AC3E}">
        <p14:creationId xmlns:p14="http://schemas.microsoft.com/office/powerpoint/2010/main" val="314531140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dirty="0"/>
              <a:t>Ana Flax, 30</a:t>
            </a:r>
          </a:p>
        </p:txBody>
      </p:sp>
      <p:sp>
        <p:nvSpPr>
          <p:cNvPr id="15" name="TextBox 14">
            <a:extLst>
              <a:ext uri="{FF2B5EF4-FFF2-40B4-BE49-F238E27FC236}">
                <a16:creationId xmlns:a16="http://schemas.microsoft.com/office/drawing/2014/main" id="{C4591453-33DE-DF4A-92FF-DF7E07653708}"/>
              </a:ext>
            </a:extLst>
          </p:cNvPr>
          <p:cNvSpPr txBox="1"/>
          <p:nvPr/>
        </p:nvSpPr>
        <p:spPr>
          <a:xfrm>
            <a:off x="70811" y="4445401"/>
            <a:ext cx="9719733" cy="2308324"/>
          </a:xfrm>
          <a:prstGeom prst="rect">
            <a:avLst/>
          </a:prstGeom>
          <a:noFill/>
        </p:spPr>
        <p:txBody>
          <a:bodyPr wrap="square">
            <a:spAutoFit/>
          </a:bodyPr>
          <a:lstStyle/>
          <a:p>
            <a:pPr algn="l" rtl="0" fontAlgn="base"/>
            <a:r>
              <a:rPr lang="en-US" sz="2400" b="0" i="0" u="none" strike="noStrike" dirty="0">
                <a:solidFill>
                  <a:srgbClr val="000000"/>
                </a:solidFill>
                <a:effectLst/>
                <a:latin typeface="Calibri" panose="020F0502020204030204" pitchFamily="34" charset="0"/>
              </a:rPr>
              <a:t>Which of the following would make a “real” penicillin allergy more likely?</a:t>
            </a:r>
            <a:endParaRPr lang="en-US" sz="2400" b="0" i="0" dirty="0">
              <a:solidFill>
                <a:srgbClr val="000000"/>
              </a:solidFill>
              <a:effectLst/>
              <a:latin typeface="Segoe UI" panose="020B0502040204020203" pitchFamily="34" charset="0"/>
            </a:endParaRPr>
          </a:p>
          <a:p>
            <a:pPr marL="457200" indent="-457200" algn="l" rtl="0" fontAlgn="base">
              <a:buFont typeface="+mj-lt"/>
              <a:buAutoNum type="alphaLcParenR"/>
            </a:pPr>
            <a:r>
              <a:rPr lang="en-US" sz="2400" b="1" i="0" u="none" strike="noStrike" dirty="0">
                <a:solidFill>
                  <a:srgbClr val="00B050"/>
                </a:solidFill>
                <a:effectLst/>
                <a:latin typeface="Calibri" panose="020F0502020204030204" pitchFamily="34" charset="0"/>
              </a:rPr>
              <a:t>The allergy occurred five or fewer years ago</a:t>
            </a:r>
            <a:r>
              <a:rPr lang="en-US" sz="2400" b="1" i="0" dirty="0">
                <a:solidFill>
                  <a:srgbClr val="00B050"/>
                </a:solidFill>
                <a:effectLst/>
                <a:latin typeface="Calibri" panose="020F0502020204030204" pitchFamily="34" charset="0"/>
              </a:rPr>
              <a:t>​ -</a:t>
            </a:r>
            <a:r>
              <a:rPr lang="en-US" sz="2400" b="1" i="0" u="sng" dirty="0">
                <a:solidFill>
                  <a:srgbClr val="00B050"/>
                </a:solidFill>
                <a:effectLst/>
                <a:latin typeface="Calibri" panose="020F0502020204030204" pitchFamily="34" charset="0"/>
              </a:rPr>
              <a:t>2 points</a:t>
            </a:r>
            <a:endParaRPr lang="en-US" sz="2400" b="1" i="0" u="sng" dirty="0">
              <a:solidFill>
                <a:srgbClr val="00B050"/>
              </a:solidFill>
              <a:effectLst/>
              <a:latin typeface="Arial" panose="020B0604020202020204" pitchFamily="34" charset="0"/>
            </a:endParaRPr>
          </a:p>
          <a:p>
            <a:pPr marL="457200" indent="-457200" algn="l" rtl="0" fontAlgn="base">
              <a:buFont typeface="+mj-lt"/>
              <a:buAutoNum type="alphaLcParenR"/>
            </a:pPr>
            <a:r>
              <a:rPr lang="en-US" sz="2400" b="1" i="0" u="none" strike="noStrike" dirty="0">
                <a:solidFill>
                  <a:srgbClr val="00B050"/>
                </a:solidFill>
                <a:effectLst/>
                <a:latin typeface="Calibri" panose="020F0502020204030204" pitchFamily="34" charset="0"/>
              </a:rPr>
              <a:t>The patient had anaphylaxis/angioedema</a:t>
            </a:r>
            <a:r>
              <a:rPr lang="en-US" sz="2400" b="1" i="0" dirty="0">
                <a:solidFill>
                  <a:srgbClr val="00B050"/>
                </a:solidFill>
                <a:effectLst/>
                <a:latin typeface="Calibri" panose="020F0502020204030204" pitchFamily="34" charset="0"/>
              </a:rPr>
              <a:t>​ - </a:t>
            </a:r>
            <a:r>
              <a:rPr lang="en-US" sz="2400" b="1" i="0" u="sng" dirty="0">
                <a:solidFill>
                  <a:srgbClr val="00B050"/>
                </a:solidFill>
                <a:effectLst/>
                <a:latin typeface="Calibri" panose="020F0502020204030204" pitchFamily="34" charset="0"/>
              </a:rPr>
              <a:t>2 points</a:t>
            </a:r>
            <a:endParaRPr lang="en-US" sz="2400" b="1" i="0" u="sng" dirty="0">
              <a:solidFill>
                <a:srgbClr val="00B050"/>
              </a:solidFill>
              <a:effectLst/>
              <a:latin typeface="Arial" panose="020B0604020202020204" pitchFamily="34" charset="0"/>
            </a:endParaRPr>
          </a:p>
          <a:p>
            <a:pPr marL="457200" indent="-457200" algn="l" rtl="0" fontAlgn="base">
              <a:buFont typeface="+mj-lt"/>
              <a:buAutoNum type="alphaLcParenR"/>
            </a:pPr>
            <a:r>
              <a:rPr lang="en-US" sz="2400" b="1" i="0" u="none" strike="noStrike" dirty="0">
                <a:solidFill>
                  <a:srgbClr val="00B050"/>
                </a:solidFill>
                <a:effectLst/>
                <a:latin typeface="Calibri" panose="020F0502020204030204" pitchFamily="34" charset="0"/>
              </a:rPr>
              <a:t>The patient had a severe cutaneous adverse reaction</a:t>
            </a:r>
            <a:r>
              <a:rPr lang="en-US" sz="2400" b="1" i="0" dirty="0">
                <a:solidFill>
                  <a:srgbClr val="00B050"/>
                </a:solidFill>
                <a:effectLst/>
                <a:latin typeface="Calibri" panose="020F0502020204030204" pitchFamily="34" charset="0"/>
              </a:rPr>
              <a:t>​ - </a:t>
            </a:r>
            <a:r>
              <a:rPr lang="en-US" sz="2400" b="1" i="0" u="sng" dirty="0">
                <a:solidFill>
                  <a:srgbClr val="00B050"/>
                </a:solidFill>
                <a:effectLst/>
                <a:latin typeface="Calibri" panose="020F0502020204030204" pitchFamily="34" charset="0"/>
              </a:rPr>
              <a:t>2 points</a:t>
            </a:r>
            <a:endParaRPr lang="en-US" sz="2400" b="1" i="0" u="sng" dirty="0">
              <a:solidFill>
                <a:srgbClr val="00B050"/>
              </a:solidFill>
              <a:effectLst/>
              <a:latin typeface="Arial" panose="020B0604020202020204" pitchFamily="34" charset="0"/>
            </a:endParaRPr>
          </a:p>
          <a:p>
            <a:pPr marL="457200" indent="-457200" algn="l" rtl="0" fontAlgn="base">
              <a:buFont typeface="+mj-lt"/>
              <a:buAutoNum type="alphaLcParenR"/>
            </a:pPr>
            <a:r>
              <a:rPr lang="en-US" sz="2400" b="1" i="0" u="none" strike="noStrike" dirty="0">
                <a:solidFill>
                  <a:srgbClr val="00B050"/>
                </a:solidFill>
                <a:effectLst/>
                <a:latin typeface="Calibri" panose="020F0502020204030204" pitchFamily="34" charset="0"/>
              </a:rPr>
              <a:t>The allergy episode required medical treatments</a:t>
            </a:r>
            <a:r>
              <a:rPr lang="en-US" sz="2400" b="1" i="0" dirty="0">
                <a:solidFill>
                  <a:srgbClr val="00B050"/>
                </a:solidFill>
                <a:effectLst/>
                <a:latin typeface="Calibri" panose="020F0502020204030204" pitchFamily="34" charset="0"/>
              </a:rPr>
              <a:t>​ - </a:t>
            </a:r>
            <a:r>
              <a:rPr lang="en-US" sz="2400" b="1" i="0" u="sng" dirty="0">
                <a:solidFill>
                  <a:srgbClr val="00B050"/>
                </a:solidFill>
                <a:effectLst/>
                <a:latin typeface="Calibri" panose="020F0502020204030204" pitchFamily="34" charset="0"/>
              </a:rPr>
              <a:t>1 point</a:t>
            </a:r>
            <a:endParaRPr lang="en-US" sz="2400" b="1" i="0" u="sng" dirty="0">
              <a:solidFill>
                <a:srgbClr val="00B050"/>
              </a:solidFill>
              <a:effectLst/>
              <a:latin typeface="Arial" panose="020B0604020202020204" pitchFamily="34" charset="0"/>
            </a:endParaRPr>
          </a:p>
          <a:p>
            <a:pPr marL="457200" indent="-457200" algn="l" rtl="0" fontAlgn="base">
              <a:buFont typeface="+mj-lt"/>
              <a:buAutoNum type="alphaLcParenR"/>
            </a:pPr>
            <a:r>
              <a:rPr lang="en-US" sz="2400" b="0" i="0" u="none" strike="noStrike" dirty="0">
                <a:solidFill>
                  <a:srgbClr val="000000"/>
                </a:solidFill>
                <a:effectLst/>
                <a:latin typeface="Calibri" panose="020F0502020204030204" pitchFamily="34" charset="0"/>
              </a:rPr>
              <a:t>The patient has a history of severe atopic dermatitis</a:t>
            </a:r>
            <a:endParaRPr lang="en-US" sz="2400" b="0" i="0" dirty="0">
              <a:solidFill>
                <a:srgbClr val="000000"/>
              </a:solidFill>
              <a:effectLst/>
              <a:highlight>
                <a:srgbClr val="FFFF00"/>
              </a:highlight>
              <a:latin typeface="Arial" panose="020B0604020202020204" pitchFamily="34" charset="0"/>
            </a:endParaRPr>
          </a:p>
        </p:txBody>
      </p:sp>
      <p:sp>
        <p:nvSpPr>
          <p:cNvPr id="12" name="TextBox 11">
            <a:extLst>
              <a:ext uri="{FF2B5EF4-FFF2-40B4-BE49-F238E27FC236}">
                <a16:creationId xmlns:a16="http://schemas.microsoft.com/office/drawing/2014/main" id="{0051B488-E61D-584D-B970-95B5F624421C}"/>
              </a:ext>
            </a:extLst>
          </p:cNvPr>
          <p:cNvSpPr txBox="1"/>
          <p:nvPr/>
        </p:nvSpPr>
        <p:spPr>
          <a:xfrm>
            <a:off x="330768" y="1655310"/>
            <a:ext cx="8454887" cy="1292662"/>
          </a:xfrm>
          <a:prstGeom prst="rect">
            <a:avLst/>
          </a:prstGeom>
          <a:solidFill>
            <a:schemeClr val="accent6">
              <a:lumMod val="20000"/>
              <a:lumOff val="80000"/>
            </a:schemeClr>
          </a:solidFill>
          <a:ln w="28575">
            <a:solidFill>
              <a:srgbClr val="00B050"/>
            </a:solidFill>
          </a:ln>
        </p:spPr>
        <p:txBody>
          <a:bodyPr wrap="square">
            <a:spAutoFit/>
          </a:bodyPr>
          <a:lstStyle/>
          <a:p>
            <a:r>
              <a:rPr lang="en-US" sz="2600" b="0" i="0" u="none" strike="noStrike" dirty="0">
                <a:solidFill>
                  <a:srgbClr val="000000"/>
                </a:solidFill>
                <a:effectLst/>
                <a:latin typeface="Calibri" panose="020F0502020204030204" pitchFamily="34" charset="0"/>
              </a:rPr>
              <a:t>A score &lt;2-3 on the </a:t>
            </a:r>
            <a:r>
              <a:rPr lang="en-US" sz="2600" b="1" i="0" u="none" strike="noStrike" dirty="0">
                <a:solidFill>
                  <a:srgbClr val="000000"/>
                </a:solidFill>
                <a:effectLst/>
                <a:latin typeface="Calibri" panose="020F0502020204030204" pitchFamily="34" charset="0"/>
              </a:rPr>
              <a:t>PEN-FAST</a:t>
            </a:r>
            <a:r>
              <a:rPr lang="en-US" sz="2600" b="0" i="0" u="none" strike="noStrike" dirty="0">
                <a:solidFill>
                  <a:srgbClr val="000000"/>
                </a:solidFill>
                <a:effectLst/>
                <a:latin typeface="Calibri" panose="020F0502020204030204" pitchFamily="34" charset="0"/>
              </a:rPr>
              <a:t> can rule out penicillin allergy with a negative predictive value of ~100-96%, which is comparable to </a:t>
            </a:r>
            <a:r>
              <a:rPr lang="en-US" sz="2600" b="0" i="0" u="none" strike="noStrike" dirty="0">
                <a:solidFill>
                  <a:srgbClr val="333333"/>
                </a:solidFill>
                <a:effectLst/>
                <a:latin typeface="Calibri" panose="020F0502020204030204" pitchFamily="34" charset="0"/>
              </a:rPr>
              <a:t>formal penicillin allergy skin-testing studies.</a:t>
            </a:r>
          </a:p>
        </p:txBody>
      </p:sp>
      <p:pic>
        <p:nvPicPr>
          <p:cNvPr id="2" name="Picture 1">
            <a:extLst>
              <a:ext uri="{FF2B5EF4-FFF2-40B4-BE49-F238E27FC236}">
                <a16:creationId xmlns:a16="http://schemas.microsoft.com/office/drawing/2014/main" id="{57BE24EC-72CD-C9C1-A028-A2B176569B83}"/>
              </a:ext>
            </a:extLst>
          </p:cNvPr>
          <p:cNvPicPr>
            <a:picLocks noChangeAspect="1"/>
          </p:cNvPicPr>
          <p:nvPr/>
        </p:nvPicPr>
        <p:blipFill>
          <a:blip r:embed="rId2"/>
          <a:stretch>
            <a:fillRect/>
          </a:stretch>
        </p:blipFill>
        <p:spPr>
          <a:xfrm>
            <a:off x="10408428" y="1501828"/>
            <a:ext cx="1780893" cy="5356172"/>
          </a:xfrm>
          <a:prstGeom prst="rect">
            <a:avLst/>
          </a:prstGeom>
        </p:spPr>
      </p:pic>
    </p:spTree>
    <p:extLst>
      <p:ext uri="{BB962C8B-B14F-4D97-AF65-F5344CB8AC3E}">
        <p14:creationId xmlns:p14="http://schemas.microsoft.com/office/powerpoint/2010/main" val="180936821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BD16AA-2599-FF4D-B38D-59556BA70DA8}"/>
              </a:ext>
            </a:extLst>
          </p:cNvPr>
          <p:cNvSpPr>
            <a:spLocks noGrp="1"/>
          </p:cNvSpPr>
          <p:nvPr>
            <p:ph type="title"/>
          </p:nvPr>
        </p:nvSpPr>
        <p:spPr>
          <a:xfrm>
            <a:off x="838200" y="365125"/>
            <a:ext cx="10515600" cy="1325563"/>
          </a:xfrm>
        </p:spPr>
        <p:txBody>
          <a:bodyPr/>
          <a:lstStyle/>
          <a:p>
            <a:pPr algn="r"/>
            <a:r>
              <a:rPr lang="en-US" dirty="0"/>
              <a:t>Ana Flax, 30</a:t>
            </a:r>
          </a:p>
        </p:txBody>
      </p:sp>
      <p:sp>
        <p:nvSpPr>
          <p:cNvPr id="11" name="TextBox 10">
            <a:extLst>
              <a:ext uri="{FF2B5EF4-FFF2-40B4-BE49-F238E27FC236}">
                <a16:creationId xmlns:a16="http://schemas.microsoft.com/office/drawing/2014/main" id="{35019C0F-55B4-564B-A593-2DE65BF5BD2A}"/>
              </a:ext>
            </a:extLst>
          </p:cNvPr>
          <p:cNvSpPr txBox="1"/>
          <p:nvPr/>
        </p:nvSpPr>
        <p:spPr>
          <a:xfrm>
            <a:off x="468527" y="1690688"/>
            <a:ext cx="8686801" cy="4647426"/>
          </a:xfrm>
          <a:prstGeom prst="rect">
            <a:avLst/>
          </a:prstGeom>
          <a:solidFill>
            <a:schemeClr val="accent6">
              <a:lumMod val="20000"/>
              <a:lumOff val="80000"/>
            </a:schemeClr>
          </a:solidFill>
          <a:ln w="28575">
            <a:solidFill>
              <a:srgbClr val="00B050"/>
            </a:solidFill>
          </a:ln>
        </p:spPr>
        <p:txBody>
          <a:bodyPr wrap="square">
            <a:spAutoFit/>
          </a:bodyPr>
          <a:lstStyle/>
          <a:p>
            <a:pPr algn="l" rtl="0" fontAlgn="base"/>
            <a:r>
              <a:rPr lang="en-US" sz="2600" dirty="0">
                <a:latin typeface="Calibri" panose="020F0502020204030204" pitchFamily="34" charset="0"/>
              </a:rPr>
              <a:t>Using the Pen Fast scoring system</a:t>
            </a:r>
            <a:r>
              <a:rPr lang="en-US" sz="2400" dirty="0">
                <a:latin typeface="Calibri" panose="020F0502020204030204" pitchFamily="34" charset="0"/>
              </a:rPr>
              <a:t>: </a:t>
            </a:r>
          </a:p>
          <a:p>
            <a:pPr marL="342900" indent="-342900" algn="l" rtl="0" fontAlgn="base">
              <a:buFont typeface="Arial" panose="020B0604020202020204" pitchFamily="34" charset="0"/>
              <a:buChar char="•"/>
            </a:pPr>
            <a:r>
              <a:rPr lang="en-US" sz="2400" i="0" u="none" strike="noStrike" dirty="0">
                <a:effectLst/>
                <a:latin typeface="Calibri" panose="020F0502020204030204" pitchFamily="34" charset="0"/>
              </a:rPr>
              <a:t>The allergy occurred five or fewer years ago</a:t>
            </a:r>
            <a:r>
              <a:rPr lang="en-US" sz="2400" i="0" dirty="0">
                <a:effectLst/>
                <a:latin typeface="Calibri" panose="020F0502020204030204" pitchFamily="34" charset="0"/>
              </a:rPr>
              <a:t>​ -</a:t>
            </a:r>
            <a:r>
              <a:rPr lang="en-US" sz="2400" i="0" u="sng" dirty="0">
                <a:effectLst/>
                <a:latin typeface="Calibri" panose="020F0502020204030204" pitchFamily="34" charset="0"/>
              </a:rPr>
              <a:t>2 points</a:t>
            </a:r>
            <a:endParaRPr lang="en-US" sz="2400" i="0" u="sng" dirty="0">
              <a:effectLst/>
              <a:latin typeface="Arial" panose="020B0604020202020204" pitchFamily="34" charset="0"/>
            </a:endParaRPr>
          </a:p>
          <a:p>
            <a:pPr marL="342900" indent="-342900" algn="l" rtl="0" fontAlgn="base">
              <a:buFont typeface="Arial" panose="020B0604020202020204" pitchFamily="34" charset="0"/>
              <a:buChar char="•"/>
            </a:pPr>
            <a:r>
              <a:rPr lang="en-US" sz="2400" i="0" u="none" strike="noStrike" dirty="0">
                <a:effectLst/>
                <a:latin typeface="Calibri" panose="020F0502020204030204" pitchFamily="34" charset="0"/>
              </a:rPr>
              <a:t>The patient had anaphylaxis/angioedema</a:t>
            </a:r>
            <a:r>
              <a:rPr lang="en-US" sz="2400" i="0" dirty="0">
                <a:effectLst/>
                <a:latin typeface="Calibri" panose="020F0502020204030204" pitchFamily="34" charset="0"/>
              </a:rPr>
              <a:t>​ - </a:t>
            </a:r>
            <a:r>
              <a:rPr lang="en-US" sz="2400" i="0" u="sng" dirty="0">
                <a:effectLst/>
                <a:latin typeface="Calibri" panose="020F0502020204030204" pitchFamily="34" charset="0"/>
              </a:rPr>
              <a:t>2 points</a:t>
            </a:r>
            <a:endParaRPr lang="en-US" sz="2400" i="0" u="sng" dirty="0">
              <a:effectLst/>
              <a:latin typeface="Arial" panose="020B0604020202020204" pitchFamily="34" charset="0"/>
            </a:endParaRPr>
          </a:p>
          <a:p>
            <a:pPr marL="342900" indent="-342900" algn="l" rtl="0" fontAlgn="base">
              <a:buFont typeface="Arial" panose="020B0604020202020204" pitchFamily="34" charset="0"/>
              <a:buChar char="•"/>
            </a:pPr>
            <a:r>
              <a:rPr lang="en-US" sz="2400" i="0" u="none" strike="noStrike" dirty="0">
                <a:effectLst/>
                <a:latin typeface="Calibri" panose="020F0502020204030204" pitchFamily="34" charset="0"/>
              </a:rPr>
              <a:t>The patient had a severe cutaneous adverse reaction</a:t>
            </a:r>
            <a:r>
              <a:rPr lang="en-US" sz="2400" i="0" dirty="0">
                <a:effectLst/>
                <a:latin typeface="Calibri" panose="020F0502020204030204" pitchFamily="34" charset="0"/>
              </a:rPr>
              <a:t>​ - </a:t>
            </a:r>
            <a:r>
              <a:rPr lang="en-US" sz="2400" i="0" u="sng" dirty="0">
                <a:effectLst/>
                <a:latin typeface="Calibri" panose="020F0502020204030204" pitchFamily="34" charset="0"/>
              </a:rPr>
              <a:t>2 points</a:t>
            </a:r>
            <a:endParaRPr lang="en-US" sz="2400" i="0" u="sng" dirty="0">
              <a:effectLst/>
              <a:latin typeface="Arial" panose="020B0604020202020204" pitchFamily="34" charset="0"/>
            </a:endParaRPr>
          </a:p>
          <a:p>
            <a:pPr marL="342900" indent="-342900" algn="l" rtl="0" fontAlgn="base">
              <a:buFont typeface="Arial" panose="020B0604020202020204" pitchFamily="34" charset="0"/>
              <a:buChar char="•"/>
            </a:pPr>
            <a:r>
              <a:rPr lang="en-US" sz="2400" i="0" u="none" strike="noStrike" dirty="0">
                <a:effectLst/>
                <a:latin typeface="Calibri" panose="020F0502020204030204" pitchFamily="34" charset="0"/>
              </a:rPr>
              <a:t>The allergy episode required medical treatments</a:t>
            </a:r>
            <a:r>
              <a:rPr lang="en-US" sz="2400" i="0" dirty="0">
                <a:effectLst/>
                <a:latin typeface="Calibri" panose="020F0502020204030204" pitchFamily="34" charset="0"/>
              </a:rPr>
              <a:t>​ - </a:t>
            </a:r>
            <a:r>
              <a:rPr lang="en-US" sz="2400" i="0" u="sng" dirty="0">
                <a:effectLst/>
                <a:latin typeface="Calibri" panose="020F0502020204030204" pitchFamily="34" charset="0"/>
              </a:rPr>
              <a:t>1 point</a:t>
            </a:r>
          </a:p>
          <a:p>
            <a:pPr algn="l" rtl="0" fontAlgn="base">
              <a:spcBef>
                <a:spcPts val="1200"/>
              </a:spcBef>
            </a:pPr>
            <a:r>
              <a:rPr lang="en-US" sz="2400" b="1" dirty="0">
                <a:latin typeface="Calibri" panose="020F0502020204030204" pitchFamily="34" charset="0"/>
              </a:rPr>
              <a:t>Ana has a score of zero</a:t>
            </a:r>
            <a:r>
              <a:rPr lang="en-US" sz="2400" dirty="0">
                <a:latin typeface="Calibri" panose="020F0502020204030204" pitchFamily="34" charset="0"/>
              </a:rPr>
              <a:t> (&lt;3 being low risk). She can safely take beta-lactam antibiotics. </a:t>
            </a:r>
          </a:p>
          <a:p>
            <a:pPr algn="l" rtl="0" fontAlgn="base">
              <a:spcBef>
                <a:spcPts val="1200"/>
              </a:spcBef>
            </a:pPr>
            <a:r>
              <a:rPr lang="en-US" sz="2400" dirty="0">
                <a:latin typeface="Calibri" panose="020F0502020204030204" pitchFamily="34" charset="0"/>
              </a:rPr>
              <a:t>Some patients may need referral to an allergist or for skin test or oral challenge. </a:t>
            </a:r>
          </a:p>
          <a:p>
            <a:pPr algn="l" rtl="0" fontAlgn="base">
              <a:spcBef>
                <a:spcPts val="1200"/>
              </a:spcBef>
            </a:pPr>
            <a:r>
              <a:rPr lang="en-US" sz="2400" dirty="0">
                <a:latin typeface="Calibri" panose="020F0502020204030204" pitchFamily="34" charset="0"/>
              </a:rPr>
              <a:t>Note - Skin testing is cost effective in cases of possible allergy where things are uncertain. </a:t>
            </a:r>
            <a:endParaRPr lang="en-US" sz="2400" i="0" dirty="0">
              <a:effectLst/>
              <a:latin typeface="Arial" panose="020B0604020202020204" pitchFamily="34" charset="0"/>
            </a:endParaRPr>
          </a:p>
        </p:txBody>
      </p:sp>
      <p:pic>
        <p:nvPicPr>
          <p:cNvPr id="2" name="Picture 1">
            <a:extLst>
              <a:ext uri="{FF2B5EF4-FFF2-40B4-BE49-F238E27FC236}">
                <a16:creationId xmlns:a16="http://schemas.microsoft.com/office/drawing/2014/main" id="{9EA8EE04-6014-DB8C-F2C8-0FFEA6AFBEBB}"/>
              </a:ext>
            </a:extLst>
          </p:cNvPr>
          <p:cNvPicPr>
            <a:picLocks noChangeAspect="1"/>
          </p:cNvPicPr>
          <p:nvPr/>
        </p:nvPicPr>
        <p:blipFill>
          <a:blip r:embed="rId2"/>
          <a:stretch>
            <a:fillRect/>
          </a:stretch>
        </p:blipFill>
        <p:spPr>
          <a:xfrm>
            <a:off x="10408428" y="1501828"/>
            <a:ext cx="1780893" cy="5356172"/>
          </a:xfrm>
          <a:prstGeom prst="rect">
            <a:avLst/>
          </a:prstGeom>
        </p:spPr>
      </p:pic>
    </p:spTree>
    <p:extLst>
      <p:ext uri="{BB962C8B-B14F-4D97-AF65-F5344CB8AC3E}">
        <p14:creationId xmlns:p14="http://schemas.microsoft.com/office/powerpoint/2010/main" val="261993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dirty="0"/>
              <a:t>Ana Flax, 30</a:t>
            </a:r>
          </a:p>
        </p:txBody>
      </p:sp>
      <p:sp>
        <p:nvSpPr>
          <p:cNvPr id="7" name="TextBox 6">
            <a:extLst>
              <a:ext uri="{FF2B5EF4-FFF2-40B4-BE49-F238E27FC236}">
                <a16:creationId xmlns:a16="http://schemas.microsoft.com/office/drawing/2014/main" id="{317BC19A-C0B6-4048-9E50-9D15791324D5}"/>
              </a:ext>
            </a:extLst>
          </p:cNvPr>
          <p:cNvSpPr txBox="1"/>
          <p:nvPr/>
        </p:nvSpPr>
        <p:spPr>
          <a:xfrm>
            <a:off x="580291" y="1452296"/>
            <a:ext cx="3988904"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Clinical scenario for a “Penicillin allergy” in an adult</a:t>
            </a:r>
          </a:p>
        </p:txBody>
      </p:sp>
      <p:sp>
        <p:nvSpPr>
          <p:cNvPr id="3" name="TextBox 2">
            <a:extLst>
              <a:ext uri="{FF2B5EF4-FFF2-40B4-BE49-F238E27FC236}">
                <a16:creationId xmlns:a16="http://schemas.microsoft.com/office/drawing/2014/main" id="{883AA4C1-5D0D-E34E-86B1-B11E26CB2AA0}"/>
              </a:ext>
            </a:extLst>
          </p:cNvPr>
          <p:cNvSpPr txBox="1"/>
          <p:nvPr/>
        </p:nvSpPr>
        <p:spPr>
          <a:xfrm>
            <a:off x="1721527" y="366846"/>
            <a:ext cx="5695335" cy="892552"/>
          </a:xfrm>
          <a:prstGeom prst="rect">
            <a:avLst/>
          </a:prstGeom>
          <a:noFill/>
        </p:spPr>
        <p:txBody>
          <a:bodyPr wrap="square" rtlCol="0">
            <a:spAutoFit/>
          </a:bodyPr>
          <a:lstStyle/>
          <a:p>
            <a:pPr algn="ctr"/>
            <a:r>
              <a:rPr lang="en-US" sz="2600" b="1" dirty="0"/>
              <a:t>Match the clinical scenario with the risk level with the recommended approach</a:t>
            </a:r>
          </a:p>
        </p:txBody>
      </p:sp>
      <p:sp>
        <p:nvSpPr>
          <p:cNvPr id="11" name="TextBox 10">
            <a:extLst>
              <a:ext uri="{FF2B5EF4-FFF2-40B4-BE49-F238E27FC236}">
                <a16:creationId xmlns:a16="http://schemas.microsoft.com/office/drawing/2014/main" id="{9751DA09-FB80-CF45-A1E1-B680E0C739DE}"/>
              </a:ext>
            </a:extLst>
          </p:cNvPr>
          <p:cNvSpPr txBox="1"/>
          <p:nvPr/>
        </p:nvSpPr>
        <p:spPr>
          <a:xfrm>
            <a:off x="5874932" y="1452297"/>
            <a:ext cx="3167270"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Risk level and appropriate follow-up</a:t>
            </a:r>
          </a:p>
        </p:txBody>
      </p:sp>
      <p:sp>
        <p:nvSpPr>
          <p:cNvPr id="13" name="TextBox 12">
            <a:extLst>
              <a:ext uri="{FF2B5EF4-FFF2-40B4-BE49-F238E27FC236}">
                <a16:creationId xmlns:a16="http://schemas.microsoft.com/office/drawing/2014/main" id="{9F95E3B4-C66B-9344-A27C-B2FCCCC0FE48}"/>
              </a:ext>
            </a:extLst>
          </p:cNvPr>
          <p:cNvSpPr txBox="1"/>
          <p:nvPr/>
        </p:nvSpPr>
        <p:spPr>
          <a:xfrm>
            <a:off x="322806" y="2423545"/>
            <a:ext cx="4459626" cy="461665"/>
          </a:xfrm>
          <a:prstGeom prst="rect">
            <a:avLst/>
          </a:prstGeom>
          <a:solidFill>
            <a:schemeClr val="bg1">
              <a:lumMod val="95000"/>
            </a:schemeClr>
          </a:solidFill>
          <a:ln w="28575">
            <a:solidFill>
              <a:schemeClr val="tx1"/>
            </a:solidFill>
          </a:ln>
        </p:spPr>
        <p:txBody>
          <a:bodyPr wrap="square">
            <a:spAutoFit/>
          </a:bodyPr>
          <a:lstStyle/>
          <a:p>
            <a:pPr algn="ctr"/>
            <a:r>
              <a:rPr lang="en-CA" sz="2400" dirty="0"/>
              <a:t>Vague rash as a child</a:t>
            </a:r>
          </a:p>
        </p:txBody>
      </p:sp>
      <p:sp>
        <p:nvSpPr>
          <p:cNvPr id="14" name="TextBox 13">
            <a:extLst>
              <a:ext uri="{FF2B5EF4-FFF2-40B4-BE49-F238E27FC236}">
                <a16:creationId xmlns:a16="http://schemas.microsoft.com/office/drawing/2014/main" id="{A82C96CB-3079-5A4E-8300-4E03CA843D66}"/>
              </a:ext>
            </a:extLst>
          </p:cNvPr>
          <p:cNvSpPr txBox="1"/>
          <p:nvPr/>
        </p:nvSpPr>
        <p:spPr>
          <a:xfrm>
            <a:off x="315435" y="5628365"/>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dirty="0"/>
              <a:t>Severe delayed non </a:t>
            </a:r>
            <a:r>
              <a:rPr lang="en-CA" sz="2400" dirty="0" err="1"/>
              <a:t>IgE</a:t>
            </a:r>
            <a:r>
              <a:rPr lang="en-CA" sz="2400" dirty="0"/>
              <a:t> mediated reaction: organ dysfunction, skin desquamation, mucosal lesions</a:t>
            </a:r>
          </a:p>
        </p:txBody>
      </p:sp>
      <p:sp>
        <p:nvSpPr>
          <p:cNvPr id="16" name="TextBox 15">
            <a:extLst>
              <a:ext uri="{FF2B5EF4-FFF2-40B4-BE49-F238E27FC236}">
                <a16:creationId xmlns:a16="http://schemas.microsoft.com/office/drawing/2014/main" id="{4EDAA567-E429-5144-99FA-8766A22D8BE1}"/>
              </a:ext>
            </a:extLst>
          </p:cNvPr>
          <p:cNvSpPr txBox="1"/>
          <p:nvPr/>
        </p:nvSpPr>
        <p:spPr>
          <a:xfrm>
            <a:off x="315435" y="2992294"/>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dirty="0"/>
              <a:t>Anaphylaxis: urticaria, wheezing, vomiting 2 hours post first dose of antibiotic</a:t>
            </a:r>
          </a:p>
        </p:txBody>
      </p:sp>
      <p:sp>
        <p:nvSpPr>
          <p:cNvPr id="17" name="TextBox 16">
            <a:extLst>
              <a:ext uri="{FF2B5EF4-FFF2-40B4-BE49-F238E27FC236}">
                <a16:creationId xmlns:a16="http://schemas.microsoft.com/office/drawing/2014/main" id="{0EA7EA8E-E461-5B46-BBD6-6692949A91AC}"/>
              </a:ext>
            </a:extLst>
          </p:cNvPr>
          <p:cNvSpPr txBox="1"/>
          <p:nvPr/>
        </p:nvSpPr>
        <p:spPr>
          <a:xfrm>
            <a:off x="315435" y="4324800"/>
            <a:ext cx="4459625" cy="1200329"/>
          </a:xfrm>
          <a:prstGeom prst="rect">
            <a:avLst/>
          </a:prstGeom>
          <a:solidFill>
            <a:schemeClr val="bg1">
              <a:lumMod val="95000"/>
            </a:schemeClr>
          </a:solidFill>
          <a:ln w="28575">
            <a:solidFill>
              <a:schemeClr val="tx1"/>
            </a:solidFill>
          </a:ln>
        </p:spPr>
        <p:txBody>
          <a:bodyPr wrap="square">
            <a:spAutoFit/>
          </a:bodyPr>
          <a:lstStyle/>
          <a:p>
            <a:pPr algn="ctr"/>
            <a:r>
              <a:rPr lang="en-CA" sz="2400" dirty="0"/>
              <a:t>Rash (including urticaria) and/or angioedema, received treatment as a child or adult</a:t>
            </a:r>
          </a:p>
        </p:txBody>
      </p:sp>
      <p:pic>
        <p:nvPicPr>
          <p:cNvPr id="2" name="Picture 1">
            <a:extLst>
              <a:ext uri="{FF2B5EF4-FFF2-40B4-BE49-F238E27FC236}">
                <a16:creationId xmlns:a16="http://schemas.microsoft.com/office/drawing/2014/main" id="{AB72292B-0CAC-F4B1-0B71-3316C290D29F}"/>
              </a:ext>
            </a:extLst>
          </p:cNvPr>
          <p:cNvPicPr>
            <a:picLocks noChangeAspect="1"/>
          </p:cNvPicPr>
          <p:nvPr/>
        </p:nvPicPr>
        <p:blipFill>
          <a:blip r:embed="rId3"/>
          <a:stretch>
            <a:fillRect/>
          </a:stretch>
        </p:blipFill>
        <p:spPr>
          <a:xfrm>
            <a:off x="10408428" y="1501828"/>
            <a:ext cx="1780893" cy="5356172"/>
          </a:xfrm>
          <a:prstGeom prst="rect">
            <a:avLst/>
          </a:prstGeom>
        </p:spPr>
      </p:pic>
    </p:spTree>
    <p:extLst>
      <p:ext uri="{BB962C8B-B14F-4D97-AF65-F5344CB8AC3E}">
        <p14:creationId xmlns:p14="http://schemas.microsoft.com/office/powerpoint/2010/main" val="167754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dirty="0"/>
              <a:t>Ana Flax, 30</a:t>
            </a:r>
          </a:p>
        </p:txBody>
      </p:sp>
      <p:sp>
        <p:nvSpPr>
          <p:cNvPr id="7" name="TextBox 6">
            <a:extLst>
              <a:ext uri="{FF2B5EF4-FFF2-40B4-BE49-F238E27FC236}">
                <a16:creationId xmlns:a16="http://schemas.microsoft.com/office/drawing/2014/main" id="{317BC19A-C0B6-4048-9E50-9D15791324D5}"/>
              </a:ext>
            </a:extLst>
          </p:cNvPr>
          <p:cNvSpPr txBox="1"/>
          <p:nvPr/>
        </p:nvSpPr>
        <p:spPr>
          <a:xfrm>
            <a:off x="580291" y="1452296"/>
            <a:ext cx="3988904"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Clinical scenario for a “Penicillin allergy” in an adult</a:t>
            </a:r>
          </a:p>
        </p:txBody>
      </p:sp>
      <p:sp>
        <p:nvSpPr>
          <p:cNvPr id="11" name="TextBox 10">
            <a:extLst>
              <a:ext uri="{FF2B5EF4-FFF2-40B4-BE49-F238E27FC236}">
                <a16:creationId xmlns:a16="http://schemas.microsoft.com/office/drawing/2014/main" id="{9751DA09-FB80-CF45-A1E1-B680E0C739DE}"/>
              </a:ext>
            </a:extLst>
          </p:cNvPr>
          <p:cNvSpPr txBox="1"/>
          <p:nvPr/>
        </p:nvSpPr>
        <p:spPr>
          <a:xfrm>
            <a:off x="5874932" y="1452297"/>
            <a:ext cx="3167270"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Risk level and appropriate follow-up</a:t>
            </a:r>
          </a:p>
        </p:txBody>
      </p:sp>
      <p:sp>
        <p:nvSpPr>
          <p:cNvPr id="13" name="TextBox 12">
            <a:extLst>
              <a:ext uri="{FF2B5EF4-FFF2-40B4-BE49-F238E27FC236}">
                <a16:creationId xmlns:a16="http://schemas.microsoft.com/office/drawing/2014/main" id="{9F95E3B4-C66B-9344-A27C-B2FCCCC0FE48}"/>
              </a:ext>
            </a:extLst>
          </p:cNvPr>
          <p:cNvSpPr txBox="1"/>
          <p:nvPr/>
        </p:nvSpPr>
        <p:spPr>
          <a:xfrm>
            <a:off x="322806" y="2423545"/>
            <a:ext cx="4459626" cy="461665"/>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Vague rash </a:t>
            </a:r>
            <a:r>
              <a:rPr lang="en-CA" sz="2400" dirty="0"/>
              <a:t>as a child</a:t>
            </a:r>
          </a:p>
        </p:txBody>
      </p:sp>
      <p:sp>
        <p:nvSpPr>
          <p:cNvPr id="14" name="TextBox 13">
            <a:extLst>
              <a:ext uri="{FF2B5EF4-FFF2-40B4-BE49-F238E27FC236}">
                <a16:creationId xmlns:a16="http://schemas.microsoft.com/office/drawing/2014/main" id="{A82C96CB-3079-5A4E-8300-4E03CA843D66}"/>
              </a:ext>
            </a:extLst>
          </p:cNvPr>
          <p:cNvSpPr txBox="1"/>
          <p:nvPr/>
        </p:nvSpPr>
        <p:spPr>
          <a:xfrm>
            <a:off x="315435" y="5628365"/>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dirty="0"/>
              <a:t>Severe </a:t>
            </a:r>
            <a:r>
              <a:rPr lang="en-CA" sz="2400" b="1" dirty="0"/>
              <a:t>delayed non </a:t>
            </a:r>
            <a:r>
              <a:rPr lang="en-CA" sz="2400" b="1" dirty="0" err="1"/>
              <a:t>IgE</a:t>
            </a:r>
            <a:r>
              <a:rPr lang="en-CA" sz="2400" b="1" dirty="0"/>
              <a:t> mediated reaction</a:t>
            </a:r>
            <a:r>
              <a:rPr lang="en-CA" sz="2400" dirty="0"/>
              <a:t>: organ dysfunction, skin desquamation, mucosal lesions</a:t>
            </a:r>
          </a:p>
        </p:txBody>
      </p:sp>
      <p:sp>
        <p:nvSpPr>
          <p:cNvPr id="16" name="TextBox 15">
            <a:extLst>
              <a:ext uri="{FF2B5EF4-FFF2-40B4-BE49-F238E27FC236}">
                <a16:creationId xmlns:a16="http://schemas.microsoft.com/office/drawing/2014/main" id="{4EDAA567-E429-5144-99FA-8766A22D8BE1}"/>
              </a:ext>
            </a:extLst>
          </p:cNvPr>
          <p:cNvSpPr txBox="1"/>
          <p:nvPr/>
        </p:nvSpPr>
        <p:spPr>
          <a:xfrm>
            <a:off x="315435" y="2992294"/>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Anaphylaxis</a:t>
            </a:r>
            <a:r>
              <a:rPr lang="en-CA" sz="2400" dirty="0"/>
              <a:t>: urticaria, wheezing, vomiting 2 hours post first dose of antibiotic</a:t>
            </a:r>
          </a:p>
        </p:txBody>
      </p:sp>
      <p:sp>
        <p:nvSpPr>
          <p:cNvPr id="17" name="TextBox 16">
            <a:extLst>
              <a:ext uri="{FF2B5EF4-FFF2-40B4-BE49-F238E27FC236}">
                <a16:creationId xmlns:a16="http://schemas.microsoft.com/office/drawing/2014/main" id="{0EA7EA8E-E461-5B46-BBD6-6692949A91AC}"/>
              </a:ext>
            </a:extLst>
          </p:cNvPr>
          <p:cNvSpPr txBox="1"/>
          <p:nvPr/>
        </p:nvSpPr>
        <p:spPr>
          <a:xfrm>
            <a:off x="315435" y="4324800"/>
            <a:ext cx="4459625" cy="1200329"/>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Rash</a:t>
            </a:r>
            <a:r>
              <a:rPr lang="en-CA" sz="2400" dirty="0"/>
              <a:t> (including urticaria) and/or angioedema, </a:t>
            </a:r>
            <a:r>
              <a:rPr lang="en-CA" sz="2400" b="1" dirty="0"/>
              <a:t>received treatment </a:t>
            </a:r>
            <a:r>
              <a:rPr lang="en-CA" sz="2400" dirty="0"/>
              <a:t>as a child or adult</a:t>
            </a:r>
          </a:p>
        </p:txBody>
      </p:sp>
      <p:sp>
        <p:nvSpPr>
          <p:cNvPr id="18" name="TextBox 17">
            <a:extLst>
              <a:ext uri="{FF2B5EF4-FFF2-40B4-BE49-F238E27FC236}">
                <a16:creationId xmlns:a16="http://schemas.microsoft.com/office/drawing/2014/main" id="{E6BC37C4-690B-D849-9530-B1DAA04F83E3}"/>
              </a:ext>
            </a:extLst>
          </p:cNvPr>
          <p:cNvSpPr txBox="1"/>
          <p:nvPr/>
        </p:nvSpPr>
        <p:spPr>
          <a:xfrm>
            <a:off x="4039751" y="3618067"/>
            <a:ext cx="5187478" cy="1200329"/>
          </a:xfrm>
          <a:prstGeom prst="rect">
            <a:avLst/>
          </a:prstGeom>
          <a:solidFill>
            <a:schemeClr val="accent4">
              <a:lumMod val="20000"/>
              <a:lumOff val="80000"/>
            </a:schemeClr>
          </a:solidFill>
          <a:ln w="28575">
            <a:solidFill>
              <a:srgbClr val="C00000"/>
            </a:solidFill>
          </a:ln>
        </p:spPr>
        <p:txBody>
          <a:bodyPr wrap="square">
            <a:spAutoFit/>
          </a:bodyPr>
          <a:lstStyle/>
          <a:p>
            <a:pPr algn="ctr"/>
            <a:r>
              <a:rPr lang="en-CA" sz="2400" b="1" i="0" dirty="0">
                <a:solidFill>
                  <a:srgbClr val="000000"/>
                </a:solidFill>
                <a:effectLst/>
                <a:latin typeface="Calibri" panose="020F0502020204030204" pitchFamily="34" charset="0"/>
              </a:rPr>
              <a:t>High risk</a:t>
            </a:r>
            <a:r>
              <a:rPr lang="en-CA" sz="2400" b="0" i="0" dirty="0">
                <a:solidFill>
                  <a:srgbClr val="000000"/>
                </a:solidFill>
                <a:effectLst/>
                <a:latin typeface="Calibri" panose="020F0502020204030204" pitchFamily="34" charset="0"/>
              </a:rPr>
              <a:t>: do not prescribe beta-lactam with similar side chains, refer to allergist for confirmation / re-evaluation</a:t>
            </a:r>
            <a:endParaRPr lang="en-US" sz="2400" dirty="0"/>
          </a:p>
        </p:txBody>
      </p:sp>
      <p:sp>
        <p:nvSpPr>
          <p:cNvPr id="15" name="TextBox 14">
            <a:extLst>
              <a:ext uri="{FF2B5EF4-FFF2-40B4-BE49-F238E27FC236}">
                <a16:creationId xmlns:a16="http://schemas.microsoft.com/office/drawing/2014/main" id="{C97C0A59-2BD0-6445-A675-A3AF4EF64544}"/>
              </a:ext>
            </a:extLst>
          </p:cNvPr>
          <p:cNvSpPr txBox="1"/>
          <p:nvPr/>
        </p:nvSpPr>
        <p:spPr>
          <a:xfrm>
            <a:off x="1721527" y="366846"/>
            <a:ext cx="5695335" cy="892552"/>
          </a:xfrm>
          <a:prstGeom prst="rect">
            <a:avLst/>
          </a:prstGeom>
          <a:noFill/>
        </p:spPr>
        <p:txBody>
          <a:bodyPr wrap="square" rtlCol="0">
            <a:spAutoFit/>
          </a:bodyPr>
          <a:lstStyle/>
          <a:p>
            <a:pPr algn="ctr"/>
            <a:r>
              <a:rPr lang="en-US" sz="2600" b="1" dirty="0"/>
              <a:t>Match the clinical scenario with the risk level with the recommended approach</a:t>
            </a:r>
          </a:p>
        </p:txBody>
      </p:sp>
      <p:pic>
        <p:nvPicPr>
          <p:cNvPr id="2" name="Picture 1">
            <a:extLst>
              <a:ext uri="{FF2B5EF4-FFF2-40B4-BE49-F238E27FC236}">
                <a16:creationId xmlns:a16="http://schemas.microsoft.com/office/drawing/2014/main" id="{C417CF55-6494-FB62-139B-753D56001DD5}"/>
              </a:ext>
            </a:extLst>
          </p:cNvPr>
          <p:cNvPicPr>
            <a:picLocks noChangeAspect="1"/>
          </p:cNvPicPr>
          <p:nvPr/>
        </p:nvPicPr>
        <p:blipFill>
          <a:blip r:embed="rId3"/>
          <a:stretch>
            <a:fillRect/>
          </a:stretch>
        </p:blipFill>
        <p:spPr>
          <a:xfrm>
            <a:off x="10408428" y="1501828"/>
            <a:ext cx="1780893" cy="5356172"/>
          </a:xfrm>
          <a:prstGeom prst="rect">
            <a:avLst/>
          </a:prstGeom>
        </p:spPr>
      </p:pic>
    </p:spTree>
    <p:extLst>
      <p:ext uri="{BB962C8B-B14F-4D97-AF65-F5344CB8AC3E}">
        <p14:creationId xmlns:p14="http://schemas.microsoft.com/office/powerpoint/2010/main" val="276952919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dirty="0"/>
              <a:t>Ana Flax, 30</a:t>
            </a:r>
          </a:p>
        </p:txBody>
      </p:sp>
      <p:sp>
        <p:nvSpPr>
          <p:cNvPr id="7" name="TextBox 6">
            <a:extLst>
              <a:ext uri="{FF2B5EF4-FFF2-40B4-BE49-F238E27FC236}">
                <a16:creationId xmlns:a16="http://schemas.microsoft.com/office/drawing/2014/main" id="{317BC19A-C0B6-4048-9E50-9D15791324D5}"/>
              </a:ext>
            </a:extLst>
          </p:cNvPr>
          <p:cNvSpPr txBox="1"/>
          <p:nvPr/>
        </p:nvSpPr>
        <p:spPr>
          <a:xfrm>
            <a:off x="580291" y="1452296"/>
            <a:ext cx="3988904"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Clinical scenario for a “Penicillin allergy” in an adult</a:t>
            </a:r>
          </a:p>
        </p:txBody>
      </p:sp>
      <p:sp>
        <p:nvSpPr>
          <p:cNvPr id="11" name="TextBox 10">
            <a:extLst>
              <a:ext uri="{FF2B5EF4-FFF2-40B4-BE49-F238E27FC236}">
                <a16:creationId xmlns:a16="http://schemas.microsoft.com/office/drawing/2014/main" id="{9751DA09-FB80-CF45-A1E1-B680E0C739DE}"/>
              </a:ext>
            </a:extLst>
          </p:cNvPr>
          <p:cNvSpPr txBox="1"/>
          <p:nvPr/>
        </p:nvSpPr>
        <p:spPr>
          <a:xfrm>
            <a:off x="5874932" y="1452297"/>
            <a:ext cx="3167270"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Risk level and appropriate follow-up</a:t>
            </a:r>
          </a:p>
        </p:txBody>
      </p:sp>
      <p:sp>
        <p:nvSpPr>
          <p:cNvPr id="13" name="TextBox 12">
            <a:extLst>
              <a:ext uri="{FF2B5EF4-FFF2-40B4-BE49-F238E27FC236}">
                <a16:creationId xmlns:a16="http://schemas.microsoft.com/office/drawing/2014/main" id="{9F95E3B4-C66B-9344-A27C-B2FCCCC0FE48}"/>
              </a:ext>
            </a:extLst>
          </p:cNvPr>
          <p:cNvSpPr txBox="1"/>
          <p:nvPr/>
        </p:nvSpPr>
        <p:spPr>
          <a:xfrm>
            <a:off x="322806" y="2423545"/>
            <a:ext cx="4459626" cy="461665"/>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Vague rash </a:t>
            </a:r>
            <a:r>
              <a:rPr lang="en-CA" sz="2400" dirty="0"/>
              <a:t>as a child</a:t>
            </a:r>
          </a:p>
        </p:txBody>
      </p:sp>
      <p:sp>
        <p:nvSpPr>
          <p:cNvPr id="14" name="TextBox 13">
            <a:extLst>
              <a:ext uri="{FF2B5EF4-FFF2-40B4-BE49-F238E27FC236}">
                <a16:creationId xmlns:a16="http://schemas.microsoft.com/office/drawing/2014/main" id="{A82C96CB-3079-5A4E-8300-4E03CA843D66}"/>
              </a:ext>
            </a:extLst>
          </p:cNvPr>
          <p:cNvSpPr txBox="1"/>
          <p:nvPr/>
        </p:nvSpPr>
        <p:spPr>
          <a:xfrm>
            <a:off x="315435" y="5628365"/>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dirty="0"/>
              <a:t>Severe </a:t>
            </a:r>
            <a:r>
              <a:rPr lang="en-CA" sz="2400" b="1" dirty="0"/>
              <a:t>delayed non </a:t>
            </a:r>
            <a:r>
              <a:rPr lang="en-CA" sz="2400" b="1" dirty="0" err="1"/>
              <a:t>IgE</a:t>
            </a:r>
            <a:r>
              <a:rPr lang="en-CA" sz="2400" b="1" dirty="0"/>
              <a:t> mediated reaction</a:t>
            </a:r>
            <a:r>
              <a:rPr lang="en-CA" sz="2400" dirty="0"/>
              <a:t>: organ dysfunction, skin desquamation, mucosal lesions</a:t>
            </a:r>
          </a:p>
        </p:txBody>
      </p:sp>
      <p:sp>
        <p:nvSpPr>
          <p:cNvPr id="16" name="TextBox 15">
            <a:extLst>
              <a:ext uri="{FF2B5EF4-FFF2-40B4-BE49-F238E27FC236}">
                <a16:creationId xmlns:a16="http://schemas.microsoft.com/office/drawing/2014/main" id="{4EDAA567-E429-5144-99FA-8766A22D8BE1}"/>
              </a:ext>
            </a:extLst>
          </p:cNvPr>
          <p:cNvSpPr txBox="1"/>
          <p:nvPr/>
        </p:nvSpPr>
        <p:spPr>
          <a:xfrm>
            <a:off x="315435" y="2992294"/>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Anaphylaxis</a:t>
            </a:r>
            <a:r>
              <a:rPr lang="en-CA" sz="2400" dirty="0"/>
              <a:t>: urticaria, wheezing, vomiting 2 hours post first dose of antibiotic</a:t>
            </a:r>
          </a:p>
        </p:txBody>
      </p:sp>
      <p:sp>
        <p:nvSpPr>
          <p:cNvPr id="17" name="TextBox 16">
            <a:extLst>
              <a:ext uri="{FF2B5EF4-FFF2-40B4-BE49-F238E27FC236}">
                <a16:creationId xmlns:a16="http://schemas.microsoft.com/office/drawing/2014/main" id="{0EA7EA8E-E461-5B46-BBD6-6692949A91AC}"/>
              </a:ext>
            </a:extLst>
          </p:cNvPr>
          <p:cNvSpPr txBox="1"/>
          <p:nvPr/>
        </p:nvSpPr>
        <p:spPr>
          <a:xfrm>
            <a:off x="315435" y="4324800"/>
            <a:ext cx="4459625" cy="1200329"/>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Rash</a:t>
            </a:r>
            <a:r>
              <a:rPr lang="en-CA" sz="2400" dirty="0"/>
              <a:t> (including urticaria) and/or angioedema, </a:t>
            </a:r>
            <a:r>
              <a:rPr lang="en-CA" sz="2400" b="1" dirty="0"/>
              <a:t>received treatment </a:t>
            </a:r>
            <a:r>
              <a:rPr lang="en-CA" sz="2400" dirty="0"/>
              <a:t>as a child or adult</a:t>
            </a:r>
          </a:p>
        </p:txBody>
      </p:sp>
      <p:sp>
        <p:nvSpPr>
          <p:cNvPr id="18" name="TextBox 17">
            <a:extLst>
              <a:ext uri="{FF2B5EF4-FFF2-40B4-BE49-F238E27FC236}">
                <a16:creationId xmlns:a16="http://schemas.microsoft.com/office/drawing/2014/main" id="{E6BC37C4-690B-D849-9530-B1DAA04F83E3}"/>
              </a:ext>
            </a:extLst>
          </p:cNvPr>
          <p:cNvSpPr txBox="1"/>
          <p:nvPr/>
        </p:nvSpPr>
        <p:spPr>
          <a:xfrm>
            <a:off x="4926442" y="3008854"/>
            <a:ext cx="5187478" cy="1200329"/>
          </a:xfrm>
          <a:prstGeom prst="rect">
            <a:avLst/>
          </a:prstGeom>
          <a:solidFill>
            <a:schemeClr val="accent4">
              <a:lumMod val="20000"/>
              <a:lumOff val="80000"/>
            </a:schemeClr>
          </a:solidFill>
          <a:ln w="28575">
            <a:solidFill>
              <a:srgbClr val="C00000"/>
            </a:solidFill>
          </a:ln>
        </p:spPr>
        <p:txBody>
          <a:bodyPr wrap="square">
            <a:spAutoFit/>
          </a:bodyPr>
          <a:lstStyle/>
          <a:p>
            <a:pPr algn="ctr"/>
            <a:r>
              <a:rPr lang="en-CA" sz="2400" b="1" i="0" dirty="0">
                <a:solidFill>
                  <a:srgbClr val="000000"/>
                </a:solidFill>
                <a:effectLst/>
                <a:latin typeface="Calibri" panose="020F0502020204030204" pitchFamily="34" charset="0"/>
              </a:rPr>
              <a:t>High risk</a:t>
            </a:r>
            <a:r>
              <a:rPr lang="en-CA" sz="2400" b="0" i="0" dirty="0">
                <a:solidFill>
                  <a:srgbClr val="000000"/>
                </a:solidFill>
                <a:effectLst/>
                <a:latin typeface="Calibri" panose="020F0502020204030204" pitchFamily="34" charset="0"/>
              </a:rPr>
              <a:t>: do not prescribe beta-lactam with similar side chains, refer to allergist for confirmation / re-evaluation</a:t>
            </a:r>
            <a:endParaRPr lang="en-US" sz="2400" dirty="0"/>
          </a:p>
        </p:txBody>
      </p:sp>
      <p:sp>
        <p:nvSpPr>
          <p:cNvPr id="15" name="TextBox 14">
            <a:extLst>
              <a:ext uri="{FF2B5EF4-FFF2-40B4-BE49-F238E27FC236}">
                <a16:creationId xmlns:a16="http://schemas.microsoft.com/office/drawing/2014/main" id="{C97C0A59-2BD0-6445-A675-A3AF4EF64544}"/>
              </a:ext>
            </a:extLst>
          </p:cNvPr>
          <p:cNvSpPr txBox="1"/>
          <p:nvPr/>
        </p:nvSpPr>
        <p:spPr>
          <a:xfrm>
            <a:off x="1721527" y="366846"/>
            <a:ext cx="5695335" cy="892552"/>
          </a:xfrm>
          <a:prstGeom prst="rect">
            <a:avLst/>
          </a:prstGeom>
          <a:noFill/>
        </p:spPr>
        <p:txBody>
          <a:bodyPr wrap="square" rtlCol="0">
            <a:spAutoFit/>
          </a:bodyPr>
          <a:lstStyle/>
          <a:p>
            <a:pPr algn="ctr"/>
            <a:r>
              <a:rPr lang="en-US" sz="2600" b="1" dirty="0"/>
              <a:t>Match the clinical scenario with the risk level with the recommended approach</a:t>
            </a:r>
          </a:p>
        </p:txBody>
      </p:sp>
      <p:pic>
        <p:nvPicPr>
          <p:cNvPr id="2" name="Picture 1">
            <a:extLst>
              <a:ext uri="{FF2B5EF4-FFF2-40B4-BE49-F238E27FC236}">
                <a16:creationId xmlns:a16="http://schemas.microsoft.com/office/drawing/2014/main" id="{C417CF55-6494-FB62-139B-753D56001DD5}"/>
              </a:ext>
            </a:extLst>
          </p:cNvPr>
          <p:cNvPicPr>
            <a:picLocks noChangeAspect="1"/>
          </p:cNvPicPr>
          <p:nvPr/>
        </p:nvPicPr>
        <p:blipFill>
          <a:blip r:embed="rId3"/>
          <a:stretch>
            <a:fillRect/>
          </a:stretch>
        </p:blipFill>
        <p:spPr>
          <a:xfrm>
            <a:off x="10408428" y="1501828"/>
            <a:ext cx="1780893" cy="5356172"/>
          </a:xfrm>
          <a:prstGeom prst="rect">
            <a:avLst/>
          </a:prstGeom>
        </p:spPr>
      </p:pic>
    </p:spTree>
    <p:extLst>
      <p:ext uri="{BB962C8B-B14F-4D97-AF65-F5344CB8AC3E}">
        <p14:creationId xmlns:p14="http://schemas.microsoft.com/office/powerpoint/2010/main" val="186263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Ken </a:t>
            </a:r>
            <a:r>
              <a:rPr lang="en-US" err="1"/>
              <a:t>Dosette</a:t>
            </a:r>
            <a:r>
              <a:rPr lang="en-US"/>
              <a:t>, 69</a:t>
            </a:r>
          </a:p>
        </p:txBody>
      </p:sp>
      <p:sp>
        <p:nvSpPr>
          <p:cNvPr id="7" name="Content Placeholder 2">
            <a:extLst>
              <a:ext uri="{FF2B5EF4-FFF2-40B4-BE49-F238E27FC236}">
                <a16:creationId xmlns:a16="http://schemas.microsoft.com/office/drawing/2014/main" id="{2C506F72-6A98-6185-8898-0AE6C5207017}"/>
              </a:ext>
            </a:extLst>
          </p:cNvPr>
          <p:cNvSpPr txBox="1">
            <a:spLocks/>
          </p:cNvSpPr>
          <p:nvPr/>
        </p:nvSpPr>
        <p:spPr>
          <a:xfrm>
            <a:off x="235035" y="1399309"/>
            <a:ext cx="10155874" cy="4003964"/>
          </a:xfrm>
          <a:prstGeom prst="rect">
            <a:avLst/>
          </a:prstGeom>
          <a:solidFill>
            <a:schemeClr val="bg2"/>
          </a:solidFill>
          <a:ln w="28575">
            <a:solidFill>
              <a:schemeClr val="bg2">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0000"/>
                </a:solidFill>
                <a:cs typeface="Calibri"/>
              </a:rPr>
              <a:t>Systematic-review, beta-blockers:</a:t>
            </a:r>
          </a:p>
          <a:p>
            <a:pPr lvl="1"/>
            <a:r>
              <a:rPr lang="en-US" dirty="0">
                <a:solidFill>
                  <a:srgbClr val="000000"/>
                </a:solidFill>
                <a:cs typeface="Calibri"/>
              </a:rPr>
              <a:t>Decreased mortality in the pre-perfusion era (before angiography with stenting post ACS) Relative Risk 0.86 (CI 0.79-0.94)</a:t>
            </a:r>
          </a:p>
          <a:p>
            <a:pPr lvl="1"/>
            <a:r>
              <a:rPr lang="en-US" dirty="0">
                <a:solidFill>
                  <a:srgbClr val="000000"/>
                </a:solidFill>
                <a:cs typeface="Calibri"/>
              </a:rPr>
              <a:t>Did not decrease mortality in the reperfusion era RR 0.98  (CI 0.92-1.05)</a:t>
            </a:r>
          </a:p>
          <a:p>
            <a:pPr lvl="1"/>
            <a:r>
              <a:rPr lang="en-US" dirty="0">
                <a:solidFill>
                  <a:srgbClr val="000000"/>
                </a:solidFill>
                <a:cs typeface="Calibri"/>
              </a:rPr>
              <a:t>After 3 years, there is no established role for beta-blockers post MI </a:t>
            </a:r>
          </a:p>
          <a:p>
            <a:r>
              <a:rPr lang="en-US" dirty="0">
                <a:solidFill>
                  <a:srgbClr val="000000"/>
                </a:solidFill>
                <a:cs typeface="Calibri"/>
              </a:rPr>
              <a:t>RCT, patients who had an ACS in preceding 10 days, Ezetimibe + statin versus statin alone, at 7 years:</a:t>
            </a:r>
          </a:p>
          <a:p>
            <a:pPr lvl="1"/>
            <a:r>
              <a:rPr lang="en-US" dirty="0">
                <a:solidFill>
                  <a:srgbClr val="000000"/>
                </a:solidFill>
                <a:cs typeface="Calibri"/>
              </a:rPr>
              <a:t>No effect on mortality: 15.4% versus 15.3%</a:t>
            </a:r>
          </a:p>
          <a:p>
            <a:pPr lvl="1"/>
            <a:r>
              <a:rPr lang="en-US" sz="2400" dirty="0">
                <a:solidFill>
                  <a:srgbClr val="000000"/>
                </a:solidFill>
                <a:cs typeface="Calibri"/>
              </a:rPr>
              <a:t>Small decrease in the composite </a:t>
            </a:r>
            <a:r>
              <a:rPr lang="en-US" dirty="0">
                <a:solidFill>
                  <a:srgbClr val="000000"/>
                </a:solidFill>
                <a:cs typeface="Calibri"/>
              </a:rPr>
              <a:t>outcome including </a:t>
            </a:r>
            <a:r>
              <a:rPr lang="en-US" sz="2400" dirty="0">
                <a:solidFill>
                  <a:srgbClr val="000000"/>
                </a:solidFill>
                <a:cs typeface="Calibri"/>
              </a:rPr>
              <a:t>death from cardiovascular causes, MI or stroke: 20.4% versus 22.2% (p=0.003</a:t>
            </a:r>
            <a:r>
              <a:rPr lang="en-US" dirty="0">
                <a:solidFill>
                  <a:srgbClr val="000000"/>
                </a:solidFill>
                <a:cs typeface="Calibri"/>
              </a:rPr>
              <a:t>)</a:t>
            </a:r>
            <a:endParaRPr lang="en-US" sz="2400" dirty="0">
              <a:solidFill>
                <a:srgbClr val="000000"/>
              </a:solidFill>
              <a:cs typeface="Calibri"/>
            </a:endParaRPr>
          </a:p>
          <a:p>
            <a:pPr lvl="1"/>
            <a:endParaRPr lang="en-US" sz="1800" dirty="0">
              <a:solidFill>
                <a:srgbClr val="000000"/>
              </a:solidFill>
              <a:cs typeface="Calibri"/>
            </a:endParaRPr>
          </a:p>
          <a:p>
            <a:endParaRPr lang="en-US" sz="2600" dirty="0">
              <a:solidFill>
                <a:srgbClr val="000000"/>
              </a:solidFill>
              <a:cs typeface="Calibri"/>
            </a:endParaRPr>
          </a:p>
          <a:p>
            <a:endParaRPr lang="en-US" sz="2600" dirty="0">
              <a:solidFill>
                <a:srgbClr val="000000"/>
              </a:solidFill>
              <a:cs typeface="Calibri"/>
            </a:endParaRPr>
          </a:p>
          <a:p>
            <a:endParaRPr lang="en-US" sz="2600" dirty="0">
              <a:solidFill>
                <a:srgbClr val="000000"/>
              </a:solidFill>
              <a:cs typeface="Calibri"/>
            </a:endParaRPr>
          </a:p>
        </p:txBody>
      </p:sp>
      <p:sp>
        <p:nvSpPr>
          <p:cNvPr id="3" name="TextBox 2">
            <a:extLst>
              <a:ext uri="{FF2B5EF4-FFF2-40B4-BE49-F238E27FC236}">
                <a16:creationId xmlns:a16="http://schemas.microsoft.com/office/drawing/2014/main" id="{9F4DAEF9-907E-8FC1-6D0C-19B7305E8785}"/>
              </a:ext>
            </a:extLst>
          </p:cNvPr>
          <p:cNvSpPr txBox="1"/>
          <p:nvPr/>
        </p:nvSpPr>
        <p:spPr>
          <a:xfrm>
            <a:off x="303703" y="5633598"/>
            <a:ext cx="4459625" cy="461665"/>
          </a:xfrm>
          <a:prstGeom prst="rect">
            <a:avLst/>
          </a:prstGeom>
          <a:solidFill>
            <a:schemeClr val="bg1">
              <a:lumMod val="95000"/>
            </a:schemeClr>
          </a:solidFill>
          <a:ln w="28575">
            <a:solidFill>
              <a:schemeClr val="tx1"/>
            </a:solidFill>
          </a:ln>
        </p:spPr>
        <p:txBody>
          <a:bodyPr wrap="square">
            <a:spAutoFit/>
          </a:bodyPr>
          <a:lstStyle/>
          <a:p>
            <a:pPr algn="ctr"/>
            <a:r>
              <a:rPr lang="en-CA" sz="2400"/>
              <a:t>Ezetimibe</a:t>
            </a:r>
          </a:p>
        </p:txBody>
      </p:sp>
      <p:sp>
        <p:nvSpPr>
          <p:cNvPr id="4" name="TextBox 3">
            <a:extLst>
              <a:ext uri="{FF2B5EF4-FFF2-40B4-BE49-F238E27FC236}">
                <a16:creationId xmlns:a16="http://schemas.microsoft.com/office/drawing/2014/main" id="{F25D0485-778D-BE7D-1CEE-1DFA2432777D}"/>
              </a:ext>
            </a:extLst>
          </p:cNvPr>
          <p:cNvSpPr txBox="1"/>
          <p:nvPr/>
        </p:nvSpPr>
        <p:spPr>
          <a:xfrm>
            <a:off x="4907338" y="5651754"/>
            <a:ext cx="4459626" cy="461665"/>
          </a:xfrm>
          <a:prstGeom prst="rect">
            <a:avLst/>
          </a:prstGeom>
          <a:solidFill>
            <a:schemeClr val="accent3">
              <a:lumMod val="20000"/>
              <a:lumOff val="80000"/>
            </a:schemeClr>
          </a:solidFill>
          <a:ln w="28575">
            <a:solidFill>
              <a:schemeClr val="bg2">
                <a:lumMod val="50000"/>
              </a:schemeClr>
            </a:solidFill>
          </a:ln>
        </p:spPr>
        <p:txBody>
          <a:bodyPr wrap="square">
            <a:spAutoFit/>
          </a:bodyPr>
          <a:lstStyle/>
          <a:p>
            <a:pPr algn="ctr"/>
            <a:r>
              <a:rPr lang="en-CA" sz="2400" b="0" i="0">
                <a:effectLst/>
                <a:latin typeface="Calibri" panose="020F0502020204030204" pitchFamily="34" charset="0"/>
              </a:rPr>
              <a:t>Could</a:t>
            </a:r>
            <a:r>
              <a:rPr lang="en-CA" sz="2400" b="0" i="0">
                <a:solidFill>
                  <a:srgbClr val="000000"/>
                </a:solidFill>
                <a:effectLst/>
                <a:latin typeface="Calibri" panose="020F0502020204030204" pitchFamily="34" charset="0"/>
              </a:rPr>
              <a:t> stop as limited benefits</a:t>
            </a:r>
            <a:endParaRPr lang="en-US" sz="2400"/>
          </a:p>
        </p:txBody>
      </p:sp>
      <p:sp>
        <p:nvSpPr>
          <p:cNvPr id="5" name="TextBox 4">
            <a:extLst>
              <a:ext uri="{FF2B5EF4-FFF2-40B4-BE49-F238E27FC236}">
                <a16:creationId xmlns:a16="http://schemas.microsoft.com/office/drawing/2014/main" id="{391DE1A7-524F-E870-2CF5-C3BF47554ABA}"/>
              </a:ext>
            </a:extLst>
          </p:cNvPr>
          <p:cNvSpPr txBox="1"/>
          <p:nvPr/>
        </p:nvSpPr>
        <p:spPr>
          <a:xfrm>
            <a:off x="4907338" y="6215665"/>
            <a:ext cx="4459626" cy="461665"/>
          </a:xfrm>
          <a:prstGeom prst="rect">
            <a:avLst/>
          </a:prstGeom>
          <a:solidFill>
            <a:schemeClr val="accent3">
              <a:lumMod val="20000"/>
              <a:lumOff val="80000"/>
            </a:schemeClr>
          </a:solidFill>
          <a:ln w="28575">
            <a:solidFill>
              <a:schemeClr val="bg2">
                <a:lumMod val="50000"/>
              </a:schemeClr>
            </a:solidFill>
          </a:ln>
        </p:spPr>
        <p:txBody>
          <a:bodyPr wrap="square">
            <a:spAutoFit/>
          </a:bodyPr>
          <a:lstStyle/>
          <a:p>
            <a:pPr algn="ctr"/>
            <a:r>
              <a:rPr lang="en-CA" sz="2400" b="0" i="0">
                <a:effectLst/>
                <a:latin typeface="Calibri" panose="020F0502020204030204" pitchFamily="34" charset="0"/>
              </a:rPr>
              <a:t>Could</a:t>
            </a:r>
            <a:r>
              <a:rPr lang="en-CA" sz="2400" b="0" i="0">
                <a:solidFill>
                  <a:srgbClr val="000000"/>
                </a:solidFill>
                <a:effectLst/>
                <a:latin typeface="Calibri" panose="020F0502020204030204" pitchFamily="34" charset="0"/>
              </a:rPr>
              <a:t> stop as limited benefits</a:t>
            </a:r>
            <a:endParaRPr lang="en-US" sz="2400"/>
          </a:p>
        </p:txBody>
      </p:sp>
      <p:sp>
        <p:nvSpPr>
          <p:cNvPr id="8" name="TextBox 7">
            <a:extLst>
              <a:ext uri="{FF2B5EF4-FFF2-40B4-BE49-F238E27FC236}">
                <a16:creationId xmlns:a16="http://schemas.microsoft.com/office/drawing/2014/main" id="{38FF2240-A4DB-3B19-E7C1-5F3A6A180EC2}"/>
              </a:ext>
            </a:extLst>
          </p:cNvPr>
          <p:cNvSpPr txBox="1"/>
          <p:nvPr/>
        </p:nvSpPr>
        <p:spPr>
          <a:xfrm>
            <a:off x="303702" y="6222466"/>
            <a:ext cx="4459626" cy="461665"/>
          </a:xfrm>
          <a:prstGeom prst="rect">
            <a:avLst/>
          </a:prstGeom>
          <a:solidFill>
            <a:schemeClr val="bg1">
              <a:lumMod val="95000"/>
            </a:schemeClr>
          </a:solidFill>
          <a:ln w="28575">
            <a:solidFill>
              <a:schemeClr val="tx1"/>
            </a:solidFill>
          </a:ln>
        </p:spPr>
        <p:txBody>
          <a:bodyPr wrap="square">
            <a:spAutoFit/>
          </a:bodyPr>
          <a:lstStyle/>
          <a:p>
            <a:pPr algn="ctr"/>
            <a:r>
              <a:rPr lang="en-CA" sz="2400"/>
              <a:t>Carvedilol</a:t>
            </a:r>
          </a:p>
        </p:txBody>
      </p:sp>
      <p:pic>
        <p:nvPicPr>
          <p:cNvPr id="6" name="Picture 5" descr="A cartoon of a person&#10;&#10;Description automatically generated">
            <a:extLst>
              <a:ext uri="{FF2B5EF4-FFF2-40B4-BE49-F238E27FC236}">
                <a16:creationId xmlns:a16="http://schemas.microsoft.com/office/drawing/2014/main" id="{27502D77-B80F-7F1F-9D2A-0CE06709B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6818" y="1232913"/>
            <a:ext cx="3101432" cy="5721243"/>
          </a:xfrm>
          <a:prstGeom prst="rect">
            <a:avLst/>
          </a:prstGeom>
        </p:spPr>
      </p:pic>
    </p:spTree>
    <p:extLst>
      <p:ext uri="{BB962C8B-B14F-4D97-AF65-F5344CB8AC3E}">
        <p14:creationId xmlns:p14="http://schemas.microsoft.com/office/powerpoint/2010/main" val="63915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dirty="0"/>
              <a:t>Ana Flax, 30</a:t>
            </a:r>
          </a:p>
        </p:txBody>
      </p:sp>
      <p:sp>
        <p:nvSpPr>
          <p:cNvPr id="7" name="TextBox 6">
            <a:extLst>
              <a:ext uri="{FF2B5EF4-FFF2-40B4-BE49-F238E27FC236}">
                <a16:creationId xmlns:a16="http://schemas.microsoft.com/office/drawing/2014/main" id="{317BC19A-C0B6-4048-9E50-9D15791324D5}"/>
              </a:ext>
            </a:extLst>
          </p:cNvPr>
          <p:cNvSpPr txBox="1"/>
          <p:nvPr/>
        </p:nvSpPr>
        <p:spPr>
          <a:xfrm>
            <a:off x="580291" y="1452296"/>
            <a:ext cx="3988904"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Clinical scenario for a “Penicillin allergy” in an adult</a:t>
            </a:r>
          </a:p>
        </p:txBody>
      </p:sp>
      <p:sp>
        <p:nvSpPr>
          <p:cNvPr id="11" name="TextBox 10">
            <a:extLst>
              <a:ext uri="{FF2B5EF4-FFF2-40B4-BE49-F238E27FC236}">
                <a16:creationId xmlns:a16="http://schemas.microsoft.com/office/drawing/2014/main" id="{9751DA09-FB80-CF45-A1E1-B680E0C739DE}"/>
              </a:ext>
            </a:extLst>
          </p:cNvPr>
          <p:cNvSpPr txBox="1"/>
          <p:nvPr/>
        </p:nvSpPr>
        <p:spPr>
          <a:xfrm>
            <a:off x="5874932" y="1452297"/>
            <a:ext cx="3167270"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Risk level and appropriate follow-up</a:t>
            </a:r>
          </a:p>
        </p:txBody>
      </p:sp>
      <p:sp>
        <p:nvSpPr>
          <p:cNvPr id="13" name="TextBox 12">
            <a:extLst>
              <a:ext uri="{FF2B5EF4-FFF2-40B4-BE49-F238E27FC236}">
                <a16:creationId xmlns:a16="http://schemas.microsoft.com/office/drawing/2014/main" id="{9F95E3B4-C66B-9344-A27C-B2FCCCC0FE48}"/>
              </a:ext>
            </a:extLst>
          </p:cNvPr>
          <p:cNvSpPr txBox="1"/>
          <p:nvPr/>
        </p:nvSpPr>
        <p:spPr>
          <a:xfrm>
            <a:off x="322806" y="2423545"/>
            <a:ext cx="4459626" cy="461665"/>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Vague rash </a:t>
            </a:r>
            <a:r>
              <a:rPr lang="en-CA" sz="2400" dirty="0"/>
              <a:t>as a child</a:t>
            </a:r>
          </a:p>
        </p:txBody>
      </p:sp>
      <p:sp>
        <p:nvSpPr>
          <p:cNvPr id="14" name="TextBox 13">
            <a:extLst>
              <a:ext uri="{FF2B5EF4-FFF2-40B4-BE49-F238E27FC236}">
                <a16:creationId xmlns:a16="http://schemas.microsoft.com/office/drawing/2014/main" id="{A82C96CB-3079-5A4E-8300-4E03CA843D66}"/>
              </a:ext>
            </a:extLst>
          </p:cNvPr>
          <p:cNvSpPr txBox="1"/>
          <p:nvPr/>
        </p:nvSpPr>
        <p:spPr>
          <a:xfrm>
            <a:off x="315435" y="5628365"/>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dirty="0"/>
              <a:t>Severe </a:t>
            </a:r>
            <a:r>
              <a:rPr lang="en-CA" sz="2400" b="1" dirty="0"/>
              <a:t>delayed non </a:t>
            </a:r>
            <a:r>
              <a:rPr lang="en-CA" sz="2400" b="1" dirty="0" err="1"/>
              <a:t>IgE</a:t>
            </a:r>
            <a:r>
              <a:rPr lang="en-CA" sz="2400" b="1" dirty="0"/>
              <a:t> mediated reaction</a:t>
            </a:r>
            <a:r>
              <a:rPr lang="en-CA" sz="2400" dirty="0"/>
              <a:t>: organ dysfunction, skin desquamation, mucosal lesions</a:t>
            </a:r>
          </a:p>
        </p:txBody>
      </p:sp>
      <p:sp>
        <p:nvSpPr>
          <p:cNvPr id="16" name="TextBox 15">
            <a:extLst>
              <a:ext uri="{FF2B5EF4-FFF2-40B4-BE49-F238E27FC236}">
                <a16:creationId xmlns:a16="http://schemas.microsoft.com/office/drawing/2014/main" id="{4EDAA567-E429-5144-99FA-8766A22D8BE1}"/>
              </a:ext>
            </a:extLst>
          </p:cNvPr>
          <p:cNvSpPr txBox="1"/>
          <p:nvPr/>
        </p:nvSpPr>
        <p:spPr>
          <a:xfrm>
            <a:off x="315435" y="2992294"/>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Anaphylaxis</a:t>
            </a:r>
            <a:r>
              <a:rPr lang="en-CA" sz="2400" dirty="0"/>
              <a:t>: urticaria, wheezing, vomiting 2 hours post first dose of antibiotic</a:t>
            </a:r>
          </a:p>
        </p:txBody>
      </p:sp>
      <p:sp>
        <p:nvSpPr>
          <p:cNvPr id="17" name="TextBox 16">
            <a:extLst>
              <a:ext uri="{FF2B5EF4-FFF2-40B4-BE49-F238E27FC236}">
                <a16:creationId xmlns:a16="http://schemas.microsoft.com/office/drawing/2014/main" id="{0EA7EA8E-E461-5B46-BBD6-6692949A91AC}"/>
              </a:ext>
            </a:extLst>
          </p:cNvPr>
          <p:cNvSpPr txBox="1"/>
          <p:nvPr/>
        </p:nvSpPr>
        <p:spPr>
          <a:xfrm>
            <a:off x="315435" y="4324800"/>
            <a:ext cx="4459625" cy="1200329"/>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Rash</a:t>
            </a:r>
            <a:r>
              <a:rPr lang="en-CA" sz="2400" dirty="0"/>
              <a:t> (including urticaria) and/or angioedema, </a:t>
            </a:r>
            <a:r>
              <a:rPr lang="en-CA" sz="2400" b="1" dirty="0"/>
              <a:t>received treatment </a:t>
            </a:r>
            <a:r>
              <a:rPr lang="en-CA" sz="2400" dirty="0"/>
              <a:t>as a child or adult</a:t>
            </a:r>
          </a:p>
        </p:txBody>
      </p:sp>
      <p:sp>
        <p:nvSpPr>
          <p:cNvPr id="19" name="TextBox 18">
            <a:extLst>
              <a:ext uri="{FF2B5EF4-FFF2-40B4-BE49-F238E27FC236}">
                <a16:creationId xmlns:a16="http://schemas.microsoft.com/office/drawing/2014/main" id="{784DB11A-DE13-0540-8526-BDF00ACCB71A}"/>
              </a:ext>
            </a:extLst>
          </p:cNvPr>
          <p:cNvSpPr txBox="1"/>
          <p:nvPr/>
        </p:nvSpPr>
        <p:spPr>
          <a:xfrm>
            <a:off x="3289287" y="3644077"/>
            <a:ext cx="5171289" cy="1200329"/>
          </a:xfrm>
          <a:prstGeom prst="rect">
            <a:avLst/>
          </a:prstGeom>
          <a:solidFill>
            <a:schemeClr val="accent4">
              <a:lumMod val="20000"/>
              <a:lumOff val="80000"/>
            </a:schemeClr>
          </a:solidFill>
          <a:ln w="28575">
            <a:solidFill>
              <a:srgbClr val="C0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1" dirty="0"/>
              <a:t>Intermediate risk</a:t>
            </a:r>
            <a:r>
              <a:rPr lang="en-CA" sz="2400" dirty="0"/>
              <a:t>: do not prescribe beta-lactam with similar side chains, refer for skin test or oral challenge</a:t>
            </a:r>
          </a:p>
        </p:txBody>
      </p:sp>
      <p:sp>
        <p:nvSpPr>
          <p:cNvPr id="15" name="TextBox 14">
            <a:extLst>
              <a:ext uri="{FF2B5EF4-FFF2-40B4-BE49-F238E27FC236}">
                <a16:creationId xmlns:a16="http://schemas.microsoft.com/office/drawing/2014/main" id="{C97C0A59-2BD0-6445-A675-A3AF4EF64544}"/>
              </a:ext>
            </a:extLst>
          </p:cNvPr>
          <p:cNvSpPr txBox="1"/>
          <p:nvPr/>
        </p:nvSpPr>
        <p:spPr>
          <a:xfrm>
            <a:off x="1721527" y="366846"/>
            <a:ext cx="5695335" cy="892552"/>
          </a:xfrm>
          <a:prstGeom prst="rect">
            <a:avLst/>
          </a:prstGeom>
          <a:noFill/>
        </p:spPr>
        <p:txBody>
          <a:bodyPr wrap="square" rtlCol="0">
            <a:spAutoFit/>
          </a:bodyPr>
          <a:lstStyle/>
          <a:p>
            <a:pPr algn="ctr"/>
            <a:r>
              <a:rPr lang="en-US" sz="2600" b="1" dirty="0"/>
              <a:t>Match the clinical scenario with the risk level with the recommended approach</a:t>
            </a:r>
          </a:p>
        </p:txBody>
      </p:sp>
      <p:pic>
        <p:nvPicPr>
          <p:cNvPr id="2" name="Picture 1">
            <a:extLst>
              <a:ext uri="{FF2B5EF4-FFF2-40B4-BE49-F238E27FC236}">
                <a16:creationId xmlns:a16="http://schemas.microsoft.com/office/drawing/2014/main" id="{C417CF55-6494-FB62-139B-753D56001DD5}"/>
              </a:ext>
            </a:extLst>
          </p:cNvPr>
          <p:cNvPicPr>
            <a:picLocks noChangeAspect="1"/>
          </p:cNvPicPr>
          <p:nvPr/>
        </p:nvPicPr>
        <p:blipFill>
          <a:blip r:embed="rId3"/>
          <a:stretch>
            <a:fillRect/>
          </a:stretch>
        </p:blipFill>
        <p:spPr>
          <a:xfrm>
            <a:off x="10408428" y="1501828"/>
            <a:ext cx="1780893" cy="5356172"/>
          </a:xfrm>
          <a:prstGeom prst="rect">
            <a:avLst/>
          </a:prstGeom>
        </p:spPr>
      </p:pic>
    </p:spTree>
    <p:extLst>
      <p:ext uri="{BB962C8B-B14F-4D97-AF65-F5344CB8AC3E}">
        <p14:creationId xmlns:p14="http://schemas.microsoft.com/office/powerpoint/2010/main" val="110942130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dirty="0"/>
              <a:t>Ana Flax, 30</a:t>
            </a:r>
          </a:p>
        </p:txBody>
      </p:sp>
      <p:sp>
        <p:nvSpPr>
          <p:cNvPr id="7" name="TextBox 6">
            <a:extLst>
              <a:ext uri="{FF2B5EF4-FFF2-40B4-BE49-F238E27FC236}">
                <a16:creationId xmlns:a16="http://schemas.microsoft.com/office/drawing/2014/main" id="{317BC19A-C0B6-4048-9E50-9D15791324D5}"/>
              </a:ext>
            </a:extLst>
          </p:cNvPr>
          <p:cNvSpPr txBox="1"/>
          <p:nvPr/>
        </p:nvSpPr>
        <p:spPr>
          <a:xfrm>
            <a:off x="580291" y="1452296"/>
            <a:ext cx="3988904"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Clinical scenario for a “Penicillin allergy” in an adult</a:t>
            </a:r>
          </a:p>
        </p:txBody>
      </p:sp>
      <p:sp>
        <p:nvSpPr>
          <p:cNvPr id="11" name="TextBox 10">
            <a:extLst>
              <a:ext uri="{FF2B5EF4-FFF2-40B4-BE49-F238E27FC236}">
                <a16:creationId xmlns:a16="http://schemas.microsoft.com/office/drawing/2014/main" id="{9751DA09-FB80-CF45-A1E1-B680E0C739DE}"/>
              </a:ext>
            </a:extLst>
          </p:cNvPr>
          <p:cNvSpPr txBox="1"/>
          <p:nvPr/>
        </p:nvSpPr>
        <p:spPr>
          <a:xfrm>
            <a:off x="5874932" y="1452297"/>
            <a:ext cx="3167270"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Risk level and appropriate follow-up</a:t>
            </a:r>
          </a:p>
        </p:txBody>
      </p:sp>
      <p:sp>
        <p:nvSpPr>
          <p:cNvPr id="13" name="TextBox 12">
            <a:extLst>
              <a:ext uri="{FF2B5EF4-FFF2-40B4-BE49-F238E27FC236}">
                <a16:creationId xmlns:a16="http://schemas.microsoft.com/office/drawing/2014/main" id="{9F95E3B4-C66B-9344-A27C-B2FCCCC0FE48}"/>
              </a:ext>
            </a:extLst>
          </p:cNvPr>
          <p:cNvSpPr txBox="1"/>
          <p:nvPr/>
        </p:nvSpPr>
        <p:spPr>
          <a:xfrm>
            <a:off x="322806" y="2423545"/>
            <a:ext cx="4459626" cy="461665"/>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Vague rash </a:t>
            </a:r>
            <a:r>
              <a:rPr lang="en-CA" sz="2400" dirty="0"/>
              <a:t>as a child</a:t>
            </a:r>
          </a:p>
        </p:txBody>
      </p:sp>
      <p:sp>
        <p:nvSpPr>
          <p:cNvPr id="14" name="TextBox 13">
            <a:extLst>
              <a:ext uri="{FF2B5EF4-FFF2-40B4-BE49-F238E27FC236}">
                <a16:creationId xmlns:a16="http://schemas.microsoft.com/office/drawing/2014/main" id="{A82C96CB-3079-5A4E-8300-4E03CA843D66}"/>
              </a:ext>
            </a:extLst>
          </p:cNvPr>
          <p:cNvSpPr txBox="1"/>
          <p:nvPr/>
        </p:nvSpPr>
        <p:spPr>
          <a:xfrm>
            <a:off x="315435" y="5628365"/>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dirty="0"/>
              <a:t>Severe </a:t>
            </a:r>
            <a:r>
              <a:rPr lang="en-CA" sz="2400" b="1" dirty="0"/>
              <a:t>delayed non </a:t>
            </a:r>
            <a:r>
              <a:rPr lang="en-CA" sz="2400" b="1" dirty="0" err="1"/>
              <a:t>IgE</a:t>
            </a:r>
            <a:r>
              <a:rPr lang="en-CA" sz="2400" b="1" dirty="0"/>
              <a:t> mediated reaction</a:t>
            </a:r>
            <a:r>
              <a:rPr lang="en-CA" sz="2400" dirty="0"/>
              <a:t>: organ dysfunction, skin desquamation, mucosal lesions</a:t>
            </a:r>
          </a:p>
        </p:txBody>
      </p:sp>
      <p:sp>
        <p:nvSpPr>
          <p:cNvPr id="16" name="TextBox 15">
            <a:extLst>
              <a:ext uri="{FF2B5EF4-FFF2-40B4-BE49-F238E27FC236}">
                <a16:creationId xmlns:a16="http://schemas.microsoft.com/office/drawing/2014/main" id="{4EDAA567-E429-5144-99FA-8766A22D8BE1}"/>
              </a:ext>
            </a:extLst>
          </p:cNvPr>
          <p:cNvSpPr txBox="1"/>
          <p:nvPr/>
        </p:nvSpPr>
        <p:spPr>
          <a:xfrm>
            <a:off x="315435" y="2992294"/>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Anaphylaxis</a:t>
            </a:r>
            <a:r>
              <a:rPr lang="en-CA" sz="2400" dirty="0"/>
              <a:t>: urticaria, wheezing, vomiting 2 hours post first dose of antibiotic</a:t>
            </a:r>
          </a:p>
        </p:txBody>
      </p:sp>
      <p:sp>
        <p:nvSpPr>
          <p:cNvPr id="17" name="TextBox 16">
            <a:extLst>
              <a:ext uri="{FF2B5EF4-FFF2-40B4-BE49-F238E27FC236}">
                <a16:creationId xmlns:a16="http://schemas.microsoft.com/office/drawing/2014/main" id="{0EA7EA8E-E461-5B46-BBD6-6692949A91AC}"/>
              </a:ext>
            </a:extLst>
          </p:cNvPr>
          <p:cNvSpPr txBox="1"/>
          <p:nvPr/>
        </p:nvSpPr>
        <p:spPr>
          <a:xfrm>
            <a:off x="315435" y="4324800"/>
            <a:ext cx="4459625" cy="1200329"/>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Rash</a:t>
            </a:r>
            <a:r>
              <a:rPr lang="en-CA" sz="2400" dirty="0"/>
              <a:t> (including urticaria) and/or angioedema, </a:t>
            </a:r>
            <a:r>
              <a:rPr lang="en-CA" sz="2400" b="1" dirty="0"/>
              <a:t>received treatment </a:t>
            </a:r>
            <a:r>
              <a:rPr lang="en-CA" sz="2400" dirty="0"/>
              <a:t>as a child or adult</a:t>
            </a:r>
          </a:p>
        </p:txBody>
      </p:sp>
      <p:sp>
        <p:nvSpPr>
          <p:cNvPr id="19" name="TextBox 18">
            <a:extLst>
              <a:ext uri="{FF2B5EF4-FFF2-40B4-BE49-F238E27FC236}">
                <a16:creationId xmlns:a16="http://schemas.microsoft.com/office/drawing/2014/main" id="{784DB11A-DE13-0540-8526-BDF00ACCB71A}"/>
              </a:ext>
            </a:extLst>
          </p:cNvPr>
          <p:cNvSpPr txBox="1"/>
          <p:nvPr/>
        </p:nvSpPr>
        <p:spPr>
          <a:xfrm>
            <a:off x="4926442" y="4324799"/>
            <a:ext cx="5171289" cy="1200329"/>
          </a:xfrm>
          <a:prstGeom prst="rect">
            <a:avLst/>
          </a:prstGeom>
          <a:solidFill>
            <a:schemeClr val="accent4">
              <a:lumMod val="20000"/>
              <a:lumOff val="80000"/>
            </a:schemeClr>
          </a:solidFill>
          <a:ln w="28575">
            <a:solidFill>
              <a:srgbClr val="C0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1" dirty="0"/>
              <a:t>Intermediate risk</a:t>
            </a:r>
            <a:r>
              <a:rPr lang="en-CA" sz="2400" dirty="0"/>
              <a:t>: do not prescribe beta-lactam with similar side chains, refer for skin test or oral challenge</a:t>
            </a:r>
          </a:p>
        </p:txBody>
      </p:sp>
      <p:sp>
        <p:nvSpPr>
          <p:cNvPr id="15" name="TextBox 14">
            <a:extLst>
              <a:ext uri="{FF2B5EF4-FFF2-40B4-BE49-F238E27FC236}">
                <a16:creationId xmlns:a16="http://schemas.microsoft.com/office/drawing/2014/main" id="{C97C0A59-2BD0-6445-A675-A3AF4EF64544}"/>
              </a:ext>
            </a:extLst>
          </p:cNvPr>
          <p:cNvSpPr txBox="1"/>
          <p:nvPr/>
        </p:nvSpPr>
        <p:spPr>
          <a:xfrm>
            <a:off x="1721527" y="366846"/>
            <a:ext cx="5695335" cy="892552"/>
          </a:xfrm>
          <a:prstGeom prst="rect">
            <a:avLst/>
          </a:prstGeom>
          <a:noFill/>
        </p:spPr>
        <p:txBody>
          <a:bodyPr wrap="square" rtlCol="0">
            <a:spAutoFit/>
          </a:bodyPr>
          <a:lstStyle/>
          <a:p>
            <a:pPr algn="ctr"/>
            <a:r>
              <a:rPr lang="en-US" sz="2600" b="1" dirty="0"/>
              <a:t>Match the clinical scenario with the risk level with the recommended approach</a:t>
            </a:r>
          </a:p>
        </p:txBody>
      </p:sp>
      <p:pic>
        <p:nvPicPr>
          <p:cNvPr id="2" name="Picture 1">
            <a:extLst>
              <a:ext uri="{FF2B5EF4-FFF2-40B4-BE49-F238E27FC236}">
                <a16:creationId xmlns:a16="http://schemas.microsoft.com/office/drawing/2014/main" id="{C417CF55-6494-FB62-139B-753D56001DD5}"/>
              </a:ext>
            </a:extLst>
          </p:cNvPr>
          <p:cNvPicPr>
            <a:picLocks noChangeAspect="1"/>
          </p:cNvPicPr>
          <p:nvPr/>
        </p:nvPicPr>
        <p:blipFill>
          <a:blip r:embed="rId3"/>
          <a:stretch>
            <a:fillRect/>
          </a:stretch>
        </p:blipFill>
        <p:spPr>
          <a:xfrm>
            <a:off x="10408428" y="1501828"/>
            <a:ext cx="1780893" cy="5356172"/>
          </a:xfrm>
          <a:prstGeom prst="rect">
            <a:avLst/>
          </a:prstGeom>
        </p:spPr>
      </p:pic>
      <p:sp>
        <p:nvSpPr>
          <p:cNvPr id="3" name="TextBox 2">
            <a:extLst>
              <a:ext uri="{FF2B5EF4-FFF2-40B4-BE49-F238E27FC236}">
                <a16:creationId xmlns:a16="http://schemas.microsoft.com/office/drawing/2014/main" id="{145D7F53-1AB1-82D4-3FD5-914E52E8CE49}"/>
              </a:ext>
            </a:extLst>
          </p:cNvPr>
          <p:cNvSpPr txBox="1"/>
          <p:nvPr/>
        </p:nvSpPr>
        <p:spPr>
          <a:xfrm>
            <a:off x="4926442" y="3008854"/>
            <a:ext cx="5187478" cy="1200329"/>
          </a:xfrm>
          <a:prstGeom prst="rect">
            <a:avLst/>
          </a:prstGeom>
          <a:solidFill>
            <a:schemeClr val="accent4">
              <a:lumMod val="20000"/>
              <a:lumOff val="80000"/>
            </a:schemeClr>
          </a:solidFill>
          <a:ln w="28575">
            <a:solidFill>
              <a:srgbClr val="C00000"/>
            </a:solidFill>
          </a:ln>
        </p:spPr>
        <p:txBody>
          <a:bodyPr wrap="square">
            <a:spAutoFit/>
          </a:bodyPr>
          <a:lstStyle/>
          <a:p>
            <a:pPr algn="ctr"/>
            <a:r>
              <a:rPr lang="en-CA" sz="2400" b="1" i="0" dirty="0">
                <a:solidFill>
                  <a:srgbClr val="000000"/>
                </a:solidFill>
                <a:effectLst/>
                <a:latin typeface="Calibri" panose="020F0502020204030204" pitchFamily="34" charset="0"/>
              </a:rPr>
              <a:t>High risk</a:t>
            </a:r>
            <a:r>
              <a:rPr lang="en-CA" sz="2400" b="0" i="0" dirty="0">
                <a:solidFill>
                  <a:srgbClr val="000000"/>
                </a:solidFill>
                <a:effectLst/>
                <a:latin typeface="Calibri" panose="020F0502020204030204" pitchFamily="34" charset="0"/>
              </a:rPr>
              <a:t>: do not prescribe beta-lactam with similar side chains, refer to allergist for confirmation / re-evaluation</a:t>
            </a:r>
            <a:endParaRPr lang="en-US" sz="2400" dirty="0"/>
          </a:p>
        </p:txBody>
      </p:sp>
    </p:spTree>
    <p:extLst>
      <p:ext uri="{BB962C8B-B14F-4D97-AF65-F5344CB8AC3E}">
        <p14:creationId xmlns:p14="http://schemas.microsoft.com/office/powerpoint/2010/main" val="12140044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dirty="0"/>
              <a:t>Ana Flax, 30</a:t>
            </a:r>
          </a:p>
        </p:txBody>
      </p:sp>
      <p:sp>
        <p:nvSpPr>
          <p:cNvPr id="7" name="TextBox 6">
            <a:extLst>
              <a:ext uri="{FF2B5EF4-FFF2-40B4-BE49-F238E27FC236}">
                <a16:creationId xmlns:a16="http://schemas.microsoft.com/office/drawing/2014/main" id="{317BC19A-C0B6-4048-9E50-9D15791324D5}"/>
              </a:ext>
            </a:extLst>
          </p:cNvPr>
          <p:cNvSpPr txBox="1"/>
          <p:nvPr/>
        </p:nvSpPr>
        <p:spPr>
          <a:xfrm>
            <a:off x="580291" y="1452296"/>
            <a:ext cx="3988904"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Clinical scenario for a “Penicillin allergy” in an adult</a:t>
            </a:r>
          </a:p>
        </p:txBody>
      </p:sp>
      <p:sp>
        <p:nvSpPr>
          <p:cNvPr id="11" name="TextBox 10">
            <a:extLst>
              <a:ext uri="{FF2B5EF4-FFF2-40B4-BE49-F238E27FC236}">
                <a16:creationId xmlns:a16="http://schemas.microsoft.com/office/drawing/2014/main" id="{9751DA09-FB80-CF45-A1E1-B680E0C739DE}"/>
              </a:ext>
            </a:extLst>
          </p:cNvPr>
          <p:cNvSpPr txBox="1"/>
          <p:nvPr/>
        </p:nvSpPr>
        <p:spPr>
          <a:xfrm>
            <a:off x="5874932" y="1452297"/>
            <a:ext cx="3167270"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Risk level and appropriate follow-up</a:t>
            </a:r>
          </a:p>
        </p:txBody>
      </p:sp>
      <p:sp>
        <p:nvSpPr>
          <p:cNvPr id="13" name="TextBox 12">
            <a:extLst>
              <a:ext uri="{FF2B5EF4-FFF2-40B4-BE49-F238E27FC236}">
                <a16:creationId xmlns:a16="http://schemas.microsoft.com/office/drawing/2014/main" id="{9F95E3B4-C66B-9344-A27C-B2FCCCC0FE48}"/>
              </a:ext>
            </a:extLst>
          </p:cNvPr>
          <p:cNvSpPr txBox="1"/>
          <p:nvPr/>
        </p:nvSpPr>
        <p:spPr>
          <a:xfrm>
            <a:off x="322806" y="2423545"/>
            <a:ext cx="4459626" cy="461665"/>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Vague rash </a:t>
            </a:r>
            <a:r>
              <a:rPr lang="en-CA" sz="2400" dirty="0"/>
              <a:t>as a child</a:t>
            </a:r>
          </a:p>
        </p:txBody>
      </p:sp>
      <p:sp>
        <p:nvSpPr>
          <p:cNvPr id="14" name="TextBox 13">
            <a:extLst>
              <a:ext uri="{FF2B5EF4-FFF2-40B4-BE49-F238E27FC236}">
                <a16:creationId xmlns:a16="http://schemas.microsoft.com/office/drawing/2014/main" id="{A82C96CB-3079-5A4E-8300-4E03CA843D66}"/>
              </a:ext>
            </a:extLst>
          </p:cNvPr>
          <p:cNvSpPr txBox="1"/>
          <p:nvPr/>
        </p:nvSpPr>
        <p:spPr>
          <a:xfrm>
            <a:off x="315435" y="5628365"/>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dirty="0"/>
              <a:t>Severe </a:t>
            </a:r>
            <a:r>
              <a:rPr lang="en-CA" sz="2400" b="1" dirty="0"/>
              <a:t>delayed non </a:t>
            </a:r>
            <a:r>
              <a:rPr lang="en-CA" sz="2400" b="1" dirty="0" err="1"/>
              <a:t>IgE</a:t>
            </a:r>
            <a:r>
              <a:rPr lang="en-CA" sz="2400" b="1" dirty="0"/>
              <a:t> mediated reaction</a:t>
            </a:r>
            <a:r>
              <a:rPr lang="en-CA" sz="2400" dirty="0"/>
              <a:t>: organ dysfunction, skin desquamation, mucosal lesions</a:t>
            </a:r>
          </a:p>
        </p:txBody>
      </p:sp>
      <p:sp>
        <p:nvSpPr>
          <p:cNvPr id="16" name="TextBox 15">
            <a:extLst>
              <a:ext uri="{FF2B5EF4-FFF2-40B4-BE49-F238E27FC236}">
                <a16:creationId xmlns:a16="http://schemas.microsoft.com/office/drawing/2014/main" id="{4EDAA567-E429-5144-99FA-8766A22D8BE1}"/>
              </a:ext>
            </a:extLst>
          </p:cNvPr>
          <p:cNvSpPr txBox="1"/>
          <p:nvPr/>
        </p:nvSpPr>
        <p:spPr>
          <a:xfrm>
            <a:off x="315435" y="2992294"/>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Anaphylaxis</a:t>
            </a:r>
            <a:r>
              <a:rPr lang="en-CA" sz="2400" dirty="0"/>
              <a:t>: urticaria, wheezing, vomiting 2 hours post first dose of antibiotic</a:t>
            </a:r>
          </a:p>
        </p:txBody>
      </p:sp>
      <p:sp>
        <p:nvSpPr>
          <p:cNvPr id="17" name="TextBox 16">
            <a:extLst>
              <a:ext uri="{FF2B5EF4-FFF2-40B4-BE49-F238E27FC236}">
                <a16:creationId xmlns:a16="http://schemas.microsoft.com/office/drawing/2014/main" id="{0EA7EA8E-E461-5B46-BBD6-6692949A91AC}"/>
              </a:ext>
            </a:extLst>
          </p:cNvPr>
          <p:cNvSpPr txBox="1"/>
          <p:nvPr/>
        </p:nvSpPr>
        <p:spPr>
          <a:xfrm>
            <a:off x="315435" y="4324800"/>
            <a:ext cx="4459625" cy="1200329"/>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Rash</a:t>
            </a:r>
            <a:r>
              <a:rPr lang="en-CA" sz="2400" dirty="0"/>
              <a:t> (including urticaria) and/or angioedema, </a:t>
            </a:r>
            <a:r>
              <a:rPr lang="en-CA" sz="2400" b="1" dirty="0"/>
              <a:t>received treatment </a:t>
            </a:r>
            <a:r>
              <a:rPr lang="en-CA" sz="2400" dirty="0"/>
              <a:t>as a child or adult</a:t>
            </a:r>
          </a:p>
        </p:txBody>
      </p:sp>
      <p:sp>
        <p:nvSpPr>
          <p:cNvPr id="20" name="TextBox 19">
            <a:extLst>
              <a:ext uri="{FF2B5EF4-FFF2-40B4-BE49-F238E27FC236}">
                <a16:creationId xmlns:a16="http://schemas.microsoft.com/office/drawing/2014/main" id="{603926C2-E37A-354F-A189-C1C81594EF43}"/>
              </a:ext>
            </a:extLst>
          </p:cNvPr>
          <p:cNvSpPr txBox="1"/>
          <p:nvPr/>
        </p:nvSpPr>
        <p:spPr>
          <a:xfrm>
            <a:off x="3555641" y="3972791"/>
            <a:ext cx="5171289" cy="830997"/>
          </a:xfrm>
          <a:prstGeom prst="rect">
            <a:avLst/>
          </a:prstGeom>
          <a:solidFill>
            <a:schemeClr val="accent4">
              <a:lumMod val="20000"/>
              <a:lumOff val="80000"/>
            </a:schemeClr>
          </a:solidFill>
          <a:ln w="28575">
            <a:solidFill>
              <a:srgbClr val="C00000"/>
            </a:solidFill>
          </a:ln>
        </p:spPr>
        <p:txBody>
          <a:bodyPr wrap="square">
            <a:spAutoFit/>
          </a:bodyPr>
          <a:lstStyle/>
          <a:p>
            <a:pPr lvl="0" algn="ctr">
              <a:defRPr/>
            </a:pPr>
            <a:r>
              <a:rPr lang="en-CA" sz="2400" b="1" dirty="0"/>
              <a:t>Contraindicated</a:t>
            </a:r>
            <a:r>
              <a:rPr lang="en-CA" sz="2400" dirty="0"/>
              <a:t>, do not ever administer any beta-lactam</a:t>
            </a:r>
          </a:p>
        </p:txBody>
      </p:sp>
      <p:sp>
        <p:nvSpPr>
          <p:cNvPr id="15" name="TextBox 14">
            <a:extLst>
              <a:ext uri="{FF2B5EF4-FFF2-40B4-BE49-F238E27FC236}">
                <a16:creationId xmlns:a16="http://schemas.microsoft.com/office/drawing/2014/main" id="{C97C0A59-2BD0-6445-A675-A3AF4EF64544}"/>
              </a:ext>
            </a:extLst>
          </p:cNvPr>
          <p:cNvSpPr txBox="1"/>
          <p:nvPr/>
        </p:nvSpPr>
        <p:spPr>
          <a:xfrm>
            <a:off x="1721527" y="366846"/>
            <a:ext cx="5695335" cy="892552"/>
          </a:xfrm>
          <a:prstGeom prst="rect">
            <a:avLst/>
          </a:prstGeom>
          <a:noFill/>
        </p:spPr>
        <p:txBody>
          <a:bodyPr wrap="square" rtlCol="0">
            <a:spAutoFit/>
          </a:bodyPr>
          <a:lstStyle/>
          <a:p>
            <a:pPr algn="ctr"/>
            <a:r>
              <a:rPr lang="en-US" sz="2600" b="1" dirty="0"/>
              <a:t>Match the clinical scenario with the risk level with the recommended approach</a:t>
            </a:r>
          </a:p>
        </p:txBody>
      </p:sp>
      <p:pic>
        <p:nvPicPr>
          <p:cNvPr id="2" name="Picture 1">
            <a:extLst>
              <a:ext uri="{FF2B5EF4-FFF2-40B4-BE49-F238E27FC236}">
                <a16:creationId xmlns:a16="http://schemas.microsoft.com/office/drawing/2014/main" id="{C417CF55-6494-FB62-139B-753D56001DD5}"/>
              </a:ext>
            </a:extLst>
          </p:cNvPr>
          <p:cNvPicPr>
            <a:picLocks noChangeAspect="1"/>
          </p:cNvPicPr>
          <p:nvPr/>
        </p:nvPicPr>
        <p:blipFill>
          <a:blip r:embed="rId3"/>
          <a:stretch>
            <a:fillRect/>
          </a:stretch>
        </p:blipFill>
        <p:spPr>
          <a:xfrm>
            <a:off x="10408428" y="1501828"/>
            <a:ext cx="1780893" cy="5356172"/>
          </a:xfrm>
          <a:prstGeom prst="rect">
            <a:avLst/>
          </a:prstGeom>
        </p:spPr>
      </p:pic>
    </p:spTree>
    <p:extLst>
      <p:ext uri="{BB962C8B-B14F-4D97-AF65-F5344CB8AC3E}">
        <p14:creationId xmlns:p14="http://schemas.microsoft.com/office/powerpoint/2010/main" val="109144683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dirty="0"/>
              <a:t>Ana Flax, 30</a:t>
            </a:r>
          </a:p>
        </p:txBody>
      </p:sp>
      <p:sp>
        <p:nvSpPr>
          <p:cNvPr id="7" name="TextBox 6">
            <a:extLst>
              <a:ext uri="{FF2B5EF4-FFF2-40B4-BE49-F238E27FC236}">
                <a16:creationId xmlns:a16="http://schemas.microsoft.com/office/drawing/2014/main" id="{317BC19A-C0B6-4048-9E50-9D15791324D5}"/>
              </a:ext>
            </a:extLst>
          </p:cNvPr>
          <p:cNvSpPr txBox="1"/>
          <p:nvPr/>
        </p:nvSpPr>
        <p:spPr>
          <a:xfrm>
            <a:off x="580291" y="1452296"/>
            <a:ext cx="3988904"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Clinical scenario for a “Penicillin allergy” in an adult</a:t>
            </a:r>
          </a:p>
        </p:txBody>
      </p:sp>
      <p:sp>
        <p:nvSpPr>
          <p:cNvPr id="11" name="TextBox 10">
            <a:extLst>
              <a:ext uri="{FF2B5EF4-FFF2-40B4-BE49-F238E27FC236}">
                <a16:creationId xmlns:a16="http://schemas.microsoft.com/office/drawing/2014/main" id="{9751DA09-FB80-CF45-A1E1-B680E0C739DE}"/>
              </a:ext>
            </a:extLst>
          </p:cNvPr>
          <p:cNvSpPr txBox="1"/>
          <p:nvPr/>
        </p:nvSpPr>
        <p:spPr>
          <a:xfrm>
            <a:off x="5874932" y="1452297"/>
            <a:ext cx="3167270"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Risk level and appropriate follow-up</a:t>
            </a:r>
          </a:p>
        </p:txBody>
      </p:sp>
      <p:sp>
        <p:nvSpPr>
          <p:cNvPr id="13" name="TextBox 12">
            <a:extLst>
              <a:ext uri="{FF2B5EF4-FFF2-40B4-BE49-F238E27FC236}">
                <a16:creationId xmlns:a16="http://schemas.microsoft.com/office/drawing/2014/main" id="{9F95E3B4-C66B-9344-A27C-B2FCCCC0FE48}"/>
              </a:ext>
            </a:extLst>
          </p:cNvPr>
          <p:cNvSpPr txBox="1"/>
          <p:nvPr/>
        </p:nvSpPr>
        <p:spPr>
          <a:xfrm>
            <a:off x="322806" y="2423545"/>
            <a:ext cx="4459626" cy="461665"/>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Vague rash </a:t>
            </a:r>
            <a:r>
              <a:rPr lang="en-CA" sz="2400" dirty="0"/>
              <a:t>as a child</a:t>
            </a:r>
          </a:p>
        </p:txBody>
      </p:sp>
      <p:sp>
        <p:nvSpPr>
          <p:cNvPr id="14" name="TextBox 13">
            <a:extLst>
              <a:ext uri="{FF2B5EF4-FFF2-40B4-BE49-F238E27FC236}">
                <a16:creationId xmlns:a16="http://schemas.microsoft.com/office/drawing/2014/main" id="{A82C96CB-3079-5A4E-8300-4E03CA843D66}"/>
              </a:ext>
            </a:extLst>
          </p:cNvPr>
          <p:cNvSpPr txBox="1"/>
          <p:nvPr/>
        </p:nvSpPr>
        <p:spPr>
          <a:xfrm>
            <a:off x="315435" y="5628365"/>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dirty="0"/>
              <a:t>Severe </a:t>
            </a:r>
            <a:r>
              <a:rPr lang="en-CA" sz="2400" b="1" dirty="0"/>
              <a:t>delayed non </a:t>
            </a:r>
            <a:r>
              <a:rPr lang="en-CA" sz="2400" b="1" dirty="0" err="1"/>
              <a:t>IgE</a:t>
            </a:r>
            <a:r>
              <a:rPr lang="en-CA" sz="2400" b="1" dirty="0"/>
              <a:t> mediated reaction</a:t>
            </a:r>
            <a:r>
              <a:rPr lang="en-CA" sz="2400" dirty="0"/>
              <a:t>: organ dysfunction, skin desquamation, mucosal lesions</a:t>
            </a:r>
          </a:p>
        </p:txBody>
      </p:sp>
      <p:sp>
        <p:nvSpPr>
          <p:cNvPr id="16" name="TextBox 15">
            <a:extLst>
              <a:ext uri="{FF2B5EF4-FFF2-40B4-BE49-F238E27FC236}">
                <a16:creationId xmlns:a16="http://schemas.microsoft.com/office/drawing/2014/main" id="{4EDAA567-E429-5144-99FA-8766A22D8BE1}"/>
              </a:ext>
            </a:extLst>
          </p:cNvPr>
          <p:cNvSpPr txBox="1"/>
          <p:nvPr/>
        </p:nvSpPr>
        <p:spPr>
          <a:xfrm>
            <a:off x="315435" y="2992294"/>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Anaphylaxis</a:t>
            </a:r>
            <a:r>
              <a:rPr lang="en-CA" sz="2400" dirty="0"/>
              <a:t>: urticaria, wheezing, vomiting 2 hours post first dose of antibiotic</a:t>
            </a:r>
          </a:p>
        </p:txBody>
      </p:sp>
      <p:sp>
        <p:nvSpPr>
          <p:cNvPr id="17" name="TextBox 16">
            <a:extLst>
              <a:ext uri="{FF2B5EF4-FFF2-40B4-BE49-F238E27FC236}">
                <a16:creationId xmlns:a16="http://schemas.microsoft.com/office/drawing/2014/main" id="{0EA7EA8E-E461-5B46-BBD6-6692949A91AC}"/>
              </a:ext>
            </a:extLst>
          </p:cNvPr>
          <p:cNvSpPr txBox="1"/>
          <p:nvPr/>
        </p:nvSpPr>
        <p:spPr>
          <a:xfrm>
            <a:off x="315435" y="4324800"/>
            <a:ext cx="4459625" cy="1200329"/>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Rash</a:t>
            </a:r>
            <a:r>
              <a:rPr lang="en-CA" sz="2400" dirty="0"/>
              <a:t> (including urticaria) and/or angioedema, </a:t>
            </a:r>
            <a:r>
              <a:rPr lang="en-CA" sz="2400" b="1" dirty="0"/>
              <a:t>received treatment </a:t>
            </a:r>
            <a:r>
              <a:rPr lang="en-CA" sz="2400" dirty="0"/>
              <a:t>as a child or adult</a:t>
            </a:r>
          </a:p>
        </p:txBody>
      </p:sp>
      <p:sp>
        <p:nvSpPr>
          <p:cNvPr id="18" name="TextBox 17">
            <a:extLst>
              <a:ext uri="{FF2B5EF4-FFF2-40B4-BE49-F238E27FC236}">
                <a16:creationId xmlns:a16="http://schemas.microsoft.com/office/drawing/2014/main" id="{E6BC37C4-690B-D849-9530-B1DAA04F83E3}"/>
              </a:ext>
            </a:extLst>
          </p:cNvPr>
          <p:cNvSpPr txBox="1"/>
          <p:nvPr/>
        </p:nvSpPr>
        <p:spPr>
          <a:xfrm>
            <a:off x="4926442" y="2992293"/>
            <a:ext cx="5187478" cy="1200329"/>
          </a:xfrm>
          <a:prstGeom prst="rect">
            <a:avLst/>
          </a:prstGeom>
          <a:solidFill>
            <a:schemeClr val="accent4">
              <a:lumMod val="20000"/>
              <a:lumOff val="80000"/>
            </a:schemeClr>
          </a:solidFill>
          <a:ln w="28575">
            <a:solidFill>
              <a:srgbClr val="C00000"/>
            </a:solidFill>
          </a:ln>
        </p:spPr>
        <p:txBody>
          <a:bodyPr wrap="square">
            <a:spAutoFit/>
          </a:bodyPr>
          <a:lstStyle/>
          <a:p>
            <a:pPr algn="ctr"/>
            <a:r>
              <a:rPr lang="en-CA" sz="2400" b="1" i="0" dirty="0">
                <a:solidFill>
                  <a:srgbClr val="000000"/>
                </a:solidFill>
                <a:effectLst/>
                <a:latin typeface="Calibri" panose="020F0502020204030204" pitchFamily="34" charset="0"/>
              </a:rPr>
              <a:t>High risk</a:t>
            </a:r>
            <a:r>
              <a:rPr lang="en-CA" sz="2400" b="0" i="0" dirty="0">
                <a:solidFill>
                  <a:srgbClr val="000000"/>
                </a:solidFill>
                <a:effectLst/>
                <a:latin typeface="Calibri" panose="020F0502020204030204" pitchFamily="34" charset="0"/>
              </a:rPr>
              <a:t>: do not prescribe beta-lactam with similar side chains, refer to allergist for confirmation / re-evaluation</a:t>
            </a:r>
            <a:endParaRPr lang="en-US" sz="2400" dirty="0"/>
          </a:p>
        </p:txBody>
      </p:sp>
      <p:sp>
        <p:nvSpPr>
          <p:cNvPr id="19" name="TextBox 18">
            <a:extLst>
              <a:ext uri="{FF2B5EF4-FFF2-40B4-BE49-F238E27FC236}">
                <a16:creationId xmlns:a16="http://schemas.microsoft.com/office/drawing/2014/main" id="{784DB11A-DE13-0540-8526-BDF00ACCB71A}"/>
              </a:ext>
            </a:extLst>
          </p:cNvPr>
          <p:cNvSpPr txBox="1"/>
          <p:nvPr/>
        </p:nvSpPr>
        <p:spPr>
          <a:xfrm>
            <a:off x="4926442" y="4328407"/>
            <a:ext cx="5171289" cy="1200329"/>
          </a:xfrm>
          <a:prstGeom prst="rect">
            <a:avLst/>
          </a:prstGeom>
          <a:solidFill>
            <a:schemeClr val="accent4">
              <a:lumMod val="20000"/>
              <a:lumOff val="80000"/>
            </a:schemeClr>
          </a:solidFill>
          <a:ln w="28575">
            <a:solidFill>
              <a:srgbClr val="C0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1" dirty="0"/>
              <a:t>Intermediate risk</a:t>
            </a:r>
            <a:r>
              <a:rPr lang="en-CA" sz="2400" dirty="0"/>
              <a:t>: do not prescribe beta-lactam with similar side chains, refer for skin test or oral challenge</a:t>
            </a:r>
          </a:p>
        </p:txBody>
      </p:sp>
      <p:sp>
        <p:nvSpPr>
          <p:cNvPr id="20" name="TextBox 19">
            <a:extLst>
              <a:ext uri="{FF2B5EF4-FFF2-40B4-BE49-F238E27FC236}">
                <a16:creationId xmlns:a16="http://schemas.microsoft.com/office/drawing/2014/main" id="{603926C2-E37A-354F-A189-C1C81594EF43}"/>
              </a:ext>
            </a:extLst>
          </p:cNvPr>
          <p:cNvSpPr txBox="1"/>
          <p:nvPr/>
        </p:nvSpPr>
        <p:spPr>
          <a:xfrm>
            <a:off x="4926441" y="5628365"/>
            <a:ext cx="5171289" cy="1200329"/>
          </a:xfrm>
          <a:prstGeom prst="rect">
            <a:avLst/>
          </a:prstGeom>
          <a:solidFill>
            <a:schemeClr val="accent4">
              <a:lumMod val="20000"/>
              <a:lumOff val="80000"/>
            </a:schemeClr>
          </a:solidFill>
          <a:ln w="28575">
            <a:solidFill>
              <a:srgbClr val="C00000"/>
            </a:solidFill>
          </a:ln>
        </p:spPr>
        <p:txBody>
          <a:bodyPr wrap="square">
            <a:spAutoFit/>
          </a:bodyPr>
          <a:lstStyle/>
          <a:p>
            <a:pPr lvl="0" algn="ctr">
              <a:defRPr/>
            </a:pPr>
            <a:r>
              <a:rPr lang="en-CA" sz="2400" b="1" dirty="0"/>
              <a:t>Contraindicated</a:t>
            </a:r>
            <a:r>
              <a:rPr lang="en-CA" sz="2400" dirty="0"/>
              <a:t>, do not ever administer any beta-lactam</a:t>
            </a:r>
          </a:p>
          <a:p>
            <a:pPr lvl="0" algn="ctr">
              <a:defRPr/>
            </a:pPr>
            <a:endParaRPr lang="en-CA" sz="2400" dirty="0"/>
          </a:p>
        </p:txBody>
      </p:sp>
      <p:sp>
        <p:nvSpPr>
          <p:cNvPr id="15" name="TextBox 14">
            <a:extLst>
              <a:ext uri="{FF2B5EF4-FFF2-40B4-BE49-F238E27FC236}">
                <a16:creationId xmlns:a16="http://schemas.microsoft.com/office/drawing/2014/main" id="{C97C0A59-2BD0-6445-A675-A3AF4EF64544}"/>
              </a:ext>
            </a:extLst>
          </p:cNvPr>
          <p:cNvSpPr txBox="1"/>
          <p:nvPr/>
        </p:nvSpPr>
        <p:spPr>
          <a:xfrm>
            <a:off x="1721527" y="366846"/>
            <a:ext cx="5695335" cy="892552"/>
          </a:xfrm>
          <a:prstGeom prst="rect">
            <a:avLst/>
          </a:prstGeom>
          <a:noFill/>
        </p:spPr>
        <p:txBody>
          <a:bodyPr wrap="square" rtlCol="0">
            <a:spAutoFit/>
          </a:bodyPr>
          <a:lstStyle/>
          <a:p>
            <a:pPr algn="ctr"/>
            <a:r>
              <a:rPr lang="en-US" sz="2600" b="1" dirty="0"/>
              <a:t>Match the clinical scenario with the risk level with the recommended approach</a:t>
            </a:r>
          </a:p>
        </p:txBody>
      </p:sp>
      <p:pic>
        <p:nvPicPr>
          <p:cNvPr id="2" name="Picture 1">
            <a:extLst>
              <a:ext uri="{FF2B5EF4-FFF2-40B4-BE49-F238E27FC236}">
                <a16:creationId xmlns:a16="http://schemas.microsoft.com/office/drawing/2014/main" id="{C417CF55-6494-FB62-139B-753D56001DD5}"/>
              </a:ext>
            </a:extLst>
          </p:cNvPr>
          <p:cNvPicPr>
            <a:picLocks noChangeAspect="1"/>
          </p:cNvPicPr>
          <p:nvPr/>
        </p:nvPicPr>
        <p:blipFill>
          <a:blip r:embed="rId3"/>
          <a:stretch>
            <a:fillRect/>
          </a:stretch>
        </p:blipFill>
        <p:spPr>
          <a:xfrm>
            <a:off x="10408428" y="1501828"/>
            <a:ext cx="1780893" cy="5356172"/>
          </a:xfrm>
          <a:prstGeom prst="rect">
            <a:avLst/>
          </a:prstGeom>
        </p:spPr>
      </p:pic>
    </p:spTree>
    <p:extLst>
      <p:ext uri="{BB962C8B-B14F-4D97-AF65-F5344CB8AC3E}">
        <p14:creationId xmlns:p14="http://schemas.microsoft.com/office/powerpoint/2010/main" val="333168541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dirty="0"/>
              <a:t>Ana Flax, 30</a:t>
            </a:r>
          </a:p>
        </p:txBody>
      </p:sp>
      <p:sp>
        <p:nvSpPr>
          <p:cNvPr id="7" name="TextBox 6">
            <a:extLst>
              <a:ext uri="{FF2B5EF4-FFF2-40B4-BE49-F238E27FC236}">
                <a16:creationId xmlns:a16="http://schemas.microsoft.com/office/drawing/2014/main" id="{317BC19A-C0B6-4048-9E50-9D15791324D5}"/>
              </a:ext>
            </a:extLst>
          </p:cNvPr>
          <p:cNvSpPr txBox="1"/>
          <p:nvPr/>
        </p:nvSpPr>
        <p:spPr>
          <a:xfrm>
            <a:off x="580291" y="1452296"/>
            <a:ext cx="3988904"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Clinical scenario for a “Penicillin allergy” in an adult</a:t>
            </a:r>
          </a:p>
        </p:txBody>
      </p:sp>
      <p:sp>
        <p:nvSpPr>
          <p:cNvPr id="11" name="TextBox 10">
            <a:extLst>
              <a:ext uri="{FF2B5EF4-FFF2-40B4-BE49-F238E27FC236}">
                <a16:creationId xmlns:a16="http://schemas.microsoft.com/office/drawing/2014/main" id="{9751DA09-FB80-CF45-A1E1-B680E0C739DE}"/>
              </a:ext>
            </a:extLst>
          </p:cNvPr>
          <p:cNvSpPr txBox="1"/>
          <p:nvPr/>
        </p:nvSpPr>
        <p:spPr>
          <a:xfrm>
            <a:off x="5874932" y="1452297"/>
            <a:ext cx="3167270" cy="830997"/>
          </a:xfrm>
          <a:prstGeom prst="rect">
            <a:avLst/>
          </a:prstGeom>
          <a:solidFill>
            <a:schemeClr val="accent5">
              <a:lumMod val="20000"/>
              <a:lumOff val="80000"/>
            </a:schemeClr>
          </a:solidFill>
          <a:ln w="28575">
            <a:solidFill>
              <a:srgbClr val="0070C0"/>
            </a:solidFill>
          </a:ln>
        </p:spPr>
        <p:txBody>
          <a:bodyPr wrap="square">
            <a:spAutoFit/>
          </a:bodyPr>
          <a:lstStyle/>
          <a:p>
            <a:pPr algn="ctr"/>
            <a:r>
              <a:rPr lang="en-CA" sz="2400" b="1" dirty="0"/>
              <a:t>Risk level and appropriate follow-up</a:t>
            </a:r>
          </a:p>
        </p:txBody>
      </p:sp>
      <p:sp>
        <p:nvSpPr>
          <p:cNvPr id="13" name="TextBox 12">
            <a:extLst>
              <a:ext uri="{FF2B5EF4-FFF2-40B4-BE49-F238E27FC236}">
                <a16:creationId xmlns:a16="http://schemas.microsoft.com/office/drawing/2014/main" id="{9F95E3B4-C66B-9344-A27C-B2FCCCC0FE48}"/>
              </a:ext>
            </a:extLst>
          </p:cNvPr>
          <p:cNvSpPr txBox="1"/>
          <p:nvPr/>
        </p:nvSpPr>
        <p:spPr>
          <a:xfrm>
            <a:off x="322806" y="2423545"/>
            <a:ext cx="4459626" cy="461665"/>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Vague rash </a:t>
            </a:r>
            <a:r>
              <a:rPr lang="en-CA" sz="2400" dirty="0"/>
              <a:t>as a child</a:t>
            </a:r>
          </a:p>
        </p:txBody>
      </p:sp>
      <p:sp>
        <p:nvSpPr>
          <p:cNvPr id="14" name="TextBox 13">
            <a:extLst>
              <a:ext uri="{FF2B5EF4-FFF2-40B4-BE49-F238E27FC236}">
                <a16:creationId xmlns:a16="http://schemas.microsoft.com/office/drawing/2014/main" id="{A82C96CB-3079-5A4E-8300-4E03CA843D66}"/>
              </a:ext>
            </a:extLst>
          </p:cNvPr>
          <p:cNvSpPr txBox="1"/>
          <p:nvPr/>
        </p:nvSpPr>
        <p:spPr>
          <a:xfrm>
            <a:off x="315435" y="5628365"/>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dirty="0"/>
              <a:t>Severe </a:t>
            </a:r>
            <a:r>
              <a:rPr lang="en-CA" sz="2400" b="1" dirty="0"/>
              <a:t>delayed non </a:t>
            </a:r>
            <a:r>
              <a:rPr lang="en-CA" sz="2400" b="1" dirty="0" err="1"/>
              <a:t>IgE</a:t>
            </a:r>
            <a:r>
              <a:rPr lang="en-CA" sz="2400" b="1" dirty="0"/>
              <a:t> mediated reaction</a:t>
            </a:r>
            <a:r>
              <a:rPr lang="en-CA" sz="2400" dirty="0"/>
              <a:t>: organ dysfunction, skin desquamation, mucosal lesions</a:t>
            </a:r>
          </a:p>
        </p:txBody>
      </p:sp>
      <p:sp>
        <p:nvSpPr>
          <p:cNvPr id="16" name="TextBox 15">
            <a:extLst>
              <a:ext uri="{FF2B5EF4-FFF2-40B4-BE49-F238E27FC236}">
                <a16:creationId xmlns:a16="http://schemas.microsoft.com/office/drawing/2014/main" id="{4EDAA567-E429-5144-99FA-8766A22D8BE1}"/>
              </a:ext>
            </a:extLst>
          </p:cNvPr>
          <p:cNvSpPr txBox="1"/>
          <p:nvPr/>
        </p:nvSpPr>
        <p:spPr>
          <a:xfrm>
            <a:off x="315435" y="2992294"/>
            <a:ext cx="4459626" cy="1200329"/>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Anaphylaxis</a:t>
            </a:r>
            <a:r>
              <a:rPr lang="en-CA" sz="2400" dirty="0"/>
              <a:t>: urticaria, wheezing, vomiting 2 hours post first dose of antibiotic</a:t>
            </a:r>
          </a:p>
        </p:txBody>
      </p:sp>
      <p:sp>
        <p:nvSpPr>
          <p:cNvPr id="17" name="TextBox 16">
            <a:extLst>
              <a:ext uri="{FF2B5EF4-FFF2-40B4-BE49-F238E27FC236}">
                <a16:creationId xmlns:a16="http://schemas.microsoft.com/office/drawing/2014/main" id="{0EA7EA8E-E461-5B46-BBD6-6692949A91AC}"/>
              </a:ext>
            </a:extLst>
          </p:cNvPr>
          <p:cNvSpPr txBox="1"/>
          <p:nvPr/>
        </p:nvSpPr>
        <p:spPr>
          <a:xfrm>
            <a:off x="315435" y="4324800"/>
            <a:ext cx="4459625" cy="1200329"/>
          </a:xfrm>
          <a:prstGeom prst="rect">
            <a:avLst/>
          </a:prstGeom>
          <a:solidFill>
            <a:schemeClr val="bg1">
              <a:lumMod val="95000"/>
            </a:schemeClr>
          </a:solidFill>
          <a:ln w="28575">
            <a:solidFill>
              <a:schemeClr val="tx1"/>
            </a:solidFill>
          </a:ln>
        </p:spPr>
        <p:txBody>
          <a:bodyPr wrap="square">
            <a:spAutoFit/>
          </a:bodyPr>
          <a:lstStyle/>
          <a:p>
            <a:pPr algn="ctr"/>
            <a:r>
              <a:rPr lang="en-CA" sz="2400" b="1" dirty="0"/>
              <a:t>Rash</a:t>
            </a:r>
            <a:r>
              <a:rPr lang="en-CA" sz="2400" dirty="0"/>
              <a:t> (including urticaria) and/or angioedema, </a:t>
            </a:r>
            <a:r>
              <a:rPr lang="en-CA" sz="2400" b="1" dirty="0"/>
              <a:t>received treatment </a:t>
            </a:r>
            <a:r>
              <a:rPr lang="en-CA" sz="2400" dirty="0"/>
              <a:t>as a child or adult</a:t>
            </a:r>
          </a:p>
        </p:txBody>
      </p:sp>
      <p:sp>
        <p:nvSpPr>
          <p:cNvPr id="18" name="TextBox 17">
            <a:extLst>
              <a:ext uri="{FF2B5EF4-FFF2-40B4-BE49-F238E27FC236}">
                <a16:creationId xmlns:a16="http://schemas.microsoft.com/office/drawing/2014/main" id="{E6BC37C4-690B-D849-9530-B1DAA04F83E3}"/>
              </a:ext>
            </a:extLst>
          </p:cNvPr>
          <p:cNvSpPr txBox="1"/>
          <p:nvPr/>
        </p:nvSpPr>
        <p:spPr>
          <a:xfrm>
            <a:off x="4926442" y="2992293"/>
            <a:ext cx="5187478" cy="1200329"/>
          </a:xfrm>
          <a:prstGeom prst="rect">
            <a:avLst/>
          </a:prstGeom>
          <a:solidFill>
            <a:schemeClr val="accent4">
              <a:lumMod val="20000"/>
              <a:lumOff val="80000"/>
            </a:schemeClr>
          </a:solidFill>
          <a:ln w="28575">
            <a:solidFill>
              <a:srgbClr val="C00000"/>
            </a:solidFill>
          </a:ln>
        </p:spPr>
        <p:txBody>
          <a:bodyPr wrap="square">
            <a:spAutoFit/>
          </a:bodyPr>
          <a:lstStyle/>
          <a:p>
            <a:pPr algn="ctr"/>
            <a:r>
              <a:rPr lang="en-CA" sz="2400" b="1" i="0" dirty="0">
                <a:solidFill>
                  <a:srgbClr val="000000"/>
                </a:solidFill>
                <a:effectLst/>
                <a:latin typeface="Calibri" panose="020F0502020204030204" pitchFamily="34" charset="0"/>
              </a:rPr>
              <a:t>High risk</a:t>
            </a:r>
            <a:r>
              <a:rPr lang="en-CA" sz="2400" b="0" i="0" dirty="0">
                <a:solidFill>
                  <a:srgbClr val="000000"/>
                </a:solidFill>
                <a:effectLst/>
                <a:latin typeface="Calibri" panose="020F0502020204030204" pitchFamily="34" charset="0"/>
              </a:rPr>
              <a:t>: do not prescribe beta-lactam with similar side chains, refer to allergist for confirmation / re-evaluation</a:t>
            </a:r>
            <a:endParaRPr lang="en-US" sz="2400" dirty="0"/>
          </a:p>
        </p:txBody>
      </p:sp>
      <p:sp>
        <p:nvSpPr>
          <p:cNvPr id="19" name="TextBox 18">
            <a:extLst>
              <a:ext uri="{FF2B5EF4-FFF2-40B4-BE49-F238E27FC236}">
                <a16:creationId xmlns:a16="http://schemas.microsoft.com/office/drawing/2014/main" id="{784DB11A-DE13-0540-8526-BDF00ACCB71A}"/>
              </a:ext>
            </a:extLst>
          </p:cNvPr>
          <p:cNvSpPr txBox="1"/>
          <p:nvPr/>
        </p:nvSpPr>
        <p:spPr>
          <a:xfrm>
            <a:off x="4926442" y="4328407"/>
            <a:ext cx="5171289" cy="1200329"/>
          </a:xfrm>
          <a:prstGeom prst="rect">
            <a:avLst/>
          </a:prstGeom>
          <a:solidFill>
            <a:schemeClr val="accent4">
              <a:lumMod val="20000"/>
              <a:lumOff val="80000"/>
            </a:schemeClr>
          </a:solidFill>
          <a:ln w="28575">
            <a:solidFill>
              <a:srgbClr val="C0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1" dirty="0"/>
              <a:t>Intermediate risk</a:t>
            </a:r>
            <a:r>
              <a:rPr lang="en-CA" sz="2400" dirty="0"/>
              <a:t>: do not prescribe beta-lactam with similar side chains, refer for skin test or oral challenge</a:t>
            </a:r>
          </a:p>
        </p:txBody>
      </p:sp>
      <p:sp>
        <p:nvSpPr>
          <p:cNvPr id="20" name="TextBox 19">
            <a:extLst>
              <a:ext uri="{FF2B5EF4-FFF2-40B4-BE49-F238E27FC236}">
                <a16:creationId xmlns:a16="http://schemas.microsoft.com/office/drawing/2014/main" id="{603926C2-E37A-354F-A189-C1C81594EF43}"/>
              </a:ext>
            </a:extLst>
          </p:cNvPr>
          <p:cNvSpPr txBox="1"/>
          <p:nvPr/>
        </p:nvSpPr>
        <p:spPr>
          <a:xfrm>
            <a:off x="4926441" y="5628365"/>
            <a:ext cx="5171289" cy="1200329"/>
          </a:xfrm>
          <a:prstGeom prst="rect">
            <a:avLst/>
          </a:prstGeom>
          <a:solidFill>
            <a:schemeClr val="accent4">
              <a:lumMod val="20000"/>
              <a:lumOff val="80000"/>
            </a:schemeClr>
          </a:solidFill>
          <a:ln w="28575">
            <a:solidFill>
              <a:srgbClr val="C00000"/>
            </a:solidFill>
          </a:ln>
        </p:spPr>
        <p:txBody>
          <a:bodyPr wrap="square">
            <a:spAutoFit/>
          </a:bodyPr>
          <a:lstStyle/>
          <a:p>
            <a:pPr lvl="0" algn="ctr">
              <a:defRPr/>
            </a:pPr>
            <a:r>
              <a:rPr lang="en-CA" sz="2400" b="1" dirty="0"/>
              <a:t>Contraindicated</a:t>
            </a:r>
            <a:r>
              <a:rPr lang="en-CA" sz="2400" dirty="0"/>
              <a:t>, do not ever administer any beta-lactam</a:t>
            </a:r>
          </a:p>
          <a:p>
            <a:pPr lvl="0" algn="ctr">
              <a:defRPr/>
            </a:pPr>
            <a:endParaRPr lang="en-CA" sz="2400" dirty="0"/>
          </a:p>
        </p:txBody>
      </p:sp>
      <p:sp>
        <p:nvSpPr>
          <p:cNvPr id="15" name="TextBox 14">
            <a:extLst>
              <a:ext uri="{FF2B5EF4-FFF2-40B4-BE49-F238E27FC236}">
                <a16:creationId xmlns:a16="http://schemas.microsoft.com/office/drawing/2014/main" id="{C97C0A59-2BD0-6445-A675-A3AF4EF64544}"/>
              </a:ext>
            </a:extLst>
          </p:cNvPr>
          <p:cNvSpPr txBox="1"/>
          <p:nvPr/>
        </p:nvSpPr>
        <p:spPr>
          <a:xfrm>
            <a:off x="1721527" y="366846"/>
            <a:ext cx="5695335" cy="892552"/>
          </a:xfrm>
          <a:prstGeom prst="rect">
            <a:avLst/>
          </a:prstGeom>
          <a:noFill/>
        </p:spPr>
        <p:txBody>
          <a:bodyPr wrap="square" rtlCol="0">
            <a:spAutoFit/>
          </a:bodyPr>
          <a:lstStyle/>
          <a:p>
            <a:pPr algn="ctr"/>
            <a:r>
              <a:rPr lang="en-US" sz="2600" b="1" dirty="0"/>
              <a:t>Match the clinical scenario with the risk level with the recommended approach</a:t>
            </a:r>
          </a:p>
        </p:txBody>
      </p:sp>
      <p:pic>
        <p:nvPicPr>
          <p:cNvPr id="2" name="Picture 1">
            <a:extLst>
              <a:ext uri="{FF2B5EF4-FFF2-40B4-BE49-F238E27FC236}">
                <a16:creationId xmlns:a16="http://schemas.microsoft.com/office/drawing/2014/main" id="{C417CF55-6494-FB62-139B-753D56001DD5}"/>
              </a:ext>
            </a:extLst>
          </p:cNvPr>
          <p:cNvPicPr>
            <a:picLocks noChangeAspect="1"/>
          </p:cNvPicPr>
          <p:nvPr/>
        </p:nvPicPr>
        <p:blipFill>
          <a:blip r:embed="rId3"/>
          <a:stretch>
            <a:fillRect/>
          </a:stretch>
        </p:blipFill>
        <p:spPr>
          <a:xfrm>
            <a:off x="10408428" y="1501828"/>
            <a:ext cx="1780893" cy="5356172"/>
          </a:xfrm>
          <a:prstGeom prst="rect">
            <a:avLst/>
          </a:prstGeom>
        </p:spPr>
      </p:pic>
      <p:sp>
        <p:nvSpPr>
          <p:cNvPr id="3" name="TextBox 2">
            <a:extLst>
              <a:ext uri="{FF2B5EF4-FFF2-40B4-BE49-F238E27FC236}">
                <a16:creationId xmlns:a16="http://schemas.microsoft.com/office/drawing/2014/main" id="{D7FA42FC-07E8-8C55-7F42-49420E515294}"/>
              </a:ext>
            </a:extLst>
          </p:cNvPr>
          <p:cNvSpPr txBox="1"/>
          <p:nvPr/>
        </p:nvSpPr>
        <p:spPr>
          <a:xfrm>
            <a:off x="4916668" y="2407240"/>
            <a:ext cx="5171289" cy="461665"/>
          </a:xfrm>
          <a:prstGeom prst="rect">
            <a:avLst/>
          </a:prstGeom>
          <a:solidFill>
            <a:schemeClr val="accent4">
              <a:lumMod val="20000"/>
              <a:lumOff val="80000"/>
            </a:schemeClr>
          </a:solidFill>
          <a:ln w="28575">
            <a:solidFill>
              <a:srgbClr val="C00000"/>
            </a:solidFill>
          </a:ln>
        </p:spPr>
        <p:txBody>
          <a:bodyPr wrap="square">
            <a:spAutoFit/>
          </a:bodyPr>
          <a:lstStyle/>
          <a:p>
            <a:pPr lvl="0">
              <a:defRPr/>
            </a:pPr>
            <a:r>
              <a:rPr lang="en-CA" sz="2400" b="1" dirty="0"/>
              <a:t>Low risk</a:t>
            </a:r>
            <a:r>
              <a:rPr lang="en-CA" sz="2400" dirty="0"/>
              <a:t>: can prescribe any beta-lactam</a:t>
            </a:r>
          </a:p>
        </p:txBody>
      </p:sp>
    </p:spTree>
    <p:extLst>
      <p:ext uri="{BB962C8B-B14F-4D97-AF65-F5344CB8AC3E}">
        <p14:creationId xmlns:p14="http://schemas.microsoft.com/office/powerpoint/2010/main" val="332713808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BD16AA-2599-FF4D-B38D-59556BA70DA8}"/>
              </a:ext>
            </a:extLst>
          </p:cNvPr>
          <p:cNvSpPr>
            <a:spLocks noGrp="1"/>
          </p:cNvSpPr>
          <p:nvPr>
            <p:ph type="title"/>
          </p:nvPr>
        </p:nvSpPr>
        <p:spPr>
          <a:xfrm>
            <a:off x="838200" y="365125"/>
            <a:ext cx="10515600" cy="1325563"/>
          </a:xfrm>
        </p:spPr>
        <p:txBody>
          <a:bodyPr/>
          <a:lstStyle/>
          <a:p>
            <a:pPr algn="r"/>
            <a:r>
              <a:rPr lang="en-US" dirty="0"/>
              <a:t>Ana Flax, 30</a:t>
            </a:r>
          </a:p>
        </p:txBody>
      </p:sp>
      <p:sp>
        <p:nvSpPr>
          <p:cNvPr id="12" name="Content Placeholder 2">
            <a:extLst>
              <a:ext uri="{FF2B5EF4-FFF2-40B4-BE49-F238E27FC236}">
                <a16:creationId xmlns:a16="http://schemas.microsoft.com/office/drawing/2014/main" id="{C81C9A33-35E2-954D-9E1E-AB6FE7C07DA9}"/>
              </a:ext>
            </a:extLst>
          </p:cNvPr>
          <p:cNvSpPr txBox="1">
            <a:spLocks/>
          </p:cNvSpPr>
          <p:nvPr/>
        </p:nvSpPr>
        <p:spPr>
          <a:xfrm>
            <a:off x="486697" y="1948169"/>
            <a:ext cx="9055510" cy="35029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Plan: </a:t>
            </a:r>
          </a:p>
          <a:p>
            <a:pPr lvl="1"/>
            <a:r>
              <a:rPr lang="en-US" sz="2600" dirty="0"/>
              <a:t>Refill </a:t>
            </a:r>
            <a:r>
              <a:rPr lang="en-US" sz="2600" b="1" dirty="0"/>
              <a:t>Fluticasone</a:t>
            </a:r>
            <a:r>
              <a:rPr lang="en-US" sz="2600" dirty="0"/>
              <a:t> 50mcg, 2 puffs each nares, once a day.</a:t>
            </a:r>
          </a:p>
          <a:p>
            <a:pPr lvl="1"/>
            <a:r>
              <a:rPr lang="en-US" sz="2600" dirty="0"/>
              <a:t> Encourage to Ana to try </a:t>
            </a:r>
            <a:r>
              <a:rPr lang="en-US" sz="2600" b="1" dirty="0"/>
              <a:t>nasal irrigation </a:t>
            </a:r>
            <a:r>
              <a:rPr lang="en-US" sz="2600" dirty="0"/>
              <a:t>when her nasal steroid is controlling her symptoms adequately</a:t>
            </a:r>
          </a:p>
          <a:p>
            <a:pPr lvl="1"/>
            <a:r>
              <a:rPr lang="en-US" sz="2600" dirty="0"/>
              <a:t>Reassure Ana that you don’t think that she has a true penicillin allergy. </a:t>
            </a:r>
          </a:p>
          <a:p>
            <a:pPr lvl="1"/>
            <a:r>
              <a:rPr lang="en-US" sz="2600" b="1" dirty="0"/>
              <a:t>Don’t include penicillin allergy in her chart</a:t>
            </a:r>
            <a:r>
              <a:rPr lang="en-US" sz="2600" dirty="0"/>
              <a:t>. </a:t>
            </a:r>
          </a:p>
          <a:p>
            <a:pPr lvl="1"/>
            <a:r>
              <a:rPr lang="en-US" sz="2600" dirty="0"/>
              <a:t>Follow-up as needed.  </a:t>
            </a:r>
          </a:p>
        </p:txBody>
      </p:sp>
      <p:pic>
        <p:nvPicPr>
          <p:cNvPr id="2" name="Picture 1">
            <a:extLst>
              <a:ext uri="{FF2B5EF4-FFF2-40B4-BE49-F238E27FC236}">
                <a16:creationId xmlns:a16="http://schemas.microsoft.com/office/drawing/2014/main" id="{B1013DE2-13E2-FAD3-DFF7-661BE5DB9014}"/>
              </a:ext>
            </a:extLst>
          </p:cNvPr>
          <p:cNvPicPr>
            <a:picLocks noChangeAspect="1"/>
          </p:cNvPicPr>
          <p:nvPr/>
        </p:nvPicPr>
        <p:blipFill>
          <a:blip r:embed="rId2"/>
          <a:stretch>
            <a:fillRect/>
          </a:stretch>
        </p:blipFill>
        <p:spPr>
          <a:xfrm>
            <a:off x="10408428" y="1501828"/>
            <a:ext cx="1780893" cy="5356172"/>
          </a:xfrm>
          <a:prstGeom prst="rect">
            <a:avLst/>
          </a:prstGeom>
        </p:spPr>
      </p:pic>
    </p:spTree>
    <p:extLst>
      <p:ext uri="{BB962C8B-B14F-4D97-AF65-F5344CB8AC3E}">
        <p14:creationId xmlns:p14="http://schemas.microsoft.com/office/powerpoint/2010/main" val="420303934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6C9E-12F5-3217-D08D-4F9D2DF53253}"/>
              </a:ext>
            </a:extLst>
          </p:cNvPr>
          <p:cNvSpPr>
            <a:spLocks noGrp="1"/>
          </p:cNvSpPr>
          <p:nvPr>
            <p:ph type="ctrTitle"/>
          </p:nvPr>
        </p:nvSpPr>
        <p:spPr/>
        <p:txBody>
          <a:bodyPr/>
          <a:lstStyle/>
          <a:p>
            <a:r>
              <a:rPr lang="en-US" dirty="0" err="1"/>
              <a:t>Mr</a:t>
            </a:r>
            <a:r>
              <a:rPr lang="en-US" dirty="0"/>
              <a:t> </a:t>
            </a:r>
            <a:r>
              <a:rPr lang="en-US" dirty="0" err="1"/>
              <a:t>Ramakanta</a:t>
            </a:r>
            <a:endParaRPr lang="en-US" dirty="0"/>
          </a:p>
        </p:txBody>
      </p:sp>
      <p:sp>
        <p:nvSpPr>
          <p:cNvPr id="3" name="Subtitle 2">
            <a:extLst>
              <a:ext uri="{FF2B5EF4-FFF2-40B4-BE49-F238E27FC236}">
                <a16:creationId xmlns:a16="http://schemas.microsoft.com/office/drawing/2014/main" id="{6378095B-8AF7-A3B3-57E2-9CC341DB0790}"/>
              </a:ext>
            </a:extLst>
          </p:cNvPr>
          <p:cNvSpPr>
            <a:spLocks noGrp="1"/>
          </p:cNvSpPr>
          <p:nvPr>
            <p:ph type="subTitle" idx="1"/>
          </p:nvPr>
        </p:nvSpPr>
        <p:spPr/>
        <p:txBody>
          <a:bodyPr>
            <a:normAutofit/>
          </a:bodyPr>
          <a:lstStyle/>
          <a:p>
            <a:r>
              <a:rPr lang="en-US" sz="3600" dirty="0"/>
              <a:t>Congestive Heart Failure Management</a:t>
            </a:r>
          </a:p>
        </p:txBody>
      </p:sp>
    </p:spTree>
    <p:extLst>
      <p:ext uri="{BB962C8B-B14F-4D97-AF65-F5344CB8AC3E}">
        <p14:creationId xmlns:p14="http://schemas.microsoft.com/office/powerpoint/2010/main" val="98939380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12" name="Content Placeholder 2">
            <a:extLst>
              <a:ext uri="{FF2B5EF4-FFF2-40B4-BE49-F238E27FC236}">
                <a16:creationId xmlns:a16="http://schemas.microsoft.com/office/drawing/2014/main" id="{C351CC29-891E-8C48-8CB1-75C72F6443E2}"/>
              </a:ext>
            </a:extLst>
          </p:cNvPr>
          <p:cNvSpPr>
            <a:spLocks noGrp="1"/>
          </p:cNvSpPr>
          <p:nvPr>
            <p:ph idx="1"/>
          </p:nvPr>
        </p:nvSpPr>
        <p:spPr>
          <a:xfrm>
            <a:off x="383059" y="1406907"/>
            <a:ext cx="8884509" cy="1504543"/>
          </a:xfrm>
        </p:spPr>
        <p:txBody>
          <a:bodyPr vert="horz" lIns="91440" tIns="45720" rIns="91440" bIns="45720" rtlCol="0" anchor="t">
            <a:noAutofit/>
          </a:bodyPr>
          <a:lstStyle/>
          <a:p>
            <a:r>
              <a:rPr lang="en-US" sz="2600" dirty="0"/>
              <a:t>1 month ago, </a:t>
            </a:r>
            <a:r>
              <a:rPr lang="en-US" sz="2600" dirty="0" err="1"/>
              <a:t>Mr</a:t>
            </a:r>
            <a:r>
              <a:rPr lang="en-US" sz="2600" dirty="0"/>
              <a:t> </a:t>
            </a:r>
            <a:r>
              <a:rPr lang="en-US" sz="2600" dirty="0" err="1"/>
              <a:t>Ramakanta</a:t>
            </a:r>
            <a:r>
              <a:rPr lang="en-US" sz="2600" dirty="0"/>
              <a:t> presented to your office with </a:t>
            </a:r>
            <a:r>
              <a:rPr lang="en-US" sz="2600" b="1" dirty="0"/>
              <a:t>dyspnea and peripheral edema</a:t>
            </a:r>
            <a:r>
              <a:rPr lang="en-US" sz="2600" dirty="0"/>
              <a:t>. You suspected heart failure and </a:t>
            </a:r>
            <a:r>
              <a:rPr lang="en-US" sz="2600" b="1" dirty="0"/>
              <a:t>started</a:t>
            </a:r>
            <a:r>
              <a:rPr lang="en-US" sz="2600" dirty="0"/>
              <a:t> him on </a:t>
            </a:r>
            <a:r>
              <a:rPr lang="en-US" sz="2600" b="1" dirty="0"/>
              <a:t>Furosemide</a:t>
            </a:r>
            <a:r>
              <a:rPr lang="en-US" sz="2600" dirty="0"/>
              <a:t> 40mg. His ECHO confirmed your suspicion: his ejection fraction was 35%.</a:t>
            </a:r>
          </a:p>
          <a:p>
            <a:r>
              <a:rPr lang="en-US" sz="2600" dirty="0"/>
              <a:t>Unfortunately, he worsened and was </a:t>
            </a:r>
            <a:r>
              <a:rPr lang="en-US" sz="2600" b="1" dirty="0"/>
              <a:t>admitted</a:t>
            </a:r>
            <a:r>
              <a:rPr lang="en-US" sz="2600" dirty="0"/>
              <a:t> for an exacerbation of heart failure shortly after. He was discharged 1 week ago.</a:t>
            </a:r>
          </a:p>
        </p:txBody>
      </p:sp>
      <p:sp>
        <p:nvSpPr>
          <p:cNvPr id="7" name="TextBox 6">
            <a:extLst>
              <a:ext uri="{FF2B5EF4-FFF2-40B4-BE49-F238E27FC236}">
                <a16:creationId xmlns:a16="http://schemas.microsoft.com/office/drawing/2014/main" id="{B0B640EB-C700-E2A3-DDE3-0AACED7A8F7B}"/>
              </a:ext>
            </a:extLst>
          </p:cNvPr>
          <p:cNvSpPr txBox="1"/>
          <p:nvPr/>
        </p:nvSpPr>
        <p:spPr>
          <a:xfrm>
            <a:off x="5187741" y="4389264"/>
            <a:ext cx="3484418" cy="2123658"/>
          </a:xfrm>
          <a:prstGeom prst="rect">
            <a:avLst/>
          </a:prstGeom>
          <a:solidFill>
            <a:schemeClr val="accent5">
              <a:lumMod val="20000"/>
              <a:lumOff val="80000"/>
            </a:schemeClr>
          </a:solidFill>
          <a:ln w="19050">
            <a:solidFill>
              <a:srgbClr val="0070C0"/>
            </a:solidFill>
          </a:ln>
        </p:spPr>
        <p:txBody>
          <a:bodyPr wrap="square">
            <a:spAutoFit/>
          </a:bodyPr>
          <a:lstStyle/>
          <a:p>
            <a:r>
              <a:rPr lang="en-US" sz="2200" dirty="0"/>
              <a:t>CBC: Hb 105, WBC 6, </a:t>
            </a:r>
            <a:r>
              <a:rPr lang="en-US" sz="2200" dirty="0" err="1"/>
              <a:t>Plt</a:t>
            </a:r>
            <a:r>
              <a:rPr lang="en-US" sz="2200" dirty="0"/>
              <a:t> 200</a:t>
            </a:r>
          </a:p>
          <a:p>
            <a:r>
              <a:rPr lang="en-US" sz="2200" dirty="0"/>
              <a:t>Cr: 103 (eGFR 61)</a:t>
            </a:r>
          </a:p>
          <a:p>
            <a:r>
              <a:rPr lang="en-US" sz="2200" dirty="0"/>
              <a:t>K 4.2</a:t>
            </a:r>
          </a:p>
          <a:p>
            <a:r>
              <a:rPr lang="en-US" sz="2200" dirty="0"/>
              <a:t>Na 134</a:t>
            </a:r>
          </a:p>
          <a:p>
            <a:r>
              <a:rPr lang="en-US" sz="2200" dirty="0"/>
              <a:t>Urinalysis: No protein</a:t>
            </a:r>
          </a:p>
          <a:p>
            <a:endParaRPr lang="en-US" sz="2200" dirty="0"/>
          </a:p>
        </p:txBody>
      </p:sp>
      <p:sp>
        <p:nvSpPr>
          <p:cNvPr id="3" name="TextBox 2">
            <a:extLst>
              <a:ext uri="{FF2B5EF4-FFF2-40B4-BE49-F238E27FC236}">
                <a16:creationId xmlns:a16="http://schemas.microsoft.com/office/drawing/2014/main" id="{934A7B0D-B63F-91CE-268B-BA3A7CA929A6}"/>
              </a:ext>
            </a:extLst>
          </p:cNvPr>
          <p:cNvSpPr txBox="1"/>
          <p:nvPr/>
        </p:nvSpPr>
        <p:spPr>
          <a:xfrm>
            <a:off x="1081123" y="4389264"/>
            <a:ext cx="3484418" cy="2123658"/>
          </a:xfrm>
          <a:prstGeom prst="rect">
            <a:avLst/>
          </a:prstGeom>
          <a:solidFill>
            <a:schemeClr val="accent5">
              <a:lumMod val="20000"/>
              <a:lumOff val="80000"/>
            </a:schemeClr>
          </a:solidFill>
          <a:ln w="19050">
            <a:solidFill>
              <a:srgbClr val="0070C0"/>
            </a:solidFill>
          </a:ln>
        </p:spPr>
        <p:txBody>
          <a:bodyPr wrap="square">
            <a:spAutoFit/>
          </a:bodyPr>
          <a:lstStyle/>
          <a:p>
            <a:r>
              <a:rPr lang="en-US" sz="2200" dirty="0"/>
              <a:t>NSTEMI 5 years ago</a:t>
            </a:r>
          </a:p>
          <a:p>
            <a:r>
              <a:rPr lang="en-US" sz="2200" dirty="0"/>
              <a:t>No other PMHx</a:t>
            </a:r>
          </a:p>
          <a:p>
            <a:r>
              <a:rPr lang="en-US" sz="2200" dirty="0"/>
              <a:t>He moved from Bangalore, South India, to Canada 5 years ago.</a:t>
            </a:r>
          </a:p>
          <a:p>
            <a:endParaRPr lang="en-US" sz="2200" dirty="0"/>
          </a:p>
        </p:txBody>
      </p:sp>
      <p:pic>
        <p:nvPicPr>
          <p:cNvPr id="4" name="Picture 3">
            <a:extLst>
              <a:ext uri="{FF2B5EF4-FFF2-40B4-BE49-F238E27FC236}">
                <a16:creationId xmlns:a16="http://schemas.microsoft.com/office/drawing/2014/main" id="{DF871CCD-0CF6-E01F-0FE3-DC009CEA9351}"/>
              </a:ext>
            </a:extLst>
          </p:cNvPr>
          <p:cNvPicPr>
            <a:picLocks noChangeAspect="1"/>
          </p:cNvPicPr>
          <p:nvPr/>
        </p:nvPicPr>
        <p:blipFill>
          <a:blip r:embed="rId2"/>
          <a:stretch>
            <a:fillRect/>
          </a:stretch>
        </p:blipFill>
        <p:spPr>
          <a:xfrm>
            <a:off x="9950664" y="2067563"/>
            <a:ext cx="2241336" cy="4790437"/>
          </a:xfrm>
          <a:prstGeom prst="rect">
            <a:avLst/>
          </a:prstGeom>
        </p:spPr>
      </p:pic>
    </p:spTree>
    <p:extLst>
      <p:ext uri="{BB962C8B-B14F-4D97-AF65-F5344CB8AC3E}">
        <p14:creationId xmlns:p14="http://schemas.microsoft.com/office/powerpoint/2010/main" val="304621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871CCD-0CF6-E01F-0FE3-DC009CEA9351}"/>
              </a:ext>
            </a:extLst>
          </p:cNvPr>
          <p:cNvPicPr>
            <a:picLocks noChangeAspect="1"/>
          </p:cNvPicPr>
          <p:nvPr/>
        </p:nvPicPr>
        <p:blipFill>
          <a:blip r:embed="rId2"/>
          <a:stretch>
            <a:fillRect/>
          </a:stretch>
        </p:blipFill>
        <p:spPr>
          <a:xfrm>
            <a:off x="9950664" y="2081932"/>
            <a:ext cx="2241336" cy="4790437"/>
          </a:xfrm>
          <a:prstGeom prst="rect">
            <a:avLst/>
          </a:prstGeom>
        </p:spPr>
      </p:pic>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6" name="Oval Callout 7">
            <a:extLst>
              <a:ext uri="{FF2B5EF4-FFF2-40B4-BE49-F238E27FC236}">
                <a16:creationId xmlns:a16="http://schemas.microsoft.com/office/drawing/2014/main" id="{5E1C60D3-D6C0-EF37-7BFE-C7FADBB20754}"/>
              </a:ext>
            </a:extLst>
          </p:cNvPr>
          <p:cNvSpPr/>
          <p:nvPr/>
        </p:nvSpPr>
        <p:spPr>
          <a:xfrm>
            <a:off x="1450108" y="685800"/>
            <a:ext cx="5846271" cy="1935058"/>
          </a:xfrm>
          <a:prstGeom prst="wedgeEllipseCallout">
            <a:avLst>
              <a:gd name="adj1" fmla="val 110862"/>
              <a:gd name="adj2" fmla="val 59193"/>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I feel much better, but I still have a hard time chasing my grandson around when we look after him!</a:t>
            </a:r>
          </a:p>
        </p:txBody>
      </p:sp>
      <p:sp>
        <p:nvSpPr>
          <p:cNvPr id="16" name="TextBox 15">
            <a:extLst>
              <a:ext uri="{FF2B5EF4-FFF2-40B4-BE49-F238E27FC236}">
                <a16:creationId xmlns:a16="http://schemas.microsoft.com/office/drawing/2014/main" id="{0B1D60FA-67F6-2C56-9690-9CCAF1E4057A}"/>
              </a:ext>
            </a:extLst>
          </p:cNvPr>
          <p:cNvSpPr txBox="1"/>
          <p:nvPr/>
        </p:nvSpPr>
        <p:spPr>
          <a:xfrm>
            <a:off x="125433" y="4779488"/>
            <a:ext cx="9435884" cy="2092881"/>
          </a:xfrm>
          <a:prstGeom prst="rect">
            <a:avLst/>
          </a:prstGeom>
          <a:noFill/>
        </p:spPr>
        <p:txBody>
          <a:bodyPr wrap="square" lIns="91440" tIns="45720" rIns="91440" bIns="45720" anchor="t">
            <a:spAutoFit/>
          </a:bodyPr>
          <a:lstStyle/>
          <a:p>
            <a:r>
              <a:rPr lang="en-US" sz="2600" dirty="0"/>
              <a:t>Which of the following is true? </a:t>
            </a:r>
          </a:p>
          <a:p>
            <a:pPr marL="514350" indent="-514350">
              <a:buFont typeface="+mj-lt"/>
              <a:buAutoNum type="alphaLcParenR"/>
            </a:pPr>
            <a:r>
              <a:rPr lang="en-US" sz="2600" dirty="0"/>
              <a:t>Mr. </a:t>
            </a:r>
            <a:r>
              <a:rPr lang="en-US" sz="2600" dirty="0" err="1"/>
              <a:t>Ramakanta</a:t>
            </a:r>
            <a:r>
              <a:rPr lang="en-US" sz="2600" dirty="0"/>
              <a:t> should eat &lt; 2gm of sodium per day</a:t>
            </a:r>
          </a:p>
          <a:p>
            <a:pPr marL="514350" indent="-514350">
              <a:buFont typeface="+mj-lt"/>
              <a:buAutoNum type="alphaLcParenR"/>
            </a:pPr>
            <a:r>
              <a:rPr lang="en-US" sz="2600" dirty="0"/>
              <a:t>Reducing his sodium intake will decrease his chance of dying from heart failure</a:t>
            </a:r>
          </a:p>
          <a:p>
            <a:pPr marL="514350" indent="-514350">
              <a:buFont typeface="+mj-lt"/>
              <a:buAutoNum type="alphaLcParenR"/>
            </a:pPr>
            <a:r>
              <a:rPr lang="en-US" sz="2600" dirty="0"/>
              <a:t>Reducing his sodium intake may improve his symptoms</a:t>
            </a:r>
          </a:p>
        </p:txBody>
      </p:sp>
      <p:sp>
        <p:nvSpPr>
          <p:cNvPr id="4" name="Oval Callout 7">
            <a:extLst>
              <a:ext uri="{FF2B5EF4-FFF2-40B4-BE49-F238E27FC236}">
                <a16:creationId xmlns:a16="http://schemas.microsoft.com/office/drawing/2014/main" id="{20F520D2-54B3-5355-5ECA-CE55CC5DE40C}"/>
              </a:ext>
            </a:extLst>
          </p:cNvPr>
          <p:cNvSpPr/>
          <p:nvPr/>
        </p:nvSpPr>
        <p:spPr>
          <a:xfrm>
            <a:off x="1450108" y="2941533"/>
            <a:ext cx="5846271" cy="1482685"/>
          </a:xfrm>
          <a:prstGeom prst="wedgeEllipseCallout">
            <a:avLst>
              <a:gd name="adj1" fmla="val 111020"/>
              <a:gd name="adj2" fmla="val -52539"/>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They told me to stop eating salt but the food tastes so bland. What do you think?</a:t>
            </a:r>
          </a:p>
        </p:txBody>
      </p:sp>
    </p:spTree>
    <p:extLst>
      <p:ext uri="{BB962C8B-B14F-4D97-AF65-F5344CB8AC3E}">
        <p14:creationId xmlns:p14="http://schemas.microsoft.com/office/powerpoint/2010/main" val="237216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4"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4" name="Content Placeholder 2">
            <a:extLst>
              <a:ext uri="{FF2B5EF4-FFF2-40B4-BE49-F238E27FC236}">
                <a16:creationId xmlns:a16="http://schemas.microsoft.com/office/drawing/2014/main" id="{F1CD5514-19F9-C023-54CF-3E1AAC2E9252}"/>
              </a:ext>
            </a:extLst>
          </p:cNvPr>
          <p:cNvSpPr txBox="1">
            <a:spLocks/>
          </p:cNvSpPr>
          <p:nvPr/>
        </p:nvSpPr>
        <p:spPr>
          <a:xfrm>
            <a:off x="190088" y="1428420"/>
            <a:ext cx="9517329" cy="3333461"/>
          </a:xfrm>
          <a:prstGeom prst="rect">
            <a:avLst/>
          </a:prstGeom>
          <a:solidFill>
            <a:schemeClr val="accent6">
              <a:lumMod val="20000"/>
              <a:lumOff val="80000"/>
            </a:schemeClr>
          </a:solidFill>
          <a:ln w="28575">
            <a:solidFill>
              <a:srgbClr val="00B050"/>
            </a:solid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Systematic review. RCTs of patients with heart failure (HF) randomized to </a:t>
            </a:r>
            <a:r>
              <a:rPr lang="en-US" sz="2400" b="1" dirty="0"/>
              <a:t>more or less sodium intake</a:t>
            </a:r>
            <a:r>
              <a:rPr lang="en-US" sz="2400" dirty="0"/>
              <a:t>.</a:t>
            </a:r>
          </a:p>
          <a:p>
            <a:pPr lvl="1"/>
            <a:r>
              <a:rPr lang="en-US" b="1" dirty="0"/>
              <a:t>9 RCTs </a:t>
            </a:r>
            <a:r>
              <a:rPr lang="en-US" dirty="0"/>
              <a:t>(mean number of patient ~50 per trial). Insufficient data to meta-analyze cardiovascular mortality or hospitalizations.</a:t>
            </a:r>
          </a:p>
          <a:p>
            <a:pPr lvl="1"/>
            <a:r>
              <a:rPr lang="en-US" b="1" dirty="0"/>
              <a:t>Outpatient studies</a:t>
            </a:r>
            <a:r>
              <a:rPr lang="en-US" dirty="0"/>
              <a:t>; 3/7 showed possible improvement of signs and symptoms of heart failure with decreased sodium intake.</a:t>
            </a:r>
          </a:p>
          <a:p>
            <a:pPr lvl="1"/>
            <a:r>
              <a:rPr lang="en-US" b="1" dirty="0"/>
              <a:t>Most RCTs </a:t>
            </a:r>
            <a:r>
              <a:rPr lang="en-US" dirty="0"/>
              <a:t>look at very low sodium intake (for e.g. 1.5g/d) in conjunction with water restriction. It is not known whether patients with high sodium intake would benefit from reducing to levels that have been recommended (~2-3g/d).</a:t>
            </a:r>
          </a:p>
          <a:p>
            <a:pPr marL="0" indent="0">
              <a:buNone/>
            </a:pPr>
            <a:endParaRPr lang="en-US" sz="2600" dirty="0">
              <a:solidFill>
                <a:srgbClr val="000000"/>
              </a:solidFill>
              <a:cs typeface="Calibri"/>
            </a:endParaRPr>
          </a:p>
        </p:txBody>
      </p:sp>
      <p:sp>
        <p:nvSpPr>
          <p:cNvPr id="3" name="TextBox 2">
            <a:extLst>
              <a:ext uri="{FF2B5EF4-FFF2-40B4-BE49-F238E27FC236}">
                <a16:creationId xmlns:a16="http://schemas.microsoft.com/office/drawing/2014/main" id="{8CCE818E-5AFE-C749-3DC4-17EC854DC6C3}"/>
              </a:ext>
            </a:extLst>
          </p:cNvPr>
          <p:cNvSpPr txBox="1"/>
          <p:nvPr/>
        </p:nvSpPr>
        <p:spPr>
          <a:xfrm>
            <a:off x="125433" y="4779488"/>
            <a:ext cx="9435884" cy="2092881"/>
          </a:xfrm>
          <a:prstGeom prst="rect">
            <a:avLst/>
          </a:prstGeom>
          <a:noFill/>
        </p:spPr>
        <p:txBody>
          <a:bodyPr wrap="square" lIns="91440" tIns="45720" rIns="91440" bIns="45720" anchor="t">
            <a:spAutoFit/>
          </a:bodyPr>
          <a:lstStyle/>
          <a:p>
            <a:r>
              <a:rPr lang="en-US" sz="2600" dirty="0"/>
              <a:t>Which of the following is true? </a:t>
            </a:r>
          </a:p>
          <a:p>
            <a:pPr marL="514350" indent="-514350">
              <a:buFont typeface="+mj-lt"/>
              <a:buAutoNum type="alphaLcParenR"/>
            </a:pPr>
            <a:r>
              <a:rPr lang="en-US" sz="2600" dirty="0"/>
              <a:t>Mr. </a:t>
            </a:r>
            <a:r>
              <a:rPr lang="en-US" sz="2600" dirty="0" err="1"/>
              <a:t>Ramakanta</a:t>
            </a:r>
            <a:r>
              <a:rPr lang="en-US" sz="2600" dirty="0"/>
              <a:t> should eat &lt; 2gm of sodium per day</a:t>
            </a:r>
          </a:p>
          <a:p>
            <a:pPr marL="514350" indent="-514350">
              <a:buFont typeface="+mj-lt"/>
              <a:buAutoNum type="alphaLcParenR"/>
            </a:pPr>
            <a:r>
              <a:rPr lang="en-US" sz="2600" dirty="0"/>
              <a:t>Reducing his sodium intake will decrease his chance of dying from heart failure</a:t>
            </a:r>
          </a:p>
          <a:p>
            <a:pPr marL="514350" indent="-514350">
              <a:buFont typeface="+mj-lt"/>
              <a:buAutoNum type="alphaLcParenR"/>
            </a:pPr>
            <a:r>
              <a:rPr lang="en-US" sz="2600" b="1" dirty="0">
                <a:solidFill>
                  <a:srgbClr val="00B050"/>
                </a:solidFill>
              </a:rPr>
              <a:t>Reducing his sodium intake may improve his symptoms</a:t>
            </a:r>
          </a:p>
        </p:txBody>
      </p:sp>
      <p:pic>
        <p:nvPicPr>
          <p:cNvPr id="5" name="Picture 4">
            <a:extLst>
              <a:ext uri="{FF2B5EF4-FFF2-40B4-BE49-F238E27FC236}">
                <a16:creationId xmlns:a16="http://schemas.microsoft.com/office/drawing/2014/main" id="{2A8B669D-EFE8-ABEB-936E-089C2ABA5898}"/>
              </a:ext>
            </a:extLst>
          </p:cNvPr>
          <p:cNvPicPr>
            <a:picLocks noChangeAspect="1"/>
          </p:cNvPicPr>
          <p:nvPr/>
        </p:nvPicPr>
        <p:blipFill>
          <a:blip r:embed="rId2"/>
          <a:stretch>
            <a:fillRect/>
          </a:stretch>
        </p:blipFill>
        <p:spPr>
          <a:xfrm>
            <a:off x="9950664" y="2081932"/>
            <a:ext cx="2241336" cy="4790437"/>
          </a:xfrm>
          <a:prstGeom prst="rect">
            <a:avLst/>
          </a:prstGeom>
        </p:spPr>
      </p:pic>
    </p:spTree>
    <p:extLst>
      <p:ext uri="{BB962C8B-B14F-4D97-AF65-F5344CB8AC3E}">
        <p14:creationId xmlns:p14="http://schemas.microsoft.com/office/powerpoint/2010/main" val="342771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err="1"/>
              <a:t>Mr</a:t>
            </a:r>
            <a:r>
              <a:rPr lang="en-US"/>
              <a:t> Ken </a:t>
            </a:r>
            <a:r>
              <a:rPr lang="en-US" err="1"/>
              <a:t>Dosette</a:t>
            </a:r>
            <a:r>
              <a:rPr lang="en-US"/>
              <a:t>, 69</a:t>
            </a:r>
            <a:endParaRPr lang="en-US">
              <a:ea typeface="+mj-lt"/>
              <a:cs typeface="+mj-lt"/>
            </a:endParaRPr>
          </a:p>
        </p:txBody>
      </p:sp>
      <p:graphicFrame>
        <p:nvGraphicFramePr>
          <p:cNvPr id="5" name="Table 3">
            <a:extLst>
              <a:ext uri="{FF2B5EF4-FFF2-40B4-BE49-F238E27FC236}">
                <a16:creationId xmlns:a16="http://schemas.microsoft.com/office/drawing/2014/main" id="{A5FCAB89-5F25-A7A8-4206-DB4A24558FB6}"/>
              </a:ext>
            </a:extLst>
          </p:cNvPr>
          <p:cNvGraphicFramePr>
            <a:graphicFrameLocks noGrp="1"/>
          </p:cNvGraphicFramePr>
          <p:nvPr/>
        </p:nvGraphicFramePr>
        <p:xfrm>
          <a:off x="741363" y="3185319"/>
          <a:ext cx="8301038" cy="3454977"/>
        </p:xfrm>
        <a:graphic>
          <a:graphicData uri="http://schemas.openxmlformats.org/drawingml/2006/table">
            <a:tbl>
              <a:tblPr firstRow="1" bandRow="1">
                <a:tableStyleId>{5940675A-B579-460E-94D1-54222C63F5DA}</a:tableStyleId>
              </a:tblPr>
              <a:tblGrid>
                <a:gridCol w="4150519">
                  <a:extLst>
                    <a:ext uri="{9D8B030D-6E8A-4147-A177-3AD203B41FA5}">
                      <a16:colId xmlns:a16="http://schemas.microsoft.com/office/drawing/2014/main" val="20000"/>
                    </a:ext>
                  </a:extLst>
                </a:gridCol>
                <a:gridCol w="4150519">
                  <a:extLst>
                    <a:ext uri="{9D8B030D-6E8A-4147-A177-3AD203B41FA5}">
                      <a16:colId xmlns:a16="http://schemas.microsoft.com/office/drawing/2014/main" val="20001"/>
                    </a:ext>
                  </a:extLst>
                </a:gridCol>
              </a:tblGrid>
              <a:tr h="326991">
                <a:tc>
                  <a:txBody>
                    <a:bodyPr/>
                    <a:lstStyle/>
                    <a:p>
                      <a:r>
                        <a:rPr lang="en-US" sz="2200" b="0" strike="noStrike">
                          <a:solidFill>
                            <a:schemeClr val="tx1"/>
                          </a:solidFill>
                        </a:rPr>
                        <a:t>Candesartan 16 mg OD</a:t>
                      </a:r>
                    </a:p>
                  </a:txBody>
                  <a:tcPr marL="45722" marR="45722" marT="22860" marB="22860"/>
                </a:tc>
                <a:tc>
                  <a:txBody>
                    <a:bodyPr/>
                    <a:lstStyle/>
                    <a:p>
                      <a:r>
                        <a:rPr lang="en-US" sz="2200"/>
                        <a:t>Citalopram 20mg</a:t>
                      </a:r>
                    </a:p>
                  </a:txBody>
                  <a:tcPr marL="45722" marR="45722" marT="22860" marB="22860"/>
                </a:tc>
                <a:extLst>
                  <a:ext uri="{0D108BD9-81ED-4DB2-BD59-A6C34878D82A}">
                    <a16:rowId xmlns:a16="http://schemas.microsoft.com/office/drawing/2014/main" val="10000"/>
                  </a:ext>
                </a:extLst>
              </a:tr>
              <a:tr h="320039">
                <a:tc>
                  <a:txBody>
                    <a:bodyPr/>
                    <a:lstStyle/>
                    <a:p>
                      <a:r>
                        <a:rPr lang="en-US" sz="2200" b="0" strike="noStrike" baseline="0">
                          <a:solidFill>
                            <a:schemeClr val="tx1"/>
                          </a:solidFill>
                        </a:rPr>
                        <a:t>Carvedilol  ER 20MG OD</a:t>
                      </a:r>
                    </a:p>
                  </a:txBody>
                  <a:tcPr marL="45722" marR="45722" marT="22860" marB="22860"/>
                </a:tc>
                <a:tc>
                  <a:txBody>
                    <a:bodyPr/>
                    <a:lstStyle/>
                    <a:p>
                      <a:r>
                        <a:rPr lang="en-US" sz="2200"/>
                        <a:t>Tamsulosin 0.4mg BID</a:t>
                      </a:r>
                    </a:p>
                  </a:txBody>
                  <a:tcPr marL="45722" marR="45722" marT="22860" marB="22860"/>
                </a:tc>
                <a:extLst>
                  <a:ext uri="{0D108BD9-81ED-4DB2-BD59-A6C34878D82A}">
                    <a16:rowId xmlns:a16="http://schemas.microsoft.com/office/drawing/2014/main" val="10001"/>
                  </a:ext>
                </a:extLst>
              </a:tr>
              <a:tr h="320039">
                <a:tc>
                  <a:txBody>
                    <a:bodyPr/>
                    <a:lstStyle/>
                    <a:p>
                      <a:r>
                        <a:rPr lang="en-US" sz="2200" b="0" strike="noStrike">
                          <a:solidFill>
                            <a:schemeClr val="tx1"/>
                          </a:solidFill>
                        </a:rPr>
                        <a:t>Atorvastatin 40 mg OD</a:t>
                      </a:r>
                    </a:p>
                  </a:txBody>
                  <a:tcPr marL="45722" marR="45722" marT="22860" marB="22860"/>
                </a:tc>
                <a:tc>
                  <a:txBody>
                    <a:bodyPr/>
                    <a:lstStyle/>
                    <a:p>
                      <a:r>
                        <a:rPr lang="en-US" sz="2200" err="1"/>
                        <a:t>Tramacet</a:t>
                      </a:r>
                      <a:r>
                        <a:rPr lang="en-US" sz="2200"/>
                        <a:t> 1-2 tabs QID, prn</a:t>
                      </a:r>
                    </a:p>
                  </a:txBody>
                  <a:tcPr marL="45722" marR="45722" marT="22860" marB="22860"/>
                </a:tc>
                <a:extLst>
                  <a:ext uri="{0D108BD9-81ED-4DB2-BD59-A6C34878D82A}">
                    <a16:rowId xmlns:a16="http://schemas.microsoft.com/office/drawing/2014/main" val="10002"/>
                  </a:ext>
                </a:extLst>
              </a:tr>
              <a:tr h="320039">
                <a:tc>
                  <a:txBody>
                    <a:bodyPr/>
                    <a:lstStyle/>
                    <a:p>
                      <a:r>
                        <a:rPr lang="en-US" sz="2200" b="0" strike="noStrike" baseline="0">
                          <a:solidFill>
                            <a:schemeClr val="tx1"/>
                          </a:solidFill>
                        </a:rPr>
                        <a:t>Ezetimibe 10mg OD</a:t>
                      </a:r>
                    </a:p>
                  </a:txBody>
                  <a:tcPr marL="45722" marR="45722" marT="22860" marB="22860"/>
                </a:tc>
                <a:tc>
                  <a:txBody>
                    <a:bodyPr/>
                    <a:lstStyle/>
                    <a:p>
                      <a:r>
                        <a:rPr lang="en-US" sz="2200"/>
                        <a:t>Pantoprazole 40mg OD</a:t>
                      </a:r>
                    </a:p>
                  </a:txBody>
                  <a:tcPr marL="45722" marR="45722" marT="22860" marB="22860"/>
                </a:tc>
                <a:extLst>
                  <a:ext uri="{0D108BD9-81ED-4DB2-BD59-A6C34878D82A}">
                    <a16:rowId xmlns:a16="http://schemas.microsoft.com/office/drawing/2014/main" val="10003"/>
                  </a:ext>
                </a:extLst>
              </a:tr>
              <a:tr h="320039">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US" sz="2200" b="0" strike="noStrike">
                          <a:solidFill>
                            <a:schemeClr val="tx1"/>
                          </a:solidFill>
                        </a:rPr>
                        <a:t>ASA 81 mg OD</a:t>
                      </a:r>
                    </a:p>
                  </a:txBody>
                  <a:tcPr marL="45722" marR="45722" marT="22860" marB="22860"/>
                </a:tc>
                <a:tc>
                  <a:txBody>
                    <a:bodyPr/>
                    <a:lstStyle/>
                    <a:p>
                      <a:r>
                        <a:rPr lang="en-US" sz="2200"/>
                        <a:t>Zopiclone 7.5 mg </a:t>
                      </a:r>
                      <a:r>
                        <a:rPr lang="en-US" sz="2200" err="1"/>
                        <a:t>hs</a:t>
                      </a:r>
                      <a:r>
                        <a:rPr lang="en-US" sz="2200"/>
                        <a:t> prn </a:t>
                      </a:r>
                    </a:p>
                  </a:txBody>
                  <a:tcPr marL="45722" marR="45722" marT="22860" marB="22860"/>
                </a:tc>
                <a:extLst>
                  <a:ext uri="{0D108BD9-81ED-4DB2-BD59-A6C34878D82A}">
                    <a16:rowId xmlns:a16="http://schemas.microsoft.com/office/drawing/2014/main" val="10004"/>
                  </a:ext>
                </a:extLst>
              </a:tr>
              <a:tr h="320039">
                <a:tc>
                  <a:txBody>
                    <a:bodyPr/>
                    <a:lstStyle/>
                    <a:p>
                      <a:pPr algn="l"/>
                      <a:r>
                        <a:rPr lang="en-US" sz="2200" b="0" strike="noStrike" baseline="0">
                          <a:solidFill>
                            <a:schemeClr val="tx1"/>
                          </a:solidFill>
                        </a:rPr>
                        <a:t>Clopidogrel 75mg OD</a:t>
                      </a:r>
                    </a:p>
                  </a:txBody>
                  <a:tcPr marL="45722" marR="45722" marT="22860" marB="22860"/>
                </a:tc>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US" sz="2200"/>
                        <a:t>Salbutamol 1-2 puffs prn</a:t>
                      </a:r>
                    </a:p>
                  </a:txBody>
                  <a:tcPr marL="45722" marR="45722" marT="22860" marB="22860"/>
                </a:tc>
                <a:extLst>
                  <a:ext uri="{0D108BD9-81ED-4DB2-BD59-A6C34878D82A}">
                    <a16:rowId xmlns:a16="http://schemas.microsoft.com/office/drawing/2014/main" val="10005"/>
                  </a:ext>
                </a:extLst>
              </a:tr>
              <a:tr h="320039">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US" sz="2200"/>
                        <a:t>Metformin 1000mg BID</a:t>
                      </a:r>
                    </a:p>
                  </a:txBody>
                  <a:tcPr marL="45722" marR="45722" marT="22860" marB="22860"/>
                </a:tc>
                <a:tc>
                  <a:txBody>
                    <a:bodyPr/>
                    <a:lstStyle/>
                    <a:p>
                      <a:r>
                        <a:rPr lang="en-US" sz="2200"/>
                        <a:t>Tiotropium 1 puff OD</a:t>
                      </a:r>
                    </a:p>
                  </a:txBody>
                  <a:tcPr marL="45722" marR="45722" marT="22860" marB="22860"/>
                </a:tc>
                <a:extLst>
                  <a:ext uri="{0D108BD9-81ED-4DB2-BD59-A6C34878D82A}">
                    <a16:rowId xmlns:a16="http://schemas.microsoft.com/office/drawing/2014/main" val="10006"/>
                  </a:ext>
                </a:extLst>
              </a:tr>
              <a:tr h="406977">
                <a:tc>
                  <a:txBody>
                    <a:bodyPr/>
                    <a:lstStyle/>
                    <a:p>
                      <a:pPr algn="l"/>
                      <a:r>
                        <a:rPr lang="en-US" sz="2200" dirty="0"/>
                        <a:t>Glyburide 5mg BID</a:t>
                      </a:r>
                    </a:p>
                  </a:txBody>
                  <a:tcPr marL="45722" marR="45722" marT="22860" marB="22860"/>
                </a:tc>
                <a:tc rowSpan="2">
                  <a:txBody>
                    <a:bodyPr/>
                    <a:lstStyle/>
                    <a:p>
                      <a:r>
                        <a:rPr lang="en-US" sz="2200"/>
                        <a:t>Advair (Fluticasone 125/Salmeterol25) 2 puffs BID</a:t>
                      </a:r>
                    </a:p>
                  </a:txBody>
                  <a:tcPr marL="45722" marR="45722" marT="22860" marB="22860"/>
                </a:tc>
                <a:extLst>
                  <a:ext uri="{0D108BD9-81ED-4DB2-BD59-A6C34878D82A}">
                    <a16:rowId xmlns:a16="http://schemas.microsoft.com/office/drawing/2014/main" val="10007"/>
                  </a:ext>
                </a:extLst>
              </a:tr>
              <a:tr h="320039">
                <a:tc>
                  <a:txBody>
                    <a:bodyPr/>
                    <a:lstStyle/>
                    <a:p>
                      <a:r>
                        <a:rPr lang="en-US" sz="2200" dirty="0"/>
                        <a:t>Sitagliptin 100mg OD</a:t>
                      </a:r>
                    </a:p>
                  </a:txBody>
                  <a:tcPr marL="45722" marR="45722" marT="22860" marB="22860"/>
                </a:tc>
                <a:tc vMerge="1">
                  <a:txBody>
                    <a:bodyPr/>
                    <a:lstStyle/>
                    <a:p>
                      <a:endParaRPr lang="en-US" sz="3600"/>
                    </a:p>
                  </a:txBody>
                  <a:tcPr/>
                </a:tc>
                <a:extLst>
                  <a:ext uri="{0D108BD9-81ED-4DB2-BD59-A6C34878D82A}">
                    <a16:rowId xmlns:a16="http://schemas.microsoft.com/office/drawing/2014/main" val="10008"/>
                  </a:ext>
                </a:extLst>
              </a:tr>
            </a:tbl>
          </a:graphicData>
        </a:graphic>
      </p:graphicFrame>
      <p:sp>
        <p:nvSpPr>
          <p:cNvPr id="2" name="TextBox 1">
            <a:extLst>
              <a:ext uri="{FF2B5EF4-FFF2-40B4-BE49-F238E27FC236}">
                <a16:creationId xmlns:a16="http://schemas.microsoft.com/office/drawing/2014/main" id="{4DD8167E-C74A-889A-800F-3BABDDC474E8}"/>
              </a:ext>
            </a:extLst>
          </p:cNvPr>
          <p:cNvSpPr txBox="1"/>
          <p:nvPr/>
        </p:nvSpPr>
        <p:spPr>
          <a:xfrm>
            <a:off x="741363" y="5102939"/>
            <a:ext cx="4150519" cy="430887"/>
          </a:xfrm>
          <a:prstGeom prst="rect">
            <a:avLst/>
          </a:prstGeom>
          <a:solidFill>
            <a:schemeClr val="accent4">
              <a:lumMod val="20000"/>
              <a:lumOff val="80000"/>
            </a:schemeClr>
          </a:solidFill>
          <a:ln w="28575">
            <a:solidFill>
              <a:srgbClr val="C00000"/>
            </a:solidFill>
          </a:ln>
        </p:spPr>
        <p:txBody>
          <a:bodyPr wrap="square">
            <a:spAutoFit/>
          </a:bodyPr>
          <a:lstStyle/>
          <a:p>
            <a:r>
              <a:rPr lang="en-CA" sz="2200" b="0" i="0">
                <a:solidFill>
                  <a:srgbClr val="000000"/>
                </a:solidFill>
                <a:effectLst/>
                <a:latin typeface="Calibri" panose="020F0502020204030204" pitchFamily="34" charset="0"/>
              </a:rPr>
              <a:t>Clopidogrel 75 mg OD</a:t>
            </a:r>
            <a:endParaRPr lang="en-US" sz="2200"/>
          </a:p>
        </p:txBody>
      </p:sp>
      <p:sp>
        <p:nvSpPr>
          <p:cNvPr id="3" name="TextBox 2">
            <a:extLst>
              <a:ext uri="{FF2B5EF4-FFF2-40B4-BE49-F238E27FC236}">
                <a16:creationId xmlns:a16="http://schemas.microsoft.com/office/drawing/2014/main" id="{C6369FF7-2170-46CB-A625-977383CA1346}"/>
              </a:ext>
            </a:extLst>
          </p:cNvPr>
          <p:cNvSpPr txBox="1"/>
          <p:nvPr/>
        </p:nvSpPr>
        <p:spPr>
          <a:xfrm>
            <a:off x="741363" y="3573606"/>
            <a:ext cx="4150519" cy="430887"/>
          </a:xfrm>
          <a:prstGeom prst="rect">
            <a:avLst/>
          </a:prstGeom>
          <a:solidFill>
            <a:schemeClr val="accent3">
              <a:lumMod val="20000"/>
              <a:lumOff val="80000"/>
            </a:schemeClr>
          </a:solidFill>
          <a:ln w="28575">
            <a:solidFill>
              <a:schemeClr val="bg2">
                <a:lumMod val="50000"/>
              </a:schemeClr>
            </a:solidFill>
          </a:ln>
        </p:spPr>
        <p:txBody>
          <a:bodyPr wrap="square">
            <a:spAutoFit/>
          </a:bodyPr>
          <a:lstStyle/>
          <a:p>
            <a:r>
              <a:rPr lang="en-CA" sz="2200" b="0" i="0">
                <a:effectLst/>
                <a:latin typeface="Calibri" panose="020F0502020204030204" pitchFamily="34" charset="0"/>
              </a:rPr>
              <a:t>Carvedilol ER 20mg OD</a:t>
            </a:r>
            <a:endParaRPr lang="en-US" sz="2200"/>
          </a:p>
        </p:txBody>
      </p:sp>
      <p:sp>
        <p:nvSpPr>
          <p:cNvPr id="4" name="TextBox 3">
            <a:extLst>
              <a:ext uri="{FF2B5EF4-FFF2-40B4-BE49-F238E27FC236}">
                <a16:creationId xmlns:a16="http://schemas.microsoft.com/office/drawing/2014/main" id="{5FEDF0A8-7A9D-9AD1-1138-7402291984FE}"/>
              </a:ext>
            </a:extLst>
          </p:cNvPr>
          <p:cNvSpPr txBox="1"/>
          <p:nvPr/>
        </p:nvSpPr>
        <p:spPr>
          <a:xfrm>
            <a:off x="741363" y="4728141"/>
            <a:ext cx="4150519" cy="430887"/>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CA" sz="2200" b="0" i="0">
                <a:solidFill>
                  <a:srgbClr val="000000"/>
                </a:solidFill>
                <a:effectLst/>
                <a:latin typeface="Calibri" panose="020F0502020204030204" pitchFamily="34" charset="0"/>
              </a:rPr>
              <a:t>ASA 81 mg OD</a:t>
            </a:r>
            <a:endParaRPr lang="en-US" sz="2200"/>
          </a:p>
        </p:txBody>
      </p:sp>
      <p:sp>
        <p:nvSpPr>
          <p:cNvPr id="7" name="TextBox 6">
            <a:extLst>
              <a:ext uri="{FF2B5EF4-FFF2-40B4-BE49-F238E27FC236}">
                <a16:creationId xmlns:a16="http://schemas.microsoft.com/office/drawing/2014/main" id="{2A2839DF-D56C-DC4C-332F-5B23589D0704}"/>
              </a:ext>
            </a:extLst>
          </p:cNvPr>
          <p:cNvSpPr txBox="1"/>
          <p:nvPr/>
        </p:nvSpPr>
        <p:spPr>
          <a:xfrm>
            <a:off x="741363" y="3948597"/>
            <a:ext cx="4150519" cy="430887"/>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CA" sz="2200" b="0" i="0">
                <a:solidFill>
                  <a:srgbClr val="000000"/>
                </a:solidFill>
                <a:effectLst/>
                <a:latin typeface="Calibri" panose="020F0502020204030204" pitchFamily="34" charset="0"/>
              </a:rPr>
              <a:t>Atorvastatin 40mg OD</a:t>
            </a:r>
            <a:endParaRPr lang="en-US" sz="2200"/>
          </a:p>
        </p:txBody>
      </p:sp>
      <p:sp>
        <p:nvSpPr>
          <p:cNvPr id="8" name="TextBox 7">
            <a:extLst>
              <a:ext uri="{FF2B5EF4-FFF2-40B4-BE49-F238E27FC236}">
                <a16:creationId xmlns:a16="http://schemas.microsoft.com/office/drawing/2014/main" id="{4E2309EB-BC11-CE82-5082-925DE33B813B}"/>
              </a:ext>
            </a:extLst>
          </p:cNvPr>
          <p:cNvSpPr txBox="1"/>
          <p:nvPr/>
        </p:nvSpPr>
        <p:spPr>
          <a:xfrm>
            <a:off x="734672" y="3194286"/>
            <a:ext cx="4150519" cy="430887"/>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CA" sz="2200" b="0" i="0" dirty="0">
                <a:solidFill>
                  <a:srgbClr val="000000"/>
                </a:solidFill>
                <a:effectLst/>
                <a:latin typeface="Calibri" panose="020F0502020204030204" pitchFamily="34" charset="0"/>
              </a:rPr>
              <a:t>Candesartan 16mg OD</a:t>
            </a:r>
            <a:endParaRPr lang="en-US" sz="2200" dirty="0"/>
          </a:p>
        </p:txBody>
      </p:sp>
      <p:sp>
        <p:nvSpPr>
          <p:cNvPr id="9" name="TextBox 8">
            <a:extLst>
              <a:ext uri="{FF2B5EF4-FFF2-40B4-BE49-F238E27FC236}">
                <a16:creationId xmlns:a16="http://schemas.microsoft.com/office/drawing/2014/main" id="{8D5A0435-4CA3-7077-A4B5-9284333270E0}"/>
              </a:ext>
            </a:extLst>
          </p:cNvPr>
          <p:cNvSpPr txBox="1"/>
          <p:nvPr/>
        </p:nvSpPr>
        <p:spPr>
          <a:xfrm>
            <a:off x="734673" y="4326822"/>
            <a:ext cx="4150519" cy="430887"/>
          </a:xfrm>
          <a:prstGeom prst="rect">
            <a:avLst/>
          </a:prstGeom>
          <a:solidFill>
            <a:schemeClr val="accent3">
              <a:lumMod val="20000"/>
              <a:lumOff val="80000"/>
            </a:schemeClr>
          </a:solidFill>
          <a:ln w="28575">
            <a:solidFill>
              <a:schemeClr val="bg2">
                <a:lumMod val="50000"/>
              </a:schemeClr>
            </a:solidFill>
          </a:ln>
        </p:spPr>
        <p:txBody>
          <a:bodyPr wrap="square">
            <a:spAutoFit/>
          </a:bodyPr>
          <a:lstStyle/>
          <a:p>
            <a:r>
              <a:rPr lang="en-CA" sz="2200" b="0" i="0">
                <a:effectLst/>
                <a:latin typeface="Calibri" panose="020F0502020204030204" pitchFamily="34" charset="0"/>
              </a:rPr>
              <a:t>Ezetimibe 10mg OD</a:t>
            </a:r>
            <a:endParaRPr lang="en-US" sz="2200"/>
          </a:p>
        </p:txBody>
      </p:sp>
      <p:pic>
        <p:nvPicPr>
          <p:cNvPr id="6" name="Picture 5" descr="A cartoon of a person&#10;&#10;Description automatically generated">
            <a:extLst>
              <a:ext uri="{FF2B5EF4-FFF2-40B4-BE49-F238E27FC236}">
                <a16:creationId xmlns:a16="http://schemas.microsoft.com/office/drawing/2014/main" id="{A79868E1-E8DE-332E-CC31-04A04B832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0568" y="1368334"/>
            <a:ext cx="3101432" cy="5721243"/>
          </a:xfrm>
          <a:prstGeom prst="rect">
            <a:avLst/>
          </a:prstGeom>
        </p:spPr>
      </p:pic>
    </p:spTree>
    <p:extLst>
      <p:ext uri="{BB962C8B-B14F-4D97-AF65-F5344CB8AC3E}">
        <p14:creationId xmlns:p14="http://schemas.microsoft.com/office/powerpoint/2010/main" val="323647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7" name="TextBox 6">
            <a:extLst>
              <a:ext uri="{FF2B5EF4-FFF2-40B4-BE49-F238E27FC236}">
                <a16:creationId xmlns:a16="http://schemas.microsoft.com/office/drawing/2014/main" id="{738B2886-EAE1-616F-4951-43A4503DF786}"/>
              </a:ext>
            </a:extLst>
          </p:cNvPr>
          <p:cNvSpPr txBox="1"/>
          <p:nvPr/>
        </p:nvSpPr>
        <p:spPr>
          <a:xfrm>
            <a:off x="125433" y="4779488"/>
            <a:ext cx="9435884" cy="2092881"/>
          </a:xfrm>
          <a:prstGeom prst="rect">
            <a:avLst/>
          </a:prstGeom>
          <a:noFill/>
        </p:spPr>
        <p:txBody>
          <a:bodyPr wrap="square" lIns="91440" tIns="45720" rIns="91440" bIns="45720" anchor="t">
            <a:spAutoFit/>
          </a:bodyPr>
          <a:lstStyle/>
          <a:p>
            <a:r>
              <a:rPr lang="en-US" sz="2600" dirty="0"/>
              <a:t>Which of the following is true? </a:t>
            </a:r>
          </a:p>
          <a:p>
            <a:pPr marL="514350" indent="-514350">
              <a:buFont typeface="+mj-lt"/>
              <a:buAutoNum type="alphaLcParenR"/>
            </a:pPr>
            <a:r>
              <a:rPr lang="en-US" sz="2600" dirty="0"/>
              <a:t>Mr. </a:t>
            </a:r>
            <a:r>
              <a:rPr lang="en-US" sz="2600" dirty="0" err="1"/>
              <a:t>Ramakanta</a:t>
            </a:r>
            <a:r>
              <a:rPr lang="en-US" sz="2600" dirty="0"/>
              <a:t> should eat &lt; 2gm of sodium per day</a:t>
            </a:r>
          </a:p>
          <a:p>
            <a:pPr marL="514350" indent="-514350">
              <a:buFont typeface="+mj-lt"/>
              <a:buAutoNum type="alphaLcParenR"/>
            </a:pPr>
            <a:r>
              <a:rPr lang="en-US" sz="2600" dirty="0"/>
              <a:t>Reducing his sodium intake will decrease his chance of dying from heart failure</a:t>
            </a:r>
          </a:p>
          <a:p>
            <a:pPr marL="514350" indent="-514350">
              <a:buFont typeface="+mj-lt"/>
              <a:buAutoNum type="alphaLcParenR"/>
            </a:pPr>
            <a:r>
              <a:rPr lang="en-US" sz="2600" b="1" dirty="0">
                <a:solidFill>
                  <a:srgbClr val="00B050"/>
                </a:solidFill>
              </a:rPr>
              <a:t>Reducing his sodium intake may improve his symptoms</a:t>
            </a:r>
          </a:p>
        </p:txBody>
      </p:sp>
      <p:sp>
        <p:nvSpPr>
          <p:cNvPr id="5" name="Content Placeholder 2">
            <a:extLst>
              <a:ext uri="{FF2B5EF4-FFF2-40B4-BE49-F238E27FC236}">
                <a16:creationId xmlns:a16="http://schemas.microsoft.com/office/drawing/2014/main" id="{A4B94F53-BE43-436E-9894-6DE8CF8987F8}"/>
              </a:ext>
            </a:extLst>
          </p:cNvPr>
          <p:cNvSpPr txBox="1">
            <a:spLocks/>
          </p:cNvSpPr>
          <p:nvPr/>
        </p:nvSpPr>
        <p:spPr>
          <a:xfrm>
            <a:off x="125434" y="1666441"/>
            <a:ext cx="9435884" cy="2461221"/>
          </a:xfrm>
          <a:prstGeom prst="rect">
            <a:avLst/>
          </a:prstGeom>
          <a:solidFill>
            <a:schemeClr val="accent6">
              <a:lumMod val="20000"/>
              <a:lumOff val="80000"/>
            </a:schemeClr>
          </a:solidFill>
          <a:ln w="28575">
            <a:solidFill>
              <a:srgbClr val="00B05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How much sodium should he have</a:t>
            </a:r>
            <a:r>
              <a:rPr lang="en-US" sz="2400" dirty="0"/>
              <a:t>?</a:t>
            </a:r>
          </a:p>
          <a:p>
            <a:r>
              <a:rPr lang="en-US" sz="2400" dirty="0"/>
              <a:t>For the </a:t>
            </a:r>
            <a:r>
              <a:rPr lang="en-US" sz="2400" b="1" dirty="0"/>
              <a:t>general population</a:t>
            </a:r>
            <a:r>
              <a:rPr lang="en-US" sz="2400" dirty="0"/>
              <a:t>, guidelines vary from recommending 2-3 g/d (Health Canada) to avoiding very high sodium intake (for </a:t>
            </a:r>
            <a:r>
              <a:rPr lang="en-US" sz="2400" dirty="0" err="1"/>
              <a:t>eg</a:t>
            </a:r>
            <a:r>
              <a:rPr lang="en-US" sz="2400" dirty="0"/>
              <a:t> &gt;5g/d, European Guidelines)</a:t>
            </a:r>
          </a:p>
          <a:p>
            <a:r>
              <a:rPr lang="en-US" sz="2400" dirty="0"/>
              <a:t>For </a:t>
            </a:r>
            <a:r>
              <a:rPr lang="en-US" sz="2400" b="1" dirty="0"/>
              <a:t>patients with heart failure</a:t>
            </a:r>
            <a:r>
              <a:rPr lang="en-US" sz="2400" dirty="0"/>
              <a:t>, the Canadian CV Guidelines state that it is “controversial”,  with no specific recommendations.</a:t>
            </a:r>
          </a:p>
        </p:txBody>
      </p:sp>
      <p:pic>
        <p:nvPicPr>
          <p:cNvPr id="3" name="Picture 2">
            <a:extLst>
              <a:ext uri="{FF2B5EF4-FFF2-40B4-BE49-F238E27FC236}">
                <a16:creationId xmlns:a16="http://schemas.microsoft.com/office/drawing/2014/main" id="{319E4326-5837-A887-1F34-546668B48447}"/>
              </a:ext>
            </a:extLst>
          </p:cNvPr>
          <p:cNvPicPr>
            <a:picLocks noChangeAspect="1"/>
          </p:cNvPicPr>
          <p:nvPr/>
        </p:nvPicPr>
        <p:blipFill>
          <a:blip r:embed="rId2"/>
          <a:stretch>
            <a:fillRect/>
          </a:stretch>
        </p:blipFill>
        <p:spPr>
          <a:xfrm>
            <a:off x="9950664" y="2081932"/>
            <a:ext cx="2241336" cy="4790437"/>
          </a:xfrm>
          <a:prstGeom prst="rect">
            <a:avLst/>
          </a:prstGeom>
        </p:spPr>
      </p:pic>
    </p:spTree>
    <p:extLst>
      <p:ext uri="{BB962C8B-B14F-4D97-AF65-F5344CB8AC3E}">
        <p14:creationId xmlns:p14="http://schemas.microsoft.com/office/powerpoint/2010/main" val="316109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BC79C8-ADBE-6D8F-7B22-EA100A013547}"/>
              </a:ext>
            </a:extLst>
          </p:cNvPr>
          <p:cNvPicPr>
            <a:picLocks noChangeAspect="1"/>
          </p:cNvPicPr>
          <p:nvPr/>
        </p:nvPicPr>
        <p:blipFill>
          <a:blip r:embed="rId2"/>
          <a:stretch>
            <a:fillRect/>
          </a:stretch>
        </p:blipFill>
        <p:spPr>
          <a:xfrm>
            <a:off x="9950664" y="2081932"/>
            <a:ext cx="2241336" cy="4790437"/>
          </a:xfrm>
          <a:prstGeom prst="rect">
            <a:avLst/>
          </a:prstGeom>
        </p:spPr>
      </p:pic>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16" name="TextBox 15">
            <a:extLst>
              <a:ext uri="{FF2B5EF4-FFF2-40B4-BE49-F238E27FC236}">
                <a16:creationId xmlns:a16="http://schemas.microsoft.com/office/drawing/2014/main" id="{0B1D60FA-67F6-2C56-9690-9CCAF1E4057A}"/>
              </a:ext>
            </a:extLst>
          </p:cNvPr>
          <p:cNvSpPr txBox="1"/>
          <p:nvPr/>
        </p:nvSpPr>
        <p:spPr>
          <a:xfrm>
            <a:off x="0" y="4368537"/>
            <a:ext cx="9435884" cy="2492990"/>
          </a:xfrm>
          <a:prstGeom prst="rect">
            <a:avLst/>
          </a:prstGeom>
          <a:noFill/>
        </p:spPr>
        <p:txBody>
          <a:bodyPr wrap="square" lIns="91440" tIns="45720" rIns="91440" bIns="45720" anchor="t">
            <a:spAutoFit/>
          </a:bodyPr>
          <a:lstStyle/>
          <a:p>
            <a:r>
              <a:rPr lang="en-US" sz="2600" dirty="0"/>
              <a:t>Which of the following is true?</a:t>
            </a:r>
          </a:p>
          <a:p>
            <a:pPr marL="514350" indent="-514350">
              <a:buFont typeface="+mj-lt"/>
              <a:buAutoNum type="alphaLcParenR"/>
            </a:pPr>
            <a:r>
              <a:rPr lang="en-US" sz="2600" dirty="0"/>
              <a:t>Processed food may account for the bulk of his sodium intake</a:t>
            </a:r>
          </a:p>
          <a:p>
            <a:pPr marL="514350" indent="-514350">
              <a:buFont typeface="+mj-lt"/>
              <a:buAutoNum type="alphaLcParenR"/>
            </a:pPr>
            <a:r>
              <a:rPr lang="en-US" sz="2600" dirty="0"/>
              <a:t>Pulse based dishes (beans, peas, lentils) may account for the bulk of his sodium intake</a:t>
            </a:r>
          </a:p>
          <a:p>
            <a:pPr marL="514350" indent="-514350">
              <a:buFont typeface="+mj-lt"/>
              <a:buAutoNum type="alphaLcParenR"/>
            </a:pPr>
            <a:r>
              <a:rPr lang="en-US" sz="2600" dirty="0"/>
              <a:t>Salt substitutes are dangerous and should not be used to decrease his sodium intake</a:t>
            </a:r>
          </a:p>
        </p:txBody>
      </p:sp>
      <p:sp>
        <p:nvSpPr>
          <p:cNvPr id="3" name="Oval Callout 7">
            <a:extLst>
              <a:ext uri="{FF2B5EF4-FFF2-40B4-BE49-F238E27FC236}">
                <a16:creationId xmlns:a16="http://schemas.microsoft.com/office/drawing/2014/main" id="{1924248B-37EA-B450-9F86-C412E23150A1}"/>
              </a:ext>
            </a:extLst>
          </p:cNvPr>
          <p:cNvSpPr/>
          <p:nvPr/>
        </p:nvSpPr>
        <p:spPr>
          <a:xfrm>
            <a:off x="1997612" y="1690688"/>
            <a:ext cx="5144023" cy="1482685"/>
          </a:xfrm>
          <a:prstGeom prst="wedgeEllipseCallout">
            <a:avLst>
              <a:gd name="adj1" fmla="val 122125"/>
              <a:gd name="adj2" fmla="val 25588"/>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I really don’t use the salt shaker much…</a:t>
            </a:r>
          </a:p>
        </p:txBody>
      </p:sp>
    </p:spTree>
    <p:extLst>
      <p:ext uri="{BB962C8B-B14F-4D97-AF65-F5344CB8AC3E}">
        <p14:creationId xmlns:p14="http://schemas.microsoft.com/office/powerpoint/2010/main" val="340404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B73F63-3172-B837-C902-954730CB9918}"/>
              </a:ext>
            </a:extLst>
          </p:cNvPr>
          <p:cNvPicPr>
            <a:picLocks noChangeAspect="1"/>
          </p:cNvPicPr>
          <p:nvPr/>
        </p:nvPicPr>
        <p:blipFill>
          <a:blip r:embed="rId2"/>
          <a:stretch>
            <a:fillRect/>
          </a:stretch>
        </p:blipFill>
        <p:spPr>
          <a:xfrm>
            <a:off x="9950664" y="2081932"/>
            <a:ext cx="2241336" cy="4790437"/>
          </a:xfrm>
          <a:prstGeom prst="rect">
            <a:avLst/>
          </a:prstGeom>
        </p:spPr>
      </p:pic>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16" name="TextBox 15">
            <a:extLst>
              <a:ext uri="{FF2B5EF4-FFF2-40B4-BE49-F238E27FC236}">
                <a16:creationId xmlns:a16="http://schemas.microsoft.com/office/drawing/2014/main" id="{0B1D60FA-67F6-2C56-9690-9CCAF1E4057A}"/>
              </a:ext>
            </a:extLst>
          </p:cNvPr>
          <p:cNvSpPr txBox="1"/>
          <p:nvPr/>
        </p:nvSpPr>
        <p:spPr>
          <a:xfrm>
            <a:off x="0" y="4368537"/>
            <a:ext cx="9435884" cy="2492990"/>
          </a:xfrm>
          <a:prstGeom prst="rect">
            <a:avLst/>
          </a:prstGeom>
          <a:noFill/>
        </p:spPr>
        <p:txBody>
          <a:bodyPr wrap="square" lIns="91440" tIns="45720" rIns="91440" bIns="45720" anchor="t">
            <a:spAutoFit/>
          </a:bodyPr>
          <a:lstStyle/>
          <a:p>
            <a:r>
              <a:rPr lang="en-US" sz="2600" dirty="0"/>
              <a:t>Which of the following is true?</a:t>
            </a:r>
          </a:p>
          <a:p>
            <a:pPr marL="514350" indent="-514350">
              <a:buFont typeface="+mj-lt"/>
              <a:buAutoNum type="alphaLcParenR"/>
            </a:pPr>
            <a:r>
              <a:rPr lang="en-US" sz="2600" dirty="0"/>
              <a:t>Processed food may account for the bulk of his sodium intake</a:t>
            </a:r>
          </a:p>
          <a:p>
            <a:pPr marL="514350" indent="-514350">
              <a:buFont typeface="+mj-lt"/>
              <a:buAutoNum type="alphaLcParenR"/>
            </a:pPr>
            <a:r>
              <a:rPr lang="en-US" sz="2600" b="1" dirty="0">
                <a:solidFill>
                  <a:srgbClr val="00B050"/>
                </a:solidFill>
              </a:rPr>
              <a:t>Pulse based dishes (beans, peas, lentils) may account for the bulk of his sodium intake</a:t>
            </a:r>
          </a:p>
          <a:p>
            <a:pPr marL="514350" indent="-514350">
              <a:buFont typeface="+mj-lt"/>
              <a:buAutoNum type="alphaLcParenR"/>
            </a:pPr>
            <a:r>
              <a:rPr lang="en-US" sz="2600" dirty="0"/>
              <a:t>Salt substitutes are dangerous and should not be used to decrease his sodium intake</a:t>
            </a:r>
          </a:p>
        </p:txBody>
      </p:sp>
      <p:sp>
        <p:nvSpPr>
          <p:cNvPr id="3" name="Content Placeholder 2">
            <a:extLst>
              <a:ext uri="{FF2B5EF4-FFF2-40B4-BE49-F238E27FC236}">
                <a16:creationId xmlns:a16="http://schemas.microsoft.com/office/drawing/2014/main" id="{0DB1B778-3EE0-085B-1190-7893AA414F63}"/>
              </a:ext>
            </a:extLst>
          </p:cNvPr>
          <p:cNvSpPr txBox="1">
            <a:spLocks/>
          </p:cNvSpPr>
          <p:nvPr/>
        </p:nvSpPr>
        <p:spPr>
          <a:xfrm>
            <a:off x="177053" y="1426689"/>
            <a:ext cx="10197032" cy="2775197"/>
          </a:xfrm>
          <a:prstGeom prst="rect">
            <a:avLst/>
          </a:prstGeom>
          <a:solidFill>
            <a:schemeClr val="accent6">
              <a:lumMod val="20000"/>
              <a:lumOff val="80000"/>
            </a:schemeClr>
          </a:solidFill>
          <a:ln w="28575">
            <a:solidFill>
              <a:srgbClr val="00B050"/>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000000"/>
                </a:solidFill>
                <a:cs typeface="Calibri"/>
              </a:rPr>
              <a:t>Indian cuisine </a:t>
            </a:r>
            <a:r>
              <a:rPr lang="en-US" sz="2400" dirty="0">
                <a:solidFill>
                  <a:srgbClr val="000000"/>
                </a:solidFill>
                <a:cs typeface="Calibri"/>
              </a:rPr>
              <a:t>is very diverse. In south India, a meal usually comprises rice/bread with vegetable and pulse-based dishes, all of which have added salt. Pulses comprise ~30% of total sodium intake due to added salt during cooking. </a:t>
            </a:r>
          </a:p>
          <a:p>
            <a:r>
              <a:rPr lang="en-US" sz="2400" dirty="0">
                <a:solidFill>
                  <a:srgbClr val="000000"/>
                </a:solidFill>
                <a:cs typeface="Calibri"/>
              </a:rPr>
              <a:t>In a cohort of </a:t>
            </a:r>
            <a:r>
              <a:rPr lang="en-US" sz="2400" b="1" dirty="0">
                <a:solidFill>
                  <a:srgbClr val="000000"/>
                </a:solidFill>
                <a:cs typeface="Calibri"/>
              </a:rPr>
              <a:t>South Indians</a:t>
            </a:r>
            <a:r>
              <a:rPr lang="en-US" sz="2400" dirty="0">
                <a:solidFill>
                  <a:srgbClr val="000000"/>
                </a:solidFill>
                <a:cs typeface="Calibri"/>
              </a:rPr>
              <a:t>, the average sodium intake was ~4g. In fact, persons from Asia have among the highest sodium consumption. The average sodium intake among </a:t>
            </a:r>
            <a:r>
              <a:rPr lang="en-US" sz="2400" b="1" dirty="0">
                <a:solidFill>
                  <a:srgbClr val="000000"/>
                </a:solidFill>
                <a:cs typeface="Calibri"/>
              </a:rPr>
              <a:t>Canadians</a:t>
            </a:r>
            <a:r>
              <a:rPr lang="en-US" sz="2400" dirty="0">
                <a:solidFill>
                  <a:srgbClr val="000000"/>
                </a:solidFill>
                <a:cs typeface="Calibri"/>
              </a:rPr>
              <a:t> is 2.8g (it used to be 3.4g in 2004).</a:t>
            </a:r>
          </a:p>
          <a:p>
            <a:r>
              <a:rPr lang="en-US" sz="2400" dirty="0">
                <a:effectLst/>
              </a:rPr>
              <a:t>1 tablespoon of salt (13-28 g NaCl) is ~ 5-7g Na</a:t>
            </a:r>
            <a:endParaRPr lang="en-US" sz="2400" dirty="0">
              <a:effectLst/>
              <a:highlight>
                <a:srgbClr val="FFFF00"/>
              </a:highlight>
            </a:endParaRPr>
          </a:p>
        </p:txBody>
      </p:sp>
    </p:spTree>
    <p:extLst>
      <p:ext uri="{BB962C8B-B14F-4D97-AF65-F5344CB8AC3E}">
        <p14:creationId xmlns:p14="http://schemas.microsoft.com/office/powerpoint/2010/main" val="362926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3" name="Content Placeholder 2">
            <a:extLst>
              <a:ext uri="{FF2B5EF4-FFF2-40B4-BE49-F238E27FC236}">
                <a16:creationId xmlns:a16="http://schemas.microsoft.com/office/drawing/2014/main" id="{C4A63DC9-1E5E-D4CE-F87B-1FAE240FCD7D}"/>
              </a:ext>
            </a:extLst>
          </p:cNvPr>
          <p:cNvSpPr txBox="1">
            <a:spLocks/>
          </p:cNvSpPr>
          <p:nvPr/>
        </p:nvSpPr>
        <p:spPr>
          <a:xfrm>
            <a:off x="436878" y="1679960"/>
            <a:ext cx="8562128" cy="1987472"/>
          </a:xfrm>
          <a:prstGeom prst="rect">
            <a:avLst/>
          </a:prstGeom>
          <a:solidFill>
            <a:schemeClr val="accent2">
              <a:lumMod val="20000"/>
              <a:lumOff val="80000"/>
            </a:schemeClr>
          </a:solidFill>
          <a:ln w="28575">
            <a:solidFill>
              <a:schemeClr val="accent2"/>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00000"/>
                </a:solidFill>
                <a:cs typeface="Calibri"/>
              </a:rPr>
              <a:t>In European and Northern American countries, sodium comes mostly from </a:t>
            </a:r>
            <a:r>
              <a:rPr lang="en-US" sz="2600" b="1" dirty="0">
                <a:solidFill>
                  <a:srgbClr val="000000"/>
                </a:solidFill>
                <a:cs typeface="Calibri"/>
              </a:rPr>
              <a:t>processed foods</a:t>
            </a:r>
            <a:r>
              <a:rPr lang="en-US" sz="2600" dirty="0">
                <a:solidFill>
                  <a:srgbClr val="000000"/>
                </a:solidFill>
                <a:cs typeface="Calibri"/>
              </a:rPr>
              <a:t>, especially cereals and baked goods. All processed food have higher sodium content (e.g. canned soups, premade salad dressing, ham, salami, cottage cheese…)</a:t>
            </a:r>
          </a:p>
          <a:p>
            <a:endParaRPr lang="en-US" sz="2600" dirty="0">
              <a:solidFill>
                <a:srgbClr val="000000"/>
              </a:solidFill>
              <a:cs typeface="Calibri"/>
            </a:endParaRPr>
          </a:p>
        </p:txBody>
      </p:sp>
      <p:sp>
        <p:nvSpPr>
          <p:cNvPr id="6" name="TextBox 5">
            <a:extLst>
              <a:ext uri="{FF2B5EF4-FFF2-40B4-BE49-F238E27FC236}">
                <a16:creationId xmlns:a16="http://schemas.microsoft.com/office/drawing/2014/main" id="{C6C5FC93-5F95-E6B5-49B7-57BAAD479AD3}"/>
              </a:ext>
            </a:extLst>
          </p:cNvPr>
          <p:cNvSpPr txBox="1"/>
          <p:nvPr/>
        </p:nvSpPr>
        <p:spPr>
          <a:xfrm>
            <a:off x="0" y="4368537"/>
            <a:ext cx="9435884" cy="2492990"/>
          </a:xfrm>
          <a:prstGeom prst="rect">
            <a:avLst/>
          </a:prstGeom>
          <a:noFill/>
        </p:spPr>
        <p:txBody>
          <a:bodyPr wrap="square" lIns="91440" tIns="45720" rIns="91440" bIns="45720" anchor="t">
            <a:spAutoFit/>
          </a:bodyPr>
          <a:lstStyle/>
          <a:p>
            <a:r>
              <a:rPr lang="en-US" sz="2600" dirty="0"/>
              <a:t>Which of the following is true?</a:t>
            </a:r>
          </a:p>
          <a:p>
            <a:pPr marL="514350" indent="-514350">
              <a:buFont typeface="+mj-lt"/>
              <a:buAutoNum type="alphaLcParenR"/>
            </a:pPr>
            <a:r>
              <a:rPr lang="en-US" sz="2600" dirty="0"/>
              <a:t>Processed food may account for the bulk of his sodium intake</a:t>
            </a:r>
          </a:p>
          <a:p>
            <a:pPr marL="514350" indent="-514350">
              <a:buFont typeface="+mj-lt"/>
              <a:buAutoNum type="alphaLcParenR"/>
            </a:pPr>
            <a:r>
              <a:rPr lang="en-US" sz="2600" b="1" dirty="0">
                <a:solidFill>
                  <a:srgbClr val="00B050"/>
                </a:solidFill>
              </a:rPr>
              <a:t>Pulse based dishes (beans, peas, lentils) may account for the bulk of his sodium intake</a:t>
            </a:r>
          </a:p>
          <a:p>
            <a:pPr marL="514350" indent="-514350">
              <a:buFont typeface="+mj-lt"/>
              <a:buAutoNum type="alphaLcParenR"/>
            </a:pPr>
            <a:r>
              <a:rPr lang="en-US" sz="2600" dirty="0"/>
              <a:t>Salt substitutes are dangerous and should not be used to decrease his sodium intake</a:t>
            </a:r>
          </a:p>
        </p:txBody>
      </p:sp>
      <p:pic>
        <p:nvPicPr>
          <p:cNvPr id="4" name="Picture 3">
            <a:extLst>
              <a:ext uri="{FF2B5EF4-FFF2-40B4-BE49-F238E27FC236}">
                <a16:creationId xmlns:a16="http://schemas.microsoft.com/office/drawing/2014/main" id="{5FB9B2FF-550D-3C54-5C56-FC36BD095A24}"/>
              </a:ext>
            </a:extLst>
          </p:cNvPr>
          <p:cNvPicPr>
            <a:picLocks noChangeAspect="1"/>
          </p:cNvPicPr>
          <p:nvPr/>
        </p:nvPicPr>
        <p:blipFill>
          <a:blip r:embed="rId2"/>
          <a:stretch>
            <a:fillRect/>
          </a:stretch>
        </p:blipFill>
        <p:spPr>
          <a:xfrm>
            <a:off x="9950664" y="2081932"/>
            <a:ext cx="2241336" cy="4790437"/>
          </a:xfrm>
          <a:prstGeom prst="rect">
            <a:avLst/>
          </a:prstGeom>
        </p:spPr>
      </p:pic>
    </p:spTree>
    <p:extLst>
      <p:ext uri="{BB962C8B-B14F-4D97-AF65-F5344CB8AC3E}">
        <p14:creationId xmlns:p14="http://schemas.microsoft.com/office/powerpoint/2010/main" val="39702349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3" name="Content Placeholder 2">
            <a:extLst>
              <a:ext uri="{FF2B5EF4-FFF2-40B4-BE49-F238E27FC236}">
                <a16:creationId xmlns:a16="http://schemas.microsoft.com/office/drawing/2014/main" id="{C4A63DC9-1E5E-D4CE-F87B-1FAE240FCD7D}"/>
              </a:ext>
            </a:extLst>
          </p:cNvPr>
          <p:cNvSpPr txBox="1">
            <a:spLocks/>
          </p:cNvSpPr>
          <p:nvPr/>
        </p:nvSpPr>
        <p:spPr>
          <a:xfrm>
            <a:off x="166812" y="1357460"/>
            <a:ext cx="9269072" cy="2854322"/>
          </a:xfrm>
          <a:prstGeom prst="rect">
            <a:avLst/>
          </a:prstGeom>
          <a:solidFill>
            <a:schemeClr val="accent2">
              <a:lumMod val="20000"/>
              <a:lumOff val="80000"/>
            </a:schemeClr>
          </a:solidFill>
          <a:ln w="28575">
            <a:solidFill>
              <a:schemeClr val="accent2"/>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00000"/>
                </a:solidFill>
                <a:cs typeface="Calibri"/>
              </a:rPr>
              <a:t>In an </a:t>
            </a:r>
            <a:r>
              <a:rPr lang="en-US" sz="2600" b="1" dirty="0">
                <a:solidFill>
                  <a:srgbClr val="000000"/>
                </a:solidFill>
                <a:cs typeface="Calibri"/>
              </a:rPr>
              <a:t>RCT</a:t>
            </a:r>
            <a:r>
              <a:rPr lang="en-US" sz="2600" dirty="0">
                <a:solidFill>
                  <a:srgbClr val="000000"/>
                </a:solidFill>
                <a:cs typeface="Calibri"/>
              </a:rPr>
              <a:t>, villages in rural in China were randomized to a </a:t>
            </a:r>
            <a:r>
              <a:rPr lang="en-US" sz="2600" b="1" dirty="0">
                <a:solidFill>
                  <a:srgbClr val="000000"/>
                </a:solidFill>
                <a:cs typeface="Calibri"/>
              </a:rPr>
              <a:t>salt substitute </a:t>
            </a:r>
            <a:r>
              <a:rPr lang="en-US" sz="2600" dirty="0">
                <a:solidFill>
                  <a:srgbClr val="000000"/>
                </a:solidFill>
                <a:cs typeface="Calibri"/>
              </a:rPr>
              <a:t>(75% NaCl and 25% </a:t>
            </a:r>
            <a:r>
              <a:rPr lang="en-US" sz="2600" dirty="0" err="1">
                <a:solidFill>
                  <a:srgbClr val="000000"/>
                </a:solidFill>
                <a:cs typeface="Calibri"/>
              </a:rPr>
              <a:t>KCl</a:t>
            </a:r>
            <a:r>
              <a:rPr lang="en-US" sz="2600" dirty="0">
                <a:solidFill>
                  <a:srgbClr val="000000"/>
                </a:solidFill>
                <a:cs typeface="Calibri"/>
              </a:rPr>
              <a:t>) or regular </a:t>
            </a:r>
            <a:r>
              <a:rPr lang="en-US" sz="2600" dirty="0" err="1">
                <a:solidFill>
                  <a:srgbClr val="000000"/>
                </a:solidFill>
                <a:cs typeface="Calibri"/>
              </a:rPr>
              <a:t>salt.Participants</a:t>
            </a:r>
            <a:r>
              <a:rPr lang="en-US" sz="2600" dirty="0">
                <a:solidFill>
                  <a:srgbClr val="000000"/>
                </a:solidFill>
                <a:cs typeface="Calibri"/>
              </a:rPr>
              <a:t> had a history of stroke or were &gt;60 years old with high blood pressure.</a:t>
            </a:r>
          </a:p>
          <a:p>
            <a:r>
              <a:rPr lang="en-US" sz="2600" b="1" dirty="0">
                <a:solidFill>
                  <a:srgbClr val="000000"/>
                </a:solidFill>
                <a:cs typeface="Calibri"/>
              </a:rPr>
              <a:t>Death from any cause</a:t>
            </a:r>
            <a:r>
              <a:rPr lang="en-US" sz="2600" dirty="0">
                <a:solidFill>
                  <a:srgbClr val="000000"/>
                </a:solidFill>
                <a:cs typeface="Calibri"/>
              </a:rPr>
              <a:t> reduced (RR 0.88) for salt substitute (39  vs 45 events per 1000 patient-years).</a:t>
            </a:r>
          </a:p>
          <a:p>
            <a:r>
              <a:rPr lang="en-US" sz="2600" b="1" dirty="0">
                <a:solidFill>
                  <a:srgbClr val="000000"/>
                </a:solidFill>
                <a:cs typeface="Calibri"/>
              </a:rPr>
              <a:t>Adverse events </a:t>
            </a:r>
            <a:r>
              <a:rPr lang="en-US" sz="2600" dirty="0">
                <a:solidFill>
                  <a:srgbClr val="000000"/>
                </a:solidFill>
                <a:cs typeface="Calibri"/>
              </a:rPr>
              <a:t>attributed to hyperkalemia was similar in both groups (3.35 vs 3.30 events per 1000 person-years).</a:t>
            </a:r>
          </a:p>
          <a:p>
            <a:endParaRPr lang="en-US" sz="2600" dirty="0">
              <a:solidFill>
                <a:srgbClr val="000000"/>
              </a:solidFill>
              <a:cs typeface="Calibri"/>
            </a:endParaRPr>
          </a:p>
        </p:txBody>
      </p:sp>
      <p:sp>
        <p:nvSpPr>
          <p:cNvPr id="6" name="TextBox 5">
            <a:extLst>
              <a:ext uri="{FF2B5EF4-FFF2-40B4-BE49-F238E27FC236}">
                <a16:creationId xmlns:a16="http://schemas.microsoft.com/office/drawing/2014/main" id="{C6C5FC93-5F95-E6B5-49B7-57BAAD479AD3}"/>
              </a:ext>
            </a:extLst>
          </p:cNvPr>
          <p:cNvSpPr txBox="1"/>
          <p:nvPr/>
        </p:nvSpPr>
        <p:spPr>
          <a:xfrm>
            <a:off x="0" y="4368537"/>
            <a:ext cx="9435884" cy="2492990"/>
          </a:xfrm>
          <a:prstGeom prst="rect">
            <a:avLst/>
          </a:prstGeom>
          <a:noFill/>
        </p:spPr>
        <p:txBody>
          <a:bodyPr wrap="square" lIns="91440" tIns="45720" rIns="91440" bIns="45720" anchor="t">
            <a:spAutoFit/>
          </a:bodyPr>
          <a:lstStyle/>
          <a:p>
            <a:r>
              <a:rPr lang="en-US" sz="2600" dirty="0"/>
              <a:t>Which of the following is true?</a:t>
            </a:r>
          </a:p>
          <a:p>
            <a:pPr marL="514350" indent="-514350">
              <a:buFont typeface="+mj-lt"/>
              <a:buAutoNum type="alphaLcParenR"/>
            </a:pPr>
            <a:r>
              <a:rPr lang="en-US" sz="2600" dirty="0"/>
              <a:t>Processed food may account for the bulk of his sodium intake</a:t>
            </a:r>
          </a:p>
          <a:p>
            <a:pPr marL="514350" indent="-514350">
              <a:buFont typeface="+mj-lt"/>
              <a:buAutoNum type="alphaLcParenR"/>
            </a:pPr>
            <a:r>
              <a:rPr lang="en-US" sz="2600" b="1" dirty="0">
                <a:solidFill>
                  <a:srgbClr val="00B050"/>
                </a:solidFill>
              </a:rPr>
              <a:t>Pulse based dishes (beans, peas, lentils) may account for the bulk of his sodium intake</a:t>
            </a:r>
          </a:p>
          <a:p>
            <a:pPr marL="514350" indent="-514350">
              <a:buFont typeface="+mj-lt"/>
              <a:buAutoNum type="alphaLcParenR"/>
            </a:pPr>
            <a:r>
              <a:rPr lang="en-US" sz="2600" dirty="0"/>
              <a:t>Salt substitutes are dangerous and should not be used to decrease his sodium intake</a:t>
            </a:r>
          </a:p>
        </p:txBody>
      </p:sp>
      <p:pic>
        <p:nvPicPr>
          <p:cNvPr id="4" name="Picture 3">
            <a:extLst>
              <a:ext uri="{FF2B5EF4-FFF2-40B4-BE49-F238E27FC236}">
                <a16:creationId xmlns:a16="http://schemas.microsoft.com/office/drawing/2014/main" id="{1DA4E2F4-0ACF-5852-7029-3FDFDCE4C4E9}"/>
              </a:ext>
            </a:extLst>
          </p:cNvPr>
          <p:cNvPicPr>
            <a:picLocks noChangeAspect="1"/>
          </p:cNvPicPr>
          <p:nvPr/>
        </p:nvPicPr>
        <p:blipFill>
          <a:blip r:embed="rId2"/>
          <a:stretch>
            <a:fillRect/>
          </a:stretch>
        </p:blipFill>
        <p:spPr>
          <a:xfrm>
            <a:off x="9950664" y="2081932"/>
            <a:ext cx="2241336" cy="4790437"/>
          </a:xfrm>
          <a:prstGeom prst="rect">
            <a:avLst/>
          </a:prstGeom>
        </p:spPr>
      </p:pic>
    </p:spTree>
    <p:extLst>
      <p:ext uri="{BB962C8B-B14F-4D97-AF65-F5344CB8AC3E}">
        <p14:creationId xmlns:p14="http://schemas.microsoft.com/office/powerpoint/2010/main" val="255482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6A1990-0A8C-A8B8-47E2-99CB50A1A580}"/>
              </a:ext>
            </a:extLst>
          </p:cNvPr>
          <p:cNvPicPr>
            <a:picLocks noChangeAspect="1"/>
          </p:cNvPicPr>
          <p:nvPr/>
        </p:nvPicPr>
        <p:blipFill>
          <a:blip r:embed="rId2"/>
          <a:stretch>
            <a:fillRect/>
          </a:stretch>
        </p:blipFill>
        <p:spPr>
          <a:xfrm>
            <a:off x="9950664" y="2081932"/>
            <a:ext cx="2241336" cy="4790437"/>
          </a:xfrm>
          <a:prstGeom prst="rect">
            <a:avLst/>
          </a:prstGeom>
        </p:spPr>
      </p:pic>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16" name="TextBox 15">
            <a:extLst>
              <a:ext uri="{FF2B5EF4-FFF2-40B4-BE49-F238E27FC236}">
                <a16:creationId xmlns:a16="http://schemas.microsoft.com/office/drawing/2014/main" id="{0B1D60FA-67F6-2C56-9690-9CCAF1E4057A}"/>
              </a:ext>
            </a:extLst>
          </p:cNvPr>
          <p:cNvSpPr txBox="1"/>
          <p:nvPr/>
        </p:nvSpPr>
        <p:spPr>
          <a:xfrm>
            <a:off x="44055" y="5510478"/>
            <a:ext cx="9435884" cy="892552"/>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dirty="0"/>
              <a:t>True / False: The more symptomatic patients are, the higher the mortality from heart failure.</a:t>
            </a:r>
          </a:p>
        </p:txBody>
      </p:sp>
      <p:sp>
        <p:nvSpPr>
          <p:cNvPr id="6" name="Oval Callout 7">
            <a:extLst>
              <a:ext uri="{FF2B5EF4-FFF2-40B4-BE49-F238E27FC236}">
                <a16:creationId xmlns:a16="http://schemas.microsoft.com/office/drawing/2014/main" id="{1174A585-58D7-459F-4477-CCB64B44F143}"/>
              </a:ext>
            </a:extLst>
          </p:cNvPr>
          <p:cNvSpPr/>
          <p:nvPr/>
        </p:nvSpPr>
        <p:spPr>
          <a:xfrm>
            <a:off x="2234046" y="1281215"/>
            <a:ext cx="6836064" cy="2802411"/>
          </a:xfrm>
          <a:prstGeom prst="wedgeEllipseCallout">
            <a:avLst>
              <a:gd name="adj1" fmla="val 78597"/>
              <a:gd name="adj2" fmla="val 3120"/>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This heart failure thing, is it a big deal? It was very scary being in the hospital…</a:t>
            </a:r>
          </a:p>
        </p:txBody>
      </p:sp>
    </p:spTree>
    <p:extLst>
      <p:ext uri="{BB962C8B-B14F-4D97-AF65-F5344CB8AC3E}">
        <p14:creationId xmlns:p14="http://schemas.microsoft.com/office/powerpoint/2010/main" val="10802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16" name="TextBox 15">
            <a:extLst>
              <a:ext uri="{FF2B5EF4-FFF2-40B4-BE49-F238E27FC236}">
                <a16:creationId xmlns:a16="http://schemas.microsoft.com/office/drawing/2014/main" id="{0B1D60FA-67F6-2C56-9690-9CCAF1E4057A}"/>
              </a:ext>
            </a:extLst>
          </p:cNvPr>
          <p:cNvSpPr txBox="1"/>
          <p:nvPr/>
        </p:nvSpPr>
        <p:spPr>
          <a:xfrm>
            <a:off x="44055" y="5510478"/>
            <a:ext cx="9435884" cy="892552"/>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b="1" dirty="0">
                <a:solidFill>
                  <a:srgbClr val="00B050"/>
                </a:solidFill>
              </a:rPr>
              <a:t>True</a:t>
            </a:r>
            <a:r>
              <a:rPr lang="en-US" sz="2600" dirty="0"/>
              <a:t> / False: The more symptomatic patients are, the higher the mortality from heart failure.</a:t>
            </a:r>
          </a:p>
        </p:txBody>
      </p:sp>
      <p:sp>
        <p:nvSpPr>
          <p:cNvPr id="7" name="Content Placeholder 2">
            <a:extLst>
              <a:ext uri="{FF2B5EF4-FFF2-40B4-BE49-F238E27FC236}">
                <a16:creationId xmlns:a16="http://schemas.microsoft.com/office/drawing/2014/main" id="{0F27FFB3-AAB8-F509-5323-673AEAA75F34}"/>
              </a:ext>
            </a:extLst>
          </p:cNvPr>
          <p:cNvSpPr txBox="1">
            <a:spLocks/>
          </p:cNvSpPr>
          <p:nvPr/>
        </p:nvSpPr>
        <p:spPr>
          <a:xfrm>
            <a:off x="295564" y="1459344"/>
            <a:ext cx="11550072" cy="3881583"/>
          </a:xfrm>
          <a:prstGeom prst="rect">
            <a:avLst/>
          </a:prstGeom>
          <a:solidFill>
            <a:schemeClr val="accent6">
              <a:lumMod val="20000"/>
              <a:lumOff val="80000"/>
            </a:schemeClr>
          </a:solidFill>
          <a:ln w="28575">
            <a:solidFill>
              <a:srgbClr val="00B05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err="1"/>
              <a:t>HFrEF</a:t>
            </a:r>
            <a:r>
              <a:rPr lang="en-US" sz="2600" dirty="0"/>
              <a:t>: Heart Failure reduced Ejection Fraction (EF&lt;40%)</a:t>
            </a:r>
          </a:p>
          <a:p>
            <a:r>
              <a:rPr lang="en-US" sz="2600" b="1" dirty="0"/>
              <a:t>Mortality</a:t>
            </a:r>
            <a:r>
              <a:rPr lang="en-US" sz="2600" dirty="0"/>
              <a:t> from </a:t>
            </a:r>
            <a:r>
              <a:rPr lang="en-US" sz="2600" dirty="0" err="1"/>
              <a:t>HFrEF</a:t>
            </a:r>
            <a:r>
              <a:rPr lang="en-US" sz="2600" dirty="0"/>
              <a:t> is </a:t>
            </a:r>
            <a:r>
              <a:rPr lang="en-US" sz="2600" b="1" dirty="0"/>
              <a:t>elevated</a:t>
            </a:r>
            <a:r>
              <a:rPr lang="en-US" sz="2600" dirty="0"/>
              <a:t>, especially for symptomatic patients.</a:t>
            </a:r>
          </a:p>
          <a:p>
            <a:r>
              <a:rPr lang="en-US" sz="2600" dirty="0"/>
              <a:t>Among patients on beta-blockers, </a:t>
            </a:r>
            <a:r>
              <a:rPr lang="en-US" sz="2600" dirty="0" err="1"/>
              <a:t>ACEi</a:t>
            </a:r>
            <a:r>
              <a:rPr lang="en-US" sz="2600" dirty="0"/>
              <a:t> and aldosterone antagonists (mean age ~65-year-old, mean EF ~25%):</a:t>
            </a:r>
            <a:endParaRPr lang="en-US" sz="2600" dirty="0">
              <a:highlight>
                <a:srgbClr val="FFFF00"/>
              </a:highlight>
            </a:endParaRPr>
          </a:p>
          <a:p>
            <a:pPr lvl="1"/>
            <a:r>
              <a:rPr lang="en-US" sz="2600" b="1" dirty="0"/>
              <a:t>NYHA 2</a:t>
            </a:r>
            <a:r>
              <a:rPr lang="en-US" sz="2600" dirty="0"/>
              <a:t> (mild symptoms during ordinary activity): mortality 13% at ~2 years</a:t>
            </a:r>
          </a:p>
          <a:p>
            <a:pPr lvl="1"/>
            <a:r>
              <a:rPr lang="en-US" sz="2600" b="1" dirty="0"/>
              <a:t>NYHA 3-4 </a:t>
            </a:r>
            <a:r>
              <a:rPr lang="en-US" sz="2600" dirty="0"/>
              <a:t>(marked symptoms with walking 20-100m, symptoms at rest): mortality ~35% at 2 years</a:t>
            </a:r>
          </a:p>
          <a:p>
            <a:pPr lvl="1"/>
            <a:r>
              <a:rPr lang="en-US" sz="2600" dirty="0"/>
              <a:t>The NYHA system is not perfect and only roughly predicts 6-minute walk distances or mortality. However, it remains widely used in RCTs.</a:t>
            </a:r>
          </a:p>
          <a:p>
            <a:endParaRPr lang="en-US" sz="2600" dirty="0"/>
          </a:p>
        </p:txBody>
      </p:sp>
    </p:spTree>
    <p:extLst>
      <p:ext uri="{BB962C8B-B14F-4D97-AF65-F5344CB8AC3E}">
        <p14:creationId xmlns:p14="http://schemas.microsoft.com/office/powerpoint/2010/main" val="261304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16" name="TextBox 15">
            <a:extLst>
              <a:ext uri="{FF2B5EF4-FFF2-40B4-BE49-F238E27FC236}">
                <a16:creationId xmlns:a16="http://schemas.microsoft.com/office/drawing/2014/main" id="{0B1D60FA-67F6-2C56-9690-9CCAF1E4057A}"/>
              </a:ext>
            </a:extLst>
          </p:cNvPr>
          <p:cNvSpPr txBox="1"/>
          <p:nvPr/>
        </p:nvSpPr>
        <p:spPr>
          <a:xfrm>
            <a:off x="44055" y="5510478"/>
            <a:ext cx="9435884" cy="892552"/>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b="1" dirty="0">
                <a:solidFill>
                  <a:srgbClr val="00B050"/>
                </a:solidFill>
              </a:rPr>
              <a:t>True</a:t>
            </a:r>
            <a:r>
              <a:rPr lang="en-US" sz="2600" dirty="0"/>
              <a:t> / False: The more symptomatic patients are, the higher the mortality from heart failure.</a:t>
            </a:r>
          </a:p>
        </p:txBody>
      </p:sp>
      <p:sp>
        <p:nvSpPr>
          <p:cNvPr id="7" name="Content Placeholder 2">
            <a:extLst>
              <a:ext uri="{FF2B5EF4-FFF2-40B4-BE49-F238E27FC236}">
                <a16:creationId xmlns:a16="http://schemas.microsoft.com/office/drawing/2014/main" id="{0F27FFB3-AAB8-F509-5323-673AEAA75F34}"/>
              </a:ext>
            </a:extLst>
          </p:cNvPr>
          <p:cNvSpPr txBox="1">
            <a:spLocks/>
          </p:cNvSpPr>
          <p:nvPr/>
        </p:nvSpPr>
        <p:spPr>
          <a:xfrm>
            <a:off x="295564" y="1819307"/>
            <a:ext cx="11600872" cy="3426948"/>
          </a:xfrm>
          <a:prstGeom prst="rect">
            <a:avLst/>
          </a:prstGeom>
          <a:solidFill>
            <a:schemeClr val="accent6">
              <a:lumMod val="20000"/>
              <a:lumOff val="80000"/>
            </a:schemeClr>
          </a:solidFill>
          <a:ln w="28575">
            <a:solidFill>
              <a:srgbClr val="00B05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Unfortunately, there are </a:t>
            </a:r>
            <a:r>
              <a:rPr lang="en-US" b="1" dirty="0"/>
              <a:t>no well validated tool </a:t>
            </a:r>
            <a:r>
              <a:rPr lang="en-US" dirty="0"/>
              <a:t>in primary care to estimate mortality and morbidity from heart failure.</a:t>
            </a:r>
          </a:p>
          <a:p>
            <a:r>
              <a:rPr lang="en-US" dirty="0"/>
              <a:t>Discussions around </a:t>
            </a:r>
            <a:r>
              <a:rPr lang="en-US" b="1" dirty="0"/>
              <a:t>code status </a:t>
            </a:r>
            <a:r>
              <a:rPr lang="en-US" dirty="0"/>
              <a:t>and advance care planning may be appropriate, especially if patients are symptomatic with minimal activity, have been hospitalized, have co-morbidities (COPD, frailty) or are not able to tolerate medical therapy.</a:t>
            </a:r>
          </a:p>
          <a:p>
            <a:r>
              <a:rPr lang="en-US" dirty="0"/>
              <a:t>This is not the case for </a:t>
            </a:r>
            <a:r>
              <a:rPr lang="en-US" dirty="0" err="1"/>
              <a:t>Mr</a:t>
            </a:r>
            <a:r>
              <a:rPr lang="en-US" dirty="0"/>
              <a:t> </a:t>
            </a:r>
            <a:r>
              <a:rPr lang="en-US" dirty="0" err="1"/>
              <a:t>Ramakanta</a:t>
            </a:r>
            <a:r>
              <a:rPr lang="en-US" dirty="0"/>
              <a:t> yet, but may be in the future.</a:t>
            </a:r>
          </a:p>
          <a:p>
            <a:endParaRPr lang="en-US" dirty="0"/>
          </a:p>
        </p:txBody>
      </p:sp>
    </p:spTree>
    <p:extLst>
      <p:ext uri="{BB962C8B-B14F-4D97-AF65-F5344CB8AC3E}">
        <p14:creationId xmlns:p14="http://schemas.microsoft.com/office/powerpoint/2010/main" val="331522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16" name="TextBox 15">
            <a:extLst>
              <a:ext uri="{FF2B5EF4-FFF2-40B4-BE49-F238E27FC236}">
                <a16:creationId xmlns:a16="http://schemas.microsoft.com/office/drawing/2014/main" id="{0B1D60FA-67F6-2C56-9690-9CCAF1E4057A}"/>
              </a:ext>
            </a:extLst>
          </p:cNvPr>
          <p:cNvSpPr txBox="1"/>
          <p:nvPr/>
        </p:nvSpPr>
        <p:spPr>
          <a:xfrm>
            <a:off x="0" y="4322362"/>
            <a:ext cx="9835428" cy="2893100"/>
          </a:xfrm>
          <a:prstGeom prst="rect">
            <a:avLst/>
          </a:prstGeom>
          <a:noFill/>
        </p:spPr>
        <p:txBody>
          <a:bodyPr wrap="square" lIns="91440" tIns="45720" rIns="91440" bIns="45720" anchor="t">
            <a:spAutoFit/>
          </a:bodyPr>
          <a:lstStyle/>
          <a:p>
            <a:r>
              <a:rPr lang="en-US" sz="2600" dirty="0"/>
              <a:t>Mr. </a:t>
            </a:r>
            <a:r>
              <a:rPr lang="en-US" sz="2600" dirty="0" err="1"/>
              <a:t>Ramakanta’s</a:t>
            </a:r>
            <a:r>
              <a:rPr lang="en-US" sz="2600" dirty="0"/>
              <a:t> ejection fraction is 35-40%. He has mild symptoms. Which of the following is true?</a:t>
            </a:r>
          </a:p>
          <a:p>
            <a:pPr marL="514350" indent="-514350">
              <a:buFont typeface="+mj-lt"/>
              <a:buAutoNum type="alphaLcParenR"/>
            </a:pPr>
            <a:r>
              <a:rPr lang="en-US" sz="2600" dirty="0"/>
              <a:t>Spironolactone is prescribed as commonly as </a:t>
            </a:r>
            <a:r>
              <a:rPr lang="en-US" sz="2600" dirty="0" err="1"/>
              <a:t>ACEi</a:t>
            </a:r>
            <a:r>
              <a:rPr lang="en-US" sz="2600" dirty="0"/>
              <a:t>/ARB</a:t>
            </a:r>
          </a:p>
          <a:p>
            <a:pPr marL="514350" indent="-514350">
              <a:buFont typeface="+mj-lt"/>
              <a:buAutoNum type="alphaLcParenR"/>
            </a:pPr>
            <a:r>
              <a:rPr lang="en-US" sz="2600" dirty="0"/>
              <a:t>Spironolactone provides a similar mortality benefit as </a:t>
            </a:r>
            <a:r>
              <a:rPr lang="en-US" sz="2600" dirty="0" err="1"/>
              <a:t>ACEi</a:t>
            </a:r>
            <a:r>
              <a:rPr lang="en-US" sz="2600" dirty="0"/>
              <a:t>/ARB</a:t>
            </a:r>
          </a:p>
          <a:p>
            <a:pPr marL="514350" indent="-514350">
              <a:buFont typeface="+mj-lt"/>
              <a:buAutoNum type="alphaLcParenR"/>
            </a:pPr>
            <a:r>
              <a:rPr lang="en-US" sz="2600" dirty="0"/>
              <a:t>The relative mortality benefit from Spironolactone is ~5%</a:t>
            </a:r>
          </a:p>
          <a:p>
            <a:pPr marL="514350" indent="-514350">
              <a:buFont typeface="+mj-lt"/>
              <a:buAutoNum type="alphaLcParenR"/>
            </a:pPr>
            <a:r>
              <a:rPr lang="en-US" sz="2600" dirty="0"/>
              <a:t>Gynecomastia is an uncommon side-effect</a:t>
            </a:r>
          </a:p>
          <a:p>
            <a:pPr marL="514350" indent="-514350">
              <a:buFont typeface="+mj-lt"/>
              <a:buAutoNum type="alphaLcParenR"/>
            </a:pPr>
            <a:endParaRPr lang="en-US" sz="2600" dirty="0"/>
          </a:p>
        </p:txBody>
      </p:sp>
      <p:sp>
        <p:nvSpPr>
          <p:cNvPr id="3" name="Rounded Rectangular Callout 6">
            <a:extLst>
              <a:ext uri="{FF2B5EF4-FFF2-40B4-BE49-F238E27FC236}">
                <a16:creationId xmlns:a16="http://schemas.microsoft.com/office/drawing/2014/main" id="{F1DE3CF4-74C3-807F-7A3F-5DD1C78418A7}"/>
              </a:ext>
            </a:extLst>
          </p:cNvPr>
          <p:cNvSpPr/>
          <p:nvPr/>
        </p:nvSpPr>
        <p:spPr>
          <a:xfrm>
            <a:off x="670415" y="122166"/>
            <a:ext cx="5564130" cy="2252159"/>
          </a:xfrm>
          <a:prstGeom prst="wedgeRoundRectCallout">
            <a:avLst>
              <a:gd name="adj1" fmla="val -59237"/>
              <a:gd name="adj2" fmla="val 81834"/>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0F28D1B-B14C-2CE8-C246-38BE3C90AF12}"/>
              </a:ext>
            </a:extLst>
          </p:cNvPr>
          <p:cNvSpPr txBox="1"/>
          <p:nvPr/>
        </p:nvSpPr>
        <p:spPr>
          <a:xfrm>
            <a:off x="1042313" y="365125"/>
            <a:ext cx="4767360" cy="1692771"/>
          </a:xfrm>
          <a:prstGeom prst="rect">
            <a:avLst/>
          </a:prstGeom>
          <a:noFill/>
        </p:spPr>
        <p:txBody>
          <a:bodyPr wrap="square" rtlCol="0">
            <a:spAutoFit/>
          </a:bodyPr>
          <a:lstStyle/>
          <a:p>
            <a:pPr algn="ctr"/>
            <a:r>
              <a:rPr lang="en-US" sz="2600" dirty="0">
                <a:solidFill>
                  <a:schemeClr val="bg1"/>
                </a:solidFill>
              </a:rPr>
              <a:t>Your blood pressure is 120/80, pulse 70. Your lungs are clear and the leg swelling is much better. Let’s see your medications</a:t>
            </a:r>
            <a:endParaRPr lang="en-US" sz="2400" dirty="0">
              <a:solidFill>
                <a:schemeClr val="bg1"/>
              </a:solidFill>
            </a:endParaRPr>
          </a:p>
        </p:txBody>
      </p:sp>
      <p:sp>
        <p:nvSpPr>
          <p:cNvPr id="5" name="TextBox 4">
            <a:extLst>
              <a:ext uri="{FF2B5EF4-FFF2-40B4-BE49-F238E27FC236}">
                <a16:creationId xmlns:a16="http://schemas.microsoft.com/office/drawing/2014/main" id="{3FA416E8-EC6F-26BF-2249-F95D8217E6F7}"/>
              </a:ext>
            </a:extLst>
          </p:cNvPr>
          <p:cNvSpPr txBox="1"/>
          <p:nvPr/>
        </p:nvSpPr>
        <p:spPr>
          <a:xfrm>
            <a:off x="5809673" y="2200543"/>
            <a:ext cx="3484418" cy="1785104"/>
          </a:xfrm>
          <a:prstGeom prst="rect">
            <a:avLst/>
          </a:prstGeom>
          <a:solidFill>
            <a:schemeClr val="accent5">
              <a:lumMod val="20000"/>
              <a:lumOff val="80000"/>
            </a:schemeClr>
          </a:solidFill>
          <a:ln w="19050">
            <a:solidFill>
              <a:srgbClr val="0070C0"/>
            </a:solidFill>
          </a:ln>
        </p:spPr>
        <p:txBody>
          <a:bodyPr wrap="square">
            <a:spAutoFit/>
          </a:bodyPr>
          <a:lstStyle/>
          <a:p>
            <a:r>
              <a:rPr lang="en-US" sz="2200" dirty="0"/>
              <a:t>ASA 81mg PO daily</a:t>
            </a:r>
          </a:p>
          <a:p>
            <a:r>
              <a:rPr lang="en-US" sz="2200" dirty="0"/>
              <a:t>Atorvastatin 80mg PO daily</a:t>
            </a:r>
          </a:p>
          <a:p>
            <a:r>
              <a:rPr lang="en-US" sz="2200" dirty="0"/>
              <a:t>Furosemide 40mg PO BID</a:t>
            </a:r>
          </a:p>
          <a:p>
            <a:r>
              <a:rPr lang="en-US" sz="2200" dirty="0"/>
              <a:t>Candesartan 8mg PO daily</a:t>
            </a:r>
          </a:p>
          <a:p>
            <a:r>
              <a:rPr lang="en-US" sz="2200" dirty="0"/>
              <a:t>Bisoprolol 2.5mg PO daily</a:t>
            </a:r>
          </a:p>
        </p:txBody>
      </p:sp>
      <p:pic>
        <p:nvPicPr>
          <p:cNvPr id="6" name="Picture 5">
            <a:extLst>
              <a:ext uri="{FF2B5EF4-FFF2-40B4-BE49-F238E27FC236}">
                <a16:creationId xmlns:a16="http://schemas.microsoft.com/office/drawing/2014/main" id="{6BA8AAF0-AB86-690F-3E1F-D849729B721C}"/>
              </a:ext>
            </a:extLst>
          </p:cNvPr>
          <p:cNvPicPr>
            <a:picLocks noChangeAspect="1"/>
          </p:cNvPicPr>
          <p:nvPr/>
        </p:nvPicPr>
        <p:blipFill>
          <a:blip r:embed="rId2"/>
          <a:stretch>
            <a:fillRect/>
          </a:stretch>
        </p:blipFill>
        <p:spPr>
          <a:xfrm>
            <a:off x="9950664" y="2081932"/>
            <a:ext cx="2241336" cy="4790437"/>
          </a:xfrm>
          <a:prstGeom prst="rect">
            <a:avLst/>
          </a:prstGeom>
        </p:spPr>
      </p:pic>
    </p:spTree>
    <p:extLst>
      <p:ext uri="{BB962C8B-B14F-4D97-AF65-F5344CB8AC3E}">
        <p14:creationId xmlns:p14="http://schemas.microsoft.com/office/powerpoint/2010/main" val="269856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uiExpand="1" build="allAtOnce"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16" name="TextBox 15">
            <a:extLst>
              <a:ext uri="{FF2B5EF4-FFF2-40B4-BE49-F238E27FC236}">
                <a16:creationId xmlns:a16="http://schemas.microsoft.com/office/drawing/2014/main" id="{0B1D60FA-67F6-2C56-9690-9CCAF1E4057A}"/>
              </a:ext>
            </a:extLst>
          </p:cNvPr>
          <p:cNvSpPr txBox="1"/>
          <p:nvPr/>
        </p:nvSpPr>
        <p:spPr>
          <a:xfrm>
            <a:off x="113244" y="4322362"/>
            <a:ext cx="9835428" cy="2492990"/>
          </a:xfrm>
          <a:prstGeom prst="rect">
            <a:avLst/>
          </a:prstGeom>
          <a:noFill/>
        </p:spPr>
        <p:txBody>
          <a:bodyPr wrap="square" lIns="91440" tIns="45720" rIns="91440" bIns="45720" anchor="t">
            <a:spAutoFit/>
          </a:bodyPr>
          <a:lstStyle/>
          <a:p>
            <a:r>
              <a:rPr lang="en-US" sz="2600" dirty="0"/>
              <a:t>Mr. </a:t>
            </a:r>
            <a:r>
              <a:rPr lang="en-US" sz="2600" dirty="0" err="1"/>
              <a:t>Ramakanta’s</a:t>
            </a:r>
            <a:r>
              <a:rPr lang="en-US" sz="2600" dirty="0"/>
              <a:t> ejection fraction is 35-40%. He has mild symptoms. Which of the following is true?</a:t>
            </a:r>
          </a:p>
          <a:p>
            <a:pPr marL="514350" indent="-514350">
              <a:buFont typeface="+mj-lt"/>
              <a:buAutoNum type="alphaLcParenR"/>
            </a:pPr>
            <a:r>
              <a:rPr lang="en-US" sz="2600" dirty="0"/>
              <a:t>Spironolactone is prescribed as commonly as </a:t>
            </a:r>
            <a:r>
              <a:rPr lang="en-US" sz="2600" dirty="0" err="1"/>
              <a:t>ACEi</a:t>
            </a:r>
            <a:r>
              <a:rPr lang="en-US" sz="2600" dirty="0"/>
              <a:t>/ARB</a:t>
            </a:r>
          </a:p>
          <a:p>
            <a:pPr marL="514350" indent="-514350">
              <a:buFont typeface="+mj-lt"/>
              <a:buAutoNum type="alphaLcParenR"/>
            </a:pPr>
            <a:r>
              <a:rPr lang="en-US" sz="2600" b="1" dirty="0">
                <a:solidFill>
                  <a:srgbClr val="00B050"/>
                </a:solidFill>
              </a:rPr>
              <a:t>Spironolactone provides a similar mortality benefit as </a:t>
            </a:r>
            <a:r>
              <a:rPr lang="en-US" sz="2600" b="1" dirty="0" err="1">
                <a:solidFill>
                  <a:srgbClr val="00B050"/>
                </a:solidFill>
              </a:rPr>
              <a:t>ACEi</a:t>
            </a:r>
            <a:r>
              <a:rPr lang="en-US" sz="2600" b="1" dirty="0">
                <a:solidFill>
                  <a:srgbClr val="00B050"/>
                </a:solidFill>
              </a:rPr>
              <a:t>/ARB</a:t>
            </a:r>
          </a:p>
          <a:p>
            <a:pPr marL="514350" indent="-514350">
              <a:buFont typeface="+mj-lt"/>
              <a:buAutoNum type="alphaLcParenR"/>
            </a:pPr>
            <a:r>
              <a:rPr lang="en-US" sz="2600" dirty="0"/>
              <a:t>The relative mortality benefit from Spironolactone is ~5%</a:t>
            </a:r>
          </a:p>
          <a:p>
            <a:pPr marL="514350" indent="-514350">
              <a:buFont typeface="+mj-lt"/>
              <a:buAutoNum type="alphaLcParenR"/>
            </a:pPr>
            <a:r>
              <a:rPr lang="en-US" sz="2600" dirty="0"/>
              <a:t>Gynecomastia is an uncommon side-effect</a:t>
            </a:r>
          </a:p>
        </p:txBody>
      </p:sp>
      <p:sp>
        <p:nvSpPr>
          <p:cNvPr id="6" name="Content Placeholder 2">
            <a:extLst>
              <a:ext uri="{FF2B5EF4-FFF2-40B4-BE49-F238E27FC236}">
                <a16:creationId xmlns:a16="http://schemas.microsoft.com/office/drawing/2014/main" id="{210F582E-C82F-66D9-7753-3BE8AC4589FB}"/>
              </a:ext>
            </a:extLst>
          </p:cNvPr>
          <p:cNvSpPr txBox="1">
            <a:spLocks/>
          </p:cNvSpPr>
          <p:nvPr/>
        </p:nvSpPr>
        <p:spPr>
          <a:xfrm>
            <a:off x="136608" y="1357746"/>
            <a:ext cx="9395320" cy="2687782"/>
          </a:xfrm>
          <a:prstGeom prst="rect">
            <a:avLst/>
          </a:prstGeom>
          <a:solidFill>
            <a:schemeClr val="accent6">
              <a:lumMod val="20000"/>
              <a:lumOff val="80000"/>
            </a:schemeClr>
          </a:solidFill>
          <a:ln w="28575">
            <a:solidFill>
              <a:srgbClr val="00B050"/>
            </a:solid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t>Relative reductions in mortality </a:t>
            </a:r>
            <a:r>
              <a:rPr lang="en-US" sz="2600" dirty="0"/>
              <a:t>(no head-to-head trials)</a:t>
            </a:r>
          </a:p>
          <a:p>
            <a:pPr lvl="1"/>
            <a:r>
              <a:rPr lang="en-US" sz="2600" dirty="0"/>
              <a:t>Aldosterone antagonist ~25%</a:t>
            </a:r>
          </a:p>
          <a:p>
            <a:pPr lvl="1"/>
            <a:r>
              <a:rPr lang="en-US" sz="2600" dirty="0"/>
              <a:t>B-blockers ~19%</a:t>
            </a:r>
          </a:p>
          <a:p>
            <a:pPr lvl="1"/>
            <a:r>
              <a:rPr lang="en-US" sz="2600" dirty="0"/>
              <a:t>ACE inhibitors ~23%</a:t>
            </a:r>
          </a:p>
          <a:p>
            <a:r>
              <a:rPr lang="en-US" sz="2600" dirty="0"/>
              <a:t>E.g.: For someone with a baseline mortality risk of 10% over 5 years, the risk would be decreased to ~7.5% (using a 25% relative risk reduction). </a:t>
            </a:r>
          </a:p>
        </p:txBody>
      </p:sp>
      <p:pic>
        <p:nvPicPr>
          <p:cNvPr id="3" name="Picture 2">
            <a:extLst>
              <a:ext uri="{FF2B5EF4-FFF2-40B4-BE49-F238E27FC236}">
                <a16:creationId xmlns:a16="http://schemas.microsoft.com/office/drawing/2014/main" id="{FAB6FB97-BC4A-F056-AB07-171BCB7672D7}"/>
              </a:ext>
            </a:extLst>
          </p:cNvPr>
          <p:cNvPicPr>
            <a:picLocks noChangeAspect="1"/>
          </p:cNvPicPr>
          <p:nvPr/>
        </p:nvPicPr>
        <p:blipFill>
          <a:blip r:embed="rId2"/>
          <a:stretch>
            <a:fillRect/>
          </a:stretch>
        </p:blipFill>
        <p:spPr>
          <a:xfrm>
            <a:off x="9950664" y="2081932"/>
            <a:ext cx="2241336" cy="4790437"/>
          </a:xfrm>
          <a:prstGeom prst="rect">
            <a:avLst/>
          </a:prstGeom>
        </p:spPr>
      </p:pic>
    </p:spTree>
    <p:extLst>
      <p:ext uri="{BB962C8B-B14F-4D97-AF65-F5344CB8AC3E}">
        <p14:creationId xmlns:p14="http://schemas.microsoft.com/office/powerpoint/2010/main" val="236885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56C0FC-313A-DC60-0182-2CFA444D4A99}"/>
              </a:ext>
            </a:extLst>
          </p:cNvPr>
          <p:cNvSpPr txBox="1"/>
          <p:nvPr/>
        </p:nvSpPr>
        <p:spPr>
          <a:xfrm>
            <a:off x="119174" y="4452640"/>
            <a:ext cx="9189442" cy="22057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25400" tIns="25400" rIns="25400" bIns="25400" spcCol="38100" anchor="ctr">
            <a:spAutoFit/>
          </a:bodyPr>
          <a:lstStyle/>
          <a:p>
            <a:pPr>
              <a:defRPr/>
            </a:pPr>
            <a:r>
              <a:rPr lang="en-US" sz="2800" kern="0" dirty="0">
                <a:latin typeface="Calibri" panose="020F0502020204030204" pitchFamily="34" charset="0"/>
                <a:ea typeface="Helvetica Neue"/>
                <a:cs typeface="Calibri" panose="020F0502020204030204" pitchFamily="34" charset="0"/>
                <a:sym typeface="Helvetica Neue"/>
              </a:rPr>
              <a:t>What are your thoughts about his diabetes medications? </a:t>
            </a:r>
          </a:p>
          <a:p>
            <a:pPr>
              <a:defRPr/>
            </a:pPr>
            <a:r>
              <a:rPr lang="en-US"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a) Stop or taper off Glyburide (Sulfonylurea)</a:t>
            </a:r>
            <a:endParaRPr lang="en-CA" sz="2800" kern="0" dirty="0">
              <a:latin typeface="Calibri" panose="020F0502020204030204" pitchFamily="34" charset="0"/>
              <a:ea typeface="Helvetica Neue"/>
              <a:cs typeface="Calibri" panose="020F0502020204030204" pitchFamily="34" charset="0"/>
              <a:sym typeface="Helvetica Neue"/>
            </a:endParaRPr>
          </a:p>
          <a:p>
            <a:pPr fontAlgn="t">
              <a:defRPr/>
            </a:pPr>
            <a:r>
              <a:rPr lang="en-US"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b) Stop or taper off Sitagliptin (DPP-4 inhibitor)</a:t>
            </a:r>
            <a:endParaRPr lang="en-CA" sz="2800" kern="0" dirty="0">
              <a:latin typeface="Calibri" panose="020F0502020204030204" pitchFamily="34" charset="0"/>
              <a:ea typeface="Helvetica Neue"/>
              <a:cs typeface="Calibri" panose="020F0502020204030204" pitchFamily="34" charset="0"/>
              <a:sym typeface="Helvetica Neue"/>
            </a:endParaRPr>
          </a:p>
          <a:p>
            <a:pPr fontAlgn="t">
              <a:defRPr/>
            </a:pPr>
            <a:r>
              <a:rPr lang="en-US"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c) Add Empagliflozin at a later visit (SGLT-2)</a:t>
            </a:r>
            <a:endParaRPr lang="en-CA" sz="2800" kern="0" dirty="0">
              <a:latin typeface="Calibri" panose="020F0502020204030204" pitchFamily="34" charset="0"/>
              <a:ea typeface="Helvetica Neue"/>
              <a:cs typeface="Calibri" panose="020F0502020204030204" pitchFamily="34" charset="0"/>
              <a:sym typeface="Helvetica Neue"/>
            </a:endParaRPr>
          </a:p>
          <a:p>
            <a:pPr>
              <a:defRPr/>
            </a:pPr>
            <a:r>
              <a:rPr lang="en-US"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d) Stop all medications and switch to insulin to simplify</a:t>
            </a:r>
            <a:endParaRPr lang="en-US" sz="900" kern="0" dirty="0">
              <a:latin typeface="Helvetica Neue"/>
              <a:ea typeface="Helvetica Neue"/>
              <a:cs typeface="Helvetica Neue"/>
              <a:sym typeface="Helvetica Neue"/>
            </a:endParaRPr>
          </a:p>
        </p:txBody>
      </p:sp>
      <p:sp>
        <p:nvSpPr>
          <p:cNvPr id="2" name="Rounded Rectangular Callout 6">
            <a:extLst>
              <a:ext uri="{FF2B5EF4-FFF2-40B4-BE49-F238E27FC236}">
                <a16:creationId xmlns:a16="http://schemas.microsoft.com/office/drawing/2014/main" id="{9A901F28-D4E4-35F4-B97E-D8E3AEC65C04}"/>
              </a:ext>
            </a:extLst>
          </p:cNvPr>
          <p:cNvSpPr/>
          <p:nvPr/>
        </p:nvSpPr>
        <p:spPr>
          <a:xfrm>
            <a:off x="1044193" y="342514"/>
            <a:ext cx="5342647" cy="2219201"/>
          </a:xfrm>
          <a:prstGeom prst="wedgeRoundRectCallout">
            <a:avLst>
              <a:gd name="adj1" fmla="val -66209"/>
              <a:gd name="adj2" fmla="val 55177"/>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B416F3C-4D91-CC00-8073-3F13804990AE}"/>
              </a:ext>
            </a:extLst>
          </p:cNvPr>
          <p:cNvSpPr txBox="1"/>
          <p:nvPr/>
        </p:nvSpPr>
        <p:spPr>
          <a:xfrm>
            <a:off x="1044192" y="550977"/>
            <a:ext cx="5342647" cy="1692771"/>
          </a:xfrm>
          <a:prstGeom prst="rect">
            <a:avLst/>
          </a:prstGeom>
          <a:noFill/>
        </p:spPr>
        <p:txBody>
          <a:bodyPr wrap="square" rtlCol="0">
            <a:spAutoFit/>
          </a:bodyPr>
          <a:lstStyle/>
          <a:p>
            <a:pPr algn="ctr"/>
            <a:r>
              <a:rPr lang="en-US" sz="2600">
                <a:solidFill>
                  <a:schemeClr val="bg1"/>
                </a:solidFill>
              </a:rPr>
              <a:t>Ok, let’s talk about your diabetes now. Your last A1C was 6.6, you’ve had some protein in the urine and your renal function is a little low, at 40.</a:t>
            </a:r>
            <a:endParaRPr lang="en-US" sz="2400">
              <a:solidFill>
                <a:schemeClr val="bg1"/>
              </a:solidFill>
            </a:endParaRPr>
          </a:p>
        </p:txBody>
      </p:sp>
      <p:sp>
        <p:nvSpPr>
          <p:cNvPr id="12" name="Title 1">
            <a:extLst>
              <a:ext uri="{FF2B5EF4-FFF2-40B4-BE49-F238E27FC236}">
                <a16:creationId xmlns:a16="http://schemas.microsoft.com/office/drawing/2014/main" id="{56FB18B9-5FFC-F23B-9A39-7F17226CF5BC}"/>
              </a:ext>
            </a:extLst>
          </p:cNvPr>
          <p:cNvSpPr>
            <a:spLocks noGrp="1"/>
          </p:cNvSpPr>
          <p:nvPr>
            <p:ph type="title"/>
          </p:nvPr>
        </p:nvSpPr>
        <p:spPr>
          <a:xfrm>
            <a:off x="838200" y="365125"/>
            <a:ext cx="10515600" cy="1325563"/>
          </a:xfrm>
        </p:spPr>
        <p:txBody>
          <a:bodyPr/>
          <a:lstStyle/>
          <a:p>
            <a:pPr algn="r"/>
            <a:r>
              <a:rPr lang="en-US"/>
              <a:t>Ken </a:t>
            </a:r>
            <a:r>
              <a:rPr lang="en-US" err="1"/>
              <a:t>Dosette</a:t>
            </a:r>
            <a:r>
              <a:rPr lang="en-US"/>
              <a:t>, 69</a:t>
            </a:r>
            <a:endParaRPr lang="en-US">
              <a:ea typeface="+mj-lt"/>
              <a:cs typeface="+mj-lt"/>
            </a:endParaRPr>
          </a:p>
        </p:txBody>
      </p:sp>
      <p:sp>
        <p:nvSpPr>
          <p:cNvPr id="4" name="Oval Callout 7">
            <a:extLst>
              <a:ext uri="{FF2B5EF4-FFF2-40B4-BE49-F238E27FC236}">
                <a16:creationId xmlns:a16="http://schemas.microsoft.com/office/drawing/2014/main" id="{0905DDC7-0B38-E893-1E0D-C798624F2DC4}"/>
              </a:ext>
            </a:extLst>
          </p:cNvPr>
          <p:cNvSpPr/>
          <p:nvPr/>
        </p:nvSpPr>
        <p:spPr>
          <a:xfrm>
            <a:off x="3172974" y="2243748"/>
            <a:ext cx="6427731" cy="1968993"/>
          </a:xfrm>
          <a:prstGeom prst="wedgeEllipseCallout">
            <a:avLst>
              <a:gd name="adj1" fmla="val 65850"/>
              <a:gd name="adj2" fmla="val -43777"/>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I think I’m on 3 meds for diabetes: metformin, glyburide and sitagliptin.</a:t>
            </a:r>
          </a:p>
        </p:txBody>
      </p:sp>
      <p:pic>
        <p:nvPicPr>
          <p:cNvPr id="7" name="Picture 6" descr="A cartoon of a person&#10;&#10;Description automatically generated">
            <a:extLst>
              <a:ext uri="{FF2B5EF4-FFF2-40B4-BE49-F238E27FC236}">
                <a16:creationId xmlns:a16="http://schemas.microsoft.com/office/drawing/2014/main" id="{B7145ADF-7344-EBB1-07DB-B94EBA2EC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9628" y="1397362"/>
            <a:ext cx="3101432" cy="572124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16" name="TextBox 15">
            <a:extLst>
              <a:ext uri="{FF2B5EF4-FFF2-40B4-BE49-F238E27FC236}">
                <a16:creationId xmlns:a16="http://schemas.microsoft.com/office/drawing/2014/main" id="{0B1D60FA-67F6-2C56-9690-9CCAF1E4057A}"/>
              </a:ext>
            </a:extLst>
          </p:cNvPr>
          <p:cNvSpPr txBox="1"/>
          <p:nvPr/>
        </p:nvSpPr>
        <p:spPr>
          <a:xfrm>
            <a:off x="113244" y="4322362"/>
            <a:ext cx="9835428" cy="2492990"/>
          </a:xfrm>
          <a:prstGeom prst="rect">
            <a:avLst/>
          </a:prstGeom>
          <a:noFill/>
        </p:spPr>
        <p:txBody>
          <a:bodyPr wrap="square" lIns="91440" tIns="45720" rIns="91440" bIns="45720" anchor="t">
            <a:spAutoFit/>
          </a:bodyPr>
          <a:lstStyle/>
          <a:p>
            <a:r>
              <a:rPr lang="en-US" sz="2600" dirty="0"/>
              <a:t>Mr. </a:t>
            </a:r>
            <a:r>
              <a:rPr lang="en-US" sz="2600" dirty="0" err="1"/>
              <a:t>Ramakanta’s</a:t>
            </a:r>
            <a:r>
              <a:rPr lang="en-US" sz="2600" dirty="0"/>
              <a:t> ejection fraction is 35-40%. He has mild symptoms. Which of the following is true?</a:t>
            </a:r>
          </a:p>
          <a:p>
            <a:pPr marL="514350" indent="-514350">
              <a:buFont typeface="+mj-lt"/>
              <a:buAutoNum type="alphaLcParenR"/>
            </a:pPr>
            <a:r>
              <a:rPr lang="en-US" sz="2600" dirty="0"/>
              <a:t>Spironolactone is prescribed as commonly as </a:t>
            </a:r>
            <a:r>
              <a:rPr lang="en-US" sz="2600" dirty="0" err="1"/>
              <a:t>ACEi</a:t>
            </a:r>
            <a:r>
              <a:rPr lang="en-US" sz="2600" dirty="0"/>
              <a:t>/ARB</a:t>
            </a:r>
          </a:p>
          <a:p>
            <a:pPr marL="514350" indent="-514350">
              <a:buFont typeface="+mj-lt"/>
              <a:buAutoNum type="alphaLcParenR"/>
            </a:pPr>
            <a:r>
              <a:rPr lang="en-US" sz="2600" b="1" dirty="0">
                <a:solidFill>
                  <a:srgbClr val="00B050"/>
                </a:solidFill>
              </a:rPr>
              <a:t>Spironolactone provides a similar mortality benefit as </a:t>
            </a:r>
            <a:r>
              <a:rPr lang="en-US" sz="2600" b="1" dirty="0" err="1">
                <a:solidFill>
                  <a:srgbClr val="00B050"/>
                </a:solidFill>
              </a:rPr>
              <a:t>ACEi</a:t>
            </a:r>
            <a:r>
              <a:rPr lang="en-US" sz="2600" b="1" dirty="0">
                <a:solidFill>
                  <a:srgbClr val="00B050"/>
                </a:solidFill>
              </a:rPr>
              <a:t>/ARB</a:t>
            </a:r>
          </a:p>
          <a:p>
            <a:pPr marL="514350" indent="-514350">
              <a:buFont typeface="+mj-lt"/>
              <a:buAutoNum type="alphaLcParenR"/>
            </a:pPr>
            <a:r>
              <a:rPr lang="en-US" sz="2600" dirty="0"/>
              <a:t>The relative mortality benefit from Spironolactone is ~5%</a:t>
            </a:r>
          </a:p>
          <a:p>
            <a:pPr marL="514350" indent="-514350">
              <a:buFont typeface="+mj-lt"/>
              <a:buAutoNum type="alphaLcParenR"/>
            </a:pPr>
            <a:r>
              <a:rPr lang="en-US" sz="2600" dirty="0"/>
              <a:t>Gynecomastia is an uncommon side-effect</a:t>
            </a:r>
          </a:p>
        </p:txBody>
      </p:sp>
      <p:sp>
        <p:nvSpPr>
          <p:cNvPr id="6" name="Content Placeholder 2">
            <a:extLst>
              <a:ext uri="{FF2B5EF4-FFF2-40B4-BE49-F238E27FC236}">
                <a16:creationId xmlns:a16="http://schemas.microsoft.com/office/drawing/2014/main" id="{210F582E-C82F-66D9-7753-3BE8AC4589FB}"/>
              </a:ext>
            </a:extLst>
          </p:cNvPr>
          <p:cNvSpPr txBox="1">
            <a:spLocks/>
          </p:cNvSpPr>
          <p:nvPr/>
        </p:nvSpPr>
        <p:spPr>
          <a:xfrm>
            <a:off x="136608" y="1690688"/>
            <a:ext cx="9275248" cy="2280980"/>
          </a:xfrm>
          <a:prstGeom prst="rect">
            <a:avLst/>
          </a:prstGeom>
          <a:solidFill>
            <a:schemeClr val="accent6">
              <a:lumMod val="20000"/>
              <a:lumOff val="80000"/>
            </a:schemeClr>
          </a:solidFill>
          <a:ln w="28575">
            <a:solidFill>
              <a:srgbClr val="00B05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t>Aldosterone antagonists </a:t>
            </a:r>
            <a:r>
              <a:rPr lang="en-US" sz="2600" dirty="0"/>
              <a:t>are less commonly prescribed than other agents despite their similar effect on mortality.</a:t>
            </a:r>
          </a:p>
          <a:p>
            <a:r>
              <a:rPr lang="en-US" sz="2600" dirty="0"/>
              <a:t>Spironolactone (12$ per month) should be used first line, if gynecomastia / breast pain (10% vs 1% in the placebo group), patients can be switched to eplerenone (100$/month).</a:t>
            </a:r>
          </a:p>
        </p:txBody>
      </p:sp>
      <p:pic>
        <p:nvPicPr>
          <p:cNvPr id="3" name="Picture 2">
            <a:extLst>
              <a:ext uri="{FF2B5EF4-FFF2-40B4-BE49-F238E27FC236}">
                <a16:creationId xmlns:a16="http://schemas.microsoft.com/office/drawing/2014/main" id="{2AC2EF77-C8CE-C055-372D-16011B0885F6}"/>
              </a:ext>
            </a:extLst>
          </p:cNvPr>
          <p:cNvPicPr>
            <a:picLocks noChangeAspect="1"/>
          </p:cNvPicPr>
          <p:nvPr/>
        </p:nvPicPr>
        <p:blipFill>
          <a:blip r:embed="rId2"/>
          <a:stretch>
            <a:fillRect/>
          </a:stretch>
        </p:blipFill>
        <p:spPr>
          <a:xfrm>
            <a:off x="9950664" y="2081932"/>
            <a:ext cx="2241336" cy="4790437"/>
          </a:xfrm>
          <a:prstGeom prst="rect">
            <a:avLst/>
          </a:prstGeom>
        </p:spPr>
      </p:pic>
    </p:spTree>
    <p:extLst>
      <p:ext uri="{BB962C8B-B14F-4D97-AF65-F5344CB8AC3E}">
        <p14:creationId xmlns:p14="http://schemas.microsoft.com/office/powerpoint/2010/main" val="249690521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3C4E6E-596E-9F39-B375-C21A0013CFAA}"/>
              </a:ext>
            </a:extLst>
          </p:cNvPr>
          <p:cNvPicPr>
            <a:picLocks noChangeAspect="1"/>
          </p:cNvPicPr>
          <p:nvPr/>
        </p:nvPicPr>
        <p:blipFill>
          <a:blip r:embed="rId2"/>
          <a:stretch>
            <a:fillRect/>
          </a:stretch>
        </p:blipFill>
        <p:spPr>
          <a:xfrm>
            <a:off x="9950664" y="2081932"/>
            <a:ext cx="2241336" cy="4790437"/>
          </a:xfrm>
          <a:prstGeom prst="rect">
            <a:avLst/>
          </a:prstGeom>
        </p:spPr>
      </p:pic>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6" name="Oval Callout 7">
            <a:extLst>
              <a:ext uri="{FF2B5EF4-FFF2-40B4-BE49-F238E27FC236}">
                <a16:creationId xmlns:a16="http://schemas.microsoft.com/office/drawing/2014/main" id="{1174A585-58D7-459F-4477-CCB64B44F143}"/>
              </a:ext>
            </a:extLst>
          </p:cNvPr>
          <p:cNvSpPr/>
          <p:nvPr/>
        </p:nvSpPr>
        <p:spPr>
          <a:xfrm>
            <a:off x="3121890" y="1281216"/>
            <a:ext cx="5948219" cy="2087418"/>
          </a:xfrm>
          <a:prstGeom prst="wedgeEllipseCallout">
            <a:avLst>
              <a:gd name="adj1" fmla="val 81624"/>
              <a:gd name="adj2" fmla="val 23234"/>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They did warn me at the hospital that I will be taking a lot of pills. They were not kidding!</a:t>
            </a:r>
          </a:p>
        </p:txBody>
      </p:sp>
      <p:sp>
        <p:nvSpPr>
          <p:cNvPr id="3" name="TextBox 2">
            <a:extLst>
              <a:ext uri="{FF2B5EF4-FFF2-40B4-BE49-F238E27FC236}">
                <a16:creationId xmlns:a16="http://schemas.microsoft.com/office/drawing/2014/main" id="{6AA0C612-275A-8E09-7918-839073671A08}"/>
              </a:ext>
            </a:extLst>
          </p:cNvPr>
          <p:cNvSpPr txBox="1"/>
          <p:nvPr/>
        </p:nvSpPr>
        <p:spPr>
          <a:xfrm>
            <a:off x="113244" y="4617926"/>
            <a:ext cx="9835428" cy="2092881"/>
          </a:xfrm>
          <a:prstGeom prst="rect">
            <a:avLst/>
          </a:prstGeom>
          <a:noFill/>
        </p:spPr>
        <p:txBody>
          <a:bodyPr wrap="square" lIns="91440" tIns="45720" rIns="91440" bIns="45720" anchor="t">
            <a:spAutoFit/>
          </a:bodyPr>
          <a:lstStyle/>
          <a:p>
            <a:r>
              <a:rPr lang="en-US" sz="2600" dirty="0"/>
              <a:t>Which of the following would be reasonable? Pick all that apply</a:t>
            </a:r>
          </a:p>
          <a:p>
            <a:pPr marL="514350" indent="-514350">
              <a:buFont typeface="+mj-lt"/>
              <a:buAutoNum type="alphaLcParenR"/>
            </a:pPr>
            <a:r>
              <a:rPr lang="en-US" sz="2600" dirty="0"/>
              <a:t>Start spironolactone and book a follow-up appointment in 1 month</a:t>
            </a:r>
          </a:p>
          <a:p>
            <a:pPr marL="514350" indent="-514350">
              <a:buFont typeface="+mj-lt"/>
              <a:buAutoNum type="alphaLcParenR"/>
            </a:pPr>
            <a:r>
              <a:rPr lang="en-US" sz="2600" dirty="0"/>
              <a:t>Start spironolactone and book a follow-up appointment in 1 week</a:t>
            </a:r>
          </a:p>
          <a:p>
            <a:pPr marL="514350" indent="-514350">
              <a:buFont typeface="+mj-lt"/>
              <a:buAutoNum type="alphaLcParenR"/>
            </a:pPr>
            <a:r>
              <a:rPr lang="en-US" sz="2600" dirty="0"/>
              <a:t>Start spironolactone and empagliflozin, follow-up in 1 week</a:t>
            </a:r>
          </a:p>
          <a:p>
            <a:pPr marL="514350" indent="-514350">
              <a:buFont typeface="+mj-lt"/>
              <a:buAutoNum type="alphaLcParenR"/>
            </a:pPr>
            <a:r>
              <a:rPr lang="en-US" sz="2600" dirty="0"/>
              <a:t>Increase candesartan to 32mg and bisoprolol to 10mg, follow-up</a:t>
            </a:r>
          </a:p>
        </p:txBody>
      </p:sp>
      <p:sp>
        <p:nvSpPr>
          <p:cNvPr id="4" name="TextBox 3">
            <a:extLst>
              <a:ext uri="{FF2B5EF4-FFF2-40B4-BE49-F238E27FC236}">
                <a16:creationId xmlns:a16="http://schemas.microsoft.com/office/drawing/2014/main" id="{9C58FC92-2054-8E91-8A05-572A7D5D26BD}"/>
              </a:ext>
            </a:extLst>
          </p:cNvPr>
          <p:cNvSpPr txBox="1"/>
          <p:nvPr/>
        </p:nvSpPr>
        <p:spPr>
          <a:xfrm>
            <a:off x="350983" y="1931830"/>
            <a:ext cx="3484418" cy="1785104"/>
          </a:xfrm>
          <a:prstGeom prst="rect">
            <a:avLst/>
          </a:prstGeom>
          <a:solidFill>
            <a:schemeClr val="accent5">
              <a:lumMod val="20000"/>
              <a:lumOff val="80000"/>
            </a:schemeClr>
          </a:solidFill>
          <a:ln w="19050">
            <a:solidFill>
              <a:srgbClr val="0070C0"/>
            </a:solidFill>
          </a:ln>
        </p:spPr>
        <p:txBody>
          <a:bodyPr wrap="square">
            <a:spAutoFit/>
          </a:bodyPr>
          <a:lstStyle/>
          <a:p>
            <a:r>
              <a:rPr lang="en-US" sz="2200" dirty="0"/>
              <a:t>ASA 81mg PO daily</a:t>
            </a:r>
          </a:p>
          <a:p>
            <a:r>
              <a:rPr lang="en-US" sz="2200" dirty="0"/>
              <a:t>Atorvastatin 80mg PO daily</a:t>
            </a:r>
          </a:p>
          <a:p>
            <a:r>
              <a:rPr lang="en-US" sz="2200" dirty="0"/>
              <a:t>Furosemide 40mg PO BID</a:t>
            </a:r>
          </a:p>
          <a:p>
            <a:r>
              <a:rPr lang="en-US" sz="2200" dirty="0"/>
              <a:t>Candesartan 8mg PO daily</a:t>
            </a:r>
          </a:p>
          <a:p>
            <a:r>
              <a:rPr lang="en-US" sz="2200" dirty="0"/>
              <a:t>Bisoprolol 2.5mg PO daily</a:t>
            </a:r>
          </a:p>
        </p:txBody>
      </p:sp>
    </p:spTree>
    <p:extLst>
      <p:ext uri="{BB962C8B-B14F-4D97-AF65-F5344CB8AC3E}">
        <p14:creationId xmlns:p14="http://schemas.microsoft.com/office/powerpoint/2010/main" val="178361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allAtOnce"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3" name="TextBox 2">
            <a:extLst>
              <a:ext uri="{FF2B5EF4-FFF2-40B4-BE49-F238E27FC236}">
                <a16:creationId xmlns:a16="http://schemas.microsoft.com/office/drawing/2014/main" id="{6AA0C612-275A-8E09-7918-839073671A08}"/>
              </a:ext>
            </a:extLst>
          </p:cNvPr>
          <p:cNvSpPr txBox="1"/>
          <p:nvPr/>
        </p:nvSpPr>
        <p:spPr>
          <a:xfrm>
            <a:off x="113244" y="4617926"/>
            <a:ext cx="9835428" cy="2092881"/>
          </a:xfrm>
          <a:prstGeom prst="rect">
            <a:avLst/>
          </a:prstGeom>
          <a:noFill/>
        </p:spPr>
        <p:txBody>
          <a:bodyPr wrap="square" lIns="91440" tIns="45720" rIns="91440" bIns="45720" anchor="t">
            <a:spAutoFit/>
          </a:bodyPr>
          <a:lstStyle/>
          <a:p>
            <a:r>
              <a:rPr lang="en-US" sz="2600" dirty="0"/>
              <a:t>Which of the following would be reasonable? Pick all that apply</a:t>
            </a:r>
          </a:p>
          <a:p>
            <a:pPr marL="514350" indent="-514350">
              <a:buFont typeface="+mj-lt"/>
              <a:buAutoNum type="alphaLcParenR"/>
            </a:pPr>
            <a:r>
              <a:rPr lang="en-US" sz="2600" dirty="0"/>
              <a:t>Start spironolactone and book a follow-up appointment in 1 month</a:t>
            </a:r>
          </a:p>
          <a:p>
            <a:pPr marL="514350" indent="-514350">
              <a:buFont typeface="+mj-lt"/>
              <a:buAutoNum type="alphaLcParenR"/>
            </a:pPr>
            <a:r>
              <a:rPr lang="en-US" sz="2600" b="1" dirty="0">
                <a:solidFill>
                  <a:srgbClr val="00B050"/>
                </a:solidFill>
              </a:rPr>
              <a:t>Start spironolactone and book a follow-up appointment in 1 week</a:t>
            </a:r>
          </a:p>
          <a:p>
            <a:pPr marL="514350" indent="-514350">
              <a:buFont typeface="+mj-lt"/>
              <a:buAutoNum type="alphaLcParenR"/>
            </a:pPr>
            <a:r>
              <a:rPr lang="en-US" sz="2600" b="1" dirty="0">
                <a:solidFill>
                  <a:srgbClr val="00B050"/>
                </a:solidFill>
              </a:rPr>
              <a:t>Start spironolactone and empagliflozin, follow-up in 1 week</a:t>
            </a:r>
          </a:p>
          <a:p>
            <a:pPr marL="514350" indent="-514350">
              <a:buFont typeface="+mj-lt"/>
              <a:buAutoNum type="alphaLcParenR"/>
            </a:pPr>
            <a:r>
              <a:rPr lang="en-US" sz="2600" dirty="0"/>
              <a:t>Increase candesartan to 32mg and bisoprolol to 10mg, follow-up</a:t>
            </a:r>
          </a:p>
        </p:txBody>
      </p:sp>
      <p:sp>
        <p:nvSpPr>
          <p:cNvPr id="5" name="Content Placeholder 2">
            <a:extLst>
              <a:ext uri="{FF2B5EF4-FFF2-40B4-BE49-F238E27FC236}">
                <a16:creationId xmlns:a16="http://schemas.microsoft.com/office/drawing/2014/main" id="{6FE4FAB2-E9AF-F332-75D2-C005FCD4F2E7}"/>
              </a:ext>
            </a:extLst>
          </p:cNvPr>
          <p:cNvSpPr txBox="1">
            <a:spLocks/>
          </p:cNvSpPr>
          <p:nvPr/>
        </p:nvSpPr>
        <p:spPr>
          <a:xfrm>
            <a:off x="341745" y="1690688"/>
            <a:ext cx="9319491" cy="2608938"/>
          </a:xfrm>
          <a:prstGeom prst="rect">
            <a:avLst/>
          </a:prstGeom>
          <a:solidFill>
            <a:schemeClr val="accent6">
              <a:lumMod val="20000"/>
              <a:lumOff val="80000"/>
            </a:schemeClr>
          </a:solidFill>
          <a:ln w="28575">
            <a:solidFill>
              <a:srgbClr val="00B05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t>Standard pharmacological care for </a:t>
            </a:r>
            <a:r>
              <a:rPr lang="en-US" sz="2600" b="1" dirty="0" err="1"/>
              <a:t>HFrEF</a:t>
            </a:r>
            <a:r>
              <a:rPr lang="en-US" sz="2600" b="1" dirty="0"/>
              <a:t> </a:t>
            </a:r>
            <a:r>
              <a:rPr lang="en-US" sz="2600" dirty="0"/>
              <a:t>include:</a:t>
            </a:r>
          </a:p>
          <a:p>
            <a:pPr lvl="1"/>
            <a:r>
              <a:rPr lang="en-US" dirty="0"/>
              <a:t>an </a:t>
            </a:r>
            <a:r>
              <a:rPr lang="en-US" dirty="0" err="1"/>
              <a:t>ACEi</a:t>
            </a:r>
            <a:r>
              <a:rPr lang="en-US" dirty="0"/>
              <a:t>/ARB or sacubitril/valsartan (ARNI)</a:t>
            </a:r>
          </a:p>
          <a:p>
            <a:pPr lvl="1"/>
            <a:r>
              <a:rPr lang="en-US" dirty="0"/>
              <a:t>a beta-blocker</a:t>
            </a:r>
          </a:p>
          <a:p>
            <a:pPr lvl="1"/>
            <a:r>
              <a:rPr lang="en-US" dirty="0"/>
              <a:t>a mineralocorticoid receptor antagonist (MRA, </a:t>
            </a:r>
            <a:r>
              <a:rPr lang="en-US" dirty="0" err="1"/>
              <a:t>eg</a:t>
            </a:r>
            <a:r>
              <a:rPr lang="en-US" dirty="0"/>
              <a:t> spironolactone)</a:t>
            </a:r>
          </a:p>
          <a:p>
            <a:pPr lvl="1"/>
            <a:r>
              <a:rPr lang="en-US" dirty="0"/>
              <a:t>a sodium glucose transport 2 inhibitor (SGLT2i, </a:t>
            </a:r>
            <a:r>
              <a:rPr lang="en-US" dirty="0" err="1"/>
              <a:t>eg</a:t>
            </a:r>
            <a:r>
              <a:rPr lang="en-US" dirty="0"/>
              <a:t> empagliflozin)</a:t>
            </a:r>
          </a:p>
        </p:txBody>
      </p:sp>
      <p:pic>
        <p:nvPicPr>
          <p:cNvPr id="4" name="Picture 3">
            <a:extLst>
              <a:ext uri="{FF2B5EF4-FFF2-40B4-BE49-F238E27FC236}">
                <a16:creationId xmlns:a16="http://schemas.microsoft.com/office/drawing/2014/main" id="{12E25B92-CC70-C66A-DB8E-BF3769738A46}"/>
              </a:ext>
            </a:extLst>
          </p:cNvPr>
          <p:cNvPicPr>
            <a:picLocks noChangeAspect="1"/>
          </p:cNvPicPr>
          <p:nvPr/>
        </p:nvPicPr>
        <p:blipFill>
          <a:blip r:embed="rId2"/>
          <a:stretch>
            <a:fillRect/>
          </a:stretch>
        </p:blipFill>
        <p:spPr>
          <a:xfrm>
            <a:off x="9950664" y="2081932"/>
            <a:ext cx="2241336" cy="4790437"/>
          </a:xfrm>
          <a:prstGeom prst="rect">
            <a:avLst/>
          </a:prstGeom>
        </p:spPr>
      </p:pic>
    </p:spTree>
    <p:extLst>
      <p:ext uri="{BB962C8B-B14F-4D97-AF65-F5344CB8AC3E}">
        <p14:creationId xmlns:p14="http://schemas.microsoft.com/office/powerpoint/2010/main" val="28038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p>
        </p:txBody>
      </p:sp>
      <p:sp>
        <p:nvSpPr>
          <p:cNvPr id="5" name="Content Placeholder 2">
            <a:extLst>
              <a:ext uri="{FF2B5EF4-FFF2-40B4-BE49-F238E27FC236}">
                <a16:creationId xmlns:a16="http://schemas.microsoft.com/office/drawing/2014/main" id="{6FE4FAB2-E9AF-F332-75D2-C005FCD4F2E7}"/>
              </a:ext>
            </a:extLst>
          </p:cNvPr>
          <p:cNvSpPr txBox="1">
            <a:spLocks/>
          </p:cNvSpPr>
          <p:nvPr/>
        </p:nvSpPr>
        <p:spPr>
          <a:xfrm>
            <a:off x="341745" y="1690686"/>
            <a:ext cx="11480800" cy="4913313"/>
          </a:xfrm>
          <a:prstGeom prst="rect">
            <a:avLst/>
          </a:prstGeom>
          <a:solidFill>
            <a:schemeClr val="accent6">
              <a:lumMod val="20000"/>
              <a:lumOff val="80000"/>
            </a:schemeClr>
          </a:solidFill>
          <a:ln w="28575">
            <a:solidFill>
              <a:srgbClr val="00B050"/>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Heart failure carries a significant </a:t>
            </a:r>
            <a:r>
              <a:rPr lang="en-US" sz="2600" b="1" dirty="0"/>
              <a:t>risk of hospitalization and mortality </a:t>
            </a:r>
            <a:r>
              <a:rPr lang="en-US" sz="2600" dirty="0"/>
              <a:t>in the short-term (1-2 years).</a:t>
            </a:r>
          </a:p>
          <a:p>
            <a:r>
              <a:rPr lang="en-US" sz="2600" dirty="0"/>
              <a:t>Ideally, medication optimization should be reached within </a:t>
            </a:r>
            <a:r>
              <a:rPr lang="en-US" sz="2600" b="1" dirty="0"/>
              <a:t>3-6 months </a:t>
            </a:r>
            <a:r>
              <a:rPr lang="en-US" sz="2600" dirty="0"/>
              <a:t>of diagnosis (4 agents at the maximum tolerated doses). Titration schedules should be personalized.</a:t>
            </a:r>
          </a:p>
          <a:p>
            <a:r>
              <a:rPr lang="en-US" sz="2600" b="1" dirty="0"/>
              <a:t>RCT</a:t>
            </a:r>
            <a:r>
              <a:rPr lang="en-US" sz="2600" dirty="0"/>
              <a:t>: rapid up-titration of medications and close follow-up versus standard-of care</a:t>
            </a:r>
          </a:p>
          <a:p>
            <a:pPr lvl="1"/>
            <a:r>
              <a:rPr lang="en-US" sz="2600" dirty="0"/>
              <a:t>At 90 days, more patients on target doses: </a:t>
            </a:r>
            <a:r>
              <a:rPr lang="en-US" sz="2600" dirty="0" err="1"/>
              <a:t>ACEi</a:t>
            </a:r>
            <a:r>
              <a:rPr lang="en-US" sz="2600" dirty="0"/>
              <a:t>/ARB (55% vs 2%), mineralocorticoid receptor antagonists (84% vs 46%), beta-blockers (49% versus 4%)</a:t>
            </a:r>
          </a:p>
          <a:p>
            <a:pPr lvl="1"/>
            <a:r>
              <a:rPr lang="en-US" sz="2600" dirty="0"/>
              <a:t>Heart failure re-admissions or mortality lower at 15% versus 23%</a:t>
            </a:r>
          </a:p>
          <a:p>
            <a:pPr lvl="1"/>
            <a:r>
              <a:rPr lang="en-US" sz="2600" dirty="0"/>
              <a:t>Adverse events were hypotension (5% vs &lt;1%), hyperkalemia (3% vs 0%), renal impairment (3% vs &lt;1%)</a:t>
            </a:r>
          </a:p>
        </p:txBody>
      </p:sp>
    </p:spTree>
    <p:extLst>
      <p:ext uri="{BB962C8B-B14F-4D97-AF65-F5344CB8AC3E}">
        <p14:creationId xmlns:p14="http://schemas.microsoft.com/office/powerpoint/2010/main" val="167554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Mr</a:t>
            </a:r>
            <a:r>
              <a:rPr lang="en-US" dirty="0"/>
              <a:t> </a:t>
            </a:r>
            <a:r>
              <a:rPr lang="en-US" b="0" i="0" dirty="0" err="1">
                <a:solidFill>
                  <a:srgbClr val="000000"/>
                </a:solidFill>
                <a:effectLst/>
              </a:rPr>
              <a:t>Ramakanta</a:t>
            </a:r>
            <a:r>
              <a:rPr lang="en-US" dirty="0"/>
              <a:t>, 75</a:t>
            </a:r>
            <a:endParaRPr lang="en-US" dirty="0">
              <a:ea typeface="+mj-lt"/>
              <a:cs typeface="+mj-lt"/>
            </a:endParaRPr>
          </a:p>
        </p:txBody>
      </p:sp>
      <p:sp>
        <p:nvSpPr>
          <p:cNvPr id="4" name="Content Placeholder 2">
            <a:extLst>
              <a:ext uri="{FF2B5EF4-FFF2-40B4-BE49-F238E27FC236}">
                <a16:creationId xmlns:a16="http://schemas.microsoft.com/office/drawing/2014/main" id="{0AAB6860-33AF-B6E2-5F13-8D00268DD990}"/>
              </a:ext>
            </a:extLst>
          </p:cNvPr>
          <p:cNvSpPr txBox="1">
            <a:spLocks/>
          </p:cNvSpPr>
          <p:nvPr/>
        </p:nvSpPr>
        <p:spPr>
          <a:xfrm>
            <a:off x="838199" y="1397164"/>
            <a:ext cx="8854441" cy="54608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Plan: </a:t>
            </a:r>
          </a:p>
          <a:p>
            <a:pPr lvl="1"/>
            <a:r>
              <a:rPr lang="en-US" dirty="0"/>
              <a:t>Mr. </a:t>
            </a:r>
            <a:r>
              <a:rPr lang="en-US" dirty="0" err="1"/>
              <a:t>Ramakanta</a:t>
            </a:r>
            <a:r>
              <a:rPr lang="en-US" dirty="0"/>
              <a:t> is interested in decreasing his salt intake as long as food “still tastes good”. He will take daily walks with his wife.</a:t>
            </a:r>
          </a:p>
          <a:p>
            <a:pPr lvl="1"/>
            <a:r>
              <a:rPr lang="en-US" dirty="0"/>
              <a:t>You </a:t>
            </a:r>
            <a:r>
              <a:rPr lang="en-US" b="1" u="sng" dirty="0"/>
              <a:t>continue</a:t>
            </a:r>
          </a:p>
          <a:p>
            <a:pPr lvl="2"/>
            <a:r>
              <a:rPr lang="en-US" dirty="0"/>
              <a:t>ASA 81mg PO daily</a:t>
            </a:r>
          </a:p>
          <a:p>
            <a:pPr lvl="2"/>
            <a:r>
              <a:rPr lang="en-US" dirty="0"/>
              <a:t>Atorvastatin 80mg PO daily</a:t>
            </a:r>
          </a:p>
          <a:p>
            <a:pPr lvl="2"/>
            <a:r>
              <a:rPr lang="en-US" dirty="0"/>
              <a:t>Furosemide 40mg PO BID</a:t>
            </a:r>
          </a:p>
          <a:p>
            <a:pPr lvl="2"/>
            <a:r>
              <a:rPr lang="en-US" dirty="0"/>
              <a:t>Candesartan 8mg PO daily</a:t>
            </a:r>
          </a:p>
          <a:p>
            <a:pPr lvl="2"/>
            <a:r>
              <a:rPr lang="en-US" dirty="0"/>
              <a:t>Bisoprolol 2.5mg PO daily</a:t>
            </a:r>
          </a:p>
          <a:p>
            <a:pPr lvl="1"/>
            <a:r>
              <a:rPr lang="en-US" dirty="0"/>
              <a:t>You </a:t>
            </a:r>
            <a:r>
              <a:rPr lang="en-US" b="1" u="sng" dirty="0"/>
              <a:t>start</a:t>
            </a:r>
          </a:p>
          <a:p>
            <a:pPr lvl="2"/>
            <a:r>
              <a:rPr lang="en-US" dirty="0"/>
              <a:t>Spironolactone 12.5mg PO daily</a:t>
            </a:r>
          </a:p>
          <a:p>
            <a:pPr lvl="2"/>
            <a:r>
              <a:rPr lang="en-US" dirty="0"/>
              <a:t>Mr. </a:t>
            </a:r>
            <a:r>
              <a:rPr lang="en-US" dirty="0" err="1"/>
              <a:t>Ramakanta</a:t>
            </a:r>
            <a:r>
              <a:rPr lang="en-US" dirty="0"/>
              <a:t> does not want to start any other medications for now</a:t>
            </a:r>
          </a:p>
          <a:p>
            <a:pPr lvl="1"/>
            <a:r>
              <a:rPr lang="en-US" dirty="0"/>
              <a:t>You book a follow-up appointment in 2 weeks. You give him a requisition for Cr, K</a:t>
            </a:r>
            <a:r>
              <a:rPr lang="en-US"/>
              <a:t>, Na.</a:t>
            </a:r>
            <a:endParaRPr lang="en-US" dirty="0"/>
          </a:p>
        </p:txBody>
      </p:sp>
      <p:pic>
        <p:nvPicPr>
          <p:cNvPr id="3" name="Picture 2">
            <a:extLst>
              <a:ext uri="{FF2B5EF4-FFF2-40B4-BE49-F238E27FC236}">
                <a16:creationId xmlns:a16="http://schemas.microsoft.com/office/drawing/2014/main" id="{724908BC-1E96-8959-FB4A-EACED7F19FC7}"/>
              </a:ext>
            </a:extLst>
          </p:cNvPr>
          <p:cNvPicPr>
            <a:picLocks noChangeAspect="1"/>
          </p:cNvPicPr>
          <p:nvPr/>
        </p:nvPicPr>
        <p:blipFill>
          <a:blip r:embed="rId2"/>
          <a:stretch>
            <a:fillRect/>
          </a:stretch>
        </p:blipFill>
        <p:spPr>
          <a:xfrm>
            <a:off x="9950664" y="2081932"/>
            <a:ext cx="2241336" cy="4790437"/>
          </a:xfrm>
          <a:prstGeom prst="rect">
            <a:avLst/>
          </a:prstGeom>
        </p:spPr>
      </p:pic>
    </p:spTree>
    <p:extLst>
      <p:ext uri="{BB962C8B-B14F-4D97-AF65-F5344CB8AC3E}">
        <p14:creationId xmlns:p14="http://schemas.microsoft.com/office/powerpoint/2010/main" val="276627697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049BE-5AED-B8A8-3C2C-CF6FFD9FDB5D}"/>
              </a:ext>
            </a:extLst>
          </p:cNvPr>
          <p:cNvSpPr>
            <a:spLocks noGrp="1"/>
          </p:cNvSpPr>
          <p:nvPr>
            <p:ph idx="1"/>
          </p:nvPr>
        </p:nvSpPr>
        <p:spPr>
          <a:xfrm>
            <a:off x="622005" y="998944"/>
            <a:ext cx="10515600" cy="4351338"/>
          </a:xfrm>
        </p:spPr>
        <p:txBody>
          <a:bodyPr>
            <a:normAutofit fontScale="25000" lnSpcReduction="20000"/>
          </a:bodyPr>
          <a:lstStyle/>
          <a:p>
            <a:pPr>
              <a:lnSpc>
                <a:spcPct val="120000"/>
              </a:lnSpc>
              <a:spcBef>
                <a:spcPts val="0"/>
              </a:spcBef>
            </a:pPr>
            <a:r>
              <a:rPr lang="en-CA" sz="8000">
                <a:solidFill>
                  <a:srgbClr val="000000"/>
                </a:solidFill>
                <a:effectLst/>
                <a:ea typeface="Calibri" panose="020F0502020204030204" pitchFamily="34" charset="0"/>
                <a:cs typeface="Times New Roman" panose="02020603050405020304" pitchFamily="18" charset="0"/>
              </a:rPr>
              <a:t>Mehta et al., 2018 Canadian Cardiovascular Society/Canadian Association of Interventional Cardiology Focused Update of the Guidelines for the Use of Antiplatelet Therapy. Can J </a:t>
            </a:r>
            <a:r>
              <a:rPr lang="en-CA" sz="8000" err="1">
                <a:solidFill>
                  <a:srgbClr val="000000"/>
                </a:solidFill>
                <a:effectLst/>
                <a:ea typeface="Calibri" panose="020F0502020204030204" pitchFamily="34" charset="0"/>
                <a:cs typeface="Times New Roman" panose="02020603050405020304" pitchFamily="18" charset="0"/>
              </a:rPr>
              <a:t>Cardiol</a:t>
            </a:r>
            <a:r>
              <a:rPr lang="en-CA" sz="8000">
                <a:solidFill>
                  <a:srgbClr val="000000"/>
                </a:solidFill>
                <a:effectLst/>
                <a:ea typeface="Calibri" panose="020F0502020204030204" pitchFamily="34" charset="0"/>
                <a:cs typeface="Times New Roman" panose="02020603050405020304" pitchFamily="18" charset="0"/>
              </a:rPr>
              <a:t>. 2018 Mar;34(3):214-233.</a:t>
            </a:r>
            <a:endParaRPr lang="en-CA" sz="8000">
              <a:solidFill>
                <a:srgbClr val="000000"/>
              </a:solidFill>
              <a:ea typeface="Calibri" panose="020F0502020204030204" pitchFamily="34" charset="0"/>
              <a:cs typeface="Times New Roman" panose="02020603050405020304" pitchFamily="18" charset="0"/>
            </a:endParaRPr>
          </a:p>
          <a:p>
            <a:pPr>
              <a:lnSpc>
                <a:spcPct val="120000"/>
              </a:lnSpc>
              <a:spcBef>
                <a:spcPts val="0"/>
              </a:spcBef>
            </a:pPr>
            <a:r>
              <a:rPr lang="en-CA" sz="8000">
                <a:effectLst/>
                <a:ea typeface="Calibri" panose="020F0502020204030204" pitchFamily="34" charset="0"/>
                <a:cs typeface="Times New Roman" panose="02020603050405020304" pitchFamily="18" charset="0"/>
              </a:rPr>
              <a:t>Turgeon RD and Allan MG, Dual Antiplatelet Therapy Following Drug-Eluting Stent Placement: 3 Months, 1 Year or Forever? Tools for practice. 2016</a:t>
            </a:r>
          </a:p>
          <a:p>
            <a:pPr>
              <a:lnSpc>
                <a:spcPct val="120000"/>
              </a:lnSpc>
              <a:spcBef>
                <a:spcPts val="0"/>
              </a:spcBef>
            </a:pPr>
            <a:r>
              <a:rPr lang="en-CA" sz="8000">
                <a:effectLst/>
                <a:ea typeface="Calibri" panose="020F0502020204030204" pitchFamily="34" charset="0"/>
                <a:cs typeface="Times New Roman" panose="02020603050405020304" pitchFamily="18" charset="0"/>
              </a:rPr>
              <a:t>Yin AHL., </a:t>
            </a:r>
            <a:r>
              <a:rPr lang="en-CA" sz="8000">
                <a:solidFill>
                  <a:srgbClr val="333333"/>
                </a:solidFill>
                <a:effectLst/>
                <a:ea typeface="Times New Roman" panose="02020603050405020304" pitchFamily="18" charset="0"/>
                <a:cs typeface="Helvetica" panose="020B0604020202020204" pitchFamily="34" charset="0"/>
              </a:rPr>
              <a:t>CCBYNC Open access </a:t>
            </a:r>
            <a:r>
              <a:rPr lang="en-CA" sz="8000">
                <a:effectLst/>
                <a:ea typeface="Calibri" panose="020F0502020204030204" pitchFamily="34" charset="0"/>
                <a:cs typeface="Times New Roman" panose="02020603050405020304" pitchFamily="18" charset="0"/>
              </a:rPr>
              <a:t>Duration of dual antiplatelet therapy after percutaneous coronary intervention with drug-eluting stent: systematic review and network meta-analysis. BMJ 2019;365:l2222</a:t>
            </a:r>
          </a:p>
          <a:p>
            <a:pPr>
              <a:lnSpc>
                <a:spcPct val="120000"/>
              </a:lnSpc>
              <a:spcBef>
                <a:spcPts val="0"/>
              </a:spcBef>
            </a:pPr>
            <a:r>
              <a:rPr lang="en-CA" sz="8000" err="1">
                <a:effectLst/>
                <a:ea typeface="Calibri" panose="020F0502020204030204" pitchFamily="34" charset="0"/>
                <a:cs typeface="Times New Roman" panose="02020603050405020304" pitchFamily="18" charset="0"/>
              </a:rPr>
              <a:t>Danchin</a:t>
            </a:r>
            <a:r>
              <a:rPr lang="en-CA" sz="8000">
                <a:effectLst/>
                <a:ea typeface="Calibri" panose="020F0502020204030204" pitchFamily="34" charset="0"/>
                <a:cs typeface="Times New Roman" panose="02020603050405020304" pitchFamily="18" charset="0"/>
              </a:rPr>
              <a:t> et al., Angiotensin-Converting Enzyme Inhibitors in Patients With Coronary Artery Disease and Absence of Heart Failure or Left Ventricular Systolic Dysfunction An Overview of Long-term Randomized Controlled Trials. Arch Intern Med. 2006;166(7):787-796.</a:t>
            </a:r>
          </a:p>
          <a:p>
            <a:pPr>
              <a:lnSpc>
                <a:spcPct val="120000"/>
              </a:lnSpc>
              <a:spcBef>
                <a:spcPts val="0"/>
              </a:spcBef>
            </a:pPr>
            <a:r>
              <a:rPr lang="en-CA" sz="8000">
                <a:effectLst/>
                <a:ea typeface="Calibri" panose="020F0502020204030204" pitchFamily="34" charset="0"/>
                <a:cs typeface="Times New Roman" panose="02020603050405020304" pitchFamily="18" charset="0"/>
              </a:rPr>
              <a:t>Wilt et al., Effectiveness of statin therapy in adults with coronary heart disease. Arch Intern Med. 2004 Jul 12;164(13):1427-36</a:t>
            </a:r>
            <a:r>
              <a:rPr lang="en-CA" sz="8000">
                <a:solidFill>
                  <a:srgbClr val="5B616B"/>
                </a:solidFill>
                <a:effectLst/>
                <a:ea typeface="Calibri" panose="020F0502020204030204" pitchFamily="34" charset="0"/>
                <a:cs typeface="Times New Roman" panose="02020603050405020304" pitchFamily="18" charset="0"/>
              </a:rPr>
              <a:t>.</a:t>
            </a:r>
          </a:p>
          <a:p>
            <a:pPr>
              <a:lnSpc>
                <a:spcPct val="120000"/>
              </a:lnSpc>
              <a:spcBef>
                <a:spcPts val="0"/>
              </a:spcBef>
            </a:pPr>
            <a:r>
              <a:rPr lang="en-CA" sz="8000">
                <a:effectLst/>
                <a:ea typeface="Calibri" panose="020F0502020204030204" pitchFamily="34" charset="0"/>
                <a:cs typeface="Times New Roman" panose="02020603050405020304" pitchFamily="18" charset="0"/>
              </a:rPr>
              <a:t>Bangalore et al., Clinical Outcomes with β-Blockers for Myocardial Infarction: A Meta-analysis of </a:t>
            </a:r>
            <a:r>
              <a:rPr lang="en-CA" sz="8000">
                <a:effectLst/>
                <a:ea typeface="Calibri" panose="020F0502020204030204" pitchFamily="34" charset="0"/>
                <a:cs typeface="Segoe UI" panose="020B0502040204020203" pitchFamily="34" charset="0"/>
              </a:rPr>
              <a:t>Randomized Trials. Am J Med. 2014 Oct;127(10):939-53. </a:t>
            </a:r>
          </a:p>
          <a:p>
            <a:pPr>
              <a:lnSpc>
                <a:spcPct val="120000"/>
              </a:lnSpc>
              <a:spcBef>
                <a:spcPts val="0"/>
              </a:spcBef>
            </a:pPr>
            <a:r>
              <a:rPr lang="en-CA" sz="8000" err="1">
                <a:effectLst/>
                <a:ea typeface="Calibri" panose="020F0502020204030204" pitchFamily="34" charset="0"/>
                <a:cs typeface="Segoe UI" panose="020B0502040204020203" pitchFamily="34" charset="0"/>
              </a:rPr>
              <a:t>Bockstall</a:t>
            </a:r>
            <a:r>
              <a:rPr lang="en-CA" sz="8000">
                <a:effectLst/>
                <a:ea typeface="Calibri" panose="020F0502020204030204" pitchFamily="34" charset="0"/>
                <a:cs typeface="Segoe UI" panose="020B0502040204020203" pitchFamily="34" charset="0"/>
              </a:rPr>
              <a:t> K, How Long Should We Continue Beta-Blockers After MI? Expert Analysis, American College of Cardiology, Jan 23 2017 https://www.acc.org/latest-in-cardiology/articles/2017/01/20/09/36/how-long-should-we-continue-beta-blockers-after-mi</a:t>
            </a:r>
            <a:endParaRPr lang="en-CA" sz="8000">
              <a:effectLst/>
              <a:ea typeface="Calibri" panose="020F0502020204030204" pitchFamily="34" charset="0"/>
              <a:cs typeface="Times New Roman" panose="02020603050405020304" pitchFamily="18" charset="0"/>
            </a:endParaRPr>
          </a:p>
          <a:p>
            <a:pPr>
              <a:lnSpc>
                <a:spcPct val="120000"/>
              </a:lnSpc>
              <a:spcBef>
                <a:spcPts val="0"/>
              </a:spcBef>
            </a:pPr>
            <a:endParaRPr lang="en-CA" sz="6400">
              <a:effectLst/>
              <a:ea typeface="Calibri" panose="020F0502020204030204" pitchFamily="34" charset="0"/>
              <a:cs typeface="Times New Roman" panose="02020603050405020304" pitchFamily="18" charset="0"/>
            </a:endParaRPr>
          </a:p>
          <a:p>
            <a:pPr>
              <a:lnSpc>
                <a:spcPct val="120000"/>
              </a:lnSpc>
              <a:spcBef>
                <a:spcPts val="0"/>
              </a:spcBef>
            </a:pPr>
            <a:endParaRPr lang="en-CA" sz="6400">
              <a:effectLst/>
              <a:ea typeface="Calibri" panose="020F0502020204030204" pitchFamily="34" charset="0"/>
              <a:cs typeface="Times New Roman" panose="02020603050405020304" pitchFamily="18" charset="0"/>
            </a:endParaRPr>
          </a:p>
          <a:p>
            <a:pPr>
              <a:lnSpc>
                <a:spcPct val="120000"/>
              </a:lnSpc>
              <a:spcBef>
                <a:spcPts val="0"/>
              </a:spcBef>
            </a:pPr>
            <a:endParaRPr lang="en-CA" sz="6400">
              <a:effectLst/>
              <a:ea typeface="Calibri" panose="020F0502020204030204" pitchFamily="34" charset="0"/>
              <a:cs typeface="Times New Roman" panose="02020603050405020304" pitchFamily="18" charset="0"/>
            </a:endParaRPr>
          </a:p>
          <a:p>
            <a:pPr>
              <a:lnSpc>
                <a:spcPct val="120000"/>
              </a:lnSpc>
              <a:spcBef>
                <a:spcPts val="0"/>
              </a:spcBef>
            </a:pPr>
            <a:endParaRPr lang="en-CA" sz="6400">
              <a:effectLst/>
              <a:ea typeface="Calibri" panose="020F0502020204030204" pitchFamily="34" charset="0"/>
              <a:cs typeface="Times New Roman" panose="02020603050405020304" pitchFamily="18" charset="0"/>
            </a:endParaRPr>
          </a:p>
          <a:p>
            <a:pPr>
              <a:lnSpc>
                <a:spcPct val="107000"/>
              </a:lnSpc>
              <a:spcAft>
                <a:spcPts val="800"/>
              </a:spcAft>
            </a:pPr>
            <a:endParaRPr lang="en-CA" sz="1800">
              <a:effectLst/>
              <a:ea typeface="Calibri" panose="020F0502020204030204" pitchFamily="34" charset="0"/>
              <a:cs typeface="Times New Roman" panose="02020603050405020304" pitchFamily="18" charset="0"/>
            </a:endParaRPr>
          </a:p>
          <a:p>
            <a:pPr>
              <a:lnSpc>
                <a:spcPct val="107000"/>
              </a:lnSpc>
              <a:spcAft>
                <a:spcPts val="800"/>
              </a:spcAft>
            </a:pPr>
            <a:endParaRPr lang="en-CA" sz="1800">
              <a:effectLst/>
              <a:ea typeface="Calibri" panose="020F0502020204030204" pitchFamily="34" charset="0"/>
              <a:cs typeface="Times New Roman" panose="02020603050405020304" pitchFamily="18" charset="0"/>
            </a:endParaRPr>
          </a:p>
          <a:p>
            <a:pPr>
              <a:lnSpc>
                <a:spcPct val="107000"/>
              </a:lnSpc>
              <a:spcAft>
                <a:spcPts val="800"/>
              </a:spcAft>
            </a:pPr>
            <a:endParaRPr lang="en-CA" sz="1800">
              <a:effectLst/>
              <a:ea typeface="Calibri" panose="020F0502020204030204" pitchFamily="34" charset="0"/>
              <a:cs typeface="Times New Roman" panose="02020603050405020304" pitchFamily="18" charset="0"/>
            </a:endParaRPr>
          </a:p>
          <a:p>
            <a:pPr>
              <a:lnSpc>
                <a:spcPct val="107000"/>
              </a:lnSpc>
              <a:spcAft>
                <a:spcPts val="800"/>
              </a:spcAft>
            </a:pPr>
            <a:endParaRPr lang="en-CA" sz="1800">
              <a:effectLst/>
              <a:ea typeface="Calibri" panose="020F0502020204030204" pitchFamily="34" charset="0"/>
              <a:cs typeface="Times New Roman" panose="02020603050405020304" pitchFamily="18" charset="0"/>
            </a:endParaRPr>
          </a:p>
          <a:p>
            <a:pPr>
              <a:lnSpc>
                <a:spcPct val="107000"/>
              </a:lnSpc>
              <a:spcAft>
                <a:spcPts val="800"/>
              </a:spcAft>
            </a:pPr>
            <a:endParaRPr lang="en-CA" sz="1800">
              <a:effectLst/>
              <a:ea typeface="Calibri" panose="020F0502020204030204" pitchFamily="34" charset="0"/>
              <a:cs typeface="Times New Roman" panose="02020603050405020304" pitchFamily="18" charset="0"/>
            </a:endParaRPr>
          </a:p>
          <a:p>
            <a:pPr>
              <a:lnSpc>
                <a:spcPct val="107000"/>
              </a:lnSpc>
              <a:spcAft>
                <a:spcPts val="800"/>
              </a:spcAft>
            </a:pPr>
            <a:endParaRPr lang="en-CA" sz="1800">
              <a:effectLst/>
              <a:ea typeface="Calibri" panose="020F0502020204030204" pitchFamily="34" charset="0"/>
              <a:cs typeface="Times New Roman" panose="02020603050405020304" pitchFamily="18" charset="0"/>
            </a:endParaRPr>
          </a:p>
          <a:p>
            <a:pPr>
              <a:lnSpc>
                <a:spcPct val="107000"/>
              </a:lnSpc>
              <a:spcAft>
                <a:spcPts val="800"/>
              </a:spcAft>
            </a:pPr>
            <a:r>
              <a:rPr lang="en-CA" sz="1800">
                <a:effectLst/>
                <a:ea typeface="Calibri" panose="020F0502020204030204" pitchFamily="34" charset="0"/>
                <a:cs typeface="Times New Roman" panose="02020603050405020304" pitchFamily="18" charset="0"/>
              </a:rPr>
              <a:t> </a:t>
            </a:r>
          </a:p>
          <a:p>
            <a:endParaRPr lang="en-CA"/>
          </a:p>
        </p:txBody>
      </p:sp>
      <p:sp>
        <p:nvSpPr>
          <p:cNvPr id="2" name="TextBox 1">
            <a:extLst>
              <a:ext uri="{FF2B5EF4-FFF2-40B4-BE49-F238E27FC236}">
                <a16:creationId xmlns:a16="http://schemas.microsoft.com/office/drawing/2014/main" id="{09355CCE-C77C-67AB-8A99-9F83131716A2}"/>
              </a:ext>
            </a:extLst>
          </p:cNvPr>
          <p:cNvSpPr txBox="1"/>
          <p:nvPr/>
        </p:nvSpPr>
        <p:spPr>
          <a:xfrm>
            <a:off x="3513819" y="340242"/>
            <a:ext cx="5164362" cy="461665"/>
          </a:xfrm>
          <a:prstGeom prst="rect">
            <a:avLst/>
          </a:prstGeom>
          <a:noFill/>
        </p:spPr>
        <p:txBody>
          <a:bodyPr wrap="none" rtlCol="0">
            <a:spAutoFit/>
          </a:bodyPr>
          <a:lstStyle/>
          <a:p>
            <a:r>
              <a:rPr lang="en-US" sz="2400"/>
              <a:t>Ken </a:t>
            </a:r>
            <a:r>
              <a:rPr lang="en-US" sz="2400" err="1"/>
              <a:t>Dosette</a:t>
            </a:r>
            <a:r>
              <a:rPr lang="en-US" sz="2400"/>
              <a:t> (Polypharmacy) References</a:t>
            </a:r>
          </a:p>
        </p:txBody>
      </p:sp>
    </p:spTree>
    <p:extLst>
      <p:ext uri="{BB962C8B-B14F-4D97-AF65-F5344CB8AC3E}">
        <p14:creationId xmlns:p14="http://schemas.microsoft.com/office/powerpoint/2010/main" val="179991243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049BE-5AED-B8A8-3C2C-CF6FFD9FDB5D}"/>
              </a:ext>
            </a:extLst>
          </p:cNvPr>
          <p:cNvSpPr>
            <a:spLocks noGrp="1"/>
          </p:cNvSpPr>
          <p:nvPr>
            <p:ph idx="1"/>
          </p:nvPr>
        </p:nvSpPr>
        <p:spPr>
          <a:xfrm>
            <a:off x="723900" y="339725"/>
            <a:ext cx="10515600" cy="4351338"/>
          </a:xfrm>
        </p:spPr>
        <p:txBody>
          <a:bodyPr>
            <a:normAutofit fontScale="25000" lnSpcReduction="20000"/>
          </a:bodyPr>
          <a:lstStyle/>
          <a:p>
            <a:pPr>
              <a:lnSpc>
                <a:spcPct val="120000"/>
              </a:lnSpc>
              <a:spcBef>
                <a:spcPts val="0"/>
              </a:spcBef>
            </a:pPr>
            <a:r>
              <a:rPr lang="en-CA" sz="8000">
                <a:effectLst/>
                <a:ea typeface="Calibri" panose="020F0502020204030204" pitchFamily="34" charset="0"/>
                <a:cs typeface="Times New Roman" panose="02020603050405020304" pitchFamily="18" charset="0"/>
              </a:rPr>
              <a:t>Cannon CP et al., Ezetimibe Added to Statin Therapy after Acute Coronary Syndromes. N </a:t>
            </a:r>
            <a:r>
              <a:rPr lang="en-CA" sz="8000" err="1">
                <a:effectLst/>
                <a:ea typeface="Calibri" panose="020F0502020204030204" pitchFamily="34" charset="0"/>
                <a:cs typeface="Times New Roman" panose="02020603050405020304" pitchFamily="18" charset="0"/>
              </a:rPr>
              <a:t>Engl</a:t>
            </a:r>
            <a:r>
              <a:rPr lang="en-CA" sz="8000">
                <a:effectLst/>
                <a:ea typeface="Calibri" panose="020F0502020204030204" pitchFamily="34" charset="0"/>
                <a:cs typeface="Times New Roman" panose="02020603050405020304" pitchFamily="18" charset="0"/>
              </a:rPr>
              <a:t> J Med 2015; 372:2387-2397</a:t>
            </a:r>
          </a:p>
          <a:p>
            <a:pPr>
              <a:lnSpc>
                <a:spcPct val="120000"/>
              </a:lnSpc>
              <a:spcBef>
                <a:spcPts val="0"/>
              </a:spcBef>
            </a:pPr>
            <a:r>
              <a:rPr lang="en-CA" sz="8000">
                <a:effectLst/>
                <a:ea typeface="Calibri" panose="020F0502020204030204" pitchFamily="34" charset="0"/>
                <a:cs typeface="Times New Roman" panose="02020603050405020304" pitchFamily="18" charset="0"/>
              </a:rPr>
              <a:t>Lee G et al., Comparative effectiveness of oral antidiabetic drugs in preventing cardiovascular mortality and morbidity: A network meta-analysis. </a:t>
            </a:r>
            <a:r>
              <a:rPr lang="en-CA" sz="8000" err="1">
                <a:effectLst/>
                <a:ea typeface="Calibri" panose="020F0502020204030204" pitchFamily="34" charset="0"/>
                <a:cs typeface="Times New Roman" panose="02020603050405020304" pitchFamily="18" charset="0"/>
              </a:rPr>
              <a:t>PLoS</a:t>
            </a:r>
            <a:r>
              <a:rPr lang="en-CA" sz="8000">
                <a:effectLst/>
                <a:ea typeface="Calibri" panose="020F0502020204030204" pitchFamily="34" charset="0"/>
                <a:cs typeface="Times New Roman" panose="02020603050405020304" pitchFamily="18" charset="0"/>
              </a:rPr>
              <a:t> One. 2017 May 25;12(5):e0177646.</a:t>
            </a:r>
          </a:p>
          <a:p>
            <a:pPr>
              <a:lnSpc>
                <a:spcPct val="120000"/>
              </a:lnSpc>
              <a:spcBef>
                <a:spcPts val="0"/>
              </a:spcBef>
            </a:pPr>
            <a:r>
              <a:rPr lang="en-CA" sz="8000">
                <a:effectLst/>
                <a:latin typeface="Calibri" panose="020F0502020204030204" pitchFamily="34" charset="0"/>
                <a:ea typeface="Calibri" panose="020F0502020204030204" pitchFamily="34" charset="0"/>
                <a:cs typeface="Times New Roman" panose="02020603050405020304" pitchFamily="18" charset="0"/>
              </a:rPr>
              <a:t>Rosenstock J et al., Effect of Linagliptin vs Glimepiride on Major Adverse Cardiovascular Outcomes in Patients With Type 2 Diabetes. JAMA. 2019;322(12):1155-1166</a:t>
            </a:r>
          </a:p>
          <a:p>
            <a:pPr>
              <a:lnSpc>
                <a:spcPct val="120000"/>
              </a:lnSpc>
              <a:spcBef>
                <a:spcPts val="0"/>
              </a:spcBef>
            </a:pPr>
            <a:r>
              <a:rPr lang="en-CA" sz="8000">
                <a:effectLst/>
                <a:latin typeface="Calibri" panose="020F0502020204030204" pitchFamily="34" charset="0"/>
                <a:ea typeface="Calibri" panose="020F0502020204030204" pitchFamily="34" charset="0"/>
                <a:cs typeface="Times New Roman" panose="02020603050405020304" pitchFamily="18" charset="0"/>
              </a:rPr>
              <a:t>Falk et al., Should a ‘</a:t>
            </a:r>
            <a:r>
              <a:rPr lang="en-CA" sz="8000" err="1">
                <a:effectLst/>
                <a:latin typeface="Calibri" panose="020F0502020204030204" pitchFamily="34" charset="0"/>
                <a:ea typeface="Calibri" panose="020F0502020204030204" pitchFamily="34" charset="0"/>
                <a:cs typeface="Times New Roman" panose="02020603050405020304" pitchFamily="18" charset="0"/>
              </a:rPr>
              <a:t>flozin</a:t>
            </a:r>
            <a:r>
              <a:rPr lang="en-CA" sz="8000">
                <a:effectLst/>
                <a:latin typeface="Calibri" panose="020F0502020204030204" pitchFamily="34" charset="0"/>
                <a:ea typeface="Calibri" panose="020F0502020204030204" pitchFamily="34" charset="0"/>
                <a:cs typeface="Times New Roman" panose="02020603050405020304" pitchFamily="18" charset="0"/>
              </a:rPr>
              <a:t>‘ be chosen? Part 2: SGLT2 inhibitors in patients with chronic kidney disease. Tools for Practice # 319</a:t>
            </a:r>
          </a:p>
          <a:p>
            <a:pPr>
              <a:lnSpc>
                <a:spcPct val="120000"/>
              </a:lnSpc>
              <a:spcBef>
                <a:spcPts val="0"/>
              </a:spcBef>
            </a:pPr>
            <a:r>
              <a:rPr lang="en-CA" sz="8000" err="1">
                <a:effectLst/>
                <a:latin typeface="Calibri" panose="020F0502020204030204" pitchFamily="34" charset="0"/>
                <a:ea typeface="Calibri" panose="020F0502020204030204" pitchFamily="34" charset="0"/>
                <a:cs typeface="Times New Roman" panose="02020603050405020304" pitchFamily="18" charset="0"/>
              </a:rPr>
              <a:t>Dugre</a:t>
            </a:r>
            <a:r>
              <a:rPr lang="en-CA" sz="8000">
                <a:effectLst/>
                <a:latin typeface="Calibri" panose="020F0502020204030204" pitchFamily="34" charset="0"/>
                <a:ea typeface="Calibri" panose="020F0502020204030204" pitchFamily="34" charset="0"/>
                <a:cs typeface="Times New Roman" panose="02020603050405020304" pitchFamily="18" charset="0"/>
              </a:rPr>
              <a:t> N et al., In COPD puffers, does three-of-kind beat a pair. Tools for practice # 238</a:t>
            </a:r>
          </a:p>
          <a:p>
            <a:pPr>
              <a:lnSpc>
                <a:spcPct val="120000"/>
              </a:lnSpc>
              <a:spcBef>
                <a:spcPts val="0"/>
              </a:spcBef>
            </a:pPr>
            <a:r>
              <a:rPr lang="en-CA" sz="8000">
                <a:effectLst/>
                <a:latin typeface="Calibri" panose="020F0502020204030204" pitchFamily="34" charset="0"/>
                <a:ea typeface="Calibri" panose="020F0502020204030204" pitchFamily="34" charset="0"/>
                <a:cs typeface="Times New Roman" panose="02020603050405020304" pitchFamily="18" charset="0"/>
              </a:rPr>
              <a:t>Korownyk C and Allan M., Roflumilast – COPD relief at last? Tools for practice # 55</a:t>
            </a:r>
          </a:p>
          <a:p>
            <a:pPr>
              <a:lnSpc>
                <a:spcPct val="120000"/>
              </a:lnSpc>
              <a:spcBef>
                <a:spcPts val="0"/>
              </a:spcBef>
            </a:pPr>
            <a:r>
              <a:rPr lang="en-CA" sz="8000">
                <a:effectLst/>
                <a:latin typeface="Calibri" panose="020F0502020204030204" pitchFamily="34" charset="0"/>
                <a:ea typeface="Calibri" panose="020F0502020204030204" pitchFamily="34" charset="0"/>
                <a:cs typeface="Times New Roman" panose="02020603050405020304" pitchFamily="18" charset="0"/>
              </a:rPr>
              <a:t>Allan M., McCormack J., What is the best puffer for initial therapy in COPD? Tools for practice # 66</a:t>
            </a:r>
          </a:p>
          <a:p>
            <a:pPr>
              <a:lnSpc>
                <a:spcPct val="120000"/>
              </a:lnSpc>
              <a:spcBef>
                <a:spcPts val="0"/>
              </a:spcBef>
            </a:pPr>
            <a:r>
              <a:rPr lang="en-US" sz="8000"/>
              <a:t>Canadian Thoracic Society Clinical Practice Guideline on pharmacotherapy in patients with COPD – 2019 update of evidence. </a:t>
            </a:r>
            <a:r>
              <a:rPr lang="en-US" sz="8000">
                <a:hlinkClick r:id="rId2"/>
              </a:rPr>
              <a:t>https://cts-sct.ca/wp-content/uploads/2019/10/CTS-COPD-Rx-2019-Guideline_Final.pdf</a:t>
            </a:r>
            <a:endParaRPr lang="en-CA" sz="800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endParaRPr lang="en-CA" sz="640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endParaRPr lang="en-CA" sz="6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a:effectLst/>
                <a:latin typeface="Calibri" panose="020F0502020204030204" pitchFamily="34" charset="0"/>
                <a:ea typeface="Calibri" panose="020F0502020204030204" pitchFamily="34" charset="0"/>
                <a:cs typeface="Times New Roman" panose="02020603050405020304" pitchFamily="18" charset="0"/>
              </a:rPr>
              <a:t> </a:t>
            </a:r>
          </a:p>
          <a:p>
            <a:endParaRPr lang="en-CA"/>
          </a:p>
        </p:txBody>
      </p:sp>
    </p:spTree>
    <p:extLst>
      <p:ext uri="{BB962C8B-B14F-4D97-AF65-F5344CB8AC3E}">
        <p14:creationId xmlns:p14="http://schemas.microsoft.com/office/powerpoint/2010/main" val="286245393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02FD-D47F-94B7-D263-922C80A91E30}"/>
              </a:ext>
            </a:extLst>
          </p:cNvPr>
          <p:cNvSpPr>
            <a:spLocks noGrp="1"/>
          </p:cNvSpPr>
          <p:nvPr>
            <p:ph type="title"/>
          </p:nvPr>
        </p:nvSpPr>
        <p:spPr/>
        <p:txBody>
          <a:bodyPr>
            <a:normAutofit/>
          </a:bodyPr>
          <a:lstStyle/>
          <a:p>
            <a:pPr algn="ctr"/>
            <a:r>
              <a:rPr lang="en-CA" sz="2800"/>
              <a:t>Naomi Schiff – Driving and Dementia References</a:t>
            </a:r>
          </a:p>
        </p:txBody>
      </p:sp>
      <p:sp>
        <p:nvSpPr>
          <p:cNvPr id="3" name="Content Placeholder 2">
            <a:extLst>
              <a:ext uri="{FF2B5EF4-FFF2-40B4-BE49-F238E27FC236}">
                <a16:creationId xmlns:a16="http://schemas.microsoft.com/office/drawing/2014/main" id="{13E558E2-810C-E849-219E-0EAA2FAF02C1}"/>
              </a:ext>
            </a:extLst>
          </p:cNvPr>
          <p:cNvSpPr>
            <a:spLocks noGrp="1"/>
          </p:cNvSpPr>
          <p:nvPr>
            <p:ph idx="1"/>
          </p:nvPr>
        </p:nvSpPr>
        <p:spPr/>
        <p:txBody>
          <a:bodyPr>
            <a:normAutofit fontScale="77500" lnSpcReduction="20000"/>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Ismail Z. </a:t>
            </a:r>
            <a:r>
              <a:rPr lang="en-US" sz="1800" err="1">
                <a:effectLst/>
                <a:latin typeface="Calibri" panose="020F0502020204030204" pitchFamily="34" charset="0"/>
                <a:ea typeface="Calibri" panose="020F0502020204030204" pitchFamily="34" charset="0"/>
                <a:cs typeface="Times New Roman" panose="02020603050405020304" pitchFamily="18" charset="0"/>
              </a:rPr>
              <a:t>el</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fr-CA" sz="1800">
                <a:effectLst/>
                <a:latin typeface="Calibri" panose="020F0502020204030204" pitchFamily="34" charset="0"/>
                <a:ea typeface="Calibri" panose="020F0502020204030204" pitchFamily="34" charset="0"/>
                <a:cs typeface="Times New Roman" panose="02020603050405020304" pitchFamily="18" charset="0"/>
              </a:rPr>
              <a:t>al., </a:t>
            </a:r>
            <a:r>
              <a:rPr lang="en-US" sz="1800">
                <a:effectLst/>
                <a:latin typeface="Calibri" panose="020F0502020204030204" pitchFamily="34" charset="0"/>
                <a:ea typeface="Calibri" panose="020F0502020204030204" pitchFamily="34" charset="0"/>
                <a:cs typeface="Times New Roman" panose="02020603050405020304" pitchFamily="18" charset="0"/>
              </a:rPr>
              <a:t>Recommendations of</a:t>
            </a:r>
            <a:r>
              <a:rPr lang="en-US" sz="1800">
                <a:solidFill>
                  <a:srgbClr val="0071BC"/>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the 5th Canadian Consensus Conference on the diagnosis and treatment of dementia. </a:t>
            </a:r>
            <a:r>
              <a:rPr lang="en-US" sz="1800" err="1">
                <a:effectLst/>
                <a:latin typeface="Calibri" panose="020F0502020204030204" pitchFamily="34" charset="0"/>
                <a:ea typeface="Calibri" panose="020F0502020204030204" pitchFamily="34" charset="0"/>
                <a:cs typeface="Times New Roman" panose="02020603050405020304" pitchFamily="18" charset="0"/>
              </a:rPr>
              <a:t>Alzheimers</a:t>
            </a:r>
            <a:r>
              <a:rPr lang="en-US" sz="1800">
                <a:effectLst/>
                <a:latin typeface="Calibri" panose="020F0502020204030204" pitchFamily="34" charset="0"/>
                <a:ea typeface="Calibri" panose="020F0502020204030204" pitchFamily="34" charset="0"/>
                <a:cs typeface="Times New Roman" panose="02020603050405020304" pitchFamily="18" charset="0"/>
              </a:rPr>
              <a:t> Dement. 2020 Aug;16(8):1182-1195</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Sinnott C. et al., Consultations on driving in people with cognitive impairment in primary care: A scoping review of the evidence. </a:t>
            </a:r>
            <a:r>
              <a:rPr lang="en-US" sz="1800" err="1">
                <a:effectLst/>
                <a:latin typeface="Calibri" panose="020F0502020204030204" pitchFamily="34" charset="0"/>
                <a:ea typeface="Calibri" panose="020F0502020204030204" pitchFamily="34" charset="0"/>
                <a:cs typeface="Times New Roman" panose="02020603050405020304" pitchFamily="18" charset="0"/>
              </a:rPr>
              <a:t>PLoS</a:t>
            </a:r>
            <a:r>
              <a:rPr lang="en-US" sz="1800">
                <a:effectLst/>
                <a:latin typeface="Calibri" panose="020F0502020204030204" pitchFamily="34" charset="0"/>
                <a:ea typeface="Calibri" panose="020F0502020204030204" pitchFamily="34" charset="0"/>
                <a:cs typeface="Times New Roman" panose="02020603050405020304" pitchFamily="18" charset="0"/>
              </a:rPr>
              <a:t> One. 2018 Oct 15;13(10):e0205580</a:t>
            </a:r>
            <a:r>
              <a:rPr lang="en-US" sz="1800">
                <a:solidFill>
                  <a:srgbClr val="4D8055"/>
                </a:solidFill>
                <a:effectLst/>
                <a:latin typeface="Segoe UI" panose="020B0502040204020203" pitchFamily="34"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Lee et al., A comparison of test-retest reliability of four cognitive screening tools in people with </a:t>
            </a:r>
            <a:r>
              <a:rPr lang="fr-CA" sz="1800" err="1">
                <a:effectLst/>
                <a:latin typeface="Calibri" panose="020F0502020204030204" pitchFamily="34" charset="0"/>
                <a:ea typeface="Calibri" panose="020F0502020204030204" pitchFamily="34" charset="0"/>
                <a:cs typeface="Times New Roman" panose="02020603050405020304" pitchFamily="18" charset="0"/>
              </a:rPr>
              <a:t>dementia</a:t>
            </a:r>
            <a:r>
              <a:rPr lang="fr-CA" sz="1800">
                <a:effectLst/>
                <a:latin typeface="Calibri" panose="020F0502020204030204" pitchFamily="34" charset="0"/>
                <a:ea typeface="Calibri" panose="020F0502020204030204" pitchFamily="34" charset="0"/>
                <a:cs typeface="Times New Roman" panose="02020603050405020304" pitchFamily="18" charset="0"/>
              </a:rPr>
              <a:t>. DISABILITY AND REHABILITATION. 2022, VOL. 44, NO. 15, 4090–4095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Creavin</a:t>
            </a: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al., Mini-Mental State </a:t>
            </a:r>
            <a:r>
              <a:rPr lang="fr-CA" sz="18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Examination</a:t>
            </a: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(MMSE) for the </a:t>
            </a:r>
            <a:r>
              <a:rPr lang="fr-CA" sz="18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detection</a:t>
            </a: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a:t>
            </a:r>
            <a:r>
              <a:rPr lang="fr-CA" sz="18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dementia</a:t>
            </a: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a:t>
            </a:r>
            <a:r>
              <a:rPr lang="fr-CA" sz="18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clinically</a:t>
            </a: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CA" sz="18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unevaluated</a:t>
            </a: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people </a:t>
            </a:r>
            <a:r>
              <a:rPr lang="fr-CA" sz="18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aged</a:t>
            </a: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65 and over in </a:t>
            </a:r>
            <a:r>
              <a:rPr lang="fr-CA" sz="18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a:t>
            </a: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a:t>
            </a:r>
            <a:r>
              <a:rPr lang="fr-CA" sz="18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primary</a:t>
            </a: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care populations.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Cochrane Database Syst Rev. 2016 Jan 13;2016(1):CD011145.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Davis DH et al., </a:t>
            </a:r>
            <a:r>
              <a:rPr lang="en-US" sz="1800" u="none"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Montreal Cognitive Assessment for the detection of dementia.</a:t>
            </a:r>
            <a:r>
              <a:rPr lang="fr-CA" sz="1800">
                <a:effectLst/>
                <a:latin typeface="Calibri" panose="020F0502020204030204" pitchFamily="34" charset="0"/>
                <a:ea typeface="Calibri" panose="020F0502020204030204" pitchFamily="34" charset="0"/>
                <a:cs typeface="Times New Roman" panose="02020603050405020304" pitchFamily="18" charset="0"/>
              </a:rPr>
              <a:t> Cochrane </a:t>
            </a:r>
            <a:r>
              <a:rPr lang="fr-CA" sz="1800" err="1">
                <a:effectLst/>
                <a:latin typeface="Calibri" panose="020F0502020204030204" pitchFamily="34" charset="0"/>
                <a:ea typeface="Calibri" panose="020F0502020204030204" pitchFamily="34" charset="0"/>
                <a:cs typeface="Times New Roman" panose="02020603050405020304" pitchFamily="18" charset="0"/>
              </a:rPr>
              <a:t>Database</a:t>
            </a:r>
            <a:r>
              <a:rPr lang="fr-CA" sz="1800">
                <a:effectLst/>
                <a:latin typeface="Calibri" panose="020F0502020204030204" pitchFamily="34" charset="0"/>
                <a:ea typeface="Calibri" panose="020F0502020204030204" pitchFamily="34" charset="0"/>
                <a:cs typeface="Times New Roman" panose="02020603050405020304" pitchFamily="18" charset="0"/>
              </a:rPr>
              <a:t> </a:t>
            </a:r>
            <a:r>
              <a:rPr lang="fr-CA" sz="1800" err="1">
                <a:effectLst/>
                <a:latin typeface="Calibri" panose="020F0502020204030204" pitchFamily="34" charset="0"/>
                <a:ea typeface="Calibri" panose="020F0502020204030204" pitchFamily="34" charset="0"/>
                <a:cs typeface="Times New Roman" panose="02020603050405020304" pitchFamily="18" charset="0"/>
              </a:rPr>
              <a:t>Syst</a:t>
            </a:r>
            <a:r>
              <a:rPr lang="fr-CA" sz="1800">
                <a:effectLst/>
                <a:latin typeface="Calibri" panose="020F0502020204030204" pitchFamily="34" charset="0"/>
                <a:ea typeface="Calibri" panose="020F0502020204030204" pitchFamily="34" charset="0"/>
                <a:cs typeface="Times New Roman" panose="02020603050405020304" pitchFamily="18" charset="0"/>
              </a:rPr>
              <a:t> </a:t>
            </a:r>
            <a:r>
              <a:rPr lang="fr-CA" sz="1800" err="1">
                <a:effectLst/>
                <a:latin typeface="Calibri" panose="020F0502020204030204" pitchFamily="34" charset="0"/>
                <a:ea typeface="Calibri" panose="020F0502020204030204" pitchFamily="34" charset="0"/>
                <a:cs typeface="Times New Roman" panose="02020603050405020304" pitchFamily="18" charset="0"/>
              </a:rPr>
              <a:t>Rev</a:t>
            </a:r>
            <a:r>
              <a:rPr lang="fr-CA" sz="1800">
                <a:effectLst/>
                <a:latin typeface="Calibri" panose="020F0502020204030204" pitchFamily="34" charset="0"/>
                <a:ea typeface="Calibri" panose="020F0502020204030204" pitchFamily="34" charset="0"/>
                <a:cs typeface="Times New Roman" panose="02020603050405020304" pitchFamily="18" charset="0"/>
              </a:rPr>
              <a:t>. 2021 </a:t>
            </a:r>
            <a:r>
              <a:rPr lang="fr-CA" sz="1800" err="1">
                <a:effectLst/>
                <a:latin typeface="Calibri" panose="020F0502020204030204" pitchFamily="34" charset="0"/>
                <a:ea typeface="Calibri" panose="020F0502020204030204" pitchFamily="34" charset="0"/>
                <a:cs typeface="Times New Roman" panose="02020603050405020304" pitchFamily="18" charset="0"/>
              </a:rPr>
              <a:t>Jul</a:t>
            </a:r>
            <a:r>
              <a:rPr lang="fr-CA" sz="1800">
                <a:effectLst/>
                <a:latin typeface="Calibri" panose="020F0502020204030204" pitchFamily="34" charset="0"/>
                <a:ea typeface="Calibri" panose="020F0502020204030204" pitchFamily="34" charset="0"/>
                <a:cs typeface="Times New Roman" panose="02020603050405020304" pitchFamily="18" charset="0"/>
              </a:rPr>
              <a:t> 13;7(7):CD010775.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Martin et al., </a:t>
            </a:r>
            <a:r>
              <a:rPr lang="en-US" sz="1800" u="none"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Driving assessment for maintaining mobility and safety in drivers with dementia</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err="1">
                <a:effectLst/>
                <a:latin typeface="Calibri" panose="020F0502020204030204" pitchFamily="34" charset="0"/>
                <a:ea typeface="Calibri" panose="020F0502020204030204" pitchFamily="34" charset="0"/>
                <a:cs typeface="Times New Roman" panose="02020603050405020304" pitchFamily="18" charset="0"/>
              </a:rPr>
              <a:t>ochrane</a:t>
            </a:r>
            <a:r>
              <a:rPr lang="en-US" sz="1800">
                <a:effectLst/>
                <a:latin typeface="Calibri" panose="020F0502020204030204" pitchFamily="34" charset="0"/>
                <a:ea typeface="Calibri" panose="020F0502020204030204" pitchFamily="34" charset="0"/>
                <a:cs typeface="Times New Roman" panose="02020603050405020304" pitchFamily="18" charset="0"/>
              </a:rPr>
              <a:t> Database Syst Rev. 2013 Aug; 2013(8): CD006222</a:t>
            </a:r>
            <a:r>
              <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Molnar FJ et al., In-office evaluation of medical fitness to drive: practical approaches for assessing older people. Can Fam Physician. 2005 Mar;51(3):372-9.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Molnar FJ et al</a:t>
            </a:r>
            <a:r>
              <a:rPr lang="fr-CA" sz="1800">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Approach to assessing fitness to drive in patients with cardiac and cognitive conditions. Can Fam Physician. 2010 Nov;56(11):1123-9.</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Determining medical fitness to operate motor vehicles. CMA Driver’s Guide 9.1 edition.</a:t>
            </a:r>
          </a:p>
          <a:p>
            <a:endParaRPr lang="en-CA"/>
          </a:p>
        </p:txBody>
      </p:sp>
    </p:spTree>
    <p:extLst>
      <p:ext uri="{BB962C8B-B14F-4D97-AF65-F5344CB8AC3E}">
        <p14:creationId xmlns:p14="http://schemas.microsoft.com/office/powerpoint/2010/main" val="255168040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10DC5D2-67A3-E9E4-7FCF-C596E25E6C8D}"/>
              </a:ext>
            </a:extLst>
          </p:cNvPr>
          <p:cNvSpPr txBox="1">
            <a:spLocks/>
          </p:cNvSpPr>
          <p:nvPr/>
        </p:nvSpPr>
        <p:spPr>
          <a:xfrm>
            <a:off x="392645" y="1136180"/>
            <a:ext cx="11615057" cy="488108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Makani et al., Peripheral edema associated with calcium channel blockers: incidence and withdrawal rate – a meta-analysis of randomized trials. J </a:t>
            </a:r>
            <a:r>
              <a:rPr lang="en-US" sz="2000" err="1">
                <a:effectLst/>
                <a:latin typeface="Calibri" panose="020F0502020204030204" pitchFamily="34" charset="0"/>
                <a:ea typeface="Calibri" panose="020F0502020204030204" pitchFamily="34" charset="0"/>
                <a:cs typeface="Times New Roman" panose="02020603050405020304" pitchFamily="18" charset="0"/>
              </a:rPr>
              <a:t>Hypertens</a:t>
            </a:r>
            <a:r>
              <a:rPr lang="en-US" sz="2000">
                <a:effectLst/>
                <a:latin typeface="Calibri" panose="020F0502020204030204" pitchFamily="34" charset="0"/>
                <a:ea typeface="Calibri" panose="020F0502020204030204" pitchFamily="34" charset="0"/>
                <a:cs typeface="Times New Roman" panose="02020603050405020304" pitchFamily="18" charset="0"/>
              </a:rPr>
              <a:t>. 2011 Jul;29(7):1270-80.</a:t>
            </a:r>
          </a:p>
          <a:p>
            <a:pPr marL="0" marR="0">
              <a:lnSpc>
                <a:spcPct val="107000"/>
              </a:lnSpc>
              <a:spcBef>
                <a:spcPts val="0"/>
              </a:spcBef>
              <a:spcAft>
                <a:spcPts val="800"/>
              </a:spcAft>
            </a:pPr>
            <a:r>
              <a:rPr lang="en-US" sz="200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JVP:  </a:t>
            </a:r>
            <a:r>
              <a:rPr lang="fr-CA" sz="2000">
                <a:effectLst/>
                <a:latin typeface="Calibri" panose="020F0502020204030204" pitchFamily="34" charset="0"/>
                <a:ea typeface="Calibri" panose="020F0502020204030204" pitchFamily="34" charset="0"/>
                <a:cs typeface="Times New Roman" panose="02020603050405020304" pitchFamily="18" charset="0"/>
              </a:rPr>
              <a:t>Wang et al., </a:t>
            </a:r>
            <a:r>
              <a:rPr lang="fr-CA" sz="2000" err="1">
                <a:effectLst/>
                <a:latin typeface="Calibri" panose="020F0502020204030204" pitchFamily="34" charset="0"/>
                <a:ea typeface="Calibri" panose="020F0502020204030204" pitchFamily="34" charset="0"/>
                <a:cs typeface="Times New Roman" panose="02020603050405020304" pitchFamily="18" charset="0"/>
              </a:rPr>
              <a:t>Accuracy</a:t>
            </a: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Ultrasound Jugular Venous Pressure Height in Predicting Central Venous Congestion.</a:t>
            </a:r>
            <a:r>
              <a:rPr lang="en-US" sz="2000">
                <a:effectLst/>
                <a:latin typeface="Calibri" panose="020F0502020204030204" pitchFamily="34" charset="0"/>
                <a:ea typeface="Calibri" panose="020F0502020204030204" pitchFamily="34" charset="0"/>
                <a:cs typeface="Times New Roman" panose="02020603050405020304" pitchFamily="18" charset="0"/>
              </a:rPr>
              <a:t> </a:t>
            </a:r>
            <a:r>
              <a:rPr lang="fr-CA" sz="2000">
                <a:effectLst/>
                <a:latin typeface="Calibri" panose="020F0502020204030204" pitchFamily="34" charset="0"/>
                <a:ea typeface="Calibri" panose="020F0502020204030204" pitchFamily="34" charset="0"/>
                <a:cs typeface="Times New Roman" panose="02020603050405020304" pitchFamily="18" charset="0"/>
              </a:rPr>
              <a:t>Ann </a:t>
            </a:r>
            <a:r>
              <a:rPr lang="fr-CA" sz="2000" err="1">
                <a:effectLst/>
                <a:latin typeface="Calibri" panose="020F0502020204030204" pitchFamily="34" charset="0"/>
                <a:ea typeface="Calibri" panose="020F0502020204030204" pitchFamily="34" charset="0"/>
                <a:cs typeface="Times New Roman" panose="02020603050405020304" pitchFamily="18" charset="0"/>
              </a:rPr>
              <a:t>Intern</a:t>
            </a:r>
            <a:r>
              <a:rPr lang="fr-CA" sz="2000">
                <a:effectLst/>
                <a:latin typeface="Calibri" panose="020F0502020204030204" pitchFamily="34" charset="0"/>
                <a:ea typeface="Calibri" panose="020F0502020204030204" pitchFamily="34" charset="0"/>
                <a:cs typeface="Times New Roman" panose="02020603050405020304" pitchFamily="18" charset="0"/>
              </a:rPr>
              <a:t> Med. 2022 Mar;175(3):344-351.</a:t>
            </a:r>
          </a:p>
          <a:p>
            <a:pPr marL="0">
              <a:lnSpc>
                <a:spcPct val="107000"/>
              </a:lnSpc>
              <a:spcBef>
                <a:spcPts val="0"/>
              </a:spcBef>
              <a:spcAft>
                <a:spcPts val="800"/>
              </a:spcAft>
            </a:pPr>
            <a:r>
              <a:rPr lang="fr-CA" sz="2000">
                <a:effectLst/>
                <a:latin typeface="Calibri" panose="020F0502020204030204" pitchFamily="34" charset="0"/>
                <a:ea typeface="Calibri" panose="020F0502020204030204" pitchFamily="34" charset="0"/>
                <a:cs typeface="Times New Roman" panose="02020603050405020304" pitchFamily="18" charset="0"/>
              </a:rPr>
              <a:t>JVP: Chaudhry A., </a:t>
            </a:r>
            <a:r>
              <a:rPr lang="fr-CA" sz="2000" err="1">
                <a:effectLst/>
                <a:latin typeface="Calibri" panose="020F0502020204030204" pitchFamily="34" charset="0"/>
                <a:ea typeface="Calibri" panose="020F0502020204030204" pitchFamily="34" charset="0"/>
                <a:cs typeface="Times New Roman" panose="02020603050405020304" pitchFamily="18" charset="0"/>
              </a:rPr>
              <a:t>Interrater</a:t>
            </a:r>
            <a:r>
              <a:rPr lang="fr-CA" sz="2000">
                <a:effectLst/>
                <a:latin typeface="Calibri" panose="020F0502020204030204" pitchFamily="34" charset="0"/>
                <a:ea typeface="Calibri" panose="020F0502020204030204" pitchFamily="34" charset="0"/>
                <a:cs typeface="Times New Roman" panose="02020603050405020304" pitchFamily="18" charset="0"/>
              </a:rPr>
              <a:t> </a:t>
            </a:r>
            <a:r>
              <a:rPr lang="fr-CA" sz="2000" err="1">
                <a:effectLst/>
                <a:latin typeface="Calibri" panose="020F0502020204030204" pitchFamily="34" charset="0"/>
                <a:ea typeface="Calibri" panose="020F0502020204030204" pitchFamily="34" charset="0"/>
                <a:cs typeface="Times New Roman" panose="02020603050405020304" pitchFamily="18" charset="0"/>
              </a:rPr>
              <a:t>reliability</a:t>
            </a:r>
            <a:r>
              <a:rPr lang="fr-CA" sz="2000">
                <a:effectLst/>
                <a:latin typeface="Calibri" panose="020F0502020204030204" pitchFamily="34" charset="0"/>
                <a:ea typeface="Calibri" panose="020F0502020204030204" pitchFamily="34" charset="0"/>
                <a:cs typeface="Times New Roman" panose="02020603050405020304" pitchFamily="18" charset="0"/>
              </a:rPr>
              <a:t> of </a:t>
            </a:r>
            <a:r>
              <a:rPr lang="fr-CA" sz="2000" err="1">
                <a:effectLst/>
                <a:latin typeface="Calibri" panose="020F0502020204030204" pitchFamily="34" charset="0"/>
                <a:ea typeface="Calibri" panose="020F0502020204030204" pitchFamily="34" charset="0"/>
                <a:cs typeface="Times New Roman" panose="02020603050405020304" pitchFamily="18" charset="0"/>
              </a:rPr>
              <a:t>hemodynamic</a:t>
            </a:r>
            <a:r>
              <a:rPr lang="fr-CA" sz="2000">
                <a:effectLst/>
                <a:latin typeface="Calibri" panose="020F0502020204030204" pitchFamily="34" charset="0"/>
                <a:ea typeface="Calibri" panose="020F0502020204030204" pitchFamily="34" charset="0"/>
                <a:cs typeface="Times New Roman" panose="02020603050405020304" pitchFamily="18" charset="0"/>
              </a:rPr>
              <a:t> profiling of patients </a:t>
            </a:r>
            <a:r>
              <a:rPr lang="fr-CA" sz="2000" err="1">
                <a:effectLst/>
                <a:latin typeface="Calibri" panose="020F0502020204030204" pitchFamily="34" charset="0"/>
                <a:ea typeface="Calibri" panose="020F0502020204030204" pitchFamily="34" charset="0"/>
                <a:cs typeface="Times New Roman" panose="02020603050405020304" pitchFamily="18" charset="0"/>
              </a:rPr>
              <a:t>with</a:t>
            </a:r>
            <a:r>
              <a:rPr lang="fr-CA" sz="2000">
                <a:effectLst/>
                <a:latin typeface="Calibri" panose="020F0502020204030204" pitchFamily="34" charset="0"/>
                <a:ea typeface="Calibri" panose="020F0502020204030204" pitchFamily="34" charset="0"/>
                <a:cs typeface="Times New Roman" panose="02020603050405020304" pitchFamily="18" charset="0"/>
              </a:rPr>
              <a:t> </a:t>
            </a:r>
            <a:r>
              <a:rPr lang="fr-CA" sz="2000" err="1">
                <a:effectLst/>
                <a:latin typeface="Calibri" panose="020F0502020204030204" pitchFamily="34" charset="0"/>
                <a:ea typeface="Calibri" panose="020F0502020204030204" pitchFamily="34" charset="0"/>
                <a:cs typeface="Times New Roman" panose="02020603050405020304" pitchFamily="18" charset="0"/>
              </a:rPr>
              <a:t>heart</a:t>
            </a:r>
            <a:r>
              <a:rPr lang="fr-CA" sz="2000">
                <a:effectLst/>
                <a:latin typeface="Calibri" panose="020F0502020204030204" pitchFamily="34" charset="0"/>
                <a:ea typeface="Calibri" panose="020F0502020204030204" pitchFamily="34" charset="0"/>
                <a:cs typeface="Times New Roman" panose="02020603050405020304" pitchFamily="18" charset="0"/>
              </a:rPr>
              <a:t> </a:t>
            </a:r>
            <a:r>
              <a:rPr lang="fr-CA" sz="2000" err="1">
                <a:effectLst/>
                <a:latin typeface="Calibri" panose="020F0502020204030204" pitchFamily="34" charset="0"/>
                <a:ea typeface="Calibri" panose="020F0502020204030204" pitchFamily="34" charset="0"/>
                <a:cs typeface="Times New Roman" panose="02020603050405020304" pitchFamily="18" charset="0"/>
              </a:rPr>
              <a:t>failure</a:t>
            </a:r>
            <a:r>
              <a:rPr lang="fr-CA" sz="2000">
                <a:effectLst/>
                <a:latin typeface="Calibri" panose="020F0502020204030204" pitchFamily="34" charset="0"/>
                <a:ea typeface="Calibri" panose="020F0502020204030204" pitchFamily="34" charset="0"/>
                <a:cs typeface="Times New Roman" panose="02020603050405020304" pitchFamily="18" charset="0"/>
              </a:rPr>
              <a:t> in the ED. Am J </a:t>
            </a:r>
            <a:r>
              <a:rPr lang="fr-CA" sz="2000" err="1">
                <a:effectLst/>
                <a:latin typeface="Calibri" panose="020F0502020204030204" pitchFamily="34" charset="0"/>
                <a:ea typeface="Calibri" panose="020F0502020204030204" pitchFamily="34" charset="0"/>
                <a:cs typeface="Times New Roman" panose="02020603050405020304" pitchFamily="18" charset="0"/>
              </a:rPr>
              <a:t>Emerg</a:t>
            </a:r>
            <a:r>
              <a:rPr lang="fr-CA" sz="2000">
                <a:effectLst/>
                <a:latin typeface="Calibri" panose="020F0502020204030204" pitchFamily="34" charset="0"/>
                <a:ea typeface="Calibri" panose="020F0502020204030204" pitchFamily="34" charset="0"/>
                <a:cs typeface="Times New Roman" panose="02020603050405020304" pitchFamily="18" charset="0"/>
              </a:rPr>
              <a:t> Med. 2008 Feb;26(2):196-201.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err="1">
                <a:effectLst/>
                <a:latin typeface="Calibri" panose="020F0502020204030204" pitchFamily="34" charset="0"/>
                <a:ea typeface="Calibri" panose="020F0502020204030204" pitchFamily="34" charset="0"/>
                <a:cs typeface="Times New Roman" panose="02020603050405020304" pitchFamily="18" charset="0"/>
              </a:rPr>
              <a:t>Ezekowitz</a:t>
            </a:r>
            <a:r>
              <a:rPr lang="en-US" sz="2000">
                <a:effectLst/>
                <a:latin typeface="Calibri" panose="020F0502020204030204" pitchFamily="34" charset="0"/>
                <a:ea typeface="Calibri" panose="020F0502020204030204" pitchFamily="34" charset="0"/>
                <a:cs typeface="Times New Roman" panose="02020603050405020304" pitchFamily="18" charset="0"/>
              </a:rPr>
              <a:t> et al., </a:t>
            </a:r>
            <a:r>
              <a:rPr lang="en-US" sz="200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 </a:t>
            </a:r>
            <a:r>
              <a:rPr lang="fr-CA" sz="2000" u="none"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2017 </a:t>
            </a:r>
            <a:r>
              <a:rPr lang="fr-CA" sz="2000" u="none" strike="noStrike"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Comprehensive</a:t>
            </a:r>
            <a:r>
              <a:rPr lang="fr-CA" sz="2000" u="none"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Update of the Canadian </a:t>
            </a:r>
            <a:r>
              <a:rPr lang="fr-CA" sz="2000" u="none" strike="noStrike"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Cardiovascular</a:t>
            </a:r>
            <a:r>
              <a:rPr lang="fr-CA" sz="2000" u="none"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Society Guidelines for the Management of </a:t>
            </a:r>
            <a:r>
              <a:rPr lang="fr-CA" sz="2000" u="none" strike="noStrike"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Heart</a:t>
            </a:r>
            <a:r>
              <a:rPr lang="fr-CA" sz="2000" u="none"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Failure.</a:t>
            </a:r>
            <a:r>
              <a:rPr lang="fr-CA" sz="2000">
                <a:effectLst/>
                <a:latin typeface="Calibri" panose="020F0502020204030204" pitchFamily="34" charset="0"/>
                <a:ea typeface="Calibri" panose="020F0502020204030204" pitchFamily="34" charset="0"/>
                <a:cs typeface="Times New Roman" panose="02020603050405020304" pitchFamily="18" charset="0"/>
              </a:rPr>
              <a:t> Can J </a:t>
            </a:r>
            <a:r>
              <a:rPr lang="fr-CA" sz="2000" err="1">
                <a:effectLst/>
                <a:latin typeface="Calibri" panose="020F0502020204030204" pitchFamily="34" charset="0"/>
                <a:ea typeface="Calibri" panose="020F0502020204030204" pitchFamily="34" charset="0"/>
                <a:cs typeface="Times New Roman" panose="02020603050405020304" pitchFamily="18" charset="0"/>
              </a:rPr>
              <a:t>Cardiol</a:t>
            </a:r>
            <a:r>
              <a:rPr lang="fr-CA" sz="2000">
                <a:effectLst/>
                <a:latin typeface="Calibri" panose="020F0502020204030204" pitchFamily="34" charset="0"/>
                <a:ea typeface="Calibri" panose="020F0502020204030204" pitchFamily="34" charset="0"/>
                <a:cs typeface="Times New Roman" panose="02020603050405020304" pitchFamily="18" charset="0"/>
              </a:rPr>
              <a:t>. 2017 Nov;33(11):1342-1433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King et al., </a:t>
            </a:r>
            <a:r>
              <a:rPr lang="fr-CA" sz="2000" err="1">
                <a:effectLst/>
                <a:latin typeface="Calibri" panose="020F0502020204030204" pitchFamily="34" charset="0"/>
                <a:ea typeface="Calibri" panose="020F0502020204030204" pitchFamily="34" charset="0"/>
                <a:cs typeface="Times New Roman" panose="02020603050405020304" pitchFamily="18" charset="0"/>
              </a:rPr>
              <a:t>Diagnosis</a:t>
            </a:r>
            <a:r>
              <a:rPr lang="fr-CA" sz="2000">
                <a:effectLst/>
                <a:latin typeface="Calibri" panose="020F0502020204030204" pitchFamily="34" charset="0"/>
                <a:ea typeface="Calibri" panose="020F0502020204030204" pitchFamily="34" charset="0"/>
                <a:cs typeface="Times New Roman" panose="02020603050405020304" pitchFamily="18" charset="0"/>
              </a:rPr>
              <a:t> and </a:t>
            </a:r>
            <a:r>
              <a:rPr lang="fr-CA" sz="2000" err="1">
                <a:effectLst/>
                <a:latin typeface="Calibri" panose="020F0502020204030204" pitchFamily="34" charset="0"/>
                <a:ea typeface="Calibri" panose="020F0502020204030204" pitchFamily="34" charset="0"/>
                <a:cs typeface="Times New Roman" panose="02020603050405020304" pitchFamily="18" charset="0"/>
              </a:rPr>
              <a:t>evaluation</a:t>
            </a:r>
            <a:r>
              <a:rPr lang="fr-CA" sz="2000">
                <a:effectLst/>
                <a:latin typeface="Calibri" panose="020F0502020204030204" pitchFamily="34" charset="0"/>
                <a:ea typeface="Calibri" panose="020F0502020204030204" pitchFamily="34" charset="0"/>
                <a:cs typeface="Times New Roman" panose="02020603050405020304" pitchFamily="18" charset="0"/>
              </a:rPr>
              <a:t> of </a:t>
            </a:r>
            <a:r>
              <a:rPr lang="fr-CA" sz="2000" err="1">
                <a:effectLst/>
                <a:latin typeface="Calibri" panose="020F0502020204030204" pitchFamily="34" charset="0"/>
                <a:ea typeface="Calibri" panose="020F0502020204030204" pitchFamily="34" charset="0"/>
                <a:cs typeface="Times New Roman" panose="02020603050405020304" pitchFamily="18" charset="0"/>
              </a:rPr>
              <a:t>heart</a:t>
            </a:r>
            <a:r>
              <a:rPr lang="fr-CA" sz="2000">
                <a:effectLst/>
                <a:latin typeface="Calibri" panose="020F0502020204030204" pitchFamily="34" charset="0"/>
                <a:ea typeface="Calibri" panose="020F0502020204030204" pitchFamily="34" charset="0"/>
                <a:cs typeface="Times New Roman" panose="02020603050405020304" pitchFamily="18" charset="0"/>
              </a:rPr>
              <a:t> </a:t>
            </a:r>
            <a:r>
              <a:rPr lang="fr-CA" sz="2000" err="1">
                <a:effectLst/>
                <a:latin typeface="Calibri" panose="020F0502020204030204" pitchFamily="34" charset="0"/>
                <a:ea typeface="Calibri" panose="020F0502020204030204" pitchFamily="34" charset="0"/>
                <a:cs typeface="Times New Roman" panose="02020603050405020304" pitchFamily="18" charset="0"/>
              </a:rPr>
              <a:t>failure</a:t>
            </a:r>
            <a:r>
              <a:rPr lang="fr-CA" sz="2000">
                <a:effectLst/>
                <a:latin typeface="Calibri" panose="020F0502020204030204" pitchFamily="34" charset="0"/>
                <a:ea typeface="Calibri" panose="020F0502020204030204" pitchFamily="34" charset="0"/>
                <a:cs typeface="Times New Roman" panose="02020603050405020304" pitchFamily="18" charset="0"/>
              </a:rPr>
              <a:t>. Am Fam </a:t>
            </a:r>
            <a:r>
              <a:rPr lang="fr-CA" sz="2000" err="1">
                <a:effectLst/>
                <a:latin typeface="Calibri" panose="020F0502020204030204" pitchFamily="34" charset="0"/>
                <a:ea typeface="Calibri" panose="020F0502020204030204" pitchFamily="34" charset="0"/>
                <a:cs typeface="Times New Roman" panose="02020603050405020304" pitchFamily="18" charset="0"/>
              </a:rPr>
              <a:t>Physician</a:t>
            </a:r>
            <a:r>
              <a:rPr lang="fr-CA" sz="2000">
                <a:effectLst/>
                <a:latin typeface="Calibri" panose="020F0502020204030204" pitchFamily="34" charset="0"/>
                <a:ea typeface="Calibri" panose="020F0502020204030204" pitchFamily="34" charset="0"/>
                <a:cs typeface="Times New Roman" panose="02020603050405020304" pitchFamily="18" charset="0"/>
              </a:rPr>
              <a:t>. 2012 Jun 15;85(12):1161-8.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2000">
                <a:effectLst/>
                <a:latin typeface="Calibri" panose="020F0502020204030204" pitchFamily="34" charset="0"/>
                <a:ea typeface="Calibri" panose="020F0502020204030204" pitchFamily="34" charset="0"/>
                <a:cs typeface="Times New Roman" panose="02020603050405020304" pitchFamily="18" charset="0"/>
              </a:rPr>
              <a:t>Hobbs et al</a:t>
            </a:r>
            <a:r>
              <a:rPr lang="fr-CA" sz="2000" u="sng">
                <a:effectLst/>
                <a:latin typeface="Calibri" panose="020F0502020204030204" pitchFamily="34" charset="0"/>
                <a:ea typeface="Calibri" panose="020F0502020204030204" pitchFamily="34" charset="0"/>
                <a:cs typeface="Times New Roman" panose="02020603050405020304" pitchFamily="18" charset="0"/>
              </a:rPr>
              <a:t>., </a:t>
            </a:r>
            <a:r>
              <a:rPr lang="fr-CA" sz="2000" u="sng" strike="noStrike"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Heart</a:t>
            </a:r>
            <a:r>
              <a:rPr lang="fr-CA" sz="2000" u="sng"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a:t>
            </a:r>
            <a:r>
              <a:rPr lang="fr-CA" sz="2000" u="sng" strike="noStrike"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failure</a:t>
            </a:r>
            <a:r>
              <a:rPr lang="fr-CA" sz="2000" u="sng"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a:t>
            </a:r>
            <a:r>
              <a:rPr lang="fr-CA" sz="2000" u="sng" strike="noStrike"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Diagnosis</a:t>
            </a:r>
            <a:r>
              <a:rPr lang="fr-CA" sz="2000" u="sng"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of </a:t>
            </a:r>
            <a:r>
              <a:rPr lang="fr-CA" sz="2000" u="sng" strike="noStrike"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heart</a:t>
            </a:r>
            <a:r>
              <a:rPr lang="fr-CA" sz="2000" u="sng"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a:t>
            </a:r>
            <a:r>
              <a:rPr lang="fr-CA" sz="2000" u="sng" strike="noStrike"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failure</a:t>
            </a:r>
            <a:r>
              <a:rPr lang="fr-CA" sz="2000" u="sng"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in </a:t>
            </a:r>
            <a:r>
              <a:rPr lang="fr-CA" sz="2000" u="sng" strike="noStrike"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primary</a:t>
            </a:r>
            <a:r>
              <a:rPr lang="fr-CA" sz="2000" u="sng"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care.</a:t>
            </a:r>
            <a:r>
              <a:rPr lang="fr-CA" sz="2000" u="sng">
                <a:effectLst/>
                <a:latin typeface="Calibri" panose="020F0502020204030204" pitchFamily="34" charset="0"/>
                <a:ea typeface="Calibri" panose="020F0502020204030204" pitchFamily="34" charset="0"/>
                <a:cs typeface="Times New Roman" panose="02020603050405020304" pitchFamily="18" charset="0"/>
              </a:rPr>
              <a:t> </a:t>
            </a:r>
            <a:r>
              <a:rPr lang="fr-CA" sz="2000" u="sng" err="1">
                <a:effectLst/>
                <a:latin typeface="Calibri" panose="020F0502020204030204" pitchFamily="34" charset="0"/>
                <a:ea typeface="Calibri" panose="020F0502020204030204" pitchFamily="34" charset="0"/>
                <a:cs typeface="Times New Roman" panose="02020603050405020304" pitchFamily="18" charset="0"/>
              </a:rPr>
              <a:t>Heart</a:t>
            </a:r>
            <a:r>
              <a:rPr lang="fr-CA" sz="2000">
                <a:effectLst/>
                <a:latin typeface="Calibri" panose="020F0502020204030204" pitchFamily="34" charset="0"/>
                <a:ea typeface="Calibri" panose="020F0502020204030204" pitchFamily="34" charset="0"/>
                <a:cs typeface="Times New Roman" panose="02020603050405020304" pitchFamily="18" charset="0"/>
              </a:rPr>
              <a:t>. 2010 Nov;96(21):1773-7.</a:t>
            </a:r>
          </a:p>
          <a:p>
            <a:pPr marL="0">
              <a:lnSpc>
                <a:spcPct val="107000"/>
              </a:lnSpc>
              <a:spcBef>
                <a:spcPts val="0"/>
              </a:spcBef>
              <a:spcAft>
                <a:spcPts val="800"/>
              </a:spcAft>
            </a:pPr>
            <a:r>
              <a:rPr lang="en-CA" sz="2000">
                <a:effectLst/>
                <a:latin typeface="Calibri" panose="020F0502020204030204" pitchFamily="34" charset="0"/>
                <a:ea typeface="Calibri" panose="020F0502020204030204" pitchFamily="34" charset="0"/>
                <a:cs typeface="Times New Roman" panose="02020603050405020304" pitchFamily="18" charset="0"/>
              </a:rPr>
              <a:t>Doust et al., The Role of BNP Testing in Heart Failure. Am Fam Physician. 2006;74(11):1893-1900</a:t>
            </a:r>
          </a:p>
          <a:p>
            <a:pPr marL="0">
              <a:lnSpc>
                <a:spcPct val="107000"/>
              </a:lnSpc>
              <a:spcBef>
                <a:spcPts val="0"/>
              </a:spcBef>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Cowie MR et al., Value of natriuretic peptides in assessment of patients with possible new heart failure in primary care.</a:t>
            </a:r>
            <a:r>
              <a:rPr lang="en-US" sz="2000">
                <a:solidFill>
                  <a:srgbClr val="5B616B"/>
                </a:solidFill>
                <a:effectLst/>
                <a:latin typeface="Segoe UI" panose="020B0502040204020203" pitchFamily="34" charset="0"/>
                <a:ea typeface="Calibri" panose="020F0502020204030204" pitchFamily="34" charset="0"/>
                <a:cs typeface="Times New Roman" panose="02020603050405020304" pitchFamily="18" charset="0"/>
              </a:rPr>
              <a:t> </a:t>
            </a:r>
            <a:r>
              <a:rPr lang="fr-CA" sz="2000">
                <a:effectLst/>
                <a:latin typeface="Calibri" panose="020F0502020204030204" pitchFamily="34" charset="0"/>
                <a:ea typeface="Calibri" panose="020F0502020204030204" pitchFamily="34" charset="0"/>
                <a:cs typeface="Times New Roman" panose="02020603050405020304" pitchFamily="18" charset="0"/>
              </a:rPr>
              <a:t>Lancet. 1997 </a:t>
            </a:r>
            <a:r>
              <a:rPr lang="fr-CA" sz="2000" err="1">
                <a:effectLst/>
                <a:latin typeface="Calibri" panose="020F0502020204030204" pitchFamily="34" charset="0"/>
                <a:ea typeface="Calibri" panose="020F0502020204030204" pitchFamily="34" charset="0"/>
                <a:cs typeface="Times New Roman" panose="02020603050405020304" pitchFamily="18" charset="0"/>
              </a:rPr>
              <a:t>Nov</a:t>
            </a:r>
            <a:r>
              <a:rPr lang="fr-CA" sz="2000">
                <a:effectLst/>
                <a:latin typeface="Calibri" panose="020F0502020204030204" pitchFamily="34" charset="0"/>
                <a:ea typeface="Calibri" panose="020F0502020204030204" pitchFamily="34" charset="0"/>
                <a:cs typeface="Times New Roman" panose="02020603050405020304" pitchFamily="18" charset="0"/>
              </a:rPr>
              <a:t> 8;350(9088):1349-53.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A32B4A4-37FB-4FE5-1F5A-18DC9E32B92F}"/>
              </a:ext>
            </a:extLst>
          </p:cNvPr>
          <p:cNvSpPr txBox="1"/>
          <p:nvPr/>
        </p:nvSpPr>
        <p:spPr>
          <a:xfrm>
            <a:off x="1545771" y="5910943"/>
            <a:ext cx="8828315" cy="646331"/>
          </a:xfrm>
          <a:prstGeom prst="rect">
            <a:avLst/>
          </a:prstGeom>
          <a:noFill/>
        </p:spPr>
        <p:txBody>
          <a:bodyPr wrap="square" rtlCol="0">
            <a:spAutoFit/>
          </a:bodyPr>
          <a:lstStyle/>
          <a:p>
            <a:r>
              <a:rPr lang="en-CA" sz="1800" b="0" i="0">
                <a:solidFill>
                  <a:srgbClr val="ED5C57"/>
                </a:solidFill>
                <a:effectLst/>
                <a:latin typeface="Calibri" panose="020F0502020204030204" pitchFamily="34" charset="0"/>
              </a:rPr>
              <a:t>Dr. </a:t>
            </a:r>
            <a:r>
              <a:rPr lang="en-CA" sz="1800" b="0" i="0" err="1">
                <a:solidFill>
                  <a:srgbClr val="ED5C57"/>
                </a:solidFill>
                <a:effectLst/>
                <a:latin typeface="Calibri" panose="020F0502020204030204" pitchFamily="34" charset="0"/>
              </a:rPr>
              <a:t>Ramakanta</a:t>
            </a:r>
            <a:r>
              <a:rPr lang="en-CA" sz="1800" b="0" i="0">
                <a:solidFill>
                  <a:srgbClr val="ED5C57"/>
                </a:solidFill>
                <a:effectLst/>
                <a:latin typeface="Calibri" panose="020F0502020204030204" pitchFamily="34" charset="0"/>
              </a:rPr>
              <a:t>, the son of a farmer, is a famous cardiovascular surgeon from India. As per Wikipedia, he was once called “one of the safest heart surgeons in the world”!</a:t>
            </a:r>
            <a:endParaRPr lang="en-US"/>
          </a:p>
        </p:txBody>
      </p:sp>
      <p:sp>
        <p:nvSpPr>
          <p:cNvPr id="3" name="TextBox 2">
            <a:extLst>
              <a:ext uri="{FF2B5EF4-FFF2-40B4-BE49-F238E27FC236}">
                <a16:creationId xmlns:a16="http://schemas.microsoft.com/office/drawing/2014/main" id="{29724716-0A9C-BEDD-9024-BCB317DB6314}"/>
              </a:ext>
            </a:extLst>
          </p:cNvPr>
          <p:cNvSpPr txBox="1"/>
          <p:nvPr/>
        </p:nvSpPr>
        <p:spPr>
          <a:xfrm>
            <a:off x="2527610" y="300726"/>
            <a:ext cx="7965770" cy="523220"/>
          </a:xfrm>
          <a:prstGeom prst="rect">
            <a:avLst/>
          </a:prstGeom>
          <a:noFill/>
        </p:spPr>
        <p:txBody>
          <a:bodyPr wrap="none" rtlCol="0">
            <a:spAutoFit/>
          </a:bodyPr>
          <a:lstStyle/>
          <a:p>
            <a:r>
              <a:rPr lang="en-US" sz="2800"/>
              <a:t>Mr. </a:t>
            </a:r>
            <a:r>
              <a:rPr lang="en-US" sz="2800" err="1"/>
              <a:t>Ramakanta</a:t>
            </a:r>
            <a:r>
              <a:rPr lang="en-US" sz="2800"/>
              <a:t> – First Line CHF Treatment References</a:t>
            </a:r>
          </a:p>
        </p:txBody>
      </p:sp>
    </p:spTree>
    <p:extLst>
      <p:ext uri="{BB962C8B-B14F-4D97-AF65-F5344CB8AC3E}">
        <p14:creationId xmlns:p14="http://schemas.microsoft.com/office/powerpoint/2010/main" val="247928896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55353EA-8875-5996-AFAA-7EB15C54311D}"/>
              </a:ext>
            </a:extLst>
          </p:cNvPr>
          <p:cNvSpPr txBox="1">
            <a:spLocks/>
          </p:cNvSpPr>
          <p:nvPr/>
        </p:nvSpPr>
        <p:spPr>
          <a:xfrm>
            <a:off x="308359" y="1381125"/>
            <a:ext cx="4958966" cy="49844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p>
        </p:txBody>
      </p:sp>
      <p:sp>
        <p:nvSpPr>
          <p:cNvPr id="6" name="TextBox 5">
            <a:extLst>
              <a:ext uri="{FF2B5EF4-FFF2-40B4-BE49-F238E27FC236}">
                <a16:creationId xmlns:a16="http://schemas.microsoft.com/office/drawing/2014/main" id="{0E107500-13A5-402D-E0AA-B34AFECEED8D}"/>
              </a:ext>
            </a:extLst>
          </p:cNvPr>
          <p:cNvSpPr txBox="1"/>
          <p:nvPr/>
        </p:nvSpPr>
        <p:spPr>
          <a:xfrm>
            <a:off x="308359" y="492430"/>
            <a:ext cx="10871475" cy="6895542"/>
          </a:xfrm>
          <a:prstGeom prst="rect">
            <a:avLst/>
          </a:prstGeom>
          <a:noFill/>
        </p:spPr>
        <p:txBody>
          <a:bodyPr wrap="square">
            <a:spAutoFit/>
          </a:bodyPr>
          <a:lstStyle/>
          <a:p>
            <a:pPr marL="0" marR="0">
              <a:lnSpc>
                <a:spcPct val="107000"/>
              </a:lnSpc>
              <a:spcBef>
                <a:spcPts val="0"/>
              </a:spcBef>
              <a:spcAft>
                <a:spcPts val="0"/>
              </a:spcAft>
            </a:pPr>
            <a:r>
              <a:rPr lang="en-US" sz="1800" kern="100" err="1">
                <a:effectLst/>
                <a:latin typeface="Calibri" panose="020F0502020204030204" pitchFamily="34" charset="0"/>
                <a:ea typeface="Calibri" panose="020F0502020204030204" pitchFamily="34" charset="0"/>
                <a:cs typeface="Calibri" panose="020F0502020204030204" pitchFamily="34" charset="0"/>
              </a:rPr>
              <a:t>Audibert</a:t>
            </a:r>
            <a:r>
              <a:rPr lang="en-US" sz="1800" kern="100">
                <a:effectLst/>
                <a:latin typeface="Calibri" panose="020F0502020204030204" pitchFamily="34" charset="0"/>
                <a:ea typeface="Calibri" panose="020F0502020204030204" pitchFamily="34" charset="0"/>
                <a:cs typeface="Calibri" panose="020F0502020204030204" pitchFamily="34" charset="0"/>
              </a:rPr>
              <a:t> F, De </a:t>
            </a:r>
            <a:r>
              <a:rPr lang="en-US" sz="1800" kern="100" err="1">
                <a:effectLst/>
                <a:latin typeface="Calibri" panose="020F0502020204030204" pitchFamily="34" charset="0"/>
                <a:ea typeface="Calibri" panose="020F0502020204030204" pitchFamily="34" charset="0"/>
                <a:cs typeface="Calibri" panose="020F0502020204030204" pitchFamily="34" charset="0"/>
              </a:rPr>
              <a:t>Bie</a:t>
            </a:r>
            <a:r>
              <a:rPr lang="en-US" sz="1800" kern="100">
                <a:effectLst/>
                <a:latin typeface="Calibri" panose="020F0502020204030204" pitchFamily="34" charset="0"/>
                <a:ea typeface="Calibri" panose="020F0502020204030204" pitchFamily="34" charset="0"/>
                <a:cs typeface="Calibri" panose="020F0502020204030204" pitchFamily="34" charset="0"/>
              </a:rPr>
              <a:t> I, Johnson J et al.  </a:t>
            </a:r>
            <a:r>
              <a:rPr lang="en-US" sz="1800" kern="0">
                <a:effectLst/>
                <a:latin typeface="Calibri" panose="020F0502020204030204" pitchFamily="34" charset="0"/>
                <a:ea typeface="Calibri" panose="020F0502020204030204" pitchFamily="34" charset="0"/>
                <a:cs typeface="Calibri" panose="020F0502020204030204" pitchFamily="34" charset="0"/>
              </a:rPr>
              <a:t>No. 348-Joint SOGC-CCMG Guideline: Update on Prenatal Screening for Fetal Aneuploidy, Fetal Anomalies, and Adverse Pregnancy Outcomes. J </a:t>
            </a:r>
            <a:r>
              <a:rPr lang="en-US" sz="1800" kern="0" err="1">
                <a:effectLst/>
                <a:latin typeface="Calibri" panose="020F0502020204030204" pitchFamily="34" charset="0"/>
                <a:ea typeface="Calibri" panose="020F0502020204030204" pitchFamily="34" charset="0"/>
                <a:cs typeface="Calibri" panose="020F0502020204030204" pitchFamily="34" charset="0"/>
              </a:rPr>
              <a:t>Obstet</a:t>
            </a:r>
            <a:r>
              <a:rPr lang="en-US" sz="1800" kern="0">
                <a:effectLst/>
                <a:latin typeface="Calibri" panose="020F0502020204030204" pitchFamily="34" charset="0"/>
                <a:ea typeface="Calibri" panose="020F0502020204030204" pitchFamily="34" charset="0"/>
                <a:cs typeface="Calibri" panose="020F0502020204030204" pitchFamily="34" charset="0"/>
              </a:rPr>
              <a:t> </a:t>
            </a:r>
            <a:r>
              <a:rPr lang="en-US" sz="1800" kern="0" err="1">
                <a:effectLst/>
                <a:latin typeface="Calibri" panose="020F0502020204030204" pitchFamily="34" charset="0"/>
                <a:ea typeface="Calibri" panose="020F0502020204030204" pitchFamily="34" charset="0"/>
                <a:cs typeface="Calibri" panose="020F0502020204030204" pitchFamily="34" charset="0"/>
              </a:rPr>
              <a:t>Gynaecol</a:t>
            </a:r>
            <a:r>
              <a:rPr lang="en-US" sz="1800" kern="0">
                <a:effectLst/>
                <a:latin typeface="Calibri" panose="020F0502020204030204" pitchFamily="34" charset="0"/>
                <a:ea typeface="Calibri" panose="020F0502020204030204" pitchFamily="34" charset="0"/>
                <a:cs typeface="Calibri" panose="020F0502020204030204" pitchFamily="34" charset="0"/>
              </a:rPr>
              <a:t> Can 2017;39(9):805e817.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a:effectLst/>
                <a:latin typeface="Calibri" panose="020F0502020204030204" pitchFamily="34" charset="0"/>
                <a:ea typeface="Calibri" panose="020F0502020204030204" pitchFamily="34" charset="0"/>
                <a:cs typeface="Calibri" panose="020F0502020204030204" pitchFamily="34" charset="0"/>
              </a:rPr>
              <a:t> </a:t>
            </a:r>
            <a:r>
              <a:rPr lang="en-US" sz="1800" kern="0" err="1">
                <a:effectLst/>
                <a:latin typeface="Calibri" panose="020F0502020204030204" pitchFamily="34" charset="0"/>
                <a:ea typeface="Calibri" panose="020F0502020204030204" pitchFamily="34" charset="0"/>
                <a:cs typeface="Calibri" panose="020F0502020204030204" pitchFamily="34" charset="0"/>
              </a:rPr>
              <a:t>Alldred_SK</a:t>
            </a:r>
            <a:r>
              <a:rPr lang="en-US" sz="1800" kern="0">
                <a:effectLst/>
                <a:latin typeface="Calibri" panose="020F0502020204030204" pitchFamily="34" charset="0"/>
                <a:ea typeface="Calibri" panose="020F0502020204030204" pitchFamily="34" charset="0"/>
                <a:cs typeface="Calibri" panose="020F0502020204030204" pitchFamily="34" charset="0"/>
              </a:rPr>
              <a:t>, </a:t>
            </a:r>
            <a:r>
              <a:rPr lang="en-US" sz="1800" kern="0" err="1">
                <a:effectLst/>
                <a:latin typeface="Calibri" panose="020F0502020204030204" pitchFamily="34" charset="0"/>
                <a:ea typeface="Calibri" panose="020F0502020204030204" pitchFamily="34" charset="0"/>
                <a:cs typeface="Calibri" panose="020F0502020204030204" pitchFamily="34" charset="0"/>
              </a:rPr>
              <a:t>Takwoingi_Y</a:t>
            </a:r>
            <a:r>
              <a:rPr lang="en-US" sz="1800" kern="0">
                <a:effectLst/>
                <a:latin typeface="Calibri" panose="020F0502020204030204" pitchFamily="34" charset="0"/>
                <a:ea typeface="Calibri" panose="020F0502020204030204" pitchFamily="34" charset="0"/>
                <a:cs typeface="Calibri" panose="020F0502020204030204" pitchFamily="34" charset="0"/>
              </a:rPr>
              <a:t>, </a:t>
            </a:r>
            <a:r>
              <a:rPr lang="en-US" sz="1800" kern="0" err="1">
                <a:effectLst/>
                <a:latin typeface="Calibri" panose="020F0502020204030204" pitchFamily="34" charset="0"/>
                <a:ea typeface="Calibri" panose="020F0502020204030204" pitchFamily="34" charset="0"/>
                <a:cs typeface="Calibri" panose="020F0502020204030204" pitchFamily="34" charset="0"/>
              </a:rPr>
              <a:t>Guo_B</a:t>
            </a:r>
            <a:r>
              <a:rPr lang="en-US" sz="1800" kern="0">
                <a:effectLst/>
                <a:latin typeface="Calibri" panose="020F0502020204030204" pitchFamily="34" charset="0"/>
                <a:ea typeface="Calibri" panose="020F0502020204030204" pitchFamily="34" charset="0"/>
                <a:cs typeface="Calibri" panose="020F0502020204030204" pitchFamily="34" charset="0"/>
              </a:rPr>
              <a:t>, </a:t>
            </a:r>
            <a:r>
              <a:rPr lang="en-US" sz="1800" kern="0" err="1">
                <a:effectLst/>
                <a:latin typeface="Calibri" panose="020F0502020204030204" pitchFamily="34" charset="0"/>
                <a:ea typeface="Calibri" panose="020F0502020204030204" pitchFamily="34" charset="0"/>
                <a:cs typeface="Calibri" panose="020F0502020204030204" pitchFamily="34" charset="0"/>
              </a:rPr>
              <a:t>Pennant_M</a:t>
            </a:r>
            <a:r>
              <a:rPr lang="en-US" sz="1800" kern="0">
                <a:effectLst/>
                <a:latin typeface="Calibri" panose="020F0502020204030204" pitchFamily="34" charset="0"/>
                <a:ea typeface="Calibri" panose="020F0502020204030204" pitchFamily="34" charset="0"/>
                <a:cs typeface="Calibri" panose="020F0502020204030204" pitchFamily="34" charset="0"/>
              </a:rPr>
              <a:t>, </a:t>
            </a:r>
            <a:r>
              <a:rPr lang="en-US" sz="1800" kern="0" err="1">
                <a:effectLst/>
                <a:latin typeface="Calibri" panose="020F0502020204030204" pitchFamily="34" charset="0"/>
                <a:ea typeface="Calibri" panose="020F0502020204030204" pitchFamily="34" charset="0"/>
                <a:cs typeface="Calibri" panose="020F0502020204030204" pitchFamily="34" charset="0"/>
              </a:rPr>
              <a:t>Deeks_JJ</a:t>
            </a:r>
            <a:r>
              <a:rPr lang="en-US" sz="1800" kern="0">
                <a:effectLst/>
                <a:latin typeface="Calibri" panose="020F0502020204030204" pitchFamily="34" charset="0"/>
                <a:ea typeface="Calibri" panose="020F0502020204030204" pitchFamily="34" charset="0"/>
                <a:cs typeface="Calibri" panose="020F0502020204030204" pitchFamily="34" charset="0"/>
              </a:rPr>
              <a:t>, </a:t>
            </a:r>
            <a:r>
              <a:rPr lang="en-US" sz="1800" kern="0" err="1">
                <a:effectLst/>
                <a:latin typeface="Calibri" panose="020F0502020204030204" pitchFamily="34" charset="0"/>
                <a:ea typeface="Calibri" panose="020F0502020204030204" pitchFamily="34" charset="0"/>
                <a:cs typeface="Calibri" panose="020F0502020204030204" pitchFamily="34" charset="0"/>
              </a:rPr>
              <a:t>Neilson_JP,et</a:t>
            </a:r>
            <a:r>
              <a:rPr lang="en-US" sz="1800" kern="0">
                <a:effectLst/>
                <a:latin typeface="Calibri" panose="020F0502020204030204" pitchFamily="34" charset="0"/>
                <a:ea typeface="Calibri" panose="020F0502020204030204" pitchFamily="34" charset="0"/>
                <a:cs typeface="Calibri" panose="020F0502020204030204" pitchFamily="34" charset="0"/>
              </a:rPr>
              <a:t> al. First trimester serum tests for Down's syndrome screening</a:t>
            </a:r>
            <a:r>
              <a:rPr lang="en-US" sz="1800" i="1" kern="0">
                <a:effectLst/>
                <a:latin typeface="Calibri" panose="020F0502020204030204" pitchFamily="34" charset="0"/>
                <a:ea typeface="Calibri" panose="020F0502020204030204" pitchFamily="34" charset="0"/>
                <a:cs typeface="Calibri" panose="020F0502020204030204" pitchFamily="34" charset="0"/>
              </a:rPr>
              <a:t> Cochrane Database of Systematic Reviews </a:t>
            </a:r>
            <a:r>
              <a:rPr lang="en-US" sz="1800" kern="0">
                <a:effectLst/>
                <a:latin typeface="Calibri" panose="020F0502020204030204" pitchFamily="34" charset="0"/>
                <a:ea typeface="Calibri" panose="020F0502020204030204" pitchFamily="34" charset="0"/>
                <a:cs typeface="Calibri" panose="020F0502020204030204" pitchFamily="34" charset="0"/>
              </a:rPr>
              <a:t>2015, Issue 11.</a:t>
            </a:r>
            <a:r>
              <a:rPr lang="en-US" sz="1800" kern="100">
                <a:effectLst/>
                <a:latin typeface="Calibri" panose="020F0502020204030204" pitchFamily="34" charset="0"/>
                <a:ea typeface="Calibri" panose="020F0502020204030204" pitchFamily="34" charset="0"/>
                <a:cs typeface="Calibri" panose="020F0502020204030204" pitchFamily="34" charset="0"/>
              </a:rPr>
              <a:t>Alldred S, </a:t>
            </a:r>
            <a:r>
              <a:rPr lang="en-US" sz="1800" kern="100" err="1">
                <a:effectLst/>
                <a:latin typeface="Calibri" panose="020F0502020204030204" pitchFamily="34" charset="0"/>
                <a:ea typeface="Calibri" panose="020F0502020204030204" pitchFamily="34" charset="0"/>
                <a:cs typeface="Calibri" panose="020F0502020204030204" pitchFamily="34" charset="0"/>
              </a:rPr>
              <a:t>Takwoingi</a:t>
            </a:r>
            <a:r>
              <a:rPr lang="en-US" sz="1800" kern="100">
                <a:effectLst/>
                <a:latin typeface="Calibri" panose="020F0502020204030204" pitchFamily="34" charset="0"/>
                <a:ea typeface="Calibri" panose="020F0502020204030204" pitchFamily="34" charset="0"/>
                <a:cs typeface="Calibri" panose="020F0502020204030204" pitchFamily="34" charset="0"/>
              </a:rPr>
              <a:t> Y, Guo B et al.  </a:t>
            </a:r>
            <a:r>
              <a:rPr lang="en-US" sz="1800" kern="0">
                <a:effectLst/>
                <a:latin typeface="Calibri" panose="020F0502020204030204" pitchFamily="34" charset="0"/>
                <a:ea typeface="Calibri" panose="020F0502020204030204" pitchFamily="34" charset="0"/>
                <a:cs typeface="Calibri" panose="020F0502020204030204" pitchFamily="34" charset="0"/>
              </a:rPr>
              <a:t>Fi First trimester ultrasound tests alone or in combination with first trimester serum tests for Down's syndrome </a:t>
            </a:r>
            <a:r>
              <a:rPr lang="en-US" sz="1800" kern="0" err="1">
                <a:effectLst/>
                <a:latin typeface="Calibri" panose="020F0502020204030204" pitchFamily="34" charset="0"/>
                <a:ea typeface="Calibri" panose="020F0502020204030204" pitchFamily="34" charset="0"/>
                <a:cs typeface="Calibri" panose="020F0502020204030204" pitchFamily="34" charset="0"/>
              </a:rPr>
              <a:t>screening.Cochrane</a:t>
            </a:r>
            <a:r>
              <a:rPr lang="en-US" sz="1800" kern="0">
                <a:effectLst/>
                <a:latin typeface="Calibri" panose="020F0502020204030204" pitchFamily="34" charset="0"/>
                <a:ea typeface="Calibri" panose="020F0502020204030204" pitchFamily="34" charset="0"/>
                <a:cs typeface="Calibri" panose="020F0502020204030204" pitchFamily="34" charset="0"/>
              </a:rPr>
              <a:t> Database of Systematic Reviews 2017, Issue 3. Art. No.: CD012600.</a:t>
            </a:r>
            <a:r>
              <a:rPr lang="en-US" sz="1800" kern="100">
                <a:effectLst/>
                <a:latin typeface="Calibri" panose="020F0502020204030204" pitchFamily="34" charset="0"/>
                <a:ea typeface="Calibri" panose="020F0502020204030204" pitchFamily="34" charset="0"/>
                <a:cs typeface="Times New Roman" panose="02020603050405020304" pitchFamily="18" charset="0"/>
              </a:rPr>
              <a:t>Alldred SK,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Takwoingi</a:t>
            </a:r>
            <a:r>
              <a:rPr lang="en-US" sz="1800" kern="100">
                <a:effectLst/>
                <a:latin typeface="Calibri" panose="020F0502020204030204" pitchFamily="34" charset="0"/>
                <a:ea typeface="Calibri" panose="020F0502020204030204" pitchFamily="34" charset="0"/>
                <a:cs typeface="Times New Roman" panose="02020603050405020304" pitchFamily="18" charset="0"/>
              </a:rPr>
              <a:t> Y, Guo B, et al. First and second trimester serum tests with and without first trimester ultrasound tests for Down's syndrome screening. Cochrane Database of Systematic Reviews 2017, Issue 3. Art. No.: CD012599.</a:t>
            </a:r>
            <a:r>
              <a:rPr lang="en-US" sz="1800" kern="0">
                <a:effectLst/>
                <a:latin typeface="Calibri" panose="020F0502020204030204" pitchFamily="34" charset="0"/>
                <a:ea typeface="Calibri" panose="020F0502020204030204" pitchFamily="34" charset="0"/>
                <a:cs typeface="Calibri" panose="020F0502020204030204" pitchFamily="34" charset="0"/>
              </a:rPr>
              <a:t>Alldred_SK, </a:t>
            </a:r>
            <a:r>
              <a:rPr lang="en-US" sz="1800" kern="0" err="1">
                <a:effectLst/>
                <a:latin typeface="Calibri" panose="020F0502020204030204" pitchFamily="34" charset="0"/>
                <a:ea typeface="Calibri" panose="020F0502020204030204" pitchFamily="34" charset="0"/>
                <a:cs typeface="Calibri" panose="020F0502020204030204" pitchFamily="34" charset="0"/>
              </a:rPr>
              <a:t>Deeks_JJ</a:t>
            </a:r>
            <a:r>
              <a:rPr lang="en-US" sz="1800" kern="0">
                <a:effectLst/>
                <a:latin typeface="Calibri" panose="020F0502020204030204" pitchFamily="34" charset="0"/>
                <a:ea typeface="Calibri" panose="020F0502020204030204" pitchFamily="34" charset="0"/>
                <a:cs typeface="Calibri" panose="020F0502020204030204" pitchFamily="34" charset="0"/>
              </a:rPr>
              <a:t>, </a:t>
            </a:r>
            <a:r>
              <a:rPr lang="en-US" sz="1800" kern="0" err="1">
                <a:effectLst/>
                <a:latin typeface="Calibri" panose="020F0502020204030204" pitchFamily="34" charset="0"/>
                <a:ea typeface="Calibri" panose="020F0502020204030204" pitchFamily="34" charset="0"/>
                <a:cs typeface="Calibri" panose="020F0502020204030204" pitchFamily="34" charset="0"/>
              </a:rPr>
              <a:t>Guo_B</a:t>
            </a:r>
            <a:r>
              <a:rPr lang="en-US" sz="1800" kern="0">
                <a:effectLst/>
                <a:latin typeface="Calibri" panose="020F0502020204030204" pitchFamily="34" charset="0"/>
                <a:ea typeface="Calibri" panose="020F0502020204030204" pitchFamily="34" charset="0"/>
                <a:cs typeface="Calibri" panose="020F0502020204030204" pitchFamily="34" charset="0"/>
              </a:rPr>
              <a:t> et al .Second trimester serum tests for Down's Syndrome screening. Cochrane Database of Systematic Reviews</a:t>
            </a:r>
            <a:r>
              <a:rPr lang="en-US" sz="1800" i="1" kern="0">
                <a:effectLst/>
                <a:latin typeface="Calibri" panose="020F0502020204030204" pitchFamily="34" charset="0"/>
                <a:ea typeface="Calibri" panose="020F0502020204030204" pitchFamily="34" charset="0"/>
                <a:cs typeface="Calibri" panose="020F0502020204030204" pitchFamily="34" charset="0"/>
              </a:rPr>
              <a:t> </a:t>
            </a:r>
            <a:r>
              <a:rPr lang="en-US" sz="1800" kern="0">
                <a:effectLst/>
                <a:latin typeface="Calibri" panose="020F0502020204030204" pitchFamily="34" charset="0"/>
                <a:ea typeface="Calibri" panose="020F0502020204030204" pitchFamily="34" charset="0"/>
                <a:cs typeface="Calibri" panose="020F0502020204030204" pitchFamily="34" charset="0"/>
              </a:rPr>
              <a:t>2012, Issue 6. Art. No.: CD009925.</a:t>
            </a:r>
          </a:p>
          <a:p>
            <a:pPr marL="0" marR="0">
              <a:lnSpc>
                <a:spcPct val="107000"/>
              </a:lnSpc>
              <a:spcBef>
                <a:spcPts val="0"/>
              </a:spcBef>
              <a:spcAft>
                <a:spcPts val="0"/>
              </a:spcAft>
            </a:pPr>
            <a:r>
              <a:rPr lang="en-US" sz="1800" kern="0">
                <a:effectLst/>
                <a:latin typeface="Calibri" panose="020F0502020204030204" pitchFamily="34" charset="0"/>
                <a:ea typeface="Calibri" panose="020F0502020204030204" pitchFamily="34" charset="0"/>
                <a:cs typeface="Calibri" panose="020F0502020204030204" pitchFamily="34" charset="0"/>
              </a:rPr>
              <a:t>Dougan S, Okun N, </a:t>
            </a:r>
            <a:r>
              <a:rPr lang="en-US" sz="1800" kern="0" err="1">
                <a:effectLst/>
                <a:latin typeface="Calibri" panose="020F0502020204030204" pitchFamily="34" charset="0"/>
                <a:ea typeface="Calibri" panose="020F0502020204030204" pitchFamily="34" charset="0"/>
                <a:cs typeface="Calibri" panose="020F0502020204030204" pitchFamily="34" charset="0"/>
              </a:rPr>
              <a:t>Bellai-Dussault</a:t>
            </a:r>
            <a:r>
              <a:rPr lang="en-US" sz="1800" kern="0">
                <a:effectLst/>
                <a:latin typeface="Calibri" panose="020F0502020204030204" pitchFamily="34" charset="0"/>
                <a:ea typeface="Calibri" panose="020F0502020204030204" pitchFamily="34" charset="0"/>
                <a:cs typeface="Calibri" panose="020F0502020204030204" pitchFamily="34" charset="0"/>
              </a:rPr>
              <a:t> K, et al. Performance of a universal prenatal screening</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a:effectLst/>
                <a:latin typeface="Calibri" panose="020F0502020204030204" pitchFamily="34" charset="0"/>
                <a:ea typeface="Calibri" panose="020F0502020204030204" pitchFamily="34" charset="0"/>
                <a:cs typeface="Calibri" panose="020F0502020204030204" pitchFamily="34" charset="0"/>
              </a:rPr>
              <a:t>program incorporating cell-free fetal DNA</a:t>
            </a:r>
            <a:r>
              <a:rPr lang="en-US" kern="100">
                <a:latin typeface="Calibri" panose="020F0502020204030204" pitchFamily="34" charset="0"/>
                <a:ea typeface="Calibri" panose="020F0502020204030204" pitchFamily="34" charset="0"/>
                <a:cs typeface="Times New Roman" panose="02020603050405020304" pitchFamily="18" charset="0"/>
              </a:rPr>
              <a:t> </a:t>
            </a:r>
            <a:r>
              <a:rPr lang="en-US" sz="1800" kern="0">
                <a:effectLst/>
                <a:latin typeface="Calibri" panose="020F0502020204030204" pitchFamily="34" charset="0"/>
                <a:ea typeface="Calibri" panose="020F0502020204030204" pitchFamily="34" charset="0"/>
                <a:cs typeface="Calibri" panose="020F0502020204030204" pitchFamily="34" charset="0"/>
              </a:rPr>
              <a:t>analysis in Ontario, Canada  CMAJ 2021 August 3;193:E1156-63. </a:t>
            </a: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 Quality Ontario. Noninvasive prenatal testing for </a:t>
            </a:r>
            <a:r>
              <a:rPr lang="en-US" sz="1800" kern="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trisomies</a:t>
            </a: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21, 18, and 13, sex</a:t>
            </a:r>
            <a:r>
              <a:rPr lang="en-US" kern="100">
                <a:latin typeface="Calibri" panose="020F0502020204030204" pitchFamily="34" charset="0"/>
                <a:ea typeface="Calibri" panose="020F0502020204030204" pitchFamily="34" charset="0"/>
                <a:cs typeface="Times New Roman" panose="02020603050405020304" pitchFamily="18" charset="0"/>
              </a:rPr>
              <a:t> </a:t>
            </a: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chromosome aneuploidies, and microdeletions: a health technology assessment. </a:t>
            </a:r>
            <a:r>
              <a:rPr lang="en-US" sz="1800" kern="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Ont</a:t>
            </a: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Health</a:t>
            </a:r>
            <a:r>
              <a:rPr lang="en-US" kern="100">
                <a:latin typeface="Calibri" panose="020F0502020204030204" pitchFamily="34" charset="0"/>
                <a:ea typeface="Calibri" panose="020F0502020204030204" pitchFamily="34" charset="0"/>
                <a:cs typeface="Times New Roman" panose="02020603050405020304" pitchFamily="18" charset="0"/>
              </a:rPr>
              <a:t> </a:t>
            </a: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Technol Assess Ser [Internet]. 2019 Feb;19(4):1</a:t>
            </a:r>
            <a:r>
              <a:rPr lang="en-US" sz="1800" kern="0">
                <a:solidFill>
                  <a:srgbClr val="000000"/>
                </a:solidFill>
                <a:effectLst/>
                <a:latin typeface="Calibri" panose="020F0502020204030204" pitchFamily="34" charset="0"/>
                <a:ea typeface="ArialMT"/>
                <a:cs typeface="Calibri" panose="020F0502020204030204" pitchFamily="34" charset="0"/>
              </a:rPr>
              <a:t>–</a:t>
            </a: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166. Available </a:t>
            </a:r>
            <a:r>
              <a:rPr lang="en-US" sz="1800" kern="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from:</a:t>
            </a:r>
            <a:r>
              <a:rPr lang="en-US" sz="1400" u="sng" kern="0" err="1">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a:t>
            </a:r>
            <a:r>
              <a:rPr lang="en-US" sz="1400" u="sng" kern="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://www.hqontario.ca/evidence-to-improve-care/journal-ontario-health-technology-assessment-series</a:t>
            </a:r>
            <a:r>
              <a:rPr lang="en-US" sz="1800" kern="100">
                <a:effectLst/>
                <a:latin typeface="Calibri" panose="020F0502020204030204" pitchFamily="34" charset="0"/>
                <a:ea typeface="Calibri" panose="020F0502020204030204" pitchFamily="34" charset="0"/>
                <a:cs typeface="Times New Roman" panose="02020603050405020304" pitchFamily="18" charset="0"/>
              </a:rPr>
              <a:t>Garcia-Perz L,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Linertova</a:t>
            </a:r>
            <a:r>
              <a:rPr lang="en-US" sz="1800" kern="100">
                <a:effectLst/>
                <a:latin typeface="Calibri" panose="020F0502020204030204" pitchFamily="34" charset="0"/>
                <a:ea typeface="Calibri" panose="020F0502020204030204" pitchFamily="34" charset="0"/>
                <a:cs typeface="Times New Roman" panose="02020603050405020304" pitchFamily="18" charset="0"/>
              </a:rPr>
              <a:t> R, Alvarez-de-la-Rosa M et al. Cost‑</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efectiveness</a:t>
            </a:r>
            <a:r>
              <a:rPr lang="en-US" sz="1800" kern="100">
                <a:effectLst/>
                <a:latin typeface="Calibri" panose="020F0502020204030204" pitchFamily="34" charset="0"/>
                <a:ea typeface="Calibri" panose="020F0502020204030204" pitchFamily="34" charset="0"/>
                <a:cs typeface="Times New Roman" panose="02020603050405020304" pitchFamily="18" charset="0"/>
              </a:rPr>
              <a:t> of cell‑free DNA in maternal blood testing for prenatal detection of trisomy 21, 18 and 13: a systematic review. The European Journal of Health Economics (2018) 19:979–991.</a:t>
            </a:r>
            <a:r>
              <a:rPr lang="en-US" sz="1800" kern="0">
                <a:effectLst/>
                <a:latin typeface="Calibri" panose="020F0502020204030204" pitchFamily="34" charset="0"/>
                <a:ea typeface="Calibri" panose="020F0502020204030204" pitchFamily="34" charset="0"/>
                <a:cs typeface="Calibri" panose="020F0502020204030204" pitchFamily="34" charset="0"/>
              </a:rPr>
              <a:t>Akolekar R, Beta J </a:t>
            </a:r>
            <a:r>
              <a:rPr lang="en-US" sz="1800" kern="0" err="1">
                <a:effectLst/>
                <a:latin typeface="Calibri" panose="020F0502020204030204" pitchFamily="34" charset="0"/>
                <a:ea typeface="Calibri" panose="020F0502020204030204" pitchFamily="34" charset="0"/>
                <a:cs typeface="Calibri" panose="020F0502020204030204" pitchFamily="34" charset="0"/>
              </a:rPr>
              <a:t>Picciarelli</a:t>
            </a:r>
            <a:r>
              <a:rPr lang="en-US" sz="1800" kern="0">
                <a:effectLst/>
                <a:latin typeface="Calibri" panose="020F0502020204030204" pitchFamily="34" charset="0"/>
                <a:ea typeface="Calibri" panose="020F0502020204030204" pitchFamily="34" charset="0"/>
                <a:cs typeface="Calibri" panose="020F0502020204030204" pitchFamily="34" charset="0"/>
              </a:rPr>
              <a:t> G et al. Procedure-related risk of miscarriage following</a:t>
            </a:r>
            <a:r>
              <a:rPr lang="en-US" kern="100">
                <a:latin typeface="Calibri" panose="020F0502020204030204" pitchFamily="34" charset="0"/>
                <a:ea typeface="Calibri" panose="020F0502020204030204" pitchFamily="34" charset="0"/>
                <a:cs typeface="Times New Roman" panose="02020603050405020304" pitchFamily="18" charset="0"/>
              </a:rPr>
              <a:t> </a:t>
            </a:r>
            <a:r>
              <a:rPr lang="en-US" sz="1800" kern="0">
                <a:effectLst/>
                <a:latin typeface="Calibri" panose="020F0502020204030204" pitchFamily="34" charset="0"/>
                <a:ea typeface="Calibri" panose="020F0502020204030204" pitchFamily="34" charset="0"/>
                <a:cs typeface="Calibri" panose="020F0502020204030204" pitchFamily="34" charset="0"/>
              </a:rPr>
              <a:t>amniocentesis and chorionic villus sampling: a systematic</a:t>
            </a:r>
            <a:r>
              <a:rPr lang="en-US" kern="100">
                <a:latin typeface="Calibri" panose="020F0502020204030204" pitchFamily="34" charset="0"/>
                <a:ea typeface="Calibri" panose="020F0502020204030204" pitchFamily="34" charset="0"/>
                <a:cs typeface="Times New Roman" panose="02020603050405020304" pitchFamily="18" charset="0"/>
              </a:rPr>
              <a:t> </a:t>
            </a:r>
            <a:r>
              <a:rPr lang="en-US" sz="1800" kern="0">
                <a:effectLst/>
                <a:latin typeface="Calibri" panose="020F0502020204030204" pitchFamily="34" charset="0"/>
                <a:ea typeface="Calibri" panose="020F0502020204030204" pitchFamily="34" charset="0"/>
                <a:cs typeface="Calibri" panose="020F0502020204030204" pitchFamily="34" charset="0"/>
              </a:rPr>
              <a:t>review and meta-analysis. Ultrasound </a:t>
            </a:r>
            <a:r>
              <a:rPr lang="en-US" sz="1800" kern="0" err="1">
                <a:effectLst/>
                <a:latin typeface="Calibri" panose="020F0502020204030204" pitchFamily="34" charset="0"/>
                <a:ea typeface="Calibri" panose="020F0502020204030204" pitchFamily="34" charset="0"/>
                <a:cs typeface="Calibri" panose="020F0502020204030204" pitchFamily="34" charset="0"/>
              </a:rPr>
              <a:t>Obstet</a:t>
            </a:r>
            <a:r>
              <a:rPr lang="en-US" sz="1800" kern="0">
                <a:effectLst/>
                <a:latin typeface="Calibri" panose="020F0502020204030204" pitchFamily="34" charset="0"/>
                <a:ea typeface="Calibri" panose="020F0502020204030204" pitchFamily="34" charset="0"/>
                <a:cs typeface="Calibri" panose="020F0502020204030204" pitchFamily="34" charset="0"/>
              </a:rPr>
              <a:t> </a:t>
            </a:r>
            <a:r>
              <a:rPr lang="en-US" sz="1800" kern="0" err="1">
                <a:effectLst/>
                <a:latin typeface="Calibri" panose="020F0502020204030204" pitchFamily="34" charset="0"/>
                <a:ea typeface="Calibri" panose="020F0502020204030204" pitchFamily="34" charset="0"/>
                <a:cs typeface="Calibri" panose="020F0502020204030204" pitchFamily="34" charset="0"/>
              </a:rPr>
              <a:t>Gynecol</a:t>
            </a:r>
            <a:r>
              <a:rPr lang="en-US" sz="1800" kern="0">
                <a:effectLst/>
                <a:latin typeface="Calibri" panose="020F0502020204030204" pitchFamily="34" charset="0"/>
                <a:ea typeface="Calibri" panose="020F0502020204030204" pitchFamily="34" charset="0"/>
                <a:cs typeface="Calibri" panose="020F0502020204030204" pitchFamily="34" charset="0"/>
              </a:rPr>
              <a:t> 2015; 45: 16–26</a:t>
            </a:r>
            <a:r>
              <a:rPr lang="en-US" kern="100">
                <a:latin typeface="Calibri" panose="020F0502020204030204" pitchFamily="34" charset="0"/>
                <a:ea typeface="Calibri" panose="020F0502020204030204" pitchFamily="34" charset="0"/>
                <a:cs typeface="Times New Roman" panose="02020603050405020304" pitchFamily="18" charset="0"/>
              </a:rPr>
              <a:t> </a:t>
            </a:r>
            <a:r>
              <a:rPr lang="en-US" sz="1800" kern="0" err="1">
                <a:effectLst/>
                <a:latin typeface="Calibri" panose="020F0502020204030204" pitchFamily="34" charset="0"/>
                <a:ea typeface="Calibri" panose="020F0502020204030204" pitchFamily="34" charset="0"/>
                <a:cs typeface="Calibri" panose="020F0502020204030204" pitchFamily="34" charset="0"/>
              </a:rPr>
              <a:t>Alfirevic_Z</a:t>
            </a:r>
            <a:r>
              <a:rPr lang="en-US" sz="1800" kern="0">
                <a:effectLst/>
                <a:latin typeface="Calibri" panose="020F0502020204030204" pitchFamily="34" charset="0"/>
                <a:ea typeface="Calibri" panose="020F0502020204030204" pitchFamily="34" charset="0"/>
                <a:cs typeface="Calibri" panose="020F0502020204030204" pitchFamily="34" charset="0"/>
              </a:rPr>
              <a:t>, </a:t>
            </a:r>
            <a:r>
              <a:rPr lang="en-US" sz="1800" kern="0" err="1">
                <a:effectLst/>
                <a:latin typeface="Calibri" panose="020F0502020204030204" pitchFamily="34" charset="0"/>
                <a:ea typeface="Calibri" panose="020F0502020204030204" pitchFamily="34" charset="0"/>
                <a:cs typeface="Calibri" panose="020F0502020204030204" pitchFamily="34" charset="0"/>
              </a:rPr>
              <a:t>Navaratnam_K</a:t>
            </a:r>
            <a:r>
              <a:rPr lang="en-US" sz="1800" kern="0">
                <a:effectLst/>
                <a:latin typeface="Calibri" panose="020F0502020204030204" pitchFamily="34" charset="0"/>
                <a:ea typeface="Calibri" panose="020F0502020204030204" pitchFamily="34" charset="0"/>
                <a:cs typeface="Calibri" panose="020F0502020204030204" pitchFamily="34" charset="0"/>
              </a:rPr>
              <a:t>, </a:t>
            </a:r>
            <a:r>
              <a:rPr lang="en-US" sz="1800" kern="0" err="1">
                <a:effectLst/>
                <a:latin typeface="Calibri" panose="020F0502020204030204" pitchFamily="34" charset="0"/>
                <a:ea typeface="Calibri" panose="020F0502020204030204" pitchFamily="34" charset="0"/>
                <a:cs typeface="Calibri" panose="020F0502020204030204" pitchFamily="34" charset="0"/>
              </a:rPr>
              <a:t>Mujezinovic_F</a:t>
            </a:r>
            <a:r>
              <a:rPr lang="en-US" sz="1800" kern="0">
                <a:effectLst/>
                <a:latin typeface="Calibri" panose="020F0502020204030204" pitchFamily="34" charset="0"/>
                <a:ea typeface="Calibri" panose="020F0502020204030204" pitchFamily="34" charset="0"/>
                <a:cs typeface="Calibri" panose="020F0502020204030204" pitchFamily="34" charset="0"/>
              </a:rPr>
              <a:t>. Amniocentesis and chorionic villus sampling for prenatal diagnosis. Cochrane Database of Systematic Reviews 2017, Issue 9. Art. No.: CD003252.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3418661-C7D4-7764-A1E6-91B78FC54D5E}"/>
              </a:ext>
            </a:extLst>
          </p:cNvPr>
          <p:cNvSpPr txBox="1"/>
          <p:nvPr/>
        </p:nvSpPr>
        <p:spPr>
          <a:xfrm>
            <a:off x="2855182" y="0"/>
            <a:ext cx="6503512" cy="523220"/>
          </a:xfrm>
          <a:prstGeom prst="rect">
            <a:avLst/>
          </a:prstGeom>
          <a:noFill/>
        </p:spPr>
        <p:txBody>
          <a:bodyPr wrap="none" rtlCol="0">
            <a:spAutoFit/>
          </a:bodyPr>
          <a:lstStyle/>
          <a:p>
            <a:r>
              <a:rPr lang="en-US" sz="2800">
                <a:latin typeface="+mn-lt"/>
              </a:rPr>
              <a:t>Anna Ploidy- Prenatal Screening References</a:t>
            </a:r>
            <a:endParaRPr lang="en-US" sz="2800"/>
          </a:p>
        </p:txBody>
      </p:sp>
    </p:spTree>
    <p:custDataLst>
      <p:tags r:id="rId1"/>
    </p:custDataLst>
    <p:extLst>
      <p:ext uri="{BB962C8B-B14F-4D97-AF65-F5344CB8AC3E}">
        <p14:creationId xmlns:p14="http://schemas.microsoft.com/office/powerpoint/2010/main" val="1380042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56C0FC-313A-DC60-0182-2CFA444D4A99}"/>
              </a:ext>
            </a:extLst>
          </p:cNvPr>
          <p:cNvSpPr txBox="1"/>
          <p:nvPr/>
        </p:nvSpPr>
        <p:spPr>
          <a:xfrm>
            <a:off x="119174" y="4434116"/>
            <a:ext cx="9189442" cy="22057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25400" tIns="25400" rIns="25400" bIns="25400" spcCol="38100" anchor="ctr">
            <a:spAutoFit/>
          </a:bodyPr>
          <a:lstStyle/>
          <a:p>
            <a:pPr>
              <a:defRPr/>
            </a:pPr>
            <a:r>
              <a:rPr lang="en-US" sz="2800" kern="0" dirty="0">
                <a:latin typeface="Calibri" panose="020F0502020204030204" pitchFamily="34" charset="0"/>
                <a:ea typeface="Helvetica Neue"/>
                <a:cs typeface="Calibri" panose="020F0502020204030204" pitchFamily="34" charset="0"/>
                <a:sym typeface="Helvetica Neue"/>
              </a:rPr>
              <a:t>What are your thoughts about his diabetes medications? </a:t>
            </a:r>
          </a:p>
          <a:p>
            <a:pPr>
              <a:defRPr/>
            </a:pPr>
            <a:r>
              <a:rPr lang="en-US" sz="2800" kern="0" dirty="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a) Stop or taper off Glyburide (Sulfonylurea)</a:t>
            </a:r>
          </a:p>
          <a:p>
            <a:pPr>
              <a:defRPr/>
            </a:pPr>
            <a:r>
              <a:rPr lang="en-US" sz="2800" kern="0" dirty="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b) Stop or taper off Sitagliptin (DPP-4 inhibitor)</a:t>
            </a:r>
            <a:endParaRPr lang="en-CA" sz="2800" kern="0" dirty="0">
              <a:solidFill>
                <a:srgbClr val="00B050"/>
              </a:solidFill>
              <a:latin typeface="Calibri" panose="020F0502020204030204" pitchFamily="34" charset="0"/>
              <a:ea typeface="Helvetica Neue"/>
              <a:cs typeface="Calibri" panose="020F0502020204030204" pitchFamily="34" charset="0"/>
              <a:sym typeface="Helvetica Neue"/>
            </a:endParaRPr>
          </a:p>
          <a:p>
            <a:pPr fontAlgn="t">
              <a:defRPr/>
            </a:pPr>
            <a:r>
              <a:rPr lang="en-US" sz="2800" kern="0" dirty="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c) Add Empagliflozin at a later visit (SGLT-2)</a:t>
            </a:r>
            <a:endParaRPr lang="en-CA" sz="2800" kern="0" dirty="0">
              <a:solidFill>
                <a:srgbClr val="00B050"/>
              </a:solidFill>
              <a:latin typeface="Calibri" panose="020F0502020204030204" pitchFamily="34" charset="0"/>
              <a:ea typeface="Helvetica Neue"/>
              <a:cs typeface="Calibri" panose="020F0502020204030204" pitchFamily="34" charset="0"/>
              <a:sym typeface="Helvetica Neue"/>
            </a:endParaRPr>
          </a:p>
          <a:p>
            <a:pPr>
              <a:defRPr/>
            </a:pPr>
            <a:r>
              <a:rPr lang="en-US"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d) Stop all medications and switch to insulin to simplify</a:t>
            </a:r>
            <a:endParaRPr lang="en-US" sz="900" kern="0" dirty="0">
              <a:latin typeface="Helvetica Neue"/>
              <a:ea typeface="Helvetica Neue"/>
              <a:cs typeface="Helvetica Neue"/>
              <a:sym typeface="Helvetica Neue"/>
            </a:endParaRPr>
          </a:p>
        </p:txBody>
      </p:sp>
      <p:sp>
        <p:nvSpPr>
          <p:cNvPr id="12" name="Title 1">
            <a:extLst>
              <a:ext uri="{FF2B5EF4-FFF2-40B4-BE49-F238E27FC236}">
                <a16:creationId xmlns:a16="http://schemas.microsoft.com/office/drawing/2014/main" id="{56FB18B9-5FFC-F23B-9A39-7F17226CF5BC}"/>
              </a:ext>
            </a:extLst>
          </p:cNvPr>
          <p:cNvSpPr>
            <a:spLocks noGrp="1"/>
          </p:cNvSpPr>
          <p:nvPr>
            <p:ph type="title"/>
          </p:nvPr>
        </p:nvSpPr>
        <p:spPr>
          <a:xfrm>
            <a:off x="838200" y="365125"/>
            <a:ext cx="10515600" cy="1325563"/>
          </a:xfrm>
        </p:spPr>
        <p:txBody>
          <a:bodyPr/>
          <a:lstStyle/>
          <a:p>
            <a:pPr algn="r"/>
            <a:r>
              <a:rPr lang="en-US" err="1"/>
              <a:t>Mr</a:t>
            </a:r>
            <a:r>
              <a:rPr lang="en-US"/>
              <a:t> Ken </a:t>
            </a:r>
            <a:r>
              <a:rPr lang="en-US" err="1"/>
              <a:t>Dosette</a:t>
            </a:r>
            <a:r>
              <a:rPr lang="en-US"/>
              <a:t>, 69</a:t>
            </a:r>
            <a:endParaRPr lang="en-US">
              <a:ea typeface="+mj-lt"/>
              <a:cs typeface="+mj-lt"/>
            </a:endParaRPr>
          </a:p>
        </p:txBody>
      </p:sp>
      <p:sp>
        <p:nvSpPr>
          <p:cNvPr id="2" name="Content Placeholder 2">
            <a:extLst>
              <a:ext uri="{FF2B5EF4-FFF2-40B4-BE49-F238E27FC236}">
                <a16:creationId xmlns:a16="http://schemas.microsoft.com/office/drawing/2014/main" id="{B0462A95-6A1F-0699-3044-9D89D5CEC7F8}"/>
              </a:ext>
            </a:extLst>
          </p:cNvPr>
          <p:cNvSpPr txBox="1">
            <a:spLocks/>
          </p:cNvSpPr>
          <p:nvPr/>
        </p:nvSpPr>
        <p:spPr>
          <a:xfrm>
            <a:off x="339319" y="1375090"/>
            <a:ext cx="9816064" cy="2922630"/>
          </a:xfrm>
          <a:prstGeom prst="rect">
            <a:avLst/>
          </a:prstGeom>
          <a:solidFill>
            <a:schemeClr val="accent6">
              <a:lumMod val="20000"/>
              <a:lumOff val="80000"/>
            </a:schemeClr>
          </a:solidFill>
          <a:ln w="28575">
            <a:solidFill>
              <a:srgbClr val="00B050"/>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rgbClr val="000000"/>
                </a:solidFill>
                <a:cs typeface="Calibri"/>
              </a:rPr>
              <a:t>There are no cardiovascular or mortality benefits to using Glyburide and Sitagliptin for diabetes. Network meta-analysis examining all cause mortality, versus placebo:</a:t>
            </a:r>
          </a:p>
          <a:p>
            <a:pPr lvl="1"/>
            <a:r>
              <a:rPr lang="en-US" sz="2200" dirty="0">
                <a:solidFill>
                  <a:srgbClr val="000000"/>
                </a:solidFill>
                <a:cs typeface="Calibri"/>
              </a:rPr>
              <a:t>Sulfonylurea RR 1.10 (0.81-1.40)</a:t>
            </a:r>
          </a:p>
          <a:p>
            <a:pPr lvl="1"/>
            <a:r>
              <a:rPr lang="en-US" sz="2200" dirty="0">
                <a:solidFill>
                  <a:srgbClr val="000000"/>
                </a:solidFill>
                <a:cs typeface="Calibri"/>
              </a:rPr>
              <a:t>DPP4 RR 1.00 (0.96-1.10)</a:t>
            </a:r>
          </a:p>
          <a:p>
            <a:pPr lvl="1"/>
            <a:r>
              <a:rPr lang="en-US" sz="2200" dirty="0">
                <a:solidFill>
                  <a:srgbClr val="000000"/>
                </a:solidFill>
                <a:cs typeface="Calibri"/>
              </a:rPr>
              <a:t>SGLT2 inhibitor RR 0.68 (0.57-0.80)</a:t>
            </a:r>
          </a:p>
          <a:p>
            <a:r>
              <a:rPr lang="en-US" sz="2200" dirty="0">
                <a:solidFill>
                  <a:srgbClr val="000000"/>
                </a:solidFill>
                <a:cs typeface="Calibri"/>
              </a:rPr>
              <a:t>Adverse events (RCT): Sulfonylurea increased incidence of &gt;1 hypoglycemic events (38% on Glimepiride versus 11% on Linagliptin).</a:t>
            </a:r>
          </a:p>
          <a:p>
            <a:r>
              <a:rPr lang="en-US" sz="2200" dirty="0">
                <a:solidFill>
                  <a:srgbClr val="000000"/>
                </a:solidFill>
                <a:cs typeface="Calibri"/>
              </a:rPr>
              <a:t>Cost of DDP-4 and SGLT-2 are comparable (around $300/ 3 months).</a:t>
            </a:r>
          </a:p>
        </p:txBody>
      </p:sp>
      <p:pic>
        <p:nvPicPr>
          <p:cNvPr id="4" name="Picture 3" descr="A cartoon of a person&#10;&#10;Description automatically generated">
            <a:extLst>
              <a:ext uri="{FF2B5EF4-FFF2-40B4-BE49-F238E27FC236}">
                <a16:creationId xmlns:a16="http://schemas.microsoft.com/office/drawing/2014/main" id="{ECA8BB12-875C-5AA6-0DF7-BB9481ACF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6388" y="1285056"/>
            <a:ext cx="3101432" cy="5721243"/>
          </a:xfrm>
          <a:prstGeom prst="rect">
            <a:avLst/>
          </a:prstGeom>
        </p:spPr>
      </p:pic>
    </p:spTree>
    <p:extLst>
      <p:ext uri="{BB962C8B-B14F-4D97-AF65-F5344CB8AC3E}">
        <p14:creationId xmlns:p14="http://schemas.microsoft.com/office/powerpoint/2010/main" val="32170868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FFD5-0871-60A7-C54A-7C2FD375F9B3}"/>
              </a:ext>
            </a:extLst>
          </p:cNvPr>
          <p:cNvSpPr>
            <a:spLocks noGrp="1"/>
          </p:cNvSpPr>
          <p:nvPr>
            <p:ph type="title"/>
          </p:nvPr>
        </p:nvSpPr>
        <p:spPr/>
        <p:txBody>
          <a:bodyPr>
            <a:normAutofit/>
          </a:bodyPr>
          <a:lstStyle/>
          <a:p>
            <a:pPr algn="ctr"/>
            <a:r>
              <a:rPr lang="en-US" sz="2800"/>
              <a:t>Farrah Lo – Heavy Menstrual Bleeding References</a:t>
            </a:r>
          </a:p>
        </p:txBody>
      </p:sp>
      <p:sp>
        <p:nvSpPr>
          <p:cNvPr id="3" name="Content Placeholder 2">
            <a:extLst>
              <a:ext uri="{FF2B5EF4-FFF2-40B4-BE49-F238E27FC236}">
                <a16:creationId xmlns:a16="http://schemas.microsoft.com/office/drawing/2014/main" id="{B4D65B50-D01A-66D9-C7ED-900BD213B522}"/>
              </a:ext>
            </a:extLst>
          </p:cNvPr>
          <p:cNvSpPr>
            <a:spLocks noGrp="1"/>
          </p:cNvSpPr>
          <p:nvPr>
            <p:ph idx="1"/>
          </p:nvPr>
        </p:nvSpPr>
        <p:spPr>
          <a:xfrm>
            <a:off x="966537" y="1857709"/>
            <a:ext cx="10515600" cy="4351338"/>
          </a:xfrm>
        </p:spPr>
        <p:txBody>
          <a:bodyPr>
            <a:normAutofit/>
          </a:bodyPr>
          <a:lstStyle/>
          <a:p>
            <a:pPr algn="l"/>
            <a:r>
              <a:rPr lang="en-US" sz="1600">
                <a:effectLst/>
                <a:ea typeface="DengXian" panose="02010600030101010101" pitchFamily="2" charset="-122"/>
              </a:rPr>
              <a:t>Shankar, M., Lee, C.A., Sabin, </a:t>
            </a:r>
            <a:r>
              <a:rPr lang="en-US" sz="1600" err="1">
                <a:effectLst/>
                <a:ea typeface="DengXian" panose="02010600030101010101" pitchFamily="2" charset="-122"/>
              </a:rPr>
              <a:t>C.Aet</a:t>
            </a:r>
            <a:r>
              <a:rPr lang="en-US" sz="1600">
                <a:effectLst/>
                <a:ea typeface="DengXian" panose="02010600030101010101" pitchFamily="2" charset="-122"/>
              </a:rPr>
              <a:t> al.  von Willebrand disease in women with menorrhagia: a systematic review. BJOG: An International Journal of Obstetrics &amp; Gynaecology,2004 111: 734-740</a:t>
            </a:r>
          </a:p>
          <a:p>
            <a:pPr algn="l"/>
            <a:r>
              <a:rPr lang="en-US" sz="1600" i="0" u="none" strike="noStrike" baseline="0">
                <a:ea typeface="DengXian" panose="02010600030101010101" pitchFamily="2" charset="-122"/>
              </a:rPr>
              <a:t>Singh S, Best C, </a:t>
            </a:r>
            <a:r>
              <a:rPr lang="en-US" sz="1600">
                <a:ea typeface="DengXian" panose="02010600030101010101" pitchFamily="2" charset="-122"/>
              </a:rPr>
              <a:t>Dunn S et al. Abnormal Uterine Bleeding in Pre-Menopausal Women. JOGC Vol 40:5. </a:t>
            </a:r>
            <a:r>
              <a:rPr lang="en-US" sz="1600">
                <a:ea typeface="DengXian" panose="02010600030101010101" pitchFamily="2" charset="-122"/>
                <a:hlinkClick r:id="rId2">
                  <a:extLst>
                    <a:ext uri="{A12FA001-AC4F-418D-AE19-62706E023703}">
                      <ahyp:hlinkClr xmlns:ahyp="http://schemas.microsoft.com/office/drawing/2018/hyperlinkcolor" val="tx"/>
                    </a:ext>
                  </a:extLst>
                </a:hlinkClick>
              </a:rPr>
              <a:t>https://doi.org/10.1016/j.jogc.2018.03.007</a:t>
            </a:r>
            <a:r>
              <a:rPr lang="en-US" sz="1600">
                <a:ea typeface="DengXian" panose="02010600030101010101" pitchFamily="2" charset="-122"/>
              </a:rPr>
              <a:t>.</a:t>
            </a:r>
          </a:p>
          <a:p>
            <a:pPr algn="l"/>
            <a:r>
              <a:rPr lang="en-US" sz="1600" b="0" i="0">
                <a:effectLst/>
              </a:rPr>
              <a:t>(</a:t>
            </a:r>
            <a:r>
              <a:rPr lang="en-US" sz="1600" b="0" i="0" err="1">
                <a:effectLst/>
              </a:rPr>
              <a:t>UpTo</a:t>
            </a:r>
            <a:r>
              <a:rPr lang="en-US" sz="1600" err="1"/>
              <a:t>Date</a:t>
            </a:r>
            <a:r>
              <a:rPr lang="en-US" sz="1600" baseline="30000" err="1"/>
              <a:t>TM</a:t>
            </a:r>
            <a:r>
              <a:rPr lang="en-US" sz="1600"/>
              <a:t> Accessed April 18, 2023)</a:t>
            </a:r>
            <a:endParaRPr lang="en-US" sz="1600">
              <a:ea typeface="DengXian" panose="02010600030101010101" pitchFamily="2" charset="-122"/>
            </a:endParaRPr>
          </a:p>
          <a:p>
            <a:pPr algn="l"/>
            <a:r>
              <a:rPr lang="en-US" sz="1600" i="0" u="none" strike="noStrike" baseline="0"/>
              <a:t>Bryant-</a:t>
            </a:r>
            <a:r>
              <a:rPr lang="en-US" sz="1600" i="0" u="none" strike="noStrike" baseline="0" err="1"/>
              <a:t>SmithAC</a:t>
            </a:r>
            <a:r>
              <a:rPr lang="en-US" sz="1600" i="0" u="none" strike="noStrike" baseline="0"/>
              <a:t>, </a:t>
            </a:r>
            <a:r>
              <a:rPr lang="en-US" sz="1600" i="0" u="none" strike="noStrike" baseline="0" err="1"/>
              <a:t>LethabyA</a:t>
            </a:r>
            <a:r>
              <a:rPr lang="en-US" sz="1600" i="0" u="none" strike="noStrike" baseline="0"/>
              <a:t>, </a:t>
            </a:r>
            <a:r>
              <a:rPr lang="en-US" sz="1600" i="0" u="none" strike="noStrike" baseline="0" err="1"/>
              <a:t>FarquharC</a:t>
            </a:r>
            <a:r>
              <a:rPr lang="en-US" sz="1600" i="0" u="none" strike="noStrike" baseline="0"/>
              <a:t>, </a:t>
            </a:r>
            <a:r>
              <a:rPr lang="en-US" sz="1600" i="0" u="none" strike="noStrike" baseline="0" err="1"/>
              <a:t>HickeyM</a:t>
            </a:r>
            <a:r>
              <a:rPr lang="en-US" sz="1600" i="0" u="none" strike="noStrike" baseline="0"/>
              <a:t>. Antifibrinolytics for heavy menstrual bleeding. </a:t>
            </a:r>
            <a:r>
              <a:rPr lang="en-US" sz="1600" i="1" u="none" strike="noStrike" baseline="0"/>
              <a:t>Cochrane Database of Systematic Reviews </a:t>
            </a:r>
            <a:r>
              <a:rPr lang="en-US" sz="1600" i="0" u="none" strike="noStrike" baseline="0"/>
              <a:t>2018, Issue 4</a:t>
            </a:r>
          </a:p>
          <a:p>
            <a:pPr algn="l"/>
            <a:r>
              <a:rPr lang="en-US" sz="1600" i="0" u="none" strike="noStrike" baseline="0"/>
              <a:t>James A, </a:t>
            </a:r>
            <a:r>
              <a:rPr lang="en-US" sz="1600" i="0" u="none" strike="noStrike" baseline="0" err="1"/>
              <a:t>Kouides</a:t>
            </a:r>
            <a:r>
              <a:rPr lang="en-US" sz="1600" i="0" u="none" strike="noStrike" baseline="0"/>
              <a:t> P, Abdul-Kadir R et al.  </a:t>
            </a:r>
            <a:r>
              <a:rPr lang="en-US" sz="1600" i="0" u="none" strike="noStrike" baseline="0" err="1"/>
              <a:t>Evaulation</a:t>
            </a:r>
            <a:r>
              <a:rPr lang="en-US" sz="1600" i="0" u="none" strike="noStrike" baseline="0"/>
              <a:t> and management of acute </a:t>
            </a:r>
            <a:r>
              <a:rPr lang="en-US" sz="1600" i="0" u="none" strike="noStrike" baseline="0" err="1"/>
              <a:t>menorrhagiain</a:t>
            </a:r>
            <a:r>
              <a:rPr lang="en-US" sz="1600" i="0" u="none" strike="noStrike" baseline="0"/>
              <a:t> women with and without underlying bleeding disorders: consensus from an international expert panel European Journal of Obstetrics &amp; Gynecology and Reproductive Biology 158 (2011) 124–134</a:t>
            </a:r>
          </a:p>
          <a:p>
            <a:pPr algn="l"/>
            <a:r>
              <a:rPr lang="en-US" sz="1600" i="0" u="none" strike="noStrike" baseline="0" err="1"/>
              <a:t>Bofill</a:t>
            </a:r>
            <a:r>
              <a:rPr lang="en-US" sz="1600" i="0" u="none" strike="noStrike" baseline="0"/>
              <a:t> </a:t>
            </a:r>
            <a:r>
              <a:rPr lang="en-US" sz="1600" i="0" u="none" strike="noStrike" baseline="0" err="1"/>
              <a:t>RodriguezM</a:t>
            </a:r>
            <a:r>
              <a:rPr lang="en-US" sz="1600" i="0" u="none" strike="noStrike" baseline="0"/>
              <a:t>, </a:t>
            </a:r>
            <a:r>
              <a:rPr lang="en-US" sz="1600" i="0" u="none" strike="noStrike" baseline="0" err="1"/>
              <a:t>DiasS</a:t>
            </a:r>
            <a:r>
              <a:rPr lang="en-US" sz="1600" i="0" u="none" strike="noStrike" baseline="0"/>
              <a:t>, </a:t>
            </a:r>
            <a:r>
              <a:rPr lang="en-US" sz="1600" i="0" u="none" strike="noStrike" baseline="0" err="1"/>
              <a:t>JordanV</a:t>
            </a:r>
            <a:r>
              <a:rPr lang="en-US" sz="1600" i="0" u="none" strike="noStrike" baseline="0"/>
              <a:t>, et al. Interventions for heavy menstrual bleeding; overview of Cochrane reviews and network meta-</a:t>
            </a:r>
            <a:r>
              <a:rPr lang="en-US" sz="1600" i="0" u="none" strike="noStrike" baseline="0" err="1"/>
              <a:t>analysis.</a:t>
            </a:r>
            <a:r>
              <a:rPr lang="en-US" sz="1600" i="1" u="none" strike="noStrike" baseline="0" err="1"/>
              <a:t>Cochrane</a:t>
            </a:r>
            <a:r>
              <a:rPr lang="en-US" sz="1600" i="1" u="none" strike="noStrike" baseline="0"/>
              <a:t> Database of Systematic Reviews </a:t>
            </a:r>
            <a:r>
              <a:rPr lang="en-US" sz="1600" i="0" u="none" strike="noStrike" baseline="0"/>
              <a:t>2022, Issue 5</a:t>
            </a:r>
          </a:p>
          <a:p>
            <a:pPr algn="l"/>
            <a:r>
              <a:rPr lang="en-US" sz="1600"/>
              <a:t>Potter J, Sari Z, Lindblad A.  </a:t>
            </a:r>
            <a:r>
              <a:rPr lang="en-US" sz="1600" i="0" u="none" strike="noStrike" baseline="0"/>
              <a:t>How to Slow the Flow: NSAIDs for Heavy Menstrual Bleeding. Tools for Practice.  April 5, 2021.</a:t>
            </a:r>
          </a:p>
          <a:p>
            <a:r>
              <a:rPr lang="en-US" sz="1600" i="0" u="none" strike="noStrike" baseline="0"/>
              <a:t> Potter J, Lindblad A. How to Slow the Flow II: Levonorgestrel intrauterine systems for heavy menstrual bleeding Tools for Practice Sept 19, 2022.  </a:t>
            </a:r>
            <a:endParaRPr lang="en-US" sz="1600"/>
          </a:p>
        </p:txBody>
      </p:sp>
    </p:spTree>
    <p:extLst>
      <p:ext uri="{BB962C8B-B14F-4D97-AF65-F5344CB8AC3E}">
        <p14:creationId xmlns:p14="http://schemas.microsoft.com/office/powerpoint/2010/main" val="357467756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5532-F94B-FA4F-08AE-E20DF2AA4037}"/>
              </a:ext>
            </a:extLst>
          </p:cNvPr>
          <p:cNvSpPr>
            <a:spLocks noGrp="1"/>
          </p:cNvSpPr>
          <p:nvPr>
            <p:ph type="title"/>
          </p:nvPr>
        </p:nvSpPr>
        <p:spPr/>
        <p:txBody>
          <a:bodyPr>
            <a:normAutofit/>
          </a:bodyPr>
          <a:lstStyle/>
          <a:p>
            <a:pPr algn="ctr"/>
            <a:r>
              <a:rPr lang="en-US" sz="2800"/>
              <a:t>Norma Munroe (Insomnia) References</a:t>
            </a:r>
          </a:p>
        </p:txBody>
      </p:sp>
      <p:sp>
        <p:nvSpPr>
          <p:cNvPr id="3" name="Content Placeholder 2">
            <a:extLst>
              <a:ext uri="{FF2B5EF4-FFF2-40B4-BE49-F238E27FC236}">
                <a16:creationId xmlns:a16="http://schemas.microsoft.com/office/drawing/2014/main" id="{B026ABD2-72FA-C252-F264-ABF6FB965076}"/>
              </a:ext>
            </a:extLst>
          </p:cNvPr>
          <p:cNvSpPr>
            <a:spLocks noGrp="1"/>
          </p:cNvSpPr>
          <p:nvPr>
            <p:ph idx="1"/>
          </p:nvPr>
        </p:nvSpPr>
        <p:spPr/>
        <p:txBody>
          <a:bodyPr>
            <a:normAutofit fontScale="85000" lnSpcReduction="10000"/>
          </a:bodyPr>
          <a:lstStyle/>
          <a:p>
            <a:pPr marL="0" marR="0">
              <a:spcBef>
                <a:spcPts val="0"/>
              </a:spcBef>
              <a:spcAft>
                <a:spcPts val="0"/>
              </a:spcAft>
            </a:pPr>
            <a:r>
              <a:rPr lang="en-US" sz="1900" b="1" err="1">
                <a:solidFill>
                  <a:srgbClr val="000000"/>
                </a:solidFill>
                <a:effectLst/>
                <a:ea typeface="DengXian" panose="02010600030101010101" pitchFamily="2" charset="-122"/>
                <a:cs typeface="Calibri" panose="020F0502020204030204" pitchFamily="34" charset="0"/>
              </a:rPr>
              <a:t>iCBT</a:t>
            </a:r>
            <a:r>
              <a:rPr lang="en-US" sz="1900" b="1">
                <a:solidFill>
                  <a:srgbClr val="000000"/>
                </a:solidFill>
                <a:effectLst/>
                <a:ea typeface="DengXian" panose="02010600030101010101" pitchFamily="2" charset="-122"/>
                <a:cs typeface="Calibri" panose="020F0502020204030204" pitchFamily="34" charset="0"/>
              </a:rPr>
              <a:t>/sleep restriction</a:t>
            </a:r>
            <a:r>
              <a:rPr lang="en-US" sz="1900">
                <a:solidFill>
                  <a:srgbClr val="000000"/>
                </a:solidFill>
                <a:effectLst/>
                <a:ea typeface="DengXian" panose="02010600030101010101" pitchFamily="2" charset="-122"/>
                <a:cs typeface="Calibri" panose="020F0502020204030204" pitchFamily="34" charset="0"/>
              </a:rPr>
              <a:t>: Allan M, Varughese J.  Trouble Sleeping: Spend less time in Bed? Tools for Practice May 20, 2017 .   Fernando A, </a:t>
            </a:r>
            <a:r>
              <a:rPr lang="en-US" sz="1900" err="1">
                <a:solidFill>
                  <a:srgbClr val="000000"/>
                </a:solidFill>
                <a:effectLst/>
                <a:ea typeface="DengXian" panose="02010600030101010101" pitchFamily="2" charset="-122"/>
                <a:cs typeface="Calibri" panose="020F0502020204030204" pitchFamily="34" charset="0"/>
              </a:rPr>
              <a:t>Arroll</a:t>
            </a:r>
            <a:r>
              <a:rPr lang="en-US" sz="1900">
                <a:solidFill>
                  <a:srgbClr val="000000"/>
                </a:solidFill>
                <a:effectLst/>
                <a:ea typeface="DengXian" panose="02010600030101010101" pitchFamily="2" charset="-122"/>
                <a:cs typeface="Calibri" panose="020F0502020204030204" pitchFamily="34" charset="0"/>
              </a:rPr>
              <a:t> B, </a:t>
            </a:r>
            <a:r>
              <a:rPr lang="en-US" sz="1900" err="1">
                <a:solidFill>
                  <a:srgbClr val="000000"/>
                </a:solidFill>
                <a:effectLst/>
                <a:ea typeface="DengXian" panose="02010600030101010101" pitchFamily="2" charset="-122"/>
                <a:cs typeface="Calibri" panose="020F0502020204030204" pitchFamily="34" charset="0"/>
              </a:rPr>
              <a:t>Falloon</a:t>
            </a:r>
            <a:r>
              <a:rPr lang="en-US" sz="1900">
                <a:solidFill>
                  <a:srgbClr val="000000"/>
                </a:solidFill>
                <a:effectLst/>
                <a:ea typeface="DengXian" panose="02010600030101010101" pitchFamily="2" charset="-122"/>
                <a:cs typeface="Calibri" panose="020F0502020204030204" pitchFamily="34" charset="0"/>
              </a:rPr>
              <a:t> K. </a:t>
            </a:r>
            <a:r>
              <a:rPr lang="en-US" sz="1900">
                <a:effectLst/>
                <a:ea typeface="DengXian" panose="02010600030101010101" pitchFamily="2" charset="-122"/>
                <a:cs typeface="Calibri" panose="020F0502020204030204" pitchFamily="34" charset="0"/>
              </a:rPr>
              <a:t>A double-blind </a:t>
            </a:r>
            <a:r>
              <a:rPr lang="en-US" sz="1900" err="1">
                <a:effectLst/>
                <a:ea typeface="DengXian" panose="02010600030101010101" pitchFamily="2" charset="-122"/>
                <a:cs typeface="Calibri" panose="020F0502020204030204" pitchFamily="34" charset="0"/>
              </a:rPr>
              <a:t>randomised</a:t>
            </a:r>
            <a:r>
              <a:rPr lang="en-US" sz="1900">
                <a:effectLst/>
                <a:ea typeface="DengXian" panose="02010600030101010101" pitchFamily="2" charset="-122"/>
                <a:cs typeface="Calibri" panose="020F0502020204030204" pitchFamily="34" charset="0"/>
              </a:rPr>
              <a:t> controlled study of a brief intervention of bedtime restriction for adult patients with primary insomnia.  J Prim Health Care.</a:t>
            </a:r>
            <a:r>
              <a:rPr lang="en-US" sz="1900">
                <a:solidFill>
                  <a:srgbClr val="000000"/>
                </a:solidFill>
                <a:effectLst/>
                <a:ea typeface="DengXian" panose="02010600030101010101" pitchFamily="2" charset="-122"/>
                <a:cs typeface="Calibri" panose="020F0502020204030204" pitchFamily="34" charset="0"/>
              </a:rPr>
              <a:t>2013;5(1):5–10.  </a:t>
            </a:r>
            <a:r>
              <a:rPr lang="en-US" sz="1900">
                <a:effectLst/>
                <a:ea typeface="DengXian" panose="02010600030101010101" pitchFamily="2" charset="-122"/>
                <a:cs typeface="Calibri" panose="020F0502020204030204" pitchFamily="34" charset="0"/>
              </a:rPr>
              <a:t>Edinger JD, </a:t>
            </a:r>
            <a:r>
              <a:rPr lang="en-US" sz="1900" err="1">
                <a:effectLst/>
                <a:ea typeface="DengXian" panose="02010600030101010101" pitchFamily="2" charset="-122"/>
                <a:cs typeface="Calibri" panose="020F0502020204030204" pitchFamily="34" charset="0"/>
              </a:rPr>
              <a:t>Arnedt</a:t>
            </a:r>
            <a:r>
              <a:rPr lang="en-US" sz="1900">
                <a:effectLst/>
                <a:ea typeface="DengXian" panose="02010600030101010101" pitchFamily="2" charset="-122"/>
                <a:cs typeface="Calibri" panose="020F0502020204030204" pitchFamily="34" charset="0"/>
              </a:rPr>
              <a:t> JT, </a:t>
            </a:r>
            <a:r>
              <a:rPr lang="en-US" sz="1900" err="1">
                <a:effectLst/>
                <a:ea typeface="DengXian" panose="02010600030101010101" pitchFamily="2" charset="-122"/>
                <a:cs typeface="Calibri" panose="020F0502020204030204" pitchFamily="34" charset="0"/>
              </a:rPr>
              <a:t>Bertisch</a:t>
            </a:r>
            <a:r>
              <a:rPr lang="en-US" sz="1900">
                <a:effectLst/>
                <a:ea typeface="DengXian" panose="02010600030101010101" pitchFamily="2" charset="-122"/>
                <a:cs typeface="Calibri" panose="020F0502020204030204" pitchFamily="34" charset="0"/>
              </a:rPr>
              <a:t> SM, et al. Behavioral and psychological treatments for chronic insomnia disorder in adults: an American Academy of Sleep Medicine clinical practice guideline. J Clin Sleep Med. 2021;17:255-262. </a:t>
            </a:r>
            <a:r>
              <a:rPr lang="en-US" sz="1900">
                <a:solidFill>
                  <a:srgbClr val="000000"/>
                </a:solidFill>
                <a:effectLst/>
                <a:ea typeface="DengXian" panose="02010600030101010101" pitchFamily="2" charset="-122"/>
                <a:cs typeface="Calibri" panose="020F0502020204030204" pitchFamily="34" charset="0"/>
              </a:rPr>
              <a:t>  </a:t>
            </a:r>
            <a:r>
              <a:rPr lang="en-US" sz="1900">
                <a:effectLst/>
                <a:ea typeface="DengXian" panose="02010600030101010101" pitchFamily="2" charset="-122"/>
                <a:cs typeface="Calibri" panose="020F0502020204030204" pitchFamily="34" charset="0"/>
              </a:rPr>
              <a:t>Winkler A, </a:t>
            </a:r>
            <a:r>
              <a:rPr lang="en-US" sz="1900" err="1">
                <a:effectLst/>
                <a:ea typeface="DengXian" panose="02010600030101010101" pitchFamily="2" charset="-122"/>
                <a:cs typeface="Calibri" panose="020F0502020204030204" pitchFamily="34" charset="0"/>
              </a:rPr>
              <a:t>Rief</a:t>
            </a:r>
            <a:r>
              <a:rPr lang="en-US" sz="1900">
                <a:effectLst/>
                <a:ea typeface="DengXian" panose="02010600030101010101" pitchFamily="2" charset="-122"/>
                <a:cs typeface="Calibri" panose="020F0502020204030204" pitchFamily="34" charset="0"/>
              </a:rPr>
              <a:t> W. Effect of placebo conditions on polysomnographic parameters in primary insomnia: a meta-analysis. Sleep.</a:t>
            </a:r>
            <a:endParaRPr lang="en-US" sz="1900">
              <a:effectLst/>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1900">
                <a:effectLst/>
                <a:ea typeface="DengXian" panose="02010600030101010101" pitchFamily="2" charset="-122"/>
                <a:cs typeface="Calibri" panose="020F0502020204030204" pitchFamily="34" charset="0"/>
              </a:rPr>
              <a:t>2015;38:925-31.</a:t>
            </a:r>
            <a:r>
              <a:rPr lang="en-CA" sz="1900">
                <a:effectLst/>
                <a:ea typeface="DengXian" panose="02010600030101010101" pitchFamily="2" charset="-122"/>
                <a:cs typeface="Calibri" panose="020F0502020204030204" pitchFamily="34" charset="0"/>
              </a:rPr>
              <a:t>  </a:t>
            </a:r>
            <a:r>
              <a:rPr lang="en-US" sz="1900">
                <a:effectLst/>
                <a:ea typeface="DengXian" panose="02010600030101010101" pitchFamily="2" charset="-122"/>
                <a:cs typeface="Calibri" panose="020F0502020204030204" pitchFamily="34" charset="0"/>
              </a:rPr>
              <a:t>Fernando A 3rd, </a:t>
            </a:r>
            <a:r>
              <a:rPr lang="en-US" sz="1900" err="1">
                <a:effectLst/>
                <a:ea typeface="DengXian" panose="02010600030101010101" pitchFamily="2" charset="-122"/>
                <a:cs typeface="Calibri" panose="020F0502020204030204" pitchFamily="34" charset="0"/>
              </a:rPr>
              <a:t>Arroll</a:t>
            </a:r>
            <a:r>
              <a:rPr lang="en-US" sz="1900">
                <a:effectLst/>
                <a:ea typeface="DengXian" panose="02010600030101010101" pitchFamily="2" charset="-122"/>
                <a:cs typeface="Calibri" panose="020F0502020204030204" pitchFamily="34" charset="0"/>
              </a:rPr>
              <a:t> B, </a:t>
            </a:r>
            <a:r>
              <a:rPr lang="en-US" sz="1900" err="1">
                <a:effectLst/>
                <a:ea typeface="DengXian" panose="02010600030101010101" pitchFamily="2" charset="-122"/>
                <a:cs typeface="Calibri" panose="020F0502020204030204" pitchFamily="34" charset="0"/>
              </a:rPr>
              <a:t>Falloon</a:t>
            </a:r>
            <a:r>
              <a:rPr lang="en-US" sz="1900">
                <a:effectLst/>
                <a:ea typeface="DengXian" panose="02010600030101010101" pitchFamily="2" charset="-122"/>
                <a:cs typeface="Calibri" panose="020F0502020204030204" pitchFamily="34" charset="0"/>
              </a:rPr>
              <a:t> K. A double-blind randomized controlled study of a brief intervention of bedtime restriction for adult patients with primary insomnia. J Prim Health Care. 2013;5:5-10.</a:t>
            </a:r>
            <a:r>
              <a:rPr lang="en-CA" sz="1900">
                <a:effectLst/>
                <a:ea typeface="DengXian" panose="02010600030101010101" pitchFamily="2" charset="-122"/>
                <a:cs typeface="Calibri" panose="020F0502020204030204" pitchFamily="34" charset="0"/>
              </a:rPr>
              <a:t>  </a:t>
            </a:r>
            <a:r>
              <a:rPr lang="en-US" sz="1900">
                <a:effectLst/>
                <a:ea typeface="DengXian" panose="02010600030101010101" pitchFamily="2" charset="-122"/>
                <a:cs typeface="Calibri" panose="020F0502020204030204" pitchFamily="34" charset="0"/>
              </a:rPr>
              <a:t>Edinger JD, Sampson WS. A primary care “friendly” cognitive behavioral insomnia therapy. Sleep. 2003;26:177-82.</a:t>
            </a:r>
            <a:endParaRPr lang="en-US" sz="1900">
              <a:effectLst/>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1900">
                <a:solidFill>
                  <a:srgbClr val="000000"/>
                </a:solidFill>
                <a:effectLst/>
                <a:ea typeface="DengXian" panose="02010600030101010101" pitchFamily="2" charset="-122"/>
                <a:cs typeface="Arial Narrow" panose="020B0606020202030204" pitchFamily="34" charset="0"/>
              </a:rPr>
              <a:t>Morin CM; </a:t>
            </a:r>
            <a:r>
              <a:rPr lang="en-US" sz="1900" err="1">
                <a:solidFill>
                  <a:srgbClr val="000000"/>
                </a:solidFill>
                <a:effectLst/>
                <a:ea typeface="DengXian" panose="02010600030101010101" pitchFamily="2" charset="-122"/>
                <a:cs typeface="Arial Narrow" panose="020B0606020202030204" pitchFamily="34" charset="0"/>
              </a:rPr>
              <a:t>Vallières</a:t>
            </a:r>
            <a:r>
              <a:rPr lang="en-US" sz="1900">
                <a:solidFill>
                  <a:srgbClr val="000000"/>
                </a:solidFill>
                <a:effectLst/>
                <a:ea typeface="DengXian" panose="02010600030101010101" pitchFamily="2" charset="-122"/>
                <a:cs typeface="Arial Narrow" panose="020B0606020202030204" pitchFamily="34" charset="0"/>
              </a:rPr>
              <a:t> A; </a:t>
            </a:r>
            <a:r>
              <a:rPr lang="en-US" sz="1900" err="1">
                <a:solidFill>
                  <a:srgbClr val="000000"/>
                </a:solidFill>
                <a:effectLst/>
                <a:ea typeface="DengXian" panose="02010600030101010101" pitchFamily="2" charset="-122"/>
                <a:cs typeface="Arial Narrow" panose="020B0606020202030204" pitchFamily="34" charset="0"/>
              </a:rPr>
              <a:t>Ivers</a:t>
            </a:r>
            <a:r>
              <a:rPr lang="en-US" sz="1900">
                <a:solidFill>
                  <a:srgbClr val="000000"/>
                </a:solidFill>
                <a:effectLst/>
                <a:ea typeface="DengXian" panose="02010600030101010101" pitchFamily="2" charset="-122"/>
                <a:cs typeface="Arial Narrow" panose="020B0606020202030204" pitchFamily="34" charset="0"/>
              </a:rPr>
              <a:t> H. Dysfunctional Beliefs and At­titudes about Sleep (DBAS): Validation of a Brief Version (DBAS-16). SLEEP 2007;30(11):1547-1554.</a:t>
            </a:r>
            <a:endParaRPr lang="en-US" sz="1900">
              <a:effectLst/>
              <a:ea typeface="DengXian" panose="02010600030101010101" pitchFamily="2" charset="-122"/>
              <a:cs typeface="Times New Roman" panose="02020603050405020304" pitchFamily="18" charset="0"/>
            </a:endParaRPr>
          </a:p>
          <a:p>
            <a:pPr marL="0" marR="0" indent="0">
              <a:spcBef>
                <a:spcPts val="0"/>
              </a:spcBef>
              <a:spcAft>
                <a:spcPts val="0"/>
              </a:spcAft>
              <a:buNone/>
            </a:pPr>
            <a:r>
              <a:rPr lang="en-US" sz="1900">
                <a:effectLst/>
                <a:ea typeface="DengXian" panose="02010600030101010101" pitchFamily="2" charset="-122"/>
                <a:cs typeface="Calibri" panose="020F0502020204030204" pitchFamily="34" charset="0"/>
              </a:rPr>
              <a:t> </a:t>
            </a:r>
            <a:endParaRPr lang="en-US" sz="1900">
              <a:effectLst/>
              <a:ea typeface="DengXian" panose="02010600030101010101" pitchFamily="2" charset="-122"/>
              <a:cs typeface="Times New Roman" panose="02020603050405020304" pitchFamily="18" charset="0"/>
            </a:endParaRPr>
          </a:p>
          <a:p>
            <a:pPr algn="l"/>
            <a:r>
              <a:rPr lang="en-US" sz="1900" b="1" err="1">
                <a:effectLst/>
                <a:ea typeface="DengXian" panose="02010600030101010101" pitchFamily="2" charset="-122"/>
                <a:cs typeface="Calibri" panose="020F0502020204030204" pitchFamily="34" charset="0"/>
              </a:rPr>
              <a:t>Medications</a:t>
            </a:r>
            <a:r>
              <a:rPr lang="en-US" sz="1900" err="1">
                <a:solidFill>
                  <a:srgbClr val="000000"/>
                </a:solidFill>
                <a:effectLst/>
                <a:ea typeface="DengXian" panose="02010600030101010101" pitchFamily="2" charset="-122"/>
                <a:cs typeface="Calibri" panose="020F0502020204030204" pitchFamily="34" charset="0"/>
              </a:rPr>
              <a:t>Lindblad</a:t>
            </a:r>
            <a:r>
              <a:rPr lang="en-US" sz="1900">
                <a:solidFill>
                  <a:srgbClr val="000000"/>
                </a:solidFill>
                <a:effectLst/>
                <a:ea typeface="DengXian" panose="02010600030101010101" pitchFamily="2" charset="-122"/>
                <a:cs typeface="Calibri" panose="020F0502020204030204" pitchFamily="34" charset="0"/>
              </a:rPr>
              <a:t> A, Allan M. Z-drugs for sleep: Should we “Catch Some Z’s”? Tools for Practice November 24, 2014.  </a:t>
            </a:r>
            <a:r>
              <a:rPr lang="en-US" sz="1900">
                <a:effectLst/>
                <a:ea typeface="DengXian" panose="02010600030101010101" pitchFamily="2" charset="-122"/>
                <a:cs typeface="Calibri" panose="020F0502020204030204" pitchFamily="34" charset="0"/>
              </a:rPr>
              <a:t> </a:t>
            </a:r>
            <a:r>
              <a:rPr lang="en-US" sz="1900" err="1">
                <a:solidFill>
                  <a:srgbClr val="000000"/>
                </a:solidFill>
                <a:effectLst/>
                <a:ea typeface="DengXian" panose="02010600030101010101" pitchFamily="2" charset="-122"/>
                <a:cs typeface="Calibri" panose="020F0502020204030204" pitchFamily="34" charset="0"/>
              </a:rPr>
              <a:t>Lindbald</a:t>
            </a:r>
            <a:r>
              <a:rPr lang="en-US" sz="1900">
                <a:solidFill>
                  <a:srgbClr val="000000"/>
                </a:solidFill>
                <a:effectLst/>
                <a:ea typeface="DengXian" panose="02010600030101010101" pitchFamily="2" charset="-122"/>
                <a:cs typeface="Calibri" panose="020F0502020204030204" pitchFamily="34" charset="0"/>
              </a:rPr>
              <a:t> A, Potter J. Still awake? Trazodone for Insomnia. Tools for Practice.  November 15, 2021.</a:t>
            </a:r>
            <a:r>
              <a:rPr lang="en-US" sz="1900">
                <a:effectLst/>
                <a:ea typeface="DengXian" panose="02010600030101010101" pitchFamily="2" charset="-122"/>
                <a:cs typeface="Calibri" panose="020F0502020204030204" pitchFamily="34" charset="0"/>
              </a:rPr>
              <a:t> </a:t>
            </a:r>
            <a:r>
              <a:rPr lang="en-US" sz="1900" err="1">
                <a:effectLst/>
                <a:ea typeface="DengXian" panose="02010600030101010101" pitchFamily="2" charset="-122"/>
                <a:cs typeface="Calibri" panose="020F0502020204030204" pitchFamily="34" charset="0"/>
              </a:rPr>
              <a:t>Rösner_S</a:t>
            </a:r>
            <a:r>
              <a:rPr lang="en-US" sz="1900">
                <a:effectLst/>
                <a:ea typeface="DengXian" panose="02010600030101010101" pitchFamily="2" charset="-122"/>
                <a:cs typeface="Calibri" panose="020F0502020204030204" pitchFamily="34" charset="0"/>
              </a:rPr>
              <a:t>, et al. Eszopiclone for </a:t>
            </a:r>
            <a:r>
              <a:rPr lang="en-US" sz="1900" err="1">
                <a:effectLst/>
                <a:ea typeface="DengXian" panose="02010600030101010101" pitchFamily="2" charset="-122"/>
                <a:cs typeface="Calibri" panose="020F0502020204030204" pitchFamily="34" charset="0"/>
              </a:rPr>
              <a:t>insomnia.Cochrane</a:t>
            </a:r>
            <a:r>
              <a:rPr lang="en-US" sz="1900">
                <a:effectLst/>
                <a:ea typeface="DengXian" panose="02010600030101010101" pitchFamily="2" charset="-122"/>
                <a:cs typeface="Calibri" panose="020F0502020204030204" pitchFamily="34" charset="0"/>
              </a:rPr>
              <a:t> Database of Systematic Reviews 2018, Issue 10.Seppala L, </a:t>
            </a:r>
            <a:r>
              <a:rPr lang="en-US" sz="1900" err="1">
                <a:effectLst/>
                <a:ea typeface="DengXian" panose="02010600030101010101" pitchFamily="2" charset="-122"/>
                <a:cs typeface="Calibri" panose="020F0502020204030204" pitchFamily="34" charset="0"/>
              </a:rPr>
              <a:t>Mermelink</a:t>
            </a:r>
            <a:r>
              <a:rPr lang="en-US" sz="1900">
                <a:effectLst/>
                <a:ea typeface="DengXian" panose="02010600030101010101" pitchFamily="2" charset="-122"/>
                <a:cs typeface="Calibri" panose="020F0502020204030204" pitchFamily="34" charset="0"/>
              </a:rPr>
              <a:t> B, de Vries M et al. Fall-Risk-Increasing Drugs: A systematic Review and Meta-Analysis II Psychotropics. </a:t>
            </a:r>
            <a:r>
              <a:rPr lang="en-US" sz="1900" b="0" i="0" u="none" strike="noStrike" baseline="0">
                <a:hlinkClick r:id="rId2"/>
              </a:rPr>
              <a:t>https://doi.org/10.1016/j.jamda.2017.12.098</a:t>
            </a:r>
            <a:r>
              <a:rPr lang="en-US" sz="1900" b="0" i="0" u="none" strike="noStrike" baseline="0"/>
              <a:t>. </a:t>
            </a:r>
            <a:r>
              <a:rPr lang="en-US" sz="1900">
                <a:effectLst/>
                <a:ea typeface="DengXian" panose="02010600030101010101" pitchFamily="2" charset="-122"/>
                <a:cs typeface="Calibri" panose="020F0502020204030204" pitchFamily="34" charset="0"/>
              </a:rPr>
              <a:t> </a:t>
            </a:r>
            <a:r>
              <a:rPr lang="en-US" sz="1900" b="0" i="0">
                <a:solidFill>
                  <a:srgbClr val="212121"/>
                </a:solidFill>
                <a:effectLst/>
              </a:rPr>
              <a:t> </a:t>
            </a:r>
            <a:r>
              <a:rPr lang="en-US" sz="1900" b="0" i="0" u="none" strike="noStrike" baseline="0" err="1">
                <a:solidFill>
                  <a:srgbClr val="000000"/>
                </a:solidFill>
              </a:rPr>
              <a:t>Ancoli</a:t>
            </a:r>
            <a:r>
              <a:rPr lang="en-US" sz="1900" b="0" i="0" u="none" strike="noStrike" baseline="0">
                <a:solidFill>
                  <a:srgbClr val="000000"/>
                </a:solidFill>
              </a:rPr>
              <a:t>-Israel Set al. A 12-week, randomized, double-blind, placebo-controlled study evaluating the effect of eszopiclone 2 mg on sleep/wake function in older adults with primary and comorbid insomnia. </a:t>
            </a:r>
            <a:r>
              <a:rPr lang="en-US" sz="1900" b="0" i="1" u="none" strike="noStrike" baseline="0">
                <a:solidFill>
                  <a:srgbClr val="000000"/>
                </a:solidFill>
              </a:rPr>
              <a:t>SLEEP </a:t>
            </a:r>
            <a:r>
              <a:rPr lang="en-US" sz="1900" b="0" i="0" u="none" strike="noStrike" baseline="0">
                <a:solidFill>
                  <a:srgbClr val="000000"/>
                </a:solidFill>
              </a:rPr>
              <a:t>2010;33(2):225-234. </a:t>
            </a:r>
            <a:r>
              <a:rPr lang="en-US" sz="1900" b="0" i="0" err="1">
                <a:solidFill>
                  <a:srgbClr val="212121"/>
                </a:solidFill>
                <a:effectLst/>
              </a:rPr>
              <a:t>AlDawsari</a:t>
            </a:r>
            <a:r>
              <a:rPr lang="en-US" sz="1900" b="0" i="0">
                <a:solidFill>
                  <a:srgbClr val="212121"/>
                </a:solidFill>
                <a:effectLst/>
              </a:rPr>
              <a:t> A et al. Use of sedative-hypnotic medications and risk of dementia: A systematic review and meta-analysis. </a:t>
            </a:r>
            <a:r>
              <a:rPr lang="en-US" sz="1900" b="0" i="1">
                <a:solidFill>
                  <a:srgbClr val="212121"/>
                </a:solidFill>
                <a:effectLst/>
              </a:rPr>
              <a:t>Br J Clin </a:t>
            </a:r>
            <a:r>
              <a:rPr lang="en-US" sz="1900" b="0" i="1" err="1">
                <a:solidFill>
                  <a:srgbClr val="212121"/>
                </a:solidFill>
                <a:effectLst/>
              </a:rPr>
              <a:t>Pharmacol</a:t>
            </a:r>
            <a:r>
              <a:rPr lang="en-US" sz="1900" b="0" i="0">
                <a:solidFill>
                  <a:srgbClr val="212121"/>
                </a:solidFill>
                <a:effectLst/>
              </a:rPr>
              <a:t>. 2022;88(4):1567-1589.</a:t>
            </a:r>
            <a:endParaRPr lang="en-US" sz="1900">
              <a:effectLst/>
              <a:ea typeface="DengXian" panose="02010600030101010101" pitchFamily="2" charset="-122"/>
              <a:cs typeface="Times New Roman" panose="02020603050405020304" pitchFamily="18" charset="0"/>
            </a:endParaRPr>
          </a:p>
          <a:p>
            <a:endParaRPr lang="en-US"/>
          </a:p>
        </p:txBody>
      </p:sp>
    </p:spTree>
    <p:extLst>
      <p:ext uri="{BB962C8B-B14F-4D97-AF65-F5344CB8AC3E}">
        <p14:creationId xmlns:p14="http://schemas.microsoft.com/office/powerpoint/2010/main" val="391458936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B515-D500-43AB-8162-D27187B789CC}"/>
              </a:ext>
            </a:extLst>
          </p:cNvPr>
          <p:cNvSpPr>
            <a:spLocks noGrp="1"/>
          </p:cNvSpPr>
          <p:nvPr>
            <p:ph type="title"/>
          </p:nvPr>
        </p:nvSpPr>
        <p:spPr/>
        <p:txBody>
          <a:bodyPr/>
          <a:lstStyle/>
          <a:p>
            <a:pPr algn="ctr"/>
            <a:r>
              <a:rPr lang="en-US" dirty="0">
                <a:cs typeface="Calibri Light"/>
              </a:rPr>
              <a:t>References Liz Hall (C. Difficile)</a:t>
            </a:r>
            <a:endParaRPr lang="en-US" dirty="0"/>
          </a:p>
        </p:txBody>
      </p:sp>
      <p:sp>
        <p:nvSpPr>
          <p:cNvPr id="3" name="Content Placeholder 2">
            <a:extLst>
              <a:ext uri="{FF2B5EF4-FFF2-40B4-BE49-F238E27FC236}">
                <a16:creationId xmlns:a16="http://schemas.microsoft.com/office/drawing/2014/main" id="{E15849D6-BBA0-4DE0-9306-10ACFC59CE50}"/>
              </a:ext>
            </a:extLst>
          </p:cNvPr>
          <p:cNvSpPr>
            <a:spLocks noGrp="1"/>
          </p:cNvSpPr>
          <p:nvPr>
            <p:ph idx="1"/>
          </p:nvPr>
        </p:nvSpPr>
        <p:spPr>
          <a:xfrm>
            <a:off x="838200" y="1460500"/>
            <a:ext cx="10515600" cy="5032375"/>
          </a:xfrm>
        </p:spPr>
        <p:txBody>
          <a:bodyPr vert="horz" lIns="91440" tIns="45720" rIns="91440" bIns="45720" rtlCol="0" anchor="t">
            <a:normAutofit fontScale="47500" lnSpcReduction="20000"/>
          </a:bodyPr>
          <a:lstStyle/>
          <a:p>
            <a:pPr>
              <a:lnSpc>
                <a:spcPct val="107000"/>
              </a:lnSpc>
              <a:spcAft>
                <a:spcPts val="800"/>
              </a:spcAft>
            </a:pPr>
            <a:r>
              <a:rPr lang="en-CA" sz="2500" dirty="0">
                <a:effectLst/>
                <a:ea typeface="Calibri" panose="020F0502020204030204" pitchFamily="34" charset="0"/>
                <a:cs typeface="Times New Roman" panose="02020603050405020304" pitchFamily="18" charset="0"/>
              </a:rPr>
              <a:t>C. difficile prevalence: </a:t>
            </a:r>
            <a:r>
              <a:rPr lang="en-CA" sz="2500" dirty="0" err="1">
                <a:effectLst/>
                <a:ea typeface="Calibri" panose="020F0502020204030204" pitchFamily="34" charset="0"/>
                <a:cs typeface="Times New Roman" panose="02020603050405020304" pitchFamily="18" charset="0"/>
              </a:rPr>
              <a:t>Lessa</a:t>
            </a:r>
            <a:r>
              <a:rPr lang="en-CA" sz="2500" dirty="0">
                <a:effectLst/>
                <a:ea typeface="Calibri" panose="020F0502020204030204" pitchFamily="34" charset="0"/>
                <a:cs typeface="Times New Roman" panose="02020603050405020304" pitchFamily="18" charset="0"/>
              </a:rPr>
              <a:t> FC, Mu Y et al., </a:t>
            </a:r>
            <a:r>
              <a:rPr lang="en-US" sz="2500" i="0" dirty="0">
                <a:solidFill>
                  <a:srgbClr val="212121"/>
                </a:solidFill>
                <a:effectLst/>
              </a:rPr>
              <a:t>Burden of Clostridium difficile infection in the United States</a:t>
            </a:r>
            <a:r>
              <a:rPr lang="en-CA" sz="2500" i="0" dirty="0">
                <a:solidFill>
                  <a:srgbClr val="212121"/>
                </a:solidFill>
                <a:effectLst/>
                <a:ea typeface="+mn-lt"/>
                <a:cs typeface="+mn-lt"/>
              </a:rPr>
              <a:t>. N</a:t>
            </a:r>
            <a:r>
              <a:rPr lang="en-CA" sz="2500" dirty="0">
                <a:ea typeface="+mn-lt"/>
                <a:cs typeface="+mn-lt"/>
              </a:rPr>
              <a:t> </a:t>
            </a:r>
            <a:r>
              <a:rPr lang="en-CA" sz="2500" dirty="0" err="1">
                <a:ea typeface="+mn-lt"/>
                <a:cs typeface="+mn-lt"/>
              </a:rPr>
              <a:t>Engl</a:t>
            </a:r>
            <a:r>
              <a:rPr lang="en-CA" sz="2500" dirty="0">
                <a:ea typeface="+mn-lt"/>
                <a:cs typeface="+mn-lt"/>
              </a:rPr>
              <a:t> J Med 2015; (372):825-834</a:t>
            </a:r>
            <a:endParaRPr lang="en-CA" sz="2500" dirty="0">
              <a:effectLst/>
              <a:ea typeface="Calibri" panose="020F0502020204030204" pitchFamily="34" charset="0"/>
              <a:cs typeface="Times New Roman" panose="02020603050405020304" pitchFamily="18" charset="0"/>
            </a:endParaRPr>
          </a:p>
          <a:p>
            <a:pPr>
              <a:lnSpc>
                <a:spcPct val="107000"/>
              </a:lnSpc>
              <a:spcAft>
                <a:spcPts val="800"/>
              </a:spcAft>
            </a:pPr>
            <a:r>
              <a:rPr lang="en-CA" sz="2500" dirty="0">
                <a:effectLst/>
                <a:ea typeface="Calibri" panose="020F0502020204030204" pitchFamily="34" charset="0"/>
                <a:cs typeface="Times New Roman" panose="02020603050405020304" pitchFamily="18" charset="0"/>
              </a:rPr>
              <a:t>C. difficile colonization: </a:t>
            </a:r>
            <a:r>
              <a:rPr lang="en-CA" sz="2500" dirty="0" err="1">
                <a:effectLst/>
                <a:ea typeface="Calibri" panose="020F0502020204030204" pitchFamily="34" charset="0"/>
                <a:cs typeface="Times New Roman" panose="02020603050405020304" pitchFamily="18" charset="0"/>
              </a:rPr>
              <a:t>Furuya</a:t>
            </a:r>
            <a:r>
              <a:rPr lang="en-CA" sz="2500" dirty="0">
                <a:effectLst/>
                <a:ea typeface="Calibri" panose="020F0502020204030204" pitchFamily="34" charset="0"/>
                <a:cs typeface="Times New Roman" panose="02020603050405020304" pitchFamily="18" charset="0"/>
              </a:rPr>
              <a:t>-Kanamori, Marquess J et al., </a:t>
            </a:r>
            <a:r>
              <a:rPr lang="en-US" sz="2500" i="0" dirty="0">
                <a:solidFill>
                  <a:srgbClr val="212121"/>
                </a:solidFill>
                <a:effectLst/>
              </a:rPr>
              <a:t>Asymptomatic Clostridium difficile colonization: epidemiology and clinical implications. </a:t>
            </a:r>
            <a:r>
              <a:rPr lang="en-CA" sz="2500" dirty="0">
                <a:effectLst/>
                <a:ea typeface="Calibri" panose="020F0502020204030204" pitchFamily="34" charset="0"/>
                <a:cs typeface="Times New Roman" panose="02020603050405020304" pitchFamily="18" charset="0"/>
              </a:rPr>
              <a:t>BMC Infect Dis</a:t>
            </a:r>
            <a:r>
              <a:rPr lang="en-CA" sz="2500" dirty="0">
                <a:solidFill>
                  <a:srgbClr val="0071BC"/>
                </a:solidFill>
                <a:effectLst/>
                <a:ea typeface="Calibri" panose="020F0502020204030204" pitchFamily="34" charset="0"/>
                <a:cs typeface="Times New Roman" panose="02020603050405020304" pitchFamily="18" charset="0"/>
              </a:rPr>
              <a:t>. </a:t>
            </a:r>
            <a:r>
              <a:rPr lang="en-CA" sz="2500" dirty="0">
                <a:solidFill>
                  <a:srgbClr val="000000"/>
                </a:solidFill>
                <a:effectLst/>
                <a:ea typeface="Calibri" panose="020F0502020204030204" pitchFamily="34" charset="0"/>
                <a:cs typeface="Times New Roman" panose="02020603050405020304" pitchFamily="18" charset="0"/>
              </a:rPr>
              <a:t>2015 Nov 14;(15):516</a:t>
            </a:r>
          </a:p>
          <a:p>
            <a:pPr>
              <a:lnSpc>
                <a:spcPct val="107000"/>
              </a:lnSpc>
              <a:spcAft>
                <a:spcPts val="800"/>
              </a:spcAft>
            </a:pPr>
            <a:r>
              <a:rPr lang="en-CA" sz="2500" dirty="0">
                <a:effectLst/>
                <a:ea typeface="Calibri" panose="020F0502020204030204" pitchFamily="34" charset="0"/>
                <a:cs typeface="Times New Roman" panose="02020603050405020304" pitchFamily="18" charset="0"/>
              </a:rPr>
              <a:t>C. difficile colonization: Sethi AK, Al-Nassir WN et al., </a:t>
            </a:r>
            <a:r>
              <a:rPr lang="en-US" sz="2500" i="0" dirty="0">
                <a:solidFill>
                  <a:srgbClr val="212121"/>
                </a:solidFill>
                <a:effectLst/>
              </a:rPr>
              <a:t>Persistence of skin contamination and environmental shedding of Clostridium difficile during and after treatment of C. difficile infection</a:t>
            </a:r>
            <a:r>
              <a:rPr lang="en-US" sz="2500" i="0" dirty="0">
                <a:solidFill>
                  <a:srgbClr val="212121"/>
                </a:solidFill>
                <a:effectLst/>
                <a:latin typeface="Merriweather" panose="00000500000000000000" pitchFamily="2" charset="0"/>
              </a:rPr>
              <a:t>.</a:t>
            </a:r>
            <a:r>
              <a:rPr lang="en-CA" sz="2500" dirty="0">
                <a:effectLst/>
                <a:ea typeface="Calibri" panose="020F0502020204030204" pitchFamily="34" charset="0"/>
                <a:cs typeface="Times New Roman" panose="02020603050405020304" pitchFamily="18" charset="0"/>
              </a:rPr>
              <a:t> </a:t>
            </a:r>
            <a:r>
              <a:rPr lang="en-CA" sz="2500" dirty="0">
                <a:ea typeface="+mn-lt"/>
                <a:cs typeface="+mn-lt"/>
              </a:rPr>
              <a:t>Infect Control Hosp Epidemiol. 2010 Jan;31(1):21-7 </a:t>
            </a:r>
            <a:endParaRPr lang="en-CA" sz="2500" dirty="0">
              <a:solidFill>
                <a:srgbClr val="000000"/>
              </a:solidFill>
              <a:effectLst/>
              <a:ea typeface="Calibri" panose="020F0502020204030204" pitchFamily="34" charset="0"/>
              <a:cs typeface="Times New Roman" panose="02020603050405020304" pitchFamily="18" charset="0"/>
            </a:endParaRPr>
          </a:p>
          <a:p>
            <a:pPr>
              <a:lnSpc>
                <a:spcPct val="107000"/>
              </a:lnSpc>
              <a:spcAft>
                <a:spcPts val="800"/>
              </a:spcAft>
            </a:pPr>
            <a:r>
              <a:rPr lang="en-CA" sz="2500" dirty="0">
                <a:ea typeface="+mn-lt"/>
                <a:cs typeface="+mn-lt"/>
              </a:rPr>
              <a:t>C. difficile guidelines: Loo VG, Davis I et al., Association of Medical Microbiology and Infectious Disease Canada treatment practice guidelines for Clostridium difficile infection. </a:t>
            </a:r>
            <a:r>
              <a:rPr lang="en-US" sz="2500" i="0" u="none" strike="noStrike" baseline="0" dirty="0"/>
              <a:t>Official Journal of the Association of Medical Microbiology and Infectious Disease Canada. 2018 (3.2) 71-92</a:t>
            </a:r>
            <a:endParaRPr lang="en-CA" sz="2500" dirty="0">
              <a:ea typeface="+mn-lt"/>
              <a:cs typeface="+mn-lt"/>
            </a:endParaRPr>
          </a:p>
          <a:p>
            <a:pPr>
              <a:lnSpc>
                <a:spcPct val="107000"/>
              </a:lnSpc>
              <a:spcAft>
                <a:spcPts val="800"/>
              </a:spcAft>
            </a:pPr>
            <a:r>
              <a:rPr lang="en-US" sz="2500" dirty="0"/>
              <a:t>M</a:t>
            </a:r>
            <a:r>
              <a:rPr lang="en-US" sz="2500" i="0" u="none" strike="noStrike" baseline="0" dirty="0"/>
              <a:t>etformin Adverse events</a:t>
            </a:r>
            <a:r>
              <a:rPr lang="en-US" sz="2500" dirty="0"/>
              <a:t>: Saenz A, Fernandez-Esteban I et al. Metformin monotherapy for type 2 diabetes mellitus.  Cochrane Database Syst Rev. 2005 Jul 20;(3):CD002966. </a:t>
            </a:r>
          </a:p>
          <a:p>
            <a:pPr>
              <a:lnSpc>
                <a:spcPct val="107000"/>
              </a:lnSpc>
              <a:spcAft>
                <a:spcPts val="800"/>
              </a:spcAft>
            </a:pPr>
            <a:r>
              <a:rPr lang="en-US" sz="2500" dirty="0"/>
              <a:t>M</a:t>
            </a:r>
            <a:r>
              <a:rPr lang="en-US" sz="2500" i="0" u="none" strike="noStrike" baseline="0" dirty="0"/>
              <a:t>etformin Adverse events</a:t>
            </a:r>
            <a:r>
              <a:rPr lang="en-US" sz="2500" dirty="0"/>
              <a:t>: Kahn SE, Haffner SM et al., </a:t>
            </a:r>
            <a:r>
              <a:rPr lang="en-US" sz="2500" i="0" dirty="0">
                <a:solidFill>
                  <a:srgbClr val="212121"/>
                </a:solidFill>
                <a:effectLst/>
              </a:rPr>
              <a:t>Glycemic durability of rosiglitazone, metformin, or glyburide monotherapy. </a:t>
            </a:r>
            <a:r>
              <a:rPr lang="en-US" sz="2500" dirty="0"/>
              <a:t>N </a:t>
            </a:r>
            <a:r>
              <a:rPr lang="en-US" sz="2500" i="0" u="none" strike="noStrike" baseline="0" dirty="0" err="1"/>
              <a:t>Engl</a:t>
            </a:r>
            <a:r>
              <a:rPr lang="en-US" sz="2500" i="0" u="none" strike="noStrike" baseline="0" dirty="0"/>
              <a:t> J Med 2006;(355):2427-43. </a:t>
            </a:r>
          </a:p>
          <a:p>
            <a:pPr>
              <a:lnSpc>
                <a:spcPct val="107000"/>
              </a:lnSpc>
              <a:spcAft>
                <a:spcPts val="800"/>
              </a:spcAft>
            </a:pPr>
            <a:r>
              <a:rPr lang="en-US" sz="2500" i="0" dirty="0">
                <a:solidFill>
                  <a:srgbClr val="000000"/>
                </a:solidFill>
                <a:effectLst/>
              </a:rPr>
              <a:t>PPI deprescribing: Farrell B, </a:t>
            </a:r>
            <a:r>
              <a:rPr lang="en-US" sz="2500" i="0" dirty="0" err="1">
                <a:solidFill>
                  <a:srgbClr val="000000"/>
                </a:solidFill>
                <a:effectLst/>
              </a:rPr>
              <a:t>Pottie</a:t>
            </a:r>
            <a:r>
              <a:rPr lang="en-US" sz="2500" i="0" dirty="0">
                <a:solidFill>
                  <a:srgbClr val="000000"/>
                </a:solidFill>
                <a:effectLst/>
              </a:rPr>
              <a:t> K et al, </a:t>
            </a:r>
            <a:r>
              <a:rPr lang="en-US" sz="2500" i="0" dirty="0">
                <a:solidFill>
                  <a:srgbClr val="212121"/>
                </a:solidFill>
                <a:effectLst/>
              </a:rPr>
              <a:t>Deprescribing proton pump inhibitors: Evidence-based clinical practice guideline. </a:t>
            </a:r>
            <a:r>
              <a:rPr lang="en-US" sz="2500" i="0" dirty="0">
                <a:solidFill>
                  <a:srgbClr val="000000"/>
                </a:solidFill>
                <a:effectLst/>
              </a:rPr>
              <a:t>Canadian Family Physician May 2017, 63 (5) 354-64</a:t>
            </a:r>
          </a:p>
          <a:p>
            <a:pPr>
              <a:lnSpc>
                <a:spcPct val="107000"/>
              </a:lnSpc>
              <a:spcAft>
                <a:spcPts val="800"/>
              </a:spcAft>
            </a:pPr>
            <a:r>
              <a:rPr lang="en-US" sz="2500" i="0" dirty="0">
                <a:solidFill>
                  <a:srgbClr val="000000"/>
                </a:solidFill>
                <a:effectLst/>
              </a:rPr>
              <a:t>PPI:  </a:t>
            </a:r>
            <a:r>
              <a:rPr lang="en-US" sz="2500" i="0" dirty="0" err="1">
                <a:solidFill>
                  <a:srgbClr val="000000"/>
                </a:solidFill>
                <a:effectLst/>
              </a:rPr>
              <a:t>Kolber</a:t>
            </a:r>
            <a:r>
              <a:rPr lang="en-US" sz="2500" i="0" dirty="0">
                <a:solidFill>
                  <a:srgbClr val="000000"/>
                </a:solidFill>
                <a:effectLst/>
              </a:rPr>
              <a:t> MR and </a:t>
            </a:r>
            <a:r>
              <a:rPr lang="en-US" sz="2500" i="0" dirty="0" err="1">
                <a:solidFill>
                  <a:srgbClr val="000000"/>
                </a:solidFill>
                <a:effectLst/>
              </a:rPr>
              <a:t>Nickonchuk</a:t>
            </a:r>
            <a:r>
              <a:rPr lang="en-US" sz="2500" i="0" dirty="0">
                <a:solidFill>
                  <a:srgbClr val="000000"/>
                </a:solidFill>
                <a:effectLst/>
              </a:rPr>
              <a:t> T. </a:t>
            </a:r>
            <a:r>
              <a:rPr lang="en-US" sz="2500" i="0" dirty="0">
                <a:solidFill>
                  <a:srgbClr val="333333"/>
                </a:solidFill>
                <a:effectLst/>
              </a:rPr>
              <a:t>How successful are attempts to stop PPIs and how can clinicians improve chances of success? Tools for practice.</a:t>
            </a:r>
            <a:r>
              <a:rPr lang="en-US" sz="2500" i="0" dirty="0">
                <a:solidFill>
                  <a:srgbClr val="333333"/>
                </a:solidFill>
                <a:effectLst/>
                <a:latin typeface="Verdana" panose="020B0604030504040204" pitchFamily="34" charset="0"/>
              </a:rPr>
              <a:t> </a:t>
            </a:r>
            <a:r>
              <a:rPr lang="en-CA" sz="2500" i="0" u="none" strike="noStrike" dirty="0">
                <a:solidFill>
                  <a:srgbClr val="000000"/>
                </a:solidFill>
                <a:effectLst/>
                <a:latin typeface="Calibri" panose="020F0502020204030204" pitchFamily="34" charset="0"/>
              </a:rPr>
              <a:t>Alberta College of Family </a:t>
            </a:r>
            <a:r>
              <a:rPr lang="en-CA" sz="2500" b="0" i="0" u="none" strike="noStrike" dirty="0">
                <a:solidFill>
                  <a:srgbClr val="000000"/>
                </a:solidFill>
                <a:effectLst/>
                <a:latin typeface="Calibri" panose="020F0502020204030204" pitchFamily="34" charset="0"/>
              </a:rPr>
              <a:t>Physicians 2017 June 26.  #190</a:t>
            </a:r>
            <a:endParaRPr lang="en-US" sz="2500" i="0" dirty="0">
              <a:solidFill>
                <a:srgbClr val="000000"/>
              </a:solidFill>
              <a:effectLst/>
            </a:endParaRPr>
          </a:p>
          <a:p>
            <a:pPr>
              <a:lnSpc>
                <a:spcPct val="107000"/>
              </a:lnSpc>
              <a:spcAft>
                <a:spcPts val="800"/>
              </a:spcAft>
            </a:pPr>
            <a:r>
              <a:rPr lang="en-CA" sz="2500" dirty="0">
                <a:ea typeface="Calibri" panose="020F0502020204030204" pitchFamily="34" charset="0"/>
                <a:cs typeface="Times New Roman" panose="02020603050405020304" pitchFamily="18" charset="0"/>
              </a:rPr>
              <a:t>Rebound dyspepsia with PPI: Reimer C, </a:t>
            </a:r>
            <a:r>
              <a:rPr lang="en-CA" sz="2500" dirty="0" err="1">
                <a:ea typeface="Calibri" panose="020F0502020204030204" pitchFamily="34" charset="0"/>
                <a:cs typeface="Times New Roman" panose="02020603050405020304" pitchFamily="18" charset="0"/>
              </a:rPr>
              <a:t>Sondergaard</a:t>
            </a:r>
            <a:r>
              <a:rPr lang="en-CA" sz="2500" dirty="0">
                <a:ea typeface="Calibri" panose="020F0502020204030204" pitchFamily="34" charset="0"/>
                <a:cs typeface="Times New Roman" panose="02020603050405020304" pitchFamily="18" charset="0"/>
              </a:rPr>
              <a:t> B et al., </a:t>
            </a:r>
            <a:r>
              <a:rPr lang="en-US" sz="2500" i="0" dirty="0">
                <a:solidFill>
                  <a:srgbClr val="212121"/>
                </a:solidFill>
                <a:effectLst/>
              </a:rPr>
              <a:t>Proton-pump inhibitor therapy induces acid-related symptoms in healthy volunteers after withdrawal of therapy. </a:t>
            </a:r>
            <a:r>
              <a:rPr lang="en-CA" sz="2500" dirty="0">
                <a:effectLst/>
                <a:ea typeface="Calibri" panose="020F0502020204030204" pitchFamily="34" charset="0"/>
                <a:cs typeface="Times New Roman" panose="02020603050405020304" pitchFamily="18" charset="0"/>
              </a:rPr>
              <a:t>Gastroenterology</a:t>
            </a:r>
            <a:r>
              <a:rPr lang="en-CA" sz="2500" dirty="0">
                <a:solidFill>
                  <a:srgbClr val="0071BC"/>
                </a:solidFill>
                <a:effectLst/>
                <a:ea typeface="Calibri" panose="020F0502020204030204" pitchFamily="34" charset="0"/>
                <a:cs typeface="Times New Roman" panose="02020603050405020304" pitchFamily="18" charset="0"/>
              </a:rPr>
              <a:t>. </a:t>
            </a:r>
            <a:r>
              <a:rPr lang="en-CA" sz="2500" dirty="0">
                <a:solidFill>
                  <a:srgbClr val="000000"/>
                </a:solidFill>
                <a:effectLst/>
                <a:ea typeface="Calibri" panose="020F0502020204030204" pitchFamily="34" charset="0"/>
                <a:cs typeface="Times New Roman" panose="02020603050405020304" pitchFamily="18" charset="0"/>
              </a:rPr>
              <a:t>2009 Jul;137(1):80-7, 87.e1</a:t>
            </a:r>
            <a:endParaRPr lang="en-US" sz="2500" b="0" i="0" dirty="0">
              <a:solidFill>
                <a:srgbClr val="000000"/>
              </a:solidFill>
              <a:effectLst/>
              <a:latin typeface="Helvetica Neue"/>
            </a:endParaRPr>
          </a:p>
          <a:p>
            <a:pPr>
              <a:lnSpc>
                <a:spcPct val="100000"/>
              </a:lnSpc>
              <a:spcBef>
                <a:spcPts val="0"/>
              </a:spcBef>
            </a:pPr>
            <a:endParaRPr lang="en-CA" dirty="0">
              <a:ea typeface="+mn-lt"/>
              <a:cs typeface="+mn-lt"/>
            </a:endParaRPr>
          </a:p>
          <a:p>
            <a:pPr>
              <a:lnSpc>
                <a:spcPct val="100000"/>
              </a:lnSpc>
              <a:spcBef>
                <a:spcPts val="0"/>
              </a:spcBef>
            </a:pPr>
            <a:endParaRPr lang="en-CA" dirty="0">
              <a:ea typeface="+mn-lt"/>
              <a:cs typeface="+mn-lt"/>
            </a:endParaRPr>
          </a:p>
          <a:p>
            <a:pPr>
              <a:lnSpc>
                <a:spcPct val="100000"/>
              </a:lnSpc>
              <a:spcBef>
                <a:spcPts val="0"/>
              </a:spcBef>
            </a:pPr>
            <a:endParaRPr lang="en-CA" dirty="0">
              <a:ea typeface="+mn-lt"/>
              <a:cs typeface="+mn-lt"/>
            </a:endParaRPr>
          </a:p>
          <a:p>
            <a:pPr>
              <a:lnSpc>
                <a:spcPct val="100000"/>
              </a:lnSpc>
              <a:spcBef>
                <a:spcPts val="0"/>
              </a:spcBef>
            </a:pPr>
            <a:endParaRPr lang="en-US" dirty="0">
              <a:ea typeface="+mn-lt"/>
              <a:cs typeface="+mn-lt"/>
            </a:endParaRPr>
          </a:p>
        </p:txBody>
      </p:sp>
      <p:sp>
        <p:nvSpPr>
          <p:cNvPr id="7" name="Rectangle 4">
            <a:extLst>
              <a:ext uri="{FF2B5EF4-FFF2-40B4-BE49-F238E27FC236}">
                <a16:creationId xmlns:a16="http://schemas.microsoft.com/office/drawing/2014/main" id="{03D0896D-79CB-42D1-A791-020F45DBD19F}"/>
              </a:ext>
            </a:extLst>
          </p:cNvPr>
          <p:cNvSpPr>
            <a:spLocks noChangeArrowheads="1"/>
          </p:cNvSpPr>
          <p:nvPr/>
        </p:nvSpPr>
        <p:spPr bwMode="auto">
          <a:xfrm>
            <a:off x="0" y="-184666"/>
            <a:ext cx="15068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71BC"/>
                </a:solidFill>
                <a:effectLst/>
                <a:latin typeface="BlinkMacSystemFon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419942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AC54A-3F58-4878-A706-12B5574964BE}"/>
              </a:ext>
            </a:extLst>
          </p:cNvPr>
          <p:cNvSpPr>
            <a:spLocks noGrp="1"/>
          </p:cNvSpPr>
          <p:nvPr>
            <p:ph type="title"/>
          </p:nvPr>
        </p:nvSpPr>
        <p:spPr/>
        <p:txBody>
          <a:bodyPr/>
          <a:lstStyle/>
          <a:p>
            <a:pPr algn="ctr"/>
            <a:r>
              <a:rPr lang="en-US" dirty="0">
                <a:cs typeface="Calibri Light"/>
              </a:rPr>
              <a:t>References for Ana Flax</a:t>
            </a:r>
            <a:endParaRPr lang="en-US" dirty="0"/>
          </a:p>
        </p:txBody>
      </p:sp>
      <p:sp>
        <p:nvSpPr>
          <p:cNvPr id="3" name="Content Placeholder 2">
            <a:extLst>
              <a:ext uri="{FF2B5EF4-FFF2-40B4-BE49-F238E27FC236}">
                <a16:creationId xmlns:a16="http://schemas.microsoft.com/office/drawing/2014/main" id="{D20C46A8-9791-4457-843E-227A53FC31B8}"/>
              </a:ext>
            </a:extLst>
          </p:cNvPr>
          <p:cNvSpPr>
            <a:spLocks noGrp="1"/>
          </p:cNvSpPr>
          <p:nvPr>
            <p:ph idx="1"/>
          </p:nvPr>
        </p:nvSpPr>
        <p:spPr/>
        <p:txBody>
          <a:bodyPr vert="horz" lIns="91440" tIns="45720" rIns="91440" bIns="45720" rtlCol="0" anchor="t">
            <a:normAutofit fontScale="92500" lnSpcReduction="10000"/>
          </a:bodyPr>
          <a:lstStyle/>
          <a:p>
            <a:pPr marL="514350" indent="-514350">
              <a:lnSpc>
                <a:spcPct val="100000"/>
              </a:lnSpc>
              <a:spcBef>
                <a:spcPts val="0"/>
              </a:spcBef>
              <a:buAutoNum type="arabicPeriod"/>
            </a:pPr>
            <a:r>
              <a:rPr lang="en-CA" dirty="0">
                <a:ea typeface="+mn-lt"/>
                <a:cs typeface="+mn-lt"/>
              </a:rPr>
              <a:t>Huang E, Allan GM.  “I got water up my nose.” From swimming accident to rhinosinusitis cure? [Publication on the Internet] Tools for Practice, Alberta College of Family Physicians 2016 Feb 1.  #155.  </a:t>
            </a:r>
            <a:r>
              <a:rPr lang="en-CA" dirty="0">
                <a:ea typeface="+mn-lt"/>
                <a:cs typeface="+mn-lt"/>
                <a:hlinkClick r:id="rId2"/>
              </a:rPr>
              <a:t>https://www.acfp.ca/wp-content/uploads/tools-for-practice/1454016118_tfp155salinenasalrinsefv.pdf</a:t>
            </a:r>
            <a:endParaRPr lang="en-CA" dirty="0">
              <a:ea typeface="+mn-lt"/>
              <a:cs typeface="+mn-lt"/>
            </a:endParaRPr>
          </a:p>
          <a:p>
            <a:pPr marL="514350" indent="-514350">
              <a:lnSpc>
                <a:spcPct val="100000"/>
              </a:lnSpc>
              <a:spcBef>
                <a:spcPts val="0"/>
              </a:spcBef>
              <a:buAutoNum type="arabicPeriod"/>
            </a:pPr>
            <a:r>
              <a:rPr lang="en-CA" dirty="0">
                <a:ea typeface="+mn-lt"/>
                <a:cs typeface="+mn-lt"/>
              </a:rPr>
              <a:t>Head K, </a:t>
            </a:r>
            <a:r>
              <a:rPr lang="en-CA" dirty="0" err="1">
                <a:ea typeface="+mn-lt"/>
                <a:cs typeface="+mn-lt"/>
              </a:rPr>
              <a:t>Snidvongs</a:t>
            </a:r>
            <a:r>
              <a:rPr lang="en-CA" dirty="0">
                <a:ea typeface="+mn-lt"/>
                <a:cs typeface="+mn-lt"/>
              </a:rPr>
              <a:t> K, Glew S, Scadding G, Schilder AGM, Philpott C, Hopkins C. Saline irrigation for allergic rhinitis. </a:t>
            </a:r>
            <a:r>
              <a:rPr lang="en-CA" dirty="0" err="1">
                <a:ea typeface="+mn-lt"/>
                <a:cs typeface="+mn-lt"/>
              </a:rPr>
              <a:t>CochraneDatabase</a:t>
            </a:r>
            <a:r>
              <a:rPr lang="en-CA" dirty="0">
                <a:ea typeface="+mn-lt"/>
                <a:cs typeface="+mn-lt"/>
              </a:rPr>
              <a:t> of Systematic Reviews 2018, Issue 6. Art. No.: CD012597</a:t>
            </a:r>
          </a:p>
          <a:p>
            <a:pPr marL="514350" indent="-514350">
              <a:lnSpc>
                <a:spcPct val="100000"/>
              </a:lnSpc>
              <a:spcBef>
                <a:spcPts val="0"/>
              </a:spcBef>
              <a:buAutoNum type="arabicPeriod"/>
            </a:pPr>
            <a:r>
              <a:rPr lang="en-US" dirty="0">
                <a:ea typeface="+mn-lt"/>
                <a:cs typeface="+mn-lt"/>
              </a:rPr>
              <a:t>Allergy Asthma Clin Immunol (2020) Nov 10;16(1):95</a:t>
            </a:r>
            <a:endParaRPr lang="en-CA" dirty="0">
              <a:ea typeface="+mn-lt"/>
              <a:cs typeface="+mn-lt"/>
            </a:endParaRPr>
          </a:p>
          <a:p>
            <a:pPr marL="514350" indent="-514350">
              <a:lnSpc>
                <a:spcPct val="100000"/>
              </a:lnSpc>
              <a:spcBef>
                <a:spcPts val="0"/>
              </a:spcBef>
              <a:buAutoNum type="arabicPeriod"/>
            </a:pPr>
            <a:r>
              <a:rPr lang="en-US" dirty="0">
                <a:ea typeface="+mn-lt"/>
                <a:cs typeface="+mn-lt"/>
              </a:rPr>
              <a:t>BMJ 2018;361:k2400</a:t>
            </a:r>
          </a:p>
          <a:p>
            <a:pPr marL="514350" indent="-514350">
              <a:lnSpc>
                <a:spcPct val="100000"/>
              </a:lnSpc>
              <a:spcBef>
                <a:spcPts val="0"/>
              </a:spcBef>
              <a:buAutoNum type="arabicPeriod"/>
            </a:pPr>
            <a:r>
              <a:rPr lang="sv-SE" dirty="0">
                <a:ea typeface="+mn-lt"/>
                <a:cs typeface="+mn-lt"/>
              </a:rPr>
              <a:t>JAMA Intern Med</a:t>
            </a:r>
            <a:r>
              <a:rPr lang="sv-SE" i="1" dirty="0">
                <a:ea typeface="+mn-lt"/>
                <a:cs typeface="+mn-lt"/>
              </a:rPr>
              <a:t>. </a:t>
            </a:r>
            <a:r>
              <a:rPr lang="sv-SE" dirty="0">
                <a:ea typeface="+mn-lt"/>
                <a:cs typeface="+mn-lt"/>
              </a:rPr>
              <a:t>2020;180(5):745-752</a:t>
            </a:r>
            <a:endParaRPr lang="en-US" dirty="0">
              <a:cs typeface="Calibri" panose="020F0502020204030204"/>
            </a:endParaRPr>
          </a:p>
          <a:p>
            <a:pPr marL="0" indent="0">
              <a:lnSpc>
                <a:spcPct val="100000"/>
              </a:lnSpc>
              <a:spcBef>
                <a:spcPts val="0"/>
              </a:spcBef>
              <a:buNone/>
            </a:pPr>
            <a:endParaRPr lang="en-US" dirty="0">
              <a:ea typeface="+mn-lt"/>
              <a:cs typeface="+mn-lt"/>
            </a:endParaRPr>
          </a:p>
          <a:p>
            <a:endParaRPr lang="en-US" dirty="0">
              <a:ea typeface="+mn-lt"/>
              <a:cs typeface="+mn-lt"/>
            </a:endParaRPr>
          </a:p>
        </p:txBody>
      </p:sp>
    </p:spTree>
    <p:extLst>
      <p:ext uri="{BB962C8B-B14F-4D97-AF65-F5344CB8AC3E}">
        <p14:creationId xmlns:p14="http://schemas.microsoft.com/office/powerpoint/2010/main" val="224999010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6FAD-A13E-146B-B0EB-73A8119FDE9E}"/>
              </a:ext>
            </a:extLst>
          </p:cNvPr>
          <p:cNvSpPr>
            <a:spLocks noGrp="1"/>
          </p:cNvSpPr>
          <p:nvPr>
            <p:ph type="title"/>
          </p:nvPr>
        </p:nvSpPr>
        <p:spPr/>
        <p:txBody>
          <a:bodyPr/>
          <a:lstStyle/>
          <a:p>
            <a:pPr algn="ctr"/>
            <a:r>
              <a:rPr lang="en-US" dirty="0"/>
              <a:t>References Mr. </a:t>
            </a:r>
            <a:r>
              <a:rPr lang="en-US" dirty="0" err="1"/>
              <a:t>Ramakanta</a:t>
            </a:r>
            <a:endParaRPr lang="en-US" dirty="0"/>
          </a:p>
        </p:txBody>
      </p:sp>
      <p:sp>
        <p:nvSpPr>
          <p:cNvPr id="3" name="Content Placeholder 2">
            <a:extLst>
              <a:ext uri="{FF2B5EF4-FFF2-40B4-BE49-F238E27FC236}">
                <a16:creationId xmlns:a16="http://schemas.microsoft.com/office/drawing/2014/main" id="{7CD7BE45-3C33-0D96-47E5-915645A62BC0}"/>
              </a:ext>
            </a:extLst>
          </p:cNvPr>
          <p:cNvSpPr>
            <a:spLocks noGrp="1"/>
          </p:cNvSpPr>
          <p:nvPr>
            <p:ph idx="1"/>
          </p:nvPr>
        </p:nvSpPr>
        <p:spPr/>
        <p:txBody>
          <a:bodyPr>
            <a:normAutofit fontScale="6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Food: Brown et al., Salt intakes around the world: implications for public health. </a:t>
            </a:r>
            <a:r>
              <a:rPr lang="fr-CA" sz="1800" dirty="0">
                <a:effectLst/>
                <a:latin typeface="Calibri" panose="020F0502020204030204" pitchFamily="34" charset="0"/>
                <a:ea typeface="Calibri" panose="020F0502020204030204" pitchFamily="34" charset="0"/>
                <a:cs typeface="Times New Roman" panose="02020603050405020304" pitchFamily="18" charset="0"/>
              </a:rPr>
              <a:t>International Journal of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Epidemiology</a:t>
            </a:r>
            <a:r>
              <a:rPr lang="fr-CA" sz="1800" dirty="0">
                <a:effectLst/>
                <a:latin typeface="Calibri" panose="020F0502020204030204" pitchFamily="34" charset="0"/>
                <a:ea typeface="Calibri" panose="020F0502020204030204" pitchFamily="34" charset="0"/>
                <a:cs typeface="Times New Roman" panose="02020603050405020304" pitchFamily="18" charset="0"/>
              </a:rPr>
              <a:t> 2009;38:791–813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Food : Ravi S et al., </a:t>
            </a:r>
            <a:r>
              <a:rPr lang="fr-CA" sz="1800" dirty="0">
                <a:effectLst/>
                <a:latin typeface="Calibri" panose="020F0502020204030204" pitchFamily="34" charset="0"/>
                <a:ea typeface="Calibri" panose="020F0502020204030204" pitchFamily="34" charset="0"/>
                <a:cs typeface="Times New Roman" panose="02020603050405020304" pitchFamily="18" charset="0"/>
              </a:rPr>
              <a:t>Sodium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Intake</a:t>
            </a:r>
            <a:r>
              <a:rPr lang="fr-CA" sz="1800" dirty="0">
                <a:effectLst/>
                <a:latin typeface="Calibri" panose="020F0502020204030204" pitchFamily="34" charset="0"/>
                <a:ea typeface="Calibri" panose="020F0502020204030204" pitchFamily="34" charset="0"/>
                <a:cs typeface="Times New Roman" panose="02020603050405020304" pitchFamily="18" charset="0"/>
              </a:rPr>
              <a:t>, Blood Pressure, and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Dietary</a:t>
            </a:r>
            <a:r>
              <a:rPr lang="fr-CA" sz="1800" dirty="0">
                <a:effectLst/>
                <a:latin typeface="Calibri" panose="020F0502020204030204" pitchFamily="34" charset="0"/>
                <a:ea typeface="Calibri" panose="020F0502020204030204" pitchFamily="34" charset="0"/>
                <a:cs typeface="Times New Roman" panose="02020603050405020304" pitchFamily="18" charset="0"/>
              </a:rPr>
              <a:t> Sources of Sodium in an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Adult</a:t>
            </a:r>
            <a:r>
              <a:rPr lang="fr-CA" sz="1800" dirty="0">
                <a:effectLst/>
                <a:latin typeface="Calibri" panose="020F0502020204030204" pitchFamily="34" charset="0"/>
                <a:ea typeface="Calibri" panose="020F0502020204030204" pitchFamily="34" charset="0"/>
                <a:cs typeface="Times New Roman" panose="02020603050405020304" pitchFamily="18" charset="0"/>
              </a:rPr>
              <a:t> South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Indian</a:t>
            </a:r>
            <a:r>
              <a:rPr lang="fr-CA" sz="1800" dirty="0">
                <a:effectLst/>
                <a:latin typeface="Calibri" panose="020F0502020204030204" pitchFamily="34" charset="0"/>
                <a:ea typeface="Calibri" panose="020F0502020204030204" pitchFamily="34" charset="0"/>
                <a:cs typeface="Times New Roman" panose="02020603050405020304" pitchFamily="18" charset="0"/>
              </a:rPr>
              <a:t> Population. Ann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Glob</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Health</a:t>
            </a:r>
            <a:r>
              <a:rPr lang="fr-CA" sz="1800" dirty="0">
                <a:effectLst/>
                <a:latin typeface="Calibri" panose="020F0502020204030204" pitchFamily="34" charset="0"/>
                <a:ea typeface="Calibri" panose="020F0502020204030204" pitchFamily="34" charset="0"/>
                <a:cs typeface="Times New Roman" panose="02020603050405020304" pitchFamily="18" charset="0"/>
              </a:rPr>
              <a:t>. 2016 Mar-Apr;82(2):234-42.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 Colin-Ramirez et al., Sodium Restriction in Patients With Heart Failure: A Systematic Review and Meta-Analysis of Randomized Clinical Trials. Circ Heart Fail. 2023;16:e009879</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 Sodium intake among Canadians. Health Canada 2017. https://www.canada.ca/content/dam/hc-sc/documents/services/publications/food-nutrition/sodium-intake-canadians-2017/2017-sodium-intakes-report-eng.pdf</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Na: Mahtani et al., Reduced Salt Intake for Heart Failure A Systematic Review. </a:t>
            </a:r>
            <a:r>
              <a:rPr lang="fr-CA" sz="1800" dirty="0">
                <a:effectLst/>
                <a:latin typeface="Calibri" panose="020F0502020204030204" pitchFamily="34" charset="0"/>
                <a:ea typeface="Calibri" panose="020F0502020204030204" pitchFamily="34" charset="0"/>
                <a:cs typeface="Times New Roman" panose="02020603050405020304" pitchFamily="18" charset="0"/>
              </a:rPr>
              <a:t>JAMA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Intern</a:t>
            </a:r>
            <a:r>
              <a:rPr lang="fr-CA" sz="1800" dirty="0">
                <a:effectLst/>
                <a:latin typeface="Calibri" panose="020F0502020204030204" pitchFamily="34" charset="0"/>
                <a:ea typeface="Calibri" panose="020F0502020204030204" pitchFamily="34" charset="0"/>
                <a:cs typeface="Times New Roman" panose="02020603050405020304" pitchFamily="18" charset="0"/>
              </a:rPr>
              <a:t> Med. 2018;178(12):1693-1700</a:t>
            </a:r>
          </a:p>
          <a:p>
            <a:r>
              <a:rPr lang="fr-CA" sz="1800" dirty="0">
                <a:effectLst/>
                <a:latin typeface="Calibri" panose="020F0502020204030204" pitchFamily="34" charset="0"/>
                <a:ea typeface="Calibri" panose="020F0502020204030204" pitchFamily="34" charset="0"/>
                <a:cs typeface="Times New Roman" panose="02020603050405020304" pitchFamily="18" charset="0"/>
              </a:rPr>
              <a:t>Na: Fact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Sheet</a:t>
            </a:r>
            <a:r>
              <a:rPr lang="fr-CA" sz="1800" dirty="0">
                <a:effectLst/>
                <a:latin typeface="Calibri" panose="020F0502020204030204" pitchFamily="34" charset="0"/>
                <a:ea typeface="Calibri" panose="020F0502020204030204" pitchFamily="34" charset="0"/>
                <a:cs typeface="Times New Roman" panose="02020603050405020304" pitchFamily="18" charset="0"/>
              </a:rPr>
              <a:t> and Call to action on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dietary</a:t>
            </a:r>
            <a:r>
              <a:rPr lang="fr-CA" sz="1800" dirty="0">
                <a:effectLst/>
                <a:latin typeface="Calibri" panose="020F0502020204030204" pitchFamily="34" charset="0"/>
                <a:ea typeface="Calibri" panose="020F0502020204030204" pitchFamily="34" charset="0"/>
                <a:cs typeface="Times New Roman" panose="02020603050405020304" pitchFamily="18" charset="0"/>
              </a:rPr>
              <a:t> sodium: Canada 2019 https://hypertension.ca/wp-content/uploads/2019/01/Sodium-Fact-Sheet-FINAL-Jan-23-2019.pdf</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Turgeon R and Allan M. Aldosterone Antagonists in Heart Failure with Reduced Ejection Fraction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HFrEF</a:t>
            </a:r>
            <a:r>
              <a:rPr lang="en-US" sz="1800" dirty="0">
                <a:effectLst/>
                <a:latin typeface="Calibri" panose="020F0502020204030204" pitchFamily="34" charset="0"/>
                <a:ea typeface="Calibri" panose="020F0502020204030204" pitchFamily="34" charset="0"/>
                <a:cs typeface="Times New Roman" panose="02020603050405020304" pitchFamily="18" charset="0"/>
              </a:rPr>
              <a:t>)—No longer an afterthought. Tools for Practice # 104</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McCormack J and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Kolber</a:t>
            </a:r>
            <a:r>
              <a:rPr lang="fr-CA" sz="1800" dirty="0">
                <a:effectLst/>
                <a:latin typeface="Calibri" panose="020F0502020204030204" pitchFamily="34" charset="0"/>
                <a:ea typeface="Calibri" panose="020F0502020204030204" pitchFamily="34" charset="0"/>
                <a:cs typeface="Times New Roman" panose="02020603050405020304" pitchFamily="18" charset="0"/>
              </a:rPr>
              <a:t> M Target/</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higher</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dosing</a:t>
            </a:r>
            <a:r>
              <a:rPr lang="fr-CA" sz="1800" dirty="0">
                <a:effectLst/>
                <a:latin typeface="Calibri" panose="020F0502020204030204" pitchFamily="34" charset="0"/>
                <a:ea typeface="Calibri" panose="020F0502020204030204" pitchFamily="34" charset="0"/>
                <a:cs typeface="Times New Roman" panose="02020603050405020304" pitchFamily="18" charset="0"/>
              </a:rPr>
              <a:t> of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medications</a:t>
            </a:r>
            <a:r>
              <a:rPr lang="fr-CA" sz="1800" dirty="0">
                <a:effectLst/>
                <a:latin typeface="Calibri" panose="020F0502020204030204" pitchFamily="34" charset="0"/>
                <a:ea typeface="Calibri" panose="020F0502020204030204" pitchFamily="34" charset="0"/>
                <a:cs typeface="Times New Roman" panose="02020603050405020304" pitchFamily="18" charset="0"/>
              </a:rPr>
              <a:t> in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heart</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failure</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is</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it</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necessary</a:t>
            </a:r>
            <a:r>
              <a:rPr lang="fr-CA" sz="1800" dirty="0">
                <a:effectLst/>
                <a:latin typeface="Calibri" panose="020F0502020204030204" pitchFamily="34" charset="0"/>
                <a:ea typeface="Calibri" panose="020F0502020204030204" pitchFamily="34" charset="0"/>
                <a:cs typeface="Times New Roman" panose="02020603050405020304" pitchFamily="18" charset="0"/>
              </a:rPr>
              <a:t>? Tools for practice # 174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Neal B et al</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Effect</a:t>
            </a:r>
            <a:r>
              <a:rPr lang="fr-CA" sz="1800" dirty="0">
                <a:effectLst/>
                <a:latin typeface="Calibri" panose="020F0502020204030204" pitchFamily="34" charset="0"/>
                <a:ea typeface="Calibri" panose="020F0502020204030204" pitchFamily="34" charset="0"/>
                <a:cs typeface="Times New Roman" panose="02020603050405020304" pitchFamily="18" charset="0"/>
              </a:rPr>
              <a:t> of Salt Substitution on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Cardiovascular</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Events</a:t>
            </a:r>
            <a:r>
              <a:rPr lang="fr-CA" sz="1800" dirty="0">
                <a:effectLst/>
                <a:latin typeface="Calibri" panose="020F0502020204030204" pitchFamily="34" charset="0"/>
                <a:ea typeface="Calibri" panose="020F0502020204030204" pitchFamily="34" charset="0"/>
                <a:cs typeface="Times New Roman" panose="02020603050405020304" pitchFamily="18" charset="0"/>
              </a:rPr>
              <a:t> and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Death</a:t>
            </a:r>
            <a:r>
              <a:rPr lang="fr-CA" sz="1800" dirty="0">
                <a:effectLst/>
                <a:latin typeface="Calibri" panose="020F0502020204030204" pitchFamily="34" charset="0"/>
                <a:ea typeface="Calibri" panose="020F0502020204030204" pitchFamily="34" charset="0"/>
                <a:cs typeface="Times New Roman" panose="02020603050405020304" pitchFamily="18" charset="0"/>
              </a:rPr>
              <a:t>. N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Engl</a:t>
            </a:r>
            <a:r>
              <a:rPr lang="fr-CA" sz="1800" dirty="0">
                <a:effectLst/>
                <a:latin typeface="Calibri" panose="020F0502020204030204" pitchFamily="34" charset="0"/>
                <a:ea typeface="Calibri" panose="020F0502020204030204" pitchFamily="34" charset="0"/>
                <a:cs typeface="Times New Roman" panose="02020603050405020304" pitchFamily="18" charset="0"/>
              </a:rPr>
              <a:t> J Med. 2021 Sep 16;385(12):1067-1077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Caraballo</a:t>
            </a:r>
            <a:r>
              <a:rPr lang="fr-CA" sz="1800" dirty="0">
                <a:effectLst/>
                <a:latin typeface="Calibri" panose="020F0502020204030204" pitchFamily="34" charset="0"/>
                <a:ea typeface="Calibri" panose="020F0502020204030204" pitchFamily="34" charset="0"/>
                <a:cs typeface="Times New Roman" panose="02020603050405020304" pitchFamily="18" charset="0"/>
              </a:rPr>
              <a:t> C., et al.,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Clinical</a:t>
            </a:r>
            <a:r>
              <a:rPr lang="fr-CA" sz="1800" dirty="0">
                <a:effectLst/>
                <a:latin typeface="Calibri" panose="020F0502020204030204" pitchFamily="34" charset="0"/>
                <a:ea typeface="Calibri" panose="020F0502020204030204" pitchFamily="34" charset="0"/>
                <a:cs typeface="Times New Roman" panose="02020603050405020304" pitchFamily="18" charset="0"/>
              </a:rPr>
              <a:t> Implications of the New York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Heart</a:t>
            </a:r>
            <a:r>
              <a:rPr lang="fr-CA" sz="1800" dirty="0">
                <a:effectLst/>
                <a:latin typeface="Calibri" panose="020F0502020204030204" pitchFamily="34" charset="0"/>
                <a:ea typeface="Calibri" panose="020F0502020204030204" pitchFamily="34" charset="0"/>
                <a:cs typeface="Times New Roman" panose="02020603050405020304" pitchFamily="18" charset="0"/>
              </a:rPr>
              <a:t> Association Classification. Journal of the American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Heart</a:t>
            </a:r>
            <a:r>
              <a:rPr lang="fr-CA" sz="1800" dirty="0">
                <a:effectLst/>
                <a:latin typeface="Calibri" panose="020F0502020204030204" pitchFamily="34" charset="0"/>
                <a:ea typeface="Calibri" panose="020F0502020204030204" pitchFamily="34" charset="0"/>
                <a:cs typeface="Times New Roman" panose="02020603050405020304" pitchFamily="18" charset="0"/>
              </a:rPr>
              <a:t> Association. 2019;8:e014240</a:t>
            </a:r>
          </a:p>
          <a:p>
            <a:pPr mar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Chang LL et al.,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Dietary</a:t>
            </a:r>
            <a:r>
              <a:rPr lang="fr-CA" sz="1800" dirty="0">
                <a:effectLst/>
                <a:latin typeface="Calibri" panose="020F0502020204030204" pitchFamily="34" charset="0"/>
                <a:ea typeface="Calibri" panose="020F0502020204030204" pitchFamily="34" charset="0"/>
                <a:cs typeface="Times New Roman" panose="02020603050405020304" pitchFamily="18" charset="0"/>
              </a:rPr>
              <a:t> Sodium Restriction in Patients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Heart</a:t>
            </a:r>
            <a:r>
              <a:rPr lang="fr-CA" sz="1800" dirty="0">
                <a:effectLst/>
                <a:latin typeface="Calibri" panose="020F0502020204030204" pitchFamily="34" charset="0"/>
                <a:ea typeface="Calibri" panose="020F0502020204030204" pitchFamily="34" charset="0"/>
                <a:cs typeface="Times New Roman" panose="02020603050405020304" pitchFamily="18" charset="0"/>
              </a:rPr>
              <a:t> Failure. N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Engl</a:t>
            </a:r>
            <a:r>
              <a:rPr lang="fr-CA" sz="1800" dirty="0">
                <a:effectLst/>
                <a:latin typeface="Calibri" panose="020F0502020204030204" pitchFamily="34" charset="0"/>
                <a:ea typeface="Calibri" panose="020F0502020204030204" pitchFamily="34" charset="0"/>
                <a:cs typeface="Times New Roman" panose="02020603050405020304" pitchFamily="18" charset="0"/>
              </a:rPr>
              <a:t> J Med. 2023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Apr</a:t>
            </a:r>
            <a:r>
              <a:rPr lang="fr-CA" sz="1800" dirty="0">
                <a:effectLst/>
                <a:latin typeface="Calibri" panose="020F0502020204030204" pitchFamily="34" charset="0"/>
                <a:ea typeface="Calibri" panose="020F0502020204030204" pitchFamily="34" charset="0"/>
                <a:cs typeface="Times New Roman" panose="02020603050405020304" pitchFamily="18" charset="0"/>
              </a:rPr>
              <a:t> 27;388(17):1621-1623.</a:t>
            </a:r>
          </a:p>
          <a:p>
            <a:pPr marL="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Mebezaa</a:t>
            </a:r>
            <a:r>
              <a:rPr lang="en-US" sz="1800" dirty="0">
                <a:effectLst/>
                <a:latin typeface="Calibri" panose="020F0502020204030204" pitchFamily="34" charset="0"/>
                <a:ea typeface="Calibri" panose="020F0502020204030204" pitchFamily="34" charset="0"/>
                <a:cs typeface="Times New Roman" panose="02020603050405020304" pitchFamily="18" charset="0"/>
              </a:rPr>
              <a:t> et al., Safety, tolerability and efficacy of up-titration of guideline-directed medical therapies for acute heart failure (STRONG-HF): a multinational, open-label,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randomised</a:t>
            </a:r>
            <a:r>
              <a:rPr lang="en-US" sz="1800" dirty="0">
                <a:effectLst/>
                <a:latin typeface="Calibri" panose="020F0502020204030204" pitchFamily="34" charset="0"/>
                <a:ea typeface="Calibri" panose="020F0502020204030204" pitchFamily="34" charset="0"/>
                <a:cs typeface="Times New Roman" panose="02020603050405020304" pitchFamily="18" charset="0"/>
              </a:rPr>
              <a:t>, trial. Lancet</a:t>
            </a:r>
            <a:r>
              <a:rPr lang="en-US" sz="1800" dirty="0">
                <a:solidFill>
                  <a:srgbClr val="0071BC"/>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 Dec 3;400(10367):1938-1952.</a:t>
            </a:r>
          </a:p>
          <a:p>
            <a:pPr marL="0">
              <a:lnSpc>
                <a:spcPct val="107000"/>
              </a:lnSpc>
              <a:spcBef>
                <a:spcPts val="0"/>
              </a:spcBef>
              <a:spcAft>
                <a:spcPts val="800"/>
              </a:spcAft>
            </a:pPr>
            <a:r>
              <a:rPr lang="fr-CA" sz="1800" kern="100" dirty="0" err="1">
                <a:effectLst/>
                <a:latin typeface="Calibri" panose="020F0502020204030204" pitchFamily="34" charset="0"/>
                <a:ea typeface="Calibri" panose="020F0502020204030204" pitchFamily="34" charset="0"/>
                <a:cs typeface="Times New Roman" panose="02020603050405020304" pitchFamily="18" charset="0"/>
              </a:rPr>
              <a:t>Ezekowitz</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JA et al., 2017 </a:t>
            </a:r>
            <a:r>
              <a:rPr lang="fr-CA" sz="1800" kern="100" dirty="0" err="1">
                <a:effectLst/>
                <a:latin typeface="Calibri" panose="020F0502020204030204" pitchFamily="34" charset="0"/>
                <a:ea typeface="Calibri" panose="020F0502020204030204" pitchFamily="34" charset="0"/>
                <a:cs typeface="Times New Roman" panose="02020603050405020304" pitchFamily="18" charset="0"/>
              </a:rPr>
              <a:t>Comprehensive</a:t>
            </a:r>
            <a:r>
              <a:rPr lang="fr-CA"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Update of the Canadian </a:t>
            </a:r>
            <a:r>
              <a:rPr lang="fr-CA" sz="1800" kern="100" dirty="0" err="1">
                <a:effectLst/>
                <a:latin typeface="Calibri" panose="020F0502020204030204" pitchFamily="34" charset="0"/>
                <a:ea typeface="Calibri" panose="020F0502020204030204" pitchFamily="34" charset="0"/>
                <a:cs typeface="Times New Roman" panose="02020603050405020304" pitchFamily="18" charset="0"/>
              </a:rPr>
              <a:t>Cardiovascular</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Society Guidelines for the Management of </a:t>
            </a:r>
            <a:r>
              <a:rPr lang="fr-CA" sz="1800" kern="100" dirty="0" err="1">
                <a:effectLst/>
                <a:latin typeface="Calibri" panose="020F0502020204030204" pitchFamily="34" charset="0"/>
                <a:ea typeface="Calibri" panose="020F0502020204030204" pitchFamily="34" charset="0"/>
                <a:cs typeface="Times New Roman" panose="02020603050405020304" pitchFamily="18" charset="0"/>
              </a:rPr>
              <a:t>Heart</a:t>
            </a:r>
            <a:r>
              <a:rPr lang="fr-CA"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Failure. </a:t>
            </a:r>
            <a:r>
              <a:rPr lang="fr-CA" sz="1800" u="none" strike="noStrike"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tooltip="Go to Canadian Journal of Cardiology on ScienceDirect"/>
              </a:rPr>
              <a:t>Canadian Journal of </a:t>
            </a:r>
            <a:r>
              <a:rPr lang="fr-CA" sz="1800" u="none" strike="noStrike"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tooltip="Go to Canadian Journal of Cardiology on ScienceDirect"/>
              </a:rPr>
              <a:t>Cardiology</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u="none" strike="noStrike"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Go to table of contents for this volume/issue"/>
              </a:rPr>
              <a:t>Volume 33, Issue 11</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kern="100" dirty="0" err="1">
                <a:effectLst/>
                <a:latin typeface="Calibri" panose="020F0502020204030204" pitchFamily="34" charset="0"/>
                <a:ea typeface="Calibri" panose="020F0502020204030204" pitchFamily="34" charset="0"/>
                <a:cs typeface="Times New Roman" panose="02020603050405020304" pitchFamily="18" charset="0"/>
              </a:rPr>
              <a:t>November</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2017, Pages 1342-1433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6621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FDF58BC-B156-ACE9-115D-EAFE7DBC472F}"/>
              </a:ext>
            </a:extLst>
          </p:cNvPr>
          <p:cNvSpPr txBox="1">
            <a:spLocks/>
          </p:cNvSpPr>
          <p:nvPr/>
        </p:nvSpPr>
        <p:spPr>
          <a:xfrm>
            <a:off x="3805075" y="1811984"/>
            <a:ext cx="7010400" cy="1195120"/>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112"/>
              </a:spcBef>
              <a:buNone/>
            </a:pPr>
            <a:endParaRPr lang="en-CA" sz="2400">
              <a:latin typeface="+mj-lt"/>
            </a:endParaRPr>
          </a:p>
        </p:txBody>
      </p:sp>
      <p:sp>
        <p:nvSpPr>
          <p:cNvPr id="10" name="Content Placeholder 2">
            <a:extLst>
              <a:ext uri="{FF2B5EF4-FFF2-40B4-BE49-F238E27FC236}">
                <a16:creationId xmlns:a16="http://schemas.microsoft.com/office/drawing/2014/main" id="{FD91B3E7-6C57-E9CB-CF58-F65FE47C816C}"/>
              </a:ext>
            </a:extLst>
          </p:cNvPr>
          <p:cNvSpPr txBox="1">
            <a:spLocks/>
          </p:cNvSpPr>
          <p:nvPr/>
        </p:nvSpPr>
        <p:spPr>
          <a:xfrm>
            <a:off x="3822629" y="2846825"/>
            <a:ext cx="5384800" cy="709192"/>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112"/>
              </a:spcBef>
              <a:buNone/>
            </a:pPr>
            <a:endParaRPr lang="en-CA" sz="2400">
              <a:latin typeface="+mj-lt"/>
            </a:endParaRPr>
          </a:p>
        </p:txBody>
      </p:sp>
      <p:pic>
        <p:nvPicPr>
          <p:cNvPr id="27" name="Picture 26">
            <a:extLst>
              <a:ext uri="{FF2B5EF4-FFF2-40B4-BE49-F238E27FC236}">
                <a16:creationId xmlns:a16="http://schemas.microsoft.com/office/drawing/2014/main" id="{EC9530EE-FE5D-B4F4-5604-80C00FD01CA4}"/>
              </a:ext>
            </a:extLst>
          </p:cNvPr>
          <p:cNvPicPr>
            <a:picLocks noChangeAspect="1"/>
          </p:cNvPicPr>
          <p:nvPr/>
        </p:nvPicPr>
        <p:blipFill>
          <a:blip r:embed="rId3"/>
          <a:stretch>
            <a:fillRect/>
          </a:stretch>
        </p:blipFill>
        <p:spPr>
          <a:xfrm>
            <a:off x="168900" y="6320676"/>
            <a:ext cx="2607061" cy="372437"/>
          </a:xfrm>
          <a:prstGeom prst="rect">
            <a:avLst/>
          </a:prstGeom>
        </p:spPr>
      </p:pic>
      <p:pic>
        <p:nvPicPr>
          <p:cNvPr id="29" name="Picture 28">
            <a:extLst>
              <a:ext uri="{FF2B5EF4-FFF2-40B4-BE49-F238E27FC236}">
                <a16:creationId xmlns:a16="http://schemas.microsoft.com/office/drawing/2014/main" id="{617B372A-8F63-61CE-0A5A-ADB01F0D79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4475" y="6070600"/>
            <a:ext cx="2624667" cy="778933"/>
          </a:xfrm>
          <a:prstGeom prst="rect">
            <a:avLst/>
          </a:prstGeom>
        </p:spPr>
      </p:pic>
      <p:sp>
        <p:nvSpPr>
          <p:cNvPr id="2" name="Rectangle 1">
            <a:extLst>
              <a:ext uri="{FF2B5EF4-FFF2-40B4-BE49-F238E27FC236}">
                <a16:creationId xmlns:a16="http://schemas.microsoft.com/office/drawing/2014/main" id="{2F819662-E73F-336D-A8F3-648468DC998F}"/>
              </a:ext>
            </a:extLst>
          </p:cNvPr>
          <p:cNvSpPr/>
          <p:nvPr/>
        </p:nvSpPr>
        <p:spPr>
          <a:xfrm>
            <a:off x="0" y="1811984"/>
            <a:ext cx="12192000" cy="1247313"/>
          </a:xfrm>
          <a:prstGeom prst="rect">
            <a:avLst/>
          </a:prstGeom>
          <a:solidFill>
            <a:srgbClr val="D9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Remembrance day, November 11, 2023 </a:t>
            </a:r>
          </a:p>
        </p:txBody>
      </p:sp>
    </p:spTree>
    <p:custDataLst>
      <p:tags r:id="rId1"/>
    </p:custDataLst>
    <p:extLst>
      <p:ext uri="{BB962C8B-B14F-4D97-AF65-F5344CB8AC3E}">
        <p14:creationId xmlns:p14="http://schemas.microsoft.com/office/powerpoint/2010/main" val="2119549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6FB18B9-5FFC-F23B-9A39-7F17226CF5BC}"/>
              </a:ext>
            </a:extLst>
          </p:cNvPr>
          <p:cNvSpPr>
            <a:spLocks noGrp="1"/>
          </p:cNvSpPr>
          <p:nvPr>
            <p:ph type="title"/>
          </p:nvPr>
        </p:nvSpPr>
        <p:spPr>
          <a:xfrm>
            <a:off x="838200" y="365125"/>
            <a:ext cx="10515600" cy="1325563"/>
          </a:xfrm>
        </p:spPr>
        <p:txBody>
          <a:bodyPr/>
          <a:lstStyle/>
          <a:p>
            <a:pPr algn="r"/>
            <a:r>
              <a:rPr lang="en-US" err="1"/>
              <a:t>Mr</a:t>
            </a:r>
            <a:r>
              <a:rPr lang="en-US"/>
              <a:t> Ken </a:t>
            </a:r>
            <a:r>
              <a:rPr lang="en-US" err="1"/>
              <a:t>Dosette</a:t>
            </a:r>
            <a:r>
              <a:rPr lang="en-US"/>
              <a:t>, 69</a:t>
            </a:r>
            <a:endParaRPr lang="en-US">
              <a:ea typeface="+mj-lt"/>
              <a:cs typeface="+mj-lt"/>
            </a:endParaRPr>
          </a:p>
        </p:txBody>
      </p:sp>
      <p:sp>
        <p:nvSpPr>
          <p:cNvPr id="4" name="TextBox 3">
            <a:extLst>
              <a:ext uri="{FF2B5EF4-FFF2-40B4-BE49-F238E27FC236}">
                <a16:creationId xmlns:a16="http://schemas.microsoft.com/office/drawing/2014/main" id="{A1913D7F-C9A2-DD4F-103D-D7192AFBF510}"/>
              </a:ext>
            </a:extLst>
          </p:cNvPr>
          <p:cNvSpPr txBox="1"/>
          <p:nvPr/>
        </p:nvSpPr>
        <p:spPr>
          <a:xfrm>
            <a:off x="119174" y="4434116"/>
            <a:ext cx="9189442" cy="22057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25400" tIns="25400" rIns="25400" bIns="25400" spcCol="38100" anchor="ctr">
            <a:spAutoFit/>
          </a:bodyPr>
          <a:lstStyle/>
          <a:p>
            <a:pPr>
              <a:defRPr/>
            </a:pPr>
            <a:r>
              <a:rPr lang="en-US" sz="2800" kern="0">
                <a:latin typeface="Calibri" panose="020F0502020204030204" pitchFamily="34" charset="0"/>
                <a:ea typeface="Helvetica Neue"/>
                <a:cs typeface="Calibri" panose="020F0502020204030204" pitchFamily="34" charset="0"/>
                <a:sym typeface="Helvetica Neue"/>
              </a:rPr>
              <a:t>What are your thoughts about his diabetes medications? </a:t>
            </a:r>
          </a:p>
          <a:p>
            <a:pPr>
              <a:defRPr/>
            </a:pPr>
            <a:r>
              <a:rPr lang="en-US" sz="2800" kern="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a) Stop or taper off Glyburide</a:t>
            </a:r>
            <a:endParaRPr lang="en-CA" sz="2800" kern="0">
              <a:solidFill>
                <a:srgbClr val="00B050"/>
              </a:solidFill>
              <a:latin typeface="Calibri" panose="020F0502020204030204" pitchFamily="34" charset="0"/>
              <a:ea typeface="Helvetica Neue"/>
              <a:cs typeface="Calibri" panose="020F0502020204030204" pitchFamily="34" charset="0"/>
              <a:sym typeface="Helvetica Neue"/>
            </a:endParaRPr>
          </a:p>
          <a:p>
            <a:pPr fontAlgn="t">
              <a:defRPr/>
            </a:pPr>
            <a:r>
              <a:rPr lang="en-US" sz="2800" kern="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b) Stop or taper off Sitagliptin</a:t>
            </a:r>
            <a:endParaRPr lang="en-CA" sz="2800" kern="0">
              <a:solidFill>
                <a:srgbClr val="00B050"/>
              </a:solidFill>
              <a:latin typeface="Calibri" panose="020F0502020204030204" pitchFamily="34" charset="0"/>
              <a:ea typeface="Helvetica Neue"/>
              <a:cs typeface="Calibri" panose="020F0502020204030204" pitchFamily="34" charset="0"/>
              <a:sym typeface="Helvetica Neue"/>
            </a:endParaRPr>
          </a:p>
          <a:p>
            <a:pPr fontAlgn="t">
              <a:defRPr/>
            </a:pPr>
            <a:r>
              <a:rPr lang="en-US" sz="2800" kern="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c) Add Empagliflozin at a later visit</a:t>
            </a:r>
            <a:endParaRPr lang="en-CA" sz="2800" kern="0">
              <a:solidFill>
                <a:srgbClr val="00B050"/>
              </a:solidFill>
              <a:latin typeface="Calibri" panose="020F0502020204030204" pitchFamily="34" charset="0"/>
              <a:ea typeface="Helvetica Neue"/>
              <a:cs typeface="Calibri" panose="020F0502020204030204" pitchFamily="34" charset="0"/>
              <a:sym typeface="Helvetica Neue"/>
            </a:endParaRPr>
          </a:p>
          <a:p>
            <a:pPr>
              <a:defRPr/>
            </a:pPr>
            <a:r>
              <a:rPr lang="en-US" sz="2800" kern="0">
                <a:latin typeface="Calibri" panose="020F0502020204030204" pitchFamily="34" charset="0"/>
                <a:ea typeface="Helvetica Neue Medium" panose="02000503000000020004" pitchFamily="2" charset="0"/>
                <a:cs typeface="Calibri" panose="020F0502020204030204" pitchFamily="34" charset="0"/>
                <a:sym typeface="Helvetica Neue"/>
              </a:rPr>
              <a:t>d) Stop all medications and switch to insulin to simplify</a:t>
            </a:r>
            <a:endParaRPr lang="en-US" sz="900" kern="0">
              <a:latin typeface="Helvetica Neue"/>
              <a:ea typeface="Helvetica Neue"/>
              <a:cs typeface="Helvetica Neue"/>
              <a:sym typeface="Helvetica Neue"/>
            </a:endParaRPr>
          </a:p>
        </p:txBody>
      </p:sp>
      <p:sp>
        <p:nvSpPr>
          <p:cNvPr id="5" name="Content Placeholder 2">
            <a:extLst>
              <a:ext uri="{FF2B5EF4-FFF2-40B4-BE49-F238E27FC236}">
                <a16:creationId xmlns:a16="http://schemas.microsoft.com/office/drawing/2014/main" id="{D6EE63D1-2008-A4CC-BCBB-548783E258DE}"/>
              </a:ext>
            </a:extLst>
          </p:cNvPr>
          <p:cNvSpPr txBox="1">
            <a:spLocks/>
          </p:cNvSpPr>
          <p:nvPr/>
        </p:nvSpPr>
        <p:spPr>
          <a:xfrm>
            <a:off x="339319" y="1375090"/>
            <a:ext cx="9293292" cy="2636619"/>
          </a:xfrm>
          <a:prstGeom prst="rect">
            <a:avLst/>
          </a:prstGeom>
          <a:solidFill>
            <a:schemeClr val="accent6">
              <a:lumMod val="20000"/>
              <a:lumOff val="80000"/>
            </a:schemeClr>
          </a:solidFill>
          <a:ln w="28575">
            <a:solidFill>
              <a:srgbClr val="00B050"/>
            </a:solid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0000"/>
                </a:solidFill>
                <a:cs typeface="Calibri"/>
              </a:rPr>
              <a:t>Stopping Glyburide and Sitagliptin will likely increase Mr. </a:t>
            </a:r>
            <a:r>
              <a:rPr lang="en-US" sz="2400" dirty="0" err="1">
                <a:solidFill>
                  <a:srgbClr val="000000"/>
                </a:solidFill>
                <a:cs typeface="Calibri"/>
              </a:rPr>
              <a:t>Dosette’s</a:t>
            </a:r>
            <a:r>
              <a:rPr lang="en-US" sz="2400" dirty="0">
                <a:solidFill>
                  <a:srgbClr val="000000"/>
                </a:solidFill>
                <a:cs typeface="Calibri"/>
              </a:rPr>
              <a:t> HbA1C by perhaps 1.5 and another agent can be added later on (it could be immediate, shortly after stopping other drugs, or at next A1C in 3 months).</a:t>
            </a:r>
          </a:p>
          <a:p>
            <a:r>
              <a:rPr lang="en-US" sz="2400" dirty="0">
                <a:solidFill>
                  <a:srgbClr val="000000"/>
                </a:solidFill>
                <a:cs typeface="Calibri"/>
              </a:rPr>
              <a:t>Given his Chronic Kidney Disease, </a:t>
            </a:r>
            <a:r>
              <a:rPr lang="en-US" sz="2400" dirty="0" err="1">
                <a:solidFill>
                  <a:srgbClr val="000000"/>
                </a:solidFill>
                <a:cs typeface="Calibri"/>
              </a:rPr>
              <a:t>empaglifozin</a:t>
            </a:r>
            <a:r>
              <a:rPr lang="en-US" sz="2400" dirty="0">
                <a:solidFill>
                  <a:srgbClr val="000000"/>
                </a:solidFill>
                <a:cs typeface="Calibri"/>
              </a:rPr>
              <a:t> would be a good choice. </a:t>
            </a:r>
            <a:r>
              <a:rPr lang="en-US" sz="2400" dirty="0"/>
              <a:t>For every 100 patients with CKD treated with an SGLT2i for 5 years, ~3-4 fewer will develop end-stage kidney disease and ~3-4 fewer will die from any cause compared to placebo.</a:t>
            </a:r>
          </a:p>
          <a:p>
            <a:pPr marL="0" indent="0">
              <a:buFont typeface="Arial" panose="020B0604020202020204" pitchFamily="34" charset="0"/>
              <a:buNone/>
            </a:pPr>
            <a:endParaRPr lang="en-US" sz="2600" dirty="0">
              <a:solidFill>
                <a:srgbClr val="000000"/>
              </a:solidFill>
              <a:cs typeface="Calibri"/>
            </a:endParaRPr>
          </a:p>
        </p:txBody>
      </p:sp>
      <p:pic>
        <p:nvPicPr>
          <p:cNvPr id="3" name="Picture 2" descr="A cartoon of a person&#10;&#10;Description automatically generated">
            <a:extLst>
              <a:ext uri="{FF2B5EF4-FFF2-40B4-BE49-F238E27FC236}">
                <a16:creationId xmlns:a16="http://schemas.microsoft.com/office/drawing/2014/main" id="{676C3B46-CB44-9070-0841-73380E8CA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4561" y="1375090"/>
            <a:ext cx="3101432" cy="5721243"/>
          </a:xfrm>
          <a:prstGeom prst="rect">
            <a:avLst/>
          </a:prstGeom>
        </p:spPr>
      </p:pic>
    </p:spTree>
    <p:extLst>
      <p:ext uri="{BB962C8B-B14F-4D97-AF65-F5344CB8AC3E}">
        <p14:creationId xmlns:p14="http://schemas.microsoft.com/office/powerpoint/2010/main" val="5417652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6FB18B9-5FFC-F23B-9A39-7F17226CF5BC}"/>
              </a:ext>
            </a:extLst>
          </p:cNvPr>
          <p:cNvSpPr>
            <a:spLocks noGrp="1"/>
          </p:cNvSpPr>
          <p:nvPr>
            <p:ph type="title"/>
          </p:nvPr>
        </p:nvSpPr>
        <p:spPr>
          <a:xfrm>
            <a:off x="838200" y="365125"/>
            <a:ext cx="10515600" cy="1325563"/>
          </a:xfrm>
        </p:spPr>
        <p:txBody>
          <a:bodyPr/>
          <a:lstStyle/>
          <a:p>
            <a:pPr algn="r"/>
            <a:r>
              <a:rPr lang="en-US" err="1"/>
              <a:t>Mr</a:t>
            </a:r>
            <a:r>
              <a:rPr lang="en-US"/>
              <a:t> Ken </a:t>
            </a:r>
            <a:r>
              <a:rPr lang="en-US" err="1"/>
              <a:t>Dosette</a:t>
            </a:r>
            <a:r>
              <a:rPr lang="en-US"/>
              <a:t>, 69</a:t>
            </a:r>
            <a:endParaRPr lang="en-US">
              <a:ea typeface="+mj-lt"/>
              <a:cs typeface="+mj-lt"/>
            </a:endParaRPr>
          </a:p>
        </p:txBody>
      </p:sp>
      <p:sp>
        <p:nvSpPr>
          <p:cNvPr id="3" name="Content Placeholder 2">
            <a:extLst>
              <a:ext uri="{FF2B5EF4-FFF2-40B4-BE49-F238E27FC236}">
                <a16:creationId xmlns:a16="http://schemas.microsoft.com/office/drawing/2014/main" id="{564FC654-C869-5044-1F76-527637698C9A}"/>
              </a:ext>
            </a:extLst>
          </p:cNvPr>
          <p:cNvSpPr txBox="1">
            <a:spLocks/>
          </p:cNvSpPr>
          <p:nvPr/>
        </p:nvSpPr>
        <p:spPr>
          <a:xfrm>
            <a:off x="119174" y="2083519"/>
            <a:ext cx="9227016" cy="508300"/>
          </a:xfrm>
          <a:prstGeom prst="rect">
            <a:avLst/>
          </a:prstGeom>
          <a:solidFill>
            <a:schemeClr val="accent2">
              <a:lumMod val="20000"/>
              <a:lumOff val="80000"/>
            </a:schemeClr>
          </a:solidFill>
          <a:ln w="28575">
            <a:solidFill>
              <a:schemeClr val="accent2"/>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t>Insulin offers no CV benefits and is unlikely to be simpler.</a:t>
            </a:r>
            <a:endParaRPr lang="en-US" sz="2600">
              <a:solidFill>
                <a:srgbClr val="000000"/>
              </a:solidFill>
              <a:cs typeface="Calibri"/>
            </a:endParaRPr>
          </a:p>
          <a:p>
            <a:endParaRPr lang="en-US" sz="2600">
              <a:solidFill>
                <a:srgbClr val="000000"/>
              </a:solidFill>
              <a:cs typeface="Calibri"/>
            </a:endParaRPr>
          </a:p>
        </p:txBody>
      </p:sp>
      <p:sp>
        <p:nvSpPr>
          <p:cNvPr id="4" name="TextBox 3">
            <a:extLst>
              <a:ext uri="{FF2B5EF4-FFF2-40B4-BE49-F238E27FC236}">
                <a16:creationId xmlns:a16="http://schemas.microsoft.com/office/drawing/2014/main" id="{A1913D7F-C9A2-DD4F-103D-D7192AFBF510}"/>
              </a:ext>
            </a:extLst>
          </p:cNvPr>
          <p:cNvSpPr txBox="1"/>
          <p:nvPr/>
        </p:nvSpPr>
        <p:spPr>
          <a:xfrm>
            <a:off x="119174" y="4434116"/>
            <a:ext cx="9189442" cy="22057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25400" tIns="25400" rIns="25400" bIns="25400" spcCol="38100" anchor="ctr">
            <a:spAutoFit/>
          </a:bodyPr>
          <a:lstStyle/>
          <a:p>
            <a:pPr>
              <a:defRPr/>
            </a:pPr>
            <a:r>
              <a:rPr lang="en-US" sz="2800" kern="0">
                <a:latin typeface="Calibri" panose="020F0502020204030204" pitchFamily="34" charset="0"/>
                <a:ea typeface="Helvetica Neue"/>
                <a:cs typeface="Calibri" panose="020F0502020204030204" pitchFamily="34" charset="0"/>
                <a:sym typeface="Helvetica Neue"/>
              </a:rPr>
              <a:t>What are your thoughts about his diabetes medications? </a:t>
            </a:r>
          </a:p>
          <a:p>
            <a:pPr>
              <a:defRPr/>
            </a:pPr>
            <a:r>
              <a:rPr lang="en-US" sz="2800" kern="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a) Stop or taper off Glyburide</a:t>
            </a:r>
            <a:endParaRPr lang="en-CA" sz="2800" kern="0">
              <a:solidFill>
                <a:srgbClr val="00B050"/>
              </a:solidFill>
              <a:latin typeface="Calibri" panose="020F0502020204030204" pitchFamily="34" charset="0"/>
              <a:ea typeface="Helvetica Neue"/>
              <a:cs typeface="Calibri" panose="020F0502020204030204" pitchFamily="34" charset="0"/>
              <a:sym typeface="Helvetica Neue"/>
            </a:endParaRPr>
          </a:p>
          <a:p>
            <a:pPr fontAlgn="t">
              <a:defRPr/>
            </a:pPr>
            <a:r>
              <a:rPr lang="en-US" sz="2800" kern="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b) Stop or taper off Sitagliptin</a:t>
            </a:r>
            <a:endParaRPr lang="en-CA" sz="2800" kern="0">
              <a:solidFill>
                <a:srgbClr val="00B050"/>
              </a:solidFill>
              <a:latin typeface="Calibri" panose="020F0502020204030204" pitchFamily="34" charset="0"/>
              <a:ea typeface="Helvetica Neue"/>
              <a:cs typeface="Calibri" panose="020F0502020204030204" pitchFamily="34" charset="0"/>
              <a:sym typeface="Helvetica Neue"/>
            </a:endParaRPr>
          </a:p>
          <a:p>
            <a:pPr fontAlgn="t">
              <a:defRPr/>
            </a:pPr>
            <a:r>
              <a:rPr lang="en-US" sz="2800" kern="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c) Add Empagliflozin at a later visit</a:t>
            </a:r>
            <a:endParaRPr lang="en-CA" sz="2800" kern="0">
              <a:solidFill>
                <a:srgbClr val="00B050"/>
              </a:solidFill>
              <a:latin typeface="Calibri" panose="020F0502020204030204" pitchFamily="34" charset="0"/>
              <a:ea typeface="Helvetica Neue"/>
              <a:cs typeface="Calibri" panose="020F0502020204030204" pitchFamily="34" charset="0"/>
              <a:sym typeface="Helvetica Neue"/>
            </a:endParaRPr>
          </a:p>
          <a:p>
            <a:pPr>
              <a:defRPr/>
            </a:pPr>
            <a:r>
              <a:rPr lang="en-US" sz="2800" kern="0">
                <a:latin typeface="Calibri" panose="020F0502020204030204" pitchFamily="34" charset="0"/>
                <a:ea typeface="Helvetica Neue Medium" panose="02000503000000020004" pitchFamily="2" charset="0"/>
                <a:cs typeface="Calibri" panose="020F0502020204030204" pitchFamily="34" charset="0"/>
                <a:sym typeface="Helvetica Neue"/>
              </a:rPr>
              <a:t>d) Stop all medications and switch to insulin to simplify</a:t>
            </a:r>
            <a:endParaRPr lang="en-US" sz="900" kern="0">
              <a:latin typeface="Helvetica Neue"/>
              <a:ea typeface="Helvetica Neue"/>
              <a:cs typeface="Helvetica Neue"/>
              <a:sym typeface="Helvetica Neue"/>
            </a:endParaRPr>
          </a:p>
        </p:txBody>
      </p:sp>
      <p:pic>
        <p:nvPicPr>
          <p:cNvPr id="5" name="Picture 4" descr="A cartoon of a person&#10;&#10;Description automatically generated">
            <a:extLst>
              <a:ext uri="{FF2B5EF4-FFF2-40B4-BE49-F238E27FC236}">
                <a16:creationId xmlns:a16="http://schemas.microsoft.com/office/drawing/2014/main" id="{A8E57D66-A1D6-5508-3C2B-AC2D80B4B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190" y="1211184"/>
            <a:ext cx="3101432" cy="5721243"/>
          </a:xfrm>
          <a:prstGeom prst="rect">
            <a:avLst/>
          </a:prstGeom>
        </p:spPr>
      </p:pic>
    </p:spTree>
    <p:extLst>
      <p:ext uri="{BB962C8B-B14F-4D97-AF65-F5344CB8AC3E}">
        <p14:creationId xmlns:p14="http://schemas.microsoft.com/office/powerpoint/2010/main" val="37390782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8">
            <a:extLst>
              <a:ext uri="{FF2B5EF4-FFF2-40B4-BE49-F238E27FC236}">
                <a16:creationId xmlns:a16="http://schemas.microsoft.com/office/drawing/2014/main" id="{1B4FC861-5FBC-4D42-ED30-FDCFFBC6AC85}"/>
              </a:ext>
            </a:extLst>
          </p:cNvPr>
          <p:cNvSpPr/>
          <p:nvPr/>
        </p:nvSpPr>
        <p:spPr>
          <a:xfrm>
            <a:off x="218534" y="146648"/>
            <a:ext cx="11973465" cy="6842969"/>
          </a:xfrm>
          <a:prstGeom prst="star10">
            <a:avLst/>
          </a:prstGeom>
          <a:solidFill>
            <a:schemeClr val="accent6">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To taper or not to taper?</a:t>
            </a:r>
          </a:p>
          <a:p>
            <a:pPr marL="457200" indent="-457200" algn="ctr">
              <a:buFont typeface="Arial" panose="020B0604020202020204" pitchFamily="34" charset="0"/>
              <a:buChar char="•"/>
            </a:pPr>
            <a:r>
              <a:rPr lang="en-US" sz="2800" dirty="0">
                <a:solidFill>
                  <a:schemeClr val="tx1"/>
                </a:solidFill>
              </a:rPr>
              <a:t>There is often no good evidence behind tapering medications. Tapering may be considered if abrupt discontinuation causes symptoms. </a:t>
            </a:r>
            <a:r>
              <a:rPr lang="en-US" sz="2800" dirty="0">
                <a:solidFill>
                  <a:schemeClr val="tx1"/>
                </a:solidFill>
                <a:hlinkClick r:id="rId2"/>
              </a:rPr>
              <a:t>https://medstopper.com/</a:t>
            </a:r>
            <a:r>
              <a:rPr lang="en-US" sz="2800" dirty="0">
                <a:solidFill>
                  <a:schemeClr val="tx1"/>
                </a:solidFill>
              </a:rPr>
              <a:t> offers guidance. </a:t>
            </a:r>
          </a:p>
          <a:p>
            <a:pPr marL="457200" indent="-457200" algn="ctr">
              <a:buFont typeface="Arial" panose="020B0604020202020204" pitchFamily="34" charset="0"/>
              <a:buChar char="•"/>
            </a:pPr>
            <a:r>
              <a:rPr lang="en-US" sz="2800" dirty="0">
                <a:solidFill>
                  <a:schemeClr val="tx1"/>
                </a:solidFill>
              </a:rPr>
              <a:t>It is important to find something that will work for the patient. Things to consider: </a:t>
            </a:r>
          </a:p>
          <a:p>
            <a:pPr marL="914400" lvl="1" indent="-457200">
              <a:buFont typeface="Wingdings" pitchFamily="2" charset="2"/>
              <a:buChar char="Ø"/>
            </a:pPr>
            <a:r>
              <a:rPr lang="en-US" sz="2800" dirty="0">
                <a:solidFill>
                  <a:schemeClr val="tx1"/>
                </a:solidFill>
              </a:rPr>
              <a:t>possibility of medication errors (added complexity)</a:t>
            </a:r>
          </a:p>
          <a:p>
            <a:pPr marL="914400" lvl="1" indent="-457200">
              <a:buFont typeface="Wingdings" pitchFamily="2" charset="2"/>
              <a:buChar char="Ø"/>
            </a:pPr>
            <a:r>
              <a:rPr lang="en-US" sz="2800" dirty="0">
                <a:solidFill>
                  <a:schemeClr val="tx1"/>
                </a:solidFill>
              </a:rPr>
              <a:t>dispensing fees (blister pack)</a:t>
            </a:r>
          </a:p>
          <a:p>
            <a:pPr marL="914400" lvl="1" indent="-457200">
              <a:buFont typeface="Wingdings" pitchFamily="2" charset="2"/>
              <a:buChar char="Ø"/>
            </a:pPr>
            <a:r>
              <a:rPr lang="en-US" sz="2800" dirty="0">
                <a:solidFill>
                  <a:schemeClr val="tx1"/>
                </a:solidFill>
              </a:rPr>
              <a:t>fine motor skills required to split medications</a:t>
            </a:r>
          </a:p>
        </p:txBody>
      </p:sp>
    </p:spTree>
    <p:extLst>
      <p:ext uri="{BB962C8B-B14F-4D97-AF65-F5344CB8AC3E}">
        <p14:creationId xmlns:p14="http://schemas.microsoft.com/office/powerpoint/2010/main" val="2707656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err="1"/>
              <a:t>Mr</a:t>
            </a:r>
            <a:r>
              <a:rPr lang="en-US"/>
              <a:t> Ken </a:t>
            </a:r>
            <a:r>
              <a:rPr lang="en-US" err="1"/>
              <a:t>Dosette</a:t>
            </a:r>
            <a:r>
              <a:rPr lang="en-US"/>
              <a:t>, 69</a:t>
            </a:r>
            <a:endParaRPr lang="en-US">
              <a:ea typeface="+mj-lt"/>
              <a:cs typeface="+mj-lt"/>
            </a:endParaRPr>
          </a:p>
        </p:txBody>
      </p:sp>
      <p:graphicFrame>
        <p:nvGraphicFramePr>
          <p:cNvPr id="5" name="Table 3">
            <a:extLst>
              <a:ext uri="{FF2B5EF4-FFF2-40B4-BE49-F238E27FC236}">
                <a16:creationId xmlns:a16="http://schemas.microsoft.com/office/drawing/2014/main" id="{A5FCAB89-5F25-A7A8-4206-DB4A24558FB6}"/>
              </a:ext>
            </a:extLst>
          </p:cNvPr>
          <p:cNvGraphicFramePr>
            <a:graphicFrameLocks noGrp="1"/>
          </p:cNvGraphicFramePr>
          <p:nvPr/>
        </p:nvGraphicFramePr>
        <p:xfrm>
          <a:off x="741363" y="3185319"/>
          <a:ext cx="8301038" cy="3454977"/>
        </p:xfrm>
        <a:graphic>
          <a:graphicData uri="http://schemas.openxmlformats.org/drawingml/2006/table">
            <a:tbl>
              <a:tblPr firstRow="1" bandRow="1">
                <a:tableStyleId>{5940675A-B579-460E-94D1-54222C63F5DA}</a:tableStyleId>
              </a:tblPr>
              <a:tblGrid>
                <a:gridCol w="4150519">
                  <a:extLst>
                    <a:ext uri="{9D8B030D-6E8A-4147-A177-3AD203B41FA5}">
                      <a16:colId xmlns:a16="http://schemas.microsoft.com/office/drawing/2014/main" val="20000"/>
                    </a:ext>
                  </a:extLst>
                </a:gridCol>
                <a:gridCol w="4150519">
                  <a:extLst>
                    <a:ext uri="{9D8B030D-6E8A-4147-A177-3AD203B41FA5}">
                      <a16:colId xmlns:a16="http://schemas.microsoft.com/office/drawing/2014/main" val="20001"/>
                    </a:ext>
                  </a:extLst>
                </a:gridCol>
              </a:tblGrid>
              <a:tr h="326991">
                <a:tc>
                  <a:txBody>
                    <a:bodyPr/>
                    <a:lstStyle/>
                    <a:p>
                      <a:r>
                        <a:rPr lang="en-US" sz="2200" b="0" strike="noStrike">
                          <a:solidFill>
                            <a:schemeClr val="tx1"/>
                          </a:solidFill>
                        </a:rPr>
                        <a:t>Candesartan 16 mg OD</a:t>
                      </a:r>
                    </a:p>
                  </a:txBody>
                  <a:tcPr marL="45722" marR="45722" marT="22860" marB="22860"/>
                </a:tc>
                <a:tc>
                  <a:txBody>
                    <a:bodyPr/>
                    <a:lstStyle/>
                    <a:p>
                      <a:r>
                        <a:rPr lang="en-US" sz="2200"/>
                        <a:t>Citalopram 20mg</a:t>
                      </a:r>
                    </a:p>
                  </a:txBody>
                  <a:tcPr marL="45722" marR="45722" marT="22860" marB="22860"/>
                </a:tc>
                <a:extLst>
                  <a:ext uri="{0D108BD9-81ED-4DB2-BD59-A6C34878D82A}">
                    <a16:rowId xmlns:a16="http://schemas.microsoft.com/office/drawing/2014/main" val="10000"/>
                  </a:ext>
                </a:extLst>
              </a:tr>
              <a:tr h="320039">
                <a:tc>
                  <a:txBody>
                    <a:bodyPr/>
                    <a:lstStyle/>
                    <a:p>
                      <a:r>
                        <a:rPr lang="en-US" sz="2200" b="0" strike="noStrike" baseline="0">
                          <a:solidFill>
                            <a:schemeClr val="tx1"/>
                          </a:solidFill>
                        </a:rPr>
                        <a:t>Carvedilol  ER 20MG OD</a:t>
                      </a:r>
                    </a:p>
                  </a:txBody>
                  <a:tcPr marL="45722" marR="45722" marT="22860" marB="22860"/>
                </a:tc>
                <a:tc>
                  <a:txBody>
                    <a:bodyPr/>
                    <a:lstStyle/>
                    <a:p>
                      <a:r>
                        <a:rPr lang="en-US" sz="2200"/>
                        <a:t>Tamsulosin 0.4mg BID</a:t>
                      </a:r>
                    </a:p>
                  </a:txBody>
                  <a:tcPr marL="45722" marR="45722" marT="22860" marB="22860"/>
                </a:tc>
                <a:extLst>
                  <a:ext uri="{0D108BD9-81ED-4DB2-BD59-A6C34878D82A}">
                    <a16:rowId xmlns:a16="http://schemas.microsoft.com/office/drawing/2014/main" val="10001"/>
                  </a:ext>
                </a:extLst>
              </a:tr>
              <a:tr h="320039">
                <a:tc>
                  <a:txBody>
                    <a:bodyPr/>
                    <a:lstStyle/>
                    <a:p>
                      <a:r>
                        <a:rPr lang="en-US" sz="2200" b="0" strike="noStrike">
                          <a:solidFill>
                            <a:schemeClr val="tx1"/>
                          </a:solidFill>
                        </a:rPr>
                        <a:t>Atorvastatin 40 mg OD</a:t>
                      </a:r>
                    </a:p>
                  </a:txBody>
                  <a:tcPr marL="45722" marR="45722" marT="22860" marB="22860"/>
                </a:tc>
                <a:tc>
                  <a:txBody>
                    <a:bodyPr/>
                    <a:lstStyle/>
                    <a:p>
                      <a:r>
                        <a:rPr lang="en-US" sz="2200" err="1"/>
                        <a:t>Tramacet</a:t>
                      </a:r>
                      <a:r>
                        <a:rPr lang="en-US" sz="2200"/>
                        <a:t> 1-2 tabs QID, prn</a:t>
                      </a:r>
                    </a:p>
                  </a:txBody>
                  <a:tcPr marL="45722" marR="45722" marT="22860" marB="22860"/>
                </a:tc>
                <a:extLst>
                  <a:ext uri="{0D108BD9-81ED-4DB2-BD59-A6C34878D82A}">
                    <a16:rowId xmlns:a16="http://schemas.microsoft.com/office/drawing/2014/main" val="10002"/>
                  </a:ext>
                </a:extLst>
              </a:tr>
              <a:tr h="320039">
                <a:tc>
                  <a:txBody>
                    <a:bodyPr/>
                    <a:lstStyle/>
                    <a:p>
                      <a:r>
                        <a:rPr lang="en-US" sz="2200" b="0" strike="noStrike" baseline="0">
                          <a:solidFill>
                            <a:schemeClr val="tx1"/>
                          </a:solidFill>
                        </a:rPr>
                        <a:t>Ezetimibe 10mg OD</a:t>
                      </a:r>
                    </a:p>
                  </a:txBody>
                  <a:tcPr marL="45722" marR="45722" marT="22860" marB="22860"/>
                </a:tc>
                <a:tc>
                  <a:txBody>
                    <a:bodyPr/>
                    <a:lstStyle/>
                    <a:p>
                      <a:r>
                        <a:rPr lang="en-US" sz="2200"/>
                        <a:t>Pantoprazole 40mg OD</a:t>
                      </a:r>
                    </a:p>
                  </a:txBody>
                  <a:tcPr marL="45722" marR="45722" marT="22860" marB="22860"/>
                </a:tc>
                <a:extLst>
                  <a:ext uri="{0D108BD9-81ED-4DB2-BD59-A6C34878D82A}">
                    <a16:rowId xmlns:a16="http://schemas.microsoft.com/office/drawing/2014/main" val="10003"/>
                  </a:ext>
                </a:extLst>
              </a:tr>
              <a:tr h="320039">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US" sz="2200" b="0" strike="noStrike">
                          <a:solidFill>
                            <a:schemeClr val="tx1"/>
                          </a:solidFill>
                        </a:rPr>
                        <a:t>ASA 81 mg OD</a:t>
                      </a:r>
                    </a:p>
                  </a:txBody>
                  <a:tcPr marL="45722" marR="45722" marT="22860" marB="22860"/>
                </a:tc>
                <a:tc>
                  <a:txBody>
                    <a:bodyPr/>
                    <a:lstStyle/>
                    <a:p>
                      <a:r>
                        <a:rPr lang="en-US" sz="2200"/>
                        <a:t>Zopiclone 7.5 mg </a:t>
                      </a:r>
                      <a:r>
                        <a:rPr lang="en-US" sz="2200" err="1"/>
                        <a:t>hs</a:t>
                      </a:r>
                      <a:r>
                        <a:rPr lang="en-US" sz="2200"/>
                        <a:t> prn </a:t>
                      </a:r>
                    </a:p>
                  </a:txBody>
                  <a:tcPr marL="45722" marR="45722" marT="22860" marB="22860"/>
                </a:tc>
                <a:extLst>
                  <a:ext uri="{0D108BD9-81ED-4DB2-BD59-A6C34878D82A}">
                    <a16:rowId xmlns:a16="http://schemas.microsoft.com/office/drawing/2014/main" val="10004"/>
                  </a:ext>
                </a:extLst>
              </a:tr>
              <a:tr h="320039">
                <a:tc>
                  <a:txBody>
                    <a:bodyPr/>
                    <a:lstStyle/>
                    <a:p>
                      <a:pPr algn="l"/>
                      <a:r>
                        <a:rPr lang="en-US" sz="2200" b="0" strike="noStrike" baseline="0">
                          <a:solidFill>
                            <a:schemeClr val="tx1"/>
                          </a:solidFill>
                        </a:rPr>
                        <a:t>Clopidogrel 75mg OD</a:t>
                      </a:r>
                    </a:p>
                  </a:txBody>
                  <a:tcPr marL="45722" marR="45722" marT="22860" marB="22860"/>
                </a:tc>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US" sz="2200"/>
                        <a:t>Salbutamol 1-2 puffs prn</a:t>
                      </a:r>
                    </a:p>
                  </a:txBody>
                  <a:tcPr marL="45722" marR="45722" marT="22860" marB="22860"/>
                </a:tc>
                <a:extLst>
                  <a:ext uri="{0D108BD9-81ED-4DB2-BD59-A6C34878D82A}">
                    <a16:rowId xmlns:a16="http://schemas.microsoft.com/office/drawing/2014/main" val="10005"/>
                  </a:ext>
                </a:extLst>
              </a:tr>
              <a:tr h="320039">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US" sz="2200"/>
                        <a:t>Metformin 1000mg BID</a:t>
                      </a:r>
                    </a:p>
                  </a:txBody>
                  <a:tcPr marL="45722" marR="45722" marT="22860" marB="22860"/>
                </a:tc>
                <a:tc>
                  <a:txBody>
                    <a:bodyPr/>
                    <a:lstStyle/>
                    <a:p>
                      <a:r>
                        <a:rPr lang="en-US" sz="2200"/>
                        <a:t>Tiotropium 1 puff OD</a:t>
                      </a:r>
                    </a:p>
                  </a:txBody>
                  <a:tcPr marL="45722" marR="45722" marT="22860" marB="22860"/>
                </a:tc>
                <a:extLst>
                  <a:ext uri="{0D108BD9-81ED-4DB2-BD59-A6C34878D82A}">
                    <a16:rowId xmlns:a16="http://schemas.microsoft.com/office/drawing/2014/main" val="10006"/>
                  </a:ext>
                </a:extLst>
              </a:tr>
              <a:tr h="406977">
                <a:tc>
                  <a:txBody>
                    <a:bodyPr/>
                    <a:lstStyle/>
                    <a:p>
                      <a:pPr algn="l"/>
                      <a:r>
                        <a:rPr lang="en-US" sz="2200"/>
                        <a:t>Glyburide 5mg BID</a:t>
                      </a:r>
                    </a:p>
                  </a:txBody>
                  <a:tcPr marL="45722" marR="45722" marT="22860" marB="22860"/>
                </a:tc>
                <a:tc rowSpan="2">
                  <a:txBody>
                    <a:bodyPr/>
                    <a:lstStyle/>
                    <a:p>
                      <a:r>
                        <a:rPr lang="en-US" sz="2200"/>
                        <a:t>Advair (Fluticasone 125/Salmeterol25) 2 puffs BID</a:t>
                      </a:r>
                    </a:p>
                  </a:txBody>
                  <a:tcPr marL="45722" marR="45722" marT="22860" marB="22860"/>
                </a:tc>
                <a:extLst>
                  <a:ext uri="{0D108BD9-81ED-4DB2-BD59-A6C34878D82A}">
                    <a16:rowId xmlns:a16="http://schemas.microsoft.com/office/drawing/2014/main" val="10007"/>
                  </a:ext>
                </a:extLst>
              </a:tr>
              <a:tr h="320039">
                <a:tc>
                  <a:txBody>
                    <a:bodyPr/>
                    <a:lstStyle/>
                    <a:p>
                      <a:r>
                        <a:rPr lang="en-US" sz="2200"/>
                        <a:t>Sitagliptin 100mg OD</a:t>
                      </a:r>
                    </a:p>
                  </a:txBody>
                  <a:tcPr marL="45722" marR="45722" marT="22860" marB="22860"/>
                </a:tc>
                <a:tc vMerge="1">
                  <a:txBody>
                    <a:bodyPr/>
                    <a:lstStyle/>
                    <a:p>
                      <a:endParaRPr lang="en-US" sz="3600"/>
                    </a:p>
                  </a:txBody>
                  <a:tcPr/>
                </a:tc>
                <a:extLst>
                  <a:ext uri="{0D108BD9-81ED-4DB2-BD59-A6C34878D82A}">
                    <a16:rowId xmlns:a16="http://schemas.microsoft.com/office/drawing/2014/main" val="10008"/>
                  </a:ext>
                </a:extLst>
              </a:tr>
            </a:tbl>
          </a:graphicData>
        </a:graphic>
      </p:graphicFrame>
      <p:sp>
        <p:nvSpPr>
          <p:cNvPr id="2" name="TextBox 1">
            <a:extLst>
              <a:ext uri="{FF2B5EF4-FFF2-40B4-BE49-F238E27FC236}">
                <a16:creationId xmlns:a16="http://schemas.microsoft.com/office/drawing/2014/main" id="{4DD8167E-C74A-889A-800F-3BABDDC474E8}"/>
              </a:ext>
            </a:extLst>
          </p:cNvPr>
          <p:cNvSpPr txBox="1"/>
          <p:nvPr/>
        </p:nvSpPr>
        <p:spPr>
          <a:xfrm>
            <a:off x="741363" y="5102939"/>
            <a:ext cx="4150519" cy="400110"/>
          </a:xfrm>
          <a:prstGeom prst="rect">
            <a:avLst/>
          </a:prstGeom>
          <a:solidFill>
            <a:schemeClr val="accent4">
              <a:lumMod val="20000"/>
              <a:lumOff val="80000"/>
            </a:schemeClr>
          </a:solidFill>
          <a:ln w="28575">
            <a:solidFill>
              <a:srgbClr val="C00000"/>
            </a:solidFill>
          </a:ln>
        </p:spPr>
        <p:txBody>
          <a:bodyPr wrap="square">
            <a:spAutoFit/>
          </a:bodyPr>
          <a:lstStyle/>
          <a:p>
            <a:r>
              <a:rPr lang="en-CA" sz="2000" b="0" i="0">
                <a:solidFill>
                  <a:srgbClr val="000000"/>
                </a:solidFill>
                <a:effectLst/>
                <a:latin typeface="Calibri" panose="020F0502020204030204" pitchFamily="34" charset="0"/>
              </a:rPr>
              <a:t>Clopidogrel 75 mg OD</a:t>
            </a:r>
            <a:endParaRPr lang="en-US" sz="2000"/>
          </a:p>
        </p:txBody>
      </p:sp>
      <p:sp>
        <p:nvSpPr>
          <p:cNvPr id="3" name="TextBox 2">
            <a:extLst>
              <a:ext uri="{FF2B5EF4-FFF2-40B4-BE49-F238E27FC236}">
                <a16:creationId xmlns:a16="http://schemas.microsoft.com/office/drawing/2014/main" id="{C6369FF7-2170-46CB-A625-977383CA1346}"/>
              </a:ext>
            </a:extLst>
          </p:cNvPr>
          <p:cNvSpPr txBox="1"/>
          <p:nvPr/>
        </p:nvSpPr>
        <p:spPr>
          <a:xfrm>
            <a:off x="741363" y="3573606"/>
            <a:ext cx="4150519" cy="400110"/>
          </a:xfrm>
          <a:prstGeom prst="rect">
            <a:avLst/>
          </a:prstGeom>
          <a:solidFill>
            <a:schemeClr val="accent3">
              <a:lumMod val="20000"/>
              <a:lumOff val="80000"/>
            </a:schemeClr>
          </a:solidFill>
          <a:ln w="28575">
            <a:solidFill>
              <a:schemeClr val="bg2">
                <a:lumMod val="50000"/>
              </a:schemeClr>
            </a:solidFill>
          </a:ln>
        </p:spPr>
        <p:txBody>
          <a:bodyPr wrap="square">
            <a:spAutoFit/>
          </a:bodyPr>
          <a:lstStyle/>
          <a:p>
            <a:r>
              <a:rPr lang="en-CA" sz="2000" b="0" i="0">
                <a:effectLst/>
                <a:latin typeface="Calibri" panose="020F0502020204030204" pitchFamily="34" charset="0"/>
              </a:rPr>
              <a:t>Carvedilol ER 20mg OD</a:t>
            </a:r>
            <a:endParaRPr lang="en-US" sz="2000"/>
          </a:p>
        </p:txBody>
      </p:sp>
      <p:sp>
        <p:nvSpPr>
          <p:cNvPr id="4" name="TextBox 3">
            <a:extLst>
              <a:ext uri="{FF2B5EF4-FFF2-40B4-BE49-F238E27FC236}">
                <a16:creationId xmlns:a16="http://schemas.microsoft.com/office/drawing/2014/main" id="{5FEDF0A8-7A9D-9AD1-1138-7402291984FE}"/>
              </a:ext>
            </a:extLst>
          </p:cNvPr>
          <p:cNvSpPr txBox="1"/>
          <p:nvPr/>
        </p:nvSpPr>
        <p:spPr>
          <a:xfrm>
            <a:off x="741363" y="4728141"/>
            <a:ext cx="4150519" cy="400110"/>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CA" sz="2000" b="0" i="0">
                <a:solidFill>
                  <a:srgbClr val="000000"/>
                </a:solidFill>
                <a:effectLst/>
                <a:latin typeface="Calibri" panose="020F0502020204030204" pitchFamily="34" charset="0"/>
              </a:rPr>
              <a:t>ASA 81 mg OD</a:t>
            </a:r>
            <a:endParaRPr lang="en-US" sz="2000"/>
          </a:p>
        </p:txBody>
      </p:sp>
      <p:sp>
        <p:nvSpPr>
          <p:cNvPr id="7" name="TextBox 6">
            <a:extLst>
              <a:ext uri="{FF2B5EF4-FFF2-40B4-BE49-F238E27FC236}">
                <a16:creationId xmlns:a16="http://schemas.microsoft.com/office/drawing/2014/main" id="{2A2839DF-D56C-DC4C-332F-5B23589D0704}"/>
              </a:ext>
            </a:extLst>
          </p:cNvPr>
          <p:cNvSpPr txBox="1"/>
          <p:nvPr/>
        </p:nvSpPr>
        <p:spPr>
          <a:xfrm>
            <a:off x="741363" y="3948597"/>
            <a:ext cx="4150519" cy="400110"/>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CA" sz="2000" b="0" i="0">
                <a:solidFill>
                  <a:srgbClr val="000000"/>
                </a:solidFill>
                <a:effectLst/>
                <a:latin typeface="Calibri" panose="020F0502020204030204" pitchFamily="34" charset="0"/>
              </a:rPr>
              <a:t>Atorvastatin 40mg OD</a:t>
            </a:r>
            <a:endParaRPr lang="en-US" sz="2000"/>
          </a:p>
        </p:txBody>
      </p:sp>
      <p:sp>
        <p:nvSpPr>
          <p:cNvPr id="8" name="TextBox 7">
            <a:extLst>
              <a:ext uri="{FF2B5EF4-FFF2-40B4-BE49-F238E27FC236}">
                <a16:creationId xmlns:a16="http://schemas.microsoft.com/office/drawing/2014/main" id="{4E2309EB-BC11-CE82-5082-925DE33B813B}"/>
              </a:ext>
            </a:extLst>
          </p:cNvPr>
          <p:cNvSpPr txBox="1"/>
          <p:nvPr/>
        </p:nvSpPr>
        <p:spPr>
          <a:xfrm>
            <a:off x="734674" y="3208148"/>
            <a:ext cx="4150519" cy="400110"/>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CA" sz="2000" b="0" i="0" dirty="0">
                <a:solidFill>
                  <a:srgbClr val="000000"/>
                </a:solidFill>
                <a:effectLst/>
                <a:latin typeface="Calibri" panose="020F0502020204030204" pitchFamily="34" charset="0"/>
              </a:rPr>
              <a:t>Candesartan 16mg OD</a:t>
            </a:r>
            <a:endParaRPr lang="en-US" sz="2000" dirty="0"/>
          </a:p>
        </p:txBody>
      </p:sp>
      <p:sp>
        <p:nvSpPr>
          <p:cNvPr id="9" name="TextBox 8">
            <a:extLst>
              <a:ext uri="{FF2B5EF4-FFF2-40B4-BE49-F238E27FC236}">
                <a16:creationId xmlns:a16="http://schemas.microsoft.com/office/drawing/2014/main" id="{8D5A0435-4CA3-7077-A4B5-9284333270E0}"/>
              </a:ext>
            </a:extLst>
          </p:cNvPr>
          <p:cNvSpPr txBox="1"/>
          <p:nvPr/>
        </p:nvSpPr>
        <p:spPr>
          <a:xfrm>
            <a:off x="734673" y="4326822"/>
            <a:ext cx="4150519" cy="400110"/>
          </a:xfrm>
          <a:prstGeom prst="rect">
            <a:avLst/>
          </a:prstGeom>
          <a:solidFill>
            <a:schemeClr val="accent3">
              <a:lumMod val="20000"/>
              <a:lumOff val="80000"/>
            </a:schemeClr>
          </a:solidFill>
          <a:ln w="28575">
            <a:solidFill>
              <a:schemeClr val="bg2">
                <a:lumMod val="50000"/>
              </a:schemeClr>
            </a:solidFill>
          </a:ln>
        </p:spPr>
        <p:txBody>
          <a:bodyPr wrap="square">
            <a:spAutoFit/>
          </a:bodyPr>
          <a:lstStyle/>
          <a:p>
            <a:r>
              <a:rPr lang="en-CA" sz="2000" b="0" i="0">
                <a:effectLst/>
                <a:latin typeface="Calibri" panose="020F0502020204030204" pitchFamily="34" charset="0"/>
              </a:rPr>
              <a:t>Ezetimibe 10mg OD</a:t>
            </a:r>
            <a:endParaRPr lang="en-US" sz="2000"/>
          </a:p>
        </p:txBody>
      </p:sp>
      <p:sp>
        <p:nvSpPr>
          <p:cNvPr id="11" name="TextBox 10">
            <a:extLst>
              <a:ext uri="{FF2B5EF4-FFF2-40B4-BE49-F238E27FC236}">
                <a16:creationId xmlns:a16="http://schemas.microsoft.com/office/drawing/2014/main" id="{4FBEC486-1CC8-8187-CA1A-BB24B06654D3}"/>
              </a:ext>
            </a:extLst>
          </p:cNvPr>
          <p:cNvSpPr txBox="1"/>
          <p:nvPr/>
        </p:nvSpPr>
        <p:spPr>
          <a:xfrm>
            <a:off x="741363" y="5472271"/>
            <a:ext cx="4150519" cy="400110"/>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CA" sz="2000" b="0" i="0">
                <a:solidFill>
                  <a:srgbClr val="000000"/>
                </a:solidFill>
                <a:effectLst/>
                <a:latin typeface="Calibri" panose="020F0502020204030204" pitchFamily="34" charset="0"/>
              </a:rPr>
              <a:t>Metformin 1000mg PO BID</a:t>
            </a:r>
            <a:endParaRPr lang="en-US" sz="2000"/>
          </a:p>
        </p:txBody>
      </p:sp>
      <p:sp>
        <p:nvSpPr>
          <p:cNvPr id="13" name="TextBox 12">
            <a:extLst>
              <a:ext uri="{FF2B5EF4-FFF2-40B4-BE49-F238E27FC236}">
                <a16:creationId xmlns:a16="http://schemas.microsoft.com/office/drawing/2014/main" id="{B6A2E86F-CD1B-5788-437F-C66AF2FB6111}"/>
              </a:ext>
            </a:extLst>
          </p:cNvPr>
          <p:cNvSpPr txBox="1"/>
          <p:nvPr/>
        </p:nvSpPr>
        <p:spPr>
          <a:xfrm>
            <a:off x="741363" y="5871617"/>
            <a:ext cx="4150519" cy="400110"/>
          </a:xfrm>
          <a:prstGeom prst="rect">
            <a:avLst/>
          </a:prstGeom>
          <a:solidFill>
            <a:schemeClr val="accent4">
              <a:lumMod val="20000"/>
              <a:lumOff val="80000"/>
            </a:schemeClr>
          </a:solidFill>
          <a:ln w="28575">
            <a:solidFill>
              <a:srgbClr val="C00000"/>
            </a:solidFill>
          </a:ln>
        </p:spPr>
        <p:txBody>
          <a:bodyPr wrap="square">
            <a:spAutoFit/>
          </a:bodyPr>
          <a:lstStyle/>
          <a:p>
            <a:r>
              <a:rPr lang="en-CA" sz="2000" b="0" i="0">
                <a:solidFill>
                  <a:srgbClr val="000000"/>
                </a:solidFill>
                <a:effectLst/>
                <a:latin typeface="Calibri" panose="020F0502020204030204" pitchFamily="34" charset="0"/>
              </a:rPr>
              <a:t>Glyburide 5mg BID</a:t>
            </a:r>
            <a:endParaRPr lang="en-US" sz="2000"/>
          </a:p>
        </p:txBody>
      </p:sp>
      <p:sp>
        <p:nvSpPr>
          <p:cNvPr id="14" name="TextBox 13">
            <a:extLst>
              <a:ext uri="{FF2B5EF4-FFF2-40B4-BE49-F238E27FC236}">
                <a16:creationId xmlns:a16="http://schemas.microsoft.com/office/drawing/2014/main" id="{6FB3FEE1-44C8-1E2E-72A6-596FADB37392}"/>
              </a:ext>
            </a:extLst>
          </p:cNvPr>
          <p:cNvSpPr txBox="1"/>
          <p:nvPr/>
        </p:nvSpPr>
        <p:spPr>
          <a:xfrm>
            <a:off x="741362" y="6273697"/>
            <a:ext cx="4150519" cy="400110"/>
          </a:xfrm>
          <a:prstGeom prst="rect">
            <a:avLst/>
          </a:prstGeom>
          <a:solidFill>
            <a:schemeClr val="accent4">
              <a:lumMod val="20000"/>
              <a:lumOff val="80000"/>
            </a:schemeClr>
          </a:solidFill>
          <a:ln w="28575">
            <a:solidFill>
              <a:srgbClr val="C00000"/>
            </a:solidFill>
          </a:ln>
        </p:spPr>
        <p:txBody>
          <a:bodyPr wrap="square">
            <a:spAutoFit/>
          </a:bodyPr>
          <a:lstStyle/>
          <a:p>
            <a:r>
              <a:rPr lang="en-CA" sz="2000" b="0" i="0">
                <a:solidFill>
                  <a:srgbClr val="000000"/>
                </a:solidFill>
                <a:effectLst/>
                <a:latin typeface="Calibri" panose="020F0502020204030204" pitchFamily="34" charset="0"/>
              </a:rPr>
              <a:t>Sitagliptin 100mg OD</a:t>
            </a:r>
            <a:endParaRPr lang="en-US" sz="2000"/>
          </a:p>
        </p:txBody>
      </p:sp>
      <p:sp>
        <p:nvSpPr>
          <p:cNvPr id="12" name="Rounded Rectangular Callout 6">
            <a:extLst>
              <a:ext uri="{FF2B5EF4-FFF2-40B4-BE49-F238E27FC236}">
                <a16:creationId xmlns:a16="http://schemas.microsoft.com/office/drawing/2014/main" id="{C0C4A325-22A6-1019-1847-6BEB90A10238}"/>
              </a:ext>
            </a:extLst>
          </p:cNvPr>
          <p:cNvSpPr/>
          <p:nvPr/>
        </p:nvSpPr>
        <p:spPr>
          <a:xfrm>
            <a:off x="1044193" y="546521"/>
            <a:ext cx="5220573" cy="1162541"/>
          </a:xfrm>
          <a:prstGeom prst="wedgeRoundRectCallout">
            <a:avLst>
              <a:gd name="adj1" fmla="val -66209"/>
              <a:gd name="adj2" fmla="val 55177"/>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66C91CA-2EC2-079E-73B8-3AF914B15854}"/>
              </a:ext>
            </a:extLst>
          </p:cNvPr>
          <p:cNvSpPr txBox="1"/>
          <p:nvPr/>
        </p:nvSpPr>
        <p:spPr>
          <a:xfrm>
            <a:off x="1044193" y="550977"/>
            <a:ext cx="5014580" cy="892552"/>
          </a:xfrm>
          <a:prstGeom prst="rect">
            <a:avLst/>
          </a:prstGeom>
          <a:noFill/>
        </p:spPr>
        <p:txBody>
          <a:bodyPr wrap="square" rtlCol="0">
            <a:spAutoFit/>
          </a:bodyPr>
          <a:lstStyle/>
          <a:p>
            <a:pPr algn="ctr"/>
            <a:r>
              <a:rPr lang="en-US" sz="2600">
                <a:solidFill>
                  <a:schemeClr val="bg1"/>
                </a:solidFill>
              </a:rPr>
              <a:t>How do you feel now about your medications</a:t>
            </a:r>
            <a:r>
              <a:rPr lang="en-CA" sz="2600">
                <a:solidFill>
                  <a:schemeClr val="bg1"/>
                </a:solidFill>
              </a:rPr>
              <a:t>? Less overwhelming?</a:t>
            </a:r>
            <a:endParaRPr lang="en-US" sz="2400">
              <a:solidFill>
                <a:schemeClr val="bg1"/>
              </a:solidFill>
            </a:endParaRPr>
          </a:p>
        </p:txBody>
      </p:sp>
      <p:sp>
        <p:nvSpPr>
          <p:cNvPr id="16" name="Oval Callout 7">
            <a:extLst>
              <a:ext uri="{FF2B5EF4-FFF2-40B4-BE49-F238E27FC236}">
                <a16:creationId xmlns:a16="http://schemas.microsoft.com/office/drawing/2014/main" id="{D4C1414F-F632-0193-1F7A-8C59537ACC05}"/>
              </a:ext>
            </a:extLst>
          </p:cNvPr>
          <p:cNvSpPr/>
          <p:nvPr/>
        </p:nvSpPr>
        <p:spPr>
          <a:xfrm>
            <a:off x="3008309" y="1476910"/>
            <a:ext cx="6427731" cy="1755910"/>
          </a:xfrm>
          <a:prstGeom prst="wedgeEllipseCallout">
            <a:avLst>
              <a:gd name="adj1" fmla="val 71623"/>
              <a:gd name="adj2" fmla="val -5863"/>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Let’s keep going. We should have done this years ago... How about my puffers?</a:t>
            </a:r>
          </a:p>
        </p:txBody>
      </p:sp>
      <p:pic>
        <p:nvPicPr>
          <p:cNvPr id="6" name="Picture 5" descr="A cartoon of a person&#10;&#10;Description automatically generated">
            <a:extLst>
              <a:ext uri="{FF2B5EF4-FFF2-40B4-BE49-F238E27FC236}">
                <a16:creationId xmlns:a16="http://schemas.microsoft.com/office/drawing/2014/main" id="{D11401ED-EAB5-6592-D45F-54441DDFA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084" y="1272641"/>
            <a:ext cx="3101432" cy="5721243"/>
          </a:xfrm>
          <a:prstGeom prst="rect">
            <a:avLst/>
          </a:prstGeom>
        </p:spPr>
      </p:pic>
    </p:spTree>
    <p:extLst>
      <p:ext uri="{BB962C8B-B14F-4D97-AF65-F5344CB8AC3E}">
        <p14:creationId xmlns:p14="http://schemas.microsoft.com/office/powerpoint/2010/main" val="243192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P spid="11" grpId="0" animBg="1"/>
      <p:bldP spid="13" grpId="0" animBg="1"/>
      <p:bldP spid="14"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a person&#10;&#10;Description automatically generated">
            <a:extLst>
              <a:ext uri="{FF2B5EF4-FFF2-40B4-BE49-F238E27FC236}">
                <a16:creationId xmlns:a16="http://schemas.microsoft.com/office/drawing/2014/main" id="{2E793E43-634D-1D30-B446-0C241F433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4230" y="1362235"/>
            <a:ext cx="3101432" cy="5721243"/>
          </a:xfrm>
          <a:prstGeom prst="rect">
            <a:avLst/>
          </a:prstGeom>
        </p:spPr>
      </p:pic>
      <p:sp>
        <p:nvSpPr>
          <p:cNvPr id="5" name="Text Placeholder 4">
            <a:extLst>
              <a:ext uri="{FF2B5EF4-FFF2-40B4-BE49-F238E27FC236}">
                <a16:creationId xmlns:a16="http://schemas.microsoft.com/office/drawing/2014/main" id="{572DBB96-5E75-B816-F834-A509BFC44606}"/>
              </a:ext>
            </a:extLst>
          </p:cNvPr>
          <p:cNvSpPr>
            <a:spLocks noGrp="1"/>
          </p:cNvSpPr>
          <p:nvPr>
            <p:ph type="body" sz="half" idx="1"/>
          </p:nvPr>
        </p:nvSpPr>
        <p:spPr>
          <a:xfrm>
            <a:off x="137151" y="1247583"/>
            <a:ext cx="6321409" cy="2441803"/>
          </a:xfrm>
        </p:spPr>
        <p:txBody>
          <a:bodyPr>
            <a:normAutofit/>
          </a:bodyPr>
          <a:lstStyle/>
          <a:p>
            <a:pPr>
              <a:spcBef>
                <a:spcPts val="500"/>
              </a:spcBef>
              <a:defRPr/>
            </a:pPr>
            <a:r>
              <a:rPr lang="en-US">
                <a:sym typeface="Helvetica Neue"/>
              </a:rPr>
              <a:t>Ken was hospitalized with a severe COPD exacerbation 3 years ago (while on just tiotropium) and got Advair (LABA/ICS) added at discharge. He had one moderate exacerbation 12 months ago but was managed as an outpatient.  </a:t>
            </a:r>
          </a:p>
        </p:txBody>
      </p:sp>
      <p:sp>
        <p:nvSpPr>
          <p:cNvPr id="6" name="TextBox 5">
            <a:extLst>
              <a:ext uri="{FF2B5EF4-FFF2-40B4-BE49-F238E27FC236}">
                <a16:creationId xmlns:a16="http://schemas.microsoft.com/office/drawing/2014/main" id="{6CB4B8DC-1633-94C5-2D5F-E1AF9E3752EF}"/>
              </a:ext>
            </a:extLst>
          </p:cNvPr>
          <p:cNvSpPr txBox="1"/>
          <p:nvPr/>
        </p:nvSpPr>
        <p:spPr>
          <a:xfrm>
            <a:off x="137151" y="4222857"/>
            <a:ext cx="11853567" cy="27751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25400" tIns="25400" rIns="25400" bIns="25400" spcCol="38100" anchor="ctr">
            <a:spAutoFit/>
          </a:bodyPr>
          <a:lstStyle/>
          <a:p>
            <a:pPr>
              <a:defRPr/>
            </a:pPr>
            <a:r>
              <a:rPr lang="en-US" sz="2800" kern="0" dirty="0">
                <a:latin typeface="Calibri" panose="020F0502020204030204" pitchFamily="34" charset="0"/>
                <a:ea typeface="Helvetica Neue"/>
                <a:cs typeface="Calibri" panose="020F0502020204030204" pitchFamily="34" charset="0"/>
                <a:sym typeface="Helvetica Neue"/>
              </a:rPr>
              <a:t>What are your thoughts about his puffers?</a:t>
            </a:r>
          </a:p>
          <a:p>
            <a:pPr>
              <a:defRPr/>
            </a:pPr>
            <a:r>
              <a:rPr lang="en-US"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a) </a:t>
            </a:r>
            <a:r>
              <a:rPr lang="en-CA"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Add Roflumilast (PDE4 inhibitor)</a:t>
            </a:r>
            <a:endParaRPr lang="en-CA" sz="2800" kern="0" dirty="0">
              <a:latin typeface="Calibri" panose="020F0502020204030204" pitchFamily="34" charset="0"/>
              <a:ea typeface="Helvetica Neue"/>
              <a:cs typeface="Calibri" panose="020F0502020204030204" pitchFamily="34" charset="0"/>
              <a:sym typeface="Helvetica Neue"/>
            </a:endParaRPr>
          </a:p>
          <a:p>
            <a:pPr fontAlgn="t">
              <a:defRPr/>
            </a:pPr>
            <a:r>
              <a:rPr lang="en-US"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b) </a:t>
            </a:r>
            <a:r>
              <a:rPr lang="en-CA"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Stop Tiotropium (LAMA)</a:t>
            </a:r>
            <a:endParaRPr lang="en-CA" sz="2800" kern="0" dirty="0">
              <a:latin typeface="Calibri" panose="020F0502020204030204" pitchFamily="34" charset="0"/>
              <a:ea typeface="Helvetica Neue"/>
              <a:cs typeface="Calibri" panose="020F0502020204030204" pitchFamily="34" charset="0"/>
              <a:sym typeface="Helvetica Neue"/>
            </a:endParaRPr>
          </a:p>
          <a:p>
            <a:pPr fontAlgn="t">
              <a:defRPr/>
            </a:pPr>
            <a:r>
              <a:rPr lang="en-US"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c) </a:t>
            </a:r>
            <a:r>
              <a:rPr lang="en-CA"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Stop LABA/ICS combination puffer (Advair)</a:t>
            </a:r>
            <a:endParaRPr lang="en-CA" sz="2800" kern="0" dirty="0">
              <a:latin typeface="Calibri" panose="020F0502020204030204" pitchFamily="34" charset="0"/>
              <a:ea typeface="Helvetica Neue"/>
              <a:cs typeface="Calibri" panose="020F0502020204030204" pitchFamily="34" charset="0"/>
              <a:sym typeface="Helvetica Neue"/>
            </a:endParaRPr>
          </a:p>
          <a:p>
            <a:pPr fontAlgn="t">
              <a:defRPr/>
            </a:pPr>
            <a:r>
              <a:rPr lang="en-US"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d) </a:t>
            </a:r>
            <a:r>
              <a:rPr lang="en-CA"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Stop both and switch to LABA/LAMA combination</a:t>
            </a:r>
            <a:br>
              <a:rPr lang="en-CA"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br>
            <a:r>
              <a:rPr lang="en-CA"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a:t>
            </a:r>
            <a:r>
              <a:rPr lang="en-CA" sz="2800" kern="0" dirty="0" err="1">
                <a:latin typeface="Calibri" panose="020F0502020204030204" pitchFamily="34" charset="0"/>
                <a:ea typeface="Helvetica Neue Medium" panose="02000503000000020004" pitchFamily="2" charset="0"/>
                <a:cs typeface="Calibri" panose="020F0502020204030204" pitchFamily="34" charset="0"/>
                <a:sym typeface="Helvetica Neue"/>
              </a:rPr>
              <a:t>e.g</a:t>
            </a:r>
            <a:r>
              <a:rPr lang="en-CA"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 Tiotropium/</a:t>
            </a:r>
            <a:r>
              <a:rPr lang="en-CA" sz="2800" kern="0" dirty="0" err="1">
                <a:latin typeface="Calibri" panose="020F0502020204030204" pitchFamily="34" charset="0"/>
                <a:ea typeface="Helvetica Neue Medium" panose="02000503000000020004" pitchFamily="2" charset="0"/>
                <a:cs typeface="Calibri" panose="020F0502020204030204" pitchFamily="34" charset="0"/>
                <a:sym typeface="Helvetica Neue"/>
              </a:rPr>
              <a:t>olodateral</a:t>
            </a:r>
            <a:r>
              <a:rPr lang="en-CA"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a:t>
            </a:r>
            <a:endParaRPr lang="en-CA" sz="2800" kern="0" dirty="0">
              <a:latin typeface="Calibri" panose="020F0502020204030204" pitchFamily="34" charset="0"/>
              <a:ea typeface="Helvetica Neue"/>
              <a:cs typeface="Calibri" panose="020F0502020204030204" pitchFamily="34" charset="0"/>
              <a:sym typeface="Helvetica Neue"/>
            </a:endParaRPr>
          </a:p>
          <a:p>
            <a:pPr>
              <a:defRPr/>
            </a:pPr>
            <a:endParaRPr lang="en-US" sz="900" kern="0" dirty="0">
              <a:latin typeface="Helvetica Neue"/>
              <a:ea typeface="Helvetica Neue"/>
              <a:cs typeface="Helvetica Neue"/>
              <a:sym typeface="Helvetica Neue"/>
            </a:endParaRPr>
          </a:p>
        </p:txBody>
      </p:sp>
      <p:sp>
        <p:nvSpPr>
          <p:cNvPr id="7" name="Title 1">
            <a:extLst>
              <a:ext uri="{FF2B5EF4-FFF2-40B4-BE49-F238E27FC236}">
                <a16:creationId xmlns:a16="http://schemas.microsoft.com/office/drawing/2014/main" id="{69CA9AE2-E278-F2B2-8B6B-1058BD725C0C}"/>
              </a:ext>
            </a:extLst>
          </p:cNvPr>
          <p:cNvSpPr>
            <a:spLocks noGrp="1"/>
          </p:cNvSpPr>
          <p:nvPr>
            <p:ph type="title"/>
          </p:nvPr>
        </p:nvSpPr>
        <p:spPr>
          <a:xfrm>
            <a:off x="838200" y="365125"/>
            <a:ext cx="10515600" cy="1325563"/>
          </a:xfrm>
        </p:spPr>
        <p:txBody>
          <a:bodyPr/>
          <a:lstStyle/>
          <a:p>
            <a:pPr algn="r"/>
            <a:r>
              <a:rPr lang="en-US"/>
              <a:t> </a:t>
            </a:r>
            <a:r>
              <a:rPr lang="en-US" err="1"/>
              <a:t>Mr</a:t>
            </a:r>
            <a:r>
              <a:rPr lang="en-US"/>
              <a:t> Ken </a:t>
            </a:r>
            <a:r>
              <a:rPr lang="en-US" err="1"/>
              <a:t>Dosette</a:t>
            </a:r>
            <a:r>
              <a:rPr lang="en-US"/>
              <a:t>, 69</a:t>
            </a:r>
            <a:endParaRPr lang="en-US">
              <a:ea typeface="+mj-lt"/>
              <a:cs typeface="+mj-lt"/>
            </a:endParaRPr>
          </a:p>
        </p:txBody>
      </p:sp>
      <p:sp>
        <p:nvSpPr>
          <p:cNvPr id="3" name="Oval Callout 7">
            <a:extLst>
              <a:ext uri="{FF2B5EF4-FFF2-40B4-BE49-F238E27FC236}">
                <a16:creationId xmlns:a16="http://schemas.microsoft.com/office/drawing/2014/main" id="{CDE7C0DC-7C87-A7DC-1977-DE31BF897E94}"/>
              </a:ext>
            </a:extLst>
          </p:cNvPr>
          <p:cNvSpPr/>
          <p:nvPr/>
        </p:nvSpPr>
        <p:spPr>
          <a:xfrm>
            <a:off x="6063934" y="2108956"/>
            <a:ext cx="4895240" cy="2640088"/>
          </a:xfrm>
          <a:prstGeom prst="wedgeEllipseCallout">
            <a:avLst>
              <a:gd name="adj1" fmla="val 50888"/>
              <a:gd name="adj2" fmla="val -39526"/>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There is no way I can climb stairs or run after my grandson. I’m still OK an flats though.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B4B8DC-1633-94C5-2D5F-E1AF9E3752EF}"/>
              </a:ext>
            </a:extLst>
          </p:cNvPr>
          <p:cNvSpPr txBox="1"/>
          <p:nvPr/>
        </p:nvSpPr>
        <p:spPr>
          <a:xfrm>
            <a:off x="137151" y="4223281"/>
            <a:ext cx="11853567" cy="26366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25400" tIns="25400" rIns="25400" bIns="25400" spcCol="38100" anchor="ctr">
            <a:spAutoFit/>
          </a:bodyPr>
          <a:lstStyle/>
          <a:p>
            <a:pPr>
              <a:defRPr/>
            </a:pPr>
            <a:r>
              <a:rPr lang="en-US" sz="2800" kern="0" dirty="0">
                <a:latin typeface="Calibri" panose="020F0502020204030204" pitchFamily="34" charset="0"/>
                <a:ea typeface="Helvetica Neue"/>
                <a:cs typeface="Calibri" panose="020F0502020204030204" pitchFamily="34" charset="0"/>
                <a:sym typeface="Helvetica Neue"/>
              </a:rPr>
              <a:t>What are your thoughts about his puffers?</a:t>
            </a:r>
          </a:p>
          <a:p>
            <a:pPr>
              <a:defRPr/>
            </a:pPr>
            <a:r>
              <a:rPr lang="en-US"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a) </a:t>
            </a:r>
            <a:r>
              <a:rPr lang="en-CA"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Add Roflumilast (PDE4 inhibitor)</a:t>
            </a:r>
            <a:endParaRPr lang="en-CA" sz="2800" kern="0" dirty="0">
              <a:latin typeface="Calibri" panose="020F0502020204030204" pitchFamily="34" charset="0"/>
              <a:ea typeface="Helvetica Neue"/>
              <a:cs typeface="Calibri" panose="020F0502020204030204" pitchFamily="34" charset="0"/>
              <a:sym typeface="Helvetica Neue"/>
            </a:endParaRPr>
          </a:p>
          <a:p>
            <a:pPr fontAlgn="t">
              <a:defRPr/>
            </a:pPr>
            <a:r>
              <a:rPr lang="en-US"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b) </a:t>
            </a:r>
            <a:r>
              <a:rPr lang="en-CA"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Stop Tiotropium (LAMA)</a:t>
            </a:r>
            <a:endParaRPr lang="en-CA" sz="2800" kern="0" dirty="0">
              <a:latin typeface="Calibri" panose="020F0502020204030204" pitchFamily="34" charset="0"/>
              <a:ea typeface="Helvetica Neue"/>
              <a:cs typeface="Calibri" panose="020F0502020204030204" pitchFamily="34" charset="0"/>
              <a:sym typeface="Helvetica Neue"/>
            </a:endParaRPr>
          </a:p>
          <a:p>
            <a:pPr fontAlgn="t">
              <a:defRPr/>
            </a:pPr>
            <a:r>
              <a:rPr lang="en-US"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c) </a:t>
            </a:r>
            <a:r>
              <a:rPr lang="en-CA"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Stop LABA/ICS combination puffer (Advair)</a:t>
            </a:r>
            <a:endParaRPr lang="en-CA" sz="2800" kern="0" dirty="0">
              <a:latin typeface="Calibri" panose="020F0502020204030204" pitchFamily="34" charset="0"/>
              <a:ea typeface="Helvetica Neue"/>
              <a:cs typeface="Calibri" panose="020F0502020204030204" pitchFamily="34" charset="0"/>
              <a:sym typeface="Helvetica Neue"/>
            </a:endParaRPr>
          </a:p>
          <a:p>
            <a:pPr fontAlgn="t">
              <a:defRPr/>
            </a:pPr>
            <a:r>
              <a:rPr lang="en-US" sz="2800" kern="0" dirty="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d) </a:t>
            </a:r>
            <a:r>
              <a:rPr lang="en-CA" sz="2800" kern="0" dirty="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Stop both and switch to LABA/LAMA combination</a:t>
            </a:r>
            <a:br>
              <a:rPr lang="en-CA" sz="2800" kern="0" dirty="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br>
            <a:r>
              <a:rPr lang="en-CA" sz="2800" kern="0" dirty="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a:t>
            </a:r>
            <a:r>
              <a:rPr lang="en-CA" sz="2800" kern="0" dirty="0" err="1">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e.g</a:t>
            </a:r>
            <a:r>
              <a:rPr lang="en-CA" sz="2800" kern="0" dirty="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 Tiotropium/</a:t>
            </a:r>
            <a:r>
              <a:rPr lang="en-CA" sz="2800" kern="0" dirty="0" err="1">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olodateral</a:t>
            </a:r>
            <a:r>
              <a:rPr lang="en-CA" sz="2800" kern="0" dirty="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a:t>
            </a:r>
            <a:endParaRPr lang="en-US" sz="900" kern="0" dirty="0">
              <a:latin typeface="Helvetica Neue"/>
              <a:ea typeface="Helvetica Neue"/>
              <a:cs typeface="Helvetica Neue"/>
              <a:sym typeface="Helvetica Neue"/>
            </a:endParaRPr>
          </a:p>
        </p:txBody>
      </p:sp>
      <p:sp>
        <p:nvSpPr>
          <p:cNvPr id="7" name="Title 1">
            <a:extLst>
              <a:ext uri="{FF2B5EF4-FFF2-40B4-BE49-F238E27FC236}">
                <a16:creationId xmlns:a16="http://schemas.microsoft.com/office/drawing/2014/main" id="{69CA9AE2-E278-F2B2-8B6B-1058BD725C0C}"/>
              </a:ext>
            </a:extLst>
          </p:cNvPr>
          <p:cNvSpPr>
            <a:spLocks noGrp="1"/>
          </p:cNvSpPr>
          <p:nvPr>
            <p:ph type="title"/>
          </p:nvPr>
        </p:nvSpPr>
        <p:spPr>
          <a:xfrm>
            <a:off x="838200" y="365125"/>
            <a:ext cx="10515600" cy="1325563"/>
          </a:xfrm>
        </p:spPr>
        <p:txBody>
          <a:bodyPr/>
          <a:lstStyle/>
          <a:p>
            <a:pPr algn="r"/>
            <a:r>
              <a:rPr lang="en-US" err="1"/>
              <a:t>Mr</a:t>
            </a:r>
            <a:r>
              <a:rPr lang="en-US"/>
              <a:t> Ken </a:t>
            </a:r>
            <a:r>
              <a:rPr lang="en-US" err="1"/>
              <a:t>Dosette</a:t>
            </a:r>
            <a:r>
              <a:rPr lang="en-US"/>
              <a:t>, 69</a:t>
            </a:r>
            <a:endParaRPr lang="en-US">
              <a:ea typeface="+mj-lt"/>
              <a:cs typeface="+mj-lt"/>
            </a:endParaRPr>
          </a:p>
        </p:txBody>
      </p:sp>
      <p:sp>
        <p:nvSpPr>
          <p:cNvPr id="3" name="Content Placeholder 2">
            <a:extLst>
              <a:ext uri="{FF2B5EF4-FFF2-40B4-BE49-F238E27FC236}">
                <a16:creationId xmlns:a16="http://schemas.microsoft.com/office/drawing/2014/main" id="{63272ABC-375D-9015-6027-860DEC8A63C0}"/>
              </a:ext>
            </a:extLst>
          </p:cNvPr>
          <p:cNvSpPr txBox="1">
            <a:spLocks/>
          </p:cNvSpPr>
          <p:nvPr/>
        </p:nvSpPr>
        <p:spPr>
          <a:xfrm>
            <a:off x="339318" y="1375090"/>
            <a:ext cx="10233421" cy="2626035"/>
          </a:xfrm>
          <a:prstGeom prst="rect">
            <a:avLst/>
          </a:prstGeom>
          <a:solidFill>
            <a:schemeClr val="accent6">
              <a:lumMod val="20000"/>
              <a:lumOff val="80000"/>
            </a:schemeClr>
          </a:solidFill>
          <a:ln w="28575">
            <a:solidFill>
              <a:srgbClr val="00B050"/>
            </a:solidFill>
          </a:ln>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solidFill>
                  <a:srgbClr val="000000"/>
                </a:solidFill>
                <a:cs typeface="Calibri"/>
              </a:rPr>
              <a:t>In patient with ≥1 exacerbation per year, triple therapy (LABA/LAMA/ICS), when compared to LAMA/LABA, reduces the risks of having ≥1 exacerbation per year but increases the risk of pneumonia (6.4% vs 3.9% on LAMA/LABA) and cost. </a:t>
            </a:r>
          </a:p>
          <a:p>
            <a:pPr marL="0" indent="0">
              <a:buFont typeface="Arial" panose="020B0604020202020204" pitchFamily="34" charset="0"/>
              <a:buNone/>
            </a:pPr>
            <a:r>
              <a:rPr lang="en-US" sz="2600" dirty="0" err="1">
                <a:solidFill>
                  <a:srgbClr val="000000"/>
                </a:solidFill>
                <a:cs typeface="Calibri"/>
              </a:rPr>
              <a:t>Mr</a:t>
            </a:r>
            <a:r>
              <a:rPr lang="en-US" sz="2600" dirty="0">
                <a:solidFill>
                  <a:srgbClr val="000000"/>
                </a:solidFill>
                <a:cs typeface="Calibri"/>
              </a:rPr>
              <a:t> </a:t>
            </a:r>
            <a:r>
              <a:rPr lang="en-US" sz="2600" dirty="0" err="1">
                <a:solidFill>
                  <a:srgbClr val="000000"/>
                </a:solidFill>
                <a:cs typeface="Calibri"/>
              </a:rPr>
              <a:t>Dosette</a:t>
            </a:r>
            <a:r>
              <a:rPr lang="en-US" sz="2600" dirty="0">
                <a:solidFill>
                  <a:srgbClr val="000000"/>
                </a:solidFill>
                <a:cs typeface="Calibri"/>
              </a:rPr>
              <a:t> had one exacerbation requiring hospitalization 3 years ago. Since then, he has had only one outpatient (moderate) exacerbation.  Severe risk is classified as one hospitalized exacerbation or ≥2 managed as an outpatient in the last year.  The benefit of exacerbation prevention with triple therapy for </a:t>
            </a:r>
            <a:r>
              <a:rPr lang="en-US" sz="2600" dirty="0" err="1">
                <a:solidFill>
                  <a:srgbClr val="000000"/>
                </a:solidFill>
                <a:cs typeface="Calibri"/>
              </a:rPr>
              <a:t>Mr</a:t>
            </a:r>
            <a:r>
              <a:rPr lang="en-US" sz="2600" dirty="0">
                <a:solidFill>
                  <a:srgbClr val="000000"/>
                </a:solidFill>
                <a:cs typeface="Calibri"/>
              </a:rPr>
              <a:t> </a:t>
            </a:r>
            <a:r>
              <a:rPr lang="en-US" sz="2600" dirty="0" err="1">
                <a:solidFill>
                  <a:srgbClr val="000000"/>
                </a:solidFill>
                <a:cs typeface="Calibri"/>
              </a:rPr>
              <a:t>Dosette</a:t>
            </a:r>
            <a:r>
              <a:rPr lang="en-US" sz="2600" dirty="0">
                <a:solidFill>
                  <a:srgbClr val="000000"/>
                </a:solidFill>
                <a:cs typeface="Calibri"/>
              </a:rPr>
              <a:t> is likely low over LAMA/LABA alone but carries pneumonia risk.  </a:t>
            </a:r>
          </a:p>
        </p:txBody>
      </p:sp>
      <p:pic>
        <p:nvPicPr>
          <p:cNvPr id="2" name="Picture 1" descr="A cartoon of a person&#10;&#10;Description automatically generated">
            <a:extLst>
              <a:ext uri="{FF2B5EF4-FFF2-40B4-BE49-F238E27FC236}">
                <a16:creationId xmlns:a16="http://schemas.microsoft.com/office/drawing/2014/main" id="{44612562-45FD-A5DA-4E7A-855D5A65D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084" y="1414321"/>
            <a:ext cx="3101432" cy="5721243"/>
          </a:xfrm>
          <a:prstGeom prst="rect">
            <a:avLst/>
          </a:prstGeom>
        </p:spPr>
      </p:pic>
    </p:spTree>
    <p:extLst>
      <p:ext uri="{BB962C8B-B14F-4D97-AF65-F5344CB8AC3E}">
        <p14:creationId xmlns:p14="http://schemas.microsoft.com/office/powerpoint/2010/main" val="22063268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B4B8DC-1633-94C5-2D5F-E1AF9E3752EF}"/>
              </a:ext>
            </a:extLst>
          </p:cNvPr>
          <p:cNvSpPr txBox="1"/>
          <p:nvPr/>
        </p:nvSpPr>
        <p:spPr>
          <a:xfrm>
            <a:off x="137151" y="4154031"/>
            <a:ext cx="11853567" cy="27751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25400" tIns="25400" rIns="25400" bIns="25400" spcCol="38100" anchor="ctr">
            <a:spAutoFit/>
          </a:bodyPr>
          <a:lstStyle/>
          <a:p>
            <a:pPr>
              <a:defRPr/>
            </a:pPr>
            <a:r>
              <a:rPr lang="en-US" sz="2800" kern="0" dirty="0">
                <a:latin typeface="Calibri" panose="020F0502020204030204" pitchFamily="34" charset="0"/>
                <a:ea typeface="Helvetica Neue"/>
                <a:cs typeface="Calibri" panose="020F0502020204030204" pitchFamily="34" charset="0"/>
                <a:sym typeface="Helvetica Neue"/>
              </a:rPr>
              <a:t>What are your thoughts about his puffers?</a:t>
            </a:r>
          </a:p>
          <a:p>
            <a:pPr>
              <a:defRPr/>
            </a:pPr>
            <a:r>
              <a:rPr lang="en-US"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a) </a:t>
            </a:r>
            <a:r>
              <a:rPr lang="en-CA"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Add Roflumilast (PDE4 inhibitor)</a:t>
            </a:r>
            <a:endParaRPr lang="en-CA" sz="2800" kern="0" dirty="0">
              <a:latin typeface="Calibri" panose="020F0502020204030204" pitchFamily="34" charset="0"/>
              <a:ea typeface="Helvetica Neue"/>
              <a:cs typeface="Calibri" panose="020F0502020204030204" pitchFamily="34" charset="0"/>
              <a:sym typeface="Helvetica Neue"/>
            </a:endParaRPr>
          </a:p>
          <a:p>
            <a:pPr fontAlgn="t">
              <a:defRPr/>
            </a:pPr>
            <a:r>
              <a:rPr lang="en-US"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b) </a:t>
            </a:r>
            <a:r>
              <a:rPr lang="en-CA"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Stop Tiotropium</a:t>
            </a:r>
            <a:endParaRPr lang="en-CA" sz="2800" kern="0" dirty="0">
              <a:latin typeface="Calibri" panose="020F0502020204030204" pitchFamily="34" charset="0"/>
              <a:ea typeface="Helvetica Neue"/>
              <a:cs typeface="Calibri" panose="020F0502020204030204" pitchFamily="34" charset="0"/>
              <a:sym typeface="Helvetica Neue"/>
            </a:endParaRPr>
          </a:p>
          <a:p>
            <a:pPr fontAlgn="t">
              <a:defRPr/>
            </a:pPr>
            <a:r>
              <a:rPr lang="en-US"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c) </a:t>
            </a:r>
            <a:r>
              <a:rPr lang="en-CA" sz="2800" kern="0" dirty="0">
                <a:latin typeface="Calibri" panose="020F0502020204030204" pitchFamily="34" charset="0"/>
                <a:ea typeface="Helvetica Neue Medium" panose="02000503000000020004" pitchFamily="2" charset="0"/>
                <a:cs typeface="Calibri" panose="020F0502020204030204" pitchFamily="34" charset="0"/>
                <a:sym typeface="Helvetica Neue"/>
              </a:rPr>
              <a:t>Stop LABA/ICS combination puffer (Advair)</a:t>
            </a:r>
            <a:endParaRPr lang="en-CA" sz="2800" kern="0" dirty="0">
              <a:latin typeface="Calibri" panose="020F0502020204030204" pitchFamily="34" charset="0"/>
              <a:ea typeface="Helvetica Neue"/>
              <a:cs typeface="Calibri" panose="020F0502020204030204" pitchFamily="34" charset="0"/>
              <a:sym typeface="Helvetica Neue"/>
            </a:endParaRPr>
          </a:p>
          <a:p>
            <a:pPr fontAlgn="t">
              <a:defRPr/>
            </a:pPr>
            <a:r>
              <a:rPr lang="en-US" sz="2800" kern="0" dirty="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d) </a:t>
            </a:r>
            <a:r>
              <a:rPr lang="en-CA" sz="2800" kern="0" dirty="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Stop both and switch to LABA/LAMA combination</a:t>
            </a:r>
            <a:br>
              <a:rPr lang="en-CA" sz="2800" kern="0" dirty="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br>
            <a:r>
              <a:rPr lang="en-CA" sz="2800" kern="0" dirty="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a:t>
            </a:r>
            <a:r>
              <a:rPr lang="en-CA" sz="2800" kern="0" dirty="0" err="1">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e.g</a:t>
            </a:r>
            <a:r>
              <a:rPr lang="en-CA" sz="2800" kern="0" dirty="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 Tiotropium/</a:t>
            </a:r>
            <a:r>
              <a:rPr lang="en-CA" sz="2800" kern="0" dirty="0" err="1">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olodateral</a:t>
            </a:r>
            <a:r>
              <a:rPr lang="en-CA" sz="2800" kern="0" dirty="0">
                <a:solidFill>
                  <a:srgbClr val="00B050"/>
                </a:solidFill>
                <a:latin typeface="Calibri" panose="020F0502020204030204" pitchFamily="34" charset="0"/>
                <a:ea typeface="Helvetica Neue Medium" panose="02000503000000020004" pitchFamily="2" charset="0"/>
                <a:cs typeface="Calibri" panose="020F0502020204030204" pitchFamily="34" charset="0"/>
                <a:sym typeface="Helvetica Neue"/>
              </a:rPr>
              <a:t>)</a:t>
            </a:r>
            <a:endParaRPr lang="en-CA" sz="2800" kern="0" dirty="0">
              <a:solidFill>
                <a:srgbClr val="00B050"/>
              </a:solidFill>
              <a:latin typeface="Calibri" panose="020F0502020204030204" pitchFamily="34" charset="0"/>
              <a:ea typeface="Helvetica Neue"/>
              <a:cs typeface="Calibri" panose="020F0502020204030204" pitchFamily="34" charset="0"/>
              <a:sym typeface="Helvetica Neue"/>
            </a:endParaRPr>
          </a:p>
          <a:p>
            <a:pPr>
              <a:defRPr/>
            </a:pPr>
            <a:endParaRPr lang="en-US" sz="900" kern="0" dirty="0">
              <a:latin typeface="Helvetica Neue"/>
              <a:ea typeface="Helvetica Neue"/>
              <a:cs typeface="Helvetica Neue"/>
              <a:sym typeface="Helvetica Neue"/>
            </a:endParaRPr>
          </a:p>
        </p:txBody>
      </p:sp>
      <p:sp>
        <p:nvSpPr>
          <p:cNvPr id="7" name="Title 1">
            <a:extLst>
              <a:ext uri="{FF2B5EF4-FFF2-40B4-BE49-F238E27FC236}">
                <a16:creationId xmlns:a16="http://schemas.microsoft.com/office/drawing/2014/main" id="{69CA9AE2-E278-F2B2-8B6B-1058BD725C0C}"/>
              </a:ext>
            </a:extLst>
          </p:cNvPr>
          <p:cNvSpPr>
            <a:spLocks noGrp="1"/>
          </p:cNvSpPr>
          <p:nvPr>
            <p:ph type="title"/>
          </p:nvPr>
        </p:nvSpPr>
        <p:spPr>
          <a:xfrm>
            <a:off x="838200" y="365125"/>
            <a:ext cx="10515600" cy="1325563"/>
          </a:xfrm>
        </p:spPr>
        <p:txBody>
          <a:bodyPr/>
          <a:lstStyle/>
          <a:p>
            <a:pPr algn="r"/>
            <a:r>
              <a:rPr lang="en-US" err="1"/>
              <a:t>Mr</a:t>
            </a:r>
            <a:r>
              <a:rPr lang="en-US"/>
              <a:t> Ken </a:t>
            </a:r>
            <a:r>
              <a:rPr lang="en-US" err="1"/>
              <a:t>Dosette</a:t>
            </a:r>
            <a:r>
              <a:rPr lang="en-US"/>
              <a:t>, 69</a:t>
            </a:r>
            <a:endParaRPr lang="en-US">
              <a:ea typeface="+mj-lt"/>
              <a:cs typeface="+mj-lt"/>
            </a:endParaRPr>
          </a:p>
        </p:txBody>
      </p:sp>
      <p:sp>
        <p:nvSpPr>
          <p:cNvPr id="4" name="Content Placeholder 2">
            <a:extLst>
              <a:ext uri="{FF2B5EF4-FFF2-40B4-BE49-F238E27FC236}">
                <a16:creationId xmlns:a16="http://schemas.microsoft.com/office/drawing/2014/main" id="{56B91D05-8494-3247-F137-8A307CA762F4}"/>
              </a:ext>
            </a:extLst>
          </p:cNvPr>
          <p:cNvSpPr txBox="1">
            <a:spLocks/>
          </p:cNvSpPr>
          <p:nvPr/>
        </p:nvSpPr>
        <p:spPr>
          <a:xfrm>
            <a:off x="235036" y="1277369"/>
            <a:ext cx="10337704" cy="2435650"/>
          </a:xfrm>
          <a:prstGeom prst="rect">
            <a:avLst/>
          </a:prstGeom>
          <a:solidFill>
            <a:schemeClr val="accent2">
              <a:lumMod val="20000"/>
              <a:lumOff val="80000"/>
            </a:schemeClr>
          </a:solidFill>
          <a:ln w="28575">
            <a:solidFill>
              <a:schemeClr val="accent2"/>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00000"/>
                </a:solidFill>
                <a:cs typeface="Calibri"/>
              </a:rPr>
              <a:t>Roflumilast has a small benefit on COPD exacerbations (27.4% vs 31.7% on placebo), but increases psychiatric adverse events (NNH 28), weight loss (NNH 17), diarrhea and nausea. </a:t>
            </a:r>
          </a:p>
          <a:p>
            <a:r>
              <a:rPr lang="en-US" sz="2600" dirty="0">
                <a:solidFill>
                  <a:srgbClr val="000000"/>
                </a:solidFill>
                <a:cs typeface="Calibri"/>
              </a:rPr>
              <a:t>A LAMA or LABA is the best initial long-acting therapy for COPD. Symptomatic patients on monotherapy, may benefit from LAMA/LABA combination and Ken has shortness of breath on moderate exertion. </a:t>
            </a:r>
          </a:p>
        </p:txBody>
      </p:sp>
      <p:pic>
        <p:nvPicPr>
          <p:cNvPr id="2" name="Picture 1" descr="A cartoon of a person&#10;&#10;Description automatically generated">
            <a:extLst>
              <a:ext uri="{FF2B5EF4-FFF2-40B4-BE49-F238E27FC236}">
                <a16:creationId xmlns:a16="http://schemas.microsoft.com/office/drawing/2014/main" id="{52B1032A-F104-DBDC-4E63-474AAE220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084" y="1293409"/>
            <a:ext cx="3101432" cy="5721243"/>
          </a:xfrm>
          <a:prstGeom prst="rect">
            <a:avLst/>
          </a:prstGeom>
        </p:spPr>
      </p:pic>
    </p:spTree>
    <p:extLst>
      <p:ext uri="{BB962C8B-B14F-4D97-AF65-F5344CB8AC3E}">
        <p14:creationId xmlns:p14="http://schemas.microsoft.com/office/powerpoint/2010/main" val="7981722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of a person&#10;&#10;Description automatically generated">
            <a:extLst>
              <a:ext uri="{FF2B5EF4-FFF2-40B4-BE49-F238E27FC236}">
                <a16:creationId xmlns:a16="http://schemas.microsoft.com/office/drawing/2014/main" id="{9018C970-89FE-DB9B-C3EB-8904A287C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9553" y="1323710"/>
            <a:ext cx="3101432" cy="5721243"/>
          </a:xfrm>
          <a:prstGeom prst="rect">
            <a:avLst/>
          </a:prstGeom>
        </p:spPr>
      </p:pic>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err="1"/>
              <a:t>Mr</a:t>
            </a:r>
            <a:r>
              <a:rPr lang="en-US"/>
              <a:t> Ken </a:t>
            </a:r>
            <a:r>
              <a:rPr lang="en-US" err="1"/>
              <a:t>Dosette</a:t>
            </a:r>
            <a:r>
              <a:rPr lang="en-US"/>
              <a:t>, 69</a:t>
            </a:r>
            <a:endParaRPr lang="en-US">
              <a:ea typeface="+mj-lt"/>
              <a:cs typeface="+mj-lt"/>
            </a:endParaRPr>
          </a:p>
        </p:txBody>
      </p:sp>
      <p:graphicFrame>
        <p:nvGraphicFramePr>
          <p:cNvPr id="5" name="Table 3">
            <a:extLst>
              <a:ext uri="{FF2B5EF4-FFF2-40B4-BE49-F238E27FC236}">
                <a16:creationId xmlns:a16="http://schemas.microsoft.com/office/drawing/2014/main" id="{A5FCAB89-5F25-A7A8-4206-DB4A24558FB6}"/>
              </a:ext>
            </a:extLst>
          </p:cNvPr>
          <p:cNvGraphicFramePr>
            <a:graphicFrameLocks noGrp="1"/>
          </p:cNvGraphicFramePr>
          <p:nvPr/>
        </p:nvGraphicFramePr>
        <p:xfrm>
          <a:off x="741363" y="3185319"/>
          <a:ext cx="8301038" cy="3454977"/>
        </p:xfrm>
        <a:graphic>
          <a:graphicData uri="http://schemas.openxmlformats.org/drawingml/2006/table">
            <a:tbl>
              <a:tblPr firstRow="1" bandRow="1">
                <a:tableStyleId>{5940675A-B579-460E-94D1-54222C63F5DA}</a:tableStyleId>
              </a:tblPr>
              <a:tblGrid>
                <a:gridCol w="4150519">
                  <a:extLst>
                    <a:ext uri="{9D8B030D-6E8A-4147-A177-3AD203B41FA5}">
                      <a16:colId xmlns:a16="http://schemas.microsoft.com/office/drawing/2014/main" val="20000"/>
                    </a:ext>
                  </a:extLst>
                </a:gridCol>
                <a:gridCol w="4150519">
                  <a:extLst>
                    <a:ext uri="{9D8B030D-6E8A-4147-A177-3AD203B41FA5}">
                      <a16:colId xmlns:a16="http://schemas.microsoft.com/office/drawing/2014/main" val="20001"/>
                    </a:ext>
                  </a:extLst>
                </a:gridCol>
              </a:tblGrid>
              <a:tr h="326991">
                <a:tc>
                  <a:txBody>
                    <a:bodyPr/>
                    <a:lstStyle/>
                    <a:p>
                      <a:r>
                        <a:rPr lang="en-US" sz="2200" b="0" strike="noStrike">
                          <a:solidFill>
                            <a:schemeClr val="tx1"/>
                          </a:solidFill>
                        </a:rPr>
                        <a:t>Candesartan 16 mg OD</a:t>
                      </a:r>
                    </a:p>
                  </a:txBody>
                  <a:tcPr marL="45722" marR="45722" marT="22860" marB="22860"/>
                </a:tc>
                <a:tc>
                  <a:txBody>
                    <a:bodyPr/>
                    <a:lstStyle/>
                    <a:p>
                      <a:r>
                        <a:rPr lang="en-US" sz="2200"/>
                        <a:t>Citalopram 20mg</a:t>
                      </a:r>
                    </a:p>
                  </a:txBody>
                  <a:tcPr marL="45722" marR="45722" marT="22860" marB="22860"/>
                </a:tc>
                <a:extLst>
                  <a:ext uri="{0D108BD9-81ED-4DB2-BD59-A6C34878D82A}">
                    <a16:rowId xmlns:a16="http://schemas.microsoft.com/office/drawing/2014/main" val="10000"/>
                  </a:ext>
                </a:extLst>
              </a:tr>
              <a:tr h="320039">
                <a:tc>
                  <a:txBody>
                    <a:bodyPr/>
                    <a:lstStyle/>
                    <a:p>
                      <a:r>
                        <a:rPr lang="en-US" sz="2200" b="0" strike="noStrike" baseline="0">
                          <a:solidFill>
                            <a:schemeClr val="tx1"/>
                          </a:solidFill>
                        </a:rPr>
                        <a:t>Carvedilol  ER 20MG OD</a:t>
                      </a:r>
                    </a:p>
                  </a:txBody>
                  <a:tcPr marL="45722" marR="45722" marT="22860" marB="22860"/>
                </a:tc>
                <a:tc>
                  <a:txBody>
                    <a:bodyPr/>
                    <a:lstStyle/>
                    <a:p>
                      <a:r>
                        <a:rPr lang="en-US" sz="2200"/>
                        <a:t>Tamsulosin 0.4mg BID</a:t>
                      </a:r>
                    </a:p>
                  </a:txBody>
                  <a:tcPr marL="45722" marR="45722" marT="22860" marB="22860"/>
                </a:tc>
                <a:extLst>
                  <a:ext uri="{0D108BD9-81ED-4DB2-BD59-A6C34878D82A}">
                    <a16:rowId xmlns:a16="http://schemas.microsoft.com/office/drawing/2014/main" val="10001"/>
                  </a:ext>
                </a:extLst>
              </a:tr>
              <a:tr h="320039">
                <a:tc>
                  <a:txBody>
                    <a:bodyPr/>
                    <a:lstStyle/>
                    <a:p>
                      <a:r>
                        <a:rPr lang="en-US" sz="2200" b="0" strike="noStrike">
                          <a:solidFill>
                            <a:schemeClr val="tx1"/>
                          </a:solidFill>
                        </a:rPr>
                        <a:t>Atorvastatin 40 mg OD</a:t>
                      </a:r>
                    </a:p>
                  </a:txBody>
                  <a:tcPr marL="45722" marR="45722" marT="22860" marB="22860"/>
                </a:tc>
                <a:tc>
                  <a:txBody>
                    <a:bodyPr/>
                    <a:lstStyle/>
                    <a:p>
                      <a:r>
                        <a:rPr lang="en-US" sz="2200" err="1"/>
                        <a:t>Tramacet</a:t>
                      </a:r>
                      <a:r>
                        <a:rPr lang="en-US" sz="2200"/>
                        <a:t> 1-2 tabs QID, prn</a:t>
                      </a:r>
                    </a:p>
                  </a:txBody>
                  <a:tcPr marL="45722" marR="45722" marT="22860" marB="22860"/>
                </a:tc>
                <a:extLst>
                  <a:ext uri="{0D108BD9-81ED-4DB2-BD59-A6C34878D82A}">
                    <a16:rowId xmlns:a16="http://schemas.microsoft.com/office/drawing/2014/main" val="10002"/>
                  </a:ext>
                </a:extLst>
              </a:tr>
              <a:tr h="320039">
                <a:tc>
                  <a:txBody>
                    <a:bodyPr/>
                    <a:lstStyle/>
                    <a:p>
                      <a:r>
                        <a:rPr lang="en-US" sz="2200" b="0" strike="noStrike" baseline="0">
                          <a:solidFill>
                            <a:schemeClr val="tx1"/>
                          </a:solidFill>
                        </a:rPr>
                        <a:t>Ezetimibe 10mg OD</a:t>
                      </a:r>
                    </a:p>
                  </a:txBody>
                  <a:tcPr marL="45722" marR="45722" marT="22860" marB="22860"/>
                </a:tc>
                <a:tc>
                  <a:txBody>
                    <a:bodyPr/>
                    <a:lstStyle/>
                    <a:p>
                      <a:r>
                        <a:rPr lang="en-US" sz="2200"/>
                        <a:t>Pantoprazole 40mg OD</a:t>
                      </a:r>
                    </a:p>
                  </a:txBody>
                  <a:tcPr marL="45722" marR="45722" marT="22860" marB="22860"/>
                </a:tc>
                <a:extLst>
                  <a:ext uri="{0D108BD9-81ED-4DB2-BD59-A6C34878D82A}">
                    <a16:rowId xmlns:a16="http://schemas.microsoft.com/office/drawing/2014/main" val="10003"/>
                  </a:ext>
                </a:extLst>
              </a:tr>
              <a:tr h="320039">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US" sz="2200" b="0" strike="noStrike">
                          <a:solidFill>
                            <a:schemeClr val="tx1"/>
                          </a:solidFill>
                        </a:rPr>
                        <a:t>ASA 81 mg OD</a:t>
                      </a:r>
                    </a:p>
                  </a:txBody>
                  <a:tcPr marL="45722" marR="45722" marT="22860" marB="22860"/>
                </a:tc>
                <a:tc>
                  <a:txBody>
                    <a:bodyPr/>
                    <a:lstStyle/>
                    <a:p>
                      <a:r>
                        <a:rPr lang="en-US" sz="2200"/>
                        <a:t>Zopiclone 7.5 mg </a:t>
                      </a:r>
                      <a:r>
                        <a:rPr lang="en-US" sz="2200" err="1"/>
                        <a:t>hs</a:t>
                      </a:r>
                      <a:r>
                        <a:rPr lang="en-US" sz="2200"/>
                        <a:t> prn </a:t>
                      </a:r>
                    </a:p>
                  </a:txBody>
                  <a:tcPr marL="45722" marR="45722" marT="22860" marB="22860"/>
                </a:tc>
                <a:extLst>
                  <a:ext uri="{0D108BD9-81ED-4DB2-BD59-A6C34878D82A}">
                    <a16:rowId xmlns:a16="http://schemas.microsoft.com/office/drawing/2014/main" val="10004"/>
                  </a:ext>
                </a:extLst>
              </a:tr>
              <a:tr h="320039">
                <a:tc>
                  <a:txBody>
                    <a:bodyPr/>
                    <a:lstStyle/>
                    <a:p>
                      <a:pPr algn="l"/>
                      <a:r>
                        <a:rPr lang="en-US" sz="2200" b="0" strike="noStrike" baseline="0">
                          <a:solidFill>
                            <a:schemeClr val="tx1"/>
                          </a:solidFill>
                        </a:rPr>
                        <a:t>Clopidogrel 75mg OD</a:t>
                      </a:r>
                    </a:p>
                  </a:txBody>
                  <a:tcPr marL="45722" marR="45722" marT="22860" marB="22860"/>
                </a:tc>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US" sz="2200"/>
                        <a:t>Salbutamol 1-2 puffs prn</a:t>
                      </a:r>
                    </a:p>
                  </a:txBody>
                  <a:tcPr marL="45722" marR="45722" marT="22860" marB="22860"/>
                </a:tc>
                <a:extLst>
                  <a:ext uri="{0D108BD9-81ED-4DB2-BD59-A6C34878D82A}">
                    <a16:rowId xmlns:a16="http://schemas.microsoft.com/office/drawing/2014/main" val="10005"/>
                  </a:ext>
                </a:extLst>
              </a:tr>
              <a:tr h="320039">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US" sz="2200"/>
                        <a:t>Metformin 1000mg BID</a:t>
                      </a:r>
                    </a:p>
                  </a:txBody>
                  <a:tcPr marL="45722" marR="45722" marT="22860" marB="22860"/>
                </a:tc>
                <a:tc>
                  <a:txBody>
                    <a:bodyPr/>
                    <a:lstStyle/>
                    <a:p>
                      <a:r>
                        <a:rPr lang="en-US" sz="2200"/>
                        <a:t>Tiotropium 1 puff OD</a:t>
                      </a:r>
                    </a:p>
                  </a:txBody>
                  <a:tcPr marL="45722" marR="45722" marT="22860" marB="22860"/>
                </a:tc>
                <a:extLst>
                  <a:ext uri="{0D108BD9-81ED-4DB2-BD59-A6C34878D82A}">
                    <a16:rowId xmlns:a16="http://schemas.microsoft.com/office/drawing/2014/main" val="10006"/>
                  </a:ext>
                </a:extLst>
              </a:tr>
              <a:tr h="406977">
                <a:tc>
                  <a:txBody>
                    <a:bodyPr/>
                    <a:lstStyle/>
                    <a:p>
                      <a:pPr algn="l"/>
                      <a:r>
                        <a:rPr lang="en-US" sz="2200"/>
                        <a:t>Glyburide 5mg BID</a:t>
                      </a:r>
                    </a:p>
                  </a:txBody>
                  <a:tcPr marL="45722" marR="45722" marT="22860" marB="22860"/>
                </a:tc>
                <a:tc rowSpan="2">
                  <a:txBody>
                    <a:bodyPr/>
                    <a:lstStyle/>
                    <a:p>
                      <a:r>
                        <a:rPr lang="en-US" sz="2200"/>
                        <a:t>Advair (Fluticasone 125/Salmeterol25) 2 puffs BID</a:t>
                      </a:r>
                    </a:p>
                  </a:txBody>
                  <a:tcPr marL="45722" marR="45722" marT="22860" marB="22860"/>
                </a:tc>
                <a:extLst>
                  <a:ext uri="{0D108BD9-81ED-4DB2-BD59-A6C34878D82A}">
                    <a16:rowId xmlns:a16="http://schemas.microsoft.com/office/drawing/2014/main" val="10007"/>
                  </a:ext>
                </a:extLst>
              </a:tr>
              <a:tr h="320039">
                <a:tc>
                  <a:txBody>
                    <a:bodyPr/>
                    <a:lstStyle/>
                    <a:p>
                      <a:r>
                        <a:rPr lang="en-US" sz="2200"/>
                        <a:t>Sitagliptin 100mg OD</a:t>
                      </a:r>
                    </a:p>
                  </a:txBody>
                  <a:tcPr marL="45722" marR="45722" marT="22860" marB="22860"/>
                </a:tc>
                <a:tc vMerge="1">
                  <a:txBody>
                    <a:bodyPr/>
                    <a:lstStyle/>
                    <a:p>
                      <a:endParaRPr lang="en-US" sz="3600"/>
                    </a:p>
                  </a:txBody>
                  <a:tcPr/>
                </a:tc>
                <a:extLst>
                  <a:ext uri="{0D108BD9-81ED-4DB2-BD59-A6C34878D82A}">
                    <a16:rowId xmlns:a16="http://schemas.microsoft.com/office/drawing/2014/main" val="10008"/>
                  </a:ext>
                </a:extLst>
              </a:tr>
            </a:tbl>
          </a:graphicData>
        </a:graphic>
      </p:graphicFrame>
      <p:sp>
        <p:nvSpPr>
          <p:cNvPr id="2" name="TextBox 1">
            <a:extLst>
              <a:ext uri="{FF2B5EF4-FFF2-40B4-BE49-F238E27FC236}">
                <a16:creationId xmlns:a16="http://schemas.microsoft.com/office/drawing/2014/main" id="{4DD8167E-C74A-889A-800F-3BABDDC474E8}"/>
              </a:ext>
            </a:extLst>
          </p:cNvPr>
          <p:cNvSpPr txBox="1"/>
          <p:nvPr/>
        </p:nvSpPr>
        <p:spPr>
          <a:xfrm>
            <a:off x="741363" y="5102939"/>
            <a:ext cx="4150519" cy="400110"/>
          </a:xfrm>
          <a:prstGeom prst="rect">
            <a:avLst/>
          </a:prstGeom>
          <a:solidFill>
            <a:schemeClr val="accent4">
              <a:lumMod val="20000"/>
              <a:lumOff val="80000"/>
            </a:schemeClr>
          </a:solidFill>
          <a:ln w="28575">
            <a:solidFill>
              <a:srgbClr val="C00000"/>
            </a:solidFill>
          </a:ln>
        </p:spPr>
        <p:txBody>
          <a:bodyPr wrap="square">
            <a:spAutoFit/>
          </a:bodyPr>
          <a:lstStyle/>
          <a:p>
            <a:r>
              <a:rPr lang="en-CA" sz="2000" b="0" i="0">
                <a:solidFill>
                  <a:srgbClr val="000000"/>
                </a:solidFill>
                <a:effectLst/>
              </a:rPr>
              <a:t>Clopidogrel 75 mg OD</a:t>
            </a:r>
            <a:endParaRPr lang="en-US" sz="2000"/>
          </a:p>
        </p:txBody>
      </p:sp>
      <p:sp>
        <p:nvSpPr>
          <p:cNvPr id="3" name="TextBox 2">
            <a:extLst>
              <a:ext uri="{FF2B5EF4-FFF2-40B4-BE49-F238E27FC236}">
                <a16:creationId xmlns:a16="http://schemas.microsoft.com/office/drawing/2014/main" id="{C6369FF7-2170-46CB-A625-977383CA1346}"/>
              </a:ext>
            </a:extLst>
          </p:cNvPr>
          <p:cNvSpPr txBox="1"/>
          <p:nvPr/>
        </p:nvSpPr>
        <p:spPr>
          <a:xfrm>
            <a:off x="741363" y="3573606"/>
            <a:ext cx="4150519" cy="400110"/>
          </a:xfrm>
          <a:prstGeom prst="rect">
            <a:avLst/>
          </a:prstGeom>
          <a:solidFill>
            <a:schemeClr val="accent3">
              <a:lumMod val="20000"/>
              <a:lumOff val="80000"/>
            </a:schemeClr>
          </a:solidFill>
          <a:ln w="28575">
            <a:solidFill>
              <a:schemeClr val="bg2">
                <a:lumMod val="50000"/>
              </a:schemeClr>
            </a:solidFill>
          </a:ln>
        </p:spPr>
        <p:txBody>
          <a:bodyPr wrap="square">
            <a:spAutoFit/>
          </a:bodyPr>
          <a:lstStyle/>
          <a:p>
            <a:r>
              <a:rPr lang="en-CA" sz="2000" b="0" i="0" dirty="0">
                <a:effectLst/>
              </a:rPr>
              <a:t>Carvedilol ER 20mg OD</a:t>
            </a:r>
            <a:endParaRPr lang="en-US" sz="2000" dirty="0"/>
          </a:p>
        </p:txBody>
      </p:sp>
      <p:sp>
        <p:nvSpPr>
          <p:cNvPr id="4" name="TextBox 3">
            <a:extLst>
              <a:ext uri="{FF2B5EF4-FFF2-40B4-BE49-F238E27FC236}">
                <a16:creationId xmlns:a16="http://schemas.microsoft.com/office/drawing/2014/main" id="{5FEDF0A8-7A9D-9AD1-1138-7402291984FE}"/>
              </a:ext>
            </a:extLst>
          </p:cNvPr>
          <p:cNvSpPr txBox="1"/>
          <p:nvPr/>
        </p:nvSpPr>
        <p:spPr>
          <a:xfrm>
            <a:off x="741363" y="4728141"/>
            <a:ext cx="4150519" cy="400110"/>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CA" sz="2000" b="0" i="0">
                <a:solidFill>
                  <a:srgbClr val="000000"/>
                </a:solidFill>
                <a:effectLst/>
              </a:rPr>
              <a:t>ASA 81 mg OD</a:t>
            </a:r>
            <a:endParaRPr lang="en-US" sz="2000"/>
          </a:p>
        </p:txBody>
      </p:sp>
      <p:sp>
        <p:nvSpPr>
          <p:cNvPr id="7" name="TextBox 6">
            <a:extLst>
              <a:ext uri="{FF2B5EF4-FFF2-40B4-BE49-F238E27FC236}">
                <a16:creationId xmlns:a16="http://schemas.microsoft.com/office/drawing/2014/main" id="{2A2839DF-D56C-DC4C-332F-5B23589D0704}"/>
              </a:ext>
            </a:extLst>
          </p:cNvPr>
          <p:cNvSpPr txBox="1"/>
          <p:nvPr/>
        </p:nvSpPr>
        <p:spPr>
          <a:xfrm>
            <a:off x="741363" y="3948597"/>
            <a:ext cx="4150519" cy="400110"/>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CA" sz="2000" b="0" i="0">
                <a:solidFill>
                  <a:srgbClr val="000000"/>
                </a:solidFill>
                <a:effectLst/>
              </a:rPr>
              <a:t>Atorvastatin 40mg OD</a:t>
            </a:r>
            <a:endParaRPr lang="en-US" sz="2000"/>
          </a:p>
        </p:txBody>
      </p:sp>
      <p:sp>
        <p:nvSpPr>
          <p:cNvPr id="8" name="TextBox 7">
            <a:extLst>
              <a:ext uri="{FF2B5EF4-FFF2-40B4-BE49-F238E27FC236}">
                <a16:creationId xmlns:a16="http://schemas.microsoft.com/office/drawing/2014/main" id="{4E2309EB-BC11-CE82-5082-925DE33B813B}"/>
              </a:ext>
            </a:extLst>
          </p:cNvPr>
          <p:cNvSpPr txBox="1"/>
          <p:nvPr/>
        </p:nvSpPr>
        <p:spPr>
          <a:xfrm>
            <a:off x="734674" y="3208148"/>
            <a:ext cx="4150519" cy="400110"/>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CA" sz="2000" b="0" i="0">
                <a:solidFill>
                  <a:srgbClr val="000000"/>
                </a:solidFill>
                <a:effectLst/>
              </a:rPr>
              <a:t>Candesartan 16mg OD</a:t>
            </a:r>
            <a:endParaRPr lang="en-US" sz="2000"/>
          </a:p>
        </p:txBody>
      </p:sp>
      <p:sp>
        <p:nvSpPr>
          <p:cNvPr id="9" name="TextBox 8">
            <a:extLst>
              <a:ext uri="{FF2B5EF4-FFF2-40B4-BE49-F238E27FC236}">
                <a16:creationId xmlns:a16="http://schemas.microsoft.com/office/drawing/2014/main" id="{8D5A0435-4CA3-7077-A4B5-9284333270E0}"/>
              </a:ext>
            </a:extLst>
          </p:cNvPr>
          <p:cNvSpPr txBox="1"/>
          <p:nvPr/>
        </p:nvSpPr>
        <p:spPr>
          <a:xfrm>
            <a:off x="734673" y="4326822"/>
            <a:ext cx="4150519" cy="400110"/>
          </a:xfrm>
          <a:prstGeom prst="rect">
            <a:avLst/>
          </a:prstGeom>
          <a:solidFill>
            <a:schemeClr val="accent3">
              <a:lumMod val="20000"/>
              <a:lumOff val="80000"/>
            </a:schemeClr>
          </a:solidFill>
          <a:ln w="28575">
            <a:solidFill>
              <a:schemeClr val="bg2">
                <a:lumMod val="50000"/>
              </a:schemeClr>
            </a:solidFill>
          </a:ln>
        </p:spPr>
        <p:txBody>
          <a:bodyPr wrap="square">
            <a:spAutoFit/>
          </a:bodyPr>
          <a:lstStyle/>
          <a:p>
            <a:r>
              <a:rPr lang="en-CA" sz="2000" b="0" i="0">
                <a:effectLst/>
              </a:rPr>
              <a:t>Ezetimibe 10mg OD</a:t>
            </a:r>
            <a:endParaRPr lang="en-US" sz="2000"/>
          </a:p>
        </p:txBody>
      </p:sp>
      <p:sp>
        <p:nvSpPr>
          <p:cNvPr id="11" name="TextBox 10">
            <a:extLst>
              <a:ext uri="{FF2B5EF4-FFF2-40B4-BE49-F238E27FC236}">
                <a16:creationId xmlns:a16="http://schemas.microsoft.com/office/drawing/2014/main" id="{4FBEC486-1CC8-8187-CA1A-BB24B06654D3}"/>
              </a:ext>
            </a:extLst>
          </p:cNvPr>
          <p:cNvSpPr txBox="1"/>
          <p:nvPr/>
        </p:nvSpPr>
        <p:spPr>
          <a:xfrm>
            <a:off x="741363" y="5472271"/>
            <a:ext cx="4150519" cy="400110"/>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CA" sz="2000" b="0" i="0">
                <a:solidFill>
                  <a:srgbClr val="000000"/>
                </a:solidFill>
                <a:effectLst/>
              </a:rPr>
              <a:t>Metformin 1000mg PO BID</a:t>
            </a:r>
            <a:endParaRPr lang="en-US" sz="2000"/>
          </a:p>
        </p:txBody>
      </p:sp>
      <p:sp>
        <p:nvSpPr>
          <p:cNvPr id="13" name="TextBox 12">
            <a:extLst>
              <a:ext uri="{FF2B5EF4-FFF2-40B4-BE49-F238E27FC236}">
                <a16:creationId xmlns:a16="http://schemas.microsoft.com/office/drawing/2014/main" id="{B6A2E86F-CD1B-5788-437F-C66AF2FB6111}"/>
              </a:ext>
            </a:extLst>
          </p:cNvPr>
          <p:cNvSpPr txBox="1"/>
          <p:nvPr/>
        </p:nvSpPr>
        <p:spPr>
          <a:xfrm>
            <a:off x="741363" y="5871617"/>
            <a:ext cx="4150519" cy="400110"/>
          </a:xfrm>
          <a:prstGeom prst="rect">
            <a:avLst/>
          </a:prstGeom>
          <a:solidFill>
            <a:schemeClr val="accent4">
              <a:lumMod val="20000"/>
              <a:lumOff val="80000"/>
            </a:schemeClr>
          </a:solidFill>
          <a:ln w="28575">
            <a:solidFill>
              <a:srgbClr val="C00000"/>
            </a:solidFill>
          </a:ln>
        </p:spPr>
        <p:txBody>
          <a:bodyPr wrap="square">
            <a:spAutoFit/>
          </a:bodyPr>
          <a:lstStyle/>
          <a:p>
            <a:r>
              <a:rPr lang="en-CA" sz="2000" b="0" i="0">
                <a:solidFill>
                  <a:srgbClr val="000000"/>
                </a:solidFill>
                <a:effectLst/>
              </a:rPr>
              <a:t>Glyburide 5mg BID</a:t>
            </a:r>
            <a:endParaRPr lang="en-US" sz="2000"/>
          </a:p>
        </p:txBody>
      </p:sp>
      <p:sp>
        <p:nvSpPr>
          <p:cNvPr id="14" name="TextBox 13">
            <a:extLst>
              <a:ext uri="{FF2B5EF4-FFF2-40B4-BE49-F238E27FC236}">
                <a16:creationId xmlns:a16="http://schemas.microsoft.com/office/drawing/2014/main" id="{6FB3FEE1-44C8-1E2E-72A6-596FADB37392}"/>
              </a:ext>
            </a:extLst>
          </p:cNvPr>
          <p:cNvSpPr txBox="1"/>
          <p:nvPr/>
        </p:nvSpPr>
        <p:spPr>
          <a:xfrm>
            <a:off x="741362" y="6273697"/>
            <a:ext cx="4150519" cy="400110"/>
          </a:xfrm>
          <a:prstGeom prst="rect">
            <a:avLst/>
          </a:prstGeom>
          <a:solidFill>
            <a:schemeClr val="accent4">
              <a:lumMod val="20000"/>
              <a:lumOff val="80000"/>
            </a:schemeClr>
          </a:solidFill>
          <a:ln w="28575">
            <a:solidFill>
              <a:srgbClr val="C00000"/>
            </a:solidFill>
          </a:ln>
        </p:spPr>
        <p:txBody>
          <a:bodyPr wrap="square">
            <a:spAutoFit/>
          </a:bodyPr>
          <a:lstStyle/>
          <a:p>
            <a:r>
              <a:rPr lang="en-CA" sz="2000" b="0" i="0">
                <a:solidFill>
                  <a:srgbClr val="000000"/>
                </a:solidFill>
                <a:effectLst/>
              </a:rPr>
              <a:t>Sitagliptin 100mg OD</a:t>
            </a:r>
            <a:endParaRPr lang="en-US" sz="2000"/>
          </a:p>
        </p:txBody>
      </p:sp>
      <p:sp>
        <p:nvSpPr>
          <p:cNvPr id="19" name="TextBox 18">
            <a:extLst>
              <a:ext uri="{FF2B5EF4-FFF2-40B4-BE49-F238E27FC236}">
                <a16:creationId xmlns:a16="http://schemas.microsoft.com/office/drawing/2014/main" id="{28B47BD5-320D-4C4C-1EA0-2036DD2C3AB9}"/>
              </a:ext>
            </a:extLst>
          </p:cNvPr>
          <p:cNvSpPr txBox="1"/>
          <p:nvPr/>
        </p:nvSpPr>
        <p:spPr>
          <a:xfrm>
            <a:off x="4898571" y="5083523"/>
            <a:ext cx="4150519" cy="400110"/>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pPr lvl="0" defTabSz="825500">
              <a:defRPr/>
            </a:pPr>
            <a:r>
              <a:rPr lang="en-US" sz="2000"/>
              <a:t>Salbutamol 1-2 puffs prn</a:t>
            </a:r>
          </a:p>
        </p:txBody>
      </p:sp>
      <p:sp>
        <p:nvSpPr>
          <p:cNvPr id="12" name="TextBox 11">
            <a:extLst>
              <a:ext uri="{FF2B5EF4-FFF2-40B4-BE49-F238E27FC236}">
                <a16:creationId xmlns:a16="http://schemas.microsoft.com/office/drawing/2014/main" id="{A2E57123-34D4-D326-0A84-6F665F8E1E70}"/>
              </a:ext>
            </a:extLst>
          </p:cNvPr>
          <p:cNvSpPr txBox="1"/>
          <p:nvPr/>
        </p:nvSpPr>
        <p:spPr>
          <a:xfrm>
            <a:off x="4898571" y="5871617"/>
            <a:ext cx="4150519" cy="400110"/>
          </a:xfrm>
          <a:prstGeom prst="rect">
            <a:avLst/>
          </a:prstGeom>
          <a:solidFill>
            <a:schemeClr val="accent4">
              <a:lumMod val="20000"/>
              <a:lumOff val="80000"/>
            </a:schemeClr>
          </a:solidFill>
          <a:ln w="28575">
            <a:solidFill>
              <a:srgbClr val="C00000"/>
            </a:solidFill>
          </a:ln>
        </p:spPr>
        <p:txBody>
          <a:bodyPr wrap="square">
            <a:spAutoFit/>
          </a:bodyPr>
          <a:lstStyle/>
          <a:p>
            <a:r>
              <a:rPr lang="en-CA" sz="2000" b="0" i="0">
                <a:solidFill>
                  <a:srgbClr val="000000"/>
                </a:solidFill>
                <a:effectLst/>
              </a:rPr>
              <a:t>Advair (LAMA/ ICS) 2 puffs BID</a:t>
            </a:r>
            <a:endParaRPr lang="en-US" sz="2000"/>
          </a:p>
        </p:txBody>
      </p:sp>
      <p:sp>
        <p:nvSpPr>
          <p:cNvPr id="16" name="TextBox 15">
            <a:extLst>
              <a:ext uri="{FF2B5EF4-FFF2-40B4-BE49-F238E27FC236}">
                <a16:creationId xmlns:a16="http://schemas.microsoft.com/office/drawing/2014/main" id="{68D76CA3-95E4-FBDC-112D-8F5876F5E4F5}"/>
              </a:ext>
            </a:extLst>
          </p:cNvPr>
          <p:cNvSpPr txBox="1"/>
          <p:nvPr/>
        </p:nvSpPr>
        <p:spPr>
          <a:xfrm>
            <a:off x="4898571" y="6267120"/>
            <a:ext cx="4150519" cy="400110"/>
          </a:xfrm>
          <a:prstGeom prst="rect">
            <a:avLst/>
          </a:prstGeom>
          <a:solidFill>
            <a:schemeClr val="accent4">
              <a:lumMod val="20000"/>
              <a:lumOff val="80000"/>
            </a:schemeClr>
          </a:solidFill>
          <a:ln w="28575">
            <a:solidFill>
              <a:srgbClr val="C00000"/>
            </a:solidFill>
          </a:ln>
        </p:spPr>
        <p:txBody>
          <a:bodyPr wrap="square">
            <a:spAutoFit/>
          </a:bodyPr>
          <a:lstStyle/>
          <a:p>
            <a:r>
              <a:rPr lang="en-CA" sz="2000" b="0" i="0">
                <a:solidFill>
                  <a:srgbClr val="000000"/>
                </a:solidFill>
                <a:effectLst/>
              </a:rPr>
              <a:t>Tiotropium 1 puff OD</a:t>
            </a:r>
            <a:endParaRPr lang="en-US" sz="2000"/>
          </a:p>
        </p:txBody>
      </p:sp>
      <p:sp>
        <p:nvSpPr>
          <p:cNvPr id="17" name="TextBox 16">
            <a:extLst>
              <a:ext uri="{FF2B5EF4-FFF2-40B4-BE49-F238E27FC236}">
                <a16:creationId xmlns:a16="http://schemas.microsoft.com/office/drawing/2014/main" id="{FD23D15E-54F6-059A-A44B-BFC6883165E6}"/>
              </a:ext>
            </a:extLst>
          </p:cNvPr>
          <p:cNvSpPr txBox="1"/>
          <p:nvPr/>
        </p:nvSpPr>
        <p:spPr>
          <a:xfrm>
            <a:off x="4891881" y="5472271"/>
            <a:ext cx="4150519" cy="400110"/>
          </a:xfrm>
          <a:prstGeom prst="rect">
            <a:avLst/>
          </a:prstGeom>
          <a:solidFill>
            <a:schemeClr val="accent6">
              <a:lumMod val="20000"/>
              <a:lumOff val="8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wrap="square">
            <a:spAutoFit/>
          </a:bodyPr>
          <a:lstStyle/>
          <a:p>
            <a:pPr lvl="0" defTabSz="825500">
              <a:defRPr/>
            </a:pPr>
            <a:r>
              <a:rPr lang="en-US" sz="2000"/>
              <a:t>Tiotropium / </a:t>
            </a:r>
            <a:r>
              <a:rPr lang="en-US" sz="2000" err="1"/>
              <a:t>Olodateral</a:t>
            </a:r>
            <a:endParaRPr lang="en-US" sz="2000"/>
          </a:p>
        </p:txBody>
      </p:sp>
      <p:sp>
        <p:nvSpPr>
          <p:cNvPr id="18" name="Rounded Rectangular Callout 6">
            <a:extLst>
              <a:ext uri="{FF2B5EF4-FFF2-40B4-BE49-F238E27FC236}">
                <a16:creationId xmlns:a16="http://schemas.microsoft.com/office/drawing/2014/main" id="{4865DF0F-4902-A92A-EE20-99509543A448}"/>
              </a:ext>
            </a:extLst>
          </p:cNvPr>
          <p:cNvSpPr/>
          <p:nvPr/>
        </p:nvSpPr>
        <p:spPr>
          <a:xfrm>
            <a:off x="1044193" y="546521"/>
            <a:ext cx="5220573" cy="1554379"/>
          </a:xfrm>
          <a:prstGeom prst="wedgeRoundRectCallout">
            <a:avLst>
              <a:gd name="adj1" fmla="val -66209"/>
              <a:gd name="adj2" fmla="val 55177"/>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AED1E9B-02AB-F8EE-291F-80B4F0CE5C74}"/>
              </a:ext>
            </a:extLst>
          </p:cNvPr>
          <p:cNvSpPr txBox="1"/>
          <p:nvPr/>
        </p:nvSpPr>
        <p:spPr>
          <a:xfrm>
            <a:off x="1044193" y="550977"/>
            <a:ext cx="5014580" cy="1292662"/>
          </a:xfrm>
          <a:prstGeom prst="rect">
            <a:avLst/>
          </a:prstGeom>
          <a:noFill/>
        </p:spPr>
        <p:txBody>
          <a:bodyPr wrap="square" rtlCol="0">
            <a:spAutoFit/>
          </a:bodyPr>
          <a:lstStyle/>
          <a:p>
            <a:pPr algn="ctr"/>
            <a:r>
              <a:rPr lang="en-CA" sz="2600">
                <a:solidFill>
                  <a:schemeClr val="bg1"/>
                </a:solidFill>
              </a:rPr>
              <a:t>I think we’ll have you come back to discuss the other ones. We’ve made lots of changes already.</a:t>
            </a:r>
            <a:endParaRPr lang="en-US" sz="2400">
              <a:solidFill>
                <a:schemeClr val="bg1"/>
              </a:solidFill>
            </a:endParaRPr>
          </a:p>
        </p:txBody>
      </p:sp>
      <p:sp>
        <p:nvSpPr>
          <p:cNvPr id="23" name="Oval Callout 7">
            <a:extLst>
              <a:ext uri="{FF2B5EF4-FFF2-40B4-BE49-F238E27FC236}">
                <a16:creationId xmlns:a16="http://schemas.microsoft.com/office/drawing/2014/main" id="{A853F03E-5055-A1F1-12AA-D6B75F50361D}"/>
              </a:ext>
            </a:extLst>
          </p:cNvPr>
          <p:cNvSpPr/>
          <p:nvPr/>
        </p:nvSpPr>
        <p:spPr>
          <a:xfrm>
            <a:off x="5334562" y="1426803"/>
            <a:ext cx="5014580" cy="3301338"/>
          </a:xfrm>
          <a:prstGeom prst="wedgeEllipseCallout">
            <a:avLst>
              <a:gd name="adj1" fmla="val 59865"/>
              <a:gd name="adj2" fmla="val -23468"/>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rPr>
              <a:t>Not having a whole breakfast of pills will make me feel like a young guy again!! That’s good for now but happy to cut more next time.</a:t>
            </a:r>
          </a:p>
        </p:txBody>
      </p:sp>
    </p:spTree>
    <p:extLst>
      <p:ext uri="{BB962C8B-B14F-4D97-AF65-F5344CB8AC3E}">
        <p14:creationId xmlns:p14="http://schemas.microsoft.com/office/powerpoint/2010/main" val="398001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P spid="11" grpId="0" animBg="1"/>
      <p:bldP spid="13" grpId="0" animBg="1"/>
      <p:bldP spid="14" grpId="0" animBg="1"/>
      <p:bldP spid="19" grpId="0" animBg="1"/>
      <p:bldP spid="12" grpId="0" animBg="1"/>
      <p:bldP spid="16" grpId="0" animBg="1"/>
      <p:bldP spid="17"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FA8D44-2D83-BD4E-899F-C97980BE86D1}"/>
              </a:ext>
            </a:extLst>
          </p:cNvPr>
          <p:cNvSpPr>
            <a:spLocks noGrp="1"/>
          </p:cNvSpPr>
          <p:nvPr>
            <p:ph type="title"/>
          </p:nvPr>
        </p:nvSpPr>
        <p:spPr>
          <a:xfrm>
            <a:off x="838200" y="365125"/>
            <a:ext cx="10515600" cy="1325563"/>
          </a:xfrm>
        </p:spPr>
        <p:txBody>
          <a:bodyPr/>
          <a:lstStyle/>
          <a:p>
            <a:pPr algn="r"/>
            <a:r>
              <a:rPr lang="en-US"/>
              <a:t>Mr Ken Dosette, 69</a:t>
            </a:r>
            <a:endParaRPr lang="en-US">
              <a:ea typeface="+mj-lt"/>
              <a:cs typeface="+mj-lt"/>
            </a:endParaRPr>
          </a:p>
        </p:txBody>
      </p:sp>
      <p:sp>
        <p:nvSpPr>
          <p:cNvPr id="20" name="Content Placeholder 2">
            <a:extLst>
              <a:ext uri="{FF2B5EF4-FFF2-40B4-BE49-F238E27FC236}">
                <a16:creationId xmlns:a16="http://schemas.microsoft.com/office/drawing/2014/main" id="{9782CD48-1EF8-B9FB-F9D7-1EBC8DC0069B}"/>
              </a:ext>
            </a:extLst>
          </p:cNvPr>
          <p:cNvSpPr txBox="1">
            <a:spLocks/>
          </p:cNvSpPr>
          <p:nvPr/>
        </p:nvSpPr>
        <p:spPr>
          <a:xfrm>
            <a:off x="426311" y="1654357"/>
            <a:ext cx="9588545" cy="48385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Plan: </a:t>
            </a:r>
          </a:p>
          <a:p>
            <a:pPr lvl="1"/>
            <a:r>
              <a:rPr lang="en-US" sz="2800" b="1" dirty="0"/>
              <a:t>Stop</a:t>
            </a:r>
            <a:r>
              <a:rPr lang="en-US" sz="2800" dirty="0"/>
              <a:t>: Ezetimibe, Clopidogrel, Glyburide, Sitagliptin, Tiotropium, Advair</a:t>
            </a:r>
          </a:p>
          <a:p>
            <a:pPr lvl="1"/>
            <a:r>
              <a:rPr lang="en-US" sz="2800" b="1" dirty="0"/>
              <a:t>Taper</a:t>
            </a:r>
            <a:r>
              <a:rPr lang="en-US" sz="2800" dirty="0"/>
              <a:t> </a:t>
            </a:r>
            <a:r>
              <a:rPr lang="en-US" sz="2800" b="1" dirty="0"/>
              <a:t>off</a:t>
            </a:r>
            <a:r>
              <a:rPr lang="en-US" sz="2800" dirty="0"/>
              <a:t>: Carvedilol</a:t>
            </a:r>
          </a:p>
          <a:p>
            <a:pPr lvl="1"/>
            <a:r>
              <a:rPr lang="en-US" sz="2800" b="1" dirty="0"/>
              <a:t>Continue</a:t>
            </a:r>
            <a:r>
              <a:rPr lang="en-US" sz="2800" dirty="0"/>
              <a:t>: Candesartan, Atorvastatin, ASA, Metformin</a:t>
            </a:r>
          </a:p>
          <a:p>
            <a:pPr lvl="1"/>
            <a:r>
              <a:rPr lang="en-US" sz="2800" b="1" dirty="0"/>
              <a:t>Start</a:t>
            </a:r>
            <a:r>
              <a:rPr lang="en-US" sz="2800" dirty="0"/>
              <a:t>: LAMA/LABA combination inhaler and </a:t>
            </a:r>
            <a:r>
              <a:rPr lang="en-US" sz="2800" dirty="0" err="1"/>
              <a:t>empaglifozin</a:t>
            </a:r>
            <a:r>
              <a:rPr lang="en-US" sz="2800" dirty="0"/>
              <a:t> (now or in a follow-up visit soon)</a:t>
            </a:r>
          </a:p>
          <a:p>
            <a:pPr lvl="1"/>
            <a:r>
              <a:rPr lang="en-US" sz="2800" dirty="0"/>
              <a:t>You make a follow-up appointment to discuss the rest of his medications.</a:t>
            </a:r>
          </a:p>
        </p:txBody>
      </p:sp>
      <p:pic>
        <p:nvPicPr>
          <p:cNvPr id="3" name="Picture 2" descr="A cartoon of a person&#10;&#10;Description automatically generated">
            <a:extLst>
              <a:ext uri="{FF2B5EF4-FFF2-40B4-BE49-F238E27FC236}">
                <a16:creationId xmlns:a16="http://schemas.microsoft.com/office/drawing/2014/main" id="{15C0FA87-42BA-866E-0FAD-4B868393F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7209" y="1411655"/>
            <a:ext cx="3101432" cy="5721243"/>
          </a:xfrm>
          <a:prstGeom prst="rect">
            <a:avLst/>
          </a:prstGeom>
        </p:spPr>
      </p:pic>
      <p:pic>
        <p:nvPicPr>
          <p:cNvPr id="4" name="Graphic 3" descr="Alarm clock with solid fill">
            <a:hlinkClick r:id="rId3" action="ppaction://hlinksldjump"/>
            <a:extLst>
              <a:ext uri="{FF2B5EF4-FFF2-40B4-BE49-F238E27FC236}">
                <a16:creationId xmlns:a16="http://schemas.microsoft.com/office/drawing/2014/main" id="{0CB03133-9F64-2525-DB59-19E25B7D7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927" y="6202491"/>
            <a:ext cx="580768" cy="580768"/>
          </a:xfrm>
          <a:prstGeom prst="rect">
            <a:avLst/>
          </a:prstGeom>
        </p:spPr>
      </p:pic>
    </p:spTree>
    <p:extLst>
      <p:ext uri="{BB962C8B-B14F-4D97-AF65-F5344CB8AC3E}">
        <p14:creationId xmlns:p14="http://schemas.microsoft.com/office/powerpoint/2010/main" val="2129554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6C9E-12F5-3217-D08D-4F9D2DF53253}"/>
              </a:ext>
            </a:extLst>
          </p:cNvPr>
          <p:cNvSpPr>
            <a:spLocks noGrp="1"/>
          </p:cNvSpPr>
          <p:nvPr>
            <p:ph type="ctrTitle"/>
          </p:nvPr>
        </p:nvSpPr>
        <p:spPr/>
        <p:txBody>
          <a:bodyPr/>
          <a:lstStyle/>
          <a:p>
            <a:r>
              <a:rPr lang="en-US" dirty="0"/>
              <a:t>Driving and Dementia</a:t>
            </a:r>
          </a:p>
        </p:txBody>
      </p:sp>
      <p:sp>
        <p:nvSpPr>
          <p:cNvPr id="3" name="Subtitle 2">
            <a:extLst>
              <a:ext uri="{FF2B5EF4-FFF2-40B4-BE49-F238E27FC236}">
                <a16:creationId xmlns:a16="http://schemas.microsoft.com/office/drawing/2014/main" id="{6378095B-8AF7-A3B3-57E2-9CC341DB0790}"/>
              </a:ext>
            </a:extLst>
          </p:cNvPr>
          <p:cNvSpPr>
            <a:spLocks noGrp="1"/>
          </p:cNvSpPr>
          <p:nvPr>
            <p:ph type="subTitle" idx="1"/>
          </p:nvPr>
        </p:nvSpPr>
        <p:spPr/>
        <p:txBody>
          <a:bodyPr>
            <a:normAutofit/>
          </a:bodyPr>
          <a:lstStyle/>
          <a:p>
            <a:r>
              <a:rPr lang="en-US" sz="3600" dirty="0"/>
              <a:t>Naomi Schiff</a:t>
            </a:r>
          </a:p>
        </p:txBody>
      </p:sp>
    </p:spTree>
    <p:extLst>
      <p:ext uri="{BB962C8B-B14F-4D97-AF65-F5344CB8AC3E}">
        <p14:creationId xmlns:p14="http://schemas.microsoft.com/office/powerpoint/2010/main" val="45899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0ADE-05A4-5AEC-4A81-B80138F3FDEF}"/>
              </a:ext>
            </a:extLst>
          </p:cNvPr>
          <p:cNvSpPr>
            <a:spLocks noGrp="1"/>
          </p:cNvSpPr>
          <p:nvPr>
            <p:ph type="title"/>
          </p:nvPr>
        </p:nvSpPr>
        <p:spPr/>
        <p:txBody>
          <a:bodyPr/>
          <a:lstStyle/>
          <a:p>
            <a:r>
              <a:rPr lang="en-CA" altLang="en-US" sz="5867" b="1" dirty="0">
                <a:latin typeface="Gadugi" panose="020B0502040204020203" pitchFamily="34" charset="0"/>
                <a:ea typeface="Gadugi" panose="020B0502040204020203" pitchFamily="34" charset="0"/>
                <a:cs typeface="Gadugi" panose="020B0502040204020203" pitchFamily="34" charset="0"/>
              </a:rPr>
              <a:t>Faculty/Presenter Disclosure</a:t>
            </a:r>
            <a:endParaRPr lang="en-CA" dirty="0"/>
          </a:p>
        </p:txBody>
      </p:sp>
      <p:sp>
        <p:nvSpPr>
          <p:cNvPr id="3" name="Content Placeholder 2">
            <a:extLst>
              <a:ext uri="{FF2B5EF4-FFF2-40B4-BE49-F238E27FC236}">
                <a16:creationId xmlns:a16="http://schemas.microsoft.com/office/drawing/2014/main" id="{E27166CE-AFF1-E6B2-1B70-42137780E97D}"/>
              </a:ext>
            </a:extLst>
          </p:cNvPr>
          <p:cNvSpPr>
            <a:spLocks noGrp="1"/>
          </p:cNvSpPr>
          <p:nvPr>
            <p:ph idx="1"/>
          </p:nvPr>
        </p:nvSpPr>
        <p:spPr>
          <a:xfrm>
            <a:off x="358723" y="1690688"/>
            <a:ext cx="3709180" cy="4351338"/>
          </a:xfrm>
        </p:spPr>
        <p:txBody>
          <a:bodyPr>
            <a:normAutofit fontScale="92500" lnSpcReduction="10000"/>
          </a:bodyPr>
          <a:lstStyle/>
          <a:p>
            <a:pPr marL="0" indent="0">
              <a:buNone/>
              <a:defRPr/>
            </a:pPr>
            <a:r>
              <a:rPr lang="en-CA" sz="3200" dirty="0">
                <a:solidFill>
                  <a:srgbClr val="47719B"/>
                </a:solidFill>
                <a:latin typeface="Gadugi" panose="020B0502040204020203" pitchFamily="34" charset="0"/>
                <a:ea typeface="Gadugi" panose="020B0502040204020203" pitchFamily="34" charset="0"/>
              </a:rPr>
              <a:t>Dr. Jennifer Young</a:t>
            </a:r>
          </a:p>
          <a:p>
            <a:pPr marL="449263" lvl="1" indent="-166688">
              <a:lnSpc>
                <a:spcPct val="150000"/>
              </a:lnSpc>
              <a:buFont typeface="Courier New" panose="02070309020205020404" pitchFamily="49" charset="0"/>
              <a:buChar char="o"/>
            </a:pPr>
            <a:r>
              <a:rPr lang="en-US" sz="2300" b="1" dirty="0">
                <a:latin typeface="Open Sans" panose="020B0606030504020204" pitchFamily="34" charset="0"/>
                <a:ea typeface="Open Sans" panose="020B0606030504020204" pitchFamily="34" charset="0"/>
                <a:cs typeface="Open Sans" panose="020B0606030504020204" pitchFamily="34" charset="0"/>
              </a:rPr>
              <a:t>Grants/Research Support: </a:t>
            </a:r>
            <a:r>
              <a:rPr lang="en-US" sz="2300" dirty="0">
                <a:latin typeface="Open Sans" panose="020B0606030504020204" pitchFamily="34" charset="0"/>
                <a:ea typeface="Open Sans" panose="020B0606030504020204" pitchFamily="34" charset="0"/>
                <a:cs typeface="Open Sans" panose="020B0606030504020204" pitchFamily="34" charset="0"/>
              </a:rPr>
              <a:t>N/A</a:t>
            </a:r>
          </a:p>
          <a:p>
            <a:pPr marL="449263" lvl="1" indent="-166688">
              <a:lnSpc>
                <a:spcPct val="150000"/>
              </a:lnSpc>
              <a:buFont typeface="Courier New" panose="02070309020205020404" pitchFamily="49" charset="0"/>
              <a:buChar char="o"/>
            </a:pPr>
            <a:r>
              <a:rPr lang="en-US" sz="2300" b="1" dirty="0">
                <a:latin typeface="Open Sans" panose="020B0606030504020204" pitchFamily="34" charset="0"/>
                <a:ea typeface="Open Sans" panose="020B0606030504020204" pitchFamily="34" charset="0"/>
                <a:cs typeface="Open Sans" panose="020B0606030504020204" pitchFamily="34" charset="0"/>
              </a:rPr>
              <a:t>Speakers Bureau/Honoraria: </a:t>
            </a:r>
            <a:r>
              <a:rPr lang="en-US" sz="2300" dirty="0">
                <a:latin typeface="Open Sans" panose="020B0606030504020204" pitchFamily="34" charset="0"/>
                <a:ea typeface="Open Sans" panose="020B0606030504020204" pitchFamily="34" charset="0"/>
                <a:cs typeface="Open Sans" panose="020B0606030504020204" pitchFamily="34" charset="0"/>
              </a:rPr>
              <a:t>OCFP, CFPC, PEER </a:t>
            </a:r>
          </a:p>
          <a:p>
            <a:pPr marL="449263" lvl="1" indent="-166688">
              <a:lnSpc>
                <a:spcPct val="150000"/>
              </a:lnSpc>
              <a:buFont typeface="Courier New" panose="02070309020205020404" pitchFamily="49" charset="0"/>
              <a:buChar char="o"/>
            </a:pPr>
            <a:r>
              <a:rPr lang="en-US" sz="2300" b="1" dirty="0">
                <a:latin typeface="Open Sans" panose="020B0606030504020204" pitchFamily="34" charset="0"/>
                <a:ea typeface="Open Sans" panose="020B0606030504020204" pitchFamily="34" charset="0"/>
                <a:cs typeface="Open Sans" panose="020B0606030504020204" pitchFamily="34" charset="0"/>
              </a:rPr>
              <a:t>Consulting Fees: </a:t>
            </a:r>
            <a:r>
              <a:rPr lang="en-US" sz="2300" dirty="0">
                <a:latin typeface="Open Sans" panose="020B0606030504020204" pitchFamily="34" charset="0"/>
                <a:ea typeface="Open Sans" panose="020B0606030504020204" pitchFamily="34" charset="0"/>
                <a:cs typeface="Open Sans" panose="020B0606030504020204" pitchFamily="34" charset="0"/>
              </a:rPr>
              <a:t>N/A</a:t>
            </a:r>
          </a:p>
          <a:p>
            <a:pPr marL="449263" lvl="1" indent="-166688">
              <a:lnSpc>
                <a:spcPct val="150000"/>
              </a:lnSpc>
              <a:buFont typeface="Courier New" panose="02070309020205020404" pitchFamily="49" charset="0"/>
              <a:buChar char="o"/>
            </a:pPr>
            <a:r>
              <a:rPr lang="en-US" sz="2300" b="1" dirty="0">
                <a:latin typeface="Open Sans" panose="020B0606030504020204" pitchFamily="34" charset="0"/>
                <a:ea typeface="Open Sans" panose="020B0606030504020204" pitchFamily="34" charset="0"/>
                <a:cs typeface="Open Sans" panose="020B0606030504020204" pitchFamily="34" charset="0"/>
              </a:rPr>
              <a:t>Other: </a:t>
            </a:r>
            <a:r>
              <a:rPr lang="en-US" sz="2300" dirty="0">
                <a:latin typeface="Open Sans" panose="020B0606030504020204" pitchFamily="34" charset="0"/>
                <a:ea typeface="Open Sans" panose="020B0606030504020204" pitchFamily="34" charset="0"/>
                <a:cs typeface="Open Sans" panose="020B0606030504020204" pitchFamily="34" charset="0"/>
              </a:rPr>
              <a:t>Part time Physician Advisor CFPC</a:t>
            </a:r>
            <a:endParaRPr lang="en-CA" sz="2300" dirty="0">
              <a:latin typeface="Gadugi" panose="020B0502040204020203" pitchFamily="34" charset="0"/>
              <a:ea typeface="Gadugi" panose="020B0502040204020203" pitchFamily="34" charset="0"/>
            </a:endParaRPr>
          </a:p>
        </p:txBody>
      </p:sp>
      <p:sp>
        <p:nvSpPr>
          <p:cNvPr id="4" name="Content Placeholder 2">
            <a:extLst>
              <a:ext uri="{FF2B5EF4-FFF2-40B4-BE49-F238E27FC236}">
                <a16:creationId xmlns:a16="http://schemas.microsoft.com/office/drawing/2014/main" id="{11E0348E-13F6-EEA9-A3A3-B369590BBC5A}"/>
              </a:ext>
            </a:extLst>
          </p:cNvPr>
          <p:cNvSpPr txBox="1">
            <a:spLocks/>
          </p:cNvSpPr>
          <p:nvPr/>
        </p:nvSpPr>
        <p:spPr>
          <a:xfrm>
            <a:off x="4304252" y="1690688"/>
            <a:ext cx="3528101" cy="465756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CA" sz="3200" dirty="0">
                <a:solidFill>
                  <a:srgbClr val="47719B"/>
                </a:solidFill>
                <a:latin typeface="Gadugi" panose="020B0502040204020203" pitchFamily="34" charset="0"/>
                <a:ea typeface="Gadugi" panose="020B0502040204020203" pitchFamily="34" charset="0"/>
              </a:rPr>
              <a:t>Dr. Jessica Kirkwood</a:t>
            </a:r>
          </a:p>
          <a:p>
            <a:pPr marL="449263" lvl="1" indent="-166688">
              <a:lnSpc>
                <a:spcPct val="150000"/>
              </a:lnSpc>
              <a:buFont typeface="Courier New" panose="02070309020205020404" pitchFamily="49" charset="0"/>
              <a:buChar char="o"/>
            </a:pPr>
            <a:r>
              <a:rPr lang="en-US" b="1" dirty="0">
                <a:latin typeface="Open Sans" panose="020B0606030504020204" pitchFamily="34" charset="0"/>
                <a:ea typeface="Open Sans" panose="020B0606030504020204" pitchFamily="34" charset="0"/>
                <a:cs typeface="Open Sans" panose="020B0606030504020204" pitchFamily="34" charset="0"/>
              </a:rPr>
              <a:t>Grants/Research Support: </a:t>
            </a:r>
            <a:r>
              <a:rPr lang="en-US" dirty="0">
                <a:latin typeface="Open Sans" panose="020B0606030504020204" pitchFamily="34" charset="0"/>
                <a:ea typeface="Open Sans" panose="020B0606030504020204" pitchFamily="34" charset="0"/>
                <a:cs typeface="Open Sans" panose="020B0606030504020204" pitchFamily="34" charset="0"/>
              </a:rPr>
              <a:t>N/A</a:t>
            </a:r>
          </a:p>
          <a:p>
            <a:pPr marL="449263" lvl="1" indent="-166688">
              <a:lnSpc>
                <a:spcPct val="150000"/>
              </a:lnSpc>
              <a:buFont typeface="Courier New" panose="02070309020205020404" pitchFamily="49" charset="0"/>
              <a:buChar char="o"/>
            </a:pPr>
            <a:r>
              <a:rPr lang="en-US" b="1" dirty="0">
                <a:latin typeface="Open Sans" panose="020B0606030504020204" pitchFamily="34" charset="0"/>
                <a:ea typeface="Open Sans" panose="020B0606030504020204" pitchFamily="34" charset="0"/>
                <a:cs typeface="Open Sans" panose="020B0606030504020204" pitchFamily="34" charset="0"/>
              </a:rPr>
              <a:t>Speakers Bureau/Honoraria: </a:t>
            </a:r>
            <a:r>
              <a:rPr lang="en-US" dirty="0">
                <a:latin typeface="Open Sans" panose="020B0606030504020204" pitchFamily="34" charset="0"/>
                <a:ea typeface="Open Sans" panose="020B0606030504020204" pitchFamily="34" charset="0"/>
                <a:cs typeface="Open Sans" panose="020B0606030504020204" pitchFamily="34" charset="0"/>
              </a:rPr>
              <a:t>ACFP, CFPC, CPSS, MEME, PEER/PEIP</a:t>
            </a:r>
          </a:p>
          <a:p>
            <a:pPr marL="449263" lvl="1" indent="-166688">
              <a:lnSpc>
                <a:spcPct val="150000"/>
              </a:lnSpc>
              <a:buFont typeface="Courier New" panose="02070309020205020404" pitchFamily="49" charset="0"/>
              <a:buChar char="o"/>
            </a:pPr>
            <a:r>
              <a:rPr lang="en-US" b="1" dirty="0">
                <a:latin typeface="Open Sans" panose="020B0606030504020204" pitchFamily="34" charset="0"/>
                <a:ea typeface="Open Sans" panose="020B0606030504020204" pitchFamily="34" charset="0"/>
                <a:cs typeface="Open Sans" panose="020B0606030504020204" pitchFamily="34" charset="0"/>
              </a:rPr>
              <a:t>Consulting Fees: </a:t>
            </a:r>
            <a:r>
              <a:rPr lang="en-US" dirty="0">
                <a:latin typeface="Open Sans" panose="020B0606030504020204" pitchFamily="34" charset="0"/>
                <a:ea typeface="Open Sans" panose="020B0606030504020204" pitchFamily="34" charset="0"/>
                <a:cs typeface="Open Sans" panose="020B0606030504020204" pitchFamily="34" charset="0"/>
              </a:rPr>
              <a:t>N/A</a:t>
            </a:r>
          </a:p>
          <a:p>
            <a:pPr marL="449263" lvl="1" indent="-166688">
              <a:lnSpc>
                <a:spcPct val="150000"/>
              </a:lnSpc>
              <a:buFont typeface="Courier New" panose="02070309020205020404" pitchFamily="49" charset="0"/>
              <a:buChar char="o"/>
            </a:pPr>
            <a:r>
              <a:rPr lang="en-US" b="1" dirty="0">
                <a:latin typeface="Open Sans" panose="020B0606030504020204" pitchFamily="34" charset="0"/>
                <a:ea typeface="Open Sans" panose="020B0606030504020204" pitchFamily="34" charset="0"/>
                <a:cs typeface="Open Sans" panose="020B0606030504020204" pitchFamily="34" charset="0"/>
              </a:rPr>
              <a:t>Other: </a:t>
            </a:r>
            <a:r>
              <a:rPr lang="en-US" dirty="0">
                <a:latin typeface="Open Sans" panose="020B0606030504020204" pitchFamily="34" charset="0"/>
                <a:ea typeface="Open Sans" panose="020B0606030504020204" pitchFamily="34" charset="0"/>
                <a:cs typeface="Open Sans" panose="020B0606030504020204" pitchFamily="34" charset="0"/>
              </a:rPr>
              <a:t>Salaried employee of the </a:t>
            </a:r>
            <a:r>
              <a:rPr lang="en-US" dirty="0" err="1">
                <a:latin typeface="Open Sans" panose="020B0606030504020204" pitchFamily="34" charset="0"/>
                <a:ea typeface="Open Sans" panose="020B0606030504020204" pitchFamily="34" charset="0"/>
                <a:cs typeface="Open Sans" panose="020B0606030504020204" pitchFamily="34" charset="0"/>
              </a:rPr>
              <a:t>UofA</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E1FA9951-A996-0EDF-928D-83DDEC1C9B81}"/>
              </a:ext>
            </a:extLst>
          </p:cNvPr>
          <p:cNvSpPr txBox="1">
            <a:spLocks/>
          </p:cNvSpPr>
          <p:nvPr/>
        </p:nvSpPr>
        <p:spPr>
          <a:xfrm>
            <a:off x="8332576" y="1690688"/>
            <a:ext cx="3257573"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CA" sz="3200" dirty="0">
                <a:solidFill>
                  <a:srgbClr val="47719B"/>
                </a:solidFill>
                <a:latin typeface="Gadugi" panose="020B0502040204020203" pitchFamily="34" charset="0"/>
                <a:ea typeface="Gadugi" panose="020B0502040204020203" pitchFamily="34" charset="0"/>
              </a:rPr>
              <a:t>Dr. Em</a:t>
            </a:r>
            <a:r>
              <a:rPr lang="fr-CA" sz="3200" dirty="0">
                <a:solidFill>
                  <a:srgbClr val="47719B"/>
                </a:solidFill>
                <a:latin typeface="Gadugi" panose="020B0502040204020203" pitchFamily="34" charset="0"/>
                <a:ea typeface="Gadugi" panose="020B0502040204020203" pitchFamily="34" charset="0"/>
              </a:rPr>
              <a:t>é</a:t>
            </a:r>
            <a:r>
              <a:rPr lang="en-CA" sz="3200" dirty="0">
                <a:solidFill>
                  <a:srgbClr val="47719B"/>
                </a:solidFill>
                <a:latin typeface="Gadugi" panose="020B0502040204020203" pitchFamily="34" charset="0"/>
                <a:ea typeface="Gadugi" panose="020B0502040204020203" pitchFamily="34" charset="0"/>
              </a:rPr>
              <a:t>lie Braschi</a:t>
            </a:r>
          </a:p>
          <a:p>
            <a:pPr marL="449263" lvl="1" indent="-166688">
              <a:lnSpc>
                <a:spcPct val="150000"/>
              </a:lnSpc>
              <a:buFont typeface="Courier New" panose="02070309020205020404" pitchFamily="49" charset="0"/>
              <a:buChar char="o"/>
            </a:pPr>
            <a:r>
              <a:rPr lang="en-US" sz="2300" b="1" dirty="0">
                <a:latin typeface="Open Sans" panose="020B0606030504020204" pitchFamily="34" charset="0"/>
                <a:ea typeface="Open Sans" panose="020B0606030504020204" pitchFamily="34" charset="0"/>
                <a:cs typeface="Open Sans" panose="020B0606030504020204" pitchFamily="34" charset="0"/>
              </a:rPr>
              <a:t>Grants/Research Support: </a:t>
            </a:r>
            <a:r>
              <a:rPr lang="en-US" sz="2300" dirty="0">
                <a:latin typeface="Open Sans" panose="020B0606030504020204" pitchFamily="34" charset="0"/>
                <a:ea typeface="Open Sans" panose="020B0606030504020204" pitchFamily="34" charset="0"/>
                <a:cs typeface="Open Sans" panose="020B0606030504020204" pitchFamily="34" charset="0"/>
              </a:rPr>
              <a:t>N/A</a:t>
            </a:r>
          </a:p>
          <a:p>
            <a:pPr marL="449263" lvl="1" indent="-166688">
              <a:lnSpc>
                <a:spcPct val="150000"/>
              </a:lnSpc>
              <a:buFont typeface="Courier New" panose="02070309020205020404" pitchFamily="49" charset="0"/>
              <a:buChar char="o"/>
            </a:pPr>
            <a:r>
              <a:rPr lang="en-US" sz="2300" b="1" dirty="0">
                <a:latin typeface="Open Sans" panose="020B0606030504020204" pitchFamily="34" charset="0"/>
                <a:ea typeface="Open Sans" panose="020B0606030504020204" pitchFamily="34" charset="0"/>
                <a:cs typeface="Open Sans" panose="020B0606030504020204" pitchFamily="34" charset="0"/>
              </a:rPr>
              <a:t>Speakers Bureau/Honoraria: </a:t>
            </a:r>
            <a:r>
              <a:rPr lang="en-US" sz="2300" dirty="0">
                <a:latin typeface="Open Sans" panose="020B0606030504020204" pitchFamily="34" charset="0"/>
                <a:ea typeface="Open Sans" panose="020B0606030504020204" pitchFamily="34" charset="0"/>
                <a:cs typeface="Open Sans" panose="020B0606030504020204" pitchFamily="34" charset="0"/>
              </a:rPr>
              <a:t>CFPC, PEER </a:t>
            </a:r>
          </a:p>
          <a:p>
            <a:pPr marL="449263" lvl="1" indent="-166688">
              <a:lnSpc>
                <a:spcPct val="150000"/>
              </a:lnSpc>
              <a:buFont typeface="Courier New" panose="02070309020205020404" pitchFamily="49" charset="0"/>
              <a:buChar char="o"/>
            </a:pPr>
            <a:r>
              <a:rPr lang="en-US" sz="2300" b="1" dirty="0">
                <a:latin typeface="Open Sans" panose="020B0606030504020204" pitchFamily="34" charset="0"/>
                <a:ea typeface="Open Sans" panose="020B0606030504020204" pitchFamily="34" charset="0"/>
                <a:cs typeface="Open Sans" panose="020B0606030504020204" pitchFamily="34" charset="0"/>
              </a:rPr>
              <a:t>Consulting Fees: </a:t>
            </a:r>
            <a:r>
              <a:rPr lang="en-US" sz="2300" dirty="0">
                <a:latin typeface="Open Sans" panose="020B0606030504020204" pitchFamily="34" charset="0"/>
                <a:ea typeface="Open Sans" panose="020B0606030504020204" pitchFamily="34" charset="0"/>
                <a:cs typeface="Open Sans" panose="020B0606030504020204" pitchFamily="34" charset="0"/>
              </a:rPr>
              <a:t>N/A</a:t>
            </a:r>
          </a:p>
          <a:p>
            <a:pPr marL="449263" lvl="1" indent="-166688">
              <a:lnSpc>
                <a:spcPct val="150000"/>
              </a:lnSpc>
              <a:buFont typeface="Courier New" panose="02070309020205020404" pitchFamily="49" charset="0"/>
              <a:buChar char="o"/>
            </a:pPr>
            <a:r>
              <a:rPr lang="en-US" sz="2300" b="1" dirty="0">
                <a:latin typeface="Open Sans" panose="020B0606030504020204" pitchFamily="34" charset="0"/>
                <a:ea typeface="Open Sans" panose="020B0606030504020204" pitchFamily="34" charset="0"/>
                <a:cs typeface="Open Sans" panose="020B0606030504020204" pitchFamily="34" charset="0"/>
              </a:rPr>
              <a:t>Other: </a:t>
            </a:r>
            <a:r>
              <a:rPr lang="en-US" sz="2300" dirty="0">
                <a:latin typeface="Open Sans" panose="020B0606030504020204" pitchFamily="34" charset="0"/>
                <a:ea typeface="Open Sans" panose="020B0606030504020204" pitchFamily="34" charset="0"/>
                <a:cs typeface="Open Sans" panose="020B0606030504020204" pitchFamily="34" charset="0"/>
              </a:rPr>
              <a:t>Part time Physician Advisor CFPC</a:t>
            </a:r>
            <a:endParaRPr lang="en-CA" sz="23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663879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Ms</a:t>
            </a:r>
            <a:r>
              <a:rPr lang="en-US"/>
              <a:t> Naomi Schiff, 75</a:t>
            </a:r>
          </a:p>
        </p:txBody>
      </p:sp>
      <p:sp>
        <p:nvSpPr>
          <p:cNvPr id="12" name="Content Placeholder 2">
            <a:extLst>
              <a:ext uri="{FF2B5EF4-FFF2-40B4-BE49-F238E27FC236}">
                <a16:creationId xmlns:a16="http://schemas.microsoft.com/office/drawing/2014/main" id="{C351CC29-891E-8C48-8CB1-75C72F6443E2}"/>
              </a:ext>
            </a:extLst>
          </p:cNvPr>
          <p:cNvSpPr>
            <a:spLocks noGrp="1"/>
          </p:cNvSpPr>
          <p:nvPr>
            <p:ph idx="1"/>
          </p:nvPr>
        </p:nvSpPr>
        <p:spPr>
          <a:xfrm>
            <a:off x="383059" y="1417325"/>
            <a:ext cx="8884509" cy="1246495"/>
          </a:xfrm>
        </p:spPr>
        <p:txBody>
          <a:bodyPr vert="horz" lIns="91440" tIns="45720" rIns="91440" bIns="45720" rtlCol="0" anchor="t">
            <a:normAutofit/>
          </a:bodyPr>
          <a:lstStyle/>
          <a:p>
            <a:r>
              <a:rPr lang="en-US" sz="2600"/>
              <a:t>Ms. Schiff is in with her husband. She was recently discharged from the Geriatric Rehab inpatient unit after a hip fracture.  She was told to follow up with you regarding her driving.</a:t>
            </a:r>
            <a:endParaRPr lang="en-US" sz="2400"/>
          </a:p>
        </p:txBody>
      </p:sp>
      <p:pic>
        <p:nvPicPr>
          <p:cNvPr id="5" name="Picture 4" descr="A person and person standing together&#10;&#10;Description automatically generated">
            <a:extLst>
              <a:ext uri="{FF2B5EF4-FFF2-40B4-BE49-F238E27FC236}">
                <a16:creationId xmlns:a16="http://schemas.microsoft.com/office/drawing/2014/main" id="{E69B0C5A-743E-1792-7AEB-AC8221096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781" y="1376324"/>
            <a:ext cx="3707219" cy="5497262"/>
          </a:xfrm>
          <a:prstGeom prst="rect">
            <a:avLst/>
          </a:prstGeom>
        </p:spPr>
      </p:pic>
    </p:spTree>
    <p:extLst>
      <p:ext uri="{BB962C8B-B14F-4D97-AF65-F5344CB8AC3E}">
        <p14:creationId xmlns:p14="http://schemas.microsoft.com/office/powerpoint/2010/main" val="2290564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person standing together&#10;&#10;Description automatically generated">
            <a:extLst>
              <a:ext uri="{FF2B5EF4-FFF2-40B4-BE49-F238E27FC236}">
                <a16:creationId xmlns:a16="http://schemas.microsoft.com/office/drawing/2014/main" id="{8A5FAA27-FBCC-D9CF-3E98-AE0275674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959" y="1450545"/>
            <a:ext cx="3707219" cy="5497262"/>
          </a:xfrm>
          <a:prstGeom prst="rect">
            <a:avLst/>
          </a:prstGeom>
        </p:spPr>
      </p:pic>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dirty="0" err="1"/>
              <a:t>Ms</a:t>
            </a:r>
            <a:r>
              <a:rPr lang="en-US" dirty="0"/>
              <a:t> Naomi Schiff, 75</a:t>
            </a:r>
          </a:p>
        </p:txBody>
      </p:sp>
      <p:sp>
        <p:nvSpPr>
          <p:cNvPr id="8" name="Oval Callout 7">
            <a:extLst>
              <a:ext uri="{FF2B5EF4-FFF2-40B4-BE49-F238E27FC236}">
                <a16:creationId xmlns:a16="http://schemas.microsoft.com/office/drawing/2014/main" id="{E5F80F89-F300-7747-8DE3-0FD598F2CFA4}"/>
              </a:ext>
            </a:extLst>
          </p:cNvPr>
          <p:cNvSpPr/>
          <p:nvPr/>
        </p:nvSpPr>
        <p:spPr>
          <a:xfrm>
            <a:off x="488611" y="2617418"/>
            <a:ext cx="7834661" cy="2279020"/>
          </a:xfrm>
          <a:prstGeom prst="wedgeEllipseCallout">
            <a:avLst>
              <a:gd name="adj1" fmla="val 65147"/>
              <a:gd name="adj2" fmla="val -40649"/>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F1D328A-A57C-9141-BDF2-223A27AA3F44}"/>
              </a:ext>
            </a:extLst>
          </p:cNvPr>
          <p:cNvSpPr txBox="1"/>
          <p:nvPr/>
        </p:nvSpPr>
        <p:spPr>
          <a:xfrm>
            <a:off x="1283302" y="3064072"/>
            <a:ext cx="6313708" cy="1569660"/>
          </a:xfrm>
          <a:prstGeom prst="rect">
            <a:avLst/>
          </a:prstGeom>
          <a:noFill/>
        </p:spPr>
        <p:txBody>
          <a:bodyPr wrap="square" rtlCol="0">
            <a:spAutoFit/>
          </a:bodyPr>
          <a:lstStyle/>
          <a:p>
            <a:pPr algn="ctr"/>
            <a:r>
              <a:rPr lang="en-US" sz="2400"/>
              <a:t>You will not believe it… It’s bad enough I get a hip fracture. Somehow, they thought my brain and my hip are connected. They asked me to draw clocks and other things.</a:t>
            </a:r>
          </a:p>
        </p:txBody>
      </p:sp>
      <p:sp>
        <p:nvSpPr>
          <p:cNvPr id="12" name="Content Placeholder 2">
            <a:extLst>
              <a:ext uri="{FF2B5EF4-FFF2-40B4-BE49-F238E27FC236}">
                <a16:creationId xmlns:a16="http://schemas.microsoft.com/office/drawing/2014/main" id="{C351CC29-891E-8C48-8CB1-75C72F6443E2}"/>
              </a:ext>
            </a:extLst>
          </p:cNvPr>
          <p:cNvSpPr>
            <a:spLocks noGrp="1"/>
          </p:cNvSpPr>
          <p:nvPr>
            <p:ph idx="1"/>
          </p:nvPr>
        </p:nvSpPr>
        <p:spPr>
          <a:xfrm>
            <a:off x="383059" y="1450545"/>
            <a:ext cx="8884509" cy="1246495"/>
          </a:xfrm>
        </p:spPr>
        <p:txBody>
          <a:bodyPr vert="horz" lIns="91440" tIns="45720" rIns="91440" bIns="45720" rtlCol="0" anchor="t">
            <a:normAutofit/>
          </a:bodyPr>
          <a:lstStyle/>
          <a:p>
            <a:r>
              <a:rPr lang="en-US" sz="2600"/>
              <a:t>Ms. Schiff is in with her husband. She was recently discharged from the Geriatric Rehab inpatient unit after a hip fracture.  She was told to follow up with you regarding her driving.</a:t>
            </a:r>
            <a:endParaRPr lang="en-US" sz="2400"/>
          </a:p>
        </p:txBody>
      </p:sp>
      <p:sp>
        <p:nvSpPr>
          <p:cNvPr id="13" name="Oval Callout 7">
            <a:extLst>
              <a:ext uri="{FF2B5EF4-FFF2-40B4-BE49-F238E27FC236}">
                <a16:creationId xmlns:a16="http://schemas.microsoft.com/office/drawing/2014/main" id="{16CA2B65-44A3-1D40-BABE-6DACB6C2B4A0}"/>
              </a:ext>
            </a:extLst>
          </p:cNvPr>
          <p:cNvSpPr/>
          <p:nvPr/>
        </p:nvSpPr>
        <p:spPr>
          <a:xfrm>
            <a:off x="903929" y="4775364"/>
            <a:ext cx="7485072" cy="2082635"/>
          </a:xfrm>
          <a:prstGeom prst="wedgeEllipseCallout">
            <a:avLst>
              <a:gd name="adj1" fmla="val 69267"/>
              <a:gd name="adj2" fmla="val -125738"/>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71D1E00-29AC-FAC6-4096-1358F0C9B7C5}"/>
              </a:ext>
            </a:extLst>
          </p:cNvPr>
          <p:cNvSpPr txBox="1"/>
          <p:nvPr/>
        </p:nvSpPr>
        <p:spPr>
          <a:xfrm>
            <a:off x="1308575" y="5083124"/>
            <a:ext cx="6313708" cy="1569660"/>
          </a:xfrm>
          <a:prstGeom prst="rect">
            <a:avLst/>
          </a:prstGeom>
          <a:noFill/>
        </p:spPr>
        <p:txBody>
          <a:bodyPr wrap="square" rtlCol="0">
            <a:spAutoFit/>
          </a:bodyPr>
          <a:lstStyle/>
          <a:p>
            <a:pPr algn="ctr"/>
            <a:r>
              <a:rPr lang="en-US" sz="2400"/>
              <a:t>Next thing you know, they tell me that I have dementia and that I shouldn’t drive until I see my family doctor. Here are the papers they gave me for you to fill out. I have a few others too.</a:t>
            </a:r>
          </a:p>
        </p:txBody>
      </p:sp>
    </p:spTree>
    <p:extLst>
      <p:ext uri="{BB962C8B-B14F-4D97-AF65-F5344CB8AC3E}">
        <p14:creationId xmlns:p14="http://schemas.microsoft.com/office/powerpoint/2010/main" val="405170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4133-596F-FCAE-8E9B-C6EF2B731739}"/>
              </a:ext>
            </a:extLst>
          </p:cNvPr>
          <p:cNvSpPr>
            <a:spLocks noGrp="1"/>
          </p:cNvSpPr>
          <p:nvPr>
            <p:ph type="title"/>
          </p:nvPr>
        </p:nvSpPr>
        <p:spPr>
          <a:xfrm>
            <a:off x="838200" y="365125"/>
            <a:ext cx="10515600" cy="1325563"/>
          </a:xfrm>
        </p:spPr>
        <p:txBody>
          <a:bodyPr/>
          <a:lstStyle/>
          <a:p>
            <a:pPr algn="r"/>
            <a:r>
              <a:rPr lang="en-US" err="1"/>
              <a:t>Ms</a:t>
            </a:r>
            <a:r>
              <a:rPr lang="en-US"/>
              <a:t> Naomi Schiff, 75</a:t>
            </a:r>
          </a:p>
        </p:txBody>
      </p:sp>
      <p:sp>
        <p:nvSpPr>
          <p:cNvPr id="4" name="TextBox 3">
            <a:extLst>
              <a:ext uri="{FF2B5EF4-FFF2-40B4-BE49-F238E27FC236}">
                <a16:creationId xmlns:a16="http://schemas.microsoft.com/office/drawing/2014/main" id="{BF174E7B-634A-D7F2-3FFF-8A1524DDAABA}"/>
              </a:ext>
            </a:extLst>
          </p:cNvPr>
          <p:cNvSpPr txBox="1"/>
          <p:nvPr/>
        </p:nvSpPr>
        <p:spPr>
          <a:xfrm>
            <a:off x="990047" y="676433"/>
            <a:ext cx="8032123" cy="865173"/>
          </a:xfrm>
          <a:prstGeom prst="rect">
            <a:avLst/>
          </a:prstGeom>
          <a:noFill/>
        </p:spPr>
        <p:txBody>
          <a:bodyPr wrap="square">
            <a:spAutoFit/>
          </a:bodyPr>
          <a:lstStyle/>
          <a:p>
            <a:pPr marL="0" indent="0">
              <a:lnSpc>
                <a:spcPct val="107000"/>
              </a:lnSpc>
              <a:spcBef>
                <a:spcPts val="0"/>
              </a:spcBef>
              <a:buNone/>
            </a:pPr>
            <a:r>
              <a:rPr lang="en-CA" sz="2400" b="1">
                <a:effectLst/>
                <a:latin typeface="Calibri" panose="020F0502020204030204" pitchFamily="34" charset="0"/>
                <a:ea typeface="Calibri" panose="020F0502020204030204" pitchFamily="34" charset="0"/>
                <a:cs typeface="Times New Roman" panose="02020603050405020304" pitchFamily="18" charset="0"/>
              </a:rPr>
              <a:t>Score 22</a:t>
            </a:r>
            <a:endParaRPr lang="en-CA" sz="2400" b="1">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CA" sz="2400">
                <a:latin typeface="Calibri" panose="020F0502020204030204" pitchFamily="34" charset="0"/>
                <a:ea typeface="Calibri" panose="020F0502020204030204" pitchFamily="34" charset="0"/>
                <a:cs typeface="Times New Roman" panose="02020603050405020304" pitchFamily="18" charset="0"/>
              </a:rPr>
              <a:t>(s</a:t>
            </a:r>
            <a:r>
              <a:rPr lang="en-CA" sz="2400">
                <a:effectLst/>
                <a:latin typeface="Calibri" panose="020F0502020204030204" pitchFamily="34" charset="0"/>
                <a:ea typeface="Calibri" panose="020F0502020204030204" pitchFamily="34" charset="0"/>
                <a:cs typeface="Times New Roman" panose="02020603050405020304" pitchFamily="18" charset="0"/>
              </a:rPr>
              <a:t>he has hand arthritis impacting her writing)</a:t>
            </a:r>
          </a:p>
        </p:txBody>
      </p:sp>
      <p:pic>
        <p:nvPicPr>
          <p:cNvPr id="6" name="Picture 5">
            <a:extLst>
              <a:ext uri="{FF2B5EF4-FFF2-40B4-BE49-F238E27FC236}">
                <a16:creationId xmlns:a16="http://schemas.microsoft.com/office/drawing/2014/main" id="{9FACB32C-72B2-535E-3A3C-C4A3FADEBFC0}"/>
              </a:ext>
            </a:extLst>
          </p:cNvPr>
          <p:cNvPicPr>
            <a:picLocks noChangeAspect="1"/>
          </p:cNvPicPr>
          <p:nvPr/>
        </p:nvPicPr>
        <p:blipFill>
          <a:blip r:embed="rId2"/>
          <a:stretch>
            <a:fillRect/>
          </a:stretch>
        </p:blipFill>
        <p:spPr>
          <a:xfrm>
            <a:off x="1108364" y="1476260"/>
            <a:ext cx="7795491" cy="5189307"/>
          </a:xfrm>
          <a:prstGeom prst="rect">
            <a:avLst/>
          </a:prstGeom>
        </p:spPr>
      </p:pic>
      <p:sp>
        <p:nvSpPr>
          <p:cNvPr id="9" name="Rounded Rectangular Callout 6">
            <a:extLst>
              <a:ext uri="{FF2B5EF4-FFF2-40B4-BE49-F238E27FC236}">
                <a16:creationId xmlns:a16="http://schemas.microsoft.com/office/drawing/2014/main" id="{4327BD07-BA1A-9F5D-E843-97B5513648C5}"/>
              </a:ext>
            </a:extLst>
          </p:cNvPr>
          <p:cNvSpPr/>
          <p:nvPr/>
        </p:nvSpPr>
        <p:spPr>
          <a:xfrm>
            <a:off x="322716" y="253786"/>
            <a:ext cx="3263633" cy="422647"/>
          </a:xfrm>
          <a:prstGeom prst="wedgeRoundRectCallout">
            <a:avLst>
              <a:gd name="adj1" fmla="val -56218"/>
              <a:gd name="adj2" fmla="val 85885"/>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011FF9-990E-75B5-BFAB-0D162F500D3F}"/>
              </a:ext>
            </a:extLst>
          </p:cNvPr>
          <p:cNvSpPr txBox="1"/>
          <p:nvPr/>
        </p:nvSpPr>
        <p:spPr>
          <a:xfrm>
            <a:off x="340340" y="183990"/>
            <a:ext cx="3228383" cy="492443"/>
          </a:xfrm>
          <a:prstGeom prst="rect">
            <a:avLst/>
          </a:prstGeom>
          <a:noFill/>
        </p:spPr>
        <p:txBody>
          <a:bodyPr wrap="square" rtlCol="0">
            <a:spAutoFit/>
          </a:bodyPr>
          <a:lstStyle/>
          <a:p>
            <a:pPr algn="ctr"/>
            <a:r>
              <a:rPr lang="en-US" sz="2600">
                <a:solidFill>
                  <a:schemeClr val="bg1"/>
                </a:solidFill>
              </a:rPr>
              <a:t>Let’s see your MoCA</a:t>
            </a:r>
            <a:endParaRPr lang="en-US" sz="2400">
              <a:solidFill>
                <a:schemeClr val="bg1"/>
              </a:solidFill>
            </a:endParaRPr>
          </a:p>
        </p:txBody>
      </p:sp>
      <p:pic>
        <p:nvPicPr>
          <p:cNvPr id="3" name="Picture 2" descr="A person and person standing together&#10;&#10;Description automatically generated">
            <a:extLst>
              <a:ext uri="{FF2B5EF4-FFF2-40B4-BE49-F238E27FC236}">
                <a16:creationId xmlns:a16="http://schemas.microsoft.com/office/drawing/2014/main" id="{7569509F-83D6-057C-0258-BB2C61C46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269" y="1503848"/>
            <a:ext cx="3707219" cy="5497262"/>
          </a:xfrm>
          <a:prstGeom prst="rect">
            <a:avLst/>
          </a:prstGeom>
        </p:spPr>
      </p:pic>
    </p:spTree>
    <p:extLst>
      <p:ext uri="{BB962C8B-B14F-4D97-AF65-F5344CB8AC3E}">
        <p14:creationId xmlns:p14="http://schemas.microsoft.com/office/powerpoint/2010/main" val="2193626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4133-596F-FCAE-8E9B-C6EF2B731739}"/>
              </a:ext>
            </a:extLst>
          </p:cNvPr>
          <p:cNvSpPr>
            <a:spLocks noGrp="1"/>
          </p:cNvSpPr>
          <p:nvPr>
            <p:ph type="title"/>
          </p:nvPr>
        </p:nvSpPr>
        <p:spPr>
          <a:xfrm>
            <a:off x="838200" y="365125"/>
            <a:ext cx="10515600" cy="1325563"/>
          </a:xfrm>
        </p:spPr>
        <p:txBody>
          <a:bodyPr/>
          <a:lstStyle/>
          <a:p>
            <a:pPr algn="r"/>
            <a:r>
              <a:rPr lang="en-US"/>
              <a:t>Ms Naomi Schiff, 75</a:t>
            </a:r>
          </a:p>
        </p:txBody>
      </p:sp>
      <p:sp>
        <p:nvSpPr>
          <p:cNvPr id="4" name="TextBox 3">
            <a:extLst>
              <a:ext uri="{FF2B5EF4-FFF2-40B4-BE49-F238E27FC236}">
                <a16:creationId xmlns:a16="http://schemas.microsoft.com/office/drawing/2014/main" id="{BF174E7B-634A-D7F2-3FFF-8A1524DDAABA}"/>
              </a:ext>
            </a:extLst>
          </p:cNvPr>
          <p:cNvSpPr txBox="1"/>
          <p:nvPr/>
        </p:nvSpPr>
        <p:spPr>
          <a:xfrm>
            <a:off x="234422" y="488106"/>
            <a:ext cx="8032123" cy="865173"/>
          </a:xfrm>
          <a:prstGeom prst="rect">
            <a:avLst/>
          </a:prstGeom>
          <a:noFill/>
        </p:spPr>
        <p:txBody>
          <a:bodyPr wrap="square">
            <a:spAutoFit/>
          </a:bodyPr>
          <a:lstStyle/>
          <a:p>
            <a:pPr marL="0" indent="0">
              <a:lnSpc>
                <a:spcPct val="107000"/>
              </a:lnSpc>
              <a:spcBef>
                <a:spcPts val="0"/>
              </a:spcBef>
              <a:buNone/>
            </a:pPr>
            <a:r>
              <a:rPr lang="en-CA" sz="2400" b="1">
                <a:effectLst/>
                <a:latin typeface="Calibri" panose="020F0502020204030204" pitchFamily="34" charset="0"/>
                <a:ea typeface="Calibri" panose="020F0502020204030204" pitchFamily="34" charset="0"/>
                <a:cs typeface="Times New Roman" panose="02020603050405020304" pitchFamily="18" charset="0"/>
              </a:rPr>
              <a:t>MoCA, score 22</a:t>
            </a:r>
            <a:endParaRPr lang="en-CA" sz="2400" b="1">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CA" sz="2400">
                <a:latin typeface="Calibri" panose="020F0502020204030204" pitchFamily="34" charset="0"/>
                <a:ea typeface="Calibri" panose="020F0502020204030204" pitchFamily="34" charset="0"/>
                <a:cs typeface="Times New Roman" panose="02020603050405020304" pitchFamily="18" charset="0"/>
              </a:rPr>
              <a:t>(s</a:t>
            </a:r>
            <a:r>
              <a:rPr lang="en-CA" sz="2400">
                <a:effectLst/>
                <a:latin typeface="Calibri" panose="020F0502020204030204" pitchFamily="34" charset="0"/>
                <a:ea typeface="Calibri" panose="020F0502020204030204" pitchFamily="34" charset="0"/>
                <a:cs typeface="Times New Roman" panose="02020603050405020304" pitchFamily="18" charset="0"/>
              </a:rPr>
              <a:t>he has hand arthritis impacting her writing)</a:t>
            </a:r>
          </a:p>
        </p:txBody>
      </p:sp>
      <p:pic>
        <p:nvPicPr>
          <p:cNvPr id="7" name="Picture 6" descr="A close-up of a form&#10;&#10;Description automatically generated">
            <a:extLst>
              <a:ext uri="{FF2B5EF4-FFF2-40B4-BE49-F238E27FC236}">
                <a16:creationId xmlns:a16="http://schemas.microsoft.com/office/drawing/2014/main" id="{F8611D39-18B0-1150-9B08-EF4116015D90}"/>
              </a:ext>
            </a:extLst>
          </p:cNvPr>
          <p:cNvPicPr>
            <a:picLocks noChangeAspect="1"/>
          </p:cNvPicPr>
          <p:nvPr/>
        </p:nvPicPr>
        <p:blipFill rotWithShape="1">
          <a:blip r:embed="rId2"/>
          <a:srcRect t="2860"/>
          <a:stretch/>
        </p:blipFill>
        <p:spPr>
          <a:xfrm>
            <a:off x="132484" y="1690688"/>
            <a:ext cx="9076171" cy="4311496"/>
          </a:xfrm>
          <a:prstGeom prst="rect">
            <a:avLst/>
          </a:prstGeom>
        </p:spPr>
      </p:pic>
      <p:pic>
        <p:nvPicPr>
          <p:cNvPr id="3" name="Picture 2" descr="A person and person standing together&#10;&#10;Description automatically generated">
            <a:extLst>
              <a:ext uri="{FF2B5EF4-FFF2-40B4-BE49-F238E27FC236}">
                <a16:creationId xmlns:a16="http://schemas.microsoft.com/office/drawing/2014/main" id="{BEA43E18-01DC-038B-4E36-F6EFB8563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8939" y="1594654"/>
            <a:ext cx="3707219" cy="5497262"/>
          </a:xfrm>
          <a:prstGeom prst="rect">
            <a:avLst/>
          </a:prstGeom>
        </p:spPr>
      </p:pic>
    </p:spTree>
    <p:extLst>
      <p:ext uri="{BB962C8B-B14F-4D97-AF65-F5344CB8AC3E}">
        <p14:creationId xmlns:p14="http://schemas.microsoft.com/office/powerpoint/2010/main" val="272798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F46B1EE-851E-C741-A43D-E4C2A8DEE4C3}"/>
              </a:ext>
            </a:extLst>
          </p:cNvPr>
          <p:cNvSpPr txBox="1"/>
          <p:nvPr/>
        </p:nvSpPr>
        <p:spPr>
          <a:xfrm>
            <a:off x="49695" y="5079315"/>
            <a:ext cx="9971759" cy="1938992"/>
          </a:xfrm>
          <a:prstGeom prst="rect">
            <a:avLst/>
          </a:prstGeom>
          <a:noFill/>
        </p:spPr>
        <p:txBody>
          <a:bodyPr wrap="square">
            <a:spAutoFit/>
          </a:bodyPr>
          <a:lstStyle/>
          <a:p>
            <a:r>
              <a:rPr lang="en-US" sz="2400" err="1"/>
              <a:t>Ms</a:t>
            </a:r>
            <a:r>
              <a:rPr lang="en-US" sz="2400"/>
              <a:t> Schiff’s score shows cognitive dysfunction and she cannot drive:</a:t>
            </a:r>
          </a:p>
          <a:p>
            <a:pPr marL="457200" indent="-457200">
              <a:buFont typeface="+mj-lt"/>
              <a:buAutoNum type="alphaLcParenR"/>
            </a:pPr>
            <a:r>
              <a:rPr lang="en-US" sz="2400"/>
              <a:t>True</a:t>
            </a:r>
          </a:p>
          <a:p>
            <a:pPr marL="457200" indent="-457200">
              <a:buFont typeface="+mj-lt"/>
              <a:buAutoNum type="alphaLcParenR"/>
            </a:pPr>
            <a:r>
              <a:rPr lang="en-US" sz="2400"/>
              <a:t>False</a:t>
            </a:r>
          </a:p>
          <a:p>
            <a:pPr marL="457200" indent="-457200">
              <a:buFont typeface="+mj-lt"/>
              <a:buAutoNum type="alphaLcParenR"/>
            </a:pPr>
            <a:r>
              <a:rPr lang="en-US" sz="2400"/>
              <a:t>We need more information</a:t>
            </a:r>
          </a:p>
          <a:p>
            <a:pPr marL="457200" indent="-457200">
              <a:buFont typeface="+mj-lt"/>
              <a:buAutoNum type="alphaLcParenR"/>
            </a:pPr>
            <a:endParaRPr lang="en-US" sz="2400"/>
          </a:p>
        </p:txBody>
      </p:sp>
      <p:sp>
        <p:nvSpPr>
          <p:cNvPr id="2" name="Title 1">
            <a:extLst>
              <a:ext uri="{FF2B5EF4-FFF2-40B4-BE49-F238E27FC236}">
                <a16:creationId xmlns:a16="http://schemas.microsoft.com/office/drawing/2014/main" id="{F4BB4133-596F-FCAE-8E9B-C6EF2B731739}"/>
              </a:ext>
            </a:extLst>
          </p:cNvPr>
          <p:cNvSpPr>
            <a:spLocks noGrp="1"/>
          </p:cNvSpPr>
          <p:nvPr>
            <p:ph type="title"/>
          </p:nvPr>
        </p:nvSpPr>
        <p:spPr>
          <a:xfrm>
            <a:off x="838200" y="365125"/>
            <a:ext cx="10515600" cy="1325563"/>
          </a:xfrm>
        </p:spPr>
        <p:txBody>
          <a:bodyPr/>
          <a:lstStyle/>
          <a:p>
            <a:pPr algn="r"/>
            <a:r>
              <a:rPr lang="en-US" err="1"/>
              <a:t>Ms</a:t>
            </a:r>
            <a:r>
              <a:rPr lang="en-US"/>
              <a:t> Naomi Schiff, 75</a:t>
            </a:r>
          </a:p>
        </p:txBody>
      </p:sp>
      <p:sp>
        <p:nvSpPr>
          <p:cNvPr id="4" name="TextBox 3">
            <a:extLst>
              <a:ext uri="{FF2B5EF4-FFF2-40B4-BE49-F238E27FC236}">
                <a16:creationId xmlns:a16="http://schemas.microsoft.com/office/drawing/2014/main" id="{BF174E7B-634A-D7F2-3FFF-8A1524DDAABA}"/>
              </a:ext>
            </a:extLst>
          </p:cNvPr>
          <p:cNvSpPr txBox="1"/>
          <p:nvPr/>
        </p:nvSpPr>
        <p:spPr>
          <a:xfrm>
            <a:off x="234422" y="488106"/>
            <a:ext cx="8032123" cy="865173"/>
          </a:xfrm>
          <a:prstGeom prst="rect">
            <a:avLst/>
          </a:prstGeom>
          <a:noFill/>
        </p:spPr>
        <p:txBody>
          <a:bodyPr wrap="square">
            <a:spAutoFit/>
          </a:bodyPr>
          <a:lstStyle/>
          <a:p>
            <a:pPr marL="0" indent="0">
              <a:lnSpc>
                <a:spcPct val="107000"/>
              </a:lnSpc>
              <a:spcBef>
                <a:spcPts val="0"/>
              </a:spcBef>
              <a:buNone/>
            </a:pPr>
            <a:r>
              <a:rPr lang="en-CA" sz="2400" b="1">
                <a:effectLst/>
                <a:latin typeface="Calibri" panose="020F0502020204030204" pitchFamily="34" charset="0"/>
                <a:ea typeface="Calibri" panose="020F0502020204030204" pitchFamily="34" charset="0"/>
                <a:cs typeface="Times New Roman" panose="02020603050405020304" pitchFamily="18" charset="0"/>
              </a:rPr>
              <a:t>MoCA, score 22</a:t>
            </a:r>
            <a:endParaRPr lang="en-CA" sz="2400" b="1">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CA" sz="2400">
                <a:latin typeface="Calibri" panose="020F0502020204030204" pitchFamily="34" charset="0"/>
                <a:ea typeface="Calibri" panose="020F0502020204030204" pitchFamily="34" charset="0"/>
                <a:cs typeface="Times New Roman" panose="02020603050405020304" pitchFamily="18" charset="0"/>
              </a:rPr>
              <a:t>(s</a:t>
            </a:r>
            <a:r>
              <a:rPr lang="en-CA" sz="2400">
                <a:effectLst/>
                <a:latin typeface="Calibri" panose="020F0502020204030204" pitchFamily="34" charset="0"/>
                <a:ea typeface="Calibri" panose="020F0502020204030204" pitchFamily="34" charset="0"/>
                <a:cs typeface="Times New Roman" panose="02020603050405020304" pitchFamily="18" charset="0"/>
              </a:rPr>
              <a:t>he has hand arthritis impacting her writing)</a:t>
            </a:r>
          </a:p>
        </p:txBody>
      </p:sp>
      <p:pic>
        <p:nvPicPr>
          <p:cNvPr id="7" name="Picture 6">
            <a:extLst>
              <a:ext uri="{FF2B5EF4-FFF2-40B4-BE49-F238E27FC236}">
                <a16:creationId xmlns:a16="http://schemas.microsoft.com/office/drawing/2014/main" id="{54662F93-983B-A8F0-E869-2FF32B8A6C6C}"/>
              </a:ext>
            </a:extLst>
          </p:cNvPr>
          <p:cNvPicPr>
            <a:picLocks noChangeAspect="1"/>
          </p:cNvPicPr>
          <p:nvPr/>
        </p:nvPicPr>
        <p:blipFill>
          <a:blip r:embed="rId2"/>
          <a:stretch>
            <a:fillRect/>
          </a:stretch>
        </p:blipFill>
        <p:spPr>
          <a:xfrm>
            <a:off x="3364777" y="1446105"/>
            <a:ext cx="3178320" cy="3633210"/>
          </a:xfrm>
          <a:prstGeom prst="rect">
            <a:avLst/>
          </a:prstGeom>
        </p:spPr>
      </p:pic>
      <p:pic>
        <p:nvPicPr>
          <p:cNvPr id="3" name="Picture 2" descr="A person and person standing together&#10;&#10;Description automatically generated">
            <a:extLst>
              <a:ext uri="{FF2B5EF4-FFF2-40B4-BE49-F238E27FC236}">
                <a16:creationId xmlns:a16="http://schemas.microsoft.com/office/drawing/2014/main" id="{74522DFF-FDFE-1DB8-E05B-7556E094D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6" y="1446105"/>
            <a:ext cx="3707219" cy="5497262"/>
          </a:xfrm>
          <a:prstGeom prst="rect">
            <a:avLst/>
          </a:prstGeom>
        </p:spPr>
      </p:pic>
    </p:spTree>
    <p:extLst>
      <p:ext uri="{BB962C8B-B14F-4D97-AF65-F5344CB8AC3E}">
        <p14:creationId xmlns:p14="http://schemas.microsoft.com/office/powerpoint/2010/main" val="1566875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4133-596F-FCAE-8E9B-C6EF2B731739}"/>
              </a:ext>
            </a:extLst>
          </p:cNvPr>
          <p:cNvSpPr>
            <a:spLocks noGrp="1"/>
          </p:cNvSpPr>
          <p:nvPr>
            <p:ph type="title"/>
          </p:nvPr>
        </p:nvSpPr>
        <p:spPr>
          <a:xfrm>
            <a:off x="838200" y="365125"/>
            <a:ext cx="10515600" cy="1325563"/>
          </a:xfrm>
        </p:spPr>
        <p:txBody>
          <a:bodyPr/>
          <a:lstStyle/>
          <a:p>
            <a:pPr algn="r"/>
            <a:r>
              <a:rPr lang="en-US" err="1"/>
              <a:t>Ms</a:t>
            </a:r>
            <a:r>
              <a:rPr lang="en-US"/>
              <a:t> Naomi Schiff, 75</a:t>
            </a:r>
          </a:p>
        </p:txBody>
      </p:sp>
      <p:sp>
        <p:nvSpPr>
          <p:cNvPr id="5" name="TextBox 4">
            <a:extLst>
              <a:ext uri="{FF2B5EF4-FFF2-40B4-BE49-F238E27FC236}">
                <a16:creationId xmlns:a16="http://schemas.microsoft.com/office/drawing/2014/main" id="{6BE499A6-F392-6CE3-DA3D-335405E588EA}"/>
              </a:ext>
            </a:extLst>
          </p:cNvPr>
          <p:cNvSpPr txBox="1"/>
          <p:nvPr/>
        </p:nvSpPr>
        <p:spPr>
          <a:xfrm>
            <a:off x="49695" y="5079315"/>
            <a:ext cx="9971759" cy="1938992"/>
          </a:xfrm>
          <a:prstGeom prst="rect">
            <a:avLst/>
          </a:prstGeom>
          <a:noFill/>
        </p:spPr>
        <p:txBody>
          <a:bodyPr wrap="square">
            <a:spAutoFit/>
          </a:bodyPr>
          <a:lstStyle/>
          <a:p>
            <a:r>
              <a:rPr lang="en-US" sz="2400" err="1"/>
              <a:t>Ms</a:t>
            </a:r>
            <a:r>
              <a:rPr lang="en-US" sz="2400"/>
              <a:t> Schiff’s score shows cognitive dysfunction and she cannot drive:</a:t>
            </a:r>
          </a:p>
          <a:p>
            <a:pPr marL="457200" indent="-457200">
              <a:buFont typeface="+mj-lt"/>
              <a:buAutoNum type="alphaLcParenR"/>
            </a:pPr>
            <a:r>
              <a:rPr lang="en-US" sz="2400"/>
              <a:t>True</a:t>
            </a:r>
          </a:p>
          <a:p>
            <a:pPr marL="457200" indent="-457200">
              <a:buFont typeface="+mj-lt"/>
              <a:buAutoNum type="alphaLcParenR"/>
            </a:pPr>
            <a:r>
              <a:rPr lang="en-US" sz="2400"/>
              <a:t>False</a:t>
            </a:r>
          </a:p>
          <a:p>
            <a:pPr marL="457200" indent="-457200">
              <a:buFont typeface="+mj-lt"/>
              <a:buAutoNum type="alphaLcParenR"/>
            </a:pPr>
            <a:r>
              <a:rPr lang="en-US" sz="2400">
                <a:solidFill>
                  <a:srgbClr val="00B050"/>
                </a:solidFill>
              </a:rPr>
              <a:t>We need more information</a:t>
            </a:r>
          </a:p>
          <a:p>
            <a:pPr marL="457200" indent="-457200">
              <a:buFont typeface="+mj-lt"/>
              <a:buAutoNum type="alphaLcParenR"/>
            </a:pPr>
            <a:endParaRPr lang="en-US" sz="2400"/>
          </a:p>
        </p:txBody>
      </p:sp>
      <p:sp>
        <p:nvSpPr>
          <p:cNvPr id="6" name="Content Placeholder 2">
            <a:extLst>
              <a:ext uri="{FF2B5EF4-FFF2-40B4-BE49-F238E27FC236}">
                <a16:creationId xmlns:a16="http://schemas.microsoft.com/office/drawing/2014/main" id="{F65A6686-92E5-DBC7-5D93-E837F9C358E7}"/>
              </a:ext>
            </a:extLst>
          </p:cNvPr>
          <p:cNvSpPr>
            <a:spLocks noGrp="1"/>
          </p:cNvSpPr>
          <p:nvPr>
            <p:ph idx="1"/>
          </p:nvPr>
        </p:nvSpPr>
        <p:spPr>
          <a:xfrm>
            <a:off x="422446" y="1487055"/>
            <a:ext cx="8945217" cy="3592259"/>
          </a:xfrm>
          <a:solidFill>
            <a:schemeClr val="accent6">
              <a:lumMod val="20000"/>
              <a:lumOff val="80000"/>
            </a:schemeClr>
          </a:solidFill>
          <a:ln w="28575">
            <a:solidFill>
              <a:srgbClr val="00B050"/>
            </a:solidFill>
          </a:ln>
        </p:spPr>
        <p:txBody>
          <a:bodyPr vert="horz" lIns="91440" tIns="45720" rIns="91440" bIns="45720" rtlCol="0" anchor="t">
            <a:noAutofit/>
          </a:bodyPr>
          <a:lstStyle/>
          <a:p>
            <a:r>
              <a:rPr lang="en-US" sz="2200" dirty="0">
                <a:solidFill>
                  <a:srgbClr val="000000"/>
                </a:solidFill>
                <a:cs typeface="Calibri"/>
              </a:rPr>
              <a:t>Dementia is a diagnosis that requires cognitive impairment </a:t>
            </a:r>
            <a:r>
              <a:rPr lang="en-US" sz="2200" b="1" dirty="0">
                <a:solidFill>
                  <a:srgbClr val="000000"/>
                </a:solidFill>
                <a:cs typeface="Calibri"/>
              </a:rPr>
              <a:t>AND</a:t>
            </a:r>
            <a:r>
              <a:rPr lang="en-US" sz="2200" dirty="0">
                <a:solidFill>
                  <a:srgbClr val="000000"/>
                </a:solidFill>
                <a:cs typeface="Calibri"/>
              </a:rPr>
              <a:t> reduced level of function due to cognition.</a:t>
            </a:r>
          </a:p>
          <a:p>
            <a:r>
              <a:rPr lang="en-US" sz="2200" dirty="0">
                <a:solidFill>
                  <a:srgbClr val="000000"/>
                </a:solidFill>
                <a:cs typeface="Calibri"/>
              </a:rPr>
              <a:t>Ms. Lombardi’s MoCA score (22/30) shows cognitive impairment. She requires a functional assessment to determine whether ADLs (Activities of Daily Living) or </a:t>
            </a:r>
            <a:r>
              <a:rPr lang="en-US" sz="2200" dirty="0" err="1">
                <a:solidFill>
                  <a:srgbClr val="000000"/>
                </a:solidFill>
                <a:cs typeface="Calibri"/>
              </a:rPr>
              <a:t>iADLS</a:t>
            </a:r>
            <a:r>
              <a:rPr lang="en-US" sz="2200" dirty="0">
                <a:solidFill>
                  <a:srgbClr val="000000"/>
                </a:solidFill>
                <a:cs typeface="Calibri"/>
              </a:rPr>
              <a:t> (instrumental Activities of Daily Living) are limited due to cognition.</a:t>
            </a:r>
          </a:p>
          <a:p>
            <a:r>
              <a:rPr lang="en-US" sz="2200" dirty="0">
                <a:solidFill>
                  <a:srgbClr val="000000"/>
                </a:solidFill>
                <a:cs typeface="Calibri"/>
              </a:rPr>
              <a:t>The MoCA is helpful but not sufficient to diagnose dementia. Cochrane review, cut-off of 26/30 for the detection of dementia:</a:t>
            </a:r>
          </a:p>
          <a:p>
            <a:pPr lvl="2"/>
            <a:r>
              <a:rPr lang="en-US" sz="2200" dirty="0">
                <a:solidFill>
                  <a:srgbClr val="000000"/>
                </a:solidFill>
                <a:cs typeface="Calibri"/>
              </a:rPr>
              <a:t>Sensitivity: 94% (good to rule out dementia if the score is normal)</a:t>
            </a:r>
          </a:p>
          <a:p>
            <a:pPr lvl="2"/>
            <a:r>
              <a:rPr lang="en-US" sz="2200" dirty="0">
                <a:solidFill>
                  <a:srgbClr val="000000"/>
                </a:solidFill>
                <a:cs typeface="Calibri"/>
              </a:rPr>
              <a:t>Specificity: 60% (not great to rule in dementia if the score is low)</a:t>
            </a:r>
          </a:p>
          <a:p>
            <a:endParaRPr lang="en-US" sz="2200" dirty="0">
              <a:solidFill>
                <a:srgbClr val="000000"/>
              </a:solidFill>
              <a:cs typeface="Calibri"/>
            </a:endParaRPr>
          </a:p>
        </p:txBody>
      </p:sp>
      <p:pic>
        <p:nvPicPr>
          <p:cNvPr id="8" name="Picture 7" descr="A person and person standing together&#10;&#10;Description automatically generated">
            <a:extLst>
              <a:ext uri="{FF2B5EF4-FFF2-40B4-BE49-F238E27FC236}">
                <a16:creationId xmlns:a16="http://schemas.microsoft.com/office/drawing/2014/main" id="{2E886BC4-4082-47C9-4614-A3FE74358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844" y="1521045"/>
            <a:ext cx="3707219" cy="5497262"/>
          </a:xfrm>
          <a:prstGeom prst="rect">
            <a:avLst/>
          </a:prstGeom>
        </p:spPr>
      </p:pic>
    </p:spTree>
    <p:extLst>
      <p:ext uri="{BB962C8B-B14F-4D97-AF65-F5344CB8AC3E}">
        <p14:creationId xmlns:p14="http://schemas.microsoft.com/office/powerpoint/2010/main" val="1485960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4133-596F-FCAE-8E9B-C6EF2B731739}"/>
              </a:ext>
            </a:extLst>
          </p:cNvPr>
          <p:cNvSpPr>
            <a:spLocks noGrp="1"/>
          </p:cNvSpPr>
          <p:nvPr>
            <p:ph type="title"/>
          </p:nvPr>
        </p:nvSpPr>
        <p:spPr>
          <a:xfrm>
            <a:off x="838200" y="365125"/>
            <a:ext cx="10515600" cy="1325563"/>
          </a:xfrm>
        </p:spPr>
        <p:txBody>
          <a:bodyPr/>
          <a:lstStyle/>
          <a:p>
            <a:pPr algn="r"/>
            <a:r>
              <a:rPr lang="en-US" err="1"/>
              <a:t>Ms</a:t>
            </a:r>
            <a:r>
              <a:rPr lang="en-US"/>
              <a:t> Naomi Schiff, 75</a:t>
            </a:r>
          </a:p>
        </p:txBody>
      </p:sp>
      <p:sp>
        <p:nvSpPr>
          <p:cNvPr id="5" name="TextBox 4">
            <a:extLst>
              <a:ext uri="{FF2B5EF4-FFF2-40B4-BE49-F238E27FC236}">
                <a16:creationId xmlns:a16="http://schemas.microsoft.com/office/drawing/2014/main" id="{6BE499A6-F392-6CE3-DA3D-335405E588EA}"/>
              </a:ext>
            </a:extLst>
          </p:cNvPr>
          <p:cNvSpPr txBox="1"/>
          <p:nvPr/>
        </p:nvSpPr>
        <p:spPr>
          <a:xfrm>
            <a:off x="49695" y="5079315"/>
            <a:ext cx="9971759" cy="1938992"/>
          </a:xfrm>
          <a:prstGeom prst="rect">
            <a:avLst/>
          </a:prstGeom>
          <a:noFill/>
        </p:spPr>
        <p:txBody>
          <a:bodyPr wrap="square">
            <a:spAutoFit/>
          </a:bodyPr>
          <a:lstStyle/>
          <a:p>
            <a:r>
              <a:rPr lang="en-US" sz="2400" err="1"/>
              <a:t>Ms</a:t>
            </a:r>
            <a:r>
              <a:rPr lang="en-US" sz="2400"/>
              <a:t> Schiff’s score shows cognitive dysfunction and she cannot drive:</a:t>
            </a:r>
          </a:p>
          <a:p>
            <a:pPr marL="457200" indent="-457200">
              <a:buFont typeface="+mj-lt"/>
              <a:buAutoNum type="alphaLcParenR"/>
            </a:pPr>
            <a:r>
              <a:rPr lang="en-US" sz="2400"/>
              <a:t>True</a:t>
            </a:r>
          </a:p>
          <a:p>
            <a:pPr marL="457200" indent="-457200">
              <a:buFont typeface="+mj-lt"/>
              <a:buAutoNum type="alphaLcParenR"/>
            </a:pPr>
            <a:r>
              <a:rPr lang="en-US" sz="2400"/>
              <a:t>False</a:t>
            </a:r>
          </a:p>
          <a:p>
            <a:pPr marL="457200" indent="-457200">
              <a:buFont typeface="+mj-lt"/>
              <a:buAutoNum type="alphaLcParenR"/>
            </a:pPr>
            <a:r>
              <a:rPr lang="en-US" sz="2400">
                <a:solidFill>
                  <a:srgbClr val="00B050"/>
                </a:solidFill>
              </a:rPr>
              <a:t>We need more information</a:t>
            </a:r>
          </a:p>
          <a:p>
            <a:pPr marL="457200" indent="-457200">
              <a:buFont typeface="+mj-lt"/>
              <a:buAutoNum type="alphaLcParenR"/>
            </a:pPr>
            <a:endParaRPr lang="en-US" sz="2400"/>
          </a:p>
        </p:txBody>
      </p:sp>
      <p:sp>
        <p:nvSpPr>
          <p:cNvPr id="6" name="Content Placeholder 2">
            <a:extLst>
              <a:ext uri="{FF2B5EF4-FFF2-40B4-BE49-F238E27FC236}">
                <a16:creationId xmlns:a16="http://schemas.microsoft.com/office/drawing/2014/main" id="{F65A6686-92E5-DBC7-5D93-E837F9C358E7}"/>
              </a:ext>
            </a:extLst>
          </p:cNvPr>
          <p:cNvSpPr>
            <a:spLocks noGrp="1"/>
          </p:cNvSpPr>
          <p:nvPr>
            <p:ph idx="1"/>
          </p:nvPr>
        </p:nvSpPr>
        <p:spPr>
          <a:xfrm>
            <a:off x="422446" y="1487055"/>
            <a:ext cx="8945217" cy="3592260"/>
          </a:xfrm>
          <a:solidFill>
            <a:schemeClr val="accent6">
              <a:lumMod val="20000"/>
              <a:lumOff val="80000"/>
            </a:schemeClr>
          </a:solidFill>
          <a:ln w="28575">
            <a:solidFill>
              <a:srgbClr val="00B050"/>
            </a:solidFill>
          </a:ln>
        </p:spPr>
        <p:txBody>
          <a:bodyPr vert="horz" lIns="91440" tIns="45720" rIns="91440" bIns="45720" rtlCol="0" anchor="t">
            <a:noAutofit/>
          </a:bodyPr>
          <a:lstStyle/>
          <a:p>
            <a:pPr marL="342900" indent="-342900">
              <a:buFont typeface="Arial" panose="020B0604020202020204" pitchFamily="34" charset="0"/>
              <a:buChar char="•"/>
            </a:pPr>
            <a:r>
              <a:rPr lang="en-CA" sz="2200">
                <a:solidFill>
                  <a:schemeClr val="tx1"/>
                </a:solidFill>
              </a:rPr>
              <a:t>Driving is complicated, relying on good cognition, and functioning sensory, motor and visual systems.</a:t>
            </a:r>
          </a:p>
          <a:p>
            <a:pPr marL="342900" indent="-342900">
              <a:buFont typeface="Arial" panose="020B0604020202020204" pitchFamily="34" charset="0"/>
              <a:buChar char="•"/>
            </a:pPr>
            <a:r>
              <a:rPr lang="en-CA" sz="2200">
                <a:solidFill>
                  <a:schemeClr val="tx1"/>
                </a:solidFill>
              </a:rPr>
              <a:t>To assess fitness to drive, there are no randomized controlled trials and cohort studies show conflicting results. As such:</a:t>
            </a:r>
          </a:p>
          <a:p>
            <a:pPr marL="800100" lvl="1" indent="-342900">
              <a:buFont typeface="Courier New" panose="02070309020205020404" pitchFamily="49" charset="0"/>
              <a:buChar char="o"/>
            </a:pPr>
            <a:r>
              <a:rPr lang="en-CA" sz="2200">
                <a:solidFill>
                  <a:schemeClr val="tx1"/>
                </a:solidFill>
              </a:rPr>
              <a:t>There is no one test or combinati</a:t>
            </a:r>
            <a:r>
              <a:rPr lang="en-CA" sz="2200"/>
              <a:t>on of tests that can be done in the clinic to reliably tell </a:t>
            </a:r>
            <a:r>
              <a:rPr lang="en-CA" sz="2200">
                <a:solidFill>
                  <a:schemeClr val="tx1"/>
                </a:solidFill>
              </a:rPr>
              <a:t>whether a patient is or isn’t fit to drive.</a:t>
            </a:r>
          </a:p>
          <a:p>
            <a:pPr marL="800100" lvl="1" indent="-342900">
              <a:buFont typeface="Courier New" panose="02070309020205020404" pitchFamily="49" charset="0"/>
              <a:buChar char="o"/>
            </a:pPr>
            <a:r>
              <a:rPr lang="en-CA" sz="2200">
                <a:solidFill>
                  <a:schemeClr val="tx1"/>
                </a:solidFill>
              </a:rPr>
              <a:t>For a given test, there are often no well validated cut-off points but the worse the result, the less likely the fitness to drive. </a:t>
            </a:r>
          </a:p>
          <a:p>
            <a:r>
              <a:rPr lang="en-CA" sz="2200">
                <a:solidFill>
                  <a:schemeClr val="tx1"/>
                </a:solidFill>
              </a:rPr>
              <a:t>Some patients with mild cognitive impairment or mild dementia are able to continue driving, at least in the short term.</a:t>
            </a:r>
          </a:p>
        </p:txBody>
      </p:sp>
      <p:pic>
        <p:nvPicPr>
          <p:cNvPr id="7" name="Picture 6" descr="A person and person standing together&#10;&#10;Description automatically generated">
            <a:extLst>
              <a:ext uri="{FF2B5EF4-FFF2-40B4-BE49-F238E27FC236}">
                <a16:creationId xmlns:a16="http://schemas.microsoft.com/office/drawing/2014/main" id="{CD67E4D4-7D69-5565-BADC-518D71704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8938" y="1605592"/>
            <a:ext cx="3707219" cy="5497262"/>
          </a:xfrm>
          <a:prstGeom prst="rect">
            <a:avLst/>
          </a:prstGeom>
        </p:spPr>
      </p:pic>
    </p:spTree>
    <p:extLst>
      <p:ext uri="{BB962C8B-B14F-4D97-AF65-F5344CB8AC3E}">
        <p14:creationId xmlns:p14="http://schemas.microsoft.com/office/powerpoint/2010/main" val="1369646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tanding together&#10;&#10;Description automatically generated">
            <a:extLst>
              <a:ext uri="{FF2B5EF4-FFF2-40B4-BE49-F238E27FC236}">
                <a16:creationId xmlns:a16="http://schemas.microsoft.com/office/drawing/2014/main" id="{177E6AFB-D1B0-F594-25AE-ED24A2124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115" y="1546448"/>
            <a:ext cx="3707219" cy="5497262"/>
          </a:xfrm>
          <a:prstGeom prst="rect">
            <a:avLst/>
          </a:prstGeom>
        </p:spPr>
      </p:pic>
      <p:sp>
        <p:nvSpPr>
          <p:cNvPr id="2" name="Title 1">
            <a:extLst>
              <a:ext uri="{FF2B5EF4-FFF2-40B4-BE49-F238E27FC236}">
                <a16:creationId xmlns:a16="http://schemas.microsoft.com/office/drawing/2014/main" id="{F4BB4133-596F-FCAE-8E9B-C6EF2B731739}"/>
              </a:ext>
            </a:extLst>
          </p:cNvPr>
          <p:cNvSpPr>
            <a:spLocks noGrp="1"/>
          </p:cNvSpPr>
          <p:nvPr>
            <p:ph type="title"/>
          </p:nvPr>
        </p:nvSpPr>
        <p:spPr>
          <a:xfrm>
            <a:off x="838200" y="365125"/>
            <a:ext cx="10515600" cy="1325563"/>
          </a:xfrm>
        </p:spPr>
        <p:txBody>
          <a:bodyPr/>
          <a:lstStyle/>
          <a:p>
            <a:pPr algn="r"/>
            <a:r>
              <a:rPr lang="en-US" err="1"/>
              <a:t>Ms</a:t>
            </a:r>
            <a:r>
              <a:rPr lang="en-US"/>
              <a:t> Naomi Schiff, 75</a:t>
            </a:r>
          </a:p>
        </p:txBody>
      </p:sp>
      <p:sp>
        <p:nvSpPr>
          <p:cNvPr id="7" name="Oval Callout 7">
            <a:extLst>
              <a:ext uri="{FF2B5EF4-FFF2-40B4-BE49-F238E27FC236}">
                <a16:creationId xmlns:a16="http://schemas.microsoft.com/office/drawing/2014/main" id="{58DD02CD-16B7-EFEB-D099-0671AA04D281}"/>
              </a:ext>
            </a:extLst>
          </p:cNvPr>
          <p:cNvSpPr/>
          <p:nvPr/>
        </p:nvSpPr>
        <p:spPr>
          <a:xfrm>
            <a:off x="2878135" y="906075"/>
            <a:ext cx="6033727" cy="2270116"/>
          </a:xfrm>
          <a:prstGeom prst="wedgeEllipseCallout">
            <a:avLst>
              <a:gd name="adj1" fmla="val 67836"/>
              <a:gd name="adj2" fmla="val 32488"/>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2511B1C-81D1-132D-0B13-FE8C29BB1FC1}"/>
              </a:ext>
            </a:extLst>
          </p:cNvPr>
          <p:cNvSpPr txBox="1"/>
          <p:nvPr/>
        </p:nvSpPr>
        <p:spPr>
          <a:xfrm>
            <a:off x="3234009" y="1378323"/>
            <a:ext cx="5463744" cy="1200329"/>
          </a:xfrm>
          <a:prstGeom prst="rect">
            <a:avLst/>
          </a:prstGeom>
          <a:noFill/>
        </p:spPr>
        <p:txBody>
          <a:bodyPr wrap="square" rtlCol="0">
            <a:spAutoFit/>
          </a:bodyPr>
          <a:lstStyle/>
          <a:p>
            <a:pPr algn="ctr"/>
            <a:r>
              <a:rPr lang="en-US" sz="2400"/>
              <a:t>Of course! I’m doing everything like I used to. Sometimes I need a little help to get dressed due to my arthritis….</a:t>
            </a:r>
          </a:p>
        </p:txBody>
      </p:sp>
      <p:sp>
        <p:nvSpPr>
          <p:cNvPr id="9" name="Oval Callout 7">
            <a:extLst>
              <a:ext uri="{FF2B5EF4-FFF2-40B4-BE49-F238E27FC236}">
                <a16:creationId xmlns:a16="http://schemas.microsoft.com/office/drawing/2014/main" id="{B2A48F57-750B-D3DE-F2A2-5E4C86EE96AA}"/>
              </a:ext>
            </a:extLst>
          </p:cNvPr>
          <p:cNvSpPr/>
          <p:nvPr/>
        </p:nvSpPr>
        <p:spPr>
          <a:xfrm>
            <a:off x="340340" y="2555059"/>
            <a:ext cx="6239980" cy="1478225"/>
          </a:xfrm>
          <a:prstGeom prst="wedgeEllipseCallout">
            <a:avLst>
              <a:gd name="adj1" fmla="val 105089"/>
              <a:gd name="adj2" fmla="val -16615"/>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DEB392D-8715-BEF9-DBCD-0A4D8634D7E2}"/>
              </a:ext>
            </a:extLst>
          </p:cNvPr>
          <p:cNvSpPr txBox="1"/>
          <p:nvPr/>
        </p:nvSpPr>
        <p:spPr>
          <a:xfrm>
            <a:off x="728458" y="2981309"/>
            <a:ext cx="5463744" cy="830997"/>
          </a:xfrm>
          <a:prstGeom prst="rect">
            <a:avLst/>
          </a:prstGeom>
          <a:noFill/>
        </p:spPr>
        <p:txBody>
          <a:bodyPr wrap="square" rtlCol="0">
            <a:spAutoFit/>
          </a:bodyPr>
          <a:lstStyle/>
          <a:p>
            <a:pPr algn="ctr"/>
            <a:r>
              <a:rPr lang="en-US" sz="2400"/>
              <a:t>What I really want to know is when can I get back to driving. </a:t>
            </a:r>
          </a:p>
        </p:txBody>
      </p:sp>
      <p:sp>
        <p:nvSpPr>
          <p:cNvPr id="11" name="TextBox 10">
            <a:extLst>
              <a:ext uri="{FF2B5EF4-FFF2-40B4-BE49-F238E27FC236}">
                <a16:creationId xmlns:a16="http://schemas.microsoft.com/office/drawing/2014/main" id="{E4189315-585A-78E2-740D-4243F02BC8F6}"/>
              </a:ext>
            </a:extLst>
          </p:cNvPr>
          <p:cNvSpPr txBox="1"/>
          <p:nvPr/>
        </p:nvSpPr>
        <p:spPr>
          <a:xfrm>
            <a:off x="49695" y="4476123"/>
            <a:ext cx="9455811" cy="2308324"/>
          </a:xfrm>
          <a:prstGeom prst="rect">
            <a:avLst/>
          </a:prstGeom>
          <a:noFill/>
        </p:spPr>
        <p:txBody>
          <a:bodyPr wrap="square">
            <a:spAutoFit/>
          </a:bodyPr>
          <a:lstStyle/>
          <a:p>
            <a:r>
              <a:rPr lang="en-US" sz="2400" dirty="0"/>
              <a:t>Which of the statements below would be enough to have you tell Ms. Schiff that she can’t drive anymore?</a:t>
            </a:r>
          </a:p>
          <a:p>
            <a:pPr marL="457200" indent="-457200">
              <a:buFont typeface="+mj-lt"/>
              <a:buAutoNum type="alphaLcParenR"/>
            </a:pPr>
            <a:r>
              <a:rPr lang="en-US" sz="2400" dirty="0"/>
              <a:t>She can’t dress on her own due to her cognition</a:t>
            </a:r>
          </a:p>
          <a:p>
            <a:pPr marL="457200" indent="-457200">
              <a:buFont typeface="+mj-lt"/>
              <a:buAutoNum type="alphaLcParenR"/>
            </a:pPr>
            <a:r>
              <a:rPr lang="en-US" sz="2400" dirty="0"/>
              <a:t>She can</a:t>
            </a:r>
            <a:r>
              <a:rPr lang="en-CA" sz="2400" dirty="0"/>
              <a:t>’t cook on her own due to her cognition</a:t>
            </a:r>
          </a:p>
          <a:p>
            <a:pPr marL="457200" indent="-457200">
              <a:buFont typeface="+mj-lt"/>
              <a:buAutoNum type="alphaLcParenR"/>
            </a:pPr>
            <a:r>
              <a:rPr lang="en-CA" sz="2400" dirty="0"/>
              <a:t>She needs help to cook AND take her medications due to her cognition</a:t>
            </a:r>
          </a:p>
          <a:p>
            <a:pPr marL="457200" indent="-457200">
              <a:buFont typeface="+mj-lt"/>
              <a:buAutoNum type="alphaLcParenR"/>
            </a:pPr>
            <a:r>
              <a:rPr lang="en-CA" sz="2400" dirty="0"/>
              <a:t>She has neck osteoarthritis and can’t move her neck from side to side</a:t>
            </a:r>
            <a:endParaRPr lang="en-US" sz="2400" dirty="0"/>
          </a:p>
        </p:txBody>
      </p:sp>
      <p:sp>
        <p:nvSpPr>
          <p:cNvPr id="13" name="Rounded Rectangular Callout 6">
            <a:extLst>
              <a:ext uri="{FF2B5EF4-FFF2-40B4-BE49-F238E27FC236}">
                <a16:creationId xmlns:a16="http://schemas.microsoft.com/office/drawing/2014/main" id="{172AAE36-C222-A11C-E128-F3F06DF5834E}"/>
              </a:ext>
            </a:extLst>
          </p:cNvPr>
          <p:cNvSpPr/>
          <p:nvPr/>
        </p:nvSpPr>
        <p:spPr>
          <a:xfrm>
            <a:off x="322716" y="253786"/>
            <a:ext cx="3263633" cy="1292662"/>
          </a:xfrm>
          <a:prstGeom prst="wedgeRoundRectCallout">
            <a:avLst>
              <a:gd name="adj1" fmla="val -56218"/>
              <a:gd name="adj2" fmla="val 85885"/>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B298B8-9AFD-4217-251E-575565FDB396}"/>
              </a:ext>
            </a:extLst>
          </p:cNvPr>
          <p:cNvSpPr txBox="1"/>
          <p:nvPr/>
        </p:nvSpPr>
        <p:spPr>
          <a:xfrm>
            <a:off x="340340" y="183990"/>
            <a:ext cx="3228383" cy="1292662"/>
          </a:xfrm>
          <a:prstGeom prst="rect">
            <a:avLst/>
          </a:prstGeom>
          <a:noFill/>
        </p:spPr>
        <p:txBody>
          <a:bodyPr wrap="square" rtlCol="0">
            <a:spAutoFit/>
          </a:bodyPr>
          <a:lstStyle/>
          <a:p>
            <a:pPr algn="ctr"/>
            <a:r>
              <a:rPr lang="en-US" sz="2600">
                <a:solidFill>
                  <a:schemeClr val="bg1"/>
                </a:solidFill>
              </a:rPr>
              <a:t>Let’s see. Can I ask Steve how things have been going at home?</a:t>
            </a:r>
            <a:endParaRPr lang="en-US" sz="2400">
              <a:solidFill>
                <a:schemeClr val="bg1"/>
              </a:solidFill>
            </a:endParaRPr>
          </a:p>
        </p:txBody>
      </p:sp>
    </p:spTree>
    <p:extLst>
      <p:ext uri="{BB962C8B-B14F-4D97-AF65-F5344CB8AC3E}">
        <p14:creationId xmlns:p14="http://schemas.microsoft.com/office/powerpoint/2010/main" val="359330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 calcmode="lin" valueType="num">
                                      <p:cBhvr additive="base">
                                        <p:cTn id="2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additive="base">
                                        <p:cTn id="3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4133-596F-FCAE-8E9B-C6EF2B731739}"/>
              </a:ext>
            </a:extLst>
          </p:cNvPr>
          <p:cNvSpPr>
            <a:spLocks noGrp="1"/>
          </p:cNvSpPr>
          <p:nvPr>
            <p:ph type="title"/>
          </p:nvPr>
        </p:nvSpPr>
        <p:spPr>
          <a:xfrm>
            <a:off x="838200" y="365125"/>
            <a:ext cx="10515600" cy="1325563"/>
          </a:xfrm>
        </p:spPr>
        <p:txBody>
          <a:bodyPr/>
          <a:lstStyle/>
          <a:p>
            <a:pPr algn="r"/>
            <a:r>
              <a:rPr lang="en-US" err="1"/>
              <a:t>Ms</a:t>
            </a:r>
            <a:r>
              <a:rPr lang="en-US"/>
              <a:t> Naomi Schiff, 75</a:t>
            </a:r>
          </a:p>
        </p:txBody>
      </p:sp>
      <p:sp>
        <p:nvSpPr>
          <p:cNvPr id="11" name="TextBox 10">
            <a:extLst>
              <a:ext uri="{FF2B5EF4-FFF2-40B4-BE49-F238E27FC236}">
                <a16:creationId xmlns:a16="http://schemas.microsoft.com/office/drawing/2014/main" id="{E4189315-585A-78E2-740D-4243F02BC8F6}"/>
              </a:ext>
            </a:extLst>
          </p:cNvPr>
          <p:cNvSpPr txBox="1"/>
          <p:nvPr/>
        </p:nvSpPr>
        <p:spPr>
          <a:xfrm>
            <a:off x="49695" y="4476123"/>
            <a:ext cx="9455811" cy="2308324"/>
          </a:xfrm>
          <a:prstGeom prst="rect">
            <a:avLst/>
          </a:prstGeom>
          <a:noFill/>
        </p:spPr>
        <p:txBody>
          <a:bodyPr wrap="square">
            <a:spAutoFit/>
          </a:bodyPr>
          <a:lstStyle/>
          <a:p>
            <a:r>
              <a:rPr lang="en-US" sz="2400"/>
              <a:t>Which of the statements below would be enough to have you tell Ms. Schiff that she can’t drive anymore?</a:t>
            </a:r>
          </a:p>
          <a:p>
            <a:pPr marL="457200" indent="-457200">
              <a:buFont typeface="+mj-lt"/>
              <a:buAutoNum type="alphaLcParenR"/>
            </a:pPr>
            <a:r>
              <a:rPr lang="en-US" sz="2400">
                <a:solidFill>
                  <a:srgbClr val="00B050"/>
                </a:solidFill>
              </a:rPr>
              <a:t>She can’t dress on her own due to her cognition</a:t>
            </a:r>
          </a:p>
          <a:p>
            <a:pPr marL="457200" indent="-457200">
              <a:buFont typeface="+mj-lt"/>
              <a:buAutoNum type="alphaLcParenR"/>
            </a:pPr>
            <a:r>
              <a:rPr lang="en-US" sz="2400"/>
              <a:t>She can</a:t>
            </a:r>
            <a:r>
              <a:rPr lang="en-CA" sz="2400"/>
              <a:t>’t cook on her own due to her cognition</a:t>
            </a:r>
          </a:p>
          <a:p>
            <a:pPr marL="457200" indent="-457200">
              <a:buFont typeface="+mj-lt"/>
              <a:buAutoNum type="alphaLcParenR"/>
            </a:pPr>
            <a:r>
              <a:rPr lang="en-CA" sz="2400">
                <a:solidFill>
                  <a:srgbClr val="00B050"/>
                </a:solidFill>
              </a:rPr>
              <a:t>She needs help to cook AND take her medications due to her cognition</a:t>
            </a:r>
          </a:p>
          <a:p>
            <a:pPr marL="457200" indent="-457200">
              <a:buFont typeface="+mj-lt"/>
              <a:buAutoNum type="alphaLcParenR"/>
            </a:pPr>
            <a:r>
              <a:rPr lang="en-CA" sz="2400">
                <a:solidFill>
                  <a:srgbClr val="00B050"/>
                </a:solidFill>
              </a:rPr>
              <a:t>She has neck osteoarthritis and can’t move her neck from side to side</a:t>
            </a:r>
            <a:endParaRPr lang="en-US" sz="2400">
              <a:solidFill>
                <a:srgbClr val="00B050"/>
              </a:solidFill>
            </a:endParaRPr>
          </a:p>
        </p:txBody>
      </p:sp>
      <p:sp>
        <p:nvSpPr>
          <p:cNvPr id="4" name="Content Placeholder 2">
            <a:extLst>
              <a:ext uri="{FF2B5EF4-FFF2-40B4-BE49-F238E27FC236}">
                <a16:creationId xmlns:a16="http://schemas.microsoft.com/office/drawing/2014/main" id="{A36FBCB9-9E8C-084C-79BD-F8900D1B98D7}"/>
              </a:ext>
            </a:extLst>
          </p:cNvPr>
          <p:cNvSpPr>
            <a:spLocks noGrp="1"/>
          </p:cNvSpPr>
          <p:nvPr>
            <p:ph idx="1"/>
          </p:nvPr>
        </p:nvSpPr>
        <p:spPr>
          <a:xfrm>
            <a:off x="339319" y="1293092"/>
            <a:ext cx="8945217" cy="2564533"/>
          </a:xfrm>
          <a:solidFill>
            <a:schemeClr val="accent6">
              <a:lumMod val="20000"/>
              <a:lumOff val="80000"/>
            </a:schemeClr>
          </a:solidFill>
          <a:ln w="28575">
            <a:solidFill>
              <a:srgbClr val="00B050"/>
            </a:solidFill>
          </a:ln>
        </p:spPr>
        <p:txBody>
          <a:bodyPr vert="horz" lIns="91440" tIns="45720" rIns="91440" bIns="45720" rtlCol="0" anchor="t">
            <a:noAutofit/>
          </a:bodyPr>
          <a:lstStyle/>
          <a:p>
            <a:pPr marL="0" indent="0">
              <a:buNone/>
            </a:pPr>
            <a:r>
              <a:rPr lang="en-US" sz="2200">
                <a:solidFill>
                  <a:srgbClr val="000000"/>
                </a:solidFill>
                <a:cs typeface="Calibri"/>
              </a:rPr>
              <a:t>CMA Drivers Guide:</a:t>
            </a:r>
          </a:p>
          <a:p>
            <a:r>
              <a:rPr lang="en-US" sz="2200">
                <a:solidFill>
                  <a:srgbClr val="000000"/>
                </a:solidFill>
                <a:cs typeface="Calibri"/>
              </a:rPr>
              <a:t>Moderate or severe dementia is a contraindication to driving:</a:t>
            </a:r>
          </a:p>
          <a:p>
            <a:pPr lvl="1"/>
            <a:r>
              <a:rPr lang="en-US" sz="2200">
                <a:solidFill>
                  <a:srgbClr val="000000"/>
                </a:solidFill>
                <a:cs typeface="Calibri"/>
              </a:rPr>
              <a:t>Impairment </a:t>
            </a:r>
            <a:r>
              <a:rPr lang="en-US" sz="2200" b="1">
                <a:solidFill>
                  <a:srgbClr val="000000"/>
                </a:solidFill>
                <a:cs typeface="Calibri"/>
              </a:rPr>
              <a:t>in ≥2 </a:t>
            </a:r>
            <a:r>
              <a:rPr lang="en-US" sz="2200" b="1" err="1">
                <a:solidFill>
                  <a:srgbClr val="000000"/>
                </a:solidFill>
                <a:cs typeface="Calibri"/>
              </a:rPr>
              <a:t>iADL</a:t>
            </a:r>
            <a:r>
              <a:rPr lang="en-US" sz="2200" b="1">
                <a:solidFill>
                  <a:srgbClr val="000000"/>
                </a:solidFill>
                <a:cs typeface="Calibri"/>
              </a:rPr>
              <a:t> </a:t>
            </a:r>
            <a:r>
              <a:rPr lang="en-US" sz="2200">
                <a:solidFill>
                  <a:srgbClr val="000000"/>
                </a:solidFill>
                <a:cs typeface="Calibri"/>
              </a:rPr>
              <a:t>due to cognition (SHAFT mnemonic: Shopping, Housework/Hobbies, Accounting [banking, bills, taxes], Food preparation, Telephone/Tools/Transportation)</a:t>
            </a:r>
          </a:p>
          <a:p>
            <a:pPr lvl="1"/>
            <a:r>
              <a:rPr lang="en-US" sz="2200">
                <a:solidFill>
                  <a:srgbClr val="000000"/>
                </a:solidFill>
                <a:cs typeface="Calibri"/>
              </a:rPr>
              <a:t>Impairment in </a:t>
            </a:r>
            <a:r>
              <a:rPr lang="en-US" sz="2200" b="1">
                <a:solidFill>
                  <a:srgbClr val="000000"/>
                </a:solidFill>
                <a:cs typeface="Calibri"/>
              </a:rPr>
              <a:t>≥1 ADL </a:t>
            </a:r>
            <a:r>
              <a:rPr lang="en-US" sz="2200">
                <a:solidFill>
                  <a:srgbClr val="000000"/>
                </a:solidFill>
                <a:cs typeface="Calibri"/>
              </a:rPr>
              <a:t>due to cognition (DEATH mnemonic: Dressing, Eating, Ambulation, Toileting/Transfers, Hygiene)</a:t>
            </a:r>
          </a:p>
        </p:txBody>
      </p:sp>
      <p:pic>
        <p:nvPicPr>
          <p:cNvPr id="3" name="Picture 2" descr="A person and person standing together&#10;&#10;Description automatically generated">
            <a:extLst>
              <a:ext uri="{FF2B5EF4-FFF2-40B4-BE49-F238E27FC236}">
                <a16:creationId xmlns:a16="http://schemas.microsoft.com/office/drawing/2014/main" id="{5EEC2B23-8BA4-A526-6517-0C58C5A8F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3116" y="1471222"/>
            <a:ext cx="3707219" cy="5497262"/>
          </a:xfrm>
          <a:prstGeom prst="rect">
            <a:avLst/>
          </a:prstGeom>
        </p:spPr>
      </p:pic>
    </p:spTree>
    <p:extLst>
      <p:ext uri="{BB962C8B-B14F-4D97-AF65-F5344CB8AC3E}">
        <p14:creationId xmlns:p14="http://schemas.microsoft.com/office/powerpoint/2010/main" val="1582686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8">
            <a:extLst>
              <a:ext uri="{FF2B5EF4-FFF2-40B4-BE49-F238E27FC236}">
                <a16:creationId xmlns:a16="http://schemas.microsoft.com/office/drawing/2014/main" id="{0905B3B8-F69E-8F4B-3B8C-782E077BA5CA}"/>
              </a:ext>
            </a:extLst>
          </p:cNvPr>
          <p:cNvSpPr/>
          <p:nvPr/>
        </p:nvSpPr>
        <p:spPr>
          <a:xfrm>
            <a:off x="309562" y="258267"/>
            <a:ext cx="11572875" cy="6599733"/>
          </a:xfrm>
          <a:prstGeom prst="star10">
            <a:avLst/>
          </a:prstGeom>
          <a:solidFill>
            <a:schemeClr val="accent6">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Driving is an </a:t>
            </a:r>
            <a:r>
              <a:rPr lang="en-CA" sz="2800" b="1" err="1">
                <a:solidFill>
                  <a:schemeClr val="tx1"/>
                </a:solidFill>
              </a:rPr>
              <a:t>iADL</a:t>
            </a:r>
            <a:r>
              <a:rPr lang="en-CA" sz="2800" b="1">
                <a:solidFill>
                  <a:schemeClr val="tx1"/>
                </a:solidFill>
              </a:rPr>
              <a:t>!</a:t>
            </a:r>
          </a:p>
          <a:p>
            <a:pPr marL="457200" indent="-457200" algn="ctr">
              <a:buFont typeface="Arial" panose="020B0604020202020204" pitchFamily="34" charset="0"/>
              <a:buChar char="•"/>
            </a:pPr>
            <a:r>
              <a:rPr lang="en-CA" sz="2800">
                <a:solidFill>
                  <a:schemeClr val="tx1"/>
                </a:solidFill>
              </a:rPr>
              <a:t>Things to look out for are changes in driving skills, getting lost while driving, car accidents, fender-benders in parking lots, tickets (going too slowly, failing to stop), being criticized by friends or family members.</a:t>
            </a:r>
          </a:p>
          <a:p>
            <a:pPr marL="457200" indent="-457200" algn="ctr">
              <a:buFont typeface="Arial" panose="020B0604020202020204" pitchFamily="34" charset="0"/>
              <a:buChar char="•"/>
            </a:pPr>
            <a:r>
              <a:rPr lang="en-CA" sz="2800">
                <a:solidFill>
                  <a:schemeClr val="tx1"/>
                </a:solidFill>
              </a:rPr>
              <a:t>There is little research evaluating the validity of family members’ worries regarding fitness to drive. However, for the assessment of cognitive dysfunction, collateral information is always important. </a:t>
            </a:r>
            <a:endParaRPr lang="en-CA" sz="2400">
              <a:solidFill>
                <a:schemeClr val="tx1"/>
              </a:solidFill>
            </a:endParaRPr>
          </a:p>
        </p:txBody>
      </p:sp>
    </p:spTree>
    <p:extLst>
      <p:ext uri="{BB962C8B-B14F-4D97-AF65-F5344CB8AC3E}">
        <p14:creationId xmlns:p14="http://schemas.microsoft.com/office/powerpoint/2010/main" val="3184529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0ADE-05A4-5AEC-4A81-B80138F3FDEF}"/>
              </a:ext>
            </a:extLst>
          </p:cNvPr>
          <p:cNvSpPr>
            <a:spLocks noGrp="1"/>
          </p:cNvSpPr>
          <p:nvPr>
            <p:ph type="title"/>
          </p:nvPr>
        </p:nvSpPr>
        <p:spPr/>
        <p:txBody>
          <a:bodyPr/>
          <a:lstStyle/>
          <a:p>
            <a:r>
              <a:rPr lang="en-CA" altLang="en-US" b="1" dirty="0">
                <a:latin typeface="Gadugi" panose="020B0502040204020203" pitchFamily="34" charset="0"/>
                <a:ea typeface="Gadugi" panose="020B0502040204020203" pitchFamily="34" charset="0"/>
                <a:cs typeface="Gadugi" panose="020B0502040204020203" pitchFamily="34" charset="0"/>
              </a:rPr>
              <a:t>Mitigating Potential Bias</a:t>
            </a:r>
            <a:endParaRPr lang="en-CA" dirty="0"/>
          </a:p>
        </p:txBody>
      </p:sp>
      <p:sp>
        <p:nvSpPr>
          <p:cNvPr id="3" name="Content Placeholder 2">
            <a:extLst>
              <a:ext uri="{FF2B5EF4-FFF2-40B4-BE49-F238E27FC236}">
                <a16:creationId xmlns:a16="http://schemas.microsoft.com/office/drawing/2014/main" id="{E27166CE-AFF1-E6B2-1B70-42137780E97D}"/>
              </a:ext>
            </a:extLst>
          </p:cNvPr>
          <p:cNvSpPr>
            <a:spLocks noGrp="1"/>
          </p:cNvSpPr>
          <p:nvPr>
            <p:ph idx="1"/>
          </p:nvPr>
        </p:nvSpPr>
        <p:spPr/>
        <p:txBody>
          <a:bodyPr>
            <a:normAutofit/>
          </a:bodyPr>
          <a:lstStyle/>
          <a:p>
            <a:pPr>
              <a:defRPr/>
            </a:pPr>
            <a:r>
              <a:rPr lang="en-CA" sz="2267" dirty="0">
                <a:solidFill>
                  <a:srgbClr val="47719B"/>
                </a:solidFill>
              </a:rPr>
              <a:t>Presenters are asked to avoid recommending a specific organization’s product or services</a:t>
            </a:r>
          </a:p>
          <a:p>
            <a:pPr>
              <a:defRPr/>
            </a:pPr>
            <a:r>
              <a:rPr lang="en-CA" sz="2267" dirty="0">
                <a:solidFill>
                  <a:srgbClr val="47719B"/>
                </a:solidFill>
              </a:rPr>
              <a:t>Presenters are asked to avoid making personal recommendations and to present on evidence only</a:t>
            </a:r>
          </a:p>
          <a:p>
            <a:pPr>
              <a:defRPr/>
            </a:pPr>
            <a:r>
              <a:rPr lang="en-CA" sz="2267" dirty="0">
                <a:solidFill>
                  <a:srgbClr val="47719B"/>
                </a:solidFill>
              </a:rPr>
              <a:t>If a conflict of interest is presented, the presenter will be asked to avoid the topic of conflict</a:t>
            </a:r>
          </a:p>
          <a:p>
            <a:pPr>
              <a:defRPr/>
            </a:pPr>
            <a:r>
              <a:rPr lang="en-CA" sz="2267" dirty="0">
                <a:solidFill>
                  <a:srgbClr val="47719B"/>
                </a:solidFill>
              </a:rPr>
              <a:t>If a conflict of interest cannot be avoided, we will remove the presenter from the program and ask another presenter to present on the problematic portion of the content</a:t>
            </a:r>
          </a:p>
          <a:p>
            <a:pPr>
              <a:defRPr/>
            </a:pPr>
            <a:r>
              <a:rPr lang="en-CA" sz="2267" dirty="0">
                <a:solidFill>
                  <a:srgbClr val="47719B"/>
                </a:solidFill>
              </a:rPr>
              <a:t>The committee may also change the focus of the CPD activity so that the content is not about the supporting organization’s products or services (if that is the conflict)</a:t>
            </a:r>
          </a:p>
          <a:p>
            <a:pPr marL="0" indent="0">
              <a:buNone/>
            </a:pPr>
            <a:endParaRPr lang="en-CA" dirty="0"/>
          </a:p>
        </p:txBody>
      </p:sp>
    </p:spTree>
    <p:extLst>
      <p:ext uri="{BB962C8B-B14F-4D97-AF65-F5344CB8AC3E}">
        <p14:creationId xmlns:p14="http://schemas.microsoft.com/office/powerpoint/2010/main" val="35006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4133-596F-FCAE-8E9B-C6EF2B731739}"/>
              </a:ext>
            </a:extLst>
          </p:cNvPr>
          <p:cNvSpPr>
            <a:spLocks noGrp="1"/>
          </p:cNvSpPr>
          <p:nvPr>
            <p:ph type="title"/>
          </p:nvPr>
        </p:nvSpPr>
        <p:spPr>
          <a:xfrm>
            <a:off x="838200" y="365125"/>
            <a:ext cx="10515600" cy="1325563"/>
          </a:xfrm>
        </p:spPr>
        <p:txBody>
          <a:bodyPr/>
          <a:lstStyle/>
          <a:p>
            <a:pPr algn="r"/>
            <a:r>
              <a:rPr lang="en-US" err="1"/>
              <a:t>Ms</a:t>
            </a:r>
            <a:r>
              <a:rPr lang="en-US"/>
              <a:t> Naomi Schiff, 75</a:t>
            </a:r>
          </a:p>
        </p:txBody>
      </p:sp>
      <p:sp>
        <p:nvSpPr>
          <p:cNvPr id="11" name="TextBox 10">
            <a:extLst>
              <a:ext uri="{FF2B5EF4-FFF2-40B4-BE49-F238E27FC236}">
                <a16:creationId xmlns:a16="http://schemas.microsoft.com/office/drawing/2014/main" id="{E4189315-585A-78E2-740D-4243F02BC8F6}"/>
              </a:ext>
            </a:extLst>
          </p:cNvPr>
          <p:cNvSpPr txBox="1"/>
          <p:nvPr/>
        </p:nvSpPr>
        <p:spPr>
          <a:xfrm>
            <a:off x="49695" y="4476123"/>
            <a:ext cx="9455811" cy="2308324"/>
          </a:xfrm>
          <a:prstGeom prst="rect">
            <a:avLst/>
          </a:prstGeom>
          <a:noFill/>
        </p:spPr>
        <p:txBody>
          <a:bodyPr wrap="square">
            <a:spAutoFit/>
          </a:bodyPr>
          <a:lstStyle/>
          <a:p>
            <a:r>
              <a:rPr lang="en-US" sz="2400"/>
              <a:t>Which of the statements below would be enough to have you tell Ms. Schiff that she can’t drive anymore?</a:t>
            </a:r>
          </a:p>
          <a:p>
            <a:pPr marL="457200" indent="-457200">
              <a:buFont typeface="+mj-lt"/>
              <a:buAutoNum type="alphaLcParenR"/>
            </a:pPr>
            <a:r>
              <a:rPr lang="en-US" sz="2400">
                <a:solidFill>
                  <a:srgbClr val="00B050"/>
                </a:solidFill>
              </a:rPr>
              <a:t>She can’t dress on her own due to her cognition</a:t>
            </a:r>
          </a:p>
          <a:p>
            <a:pPr marL="457200" indent="-457200">
              <a:buFont typeface="+mj-lt"/>
              <a:buAutoNum type="alphaLcParenR"/>
            </a:pPr>
            <a:r>
              <a:rPr lang="en-US" sz="2400"/>
              <a:t>She can</a:t>
            </a:r>
            <a:r>
              <a:rPr lang="en-CA" sz="2400"/>
              <a:t>’t cook on her own due to her cognition</a:t>
            </a:r>
          </a:p>
          <a:p>
            <a:pPr marL="457200" indent="-457200">
              <a:buFont typeface="+mj-lt"/>
              <a:buAutoNum type="alphaLcParenR"/>
            </a:pPr>
            <a:r>
              <a:rPr lang="en-CA" sz="2400">
                <a:solidFill>
                  <a:srgbClr val="00B050"/>
                </a:solidFill>
              </a:rPr>
              <a:t>She needs help to cook AND take her medications due to her cognition</a:t>
            </a:r>
          </a:p>
          <a:p>
            <a:pPr marL="457200" indent="-457200">
              <a:buFont typeface="+mj-lt"/>
              <a:buAutoNum type="alphaLcParenR"/>
            </a:pPr>
            <a:r>
              <a:rPr lang="en-CA" sz="2400">
                <a:solidFill>
                  <a:srgbClr val="00B050"/>
                </a:solidFill>
              </a:rPr>
              <a:t>She has neck osteoarthritis and can’t move her neck from side to side</a:t>
            </a:r>
            <a:endParaRPr lang="en-US" sz="2400">
              <a:solidFill>
                <a:srgbClr val="00B050"/>
              </a:solidFill>
            </a:endParaRPr>
          </a:p>
        </p:txBody>
      </p:sp>
      <p:sp>
        <p:nvSpPr>
          <p:cNvPr id="4" name="Content Placeholder 2">
            <a:extLst>
              <a:ext uri="{FF2B5EF4-FFF2-40B4-BE49-F238E27FC236}">
                <a16:creationId xmlns:a16="http://schemas.microsoft.com/office/drawing/2014/main" id="{A36FBCB9-9E8C-084C-79BD-F8900D1B98D7}"/>
              </a:ext>
            </a:extLst>
          </p:cNvPr>
          <p:cNvSpPr>
            <a:spLocks noGrp="1"/>
          </p:cNvSpPr>
          <p:nvPr>
            <p:ph idx="1"/>
          </p:nvPr>
        </p:nvSpPr>
        <p:spPr>
          <a:xfrm>
            <a:off x="304991" y="1569317"/>
            <a:ext cx="8945217" cy="1954933"/>
          </a:xfrm>
          <a:solidFill>
            <a:schemeClr val="accent6">
              <a:lumMod val="20000"/>
              <a:lumOff val="80000"/>
            </a:schemeClr>
          </a:solidFill>
          <a:ln w="28575">
            <a:solidFill>
              <a:srgbClr val="00B050"/>
            </a:solidFill>
          </a:ln>
        </p:spPr>
        <p:txBody>
          <a:bodyPr vert="horz" lIns="91440" tIns="45720" rIns="91440" bIns="45720" rtlCol="0" anchor="t">
            <a:noAutofit/>
          </a:bodyPr>
          <a:lstStyle/>
          <a:p>
            <a:r>
              <a:rPr lang="en-US" sz="2200">
                <a:solidFill>
                  <a:srgbClr val="000000"/>
                </a:solidFill>
                <a:cs typeface="Calibri"/>
              </a:rPr>
              <a:t>The CMA guide recommends cognitive assessment (MMSE, Trail B and Clock drawing tests) with no specific cut-off points. </a:t>
            </a:r>
          </a:p>
          <a:p>
            <a:r>
              <a:rPr lang="en-US" sz="2200">
                <a:solidFill>
                  <a:srgbClr val="000000"/>
                </a:solidFill>
                <a:cs typeface="Calibri"/>
              </a:rPr>
              <a:t>Clear abnormalities would likely be contraindications to driving. </a:t>
            </a:r>
          </a:p>
          <a:p>
            <a:r>
              <a:rPr lang="en-US" sz="2200">
                <a:solidFill>
                  <a:srgbClr val="000000"/>
                </a:solidFill>
                <a:cs typeface="Calibri"/>
              </a:rPr>
              <a:t>Borderline results may warrant on-road testing. This may need to be repeated every 6-12 months as the dementia progresses.</a:t>
            </a:r>
          </a:p>
          <a:p>
            <a:endParaRPr lang="en-US" sz="2200">
              <a:solidFill>
                <a:srgbClr val="000000"/>
              </a:solidFill>
              <a:cs typeface="Calibri"/>
            </a:endParaRPr>
          </a:p>
          <a:p>
            <a:pPr lvl="1"/>
            <a:endParaRPr lang="en-US" sz="2200">
              <a:solidFill>
                <a:srgbClr val="000000"/>
              </a:solidFill>
              <a:cs typeface="Calibri"/>
            </a:endParaRPr>
          </a:p>
        </p:txBody>
      </p:sp>
      <p:pic>
        <p:nvPicPr>
          <p:cNvPr id="3" name="Picture 2" descr="A person and person standing together&#10;&#10;Description automatically generated">
            <a:extLst>
              <a:ext uri="{FF2B5EF4-FFF2-40B4-BE49-F238E27FC236}">
                <a16:creationId xmlns:a16="http://schemas.microsoft.com/office/drawing/2014/main" id="{2E1AFBC8-0520-AA90-AB0C-73D406E4F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511" y="1569317"/>
            <a:ext cx="3707219" cy="5497262"/>
          </a:xfrm>
          <a:prstGeom prst="rect">
            <a:avLst/>
          </a:prstGeom>
        </p:spPr>
      </p:pic>
    </p:spTree>
    <p:extLst>
      <p:ext uri="{BB962C8B-B14F-4D97-AF65-F5344CB8AC3E}">
        <p14:creationId xmlns:p14="http://schemas.microsoft.com/office/powerpoint/2010/main" val="637095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4133-596F-FCAE-8E9B-C6EF2B731739}"/>
              </a:ext>
            </a:extLst>
          </p:cNvPr>
          <p:cNvSpPr>
            <a:spLocks noGrp="1"/>
          </p:cNvSpPr>
          <p:nvPr>
            <p:ph type="title"/>
          </p:nvPr>
        </p:nvSpPr>
        <p:spPr>
          <a:xfrm>
            <a:off x="838200" y="365125"/>
            <a:ext cx="10515600" cy="1325563"/>
          </a:xfrm>
        </p:spPr>
        <p:txBody>
          <a:bodyPr/>
          <a:lstStyle/>
          <a:p>
            <a:pPr algn="r"/>
            <a:r>
              <a:rPr lang="en-US" err="1"/>
              <a:t>Ms</a:t>
            </a:r>
            <a:r>
              <a:rPr lang="en-US"/>
              <a:t> Naomi Schiff, 75</a:t>
            </a:r>
          </a:p>
        </p:txBody>
      </p:sp>
      <p:sp>
        <p:nvSpPr>
          <p:cNvPr id="11" name="TextBox 10">
            <a:extLst>
              <a:ext uri="{FF2B5EF4-FFF2-40B4-BE49-F238E27FC236}">
                <a16:creationId xmlns:a16="http://schemas.microsoft.com/office/drawing/2014/main" id="{E4189315-585A-78E2-740D-4243F02BC8F6}"/>
              </a:ext>
            </a:extLst>
          </p:cNvPr>
          <p:cNvSpPr txBox="1"/>
          <p:nvPr/>
        </p:nvSpPr>
        <p:spPr>
          <a:xfrm>
            <a:off x="49695" y="4476123"/>
            <a:ext cx="9455811" cy="2308324"/>
          </a:xfrm>
          <a:prstGeom prst="rect">
            <a:avLst/>
          </a:prstGeom>
          <a:noFill/>
        </p:spPr>
        <p:txBody>
          <a:bodyPr wrap="square">
            <a:spAutoFit/>
          </a:bodyPr>
          <a:lstStyle/>
          <a:p>
            <a:r>
              <a:rPr lang="en-US" sz="2400"/>
              <a:t>Which of the statements below would be enough to have you tell Ms. Schiff that she can’t drive anymore?</a:t>
            </a:r>
          </a:p>
          <a:p>
            <a:pPr marL="457200" indent="-457200">
              <a:buFont typeface="+mj-lt"/>
              <a:buAutoNum type="alphaLcParenR"/>
            </a:pPr>
            <a:r>
              <a:rPr lang="en-US" sz="2400">
                <a:solidFill>
                  <a:srgbClr val="00B050"/>
                </a:solidFill>
              </a:rPr>
              <a:t>She can’t dress on her own due to her cognition</a:t>
            </a:r>
          </a:p>
          <a:p>
            <a:pPr marL="457200" indent="-457200">
              <a:buFont typeface="+mj-lt"/>
              <a:buAutoNum type="alphaLcParenR"/>
            </a:pPr>
            <a:r>
              <a:rPr lang="en-US" sz="2400"/>
              <a:t>She can</a:t>
            </a:r>
            <a:r>
              <a:rPr lang="en-CA" sz="2400"/>
              <a:t>’t cook on her own due to her cognition</a:t>
            </a:r>
          </a:p>
          <a:p>
            <a:pPr marL="457200" indent="-457200">
              <a:buFont typeface="+mj-lt"/>
              <a:buAutoNum type="alphaLcParenR"/>
            </a:pPr>
            <a:r>
              <a:rPr lang="en-CA" sz="2400">
                <a:solidFill>
                  <a:srgbClr val="00B050"/>
                </a:solidFill>
              </a:rPr>
              <a:t>She needs help to cook AND take her medications due to her cognition</a:t>
            </a:r>
          </a:p>
          <a:p>
            <a:pPr marL="457200" indent="-457200">
              <a:buFont typeface="+mj-lt"/>
              <a:buAutoNum type="alphaLcParenR"/>
            </a:pPr>
            <a:r>
              <a:rPr lang="en-CA" sz="2400">
                <a:solidFill>
                  <a:srgbClr val="00B050"/>
                </a:solidFill>
              </a:rPr>
              <a:t>She has neck osteoarthritis and can’t move her neck from side to side</a:t>
            </a:r>
            <a:endParaRPr lang="en-US" sz="2400">
              <a:solidFill>
                <a:srgbClr val="00B050"/>
              </a:solidFill>
            </a:endParaRPr>
          </a:p>
        </p:txBody>
      </p:sp>
      <p:sp>
        <p:nvSpPr>
          <p:cNvPr id="4" name="Content Placeholder 2">
            <a:extLst>
              <a:ext uri="{FF2B5EF4-FFF2-40B4-BE49-F238E27FC236}">
                <a16:creationId xmlns:a16="http://schemas.microsoft.com/office/drawing/2014/main" id="{A36FBCB9-9E8C-084C-79BD-F8900D1B98D7}"/>
              </a:ext>
            </a:extLst>
          </p:cNvPr>
          <p:cNvSpPr>
            <a:spLocks noGrp="1"/>
          </p:cNvSpPr>
          <p:nvPr>
            <p:ph idx="1"/>
          </p:nvPr>
        </p:nvSpPr>
        <p:spPr>
          <a:xfrm>
            <a:off x="339319" y="1293092"/>
            <a:ext cx="8945217" cy="2504111"/>
          </a:xfrm>
          <a:solidFill>
            <a:schemeClr val="accent6">
              <a:lumMod val="20000"/>
              <a:lumOff val="80000"/>
            </a:schemeClr>
          </a:solidFill>
          <a:ln w="28575">
            <a:solidFill>
              <a:srgbClr val="00B050"/>
            </a:solidFill>
          </a:ln>
        </p:spPr>
        <p:txBody>
          <a:bodyPr vert="horz" lIns="91440" tIns="45720" rIns="91440" bIns="45720" rtlCol="0" anchor="t">
            <a:normAutofit/>
          </a:bodyPr>
          <a:lstStyle/>
          <a:p>
            <a:r>
              <a:rPr lang="en-US" sz="2200">
                <a:solidFill>
                  <a:srgbClr val="000000"/>
                </a:solidFill>
                <a:cs typeface="Calibri"/>
              </a:rPr>
              <a:t>Other issues to consider:</a:t>
            </a:r>
          </a:p>
          <a:p>
            <a:pPr lvl="1"/>
            <a:r>
              <a:rPr lang="en-US" sz="2200">
                <a:solidFill>
                  <a:srgbClr val="000000"/>
                </a:solidFill>
                <a:cs typeface="Calibri"/>
              </a:rPr>
              <a:t>Physical inability to drive a car (weakness, coordination or sensory issues that impact ability to use the steering wheels, pedals or shoulder check)</a:t>
            </a:r>
          </a:p>
          <a:p>
            <a:pPr lvl="1"/>
            <a:r>
              <a:rPr lang="en-US" sz="2200">
                <a:solidFill>
                  <a:srgbClr val="000000"/>
                </a:solidFill>
                <a:cs typeface="Calibri"/>
              </a:rPr>
              <a:t>Visuospatial issues (visual acuity, visual fields)</a:t>
            </a:r>
          </a:p>
          <a:p>
            <a:pPr lvl="1"/>
            <a:r>
              <a:rPr lang="en-US" sz="2200">
                <a:solidFill>
                  <a:srgbClr val="000000"/>
                </a:solidFill>
                <a:cs typeface="Calibri"/>
              </a:rPr>
              <a:t>Conditions that could alter focus on the road or lead to loss of consciousness (seizures, cardiac arrythmia, hypoglycemia, alcohol…)</a:t>
            </a:r>
          </a:p>
          <a:p>
            <a:endParaRPr lang="en-US" sz="2600">
              <a:solidFill>
                <a:srgbClr val="000000"/>
              </a:solidFill>
              <a:cs typeface="Calibri"/>
            </a:endParaRPr>
          </a:p>
        </p:txBody>
      </p:sp>
      <p:pic>
        <p:nvPicPr>
          <p:cNvPr id="3" name="Picture 2" descr="A person and person standing together&#10;&#10;Description automatically generated">
            <a:extLst>
              <a:ext uri="{FF2B5EF4-FFF2-40B4-BE49-F238E27FC236}">
                <a16:creationId xmlns:a16="http://schemas.microsoft.com/office/drawing/2014/main" id="{3832A23E-8976-87E5-254E-4395E2331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3672" y="1541799"/>
            <a:ext cx="3707219" cy="5497262"/>
          </a:xfrm>
          <a:prstGeom prst="rect">
            <a:avLst/>
          </a:prstGeom>
        </p:spPr>
      </p:pic>
    </p:spTree>
    <p:extLst>
      <p:ext uri="{BB962C8B-B14F-4D97-AF65-F5344CB8AC3E}">
        <p14:creationId xmlns:p14="http://schemas.microsoft.com/office/powerpoint/2010/main" val="3395411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tanding together&#10;&#10;Description automatically generated">
            <a:extLst>
              <a:ext uri="{FF2B5EF4-FFF2-40B4-BE49-F238E27FC236}">
                <a16:creationId xmlns:a16="http://schemas.microsoft.com/office/drawing/2014/main" id="{9B984417-F21E-93CE-AD7D-AB8BA9759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0594" y="1560881"/>
            <a:ext cx="3707219" cy="5497262"/>
          </a:xfrm>
          <a:prstGeom prst="rect">
            <a:avLst/>
          </a:prstGeom>
        </p:spPr>
      </p:pic>
      <p:sp>
        <p:nvSpPr>
          <p:cNvPr id="2" name="Title 1">
            <a:extLst>
              <a:ext uri="{FF2B5EF4-FFF2-40B4-BE49-F238E27FC236}">
                <a16:creationId xmlns:a16="http://schemas.microsoft.com/office/drawing/2014/main" id="{F4BB4133-596F-FCAE-8E9B-C6EF2B731739}"/>
              </a:ext>
            </a:extLst>
          </p:cNvPr>
          <p:cNvSpPr>
            <a:spLocks noGrp="1"/>
          </p:cNvSpPr>
          <p:nvPr>
            <p:ph type="title"/>
          </p:nvPr>
        </p:nvSpPr>
        <p:spPr>
          <a:xfrm>
            <a:off x="838200" y="365125"/>
            <a:ext cx="10515600" cy="1325563"/>
          </a:xfrm>
        </p:spPr>
        <p:txBody>
          <a:bodyPr/>
          <a:lstStyle/>
          <a:p>
            <a:pPr algn="r"/>
            <a:r>
              <a:rPr lang="en-US" err="1"/>
              <a:t>Ms</a:t>
            </a:r>
            <a:r>
              <a:rPr lang="en-US"/>
              <a:t> Naomi Schiff, 75</a:t>
            </a:r>
          </a:p>
        </p:txBody>
      </p:sp>
      <p:sp>
        <p:nvSpPr>
          <p:cNvPr id="7" name="Oval Callout 7">
            <a:extLst>
              <a:ext uri="{FF2B5EF4-FFF2-40B4-BE49-F238E27FC236}">
                <a16:creationId xmlns:a16="http://schemas.microsoft.com/office/drawing/2014/main" id="{7D9ADE2A-C97E-E04C-F7B5-BA3D59779A54}"/>
              </a:ext>
            </a:extLst>
          </p:cNvPr>
          <p:cNvSpPr/>
          <p:nvPr/>
        </p:nvSpPr>
        <p:spPr>
          <a:xfrm>
            <a:off x="3280677" y="4309886"/>
            <a:ext cx="6033727" cy="2270116"/>
          </a:xfrm>
          <a:prstGeom prst="wedgeEllipseCallout">
            <a:avLst>
              <a:gd name="adj1" fmla="val 61851"/>
              <a:gd name="adj2" fmla="val -111259"/>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CDDF4CE-B8D3-9A85-5630-8F582A5E80D1}"/>
              </a:ext>
            </a:extLst>
          </p:cNvPr>
          <p:cNvSpPr txBox="1"/>
          <p:nvPr/>
        </p:nvSpPr>
        <p:spPr>
          <a:xfrm>
            <a:off x="3646850" y="5000323"/>
            <a:ext cx="5463744" cy="1200329"/>
          </a:xfrm>
          <a:prstGeom prst="rect">
            <a:avLst/>
          </a:prstGeom>
          <a:noFill/>
        </p:spPr>
        <p:txBody>
          <a:bodyPr wrap="square" rtlCol="0">
            <a:spAutoFit/>
          </a:bodyPr>
          <a:lstStyle/>
          <a:p>
            <a:pPr algn="ctr"/>
            <a:r>
              <a:rPr lang="en-US" sz="2400" dirty="0"/>
              <a:t>Yes, they did and I brought the test results with me. I’m not sure why this trail thing is relevant but whatever.</a:t>
            </a:r>
          </a:p>
        </p:txBody>
      </p:sp>
      <p:sp>
        <p:nvSpPr>
          <p:cNvPr id="9" name="Rounded Rectangular Callout 6">
            <a:extLst>
              <a:ext uri="{FF2B5EF4-FFF2-40B4-BE49-F238E27FC236}">
                <a16:creationId xmlns:a16="http://schemas.microsoft.com/office/drawing/2014/main" id="{39DB57E7-2056-5136-81BF-3C5F50E2FF6C}"/>
              </a:ext>
            </a:extLst>
          </p:cNvPr>
          <p:cNvSpPr/>
          <p:nvPr/>
        </p:nvSpPr>
        <p:spPr>
          <a:xfrm>
            <a:off x="339150" y="2952452"/>
            <a:ext cx="5893357" cy="1569660"/>
          </a:xfrm>
          <a:prstGeom prst="wedgeRoundRectCallout">
            <a:avLst>
              <a:gd name="adj1" fmla="val -56218"/>
              <a:gd name="adj2" fmla="val 85885"/>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205FD9B-6F1F-07C2-F7E7-05FE7C6877B8}"/>
              </a:ext>
            </a:extLst>
          </p:cNvPr>
          <p:cNvSpPr txBox="1"/>
          <p:nvPr/>
        </p:nvSpPr>
        <p:spPr>
          <a:xfrm>
            <a:off x="534304" y="3016850"/>
            <a:ext cx="5561696" cy="1292662"/>
          </a:xfrm>
          <a:prstGeom prst="rect">
            <a:avLst/>
          </a:prstGeom>
          <a:noFill/>
        </p:spPr>
        <p:txBody>
          <a:bodyPr wrap="square" rtlCol="0">
            <a:spAutoFit/>
          </a:bodyPr>
          <a:lstStyle/>
          <a:p>
            <a:pPr algn="ctr"/>
            <a:r>
              <a:rPr lang="en-US" sz="2600" dirty="0">
                <a:solidFill>
                  <a:schemeClr val="bg1"/>
                </a:solidFill>
              </a:rPr>
              <a:t>Sounds like you may have some mild memory issues. Did they do any other tests in rehab?</a:t>
            </a:r>
            <a:endParaRPr lang="en-US" sz="2400" dirty="0">
              <a:solidFill>
                <a:schemeClr val="bg1"/>
              </a:solidFill>
            </a:endParaRPr>
          </a:p>
        </p:txBody>
      </p:sp>
      <p:sp>
        <p:nvSpPr>
          <p:cNvPr id="12" name="TextBox 11">
            <a:extLst>
              <a:ext uri="{FF2B5EF4-FFF2-40B4-BE49-F238E27FC236}">
                <a16:creationId xmlns:a16="http://schemas.microsoft.com/office/drawing/2014/main" id="{59EAFAC8-21CB-89C0-D6AF-FF95E46BE897}"/>
              </a:ext>
            </a:extLst>
          </p:cNvPr>
          <p:cNvSpPr txBox="1"/>
          <p:nvPr/>
        </p:nvSpPr>
        <p:spPr>
          <a:xfrm>
            <a:off x="196273" y="1289696"/>
            <a:ext cx="9511145" cy="1569660"/>
          </a:xfrm>
          <a:prstGeom prst="rect">
            <a:avLst/>
          </a:prstGeom>
          <a:noFill/>
        </p:spPr>
        <p:txBody>
          <a:bodyPr wrap="square" rtlCol="0">
            <a:spAutoFit/>
          </a:bodyPr>
          <a:lstStyle/>
          <a:p>
            <a:r>
              <a:rPr lang="en-US" sz="2400"/>
              <a:t>You confirm that Ms. Schiff is able to do all her ADLs on her own. Her family has been helping her with </a:t>
            </a:r>
            <a:r>
              <a:rPr lang="en-US" sz="2400" err="1"/>
              <a:t>iADLs</a:t>
            </a:r>
            <a:r>
              <a:rPr lang="en-US" sz="2400"/>
              <a:t> but it is not clear if it is because of cognition. She does have a hard time lifting heavy pans due to her arthritis, but her fine motor skills are sufficient to use a steering wheel safely.  </a:t>
            </a:r>
          </a:p>
        </p:txBody>
      </p:sp>
    </p:spTree>
    <p:extLst>
      <p:ext uri="{BB962C8B-B14F-4D97-AF65-F5344CB8AC3E}">
        <p14:creationId xmlns:p14="http://schemas.microsoft.com/office/powerpoint/2010/main" val="309343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0F2B1E-4F40-6DE7-061F-A71D5CB41F02}"/>
              </a:ext>
            </a:extLst>
          </p:cNvPr>
          <p:cNvSpPr txBox="1"/>
          <p:nvPr/>
        </p:nvSpPr>
        <p:spPr>
          <a:xfrm>
            <a:off x="7158451" y="4523769"/>
            <a:ext cx="2509982" cy="470000"/>
          </a:xfrm>
          <a:prstGeom prst="rect">
            <a:avLst/>
          </a:prstGeom>
          <a:noFill/>
        </p:spPr>
        <p:txBody>
          <a:bodyPr wrap="square">
            <a:spAutoFit/>
          </a:bodyPr>
          <a:lstStyle/>
          <a:p>
            <a:pPr marL="0" indent="0">
              <a:lnSpc>
                <a:spcPct val="107000"/>
              </a:lnSpc>
              <a:spcBef>
                <a:spcPts val="0"/>
              </a:spcBef>
              <a:buNone/>
            </a:pPr>
            <a:r>
              <a:rPr lang="en-CA" sz="2400" b="1"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Ms</a:t>
            </a:r>
            <a:r>
              <a:rPr lang="en-CA" sz="2400" b="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Schiff’s Trail B</a:t>
            </a:r>
            <a:endParaRPr lang="en-CA" sz="2400" b="1">
              <a:solidFill>
                <a:schemeClr val="accent1">
                  <a:lumMod val="7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20C5D43-93F7-608F-12DD-D7AAB9CE9192}"/>
              </a:ext>
            </a:extLst>
          </p:cNvPr>
          <p:cNvSpPr txBox="1"/>
          <p:nvPr/>
        </p:nvSpPr>
        <p:spPr>
          <a:xfrm>
            <a:off x="49695" y="5141141"/>
            <a:ext cx="9455811" cy="1938992"/>
          </a:xfrm>
          <a:prstGeom prst="rect">
            <a:avLst/>
          </a:prstGeom>
          <a:noFill/>
        </p:spPr>
        <p:txBody>
          <a:bodyPr wrap="square" lIns="91440" tIns="45720" rIns="91440" bIns="45720" anchor="t">
            <a:spAutoFit/>
          </a:bodyPr>
          <a:lstStyle/>
          <a:p>
            <a:r>
              <a:rPr lang="en-US" sz="2400" dirty="0"/>
              <a:t>Regarding </a:t>
            </a:r>
            <a:r>
              <a:rPr lang="en-US" sz="2400" dirty="0" err="1"/>
              <a:t>Ms</a:t>
            </a:r>
            <a:r>
              <a:rPr lang="en-US" sz="2400" dirty="0"/>
              <a:t> Schiff’s Trail B test, on the right (pick the </a:t>
            </a:r>
            <a:r>
              <a:rPr lang="en-US" sz="2400" b="1" dirty="0"/>
              <a:t>false</a:t>
            </a:r>
            <a:r>
              <a:rPr lang="en-US" sz="2400" dirty="0"/>
              <a:t> answer):</a:t>
            </a:r>
          </a:p>
          <a:p>
            <a:pPr marL="457200" indent="-457200">
              <a:buFont typeface="Calibri Light" panose="020F0302020204030204"/>
              <a:buAutoNum type="alphaLcParenR"/>
            </a:pPr>
            <a:r>
              <a:rPr lang="en-US" sz="2400" dirty="0"/>
              <a:t>This test can’t be used in isolation to determine driving abilities</a:t>
            </a:r>
            <a:endParaRPr lang="en-US" sz="2400" dirty="0">
              <a:cs typeface="Calibri"/>
            </a:endParaRPr>
          </a:p>
          <a:p>
            <a:pPr marL="457200" indent="-457200">
              <a:buFont typeface="+mj-lt"/>
              <a:buAutoNum type="alphaLcParenR"/>
            </a:pPr>
            <a:r>
              <a:rPr lang="en-US" sz="2400" dirty="0"/>
              <a:t>A score with 3 errors is a fail</a:t>
            </a:r>
          </a:p>
          <a:p>
            <a:pPr marL="457200" indent="-457200">
              <a:buFont typeface="+mj-lt"/>
              <a:buAutoNum type="alphaLcParenR"/>
            </a:pPr>
            <a:r>
              <a:rPr lang="en-US" sz="2400" dirty="0"/>
              <a:t>A score of 4 minutes 22 seconds is a pass</a:t>
            </a:r>
          </a:p>
          <a:p>
            <a:pPr marL="457200" indent="-457200">
              <a:buFont typeface="+mj-lt"/>
              <a:buAutoNum type="alphaLcParenR"/>
            </a:pPr>
            <a:endParaRPr lang="en-US" sz="2400" dirty="0"/>
          </a:p>
        </p:txBody>
      </p:sp>
      <p:pic>
        <p:nvPicPr>
          <p:cNvPr id="6" name="Picture 5">
            <a:extLst>
              <a:ext uri="{FF2B5EF4-FFF2-40B4-BE49-F238E27FC236}">
                <a16:creationId xmlns:a16="http://schemas.microsoft.com/office/drawing/2014/main" id="{47E0D286-761D-01C7-5B89-8FC629C4DD1A}"/>
              </a:ext>
            </a:extLst>
          </p:cNvPr>
          <p:cNvPicPr>
            <a:picLocks noChangeAspect="1"/>
          </p:cNvPicPr>
          <p:nvPr/>
        </p:nvPicPr>
        <p:blipFill rotWithShape="1">
          <a:blip r:embed="rId2"/>
          <a:srcRect l="60442" b="50668"/>
          <a:stretch/>
        </p:blipFill>
        <p:spPr>
          <a:xfrm>
            <a:off x="6480351" y="1614056"/>
            <a:ext cx="1789280" cy="1995714"/>
          </a:xfrm>
          <a:prstGeom prst="rect">
            <a:avLst/>
          </a:prstGeom>
        </p:spPr>
      </p:pic>
      <p:sp>
        <p:nvSpPr>
          <p:cNvPr id="25" name="Oval 24">
            <a:extLst>
              <a:ext uri="{FF2B5EF4-FFF2-40B4-BE49-F238E27FC236}">
                <a16:creationId xmlns:a16="http://schemas.microsoft.com/office/drawing/2014/main" id="{176C6818-684C-8CB5-DC44-C0CC4B5EF3EA}"/>
              </a:ext>
            </a:extLst>
          </p:cNvPr>
          <p:cNvSpPr/>
          <p:nvPr/>
        </p:nvSpPr>
        <p:spPr>
          <a:xfrm>
            <a:off x="3794702" y="2724726"/>
            <a:ext cx="419389" cy="1847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AEF0FC4-5F7D-C463-DF26-D10330F9AA03}"/>
              </a:ext>
            </a:extLst>
          </p:cNvPr>
          <p:cNvPicPr>
            <a:picLocks noChangeAspect="1"/>
          </p:cNvPicPr>
          <p:nvPr/>
        </p:nvPicPr>
        <p:blipFill>
          <a:blip r:embed="rId3"/>
          <a:stretch>
            <a:fillRect/>
          </a:stretch>
        </p:blipFill>
        <p:spPr>
          <a:xfrm>
            <a:off x="8504313" y="0"/>
            <a:ext cx="3541270" cy="4532585"/>
          </a:xfrm>
          <a:prstGeom prst="rect">
            <a:avLst/>
          </a:prstGeom>
        </p:spPr>
      </p:pic>
      <p:sp>
        <p:nvSpPr>
          <p:cNvPr id="24" name="TextBox 23">
            <a:extLst>
              <a:ext uri="{FF2B5EF4-FFF2-40B4-BE49-F238E27FC236}">
                <a16:creationId xmlns:a16="http://schemas.microsoft.com/office/drawing/2014/main" id="{11974382-84A7-F730-F25D-E6DEA00543A0}"/>
              </a:ext>
            </a:extLst>
          </p:cNvPr>
          <p:cNvSpPr txBox="1"/>
          <p:nvPr/>
        </p:nvSpPr>
        <p:spPr>
          <a:xfrm>
            <a:off x="5847352" y="3857810"/>
            <a:ext cx="914353" cy="369332"/>
          </a:xfrm>
          <a:prstGeom prst="rect">
            <a:avLst/>
          </a:prstGeom>
          <a:noFill/>
        </p:spPr>
        <p:txBody>
          <a:bodyPr wrap="none" rtlCol="0">
            <a:spAutoFit/>
          </a:bodyPr>
          <a:lstStyle/>
          <a:p>
            <a:r>
              <a:rPr lang="en-US" dirty="0">
                <a:solidFill>
                  <a:srgbClr val="FF0000"/>
                </a:solidFill>
              </a:rPr>
              <a:t>3 errors</a:t>
            </a:r>
          </a:p>
        </p:txBody>
      </p:sp>
      <p:cxnSp>
        <p:nvCxnSpPr>
          <p:cNvPr id="21" name="Straight Arrow Connector 20">
            <a:extLst>
              <a:ext uri="{FF2B5EF4-FFF2-40B4-BE49-F238E27FC236}">
                <a16:creationId xmlns:a16="http://schemas.microsoft.com/office/drawing/2014/main" id="{BA678E53-9C56-C929-9DC3-5814DCEEF5EC}"/>
              </a:ext>
            </a:extLst>
          </p:cNvPr>
          <p:cNvCxnSpPr>
            <a:cxnSpLocks/>
          </p:cNvCxnSpPr>
          <p:nvPr/>
        </p:nvCxnSpPr>
        <p:spPr>
          <a:xfrm flipV="1">
            <a:off x="6616326" y="3538877"/>
            <a:ext cx="573547" cy="2890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1CAFD4B-5FDA-C279-63E5-D70B2ABB0A41}"/>
              </a:ext>
            </a:extLst>
          </p:cNvPr>
          <p:cNvPicPr>
            <a:picLocks noChangeAspect="1"/>
          </p:cNvPicPr>
          <p:nvPr/>
        </p:nvPicPr>
        <p:blipFill>
          <a:blip r:embed="rId4"/>
          <a:stretch>
            <a:fillRect/>
          </a:stretch>
        </p:blipFill>
        <p:spPr>
          <a:xfrm>
            <a:off x="653368" y="50272"/>
            <a:ext cx="3554828" cy="4717101"/>
          </a:xfrm>
          <a:prstGeom prst="rect">
            <a:avLst/>
          </a:prstGeom>
        </p:spPr>
      </p:pic>
      <p:sp>
        <p:nvSpPr>
          <p:cNvPr id="17" name="TextBox 16">
            <a:extLst>
              <a:ext uri="{FF2B5EF4-FFF2-40B4-BE49-F238E27FC236}">
                <a16:creationId xmlns:a16="http://schemas.microsoft.com/office/drawing/2014/main" id="{A1E48062-CEBF-6215-B06F-1CA1440C8649}"/>
              </a:ext>
            </a:extLst>
          </p:cNvPr>
          <p:cNvSpPr txBox="1"/>
          <p:nvPr/>
        </p:nvSpPr>
        <p:spPr>
          <a:xfrm>
            <a:off x="1494414" y="4532585"/>
            <a:ext cx="2509982" cy="470000"/>
          </a:xfrm>
          <a:prstGeom prst="rect">
            <a:avLst/>
          </a:prstGeom>
          <a:noFill/>
        </p:spPr>
        <p:txBody>
          <a:bodyPr wrap="square">
            <a:spAutoFit/>
          </a:bodyPr>
          <a:lstStyle/>
          <a:p>
            <a:pPr marL="0" indent="0">
              <a:lnSpc>
                <a:spcPct val="107000"/>
              </a:lnSpc>
              <a:spcBef>
                <a:spcPts val="0"/>
              </a:spcBef>
              <a:buNone/>
            </a:pPr>
            <a:r>
              <a:rPr lang="en-CA" sz="2400" b="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Sample Trail B</a:t>
            </a:r>
            <a:endParaRPr lang="en-CA" sz="2400" b="1">
              <a:solidFill>
                <a:schemeClr val="accent1">
                  <a:lumMod val="7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D2D1A7F7-8CBD-48D4-49EA-0AA7C58A5FA4}"/>
              </a:ext>
            </a:extLst>
          </p:cNvPr>
          <p:cNvSpPr/>
          <p:nvPr/>
        </p:nvSpPr>
        <p:spPr>
          <a:xfrm>
            <a:off x="7464323" y="3320703"/>
            <a:ext cx="337373" cy="2890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CCFAECE-7842-79F3-5B51-5B8B71192B9E}"/>
              </a:ext>
            </a:extLst>
          </p:cNvPr>
          <p:cNvSpPr txBox="1"/>
          <p:nvPr/>
        </p:nvSpPr>
        <p:spPr>
          <a:xfrm>
            <a:off x="5482050" y="1352310"/>
            <a:ext cx="1227900" cy="646331"/>
          </a:xfrm>
          <a:prstGeom prst="rect">
            <a:avLst/>
          </a:prstGeom>
          <a:noFill/>
        </p:spPr>
        <p:txBody>
          <a:bodyPr wrap="none" rtlCol="0">
            <a:spAutoFit/>
          </a:bodyPr>
          <a:lstStyle/>
          <a:p>
            <a:r>
              <a:rPr lang="en-US">
                <a:solidFill>
                  <a:srgbClr val="FF0000"/>
                </a:solidFill>
              </a:rPr>
              <a:t>4 minutes</a:t>
            </a:r>
            <a:br>
              <a:rPr lang="en-US">
                <a:solidFill>
                  <a:srgbClr val="FF0000"/>
                </a:solidFill>
              </a:rPr>
            </a:br>
            <a:r>
              <a:rPr lang="en-US">
                <a:solidFill>
                  <a:srgbClr val="FF0000"/>
                </a:solidFill>
              </a:rPr>
              <a:t>22 seconds</a:t>
            </a:r>
          </a:p>
        </p:txBody>
      </p:sp>
      <p:cxnSp>
        <p:nvCxnSpPr>
          <p:cNvPr id="7" name="Straight Arrow Connector 6">
            <a:extLst>
              <a:ext uri="{FF2B5EF4-FFF2-40B4-BE49-F238E27FC236}">
                <a16:creationId xmlns:a16="http://schemas.microsoft.com/office/drawing/2014/main" id="{FA2D801F-567B-3B3D-2638-2FDF590A0D32}"/>
              </a:ext>
            </a:extLst>
          </p:cNvPr>
          <p:cNvCxnSpPr>
            <a:cxnSpLocks/>
          </p:cNvCxnSpPr>
          <p:nvPr/>
        </p:nvCxnSpPr>
        <p:spPr>
          <a:xfrm>
            <a:off x="6091230" y="1933217"/>
            <a:ext cx="543560" cy="4524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7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 calcmode="lin" valueType="num">
                                      <p:cBhvr additive="base">
                                        <p:cTn id="4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xEl>
                                              <p:pRg st="3" end="3"/>
                                            </p:txEl>
                                          </p:spTgt>
                                        </p:tgtEl>
                                        <p:attrNameLst>
                                          <p:attrName>style.visibility</p:attrName>
                                        </p:attrNameLst>
                                      </p:cBhvr>
                                      <p:to>
                                        <p:strVal val="visible"/>
                                      </p:to>
                                    </p:set>
                                    <p:anim calcmode="lin" valueType="num">
                                      <p:cBhvr additive="base">
                                        <p:cTn id="4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4133-596F-FCAE-8E9B-C6EF2B731739}"/>
              </a:ext>
            </a:extLst>
          </p:cNvPr>
          <p:cNvSpPr>
            <a:spLocks noGrp="1"/>
          </p:cNvSpPr>
          <p:nvPr>
            <p:ph type="title"/>
          </p:nvPr>
        </p:nvSpPr>
        <p:spPr>
          <a:xfrm>
            <a:off x="838200" y="365125"/>
            <a:ext cx="10515600" cy="1325563"/>
          </a:xfrm>
        </p:spPr>
        <p:txBody>
          <a:bodyPr/>
          <a:lstStyle/>
          <a:p>
            <a:pPr algn="r"/>
            <a:r>
              <a:rPr lang="en-US" err="1"/>
              <a:t>Ms</a:t>
            </a:r>
            <a:r>
              <a:rPr lang="en-US"/>
              <a:t> Naomi Schiff, 75</a:t>
            </a:r>
          </a:p>
        </p:txBody>
      </p:sp>
      <p:sp>
        <p:nvSpPr>
          <p:cNvPr id="11" name="TextBox 10">
            <a:extLst>
              <a:ext uri="{FF2B5EF4-FFF2-40B4-BE49-F238E27FC236}">
                <a16:creationId xmlns:a16="http://schemas.microsoft.com/office/drawing/2014/main" id="{E4189315-585A-78E2-740D-4243F02BC8F6}"/>
              </a:ext>
            </a:extLst>
          </p:cNvPr>
          <p:cNvSpPr txBox="1"/>
          <p:nvPr/>
        </p:nvSpPr>
        <p:spPr>
          <a:xfrm>
            <a:off x="49695" y="5141141"/>
            <a:ext cx="9455811" cy="1938992"/>
          </a:xfrm>
          <a:prstGeom prst="rect">
            <a:avLst/>
          </a:prstGeom>
          <a:noFill/>
        </p:spPr>
        <p:txBody>
          <a:bodyPr wrap="square">
            <a:spAutoFit/>
          </a:bodyPr>
          <a:lstStyle/>
          <a:p>
            <a:r>
              <a:rPr lang="en-US" sz="2400"/>
              <a:t>Regarding </a:t>
            </a:r>
            <a:r>
              <a:rPr lang="en-US" sz="2400" err="1"/>
              <a:t>Ms</a:t>
            </a:r>
            <a:r>
              <a:rPr lang="en-US" sz="2400"/>
              <a:t> Schiff’s Trail B test, on the right (pick the </a:t>
            </a:r>
            <a:r>
              <a:rPr lang="en-US" sz="2400" b="1"/>
              <a:t>false</a:t>
            </a:r>
            <a:r>
              <a:rPr lang="en-US" sz="2400"/>
              <a:t> answer):</a:t>
            </a:r>
          </a:p>
          <a:p>
            <a:pPr marL="457200" indent="-457200">
              <a:buFont typeface="+mj-lt"/>
              <a:buAutoNum type="alphaLcParenR"/>
            </a:pPr>
            <a:r>
              <a:rPr lang="en-US" sz="2400"/>
              <a:t>This test can’t be used in isolation to determine driving abilities</a:t>
            </a:r>
          </a:p>
          <a:p>
            <a:pPr marL="457200" indent="-457200">
              <a:buFont typeface="+mj-lt"/>
              <a:buAutoNum type="alphaLcParenR"/>
            </a:pPr>
            <a:r>
              <a:rPr lang="en-US" sz="2400"/>
              <a:t>A score with 3 errors is a fail</a:t>
            </a:r>
          </a:p>
          <a:p>
            <a:pPr marL="457200" indent="-457200">
              <a:buFont typeface="+mj-lt"/>
              <a:buAutoNum type="alphaLcParenR"/>
            </a:pPr>
            <a:r>
              <a:rPr lang="en-US" sz="2400">
                <a:solidFill>
                  <a:srgbClr val="FF0000"/>
                </a:solidFill>
              </a:rPr>
              <a:t>A score of 4 minutes 22 seconds is a pass</a:t>
            </a:r>
          </a:p>
          <a:p>
            <a:pPr marL="457200" indent="-457200">
              <a:buFont typeface="+mj-lt"/>
              <a:buAutoNum type="alphaLcParenR"/>
            </a:pPr>
            <a:endParaRPr lang="en-US" sz="2400"/>
          </a:p>
        </p:txBody>
      </p:sp>
      <p:sp>
        <p:nvSpPr>
          <p:cNvPr id="7" name="Content Placeholder 2">
            <a:extLst>
              <a:ext uri="{FF2B5EF4-FFF2-40B4-BE49-F238E27FC236}">
                <a16:creationId xmlns:a16="http://schemas.microsoft.com/office/drawing/2014/main" id="{1FDDC4C0-0B0E-5896-7F3B-B80CEB34EFF8}"/>
              </a:ext>
            </a:extLst>
          </p:cNvPr>
          <p:cNvSpPr txBox="1">
            <a:spLocks/>
          </p:cNvSpPr>
          <p:nvPr/>
        </p:nvSpPr>
        <p:spPr>
          <a:xfrm>
            <a:off x="266945" y="1614939"/>
            <a:ext cx="9227016" cy="2492990"/>
          </a:xfrm>
          <a:prstGeom prst="rect">
            <a:avLst/>
          </a:prstGeom>
          <a:solidFill>
            <a:schemeClr val="accent2">
              <a:lumMod val="20000"/>
              <a:lumOff val="80000"/>
            </a:schemeClr>
          </a:solidFill>
          <a:ln w="28575">
            <a:solidFill>
              <a:schemeClr val="accent2"/>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solidFill>
                  <a:srgbClr val="000000"/>
                </a:solidFill>
                <a:cs typeface="Calibri"/>
              </a:rPr>
              <a:t>A score of &gt;3minutes or ≥3 errors is a “fail” – the longer it takes and the more errors, the more certain that the patient is not safe to drive.</a:t>
            </a:r>
          </a:p>
          <a:p>
            <a:r>
              <a:rPr lang="en-US" sz="2600">
                <a:solidFill>
                  <a:srgbClr val="000000"/>
                </a:solidFill>
                <a:cs typeface="Calibri"/>
              </a:rPr>
              <a:t>A score of 2-3 minutes or 2 errors is unclear. </a:t>
            </a:r>
          </a:p>
          <a:p>
            <a:r>
              <a:rPr lang="en-US" sz="2600">
                <a:solidFill>
                  <a:srgbClr val="000000"/>
                </a:solidFill>
                <a:cs typeface="Calibri"/>
              </a:rPr>
              <a:t>A score of </a:t>
            </a:r>
            <a:r>
              <a:rPr lang="en-US" sz="2800"/>
              <a:t>&lt;2 minute and 0 or 1 error is a pass.</a:t>
            </a:r>
            <a:endParaRPr lang="en-US" sz="2600">
              <a:solidFill>
                <a:srgbClr val="000000"/>
              </a:solidFill>
              <a:cs typeface="Calibri"/>
            </a:endParaRPr>
          </a:p>
        </p:txBody>
      </p:sp>
      <p:pic>
        <p:nvPicPr>
          <p:cNvPr id="3" name="Picture 2" descr="A person and person standing together&#10;&#10;Description automatically generated">
            <a:extLst>
              <a:ext uri="{FF2B5EF4-FFF2-40B4-BE49-F238E27FC236}">
                <a16:creationId xmlns:a16="http://schemas.microsoft.com/office/drawing/2014/main" id="{EA9CB1A6-8325-601D-2686-9A5D72195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6074" y="1582871"/>
            <a:ext cx="3707219" cy="5497262"/>
          </a:xfrm>
          <a:prstGeom prst="rect">
            <a:avLst/>
          </a:prstGeom>
        </p:spPr>
      </p:pic>
    </p:spTree>
    <p:extLst>
      <p:ext uri="{BB962C8B-B14F-4D97-AF65-F5344CB8AC3E}">
        <p14:creationId xmlns:p14="http://schemas.microsoft.com/office/powerpoint/2010/main" val="1846270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8">
            <a:extLst>
              <a:ext uri="{FF2B5EF4-FFF2-40B4-BE49-F238E27FC236}">
                <a16:creationId xmlns:a16="http://schemas.microsoft.com/office/drawing/2014/main" id="{A3388362-159E-9FAD-AA13-D89F951E9D15}"/>
              </a:ext>
            </a:extLst>
          </p:cNvPr>
          <p:cNvSpPr/>
          <p:nvPr/>
        </p:nvSpPr>
        <p:spPr>
          <a:xfrm>
            <a:off x="309562" y="258267"/>
            <a:ext cx="11572875" cy="6599733"/>
          </a:xfrm>
          <a:prstGeom prst="star10">
            <a:avLst/>
          </a:prstGeom>
          <a:solidFill>
            <a:schemeClr val="accent6">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It’s not easy!</a:t>
            </a:r>
          </a:p>
          <a:p>
            <a:pPr algn="ctr"/>
            <a:r>
              <a:rPr lang="en-CA" sz="2800">
                <a:solidFill>
                  <a:schemeClr val="tx1"/>
                </a:solidFill>
              </a:rPr>
              <a:t>Most people will outlive their “driving expectancy” by 7-10 years, yet most don’t plan ahead for the day they won’t be able to drive. Addressing fitness to drive is one of the hardest jobs of primary care providers. The lack of a one size fits all approach makes it even more challenging. It is not uncommon for primary care providers to fear damaging the doctor-patient relationship and to negatively impact the patient’s quality of life. </a:t>
            </a:r>
          </a:p>
        </p:txBody>
      </p:sp>
    </p:spTree>
    <p:extLst>
      <p:ext uri="{BB962C8B-B14F-4D97-AF65-F5344CB8AC3E}">
        <p14:creationId xmlns:p14="http://schemas.microsoft.com/office/powerpoint/2010/main" val="760689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tanding together&#10;&#10;Description automatically generated">
            <a:extLst>
              <a:ext uri="{FF2B5EF4-FFF2-40B4-BE49-F238E27FC236}">
                <a16:creationId xmlns:a16="http://schemas.microsoft.com/office/drawing/2014/main" id="{3AE269AE-93CA-6FFA-6628-CF6819769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218" y="1521839"/>
            <a:ext cx="3707219" cy="5497262"/>
          </a:xfrm>
          <a:prstGeom prst="rect">
            <a:avLst/>
          </a:prstGeom>
        </p:spPr>
      </p:pic>
      <p:sp>
        <p:nvSpPr>
          <p:cNvPr id="2" name="Title 1">
            <a:extLst>
              <a:ext uri="{FF2B5EF4-FFF2-40B4-BE49-F238E27FC236}">
                <a16:creationId xmlns:a16="http://schemas.microsoft.com/office/drawing/2014/main" id="{F4BB4133-596F-FCAE-8E9B-C6EF2B731739}"/>
              </a:ext>
            </a:extLst>
          </p:cNvPr>
          <p:cNvSpPr>
            <a:spLocks noGrp="1"/>
          </p:cNvSpPr>
          <p:nvPr>
            <p:ph type="title"/>
          </p:nvPr>
        </p:nvSpPr>
        <p:spPr>
          <a:xfrm>
            <a:off x="838200" y="365125"/>
            <a:ext cx="10515600" cy="1325563"/>
          </a:xfrm>
        </p:spPr>
        <p:txBody>
          <a:bodyPr/>
          <a:lstStyle/>
          <a:p>
            <a:pPr algn="r"/>
            <a:r>
              <a:rPr lang="en-US" err="1"/>
              <a:t>Ms</a:t>
            </a:r>
            <a:r>
              <a:rPr lang="en-US"/>
              <a:t> Naomi Schiff, 75</a:t>
            </a:r>
          </a:p>
        </p:txBody>
      </p:sp>
      <p:sp>
        <p:nvSpPr>
          <p:cNvPr id="7" name="Rounded Rectangular Callout 6">
            <a:extLst>
              <a:ext uri="{FF2B5EF4-FFF2-40B4-BE49-F238E27FC236}">
                <a16:creationId xmlns:a16="http://schemas.microsoft.com/office/drawing/2014/main" id="{FE09AE1F-552B-34B8-34CB-99BBF839E9FB}"/>
              </a:ext>
            </a:extLst>
          </p:cNvPr>
          <p:cNvSpPr/>
          <p:nvPr/>
        </p:nvSpPr>
        <p:spPr>
          <a:xfrm>
            <a:off x="549875" y="212134"/>
            <a:ext cx="5463744" cy="1720494"/>
          </a:xfrm>
          <a:prstGeom prst="wedgeRoundRectCallout">
            <a:avLst>
              <a:gd name="adj1" fmla="val -59430"/>
              <a:gd name="adj2" fmla="val 173620"/>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77A0E95-0DA8-8239-15D9-DD8EE7174389}"/>
              </a:ext>
            </a:extLst>
          </p:cNvPr>
          <p:cNvSpPr txBox="1"/>
          <p:nvPr/>
        </p:nvSpPr>
        <p:spPr>
          <a:xfrm>
            <a:off x="549875" y="336539"/>
            <a:ext cx="5561696" cy="1569660"/>
          </a:xfrm>
          <a:prstGeom prst="rect">
            <a:avLst/>
          </a:prstGeom>
          <a:noFill/>
        </p:spPr>
        <p:txBody>
          <a:bodyPr wrap="square" rtlCol="0">
            <a:spAutoFit/>
          </a:bodyPr>
          <a:lstStyle/>
          <a:p>
            <a:pPr algn="ctr"/>
            <a:r>
              <a:rPr lang="en-US" sz="2400" dirty="0">
                <a:solidFill>
                  <a:schemeClr val="bg1"/>
                </a:solidFill>
              </a:rPr>
              <a:t>Well, </a:t>
            </a:r>
            <a:r>
              <a:rPr lang="en-US" sz="2400" dirty="0" err="1">
                <a:solidFill>
                  <a:schemeClr val="bg1"/>
                </a:solidFill>
              </a:rPr>
              <a:t>Ms</a:t>
            </a:r>
            <a:r>
              <a:rPr lang="en-US" sz="2400" dirty="0">
                <a:solidFill>
                  <a:schemeClr val="bg1"/>
                </a:solidFill>
              </a:rPr>
              <a:t> Schiff. I am sorry to say, but the trail test gives us some idea of how safe you will be on the road. I’m worried you shouldn’t be driving. </a:t>
            </a:r>
          </a:p>
        </p:txBody>
      </p:sp>
      <p:sp>
        <p:nvSpPr>
          <p:cNvPr id="9" name="Oval Callout 7">
            <a:extLst>
              <a:ext uri="{FF2B5EF4-FFF2-40B4-BE49-F238E27FC236}">
                <a16:creationId xmlns:a16="http://schemas.microsoft.com/office/drawing/2014/main" id="{A8F333D8-ADF1-2050-27D7-6A56423B9056}"/>
              </a:ext>
            </a:extLst>
          </p:cNvPr>
          <p:cNvSpPr/>
          <p:nvPr/>
        </p:nvSpPr>
        <p:spPr>
          <a:xfrm>
            <a:off x="4704258" y="1690688"/>
            <a:ext cx="4714695" cy="1169877"/>
          </a:xfrm>
          <a:prstGeom prst="wedgeEllipseCallout">
            <a:avLst>
              <a:gd name="adj1" fmla="val 60015"/>
              <a:gd name="adj2" fmla="val 44147"/>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27968A-FB27-6D3C-62EE-715FE387FAD0}"/>
              </a:ext>
            </a:extLst>
          </p:cNvPr>
          <p:cNvSpPr txBox="1"/>
          <p:nvPr/>
        </p:nvSpPr>
        <p:spPr>
          <a:xfrm>
            <a:off x="4432640" y="2080423"/>
            <a:ext cx="5463744" cy="461665"/>
          </a:xfrm>
          <a:prstGeom prst="rect">
            <a:avLst/>
          </a:prstGeom>
          <a:noFill/>
        </p:spPr>
        <p:txBody>
          <a:bodyPr wrap="square" rtlCol="0">
            <a:spAutoFit/>
          </a:bodyPr>
          <a:lstStyle/>
          <a:p>
            <a:pPr algn="ctr"/>
            <a:r>
              <a:rPr lang="en-US" sz="2400"/>
              <a:t>This makes no sense to me.</a:t>
            </a:r>
          </a:p>
        </p:txBody>
      </p:sp>
      <p:sp>
        <p:nvSpPr>
          <p:cNvPr id="12" name="Rounded Rectangular Callout 6">
            <a:extLst>
              <a:ext uri="{FF2B5EF4-FFF2-40B4-BE49-F238E27FC236}">
                <a16:creationId xmlns:a16="http://schemas.microsoft.com/office/drawing/2014/main" id="{6E73FCB8-806B-BC43-C390-5892C60531E4}"/>
              </a:ext>
            </a:extLst>
          </p:cNvPr>
          <p:cNvSpPr/>
          <p:nvPr/>
        </p:nvSpPr>
        <p:spPr>
          <a:xfrm>
            <a:off x="371476" y="2689884"/>
            <a:ext cx="8643215" cy="1780516"/>
          </a:xfrm>
          <a:prstGeom prst="wedgeRoundRectCallout">
            <a:avLst>
              <a:gd name="adj1" fmla="val -53625"/>
              <a:gd name="adj2" fmla="val 76548"/>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7662971-4C7D-4A1D-F79A-E3A34A6C532B}"/>
              </a:ext>
            </a:extLst>
          </p:cNvPr>
          <p:cNvSpPr txBox="1"/>
          <p:nvPr/>
        </p:nvSpPr>
        <p:spPr>
          <a:xfrm>
            <a:off x="470984" y="2807136"/>
            <a:ext cx="8405161" cy="1569660"/>
          </a:xfrm>
          <a:prstGeom prst="rect">
            <a:avLst/>
          </a:prstGeom>
          <a:noFill/>
        </p:spPr>
        <p:txBody>
          <a:bodyPr wrap="square" rtlCol="0">
            <a:spAutoFit/>
          </a:bodyPr>
          <a:lstStyle/>
          <a:p>
            <a:pPr algn="ctr"/>
            <a:r>
              <a:rPr lang="en-US" sz="2400" dirty="0">
                <a:solidFill>
                  <a:schemeClr val="bg1"/>
                </a:solidFill>
              </a:rPr>
              <a:t>I know it feels weird. These tests tell us about your memory, your ability to switch tasks, to perceive relationships of objects in space, to concentrate. All important things on the road… </a:t>
            </a:r>
            <a:r>
              <a:rPr lang="en-CA" sz="2400" dirty="0">
                <a:solidFill>
                  <a:schemeClr val="bg1"/>
                </a:solidFill>
              </a:rPr>
              <a:t>It would be awful if something were to happen to you or someone else. </a:t>
            </a:r>
            <a:endParaRPr lang="en-US" sz="2400" dirty="0">
              <a:solidFill>
                <a:schemeClr val="bg1"/>
              </a:solidFill>
            </a:endParaRPr>
          </a:p>
        </p:txBody>
      </p:sp>
      <p:sp>
        <p:nvSpPr>
          <p:cNvPr id="14" name="Oval Callout 7">
            <a:extLst>
              <a:ext uri="{FF2B5EF4-FFF2-40B4-BE49-F238E27FC236}">
                <a16:creationId xmlns:a16="http://schemas.microsoft.com/office/drawing/2014/main" id="{6656F04B-7AC0-AC5A-4963-F31D6E7AF42E}"/>
              </a:ext>
            </a:extLst>
          </p:cNvPr>
          <p:cNvSpPr/>
          <p:nvPr/>
        </p:nvSpPr>
        <p:spPr>
          <a:xfrm>
            <a:off x="2170545" y="4811226"/>
            <a:ext cx="6132947" cy="2046774"/>
          </a:xfrm>
          <a:prstGeom prst="wedgeEllipseCallout">
            <a:avLst>
              <a:gd name="adj1" fmla="val 80053"/>
              <a:gd name="adj2" fmla="val -97841"/>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A13FEA5-0A4C-F68F-7466-EDC919FB9130}"/>
              </a:ext>
            </a:extLst>
          </p:cNvPr>
          <p:cNvSpPr txBox="1"/>
          <p:nvPr/>
        </p:nvSpPr>
        <p:spPr>
          <a:xfrm>
            <a:off x="2290618" y="5292546"/>
            <a:ext cx="5636661" cy="1200329"/>
          </a:xfrm>
          <a:prstGeom prst="rect">
            <a:avLst/>
          </a:prstGeom>
          <a:noFill/>
        </p:spPr>
        <p:txBody>
          <a:bodyPr wrap="square" rtlCol="0">
            <a:spAutoFit/>
          </a:bodyPr>
          <a:lstStyle/>
          <a:p>
            <a:pPr algn="ctr"/>
            <a:r>
              <a:rPr lang="en-US" sz="2400" dirty="0"/>
              <a:t>Ok, how about at least repeating them… I was all dopey when they did it. It was right after my surgery. </a:t>
            </a:r>
          </a:p>
        </p:txBody>
      </p:sp>
    </p:spTree>
    <p:extLst>
      <p:ext uri="{BB962C8B-B14F-4D97-AF65-F5344CB8AC3E}">
        <p14:creationId xmlns:p14="http://schemas.microsoft.com/office/powerpoint/2010/main" val="357021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4" grpId="0" animBg="1"/>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tanding together&#10;&#10;Description automatically generated">
            <a:extLst>
              <a:ext uri="{FF2B5EF4-FFF2-40B4-BE49-F238E27FC236}">
                <a16:creationId xmlns:a16="http://schemas.microsoft.com/office/drawing/2014/main" id="{1E111F20-8001-A1A4-E578-D9C9752EB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3638" y="1560115"/>
            <a:ext cx="3707219" cy="5497262"/>
          </a:xfrm>
          <a:prstGeom prst="rect">
            <a:avLst/>
          </a:prstGeom>
        </p:spPr>
      </p:pic>
      <p:sp>
        <p:nvSpPr>
          <p:cNvPr id="2" name="Title 1">
            <a:extLst>
              <a:ext uri="{FF2B5EF4-FFF2-40B4-BE49-F238E27FC236}">
                <a16:creationId xmlns:a16="http://schemas.microsoft.com/office/drawing/2014/main" id="{F4BB4133-596F-FCAE-8E9B-C6EF2B731739}"/>
              </a:ext>
            </a:extLst>
          </p:cNvPr>
          <p:cNvSpPr>
            <a:spLocks noGrp="1"/>
          </p:cNvSpPr>
          <p:nvPr>
            <p:ph type="title"/>
          </p:nvPr>
        </p:nvSpPr>
        <p:spPr>
          <a:xfrm>
            <a:off x="838200" y="365125"/>
            <a:ext cx="10515600" cy="1325563"/>
          </a:xfrm>
        </p:spPr>
        <p:txBody>
          <a:bodyPr/>
          <a:lstStyle/>
          <a:p>
            <a:pPr algn="r"/>
            <a:r>
              <a:rPr lang="en-US" err="1"/>
              <a:t>Ms</a:t>
            </a:r>
            <a:r>
              <a:rPr lang="en-US"/>
              <a:t> Naomi Schiff</a:t>
            </a:r>
          </a:p>
        </p:txBody>
      </p:sp>
      <p:sp>
        <p:nvSpPr>
          <p:cNvPr id="7" name="Rounded Rectangular Callout 6">
            <a:extLst>
              <a:ext uri="{FF2B5EF4-FFF2-40B4-BE49-F238E27FC236}">
                <a16:creationId xmlns:a16="http://schemas.microsoft.com/office/drawing/2014/main" id="{FE09AE1F-552B-34B8-34CB-99BBF839E9FB}"/>
              </a:ext>
            </a:extLst>
          </p:cNvPr>
          <p:cNvSpPr/>
          <p:nvPr/>
        </p:nvSpPr>
        <p:spPr>
          <a:xfrm>
            <a:off x="1" y="212133"/>
            <a:ext cx="7190364" cy="2877295"/>
          </a:xfrm>
          <a:prstGeom prst="wedgeRoundRectCallout">
            <a:avLst>
              <a:gd name="adj1" fmla="val -46713"/>
              <a:gd name="adj2" fmla="val 77046"/>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77A0E95-0DA8-8239-15D9-DD8EE7174389}"/>
              </a:ext>
            </a:extLst>
          </p:cNvPr>
          <p:cNvSpPr txBox="1"/>
          <p:nvPr/>
        </p:nvSpPr>
        <p:spPr>
          <a:xfrm>
            <a:off x="71021" y="336538"/>
            <a:ext cx="6764785" cy="2677656"/>
          </a:xfrm>
          <a:prstGeom prst="rect">
            <a:avLst/>
          </a:prstGeom>
          <a:noFill/>
        </p:spPr>
        <p:txBody>
          <a:bodyPr wrap="square" rtlCol="0">
            <a:spAutoFit/>
          </a:bodyPr>
          <a:lstStyle/>
          <a:p>
            <a:pPr algn="ctr"/>
            <a:r>
              <a:rPr lang="en-US" sz="2400" dirty="0">
                <a:solidFill>
                  <a:schemeClr val="bg1"/>
                </a:solidFill>
                <a:effectLst/>
              </a:rPr>
              <a:t>I just need you to know that </a:t>
            </a:r>
            <a:r>
              <a:rPr lang="en-US" sz="2400" dirty="0">
                <a:solidFill>
                  <a:schemeClr val="bg1"/>
                </a:solidFill>
              </a:rPr>
              <a:t>while it is not</a:t>
            </a:r>
            <a:r>
              <a:rPr lang="en-US" sz="2400" dirty="0">
                <a:solidFill>
                  <a:schemeClr val="bg1"/>
                </a:solidFill>
                <a:effectLst/>
              </a:rPr>
              <a:t> my legal duty to report medical conditions that may affect driving, it is yours. I don't do on-road testing, of course. Let's re-do your testing and if there are still problems, I would have to suggest that you do an on-road assessment if you still want to drive. Unfortunately, you would have to pay for it… </a:t>
            </a:r>
            <a:endParaRPr lang="en-US" sz="2400" dirty="0">
              <a:solidFill>
                <a:schemeClr val="bg1"/>
              </a:solidFill>
            </a:endParaRPr>
          </a:p>
        </p:txBody>
      </p:sp>
      <p:sp>
        <p:nvSpPr>
          <p:cNvPr id="4" name="10-Point Star 8">
            <a:extLst>
              <a:ext uri="{FF2B5EF4-FFF2-40B4-BE49-F238E27FC236}">
                <a16:creationId xmlns:a16="http://schemas.microsoft.com/office/drawing/2014/main" id="{26AF2413-999D-3A2B-1F89-A75672492F64}"/>
              </a:ext>
            </a:extLst>
          </p:cNvPr>
          <p:cNvSpPr/>
          <p:nvPr/>
        </p:nvSpPr>
        <p:spPr>
          <a:xfrm>
            <a:off x="3417904" y="2805343"/>
            <a:ext cx="7190364" cy="4252034"/>
          </a:xfrm>
          <a:prstGeom prst="star10">
            <a:avLst/>
          </a:prstGeom>
          <a:solidFill>
            <a:schemeClr val="accent6">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The MMSE and MoCA have good test-retest reliability. A change of ≥ 5 points on the MMSE and 3 points on the MoCA would be needed to show a “real” change (improvement or deterioration). There is less data for Trail B. Delirium post surgery or narcotics could definitely impact cognition.</a:t>
            </a:r>
          </a:p>
        </p:txBody>
      </p:sp>
    </p:spTree>
    <p:extLst>
      <p:ext uri="{BB962C8B-B14F-4D97-AF65-F5344CB8AC3E}">
        <p14:creationId xmlns:p14="http://schemas.microsoft.com/office/powerpoint/2010/main" val="148583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C81C9A33-35E2-954D-9E1E-AB6FE7C07DA9}"/>
              </a:ext>
            </a:extLst>
          </p:cNvPr>
          <p:cNvSpPr txBox="1">
            <a:spLocks/>
          </p:cNvSpPr>
          <p:nvPr/>
        </p:nvSpPr>
        <p:spPr>
          <a:xfrm>
            <a:off x="486697" y="1948169"/>
            <a:ext cx="9055510" cy="35029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Plan: </a:t>
            </a:r>
          </a:p>
          <a:p>
            <a:pPr lvl="1"/>
            <a:r>
              <a:rPr lang="en-US" sz="2600" err="1"/>
              <a:t>Ms</a:t>
            </a:r>
            <a:r>
              <a:rPr lang="en-US" sz="2600"/>
              <a:t> Schiff agrees to stop driving for now</a:t>
            </a:r>
          </a:p>
          <a:p>
            <a:pPr lvl="1"/>
            <a:r>
              <a:rPr lang="en-US" sz="2600"/>
              <a:t>You book a follow-up appointment to do a repeat MoCA and Trail B.</a:t>
            </a:r>
          </a:p>
        </p:txBody>
      </p:sp>
      <p:sp>
        <p:nvSpPr>
          <p:cNvPr id="5" name="Title 1">
            <a:extLst>
              <a:ext uri="{FF2B5EF4-FFF2-40B4-BE49-F238E27FC236}">
                <a16:creationId xmlns:a16="http://schemas.microsoft.com/office/drawing/2014/main" id="{7A277EF3-1BE8-A448-DCD3-8F87203960C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err="1"/>
              <a:t>Ms</a:t>
            </a:r>
            <a:r>
              <a:rPr lang="en-US"/>
              <a:t> Naomi Schiff</a:t>
            </a:r>
          </a:p>
        </p:txBody>
      </p:sp>
      <p:pic>
        <p:nvPicPr>
          <p:cNvPr id="3" name="Picture 2" descr="A person and person standing together&#10;&#10;Description automatically generated">
            <a:extLst>
              <a:ext uri="{FF2B5EF4-FFF2-40B4-BE49-F238E27FC236}">
                <a16:creationId xmlns:a16="http://schemas.microsoft.com/office/drawing/2014/main" id="{1268EB09-D7F8-1D65-A53B-CB70B8758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3551" y="1534744"/>
            <a:ext cx="3707219" cy="5497262"/>
          </a:xfrm>
          <a:prstGeom prst="rect">
            <a:avLst/>
          </a:prstGeom>
        </p:spPr>
      </p:pic>
      <p:pic>
        <p:nvPicPr>
          <p:cNvPr id="2" name="Graphic 1" descr="Alarm clock with solid fill">
            <a:hlinkClick r:id="rId3" action="ppaction://hlinksldjump"/>
            <a:extLst>
              <a:ext uri="{FF2B5EF4-FFF2-40B4-BE49-F238E27FC236}">
                <a16:creationId xmlns:a16="http://schemas.microsoft.com/office/drawing/2014/main" id="{5366AD93-F3A5-C7B2-515F-1E91AD05AD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927" y="6202491"/>
            <a:ext cx="580768" cy="580768"/>
          </a:xfrm>
          <a:prstGeom prst="rect">
            <a:avLst/>
          </a:prstGeom>
        </p:spPr>
      </p:pic>
    </p:spTree>
    <p:extLst>
      <p:ext uri="{BB962C8B-B14F-4D97-AF65-F5344CB8AC3E}">
        <p14:creationId xmlns:p14="http://schemas.microsoft.com/office/powerpoint/2010/main" val="1528184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6C9E-12F5-3217-D08D-4F9D2DF53253}"/>
              </a:ext>
            </a:extLst>
          </p:cNvPr>
          <p:cNvSpPr>
            <a:spLocks noGrp="1"/>
          </p:cNvSpPr>
          <p:nvPr>
            <p:ph type="ctrTitle"/>
          </p:nvPr>
        </p:nvSpPr>
        <p:spPr/>
        <p:txBody>
          <a:bodyPr/>
          <a:lstStyle/>
          <a:p>
            <a:r>
              <a:rPr lang="en-US" dirty="0"/>
              <a:t>Congestive Heart Failure</a:t>
            </a:r>
          </a:p>
        </p:txBody>
      </p:sp>
      <p:sp>
        <p:nvSpPr>
          <p:cNvPr id="3" name="Subtitle 2">
            <a:extLst>
              <a:ext uri="{FF2B5EF4-FFF2-40B4-BE49-F238E27FC236}">
                <a16:creationId xmlns:a16="http://schemas.microsoft.com/office/drawing/2014/main" id="{6378095B-8AF7-A3B3-57E2-9CC341DB0790}"/>
              </a:ext>
            </a:extLst>
          </p:cNvPr>
          <p:cNvSpPr>
            <a:spLocks noGrp="1"/>
          </p:cNvSpPr>
          <p:nvPr>
            <p:ph type="subTitle" idx="1"/>
          </p:nvPr>
        </p:nvSpPr>
        <p:spPr/>
        <p:txBody>
          <a:bodyPr>
            <a:normAutofit/>
          </a:bodyPr>
          <a:lstStyle/>
          <a:p>
            <a:r>
              <a:rPr lang="en-US" sz="3600" dirty="0"/>
              <a:t>Mr. </a:t>
            </a:r>
            <a:r>
              <a:rPr lang="en-US" sz="3600" dirty="0" err="1"/>
              <a:t>Ramakanta</a:t>
            </a:r>
            <a:endParaRPr lang="en-US" sz="3600" dirty="0"/>
          </a:p>
        </p:txBody>
      </p:sp>
    </p:spTree>
    <p:extLst>
      <p:ext uri="{BB962C8B-B14F-4D97-AF65-F5344CB8AC3E}">
        <p14:creationId xmlns:p14="http://schemas.microsoft.com/office/powerpoint/2010/main" val="317452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82FC8FD-6167-A66B-C4C3-A7CECAD057B7}"/>
              </a:ext>
            </a:extLst>
          </p:cNvPr>
          <p:cNvSpPr/>
          <p:nvPr/>
        </p:nvSpPr>
        <p:spPr>
          <a:xfrm>
            <a:off x="0" y="1245973"/>
            <a:ext cx="12192000" cy="4824627"/>
          </a:xfrm>
          <a:prstGeom prst="rect">
            <a:avLst/>
          </a:prstGeom>
          <a:solidFill>
            <a:srgbClr val="D9ECF7">
              <a:alpha val="399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en-US" sz="2800">
                <a:solidFill>
                  <a:srgbClr val="000000"/>
                </a:solidFill>
                <a:effectLst/>
                <a:latin typeface="Calibri" panose="020F0502020204030204" pitchFamily="34" charset="0"/>
                <a:ea typeface="Times New Roman" panose="02020603050405020304" pitchFamily="18" charset="0"/>
              </a:rPr>
              <a:t>Identify key features of quickly narrowing differential diagnoses on early presentations, including disease incidence.</a:t>
            </a:r>
          </a:p>
          <a:p>
            <a:pPr marL="285750" marR="0" indent="-285750">
              <a:spcBef>
                <a:spcPts val="0"/>
              </a:spcBef>
              <a:spcAft>
                <a:spcPts val="0"/>
              </a:spcAft>
              <a:buFont typeface="Arial" panose="020B0604020202020204" pitchFamily="34" charset="0"/>
              <a:buChar char="•"/>
            </a:pPr>
            <a:endParaRPr lang="en-US" sz="2800">
              <a:solidFill>
                <a:srgbClr val="000000"/>
              </a:solidFill>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a:solidFill>
                  <a:srgbClr val="000000"/>
                </a:solidFill>
                <a:effectLst/>
                <a:latin typeface="Calibri" panose="020F0502020204030204" pitchFamily="34" charset="0"/>
                <a:ea typeface="Times New Roman" panose="02020603050405020304" pitchFamily="18" charset="0"/>
              </a:rPr>
              <a:t>Implement key aspects of diagnostic evaluation, including utility of differing diagnostic questions/exams/tests.</a:t>
            </a:r>
          </a:p>
          <a:p>
            <a:pPr marL="285750" marR="0" indent="-285750">
              <a:spcBef>
                <a:spcPts val="0"/>
              </a:spcBef>
              <a:spcAft>
                <a:spcPts val="0"/>
              </a:spcAft>
              <a:buFont typeface="Arial" panose="020B0604020202020204" pitchFamily="34" charset="0"/>
              <a:buChar char="•"/>
            </a:pPr>
            <a:endParaRPr lang="en-US" sz="2800">
              <a:solidFill>
                <a:srgbClr val="000000"/>
              </a:solidFill>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a:solidFill>
                  <a:srgbClr val="000000"/>
                </a:solidFill>
                <a:effectLst/>
                <a:latin typeface="Calibri" panose="020F0502020204030204" pitchFamily="34" charset="0"/>
                <a:ea typeface="Times New Roman" panose="02020603050405020304" pitchFamily="18" charset="0"/>
              </a:rPr>
              <a:t>Formulate structured plans, including therapeutic interventions, for a wide variety of patient presentations</a:t>
            </a:r>
            <a:r>
              <a:rPr lang="en-US" sz="1800">
                <a:solidFill>
                  <a:srgbClr val="000000"/>
                </a:solidFill>
                <a:effectLst/>
                <a:latin typeface="Calibri" panose="020F0502020204030204" pitchFamily="34" charset="0"/>
                <a:ea typeface="Times New Roman" panose="02020603050405020304" pitchFamily="18" charset="0"/>
              </a:rPr>
              <a:t>.</a:t>
            </a:r>
            <a:endParaRPr lang="en-US" sz="1800">
              <a:solidFill>
                <a:schemeClr val="tx1"/>
              </a:solidFill>
              <a:effectLst/>
              <a:latin typeface="Calibri" panose="020F0502020204030204" pitchFamily="34" charset="0"/>
              <a:ea typeface="Calibri" panose="020F0502020204030204" pitchFamily="34" charset="0"/>
            </a:endParaRPr>
          </a:p>
        </p:txBody>
      </p:sp>
      <p:sp>
        <p:nvSpPr>
          <p:cNvPr id="7" name="Content Placeholder 2">
            <a:extLst>
              <a:ext uri="{FF2B5EF4-FFF2-40B4-BE49-F238E27FC236}">
                <a16:creationId xmlns:a16="http://schemas.microsoft.com/office/drawing/2014/main" id="{8FDF58BC-B156-ACE9-115D-EAFE7DBC472F}"/>
              </a:ext>
            </a:extLst>
          </p:cNvPr>
          <p:cNvSpPr txBox="1">
            <a:spLocks/>
          </p:cNvSpPr>
          <p:nvPr/>
        </p:nvSpPr>
        <p:spPr>
          <a:xfrm>
            <a:off x="3805075" y="1811984"/>
            <a:ext cx="7010400" cy="1195120"/>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112"/>
              </a:spcBef>
              <a:buNone/>
            </a:pPr>
            <a:endParaRPr lang="en-CA" sz="2400">
              <a:latin typeface="+mj-lt"/>
            </a:endParaRPr>
          </a:p>
        </p:txBody>
      </p:sp>
      <p:sp>
        <p:nvSpPr>
          <p:cNvPr id="10" name="Content Placeholder 2">
            <a:extLst>
              <a:ext uri="{FF2B5EF4-FFF2-40B4-BE49-F238E27FC236}">
                <a16:creationId xmlns:a16="http://schemas.microsoft.com/office/drawing/2014/main" id="{FD91B3E7-6C57-E9CB-CF58-F65FE47C816C}"/>
              </a:ext>
            </a:extLst>
          </p:cNvPr>
          <p:cNvSpPr txBox="1">
            <a:spLocks/>
          </p:cNvSpPr>
          <p:nvPr/>
        </p:nvSpPr>
        <p:spPr>
          <a:xfrm>
            <a:off x="3822629" y="2846825"/>
            <a:ext cx="5384800" cy="709192"/>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112"/>
              </a:spcBef>
              <a:buNone/>
            </a:pPr>
            <a:endParaRPr lang="en-CA" sz="2400">
              <a:latin typeface="+mj-lt"/>
            </a:endParaRPr>
          </a:p>
        </p:txBody>
      </p:sp>
      <p:pic>
        <p:nvPicPr>
          <p:cNvPr id="27" name="Picture 26">
            <a:extLst>
              <a:ext uri="{FF2B5EF4-FFF2-40B4-BE49-F238E27FC236}">
                <a16:creationId xmlns:a16="http://schemas.microsoft.com/office/drawing/2014/main" id="{EC9530EE-FE5D-B4F4-5604-80C00FD01CA4}"/>
              </a:ext>
            </a:extLst>
          </p:cNvPr>
          <p:cNvPicPr>
            <a:picLocks noChangeAspect="1"/>
          </p:cNvPicPr>
          <p:nvPr/>
        </p:nvPicPr>
        <p:blipFill>
          <a:blip r:embed="rId3"/>
          <a:stretch>
            <a:fillRect/>
          </a:stretch>
        </p:blipFill>
        <p:spPr>
          <a:xfrm>
            <a:off x="168900" y="6320676"/>
            <a:ext cx="2607061" cy="372437"/>
          </a:xfrm>
          <a:prstGeom prst="rect">
            <a:avLst/>
          </a:prstGeom>
        </p:spPr>
      </p:pic>
      <p:pic>
        <p:nvPicPr>
          <p:cNvPr id="29" name="Picture 28">
            <a:extLst>
              <a:ext uri="{FF2B5EF4-FFF2-40B4-BE49-F238E27FC236}">
                <a16:creationId xmlns:a16="http://schemas.microsoft.com/office/drawing/2014/main" id="{617B372A-8F63-61CE-0A5A-ADB01F0D79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4475" y="6070600"/>
            <a:ext cx="2624667" cy="778933"/>
          </a:xfrm>
          <a:prstGeom prst="rect">
            <a:avLst/>
          </a:prstGeom>
        </p:spPr>
      </p:pic>
      <p:sp>
        <p:nvSpPr>
          <p:cNvPr id="2" name="Rectangle 1">
            <a:extLst>
              <a:ext uri="{FF2B5EF4-FFF2-40B4-BE49-F238E27FC236}">
                <a16:creationId xmlns:a16="http://schemas.microsoft.com/office/drawing/2014/main" id="{2F819662-E73F-336D-A8F3-648468DC998F}"/>
              </a:ext>
            </a:extLst>
          </p:cNvPr>
          <p:cNvSpPr/>
          <p:nvPr/>
        </p:nvSpPr>
        <p:spPr>
          <a:xfrm>
            <a:off x="0" y="47250"/>
            <a:ext cx="12192000" cy="1247313"/>
          </a:xfrm>
          <a:prstGeom prst="rect">
            <a:avLst/>
          </a:prstGeom>
          <a:solidFill>
            <a:srgbClr val="D9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Objectives</a:t>
            </a:r>
          </a:p>
        </p:txBody>
      </p:sp>
    </p:spTree>
    <p:custDataLst>
      <p:tags r:id="rId1"/>
    </p:custDataLst>
    <p:extLst>
      <p:ext uri="{BB962C8B-B14F-4D97-AF65-F5344CB8AC3E}">
        <p14:creationId xmlns:p14="http://schemas.microsoft.com/office/powerpoint/2010/main" val="2595307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ith a beard wearing a white shirt and blue pants&#10;&#10;Description automatically generated">
            <a:extLst>
              <a:ext uri="{FF2B5EF4-FFF2-40B4-BE49-F238E27FC236}">
                <a16:creationId xmlns:a16="http://schemas.microsoft.com/office/drawing/2014/main" id="{2AB108CD-F1AA-18B3-0A5F-E005A7F39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568" y="1332479"/>
            <a:ext cx="3194900" cy="5893664"/>
          </a:xfrm>
          <a:prstGeom prst="rect">
            <a:avLst/>
          </a:prstGeom>
        </p:spPr>
      </p:pic>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a:t>
            </a:r>
            <a:r>
              <a:rPr lang="en-US" b="0" i="0" err="1">
                <a:solidFill>
                  <a:srgbClr val="000000"/>
                </a:solidFill>
                <a:effectLst/>
              </a:rPr>
              <a:t>Ramakanta</a:t>
            </a:r>
            <a:r>
              <a:rPr lang="en-US"/>
              <a:t>, 75</a:t>
            </a:r>
          </a:p>
        </p:txBody>
      </p:sp>
      <p:sp>
        <p:nvSpPr>
          <p:cNvPr id="8" name="Oval Callout 7">
            <a:extLst>
              <a:ext uri="{FF2B5EF4-FFF2-40B4-BE49-F238E27FC236}">
                <a16:creationId xmlns:a16="http://schemas.microsoft.com/office/drawing/2014/main" id="{E5F80F89-F300-7747-8DE3-0FD598F2CFA4}"/>
              </a:ext>
            </a:extLst>
          </p:cNvPr>
          <p:cNvSpPr/>
          <p:nvPr/>
        </p:nvSpPr>
        <p:spPr>
          <a:xfrm>
            <a:off x="1825049" y="2708155"/>
            <a:ext cx="6427731" cy="1449664"/>
          </a:xfrm>
          <a:prstGeom prst="wedgeEllipseCallout">
            <a:avLst>
              <a:gd name="adj1" fmla="val 81846"/>
              <a:gd name="adj2" fmla="val -67901"/>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F1D328A-A57C-9141-BDF2-223A27AA3F44}"/>
              </a:ext>
            </a:extLst>
          </p:cNvPr>
          <p:cNvSpPr txBox="1"/>
          <p:nvPr/>
        </p:nvSpPr>
        <p:spPr>
          <a:xfrm>
            <a:off x="2327497" y="3032803"/>
            <a:ext cx="5572899" cy="830997"/>
          </a:xfrm>
          <a:prstGeom prst="rect">
            <a:avLst/>
          </a:prstGeom>
          <a:noFill/>
        </p:spPr>
        <p:txBody>
          <a:bodyPr wrap="square" rtlCol="0">
            <a:spAutoFit/>
          </a:bodyPr>
          <a:lstStyle/>
          <a:p>
            <a:pPr algn="ctr"/>
            <a:r>
              <a:rPr lang="en-US" sz="2400" dirty="0"/>
              <a:t>I’m not sure what’s wrong but I can’t sleep at night. I wake up gasping for air. </a:t>
            </a:r>
          </a:p>
        </p:txBody>
      </p:sp>
      <p:sp>
        <p:nvSpPr>
          <p:cNvPr id="12" name="Content Placeholder 2">
            <a:extLst>
              <a:ext uri="{FF2B5EF4-FFF2-40B4-BE49-F238E27FC236}">
                <a16:creationId xmlns:a16="http://schemas.microsoft.com/office/drawing/2014/main" id="{C351CC29-891E-8C48-8CB1-75C72F6443E2}"/>
              </a:ext>
            </a:extLst>
          </p:cNvPr>
          <p:cNvSpPr>
            <a:spLocks noGrp="1"/>
          </p:cNvSpPr>
          <p:nvPr>
            <p:ph idx="1"/>
          </p:nvPr>
        </p:nvSpPr>
        <p:spPr>
          <a:xfrm>
            <a:off x="383059" y="1406907"/>
            <a:ext cx="8884509" cy="1504543"/>
          </a:xfrm>
        </p:spPr>
        <p:txBody>
          <a:bodyPr vert="horz" lIns="91440" tIns="45720" rIns="91440" bIns="45720" rtlCol="0" anchor="t">
            <a:normAutofit/>
          </a:bodyPr>
          <a:lstStyle/>
          <a:p>
            <a:r>
              <a:rPr lang="en-US" sz="2600" dirty="0"/>
              <a:t>You have been following Mr. </a:t>
            </a:r>
            <a:r>
              <a:rPr lang="en-US" sz="2600" dirty="0" err="1"/>
              <a:t>Ramakanta</a:t>
            </a:r>
            <a:r>
              <a:rPr lang="en-US" sz="2600" dirty="0"/>
              <a:t> since his heart attack 5 years ago. He is taking ASA, Atorvastatin 80mg and Amlodipine 5mg. He has never smoked.</a:t>
            </a:r>
            <a:endParaRPr lang="en-US" dirty="0"/>
          </a:p>
        </p:txBody>
      </p:sp>
      <p:sp>
        <p:nvSpPr>
          <p:cNvPr id="3" name="Rounded Rectangular Callout 6">
            <a:extLst>
              <a:ext uri="{FF2B5EF4-FFF2-40B4-BE49-F238E27FC236}">
                <a16:creationId xmlns:a16="http://schemas.microsoft.com/office/drawing/2014/main" id="{F9044E97-DE7C-60F8-88E5-F6B41D2817F6}"/>
              </a:ext>
            </a:extLst>
          </p:cNvPr>
          <p:cNvSpPr/>
          <p:nvPr/>
        </p:nvSpPr>
        <p:spPr>
          <a:xfrm>
            <a:off x="522730" y="3668601"/>
            <a:ext cx="3263633" cy="949325"/>
          </a:xfrm>
          <a:prstGeom prst="wedgeRoundRectCallout">
            <a:avLst>
              <a:gd name="adj1" fmla="val -66209"/>
              <a:gd name="adj2" fmla="val 55177"/>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E1AFCC4-1E3C-8FB3-67A6-288B3B3D57AF}"/>
              </a:ext>
            </a:extLst>
          </p:cNvPr>
          <p:cNvSpPr txBox="1"/>
          <p:nvPr/>
        </p:nvSpPr>
        <p:spPr>
          <a:xfrm>
            <a:off x="497465" y="3646643"/>
            <a:ext cx="3228383" cy="892552"/>
          </a:xfrm>
          <a:prstGeom prst="rect">
            <a:avLst/>
          </a:prstGeom>
          <a:noFill/>
        </p:spPr>
        <p:txBody>
          <a:bodyPr wrap="square" rtlCol="0">
            <a:spAutoFit/>
          </a:bodyPr>
          <a:lstStyle/>
          <a:p>
            <a:pPr algn="ctr"/>
            <a:r>
              <a:rPr lang="en-US" sz="2600" dirty="0">
                <a:solidFill>
                  <a:schemeClr val="bg1"/>
                </a:solidFill>
              </a:rPr>
              <a:t>How is your breathing during the day?</a:t>
            </a:r>
            <a:endParaRPr lang="en-US" sz="2400" dirty="0">
              <a:solidFill>
                <a:schemeClr val="bg1"/>
              </a:solidFill>
            </a:endParaRPr>
          </a:p>
        </p:txBody>
      </p:sp>
      <p:sp>
        <p:nvSpPr>
          <p:cNvPr id="6" name="Oval Callout 7">
            <a:extLst>
              <a:ext uri="{FF2B5EF4-FFF2-40B4-BE49-F238E27FC236}">
                <a16:creationId xmlns:a16="http://schemas.microsoft.com/office/drawing/2014/main" id="{5E1C60D3-D6C0-EF37-7BFE-C7FADBB20754}"/>
              </a:ext>
            </a:extLst>
          </p:cNvPr>
          <p:cNvSpPr/>
          <p:nvPr/>
        </p:nvSpPr>
        <p:spPr>
          <a:xfrm>
            <a:off x="1756786" y="4400778"/>
            <a:ext cx="6427731" cy="2014651"/>
          </a:xfrm>
          <a:prstGeom prst="wedgeEllipseCallout">
            <a:avLst>
              <a:gd name="adj1" fmla="val 87513"/>
              <a:gd name="adj2" fmla="val -123296"/>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4C9CF3C-664F-83E7-A728-60703D9D4899}"/>
              </a:ext>
            </a:extLst>
          </p:cNvPr>
          <p:cNvSpPr txBox="1"/>
          <p:nvPr/>
        </p:nvSpPr>
        <p:spPr>
          <a:xfrm>
            <a:off x="2184201" y="4687105"/>
            <a:ext cx="5572899" cy="1569660"/>
          </a:xfrm>
          <a:prstGeom prst="rect">
            <a:avLst/>
          </a:prstGeom>
          <a:noFill/>
        </p:spPr>
        <p:txBody>
          <a:bodyPr wrap="square" rtlCol="0">
            <a:spAutoFit/>
          </a:bodyPr>
          <a:lstStyle/>
          <a:p>
            <a:pPr algn="ctr"/>
            <a:r>
              <a:rPr lang="en-US" sz="2400" dirty="0"/>
              <a:t>I’ve never been a high school athlete you know, but it has never been that bad. The nights are just awful. I’ve had to sleep in my wife’s lazy boy. </a:t>
            </a:r>
          </a:p>
        </p:txBody>
      </p:sp>
    </p:spTree>
    <p:extLst>
      <p:ext uri="{BB962C8B-B14F-4D97-AF65-F5344CB8AC3E}">
        <p14:creationId xmlns:p14="http://schemas.microsoft.com/office/powerpoint/2010/main" val="357834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 grpId="0" animBg="1"/>
      <p:bldP spid="5" grpId="0"/>
      <p:bldP spid="6" grpId="0" animBg="1"/>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beard wearing a white shirt and blue pants&#10;&#10;Description automatically generated">
            <a:extLst>
              <a:ext uri="{FF2B5EF4-FFF2-40B4-BE49-F238E27FC236}">
                <a16:creationId xmlns:a16="http://schemas.microsoft.com/office/drawing/2014/main" id="{10CDCA7E-0404-335F-BC47-979079140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3222" y="1183623"/>
            <a:ext cx="3194900" cy="5893664"/>
          </a:xfrm>
          <a:prstGeom prst="rect">
            <a:avLst/>
          </a:prstGeom>
        </p:spPr>
      </p:pic>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a:t>
            </a:r>
            <a:r>
              <a:rPr lang="en-US" b="0" i="0" err="1">
                <a:solidFill>
                  <a:srgbClr val="000000"/>
                </a:solidFill>
                <a:effectLst/>
              </a:rPr>
              <a:t>Ramakanta</a:t>
            </a:r>
            <a:r>
              <a:rPr lang="en-US"/>
              <a:t>, 75</a:t>
            </a:r>
            <a:endParaRPr lang="en-US">
              <a:ea typeface="+mj-lt"/>
              <a:cs typeface="+mj-lt"/>
            </a:endParaRPr>
          </a:p>
        </p:txBody>
      </p:sp>
      <p:sp>
        <p:nvSpPr>
          <p:cNvPr id="5" name="Content Placeholder 4">
            <a:extLst>
              <a:ext uri="{FF2B5EF4-FFF2-40B4-BE49-F238E27FC236}">
                <a16:creationId xmlns:a16="http://schemas.microsoft.com/office/drawing/2014/main" id="{70A04735-F823-2699-4924-488E486D83C3}"/>
              </a:ext>
            </a:extLst>
          </p:cNvPr>
          <p:cNvSpPr>
            <a:spLocks noGrp="1"/>
          </p:cNvSpPr>
          <p:nvPr>
            <p:ph idx="1"/>
          </p:nvPr>
        </p:nvSpPr>
        <p:spPr>
          <a:xfrm>
            <a:off x="377342" y="1443341"/>
            <a:ext cx="8664245" cy="2492990"/>
          </a:xfrm>
        </p:spPr>
        <p:txBody>
          <a:bodyPr>
            <a:normAutofit fontScale="92500" lnSpcReduction="20000"/>
          </a:bodyPr>
          <a:lstStyle/>
          <a:p>
            <a:r>
              <a:rPr lang="en-CA"/>
              <a:t>Mr. </a:t>
            </a:r>
            <a:r>
              <a:rPr lang="en-CA" err="1"/>
              <a:t>Ramakanta’s</a:t>
            </a:r>
            <a:r>
              <a:rPr lang="en-CA"/>
              <a:t> symptoms have been worsening over the last 3 months. He has had no chest pain, cough, or fever. He has had no recent chest infections. </a:t>
            </a:r>
          </a:p>
          <a:p>
            <a:r>
              <a:rPr lang="en-CA"/>
              <a:t>On further questioning he has been limiting his physical activity due to shortness of breath and he is now relying on his son to do the shopping.</a:t>
            </a:r>
          </a:p>
          <a:p>
            <a:r>
              <a:rPr lang="en-CA"/>
              <a:t>He has never needed puffers in the past.</a:t>
            </a:r>
          </a:p>
        </p:txBody>
      </p:sp>
      <p:sp>
        <p:nvSpPr>
          <p:cNvPr id="4" name="Rounded Rectangular Callout 6">
            <a:extLst>
              <a:ext uri="{FF2B5EF4-FFF2-40B4-BE49-F238E27FC236}">
                <a16:creationId xmlns:a16="http://schemas.microsoft.com/office/drawing/2014/main" id="{1E8D584E-4A81-2529-B4AB-FE5AE2A4B424}"/>
              </a:ext>
            </a:extLst>
          </p:cNvPr>
          <p:cNvSpPr/>
          <p:nvPr/>
        </p:nvSpPr>
        <p:spPr>
          <a:xfrm>
            <a:off x="798095" y="5192053"/>
            <a:ext cx="3396535" cy="1092041"/>
          </a:xfrm>
          <a:prstGeom prst="wedgeRoundRectCallout">
            <a:avLst>
              <a:gd name="adj1" fmla="val -72192"/>
              <a:gd name="adj2" fmla="val 31495"/>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CB41CB3-5343-66F2-3AA5-0C57AFB13336}"/>
              </a:ext>
            </a:extLst>
          </p:cNvPr>
          <p:cNvSpPr txBox="1"/>
          <p:nvPr/>
        </p:nvSpPr>
        <p:spPr>
          <a:xfrm>
            <a:off x="852516" y="5223746"/>
            <a:ext cx="3228383" cy="892552"/>
          </a:xfrm>
          <a:prstGeom prst="rect">
            <a:avLst/>
          </a:prstGeom>
          <a:noFill/>
        </p:spPr>
        <p:txBody>
          <a:bodyPr wrap="square" rtlCol="0">
            <a:spAutoFit/>
          </a:bodyPr>
          <a:lstStyle/>
          <a:p>
            <a:pPr algn="ctr"/>
            <a:r>
              <a:rPr lang="en-US" sz="2600" dirty="0">
                <a:solidFill>
                  <a:schemeClr val="bg1"/>
                </a:solidFill>
              </a:rPr>
              <a:t>Let’s examine you then we’ll see.</a:t>
            </a:r>
            <a:endParaRPr lang="en-US" sz="2400" dirty="0">
              <a:solidFill>
                <a:schemeClr val="bg1"/>
              </a:solidFill>
            </a:endParaRPr>
          </a:p>
        </p:txBody>
      </p:sp>
      <p:sp>
        <p:nvSpPr>
          <p:cNvPr id="8" name="Oval Callout 7">
            <a:extLst>
              <a:ext uri="{FF2B5EF4-FFF2-40B4-BE49-F238E27FC236}">
                <a16:creationId xmlns:a16="http://schemas.microsoft.com/office/drawing/2014/main" id="{1BE1E56A-1B94-36F5-A3C7-3029F13C6A7D}"/>
              </a:ext>
            </a:extLst>
          </p:cNvPr>
          <p:cNvSpPr/>
          <p:nvPr/>
        </p:nvSpPr>
        <p:spPr>
          <a:xfrm>
            <a:off x="4194630" y="3936332"/>
            <a:ext cx="5278733" cy="2933214"/>
          </a:xfrm>
          <a:prstGeom prst="wedgeEllipseCallout">
            <a:avLst>
              <a:gd name="adj1" fmla="val 69192"/>
              <a:gd name="adj2" fmla="val -103739"/>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8F355A-4A45-F3B3-1606-30988E32C48E}"/>
              </a:ext>
            </a:extLst>
          </p:cNvPr>
          <p:cNvSpPr txBox="1"/>
          <p:nvPr/>
        </p:nvSpPr>
        <p:spPr>
          <a:xfrm>
            <a:off x="4911904" y="4396694"/>
            <a:ext cx="4129683" cy="1938992"/>
          </a:xfrm>
          <a:prstGeom prst="rect">
            <a:avLst/>
          </a:prstGeom>
          <a:noFill/>
        </p:spPr>
        <p:txBody>
          <a:bodyPr wrap="square" rtlCol="0">
            <a:spAutoFit/>
          </a:bodyPr>
          <a:lstStyle/>
          <a:p>
            <a:pPr algn="ctr"/>
            <a:r>
              <a:rPr lang="en-US" sz="2400" dirty="0"/>
              <a:t>My wife, you know her, is pretty convinced I have sleep apnea. She suggested I ask you to give me one of those breathing machines. </a:t>
            </a:r>
          </a:p>
        </p:txBody>
      </p:sp>
    </p:spTree>
    <p:extLst>
      <p:ext uri="{BB962C8B-B14F-4D97-AF65-F5344CB8AC3E}">
        <p14:creationId xmlns:p14="http://schemas.microsoft.com/office/powerpoint/2010/main" val="10643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a:t>
            </a:r>
            <a:r>
              <a:rPr lang="en-US" b="0" i="0" err="1">
                <a:solidFill>
                  <a:srgbClr val="000000"/>
                </a:solidFill>
                <a:effectLst/>
              </a:rPr>
              <a:t>Ramakanta</a:t>
            </a:r>
            <a:r>
              <a:rPr lang="en-US"/>
              <a:t>, 75</a:t>
            </a:r>
          </a:p>
        </p:txBody>
      </p:sp>
      <p:sp>
        <p:nvSpPr>
          <p:cNvPr id="12" name="Content Placeholder 2">
            <a:extLst>
              <a:ext uri="{FF2B5EF4-FFF2-40B4-BE49-F238E27FC236}">
                <a16:creationId xmlns:a16="http://schemas.microsoft.com/office/drawing/2014/main" id="{C351CC29-891E-8C48-8CB1-75C72F6443E2}"/>
              </a:ext>
            </a:extLst>
          </p:cNvPr>
          <p:cNvSpPr>
            <a:spLocks noGrp="1"/>
          </p:cNvSpPr>
          <p:nvPr>
            <p:ph idx="1"/>
          </p:nvPr>
        </p:nvSpPr>
        <p:spPr>
          <a:xfrm>
            <a:off x="383059" y="1406907"/>
            <a:ext cx="8884509" cy="1504543"/>
          </a:xfrm>
        </p:spPr>
        <p:txBody>
          <a:bodyPr vert="horz" lIns="91440" tIns="45720" rIns="91440" bIns="45720" rtlCol="0" anchor="t">
            <a:noAutofit/>
          </a:bodyPr>
          <a:lstStyle/>
          <a:p>
            <a:r>
              <a:rPr lang="en-US" err="1"/>
              <a:t>Mr</a:t>
            </a:r>
            <a:r>
              <a:rPr lang="en-US"/>
              <a:t> </a:t>
            </a:r>
            <a:r>
              <a:rPr lang="en-US" err="1"/>
              <a:t>Ramakanta’s</a:t>
            </a:r>
            <a:r>
              <a:rPr lang="en-US"/>
              <a:t> vitals are within normal limits. He looks well with no increased work of breathing.</a:t>
            </a:r>
          </a:p>
          <a:p>
            <a:r>
              <a:rPr lang="en-US"/>
              <a:t>Heart sounds are normal. He has bilateral basilar crackles.</a:t>
            </a:r>
          </a:p>
        </p:txBody>
      </p:sp>
      <p:sp>
        <p:nvSpPr>
          <p:cNvPr id="4" name="Content Placeholder 2">
            <a:extLst>
              <a:ext uri="{FF2B5EF4-FFF2-40B4-BE49-F238E27FC236}">
                <a16:creationId xmlns:a16="http://schemas.microsoft.com/office/drawing/2014/main" id="{74975146-A1FA-87A7-7A4D-4313DE0BFF9D}"/>
              </a:ext>
            </a:extLst>
          </p:cNvPr>
          <p:cNvSpPr txBox="1">
            <a:spLocks/>
          </p:cNvSpPr>
          <p:nvPr/>
        </p:nvSpPr>
        <p:spPr>
          <a:xfrm>
            <a:off x="383059" y="2942185"/>
            <a:ext cx="5397981" cy="20220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He has 2+ bilateral pitting pedal edema, which was not present last time you saw him.</a:t>
            </a:r>
          </a:p>
        </p:txBody>
      </p:sp>
      <p:pic>
        <p:nvPicPr>
          <p:cNvPr id="5" name="Picture 4">
            <a:extLst>
              <a:ext uri="{FF2B5EF4-FFF2-40B4-BE49-F238E27FC236}">
                <a16:creationId xmlns:a16="http://schemas.microsoft.com/office/drawing/2014/main" id="{314358AC-5C7D-3EB0-FE07-F13658B91CF1}"/>
              </a:ext>
            </a:extLst>
          </p:cNvPr>
          <p:cNvPicPr>
            <a:picLocks noChangeAspect="1"/>
          </p:cNvPicPr>
          <p:nvPr/>
        </p:nvPicPr>
        <p:blipFill>
          <a:blip r:embed="rId2"/>
          <a:stretch>
            <a:fillRect/>
          </a:stretch>
        </p:blipFill>
        <p:spPr>
          <a:xfrm>
            <a:off x="5781040" y="3302404"/>
            <a:ext cx="2878596" cy="2843576"/>
          </a:xfrm>
          <a:prstGeom prst="rect">
            <a:avLst/>
          </a:prstGeom>
        </p:spPr>
      </p:pic>
      <p:cxnSp>
        <p:nvCxnSpPr>
          <p:cNvPr id="7" name="Straight Arrow Connector 6">
            <a:extLst>
              <a:ext uri="{FF2B5EF4-FFF2-40B4-BE49-F238E27FC236}">
                <a16:creationId xmlns:a16="http://schemas.microsoft.com/office/drawing/2014/main" id="{740CD3A0-07E3-A91E-5F77-0847C9696CE2}"/>
              </a:ext>
            </a:extLst>
          </p:cNvPr>
          <p:cNvCxnSpPr>
            <a:cxnSpLocks/>
          </p:cNvCxnSpPr>
          <p:nvPr/>
        </p:nvCxnSpPr>
        <p:spPr>
          <a:xfrm>
            <a:off x="4043680" y="3911600"/>
            <a:ext cx="2283229"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2BCF693-922B-EA30-D149-23EE1C52FEF8}"/>
              </a:ext>
            </a:extLst>
          </p:cNvPr>
          <p:cNvSpPr txBox="1"/>
          <p:nvPr/>
        </p:nvSpPr>
        <p:spPr>
          <a:xfrm>
            <a:off x="0" y="6166234"/>
            <a:ext cx="4926862" cy="646331"/>
          </a:xfrm>
          <a:prstGeom prst="rect">
            <a:avLst/>
          </a:prstGeom>
          <a:noFill/>
        </p:spPr>
        <p:txBody>
          <a:bodyPr wrap="none" rtlCol="0">
            <a:spAutoFit/>
          </a:bodyPr>
          <a:lstStyle/>
          <a:p>
            <a:r>
              <a:rPr lang="en-US" sz="1200"/>
              <a:t>Heilman J., (Photographer), October 2010</a:t>
            </a:r>
          </a:p>
          <a:p>
            <a:r>
              <a:rPr lang="en-US" sz="1200" b="0" i="0">
                <a:solidFill>
                  <a:srgbClr val="202122"/>
                </a:solidFill>
                <a:effectLst/>
                <a:latin typeface="Arial" panose="020B0604020202020204" pitchFamily="34" charset="0"/>
              </a:rPr>
              <a:t>Wikipedia contributors. "Edema." </a:t>
            </a:r>
            <a:r>
              <a:rPr lang="en-US" sz="1200" b="0" i="1">
                <a:solidFill>
                  <a:srgbClr val="202122"/>
                </a:solidFill>
                <a:effectLst/>
                <a:latin typeface="Arial" panose="020B0604020202020204" pitchFamily="34" charset="0"/>
              </a:rPr>
              <a:t>Wikipedia, The Free Encyclopedia</a:t>
            </a:r>
            <a:r>
              <a:rPr lang="en-US" sz="1200" b="0" i="0">
                <a:solidFill>
                  <a:srgbClr val="202122"/>
                </a:solidFill>
                <a:effectLst/>
                <a:latin typeface="Arial" panose="020B0604020202020204" pitchFamily="34" charset="0"/>
              </a:rPr>
              <a:t>.</a:t>
            </a:r>
            <a:br>
              <a:rPr lang="en-US" sz="1200" b="0" i="0">
                <a:solidFill>
                  <a:srgbClr val="202122"/>
                </a:solidFill>
                <a:effectLst/>
                <a:latin typeface="Arial" panose="020B0604020202020204" pitchFamily="34" charset="0"/>
              </a:rPr>
            </a:br>
            <a:r>
              <a:rPr lang="en-US" sz="1200" b="0" i="0">
                <a:solidFill>
                  <a:srgbClr val="202122"/>
                </a:solidFill>
                <a:effectLst/>
                <a:latin typeface="Arial" panose="020B0604020202020204" pitchFamily="34" charset="0"/>
              </a:rPr>
              <a:t>Wikipedia, The Free Encyclopedia, 17 Nov. 2022. Web. 24 Nov. 2022.</a:t>
            </a:r>
            <a:endParaRPr lang="en-US" sz="1200"/>
          </a:p>
        </p:txBody>
      </p:sp>
      <p:pic>
        <p:nvPicPr>
          <p:cNvPr id="6" name="Picture 5" descr="A person with a beard wearing a white shirt and blue pants&#10;&#10;Description automatically generated">
            <a:extLst>
              <a:ext uri="{FF2B5EF4-FFF2-40B4-BE49-F238E27FC236}">
                <a16:creationId xmlns:a16="http://schemas.microsoft.com/office/drawing/2014/main" id="{F51D0F14-B7A9-7A78-5527-7A84B1CF9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7100" y="1193368"/>
            <a:ext cx="3194900" cy="5893664"/>
          </a:xfrm>
          <a:prstGeom prst="rect">
            <a:avLst/>
          </a:prstGeom>
        </p:spPr>
      </p:pic>
    </p:spTree>
    <p:extLst>
      <p:ext uri="{BB962C8B-B14F-4D97-AF65-F5344CB8AC3E}">
        <p14:creationId xmlns:p14="http://schemas.microsoft.com/office/powerpoint/2010/main" val="137439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a:t>
            </a:r>
            <a:r>
              <a:rPr lang="en-US" b="0" i="0" err="1">
                <a:solidFill>
                  <a:srgbClr val="000000"/>
                </a:solidFill>
                <a:effectLst/>
              </a:rPr>
              <a:t>Ramakanta</a:t>
            </a:r>
            <a:r>
              <a:rPr lang="en-US"/>
              <a:t>, 75</a:t>
            </a:r>
          </a:p>
        </p:txBody>
      </p:sp>
      <p:sp>
        <p:nvSpPr>
          <p:cNvPr id="12" name="Content Placeholder 2">
            <a:extLst>
              <a:ext uri="{FF2B5EF4-FFF2-40B4-BE49-F238E27FC236}">
                <a16:creationId xmlns:a16="http://schemas.microsoft.com/office/drawing/2014/main" id="{C351CC29-891E-8C48-8CB1-75C72F6443E2}"/>
              </a:ext>
            </a:extLst>
          </p:cNvPr>
          <p:cNvSpPr>
            <a:spLocks noGrp="1"/>
          </p:cNvSpPr>
          <p:nvPr>
            <p:ph idx="1"/>
          </p:nvPr>
        </p:nvSpPr>
        <p:spPr>
          <a:xfrm>
            <a:off x="383059" y="1406907"/>
            <a:ext cx="8884509" cy="1504543"/>
          </a:xfrm>
        </p:spPr>
        <p:txBody>
          <a:bodyPr vert="horz" lIns="91440" tIns="45720" rIns="91440" bIns="45720" rtlCol="0" anchor="t">
            <a:noAutofit/>
          </a:bodyPr>
          <a:lstStyle/>
          <a:p>
            <a:r>
              <a:rPr lang="en-US" err="1"/>
              <a:t>Mr</a:t>
            </a:r>
            <a:r>
              <a:rPr lang="en-US"/>
              <a:t> </a:t>
            </a:r>
            <a:r>
              <a:rPr lang="en-US" err="1"/>
              <a:t>Ramakanta’s</a:t>
            </a:r>
            <a:r>
              <a:rPr lang="en-US"/>
              <a:t> vitals are within normal limits. He looks well with no increased work of breathing.</a:t>
            </a:r>
          </a:p>
          <a:p>
            <a:r>
              <a:rPr lang="en-US"/>
              <a:t>Heart sounds are normal. He has bilateral basilar crackles.</a:t>
            </a:r>
          </a:p>
        </p:txBody>
      </p:sp>
      <p:sp>
        <p:nvSpPr>
          <p:cNvPr id="4" name="Content Placeholder 2">
            <a:extLst>
              <a:ext uri="{FF2B5EF4-FFF2-40B4-BE49-F238E27FC236}">
                <a16:creationId xmlns:a16="http://schemas.microsoft.com/office/drawing/2014/main" id="{74975146-A1FA-87A7-7A4D-4313DE0BFF9D}"/>
              </a:ext>
            </a:extLst>
          </p:cNvPr>
          <p:cNvSpPr txBox="1">
            <a:spLocks/>
          </p:cNvSpPr>
          <p:nvPr/>
        </p:nvSpPr>
        <p:spPr>
          <a:xfrm>
            <a:off x="383059" y="2942185"/>
            <a:ext cx="5397981" cy="20220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He has 2+ bilateral pitting pedal edema, which was not present last time you saw him.</a:t>
            </a:r>
          </a:p>
        </p:txBody>
      </p:sp>
      <p:sp>
        <p:nvSpPr>
          <p:cNvPr id="6" name="TextBox 5">
            <a:extLst>
              <a:ext uri="{FF2B5EF4-FFF2-40B4-BE49-F238E27FC236}">
                <a16:creationId xmlns:a16="http://schemas.microsoft.com/office/drawing/2014/main" id="{66637ED2-D34D-843B-79FD-010C49DD925A}"/>
              </a:ext>
            </a:extLst>
          </p:cNvPr>
          <p:cNvSpPr txBox="1"/>
          <p:nvPr/>
        </p:nvSpPr>
        <p:spPr>
          <a:xfrm>
            <a:off x="0" y="4340898"/>
            <a:ext cx="9435884" cy="249299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a:t>Which of the following is the most useful to diagnose heart failure?</a:t>
            </a:r>
          </a:p>
          <a:p>
            <a:pPr marL="514350" indent="-514350">
              <a:buFont typeface="+mj-lt"/>
              <a:buAutoNum type="alphaLcParenR"/>
            </a:pPr>
            <a:r>
              <a:rPr lang="en-US" sz="2600">
                <a:cs typeface="Calibri"/>
              </a:rPr>
              <a:t>History of myocardial infarction </a:t>
            </a:r>
          </a:p>
          <a:p>
            <a:pPr marL="514350" indent="-514350">
              <a:buFont typeface="+mj-lt"/>
              <a:buAutoNum type="alphaLcParenR"/>
            </a:pPr>
            <a:r>
              <a:rPr lang="en-US" sz="2600">
                <a:cs typeface="Calibri"/>
              </a:rPr>
              <a:t>Initial clinical judgement</a:t>
            </a:r>
          </a:p>
          <a:p>
            <a:pPr marL="514350" indent="-514350">
              <a:buFont typeface="+mj-lt"/>
              <a:buAutoNum type="alphaLcParenR"/>
            </a:pPr>
            <a:r>
              <a:rPr lang="en-US" sz="2600">
                <a:cs typeface="Calibri"/>
              </a:rPr>
              <a:t>Peripheral edema</a:t>
            </a:r>
          </a:p>
          <a:p>
            <a:pPr marL="514350" indent="-514350">
              <a:buFont typeface="+mj-lt"/>
              <a:buAutoNum type="alphaLcParenR"/>
            </a:pPr>
            <a:r>
              <a:rPr lang="en-US" sz="2600">
                <a:cs typeface="Calibri"/>
              </a:rPr>
              <a:t>Orthopnea</a:t>
            </a:r>
          </a:p>
        </p:txBody>
      </p:sp>
      <p:pic>
        <p:nvPicPr>
          <p:cNvPr id="5" name="Picture 4" descr="A person with a beard wearing a white shirt and blue pants&#10;&#10;Description automatically generated">
            <a:extLst>
              <a:ext uri="{FF2B5EF4-FFF2-40B4-BE49-F238E27FC236}">
                <a16:creationId xmlns:a16="http://schemas.microsoft.com/office/drawing/2014/main" id="{CC78BA84-B9CE-FD6B-F080-2359EF3B6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234" y="1236786"/>
            <a:ext cx="3194900" cy="5893664"/>
          </a:xfrm>
          <a:prstGeom prst="rect">
            <a:avLst/>
          </a:prstGeom>
        </p:spPr>
      </p:pic>
    </p:spTree>
    <p:extLst>
      <p:ext uri="{BB962C8B-B14F-4D97-AF65-F5344CB8AC3E}">
        <p14:creationId xmlns:p14="http://schemas.microsoft.com/office/powerpoint/2010/main" val="24376908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a:t>
            </a:r>
            <a:r>
              <a:rPr lang="en-US" b="0" i="0" err="1">
                <a:solidFill>
                  <a:srgbClr val="000000"/>
                </a:solidFill>
                <a:effectLst/>
              </a:rPr>
              <a:t>Ramakanta</a:t>
            </a:r>
            <a:r>
              <a:rPr lang="en-US"/>
              <a:t>, 75</a:t>
            </a:r>
          </a:p>
        </p:txBody>
      </p:sp>
      <p:sp>
        <p:nvSpPr>
          <p:cNvPr id="13" name="TextBox 12">
            <a:extLst>
              <a:ext uri="{FF2B5EF4-FFF2-40B4-BE49-F238E27FC236}">
                <a16:creationId xmlns:a16="http://schemas.microsoft.com/office/drawing/2014/main" id="{B6903516-00B1-C91A-3563-92CCFB115A38}"/>
              </a:ext>
            </a:extLst>
          </p:cNvPr>
          <p:cNvSpPr txBox="1"/>
          <p:nvPr/>
        </p:nvSpPr>
        <p:spPr>
          <a:xfrm>
            <a:off x="0" y="4340898"/>
            <a:ext cx="9435884" cy="249299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a:t>Which of the following is the most useful to diagnose heart failure?</a:t>
            </a:r>
          </a:p>
          <a:p>
            <a:pPr marL="514350" indent="-514350">
              <a:buFont typeface="+mj-lt"/>
              <a:buAutoNum type="alphaLcParenR"/>
            </a:pPr>
            <a:r>
              <a:rPr lang="en-US" sz="2600">
                <a:cs typeface="Calibri"/>
              </a:rPr>
              <a:t>History of myocardial infarction LR+ = 3.1</a:t>
            </a:r>
          </a:p>
          <a:p>
            <a:pPr marL="514350" indent="-514350">
              <a:buFont typeface="+mj-lt"/>
              <a:buAutoNum type="alphaLcParenR"/>
            </a:pPr>
            <a:r>
              <a:rPr lang="en-US" sz="2600" b="1">
                <a:solidFill>
                  <a:srgbClr val="00B050"/>
                </a:solidFill>
                <a:cs typeface="Calibri"/>
              </a:rPr>
              <a:t>Initial clinical judgement LR+ = 4.4</a:t>
            </a:r>
          </a:p>
          <a:p>
            <a:pPr marL="514350" indent="-514350">
              <a:buFont typeface="+mj-lt"/>
              <a:buAutoNum type="alphaLcParenR"/>
            </a:pPr>
            <a:r>
              <a:rPr lang="en-US" sz="2600">
                <a:cs typeface="Calibri"/>
              </a:rPr>
              <a:t>Peripheral edema LR+ = 2.3</a:t>
            </a:r>
          </a:p>
          <a:p>
            <a:pPr marL="514350" indent="-514350">
              <a:buFont typeface="+mj-lt"/>
              <a:buAutoNum type="alphaLcParenR"/>
            </a:pPr>
            <a:r>
              <a:rPr lang="en-US" sz="2600">
                <a:cs typeface="Calibri"/>
              </a:rPr>
              <a:t>Orthopnea LR+ = 2.2</a:t>
            </a:r>
          </a:p>
        </p:txBody>
      </p:sp>
      <p:sp>
        <p:nvSpPr>
          <p:cNvPr id="6" name="Content Placeholder 2">
            <a:extLst>
              <a:ext uri="{FF2B5EF4-FFF2-40B4-BE49-F238E27FC236}">
                <a16:creationId xmlns:a16="http://schemas.microsoft.com/office/drawing/2014/main" id="{CECD71DF-8D7B-6964-EC4D-881CAAD89304}"/>
              </a:ext>
            </a:extLst>
          </p:cNvPr>
          <p:cNvSpPr txBox="1">
            <a:spLocks/>
          </p:cNvSpPr>
          <p:nvPr/>
        </p:nvSpPr>
        <p:spPr>
          <a:xfrm>
            <a:off x="339319" y="1348509"/>
            <a:ext cx="9026354" cy="2492991"/>
          </a:xfrm>
          <a:prstGeom prst="rect">
            <a:avLst/>
          </a:prstGeom>
          <a:solidFill>
            <a:schemeClr val="accent6">
              <a:lumMod val="20000"/>
              <a:lumOff val="80000"/>
            </a:schemeClr>
          </a:solidFill>
          <a:ln w="28575">
            <a:solidFill>
              <a:srgbClr val="00B05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solidFill>
                  <a:srgbClr val="000000"/>
                </a:solidFill>
                <a:cs typeface="Calibri"/>
              </a:rPr>
              <a:t>There is no single element of the history and physical examination that will lead to a diagnosis of heart failure with great certainty. Research is limited by the paucity of studies done in primary care.</a:t>
            </a:r>
          </a:p>
          <a:p>
            <a:r>
              <a:rPr lang="en-US" sz="2600">
                <a:solidFill>
                  <a:srgbClr val="000000"/>
                </a:solidFill>
                <a:cs typeface="Calibri"/>
              </a:rPr>
              <a:t>For a given test, the higher the LR+, the more useful it is to make a diagnosis. LR+ of &lt;5 are, at best, moderately useful.</a:t>
            </a:r>
          </a:p>
        </p:txBody>
      </p:sp>
      <p:pic>
        <p:nvPicPr>
          <p:cNvPr id="4" name="Picture 3" descr="A person with a beard wearing a white shirt and blue pants&#10;&#10;Description automatically generated">
            <a:extLst>
              <a:ext uri="{FF2B5EF4-FFF2-40B4-BE49-F238E27FC236}">
                <a16:creationId xmlns:a16="http://schemas.microsoft.com/office/drawing/2014/main" id="{A9E3734D-3F07-5487-0335-FEC3D371D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7286" y="1176762"/>
            <a:ext cx="3194900" cy="5893664"/>
          </a:xfrm>
          <a:prstGeom prst="rect">
            <a:avLst/>
          </a:prstGeom>
        </p:spPr>
      </p:pic>
    </p:spTree>
    <p:extLst>
      <p:ext uri="{BB962C8B-B14F-4D97-AF65-F5344CB8AC3E}">
        <p14:creationId xmlns:p14="http://schemas.microsoft.com/office/powerpoint/2010/main" val="4130050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a:t>
            </a:r>
            <a:r>
              <a:rPr lang="en-US" b="0" i="0" err="1">
                <a:solidFill>
                  <a:srgbClr val="000000"/>
                </a:solidFill>
                <a:effectLst/>
              </a:rPr>
              <a:t>Ramakanta</a:t>
            </a:r>
            <a:r>
              <a:rPr lang="en-US"/>
              <a:t>, 75</a:t>
            </a:r>
          </a:p>
        </p:txBody>
      </p:sp>
      <p:sp>
        <p:nvSpPr>
          <p:cNvPr id="13" name="TextBox 12">
            <a:extLst>
              <a:ext uri="{FF2B5EF4-FFF2-40B4-BE49-F238E27FC236}">
                <a16:creationId xmlns:a16="http://schemas.microsoft.com/office/drawing/2014/main" id="{B6903516-00B1-C91A-3563-92CCFB115A38}"/>
              </a:ext>
            </a:extLst>
          </p:cNvPr>
          <p:cNvSpPr txBox="1"/>
          <p:nvPr/>
        </p:nvSpPr>
        <p:spPr>
          <a:xfrm>
            <a:off x="0" y="4340898"/>
            <a:ext cx="9435884" cy="249299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a:t>Which of the following is the most useful to diagnose heart failure?</a:t>
            </a:r>
          </a:p>
          <a:p>
            <a:pPr marL="514350" indent="-514350">
              <a:buFont typeface="+mj-lt"/>
              <a:buAutoNum type="alphaLcParenR"/>
            </a:pPr>
            <a:r>
              <a:rPr lang="en-US" sz="2600">
                <a:cs typeface="Calibri"/>
              </a:rPr>
              <a:t>History of myocardial infarction LR+ = 3.1</a:t>
            </a:r>
          </a:p>
          <a:p>
            <a:pPr marL="514350" indent="-514350">
              <a:buFont typeface="+mj-lt"/>
              <a:buAutoNum type="alphaLcParenR"/>
            </a:pPr>
            <a:r>
              <a:rPr lang="en-US" sz="2600" b="1">
                <a:solidFill>
                  <a:srgbClr val="00B050"/>
                </a:solidFill>
                <a:cs typeface="Calibri"/>
              </a:rPr>
              <a:t>Initial clinical judgement LR+ = 4.4</a:t>
            </a:r>
          </a:p>
          <a:p>
            <a:pPr marL="514350" indent="-514350">
              <a:buFont typeface="+mj-lt"/>
              <a:buAutoNum type="alphaLcParenR"/>
            </a:pPr>
            <a:r>
              <a:rPr lang="en-US" sz="2600">
                <a:cs typeface="Calibri"/>
              </a:rPr>
              <a:t>Peripheral edema LR+ = 2.3</a:t>
            </a:r>
          </a:p>
          <a:p>
            <a:pPr marL="514350" indent="-514350">
              <a:buFont typeface="+mj-lt"/>
              <a:buAutoNum type="alphaLcParenR"/>
            </a:pPr>
            <a:r>
              <a:rPr lang="en-US" sz="2600">
                <a:cs typeface="Calibri"/>
              </a:rPr>
              <a:t>Orthopnea LR+ = 2.2</a:t>
            </a:r>
          </a:p>
        </p:txBody>
      </p:sp>
      <p:sp>
        <p:nvSpPr>
          <p:cNvPr id="6" name="Content Placeholder 2">
            <a:extLst>
              <a:ext uri="{FF2B5EF4-FFF2-40B4-BE49-F238E27FC236}">
                <a16:creationId xmlns:a16="http://schemas.microsoft.com/office/drawing/2014/main" id="{CECD71DF-8D7B-6964-EC4D-881CAAD89304}"/>
              </a:ext>
            </a:extLst>
          </p:cNvPr>
          <p:cNvSpPr txBox="1">
            <a:spLocks/>
          </p:cNvSpPr>
          <p:nvPr/>
        </p:nvSpPr>
        <p:spPr>
          <a:xfrm>
            <a:off x="339319" y="1348509"/>
            <a:ext cx="9026354" cy="2419927"/>
          </a:xfrm>
          <a:prstGeom prst="rect">
            <a:avLst/>
          </a:prstGeom>
          <a:solidFill>
            <a:schemeClr val="accent6">
              <a:lumMod val="20000"/>
              <a:lumOff val="80000"/>
            </a:schemeClr>
          </a:solidFill>
          <a:ln w="28575">
            <a:solidFill>
              <a:srgbClr val="00B05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solidFill>
                  <a:srgbClr val="000000"/>
                </a:solidFill>
                <a:cs typeface="Calibri"/>
              </a:rPr>
              <a:t>It is usually the constellation of signs and symptoms that makes one suspect the diagnosis of heart failure.</a:t>
            </a:r>
          </a:p>
          <a:p>
            <a:r>
              <a:rPr lang="en-US" sz="2600">
                <a:solidFill>
                  <a:srgbClr val="000000"/>
                </a:solidFill>
                <a:cs typeface="Calibri"/>
              </a:rPr>
              <a:t>In a cohort of 122 patients with suspected heart failure in primary care, the prevalence of heart failure was ~30%. Most common alternate diagnoses were COPD, obesity, angina and venous insufficiency.</a:t>
            </a:r>
          </a:p>
          <a:p>
            <a:pPr marL="0" indent="0">
              <a:buFont typeface="Arial" panose="020B0604020202020204" pitchFamily="34" charset="0"/>
              <a:buNone/>
            </a:pPr>
            <a:endParaRPr lang="en-US" sz="2600">
              <a:solidFill>
                <a:srgbClr val="000000"/>
              </a:solidFill>
              <a:cs typeface="Calibri"/>
            </a:endParaRPr>
          </a:p>
        </p:txBody>
      </p:sp>
      <p:pic>
        <p:nvPicPr>
          <p:cNvPr id="4" name="Picture 3" descr="A person with a beard wearing a white shirt and blue pants&#10;&#10;Description automatically generated">
            <a:extLst>
              <a:ext uri="{FF2B5EF4-FFF2-40B4-BE49-F238E27FC236}">
                <a16:creationId xmlns:a16="http://schemas.microsoft.com/office/drawing/2014/main" id="{52B22806-A592-A393-4062-1BAEA8E2B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7100" y="1138885"/>
            <a:ext cx="3194900" cy="5893664"/>
          </a:xfrm>
          <a:prstGeom prst="rect">
            <a:avLst/>
          </a:prstGeom>
        </p:spPr>
      </p:pic>
    </p:spTree>
    <p:extLst>
      <p:ext uri="{BB962C8B-B14F-4D97-AF65-F5344CB8AC3E}">
        <p14:creationId xmlns:p14="http://schemas.microsoft.com/office/powerpoint/2010/main" val="1792553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8">
            <a:extLst>
              <a:ext uri="{FF2B5EF4-FFF2-40B4-BE49-F238E27FC236}">
                <a16:creationId xmlns:a16="http://schemas.microsoft.com/office/drawing/2014/main" id="{6D03CFEA-5245-E554-EFC6-E145568C2C34}"/>
              </a:ext>
            </a:extLst>
          </p:cNvPr>
          <p:cNvSpPr/>
          <p:nvPr/>
        </p:nvSpPr>
        <p:spPr>
          <a:xfrm>
            <a:off x="1222144" y="279159"/>
            <a:ext cx="10485762" cy="6578841"/>
          </a:xfrm>
          <a:prstGeom prst="star10">
            <a:avLst/>
          </a:prstGeom>
          <a:solidFill>
            <a:schemeClr val="accent6">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about the JVP?</a:t>
            </a:r>
          </a:p>
          <a:p>
            <a:pPr algn="ctr"/>
            <a:r>
              <a:rPr lang="en-CA" sz="2800" dirty="0">
                <a:solidFill>
                  <a:schemeClr val="tx1"/>
                </a:solidFill>
                <a:latin typeface="Calibri" panose="020F0502020204030204" pitchFamily="34" charset="0"/>
                <a:cs typeface="Times New Roman" panose="02020603050405020304" pitchFamily="18" charset="0"/>
              </a:rPr>
              <a:t>For patients seen in a cardiology office, the sensitivity of the JVP was only ~53%. The absence of an elevated JVP is therefore not useful to rule-out heart failure.</a:t>
            </a:r>
          </a:p>
          <a:p>
            <a:pPr algn="ctr"/>
            <a:r>
              <a:rPr lang="en-CA" sz="2800" dirty="0">
                <a:solidFill>
                  <a:schemeClr val="tx1"/>
                </a:solidFill>
                <a:latin typeface="Calibri" panose="020F0502020204030204" pitchFamily="34" charset="0"/>
                <a:cs typeface="Times New Roman" panose="02020603050405020304" pitchFamily="18" charset="0"/>
              </a:rPr>
              <a:t>The test had better specificity (84%), however, in a cohort of patients presenting in the Emergency Room, inter-rater reliability was very poor (Kappa=0.08, with &lt;0.40 consider poor).</a:t>
            </a:r>
          </a:p>
          <a:p>
            <a:pPr algn="ctr"/>
            <a:r>
              <a:rPr lang="en-CA" sz="2800" dirty="0">
                <a:solidFill>
                  <a:schemeClr val="tx1"/>
                </a:solidFill>
                <a:latin typeface="Calibri" panose="020F0502020204030204" pitchFamily="34" charset="0"/>
                <a:cs typeface="Times New Roman" panose="02020603050405020304" pitchFamily="18" charset="0"/>
              </a:rPr>
              <a:t>It is not known how well the test performs in primary care. </a:t>
            </a:r>
            <a:endParaRPr lang="en-US" sz="2800" dirty="0">
              <a:solidFill>
                <a:schemeClr val="tx1"/>
              </a:solidFill>
              <a:highlight>
                <a:srgbClr val="FFFF00"/>
              </a:highlight>
            </a:endParaRPr>
          </a:p>
        </p:txBody>
      </p:sp>
    </p:spTree>
    <p:extLst>
      <p:ext uri="{BB962C8B-B14F-4D97-AF65-F5344CB8AC3E}">
        <p14:creationId xmlns:p14="http://schemas.microsoft.com/office/powerpoint/2010/main" val="337151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beard wearing a white shirt and blue pants&#10;&#10;Description automatically generated">
            <a:extLst>
              <a:ext uri="{FF2B5EF4-FFF2-40B4-BE49-F238E27FC236}">
                <a16:creationId xmlns:a16="http://schemas.microsoft.com/office/drawing/2014/main" id="{54CE3E64-920D-D8B0-276F-17246FBF4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680" y="1190428"/>
            <a:ext cx="3194900" cy="5893664"/>
          </a:xfrm>
          <a:prstGeom prst="rect">
            <a:avLst/>
          </a:prstGeom>
        </p:spPr>
      </p:pic>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a:t>
            </a:r>
            <a:r>
              <a:rPr lang="en-US" b="0" i="0" err="1">
                <a:solidFill>
                  <a:srgbClr val="000000"/>
                </a:solidFill>
                <a:effectLst/>
              </a:rPr>
              <a:t>Ramakanta</a:t>
            </a:r>
            <a:r>
              <a:rPr lang="en-US"/>
              <a:t>, 75</a:t>
            </a:r>
            <a:endParaRPr lang="en-US">
              <a:ea typeface="+mj-lt"/>
              <a:cs typeface="+mj-lt"/>
            </a:endParaRPr>
          </a:p>
        </p:txBody>
      </p:sp>
      <p:sp>
        <p:nvSpPr>
          <p:cNvPr id="7" name="TextBox 6">
            <a:extLst>
              <a:ext uri="{FF2B5EF4-FFF2-40B4-BE49-F238E27FC236}">
                <a16:creationId xmlns:a16="http://schemas.microsoft.com/office/drawing/2014/main" id="{52C40C93-10C7-7840-9B8C-AF428141866E}"/>
              </a:ext>
            </a:extLst>
          </p:cNvPr>
          <p:cNvSpPr txBox="1"/>
          <p:nvPr/>
        </p:nvSpPr>
        <p:spPr>
          <a:xfrm>
            <a:off x="92363" y="4011910"/>
            <a:ext cx="10261600" cy="2492990"/>
          </a:xfrm>
          <a:prstGeom prst="rect">
            <a:avLst/>
          </a:prstGeom>
          <a:noFill/>
        </p:spPr>
        <p:txBody>
          <a:bodyPr wrap="square" lIns="91440" tIns="45720" rIns="91440" bIns="45720" anchor="t">
            <a:spAutoFit/>
          </a:bodyPr>
          <a:lstStyle/>
          <a:p>
            <a:r>
              <a:rPr lang="en-US" sz="2600" dirty="0"/>
              <a:t>Which test, if positive could support a diagnosis of heart failure?</a:t>
            </a:r>
          </a:p>
          <a:p>
            <a:pPr marL="514350" indent="-514350">
              <a:buFont typeface="+mj-lt"/>
              <a:buAutoNum type="alphaLcParenR"/>
            </a:pPr>
            <a:r>
              <a:rPr lang="en-US" sz="2600" dirty="0">
                <a:cs typeface="Calibri"/>
              </a:rPr>
              <a:t>Cardiac echocardiogram</a:t>
            </a:r>
          </a:p>
          <a:p>
            <a:pPr marL="514350" indent="-514350">
              <a:buFont typeface="+mj-lt"/>
              <a:buAutoNum type="alphaLcParenR"/>
            </a:pPr>
            <a:r>
              <a:rPr lang="en-US" sz="2600" dirty="0">
                <a:cs typeface="Calibri"/>
              </a:rPr>
              <a:t>12-lead ECG</a:t>
            </a:r>
          </a:p>
          <a:p>
            <a:pPr marL="514350" indent="-514350">
              <a:buFont typeface="+mj-lt"/>
              <a:buAutoNum type="alphaLcParenR"/>
            </a:pPr>
            <a:r>
              <a:rPr lang="en-US" sz="2600" dirty="0">
                <a:cs typeface="Calibri"/>
              </a:rPr>
              <a:t>BNP or </a:t>
            </a:r>
            <a:r>
              <a:rPr lang="en-US" sz="2600" dirty="0" err="1">
                <a:cs typeface="Calibri"/>
              </a:rPr>
              <a:t>NTproBNP</a:t>
            </a:r>
            <a:r>
              <a:rPr lang="en-US" sz="2600" dirty="0">
                <a:cs typeface="Calibri"/>
              </a:rPr>
              <a:t> if available</a:t>
            </a:r>
          </a:p>
          <a:p>
            <a:pPr marL="514350" indent="-514350">
              <a:buFont typeface="+mj-lt"/>
              <a:buAutoNum type="alphaLcParenR"/>
            </a:pPr>
            <a:r>
              <a:rPr lang="en-US" sz="2600" dirty="0">
                <a:cs typeface="Calibri"/>
              </a:rPr>
              <a:t>Chest X-Ray (CXR)</a:t>
            </a:r>
          </a:p>
          <a:p>
            <a:pPr marL="514350" indent="-514350">
              <a:buFont typeface="+mj-lt"/>
              <a:buAutoNum type="alphaLcParenR"/>
            </a:pPr>
            <a:r>
              <a:rPr lang="en-US" sz="2600" dirty="0">
                <a:cs typeface="Calibri"/>
              </a:rPr>
              <a:t>CBC, Creatinine, Electrolytes</a:t>
            </a:r>
          </a:p>
        </p:txBody>
      </p:sp>
      <p:sp>
        <p:nvSpPr>
          <p:cNvPr id="4" name="Rounded Rectangular Callout 6">
            <a:extLst>
              <a:ext uri="{FF2B5EF4-FFF2-40B4-BE49-F238E27FC236}">
                <a16:creationId xmlns:a16="http://schemas.microsoft.com/office/drawing/2014/main" id="{80DA2674-5C99-444A-BA0D-C5AEC23C8978}"/>
              </a:ext>
            </a:extLst>
          </p:cNvPr>
          <p:cNvSpPr/>
          <p:nvPr/>
        </p:nvSpPr>
        <p:spPr>
          <a:xfrm>
            <a:off x="1272089" y="1144667"/>
            <a:ext cx="4750020" cy="2706897"/>
          </a:xfrm>
          <a:prstGeom prst="wedgeRoundRectCallout">
            <a:avLst>
              <a:gd name="adj1" fmla="val -72192"/>
              <a:gd name="adj2" fmla="val 31495"/>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39D98FB-6B87-83BE-A5A7-00F8B9EEC2EF}"/>
              </a:ext>
            </a:extLst>
          </p:cNvPr>
          <p:cNvSpPr txBox="1"/>
          <p:nvPr/>
        </p:nvSpPr>
        <p:spPr>
          <a:xfrm>
            <a:off x="1272089" y="1176360"/>
            <a:ext cx="4676129" cy="2492990"/>
          </a:xfrm>
          <a:prstGeom prst="rect">
            <a:avLst/>
          </a:prstGeom>
          <a:noFill/>
        </p:spPr>
        <p:txBody>
          <a:bodyPr wrap="square" rtlCol="0">
            <a:spAutoFit/>
          </a:bodyPr>
          <a:lstStyle/>
          <a:p>
            <a:pPr algn="ctr"/>
            <a:r>
              <a:rPr lang="en-US" sz="2600" dirty="0">
                <a:solidFill>
                  <a:schemeClr val="bg1"/>
                </a:solidFill>
              </a:rPr>
              <a:t>I’m worried that you may have heart failure. It can happen after a heart attack. Your heart can’t squeeze as well and you have fluid accumulating in your lungs and legs.</a:t>
            </a:r>
            <a:endParaRPr lang="en-US" sz="2400" dirty="0">
              <a:solidFill>
                <a:schemeClr val="bg1"/>
              </a:solidFill>
            </a:endParaRPr>
          </a:p>
        </p:txBody>
      </p:sp>
      <p:sp>
        <p:nvSpPr>
          <p:cNvPr id="6" name="Oval Callout 7">
            <a:extLst>
              <a:ext uri="{FF2B5EF4-FFF2-40B4-BE49-F238E27FC236}">
                <a16:creationId xmlns:a16="http://schemas.microsoft.com/office/drawing/2014/main" id="{AA8E1537-B6AE-D659-9E34-DD4F445C07BE}"/>
              </a:ext>
            </a:extLst>
          </p:cNvPr>
          <p:cNvSpPr/>
          <p:nvPr/>
        </p:nvSpPr>
        <p:spPr>
          <a:xfrm>
            <a:off x="6141052" y="1558842"/>
            <a:ext cx="3410924" cy="1954767"/>
          </a:xfrm>
          <a:prstGeom prst="wedgeEllipseCallout">
            <a:avLst>
              <a:gd name="adj1" fmla="val 79323"/>
              <a:gd name="adj2" fmla="val -22972"/>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B8490E-B4E1-9DAB-8192-48E007EAC0D8}"/>
              </a:ext>
            </a:extLst>
          </p:cNvPr>
          <p:cNvSpPr txBox="1"/>
          <p:nvPr/>
        </p:nvSpPr>
        <p:spPr>
          <a:xfrm>
            <a:off x="6525197" y="1897950"/>
            <a:ext cx="2861483" cy="1200329"/>
          </a:xfrm>
          <a:prstGeom prst="rect">
            <a:avLst/>
          </a:prstGeom>
          <a:noFill/>
        </p:spPr>
        <p:txBody>
          <a:bodyPr wrap="square" rtlCol="0">
            <a:spAutoFit/>
          </a:bodyPr>
          <a:lstStyle/>
          <a:p>
            <a:pPr algn="ctr"/>
            <a:r>
              <a:rPr lang="en-US" sz="2400" dirty="0"/>
              <a:t>That doesn’t sound good. How do we find out?</a:t>
            </a:r>
          </a:p>
        </p:txBody>
      </p:sp>
    </p:spTree>
    <p:extLst>
      <p:ext uri="{BB962C8B-B14F-4D97-AF65-F5344CB8AC3E}">
        <p14:creationId xmlns:p14="http://schemas.microsoft.com/office/powerpoint/2010/main" val="89720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 calcmode="lin" valueType="num">
                                      <p:cBhvr additive="base">
                                        <p:cTn id="4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 calcmode="lin" valueType="num">
                                      <p:cBhvr additive="base">
                                        <p:cTn id="4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a:t>
            </a:r>
            <a:r>
              <a:rPr lang="en-US" b="0" i="0" err="1">
                <a:solidFill>
                  <a:srgbClr val="000000"/>
                </a:solidFill>
                <a:effectLst/>
              </a:rPr>
              <a:t>Ramakanta</a:t>
            </a:r>
            <a:r>
              <a:rPr lang="en-US"/>
              <a:t>, 75</a:t>
            </a:r>
            <a:endParaRPr lang="en-US">
              <a:ea typeface="+mj-lt"/>
              <a:cs typeface="+mj-lt"/>
            </a:endParaRPr>
          </a:p>
        </p:txBody>
      </p:sp>
      <p:sp>
        <p:nvSpPr>
          <p:cNvPr id="4" name="Content Placeholder 2">
            <a:extLst>
              <a:ext uri="{FF2B5EF4-FFF2-40B4-BE49-F238E27FC236}">
                <a16:creationId xmlns:a16="http://schemas.microsoft.com/office/drawing/2014/main" id="{CD7910C6-9A6A-4E4A-D3D5-9ACAEC61960E}"/>
              </a:ext>
            </a:extLst>
          </p:cNvPr>
          <p:cNvSpPr>
            <a:spLocks noGrp="1"/>
          </p:cNvSpPr>
          <p:nvPr>
            <p:ph idx="1"/>
          </p:nvPr>
        </p:nvSpPr>
        <p:spPr>
          <a:xfrm>
            <a:off x="339319" y="1372922"/>
            <a:ext cx="9257263" cy="2592806"/>
          </a:xfrm>
          <a:solidFill>
            <a:schemeClr val="accent6">
              <a:lumMod val="20000"/>
              <a:lumOff val="80000"/>
            </a:schemeClr>
          </a:solidFill>
          <a:ln w="28575">
            <a:solidFill>
              <a:srgbClr val="00B050"/>
            </a:solidFill>
          </a:ln>
        </p:spPr>
        <p:txBody>
          <a:bodyPr vert="horz" lIns="91440" tIns="45720" rIns="91440" bIns="45720" rtlCol="0" anchor="t">
            <a:normAutofit lnSpcReduction="10000"/>
          </a:bodyPr>
          <a:lstStyle/>
          <a:p>
            <a:r>
              <a:rPr lang="en-US" sz="2600" dirty="0">
                <a:solidFill>
                  <a:srgbClr val="000000"/>
                </a:solidFill>
                <a:cs typeface="Calibri"/>
              </a:rPr>
              <a:t>A cardiac echocardiogram is the most widely accepted method to identify </a:t>
            </a:r>
            <a:r>
              <a:rPr lang="en-US" sz="2600" b="1" dirty="0">
                <a:solidFill>
                  <a:srgbClr val="000000"/>
                </a:solidFill>
                <a:cs typeface="Calibri"/>
              </a:rPr>
              <a:t>systolic dysfunction </a:t>
            </a:r>
            <a:r>
              <a:rPr lang="en-US" sz="2600" dirty="0">
                <a:solidFill>
                  <a:srgbClr val="000000"/>
                </a:solidFill>
                <a:cs typeface="Calibri"/>
              </a:rPr>
              <a:t>(EF&lt;40%).</a:t>
            </a:r>
          </a:p>
          <a:p>
            <a:r>
              <a:rPr lang="en-US" sz="2600" dirty="0">
                <a:solidFill>
                  <a:srgbClr val="000000"/>
                </a:solidFill>
                <a:cs typeface="Calibri"/>
              </a:rPr>
              <a:t>Cardiac echocardiogram can </a:t>
            </a:r>
            <a:r>
              <a:rPr lang="en-US" sz="2600" b="1" dirty="0">
                <a:solidFill>
                  <a:srgbClr val="000000"/>
                </a:solidFill>
                <a:cs typeface="Calibri"/>
              </a:rPr>
              <a:t>assist in diagnosing diastolic heart </a:t>
            </a:r>
            <a:r>
              <a:rPr lang="en-US" sz="2600" dirty="0">
                <a:solidFill>
                  <a:srgbClr val="000000"/>
                </a:solidFill>
                <a:cs typeface="Calibri"/>
              </a:rPr>
              <a:t>failure (elevated left atrial pressure, impaired left ventricular relaxation, decreased compliance). However, diagnosing diastolic heart failure is often clinical without conclusive echocardiogram findings. </a:t>
            </a:r>
          </a:p>
        </p:txBody>
      </p:sp>
      <p:sp>
        <p:nvSpPr>
          <p:cNvPr id="3" name="TextBox 2">
            <a:extLst>
              <a:ext uri="{FF2B5EF4-FFF2-40B4-BE49-F238E27FC236}">
                <a16:creationId xmlns:a16="http://schemas.microsoft.com/office/drawing/2014/main" id="{2ECB9486-6581-DF6D-7EE5-E6901488BE6B}"/>
              </a:ext>
            </a:extLst>
          </p:cNvPr>
          <p:cNvSpPr txBox="1"/>
          <p:nvPr/>
        </p:nvSpPr>
        <p:spPr>
          <a:xfrm>
            <a:off x="92363" y="4238583"/>
            <a:ext cx="10261600" cy="249299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dirty="0"/>
              <a:t>Which test, if positive could support a diagnosis of heart failure?</a:t>
            </a:r>
          </a:p>
          <a:p>
            <a:pPr marL="514350" indent="-514350">
              <a:buFont typeface="+mj-lt"/>
              <a:buAutoNum type="alphaLcParenR"/>
            </a:pPr>
            <a:r>
              <a:rPr lang="en-US" sz="2600" b="1" dirty="0">
                <a:solidFill>
                  <a:srgbClr val="00B050"/>
                </a:solidFill>
                <a:cs typeface="Calibri"/>
              </a:rPr>
              <a:t>Cardiac echocardiogram</a:t>
            </a:r>
          </a:p>
          <a:p>
            <a:pPr marL="514350" indent="-514350">
              <a:buFont typeface="+mj-lt"/>
              <a:buAutoNum type="alphaLcParenR"/>
            </a:pPr>
            <a:r>
              <a:rPr lang="en-US" sz="2600" dirty="0">
                <a:cs typeface="Calibri"/>
              </a:rPr>
              <a:t>12-lead ECG</a:t>
            </a:r>
          </a:p>
          <a:p>
            <a:pPr marL="514350" indent="-514350">
              <a:buFont typeface="+mj-lt"/>
              <a:buAutoNum type="alphaLcParenR"/>
            </a:pPr>
            <a:r>
              <a:rPr lang="en-US" sz="2600" b="1" dirty="0">
                <a:solidFill>
                  <a:srgbClr val="00B050"/>
                </a:solidFill>
                <a:cs typeface="Calibri"/>
              </a:rPr>
              <a:t>BNP or </a:t>
            </a:r>
            <a:r>
              <a:rPr lang="en-US" sz="2600" b="1" dirty="0" err="1">
                <a:solidFill>
                  <a:srgbClr val="00B050"/>
                </a:solidFill>
                <a:cs typeface="Calibri"/>
              </a:rPr>
              <a:t>NTproBNP</a:t>
            </a:r>
            <a:r>
              <a:rPr lang="en-US" sz="2600" b="1" dirty="0">
                <a:solidFill>
                  <a:srgbClr val="00B050"/>
                </a:solidFill>
                <a:cs typeface="Calibri"/>
              </a:rPr>
              <a:t> if available</a:t>
            </a:r>
          </a:p>
          <a:p>
            <a:pPr marL="514350" indent="-514350">
              <a:buFont typeface="+mj-lt"/>
              <a:buAutoNum type="alphaLcParenR"/>
            </a:pPr>
            <a:r>
              <a:rPr lang="en-US" sz="2600" b="1" dirty="0">
                <a:solidFill>
                  <a:srgbClr val="00B050"/>
                </a:solidFill>
                <a:cs typeface="Calibri"/>
              </a:rPr>
              <a:t>Chest X-Ray (CXR)</a:t>
            </a:r>
          </a:p>
          <a:p>
            <a:pPr marL="514350" indent="-514350">
              <a:buFont typeface="+mj-lt"/>
              <a:buAutoNum type="alphaLcParenR"/>
            </a:pPr>
            <a:r>
              <a:rPr lang="en-US" sz="2600" dirty="0">
                <a:cs typeface="Calibri"/>
              </a:rPr>
              <a:t>CBC, Creatinine, Electrolytes</a:t>
            </a:r>
          </a:p>
        </p:txBody>
      </p:sp>
      <p:pic>
        <p:nvPicPr>
          <p:cNvPr id="5" name="Picture 4" descr="A person with a beard wearing a white shirt and blue pants&#10;&#10;Description automatically generated">
            <a:extLst>
              <a:ext uri="{FF2B5EF4-FFF2-40B4-BE49-F238E27FC236}">
                <a16:creationId xmlns:a16="http://schemas.microsoft.com/office/drawing/2014/main" id="{59C0F731-9483-DB66-F653-C2D0FE940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1743" y="1185425"/>
            <a:ext cx="3194900" cy="5893664"/>
          </a:xfrm>
          <a:prstGeom prst="rect">
            <a:avLst/>
          </a:prstGeom>
        </p:spPr>
      </p:pic>
    </p:spTree>
    <p:extLst>
      <p:ext uri="{BB962C8B-B14F-4D97-AF65-F5344CB8AC3E}">
        <p14:creationId xmlns:p14="http://schemas.microsoft.com/office/powerpoint/2010/main" val="350991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a:t>
            </a:r>
            <a:r>
              <a:rPr lang="en-US" b="0" i="0" err="1">
                <a:solidFill>
                  <a:srgbClr val="000000"/>
                </a:solidFill>
                <a:effectLst/>
              </a:rPr>
              <a:t>Ramakanta</a:t>
            </a:r>
            <a:r>
              <a:rPr lang="en-US"/>
              <a:t>, 75</a:t>
            </a:r>
            <a:endParaRPr lang="en-US">
              <a:ea typeface="+mj-lt"/>
              <a:cs typeface="+mj-lt"/>
            </a:endParaRPr>
          </a:p>
        </p:txBody>
      </p:sp>
      <p:sp>
        <p:nvSpPr>
          <p:cNvPr id="4" name="Content Placeholder 2">
            <a:extLst>
              <a:ext uri="{FF2B5EF4-FFF2-40B4-BE49-F238E27FC236}">
                <a16:creationId xmlns:a16="http://schemas.microsoft.com/office/drawing/2014/main" id="{CD7910C6-9A6A-4E4A-D3D5-9ACAEC61960E}"/>
              </a:ext>
            </a:extLst>
          </p:cNvPr>
          <p:cNvSpPr>
            <a:spLocks noGrp="1"/>
          </p:cNvSpPr>
          <p:nvPr>
            <p:ph idx="1"/>
          </p:nvPr>
        </p:nvSpPr>
        <p:spPr>
          <a:xfrm>
            <a:off x="215841" y="1246910"/>
            <a:ext cx="9331601" cy="2900548"/>
          </a:xfrm>
          <a:solidFill>
            <a:schemeClr val="accent6">
              <a:lumMod val="20000"/>
              <a:lumOff val="80000"/>
            </a:schemeClr>
          </a:solidFill>
          <a:ln w="28575">
            <a:solidFill>
              <a:srgbClr val="00B050"/>
            </a:solidFill>
          </a:ln>
        </p:spPr>
        <p:txBody>
          <a:bodyPr vert="horz" lIns="91440" tIns="45720" rIns="91440" bIns="45720" rtlCol="0" anchor="t">
            <a:normAutofit lnSpcReduction="10000"/>
          </a:bodyPr>
          <a:lstStyle/>
          <a:p>
            <a:r>
              <a:rPr lang="en-US" sz="2600" dirty="0">
                <a:solidFill>
                  <a:srgbClr val="000000"/>
                </a:solidFill>
                <a:cs typeface="Calibri"/>
              </a:rPr>
              <a:t>BNP (and </a:t>
            </a:r>
            <a:r>
              <a:rPr lang="en-US" sz="2600" dirty="0" err="1">
                <a:solidFill>
                  <a:srgbClr val="000000"/>
                </a:solidFill>
                <a:cs typeface="Calibri"/>
              </a:rPr>
              <a:t>NTpro</a:t>
            </a:r>
            <a:r>
              <a:rPr lang="en-US" sz="2600" dirty="0">
                <a:solidFill>
                  <a:srgbClr val="000000"/>
                </a:solidFill>
                <a:cs typeface="Calibri"/>
              </a:rPr>
              <a:t>-BNP) can help rule-in and rule-out heart failure. </a:t>
            </a:r>
          </a:p>
          <a:p>
            <a:pPr lvl="1"/>
            <a:r>
              <a:rPr lang="en-US" dirty="0">
                <a:solidFill>
                  <a:srgbClr val="000000"/>
                </a:solidFill>
                <a:cs typeface="Calibri"/>
              </a:rPr>
              <a:t>For example, imagine we guess the chance of heart failure is ~30% (pre-test probability): the post-test probability is 3% with a BNP&lt;50 (LR=0.08) and 65% with a BNP of &gt;150 (LR=5).</a:t>
            </a:r>
          </a:p>
          <a:p>
            <a:r>
              <a:rPr lang="en-US" sz="2600" dirty="0">
                <a:solidFill>
                  <a:srgbClr val="000000"/>
                </a:solidFill>
                <a:cs typeface="Calibri"/>
              </a:rPr>
              <a:t>A CXR can be useful to “rule in” or make the diagnosis of heart failure (specificity ~83%, sensitivity ~67%).  Findings of importance are cardiomegaly, interstitial edema, pleural effusion, pulmonary vessel cephalization.</a:t>
            </a:r>
            <a:endParaRPr lang="en-US" sz="2600" dirty="0">
              <a:solidFill>
                <a:srgbClr val="000000"/>
              </a:solidFill>
              <a:highlight>
                <a:srgbClr val="FFFF00"/>
              </a:highlight>
              <a:cs typeface="Calibri"/>
            </a:endParaRPr>
          </a:p>
        </p:txBody>
      </p:sp>
      <p:sp>
        <p:nvSpPr>
          <p:cNvPr id="8" name="TextBox 7">
            <a:extLst>
              <a:ext uri="{FF2B5EF4-FFF2-40B4-BE49-F238E27FC236}">
                <a16:creationId xmlns:a16="http://schemas.microsoft.com/office/drawing/2014/main" id="{32C21923-380B-E4B4-AFD3-88C91F475FAD}"/>
              </a:ext>
            </a:extLst>
          </p:cNvPr>
          <p:cNvSpPr txBox="1"/>
          <p:nvPr/>
        </p:nvSpPr>
        <p:spPr>
          <a:xfrm>
            <a:off x="0" y="4307407"/>
            <a:ext cx="10261600" cy="249299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a:t>Which test, if positive could support a diagnosis of heart failure?</a:t>
            </a:r>
          </a:p>
          <a:p>
            <a:pPr marL="514350" indent="-514350">
              <a:buFont typeface="+mj-lt"/>
              <a:buAutoNum type="alphaLcParenR"/>
            </a:pPr>
            <a:r>
              <a:rPr lang="en-US" sz="2600">
                <a:solidFill>
                  <a:srgbClr val="00B050"/>
                </a:solidFill>
                <a:cs typeface="Calibri"/>
              </a:rPr>
              <a:t>Cardiac echocardiogram</a:t>
            </a:r>
          </a:p>
          <a:p>
            <a:pPr marL="514350" indent="-514350">
              <a:buFont typeface="+mj-lt"/>
              <a:buAutoNum type="alphaLcParenR"/>
            </a:pPr>
            <a:r>
              <a:rPr lang="en-US" sz="2600">
                <a:cs typeface="Calibri"/>
              </a:rPr>
              <a:t>12-lead ECG</a:t>
            </a:r>
          </a:p>
          <a:p>
            <a:pPr marL="514350" indent="-514350">
              <a:buFont typeface="+mj-lt"/>
              <a:buAutoNum type="alphaLcParenR"/>
            </a:pPr>
            <a:r>
              <a:rPr lang="en-US" sz="2600">
                <a:solidFill>
                  <a:srgbClr val="00B050"/>
                </a:solidFill>
                <a:cs typeface="Calibri"/>
              </a:rPr>
              <a:t>BNP or </a:t>
            </a:r>
            <a:r>
              <a:rPr lang="en-US" sz="2600" err="1">
                <a:solidFill>
                  <a:srgbClr val="00B050"/>
                </a:solidFill>
                <a:cs typeface="Calibri"/>
              </a:rPr>
              <a:t>NTproBNP</a:t>
            </a:r>
            <a:r>
              <a:rPr lang="en-US" sz="2600">
                <a:solidFill>
                  <a:srgbClr val="00B050"/>
                </a:solidFill>
                <a:cs typeface="Calibri"/>
              </a:rPr>
              <a:t> if available</a:t>
            </a:r>
          </a:p>
          <a:p>
            <a:pPr marL="514350" indent="-514350">
              <a:buFont typeface="+mj-lt"/>
              <a:buAutoNum type="alphaLcParenR"/>
            </a:pPr>
            <a:r>
              <a:rPr lang="en-US" sz="2600">
                <a:solidFill>
                  <a:srgbClr val="00B050"/>
                </a:solidFill>
                <a:cs typeface="Calibri"/>
              </a:rPr>
              <a:t>Chest X-Ray (CXR)</a:t>
            </a:r>
          </a:p>
          <a:p>
            <a:pPr marL="514350" indent="-514350">
              <a:buFont typeface="+mj-lt"/>
              <a:buAutoNum type="alphaLcParenR"/>
            </a:pPr>
            <a:r>
              <a:rPr lang="en-US" sz="2600">
                <a:cs typeface="Calibri"/>
              </a:rPr>
              <a:t>CBC, Creatinine, Electrolytes</a:t>
            </a:r>
          </a:p>
        </p:txBody>
      </p:sp>
      <p:pic>
        <p:nvPicPr>
          <p:cNvPr id="3" name="Picture 2" descr="A person with a beard wearing a white shirt and blue pants&#10;&#10;Description automatically generated">
            <a:extLst>
              <a:ext uri="{FF2B5EF4-FFF2-40B4-BE49-F238E27FC236}">
                <a16:creationId xmlns:a16="http://schemas.microsoft.com/office/drawing/2014/main" id="{3229FEE4-D5D1-A38B-C8F1-B44BF78FC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509" y="1200626"/>
            <a:ext cx="3194900" cy="5893664"/>
          </a:xfrm>
          <a:prstGeom prst="rect">
            <a:avLst/>
          </a:prstGeom>
        </p:spPr>
      </p:pic>
    </p:spTree>
    <p:extLst>
      <p:ext uri="{BB962C8B-B14F-4D97-AF65-F5344CB8AC3E}">
        <p14:creationId xmlns:p14="http://schemas.microsoft.com/office/powerpoint/2010/main" val="252331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iterate type="lt">
                                    <p:tmPct val="0"/>
                                  </p:iterate>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82FC8FD-6167-A66B-C4C3-A7CECAD057B7}"/>
              </a:ext>
            </a:extLst>
          </p:cNvPr>
          <p:cNvSpPr/>
          <p:nvPr/>
        </p:nvSpPr>
        <p:spPr>
          <a:xfrm>
            <a:off x="0" y="1247312"/>
            <a:ext cx="12192000" cy="4824627"/>
          </a:xfrm>
          <a:prstGeom prst="rect">
            <a:avLst/>
          </a:prstGeom>
          <a:solidFill>
            <a:srgbClr val="D9ECF7">
              <a:alpha val="399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hlinkClick r:id="rId3" action="ppaction://hlinksldjump"/>
              </a:rPr>
              <a:t>11:00</a:t>
            </a:r>
            <a:r>
              <a:rPr lang="en-US" sz="2800" dirty="0">
                <a:solidFill>
                  <a:schemeClr val="tx1"/>
                </a:solidFill>
                <a:effectLst/>
                <a:latin typeface="Calibri" panose="020F0502020204030204" pitchFamily="34" charset="0"/>
                <a:ea typeface="Calibri" panose="020F0502020204030204" pitchFamily="34" charset="0"/>
              </a:rPr>
              <a:t>: Ken </a:t>
            </a:r>
            <a:r>
              <a:rPr lang="en-US" sz="2800" dirty="0" err="1">
                <a:solidFill>
                  <a:schemeClr val="tx1"/>
                </a:solidFill>
                <a:effectLst/>
                <a:latin typeface="Calibri" panose="020F0502020204030204" pitchFamily="34" charset="0"/>
                <a:ea typeface="Calibri" panose="020F0502020204030204" pitchFamily="34" charset="0"/>
              </a:rPr>
              <a:t>Dosette</a:t>
            </a:r>
            <a:r>
              <a:rPr lang="en-US" sz="2800" dirty="0">
                <a:solidFill>
                  <a:schemeClr val="tx1"/>
                </a:solidFill>
                <a:effectLst/>
                <a:latin typeface="Calibri" panose="020F0502020204030204" pitchFamily="34" charset="0"/>
                <a:ea typeface="Calibri" panose="020F0502020204030204" pitchFamily="34" charset="0"/>
              </a:rPr>
              <a:t>  (Polypharmacy)</a:t>
            </a:r>
          </a:p>
          <a:p>
            <a:pPr marL="0" marR="0">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hlinkClick r:id="rId4" action="ppaction://hlinksldjump"/>
              </a:rPr>
              <a:t>11:15</a:t>
            </a:r>
            <a:r>
              <a:rPr lang="en-US" sz="2800" dirty="0">
                <a:solidFill>
                  <a:schemeClr val="tx1"/>
                </a:solidFill>
                <a:effectLst/>
                <a:latin typeface="Calibri" panose="020F0502020204030204" pitchFamily="34" charset="0"/>
                <a:ea typeface="Calibri" panose="020F0502020204030204" pitchFamily="34" charset="0"/>
              </a:rPr>
              <a:t>: Naomi Schiff (Driving and Dementia)</a:t>
            </a:r>
          </a:p>
          <a:p>
            <a:pPr marL="0" marR="0">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hlinkClick r:id="rId5" action="ppaction://hlinksldjump"/>
              </a:rPr>
              <a:t>11:30</a:t>
            </a:r>
            <a:r>
              <a:rPr lang="en-US" sz="2800" dirty="0">
                <a:solidFill>
                  <a:schemeClr val="tx1"/>
                </a:solidFill>
                <a:effectLst/>
                <a:latin typeface="Calibri" panose="020F0502020204030204" pitchFamily="34" charset="0"/>
                <a:ea typeface="Calibri" panose="020F0502020204030204" pitchFamily="34" charset="0"/>
              </a:rPr>
              <a:t>: Mr. </a:t>
            </a:r>
            <a:r>
              <a:rPr lang="en-US" sz="2800" dirty="0" err="1">
                <a:solidFill>
                  <a:schemeClr val="tx1"/>
                </a:solidFill>
                <a:effectLst/>
                <a:latin typeface="Calibri" panose="020F0502020204030204" pitchFamily="34" charset="0"/>
                <a:ea typeface="Calibri" panose="020F0502020204030204" pitchFamily="34" charset="0"/>
              </a:rPr>
              <a:t>Ramakanta</a:t>
            </a:r>
            <a:r>
              <a:rPr lang="en-US" sz="2800" dirty="0">
                <a:solidFill>
                  <a:schemeClr val="tx1"/>
                </a:solidFill>
                <a:effectLst/>
                <a:latin typeface="Calibri" panose="020F0502020204030204" pitchFamily="34" charset="0"/>
                <a:ea typeface="Calibri" panose="020F0502020204030204" pitchFamily="34" charset="0"/>
              </a:rPr>
              <a:t> (Congestive Heart Failure)</a:t>
            </a:r>
          </a:p>
          <a:p>
            <a:pPr marL="0" marR="0">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hlinkClick r:id="rId6" action="ppaction://hlinksldjump"/>
              </a:rPr>
              <a:t>1:00</a:t>
            </a:r>
            <a:r>
              <a:rPr lang="en-US" sz="2800" dirty="0">
                <a:solidFill>
                  <a:schemeClr val="tx1"/>
                </a:solidFill>
                <a:effectLst/>
                <a:latin typeface="Calibri" panose="020F0502020204030204" pitchFamily="34" charset="0"/>
                <a:ea typeface="Calibri" panose="020F0502020204030204" pitchFamily="34" charset="0"/>
              </a:rPr>
              <a:t>: Anna Ploidy (Prenatal Screening)</a:t>
            </a:r>
          </a:p>
          <a:p>
            <a:pPr marL="0" marR="0">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hlinkClick r:id="rId7" action="ppaction://hlinksldjump"/>
              </a:rPr>
              <a:t>1:15</a:t>
            </a:r>
            <a:r>
              <a:rPr lang="en-US" sz="2800" dirty="0">
                <a:solidFill>
                  <a:schemeClr val="tx1"/>
                </a:solidFill>
                <a:effectLst/>
                <a:latin typeface="Calibri" panose="020F0502020204030204" pitchFamily="34" charset="0"/>
                <a:ea typeface="Calibri" panose="020F0502020204030204" pitchFamily="34" charset="0"/>
              </a:rPr>
              <a:t>: Farrah Lo Heavy</a:t>
            </a:r>
            <a:r>
              <a:rPr lang="en-US" sz="2800" dirty="0">
                <a:solidFill>
                  <a:schemeClr val="tx1"/>
                </a:solidFill>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Menstrual Bleeding)</a:t>
            </a:r>
          </a:p>
          <a:p>
            <a:pPr marL="0" marR="0">
              <a:spcBef>
                <a:spcPts val="0"/>
              </a:spcBef>
              <a:spcAft>
                <a:spcPts val="0"/>
              </a:spcAft>
            </a:pPr>
            <a:r>
              <a:rPr lang="en-US" sz="2800" dirty="0">
                <a:solidFill>
                  <a:schemeClr val="tx1"/>
                </a:solidFill>
                <a:effectLst/>
                <a:latin typeface="Calibri" panose="020F0502020204030204" pitchFamily="34" charset="0"/>
                <a:ea typeface="Calibri" panose="020F0502020204030204" pitchFamily="34" charset="0"/>
                <a:hlinkClick r:id="rId8" action="ppaction://hlinksldjump"/>
              </a:rPr>
              <a:t>1:30</a:t>
            </a:r>
            <a:r>
              <a:rPr lang="en-US" sz="2800" dirty="0">
                <a:solidFill>
                  <a:schemeClr val="tx1"/>
                </a:solidFill>
                <a:effectLst/>
                <a:latin typeface="Calibri" panose="020F0502020204030204" pitchFamily="34" charset="0"/>
                <a:ea typeface="Calibri" panose="020F0502020204030204" pitchFamily="34" charset="0"/>
              </a:rPr>
              <a:t>: Norma Munroe</a:t>
            </a:r>
            <a:r>
              <a:rPr lang="en-US" sz="2800" dirty="0">
                <a:solidFill>
                  <a:schemeClr val="tx1"/>
                </a:solidFill>
                <a:latin typeface="Calibri" panose="020F0502020204030204" pitchFamily="34" charset="0"/>
                <a:ea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rPr>
              <a:t>Insomnia treatment)</a:t>
            </a:r>
          </a:p>
          <a:p>
            <a:pPr marL="0" marR="0">
              <a:spcBef>
                <a:spcPts val="0"/>
              </a:spcBef>
              <a:spcAft>
                <a:spcPts val="0"/>
              </a:spcAft>
            </a:pPr>
            <a:endParaRPr lang="en-US" sz="2800" dirty="0">
              <a:solidFill>
                <a:schemeClr val="tx1"/>
              </a:solidFill>
              <a:latin typeface="Calibri" panose="020F0502020204030204" pitchFamily="34" charset="0"/>
              <a:ea typeface="Calibri" panose="020F0502020204030204" pitchFamily="34" charset="0"/>
            </a:endParaRPr>
          </a:p>
          <a:p>
            <a:pPr marL="0" marR="0">
              <a:spcBef>
                <a:spcPts val="0"/>
              </a:spcBef>
              <a:spcAft>
                <a:spcPts val="0"/>
              </a:spcAft>
            </a:pPr>
            <a:r>
              <a:rPr lang="en-US" sz="2800" u="sng" dirty="0">
                <a:solidFill>
                  <a:srgbClr val="0070C0"/>
                </a:solidFill>
                <a:effectLst/>
                <a:latin typeface="Calibri" panose="020F0502020204030204" pitchFamily="34" charset="0"/>
                <a:ea typeface="Calibri" panose="020F0502020204030204" pitchFamily="34" charset="0"/>
              </a:rPr>
              <a:t>1:45</a:t>
            </a:r>
            <a:r>
              <a:rPr lang="en-US" sz="2800" dirty="0">
                <a:solidFill>
                  <a:schemeClr val="tx1"/>
                </a:solidFill>
                <a:effectLst/>
                <a:latin typeface="Calibri" panose="020F0502020204030204" pitchFamily="34" charset="0"/>
                <a:ea typeface="Calibri" panose="020F0502020204030204" pitchFamily="34" charset="0"/>
              </a:rPr>
              <a:t>: Liz Hall (C. Difficile reinfection)</a:t>
            </a:r>
          </a:p>
          <a:p>
            <a:pPr marL="0" marR="0">
              <a:spcBef>
                <a:spcPts val="0"/>
              </a:spcBef>
              <a:spcAft>
                <a:spcPts val="0"/>
              </a:spcAft>
            </a:pPr>
            <a:r>
              <a:rPr lang="en-US" sz="2800" u="sng" dirty="0">
                <a:solidFill>
                  <a:srgbClr val="0070C0"/>
                </a:solidFill>
                <a:latin typeface="Calibri" panose="020F0502020204030204" pitchFamily="34" charset="0"/>
                <a:ea typeface="Calibri" panose="020F0502020204030204" pitchFamily="34" charset="0"/>
              </a:rPr>
              <a:t>14:00</a:t>
            </a:r>
            <a:r>
              <a:rPr lang="en-US" sz="2800" dirty="0">
                <a:solidFill>
                  <a:schemeClr val="tx1"/>
                </a:solidFill>
                <a:latin typeface="Calibri" panose="020F0502020204030204" pitchFamily="34" charset="0"/>
                <a:ea typeface="Calibri" panose="020F0502020204030204" pitchFamily="34" charset="0"/>
              </a:rPr>
              <a:t>: Ana Flax (De-labelling penicillin allergy)</a:t>
            </a:r>
            <a:endParaRPr lang="en-US" sz="2800"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2800" u="sng" dirty="0">
                <a:solidFill>
                  <a:srgbClr val="0070C0"/>
                </a:solidFill>
                <a:effectLst/>
                <a:latin typeface="Calibri" panose="020F0502020204030204" pitchFamily="34" charset="0"/>
                <a:ea typeface="Calibri" panose="020F0502020204030204" pitchFamily="34" charset="0"/>
              </a:rPr>
              <a:t>14:15</a:t>
            </a:r>
            <a:r>
              <a:rPr lang="en-US" sz="2800" dirty="0">
                <a:solidFill>
                  <a:schemeClr val="tx1"/>
                </a:solidFill>
                <a:effectLst/>
                <a:latin typeface="Calibri" panose="020F0502020204030204" pitchFamily="34" charset="0"/>
                <a:ea typeface="Calibri" panose="020F0502020204030204" pitchFamily="34" charset="0"/>
              </a:rPr>
              <a:t>: Mr. </a:t>
            </a:r>
            <a:r>
              <a:rPr lang="en-US" sz="2800" dirty="0" err="1">
                <a:solidFill>
                  <a:schemeClr val="tx1"/>
                </a:solidFill>
                <a:effectLst/>
                <a:latin typeface="Calibri" panose="020F0502020204030204" pitchFamily="34" charset="0"/>
                <a:ea typeface="Calibri" panose="020F0502020204030204" pitchFamily="34" charset="0"/>
              </a:rPr>
              <a:t>Ramakanta</a:t>
            </a:r>
            <a:r>
              <a:rPr lang="en-US" sz="2800" dirty="0">
                <a:solidFill>
                  <a:schemeClr val="tx1"/>
                </a:solidFill>
                <a:effectLst/>
                <a:latin typeface="Calibri" panose="020F0502020204030204" pitchFamily="34" charset="0"/>
                <a:ea typeface="Calibri" panose="020F0502020204030204" pitchFamily="34" charset="0"/>
              </a:rPr>
              <a:t> (Management Congestive Heart Failure)</a:t>
            </a:r>
          </a:p>
        </p:txBody>
      </p:sp>
      <p:sp>
        <p:nvSpPr>
          <p:cNvPr id="7" name="Content Placeholder 2">
            <a:extLst>
              <a:ext uri="{FF2B5EF4-FFF2-40B4-BE49-F238E27FC236}">
                <a16:creationId xmlns:a16="http://schemas.microsoft.com/office/drawing/2014/main" id="{8FDF58BC-B156-ACE9-115D-EAFE7DBC472F}"/>
              </a:ext>
            </a:extLst>
          </p:cNvPr>
          <p:cNvSpPr txBox="1">
            <a:spLocks/>
          </p:cNvSpPr>
          <p:nvPr/>
        </p:nvSpPr>
        <p:spPr>
          <a:xfrm>
            <a:off x="3805075" y="1811984"/>
            <a:ext cx="7010400" cy="1195120"/>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112"/>
              </a:spcBef>
              <a:buNone/>
            </a:pPr>
            <a:endParaRPr lang="en-CA" sz="2400">
              <a:latin typeface="+mj-lt"/>
            </a:endParaRPr>
          </a:p>
        </p:txBody>
      </p:sp>
      <p:sp>
        <p:nvSpPr>
          <p:cNvPr id="10" name="Content Placeholder 2">
            <a:extLst>
              <a:ext uri="{FF2B5EF4-FFF2-40B4-BE49-F238E27FC236}">
                <a16:creationId xmlns:a16="http://schemas.microsoft.com/office/drawing/2014/main" id="{FD91B3E7-6C57-E9CB-CF58-F65FE47C816C}"/>
              </a:ext>
            </a:extLst>
          </p:cNvPr>
          <p:cNvSpPr txBox="1">
            <a:spLocks/>
          </p:cNvSpPr>
          <p:nvPr/>
        </p:nvSpPr>
        <p:spPr>
          <a:xfrm>
            <a:off x="3822629" y="2846825"/>
            <a:ext cx="5384800" cy="709192"/>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112"/>
              </a:spcBef>
              <a:buNone/>
            </a:pPr>
            <a:endParaRPr lang="en-CA" sz="2400">
              <a:latin typeface="+mj-lt"/>
            </a:endParaRPr>
          </a:p>
        </p:txBody>
      </p:sp>
      <p:pic>
        <p:nvPicPr>
          <p:cNvPr id="27" name="Picture 26">
            <a:extLst>
              <a:ext uri="{FF2B5EF4-FFF2-40B4-BE49-F238E27FC236}">
                <a16:creationId xmlns:a16="http://schemas.microsoft.com/office/drawing/2014/main" id="{EC9530EE-FE5D-B4F4-5604-80C00FD01CA4}"/>
              </a:ext>
            </a:extLst>
          </p:cNvPr>
          <p:cNvPicPr>
            <a:picLocks noChangeAspect="1"/>
          </p:cNvPicPr>
          <p:nvPr/>
        </p:nvPicPr>
        <p:blipFill>
          <a:blip r:embed="rId9"/>
          <a:stretch>
            <a:fillRect/>
          </a:stretch>
        </p:blipFill>
        <p:spPr>
          <a:xfrm>
            <a:off x="168900" y="6320676"/>
            <a:ext cx="2607061" cy="372437"/>
          </a:xfrm>
          <a:prstGeom prst="rect">
            <a:avLst/>
          </a:prstGeom>
        </p:spPr>
      </p:pic>
      <p:pic>
        <p:nvPicPr>
          <p:cNvPr id="29" name="Picture 28">
            <a:extLst>
              <a:ext uri="{FF2B5EF4-FFF2-40B4-BE49-F238E27FC236}">
                <a16:creationId xmlns:a16="http://schemas.microsoft.com/office/drawing/2014/main" id="{617B372A-8F63-61CE-0A5A-ADB01F0D79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04475" y="6070600"/>
            <a:ext cx="2624667" cy="778933"/>
          </a:xfrm>
          <a:prstGeom prst="rect">
            <a:avLst/>
          </a:prstGeom>
        </p:spPr>
      </p:pic>
      <p:sp>
        <p:nvSpPr>
          <p:cNvPr id="2" name="Rectangle 1">
            <a:extLst>
              <a:ext uri="{FF2B5EF4-FFF2-40B4-BE49-F238E27FC236}">
                <a16:creationId xmlns:a16="http://schemas.microsoft.com/office/drawing/2014/main" id="{2F819662-E73F-336D-A8F3-648468DC998F}"/>
              </a:ext>
            </a:extLst>
          </p:cNvPr>
          <p:cNvSpPr/>
          <p:nvPr/>
        </p:nvSpPr>
        <p:spPr>
          <a:xfrm>
            <a:off x="2784" y="-1"/>
            <a:ext cx="12192000" cy="1247313"/>
          </a:xfrm>
          <a:prstGeom prst="rect">
            <a:avLst/>
          </a:prstGeom>
          <a:solidFill>
            <a:srgbClr val="D9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 (very brief) day in the life of a family doctor</a:t>
            </a:r>
          </a:p>
        </p:txBody>
      </p:sp>
      <p:pic>
        <p:nvPicPr>
          <p:cNvPr id="4" name="Picture 3" descr="A person and person standing together&#10;&#10;Description automatically generated">
            <a:extLst>
              <a:ext uri="{FF2B5EF4-FFF2-40B4-BE49-F238E27FC236}">
                <a16:creationId xmlns:a16="http://schemas.microsoft.com/office/drawing/2014/main" id="{465A5BD7-D65B-782D-D10D-842E847B1BE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85963" y="623655"/>
            <a:ext cx="3443091" cy="5105599"/>
          </a:xfrm>
          <a:prstGeom prst="rect">
            <a:avLst/>
          </a:prstGeom>
        </p:spPr>
      </p:pic>
      <p:pic>
        <p:nvPicPr>
          <p:cNvPr id="5" name="Picture 4" descr="A person with a beard wearing a white shirt and blue pants&#10;&#10;Description automatically generated">
            <a:extLst>
              <a:ext uri="{FF2B5EF4-FFF2-40B4-BE49-F238E27FC236}">
                <a16:creationId xmlns:a16="http://schemas.microsoft.com/office/drawing/2014/main" id="{075D9CCA-2D8B-95E2-76DF-064BAB074D8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55666" y="551023"/>
            <a:ext cx="2846444" cy="5250862"/>
          </a:xfrm>
          <a:prstGeom prst="rect">
            <a:avLst/>
          </a:prstGeom>
        </p:spPr>
      </p:pic>
      <p:pic>
        <p:nvPicPr>
          <p:cNvPr id="6" name="Picture 5">
            <a:extLst>
              <a:ext uri="{FF2B5EF4-FFF2-40B4-BE49-F238E27FC236}">
                <a16:creationId xmlns:a16="http://schemas.microsoft.com/office/drawing/2014/main" id="{D41E4C7A-54C0-FA35-8DC1-C1AD3A7EE086}"/>
              </a:ext>
            </a:extLst>
          </p:cNvPr>
          <p:cNvPicPr>
            <a:picLocks noChangeAspect="1"/>
          </p:cNvPicPr>
          <p:nvPr/>
        </p:nvPicPr>
        <p:blipFill>
          <a:blip r:embed="rId13"/>
          <a:stretch>
            <a:fillRect/>
          </a:stretch>
        </p:blipFill>
        <p:spPr>
          <a:xfrm>
            <a:off x="8648696" y="169289"/>
            <a:ext cx="3079555" cy="5675630"/>
          </a:xfrm>
          <a:prstGeom prst="rect">
            <a:avLst/>
          </a:prstGeom>
        </p:spPr>
      </p:pic>
      <p:sp>
        <p:nvSpPr>
          <p:cNvPr id="8" name="TextBox 7">
            <a:extLst>
              <a:ext uri="{FF2B5EF4-FFF2-40B4-BE49-F238E27FC236}">
                <a16:creationId xmlns:a16="http://schemas.microsoft.com/office/drawing/2014/main" id="{69A261C9-548E-F258-D94F-E660CFD24AB7}"/>
              </a:ext>
            </a:extLst>
          </p:cNvPr>
          <p:cNvSpPr txBox="1"/>
          <p:nvPr/>
        </p:nvSpPr>
        <p:spPr>
          <a:xfrm>
            <a:off x="2543367" y="1449640"/>
            <a:ext cx="5004820" cy="461665"/>
          </a:xfrm>
          <a:prstGeom prst="rect">
            <a:avLst/>
          </a:prstGeom>
          <a:noFill/>
        </p:spPr>
        <p:txBody>
          <a:bodyPr wrap="square" rtlCol="0">
            <a:spAutoFit/>
          </a:bodyPr>
          <a:lstStyle/>
          <a:p>
            <a:endParaRPr lang="en-US" sz="2400" b="1" u="sng" dirty="0">
              <a:solidFill>
                <a:schemeClr val="accent1"/>
              </a:solidFill>
            </a:endParaRPr>
          </a:p>
        </p:txBody>
      </p:sp>
    </p:spTree>
    <p:custDataLst>
      <p:tags r:id="rId1"/>
    </p:custDataLst>
    <p:extLst>
      <p:ext uri="{BB962C8B-B14F-4D97-AF65-F5344CB8AC3E}">
        <p14:creationId xmlns:p14="http://schemas.microsoft.com/office/powerpoint/2010/main" val="3918531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a:t>
            </a:r>
            <a:r>
              <a:rPr lang="en-US" b="0" i="0" err="1">
                <a:solidFill>
                  <a:srgbClr val="000000"/>
                </a:solidFill>
                <a:effectLst/>
              </a:rPr>
              <a:t>Ramakanta</a:t>
            </a:r>
            <a:r>
              <a:rPr lang="en-US"/>
              <a:t>, 75</a:t>
            </a:r>
            <a:endParaRPr lang="en-US">
              <a:ea typeface="+mj-lt"/>
              <a:cs typeface="+mj-lt"/>
            </a:endParaRPr>
          </a:p>
        </p:txBody>
      </p:sp>
      <p:sp>
        <p:nvSpPr>
          <p:cNvPr id="5" name="TextBox 4">
            <a:extLst>
              <a:ext uri="{FF2B5EF4-FFF2-40B4-BE49-F238E27FC236}">
                <a16:creationId xmlns:a16="http://schemas.microsoft.com/office/drawing/2014/main" id="{A77B1618-D8F5-F6B0-4C7A-0890463787AA}"/>
              </a:ext>
            </a:extLst>
          </p:cNvPr>
          <p:cNvSpPr txBox="1"/>
          <p:nvPr/>
        </p:nvSpPr>
        <p:spPr>
          <a:xfrm>
            <a:off x="92363" y="4365010"/>
            <a:ext cx="10261600" cy="249299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a:t>Which test, if positive could support a diagnosis of heart failure?</a:t>
            </a:r>
          </a:p>
          <a:p>
            <a:pPr marL="514350" indent="-514350">
              <a:buFont typeface="+mj-lt"/>
              <a:buAutoNum type="alphaLcParenR"/>
            </a:pPr>
            <a:r>
              <a:rPr lang="en-US" sz="2600">
                <a:solidFill>
                  <a:srgbClr val="00B050"/>
                </a:solidFill>
                <a:cs typeface="Calibri"/>
              </a:rPr>
              <a:t>Cardiac echocardiogram</a:t>
            </a:r>
          </a:p>
          <a:p>
            <a:pPr marL="514350" indent="-514350">
              <a:buFont typeface="+mj-lt"/>
              <a:buAutoNum type="alphaLcParenR"/>
            </a:pPr>
            <a:r>
              <a:rPr lang="en-US" sz="2600">
                <a:cs typeface="Calibri"/>
              </a:rPr>
              <a:t>12-lead ECG</a:t>
            </a:r>
          </a:p>
          <a:p>
            <a:pPr marL="514350" indent="-514350">
              <a:buFont typeface="+mj-lt"/>
              <a:buAutoNum type="alphaLcParenR"/>
            </a:pPr>
            <a:r>
              <a:rPr lang="en-US" sz="2600">
                <a:solidFill>
                  <a:srgbClr val="00B050"/>
                </a:solidFill>
                <a:cs typeface="Calibri"/>
              </a:rPr>
              <a:t>BNP or </a:t>
            </a:r>
            <a:r>
              <a:rPr lang="en-US" sz="2600" err="1">
                <a:solidFill>
                  <a:srgbClr val="00B050"/>
                </a:solidFill>
                <a:cs typeface="Calibri"/>
              </a:rPr>
              <a:t>NTproBNP</a:t>
            </a:r>
            <a:r>
              <a:rPr lang="en-US" sz="2600">
                <a:solidFill>
                  <a:srgbClr val="00B050"/>
                </a:solidFill>
                <a:cs typeface="Calibri"/>
              </a:rPr>
              <a:t> if available</a:t>
            </a:r>
          </a:p>
          <a:p>
            <a:pPr marL="514350" indent="-514350">
              <a:buFont typeface="+mj-lt"/>
              <a:buAutoNum type="alphaLcParenR"/>
            </a:pPr>
            <a:r>
              <a:rPr lang="en-US" sz="2600">
                <a:solidFill>
                  <a:srgbClr val="00B050"/>
                </a:solidFill>
                <a:cs typeface="Calibri"/>
              </a:rPr>
              <a:t>Chest X-Ray (CXR)</a:t>
            </a:r>
          </a:p>
          <a:p>
            <a:pPr marL="514350" indent="-514350">
              <a:buFont typeface="+mj-lt"/>
              <a:buAutoNum type="alphaLcParenR"/>
            </a:pPr>
            <a:r>
              <a:rPr lang="en-US" sz="2600">
                <a:cs typeface="Calibri"/>
              </a:rPr>
              <a:t>CBC, Creatinine, Electrolytes</a:t>
            </a:r>
          </a:p>
        </p:txBody>
      </p:sp>
      <p:sp>
        <p:nvSpPr>
          <p:cNvPr id="8" name="Content Placeholder 2">
            <a:extLst>
              <a:ext uri="{FF2B5EF4-FFF2-40B4-BE49-F238E27FC236}">
                <a16:creationId xmlns:a16="http://schemas.microsoft.com/office/drawing/2014/main" id="{BF297358-F9C4-1FB6-5F39-BDF0B7C99C6C}"/>
              </a:ext>
            </a:extLst>
          </p:cNvPr>
          <p:cNvSpPr txBox="1">
            <a:spLocks/>
          </p:cNvSpPr>
          <p:nvPr/>
        </p:nvSpPr>
        <p:spPr>
          <a:xfrm>
            <a:off x="166812" y="1357461"/>
            <a:ext cx="9514515" cy="2492990"/>
          </a:xfrm>
          <a:prstGeom prst="rect">
            <a:avLst/>
          </a:prstGeom>
          <a:solidFill>
            <a:schemeClr val="accent2">
              <a:lumMod val="20000"/>
              <a:lumOff val="80000"/>
            </a:schemeClr>
          </a:solidFill>
          <a:ln w="28575">
            <a:solidFill>
              <a:schemeClr val="accent2"/>
            </a:solidFill>
          </a:ln>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a:solidFill>
                  <a:srgbClr val="000000"/>
                </a:solidFill>
                <a:cs typeface="Calibri"/>
              </a:rPr>
              <a:t>ECGs provide other valuable information such as the heart rhythm, rate and QRS duration but findings not specific to heart failure</a:t>
            </a:r>
          </a:p>
          <a:p>
            <a:r>
              <a:rPr lang="en-US" sz="3000">
                <a:solidFill>
                  <a:srgbClr val="000000"/>
                </a:solidFill>
                <a:cs typeface="Calibri"/>
              </a:rPr>
              <a:t>Other tests help rule out other non-cardiac diagnoses.</a:t>
            </a:r>
          </a:p>
          <a:p>
            <a:pPr lvl="1"/>
            <a:r>
              <a:rPr lang="en-US" sz="3000">
                <a:solidFill>
                  <a:srgbClr val="000000"/>
                </a:solidFill>
                <a:cs typeface="Calibri"/>
              </a:rPr>
              <a:t>Pulmonary Function Tests</a:t>
            </a:r>
          </a:p>
          <a:p>
            <a:pPr lvl="1"/>
            <a:r>
              <a:rPr lang="en-US" sz="3000">
                <a:solidFill>
                  <a:srgbClr val="000000"/>
                </a:solidFill>
                <a:cs typeface="Calibri"/>
              </a:rPr>
              <a:t>Lab: TSH, CBC to rule out anemia, Cr, urinalysis, AST, ALT to rule out edema from renal or liver failure  </a:t>
            </a:r>
          </a:p>
        </p:txBody>
      </p:sp>
      <p:pic>
        <p:nvPicPr>
          <p:cNvPr id="3" name="Picture 2" descr="A person with a beard wearing a white shirt and blue pants&#10;&#10;Description automatically generated">
            <a:extLst>
              <a:ext uri="{FF2B5EF4-FFF2-40B4-BE49-F238E27FC236}">
                <a16:creationId xmlns:a16="http://schemas.microsoft.com/office/drawing/2014/main" id="{F4CC6A0D-ADF1-590C-F7B3-8790A2A4B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1364" y="1236786"/>
            <a:ext cx="3194900" cy="5893664"/>
          </a:xfrm>
          <a:prstGeom prst="rect">
            <a:avLst/>
          </a:prstGeom>
        </p:spPr>
      </p:pic>
    </p:spTree>
    <p:extLst>
      <p:ext uri="{BB962C8B-B14F-4D97-AF65-F5344CB8AC3E}">
        <p14:creationId xmlns:p14="http://schemas.microsoft.com/office/powerpoint/2010/main" val="109307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beard wearing a white shirt and blue pants&#10;&#10;Description automatically generated">
            <a:extLst>
              <a:ext uri="{FF2B5EF4-FFF2-40B4-BE49-F238E27FC236}">
                <a16:creationId xmlns:a16="http://schemas.microsoft.com/office/drawing/2014/main" id="{0A49CCB7-B1CB-A0C1-57A8-59B98391D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461" y="1234578"/>
            <a:ext cx="3194900" cy="5893664"/>
          </a:xfrm>
          <a:prstGeom prst="rect">
            <a:avLst/>
          </a:prstGeom>
        </p:spPr>
      </p:pic>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a:t>
            </a:r>
            <a:r>
              <a:rPr lang="en-US" b="0" i="0" err="1">
                <a:solidFill>
                  <a:srgbClr val="000000"/>
                </a:solidFill>
                <a:effectLst/>
              </a:rPr>
              <a:t>Ramakanta</a:t>
            </a:r>
            <a:r>
              <a:rPr lang="en-US"/>
              <a:t>, 75</a:t>
            </a:r>
            <a:endParaRPr lang="en-US">
              <a:ea typeface="+mj-lt"/>
              <a:cs typeface="+mj-lt"/>
            </a:endParaRPr>
          </a:p>
        </p:txBody>
      </p:sp>
      <p:sp>
        <p:nvSpPr>
          <p:cNvPr id="7" name="TextBox 6">
            <a:extLst>
              <a:ext uri="{FF2B5EF4-FFF2-40B4-BE49-F238E27FC236}">
                <a16:creationId xmlns:a16="http://schemas.microsoft.com/office/drawing/2014/main" id="{52C40C93-10C7-7840-9B8C-AF428141866E}"/>
              </a:ext>
            </a:extLst>
          </p:cNvPr>
          <p:cNvSpPr txBox="1"/>
          <p:nvPr/>
        </p:nvSpPr>
        <p:spPr>
          <a:xfrm>
            <a:off x="235036" y="4340898"/>
            <a:ext cx="11383617" cy="2492990"/>
          </a:xfrm>
          <a:prstGeom prst="rect">
            <a:avLst/>
          </a:prstGeom>
          <a:noFill/>
        </p:spPr>
        <p:txBody>
          <a:bodyPr wrap="square" lIns="91440" tIns="45720" rIns="91440" bIns="45720" anchor="t">
            <a:spAutoFit/>
          </a:bodyPr>
          <a:lstStyle/>
          <a:p>
            <a:r>
              <a:rPr lang="en-US" sz="2600" dirty="0"/>
              <a:t>Which of the following are appropriate next steps?</a:t>
            </a:r>
          </a:p>
          <a:p>
            <a:pPr marL="514350" indent="-514350">
              <a:buFont typeface="+mj-lt"/>
              <a:buAutoNum type="alphaLcParenR"/>
            </a:pPr>
            <a:r>
              <a:rPr lang="en-US" sz="2600" dirty="0">
                <a:cs typeface="Calibri"/>
              </a:rPr>
              <a:t>Stop Amlodipine</a:t>
            </a:r>
          </a:p>
          <a:p>
            <a:pPr marL="514350" indent="-514350">
              <a:buFont typeface="+mj-lt"/>
              <a:buAutoNum type="alphaLcParenR"/>
            </a:pPr>
            <a:r>
              <a:rPr lang="en-US" sz="2600" dirty="0">
                <a:cs typeface="Calibri"/>
              </a:rPr>
              <a:t>Start Amiloride</a:t>
            </a:r>
          </a:p>
          <a:p>
            <a:pPr marL="514350" indent="-514350">
              <a:buFont typeface="+mj-lt"/>
              <a:buAutoNum type="alphaLcParenR"/>
            </a:pPr>
            <a:r>
              <a:rPr lang="en-US" sz="2600" dirty="0">
                <a:cs typeface="Calibri"/>
              </a:rPr>
              <a:t>Start Furosemide</a:t>
            </a:r>
          </a:p>
          <a:p>
            <a:pPr marL="514350" indent="-514350">
              <a:buFont typeface="+mj-lt"/>
              <a:buAutoNum type="alphaLcParenR"/>
            </a:pPr>
            <a:r>
              <a:rPr lang="en-US" sz="2600" dirty="0">
                <a:cs typeface="Calibri"/>
              </a:rPr>
              <a:t>Change ASA to Clopidogrel</a:t>
            </a:r>
          </a:p>
          <a:p>
            <a:pPr marL="514350" indent="-514350">
              <a:buFont typeface="+mj-lt"/>
              <a:buAutoNum type="alphaLcParenR"/>
            </a:pPr>
            <a:r>
              <a:rPr lang="en-US" sz="2600" dirty="0">
                <a:cs typeface="Calibri"/>
              </a:rPr>
              <a:t>Start Ezetimibe</a:t>
            </a:r>
          </a:p>
        </p:txBody>
      </p:sp>
      <p:sp>
        <p:nvSpPr>
          <p:cNvPr id="6" name="Rounded Rectangular Callout 6">
            <a:extLst>
              <a:ext uri="{FF2B5EF4-FFF2-40B4-BE49-F238E27FC236}">
                <a16:creationId xmlns:a16="http://schemas.microsoft.com/office/drawing/2014/main" id="{396D2C71-B8F2-80B7-312E-5DCEF522F07F}"/>
              </a:ext>
            </a:extLst>
          </p:cNvPr>
          <p:cNvSpPr/>
          <p:nvPr/>
        </p:nvSpPr>
        <p:spPr>
          <a:xfrm>
            <a:off x="1272089" y="1144668"/>
            <a:ext cx="4750020" cy="1372434"/>
          </a:xfrm>
          <a:prstGeom prst="wedgeRoundRectCallout">
            <a:avLst>
              <a:gd name="adj1" fmla="val -72192"/>
              <a:gd name="adj2" fmla="val 31495"/>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AC08D6-E707-F2AD-071F-77F7BBF25F82}"/>
              </a:ext>
            </a:extLst>
          </p:cNvPr>
          <p:cNvSpPr txBox="1"/>
          <p:nvPr/>
        </p:nvSpPr>
        <p:spPr>
          <a:xfrm>
            <a:off x="1344395" y="1120556"/>
            <a:ext cx="4676129" cy="1292662"/>
          </a:xfrm>
          <a:prstGeom prst="rect">
            <a:avLst/>
          </a:prstGeom>
          <a:noFill/>
        </p:spPr>
        <p:txBody>
          <a:bodyPr wrap="square" rtlCol="0">
            <a:spAutoFit/>
          </a:bodyPr>
          <a:lstStyle/>
          <a:p>
            <a:pPr algn="ctr"/>
            <a:r>
              <a:rPr lang="en-US" sz="2600">
                <a:solidFill>
                  <a:schemeClr val="bg1"/>
                </a:solidFill>
              </a:rPr>
              <a:t>Let’s do some blood-work, a CXR, an ECG and most likely a cardiac echocardiogram.</a:t>
            </a:r>
            <a:endParaRPr lang="en-US" sz="2400">
              <a:solidFill>
                <a:schemeClr val="bg1"/>
              </a:solidFill>
            </a:endParaRPr>
          </a:p>
        </p:txBody>
      </p:sp>
      <p:sp>
        <p:nvSpPr>
          <p:cNvPr id="9" name="Oval Callout 7">
            <a:extLst>
              <a:ext uri="{FF2B5EF4-FFF2-40B4-BE49-F238E27FC236}">
                <a16:creationId xmlns:a16="http://schemas.microsoft.com/office/drawing/2014/main" id="{8D9D237D-8889-EE69-7C2E-09F5500E22C6}"/>
              </a:ext>
            </a:extLst>
          </p:cNvPr>
          <p:cNvSpPr/>
          <p:nvPr/>
        </p:nvSpPr>
        <p:spPr>
          <a:xfrm>
            <a:off x="6141052" y="1558843"/>
            <a:ext cx="3410924" cy="1535340"/>
          </a:xfrm>
          <a:prstGeom prst="wedgeEllipseCallout">
            <a:avLst>
              <a:gd name="adj1" fmla="val 79222"/>
              <a:gd name="adj2" fmla="val -11955"/>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57FA8FE-8770-B423-0CE2-3B2F3499A1C8}"/>
              </a:ext>
            </a:extLst>
          </p:cNvPr>
          <p:cNvSpPr txBox="1"/>
          <p:nvPr/>
        </p:nvSpPr>
        <p:spPr>
          <a:xfrm>
            <a:off x="6382107" y="1897442"/>
            <a:ext cx="2861483" cy="830997"/>
          </a:xfrm>
          <a:prstGeom prst="rect">
            <a:avLst/>
          </a:prstGeom>
          <a:noFill/>
        </p:spPr>
        <p:txBody>
          <a:bodyPr wrap="square" rtlCol="0">
            <a:spAutoFit/>
          </a:bodyPr>
          <a:lstStyle/>
          <a:p>
            <a:pPr algn="ctr"/>
            <a:r>
              <a:rPr lang="en-US" sz="2400"/>
              <a:t>Are you sure?</a:t>
            </a:r>
          </a:p>
          <a:p>
            <a:pPr algn="ctr"/>
            <a:r>
              <a:rPr lang="en-US" sz="2400"/>
              <a:t>I don’t feel that sick…</a:t>
            </a:r>
          </a:p>
        </p:txBody>
      </p:sp>
      <p:sp>
        <p:nvSpPr>
          <p:cNvPr id="5" name="Speech Bubble: Rectangle with Corners Rounded 4">
            <a:extLst>
              <a:ext uri="{FF2B5EF4-FFF2-40B4-BE49-F238E27FC236}">
                <a16:creationId xmlns:a16="http://schemas.microsoft.com/office/drawing/2014/main" id="{89BEDC5A-9AB0-42EA-B08E-8B8F7696F2A3}"/>
              </a:ext>
            </a:extLst>
          </p:cNvPr>
          <p:cNvSpPr/>
          <p:nvPr/>
        </p:nvSpPr>
        <p:spPr>
          <a:xfrm>
            <a:off x="1344395" y="3094183"/>
            <a:ext cx="3956810" cy="863549"/>
          </a:xfrm>
          <a:prstGeom prst="wedgeRoundRectCallout">
            <a:avLst>
              <a:gd name="adj1" fmla="val -80216"/>
              <a:gd name="adj2" fmla="val -69750"/>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You are pretty short of breath sleeping and walking!</a:t>
            </a:r>
          </a:p>
        </p:txBody>
      </p:sp>
    </p:spTree>
    <p:extLst>
      <p:ext uri="{BB962C8B-B14F-4D97-AF65-F5344CB8AC3E}">
        <p14:creationId xmlns:p14="http://schemas.microsoft.com/office/powerpoint/2010/main" val="335377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 calcmode="lin" valueType="num">
                                      <p:cBhvr additive="base">
                                        <p:cTn id="2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 calcmode="lin" valueType="num">
                                      <p:cBhvr additive="base">
                                        <p:cTn id="3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a:t>
            </a:r>
            <a:r>
              <a:rPr lang="en-US" b="0" i="0" err="1">
                <a:solidFill>
                  <a:srgbClr val="000000"/>
                </a:solidFill>
                <a:effectLst/>
              </a:rPr>
              <a:t>Ramakanta</a:t>
            </a:r>
            <a:r>
              <a:rPr lang="en-US"/>
              <a:t>, 75</a:t>
            </a:r>
            <a:endParaRPr lang="en-US">
              <a:ea typeface="+mj-lt"/>
              <a:cs typeface="+mj-lt"/>
            </a:endParaRPr>
          </a:p>
        </p:txBody>
      </p:sp>
      <p:sp>
        <p:nvSpPr>
          <p:cNvPr id="7" name="TextBox 6">
            <a:extLst>
              <a:ext uri="{FF2B5EF4-FFF2-40B4-BE49-F238E27FC236}">
                <a16:creationId xmlns:a16="http://schemas.microsoft.com/office/drawing/2014/main" id="{52C40C93-10C7-7840-9B8C-AF428141866E}"/>
              </a:ext>
            </a:extLst>
          </p:cNvPr>
          <p:cNvSpPr txBox="1"/>
          <p:nvPr/>
        </p:nvSpPr>
        <p:spPr>
          <a:xfrm>
            <a:off x="235036" y="4340898"/>
            <a:ext cx="11383617" cy="249299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a:t>Which of the following are appropriate next steps?</a:t>
            </a:r>
          </a:p>
          <a:p>
            <a:pPr marL="514350" indent="-514350">
              <a:buFont typeface="+mj-lt"/>
              <a:buAutoNum type="alphaLcParenR"/>
            </a:pPr>
            <a:r>
              <a:rPr lang="en-US" sz="2600" b="1">
                <a:solidFill>
                  <a:srgbClr val="00B050"/>
                </a:solidFill>
                <a:cs typeface="Calibri"/>
              </a:rPr>
              <a:t>Stop Amlodipine</a:t>
            </a:r>
          </a:p>
          <a:p>
            <a:pPr marL="514350" indent="-514350">
              <a:buFont typeface="+mj-lt"/>
              <a:buAutoNum type="alphaLcParenR"/>
            </a:pPr>
            <a:r>
              <a:rPr lang="en-US" sz="2600">
                <a:cs typeface="Calibri"/>
              </a:rPr>
              <a:t>Start Amiloride</a:t>
            </a:r>
          </a:p>
          <a:p>
            <a:pPr marL="514350" indent="-514350">
              <a:buFont typeface="+mj-lt"/>
              <a:buAutoNum type="alphaLcParenR"/>
            </a:pPr>
            <a:r>
              <a:rPr lang="en-US" sz="2600" b="1">
                <a:solidFill>
                  <a:srgbClr val="00B050"/>
                </a:solidFill>
                <a:cs typeface="Calibri"/>
              </a:rPr>
              <a:t>Start Furosemide</a:t>
            </a:r>
          </a:p>
          <a:p>
            <a:pPr marL="514350" indent="-514350">
              <a:buFont typeface="+mj-lt"/>
              <a:buAutoNum type="alphaLcParenR"/>
            </a:pPr>
            <a:r>
              <a:rPr lang="en-US" sz="2600">
                <a:cs typeface="Calibri"/>
              </a:rPr>
              <a:t>Change ASA to Clopidogrel</a:t>
            </a:r>
          </a:p>
          <a:p>
            <a:pPr marL="514350" indent="-514350">
              <a:buFont typeface="+mj-lt"/>
              <a:buAutoNum type="alphaLcParenR"/>
            </a:pPr>
            <a:r>
              <a:rPr lang="en-US" sz="2600">
                <a:cs typeface="Calibri"/>
              </a:rPr>
              <a:t>Start Ezetimibe</a:t>
            </a:r>
          </a:p>
        </p:txBody>
      </p:sp>
      <p:sp>
        <p:nvSpPr>
          <p:cNvPr id="4" name="Content Placeholder 2">
            <a:extLst>
              <a:ext uri="{FF2B5EF4-FFF2-40B4-BE49-F238E27FC236}">
                <a16:creationId xmlns:a16="http://schemas.microsoft.com/office/drawing/2014/main" id="{64AD310A-E0AB-E5C1-7B4B-6E7818759FF4}"/>
              </a:ext>
            </a:extLst>
          </p:cNvPr>
          <p:cNvSpPr>
            <a:spLocks noGrp="1"/>
          </p:cNvSpPr>
          <p:nvPr>
            <p:ph idx="1"/>
          </p:nvPr>
        </p:nvSpPr>
        <p:spPr>
          <a:xfrm>
            <a:off x="339319" y="1372922"/>
            <a:ext cx="9257263" cy="1325563"/>
          </a:xfrm>
          <a:solidFill>
            <a:schemeClr val="accent6">
              <a:lumMod val="20000"/>
              <a:lumOff val="80000"/>
            </a:schemeClr>
          </a:solidFill>
          <a:ln w="28575">
            <a:solidFill>
              <a:srgbClr val="00B050"/>
            </a:solidFill>
          </a:ln>
        </p:spPr>
        <p:txBody>
          <a:bodyPr vert="horz" lIns="91440" tIns="45720" rIns="91440" bIns="45720" rtlCol="0" anchor="t">
            <a:normAutofit/>
          </a:bodyPr>
          <a:lstStyle/>
          <a:p>
            <a:r>
              <a:rPr lang="en-US" sz="2600">
                <a:solidFill>
                  <a:srgbClr val="000000"/>
                </a:solidFill>
                <a:cs typeface="Calibri"/>
              </a:rPr>
              <a:t>Amlodipine commonly causes peripheral edema. In a 2011 systematic review: 12% of patients on calcium channel blockers like amlodipine had peripheral edema versus 3.2% with placebo.</a:t>
            </a:r>
          </a:p>
        </p:txBody>
      </p:sp>
      <p:pic>
        <p:nvPicPr>
          <p:cNvPr id="3" name="Picture 2" descr="A person with a beard wearing a white shirt and blue pants&#10;&#10;Description automatically generated">
            <a:extLst>
              <a:ext uri="{FF2B5EF4-FFF2-40B4-BE49-F238E27FC236}">
                <a16:creationId xmlns:a16="http://schemas.microsoft.com/office/drawing/2014/main" id="{80ECEE5D-833E-0C06-8D47-77F597F3B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9345" y="1212684"/>
            <a:ext cx="3194900" cy="5893664"/>
          </a:xfrm>
          <a:prstGeom prst="rect">
            <a:avLst/>
          </a:prstGeom>
        </p:spPr>
      </p:pic>
    </p:spTree>
    <p:extLst>
      <p:ext uri="{BB962C8B-B14F-4D97-AF65-F5344CB8AC3E}">
        <p14:creationId xmlns:p14="http://schemas.microsoft.com/office/powerpoint/2010/main" val="34782781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a:t>
            </a:r>
            <a:r>
              <a:rPr lang="en-US" b="0" i="0" err="1">
                <a:solidFill>
                  <a:srgbClr val="000000"/>
                </a:solidFill>
                <a:effectLst/>
              </a:rPr>
              <a:t>Ramakanta</a:t>
            </a:r>
            <a:r>
              <a:rPr lang="en-US"/>
              <a:t>, 75</a:t>
            </a:r>
            <a:endParaRPr lang="en-US">
              <a:ea typeface="+mj-lt"/>
              <a:cs typeface="+mj-lt"/>
            </a:endParaRPr>
          </a:p>
        </p:txBody>
      </p:sp>
      <p:sp>
        <p:nvSpPr>
          <p:cNvPr id="7" name="TextBox 6">
            <a:extLst>
              <a:ext uri="{FF2B5EF4-FFF2-40B4-BE49-F238E27FC236}">
                <a16:creationId xmlns:a16="http://schemas.microsoft.com/office/drawing/2014/main" id="{52C40C93-10C7-7840-9B8C-AF428141866E}"/>
              </a:ext>
            </a:extLst>
          </p:cNvPr>
          <p:cNvSpPr txBox="1"/>
          <p:nvPr/>
        </p:nvSpPr>
        <p:spPr>
          <a:xfrm>
            <a:off x="235036" y="4340898"/>
            <a:ext cx="11383617" cy="249299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a:t>Which of the following are appropriate next steps?</a:t>
            </a:r>
          </a:p>
          <a:p>
            <a:pPr marL="514350" indent="-514350">
              <a:buFont typeface="+mj-lt"/>
              <a:buAutoNum type="alphaLcParenR"/>
            </a:pPr>
            <a:r>
              <a:rPr lang="en-US" sz="2600" b="1">
                <a:solidFill>
                  <a:srgbClr val="00B050"/>
                </a:solidFill>
                <a:cs typeface="Calibri"/>
              </a:rPr>
              <a:t>Stop Amlodipine</a:t>
            </a:r>
          </a:p>
          <a:p>
            <a:pPr marL="514350" indent="-514350">
              <a:buFont typeface="+mj-lt"/>
              <a:buAutoNum type="alphaLcParenR"/>
            </a:pPr>
            <a:r>
              <a:rPr lang="en-US" sz="2600">
                <a:cs typeface="Calibri"/>
              </a:rPr>
              <a:t>Start Amiloride</a:t>
            </a:r>
          </a:p>
          <a:p>
            <a:pPr marL="514350" indent="-514350">
              <a:buFont typeface="+mj-lt"/>
              <a:buAutoNum type="alphaLcParenR"/>
            </a:pPr>
            <a:r>
              <a:rPr lang="en-US" sz="2600" b="1">
                <a:solidFill>
                  <a:srgbClr val="00B050"/>
                </a:solidFill>
                <a:cs typeface="Calibri"/>
              </a:rPr>
              <a:t>Start Furosemide</a:t>
            </a:r>
          </a:p>
          <a:p>
            <a:pPr marL="514350" indent="-514350">
              <a:buFont typeface="+mj-lt"/>
              <a:buAutoNum type="alphaLcParenR"/>
            </a:pPr>
            <a:r>
              <a:rPr lang="en-US" sz="2600">
                <a:cs typeface="Calibri"/>
              </a:rPr>
              <a:t>Change ASA to Clopidogrel</a:t>
            </a:r>
          </a:p>
          <a:p>
            <a:pPr marL="514350" indent="-514350">
              <a:buFont typeface="+mj-lt"/>
              <a:buAutoNum type="alphaLcParenR"/>
            </a:pPr>
            <a:r>
              <a:rPr lang="en-US" sz="2600">
                <a:cs typeface="Calibri"/>
              </a:rPr>
              <a:t>Start Ezetimibe</a:t>
            </a:r>
          </a:p>
        </p:txBody>
      </p:sp>
      <p:sp>
        <p:nvSpPr>
          <p:cNvPr id="4" name="Content Placeholder 2">
            <a:extLst>
              <a:ext uri="{FF2B5EF4-FFF2-40B4-BE49-F238E27FC236}">
                <a16:creationId xmlns:a16="http://schemas.microsoft.com/office/drawing/2014/main" id="{64AD310A-E0AB-E5C1-7B4B-6E7818759FF4}"/>
              </a:ext>
            </a:extLst>
          </p:cNvPr>
          <p:cNvSpPr>
            <a:spLocks noGrp="1"/>
          </p:cNvSpPr>
          <p:nvPr>
            <p:ph idx="1"/>
          </p:nvPr>
        </p:nvSpPr>
        <p:spPr>
          <a:xfrm>
            <a:off x="339319" y="1372922"/>
            <a:ext cx="9700608" cy="2940337"/>
          </a:xfrm>
          <a:solidFill>
            <a:schemeClr val="accent6">
              <a:lumMod val="20000"/>
              <a:lumOff val="80000"/>
            </a:schemeClr>
          </a:solidFill>
          <a:ln w="28575">
            <a:solidFill>
              <a:srgbClr val="00B050"/>
            </a:solidFill>
          </a:ln>
        </p:spPr>
        <p:txBody>
          <a:bodyPr vert="horz" lIns="91440" tIns="45720" rIns="91440" bIns="45720" rtlCol="0" anchor="t">
            <a:normAutofit lnSpcReduction="10000"/>
          </a:bodyPr>
          <a:lstStyle/>
          <a:p>
            <a:r>
              <a:rPr lang="en-US" sz="2600">
                <a:solidFill>
                  <a:srgbClr val="000000"/>
                </a:solidFill>
                <a:cs typeface="Calibri"/>
              </a:rPr>
              <a:t>With dyspnea, orthopnea, basilar crackles and a history of heart attack, you have a high suspicion for heart failure. The peripheral edema could be caused by heart failure or the amlodipine.</a:t>
            </a:r>
          </a:p>
          <a:p>
            <a:r>
              <a:rPr lang="en-US" sz="2600">
                <a:solidFill>
                  <a:srgbClr val="000000"/>
                </a:solidFill>
                <a:cs typeface="Calibri"/>
              </a:rPr>
              <a:t>Heart failure is a clinical diagnosis, and it is appropriate to treat symptoms of congestion while waiting for the investigations.</a:t>
            </a:r>
          </a:p>
          <a:p>
            <a:r>
              <a:rPr lang="en-US" sz="2600">
                <a:solidFill>
                  <a:srgbClr val="000000"/>
                </a:solidFill>
                <a:cs typeface="Calibri"/>
              </a:rPr>
              <a:t>Furosemide is used first line, for example Furosemide 40mg PO daily. If Furosemide is working, patients should notice that they are urinating more. </a:t>
            </a:r>
          </a:p>
        </p:txBody>
      </p:sp>
      <p:pic>
        <p:nvPicPr>
          <p:cNvPr id="3" name="Picture 2" descr="A person with a beard wearing a white shirt and blue pants&#10;&#10;Description automatically generated">
            <a:extLst>
              <a:ext uri="{FF2B5EF4-FFF2-40B4-BE49-F238E27FC236}">
                <a16:creationId xmlns:a16="http://schemas.microsoft.com/office/drawing/2014/main" id="{68B6DB83-4317-E5A7-C56C-B06AA1690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192" y="1151726"/>
            <a:ext cx="3194900" cy="5893664"/>
          </a:xfrm>
          <a:prstGeom prst="rect">
            <a:avLst/>
          </a:prstGeom>
        </p:spPr>
      </p:pic>
    </p:spTree>
    <p:extLst>
      <p:ext uri="{BB962C8B-B14F-4D97-AF65-F5344CB8AC3E}">
        <p14:creationId xmlns:p14="http://schemas.microsoft.com/office/powerpoint/2010/main" val="3048086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a:t>
            </a:r>
            <a:r>
              <a:rPr lang="en-US" b="0" i="0" err="1">
                <a:solidFill>
                  <a:srgbClr val="000000"/>
                </a:solidFill>
                <a:effectLst/>
              </a:rPr>
              <a:t>Ramakanta</a:t>
            </a:r>
            <a:r>
              <a:rPr lang="en-US"/>
              <a:t>, 75</a:t>
            </a:r>
            <a:endParaRPr lang="en-US">
              <a:ea typeface="+mj-lt"/>
              <a:cs typeface="+mj-lt"/>
            </a:endParaRPr>
          </a:p>
        </p:txBody>
      </p:sp>
      <p:sp>
        <p:nvSpPr>
          <p:cNvPr id="7" name="TextBox 6">
            <a:extLst>
              <a:ext uri="{FF2B5EF4-FFF2-40B4-BE49-F238E27FC236}">
                <a16:creationId xmlns:a16="http://schemas.microsoft.com/office/drawing/2014/main" id="{52C40C93-10C7-7840-9B8C-AF428141866E}"/>
              </a:ext>
            </a:extLst>
          </p:cNvPr>
          <p:cNvSpPr txBox="1"/>
          <p:nvPr/>
        </p:nvSpPr>
        <p:spPr>
          <a:xfrm>
            <a:off x="235036" y="4340898"/>
            <a:ext cx="11383617" cy="249299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a:t>Which of the following are appropriate next steps?</a:t>
            </a:r>
          </a:p>
          <a:p>
            <a:pPr marL="514350" indent="-514350">
              <a:buFont typeface="+mj-lt"/>
              <a:buAutoNum type="alphaLcParenR"/>
            </a:pPr>
            <a:r>
              <a:rPr lang="en-US" sz="2600" b="1">
                <a:solidFill>
                  <a:srgbClr val="00B050"/>
                </a:solidFill>
                <a:cs typeface="Calibri"/>
              </a:rPr>
              <a:t>Stop Amlodipine</a:t>
            </a:r>
          </a:p>
          <a:p>
            <a:pPr marL="514350" indent="-514350">
              <a:buFont typeface="+mj-lt"/>
              <a:buAutoNum type="alphaLcParenR"/>
            </a:pPr>
            <a:r>
              <a:rPr lang="en-US" sz="2600">
                <a:cs typeface="Calibri"/>
              </a:rPr>
              <a:t>Start Amiloride</a:t>
            </a:r>
          </a:p>
          <a:p>
            <a:pPr marL="514350" indent="-514350">
              <a:buFont typeface="+mj-lt"/>
              <a:buAutoNum type="alphaLcParenR"/>
            </a:pPr>
            <a:r>
              <a:rPr lang="en-US" sz="2600" b="1">
                <a:solidFill>
                  <a:srgbClr val="00B050"/>
                </a:solidFill>
                <a:cs typeface="Calibri"/>
              </a:rPr>
              <a:t>Start Furosemide</a:t>
            </a:r>
          </a:p>
          <a:p>
            <a:pPr marL="514350" indent="-514350">
              <a:buFont typeface="+mj-lt"/>
              <a:buAutoNum type="alphaLcParenR"/>
            </a:pPr>
            <a:r>
              <a:rPr lang="en-US" sz="2600">
                <a:cs typeface="Calibri"/>
              </a:rPr>
              <a:t>Change ASA to Clopidogrel</a:t>
            </a:r>
          </a:p>
          <a:p>
            <a:pPr marL="514350" indent="-514350">
              <a:buFont typeface="+mj-lt"/>
              <a:buAutoNum type="alphaLcParenR"/>
            </a:pPr>
            <a:r>
              <a:rPr lang="en-US" sz="2600">
                <a:cs typeface="Calibri"/>
              </a:rPr>
              <a:t>Start Ezetimibe</a:t>
            </a:r>
          </a:p>
        </p:txBody>
      </p:sp>
      <p:sp>
        <p:nvSpPr>
          <p:cNvPr id="8" name="Content Placeholder 2">
            <a:extLst>
              <a:ext uri="{FF2B5EF4-FFF2-40B4-BE49-F238E27FC236}">
                <a16:creationId xmlns:a16="http://schemas.microsoft.com/office/drawing/2014/main" id="{F08EEDA6-186E-B48E-5D6E-BE8DA55039BF}"/>
              </a:ext>
            </a:extLst>
          </p:cNvPr>
          <p:cNvSpPr txBox="1">
            <a:spLocks/>
          </p:cNvSpPr>
          <p:nvPr/>
        </p:nvSpPr>
        <p:spPr>
          <a:xfrm>
            <a:off x="166813" y="2003824"/>
            <a:ext cx="9227016" cy="1785751"/>
          </a:xfrm>
          <a:prstGeom prst="rect">
            <a:avLst/>
          </a:prstGeom>
          <a:solidFill>
            <a:schemeClr val="accent2">
              <a:lumMod val="20000"/>
              <a:lumOff val="80000"/>
            </a:schemeClr>
          </a:solidFill>
          <a:ln w="28575">
            <a:solidFill>
              <a:schemeClr val="accent2"/>
            </a:solidFill>
          </a:ln>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solidFill>
                  <a:srgbClr val="000000"/>
                </a:solidFill>
                <a:cs typeface="Calibri"/>
              </a:rPr>
              <a:t>There is evidence for Amiloride in decompensated hospitalized patients with heart failure, it would not be appropriate for the outpatient setting.</a:t>
            </a:r>
          </a:p>
          <a:p>
            <a:r>
              <a:rPr lang="en-US" sz="2600">
                <a:solidFill>
                  <a:srgbClr val="000000"/>
                </a:solidFill>
                <a:cs typeface="Calibri"/>
              </a:rPr>
              <a:t>There is no need to change ASA to Clopidogrel or to add Ezetimibe.</a:t>
            </a:r>
          </a:p>
          <a:p>
            <a:endParaRPr lang="en-US" sz="2600">
              <a:solidFill>
                <a:srgbClr val="000000"/>
              </a:solidFill>
              <a:cs typeface="Calibri"/>
            </a:endParaRPr>
          </a:p>
        </p:txBody>
      </p:sp>
      <p:pic>
        <p:nvPicPr>
          <p:cNvPr id="3" name="Picture 2" descr="A person with a beard wearing a white shirt and blue pants&#10;&#10;Description automatically generated">
            <a:extLst>
              <a:ext uri="{FF2B5EF4-FFF2-40B4-BE49-F238E27FC236}">
                <a16:creationId xmlns:a16="http://schemas.microsoft.com/office/drawing/2014/main" id="{8CC917E0-B96C-E707-BC15-4EAFDB176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7193" y="1279317"/>
            <a:ext cx="3194900" cy="5893664"/>
          </a:xfrm>
          <a:prstGeom prst="rect">
            <a:avLst/>
          </a:prstGeom>
        </p:spPr>
      </p:pic>
    </p:spTree>
    <p:extLst>
      <p:ext uri="{BB962C8B-B14F-4D97-AF65-F5344CB8AC3E}">
        <p14:creationId xmlns:p14="http://schemas.microsoft.com/office/powerpoint/2010/main" val="21159720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p:txBody>
          <a:bodyPr/>
          <a:lstStyle/>
          <a:p>
            <a:pPr algn="r"/>
            <a:r>
              <a:rPr lang="en-US" err="1"/>
              <a:t>Mr</a:t>
            </a:r>
            <a:r>
              <a:rPr lang="en-US"/>
              <a:t> </a:t>
            </a:r>
            <a:r>
              <a:rPr lang="en-US" b="0" i="0" err="1">
                <a:solidFill>
                  <a:srgbClr val="000000"/>
                </a:solidFill>
                <a:effectLst/>
              </a:rPr>
              <a:t>Ramakanta</a:t>
            </a:r>
            <a:r>
              <a:rPr lang="en-US"/>
              <a:t>, 75</a:t>
            </a:r>
            <a:endParaRPr lang="en-US">
              <a:ea typeface="+mj-lt"/>
              <a:cs typeface="+mj-lt"/>
            </a:endParaRPr>
          </a:p>
        </p:txBody>
      </p:sp>
      <p:sp>
        <p:nvSpPr>
          <p:cNvPr id="4" name="Content Placeholder 2">
            <a:extLst>
              <a:ext uri="{FF2B5EF4-FFF2-40B4-BE49-F238E27FC236}">
                <a16:creationId xmlns:a16="http://schemas.microsoft.com/office/drawing/2014/main" id="{0AAB6860-33AF-B6E2-5F13-8D00268DD990}"/>
              </a:ext>
            </a:extLst>
          </p:cNvPr>
          <p:cNvSpPr txBox="1">
            <a:spLocks/>
          </p:cNvSpPr>
          <p:nvPr/>
        </p:nvSpPr>
        <p:spPr>
          <a:xfrm>
            <a:off x="932316" y="1766620"/>
            <a:ext cx="7990996" cy="446934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Plan: </a:t>
            </a:r>
          </a:p>
          <a:p>
            <a:pPr lvl="1"/>
            <a:r>
              <a:rPr lang="en-US" sz="2200" dirty="0"/>
              <a:t>You strongly suspect heart failure.</a:t>
            </a:r>
          </a:p>
          <a:p>
            <a:pPr lvl="1"/>
            <a:r>
              <a:rPr lang="en-US" sz="2200" dirty="0"/>
              <a:t>You order BNP (if available), CBC, Cr, Na, K, TSH, a urinalysis, CXR and an ECG</a:t>
            </a:r>
          </a:p>
          <a:p>
            <a:pPr lvl="2"/>
            <a:r>
              <a:rPr lang="en-US" sz="2200" dirty="0"/>
              <a:t>If BNP&gt;50pg/mL you will order a cardiac ECHO</a:t>
            </a:r>
          </a:p>
          <a:p>
            <a:pPr lvl="2"/>
            <a:r>
              <a:rPr lang="en-US" sz="2200" b="0" i="0" dirty="0">
                <a:effectLst/>
                <a:latin typeface="Calibri" panose="020F0502020204030204" pitchFamily="34" charset="0"/>
              </a:rPr>
              <a:t>BNP testing in the community in some provinces costs in the range of $80</a:t>
            </a:r>
            <a:endParaRPr lang="en-US" sz="2200" dirty="0"/>
          </a:p>
          <a:p>
            <a:pPr lvl="1"/>
            <a:r>
              <a:rPr lang="en-US" sz="2200" dirty="0"/>
              <a:t>You stop Amlodipine</a:t>
            </a:r>
          </a:p>
          <a:p>
            <a:pPr lvl="1"/>
            <a:r>
              <a:rPr lang="en-US" sz="2200" dirty="0"/>
              <a:t>You start Furosemide 40mg PO daily (morning)</a:t>
            </a:r>
          </a:p>
          <a:p>
            <a:pPr lvl="1"/>
            <a:r>
              <a:rPr lang="en-US" sz="2200" dirty="0"/>
              <a:t>You make a follow-up appointment in 2-3 days with some repeat labs (Cr, K, Na). If the BNP&lt;50pg/mL you will need to consider other etiologies for his symptoms.</a:t>
            </a:r>
          </a:p>
          <a:p>
            <a:pPr lvl="1"/>
            <a:r>
              <a:rPr lang="en-US" sz="2200" dirty="0"/>
              <a:t>You ask him to go to the ER if his symptoms worsen</a:t>
            </a:r>
          </a:p>
        </p:txBody>
      </p:sp>
      <p:pic>
        <p:nvPicPr>
          <p:cNvPr id="3" name="Picture 2" descr="A person with a beard wearing a white shirt and blue pants&#10;&#10;Description automatically generated">
            <a:extLst>
              <a:ext uri="{FF2B5EF4-FFF2-40B4-BE49-F238E27FC236}">
                <a16:creationId xmlns:a16="http://schemas.microsoft.com/office/drawing/2014/main" id="{4E517191-2AC0-1B63-E280-198ED98DC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3312" y="1172991"/>
            <a:ext cx="3194900" cy="5893664"/>
          </a:xfrm>
          <a:prstGeom prst="rect">
            <a:avLst/>
          </a:prstGeom>
        </p:spPr>
      </p:pic>
      <p:pic>
        <p:nvPicPr>
          <p:cNvPr id="5" name="Graphic 4" descr="Alarm clock with solid fill">
            <a:hlinkClick r:id="rId3" action="ppaction://hlinksldjump"/>
            <a:extLst>
              <a:ext uri="{FF2B5EF4-FFF2-40B4-BE49-F238E27FC236}">
                <a16:creationId xmlns:a16="http://schemas.microsoft.com/office/drawing/2014/main" id="{D5F77E2B-B436-D16E-F71D-4D338D7790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927" y="6202491"/>
            <a:ext cx="580768" cy="580768"/>
          </a:xfrm>
          <a:prstGeom prst="rect">
            <a:avLst/>
          </a:prstGeom>
        </p:spPr>
      </p:pic>
    </p:spTree>
    <p:extLst>
      <p:ext uri="{BB962C8B-B14F-4D97-AF65-F5344CB8AC3E}">
        <p14:creationId xmlns:p14="http://schemas.microsoft.com/office/powerpoint/2010/main" val="263680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C5D8-C32B-44AF-BCE9-A06C74FA6E97}"/>
              </a:ext>
            </a:extLst>
          </p:cNvPr>
          <p:cNvSpPr>
            <a:spLocks noGrp="1"/>
          </p:cNvSpPr>
          <p:nvPr>
            <p:ph type="ctrTitle"/>
          </p:nvPr>
        </p:nvSpPr>
        <p:spPr/>
        <p:txBody>
          <a:bodyPr/>
          <a:lstStyle/>
          <a:p>
            <a:r>
              <a:rPr lang="en-US"/>
              <a:t>Annie Ploidy</a:t>
            </a:r>
          </a:p>
        </p:txBody>
      </p:sp>
      <p:sp>
        <p:nvSpPr>
          <p:cNvPr id="3" name="Subtitle 2">
            <a:extLst>
              <a:ext uri="{FF2B5EF4-FFF2-40B4-BE49-F238E27FC236}">
                <a16:creationId xmlns:a16="http://schemas.microsoft.com/office/drawing/2014/main" id="{911E97A4-257A-49E6-9056-362FD8B52D29}"/>
              </a:ext>
            </a:extLst>
          </p:cNvPr>
          <p:cNvSpPr>
            <a:spLocks noGrp="1"/>
          </p:cNvSpPr>
          <p:nvPr>
            <p:ph type="subTitle" idx="1"/>
          </p:nvPr>
        </p:nvSpPr>
        <p:spPr/>
        <p:txBody>
          <a:bodyPr>
            <a:normAutofit/>
          </a:bodyPr>
          <a:lstStyle/>
          <a:p>
            <a:r>
              <a:rPr lang="en-US" sz="2800"/>
              <a:t>Prenatal screening for Fetal Anomalies</a:t>
            </a:r>
          </a:p>
        </p:txBody>
      </p:sp>
    </p:spTree>
    <p:extLst>
      <p:ext uri="{BB962C8B-B14F-4D97-AF65-F5344CB8AC3E}">
        <p14:creationId xmlns:p14="http://schemas.microsoft.com/office/powerpoint/2010/main" val="7565935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541182" y="1589315"/>
            <a:ext cx="3285155" cy="4286108"/>
          </a:xfrm>
          <a:prstGeom prst="rect">
            <a:avLst/>
          </a:prstGeom>
        </p:spPr>
      </p:pic>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a:t>Annie Ploidy, 36</a:t>
            </a:r>
            <a:endParaRPr lang="en-CA" b="1" dirty="0"/>
          </a:p>
        </p:txBody>
      </p:sp>
      <p:sp>
        <p:nvSpPr>
          <p:cNvPr id="3" name="Content Placeholder 2">
            <a:extLst>
              <a:ext uri="{FF2B5EF4-FFF2-40B4-BE49-F238E27FC236}">
                <a16:creationId xmlns:a16="http://schemas.microsoft.com/office/drawing/2014/main" id="{E04CA6B5-03E0-4D70-91DC-2A8A0FAADE7F}"/>
              </a:ext>
            </a:extLst>
          </p:cNvPr>
          <p:cNvSpPr txBox="1">
            <a:spLocks/>
          </p:cNvSpPr>
          <p:nvPr/>
        </p:nvSpPr>
        <p:spPr>
          <a:xfrm>
            <a:off x="308359" y="1381125"/>
            <a:ext cx="4958966" cy="38982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Annie is a new patient to you.  She has just let you know that she has a positive home pregnancy. Her last menstrual period was about 7 weeks ago.  She is  36 years old, G3P1, with a three-year old at home.   </a:t>
            </a:r>
          </a:p>
          <a:p>
            <a:pPr marL="0" indent="0">
              <a:buFont typeface="Arial" panose="020B0604020202020204" pitchFamily="34" charset="0"/>
              <a:buNone/>
            </a:pPr>
            <a:endParaRPr lang="en-US" sz="2400"/>
          </a:p>
          <a:p>
            <a:pPr marL="0" indent="0">
              <a:buNone/>
            </a:pPr>
            <a:r>
              <a:rPr lang="en-US" sz="2400"/>
              <a:t>She is otherwise healthy and has started on prenatal vitamins about 6 months ago.</a:t>
            </a:r>
          </a:p>
          <a:p>
            <a:pPr marL="0" indent="0">
              <a:buFont typeface="Arial" panose="020B0604020202020204" pitchFamily="34" charset="0"/>
              <a:buNone/>
            </a:pPr>
            <a:endParaRPr lang="en-US" sz="2400"/>
          </a:p>
        </p:txBody>
      </p:sp>
    </p:spTree>
    <p:custDataLst>
      <p:tags r:id="rId1"/>
    </p:custDataLst>
    <p:extLst>
      <p:ext uri="{BB962C8B-B14F-4D97-AF65-F5344CB8AC3E}">
        <p14:creationId xmlns:p14="http://schemas.microsoft.com/office/powerpoint/2010/main" val="22917850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541182" y="1589315"/>
            <a:ext cx="3285155" cy="4286108"/>
          </a:xfrm>
          <a:prstGeom prst="rect">
            <a:avLst/>
          </a:prstGeom>
        </p:spPr>
      </p:pic>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sp>
        <p:nvSpPr>
          <p:cNvPr id="3" name="Content Placeholder 2">
            <a:extLst>
              <a:ext uri="{FF2B5EF4-FFF2-40B4-BE49-F238E27FC236}">
                <a16:creationId xmlns:a16="http://schemas.microsoft.com/office/drawing/2014/main" id="{E04CA6B5-03E0-4D70-91DC-2A8A0FAADE7F}"/>
              </a:ext>
            </a:extLst>
          </p:cNvPr>
          <p:cNvSpPr txBox="1">
            <a:spLocks/>
          </p:cNvSpPr>
          <p:nvPr/>
        </p:nvSpPr>
        <p:spPr>
          <a:xfrm>
            <a:off x="308359" y="1381125"/>
            <a:ext cx="4958966" cy="49844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p>
        </p:txBody>
      </p:sp>
      <p:sp>
        <p:nvSpPr>
          <p:cNvPr id="10" name="Speech Bubble: Oval 9">
            <a:extLst>
              <a:ext uri="{FF2B5EF4-FFF2-40B4-BE49-F238E27FC236}">
                <a16:creationId xmlns:a16="http://schemas.microsoft.com/office/drawing/2014/main" id="{63BD251A-09A9-8D84-C95C-24FE26766BDC}"/>
              </a:ext>
            </a:extLst>
          </p:cNvPr>
          <p:cNvSpPr/>
          <p:nvPr/>
        </p:nvSpPr>
        <p:spPr>
          <a:xfrm flipH="1">
            <a:off x="4652942" y="5469121"/>
            <a:ext cx="4092164" cy="966725"/>
          </a:xfrm>
          <a:prstGeom prst="wedgeEllipseCallout">
            <a:avLst>
              <a:gd name="adj1" fmla="val -62832"/>
              <a:gd name="adj2" fmla="val -218752"/>
            </a:avLst>
          </a:prstGeom>
          <a:solidFill>
            <a:schemeClr val="accent4">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a:solidFill>
                  <a:schemeClr val="tx1"/>
                </a:solidFill>
              </a:rPr>
              <a:t>No, there are not.</a:t>
            </a:r>
          </a:p>
        </p:txBody>
      </p:sp>
      <p:sp>
        <p:nvSpPr>
          <p:cNvPr id="15" name="Rounded Rectangular Callout 3">
            <a:extLst>
              <a:ext uri="{FF2B5EF4-FFF2-40B4-BE49-F238E27FC236}">
                <a16:creationId xmlns:a16="http://schemas.microsoft.com/office/drawing/2014/main" id="{9BAEAD12-72A5-481E-8932-3C12821F54A8}"/>
              </a:ext>
            </a:extLst>
          </p:cNvPr>
          <p:cNvSpPr/>
          <p:nvPr/>
        </p:nvSpPr>
        <p:spPr>
          <a:xfrm>
            <a:off x="1274531" y="1103449"/>
            <a:ext cx="3466988" cy="2325551"/>
          </a:xfrm>
          <a:prstGeom prst="wedgeRoundRectCallout">
            <a:avLst>
              <a:gd name="adj1" fmla="val -70053"/>
              <a:gd name="adj2" fmla="val 54565"/>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There are the routine blood tests and we should talk about additional  screening for genetic abnormalities. </a:t>
            </a:r>
            <a:endParaRPr lang="en-CA" sz="2400"/>
          </a:p>
        </p:txBody>
      </p:sp>
      <p:sp>
        <p:nvSpPr>
          <p:cNvPr id="4" name="Rounded Rectangular Callout 3">
            <a:extLst>
              <a:ext uri="{FF2B5EF4-FFF2-40B4-BE49-F238E27FC236}">
                <a16:creationId xmlns:a16="http://schemas.microsoft.com/office/drawing/2014/main" id="{B5A72BF0-7A10-DA02-B9B0-ACC169D83119}"/>
              </a:ext>
            </a:extLst>
          </p:cNvPr>
          <p:cNvSpPr/>
          <p:nvPr/>
        </p:nvSpPr>
        <p:spPr>
          <a:xfrm>
            <a:off x="1274531" y="4347744"/>
            <a:ext cx="3466988" cy="1843505"/>
          </a:xfrm>
          <a:prstGeom prst="wedgeRoundRectCallout">
            <a:avLst>
              <a:gd name="adj1" fmla="val -70551"/>
              <a:gd name="adj2" fmla="val -33388"/>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Are there any people with chromosomal abnormalities in your family or in your husband’s?</a:t>
            </a:r>
            <a:endParaRPr lang="en-CA" sz="2400"/>
          </a:p>
        </p:txBody>
      </p:sp>
      <p:sp>
        <p:nvSpPr>
          <p:cNvPr id="5" name="Speech Bubble: Oval 4">
            <a:extLst>
              <a:ext uri="{FF2B5EF4-FFF2-40B4-BE49-F238E27FC236}">
                <a16:creationId xmlns:a16="http://schemas.microsoft.com/office/drawing/2014/main" id="{58A73C01-604D-8D91-A366-FAB30B2F1DDD}"/>
              </a:ext>
            </a:extLst>
          </p:cNvPr>
          <p:cNvSpPr/>
          <p:nvPr/>
        </p:nvSpPr>
        <p:spPr>
          <a:xfrm flipH="1">
            <a:off x="4952794" y="2299010"/>
            <a:ext cx="4092164" cy="2252226"/>
          </a:xfrm>
          <a:prstGeom prst="wedgeEllipseCallout">
            <a:avLst>
              <a:gd name="adj1" fmla="val -64097"/>
              <a:gd name="adj2" fmla="val -18493"/>
            </a:avLst>
          </a:prstGeom>
          <a:solidFill>
            <a:schemeClr val="accent4">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a:solidFill>
                  <a:schemeClr val="tx1"/>
                </a:solidFill>
              </a:rPr>
              <a:t>Sure -  I did the genetic blood test last time, but I figure I will just go for an amniocentesis this time.</a:t>
            </a:r>
          </a:p>
        </p:txBody>
      </p:sp>
    </p:spTree>
    <p:custDataLst>
      <p:tags r:id="rId1"/>
    </p:custDataLst>
    <p:extLst>
      <p:ext uri="{BB962C8B-B14F-4D97-AF65-F5344CB8AC3E}">
        <p14:creationId xmlns:p14="http://schemas.microsoft.com/office/powerpoint/2010/main" val="135008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4"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743231" y="1591724"/>
            <a:ext cx="3285155" cy="4207303"/>
          </a:xfrm>
          <a:prstGeom prst="rect">
            <a:avLst/>
          </a:prstGeom>
        </p:spPr>
      </p:pic>
      <p:sp>
        <p:nvSpPr>
          <p:cNvPr id="12" name="TextBox 11">
            <a:extLst>
              <a:ext uri="{FF2B5EF4-FFF2-40B4-BE49-F238E27FC236}">
                <a16:creationId xmlns:a16="http://schemas.microsoft.com/office/drawing/2014/main" id="{507F7C21-211E-DA97-BC64-22F907BE441A}"/>
              </a:ext>
            </a:extLst>
          </p:cNvPr>
          <p:cNvSpPr txBox="1"/>
          <p:nvPr/>
        </p:nvSpPr>
        <p:spPr>
          <a:xfrm>
            <a:off x="380892" y="3207474"/>
            <a:ext cx="9008961" cy="4031873"/>
          </a:xfrm>
          <a:prstGeom prst="rect">
            <a:avLst/>
          </a:prstGeom>
          <a:noFill/>
        </p:spPr>
        <p:txBody>
          <a:bodyPr wrap="square" rtlCol="0">
            <a:spAutoFit/>
          </a:bodyPr>
          <a:lstStyle/>
          <a:p>
            <a:pPr marL="0" marR="0">
              <a:spcBef>
                <a:spcPts val="0"/>
              </a:spcBef>
              <a:spcAft>
                <a:spcPts val="800"/>
              </a:spcAft>
            </a:pPr>
            <a:r>
              <a:rPr lang="en-US" sz="2400" kern="100">
                <a:effectLst/>
                <a:latin typeface="Calibri" panose="020F0502020204030204" pitchFamily="34" charset="0"/>
                <a:ea typeface="Calibri" panose="020F0502020204030204" pitchFamily="34" charset="0"/>
                <a:cs typeface="Times New Roman" panose="02020603050405020304" pitchFamily="18" charset="0"/>
              </a:rPr>
              <a:t>Which investigations are recommended for prenatal screening for aneuploidy and major congenital anomalies? (Choose all that apply)</a:t>
            </a:r>
          </a:p>
          <a:p>
            <a:pPr marL="342900" marR="0" indent="-342900">
              <a:spcBef>
                <a:spcPts val="0"/>
              </a:spcBef>
              <a:spcAft>
                <a:spcPts val="800"/>
              </a:spcAft>
              <a:buFont typeface="+mj-lt"/>
              <a:buAutoNum type="alphaLcParenR"/>
            </a:pPr>
            <a:r>
              <a:rPr lang="en-US" sz="2400" kern="100">
                <a:latin typeface="Calibri" panose="020F0502020204030204" pitchFamily="34" charset="0"/>
                <a:ea typeface="Calibri" panose="020F0502020204030204" pitchFamily="34" charset="0"/>
                <a:cs typeface="Times New Roman" panose="02020603050405020304" pitchFamily="18" charset="0"/>
              </a:rPr>
              <a:t>Nuchal translucency at 11 to 14 weeks</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800"/>
              </a:spcAft>
              <a:buFont typeface="+mj-lt"/>
              <a:buAutoNum type="alphaLcParenR"/>
            </a:pPr>
            <a:r>
              <a:rPr lang="en-US" sz="2400" kern="100">
                <a:effectLst/>
                <a:latin typeface="Calibri" panose="020F0502020204030204" pitchFamily="34" charset="0"/>
                <a:ea typeface="Calibri" panose="020F0502020204030204" pitchFamily="34" charset="0"/>
                <a:cs typeface="Times New Roman" panose="02020603050405020304" pitchFamily="18" charset="0"/>
              </a:rPr>
              <a:t>Ultrasound at 18 weeks</a:t>
            </a:r>
          </a:p>
          <a:p>
            <a:pPr marL="342900" marR="0" indent="-342900">
              <a:spcBef>
                <a:spcPts val="0"/>
              </a:spcBef>
              <a:spcAft>
                <a:spcPts val="800"/>
              </a:spcAft>
              <a:buFont typeface="+mj-lt"/>
              <a:buAutoNum type="alphaLcParenR"/>
            </a:pPr>
            <a:r>
              <a:rPr lang="en-US" sz="2400" kern="100">
                <a:effectLst/>
                <a:latin typeface="Calibri" panose="020F0502020204030204" pitchFamily="34" charset="0"/>
                <a:ea typeface="Calibri" panose="020F0502020204030204" pitchFamily="34" charset="0"/>
                <a:cs typeface="Times New Roman" panose="02020603050405020304" pitchFamily="18" charset="0"/>
              </a:rPr>
              <a:t>Multiple </a:t>
            </a:r>
            <a:r>
              <a:rPr lang="en-US" sz="2400" kern="100">
                <a:latin typeface="Calibri" panose="020F0502020204030204" pitchFamily="34" charset="0"/>
                <a:ea typeface="Calibri" panose="020F0502020204030204" pitchFamily="34" charset="0"/>
                <a:cs typeface="Times New Roman" panose="02020603050405020304" pitchFamily="18" charset="0"/>
              </a:rPr>
              <a:t>M</a:t>
            </a:r>
            <a:r>
              <a:rPr lang="en-US" sz="2400" kern="100">
                <a:effectLst/>
                <a:latin typeface="Calibri" panose="020F0502020204030204" pitchFamily="34" charset="0"/>
                <a:ea typeface="Calibri" panose="020F0502020204030204" pitchFamily="34" charset="0"/>
                <a:cs typeface="Times New Roman" panose="02020603050405020304" pitchFamily="18" charset="0"/>
              </a:rPr>
              <a:t>arker </a:t>
            </a:r>
            <a:r>
              <a:rPr lang="en-US" sz="2400" kern="100">
                <a:latin typeface="Calibri" panose="020F0502020204030204" pitchFamily="34" charset="0"/>
                <a:ea typeface="Calibri" panose="020F0502020204030204" pitchFamily="34" charset="0"/>
                <a:cs typeface="Times New Roman" panose="02020603050405020304" pitchFamily="18" charset="0"/>
              </a:rPr>
              <a:t>S</a:t>
            </a:r>
            <a:r>
              <a:rPr lang="en-US" sz="2400" kern="100">
                <a:effectLst/>
                <a:latin typeface="Calibri" panose="020F0502020204030204" pitchFamily="34" charset="0"/>
                <a:ea typeface="Calibri" panose="020F0502020204030204" pitchFamily="34" charset="0"/>
                <a:cs typeface="Times New Roman" panose="02020603050405020304" pitchFamily="18" charset="0"/>
              </a:rPr>
              <a:t>creening in first and/or second trimester</a:t>
            </a:r>
          </a:p>
          <a:p>
            <a:pPr marL="342900" marR="0" indent="-342900">
              <a:spcBef>
                <a:spcPts val="0"/>
              </a:spcBef>
              <a:spcAft>
                <a:spcPts val="800"/>
              </a:spcAft>
              <a:buFont typeface="+mj-lt"/>
              <a:buAutoNum type="alphaLcParenR"/>
            </a:pPr>
            <a:r>
              <a:rPr lang="en-US" sz="2400" kern="100">
                <a:effectLst/>
                <a:latin typeface="Calibri" panose="020F0502020204030204" pitchFamily="34" charset="0"/>
                <a:ea typeface="Calibri" panose="020F0502020204030204" pitchFamily="34" charset="0"/>
                <a:cs typeface="Times New Roman" panose="02020603050405020304" pitchFamily="18" charset="0"/>
              </a:rPr>
              <a:t>Direct referral to either amniocentesis or chorionic villous sampling if age&gt;= 35</a:t>
            </a:r>
          </a:p>
          <a:p>
            <a:pPr marL="342900" marR="0" indent="-342900">
              <a:spcBef>
                <a:spcPts val="0"/>
              </a:spcBef>
              <a:spcAft>
                <a:spcPts val="800"/>
              </a:spcAft>
              <a:buFont typeface="+mj-lt"/>
              <a:buAutoNum type="alphaLcParenR"/>
            </a:pPr>
            <a:r>
              <a:rPr lang="en-US" sz="2400" kern="100">
                <a:latin typeface="Calibri" panose="020F0502020204030204" pitchFamily="34" charset="0"/>
                <a:ea typeface="Calibri" panose="020F0502020204030204" pitchFamily="34" charset="0"/>
                <a:cs typeface="Times New Roman" panose="02020603050405020304" pitchFamily="18" charset="0"/>
              </a:rPr>
              <a:t>It depends on what province you live in</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800"/>
              </a:spcAft>
              <a:buFont typeface="+mj-lt"/>
              <a:buAutoNum type="alphaLcParenR"/>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62801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73EDCA-4687-C548-A982-0256FC1210E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256064"/>
            <a:ext cx="12192000" cy="6858000"/>
          </a:xfrm>
          <a:prstGeom prst="rect">
            <a:avLst/>
          </a:prstGeom>
        </p:spPr>
      </p:pic>
      <p:sp>
        <p:nvSpPr>
          <p:cNvPr id="2" name="TextBox 1">
            <a:extLst>
              <a:ext uri="{FF2B5EF4-FFF2-40B4-BE49-F238E27FC236}">
                <a16:creationId xmlns:a16="http://schemas.microsoft.com/office/drawing/2014/main" id="{FEC21027-46A8-83E8-A550-93C253114C12}"/>
              </a:ext>
            </a:extLst>
          </p:cNvPr>
          <p:cNvSpPr txBox="1"/>
          <p:nvPr/>
        </p:nvSpPr>
        <p:spPr>
          <a:xfrm>
            <a:off x="736600" y="3116909"/>
            <a:ext cx="6045200" cy="423449"/>
          </a:xfrm>
          <a:prstGeom prst="rect">
            <a:avLst/>
          </a:prstGeom>
          <a:noFill/>
        </p:spPr>
        <p:txBody>
          <a:bodyPr wrap="square" rtlCol="0">
            <a:spAutoFit/>
          </a:bodyPr>
          <a:lstStyle/>
          <a:p>
            <a:pPr algn="ctr">
              <a:lnSpc>
                <a:spcPts val="2827"/>
              </a:lnSpc>
            </a:pPr>
            <a:endParaRPr lang="en-US" sz="1867">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00776D29-FBBC-F1EF-18CD-773C04FBB820}"/>
              </a:ext>
            </a:extLst>
          </p:cNvPr>
          <p:cNvPicPr>
            <a:picLocks noChangeAspect="1"/>
          </p:cNvPicPr>
          <p:nvPr/>
        </p:nvPicPr>
        <p:blipFill>
          <a:blip r:embed="rId4"/>
          <a:stretch>
            <a:fillRect/>
          </a:stretch>
        </p:blipFill>
        <p:spPr>
          <a:xfrm>
            <a:off x="168900" y="6320676"/>
            <a:ext cx="2607061" cy="372437"/>
          </a:xfrm>
          <a:prstGeom prst="rect">
            <a:avLst/>
          </a:prstGeom>
        </p:spPr>
      </p:pic>
      <p:pic>
        <p:nvPicPr>
          <p:cNvPr id="12" name="Picture 11">
            <a:extLst>
              <a:ext uri="{FF2B5EF4-FFF2-40B4-BE49-F238E27FC236}">
                <a16:creationId xmlns:a16="http://schemas.microsoft.com/office/drawing/2014/main" id="{C269E66C-9C6C-2FB2-92F6-396130EF4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4475" y="6070600"/>
            <a:ext cx="2624667" cy="778933"/>
          </a:xfrm>
          <a:prstGeom prst="rect">
            <a:avLst/>
          </a:prstGeom>
        </p:spPr>
      </p:pic>
      <p:pic>
        <p:nvPicPr>
          <p:cNvPr id="1026" name="Picture 2" descr="The best Doctor memes :) Memedroid">
            <a:extLst>
              <a:ext uri="{FF2B5EF4-FFF2-40B4-BE49-F238E27FC236}">
                <a16:creationId xmlns:a16="http://schemas.microsoft.com/office/drawing/2014/main" id="{822C2E08-DECD-C21A-6166-1AE038FAE6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1200" y="723900"/>
            <a:ext cx="5689600" cy="5410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794122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743231" y="1591724"/>
            <a:ext cx="3285155" cy="4207303"/>
          </a:xfrm>
          <a:prstGeom prst="rect">
            <a:avLst/>
          </a:prstGeom>
        </p:spPr>
      </p:pic>
      <p:sp>
        <p:nvSpPr>
          <p:cNvPr id="12" name="TextBox 11">
            <a:extLst>
              <a:ext uri="{FF2B5EF4-FFF2-40B4-BE49-F238E27FC236}">
                <a16:creationId xmlns:a16="http://schemas.microsoft.com/office/drawing/2014/main" id="{507F7C21-211E-DA97-BC64-22F907BE441A}"/>
              </a:ext>
            </a:extLst>
          </p:cNvPr>
          <p:cNvSpPr txBox="1"/>
          <p:nvPr/>
        </p:nvSpPr>
        <p:spPr>
          <a:xfrm>
            <a:off x="380892" y="3207474"/>
            <a:ext cx="9008961" cy="4031873"/>
          </a:xfrm>
          <a:prstGeom prst="rect">
            <a:avLst/>
          </a:prstGeom>
          <a:noFill/>
        </p:spPr>
        <p:txBody>
          <a:bodyPr wrap="square" rtlCol="0">
            <a:spAutoFit/>
          </a:bodyPr>
          <a:lstStyle/>
          <a:p>
            <a:pPr marL="0" marR="0">
              <a:spcBef>
                <a:spcPts val="0"/>
              </a:spcBef>
              <a:spcAft>
                <a:spcPts val="800"/>
              </a:spcAft>
            </a:pPr>
            <a:r>
              <a:rPr lang="en-US" sz="2400" kern="100">
                <a:effectLst/>
                <a:latin typeface="Calibri" panose="020F0502020204030204" pitchFamily="34" charset="0"/>
                <a:ea typeface="Calibri" panose="020F0502020204030204" pitchFamily="34" charset="0"/>
                <a:cs typeface="Times New Roman" panose="02020603050405020304" pitchFamily="18" charset="0"/>
              </a:rPr>
              <a:t>Which investigations are recommended for prenatal screening for aneuploidy and major congenital anomalies? (Choose all that apply)</a:t>
            </a:r>
          </a:p>
          <a:p>
            <a:pPr marL="342900" marR="0" indent="-342900">
              <a:spcBef>
                <a:spcPts val="0"/>
              </a:spcBef>
              <a:spcAft>
                <a:spcPts val="800"/>
              </a:spcAft>
              <a:buFont typeface="+mj-lt"/>
              <a:buAutoNum type="alphaLcParenR"/>
            </a:pP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Nuchal translucency at 11 to 14 weeks</a:t>
            </a:r>
            <a:endPar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800"/>
              </a:spcAft>
              <a:buFont typeface="+mj-lt"/>
              <a:buAutoNum type="alphaLcParenR"/>
            </a:pP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Ultrasound at 18 weeks</a:t>
            </a:r>
          </a:p>
          <a:p>
            <a:pPr marL="342900" marR="0" indent="-342900">
              <a:spcBef>
                <a:spcPts val="0"/>
              </a:spcBef>
              <a:spcAft>
                <a:spcPts val="800"/>
              </a:spcAft>
              <a:buFont typeface="+mj-lt"/>
              <a:buAutoNum type="alphaLcParenR"/>
            </a:pP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Multiple </a:t>
            </a: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M</a:t>
            </a: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arker </a:t>
            </a: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S</a:t>
            </a: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creening in first and/or second trimester</a:t>
            </a:r>
          </a:p>
          <a:p>
            <a:pPr marL="342900" marR="0" indent="-342900">
              <a:spcBef>
                <a:spcPts val="0"/>
              </a:spcBef>
              <a:spcAft>
                <a:spcPts val="800"/>
              </a:spcAft>
              <a:buFont typeface="+mj-lt"/>
              <a:buAutoNum type="alphaLcParenR"/>
            </a:pPr>
            <a:r>
              <a:rPr lang="en-US" sz="2400" kern="100">
                <a:effectLst/>
                <a:latin typeface="Calibri" panose="020F0502020204030204" pitchFamily="34" charset="0"/>
                <a:ea typeface="Calibri" panose="020F0502020204030204" pitchFamily="34" charset="0"/>
                <a:cs typeface="Times New Roman" panose="02020603050405020304" pitchFamily="18" charset="0"/>
              </a:rPr>
              <a:t>Direct referral to either amniocentesis or chorionic villous sampling if age&gt;= 35</a:t>
            </a:r>
          </a:p>
          <a:p>
            <a:pPr marL="342900" marR="0" indent="-342900">
              <a:spcBef>
                <a:spcPts val="0"/>
              </a:spcBef>
              <a:spcAft>
                <a:spcPts val="800"/>
              </a:spcAft>
              <a:buFont typeface="+mj-lt"/>
              <a:buAutoNum type="alphaLcParenR"/>
            </a:pP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It depends on what province you live in</a:t>
            </a:r>
            <a:endPar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800"/>
              </a:spcAft>
              <a:buFont typeface="+mj-lt"/>
              <a:buAutoNum type="alphaLcParenR"/>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20FBA5A-5834-C4E8-CAF3-D976C1D83AA3}"/>
              </a:ext>
            </a:extLst>
          </p:cNvPr>
          <p:cNvSpPr txBox="1"/>
          <p:nvPr/>
        </p:nvSpPr>
        <p:spPr>
          <a:xfrm>
            <a:off x="380892" y="1026375"/>
            <a:ext cx="8362339" cy="2035834"/>
          </a:xfrm>
          <a:prstGeom prst="rect">
            <a:avLst/>
          </a:prstGeom>
          <a:solidFill>
            <a:schemeClr val="accent6">
              <a:lumMod val="40000"/>
              <a:lumOff val="60000"/>
            </a:schemeClr>
          </a:solidFill>
          <a:ln w="28575">
            <a:solidFill>
              <a:srgbClr val="00B050"/>
            </a:solidFill>
          </a:ln>
        </p:spPr>
        <p:txBody>
          <a:bodyPr wrap="square" rtlCol="0">
            <a:spAutoFit/>
          </a:bodyPr>
          <a:lstStyle/>
          <a:p>
            <a:endParaRPr lang="en-US"/>
          </a:p>
        </p:txBody>
      </p:sp>
      <p:sp>
        <p:nvSpPr>
          <p:cNvPr id="6" name="TextBox 5">
            <a:extLst>
              <a:ext uri="{FF2B5EF4-FFF2-40B4-BE49-F238E27FC236}">
                <a16:creationId xmlns:a16="http://schemas.microsoft.com/office/drawing/2014/main" id="{C80982C2-55AE-78E9-F4C6-20922F666F37}"/>
              </a:ext>
            </a:extLst>
          </p:cNvPr>
          <p:cNvSpPr txBox="1"/>
          <p:nvPr/>
        </p:nvSpPr>
        <p:spPr>
          <a:xfrm>
            <a:off x="533292" y="1171640"/>
            <a:ext cx="8362339" cy="1569660"/>
          </a:xfrm>
          <a:prstGeom prst="rect">
            <a:avLst/>
          </a:prstGeom>
          <a:noFill/>
        </p:spPr>
        <p:txBody>
          <a:bodyPr wrap="square" rtlCol="0">
            <a:spAutoFit/>
          </a:bodyPr>
          <a:lstStyle/>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First trimester ultrasound between 11-14 weeks is recommended.</a:t>
            </a:r>
          </a:p>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	Accurate dating</a:t>
            </a:r>
          </a:p>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	Nuchal translucency</a:t>
            </a:r>
          </a:p>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	Early identification of major fetal abnormalities and twins</a:t>
            </a:r>
          </a:p>
        </p:txBody>
      </p:sp>
    </p:spTree>
    <p:custDataLst>
      <p:tags r:id="rId1"/>
    </p:custDataLst>
    <p:extLst>
      <p:ext uri="{BB962C8B-B14F-4D97-AF65-F5344CB8AC3E}">
        <p14:creationId xmlns:p14="http://schemas.microsoft.com/office/powerpoint/2010/main" val="84083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743231" y="1591724"/>
            <a:ext cx="3285155" cy="4207303"/>
          </a:xfrm>
          <a:prstGeom prst="rect">
            <a:avLst/>
          </a:prstGeom>
        </p:spPr>
      </p:pic>
      <p:sp>
        <p:nvSpPr>
          <p:cNvPr id="12" name="TextBox 11">
            <a:extLst>
              <a:ext uri="{FF2B5EF4-FFF2-40B4-BE49-F238E27FC236}">
                <a16:creationId xmlns:a16="http://schemas.microsoft.com/office/drawing/2014/main" id="{507F7C21-211E-DA97-BC64-22F907BE441A}"/>
              </a:ext>
            </a:extLst>
          </p:cNvPr>
          <p:cNvSpPr txBox="1"/>
          <p:nvPr/>
        </p:nvSpPr>
        <p:spPr>
          <a:xfrm>
            <a:off x="380892" y="3207474"/>
            <a:ext cx="9008961" cy="4031873"/>
          </a:xfrm>
          <a:prstGeom prst="rect">
            <a:avLst/>
          </a:prstGeom>
          <a:noFill/>
        </p:spPr>
        <p:txBody>
          <a:bodyPr wrap="square" rtlCol="0">
            <a:spAutoFit/>
          </a:bodyPr>
          <a:lstStyle/>
          <a:p>
            <a:pPr marL="0" marR="0">
              <a:spcBef>
                <a:spcPts val="0"/>
              </a:spcBef>
              <a:spcAft>
                <a:spcPts val="800"/>
              </a:spcAft>
            </a:pPr>
            <a:r>
              <a:rPr lang="en-US" sz="2400" kern="100">
                <a:effectLst/>
                <a:latin typeface="Calibri" panose="020F0502020204030204" pitchFamily="34" charset="0"/>
                <a:ea typeface="Calibri" panose="020F0502020204030204" pitchFamily="34" charset="0"/>
                <a:cs typeface="Times New Roman" panose="02020603050405020304" pitchFamily="18" charset="0"/>
              </a:rPr>
              <a:t>Which investigations are recommended for prenatal screening for aneuploidy and major congenital anomalies? (Choose all that apply)</a:t>
            </a:r>
          </a:p>
          <a:p>
            <a:pPr marL="342900" marR="0" indent="-342900">
              <a:spcBef>
                <a:spcPts val="0"/>
              </a:spcBef>
              <a:spcAft>
                <a:spcPts val="800"/>
              </a:spcAft>
              <a:buFont typeface="+mj-lt"/>
              <a:buAutoNum type="alphaLcParenR"/>
            </a:pP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Nuchal translucency at 11 to 14 weeks</a:t>
            </a:r>
            <a:endPar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800"/>
              </a:spcAft>
              <a:buFont typeface="+mj-lt"/>
              <a:buAutoNum type="alphaLcParenR"/>
            </a:pP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Ultrasound at 18 weeks</a:t>
            </a:r>
          </a:p>
          <a:p>
            <a:pPr marL="342900" marR="0" indent="-342900">
              <a:spcBef>
                <a:spcPts val="0"/>
              </a:spcBef>
              <a:spcAft>
                <a:spcPts val="800"/>
              </a:spcAft>
              <a:buFont typeface="+mj-lt"/>
              <a:buAutoNum type="alphaLcParenR"/>
            </a:pP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Multiple </a:t>
            </a: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M</a:t>
            </a: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arker </a:t>
            </a: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S</a:t>
            </a: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creening in first and/or second trimester</a:t>
            </a:r>
          </a:p>
          <a:p>
            <a:pPr marL="342900" marR="0" indent="-342900">
              <a:spcBef>
                <a:spcPts val="0"/>
              </a:spcBef>
              <a:spcAft>
                <a:spcPts val="800"/>
              </a:spcAft>
              <a:buFont typeface="+mj-lt"/>
              <a:buAutoNum type="alphaLcParenR"/>
            </a:pPr>
            <a:r>
              <a:rPr lang="en-US" sz="2400" kern="100">
                <a:effectLst/>
                <a:latin typeface="Calibri" panose="020F0502020204030204" pitchFamily="34" charset="0"/>
                <a:ea typeface="Calibri" panose="020F0502020204030204" pitchFamily="34" charset="0"/>
                <a:cs typeface="Times New Roman" panose="02020603050405020304" pitchFamily="18" charset="0"/>
              </a:rPr>
              <a:t>Direct referral to either amniocentesis or chorionic villous sampling if age&gt;= 35</a:t>
            </a:r>
          </a:p>
          <a:p>
            <a:pPr marL="342900" marR="0" indent="-342900">
              <a:spcBef>
                <a:spcPts val="0"/>
              </a:spcBef>
              <a:spcAft>
                <a:spcPts val="800"/>
              </a:spcAft>
              <a:buFont typeface="+mj-lt"/>
              <a:buAutoNum type="alphaLcParenR"/>
            </a:pP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It depends on what province you live in</a:t>
            </a:r>
            <a:endPar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800"/>
              </a:spcAft>
              <a:buFont typeface="+mj-lt"/>
              <a:buAutoNum type="alphaLcParenR"/>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20FBA5A-5834-C4E8-CAF3-D976C1D83AA3}"/>
              </a:ext>
            </a:extLst>
          </p:cNvPr>
          <p:cNvSpPr txBox="1"/>
          <p:nvPr/>
        </p:nvSpPr>
        <p:spPr>
          <a:xfrm>
            <a:off x="380892" y="191483"/>
            <a:ext cx="9241862" cy="3046988"/>
          </a:xfrm>
          <a:prstGeom prst="rect">
            <a:avLst/>
          </a:prstGeom>
          <a:solidFill>
            <a:schemeClr val="accent6">
              <a:lumMod val="40000"/>
              <a:lumOff val="60000"/>
            </a:schemeClr>
          </a:solidFill>
          <a:ln w="28575">
            <a:solidFill>
              <a:srgbClr val="00B050"/>
            </a:solidFill>
          </a:ln>
        </p:spPr>
        <p:txBody>
          <a:bodyPr wrap="square" rtlCol="0">
            <a:spAutoFit/>
          </a:bodyPr>
          <a:lstStyle/>
          <a:p>
            <a:pPr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Ultrasound at 11-14 weeks: </a:t>
            </a:r>
          </a:p>
          <a:p>
            <a:pPr marL="342900" marR="0" indent="-342900">
              <a:spcBef>
                <a:spcPts val="0"/>
              </a:spcBef>
              <a:spcAft>
                <a:spcPts val="0"/>
              </a:spcAft>
              <a:buFont typeface="Arial" panose="020B0604020202020204" pitchFamily="34" charset="0"/>
              <a:buChar char="•"/>
            </a:pPr>
            <a:r>
              <a:rPr lang="en-US" sz="2400">
                <a:effectLst/>
                <a:latin typeface="Calibri" panose="020F0502020204030204" pitchFamily="34" charset="0"/>
                <a:ea typeface="DengXian" panose="02010600030101010101" pitchFamily="2" charset="-122"/>
                <a:cs typeface="Times New Roman" panose="02020603050405020304" pitchFamily="18" charset="0"/>
              </a:rPr>
              <a:t>A nuchal translucency of &gt;3.5 mm is associated with increased risk of structural abnormalities as well as chromosomal abnormality and should be referred for genetic counselling with an offer for invasive prenatal testing.</a:t>
            </a:r>
          </a:p>
          <a:p>
            <a:pPr marR="0">
              <a:spcBef>
                <a:spcPts val="0"/>
              </a:spcBef>
              <a:spcAft>
                <a:spcPts val="0"/>
              </a:spcAft>
            </a:pP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a:effectLst/>
                <a:latin typeface="Calibri" panose="020F0502020204030204" pitchFamily="34" charset="0"/>
                <a:ea typeface="DengXian" panose="02010600030101010101" pitchFamily="2" charset="-122"/>
                <a:cs typeface="Times New Roman" panose="02020603050405020304" pitchFamily="18" charset="0"/>
              </a:rPr>
              <a:t>Any fetal structural abnormality should be referred for genetic counselling with an offer for invasive prenatal testing. </a:t>
            </a:r>
            <a:endParaRPr lang="en-US" sz="2400"/>
          </a:p>
        </p:txBody>
      </p:sp>
    </p:spTree>
    <p:custDataLst>
      <p:tags r:id="rId1"/>
    </p:custDataLst>
    <p:extLst>
      <p:ext uri="{BB962C8B-B14F-4D97-AF65-F5344CB8AC3E}">
        <p14:creationId xmlns:p14="http://schemas.microsoft.com/office/powerpoint/2010/main" val="236644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743231" y="1591724"/>
            <a:ext cx="3285155" cy="4207303"/>
          </a:xfrm>
          <a:prstGeom prst="rect">
            <a:avLst/>
          </a:prstGeom>
        </p:spPr>
      </p:pic>
      <p:sp>
        <p:nvSpPr>
          <p:cNvPr id="12" name="TextBox 11">
            <a:extLst>
              <a:ext uri="{FF2B5EF4-FFF2-40B4-BE49-F238E27FC236}">
                <a16:creationId xmlns:a16="http://schemas.microsoft.com/office/drawing/2014/main" id="{507F7C21-211E-DA97-BC64-22F907BE441A}"/>
              </a:ext>
            </a:extLst>
          </p:cNvPr>
          <p:cNvSpPr txBox="1"/>
          <p:nvPr/>
        </p:nvSpPr>
        <p:spPr>
          <a:xfrm>
            <a:off x="380892" y="3207474"/>
            <a:ext cx="9008961" cy="4031873"/>
          </a:xfrm>
          <a:prstGeom prst="rect">
            <a:avLst/>
          </a:prstGeom>
          <a:noFill/>
        </p:spPr>
        <p:txBody>
          <a:bodyPr wrap="square" rtlCol="0">
            <a:spAutoFit/>
          </a:bodyPr>
          <a:lstStyle/>
          <a:p>
            <a:pPr marL="0" marR="0">
              <a:spcBef>
                <a:spcPts val="0"/>
              </a:spcBef>
              <a:spcAft>
                <a:spcPts val="800"/>
              </a:spcAft>
            </a:pPr>
            <a:r>
              <a:rPr lang="en-US" sz="2400" kern="100">
                <a:effectLst/>
                <a:latin typeface="Calibri" panose="020F0502020204030204" pitchFamily="34" charset="0"/>
                <a:ea typeface="Calibri" panose="020F0502020204030204" pitchFamily="34" charset="0"/>
                <a:cs typeface="Times New Roman" panose="02020603050405020304" pitchFamily="18" charset="0"/>
              </a:rPr>
              <a:t>Which investigations are recommended for prenatal screening for aneuploidy and major congenital anomalies? (Choose all that apply)</a:t>
            </a:r>
          </a:p>
          <a:p>
            <a:pPr marL="342900" marR="0" indent="-342900">
              <a:spcBef>
                <a:spcPts val="0"/>
              </a:spcBef>
              <a:spcAft>
                <a:spcPts val="800"/>
              </a:spcAft>
              <a:buFont typeface="+mj-lt"/>
              <a:buAutoNum type="alphaLcParenR"/>
            </a:pP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Nuchal translucency at 11 to 14 weeks</a:t>
            </a:r>
            <a:endPar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800"/>
              </a:spcAft>
              <a:buFont typeface="+mj-lt"/>
              <a:buAutoNum type="alphaLcParenR"/>
            </a:pP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Ultrasound at 18 weeks</a:t>
            </a:r>
          </a:p>
          <a:p>
            <a:pPr marL="342900" marR="0" indent="-342900">
              <a:spcBef>
                <a:spcPts val="0"/>
              </a:spcBef>
              <a:spcAft>
                <a:spcPts val="800"/>
              </a:spcAft>
              <a:buFont typeface="+mj-lt"/>
              <a:buAutoNum type="alphaLcParenR"/>
            </a:pP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Multiple </a:t>
            </a: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M</a:t>
            </a: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arker </a:t>
            </a: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S</a:t>
            </a: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creening in first and/or second trimester</a:t>
            </a:r>
          </a:p>
          <a:p>
            <a:pPr marL="342900" marR="0" indent="-342900">
              <a:spcBef>
                <a:spcPts val="0"/>
              </a:spcBef>
              <a:spcAft>
                <a:spcPts val="800"/>
              </a:spcAft>
              <a:buFont typeface="+mj-lt"/>
              <a:buAutoNum type="alphaLcParenR"/>
            </a:pPr>
            <a:r>
              <a:rPr lang="en-US" sz="2400" kern="100">
                <a:effectLst/>
                <a:latin typeface="Calibri" panose="020F0502020204030204" pitchFamily="34" charset="0"/>
                <a:ea typeface="Calibri" panose="020F0502020204030204" pitchFamily="34" charset="0"/>
                <a:cs typeface="Times New Roman" panose="02020603050405020304" pitchFamily="18" charset="0"/>
              </a:rPr>
              <a:t>Direct referral to either amniocentesis or chorionic villous sampling if age&gt;= 35</a:t>
            </a:r>
          </a:p>
          <a:p>
            <a:pPr marL="342900" marR="0" indent="-342900">
              <a:spcBef>
                <a:spcPts val="0"/>
              </a:spcBef>
              <a:spcAft>
                <a:spcPts val="800"/>
              </a:spcAft>
              <a:buFont typeface="+mj-lt"/>
              <a:buAutoNum type="alphaLcParenR"/>
            </a:pP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It depends on what province you live in</a:t>
            </a:r>
            <a:endPar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800"/>
              </a:spcAft>
              <a:buFont typeface="+mj-lt"/>
              <a:buAutoNum type="alphaLcParenR"/>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20FBA5A-5834-C4E8-CAF3-D976C1D83AA3}"/>
              </a:ext>
            </a:extLst>
          </p:cNvPr>
          <p:cNvSpPr txBox="1"/>
          <p:nvPr/>
        </p:nvSpPr>
        <p:spPr>
          <a:xfrm>
            <a:off x="380892" y="1049557"/>
            <a:ext cx="8001359" cy="1569660"/>
          </a:xfrm>
          <a:prstGeom prst="rect">
            <a:avLst/>
          </a:prstGeom>
          <a:solidFill>
            <a:schemeClr val="accent6">
              <a:lumMod val="40000"/>
              <a:lumOff val="60000"/>
            </a:schemeClr>
          </a:solidFill>
          <a:ln w="28575">
            <a:solidFill>
              <a:srgbClr val="00B050"/>
            </a:solidFill>
          </a:ln>
        </p:spPr>
        <p:txBody>
          <a:bodyPr wrap="square" rtlCol="0">
            <a:spAutoFit/>
          </a:bodyPr>
          <a:lstStyle/>
          <a:p>
            <a:pPr marL="342900" marR="0" indent="-342900">
              <a:spcBef>
                <a:spcPts val="0"/>
              </a:spcBef>
              <a:spcAft>
                <a:spcPts val="0"/>
              </a:spcAft>
              <a:buFont typeface="Arial" panose="020B0604020202020204" pitchFamily="34" charset="0"/>
              <a:buChar char="•"/>
            </a:pPr>
            <a:r>
              <a:rPr lang="en-US" sz="2400">
                <a:effectLst/>
                <a:latin typeface="Calibri" panose="020F0502020204030204" pitchFamily="34" charset="0"/>
                <a:ea typeface="DengXian" panose="02010600030101010101" pitchFamily="2" charset="-122"/>
                <a:cs typeface="Times New Roman" panose="02020603050405020304" pitchFamily="18" charset="0"/>
              </a:rPr>
              <a:t>Second trimester ultrasound is required to rule out neural tube defects</a:t>
            </a:r>
          </a:p>
          <a:p>
            <a:pPr marL="800100" lvl="1" indent="-342900">
              <a:buFont typeface="Arial" panose="020B0604020202020204" pitchFamily="34" charset="0"/>
              <a:buChar char="•"/>
            </a:pPr>
            <a:r>
              <a:rPr lang="en-US" sz="2400">
                <a:effectLst/>
                <a:latin typeface="Calibri" panose="020F0502020204030204" pitchFamily="34" charset="0"/>
                <a:ea typeface="DengXian" panose="02010600030101010101" pitchFamily="2" charset="-122"/>
                <a:cs typeface="Times New Roman" panose="02020603050405020304" pitchFamily="18" charset="0"/>
              </a:rPr>
              <a:t>Additional fetal anatomy scan</a:t>
            </a:r>
          </a:p>
          <a:p>
            <a:pPr marR="0">
              <a:spcBef>
                <a:spcPts val="0"/>
              </a:spcBef>
              <a:spcAft>
                <a:spcPts val="0"/>
              </a:spcAft>
            </a:pPr>
            <a:endParaRPr lang="en-US" sz="2400"/>
          </a:p>
        </p:txBody>
      </p:sp>
    </p:spTree>
    <p:custDataLst>
      <p:tags r:id="rId1"/>
    </p:custDataLst>
    <p:extLst>
      <p:ext uri="{BB962C8B-B14F-4D97-AF65-F5344CB8AC3E}">
        <p14:creationId xmlns:p14="http://schemas.microsoft.com/office/powerpoint/2010/main" val="27062658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743231" y="1591724"/>
            <a:ext cx="3285155" cy="4207303"/>
          </a:xfrm>
          <a:prstGeom prst="rect">
            <a:avLst/>
          </a:prstGeom>
        </p:spPr>
      </p:pic>
      <p:sp>
        <p:nvSpPr>
          <p:cNvPr id="12" name="TextBox 11">
            <a:extLst>
              <a:ext uri="{FF2B5EF4-FFF2-40B4-BE49-F238E27FC236}">
                <a16:creationId xmlns:a16="http://schemas.microsoft.com/office/drawing/2014/main" id="{507F7C21-211E-DA97-BC64-22F907BE441A}"/>
              </a:ext>
            </a:extLst>
          </p:cNvPr>
          <p:cNvSpPr txBox="1"/>
          <p:nvPr/>
        </p:nvSpPr>
        <p:spPr>
          <a:xfrm>
            <a:off x="380892" y="3207474"/>
            <a:ext cx="9008961" cy="4031873"/>
          </a:xfrm>
          <a:prstGeom prst="rect">
            <a:avLst/>
          </a:prstGeom>
          <a:noFill/>
        </p:spPr>
        <p:txBody>
          <a:bodyPr wrap="square" rtlCol="0">
            <a:spAutoFit/>
          </a:bodyPr>
          <a:lstStyle/>
          <a:p>
            <a:pPr marL="0" marR="0">
              <a:spcBef>
                <a:spcPts val="0"/>
              </a:spcBef>
              <a:spcAft>
                <a:spcPts val="800"/>
              </a:spcAft>
            </a:pPr>
            <a:r>
              <a:rPr lang="en-US" sz="2400" kern="100">
                <a:effectLst/>
                <a:latin typeface="Calibri" panose="020F0502020204030204" pitchFamily="34" charset="0"/>
                <a:ea typeface="Calibri" panose="020F0502020204030204" pitchFamily="34" charset="0"/>
                <a:cs typeface="Times New Roman" panose="02020603050405020304" pitchFamily="18" charset="0"/>
              </a:rPr>
              <a:t>Which investigations are recommended for prenatal screening for aneuploidy and major congenital anomalies? (Choose all that apply)</a:t>
            </a:r>
          </a:p>
          <a:p>
            <a:pPr marL="342900" marR="0" indent="-342900">
              <a:spcBef>
                <a:spcPts val="0"/>
              </a:spcBef>
              <a:spcAft>
                <a:spcPts val="800"/>
              </a:spcAft>
              <a:buFont typeface="+mj-lt"/>
              <a:buAutoNum type="alphaLcParenR"/>
            </a:pP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Nuchal translucency at 11 to 14 weeks</a:t>
            </a:r>
            <a:endPar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800"/>
              </a:spcAft>
              <a:buFont typeface="+mj-lt"/>
              <a:buAutoNum type="alphaLcParenR"/>
            </a:pP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Ultrasound at 18 weeks</a:t>
            </a:r>
          </a:p>
          <a:p>
            <a:pPr marL="342900" marR="0" indent="-342900">
              <a:spcBef>
                <a:spcPts val="0"/>
              </a:spcBef>
              <a:spcAft>
                <a:spcPts val="800"/>
              </a:spcAft>
              <a:buFont typeface="+mj-lt"/>
              <a:buAutoNum type="alphaLcParenR"/>
            </a:pP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Multiple </a:t>
            </a: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M</a:t>
            </a: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arker </a:t>
            </a: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S</a:t>
            </a: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creening in first and/or second trimester</a:t>
            </a:r>
          </a:p>
          <a:p>
            <a:pPr marL="342900" marR="0" indent="-342900">
              <a:spcBef>
                <a:spcPts val="0"/>
              </a:spcBef>
              <a:spcAft>
                <a:spcPts val="800"/>
              </a:spcAft>
              <a:buFont typeface="+mj-lt"/>
              <a:buAutoNum type="alphaLcParenR"/>
            </a:pPr>
            <a:r>
              <a:rPr lang="en-US" sz="2400" kern="100">
                <a:effectLst/>
                <a:latin typeface="Calibri" panose="020F0502020204030204" pitchFamily="34" charset="0"/>
                <a:ea typeface="Calibri" panose="020F0502020204030204" pitchFamily="34" charset="0"/>
                <a:cs typeface="Times New Roman" panose="02020603050405020304" pitchFamily="18" charset="0"/>
              </a:rPr>
              <a:t>Direct referral to either amniocentesis or chorionic villous sampling if age&gt;= 35</a:t>
            </a:r>
          </a:p>
          <a:p>
            <a:pPr marL="342900" marR="0" indent="-342900">
              <a:spcBef>
                <a:spcPts val="0"/>
              </a:spcBef>
              <a:spcAft>
                <a:spcPts val="800"/>
              </a:spcAft>
              <a:buFont typeface="+mj-lt"/>
              <a:buAutoNum type="alphaLcParenR"/>
            </a:pP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It depends on what province you live in</a:t>
            </a:r>
            <a:endPar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800"/>
              </a:spcAft>
              <a:buFont typeface="+mj-lt"/>
              <a:buAutoNum type="alphaLcParenR"/>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20FBA5A-5834-C4E8-CAF3-D976C1D83AA3}"/>
              </a:ext>
            </a:extLst>
          </p:cNvPr>
          <p:cNvSpPr txBox="1"/>
          <p:nvPr/>
        </p:nvSpPr>
        <p:spPr>
          <a:xfrm>
            <a:off x="380892" y="1049557"/>
            <a:ext cx="8001359" cy="3046988"/>
          </a:xfrm>
          <a:prstGeom prst="rect">
            <a:avLst/>
          </a:prstGeom>
          <a:solidFill>
            <a:schemeClr val="accent6">
              <a:lumMod val="40000"/>
              <a:lumOff val="60000"/>
            </a:schemeClr>
          </a:solidFill>
          <a:ln w="28575">
            <a:solidFill>
              <a:srgbClr val="00B050"/>
            </a:solidFill>
          </a:ln>
        </p:spPr>
        <p:txBody>
          <a:bodyPr wrap="square" rtlCol="0">
            <a:spAutoFit/>
          </a:bodyPr>
          <a:lstStyle/>
          <a:p>
            <a:pPr marL="342900" marR="0" indent="-342900">
              <a:spcBef>
                <a:spcPts val="0"/>
              </a:spcBef>
              <a:spcAft>
                <a:spcPts val="0"/>
              </a:spcAft>
              <a:buFont typeface="Arial" panose="020B0604020202020204" pitchFamily="34" charset="0"/>
              <a:buChar char="•"/>
            </a:pPr>
            <a:r>
              <a:rPr lang="en-US" sz="2400">
                <a:effectLst/>
                <a:latin typeface="Calibri" panose="020F0502020204030204" pitchFamily="34" charset="0"/>
                <a:ea typeface="DengXian" panose="02010600030101010101" pitchFamily="2" charset="-122"/>
                <a:cs typeface="Times New Roman" panose="02020603050405020304" pitchFamily="18" charset="0"/>
              </a:rPr>
              <a:t>First trimester serum markers are most commonly </a:t>
            </a:r>
            <a:r>
              <a:rPr lang="en-US" sz="2400">
                <a:solidFill>
                  <a:srgbClr val="212121"/>
                </a:solidFill>
                <a:effectLst/>
                <a:latin typeface="Calibri" panose="020F0502020204030204" pitchFamily="34" charset="0"/>
                <a:ea typeface="DengXian" panose="02010600030101010101" pitchFamily="2" charset="-122"/>
              </a:rPr>
              <a:t>free-beta Human Chorionic Gonadotrophin (</a:t>
            </a:r>
            <a:r>
              <a:rPr lang="en-US" sz="2400" err="1">
                <a:solidFill>
                  <a:srgbClr val="212121"/>
                </a:solidFill>
                <a:effectLst/>
                <a:latin typeface="Calibri" panose="020F0502020204030204" pitchFamily="34" charset="0"/>
                <a:ea typeface="DengXian" panose="02010600030101010101" pitchFamily="2" charset="-122"/>
              </a:rPr>
              <a:t>ßhCG</a:t>
            </a:r>
            <a:r>
              <a:rPr lang="en-US" sz="2400">
                <a:solidFill>
                  <a:srgbClr val="212121"/>
                </a:solidFill>
                <a:effectLst/>
                <a:latin typeface="Calibri" panose="020F0502020204030204" pitchFamily="34" charset="0"/>
                <a:ea typeface="DengXian" panose="02010600030101010101" pitchFamily="2" charset="-122"/>
              </a:rPr>
              <a:t>) and </a:t>
            </a:r>
            <a:r>
              <a:rPr lang="en-US" sz="2400" b="0" i="0">
                <a:solidFill>
                  <a:srgbClr val="202124"/>
                </a:solidFill>
                <a:effectLst/>
                <a:latin typeface="Google Sans"/>
              </a:rPr>
              <a:t>Pregnancy associated plasma protein-A</a:t>
            </a:r>
            <a:r>
              <a:rPr lang="en-US" sz="2400">
                <a:solidFill>
                  <a:srgbClr val="212121"/>
                </a:solidFill>
                <a:effectLst/>
                <a:latin typeface="Calibri" panose="020F0502020204030204" pitchFamily="34" charset="0"/>
                <a:ea typeface="DengXian" panose="02010600030101010101" pitchFamily="2" charset="-122"/>
              </a:rPr>
              <a:t> (PAPP-A), Alpha Fetal Protein (AFP) and Placental Growth Factor (PGIF)</a:t>
            </a:r>
            <a:r>
              <a:rPr lang="en-US" sz="2400">
                <a:solidFill>
                  <a:srgbClr val="212121"/>
                </a:solidFill>
                <a:effectLst/>
                <a:highlight>
                  <a:srgbClr val="FFFF00"/>
                </a:highlight>
                <a:latin typeface="Calibri" panose="020F0502020204030204" pitchFamily="34" charset="0"/>
                <a:ea typeface="DengXian" panose="02010600030101010101" pitchFamily="2" charset="-122"/>
              </a:rPr>
              <a:t> </a:t>
            </a:r>
          </a:p>
          <a:p>
            <a:pPr marL="342900" marR="0" indent="-342900">
              <a:spcBef>
                <a:spcPts val="0"/>
              </a:spcBef>
              <a:spcAft>
                <a:spcPts val="0"/>
              </a:spcAft>
              <a:buFont typeface="Arial" panose="020B0604020202020204" pitchFamily="34" charset="0"/>
              <a:buChar char="•"/>
            </a:pPr>
            <a:r>
              <a:rPr lang="en-US" sz="2400">
                <a:solidFill>
                  <a:srgbClr val="212121"/>
                </a:solidFill>
                <a:effectLst/>
                <a:latin typeface="Calibri" panose="020F0502020204030204" pitchFamily="34" charset="0"/>
                <a:ea typeface="DengXian" panose="02010600030101010101" pitchFamily="2" charset="-122"/>
              </a:rPr>
              <a:t>Second trimester serum markers are most commonly</a:t>
            </a:r>
            <a:r>
              <a:rPr lang="en-US" sz="2400">
                <a:effectLst/>
                <a:latin typeface="Calibri" panose="020F0502020204030204" pitchFamily="34" charset="0"/>
                <a:ea typeface="DengXian" panose="02010600030101010101" pitchFamily="2" charset="-122"/>
                <a:cs typeface="Times New Roman" panose="02020603050405020304" pitchFamily="18" charset="0"/>
              </a:rPr>
              <a:t> </a:t>
            </a:r>
            <a:r>
              <a:rPr lang="en-CA" sz="2400">
                <a:effectLst/>
                <a:latin typeface="Calibri" panose="020F0502020204030204" pitchFamily="34" charset="0"/>
                <a:ea typeface="DengXian" panose="02010600030101010101" pitchFamily="2" charset="-122"/>
                <a:cs typeface="Times New Roman" panose="02020603050405020304" pitchFamily="18" charset="0"/>
              </a:rPr>
              <a:t>“QUAD” testing of AFP,</a:t>
            </a:r>
            <a:r>
              <a:rPr lang="en-CA" sz="2400">
                <a:solidFill>
                  <a:srgbClr val="212121"/>
                </a:solidFill>
                <a:effectLst/>
                <a:latin typeface="Calibri" panose="020F0502020204030204" pitchFamily="34" charset="0"/>
                <a:ea typeface="DengXian" panose="02010600030101010101" pitchFamily="2" charset="-122"/>
              </a:rPr>
              <a:t> </a:t>
            </a:r>
            <a:r>
              <a:rPr lang="en-US" sz="2400">
                <a:solidFill>
                  <a:srgbClr val="212121"/>
                </a:solidFill>
                <a:effectLst/>
                <a:latin typeface="Calibri" panose="020F0502020204030204" pitchFamily="34" charset="0"/>
                <a:ea typeface="DengXian" panose="02010600030101010101" pitchFamily="2" charset="-122"/>
              </a:rPr>
              <a:t>free </a:t>
            </a:r>
            <a:r>
              <a:rPr lang="en-US" sz="2400" err="1">
                <a:solidFill>
                  <a:srgbClr val="212121"/>
                </a:solidFill>
                <a:effectLst/>
                <a:latin typeface="Calibri" panose="020F0502020204030204" pitchFamily="34" charset="0"/>
                <a:ea typeface="DengXian" panose="02010600030101010101" pitchFamily="2" charset="-122"/>
              </a:rPr>
              <a:t>ßhCG</a:t>
            </a:r>
            <a:r>
              <a:rPr lang="en-CA" sz="2400">
                <a:effectLst/>
                <a:latin typeface="Calibri" panose="020F0502020204030204" pitchFamily="34" charset="0"/>
                <a:ea typeface="DengXian" panose="02010600030101010101" pitchFamily="2" charset="-122"/>
                <a:cs typeface="Times New Roman" panose="02020603050405020304" pitchFamily="18" charset="0"/>
              </a:rPr>
              <a:t>, unconjugated estrogen (UE3), inhibin A</a:t>
            </a:r>
            <a:endParaRPr lang="en-US" sz="2400">
              <a:solidFill>
                <a:srgbClr val="212121"/>
              </a:solidFill>
              <a:effectLst/>
              <a:latin typeface="Calibri" panose="020F0502020204030204" pitchFamily="34" charset="0"/>
              <a:ea typeface="DengXian" panose="02010600030101010101" pitchFamily="2" charset="-122"/>
            </a:endParaRPr>
          </a:p>
          <a:p>
            <a:pPr marL="342900" marR="0" indent="-342900">
              <a:spcBef>
                <a:spcPts val="0"/>
              </a:spcBef>
              <a:spcAft>
                <a:spcPts val="0"/>
              </a:spcAft>
              <a:buFont typeface="Arial" panose="020B0604020202020204" pitchFamily="34" charset="0"/>
              <a:buChar char="•"/>
            </a:pPr>
            <a:endParaRPr lang="en-US" sz="2400"/>
          </a:p>
        </p:txBody>
      </p:sp>
    </p:spTree>
    <p:custDataLst>
      <p:tags r:id="rId1"/>
    </p:custDataLst>
    <p:extLst>
      <p:ext uri="{BB962C8B-B14F-4D97-AF65-F5344CB8AC3E}">
        <p14:creationId xmlns:p14="http://schemas.microsoft.com/office/powerpoint/2010/main" val="35568372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743231" y="1591724"/>
            <a:ext cx="3285155" cy="4207303"/>
          </a:xfrm>
          <a:prstGeom prst="rect">
            <a:avLst/>
          </a:prstGeom>
        </p:spPr>
      </p:pic>
      <p:sp>
        <p:nvSpPr>
          <p:cNvPr id="12" name="TextBox 11">
            <a:extLst>
              <a:ext uri="{FF2B5EF4-FFF2-40B4-BE49-F238E27FC236}">
                <a16:creationId xmlns:a16="http://schemas.microsoft.com/office/drawing/2014/main" id="{507F7C21-211E-DA97-BC64-22F907BE441A}"/>
              </a:ext>
            </a:extLst>
          </p:cNvPr>
          <p:cNvSpPr txBox="1"/>
          <p:nvPr/>
        </p:nvSpPr>
        <p:spPr>
          <a:xfrm>
            <a:off x="380892" y="3207474"/>
            <a:ext cx="9008961" cy="4031873"/>
          </a:xfrm>
          <a:prstGeom prst="rect">
            <a:avLst/>
          </a:prstGeom>
          <a:noFill/>
        </p:spPr>
        <p:txBody>
          <a:bodyPr wrap="square" rtlCol="0">
            <a:spAutoFit/>
          </a:bodyPr>
          <a:lstStyle/>
          <a:p>
            <a:pPr marL="0" marR="0">
              <a:spcBef>
                <a:spcPts val="0"/>
              </a:spcBef>
              <a:spcAft>
                <a:spcPts val="800"/>
              </a:spcAft>
            </a:pPr>
            <a:r>
              <a:rPr lang="en-US" sz="2400" kern="100">
                <a:effectLst/>
                <a:latin typeface="Calibri" panose="020F0502020204030204" pitchFamily="34" charset="0"/>
                <a:ea typeface="Calibri" panose="020F0502020204030204" pitchFamily="34" charset="0"/>
                <a:cs typeface="Times New Roman" panose="02020603050405020304" pitchFamily="18" charset="0"/>
              </a:rPr>
              <a:t>Which investigations are recommended for prenatal screening for aneuploidy and major congenital anomalies? (Choose all that apply)</a:t>
            </a:r>
          </a:p>
          <a:p>
            <a:pPr marL="342900" marR="0" indent="-342900">
              <a:spcBef>
                <a:spcPts val="0"/>
              </a:spcBef>
              <a:spcAft>
                <a:spcPts val="800"/>
              </a:spcAft>
              <a:buFont typeface="+mj-lt"/>
              <a:buAutoNum type="alphaLcParenR"/>
            </a:pP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Nuchal translucency at 11 to 14 weeks</a:t>
            </a:r>
            <a:endPar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800"/>
              </a:spcAft>
              <a:buFont typeface="+mj-lt"/>
              <a:buAutoNum type="alphaLcParenR"/>
            </a:pP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Ultrasound at 18 weeks</a:t>
            </a:r>
          </a:p>
          <a:p>
            <a:pPr marL="342900" marR="0" indent="-342900">
              <a:spcBef>
                <a:spcPts val="0"/>
              </a:spcBef>
              <a:spcAft>
                <a:spcPts val="800"/>
              </a:spcAft>
              <a:buFont typeface="+mj-lt"/>
              <a:buAutoNum type="alphaLcParenR"/>
            </a:pP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Multiple </a:t>
            </a: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M</a:t>
            </a: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arker </a:t>
            </a: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S</a:t>
            </a: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creening in first and/or second trimester</a:t>
            </a:r>
          </a:p>
          <a:p>
            <a:pPr marL="342900" marR="0" indent="-342900">
              <a:spcBef>
                <a:spcPts val="0"/>
              </a:spcBef>
              <a:spcAft>
                <a:spcPts val="800"/>
              </a:spcAft>
              <a:buFont typeface="+mj-lt"/>
              <a:buAutoNum type="alphaLcParenR"/>
            </a:pPr>
            <a:r>
              <a:rPr lang="en-US" sz="2400" kern="100">
                <a:effectLst/>
                <a:latin typeface="Calibri" panose="020F0502020204030204" pitchFamily="34" charset="0"/>
                <a:ea typeface="Calibri" panose="020F0502020204030204" pitchFamily="34" charset="0"/>
                <a:cs typeface="Times New Roman" panose="02020603050405020304" pitchFamily="18" charset="0"/>
              </a:rPr>
              <a:t>Direct referral to either amniocentesis or chorionic villous sampling if age&gt;= 35</a:t>
            </a:r>
          </a:p>
          <a:p>
            <a:pPr marL="342900" marR="0" indent="-342900">
              <a:spcBef>
                <a:spcPts val="0"/>
              </a:spcBef>
              <a:spcAft>
                <a:spcPts val="800"/>
              </a:spcAft>
              <a:buFont typeface="+mj-lt"/>
              <a:buAutoNum type="alphaLcParenR"/>
            </a:pP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It depends on what province you live in</a:t>
            </a:r>
            <a:endPar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800"/>
              </a:spcAft>
              <a:buFont typeface="+mj-lt"/>
              <a:buAutoNum type="alphaLcParenR"/>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20FBA5A-5834-C4E8-CAF3-D976C1D83AA3}"/>
              </a:ext>
            </a:extLst>
          </p:cNvPr>
          <p:cNvSpPr txBox="1"/>
          <p:nvPr/>
        </p:nvSpPr>
        <p:spPr>
          <a:xfrm>
            <a:off x="380892" y="739006"/>
            <a:ext cx="8001359" cy="2677656"/>
          </a:xfrm>
          <a:prstGeom prst="rect">
            <a:avLst/>
          </a:prstGeom>
          <a:solidFill>
            <a:schemeClr val="accent6">
              <a:lumMod val="40000"/>
              <a:lumOff val="60000"/>
            </a:schemeClr>
          </a:solidFill>
          <a:ln w="28575">
            <a:solidFill>
              <a:srgbClr val="00B050"/>
            </a:solidFill>
          </a:ln>
        </p:spPr>
        <p:txBody>
          <a:bodyPr wrap="square" rtlCol="0">
            <a:spAutoFit/>
          </a:bodyPr>
          <a:lstStyle/>
          <a:p>
            <a:pPr marL="342900" marR="0" indent="-342900">
              <a:spcBef>
                <a:spcPts val="0"/>
              </a:spcBef>
              <a:spcAft>
                <a:spcPts val="0"/>
              </a:spcAft>
              <a:buFont typeface="Arial" panose="020B0604020202020204" pitchFamily="34" charset="0"/>
              <a:buChar char="•"/>
            </a:pPr>
            <a:r>
              <a:rPr lang="en-US" sz="2400" b="1">
                <a:effectLst/>
              </a:rPr>
              <a:t>Provinces vary significantly in programs for prenatal screening for aneuploidy including Multiple Marker serum test, Nuchal Translucency Ultrasound, and Cell-free DNA testing</a:t>
            </a:r>
            <a:r>
              <a:rPr lang="en-US" b="1">
                <a:latin typeface="Segoe UI" panose="020B0502040204020203" pitchFamily="34" charset="0"/>
              </a:rPr>
              <a:t>.</a:t>
            </a:r>
            <a:endParaRPr lang="en-US" sz="2400">
              <a:solidFill>
                <a:srgbClr val="212121"/>
              </a:solidFill>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a:solidFill>
                  <a:srgbClr val="212121"/>
                </a:solidFill>
                <a:latin typeface="Calibri" panose="020F0502020204030204" pitchFamily="34" charset="0"/>
                <a:ea typeface="DengXian" panose="02010600030101010101" pitchFamily="2" charset="-122"/>
                <a:cs typeface="Times New Roman" panose="02020603050405020304" pitchFamily="18" charset="0"/>
              </a:rPr>
              <a:t>Nuchal translucency is provided either routinely, in some populations or in response to a positive first trimester Multiple Marker Serum screen. </a:t>
            </a:r>
          </a:p>
        </p:txBody>
      </p:sp>
    </p:spTree>
    <p:custDataLst>
      <p:tags r:id="rId1"/>
    </p:custDataLst>
    <p:extLst>
      <p:ext uri="{BB962C8B-B14F-4D97-AF65-F5344CB8AC3E}">
        <p14:creationId xmlns:p14="http://schemas.microsoft.com/office/powerpoint/2010/main" val="24851841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743231" y="1591724"/>
            <a:ext cx="3285155" cy="4207303"/>
          </a:xfrm>
          <a:prstGeom prst="rect">
            <a:avLst/>
          </a:prstGeom>
        </p:spPr>
      </p:pic>
      <p:graphicFrame>
        <p:nvGraphicFramePr>
          <p:cNvPr id="8" name="Table 7">
            <a:extLst>
              <a:ext uri="{FF2B5EF4-FFF2-40B4-BE49-F238E27FC236}">
                <a16:creationId xmlns:a16="http://schemas.microsoft.com/office/drawing/2014/main" id="{2ADB3B6A-66AF-C45D-5054-81BC74960FE8}"/>
              </a:ext>
            </a:extLst>
          </p:cNvPr>
          <p:cNvGraphicFramePr>
            <a:graphicFrameLocks noGrp="1"/>
          </p:cNvGraphicFramePr>
          <p:nvPr/>
        </p:nvGraphicFramePr>
        <p:xfrm>
          <a:off x="1133444" y="930790"/>
          <a:ext cx="6810405" cy="4023360"/>
        </p:xfrm>
        <a:graphic>
          <a:graphicData uri="http://schemas.openxmlformats.org/drawingml/2006/table">
            <a:tbl>
              <a:tblPr firstRow="1" firstCol="1" bandRow="1"/>
              <a:tblGrid>
                <a:gridCol w="4317104">
                  <a:extLst>
                    <a:ext uri="{9D8B030D-6E8A-4147-A177-3AD203B41FA5}">
                      <a16:colId xmlns:a16="http://schemas.microsoft.com/office/drawing/2014/main" val="3462916106"/>
                    </a:ext>
                  </a:extLst>
                </a:gridCol>
                <a:gridCol w="2493301">
                  <a:extLst>
                    <a:ext uri="{9D8B030D-6E8A-4147-A177-3AD203B41FA5}">
                      <a16:colId xmlns:a16="http://schemas.microsoft.com/office/drawing/2014/main" val="3693865417"/>
                    </a:ext>
                  </a:extLst>
                </a:gridCol>
              </a:tblGrid>
              <a:tr h="0">
                <a:tc>
                  <a:txBody>
                    <a:bodyPr/>
                    <a:lstStyle/>
                    <a:p>
                      <a:pPr marL="0" marR="0">
                        <a:spcBef>
                          <a:spcPts val="0"/>
                        </a:spcBef>
                        <a:spcAft>
                          <a:spcPts val="0"/>
                        </a:spcAft>
                      </a:pPr>
                      <a:r>
                        <a:rPr lang="en-US" sz="24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Screening Test</a:t>
                      </a:r>
                      <a:endParaRPr lang="en-US" sz="24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24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Sensitivity* for Trisomy 21</a:t>
                      </a:r>
                      <a:endParaRPr lang="en-US" sz="24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83657768"/>
                  </a:ext>
                </a:extLst>
              </a:tr>
              <a:tr h="0">
                <a:tc>
                  <a:txBody>
                    <a:bodyPr/>
                    <a:lstStyle/>
                    <a:p>
                      <a:pPr marL="0" marR="0">
                        <a:spcBef>
                          <a:spcPts val="0"/>
                        </a:spcBef>
                        <a:spcAft>
                          <a:spcPts val="0"/>
                        </a:spcAft>
                      </a:pPr>
                      <a:r>
                        <a:rPr lang="en-US" sz="24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First trimester serum markers alone</a:t>
                      </a:r>
                      <a:endParaRPr lang="en-US" sz="24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70</a:t>
                      </a:r>
                      <a:endParaRPr lang="en-US" sz="24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828392"/>
                  </a:ext>
                </a:extLst>
              </a:tr>
              <a:tr h="0">
                <a:tc>
                  <a:txBody>
                    <a:bodyPr/>
                    <a:lstStyle/>
                    <a:p>
                      <a:pPr marL="0" marR="0">
                        <a:spcBef>
                          <a:spcPts val="0"/>
                        </a:spcBef>
                        <a:spcAft>
                          <a:spcPts val="0"/>
                        </a:spcAft>
                      </a:pPr>
                      <a:r>
                        <a:rPr lang="en-US" sz="24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Nuchal translucency (NT) alone</a:t>
                      </a:r>
                      <a:endParaRPr lang="en-US" sz="24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71</a:t>
                      </a:r>
                      <a:endParaRPr lang="en-US" sz="24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039012"/>
                  </a:ext>
                </a:extLst>
              </a:tr>
              <a:tr h="0">
                <a:tc>
                  <a:txBody>
                    <a:bodyPr/>
                    <a:lstStyle/>
                    <a:p>
                      <a:pPr marL="0" marR="0">
                        <a:spcBef>
                          <a:spcPts val="0"/>
                        </a:spcBef>
                        <a:spcAft>
                          <a:spcPts val="0"/>
                        </a:spcAft>
                      </a:pPr>
                      <a:r>
                        <a:rPr lang="en-US" sz="24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First trimester serum and NT</a:t>
                      </a:r>
                      <a:endParaRPr lang="en-US" sz="24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87</a:t>
                      </a:r>
                      <a:endParaRPr lang="en-US" sz="24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307259"/>
                  </a:ext>
                </a:extLst>
              </a:tr>
              <a:tr h="0">
                <a:tc>
                  <a:txBody>
                    <a:bodyPr/>
                    <a:lstStyle/>
                    <a:p>
                      <a:pPr marL="0" marR="0">
                        <a:spcBef>
                          <a:spcPts val="0"/>
                        </a:spcBef>
                        <a:spcAft>
                          <a:spcPts val="0"/>
                        </a:spcAft>
                      </a:pPr>
                      <a:r>
                        <a:rPr lang="en-US" sz="24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First and second trimester serum</a:t>
                      </a:r>
                      <a:endParaRPr lang="en-US" sz="24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85-87</a:t>
                      </a:r>
                      <a:endParaRPr lang="en-US" sz="24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002591"/>
                  </a:ext>
                </a:extLst>
              </a:tr>
              <a:tr h="0">
                <a:tc>
                  <a:txBody>
                    <a:bodyPr/>
                    <a:lstStyle/>
                    <a:p>
                      <a:pPr marL="0" marR="0">
                        <a:spcBef>
                          <a:spcPts val="0"/>
                        </a:spcBef>
                        <a:spcAft>
                          <a:spcPts val="0"/>
                        </a:spcAft>
                      </a:pPr>
                      <a:r>
                        <a:rPr lang="en-US" sz="24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First and second trimester serum and NT</a:t>
                      </a:r>
                      <a:endParaRPr lang="en-US" sz="24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92-95</a:t>
                      </a:r>
                      <a:endParaRPr lang="en-US" sz="24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127797"/>
                  </a:ext>
                </a:extLst>
              </a:tr>
              <a:tr h="0">
                <a:tc>
                  <a:txBody>
                    <a:bodyPr/>
                    <a:lstStyle/>
                    <a:p>
                      <a:pPr marL="0" marR="0">
                        <a:spcBef>
                          <a:spcPts val="0"/>
                        </a:spcBef>
                        <a:spcAft>
                          <a:spcPts val="0"/>
                        </a:spcAft>
                      </a:pPr>
                      <a:r>
                        <a:rPr lang="en-US" sz="24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Second trimester serum alone (QUAD)</a:t>
                      </a:r>
                      <a:endParaRPr lang="en-US" sz="24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74-83</a:t>
                      </a:r>
                      <a:endParaRPr lang="en-US" sz="24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079936"/>
                  </a:ext>
                </a:extLst>
              </a:tr>
            </a:tbl>
          </a:graphicData>
        </a:graphic>
      </p:graphicFrame>
      <p:sp>
        <p:nvSpPr>
          <p:cNvPr id="4" name="TextBox 3">
            <a:extLst>
              <a:ext uri="{FF2B5EF4-FFF2-40B4-BE49-F238E27FC236}">
                <a16:creationId xmlns:a16="http://schemas.microsoft.com/office/drawing/2014/main" id="{C4599063-C919-5C4F-9348-B3A253DB653E}"/>
              </a:ext>
            </a:extLst>
          </p:cNvPr>
          <p:cNvSpPr txBox="1"/>
          <p:nvPr/>
        </p:nvSpPr>
        <p:spPr>
          <a:xfrm>
            <a:off x="5314590" y="4911547"/>
            <a:ext cx="2838810" cy="1754326"/>
          </a:xfrm>
          <a:prstGeom prst="rect">
            <a:avLst/>
          </a:prstGeom>
          <a:noFill/>
        </p:spPr>
        <p:txBody>
          <a:bodyPr wrap="square">
            <a:spAutoFit/>
          </a:bodyPr>
          <a:lstStyle/>
          <a:p>
            <a:r>
              <a:rPr lang="en-US">
                <a:solidFill>
                  <a:srgbClr val="212121"/>
                </a:solidFill>
                <a:latin typeface="Calibri" panose="020F0502020204030204" pitchFamily="34" charset="0"/>
                <a:ea typeface="DengXian" panose="02010600030101010101" pitchFamily="2" charset="-122"/>
                <a:cs typeface="Calibri" panose="020F0502020204030204" pitchFamily="34" charset="0"/>
              </a:rPr>
              <a:t>*</a:t>
            </a:r>
            <a:r>
              <a:rPr lang="en-US" sz="18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when Specificity </a:t>
            </a:r>
            <a:r>
              <a:rPr lang="en-US">
                <a:solidFill>
                  <a:srgbClr val="212121"/>
                </a:solidFill>
                <a:latin typeface="Calibri" panose="020F0502020204030204" pitchFamily="34" charset="0"/>
                <a:ea typeface="DengXian" panose="02010600030101010101" pitchFamily="2" charset="-122"/>
                <a:cs typeface="Calibri" panose="020F0502020204030204" pitchFamily="34" charset="0"/>
              </a:rPr>
              <a:t>set at</a:t>
            </a:r>
            <a:r>
              <a:rPr lang="en-US" sz="1800" baseline="0">
                <a:solidFill>
                  <a:srgbClr val="212121"/>
                </a:solidFill>
                <a:effectLst/>
                <a:latin typeface="Calibri" panose="020F0502020204030204" pitchFamily="34" charset="0"/>
                <a:ea typeface="DengXian" panose="02010600030101010101" pitchFamily="2" charset="-122"/>
                <a:cs typeface="Calibri" panose="020F0502020204030204" pitchFamily="34" charset="0"/>
              </a:rPr>
              <a:t> 95% (=False Positive Rate set at 5%).  </a:t>
            </a:r>
            <a:r>
              <a:rPr lang="en-US">
                <a:solidFill>
                  <a:srgbClr val="212121"/>
                </a:solidFill>
                <a:latin typeface="Calibri" panose="020F0502020204030204" pitchFamily="34" charset="0"/>
                <a:ea typeface="DengXian" panose="02010600030101010101" pitchFamily="2" charset="-122"/>
                <a:cs typeface="Calibri" panose="020F0502020204030204" pitchFamily="34" charset="0"/>
              </a:rPr>
              <a:t>Specificity can be “set” by moving the threshold for a positive test in a test that has a continuous value.</a:t>
            </a:r>
            <a:endParaRPr lang="en-US"/>
          </a:p>
        </p:txBody>
      </p:sp>
    </p:spTree>
    <p:custDataLst>
      <p:tags r:id="rId1"/>
    </p:custDataLst>
    <p:extLst>
      <p:ext uri="{BB962C8B-B14F-4D97-AF65-F5344CB8AC3E}">
        <p14:creationId xmlns:p14="http://schemas.microsoft.com/office/powerpoint/2010/main" val="19335219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743231" y="1591724"/>
            <a:ext cx="3285155" cy="4207303"/>
          </a:xfrm>
          <a:prstGeom prst="rect">
            <a:avLst/>
          </a:prstGeom>
        </p:spPr>
      </p:pic>
      <p:sp>
        <p:nvSpPr>
          <p:cNvPr id="12" name="TextBox 11">
            <a:extLst>
              <a:ext uri="{FF2B5EF4-FFF2-40B4-BE49-F238E27FC236}">
                <a16:creationId xmlns:a16="http://schemas.microsoft.com/office/drawing/2014/main" id="{507F7C21-211E-DA97-BC64-22F907BE441A}"/>
              </a:ext>
            </a:extLst>
          </p:cNvPr>
          <p:cNvSpPr txBox="1"/>
          <p:nvPr/>
        </p:nvSpPr>
        <p:spPr>
          <a:xfrm>
            <a:off x="380892" y="3207474"/>
            <a:ext cx="9008961" cy="4031873"/>
          </a:xfrm>
          <a:prstGeom prst="rect">
            <a:avLst/>
          </a:prstGeom>
          <a:noFill/>
        </p:spPr>
        <p:txBody>
          <a:bodyPr wrap="square" rtlCol="0">
            <a:spAutoFit/>
          </a:bodyPr>
          <a:lstStyle/>
          <a:p>
            <a:pPr marL="0" marR="0">
              <a:spcBef>
                <a:spcPts val="0"/>
              </a:spcBef>
              <a:spcAft>
                <a:spcPts val="800"/>
              </a:spcAft>
            </a:pPr>
            <a:r>
              <a:rPr lang="en-US" sz="2400" kern="100">
                <a:effectLst/>
                <a:latin typeface="Calibri" panose="020F0502020204030204" pitchFamily="34" charset="0"/>
                <a:ea typeface="Calibri" panose="020F0502020204030204" pitchFamily="34" charset="0"/>
                <a:cs typeface="Times New Roman" panose="02020603050405020304" pitchFamily="18" charset="0"/>
              </a:rPr>
              <a:t>Which investigations are recommended for prenatal screening for aneuploidy and major congenital anomalies? (Choose all that apply)</a:t>
            </a:r>
          </a:p>
          <a:p>
            <a:pPr marL="342900" marR="0" indent="-342900">
              <a:spcBef>
                <a:spcPts val="0"/>
              </a:spcBef>
              <a:spcAft>
                <a:spcPts val="800"/>
              </a:spcAft>
              <a:buFont typeface="+mj-lt"/>
              <a:buAutoNum type="alphaLcParenR"/>
            </a:pP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Nuchal translucency at 11 to 14 weeks</a:t>
            </a:r>
            <a:endPar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800"/>
              </a:spcAft>
              <a:buFont typeface="+mj-lt"/>
              <a:buAutoNum type="alphaLcParenR"/>
            </a:pP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Ultrasound at 18 weeks</a:t>
            </a:r>
          </a:p>
          <a:p>
            <a:pPr marL="342900" marR="0" indent="-342900">
              <a:spcBef>
                <a:spcPts val="0"/>
              </a:spcBef>
              <a:spcAft>
                <a:spcPts val="800"/>
              </a:spcAft>
              <a:buFont typeface="+mj-lt"/>
              <a:buAutoNum type="alphaLcParenR"/>
            </a:pPr>
            <a:r>
              <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Maternal marker screening in first and/or second trimester</a:t>
            </a:r>
          </a:p>
          <a:p>
            <a:pPr marL="342900" marR="0" indent="-342900">
              <a:spcBef>
                <a:spcPts val="0"/>
              </a:spcBef>
              <a:spcAft>
                <a:spcPts val="800"/>
              </a:spcAft>
              <a:buFont typeface="+mj-lt"/>
              <a:buAutoNum type="alphaLcParenR"/>
            </a:pPr>
            <a:r>
              <a:rPr lang="en-US" sz="2400" kern="100">
                <a:effectLst/>
                <a:latin typeface="Calibri" panose="020F0502020204030204" pitchFamily="34" charset="0"/>
                <a:ea typeface="Calibri" panose="020F0502020204030204" pitchFamily="34" charset="0"/>
                <a:cs typeface="Times New Roman" panose="02020603050405020304" pitchFamily="18" charset="0"/>
              </a:rPr>
              <a:t>Direct referral to either amniocentesis or chorionic villous sampling if age&gt;= 35</a:t>
            </a:r>
          </a:p>
          <a:p>
            <a:pPr marL="342900" marR="0" indent="-342900">
              <a:spcBef>
                <a:spcPts val="0"/>
              </a:spcBef>
              <a:spcAft>
                <a:spcPts val="800"/>
              </a:spcAft>
              <a:buFont typeface="+mj-lt"/>
              <a:buAutoNum type="alphaLcParenR"/>
            </a:pPr>
            <a:r>
              <a:rPr lang="en-US" sz="2400" b="1" kern="100">
                <a:solidFill>
                  <a:srgbClr val="00B050"/>
                </a:solidFill>
                <a:latin typeface="Calibri" panose="020F0502020204030204" pitchFamily="34" charset="0"/>
                <a:ea typeface="Calibri" panose="020F0502020204030204" pitchFamily="34" charset="0"/>
                <a:cs typeface="Times New Roman" panose="02020603050405020304" pitchFamily="18" charset="0"/>
              </a:rPr>
              <a:t>It depends on what province you live in</a:t>
            </a:r>
            <a:endParaRPr lang="en-US" sz="24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800"/>
              </a:spcAft>
              <a:buFont typeface="+mj-lt"/>
              <a:buAutoNum type="alphaLcParenR"/>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20FBA5A-5834-C4E8-CAF3-D976C1D83AA3}"/>
              </a:ext>
            </a:extLst>
          </p:cNvPr>
          <p:cNvSpPr txBox="1"/>
          <p:nvPr/>
        </p:nvSpPr>
        <p:spPr>
          <a:xfrm>
            <a:off x="380892" y="1049557"/>
            <a:ext cx="8001359" cy="1938992"/>
          </a:xfrm>
          <a:prstGeom prst="rect">
            <a:avLst/>
          </a:prstGeom>
          <a:solidFill>
            <a:schemeClr val="accent4">
              <a:lumMod val="60000"/>
              <a:lumOff val="40000"/>
            </a:schemeClr>
          </a:solidFill>
          <a:ln w="28575">
            <a:solidFill>
              <a:srgbClr val="FFC000"/>
            </a:solidFill>
          </a:ln>
        </p:spPr>
        <p:txBody>
          <a:bodyPr wrap="square" lIns="91440" tIns="45720" rIns="91440" bIns="45720" rtlCol="0" anchor="t">
            <a:spAutoFit/>
          </a:bodyPr>
          <a:lstStyle/>
          <a:p>
            <a:pPr marL="342900" marR="0" indent="-342900">
              <a:spcBef>
                <a:spcPts val="0"/>
              </a:spcBef>
              <a:spcAft>
                <a:spcPts val="0"/>
              </a:spcAft>
              <a:buFont typeface="Arial" panose="020B0604020202020204" pitchFamily="34" charset="0"/>
              <a:buChar char="•"/>
            </a:pPr>
            <a:r>
              <a:rPr lang="en-US" sz="2400">
                <a:solidFill>
                  <a:srgbClr val="212121"/>
                </a:solidFill>
                <a:effectLst/>
                <a:latin typeface="Calibri" panose="020F0502020204030204" pitchFamily="34" charset="0"/>
                <a:ea typeface="DengXian" panose="02010600030101010101" pitchFamily="2" charset="-122"/>
              </a:rPr>
              <a:t>Age alone is considered poor minimum standard for referral for invasive fetal diagnostic testing.  (SOGC 2017)</a:t>
            </a:r>
          </a:p>
          <a:p>
            <a:pPr marL="800100" lvl="1" indent="-342900">
              <a:buFont typeface="Arial" panose="020B0604020202020204" pitchFamily="34" charset="0"/>
              <a:buChar char="•"/>
            </a:pPr>
            <a:r>
              <a:rPr lang="en-US" sz="2400">
                <a:solidFill>
                  <a:srgbClr val="212121"/>
                </a:solidFill>
                <a:effectLst/>
                <a:latin typeface="Calibri"/>
                <a:ea typeface="DengXian"/>
                <a:cs typeface="Calibri"/>
              </a:rPr>
              <a:t>11-14 week ultrasound and/or Multiple </a:t>
            </a:r>
            <a:r>
              <a:rPr lang="en-US" sz="2400">
                <a:solidFill>
                  <a:srgbClr val="212121"/>
                </a:solidFill>
                <a:latin typeface="Calibri"/>
                <a:ea typeface="DengXian"/>
                <a:cs typeface="Calibri"/>
              </a:rPr>
              <a:t>Marker serum screening advised (depending on province) as an initial test</a:t>
            </a:r>
            <a:endParaRPr lang="en-US" sz="2400">
              <a:solidFill>
                <a:srgbClr val="212121"/>
              </a:solidFill>
              <a:effectLst/>
              <a:latin typeface="Calibri" panose="020F0502020204030204" pitchFamily="34" charset="0"/>
              <a:ea typeface="DengXian" panose="02010600030101010101" pitchFamily="2" charset="-122"/>
              <a:cs typeface="Calibri"/>
            </a:endParaRPr>
          </a:p>
        </p:txBody>
      </p:sp>
    </p:spTree>
    <p:custDataLst>
      <p:tags r:id="rId1"/>
    </p:custDataLst>
    <p:extLst>
      <p:ext uri="{BB962C8B-B14F-4D97-AF65-F5344CB8AC3E}">
        <p14:creationId xmlns:p14="http://schemas.microsoft.com/office/powerpoint/2010/main" val="21794103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541182" y="1589315"/>
            <a:ext cx="3285155" cy="4286108"/>
          </a:xfrm>
          <a:prstGeom prst="rect">
            <a:avLst/>
          </a:prstGeom>
        </p:spPr>
      </p:pic>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sp>
        <p:nvSpPr>
          <p:cNvPr id="3" name="Content Placeholder 2">
            <a:extLst>
              <a:ext uri="{FF2B5EF4-FFF2-40B4-BE49-F238E27FC236}">
                <a16:creationId xmlns:a16="http://schemas.microsoft.com/office/drawing/2014/main" id="{E04CA6B5-03E0-4D70-91DC-2A8A0FAADE7F}"/>
              </a:ext>
            </a:extLst>
          </p:cNvPr>
          <p:cNvSpPr txBox="1">
            <a:spLocks/>
          </p:cNvSpPr>
          <p:nvPr/>
        </p:nvSpPr>
        <p:spPr>
          <a:xfrm>
            <a:off x="308359" y="1381125"/>
            <a:ext cx="4958966" cy="49844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p>
        </p:txBody>
      </p:sp>
      <p:sp>
        <p:nvSpPr>
          <p:cNvPr id="15" name="Rounded Rectangular Callout 3">
            <a:extLst>
              <a:ext uri="{FF2B5EF4-FFF2-40B4-BE49-F238E27FC236}">
                <a16:creationId xmlns:a16="http://schemas.microsoft.com/office/drawing/2014/main" id="{9BAEAD12-72A5-481E-8932-3C12821F54A8}"/>
              </a:ext>
            </a:extLst>
          </p:cNvPr>
          <p:cNvSpPr/>
          <p:nvPr/>
        </p:nvSpPr>
        <p:spPr>
          <a:xfrm>
            <a:off x="1274531" y="1103450"/>
            <a:ext cx="3466988" cy="1935026"/>
          </a:xfrm>
          <a:prstGeom prst="wedgeRoundRectCallout">
            <a:avLst>
              <a:gd name="adj1" fmla="val -70053"/>
              <a:gd name="adj2" fmla="val 54565"/>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There are a bunch of blood tests that can be used at different times in pregnancy.</a:t>
            </a:r>
            <a:endParaRPr lang="en-CA" sz="2400"/>
          </a:p>
        </p:txBody>
      </p:sp>
      <p:sp>
        <p:nvSpPr>
          <p:cNvPr id="4" name="Rounded Rectangular Callout 3">
            <a:extLst>
              <a:ext uri="{FF2B5EF4-FFF2-40B4-BE49-F238E27FC236}">
                <a16:creationId xmlns:a16="http://schemas.microsoft.com/office/drawing/2014/main" id="{B5A72BF0-7A10-DA02-B9B0-ACC169D83119}"/>
              </a:ext>
            </a:extLst>
          </p:cNvPr>
          <p:cNvSpPr/>
          <p:nvPr/>
        </p:nvSpPr>
        <p:spPr>
          <a:xfrm>
            <a:off x="1274531" y="4347744"/>
            <a:ext cx="3466988" cy="1843505"/>
          </a:xfrm>
          <a:prstGeom prst="wedgeRoundRectCallout">
            <a:avLst>
              <a:gd name="adj1" fmla="val -70551"/>
              <a:gd name="adj2" fmla="val -33388"/>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t>Yes, </a:t>
            </a:r>
            <a:endParaRPr lang="en-CA" sz="2400"/>
          </a:p>
          <a:p>
            <a:pPr algn="ctr"/>
            <a:r>
              <a:rPr lang="en-US" sz="2400"/>
              <a:t>there is a relatively new test that you can pay for but it is sometimes funded by the province. </a:t>
            </a:r>
            <a:endParaRPr lang="en-CA" sz="2400">
              <a:cs typeface="Calibri"/>
            </a:endParaRPr>
          </a:p>
        </p:txBody>
      </p:sp>
      <p:sp>
        <p:nvSpPr>
          <p:cNvPr id="5" name="Speech Bubble: Oval 4">
            <a:extLst>
              <a:ext uri="{FF2B5EF4-FFF2-40B4-BE49-F238E27FC236}">
                <a16:creationId xmlns:a16="http://schemas.microsoft.com/office/drawing/2014/main" id="{58A73C01-604D-8D91-A366-FAB30B2F1DDD}"/>
              </a:ext>
            </a:extLst>
          </p:cNvPr>
          <p:cNvSpPr/>
          <p:nvPr/>
        </p:nvSpPr>
        <p:spPr>
          <a:xfrm flipH="1">
            <a:off x="4952794" y="2299010"/>
            <a:ext cx="4092164" cy="2452604"/>
          </a:xfrm>
          <a:prstGeom prst="wedgeEllipseCallout">
            <a:avLst>
              <a:gd name="adj1" fmla="val -64097"/>
              <a:gd name="adj2" fmla="val -18493"/>
            </a:avLst>
          </a:prstGeom>
          <a:solidFill>
            <a:schemeClr val="accent4">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a:solidFill>
                  <a:schemeClr val="tx1"/>
                </a:solidFill>
              </a:rPr>
              <a:t>Yes, I had a look at them and couldn’t figure it out.  I had a friend who just paid for a more accurate one?</a:t>
            </a:r>
          </a:p>
        </p:txBody>
      </p:sp>
    </p:spTree>
    <p:custDataLst>
      <p:tags r:id="rId1"/>
    </p:custDataLst>
    <p:extLst>
      <p:ext uri="{BB962C8B-B14F-4D97-AF65-F5344CB8AC3E}">
        <p14:creationId xmlns:p14="http://schemas.microsoft.com/office/powerpoint/2010/main" val="1446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743231" y="1591724"/>
            <a:ext cx="3285155" cy="4207303"/>
          </a:xfrm>
          <a:prstGeom prst="rect">
            <a:avLst/>
          </a:prstGeom>
        </p:spPr>
      </p:pic>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sp>
        <p:nvSpPr>
          <p:cNvPr id="12" name="TextBox 11">
            <a:extLst>
              <a:ext uri="{FF2B5EF4-FFF2-40B4-BE49-F238E27FC236}">
                <a16:creationId xmlns:a16="http://schemas.microsoft.com/office/drawing/2014/main" id="{507F7C21-211E-DA97-BC64-22F907BE441A}"/>
              </a:ext>
            </a:extLst>
          </p:cNvPr>
          <p:cNvSpPr txBox="1"/>
          <p:nvPr/>
        </p:nvSpPr>
        <p:spPr>
          <a:xfrm>
            <a:off x="380892" y="3207474"/>
            <a:ext cx="9008961" cy="3046988"/>
          </a:xfrm>
          <a:prstGeom prst="rect">
            <a:avLst/>
          </a:prstGeom>
          <a:noFill/>
        </p:spPr>
        <p:txBody>
          <a:bodyPr wrap="square" rtlCol="0">
            <a:spAutoFit/>
          </a:bodyPr>
          <a:lstStyle/>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Which statements about cell free DNA (cfDNA) testing or Non-Invasive Prenatal Test (NIPT) are true:</a:t>
            </a:r>
          </a:p>
          <a:p>
            <a:pPr marL="457200" marR="0" indent="-457200">
              <a:spcBef>
                <a:spcPts val="0"/>
              </a:spcBef>
              <a:spcAft>
                <a:spcPts val="0"/>
              </a:spcAft>
              <a:buFont typeface="+mj-lt"/>
              <a:buAutoNum type="alphaLcPeriod"/>
            </a:pPr>
            <a:r>
              <a:rPr lang="en-US" sz="2400">
                <a:effectLst/>
                <a:latin typeface="Calibri" panose="020F0502020204030204" pitchFamily="34" charset="0"/>
                <a:ea typeface="DengXian" panose="02010600030101010101" pitchFamily="2" charset="-122"/>
                <a:cs typeface="Times New Roman" panose="02020603050405020304" pitchFamily="18" charset="0"/>
              </a:rPr>
              <a:t>Detects fetal DNA derived from the chorionic villi in maternal blood</a:t>
            </a:r>
          </a:p>
          <a:p>
            <a:pPr marL="457200" marR="0" indent="-457200">
              <a:spcBef>
                <a:spcPts val="0"/>
              </a:spcBef>
              <a:spcAft>
                <a:spcPts val="0"/>
              </a:spcAft>
              <a:buFont typeface="+mj-lt"/>
              <a:buAutoNum type="alphaLcPeriod"/>
            </a:pPr>
            <a:r>
              <a:rPr lang="en-US" sz="2400">
                <a:effectLst/>
                <a:latin typeface="Calibri" panose="020F0502020204030204" pitchFamily="34" charset="0"/>
                <a:ea typeface="DengXian" panose="02010600030101010101" pitchFamily="2" charset="-122"/>
                <a:cs typeface="Times New Roman" panose="02020603050405020304" pitchFamily="18" charset="0"/>
              </a:rPr>
              <a:t>It is best done after 10 weeks gestational age</a:t>
            </a:r>
          </a:p>
          <a:p>
            <a:pPr marL="457200" marR="0" indent="-457200">
              <a:spcBef>
                <a:spcPts val="0"/>
              </a:spcBef>
              <a:spcAft>
                <a:spcPts val="0"/>
              </a:spcAft>
              <a:buFont typeface="+mj-lt"/>
              <a:buAutoNum type="alphaLcPeriod"/>
            </a:pPr>
            <a:r>
              <a:rPr lang="en-US" sz="2400">
                <a:effectLst/>
                <a:latin typeface="Calibri" panose="020F0502020204030204" pitchFamily="34" charset="0"/>
                <a:ea typeface="DengXian" panose="02010600030101010101" pitchFamily="2" charset="-122"/>
                <a:cs typeface="Times New Roman" panose="02020603050405020304" pitchFamily="18" charset="0"/>
              </a:rPr>
              <a:t>Leads to fewer invasive procedures for prenatal diagnosis</a:t>
            </a:r>
          </a:p>
          <a:p>
            <a:pPr marL="457200" marR="0" indent="-457200">
              <a:spcBef>
                <a:spcPts val="0"/>
              </a:spcBef>
              <a:spcAft>
                <a:spcPts val="0"/>
              </a:spcAft>
              <a:buFont typeface="+mj-lt"/>
              <a:buAutoNum type="alphaLcPeriod"/>
            </a:pPr>
            <a:r>
              <a:rPr lang="en-US" sz="2400">
                <a:effectLst/>
                <a:latin typeface="Calibri" panose="020F0502020204030204" pitchFamily="34" charset="0"/>
                <a:ea typeface="DengXian" panose="02010600030101010101" pitchFamily="2" charset="-122"/>
                <a:cs typeface="Times New Roman" panose="02020603050405020304" pitchFamily="18" charset="0"/>
              </a:rPr>
              <a:t>Is too expensive in a publicly funded system</a:t>
            </a:r>
          </a:p>
          <a:p>
            <a:pPr marL="457200" indent="-457200">
              <a:buFont typeface="+mj-lt"/>
              <a:buAutoNum type="alphaLcPeriod"/>
            </a:pPr>
            <a:r>
              <a:rPr lang="en-US" sz="2400">
                <a:effectLst/>
                <a:latin typeface="Calibri" panose="020F0502020204030204" pitchFamily="34" charset="0"/>
                <a:ea typeface="DengXian" panose="02010600030101010101" pitchFamily="2" charset="-122"/>
                <a:cs typeface="Times New Roman" panose="02020603050405020304" pitchFamily="18" charset="0"/>
              </a:rPr>
              <a:t>It can replace diagnostic testing (amniocentesis or chorionic villous sampling (CVS)).</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446385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743231" y="1591724"/>
            <a:ext cx="3285155" cy="4207303"/>
          </a:xfrm>
          <a:prstGeom prst="rect">
            <a:avLst/>
          </a:prstGeom>
        </p:spPr>
      </p:pic>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sp>
        <p:nvSpPr>
          <p:cNvPr id="12" name="TextBox 11">
            <a:extLst>
              <a:ext uri="{FF2B5EF4-FFF2-40B4-BE49-F238E27FC236}">
                <a16:creationId xmlns:a16="http://schemas.microsoft.com/office/drawing/2014/main" id="{507F7C21-211E-DA97-BC64-22F907BE441A}"/>
              </a:ext>
            </a:extLst>
          </p:cNvPr>
          <p:cNvSpPr txBox="1"/>
          <p:nvPr/>
        </p:nvSpPr>
        <p:spPr>
          <a:xfrm>
            <a:off x="380892" y="3207474"/>
            <a:ext cx="9008961" cy="3416320"/>
          </a:xfrm>
          <a:prstGeom prst="rect">
            <a:avLst/>
          </a:prstGeom>
          <a:noFill/>
        </p:spPr>
        <p:txBody>
          <a:bodyPr wrap="square" rtlCol="0">
            <a:spAutoFit/>
          </a:bodyPr>
          <a:lstStyle/>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Which statements about cell free DNA (cfDNA) testing or Non-Invasive Prenatal Test (NIPT) are true:</a:t>
            </a:r>
          </a:p>
          <a:p>
            <a:pPr marL="457200" marR="0" indent="-457200">
              <a:spcBef>
                <a:spcPts val="0"/>
              </a:spcBef>
              <a:spcAft>
                <a:spcPts val="0"/>
              </a:spcAft>
              <a:buFont typeface="+mj-lt"/>
              <a:buAutoNum type="alphaLcPeriod"/>
            </a:pPr>
            <a:r>
              <a:rPr lang="en-US" sz="24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Detects fetal DNA derived from the chorionic villi in maternal blood</a:t>
            </a:r>
          </a:p>
          <a:p>
            <a:pPr marL="457200" marR="0" indent="-457200">
              <a:spcBef>
                <a:spcPts val="0"/>
              </a:spcBef>
              <a:spcAft>
                <a:spcPts val="0"/>
              </a:spcAft>
              <a:buFont typeface="+mj-lt"/>
              <a:buAutoNum type="alphaLcPeriod"/>
            </a:pPr>
            <a:r>
              <a:rPr lang="en-US" sz="24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It is best done after 10 weeks gestational age</a:t>
            </a:r>
          </a:p>
          <a:p>
            <a:pPr marL="457200" marR="0" indent="-457200">
              <a:spcBef>
                <a:spcPts val="0"/>
              </a:spcBef>
              <a:spcAft>
                <a:spcPts val="0"/>
              </a:spcAft>
              <a:buFont typeface="+mj-lt"/>
              <a:buAutoNum type="alphaLcPeriod"/>
            </a:pPr>
            <a:r>
              <a:rPr lang="en-US" sz="24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Leads to fewer invasive procedures for prenatal diagnosis</a:t>
            </a:r>
          </a:p>
          <a:p>
            <a:pPr marL="457200" marR="0" indent="-457200">
              <a:spcBef>
                <a:spcPts val="0"/>
              </a:spcBef>
              <a:spcAft>
                <a:spcPts val="0"/>
              </a:spcAft>
              <a:buFont typeface="+mj-lt"/>
              <a:buAutoNum type="alphaLcPeriod"/>
            </a:pPr>
            <a:r>
              <a:rPr lang="en-US" sz="2400">
                <a:effectLst/>
                <a:latin typeface="Calibri" panose="020F0502020204030204" pitchFamily="34" charset="0"/>
                <a:ea typeface="DengXian" panose="02010600030101010101" pitchFamily="2" charset="-122"/>
                <a:cs typeface="Times New Roman" panose="02020603050405020304" pitchFamily="18" charset="0"/>
              </a:rPr>
              <a:t>Is too expensive in a publicly funded system</a:t>
            </a:r>
          </a:p>
          <a:p>
            <a:pPr marL="457200" indent="-457200">
              <a:buFont typeface="+mj-lt"/>
              <a:buAutoNum type="alphaLcPeriod"/>
            </a:pPr>
            <a:r>
              <a:rPr lang="en-US" sz="2400">
                <a:effectLst/>
                <a:latin typeface="Calibri" panose="020F0502020204030204" pitchFamily="34" charset="0"/>
                <a:ea typeface="DengXian" panose="02010600030101010101" pitchFamily="2" charset="-122"/>
                <a:cs typeface="Times New Roman" panose="02020603050405020304" pitchFamily="18" charset="0"/>
              </a:rPr>
              <a:t>It can replace diagnostic testing (amniocentesis or chorionic villous sampling (CVS)).</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357C7B9-E2E8-7305-6FEE-97BAF5FB2C46}"/>
              </a:ext>
            </a:extLst>
          </p:cNvPr>
          <p:cNvSpPr txBox="1"/>
          <p:nvPr/>
        </p:nvSpPr>
        <p:spPr>
          <a:xfrm>
            <a:off x="340288" y="899150"/>
            <a:ext cx="8001359" cy="2677656"/>
          </a:xfrm>
          <a:prstGeom prst="rect">
            <a:avLst/>
          </a:prstGeom>
          <a:solidFill>
            <a:schemeClr val="accent6">
              <a:lumMod val="40000"/>
              <a:lumOff val="60000"/>
            </a:schemeClr>
          </a:solidFill>
          <a:ln w="28575">
            <a:solidFill>
              <a:srgbClr val="00B050"/>
            </a:solidFill>
          </a:ln>
        </p:spPr>
        <p:txBody>
          <a:bodyPr wrap="square" rtlCol="0">
            <a:spAutoFit/>
          </a:bodyPr>
          <a:lstStyle/>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cfDNA: detects circulating fetal DNA from the trophoblastic layer of the chorionic villi</a:t>
            </a:r>
          </a:p>
          <a:p>
            <a:pPr marL="342900" marR="0" indent="-342900">
              <a:spcBef>
                <a:spcPts val="0"/>
              </a:spcBef>
              <a:spcAft>
                <a:spcPts val="0"/>
              </a:spcAft>
              <a:buFont typeface="Arial" panose="020B0604020202020204" pitchFamily="34" charset="0"/>
              <a:buChar char="•"/>
            </a:pPr>
            <a:r>
              <a:rPr lang="en-US" sz="2400">
                <a:effectLst/>
                <a:latin typeface="Calibri" panose="020F0502020204030204" pitchFamily="34" charset="0"/>
                <a:ea typeface="DengXian" panose="02010600030101010101" pitchFamily="2" charset="-122"/>
                <a:cs typeface="Times New Roman" panose="02020603050405020304" pitchFamily="18" charset="0"/>
              </a:rPr>
              <a:t>fetal fraction of DNA is variable and increases with gestational age to about 10% at 11 weeks.   Failed results (no-call) occur with lower fetal fraction, more common at earlier gestational age</a:t>
            </a:r>
            <a:r>
              <a:rPr lang="en-US" sz="1800">
                <a:effectLst/>
                <a:latin typeface="Calibri" panose="020F0502020204030204" pitchFamily="34" charset="0"/>
                <a:ea typeface="DengXian" panose="02010600030101010101" pitchFamily="2" charset="-122"/>
                <a:cs typeface="Times New Roman" panose="02020603050405020304" pitchFamily="18" charset="0"/>
              </a:rPr>
              <a:t>.  </a:t>
            </a:r>
            <a:r>
              <a:rPr lang="en-US" sz="2400">
                <a:effectLst/>
                <a:latin typeface="Calibri" panose="020F0502020204030204" pitchFamily="34" charset="0"/>
                <a:ea typeface="DengXian" panose="02010600030101010101" pitchFamily="2" charset="-122"/>
                <a:cs typeface="Times New Roman" panose="02020603050405020304" pitchFamily="18" charset="0"/>
              </a:rPr>
              <a:t>Hence it is recommended to do this after 10 weeks gestational age. </a:t>
            </a:r>
          </a:p>
        </p:txBody>
      </p:sp>
    </p:spTree>
    <p:custDataLst>
      <p:tags r:id="rId1"/>
    </p:custDataLst>
    <p:extLst>
      <p:ext uri="{BB962C8B-B14F-4D97-AF65-F5344CB8AC3E}">
        <p14:creationId xmlns:p14="http://schemas.microsoft.com/office/powerpoint/2010/main" val="411596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6C9E-12F5-3217-D08D-4F9D2DF53253}"/>
              </a:ext>
            </a:extLst>
          </p:cNvPr>
          <p:cNvSpPr>
            <a:spLocks noGrp="1"/>
          </p:cNvSpPr>
          <p:nvPr>
            <p:ph type="ctrTitle"/>
          </p:nvPr>
        </p:nvSpPr>
        <p:spPr/>
        <p:txBody>
          <a:bodyPr/>
          <a:lstStyle/>
          <a:p>
            <a:r>
              <a:rPr lang="en-US" dirty="0"/>
              <a:t>Polypharmacy/Deprescribing</a:t>
            </a:r>
          </a:p>
        </p:txBody>
      </p:sp>
      <p:sp>
        <p:nvSpPr>
          <p:cNvPr id="3" name="Subtitle 2">
            <a:extLst>
              <a:ext uri="{FF2B5EF4-FFF2-40B4-BE49-F238E27FC236}">
                <a16:creationId xmlns:a16="http://schemas.microsoft.com/office/drawing/2014/main" id="{6378095B-8AF7-A3B3-57E2-9CC341DB0790}"/>
              </a:ext>
            </a:extLst>
          </p:cNvPr>
          <p:cNvSpPr>
            <a:spLocks noGrp="1"/>
          </p:cNvSpPr>
          <p:nvPr>
            <p:ph type="subTitle" idx="1"/>
          </p:nvPr>
        </p:nvSpPr>
        <p:spPr/>
        <p:txBody>
          <a:bodyPr>
            <a:normAutofit/>
          </a:bodyPr>
          <a:lstStyle/>
          <a:p>
            <a:r>
              <a:rPr lang="en-US" sz="3600" dirty="0"/>
              <a:t>Ken </a:t>
            </a:r>
            <a:r>
              <a:rPr lang="en-US" sz="3600" dirty="0" err="1"/>
              <a:t>Dosette</a:t>
            </a:r>
            <a:endParaRPr lang="en-US" sz="3600" dirty="0"/>
          </a:p>
        </p:txBody>
      </p:sp>
    </p:spTree>
    <p:extLst>
      <p:ext uri="{BB962C8B-B14F-4D97-AF65-F5344CB8AC3E}">
        <p14:creationId xmlns:p14="http://schemas.microsoft.com/office/powerpoint/2010/main" val="29821103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743231" y="1591724"/>
            <a:ext cx="3285155" cy="4207303"/>
          </a:xfrm>
          <a:prstGeom prst="rect">
            <a:avLst/>
          </a:prstGeom>
        </p:spPr>
      </p:pic>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sp>
        <p:nvSpPr>
          <p:cNvPr id="12" name="TextBox 11">
            <a:extLst>
              <a:ext uri="{FF2B5EF4-FFF2-40B4-BE49-F238E27FC236}">
                <a16:creationId xmlns:a16="http://schemas.microsoft.com/office/drawing/2014/main" id="{507F7C21-211E-DA97-BC64-22F907BE441A}"/>
              </a:ext>
            </a:extLst>
          </p:cNvPr>
          <p:cNvSpPr txBox="1"/>
          <p:nvPr/>
        </p:nvSpPr>
        <p:spPr>
          <a:xfrm>
            <a:off x="380892" y="3207474"/>
            <a:ext cx="9008961" cy="3416320"/>
          </a:xfrm>
          <a:prstGeom prst="rect">
            <a:avLst/>
          </a:prstGeom>
          <a:noFill/>
        </p:spPr>
        <p:txBody>
          <a:bodyPr wrap="square" rtlCol="0">
            <a:spAutoFit/>
          </a:bodyPr>
          <a:lstStyle/>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Which statements about cell free DNA (cfDNA) testing or Non-Invasive Prenatal Test (NIPT) are true:</a:t>
            </a:r>
          </a:p>
          <a:p>
            <a:pPr marL="457200" marR="0" indent="-457200">
              <a:spcBef>
                <a:spcPts val="0"/>
              </a:spcBef>
              <a:spcAft>
                <a:spcPts val="0"/>
              </a:spcAft>
              <a:buFont typeface="+mj-lt"/>
              <a:buAutoNum type="alphaLcPeriod"/>
            </a:pPr>
            <a:r>
              <a:rPr lang="en-US" sz="24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Detects fetal DNA derived from the chorionic villi in maternal blood</a:t>
            </a:r>
          </a:p>
          <a:p>
            <a:pPr marL="457200" marR="0" indent="-457200">
              <a:spcBef>
                <a:spcPts val="0"/>
              </a:spcBef>
              <a:spcAft>
                <a:spcPts val="0"/>
              </a:spcAft>
              <a:buFont typeface="+mj-lt"/>
              <a:buAutoNum type="alphaLcPeriod"/>
            </a:pPr>
            <a:r>
              <a:rPr lang="en-US" sz="24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It is best done after 10 weeks gestational age</a:t>
            </a:r>
          </a:p>
          <a:p>
            <a:pPr marL="457200" marR="0" indent="-457200">
              <a:spcBef>
                <a:spcPts val="0"/>
              </a:spcBef>
              <a:spcAft>
                <a:spcPts val="0"/>
              </a:spcAft>
              <a:buFont typeface="+mj-lt"/>
              <a:buAutoNum type="alphaLcPeriod"/>
            </a:pPr>
            <a:r>
              <a:rPr lang="en-US" sz="24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Leads to fewer invasive procedures for prenatal diagnosis</a:t>
            </a:r>
          </a:p>
          <a:p>
            <a:pPr marL="457200" marR="0" indent="-457200">
              <a:spcBef>
                <a:spcPts val="0"/>
              </a:spcBef>
              <a:spcAft>
                <a:spcPts val="0"/>
              </a:spcAft>
              <a:buFont typeface="+mj-lt"/>
              <a:buAutoNum type="alphaLcPeriod"/>
            </a:pPr>
            <a:r>
              <a:rPr lang="en-US" sz="2400">
                <a:effectLst/>
                <a:latin typeface="Calibri" panose="020F0502020204030204" pitchFamily="34" charset="0"/>
                <a:ea typeface="DengXian" panose="02010600030101010101" pitchFamily="2" charset="-122"/>
                <a:cs typeface="Times New Roman" panose="02020603050405020304" pitchFamily="18" charset="0"/>
              </a:rPr>
              <a:t>Is too expensive in a publicly funded system</a:t>
            </a:r>
          </a:p>
          <a:p>
            <a:pPr marL="457200" indent="-457200">
              <a:buFont typeface="+mj-lt"/>
              <a:buAutoNum type="alphaLcPeriod"/>
            </a:pPr>
            <a:r>
              <a:rPr lang="en-US" sz="2400">
                <a:effectLst/>
                <a:latin typeface="Calibri" panose="020F0502020204030204" pitchFamily="34" charset="0"/>
                <a:ea typeface="DengXian" panose="02010600030101010101" pitchFamily="2" charset="-122"/>
                <a:cs typeface="Times New Roman" panose="02020603050405020304" pitchFamily="18" charset="0"/>
              </a:rPr>
              <a:t>It can replace diagnostic testing (amniocentesis or chorionic villous sampling (CVS)).</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4237704-90DC-F275-C15A-4B337D139091}"/>
              </a:ext>
            </a:extLst>
          </p:cNvPr>
          <p:cNvSpPr txBox="1"/>
          <p:nvPr/>
        </p:nvSpPr>
        <p:spPr>
          <a:xfrm>
            <a:off x="340288" y="899150"/>
            <a:ext cx="8001359" cy="2677656"/>
          </a:xfrm>
          <a:prstGeom prst="rect">
            <a:avLst/>
          </a:prstGeom>
          <a:solidFill>
            <a:schemeClr val="accent4">
              <a:lumMod val="60000"/>
              <a:lumOff val="40000"/>
            </a:schemeClr>
          </a:solidFill>
          <a:ln w="28575">
            <a:solidFill>
              <a:srgbClr val="FFC000"/>
            </a:solidFill>
          </a:ln>
        </p:spPr>
        <p:txBody>
          <a:bodyPr wrap="square" lIns="91440" tIns="45720" rIns="91440" bIns="45720" rtlCol="0" anchor="t">
            <a:spAutoFit/>
          </a:bodyPr>
          <a:lstStyle/>
          <a:p>
            <a:r>
              <a:rPr lang="en-US" sz="2400">
                <a:effectLst/>
                <a:latin typeface="Calibri"/>
                <a:ea typeface="DengXian"/>
                <a:cs typeface="Times New Roman"/>
              </a:rPr>
              <a:t>cfDNA testing can be cost effective </a:t>
            </a:r>
            <a:r>
              <a:rPr lang="en-US" sz="2400">
                <a:latin typeface="Calibri"/>
                <a:ea typeface="DengXian"/>
                <a:cs typeface="Times New Roman"/>
              </a:rPr>
              <a:t>if certain conditions apply (</a:t>
            </a:r>
            <a:r>
              <a:rPr lang="en-US" sz="2400" err="1">
                <a:latin typeface="Calibri"/>
                <a:ea typeface="DengXian"/>
                <a:cs typeface="Times New Roman"/>
              </a:rPr>
              <a:t>i.e.“</a:t>
            </a:r>
            <a:r>
              <a:rPr lang="en-US" sz="2400" err="1">
                <a:effectLst/>
                <a:latin typeface="Calibri"/>
                <a:ea typeface="DengXian"/>
                <a:cs typeface="Times New Roman"/>
              </a:rPr>
              <a:t>contingent</a:t>
            </a:r>
            <a:r>
              <a:rPr lang="en-US" sz="2400">
                <a:effectLst/>
                <a:latin typeface="Calibri"/>
                <a:ea typeface="DengXian"/>
                <a:cs typeface="Times New Roman"/>
              </a:rPr>
              <a:t>” approach):</a:t>
            </a:r>
            <a:r>
              <a:rPr lang="en-US" sz="2400">
                <a:latin typeface="Calibri"/>
                <a:ea typeface="DengXian"/>
                <a:cs typeface="Times New Roman"/>
              </a:rPr>
              <a:t>   </a:t>
            </a:r>
            <a:r>
              <a:rPr lang="en-US" sz="2400">
                <a:effectLst/>
                <a:latin typeface="Calibri"/>
                <a:ea typeface="DengXian"/>
                <a:cs typeface="Times New Roman"/>
              </a:rPr>
              <a:t> For example in Ontario,</a:t>
            </a:r>
            <a:r>
              <a:rPr lang="en-US" sz="2400">
                <a:latin typeface="Calibri"/>
                <a:ea typeface="DengXian"/>
                <a:cs typeface="Times New Roman"/>
              </a:rPr>
              <a:t> it is funded for:</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buFont typeface="Arial" panose="020B0604020202020204" pitchFamily="34" charset="0"/>
              <a:buChar char="•"/>
            </a:pPr>
            <a:r>
              <a:rPr lang="en-US" sz="2400">
                <a:effectLst/>
                <a:latin typeface="Calibri"/>
                <a:ea typeface="DengXian"/>
                <a:cs typeface="Times New Roman"/>
              </a:rPr>
              <a:t>screen-positive result from multiple marker screening</a:t>
            </a:r>
          </a:p>
          <a:p>
            <a:pPr marL="742950" lvl="1" indent="-285750">
              <a:buFont typeface="Arial" panose="020B0604020202020204" pitchFamily="34" charset="0"/>
              <a:buChar char="•"/>
            </a:pPr>
            <a:r>
              <a:rPr lang="en-US" sz="2400">
                <a:effectLst/>
                <a:latin typeface="Calibri"/>
                <a:ea typeface="DengXian"/>
                <a:cs typeface="Times New Roman"/>
              </a:rPr>
              <a:t>maternal age &gt; 40 years at estimated due date</a:t>
            </a:r>
          </a:p>
          <a:p>
            <a:pPr marL="742950" lvl="1" indent="-285750">
              <a:buFont typeface="Arial" panose="020B0604020202020204" pitchFamily="34" charset="0"/>
              <a:buChar char="•"/>
            </a:pPr>
            <a:r>
              <a:rPr lang="en-US" sz="2400">
                <a:effectLst/>
                <a:latin typeface="Calibri"/>
                <a:ea typeface="DengXian"/>
                <a:cs typeface="Times New Roman"/>
              </a:rPr>
              <a:t>concerning findings on fetal ultrasound</a:t>
            </a:r>
          </a:p>
          <a:p>
            <a:pPr marL="742950" lvl="1" indent="-285750">
              <a:buFont typeface="Arial" panose="020B0604020202020204" pitchFamily="34" charset="0"/>
              <a:buChar char="•"/>
            </a:pPr>
            <a:r>
              <a:rPr lang="en-US" sz="2400">
                <a:effectLst/>
                <a:latin typeface="Calibri" panose="020F0502020204030204" pitchFamily="34" charset="0"/>
                <a:ea typeface="DengXian" panose="02010600030101010101" pitchFamily="2" charset="-122"/>
                <a:cs typeface="Times New Roman" panose="02020603050405020304" pitchFamily="18" charset="0"/>
              </a:rPr>
              <a:t>previous pregnancy with aneuploidy</a:t>
            </a:r>
          </a:p>
        </p:txBody>
      </p:sp>
    </p:spTree>
    <p:custDataLst>
      <p:tags r:id="rId1"/>
    </p:custDataLst>
    <p:extLst>
      <p:ext uri="{BB962C8B-B14F-4D97-AF65-F5344CB8AC3E}">
        <p14:creationId xmlns:p14="http://schemas.microsoft.com/office/powerpoint/2010/main" val="31680545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743231" y="1591724"/>
            <a:ext cx="3285155" cy="4207303"/>
          </a:xfrm>
          <a:prstGeom prst="rect">
            <a:avLst/>
          </a:prstGeom>
        </p:spPr>
      </p:pic>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sp>
        <p:nvSpPr>
          <p:cNvPr id="12" name="TextBox 11">
            <a:extLst>
              <a:ext uri="{FF2B5EF4-FFF2-40B4-BE49-F238E27FC236}">
                <a16:creationId xmlns:a16="http://schemas.microsoft.com/office/drawing/2014/main" id="{507F7C21-211E-DA97-BC64-22F907BE441A}"/>
              </a:ext>
            </a:extLst>
          </p:cNvPr>
          <p:cNvSpPr txBox="1"/>
          <p:nvPr/>
        </p:nvSpPr>
        <p:spPr>
          <a:xfrm>
            <a:off x="380892" y="3207474"/>
            <a:ext cx="9008961" cy="3416320"/>
          </a:xfrm>
          <a:prstGeom prst="rect">
            <a:avLst/>
          </a:prstGeom>
          <a:noFill/>
        </p:spPr>
        <p:txBody>
          <a:bodyPr wrap="square" rtlCol="0">
            <a:spAutoFit/>
          </a:bodyPr>
          <a:lstStyle/>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Which statements about cell free DNA (cfDNA) testing or Non-Invasive Prenatal Test (NIPT) are true:</a:t>
            </a:r>
          </a:p>
          <a:p>
            <a:pPr marL="457200" marR="0" indent="-457200">
              <a:spcBef>
                <a:spcPts val="0"/>
              </a:spcBef>
              <a:spcAft>
                <a:spcPts val="0"/>
              </a:spcAft>
              <a:buFont typeface="+mj-lt"/>
              <a:buAutoNum type="alphaLcPeriod"/>
            </a:pPr>
            <a:r>
              <a:rPr lang="en-US" sz="24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Detects fetal DNA derived from the chorionic villi in maternal blood</a:t>
            </a:r>
          </a:p>
          <a:p>
            <a:pPr marL="457200" marR="0" indent="-457200">
              <a:spcBef>
                <a:spcPts val="0"/>
              </a:spcBef>
              <a:spcAft>
                <a:spcPts val="0"/>
              </a:spcAft>
              <a:buFont typeface="+mj-lt"/>
              <a:buAutoNum type="alphaLcPeriod"/>
            </a:pPr>
            <a:r>
              <a:rPr lang="en-US" sz="24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It is best done after 10 weeks gestational age</a:t>
            </a:r>
          </a:p>
          <a:p>
            <a:pPr marL="457200" marR="0" indent="-457200">
              <a:spcBef>
                <a:spcPts val="0"/>
              </a:spcBef>
              <a:spcAft>
                <a:spcPts val="0"/>
              </a:spcAft>
              <a:buFont typeface="+mj-lt"/>
              <a:buAutoNum type="alphaLcPeriod"/>
            </a:pPr>
            <a:r>
              <a:rPr lang="en-US" sz="24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Leads to fewer invasive procedures for prenatal diagnosis</a:t>
            </a:r>
          </a:p>
          <a:p>
            <a:pPr marL="457200" marR="0" indent="-457200">
              <a:spcBef>
                <a:spcPts val="0"/>
              </a:spcBef>
              <a:spcAft>
                <a:spcPts val="0"/>
              </a:spcAft>
              <a:buFont typeface="+mj-lt"/>
              <a:buAutoNum type="alphaLcPeriod"/>
            </a:pPr>
            <a:r>
              <a:rPr lang="en-US" sz="2400">
                <a:effectLst/>
                <a:latin typeface="Calibri" panose="020F0502020204030204" pitchFamily="34" charset="0"/>
                <a:ea typeface="DengXian" panose="02010600030101010101" pitchFamily="2" charset="-122"/>
                <a:cs typeface="Times New Roman" panose="02020603050405020304" pitchFamily="18" charset="0"/>
              </a:rPr>
              <a:t>Is too expensive in a publicly funded system</a:t>
            </a:r>
          </a:p>
          <a:p>
            <a:pPr marL="457200" indent="-457200">
              <a:buFont typeface="+mj-lt"/>
              <a:buAutoNum type="alphaLcPeriod"/>
            </a:pPr>
            <a:r>
              <a:rPr lang="en-US" sz="2400">
                <a:effectLst/>
                <a:latin typeface="Calibri" panose="020F0502020204030204" pitchFamily="34" charset="0"/>
                <a:ea typeface="DengXian" panose="02010600030101010101" pitchFamily="2" charset="-122"/>
                <a:cs typeface="Times New Roman" panose="02020603050405020304" pitchFamily="18" charset="0"/>
              </a:rPr>
              <a:t>It can replace diagnostic testing (amniocentesis or chorionic villous sampling (CVS)).</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79D1BE7-9343-8C19-3369-553307A9D99D}"/>
              </a:ext>
            </a:extLst>
          </p:cNvPr>
          <p:cNvSpPr txBox="1"/>
          <p:nvPr/>
        </p:nvSpPr>
        <p:spPr>
          <a:xfrm>
            <a:off x="340288" y="899150"/>
            <a:ext cx="8001359" cy="2677656"/>
          </a:xfrm>
          <a:prstGeom prst="rect">
            <a:avLst/>
          </a:prstGeom>
          <a:solidFill>
            <a:schemeClr val="accent4">
              <a:lumMod val="60000"/>
              <a:lumOff val="40000"/>
            </a:schemeClr>
          </a:solidFill>
          <a:ln w="28575">
            <a:solidFill>
              <a:srgbClr val="FFC000"/>
            </a:solidFill>
          </a:ln>
        </p:spPr>
        <p:txBody>
          <a:bodyPr wrap="square" lIns="91440" tIns="45720" rIns="91440" bIns="45720" rtlCol="0" anchor="t">
            <a:spAutoFit/>
          </a:bodyPr>
          <a:lstStyle/>
          <a:p>
            <a:pPr marL="342900" marR="0" indent="-342900">
              <a:spcBef>
                <a:spcPts val="0"/>
              </a:spcBef>
              <a:spcAft>
                <a:spcPts val="0"/>
              </a:spcAft>
              <a:buFont typeface="Arial" panose="020B0604020202020204" pitchFamily="34" charset="0"/>
              <a:buChar char="•"/>
            </a:pPr>
            <a:r>
              <a:rPr lang="en-US" sz="2400">
                <a:effectLst/>
                <a:latin typeface="Calibri" panose="020F0502020204030204" pitchFamily="34" charset="0"/>
                <a:ea typeface="DengXian" panose="02010600030101010101" pitchFamily="2" charset="-122"/>
                <a:cs typeface="Times New Roman" panose="02020603050405020304" pitchFamily="18" charset="0"/>
              </a:rPr>
              <a:t>Ontario cost analysis (2019) found that total cost of contingent cfDNA was slightly lower than that of traditional prenatal screening, mainly because of the reduced volume of diagnostic testing.</a:t>
            </a:r>
          </a:p>
          <a:p>
            <a:pPr marL="342900" marR="0" indent="-342900">
              <a:spcBef>
                <a:spcPts val="0"/>
              </a:spcBef>
              <a:spcAft>
                <a:spcPts val="0"/>
              </a:spcAft>
              <a:buFont typeface="Arial" panose="020B0604020202020204" pitchFamily="34" charset="0"/>
              <a:buChar char="•"/>
            </a:pP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a:latin typeface="Calibri"/>
                <a:ea typeface="DengXian"/>
                <a:cs typeface="Times New Roman"/>
              </a:rPr>
              <a:t>Cost of blood tests:  cfDNA test ~$350-400 (ON)</a:t>
            </a:r>
          </a:p>
          <a:p>
            <a:pPr marL="800100" lvl="1" indent="-342900">
              <a:buFont typeface="Arial" panose="020B0604020202020204" pitchFamily="34" charset="0"/>
              <a:buChar char="•"/>
            </a:pPr>
            <a:r>
              <a:rPr lang="en-US" sz="2400">
                <a:latin typeface="Calibri" panose="020F0502020204030204" pitchFamily="34" charset="0"/>
                <a:ea typeface="DengXian" panose="02010600030101010101" pitchFamily="2" charset="-122"/>
                <a:cs typeface="Times New Roman" panose="02020603050405020304" pitchFamily="18" charset="0"/>
              </a:rPr>
              <a:t>Multiple marker screening - $125-187 (ON)</a:t>
            </a:r>
          </a:p>
        </p:txBody>
      </p:sp>
    </p:spTree>
    <p:custDataLst>
      <p:tags r:id="rId1"/>
    </p:custDataLst>
    <p:extLst>
      <p:ext uri="{BB962C8B-B14F-4D97-AF65-F5344CB8AC3E}">
        <p14:creationId xmlns:p14="http://schemas.microsoft.com/office/powerpoint/2010/main" val="40815287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743231" y="1591724"/>
            <a:ext cx="3285155" cy="4207303"/>
          </a:xfrm>
          <a:prstGeom prst="rect">
            <a:avLst/>
          </a:prstGeom>
        </p:spPr>
      </p:pic>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sp>
        <p:nvSpPr>
          <p:cNvPr id="3" name="TextBox 2">
            <a:extLst>
              <a:ext uri="{FF2B5EF4-FFF2-40B4-BE49-F238E27FC236}">
                <a16:creationId xmlns:a16="http://schemas.microsoft.com/office/drawing/2014/main" id="{779D1BE7-9343-8C19-3369-553307A9D99D}"/>
              </a:ext>
            </a:extLst>
          </p:cNvPr>
          <p:cNvSpPr txBox="1"/>
          <p:nvPr/>
        </p:nvSpPr>
        <p:spPr>
          <a:xfrm>
            <a:off x="407419" y="275683"/>
            <a:ext cx="8001359" cy="3416320"/>
          </a:xfrm>
          <a:prstGeom prst="rect">
            <a:avLst/>
          </a:prstGeom>
          <a:solidFill>
            <a:schemeClr val="accent6">
              <a:lumMod val="40000"/>
              <a:lumOff val="60000"/>
            </a:schemeClr>
          </a:solidFill>
          <a:ln w="28575">
            <a:solidFill>
              <a:srgbClr val="00B050"/>
            </a:solidFill>
          </a:ln>
        </p:spPr>
        <p:txBody>
          <a:bodyPr wrap="square" rtlCol="0">
            <a:spAutoFit/>
          </a:bodyPr>
          <a:lstStyle/>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From Ontario data of </a:t>
            </a:r>
            <a:r>
              <a:rPr lang="en-US" sz="2400">
                <a:effectLst/>
                <a:latin typeface="Calibri" panose="020F0502020204030204" pitchFamily="34" charset="0"/>
                <a:ea typeface="DengXian" panose="02010600030101010101" pitchFamily="2" charset="-122"/>
                <a:cs typeface="Calibri" panose="020F0502020204030204" pitchFamily="34" charset="0"/>
              </a:rPr>
              <a:t>261,096 pregnancies between September 2016 and March 2019 cfDNA</a:t>
            </a:r>
            <a:r>
              <a:rPr lang="en-US" sz="2400">
                <a:latin typeface="Calibri" panose="020F0502020204030204" pitchFamily="34" charset="0"/>
                <a:ea typeface="DengXian" panose="02010600030101010101" pitchFamily="2" charset="-122"/>
                <a:cs typeface="Calibri" panose="020F0502020204030204" pitchFamily="34" charset="0"/>
              </a:rPr>
              <a:t> (using contingent approach)</a:t>
            </a:r>
            <a:r>
              <a:rPr lang="en-US" sz="2400">
                <a:effectLst/>
                <a:latin typeface="Calibri" panose="020F0502020204030204" pitchFamily="34" charset="0"/>
                <a:ea typeface="DengXian" panose="02010600030101010101" pitchFamily="2" charset="-122"/>
                <a:cs typeface="Calibri" panose="020F0502020204030204" pitchFamily="34" charset="0"/>
              </a:rPr>
              <a:t>  </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a:effectLst/>
                <a:latin typeface="Calibri" panose="020F0502020204030204" pitchFamily="34" charset="0"/>
                <a:ea typeface="DengXian" panose="02010600030101010101" pitchFamily="2" charset="-122"/>
              </a:rPr>
              <a:t>Reduction of prenatal diagnostic testing from 4.4% (from a pre-cfDNA cohort) to 2.4%. </a:t>
            </a:r>
          </a:p>
          <a:p>
            <a:pPr marL="342900" indent="-342900">
              <a:buFont typeface="Arial" panose="020B0604020202020204" pitchFamily="34" charset="0"/>
              <a:buChar char="•"/>
            </a:pPr>
            <a:r>
              <a:rPr lang="en-US" sz="2400">
                <a:latin typeface="Calibri" panose="020F0502020204030204" pitchFamily="34" charset="0"/>
                <a:ea typeface="DengXian" panose="02010600030101010101" pitchFamily="2" charset="-122"/>
                <a:cs typeface="Calibri" panose="020F0502020204030204" pitchFamily="34" charset="0"/>
              </a:rPr>
              <a:t>Women’s autonomy protected: </a:t>
            </a:r>
            <a:r>
              <a:rPr lang="en-US" sz="2400">
                <a:effectLst/>
                <a:latin typeface="Calibri" panose="020F0502020204030204" pitchFamily="34" charset="0"/>
                <a:ea typeface="DengXian" panose="02010600030101010101" pitchFamily="2" charset="-122"/>
                <a:cs typeface="Calibri" panose="020F0502020204030204" pitchFamily="34" charset="0"/>
              </a:rPr>
              <a:t>Overall uptake of prenatal diagnostic testing (amnio or chorionic villous sampling) after cfDNA screen positive result was 65%.  This indicates that 2/3 of women are choosing to go for invasive testing after a positive screen, and 1/3 are not.</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35CF145-D0FC-81E6-DFE9-321AA3076B99}"/>
              </a:ext>
            </a:extLst>
          </p:cNvPr>
          <p:cNvGraphicFramePr>
            <a:graphicFrameLocks noGrp="1"/>
          </p:cNvGraphicFramePr>
          <p:nvPr/>
        </p:nvGraphicFramePr>
        <p:xfrm>
          <a:off x="480145" y="3839117"/>
          <a:ext cx="7594180" cy="2743200"/>
        </p:xfrm>
        <a:graphic>
          <a:graphicData uri="http://schemas.openxmlformats.org/drawingml/2006/table">
            <a:tbl>
              <a:tblPr firstRow="1" firstCol="1" bandRow="1"/>
              <a:tblGrid>
                <a:gridCol w="1518836">
                  <a:extLst>
                    <a:ext uri="{9D8B030D-6E8A-4147-A177-3AD203B41FA5}">
                      <a16:colId xmlns:a16="http://schemas.microsoft.com/office/drawing/2014/main" val="3041058951"/>
                    </a:ext>
                  </a:extLst>
                </a:gridCol>
                <a:gridCol w="1518836">
                  <a:extLst>
                    <a:ext uri="{9D8B030D-6E8A-4147-A177-3AD203B41FA5}">
                      <a16:colId xmlns:a16="http://schemas.microsoft.com/office/drawing/2014/main" val="1078264099"/>
                    </a:ext>
                  </a:extLst>
                </a:gridCol>
                <a:gridCol w="1518836">
                  <a:extLst>
                    <a:ext uri="{9D8B030D-6E8A-4147-A177-3AD203B41FA5}">
                      <a16:colId xmlns:a16="http://schemas.microsoft.com/office/drawing/2014/main" val="1029164911"/>
                    </a:ext>
                  </a:extLst>
                </a:gridCol>
                <a:gridCol w="1518836">
                  <a:extLst>
                    <a:ext uri="{9D8B030D-6E8A-4147-A177-3AD203B41FA5}">
                      <a16:colId xmlns:a16="http://schemas.microsoft.com/office/drawing/2014/main" val="1422583246"/>
                    </a:ext>
                  </a:extLst>
                </a:gridCol>
                <a:gridCol w="1518836">
                  <a:extLst>
                    <a:ext uri="{9D8B030D-6E8A-4147-A177-3AD203B41FA5}">
                      <a16:colId xmlns:a16="http://schemas.microsoft.com/office/drawing/2014/main" val="2426792078"/>
                    </a:ext>
                  </a:extLst>
                </a:gridCol>
              </a:tblGrid>
              <a:tr h="0">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marL="0" marR="0" algn="ctr">
                        <a:spcBef>
                          <a:spcPts val="0"/>
                        </a:spcBef>
                        <a:spcAft>
                          <a:spcPts val="0"/>
                        </a:spcAft>
                      </a:pPr>
                      <a:r>
                        <a:rPr lang="en-US" sz="1800" baseline="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Cell free DNA</a:t>
                      </a:r>
                      <a:endParaRPr lang="en-US" sz="18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gridSpan="2">
                  <a:txBody>
                    <a:bodyPr/>
                    <a:lstStyle/>
                    <a:p>
                      <a:pPr marL="0" marR="0" algn="ctr">
                        <a:spcBef>
                          <a:spcPts val="0"/>
                        </a:spcBef>
                        <a:spcAft>
                          <a:spcPts val="0"/>
                        </a:spcAft>
                      </a:pPr>
                      <a:r>
                        <a:rPr lang="en-US" sz="1800" baseline="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Multiple Marker Screening</a:t>
                      </a:r>
                      <a:endParaRPr lang="en-US" sz="18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extLst>
                  <a:ext uri="{0D108BD9-81ED-4DB2-BD59-A6C34878D82A}">
                    <a16:rowId xmlns:a16="http://schemas.microsoft.com/office/drawing/2014/main" val="1710768955"/>
                  </a:ext>
                </a:extLst>
              </a:tr>
              <a:tr h="0">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r>
                        <a:rPr lang="en-US" sz="1800" baseline="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T21</a:t>
                      </a:r>
                      <a:endParaRPr lang="en-US" sz="18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r>
                        <a:rPr lang="en-US" sz="1800" baseline="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T18</a:t>
                      </a:r>
                      <a:endParaRPr lang="en-US" sz="18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r>
                        <a:rPr lang="en-US" sz="1800" baseline="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T21</a:t>
                      </a:r>
                      <a:endParaRPr lang="en-US" sz="18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r>
                        <a:rPr lang="en-US" sz="1800" baseline="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T18</a:t>
                      </a:r>
                      <a:endParaRPr lang="en-US" sz="18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103104271"/>
                  </a:ext>
                </a:extLst>
              </a:tr>
              <a:tr h="0">
                <a:tc>
                  <a:txBody>
                    <a:bodyPr/>
                    <a:lstStyle/>
                    <a:p>
                      <a:pPr marL="0" marR="0">
                        <a:spcBef>
                          <a:spcPts val="0"/>
                        </a:spcBef>
                        <a:spcAft>
                          <a:spcPts val="0"/>
                        </a:spcAft>
                      </a:pPr>
                      <a:r>
                        <a:rPr lang="en-US" sz="1800" baseline="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Sensitivity</a:t>
                      </a:r>
                      <a:endParaRPr lang="en-US" sz="18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99.8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94.4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86.3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76.8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655404"/>
                  </a:ext>
                </a:extLst>
              </a:tr>
              <a:tr h="0">
                <a:tc>
                  <a:txBody>
                    <a:bodyPr/>
                    <a:lstStyle/>
                    <a:p>
                      <a:pPr marL="0" marR="0">
                        <a:spcBef>
                          <a:spcPts val="0"/>
                        </a:spcBef>
                        <a:spcAft>
                          <a:spcPts val="0"/>
                        </a:spcAft>
                      </a:pPr>
                      <a:r>
                        <a:rPr lang="en-US" sz="1800" baseline="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Specificity</a:t>
                      </a:r>
                      <a:endParaRPr lang="en-US" sz="18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99.8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99.9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99.8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99.8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754779"/>
                  </a:ext>
                </a:extLst>
              </a:tr>
              <a:tr h="0">
                <a:tc>
                  <a:txBody>
                    <a:bodyPr/>
                    <a:lstStyle/>
                    <a:p>
                      <a:pPr marL="0" marR="0">
                        <a:spcBef>
                          <a:spcPts val="0"/>
                        </a:spcBef>
                        <a:spcAft>
                          <a:spcPts val="0"/>
                        </a:spcAft>
                      </a:pPr>
                      <a:r>
                        <a:rPr lang="en-US" sz="1800" baseline="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Positive Predictive Value</a:t>
                      </a:r>
                      <a:endParaRPr lang="en-US" sz="18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90.3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17.8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457110"/>
                  </a:ext>
                </a:extLst>
              </a:tr>
              <a:tr h="0">
                <a:tc>
                  <a:txBody>
                    <a:bodyPr/>
                    <a:lstStyle/>
                    <a:p>
                      <a:pPr marL="0" marR="0">
                        <a:spcBef>
                          <a:spcPts val="0"/>
                        </a:spcBef>
                        <a:spcAft>
                          <a:spcPts val="0"/>
                        </a:spcAft>
                      </a:pPr>
                      <a:r>
                        <a:rPr lang="en-US" sz="1800" baseline="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Negative Predictive Value</a:t>
                      </a:r>
                      <a:endParaRPr lang="en-US" sz="1800" baseline="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&gt;99.9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99.9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99.8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aseline="0">
                          <a:effectLst/>
                          <a:latin typeface="Calibri" panose="020F0502020204030204" pitchFamily="34" charset="0"/>
                          <a:ea typeface="DengXian" panose="02010600030101010101" pitchFamily="2" charset="-122"/>
                          <a:cs typeface="Times New Roman" panose="02020603050405020304" pitchFamily="18" charset="0"/>
                        </a:rPr>
                        <a:t>99.9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764712"/>
                  </a:ext>
                </a:extLst>
              </a:tr>
            </a:tbl>
          </a:graphicData>
        </a:graphic>
      </p:graphicFrame>
    </p:spTree>
    <p:custDataLst>
      <p:tags r:id="rId1"/>
    </p:custDataLst>
    <p:extLst>
      <p:ext uri="{BB962C8B-B14F-4D97-AF65-F5344CB8AC3E}">
        <p14:creationId xmlns:p14="http://schemas.microsoft.com/office/powerpoint/2010/main" val="8458318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743231" y="1591724"/>
            <a:ext cx="3285155" cy="4207303"/>
          </a:xfrm>
          <a:prstGeom prst="rect">
            <a:avLst/>
          </a:prstGeom>
        </p:spPr>
      </p:pic>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sp>
        <p:nvSpPr>
          <p:cNvPr id="3" name="TextBox 2">
            <a:extLst>
              <a:ext uri="{FF2B5EF4-FFF2-40B4-BE49-F238E27FC236}">
                <a16:creationId xmlns:a16="http://schemas.microsoft.com/office/drawing/2014/main" id="{779D1BE7-9343-8C19-3369-553307A9D99D}"/>
              </a:ext>
            </a:extLst>
          </p:cNvPr>
          <p:cNvSpPr txBox="1"/>
          <p:nvPr/>
        </p:nvSpPr>
        <p:spPr>
          <a:xfrm>
            <a:off x="380892" y="384137"/>
            <a:ext cx="9022151" cy="1200329"/>
          </a:xfrm>
          <a:prstGeom prst="rect">
            <a:avLst/>
          </a:prstGeom>
          <a:solidFill>
            <a:schemeClr val="accent4">
              <a:lumMod val="60000"/>
              <a:lumOff val="40000"/>
            </a:schemeClr>
          </a:solidFill>
          <a:ln w="28575">
            <a:solidFill>
              <a:srgbClr val="FFC000"/>
            </a:solidFill>
          </a:ln>
        </p:spPr>
        <p:txBody>
          <a:bodyPr wrap="square" lIns="91440" tIns="45720" rIns="91440" bIns="45720" rtlCol="0" anchor="t">
            <a:spAutoFit/>
          </a:bodyPr>
          <a:lstStyle/>
          <a:p>
            <a:r>
              <a:rPr lang="en-US" sz="2400">
                <a:effectLst/>
                <a:latin typeface="Calibri"/>
                <a:ea typeface="DengXian"/>
                <a:cs typeface="Times New Roman"/>
              </a:rPr>
              <a:t>cfDNA </a:t>
            </a:r>
            <a:r>
              <a:rPr lang="en-US" sz="2400">
                <a:latin typeface="Calibri"/>
                <a:ea typeface="DengXian"/>
                <a:cs typeface="Times New Roman"/>
              </a:rPr>
              <a:t>"</a:t>
            </a:r>
            <a:r>
              <a:rPr lang="en-US" sz="2400" i="1">
                <a:latin typeface="Calibri"/>
                <a:ea typeface="DengXian"/>
                <a:cs typeface="Times New Roman"/>
              </a:rPr>
              <a:t>is not a substitute</a:t>
            </a:r>
            <a:r>
              <a:rPr lang="en-US" sz="2400">
                <a:latin typeface="Calibri"/>
                <a:ea typeface="DengXian"/>
                <a:cs typeface="Times New Roman"/>
              </a:rPr>
              <a:t> for invasive for invasive testing" (SOGC 2017)</a:t>
            </a:r>
            <a:endParaRPr lang="en-US" sz="2400">
              <a:effectLst/>
              <a:latin typeface="Calibri"/>
              <a:ea typeface="DengXian"/>
              <a:cs typeface="Times New Roman"/>
            </a:endParaRPr>
          </a:p>
          <a:p>
            <a:pPr marL="800100" lvl="1" indent="-342900">
              <a:buFont typeface="Arial" panose="020B0604020202020204" pitchFamily="34" charset="0"/>
              <a:buChar char="•"/>
            </a:pPr>
            <a:r>
              <a:rPr lang="en-US" sz="2400">
                <a:latin typeface="Calibri"/>
                <a:ea typeface="DengXian"/>
                <a:cs typeface="Times New Roman"/>
              </a:rPr>
              <a:t>Positive predictive value (PPV) decreases in lower prevalence populations (but same sensitivity and specificity).</a:t>
            </a:r>
            <a:endParaRPr lang="en-US">
              <a:effectLst/>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4" name="Table 4">
            <a:extLst>
              <a:ext uri="{FF2B5EF4-FFF2-40B4-BE49-F238E27FC236}">
                <a16:creationId xmlns:a16="http://schemas.microsoft.com/office/drawing/2014/main" id="{6686058D-C0A1-09FF-9CDD-3B7BD4286461}"/>
              </a:ext>
            </a:extLst>
          </p:cNvPr>
          <p:cNvGraphicFramePr>
            <a:graphicFrameLocks noGrp="1"/>
          </p:cNvGraphicFramePr>
          <p:nvPr/>
        </p:nvGraphicFramePr>
        <p:xfrm>
          <a:off x="615231" y="1722235"/>
          <a:ext cx="8128000" cy="1752600"/>
        </p:xfrm>
        <a:graphic>
          <a:graphicData uri="http://schemas.openxmlformats.org/drawingml/2006/table">
            <a:tbl>
              <a:tblPr firstRow="1" bandRow="1">
                <a:tableStyleId>{21E4AEA4-8DFA-4A89-87EB-49C32662AFE0}</a:tableStyleId>
              </a:tblPr>
              <a:tblGrid>
                <a:gridCol w="1625600">
                  <a:extLst>
                    <a:ext uri="{9D8B030D-6E8A-4147-A177-3AD203B41FA5}">
                      <a16:colId xmlns:a16="http://schemas.microsoft.com/office/drawing/2014/main" val="2563767762"/>
                    </a:ext>
                  </a:extLst>
                </a:gridCol>
                <a:gridCol w="1625600">
                  <a:extLst>
                    <a:ext uri="{9D8B030D-6E8A-4147-A177-3AD203B41FA5}">
                      <a16:colId xmlns:a16="http://schemas.microsoft.com/office/drawing/2014/main" val="530245003"/>
                    </a:ext>
                  </a:extLst>
                </a:gridCol>
                <a:gridCol w="1625600">
                  <a:extLst>
                    <a:ext uri="{9D8B030D-6E8A-4147-A177-3AD203B41FA5}">
                      <a16:colId xmlns:a16="http://schemas.microsoft.com/office/drawing/2014/main" val="1461743729"/>
                    </a:ext>
                  </a:extLst>
                </a:gridCol>
                <a:gridCol w="1502327">
                  <a:extLst>
                    <a:ext uri="{9D8B030D-6E8A-4147-A177-3AD203B41FA5}">
                      <a16:colId xmlns:a16="http://schemas.microsoft.com/office/drawing/2014/main" val="2633828630"/>
                    </a:ext>
                  </a:extLst>
                </a:gridCol>
                <a:gridCol w="1748873">
                  <a:extLst>
                    <a:ext uri="{9D8B030D-6E8A-4147-A177-3AD203B41FA5}">
                      <a16:colId xmlns:a16="http://schemas.microsoft.com/office/drawing/2014/main" val="930569719"/>
                    </a:ext>
                  </a:extLst>
                </a:gridCol>
              </a:tblGrid>
              <a:tr h="220464">
                <a:tc>
                  <a:txBody>
                    <a:bodyPr/>
                    <a:lstStyle/>
                    <a:p>
                      <a:endParaRPr lang="en-US"/>
                    </a:p>
                  </a:txBody>
                  <a:tcPr>
                    <a:solidFill>
                      <a:schemeClr val="accent4">
                        <a:lumMod val="60000"/>
                        <a:lumOff val="40000"/>
                      </a:schemeClr>
                    </a:solidFill>
                  </a:tcPr>
                </a:tc>
                <a:tc>
                  <a:txBody>
                    <a:bodyPr/>
                    <a:lstStyle/>
                    <a:p>
                      <a:r>
                        <a:rPr lang="en-US">
                          <a:solidFill>
                            <a:schemeClr val="tx1"/>
                          </a:solidFill>
                        </a:rPr>
                        <a:t>Sensitivity</a:t>
                      </a:r>
                    </a:p>
                  </a:txBody>
                  <a:tcPr>
                    <a:solidFill>
                      <a:schemeClr val="accent4">
                        <a:lumMod val="60000"/>
                        <a:lumOff val="40000"/>
                      </a:schemeClr>
                    </a:solidFill>
                  </a:tcPr>
                </a:tc>
                <a:tc>
                  <a:txBody>
                    <a:bodyPr/>
                    <a:lstStyle/>
                    <a:p>
                      <a:r>
                        <a:rPr lang="en-US">
                          <a:solidFill>
                            <a:schemeClr val="tx1"/>
                          </a:solidFill>
                        </a:rPr>
                        <a:t>Specificity</a:t>
                      </a:r>
                    </a:p>
                  </a:txBody>
                  <a:tcPr>
                    <a:solidFill>
                      <a:schemeClr val="accent4">
                        <a:lumMod val="60000"/>
                        <a:lumOff val="40000"/>
                      </a:schemeClr>
                    </a:solidFill>
                  </a:tcPr>
                </a:tc>
                <a:tc>
                  <a:txBody>
                    <a:bodyPr/>
                    <a:lstStyle/>
                    <a:p>
                      <a:pPr algn="ctr"/>
                      <a:r>
                        <a:rPr lang="en-US">
                          <a:solidFill>
                            <a:schemeClr val="tx1"/>
                          </a:solidFill>
                        </a:rPr>
                        <a:t>Age 25</a:t>
                      </a:r>
                    </a:p>
                    <a:p>
                      <a:pPr algn="ctr"/>
                      <a:r>
                        <a:rPr lang="en-US">
                          <a:solidFill>
                            <a:schemeClr val="tx1"/>
                          </a:solidFill>
                        </a:rPr>
                        <a:t>PPV</a:t>
                      </a:r>
                    </a:p>
                  </a:txBody>
                  <a:tcPr>
                    <a:solidFill>
                      <a:schemeClr val="accent4">
                        <a:lumMod val="60000"/>
                        <a:lumOff val="40000"/>
                      </a:schemeClr>
                    </a:solidFill>
                  </a:tcPr>
                </a:tc>
                <a:tc>
                  <a:txBody>
                    <a:bodyPr/>
                    <a:lstStyle/>
                    <a:p>
                      <a:pPr algn="ctr"/>
                      <a:r>
                        <a:rPr lang="en-US">
                          <a:solidFill>
                            <a:schemeClr val="tx1"/>
                          </a:solidFill>
                        </a:rPr>
                        <a:t>Age 40</a:t>
                      </a:r>
                    </a:p>
                    <a:p>
                      <a:pPr algn="ctr"/>
                      <a:r>
                        <a:rPr lang="en-US">
                          <a:solidFill>
                            <a:schemeClr val="tx1"/>
                          </a:solidFill>
                        </a:rPr>
                        <a:t>PPV</a:t>
                      </a:r>
                    </a:p>
                  </a:txBody>
                  <a:tcPr>
                    <a:solidFill>
                      <a:schemeClr val="accent4">
                        <a:lumMod val="60000"/>
                        <a:lumOff val="40000"/>
                      </a:schemeClr>
                    </a:solidFill>
                  </a:tcPr>
                </a:tc>
                <a:extLst>
                  <a:ext uri="{0D108BD9-81ED-4DB2-BD59-A6C34878D82A}">
                    <a16:rowId xmlns:a16="http://schemas.microsoft.com/office/drawing/2014/main" val="3289525792"/>
                  </a:ext>
                </a:extLst>
              </a:tr>
              <a:tr h="370840">
                <a:tc>
                  <a:txBody>
                    <a:bodyPr/>
                    <a:lstStyle/>
                    <a:p>
                      <a:r>
                        <a:rPr lang="en-US"/>
                        <a:t>T21</a:t>
                      </a:r>
                    </a:p>
                  </a:txBody>
                  <a:tcPr>
                    <a:solidFill>
                      <a:schemeClr val="accent4">
                        <a:lumMod val="40000"/>
                        <a:lumOff val="60000"/>
                      </a:schemeClr>
                    </a:solidFill>
                  </a:tcPr>
                </a:tc>
                <a:tc>
                  <a:txBody>
                    <a:bodyPr/>
                    <a:lstStyle/>
                    <a:p>
                      <a:r>
                        <a:rPr lang="en-US"/>
                        <a:t>99.3</a:t>
                      </a:r>
                    </a:p>
                  </a:txBody>
                  <a:tcPr>
                    <a:solidFill>
                      <a:schemeClr val="accent4">
                        <a:lumMod val="40000"/>
                        <a:lumOff val="60000"/>
                      </a:schemeClr>
                    </a:solidFill>
                  </a:tcPr>
                </a:tc>
                <a:tc>
                  <a:txBody>
                    <a:bodyPr/>
                    <a:lstStyle/>
                    <a:p>
                      <a:r>
                        <a:rPr lang="en-US"/>
                        <a:t>99.8</a:t>
                      </a:r>
                    </a:p>
                  </a:txBody>
                  <a:tcPr>
                    <a:solidFill>
                      <a:schemeClr val="accent4">
                        <a:lumMod val="40000"/>
                        <a:lumOff val="60000"/>
                      </a:schemeClr>
                    </a:solidFill>
                  </a:tcPr>
                </a:tc>
                <a:tc>
                  <a:txBody>
                    <a:bodyPr/>
                    <a:lstStyle/>
                    <a:p>
                      <a:r>
                        <a:rPr lang="en-US"/>
                        <a:t>33</a:t>
                      </a:r>
                    </a:p>
                  </a:txBody>
                  <a:tcPr>
                    <a:solidFill>
                      <a:schemeClr val="accent4">
                        <a:lumMod val="40000"/>
                        <a:lumOff val="60000"/>
                      </a:schemeClr>
                    </a:solidFill>
                  </a:tcPr>
                </a:tc>
                <a:tc>
                  <a:txBody>
                    <a:bodyPr/>
                    <a:lstStyle/>
                    <a:p>
                      <a:r>
                        <a:rPr lang="en-US"/>
                        <a:t>87</a:t>
                      </a:r>
                    </a:p>
                  </a:txBody>
                  <a:tcPr>
                    <a:solidFill>
                      <a:schemeClr val="accent4">
                        <a:lumMod val="40000"/>
                        <a:lumOff val="60000"/>
                      </a:schemeClr>
                    </a:solidFill>
                  </a:tcPr>
                </a:tc>
                <a:extLst>
                  <a:ext uri="{0D108BD9-81ED-4DB2-BD59-A6C34878D82A}">
                    <a16:rowId xmlns:a16="http://schemas.microsoft.com/office/drawing/2014/main" val="2293559642"/>
                  </a:ext>
                </a:extLst>
              </a:tr>
              <a:tr h="370840">
                <a:tc>
                  <a:txBody>
                    <a:bodyPr/>
                    <a:lstStyle/>
                    <a:p>
                      <a:r>
                        <a:rPr lang="en-US"/>
                        <a:t>T18</a:t>
                      </a:r>
                    </a:p>
                  </a:txBody>
                  <a:tcPr>
                    <a:solidFill>
                      <a:schemeClr val="accent4">
                        <a:lumMod val="40000"/>
                        <a:lumOff val="60000"/>
                      </a:schemeClr>
                    </a:solidFill>
                  </a:tcPr>
                </a:tc>
                <a:tc>
                  <a:txBody>
                    <a:bodyPr/>
                    <a:lstStyle/>
                    <a:p>
                      <a:r>
                        <a:rPr lang="en-US"/>
                        <a:t>97.4</a:t>
                      </a:r>
                    </a:p>
                  </a:txBody>
                  <a:tcPr>
                    <a:solidFill>
                      <a:schemeClr val="accent4">
                        <a:lumMod val="40000"/>
                        <a:lumOff val="60000"/>
                      </a:schemeClr>
                    </a:solidFill>
                  </a:tcPr>
                </a:tc>
                <a:tc>
                  <a:txBody>
                    <a:bodyPr/>
                    <a:lstStyle/>
                    <a:p>
                      <a:r>
                        <a:rPr lang="en-US"/>
                        <a:t>99.8</a:t>
                      </a:r>
                    </a:p>
                  </a:txBody>
                  <a:tcPr>
                    <a:solidFill>
                      <a:schemeClr val="accent4">
                        <a:lumMod val="40000"/>
                        <a:lumOff val="60000"/>
                      </a:schemeClr>
                    </a:solidFill>
                  </a:tcPr>
                </a:tc>
                <a:tc>
                  <a:txBody>
                    <a:bodyPr/>
                    <a:lstStyle/>
                    <a:p>
                      <a:r>
                        <a:rPr lang="en-US"/>
                        <a:t>13</a:t>
                      </a:r>
                    </a:p>
                  </a:txBody>
                  <a:tcPr>
                    <a:solidFill>
                      <a:schemeClr val="accent4">
                        <a:lumMod val="40000"/>
                        <a:lumOff val="60000"/>
                      </a:schemeClr>
                    </a:solidFill>
                  </a:tcPr>
                </a:tc>
                <a:tc>
                  <a:txBody>
                    <a:bodyPr/>
                    <a:lstStyle/>
                    <a:p>
                      <a:r>
                        <a:rPr lang="en-US"/>
                        <a:t>68</a:t>
                      </a:r>
                    </a:p>
                  </a:txBody>
                  <a:tcPr>
                    <a:solidFill>
                      <a:schemeClr val="accent4">
                        <a:lumMod val="40000"/>
                        <a:lumOff val="60000"/>
                      </a:schemeClr>
                    </a:solidFill>
                  </a:tcPr>
                </a:tc>
                <a:extLst>
                  <a:ext uri="{0D108BD9-81ED-4DB2-BD59-A6C34878D82A}">
                    <a16:rowId xmlns:a16="http://schemas.microsoft.com/office/drawing/2014/main" val="2129693133"/>
                  </a:ext>
                </a:extLst>
              </a:tr>
              <a:tr h="370840">
                <a:tc>
                  <a:txBody>
                    <a:bodyPr/>
                    <a:lstStyle/>
                    <a:p>
                      <a:r>
                        <a:rPr lang="en-US"/>
                        <a:t>T13</a:t>
                      </a:r>
                    </a:p>
                  </a:txBody>
                  <a:tcPr>
                    <a:solidFill>
                      <a:schemeClr val="accent4">
                        <a:lumMod val="40000"/>
                        <a:lumOff val="60000"/>
                      </a:schemeClr>
                    </a:solidFill>
                  </a:tcPr>
                </a:tc>
                <a:tc>
                  <a:txBody>
                    <a:bodyPr/>
                    <a:lstStyle/>
                    <a:p>
                      <a:r>
                        <a:rPr lang="en-US"/>
                        <a:t>91.6</a:t>
                      </a:r>
                    </a:p>
                  </a:txBody>
                  <a:tcPr>
                    <a:solidFill>
                      <a:schemeClr val="accent4">
                        <a:lumMod val="40000"/>
                        <a:lumOff val="60000"/>
                      </a:schemeClr>
                    </a:solidFill>
                  </a:tcPr>
                </a:tc>
                <a:tc>
                  <a:txBody>
                    <a:bodyPr/>
                    <a:lstStyle/>
                    <a:p>
                      <a:r>
                        <a:rPr lang="en-US"/>
                        <a:t>99.6</a:t>
                      </a:r>
                    </a:p>
                  </a:txBody>
                  <a:tcPr>
                    <a:solidFill>
                      <a:schemeClr val="accent4">
                        <a:lumMod val="40000"/>
                        <a:lumOff val="60000"/>
                      </a:schemeClr>
                    </a:solidFill>
                  </a:tcPr>
                </a:tc>
                <a:tc>
                  <a:txBody>
                    <a:bodyPr/>
                    <a:lstStyle/>
                    <a:p>
                      <a:r>
                        <a:rPr lang="en-US"/>
                        <a:t>9</a:t>
                      </a:r>
                    </a:p>
                  </a:txBody>
                  <a:tcPr>
                    <a:solidFill>
                      <a:schemeClr val="accent4">
                        <a:lumMod val="40000"/>
                        <a:lumOff val="60000"/>
                      </a:schemeClr>
                    </a:solidFill>
                  </a:tcPr>
                </a:tc>
                <a:tc>
                  <a:txBody>
                    <a:bodyPr/>
                    <a:lstStyle/>
                    <a:p>
                      <a:r>
                        <a:rPr lang="en-US"/>
                        <a:t>57</a:t>
                      </a:r>
                    </a:p>
                  </a:txBody>
                  <a:tcPr>
                    <a:solidFill>
                      <a:schemeClr val="accent4">
                        <a:lumMod val="40000"/>
                        <a:lumOff val="60000"/>
                      </a:schemeClr>
                    </a:solidFill>
                  </a:tcPr>
                </a:tc>
                <a:extLst>
                  <a:ext uri="{0D108BD9-81ED-4DB2-BD59-A6C34878D82A}">
                    <a16:rowId xmlns:a16="http://schemas.microsoft.com/office/drawing/2014/main" val="3663951326"/>
                  </a:ext>
                </a:extLst>
              </a:tr>
            </a:tbl>
          </a:graphicData>
        </a:graphic>
      </p:graphicFrame>
      <p:sp>
        <p:nvSpPr>
          <p:cNvPr id="5" name="TextBox 4">
            <a:extLst>
              <a:ext uri="{FF2B5EF4-FFF2-40B4-BE49-F238E27FC236}">
                <a16:creationId xmlns:a16="http://schemas.microsoft.com/office/drawing/2014/main" id="{103D1054-E4B5-63E7-0519-BC4DE3B42BD5}"/>
              </a:ext>
            </a:extLst>
          </p:cNvPr>
          <p:cNvSpPr txBox="1"/>
          <p:nvPr/>
        </p:nvSpPr>
        <p:spPr>
          <a:xfrm>
            <a:off x="1844843" y="3946358"/>
            <a:ext cx="6608284" cy="369332"/>
          </a:xfrm>
          <a:prstGeom prst="rect">
            <a:avLst/>
          </a:prstGeom>
          <a:noFill/>
        </p:spPr>
        <p:txBody>
          <a:bodyPr wrap="none" rtlCol="0">
            <a:spAutoFit/>
          </a:bodyPr>
          <a:lstStyle/>
          <a:p>
            <a:r>
              <a:rPr lang="en-US"/>
              <a:t>Adapted from SOGC 2017, data from </a:t>
            </a:r>
            <a:r>
              <a:rPr lang="en-US" err="1"/>
              <a:t>Obstet</a:t>
            </a:r>
            <a:r>
              <a:rPr lang="en-US"/>
              <a:t> </a:t>
            </a:r>
            <a:r>
              <a:rPr lang="en-US" err="1"/>
              <a:t>gynecol</a:t>
            </a:r>
            <a:r>
              <a:rPr lang="en-US"/>
              <a:t> 2014;126:e31-7</a:t>
            </a:r>
          </a:p>
        </p:txBody>
      </p:sp>
    </p:spTree>
    <p:custDataLst>
      <p:tags r:id="rId1"/>
    </p:custDataLst>
    <p:extLst>
      <p:ext uri="{BB962C8B-B14F-4D97-AF65-F5344CB8AC3E}">
        <p14:creationId xmlns:p14="http://schemas.microsoft.com/office/powerpoint/2010/main" val="10827638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743231" y="1591724"/>
            <a:ext cx="3285155" cy="4207303"/>
          </a:xfrm>
          <a:prstGeom prst="rect">
            <a:avLst/>
          </a:prstGeom>
        </p:spPr>
      </p:pic>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sp>
        <p:nvSpPr>
          <p:cNvPr id="12" name="TextBox 11">
            <a:extLst>
              <a:ext uri="{FF2B5EF4-FFF2-40B4-BE49-F238E27FC236}">
                <a16:creationId xmlns:a16="http://schemas.microsoft.com/office/drawing/2014/main" id="{507F7C21-211E-DA97-BC64-22F907BE441A}"/>
              </a:ext>
            </a:extLst>
          </p:cNvPr>
          <p:cNvSpPr txBox="1"/>
          <p:nvPr/>
        </p:nvSpPr>
        <p:spPr>
          <a:xfrm>
            <a:off x="380892" y="3207474"/>
            <a:ext cx="9008961" cy="3416320"/>
          </a:xfrm>
          <a:prstGeom prst="rect">
            <a:avLst/>
          </a:prstGeom>
          <a:noFill/>
        </p:spPr>
        <p:txBody>
          <a:bodyPr wrap="square" rtlCol="0">
            <a:spAutoFit/>
          </a:bodyPr>
          <a:lstStyle/>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Which statements about cell free DNA (cfDNA) testing or Non-Invasive Prenatal Test (NIPT) are true:</a:t>
            </a:r>
          </a:p>
          <a:p>
            <a:pPr marL="457200" marR="0" indent="-457200">
              <a:spcBef>
                <a:spcPts val="0"/>
              </a:spcBef>
              <a:spcAft>
                <a:spcPts val="0"/>
              </a:spcAft>
              <a:buFont typeface="+mj-lt"/>
              <a:buAutoNum type="alphaLcPeriod"/>
            </a:pPr>
            <a:r>
              <a:rPr lang="en-US" sz="24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Detects fetal DNA derived from the chorionic villi in maternal blood</a:t>
            </a:r>
          </a:p>
          <a:p>
            <a:pPr marL="457200" marR="0" indent="-457200">
              <a:spcBef>
                <a:spcPts val="0"/>
              </a:spcBef>
              <a:spcAft>
                <a:spcPts val="0"/>
              </a:spcAft>
              <a:buFont typeface="+mj-lt"/>
              <a:buAutoNum type="alphaLcPeriod"/>
            </a:pPr>
            <a:r>
              <a:rPr lang="en-US" sz="24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It is best done after 10 weeks gestational age</a:t>
            </a:r>
          </a:p>
          <a:p>
            <a:pPr marL="457200" marR="0" indent="-457200">
              <a:spcBef>
                <a:spcPts val="0"/>
              </a:spcBef>
              <a:spcAft>
                <a:spcPts val="0"/>
              </a:spcAft>
              <a:buFont typeface="+mj-lt"/>
              <a:buAutoNum type="alphaLcPeriod"/>
            </a:pPr>
            <a:r>
              <a:rPr lang="en-US" sz="24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Leads to fewer invasive procedures for prenatal diagnosis</a:t>
            </a:r>
          </a:p>
          <a:p>
            <a:pPr marL="457200" marR="0" indent="-457200">
              <a:spcBef>
                <a:spcPts val="0"/>
              </a:spcBef>
              <a:spcAft>
                <a:spcPts val="0"/>
              </a:spcAft>
              <a:buFont typeface="+mj-lt"/>
              <a:buAutoNum type="alphaLcPeriod"/>
            </a:pPr>
            <a:r>
              <a:rPr lang="en-US" sz="2400">
                <a:effectLst/>
                <a:latin typeface="Calibri" panose="020F0502020204030204" pitchFamily="34" charset="0"/>
                <a:ea typeface="DengXian" panose="02010600030101010101" pitchFamily="2" charset="-122"/>
                <a:cs typeface="Times New Roman" panose="02020603050405020304" pitchFamily="18" charset="0"/>
              </a:rPr>
              <a:t>Is too expensive in a publicly funded system</a:t>
            </a:r>
          </a:p>
          <a:p>
            <a:pPr marL="457200" indent="-457200">
              <a:buFont typeface="+mj-lt"/>
              <a:buAutoNum type="alphaLcPeriod"/>
            </a:pPr>
            <a:r>
              <a:rPr lang="en-US" sz="2400">
                <a:effectLst/>
                <a:latin typeface="Calibri" panose="020F0502020204030204" pitchFamily="34" charset="0"/>
                <a:ea typeface="DengXian" panose="02010600030101010101" pitchFamily="2" charset="-122"/>
                <a:cs typeface="Times New Roman" panose="02020603050405020304" pitchFamily="18" charset="0"/>
              </a:rPr>
              <a:t>It can replace diagnostic testing (amniocentesis or chorionic villous sampling (CVS)).</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79D1BE7-9343-8C19-3369-553307A9D99D}"/>
              </a:ext>
            </a:extLst>
          </p:cNvPr>
          <p:cNvSpPr txBox="1"/>
          <p:nvPr/>
        </p:nvSpPr>
        <p:spPr>
          <a:xfrm>
            <a:off x="204219" y="1591724"/>
            <a:ext cx="8374298" cy="1200329"/>
          </a:xfrm>
          <a:prstGeom prst="rect">
            <a:avLst/>
          </a:prstGeom>
          <a:solidFill>
            <a:schemeClr val="accent4">
              <a:lumMod val="60000"/>
              <a:lumOff val="40000"/>
            </a:schemeClr>
          </a:solidFill>
          <a:ln w="28575">
            <a:solidFill>
              <a:srgbClr val="FFC000"/>
            </a:solidFill>
          </a:ln>
        </p:spPr>
        <p:txBody>
          <a:bodyPr wrap="square" lIns="91440" tIns="45720" rIns="91440" bIns="45720" rtlCol="0" anchor="t">
            <a:spAutoFit/>
          </a:bodyPr>
          <a:lstStyle/>
          <a:p>
            <a:r>
              <a:rPr lang="en-US" sz="2400">
                <a:effectLst/>
                <a:latin typeface="Calibri"/>
                <a:ea typeface="DengXian"/>
                <a:cs typeface="Times New Roman"/>
              </a:rPr>
              <a:t>False positives are </a:t>
            </a:r>
            <a:r>
              <a:rPr lang="en-US" sz="2400">
                <a:latin typeface="Calibri"/>
                <a:ea typeface="DengXian"/>
                <a:cs typeface="Times New Roman"/>
              </a:rPr>
              <a:t>from </a:t>
            </a:r>
            <a:r>
              <a:rPr lang="en-US" sz="2400">
                <a:effectLst/>
                <a:latin typeface="Calibri"/>
                <a:ea typeface="DengXian"/>
                <a:cs typeface="Times New Roman"/>
              </a:rPr>
              <a:t>placental mosaicism where the placenta (the source of the fetal DNA detected in the maternal circulation) may have a chromosomal abnormality but the fetus doesn’t.</a:t>
            </a:r>
            <a:r>
              <a:rPr lang="en-US" sz="2400">
                <a:latin typeface="Calibri"/>
                <a:ea typeface="DengXian"/>
                <a:cs typeface="Times New Roman"/>
              </a:rPr>
              <a:t> </a:t>
            </a:r>
            <a:endParaRPr lang="en-US">
              <a:effectLst/>
              <a:latin typeface="Calibri" panose="020F0502020204030204" pitchFamily="34" charset="0"/>
              <a:ea typeface="DengXian"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7790502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541182" y="1589315"/>
            <a:ext cx="3285155" cy="4286108"/>
          </a:xfrm>
          <a:prstGeom prst="rect">
            <a:avLst/>
          </a:prstGeom>
        </p:spPr>
      </p:pic>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sp>
        <p:nvSpPr>
          <p:cNvPr id="3" name="Content Placeholder 2">
            <a:extLst>
              <a:ext uri="{FF2B5EF4-FFF2-40B4-BE49-F238E27FC236}">
                <a16:creationId xmlns:a16="http://schemas.microsoft.com/office/drawing/2014/main" id="{E04CA6B5-03E0-4D70-91DC-2A8A0FAADE7F}"/>
              </a:ext>
            </a:extLst>
          </p:cNvPr>
          <p:cNvSpPr txBox="1">
            <a:spLocks/>
          </p:cNvSpPr>
          <p:nvPr/>
        </p:nvSpPr>
        <p:spPr>
          <a:xfrm>
            <a:off x="308359" y="1381125"/>
            <a:ext cx="4958966" cy="49844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p>
        </p:txBody>
      </p:sp>
      <p:sp>
        <p:nvSpPr>
          <p:cNvPr id="5" name="Speech Bubble: Oval 4">
            <a:extLst>
              <a:ext uri="{FF2B5EF4-FFF2-40B4-BE49-F238E27FC236}">
                <a16:creationId xmlns:a16="http://schemas.microsoft.com/office/drawing/2014/main" id="{58A73C01-604D-8D91-A366-FAB30B2F1DDD}"/>
              </a:ext>
            </a:extLst>
          </p:cNvPr>
          <p:cNvSpPr/>
          <p:nvPr/>
        </p:nvSpPr>
        <p:spPr>
          <a:xfrm flipH="1">
            <a:off x="3779920" y="1143001"/>
            <a:ext cx="4092164" cy="2997086"/>
          </a:xfrm>
          <a:prstGeom prst="wedgeEllipseCallout">
            <a:avLst>
              <a:gd name="adj1" fmla="val -70481"/>
              <a:gd name="adj2" fmla="val 6364"/>
            </a:avLst>
          </a:prstGeom>
          <a:solidFill>
            <a:schemeClr val="accent4">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a:solidFill>
                  <a:schemeClr val="tx1"/>
                </a:solidFill>
              </a:rPr>
              <a:t>Too bad that more accurate test can’t just replace the amniocentesis.  I was also reading that the miscarriage rate is high!</a:t>
            </a:r>
          </a:p>
        </p:txBody>
      </p:sp>
      <p:sp>
        <p:nvSpPr>
          <p:cNvPr id="6" name="TextBox 5">
            <a:extLst>
              <a:ext uri="{FF2B5EF4-FFF2-40B4-BE49-F238E27FC236}">
                <a16:creationId xmlns:a16="http://schemas.microsoft.com/office/drawing/2014/main" id="{59456AAB-CF1B-27D7-A738-931BBB8F9E5D}"/>
              </a:ext>
            </a:extLst>
          </p:cNvPr>
          <p:cNvSpPr txBox="1"/>
          <p:nvPr/>
        </p:nvSpPr>
        <p:spPr>
          <a:xfrm>
            <a:off x="828909" y="4762134"/>
            <a:ext cx="6727831" cy="1846659"/>
          </a:xfrm>
          <a:prstGeom prst="rect">
            <a:avLst/>
          </a:prstGeom>
          <a:noFill/>
        </p:spPr>
        <p:txBody>
          <a:bodyPr wrap="square" rtlCol="0">
            <a:spAutoFit/>
          </a:bodyPr>
          <a:lstStyle/>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Miscarriage rate with chorionic villous sampling is 3% and amniocentesis is 1 %.</a:t>
            </a:r>
          </a:p>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True/false</a:t>
            </a:r>
          </a:p>
          <a:p>
            <a:pPr marL="0" marR="0">
              <a:spcBef>
                <a:spcPts val="0"/>
              </a:spcBef>
              <a:spcAft>
                <a:spcPts val="0"/>
              </a:spcAft>
            </a:pPr>
            <a:r>
              <a:rPr lang="en-US" sz="1800">
                <a:effectLst/>
                <a:latin typeface="Calibri" panose="020F0502020204030204" pitchFamily="34" charset="0"/>
                <a:ea typeface="DengXian" panose="02010600030101010101" pitchFamily="2" charset="-122"/>
                <a:cs typeface="Times New Roman" panose="02020603050405020304" pitchFamily="18" charset="0"/>
              </a:rPr>
              <a:t> </a:t>
            </a:r>
          </a:p>
        </p:txBody>
      </p:sp>
    </p:spTree>
    <p:custDataLst>
      <p:tags r:id="rId1"/>
    </p:custDataLst>
    <p:extLst>
      <p:ext uri="{BB962C8B-B14F-4D97-AF65-F5344CB8AC3E}">
        <p14:creationId xmlns:p14="http://schemas.microsoft.com/office/powerpoint/2010/main" val="81945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541182" y="1589315"/>
            <a:ext cx="3285155" cy="4286108"/>
          </a:xfrm>
          <a:prstGeom prst="rect">
            <a:avLst/>
          </a:prstGeom>
        </p:spPr>
      </p:pic>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sp>
        <p:nvSpPr>
          <p:cNvPr id="6" name="TextBox 5">
            <a:extLst>
              <a:ext uri="{FF2B5EF4-FFF2-40B4-BE49-F238E27FC236}">
                <a16:creationId xmlns:a16="http://schemas.microsoft.com/office/drawing/2014/main" id="{974D3064-D681-B0AB-5116-C377CFFF61F6}"/>
              </a:ext>
            </a:extLst>
          </p:cNvPr>
          <p:cNvSpPr txBox="1"/>
          <p:nvPr/>
        </p:nvSpPr>
        <p:spPr>
          <a:xfrm>
            <a:off x="828909" y="4762134"/>
            <a:ext cx="6727831" cy="1846659"/>
          </a:xfrm>
          <a:prstGeom prst="rect">
            <a:avLst/>
          </a:prstGeom>
          <a:noFill/>
        </p:spPr>
        <p:txBody>
          <a:bodyPr wrap="square" rtlCol="0">
            <a:spAutoFit/>
          </a:bodyPr>
          <a:lstStyle/>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Miscarriage rate with chorionic villous sampling is 3% and amniocentesis is 1 %.</a:t>
            </a:r>
          </a:p>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True</a:t>
            </a:r>
            <a:r>
              <a:rPr lang="en-US" sz="2400" b="1">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/false</a:t>
            </a:r>
          </a:p>
          <a:p>
            <a:pPr marL="0" marR="0">
              <a:spcBef>
                <a:spcPts val="0"/>
              </a:spcBef>
              <a:spcAft>
                <a:spcPts val="0"/>
              </a:spcAft>
            </a:pPr>
            <a:r>
              <a:rPr lang="en-US" sz="1800">
                <a:effectLst/>
                <a:latin typeface="Calibri" panose="020F0502020204030204" pitchFamily="34" charset="0"/>
                <a:ea typeface="DengXian" panose="02010600030101010101" pitchFamily="2" charset="-122"/>
                <a:cs typeface="Times New Roman" panose="02020603050405020304" pitchFamily="18" charset="0"/>
              </a:rPr>
              <a:t> </a:t>
            </a:r>
          </a:p>
        </p:txBody>
      </p:sp>
      <p:sp>
        <p:nvSpPr>
          <p:cNvPr id="4" name="TextBox 3">
            <a:extLst>
              <a:ext uri="{FF2B5EF4-FFF2-40B4-BE49-F238E27FC236}">
                <a16:creationId xmlns:a16="http://schemas.microsoft.com/office/drawing/2014/main" id="{A750CB5D-19E4-B643-5D3C-CE63A4F4ACD4}"/>
              </a:ext>
            </a:extLst>
          </p:cNvPr>
          <p:cNvSpPr txBox="1"/>
          <p:nvPr/>
        </p:nvSpPr>
        <p:spPr>
          <a:xfrm>
            <a:off x="365663" y="1589315"/>
            <a:ext cx="8001359" cy="3046988"/>
          </a:xfrm>
          <a:prstGeom prst="rect">
            <a:avLst/>
          </a:prstGeom>
          <a:solidFill>
            <a:schemeClr val="accent4">
              <a:lumMod val="60000"/>
              <a:lumOff val="40000"/>
            </a:schemeClr>
          </a:solidFill>
          <a:ln w="28575">
            <a:solidFill>
              <a:srgbClr val="FFC000"/>
            </a:solidFill>
          </a:ln>
        </p:spPr>
        <p:txBody>
          <a:bodyPr wrap="square" rtlCol="0">
            <a:spAutoFit/>
          </a:bodyPr>
          <a:lstStyle/>
          <a:p>
            <a:pPr marL="342900" marR="0" indent="-342900">
              <a:spcBef>
                <a:spcPts val="0"/>
              </a:spcBef>
              <a:spcAft>
                <a:spcPts val="0"/>
              </a:spcAft>
              <a:buFont typeface="Arial" panose="020B0604020202020204" pitchFamily="34" charset="0"/>
              <a:buChar char="•"/>
            </a:pPr>
            <a:r>
              <a:rPr lang="en-US" sz="2400">
                <a:effectLst/>
                <a:latin typeface="Calibri" panose="020F0502020204030204" pitchFamily="34" charset="0"/>
                <a:ea typeface="DengXian" panose="02010600030101010101" pitchFamily="2" charset="-122"/>
                <a:cs typeface="Times New Roman" panose="02020603050405020304" pitchFamily="18" charset="0"/>
              </a:rPr>
              <a:t>Miscarriage rate is quoted as </a:t>
            </a:r>
            <a:r>
              <a:rPr lang="en-US" sz="2400">
                <a:latin typeface="Calibri" panose="020F0502020204030204" pitchFamily="34" charset="0"/>
                <a:ea typeface="DengXian" panose="02010600030101010101" pitchFamily="2" charset="-122"/>
                <a:cs typeface="Times New Roman" panose="02020603050405020304" pitchFamily="18" charset="0"/>
              </a:rPr>
              <a:t>0.5-1</a:t>
            </a:r>
            <a:r>
              <a:rPr lang="en-US" sz="2400">
                <a:effectLst/>
                <a:latin typeface="Calibri" panose="020F0502020204030204" pitchFamily="34" charset="0"/>
                <a:ea typeface="DengXian" panose="02010600030101010101" pitchFamily="2" charset="-122"/>
                <a:cs typeface="Times New Roman" panose="02020603050405020304" pitchFamily="18" charset="0"/>
              </a:rPr>
              <a:t>% for amniocentesis and </a:t>
            </a:r>
            <a:r>
              <a:rPr lang="en-US" sz="2400" err="1">
                <a:effectLst/>
                <a:latin typeface="Calibri" panose="020F0502020204030204" pitchFamily="34" charset="0"/>
                <a:ea typeface="DengXian" panose="02010600030101010101" pitchFamily="2" charset="-122"/>
                <a:cs typeface="Times New Roman" panose="02020603050405020304" pitchFamily="18" charset="0"/>
              </a:rPr>
              <a:t>and</a:t>
            </a:r>
            <a:r>
              <a:rPr lang="en-US" sz="2400">
                <a:effectLst/>
                <a:latin typeface="Calibri" panose="020F0502020204030204" pitchFamily="34" charset="0"/>
                <a:ea typeface="DengXian" panose="02010600030101010101" pitchFamily="2" charset="-122"/>
                <a:cs typeface="Times New Roman" panose="02020603050405020304" pitchFamily="18" charset="0"/>
              </a:rPr>
              <a:t>  0.5-1.0% CVS (SOGC 2015) but a recent meta-analysis found it to be ~ 0.1% and ~ 0.2%</a:t>
            </a:r>
          </a:p>
          <a:p>
            <a:pPr marL="342900" marR="0" indent="-342900">
              <a:spcBef>
                <a:spcPts val="0"/>
              </a:spcBef>
              <a:spcAft>
                <a:spcPts val="0"/>
              </a:spcAft>
              <a:buFont typeface="Arial" panose="020B0604020202020204" pitchFamily="34" charset="0"/>
              <a:buChar char="•"/>
            </a:pP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a:effectLst/>
                <a:latin typeface="Calibri" panose="020F0502020204030204" pitchFamily="34" charset="0"/>
                <a:ea typeface="DengXian" panose="02010600030101010101" pitchFamily="2" charset="-122"/>
                <a:cs typeface="Times New Roman" panose="02020603050405020304" pitchFamily="18" charset="0"/>
              </a:rPr>
              <a:t>Amniocentesis &lt;15 weeks has been associated with talipes </a:t>
            </a:r>
            <a:r>
              <a:rPr lang="en-US" sz="2400" err="1">
                <a:effectLst/>
                <a:latin typeface="Calibri" panose="020F0502020204030204" pitchFamily="34" charset="0"/>
                <a:ea typeface="DengXian" panose="02010600030101010101" pitchFamily="2" charset="-122"/>
                <a:cs typeface="Times New Roman" panose="02020603050405020304" pitchFamily="18" charset="0"/>
              </a:rPr>
              <a:t>equinus</a:t>
            </a:r>
            <a:r>
              <a:rPr lang="en-US" sz="2400">
                <a:effectLst/>
                <a:latin typeface="Calibri" panose="020F0502020204030204" pitchFamily="34" charset="0"/>
                <a:ea typeface="DengXian" panose="02010600030101010101" pitchFamily="2" charset="-122"/>
                <a:cs typeface="Times New Roman" panose="02020603050405020304" pitchFamily="18" charset="0"/>
              </a:rPr>
              <a:t> (club foot) so earlier invasive testing is CVS, done either transcervical or transabdominally, depending on expertise of operators. </a:t>
            </a:r>
            <a:endParaRPr lang="en-US" sz="2400">
              <a:latin typeface="Calibri" panose="020F0502020204030204" pitchFamily="34" charset="0"/>
              <a:ea typeface="DengXian"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80452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A1AA943-5029-F63C-60D5-8897F90BF546}"/>
              </a:ext>
            </a:extLst>
          </p:cNvPr>
          <p:cNvPicPr>
            <a:picLocks noChangeAspect="1"/>
          </p:cNvPicPr>
          <p:nvPr/>
        </p:nvPicPr>
        <p:blipFill>
          <a:blip r:embed="rId3"/>
          <a:stretch>
            <a:fillRect/>
          </a:stretch>
        </p:blipFill>
        <p:spPr>
          <a:xfrm>
            <a:off x="8541182" y="1589315"/>
            <a:ext cx="3285155" cy="4286108"/>
          </a:xfrm>
          <a:prstGeom prst="rect">
            <a:avLst/>
          </a:prstGeom>
        </p:spPr>
      </p:pic>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Annie Ploidy, 36</a:t>
            </a:r>
            <a:endParaRPr lang="en-CA" b="1"/>
          </a:p>
        </p:txBody>
      </p:sp>
      <p:sp>
        <p:nvSpPr>
          <p:cNvPr id="3" name="Content Placeholder 2">
            <a:extLst>
              <a:ext uri="{FF2B5EF4-FFF2-40B4-BE49-F238E27FC236}">
                <a16:creationId xmlns:a16="http://schemas.microsoft.com/office/drawing/2014/main" id="{E04CA6B5-03E0-4D70-91DC-2A8A0FAADE7F}"/>
              </a:ext>
            </a:extLst>
          </p:cNvPr>
          <p:cNvSpPr txBox="1">
            <a:spLocks/>
          </p:cNvSpPr>
          <p:nvPr/>
        </p:nvSpPr>
        <p:spPr>
          <a:xfrm>
            <a:off x="365663" y="890978"/>
            <a:ext cx="4958966" cy="49844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p>
        </p:txBody>
      </p:sp>
      <p:sp>
        <p:nvSpPr>
          <p:cNvPr id="6" name="TextBox 5">
            <a:extLst>
              <a:ext uri="{FF2B5EF4-FFF2-40B4-BE49-F238E27FC236}">
                <a16:creationId xmlns:a16="http://schemas.microsoft.com/office/drawing/2014/main" id="{974D3064-D681-B0AB-5116-C377CFFF61F6}"/>
              </a:ext>
            </a:extLst>
          </p:cNvPr>
          <p:cNvSpPr txBox="1"/>
          <p:nvPr/>
        </p:nvSpPr>
        <p:spPr>
          <a:xfrm>
            <a:off x="719462" y="841552"/>
            <a:ext cx="6727831" cy="5632311"/>
          </a:xfrm>
          <a:prstGeom prst="rect">
            <a:avLst/>
          </a:prstGeom>
          <a:noFill/>
        </p:spPr>
        <p:txBody>
          <a:bodyPr wrap="square" rtlCol="0">
            <a:spAutoFit/>
          </a:bodyPr>
          <a:lstStyle/>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After answer</a:t>
            </a:r>
            <a:r>
              <a:rPr lang="en-US" sz="2400">
                <a:latin typeface="Calibri" panose="020F0502020204030204" pitchFamily="34" charset="0"/>
                <a:ea typeface="DengXian" panose="02010600030101010101" pitchFamily="2" charset="-122"/>
                <a:cs typeface="Times New Roman" panose="02020603050405020304" pitchFamily="18" charset="0"/>
              </a:rPr>
              <a:t>ing a few more of her questions, Annie says she will talk to her partner about proceeding. </a:t>
            </a:r>
          </a:p>
          <a:p>
            <a:pPr marL="0" marR="0">
              <a:spcBef>
                <a:spcPts val="0"/>
              </a:spcBef>
              <a:spcAft>
                <a:spcPts val="0"/>
              </a:spcAft>
            </a:pPr>
            <a:endParaRPr lang="en-US" sz="240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2400">
                <a:latin typeface="Calibri" panose="020F0502020204030204" pitchFamily="34" charset="0"/>
                <a:ea typeface="DengXian" panose="02010600030101010101" pitchFamily="2" charset="-122"/>
                <a:cs typeface="Times New Roman" panose="02020603050405020304" pitchFamily="18" charset="0"/>
              </a:rPr>
              <a:t>She is pretty sure she is going to go ahead with serum testing, so you fill out the requisitions for routine prenatal blood work. </a:t>
            </a:r>
          </a:p>
          <a:p>
            <a:pPr marL="0" marR="0">
              <a:spcBef>
                <a:spcPts val="0"/>
              </a:spcBef>
              <a:spcAft>
                <a:spcPts val="0"/>
              </a:spcAft>
            </a:pPr>
            <a:endParaRPr lang="en-US" sz="2400">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2400">
                <a:latin typeface="Calibri" panose="020F0502020204030204" pitchFamily="34" charset="0"/>
                <a:ea typeface="DengXian" panose="02010600030101010101" pitchFamily="2" charset="-122"/>
                <a:cs typeface="Times New Roman" panose="02020603050405020304" pitchFamily="18" charset="0"/>
              </a:rPr>
              <a:t>You fill out the ultrasound for nuchal translucency after 11 weeks and for the prenatal screening that applies to your area.  </a:t>
            </a:r>
          </a:p>
          <a:p>
            <a:pPr marL="0" marR="0">
              <a:spcBef>
                <a:spcPts val="0"/>
              </a:spcBef>
              <a:spcAft>
                <a:spcPts val="0"/>
              </a:spcAft>
            </a:pPr>
            <a:r>
              <a:rPr lang="en-US" sz="2400">
                <a:effectLst/>
                <a:latin typeface="Calibri" panose="020F0502020204030204" pitchFamily="34" charset="0"/>
                <a:ea typeface="DengXian" panose="02010600030101010101" pitchFamily="2" charset="-122"/>
                <a:cs typeface="Times New Roman" panose="02020603050405020304" pitchFamily="18" charset="0"/>
              </a:rPr>
              <a:t>You</a:t>
            </a:r>
            <a:r>
              <a:rPr lang="en-US" sz="2400">
                <a:latin typeface="Calibri" panose="020F0502020204030204" pitchFamily="34" charset="0"/>
                <a:ea typeface="DengXian" panose="02010600030101010101" pitchFamily="2" charset="-122"/>
                <a:cs typeface="Times New Roman" panose="02020603050405020304" pitchFamily="18" charset="0"/>
              </a:rPr>
              <a:t> tell her that she needs to arrange the screening blood test for the same day as the ultrasound.  </a:t>
            </a:r>
            <a:r>
              <a:rPr lang="en-US" sz="240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endParaRPr lang="en-US" sz="2400">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2400">
                <a:latin typeface="Calibri" panose="020F0502020204030204" pitchFamily="34" charset="0"/>
                <a:ea typeface="DengXian" panose="02010600030101010101" pitchFamily="2" charset="-122"/>
                <a:cs typeface="Times New Roman" panose="02020603050405020304" pitchFamily="18" charset="0"/>
              </a:rPr>
              <a:t>She thanks you and is excited about proceeding with prenatal care under your guidance! </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4" name="Graphic 3" descr="Alarm clock with solid fill">
            <a:hlinkClick r:id="rId4" action="ppaction://hlinksldjump"/>
            <a:extLst>
              <a:ext uri="{FF2B5EF4-FFF2-40B4-BE49-F238E27FC236}">
                <a16:creationId xmlns:a16="http://schemas.microsoft.com/office/drawing/2014/main" id="{3D8D6CC2-33EC-87F5-949F-F3C998A653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27" y="6202491"/>
            <a:ext cx="580768" cy="580768"/>
          </a:xfrm>
          <a:prstGeom prst="rect">
            <a:avLst/>
          </a:prstGeom>
        </p:spPr>
      </p:pic>
    </p:spTree>
    <p:custDataLst>
      <p:tags r:id="rId1"/>
    </p:custDataLst>
    <p:extLst>
      <p:ext uri="{BB962C8B-B14F-4D97-AF65-F5344CB8AC3E}">
        <p14:creationId xmlns:p14="http://schemas.microsoft.com/office/powerpoint/2010/main" val="285037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2230-E0C5-9102-010E-6445483A0A8F}"/>
              </a:ext>
            </a:extLst>
          </p:cNvPr>
          <p:cNvSpPr>
            <a:spLocks noGrp="1"/>
          </p:cNvSpPr>
          <p:nvPr>
            <p:ph type="ctrTitle"/>
          </p:nvPr>
        </p:nvSpPr>
        <p:spPr/>
        <p:txBody>
          <a:bodyPr/>
          <a:lstStyle/>
          <a:p>
            <a:r>
              <a:rPr lang="en-US"/>
              <a:t>Heavy Menstrual Bleeding</a:t>
            </a:r>
          </a:p>
        </p:txBody>
      </p:sp>
      <p:sp>
        <p:nvSpPr>
          <p:cNvPr id="3" name="Subtitle 2">
            <a:extLst>
              <a:ext uri="{FF2B5EF4-FFF2-40B4-BE49-F238E27FC236}">
                <a16:creationId xmlns:a16="http://schemas.microsoft.com/office/drawing/2014/main" id="{21A43101-6FFC-B943-BE31-1128F805FD82}"/>
              </a:ext>
            </a:extLst>
          </p:cNvPr>
          <p:cNvSpPr>
            <a:spLocks noGrp="1"/>
          </p:cNvSpPr>
          <p:nvPr>
            <p:ph type="subTitle" idx="1"/>
          </p:nvPr>
        </p:nvSpPr>
        <p:spPr/>
        <p:txBody>
          <a:bodyPr>
            <a:normAutofit/>
          </a:bodyPr>
          <a:lstStyle/>
          <a:p>
            <a:r>
              <a:rPr lang="en-US" sz="3600"/>
              <a:t>Farrah Lo</a:t>
            </a:r>
          </a:p>
        </p:txBody>
      </p:sp>
    </p:spTree>
    <p:extLst>
      <p:ext uri="{BB962C8B-B14F-4D97-AF65-F5344CB8AC3E}">
        <p14:creationId xmlns:p14="http://schemas.microsoft.com/office/powerpoint/2010/main" val="9653187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4FE44E-731E-1A4B-BA7F-476EECDD343B}"/>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2" name="Title 1">
            <a:extLst>
              <a:ext uri="{FF2B5EF4-FFF2-40B4-BE49-F238E27FC236}">
                <a16:creationId xmlns:a16="http://schemas.microsoft.com/office/drawing/2014/main" id="{4E0504C4-D9CC-41CC-BF28-2B7A8295577A}"/>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sp>
        <p:nvSpPr>
          <p:cNvPr id="3" name="Content Placeholder 2">
            <a:extLst>
              <a:ext uri="{FF2B5EF4-FFF2-40B4-BE49-F238E27FC236}">
                <a16:creationId xmlns:a16="http://schemas.microsoft.com/office/drawing/2014/main" id="{E04CA6B5-03E0-4D70-91DC-2A8A0FAADE7F}"/>
              </a:ext>
            </a:extLst>
          </p:cNvPr>
          <p:cNvSpPr txBox="1">
            <a:spLocks/>
          </p:cNvSpPr>
          <p:nvPr/>
        </p:nvSpPr>
        <p:spPr>
          <a:xfrm>
            <a:off x="308359" y="1381125"/>
            <a:ext cx="4958966" cy="49844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Farrah returns after starting ferrous gluconate 300 bid 2 weeks ago to review her heavy menstrual bleeding.  She has had heavy menses since menarche. </a:t>
            </a:r>
          </a:p>
        </p:txBody>
      </p:sp>
      <p:pic>
        <p:nvPicPr>
          <p:cNvPr id="8" name="Picture 7">
            <a:extLst>
              <a:ext uri="{FF2B5EF4-FFF2-40B4-BE49-F238E27FC236}">
                <a16:creationId xmlns:a16="http://schemas.microsoft.com/office/drawing/2014/main" id="{D1AC5562-DCAC-4411-89F2-D4118BB22766}"/>
              </a:ext>
            </a:extLst>
          </p:cNvPr>
          <p:cNvPicPr>
            <a:picLocks noChangeAspect="1"/>
          </p:cNvPicPr>
          <p:nvPr/>
        </p:nvPicPr>
        <p:blipFill>
          <a:blip r:embed="rId4"/>
          <a:stretch>
            <a:fillRect/>
          </a:stretch>
        </p:blipFill>
        <p:spPr>
          <a:xfrm>
            <a:off x="277049" y="3245061"/>
            <a:ext cx="4960399" cy="2704929"/>
          </a:xfrm>
          <a:prstGeom prst="rect">
            <a:avLst/>
          </a:prstGeom>
        </p:spPr>
      </p:pic>
      <p:grpSp>
        <p:nvGrpSpPr>
          <p:cNvPr id="4" name="Group 3">
            <a:extLst>
              <a:ext uri="{FF2B5EF4-FFF2-40B4-BE49-F238E27FC236}">
                <a16:creationId xmlns:a16="http://schemas.microsoft.com/office/drawing/2014/main" id="{7EB51288-F91D-6ECC-CCB8-619D50D5F849}"/>
              </a:ext>
            </a:extLst>
          </p:cNvPr>
          <p:cNvGrpSpPr/>
          <p:nvPr/>
        </p:nvGrpSpPr>
        <p:grpSpPr>
          <a:xfrm>
            <a:off x="5237448" y="1149179"/>
            <a:ext cx="5080444" cy="1330840"/>
            <a:chOff x="5237448" y="1149179"/>
            <a:chExt cx="5080444" cy="2147194"/>
          </a:xfrm>
        </p:grpSpPr>
        <p:sp>
          <p:nvSpPr>
            <p:cNvPr id="5" name="Speech Bubble: Oval 4">
              <a:extLst>
                <a:ext uri="{FF2B5EF4-FFF2-40B4-BE49-F238E27FC236}">
                  <a16:creationId xmlns:a16="http://schemas.microsoft.com/office/drawing/2014/main" id="{D0DA5129-DA13-A8DE-1584-BE1921510CAE}"/>
                </a:ext>
              </a:extLst>
            </p:cNvPr>
            <p:cNvSpPr/>
            <p:nvPr/>
          </p:nvSpPr>
          <p:spPr>
            <a:xfrm flipH="1">
              <a:off x="5237448" y="1149179"/>
              <a:ext cx="5080444" cy="2147194"/>
            </a:xfrm>
            <a:prstGeom prst="wedgeEllipseCallout">
              <a:avLst>
                <a:gd name="adj1" fmla="val -58837"/>
                <a:gd name="adj2" fmla="val 6660"/>
              </a:avLst>
            </a:prstGeom>
            <a:solidFill>
              <a:schemeClr val="accent4">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6" name="TextBox 5">
              <a:extLst>
                <a:ext uri="{FF2B5EF4-FFF2-40B4-BE49-F238E27FC236}">
                  <a16:creationId xmlns:a16="http://schemas.microsoft.com/office/drawing/2014/main" id="{BB44DED5-2CBB-AE17-86B3-57941151D9FD}"/>
                </a:ext>
              </a:extLst>
            </p:cNvPr>
            <p:cNvSpPr txBox="1"/>
            <p:nvPr/>
          </p:nvSpPr>
          <p:spPr>
            <a:xfrm>
              <a:off x="5454607" y="1551663"/>
              <a:ext cx="4646126" cy="1340741"/>
            </a:xfrm>
            <a:prstGeom prst="rect">
              <a:avLst/>
            </a:prstGeom>
            <a:noFill/>
          </p:spPr>
          <p:txBody>
            <a:bodyPr wrap="square">
              <a:spAutoFit/>
            </a:bodyPr>
            <a:lstStyle/>
            <a:p>
              <a:pPr algn="ctr"/>
              <a:r>
                <a:rPr lang="en-US" sz="2400">
                  <a:solidFill>
                    <a:schemeClr val="tx1"/>
                  </a:solidFill>
                </a:rPr>
                <a:t>I must say, I started to feel a bit more energy taking the iron!  </a:t>
              </a:r>
              <a:endParaRPr lang="en-CA" sz="1800">
                <a:solidFill>
                  <a:schemeClr val="tx1"/>
                </a:solidFill>
              </a:endParaRPr>
            </a:p>
          </p:txBody>
        </p:sp>
      </p:grpSp>
      <p:grpSp>
        <p:nvGrpSpPr>
          <p:cNvPr id="9" name="Group 8">
            <a:extLst>
              <a:ext uri="{FF2B5EF4-FFF2-40B4-BE49-F238E27FC236}">
                <a16:creationId xmlns:a16="http://schemas.microsoft.com/office/drawing/2014/main" id="{740A3D14-0C89-A425-40F9-D3167583802F}"/>
              </a:ext>
            </a:extLst>
          </p:cNvPr>
          <p:cNvGrpSpPr/>
          <p:nvPr/>
        </p:nvGrpSpPr>
        <p:grpSpPr>
          <a:xfrm>
            <a:off x="5454607" y="2480019"/>
            <a:ext cx="5080444" cy="2786248"/>
            <a:chOff x="5237448" y="953709"/>
            <a:chExt cx="5080444" cy="3992733"/>
          </a:xfrm>
        </p:grpSpPr>
        <p:sp>
          <p:nvSpPr>
            <p:cNvPr id="10" name="Speech Bubble: Oval 9">
              <a:extLst>
                <a:ext uri="{FF2B5EF4-FFF2-40B4-BE49-F238E27FC236}">
                  <a16:creationId xmlns:a16="http://schemas.microsoft.com/office/drawing/2014/main" id="{63BD251A-09A9-8D84-C95C-24FE26766BDC}"/>
                </a:ext>
              </a:extLst>
            </p:cNvPr>
            <p:cNvSpPr/>
            <p:nvPr/>
          </p:nvSpPr>
          <p:spPr>
            <a:xfrm flipH="1">
              <a:off x="5237448" y="953709"/>
              <a:ext cx="5080444" cy="3992733"/>
            </a:xfrm>
            <a:prstGeom prst="wedgeEllipseCallout">
              <a:avLst>
                <a:gd name="adj1" fmla="val -54692"/>
                <a:gd name="adj2" fmla="val -62170"/>
              </a:avLst>
            </a:prstGeom>
            <a:solidFill>
              <a:schemeClr val="accent4">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11" name="TextBox 10">
              <a:extLst>
                <a:ext uri="{FF2B5EF4-FFF2-40B4-BE49-F238E27FC236}">
                  <a16:creationId xmlns:a16="http://schemas.microsoft.com/office/drawing/2014/main" id="{9F71D8C3-6B04-52F1-FFAB-39286155DAE5}"/>
                </a:ext>
              </a:extLst>
            </p:cNvPr>
            <p:cNvSpPr txBox="1"/>
            <p:nvPr/>
          </p:nvSpPr>
          <p:spPr>
            <a:xfrm>
              <a:off x="5980337" y="1317581"/>
              <a:ext cx="3805487" cy="3307861"/>
            </a:xfrm>
            <a:prstGeom prst="rect">
              <a:avLst/>
            </a:prstGeom>
            <a:noFill/>
          </p:spPr>
          <p:txBody>
            <a:bodyPr wrap="square">
              <a:spAutoFit/>
            </a:bodyPr>
            <a:lstStyle/>
            <a:p>
              <a:pPr algn="ctr"/>
              <a:r>
                <a:rPr lang="en-US" sz="2400">
                  <a:solidFill>
                    <a:schemeClr val="tx1"/>
                  </a:solidFill>
                </a:rPr>
                <a:t>But I have my period now and </a:t>
              </a:r>
              <a:r>
                <a:rPr lang="en-US" sz="2400"/>
                <a:t>I am going through a super tampon every few hours! I can’t take this anymore, I have had to leave work the last two days!</a:t>
              </a:r>
              <a:endParaRPr lang="en-CA" sz="1800">
                <a:solidFill>
                  <a:schemeClr val="tx1"/>
                </a:solidFill>
              </a:endParaRPr>
            </a:p>
          </p:txBody>
        </p:sp>
      </p:grpSp>
    </p:spTree>
    <p:custDataLst>
      <p:tags r:id="rId1"/>
    </p:custDataLst>
    <p:extLst>
      <p:ext uri="{BB962C8B-B14F-4D97-AF65-F5344CB8AC3E}">
        <p14:creationId xmlns:p14="http://schemas.microsoft.com/office/powerpoint/2010/main" val="218012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15FE-9945-2049-8A50-01B24FFCB9A4}"/>
              </a:ext>
            </a:extLst>
          </p:cNvPr>
          <p:cNvSpPr>
            <a:spLocks noGrp="1"/>
          </p:cNvSpPr>
          <p:nvPr>
            <p:ph type="title"/>
          </p:nvPr>
        </p:nvSpPr>
        <p:spPr>
          <a:xfrm>
            <a:off x="838200" y="198448"/>
            <a:ext cx="10515600" cy="1325563"/>
          </a:xfrm>
        </p:spPr>
        <p:txBody>
          <a:bodyPr/>
          <a:lstStyle/>
          <a:p>
            <a:pPr algn="r"/>
            <a:r>
              <a:rPr lang="en-US" err="1"/>
              <a:t>Mr</a:t>
            </a:r>
            <a:r>
              <a:rPr lang="en-US"/>
              <a:t> Ken </a:t>
            </a:r>
            <a:r>
              <a:rPr lang="en-US" err="1"/>
              <a:t>Dosette</a:t>
            </a:r>
            <a:r>
              <a:rPr lang="en-US"/>
              <a:t>, 69</a:t>
            </a:r>
          </a:p>
        </p:txBody>
      </p:sp>
      <p:sp>
        <p:nvSpPr>
          <p:cNvPr id="12" name="Content Placeholder 2">
            <a:extLst>
              <a:ext uri="{FF2B5EF4-FFF2-40B4-BE49-F238E27FC236}">
                <a16:creationId xmlns:a16="http://schemas.microsoft.com/office/drawing/2014/main" id="{C351CC29-891E-8C48-8CB1-75C72F6443E2}"/>
              </a:ext>
            </a:extLst>
          </p:cNvPr>
          <p:cNvSpPr>
            <a:spLocks noGrp="1"/>
          </p:cNvSpPr>
          <p:nvPr>
            <p:ph idx="1"/>
          </p:nvPr>
        </p:nvSpPr>
        <p:spPr>
          <a:xfrm>
            <a:off x="383059" y="1406907"/>
            <a:ext cx="9739718" cy="1246495"/>
          </a:xfrm>
        </p:spPr>
        <p:txBody>
          <a:bodyPr vert="horz" lIns="91440" tIns="45720" rIns="91440" bIns="45720" rtlCol="0" anchor="t">
            <a:noAutofit/>
          </a:bodyPr>
          <a:lstStyle/>
          <a:p>
            <a:r>
              <a:rPr lang="en-US" altLang="en-US" sz="2400">
                <a:latin typeface="Helvetica Neue" panose="02000503000000020004" pitchFamily="2" charset="0"/>
                <a:ea typeface="Helvetica Neue" panose="02000503000000020004" pitchFamily="2" charset="0"/>
                <a:cs typeface="Helvetica Neue" panose="02000503000000020004" pitchFamily="2" charset="0"/>
              </a:rPr>
              <a:t>Last visit Ken was in for refills with his daughter.  It seemed your medication list did not match Ken’s and he didn’t know which medications he is taking. You asked them to book the next available appointment and to come with all of his medications.</a:t>
            </a:r>
          </a:p>
          <a:p>
            <a:r>
              <a:rPr lang="en-US" altLang="en-US" sz="2400">
                <a:latin typeface="Helvetica Neue" panose="02000503000000020004" pitchFamily="2" charset="0"/>
                <a:ea typeface="Helvetica Neue" panose="02000503000000020004" pitchFamily="2" charset="0"/>
                <a:cs typeface="Helvetica Neue" panose="02000503000000020004" pitchFamily="2" charset="0"/>
              </a:rPr>
              <a:t>Today, his daughter Lori hands you a grocery-size plastic bag filled with medications. </a:t>
            </a:r>
          </a:p>
        </p:txBody>
      </p:sp>
      <p:sp>
        <p:nvSpPr>
          <p:cNvPr id="19" name="Rounded Rectangular Callout 6">
            <a:extLst>
              <a:ext uri="{FF2B5EF4-FFF2-40B4-BE49-F238E27FC236}">
                <a16:creationId xmlns:a16="http://schemas.microsoft.com/office/drawing/2014/main" id="{0952DEEB-B917-D8F5-58BD-AF69FD11ECC8}"/>
              </a:ext>
            </a:extLst>
          </p:cNvPr>
          <p:cNvSpPr/>
          <p:nvPr/>
        </p:nvSpPr>
        <p:spPr>
          <a:xfrm>
            <a:off x="724511" y="3816254"/>
            <a:ext cx="2970536" cy="943266"/>
          </a:xfrm>
          <a:prstGeom prst="wedgeRoundRectCallout">
            <a:avLst>
              <a:gd name="adj1" fmla="val -69747"/>
              <a:gd name="adj2" fmla="val 64091"/>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99FF3CD-A6D3-6B2A-DB22-4111EB218465}"/>
              </a:ext>
            </a:extLst>
          </p:cNvPr>
          <p:cNvSpPr txBox="1"/>
          <p:nvPr/>
        </p:nvSpPr>
        <p:spPr>
          <a:xfrm>
            <a:off x="699245" y="3816254"/>
            <a:ext cx="3133585" cy="861774"/>
          </a:xfrm>
          <a:prstGeom prst="rect">
            <a:avLst/>
          </a:prstGeom>
          <a:noFill/>
        </p:spPr>
        <p:txBody>
          <a:bodyPr wrap="square" rtlCol="0">
            <a:spAutoFit/>
          </a:bodyPr>
          <a:lstStyle/>
          <a:p>
            <a:pPr algn="ctr"/>
            <a:r>
              <a:rPr lang="en-US" sz="2400" dirty="0">
                <a:solidFill>
                  <a:schemeClr val="bg1"/>
                </a:solidFill>
              </a:rPr>
              <a:t>Well, that’s quite the bag of medications</a:t>
            </a:r>
            <a:r>
              <a:rPr lang="en-US" sz="2600" dirty="0">
                <a:solidFill>
                  <a:schemeClr val="bg1"/>
                </a:solidFill>
              </a:rPr>
              <a:t>. </a:t>
            </a:r>
            <a:endParaRPr lang="en-US" sz="2400" dirty="0">
              <a:solidFill>
                <a:schemeClr val="bg1"/>
              </a:solidFill>
            </a:endParaRPr>
          </a:p>
        </p:txBody>
      </p:sp>
      <p:sp>
        <p:nvSpPr>
          <p:cNvPr id="21" name="Oval Callout 7">
            <a:extLst>
              <a:ext uri="{FF2B5EF4-FFF2-40B4-BE49-F238E27FC236}">
                <a16:creationId xmlns:a16="http://schemas.microsoft.com/office/drawing/2014/main" id="{675827F0-DECF-B740-676C-488CFF7C3C26}"/>
              </a:ext>
            </a:extLst>
          </p:cNvPr>
          <p:cNvSpPr/>
          <p:nvPr/>
        </p:nvSpPr>
        <p:spPr>
          <a:xfrm>
            <a:off x="3695046" y="4001429"/>
            <a:ext cx="6427731" cy="1449664"/>
          </a:xfrm>
          <a:prstGeom prst="wedgeEllipseCallout">
            <a:avLst>
              <a:gd name="adj1" fmla="val 56176"/>
              <a:gd name="adj2" fmla="val -85437"/>
            </a:avLst>
          </a:prstGeom>
          <a:solidFill>
            <a:schemeClr val="accent4">
              <a:lumMod val="20000"/>
              <a:lumOff val="80000"/>
            </a:schemeClr>
          </a:solid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78123B3-F45B-39CD-0940-A2C614869899}"/>
              </a:ext>
            </a:extLst>
          </p:cNvPr>
          <p:cNvSpPr txBox="1"/>
          <p:nvPr/>
        </p:nvSpPr>
        <p:spPr>
          <a:xfrm>
            <a:off x="4191354" y="4159355"/>
            <a:ext cx="5572899" cy="1200329"/>
          </a:xfrm>
          <a:prstGeom prst="rect">
            <a:avLst/>
          </a:prstGeom>
          <a:noFill/>
        </p:spPr>
        <p:txBody>
          <a:bodyPr wrap="square" rtlCol="0">
            <a:spAutoFit/>
          </a:bodyPr>
          <a:lstStyle/>
          <a:p>
            <a:pPr algn="ctr"/>
            <a:r>
              <a:rPr lang="en-US" sz="2400" dirty="0" err="1"/>
              <a:t>Ya</a:t>
            </a:r>
            <a:r>
              <a:rPr lang="en-US" sz="2400" dirty="0"/>
              <a:t>, I was talking to Lori on the way here. We’re wondering if there is any way to cut down all those pills. </a:t>
            </a:r>
          </a:p>
        </p:txBody>
      </p:sp>
      <p:sp>
        <p:nvSpPr>
          <p:cNvPr id="23" name="Rounded Rectangular Callout 6">
            <a:extLst>
              <a:ext uri="{FF2B5EF4-FFF2-40B4-BE49-F238E27FC236}">
                <a16:creationId xmlns:a16="http://schemas.microsoft.com/office/drawing/2014/main" id="{A3C14472-81D5-72BB-BC3A-20149958647C}"/>
              </a:ext>
            </a:extLst>
          </p:cNvPr>
          <p:cNvSpPr/>
          <p:nvPr/>
        </p:nvSpPr>
        <p:spPr>
          <a:xfrm>
            <a:off x="353338" y="5186240"/>
            <a:ext cx="4520587" cy="1200329"/>
          </a:xfrm>
          <a:prstGeom prst="wedgeRoundRectCallout">
            <a:avLst>
              <a:gd name="adj1" fmla="val -54243"/>
              <a:gd name="adj2" fmla="val -69060"/>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5ED65AEA-BEC2-128E-5299-1997E7D183C0}"/>
              </a:ext>
            </a:extLst>
          </p:cNvPr>
          <p:cNvSpPr txBox="1"/>
          <p:nvPr/>
        </p:nvSpPr>
        <p:spPr>
          <a:xfrm>
            <a:off x="328073" y="5164282"/>
            <a:ext cx="4643320" cy="1200329"/>
          </a:xfrm>
          <a:prstGeom prst="rect">
            <a:avLst/>
          </a:prstGeom>
          <a:noFill/>
        </p:spPr>
        <p:txBody>
          <a:bodyPr wrap="square" rtlCol="0">
            <a:spAutoFit/>
          </a:bodyPr>
          <a:lstStyle/>
          <a:p>
            <a:pPr algn="ctr"/>
            <a:r>
              <a:rPr lang="en-US" sz="2400" dirty="0">
                <a:solidFill>
                  <a:schemeClr val="bg1"/>
                </a:solidFill>
              </a:rPr>
              <a:t>It is a lot.  Let’s start at the beginning and see which ones we can remove</a:t>
            </a:r>
          </a:p>
        </p:txBody>
      </p:sp>
      <p:pic>
        <p:nvPicPr>
          <p:cNvPr id="5" name="Picture 4" descr="A cartoon of a person&#10;&#10;Description automatically generated">
            <a:extLst>
              <a:ext uri="{FF2B5EF4-FFF2-40B4-BE49-F238E27FC236}">
                <a16:creationId xmlns:a16="http://schemas.microsoft.com/office/drawing/2014/main" id="{847D0F90-CB11-CF93-3F75-B1AC99C0D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0583" y="1427265"/>
            <a:ext cx="3101432" cy="5721243"/>
          </a:xfrm>
          <a:prstGeom prst="rect">
            <a:avLst/>
          </a:prstGeom>
        </p:spPr>
      </p:pic>
    </p:spTree>
    <p:extLst>
      <p:ext uri="{BB962C8B-B14F-4D97-AF65-F5344CB8AC3E}">
        <p14:creationId xmlns:p14="http://schemas.microsoft.com/office/powerpoint/2010/main" val="22612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p:bldP spid="23" grpId="0" animBg="1"/>
      <p:bldP spid="2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E2E7A3-CED1-CCC7-9826-9DEAA599F799}"/>
              </a:ext>
            </a:extLst>
          </p:cNvPr>
          <p:cNvPicPr>
            <a:picLocks noChangeAspect="1"/>
          </p:cNvPicPr>
          <p:nvPr/>
        </p:nvPicPr>
        <p:blipFill>
          <a:blip r:embed="rId3"/>
          <a:stretch>
            <a:fillRect/>
          </a:stretch>
        </p:blipFill>
        <p:spPr>
          <a:xfrm>
            <a:off x="9413882" y="392215"/>
            <a:ext cx="3721100" cy="6858000"/>
          </a:xfrm>
          <a:prstGeom prst="rect">
            <a:avLst/>
          </a:prstGeom>
        </p:spPr>
      </p:pic>
      <p:sp>
        <p:nvSpPr>
          <p:cNvPr id="2" name="TextBox 1">
            <a:extLst>
              <a:ext uri="{FF2B5EF4-FFF2-40B4-BE49-F238E27FC236}">
                <a16:creationId xmlns:a16="http://schemas.microsoft.com/office/drawing/2014/main" id="{16BF4379-3366-4374-9E5B-F442EF56B561}"/>
              </a:ext>
            </a:extLst>
          </p:cNvPr>
          <p:cNvSpPr txBox="1"/>
          <p:nvPr/>
        </p:nvSpPr>
        <p:spPr>
          <a:xfrm>
            <a:off x="324200" y="620982"/>
            <a:ext cx="5576514" cy="2308324"/>
          </a:xfrm>
          <a:prstGeom prst="rect">
            <a:avLst/>
          </a:prstGeom>
          <a:noFill/>
        </p:spPr>
        <p:txBody>
          <a:bodyPr wrap="square" rtlCol="0">
            <a:spAutoFit/>
          </a:bodyPr>
          <a:lstStyle/>
          <a:p>
            <a:r>
              <a:rPr lang="en-US" sz="2400"/>
              <a:t>From before you noted that Farrah had no remarkable PMH and no family history of</a:t>
            </a:r>
            <a:r>
              <a:rPr lang="en-CA" sz="2400"/>
              <a:t> celiac disease, colon cancer, other GI disorders.   Her TSH was normal.</a:t>
            </a:r>
          </a:p>
          <a:p>
            <a:endParaRPr lang="en-CA" sz="2400"/>
          </a:p>
          <a:p>
            <a:endParaRPr lang="en-CA" sz="2400"/>
          </a:p>
        </p:txBody>
      </p:sp>
      <p:sp>
        <p:nvSpPr>
          <p:cNvPr id="8" name="Title 1">
            <a:extLst>
              <a:ext uri="{FF2B5EF4-FFF2-40B4-BE49-F238E27FC236}">
                <a16:creationId xmlns:a16="http://schemas.microsoft.com/office/drawing/2014/main" id="{B79961B1-6DB1-452B-8C10-EBBA30EED157}"/>
              </a:ext>
            </a:extLst>
          </p:cNvPr>
          <p:cNvSpPr txBox="1">
            <a:spLocks/>
          </p:cNvSpPr>
          <p:nvPr/>
        </p:nvSpPr>
        <p:spPr>
          <a:xfrm>
            <a:off x="7407204" y="375106"/>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sp>
        <p:nvSpPr>
          <p:cNvPr id="4" name="Rounded Rectangular Callout 3">
            <a:extLst>
              <a:ext uri="{FF2B5EF4-FFF2-40B4-BE49-F238E27FC236}">
                <a16:creationId xmlns:a16="http://schemas.microsoft.com/office/drawing/2014/main" id="{566651B6-A2B7-FA44-BF43-E3976A614EBD}"/>
              </a:ext>
            </a:extLst>
          </p:cNvPr>
          <p:cNvSpPr/>
          <p:nvPr/>
        </p:nvSpPr>
        <p:spPr>
          <a:xfrm>
            <a:off x="1029840" y="3036786"/>
            <a:ext cx="3373396" cy="2006638"/>
          </a:xfrm>
          <a:prstGeom prst="wedgeRoundRectCallout">
            <a:avLst>
              <a:gd name="adj1" fmla="val -71721"/>
              <a:gd name="adj2" fmla="val 42857"/>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Have you ever had unexpected bleeding? Does anyone in your family have a bleeding disorder?  </a:t>
            </a:r>
            <a:endParaRPr lang="en-CA" sz="2400"/>
          </a:p>
        </p:txBody>
      </p:sp>
      <p:grpSp>
        <p:nvGrpSpPr>
          <p:cNvPr id="5" name="Group 4">
            <a:extLst>
              <a:ext uri="{FF2B5EF4-FFF2-40B4-BE49-F238E27FC236}">
                <a16:creationId xmlns:a16="http://schemas.microsoft.com/office/drawing/2014/main" id="{829F222B-5946-43B0-915B-D5A153BF78DD}"/>
              </a:ext>
            </a:extLst>
          </p:cNvPr>
          <p:cNvGrpSpPr/>
          <p:nvPr/>
        </p:nvGrpSpPr>
        <p:grpSpPr>
          <a:xfrm>
            <a:off x="5108875" y="2022920"/>
            <a:ext cx="5080444" cy="1330840"/>
            <a:chOff x="5237448" y="1475871"/>
            <a:chExt cx="5080444" cy="1820502"/>
          </a:xfrm>
        </p:grpSpPr>
        <p:sp>
          <p:nvSpPr>
            <p:cNvPr id="7" name="Speech Bubble: Oval 6">
              <a:extLst>
                <a:ext uri="{FF2B5EF4-FFF2-40B4-BE49-F238E27FC236}">
                  <a16:creationId xmlns:a16="http://schemas.microsoft.com/office/drawing/2014/main" id="{27F3F392-A277-45DF-B73F-F17804920397}"/>
                </a:ext>
              </a:extLst>
            </p:cNvPr>
            <p:cNvSpPr/>
            <p:nvPr/>
          </p:nvSpPr>
          <p:spPr>
            <a:xfrm flipH="1">
              <a:off x="5237448" y="1475871"/>
              <a:ext cx="5080444" cy="1820502"/>
            </a:xfrm>
            <a:prstGeom prst="wedgeEllipseCallout">
              <a:avLst>
                <a:gd name="adj1" fmla="val -60525"/>
                <a:gd name="adj2" fmla="val -45587"/>
              </a:avLst>
            </a:prstGeom>
            <a:solidFill>
              <a:schemeClr val="accent4">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9" name="TextBox 8">
              <a:extLst>
                <a:ext uri="{FF2B5EF4-FFF2-40B4-BE49-F238E27FC236}">
                  <a16:creationId xmlns:a16="http://schemas.microsoft.com/office/drawing/2014/main" id="{98A34EC4-8A73-5F44-B3F2-01F02748971A}"/>
                </a:ext>
              </a:extLst>
            </p:cNvPr>
            <p:cNvSpPr txBox="1"/>
            <p:nvPr/>
          </p:nvSpPr>
          <p:spPr>
            <a:xfrm>
              <a:off x="5454607" y="1662445"/>
              <a:ext cx="4646126" cy="1200329"/>
            </a:xfrm>
            <a:prstGeom prst="rect">
              <a:avLst/>
            </a:prstGeom>
            <a:noFill/>
          </p:spPr>
          <p:txBody>
            <a:bodyPr wrap="square">
              <a:spAutoFit/>
            </a:bodyPr>
            <a:lstStyle/>
            <a:p>
              <a:pPr algn="ctr"/>
              <a:r>
                <a:rPr lang="en-US" sz="2400">
                  <a:solidFill>
                    <a:schemeClr val="tx1"/>
                  </a:solidFill>
                </a:rPr>
                <a:t>No, I haven’t noticed anything myself and I don’t know of anything in my family.</a:t>
              </a:r>
              <a:endParaRPr lang="en-CA" sz="1800">
                <a:solidFill>
                  <a:schemeClr val="tx1"/>
                </a:solidFill>
              </a:endParaRPr>
            </a:p>
          </p:txBody>
        </p:sp>
      </p:grpSp>
      <p:sp>
        <p:nvSpPr>
          <p:cNvPr id="3" name="TextBox 2">
            <a:extLst>
              <a:ext uri="{FF2B5EF4-FFF2-40B4-BE49-F238E27FC236}">
                <a16:creationId xmlns:a16="http://schemas.microsoft.com/office/drawing/2014/main" id="{0F264E32-4ED5-384C-9736-E5B9648782BF}"/>
              </a:ext>
            </a:extLst>
          </p:cNvPr>
          <p:cNvSpPr txBox="1"/>
          <p:nvPr/>
        </p:nvSpPr>
        <p:spPr>
          <a:xfrm>
            <a:off x="324200" y="6006185"/>
            <a:ext cx="5548416" cy="461665"/>
          </a:xfrm>
          <a:prstGeom prst="rect">
            <a:avLst/>
          </a:prstGeom>
          <a:noFill/>
        </p:spPr>
        <p:txBody>
          <a:bodyPr wrap="square" rtlCol="0">
            <a:spAutoFit/>
          </a:bodyPr>
          <a:lstStyle/>
          <a:p>
            <a:r>
              <a:rPr lang="en-US" sz="2400"/>
              <a:t>On exam: BP: 104/62  HR: 72</a:t>
            </a:r>
          </a:p>
        </p:txBody>
      </p:sp>
    </p:spTree>
    <p:custDataLst>
      <p:tags r:id="rId1"/>
    </p:custDataLst>
    <p:extLst>
      <p:ext uri="{BB962C8B-B14F-4D97-AF65-F5344CB8AC3E}">
        <p14:creationId xmlns:p14="http://schemas.microsoft.com/office/powerpoint/2010/main" val="166842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1ECC2D-295A-4EA2-9D87-6E37CA1DFA55}"/>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pic>
        <p:nvPicPr>
          <p:cNvPr id="8" name="Picture 7">
            <a:extLst>
              <a:ext uri="{FF2B5EF4-FFF2-40B4-BE49-F238E27FC236}">
                <a16:creationId xmlns:a16="http://schemas.microsoft.com/office/drawing/2014/main" id="{06208FCA-5959-0CE4-BF54-71158C7645DA}"/>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9" name="Content Placeholder 2">
            <a:extLst>
              <a:ext uri="{FF2B5EF4-FFF2-40B4-BE49-F238E27FC236}">
                <a16:creationId xmlns:a16="http://schemas.microsoft.com/office/drawing/2014/main" id="{C27740D5-1DC0-194C-9D4F-CD7759C01124}"/>
              </a:ext>
            </a:extLst>
          </p:cNvPr>
          <p:cNvSpPr txBox="1">
            <a:spLocks/>
          </p:cNvSpPr>
          <p:nvPr/>
        </p:nvSpPr>
        <p:spPr>
          <a:xfrm>
            <a:off x="210658" y="4658917"/>
            <a:ext cx="8802340" cy="18149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b="1"/>
              <a:t>What testing would be indicated?</a:t>
            </a:r>
          </a:p>
          <a:p>
            <a:pPr marL="514350" indent="-514350">
              <a:spcBef>
                <a:spcPts val="0"/>
              </a:spcBef>
              <a:buFont typeface="Arial" panose="020B0604020202020204" pitchFamily="34" charset="0"/>
              <a:buAutoNum type="alphaLcParenR"/>
            </a:pPr>
            <a:r>
              <a:rPr lang="en-CA" sz="2400"/>
              <a:t>Von Willebrand factor and antigen</a:t>
            </a:r>
          </a:p>
          <a:p>
            <a:pPr marL="514350" indent="-514350">
              <a:spcBef>
                <a:spcPts val="0"/>
              </a:spcBef>
              <a:buFont typeface="Arial" panose="020B0604020202020204" pitchFamily="34" charset="0"/>
              <a:buAutoNum type="alphaLcParenR"/>
            </a:pPr>
            <a:r>
              <a:rPr lang="en-CA" sz="2400"/>
              <a:t>Ultrasound</a:t>
            </a:r>
          </a:p>
          <a:p>
            <a:pPr marL="514350" indent="-514350">
              <a:spcBef>
                <a:spcPts val="0"/>
              </a:spcBef>
              <a:buFont typeface="Arial" panose="020B0604020202020204" pitchFamily="34" charset="0"/>
              <a:buAutoNum type="alphaLcParenR"/>
            </a:pPr>
            <a:r>
              <a:rPr lang="en-CA" sz="2400"/>
              <a:t>Nothing</a:t>
            </a:r>
          </a:p>
        </p:txBody>
      </p:sp>
    </p:spTree>
    <p:custDataLst>
      <p:tags r:id="rId1"/>
    </p:custDataLst>
    <p:extLst>
      <p:ext uri="{BB962C8B-B14F-4D97-AF65-F5344CB8AC3E}">
        <p14:creationId xmlns:p14="http://schemas.microsoft.com/office/powerpoint/2010/main" val="14176446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1ECC2D-295A-4EA2-9D87-6E37CA1DFA55}"/>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pic>
        <p:nvPicPr>
          <p:cNvPr id="8" name="Picture 7">
            <a:extLst>
              <a:ext uri="{FF2B5EF4-FFF2-40B4-BE49-F238E27FC236}">
                <a16:creationId xmlns:a16="http://schemas.microsoft.com/office/drawing/2014/main" id="{06208FCA-5959-0CE4-BF54-71158C7645DA}"/>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2" name="Content Placeholder 2">
            <a:extLst>
              <a:ext uri="{FF2B5EF4-FFF2-40B4-BE49-F238E27FC236}">
                <a16:creationId xmlns:a16="http://schemas.microsoft.com/office/drawing/2014/main" id="{F72F6C4E-323E-65EE-4767-037218CFE01E}"/>
              </a:ext>
            </a:extLst>
          </p:cNvPr>
          <p:cNvSpPr txBox="1">
            <a:spLocks/>
          </p:cNvSpPr>
          <p:nvPr/>
        </p:nvSpPr>
        <p:spPr>
          <a:xfrm>
            <a:off x="210658" y="1123502"/>
            <a:ext cx="9392976" cy="3088276"/>
          </a:xfrm>
          <a:prstGeom prst="rect">
            <a:avLst/>
          </a:prstGeom>
          <a:solidFill>
            <a:schemeClr val="accent4">
              <a:lumMod val="60000"/>
              <a:lumOff val="40000"/>
            </a:schemeClr>
          </a:solidFill>
          <a:ln w="28575">
            <a:solidFill>
              <a:srgbClr val="FFC00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400" b="1"/>
              <a:t>Von Willebrand Disease</a:t>
            </a:r>
            <a:endParaRPr lang="en-US"/>
          </a:p>
          <a:p>
            <a:pPr marL="914400" lvl="1" indent="-457200">
              <a:spcBef>
                <a:spcPts val="0"/>
              </a:spcBef>
            </a:pPr>
            <a:r>
              <a:rPr lang="en-US"/>
              <a:t>Prevalence in women with menorrhagia could be 10-18%</a:t>
            </a:r>
            <a:endParaRPr lang="en-US">
              <a:ea typeface="Calibri" panose="020F0502020204030204"/>
              <a:cs typeface="Calibri" panose="020F0502020204030204"/>
            </a:endParaRPr>
          </a:p>
          <a:p>
            <a:pPr lvl="1">
              <a:spcBef>
                <a:spcPts val="0"/>
              </a:spcBef>
            </a:pPr>
            <a:r>
              <a:rPr lang="en-US"/>
              <a:t>Usually associated with other unusual bruising/bleeding.</a:t>
            </a:r>
          </a:p>
          <a:p>
            <a:pPr lvl="1">
              <a:spcBef>
                <a:spcPts val="0"/>
              </a:spcBef>
            </a:pPr>
            <a:r>
              <a:rPr lang="en-US"/>
              <a:t>Difficult to diagnose, rely on a combination of clinical features and laboratory assessment of von Willebrand factor antigen (</a:t>
            </a:r>
            <a:r>
              <a:rPr lang="en-US" err="1"/>
              <a:t>VWF:Ag</a:t>
            </a:r>
            <a:r>
              <a:rPr lang="en-US"/>
              <a:t>), von Willebrand factor functional activity (</a:t>
            </a:r>
            <a:r>
              <a:rPr lang="en-US" err="1"/>
              <a:t>VWF:Ac</a:t>
            </a:r>
            <a:r>
              <a:rPr lang="en-US"/>
              <a:t>) or FVIII assay </a:t>
            </a:r>
            <a:endParaRPr lang="en-US">
              <a:effectLst/>
              <a:ea typeface="Calibri"/>
              <a:cs typeface="Calibri"/>
            </a:endParaRPr>
          </a:p>
          <a:p>
            <a:pPr lvl="2">
              <a:spcBef>
                <a:spcPts val="0"/>
              </a:spcBef>
            </a:pPr>
            <a:r>
              <a:rPr lang="en-US" sz="2400"/>
              <a:t>These serum markers f</a:t>
            </a:r>
            <a:r>
              <a:rPr lang="en-US" sz="2400">
                <a:effectLst/>
              </a:rPr>
              <a:t>luctuate within the same woman at different phases of menstrual cycle</a:t>
            </a:r>
          </a:p>
        </p:txBody>
      </p:sp>
      <p:sp>
        <p:nvSpPr>
          <p:cNvPr id="9" name="Content Placeholder 2">
            <a:extLst>
              <a:ext uri="{FF2B5EF4-FFF2-40B4-BE49-F238E27FC236}">
                <a16:creationId xmlns:a16="http://schemas.microsoft.com/office/drawing/2014/main" id="{34D62CD8-C066-0B4C-B6EE-9213EBAE5AFA}"/>
              </a:ext>
            </a:extLst>
          </p:cNvPr>
          <p:cNvSpPr txBox="1">
            <a:spLocks/>
          </p:cNvSpPr>
          <p:nvPr/>
        </p:nvSpPr>
        <p:spPr>
          <a:xfrm>
            <a:off x="210658" y="4658917"/>
            <a:ext cx="8802340" cy="18149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b="1"/>
              <a:t>What further testing would be indicated?</a:t>
            </a:r>
          </a:p>
          <a:p>
            <a:pPr marL="514350" indent="-514350">
              <a:spcBef>
                <a:spcPts val="0"/>
              </a:spcBef>
              <a:buFont typeface="Arial" panose="020B0604020202020204" pitchFamily="34" charset="0"/>
              <a:buAutoNum type="alphaLcParenR"/>
            </a:pPr>
            <a:r>
              <a:rPr lang="en-CA" sz="2400"/>
              <a:t>Von Willebrand factor and antigen</a:t>
            </a:r>
          </a:p>
          <a:p>
            <a:pPr marL="514350" indent="-514350">
              <a:spcBef>
                <a:spcPts val="0"/>
              </a:spcBef>
              <a:buFont typeface="Arial" panose="020B0604020202020204" pitchFamily="34" charset="0"/>
              <a:buAutoNum type="alphaLcParenR"/>
            </a:pPr>
            <a:r>
              <a:rPr lang="en-CA" sz="2400"/>
              <a:t>Ultrasound</a:t>
            </a:r>
          </a:p>
          <a:p>
            <a:pPr marL="514350" indent="-514350">
              <a:spcBef>
                <a:spcPts val="0"/>
              </a:spcBef>
              <a:buFont typeface="Arial" panose="020B0604020202020204" pitchFamily="34" charset="0"/>
              <a:buAutoNum type="alphaLcParenR"/>
            </a:pPr>
            <a:r>
              <a:rPr lang="en-CA" sz="2400" b="1">
                <a:solidFill>
                  <a:schemeClr val="accent6"/>
                </a:solidFill>
              </a:rPr>
              <a:t>Nothing</a:t>
            </a:r>
          </a:p>
        </p:txBody>
      </p:sp>
    </p:spTree>
    <p:custDataLst>
      <p:tags r:id="rId1"/>
    </p:custDataLst>
    <p:extLst>
      <p:ext uri="{BB962C8B-B14F-4D97-AF65-F5344CB8AC3E}">
        <p14:creationId xmlns:p14="http://schemas.microsoft.com/office/powerpoint/2010/main" val="48870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1ECC2D-295A-4EA2-9D87-6E37CA1DFA55}"/>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pic>
        <p:nvPicPr>
          <p:cNvPr id="8" name="Picture 7">
            <a:extLst>
              <a:ext uri="{FF2B5EF4-FFF2-40B4-BE49-F238E27FC236}">
                <a16:creationId xmlns:a16="http://schemas.microsoft.com/office/drawing/2014/main" id="{06208FCA-5959-0CE4-BF54-71158C7645DA}"/>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3" name="8-Point Star 2">
            <a:extLst>
              <a:ext uri="{FF2B5EF4-FFF2-40B4-BE49-F238E27FC236}">
                <a16:creationId xmlns:a16="http://schemas.microsoft.com/office/drawing/2014/main" id="{96E18CA0-4B7C-D9FF-131C-47AB2F1FA485}"/>
              </a:ext>
            </a:extLst>
          </p:cNvPr>
          <p:cNvSpPr/>
          <p:nvPr/>
        </p:nvSpPr>
        <p:spPr>
          <a:xfrm>
            <a:off x="1481070" y="1521794"/>
            <a:ext cx="7469747" cy="4758886"/>
          </a:xfrm>
          <a:prstGeom prst="star8">
            <a:avLst/>
          </a:prstGeom>
          <a:solidFill>
            <a:schemeClr val="accent6">
              <a:lumMod val="40000"/>
              <a:lumOff val="60000"/>
            </a:schemeClr>
          </a:solidFill>
          <a:ln w="317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Though Heavy Menstrual Bleeding has been defined as &gt;80ml/cycle, blood loss volume does not correlate with patient experience or poor iron status except at &gt;120ml/cycle blood loss.</a:t>
            </a:r>
            <a:endParaRPr lang="en-US" sz="2800">
              <a:solidFill>
                <a:schemeClr val="tx1"/>
              </a:solidFill>
            </a:endParaRPr>
          </a:p>
        </p:txBody>
      </p:sp>
    </p:spTree>
    <p:custDataLst>
      <p:tags r:id="rId1"/>
    </p:custDataLst>
    <p:extLst>
      <p:ext uri="{BB962C8B-B14F-4D97-AF65-F5344CB8AC3E}">
        <p14:creationId xmlns:p14="http://schemas.microsoft.com/office/powerpoint/2010/main" val="17939004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1ECC2D-295A-4EA2-9D87-6E37CA1DFA55}"/>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pic>
        <p:nvPicPr>
          <p:cNvPr id="8" name="Picture 7">
            <a:extLst>
              <a:ext uri="{FF2B5EF4-FFF2-40B4-BE49-F238E27FC236}">
                <a16:creationId xmlns:a16="http://schemas.microsoft.com/office/drawing/2014/main" id="{06208FCA-5959-0CE4-BF54-71158C7645DA}"/>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2" name="Content Placeholder 2">
            <a:extLst>
              <a:ext uri="{FF2B5EF4-FFF2-40B4-BE49-F238E27FC236}">
                <a16:creationId xmlns:a16="http://schemas.microsoft.com/office/drawing/2014/main" id="{F72F6C4E-323E-65EE-4767-037218CFE01E}"/>
              </a:ext>
            </a:extLst>
          </p:cNvPr>
          <p:cNvSpPr txBox="1">
            <a:spLocks/>
          </p:cNvSpPr>
          <p:nvPr/>
        </p:nvSpPr>
        <p:spPr>
          <a:xfrm>
            <a:off x="292527" y="1049557"/>
            <a:ext cx="9392976" cy="3356187"/>
          </a:xfrm>
          <a:prstGeom prst="rect">
            <a:avLst/>
          </a:prstGeom>
          <a:solidFill>
            <a:schemeClr val="accent4">
              <a:lumMod val="60000"/>
              <a:lumOff val="40000"/>
            </a:schemeClr>
          </a:solidFill>
          <a:ln w="28575">
            <a:solidFill>
              <a:srgbClr val="FFC000"/>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400"/>
          </a:p>
          <a:p>
            <a:pPr>
              <a:spcBef>
                <a:spcPts val="0"/>
              </a:spcBef>
            </a:pPr>
            <a:r>
              <a:rPr lang="en-US" sz="2400"/>
              <a:t>Very limited data exists comparing desmopressin (von Willebrand specific treatment) to other treatments for menorrhagia</a:t>
            </a:r>
          </a:p>
          <a:p>
            <a:pPr lvl="1"/>
            <a:r>
              <a:rPr lang="en-US"/>
              <a:t>One Cochrane review in patients with bleeding disorders found </a:t>
            </a:r>
            <a:r>
              <a:rPr lang="en-US" b="0" i="0" u="none" strike="noStrike" baseline="0">
                <a:latin typeface="SourceSansPro-Regular"/>
              </a:rPr>
              <a:t>a single study (N=116) that showed better reduction in menstrual blood loss with tranexamic acid compared to desmopressin (p&lt;0.0002)</a:t>
            </a:r>
          </a:p>
          <a:p>
            <a:pPr algn="l"/>
            <a:r>
              <a:rPr lang="en-US" sz="2400">
                <a:latin typeface="SourceSansPro-Regular"/>
              </a:rPr>
              <a:t>Trials that examine treatment for menorrhagia do not routinely check for von Willebrand Disease but given its prevalence of 10-18% in women with menorrhagia, these women are likely included in the trials of management.  </a:t>
            </a:r>
            <a:endParaRPr lang="en-US" sz="2400"/>
          </a:p>
          <a:p>
            <a:pPr>
              <a:spcBef>
                <a:spcPts val="0"/>
              </a:spcBef>
            </a:pPr>
            <a:endParaRPr lang="en-US">
              <a:effectLst/>
            </a:endParaRPr>
          </a:p>
        </p:txBody>
      </p:sp>
      <p:sp>
        <p:nvSpPr>
          <p:cNvPr id="10" name="Content Placeholder 2">
            <a:extLst>
              <a:ext uri="{FF2B5EF4-FFF2-40B4-BE49-F238E27FC236}">
                <a16:creationId xmlns:a16="http://schemas.microsoft.com/office/drawing/2014/main" id="{1C577CFA-3271-274C-9745-AA6C0FCBB1F5}"/>
              </a:ext>
            </a:extLst>
          </p:cNvPr>
          <p:cNvSpPr txBox="1">
            <a:spLocks/>
          </p:cNvSpPr>
          <p:nvPr/>
        </p:nvSpPr>
        <p:spPr>
          <a:xfrm>
            <a:off x="210658" y="4658917"/>
            <a:ext cx="8802340" cy="18149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b="1"/>
              <a:t>What further testing would be indicated?</a:t>
            </a:r>
          </a:p>
          <a:p>
            <a:pPr marL="514350" indent="-514350">
              <a:spcBef>
                <a:spcPts val="0"/>
              </a:spcBef>
              <a:buFont typeface="Arial" panose="020B0604020202020204" pitchFamily="34" charset="0"/>
              <a:buAutoNum type="alphaLcParenR"/>
            </a:pPr>
            <a:r>
              <a:rPr lang="en-CA" sz="2400"/>
              <a:t>Von Willebrand factor and antigen</a:t>
            </a:r>
          </a:p>
          <a:p>
            <a:pPr marL="514350" indent="-514350">
              <a:spcBef>
                <a:spcPts val="0"/>
              </a:spcBef>
              <a:buFont typeface="Arial" panose="020B0604020202020204" pitchFamily="34" charset="0"/>
              <a:buAutoNum type="alphaLcParenR"/>
            </a:pPr>
            <a:r>
              <a:rPr lang="en-CA" sz="2400"/>
              <a:t>Ultrasound</a:t>
            </a:r>
          </a:p>
          <a:p>
            <a:pPr marL="514350" indent="-514350">
              <a:spcBef>
                <a:spcPts val="0"/>
              </a:spcBef>
              <a:buFont typeface="Arial" panose="020B0604020202020204" pitchFamily="34" charset="0"/>
              <a:buAutoNum type="alphaLcParenR"/>
            </a:pPr>
            <a:r>
              <a:rPr lang="en-CA" sz="2400" b="1">
                <a:solidFill>
                  <a:schemeClr val="accent6"/>
                </a:solidFill>
              </a:rPr>
              <a:t>Nothing</a:t>
            </a:r>
          </a:p>
          <a:p>
            <a:pPr marL="514350" indent="-514350">
              <a:spcBef>
                <a:spcPts val="0"/>
              </a:spcBef>
              <a:buFont typeface="Arial" panose="020B0604020202020204" pitchFamily="34" charset="0"/>
              <a:buAutoNum type="alphaLcParenR"/>
            </a:pPr>
            <a:endParaRPr lang="en-CA" sz="2400"/>
          </a:p>
        </p:txBody>
      </p:sp>
    </p:spTree>
    <p:custDataLst>
      <p:tags r:id="rId1"/>
    </p:custDataLst>
    <p:extLst>
      <p:ext uri="{BB962C8B-B14F-4D97-AF65-F5344CB8AC3E}">
        <p14:creationId xmlns:p14="http://schemas.microsoft.com/office/powerpoint/2010/main" val="178866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1ECC2D-295A-4EA2-9D87-6E37CA1DFA55}"/>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pic>
        <p:nvPicPr>
          <p:cNvPr id="8" name="Picture 7">
            <a:extLst>
              <a:ext uri="{FF2B5EF4-FFF2-40B4-BE49-F238E27FC236}">
                <a16:creationId xmlns:a16="http://schemas.microsoft.com/office/drawing/2014/main" id="{06208FCA-5959-0CE4-BF54-71158C7645DA}"/>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2" name="Content Placeholder 2">
            <a:extLst>
              <a:ext uri="{FF2B5EF4-FFF2-40B4-BE49-F238E27FC236}">
                <a16:creationId xmlns:a16="http://schemas.microsoft.com/office/drawing/2014/main" id="{F72F6C4E-323E-65EE-4767-037218CFE01E}"/>
              </a:ext>
            </a:extLst>
          </p:cNvPr>
          <p:cNvSpPr txBox="1">
            <a:spLocks/>
          </p:cNvSpPr>
          <p:nvPr/>
        </p:nvSpPr>
        <p:spPr>
          <a:xfrm>
            <a:off x="332508" y="1372001"/>
            <a:ext cx="8680489" cy="2878028"/>
          </a:xfrm>
          <a:prstGeom prst="rect">
            <a:avLst/>
          </a:prstGeom>
          <a:solidFill>
            <a:schemeClr val="accent4">
              <a:lumMod val="60000"/>
              <a:lumOff val="40000"/>
            </a:schemeClr>
          </a:solidFill>
          <a:ln w="28575">
            <a:solidFill>
              <a:srgbClr val="FFC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400" b="1" i="0">
                <a:effectLst/>
              </a:rPr>
              <a:t>SOGC Guidelines for Abnormal Uterine Bleeding (2018)</a:t>
            </a:r>
          </a:p>
          <a:p>
            <a:pPr>
              <a:spcBef>
                <a:spcPts val="0"/>
              </a:spcBef>
            </a:pPr>
            <a:r>
              <a:rPr lang="en-US" sz="2400" b="0" i="0">
                <a:effectLst/>
              </a:rPr>
              <a:t>If imaging is indicated, transvaginal ultrasound should be the first line imaging modality for abnormal uterine bleeding</a:t>
            </a:r>
          </a:p>
          <a:p>
            <a:pPr>
              <a:spcBef>
                <a:spcPts val="0"/>
              </a:spcBef>
            </a:pPr>
            <a:endParaRPr lang="en-US" sz="2400"/>
          </a:p>
          <a:p>
            <a:pPr>
              <a:spcBef>
                <a:spcPts val="0"/>
              </a:spcBef>
            </a:pPr>
            <a:r>
              <a:rPr lang="en-US" sz="2400" b="0" i="0">
                <a:effectLst/>
              </a:rPr>
              <a:t>Indications for imaging would be suspicion for uterine fibroids (unlikely in a 27 year old), adenomyosis, endometrial polyps, uterine arterial-venous malformation. </a:t>
            </a:r>
          </a:p>
        </p:txBody>
      </p:sp>
      <p:sp>
        <p:nvSpPr>
          <p:cNvPr id="9" name="Content Placeholder 2">
            <a:extLst>
              <a:ext uri="{FF2B5EF4-FFF2-40B4-BE49-F238E27FC236}">
                <a16:creationId xmlns:a16="http://schemas.microsoft.com/office/drawing/2014/main" id="{FFA84E8C-769D-1948-AE71-50FAD322C17C}"/>
              </a:ext>
            </a:extLst>
          </p:cNvPr>
          <p:cNvSpPr txBox="1">
            <a:spLocks/>
          </p:cNvSpPr>
          <p:nvPr/>
        </p:nvSpPr>
        <p:spPr>
          <a:xfrm>
            <a:off x="210658" y="4658917"/>
            <a:ext cx="8802340" cy="18149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b="1"/>
              <a:t>What further testing would be indicated?</a:t>
            </a:r>
          </a:p>
          <a:p>
            <a:pPr marL="514350" indent="-514350">
              <a:spcBef>
                <a:spcPts val="0"/>
              </a:spcBef>
              <a:buFont typeface="Arial" panose="020B0604020202020204" pitchFamily="34" charset="0"/>
              <a:buAutoNum type="alphaLcParenR"/>
            </a:pPr>
            <a:r>
              <a:rPr lang="en-CA" sz="2400"/>
              <a:t>Von Willebrand factor and antigen</a:t>
            </a:r>
          </a:p>
          <a:p>
            <a:pPr marL="514350" indent="-514350">
              <a:spcBef>
                <a:spcPts val="0"/>
              </a:spcBef>
              <a:buFont typeface="Arial" panose="020B0604020202020204" pitchFamily="34" charset="0"/>
              <a:buAutoNum type="alphaLcParenR"/>
            </a:pPr>
            <a:r>
              <a:rPr lang="en-CA" sz="2400"/>
              <a:t>Ultrasound</a:t>
            </a:r>
          </a:p>
          <a:p>
            <a:pPr marL="514350" indent="-514350">
              <a:spcBef>
                <a:spcPts val="0"/>
              </a:spcBef>
              <a:buFont typeface="Arial" panose="020B0604020202020204" pitchFamily="34" charset="0"/>
              <a:buAutoNum type="alphaLcParenR"/>
            </a:pPr>
            <a:r>
              <a:rPr lang="en-CA" sz="2400" b="1">
                <a:solidFill>
                  <a:schemeClr val="accent6"/>
                </a:solidFill>
              </a:rPr>
              <a:t>Nothing</a:t>
            </a:r>
          </a:p>
          <a:p>
            <a:pPr marL="514350" indent="-514350">
              <a:spcBef>
                <a:spcPts val="0"/>
              </a:spcBef>
              <a:buFont typeface="Arial" panose="020B0604020202020204" pitchFamily="34" charset="0"/>
              <a:buAutoNum type="alphaLcParenR"/>
            </a:pPr>
            <a:endParaRPr lang="en-CA" sz="2400"/>
          </a:p>
        </p:txBody>
      </p:sp>
    </p:spTree>
    <p:custDataLst>
      <p:tags r:id="rId1"/>
    </p:custDataLst>
    <p:extLst>
      <p:ext uri="{BB962C8B-B14F-4D97-AF65-F5344CB8AC3E}">
        <p14:creationId xmlns:p14="http://schemas.microsoft.com/office/powerpoint/2010/main" val="30123485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E2E7A3-CED1-CCC7-9826-9DEAA599F799}"/>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8" name="Title 1">
            <a:extLst>
              <a:ext uri="{FF2B5EF4-FFF2-40B4-BE49-F238E27FC236}">
                <a16:creationId xmlns:a16="http://schemas.microsoft.com/office/drawing/2014/main" id="{B79961B1-6DB1-452B-8C10-EBBA30EED157}"/>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sp>
        <p:nvSpPr>
          <p:cNvPr id="4" name="Rounded Rectangular Callout 3">
            <a:extLst>
              <a:ext uri="{FF2B5EF4-FFF2-40B4-BE49-F238E27FC236}">
                <a16:creationId xmlns:a16="http://schemas.microsoft.com/office/drawing/2014/main" id="{566651B6-A2B7-FA44-BF43-E3976A614EBD}"/>
              </a:ext>
            </a:extLst>
          </p:cNvPr>
          <p:cNvSpPr/>
          <p:nvPr/>
        </p:nvSpPr>
        <p:spPr>
          <a:xfrm>
            <a:off x="817543" y="1092848"/>
            <a:ext cx="3373396" cy="1938992"/>
          </a:xfrm>
          <a:prstGeom prst="wedgeRoundRectCallout">
            <a:avLst>
              <a:gd name="adj1" fmla="val -71721"/>
              <a:gd name="adj2" fmla="val 42857"/>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That sounds really bad.  I think we have to look at helping you out right now with this heavy period.</a:t>
            </a:r>
            <a:endParaRPr lang="en-CA" sz="2400"/>
          </a:p>
        </p:txBody>
      </p:sp>
      <p:grpSp>
        <p:nvGrpSpPr>
          <p:cNvPr id="5" name="Group 4">
            <a:extLst>
              <a:ext uri="{FF2B5EF4-FFF2-40B4-BE49-F238E27FC236}">
                <a16:creationId xmlns:a16="http://schemas.microsoft.com/office/drawing/2014/main" id="{829F222B-5946-43B0-915B-D5A153BF78DD}"/>
              </a:ext>
            </a:extLst>
          </p:cNvPr>
          <p:cNvGrpSpPr/>
          <p:nvPr/>
        </p:nvGrpSpPr>
        <p:grpSpPr>
          <a:xfrm>
            <a:off x="7416800" y="1714977"/>
            <a:ext cx="2901092" cy="765042"/>
            <a:chOff x="5237448" y="1149179"/>
            <a:chExt cx="5080444" cy="2147194"/>
          </a:xfrm>
        </p:grpSpPr>
        <p:sp>
          <p:nvSpPr>
            <p:cNvPr id="7" name="Speech Bubble: Oval 6">
              <a:extLst>
                <a:ext uri="{FF2B5EF4-FFF2-40B4-BE49-F238E27FC236}">
                  <a16:creationId xmlns:a16="http://schemas.microsoft.com/office/drawing/2014/main" id="{27F3F392-A277-45DF-B73F-F17804920397}"/>
                </a:ext>
              </a:extLst>
            </p:cNvPr>
            <p:cNvSpPr/>
            <p:nvPr/>
          </p:nvSpPr>
          <p:spPr>
            <a:xfrm flipH="1">
              <a:off x="5237448" y="1149179"/>
              <a:ext cx="5080444" cy="2147194"/>
            </a:xfrm>
            <a:prstGeom prst="wedgeEllipseCallout">
              <a:avLst>
                <a:gd name="adj1" fmla="val -62962"/>
                <a:gd name="adj2" fmla="val -16243"/>
              </a:avLst>
            </a:prstGeom>
            <a:solidFill>
              <a:schemeClr val="accent4">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chemeClr val="tx1"/>
                </a:solidFill>
              </a:endParaRPr>
            </a:p>
          </p:txBody>
        </p:sp>
        <p:sp>
          <p:nvSpPr>
            <p:cNvPr id="9" name="TextBox 8">
              <a:extLst>
                <a:ext uri="{FF2B5EF4-FFF2-40B4-BE49-F238E27FC236}">
                  <a16:creationId xmlns:a16="http://schemas.microsoft.com/office/drawing/2014/main" id="{98A34EC4-8A73-5F44-B3F2-01F02748971A}"/>
                </a:ext>
              </a:extLst>
            </p:cNvPr>
            <p:cNvSpPr txBox="1"/>
            <p:nvPr/>
          </p:nvSpPr>
          <p:spPr>
            <a:xfrm>
              <a:off x="5454607" y="1662445"/>
              <a:ext cx="4646126" cy="461665"/>
            </a:xfrm>
            <a:prstGeom prst="rect">
              <a:avLst/>
            </a:prstGeom>
            <a:noFill/>
          </p:spPr>
          <p:txBody>
            <a:bodyPr wrap="square">
              <a:spAutoFit/>
            </a:bodyPr>
            <a:lstStyle/>
            <a:p>
              <a:pPr algn="ctr"/>
              <a:r>
                <a:rPr lang="en-US" sz="2400">
                  <a:solidFill>
                    <a:schemeClr val="tx1"/>
                  </a:solidFill>
                </a:rPr>
                <a:t>YES PLEASE!!</a:t>
              </a:r>
              <a:endParaRPr lang="en-CA" sz="1800">
                <a:solidFill>
                  <a:schemeClr val="tx1"/>
                </a:solidFill>
              </a:endParaRPr>
            </a:p>
          </p:txBody>
        </p:sp>
      </p:grpSp>
      <p:sp>
        <p:nvSpPr>
          <p:cNvPr id="13" name="TextBox 12">
            <a:extLst>
              <a:ext uri="{FF2B5EF4-FFF2-40B4-BE49-F238E27FC236}">
                <a16:creationId xmlns:a16="http://schemas.microsoft.com/office/drawing/2014/main" id="{C1EAD2FB-E7A2-70C6-7ED5-3C52BC2633E9}"/>
              </a:ext>
            </a:extLst>
          </p:cNvPr>
          <p:cNvSpPr txBox="1"/>
          <p:nvPr/>
        </p:nvSpPr>
        <p:spPr>
          <a:xfrm>
            <a:off x="294168" y="4272677"/>
            <a:ext cx="9443389" cy="2585323"/>
          </a:xfrm>
          <a:prstGeom prst="rect">
            <a:avLst/>
          </a:prstGeom>
          <a:noFill/>
        </p:spPr>
        <p:txBody>
          <a:bodyPr wrap="square" lIns="91440" tIns="45720" rIns="91440" bIns="45720" rtlCol="0" anchor="t">
            <a:spAutoFit/>
          </a:bodyPr>
          <a:lstStyle/>
          <a:p>
            <a:r>
              <a:rPr lang="en-US" sz="2400" b="1"/>
              <a:t>Choose from below options for management of this period for Farrah: </a:t>
            </a:r>
          </a:p>
          <a:p>
            <a:pPr marL="457200" indent="-457200">
              <a:buFont typeface="+mj-lt"/>
              <a:buAutoNum type="alphaLcParenR"/>
            </a:pPr>
            <a:r>
              <a:rPr lang="en-CA" sz="2400">
                <a:solidFill>
                  <a:srgbClr val="000000"/>
                </a:solidFill>
                <a:effectLst/>
                <a:ea typeface="DengXian" panose="02010600030101010101" pitchFamily="2" charset="-122"/>
                <a:cs typeface="Calibri" panose="020F0502020204030204" pitchFamily="34" charset="0"/>
              </a:rPr>
              <a:t>Tranexamic acid  1 g </a:t>
            </a:r>
            <a:r>
              <a:rPr lang="en-CA" sz="2400" err="1">
                <a:solidFill>
                  <a:srgbClr val="000000"/>
                </a:solidFill>
                <a:ea typeface="DengXian" panose="02010600030101010101" pitchFamily="2" charset="-122"/>
                <a:cs typeface="Calibri" panose="020F0502020204030204" pitchFamily="34" charset="0"/>
              </a:rPr>
              <a:t>tid</a:t>
            </a:r>
            <a:r>
              <a:rPr lang="en-CA" sz="2400">
                <a:solidFill>
                  <a:srgbClr val="000000"/>
                </a:solidFill>
                <a:ea typeface="DengXian" panose="02010600030101010101" pitchFamily="2" charset="-122"/>
                <a:cs typeface="Calibri" panose="020F0502020204030204" pitchFamily="34" charset="0"/>
              </a:rPr>
              <a:t> </a:t>
            </a:r>
            <a:r>
              <a:rPr lang="en-CA" sz="2400">
                <a:solidFill>
                  <a:srgbClr val="000000"/>
                </a:solidFill>
                <a:effectLst/>
                <a:ea typeface="DengXian" panose="02010600030101010101" pitchFamily="2" charset="-122"/>
                <a:cs typeface="Calibri" panose="020F0502020204030204" pitchFamily="34" charset="0"/>
              </a:rPr>
              <a:t>for 5 days</a:t>
            </a:r>
          </a:p>
          <a:p>
            <a:pPr marL="457200" indent="-457200">
              <a:buFont typeface="+mj-lt"/>
              <a:buAutoNum type="alphaLcParenR"/>
            </a:pPr>
            <a:r>
              <a:rPr lang="en-CA" sz="2400">
                <a:solidFill>
                  <a:srgbClr val="000000"/>
                </a:solidFill>
                <a:ea typeface="DengXian" panose="02010600030101010101" pitchFamily="2" charset="-122"/>
                <a:cs typeface="Calibri" panose="020F0502020204030204" pitchFamily="34" charset="0"/>
              </a:rPr>
              <a:t>Monophasic oral contraceptive q6h </a:t>
            </a:r>
            <a:r>
              <a:rPr lang="en-CA" sz="2400" err="1">
                <a:solidFill>
                  <a:srgbClr val="000000"/>
                </a:solidFill>
                <a:ea typeface="DengXian" panose="02010600030101010101" pitchFamily="2" charset="-122"/>
                <a:cs typeface="Calibri" panose="020F0502020204030204" pitchFamily="34" charset="0"/>
              </a:rPr>
              <a:t>til</a:t>
            </a:r>
            <a:r>
              <a:rPr lang="en-CA" sz="2400">
                <a:solidFill>
                  <a:srgbClr val="000000"/>
                </a:solidFill>
                <a:ea typeface="DengXian" panose="02010600030101010101" pitchFamily="2" charset="-122"/>
                <a:cs typeface="Calibri" panose="020F0502020204030204" pitchFamily="34" charset="0"/>
              </a:rPr>
              <a:t> bleeding stops then taper</a:t>
            </a:r>
          </a:p>
          <a:p>
            <a:pPr marL="457200" indent="-457200">
              <a:buFont typeface="+mj-lt"/>
              <a:buAutoNum type="alphaLcParenR"/>
            </a:pPr>
            <a:r>
              <a:rPr lang="en-CA" sz="2400">
                <a:solidFill>
                  <a:srgbClr val="000000"/>
                </a:solidFill>
                <a:effectLst/>
                <a:ea typeface="DengXian" panose="02010600030101010101" pitchFamily="2" charset="-122"/>
                <a:cs typeface="Calibri" panose="020F0502020204030204" pitchFamily="34" charset="0"/>
              </a:rPr>
              <a:t>Medroxyprogesterone 10 mg q4h </a:t>
            </a:r>
            <a:r>
              <a:rPr lang="en-CA" sz="2400" err="1">
                <a:solidFill>
                  <a:srgbClr val="000000"/>
                </a:solidFill>
                <a:effectLst/>
                <a:ea typeface="DengXian" panose="02010600030101010101" pitchFamily="2" charset="-122"/>
                <a:cs typeface="Calibri" panose="020F0502020204030204" pitchFamily="34" charset="0"/>
              </a:rPr>
              <a:t>til</a:t>
            </a:r>
            <a:r>
              <a:rPr lang="en-CA" sz="2400">
                <a:solidFill>
                  <a:srgbClr val="000000"/>
                </a:solidFill>
                <a:effectLst/>
                <a:ea typeface="DengXian" panose="02010600030101010101" pitchFamily="2" charset="-122"/>
                <a:cs typeface="Calibri" panose="020F0502020204030204" pitchFamily="34" charset="0"/>
              </a:rPr>
              <a:t> </a:t>
            </a:r>
            <a:r>
              <a:rPr lang="en-CA" sz="2400">
                <a:solidFill>
                  <a:srgbClr val="000000"/>
                </a:solidFill>
                <a:ea typeface="DengXian" panose="02010600030101010101" pitchFamily="2" charset="-122"/>
                <a:cs typeface="Calibri" panose="020F0502020204030204" pitchFamily="34" charset="0"/>
              </a:rPr>
              <a:t>bleeding stops then taper</a:t>
            </a:r>
          </a:p>
          <a:p>
            <a:pPr marL="457200" indent="-457200">
              <a:buFont typeface="+mj-lt"/>
              <a:buAutoNum type="alphaLcParenR"/>
            </a:pPr>
            <a:r>
              <a:rPr lang="en-CA" sz="2400">
                <a:solidFill>
                  <a:srgbClr val="000000"/>
                </a:solidFill>
                <a:ea typeface="DengXian" panose="02010600030101010101" pitchFamily="2" charset="-122"/>
                <a:cs typeface="Calibri" panose="020F0502020204030204" pitchFamily="34" charset="0"/>
              </a:rPr>
              <a:t>NSAIDs (</a:t>
            </a:r>
            <a:r>
              <a:rPr lang="en-CA" sz="2400" err="1">
                <a:solidFill>
                  <a:srgbClr val="000000"/>
                </a:solidFill>
                <a:ea typeface="DengXian" panose="02010600030101010101" pitchFamily="2" charset="-122"/>
                <a:cs typeface="Calibri" panose="020F0502020204030204" pitchFamily="34" charset="0"/>
              </a:rPr>
              <a:t>eg</a:t>
            </a:r>
            <a:r>
              <a:rPr lang="en-CA" sz="2400">
                <a:solidFill>
                  <a:srgbClr val="000000"/>
                </a:solidFill>
                <a:ea typeface="DengXian" panose="02010600030101010101" pitchFamily="2" charset="-122"/>
                <a:cs typeface="Calibri" panose="020F0502020204030204" pitchFamily="34" charset="0"/>
              </a:rPr>
              <a:t> ibuprofen, naproxen, mefenamic acid)</a:t>
            </a:r>
          </a:p>
          <a:p>
            <a:pPr marL="457200" indent="-457200">
              <a:buFont typeface="+mj-lt"/>
              <a:buAutoNum type="alphaLcParenR"/>
            </a:pPr>
            <a:r>
              <a:rPr lang="en-CA" sz="2400">
                <a:solidFill>
                  <a:srgbClr val="000000"/>
                </a:solidFill>
                <a:effectLst/>
                <a:ea typeface="DengXian" panose="02010600030101010101" pitchFamily="2" charset="-122"/>
                <a:cs typeface="Calibri" panose="020F0502020204030204" pitchFamily="34" charset="0"/>
              </a:rPr>
              <a:t>I</a:t>
            </a:r>
            <a:r>
              <a:rPr lang="en-CA" sz="2400">
                <a:solidFill>
                  <a:srgbClr val="000000"/>
                </a:solidFill>
                <a:ea typeface="DengXian" panose="02010600030101010101" pitchFamily="2" charset="-122"/>
                <a:cs typeface="Calibri" panose="020F0502020204030204" pitchFamily="34" charset="0"/>
              </a:rPr>
              <a:t>V conjugated estrogen 25 mg q 4-6 h for 24 hours</a:t>
            </a:r>
            <a:endParaRPr lang="en-US" sz="2400">
              <a:effectLst/>
              <a:ea typeface="DengXian" panose="02010600030101010101" pitchFamily="2" charset="-122"/>
              <a:cs typeface="Times New Roman" panose="02020603050405020304" pitchFamily="18" charset="0"/>
            </a:endParaRPr>
          </a:p>
          <a:p>
            <a:endParaRPr lang="en-US"/>
          </a:p>
        </p:txBody>
      </p:sp>
    </p:spTree>
    <p:custDataLst>
      <p:tags r:id="rId1"/>
    </p:custDataLst>
    <p:extLst>
      <p:ext uri="{BB962C8B-B14F-4D97-AF65-F5344CB8AC3E}">
        <p14:creationId xmlns:p14="http://schemas.microsoft.com/office/powerpoint/2010/main" val="243135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E2E7A3-CED1-CCC7-9826-9DEAA599F799}"/>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8" name="Title 1">
            <a:extLst>
              <a:ext uri="{FF2B5EF4-FFF2-40B4-BE49-F238E27FC236}">
                <a16:creationId xmlns:a16="http://schemas.microsoft.com/office/drawing/2014/main" id="{B79961B1-6DB1-452B-8C10-EBBA30EED157}"/>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sp>
        <p:nvSpPr>
          <p:cNvPr id="13" name="TextBox 12">
            <a:extLst>
              <a:ext uri="{FF2B5EF4-FFF2-40B4-BE49-F238E27FC236}">
                <a16:creationId xmlns:a16="http://schemas.microsoft.com/office/drawing/2014/main" id="{C1EAD2FB-E7A2-70C6-7ED5-3C52BC2633E9}"/>
              </a:ext>
            </a:extLst>
          </p:cNvPr>
          <p:cNvSpPr txBox="1"/>
          <p:nvPr/>
        </p:nvSpPr>
        <p:spPr>
          <a:xfrm>
            <a:off x="294168" y="4272677"/>
            <a:ext cx="9443389" cy="2585323"/>
          </a:xfrm>
          <a:prstGeom prst="rect">
            <a:avLst/>
          </a:prstGeom>
          <a:noFill/>
        </p:spPr>
        <p:txBody>
          <a:bodyPr wrap="square" lIns="91440" tIns="45720" rIns="91440" bIns="45720" rtlCol="0" anchor="t">
            <a:spAutoFit/>
          </a:bodyPr>
          <a:lstStyle/>
          <a:p>
            <a:r>
              <a:rPr lang="en-US" sz="2400" b="1" dirty="0"/>
              <a:t>Choose from below options for management of this period for Farrah: </a:t>
            </a:r>
            <a:endParaRPr lang="en-US" sz="2400" b="1"/>
          </a:p>
          <a:p>
            <a:pPr marL="457200" indent="-457200">
              <a:buFont typeface="+mj-lt"/>
              <a:buAutoNum type="alphaLcParenR"/>
            </a:pPr>
            <a:r>
              <a:rPr lang="en-CA" sz="2400" b="1" dirty="0">
                <a:solidFill>
                  <a:srgbClr val="00B050"/>
                </a:solidFill>
                <a:effectLst/>
                <a:ea typeface="DengXian"/>
                <a:cs typeface="Calibri"/>
              </a:rPr>
              <a:t>Tranexamic acid</a:t>
            </a:r>
            <a:r>
              <a:rPr lang="en-CA" sz="2400" b="1" dirty="0">
                <a:solidFill>
                  <a:srgbClr val="00B050"/>
                </a:solidFill>
                <a:ea typeface="DengXian"/>
                <a:cs typeface="Calibri"/>
              </a:rPr>
              <a:t> </a:t>
            </a:r>
            <a:r>
              <a:rPr lang="en-CA" sz="2400" b="1" dirty="0">
                <a:solidFill>
                  <a:srgbClr val="00B050"/>
                </a:solidFill>
                <a:effectLst/>
                <a:ea typeface="DengXian"/>
                <a:cs typeface="Calibri"/>
              </a:rPr>
              <a:t> 1 g </a:t>
            </a:r>
            <a:r>
              <a:rPr lang="en-CA" sz="2400" b="1" dirty="0" err="1">
                <a:solidFill>
                  <a:srgbClr val="00B050"/>
                </a:solidFill>
                <a:ea typeface="DengXian"/>
                <a:cs typeface="Calibri"/>
              </a:rPr>
              <a:t>tid</a:t>
            </a:r>
            <a:r>
              <a:rPr lang="en-CA" sz="2400" b="1" dirty="0">
                <a:solidFill>
                  <a:srgbClr val="00B050"/>
                </a:solidFill>
                <a:ea typeface="DengXian"/>
                <a:cs typeface="Calibri"/>
              </a:rPr>
              <a:t> </a:t>
            </a:r>
            <a:r>
              <a:rPr lang="en-CA" sz="2400" b="1" dirty="0">
                <a:solidFill>
                  <a:srgbClr val="00B050"/>
                </a:solidFill>
                <a:effectLst/>
                <a:ea typeface="DengXian"/>
                <a:cs typeface="Calibri"/>
              </a:rPr>
              <a:t>for 5 days</a:t>
            </a:r>
          </a:p>
          <a:p>
            <a:pPr marL="457200" indent="-457200">
              <a:buFont typeface="+mj-lt"/>
              <a:buAutoNum type="alphaLcParenR"/>
            </a:pPr>
            <a:r>
              <a:rPr lang="en-CA" sz="2400" b="1" dirty="0">
                <a:solidFill>
                  <a:srgbClr val="00B050"/>
                </a:solidFill>
                <a:ea typeface="DengXian"/>
                <a:cs typeface="Calibri"/>
              </a:rPr>
              <a:t>Monophasic oral contraceptive q6h </a:t>
            </a:r>
            <a:r>
              <a:rPr lang="en-CA" sz="2400" b="1" dirty="0" err="1">
                <a:solidFill>
                  <a:srgbClr val="00B050"/>
                </a:solidFill>
                <a:ea typeface="DengXian"/>
                <a:cs typeface="Calibri"/>
              </a:rPr>
              <a:t>til</a:t>
            </a:r>
            <a:r>
              <a:rPr lang="en-CA" sz="2400" b="1" dirty="0">
                <a:solidFill>
                  <a:srgbClr val="00B050"/>
                </a:solidFill>
                <a:ea typeface="DengXian"/>
                <a:cs typeface="Calibri"/>
              </a:rPr>
              <a:t> bleeding stops then taper</a:t>
            </a:r>
          </a:p>
          <a:p>
            <a:pPr marL="457200" indent="-457200">
              <a:buFont typeface="+mj-lt"/>
              <a:buAutoNum type="alphaLcParenR"/>
            </a:pPr>
            <a:r>
              <a:rPr lang="en-CA" sz="2400" b="1" dirty="0">
                <a:solidFill>
                  <a:srgbClr val="00B050"/>
                </a:solidFill>
                <a:effectLst/>
                <a:ea typeface="DengXian"/>
                <a:cs typeface="Calibri"/>
              </a:rPr>
              <a:t>Medroxyprogesterone 10 mg q4h </a:t>
            </a:r>
            <a:r>
              <a:rPr lang="en-CA" sz="2400" b="1" dirty="0" err="1">
                <a:solidFill>
                  <a:srgbClr val="00B050"/>
                </a:solidFill>
                <a:effectLst/>
                <a:ea typeface="DengXian"/>
                <a:cs typeface="Calibri"/>
              </a:rPr>
              <a:t>til</a:t>
            </a:r>
            <a:r>
              <a:rPr lang="en-CA" sz="2400" b="1" dirty="0">
                <a:solidFill>
                  <a:srgbClr val="00B050"/>
                </a:solidFill>
                <a:effectLst/>
                <a:ea typeface="DengXian"/>
                <a:cs typeface="Calibri"/>
              </a:rPr>
              <a:t> </a:t>
            </a:r>
            <a:r>
              <a:rPr lang="en-CA" sz="2400" b="1" dirty="0">
                <a:solidFill>
                  <a:srgbClr val="00B050"/>
                </a:solidFill>
                <a:ea typeface="DengXian"/>
                <a:cs typeface="Calibri"/>
              </a:rPr>
              <a:t>bleeding stops then taper</a:t>
            </a:r>
          </a:p>
          <a:p>
            <a:pPr marL="457200" indent="-457200">
              <a:buFont typeface="+mj-lt"/>
              <a:buAutoNum type="alphaLcParenR"/>
            </a:pPr>
            <a:r>
              <a:rPr lang="en-CA" sz="2400" b="1" dirty="0">
                <a:solidFill>
                  <a:srgbClr val="00B050"/>
                </a:solidFill>
                <a:ea typeface="DengXian"/>
                <a:cs typeface="Calibri"/>
              </a:rPr>
              <a:t>NSAIDs (</a:t>
            </a:r>
            <a:r>
              <a:rPr lang="en-CA" sz="2400" b="1" dirty="0" err="1">
                <a:solidFill>
                  <a:srgbClr val="00B050"/>
                </a:solidFill>
                <a:ea typeface="DengXian"/>
                <a:cs typeface="Calibri"/>
              </a:rPr>
              <a:t>eg</a:t>
            </a:r>
            <a:r>
              <a:rPr lang="en-CA" sz="2400" b="1" dirty="0">
                <a:solidFill>
                  <a:srgbClr val="00B050"/>
                </a:solidFill>
                <a:ea typeface="DengXian"/>
                <a:cs typeface="Calibri"/>
              </a:rPr>
              <a:t> ibuprofen, naproxen, mefenamic acid)</a:t>
            </a:r>
          </a:p>
          <a:p>
            <a:pPr marL="457200" indent="-457200">
              <a:buFont typeface="+mj-lt"/>
              <a:buAutoNum type="alphaLcParenR"/>
            </a:pPr>
            <a:r>
              <a:rPr lang="en-CA" sz="2400" dirty="0">
                <a:solidFill>
                  <a:srgbClr val="000000"/>
                </a:solidFill>
                <a:effectLst/>
                <a:ea typeface="DengXian"/>
                <a:cs typeface="Calibri"/>
              </a:rPr>
              <a:t>I</a:t>
            </a:r>
            <a:r>
              <a:rPr lang="en-CA" sz="2400" dirty="0">
                <a:solidFill>
                  <a:srgbClr val="000000"/>
                </a:solidFill>
                <a:ea typeface="DengXian"/>
                <a:cs typeface="Calibri"/>
              </a:rPr>
              <a:t>V conjugated estrogen 25 mg q 4-6 h for 24 hours</a:t>
            </a:r>
            <a:endParaRPr lang="en-US" sz="2400" dirty="0">
              <a:effectLst/>
              <a:ea typeface="DengXian"/>
              <a:cs typeface="Calibri"/>
            </a:endParaRPr>
          </a:p>
          <a:p>
            <a:endParaRPr lang="en-US"/>
          </a:p>
        </p:txBody>
      </p:sp>
      <p:sp>
        <p:nvSpPr>
          <p:cNvPr id="2" name="Content Placeholder 2">
            <a:extLst>
              <a:ext uri="{FF2B5EF4-FFF2-40B4-BE49-F238E27FC236}">
                <a16:creationId xmlns:a16="http://schemas.microsoft.com/office/drawing/2014/main" id="{5F614686-98F2-0E2B-01DC-F82BBB81EA66}"/>
              </a:ext>
            </a:extLst>
          </p:cNvPr>
          <p:cNvSpPr txBox="1">
            <a:spLocks/>
          </p:cNvSpPr>
          <p:nvPr/>
        </p:nvSpPr>
        <p:spPr>
          <a:xfrm>
            <a:off x="204218" y="1167525"/>
            <a:ext cx="9392976" cy="2835595"/>
          </a:xfrm>
          <a:prstGeom prst="rect">
            <a:avLst/>
          </a:prstGeom>
          <a:solidFill>
            <a:schemeClr val="accent6">
              <a:lumMod val="20000"/>
              <a:lumOff val="80000"/>
            </a:schemeClr>
          </a:solidFill>
          <a:ln w="28575">
            <a:solidFill>
              <a:srgbClr val="00B05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600">
                <a:effectLst/>
              </a:rPr>
              <a:t>Tranexamic acid (usual dose 3-4 g per day) </a:t>
            </a:r>
          </a:p>
          <a:p>
            <a:pPr lvl="1">
              <a:spcBef>
                <a:spcPts val="0"/>
              </a:spcBef>
            </a:pPr>
            <a:r>
              <a:rPr lang="en-US"/>
              <a:t>Reduces clinically detectable blood loss and sanitary items used compared to placebo (moderate quality evidence) </a:t>
            </a:r>
          </a:p>
          <a:p>
            <a:pPr lvl="1">
              <a:spcBef>
                <a:spcPts val="0"/>
              </a:spcBef>
            </a:pPr>
            <a:r>
              <a:rPr lang="en-US">
                <a:effectLst/>
              </a:rPr>
              <a:t>Superior to oral progesterone or anti-inflammatories </a:t>
            </a:r>
            <a:r>
              <a:rPr lang="en-US"/>
              <a:t>in reducing clinically detectable blood loss</a:t>
            </a:r>
            <a:endParaRPr lang="en-US">
              <a:effectLst/>
            </a:endParaRPr>
          </a:p>
          <a:p>
            <a:pPr lvl="1">
              <a:spcBef>
                <a:spcPts val="0"/>
              </a:spcBef>
            </a:pPr>
            <a:endParaRPr lang="en-US"/>
          </a:p>
          <a:p>
            <a:pPr marL="0" indent="0">
              <a:spcBef>
                <a:spcPts val="0"/>
              </a:spcBef>
              <a:buNone/>
            </a:pPr>
            <a:r>
              <a:rPr lang="en-US" sz="2600">
                <a:effectLst/>
              </a:rPr>
              <a:t>Various high dose </a:t>
            </a:r>
            <a:r>
              <a:rPr lang="en-US" sz="2600"/>
              <a:t>oral contraceptives have been used but not systematically studied so suggested dosing protocols are based on expert opinion</a:t>
            </a:r>
          </a:p>
        </p:txBody>
      </p:sp>
    </p:spTree>
    <p:custDataLst>
      <p:tags r:id="rId1"/>
    </p:custDataLst>
    <p:extLst>
      <p:ext uri="{BB962C8B-B14F-4D97-AF65-F5344CB8AC3E}">
        <p14:creationId xmlns:p14="http://schemas.microsoft.com/office/powerpoint/2010/main" val="365711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E2E7A3-CED1-CCC7-9826-9DEAA599F799}"/>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8" name="Title 1">
            <a:extLst>
              <a:ext uri="{FF2B5EF4-FFF2-40B4-BE49-F238E27FC236}">
                <a16:creationId xmlns:a16="http://schemas.microsoft.com/office/drawing/2014/main" id="{B79961B1-6DB1-452B-8C10-EBBA30EED157}"/>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sp>
        <p:nvSpPr>
          <p:cNvPr id="13" name="TextBox 12">
            <a:extLst>
              <a:ext uri="{FF2B5EF4-FFF2-40B4-BE49-F238E27FC236}">
                <a16:creationId xmlns:a16="http://schemas.microsoft.com/office/drawing/2014/main" id="{C1EAD2FB-E7A2-70C6-7ED5-3C52BC2633E9}"/>
              </a:ext>
            </a:extLst>
          </p:cNvPr>
          <p:cNvSpPr txBox="1"/>
          <p:nvPr/>
        </p:nvSpPr>
        <p:spPr>
          <a:xfrm>
            <a:off x="294168" y="4272677"/>
            <a:ext cx="9443389" cy="2585323"/>
          </a:xfrm>
          <a:prstGeom prst="rect">
            <a:avLst/>
          </a:prstGeom>
          <a:noFill/>
        </p:spPr>
        <p:txBody>
          <a:bodyPr wrap="square" lIns="91440" tIns="45720" rIns="91440" bIns="45720" rtlCol="0" anchor="t">
            <a:spAutoFit/>
          </a:bodyPr>
          <a:lstStyle/>
          <a:p>
            <a:r>
              <a:rPr lang="en-US" sz="2400" b="1" dirty="0"/>
              <a:t>Choose from below options for management of this period for Farrah: </a:t>
            </a:r>
            <a:endParaRPr lang="en-US" sz="2400" b="1"/>
          </a:p>
          <a:p>
            <a:pPr marL="457200" indent="-457200">
              <a:buFont typeface="+mj-lt"/>
              <a:buAutoNum type="alphaLcParenR"/>
            </a:pPr>
            <a:r>
              <a:rPr lang="en-CA" sz="2400" b="1" dirty="0">
                <a:solidFill>
                  <a:srgbClr val="00B050"/>
                </a:solidFill>
                <a:effectLst/>
                <a:ea typeface="DengXian"/>
                <a:cs typeface="Calibri"/>
              </a:rPr>
              <a:t>Tranexamic acid</a:t>
            </a:r>
            <a:r>
              <a:rPr lang="en-CA" sz="2400" b="1" dirty="0">
                <a:solidFill>
                  <a:srgbClr val="00B050"/>
                </a:solidFill>
                <a:ea typeface="DengXian"/>
                <a:cs typeface="Calibri"/>
              </a:rPr>
              <a:t> </a:t>
            </a:r>
            <a:r>
              <a:rPr lang="en-CA" sz="2400" b="1" dirty="0">
                <a:solidFill>
                  <a:srgbClr val="00B050"/>
                </a:solidFill>
                <a:effectLst/>
                <a:ea typeface="DengXian"/>
                <a:cs typeface="Calibri"/>
              </a:rPr>
              <a:t> 1 g </a:t>
            </a:r>
            <a:r>
              <a:rPr lang="en-CA" sz="2400" b="1" dirty="0" err="1">
                <a:solidFill>
                  <a:srgbClr val="00B050"/>
                </a:solidFill>
                <a:ea typeface="DengXian"/>
                <a:cs typeface="Calibri"/>
              </a:rPr>
              <a:t>tid</a:t>
            </a:r>
            <a:r>
              <a:rPr lang="en-CA" sz="2400" b="1" dirty="0">
                <a:solidFill>
                  <a:srgbClr val="00B050"/>
                </a:solidFill>
                <a:ea typeface="DengXian"/>
                <a:cs typeface="Calibri"/>
              </a:rPr>
              <a:t> </a:t>
            </a:r>
            <a:r>
              <a:rPr lang="en-CA" sz="2400" b="1" dirty="0">
                <a:solidFill>
                  <a:srgbClr val="00B050"/>
                </a:solidFill>
                <a:effectLst/>
                <a:ea typeface="DengXian"/>
                <a:cs typeface="Calibri"/>
              </a:rPr>
              <a:t>for 5 days</a:t>
            </a:r>
          </a:p>
          <a:p>
            <a:pPr marL="457200" indent="-457200">
              <a:buFont typeface="+mj-lt"/>
              <a:buAutoNum type="alphaLcParenR"/>
            </a:pPr>
            <a:r>
              <a:rPr lang="en-CA" sz="2400" b="1" dirty="0">
                <a:solidFill>
                  <a:srgbClr val="00B050"/>
                </a:solidFill>
                <a:ea typeface="DengXian"/>
                <a:cs typeface="Calibri"/>
              </a:rPr>
              <a:t>Monophasic oral contraceptive q6h </a:t>
            </a:r>
            <a:r>
              <a:rPr lang="en-CA" sz="2400" b="1" dirty="0" err="1">
                <a:solidFill>
                  <a:srgbClr val="00B050"/>
                </a:solidFill>
                <a:ea typeface="DengXian"/>
                <a:cs typeface="Calibri"/>
              </a:rPr>
              <a:t>til</a:t>
            </a:r>
            <a:r>
              <a:rPr lang="en-CA" sz="2400" b="1" dirty="0">
                <a:solidFill>
                  <a:srgbClr val="00B050"/>
                </a:solidFill>
                <a:ea typeface="DengXian"/>
                <a:cs typeface="Calibri"/>
              </a:rPr>
              <a:t> bleeding stops then taper</a:t>
            </a:r>
          </a:p>
          <a:p>
            <a:pPr marL="457200" indent="-457200">
              <a:buFont typeface="+mj-lt"/>
              <a:buAutoNum type="alphaLcParenR"/>
            </a:pPr>
            <a:r>
              <a:rPr lang="en-CA" sz="2400" b="1" dirty="0">
                <a:solidFill>
                  <a:srgbClr val="00B050"/>
                </a:solidFill>
                <a:effectLst/>
                <a:ea typeface="DengXian"/>
                <a:cs typeface="Calibri"/>
              </a:rPr>
              <a:t>Medroxyprogesterone 10 mg q4h </a:t>
            </a:r>
            <a:r>
              <a:rPr lang="en-CA" sz="2400" b="1" dirty="0" err="1">
                <a:solidFill>
                  <a:srgbClr val="00B050"/>
                </a:solidFill>
                <a:effectLst/>
                <a:ea typeface="DengXian"/>
                <a:cs typeface="Calibri"/>
              </a:rPr>
              <a:t>til</a:t>
            </a:r>
            <a:r>
              <a:rPr lang="en-CA" sz="2400" b="1" dirty="0">
                <a:solidFill>
                  <a:srgbClr val="00B050"/>
                </a:solidFill>
                <a:effectLst/>
                <a:ea typeface="DengXian"/>
                <a:cs typeface="Calibri"/>
              </a:rPr>
              <a:t> </a:t>
            </a:r>
            <a:r>
              <a:rPr lang="en-CA" sz="2400" b="1" dirty="0">
                <a:solidFill>
                  <a:srgbClr val="00B050"/>
                </a:solidFill>
                <a:ea typeface="DengXian"/>
                <a:cs typeface="Calibri"/>
              </a:rPr>
              <a:t>bleeding stops then taper</a:t>
            </a:r>
          </a:p>
          <a:p>
            <a:pPr marL="457200" indent="-457200">
              <a:buFont typeface="+mj-lt"/>
              <a:buAutoNum type="alphaLcParenR"/>
            </a:pPr>
            <a:r>
              <a:rPr lang="en-CA" sz="2400" b="1" dirty="0">
                <a:solidFill>
                  <a:srgbClr val="00B050"/>
                </a:solidFill>
                <a:ea typeface="DengXian"/>
                <a:cs typeface="Calibri"/>
              </a:rPr>
              <a:t>NSAIDs (</a:t>
            </a:r>
            <a:r>
              <a:rPr lang="en-CA" sz="2400" b="1" err="1">
                <a:solidFill>
                  <a:srgbClr val="00B050"/>
                </a:solidFill>
                <a:ea typeface="DengXian"/>
                <a:cs typeface="Calibri"/>
              </a:rPr>
              <a:t>eg</a:t>
            </a:r>
            <a:r>
              <a:rPr lang="en-CA" sz="2400" b="1" dirty="0">
                <a:solidFill>
                  <a:srgbClr val="00B050"/>
                </a:solidFill>
                <a:ea typeface="DengXian"/>
                <a:cs typeface="Calibri"/>
              </a:rPr>
              <a:t> ibuprofen, naproxen, mefenamic acid)</a:t>
            </a:r>
          </a:p>
          <a:p>
            <a:pPr marL="457200" indent="-457200">
              <a:buFont typeface="+mj-lt"/>
              <a:buAutoNum type="alphaLcParenR"/>
            </a:pPr>
            <a:r>
              <a:rPr lang="en-CA" sz="2400" dirty="0">
                <a:solidFill>
                  <a:srgbClr val="000000"/>
                </a:solidFill>
                <a:effectLst/>
                <a:ea typeface="DengXian"/>
                <a:cs typeface="Calibri"/>
              </a:rPr>
              <a:t>I</a:t>
            </a:r>
            <a:r>
              <a:rPr lang="en-CA" sz="2400" dirty="0">
                <a:solidFill>
                  <a:srgbClr val="000000"/>
                </a:solidFill>
                <a:ea typeface="DengXian"/>
                <a:cs typeface="Calibri"/>
              </a:rPr>
              <a:t>V conjugated estrogen 25 mg q 4-6 h for 24 hours</a:t>
            </a:r>
            <a:endParaRPr lang="en-US" sz="2400" dirty="0">
              <a:effectLst/>
              <a:ea typeface="DengXian"/>
              <a:cs typeface="Calibri"/>
            </a:endParaRPr>
          </a:p>
          <a:p>
            <a:endParaRPr lang="en-US"/>
          </a:p>
        </p:txBody>
      </p:sp>
      <p:sp>
        <p:nvSpPr>
          <p:cNvPr id="2" name="Content Placeholder 2">
            <a:extLst>
              <a:ext uri="{FF2B5EF4-FFF2-40B4-BE49-F238E27FC236}">
                <a16:creationId xmlns:a16="http://schemas.microsoft.com/office/drawing/2014/main" id="{5F614686-98F2-0E2B-01DC-F82BBB81EA66}"/>
              </a:ext>
            </a:extLst>
          </p:cNvPr>
          <p:cNvSpPr txBox="1">
            <a:spLocks/>
          </p:cNvSpPr>
          <p:nvPr/>
        </p:nvSpPr>
        <p:spPr>
          <a:xfrm>
            <a:off x="204218" y="1167525"/>
            <a:ext cx="9392976" cy="2835595"/>
          </a:xfrm>
          <a:prstGeom prst="rect">
            <a:avLst/>
          </a:prstGeom>
          <a:solidFill>
            <a:schemeClr val="accent6">
              <a:lumMod val="20000"/>
              <a:lumOff val="80000"/>
            </a:schemeClr>
          </a:solidFill>
          <a:ln w="28575">
            <a:solidFill>
              <a:srgbClr val="00B05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pPr>
            <a:endParaRPr lang="en-US"/>
          </a:p>
          <a:p>
            <a:pPr marL="0" indent="0">
              <a:spcBef>
                <a:spcPts val="0"/>
              </a:spcBef>
              <a:buNone/>
            </a:pPr>
            <a:r>
              <a:rPr lang="en-US" sz="2600">
                <a:effectLst/>
              </a:rPr>
              <a:t>Side effects of TXA</a:t>
            </a:r>
          </a:p>
          <a:p>
            <a:pPr>
              <a:spcBef>
                <a:spcPts val="0"/>
              </a:spcBef>
            </a:pPr>
            <a:r>
              <a:rPr lang="en-US" sz="2600">
                <a:effectLst/>
              </a:rPr>
              <a:t>No difference compared to placebo</a:t>
            </a:r>
          </a:p>
          <a:p>
            <a:pPr>
              <a:spcBef>
                <a:spcPts val="0"/>
              </a:spcBef>
            </a:pPr>
            <a:endParaRPr lang="en-US" sz="2600">
              <a:effectLst/>
            </a:endParaRPr>
          </a:p>
          <a:p>
            <a:pPr>
              <a:spcBef>
                <a:spcPts val="0"/>
              </a:spcBef>
            </a:pPr>
            <a:r>
              <a:rPr lang="en-US"/>
              <a:t>In large TXA trials for gastrointestinal bleeding and trauma, there has been no increase in thromboembolic or other adverse events. Avoid TXA in pts with history of thromboembolic event.</a:t>
            </a:r>
            <a:endParaRPr lang="en-US" sz="2600"/>
          </a:p>
        </p:txBody>
      </p:sp>
    </p:spTree>
    <p:custDataLst>
      <p:tags r:id="rId1"/>
    </p:custDataLst>
    <p:extLst>
      <p:ext uri="{BB962C8B-B14F-4D97-AF65-F5344CB8AC3E}">
        <p14:creationId xmlns:p14="http://schemas.microsoft.com/office/powerpoint/2010/main" val="363368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E2E7A3-CED1-CCC7-9826-9DEAA599F799}"/>
              </a:ext>
            </a:extLst>
          </p:cNvPr>
          <p:cNvPicPr>
            <a:picLocks noChangeAspect="1"/>
          </p:cNvPicPr>
          <p:nvPr/>
        </p:nvPicPr>
        <p:blipFill>
          <a:blip r:embed="rId3"/>
          <a:stretch>
            <a:fillRect/>
          </a:stretch>
        </p:blipFill>
        <p:spPr>
          <a:xfrm>
            <a:off x="9397480" y="384137"/>
            <a:ext cx="3721100" cy="6858000"/>
          </a:xfrm>
          <a:prstGeom prst="rect">
            <a:avLst/>
          </a:prstGeom>
        </p:spPr>
      </p:pic>
      <p:sp>
        <p:nvSpPr>
          <p:cNvPr id="8" name="Title 1">
            <a:extLst>
              <a:ext uri="{FF2B5EF4-FFF2-40B4-BE49-F238E27FC236}">
                <a16:creationId xmlns:a16="http://schemas.microsoft.com/office/drawing/2014/main" id="{B79961B1-6DB1-452B-8C10-EBBA30EED157}"/>
              </a:ext>
            </a:extLst>
          </p:cNvPr>
          <p:cNvSpPr txBox="1">
            <a:spLocks/>
          </p:cNvSpPr>
          <p:nvPr/>
        </p:nvSpPr>
        <p:spPr>
          <a:xfrm>
            <a:off x="7202986" y="384137"/>
            <a:ext cx="4784796" cy="13308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t>Farrah Lo, 27</a:t>
            </a:r>
            <a:endParaRPr lang="en-CA" b="1"/>
          </a:p>
        </p:txBody>
      </p:sp>
      <p:sp>
        <p:nvSpPr>
          <p:cNvPr id="13" name="TextBox 12">
            <a:extLst>
              <a:ext uri="{FF2B5EF4-FFF2-40B4-BE49-F238E27FC236}">
                <a16:creationId xmlns:a16="http://schemas.microsoft.com/office/drawing/2014/main" id="{C1EAD2FB-E7A2-70C6-7ED5-3C52BC2633E9}"/>
              </a:ext>
            </a:extLst>
          </p:cNvPr>
          <p:cNvSpPr txBox="1"/>
          <p:nvPr/>
        </p:nvSpPr>
        <p:spPr>
          <a:xfrm>
            <a:off x="294168" y="4272677"/>
            <a:ext cx="9443389" cy="2585323"/>
          </a:xfrm>
          <a:prstGeom prst="rect">
            <a:avLst/>
          </a:prstGeom>
          <a:noFill/>
        </p:spPr>
        <p:txBody>
          <a:bodyPr wrap="square" lIns="91440" tIns="45720" rIns="91440" bIns="45720" rtlCol="0" anchor="t">
            <a:spAutoFit/>
          </a:bodyPr>
          <a:lstStyle/>
          <a:p>
            <a:r>
              <a:rPr lang="en-US" sz="2400" b="1" dirty="0"/>
              <a:t>Choose from below options for management of this period for Farrah: </a:t>
            </a:r>
            <a:endParaRPr lang="en-US" sz="2400" b="1"/>
          </a:p>
          <a:p>
            <a:pPr marL="457200" indent="-457200">
              <a:buFont typeface="+mj-lt"/>
              <a:buAutoNum type="alphaLcParenR"/>
            </a:pPr>
            <a:r>
              <a:rPr lang="en-CA" sz="2400" b="1" dirty="0">
                <a:solidFill>
                  <a:srgbClr val="00B050"/>
                </a:solidFill>
                <a:effectLst/>
                <a:ea typeface="DengXian"/>
                <a:cs typeface="Calibri"/>
              </a:rPr>
              <a:t>Tranexamic acid</a:t>
            </a:r>
            <a:r>
              <a:rPr lang="en-CA" sz="2400" b="1" dirty="0">
                <a:solidFill>
                  <a:srgbClr val="00B050"/>
                </a:solidFill>
                <a:ea typeface="DengXian"/>
                <a:cs typeface="Calibri"/>
              </a:rPr>
              <a:t> </a:t>
            </a:r>
            <a:r>
              <a:rPr lang="en-CA" sz="2400" b="1" dirty="0">
                <a:solidFill>
                  <a:srgbClr val="00B050"/>
                </a:solidFill>
                <a:effectLst/>
                <a:ea typeface="DengXian"/>
                <a:cs typeface="Calibri"/>
              </a:rPr>
              <a:t> 1 g </a:t>
            </a:r>
            <a:r>
              <a:rPr lang="en-CA" sz="2400" b="1" dirty="0" err="1">
                <a:solidFill>
                  <a:srgbClr val="00B050"/>
                </a:solidFill>
                <a:ea typeface="DengXian"/>
                <a:cs typeface="Calibri"/>
              </a:rPr>
              <a:t>tid</a:t>
            </a:r>
            <a:r>
              <a:rPr lang="en-CA" sz="2400" b="1" dirty="0">
                <a:solidFill>
                  <a:srgbClr val="00B050"/>
                </a:solidFill>
                <a:ea typeface="DengXian"/>
                <a:cs typeface="Calibri"/>
              </a:rPr>
              <a:t> </a:t>
            </a:r>
            <a:r>
              <a:rPr lang="en-CA" sz="2400" b="1" dirty="0">
                <a:solidFill>
                  <a:srgbClr val="00B050"/>
                </a:solidFill>
                <a:effectLst/>
                <a:ea typeface="DengXian"/>
                <a:cs typeface="Calibri"/>
              </a:rPr>
              <a:t>for 5 days</a:t>
            </a:r>
          </a:p>
          <a:p>
            <a:pPr marL="457200" indent="-457200">
              <a:buFont typeface="+mj-lt"/>
              <a:buAutoNum type="alphaLcParenR"/>
            </a:pPr>
            <a:r>
              <a:rPr lang="en-CA" sz="2400" b="1" dirty="0">
                <a:solidFill>
                  <a:srgbClr val="00B050"/>
                </a:solidFill>
                <a:ea typeface="DengXian"/>
                <a:cs typeface="Calibri"/>
              </a:rPr>
              <a:t>Monophasic oral contraceptive q6h </a:t>
            </a:r>
            <a:r>
              <a:rPr lang="en-CA" sz="2400" b="1" dirty="0" err="1">
                <a:solidFill>
                  <a:srgbClr val="00B050"/>
                </a:solidFill>
                <a:ea typeface="DengXian"/>
                <a:cs typeface="Calibri"/>
              </a:rPr>
              <a:t>til</a:t>
            </a:r>
            <a:r>
              <a:rPr lang="en-CA" sz="2400" b="1" dirty="0">
                <a:solidFill>
                  <a:srgbClr val="00B050"/>
                </a:solidFill>
                <a:ea typeface="DengXian"/>
                <a:cs typeface="Calibri"/>
              </a:rPr>
              <a:t> bleeding stops then taper</a:t>
            </a:r>
          </a:p>
          <a:p>
            <a:pPr marL="457200" indent="-457200">
              <a:buFont typeface="+mj-lt"/>
              <a:buAutoNum type="alphaLcParenR"/>
            </a:pPr>
            <a:r>
              <a:rPr lang="en-CA" sz="2400" b="1" dirty="0">
                <a:solidFill>
                  <a:srgbClr val="00B050"/>
                </a:solidFill>
                <a:effectLst/>
                <a:ea typeface="DengXian"/>
                <a:cs typeface="Calibri"/>
              </a:rPr>
              <a:t>Medroxyprogesterone 10 mg q4h </a:t>
            </a:r>
            <a:r>
              <a:rPr lang="en-CA" sz="2400" b="1" dirty="0" err="1">
                <a:solidFill>
                  <a:srgbClr val="00B050"/>
                </a:solidFill>
                <a:effectLst/>
                <a:ea typeface="DengXian"/>
                <a:cs typeface="Calibri"/>
              </a:rPr>
              <a:t>til</a:t>
            </a:r>
            <a:r>
              <a:rPr lang="en-CA" sz="2400" b="1" dirty="0">
                <a:solidFill>
                  <a:srgbClr val="00B050"/>
                </a:solidFill>
                <a:effectLst/>
                <a:ea typeface="DengXian"/>
                <a:cs typeface="Calibri"/>
              </a:rPr>
              <a:t> </a:t>
            </a:r>
            <a:r>
              <a:rPr lang="en-CA" sz="2400" b="1" dirty="0">
                <a:solidFill>
                  <a:srgbClr val="00B050"/>
                </a:solidFill>
                <a:ea typeface="DengXian"/>
                <a:cs typeface="Calibri"/>
              </a:rPr>
              <a:t>bleeding stops then taper</a:t>
            </a:r>
          </a:p>
          <a:p>
            <a:pPr marL="457200" indent="-457200">
              <a:buFont typeface="+mj-lt"/>
              <a:buAutoNum type="alphaLcParenR"/>
            </a:pPr>
            <a:r>
              <a:rPr lang="en-CA" sz="2400" b="1" dirty="0">
                <a:solidFill>
                  <a:srgbClr val="00B050"/>
                </a:solidFill>
                <a:ea typeface="DengXian"/>
                <a:cs typeface="Calibri"/>
              </a:rPr>
              <a:t>NSAIDs (</a:t>
            </a:r>
            <a:r>
              <a:rPr lang="en-CA" sz="2400" b="1" dirty="0" err="1">
                <a:solidFill>
                  <a:srgbClr val="00B050"/>
                </a:solidFill>
                <a:ea typeface="DengXian"/>
                <a:cs typeface="Calibri"/>
              </a:rPr>
              <a:t>eg</a:t>
            </a:r>
            <a:r>
              <a:rPr lang="en-CA" sz="2400" b="1" dirty="0">
                <a:solidFill>
                  <a:srgbClr val="00B050"/>
                </a:solidFill>
                <a:ea typeface="DengXian"/>
                <a:cs typeface="Calibri"/>
              </a:rPr>
              <a:t> ibuprofen, naproxen, mefenamic acid)</a:t>
            </a:r>
          </a:p>
          <a:p>
            <a:pPr marL="457200" indent="-457200">
              <a:buFont typeface="+mj-lt"/>
              <a:buAutoNum type="alphaLcParenR"/>
            </a:pPr>
            <a:r>
              <a:rPr lang="en-CA" sz="2400" dirty="0">
                <a:solidFill>
                  <a:srgbClr val="000000"/>
                </a:solidFill>
                <a:effectLst/>
                <a:ea typeface="DengXian"/>
                <a:cs typeface="Calibri"/>
              </a:rPr>
              <a:t>I</a:t>
            </a:r>
            <a:r>
              <a:rPr lang="en-CA" sz="2400" dirty="0">
                <a:solidFill>
                  <a:srgbClr val="000000"/>
                </a:solidFill>
                <a:ea typeface="DengXian"/>
                <a:cs typeface="Calibri"/>
              </a:rPr>
              <a:t>V conjugated estrogen 25 mg q 4-6 h for 24 hours</a:t>
            </a:r>
            <a:endParaRPr lang="en-US" sz="2400" dirty="0">
              <a:effectLst/>
              <a:ea typeface="DengXian"/>
              <a:cs typeface="Calibri"/>
            </a:endParaRPr>
          </a:p>
          <a:p>
            <a:endParaRPr lang="en-US"/>
          </a:p>
        </p:txBody>
      </p:sp>
      <p:sp>
        <p:nvSpPr>
          <p:cNvPr id="2" name="Content Placeholder 2">
            <a:extLst>
              <a:ext uri="{FF2B5EF4-FFF2-40B4-BE49-F238E27FC236}">
                <a16:creationId xmlns:a16="http://schemas.microsoft.com/office/drawing/2014/main" id="{5F614686-98F2-0E2B-01DC-F82BBB81EA66}"/>
              </a:ext>
            </a:extLst>
          </p:cNvPr>
          <p:cNvSpPr txBox="1">
            <a:spLocks/>
          </p:cNvSpPr>
          <p:nvPr/>
        </p:nvSpPr>
        <p:spPr>
          <a:xfrm>
            <a:off x="204218" y="1167525"/>
            <a:ext cx="9392976" cy="2835595"/>
          </a:xfrm>
          <a:prstGeom prst="rect">
            <a:avLst/>
          </a:prstGeom>
          <a:solidFill>
            <a:schemeClr val="accent6">
              <a:lumMod val="20000"/>
              <a:lumOff val="80000"/>
            </a:schemeClr>
          </a:solidFill>
          <a:ln w="28575">
            <a:solidFill>
              <a:srgbClr val="00B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a:t>High dose oral contraceptives of various dosing have been used but not systematically studied so suggested dosing protocols are based on expert opinion.  </a:t>
            </a:r>
          </a:p>
          <a:p>
            <a:pPr lvl="1">
              <a:spcBef>
                <a:spcPts val="0"/>
              </a:spcBef>
            </a:pPr>
            <a:endParaRPr lang="en-US"/>
          </a:p>
          <a:p>
            <a:pPr>
              <a:spcBef>
                <a:spcPts val="0"/>
              </a:spcBef>
            </a:pPr>
            <a:r>
              <a:rPr lang="en-US" sz="2600">
                <a:effectLst/>
              </a:rPr>
              <a:t>Side effects of high dose contraceptives are primarily nausea. There is a theoretical risk for thrombosis, so monitor for unilateral limb swelling.  </a:t>
            </a:r>
            <a:endParaRPr lang="en-US" sz="2600"/>
          </a:p>
        </p:txBody>
      </p:sp>
    </p:spTree>
    <p:custDataLst>
      <p:tags r:id="rId1"/>
    </p:custDataLst>
    <p:extLst>
      <p:ext uri="{BB962C8B-B14F-4D97-AF65-F5344CB8AC3E}">
        <p14:creationId xmlns:p14="http://schemas.microsoft.com/office/powerpoint/2010/main" val="15819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a4b3a5-44e8-4b29-8883-7a7a8fed1c86" xsi:nil="true"/>
    <EBNotes xmlns="4c90ce73-3346-41e7-8cd5-7173753d095d" xsi:nil="true"/>
    <lcf76f155ced4ddcb4097134ff3c332f xmlns="4c90ce73-3346-41e7-8cd5-7173753d095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DC16AA5FDF5B459A77EEABB7C93C6B" ma:contentTypeVersion="18" ma:contentTypeDescription="Create a new document." ma:contentTypeScope="" ma:versionID="bc56a79d5b3db2f0c8003a605a08a819">
  <xsd:schema xmlns:xsd="http://www.w3.org/2001/XMLSchema" xmlns:xs="http://www.w3.org/2001/XMLSchema" xmlns:p="http://schemas.microsoft.com/office/2006/metadata/properties" xmlns:ns2="4c90ce73-3346-41e7-8cd5-7173753d095d" xmlns:ns3="8aa4b3a5-44e8-4b29-8883-7a7a8fed1c86" targetNamespace="http://schemas.microsoft.com/office/2006/metadata/properties" ma:root="true" ma:fieldsID="e9e03bcaf7b468a79873c4dc28ffcc9d" ns2:_="" ns3:_="">
    <xsd:import namespace="4c90ce73-3346-41e7-8cd5-7173753d095d"/>
    <xsd:import namespace="8aa4b3a5-44e8-4b29-8883-7a7a8fed1c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EB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0ce73-3346-41e7-8cd5-7173753d09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a8367d4-8abe-47b2-9f50-32d1ea0b6617" ma:termSetId="09814cd3-568e-fe90-9814-8d621ff8fb84" ma:anchorId="fba54fb3-c3e1-fe81-a776-ca4b69148c4d" ma:open="true" ma:isKeyword="false">
      <xsd:complexType>
        <xsd:sequence>
          <xsd:element ref="pc:Terms" minOccurs="0" maxOccurs="1"/>
        </xsd:sequence>
      </xsd:complexType>
    </xsd:element>
    <xsd:element name="EBNotes" ma:index="24" nillable="true" ma:displayName="EB Notes" ma:format="Dropdown" ma:internalName="EBNotes">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a4b3a5-44e8-4b29-8883-7a7a8fed1c8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6581a4-d6e0-4456-bf1d-0942b840b06d}" ma:internalName="TaxCatchAll" ma:showField="CatchAllData" ma:web="8aa4b3a5-44e8-4b29-8883-7a7a8fed1c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2F3AFC-73B2-4685-B532-10D3E9EB0E79}">
  <ds:schemaRefs>
    <ds:schemaRef ds:uri="http://schemas.microsoft.com/office/2006/metadata/properties"/>
    <ds:schemaRef ds:uri="http://schemas.microsoft.com/office/infopath/2007/PartnerControls"/>
    <ds:schemaRef ds:uri="8aa4b3a5-44e8-4b29-8883-7a7a8fed1c86"/>
    <ds:schemaRef ds:uri="4c90ce73-3346-41e7-8cd5-7173753d095d"/>
  </ds:schemaRefs>
</ds:datastoreItem>
</file>

<file path=customXml/itemProps2.xml><?xml version="1.0" encoding="utf-8"?>
<ds:datastoreItem xmlns:ds="http://schemas.openxmlformats.org/officeDocument/2006/customXml" ds:itemID="{864D57B4-7023-4342-B4EB-94CBDBEC31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90ce73-3346-41e7-8cd5-7173753d095d"/>
    <ds:schemaRef ds:uri="8aa4b3a5-44e8-4b29-8883-7a7a8fed1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37DE55-14D9-49F3-BEB3-DE3BBBD877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TotalTime>
  <Words>19874</Words>
  <Application>Microsoft Office PowerPoint</Application>
  <PresentationFormat>Widescreen</PresentationFormat>
  <Paragraphs>1737</Paragraphs>
  <Slides>194</Slides>
  <Notes>29</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194</vt:i4>
      </vt:variant>
    </vt:vector>
  </HeadingPairs>
  <TitlesOfParts>
    <vt:vector size="213" baseType="lpstr">
      <vt:lpstr>Adobe Clean DC</vt:lpstr>
      <vt:lpstr>ArcherPro Semibold</vt:lpstr>
      <vt:lpstr>Arial</vt:lpstr>
      <vt:lpstr>BlinkMacSystemFont</vt:lpstr>
      <vt:lpstr>Calibri</vt:lpstr>
      <vt:lpstr>Calibri </vt:lpstr>
      <vt:lpstr>Calibri Light</vt:lpstr>
      <vt:lpstr>Courier New</vt:lpstr>
      <vt:lpstr>Gadugi</vt:lpstr>
      <vt:lpstr>Google Sans</vt:lpstr>
      <vt:lpstr>Helvetica</vt:lpstr>
      <vt:lpstr>Helvetica Neue</vt:lpstr>
      <vt:lpstr>Merriweather</vt:lpstr>
      <vt:lpstr>Open Sans</vt:lpstr>
      <vt:lpstr>Segoe UI</vt:lpstr>
      <vt:lpstr>SourceSansPro-Regular</vt:lpstr>
      <vt:lpstr>Verdana</vt:lpstr>
      <vt:lpstr>Wingdings</vt:lpstr>
      <vt:lpstr>Office Theme</vt:lpstr>
      <vt:lpstr>PowerPoint Presentation</vt:lpstr>
      <vt:lpstr>PowerPoint Presentation</vt:lpstr>
      <vt:lpstr>Faculty/Presenter Disclosure</vt:lpstr>
      <vt:lpstr>Mitigating Potential Bias</vt:lpstr>
      <vt:lpstr>PowerPoint Presentation</vt:lpstr>
      <vt:lpstr>PowerPoint Presentation</vt:lpstr>
      <vt:lpstr>PowerPoint Presentation</vt:lpstr>
      <vt:lpstr>Polypharmacy/Deprescribing</vt:lpstr>
      <vt:lpstr>Mr Ken Dosette, 69</vt:lpstr>
      <vt:lpstr>PowerPoint Presentation</vt:lpstr>
      <vt:lpstr>Mr Ken Dosette, 69</vt:lpstr>
      <vt:lpstr>Mr Ken Dosette, 69</vt:lpstr>
      <vt:lpstr>Mr Ken Dosette, 69</vt:lpstr>
      <vt:lpstr>Mr Ken Dosette, 69</vt:lpstr>
      <vt:lpstr>Mr Ken Dosette, 69</vt:lpstr>
      <vt:lpstr>Mr Ken Dosette, 69</vt:lpstr>
      <vt:lpstr>Mr Ken Dosette, 69</vt:lpstr>
      <vt:lpstr>Ken Dosette, 69</vt:lpstr>
      <vt:lpstr>Mr Ken Dosette, 69</vt:lpstr>
      <vt:lpstr>Mr Ken Dosette, 69</vt:lpstr>
      <vt:lpstr>Mr Ken Dosette, 69</vt:lpstr>
      <vt:lpstr>PowerPoint Presentation</vt:lpstr>
      <vt:lpstr>Mr Ken Dosette, 69</vt:lpstr>
      <vt:lpstr> Mr Ken Dosette, 69</vt:lpstr>
      <vt:lpstr>Mr Ken Dosette, 69</vt:lpstr>
      <vt:lpstr>Mr Ken Dosette, 69</vt:lpstr>
      <vt:lpstr>Mr Ken Dosette, 69</vt:lpstr>
      <vt:lpstr>Mr Ken Dosette, 69</vt:lpstr>
      <vt:lpstr>Driving and Dementia</vt:lpstr>
      <vt:lpstr>Ms Naomi Schiff, 75</vt:lpstr>
      <vt:lpstr>Ms Naomi Schiff, 75</vt:lpstr>
      <vt:lpstr>Ms Naomi Schiff, 75</vt:lpstr>
      <vt:lpstr>Ms Naomi Schiff, 75</vt:lpstr>
      <vt:lpstr>Ms Naomi Schiff, 75</vt:lpstr>
      <vt:lpstr>Ms Naomi Schiff, 75</vt:lpstr>
      <vt:lpstr>Ms Naomi Schiff, 75</vt:lpstr>
      <vt:lpstr>Ms Naomi Schiff, 75</vt:lpstr>
      <vt:lpstr>Ms Naomi Schiff, 75</vt:lpstr>
      <vt:lpstr>PowerPoint Presentation</vt:lpstr>
      <vt:lpstr>Ms Naomi Schiff, 75</vt:lpstr>
      <vt:lpstr>Ms Naomi Schiff, 75</vt:lpstr>
      <vt:lpstr>Ms Naomi Schiff, 75</vt:lpstr>
      <vt:lpstr>PowerPoint Presentation</vt:lpstr>
      <vt:lpstr>Ms Naomi Schiff, 75</vt:lpstr>
      <vt:lpstr>PowerPoint Presentation</vt:lpstr>
      <vt:lpstr>Ms Naomi Schiff, 75</vt:lpstr>
      <vt:lpstr>Ms Naomi Schiff</vt:lpstr>
      <vt:lpstr>PowerPoint Presentation</vt:lpstr>
      <vt:lpstr>Congestive Heart Failure</vt:lpstr>
      <vt:lpstr>Mr Ramakanta, 75</vt:lpstr>
      <vt:lpstr>Mr Ramakanta, 75</vt:lpstr>
      <vt:lpstr>Mr Ramakanta, 75</vt:lpstr>
      <vt:lpstr>Mr Ramakanta, 75</vt:lpstr>
      <vt:lpstr>Mr Ramakanta, 75</vt:lpstr>
      <vt:lpstr>Mr Ramakanta, 75</vt:lpstr>
      <vt:lpstr>PowerPoint Presentation</vt:lpstr>
      <vt:lpstr>Mr Ramakanta, 75</vt:lpstr>
      <vt:lpstr>Mr Ramakanta, 75</vt:lpstr>
      <vt:lpstr>Mr Ramakanta, 75</vt:lpstr>
      <vt:lpstr>Mr Ramakanta, 75</vt:lpstr>
      <vt:lpstr>Mr Ramakanta, 75</vt:lpstr>
      <vt:lpstr>Mr Ramakanta, 75</vt:lpstr>
      <vt:lpstr>Mr Ramakanta, 75</vt:lpstr>
      <vt:lpstr>Mr Ramakanta, 75</vt:lpstr>
      <vt:lpstr>Mr Ramakanta, 75</vt:lpstr>
      <vt:lpstr>Annie Ploidy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Heavy Menstrual Bleeding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Insomnia Treatment</vt:lpstr>
      <vt:lpstr>Norma Munro 78</vt:lpstr>
      <vt:lpstr>PowerPoint Presentation</vt:lpstr>
      <vt:lpstr>Norma Munro 78</vt:lpstr>
      <vt:lpstr>Norma Munro 78</vt:lpstr>
      <vt:lpstr>Norma Munro 78</vt:lpstr>
      <vt:lpstr>Norma Munro 78</vt:lpstr>
      <vt:lpstr>Norma Munro 78</vt:lpstr>
      <vt:lpstr>Norma Munro 78</vt:lpstr>
      <vt:lpstr>Norma Munro 78</vt:lpstr>
      <vt:lpstr>Norma Munro 78</vt:lpstr>
      <vt:lpstr>Norma Munro 78</vt:lpstr>
      <vt:lpstr>Norma Munro 78</vt:lpstr>
      <vt:lpstr>Norma Munro 78</vt:lpstr>
      <vt:lpstr>Norma Munro 78</vt:lpstr>
      <vt:lpstr>Norma Munro 78</vt:lpstr>
      <vt:lpstr>Norma Munro 78</vt:lpstr>
      <vt:lpstr>Norma Munro 78</vt:lpstr>
      <vt:lpstr>Norma Munro 78</vt:lpstr>
      <vt:lpstr>Norma Munro 78</vt:lpstr>
      <vt:lpstr>Norma Munro 78</vt:lpstr>
      <vt:lpstr>Norma Munro 78</vt:lpstr>
      <vt:lpstr>Norma Munro 78</vt:lpstr>
      <vt:lpstr>PowerPoint Presentation</vt:lpstr>
      <vt:lpstr>Norma Munro 78</vt:lpstr>
      <vt:lpstr>Norma Munro 78</vt:lpstr>
      <vt:lpstr>Recurrent C. Difficile infection</vt:lpstr>
      <vt:lpstr>Elizabeth (Liz) Hall, 65 </vt:lpstr>
      <vt:lpstr>Elizabeth (Liz) Hall, 65 </vt:lpstr>
      <vt:lpstr>Elizabeth (Liz) Hall, 65 </vt:lpstr>
      <vt:lpstr>Elizabeth (Liz) Hall, 65 </vt:lpstr>
      <vt:lpstr>Elizabeth (Liz) Hall, 65 </vt:lpstr>
      <vt:lpstr>Elizabeth (Liz) Hall, 65 </vt:lpstr>
      <vt:lpstr>Elizabeth (Liz) Hall, 65 </vt:lpstr>
      <vt:lpstr>Elizabeth (Liz) Hall, 65 </vt:lpstr>
      <vt:lpstr>Elizabeth (Liz) Hall, 65 </vt:lpstr>
      <vt:lpstr>Elizabeth (Liz) Hall, 65 </vt:lpstr>
      <vt:lpstr>PowerPoint Presentation</vt:lpstr>
      <vt:lpstr>PowerPoint Presentation</vt:lpstr>
      <vt:lpstr>PowerPoint Presentation</vt:lpstr>
      <vt:lpstr>De-labelling Penicillin Allergy</vt:lpstr>
      <vt:lpstr>Ana Flax, 30</vt:lpstr>
      <vt:lpstr>Ana Flax, 30</vt:lpstr>
      <vt:lpstr>Ana Flax, 30</vt:lpstr>
      <vt:lpstr>Ana Flax, 30</vt:lpstr>
      <vt:lpstr>Ana Flax, 30</vt:lpstr>
      <vt:lpstr>Ana Flax, 30</vt:lpstr>
      <vt:lpstr>Ana Flax, 30</vt:lpstr>
      <vt:lpstr>Ana Flax, 30</vt:lpstr>
      <vt:lpstr>Ana Flax, 30</vt:lpstr>
      <vt:lpstr>Ana Flax, 30</vt:lpstr>
      <vt:lpstr>Ana Flax, 30</vt:lpstr>
      <vt:lpstr>Ana Flax, 30</vt:lpstr>
      <vt:lpstr>Ana Flax, 30</vt:lpstr>
      <vt:lpstr>Ana Flax, 30</vt:lpstr>
      <vt:lpstr>Ana Flax, 30</vt:lpstr>
      <vt:lpstr>Ana Flax, 30</vt:lpstr>
      <vt:lpstr>Ana Flax, 30</vt:lpstr>
      <vt:lpstr>Ana Flax, 30</vt:lpstr>
      <vt:lpstr>Ana Flax, 30</vt:lpstr>
      <vt:lpstr>Mr Ramakanta</vt:lpstr>
      <vt:lpstr>Mr Ramakanta, 75</vt:lpstr>
      <vt:lpstr>Mr Ramakanta, 75</vt:lpstr>
      <vt:lpstr>Mr Ramakanta, 75</vt:lpstr>
      <vt:lpstr>Mr Ramakanta, 75</vt:lpstr>
      <vt:lpstr>Mr Ramakanta, 75</vt:lpstr>
      <vt:lpstr>Mr Ramakanta, 75</vt:lpstr>
      <vt:lpstr>Mr Ramakanta, 75</vt:lpstr>
      <vt:lpstr>Mr Ramakanta, 75</vt:lpstr>
      <vt:lpstr>Mr Ramakanta, 75</vt:lpstr>
      <vt:lpstr>Mr Ramakanta, 75</vt:lpstr>
      <vt:lpstr>Mr Ramakanta, 75</vt:lpstr>
      <vt:lpstr>Mr Ramakanta, 75</vt:lpstr>
      <vt:lpstr>Mr Ramakanta, 75</vt:lpstr>
      <vt:lpstr>Mr Ramakanta, 75</vt:lpstr>
      <vt:lpstr>Mr Ramakanta, 75</vt:lpstr>
      <vt:lpstr>Mr Ramakanta, 75</vt:lpstr>
      <vt:lpstr>Mr Ramakanta, 75</vt:lpstr>
      <vt:lpstr>Mr Ramakanta, 75</vt:lpstr>
      <vt:lpstr>PowerPoint Presentation</vt:lpstr>
      <vt:lpstr>PowerPoint Presentation</vt:lpstr>
      <vt:lpstr>Naomi Schiff – Driving and Dementia References</vt:lpstr>
      <vt:lpstr>PowerPoint Presentation</vt:lpstr>
      <vt:lpstr>PowerPoint Presentation</vt:lpstr>
      <vt:lpstr>Farrah Lo – Heavy Menstrual Bleeding References</vt:lpstr>
      <vt:lpstr>Norma Munroe (Insomnia) References</vt:lpstr>
      <vt:lpstr>References Liz Hall (C. Difficile)</vt:lpstr>
      <vt:lpstr>References for Ana Flax</vt:lpstr>
      <vt:lpstr>References Mr. Ramakanta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Young</dc:creator>
  <cp:lastModifiedBy>Deanne McKay</cp:lastModifiedBy>
  <cp:revision>3</cp:revision>
  <dcterms:created xsi:type="dcterms:W3CDTF">2023-10-20T10:38:01Z</dcterms:created>
  <dcterms:modified xsi:type="dcterms:W3CDTF">2023-11-01T16:20:14Z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0x010100CFDC16AA5FDF5B459A77EEABB7C93C6B</vt:lpwstr>
  </property>
</Properties>
</file>