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58"/>
  </p:notesMasterIdLst>
  <p:sldIdLst>
    <p:sldId id="256" r:id="rId2"/>
    <p:sldId id="986" r:id="rId3"/>
    <p:sldId id="987" r:id="rId4"/>
    <p:sldId id="988" r:id="rId5"/>
    <p:sldId id="258" r:id="rId6"/>
    <p:sldId id="260" r:id="rId7"/>
    <p:sldId id="257" r:id="rId8"/>
    <p:sldId id="259" r:id="rId9"/>
    <p:sldId id="989" r:id="rId10"/>
    <p:sldId id="801" r:id="rId11"/>
    <p:sldId id="543" r:id="rId12"/>
    <p:sldId id="261" r:id="rId13"/>
    <p:sldId id="544" r:id="rId14"/>
    <p:sldId id="609" r:id="rId15"/>
    <p:sldId id="279" r:id="rId16"/>
    <p:sldId id="277" r:id="rId17"/>
    <p:sldId id="278" r:id="rId18"/>
    <p:sldId id="280" r:id="rId19"/>
    <p:sldId id="614" r:id="rId20"/>
    <p:sldId id="285" r:id="rId21"/>
    <p:sldId id="940" r:id="rId22"/>
    <p:sldId id="551" r:id="rId23"/>
    <p:sldId id="802" r:id="rId24"/>
    <p:sldId id="934" r:id="rId25"/>
    <p:sldId id="936" r:id="rId26"/>
    <p:sldId id="935" r:id="rId27"/>
    <p:sldId id="803" r:id="rId28"/>
    <p:sldId id="804" r:id="rId29"/>
    <p:sldId id="805" r:id="rId30"/>
    <p:sldId id="567" r:id="rId31"/>
    <p:sldId id="568" r:id="rId32"/>
    <p:sldId id="569" r:id="rId33"/>
    <p:sldId id="570" r:id="rId34"/>
    <p:sldId id="571" r:id="rId35"/>
    <p:sldId id="572" r:id="rId36"/>
    <p:sldId id="276" r:id="rId37"/>
    <p:sldId id="573" r:id="rId38"/>
    <p:sldId id="292" r:id="rId39"/>
    <p:sldId id="545" r:id="rId40"/>
    <p:sldId id="546" r:id="rId41"/>
    <p:sldId id="574" r:id="rId42"/>
    <p:sldId id="575" r:id="rId43"/>
    <p:sldId id="576" r:id="rId44"/>
    <p:sldId id="577" r:id="rId45"/>
    <p:sldId id="578" r:id="rId46"/>
    <p:sldId id="579" r:id="rId47"/>
    <p:sldId id="929" r:id="rId48"/>
    <p:sldId id="939" r:id="rId49"/>
    <p:sldId id="309" r:id="rId50"/>
    <p:sldId id="806" r:id="rId51"/>
    <p:sldId id="584" r:id="rId52"/>
    <p:sldId id="807" r:id="rId53"/>
    <p:sldId id="591" r:id="rId54"/>
    <p:sldId id="938" r:id="rId55"/>
    <p:sldId id="888" r:id="rId56"/>
    <p:sldId id="990" r:id="rId5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50"/>
    <p:restoredTop sz="96012"/>
  </p:normalViewPr>
  <p:slideViewPr>
    <p:cSldViewPr snapToGrid="0">
      <p:cViewPr varScale="1">
        <p:scale>
          <a:sx n="61" d="100"/>
          <a:sy n="61" d="100"/>
        </p:scale>
        <p:origin x="788" y="52"/>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D50B6B-9A33-4F66-B5AA-E491A7C9D223}"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29A9EFB0-4FD2-439A-9C4C-596475150C8E}">
      <dgm:prSet/>
      <dgm:spPr/>
      <dgm:t>
        <a:bodyPr/>
        <a:lstStyle/>
        <a:p>
          <a:pPr algn="ctr"/>
          <a:r>
            <a:rPr lang="en-US" b="1" dirty="0"/>
            <a:t>TRANSGENDER HEALTH for Alberta</a:t>
          </a:r>
          <a:endParaRPr lang="en-US" dirty="0"/>
        </a:p>
      </dgm:t>
    </dgm:pt>
    <dgm:pt modelId="{C2A015A6-4BC4-4E64-B886-727E70A7A28F}" type="parTrans" cxnId="{6332B53C-0945-4EC3-87A0-8A3D5EA84438}">
      <dgm:prSet/>
      <dgm:spPr/>
      <dgm:t>
        <a:bodyPr/>
        <a:lstStyle/>
        <a:p>
          <a:endParaRPr lang="en-US"/>
        </a:p>
      </dgm:t>
    </dgm:pt>
    <dgm:pt modelId="{BB97EA5D-E782-4BC4-BE53-0CE40BCC8D08}" type="sibTrans" cxnId="{6332B53C-0945-4EC3-87A0-8A3D5EA84438}">
      <dgm:prSet/>
      <dgm:spPr/>
      <dgm:t>
        <a:bodyPr/>
        <a:lstStyle/>
        <a:p>
          <a:endParaRPr lang="en-US"/>
        </a:p>
      </dgm:t>
    </dgm:pt>
    <dgm:pt modelId="{8BF45DF2-E775-4E0E-9FD9-47E9C04E3E65}">
      <dgm:prSet custT="1"/>
      <dgm:spPr/>
      <dgm:t>
        <a:bodyPr/>
        <a:lstStyle/>
        <a:p>
          <a:pPr algn="l"/>
          <a:r>
            <a:rPr lang="en-US" sz="4000" b="1" dirty="0">
              <a:solidFill>
                <a:schemeClr val="bg1"/>
              </a:solidFill>
            </a:rPr>
            <a:t>    e – referrals</a:t>
          </a:r>
        </a:p>
        <a:p>
          <a:pPr algn="l"/>
          <a:r>
            <a:rPr lang="en-US" sz="3600" b="1" dirty="0">
              <a:solidFill>
                <a:schemeClr val="bg1"/>
              </a:solidFill>
            </a:rPr>
            <a:t>MD to MD consults          </a:t>
          </a:r>
          <a:endParaRPr lang="en-US" sz="3600" dirty="0">
            <a:solidFill>
              <a:schemeClr val="bg1"/>
            </a:solidFill>
          </a:endParaRPr>
        </a:p>
      </dgm:t>
    </dgm:pt>
    <dgm:pt modelId="{03A1AC34-93CB-4552-8933-5EA667D9F2F8}" type="parTrans" cxnId="{A2294E82-BDD9-4DD4-916E-B0C0DF95F198}">
      <dgm:prSet/>
      <dgm:spPr/>
      <dgm:t>
        <a:bodyPr/>
        <a:lstStyle/>
        <a:p>
          <a:endParaRPr lang="en-US"/>
        </a:p>
      </dgm:t>
    </dgm:pt>
    <dgm:pt modelId="{614770D2-0CC1-40C5-AE5B-549DFE0D0EFE}" type="sibTrans" cxnId="{A2294E82-BDD9-4DD4-916E-B0C0DF95F198}">
      <dgm:prSet/>
      <dgm:spPr/>
      <dgm:t>
        <a:bodyPr/>
        <a:lstStyle/>
        <a:p>
          <a:endParaRPr lang="en-US"/>
        </a:p>
      </dgm:t>
    </dgm:pt>
    <dgm:pt modelId="{7CD98607-536F-F549-A0C2-D0476FDC8900}" type="pres">
      <dgm:prSet presAssocID="{05D50B6B-9A33-4F66-B5AA-E491A7C9D223}" presName="linear" presStyleCnt="0">
        <dgm:presLayoutVars>
          <dgm:animLvl val="lvl"/>
          <dgm:resizeHandles val="exact"/>
        </dgm:presLayoutVars>
      </dgm:prSet>
      <dgm:spPr/>
    </dgm:pt>
    <dgm:pt modelId="{72F8BF83-FA09-5646-93D9-0DFEF90829CF}" type="pres">
      <dgm:prSet presAssocID="{29A9EFB0-4FD2-439A-9C4C-596475150C8E}" presName="parentText" presStyleLbl="node1" presStyleIdx="0" presStyleCnt="2">
        <dgm:presLayoutVars>
          <dgm:chMax val="0"/>
          <dgm:bulletEnabled val="1"/>
        </dgm:presLayoutVars>
      </dgm:prSet>
      <dgm:spPr/>
    </dgm:pt>
    <dgm:pt modelId="{F050FB51-98CC-CF4F-859A-CA0EE71AF631}" type="pres">
      <dgm:prSet presAssocID="{BB97EA5D-E782-4BC4-BE53-0CE40BCC8D08}" presName="spacer" presStyleCnt="0"/>
      <dgm:spPr/>
    </dgm:pt>
    <dgm:pt modelId="{4BDDDF81-44A4-7F45-8A8F-6978F881FEF1}" type="pres">
      <dgm:prSet presAssocID="{8BF45DF2-E775-4E0E-9FD9-47E9C04E3E65}" presName="parentText" presStyleLbl="node1" presStyleIdx="1" presStyleCnt="2">
        <dgm:presLayoutVars>
          <dgm:chMax val="0"/>
          <dgm:bulletEnabled val="1"/>
        </dgm:presLayoutVars>
      </dgm:prSet>
      <dgm:spPr/>
    </dgm:pt>
  </dgm:ptLst>
  <dgm:cxnLst>
    <dgm:cxn modelId="{BD59D407-E046-754B-A63B-840B7F44EFFC}" type="presOf" srcId="{8BF45DF2-E775-4E0E-9FD9-47E9C04E3E65}" destId="{4BDDDF81-44A4-7F45-8A8F-6978F881FEF1}" srcOrd="0" destOrd="0" presId="urn:microsoft.com/office/officeart/2005/8/layout/vList2"/>
    <dgm:cxn modelId="{6332B53C-0945-4EC3-87A0-8A3D5EA84438}" srcId="{05D50B6B-9A33-4F66-B5AA-E491A7C9D223}" destId="{29A9EFB0-4FD2-439A-9C4C-596475150C8E}" srcOrd="0" destOrd="0" parTransId="{C2A015A6-4BC4-4E64-B886-727E70A7A28F}" sibTransId="{BB97EA5D-E782-4BC4-BE53-0CE40BCC8D08}"/>
    <dgm:cxn modelId="{77E75064-09F8-A841-B9B0-014C36388F18}" type="presOf" srcId="{05D50B6B-9A33-4F66-B5AA-E491A7C9D223}" destId="{7CD98607-536F-F549-A0C2-D0476FDC8900}" srcOrd="0" destOrd="0" presId="urn:microsoft.com/office/officeart/2005/8/layout/vList2"/>
    <dgm:cxn modelId="{A2294E82-BDD9-4DD4-916E-B0C0DF95F198}" srcId="{05D50B6B-9A33-4F66-B5AA-E491A7C9D223}" destId="{8BF45DF2-E775-4E0E-9FD9-47E9C04E3E65}" srcOrd="1" destOrd="0" parTransId="{03A1AC34-93CB-4552-8933-5EA667D9F2F8}" sibTransId="{614770D2-0CC1-40C5-AE5B-549DFE0D0EFE}"/>
    <dgm:cxn modelId="{4FD85396-D86A-9C40-B756-D95C84AC8394}" type="presOf" srcId="{29A9EFB0-4FD2-439A-9C4C-596475150C8E}" destId="{72F8BF83-FA09-5646-93D9-0DFEF90829CF}" srcOrd="0" destOrd="0" presId="urn:microsoft.com/office/officeart/2005/8/layout/vList2"/>
    <dgm:cxn modelId="{13384B5D-1223-714E-968E-20817D6AD5C7}" type="presParOf" srcId="{7CD98607-536F-F549-A0C2-D0476FDC8900}" destId="{72F8BF83-FA09-5646-93D9-0DFEF90829CF}" srcOrd="0" destOrd="0" presId="urn:microsoft.com/office/officeart/2005/8/layout/vList2"/>
    <dgm:cxn modelId="{5013614A-A7FC-5A4A-9294-5418DB0FC4D0}" type="presParOf" srcId="{7CD98607-536F-F549-A0C2-D0476FDC8900}" destId="{F050FB51-98CC-CF4F-859A-CA0EE71AF631}" srcOrd="1" destOrd="0" presId="urn:microsoft.com/office/officeart/2005/8/layout/vList2"/>
    <dgm:cxn modelId="{9ABEBD51-9B41-654F-8160-56E32EE5C7F0}" type="presParOf" srcId="{7CD98607-536F-F549-A0C2-D0476FDC8900}" destId="{4BDDDF81-44A4-7F45-8A8F-6978F881FEF1}"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F8BF83-FA09-5646-93D9-0DFEF90829CF}">
      <dsp:nvSpPr>
        <dsp:cNvPr id="0" name=""/>
        <dsp:cNvSpPr/>
      </dsp:nvSpPr>
      <dsp:spPr>
        <a:xfrm>
          <a:off x="0" y="178531"/>
          <a:ext cx="4686300" cy="2583360"/>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ctr" defTabSz="2044700">
            <a:lnSpc>
              <a:spcPct val="90000"/>
            </a:lnSpc>
            <a:spcBef>
              <a:spcPct val="0"/>
            </a:spcBef>
            <a:spcAft>
              <a:spcPct val="35000"/>
            </a:spcAft>
            <a:buNone/>
          </a:pPr>
          <a:r>
            <a:rPr lang="en-US" sz="4600" b="1" kern="1200" dirty="0"/>
            <a:t>TRANSGENDER HEALTH for Alberta</a:t>
          </a:r>
          <a:endParaRPr lang="en-US" sz="4600" kern="1200" dirty="0"/>
        </a:p>
      </dsp:txBody>
      <dsp:txXfrm>
        <a:off x="126109" y="304640"/>
        <a:ext cx="4434082" cy="2331142"/>
      </dsp:txXfrm>
    </dsp:sp>
    <dsp:sp modelId="{4BDDDF81-44A4-7F45-8A8F-6978F881FEF1}">
      <dsp:nvSpPr>
        <dsp:cNvPr id="0" name=""/>
        <dsp:cNvSpPr/>
      </dsp:nvSpPr>
      <dsp:spPr>
        <a:xfrm>
          <a:off x="0" y="2894371"/>
          <a:ext cx="4686300" cy="2583360"/>
        </a:xfrm>
        <a:prstGeom prst="roundRect">
          <a:avLst/>
        </a:prstGeom>
        <a:solidFill>
          <a:schemeClr val="accent2">
            <a:hueOff val="-19765721"/>
            <a:satOff val="90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b="1" kern="1200" dirty="0">
              <a:solidFill>
                <a:schemeClr val="bg1"/>
              </a:solidFill>
            </a:rPr>
            <a:t>    e – referrals</a:t>
          </a:r>
        </a:p>
        <a:p>
          <a:pPr marL="0" lvl="0" indent="0" algn="l" defTabSz="1778000">
            <a:lnSpc>
              <a:spcPct val="90000"/>
            </a:lnSpc>
            <a:spcBef>
              <a:spcPct val="0"/>
            </a:spcBef>
            <a:spcAft>
              <a:spcPct val="35000"/>
            </a:spcAft>
            <a:buNone/>
          </a:pPr>
          <a:r>
            <a:rPr lang="en-US" sz="3600" b="1" kern="1200" dirty="0">
              <a:solidFill>
                <a:schemeClr val="bg1"/>
              </a:solidFill>
            </a:rPr>
            <a:t>MD to MD consults          </a:t>
          </a:r>
          <a:endParaRPr lang="en-US" sz="3600" kern="1200" dirty="0">
            <a:solidFill>
              <a:schemeClr val="bg1"/>
            </a:solidFill>
          </a:endParaRPr>
        </a:p>
      </dsp:txBody>
      <dsp:txXfrm>
        <a:off x="126109" y="3020480"/>
        <a:ext cx="4434082" cy="233114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E76F18-56CD-9647-85C9-E84332C94291}" type="datetimeFigureOut">
              <a:rPr lang="en-US" smtClean="0"/>
              <a:t>9/27/2023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42E01C-9418-674D-A2FD-69372912B4CC}" type="slidenum">
              <a:rPr lang="en-US" smtClean="0"/>
              <a:t>‹#›</a:t>
            </a:fld>
            <a:endParaRPr lang="en-US"/>
          </a:p>
        </p:txBody>
      </p:sp>
    </p:spTree>
    <p:extLst>
      <p:ext uri="{BB962C8B-B14F-4D97-AF65-F5344CB8AC3E}">
        <p14:creationId xmlns:p14="http://schemas.microsoft.com/office/powerpoint/2010/main" val="1854906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s://en.wikipedia.org/wiki/Gender_identity" TargetMode="External"/><Relationship Id="rId3" Type="http://schemas.openxmlformats.org/officeDocument/2006/relationships/hyperlink" Target="https://en.wikipedia.org/wiki/Gender" TargetMode="External"/><Relationship Id="rId7" Type="http://schemas.openxmlformats.org/officeDocument/2006/relationships/hyperlink" Target="https://en.wikipedia.org/wiki/Transgender" TargetMode="External"/><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hyperlink" Target="https://en.wikipedia.org/wiki/Genderqueer" TargetMode="External"/><Relationship Id="rId5" Type="http://schemas.openxmlformats.org/officeDocument/2006/relationships/hyperlink" Target="https://en.wikipedia.org/wiki/Gender_variance%23cite_note-1" TargetMode="External"/><Relationship Id="rId4" Type="http://schemas.openxmlformats.org/officeDocument/2006/relationships/hyperlink" Target="https://en.wikipedia.org/wiki/Gender_norms" TargetMode="External"/><Relationship Id="rId9" Type="http://schemas.openxmlformats.org/officeDocument/2006/relationships/hyperlink" Target="https://en.wikipedia.org/wiki/Intersex"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27.09.2023</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Where a faculty/presenter has no relationships to disclose, indicate Not Applicable under Relationships with Financial Sponsors.</a:t>
            </a:r>
          </a:p>
          <a:p>
            <a:pPr lvl="0"/>
            <a:endParaRPr lang="en-US"/>
          </a:p>
          <a:p>
            <a:pPr lvl="0"/>
            <a:r>
              <a:rPr lang="en-US"/>
              <a:t>Complete this slide for the primary presenter and ALL co-presenters if applicable.</a:t>
            </a:r>
          </a:p>
          <a:p>
            <a:pPr lvl="0"/>
            <a:endParaRPr lang="en-US"/>
          </a:p>
          <a:p>
            <a:pPr lvl="0"/>
            <a:r>
              <a:rPr lang="en-US"/>
              <a:t>Reminder: Disclosures made on your COI forms should match disclosures made on the COI slide.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2</a:t>
            </a:fld>
            <a:endParaRPr lang="cs-CZ"/>
          </a:p>
        </p:txBody>
      </p:sp>
    </p:spTree>
    <p:extLst>
      <p:ext uri="{BB962C8B-B14F-4D97-AF65-F5344CB8AC3E}">
        <p14:creationId xmlns:p14="http://schemas.microsoft.com/office/powerpoint/2010/main" val="19031992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3E848B3-32D3-3745-8EEA-738C377E4CF4}" type="slidenum">
              <a:rPr lang="en-US" smtClean="0"/>
              <a:t>54</a:t>
            </a:fld>
            <a:endParaRPr lang="en-US"/>
          </a:p>
        </p:txBody>
      </p:sp>
    </p:spTree>
    <p:extLst>
      <p:ext uri="{BB962C8B-B14F-4D97-AF65-F5344CB8AC3E}">
        <p14:creationId xmlns:p14="http://schemas.microsoft.com/office/powerpoint/2010/main" val="31714322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3E848B3-32D3-3745-8EEA-738C377E4CF4}" type="slidenum">
              <a:rPr lang="en-US" smtClean="0"/>
              <a:t>55</a:t>
            </a:fld>
            <a:endParaRPr lang="en-US"/>
          </a:p>
        </p:txBody>
      </p:sp>
    </p:spTree>
    <p:extLst>
      <p:ext uri="{BB962C8B-B14F-4D97-AF65-F5344CB8AC3E}">
        <p14:creationId xmlns:p14="http://schemas.microsoft.com/office/powerpoint/2010/main" val="17142786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3E848B3-32D3-3745-8EEA-738C377E4CF4}" type="slidenum">
              <a:rPr lang="en-US" smtClean="0"/>
              <a:t>56</a:t>
            </a:fld>
            <a:endParaRPr lang="en-US"/>
          </a:p>
        </p:txBody>
      </p:sp>
    </p:spTree>
    <p:extLst>
      <p:ext uri="{BB962C8B-B14F-4D97-AF65-F5344CB8AC3E}">
        <p14:creationId xmlns:p14="http://schemas.microsoft.com/office/powerpoint/2010/main" val="3792058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Where a program has received no external financial support (e.g., monies for food, logistics assistance such as registration, AV set-up, etc.), indicate No External Support.</a:t>
            </a:r>
          </a:p>
          <a:p>
            <a:endParaRPr lang="en-US" dirty="0"/>
          </a:p>
        </p:txBody>
      </p:sp>
      <p:sp>
        <p:nvSpPr>
          <p:cNvPr id="4" name="Slide Number Placeholder 3"/>
          <p:cNvSpPr>
            <a:spLocks noGrp="1"/>
          </p:cNvSpPr>
          <p:nvPr>
            <p:ph type="sldNum" sz="quarter" idx="5"/>
          </p:nvPr>
        </p:nvSpPr>
        <p:spPr/>
        <p:txBody>
          <a:bodyPr/>
          <a:lstStyle/>
          <a:p>
            <a:fld id="{871B2431-D351-4C6E-A3CF-9DFAC0E3E050}" type="slidenum">
              <a:rPr lang="cs-CZ" smtClean="0"/>
              <a:t>3</a:t>
            </a:fld>
            <a:endParaRPr lang="cs-CZ"/>
          </a:p>
        </p:txBody>
      </p:sp>
    </p:spTree>
    <p:extLst>
      <p:ext uri="{BB962C8B-B14F-4D97-AF65-F5344CB8AC3E}">
        <p14:creationId xmlns:p14="http://schemas.microsoft.com/office/powerpoint/2010/main" val="2759105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Where a program has received no external financial support (e.g., monies for food, logistics assistance such as registration, AV set-up, etc.), indicate No External Support.</a:t>
            </a:r>
          </a:p>
          <a:p>
            <a:endParaRPr lang="en-US" dirty="0"/>
          </a:p>
        </p:txBody>
      </p:sp>
      <p:sp>
        <p:nvSpPr>
          <p:cNvPr id="4" name="Slide Number Placeholder 3"/>
          <p:cNvSpPr>
            <a:spLocks noGrp="1"/>
          </p:cNvSpPr>
          <p:nvPr>
            <p:ph type="sldNum" sz="quarter" idx="5"/>
          </p:nvPr>
        </p:nvSpPr>
        <p:spPr/>
        <p:txBody>
          <a:bodyPr/>
          <a:lstStyle/>
          <a:p>
            <a:fld id="{871B2431-D351-4C6E-A3CF-9DFAC0E3E050}" type="slidenum">
              <a:rPr lang="cs-CZ" smtClean="0"/>
              <a:t>4</a:t>
            </a:fld>
            <a:endParaRPr lang="cs-CZ"/>
          </a:p>
        </p:txBody>
      </p:sp>
    </p:spTree>
    <p:extLst>
      <p:ext uri="{BB962C8B-B14F-4D97-AF65-F5344CB8AC3E}">
        <p14:creationId xmlns:p14="http://schemas.microsoft.com/office/powerpoint/2010/main" val="13844598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An excellent primer</a:t>
            </a:r>
            <a:r>
              <a:rPr lang="en-US" baseline="0" dirty="0"/>
              <a:t> </a:t>
            </a:r>
            <a:r>
              <a:rPr lang="mr-IN" baseline="0" dirty="0"/>
              <a:t>–</a:t>
            </a:r>
            <a:r>
              <a:rPr lang="en-US" baseline="0" dirty="0"/>
              <a:t> this slide is CRUCIAL to the understanding of Gender and thus TRANSGENDER (and why sexual preference is an entirely different concept and the term  trans sexual is and should be phased out) </a:t>
            </a:r>
          </a:p>
          <a:p>
            <a:r>
              <a:rPr lang="en-US" baseline="0" dirty="0"/>
              <a:t>ENCOURAGE audience to use with their patients/ families in future</a:t>
            </a:r>
          </a:p>
          <a:p>
            <a:r>
              <a:rPr lang="en-US" baseline="0" dirty="0"/>
              <a:t>Term </a:t>
            </a:r>
            <a:r>
              <a:rPr lang="en-US" baseline="0" dirty="0" err="1"/>
              <a:t>cis</a:t>
            </a:r>
            <a:r>
              <a:rPr lang="en-US" baseline="0" dirty="0"/>
              <a:t>-gender could be explained at this point </a:t>
            </a:r>
          </a:p>
          <a:p>
            <a:pPr marL="0" marR="0" indent="0" algn="l" defTabSz="457200" rtl="0" eaLnBrk="1" fontAlgn="auto" latinLnBrk="0" hangingPunct="1">
              <a:lnSpc>
                <a:spcPct val="100000"/>
              </a:lnSpc>
              <a:spcBef>
                <a:spcPts val="0"/>
              </a:spcBef>
              <a:spcAft>
                <a:spcPts val="0"/>
              </a:spcAft>
              <a:buClrTx/>
              <a:buSzTx/>
              <a:buFontTx/>
              <a:buNone/>
              <a:tabLst/>
              <a:defRPr/>
            </a:pPr>
            <a:r>
              <a:rPr lang="en-CA" sz="1200" kern="1200" dirty="0" err="1">
                <a:solidFill>
                  <a:schemeClr val="tx1"/>
                </a:solidFill>
                <a:effectLst/>
                <a:latin typeface="+mn-lt"/>
                <a:ea typeface="+mn-ea"/>
                <a:cs typeface="+mn-cs"/>
              </a:rPr>
              <a:t>Cis</a:t>
            </a:r>
            <a:r>
              <a:rPr lang="en-CA" sz="1200" kern="1200" dirty="0">
                <a:solidFill>
                  <a:schemeClr val="tx1"/>
                </a:solidFill>
                <a:effectLst/>
                <a:latin typeface="+mn-lt"/>
                <a:ea typeface="+mn-ea"/>
                <a:cs typeface="+mn-cs"/>
              </a:rPr>
              <a:t> gender: denoting or relating to a person whose sense of personal identity and gender corresponds with their birth sex</a:t>
            </a:r>
            <a:r>
              <a:rPr lang="en-CA" sz="1200" kern="1200" baseline="0" dirty="0">
                <a:solidFill>
                  <a:schemeClr val="tx1"/>
                </a:solidFill>
                <a:effectLst/>
                <a:latin typeface="+mn-lt"/>
                <a:ea typeface="+mn-ea"/>
                <a:cs typeface="+mn-cs"/>
              </a:rPr>
              <a:t> (gender assigned at birth).</a:t>
            </a:r>
            <a:endParaRPr lang="en-CA"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D0671562-F60B-CF45-A39B-F194D15D5BB9}" type="slidenum">
              <a:rPr lang="en-US" smtClean="0"/>
              <a:t>10</a:t>
            </a:fld>
            <a:endParaRPr lang="en-US"/>
          </a:p>
        </p:txBody>
      </p:sp>
    </p:spTree>
    <p:extLst>
      <p:ext uri="{BB962C8B-B14F-4D97-AF65-F5344CB8AC3E}">
        <p14:creationId xmlns:p14="http://schemas.microsoft.com/office/powerpoint/2010/main" val="25154944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 name="Shape 455"/>
          <p:cNvSpPr>
            <a:spLocks noGrp="1" noRot="1" noChangeAspect="1"/>
          </p:cNvSpPr>
          <p:nvPr>
            <p:ph type="sldImg"/>
          </p:nvPr>
        </p:nvSpPr>
        <p:spPr>
          <a:xfrm>
            <a:off x="381000" y="685800"/>
            <a:ext cx="6096000" cy="3429000"/>
          </a:xfrm>
          <a:prstGeom prst="rect">
            <a:avLst/>
          </a:prstGeom>
        </p:spPr>
        <p:txBody>
          <a:bodyPr/>
          <a:lstStyle/>
          <a:p>
            <a:endParaRPr/>
          </a:p>
        </p:txBody>
      </p:sp>
      <p:sp>
        <p:nvSpPr>
          <p:cNvPr id="456" name="Shape 456"/>
          <p:cNvSpPr>
            <a:spLocks noGrp="1"/>
          </p:cNvSpPr>
          <p:nvPr>
            <p:ph type="body" sz="quarter" idx="1"/>
          </p:nvPr>
        </p:nvSpPr>
        <p:spPr>
          <a:prstGeom prst="rect">
            <a:avLst/>
          </a:prstGeom>
        </p:spPr>
        <p:txBody>
          <a:bodyPr/>
          <a:lstStyle/>
          <a:p>
            <a:r>
              <a:t>Re “at what age can someone be called transgender” – </a:t>
            </a:r>
          </a:p>
          <a:p>
            <a:r>
              <a:t>Dr. Joe Raiche’s response:</a:t>
            </a:r>
          </a:p>
          <a:p>
            <a:pPr>
              <a:defRPr sz="1200"/>
            </a:pPr>
            <a:endParaRPr/>
          </a:p>
          <a:p>
            <a:pPr>
              <a:defRPr sz="1200"/>
            </a:pPr>
            <a:r>
              <a:t>I would say you could use the term transgender at any age, since it has more to do with how someone identifies and presents in the world  (and not a clinical diagnosis per se, which would be gender dysphoria). There are definitely trans kids out there, and because the diagnosis in this age range is a bit of a hot topic right now, we can still use this term to capture this population.</a:t>
            </a:r>
          </a:p>
          <a:p>
            <a:pPr>
              <a:defRPr sz="1200"/>
            </a:pPr>
            <a:r>
              <a:t> </a:t>
            </a:r>
          </a:p>
          <a:p>
            <a:pPr>
              <a:defRPr sz="1200"/>
            </a:pPr>
            <a:r>
              <a:t>If you’re unsure when describing pre-pubertal youth, than other terms like “gender creative” or “gender non-conforming” could be used, but there are no hard-and-fast age cutoffs before we (or the patient!) can use the term trans.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 name="Shape 479"/>
          <p:cNvSpPr>
            <a:spLocks noGrp="1" noRot="1" noChangeAspect="1"/>
          </p:cNvSpPr>
          <p:nvPr>
            <p:ph type="sldImg"/>
          </p:nvPr>
        </p:nvSpPr>
        <p:spPr>
          <a:xfrm>
            <a:off x="381000" y="685800"/>
            <a:ext cx="6096000" cy="3429000"/>
          </a:xfrm>
          <a:prstGeom prst="rect">
            <a:avLst/>
          </a:prstGeom>
        </p:spPr>
        <p:txBody>
          <a:bodyPr/>
          <a:lstStyle/>
          <a:p>
            <a:endParaRPr/>
          </a:p>
        </p:txBody>
      </p:sp>
      <p:sp>
        <p:nvSpPr>
          <p:cNvPr id="480" name="Shape 480"/>
          <p:cNvSpPr>
            <a:spLocks noGrp="1"/>
          </p:cNvSpPr>
          <p:nvPr>
            <p:ph type="body" sz="quarter" idx="1"/>
          </p:nvPr>
        </p:nvSpPr>
        <p:spPr>
          <a:prstGeom prst="rect">
            <a:avLst/>
          </a:prstGeom>
        </p:spPr>
        <p:txBody>
          <a:bodyPr/>
          <a:lstStyle/>
          <a:p>
            <a:r>
              <a:rPr dirty="0"/>
              <a:t>DSM 5 criteria </a:t>
            </a:r>
          </a:p>
          <a:p>
            <a:endParaRPr dirty="0"/>
          </a:p>
          <a:p>
            <a:r>
              <a:rPr dirty="0"/>
              <a:t>A marked incongruence between one’s experienced/expressed gender and assigned gender, of at least 6 months’ duration, as manifested by at least </a:t>
            </a:r>
            <a:r>
              <a:rPr u="sng" dirty="0"/>
              <a:t>two</a:t>
            </a:r>
            <a:r>
              <a:rPr dirty="0"/>
              <a:t> of the following:</a:t>
            </a:r>
          </a:p>
          <a:p>
            <a:pPr marL="457200" indent="-457200">
              <a:spcBef>
                <a:spcPts val="600"/>
              </a:spcBef>
              <a:buSzPct val="100000"/>
              <a:buAutoNum type="arabicPeriod"/>
            </a:pPr>
            <a:r>
              <a:rPr dirty="0"/>
              <a:t>Incongruence between preferred gender and natal sex characteristics</a:t>
            </a:r>
          </a:p>
          <a:p>
            <a:pPr marL="457200" indent="-457200">
              <a:spcBef>
                <a:spcPts val="600"/>
              </a:spcBef>
              <a:buSzPct val="100000"/>
              <a:buAutoNum type="arabicPeriod"/>
            </a:pPr>
            <a:r>
              <a:rPr dirty="0"/>
              <a:t>Wish to prevent or remove natal sex characteristics</a:t>
            </a:r>
          </a:p>
          <a:p>
            <a:pPr marL="457200" indent="-457200">
              <a:spcBef>
                <a:spcPts val="600"/>
              </a:spcBef>
              <a:buSzPct val="100000"/>
              <a:buAutoNum type="arabicPeriod"/>
            </a:pPr>
            <a:r>
              <a:rPr dirty="0"/>
              <a:t>Desire for sex characteristics of alternative gender</a:t>
            </a:r>
          </a:p>
          <a:p>
            <a:pPr marL="457200" indent="-457200">
              <a:spcBef>
                <a:spcPts val="600"/>
              </a:spcBef>
              <a:buSzPct val="100000"/>
              <a:buAutoNum type="arabicPeriod"/>
            </a:pPr>
            <a:r>
              <a:rPr dirty="0"/>
              <a:t>Desire to be an alternative gender</a:t>
            </a:r>
          </a:p>
          <a:p>
            <a:pPr marL="457200" indent="-457200">
              <a:spcBef>
                <a:spcPts val="600"/>
              </a:spcBef>
              <a:buSzPct val="100000"/>
              <a:buAutoNum type="arabicPeriod"/>
            </a:pPr>
            <a:r>
              <a:rPr dirty="0"/>
              <a:t>Wants to be treated as an alternative gender</a:t>
            </a:r>
          </a:p>
          <a:p>
            <a:pPr marL="457200" indent="-457200">
              <a:spcBef>
                <a:spcPts val="600"/>
              </a:spcBef>
              <a:buSzPct val="100000"/>
              <a:buAutoNum type="arabicPeriod"/>
            </a:pPr>
            <a:r>
              <a:rPr dirty="0"/>
              <a:t>Have feelings and reactions of alternative gender</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 name="Shape 472"/>
          <p:cNvSpPr>
            <a:spLocks noGrp="1" noRot="1" noChangeAspect="1"/>
          </p:cNvSpPr>
          <p:nvPr>
            <p:ph type="sldImg"/>
          </p:nvPr>
        </p:nvSpPr>
        <p:spPr>
          <a:xfrm>
            <a:off x="381000" y="685800"/>
            <a:ext cx="6096000" cy="3429000"/>
          </a:xfrm>
          <a:prstGeom prst="rect">
            <a:avLst/>
          </a:prstGeom>
        </p:spPr>
        <p:txBody>
          <a:bodyPr/>
          <a:lstStyle/>
          <a:p>
            <a:endParaRPr/>
          </a:p>
        </p:txBody>
      </p:sp>
      <p:sp>
        <p:nvSpPr>
          <p:cNvPr id="473" name="Shape 473"/>
          <p:cNvSpPr>
            <a:spLocks noGrp="1"/>
          </p:cNvSpPr>
          <p:nvPr>
            <p:ph type="body" sz="quarter" idx="1"/>
          </p:nvPr>
        </p:nvSpPr>
        <p:spPr>
          <a:prstGeom prst="rect">
            <a:avLst/>
          </a:prstGeom>
        </p:spPr>
        <p:txBody>
          <a:bodyPr/>
          <a:lstStyle/>
          <a:p>
            <a:r>
              <a:t>Previously called Gender Identity Disorder</a:t>
            </a:r>
          </a:p>
          <a:p>
            <a:endParaRPr/>
          </a:p>
          <a:p>
            <a:r>
              <a:t>Gender dysphoria is not the same as gender non-conformity </a:t>
            </a:r>
          </a:p>
          <a:p>
            <a:endParaRPr/>
          </a:p>
          <a:p>
            <a:r>
              <a:t>Gender dysphoria involves a conflict between a person's physical or assigned gender and the gender with which he/she/they identify. People with gender dysphoria may be very uncomfortable with the gender they were assigned, sometimes described as being uncomfortable with their body (particularly developments during puberty) or being uncomfortable with the expected roles of their assigned gender.</a:t>
            </a:r>
          </a:p>
          <a:p>
            <a:endParaRPr/>
          </a:p>
          <a:p>
            <a:r>
              <a:t>People with gender dysphoria may often experience significant distress and/or problems functioning associated with this conflict between the way they feel and think of themselves (referred to as experienced or expressed gender) and their physical or assigned gender. </a:t>
            </a:r>
          </a:p>
          <a:p>
            <a:endParaRPr/>
          </a:p>
          <a:p>
            <a:r>
              <a:t>Gender variance, or gender non-conformity, is behavior or </a:t>
            </a:r>
            <a:r>
              <a:rPr u="sng">
                <a:solidFill>
                  <a:srgbClr val="3F3F3F"/>
                </a:solidFill>
                <a:uFill>
                  <a:solidFill>
                    <a:srgbClr val="3F3F3F"/>
                  </a:solidFill>
                </a:uFill>
                <a:hlinkClick r:id="rId3"/>
              </a:rPr>
              <a:t>gender</a:t>
            </a:r>
            <a:r>
              <a:t> expression by an individual that does not match masculine and feminine </a:t>
            </a:r>
            <a:r>
              <a:rPr u="sng">
                <a:solidFill>
                  <a:srgbClr val="3F3F3F"/>
                </a:solidFill>
                <a:uFill>
                  <a:solidFill>
                    <a:srgbClr val="3F3F3F"/>
                  </a:solidFill>
                </a:uFill>
                <a:hlinkClick r:id="rId4"/>
              </a:rPr>
              <a:t>gender norms</a:t>
            </a:r>
            <a:r>
              <a:t>. People who exhibit gender variance may be called </a:t>
            </a:r>
            <a:r>
              <a:rPr i="1"/>
              <a:t>gender variant</a:t>
            </a:r>
            <a:r>
              <a:t>, </a:t>
            </a:r>
            <a:r>
              <a:rPr i="1"/>
              <a:t>gender non-conforming</a:t>
            </a:r>
            <a:r>
              <a:t>, </a:t>
            </a:r>
            <a:r>
              <a:rPr i="1"/>
              <a:t>gender diverse,gender atypical</a:t>
            </a:r>
            <a:r>
              <a:rPr u="sng" baseline="30000">
                <a:solidFill>
                  <a:srgbClr val="3F3F3F"/>
                </a:solidFill>
                <a:uFill>
                  <a:solidFill>
                    <a:srgbClr val="3F3F3F"/>
                  </a:solidFill>
                </a:uFill>
                <a:hlinkClick r:id="rId5"/>
              </a:rPr>
              <a:t>[1]</a:t>
            </a:r>
            <a:r>
              <a:t> or </a:t>
            </a:r>
            <a:r>
              <a:rPr i="1" u="sng">
                <a:solidFill>
                  <a:srgbClr val="3F3F3F"/>
                </a:solidFill>
                <a:uFill>
                  <a:solidFill>
                    <a:srgbClr val="3F3F3F"/>
                  </a:solidFill>
                </a:uFill>
                <a:hlinkClick r:id="rId6"/>
              </a:rPr>
              <a:t>genderqueer</a:t>
            </a:r>
            <a:r>
              <a:t>, and may be </a:t>
            </a:r>
            <a:r>
              <a:rPr u="sng">
                <a:solidFill>
                  <a:srgbClr val="3F3F3F"/>
                </a:solidFill>
                <a:uFill>
                  <a:solidFill>
                    <a:srgbClr val="3F3F3F"/>
                  </a:solidFill>
                </a:uFill>
                <a:hlinkClick r:id="rId7"/>
              </a:rPr>
              <a:t>transgender</a:t>
            </a:r>
            <a:r>
              <a:t> or otherwise variant in their </a:t>
            </a:r>
            <a:r>
              <a:rPr u="sng">
                <a:solidFill>
                  <a:srgbClr val="3F3F3F"/>
                </a:solidFill>
                <a:uFill>
                  <a:solidFill>
                    <a:srgbClr val="3F3F3F"/>
                  </a:solidFill>
                </a:uFill>
                <a:hlinkClick r:id="rId8"/>
              </a:rPr>
              <a:t>gender identity</a:t>
            </a:r>
            <a:r>
              <a:t>. In the case of transgender people, they may be perceived, or perceive themselves as, gender non-conforming before transitioning, but might not be perceived as such after transitioning. Some </a:t>
            </a:r>
            <a:r>
              <a:rPr u="sng">
                <a:solidFill>
                  <a:srgbClr val="3F3F3F"/>
                </a:solidFill>
                <a:uFill>
                  <a:solidFill>
                    <a:srgbClr val="3F3F3F"/>
                  </a:solidFill>
                </a:uFill>
                <a:hlinkClick r:id="rId9"/>
              </a:rPr>
              <a:t>intersex</a:t>
            </a:r>
            <a:r>
              <a:t> people may also exhibit gender variance.</a:t>
            </a:r>
          </a:p>
          <a:p>
            <a:endParaRPr/>
          </a:p>
          <a:p>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 name="Shape 496"/>
          <p:cNvSpPr>
            <a:spLocks noGrp="1" noRot="1" noChangeAspect="1"/>
          </p:cNvSpPr>
          <p:nvPr>
            <p:ph type="sldImg"/>
          </p:nvPr>
        </p:nvSpPr>
        <p:spPr>
          <a:xfrm>
            <a:off x="381000" y="685800"/>
            <a:ext cx="6096000" cy="3429000"/>
          </a:xfrm>
          <a:prstGeom prst="rect">
            <a:avLst/>
          </a:prstGeom>
        </p:spPr>
        <p:txBody>
          <a:bodyPr/>
          <a:lstStyle/>
          <a:p>
            <a:endParaRPr/>
          </a:p>
        </p:txBody>
      </p:sp>
      <p:sp>
        <p:nvSpPr>
          <p:cNvPr id="497" name="Shape 497"/>
          <p:cNvSpPr>
            <a:spLocks noGrp="1"/>
          </p:cNvSpPr>
          <p:nvPr>
            <p:ph type="body" sz="quarter" idx="1"/>
          </p:nvPr>
        </p:nvSpPr>
        <p:spPr>
          <a:prstGeom prst="rect">
            <a:avLst/>
          </a:prstGeom>
        </p:spPr>
        <p:txBody>
          <a:bodyPr/>
          <a:lstStyle/>
          <a:p>
            <a:pPr>
              <a:defRPr sz="1200"/>
            </a:pPr>
            <a:r>
              <a:rPr dirty="0"/>
              <a:t>Also some trans patients often don’t want to be referred to as trans at all.  Some prefer to be stealth (if that is even appropriate to say?) and just be referred to as either male or female.</a:t>
            </a:r>
          </a:p>
          <a:p>
            <a:pPr>
              <a:defRPr sz="1200"/>
            </a:pPr>
            <a:endParaRPr dirty="0"/>
          </a:p>
          <a:p>
            <a:pPr>
              <a:defRPr sz="1200"/>
            </a:pPr>
            <a:r>
              <a:rPr dirty="0"/>
              <a:t>Transvestites and cross-dressers are typically heterosexual males who wear traditionally feminine clothing. Transvestite has been labeled in the past to associate cross-dressing with sexual arousal, but that term has changed to transvestic fetishism.</a:t>
            </a:r>
          </a:p>
          <a:p>
            <a:pPr>
              <a:defRPr sz="1200"/>
            </a:pPr>
            <a:endParaRPr dirty="0"/>
          </a:p>
          <a:p>
            <a:pPr>
              <a:defRPr sz="1200"/>
            </a:pPr>
            <a:r>
              <a:rPr dirty="0"/>
              <a:t>Cross-dressers don’t </a:t>
            </a:r>
            <a:r>
              <a:rPr lang="en-US" dirty="0"/>
              <a:t>always </a:t>
            </a:r>
            <a:r>
              <a:rPr dirty="0"/>
              <a:t>associate with the LGBTQ community and don’t see themselves as anything but straight/heterosexual.  Drag queens and drag kings are not usually labeled as cross-dressers/transvestites. Why? Good question, actually.  People that dress in drag tend to be gay and cross-dressers tend to be straight.</a:t>
            </a:r>
          </a:p>
          <a:p>
            <a:pPr>
              <a:defRPr sz="1200"/>
            </a:pPr>
            <a:r>
              <a:rPr dirty="0"/>
              <a:t>As with all labels, nothing is black and white and there is plenty of gray area.  One person might identify as transgender but not as transsexual; another as cross-dresser and not transvestite. </a:t>
            </a:r>
          </a:p>
          <a:p>
            <a:pPr>
              <a:defRPr sz="1200"/>
            </a:pPr>
            <a:endParaRPr dirty="0"/>
          </a:p>
          <a:p>
            <a:pPr>
              <a:defRPr sz="1200"/>
            </a:pPr>
            <a:r>
              <a:rPr dirty="0"/>
              <a:t>There are also people who don’t identify as any gender.  They are genderqueer and don’t feel part of the society norm of binary gender (male or female) and the stereotypes associated with each gender.  Think of genderqueer as “gender free”; free of all gender labels and gender stereotypes, including clothes, roles and any society gender conformity</a:t>
            </a:r>
          </a:p>
          <a:p>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 name="Shape 540"/>
          <p:cNvSpPr>
            <a:spLocks noGrp="1" noRot="1" noChangeAspect="1"/>
          </p:cNvSpPr>
          <p:nvPr>
            <p:ph type="sldImg"/>
          </p:nvPr>
        </p:nvSpPr>
        <p:spPr>
          <a:xfrm>
            <a:off x="381000" y="685800"/>
            <a:ext cx="6096000" cy="3429000"/>
          </a:xfrm>
          <a:prstGeom prst="rect">
            <a:avLst/>
          </a:prstGeom>
        </p:spPr>
        <p:txBody>
          <a:bodyPr/>
          <a:lstStyle/>
          <a:p>
            <a:endParaRPr/>
          </a:p>
        </p:txBody>
      </p:sp>
      <p:sp>
        <p:nvSpPr>
          <p:cNvPr id="541" name="Shape 541"/>
          <p:cNvSpPr>
            <a:spLocks noGrp="1"/>
          </p:cNvSpPr>
          <p:nvPr>
            <p:ph type="body" sz="quarter" idx="1"/>
          </p:nvPr>
        </p:nvSpPr>
        <p:spPr>
          <a:prstGeom prst="rect">
            <a:avLst/>
          </a:prstGeom>
        </p:spPr>
        <p:txBody>
          <a:bodyPr/>
          <a:lstStyle/>
          <a:p>
            <a:r>
              <a:t>An example of an “intake form” which is meant to be as inclusive as possible as used on a confidential medical chart </a:t>
            </a:r>
          </a:p>
          <a:p>
            <a:endParaRPr/>
          </a:p>
          <a:p>
            <a:r>
              <a:t>Regarding the use of name tags with “preferred pronouns” for public meetings / social functions</a:t>
            </a:r>
          </a:p>
          <a:p>
            <a:r>
              <a:t>Maybe to underscore it is ok not to disclose this?  Actually quite a few trans people don’t like to go around the room and identify their gender/pronouns.  </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9/27/2023</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t>9/27/2023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t>9/27/2023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t>9/27/2023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t>9/27/2023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9/27/2023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9/27/2023</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9/27/2023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9/27/2023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1_Title Only">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96" name="Title Text"/>
          <p:cNvSpPr txBox="1">
            <a:spLocks noGrp="1"/>
          </p:cNvSpPr>
          <p:nvPr>
            <p:ph type="title"/>
          </p:nvPr>
        </p:nvSpPr>
        <p:spPr>
          <a:xfrm>
            <a:off x="274878" y="290241"/>
            <a:ext cx="10515601" cy="836407"/>
          </a:xfrm>
          <a:prstGeom prst="rect">
            <a:avLst/>
          </a:prstGeom>
        </p:spPr>
        <p:txBody>
          <a:bodyPr/>
          <a:lstStyle/>
          <a:p>
            <a:r>
              <a:t>Title Text</a:t>
            </a:r>
          </a:p>
        </p:txBody>
      </p:sp>
      <p:sp>
        <p:nvSpPr>
          <p:cNvPr id="97" name="Slide Number"/>
          <p:cNvSpPr txBox="1">
            <a:spLocks noGrp="1"/>
          </p:cNvSpPr>
          <p:nvPr>
            <p:ph type="sldNum" sz="quarter" idx="2"/>
          </p:nvPr>
        </p:nvSpPr>
        <p:spPr>
          <a:xfrm>
            <a:off x="11662541" y="6495126"/>
            <a:ext cx="272727" cy="281094"/>
          </a:xfrm>
          <a:prstGeom prst="rect">
            <a:avLst/>
          </a:prstGeom>
        </p:spPr>
        <p:txBody>
          <a:bodyPr/>
          <a:lstStyle/>
          <a:p>
            <a:fld id="{86CB4B4D-7CA3-9044-876B-883B54F8677D}" type="slidenum">
              <a:t>‹#›</a:t>
            </a:fld>
            <a:endParaRPr/>
          </a:p>
        </p:txBody>
      </p:sp>
      <p:sp>
        <p:nvSpPr>
          <p:cNvPr id="98" name="Body Level One…"/>
          <p:cNvSpPr txBox="1">
            <a:spLocks noGrp="1"/>
          </p:cNvSpPr>
          <p:nvPr>
            <p:ph type="body" sz="quarter" idx="1"/>
          </p:nvPr>
        </p:nvSpPr>
        <p:spPr>
          <a:xfrm>
            <a:off x="275168" y="6527541"/>
            <a:ext cx="11155893" cy="178511"/>
          </a:xfrm>
          <a:prstGeom prst="rect">
            <a:avLst/>
          </a:prstGeom>
        </p:spPr>
        <p:txBody>
          <a:bodyPr lIns="0" tIns="0" rIns="0" bIns="0" anchor="b"/>
          <a:lstStyle>
            <a:lvl1pPr marL="0" indent="0">
              <a:spcBef>
                <a:spcPts val="0"/>
              </a:spcBef>
              <a:buSzTx/>
              <a:buFontTx/>
              <a:buNone/>
              <a:defRPr sz="1067"/>
            </a:lvl1pPr>
            <a:lvl2pPr marL="571514" indent="-114302">
              <a:spcBef>
                <a:spcPts val="0"/>
              </a:spcBef>
              <a:buFontTx/>
              <a:defRPr sz="1067"/>
            </a:lvl2pPr>
            <a:lvl3pPr marL="1045054" indent="-130631">
              <a:spcBef>
                <a:spcPts val="0"/>
              </a:spcBef>
              <a:buFontTx/>
              <a:defRPr sz="1067"/>
            </a:lvl3pPr>
            <a:lvl4pPr marL="1524038" indent="-152403">
              <a:spcBef>
                <a:spcPts val="0"/>
              </a:spcBef>
              <a:buFontTx/>
              <a:defRPr sz="1067"/>
            </a:lvl4pPr>
            <a:lvl5pPr marL="1981250" indent="-152403">
              <a:spcBef>
                <a:spcPts val="0"/>
              </a:spcBef>
              <a:buFontTx/>
              <a:defRPr sz="1067"/>
            </a:lvl5pPr>
          </a:lstStyle>
          <a:p>
            <a:r>
              <a:t>Body Level One</a:t>
            </a:r>
          </a:p>
          <a:p>
            <a:pPr lvl="1"/>
            <a:r>
              <a:t>Body Level Two</a:t>
            </a:r>
          </a:p>
          <a:p>
            <a:pPr lvl="2"/>
            <a:r>
              <a:t>Body Level Three</a:t>
            </a:r>
          </a:p>
          <a:p>
            <a:pPr lvl="3"/>
            <a:r>
              <a:t>Body Level Four</a:t>
            </a:r>
          </a:p>
          <a:p>
            <a:pPr lvl="4"/>
            <a:r>
              <a:t>Body Level Five</a:t>
            </a:r>
          </a:p>
        </p:txBody>
      </p:sp>
    </p:spTree>
    <p:extLst>
      <p:ext uri="{BB962C8B-B14F-4D97-AF65-F5344CB8AC3E}">
        <p14:creationId xmlns:p14="http://schemas.microsoft.com/office/powerpoint/2010/main" val="2685975223"/>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1_Title and Conten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5" name="Title Text"/>
          <p:cNvSpPr txBox="1">
            <a:spLocks noGrp="1"/>
          </p:cNvSpPr>
          <p:nvPr>
            <p:ph type="title"/>
          </p:nvPr>
        </p:nvSpPr>
        <p:spPr>
          <a:xfrm>
            <a:off x="274878" y="290241"/>
            <a:ext cx="10515601" cy="836407"/>
          </a:xfrm>
          <a:prstGeom prst="rect">
            <a:avLst/>
          </a:prstGeom>
        </p:spPr>
        <p:txBody>
          <a:bodyPr/>
          <a:lstStyle/>
          <a:p>
            <a:r>
              <a:t>Title Text</a:t>
            </a:r>
          </a:p>
        </p:txBody>
      </p:sp>
      <p:sp>
        <p:nvSpPr>
          <p:cNvPr id="46" name="Body Level One…"/>
          <p:cNvSpPr txBox="1">
            <a:spLocks noGrp="1"/>
          </p:cNvSpPr>
          <p:nvPr>
            <p:ph type="body" idx="1"/>
          </p:nvPr>
        </p:nvSpPr>
        <p:spPr>
          <a:xfrm>
            <a:off x="838200" y="1565831"/>
            <a:ext cx="10515600" cy="4351339"/>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7" name="Slide Number"/>
          <p:cNvSpPr txBox="1">
            <a:spLocks noGrp="1"/>
          </p:cNvSpPr>
          <p:nvPr>
            <p:ph type="sldNum" sz="quarter" idx="2"/>
          </p:nvPr>
        </p:nvSpPr>
        <p:spPr>
          <a:xfrm>
            <a:off x="11662541" y="6495126"/>
            <a:ext cx="272727" cy="281094"/>
          </a:xfrm>
          <a:prstGeom prst="rect">
            <a:avLst/>
          </a:prstGeom>
        </p:spPr>
        <p:txBody>
          <a:bodyPr/>
          <a:lstStyle/>
          <a:p>
            <a:fld id="{86CB4B4D-7CA3-9044-876B-883B54F8677D}" type="slidenum">
              <a:t>‹#›</a:t>
            </a:fld>
            <a:endParaRPr/>
          </a:p>
        </p:txBody>
      </p:sp>
      <p:sp>
        <p:nvSpPr>
          <p:cNvPr id="48" name="Text Placeholder 10"/>
          <p:cNvSpPr>
            <a:spLocks noGrp="1"/>
          </p:cNvSpPr>
          <p:nvPr>
            <p:ph type="body" sz="quarter" idx="13"/>
          </p:nvPr>
        </p:nvSpPr>
        <p:spPr>
          <a:xfrm>
            <a:off x="275167" y="6468550"/>
            <a:ext cx="11155894" cy="178511"/>
          </a:xfrm>
          <a:prstGeom prst="rect">
            <a:avLst/>
          </a:prstGeom>
        </p:spPr>
        <p:txBody>
          <a:bodyPr lIns="0" tIns="0" rIns="0" bIns="0" anchor="b"/>
          <a:lstStyle>
            <a:lvl1pPr marL="0" indent="0">
              <a:spcBef>
                <a:spcPts val="0"/>
              </a:spcBef>
              <a:buSzTx/>
              <a:buFontTx/>
              <a:buNone/>
              <a:defRPr sz="1600"/>
            </a:lvl1pPr>
          </a:lstStyle>
          <a:p>
            <a:pPr marL="0" indent="0">
              <a:spcBef>
                <a:spcPts val="0"/>
              </a:spcBef>
              <a:buSzTx/>
              <a:buFontTx/>
              <a:buNone/>
              <a:defRPr sz="1600"/>
            </a:pPr>
            <a:endParaRPr/>
          </a:p>
        </p:txBody>
      </p:sp>
    </p:spTree>
    <p:extLst>
      <p:ext uri="{BB962C8B-B14F-4D97-AF65-F5344CB8AC3E}">
        <p14:creationId xmlns:p14="http://schemas.microsoft.com/office/powerpoint/2010/main" val="3940976577"/>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9/27/2023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74877" y="290244"/>
            <a:ext cx="10515600" cy="836405"/>
          </a:xfrm>
          <a:prstGeom prst="rect">
            <a:avLst/>
          </a:prstGeom>
        </p:spPr>
        <p:txBody>
          <a:bodyPr lIns="60954" tIns="30477" rIns="60954" bIns="30477"/>
          <a:lstStyle/>
          <a:p>
            <a:r>
              <a:rPr lang="en-US"/>
              <a:t>Click to edit Master title style</a:t>
            </a:r>
            <a:endParaRPr lang="en-US" dirty="0"/>
          </a:p>
        </p:txBody>
      </p:sp>
      <p:sp>
        <p:nvSpPr>
          <p:cNvPr id="3" name="Content Placeholder 2"/>
          <p:cNvSpPr>
            <a:spLocks noGrp="1"/>
          </p:cNvSpPr>
          <p:nvPr>
            <p:ph idx="1"/>
          </p:nvPr>
        </p:nvSpPr>
        <p:spPr>
          <a:xfrm>
            <a:off x="838200" y="1565832"/>
            <a:ext cx="10515600" cy="4351338"/>
          </a:xfrm>
          <a:prstGeom prst="rect">
            <a:avLst/>
          </a:prstGeom>
        </p:spPr>
        <p:txBody>
          <a:bodyPr lIns="60954" tIns="30477" rIns="60954" bIns="30477"/>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431211" y="6453113"/>
            <a:ext cx="735391" cy="365125"/>
          </a:xfrm>
          <a:prstGeom prst="rect">
            <a:avLst/>
          </a:prstGeom>
        </p:spPr>
        <p:txBody>
          <a:bodyPr lIns="60954" tIns="30477" rIns="60954" bIns="30477"/>
          <a:lstStyle/>
          <a:p>
            <a:fld id="{CA284E6A-1E2A-467F-92DC-19BA0F72753A}" type="slidenum">
              <a:rPr lang="en-CA" smtClean="0"/>
              <a:t>‹#›</a:t>
            </a:fld>
            <a:endParaRPr lang="en-CA"/>
          </a:p>
        </p:txBody>
      </p:sp>
      <p:sp>
        <p:nvSpPr>
          <p:cNvPr id="11" name="Text Placeholder 10"/>
          <p:cNvSpPr>
            <a:spLocks noGrp="1"/>
          </p:cNvSpPr>
          <p:nvPr>
            <p:ph type="body" sz="quarter" idx="13"/>
          </p:nvPr>
        </p:nvSpPr>
        <p:spPr>
          <a:xfrm>
            <a:off x="275168" y="6447009"/>
            <a:ext cx="11155893" cy="200052"/>
          </a:xfrm>
          <a:prstGeom prst="rect">
            <a:avLst/>
          </a:prstGeom>
        </p:spPr>
        <p:txBody>
          <a:bodyPr lIns="60954" tIns="30477" rIns="60954" bIns="0" anchor="b">
            <a:spAutoFit/>
          </a:bodyPr>
          <a:lstStyle>
            <a:lvl1pPr marL="0" indent="0">
              <a:spcBef>
                <a:spcPts val="0"/>
              </a:spcBef>
              <a:buNone/>
              <a:defRPr sz="1100"/>
            </a:lvl1pPr>
          </a:lstStyle>
          <a:p>
            <a:pPr lvl="0"/>
            <a:r>
              <a:rPr lang="en-US" dirty="0"/>
              <a:t>Edit Master text styles</a:t>
            </a:r>
            <a:endParaRPr lang="en-CA" dirty="0"/>
          </a:p>
        </p:txBody>
      </p:sp>
    </p:spTree>
    <p:extLst>
      <p:ext uri="{BB962C8B-B14F-4D97-AF65-F5344CB8AC3E}">
        <p14:creationId xmlns:p14="http://schemas.microsoft.com/office/powerpoint/2010/main" val="3926117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9/27/2023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9/27/2023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9/27/2023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9/27/2023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9/27/2023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9/27/2023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t>9/27/2023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2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9/27/2023</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 id="2147483674" r:id="rId18"/>
    <p:sldLayoutId id="2147483675" r:id="rId19"/>
    <p:sldLayoutId id="2147483676" r:id="rId20"/>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19.sv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svg"/><Relationship Id="rId7" Type="http://schemas.openxmlformats.org/officeDocument/2006/relationships/image" Target="../media/image25.sv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svg"/><Relationship Id="rId10" Type="http://schemas.openxmlformats.org/officeDocument/2006/relationships/image" Target="../media/image3.png"/><Relationship Id="rId4" Type="http://schemas.openxmlformats.org/officeDocument/2006/relationships/image" Target="../media/image22.png"/><Relationship Id="rId9" Type="http://schemas.openxmlformats.org/officeDocument/2006/relationships/image" Target="../media/image27.sv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19.xml"/><Relationship Id="rId6" Type="http://schemas.openxmlformats.org/officeDocument/2006/relationships/image" Target="../media/image3.png"/><Relationship Id="rId5" Type="http://schemas.openxmlformats.org/officeDocument/2006/relationships/hyperlink" Target="https://en.wikipedia.org/wiki/Gender_norms" TargetMode="External"/><Relationship Id="rId4" Type="http://schemas.openxmlformats.org/officeDocument/2006/relationships/hyperlink" Target="https://en.wikipedia.org/wiki/Gender"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bit.ly/3aAGhVW" TargetMode="Externa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hyperlink" Target="https://www.mtfsurgery.net/" TargetMode="External"/><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3.pn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4.pn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5.pn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thetranscenter.com/transmen/" TargetMode="External"/><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9.png"/><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0.png"/><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1.png"/><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s://www.rainbowhealthontario.ca/product/4th-edition-sherbournes-guidelines-for-gender-affirming-primary-care-with-trans-and-non-binary-patients/" TargetMode="External"/><Relationship Id="rId2" Type="http://schemas.openxmlformats.org/officeDocument/2006/relationships/hyperlink" Target="https://www.rainbowhealthontario.ca/resource-library/qrg/" TargetMode="External"/><Relationship Id="rId1" Type="http://schemas.openxmlformats.org/officeDocument/2006/relationships/slideLayout" Target="../slideLayouts/slideLayout18.xml"/><Relationship Id="rId5" Type="http://schemas.openxmlformats.org/officeDocument/2006/relationships/image" Target="../media/image3.png"/><Relationship Id="rId4" Type="http://schemas.openxmlformats.org/officeDocument/2006/relationships/hyperlink" Target="http://www.phsa.ca/transcarebc/Documents/HealthProf/Primary-Care-Toolkit.pdf"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https://www.mtfsurgery.net/" TargetMode="External"/><Relationship Id="rId2" Type="http://schemas.openxmlformats.org/officeDocument/2006/relationships/hyperlink" Target="https://www.grsmontreal.com/en/home.html" TargetMode="Externa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s://www.transhealthcare.org/find-surgeon/" TargetMode="External"/><Relationship Id="rId4" Type="http://schemas.openxmlformats.org/officeDocument/2006/relationships/hyperlink" Target="https://thetranscenter.com/transmen/" TargetMode="Externa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CD0F190E-FB0B-F802-EAED-60A79262FE03}"/>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14E224B-A1F7-8A3F-58A8-56ADFF5F1257}"/>
              </a:ext>
            </a:extLst>
          </p:cNvPr>
          <p:cNvSpPr>
            <a:spLocks noGrp="1"/>
          </p:cNvSpPr>
          <p:nvPr>
            <p:ph type="ctrTitle"/>
          </p:nvPr>
        </p:nvSpPr>
        <p:spPr>
          <a:xfrm>
            <a:off x="685055" y="1655233"/>
            <a:ext cx="8825658" cy="2677648"/>
          </a:xfrm>
        </p:spPr>
        <p:txBody>
          <a:bodyPr/>
          <a:lstStyle/>
          <a:p>
            <a:r>
              <a:rPr lang="en-CA" b="1" i="0" u="none" strike="noStrike" dirty="0">
                <a:solidFill>
                  <a:schemeClr val="accent1">
                    <a:lumMod val="60000"/>
                    <a:lumOff val="40000"/>
                  </a:schemeClr>
                </a:solidFill>
                <a:effectLst/>
                <a:latin typeface="Helvetica" pitchFamily="2" charset="0"/>
              </a:rPr>
              <a:t>NB: A family physician’s guide to non-binary gender diversity</a:t>
            </a:r>
            <a:endParaRPr lang="en-US" dirty="0">
              <a:solidFill>
                <a:schemeClr val="accent1">
                  <a:lumMod val="60000"/>
                  <a:lumOff val="40000"/>
                </a:schemeClr>
              </a:solidFill>
            </a:endParaRPr>
          </a:p>
        </p:txBody>
      </p:sp>
      <p:sp>
        <p:nvSpPr>
          <p:cNvPr id="3" name="Subtitle 2">
            <a:extLst>
              <a:ext uri="{FF2B5EF4-FFF2-40B4-BE49-F238E27FC236}">
                <a16:creationId xmlns:a16="http://schemas.microsoft.com/office/drawing/2014/main" id="{76805108-B3AA-F0CA-AC71-BEFA9FA8A345}"/>
              </a:ext>
            </a:extLst>
          </p:cNvPr>
          <p:cNvSpPr>
            <a:spLocks noGrp="1"/>
          </p:cNvSpPr>
          <p:nvPr>
            <p:ph type="subTitle" idx="1"/>
          </p:nvPr>
        </p:nvSpPr>
        <p:spPr/>
        <p:txBody>
          <a:bodyPr/>
          <a:lstStyle/>
          <a:p>
            <a:r>
              <a:rPr lang="en-US" sz="1800" dirty="0">
                <a:solidFill>
                  <a:schemeClr val="bg1"/>
                </a:solidFill>
              </a:rPr>
              <a:t>Ted Jablonski MD CCFP FCFP</a:t>
            </a:r>
          </a:p>
          <a:p>
            <a:r>
              <a:rPr lang="en-US" sz="1800" dirty="0">
                <a:solidFill>
                  <a:schemeClr val="bg1"/>
                </a:solidFill>
              </a:rPr>
              <a:t>FMF Nov 2023 MONTREAL</a:t>
            </a:r>
          </a:p>
          <a:p>
            <a:endParaRPr lang="en-US" dirty="0"/>
          </a:p>
        </p:txBody>
      </p:sp>
    </p:spTree>
    <p:extLst>
      <p:ext uri="{BB962C8B-B14F-4D97-AF65-F5344CB8AC3E}">
        <p14:creationId xmlns:p14="http://schemas.microsoft.com/office/powerpoint/2010/main" val="22051837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Autofit/>
          </a:bodyPr>
          <a:lstStyle/>
          <a:p>
            <a:endParaRPr lang="en-US" dirty="0"/>
          </a:p>
        </p:txBody>
      </p:sp>
      <p:sp>
        <p:nvSpPr>
          <p:cNvPr id="3" name="Slide Number Placeholder 2">
            <a:extLst>
              <a:ext uri="{FF2B5EF4-FFF2-40B4-BE49-F238E27FC236}">
                <a16:creationId xmlns:a16="http://schemas.microsoft.com/office/drawing/2014/main" id="{F231E2A8-B680-4FA8-BC7F-1C94292E662E}"/>
              </a:ext>
            </a:extLst>
          </p:cNvPr>
          <p:cNvSpPr>
            <a:spLocks noGrp="1"/>
          </p:cNvSpPr>
          <p:nvPr>
            <p:ph type="sldNum" sz="quarter" idx="4294967295"/>
          </p:nvPr>
        </p:nvSpPr>
        <p:spPr>
          <a:xfrm>
            <a:off x="11431211" y="6453112"/>
            <a:ext cx="735391" cy="365125"/>
          </a:xfrm>
          <a:prstGeom prst="rect">
            <a:avLst/>
          </a:prstGeom>
        </p:spPr>
        <p:txBody>
          <a:bodyPr vert="horz" lIns="91440" tIns="45720" rIns="91440" bIns="45720" rtlCol="0" anchor="b"/>
          <a:lstStyle/>
          <a:p>
            <a:fld id="{318390E0-1FCA-7145-8D40-F7B0EA8EEDEA}" type="slidenum">
              <a:rPr lang="en-US" smtClean="0"/>
              <a:t>10</a:t>
            </a:fld>
            <a:endParaRPr lang="en-US"/>
          </a:p>
        </p:txBody>
      </p:sp>
      <p:pic>
        <p:nvPicPr>
          <p:cNvPr id="6" name="Picture 5" descr="Diagram&#10;&#10;Description automatically generated">
            <a:extLst>
              <a:ext uri="{FF2B5EF4-FFF2-40B4-BE49-F238E27FC236}">
                <a16:creationId xmlns:a16="http://schemas.microsoft.com/office/drawing/2014/main" id="{4844F084-1690-9F47-BB46-F9AD65982579}"/>
              </a:ext>
            </a:extLst>
          </p:cNvPr>
          <p:cNvPicPr>
            <a:picLocks noChangeAspect="1"/>
          </p:cNvPicPr>
          <p:nvPr/>
        </p:nvPicPr>
        <p:blipFill>
          <a:blip r:embed="rId3"/>
          <a:stretch>
            <a:fillRect/>
          </a:stretch>
        </p:blipFill>
        <p:spPr>
          <a:xfrm>
            <a:off x="1401521" y="618829"/>
            <a:ext cx="9073703" cy="6043228"/>
          </a:xfrm>
          <a:prstGeom prst="rect">
            <a:avLst/>
          </a:prstGeom>
        </p:spPr>
      </p:pic>
      <p:pic>
        <p:nvPicPr>
          <p:cNvPr id="4" name="Picture 3" descr="Icon&#10;&#10;Description automatically generated">
            <a:extLst>
              <a:ext uri="{FF2B5EF4-FFF2-40B4-BE49-F238E27FC236}">
                <a16:creationId xmlns:a16="http://schemas.microsoft.com/office/drawing/2014/main" id="{F30BBB18-852C-5B2E-A367-1B746719D3D0}"/>
              </a:ext>
            </a:extLst>
          </p:cNvPr>
          <p:cNvPicPr>
            <a:picLocks noChangeAspect="1"/>
          </p:cNvPicPr>
          <p:nvPr/>
        </p:nvPicPr>
        <p:blipFill>
          <a:blip r:embed="rId4"/>
          <a:stretch>
            <a:fillRect/>
          </a:stretch>
        </p:blipFill>
        <p:spPr>
          <a:xfrm rot="5400000">
            <a:off x="9803391" y="177222"/>
            <a:ext cx="1739900" cy="1385455"/>
          </a:xfrm>
          <a:prstGeom prst="rect">
            <a:avLst/>
          </a:prstGeom>
        </p:spPr>
      </p:pic>
    </p:spTree>
    <p:extLst>
      <p:ext uri="{BB962C8B-B14F-4D97-AF65-F5344CB8AC3E}">
        <p14:creationId xmlns:p14="http://schemas.microsoft.com/office/powerpoint/2010/main" val="1866678333"/>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524000" y="-113347"/>
            <a:ext cx="9144000" cy="1560145"/>
            <a:chOff x="0" y="0"/>
            <a:chExt cx="4390285" cy="345323"/>
          </a:xfrm>
          <a:solidFill>
            <a:schemeClr val="tx1"/>
          </a:solidFill>
        </p:grpSpPr>
        <p:sp>
          <p:nvSpPr>
            <p:cNvPr id="3" name="Freeform 3"/>
            <p:cNvSpPr/>
            <p:nvPr/>
          </p:nvSpPr>
          <p:spPr>
            <a:xfrm>
              <a:off x="0" y="0"/>
              <a:ext cx="4390285" cy="345323"/>
            </a:xfrm>
            <a:custGeom>
              <a:avLst/>
              <a:gdLst/>
              <a:ahLst/>
              <a:cxnLst/>
              <a:rect l="l" t="t" r="r" b="b"/>
              <a:pathLst>
                <a:path w="4390285" h="345323">
                  <a:moveTo>
                    <a:pt x="0" y="0"/>
                  </a:moveTo>
                  <a:lnTo>
                    <a:pt x="4390285" y="0"/>
                  </a:lnTo>
                  <a:lnTo>
                    <a:pt x="4390285" y="345323"/>
                  </a:lnTo>
                  <a:lnTo>
                    <a:pt x="0" y="345323"/>
                  </a:lnTo>
                  <a:close/>
                </a:path>
              </a:pathLst>
            </a:custGeom>
            <a:grpFill/>
          </p:spPr>
        </p:sp>
      </p:grpSp>
      <p:sp>
        <p:nvSpPr>
          <p:cNvPr id="4" name="TextBox 4"/>
          <p:cNvSpPr txBox="1"/>
          <p:nvPr/>
        </p:nvSpPr>
        <p:spPr>
          <a:xfrm>
            <a:off x="2466498" y="287938"/>
            <a:ext cx="7069548" cy="826508"/>
          </a:xfrm>
          <a:prstGeom prst="rect">
            <a:avLst/>
          </a:prstGeom>
        </p:spPr>
        <p:txBody>
          <a:bodyPr wrap="square" lIns="0" tIns="0" rIns="0" bIns="0" rtlCol="0" anchor="t">
            <a:spAutoFit/>
          </a:bodyPr>
          <a:lstStyle/>
          <a:p>
            <a:pPr algn="ctr">
              <a:lnSpc>
                <a:spcPts val="3150"/>
              </a:lnSpc>
            </a:pPr>
            <a:r>
              <a:rPr lang="en-US" sz="3200" b="1" dirty="0">
                <a:solidFill>
                  <a:srgbClr val="002060"/>
                </a:solidFill>
                <a:latin typeface="Euclid Circular A 2"/>
              </a:rPr>
              <a:t>GENDER IDENTITY &amp; SEX ASSIGNED AT BIRTH</a:t>
            </a:r>
          </a:p>
        </p:txBody>
      </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927131" y="2074116"/>
            <a:ext cx="1086278" cy="1332856"/>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444539" y="2297030"/>
            <a:ext cx="1189122" cy="924542"/>
          </a:xfrm>
          <a:prstGeom prst="rect">
            <a:avLst/>
          </a:prstGeom>
        </p:spPr>
      </p:pic>
      <p:sp>
        <p:nvSpPr>
          <p:cNvPr id="9" name="TextBox 9"/>
          <p:cNvSpPr txBox="1"/>
          <p:nvPr/>
        </p:nvSpPr>
        <p:spPr>
          <a:xfrm>
            <a:off x="2009775" y="3451029"/>
            <a:ext cx="3757602" cy="2957028"/>
          </a:xfrm>
          <a:prstGeom prst="rect">
            <a:avLst/>
          </a:prstGeom>
        </p:spPr>
        <p:txBody>
          <a:bodyPr wrap="square" lIns="0" tIns="0" rIns="0" bIns="0" rtlCol="0" anchor="t">
            <a:spAutoFit/>
          </a:bodyPr>
          <a:lstStyle/>
          <a:p>
            <a:pPr>
              <a:lnSpc>
                <a:spcPts val="2310"/>
              </a:lnSpc>
              <a:spcBef>
                <a:spcPct val="0"/>
              </a:spcBef>
            </a:pPr>
            <a:r>
              <a:rPr lang="en-US" sz="2400" b="1" dirty="0">
                <a:latin typeface="Museo Slab 1"/>
              </a:rPr>
              <a:t>Each person's internal and individual experience of gender. It is their sense of being a woman, man, or non-binary.</a:t>
            </a:r>
          </a:p>
          <a:p>
            <a:pPr>
              <a:lnSpc>
                <a:spcPts val="2310"/>
              </a:lnSpc>
              <a:spcBef>
                <a:spcPct val="0"/>
              </a:spcBef>
            </a:pPr>
            <a:endParaRPr lang="en-US" sz="2400" b="1" dirty="0">
              <a:latin typeface="Museo Slab 1"/>
            </a:endParaRPr>
          </a:p>
          <a:p>
            <a:pPr>
              <a:lnSpc>
                <a:spcPts val="2310"/>
              </a:lnSpc>
              <a:spcBef>
                <a:spcPct val="0"/>
              </a:spcBef>
            </a:pPr>
            <a:r>
              <a:rPr lang="en-US" sz="2400" b="1" dirty="0">
                <a:latin typeface="Museo Slab 1"/>
              </a:rPr>
              <a:t> Common Vernacular: agender, male, female, gender queer, transman, transwoman</a:t>
            </a:r>
          </a:p>
        </p:txBody>
      </p:sp>
      <p:sp>
        <p:nvSpPr>
          <p:cNvPr id="10" name="TextBox 10"/>
          <p:cNvSpPr txBox="1"/>
          <p:nvPr/>
        </p:nvSpPr>
        <p:spPr>
          <a:xfrm>
            <a:off x="2480786" y="1749358"/>
            <a:ext cx="1978968" cy="299697"/>
          </a:xfrm>
          <a:prstGeom prst="rect">
            <a:avLst/>
          </a:prstGeom>
        </p:spPr>
        <p:txBody>
          <a:bodyPr lIns="0" tIns="0" rIns="0" bIns="0" rtlCol="0" anchor="t">
            <a:spAutoFit/>
          </a:bodyPr>
          <a:lstStyle/>
          <a:p>
            <a:pPr algn="ctr">
              <a:lnSpc>
                <a:spcPts val="2450"/>
              </a:lnSpc>
              <a:spcBef>
                <a:spcPct val="0"/>
              </a:spcBef>
            </a:pPr>
            <a:r>
              <a:rPr lang="en-US" sz="1750" dirty="0">
                <a:solidFill>
                  <a:srgbClr val="000000"/>
                </a:solidFill>
                <a:latin typeface="Euclid Circular A 2"/>
              </a:rPr>
              <a:t>GENDER IDENTITY</a:t>
            </a:r>
          </a:p>
        </p:txBody>
      </p:sp>
      <p:sp>
        <p:nvSpPr>
          <p:cNvPr id="12" name="TextBox 12"/>
          <p:cNvSpPr txBox="1"/>
          <p:nvPr/>
        </p:nvSpPr>
        <p:spPr>
          <a:xfrm>
            <a:off x="6709135" y="1745546"/>
            <a:ext cx="2659931" cy="299697"/>
          </a:xfrm>
          <a:prstGeom prst="rect">
            <a:avLst/>
          </a:prstGeom>
        </p:spPr>
        <p:txBody>
          <a:bodyPr lIns="0" tIns="0" rIns="0" bIns="0" rtlCol="0" anchor="t">
            <a:spAutoFit/>
          </a:bodyPr>
          <a:lstStyle/>
          <a:p>
            <a:pPr algn="ctr">
              <a:lnSpc>
                <a:spcPts val="2450"/>
              </a:lnSpc>
              <a:spcBef>
                <a:spcPct val="0"/>
              </a:spcBef>
            </a:pPr>
            <a:r>
              <a:rPr lang="en-US" sz="1750" dirty="0">
                <a:solidFill>
                  <a:srgbClr val="000000"/>
                </a:solidFill>
                <a:latin typeface="Euclid Circular A 2"/>
              </a:rPr>
              <a:t>SEX ASSIGNED AT BIRTH</a:t>
            </a:r>
          </a:p>
        </p:txBody>
      </p:sp>
      <p:sp>
        <p:nvSpPr>
          <p:cNvPr id="13" name="TextBox 13"/>
          <p:cNvSpPr txBox="1"/>
          <p:nvPr/>
        </p:nvSpPr>
        <p:spPr>
          <a:xfrm>
            <a:off x="6296025" y="3406973"/>
            <a:ext cx="3886200" cy="2367123"/>
          </a:xfrm>
          <a:prstGeom prst="rect">
            <a:avLst/>
          </a:prstGeom>
        </p:spPr>
        <p:txBody>
          <a:bodyPr wrap="square" lIns="0" tIns="0" rIns="0" bIns="0" rtlCol="0" anchor="t">
            <a:spAutoFit/>
          </a:bodyPr>
          <a:lstStyle/>
          <a:p>
            <a:pPr>
              <a:lnSpc>
                <a:spcPts val="2310"/>
              </a:lnSpc>
            </a:pPr>
            <a:r>
              <a:rPr lang="en-US" sz="2400" b="1" dirty="0">
                <a:latin typeface="Museo Slab 1"/>
              </a:rPr>
              <a:t>A legal category assigned at birth as determined by a Doctor. Legal Sex categories include Male (M), Female (F) and Non-Binary (X).</a:t>
            </a:r>
          </a:p>
          <a:p>
            <a:pPr>
              <a:lnSpc>
                <a:spcPts val="2310"/>
              </a:lnSpc>
            </a:pPr>
            <a:endParaRPr lang="en-US" sz="2400" b="1" dirty="0">
              <a:latin typeface="Museo Slab 1"/>
            </a:endParaRPr>
          </a:p>
          <a:p>
            <a:pPr>
              <a:lnSpc>
                <a:spcPts val="2310"/>
              </a:lnSpc>
            </a:pPr>
            <a:r>
              <a:rPr lang="en-US" sz="2400" b="1" dirty="0">
                <a:latin typeface="Museo Slab 1"/>
              </a:rPr>
              <a:t>Common Vernacular: Man, Woman, Non-Binary Person</a:t>
            </a:r>
          </a:p>
        </p:txBody>
      </p:sp>
      <p:pic>
        <p:nvPicPr>
          <p:cNvPr id="6" name="Picture 5" descr="Icon&#10;&#10;Description automatically generated">
            <a:extLst>
              <a:ext uri="{FF2B5EF4-FFF2-40B4-BE49-F238E27FC236}">
                <a16:creationId xmlns:a16="http://schemas.microsoft.com/office/drawing/2014/main" id="{72793B03-5EC3-7C66-1962-0FD9133C552E}"/>
              </a:ext>
            </a:extLst>
          </p:cNvPr>
          <p:cNvPicPr>
            <a:picLocks noChangeAspect="1"/>
          </p:cNvPicPr>
          <p:nvPr/>
        </p:nvPicPr>
        <p:blipFill>
          <a:blip r:embed="rId6"/>
          <a:stretch>
            <a:fillRect/>
          </a:stretch>
        </p:blipFill>
        <p:spPr>
          <a:xfrm rot="5400000">
            <a:off x="9803391" y="177222"/>
            <a:ext cx="1739900" cy="138545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75C03-CF7F-0067-FC45-818308F83539}"/>
              </a:ext>
            </a:extLst>
          </p:cNvPr>
          <p:cNvSpPr>
            <a:spLocks noGrp="1"/>
          </p:cNvSpPr>
          <p:nvPr>
            <p:ph type="title"/>
          </p:nvPr>
        </p:nvSpPr>
        <p:spPr/>
        <p:txBody>
          <a:bodyPr/>
          <a:lstStyle/>
          <a:p>
            <a:r>
              <a:rPr lang="en-US" dirty="0"/>
              <a:t>ASSIGNED SEX at birth </a:t>
            </a:r>
            <a:br>
              <a:rPr lang="en-US" dirty="0"/>
            </a:br>
            <a:endParaRPr lang="en-US" dirty="0"/>
          </a:p>
        </p:txBody>
      </p:sp>
      <p:sp>
        <p:nvSpPr>
          <p:cNvPr id="3" name="Content Placeholder 2">
            <a:extLst>
              <a:ext uri="{FF2B5EF4-FFF2-40B4-BE49-F238E27FC236}">
                <a16:creationId xmlns:a16="http://schemas.microsoft.com/office/drawing/2014/main" id="{F6397CC4-496F-CBEE-4119-9896A112A28C}"/>
              </a:ext>
            </a:extLst>
          </p:cNvPr>
          <p:cNvSpPr>
            <a:spLocks noGrp="1"/>
          </p:cNvSpPr>
          <p:nvPr>
            <p:ph idx="1"/>
          </p:nvPr>
        </p:nvSpPr>
        <p:spPr/>
        <p:txBody>
          <a:bodyPr/>
          <a:lstStyle/>
          <a:p>
            <a:r>
              <a:rPr lang="en-US" dirty="0"/>
              <a:t>Assigned male at birth AMAB </a:t>
            </a:r>
          </a:p>
          <a:p>
            <a:r>
              <a:rPr lang="en-US" dirty="0"/>
              <a:t>Assigned female at birth AFAB </a:t>
            </a:r>
          </a:p>
          <a:p>
            <a:r>
              <a:rPr lang="en-US" dirty="0"/>
              <a:t>Assigned Intersex at birth AIAB</a:t>
            </a:r>
          </a:p>
        </p:txBody>
      </p:sp>
      <p:pic>
        <p:nvPicPr>
          <p:cNvPr id="4" name="Picture 3" descr="Icon&#10;&#10;Description automatically generated">
            <a:extLst>
              <a:ext uri="{FF2B5EF4-FFF2-40B4-BE49-F238E27FC236}">
                <a16:creationId xmlns:a16="http://schemas.microsoft.com/office/drawing/2014/main" id="{CAB3D974-D4FC-91B6-AA9C-9447A79E1A02}"/>
              </a:ext>
            </a:extLst>
          </p:cNvPr>
          <p:cNvPicPr>
            <a:picLocks noChangeAspect="1"/>
          </p:cNvPicPr>
          <p:nvPr/>
        </p:nvPicPr>
        <p:blipFill>
          <a:blip r:embed="rId2"/>
          <a:stretch>
            <a:fillRect/>
          </a:stretch>
        </p:blipFill>
        <p:spPr>
          <a:xfrm rot="5400000">
            <a:off x="9803391" y="177222"/>
            <a:ext cx="1739900" cy="1385455"/>
          </a:xfrm>
          <a:prstGeom prst="rect">
            <a:avLst/>
          </a:prstGeom>
        </p:spPr>
      </p:pic>
    </p:spTree>
    <p:extLst>
      <p:ext uri="{BB962C8B-B14F-4D97-AF65-F5344CB8AC3E}">
        <p14:creationId xmlns:p14="http://schemas.microsoft.com/office/powerpoint/2010/main" val="40245040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520267" y="-32612"/>
            <a:ext cx="9143998" cy="1281197"/>
            <a:chOff x="0" y="0"/>
            <a:chExt cx="2916715" cy="345323"/>
          </a:xfrm>
          <a:solidFill>
            <a:schemeClr val="tx1"/>
          </a:solidFill>
        </p:grpSpPr>
        <p:sp>
          <p:nvSpPr>
            <p:cNvPr id="3" name="Freeform 3"/>
            <p:cNvSpPr/>
            <p:nvPr/>
          </p:nvSpPr>
          <p:spPr>
            <a:xfrm>
              <a:off x="0" y="0"/>
              <a:ext cx="2916715" cy="345323"/>
            </a:xfrm>
            <a:custGeom>
              <a:avLst/>
              <a:gdLst/>
              <a:ahLst/>
              <a:cxnLst/>
              <a:rect l="l" t="t" r="r" b="b"/>
              <a:pathLst>
                <a:path w="2916715" h="345323">
                  <a:moveTo>
                    <a:pt x="0" y="0"/>
                  </a:moveTo>
                  <a:lnTo>
                    <a:pt x="2916715" y="0"/>
                  </a:lnTo>
                  <a:lnTo>
                    <a:pt x="2916715" y="345323"/>
                  </a:lnTo>
                  <a:lnTo>
                    <a:pt x="0" y="345323"/>
                  </a:lnTo>
                  <a:close/>
                </a:path>
              </a:pathLst>
            </a:custGeom>
            <a:grp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467797" y="1342304"/>
            <a:ext cx="1330161" cy="1330161"/>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700000">
            <a:off x="5172445" y="1665393"/>
            <a:ext cx="1128362" cy="1128362"/>
          </a:xfrm>
          <a:prstGeom prst="rect">
            <a:avLst/>
          </a:prstGeom>
        </p:spPr>
      </p:pic>
      <p:sp>
        <p:nvSpPr>
          <p:cNvPr id="6" name="TextBox 6"/>
          <p:cNvSpPr txBox="1"/>
          <p:nvPr/>
        </p:nvSpPr>
        <p:spPr>
          <a:xfrm>
            <a:off x="1822653" y="2828514"/>
            <a:ext cx="3950608" cy="1474763"/>
          </a:xfrm>
          <a:prstGeom prst="rect">
            <a:avLst/>
          </a:prstGeom>
        </p:spPr>
        <p:txBody>
          <a:bodyPr wrap="square" lIns="0" tIns="0" rIns="0" bIns="0" rtlCol="0" anchor="t">
            <a:spAutoFit/>
          </a:bodyPr>
          <a:lstStyle/>
          <a:p>
            <a:pPr>
              <a:lnSpc>
                <a:spcPts val="2310"/>
              </a:lnSpc>
              <a:spcBef>
                <a:spcPct val="0"/>
              </a:spcBef>
            </a:pPr>
            <a:r>
              <a:rPr lang="en-US" sz="2000" b="1" dirty="0">
                <a:latin typeface="Museo Slab 1"/>
              </a:rPr>
              <a:t>Cis* is a </a:t>
            </a:r>
            <a:r>
              <a:rPr lang="en-US" sz="2000" b="1" dirty="0" err="1">
                <a:latin typeface="Museo Slab 1"/>
              </a:rPr>
              <a:t>latin</a:t>
            </a:r>
            <a:r>
              <a:rPr lang="en-US" sz="2000" b="1" dirty="0">
                <a:latin typeface="Museo Slab 1"/>
              </a:rPr>
              <a:t> Prefix which means "on the same side of" ​Cis-Gender represents a people whose gender identity and sex assigned at birth are in alignment </a:t>
            </a:r>
          </a:p>
        </p:txBody>
      </p:sp>
      <p:sp>
        <p:nvSpPr>
          <p:cNvPr id="7" name="TextBox 7"/>
          <p:cNvSpPr txBox="1"/>
          <p:nvPr/>
        </p:nvSpPr>
        <p:spPr>
          <a:xfrm>
            <a:off x="6092266" y="2806808"/>
            <a:ext cx="4243386" cy="1751826"/>
          </a:xfrm>
          <a:prstGeom prst="rect">
            <a:avLst/>
          </a:prstGeom>
        </p:spPr>
        <p:txBody>
          <a:bodyPr wrap="square" lIns="0" tIns="0" rIns="0" bIns="0" rtlCol="0" anchor="t">
            <a:spAutoFit/>
          </a:bodyPr>
          <a:lstStyle/>
          <a:p>
            <a:pPr>
              <a:lnSpc>
                <a:spcPts val="2310"/>
              </a:lnSpc>
            </a:pPr>
            <a:r>
              <a:rPr lang="en-US" sz="2000" b="1" dirty="0">
                <a:latin typeface="Museo Slab 1"/>
              </a:rPr>
              <a:t>Trans* is prefix represents the transition from one place to another. ​</a:t>
            </a:r>
          </a:p>
          <a:p>
            <a:pPr>
              <a:lnSpc>
                <a:spcPts val="2310"/>
              </a:lnSpc>
            </a:pPr>
            <a:r>
              <a:rPr lang="en-US" sz="2000" b="1" dirty="0">
                <a:latin typeface="Museo Slab 1"/>
              </a:rPr>
              <a:t>This represents people whose gender identity and sex assigned at birth are in conflict.</a:t>
            </a:r>
          </a:p>
          <a:p>
            <a:pPr>
              <a:lnSpc>
                <a:spcPts val="2310"/>
              </a:lnSpc>
            </a:pPr>
            <a:endParaRPr lang="en-US" sz="1650" dirty="0">
              <a:latin typeface="Museo Slab 1"/>
            </a:endParaRPr>
          </a:p>
        </p:txBody>
      </p:sp>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6528826" y="4534294"/>
            <a:ext cx="747296" cy="747296"/>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934921" y="4609667"/>
            <a:ext cx="777472" cy="777472"/>
          </a:xfrm>
          <a:prstGeom prst="rect">
            <a:avLst/>
          </a:prstGeom>
        </p:spPr>
      </p:pic>
      <p:sp>
        <p:nvSpPr>
          <p:cNvPr id="12" name="TextBox 12"/>
          <p:cNvSpPr txBox="1"/>
          <p:nvPr/>
        </p:nvSpPr>
        <p:spPr>
          <a:xfrm>
            <a:off x="4070949" y="399579"/>
            <a:ext cx="3574226" cy="416140"/>
          </a:xfrm>
          <a:prstGeom prst="rect">
            <a:avLst/>
          </a:prstGeom>
        </p:spPr>
        <p:txBody>
          <a:bodyPr lIns="0" tIns="0" rIns="0" bIns="0" rtlCol="0" anchor="t">
            <a:spAutoFit/>
          </a:bodyPr>
          <a:lstStyle/>
          <a:p>
            <a:pPr algn="ctr">
              <a:lnSpc>
                <a:spcPts val="3150"/>
              </a:lnSpc>
              <a:spcBef>
                <a:spcPct val="0"/>
              </a:spcBef>
            </a:pPr>
            <a:r>
              <a:rPr lang="en-US" sz="2250" b="1" dirty="0">
                <a:solidFill>
                  <a:srgbClr val="002060"/>
                </a:solidFill>
                <a:latin typeface="Euclid Circular A 2"/>
              </a:rPr>
              <a:t> </a:t>
            </a:r>
            <a:r>
              <a:rPr lang="en-US" sz="3200" b="1" dirty="0">
                <a:solidFill>
                  <a:srgbClr val="002060"/>
                </a:solidFill>
                <a:latin typeface="Euclid Circular A 2"/>
              </a:rPr>
              <a:t>GENDER IDENTITY</a:t>
            </a:r>
          </a:p>
        </p:txBody>
      </p:sp>
      <p:sp>
        <p:nvSpPr>
          <p:cNvPr id="13" name="TextBox 13"/>
          <p:cNvSpPr txBox="1"/>
          <p:nvPr/>
        </p:nvSpPr>
        <p:spPr>
          <a:xfrm>
            <a:off x="2843042" y="4673416"/>
            <a:ext cx="2562924" cy="628762"/>
          </a:xfrm>
          <a:prstGeom prst="rect">
            <a:avLst/>
          </a:prstGeom>
        </p:spPr>
        <p:txBody>
          <a:bodyPr lIns="0" tIns="0" rIns="0" bIns="0" rtlCol="0" anchor="t">
            <a:spAutoFit/>
          </a:bodyPr>
          <a:lstStyle/>
          <a:p>
            <a:pPr>
              <a:lnSpc>
                <a:spcPts val="2450"/>
              </a:lnSpc>
            </a:pPr>
            <a:r>
              <a:rPr lang="en-US" sz="2000" b="1" dirty="0">
                <a:latin typeface="Euclid Circular A 2"/>
              </a:rPr>
              <a:t>Binary </a:t>
            </a:r>
          </a:p>
          <a:p>
            <a:pPr>
              <a:lnSpc>
                <a:spcPts val="2450"/>
              </a:lnSpc>
              <a:spcBef>
                <a:spcPct val="0"/>
              </a:spcBef>
            </a:pPr>
            <a:r>
              <a:rPr lang="en-US" sz="2000" b="1" dirty="0">
                <a:latin typeface="Euclid Circular A 2"/>
              </a:rPr>
              <a:t>Trans Identity</a:t>
            </a:r>
          </a:p>
        </p:txBody>
      </p:sp>
      <p:sp>
        <p:nvSpPr>
          <p:cNvPr id="14" name="TextBox 14"/>
          <p:cNvSpPr txBox="1"/>
          <p:nvPr/>
        </p:nvSpPr>
        <p:spPr>
          <a:xfrm>
            <a:off x="7588774" y="4618845"/>
            <a:ext cx="2876690" cy="628762"/>
          </a:xfrm>
          <a:prstGeom prst="rect">
            <a:avLst/>
          </a:prstGeom>
        </p:spPr>
        <p:txBody>
          <a:bodyPr lIns="0" tIns="0" rIns="0" bIns="0" rtlCol="0" anchor="t">
            <a:spAutoFit/>
          </a:bodyPr>
          <a:lstStyle/>
          <a:p>
            <a:pPr>
              <a:lnSpc>
                <a:spcPts val="2450"/>
              </a:lnSpc>
            </a:pPr>
            <a:r>
              <a:rPr lang="en-US" sz="2000" b="1" dirty="0">
                <a:latin typeface="Euclid Circular A 2"/>
              </a:rPr>
              <a:t>Non-Binary </a:t>
            </a:r>
          </a:p>
          <a:p>
            <a:pPr>
              <a:lnSpc>
                <a:spcPts val="2450"/>
              </a:lnSpc>
            </a:pPr>
            <a:r>
              <a:rPr lang="en-US" sz="2000" b="1" dirty="0">
                <a:latin typeface="Euclid Circular A 2"/>
              </a:rPr>
              <a:t>Trans Identity</a:t>
            </a:r>
          </a:p>
        </p:txBody>
      </p:sp>
      <p:sp>
        <p:nvSpPr>
          <p:cNvPr id="15" name="TextBox 15"/>
          <p:cNvSpPr txBox="1"/>
          <p:nvPr/>
        </p:nvSpPr>
        <p:spPr>
          <a:xfrm>
            <a:off x="2051041" y="6226446"/>
            <a:ext cx="3565346" cy="260071"/>
          </a:xfrm>
          <a:prstGeom prst="rect">
            <a:avLst/>
          </a:prstGeom>
        </p:spPr>
        <p:txBody>
          <a:bodyPr lIns="0" tIns="0" rIns="0" bIns="0" rtlCol="0" anchor="t">
            <a:spAutoFit/>
          </a:bodyPr>
          <a:lstStyle/>
          <a:p>
            <a:pPr>
              <a:lnSpc>
                <a:spcPts val="2030"/>
              </a:lnSpc>
            </a:pPr>
            <a:r>
              <a:rPr lang="en-US" sz="2000" b="1" dirty="0">
                <a:latin typeface="Euclid Circular A 1"/>
              </a:rPr>
              <a:t>(Transmen, Transwomen</a:t>
            </a:r>
            <a:r>
              <a:rPr lang="en-US" sz="1450" b="1" dirty="0">
                <a:latin typeface="Euclid Circular A 1"/>
              </a:rPr>
              <a:t>)</a:t>
            </a:r>
          </a:p>
        </p:txBody>
      </p:sp>
      <p:sp>
        <p:nvSpPr>
          <p:cNvPr id="16" name="TextBox 16"/>
          <p:cNvSpPr txBox="1"/>
          <p:nvPr/>
        </p:nvSpPr>
        <p:spPr>
          <a:xfrm>
            <a:off x="6642764" y="6149855"/>
            <a:ext cx="3389564" cy="252570"/>
          </a:xfrm>
          <a:prstGeom prst="rect">
            <a:avLst/>
          </a:prstGeom>
        </p:spPr>
        <p:txBody>
          <a:bodyPr wrap="square" lIns="0" tIns="0" rIns="0" bIns="0" rtlCol="0" anchor="t">
            <a:spAutoFit/>
          </a:bodyPr>
          <a:lstStyle/>
          <a:p>
            <a:pPr>
              <a:lnSpc>
                <a:spcPts val="2092"/>
              </a:lnSpc>
            </a:pPr>
            <a:r>
              <a:rPr lang="en-US" sz="1494" b="1" dirty="0">
                <a:latin typeface="Euclid Circular A 1"/>
              </a:rPr>
              <a:t>(Genderqueer, Gender Fluid, Agender)</a:t>
            </a:r>
          </a:p>
        </p:txBody>
      </p:sp>
      <p:sp>
        <p:nvSpPr>
          <p:cNvPr id="17" name="TextBox 17"/>
          <p:cNvSpPr txBox="1"/>
          <p:nvPr/>
        </p:nvSpPr>
        <p:spPr>
          <a:xfrm>
            <a:off x="6515501" y="5341802"/>
            <a:ext cx="3761036" cy="769441"/>
          </a:xfrm>
          <a:prstGeom prst="rect">
            <a:avLst/>
          </a:prstGeom>
        </p:spPr>
        <p:txBody>
          <a:bodyPr wrap="square" lIns="0" tIns="0" rIns="0" bIns="0" rtlCol="0" anchor="t">
            <a:spAutoFit/>
          </a:bodyPr>
          <a:lstStyle/>
          <a:p>
            <a:pPr>
              <a:lnSpc>
                <a:spcPts val="2030"/>
              </a:lnSpc>
            </a:pPr>
            <a:r>
              <a:rPr lang="en-US" b="1" dirty="0">
                <a:latin typeface="Euclid Circular A 1"/>
              </a:rPr>
              <a:t>*a person whose gender identity falls outside of the categories of “Male” and “Female”. </a:t>
            </a:r>
          </a:p>
        </p:txBody>
      </p:sp>
      <p:pic>
        <p:nvPicPr>
          <p:cNvPr id="19" name="Picture 1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7517972" y="1278231"/>
            <a:ext cx="1391974" cy="1391974"/>
          </a:xfrm>
          <a:prstGeom prst="rect">
            <a:avLst/>
          </a:prstGeom>
        </p:spPr>
      </p:pic>
      <p:sp>
        <p:nvSpPr>
          <p:cNvPr id="20" name="AutoShape 20"/>
          <p:cNvSpPr/>
          <p:nvPr/>
        </p:nvSpPr>
        <p:spPr>
          <a:xfrm flipV="1">
            <a:off x="1915463" y="4449067"/>
            <a:ext cx="8361074" cy="46614"/>
          </a:xfrm>
          <a:prstGeom prst="line">
            <a:avLst/>
          </a:prstGeom>
          <a:ln w="19050" cap="rnd">
            <a:solidFill>
              <a:srgbClr val="DDDDDD"/>
            </a:solidFill>
            <a:prstDash val="solid"/>
            <a:headEnd type="none" w="sm" len="sm"/>
            <a:tailEnd type="none" w="sm" len="sm"/>
          </a:ln>
        </p:spPr>
        <p:txBody>
          <a:bodyPr/>
          <a:lstStyle/>
          <a:p>
            <a:endParaRPr lang="en-US" b="1" dirty="0"/>
          </a:p>
        </p:txBody>
      </p:sp>
      <p:sp>
        <p:nvSpPr>
          <p:cNvPr id="21" name="TextBox 17">
            <a:extLst>
              <a:ext uri="{FF2B5EF4-FFF2-40B4-BE49-F238E27FC236}">
                <a16:creationId xmlns:a16="http://schemas.microsoft.com/office/drawing/2014/main" id="{362C9AE9-E64B-5546-8B20-5C9F06AC5D43}"/>
              </a:ext>
            </a:extLst>
          </p:cNvPr>
          <p:cNvSpPr txBox="1"/>
          <p:nvPr/>
        </p:nvSpPr>
        <p:spPr>
          <a:xfrm>
            <a:off x="2051042" y="5485295"/>
            <a:ext cx="3516719" cy="512961"/>
          </a:xfrm>
          <a:prstGeom prst="rect">
            <a:avLst/>
          </a:prstGeom>
        </p:spPr>
        <p:txBody>
          <a:bodyPr wrap="square" lIns="0" tIns="0" rIns="0" bIns="0" rtlCol="0" anchor="t">
            <a:spAutoFit/>
          </a:bodyPr>
          <a:lstStyle/>
          <a:p>
            <a:pPr>
              <a:lnSpc>
                <a:spcPts val="2030"/>
              </a:lnSpc>
            </a:pPr>
            <a:r>
              <a:rPr lang="en-US" b="1" dirty="0">
                <a:latin typeface="Euclid Circular A 1"/>
              </a:rPr>
              <a:t>*a person whose gender identity in binary categories (Man/ woman)</a:t>
            </a:r>
          </a:p>
        </p:txBody>
      </p:sp>
      <p:sp>
        <p:nvSpPr>
          <p:cNvPr id="22" name="AutoShape 20">
            <a:extLst>
              <a:ext uri="{FF2B5EF4-FFF2-40B4-BE49-F238E27FC236}">
                <a16:creationId xmlns:a16="http://schemas.microsoft.com/office/drawing/2014/main" id="{CD0D3D55-5FFB-BE49-8FDB-1506D2EEA35D}"/>
              </a:ext>
            </a:extLst>
          </p:cNvPr>
          <p:cNvSpPr/>
          <p:nvPr/>
        </p:nvSpPr>
        <p:spPr>
          <a:xfrm>
            <a:off x="5773658" y="4618845"/>
            <a:ext cx="0" cy="1934020"/>
          </a:xfrm>
          <a:prstGeom prst="line">
            <a:avLst/>
          </a:prstGeom>
          <a:ln w="19050" cap="rnd">
            <a:solidFill>
              <a:srgbClr val="DDDDDD"/>
            </a:solidFill>
            <a:prstDash val="solid"/>
            <a:headEnd type="none" w="sm" len="sm"/>
            <a:tailEnd type="none" w="sm" len="sm"/>
          </a:ln>
        </p:spPr>
        <p:txBody>
          <a:bodyPr/>
          <a:lstStyle/>
          <a:p>
            <a:endParaRPr lang="en-US" b="1" dirty="0"/>
          </a:p>
        </p:txBody>
      </p:sp>
      <p:pic>
        <p:nvPicPr>
          <p:cNvPr id="8" name="Picture 7" descr="Icon&#10;&#10;Description automatically generated">
            <a:extLst>
              <a:ext uri="{FF2B5EF4-FFF2-40B4-BE49-F238E27FC236}">
                <a16:creationId xmlns:a16="http://schemas.microsoft.com/office/drawing/2014/main" id="{60DD089A-D3E4-CA40-567A-D70A202E1154}"/>
              </a:ext>
            </a:extLst>
          </p:cNvPr>
          <p:cNvPicPr>
            <a:picLocks noChangeAspect="1"/>
          </p:cNvPicPr>
          <p:nvPr/>
        </p:nvPicPr>
        <p:blipFill>
          <a:blip r:embed="rId10"/>
          <a:stretch>
            <a:fillRect/>
          </a:stretch>
        </p:blipFill>
        <p:spPr>
          <a:xfrm rot="5400000">
            <a:off x="9803391" y="177222"/>
            <a:ext cx="1739900" cy="138545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 name="Picture 4" descr="Picture 4"/>
          <p:cNvPicPr>
            <a:picLocks noChangeAspect="1"/>
          </p:cNvPicPr>
          <p:nvPr/>
        </p:nvPicPr>
        <p:blipFill>
          <a:blip r:embed="rId3"/>
          <a:stretch>
            <a:fillRect/>
          </a:stretch>
        </p:blipFill>
        <p:spPr>
          <a:xfrm>
            <a:off x="1007604" y="1793876"/>
            <a:ext cx="2457864" cy="2502615"/>
          </a:xfrm>
          <a:prstGeom prst="rect">
            <a:avLst/>
          </a:prstGeom>
          <a:ln w="12700">
            <a:miter lim="400000"/>
          </a:ln>
        </p:spPr>
      </p:pic>
      <p:sp>
        <p:nvSpPr>
          <p:cNvPr id="451" name="Title 1"/>
          <p:cNvSpPr txBox="1">
            <a:spLocks noGrp="1"/>
          </p:cNvSpPr>
          <p:nvPr>
            <p:ph type="title"/>
          </p:nvPr>
        </p:nvSpPr>
        <p:spPr>
          <a:xfrm>
            <a:off x="595313" y="474048"/>
            <a:ext cx="10515601" cy="836407"/>
          </a:xfrm>
          <a:prstGeom prst="rect">
            <a:avLst/>
          </a:prstGeom>
        </p:spPr>
        <p:txBody>
          <a:bodyPr>
            <a:normAutofit/>
          </a:bodyPr>
          <a:lstStyle/>
          <a:p>
            <a:r>
              <a:rPr lang="en-US" dirty="0"/>
              <a:t>TRANSGENDER </a:t>
            </a:r>
            <a:r>
              <a:rPr lang="mr-IN" dirty="0"/>
              <a:t>–</a:t>
            </a:r>
            <a:r>
              <a:rPr lang="en-US" dirty="0"/>
              <a:t> (broader DEFINITION) </a:t>
            </a:r>
            <a:endParaRPr dirty="0"/>
          </a:p>
        </p:txBody>
      </p:sp>
      <p:sp>
        <p:nvSpPr>
          <p:cNvPr id="452" name="Slide Number Placeholder 3"/>
          <p:cNvSpPr txBox="1">
            <a:spLocks noGrp="1"/>
          </p:cNvSpPr>
          <p:nvPr>
            <p:ph type="sldNum" sz="quarter" idx="2"/>
          </p:nvPr>
        </p:nvSpPr>
        <p:spPr>
          <a:xfrm>
            <a:off x="11662541" y="6495126"/>
            <a:ext cx="272727" cy="281094"/>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14</a:t>
            </a:fld>
            <a:endParaRPr/>
          </a:p>
        </p:txBody>
      </p:sp>
      <p:sp>
        <p:nvSpPr>
          <p:cNvPr id="453" name="Text Placeholder 7"/>
          <p:cNvSpPr txBox="1">
            <a:spLocks noGrp="1"/>
          </p:cNvSpPr>
          <p:nvPr>
            <p:ph type="body" sz="quarter" idx="1"/>
          </p:nvPr>
        </p:nvSpPr>
        <p:spPr>
          <a:xfrm>
            <a:off x="275167" y="6527541"/>
            <a:ext cx="11155894" cy="178511"/>
          </a:xfrm>
          <a:prstGeom prst="rect">
            <a:avLst/>
          </a:prstGeom>
        </p:spPr>
        <p:txBody>
          <a:bodyPr/>
          <a:lstStyle/>
          <a:p>
            <a:endParaRPr/>
          </a:p>
        </p:txBody>
      </p:sp>
      <p:sp>
        <p:nvSpPr>
          <p:cNvPr id="454" name="Content Placeholder 2"/>
          <p:cNvSpPr txBox="1"/>
          <p:nvPr/>
        </p:nvSpPr>
        <p:spPr>
          <a:xfrm>
            <a:off x="110837" y="2623714"/>
            <a:ext cx="12219708" cy="4811638"/>
          </a:xfrm>
          <a:prstGeom prst="rect">
            <a:avLst/>
          </a:prstGeom>
          <a:ln w="12700">
            <a:miter lim="400000"/>
          </a:ln>
          <a:extLst>
            <a:ext uri="{C572A759-6A51-4108-AA02-DFA0A04FC94B}">
              <ma14:wrappingTextBoxFlag xmlns="" xmlns:ma14="http://schemas.microsoft.com/office/mac/drawingml/2011/main" val="1"/>
            </a:ext>
          </a:extLst>
        </p:spPr>
        <p:txBody>
          <a:bodyPr wrap="square" lIns="30479" rIns="30479" anchor="ctr">
            <a:spAutoFit/>
          </a:bodyPr>
          <a:lstStyle>
            <a:lvl1pPr defTabSz="1371565">
              <a:spcBef>
                <a:spcPts val="2400"/>
              </a:spcBef>
              <a:defRPr sz="4000"/>
            </a:lvl1pPr>
          </a:lstStyle>
          <a:p>
            <a:r>
              <a:rPr lang="en-US" sz="2400" dirty="0">
                <a:sym typeface="Calibri"/>
              </a:rPr>
              <a:t>Umbrella term that describe people with diverse gender identities and gender expressions that do not conform to stereotypical ideas about what it means to be a girl/woman or boy/man in society. “Trans” can mean transcending beyond, existing between, or crossing over the gender spectrum. It includes but is not limited to people who identify as transgender, transsexual, cross-dressers or gender non-conforming (gender variant or gender-queer).</a:t>
            </a:r>
          </a:p>
          <a:p>
            <a:r>
              <a:rPr lang="en-US" sz="2400" dirty="0">
                <a:sym typeface="Calibri"/>
              </a:rPr>
              <a:t>Trans identities include people whose gender identity is different from the gender associated with their birth-assigned sex. Trans people may or may not undergo medically sup­portive treatments, such as hormone therapy and a range of surgical procedures, to align their bodies with their internally felt gender identity.</a:t>
            </a:r>
          </a:p>
          <a:p>
            <a:endParaRPr sz="2667" dirty="0"/>
          </a:p>
        </p:txBody>
      </p:sp>
      <p:pic>
        <p:nvPicPr>
          <p:cNvPr id="2" name="Picture 1" descr="Icon&#10;&#10;Description automatically generated">
            <a:extLst>
              <a:ext uri="{FF2B5EF4-FFF2-40B4-BE49-F238E27FC236}">
                <a16:creationId xmlns:a16="http://schemas.microsoft.com/office/drawing/2014/main" id="{15A3F3BC-D2E0-6A9E-21DF-ABE8C8863483}"/>
              </a:ext>
            </a:extLst>
          </p:cNvPr>
          <p:cNvPicPr>
            <a:picLocks noChangeAspect="1"/>
          </p:cNvPicPr>
          <p:nvPr/>
        </p:nvPicPr>
        <p:blipFill>
          <a:blip r:embed="rId4"/>
          <a:stretch>
            <a:fillRect/>
          </a:stretch>
        </p:blipFill>
        <p:spPr>
          <a:xfrm rot="5400000">
            <a:off x="9803391" y="177222"/>
            <a:ext cx="1739900" cy="1385455"/>
          </a:xfrm>
          <a:prstGeom prst="rect">
            <a:avLst/>
          </a:prstGeom>
        </p:spPr>
      </p:pic>
    </p:spTree>
    <p:extLst>
      <p:ext uri="{BB962C8B-B14F-4D97-AF65-F5344CB8AC3E}">
        <p14:creationId xmlns:p14="http://schemas.microsoft.com/office/powerpoint/2010/main" val="1605402577"/>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 name="Title 1"/>
          <p:cNvSpPr txBox="1">
            <a:spLocks noGrp="1"/>
          </p:cNvSpPr>
          <p:nvPr>
            <p:ph type="title"/>
          </p:nvPr>
        </p:nvSpPr>
        <p:spPr>
          <a:prstGeom prst="rect">
            <a:avLst/>
          </a:prstGeom>
        </p:spPr>
        <p:txBody>
          <a:bodyPr/>
          <a:lstStyle/>
          <a:p>
            <a:r>
              <a:t>DSM 5 criteria </a:t>
            </a:r>
          </a:p>
        </p:txBody>
      </p:sp>
      <p:sp>
        <p:nvSpPr>
          <p:cNvPr id="476" name="Text Placeholder 1"/>
          <p:cNvSpPr txBox="1">
            <a:spLocks noGrp="1"/>
          </p:cNvSpPr>
          <p:nvPr>
            <p:ph type="body" idx="1"/>
          </p:nvPr>
        </p:nvSpPr>
        <p:spPr>
          <a:xfrm>
            <a:off x="556751" y="2686968"/>
            <a:ext cx="11078498" cy="4608826"/>
          </a:xfrm>
          <a:prstGeom prst="rect">
            <a:avLst/>
          </a:prstGeom>
        </p:spPr>
        <p:txBody>
          <a:bodyPr/>
          <a:lstStyle/>
          <a:p>
            <a:pPr marL="0" indent="0">
              <a:lnSpc>
                <a:spcPct val="120000"/>
              </a:lnSpc>
              <a:spcBef>
                <a:spcPts val="400"/>
              </a:spcBef>
              <a:buSzTx/>
              <a:buNone/>
              <a:defRPr b="1"/>
            </a:pPr>
            <a:r>
              <a:rPr dirty="0"/>
              <a:t>A marked incongruence between one’s experienced/expressed gender and assigned gender, of at least 6 months’ duration, as manifested by at least </a:t>
            </a:r>
            <a:r>
              <a:rPr u="sng" dirty="0"/>
              <a:t>two</a:t>
            </a:r>
            <a:r>
              <a:rPr dirty="0"/>
              <a:t> of the following:</a:t>
            </a:r>
          </a:p>
          <a:p>
            <a:pPr marL="457223" indent="-457223">
              <a:spcBef>
                <a:spcPts val="600"/>
              </a:spcBef>
              <a:buFontTx/>
              <a:buAutoNum type="arabicPeriod"/>
            </a:pPr>
            <a:r>
              <a:rPr dirty="0"/>
              <a:t>Incongruence between preferred gender and natal sex characteristics</a:t>
            </a:r>
          </a:p>
          <a:p>
            <a:pPr marL="457223" indent="-457223">
              <a:spcBef>
                <a:spcPts val="600"/>
              </a:spcBef>
              <a:buFontTx/>
              <a:buAutoNum type="arabicPeriod"/>
            </a:pPr>
            <a:r>
              <a:rPr dirty="0"/>
              <a:t>Wish to prevent or remove natal sex characteristics</a:t>
            </a:r>
          </a:p>
          <a:p>
            <a:pPr marL="457223" indent="-457223">
              <a:spcBef>
                <a:spcPts val="600"/>
              </a:spcBef>
              <a:buFontTx/>
              <a:buAutoNum type="arabicPeriod"/>
            </a:pPr>
            <a:r>
              <a:rPr dirty="0"/>
              <a:t>Desire for sex characteristics of alternative gender</a:t>
            </a:r>
          </a:p>
          <a:p>
            <a:pPr marL="457223" indent="-457223">
              <a:spcBef>
                <a:spcPts val="600"/>
              </a:spcBef>
              <a:buFontTx/>
              <a:buAutoNum type="arabicPeriod"/>
            </a:pPr>
            <a:r>
              <a:rPr dirty="0"/>
              <a:t>Desire to be an alternative gender</a:t>
            </a:r>
          </a:p>
          <a:p>
            <a:pPr marL="457223" indent="-457223">
              <a:spcBef>
                <a:spcPts val="600"/>
              </a:spcBef>
              <a:buFontTx/>
              <a:buAutoNum type="arabicPeriod"/>
            </a:pPr>
            <a:r>
              <a:rPr dirty="0"/>
              <a:t>Wants to be treated as an alternative gender</a:t>
            </a:r>
          </a:p>
          <a:p>
            <a:pPr marL="457223" indent="-457223">
              <a:spcBef>
                <a:spcPts val="600"/>
              </a:spcBef>
              <a:buFontTx/>
              <a:buAutoNum type="arabicPeriod"/>
            </a:pPr>
            <a:r>
              <a:rPr dirty="0"/>
              <a:t>Have feelings and reactions of alternative gender</a:t>
            </a:r>
          </a:p>
        </p:txBody>
      </p:sp>
      <p:sp>
        <p:nvSpPr>
          <p:cNvPr id="477" name="Text Placeholder 2"/>
          <p:cNvSpPr>
            <a:spLocks noGrp="1"/>
          </p:cNvSpPr>
          <p:nvPr>
            <p:ph type="body" idx="13"/>
          </p:nvPr>
        </p:nvSpPr>
        <p:spPr>
          <a:xfrm>
            <a:off x="275167" y="6450083"/>
            <a:ext cx="11155894" cy="196978"/>
          </a:xfrm>
          <a:prstGeom prst="rect">
            <a:avLst/>
          </a:prstGeom>
          <a:extLst>
            <a:ext uri="{C572A759-6A51-4108-AA02-DFA0A04FC94B}">
              <ma14:wrappingTextBoxFlag xmlns="" xmlns:ma14="http://schemas.microsoft.com/office/mac/drawingml/2011/main" val="1"/>
            </a:ext>
          </a:extLst>
        </p:spPr>
        <p:txBody>
          <a:bodyPr>
            <a:normAutofit fontScale="62500" lnSpcReduction="20000"/>
          </a:bodyPr>
          <a:lstStyle/>
          <a:p>
            <a:pPr>
              <a:defRPr sz="1800"/>
            </a:pPr>
            <a:r>
              <a:t>American Psychiatric Association. </a:t>
            </a:r>
            <a:r>
              <a:rPr i="1"/>
              <a:t>Diagnostic and statistical manual of mental disorders: DSM-5</a:t>
            </a:r>
            <a:r>
              <a:t>. (Arlington, Va.</a:t>
            </a:r>
            <a:r>
              <a:rPr>
                <a:latin typeface="+mj-lt"/>
                <a:ea typeface="+mj-ea"/>
                <a:cs typeface="+mj-cs"/>
                <a:sym typeface="Helvetica"/>
              </a:rPr>
              <a:t> </a:t>
            </a:r>
            <a:r>
              <a:t>: American Psychiatric Publishing, c2013., 2013)</a:t>
            </a:r>
          </a:p>
        </p:txBody>
      </p:sp>
      <p:sp>
        <p:nvSpPr>
          <p:cNvPr id="478" name="Slide Number Placeholder 4"/>
          <p:cNvSpPr txBox="1">
            <a:spLocks noGrp="1"/>
          </p:cNvSpPr>
          <p:nvPr>
            <p:ph type="sldNum" sz="quarter" idx="2"/>
          </p:nvPr>
        </p:nvSpPr>
        <p:spPr>
          <a:xfrm>
            <a:off x="11662541" y="6495126"/>
            <a:ext cx="272727" cy="281094"/>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15</a:t>
            </a:fld>
            <a:endParaRPr/>
          </a:p>
        </p:txBody>
      </p:sp>
      <p:pic>
        <p:nvPicPr>
          <p:cNvPr id="2" name="Picture 1" descr="Icon&#10;&#10;Description automatically generated">
            <a:extLst>
              <a:ext uri="{FF2B5EF4-FFF2-40B4-BE49-F238E27FC236}">
                <a16:creationId xmlns:a16="http://schemas.microsoft.com/office/drawing/2014/main" id="{02AD2C33-A2C2-80EF-90C9-748B79840911}"/>
              </a:ext>
            </a:extLst>
          </p:cNvPr>
          <p:cNvPicPr>
            <a:picLocks noChangeAspect="1"/>
          </p:cNvPicPr>
          <p:nvPr/>
        </p:nvPicPr>
        <p:blipFill>
          <a:blip r:embed="rId3"/>
          <a:stretch>
            <a:fillRect/>
          </a:stretch>
        </p:blipFill>
        <p:spPr>
          <a:xfrm rot="5400000">
            <a:off x="9803391" y="177222"/>
            <a:ext cx="1739900" cy="1385455"/>
          </a:xfrm>
          <a:prstGeom prst="rect">
            <a:avLst/>
          </a:prstGeom>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0" nodeType="clickEffect">
                                  <p:stCondLst>
                                    <p:cond delay="0"/>
                                  </p:stCondLst>
                                  <p:iterate>
                                    <p:tmAbs val="0"/>
                                  </p:iterate>
                                  <p:childTnLst>
                                    <p:set>
                                      <p:cBhvr>
                                        <p:cTn id="6" fill="hold"/>
                                        <p:tgtEl>
                                          <p:spTgt spid="476">
                                            <p:txEl>
                                              <p:pRg st="1" end="1"/>
                                            </p:txEl>
                                          </p:spTgt>
                                        </p:tgtEl>
                                        <p:attrNameLst>
                                          <p:attrName>style.visibility</p:attrName>
                                        </p:attrNameLst>
                                      </p:cBhvr>
                                      <p:to>
                                        <p:strVal val="visible"/>
                                      </p:to>
                                    </p:set>
                                    <p:animEffect transition="in" filter="dissolve">
                                      <p:cBhvr>
                                        <p:cTn id="7" dur="500"/>
                                        <p:tgtEl>
                                          <p:spTgt spid="47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grpId="0" nodeType="clickEffect">
                                  <p:stCondLst>
                                    <p:cond delay="0"/>
                                  </p:stCondLst>
                                  <p:iterate>
                                    <p:tmAbs val="0"/>
                                  </p:iterate>
                                  <p:childTnLst>
                                    <p:set>
                                      <p:cBhvr>
                                        <p:cTn id="11" fill="hold"/>
                                        <p:tgtEl>
                                          <p:spTgt spid="476">
                                            <p:txEl>
                                              <p:pRg st="2" end="2"/>
                                            </p:txEl>
                                          </p:spTgt>
                                        </p:tgtEl>
                                        <p:attrNameLst>
                                          <p:attrName>style.visibility</p:attrName>
                                        </p:attrNameLst>
                                      </p:cBhvr>
                                      <p:to>
                                        <p:strVal val="visible"/>
                                      </p:to>
                                    </p:set>
                                    <p:animEffect transition="in" filter="dissolve">
                                      <p:cBhvr>
                                        <p:cTn id="12" dur="500"/>
                                        <p:tgtEl>
                                          <p:spTgt spid="47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fill="hold" grpId="0" nodeType="clickEffect">
                                  <p:stCondLst>
                                    <p:cond delay="0"/>
                                  </p:stCondLst>
                                  <p:iterate>
                                    <p:tmAbs val="0"/>
                                  </p:iterate>
                                  <p:childTnLst>
                                    <p:set>
                                      <p:cBhvr>
                                        <p:cTn id="16" fill="hold"/>
                                        <p:tgtEl>
                                          <p:spTgt spid="476">
                                            <p:txEl>
                                              <p:pRg st="3" end="3"/>
                                            </p:txEl>
                                          </p:spTgt>
                                        </p:tgtEl>
                                        <p:attrNameLst>
                                          <p:attrName>style.visibility</p:attrName>
                                        </p:attrNameLst>
                                      </p:cBhvr>
                                      <p:to>
                                        <p:strVal val="visible"/>
                                      </p:to>
                                    </p:set>
                                    <p:animEffect transition="in" filter="dissolve">
                                      <p:cBhvr>
                                        <p:cTn id="17" dur="500"/>
                                        <p:tgtEl>
                                          <p:spTgt spid="47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fill="hold" grpId="0" nodeType="clickEffect">
                                  <p:stCondLst>
                                    <p:cond delay="0"/>
                                  </p:stCondLst>
                                  <p:iterate>
                                    <p:tmAbs val="0"/>
                                  </p:iterate>
                                  <p:childTnLst>
                                    <p:set>
                                      <p:cBhvr>
                                        <p:cTn id="21" fill="hold"/>
                                        <p:tgtEl>
                                          <p:spTgt spid="476">
                                            <p:txEl>
                                              <p:pRg st="4" end="4"/>
                                            </p:txEl>
                                          </p:spTgt>
                                        </p:tgtEl>
                                        <p:attrNameLst>
                                          <p:attrName>style.visibility</p:attrName>
                                        </p:attrNameLst>
                                      </p:cBhvr>
                                      <p:to>
                                        <p:strVal val="visible"/>
                                      </p:to>
                                    </p:set>
                                    <p:animEffect transition="in" filter="dissolve">
                                      <p:cBhvr>
                                        <p:cTn id="22" dur="500"/>
                                        <p:tgtEl>
                                          <p:spTgt spid="47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fill="hold" grpId="0" nodeType="clickEffect">
                                  <p:stCondLst>
                                    <p:cond delay="0"/>
                                  </p:stCondLst>
                                  <p:iterate>
                                    <p:tmAbs val="0"/>
                                  </p:iterate>
                                  <p:childTnLst>
                                    <p:set>
                                      <p:cBhvr>
                                        <p:cTn id="26" fill="hold"/>
                                        <p:tgtEl>
                                          <p:spTgt spid="476">
                                            <p:txEl>
                                              <p:pRg st="5" end="5"/>
                                            </p:txEl>
                                          </p:spTgt>
                                        </p:tgtEl>
                                        <p:attrNameLst>
                                          <p:attrName>style.visibility</p:attrName>
                                        </p:attrNameLst>
                                      </p:cBhvr>
                                      <p:to>
                                        <p:strVal val="visible"/>
                                      </p:to>
                                    </p:set>
                                    <p:animEffect transition="in" filter="dissolve">
                                      <p:cBhvr>
                                        <p:cTn id="27" dur="500"/>
                                        <p:tgtEl>
                                          <p:spTgt spid="476">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fill="hold" grpId="0" nodeType="clickEffect">
                                  <p:stCondLst>
                                    <p:cond delay="0"/>
                                  </p:stCondLst>
                                  <p:iterate>
                                    <p:tmAbs val="0"/>
                                  </p:iterate>
                                  <p:childTnLst>
                                    <p:set>
                                      <p:cBhvr>
                                        <p:cTn id="31" fill="hold"/>
                                        <p:tgtEl>
                                          <p:spTgt spid="476">
                                            <p:txEl>
                                              <p:pRg st="6" end="6"/>
                                            </p:txEl>
                                          </p:spTgt>
                                        </p:tgtEl>
                                        <p:attrNameLst>
                                          <p:attrName>style.visibility</p:attrName>
                                        </p:attrNameLst>
                                      </p:cBhvr>
                                      <p:to>
                                        <p:strVal val="visible"/>
                                      </p:to>
                                    </p:set>
                                    <p:animEffect transition="in" filter="dissolve">
                                      <p:cBhvr>
                                        <p:cTn id="32" dur="500"/>
                                        <p:tgtEl>
                                          <p:spTgt spid="47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6" grpId="0" build="p" bldLvl="5" animBg="1" advAuto="0"/>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58" name="Title 31"/>
          <p:cNvSpPr txBox="1">
            <a:spLocks noGrp="1"/>
          </p:cNvSpPr>
          <p:nvPr>
            <p:ph type="title"/>
          </p:nvPr>
        </p:nvSpPr>
        <p:spPr>
          <a:prstGeom prst="rect">
            <a:avLst/>
          </a:prstGeom>
        </p:spPr>
        <p:txBody>
          <a:bodyPr/>
          <a:lstStyle/>
          <a:p>
            <a:r>
              <a:t>Q&amp;A</a:t>
            </a:r>
          </a:p>
        </p:txBody>
      </p:sp>
      <p:sp>
        <p:nvSpPr>
          <p:cNvPr id="459" name="Slide Number Placeholder 1"/>
          <p:cNvSpPr txBox="1">
            <a:spLocks noGrp="1"/>
          </p:cNvSpPr>
          <p:nvPr>
            <p:ph type="sldNum" sz="quarter" idx="2"/>
          </p:nvPr>
        </p:nvSpPr>
        <p:spPr>
          <a:xfrm>
            <a:off x="11662541" y="6495126"/>
            <a:ext cx="272727" cy="281094"/>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16</a:t>
            </a:fld>
            <a:endParaRPr/>
          </a:p>
        </p:txBody>
      </p:sp>
      <p:sp>
        <p:nvSpPr>
          <p:cNvPr id="460" name="Text Placeholder 6"/>
          <p:cNvSpPr txBox="1">
            <a:spLocks noGrp="1"/>
          </p:cNvSpPr>
          <p:nvPr>
            <p:ph type="body" sz="quarter" idx="1"/>
          </p:nvPr>
        </p:nvSpPr>
        <p:spPr>
          <a:xfrm>
            <a:off x="275167" y="6527541"/>
            <a:ext cx="11155894" cy="178511"/>
          </a:xfrm>
          <a:prstGeom prst="rect">
            <a:avLst/>
          </a:prstGeom>
        </p:spPr>
        <p:txBody>
          <a:bodyPr/>
          <a:lstStyle/>
          <a:p>
            <a:endParaRPr/>
          </a:p>
        </p:txBody>
      </p:sp>
      <p:pic>
        <p:nvPicPr>
          <p:cNvPr id="461" name="Picture 12" descr="Picture 12"/>
          <p:cNvPicPr>
            <a:picLocks noChangeAspect="1"/>
          </p:cNvPicPr>
          <p:nvPr/>
        </p:nvPicPr>
        <p:blipFill>
          <a:blip r:embed="rId2"/>
          <a:stretch>
            <a:fillRect/>
          </a:stretch>
        </p:blipFill>
        <p:spPr>
          <a:xfrm>
            <a:off x="990941" y="3313840"/>
            <a:ext cx="786639" cy="800961"/>
          </a:xfrm>
          <a:prstGeom prst="rect">
            <a:avLst/>
          </a:prstGeom>
          <a:ln w="12700">
            <a:miter lim="400000"/>
          </a:ln>
        </p:spPr>
      </p:pic>
      <p:sp>
        <p:nvSpPr>
          <p:cNvPr id="462" name="TextBox 13"/>
          <p:cNvSpPr txBox="1"/>
          <p:nvPr/>
        </p:nvSpPr>
        <p:spPr>
          <a:xfrm>
            <a:off x="2441837" y="2921867"/>
            <a:ext cx="8238864" cy="543675"/>
          </a:xfrm>
          <a:prstGeom prst="rect">
            <a:avLst/>
          </a:prstGeom>
          <a:ln w="12700">
            <a:miter lim="400000"/>
          </a:ln>
          <a:extLst>
            <a:ext uri="{C572A759-6A51-4108-AA02-DFA0A04FC94B}">
              <ma14:wrappingTextBoxFlag xmlns="" xmlns:ma14="http://schemas.microsoft.com/office/mac/drawingml/2011/main" val="1"/>
            </a:ext>
          </a:extLst>
        </p:spPr>
        <p:txBody>
          <a:bodyPr lIns="30479" rIns="30479" anchor="ctr">
            <a:spAutoFit/>
          </a:bodyPr>
          <a:lstStyle>
            <a:lvl1pPr>
              <a:defRPr sz="4400" b="1">
                <a:solidFill>
                  <a:schemeClr val="accent1"/>
                </a:solidFill>
              </a:defRPr>
            </a:lvl1pPr>
          </a:lstStyle>
          <a:p>
            <a:r>
              <a:rPr sz="2933"/>
              <a:t>Then what is Gender Dysphoria?</a:t>
            </a:r>
          </a:p>
        </p:txBody>
      </p:sp>
      <p:grpSp>
        <p:nvGrpSpPr>
          <p:cNvPr id="465" name="Group 14"/>
          <p:cNvGrpSpPr/>
          <p:nvPr/>
        </p:nvGrpSpPr>
        <p:grpSpPr>
          <a:xfrm>
            <a:off x="1157509" y="2634627"/>
            <a:ext cx="1159515" cy="1122620"/>
            <a:chOff x="0" y="0"/>
            <a:chExt cx="1739270" cy="1683929"/>
          </a:xfrm>
        </p:grpSpPr>
        <p:pic>
          <p:nvPicPr>
            <p:cNvPr id="463" name="Picture 15" descr="Picture 15"/>
            <p:cNvPicPr>
              <a:picLocks noChangeAspect="1"/>
            </p:cNvPicPr>
            <p:nvPr/>
          </p:nvPicPr>
          <p:blipFill>
            <a:blip r:embed="rId3"/>
            <a:stretch>
              <a:fillRect/>
            </a:stretch>
          </p:blipFill>
          <p:spPr>
            <a:xfrm>
              <a:off x="0" y="0"/>
              <a:ext cx="1739270" cy="1683929"/>
            </a:xfrm>
            <a:prstGeom prst="rect">
              <a:avLst/>
            </a:prstGeom>
            <a:ln w="12700" cap="flat">
              <a:noFill/>
              <a:miter lim="400000"/>
            </a:ln>
            <a:effectLst/>
          </p:spPr>
        </p:pic>
        <p:sp>
          <p:nvSpPr>
            <p:cNvPr id="464" name="TextBox 16"/>
            <p:cNvSpPr txBox="1"/>
            <p:nvPr/>
          </p:nvSpPr>
          <p:spPr>
            <a:xfrm>
              <a:off x="197646" y="277788"/>
              <a:ext cx="1343982" cy="101565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0479" tIns="30479" rIns="30479" bIns="30479" numCol="1" anchor="ctr">
              <a:spAutoFit/>
            </a:bodyPr>
            <a:lstStyle>
              <a:lvl1pPr algn="ctr">
                <a:defRPr sz="6000" b="1">
                  <a:solidFill>
                    <a:srgbClr val="FFFFFF"/>
                  </a:solidFill>
                </a:defRPr>
              </a:lvl1pPr>
            </a:lstStyle>
            <a:p>
              <a:r>
                <a:rPr sz="4000"/>
                <a:t>1</a:t>
              </a:r>
            </a:p>
          </p:txBody>
        </p:sp>
      </p:grpSp>
      <p:pic>
        <p:nvPicPr>
          <p:cNvPr id="2" name="Picture 1" descr="Icon&#10;&#10;Description automatically generated">
            <a:extLst>
              <a:ext uri="{FF2B5EF4-FFF2-40B4-BE49-F238E27FC236}">
                <a16:creationId xmlns:a16="http://schemas.microsoft.com/office/drawing/2014/main" id="{30352107-5D61-4328-DCC9-ADB6EC8CC2D6}"/>
              </a:ext>
            </a:extLst>
          </p:cNvPr>
          <p:cNvPicPr>
            <a:picLocks noChangeAspect="1"/>
          </p:cNvPicPr>
          <p:nvPr/>
        </p:nvPicPr>
        <p:blipFill>
          <a:blip r:embed="rId4"/>
          <a:stretch>
            <a:fillRect/>
          </a:stretch>
        </p:blipFill>
        <p:spPr>
          <a:xfrm rot="5400000">
            <a:off x="9803391" y="177222"/>
            <a:ext cx="1739900" cy="1385455"/>
          </a:xfrm>
          <a:prstGeom prst="rect">
            <a:avLst/>
          </a:prstGeom>
        </p:spPr>
      </p:pic>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67" name="Picture 4" descr="Picture 4"/>
          <p:cNvPicPr>
            <a:picLocks noChangeAspect="1"/>
          </p:cNvPicPr>
          <p:nvPr/>
        </p:nvPicPr>
        <p:blipFill>
          <a:blip r:embed="rId3"/>
          <a:stretch>
            <a:fillRect/>
          </a:stretch>
        </p:blipFill>
        <p:spPr>
          <a:xfrm>
            <a:off x="118604" y="1126647"/>
            <a:ext cx="2457864" cy="2502615"/>
          </a:xfrm>
          <a:prstGeom prst="rect">
            <a:avLst/>
          </a:prstGeom>
          <a:ln w="12700">
            <a:miter lim="400000"/>
          </a:ln>
        </p:spPr>
      </p:pic>
      <p:sp>
        <p:nvSpPr>
          <p:cNvPr id="468" name="Title 1"/>
          <p:cNvSpPr txBox="1">
            <a:spLocks noGrp="1"/>
          </p:cNvSpPr>
          <p:nvPr>
            <p:ph type="title"/>
          </p:nvPr>
        </p:nvSpPr>
        <p:spPr>
          <a:prstGeom prst="rect">
            <a:avLst/>
          </a:prstGeom>
        </p:spPr>
        <p:txBody>
          <a:bodyPr/>
          <a:lstStyle/>
          <a:p>
            <a:r>
              <a:t>Gender Dysphoria</a:t>
            </a:r>
          </a:p>
        </p:txBody>
      </p:sp>
      <p:sp>
        <p:nvSpPr>
          <p:cNvPr id="469" name="Content Placeholder 2"/>
          <p:cNvSpPr txBox="1">
            <a:spLocks noGrp="1"/>
          </p:cNvSpPr>
          <p:nvPr>
            <p:ph type="body" idx="1"/>
          </p:nvPr>
        </p:nvSpPr>
        <p:spPr>
          <a:xfrm>
            <a:off x="595314" y="3006704"/>
            <a:ext cx="10515600" cy="4351339"/>
          </a:xfrm>
          <a:prstGeom prst="rect">
            <a:avLst/>
          </a:prstGeom>
        </p:spPr>
        <p:txBody>
          <a:bodyPr/>
          <a:lstStyle/>
          <a:p>
            <a:pPr>
              <a:spcBef>
                <a:spcPts val="800"/>
              </a:spcBef>
            </a:pPr>
            <a:r>
              <a:rPr dirty="0"/>
              <a:t>Previously called Gender Identity Disorder (GID)</a:t>
            </a:r>
          </a:p>
          <a:p>
            <a:pPr>
              <a:spcBef>
                <a:spcPts val="800"/>
              </a:spcBef>
            </a:pPr>
            <a:r>
              <a:rPr dirty="0"/>
              <a:t>Gender dysphoria involves a conflict between a person's physical or assigned gender and the gender with which he/she/they identify</a:t>
            </a:r>
          </a:p>
          <a:p>
            <a:pPr>
              <a:spcBef>
                <a:spcPts val="800"/>
              </a:spcBef>
            </a:pPr>
            <a:r>
              <a:rPr dirty="0"/>
              <a:t>People with gender dysphoria may often experience significant distress and/or problems functioning associated with this conflict</a:t>
            </a:r>
          </a:p>
          <a:p>
            <a:pPr>
              <a:spcBef>
                <a:spcPts val="800"/>
              </a:spcBef>
            </a:pPr>
            <a:r>
              <a:rPr dirty="0"/>
              <a:t>Gender dysphoria is not the same as gender nonconformity (Gender variance, or gender nonconformity, is behavior or </a:t>
            </a:r>
            <a:r>
              <a:rPr u="sng" dirty="0">
                <a:uFill>
                  <a:solidFill>
                    <a:srgbClr val="3F3F3F"/>
                  </a:solidFill>
                </a:uFill>
                <a:hlinkClick r:id="rId4"/>
              </a:rPr>
              <a:t>gender</a:t>
            </a:r>
            <a:r>
              <a:rPr dirty="0"/>
              <a:t> expression by an individual that does not match masculine and feminine </a:t>
            </a:r>
            <a:r>
              <a:rPr u="sng" dirty="0">
                <a:uFill>
                  <a:solidFill>
                    <a:srgbClr val="3F3F3F"/>
                  </a:solidFill>
                </a:uFill>
                <a:hlinkClick r:id="rId5"/>
              </a:rPr>
              <a:t>gender norms</a:t>
            </a:r>
            <a:r>
              <a:rPr dirty="0"/>
              <a:t>) </a:t>
            </a:r>
          </a:p>
        </p:txBody>
      </p:sp>
      <p:sp>
        <p:nvSpPr>
          <p:cNvPr id="470" name="Slide Number Placeholder 3"/>
          <p:cNvSpPr txBox="1">
            <a:spLocks noGrp="1"/>
          </p:cNvSpPr>
          <p:nvPr>
            <p:ph type="sldNum" sz="quarter" idx="2"/>
          </p:nvPr>
        </p:nvSpPr>
        <p:spPr>
          <a:xfrm>
            <a:off x="11662541" y="6495126"/>
            <a:ext cx="272727" cy="281094"/>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17</a:t>
            </a:fld>
            <a:endParaRPr/>
          </a:p>
        </p:txBody>
      </p:sp>
      <p:sp>
        <p:nvSpPr>
          <p:cNvPr id="471" name="Text Placeholder 6"/>
          <p:cNvSpPr>
            <a:spLocks noGrp="1"/>
          </p:cNvSpPr>
          <p:nvPr>
            <p:ph type="body" idx="13"/>
          </p:nvPr>
        </p:nvSpPr>
        <p:spPr>
          <a:prstGeom prst="rect">
            <a:avLst/>
          </a:prstGeom>
        </p:spPr>
        <p:txBody>
          <a:bodyPr>
            <a:normAutofit fontScale="85000" lnSpcReduction="20000"/>
          </a:bodyPr>
          <a:lstStyle/>
          <a:p>
            <a:pPr>
              <a:defRPr sz="1600"/>
            </a:pPr>
            <a:endParaRPr/>
          </a:p>
        </p:txBody>
      </p:sp>
      <p:pic>
        <p:nvPicPr>
          <p:cNvPr id="2" name="Picture 1" descr="Icon&#10;&#10;Description automatically generated">
            <a:extLst>
              <a:ext uri="{FF2B5EF4-FFF2-40B4-BE49-F238E27FC236}">
                <a16:creationId xmlns:a16="http://schemas.microsoft.com/office/drawing/2014/main" id="{99B1D09D-D699-D18C-D76E-835BEF95033C}"/>
              </a:ext>
            </a:extLst>
          </p:cNvPr>
          <p:cNvPicPr>
            <a:picLocks noChangeAspect="1"/>
          </p:cNvPicPr>
          <p:nvPr/>
        </p:nvPicPr>
        <p:blipFill>
          <a:blip r:embed="rId6"/>
          <a:stretch>
            <a:fillRect/>
          </a:stretch>
        </p:blipFill>
        <p:spPr>
          <a:xfrm rot="5400000">
            <a:off x="9803391" y="177222"/>
            <a:ext cx="1739900" cy="1385455"/>
          </a:xfrm>
          <a:prstGeom prst="rect">
            <a:avLst/>
          </a:prstGeom>
        </p:spPr>
      </p:pic>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 name="Title 31"/>
          <p:cNvSpPr txBox="1">
            <a:spLocks noGrp="1"/>
          </p:cNvSpPr>
          <p:nvPr>
            <p:ph type="title"/>
          </p:nvPr>
        </p:nvSpPr>
        <p:spPr>
          <a:prstGeom prst="rect">
            <a:avLst/>
          </a:prstGeom>
        </p:spPr>
        <p:txBody>
          <a:bodyPr/>
          <a:lstStyle/>
          <a:p>
            <a:r>
              <a:rPr dirty="0"/>
              <a:t>Q&amp;A</a:t>
            </a:r>
          </a:p>
        </p:txBody>
      </p:sp>
      <p:sp>
        <p:nvSpPr>
          <p:cNvPr id="483" name="Slide Number Placeholder 1"/>
          <p:cNvSpPr txBox="1">
            <a:spLocks noGrp="1"/>
          </p:cNvSpPr>
          <p:nvPr>
            <p:ph type="sldNum" sz="quarter" idx="2"/>
          </p:nvPr>
        </p:nvSpPr>
        <p:spPr>
          <a:xfrm>
            <a:off x="11662541" y="6495126"/>
            <a:ext cx="272727" cy="281094"/>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18</a:t>
            </a:fld>
            <a:endParaRPr/>
          </a:p>
        </p:txBody>
      </p:sp>
      <p:sp>
        <p:nvSpPr>
          <p:cNvPr id="484" name="Text Placeholder 7"/>
          <p:cNvSpPr txBox="1">
            <a:spLocks noGrp="1"/>
          </p:cNvSpPr>
          <p:nvPr>
            <p:ph type="body" sz="quarter" idx="1"/>
          </p:nvPr>
        </p:nvSpPr>
        <p:spPr>
          <a:xfrm>
            <a:off x="275167" y="6527541"/>
            <a:ext cx="11155894" cy="178511"/>
          </a:xfrm>
          <a:prstGeom prst="rect">
            <a:avLst/>
          </a:prstGeom>
        </p:spPr>
        <p:txBody>
          <a:bodyPr/>
          <a:lstStyle/>
          <a:p>
            <a:endParaRPr/>
          </a:p>
        </p:txBody>
      </p:sp>
      <p:grpSp>
        <p:nvGrpSpPr>
          <p:cNvPr id="490" name="Group 5"/>
          <p:cNvGrpSpPr/>
          <p:nvPr/>
        </p:nvGrpSpPr>
        <p:grpSpPr>
          <a:xfrm>
            <a:off x="990941" y="2634627"/>
            <a:ext cx="9689760" cy="1480174"/>
            <a:chOff x="0" y="0"/>
            <a:chExt cx="14534639" cy="2220260"/>
          </a:xfrm>
        </p:grpSpPr>
        <p:pic>
          <p:nvPicPr>
            <p:cNvPr id="485" name="Picture 12" descr="Picture 12"/>
            <p:cNvPicPr>
              <a:picLocks noChangeAspect="1"/>
            </p:cNvPicPr>
            <p:nvPr/>
          </p:nvPicPr>
          <p:blipFill>
            <a:blip r:embed="rId2"/>
            <a:stretch>
              <a:fillRect/>
            </a:stretch>
          </p:blipFill>
          <p:spPr>
            <a:xfrm>
              <a:off x="0" y="1018819"/>
              <a:ext cx="1179959" cy="1201441"/>
            </a:xfrm>
            <a:prstGeom prst="rect">
              <a:avLst/>
            </a:prstGeom>
            <a:ln w="12700" cap="flat">
              <a:noFill/>
              <a:miter lim="400000"/>
            </a:ln>
            <a:effectLst/>
          </p:spPr>
        </p:pic>
        <p:sp>
          <p:nvSpPr>
            <p:cNvPr id="486" name="TextBox 13"/>
            <p:cNvSpPr txBox="1"/>
            <p:nvPr/>
          </p:nvSpPr>
          <p:spPr>
            <a:xfrm>
              <a:off x="2176344" y="453945"/>
              <a:ext cx="12358295" cy="76934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0479" tIns="30479" rIns="30479" bIns="30479" numCol="1" anchor="ctr">
              <a:spAutoFit/>
            </a:bodyPr>
            <a:lstStyle>
              <a:lvl1pPr>
                <a:defRPr sz="4400" b="1">
                  <a:solidFill>
                    <a:schemeClr val="accent1"/>
                  </a:solidFill>
                </a:defRPr>
              </a:lvl1pPr>
            </a:lstStyle>
            <a:p>
              <a:r>
                <a:rPr sz="2933"/>
                <a:t>What is NOT Transgender?</a:t>
              </a:r>
            </a:p>
          </p:txBody>
        </p:sp>
        <p:grpSp>
          <p:nvGrpSpPr>
            <p:cNvPr id="489" name="Group 14"/>
            <p:cNvGrpSpPr/>
            <p:nvPr/>
          </p:nvGrpSpPr>
          <p:grpSpPr>
            <a:xfrm>
              <a:off x="249852" y="0"/>
              <a:ext cx="1739272" cy="1683930"/>
              <a:chOff x="0" y="0"/>
              <a:chExt cx="1739270" cy="1683929"/>
            </a:xfrm>
          </p:grpSpPr>
          <p:pic>
            <p:nvPicPr>
              <p:cNvPr id="487" name="Picture 15" descr="Picture 15"/>
              <p:cNvPicPr>
                <a:picLocks noChangeAspect="1"/>
              </p:cNvPicPr>
              <p:nvPr/>
            </p:nvPicPr>
            <p:blipFill>
              <a:blip r:embed="rId3"/>
              <a:stretch>
                <a:fillRect/>
              </a:stretch>
            </p:blipFill>
            <p:spPr>
              <a:xfrm>
                <a:off x="0" y="0"/>
                <a:ext cx="1739270" cy="1683929"/>
              </a:xfrm>
              <a:prstGeom prst="rect">
                <a:avLst/>
              </a:prstGeom>
              <a:ln w="12700" cap="flat">
                <a:noFill/>
                <a:miter lim="400000"/>
              </a:ln>
              <a:effectLst/>
            </p:spPr>
          </p:pic>
          <p:sp>
            <p:nvSpPr>
              <p:cNvPr id="488" name="TextBox 16"/>
              <p:cNvSpPr txBox="1"/>
              <p:nvPr/>
            </p:nvSpPr>
            <p:spPr>
              <a:xfrm>
                <a:off x="197646" y="277786"/>
                <a:ext cx="1343982" cy="101565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0479" tIns="30479" rIns="30479" bIns="30479" numCol="1" anchor="ctr">
                <a:spAutoFit/>
              </a:bodyPr>
              <a:lstStyle>
                <a:lvl1pPr algn="ctr">
                  <a:defRPr sz="6000" b="1">
                    <a:solidFill>
                      <a:srgbClr val="FFFFFF"/>
                    </a:solidFill>
                  </a:defRPr>
                </a:lvl1pPr>
              </a:lstStyle>
              <a:p>
                <a:r>
                  <a:rPr sz="4000"/>
                  <a:t>1</a:t>
                </a:r>
              </a:p>
            </p:txBody>
          </p:sp>
        </p:grpSp>
      </p:grpSp>
      <p:pic>
        <p:nvPicPr>
          <p:cNvPr id="2" name="Picture 1" descr="Icon&#10;&#10;Description automatically generated">
            <a:extLst>
              <a:ext uri="{FF2B5EF4-FFF2-40B4-BE49-F238E27FC236}">
                <a16:creationId xmlns:a16="http://schemas.microsoft.com/office/drawing/2014/main" id="{434B022C-1EAF-5AAA-476C-9B59693B3117}"/>
              </a:ext>
            </a:extLst>
          </p:cNvPr>
          <p:cNvPicPr>
            <a:picLocks noChangeAspect="1"/>
          </p:cNvPicPr>
          <p:nvPr/>
        </p:nvPicPr>
        <p:blipFill>
          <a:blip r:embed="rId4"/>
          <a:stretch>
            <a:fillRect/>
          </a:stretch>
        </p:blipFill>
        <p:spPr>
          <a:xfrm rot="5400000">
            <a:off x="9803391" y="177222"/>
            <a:ext cx="1739900" cy="1385455"/>
          </a:xfrm>
          <a:prstGeom prst="rect">
            <a:avLst/>
          </a:prstGeom>
        </p:spPr>
      </p:pic>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 name="Title 1"/>
          <p:cNvSpPr txBox="1">
            <a:spLocks noGrp="1"/>
          </p:cNvSpPr>
          <p:nvPr>
            <p:ph type="title"/>
          </p:nvPr>
        </p:nvSpPr>
        <p:spPr>
          <a:xfrm>
            <a:off x="595313" y="451745"/>
            <a:ext cx="10515601" cy="836407"/>
          </a:xfrm>
          <a:prstGeom prst="rect">
            <a:avLst/>
          </a:prstGeom>
        </p:spPr>
        <p:txBody>
          <a:bodyPr/>
          <a:lstStyle/>
          <a:p>
            <a:r>
              <a:rPr dirty="0"/>
              <a:t>Transgender is </a:t>
            </a:r>
            <a:r>
              <a:rPr u="sng" dirty="0"/>
              <a:t>NOT</a:t>
            </a:r>
            <a:r>
              <a:rPr dirty="0"/>
              <a:t>…..</a:t>
            </a:r>
          </a:p>
        </p:txBody>
      </p:sp>
      <p:sp>
        <p:nvSpPr>
          <p:cNvPr id="493" name="Content Placeholder 2"/>
          <p:cNvSpPr txBox="1">
            <a:spLocks noGrp="1"/>
          </p:cNvSpPr>
          <p:nvPr>
            <p:ph type="body" idx="1"/>
          </p:nvPr>
        </p:nvSpPr>
        <p:spPr>
          <a:xfrm>
            <a:off x="760939" y="2618777"/>
            <a:ext cx="10515600" cy="4351339"/>
          </a:xfrm>
          <a:prstGeom prst="rect">
            <a:avLst/>
          </a:prstGeom>
        </p:spPr>
        <p:txBody>
          <a:bodyPr/>
          <a:lstStyle/>
          <a:p>
            <a:pPr>
              <a:lnSpc>
                <a:spcPct val="120000"/>
              </a:lnSpc>
            </a:pPr>
            <a:r>
              <a:rPr lang="en-US" dirty="0"/>
              <a:t>Intersex (DSD)</a:t>
            </a:r>
          </a:p>
          <a:p>
            <a:pPr>
              <a:lnSpc>
                <a:spcPct val="120000"/>
              </a:lnSpc>
            </a:pPr>
            <a:r>
              <a:rPr dirty="0"/>
              <a:t>Body Dysmorphic Disorder</a:t>
            </a:r>
          </a:p>
          <a:p>
            <a:pPr>
              <a:lnSpc>
                <a:spcPct val="120000"/>
              </a:lnSpc>
            </a:pPr>
            <a:r>
              <a:rPr dirty="0"/>
              <a:t>Dissociative Disorders</a:t>
            </a:r>
          </a:p>
          <a:p>
            <a:pPr>
              <a:lnSpc>
                <a:spcPct val="120000"/>
              </a:lnSpc>
            </a:pPr>
            <a:r>
              <a:rPr dirty="0"/>
              <a:t>Psychosis</a:t>
            </a:r>
          </a:p>
        </p:txBody>
      </p:sp>
      <p:sp>
        <p:nvSpPr>
          <p:cNvPr id="494" name="Slide Number Placeholder 3"/>
          <p:cNvSpPr txBox="1">
            <a:spLocks noGrp="1"/>
          </p:cNvSpPr>
          <p:nvPr>
            <p:ph type="sldNum" sz="quarter" idx="2"/>
          </p:nvPr>
        </p:nvSpPr>
        <p:spPr>
          <a:xfrm>
            <a:off x="11662541" y="6495126"/>
            <a:ext cx="272727" cy="281094"/>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19</a:t>
            </a:fld>
            <a:endParaRPr/>
          </a:p>
        </p:txBody>
      </p:sp>
      <p:sp>
        <p:nvSpPr>
          <p:cNvPr id="495" name="Text Placeholder 5"/>
          <p:cNvSpPr>
            <a:spLocks noGrp="1"/>
          </p:cNvSpPr>
          <p:nvPr>
            <p:ph type="body" idx="13"/>
          </p:nvPr>
        </p:nvSpPr>
        <p:spPr>
          <a:prstGeom prst="rect">
            <a:avLst/>
          </a:prstGeom>
        </p:spPr>
        <p:txBody>
          <a:bodyPr>
            <a:normAutofit fontScale="85000" lnSpcReduction="20000"/>
          </a:bodyPr>
          <a:lstStyle/>
          <a:p>
            <a:pPr>
              <a:defRPr sz="1600"/>
            </a:pPr>
            <a:endParaRPr/>
          </a:p>
        </p:txBody>
      </p:sp>
      <p:pic>
        <p:nvPicPr>
          <p:cNvPr id="2" name="Picture 1" descr="Icon&#10;&#10;Description automatically generated">
            <a:extLst>
              <a:ext uri="{FF2B5EF4-FFF2-40B4-BE49-F238E27FC236}">
                <a16:creationId xmlns:a16="http://schemas.microsoft.com/office/drawing/2014/main" id="{E9D1E451-0337-8804-1AF6-328202DB7FB0}"/>
              </a:ext>
            </a:extLst>
          </p:cNvPr>
          <p:cNvPicPr>
            <a:picLocks noChangeAspect="1"/>
          </p:cNvPicPr>
          <p:nvPr/>
        </p:nvPicPr>
        <p:blipFill>
          <a:blip r:embed="rId3"/>
          <a:stretch>
            <a:fillRect/>
          </a:stretch>
        </p:blipFill>
        <p:spPr>
          <a:xfrm rot="5400000">
            <a:off x="9803391" y="177222"/>
            <a:ext cx="1739900" cy="1385455"/>
          </a:xfrm>
          <a:prstGeom prst="rect">
            <a:avLst/>
          </a:prstGeom>
        </p:spPr>
      </p:pic>
    </p:spTree>
    <p:extLst>
      <p:ext uri="{BB962C8B-B14F-4D97-AF65-F5344CB8AC3E}">
        <p14:creationId xmlns:p14="http://schemas.microsoft.com/office/powerpoint/2010/main" val="3884247747"/>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293" t="1621" r="26543" b="24612"/>
          <a:stretch/>
        </p:blipFill>
        <p:spPr>
          <a:xfrm rot="5400000">
            <a:off x="165099" y="1993900"/>
            <a:ext cx="4699000" cy="5029201"/>
          </a:xfrm>
          <a:prstGeom prst="rect">
            <a:avLst/>
          </a:prstGeom>
        </p:spPr>
      </p:pic>
      <p:sp>
        <p:nvSpPr>
          <p:cNvPr id="5" name="TextBox 5"/>
          <p:cNvSpPr txBox="1"/>
          <p:nvPr/>
        </p:nvSpPr>
        <p:spPr>
          <a:xfrm>
            <a:off x="913671" y="359518"/>
            <a:ext cx="6995335" cy="851067"/>
          </a:xfrm>
          <a:prstGeom prst="rect">
            <a:avLst/>
          </a:prstGeom>
        </p:spPr>
        <p:txBody>
          <a:bodyPr lIns="0" tIns="0" rIns="0" bIns="0" rtlCol="0" anchor="t">
            <a:spAutoFit/>
          </a:bodyPr>
          <a:lstStyle/>
          <a:p>
            <a:pPr>
              <a:lnSpc>
                <a:spcPts val="7330"/>
              </a:lnSpc>
            </a:pPr>
            <a:r>
              <a:rPr lang="en-US" sz="4400" dirty="0">
                <a:latin typeface="Arimo Bold"/>
              </a:rPr>
              <a:t>Presenter Disclosure</a:t>
            </a:r>
          </a:p>
        </p:txBody>
      </p:sp>
      <p:sp>
        <p:nvSpPr>
          <p:cNvPr id="6" name="TextBox 6"/>
          <p:cNvSpPr txBox="1"/>
          <p:nvPr/>
        </p:nvSpPr>
        <p:spPr>
          <a:xfrm>
            <a:off x="-1493110" y="1354460"/>
            <a:ext cx="11024330" cy="529247"/>
          </a:xfrm>
          <a:prstGeom prst="rect">
            <a:avLst/>
          </a:prstGeom>
        </p:spPr>
        <p:txBody>
          <a:bodyPr wrap="square" lIns="0" tIns="0" rIns="0" bIns="0" rtlCol="0" anchor="t">
            <a:spAutoFit/>
          </a:bodyPr>
          <a:lstStyle/>
          <a:p>
            <a:pPr algn="ctr">
              <a:lnSpc>
                <a:spcPts val="4387"/>
              </a:lnSpc>
            </a:pPr>
            <a:r>
              <a:rPr lang="en-US" sz="3133" dirty="0">
                <a:solidFill>
                  <a:srgbClr val="000000"/>
                </a:solidFill>
                <a:latin typeface="Open Sans Bold"/>
              </a:rPr>
              <a:t>Presenter: </a:t>
            </a:r>
            <a:r>
              <a:rPr lang="en-US" sz="3133" dirty="0">
                <a:solidFill>
                  <a:srgbClr val="FF1616"/>
                </a:solidFill>
                <a:latin typeface="Open Sans Bold"/>
              </a:rPr>
              <a:t>Ted Jablonski MD CCFP FCFP </a:t>
            </a:r>
          </a:p>
        </p:txBody>
      </p:sp>
      <p:sp>
        <p:nvSpPr>
          <p:cNvPr id="7" name="TextBox 7"/>
          <p:cNvSpPr txBox="1"/>
          <p:nvPr/>
        </p:nvSpPr>
        <p:spPr>
          <a:xfrm>
            <a:off x="2606128" y="2118090"/>
            <a:ext cx="6239193" cy="434221"/>
          </a:xfrm>
          <a:prstGeom prst="rect">
            <a:avLst/>
          </a:prstGeom>
        </p:spPr>
        <p:txBody>
          <a:bodyPr lIns="0" tIns="0" rIns="0" bIns="0" rtlCol="0" anchor="t">
            <a:spAutoFit/>
          </a:bodyPr>
          <a:lstStyle/>
          <a:p>
            <a:pPr algn="ctr">
              <a:lnSpc>
                <a:spcPts val="3640"/>
              </a:lnSpc>
            </a:pPr>
            <a:r>
              <a:rPr lang="en-US" sz="2600" dirty="0">
                <a:solidFill>
                  <a:srgbClr val="000000"/>
                </a:solidFill>
                <a:latin typeface="Open Sans Bold"/>
              </a:rPr>
              <a:t>Relationships with financial sponsors:</a:t>
            </a:r>
          </a:p>
        </p:txBody>
      </p:sp>
      <p:sp>
        <p:nvSpPr>
          <p:cNvPr id="8" name="TextBox 8"/>
          <p:cNvSpPr txBox="1"/>
          <p:nvPr/>
        </p:nvSpPr>
        <p:spPr>
          <a:xfrm>
            <a:off x="3225435" y="2552311"/>
            <a:ext cx="11024330" cy="3765774"/>
          </a:xfrm>
          <a:prstGeom prst="rect">
            <a:avLst/>
          </a:prstGeom>
        </p:spPr>
        <p:txBody>
          <a:bodyPr wrap="square" lIns="0" tIns="0" rIns="0" bIns="0" rtlCol="0" anchor="t">
            <a:spAutoFit/>
          </a:bodyPr>
          <a:lstStyle/>
          <a:p>
            <a:pPr>
              <a:lnSpc>
                <a:spcPts val="2333"/>
              </a:lnSpc>
            </a:pPr>
            <a:r>
              <a:rPr lang="en-US" sz="1666" dirty="0">
                <a:latin typeface="Open Sans Bold"/>
              </a:rPr>
              <a:t>•Any direct financial relationships, including receipt of honoraria / </a:t>
            </a:r>
          </a:p>
          <a:p>
            <a:pPr>
              <a:lnSpc>
                <a:spcPts val="2333"/>
              </a:lnSpc>
            </a:pPr>
            <a:r>
              <a:rPr lang="en-US" sz="1602" dirty="0">
                <a:latin typeface="Arimo Bold"/>
              </a:rPr>
              <a:t>Membership on advisory</a:t>
            </a:r>
          </a:p>
          <a:p>
            <a:pPr>
              <a:lnSpc>
                <a:spcPts val="2333"/>
              </a:lnSpc>
            </a:pPr>
            <a:r>
              <a:rPr lang="en-US" sz="1602" dirty="0">
                <a:latin typeface="Arimo Bold"/>
              </a:rPr>
              <a:t> boards or speakers’ bureaus:</a:t>
            </a:r>
          </a:p>
          <a:p>
            <a:pPr>
              <a:lnSpc>
                <a:spcPts val="2243"/>
              </a:lnSpc>
            </a:pPr>
            <a:r>
              <a:rPr lang="en-CA" sz="2000" u="sng" dirty="0">
                <a:solidFill>
                  <a:srgbClr val="FF0000"/>
                </a:solidFill>
              </a:rPr>
              <a:t>Speaker’s Bureau, Advisory Board Honoraria (2021-2023)</a:t>
            </a:r>
            <a:br>
              <a:rPr lang="en-CA" sz="2000" dirty="0">
                <a:solidFill>
                  <a:srgbClr val="FF0000"/>
                </a:solidFill>
              </a:rPr>
            </a:br>
            <a:r>
              <a:rPr lang="en-CA" sz="2000" dirty="0">
                <a:solidFill>
                  <a:srgbClr val="FF0000"/>
                </a:solidFill>
              </a:rPr>
              <a:t>Bayer, Dr Ho’s, Jazz, Merck and media companies </a:t>
            </a:r>
            <a:r>
              <a:rPr lang="en-CA" sz="2000" dirty="0" err="1">
                <a:solidFill>
                  <a:srgbClr val="FF0000"/>
                </a:solidFill>
              </a:rPr>
              <a:t>mdBriefCase</a:t>
            </a:r>
            <a:r>
              <a:rPr lang="en-CA" sz="2000" dirty="0">
                <a:solidFill>
                  <a:srgbClr val="FF0000"/>
                </a:solidFill>
              </a:rPr>
              <a:t>, </a:t>
            </a:r>
          </a:p>
          <a:p>
            <a:pPr>
              <a:lnSpc>
                <a:spcPts val="2243"/>
              </a:lnSpc>
            </a:pPr>
            <a:r>
              <a:rPr lang="en-CA" sz="2000" dirty="0">
                <a:solidFill>
                  <a:srgbClr val="FF0000"/>
                </a:solidFill>
              </a:rPr>
              <a:t>Think Research</a:t>
            </a:r>
            <a:endParaRPr lang="en-US" sz="2000" dirty="0">
              <a:solidFill>
                <a:srgbClr val="FF0000"/>
              </a:solidFill>
            </a:endParaRPr>
          </a:p>
          <a:p>
            <a:pPr>
              <a:lnSpc>
                <a:spcPts val="2243"/>
              </a:lnSpc>
            </a:pPr>
            <a:endParaRPr lang="en-US" sz="2000" dirty="0">
              <a:solidFill>
                <a:srgbClr val="FF0000"/>
              </a:solidFill>
              <a:latin typeface="Arimo"/>
            </a:endParaRPr>
          </a:p>
          <a:p>
            <a:pPr>
              <a:lnSpc>
                <a:spcPts val="2333"/>
              </a:lnSpc>
            </a:pPr>
            <a:r>
              <a:rPr lang="en-US" sz="2000" dirty="0">
                <a:solidFill>
                  <a:srgbClr val="FF0000"/>
                </a:solidFill>
                <a:latin typeface="Arimo Bold"/>
              </a:rPr>
              <a:t>•</a:t>
            </a:r>
            <a:r>
              <a:rPr lang="en-US" sz="2000" dirty="0">
                <a:latin typeface="Arimo Bold"/>
              </a:rPr>
              <a:t>Patents for drugs or devices:</a:t>
            </a:r>
            <a:r>
              <a:rPr lang="en-US" sz="2000" dirty="0">
                <a:latin typeface="Arimo"/>
              </a:rPr>
              <a:t> </a:t>
            </a:r>
            <a:r>
              <a:rPr lang="en-US" sz="2000" b="1" dirty="0">
                <a:solidFill>
                  <a:srgbClr val="FF0000"/>
                </a:solidFill>
                <a:latin typeface="Arimo"/>
              </a:rPr>
              <a:t>none</a:t>
            </a:r>
          </a:p>
          <a:p>
            <a:pPr>
              <a:lnSpc>
                <a:spcPts val="2333"/>
              </a:lnSpc>
            </a:pPr>
            <a:endParaRPr lang="en-US" sz="2000" dirty="0">
              <a:solidFill>
                <a:srgbClr val="FF0000"/>
              </a:solidFill>
              <a:latin typeface="Arimo"/>
            </a:endParaRPr>
          </a:p>
          <a:p>
            <a:pPr>
              <a:lnSpc>
                <a:spcPts val="2333"/>
              </a:lnSpc>
            </a:pPr>
            <a:r>
              <a:rPr lang="en-US" sz="2000" dirty="0">
                <a:solidFill>
                  <a:srgbClr val="FF0000"/>
                </a:solidFill>
                <a:latin typeface="Arimo Bold"/>
              </a:rPr>
              <a:t>•</a:t>
            </a:r>
            <a:r>
              <a:rPr lang="en-US" sz="2000" dirty="0">
                <a:latin typeface="Arimo Bold"/>
              </a:rPr>
              <a:t>Other: </a:t>
            </a:r>
          </a:p>
          <a:p>
            <a:pPr>
              <a:lnSpc>
                <a:spcPts val="2333"/>
              </a:lnSpc>
            </a:pPr>
            <a:r>
              <a:rPr lang="en-CA" sz="2000" u="sng" dirty="0"/>
              <a:t>Principal Investigator (2021 – 2023)</a:t>
            </a:r>
            <a:br>
              <a:rPr lang="en-CA" sz="2000" dirty="0">
                <a:solidFill>
                  <a:srgbClr val="FF0000"/>
                </a:solidFill>
              </a:rPr>
            </a:br>
            <a:r>
              <a:rPr lang="en-CA" sz="2000" b="1" dirty="0">
                <a:solidFill>
                  <a:srgbClr val="FF0000"/>
                </a:solidFill>
              </a:rPr>
              <a:t>none</a:t>
            </a:r>
            <a:endParaRPr lang="en-US" sz="2000" b="1" dirty="0">
              <a:solidFill>
                <a:srgbClr val="FF0000"/>
              </a:solidFill>
            </a:endParaRPr>
          </a:p>
          <a:p>
            <a:pPr>
              <a:lnSpc>
                <a:spcPts val="2333"/>
              </a:lnSpc>
            </a:pPr>
            <a:endParaRPr lang="en-US" sz="1666" dirty="0">
              <a:solidFill>
                <a:srgbClr val="FF1616"/>
              </a:solidFill>
              <a:latin typeface="Arimo"/>
            </a:endParaRPr>
          </a:p>
        </p:txBody>
      </p:sp>
      <p:pic>
        <p:nvPicPr>
          <p:cNvPr id="9" name="Picture 4">
            <a:extLst>
              <a:ext uri="{FF2B5EF4-FFF2-40B4-BE49-F238E27FC236}">
                <a16:creationId xmlns:a16="http://schemas.microsoft.com/office/drawing/2014/main" id="{53BE783C-C584-4884-8B62-5825822B9EF3}"/>
              </a:ext>
              <a:ext uri="{C183D7F6-B498-43B3-948B-1728B52AA6E4}">
                <adec:decorative xmlns:adec="http://schemas.microsoft.com/office/drawing/2017/decorative" val="1"/>
              </a:ext>
            </a:extLst>
          </p:cNvPr>
          <p:cNvPicPr>
            <a:picLocks noChangeAspect="1"/>
          </p:cNvPicPr>
          <p:nvPr/>
        </p:nvPicPr>
        <p:blipFill rotWithShape="1">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t="52794" r="46019"/>
          <a:stretch/>
        </p:blipFill>
        <p:spPr>
          <a:xfrm>
            <a:off x="10137072" y="-5579"/>
            <a:ext cx="2054929" cy="1859779"/>
          </a:xfrm>
          <a:prstGeom prst="rect">
            <a:avLst/>
          </a:prstGeom>
        </p:spPr>
      </p:pic>
      <p:pic>
        <p:nvPicPr>
          <p:cNvPr id="10" name="Picture 4">
            <a:extLst>
              <a:ext uri="{FF2B5EF4-FFF2-40B4-BE49-F238E27FC236}">
                <a16:creationId xmlns:a16="http://schemas.microsoft.com/office/drawing/2014/main" id="{42D0097E-3162-4527-AB2C-62081C772321}"/>
              </a:ext>
              <a:ext uri="{C183D7F6-B498-43B3-948B-1728B52AA6E4}">
                <adec:decorative xmlns:adec="http://schemas.microsoft.com/office/drawing/2017/decorative" val="1"/>
              </a:ext>
            </a:extLst>
          </p:cNvPr>
          <p:cNvPicPr>
            <a:picLocks noChangeAspect="1"/>
          </p:cNvPicPr>
          <p:nvPr/>
        </p:nvPicPr>
        <p:blipFill rotWithShape="1">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rcRect t="52794" r="46019"/>
          <a:stretch/>
        </p:blipFill>
        <p:spPr>
          <a:xfrm rot="10800000">
            <a:off x="-1" y="4998221"/>
            <a:ext cx="2054929" cy="1859779"/>
          </a:xfrm>
          <a:prstGeom prst="rect">
            <a:avLst/>
          </a:prstGeom>
        </p:spPr>
      </p:pic>
      <p:sp>
        <p:nvSpPr>
          <p:cNvPr id="3" name="Title 2">
            <a:extLst>
              <a:ext uri="{FF2B5EF4-FFF2-40B4-BE49-F238E27FC236}">
                <a16:creationId xmlns:a16="http://schemas.microsoft.com/office/drawing/2014/main" id="{793464B0-D06A-487B-B0DC-50CCFD183CAD}"/>
              </a:ext>
              <a:ext uri="{C183D7F6-B498-43B3-948B-1728B52AA6E4}">
                <adec:decorative xmlns:adec="http://schemas.microsoft.com/office/drawing/2017/decorative" val="1"/>
              </a:ext>
            </a:extLst>
          </p:cNvPr>
          <p:cNvSpPr>
            <a:spLocks noGrp="1"/>
          </p:cNvSpPr>
          <p:nvPr>
            <p:ph type="title" idx="4294967295"/>
          </p:nvPr>
        </p:nvSpPr>
        <p:spPr>
          <a:xfrm>
            <a:off x="3251200" y="-812721"/>
            <a:ext cx="5486400" cy="762000"/>
          </a:xfrm>
        </p:spPr>
        <p:txBody>
          <a:bodyPr>
            <a:normAutofit fontScale="90000"/>
          </a:bodyPr>
          <a:lstStyle/>
          <a:p>
            <a:r>
              <a:rPr lang="en-US" dirty="0"/>
              <a:t>COI – Presenter Disclosure</a:t>
            </a:r>
          </a:p>
        </p:txBody>
      </p:sp>
    </p:spTree>
    <p:extLst>
      <p:ext uri="{BB962C8B-B14F-4D97-AF65-F5344CB8AC3E}">
        <p14:creationId xmlns:p14="http://schemas.microsoft.com/office/powerpoint/2010/main" val="1922098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 name="Title 1"/>
          <p:cNvSpPr txBox="1">
            <a:spLocks noGrp="1"/>
          </p:cNvSpPr>
          <p:nvPr>
            <p:ph type="title"/>
          </p:nvPr>
        </p:nvSpPr>
        <p:spPr>
          <a:xfrm>
            <a:off x="595314" y="650459"/>
            <a:ext cx="10515601" cy="836407"/>
          </a:xfrm>
          <a:prstGeom prst="rect">
            <a:avLst/>
          </a:prstGeom>
        </p:spPr>
        <p:txBody>
          <a:bodyPr/>
          <a:lstStyle/>
          <a:p>
            <a:r>
              <a:rPr dirty="0"/>
              <a:t>Gender identity</a:t>
            </a:r>
          </a:p>
        </p:txBody>
      </p:sp>
      <p:sp>
        <p:nvSpPr>
          <p:cNvPr id="537" name="Content Placeholder 2"/>
          <p:cNvSpPr txBox="1">
            <a:spLocks noGrp="1"/>
          </p:cNvSpPr>
          <p:nvPr>
            <p:ph type="body" idx="1"/>
          </p:nvPr>
        </p:nvSpPr>
        <p:spPr>
          <a:xfrm>
            <a:off x="595314" y="2759977"/>
            <a:ext cx="10515600" cy="4098023"/>
          </a:xfrm>
          <a:prstGeom prst="rect">
            <a:avLst/>
          </a:prstGeom>
        </p:spPr>
        <p:txBody>
          <a:bodyPr>
            <a:normAutofit fontScale="70000" lnSpcReduction="20000"/>
          </a:bodyPr>
          <a:lstStyle/>
          <a:p>
            <a:pPr marL="0" indent="0">
              <a:lnSpc>
                <a:spcPct val="80000"/>
              </a:lnSpc>
              <a:buSzTx/>
              <a:buNone/>
              <a:defRPr sz="3000" b="1">
                <a:solidFill>
                  <a:schemeClr val="accent3"/>
                </a:solidFill>
              </a:defRPr>
            </a:pPr>
            <a:r>
              <a:rPr dirty="0"/>
              <a:t>What is your current gender identity?</a:t>
            </a:r>
            <a:r>
              <a:rPr sz="2467" dirty="0"/>
              <a:t> </a:t>
            </a:r>
            <a:r>
              <a:rPr b="0" dirty="0">
                <a:solidFill>
                  <a:srgbClr val="000000"/>
                </a:solidFill>
              </a:rPr>
              <a:t>(Check all that apply) </a:t>
            </a:r>
          </a:p>
          <a:p>
            <a:pPr>
              <a:lnSpc>
                <a:spcPct val="80000"/>
              </a:lnSpc>
              <a:defRPr sz="3000"/>
            </a:pPr>
            <a:r>
              <a:rPr dirty="0"/>
              <a:t>Male </a:t>
            </a:r>
          </a:p>
          <a:p>
            <a:pPr>
              <a:lnSpc>
                <a:spcPct val="80000"/>
              </a:lnSpc>
              <a:defRPr sz="3000"/>
            </a:pPr>
            <a:r>
              <a:rPr dirty="0"/>
              <a:t>Female </a:t>
            </a:r>
          </a:p>
          <a:p>
            <a:pPr>
              <a:lnSpc>
                <a:spcPct val="80000"/>
              </a:lnSpc>
              <a:defRPr sz="3000"/>
            </a:pPr>
            <a:r>
              <a:rPr dirty="0"/>
              <a:t>Female-to-Male (FTM)</a:t>
            </a:r>
            <a:r>
              <a:rPr lang="en-US" dirty="0"/>
              <a:t> </a:t>
            </a:r>
            <a:r>
              <a:rPr dirty="0"/>
              <a:t>/Transgender Male</a:t>
            </a:r>
            <a:r>
              <a:rPr lang="en-US" dirty="0"/>
              <a:t> </a:t>
            </a:r>
            <a:r>
              <a:rPr dirty="0"/>
              <a:t>/</a:t>
            </a:r>
            <a:r>
              <a:rPr lang="en-US" dirty="0"/>
              <a:t> </a:t>
            </a:r>
            <a:r>
              <a:rPr dirty="0"/>
              <a:t>Trans Man</a:t>
            </a:r>
            <a:r>
              <a:rPr lang="en-US" dirty="0"/>
              <a:t> / Trans masculine</a:t>
            </a:r>
            <a:r>
              <a:rPr dirty="0"/>
              <a:t> </a:t>
            </a:r>
          </a:p>
          <a:p>
            <a:pPr>
              <a:lnSpc>
                <a:spcPct val="80000"/>
              </a:lnSpc>
              <a:defRPr sz="3000"/>
            </a:pPr>
            <a:r>
              <a:rPr dirty="0"/>
              <a:t>Male-to-Female (MTF)</a:t>
            </a:r>
            <a:r>
              <a:rPr lang="en-US" dirty="0"/>
              <a:t> </a:t>
            </a:r>
            <a:r>
              <a:rPr dirty="0"/>
              <a:t>/Transgender Female</a:t>
            </a:r>
            <a:r>
              <a:rPr lang="en-US" dirty="0"/>
              <a:t> </a:t>
            </a:r>
            <a:r>
              <a:rPr dirty="0"/>
              <a:t>/</a:t>
            </a:r>
            <a:r>
              <a:rPr lang="en-US" dirty="0"/>
              <a:t> </a:t>
            </a:r>
            <a:r>
              <a:rPr dirty="0"/>
              <a:t>Trans Woman </a:t>
            </a:r>
            <a:r>
              <a:rPr lang="en-US" dirty="0"/>
              <a:t>/ Trans feminine </a:t>
            </a:r>
          </a:p>
          <a:p>
            <a:pPr>
              <a:lnSpc>
                <a:spcPct val="80000"/>
              </a:lnSpc>
              <a:defRPr sz="3000"/>
            </a:pPr>
            <a:r>
              <a:rPr lang="en-US" dirty="0"/>
              <a:t>Two spirit </a:t>
            </a:r>
          </a:p>
          <a:p>
            <a:pPr>
              <a:lnSpc>
                <a:spcPct val="80000"/>
              </a:lnSpc>
              <a:defRPr sz="3000"/>
            </a:pPr>
            <a:r>
              <a:rPr dirty="0">
                <a:highlight>
                  <a:srgbClr val="FF00FF"/>
                </a:highlight>
              </a:rPr>
              <a:t>Genderqueer, </a:t>
            </a:r>
            <a:r>
              <a:rPr lang="en-US" dirty="0">
                <a:highlight>
                  <a:srgbClr val="FF00FF"/>
                </a:highlight>
              </a:rPr>
              <a:t>gender fluid, Non-binary, </a:t>
            </a:r>
          </a:p>
          <a:p>
            <a:pPr>
              <a:lnSpc>
                <a:spcPct val="80000"/>
              </a:lnSpc>
              <a:defRPr sz="3000"/>
            </a:pPr>
            <a:r>
              <a:rPr lang="en-US" dirty="0"/>
              <a:t>Fem boy, Tom boy</a:t>
            </a:r>
          </a:p>
          <a:p>
            <a:pPr>
              <a:lnSpc>
                <a:spcPct val="80000"/>
              </a:lnSpc>
              <a:defRPr sz="3000"/>
            </a:pPr>
            <a:r>
              <a:rPr lang="en-US" dirty="0"/>
              <a:t>Agender</a:t>
            </a:r>
          </a:p>
          <a:p>
            <a:pPr>
              <a:lnSpc>
                <a:spcPct val="80000"/>
              </a:lnSpc>
              <a:defRPr sz="3000"/>
            </a:pPr>
            <a:r>
              <a:rPr lang="en-US" dirty="0"/>
              <a:t>Pangender </a:t>
            </a:r>
            <a:endParaRPr dirty="0"/>
          </a:p>
          <a:p>
            <a:pPr>
              <a:lnSpc>
                <a:spcPct val="80000"/>
              </a:lnSpc>
              <a:defRPr sz="3000"/>
            </a:pPr>
            <a:r>
              <a:rPr dirty="0"/>
              <a:t>Additional Gender Category/(or Other), please specify </a:t>
            </a:r>
            <a:r>
              <a:rPr lang="en-US" dirty="0"/>
              <a:t>____________________</a:t>
            </a:r>
            <a:endParaRPr dirty="0"/>
          </a:p>
          <a:p>
            <a:pPr>
              <a:lnSpc>
                <a:spcPct val="80000"/>
              </a:lnSpc>
              <a:defRPr sz="3000"/>
            </a:pPr>
            <a:r>
              <a:rPr dirty="0"/>
              <a:t>Decline to Answer</a:t>
            </a:r>
          </a:p>
          <a:p>
            <a:pPr marL="0" indent="0">
              <a:lnSpc>
                <a:spcPct val="80000"/>
              </a:lnSpc>
              <a:spcBef>
                <a:spcPts val="0"/>
              </a:spcBef>
              <a:buSzTx/>
              <a:buNone/>
              <a:defRPr u="sng"/>
            </a:pPr>
            <a:endParaRPr dirty="0"/>
          </a:p>
        </p:txBody>
      </p:sp>
      <p:sp>
        <p:nvSpPr>
          <p:cNvPr id="538" name="Slide Number Placeholder 3"/>
          <p:cNvSpPr txBox="1">
            <a:spLocks noGrp="1"/>
          </p:cNvSpPr>
          <p:nvPr>
            <p:ph type="sldNum" sz="quarter" idx="2"/>
          </p:nvPr>
        </p:nvSpPr>
        <p:spPr>
          <a:xfrm>
            <a:off x="11662541" y="6495126"/>
            <a:ext cx="272727" cy="281094"/>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20</a:t>
            </a:fld>
            <a:endParaRPr/>
          </a:p>
        </p:txBody>
      </p:sp>
      <p:sp>
        <p:nvSpPr>
          <p:cNvPr id="539" name="Text Placeholder 4"/>
          <p:cNvSpPr>
            <a:spLocks noGrp="1"/>
          </p:cNvSpPr>
          <p:nvPr>
            <p:ph type="body" idx="13"/>
          </p:nvPr>
        </p:nvSpPr>
        <p:spPr>
          <a:prstGeom prst="rect">
            <a:avLst/>
          </a:prstGeom>
        </p:spPr>
        <p:txBody>
          <a:bodyPr>
            <a:normAutofit fontScale="85000" lnSpcReduction="20000"/>
          </a:bodyPr>
          <a:lstStyle/>
          <a:p>
            <a:pPr>
              <a:defRPr sz="1600"/>
            </a:pPr>
            <a:endParaRPr/>
          </a:p>
        </p:txBody>
      </p:sp>
      <p:pic>
        <p:nvPicPr>
          <p:cNvPr id="2" name="Picture 1" descr="Icon&#10;&#10;Description automatically generated">
            <a:extLst>
              <a:ext uri="{FF2B5EF4-FFF2-40B4-BE49-F238E27FC236}">
                <a16:creationId xmlns:a16="http://schemas.microsoft.com/office/drawing/2014/main" id="{5F5AE768-D3AD-A1AC-F60A-E3C6237710A1}"/>
              </a:ext>
            </a:extLst>
          </p:cNvPr>
          <p:cNvPicPr>
            <a:picLocks noChangeAspect="1"/>
          </p:cNvPicPr>
          <p:nvPr/>
        </p:nvPicPr>
        <p:blipFill>
          <a:blip r:embed="rId3"/>
          <a:stretch>
            <a:fillRect/>
          </a:stretch>
        </p:blipFill>
        <p:spPr>
          <a:xfrm rot="5400000">
            <a:off x="9803391" y="177222"/>
            <a:ext cx="1739900" cy="1385455"/>
          </a:xfrm>
          <a:prstGeom prst="rect">
            <a:avLst/>
          </a:prstGeom>
        </p:spPr>
      </p:pic>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5D95F-45E3-AA16-7A35-23610E3D9DBC}"/>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81318D31-CADC-12D6-2D52-78BA4EDA4A09}"/>
              </a:ext>
            </a:extLst>
          </p:cNvPr>
          <p:cNvSpPr>
            <a:spLocks noGrp="1"/>
          </p:cNvSpPr>
          <p:nvPr>
            <p:ph type="body" idx="1"/>
          </p:nvPr>
        </p:nvSpPr>
        <p:spPr>
          <a:xfrm>
            <a:off x="838200" y="2708831"/>
            <a:ext cx="10515600" cy="4351339"/>
          </a:xfrm>
        </p:spPr>
        <p:txBody>
          <a:bodyPr/>
          <a:lstStyle/>
          <a:p>
            <a:r>
              <a:rPr lang="en-CA" sz="1800" kern="100" dirty="0">
                <a:effectLst/>
                <a:latin typeface="Calibri" panose="020F0502020204030204" pitchFamily="34" charset="0"/>
                <a:ea typeface="Calibri" panose="020F0502020204030204" pitchFamily="34" charset="0"/>
                <a:cs typeface="Times New Roman" panose="02020603050405020304" pitchFamily="18" charset="0"/>
              </a:rPr>
              <a:t>Preferred non-binary </a:t>
            </a:r>
            <a:r>
              <a:rPr lang="en-CA" kern="100" dirty="0">
                <a:latin typeface="Calibri" panose="020F0502020204030204" pitchFamily="34" charset="0"/>
                <a:ea typeface="Calibri" panose="020F0502020204030204" pitchFamily="34" charset="0"/>
                <a:cs typeface="Times New Roman" panose="02020603050405020304" pitchFamily="18" charset="0"/>
              </a:rPr>
              <a:t>patient </a:t>
            </a:r>
            <a:r>
              <a:rPr lang="en-CA" sz="1800" kern="100" dirty="0">
                <a:effectLst/>
                <a:latin typeface="Calibri" panose="020F0502020204030204" pitchFamily="34" charset="0"/>
                <a:ea typeface="Calibri" panose="020F0502020204030204" pitchFamily="34" charset="0"/>
                <a:cs typeface="Times New Roman" panose="02020603050405020304" pitchFamily="18" charset="0"/>
              </a:rPr>
              <a:t>pronouns are commonly “they, them” but not universally. </a:t>
            </a:r>
          </a:p>
          <a:p>
            <a:r>
              <a:rPr lang="en-CA" sz="1800" kern="100" dirty="0">
                <a:effectLst/>
                <a:latin typeface="Calibri" panose="020F0502020204030204" pitchFamily="34" charset="0"/>
                <a:ea typeface="Calibri" panose="020F0502020204030204" pitchFamily="34" charset="0"/>
                <a:cs typeface="Times New Roman" panose="02020603050405020304" pitchFamily="18" charset="0"/>
              </a:rPr>
              <a:t>Preferred pronouns is patient’s choice. </a:t>
            </a:r>
          </a:p>
          <a:p>
            <a:r>
              <a:rPr lang="en-CA" sz="1800" kern="100" dirty="0">
                <a:effectLst/>
                <a:latin typeface="Calibri" panose="020F0502020204030204" pitchFamily="34" charset="0"/>
                <a:ea typeface="Calibri" panose="020F0502020204030204" pitchFamily="34" charset="0"/>
                <a:cs typeface="Times New Roman" panose="02020603050405020304" pitchFamily="18" charset="0"/>
              </a:rPr>
              <a:t>No assumptions, </a:t>
            </a:r>
            <a:r>
              <a:rPr lang="en-CA" kern="100" dirty="0">
                <a:latin typeface="Calibri" panose="020F0502020204030204" pitchFamily="34" charset="0"/>
                <a:ea typeface="Calibri" panose="020F0502020204030204" pitchFamily="34" charset="0"/>
                <a:cs typeface="Times New Roman" panose="02020603050405020304" pitchFamily="18" charset="0"/>
              </a:rPr>
              <a:t>JUST ASK</a:t>
            </a:r>
            <a:r>
              <a:rPr lang="en-CA" sz="1800" kern="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4" name="Text Placeholder 3">
            <a:extLst>
              <a:ext uri="{FF2B5EF4-FFF2-40B4-BE49-F238E27FC236}">
                <a16:creationId xmlns:a16="http://schemas.microsoft.com/office/drawing/2014/main" id="{2F68E0E1-1440-2DD5-99D4-23D0BD665001}"/>
              </a:ext>
            </a:extLst>
          </p:cNvPr>
          <p:cNvSpPr>
            <a:spLocks noGrp="1"/>
          </p:cNvSpPr>
          <p:nvPr>
            <p:ph type="body" sz="quarter" idx="13"/>
          </p:nvPr>
        </p:nvSpPr>
        <p:spPr/>
        <p:txBody>
          <a:bodyPr>
            <a:normAutofit fontScale="85000" lnSpcReduction="20000"/>
          </a:bodyPr>
          <a:lstStyle/>
          <a:p>
            <a:endParaRPr lang="en-US"/>
          </a:p>
        </p:txBody>
      </p:sp>
    </p:spTree>
    <p:extLst>
      <p:ext uri="{BB962C8B-B14F-4D97-AF65-F5344CB8AC3E}">
        <p14:creationId xmlns:p14="http://schemas.microsoft.com/office/powerpoint/2010/main" val="3685158316"/>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95313" y="584155"/>
            <a:ext cx="10515601" cy="836407"/>
          </a:xfrm>
        </p:spPr>
        <p:txBody>
          <a:bodyPr/>
          <a:lstStyle/>
          <a:p>
            <a:r>
              <a:rPr lang="en-US" dirty="0">
                <a:solidFill>
                  <a:schemeClr val="bg1"/>
                </a:solidFill>
              </a:rPr>
              <a:t>ICD–11 is proposing a new diagnosis </a:t>
            </a:r>
          </a:p>
        </p:txBody>
      </p:sp>
      <p:sp>
        <p:nvSpPr>
          <p:cNvPr id="3" name="Text Placeholder 2"/>
          <p:cNvSpPr>
            <a:spLocks noGrp="1"/>
          </p:cNvSpPr>
          <p:nvPr>
            <p:ph type="body" idx="1"/>
          </p:nvPr>
        </p:nvSpPr>
        <p:spPr>
          <a:xfrm>
            <a:off x="760939" y="2701904"/>
            <a:ext cx="10515600" cy="4351339"/>
          </a:xfrm>
        </p:spPr>
        <p:txBody>
          <a:bodyPr/>
          <a:lstStyle/>
          <a:p>
            <a:pPr marL="76204" indent="0">
              <a:buNone/>
            </a:pPr>
            <a:r>
              <a:rPr lang="en-US" sz="2667" i="1" dirty="0">
                <a:solidFill>
                  <a:schemeClr val="tx1"/>
                </a:solidFill>
              </a:rPr>
              <a:t>Gender Incongruence </a:t>
            </a:r>
          </a:p>
          <a:p>
            <a:pPr>
              <a:buFont typeface="Arial" panose="020B0604020202020204" pitchFamily="34" charset="0"/>
              <a:buChar char="•"/>
            </a:pPr>
            <a:r>
              <a:rPr lang="en-US" dirty="0">
                <a:solidFill>
                  <a:schemeClr val="tx1"/>
                </a:solidFill>
              </a:rPr>
              <a:t>Will not be categorized as mental health condition by WHO</a:t>
            </a:r>
          </a:p>
          <a:p>
            <a:pPr>
              <a:buFont typeface="Arial" panose="020B0604020202020204" pitchFamily="34" charset="0"/>
              <a:buChar char="•"/>
            </a:pPr>
            <a:r>
              <a:rPr lang="en-US" dirty="0">
                <a:solidFill>
                  <a:schemeClr val="tx1"/>
                </a:solidFill>
              </a:rPr>
              <a:t>‘Significant distress or impairment’ has been removed from the list criteria</a:t>
            </a:r>
          </a:p>
          <a:p>
            <a:endParaRPr lang="en-US" dirty="0"/>
          </a:p>
        </p:txBody>
      </p:sp>
      <p:sp>
        <p:nvSpPr>
          <p:cNvPr id="4" name="Text Placeholder 3"/>
          <p:cNvSpPr>
            <a:spLocks noGrp="1"/>
          </p:cNvSpPr>
          <p:nvPr>
            <p:ph type="body" sz="quarter" idx="13"/>
          </p:nvPr>
        </p:nvSpPr>
        <p:spPr/>
        <p:txBody>
          <a:bodyPr>
            <a:normAutofit fontScale="85000" lnSpcReduction="20000"/>
          </a:bodyPr>
          <a:lstStyle/>
          <a:p>
            <a:endParaRPr lang="en-US"/>
          </a:p>
        </p:txBody>
      </p:sp>
      <p:pic>
        <p:nvPicPr>
          <p:cNvPr id="5" name="Picture 4" descr="Icon&#10;&#10;Description automatically generated">
            <a:extLst>
              <a:ext uri="{FF2B5EF4-FFF2-40B4-BE49-F238E27FC236}">
                <a16:creationId xmlns:a16="http://schemas.microsoft.com/office/drawing/2014/main" id="{B57F241E-D4F3-501F-FC82-64EA1A0E3718}"/>
              </a:ext>
            </a:extLst>
          </p:cNvPr>
          <p:cNvPicPr>
            <a:picLocks noChangeAspect="1"/>
          </p:cNvPicPr>
          <p:nvPr/>
        </p:nvPicPr>
        <p:blipFill>
          <a:blip r:embed="rId2"/>
          <a:stretch>
            <a:fillRect/>
          </a:stretch>
        </p:blipFill>
        <p:spPr>
          <a:xfrm rot="5400000">
            <a:off x="9803391" y="177222"/>
            <a:ext cx="1739900" cy="1385455"/>
          </a:xfrm>
          <a:prstGeom prst="rect">
            <a:avLst/>
          </a:prstGeom>
        </p:spPr>
      </p:pic>
    </p:spTree>
    <p:extLst>
      <p:ext uri="{BB962C8B-B14F-4D97-AF65-F5344CB8AC3E}">
        <p14:creationId xmlns:p14="http://schemas.microsoft.com/office/powerpoint/2010/main" val="405781380"/>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F804D-17F0-6054-521B-0C6B05566DA0}"/>
              </a:ext>
            </a:extLst>
          </p:cNvPr>
          <p:cNvSpPr>
            <a:spLocks noGrp="1"/>
          </p:cNvSpPr>
          <p:nvPr>
            <p:ph type="title"/>
          </p:nvPr>
        </p:nvSpPr>
        <p:spPr>
          <a:xfrm>
            <a:off x="595313" y="514333"/>
            <a:ext cx="10515601" cy="836407"/>
          </a:xfrm>
        </p:spPr>
        <p:txBody>
          <a:bodyPr/>
          <a:lstStyle/>
          <a:p>
            <a:r>
              <a:rPr lang="en-US" dirty="0"/>
              <a:t>Non-binary / NB (Enby)</a:t>
            </a:r>
          </a:p>
        </p:txBody>
      </p:sp>
      <p:sp>
        <p:nvSpPr>
          <p:cNvPr id="3" name="Text Placeholder 2">
            <a:extLst>
              <a:ext uri="{FF2B5EF4-FFF2-40B4-BE49-F238E27FC236}">
                <a16:creationId xmlns:a16="http://schemas.microsoft.com/office/drawing/2014/main" id="{E789B6F6-3E9C-702E-D3AF-2A6907CBA0E3}"/>
              </a:ext>
            </a:extLst>
          </p:cNvPr>
          <p:cNvSpPr>
            <a:spLocks noGrp="1"/>
          </p:cNvSpPr>
          <p:nvPr>
            <p:ph type="body" sz="quarter" idx="1"/>
          </p:nvPr>
        </p:nvSpPr>
        <p:spPr/>
        <p:txBody>
          <a:bodyPr/>
          <a:lstStyle/>
          <a:p>
            <a:endParaRPr lang="en-US"/>
          </a:p>
        </p:txBody>
      </p:sp>
      <p:sp>
        <p:nvSpPr>
          <p:cNvPr id="5" name="TextBox 4">
            <a:extLst>
              <a:ext uri="{FF2B5EF4-FFF2-40B4-BE49-F238E27FC236}">
                <a16:creationId xmlns:a16="http://schemas.microsoft.com/office/drawing/2014/main" id="{57F31C81-8C2D-ADAF-1310-52BDA59317BC}"/>
              </a:ext>
            </a:extLst>
          </p:cNvPr>
          <p:cNvSpPr txBox="1"/>
          <p:nvPr/>
        </p:nvSpPr>
        <p:spPr>
          <a:xfrm>
            <a:off x="457201" y="2677886"/>
            <a:ext cx="11459631" cy="2677656"/>
          </a:xfrm>
          <a:prstGeom prst="rect">
            <a:avLst/>
          </a:prstGeom>
          <a:noFill/>
        </p:spPr>
        <p:txBody>
          <a:bodyPr wrap="square">
            <a:spAutoFit/>
          </a:bodyPr>
          <a:lstStyle/>
          <a:p>
            <a:pPr algn="l"/>
            <a:r>
              <a:rPr lang="en-CA" sz="2400" b="0" i="0" dirty="0">
                <a:solidFill>
                  <a:srgbClr val="000000"/>
                </a:solidFill>
                <a:effectLst/>
                <a:latin typeface="DM Sans" panose="020F0502020204030204" pitchFamily="34" charset="0"/>
              </a:rPr>
              <a:t>Although most people accept and identify with the genders they were assigned at birth, many people do not—the former are cisgender people and the latter are transgender people. Similarly, it’s common for trans folks to identify with a binary gender (trans men and trans women)—but for those of us who don’t see ourselves in this gender binary, we may identify with the term “non-binary”. In other words, a non-binary person is someone who does not identify exclusively or fully as a man or a woman.</a:t>
            </a:r>
          </a:p>
        </p:txBody>
      </p:sp>
      <p:pic>
        <p:nvPicPr>
          <p:cNvPr id="4" name="Picture 3" descr="Icon&#10;&#10;Description automatically generated">
            <a:extLst>
              <a:ext uri="{FF2B5EF4-FFF2-40B4-BE49-F238E27FC236}">
                <a16:creationId xmlns:a16="http://schemas.microsoft.com/office/drawing/2014/main" id="{A568873E-4B2D-06D4-BD3F-6E58104D2DE0}"/>
              </a:ext>
            </a:extLst>
          </p:cNvPr>
          <p:cNvPicPr>
            <a:picLocks noChangeAspect="1"/>
          </p:cNvPicPr>
          <p:nvPr/>
        </p:nvPicPr>
        <p:blipFill>
          <a:blip r:embed="rId2"/>
          <a:stretch>
            <a:fillRect/>
          </a:stretch>
        </p:blipFill>
        <p:spPr>
          <a:xfrm rot="5400000">
            <a:off x="9803391" y="177222"/>
            <a:ext cx="1739900" cy="1385455"/>
          </a:xfrm>
          <a:prstGeom prst="rect">
            <a:avLst/>
          </a:prstGeom>
        </p:spPr>
      </p:pic>
    </p:spTree>
    <p:extLst>
      <p:ext uri="{BB962C8B-B14F-4D97-AF65-F5344CB8AC3E}">
        <p14:creationId xmlns:p14="http://schemas.microsoft.com/office/powerpoint/2010/main" val="2341423865"/>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F804D-17F0-6054-521B-0C6B05566DA0}"/>
              </a:ext>
            </a:extLst>
          </p:cNvPr>
          <p:cNvSpPr>
            <a:spLocks noGrp="1"/>
          </p:cNvSpPr>
          <p:nvPr>
            <p:ph type="title"/>
          </p:nvPr>
        </p:nvSpPr>
        <p:spPr>
          <a:xfrm>
            <a:off x="595313" y="514333"/>
            <a:ext cx="10515601" cy="836407"/>
          </a:xfrm>
        </p:spPr>
        <p:txBody>
          <a:bodyPr/>
          <a:lstStyle/>
          <a:p>
            <a:r>
              <a:rPr lang="en-US" dirty="0"/>
              <a:t>Non-binary / NB (Enby)</a:t>
            </a:r>
          </a:p>
        </p:txBody>
      </p:sp>
      <p:sp>
        <p:nvSpPr>
          <p:cNvPr id="3" name="Text Placeholder 2">
            <a:extLst>
              <a:ext uri="{FF2B5EF4-FFF2-40B4-BE49-F238E27FC236}">
                <a16:creationId xmlns:a16="http://schemas.microsoft.com/office/drawing/2014/main" id="{E789B6F6-3E9C-702E-D3AF-2A6907CBA0E3}"/>
              </a:ext>
            </a:extLst>
          </p:cNvPr>
          <p:cNvSpPr>
            <a:spLocks noGrp="1"/>
          </p:cNvSpPr>
          <p:nvPr>
            <p:ph type="body" sz="quarter" idx="1"/>
          </p:nvPr>
        </p:nvSpPr>
        <p:spPr/>
        <p:txBody>
          <a:bodyPr/>
          <a:lstStyle/>
          <a:p>
            <a:endParaRPr lang="en-US"/>
          </a:p>
        </p:txBody>
      </p:sp>
      <p:sp>
        <p:nvSpPr>
          <p:cNvPr id="5" name="TextBox 4">
            <a:extLst>
              <a:ext uri="{FF2B5EF4-FFF2-40B4-BE49-F238E27FC236}">
                <a16:creationId xmlns:a16="http://schemas.microsoft.com/office/drawing/2014/main" id="{57F31C81-8C2D-ADAF-1310-52BDA59317BC}"/>
              </a:ext>
            </a:extLst>
          </p:cNvPr>
          <p:cNvSpPr txBox="1"/>
          <p:nvPr/>
        </p:nvSpPr>
        <p:spPr>
          <a:xfrm>
            <a:off x="457201" y="2461812"/>
            <a:ext cx="11459631" cy="2308324"/>
          </a:xfrm>
          <a:prstGeom prst="rect">
            <a:avLst/>
          </a:prstGeom>
          <a:noFill/>
        </p:spPr>
        <p:txBody>
          <a:bodyPr wrap="square">
            <a:spAutoFit/>
          </a:bodyPr>
          <a:lstStyle/>
          <a:p>
            <a:pPr algn="l"/>
            <a:r>
              <a:rPr lang="en-CA" sz="2400" b="0" i="0" dirty="0">
                <a:solidFill>
                  <a:srgbClr val="000000"/>
                </a:solidFill>
                <a:effectLst/>
                <a:latin typeface="DM Sans" panose="020F0502020204030204" pitchFamily="34" charset="0"/>
              </a:rPr>
              <a:t>“Non-binary” is an umbrella term for a variety of different gender identities. Some non-binary folks may identify as both a man and a woman, while others may fall outside these categories altogether. </a:t>
            </a:r>
          </a:p>
          <a:p>
            <a:pPr algn="l"/>
            <a:endParaRPr lang="en-CA" sz="2400" dirty="0">
              <a:solidFill>
                <a:srgbClr val="000000"/>
              </a:solidFill>
              <a:latin typeface="DM Sans" panose="020F0502020204030204" pitchFamily="34" charset="0"/>
            </a:endParaRPr>
          </a:p>
          <a:p>
            <a:pPr algn="l"/>
            <a:r>
              <a:rPr lang="en-CA" sz="2400" b="0" i="0" dirty="0">
                <a:solidFill>
                  <a:srgbClr val="000000"/>
                </a:solidFill>
                <a:effectLst/>
                <a:latin typeface="DM Sans" panose="020F0502020204030204" pitchFamily="34" charset="0"/>
              </a:rPr>
              <a:t>For others, identifying as non-binary is a way to reconnect with culturally-rooted gender practices that had been tampered or erased by colonialism.</a:t>
            </a:r>
          </a:p>
        </p:txBody>
      </p:sp>
      <p:pic>
        <p:nvPicPr>
          <p:cNvPr id="4" name="Picture 3" descr="Icon&#10;&#10;Description automatically generated">
            <a:extLst>
              <a:ext uri="{FF2B5EF4-FFF2-40B4-BE49-F238E27FC236}">
                <a16:creationId xmlns:a16="http://schemas.microsoft.com/office/drawing/2014/main" id="{F9C69525-0F66-8BCB-DBA2-FB7CA2AEA28D}"/>
              </a:ext>
            </a:extLst>
          </p:cNvPr>
          <p:cNvPicPr>
            <a:picLocks noChangeAspect="1"/>
          </p:cNvPicPr>
          <p:nvPr/>
        </p:nvPicPr>
        <p:blipFill>
          <a:blip r:embed="rId2"/>
          <a:stretch>
            <a:fillRect/>
          </a:stretch>
        </p:blipFill>
        <p:spPr>
          <a:xfrm rot="5400000">
            <a:off x="9803391" y="177222"/>
            <a:ext cx="1739900" cy="1385455"/>
          </a:xfrm>
          <a:prstGeom prst="rect">
            <a:avLst/>
          </a:prstGeom>
        </p:spPr>
      </p:pic>
    </p:spTree>
    <p:extLst>
      <p:ext uri="{BB962C8B-B14F-4D97-AF65-F5344CB8AC3E}">
        <p14:creationId xmlns:p14="http://schemas.microsoft.com/office/powerpoint/2010/main" val="2467691978"/>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F804D-17F0-6054-521B-0C6B05566DA0}"/>
              </a:ext>
            </a:extLst>
          </p:cNvPr>
          <p:cNvSpPr>
            <a:spLocks noGrp="1"/>
          </p:cNvSpPr>
          <p:nvPr>
            <p:ph type="title"/>
          </p:nvPr>
        </p:nvSpPr>
        <p:spPr>
          <a:xfrm>
            <a:off x="595313" y="514333"/>
            <a:ext cx="10515601" cy="836407"/>
          </a:xfrm>
        </p:spPr>
        <p:txBody>
          <a:bodyPr/>
          <a:lstStyle/>
          <a:p>
            <a:r>
              <a:rPr lang="en-US" dirty="0"/>
              <a:t>Non-binary / NB (Enby)</a:t>
            </a:r>
          </a:p>
        </p:txBody>
      </p:sp>
      <p:sp>
        <p:nvSpPr>
          <p:cNvPr id="3" name="Text Placeholder 2">
            <a:extLst>
              <a:ext uri="{FF2B5EF4-FFF2-40B4-BE49-F238E27FC236}">
                <a16:creationId xmlns:a16="http://schemas.microsoft.com/office/drawing/2014/main" id="{E789B6F6-3E9C-702E-D3AF-2A6907CBA0E3}"/>
              </a:ext>
            </a:extLst>
          </p:cNvPr>
          <p:cNvSpPr>
            <a:spLocks noGrp="1"/>
          </p:cNvSpPr>
          <p:nvPr>
            <p:ph type="body" sz="quarter" idx="1"/>
          </p:nvPr>
        </p:nvSpPr>
        <p:spPr/>
        <p:txBody>
          <a:bodyPr/>
          <a:lstStyle/>
          <a:p>
            <a:endParaRPr lang="en-US"/>
          </a:p>
        </p:txBody>
      </p:sp>
      <p:sp>
        <p:nvSpPr>
          <p:cNvPr id="5" name="TextBox 4">
            <a:extLst>
              <a:ext uri="{FF2B5EF4-FFF2-40B4-BE49-F238E27FC236}">
                <a16:creationId xmlns:a16="http://schemas.microsoft.com/office/drawing/2014/main" id="{57F31C81-8C2D-ADAF-1310-52BDA59317BC}"/>
              </a:ext>
            </a:extLst>
          </p:cNvPr>
          <p:cNvSpPr txBox="1"/>
          <p:nvPr/>
        </p:nvSpPr>
        <p:spPr>
          <a:xfrm>
            <a:off x="457201" y="2461812"/>
            <a:ext cx="11459631" cy="2677656"/>
          </a:xfrm>
          <a:prstGeom prst="rect">
            <a:avLst/>
          </a:prstGeom>
          <a:noFill/>
        </p:spPr>
        <p:txBody>
          <a:bodyPr wrap="square">
            <a:spAutoFit/>
          </a:bodyPr>
          <a:lstStyle/>
          <a:p>
            <a:pPr algn="l"/>
            <a:r>
              <a:rPr lang="en-CA" sz="2400" b="0" i="0" dirty="0">
                <a:solidFill>
                  <a:srgbClr val="000000"/>
                </a:solidFill>
                <a:effectLst/>
                <a:latin typeface="DM Sans" panose="020F0502020204030204" pitchFamily="34" charset="0"/>
              </a:rPr>
              <a:t>Non-binary people might express their identity through their physical appearance, name, or pronouns. Some non-binary people may change their bodies through hormones and/or surgery while others </a:t>
            </a:r>
            <a:r>
              <a:rPr lang="en-CA" sz="2400" b="0" i="0" u="sng" dirty="0">
                <a:effectLst/>
                <a:latin typeface="DM Sans" panose="020F0502020204030204" pitchFamily="34" charset="0"/>
                <a:hlinkClick r:id="rId2">
                  <a:extLst>
                    <a:ext uri="{A12FA001-AC4F-418D-AE19-62706E023703}">
                      <ahyp:hlinkClr xmlns:ahyp="http://schemas.microsoft.com/office/drawing/2018/hyperlinkcolor" val="tx"/>
                    </a:ext>
                  </a:extLst>
                </a:hlinkClick>
              </a:rPr>
              <a:t>don’t find this desirable or necessary.</a:t>
            </a:r>
            <a:r>
              <a:rPr lang="en-CA" sz="2400" b="0" i="0" dirty="0">
                <a:effectLst/>
                <a:latin typeface="DM Sans" panose="020F0502020204030204" pitchFamily="34" charset="0"/>
              </a:rPr>
              <a:t> </a:t>
            </a:r>
          </a:p>
          <a:p>
            <a:pPr algn="l"/>
            <a:endParaRPr lang="en-CA" sz="2400" dirty="0">
              <a:solidFill>
                <a:srgbClr val="000000"/>
              </a:solidFill>
              <a:latin typeface="DM Sans" panose="020F0502020204030204" pitchFamily="34" charset="0"/>
            </a:endParaRPr>
          </a:p>
          <a:p>
            <a:pPr algn="l"/>
            <a:r>
              <a:rPr lang="en-CA" sz="2400" b="0" i="0" dirty="0">
                <a:solidFill>
                  <a:srgbClr val="000000"/>
                </a:solidFill>
                <a:effectLst/>
                <a:latin typeface="DM Sans" panose="020F0502020204030204" pitchFamily="34" charset="0"/>
              </a:rPr>
              <a:t>For some folks, being non-binary is not something they express through their appearance or behavior—rather, it’s a deeply personal and self-reflective experience (gender identity vs gender expression). </a:t>
            </a:r>
          </a:p>
        </p:txBody>
      </p:sp>
      <p:pic>
        <p:nvPicPr>
          <p:cNvPr id="4" name="Picture 3" descr="Icon&#10;&#10;Description automatically generated">
            <a:extLst>
              <a:ext uri="{FF2B5EF4-FFF2-40B4-BE49-F238E27FC236}">
                <a16:creationId xmlns:a16="http://schemas.microsoft.com/office/drawing/2014/main" id="{69C52A55-212F-D124-F861-269266A6640E}"/>
              </a:ext>
            </a:extLst>
          </p:cNvPr>
          <p:cNvPicPr>
            <a:picLocks noChangeAspect="1"/>
          </p:cNvPicPr>
          <p:nvPr/>
        </p:nvPicPr>
        <p:blipFill>
          <a:blip r:embed="rId3"/>
          <a:stretch>
            <a:fillRect/>
          </a:stretch>
        </p:blipFill>
        <p:spPr>
          <a:xfrm rot="5400000">
            <a:off x="9803391" y="177222"/>
            <a:ext cx="1739900" cy="1385455"/>
          </a:xfrm>
          <a:prstGeom prst="rect">
            <a:avLst/>
          </a:prstGeom>
        </p:spPr>
      </p:pic>
    </p:spTree>
    <p:extLst>
      <p:ext uri="{BB962C8B-B14F-4D97-AF65-F5344CB8AC3E}">
        <p14:creationId xmlns:p14="http://schemas.microsoft.com/office/powerpoint/2010/main" val="1558959042"/>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F804D-17F0-6054-521B-0C6B05566DA0}"/>
              </a:ext>
            </a:extLst>
          </p:cNvPr>
          <p:cNvSpPr>
            <a:spLocks noGrp="1"/>
          </p:cNvSpPr>
          <p:nvPr>
            <p:ph type="title"/>
          </p:nvPr>
        </p:nvSpPr>
        <p:spPr>
          <a:xfrm>
            <a:off x="595313" y="514333"/>
            <a:ext cx="10515601" cy="836407"/>
          </a:xfrm>
        </p:spPr>
        <p:txBody>
          <a:bodyPr/>
          <a:lstStyle/>
          <a:p>
            <a:r>
              <a:rPr lang="en-US" dirty="0"/>
              <a:t>Non-binary / NB (Enby)</a:t>
            </a:r>
          </a:p>
        </p:txBody>
      </p:sp>
      <p:sp>
        <p:nvSpPr>
          <p:cNvPr id="3" name="Text Placeholder 2">
            <a:extLst>
              <a:ext uri="{FF2B5EF4-FFF2-40B4-BE49-F238E27FC236}">
                <a16:creationId xmlns:a16="http://schemas.microsoft.com/office/drawing/2014/main" id="{E789B6F6-3E9C-702E-D3AF-2A6907CBA0E3}"/>
              </a:ext>
            </a:extLst>
          </p:cNvPr>
          <p:cNvSpPr>
            <a:spLocks noGrp="1"/>
          </p:cNvSpPr>
          <p:nvPr>
            <p:ph type="body" sz="quarter" idx="1"/>
          </p:nvPr>
        </p:nvSpPr>
        <p:spPr/>
        <p:txBody>
          <a:bodyPr/>
          <a:lstStyle/>
          <a:p>
            <a:endParaRPr lang="en-US"/>
          </a:p>
        </p:txBody>
      </p:sp>
      <p:sp>
        <p:nvSpPr>
          <p:cNvPr id="5" name="TextBox 4">
            <a:extLst>
              <a:ext uri="{FF2B5EF4-FFF2-40B4-BE49-F238E27FC236}">
                <a16:creationId xmlns:a16="http://schemas.microsoft.com/office/drawing/2014/main" id="{57F31C81-8C2D-ADAF-1310-52BDA59317BC}"/>
              </a:ext>
            </a:extLst>
          </p:cNvPr>
          <p:cNvSpPr txBox="1"/>
          <p:nvPr/>
        </p:nvSpPr>
        <p:spPr>
          <a:xfrm>
            <a:off x="457201" y="2677886"/>
            <a:ext cx="11459631" cy="2862322"/>
          </a:xfrm>
          <a:prstGeom prst="rect">
            <a:avLst/>
          </a:prstGeom>
          <a:noFill/>
        </p:spPr>
        <p:txBody>
          <a:bodyPr wrap="square">
            <a:spAutoFit/>
          </a:bodyPr>
          <a:lstStyle/>
          <a:p>
            <a:pPr algn="l"/>
            <a:r>
              <a:rPr lang="en-CA" sz="2400" b="0" i="0" dirty="0">
                <a:solidFill>
                  <a:srgbClr val="000000"/>
                </a:solidFill>
                <a:effectLst/>
                <a:latin typeface="DM Sans" panose="020F0502020204030204" pitchFamily="34" charset="0"/>
              </a:rPr>
              <a:t>Although there’s been an increase in visibility for non-binary identities recently, it’s important to remember that there have always been gender identities and forms of expression that fall outside the mainstream binary. </a:t>
            </a:r>
          </a:p>
          <a:p>
            <a:pPr algn="l"/>
            <a:endParaRPr lang="en-CA" sz="2400" dirty="0">
              <a:solidFill>
                <a:srgbClr val="000000"/>
              </a:solidFill>
              <a:latin typeface="DM Sans" panose="020F0502020204030204" pitchFamily="34" charset="0"/>
            </a:endParaRPr>
          </a:p>
          <a:p>
            <a:pPr algn="l"/>
            <a:r>
              <a:rPr lang="en-CA" sz="2400" b="0" i="0" dirty="0">
                <a:solidFill>
                  <a:srgbClr val="000000"/>
                </a:solidFill>
                <a:effectLst/>
                <a:latin typeface="DM Sans" panose="020F0502020204030204" pitchFamily="34" charset="0"/>
              </a:rPr>
              <a:t>Celebrating non-binary folks means celebrating that history and the wonderfully complex and varied community we have built.</a:t>
            </a:r>
          </a:p>
          <a:p>
            <a:br>
              <a:rPr lang="en-CA" dirty="0"/>
            </a:br>
            <a:endParaRPr lang="en-US" dirty="0"/>
          </a:p>
        </p:txBody>
      </p:sp>
      <p:pic>
        <p:nvPicPr>
          <p:cNvPr id="4" name="Picture 3" descr="Icon&#10;&#10;Description automatically generated">
            <a:extLst>
              <a:ext uri="{FF2B5EF4-FFF2-40B4-BE49-F238E27FC236}">
                <a16:creationId xmlns:a16="http://schemas.microsoft.com/office/drawing/2014/main" id="{176D28F1-CBDB-264A-E91C-F2755A5FEF32}"/>
              </a:ext>
            </a:extLst>
          </p:cNvPr>
          <p:cNvPicPr>
            <a:picLocks noChangeAspect="1"/>
          </p:cNvPicPr>
          <p:nvPr/>
        </p:nvPicPr>
        <p:blipFill>
          <a:blip r:embed="rId2"/>
          <a:stretch>
            <a:fillRect/>
          </a:stretch>
        </p:blipFill>
        <p:spPr>
          <a:xfrm rot="5400000">
            <a:off x="9803391" y="177222"/>
            <a:ext cx="1739900" cy="1385455"/>
          </a:xfrm>
          <a:prstGeom prst="rect">
            <a:avLst/>
          </a:prstGeom>
        </p:spPr>
      </p:pic>
    </p:spTree>
    <p:extLst>
      <p:ext uri="{BB962C8B-B14F-4D97-AF65-F5344CB8AC3E}">
        <p14:creationId xmlns:p14="http://schemas.microsoft.com/office/powerpoint/2010/main" val="2616686544"/>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67D1E-055E-F64C-B46B-660DCCD9AC54}"/>
              </a:ext>
            </a:extLst>
          </p:cNvPr>
          <p:cNvSpPr>
            <a:spLocks noGrp="1"/>
          </p:cNvSpPr>
          <p:nvPr>
            <p:ph type="title"/>
          </p:nvPr>
        </p:nvSpPr>
        <p:spPr/>
        <p:txBody>
          <a:bodyPr/>
          <a:lstStyle/>
          <a:p>
            <a:pPr algn="ctr"/>
            <a:r>
              <a:rPr lang="en-US" dirty="0">
                <a:solidFill>
                  <a:srgbClr val="FF0000"/>
                </a:solidFill>
              </a:rPr>
              <a:t>FEMINIZING</a:t>
            </a:r>
          </a:p>
        </p:txBody>
      </p:sp>
      <p:pic>
        <p:nvPicPr>
          <p:cNvPr id="5" name="Content Placeholder 4" descr="A person with long hair&#10;&#10;Description automatically generated with medium confidence">
            <a:extLst>
              <a:ext uri="{FF2B5EF4-FFF2-40B4-BE49-F238E27FC236}">
                <a16:creationId xmlns:a16="http://schemas.microsoft.com/office/drawing/2014/main" id="{1A515258-9AEA-4F4D-9503-C6DE98E39AA7}"/>
              </a:ext>
            </a:extLst>
          </p:cNvPr>
          <p:cNvPicPr>
            <a:picLocks noGrp="1" noChangeAspect="1"/>
          </p:cNvPicPr>
          <p:nvPr>
            <p:ph idx="1"/>
          </p:nvPr>
        </p:nvPicPr>
        <p:blipFill>
          <a:blip r:embed="rId2"/>
          <a:stretch>
            <a:fillRect/>
          </a:stretch>
        </p:blipFill>
        <p:spPr>
          <a:xfrm>
            <a:off x="3879966" y="1707199"/>
            <a:ext cx="4432069" cy="3759993"/>
          </a:xfrm>
        </p:spPr>
      </p:pic>
      <p:sp>
        <p:nvSpPr>
          <p:cNvPr id="6" name="TextBox 5">
            <a:extLst>
              <a:ext uri="{FF2B5EF4-FFF2-40B4-BE49-F238E27FC236}">
                <a16:creationId xmlns:a16="http://schemas.microsoft.com/office/drawing/2014/main" id="{BC12EC55-A147-B74C-BCB6-F1969F14B507}"/>
              </a:ext>
            </a:extLst>
          </p:cNvPr>
          <p:cNvSpPr txBox="1"/>
          <p:nvPr/>
        </p:nvSpPr>
        <p:spPr>
          <a:xfrm>
            <a:off x="7262883" y="6107668"/>
            <a:ext cx="4572000" cy="369332"/>
          </a:xfrm>
          <a:prstGeom prst="rect">
            <a:avLst/>
          </a:prstGeom>
          <a:noFill/>
        </p:spPr>
        <p:txBody>
          <a:bodyPr wrap="square">
            <a:spAutoFit/>
          </a:bodyPr>
          <a:lstStyle/>
          <a:p>
            <a:r>
              <a:rPr lang="en-US" dirty="0">
                <a:hlinkClick r:id="rId3">
                  <a:extLst>
                    <a:ext uri="{A12FA001-AC4F-418D-AE19-62706E023703}">
                      <ahyp:hlinkClr xmlns:ahyp="http://schemas.microsoft.com/office/drawing/2018/hyperlinkcolor" val="tx"/>
                    </a:ext>
                  </a:extLst>
                </a:hlinkClick>
              </a:rPr>
              <a:t>https://www.mtfsurgery.net/</a:t>
            </a:r>
            <a:endParaRPr lang="en-US" dirty="0"/>
          </a:p>
        </p:txBody>
      </p:sp>
      <p:pic>
        <p:nvPicPr>
          <p:cNvPr id="3" name="Picture 2" descr="Icon&#10;&#10;Description automatically generated">
            <a:extLst>
              <a:ext uri="{FF2B5EF4-FFF2-40B4-BE49-F238E27FC236}">
                <a16:creationId xmlns:a16="http://schemas.microsoft.com/office/drawing/2014/main" id="{CBC64F08-2FCE-F55C-595B-9873D148DB4B}"/>
              </a:ext>
            </a:extLst>
          </p:cNvPr>
          <p:cNvPicPr>
            <a:picLocks noChangeAspect="1"/>
          </p:cNvPicPr>
          <p:nvPr/>
        </p:nvPicPr>
        <p:blipFill>
          <a:blip r:embed="rId4"/>
          <a:stretch>
            <a:fillRect/>
          </a:stretch>
        </p:blipFill>
        <p:spPr>
          <a:xfrm rot="5400000">
            <a:off x="9803391" y="177222"/>
            <a:ext cx="1739900" cy="1385455"/>
          </a:xfrm>
          <a:prstGeom prst="rect">
            <a:avLst/>
          </a:prstGeom>
        </p:spPr>
      </p:pic>
    </p:spTree>
    <p:extLst>
      <p:ext uri="{BB962C8B-B14F-4D97-AF65-F5344CB8AC3E}">
        <p14:creationId xmlns:p14="http://schemas.microsoft.com/office/powerpoint/2010/main" val="1694838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8EDC1107-9B99-7F42-B126-8F9E4C8A0989}"/>
              </a:ext>
            </a:extLst>
          </p:cNvPr>
          <p:cNvGrpSpPr/>
          <p:nvPr/>
        </p:nvGrpSpPr>
        <p:grpSpPr>
          <a:xfrm>
            <a:off x="1524000" y="1"/>
            <a:ext cx="9144000" cy="1988457"/>
            <a:chOff x="0" y="0"/>
            <a:chExt cx="2195143" cy="2469535"/>
          </a:xfrm>
          <a:solidFill>
            <a:schemeClr val="tx1"/>
          </a:solidFill>
        </p:grpSpPr>
        <p:sp>
          <p:nvSpPr>
            <p:cNvPr id="5" name="Freeform 3">
              <a:extLst>
                <a:ext uri="{FF2B5EF4-FFF2-40B4-BE49-F238E27FC236}">
                  <a16:creationId xmlns:a16="http://schemas.microsoft.com/office/drawing/2014/main" id="{867982AC-A753-3E44-A257-233495EA9A8E}"/>
                </a:ext>
              </a:extLst>
            </p:cNvPr>
            <p:cNvSpPr/>
            <p:nvPr/>
          </p:nvSpPr>
          <p:spPr>
            <a:xfrm>
              <a:off x="0" y="0"/>
              <a:ext cx="2195143" cy="2469536"/>
            </a:xfrm>
            <a:custGeom>
              <a:avLst/>
              <a:gdLst/>
              <a:ahLst/>
              <a:cxnLst/>
              <a:rect l="l" t="t" r="r" b="b"/>
              <a:pathLst>
                <a:path w="2195143" h="2469536">
                  <a:moveTo>
                    <a:pt x="0" y="0"/>
                  </a:moveTo>
                  <a:lnTo>
                    <a:pt x="2195143" y="0"/>
                  </a:lnTo>
                  <a:lnTo>
                    <a:pt x="2195143" y="2469536"/>
                  </a:lnTo>
                  <a:lnTo>
                    <a:pt x="0" y="2469536"/>
                  </a:lnTo>
                  <a:close/>
                </a:path>
              </a:pathLst>
            </a:custGeom>
            <a:grpFill/>
          </p:spPr>
          <p:txBody>
            <a:bodyPr/>
            <a:lstStyle/>
            <a:p>
              <a:endParaRPr lang="en-US" dirty="0"/>
            </a:p>
          </p:txBody>
        </p:sp>
      </p:grpSp>
      <p:sp>
        <p:nvSpPr>
          <p:cNvPr id="3" name="Content Placeholder 2"/>
          <p:cNvSpPr>
            <a:spLocks noGrp="1"/>
          </p:cNvSpPr>
          <p:nvPr>
            <p:ph idx="1"/>
          </p:nvPr>
        </p:nvSpPr>
        <p:spPr>
          <a:xfrm>
            <a:off x="4263035" y="2245544"/>
            <a:ext cx="5403623" cy="4208930"/>
          </a:xfrm>
        </p:spPr>
        <p:txBody>
          <a:bodyPr/>
          <a:lstStyle/>
          <a:p>
            <a:pPr marL="0" indent="0">
              <a:buNone/>
            </a:pPr>
            <a:r>
              <a:rPr lang="en-US" b="1" dirty="0"/>
              <a:t>Erin Graham (40)</a:t>
            </a:r>
          </a:p>
          <a:p>
            <a:r>
              <a:rPr lang="en-US" dirty="0"/>
              <a:t>AMAB</a:t>
            </a:r>
          </a:p>
          <a:p>
            <a:r>
              <a:rPr lang="en-US" dirty="0"/>
              <a:t>Non-binary gender identity </a:t>
            </a:r>
            <a:r>
              <a:rPr lang="mr-IN" dirty="0"/>
              <a:t>–</a:t>
            </a:r>
            <a:r>
              <a:rPr lang="en-US" dirty="0"/>
              <a:t> trans feminine</a:t>
            </a:r>
          </a:p>
          <a:p>
            <a:r>
              <a:rPr lang="en-US" dirty="0"/>
              <a:t>They, them pronouns </a:t>
            </a:r>
          </a:p>
          <a:p>
            <a:r>
              <a:rPr lang="en-US" dirty="0"/>
              <a:t>Seeking HRT  </a:t>
            </a:r>
          </a:p>
          <a:p>
            <a:r>
              <a:rPr lang="en-US" dirty="0"/>
              <a:t>Has been married for 13 years and has two kids </a:t>
            </a:r>
          </a:p>
        </p:txBody>
      </p:sp>
      <p:sp>
        <p:nvSpPr>
          <p:cNvPr id="7" name="Title 6">
            <a:extLst>
              <a:ext uri="{FF2B5EF4-FFF2-40B4-BE49-F238E27FC236}">
                <a16:creationId xmlns:a16="http://schemas.microsoft.com/office/drawing/2014/main" id="{BC670B7D-33E1-BE4D-A5F1-9BB434C8E3D1}"/>
              </a:ext>
            </a:extLst>
          </p:cNvPr>
          <p:cNvSpPr>
            <a:spLocks noGrp="1"/>
          </p:cNvSpPr>
          <p:nvPr>
            <p:ph type="title"/>
          </p:nvPr>
        </p:nvSpPr>
        <p:spPr>
          <a:xfrm>
            <a:off x="2421167" y="1058732"/>
            <a:ext cx="7583487" cy="1044388"/>
          </a:xfrm>
        </p:spPr>
        <p:txBody>
          <a:bodyPr/>
          <a:lstStyle/>
          <a:p>
            <a:pPr algn="ctr"/>
            <a:r>
              <a:rPr lang="en-US" sz="4000" b="1" dirty="0">
                <a:latin typeface="Euclid Circular A 2"/>
              </a:rPr>
              <a:t>Patient Experiences </a:t>
            </a:r>
            <a:br>
              <a:rPr lang="en-US" sz="4000" b="1" dirty="0">
                <a:latin typeface="Euclid Circular A 2"/>
              </a:rPr>
            </a:br>
            <a:endParaRPr lang="en-US" dirty="0"/>
          </a:p>
        </p:txBody>
      </p:sp>
      <p:pic>
        <p:nvPicPr>
          <p:cNvPr id="9" name="Picture 8" descr="A picture containing text&#10;&#10;Description automatically generated">
            <a:extLst>
              <a:ext uri="{FF2B5EF4-FFF2-40B4-BE49-F238E27FC236}">
                <a16:creationId xmlns:a16="http://schemas.microsoft.com/office/drawing/2014/main" id="{28E0B92A-A145-9140-8D18-F2DD5EA7F3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6660" y="2220144"/>
            <a:ext cx="1895193" cy="4240990"/>
          </a:xfrm>
          <a:prstGeom prst="rect">
            <a:avLst/>
          </a:prstGeom>
        </p:spPr>
      </p:pic>
      <p:pic>
        <p:nvPicPr>
          <p:cNvPr id="2" name="Picture 1" descr="Icon&#10;&#10;Description automatically generated">
            <a:extLst>
              <a:ext uri="{FF2B5EF4-FFF2-40B4-BE49-F238E27FC236}">
                <a16:creationId xmlns:a16="http://schemas.microsoft.com/office/drawing/2014/main" id="{8F3E6CE7-87C6-B056-49FE-BCA7FCFCDA76}"/>
              </a:ext>
            </a:extLst>
          </p:cNvPr>
          <p:cNvPicPr>
            <a:picLocks noChangeAspect="1"/>
          </p:cNvPicPr>
          <p:nvPr/>
        </p:nvPicPr>
        <p:blipFill>
          <a:blip r:embed="rId3"/>
          <a:stretch>
            <a:fillRect/>
          </a:stretch>
        </p:blipFill>
        <p:spPr>
          <a:xfrm rot="5400000">
            <a:off x="9803391" y="177222"/>
            <a:ext cx="1739900" cy="1385455"/>
          </a:xfrm>
          <a:prstGeom prst="rect">
            <a:avLst/>
          </a:prstGeom>
        </p:spPr>
      </p:pic>
    </p:spTree>
    <p:extLst>
      <p:ext uri="{BB962C8B-B14F-4D97-AF65-F5344CB8AC3E}">
        <p14:creationId xmlns:p14="http://schemas.microsoft.com/office/powerpoint/2010/main" val="38284080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8EDC1107-9B99-7F42-B126-8F9E4C8A0989}"/>
              </a:ext>
            </a:extLst>
          </p:cNvPr>
          <p:cNvGrpSpPr/>
          <p:nvPr/>
        </p:nvGrpSpPr>
        <p:grpSpPr>
          <a:xfrm>
            <a:off x="1524000" y="1"/>
            <a:ext cx="9144000" cy="1988457"/>
            <a:chOff x="0" y="0"/>
            <a:chExt cx="2195143" cy="2469535"/>
          </a:xfrm>
          <a:solidFill>
            <a:schemeClr val="tx1"/>
          </a:solidFill>
        </p:grpSpPr>
        <p:sp>
          <p:nvSpPr>
            <p:cNvPr id="5" name="Freeform 3">
              <a:extLst>
                <a:ext uri="{FF2B5EF4-FFF2-40B4-BE49-F238E27FC236}">
                  <a16:creationId xmlns:a16="http://schemas.microsoft.com/office/drawing/2014/main" id="{867982AC-A753-3E44-A257-233495EA9A8E}"/>
                </a:ext>
              </a:extLst>
            </p:cNvPr>
            <p:cNvSpPr/>
            <p:nvPr/>
          </p:nvSpPr>
          <p:spPr>
            <a:xfrm>
              <a:off x="0" y="0"/>
              <a:ext cx="2195143" cy="2469536"/>
            </a:xfrm>
            <a:custGeom>
              <a:avLst/>
              <a:gdLst/>
              <a:ahLst/>
              <a:cxnLst/>
              <a:rect l="l" t="t" r="r" b="b"/>
              <a:pathLst>
                <a:path w="2195143" h="2469536">
                  <a:moveTo>
                    <a:pt x="0" y="0"/>
                  </a:moveTo>
                  <a:lnTo>
                    <a:pt x="2195143" y="0"/>
                  </a:lnTo>
                  <a:lnTo>
                    <a:pt x="2195143" y="2469536"/>
                  </a:lnTo>
                  <a:lnTo>
                    <a:pt x="0" y="2469536"/>
                  </a:lnTo>
                  <a:close/>
                </a:path>
              </a:pathLst>
            </a:custGeom>
            <a:grpFill/>
          </p:spPr>
          <p:txBody>
            <a:bodyPr/>
            <a:lstStyle/>
            <a:p>
              <a:endParaRPr lang="en-US" dirty="0"/>
            </a:p>
          </p:txBody>
        </p:sp>
      </p:grpSp>
      <p:sp>
        <p:nvSpPr>
          <p:cNvPr id="3" name="Content Placeholder 2"/>
          <p:cNvSpPr>
            <a:spLocks noGrp="1"/>
          </p:cNvSpPr>
          <p:nvPr>
            <p:ph idx="1"/>
          </p:nvPr>
        </p:nvSpPr>
        <p:spPr>
          <a:xfrm>
            <a:off x="4263035" y="2245544"/>
            <a:ext cx="5403623" cy="4208930"/>
          </a:xfrm>
        </p:spPr>
        <p:txBody>
          <a:bodyPr/>
          <a:lstStyle/>
          <a:p>
            <a:pPr marL="0" indent="0">
              <a:buNone/>
            </a:pPr>
            <a:r>
              <a:rPr lang="en-US" b="1" dirty="0"/>
              <a:t>Terry (22)</a:t>
            </a:r>
          </a:p>
          <a:p>
            <a:r>
              <a:rPr lang="en-US" dirty="0"/>
              <a:t>AMAB</a:t>
            </a:r>
          </a:p>
          <a:p>
            <a:r>
              <a:rPr lang="en-US" dirty="0"/>
              <a:t>Non-binary gender identity </a:t>
            </a:r>
            <a:r>
              <a:rPr lang="mr-IN" dirty="0"/>
              <a:t>–</a:t>
            </a:r>
            <a:r>
              <a:rPr lang="en-US" dirty="0"/>
              <a:t> trans feminine</a:t>
            </a:r>
          </a:p>
          <a:p>
            <a:r>
              <a:rPr lang="en-US" dirty="0"/>
              <a:t>He/Him pronouns </a:t>
            </a:r>
          </a:p>
          <a:p>
            <a:r>
              <a:rPr lang="en-US" dirty="0"/>
              <a:t>Seeking counselling on gender issues </a:t>
            </a:r>
          </a:p>
          <a:p>
            <a:r>
              <a:rPr lang="en-US" dirty="0"/>
              <a:t>Has recently immigrate to Canada from Syria with his family</a:t>
            </a:r>
          </a:p>
        </p:txBody>
      </p:sp>
      <p:sp>
        <p:nvSpPr>
          <p:cNvPr id="7" name="Title 6">
            <a:extLst>
              <a:ext uri="{FF2B5EF4-FFF2-40B4-BE49-F238E27FC236}">
                <a16:creationId xmlns:a16="http://schemas.microsoft.com/office/drawing/2014/main" id="{BC670B7D-33E1-BE4D-A5F1-9BB434C8E3D1}"/>
              </a:ext>
            </a:extLst>
          </p:cNvPr>
          <p:cNvSpPr>
            <a:spLocks noGrp="1"/>
          </p:cNvSpPr>
          <p:nvPr>
            <p:ph type="title"/>
          </p:nvPr>
        </p:nvSpPr>
        <p:spPr>
          <a:xfrm>
            <a:off x="2421167" y="1058732"/>
            <a:ext cx="7583487" cy="1044388"/>
          </a:xfrm>
        </p:spPr>
        <p:txBody>
          <a:bodyPr/>
          <a:lstStyle/>
          <a:p>
            <a:pPr algn="ctr"/>
            <a:r>
              <a:rPr lang="en-US" sz="4000" b="1" dirty="0">
                <a:latin typeface="Euclid Circular A 2"/>
              </a:rPr>
              <a:t>Patient Experiences </a:t>
            </a:r>
            <a:br>
              <a:rPr lang="en-US" sz="4000" b="1" dirty="0">
                <a:latin typeface="Euclid Circular A 2"/>
              </a:rPr>
            </a:br>
            <a:endParaRPr lang="en-US" dirty="0"/>
          </a:p>
        </p:txBody>
      </p:sp>
      <p:pic>
        <p:nvPicPr>
          <p:cNvPr id="6" name="Picture 5" descr="Logo&#10;&#10;Description automatically generated with medium confidence">
            <a:extLst>
              <a:ext uri="{FF2B5EF4-FFF2-40B4-BE49-F238E27FC236}">
                <a16:creationId xmlns:a16="http://schemas.microsoft.com/office/drawing/2014/main" id="{933033B2-2D2F-C84E-A93B-17D94BD29C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1351" y="2109821"/>
            <a:ext cx="1640938" cy="4480376"/>
          </a:xfrm>
          <a:prstGeom prst="rect">
            <a:avLst/>
          </a:prstGeom>
        </p:spPr>
      </p:pic>
      <p:pic>
        <p:nvPicPr>
          <p:cNvPr id="2" name="Picture 1" descr="Icon&#10;&#10;Description automatically generated">
            <a:extLst>
              <a:ext uri="{FF2B5EF4-FFF2-40B4-BE49-F238E27FC236}">
                <a16:creationId xmlns:a16="http://schemas.microsoft.com/office/drawing/2014/main" id="{469EDFB8-B9EA-FA78-24A4-394CD69630DB}"/>
              </a:ext>
            </a:extLst>
          </p:cNvPr>
          <p:cNvPicPr>
            <a:picLocks noChangeAspect="1"/>
          </p:cNvPicPr>
          <p:nvPr/>
        </p:nvPicPr>
        <p:blipFill>
          <a:blip r:embed="rId3"/>
          <a:stretch>
            <a:fillRect/>
          </a:stretch>
        </p:blipFill>
        <p:spPr>
          <a:xfrm rot="5400000">
            <a:off x="9803391" y="177222"/>
            <a:ext cx="1739900" cy="1385455"/>
          </a:xfrm>
          <a:prstGeom prst="rect">
            <a:avLst/>
          </a:prstGeom>
        </p:spPr>
      </p:pic>
    </p:spTree>
    <p:extLst>
      <p:ext uri="{BB962C8B-B14F-4D97-AF65-F5344CB8AC3E}">
        <p14:creationId xmlns:p14="http://schemas.microsoft.com/office/powerpoint/2010/main" val="32268716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a:extLst>
              <a:ext uri="{FF2B5EF4-FFF2-40B4-BE49-F238E27FC236}">
                <a16:creationId xmlns:a16="http://schemas.microsoft.com/office/drawing/2014/main" id="{BE3DF923-B6EA-47F8-8414-F272B30783C2}"/>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2434" t="31672" r="26472" b="-1418"/>
          <a:stretch/>
        </p:blipFill>
        <p:spPr>
          <a:xfrm rot="10800000">
            <a:off x="-2" y="4851400"/>
            <a:ext cx="2515695" cy="2006597"/>
          </a:xfrm>
          <a:prstGeom prst="rect">
            <a:avLst/>
          </a:prstGeom>
        </p:spPr>
      </p:pic>
      <p:pic>
        <p:nvPicPr>
          <p:cNvPr id="2" name="Picture 2">
            <a:extLst>
              <a:ext uri="{C183D7F6-B498-43B3-948B-1728B52AA6E4}">
                <adec:decorative xmlns:adec="http://schemas.microsoft.com/office/drawing/2017/decorative" val="1"/>
              </a:ext>
            </a:extLst>
          </p:cNvPr>
          <p:cNvPicPr>
            <a:picLocks noChangeAspect="1"/>
          </p:cNvPicPr>
          <p:nvPr/>
        </p:nvPicPr>
        <p:blipFill rotWithShape="1">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l="36391" t="45014"/>
          <a:stretch/>
        </p:blipFill>
        <p:spPr>
          <a:xfrm flipH="1">
            <a:off x="6178172" y="1"/>
            <a:ext cx="6013825" cy="5562599"/>
          </a:xfrm>
          <a:prstGeom prst="rect">
            <a:avLst/>
          </a:prstGeom>
        </p:spPr>
      </p:pic>
      <p:sp>
        <p:nvSpPr>
          <p:cNvPr id="4" name="TextBox 4"/>
          <p:cNvSpPr txBox="1"/>
          <p:nvPr/>
        </p:nvSpPr>
        <p:spPr>
          <a:xfrm>
            <a:off x="7822787" y="1143000"/>
            <a:ext cx="4221643" cy="1607684"/>
          </a:xfrm>
          <a:prstGeom prst="rect">
            <a:avLst/>
          </a:prstGeom>
        </p:spPr>
        <p:txBody>
          <a:bodyPr lIns="0" tIns="0" rIns="0" bIns="0" rtlCol="0" anchor="t">
            <a:spAutoFit/>
          </a:bodyPr>
          <a:lstStyle/>
          <a:p>
            <a:pPr algn="ctr">
              <a:lnSpc>
                <a:spcPts val="6506"/>
              </a:lnSpc>
            </a:pPr>
            <a:r>
              <a:rPr lang="en-US" sz="4400" dirty="0">
                <a:solidFill>
                  <a:srgbClr val="000000"/>
                </a:solidFill>
                <a:latin typeface="Arimo Bold"/>
              </a:rPr>
              <a:t>Disclosure of Financial Support</a:t>
            </a:r>
          </a:p>
        </p:txBody>
      </p:sp>
      <p:sp>
        <p:nvSpPr>
          <p:cNvPr id="5" name="TextBox 5"/>
          <p:cNvSpPr txBox="1"/>
          <p:nvPr/>
        </p:nvSpPr>
        <p:spPr>
          <a:xfrm>
            <a:off x="333114" y="1442516"/>
            <a:ext cx="7471670" cy="4073295"/>
          </a:xfrm>
          <a:prstGeom prst="rect">
            <a:avLst/>
          </a:prstGeom>
        </p:spPr>
        <p:txBody>
          <a:bodyPr wrap="square" lIns="0" tIns="0" rIns="0" bIns="0" rtlCol="0" anchor="t">
            <a:spAutoFit/>
          </a:bodyPr>
          <a:lstStyle/>
          <a:p>
            <a:pPr>
              <a:lnSpc>
                <a:spcPts val="2322"/>
              </a:lnSpc>
            </a:pPr>
            <a:r>
              <a:rPr lang="en-US" sz="1659" dirty="0">
                <a:latin typeface="Open Sans Bold"/>
              </a:rPr>
              <a:t>This program has received financial support from</a:t>
            </a:r>
            <a:r>
              <a:rPr lang="en-US" sz="1659" dirty="0">
                <a:solidFill>
                  <a:srgbClr val="FF0000"/>
                </a:solidFill>
                <a:latin typeface="Open Sans Bold"/>
              </a:rPr>
              <a:t>:</a:t>
            </a:r>
          </a:p>
          <a:p>
            <a:pPr>
              <a:lnSpc>
                <a:spcPts val="2322"/>
              </a:lnSpc>
            </a:pPr>
            <a:r>
              <a:rPr lang="en-US" sz="1659" dirty="0">
                <a:solidFill>
                  <a:srgbClr val="FF0000"/>
                </a:solidFill>
                <a:latin typeface="Open Sans Bold"/>
              </a:rPr>
              <a:t>NONE</a:t>
            </a:r>
          </a:p>
          <a:p>
            <a:pPr>
              <a:lnSpc>
                <a:spcPts val="2322"/>
              </a:lnSpc>
            </a:pPr>
            <a:endParaRPr lang="en-US" sz="1659" dirty="0">
              <a:solidFill>
                <a:srgbClr val="FF0000"/>
              </a:solidFill>
              <a:latin typeface="Open Sans"/>
            </a:endParaRPr>
          </a:p>
          <a:p>
            <a:pPr>
              <a:lnSpc>
                <a:spcPts val="2233"/>
              </a:lnSpc>
            </a:pPr>
            <a:r>
              <a:rPr lang="en-US" sz="1595" dirty="0">
                <a:latin typeface="Open Sans Bold"/>
              </a:rPr>
              <a:t>This program has received in-kind support from</a:t>
            </a:r>
            <a:r>
              <a:rPr lang="en-US" sz="1595" dirty="0">
                <a:solidFill>
                  <a:srgbClr val="FF0000"/>
                </a:solidFill>
                <a:latin typeface="Open Sans Bold"/>
              </a:rPr>
              <a:t>:</a:t>
            </a:r>
          </a:p>
          <a:p>
            <a:pPr>
              <a:lnSpc>
                <a:spcPts val="2233"/>
              </a:lnSpc>
            </a:pPr>
            <a:r>
              <a:rPr lang="en-US" sz="1595" dirty="0">
                <a:solidFill>
                  <a:srgbClr val="FF0000"/>
                </a:solidFill>
                <a:latin typeface="Open Sans Bold"/>
              </a:rPr>
              <a:t>NONE </a:t>
            </a:r>
          </a:p>
          <a:p>
            <a:pPr>
              <a:lnSpc>
                <a:spcPts val="2233"/>
              </a:lnSpc>
            </a:pPr>
            <a:endParaRPr lang="en-US" sz="1595" dirty="0">
              <a:solidFill>
                <a:srgbClr val="FF0000"/>
              </a:solidFill>
              <a:latin typeface="Arimo"/>
            </a:endParaRPr>
          </a:p>
          <a:p>
            <a:pPr>
              <a:lnSpc>
                <a:spcPts val="2322"/>
              </a:lnSpc>
            </a:pPr>
            <a:r>
              <a:rPr lang="en-US" sz="1659" dirty="0">
                <a:latin typeface="Open Sans Bold"/>
              </a:rPr>
              <a:t>Potential for conflict(s) of interest</a:t>
            </a:r>
            <a:r>
              <a:rPr lang="en-US" sz="1659" dirty="0">
                <a:solidFill>
                  <a:srgbClr val="FF0000"/>
                </a:solidFill>
                <a:latin typeface="Open Sans Bold"/>
              </a:rPr>
              <a:t>:</a:t>
            </a:r>
          </a:p>
          <a:p>
            <a:pPr>
              <a:lnSpc>
                <a:spcPts val="2322"/>
              </a:lnSpc>
            </a:pPr>
            <a:r>
              <a:rPr lang="en-US" sz="1659" dirty="0">
                <a:solidFill>
                  <a:srgbClr val="FF0000"/>
                </a:solidFill>
                <a:latin typeface="Arimo"/>
              </a:rPr>
              <a:t>Dr Jablonski has received NO financial support / in kind support for any of the content for this presentation </a:t>
            </a:r>
          </a:p>
          <a:p>
            <a:pPr>
              <a:lnSpc>
                <a:spcPts val="2322"/>
              </a:lnSpc>
            </a:pPr>
            <a:endParaRPr lang="en-US" sz="1659" dirty="0">
              <a:solidFill>
                <a:srgbClr val="FF0000"/>
              </a:solidFill>
              <a:latin typeface="Arimo"/>
            </a:endParaRPr>
          </a:p>
          <a:p>
            <a:pPr>
              <a:lnSpc>
                <a:spcPts val="2322"/>
              </a:lnSpc>
            </a:pPr>
            <a:r>
              <a:rPr lang="en-US" sz="1659" dirty="0">
                <a:solidFill>
                  <a:srgbClr val="FF0000"/>
                </a:solidFill>
                <a:latin typeface="Arimo"/>
              </a:rPr>
              <a:t>NO product will be discussed in this program that </a:t>
            </a:r>
          </a:p>
          <a:p>
            <a:pPr>
              <a:lnSpc>
                <a:spcPts val="2322"/>
              </a:lnSpc>
            </a:pPr>
            <a:r>
              <a:rPr lang="en-US" sz="1659" dirty="0">
                <a:solidFill>
                  <a:srgbClr val="FF0000"/>
                </a:solidFill>
                <a:latin typeface="Arimo"/>
              </a:rPr>
              <a:t>Dr Jablonski has received financial support / in kind support for</a:t>
            </a:r>
          </a:p>
          <a:p>
            <a:pPr>
              <a:lnSpc>
                <a:spcPts val="2322"/>
              </a:lnSpc>
            </a:pPr>
            <a:r>
              <a:rPr lang="en-US" sz="1867" dirty="0">
                <a:solidFill>
                  <a:srgbClr val="FF0000"/>
                </a:solidFill>
              </a:rPr>
              <a:t> </a:t>
            </a:r>
          </a:p>
          <a:p>
            <a:pPr>
              <a:lnSpc>
                <a:spcPts val="2322"/>
              </a:lnSpc>
            </a:pPr>
            <a:endParaRPr lang="en-US" sz="1659" dirty="0">
              <a:solidFill>
                <a:srgbClr val="000000"/>
              </a:solidFill>
              <a:latin typeface="Arimo"/>
            </a:endParaRPr>
          </a:p>
        </p:txBody>
      </p:sp>
      <p:sp>
        <p:nvSpPr>
          <p:cNvPr id="3" name="Title 2">
            <a:extLst>
              <a:ext uri="{FF2B5EF4-FFF2-40B4-BE49-F238E27FC236}">
                <a16:creationId xmlns:a16="http://schemas.microsoft.com/office/drawing/2014/main" id="{42DCD8B7-3DF0-4262-86DF-C91A5C62A2D8}"/>
              </a:ext>
              <a:ext uri="{C183D7F6-B498-43B3-948B-1728B52AA6E4}">
                <adec:decorative xmlns:adec="http://schemas.microsoft.com/office/drawing/2017/decorative" val="1"/>
              </a:ext>
            </a:extLst>
          </p:cNvPr>
          <p:cNvSpPr>
            <a:spLocks noGrp="1"/>
          </p:cNvSpPr>
          <p:nvPr>
            <p:ph type="title" idx="4294967295"/>
          </p:nvPr>
        </p:nvSpPr>
        <p:spPr>
          <a:xfrm>
            <a:off x="3434972" y="-842799"/>
            <a:ext cx="5486400" cy="762000"/>
          </a:xfrm>
        </p:spPr>
        <p:txBody>
          <a:bodyPr>
            <a:normAutofit fontScale="90000"/>
          </a:bodyPr>
          <a:lstStyle/>
          <a:p>
            <a:r>
              <a:rPr lang="en-US" dirty="0"/>
              <a:t>COI – Disclosure of Financial Support</a:t>
            </a:r>
          </a:p>
        </p:txBody>
      </p:sp>
    </p:spTree>
    <p:extLst>
      <p:ext uri="{BB962C8B-B14F-4D97-AF65-F5344CB8AC3E}">
        <p14:creationId xmlns:p14="http://schemas.microsoft.com/office/powerpoint/2010/main" val="1001203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Case 1: Feminizing HRT"/>
          <p:cNvSpPr txBox="1">
            <a:spLocks noGrp="1"/>
          </p:cNvSpPr>
          <p:nvPr>
            <p:ph type="ctrTitle"/>
          </p:nvPr>
        </p:nvSpPr>
        <p:spPr>
          <a:prstGeom prst="rect">
            <a:avLst/>
          </a:prstGeom>
        </p:spPr>
        <p:txBody>
          <a:bodyPr/>
          <a:lstStyle/>
          <a:p>
            <a:r>
              <a:rPr dirty="0"/>
              <a:t>Feminizing </a:t>
            </a:r>
          </a:p>
        </p:txBody>
      </p:sp>
      <p:sp>
        <p:nvSpPr>
          <p:cNvPr id="120" name="Body"/>
          <p:cNvSpPr txBox="1">
            <a:spLocks noGrp="1"/>
          </p:cNvSpPr>
          <p:nvPr>
            <p:ph type="subTitle" sz="quarter" idx="1"/>
          </p:nvPr>
        </p:nvSpPr>
        <p:spPr>
          <a:prstGeom prst="rect">
            <a:avLst/>
          </a:prstGeom>
        </p:spPr>
        <p:txBody>
          <a:bodyPr/>
          <a:lstStyle/>
          <a:p>
            <a:endParaRPr/>
          </a:p>
        </p:txBody>
      </p:sp>
      <p:pic>
        <p:nvPicPr>
          <p:cNvPr id="2" name="Picture 1" descr="Icon&#10;&#10;Description automatically generated">
            <a:extLst>
              <a:ext uri="{FF2B5EF4-FFF2-40B4-BE49-F238E27FC236}">
                <a16:creationId xmlns:a16="http://schemas.microsoft.com/office/drawing/2014/main" id="{BB029D2C-F1C6-C6BA-69DB-7865D703910C}"/>
              </a:ext>
            </a:extLst>
          </p:cNvPr>
          <p:cNvPicPr>
            <a:picLocks noChangeAspect="1"/>
          </p:cNvPicPr>
          <p:nvPr/>
        </p:nvPicPr>
        <p:blipFill>
          <a:blip r:embed="rId2"/>
          <a:stretch>
            <a:fillRect/>
          </a:stretch>
        </p:blipFill>
        <p:spPr>
          <a:xfrm rot="5400000">
            <a:off x="9803391" y="177222"/>
            <a:ext cx="1739900" cy="1385455"/>
          </a:xfrm>
          <a:prstGeom prst="rect">
            <a:avLst/>
          </a:prstGeom>
        </p:spPr>
      </p:pic>
    </p:spTree>
    <p:extLst>
      <p:ext uri="{BB962C8B-B14F-4D97-AF65-F5344CB8AC3E}">
        <p14:creationId xmlns:p14="http://schemas.microsoft.com/office/powerpoint/2010/main" val="34307033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Feminizing Hormone Therapy"/>
          <p:cNvSpPr txBox="1">
            <a:spLocks noGrp="1"/>
          </p:cNvSpPr>
          <p:nvPr>
            <p:ph type="title"/>
          </p:nvPr>
        </p:nvSpPr>
        <p:spPr>
          <a:xfrm>
            <a:off x="2304257" y="1527412"/>
            <a:ext cx="7583487" cy="1044388"/>
          </a:xfrm>
          <a:prstGeom prst="rect">
            <a:avLst/>
          </a:prstGeom>
        </p:spPr>
        <p:txBody>
          <a:bodyPr/>
          <a:lstStyle>
            <a:lvl1pPr defTabSz="484886">
              <a:defRPr sz="6640"/>
            </a:lvl1pPr>
          </a:lstStyle>
          <a:p>
            <a:pPr algn="ctr"/>
            <a:r>
              <a:rPr dirty="0"/>
              <a:t>Feminizing </a:t>
            </a:r>
            <a:r>
              <a:rPr dirty="0">
                <a:solidFill>
                  <a:schemeClr val="tx1"/>
                </a:solidFill>
              </a:rPr>
              <a:t>Hormone Therapy</a:t>
            </a:r>
          </a:p>
        </p:txBody>
      </p:sp>
      <p:sp>
        <p:nvSpPr>
          <p:cNvPr id="123" name="Overall aim:…"/>
          <p:cNvSpPr txBox="1">
            <a:spLocks noGrp="1"/>
          </p:cNvSpPr>
          <p:nvPr>
            <p:ph type="body" idx="1"/>
          </p:nvPr>
        </p:nvSpPr>
        <p:spPr>
          <a:xfrm>
            <a:off x="1301099" y="2495600"/>
            <a:ext cx="7595397" cy="4231510"/>
          </a:xfrm>
          <a:prstGeom prst="rect">
            <a:avLst/>
          </a:prstGeom>
        </p:spPr>
        <p:txBody>
          <a:bodyPr>
            <a:normAutofit/>
          </a:bodyPr>
          <a:lstStyle/>
          <a:p>
            <a:r>
              <a:rPr sz="2800" dirty="0"/>
              <a:t>Overall aim: </a:t>
            </a:r>
          </a:p>
          <a:p>
            <a:pPr lvl="1"/>
            <a:r>
              <a:rPr lang="en-US" sz="2800" dirty="0"/>
              <a:t>+/- </a:t>
            </a:r>
            <a:r>
              <a:rPr sz="2800" dirty="0"/>
              <a:t>Reduce effects of endogenous testosterone (suppress testosterone)</a:t>
            </a:r>
            <a:endParaRPr lang="en-US" sz="2800" dirty="0"/>
          </a:p>
          <a:p>
            <a:pPr lvl="1"/>
            <a:endParaRPr sz="2800" dirty="0"/>
          </a:p>
          <a:p>
            <a:pPr lvl="1"/>
            <a:r>
              <a:rPr lang="en-US" sz="2800" dirty="0"/>
              <a:t>+/- </a:t>
            </a:r>
            <a:r>
              <a:rPr sz="2800" dirty="0"/>
              <a:t>Induce feminine secondary sex characteristics (add in estrogen)</a:t>
            </a:r>
            <a:endParaRPr lang="en-US" sz="2800" dirty="0"/>
          </a:p>
          <a:p>
            <a:pPr lvl="1"/>
            <a:endParaRPr sz="2800" dirty="0"/>
          </a:p>
          <a:p>
            <a:pPr lvl="1"/>
            <a:r>
              <a:rPr sz="2800" dirty="0"/>
              <a:t>Some effects are reversible, some are non-reversible </a:t>
            </a:r>
          </a:p>
        </p:txBody>
      </p:sp>
      <p:pic>
        <p:nvPicPr>
          <p:cNvPr id="2" name="Picture 1" descr="Icon&#10;&#10;Description automatically generated">
            <a:extLst>
              <a:ext uri="{FF2B5EF4-FFF2-40B4-BE49-F238E27FC236}">
                <a16:creationId xmlns:a16="http://schemas.microsoft.com/office/drawing/2014/main" id="{F119206D-6BD7-5CA4-8957-DD267DA98DFD}"/>
              </a:ext>
            </a:extLst>
          </p:cNvPr>
          <p:cNvPicPr>
            <a:picLocks noChangeAspect="1"/>
          </p:cNvPicPr>
          <p:nvPr/>
        </p:nvPicPr>
        <p:blipFill>
          <a:blip r:embed="rId2"/>
          <a:stretch>
            <a:fillRect/>
          </a:stretch>
        </p:blipFill>
        <p:spPr>
          <a:xfrm rot="5400000">
            <a:off x="9803391" y="177222"/>
            <a:ext cx="1739900" cy="1385455"/>
          </a:xfrm>
          <a:prstGeom prst="rect">
            <a:avLst/>
          </a:prstGeom>
        </p:spPr>
      </p:pic>
    </p:spTree>
    <p:extLst>
      <p:ext uri="{BB962C8B-B14F-4D97-AF65-F5344CB8AC3E}">
        <p14:creationId xmlns:p14="http://schemas.microsoft.com/office/powerpoint/2010/main" val="2041908055"/>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HRT Planning Discussions"/>
          <p:cNvSpPr txBox="1">
            <a:spLocks noGrp="1"/>
          </p:cNvSpPr>
          <p:nvPr>
            <p:ph type="title"/>
          </p:nvPr>
        </p:nvSpPr>
        <p:spPr>
          <a:xfrm>
            <a:off x="2304256" y="704956"/>
            <a:ext cx="7583487" cy="1044388"/>
          </a:xfrm>
          <a:prstGeom prst="rect">
            <a:avLst/>
          </a:prstGeom>
        </p:spPr>
        <p:txBody>
          <a:bodyPr/>
          <a:lstStyle>
            <a:lvl1pPr defTabSz="519937">
              <a:defRPr sz="7119"/>
            </a:lvl1pPr>
          </a:lstStyle>
          <a:p>
            <a:pPr algn="ctr"/>
            <a:r>
              <a:rPr sz="4000" dirty="0"/>
              <a:t>HRT Planning Discussions</a:t>
            </a:r>
          </a:p>
        </p:txBody>
      </p:sp>
      <p:sp>
        <p:nvSpPr>
          <p:cNvPr id="126" name="Readiness assessment:…"/>
          <p:cNvSpPr txBox="1">
            <a:spLocks noGrp="1"/>
          </p:cNvSpPr>
          <p:nvPr>
            <p:ph type="body" sz="half" idx="1"/>
          </p:nvPr>
        </p:nvSpPr>
        <p:spPr>
          <a:xfrm>
            <a:off x="2093695" y="2237409"/>
            <a:ext cx="7919471" cy="2880692"/>
          </a:xfrm>
          <a:prstGeom prst="rect">
            <a:avLst/>
          </a:prstGeom>
        </p:spPr>
        <p:txBody>
          <a:bodyPr>
            <a:normAutofit fontScale="77500" lnSpcReduction="20000"/>
          </a:bodyPr>
          <a:lstStyle/>
          <a:p>
            <a:pPr marL="206268" indent="-206268" defTabSz="271096">
              <a:spcBef>
                <a:spcPts val="1898"/>
              </a:spcBef>
              <a:defRPr sz="2112"/>
            </a:pPr>
            <a:r>
              <a:rPr dirty="0"/>
              <a:t>Readiness assessment: </a:t>
            </a:r>
          </a:p>
          <a:p>
            <a:pPr marL="412537" lvl="1" indent="-206268" defTabSz="271096">
              <a:spcBef>
                <a:spcPts val="1055"/>
              </a:spcBef>
              <a:defRPr sz="2112"/>
            </a:pPr>
            <a:r>
              <a:rPr dirty="0"/>
              <a:t>Confirm presence of gender dysphoria + ability of patient to provide informed consent</a:t>
            </a:r>
          </a:p>
          <a:p>
            <a:pPr marL="412537" lvl="1" indent="-206268" defTabSz="271096">
              <a:spcBef>
                <a:spcPts val="1055"/>
              </a:spcBef>
              <a:defRPr sz="2112"/>
            </a:pPr>
            <a:r>
              <a:rPr dirty="0"/>
              <a:t>Discuss transition goals </a:t>
            </a:r>
            <a:r>
              <a:rPr lang="en-US" dirty="0"/>
              <a:t>- </a:t>
            </a:r>
            <a:r>
              <a:rPr lang="en-US" sz="2400" dirty="0">
                <a:highlight>
                  <a:srgbClr val="FFFF00"/>
                </a:highlight>
              </a:rPr>
              <a:t>what is the goal? </a:t>
            </a:r>
            <a:endParaRPr dirty="0"/>
          </a:p>
          <a:p>
            <a:pPr marL="412537" lvl="1" indent="-206268" defTabSz="271096">
              <a:spcBef>
                <a:spcPts val="1055"/>
              </a:spcBef>
              <a:defRPr sz="2112"/>
            </a:pPr>
            <a:r>
              <a:rPr dirty="0"/>
              <a:t>Medical assessment to rule out contraindications and counsel as accurately as possible on safety </a:t>
            </a:r>
          </a:p>
          <a:p>
            <a:pPr marL="412537" lvl="1" indent="-206268" defTabSz="271096">
              <a:spcBef>
                <a:spcPts val="1055"/>
              </a:spcBef>
              <a:defRPr sz="2112"/>
            </a:pPr>
            <a:r>
              <a:rPr dirty="0"/>
              <a:t>Include a discussion of right time/life circumstance - is it safe to do so? Is this a good time to cope with side effects? Supports if needed? Fertility preservation needs?</a:t>
            </a:r>
          </a:p>
          <a:p>
            <a:pPr marL="412537" lvl="1" indent="-206268" defTabSz="271096">
              <a:spcBef>
                <a:spcPts val="1055"/>
              </a:spcBef>
              <a:defRPr sz="2112"/>
            </a:pPr>
            <a:r>
              <a:rPr dirty="0"/>
              <a:t>Informed consent discussion</a:t>
            </a:r>
          </a:p>
        </p:txBody>
      </p:sp>
      <p:pic>
        <p:nvPicPr>
          <p:cNvPr id="127" name="Screen Shot 2021-10-20 at 11.18.24 AM.png" descr="Screen Shot 2021-10-20 at 11.18.24 AM.png"/>
          <p:cNvPicPr>
            <a:picLocks noChangeAspect="1"/>
          </p:cNvPicPr>
          <p:nvPr/>
        </p:nvPicPr>
        <p:blipFill>
          <a:blip r:embed="rId2"/>
          <a:stretch>
            <a:fillRect/>
          </a:stretch>
        </p:blipFill>
        <p:spPr>
          <a:xfrm>
            <a:off x="6248400" y="4761966"/>
            <a:ext cx="3376409" cy="1097333"/>
          </a:xfrm>
          <a:prstGeom prst="rect">
            <a:avLst/>
          </a:prstGeom>
          <a:ln w="12700">
            <a:miter lim="400000"/>
          </a:ln>
        </p:spPr>
      </p:pic>
      <p:sp>
        <p:nvSpPr>
          <p:cNvPr id="128" name="Source: Sherbourne Health Center Guidelines for Gender Affirming Primary Care with Trans and Non-binary Patients: A Quick Reference Guide For Primary Care Providers"/>
          <p:cNvSpPr txBox="1"/>
          <p:nvPr/>
        </p:nvSpPr>
        <p:spPr>
          <a:xfrm>
            <a:off x="2261687" y="6037182"/>
            <a:ext cx="6047888" cy="331950"/>
          </a:xfrm>
          <a:prstGeom prst="rect">
            <a:avLst/>
          </a:prstGeom>
          <a:ln w="12700">
            <a:miter lim="400000"/>
          </a:ln>
          <a:extLst>
            <a:ext uri="{C572A759-6A51-4108-AA02-DFA0A04FC94B}">
              <ma14:wrappingTextBoxFlag xmlns="" xmlns:ma14="http://schemas.microsoft.com/office/mac/drawingml/2011/main" val="1"/>
            </a:ext>
          </a:extLst>
        </p:spPr>
        <p:txBody>
          <a:bodyPr lIns="35719" tIns="35719" rIns="35719" bIns="35719" anchor="ctr">
            <a:spAutoFit/>
          </a:bodyPr>
          <a:lstStyle>
            <a:lvl1pPr algn="l">
              <a:defRPr sz="1200" b="0"/>
            </a:lvl1pPr>
          </a:lstStyle>
          <a:p>
            <a:r>
              <a:rPr sz="844"/>
              <a:t>Source: Sherbourne Health Center Guidelines for Gender Affirming Primary Care with Trans and Non-binary Patients: A Quick Reference Guide For Primary Care Providers</a:t>
            </a:r>
          </a:p>
        </p:txBody>
      </p:sp>
      <p:pic>
        <p:nvPicPr>
          <p:cNvPr id="2" name="Picture 1" descr="Icon&#10;&#10;Description automatically generated">
            <a:extLst>
              <a:ext uri="{FF2B5EF4-FFF2-40B4-BE49-F238E27FC236}">
                <a16:creationId xmlns:a16="http://schemas.microsoft.com/office/drawing/2014/main" id="{6ED61C6F-A1B5-9DC0-4F14-3B05D57320E9}"/>
              </a:ext>
            </a:extLst>
          </p:cNvPr>
          <p:cNvPicPr>
            <a:picLocks noChangeAspect="1"/>
          </p:cNvPicPr>
          <p:nvPr/>
        </p:nvPicPr>
        <p:blipFill>
          <a:blip r:embed="rId3"/>
          <a:stretch>
            <a:fillRect/>
          </a:stretch>
        </p:blipFill>
        <p:spPr>
          <a:xfrm rot="5400000">
            <a:off x="9803391" y="177222"/>
            <a:ext cx="1739900" cy="1385455"/>
          </a:xfrm>
          <a:prstGeom prst="rect">
            <a:avLst/>
          </a:prstGeom>
        </p:spPr>
      </p:pic>
    </p:spTree>
    <p:extLst>
      <p:ext uri="{BB962C8B-B14F-4D97-AF65-F5344CB8AC3E}">
        <p14:creationId xmlns:p14="http://schemas.microsoft.com/office/powerpoint/2010/main" val="1889367149"/>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Feminizing Hormone Therapy: Effects"/>
          <p:cNvSpPr txBox="1">
            <a:spLocks noGrp="1"/>
          </p:cNvSpPr>
          <p:nvPr>
            <p:ph type="title"/>
          </p:nvPr>
        </p:nvSpPr>
        <p:spPr>
          <a:xfrm>
            <a:off x="2053980" y="827875"/>
            <a:ext cx="8889587" cy="1105049"/>
          </a:xfrm>
          <a:prstGeom prst="rect">
            <a:avLst/>
          </a:prstGeom>
        </p:spPr>
        <p:txBody>
          <a:bodyPr/>
          <a:lstStyle>
            <a:lvl1pPr defTabSz="362204">
              <a:defRPr sz="4960"/>
            </a:lvl1pPr>
          </a:lstStyle>
          <a:p>
            <a:r>
              <a:rPr sz="4000" dirty="0"/>
              <a:t>Feminizing Hormone Therapy: Effects</a:t>
            </a:r>
          </a:p>
        </p:txBody>
      </p:sp>
      <p:pic>
        <p:nvPicPr>
          <p:cNvPr id="131" name="Screen Shot 2021-10-20 at 11.45.07 AM.png" descr="Screen Shot 2021-10-20 at 11.45.07 AM.png"/>
          <p:cNvPicPr>
            <a:picLocks noChangeAspect="1"/>
          </p:cNvPicPr>
          <p:nvPr/>
        </p:nvPicPr>
        <p:blipFill>
          <a:blip r:embed="rId2"/>
          <a:stretch>
            <a:fillRect/>
          </a:stretch>
        </p:blipFill>
        <p:spPr>
          <a:xfrm>
            <a:off x="2329543" y="2170708"/>
            <a:ext cx="6872309" cy="4130696"/>
          </a:xfrm>
          <a:prstGeom prst="rect">
            <a:avLst/>
          </a:prstGeom>
          <a:ln w="12700">
            <a:miter lim="400000"/>
          </a:ln>
        </p:spPr>
      </p:pic>
      <p:sp>
        <p:nvSpPr>
          <p:cNvPr id="132" name="Source: Sherbourne Health Center Guidelines for Gender Affirming Primary Care with Trans and Non-binary Patients: A Quick Reference Guide For Primary Care Providers"/>
          <p:cNvSpPr txBox="1"/>
          <p:nvPr/>
        </p:nvSpPr>
        <p:spPr>
          <a:xfrm>
            <a:off x="1940218" y="6311026"/>
            <a:ext cx="6047888" cy="331950"/>
          </a:xfrm>
          <a:prstGeom prst="rect">
            <a:avLst/>
          </a:prstGeom>
          <a:ln w="12700">
            <a:miter lim="400000"/>
          </a:ln>
          <a:extLst>
            <a:ext uri="{C572A759-6A51-4108-AA02-DFA0A04FC94B}">
              <ma14:wrappingTextBoxFlag xmlns="" xmlns:ma14="http://schemas.microsoft.com/office/mac/drawingml/2011/main" val="1"/>
            </a:ext>
          </a:extLst>
        </p:spPr>
        <p:txBody>
          <a:bodyPr lIns="35719" tIns="35719" rIns="35719" bIns="35719" anchor="ctr">
            <a:spAutoFit/>
          </a:bodyPr>
          <a:lstStyle>
            <a:lvl1pPr algn="l">
              <a:defRPr sz="1200" b="0"/>
            </a:lvl1pPr>
          </a:lstStyle>
          <a:p>
            <a:r>
              <a:rPr sz="844"/>
              <a:t>Source: Sherbourne Health Center Guidelines for Gender Affirming Primary Care with Trans and Non-binary Patients: A Quick Reference Guide For Primary Care Providers</a:t>
            </a:r>
          </a:p>
        </p:txBody>
      </p:sp>
      <p:pic>
        <p:nvPicPr>
          <p:cNvPr id="2" name="Picture 1" descr="Icon&#10;&#10;Description automatically generated">
            <a:extLst>
              <a:ext uri="{FF2B5EF4-FFF2-40B4-BE49-F238E27FC236}">
                <a16:creationId xmlns:a16="http://schemas.microsoft.com/office/drawing/2014/main" id="{E61E40D5-7A7B-FDF1-BD1B-D714229E7C2A}"/>
              </a:ext>
            </a:extLst>
          </p:cNvPr>
          <p:cNvPicPr>
            <a:picLocks noChangeAspect="1"/>
          </p:cNvPicPr>
          <p:nvPr/>
        </p:nvPicPr>
        <p:blipFill>
          <a:blip r:embed="rId3"/>
          <a:stretch>
            <a:fillRect/>
          </a:stretch>
        </p:blipFill>
        <p:spPr>
          <a:xfrm rot="5400000">
            <a:off x="9803391" y="177222"/>
            <a:ext cx="1739900" cy="1385455"/>
          </a:xfrm>
          <a:prstGeom prst="rect">
            <a:avLst/>
          </a:prstGeom>
        </p:spPr>
      </p:pic>
    </p:spTree>
    <p:extLst>
      <p:ext uri="{BB962C8B-B14F-4D97-AF65-F5344CB8AC3E}">
        <p14:creationId xmlns:p14="http://schemas.microsoft.com/office/powerpoint/2010/main" val="1934479189"/>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Feminizing Hormone Therapy: Medications &amp; Dosing"/>
          <p:cNvSpPr txBox="1">
            <a:spLocks noGrp="1"/>
          </p:cNvSpPr>
          <p:nvPr>
            <p:ph type="title"/>
          </p:nvPr>
        </p:nvSpPr>
        <p:spPr>
          <a:xfrm>
            <a:off x="2335998" y="835842"/>
            <a:ext cx="7804547" cy="969988"/>
          </a:xfrm>
          <a:prstGeom prst="rect">
            <a:avLst/>
          </a:prstGeom>
        </p:spPr>
        <p:txBody>
          <a:bodyPr/>
          <a:lstStyle>
            <a:lvl1pPr defTabSz="309625">
              <a:defRPr sz="4240"/>
            </a:lvl1pPr>
          </a:lstStyle>
          <a:p>
            <a:pPr algn="ctr"/>
            <a:r>
              <a:rPr sz="3600" dirty="0"/>
              <a:t>Feminizing Hormone Therapy: Medications &amp; Dosing</a:t>
            </a:r>
          </a:p>
        </p:txBody>
      </p:sp>
      <p:sp>
        <p:nvSpPr>
          <p:cNvPr id="135" name="Choose one anti-androgen + one formulation of estrogen…"/>
          <p:cNvSpPr txBox="1">
            <a:spLocks noGrp="1"/>
          </p:cNvSpPr>
          <p:nvPr>
            <p:ph type="body" sz="half" idx="1"/>
          </p:nvPr>
        </p:nvSpPr>
        <p:spPr>
          <a:xfrm>
            <a:off x="7434943" y="2814021"/>
            <a:ext cx="2541560" cy="3095882"/>
          </a:xfrm>
          <a:prstGeom prst="rect">
            <a:avLst/>
          </a:prstGeom>
        </p:spPr>
        <p:txBody>
          <a:bodyPr>
            <a:normAutofit fontScale="47500" lnSpcReduction="20000"/>
          </a:bodyPr>
          <a:lstStyle/>
          <a:p>
            <a:pPr marL="268774" indent="-268774" defTabSz="353246">
              <a:spcBef>
                <a:spcPts val="2531"/>
              </a:spcBef>
              <a:defRPr sz="2752"/>
            </a:pPr>
            <a:r>
              <a:rPr dirty="0"/>
              <a:t>Choose one anti-androgen + one formulation of estrogen</a:t>
            </a:r>
          </a:p>
          <a:p>
            <a:pPr marL="268774" indent="-268774" defTabSz="353246">
              <a:spcBef>
                <a:spcPts val="2531"/>
              </a:spcBef>
              <a:defRPr sz="2752"/>
            </a:pPr>
            <a:r>
              <a:rPr dirty="0"/>
              <a:t>Consider stepwise initiation if concerned about side effects</a:t>
            </a:r>
          </a:p>
          <a:p>
            <a:pPr marL="268774" indent="-268774" defTabSz="353246">
              <a:spcBef>
                <a:spcPts val="2531"/>
              </a:spcBef>
              <a:defRPr sz="2752"/>
            </a:pPr>
            <a:r>
              <a:rPr dirty="0"/>
              <a:t>Easy to get </a:t>
            </a:r>
            <a:r>
              <a:rPr dirty="0" err="1"/>
              <a:t>rx</a:t>
            </a:r>
            <a:r>
              <a:rPr dirty="0"/>
              <a:t> coverage, common drugs</a:t>
            </a:r>
          </a:p>
          <a:p>
            <a:pPr marL="268774" indent="-268774" defTabSz="353246">
              <a:spcBef>
                <a:spcPts val="2531"/>
              </a:spcBef>
              <a:defRPr sz="2752"/>
            </a:pPr>
            <a:r>
              <a:rPr dirty="0"/>
              <a:t>Cyproterone covered under Alberta Human Services Blue Cross via special authorization, estrogen validate not covered</a:t>
            </a:r>
          </a:p>
        </p:txBody>
      </p:sp>
      <p:sp>
        <p:nvSpPr>
          <p:cNvPr id="136" name="Source: Sherbourne Health Center Guidelines for Gender Affirming Primary Care with Trans and Non-binary Patients: A Quick Reference Guide For Primary Care Providers"/>
          <p:cNvSpPr txBox="1"/>
          <p:nvPr/>
        </p:nvSpPr>
        <p:spPr>
          <a:xfrm>
            <a:off x="2166437" y="6263401"/>
            <a:ext cx="6047888" cy="331950"/>
          </a:xfrm>
          <a:prstGeom prst="rect">
            <a:avLst/>
          </a:prstGeom>
          <a:ln w="12700">
            <a:miter lim="400000"/>
          </a:ln>
          <a:extLst>
            <a:ext uri="{C572A759-6A51-4108-AA02-DFA0A04FC94B}">
              <ma14:wrappingTextBoxFlag xmlns="" xmlns:ma14="http://schemas.microsoft.com/office/mac/drawingml/2011/main" val="1"/>
            </a:ext>
          </a:extLst>
        </p:spPr>
        <p:txBody>
          <a:bodyPr lIns="35719" tIns="35719" rIns="35719" bIns="35719" anchor="ctr">
            <a:spAutoFit/>
          </a:bodyPr>
          <a:lstStyle>
            <a:lvl1pPr algn="l">
              <a:defRPr sz="1200" b="0"/>
            </a:lvl1pPr>
          </a:lstStyle>
          <a:p>
            <a:r>
              <a:rPr sz="844"/>
              <a:t>Source: Sherbourne Health Center Guidelines for Gender Affirming Primary Care with Trans and Non-binary Patients: A Quick Reference Guide For Primary Care Providers</a:t>
            </a:r>
          </a:p>
        </p:txBody>
      </p:sp>
      <p:pic>
        <p:nvPicPr>
          <p:cNvPr id="137" name="Screen Shot 2021-10-20 at 11.53.14 AM.png" descr="Screen Shot 2021-10-20 at 11.53.14 AM.png"/>
          <p:cNvPicPr>
            <a:picLocks noChangeAspect="1"/>
          </p:cNvPicPr>
          <p:nvPr/>
        </p:nvPicPr>
        <p:blipFill>
          <a:blip r:embed="rId2"/>
          <a:stretch>
            <a:fillRect/>
          </a:stretch>
        </p:blipFill>
        <p:spPr>
          <a:xfrm>
            <a:off x="3200400" y="2554587"/>
            <a:ext cx="3037872" cy="3681875"/>
          </a:xfrm>
          <a:prstGeom prst="rect">
            <a:avLst/>
          </a:prstGeom>
          <a:ln w="12700">
            <a:miter lim="400000"/>
          </a:ln>
        </p:spPr>
      </p:pic>
      <p:pic>
        <p:nvPicPr>
          <p:cNvPr id="2" name="Picture 1" descr="Icon&#10;&#10;Description automatically generated">
            <a:extLst>
              <a:ext uri="{FF2B5EF4-FFF2-40B4-BE49-F238E27FC236}">
                <a16:creationId xmlns:a16="http://schemas.microsoft.com/office/drawing/2014/main" id="{4843EE3D-6381-BBCF-C17D-8444F1A519C6}"/>
              </a:ext>
            </a:extLst>
          </p:cNvPr>
          <p:cNvPicPr>
            <a:picLocks noChangeAspect="1"/>
          </p:cNvPicPr>
          <p:nvPr/>
        </p:nvPicPr>
        <p:blipFill>
          <a:blip r:embed="rId3"/>
          <a:stretch>
            <a:fillRect/>
          </a:stretch>
        </p:blipFill>
        <p:spPr>
          <a:xfrm rot="5400000">
            <a:off x="9803391" y="177222"/>
            <a:ext cx="1739900" cy="1385455"/>
          </a:xfrm>
          <a:prstGeom prst="rect">
            <a:avLst/>
          </a:prstGeom>
        </p:spPr>
      </p:pic>
    </p:spTree>
    <p:extLst>
      <p:ext uri="{BB962C8B-B14F-4D97-AF65-F5344CB8AC3E}">
        <p14:creationId xmlns:p14="http://schemas.microsoft.com/office/powerpoint/2010/main" val="3187133184"/>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Feminizing HRT: Safety &amp; Monitoring"/>
          <p:cNvSpPr txBox="1">
            <a:spLocks noGrp="1"/>
          </p:cNvSpPr>
          <p:nvPr>
            <p:ph type="title"/>
          </p:nvPr>
        </p:nvSpPr>
        <p:spPr>
          <a:xfrm>
            <a:off x="2193727" y="810648"/>
            <a:ext cx="7804547" cy="974453"/>
          </a:xfrm>
          <a:prstGeom prst="rect">
            <a:avLst/>
          </a:prstGeom>
        </p:spPr>
        <p:txBody>
          <a:bodyPr/>
          <a:lstStyle/>
          <a:p>
            <a:pPr lvl="1" algn="ctr" defTabSz="262880">
              <a:defRPr sz="5119"/>
            </a:pPr>
            <a:r>
              <a:rPr dirty="0">
                <a:solidFill>
                  <a:schemeClr val="bg1"/>
                </a:solidFill>
              </a:rPr>
              <a:t>Feminizing HRT: </a:t>
            </a:r>
            <a:br>
              <a:rPr lang="en-US" dirty="0">
                <a:solidFill>
                  <a:schemeClr val="bg1"/>
                </a:solidFill>
              </a:rPr>
            </a:br>
            <a:r>
              <a:rPr dirty="0">
                <a:solidFill>
                  <a:schemeClr val="bg1"/>
                </a:solidFill>
              </a:rPr>
              <a:t>Safety &amp; Monitoring</a:t>
            </a:r>
          </a:p>
        </p:txBody>
      </p:sp>
      <p:sp>
        <p:nvSpPr>
          <p:cNvPr id="140" name="Baseline labs + q3 months in first year of treatment, q6months in 2nd year and subsequently depending on pt’s risk level and stability of dosing…"/>
          <p:cNvSpPr txBox="1">
            <a:spLocks noGrp="1"/>
          </p:cNvSpPr>
          <p:nvPr>
            <p:ph type="body" idx="1"/>
          </p:nvPr>
        </p:nvSpPr>
        <p:spPr>
          <a:xfrm>
            <a:off x="2193728" y="1785100"/>
            <a:ext cx="7804547" cy="4894306"/>
          </a:xfrm>
          <a:prstGeom prst="rect">
            <a:avLst/>
          </a:prstGeom>
        </p:spPr>
        <p:txBody>
          <a:bodyPr>
            <a:normAutofit fontScale="70000" lnSpcReduction="20000"/>
          </a:bodyPr>
          <a:lstStyle/>
          <a:p>
            <a:pPr marL="250022" indent="-250022" defTabSz="328600">
              <a:spcBef>
                <a:spcPts val="2320"/>
              </a:spcBef>
              <a:defRPr sz="2560"/>
            </a:pPr>
            <a:r>
              <a:rPr dirty="0"/>
              <a:t>Baseline labs + q3 months in first year of treatment, q6months in 2nd year and subsequently depending on </a:t>
            </a:r>
            <a:r>
              <a:rPr dirty="0" err="1"/>
              <a:t>pt’s</a:t>
            </a:r>
            <a:r>
              <a:rPr dirty="0"/>
              <a:t> risk level and stability of dosing </a:t>
            </a:r>
          </a:p>
          <a:p>
            <a:pPr marL="250022" indent="-250022" defTabSz="328600">
              <a:spcBef>
                <a:spcPts val="2320"/>
              </a:spcBef>
              <a:defRPr sz="2560"/>
            </a:pPr>
            <a:r>
              <a:rPr dirty="0"/>
              <a:t>Similar considerations to exogenous estrogen given for other indications: </a:t>
            </a:r>
          </a:p>
          <a:p>
            <a:pPr marL="500045" lvl="1" indent="-250022" defTabSz="328600">
              <a:spcBef>
                <a:spcPts val="2320"/>
              </a:spcBef>
              <a:defRPr sz="2560"/>
            </a:pPr>
            <a:r>
              <a:rPr dirty="0"/>
              <a:t>VTE</a:t>
            </a:r>
          </a:p>
          <a:p>
            <a:pPr marL="500045" lvl="1" indent="-250022" defTabSz="328600">
              <a:spcBef>
                <a:spcPts val="2320"/>
              </a:spcBef>
              <a:defRPr sz="2560"/>
            </a:pPr>
            <a:r>
              <a:rPr dirty="0"/>
              <a:t>lipids/glucose optimized before and during treatment if needed</a:t>
            </a:r>
          </a:p>
          <a:p>
            <a:pPr marL="500045" lvl="1" indent="-250022" defTabSz="328600">
              <a:spcBef>
                <a:spcPts val="2320"/>
              </a:spcBef>
              <a:defRPr sz="2560"/>
            </a:pPr>
            <a:r>
              <a:rPr dirty="0"/>
              <a:t>Hepatic function </a:t>
            </a:r>
          </a:p>
          <a:p>
            <a:pPr marL="500045" lvl="1" indent="-250022" defTabSz="328600">
              <a:spcBef>
                <a:spcPts val="2320"/>
              </a:spcBef>
              <a:defRPr sz="2560"/>
            </a:pPr>
            <a:r>
              <a:rPr dirty="0"/>
              <a:t>Smoking status </a:t>
            </a:r>
          </a:p>
          <a:p>
            <a:pPr marL="500045" lvl="1" indent="-250022" defTabSz="328600">
              <a:spcBef>
                <a:spcPts val="2320"/>
              </a:spcBef>
              <a:defRPr sz="2560"/>
            </a:pPr>
            <a:r>
              <a:rPr dirty="0"/>
              <a:t>Transdermal dosing lower-risk than other routes of administration in patients with greater medical comorbidity profile </a:t>
            </a:r>
          </a:p>
        </p:txBody>
      </p:sp>
      <p:pic>
        <p:nvPicPr>
          <p:cNvPr id="2" name="Picture 1" descr="Icon&#10;&#10;Description automatically generated">
            <a:extLst>
              <a:ext uri="{FF2B5EF4-FFF2-40B4-BE49-F238E27FC236}">
                <a16:creationId xmlns:a16="http://schemas.microsoft.com/office/drawing/2014/main" id="{38D9D71C-8958-7703-0AE8-29AFACE26E89}"/>
              </a:ext>
            </a:extLst>
          </p:cNvPr>
          <p:cNvPicPr>
            <a:picLocks noChangeAspect="1"/>
          </p:cNvPicPr>
          <p:nvPr/>
        </p:nvPicPr>
        <p:blipFill>
          <a:blip r:embed="rId2"/>
          <a:stretch>
            <a:fillRect/>
          </a:stretch>
        </p:blipFill>
        <p:spPr>
          <a:xfrm rot="5400000">
            <a:off x="9803391" y="177222"/>
            <a:ext cx="1739900" cy="1385455"/>
          </a:xfrm>
          <a:prstGeom prst="rect">
            <a:avLst/>
          </a:prstGeom>
        </p:spPr>
      </p:pic>
    </p:spTree>
    <p:extLst>
      <p:ext uri="{BB962C8B-B14F-4D97-AF65-F5344CB8AC3E}">
        <p14:creationId xmlns:p14="http://schemas.microsoft.com/office/powerpoint/2010/main" val="3112964795"/>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3464" y="784412"/>
            <a:ext cx="7583487" cy="1044388"/>
          </a:xfrm>
        </p:spPr>
        <p:txBody>
          <a:bodyPr>
            <a:normAutofit fontScale="90000"/>
          </a:bodyPr>
          <a:lstStyle/>
          <a:p>
            <a:pPr algn="ctr"/>
            <a:r>
              <a:rPr lang="en-US" sz="4400" dirty="0"/>
              <a:t>Surgical transition - Feminization</a:t>
            </a:r>
          </a:p>
        </p:txBody>
      </p:sp>
      <p:sp>
        <p:nvSpPr>
          <p:cNvPr id="3" name="Content Placeholder 2"/>
          <p:cNvSpPr>
            <a:spLocks noGrp="1"/>
          </p:cNvSpPr>
          <p:nvPr>
            <p:ph idx="1"/>
          </p:nvPr>
        </p:nvSpPr>
        <p:spPr/>
        <p:txBody>
          <a:bodyPr>
            <a:normAutofit fontScale="62500" lnSpcReduction="20000"/>
          </a:bodyPr>
          <a:lstStyle/>
          <a:p>
            <a:pPr marL="0" indent="0" algn="ctr">
              <a:buNone/>
            </a:pPr>
            <a:r>
              <a:rPr lang="en-US" sz="6000" b="1" dirty="0"/>
              <a:t> </a:t>
            </a:r>
          </a:p>
          <a:p>
            <a:pPr marL="0" indent="0">
              <a:buNone/>
            </a:pPr>
            <a:r>
              <a:rPr lang="en-US" sz="4300" dirty="0"/>
              <a:t>TOP - augmentation</a:t>
            </a:r>
          </a:p>
          <a:p>
            <a:pPr marL="0" indent="0">
              <a:buNone/>
            </a:pPr>
            <a:r>
              <a:rPr lang="en-US" sz="4300" dirty="0"/>
              <a:t>Orchiectomy</a:t>
            </a:r>
          </a:p>
          <a:p>
            <a:pPr marL="0" indent="0">
              <a:buNone/>
            </a:pPr>
            <a:r>
              <a:rPr lang="en-US" sz="4300" dirty="0"/>
              <a:t>BOTTOM </a:t>
            </a:r>
          </a:p>
          <a:p>
            <a:pPr marL="0" indent="0">
              <a:buNone/>
            </a:pPr>
            <a:r>
              <a:rPr lang="en-US" sz="4300" dirty="0"/>
              <a:t>Feminizing face FFS / body</a:t>
            </a:r>
          </a:p>
          <a:p>
            <a:pPr marL="0" indent="0">
              <a:buNone/>
            </a:pPr>
            <a:r>
              <a:rPr lang="en-US" sz="4300" dirty="0"/>
              <a:t>Tracheal shave </a:t>
            </a:r>
          </a:p>
          <a:p>
            <a:pPr marL="0" indent="0">
              <a:buNone/>
            </a:pPr>
            <a:r>
              <a:rPr lang="en-US" sz="4300" dirty="0"/>
              <a:t>Vocal cord</a:t>
            </a:r>
          </a:p>
          <a:p>
            <a:pPr marL="0" indent="0">
              <a:buNone/>
            </a:pPr>
            <a:endParaRPr lang="en-US" b="1" dirty="0"/>
          </a:p>
        </p:txBody>
      </p:sp>
      <p:pic>
        <p:nvPicPr>
          <p:cNvPr id="5" name="Picture 4" descr="Icon&#10;&#10;Description automatically generated">
            <a:extLst>
              <a:ext uri="{FF2B5EF4-FFF2-40B4-BE49-F238E27FC236}">
                <a16:creationId xmlns:a16="http://schemas.microsoft.com/office/drawing/2014/main" id="{1EEEBF1D-5019-FC42-C7FF-D1A0296A866E}"/>
              </a:ext>
            </a:extLst>
          </p:cNvPr>
          <p:cNvPicPr>
            <a:picLocks noChangeAspect="1"/>
          </p:cNvPicPr>
          <p:nvPr/>
        </p:nvPicPr>
        <p:blipFill>
          <a:blip r:embed="rId2"/>
          <a:stretch>
            <a:fillRect/>
          </a:stretch>
        </p:blipFill>
        <p:spPr>
          <a:xfrm rot="5400000">
            <a:off x="9803391" y="177222"/>
            <a:ext cx="1739900" cy="1385455"/>
          </a:xfrm>
          <a:prstGeom prst="rect">
            <a:avLst/>
          </a:prstGeom>
        </p:spPr>
      </p:pic>
    </p:spTree>
    <p:extLst>
      <p:ext uri="{BB962C8B-B14F-4D97-AF65-F5344CB8AC3E}">
        <p14:creationId xmlns:p14="http://schemas.microsoft.com/office/powerpoint/2010/main" val="7835006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83747-7AE6-2042-B328-9C38431D16DD}"/>
              </a:ext>
            </a:extLst>
          </p:cNvPr>
          <p:cNvSpPr>
            <a:spLocks noGrp="1"/>
          </p:cNvSpPr>
          <p:nvPr>
            <p:ph type="title"/>
          </p:nvPr>
        </p:nvSpPr>
        <p:spPr/>
        <p:txBody>
          <a:bodyPr/>
          <a:lstStyle/>
          <a:p>
            <a:r>
              <a:rPr lang="en-US" dirty="0"/>
              <a:t>NUANCES / Challenges </a:t>
            </a:r>
          </a:p>
        </p:txBody>
      </p:sp>
      <p:sp>
        <p:nvSpPr>
          <p:cNvPr id="3" name="Content Placeholder 2">
            <a:extLst>
              <a:ext uri="{FF2B5EF4-FFF2-40B4-BE49-F238E27FC236}">
                <a16:creationId xmlns:a16="http://schemas.microsoft.com/office/drawing/2014/main" id="{133BD577-F01E-9648-84F9-46257B84EA4E}"/>
              </a:ext>
            </a:extLst>
          </p:cNvPr>
          <p:cNvSpPr>
            <a:spLocks noGrp="1"/>
          </p:cNvSpPr>
          <p:nvPr>
            <p:ph idx="1"/>
          </p:nvPr>
        </p:nvSpPr>
        <p:spPr/>
        <p:txBody>
          <a:bodyPr/>
          <a:lstStyle/>
          <a:p>
            <a:r>
              <a:rPr lang="en-US" dirty="0"/>
              <a:t>Subtle feminization only “I don’t want to pass”</a:t>
            </a:r>
          </a:p>
          <a:p>
            <a:r>
              <a:rPr lang="en-US" dirty="0"/>
              <a:t>“fem-boy” (feminization with no breast development)</a:t>
            </a:r>
          </a:p>
          <a:p>
            <a:r>
              <a:rPr lang="en-US" dirty="0"/>
              <a:t>Truly androgenous – “I want someone to be totally confused as to what gender I am” </a:t>
            </a:r>
          </a:p>
          <a:p>
            <a:r>
              <a:rPr lang="en-US" dirty="0"/>
              <a:t>”I want the best of both worlds” – breast augmentation surgery with fully functional penis </a:t>
            </a:r>
          </a:p>
          <a:p>
            <a:endParaRPr lang="en-US" dirty="0"/>
          </a:p>
        </p:txBody>
      </p:sp>
      <p:pic>
        <p:nvPicPr>
          <p:cNvPr id="4" name="Picture 3" descr="Icon&#10;&#10;Description automatically generated">
            <a:extLst>
              <a:ext uri="{FF2B5EF4-FFF2-40B4-BE49-F238E27FC236}">
                <a16:creationId xmlns:a16="http://schemas.microsoft.com/office/drawing/2014/main" id="{66FE7A64-FF37-11CA-DE21-61E8D6EF3B69}"/>
              </a:ext>
            </a:extLst>
          </p:cNvPr>
          <p:cNvPicPr>
            <a:picLocks noChangeAspect="1"/>
          </p:cNvPicPr>
          <p:nvPr/>
        </p:nvPicPr>
        <p:blipFill>
          <a:blip r:embed="rId2"/>
          <a:stretch>
            <a:fillRect/>
          </a:stretch>
        </p:blipFill>
        <p:spPr>
          <a:xfrm rot="5400000">
            <a:off x="9803391" y="177222"/>
            <a:ext cx="1739900" cy="1385455"/>
          </a:xfrm>
          <a:prstGeom prst="rect">
            <a:avLst/>
          </a:prstGeom>
        </p:spPr>
      </p:pic>
    </p:spTree>
    <p:extLst>
      <p:ext uri="{BB962C8B-B14F-4D97-AF65-F5344CB8AC3E}">
        <p14:creationId xmlns:p14="http://schemas.microsoft.com/office/powerpoint/2010/main" val="42946703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67D1E-055E-F64C-B46B-660DCCD9AC54}"/>
              </a:ext>
            </a:extLst>
          </p:cNvPr>
          <p:cNvSpPr>
            <a:spLocks noGrp="1"/>
          </p:cNvSpPr>
          <p:nvPr>
            <p:ph type="title"/>
          </p:nvPr>
        </p:nvSpPr>
        <p:spPr/>
        <p:txBody>
          <a:bodyPr/>
          <a:lstStyle/>
          <a:p>
            <a:pPr algn="ctr"/>
            <a:r>
              <a:rPr lang="en-US" dirty="0">
                <a:solidFill>
                  <a:srgbClr val="FF0000"/>
                </a:solidFill>
              </a:rPr>
              <a:t>MASCULINIZING</a:t>
            </a:r>
          </a:p>
        </p:txBody>
      </p:sp>
      <p:pic>
        <p:nvPicPr>
          <p:cNvPr id="7" name="Content Placeholder 6" descr="A person with no shirt&#10;&#10;Description automatically generated with medium confidence">
            <a:extLst>
              <a:ext uri="{FF2B5EF4-FFF2-40B4-BE49-F238E27FC236}">
                <a16:creationId xmlns:a16="http://schemas.microsoft.com/office/drawing/2014/main" id="{CB7EE380-E0D2-B747-9D7B-30C35C4A3CEF}"/>
              </a:ext>
            </a:extLst>
          </p:cNvPr>
          <p:cNvPicPr>
            <a:picLocks noGrp="1" noChangeAspect="1"/>
          </p:cNvPicPr>
          <p:nvPr>
            <p:ph idx="1"/>
          </p:nvPr>
        </p:nvPicPr>
        <p:blipFill>
          <a:blip r:embed="rId2"/>
          <a:stretch>
            <a:fillRect/>
          </a:stretch>
        </p:blipFill>
        <p:spPr>
          <a:xfrm>
            <a:off x="2676804" y="1684864"/>
            <a:ext cx="5717711" cy="4199468"/>
          </a:xfrm>
        </p:spPr>
      </p:pic>
      <p:sp>
        <p:nvSpPr>
          <p:cNvPr id="5" name="TextBox 4">
            <a:extLst>
              <a:ext uri="{FF2B5EF4-FFF2-40B4-BE49-F238E27FC236}">
                <a16:creationId xmlns:a16="http://schemas.microsoft.com/office/drawing/2014/main" id="{CF297168-684E-E745-A8E9-61E71175945A}"/>
              </a:ext>
            </a:extLst>
          </p:cNvPr>
          <p:cNvSpPr txBox="1"/>
          <p:nvPr/>
        </p:nvSpPr>
        <p:spPr>
          <a:xfrm>
            <a:off x="6594143" y="6192967"/>
            <a:ext cx="4572000" cy="369332"/>
          </a:xfrm>
          <a:prstGeom prst="rect">
            <a:avLst/>
          </a:prstGeom>
          <a:noFill/>
        </p:spPr>
        <p:txBody>
          <a:bodyPr wrap="square">
            <a:spAutoFit/>
          </a:bodyPr>
          <a:lstStyle/>
          <a:p>
            <a:r>
              <a:rPr lang="en-US" dirty="0">
                <a:hlinkClick r:id="rId3">
                  <a:extLst>
                    <a:ext uri="{A12FA001-AC4F-418D-AE19-62706E023703}">
                      <ahyp:hlinkClr xmlns:ahyp="http://schemas.microsoft.com/office/drawing/2018/hyperlinkcolor" val="tx"/>
                    </a:ext>
                  </a:extLst>
                </a:hlinkClick>
              </a:rPr>
              <a:t>https://thetranscenter.com/transmen/</a:t>
            </a:r>
            <a:endParaRPr lang="en-US" dirty="0"/>
          </a:p>
        </p:txBody>
      </p:sp>
      <p:pic>
        <p:nvPicPr>
          <p:cNvPr id="3" name="Picture 2" descr="Icon&#10;&#10;Description automatically generated">
            <a:extLst>
              <a:ext uri="{FF2B5EF4-FFF2-40B4-BE49-F238E27FC236}">
                <a16:creationId xmlns:a16="http://schemas.microsoft.com/office/drawing/2014/main" id="{4701C875-1101-7D89-9915-C7808C2CB7D6}"/>
              </a:ext>
            </a:extLst>
          </p:cNvPr>
          <p:cNvPicPr>
            <a:picLocks noChangeAspect="1"/>
          </p:cNvPicPr>
          <p:nvPr/>
        </p:nvPicPr>
        <p:blipFill>
          <a:blip r:embed="rId4"/>
          <a:stretch>
            <a:fillRect/>
          </a:stretch>
        </p:blipFill>
        <p:spPr>
          <a:xfrm rot="5400000">
            <a:off x="9803391" y="177222"/>
            <a:ext cx="1739900" cy="1385455"/>
          </a:xfrm>
          <a:prstGeom prst="rect">
            <a:avLst/>
          </a:prstGeom>
        </p:spPr>
      </p:pic>
    </p:spTree>
    <p:extLst>
      <p:ext uri="{BB962C8B-B14F-4D97-AF65-F5344CB8AC3E}">
        <p14:creationId xmlns:p14="http://schemas.microsoft.com/office/powerpoint/2010/main" val="5343291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8EDC1107-9B99-7F42-B126-8F9E4C8A0989}"/>
              </a:ext>
            </a:extLst>
          </p:cNvPr>
          <p:cNvGrpSpPr/>
          <p:nvPr/>
        </p:nvGrpSpPr>
        <p:grpSpPr>
          <a:xfrm>
            <a:off x="1524000" y="-114711"/>
            <a:ext cx="9144000" cy="2062037"/>
            <a:chOff x="0" y="0"/>
            <a:chExt cx="2195143" cy="2469535"/>
          </a:xfrm>
          <a:solidFill>
            <a:schemeClr val="tx1"/>
          </a:solidFill>
        </p:grpSpPr>
        <p:sp>
          <p:nvSpPr>
            <p:cNvPr id="5" name="Freeform 3">
              <a:extLst>
                <a:ext uri="{FF2B5EF4-FFF2-40B4-BE49-F238E27FC236}">
                  <a16:creationId xmlns:a16="http://schemas.microsoft.com/office/drawing/2014/main" id="{867982AC-A753-3E44-A257-233495EA9A8E}"/>
                </a:ext>
              </a:extLst>
            </p:cNvPr>
            <p:cNvSpPr/>
            <p:nvPr/>
          </p:nvSpPr>
          <p:spPr>
            <a:xfrm>
              <a:off x="0" y="0"/>
              <a:ext cx="2195143" cy="2469536"/>
            </a:xfrm>
            <a:custGeom>
              <a:avLst/>
              <a:gdLst/>
              <a:ahLst/>
              <a:cxnLst/>
              <a:rect l="l" t="t" r="r" b="b"/>
              <a:pathLst>
                <a:path w="2195143" h="2469536">
                  <a:moveTo>
                    <a:pt x="0" y="0"/>
                  </a:moveTo>
                  <a:lnTo>
                    <a:pt x="2195143" y="0"/>
                  </a:lnTo>
                  <a:lnTo>
                    <a:pt x="2195143" y="2469536"/>
                  </a:lnTo>
                  <a:lnTo>
                    <a:pt x="0" y="2469536"/>
                  </a:lnTo>
                  <a:close/>
                </a:path>
              </a:pathLst>
            </a:custGeom>
            <a:grpFill/>
          </p:spPr>
          <p:txBody>
            <a:bodyPr/>
            <a:lstStyle/>
            <a:p>
              <a:endParaRPr lang="en-US" dirty="0"/>
            </a:p>
          </p:txBody>
        </p:sp>
      </p:grpSp>
      <p:sp>
        <p:nvSpPr>
          <p:cNvPr id="3" name="Content Placeholder 2"/>
          <p:cNvSpPr>
            <a:spLocks noGrp="1"/>
          </p:cNvSpPr>
          <p:nvPr>
            <p:ph idx="1"/>
          </p:nvPr>
        </p:nvSpPr>
        <p:spPr>
          <a:xfrm>
            <a:off x="4263035" y="2245544"/>
            <a:ext cx="5403623" cy="4208930"/>
          </a:xfrm>
        </p:spPr>
        <p:txBody>
          <a:bodyPr/>
          <a:lstStyle/>
          <a:p>
            <a:pPr marL="0" indent="0">
              <a:buNone/>
            </a:pPr>
            <a:r>
              <a:rPr lang="en-US" b="1" dirty="0" err="1"/>
              <a:t>Taib</a:t>
            </a:r>
            <a:r>
              <a:rPr lang="en-US" b="1" dirty="0"/>
              <a:t> Haman (22)</a:t>
            </a:r>
          </a:p>
          <a:p>
            <a:r>
              <a:rPr lang="en-US" dirty="0"/>
              <a:t>AFAB</a:t>
            </a:r>
          </a:p>
          <a:p>
            <a:r>
              <a:rPr lang="en-US" dirty="0"/>
              <a:t>Non-binary Trans </a:t>
            </a:r>
            <a:r>
              <a:rPr lang="en-US" dirty="0" err="1"/>
              <a:t>Masc</a:t>
            </a:r>
            <a:r>
              <a:rPr lang="en-US" dirty="0"/>
              <a:t> </a:t>
            </a:r>
          </a:p>
          <a:p>
            <a:r>
              <a:rPr lang="en-US" dirty="0"/>
              <a:t>He/Him They/</a:t>
            </a:r>
            <a:r>
              <a:rPr lang="en-US" dirty="0" err="1"/>
              <a:t>thempronouns</a:t>
            </a:r>
            <a:r>
              <a:rPr lang="en-US" dirty="0"/>
              <a:t> </a:t>
            </a:r>
          </a:p>
          <a:p>
            <a:r>
              <a:rPr lang="en-US" dirty="0"/>
              <a:t>Seeking HRT (Testosterone) and Top surgery</a:t>
            </a:r>
          </a:p>
          <a:p>
            <a:r>
              <a:rPr lang="en-US" dirty="0"/>
              <a:t>Currently in school for journalism and smokes</a:t>
            </a:r>
          </a:p>
        </p:txBody>
      </p:sp>
      <p:sp>
        <p:nvSpPr>
          <p:cNvPr id="7" name="Title 6">
            <a:extLst>
              <a:ext uri="{FF2B5EF4-FFF2-40B4-BE49-F238E27FC236}">
                <a16:creationId xmlns:a16="http://schemas.microsoft.com/office/drawing/2014/main" id="{BC670B7D-33E1-BE4D-A5F1-9BB434C8E3D1}"/>
              </a:ext>
            </a:extLst>
          </p:cNvPr>
          <p:cNvSpPr>
            <a:spLocks noGrp="1"/>
          </p:cNvSpPr>
          <p:nvPr>
            <p:ph type="title"/>
          </p:nvPr>
        </p:nvSpPr>
        <p:spPr>
          <a:xfrm>
            <a:off x="2421167" y="1058732"/>
            <a:ext cx="7583487" cy="1044388"/>
          </a:xfrm>
        </p:spPr>
        <p:txBody>
          <a:bodyPr/>
          <a:lstStyle/>
          <a:p>
            <a:pPr algn="ctr"/>
            <a:r>
              <a:rPr lang="en-US" sz="4000" b="1" dirty="0">
                <a:latin typeface="Euclid Circular A 2"/>
              </a:rPr>
              <a:t>Patient Experiences </a:t>
            </a:r>
            <a:br>
              <a:rPr lang="en-US" sz="4000" b="1" dirty="0">
                <a:latin typeface="Euclid Circular A 2"/>
              </a:rPr>
            </a:br>
            <a:endParaRPr lang="en-US" dirty="0"/>
          </a:p>
        </p:txBody>
      </p:sp>
      <p:pic>
        <p:nvPicPr>
          <p:cNvPr id="6" name="Picture 5" descr="Shape&#10;&#10;Description automatically generated">
            <a:extLst>
              <a:ext uri="{FF2B5EF4-FFF2-40B4-BE49-F238E27FC236}">
                <a16:creationId xmlns:a16="http://schemas.microsoft.com/office/drawing/2014/main" id="{C2975CE7-961D-4846-BCDD-FDA9296CE8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5053" y="2245545"/>
            <a:ext cx="1289731" cy="4390571"/>
          </a:xfrm>
          <a:prstGeom prst="rect">
            <a:avLst/>
          </a:prstGeom>
        </p:spPr>
      </p:pic>
      <p:pic>
        <p:nvPicPr>
          <p:cNvPr id="2" name="Picture 1" descr="Icon&#10;&#10;Description automatically generated">
            <a:extLst>
              <a:ext uri="{FF2B5EF4-FFF2-40B4-BE49-F238E27FC236}">
                <a16:creationId xmlns:a16="http://schemas.microsoft.com/office/drawing/2014/main" id="{261F9DD5-CA13-619A-5824-A480B61A246A}"/>
              </a:ext>
            </a:extLst>
          </p:cNvPr>
          <p:cNvPicPr>
            <a:picLocks noChangeAspect="1"/>
          </p:cNvPicPr>
          <p:nvPr/>
        </p:nvPicPr>
        <p:blipFill>
          <a:blip r:embed="rId3"/>
          <a:stretch>
            <a:fillRect/>
          </a:stretch>
        </p:blipFill>
        <p:spPr>
          <a:xfrm rot="5400000">
            <a:off x="9803391" y="177222"/>
            <a:ext cx="1739900" cy="1385455"/>
          </a:xfrm>
          <a:prstGeom prst="rect">
            <a:avLst/>
          </a:prstGeom>
        </p:spPr>
      </p:pic>
    </p:spTree>
    <p:extLst>
      <p:ext uri="{BB962C8B-B14F-4D97-AF65-F5344CB8AC3E}">
        <p14:creationId xmlns:p14="http://schemas.microsoft.com/office/powerpoint/2010/main" val="27552507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a:extLst>
              <a:ext uri="{FF2B5EF4-FFF2-40B4-BE49-F238E27FC236}">
                <a16:creationId xmlns:a16="http://schemas.microsoft.com/office/drawing/2014/main" id="{BE3DF923-B6EA-47F8-8414-F272B30783C2}"/>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2434" t="31672" r="26472" b="-1418"/>
          <a:stretch/>
        </p:blipFill>
        <p:spPr>
          <a:xfrm rot="10800000">
            <a:off x="-2" y="4851400"/>
            <a:ext cx="2515695" cy="2006597"/>
          </a:xfrm>
          <a:prstGeom prst="rect">
            <a:avLst/>
          </a:prstGeom>
        </p:spPr>
      </p:pic>
      <p:pic>
        <p:nvPicPr>
          <p:cNvPr id="2" name="Picture 2">
            <a:extLst>
              <a:ext uri="{C183D7F6-B498-43B3-948B-1728B52AA6E4}">
                <adec:decorative xmlns:adec="http://schemas.microsoft.com/office/drawing/2017/decorative" val="1"/>
              </a:ext>
            </a:extLst>
          </p:cNvPr>
          <p:cNvPicPr>
            <a:picLocks noChangeAspect="1"/>
          </p:cNvPicPr>
          <p:nvPr/>
        </p:nvPicPr>
        <p:blipFill rotWithShape="1">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l="36391" t="45014"/>
          <a:stretch/>
        </p:blipFill>
        <p:spPr>
          <a:xfrm flipH="1">
            <a:off x="6178172" y="1"/>
            <a:ext cx="6013825" cy="5562599"/>
          </a:xfrm>
          <a:prstGeom prst="rect">
            <a:avLst/>
          </a:prstGeom>
        </p:spPr>
      </p:pic>
      <p:sp>
        <p:nvSpPr>
          <p:cNvPr id="4" name="TextBox 4"/>
          <p:cNvSpPr txBox="1"/>
          <p:nvPr/>
        </p:nvSpPr>
        <p:spPr>
          <a:xfrm>
            <a:off x="7822787" y="1143000"/>
            <a:ext cx="4221643" cy="2441246"/>
          </a:xfrm>
          <a:prstGeom prst="rect">
            <a:avLst/>
          </a:prstGeom>
        </p:spPr>
        <p:txBody>
          <a:bodyPr lIns="0" tIns="0" rIns="0" bIns="0" rtlCol="0" anchor="t">
            <a:spAutoFit/>
          </a:bodyPr>
          <a:lstStyle/>
          <a:p>
            <a:pPr algn="ctr">
              <a:lnSpc>
                <a:spcPts val="6506"/>
              </a:lnSpc>
            </a:pPr>
            <a:r>
              <a:rPr lang="en-US" sz="4400" dirty="0">
                <a:solidFill>
                  <a:srgbClr val="000000"/>
                </a:solidFill>
                <a:latin typeface="Arimo Bold"/>
              </a:rPr>
              <a:t>Mitigating </a:t>
            </a:r>
          </a:p>
          <a:p>
            <a:pPr algn="ctr">
              <a:lnSpc>
                <a:spcPts val="6506"/>
              </a:lnSpc>
            </a:pPr>
            <a:r>
              <a:rPr lang="en-US" sz="4400" dirty="0" err="1">
                <a:solidFill>
                  <a:srgbClr val="000000"/>
                </a:solidFill>
                <a:latin typeface="Arimo Bold"/>
              </a:rPr>
              <a:t>Pontential</a:t>
            </a:r>
            <a:r>
              <a:rPr lang="en-US" sz="4400" dirty="0">
                <a:solidFill>
                  <a:srgbClr val="000000"/>
                </a:solidFill>
                <a:latin typeface="Arimo Bold"/>
              </a:rPr>
              <a:t> </a:t>
            </a:r>
          </a:p>
          <a:p>
            <a:pPr algn="ctr">
              <a:lnSpc>
                <a:spcPts val="6506"/>
              </a:lnSpc>
            </a:pPr>
            <a:r>
              <a:rPr lang="en-US" sz="4400" dirty="0">
                <a:solidFill>
                  <a:srgbClr val="000000"/>
                </a:solidFill>
                <a:latin typeface="Arimo Bold"/>
              </a:rPr>
              <a:t>Bias</a:t>
            </a:r>
          </a:p>
        </p:txBody>
      </p:sp>
      <p:sp>
        <p:nvSpPr>
          <p:cNvPr id="5" name="TextBox 5"/>
          <p:cNvSpPr txBox="1"/>
          <p:nvPr/>
        </p:nvSpPr>
        <p:spPr>
          <a:xfrm>
            <a:off x="203550" y="1579658"/>
            <a:ext cx="7471670" cy="3226909"/>
          </a:xfrm>
          <a:prstGeom prst="rect">
            <a:avLst/>
          </a:prstGeom>
        </p:spPr>
        <p:txBody>
          <a:bodyPr wrap="square" lIns="0" tIns="0" rIns="0" bIns="0" rtlCol="0" anchor="t">
            <a:spAutoFit/>
          </a:bodyPr>
          <a:lstStyle/>
          <a:p>
            <a:pPr>
              <a:lnSpc>
                <a:spcPts val="2322"/>
              </a:lnSpc>
            </a:pPr>
            <a:r>
              <a:rPr lang="en-US" sz="1867" dirty="0">
                <a:solidFill>
                  <a:srgbClr val="FF0000"/>
                </a:solidFill>
              </a:rPr>
              <a:t> </a:t>
            </a:r>
          </a:p>
          <a:p>
            <a:pPr>
              <a:lnSpc>
                <a:spcPts val="2322"/>
              </a:lnSpc>
            </a:pPr>
            <a:r>
              <a:rPr lang="en-US" sz="1867" b="1" dirty="0">
                <a:solidFill>
                  <a:srgbClr val="FF0000"/>
                </a:solidFill>
              </a:rPr>
              <a:t>Mitigating Potential Bias </a:t>
            </a:r>
          </a:p>
          <a:p>
            <a:pPr>
              <a:lnSpc>
                <a:spcPts val="2322"/>
              </a:lnSpc>
            </a:pPr>
            <a:r>
              <a:rPr lang="en-US" sz="1867" dirty="0">
                <a:solidFill>
                  <a:srgbClr val="FF0000"/>
                </a:solidFill>
              </a:rPr>
              <a:t>Within the discussion of any medical diagnosis Dr Ted Jablonski will mention non-pharmacologic and pharmacologic therapies that are of use, compare and contrast them and discuss the pros and cons of each, presenting the information in the most non-biased way possible. </a:t>
            </a:r>
          </a:p>
          <a:p>
            <a:pPr>
              <a:lnSpc>
                <a:spcPts val="2322"/>
              </a:lnSpc>
            </a:pPr>
            <a:endParaRPr lang="en-US" sz="1867" dirty="0">
              <a:solidFill>
                <a:srgbClr val="FF0000"/>
              </a:solidFill>
              <a:latin typeface="Arimo"/>
            </a:endParaRPr>
          </a:p>
          <a:p>
            <a:pPr>
              <a:lnSpc>
                <a:spcPts val="2322"/>
              </a:lnSpc>
            </a:pPr>
            <a:r>
              <a:rPr lang="en-US" sz="1867" dirty="0">
                <a:solidFill>
                  <a:srgbClr val="FF0000"/>
                </a:solidFill>
                <a:latin typeface="Arimo"/>
              </a:rPr>
              <a:t>Off-Label use of any medication will be declared –  </a:t>
            </a:r>
            <a:r>
              <a:rPr lang="en-US" sz="1867" dirty="0" err="1">
                <a:solidFill>
                  <a:srgbClr val="FF0000"/>
                </a:solidFill>
                <a:latin typeface="Arimo"/>
              </a:rPr>
              <a:t>ie</a:t>
            </a:r>
            <a:r>
              <a:rPr lang="en-US" sz="1867" dirty="0">
                <a:solidFill>
                  <a:srgbClr val="FF0000"/>
                </a:solidFill>
                <a:latin typeface="Arimo"/>
              </a:rPr>
              <a:t>. ALL MEDICATIONS in this presentation </a:t>
            </a:r>
            <a:endParaRPr lang="en-US" sz="1659" dirty="0">
              <a:solidFill>
                <a:srgbClr val="FF0000"/>
              </a:solidFill>
              <a:latin typeface="Arimo"/>
            </a:endParaRPr>
          </a:p>
          <a:p>
            <a:pPr>
              <a:lnSpc>
                <a:spcPts val="2322"/>
              </a:lnSpc>
            </a:pPr>
            <a:endParaRPr lang="en-US" sz="1659" dirty="0">
              <a:solidFill>
                <a:srgbClr val="000000"/>
              </a:solidFill>
              <a:latin typeface="Arimo"/>
            </a:endParaRPr>
          </a:p>
        </p:txBody>
      </p:sp>
      <p:sp>
        <p:nvSpPr>
          <p:cNvPr id="3" name="Title 2">
            <a:extLst>
              <a:ext uri="{FF2B5EF4-FFF2-40B4-BE49-F238E27FC236}">
                <a16:creationId xmlns:a16="http://schemas.microsoft.com/office/drawing/2014/main" id="{42DCD8B7-3DF0-4262-86DF-C91A5C62A2D8}"/>
              </a:ext>
              <a:ext uri="{C183D7F6-B498-43B3-948B-1728B52AA6E4}">
                <adec:decorative xmlns:adec="http://schemas.microsoft.com/office/drawing/2017/decorative" val="1"/>
              </a:ext>
            </a:extLst>
          </p:cNvPr>
          <p:cNvSpPr>
            <a:spLocks noGrp="1"/>
          </p:cNvSpPr>
          <p:nvPr>
            <p:ph type="title" idx="4294967295"/>
          </p:nvPr>
        </p:nvSpPr>
        <p:spPr>
          <a:xfrm>
            <a:off x="3434972" y="-842799"/>
            <a:ext cx="5486400" cy="762000"/>
          </a:xfrm>
        </p:spPr>
        <p:txBody>
          <a:bodyPr>
            <a:normAutofit fontScale="90000"/>
          </a:bodyPr>
          <a:lstStyle/>
          <a:p>
            <a:r>
              <a:rPr lang="en-US" dirty="0"/>
              <a:t>COI – Disclosure of Financial Support</a:t>
            </a:r>
          </a:p>
        </p:txBody>
      </p:sp>
    </p:spTree>
    <p:extLst>
      <p:ext uri="{BB962C8B-B14F-4D97-AF65-F5344CB8AC3E}">
        <p14:creationId xmlns:p14="http://schemas.microsoft.com/office/powerpoint/2010/main" val="4256253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8EDC1107-9B99-7F42-B126-8F9E4C8A0989}"/>
              </a:ext>
            </a:extLst>
          </p:cNvPr>
          <p:cNvGrpSpPr/>
          <p:nvPr/>
        </p:nvGrpSpPr>
        <p:grpSpPr>
          <a:xfrm>
            <a:off x="1524000" y="-114711"/>
            <a:ext cx="9144000" cy="2062037"/>
            <a:chOff x="0" y="0"/>
            <a:chExt cx="2195143" cy="2469535"/>
          </a:xfrm>
          <a:solidFill>
            <a:schemeClr val="tx1"/>
          </a:solidFill>
        </p:grpSpPr>
        <p:sp>
          <p:nvSpPr>
            <p:cNvPr id="5" name="Freeform 3">
              <a:extLst>
                <a:ext uri="{FF2B5EF4-FFF2-40B4-BE49-F238E27FC236}">
                  <a16:creationId xmlns:a16="http://schemas.microsoft.com/office/drawing/2014/main" id="{867982AC-A753-3E44-A257-233495EA9A8E}"/>
                </a:ext>
              </a:extLst>
            </p:cNvPr>
            <p:cNvSpPr/>
            <p:nvPr/>
          </p:nvSpPr>
          <p:spPr>
            <a:xfrm>
              <a:off x="0" y="0"/>
              <a:ext cx="2195143" cy="2469536"/>
            </a:xfrm>
            <a:custGeom>
              <a:avLst/>
              <a:gdLst/>
              <a:ahLst/>
              <a:cxnLst/>
              <a:rect l="l" t="t" r="r" b="b"/>
              <a:pathLst>
                <a:path w="2195143" h="2469536">
                  <a:moveTo>
                    <a:pt x="0" y="0"/>
                  </a:moveTo>
                  <a:lnTo>
                    <a:pt x="2195143" y="0"/>
                  </a:lnTo>
                  <a:lnTo>
                    <a:pt x="2195143" y="2469536"/>
                  </a:lnTo>
                  <a:lnTo>
                    <a:pt x="0" y="2469536"/>
                  </a:lnTo>
                  <a:close/>
                </a:path>
              </a:pathLst>
            </a:custGeom>
            <a:grpFill/>
          </p:spPr>
          <p:txBody>
            <a:bodyPr/>
            <a:lstStyle/>
            <a:p>
              <a:endParaRPr lang="en-US" dirty="0"/>
            </a:p>
          </p:txBody>
        </p:sp>
      </p:grpSp>
      <p:sp>
        <p:nvSpPr>
          <p:cNvPr id="3" name="Content Placeholder 2"/>
          <p:cNvSpPr>
            <a:spLocks noGrp="1"/>
          </p:cNvSpPr>
          <p:nvPr>
            <p:ph idx="1"/>
          </p:nvPr>
        </p:nvSpPr>
        <p:spPr>
          <a:xfrm>
            <a:off x="4263034" y="2245544"/>
            <a:ext cx="5921000" cy="4208930"/>
          </a:xfrm>
        </p:spPr>
        <p:txBody>
          <a:bodyPr/>
          <a:lstStyle/>
          <a:p>
            <a:pPr marL="0" indent="0">
              <a:buNone/>
            </a:pPr>
            <a:r>
              <a:rPr lang="en-US" b="1" dirty="0"/>
              <a:t>Quinn  (35)</a:t>
            </a:r>
          </a:p>
          <a:p>
            <a:r>
              <a:rPr lang="en-US" dirty="0"/>
              <a:t>AFAB</a:t>
            </a:r>
          </a:p>
          <a:p>
            <a:r>
              <a:rPr lang="en-US" dirty="0"/>
              <a:t>Non-binary Masculine presenting</a:t>
            </a:r>
          </a:p>
          <a:p>
            <a:r>
              <a:rPr lang="en-US" dirty="0"/>
              <a:t>She/ Hers, They/Them pronouns </a:t>
            </a:r>
          </a:p>
          <a:p>
            <a:r>
              <a:rPr lang="en-US" dirty="0"/>
              <a:t>Had top surgery 4 years ago, on ”low dose” </a:t>
            </a:r>
            <a:r>
              <a:rPr lang="en-US" dirty="0" err="1"/>
              <a:t>Testostserone</a:t>
            </a:r>
            <a:r>
              <a:rPr lang="en-US" dirty="0"/>
              <a:t> and considering Hysterectomy </a:t>
            </a:r>
          </a:p>
          <a:p>
            <a:r>
              <a:rPr lang="en-US" dirty="0"/>
              <a:t>Sex Worker, non-contact cam based</a:t>
            </a:r>
          </a:p>
        </p:txBody>
      </p:sp>
      <p:sp>
        <p:nvSpPr>
          <p:cNvPr id="7" name="Title 6">
            <a:extLst>
              <a:ext uri="{FF2B5EF4-FFF2-40B4-BE49-F238E27FC236}">
                <a16:creationId xmlns:a16="http://schemas.microsoft.com/office/drawing/2014/main" id="{BC670B7D-33E1-BE4D-A5F1-9BB434C8E3D1}"/>
              </a:ext>
            </a:extLst>
          </p:cNvPr>
          <p:cNvSpPr>
            <a:spLocks noGrp="1"/>
          </p:cNvSpPr>
          <p:nvPr>
            <p:ph type="title"/>
          </p:nvPr>
        </p:nvSpPr>
        <p:spPr>
          <a:xfrm>
            <a:off x="2421167" y="1058732"/>
            <a:ext cx="7583487" cy="1044388"/>
          </a:xfrm>
        </p:spPr>
        <p:txBody>
          <a:bodyPr/>
          <a:lstStyle/>
          <a:p>
            <a:pPr algn="ctr"/>
            <a:r>
              <a:rPr lang="en-US" sz="4000" b="1" dirty="0">
                <a:latin typeface="Euclid Circular A 2"/>
              </a:rPr>
              <a:t>Patient Experiences </a:t>
            </a:r>
            <a:br>
              <a:rPr lang="en-US" sz="4000" b="1" dirty="0">
                <a:latin typeface="Euclid Circular A 2"/>
              </a:rPr>
            </a:br>
            <a:endParaRPr lang="en-US" dirty="0"/>
          </a:p>
        </p:txBody>
      </p:sp>
      <p:pic>
        <p:nvPicPr>
          <p:cNvPr id="8" name="Picture 7" descr="Logo&#10;&#10;Description automatically generated">
            <a:extLst>
              <a:ext uri="{FF2B5EF4-FFF2-40B4-BE49-F238E27FC236}">
                <a16:creationId xmlns:a16="http://schemas.microsoft.com/office/drawing/2014/main" id="{375DD47F-00F0-FE4D-BBC6-8DF7EE857E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7967" y="2245545"/>
            <a:ext cx="1586665" cy="4347029"/>
          </a:xfrm>
          <a:prstGeom prst="rect">
            <a:avLst/>
          </a:prstGeom>
        </p:spPr>
      </p:pic>
      <p:pic>
        <p:nvPicPr>
          <p:cNvPr id="2" name="Picture 1" descr="Icon&#10;&#10;Description automatically generated">
            <a:extLst>
              <a:ext uri="{FF2B5EF4-FFF2-40B4-BE49-F238E27FC236}">
                <a16:creationId xmlns:a16="http://schemas.microsoft.com/office/drawing/2014/main" id="{5EE07E4C-32B8-0975-EB15-E2B2B35E0CA6}"/>
              </a:ext>
            </a:extLst>
          </p:cNvPr>
          <p:cNvPicPr>
            <a:picLocks noChangeAspect="1"/>
          </p:cNvPicPr>
          <p:nvPr/>
        </p:nvPicPr>
        <p:blipFill>
          <a:blip r:embed="rId3"/>
          <a:stretch>
            <a:fillRect/>
          </a:stretch>
        </p:blipFill>
        <p:spPr>
          <a:xfrm rot="5400000">
            <a:off x="9803391" y="177222"/>
            <a:ext cx="1739900" cy="1385455"/>
          </a:xfrm>
          <a:prstGeom prst="rect">
            <a:avLst/>
          </a:prstGeom>
        </p:spPr>
      </p:pic>
    </p:spTree>
    <p:extLst>
      <p:ext uri="{BB962C8B-B14F-4D97-AF65-F5344CB8AC3E}">
        <p14:creationId xmlns:p14="http://schemas.microsoft.com/office/powerpoint/2010/main" val="5442094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Case 2: Masculinizing HRT"/>
          <p:cNvSpPr txBox="1">
            <a:spLocks noGrp="1"/>
          </p:cNvSpPr>
          <p:nvPr>
            <p:ph type="ctrTitle"/>
          </p:nvPr>
        </p:nvSpPr>
        <p:spPr>
          <a:prstGeom prst="rect">
            <a:avLst/>
          </a:prstGeom>
        </p:spPr>
        <p:txBody>
          <a:bodyPr/>
          <a:lstStyle/>
          <a:p>
            <a:r>
              <a:rPr dirty="0"/>
              <a:t>Masculinizing </a:t>
            </a:r>
          </a:p>
        </p:txBody>
      </p:sp>
      <p:sp>
        <p:nvSpPr>
          <p:cNvPr id="143" name="Body"/>
          <p:cNvSpPr txBox="1">
            <a:spLocks noGrp="1"/>
          </p:cNvSpPr>
          <p:nvPr>
            <p:ph type="subTitle" sz="quarter" idx="1"/>
          </p:nvPr>
        </p:nvSpPr>
        <p:spPr>
          <a:prstGeom prst="rect">
            <a:avLst/>
          </a:prstGeom>
        </p:spPr>
        <p:txBody>
          <a:bodyPr/>
          <a:lstStyle/>
          <a:p>
            <a:endParaRPr/>
          </a:p>
        </p:txBody>
      </p:sp>
      <p:pic>
        <p:nvPicPr>
          <p:cNvPr id="2" name="Picture 1" descr="Icon&#10;&#10;Description automatically generated">
            <a:extLst>
              <a:ext uri="{FF2B5EF4-FFF2-40B4-BE49-F238E27FC236}">
                <a16:creationId xmlns:a16="http://schemas.microsoft.com/office/drawing/2014/main" id="{92E231E4-ED4B-793A-F568-3E8C44258804}"/>
              </a:ext>
            </a:extLst>
          </p:cNvPr>
          <p:cNvPicPr>
            <a:picLocks noChangeAspect="1"/>
          </p:cNvPicPr>
          <p:nvPr/>
        </p:nvPicPr>
        <p:blipFill>
          <a:blip r:embed="rId2"/>
          <a:stretch>
            <a:fillRect/>
          </a:stretch>
        </p:blipFill>
        <p:spPr>
          <a:xfrm rot="5400000">
            <a:off x="9803391" y="177222"/>
            <a:ext cx="1739900" cy="1385455"/>
          </a:xfrm>
          <a:prstGeom prst="rect">
            <a:avLst/>
          </a:prstGeom>
        </p:spPr>
      </p:pic>
    </p:spTree>
    <p:extLst>
      <p:ext uri="{BB962C8B-B14F-4D97-AF65-F5344CB8AC3E}">
        <p14:creationId xmlns:p14="http://schemas.microsoft.com/office/powerpoint/2010/main" val="18369092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Masculinizing Hormone Therapy"/>
          <p:cNvSpPr txBox="1">
            <a:spLocks noGrp="1"/>
          </p:cNvSpPr>
          <p:nvPr>
            <p:ph type="title"/>
          </p:nvPr>
        </p:nvSpPr>
        <p:spPr>
          <a:xfrm>
            <a:off x="2303463" y="1500117"/>
            <a:ext cx="7583487" cy="1044388"/>
          </a:xfrm>
          <a:prstGeom prst="rect">
            <a:avLst/>
          </a:prstGeom>
        </p:spPr>
        <p:txBody>
          <a:bodyPr/>
          <a:lstStyle>
            <a:lvl1pPr defTabSz="484886">
              <a:defRPr sz="6640"/>
            </a:lvl1pPr>
          </a:lstStyle>
          <a:p>
            <a:pPr algn="ctr"/>
            <a:r>
              <a:rPr dirty="0"/>
              <a:t>Masculinizing </a:t>
            </a:r>
            <a:r>
              <a:rPr dirty="0">
                <a:solidFill>
                  <a:schemeClr val="accent1">
                    <a:lumMod val="75000"/>
                  </a:schemeClr>
                </a:solidFill>
              </a:rPr>
              <a:t>Hormone Therapy</a:t>
            </a:r>
          </a:p>
        </p:txBody>
      </p:sp>
      <p:sp>
        <p:nvSpPr>
          <p:cNvPr id="146" name="Overall aim:…"/>
          <p:cNvSpPr txBox="1">
            <a:spLocks noGrp="1"/>
          </p:cNvSpPr>
          <p:nvPr>
            <p:ph type="body" idx="1"/>
          </p:nvPr>
        </p:nvSpPr>
        <p:spPr>
          <a:xfrm>
            <a:off x="1032759" y="1739900"/>
            <a:ext cx="7583487" cy="4208930"/>
          </a:xfrm>
          <a:prstGeom prst="rect">
            <a:avLst/>
          </a:prstGeom>
        </p:spPr>
        <p:txBody>
          <a:bodyPr>
            <a:normAutofit/>
          </a:bodyPr>
          <a:lstStyle/>
          <a:p>
            <a:r>
              <a:rPr sz="2000" dirty="0"/>
              <a:t>Overall aim: </a:t>
            </a:r>
          </a:p>
          <a:p>
            <a:pPr lvl="1"/>
            <a:r>
              <a:rPr lang="en-US" sz="2000" dirty="0"/>
              <a:t>+/- </a:t>
            </a:r>
            <a:r>
              <a:rPr sz="2000" dirty="0"/>
              <a:t>Testosterone therapy to induce male secondary sex characteristics </a:t>
            </a:r>
          </a:p>
          <a:p>
            <a:pPr lvl="1"/>
            <a:r>
              <a:rPr sz="2000" dirty="0"/>
              <a:t>Some effects are reversible, some are irreversible</a:t>
            </a:r>
            <a:endParaRPr lang="en-US" sz="2000" dirty="0"/>
          </a:p>
          <a:p>
            <a:pPr lvl="1"/>
            <a:endParaRPr sz="2000" dirty="0"/>
          </a:p>
          <a:p>
            <a:r>
              <a:rPr sz="2000" dirty="0"/>
              <a:t>Considerations for HRT planning the same for feminizing and masculinizing hormone therapy</a:t>
            </a:r>
            <a:r>
              <a:rPr lang="en-US" sz="2000" dirty="0"/>
              <a:t> – </a:t>
            </a:r>
            <a:r>
              <a:rPr lang="en-US" sz="2000" dirty="0">
                <a:highlight>
                  <a:srgbClr val="FFFF00"/>
                </a:highlight>
              </a:rPr>
              <a:t>what is the goal? </a:t>
            </a:r>
            <a:endParaRPr sz="2000" dirty="0">
              <a:highlight>
                <a:srgbClr val="FFFF00"/>
              </a:highlight>
            </a:endParaRPr>
          </a:p>
          <a:p>
            <a:pPr lvl="1"/>
            <a:r>
              <a:rPr sz="2000" dirty="0"/>
              <a:t>Different considerations for medical contraindications</a:t>
            </a:r>
          </a:p>
        </p:txBody>
      </p:sp>
      <p:pic>
        <p:nvPicPr>
          <p:cNvPr id="2" name="Picture 1" descr="Icon&#10;&#10;Description automatically generated">
            <a:extLst>
              <a:ext uri="{FF2B5EF4-FFF2-40B4-BE49-F238E27FC236}">
                <a16:creationId xmlns:a16="http://schemas.microsoft.com/office/drawing/2014/main" id="{1F7E0FC2-E680-033F-7D4C-6830B8A7677F}"/>
              </a:ext>
            </a:extLst>
          </p:cNvPr>
          <p:cNvPicPr>
            <a:picLocks noChangeAspect="1"/>
          </p:cNvPicPr>
          <p:nvPr/>
        </p:nvPicPr>
        <p:blipFill>
          <a:blip r:embed="rId2"/>
          <a:stretch>
            <a:fillRect/>
          </a:stretch>
        </p:blipFill>
        <p:spPr>
          <a:xfrm rot="5400000">
            <a:off x="9803391" y="177222"/>
            <a:ext cx="1739900" cy="1385455"/>
          </a:xfrm>
          <a:prstGeom prst="rect">
            <a:avLst/>
          </a:prstGeom>
        </p:spPr>
      </p:pic>
    </p:spTree>
    <p:extLst>
      <p:ext uri="{BB962C8B-B14F-4D97-AF65-F5344CB8AC3E}">
        <p14:creationId xmlns:p14="http://schemas.microsoft.com/office/powerpoint/2010/main" val="2064985460"/>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Masculinizing Hormone Therapy: Contraindications &amp; Risks"/>
          <p:cNvSpPr txBox="1">
            <a:spLocks noGrp="1"/>
          </p:cNvSpPr>
          <p:nvPr>
            <p:ph type="title"/>
          </p:nvPr>
        </p:nvSpPr>
        <p:spPr>
          <a:xfrm>
            <a:off x="501337" y="866976"/>
            <a:ext cx="10515601" cy="836407"/>
          </a:xfrm>
          <a:prstGeom prst="rect">
            <a:avLst/>
          </a:prstGeom>
        </p:spPr>
        <p:txBody>
          <a:bodyPr/>
          <a:lstStyle>
            <a:lvl1pPr defTabSz="414781">
              <a:defRPr sz="5680"/>
            </a:lvl1pPr>
          </a:lstStyle>
          <a:p>
            <a:pPr algn="ctr"/>
            <a:r>
              <a:rPr sz="4000" dirty="0"/>
              <a:t>Masculinizing Hormone Therapy: Contraindications &amp; Risks</a:t>
            </a:r>
          </a:p>
        </p:txBody>
      </p:sp>
      <p:sp>
        <p:nvSpPr>
          <p:cNvPr id="149" name="Consider discussion around fertility preservation/family planning as part of HRT planning; less accessible than sperm banking"/>
          <p:cNvSpPr txBox="1">
            <a:spLocks noGrp="1"/>
          </p:cNvSpPr>
          <p:nvPr>
            <p:ph type="body" sz="half" idx="1"/>
          </p:nvPr>
        </p:nvSpPr>
        <p:spPr>
          <a:xfrm>
            <a:off x="2158008" y="1821657"/>
            <a:ext cx="3421838" cy="4097251"/>
          </a:xfrm>
          <a:prstGeom prst="rect">
            <a:avLst/>
          </a:prstGeom>
        </p:spPr>
        <p:txBody>
          <a:bodyPr/>
          <a:lstStyle/>
          <a:p>
            <a:r>
              <a:rPr dirty="0"/>
              <a:t>Consider discussion around fertility preservation/family planning as part of HRT planning; less accessible than sperm banking</a:t>
            </a:r>
          </a:p>
        </p:txBody>
      </p:sp>
      <p:sp>
        <p:nvSpPr>
          <p:cNvPr id="150" name="Source: Sherbourne Health Center Guidelines for Gender Affirming Primary Care with Trans and Non-binary Patients: A Quick Reference Guide For Primary Care Providers"/>
          <p:cNvSpPr txBox="1"/>
          <p:nvPr/>
        </p:nvSpPr>
        <p:spPr>
          <a:xfrm>
            <a:off x="2261687" y="6037182"/>
            <a:ext cx="6047888" cy="331950"/>
          </a:xfrm>
          <a:prstGeom prst="rect">
            <a:avLst/>
          </a:prstGeom>
          <a:ln w="12700">
            <a:miter lim="400000"/>
          </a:ln>
          <a:extLst>
            <a:ext uri="{C572A759-6A51-4108-AA02-DFA0A04FC94B}">
              <ma14:wrappingTextBoxFlag xmlns="" xmlns:ma14="http://schemas.microsoft.com/office/mac/drawingml/2011/main" val="1"/>
            </a:ext>
          </a:extLst>
        </p:spPr>
        <p:txBody>
          <a:bodyPr lIns="35719" tIns="35719" rIns="35719" bIns="35719" anchor="ctr">
            <a:spAutoFit/>
          </a:bodyPr>
          <a:lstStyle>
            <a:lvl1pPr algn="l">
              <a:defRPr sz="1200" b="0"/>
            </a:lvl1pPr>
          </a:lstStyle>
          <a:p>
            <a:r>
              <a:rPr sz="844"/>
              <a:t>Source: Sherbourne Health Center Guidelines for Gender Affirming Primary Care with Trans and Non-binary Patients: A Quick Reference Guide For Primary Care Providers</a:t>
            </a:r>
          </a:p>
        </p:txBody>
      </p:sp>
      <p:pic>
        <p:nvPicPr>
          <p:cNvPr id="151" name="Screen Shot 2021-10-20 at 12.02.31 PM.png" descr="Screen Shot 2021-10-20 at 12.02.31 PM.png"/>
          <p:cNvPicPr>
            <a:picLocks noChangeAspect="1"/>
          </p:cNvPicPr>
          <p:nvPr/>
        </p:nvPicPr>
        <p:blipFill>
          <a:blip r:embed="rId2"/>
          <a:stretch>
            <a:fillRect/>
          </a:stretch>
        </p:blipFill>
        <p:spPr>
          <a:xfrm>
            <a:off x="5759138" y="2744369"/>
            <a:ext cx="4964069" cy="2574771"/>
          </a:xfrm>
          <a:prstGeom prst="rect">
            <a:avLst/>
          </a:prstGeom>
          <a:ln w="12700">
            <a:miter lim="400000"/>
          </a:ln>
        </p:spPr>
      </p:pic>
      <p:pic>
        <p:nvPicPr>
          <p:cNvPr id="2" name="Picture 1" descr="Icon&#10;&#10;Description automatically generated">
            <a:extLst>
              <a:ext uri="{FF2B5EF4-FFF2-40B4-BE49-F238E27FC236}">
                <a16:creationId xmlns:a16="http://schemas.microsoft.com/office/drawing/2014/main" id="{9CC81A3A-B886-621F-0BF1-F38E2C78462F}"/>
              </a:ext>
            </a:extLst>
          </p:cNvPr>
          <p:cNvPicPr>
            <a:picLocks noChangeAspect="1"/>
          </p:cNvPicPr>
          <p:nvPr/>
        </p:nvPicPr>
        <p:blipFill>
          <a:blip r:embed="rId3"/>
          <a:stretch>
            <a:fillRect/>
          </a:stretch>
        </p:blipFill>
        <p:spPr>
          <a:xfrm rot="5400000">
            <a:off x="9803391" y="177222"/>
            <a:ext cx="1739900" cy="1385455"/>
          </a:xfrm>
          <a:prstGeom prst="rect">
            <a:avLst/>
          </a:prstGeom>
        </p:spPr>
      </p:pic>
    </p:spTree>
    <p:extLst>
      <p:ext uri="{BB962C8B-B14F-4D97-AF65-F5344CB8AC3E}">
        <p14:creationId xmlns:p14="http://schemas.microsoft.com/office/powerpoint/2010/main" val="2115432837"/>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Masculinizing Hormone Therapy: Effects"/>
          <p:cNvSpPr txBox="1">
            <a:spLocks noGrp="1"/>
          </p:cNvSpPr>
          <p:nvPr>
            <p:ph type="title"/>
          </p:nvPr>
        </p:nvSpPr>
        <p:spPr>
          <a:xfrm>
            <a:off x="2303023" y="527250"/>
            <a:ext cx="7804547" cy="867715"/>
          </a:xfrm>
          <a:prstGeom prst="rect">
            <a:avLst/>
          </a:prstGeom>
        </p:spPr>
        <p:txBody>
          <a:bodyPr/>
          <a:lstStyle>
            <a:lvl1pPr defTabSz="338835">
              <a:defRPr sz="4640"/>
            </a:lvl1pPr>
          </a:lstStyle>
          <a:p>
            <a:pPr algn="ctr"/>
            <a:r>
              <a:rPr sz="4000" dirty="0"/>
              <a:t>Masculinizing Hormone Therapy: Effects</a:t>
            </a:r>
          </a:p>
        </p:txBody>
      </p:sp>
      <p:pic>
        <p:nvPicPr>
          <p:cNvPr id="154" name="Screen Shot 2021-10-20 at 12.05.10 PM.png" descr="Screen Shot 2021-10-20 at 12.05.10 PM.png"/>
          <p:cNvPicPr>
            <a:picLocks noChangeAspect="1"/>
          </p:cNvPicPr>
          <p:nvPr/>
        </p:nvPicPr>
        <p:blipFill>
          <a:blip r:embed="rId2"/>
          <a:stretch>
            <a:fillRect/>
          </a:stretch>
        </p:blipFill>
        <p:spPr>
          <a:xfrm>
            <a:off x="3303210" y="2412607"/>
            <a:ext cx="6047888" cy="3527935"/>
          </a:xfrm>
          <a:prstGeom prst="rect">
            <a:avLst/>
          </a:prstGeom>
          <a:ln w="12700">
            <a:miter lim="400000"/>
          </a:ln>
        </p:spPr>
      </p:pic>
      <p:sp>
        <p:nvSpPr>
          <p:cNvPr id="155" name="Source: Sherbourne Health Center Guidelines for Gender Affirming Primary Care with Trans and Non-binary Patients: A Quick Reference Guide For Primary Care Providers"/>
          <p:cNvSpPr txBox="1"/>
          <p:nvPr/>
        </p:nvSpPr>
        <p:spPr>
          <a:xfrm>
            <a:off x="2166437" y="6263401"/>
            <a:ext cx="6047888" cy="331950"/>
          </a:xfrm>
          <a:prstGeom prst="rect">
            <a:avLst/>
          </a:prstGeom>
          <a:ln w="12700">
            <a:miter lim="400000"/>
          </a:ln>
          <a:extLst>
            <a:ext uri="{C572A759-6A51-4108-AA02-DFA0A04FC94B}">
              <ma14:wrappingTextBoxFlag xmlns="" xmlns:ma14="http://schemas.microsoft.com/office/mac/drawingml/2011/main" val="1"/>
            </a:ext>
          </a:extLst>
        </p:spPr>
        <p:txBody>
          <a:bodyPr lIns="35719" tIns="35719" rIns="35719" bIns="35719" anchor="ctr">
            <a:spAutoFit/>
          </a:bodyPr>
          <a:lstStyle>
            <a:lvl1pPr algn="l">
              <a:defRPr sz="1200" b="0"/>
            </a:lvl1pPr>
          </a:lstStyle>
          <a:p>
            <a:r>
              <a:rPr sz="844"/>
              <a:t>Source: Sherbourne Health Center Guidelines for Gender Affirming Primary Care with Trans and Non-binary Patients: A Quick Reference Guide For Primary Care Providers</a:t>
            </a:r>
          </a:p>
        </p:txBody>
      </p:sp>
      <p:pic>
        <p:nvPicPr>
          <p:cNvPr id="2" name="Picture 1" descr="Icon&#10;&#10;Description automatically generated">
            <a:extLst>
              <a:ext uri="{FF2B5EF4-FFF2-40B4-BE49-F238E27FC236}">
                <a16:creationId xmlns:a16="http://schemas.microsoft.com/office/drawing/2014/main" id="{DCE3D8C8-BD68-4EB8-07BE-BC4152762821}"/>
              </a:ext>
            </a:extLst>
          </p:cNvPr>
          <p:cNvPicPr>
            <a:picLocks noChangeAspect="1"/>
          </p:cNvPicPr>
          <p:nvPr/>
        </p:nvPicPr>
        <p:blipFill>
          <a:blip r:embed="rId3"/>
          <a:stretch>
            <a:fillRect/>
          </a:stretch>
        </p:blipFill>
        <p:spPr>
          <a:xfrm rot="5400000">
            <a:off x="9803391" y="177222"/>
            <a:ext cx="1739900" cy="1385455"/>
          </a:xfrm>
          <a:prstGeom prst="rect">
            <a:avLst/>
          </a:prstGeom>
        </p:spPr>
      </p:pic>
    </p:spTree>
    <p:extLst>
      <p:ext uri="{BB962C8B-B14F-4D97-AF65-F5344CB8AC3E}">
        <p14:creationId xmlns:p14="http://schemas.microsoft.com/office/powerpoint/2010/main" val="1179014619"/>
      </p:ext>
    </p:extLst>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Masculinizing Hormone Therapy: Medications &amp; Dosing"/>
          <p:cNvSpPr txBox="1">
            <a:spLocks noGrp="1"/>
          </p:cNvSpPr>
          <p:nvPr>
            <p:ph type="title"/>
          </p:nvPr>
        </p:nvSpPr>
        <p:spPr>
          <a:xfrm>
            <a:off x="2193727" y="463822"/>
            <a:ext cx="7804547" cy="1017892"/>
          </a:xfrm>
          <a:prstGeom prst="rect">
            <a:avLst/>
          </a:prstGeom>
        </p:spPr>
        <p:txBody>
          <a:bodyPr/>
          <a:lstStyle>
            <a:lvl1pPr defTabSz="315468">
              <a:defRPr sz="4320"/>
            </a:lvl1pPr>
          </a:lstStyle>
          <a:p>
            <a:pPr algn="ctr"/>
            <a:r>
              <a:rPr sz="4000" dirty="0"/>
              <a:t>Masculinizing Hormone Therapy: Medications &amp; Dosing</a:t>
            </a:r>
          </a:p>
        </p:txBody>
      </p:sp>
      <p:sp>
        <p:nvSpPr>
          <p:cNvPr id="158" name="Injectable formulations more affordable/more often covered…"/>
          <p:cNvSpPr txBox="1">
            <a:spLocks noGrp="1"/>
          </p:cNvSpPr>
          <p:nvPr>
            <p:ph type="body" sz="quarter" idx="1"/>
          </p:nvPr>
        </p:nvSpPr>
        <p:spPr>
          <a:xfrm>
            <a:off x="2127614" y="4892846"/>
            <a:ext cx="7936772" cy="1336942"/>
          </a:xfrm>
          <a:prstGeom prst="rect">
            <a:avLst/>
          </a:prstGeom>
        </p:spPr>
        <p:txBody>
          <a:bodyPr>
            <a:normAutofit fontScale="70000" lnSpcReduction="20000"/>
          </a:bodyPr>
          <a:lstStyle/>
          <a:p>
            <a:pPr marL="309403" indent="-309403" defTabSz="406644">
              <a:spcBef>
                <a:spcPts val="2883"/>
              </a:spcBef>
              <a:defRPr sz="3168"/>
            </a:pPr>
            <a:r>
              <a:rPr dirty="0"/>
              <a:t>Injectable formulations more affordable/more often covered</a:t>
            </a:r>
          </a:p>
          <a:p>
            <a:pPr marL="309403" indent="-309403" defTabSz="406644">
              <a:spcBef>
                <a:spcPts val="2883"/>
              </a:spcBef>
              <a:defRPr sz="3168"/>
            </a:pPr>
            <a:r>
              <a:rPr dirty="0"/>
              <a:t>If affordable, transdermal </a:t>
            </a:r>
            <a:r>
              <a:rPr dirty="0" err="1"/>
              <a:t>tx</a:t>
            </a:r>
            <a:r>
              <a:rPr dirty="0"/>
              <a:t> offers comparable effect </a:t>
            </a:r>
          </a:p>
        </p:txBody>
      </p:sp>
      <p:sp>
        <p:nvSpPr>
          <p:cNvPr id="159" name="Source: Sherbourne Health Center Guidelines for Gender Affirming Primary Care with Trans and Non-binary Patients: A Quick Reference Guide For Primary Care Providers"/>
          <p:cNvSpPr txBox="1"/>
          <p:nvPr/>
        </p:nvSpPr>
        <p:spPr>
          <a:xfrm>
            <a:off x="2166437" y="6263401"/>
            <a:ext cx="6047888" cy="331950"/>
          </a:xfrm>
          <a:prstGeom prst="rect">
            <a:avLst/>
          </a:prstGeom>
          <a:ln w="12700">
            <a:miter lim="400000"/>
          </a:ln>
          <a:extLst>
            <a:ext uri="{C572A759-6A51-4108-AA02-DFA0A04FC94B}">
              <ma14:wrappingTextBoxFlag xmlns="" xmlns:ma14="http://schemas.microsoft.com/office/mac/drawingml/2011/main" val="1"/>
            </a:ext>
          </a:extLst>
        </p:spPr>
        <p:txBody>
          <a:bodyPr lIns="35719" tIns="35719" rIns="35719" bIns="35719" anchor="ctr">
            <a:spAutoFit/>
          </a:bodyPr>
          <a:lstStyle>
            <a:lvl1pPr algn="l">
              <a:defRPr sz="1200" b="0"/>
            </a:lvl1pPr>
          </a:lstStyle>
          <a:p>
            <a:r>
              <a:rPr sz="844"/>
              <a:t>Source: Sherbourne Health Center Guidelines for Gender Affirming Primary Care with Trans and Non-binary Patients: A Quick Reference Guide For Primary Care Providers</a:t>
            </a:r>
          </a:p>
        </p:txBody>
      </p:sp>
      <p:pic>
        <p:nvPicPr>
          <p:cNvPr id="160" name="Screen Shot 2021-10-20 at 12.06.20 PM.png" descr="Screen Shot 2021-10-20 at 12.06.20 PM.png"/>
          <p:cNvPicPr>
            <a:picLocks noChangeAspect="1"/>
          </p:cNvPicPr>
          <p:nvPr/>
        </p:nvPicPr>
        <p:blipFill>
          <a:blip r:embed="rId2"/>
          <a:stretch>
            <a:fillRect/>
          </a:stretch>
        </p:blipFill>
        <p:spPr>
          <a:xfrm>
            <a:off x="3080656" y="2365754"/>
            <a:ext cx="6231019" cy="2587227"/>
          </a:xfrm>
          <a:prstGeom prst="rect">
            <a:avLst/>
          </a:prstGeom>
          <a:ln w="12700">
            <a:miter lim="400000"/>
          </a:ln>
        </p:spPr>
      </p:pic>
      <p:pic>
        <p:nvPicPr>
          <p:cNvPr id="2" name="Picture 1" descr="Icon&#10;&#10;Description automatically generated">
            <a:extLst>
              <a:ext uri="{FF2B5EF4-FFF2-40B4-BE49-F238E27FC236}">
                <a16:creationId xmlns:a16="http://schemas.microsoft.com/office/drawing/2014/main" id="{3DD0E7E0-CE5F-EB2D-EA63-42733B8D83A0}"/>
              </a:ext>
            </a:extLst>
          </p:cNvPr>
          <p:cNvPicPr>
            <a:picLocks noChangeAspect="1"/>
          </p:cNvPicPr>
          <p:nvPr/>
        </p:nvPicPr>
        <p:blipFill>
          <a:blip r:embed="rId3"/>
          <a:stretch>
            <a:fillRect/>
          </a:stretch>
        </p:blipFill>
        <p:spPr>
          <a:xfrm rot="5400000">
            <a:off x="9803391" y="177222"/>
            <a:ext cx="1739900" cy="1385455"/>
          </a:xfrm>
          <a:prstGeom prst="rect">
            <a:avLst/>
          </a:prstGeom>
        </p:spPr>
      </p:pic>
    </p:spTree>
    <p:extLst>
      <p:ext uri="{BB962C8B-B14F-4D97-AF65-F5344CB8AC3E}">
        <p14:creationId xmlns:p14="http://schemas.microsoft.com/office/powerpoint/2010/main" val="2970539053"/>
      </p:ext>
    </p:extLst>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Masculinizing HRT: Safety &amp; Monitoring"/>
          <p:cNvSpPr txBox="1">
            <a:spLocks noGrp="1"/>
          </p:cNvSpPr>
          <p:nvPr>
            <p:ph type="title"/>
          </p:nvPr>
        </p:nvSpPr>
        <p:spPr>
          <a:xfrm>
            <a:off x="2192933" y="683563"/>
            <a:ext cx="7804547" cy="1028217"/>
          </a:xfrm>
          <a:prstGeom prst="rect">
            <a:avLst/>
          </a:prstGeom>
        </p:spPr>
        <p:txBody>
          <a:bodyPr/>
          <a:lstStyle>
            <a:lvl1pPr defTabSz="344677">
              <a:defRPr sz="4719"/>
            </a:lvl1pPr>
          </a:lstStyle>
          <a:p>
            <a:pPr algn="ctr"/>
            <a:r>
              <a:rPr dirty="0"/>
              <a:t>Masculinizing HRT: Safety &amp; Monitoring</a:t>
            </a:r>
          </a:p>
        </p:txBody>
      </p:sp>
      <p:sp>
        <p:nvSpPr>
          <p:cNvPr id="163" name="Baseline labs + q3 months in first year of treatment, q6months in 2nd year and subsequently depending on pt’s risk level and stability of dosing…"/>
          <p:cNvSpPr txBox="1">
            <a:spLocks noGrp="1"/>
          </p:cNvSpPr>
          <p:nvPr>
            <p:ph type="body" idx="1"/>
          </p:nvPr>
        </p:nvSpPr>
        <p:spPr>
          <a:xfrm>
            <a:off x="775911" y="6085181"/>
            <a:ext cx="11155893" cy="178511"/>
          </a:xfrm>
          <a:prstGeom prst="rect">
            <a:avLst/>
          </a:prstGeom>
        </p:spPr>
        <p:txBody>
          <a:bodyPr>
            <a:noAutofit/>
          </a:bodyPr>
          <a:lstStyle/>
          <a:p>
            <a:pPr marL="250022" indent="-250022" defTabSz="328600">
              <a:spcBef>
                <a:spcPts val="2320"/>
              </a:spcBef>
              <a:defRPr sz="2560"/>
            </a:pPr>
            <a:r>
              <a:rPr sz="1800" dirty="0"/>
              <a:t>Baseline labs + q3 months in first year of treatment, q6months in 2nd year and subsequently depending on </a:t>
            </a:r>
            <a:r>
              <a:rPr sz="1800" dirty="0" err="1"/>
              <a:t>pt’s</a:t>
            </a:r>
            <a:r>
              <a:rPr sz="1800" dirty="0"/>
              <a:t> risk level and stability of dosing</a:t>
            </a:r>
          </a:p>
          <a:p>
            <a:pPr marL="250022" indent="-250022" defTabSz="328600">
              <a:spcBef>
                <a:spcPts val="2320"/>
              </a:spcBef>
              <a:defRPr sz="2560"/>
            </a:pPr>
            <a:r>
              <a:rPr sz="1800" dirty="0"/>
              <a:t>If on injections, timing of labs in relation to dose is important, different approaches - midweek vs trough vs both. Less important with transdermal </a:t>
            </a:r>
            <a:r>
              <a:rPr sz="1800" dirty="0" err="1"/>
              <a:t>tx</a:t>
            </a:r>
            <a:r>
              <a:rPr sz="1800" dirty="0"/>
              <a:t> as these are dosed daily</a:t>
            </a:r>
          </a:p>
          <a:p>
            <a:pPr marL="250022" indent="-250022" defTabSz="328600">
              <a:spcBef>
                <a:spcPts val="2320"/>
              </a:spcBef>
              <a:defRPr sz="2560"/>
            </a:pPr>
            <a:r>
              <a:rPr sz="1800" dirty="0"/>
              <a:t>Considerations:</a:t>
            </a:r>
          </a:p>
          <a:p>
            <a:pPr marL="500045" lvl="1" indent="-250022" defTabSz="328600">
              <a:spcBef>
                <a:spcPts val="2320"/>
              </a:spcBef>
              <a:defRPr sz="2560"/>
            </a:pPr>
            <a:r>
              <a:rPr sz="1800" dirty="0"/>
              <a:t>Monitoring for polycythemia, especially if smoking regularly </a:t>
            </a:r>
          </a:p>
          <a:p>
            <a:pPr marL="500045" lvl="1" indent="-250022" defTabSz="328600">
              <a:spcBef>
                <a:spcPts val="2320"/>
              </a:spcBef>
              <a:defRPr sz="2560"/>
            </a:pPr>
            <a:r>
              <a:rPr sz="1800" dirty="0"/>
              <a:t>Supraphysiologic testosterone levels (use “male” lab reference range) </a:t>
            </a:r>
          </a:p>
          <a:p>
            <a:pPr marL="500045" lvl="1" indent="-250022" defTabSz="328600">
              <a:spcBef>
                <a:spcPts val="2320"/>
              </a:spcBef>
              <a:defRPr sz="2560"/>
            </a:pPr>
            <a:r>
              <a:rPr sz="1800" dirty="0"/>
              <a:t>Optimizing lipids/glucose if indicated</a:t>
            </a:r>
          </a:p>
        </p:txBody>
      </p:sp>
      <p:pic>
        <p:nvPicPr>
          <p:cNvPr id="2" name="Picture 1" descr="Icon&#10;&#10;Description automatically generated">
            <a:extLst>
              <a:ext uri="{FF2B5EF4-FFF2-40B4-BE49-F238E27FC236}">
                <a16:creationId xmlns:a16="http://schemas.microsoft.com/office/drawing/2014/main" id="{CDF67EDF-A124-5826-C48D-A5E28B8D0567}"/>
              </a:ext>
            </a:extLst>
          </p:cNvPr>
          <p:cNvPicPr>
            <a:picLocks noChangeAspect="1"/>
          </p:cNvPicPr>
          <p:nvPr/>
        </p:nvPicPr>
        <p:blipFill>
          <a:blip r:embed="rId2"/>
          <a:stretch>
            <a:fillRect/>
          </a:stretch>
        </p:blipFill>
        <p:spPr>
          <a:xfrm rot="5400000">
            <a:off x="9803391" y="177222"/>
            <a:ext cx="1739900" cy="1385455"/>
          </a:xfrm>
          <a:prstGeom prst="rect">
            <a:avLst/>
          </a:prstGeom>
        </p:spPr>
      </p:pic>
    </p:spTree>
    <p:extLst>
      <p:ext uri="{BB962C8B-B14F-4D97-AF65-F5344CB8AC3E}">
        <p14:creationId xmlns:p14="http://schemas.microsoft.com/office/powerpoint/2010/main" val="3211673425"/>
      </p:ext>
    </p:extLst>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8173" y="784412"/>
            <a:ext cx="8134066" cy="1044388"/>
          </a:xfrm>
        </p:spPr>
        <p:txBody>
          <a:bodyPr>
            <a:normAutofit fontScale="90000"/>
          </a:bodyPr>
          <a:lstStyle/>
          <a:p>
            <a:pPr algn="ctr"/>
            <a:r>
              <a:rPr lang="en-US" sz="4000" dirty="0"/>
              <a:t>Surgical transition – </a:t>
            </a:r>
            <a:br>
              <a:rPr lang="en-US" sz="4000" dirty="0"/>
            </a:br>
            <a:r>
              <a:rPr lang="en-US" sz="4000" dirty="0"/>
              <a:t>Masculinization</a:t>
            </a:r>
            <a:endParaRPr lang="en-US" b="1" dirty="0"/>
          </a:p>
        </p:txBody>
      </p:sp>
      <p:sp>
        <p:nvSpPr>
          <p:cNvPr id="3" name="Content Placeholder 2"/>
          <p:cNvSpPr>
            <a:spLocks noGrp="1"/>
          </p:cNvSpPr>
          <p:nvPr>
            <p:ph idx="1"/>
          </p:nvPr>
        </p:nvSpPr>
        <p:spPr/>
        <p:txBody>
          <a:bodyPr>
            <a:normAutofit fontScale="92500" lnSpcReduction="10000"/>
          </a:bodyPr>
          <a:lstStyle/>
          <a:p>
            <a:pPr marL="0" indent="0" algn="ctr">
              <a:buNone/>
            </a:pPr>
            <a:endParaRPr lang="en-US" b="1" dirty="0"/>
          </a:p>
          <a:p>
            <a:pPr marL="0" indent="0">
              <a:buNone/>
            </a:pPr>
            <a:r>
              <a:rPr lang="en-US" sz="4000" dirty="0"/>
              <a:t>TOP (double mastectomy / male chest contouring)</a:t>
            </a:r>
          </a:p>
          <a:p>
            <a:pPr marL="0" indent="0">
              <a:buNone/>
            </a:pPr>
            <a:r>
              <a:rPr lang="en-US" sz="4000" dirty="0"/>
              <a:t>Hysterectomy </a:t>
            </a:r>
          </a:p>
          <a:p>
            <a:pPr marL="0" indent="0">
              <a:buNone/>
            </a:pPr>
            <a:r>
              <a:rPr lang="en-US" sz="4000" dirty="0"/>
              <a:t>BOTTOM (Metta/</a:t>
            </a:r>
            <a:r>
              <a:rPr lang="en-US" sz="4000" dirty="0" err="1"/>
              <a:t>Phallo</a:t>
            </a:r>
            <a:r>
              <a:rPr lang="en-US" sz="4000" dirty="0"/>
              <a:t> unlikely)</a:t>
            </a:r>
          </a:p>
          <a:p>
            <a:pPr marL="0" indent="0">
              <a:buNone/>
            </a:pPr>
            <a:r>
              <a:rPr lang="en-US" sz="4000" dirty="0"/>
              <a:t>Masculinizing (facial/body)</a:t>
            </a:r>
          </a:p>
          <a:p>
            <a:pPr marL="0" indent="0">
              <a:buNone/>
            </a:pPr>
            <a:endParaRPr lang="en-US" b="1" dirty="0"/>
          </a:p>
        </p:txBody>
      </p:sp>
      <p:pic>
        <p:nvPicPr>
          <p:cNvPr id="5" name="Picture 4" descr="Icon&#10;&#10;Description automatically generated">
            <a:extLst>
              <a:ext uri="{FF2B5EF4-FFF2-40B4-BE49-F238E27FC236}">
                <a16:creationId xmlns:a16="http://schemas.microsoft.com/office/drawing/2014/main" id="{3E4E58F1-9619-0C1F-5631-55F76EA9E238}"/>
              </a:ext>
            </a:extLst>
          </p:cNvPr>
          <p:cNvPicPr>
            <a:picLocks noChangeAspect="1"/>
          </p:cNvPicPr>
          <p:nvPr/>
        </p:nvPicPr>
        <p:blipFill>
          <a:blip r:embed="rId2"/>
          <a:stretch>
            <a:fillRect/>
          </a:stretch>
        </p:blipFill>
        <p:spPr>
          <a:xfrm rot="5400000">
            <a:off x="9803391" y="177222"/>
            <a:ext cx="1739900" cy="1385455"/>
          </a:xfrm>
          <a:prstGeom prst="rect">
            <a:avLst/>
          </a:prstGeom>
        </p:spPr>
      </p:pic>
    </p:spTree>
    <p:extLst>
      <p:ext uri="{BB962C8B-B14F-4D97-AF65-F5344CB8AC3E}">
        <p14:creationId xmlns:p14="http://schemas.microsoft.com/office/powerpoint/2010/main" val="21260380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83747-7AE6-2042-B328-9C38431D16DD}"/>
              </a:ext>
            </a:extLst>
          </p:cNvPr>
          <p:cNvSpPr>
            <a:spLocks noGrp="1"/>
          </p:cNvSpPr>
          <p:nvPr>
            <p:ph type="title"/>
          </p:nvPr>
        </p:nvSpPr>
        <p:spPr/>
        <p:txBody>
          <a:bodyPr/>
          <a:lstStyle/>
          <a:p>
            <a:r>
              <a:rPr lang="en-US" dirty="0"/>
              <a:t>NUANCES / Challenges </a:t>
            </a:r>
          </a:p>
        </p:txBody>
      </p:sp>
      <p:sp>
        <p:nvSpPr>
          <p:cNvPr id="3" name="Content Placeholder 2">
            <a:extLst>
              <a:ext uri="{FF2B5EF4-FFF2-40B4-BE49-F238E27FC236}">
                <a16:creationId xmlns:a16="http://schemas.microsoft.com/office/drawing/2014/main" id="{133BD577-F01E-9648-84F9-46257B84EA4E}"/>
              </a:ext>
            </a:extLst>
          </p:cNvPr>
          <p:cNvSpPr>
            <a:spLocks noGrp="1"/>
          </p:cNvSpPr>
          <p:nvPr>
            <p:ph idx="1"/>
          </p:nvPr>
        </p:nvSpPr>
        <p:spPr/>
        <p:txBody>
          <a:bodyPr/>
          <a:lstStyle/>
          <a:p>
            <a:r>
              <a:rPr lang="en-US" dirty="0"/>
              <a:t>“Want to be stronger / more muscular” </a:t>
            </a:r>
          </a:p>
          <a:p>
            <a:r>
              <a:rPr lang="en-US" dirty="0"/>
              <a:t>“I really only want a lower voice and I’ll take some bottom growth – I don’t plan on long term T”</a:t>
            </a:r>
          </a:p>
          <a:p>
            <a:r>
              <a:rPr lang="en-US" dirty="0"/>
              <a:t>“I only want TOP surgery, no desire whatsoever for Testosterone”</a:t>
            </a:r>
          </a:p>
          <a:p>
            <a:r>
              <a:rPr lang="en-US" dirty="0"/>
              <a:t>Truly androgenous – “I want someone to be totally confused as to what gender I am” </a:t>
            </a:r>
          </a:p>
          <a:p>
            <a:r>
              <a:rPr lang="en-US" dirty="0"/>
              <a:t>”I have a LIST: I don’t want to go bald, I want some bottom growth, I don’t want acne, I don’t want any more periods, I’m considering TOP surgery… I  just want to look more masculine” </a:t>
            </a:r>
          </a:p>
        </p:txBody>
      </p:sp>
      <p:pic>
        <p:nvPicPr>
          <p:cNvPr id="4" name="Picture 3" descr="Icon&#10;&#10;Description automatically generated">
            <a:extLst>
              <a:ext uri="{FF2B5EF4-FFF2-40B4-BE49-F238E27FC236}">
                <a16:creationId xmlns:a16="http://schemas.microsoft.com/office/drawing/2014/main" id="{66FE7A64-FF37-11CA-DE21-61E8D6EF3B69}"/>
              </a:ext>
            </a:extLst>
          </p:cNvPr>
          <p:cNvPicPr>
            <a:picLocks noChangeAspect="1"/>
          </p:cNvPicPr>
          <p:nvPr/>
        </p:nvPicPr>
        <p:blipFill>
          <a:blip r:embed="rId2"/>
          <a:stretch>
            <a:fillRect/>
          </a:stretch>
        </p:blipFill>
        <p:spPr>
          <a:xfrm rot="5400000">
            <a:off x="9803391" y="177222"/>
            <a:ext cx="1739900" cy="1385455"/>
          </a:xfrm>
          <a:prstGeom prst="rect">
            <a:avLst/>
          </a:prstGeom>
        </p:spPr>
      </p:pic>
    </p:spTree>
    <p:extLst>
      <p:ext uri="{BB962C8B-B14F-4D97-AF65-F5344CB8AC3E}">
        <p14:creationId xmlns:p14="http://schemas.microsoft.com/office/powerpoint/2010/main" val="26182938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9764" y="903495"/>
            <a:ext cx="7886700" cy="836405"/>
          </a:xfrm>
        </p:spPr>
        <p:txBody>
          <a:bodyPr/>
          <a:lstStyle/>
          <a:p>
            <a:pPr algn="ctr"/>
            <a:r>
              <a:rPr lang="en-US" sz="6000" b="1" dirty="0"/>
              <a:t>RESOURCES</a:t>
            </a:r>
            <a:r>
              <a:rPr lang="en-US" dirty="0"/>
              <a:t> </a:t>
            </a:r>
          </a:p>
        </p:txBody>
      </p:sp>
      <p:sp>
        <p:nvSpPr>
          <p:cNvPr id="3" name="Content Placeholder 2"/>
          <p:cNvSpPr>
            <a:spLocks noGrp="1"/>
          </p:cNvSpPr>
          <p:nvPr>
            <p:ph idx="1"/>
          </p:nvPr>
        </p:nvSpPr>
        <p:spPr>
          <a:xfrm>
            <a:off x="3299062" y="6447009"/>
            <a:ext cx="7886700" cy="4351338"/>
          </a:xfrm>
        </p:spPr>
        <p:txBody>
          <a:bodyPr/>
          <a:lstStyle/>
          <a:p>
            <a:endParaRPr lang="en-US" dirty="0"/>
          </a:p>
        </p:txBody>
      </p:sp>
      <p:sp>
        <p:nvSpPr>
          <p:cNvPr id="4" name="Text Placeholder 3"/>
          <p:cNvSpPr>
            <a:spLocks noGrp="1"/>
          </p:cNvSpPr>
          <p:nvPr>
            <p:ph type="body" sz="quarter" idx="13"/>
          </p:nvPr>
        </p:nvSpPr>
        <p:spPr/>
        <p:txBody>
          <a:bodyPr/>
          <a:lstStyle/>
          <a:p>
            <a:endParaRPr lang="en-US"/>
          </a:p>
        </p:txBody>
      </p:sp>
      <p:pic>
        <p:nvPicPr>
          <p:cNvPr id="5" name="Picture 4" descr="Icon&#10;&#10;Description automatically generated">
            <a:extLst>
              <a:ext uri="{FF2B5EF4-FFF2-40B4-BE49-F238E27FC236}">
                <a16:creationId xmlns:a16="http://schemas.microsoft.com/office/drawing/2014/main" id="{5B2020FB-BD0A-3803-7EE7-B171DFA4FE26}"/>
              </a:ext>
            </a:extLst>
          </p:cNvPr>
          <p:cNvPicPr>
            <a:picLocks noChangeAspect="1"/>
          </p:cNvPicPr>
          <p:nvPr/>
        </p:nvPicPr>
        <p:blipFill>
          <a:blip r:embed="rId2"/>
          <a:stretch>
            <a:fillRect/>
          </a:stretch>
        </p:blipFill>
        <p:spPr>
          <a:xfrm rot="5400000">
            <a:off x="9803391" y="177222"/>
            <a:ext cx="1739900" cy="1385455"/>
          </a:xfrm>
          <a:prstGeom prst="rect">
            <a:avLst/>
          </a:prstGeom>
        </p:spPr>
      </p:pic>
      <p:sp>
        <p:nvSpPr>
          <p:cNvPr id="6" name="TextBox 5">
            <a:extLst>
              <a:ext uri="{FF2B5EF4-FFF2-40B4-BE49-F238E27FC236}">
                <a16:creationId xmlns:a16="http://schemas.microsoft.com/office/drawing/2014/main" id="{4D4D3E9B-CCB7-EB43-A47B-193815D88588}"/>
              </a:ext>
            </a:extLst>
          </p:cNvPr>
          <p:cNvSpPr txBox="1"/>
          <p:nvPr/>
        </p:nvSpPr>
        <p:spPr>
          <a:xfrm>
            <a:off x="2579569" y="2553633"/>
            <a:ext cx="7032862" cy="4093428"/>
          </a:xfrm>
          <a:prstGeom prst="rect">
            <a:avLst/>
          </a:prstGeom>
          <a:noFill/>
        </p:spPr>
        <p:txBody>
          <a:bodyPr wrap="square" rtlCol="0">
            <a:spAutoFit/>
          </a:bodyPr>
          <a:lstStyle/>
          <a:p>
            <a:r>
              <a:rPr lang="en-US" sz="2800" b="1" dirty="0"/>
              <a:t>2SLGBTQ+ COMMUNITY</a:t>
            </a:r>
            <a:r>
              <a:rPr lang="en-US" sz="2800" dirty="0"/>
              <a:t> </a:t>
            </a:r>
          </a:p>
          <a:p>
            <a:r>
              <a:rPr lang="en-US" sz="2800" dirty="0"/>
              <a:t>(in person/on-line)</a:t>
            </a:r>
          </a:p>
          <a:p>
            <a:endParaRPr lang="en-US" sz="2800" dirty="0"/>
          </a:p>
          <a:p>
            <a:r>
              <a:rPr lang="en-US" sz="2800" b="1" dirty="0"/>
              <a:t>ORGANIZATIONS </a:t>
            </a:r>
            <a:r>
              <a:rPr lang="en-US" sz="2800" dirty="0"/>
              <a:t>(</a:t>
            </a:r>
            <a:r>
              <a:rPr lang="en-US" sz="2800" dirty="0" err="1"/>
              <a:t>eg</a:t>
            </a:r>
            <a:r>
              <a:rPr lang="en-US" sz="2800" dirty="0"/>
              <a:t> WPATH)</a:t>
            </a:r>
          </a:p>
          <a:p>
            <a:endParaRPr lang="en-US" sz="2800" dirty="0"/>
          </a:p>
          <a:p>
            <a:r>
              <a:rPr lang="en-US" sz="2800" b="1" dirty="0"/>
              <a:t>EDUCATIONAL </a:t>
            </a:r>
            <a:r>
              <a:rPr lang="en-US" sz="2800" dirty="0"/>
              <a:t>(</a:t>
            </a:r>
            <a:r>
              <a:rPr lang="en-US" sz="2800" dirty="0" err="1"/>
              <a:t>eg</a:t>
            </a:r>
            <a:r>
              <a:rPr lang="en-US" sz="2800" dirty="0"/>
              <a:t> Rainbow Health) </a:t>
            </a:r>
          </a:p>
          <a:p>
            <a:endParaRPr lang="en-US" sz="2800" dirty="0"/>
          </a:p>
          <a:p>
            <a:r>
              <a:rPr lang="en-US" sz="2800" b="1" dirty="0"/>
              <a:t>MEDICAL </a:t>
            </a:r>
            <a:r>
              <a:rPr lang="en-US" sz="2800" dirty="0"/>
              <a:t>(</a:t>
            </a:r>
            <a:r>
              <a:rPr lang="en-US" sz="2800" dirty="0" err="1"/>
              <a:t>eg</a:t>
            </a:r>
            <a:r>
              <a:rPr lang="en-US" sz="2800" dirty="0"/>
              <a:t> </a:t>
            </a:r>
            <a:r>
              <a:rPr lang="en-US" sz="2800" dirty="0" err="1"/>
              <a:t>Sherbourne</a:t>
            </a:r>
            <a:r>
              <a:rPr lang="en-US" sz="2800" dirty="0"/>
              <a:t> Guidelines) </a:t>
            </a:r>
          </a:p>
          <a:p>
            <a:endParaRPr lang="en-US" dirty="0"/>
          </a:p>
          <a:p>
            <a:endParaRPr lang="en-US" dirty="0"/>
          </a:p>
        </p:txBody>
      </p:sp>
    </p:spTree>
    <p:extLst>
      <p:ext uri="{BB962C8B-B14F-4D97-AF65-F5344CB8AC3E}">
        <p14:creationId xmlns:p14="http://schemas.microsoft.com/office/powerpoint/2010/main" val="28880145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B6BBF-03B5-8555-6D69-58454414986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347BC28-7EA4-775F-C708-52DE7A3C28D0}"/>
              </a:ext>
            </a:extLst>
          </p:cNvPr>
          <p:cNvSpPr>
            <a:spLocks noGrp="1"/>
          </p:cNvSpPr>
          <p:nvPr>
            <p:ph idx="1"/>
          </p:nvPr>
        </p:nvSpPr>
        <p:spPr>
          <a:xfrm>
            <a:off x="740230" y="2603499"/>
            <a:ext cx="9240384" cy="3906157"/>
          </a:xfrm>
        </p:spPr>
        <p:txBody>
          <a:bodyPr>
            <a:normAutofit fontScale="92500" lnSpcReduction="10000"/>
          </a:bodyPr>
          <a:lstStyle/>
          <a:p>
            <a:pPr fontAlgn="base"/>
            <a:r>
              <a:rPr lang="en-US" sz="2800" dirty="0">
                <a:effectLst/>
                <a:latin typeface="Cambria" panose="02040503050406030204" pitchFamily="18" charset="0"/>
                <a:ea typeface="MS Mincho" panose="02020609040205080304" pitchFamily="49" charset="-128"/>
                <a:cs typeface="Times New Roman" panose="02020603050405020304" pitchFamily="18" charset="0"/>
              </a:rPr>
              <a:t>What do I do when my patient presents with a gender identity that I may never have heard of?  Do all gender diverse / non-binary persons require hormones? Need surgery? </a:t>
            </a:r>
          </a:p>
          <a:p>
            <a:pPr marL="0" indent="0" fontAlgn="base">
              <a:buNone/>
            </a:pPr>
            <a:endParaRPr lang="en-US" sz="2800" dirty="0">
              <a:effectLst/>
              <a:latin typeface="Cambria" panose="02040503050406030204" pitchFamily="18" charset="0"/>
              <a:ea typeface="MS Mincho" panose="02020609040205080304" pitchFamily="49" charset="-128"/>
              <a:cs typeface="Times New Roman" panose="02020603050405020304" pitchFamily="18" charset="0"/>
            </a:endParaRPr>
          </a:p>
          <a:p>
            <a:pPr fontAlgn="base"/>
            <a:r>
              <a:rPr lang="en-US" sz="2800" dirty="0">
                <a:effectLst/>
                <a:latin typeface="Cambria" panose="02040503050406030204" pitchFamily="18" charset="0"/>
                <a:ea typeface="MS Mincho" panose="02020609040205080304" pitchFamily="49" charset="-128"/>
                <a:cs typeface="Times New Roman" panose="02020603050405020304" pitchFamily="18" charset="0"/>
              </a:rPr>
              <a:t>What is available in 2023 and beyond and how does this all work if a binary transition is not desirable. As FP has become increasingly involved in the management of TGD medical transition, this group further challenges our understanding and expertise.</a:t>
            </a:r>
            <a:endParaRPr lang="en-CA" sz="2800" dirty="0">
              <a:effectLst/>
              <a:latin typeface="Cambria" panose="02040503050406030204" pitchFamily="18" charset="0"/>
              <a:ea typeface="MS Mincho" panose="02020609040205080304" pitchFamily="49" charset="-128"/>
              <a:cs typeface="Times New Roman" panose="02020603050405020304" pitchFamily="18" charset="0"/>
            </a:endParaRPr>
          </a:p>
          <a:p>
            <a:pPr marL="0" indent="0">
              <a:buNone/>
            </a:pPr>
            <a:endParaRPr lang="en-US" dirty="0"/>
          </a:p>
        </p:txBody>
      </p:sp>
      <p:pic>
        <p:nvPicPr>
          <p:cNvPr id="4" name="Picture 3" descr="Icon&#10;&#10;Description automatically generated">
            <a:extLst>
              <a:ext uri="{FF2B5EF4-FFF2-40B4-BE49-F238E27FC236}">
                <a16:creationId xmlns:a16="http://schemas.microsoft.com/office/drawing/2014/main" id="{72E66E83-091F-E2BE-9FD5-4F99FD84F393}"/>
              </a:ext>
            </a:extLst>
          </p:cNvPr>
          <p:cNvPicPr>
            <a:picLocks noChangeAspect="1"/>
          </p:cNvPicPr>
          <p:nvPr/>
        </p:nvPicPr>
        <p:blipFill>
          <a:blip r:embed="rId2"/>
          <a:stretch>
            <a:fillRect/>
          </a:stretch>
        </p:blipFill>
        <p:spPr>
          <a:xfrm rot="5400000">
            <a:off x="9803391" y="177222"/>
            <a:ext cx="1739900" cy="1385455"/>
          </a:xfrm>
          <a:prstGeom prst="rect">
            <a:avLst/>
          </a:prstGeom>
        </p:spPr>
      </p:pic>
    </p:spTree>
    <p:extLst>
      <p:ext uri="{BB962C8B-B14F-4D97-AF65-F5344CB8AC3E}">
        <p14:creationId xmlns:p14="http://schemas.microsoft.com/office/powerpoint/2010/main" val="8852156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257" y="397032"/>
            <a:ext cx="7583487" cy="1044388"/>
          </a:xfrm>
        </p:spPr>
        <p:txBody>
          <a:bodyPr/>
          <a:lstStyle/>
          <a:p>
            <a:r>
              <a:rPr lang="en-US" b="1" dirty="0"/>
              <a:t>Community RESOURCES</a:t>
            </a:r>
            <a:br>
              <a:rPr lang="en-US" b="1" dirty="0"/>
            </a:br>
            <a:r>
              <a:rPr lang="en-US" b="1" dirty="0"/>
              <a:t>Calgary, AB examples  </a:t>
            </a:r>
          </a:p>
        </p:txBody>
      </p:sp>
      <p:sp>
        <p:nvSpPr>
          <p:cNvPr id="3" name="Content Placeholder 2"/>
          <p:cNvSpPr>
            <a:spLocks noGrp="1"/>
          </p:cNvSpPr>
          <p:nvPr>
            <p:ph idx="1"/>
          </p:nvPr>
        </p:nvSpPr>
        <p:spPr>
          <a:xfrm>
            <a:off x="2107520" y="2325914"/>
            <a:ext cx="8204880" cy="4648200"/>
          </a:xfrm>
        </p:spPr>
        <p:txBody>
          <a:bodyPr>
            <a:normAutofit/>
          </a:bodyPr>
          <a:lstStyle/>
          <a:p>
            <a:pPr marL="0" indent="0">
              <a:spcBef>
                <a:spcPts val="0"/>
              </a:spcBef>
              <a:buNone/>
            </a:pPr>
            <a:r>
              <a:rPr lang="en-GB" sz="2800" b="1" dirty="0">
                <a:solidFill>
                  <a:schemeClr val="tx1"/>
                </a:solidFill>
                <a:latin typeface="Montserrat"/>
                <a:ea typeface="Montserrat"/>
                <a:cs typeface="Montserrat"/>
                <a:sym typeface="Montserrat"/>
              </a:rPr>
              <a:t>Queer Education Foundation</a:t>
            </a:r>
          </a:p>
          <a:p>
            <a:pPr marL="0" indent="0">
              <a:spcBef>
                <a:spcPts val="1600"/>
              </a:spcBef>
              <a:buNone/>
            </a:pPr>
            <a:r>
              <a:rPr lang="en-GB" sz="2800" b="1" dirty="0">
                <a:solidFill>
                  <a:schemeClr val="tx1"/>
                </a:solidFill>
                <a:latin typeface="Montserrat"/>
                <a:ea typeface="Montserrat"/>
                <a:cs typeface="Montserrat"/>
                <a:sym typeface="Montserrat"/>
              </a:rPr>
              <a:t>Skipping Stone Foundation</a:t>
            </a:r>
          </a:p>
          <a:p>
            <a:pPr marL="0" indent="0">
              <a:spcBef>
                <a:spcPts val="1600"/>
              </a:spcBef>
              <a:buNone/>
            </a:pPr>
            <a:r>
              <a:rPr lang="en-GB" sz="2800" b="1" dirty="0">
                <a:solidFill>
                  <a:schemeClr val="tx1"/>
                </a:solidFill>
                <a:latin typeface="Montserrat"/>
                <a:ea typeface="Montserrat"/>
                <a:cs typeface="Montserrat"/>
                <a:sym typeface="Montserrat"/>
              </a:rPr>
              <a:t>Centre for Sexuality</a:t>
            </a:r>
          </a:p>
          <a:p>
            <a:pPr marL="0" indent="0">
              <a:spcBef>
                <a:spcPts val="1600"/>
              </a:spcBef>
              <a:buNone/>
            </a:pPr>
            <a:r>
              <a:rPr lang="en-GB" sz="2800" b="1" dirty="0">
                <a:solidFill>
                  <a:schemeClr val="tx1"/>
                </a:solidFill>
                <a:latin typeface="Montserrat"/>
                <a:ea typeface="Montserrat"/>
                <a:cs typeface="Montserrat"/>
                <a:sym typeface="Montserrat"/>
              </a:rPr>
              <a:t>Centre for Newcomers -Rainbow Railroad</a:t>
            </a:r>
          </a:p>
          <a:p>
            <a:pPr marL="0" indent="0">
              <a:spcBef>
                <a:spcPts val="1600"/>
              </a:spcBef>
              <a:buNone/>
            </a:pPr>
            <a:r>
              <a:rPr lang="en-GB" sz="2800" b="1" dirty="0">
                <a:solidFill>
                  <a:schemeClr val="tx1"/>
                </a:solidFill>
                <a:latin typeface="Montserrat"/>
                <a:ea typeface="Montserrat"/>
                <a:cs typeface="Montserrat"/>
                <a:sym typeface="Montserrat"/>
              </a:rPr>
              <a:t>Calgary Pride</a:t>
            </a:r>
          </a:p>
          <a:p>
            <a:pPr marL="0" indent="0">
              <a:spcBef>
                <a:spcPts val="1600"/>
              </a:spcBef>
              <a:buNone/>
            </a:pPr>
            <a:r>
              <a:rPr lang="en-GB" sz="2800" b="1" dirty="0">
                <a:solidFill>
                  <a:schemeClr val="tx1"/>
                </a:solidFill>
                <a:latin typeface="Montserrat"/>
                <a:ea typeface="Montserrat"/>
                <a:cs typeface="Montserrat"/>
                <a:sym typeface="Montserrat"/>
              </a:rPr>
              <a:t>Calgary Queer Arts Society</a:t>
            </a:r>
          </a:p>
          <a:p>
            <a:pPr marL="0" indent="0">
              <a:spcBef>
                <a:spcPts val="1600"/>
              </a:spcBef>
              <a:buNone/>
            </a:pPr>
            <a:r>
              <a:rPr lang="en-GB" sz="2800" b="1" dirty="0">
                <a:solidFill>
                  <a:schemeClr val="tx1"/>
                </a:solidFill>
                <a:latin typeface="Montserrat"/>
                <a:ea typeface="Montserrat"/>
                <a:cs typeface="Montserrat"/>
                <a:sym typeface="Montserrat"/>
              </a:rPr>
              <a:t>Calgary </a:t>
            </a:r>
            <a:r>
              <a:rPr lang="en-GB" sz="2800" b="1" dirty="0" err="1">
                <a:solidFill>
                  <a:schemeClr val="tx1"/>
                </a:solidFill>
                <a:latin typeface="Montserrat"/>
                <a:ea typeface="Montserrat"/>
                <a:cs typeface="Montserrat"/>
                <a:sym typeface="Montserrat"/>
              </a:rPr>
              <a:t>Outlink</a:t>
            </a:r>
            <a:endParaRPr lang="en-GB" sz="2800" b="1" dirty="0">
              <a:solidFill>
                <a:schemeClr val="tx1"/>
              </a:solidFill>
              <a:latin typeface="Montserrat"/>
              <a:ea typeface="Montserrat"/>
              <a:cs typeface="Montserrat"/>
              <a:sym typeface="Montserrat"/>
            </a:endParaRPr>
          </a:p>
          <a:p>
            <a:endParaRPr lang="en-US" dirty="0"/>
          </a:p>
        </p:txBody>
      </p:sp>
      <p:pic>
        <p:nvPicPr>
          <p:cNvPr id="4" name="Picture 3" descr="Icon&#10;&#10;Description automatically generated">
            <a:extLst>
              <a:ext uri="{FF2B5EF4-FFF2-40B4-BE49-F238E27FC236}">
                <a16:creationId xmlns:a16="http://schemas.microsoft.com/office/drawing/2014/main" id="{00C0D50F-B6A3-F636-F890-25D18E321D12}"/>
              </a:ext>
            </a:extLst>
          </p:cNvPr>
          <p:cNvPicPr>
            <a:picLocks noChangeAspect="1"/>
          </p:cNvPicPr>
          <p:nvPr/>
        </p:nvPicPr>
        <p:blipFill>
          <a:blip r:embed="rId2"/>
          <a:stretch>
            <a:fillRect/>
          </a:stretch>
        </p:blipFill>
        <p:spPr>
          <a:xfrm rot="5400000">
            <a:off x="9803391" y="177222"/>
            <a:ext cx="1739900" cy="1385455"/>
          </a:xfrm>
          <a:prstGeom prst="rect">
            <a:avLst/>
          </a:prstGeom>
        </p:spPr>
      </p:pic>
    </p:spTree>
    <p:extLst>
      <p:ext uri="{BB962C8B-B14F-4D97-AF65-F5344CB8AC3E}">
        <p14:creationId xmlns:p14="http://schemas.microsoft.com/office/powerpoint/2010/main" val="320822823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References"/>
          <p:cNvSpPr txBox="1">
            <a:spLocks noGrp="1"/>
          </p:cNvSpPr>
          <p:nvPr>
            <p:ph type="title"/>
          </p:nvPr>
        </p:nvSpPr>
        <p:spPr>
          <a:xfrm>
            <a:off x="2303463" y="381000"/>
            <a:ext cx="7859570" cy="1044388"/>
          </a:xfrm>
          <a:prstGeom prst="rect">
            <a:avLst/>
          </a:prstGeom>
        </p:spPr>
        <p:txBody>
          <a:bodyPr/>
          <a:lstStyle/>
          <a:p>
            <a:r>
              <a:rPr lang="en-US" dirty="0"/>
              <a:t>Medical RESOURCES / </a:t>
            </a:r>
            <a:r>
              <a:rPr dirty="0"/>
              <a:t>References</a:t>
            </a:r>
          </a:p>
        </p:txBody>
      </p:sp>
      <p:sp>
        <p:nvSpPr>
          <p:cNvPr id="175" name="https://www.rainbowhealthontario.ca/resource-library/qrg/…"/>
          <p:cNvSpPr txBox="1">
            <a:spLocks noGrp="1"/>
          </p:cNvSpPr>
          <p:nvPr>
            <p:ph type="body" idx="1"/>
          </p:nvPr>
        </p:nvSpPr>
        <p:spPr>
          <a:prstGeom prst="rect">
            <a:avLst/>
          </a:prstGeom>
        </p:spPr>
        <p:txBody>
          <a:bodyPr>
            <a:normAutofit fontScale="25000" lnSpcReduction="20000"/>
          </a:bodyPr>
          <a:lstStyle/>
          <a:p>
            <a:pPr marL="296902" indent="-296902" defTabSz="390213">
              <a:spcBef>
                <a:spcPts val="2742"/>
              </a:spcBef>
              <a:defRPr sz="3040"/>
            </a:pPr>
            <a:r>
              <a:rPr sz="11200" u="sng" dirty="0">
                <a:hlinkClick r:id="rId2">
                  <a:extLst>
                    <a:ext uri="{A12FA001-AC4F-418D-AE19-62706E023703}">
                      <ahyp:hlinkClr xmlns:ahyp="http://schemas.microsoft.com/office/drawing/2018/hyperlinkcolor" val="tx"/>
                    </a:ext>
                  </a:extLst>
                </a:hlinkClick>
              </a:rPr>
              <a:t>https://www.rainbowhealthontario.ca/resource-library/qrg/</a:t>
            </a:r>
          </a:p>
          <a:p>
            <a:pPr marL="296902" indent="-296902" defTabSz="390213">
              <a:spcBef>
                <a:spcPts val="2742"/>
              </a:spcBef>
              <a:defRPr sz="3040"/>
            </a:pPr>
            <a:r>
              <a:rPr sz="11200" u="sng" dirty="0">
                <a:hlinkClick r:id="rId3">
                  <a:extLst>
                    <a:ext uri="{A12FA001-AC4F-418D-AE19-62706E023703}">
                      <ahyp:hlinkClr xmlns:ahyp="http://schemas.microsoft.com/office/drawing/2018/hyperlinkcolor" val="tx"/>
                    </a:ext>
                  </a:extLst>
                </a:hlinkClick>
              </a:rPr>
              <a:t>https://www.rainbowhealthontario.ca/product/4th-edition-sherbournes-guidelines-for-gender-affirming-primary-care-with-trans-and-non-binary-patients/</a:t>
            </a:r>
          </a:p>
          <a:p>
            <a:pPr marL="296902" indent="-296902" defTabSz="390213">
              <a:spcBef>
                <a:spcPts val="2742"/>
              </a:spcBef>
              <a:defRPr sz="3040"/>
            </a:pPr>
            <a:r>
              <a:rPr sz="11200" u="sng" dirty="0">
                <a:hlinkClick r:id="rId4">
                  <a:extLst>
                    <a:ext uri="{A12FA001-AC4F-418D-AE19-62706E023703}">
                      <ahyp:hlinkClr xmlns:ahyp="http://schemas.microsoft.com/office/drawing/2018/hyperlinkcolor" val="tx"/>
                    </a:ext>
                  </a:extLst>
                </a:hlinkClick>
              </a:rPr>
              <a:t>http://www.phsa.ca/transcarebc/Documents/HealthProf/Primary-Care-Toolkit.pdf</a:t>
            </a:r>
          </a:p>
          <a:p>
            <a:pPr marL="296902" indent="-296902" defTabSz="390213">
              <a:spcBef>
                <a:spcPts val="2742"/>
              </a:spcBef>
              <a:defRPr sz="3040"/>
            </a:pPr>
            <a:r>
              <a:rPr dirty="0"/>
              <a:t>Chance </a:t>
            </a:r>
            <a:r>
              <a:rPr dirty="0" err="1"/>
              <a:t>Krempasky</a:t>
            </a:r>
            <a:r>
              <a:rPr dirty="0"/>
              <a:t>, Miles Harris, Lauren </a:t>
            </a:r>
            <a:r>
              <a:rPr dirty="0" err="1"/>
              <a:t>Abern</a:t>
            </a:r>
            <a:r>
              <a:rPr dirty="0"/>
              <a:t>, Frances </a:t>
            </a:r>
            <a:r>
              <a:rPr dirty="0" err="1"/>
              <a:t>Grimstad</a:t>
            </a:r>
            <a:r>
              <a:rPr dirty="0"/>
              <a:t>. Contraception across the transmasculine spectrum. American Journal of Obstetrics and Gynecology, Volume 222, Issue 2, 2020, Pages 134-143. </a:t>
            </a:r>
          </a:p>
        </p:txBody>
      </p:sp>
      <p:pic>
        <p:nvPicPr>
          <p:cNvPr id="2" name="Picture 1" descr="Icon&#10;&#10;Description automatically generated">
            <a:extLst>
              <a:ext uri="{FF2B5EF4-FFF2-40B4-BE49-F238E27FC236}">
                <a16:creationId xmlns:a16="http://schemas.microsoft.com/office/drawing/2014/main" id="{F895F34F-A30D-E7A8-4324-C8FDEED1E350}"/>
              </a:ext>
            </a:extLst>
          </p:cNvPr>
          <p:cNvPicPr>
            <a:picLocks noChangeAspect="1"/>
          </p:cNvPicPr>
          <p:nvPr/>
        </p:nvPicPr>
        <p:blipFill>
          <a:blip r:embed="rId5"/>
          <a:stretch>
            <a:fillRect/>
          </a:stretch>
        </p:blipFill>
        <p:spPr>
          <a:xfrm rot="5400000">
            <a:off x="9803391" y="177222"/>
            <a:ext cx="1739900" cy="1385455"/>
          </a:xfrm>
          <a:prstGeom prst="rect">
            <a:avLst/>
          </a:prstGeom>
        </p:spPr>
      </p:pic>
    </p:spTree>
    <p:extLst>
      <p:ext uri="{BB962C8B-B14F-4D97-AF65-F5344CB8AC3E}">
        <p14:creationId xmlns:p14="http://schemas.microsoft.com/office/powerpoint/2010/main" val="1346782331"/>
      </p:ext>
    </p:extLst>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Surgical RESOURCES </a:t>
            </a:r>
          </a:p>
        </p:txBody>
      </p:sp>
      <p:sp>
        <p:nvSpPr>
          <p:cNvPr id="3" name="Content Placeholder 2"/>
          <p:cNvSpPr>
            <a:spLocks noGrp="1"/>
          </p:cNvSpPr>
          <p:nvPr>
            <p:ph idx="1"/>
          </p:nvPr>
        </p:nvSpPr>
        <p:spPr/>
        <p:txBody>
          <a:bodyPr>
            <a:noAutofit/>
          </a:bodyPr>
          <a:lstStyle/>
          <a:p>
            <a:r>
              <a:rPr lang="en-US" sz="2800" dirty="0"/>
              <a:t>GRS Montreal </a:t>
            </a:r>
            <a:r>
              <a:rPr lang="en-US" sz="2800" dirty="0">
                <a:hlinkClick r:id="rId2">
                  <a:extLst>
                    <a:ext uri="{A12FA001-AC4F-418D-AE19-62706E023703}">
                      <ahyp:hlinkClr xmlns:ahyp="http://schemas.microsoft.com/office/drawing/2018/hyperlinkcolor" val="tx"/>
                    </a:ext>
                  </a:extLst>
                </a:hlinkClick>
              </a:rPr>
              <a:t>https://www.grsmontreal.com/en/home.html</a:t>
            </a:r>
            <a:endParaRPr lang="en-US" sz="2800" dirty="0"/>
          </a:p>
          <a:p>
            <a:r>
              <a:rPr lang="en-US" sz="2800" dirty="0"/>
              <a:t>many other websites </a:t>
            </a:r>
          </a:p>
          <a:p>
            <a:r>
              <a:rPr lang="en-US" sz="2800" dirty="0">
                <a:hlinkClick r:id="rId3">
                  <a:extLst>
                    <a:ext uri="{A12FA001-AC4F-418D-AE19-62706E023703}">
                      <ahyp:hlinkClr xmlns:ahyp="http://schemas.microsoft.com/office/drawing/2018/hyperlinkcolor" val="tx"/>
                    </a:ext>
                  </a:extLst>
                </a:hlinkClick>
              </a:rPr>
              <a:t>https://www.mtfsurgery.net/</a:t>
            </a:r>
            <a:endParaRPr lang="en-US" sz="2800" dirty="0"/>
          </a:p>
          <a:p>
            <a:r>
              <a:rPr lang="en-US" sz="2800" dirty="0">
                <a:hlinkClick r:id="rId4">
                  <a:extLst>
                    <a:ext uri="{A12FA001-AC4F-418D-AE19-62706E023703}">
                      <ahyp:hlinkClr xmlns:ahyp="http://schemas.microsoft.com/office/drawing/2018/hyperlinkcolor" val="tx"/>
                    </a:ext>
                  </a:extLst>
                </a:hlinkClick>
              </a:rPr>
              <a:t>https://thetranscenter.com/transmen/</a:t>
            </a:r>
            <a:endParaRPr lang="en-US" sz="2800" dirty="0"/>
          </a:p>
          <a:p>
            <a:r>
              <a:rPr lang="en-US" sz="2800" dirty="0">
                <a:hlinkClick r:id="rId5">
                  <a:extLst>
                    <a:ext uri="{A12FA001-AC4F-418D-AE19-62706E023703}">
                      <ahyp:hlinkClr xmlns:ahyp="http://schemas.microsoft.com/office/drawing/2018/hyperlinkcolor" val="tx"/>
                    </a:ext>
                  </a:extLst>
                </a:hlinkClick>
              </a:rPr>
              <a:t>https://www.transhealthcare.org/find-surgeon/</a:t>
            </a:r>
            <a:endParaRPr lang="en-US" sz="2800" dirty="0"/>
          </a:p>
          <a:p>
            <a:r>
              <a:rPr lang="en-US" sz="2800" dirty="0"/>
              <a:t>Local teams </a:t>
            </a:r>
            <a:r>
              <a:rPr lang="mr-IN" sz="2800" dirty="0"/>
              <a:t>–</a:t>
            </a:r>
            <a:r>
              <a:rPr lang="en-US" sz="2800" dirty="0"/>
              <a:t> FP, plastics, urology, </a:t>
            </a:r>
            <a:r>
              <a:rPr lang="en-US" sz="2800" dirty="0" err="1"/>
              <a:t>gyne</a:t>
            </a:r>
            <a:r>
              <a:rPr lang="en-US" sz="2800" dirty="0"/>
              <a:t> </a:t>
            </a:r>
          </a:p>
        </p:txBody>
      </p:sp>
      <p:pic>
        <p:nvPicPr>
          <p:cNvPr id="4" name="Picture 3" descr="Icon&#10;&#10;Description automatically generated">
            <a:extLst>
              <a:ext uri="{FF2B5EF4-FFF2-40B4-BE49-F238E27FC236}">
                <a16:creationId xmlns:a16="http://schemas.microsoft.com/office/drawing/2014/main" id="{13CACFB5-CABE-10E7-265D-A4E1B006B827}"/>
              </a:ext>
            </a:extLst>
          </p:cNvPr>
          <p:cNvPicPr>
            <a:picLocks noChangeAspect="1"/>
          </p:cNvPicPr>
          <p:nvPr/>
        </p:nvPicPr>
        <p:blipFill>
          <a:blip r:embed="rId6"/>
          <a:stretch>
            <a:fillRect/>
          </a:stretch>
        </p:blipFill>
        <p:spPr>
          <a:xfrm rot="5400000">
            <a:off x="9803391" y="177222"/>
            <a:ext cx="1739900" cy="1385455"/>
          </a:xfrm>
          <a:prstGeom prst="rect">
            <a:avLst/>
          </a:prstGeom>
        </p:spPr>
      </p:pic>
    </p:spTree>
    <p:extLst>
      <p:ext uri="{BB962C8B-B14F-4D97-AF65-F5344CB8AC3E}">
        <p14:creationId xmlns:p14="http://schemas.microsoft.com/office/powerpoint/2010/main" val="114880542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095501" y="559678"/>
            <a:ext cx="2675936" cy="4952492"/>
          </a:xfrm>
        </p:spPr>
        <p:txBody>
          <a:bodyPr vert="horz" lIns="91440" tIns="45720" rIns="91440" bIns="45720" rtlCol="0" anchor="ctr">
            <a:normAutofit/>
          </a:bodyPr>
          <a:lstStyle/>
          <a:p>
            <a:pPr>
              <a:lnSpc>
                <a:spcPct val="90000"/>
              </a:lnSpc>
            </a:pPr>
            <a:endParaRPr lang="en-US" sz="4400" dirty="0">
              <a:solidFill>
                <a:schemeClr val="bg1"/>
              </a:solidFill>
            </a:endParaRPr>
          </a:p>
        </p:txBody>
      </p:sp>
      <p:sp>
        <p:nvSpPr>
          <p:cNvPr id="4" name="Slide Number Placeholder 3"/>
          <p:cNvSpPr>
            <a:spLocks noGrp="1"/>
          </p:cNvSpPr>
          <p:nvPr>
            <p:ph type="sldNum" sz="quarter" idx="12"/>
          </p:nvPr>
        </p:nvSpPr>
        <p:spPr>
          <a:xfrm>
            <a:off x="9212268" y="6356352"/>
            <a:ext cx="827082" cy="365125"/>
          </a:xfrm>
        </p:spPr>
        <p:txBody>
          <a:bodyPr vert="horz" lIns="91440" tIns="45720" rIns="91440" bIns="45720" rtlCol="0" anchor="ctr">
            <a:normAutofit/>
          </a:bodyPr>
          <a:lstStyle/>
          <a:p>
            <a:pPr>
              <a:spcAft>
                <a:spcPts val="600"/>
              </a:spcAft>
            </a:pPr>
            <a:fld id="{5C35FCF4-C3EF-BD43-82E0-05BC237DAD2A}" type="slidenum">
              <a:rPr lang="en-US" sz="1200">
                <a:solidFill>
                  <a:schemeClr val="tx1">
                    <a:alpha val="80000"/>
                  </a:schemeClr>
                </a:solidFill>
              </a:rPr>
              <a:pPr>
                <a:spcAft>
                  <a:spcPts val="600"/>
                </a:spcAft>
              </a:pPr>
              <a:t>53</a:t>
            </a:fld>
            <a:endParaRPr lang="en-US" sz="1200">
              <a:solidFill>
                <a:schemeClr val="tx1">
                  <a:alpha val="80000"/>
                </a:schemeClr>
              </a:solidFill>
            </a:endParaRPr>
          </a:p>
        </p:txBody>
      </p:sp>
      <p:graphicFrame>
        <p:nvGraphicFramePr>
          <p:cNvPr id="6" name="Content Placeholder 2">
            <a:extLst>
              <a:ext uri="{FF2B5EF4-FFF2-40B4-BE49-F238E27FC236}">
                <a16:creationId xmlns:a16="http://schemas.microsoft.com/office/drawing/2014/main" id="{249F9D87-724D-49BE-BCD8-72365EE21F1A}"/>
              </a:ext>
            </a:extLst>
          </p:cNvPr>
          <p:cNvGraphicFramePr>
            <a:graphicFrameLocks noGrp="1"/>
          </p:cNvGraphicFramePr>
          <p:nvPr>
            <p:ph idx="1"/>
            <p:extLst>
              <p:ext uri="{D42A27DB-BD31-4B8C-83A1-F6EECF244321}">
                <p14:modId xmlns:p14="http://schemas.microsoft.com/office/powerpoint/2010/main" val="625358968"/>
              </p:ext>
            </p:extLst>
          </p:nvPr>
        </p:nvGraphicFramePr>
        <p:xfrm>
          <a:off x="5410200" y="568327"/>
          <a:ext cx="4686300" cy="56562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descr="Background pattern&#10;&#10;Description automatically generated">
            <a:extLst>
              <a:ext uri="{FF2B5EF4-FFF2-40B4-BE49-F238E27FC236}">
                <a16:creationId xmlns:a16="http://schemas.microsoft.com/office/drawing/2014/main" id="{1D595982-8C14-C344-8067-AEB32DE83792}"/>
              </a:ext>
            </a:extLst>
          </p:cNvPr>
          <p:cNvPicPr>
            <a:picLocks noChangeAspect="1"/>
          </p:cNvPicPr>
          <p:nvPr/>
        </p:nvPicPr>
        <p:blipFill rotWithShape="1">
          <a:blip r:embed="rId7"/>
          <a:srcRect l="10667" r="2" b="2"/>
          <a:stretch/>
        </p:blipFill>
        <p:spPr>
          <a:xfrm>
            <a:off x="1524001" y="1916408"/>
            <a:ext cx="3502789" cy="2627094"/>
          </a:xfrm>
          <a:prstGeom prst="rect">
            <a:avLst/>
          </a:prstGeom>
          <a:noFill/>
        </p:spPr>
      </p:pic>
    </p:spTree>
    <p:extLst>
      <p:ext uri="{BB962C8B-B14F-4D97-AF65-F5344CB8AC3E}">
        <p14:creationId xmlns:p14="http://schemas.microsoft.com/office/powerpoint/2010/main" val="278733758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 COMMENTS </a:t>
            </a:r>
          </a:p>
        </p:txBody>
      </p:sp>
      <p:pic>
        <p:nvPicPr>
          <p:cNvPr id="5" name="Content Placeholder 4" descr="download.jpeg"/>
          <p:cNvPicPr>
            <a:picLocks noGrp="1" noChangeAspect="1"/>
          </p:cNvPicPr>
          <p:nvPr>
            <p:ph idx="1"/>
          </p:nvPr>
        </p:nvPicPr>
        <p:blipFill>
          <a:blip r:embed="rId3">
            <a:extLst>
              <a:ext uri="{28A0092B-C50C-407E-A947-70E740481C1C}">
                <a14:useLocalDpi xmlns:a14="http://schemas.microsoft.com/office/drawing/2010/main" val="0"/>
              </a:ext>
            </a:extLst>
          </a:blip>
          <a:srcRect t="8678" b="8678"/>
          <a:stretch>
            <a:fillRect/>
          </a:stretch>
        </p:blipFill>
        <p:spPr/>
      </p:pic>
      <p:pic>
        <p:nvPicPr>
          <p:cNvPr id="3" name="Picture 2" descr="Icon&#10;&#10;Description automatically generated">
            <a:extLst>
              <a:ext uri="{FF2B5EF4-FFF2-40B4-BE49-F238E27FC236}">
                <a16:creationId xmlns:a16="http://schemas.microsoft.com/office/drawing/2014/main" id="{E0E80C78-89A4-8799-0A28-5F61CD386E5A}"/>
              </a:ext>
            </a:extLst>
          </p:cNvPr>
          <p:cNvPicPr>
            <a:picLocks noChangeAspect="1"/>
          </p:cNvPicPr>
          <p:nvPr/>
        </p:nvPicPr>
        <p:blipFill>
          <a:blip r:embed="rId4"/>
          <a:stretch>
            <a:fillRect/>
          </a:stretch>
        </p:blipFill>
        <p:spPr>
          <a:xfrm>
            <a:off x="1154955" y="2603500"/>
            <a:ext cx="4451188" cy="3416300"/>
          </a:xfrm>
          <a:prstGeom prst="rect">
            <a:avLst/>
          </a:prstGeom>
        </p:spPr>
      </p:pic>
      <p:pic>
        <p:nvPicPr>
          <p:cNvPr id="6" name="Picture 5" descr="Icon&#10;&#10;Description automatically generated">
            <a:extLst>
              <a:ext uri="{FF2B5EF4-FFF2-40B4-BE49-F238E27FC236}">
                <a16:creationId xmlns:a16="http://schemas.microsoft.com/office/drawing/2014/main" id="{8500BA5C-36DF-E0E1-F952-59696CCC7395}"/>
              </a:ext>
            </a:extLst>
          </p:cNvPr>
          <p:cNvPicPr>
            <a:picLocks noChangeAspect="1"/>
          </p:cNvPicPr>
          <p:nvPr/>
        </p:nvPicPr>
        <p:blipFill>
          <a:blip r:embed="rId4"/>
          <a:stretch>
            <a:fillRect/>
          </a:stretch>
        </p:blipFill>
        <p:spPr>
          <a:xfrm rot="5400000">
            <a:off x="9803391" y="177222"/>
            <a:ext cx="1739900" cy="1385455"/>
          </a:xfrm>
          <a:prstGeom prst="rect">
            <a:avLst/>
          </a:prstGeom>
        </p:spPr>
      </p:pic>
    </p:spTree>
    <p:extLst>
      <p:ext uri="{BB962C8B-B14F-4D97-AF65-F5344CB8AC3E}">
        <p14:creationId xmlns:p14="http://schemas.microsoft.com/office/powerpoint/2010/main" val="330496929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THANKS </a:t>
            </a:r>
          </a:p>
        </p:txBody>
      </p:sp>
      <p:pic>
        <p:nvPicPr>
          <p:cNvPr id="5" name="Content Placeholder 4" descr="download.jpeg"/>
          <p:cNvPicPr>
            <a:picLocks noGrp="1" noChangeAspect="1"/>
          </p:cNvPicPr>
          <p:nvPr>
            <p:ph idx="1"/>
          </p:nvPr>
        </p:nvPicPr>
        <p:blipFill>
          <a:blip r:embed="rId3">
            <a:extLst>
              <a:ext uri="{28A0092B-C50C-407E-A947-70E740481C1C}">
                <a14:useLocalDpi xmlns:a14="http://schemas.microsoft.com/office/drawing/2010/main" val="0"/>
              </a:ext>
            </a:extLst>
          </a:blip>
          <a:srcRect t="8678" b="8678"/>
          <a:stretch>
            <a:fillRect/>
          </a:stretch>
        </p:blipFill>
        <p:spPr/>
      </p:pic>
      <p:pic>
        <p:nvPicPr>
          <p:cNvPr id="3" name="Picture 2" descr="Icon&#10;&#10;Description automatically generated">
            <a:extLst>
              <a:ext uri="{FF2B5EF4-FFF2-40B4-BE49-F238E27FC236}">
                <a16:creationId xmlns:a16="http://schemas.microsoft.com/office/drawing/2014/main" id="{E0E80C78-89A4-8799-0A28-5F61CD386E5A}"/>
              </a:ext>
            </a:extLst>
          </p:cNvPr>
          <p:cNvPicPr>
            <a:picLocks noChangeAspect="1"/>
          </p:cNvPicPr>
          <p:nvPr/>
        </p:nvPicPr>
        <p:blipFill>
          <a:blip r:embed="rId4"/>
          <a:stretch>
            <a:fillRect/>
          </a:stretch>
        </p:blipFill>
        <p:spPr>
          <a:xfrm>
            <a:off x="1154955" y="2603500"/>
            <a:ext cx="4451188" cy="3416300"/>
          </a:xfrm>
          <a:prstGeom prst="rect">
            <a:avLst/>
          </a:prstGeom>
        </p:spPr>
      </p:pic>
      <p:pic>
        <p:nvPicPr>
          <p:cNvPr id="6" name="Picture 5" descr="Icon&#10;&#10;Description automatically generated">
            <a:extLst>
              <a:ext uri="{FF2B5EF4-FFF2-40B4-BE49-F238E27FC236}">
                <a16:creationId xmlns:a16="http://schemas.microsoft.com/office/drawing/2014/main" id="{8500BA5C-36DF-E0E1-F952-59696CCC7395}"/>
              </a:ext>
            </a:extLst>
          </p:cNvPr>
          <p:cNvPicPr>
            <a:picLocks noChangeAspect="1"/>
          </p:cNvPicPr>
          <p:nvPr/>
        </p:nvPicPr>
        <p:blipFill>
          <a:blip r:embed="rId4"/>
          <a:stretch>
            <a:fillRect/>
          </a:stretch>
        </p:blipFill>
        <p:spPr>
          <a:xfrm rot="5400000">
            <a:off x="9803391" y="177222"/>
            <a:ext cx="1739900" cy="1385455"/>
          </a:xfrm>
          <a:prstGeom prst="rect">
            <a:avLst/>
          </a:prstGeom>
        </p:spPr>
      </p:pic>
    </p:spTree>
    <p:extLst>
      <p:ext uri="{BB962C8B-B14F-4D97-AF65-F5344CB8AC3E}">
        <p14:creationId xmlns:p14="http://schemas.microsoft.com/office/powerpoint/2010/main" val="100964495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EVALUATION </a:t>
            </a:r>
          </a:p>
        </p:txBody>
      </p:sp>
      <p:pic>
        <p:nvPicPr>
          <p:cNvPr id="5" name="Content Placeholder 4" descr="download.jpeg"/>
          <p:cNvPicPr>
            <a:picLocks noGrp="1" noChangeAspect="1"/>
          </p:cNvPicPr>
          <p:nvPr>
            <p:ph idx="1"/>
          </p:nvPr>
        </p:nvPicPr>
        <p:blipFill>
          <a:blip r:embed="rId3">
            <a:extLst>
              <a:ext uri="{28A0092B-C50C-407E-A947-70E740481C1C}">
                <a14:useLocalDpi xmlns:a14="http://schemas.microsoft.com/office/drawing/2010/main" val="0"/>
              </a:ext>
            </a:extLst>
          </a:blip>
          <a:srcRect t="8678" b="8678"/>
          <a:stretch>
            <a:fillRect/>
          </a:stretch>
        </p:blipFill>
        <p:spPr/>
      </p:pic>
      <p:pic>
        <p:nvPicPr>
          <p:cNvPr id="3" name="Picture 2" descr="Icon&#10;&#10;Description automatically generated">
            <a:extLst>
              <a:ext uri="{FF2B5EF4-FFF2-40B4-BE49-F238E27FC236}">
                <a16:creationId xmlns:a16="http://schemas.microsoft.com/office/drawing/2014/main" id="{E0E80C78-89A4-8799-0A28-5F61CD386E5A}"/>
              </a:ext>
            </a:extLst>
          </p:cNvPr>
          <p:cNvPicPr>
            <a:picLocks noChangeAspect="1"/>
          </p:cNvPicPr>
          <p:nvPr/>
        </p:nvPicPr>
        <p:blipFill>
          <a:blip r:embed="rId4"/>
          <a:stretch>
            <a:fillRect/>
          </a:stretch>
        </p:blipFill>
        <p:spPr>
          <a:xfrm>
            <a:off x="1154955" y="2603500"/>
            <a:ext cx="4451188" cy="3416300"/>
          </a:xfrm>
          <a:prstGeom prst="rect">
            <a:avLst/>
          </a:prstGeom>
        </p:spPr>
      </p:pic>
      <p:pic>
        <p:nvPicPr>
          <p:cNvPr id="6" name="Picture 5" descr="Icon&#10;&#10;Description automatically generated">
            <a:extLst>
              <a:ext uri="{FF2B5EF4-FFF2-40B4-BE49-F238E27FC236}">
                <a16:creationId xmlns:a16="http://schemas.microsoft.com/office/drawing/2014/main" id="{8500BA5C-36DF-E0E1-F952-59696CCC7395}"/>
              </a:ext>
            </a:extLst>
          </p:cNvPr>
          <p:cNvPicPr>
            <a:picLocks noChangeAspect="1"/>
          </p:cNvPicPr>
          <p:nvPr/>
        </p:nvPicPr>
        <p:blipFill>
          <a:blip r:embed="rId4"/>
          <a:stretch>
            <a:fillRect/>
          </a:stretch>
        </p:blipFill>
        <p:spPr>
          <a:xfrm rot="5400000">
            <a:off x="9803391" y="177222"/>
            <a:ext cx="1739900" cy="1385455"/>
          </a:xfrm>
          <a:prstGeom prst="rect">
            <a:avLst/>
          </a:prstGeom>
        </p:spPr>
      </p:pic>
    </p:spTree>
    <p:extLst>
      <p:ext uri="{BB962C8B-B14F-4D97-AF65-F5344CB8AC3E}">
        <p14:creationId xmlns:p14="http://schemas.microsoft.com/office/powerpoint/2010/main" val="15052265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C464F-84B3-65C2-2218-A6B6348195A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962C4B6-8827-8BBD-9599-B5A69D532569}"/>
              </a:ext>
            </a:extLst>
          </p:cNvPr>
          <p:cNvSpPr>
            <a:spLocks noGrp="1"/>
          </p:cNvSpPr>
          <p:nvPr>
            <p:ph idx="1"/>
          </p:nvPr>
        </p:nvSpPr>
        <p:spPr>
          <a:xfrm>
            <a:off x="1154954" y="3141115"/>
            <a:ext cx="8825659" cy="3416300"/>
          </a:xfrm>
        </p:spPr>
        <p:txBody>
          <a:bodyPr/>
          <a:lstStyle/>
          <a:p>
            <a:endParaRPr lang="en-US" dirty="0"/>
          </a:p>
        </p:txBody>
      </p:sp>
      <p:sp>
        <p:nvSpPr>
          <p:cNvPr id="5" name="TextBox 4">
            <a:extLst>
              <a:ext uri="{FF2B5EF4-FFF2-40B4-BE49-F238E27FC236}">
                <a16:creationId xmlns:a16="http://schemas.microsoft.com/office/drawing/2014/main" id="{1CF05666-D3D6-134C-6573-5B009AD80BE3}"/>
              </a:ext>
            </a:extLst>
          </p:cNvPr>
          <p:cNvSpPr txBox="1"/>
          <p:nvPr/>
        </p:nvSpPr>
        <p:spPr>
          <a:xfrm>
            <a:off x="713548" y="3429000"/>
            <a:ext cx="10535784" cy="1815882"/>
          </a:xfrm>
          <a:prstGeom prst="rect">
            <a:avLst/>
          </a:prstGeom>
          <a:noFill/>
        </p:spPr>
        <p:txBody>
          <a:bodyPr wrap="square">
            <a:spAutoFit/>
          </a:bodyPr>
          <a:lstStyle/>
          <a:p>
            <a:pPr fontAlgn="base"/>
            <a:r>
              <a:rPr lang="en-US" sz="2800" dirty="0">
                <a:effectLst/>
                <a:latin typeface="Cambria" panose="02040503050406030204" pitchFamily="18" charset="0"/>
                <a:ea typeface="MS Mincho" panose="02020609040205080304" pitchFamily="49" charset="-128"/>
                <a:cs typeface="Times New Roman" panose="02020603050405020304" pitchFamily="18" charset="0"/>
              </a:rPr>
              <a:t>This session is going to give you a better understanding and approach to this NB patient population which is growing exponentially. Being "trans-friendly" is not enough. Expect to improve on your overall gender diverse medical competency. </a:t>
            </a:r>
            <a:endParaRPr lang="en-CA" sz="2800" dirty="0">
              <a:effectLst/>
              <a:latin typeface="Cambria" panose="02040503050406030204" pitchFamily="18" charset="0"/>
              <a:ea typeface="MS Mincho" panose="02020609040205080304" pitchFamily="49" charset="-128"/>
              <a:cs typeface="Times New Roman" panose="02020603050405020304" pitchFamily="18" charset="0"/>
            </a:endParaRPr>
          </a:p>
        </p:txBody>
      </p:sp>
      <p:pic>
        <p:nvPicPr>
          <p:cNvPr id="6" name="Picture 5" descr="Icon&#10;&#10;Description automatically generated">
            <a:extLst>
              <a:ext uri="{FF2B5EF4-FFF2-40B4-BE49-F238E27FC236}">
                <a16:creationId xmlns:a16="http://schemas.microsoft.com/office/drawing/2014/main" id="{CAB24B7F-3651-321D-2F80-99765A6721CC}"/>
              </a:ext>
            </a:extLst>
          </p:cNvPr>
          <p:cNvPicPr>
            <a:picLocks noChangeAspect="1"/>
          </p:cNvPicPr>
          <p:nvPr/>
        </p:nvPicPr>
        <p:blipFill>
          <a:blip r:embed="rId2"/>
          <a:stretch>
            <a:fillRect/>
          </a:stretch>
        </p:blipFill>
        <p:spPr>
          <a:xfrm rot="5400000">
            <a:off x="9803391" y="177222"/>
            <a:ext cx="1739900" cy="1385455"/>
          </a:xfrm>
          <a:prstGeom prst="rect">
            <a:avLst/>
          </a:prstGeom>
        </p:spPr>
      </p:pic>
    </p:spTree>
    <p:extLst>
      <p:ext uri="{BB962C8B-B14F-4D97-AF65-F5344CB8AC3E}">
        <p14:creationId xmlns:p14="http://schemas.microsoft.com/office/powerpoint/2010/main" val="28911069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63F06-440F-E657-A6DF-3F1AA3B292D3}"/>
              </a:ext>
            </a:extLst>
          </p:cNvPr>
          <p:cNvSpPr>
            <a:spLocks noGrp="1"/>
          </p:cNvSpPr>
          <p:nvPr>
            <p:ph type="title"/>
          </p:nvPr>
        </p:nvSpPr>
        <p:spPr/>
        <p:txBody>
          <a:bodyPr/>
          <a:lstStyle/>
          <a:p>
            <a:r>
              <a:rPr lang="en-US" sz="3600" b="1" dirty="0">
                <a:effectLst/>
                <a:latin typeface="Cambria" panose="02040503050406030204" pitchFamily="18" charset="0"/>
                <a:ea typeface="MS Mincho" panose="02020609040205080304" pitchFamily="49" charset="-128"/>
                <a:cs typeface="Times New Roman" panose="02020603050405020304" pitchFamily="18" charset="0"/>
              </a:rPr>
              <a:t>OBJECTIVES :</a:t>
            </a:r>
            <a:br>
              <a:rPr lang="en-CA" sz="3600" dirty="0">
                <a:effectLst/>
                <a:latin typeface="Cambria" panose="02040503050406030204" pitchFamily="18" charset="0"/>
                <a:ea typeface="MS Mincho" panose="02020609040205080304" pitchFamily="49" charset="-128"/>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69B6C630-EE0E-B656-BAE8-F0628DFD23A9}"/>
              </a:ext>
            </a:extLst>
          </p:cNvPr>
          <p:cNvSpPr>
            <a:spLocks noGrp="1"/>
          </p:cNvSpPr>
          <p:nvPr>
            <p:ph idx="1"/>
          </p:nvPr>
        </p:nvSpPr>
        <p:spPr/>
        <p:txBody>
          <a:bodyPr>
            <a:normAutofit fontScale="92500" lnSpcReduction="10000"/>
          </a:bodyPr>
          <a:lstStyle/>
          <a:p>
            <a:r>
              <a:rPr lang="en-US" sz="4000" dirty="0">
                <a:solidFill>
                  <a:srgbClr val="303030"/>
                </a:solidFill>
                <a:effectLst/>
                <a:latin typeface="Cambria" panose="02040503050406030204" pitchFamily="18" charset="0"/>
                <a:ea typeface="MS Mincho" panose="02020609040205080304" pitchFamily="49" charset="-128"/>
                <a:cs typeface="Arial" panose="020B0604020202020204" pitchFamily="34" charset="0"/>
              </a:rPr>
              <a:t> Define gender diversity and non-binary gender identities</a:t>
            </a:r>
            <a:endParaRPr lang="en-CA" sz="4000" dirty="0">
              <a:effectLst/>
              <a:latin typeface="Cambria" panose="02040503050406030204" pitchFamily="18" charset="0"/>
              <a:ea typeface="MS Mincho" panose="02020609040205080304" pitchFamily="49" charset="-128"/>
              <a:cs typeface="Times New Roman" panose="02020603050405020304" pitchFamily="18" charset="0"/>
            </a:endParaRPr>
          </a:p>
          <a:p>
            <a:r>
              <a:rPr lang="en-US" sz="4000" dirty="0">
                <a:solidFill>
                  <a:srgbClr val="303030"/>
                </a:solidFill>
                <a:effectLst/>
                <a:latin typeface="Cambria" panose="02040503050406030204" pitchFamily="18" charset="0"/>
                <a:ea typeface="MS Mincho" panose="02020609040205080304" pitchFamily="49" charset="-128"/>
                <a:cs typeface="Arial" panose="020B0604020202020204" pitchFamily="34" charset="0"/>
              </a:rPr>
              <a:t> Evaluate the options of medical transition in non-binary persons</a:t>
            </a:r>
            <a:endParaRPr lang="en-CA" sz="4000" dirty="0">
              <a:effectLst/>
              <a:latin typeface="Cambria" panose="02040503050406030204" pitchFamily="18" charset="0"/>
              <a:ea typeface="MS Mincho" panose="02020609040205080304" pitchFamily="49" charset="-128"/>
              <a:cs typeface="Times New Roman" panose="02020603050405020304" pitchFamily="18" charset="0"/>
            </a:endParaRPr>
          </a:p>
          <a:p>
            <a:r>
              <a:rPr lang="en-US" sz="4000" dirty="0">
                <a:solidFill>
                  <a:srgbClr val="000000"/>
                </a:solidFill>
                <a:latin typeface="Cambria" panose="02040503050406030204" pitchFamily="18" charset="0"/>
                <a:ea typeface="MS Mincho" panose="02020609040205080304" pitchFamily="49" charset="-128"/>
                <a:cs typeface="Arial" panose="020B0604020202020204" pitchFamily="34" charset="0"/>
              </a:rPr>
              <a:t> </a:t>
            </a:r>
            <a:r>
              <a:rPr lang="en-US" sz="4000" dirty="0">
                <a:solidFill>
                  <a:srgbClr val="000000"/>
                </a:solidFill>
                <a:effectLst/>
                <a:latin typeface="Cambria" panose="02040503050406030204" pitchFamily="18" charset="0"/>
                <a:ea typeface="MS Mincho" panose="02020609040205080304" pitchFamily="49" charset="-128"/>
                <a:cs typeface="Times New Roman" panose="02020603050405020304" pitchFamily="18" charset="0"/>
              </a:rPr>
              <a:t>Develop a practical approach to supporting your gender diverse patients</a:t>
            </a:r>
            <a:r>
              <a:rPr lang="en-US" sz="4000" dirty="0">
                <a:effectLst/>
                <a:latin typeface="Cambria" panose="02040503050406030204" pitchFamily="18" charset="0"/>
                <a:ea typeface="MS Mincho" panose="02020609040205080304" pitchFamily="49" charset="-128"/>
                <a:cs typeface="Times New Roman" panose="02020603050405020304" pitchFamily="18" charset="0"/>
              </a:rPr>
              <a:t> </a:t>
            </a:r>
            <a:endParaRPr lang="en-CA" sz="40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US" dirty="0"/>
          </a:p>
        </p:txBody>
      </p:sp>
      <p:pic>
        <p:nvPicPr>
          <p:cNvPr id="4" name="Picture 3" descr="Icon&#10;&#10;Description automatically generated">
            <a:extLst>
              <a:ext uri="{FF2B5EF4-FFF2-40B4-BE49-F238E27FC236}">
                <a16:creationId xmlns:a16="http://schemas.microsoft.com/office/drawing/2014/main" id="{74D9737D-81B0-D965-70DD-09515F0B684F}"/>
              </a:ext>
            </a:extLst>
          </p:cNvPr>
          <p:cNvPicPr>
            <a:picLocks noChangeAspect="1"/>
          </p:cNvPicPr>
          <p:nvPr/>
        </p:nvPicPr>
        <p:blipFill>
          <a:blip r:embed="rId2"/>
          <a:stretch>
            <a:fillRect/>
          </a:stretch>
        </p:blipFill>
        <p:spPr>
          <a:xfrm rot="5400000">
            <a:off x="9803391" y="177222"/>
            <a:ext cx="1739900" cy="1385455"/>
          </a:xfrm>
          <a:prstGeom prst="rect">
            <a:avLst/>
          </a:prstGeom>
        </p:spPr>
      </p:pic>
    </p:spTree>
    <p:extLst>
      <p:ext uri="{BB962C8B-B14F-4D97-AF65-F5344CB8AC3E}">
        <p14:creationId xmlns:p14="http://schemas.microsoft.com/office/powerpoint/2010/main" val="16629170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5F964-B1D6-B5A5-69C7-E453AF0BD242}"/>
              </a:ext>
            </a:extLst>
          </p:cNvPr>
          <p:cNvSpPr>
            <a:spLocks noGrp="1"/>
          </p:cNvSpPr>
          <p:nvPr>
            <p:ph type="title"/>
          </p:nvPr>
        </p:nvSpPr>
        <p:spPr>
          <a:xfrm>
            <a:off x="446315" y="546659"/>
            <a:ext cx="8610600" cy="1293028"/>
          </a:xfrm>
        </p:spPr>
        <p:txBody>
          <a:bodyPr>
            <a:normAutofit/>
          </a:bodyPr>
          <a:lstStyle/>
          <a:p>
            <a:r>
              <a:rPr lang="en-US" dirty="0"/>
              <a:t>BIO</a:t>
            </a:r>
          </a:p>
        </p:txBody>
      </p:sp>
      <p:sp>
        <p:nvSpPr>
          <p:cNvPr id="14" name="Content Placeholder 8">
            <a:extLst>
              <a:ext uri="{FF2B5EF4-FFF2-40B4-BE49-F238E27FC236}">
                <a16:creationId xmlns:a16="http://schemas.microsoft.com/office/drawing/2014/main" id="{3BBEDC3F-7BE9-EA5E-E897-37D1966BE633}"/>
              </a:ext>
            </a:extLst>
          </p:cNvPr>
          <p:cNvSpPr>
            <a:spLocks noGrp="1"/>
          </p:cNvSpPr>
          <p:nvPr>
            <p:ph idx="1"/>
          </p:nvPr>
        </p:nvSpPr>
        <p:spPr>
          <a:xfrm>
            <a:off x="315357" y="2298867"/>
            <a:ext cx="6278638" cy="4448296"/>
          </a:xfrm>
        </p:spPr>
        <p:txBody>
          <a:bodyPr>
            <a:normAutofit fontScale="55000" lnSpcReduction="20000"/>
          </a:bodyPr>
          <a:lstStyle/>
          <a:p>
            <a:r>
              <a:rPr lang="en-CA" sz="3200" b="1" i="0" u="none" strike="noStrike" dirty="0">
                <a:effectLst/>
              </a:rPr>
              <a:t>Medical Director, Jablonski Health</a:t>
            </a:r>
          </a:p>
          <a:p>
            <a:endParaRPr lang="en-CA" sz="3200" b="1" dirty="0"/>
          </a:p>
          <a:p>
            <a:r>
              <a:rPr lang="en-CA" sz="3200" b="1" dirty="0"/>
              <a:t>Alberta lead for trans health e-referrals</a:t>
            </a:r>
          </a:p>
          <a:p>
            <a:endParaRPr lang="en-US" sz="3200" b="1" dirty="0"/>
          </a:p>
          <a:p>
            <a:r>
              <a:rPr lang="en-US" sz="3200" b="1" dirty="0"/>
              <a:t>Consultant to OASIS clinic – AHS Cancer survivors sexual health clinic</a:t>
            </a:r>
            <a:endParaRPr lang="en-CA" sz="3200" b="1" dirty="0"/>
          </a:p>
          <a:p>
            <a:pPr marL="0" indent="0">
              <a:buNone/>
            </a:pPr>
            <a:r>
              <a:rPr lang="en-CA" sz="3200" b="1" dirty="0"/>
              <a:t>                </a:t>
            </a:r>
          </a:p>
          <a:p>
            <a:r>
              <a:rPr lang="en-CA" sz="3200" b="1" i="0" u="none" strike="noStrike" dirty="0">
                <a:effectLst/>
              </a:rPr>
              <a:t>Associate Director, Student Advising and Wellness Hub, Cumming School of Medicine</a:t>
            </a:r>
          </a:p>
          <a:p>
            <a:pPr marL="0" indent="0">
              <a:buNone/>
            </a:pPr>
            <a:endParaRPr lang="en-CA" sz="3200" b="1" i="0" u="none" strike="noStrike" dirty="0">
              <a:effectLst/>
            </a:endParaRPr>
          </a:p>
          <a:p>
            <a:r>
              <a:rPr lang="en-CA" sz="3200" b="1" i="0" u="none" strike="noStrike" dirty="0">
                <a:effectLst/>
              </a:rPr>
              <a:t>Medical Lead Calgary Foothills PCN</a:t>
            </a:r>
          </a:p>
          <a:p>
            <a:endParaRPr lang="en-CA" sz="3200" b="1" i="0" u="none" strike="noStrike" dirty="0">
              <a:effectLst/>
            </a:endParaRPr>
          </a:p>
          <a:p>
            <a:r>
              <a:rPr lang="en-CA" sz="3200" b="1" i="0" u="none" strike="noStrike" dirty="0">
                <a:effectLst/>
              </a:rPr>
              <a:t>Clinical Assistant Professor, University of Calgary, Department of Family Medicine</a:t>
            </a:r>
          </a:p>
          <a:p>
            <a:pPr marL="0" indent="0">
              <a:buNone/>
            </a:pPr>
            <a:endParaRPr lang="en-US" dirty="0"/>
          </a:p>
          <a:p>
            <a:pPr marL="0" indent="0">
              <a:buNone/>
            </a:pPr>
            <a:endParaRPr lang="en-US" dirty="0"/>
          </a:p>
        </p:txBody>
      </p:sp>
      <p:pic>
        <p:nvPicPr>
          <p:cNvPr id="5" name="Content Placeholder 4" descr="A person wearing glasses&#10;&#10;Description automatically generated with medium confidence">
            <a:extLst>
              <a:ext uri="{FF2B5EF4-FFF2-40B4-BE49-F238E27FC236}">
                <a16:creationId xmlns:a16="http://schemas.microsoft.com/office/drawing/2014/main" id="{294F0A70-9C21-CDEE-43AC-4B38404785CB}"/>
              </a:ext>
            </a:extLst>
          </p:cNvPr>
          <p:cNvPicPr>
            <a:picLocks noChangeAspect="1"/>
          </p:cNvPicPr>
          <p:nvPr/>
        </p:nvPicPr>
        <p:blipFill rotWithShape="1">
          <a:blip r:embed="rId2"/>
          <a:srcRect t="23033" r="-1" b="13783"/>
          <a:stretch/>
        </p:blipFill>
        <p:spPr>
          <a:xfrm>
            <a:off x="7061200" y="2817552"/>
            <a:ext cx="4521200" cy="3410926"/>
          </a:xfrm>
          <a:prstGeom prst="rect">
            <a:avLst/>
          </a:prstGeom>
        </p:spPr>
      </p:pic>
      <p:pic>
        <p:nvPicPr>
          <p:cNvPr id="3" name="Picture 2" descr="Icon&#10;&#10;Description automatically generated">
            <a:extLst>
              <a:ext uri="{FF2B5EF4-FFF2-40B4-BE49-F238E27FC236}">
                <a16:creationId xmlns:a16="http://schemas.microsoft.com/office/drawing/2014/main" id="{FA5D4B58-CA10-7A38-D84F-2B92745C7625}"/>
              </a:ext>
            </a:extLst>
          </p:cNvPr>
          <p:cNvPicPr>
            <a:picLocks noChangeAspect="1"/>
          </p:cNvPicPr>
          <p:nvPr/>
        </p:nvPicPr>
        <p:blipFill>
          <a:blip r:embed="rId3"/>
          <a:stretch>
            <a:fillRect/>
          </a:stretch>
        </p:blipFill>
        <p:spPr>
          <a:xfrm rot="5400000">
            <a:off x="9803391" y="177222"/>
            <a:ext cx="1739900" cy="1385455"/>
          </a:xfrm>
          <a:prstGeom prst="rect">
            <a:avLst/>
          </a:prstGeom>
        </p:spPr>
      </p:pic>
    </p:spTree>
    <p:extLst>
      <p:ext uri="{BB962C8B-B14F-4D97-AF65-F5344CB8AC3E}">
        <p14:creationId xmlns:p14="http://schemas.microsoft.com/office/powerpoint/2010/main" val="17456075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0A58C-EDBC-1CF2-85D0-9864887AF57A}"/>
              </a:ext>
            </a:extLst>
          </p:cNvPr>
          <p:cNvSpPr>
            <a:spLocks noGrp="1"/>
          </p:cNvSpPr>
          <p:nvPr>
            <p:ph type="title"/>
          </p:nvPr>
        </p:nvSpPr>
        <p:spPr/>
        <p:txBody>
          <a:bodyPr/>
          <a:lstStyle/>
          <a:p>
            <a:r>
              <a:rPr lang="en-US"/>
              <a:t>CHALLENGE?</a:t>
            </a:r>
          </a:p>
        </p:txBody>
      </p:sp>
      <p:sp>
        <p:nvSpPr>
          <p:cNvPr id="3" name="Content Placeholder 2">
            <a:extLst>
              <a:ext uri="{FF2B5EF4-FFF2-40B4-BE49-F238E27FC236}">
                <a16:creationId xmlns:a16="http://schemas.microsoft.com/office/drawing/2014/main" id="{67E4FAD7-AAF2-3846-15AA-D942788A4B8A}"/>
              </a:ext>
            </a:extLst>
          </p:cNvPr>
          <p:cNvSpPr>
            <a:spLocks noGrp="1"/>
          </p:cNvSpPr>
          <p:nvPr>
            <p:ph idx="1"/>
          </p:nvPr>
        </p:nvSpPr>
        <p:spPr/>
        <p:txBody>
          <a:bodyPr>
            <a:normAutofit lnSpcReduction="10000"/>
          </a:bodyPr>
          <a:lstStyle/>
          <a:p>
            <a:r>
              <a:rPr lang="en-US" sz="4000" dirty="0"/>
              <a:t>What is your </a:t>
            </a:r>
            <a:r>
              <a:rPr lang="en-US" sz="4000" b="1" dirty="0"/>
              <a:t>greatest clinical challenge</a:t>
            </a:r>
            <a:r>
              <a:rPr lang="en-US" sz="4000" dirty="0"/>
              <a:t>, or put another way, </a:t>
            </a:r>
            <a:r>
              <a:rPr lang="en-US" sz="4000" b="1" dirty="0">
                <a:solidFill>
                  <a:schemeClr val="tx1"/>
                </a:solidFill>
                <a:highlight>
                  <a:srgbClr val="FF00FF"/>
                </a:highlight>
              </a:rPr>
              <a:t>what is the question </a:t>
            </a:r>
            <a:r>
              <a:rPr lang="en-US" sz="4000" dirty="0"/>
              <a:t>that you must have explored and answered in this talk about non-binary gender diversity? </a:t>
            </a:r>
          </a:p>
        </p:txBody>
      </p:sp>
    </p:spTree>
    <p:extLst>
      <p:ext uri="{BB962C8B-B14F-4D97-AF65-F5344CB8AC3E}">
        <p14:creationId xmlns:p14="http://schemas.microsoft.com/office/powerpoint/2010/main" val="223995019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182</TotalTime>
  <Words>3655</Words>
  <Application>Microsoft Office PowerPoint</Application>
  <PresentationFormat>Widescreen</PresentationFormat>
  <Paragraphs>362</Paragraphs>
  <Slides>56</Slides>
  <Notes>12</Notes>
  <HiddenSlides>4</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56</vt:i4>
      </vt:variant>
    </vt:vector>
  </HeadingPairs>
  <TitlesOfParts>
    <vt:vector size="72" baseType="lpstr">
      <vt:lpstr>Arial</vt:lpstr>
      <vt:lpstr>Arimo</vt:lpstr>
      <vt:lpstr>Arimo Bold</vt:lpstr>
      <vt:lpstr>Calibri</vt:lpstr>
      <vt:lpstr>Cambria</vt:lpstr>
      <vt:lpstr>Century Gothic</vt:lpstr>
      <vt:lpstr>DM Sans</vt:lpstr>
      <vt:lpstr>Euclid Circular A 1</vt:lpstr>
      <vt:lpstr>Euclid Circular A 2</vt:lpstr>
      <vt:lpstr>Helvetica</vt:lpstr>
      <vt:lpstr>Montserrat</vt:lpstr>
      <vt:lpstr>Museo Slab 1</vt:lpstr>
      <vt:lpstr>Open Sans</vt:lpstr>
      <vt:lpstr>Open Sans Bold</vt:lpstr>
      <vt:lpstr>Wingdings 3</vt:lpstr>
      <vt:lpstr>Ion Boardroom</vt:lpstr>
      <vt:lpstr>NB: A family physician’s guide to non-binary gender diversity</vt:lpstr>
      <vt:lpstr>COI – Presenter Disclosure</vt:lpstr>
      <vt:lpstr>COI – Disclosure of Financial Support</vt:lpstr>
      <vt:lpstr>COI – Disclosure of Financial Support</vt:lpstr>
      <vt:lpstr>PowerPoint Presentation</vt:lpstr>
      <vt:lpstr>PowerPoint Presentation</vt:lpstr>
      <vt:lpstr>OBJECTIVES : </vt:lpstr>
      <vt:lpstr>BIO</vt:lpstr>
      <vt:lpstr>CHALLENGE?</vt:lpstr>
      <vt:lpstr>PowerPoint Presentation</vt:lpstr>
      <vt:lpstr>PowerPoint Presentation</vt:lpstr>
      <vt:lpstr>ASSIGNED SEX at birth  </vt:lpstr>
      <vt:lpstr>PowerPoint Presentation</vt:lpstr>
      <vt:lpstr>TRANSGENDER – (broader DEFINITION) </vt:lpstr>
      <vt:lpstr>DSM 5 criteria </vt:lpstr>
      <vt:lpstr>Q&amp;A</vt:lpstr>
      <vt:lpstr>Gender Dysphoria</vt:lpstr>
      <vt:lpstr>Q&amp;A</vt:lpstr>
      <vt:lpstr>Transgender is NOT…..</vt:lpstr>
      <vt:lpstr>Gender identity</vt:lpstr>
      <vt:lpstr>PowerPoint Presentation</vt:lpstr>
      <vt:lpstr>ICD–11 is proposing a new diagnosis </vt:lpstr>
      <vt:lpstr>Non-binary / NB (Enby)</vt:lpstr>
      <vt:lpstr>Non-binary / NB (Enby)</vt:lpstr>
      <vt:lpstr>Non-binary / NB (Enby)</vt:lpstr>
      <vt:lpstr>Non-binary / NB (Enby)</vt:lpstr>
      <vt:lpstr>FEMINIZING</vt:lpstr>
      <vt:lpstr>Patient Experiences  </vt:lpstr>
      <vt:lpstr>Patient Experiences  </vt:lpstr>
      <vt:lpstr>Feminizing </vt:lpstr>
      <vt:lpstr>Feminizing Hormone Therapy</vt:lpstr>
      <vt:lpstr>HRT Planning Discussions</vt:lpstr>
      <vt:lpstr>Feminizing Hormone Therapy: Effects</vt:lpstr>
      <vt:lpstr>Feminizing Hormone Therapy: Medications &amp; Dosing</vt:lpstr>
      <vt:lpstr>Feminizing HRT:  Safety &amp; Monitoring</vt:lpstr>
      <vt:lpstr>Surgical transition - Feminization</vt:lpstr>
      <vt:lpstr>NUANCES / Challenges </vt:lpstr>
      <vt:lpstr>MASCULINIZING</vt:lpstr>
      <vt:lpstr>Patient Experiences  </vt:lpstr>
      <vt:lpstr>Patient Experiences  </vt:lpstr>
      <vt:lpstr>Masculinizing </vt:lpstr>
      <vt:lpstr>Masculinizing Hormone Therapy</vt:lpstr>
      <vt:lpstr>Masculinizing Hormone Therapy: Contraindications &amp; Risks</vt:lpstr>
      <vt:lpstr>Masculinizing Hormone Therapy: Effects</vt:lpstr>
      <vt:lpstr>Masculinizing Hormone Therapy: Medications &amp; Dosing</vt:lpstr>
      <vt:lpstr>Masculinizing HRT: Safety &amp; Monitoring</vt:lpstr>
      <vt:lpstr>Surgical transition –  Masculinization</vt:lpstr>
      <vt:lpstr>NUANCES / Challenges </vt:lpstr>
      <vt:lpstr>RESOURCES </vt:lpstr>
      <vt:lpstr>Community RESOURCES Calgary, AB examples  </vt:lpstr>
      <vt:lpstr>Medical RESOURCES / References</vt:lpstr>
      <vt:lpstr>Surgical RESOURCES </vt:lpstr>
      <vt:lpstr>PowerPoint Presentation</vt:lpstr>
      <vt:lpstr>QUESTIONS / COMMENTS </vt:lpstr>
      <vt:lpstr>THANKS </vt:lpstr>
      <vt:lpstr>EVALUATION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NB: A family physician’s guide to non-binary gender diversity</dc:title>
  <dc:creator>Theodore J. Jablonski</dc:creator>
  <cp:lastModifiedBy>Deanne McKay</cp:lastModifiedBy>
  <cp:revision>14</cp:revision>
  <dcterms:created xsi:type="dcterms:W3CDTF">2023-05-09T22:02:07Z</dcterms:created>
  <dcterms:modified xsi:type="dcterms:W3CDTF">2023-09-27T12:06:54Z</dcterms:modified>
</cp:coreProperties>
</file>