
<file path=[Content_Types].xml><?xml version="1.0" encoding="utf-8"?>
<Types xmlns="http://schemas.openxmlformats.org/package/2006/content-types">
  <Default Extension="bin" ContentType="image/unknown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34"/>
  </p:notesMasterIdLst>
  <p:sldIdLst>
    <p:sldId id="256" r:id="rId4"/>
    <p:sldId id="284" r:id="rId5"/>
    <p:sldId id="289" r:id="rId6"/>
    <p:sldId id="285" r:id="rId7"/>
    <p:sldId id="258" r:id="rId8"/>
    <p:sldId id="259" r:id="rId9"/>
    <p:sldId id="276" r:id="rId10"/>
    <p:sldId id="260" r:id="rId11"/>
    <p:sldId id="282" r:id="rId12"/>
    <p:sldId id="261" r:id="rId13"/>
    <p:sldId id="263" r:id="rId14"/>
    <p:sldId id="277" r:id="rId15"/>
    <p:sldId id="262" r:id="rId16"/>
    <p:sldId id="265" r:id="rId17"/>
    <p:sldId id="275" r:id="rId18"/>
    <p:sldId id="267" r:id="rId19"/>
    <p:sldId id="264" r:id="rId20"/>
    <p:sldId id="268" r:id="rId21"/>
    <p:sldId id="269" r:id="rId22"/>
    <p:sldId id="270" r:id="rId23"/>
    <p:sldId id="288" r:id="rId24"/>
    <p:sldId id="272" r:id="rId25"/>
    <p:sldId id="273" r:id="rId26"/>
    <p:sldId id="281" r:id="rId27"/>
    <p:sldId id="274" r:id="rId28"/>
    <p:sldId id="271" r:id="rId29"/>
    <p:sldId id="280" r:id="rId30"/>
    <p:sldId id="286" r:id="rId31"/>
    <p:sldId id="287" r:id="rId32"/>
    <p:sldId id="266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40C2C"/>
    <a:srgbClr val="FCE0E7"/>
    <a:srgbClr val="000000"/>
    <a:srgbClr val="FDFDFD"/>
    <a:srgbClr val="BBE0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5" autoAdjust="0"/>
    <p:restoredTop sz="94660"/>
  </p:normalViewPr>
  <p:slideViewPr>
    <p:cSldViewPr snapToGrid="0">
      <p:cViewPr varScale="1">
        <p:scale>
          <a:sx n="76" d="100"/>
          <a:sy n="76" d="100"/>
        </p:scale>
        <p:origin x="73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DE878A-6CA3-4284-B2F2-A476C0AF1E3B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361E99-A80C-4351-9D66-2221E78DF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063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CE7AD-697A-45D6-B181-48CF2334615E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524401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Other objectives from participants, incorporate AAM here if needed. We won’t spend too much time on barriers since the next slide discusses. </a:t>
            </a:r>
            <a:r>
              <a:rPr lang="en-US" baseline="0" dirty="0"/>
              <a:t>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7FED3-FF58-4C9A-8B3B-9E58007FD41E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67637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Other objectives from participants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7FED3-FF58-4C9A-8B3B-9E58007FD41E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6588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Other objectives from participants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7FED3-FF58-4C9A-8B3B-9E58007FD41E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27579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Other objectives from participants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7FED3-FF58-4C9A-8B3B-9E58007FD41E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10506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Other objectives from participants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Cheri’s comment to include if time permits</a:t>
            </a:r>
            <a:r>
              <a:rPr lang="en-US" baseline="0" dirty="0"/>
              <a:t> “</a:t>
            </a:r>
            <a:r>
              <a:rPr lang="en-US" sz="1200" i="1" dirty="0"/>
              <a:t>the FTA document preamble discusses customization of FD and mapping the various offerings of FD at the individual, site and program level using the 4 squares. Should this be included in later activity which has participants making plans at each of these levels?” 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7FED3-FF58-4C9A-8B3B-9E58007FD41E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86710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Other objectives from participants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7FED3-FF58-4C9A-8B3B-9E58007FD41E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09013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Other objectives from participants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7FED3-FF58-4C9A-8B3B-9E58007FD41E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66675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Other objectives from participants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7FED3-FF58-4C9A-8B3B-9E58007FD41E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89484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Other objectives from participants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7FED3-FF58-4C9A-8B3B-9E58007FD41E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84991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Other objectives from participants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7FED3-FF58-4C9A-8B3B-9E58007FD41E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12586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 dirty="0"/>
              <a:t>Where a faculty/presenter has no relationships to disclose, indicate Not Applicable under Relationships with Financial Sponsors.</a:t>
            </a:r>
          </a:p>
          <a:p>
            <a:endParaRPr lang="en-US" dirty="0"/>
          </a:p>
          <a:p>
            <a:r>
              <a:rPr lang="en-US" dirty="0"/>
              <a:t>Complete this slide for the primary presenter and ALL co-presenters if applicable.</a:t>
            </a:r>
          </a:p>
          <a:p>
            <a:endParaRPr lang="en-US" dirty="0"/>
          </a:p>
          <a:p>
            <a:r>
              <a:rPr lang="en-US" dirty="0"/>
              <a:t>Reminder: Disclosures made on your COI forms should match disclosures made on the COI slide.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17117069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*To edit: use animation pane and</a:t>
            </a:r>
            <a:r>
              <a:rPr lang="en-US" baseline="0" dirty="0"/>
              <a:t> selection pane to hide items as needed* </a:t>
            </a:r>
            <a:r>
              <a:rPr lang="en-US" dirty="0"/>
              <a:t>Other objectives from participants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7FED3-FF58-4C9A-8B3B-9E58007FD41E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15442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Other objectives from participants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7FED3-FF58-4C9A-8B3B-9E58007FD41E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69393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361E99-A80C-4351-9D66-2221E78DFF2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7276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 dirty="0"/>
              <a:t>Where a faculty/presenter has no relationships to disclose, indicate Not Applicable under Relationships with Financial Sponsors.</a:t>
            </a:r>
          </a:p>
          <a:p>
            <a:endParaRPr lang="en-US" dirty="0"/>
          </a:p>
          <a:p>
            <a:r>
              <a:rPr lang="en-US" dirty="0"/>
              <a:t>Complete this slide for the primary presenter and ALL co-presenters if applicable.</a:t>
            </a:r>
          </a:p>
          <a:p>
            <a:endParaRPr lang="en-US" dirty="0"/>
          </a:p>
          <a:p>
            <a:r>
              <a:rPr lang="en-US" dirty="0"/>
              <a:t>Reminder: Disclosures made on your COI forms should match disclosures made on the COI slide.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20894367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Where a program has received no external financial support (e.g., monies for food, logistics assistance such as registration, AV set-up, etc.), indicate No External Support.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4066061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Other objectives from participants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7FED3-FF58-4C9A-8B3B-9E58007FD41E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44724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*This slide will look weird when out of presenter mode* it will load </a:t>
            </a:r>
            <a:r>
              <a:rPr lang="en-US" baseline="0" dirty="0"/>
              <a:t>with the “Our team” text and picture. Advance slide once to get rid of these, then advance again to bring the “And you?” and mic picture up.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361E99-A80C-4351-9D66-2221E78DFF2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0122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Other objectives from participants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7FED3-FF58-4C9A-8B3B-9E58007FD41E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8052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Other objectives from participants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7FED3-FF58-4C9A-8B3B-9E58007FD41E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27814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Slide hidden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361E99-A80C-4351-9D66-2221E78DFF2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463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BB5A-8B49-480A-BBC8-2C395ACD5499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26052-9DF2-454A-B28F-1B5DD78B3F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554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BB5A-8B49-480A-BBC8-2C395ACD5499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26052-9DF2-454A-B28F-1B5DD78B3F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476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BB5A-8B49-480A-BBC8-2C395ACD5499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26052-9DF2-454A-B28F-1B5DD78B3F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0759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8067" y="1593850"/>
            <a:ext cx="10955867" cy="130175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8067" y="3429000"/>
            <a:ext cx="10955867" cy="1752600"/>
          </a:xfrm>
        </p:spPr>
        <p:txBody>
          <a:bodyPr/>
          <a:lstStyle>
            <a:lvl1pPr marL="0" indent="0" algn="ctr">
              <a:buFontTx/>
              <a:buNone/>
              <a:defRPr b="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80" name="Freeform 8"/>
          <p:cNvSpPr>
            <a:spLocks/>
          </p:cNvSpPr>
          <p:nvPr/>
        </p:nvSpPr>
        <p:spPr bwMode="auto">
          <a:xfrm>
            <a:off x="0" y="0"/>
            <a:ext cx="8020051" cy="1265238"/>
          </a:xfrm>
          <a:custGeom>
            <a:avLst/>
            <a:gdLst/>
            <a:ahLst/>
            <a:cxnLst>
              <a:cxn ang="0">
                <a:pos x="0" y="5"/>
              </a:cxn>
              <a:cxn ang="0">
                <a:pos x="0" y="797"/>
              </a:cxn>
              <a:cxn ang="0">
                <a:pos x="187" y="797"/>
              </a:cxn>
              <a:cxn ang="0">
                <a:pos x="610" y="715"/>
              </a:cxn>
              <a:cxn ang="0">
                <a:pos x="1056" y="672"/>
              </a:cxn>
              <a:cxn ang="0">
                <a:pos x="1373" y="672"/>
              </a:cxn>
              <a:cxn ang="0">
                <a:pos x="2549" y="360"/>
              </a:cxn>
              <a:cxn ang="0">
                <a:pos x="2890" y="216"/>
              </a:cxn>
              <a:cxn ang="0">
                <a:pos x="4248" y="0"/>
              </a:cxn>
              <a:cxn ang="0">
                <a:pos x="0" y="5"/>
              </a:cxn>
            </a:cxnLst>
            <a:rect l="0" t="0" r="r" b="b"/>
            <a:pathLst>
              <a:path w="4248" h="797">
                <a:moveTo>
                  <a:pt x="0" y="5"/>
                </a:moveTo>
                <a:lnTo>
                  <a:pt x="0" y="797"/>
                </a:lnTo>
                <a:lnTo>
                  <a:pt x="187" y="797"/>
                </a:lnTo>
                <a:lnTo>
                  <a:pt x="610" y="715"/>
                </a:lnTo>
                <a:lnTo>
                  <a:pt x="1056" y="672"/>
                </a:lnTo>
                <a:lnTo>
                  <a:pt x="1373" y="672"/>
                </a:lnTo>
                <a:lnTo>
                  <a:pt x="2549" y="360"/>
                </a:lnTo>
                <a:lnTo>
                  <a:pt x="2890" y="216"/>
                </a:lnTo>
                <a:lnTo>
                  <a:pt x="4248" y="0"/>
                </a:lnTo>
                <a:lnTo>
                  <a:pt x="0" y="5"/>
                </a:lnTo>
                <a:close/>
              </a:path>
            </a:pathLst>
          </a:custGeom>
          <a:solidFill>
            <a:srgbClr val="822433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000000"/>
              </a:solidFill>
            </a:endParaRPr>
          </a:p>
        </p:txBody>
      </p:sp>
      <p:pic>
        <p:nvPicPr>
          <p:cNvPr id="3084" name="Picture 12" descr="PT Banner with logo space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67414"/>
            <a:ext cx="12208933" cy="890587"/>
          </a:xfrm>
          <a:prstGeom prst="rect">
            <a:avLst/>
          </a:prstGeom>
          <a:noFill/>
        </p:spPr>
      </p:pic>
      <p:pic>
        <p:nvPicPr>
          <p:cNvPr id="3083" name="Picture 11" descr="MUN Logo RGB white tex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87517" y="6078538"/>
            <a:ext cx="1462616" cy="65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917582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01EDDF-A9C0-460E-8D67-85FC786D8F9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152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2F4A97-9210-427A-8520-E5B66203980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517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8067" y="1443038"/>
            <a:ext cx="4574117" cy="25193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5385" y="1443038"/>
            <a:ext cx="4576233" cy="25193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B30073-20AD-411D-AE50-C79F0946C15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180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028ED4-4C9D-49A3-A441-B6E88396DC4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7075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13C187-9C6C-443D-87DC-9E34C6F27F7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8324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70EC30-9F58-4131-82A8-EFFA585A6E8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4940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D458DB-062E-4D4D-8654-0479D8E361C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042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BB5A-8B49-480A-BBC8-2C395ACD5499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26052-9DF2-454A-B28F-1B5DD78B3F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6941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EFD6AD-A554-455A-998D-78BB80B9EBB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6049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82B800-9756-4BD6-A66C-456E53C0C67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9953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34817" y="366714"/>
            <a:ext cx="2336800" cy="3595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8067" y="366714"/>
            <a:ext cx="6813551" cy="3595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83D58E-3AFB-4FEA-B96D-572BDC7D91E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2175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D3251-28D9-4AD3-822F-DCF31A7EB5D3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977F9-ED4C-4DB9-B204-9495F6122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751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D3251-28D9-4AD3-822F-DCF31A7EB5D3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977F9-ED4C-4DB9-B204-9495F6122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1394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D3251-28D9-4AD3-822F-DCF31A7EB5D3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977F9-ED4C-4DB9-B204-9495F6122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1960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D3251-28D9-4AD3-822F-DCF31A7EB5D3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977F9-ED4C-4DB9-B204-9495F6122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560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D3251-28D9-4AD3-822F-DCF31A7EB5D3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977F9-ED4C-4DB9-B204-9495F6122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172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D3251-28D9-4AD3-822F-DCF31A7EB5D3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977F9-ED4C-4DB9-B204-9495F6122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6728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D3251-28D9-4AD3-822F-DCF31A7EB5D3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977F9-ED4C-4DB9-B204-9495F6122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925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BB5A-8B49-480A-BBC8-2C395ACD5499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26052-9DF2-454A-B28F-1B5DD78B3F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8338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D3251-28D9-4AD3-822F-DCF31A7EB5D3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977F9-ED4C-4DB9-B204-9495F6122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9908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D3251-28D9-4AD3-822F-DCF31A7EB5D3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977F9-ED4C-4DB9-B204-9495F6122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8942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D3251-28D9-4AD3-822F-DCF31A7EB5D3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977F9-ED4C-4DB9-B204-9495F6122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5324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D3251-28D9-4AD3-822F-DCF31A7EB5D3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977F9-ED4C-4DB9-B204-9495F6122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078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BB5A-8B49-480A-BBC8-2C395ACD5499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26052-9DF2-454A-B28F-1B5DD78B3F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978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BB5A-8B49-480A-BBC8-2C395ACD5499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26052-9DF2-454A-B28F-1B5DD78B3F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92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BB5A-8B49-480A-BBC8-2C395ACD5499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26052-9DF2-454A-B28F-1B5DD78B3F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799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BB5A-8B49-480A-BBC8-2C395ACD5499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26052-9DF2-454A-B28F-1B5DD78B3F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560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BB5A-8B49-480A-BBC8-2C395ACD5499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26052-9DF2-454A-B28F-1B5DD78B3F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804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BB5A-8B49-480A-BBC8-2C395ACD5499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26052-9DF2-454A-B28F-1B5DD78B3F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579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9CBB5A-8B49-480A-BBC8-2C395ACD5499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F26052-9DF2-454A-B28F-1B5DD78B3F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732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8067" y="366714"/>
            <a:ext cx="93345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8067" y="1443038"/>
            <a:ext cx="9353551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35" name="Picture 11" descr="MUN Logo RGB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0187517" y="484188"/>
            <a:ext cx="1462616" cy="652462"/>
          </a:xfrm>
          <a:prstGeom prst="rect">
            <a:avLst/>
          </a:prstGeom>
          <a:noFill/>
        </p:spPr>
      </p:pic>
      <p:pic>
        <p:nvPicPr>
          <p:cNvPr id="1036" name="Picture 12" descr="PT Banner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-16933" y="6181726"/>
            <a:ext cx="12208933" cy="676275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18067" y="583247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616365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07417" y="583247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616365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32837" y="5912377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72DD508-713C-43A1-8353-BD2289AC3BCE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659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822433"/>
        </a:buClr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822433"/>
        </a:buClr>
        <a:buFont typeface="Wingdings" pitchFamily="2" charset="2"/>
        <a:buChar char="v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822433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822433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822433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822433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822433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822433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822433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BD3251-28D9-4AD3-822F-DCF31A7EB5D3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977F9-ED4C-4DB9-B204-9495F6122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247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bin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jpg"/><Relationship Id="rId18" Type="http://schemas.openxmlformats.org/officeDocument/2006/relationships/image" Target="../media/image43.png"/><Relationship Id="rId3" Type="http://schemas.openxmlformats.org/officeDocument/2006/relationships/image" Target="../media/image29.png"/><Relationship Id="rId21" Type="http://schemas.openxmlformats.org/officeDocument/2006/relationships/image" Target="../media/image46.png"/><Relationship Id="rId7" Type="http://schemas.openxmlformats.org/officeDocument/2006/relationships/image" Target="../media/image22.png"/><Relationship Id="rId12" Type="http://schemas.openxmlformats.org/officeDocument/2006/relationships/image" Target="../media/image37.png"/><Relationship Id="rId17" Type="http://schemas.openxmlformats.org/officeDocument/2006/relationships/image" Target="../media/image42.png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41.png"/><Relationship Id="rId20" Type="http://schemas.openxmlformats.org/officeDocument/2006/relationships/image" Target="../media/image4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2.jpg"/><Relationship Id="rId11" Type="http://schemas.openxmlformats.org/officeDocument/2006/relationships/image" Target="../media/image36.png"/><Relationship Id="rId24" Type="http://schemas.openxmlformats.org/officeDocument/2006/relationships/image" Target="../media/image49.png"/><Relationship Id="rId5" Type="http://schemas.openxmlformats.org/officeDocument/2006/relationships/image" Target="../media/image31.jpg"/><Relationship Id="rId15" Type="http://schemas.openxmlformats.org/officeDocument/2006/relationships/image" Target="../media/image40.png"/><Relationship Id="rId23" Type="http://schemas.openxmlformats.org/officeDocument/2006/relationships/image" Target="../media/image48.png"/><Relationship Id="rId10" Type="http://schemas.openxmlformats.org/officeDocument/2006/relationships/image" Target="../media/image35.png"/><Relationship Id="rId19" Type="http://schemas.openxmlformats.org/officeDocument/2006/relationships/image" Target="../media/image44.png"/><Relationship Id="rId4" Type="http://schemas.openxmlformats.org/officeDocument/2006/relationships/image" Target="../media/image30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Relationship Id="rId22" Type="http://schemas.openxmlformats.org/officeDocument/2006/relationships/image" Target="../media/image4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hyperlink" Target="mailto:6for6@mun.ca" TargetMode="External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60.sv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80/01421590600902976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doi.org/10.3109/0142159X.2012.680937" TargetMode="External"/><Relationship Id="rId4" Type="http://schemas.openxmlformats.org/officeDocument/2006/relationships/hyperlink" Target="https://doi.org/10.3138/jvme.33.3.317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C1CE5CA-B563-4F3C-AD07-775ECD551DE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788"/>
          <a:stretch/>
        </p:blipFill>
        <p:spPr>
          <a:xfrm>
            <a:off x="0" y="24905"/>
            <a:ext cx="1379913" cy="54765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-1" y="5938420"/>
            <a:ext cx="12194769" cy="984435"/>
          </a:xfrm>
          <a:prstGeom prst="rect">
            <a:avLst/>
          </a:prstGeom>
          <a:solidFill>
            <a:srgbClr val="840C2C"/>
          </a:solidFill>
          <a:ln w="76200" cap="rnd">
            <a:noFill/>
            <a:prstDash val="solid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0974126" y="-3363"/>
            <a:ext cx="1300519" cy="31732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>
                <a:solidFill>
                  <a:schemeClr val="bg1">
                    <a:alpha val="92000"/>
                  </a:schemeClr>
                </a:solidFill>
              </a:rPr>
              <a:t>FMF 2023</a:t>
            </a:r>
            <a:endParaRPr lang="en-CA" sz="1600" dirty="0">
              <a:solidFill>
                <a:schemeClr val="bg1">
                  <a:alpha val="92000"/>
                </a:schemeClr>
              </a:solidFill>
            </a:endParaRPr>
          </a:p>
        </p:txBody>
      </p:sp>
      <p:sp>
        <p:nvSpPr>
          <p:cNvPr id="21" name="TextBox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95338" y="3868233"/>
            <a:ext cx="4513330" cy="3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13"/>
              </a:lnSpc>
            </a:pPr>
            <a:r>
              <a:rPr lang="en-US" sz="1866" dirty="0">
                <a:latin typeface="Lucida Bright" panose="02040602050505020304" pitchFamily="18" charset="0"/>
                <a:cs typeface="Arial" panose="020B0604020202020204" pitchFamily="34" charset="0"/>
              </a:rPr>
              <a:t>Add speaker name(s) here</a:t>
            </a:r>
          </a:p>
        </p:txBody>
      </p:sp>
      <p:sp>
        <p:nvSpPr>
          <p:cNvPr id="25" name="AutoShap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flipV="1">
            <a:off x="1096068" y="3576052"/>
            <a:ext cx="5609573" cy="5348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26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685800" y="685800"/>
            <a:ext cx="10820400" cy="5486400"/>
            <a:chOff x="0" y="0"/>
            <a:chExt cx="7026195" cy="3562578"/>
          </a:xfrm>
        </p:grpSpPr>
        <p:sp>
          <p:nvSpPr>
            <p:cNvPr id="27" name="Freeform 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700" y="12700"/>
              <a:ext cx="6961425" cy="3493998"/>
            </a:xfrm>
            <a:custGeom>
              <a:avLst/>
              <a:gdLst/>
              <a:ahLst/>
              <a:cxnLst/>
              <a:rect l="l" t="t" r="r" b="b"/>
              <a:pathLst>
                <a:path w="6961425" h="3493998">
                  <a:moveTo>
                    <a:pt x="146050" y="3493998"/>
                  </a:moveTo>
                  <a:lnTo>
                    <a:pt x="6815375" y="3493998"/>
                  </a:lnTo>
                  <a:cubicBezTo>
                    <a:pt x="6895385" y="3493998"/>
                    <a:pt x="6961425" y="3427957"/>
                    <a:pt x="6961425" y="3347948"/>
                  </a:cubicBezTo>
                  <a:lnTo>
                    <a:pt x="6961425" y="146050"/>
                  </a:lnTo>
                  <a:cubicBezTo>
                    <a:pt x="6961425" y="66040"/>
                    <a:pt x="6895385" y="0"/>
                    <a:pt x="6815375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3347948"/>
                  </a:lnTo>
                  <a:cubicBezTo>
                    <a:pt x="0" y="3429228"/>
                    <a:pt x="66040" y="3493998"/>
                    <a:pt x="146050" y="3493998"/>
                  </a:cubicBezTo>
                  <a:close/>
                </a:path>
              </a:pathLst>
            </a:custGeom>
            <a:solidFill>
              <a:srgbClr val="FCF5E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7026194" cy="3562578"/>
            </a:xfrm>
            <a:custGeom>
              <a:avLst/>
              <a:gdLst/>
              <a:ahLst/>
              <a:cxnLst/>
              <a:rect l="l" t="t" r="r" b="b"/>
              <a:pathLst>
                <a:path w="7026194" h="3562578">
                  <a:moveTo>
                    <a:pt x="6962694" y="74930"/>
                  </a:moveTo>
                  <a:cubicBezTo>
                    <a:pt x="6934755" y="30480"/>
                    <a:pt x="6885225" y="0"/>
                    <a:pt x="6828075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3360648"/>
                  </a:lnTo>
                  <a:cubicBezTo>
                    <a:pt x="0" y="3412718"/>
                    <a:pt x="25400" y="3458438"/>
                    <a:pt x="63500" y="3487648"/>
                  </a:cubicBezTo>
                  <a:cubicBezTo>
                    <a:pt x="91440" y="3532098"/>
                    <a:pt x="140970" y="3562578"/>
                    <a:pt x="222904" y="3562578"/>
                  </a:cubicBezTo>
                  <a:lnTo>
                    <a:pt x="6867444" y="3562578"/>
                  </a:lnTo>
                  <a:cubicBezTo>
                    <a:pt x="6955075" y="3562578"/>
                    <a:pt x="7026194" y="3491457"/>
                    <a:pt x="7026194" y="3403828"/>
                  </a:cubicBezTo>
                  <a:lnTo>
                    <a:pt x="7026194" y="211697"/>
                  </a:lnTo>
                  <a:cubicBezTo>
                    <a:pt x="7026194" y="149860"/>
                    <a:pt x="7000794" y="104140"/>
                    <a:pt x="6962694" y="74930"/>
                  </a:cubicBezTo>
                  <a:close/>
                  <a:moveTo>
                    <a:pt x="12700" y="3360648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6828075" y="12700"/>
                  </a:lnTo>
                  <a:cubicBezTo>
                    <a:pt x="6908085" y="12700"/>
                    <a:pt x="6974125" y="78740"/>
                    <a:pt x="6974125" y="158750"/>
                  </a:cubicBezTo>
                  <a:lnTo>
                    <a:pt x="6974125" y="3360648"/>
                  </a:lnTo>
                  <a:cubicBezTo>
                    <a:pt x="6974125" y="3440657"/>
                    <a:pt x="6908085" y="3506698"/>
                    <a:pt x="6828075" y="3506698"/>
                  </a:cubicBezTo>
                  <a:lnTo>
                    <a:pt x="158750" y="3506698"/>
                  </a:lnTo>
                  <a:cubicBezTo>
                    <a:pt x="78740" y="3506698"/>
                    <a:pt x="12700" y="3441928"/>
                    <a:pt x="12700" y="3360648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9" name="AutoShap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flipV="1">
            <a:off x="1096068" y="3576052"/>
            <a:ext cx="5609573" cy="5348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pic>
        <p:nvPicPr>
          <p:cNvPr id="30" name="Picture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544735" y="997219"/>
            <a:ext cx="3409071" cy="3735969"/>
          </a:xfrm>
          <a:prstGeom prst="rect">
            <a:avLst/>
          </a:prstGeom>
        </p:spPr>
      </p:pic>
      <p:pic>
        <p:nvPicPr>
          <p:cNvPr id="31" name="Picture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565055" y="4854549"/>
            <a:ext cx="3409071" cy="897655"/>
          </a:xfrm>
          <a:prstGeom prst="rect">
            <a:avLst/>
          </a:prstGeom>
        </p:spPr>
      </p:pic>
      <p:sp>
        <p:nvSpPr>
          <p:cNvPr id="32" name="TextBox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1238193" y="1456013"/>
            <a:ext cx="6226355" cy="7470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>
              <a:lnSpc>
                <a:spcPts val="6666"/>
              </a:lnSpc>
              <a:defRPr/>
            </a:pPr>
            <a:endParaRPr lang="en-US" sz="3600" dirty="0">
              <a:latin typeface="Lucida Bright" panose="02040602050505020304" pitchFamily="18" charset="0"/>
            </a:endParaRPr>
          </a:p>
        </p:txBody>
      </p:sp>
      <p:sp>
        <p:nvSpPr>
          <p:cNvPr id="33" name="TextBox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95338" y="3868233"/>
            <a:ext cx="4513330" cy="9700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13"/>
              </a:lnSpc>
            </a:pPr>
            <a:r>
              <a:rPr lang="en-US" sz="1866" dirty="0">
                <a:latin typeface="Lucida Bright" panose="02040602050505020304" pitchFamily="18" charset="0"/>
                <a:cs typeface="Arial" panose="020B0604020202020204" pitchFamily="34" charset="0"/>
              </a:rPr>
              <a:t>Team Members: Wendy Graham*, Cheri Bethune*, Shabnam Asghari, Tayebeh Sohrabi, Alexandria Tobin</a:t>
            </a:r>
          </a:p>
        </p:txBody>
      </p:sp>
      <p:pic>
        <p:nvPicPr>
          <p:cNvPr id="34" name="Picture 33" descr="Palais des congres de Montreal logo">
            <a:extLst>
              <a:ext uri="{FF2B5EF4-FFF2-40B4-BE49-F238E27FC236}">
                <a16:creationId xmlns:a16="http://schemas.microsoft.com/office/drawing/2014/main" id="{8FAD78BB-6AA9-B930-36B0-8CF8DA4EE16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068" y="5077914"/>
            <a:ext cx="3069533" cy="710540"/>
          </a:xfrm>
          <a:prstGeom prst="rect">
            <a:avLst/>
          </a:prstGeom>
        </p:spPr>
      </p:pic>
      <p:sp>
        <p:nvSpPr>
          <p:cNvPr id="35" name="TextBox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1010654" y="997219"/>
            <a:ext cx="6554401" cy="25776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>
              <a:lnSpc>
                <a:spcPts val="6666"/>
              </a:lnSpc>
              <a:defRPr/>
            </a:pPr>
            <a:r>
              <a:rPr lang="en-US" sz="3600" i="1" dirty="0">
                <a:solidFill>
                  <a:srgbClr val="000000"/>
                </a:solidFill>
                <a:latin typeface="Lucida Bright" panose="02040602050505020304" pitchFamily="18" charset="0"/>
              </a:rPr>
              <a:t>Reaching out</a:t>
            </a:r>
            <a:r>
              <a:rPr lang="en-US" sz="3600" dirty="0">
                <a:solidFill>
                  <a:srgbClr val="000000"/>
                </a:solidFill>
                <a:latin typeface="Lucida Bright" panose="02040602050505020304" pitchFamily="18" charset="0"/>
              </a:rPr>
              <a:t>: relevant and accessible clinical preceptor faculty development </a:t>
            </a:r>
          </a:p>
        </p:txBody>
      </p:sp>
      <p:sp>
        <p:nvSpPr>
          <p:cNvPr id="36" name="Title 1"/>
          <p:cNvSpPr txBox="1">
            <a:spLocks/>
          </p:cNvSpPr>
          <p:nvPr/>
        </p:nvSpPr>
        <p:spPr>
          <a:xfrm>
            <a:off x="2343697" y="4727675"/>
            <a:ext cx="1180793" cy="3073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i="1" dirty="0">
                <a:latin typeface="Lucida Bright" panose="02040602050505020304" pitchFamily="18" charset="0"/>
              </a:rPr>
              <a:t>*Presenting</a:t>
            </a:r>
            <a:endParaRPr lang="en-CA" sz="1100" i="1" dirty="0">
              <a:latin typeface="Lucida Bright" panose="02040602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338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26"/>
    </mc:Choice>
    <mc:Fallback xmlns="">
      <p:transition spd="slow" advTm="2126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705008"/>
            <a:ext cx="6361611" cy="4058801"/>
          </a:xfrm>
        </p:spPr>
        <p:txBody>
          <a:bodyPr/>
          <a:lstStyle/>
          <a:p>
            <a:r>
              <a:rPr lang="en-US" sz="2400" b="0" dirty="0"/>
              <a:t>Faculty holding clinical appointments in distributed teaching sites as of September 2019:</a:t>
            </a:r>
          </a:p>
          <a:p>
            <a:pPr lvl="1"/>
            <a:r>
              <a:rPr lang="en-US" sz="2400" dirty="0"/>
              <a:t>259 in Newfoundland and Labrador</a:t>
            </a:r>
          </a:p>
          <a:p>
            <a:pPr lvl="1"/>
            <a:r>
              <a:rPr lang="en-US" sz="2400" dirty="0"/>
              <a:t>42 in Prince Edward Island </a:t>
            </a:r>
          </a:p>
          <a:p>
            <a:pPr lvl="1"/>
            <a:r>
              <a:rPr lang="en-US" sz="2400" dirty="0"/>
              <a:t>10 in Nunavut </a:t>
            </a:r>
          </a:p>
          <a:p>
            <a:r>
              <a:rPr lang="en-US" sz="2400" b="0" dirty="0"/>
              <a:t>These faculty are appointed over eleven clinical disciplines and provide rich learning experiences in rural and remote sites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0010" r="5733"/>
          <a:stretch/>
        </p:blipFill>
        <p:spPr>
          <a:xfrm>
            <a:off x="6257942" y="1805397"/>
            <a:ext cx="5778887" cy="385802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596390"/>
            <a:ext cx="12192000" cy="261610"/>
          </a:xfrm>
          <a:prstGeom prst="rect">
            <a:avLst/>
          </a:prstGeom>
          <a:solidFill>
            <a:srgbClr val="000000"/>
          </a:solidFill>
          <a:ln w="12700">
            <a:solidFill>
              <a:srgbClr val="840C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-58189" y="6596390"/>
            <a:ext cx="752420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Source: https://www.mun.ca/medicine/administrative-departments/distributed-medical-education/distributed-faculty/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0" y="8332"/>
            <a:ext cx="12192000" cy="864096"/>
          </a:xfrm>
          <a:prstGeom prst="rect">
            <a:avLst/>
          </a:prstGeom>
          <a:solidFill>
            <a:srgbClr val="840C2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1188720" tIns="45720" rIns="274320" bIns="45720" numCol="1" rtlCol="0" anchor="ctr" anchorCtr="0" compatLnSpc="1">
            <a:prstTxWarp prst="textNoShape">
              <a:avLst/>
            </a:prstTxWarp>
            <a:normAutofit fontScale="85000" lnSpcReduction="10000"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Black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Black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Black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Black" pitchFamily="34" charset="0"/>
              </a:defRPr>
            </a:lvl9pPr>
          </a:lstStyle>
          <a:p>
            <a:r>
              <a:rPr lang="en-US" sz="4400" b="1" kern="0" dirty="0">
                <a:ln>
                  <a:solidFill>
                    <a:srgbClr val="000000"/>
                  </a:solidFill>
                </a:ln>
                <a:solidFill>
                  <a:schemeClr val="bg1"/>
                </a:solidFill>
                <a:latin typeface="Lucida Bright" panose="02040602050505020304" pitchFamily="18" charset="0"/>
              </a:rPr>
              <a:t>Distributed Faculty at Memorial University </a:t>
            </a:r>
          </a:p>
        </p:txBody>
      </p:sp>
    </p:spTree>
    <p:extLst>
      <p:ext uri="{BB962C8B-B14F-4D97-AF65-F5344CB8AC3E}">
        <p14:creationId xmlns:p14="http://schemas.microsoft.com/office/powerpoint/2010/main" val="3874915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136"/>
    </mc:Choice>
    <mc:Fallback xmlns="">
      <p:transition xmlns:p14="http://schemas.microsoft.com/office/powerpoint/2010/main" spd="slow" advTm="16136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91" t="4164" r="6607" b="4664"/>
          <a:stretch/>
        </p:blipFill>
        <p:spPr>
          <a:xfrm>
            <a:off x="1398056" y="1021253"/>
            <a:ext cx="4697944" cy="560139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EDDF-A9C0-460E-8D67-85FC786D8F95}" type="slidenum">
              <a:rPr lang="en-US" smtClean="0">
                <a:solidFill>
                  <a:srgbClr val="000000"/>
                </a:solidFill>
              </a:rPr>
              <a:pPr/>
              <a:t>11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AutoShape 2" descr="https://www.mun.ca/medicine/media/production/medicine/images/dme/TeachingSites_NL-2021--stratum_web_optimized_jpg--.webp?id=2310004725f272dfa87011ccd83147c6&amp;x-stratum-cacheable-asset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14187" t="6789" r="10813" b="7972"/>
          <a:stretch/>
        </p:blipFill>
        <p:spPr>
          <a:xfrm>
            <a:off x="6783939" y="2502131"/>
            <a:ext cx="3971298" cy="282088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-66675" y="6683220"/>
            <a:ext cx="545314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Source: https://www.mun.ca/medicine/administrative-departments/distributed-medical-education/our-communities/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0" y="6347"/>
            <a:ext cx="12192000" cy="864096"/>
          </a:xfrm>
          <a:prstGeom prst="rect">
            <a:avLst/>
          </a:prstGeom>
          <a:solidFill>
            <a:srgbClr val="840C2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1188720" tIns="45720" rIns="274320" bIns="45720" numCol="1" rtlCol="0" anchor="ctr" anchorCtr="0" compatLnSpc="1">
            <a:prstTxWarp prst="textNoShape">
              <a:avLst/>
            </a:prstTxWarp>
            <a:normAutofit fontScale="77500" lnSpcReduction="20000"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Black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Black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Black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Black" pitchFamily="34" charset="0"/>
              </a:defRPr>
            </a:lvl9pPr>
          </a:lstStyle>
          <a:p>
            <a:r>
              <a:rPr lang="en-US" sz="4400" b="1" kern="0" dirty="0">
                <a:ln>
                  <a:solidFill>
                    <a:srgbClr val="000000"/>
                  </a:solidFill>
                </a:ln>
                <a:solidFill>
                  <a:schemeClr val="bg1"/>
                </a:solidFill>
                <a:latin typeface="Lucida Bright" panose="02040602050505020304" pitchFamily="18" charset="0"/>
              </a:rPr>
              <a:t>Memorial University Distributed Teaching Sites</a:t>
            </a:r>
          </a:p>
        </p:txBody>
      </p:sp>
    </p:spTree>
    <p:extLst>
      <p:ext uri="{BB962C8B-B14F-4D97-AF65-F5344CB8AC3E}">
        <p14:creationId xmlns:p14="http://schemas.microsoft.com/office/powerpoint/2010/main" val="10027562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EDDF-A9C0-460E-8D67-85FC786D8F95}" type="slidenum">
              <a:rPr lang="en-US" smtClean="0">
                <a:solidFill>
                  <a:srgbClr val="000000"/>
                </a:solidFill>
              </a:rPr>
              <a:pPr/>
              <a:t>12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81" y="1073724"/>
            <a:ext cx="7928564" cy="558476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2263" y="6344"/>
            <a:ext cx="12192000" cy="864096"/>
          </a:xfrm>
          <a:prstGeom prst="rect">
            <a:avLst/>
          </a:prstGeom>
          <a:solidFill>
            <a:srgbClr val="840C2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1188720" tIns="45720" rIns="27432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Black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Black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Black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Black" pitchFamily="34" charset="0"/>
              </a:defRPr>
            </a:lvl9pPr>
          </a:lstStyle>
          <a:p>
            <a:r>
              <a:rPr lang="en-US" sz="4400" b="1" kern="0" dirty="0">
                <a:ln>
                  <a:solidFill>
                    <a:srgbClr val="000000"/>
                  </a:solidFill>
                </a:ln>
                <a:solidFill>
                  <a:schemeClr val="bg1"/>
                </a:solidFill>
                <a:latin typeface="Lucida Bright" panose="02040602050505020304" pitchFamily="18" charset="0"/>
              </a:rPr>
              <a:t>    Distributed Preceptorship</a:t>
            </a:r>
          </a:p>
        </p:txBody>
      </p:sp>
    </p:spTree>
    <p:extLst>
      <p:ext uri="{BB962C8B-B14F-4D97-AF65-F5344CB8AC3E}">
        <p14:creationId xmlns:p14="http://schemas.microsoft.com/office/powerpoint/2010/main" val="7501368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EDDF-A9C0-460E-8D67-85FC786D8F95}" type="slidenum">
              <a:rPr lang="en-US" smtClean="0">
                <a:solidFill>
                  <a:srgbClr val="000000"/>
                </a:solidFill>
              </a:rPr>
              <a:pPr/>
              <a:t>13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596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19075" y="344894"/>
            <a:ext cx="4695825" cy="796082"/>
            <a:chOff x="219075" y="344894"/>
            <a:chExt cx="4695825" cy="796082"/>
          </a:xfrm>
        </p:grpSpPr>
        <p:sp>
          <p:nvSpPr>
            <p:cNvPr id="5" name="Title 1">
              <a:extLst>
                <a:ext uri="{FF2B5EF4-FFF2-40B4-BE49-F238E27FC236}">
                  <a16:creationId xmlns:a16="http://schemas.microsoft.com/office/drawing/2014/main" id="{D4EEC4F3-0FBD-FF78-A4D3-A11D1B55A73C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53396" y="344894"/>
              <a:ext cx="3496733" cy="765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 Black" pitchFamily="34" charset="0"/>
                </a:defRPr>
              </a:lvl2pPr>
              <a:lvl3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 Black" pitchFamily="34" charset="0"/>
                </a:defRPr>
              </a:lvl3pPr>
              <a:lvl4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 Black" pitchFamily="34" charset="0"/>
                </a:defRPr>
              </a:lvl4pPr>
              <a:lvl5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 Black" pitchFamily="34" charset="0"/>
                </a:defRPr>
              </a:lvl5pPr>
              <a:lvl6pPr marL="4572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 Black" pitchFamily="34" charset="0"/>
                </a:defRPr>
              </a:lvl6pPr>
              <a:lvl7pPr marL="9144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 Black" pitchFamily="34" charset="0"/>
                </a:defRPr>
              </a:lvl7pPr>
              <a:lvl8pPr marL="13716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 Black" pitchFamily="34" charset="0"/>
                </a:defRPr>
              </a:lvl8pPr>
              <a:lvl9pPr marL="18288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 Black" pitchFamily="34" charset="0"/>
                </a:defRPr>
              </a:lvl9pPr>
            </a:lstStyle>
            <a:p>
              <a:r>
                <a:rPr lang="en-US" sz="4400" b="1" kern="0" dirty="0">
                  <a:ln>
                    <a:solidFill>
                      <a:srgbClr val="000000"/>
                    </a:solidFill>
                  </a:ln>
                  <a:solidFill>
                    <a:srgbClr val="840C2C"/>
                  </a:solidFill>
                  <a:latin typeface="Lucida Bright" panose="02040602050505020304" pitchFamily="18" charset="0"/>
                </a:rPr>
                <a:t>Activity 2</a:t>
              </a:r>
              <a:endParaRPr lang="en-CA" sz="4400" b="1" kern="0" dirty="0">
                <a:ln>
                  <a:solidFill>
                    <a:srgbClr val="000000"/>
                  </a:solidFill>
                </a:ln>
                <a:solidFill>
                  <a:srgbClr val="840C2C"/>
                </a:solidFill>
                <a:latin typeface="Lucida Bright" panose="02040602050505020304" pitchFamily="18" charset="0"/>
              </a:endParaRP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219075" y="1140976"/>
              <a:ext cx="4695825" cy="0"/>
            </a:xfrm>
            <a:prstGeom prst="line">
              <a:avLst/>
            </a:prstGeom>
            <a:ln w="38100" cap="rnd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7EBCE07-E6B7-EF60-8019-8D9B0B27BCB4}"/>
              </a:ext>
            </a:extLst>
          </p:cNvPr>
          <p:cNvSpPr txBox="1">
            <a:spLocks/>
          </p:cNvSpPr>
          <p:nvPr/>
        </p:nvSpPr>
        <p:spPr bwMode="auto">
          <a:xfrm>
            <a:off x="-14364" y="2374228"/>
            <a:ext cx="12191999" cy="579988"/>
          </a:xfrm>
          <a:prstGeom prst="rect">
            <a:avLst/>
          </a:prstGeom>
          <a:solidFill>
            <a:srgbClr val="840C2C">
              <a:alpha val="8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22433"/>
              </a:buClr>
              <a:buChar char="•"/>
              <a:defRPr sz="3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22433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22433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22433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22433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22433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22433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22433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22433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lnSpc>
                <a:spcPct val="90000"/>
              </a:lnSpc>
              <a:spcBef>
                <a:spcPts val="1000"/>
              </a:spcBef>
              <a:buClrTx/>
              <a:buNone/>
            </a:pPr>
            <a:r>
              <a:rPr lang="en-CA" i="1" dirty="0">
                <a:solidFill>
                  <a:prstClr val="black"/>
                </a:solidFill>
                <a:latin typeface="Calibri" panose="020F0502020204030204"/>
              </a:rPr>
              <a:t>What barriers does your program face for faculty development? </a:t>
            </a:r>
            <a:endParaRPr lang="en-CA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830723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136"/>
    </mc:Choice>
    <mc:Fallback xmlns="">
      <p:transition xmlns:p14="http://schemas.microsoft.com/office/powerpoint/2010/main" spd="slow" advTm="16136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80988" y="1940702"/>
            <a:ext cx="5863046" cy="2586720"/>
          </a:xfrm>
        </p:spPr>
        <p:txBody>
          <a:bodyPr/>
          <a:lstStyle/>
          <a:p>
            <a:r>
              <a:rPr lang="en-US" b="0" dirty="0"/>
              <a:t>Geography</a:t>
            </a:r>
          </a:p>
          <a:p>
            <a:r>
              <a:rPr lang="en-US" b="0" dirty="0"/>
              <a:t>Time constraints</a:t>
            </a:r>
          </a:p>
          <a:p>
            <a:r>
              <a:rPr lang="en-US" b="0" dirty="0"/>
              <a:t>Funding</a:t>
            </a:r>
          </a:p>
          <a:p>
            <a:r>
              <a:rPr lang="en-US" b="0" dirty="0"/>
              <a:t>Human resource challenges</a:t>
            </a:r>
          </a:p>
        </p:txBody>
      </p:sp>
      <p:pic>
        <p:nvPicPr>
          <p:cNvPr id="3" name="Picture 2" descr="Time Clock Ticking · Free vector graphic on Pixabay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454" y="4191597"/>
            <a:ext cx="1824445" cy="1824445"/>
          </a:xfrm>
          <a:prstGeom prst="rect">
            <a:avLst/>
          </a:prstGeom>
        </p:spPr>
      </p:pic>
      <p:pic>
        <p:nvPicPr>
          <p:cNvPr id="4" name="Picture 3" descr="Dollar Sign Black Free Stock Photo - Public Domain Picture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6043" y="2839944"/>
            <a:ext cx="1691884" cy="1687478"/>
          </a:xfrm>
          <a:prstGeom prst="rect">
            <a:avLst/>
          </a:prstGeom>
        </p:spPr>
      </p:pic>
      <p:pic>
        <p:nvPicPr>
          <p:cNvPr id="8" name="Picture 7" descr="Clipart - northern hemisphere globe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205" y="1389374"/>
            <a:ext cx="2172639" cy="217263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746699" y="2293453"/>
            <a:ext cx="30757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0" y="837"/>
            <a:ext cx="12192000" cy="864096"/>
          </a:xfrm>
          <a:prstGeom prst="rect">
            <a:avLst/>
          </a:prstGeom>
          <a:solidFill>
            <a:srgbClr val="840C2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1188720" tIns="45720" rIns="274320" bIns="45720" numCol="1" rtlCol="0" anchor="ctr" anchorCtr="0" compatLnSpc="1">
            <a:prstTxWarp prst="textNoShape">
              <a:avLst/>
            </a:prstTxWarp>
            <a:normAutofit fontScale="77500" lnSpcReduction="20000"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Black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Black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Black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Black" pitchFamily="34" charset="0"/>
              </a:defRPr>
            </a:lvl9pPr>
          </a:lstStyle>
          <a:p>
            <a:r>
              <a:rPr lang="en-US" sz="4400" b="1" kern="0" dirty="0">
                <a:ln>
                  <a:solidFill>
                    <a:srgbClr val="000000"/>
                  </a:solidFill>
                </a:ln>
                <a:solidFill>
                  <a:schemeClr val="bg1"/>
                </a:solidFill>
                <a:latin typeface="Lucida Bright" panose="02040602050505020304" pitchFamily="18" charset="0"/>
              </a:rPr>
              <a:t>Challenges to Distributed Faculty Development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6596390"/>
            <a:ext cx="12192000" cy="261610"/>
          </a:xfrm>
          <a:prstGeom prst="rect">
            <a:avLst/>
          </a:prstGeom>
          <a:solidFill>
            <a:srgbClr val="000000"/>
          </a:solidFill>
          <a:ln w="12700">
            <a:solidFill>
              <a:srgbClr val="840C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6642556"/>
            <a:ext cx="546146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Source: https://www.mun.ca/medicine/administrative-departments/distributed-medical-education/distributed-faculty/</a:t>
            </a:r>
          </a:p>
        </p:txBody>
      </p:sp>
    </p:spTree>
    <p:extLst>
      <p:ext uri="{BB962C8B-B14F-4D97-AF65-F5344CB8AC3E}">
        <p14:creationId xmlns:p14="http://schemas.microsoft.com/office/powerpoint/2010/main" val="1069982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136"/>
    </mc:Choice>
    <mc:Fallback xmlns="">
      <p:transition xmlns:p14="http://schemas.microsoft.com/office/powerpoint/2010/main" spd="slow" advTm="16136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71994" y="1224982"/>
            <a:ext cx="11848011" cy="4513625"/>
          </a:xfrm>
        </p:spPr>
        <p:txBody>
          <a:bodyPr/>
          <a:lstStyle/>
          <a:p>
            <a:r>
              <a:rPr lang="en-US" b="0" dirty="0"/>
              <a:t>Faculty development initiatives often focus on teaching and instructional effectiveness (Steinert </a:t>
            </a:r>
            <a:r>
              <a:rPr lang="en-US" b="0" i="1" dirty="0"/>
              <a:t>et al. </a:t>
            </a:r>
            <a:r>
              <a:rPr lang="en-US" b="0" dirty="0"/>
              <a:t>2006) </a:t>
            </a:r>
          </a:p>
          <a:p>
            <a:r>
              <a:rPr lang="en-US" b="0" dirty="0"/>
              <a:t>However, effective faculty development must address all faculty members’ roles (Steinert 2011), as defined by the </a:t>
            </a:r>
            <a:r>
              <a:rPr lang="en-US" b="0" dirty="0" err="1"/>
              <a:t>CanMEDS</a:t>
            </a:r>
            <a:r>
              <a:rPr lang="en-US" b="0" dirty="0"/>
              <a:t>-FM framework:</a:t>
            </a:r>
          </a:p>
          <a:p>
            <a:pPr lvl="1"/>
            <a:r>
              <a:rPr lang="en-US" dirty="0"/>
              <a:t> Leader and manager</a:t>
            </a:r>
          </a:p>
          <a:p>
            <a:pPr lvl="1"/>
            <a:r>
              <a:rPr lang="en-US" dirty="0"/>
              <a:t> Research and scholar </a:t>
            </a:r>
          </a:p>
          <a:p>
            <a:r>
              <a:rPr lang="en-US" b="0" dirty="0"/>
              <a:t>It is also important to note the role of faculty development in career development and organizational change (Steinert 2014)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0" y="0"/>
            <a:ext cx="12192000" cy="864096"/>
          </a:xfrm>
          <a:prstGeom prst="rect">
            <a:avLst/>
          </a:prstGeom>
          <a:solidFill>
            <a:srgbClr val="840C2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1188720" tIns="45720" rIns="27432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Black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Black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Black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Black" pitchFamily="34" charset="0"/>
              </a:defRPr>
            </a:lvl9pPr>
          </a:lstStyle>
          <a:p>
            <a:r>
              <a:rPr lang="en-US" sz="4400" b="1" kern="0" dirty="0">
                <a:ln>
                  <a:solidFill>
                    <a:srgbClr val="000000"/>
                  </a:solidFill>
                </a:ln>
                <a:solidFill>
                  <a:schemeClr val="bg1"/>
                </a:solidFill>
                <a:latin typeface="Lucida Bright" panose="02040602050505020304" pitchFamily="18" charset="0"/>
              </a:rPr>
              <a:t>  Faculty Development – Scope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6596390"/>
            <a:ext cx="12192000" cy="261610"/>
          </a:xfrm>
          <a:prstGeom prst="rect">
            <a:avLst/>
          </a:prstGeom>
          <a:solidFill>
            <a:srgbClr val="000000"/>
          </a:solidFill>
          <a:ln w="12700">
            <a:solidFill>
              <a:srgbClr val="840C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6642556"/>
            <a:ext cx="752420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Source: Steinert </a:t>
            </a:r>
            <a:r>
              <a:rPr lang="en-US" sz="800" i="1" dirty="0">
                <a:solidFill>
                  <a:schemeClr val="bg1"/>
                </a:solidFill>
              </a:rPr>
              <a:t>et al. </a:t>
            </a:r>
            <a:r>
              <a:rPr lang="en-US" sz="800" dirty="0">
                <a:solidFill>
                  <a:schemeClr val="bg1"/>
                </a:solidFill>
              </a:rPr>
              <a:t>2006, </a:t>
            </a:r>
            <a:r>
              <a:rPr lang="de-DE" sz="800" dirty="0">
                <a:solidFill>
                  <a:schemeClr val="bg1"/>
                </a:solidFill>
              </a:rPr>
              <a:t>Steinert &amp; Mann 2006, Steinert, Naismith, &amp; Mann, 2012, Steinert 2014.   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881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136"/>
    </mc:Choice>
    <mc:Fallback xmlns="">
      <p:transition xmlns:p14="http://schemas.microsoft.com/office/powerpoint/2010/main" spd="slow" advTm="16136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1440" y="1377723"/>
            <a:ext cx="11717383" cy="4513625"/>
          </a:xfrm>
        </p:spPr>
        <p:txBody>
          <a:bodyPr/>
          <a:lstStyle/>
          <a:p>
            <a:r>
              <a:rPr lang="en-US" b="0" dirty="0"/>
              <a:t>Steinert </a:t>
            </a:r>
            <a:r>
              <a:rPr lang="en-US" b="0" i="1" dirty="0"/>
              <a:t>et al. </a:t>
            </a:r>
            <a:r>
              <a:rPr lang="en-US" b="0" dirty="0"/>
              <a:t>(2012) identified several features of faculty development initiatives contributing to positive outcomes:</a:t>
            </a:r>
          </a:p>
          <a:p>
            <a:pPr lvl="1"/>
            <a:r>
              <a:rPr lang="en-US" dirty="0"/>
              <a:t>Multiple instructional methods within single interventions </a:t>
            </a:r>
          </a:p>
          <a:p>
            <a:pPr lvl="1"/>
            <a:r>
              <a:rPr lang="en-US" dirty="0"/>
              <a:t>Experiential learning and reflective practice</a:t>
            </a:r>
          </a:p>
          <a:p>
            <a:pPr lvl="1"/>
            <a:r>
              <a:rPr lang="en-US" dirty="0"/>
              <a:t>Individual and group projects</a:t>
            </a:r>
          </a:p>
          <a:p>
            <a:pPr lvl="1"/>
            <a:r>
              <a:rPr lang="en-US" dirty="0"/>
              <a:t>Peer support and the development of communities of practice </a:t>
            </a:r>
          </a:p>
          <a:p>
            <a:pPr lvl="1"/>
            <a:r>
              <a:rPr lang="en-US" dirty="0"/>
              <a:t>Mentorship </a:t>
            </a:r>
          </a:p>
          <a:p>
            <a:pPr lvl="1"/>
            <a:r>
              <a:rPr lang="en-US" dirty="0"/>
              <a:t>Institutional support</a:t>
            </a:r>
            <a:endParaRPr lang="en-US" b="0" dirty="0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0" y="0"/>
            <a:ext cx="12192000" cy="864096"/>
          </a:xfrm>
          <a:prstGeom prst="rect">
            <a:avLst/>
          </a:prstGeom>
          <a:solidFill>
            <a:srgbClr val="840C2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1188720" tIns="45720" rIns="27432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Black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Black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Black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Black" pitchFamily="34" charset="0"/>
              </a:defRPr>
            </a:lvl9pPr>
          </a:lstStyle>
          <a:p>
            <a:r>
              <a:rPr lang="en-US" b="1" kern="0" dirty="0">
                <a:ln>
                  <a:solidFill>
                    <a:srgbClr val="000000"/>
                  </a:solidFill>
                </a:ln>
                <a:solidFill>
                  <a:schemeClr val="bg1"/>
                </a:solidFill>
                <a:latin typeface="Lucida Bright" panose="02040602050505020304" pitchFamily="18" charset="0"/>
              </a:rPr>
              <a:t>Distributed Faculty Development – </a:t>
            </a:r>
            <a:r>
              <a:rPr lang="en-US" b="1" i="1" kern="0" dirty="0">
                <a:ln>
                  <a:solidFill>
                    <a:srgbClr val="000000"/>
                  </a:solidFill>
                </a:ln>
                <a:solidFill>
                  <a:schemeClr val="bg1"/>
                </a:solidFill>
                <a:latin typeface="Lucida Bright" panose="02040602050505020304" pitchFamily="18" charset="0"/>
              </a:rPr>
              <a:t>Best Practices 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6596390"/>
            <a:ext cx="12192000" cy="261610"/>
          </a:xfrm>
          <a:prstGeom prst="rect">
            <a:avLst/>
          </a:prstGeom>
          <a:solidFill>
            <a:srgbClr val="000000"/>
          </a:solidFill>
          <a:ln w="12700">
            <a:solidFill>
              <a:srgbClr val="840C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0" y="6642556"/>
            <a:ext cx="752420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Source: Steinert, Naismith, &amp; Mann, 2012. </a:t>
            </a:r>
          </a:p>
        </p:txBody>
      </p:sp>
    </p:spTree>
    <p:extLst>
      <p:ext uri="{BB962C8B-B14F-4D97-AF65-F5344CB8AC3E}">
        <p14:creationId xmlns:p14="http://schemas.microsoft.com/office/powerpoint/2010/main" val="3617970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136"/>
    </mc:Choice>
    <mc:Fallback xmlns="">
      <p:transition xmlns:p14="http://schemas.microsoft.com/office/powerpoint/2010/main" spd="slow" advTm="16136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1441" y="1385382"/>
            <a:ext cx="8042683" cy="4620476"/>
          </a:xfrm>
        </p:spPr>
        <p:txBody>
          <a:bodyPr/>
          <a:lstStyle/>
          <a:p>
            <a:r>
              <a:rPr lang="en-US" sz="2800" b="0" dirty="0"/>
              <a:t>The College of Family Physicians of Canada has prepared the </a:t>
            </a:r>
            <a:r>
              <a:rPr lang="en-US" sz="2800" b="0" i="1" dirty="0"/>
              <a:t>Fundamental Teaching Activities in Family Medicine Framework: A Framework for Faculty Development</a:t>
            </a:r>
            <a:r>
              <a:rPr lang="en-US" sz="2800" b="0" dirty="0"/>
              <a:t>, which includes three domains: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Clinical Preceptor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Teacher Outside the Clinical Setting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Educational Leader</a:t>
            </a:r>
            <a:endParaRPr lang="en-US" sz="1800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4124" y="1385382"/>
            <a:ext cx="3766138" cy="475198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596390"/>
            <a:ext cx="12192000" cy="261610"/>
          </a:xfrm>
          <a:prstGeom prst="rect">
            <a:avLst/>
          </a:prstGeom>
          <a:solidFill>
            <a:srgbClr val="000000"/>
          </a:solidFill>
          <a:ln w="12700">
            <a:solidFill>
              <a:srgbClr val="840C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0" y="0"/>
            <a:ext cx="12192000" cy="864096"/>
          </a:xfrm>
          <a:prstGeom prst="rect">
            <a:avLst/>
          </a:prstGeom>
          <a:solidFill>
            <a:srgbClr val="840C2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1188720" tIns="45720" rIns="27432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Black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Black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Black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Black" pitchFamily="34" charset="0"/>
              </a:defRPr>
            </a:lvl9pPr>
          </a:lstStyle>
          <a:p>
            <a:r>
              <a:rPr lang="en-US" b="1" kern="0" dirty="0">
                <a:ln>
                  <a:solidFill>
                    <a:srgbClr val="000000"/>
                  </a:solidFill>
                </a:ln>
                <a:solidFill>
                  <a:schemeClr val="bg1"/>
                </a:solidFill>
                <a:latin typeface="Lucida Bright" panose="02040602050505020304" pitchFamily="18" charset="0"/>
              </a:rPr>
              <a:t>Distributed Faculty Development – </a:t>
            </a:r>
            <a:r>
              <a:rPr lang="en-US" b="1" i="1" kern="0" dirty="0">
                <a:ln>
                  <a:solidFill>
                    <a:srgbClr val="000000"/>
                  </a:solidFill>
                </a:ln>
                <a:solidFill>
                  <a:schemeClr val="bg1"/>
                </a:solidFill>
                <a:latin typeface="Lucida Bright" panose="02040602050505020304" pitchFamily="18" charset="0"/>
              </a:rPr>
              <a:t>Best Practices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6642556"/>
            <a:ext cx="752420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Source: Walsh </a:t>
            </a:r>
            <a:r>
              <a:rPr lang="en-US" sz="800" i="1" dirty="0">
                <a:solidFill>
                  <a:schemeClr val="bg1"/>
                </a:solidFill>
              </a:rPr>
              <a:t>et al. </a:t>
            </a:r>
            <a:r>
              <a:rPr lang="en-US" sz="800" dirty="0">
                <a:solidFill>
                  <a:schemeClr val="bg1"/>
                </a:solidFill>
              </a:rPr>
              <a:t>2015 </a:t>
            </a:r>
          </a:p>
        </p:txBody>
      </p:sp>
    </p:spTree>
    <p:extLst>
      <p:ext uri="{BB962C8B-B14F-4D97-AF65-F5344CB8AC3E}">
        <p14:creationId xmlns:p14="http://schemas.microsoft.com/office/powerpoint/2010/main" val="2008908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136"/>
    </mc:Choice>
    <mc:Fallback xmlns="">
      <p:transition xmlns:p14="http://schemas.microsoft.com/office/powerpoint/2010/main" spd="slow" advTm="16136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1440" y="1377723"/>
            <a:ext cx="8042683" cy="4513625"/>
          </a:xfrm>
        </p:spPr>
        <p:txBody>
          <a:bodyPr/>
          <a:lstStyle/>
          <a:p>
            <a:r>
              <a:rPr lang="en-US" sz="2800" b="0" dirty="0"/>
              <a:t>This domain describes effective practices for delivering educational sessions to learners outside the clinical setting: </a:t>
            </a:r>
          </a:p>
          <a:p>
            <a:pPr lvl="1"/>
            <a:r>
              <a:rPr lang="en-US" sz="2400" dirty="0"/>
              <a:t>Understanding the nature and needs of the learners, the materials to be used, and teaching strategies to be employed</a:t>
            </a:r>
          </a:p>
          <a:p>
            <a:pPr lvl="1"/>
            <a:r>
              <a:rPr lang="en-US" sz="2400" dirty="0"/>
              <a:t>Ensuring that the stated learning objectives are met </a:t>
            </a:r>
          </a:p>
          <a:p>
            <a:pPr lvl="1"/>
            <a:r>
              <a:rPr lang="en-US" sz="2400" dirty="0"/>
              <a:t>Encouraging group engagement and interaction</a:t>
            </a:r>
          </a:p>
          <a:p>
            <a:pPr lvl="1"/>
            <a:r>
              <a:rPr lang="en-US" sz="2400" dirty="0"/>
              <a:t>Reflection by the teacher to adjust and improve the session as needed </a:t>
            </a:r>
          </a:p>
          <a:p>
            <a:pPr lvl="1"/>
            <a:endParaRPr lang="en-US" sz="2400" b="0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4124" y="1385382"/>
            <a:ext cx="3766138" cy="475198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0" y="0"/>
            <a:ext cx="12192000" cy="864096"/>
          </a:xfrm>
          <a:prstGeom prst="rect">
            <a:avLst/>
          </a:prstGeom>
          <a:solidFill>
            <a:srgbClr val="840C2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1188720" tIns="45720" rIns="27432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Black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Black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Black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Black" pitchFamily="34" charset="0"/>
              </a:defRPr>
            </a:lvl9pPr>
          </a:lstStyle>
          <a:p>
            <a:r>
              <a:rPr lang="en-US" sz="3600" b="1" kern="0" dirty="0">
                <a:ln>
                  <a:solidFill>
                    <a:srgbClr val="000000"/>
                  </a:solidFill>
                </a:ln>
                <a:solidFill>
                  <a:schemeClr val="bg1"/>
                </a:solidFill>
                <a:latin typeface="Lucida Bright" panose="02040602050505020304" pitchFamily="18" charset="0"/>
              </a:rPr>
              <a:t>CFPC – Teacher Outside the Clinical Setting</a:t>
            </a:r>
            <a:endParaRPr lang="en-US" sz="3600" b="1" i="1" kern="0" dirty="0">
              <a:ln>
                <a:solidFill>
                  <a:srgbClr val="000000"/>
                </a:solidFill>
              </a:ln>
              <a:solidFill>
                <a:schemeClr val="bg1"/>
              </a:solidFill>
              <a:latin typeface="Lucida Bright" panose="020406020505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6596390"/>
            <a:ext cx="12192000" cy="261610"/>
          </a:xfrm>
          <a:prstGeom prst="rect">
            <a:avLst/>
          </a:prstGeom>
          <a:solidFill>
            <a:srgbClr val="000000"/>
          </a:solidFill>
          <a:ln w="12700">
            <a:solidFill>
              <a:srgbClr val="840C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0" y="6642556"/>
            <a:ext cx="752420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Source: Walsh </a:t>
            </a:r>
            <a:r>
              <a:rPr lang="en-US" sz="800" i="1" dirty="0">
                <a:solidFill>
                  <a:schemeClr val="bg1"/>
                </a:solidFill>
              </a:rPr>
              <a:t>et al. </a:t>
            </a:r>
            <a:r>
              <a:rPr lang="en-US" sz="800" dirty="0">
                <a:solidFill>
                  <a:schemeClr val="bg1"/>
                </a:solidFill>
              </a:rPr>
              <a:t>2015 </a:t>
            </a:r>
          </a:p>
        </p:txBody>
      </p:sp>
    </p:spTree>
    <p:extLst>
      <p:ext uri="{BB962C8B-B14F-4D97-AF65-F5344CB8AC3E}">
        <p14:creationId xmlns:p14="http://schemas.microsoft.com/office/powerpoint/2010/main" val="3779766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136"/>
    </mc:Choice>
    <mc:Fallback xmlns="">
      <p:transition xmlns:p14="http://schemas.microsoft.com/office/powerpoint/2010/main" spd="slow" advTm="16136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354450"/>
          </a:xfrm>
          <a:prstGeom prst="rect">
            <a:avLst/>
          </a:prstGeom>
          <a:solidFill>
            <a:srgbClr val="840C2C"/>
          </a:solidFill>
        </p:spPr>
        <p:txBody>
          <a:bodyPr/>
          <a:lstStyle/>
          <a:p>
            <a:endParaRPr lang="en-US" sz="1200" dirty="0"/>
          </a:p>
        </p:txBody>
      </p:sp>
      <p:sp>
        <p:nvSpPr>
          <p:cNvPr id="3" name="AutoShap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4375" flipV="1">
            <a:off x="-34927" y="1346647"/>
            <a:ext cx="12261853" cy="15605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" name="AutoShap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-10795990" flipV="1">
            <a:off x="4" y="2245532"/>
            <a:ext cx="12261853" cy="14305"/>
          </a:xfrm>
          <a:prstGeom prst="line">
            <a:avLst/>
          </a:prstGeom>
          <a:ln w="28575" cap="flat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895600" y="308525"/>
            <a:ext cx="5842000" cy="6900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867"/>
              </a:lnSpc>
            </a:pPr>
            <a:r>
              <a:rPr lang="en-US" sz="4400" b="1" dirty="0">
                <a:ln>
                  <a:solidFill>
                    <a:srgbClr val="000000"/>
                  </a:solidFill>
                </a:ln>
                <a:solidFill>
                  <a:schemeClr val="bg1"/>
                </a:solidFill>
                <a:latin typeface="Lucida Bright" panose="02040602050505020304" pitchFamily="18" charset="0"/>
              </a:rPr>
              <a:t>Presenter Disclosure</a:t>
            </a:r>
          </a:p>
        </p:txBody>
      </p:sp>
      <p:sp>
        <p:nvSpPr>
          <p:cNvPr id="8" name="TextBox 8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95849" y="1565347"/>
            <a:ext cx="11692951" cy="4744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733"/>
              </a:lnSpc>
            </a:pPr>
            <a:r>
              <a:rPr lang="en-US" sz="2666" b="1" dirty="0">
                <a:solidFill>
                  <a:srgbClr val="000000"/>
                </a:solidFill>
                <a:latin typeface="Lucida Bright" panose="02040602050505020304" pitchFamily="18" charset="0"/>
                <a:cs typeface="Arial" panose="020B0604020202020204" pitchFamily="34" charset="0"/>
              </a:rPr>
              <a:t>Presenter: </a:t>
            </a:r>
            <a:r>
              <a:rPr lang="en-US" sz="2666" dirty="0">
                <a:solidFill>
                  <a:srgbClr val="FF1616"/>
                </a:solidFill>
                <a:latin typeface="Lucida Bright" panose="02040602050505020304" pitchFamily="18" charset="0"/>
                <a:cs typeface="Arial" panose="020B0604020202020204" pitchFamily="34" charset="0"/>
              </a:rPr>
              <a:t>Wendy Graham </a:t>
            </a:r>
          </a:p>
        </p:txBody>
      </p:sp>
      <p:sp>
        <p:nvSpPr>
          <p:cNvPr id="9" name="TextBox 9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95850" y="2433488"/>
            <a:ext cx="7476550" cy="4744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733"/>
              </a:lnSpc>
            </a:pPr>
            <a:r>
              <a:rPr lang="en-US" sz="2666" b="1" dirty="0">
                <a:solidFill>
                  <a:srgbClr val="000000"/>
                </a:solidFill>
                <a:latin typeface="Lucida Bright" panose="02040602050505020304" pitchFamily="18" charset="0"/>
              </a:rPr>
              <a:t>Relationships with financial sponsors: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08883" y="2907977"/>
            <a:ext cx="11774231" cy="37189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43824" lvl="1" indent="-221912">
              <a:lnSpc>
                <a:spcPts val="2877"/>
              </a:lnSpc>
              <a:buFont typeface="Arial"/>
              <a:buChar char="•"/>
            </a:pPr>
            <a:r>
              <a:rPr lang="en-US" sz="2055" dirty="0">
                <a:solidFill>
                  <a:srgbClr val="000000"/>
                </a:solidFill>
                <a:latin typeface="Lucida Bright" panose="02040602050505020304" pitchFamily="18" charset="0"/>
                <a:cs typeface="Arial" panose="020B0604020202020204" pitchFamily="34" charset="0"/>
              </a:rPr>
              <a:t>Any direct financial relationships, including receipt of honoraria: </a:t>
            </a:r>
            <a:r>
              <a:rPr lang="en-US" sz="2055" dirty="0">
                <a:solidFill>
                  <a:srgbClr val="FF1616"/>
                </a:solidFill>
                <a:latin typeface="Lucida Bright" panose="02040602050505020304" pitchFamily="18" charset="0"/>
                <a:cs typeface="Arial" panose="020B0604020202020204" pitchFamily="34" charset="0"/>
              </a:rPr>
              <a:t>CFPC-NL Chapter President (honoraria), NLMA FPRP/FPN (committee work - honoraria), patient recruitment for Sequence Bio (private genetic company - honoraria), research funding through Memorial University for the 6for6 Faculty Development Program.</a:t>
            </a:r>
          </a:p>
          <a:p>
            <a:pPr marL="221912" lvl="1">
              <a:lnSpc>
                <a:spcPts val="2877"/>
              </a:lnSpc>
            </a:pPr>
            <a:endParaRPr lang="en-US" sz="2055" dirty="0">
              <a:solidFill>
                <a:srgbClr val="FF1616"/>
              </a:solidFill>
              <a:latin typeface="Lucida Bright" panose="02040602050505020304" pitchFamily="18" charset="0"/>
              <a:cs typeface="Arial" panose="020B0604020202020204" pitchFamily="34" charset="0"/>
            </a:endParaRPr>
          </a:p>
          <a:p>
            <a:pPr marL="443824" lvl="1" indent="-221912">
              <a:lnSpc>
                <a:spcPts val="2877"/>
              </a:lnSpc>
              <a:buFont typeface="Arial"/>
              <a:buChar char="•"/>
            </a:pPr>
            <a:r>
              <a:rPr lang="en-US" sz="2055" dirty="0">
                <a:solidFill>
                  <a:srgbClr val="000000"/>
                </a:solidFill>
                <a:latin typeface="Lucida Bright" panose="02040602050505020304" pitchFamily="18" charset="0"/>
                <a:cs typeface="Arial" panose="020B0604020202020204" pitchFamily="34" charset="0"/>
              </a:rPr>
              <a:t>Membership on advisory boards or speakers’ bureaus: </a:t>
            </a:r>
            <a:r>
              <a:rPr lang="en-US" sz="2055" dirty="0">
                <a:solidFill>
                  <a:srgbClr val="FF1616"/>
                </a:solidFill>
                <a:latin typeface="Lucida Bright" panose="02040602050505020304" pitchFamily="18" charset="0"/>
                <a:cs typeface="Arial" panose="020B0604020202020204" pitchFamily="34" charset="0"/>
              </a:rPr>
              <a:t>Not applicable. </a:t>
            </a:r>
          </a:p>
          <a:p>
            <a:pPr marL="221912" lvl="1">
              <a:lnSpc>
                <a:spcPts val="2877"/>
              </a:lnSpc>
            </a:pPr>
            <a:endParaRPr lang="en-US" sz="2055" dirty="0">
              <a:solidFill>
                <a:srgbClr val="FF1616"/>
              </a:solidFill>
              <a:latin typeface="Lucida Bright" panose="02040602050505020304" pitchFamily="18" charset="0"/>
              <a:cs typeface="Arial" panose="020B0604020202020204" pitchFamily="34" charset="0"/>
            </a:endParaRPr>
          </a:p>
          <a:p>
            <a:pPr marL="443824" lvl="1" indent="-221912">
              <a:lnSpc>
                <a:spcPts val="2877"/>
              </a:lnSpc>
              <a:buFont typeface="Arial"/>
              <a:buChar char="•"/>
            </a:pPr>
            <a:r>
              <a:rPr lang="en-US" sz="2055" dirty="0">
                <a:solidFill>
                  <a:srgbClr val="000000"/>
                </a:solidFill>
                <a:latin typeface="Lucida Bright" panose="02040602050505020304" pitchFamily="18" charset="0"/>
                <a:cs typeface="Arial" panose="020B0604020202020204" pitchFamily="34" charset="0"/>
              </a:rPr>
              <a:t>Patents for drugs or devices: </a:t>
            </a:r>
            <a:r>
              <a:rPr lang="en-US" sz="2055" dirty="0">
                <a:solidFill>
                  <a:srgbClr val="FF1616"/>
                </a:solidFill>
                <a:latin typeface="Lucida Bright" panose="02040602050505020304" pitchFamily="18" charset="0"/>
                <a:cs typeface="Arial" panose="020B0604020202020204" pitchFamily="34" charset="0"/>
              </a:rPr>
              <a:t>Not applicable. </a:t>
            </a:r>
          </a:p>
          <a:p>
            <a:pPr marL="221912" lvl="1">
              <a:lnSpc>
                <a:spcPts val="2877"/>
              </a:lnSpc>
            </a:pPr>
            <a:endParaRPr lang="en-US" sz="2055" dirty="0">
              <a:solidFill>
                <a:srgbClr val="FF1616"/>
              </a:solidFill>
              <a:latin typeface="Lucida Bright" panose="02040602050505020304" pitchFamily="18" charset="0"/>
              <a:cs typeface="Arial" panose="020B0604020202020204" pitchFamily="34" charset="0"/>
            </a:endParaRPr>
          </a:p>
          <a:p>
            <a:pPr marL="443824" lvl="1" indent="-221912">
              <a:lnSpc>
                <a:spcPts val="2877"/>
              </a:lnSpc>
              <a:buFont typeface="Arial"/>
              <a:buChar char="•"/>
            </a:pPr>
            <a:r>
              <a:rPr lang="en-US" sz="2055" dirty="0">
                <a:solidFill>
                  <a:srgbClr val="000000"/>
                </a:solidFill>
                <a:latin typeface="Lucida Bright" panose="02040602050505020304" pitchFamily="18" charset="0"/>
                <a:cs typeface="Arial" panose="020B0604020202020204" pitchFamily="34" charset="0"/>
              </a:rPr>
              <a:t>Other: </a:t>
            </a:r>
            <a:r>
              <a:rPr lang="en-US" sz="2055" dirty="0">
                <a:solidFill>
                  <a:srgbClr val="FF1616"/>
                </a:solidFill>
                <a:latin typeface="Lucida Bright" panose="02040602050505020304" pitchFamily="18" charset="0"/>
                <a:cs typeface="Arial" panose="020B0604020202020204" pitchFamily="34" charset="0"/>
              </a:rPr>
              <a:t>Full-time employee at Memorial University of Newfoundland.</a:t>
            </a:r>
          </a:p>
        </p:txBody>
      </p:sp>
    </p:spTree>
    <p:extLst>
      <p:ext uri="{BB962C8B-B14F-4D97-AF65-F5344CB8AC3E}">
        <p14:creationId xmlns:p14="http://schemas.microsoft.com/office/powerpoint/2010/main" val="33365079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0987" y="1123949"/>
            <a:ext cx="7432765" cy="2317977"/>
          </a:xfrm>
        </p:spPr>
        <p:txBody>
          <a:bodyPr/>
          <a:lstStyle/>
          <a:p>
            <a:r>
              <a:rPr lang="en-US" sz="2800" b="0" dirty="0"/>
              <a:t>The AMEE ASPIRE to excellence award criteria for faculty development programs provides a guide to evaluate existing faculty development programs, and also develop new initiatives </a:t>
            </a:r>
            <a:endParaRPr lang="en-US" sz="2400" dirty="0"/>
          </a:p>
          <a:p>
            <a:pPr lvl="1"/>
            <a:endParaRPr lang="en-US" sz="2400" b="0" i="1" dirty="0"/>
          </a:p>
        </p:txBody>
      </p:sp>
      <p:sp>
        <p:nvSpPr>
          <p:cNvPr id="11" name="Rectangle 10"/>
          <p:cNvSpPr/>
          <p:nvPr/>
        </p:nvSpPr>
        <p:spPr>
          <a:xfrm>
            <a:off x="7654834" y="1317257"/>
            <a:ext cx="4537166" cy="55407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5869" y="1057274"/>
            <a:ext cx="4475096" cy="55585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6805" y="3375251"/>
            <a:ext cx="3181127" cy="3043565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 bwMode="auto">
          <a:xfrm>
            <a:off x="0" y="-5583"/>
            <a:ext cx="12192000" cy="1062857"/>
          </a:xfrm>
          <a:prstGeom prst="rect">
            <a:avLst/>
          </a:prstGeom>
          <a:solidFill>
            <a:srgbClr val="840C2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1188720" tIns="45720" rIns="27432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Black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Black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Black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Black" pitchFamily="34" charset="0"/>
              </a:defRPr>
            </a:lvl9pPr>
          </a:lstStyle>
          <a:p>
            <a:endParaRPr lang="en-US" sz="2400" b="1" kern="0" dirty="0">
              <a:ln>
                <a:solidFill>
                  <a:srgbClr val="000000"/>
                </a:solidFill>
              </a:ln>
              <a:solidFill>
                <a:schemeClr val="bg1"/>
              </a:solidFill>
              <a:latin typeface="Lucida Bright" panose="020406020505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17532" y="-57150"/>
            <a:ext cx="1194638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kern="0" dirty="0">
                <a:ln>
                  <a:solidFill>
                    <a:srgbClr val="000000"/>
                  </a:solidFill>
                </a:ln>
                <a:solidFill>
                  <a:schemeClr val="bg1"/>
                </a:solidFill>
                <a:latin typeface="Lucida Bright" panose="02040602050505020304" pitchFamily="18" charset="0"/>
              </a:rPr>
              <a:t>Association for Medical Education in Europe (AMEE) ASPIRE Criteria</a:t>
            </a:r>
          </a:p>
          <a:p>
            <a:pPr algn="ctr"/>
            <a:endParaRPr lang="en-US" sz="32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0" y="6596390"/>
            <a:ext cx="12192000" cy="261610"/>
            <a:chOff x="0" y="6596390"/>
            <a:chExt cx="12192000" cy="261610"/>
          </a:xfrm>
        </p:grpSpPr>
        <p:sp>
          <p:nvSpPr>
            <p:cNvPr id="15" name="Rectangle 14"/>
            <p:cNvSpPr/>
            <p:nvPr/>
          </p:nvSpPr>
          <p:spPr>
            <a:xfrm>
              <a:off x="0" y="6596390"/>
              <a:ext cx="12192000" cy="261610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840C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0" y="6642556"/>
              <a:ext cx="752420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>
                  <a:solidFill>
                    <a:schemeClr val="bg1"/>
                  </a:solidFill>
                </a:rPr>
                <a:t>Source: </a:t>
              </a:r>
              <a:r>
                <a:rPr lang="en-US" sz="800" dirty="0" err="1">
                  <a:solidFill>
                    <a:schemeClr val="bg1"/>
                  </a:solidFill>
                </a:rPr>
                <a:t>Dijk</a:t>
              </a:r>
              <a:r>
                <a:rPr lang="en-US" sz="800" dirty="0">
                  <a:solidFill>
                    <a:schemeClr val="bg1"/>
                  </a:solidFill>
                </a:rPr>
                <a:t> </a:t>
              </a:r>
              <a:r>
                <a:rPr lang="en-US" sz="800" i="1" dirty="0">
                  <a:solidFill>
                    <a:schemeClr val="bg1"/>
                  </a:solidFill>
                </a:rPr>
                <a:t>et al. </a:t>
              </a:r>
              <a:r>
                <a:rPr lang="en-US" sz="800" dirty="0">
                  <a:solidFill>
                    <a:schemeClr val="bg1"/>
                  </a:solidFill>
                </a:rPr>
                <a:t>2023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3487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136"/>
    </mc:Choice>
    <mc:Fallback xmlns="">
      <p:transition xmlns:p14="http://schemas.microsoft.com/office/powerpoint/2010/main" spd="slow" advTm="16136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EDDF-A9C0-460E-8D67-85FC786D8F95}" type="slidenum">
              <a:rPr lang="en-US" smtClean="0">
                <a:solidFill>
                  <a:srgbClr val="000000"/>
                </a:solidFill>
              </a:rPr>
              <a:pPr/>
              <a:t>21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7131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241391"/>
            <a:ext cx="7861935" cy="4513625"/>
          </a:xfrm>
        </p:spPr>
        <p:txBody>
          <a:bodyPr/>
          <a:lstStyle/>
          <a:p>
            <a:r>
              <a:rPr lang="en-US" sz="2800" i="1" dirty="0"/>
              <a:t>Program objective:</a:t>
            </a:r>
            <a:r>
              <a:rPr lang="en-US" sz="2800" b="0" dirty="0"/>
              <a:t> </a:t>
            </a:r>
            <a:r>
              <a:rPr lang="en-CA" sz="2800" b="0" dirty="0"/>
              <a:t>to establish and evaluate a longitudinal faculty development program that promotes a foundation of research activity</a:t>
            </a:r>
          </a:p>
          <a:p>
            <a:pPr lvl="1"/>
            <a:r>
              <a:rPr lang="en-US" sz="2300" b="0" dirty="0"/>
              <a:t>6for6 is a research skills development program designed to enhance research competency and productivity among rural physicians</a:t>
            </a:r>
          </a:p>
          <a:p>
            <a:pPr lvl="1"/>
            <a:r>
              <a:rPr lang="en-US" sz="2300" b="0" dirty="0"/>
              <a:t>The program is offered to six rural physicians over six weekends</a:t>
            </a:r>
          </a:p>
          <a:p>
            <a:pPr lvl="1"/>
            <a:r>
              <a:rPr lang="en-US" sz="2300" b="0" dirty="0"/>
              <a:t>Faculty, mentors, guests, and peers engage in the curriculum and assist the rural physician in developing a research proposal or a writing project</a:t>
            </a:r>
          </a:p>
          <a:p>
            <a:pPr lvl="1"/>
            <a:r>
              <a:rPr lang="en-US" sz="2300" b="0" dirty="0"/>
              <a:t>Thirty-eight (38) participants have completed the program to date, including an international participant from Nepal</a:t>
            </a:r>
          </a:p>
          <a:p>
            <a:endParaRPr lang="en-US" sz="2800" b="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2230" y="2213864"/>
            <a:ext cx="2178400" cy="21953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76" t="32536" r="39597" b="37226"/>
          <a:stretch/>
        </p:blipFill>
        <p:spPr>
          <a:xfrm>
            <a:off x="7957185" y="2133228"/>
            <a:ext cx="3840240" cy="3181913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 bwMode="auto">
          <a:xfrm>
            <a:off x="0" y="-1"/>
            <a:ext cx="12192000" cy="1123951"/>
          </a:xfrm>
          <a:prstGeom prst="rect">
            <a:avLst/>
          </a:prstGeom>
          <a:solidFill>
            <a:srgbClr val="840C2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1188720" tIns="45720" rIns="27432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Black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Black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Black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Black" pitchFamily="34" charset="0"/>
              </a:defRPr>
            </a:lvl9pPr>
          </a:lstStyle>
          <a:p>
            <a:pPr algn="ctr"/>
            <a:endParaRPr lang="en-US" sz="3600" b="1" i="1" kern="0" dirty="0">
              <a:ln>
                <a:solidFill>
                  <a:srgbClr val="000000"/>
                </a:solidFill>
              </a:ln>
              <a:solidFill>
                <a:schemeClr val="bg1"/>
              </a:solidFill>
              <a:latin typeface="Lucida Bright" panose="020406020505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4350" y="-38191"/>
            <a:ext cx="11163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600" b="1" kern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latin typeface="Lucida Bright" panose="02040602050505020304" pitchFamily="18" charset="0"/>
              </a:rPr>
              <a:t>Models of Successful Faculty Development Initiatives – The 6for6 Program </a:t>
            </a:r>
            <a:endParaRPr lang="en-US" sz="3600" b="1" i="1" kern="0" dirty="0">
              <a:ln>
                <a:solidFill>
                  <a:srgbClr val="000000"/>
                </a:solidFill>
              </a:ln>
              <a:solidFill>
                <a:srgbClr val="FFFFFF"/>
              </a:solidFill>
              <a:latin typeface="Lucida Bright" panose="02040602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671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136"/>
    </mc:Choice>
    <mc:Fallback xmlns="">
      <p:transition xmlns:p14="http://schemas.microsoft.com/office/powerpoint/2010/main" spd="slow" advTm="16136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734379" y="1182679"/>
            <a:ext cx="8723241" cy="5590903"/>
            <a:chOff x="1524001" y="857312"/>
            <a:chExt cx="9025294" cy="5827974"/>
          </a:xfrm>
        </p:grpSpPr>
        <p:sp>
          <p:nvSpPr>
            <p:cNvPr id="13" name="Oval 12"/>
            <p:cNvSpPr/>
            <p:nvPr/>
          </p:nvSpPr>
          <p:spPr>
            <a:xfrm>
              <a:off x="5735960" y="5863580"/>
              <a:ext cx="360040" cy="36004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prstClr val="white"/>
                </a:solidFill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1524001" y="857312"/>
              <a:ext cx="9025294" cy="5827974"/>
              <a:chOff x="1524001" y="857312"/>
              <a:chExt cx="9025294" cy="5827974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1524001" y="857312"/>
                <a:ext cx="9025294" cy="5827974"/>
                <a:chOff x="1524001" y="857312"/>
                <a:chExt cx="9025294" cy="5827974"/>
              </a:xfrm>
            </p:grpSpPr>
            <p:sp>
              <p:nvSpPr>
                <p:cNvPr id="31" name="TextBox 30"/>
                <p:cNvSpPr txBox="1"/>
                <p:nvPr/>
              </p:nvSpPr>
              <p:spPr>
                <a:xfrm>
                  <a:off x="3719737" y="857312"/>
                  <a:ext cx="4482867" cy="10156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CA" sz="1200" b="1" u="sng" dirty="0">
                      <a:solidFill>
                        <a:prstClr val="black"/>
                      </a:solidFill>
                    </a:rPr>
                    <a:t>Step 1</a:t>
                  </a:r>
                  <a:br>
                    <a:rPr lang="en-CA" sz="1200" dirty="0">
                      <a:solidFill>
                        <a:prstClr val="black"/>
                      </a:solidFill>
                    </a:rPr>
                  </a:br>
                  <a:r>
                    <a:rPr lang="en-CA" sz="1200" b="1" dirty="0">
                      <a:solidFill>
                        <a:prstClr val="black"/>
                      </a:solidFill>
                    </a:rPr>
                    <a:t>Identify problem &amp; general needs assessment</a:t>
                  </a:r>
                  <a:br>
                    <a:rPr lang="en-CA" sz="1200" b="1" dirty="0">
                      <a:solidFill>
                        <a:prstClr val="black"/>
                      </a:solidFill>
                    </a:rPr>
                  </a:br>
                  <a:r>
                    <a:rPr lang="en-CA" sz="1200" i="1" dirty="0">
                      <a:solidFill>
                        <a:prstClr val="black"/>
                      </a:solidFill>
                    </a:rPr>
                    <a:t>(General NA = Ideal Approach – Current Approach)</a:t>
                  </a:r>
                </a:p>
                <a:p>
                  <a:pPr marL="171450" indent="-171450" algn="ctr">
                    <a:buFont typeface="Arial" panose="020B0604020202020204" pitchFamily="34" charset="0"/>
                    <a:buChar char="•"/>
                  </a:pPr>
                  <a:r>
                    <a:rPr lang="en-CA" sz="1200" dirty="0">
                      <a:solidFill>
                        <a:prstClr val="black"/>
                      </a:solidFill>
                    </a:rPr>
                    <a:t>Executive advisory committee</a:t>
                  </a:r>
                  <a:br>
                    <a:rPr lang="en-CA" sz="1200" dirty="0">
                      <a:solidFill>
                        <a:prstClr val="black"/>
                      </a:solidFill>
                    </a:rPr>
                  </a:br>
                  <a:endParaRPr lang="en-CA" sz="120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2" name="TextBox 31"/>
                <p:cNvSpPr txBox="1"/>
                <p:nvPr/>
              </p:nvSpPr>
              <p:spPr>
                <a:xfrm>
                  <a:off x="8187751" y="2124434"/>
                  <a:ext cx="2361544" cy="156966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CA" sz="1200" b="1" u="sng" dirty="0">
                      <a:solidFill>
                        <a:prstClr val="black"/>
                      </a:solidFill>
                    </a:rPr>
                    <a:t>Step 2</a:t>
                  </a:r>
                  <a:br>
                    <a:rPr lang="en-CA" sz="1200" dirty="0">
                      <a:solidFill>
                        <a:prstClr val="black"/>
                      </a:solidFill>
                    </a:rPr>
                  </a:br>
                  <a:r>
                    <a:rPr lang="en-CA" sz="1200" b="1" dirty="0">
                      <a:solidFill>
                        <a:prstClr val="black"/>
                      </a:solidFill>
                    </a:rPr>
                    <a:t>Targeted needs assessment</a:t>
                  </a:r>
                </a:p>
                <a:p>
                  <a:pPr marL="171450" indent="-171450" algn="ctr">
                    <a:buFont typeface="Arial" panose="020B0604020202020204" pitchFamily="34" charset="0"/>
                    <a:buChar char="•"/>
                  </a:pPr>
                  <a:r>
                    <a:rPr lang="en-CA" sz="1200" dirty="0">
                      <a:solidFill>
                        <a:prstClr val="black"/>
                      </a:solidFill>
                    </a:rPr>
                    <a:t>Literature review</a:t>
                  </a:r>
                </a:p>
                <a:p>
                  <a:pPr marL="171450" indent="-171450" algn="ctr">
                    <a:buFont typeface="Arial" panose="020B0604020202020204" pitchFamily="34" charset="0"/>
                    <a:buChar char="•"/>
                  </a:pPr>
                  <a:r>
                    <a:rPr lang="en-CA" sz="1200" dirty="0">
                      <a:solidFill>
                        <a:prstClr val="black"/>
                      </a:solidFill>
                    </a:rPr>
                    <a:t>Environmental scan</a:t>
                  </a:r>
                </a:p>
                <a:p>
                  <a:pPr marL="171450" indent="-171450" algn="ctr">
                    <a:buFont typeface="Arial" panose="020B0604020202020204" pitchFamily="34" charset="0"/>
                    <a:buChar char="•"/>
                  </a:pPr>
                  <a:r>
                    <a:rPr lang="en-CA" sz="1200" dirty="0">
                      <a:solidFill>
                        <a:prstClr val="black"/>
                      </a:solidFill>
                    </a:rPr>
                    <a:t>Focus group</a:t>
                  </a:r>
                </a:p>
                <a:p>
                  <a:pPr marL="171450" indent="-171450" algn="ctr">
                    <a:buFont typeface="Arial" panose="020B0604020202020204" pitchFamily="34" charset="0"/>
                    <a:buChar char="•"/>
                  </a:pPr>
                  <a:r>
                    <a:rPr lang="en-CA" sz="1200" dirty="0">
                      <a:solidFill>
                        <a:prstClr val="black"/>
                      </a:solidFill>
                    </a:rPr>
                    <a:t>Key informants (pan Canada)</a:t>
                  </a:r>
                </a:p>
                <a:p>
                  <a:pPr marL="171450" indent="-171450" algn="ctr">
                    <a:buFont typeface="Arial" panose="020B0604020202020204" pitchFamily="34" charset="0"/>
                    <a:buChar char="•"/>
                  </a:pPr>
                  <a:r>
                    <a:rPr lang="en-CA" sz="1200" dirty="0">
                      <a:solidFill>
                        <a:prstClr val="black"/>
                      </a:solidFill>
                    </a:rPr>
                    <a:t>Needs assessment surveys</a:t>
                  </a:r>
                </a:p>
                <a:p>
                  <a:pPr marL="171450" indent="-171450" algn="ctr">
                    <a:buFont typeface="Arial" panose="020B0604020202020204" pitchFamily="34" charset="0"/>
                    <a:buChar char="•"/>
                  </a:pPr>
                  <a:r>
                    <a:rPr lang="en-CA" sz="1200" dirty="0">
                      <a:solidFill>
                        <a:prstClr val="black"/>
                      </a:solidFill>
                    </a:rPr>
                    <a:t>Strategic planning session</a:t>
                  </a:r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>
                  <a:off x="7682996" y="4981469"/>
                  <a:ext cx="2318262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CA" sz="1200" b="1" u="sng" dirty="0">
                      <a:solidFill>
                        <a:prstClr val="black"/>
                      </a:solidFill>
                    </a:rPr>
                    <a:t>Step 3</a:t>
                  </a:r>
                  <a:br>
                    <a:rPr lang="en-CA" sz="1200" dirty="0">
                      <a:solidFill>
                        <a:prstClr val="black"/>
                      </a:solidFill>
                    </a:rPr>
                  </a:br>
                  <a:r>
                    <a:rPr lang="en-CA" sz="1200" b="1" dirty="0">
                      <a:solidFill>
                        <a:prstClr val="black"/>
                      </a:solidFill>
                    </a:rPr>
                    <a:t>Goals &amp; objectives</a:t>
                  </a:r>
                </a:p>
                <a:p>
                  <a:pPr marL="171450" indent="-171450" algn="ctr">
                    <a:buFont typeface="Arial" panose="020B0604020202020204" pitchFamily="34" charset="0"/>
                    <a:buChar char="•"/>
                  </a:pPr>
                  <a:r>
                    <a:rPr lang="en-CA" sz="1200" dirty="0">
                      <a:solidFill>
                        <a:prstClr val="black"/>
                      </a:solidFill>
                    </a:rPr>
                    <a:t>Feedback gathered</a:t>
                  </a:r>
                </a:p>
                <a:p>
                  <a:pPr marL="171450" indent="-171450" algn="ctr">
                    <a:buFont typeface="Arial" panose="020B0604020202020204" pitchFamily="34" charset="0"/>
                    <a:buChar char="•"/>
                  </a:pPr>
                  <a:r>
                    <a:rPr lang="en-CA" sz="1200" dirty="0">
                      <a:solidFill>
                        <a:prstClr val="black"/>
                      </a:solidFill>
                    </a:rPr>
                    <a:t>Program planning committee</a:t>
                  </a:r>
                </a:p>
              </p:txBody>
            </p:sp>
            <p:sp>
              <p:nvSpPr>
                <p:cNvPr id="34" name="TextBox 33"/>
                <p:cNvSpPr txBox="1"/>
                <p:nvPr/>
              </p:nvSpPr>
              <p:spPr>
                <a:xfrm>
                  <a:off x="4996497" y="6223621"/>
                  <a:ext cx="183896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CA" sz="1200" b="1" u="sng" dirty="0">
                      <a:solidFill>
                        <a:prstClr val="black"/>
                      </a:solidFill>
                    </a:rPr>
                    <a:t>Step 4</a:t>
                  </a:r>
                  <a:br>
                    <a:rPr lang="en-CA" sz="1200" dirty="0">
                      <a:solidFill>
                        <a:prstClr val="black"/>
                      </a:solidFill>
                    </a:rPr>
                  </a:br>
                  <a:r>
                    <a:rPr lang="en-CA" sz="1200" b="1" dirty="0">
                      <a:solidFill>
                        <a:prstClr val="black"/>
                      </a:solidFill>
                    </a:rPr>
                    <a:t>Educational strategies</a:t>
                  </a:r>
                </a:p>
              </p:txBody>
            </p:sp>
            <p:sp>
              <p:nvSpPr>
                <p:cNvPr id="35" name="TextBox 34"/>
                <p:cNvSpPr txBox="1"/>
                <p:nvPr/>
              </p:nvSpPr>
              <p:spPr>
                <a:xfrm>
                  <a:off x="1714738" y="4937356"/>
                  <a:ext cx="2736647" cy="101566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CA" sz="1200" b="1" u="sng" dirty="0">
                      <a:solidFill>
                        <a:prstClr val="black"/>
                      </a:solidFill>
                    </a:rPr>
                    <a:t>Step 5</a:t>
                  </a:r>
                  <a:br>
                    <a:rPr lang="en-CA" sz="1200" dirty="0">
                      <a:solidFill>
                        <a:prstClr val="black"/>
                      </a:solidFill>
                    </a:rPr>
                  </a:br>
                  <a:r>
                    <a:rPr lang="en-CA" sz="1200" b="1" dirty="0">
                      <a:solidFill>
                        <a:prstClr val="black"/>
                      </a:solidFill>
                    </a:rPr>
                    <a:t>Implementation</a:t>
                  </a:r>
                </a:p>
                <a:p>
                  <a:pPr marL="171450" indent="-171450" algn="ctr">
                    <a:buFont typeface="Arial" panose="020B0604020202020204" pitchFamily="34" charset="0"/>
                    <a:buChar char="•"/>
                  </a:pPr>
                  <a:r>
                    <a:rPr lang="en-CA" sz="1200" dirty="0">
                      <a:solidFill>
                        <a:prstClr val="black"/>
                      </a:solidFill>
                    </a:rPr>
                    <a:t>Introduce curriculum</a:t>
                  </a:r>
                </a:p>
                <a:p>
                  <a:pPr marL="171450" indent="-171450" algn="ctr">
                    <a:buFont typeface="Arial" panose="020B0604020202020204" pitchFamily="34" charset="0"/>
                    <a:buChar char="•"/>
                  </a:pPr>
                  <a:r>
                    <a:rPr lang="en-CA" sz="1200" dirty="0">
                      <a:solidFill>
                        <a:prstClr val="black"/>
                      </a:solidFill>
                    </a:rPr>
                    <a:t>Administer curriculum</a:t>
                  </a:r>
                </a:p>
                <a:p>
                  <a:pPr marL="171450" indent="-171450" algn="ctr">
                    <a:buFont typeface="Arial" panose="020B0604020202020204" pitchFamily="34" charset="0"/>
                    <a:buChar char="•"/>
                  </a:pPr>
                  <a:r>
                    <a:rPr lang="en-CA" sz="1200" dirty="0">
                      <a:solidFill>
                        <a:prstClr val="black"/>
                      </a:solidFill>
                    </a:rPr>
                    <a:t>Address barriers to implementation</a:t>
                  </a:r>
                </a:p>
              </p:txBody>
            </p:sp>
            <p:sp>
              <p:nvSpPr>
                <p:cNvPr id="36" name="TextBox 35"/>
                <p:cNvSpPr txBox="1"/>
                <p:nvPr/>
              </p:nvSpPr>
              <p:spPr>
                <a:xfrm>
                  <a:off x="1664801" y="1893284"/>
                  <a:ext cx="2258952" cy="120032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CA" sz="1200" b="1" u="sng" dirty="0">
                      <a:solidFill>
                        <a:prstClr val="black"/>
                      </a:solidFill>
                    </a:rPr>
                    <a:t>Step 6</a:t>
                  </a:r>
                  <a:br>
                    <a:rPr lang="en-CA" sz="1200" dirty="0">
                      <a:solidFill>
                        <a:prstClr val="black"/>
                      </a:solidFill>
                    </a:rPr>
                  </a:br>
                  <a:r>
                    <a:rPr lang="en-CA" sz="1200" b="1" dirty="0">
                      <a:solidFill>
                        <a:prstClr val="black"/>
                      </a:solidFill>
                    </a:rPr>
                    <a:t>Evaluation &amp; feedback</a:t>
                  </a:r>
                </a:p>
                <a:p>
                  <a:pPr marL="171450" indent="-171450" algn="ctr">
                    <a:buFont typeface="Arial" panose="020B0604020202020204" pitchFamily="34" charset="0"/>
                    <a:buChar char="•"/>
                  </a:pPr>
                  <a:r>
                    <a:rPr lang="en-CA" sz="1200" dirty="0">
                      <a:solidFill>
                        <a:prstClr val="black"/>
                      </a:solidFill>
                    </a:rPr>
                    <a:t>Program evaluation surveys</a:t>
                  </a:r>
                </a:p>
                <a:p>
                  <a:pPr marL="171450" indent="-171450" algn="ctr">
                    <a:buFont typeface="Arial" panose="020B0604020202020204" pitchFamily="34" charset="0"/>
                    <a:buChar char="•"/>
                  </a:pPr>
                  <a:r>
                    <a:rPr lang="en-CA" sz="1200" dirty="0">
                      <a:solidFill>
                        <a:prstClr val="black"/>
                      </a:solidFill>
                    </a:rPr>
                    <a:t>Session surveys</a:t>
                  </a:r>
                </a:p>
                <a:p>
                  <a:pPr marL="171450" indent="-171450" algn="ctr">
                    <a:buFont typeface="Arial" panose="020B0604020202020204" pitchFamily="34" charset="0"/>
                    <a:buChar char="•"/>
                  </a:pPr>
                  <a:r>
                    <a:rPr lang="en-CA" sz="1200" dirty="0">
                      <a:solidFill>
                        <a:prstClr val="black"/>
                      </a:solidFill>
                    </a:rPr>
                    <a:t>Feedback from mentors, </a:t>
                  </a:r>
                  <a:br>
                    <a:rPr lang="en-CA" sz="1200" dirty="0">
                      <a:solidFill>
                        <a:prstClr val="black"/>
                      </a:solidFill>
                    </a:rPr>
                  </a:br>
                  <a:r>
                    <a:rPr lang="en-CA" sz="1200" dirty="0">
                      <a:solidFill>
                        <a:prstClr val="black"/>
                      </a:solidFill>
                    </a:rPr>
                    <a:t>RA, facilitators, etc.</a:t>
                  </a:r>
                </a:p>
              </p:txBody>
            </p:sp>
            <p:sp>
              <p:nvSpPr>
                <p:cNvPr id="37" name="TextBox 36"/>
                <p:cNvSpPr txBox="1"/>
                <p:nvPr/>
              </p:nvSpPr>
              <p:spPr>
                <a:xfrm>
                  <a:off x="1524001" y="6074387"/>
                  <a:ext cx="3118123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CA" sz="800" dirty="0">
                      <a:solidFill>
                        <a:prstClr val="black"/>
                      </a:solidFill>
                    </a:rPr>
                    <a:t>© Kern, D. E., Thomas, P. A., &amp; Hughes, M. T. (Eds.) (2009). Curriculum Development for Medical Education: A Six-Step Approach, Second Edition. John Hopkins University Press: Baltimore, Maryland</a:t>
                  </a:r>
                </a:p>
              </p:txBody>
            </p:sp>
            <p:cxnSp>
              <p:nvCxnSpPr>
                <p:cNvPr id="38" name="Straight Arrow Connector 37"/>
                <p:cNvCxnSpPr/>
                <p:nvPr/>
              </p:nvCxnSpPr>
              <p:spPr>
                <a:xfrm rot="-60000" flipH="1" flipV="1">
                  <a:off x="4249860" y="2903998"/>
                  <a:ext cx="3387897" cy="2048062"/>
                </a:xfrm>
                <a:prstGeom prst="straightConnector1">
                  <a:avLst/>
                </a:prstGeom>
                <a:ln>
                  <a:headEnd type="arrow"/>
                  <a:tailEnd type="arrow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" name="Group 15"/>
              <p:cNvGrpSpPr/>
              <p:nvPr/>
            </p:nvGrpSpPr>
            <p:grpSpPr>
              <a:xfrm>
                <a:off x="3719736" y="1628800"/>
                <a:ext cx="4392488" cy="4414800"/>
                <a:chOff x="3719736" y="1628800"/>
                <a:chExt cx="4392488" cy="4414800"/>
              </a:xfrm>
            </p:grpSpPr>
            <p:sp>
              <p:nvSpPr>
                <p:cNvPr id="17" name="Oval 16"/>
                <p:cNvSpPr/>
                <p:nvPr/>
              </p:nvSpPr>
              <p:spPr>
                <a:xfrm>
                  <a:off x="3719736" y="1844824"/>
                  <a:ext cx="4392488" cy="4198776"/>
                </a:xfrm>
                <a:prstGeom prst="ellipse">
                  <a:avLst/>
                </a:prstGeom>
                <a:noFill/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8" name="Oval 17"/>
                <p:cNvSpPr/>
                <p:nvPr/>
              </p:nvSpPr>
              <p:spPr>
                <a:xfrm>
                  <a:off x="5735960" y="1628800"/>
                  <a:ext cx="360040" cy="360040"/>
                </a:xfrm>
                <a:prstGeom prst="ellipse">
                  <a:avLst/>
                </a:prstGeom>
                <a:solidFill>
                  <a:schemeClr val="accent4">
                    <a:lumMod val="75000"/>
                  </a:schemeClr>
                </a:solidFill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9" name="Oval 18"/>
                <p:cNvSpPr/>
                <p:nvPr/>
              </p:nvSpPr>
              <p:spPr>
                <a:xfrm>
                  <a:off x="7608168" y="2636912"/>
                  <a:ext cx="360040" cy="360040"/>
                </a:xfrm>
                <a:prstGeom prst="ellipse">
                  <a:avLst/>
                </a:prstGeom>
                <a:solidFill>
                  <a:schemeClr val="accent4">
                    <a:lumMod val="75000"/>
                  </a:schemeClr>
                </a:solidFill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0" name="Oval 19"/>
                <p:cNvSpPr/>
                <p:nvPr/>
              </p:nvSpPr>
              <p:spPr>
                <a:xfrm>
                  <a:off x="7608168" y="4869160"/>
                  <a:ext cx="360040" cy="360040"/>
                </a:xfrm>
                <a:prstGeom prst="ellipse">
                  <a:avLst/>
                </a:prstGeom>
                <a:solidFill>
                  <a:schemeClr val="accent4">
                    <a:lumMod val="75000"/>
                  </a:schemeClr>
                </a:solidFill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1" name="Oval 20"/>
                <p:cNvSpPr/>
                <p:nvPr/>
              </p:nvSpPr>
              <p:spPr>
                <a:xfrm>
                  <a:off x="3863752" y="4869160"/>
                  <a:ext cx="360040" cy="360040"/>
                </a:xfrm>
                <a:prstGeom prst="ellipse">
                  <a:avLst/>
                </a:prstGeom>
                <a:solidFill>
                  <a:schemeClr val="accent4">
                    <a:lumMod val="75000"/>
                  </a:schemeClr>
                </a:solidFill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2" name="Oval 21"/>
                <p:cNvSpPr/>
                <p:nvPr/>
              </p:nvSpPr>
              <p:spPr>
                <a:xfrm>
                  <a:off x="3844098" y="2694571"/>
                  <a:ext cx="360040" cy="360040"/>
                </a:xfrm>
                <a:prstGeom prst="ellipse">
                  <a:avLst/>
                </a:prstGeom>
                <a:solidFill>
                  <a:schemeClr val="accent4">
                    <a:lumMod val="75000"/>
                  </a:schemeClr>
                </a:solidFill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23" name="Straight Arrow Connector 22"/>
                <p:cNvCxnSpPr>
                  <a:endCxn id="13" idx="0"/>
                </p:cNvCxnSpPr>
                <p:nvPr/>
              </p:nvCxnSpPr>
              <p:spPr>
                <a:xfrm>
                  <a:off x="5915980" y="1988840"/>
                  <a:ext cx="0" cy="3874740"/>
                </a:xfrm>
                <a:prstGeom prst="straightConnector1">
                  <a:avLst/>
                </a:prstGeom>
                <a:ln>
                  <a:headEnd type="arrow"/>
                  <a:tailEnd type="arrow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Arrow Connector 23"/>
                <p:cNvCxnSpPr/>
                <p:nvPr/>
              </p:nvCxnSpPr>
              <p:spPr>
                <a:xfrm flipH="1">
                  <a:off x="4230120" y="2889293"/>
                  <a:ext cx="3387897" cy="2048062"/>
                </a:xfrm>
                <a:prstGeom prst="straightConnector1">
                  <a:avLst/>
                </a:prstGeom>
                <a:ln>
                  <a:headEnd type="arrow"/>
                  <a:tailEnd type="arrow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Arrow Connector 24"/>
                <p:cNvCxnSpPr/>
                <p:nvPr/>
              </p:nvCxnSpPr>
              <p:spPr>
                <a:xfrm>
                  <a:off x="6096000" y="1988841"/>
                  <a:ext cx="1692188" cy="2829507"/>
                </a:xfrm>
                <a:prstGeom prst="straightConnector1">
                  <a:avLst/>
                </a:prstGeom>
                <a:ln>
                  <a:headEnd type="arrow"/>
                  <a:tailEnd type="arrow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Arrow Connector 25"/>
                <p:cNvCxnSpPr/>
                <p:nvPr/>
              </p:nvCxnSpPr>
              <p:spPr>
                <a:xfrm flipH="1">
                  <a:off x="4043848" y="1988841"/>
                  <a:ext cx="1692112" cy="2829507"/>
                </a:xfrm>
                <a:prstGeom prst="straightConnector1">
                  <a:avLst/>
                </a:prstGeom>
                <a:ln>
                  <a:headEnd type="arrow"/>
                  <a:tailEnd type="arrow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Arrow Connector 26"/>
                <p:cNvCxnSpPr/>
                <p:nvPr/>
              </p:nvCxnSpPr>
              <p:spPr>
                <a:xfrm>
                  <a:off x="4279448" y="5070109"/>
                  <a:ext cx="3328721" cy="0"/>
                </a:xfrm>
                <a:prstGeom prst="straightConnector1">
                  <a:avLst/>
                </a:prstGeom>
                <a:ln>
                  <a:headEnd type="arrow"/>
                  <a:tailEnd type="arrow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Arrow Connector 27"/>
                <p:cNvCxnSpPr/>
                <p:nvPr/>
              </p:nvCxnSpPr>
              <p:spPr>
                <a:xfrm flipH="1">
                  <a:off x="6096000" y="3093612"/>
                  <a:ext cx="1692188" cy="2769968"/>
                </a:xfrm>
                <a:prstGeom prst="straightConnector1">
                  <a:avLst/>
                </a:prstGeom>
                <a:ln>
                  <a:headEnd type="arrow"/>
                  <a:tailEnd type="arrow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Arrow Connector 28"/>
                <p:cNvCxnSpPr/>
                <p:nvPr/>
              </p:nvCxnSpPr>
              <p:spPr>
                <a:xfrm>
                  <a:off x="3997492" y="3093612"/>
                  <a:ext cx="1738469" cy="2769968"/>
                </a:xfrm>
                <a:prstGeom prst="straightConnector1">
                  <a:avLst/>
                </a:prstGeom>
                <a:ln>
                  <a:headEnd type="arrow"/>
                  <a:tailEnd type="arrow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Arrow Connector 29"/>
                <p:cNvCxnSpPr/>
                <p:nvPr/>
              </p:nvCxnSpPr>
              <p:spPr>
                <a:xfrm>
                  <a:off x="4232246" y="2784068"/>
                  <a:ext cx="3328721" cy="0"/>
                </a:xfrm>
                <a:prstGeom prst="straightConnector1">
                  <a:avLst/>
                </a:prstGeom>
                <a:ln>
                  <a:headEnd type="arrow"/>
                  <a:tailEnd type="arrow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2" name="Group 1"/>
          <p:cNvGrpSpPr/>
          <p:nvPr/>
        </p:nvGrpSpPr>
        <p:grpSpPr>
          <a:xfrm>
            <a:off x="0" y="-7322"/>
            <a:ext cx="12192000" cy="1123951"/>
            <a:chOff x="-135356" y="2363464"/>
            <a:chExt cx="12192000" cy="1123951"/>
          </a:xfrm>
        </p:grpSpPr>
        <p:sp>
          <p:nvSpPr>
            <p:cNvPr id="39" name="Title 1"/>
            <p:cNvSpPr txBox="1">
              <a:spLocks/>
            </p:cNvSpPr>
            <p:nvPr/>
          </p:nvSpPr>
          <p:spPr bwMode="auto">
            <a:xfrm>
              <a:off x="-135356" y="2363464"/>
              <a:ext cx="12192000" cy="1123951"/>
            </a:xfrm>
            <a:prstGeom prst="rect">
              <a:avLst/>
            </a:prstGeom>
            <a:solidFill>
              <a:srgbClr val="840C2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horz" wrap="square" lIns="1188720" tIns="45720" rIns="274320" bIns="45720" numCol="1" rtlCol="0" anchor="ctr" anchorCtr="0" compatLnSpc="1">
              <a:prstTxWarp prst="textNoShape">
                <a:avLst/>
              </a:prstTxWarp>
              <a:noAutofit/>
            </a:bodyPr>
            <a:lstStyle>
              <a:lvl1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 Black" pitchFamily="34" charset="0"/>
                </a:defRPr>
              </a:lvl2pPr>
              <a:lvl3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 Black" pitchFamily="34" charset="0"/>
                </a:defRPr>
              </a:lvl3pPr>
              <a:lvl4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 Black" pitchFamily="34" charset="0"/>
                </a:defRPr>
              </a:lvl4pPr>
              <a:lvl5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 Black" pitchFamily="34" charset="0"/>
                </a:defRPr>
              </a:lvl5pPr>
              <a:lvl6pPr marL="4572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 Black" pitchFamily="34" charset="0"/>
                </a:defRPr>
              </a:lvl6pPr>
              <a:lvl7pPr marL="9144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 Black" pitchFamily="34" charset="0"/>
                </a:defRPr>
              </a:lvl7pPr>
              <a:lvl8pPr marL="13716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 Black" pitchFamily="34" charset="0"/>
                </a:defRPr>
              </a:lvl8pPr>
              <a:lvl9pPr marL="18288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 Black" pitchFamily="34" charset="0"/>
                </a:defRPr>
              </a:lvl9pPr>
            </a:lstStyle>
            <a:p>
              <a:pPr algn="ctr"/>
              <a:endParaRPr lang="en-US" sz="3600" b="1" i="1" kern="0" dirty="0">
                <a:ln>
                  <a:solidFill>
                    <a:srgbClr val="000000"/>
                  </a:solidFill>
                </a:ln>
                <a:solidFill>
                  <a:schemeClr val="bg1"/>
                </a:solidFill>
                <a:latin typeface="Lucida Bright" panose="02040602050505020304" pitchFamily="18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-135356" y="2388029"/>
              <a:ext cx="121920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US" sz="3200" b="1" kern="0" dirty="0">
                  <a:ln>
                    <a:solidFill>
                      <a:srgbClr val="000000"/>
                    </a:solidFill>
                  </a:ln>
                  <a:solidFill>
                    <a:srgbClr val="FFFFFF"/>
                  </a:solidFill>
                  <a:latin typeface="Lucida Bright" panose="02040602050505020304" pitchFamily="18" charset="0"/>
                </a:rPr>
                <a:t>Models of Successful Faculty Development Initiatives – The 6for6 Program Curriculum Development </a:t>
              </a:r>
            </a:p>
          </p:txBody>
        </p:sp>
      </p:grpSp>
      <p:sp>
        <p:nvSpPr>
          <p:cNvPr id="3" name="Oval 2"/>
          <p:cNvSpPr/>
          <p:nvPr/>
        </p:nvSpPr>
        <p:spPr>
          <a:xfrm>
            <a:off x="4006846" y="2981602"/>
            <a:ext cx="293420" cy="260607"/>
          </a:xfrm>
          <a:prstGeom prst="ellipse">
            <a:avLst/>
          </a:prstGeom>
          <a:solidFill>
            <a:srgbClr val="840C2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5832659" y="1962470"/>
            <a:ext cx="293420" cy="260607"/>
          </a:xfrm>
          <a:prstGeom prst="ellipse">
            <a:avLst/>
          </a:prstGeom>
          <a:solidFill>
            <a:srgbClr val="840C2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7642211" y="2933837"/>
            <a:ext cx="293420" cy="260607"/>
          </a:xfrm>
          <a:prstGeom prst="ellipse">
            <a:avLst/>
          </a:prstGeom>
          <a:solidFill>
            <a:srgbClr val="840C2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5832659" y="6029550"/>
            <a:ext cx="293420" cy="260607"/>
          </a:xfrm>
          <a:prstGeom prst="ellipse">
            <a:avLst/>
          </a:prstGeom>
          <a:solidFill>
            <a:srgbClr val="840C2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4021661" y="5074699"/>
            <a:ext cx="293420" cy="260607"/>
          </a:xfrm>
          <a:prstGeom prst="ellipse">
            <a:avLst/>
          </a:prstGeom>
          <a:solidFill>
            <a:srgbClr val="840C2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7642209" y="5073725"/>
            <a:ext cx="293420" cy="260607"/>
          </a:xfrm>
          <a:prstGeom prst="ellipse">
            <a:avLst/>
          </a:prstGeom>
          <a:solidFill>
            <a:srgbClr val="840C2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56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136"/>
    </mc:Choice>
    <mc:Fallback xmlns="">
      <p:transition xmlns:p14="http://schemas.microsoft.com/office/powerpoint/2010/main" spd="slow" advTm="16136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9476" y="3021312"/>
            <a:ext cx="5217456" cy="765175"/>
          </a:xfrm>
        </p:spPr>
        <p:txBody>
          <a:bodyPr/>
          <a:lstStyle/>
          <a:p>
            <a:pPr algn="ctr"/>
            <a:r>
              <a:rPr lang="en-US" sz="6000" dirty="0">
                <a:ln>
                  <a:solidFill>
                    <a:srgbClr val="000000"/>
                  </a:solidFill>
                </a:ln>
                <a:solidFill>
                  <a:srgbClr val="840C2C"/>
                </a:solidFill>
                <a:latin typeface="Brush Script MT" panose="03060802040406070304" pitchFamily="66" charset="0"/>
              </a:rPr>
              <a:t>Our Six Principles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EDDF-A9C0-460E-8D67-85FC786D8F95}" type="slidenum">
              <a:rPr lang="en-US" smtClean="0">
                <a:solidFill>
                  <a:srgbClr val="000000"/>
                </a:solidFill>
              </a:rPr>
              <a:pPr/>
              <a:t>24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83"/>
          <a:stretch/>
        </p:blipFill>
        <p:spPr>
          <a:xfrm>
            <a:off x="5573632" y="0"/>
            <a:ext cx="6604005" cy="6807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8785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ontent Placeholder 4"/>
          <p:cNvSpPr>
            <a:spLocks noGrp="1"/>
          </p:cNvSpPr>
          <p:nvPr>
            <p:ph idx="1"/>
          </p:nvPr>
        </p:nvSpPr>
        <p:spPr>
          <a:xfrm>
            <a:off x="213360" y="1425348"/>
            <a:ext cx="11978640" cy="5270727"/>
          </a:xfrm>
        </p:spPr>
        <p:txBody>
          <a:bodyPr/>
          <a:lstStyle/>
          <a:p>
            <a:r>
              <a:rPr lang="en-US" sz="2800" dirty="0"/>
              <a:t>Blended learning model</a:t>
            </a:r>
          </a:p>
          <a:p>
            <a:pPr lvl="1"/>
            <a:r>
              <a:rPr lang="en-US" sz="2400" b="0" dirty="0"/>
              <a:t>Didactic, web-based, case-based &amp; mobile learning</a:t>
            </a:r>
          </a:p>
          <a:p>
            <a:pPr lvl="1"/>
            <a:r>
              <a:rPr lang="en-US" sz="2400" b="0" dirty="0"/>
              <a:t>Audio/video podcasts</a:t>
            </a:r>
          </a:p>
          <a:p>
            <a:r>
              <a:rPr lang="en-US" sz="2800" dirty="0"/>
              <a:t>Synchronous and asynchronous learning methods</a:t>
            </a:r>
          </a:p>
          <a:p>
            <a:pPr lvl="1"/>
            <a:r>
              <a:rPr lang="en-US" sz="2400" b="0" dirty="0"/>
              <a:t>6 structured, face-to-face sessions</a:t>
            </a:r>
          </a:p>
          <a:p>
            <a:pPr lvl="1"/>
            <a:r>
              <a:rPr lang="en-US" sz="2400" b="0" dirty="0"/>
              <a:t>Self-paced eLearning activities</a:t>
            </a:r>
          </a:p>
          <a:p>
            <a:r>
              <a:rPr lang="en-US" sz="2800" dirty="0"/>
              <a:t>Curriculum</a:t>
            </a:r>
          </a:p>
          <a:p>
            <a:pPr lvl="1"/>
            <a:r>
              <a:rPr lang="en-US" sz="2400" b="0" dirty="0"/>
              <a:t>Knowledge- and skill-building </a:t>
            </a:r>
          </a:p>
          <a:p>
            <a:pPr lvl="1"/>
            <a:r>
              <a:rPr lang="en-US" sz="2400" b="0" dirty="0"/>
              <a:t>Development of research networks</a:t>
            </a:r>
          </a:p>
          <a:p>
            <a:r>
              <a:rPr lang="en-US" sz="2800" dirty="0"/>
              <a:t>Built-in time to work on research project</a:t>
            </a:r>
            <a:br>
              <a:rPr lang="en-US" sz="2800" b="0" dirty="0"/>
            </a:br>
            <a:endParaRPr lang="en-US" sz="2800" b="0" dirty="0"/>
          </a:p>
          <a:p>
            <a:endParaRPr lang="en-US" sz="2800" b="0" dirty="0"/>
          </a:p>
        </p:txBody>
      </p:sp>
      <p:grpSp>
        <p:nvGrpSpPr>
          <p:cNvPr id="2" name="Group 1"/>
          <p:cNvGrpSpPr/>
          <p:nvPr/>
        </p:nvGrpSpPr>
        <p:grpSpPr>
          <a:xfrm>
            <a:off x="-106680" y="-9525"/>
            <a:ext cx="12298680" cy="1131272"/>
            <a:chOff x="-15240" y="1814157"/>
            <a:chExt cx="12298680" cy="1131272"/>
          </a:xfrm>
        </p:grpSpPr>
        <p:sp>
          <p:nvSpPr>
            <p:cNvPr id="9" name="Title 1"/>
            <p:cNvSpPr txBox="1">
              <a:spLocks/>
            </p:cNvSpPr>
            <p:nvPr/>
          </p:nvSpPr>
          <p:spPr bwMode="auto">
            <a:xfrm>
              <a:off x="91440" y="1821478"/>
              <a:ext cx="12192000" cy="1123951"/>
            </a:xfrm>
            <a:prstGeom prst="rect">
              <a:avLst/>
            </a:prstGeom>
            <a:solidFill>
              <a:srgbClr val="840C2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horz" wrap="square" lIns="1188720" tIns="45720" rIns="274320" bIns="45720" numCol="1" rtlCol="0" anchor="ctr" anchorCtr="0" compatLnSpc="1">
              <a:prstTxWarp prst="textNoShape">
                <a:avLst/>
              </a:prstTxWarp>
              <a:noAutofit/>
            </a:bodyPr>
            <a:lstStyle>
              <a:lvl1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 Black" pitchFamily="34" charset="0"/>
                </a:defRPr>
              </a:lvl2pPr>
              <a:lvl3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 Black" pitchFamily="34" charset="0"/>
                </a:defRPr>
              </a:lvl3pPr>
              <a:lvl4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 Black" pitchFamily="34" charset="0"/>
                </a:defRPr>
              </a:lvl4pPr>
              <a:lvl5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 Black" pitchFamily="34" charset="0"/>
                </a:defRPr>
              </a:lvl5pPr>
              <a:lvl6pPr marL="4572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 Black" pitchFamily="34" charset="0"/>
                </a:defRPr>
              </a:lvl6pPr>
              <a:lvl7pPr marL="9144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 Black" pitchFamily="34" charset="0"/>
                </a:defRPr>
              </a:lvl7pPr>
              <a:lvl8pPr marL="13716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 Black" pitchFamily="34" charset="0"/>
                </a:defRPr>
              </a:lvl8pPr>
              <a:lvl9pPr marL="18288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 Black" pitchFamily="34" charset="0"/>
                </a:defRPr>
              </a:lvl9pPr>
            </a:lstStyle>
            <a:p>
              <a:pPr algn="ctr"/>
              <a:endParaRPr lang="en-US" sz="3600" b="1" i="1" kern="0" dirty="0">
                <a:ln>
                  <a:solidFill>
                    <a:srgbClr val="000000"/>
                  </a:solidFill>
                </a:ln>
                <a:solidFill>
                  <a:schemeClr val="bg1"/>
                </a:solidFill>
                <a:latin typeface="Lucida Bright" panose="02040602050505020304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-15240" y="1814157"/>
              <a:ext cx="121920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US" sz="3200" b="1" kern="0" dirty="0">
                  <a:ln>
                    <a:solidFill>
                      <a:srgbClr val="000000"/>
                    </a:solidFill>
                  </a:ln>
                  <a:solidFill>
                    <a:srgbClr val="FFFFFF"/>
                  </a:solidFill>
                  <a:latin typeface="Lucida Bright" panose="02040602050505020304" pitchFamily="18" charset="0"/>
                </a:rPr>
                <a:t>Models of Successful Faculty Development Initiatives – The 6for6 Program Framework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38" t="21290" r="35197" b="27117"/>
          <a:stretch/>
        </p:blipFill>
        <p:spPr>
          <a:xfrm>
            <a:off x="7905394" y="2312377"/>
            <a:ext cx="4427283" cy="4545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535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136"/>
    </mc:Choice>
    <mc:Fallback xmlns="">
      <p:transition xmlns:p14="http://schemas.microsoft.com/office/powerpoint/2010/main" spd="slow" advTm="16136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7213" y="2840319"/>
            <a:ext cx="3124636" cy="156231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6360" y="1934307"/>
            <a:ext cx="5191850" cy="9050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130" y="1249303"/>
            <a:ext cx="5972175" cy="54102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3652" y="1112401"/>
            <a:ext cx="6480981" cy="5591082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D4EEC4F3-0FBD-FF78-A4D3-A11D1B55A73C}"/>
              </a:ext>
            </a:extLst>
          </p:cNvPr>
          <p:cNvSpPr txBox="1">
            <a:spLocks/>
          </p:cNvSpPr>
          <p:nvPr/>
        </p:nvSpPr>
        <p:spPr bwMode="auto">
          <a:xfrm>
            <a:off x="662921" y="347226"/>
            <a:ext cx="10863794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Black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Black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Black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Black" pitchFamily="34" charset="0"/>
              </a:defRPr>
            </a:lvl9pPr>
          </a:lstStyle>
          <a:p>
            <a:r>
              <a:rPr lang="en-US" sz="4400" b="1" kern="0" dirty="0">
                <a:ln>
                  <a:solidFill>
                    <a:srgbClr val="000000"/>
                  </a:solidFill>
                </a:ln>
                <a:solidFill>
                  <a:srgbClr val="840C2C"/>
                </a:solidFill>
                <a:latin typeface="Lucida Bright" panose="02040602050505020304" pitchFamily="18" charset="0"/>
              </a:rPr>
              <a:t>Activity 3: </a:t>
            </a:r>
            <a:r>
              <a:rPr lang="en-US" sz="2000" b="1" kern="0" dirty="0">
                <a:ln>
                  <a:solidFill>
                    <a:srgbClr val="000000"/>
                  </a:solidFill>
                </a:ln>
                <a:solidFill>
                  <a:srgbClr val="840C2C"/>
                </a:solidFill>
                <a:latin typeface="Lucida Bright" panose="02040602050505020304" pitchFamily="18" charset="0"/>
              </a:rPr>
              <a:t>Alignment of the </a:t>
            </a:r>
            <a:r>
              <a:rPr lang="en-US" sz="2000" b="1" i="1" kern="0" dirty="0">
                <a:ln>
                  <a:solidFill>
                    <a:srgbClr val="000000"/>
                  </a:solidFill>
                </a:ln>
                <a:solidFill>
                  <a:srgbClr val="840C2C"/>
                </a:solidFill>
                <a:latin typeface="Lucida Bright" panose="02040602050505020304" pitchFamily="18" charset="0"/>
              </a:rPr>
              <a:t>6for6 </a:t>
            </a:r>
            <a:r>
              <a:rPr lang="en-US" sz="2000" b="1" kern="0" dirty="0">
                <a:ln>
                  <a:solidFill>
                    <a:srgbClr val="000000"/>
                  </a:solidFill>
                </a:ln>
                <a:solidFill>
                  <a:srgbClr val="840C2C"/>
                </a:solidFill>
                <a:latin typeface="Lucida Bright" panose="02040602050505020304" pitchFamily="18" charset="0"/>
              </a:rPr>
              <a:t>program with the ASPIRE criteria</a:t>
            </a:r>
            <a:endParaRPr lang="en-CA" sz="2000" b="1" kern="0" dirty="0">
              <a:ln>
                <a:solidFill>
                  <a:srgbClr val="000000"/>
                </a:solidFill>
              </a:ln>
              <a:solidFill>
                <a:srgbClr val="840C2C"/>
              </a:solidFill>
              <a:latin typeface="Lucida Bright" panose="020406020505050203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19075" y="1112401"/>
            <a:ext cx="11729671" cy="0"/>
          </a:xfrm>
          <a:prstGeom prst="line">
            <a:avLst/>
          </a:prstGeom>
          <a:ln w="38100" cap="rnd">
            <a:solidFill>
              <a:schemeClr val="tx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2921" y="1209452"/>
            <a:ext cx="4475096" cy="55585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48734" y="1317941"/>
            <a:ext cx="4877981" cy="5341562"/>
          </a:xfrm>
          <a:prstGeom prst="rect">
            <a:avLst/>
          </a:prstGeom>
        </p:spPr>
      </p:pic>
      <p:sp>
        <p:nvSpPr>
          <p:cNvPr id="14" name="Criterion 1"/>
          <p:cNvSpPr/>
          <p:nvPr/>
        </p:nvSpPr>
        <p:spPr>
          <a:xfrm>
            <a:off x="879231" y="1837592"/>
            <a:ext cx="712177" cy="193431"/>
          </a:xfrm>
          <a:prstGeom prst="rect">
            <a:avLst/>
          </a:prstGeom>
          <a:solidFill>
            <a:srgbClr val="FFFF00">
              <a:alpha val="45000"/>
            </a:srgbClr>
          </a:solidFill>
          <a:ln>
            <a:solidFill>
              <a:srgbClr val="FFFF00">
                <a:alpha val="4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11504" y="1400236"/>
            <a:ext cx="5352440" cy="513706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24858" y="2697480"/>
            <a:ext cx="5925731" cy="1644725"/>
          </a:xfrm>
          <a:prstGeom prst="rect">
            <a:avLst/>
          </a:prstGeom>
        </p:spPr>
      </p:pic>
      <p:sp>
        <p:nvSpPr>
          <p:cNvPr id="18" name="Criterion 2"/>
          <p:cNvSpPr/>
          <p:nvPr/>
        </p:nvSpPr>
        <p:spPr>
          <a:xfrm>
            <a:off x="879231" y="2931824"/>
            <a:ext cx="712177" cy="193431"/>
          </a:xfrm>
          <a:prstGeom prst="rect">
            <a:avLst/>
          </a:prstGeom>
          <a:solidFill>
            <a:srgbClr val="FFFF00">
              <a:alpha val="45000"/>
            </a:srgbClr>
          </a:solidFill>
          <a:ln>
            <a:solidFill>
              <a:srgbClr val="FFFF00">
                <a:alpha val="4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10843" y="2120037"/>
            <a:ext cx="6239746" cy="325800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026327" y="1175690"/>
            <a:ext cx="7068536" cy="500132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4327" y="2239900"/>
            <a:ext cx="6725589" cy="3295873"/>
          </a:xfrm>
          <a:prstGeom prst="rect">
            <a:avLst/>
          </a:prstGeom>
        </p:spPr>
      </p:pic>
      <p:sp>
        <p:nvSpPr>
          <p:cNvPr id="23" name="Criterion 3"/>
          <p:cNvSpPr/>
          <p:nvPr/>
        </p:nvSpPr>
        <p:spPr>
          <a:xfrm>
            <a:off x="879230" y="3929340"/>
            <a:ext cx="712177" cy="193431"/>
          </a:xfrm>
          <a:prstGeom prst="rect">
            <a:avLst/>
          </a:prstGeom>
          <a:solidFill>
            <a:srgbClr val="FFFF00">
              <a:alpha val="45000"/>
            </a:srgbClr>
          </a:solidFill>
          <a:ln>
            <a:solidFill>
              <a:srgbClr val="FFFF00">
                <a:alpha val="4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468642" y="3267564"/>
            <a:ext cx="6496957" cy="98121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594770" y="1500821"/>
            <a:ext cx="6244700" cy="5050468"/>
          </a:xfrm>
          <a:prstGeom prst="rect">
            <a:avLst/>
          </a:prstGeom>
        </p:spPr>
      </p:pic>
      <p:sp>
        <p:nvSpPr>
          <p:cNvPr id="26" name="Criterion 4"/>
          <p:cNvSpPr/>
          <p:nvPr/>
        </p:nvSpPr>
        <p:spPr>
          <a:xfrm>
            <a:off x="879229" y="5189048"/>
            <a:ext cx="712177" cy="193431"/>
          </a:xfrm>
          <a:prstGeom prst="rect">
            <a:avLst/>
          </a:prstGeom>
          <a:solidFill>
            <a:srgbClr val="FFFF00">
              <a:alpha val="45000"/>
            </a:srgbClr>
          </a:solidFill>
          <a:ln>
            <a:solidFill>
              <a:srgbClr val="FFFF00">
                <a:alpha val="4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934974" y="1567995"/>
            <a:ext cx="5649113" cy="4839375"/>
          </a:xfrm>
          <a:prstGeom prst="rect">
            <a:avLst/>
          </a:prstGeom>
        </p:spPr>
      </p:pic>
      <p:sp>
        <p:nvSpPr>
          <p:cNvPr id="29" name="Criterion 5"/>
          <p:cNvSpPr/>
          <p:nvPr/>
        </p:nvSpPr>
        <p:spPr>
          <a:xfrm>
            <a:off x="879228" y="6186564"/>
            <a:ext cx="712177" cy="193431"/>
          </a:xfrm>
          <a:prstGeom prst="rect">
            <a:avLst/>
          </a:prstGeom>
          <a:solidFill>
            <a:srgbClr val="FFFF00">
              <a:alpha val="45000"/>
            </a:srgbClr>
          </a:solidFill>
          <a:ln>
            <a:solidFill>
              <a:srgbClr val="FFFF00">
                <a:alpha val="4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490387" y="1142335"/>
            <a:ext cx="3260060" cy="249107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930716" y="1175689"/>
            <a:ext cx="3018801" cy="419967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527036" y="3794473"/>
            <a:ext cx="3190429" cy="240318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829231" y="559985"/>
            <a:ext cx="6287377" cy="1619476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449424" y="2090542"/>
            <a:ext cx="6058746" cy="1057423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411070" y="3081414"/>
            <a:ext cx="5630061" cy="1590897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5351268" y="4526155"/>
            <a:ext cx="5620534" cy="1305107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285285" y="5803873"/>
            <a:ext cx="4837281" cy="1019209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-63802" y="6703483"/>
            <a:ext cx="128367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/>
              <a:t>Source: </a:t>
            </a:r>
            <a:r>
              <a:rPr lang="en-US" sz="600" dirty="0" err="1"/>
              <a:t>Dijk</a:t>
            </a:r>
            <a:r>
              <a:rPr lang="en-US" sz="600" dirty="0"/>
              <a:t> </a:t>
            </a:r>
            <a:r>
              <a:rPr lang="en-US" sz="600" i="1" dirty="0"/>
              <a:t>et al. </a:t>
            </a:r>
            <a:r>
              <a:rPr lang="en-US" sz="600" dirty="0"/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3273919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136"/>
    </mc:Choice>
    <mc:Fallback xmlns="">
      <p:transition xmlns:p14="http://schemas.microsoft.com/office/powerpoint/2010/main" spd="slow" advTm="161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8" grpId="0" animBg="1"/>
      <p:bldP spid="18" grpId="1" animBg="1"/>
      <p:bldP spid="23" grpId="0" animBg="1"/>
      <p:bldP spid="23" grpId="1" animBg="1"/>
      <p:bldP spid="26" grpId="0" animBg="1"/>
      <p:bldP spid="26" grpId="1" animBg="1"/>
      <p:bldP spid="2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90525" y="118052"/>
            <a:ext cx="4695825" cy="765175"/>
            <a:chOff x="219075" y="39143"/>
            <a:chExt cx="4695825" cy="765175"/>
          </a:xfrm>
        </p:grpSpPr>
        <p:sp>
          <p:nvSpPr>
            <p:cNvPr id="7" name="Title 1">
              <a:extLst>
                <a:ext uri="{FF2B5EF4-FFF2-40B4-BE49-F238E27FC236}">
                  <a16:creationId xmlns:a16="http://schemas.microsoft.com/office/drawing/2014/main" id="{D4EEC4F3-0FBD-FF78-A4D3-A11D1B55A73C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36235" y="39143"/>
              <a:ext cx="4261504" cy="765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 Black" pitchFamily="34" charset="0"/>
                </a:defRPr>
              </a:lvl2pPr>
              <a:lvl3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 Black" pitchFamily="34" charset="0"/>
                </a:defRPr>
              </a:lvl3pPr>
              <a:lvl4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 Black" pitchFamily="34" charset="0"/>
                </a:defRPr>
              </a:lvl4pPr>
              <a:lvl5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 Black" pitchFamily="34" charset="0"/>
                </a:defRPr>
              </a:lvl5pPr>
              <a:lvl6pPr marL="4572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 Black" pitchFamily="34" charset="0"/>
                </a:defRPr>
              </a:lvl6pPr>
              <a:lvl7pPr marL="9144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 Black" pitchFamily="34" charset="0"/>
                </a:defRPr>
              </a:lvl7pPr>
              <a:lvl8pPr marL="13716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 Black" pitchFamily="34" charset="0"/>
                </a:defRPr>
              </a:lvl8pPr>
              <a:lvl9pPr marL="18288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 Black" pitchFamily="34" charset="0"/>
                </a:defRPr>
              </a:lvl9pPr>
            </a:lstStyle>
            <a:p>
              <a:r>
                <a:rPr lang="en-US" sz="4400" b="1" kern="0" dirty="0">
                  <a:ln>
                    <a:solidFill>
                      <a:srgbClr val="000000"/>
                    </a:solidFill>
                  </a:ln>
                  <a:solidFill>
                    <a:srgbClr val="840C2C"/>
                  </a:solidFill>
                  <a:latin typeface="Lucida Bright" panose="02040602050505020304" pitchFamily="18" charset="0"/>
                </a:rPr>
                <a:t>Final Activity </a:t>
              </a:r>
              <a:endParaRPr lang="en-CA" sz="4400" b="1" kern="0" dirty="0">
                <a:ln>
                  <a:solidFill>
                    <a:srgbClr val="000000"/>
                  </a:solidFill>
                </a:ln>
                <a:solidFill>
                  <a:srgbClr val="840C2C"/>
                </a:solidFill>
                <a:latin typeface="Lucida Bright" panose="02040602050505020304" pitchFamily="18" charset="0"/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219075" y="789278"/>
              <a:ext cx="4695825" cy="0"/>
            </a:xfrm>
            <a:prstGeom prst="line">
              <a:avLst/>
            </a:prstGeom>
            <a:ln w="38100" cap="rnd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7EBCE07-E6B7-EF60-8019-8D9B0B27BCB4}"/>
              </a:ext>
            </a:extLst>
          </p:cNvPr>
          <p:cNvSpPr txBox="1">
            <a:spLocks/>
          </p:cNvSpPr>
          <p:nvPr/>
        </p:nvSpPr>
        <p:spPr bwMode="auto">
          <a:xfrm>
            <a:off x="-1" y="993837"/>
            <a:ext cx="12192001" cy="984434"/>
          </a:xfrm>
          <a:prstGeom prst="rect">
            <a:avLst/>
          </a:prstGeom>
          <a:solidFill>
            <a:srgbClr val="840C2C">
              <a:alpha val="8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22433"/>
              </a:buClr>
              <a:buChar char="•"/>
              <a:defRPr sz="3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22433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22433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22433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22433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22433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22433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22433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22433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lnSpc>
                <a:spcPct val="90000"/>
              </a:lnSpc>
              <a:spcBef>
                <a:spcPts val="1000"/>
              </a:spcBef>
              <a:buClrTx/>
              <a:buNone/>
            </a:pPr>
            <a:r>
              <a:rPr lang="en-CA" i="1" dirty="0">
                <a:solidFill>
                  <a:prstClr val="black"/>
                </a:solidFill>
                <a:latin typeface="Calibri" panose="020F0502020204030204"/>
              </a:rPr>
              <a:t>Use the ASPIRE criteria to evaluate your own faculty development program.</a:t>
            </a:r>
            <a:endParaRPr lang="en-CA" i="1" u="sng" dirty="0">
              <a:solidFill>
                <a:srgbClr val="FF0000"/>
              </a:solidFill>
              <a:latin typeface="Calibri" panose="020F0502020204030204"/>
            </a:endParaRPr>
          </a:p>
          <a:p>
            <a:pPr marL="0" indent="0" algn="ctr">
              <a:lnSpc>
                <a:spcPct val="90000"/>
              </a:lnSpc>
              <a:spcBef>
                <a:spcPts val="1000"/>
              </a:spcBef>
              <a:buClrTx/>
              <a:buNone/>
            </a:pPr>
            <a:endParaRPr lang="en-CA" dirty="0">
              <a:solidFill>
                <a:prstClr val="black"/>
              </a:solidFill>
              <a:latin typeface="Calibri" panose="020F0502020204030204"/>
            </a:endParaRPr>
          </a:p>
          <a:p>
            <a:pPr marL="0" indent="0" algn="ctr">
              <a:lnSpc>
                <a:spcPct val="90000"/>
              </a:lnSpc>
              <a:spcBef>
                <a:spcPts val="1000"/>
              </a:spcBef>
              <a:buClrTx/>
              <a:buNone/>
            </a:pPr>
            <a:endParaRPr lang="en-CA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8385" y="2865579"/>
            <a:ext cx="3181127" cy="304356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6" t="9964" r="48612" b="29416"/>
          <a:stretch/>
        </p:blipFill>
        <p:spPr>
          <a:xfrm>
            <a:off x="607685" y="2031023"/>
            <a:ext cx="6820800" cy="471267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63802" y="6703483"/>
            <a:ext cx="128367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/>
              <a:t>Source: </a:t>
            </a:r>
            <a:r>
              <a:rPr lang="en-US" sz="600" dirty="0" err="1"/>
              <a:t>Dijk</a:t>
            </a:r>
            <a:r>
              <a:rPr lang="en-US" sz="600" dirty="0"/>
              <a:t> </a:t>
            </a:r>
            <a:r>
              <a:rPr lang="en-US" sz="600" i="1" dirty="0"/>
              <a:t>et al. </a:t>
            </a:r>
            <a:r>
              <a:rPr lang="en-US" sz="600" dirty="0"/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117514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136"/>
    </mc:Choice>
    <mc:Fallback xmlns="">
      <p:transition xmlns:p14="http://schemas.microsoft.com/office/powerpoint/2010/main" spd="slow" advTm="16136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-450979" y="930343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457200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1642191" y="46774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457200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0"/>
            <a:ext cx="12192000" cy="1046602"/>
          </a:xfrm>
          <a:prstGeom prst="rect">
            <a:avLst/>
          </a:prstGeom>
          <a:solidFill>
            <a:schemeClr val="accent4">
              <a:lumMod val="20000"/>
              <a:lumOff val="80000"/>
              <a:alpha val="23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>
              <a:lnSpc>
                <a:spcPct val="107000"/>
              </a:lnSpc>
              <a:spcAft>
                <a:spcPts val="800"/>
              </a:spcAft>
            </a:pPr>
            <a:r>
              <a:rPr lang="en-US" sz="1100">
                <a:solidFill>
                  <a:prstClr val="white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037" y="83985"/>
            <a:ext cx="1248792" cy="87862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509" y="80971"/>
            <a:ext cx="742019" cy="884659"/>
          </a:xfrm>
          <a:prstGeom prst="rect">
            <a:avLst/>
          </a:prstGeom>
        </p:spPr>
      </p:pic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1239776" y="179184"/>
            <a:ext cx="970810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377">
              <a:tabLst>
                <a:tab pos="2971726" algn="ctr"/>
                <a:tab pos="5943451" algn="r"/>
              </a:tabLst>
            </a:pPr>
            <a:r>
              <a:rPr lang="en-US" altLang="en-US" sz="4800" dirty="0">
                <a:ln>
                  <a:solidFill>
                    <a:srgbClr val="5B9BD5">
                      <a:shade val="50000"/>
                    </a:srgbClr>
                  </a:solidFill>
                </a:ln>
                <a:solidFill>
                  <a:prstClr val="black"/>
                </a:solidFill>
                <a:latin typeface="Freestyle Script" panose="030804020302050B04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 Research Skills Program for Rural and Remote Doctors</a:t>
            </a:r>
            <a:endParaRPr lang="en-US" altLang="en-US" sz="4800" dirty="0">
              <a:ln>
                <a:solidFill>
                  <a:srgbClr val="5B9BD5">
                    <a:shade val="50000"/>
                  </a:srgbClr>
                </a:solidFill>
              </a:ln>
              <a:solidFill>
                <a:prstClr val="black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-152399" y="4971011"/>
            <a:ext cx="12344399" cy="2533517"/>
            <a:chOff x="-3764906" y="4661575"/>
            <a:chExt cx="16501217" cy="2926080"/>
          </a:xfrm>
        </p:grpSpPr>
        <p:sp>
          <p:nvSpPr>
            <p:cNvPr id="23" name="Rectangle 22"/>
            <p:cNvSpPr/>
            <p:nvPr/>
          </p:nvSpPr>
          <p:spPr>
            <a:xfrm>
              <a:off x="-3561189" y="5458968"/>
              <a:ext cx="16297500" cy="1399032"/>
            </a:xfrm>
            <a:prstGeom prst="rect">
              <a:avLst/>
            </a:prstGeom>
            <a:solidFill>
              <a:srgbClr val="8A233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>
                  <a:solidFill>
                    <a:prstClr val="white"/>
                  </a:solidFill>
                  <a:latin typeface="Calibri" panose="020F0502020204030204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-1537935" y="5762337"/>
              <a:ext cx="12235856" cy="8175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US" sz="2000" dirty="0">
                  <a:solidFill>
                    <a:prstClr val="white"/>
                  </a:solidFill>
                  <a:latin typeface="Monotype Corsiva" panose="03010101010201010101" pitchFamily="66" charset="0"/>
                </a:rPr>
                <a:t>“I’m a different practitioner now... Scholarly work has woven itself into my life. I’m hooked.”</a:t>
              </a:r>
            </a:p>
            <a:p>
              <a:pPr algn="ctr" defTabSz="457200"/>
              <a:r>
                <a:rPr lang="en-US" sz="2000" dirty="0">
                  <a:solidFill>
                    <a:prstClr val="white"/>
                  </a:solidFill>
                  <a:latin typeface="Monotype Corsiva" panose="03010101010201010101" pitchFamily="66" charset="0"/>
                </a:rPr>
                <a:t>-6for6 participant </a:t>
              </a:r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764906" y="4661575"/>
              <a:ext cx="2926080" cy="2926080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99779" y="5358635"/>
              <a:ext cx="1473897" cy="1473897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-3206574" y="6579909"/>
              <a:ext cx="1809415" cy="3021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US" sz="1100" dirty="0">
                  <a:solidFill>
                    <a:prstClr val="white"/>
                  </a:solidFill>
                  <a:latin typeface="Calibri" panose="020F0502020204030204"/>
                </a:rPr>
                <a:t>6for6 publication list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0824158" y="6579909"/>
              <a:ext cx="1425138" cy="3021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US" sz="1100" dirty="0">
                  <a:solidFill>
                    <a:prstClr val="white"/>
                  </a:solidFill>
                  <a:latin typeface="Calibri" panose="020F0502020204030204"/>
                </a:rPr>
                <a:t>6for6 brochure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753337" y="1732900"/>
            <a:ext cx="4676125" cy="2295499"/>
            <a:chOff x="5728995" y="1144282"/>
            <a:chExt cx="4676125" cy="2295498"/>
          </a:xfrm>
        </p:grpSpPr>
        <p:sp>
          <p:nvSpPr>
            <p:cNvPr id="4" name="16-Point Star 3"/>
            <p:cNvSpPr/>
            <p:nvPr/>
          </p:nvSpPr>
          <p:spPr>
            <a:xfrm>
              <a:off x="5728995" y="1144282"/>
              <a:ext cx="4676125" cy="2295498"/>
            </a:xfrm>
            <a:prstGeom prst="star16">
              <a:avLst/>
            </a:prstGeom>
            <a:gradFill>
              <a:gsLst>
                <a:gs pos="0">
                  <a:schemeClr val="accent1">
                    <a:lumMod val="77000"/>
                    <a:lumOff val="23000"/>
                    <a:alpha val="46000"/>
                  </a:schemeClr>
                </a:gs>
                <a:gs pos="46000">
                  <a:schemeClr val="accent1">
                    <a:alpha val="48000"/>
                    <a:lumMod val="0"/>
                    <a:lumOff val="100000"/>
                  </a:schemeClr>
                </a:gs>
                <a:gs pos="83000">
                  <a:schemeClr val="accent1">
                    <a:lumMod val="45000"/>
                    <a:lumOff val="55000"/>
                    <a:alpha val="83000"/>
                  </a:schemeClr>
                </a:gs>
                <a:gs pos="100000">
                  <a:schemeClr val="accent1">
                    <a:lumMod val="30000"/>
                    <a:lumOff val="70000"/>
                    <a:alpha val="8000"/>
                  </a:schemeClr>
                </a:gs>
              </a:gsLst>
              <a:lin ang="5400000" scaled="1"/>
            </a:gradFill>
            <a:ln>
              <a:solidFill>
                <a:schemeClr val="accent1">
                  <a:shade val="50000"/>
                  <a:alpha val="0"/>
                </a:schemeClr>
              </a:solidFill>
            </a:ln>
            <a:effectLst>
              <a:glow rad="152400">
                <a:schemeClr val="accent1">
                  <a:lumMod val="75000"/>
                  <a:alpha val="8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6512592" y="1681524"/>
              <a:ext cx="3108930" cy="14773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US" b="1" i="1" u="sng" dirty="0">
                  <a:solidFill>
                    <a:prstClr val="black"/>
                  </a:solidFill>
                  <a:latin typeface="Bookman Old Style" panose="02050604050505020204" pitchFamily="18" charset="0"/>
                </a:rPr>
                <a:t>We are recruiting</a:t>
              </a:r>
              <a:r>
                <a:rPr lang="en-US" b="1" i="1" dirty="0">
                  <a:solidFill>
                    <a:prstClr val="black"/>
                  </a:solidFill>
                  <a:latin typeface="Bookman Old Style" panose="02050604050505020204" pitchFamily="18" charset="0"/>
                </a:rPr>
                <a:t> </a:t>
              </a:r>
              <a:r>
                <a:rPr lang="en-US" dirty="0">
                  <a:solidFill>
                    <a:prstClr val="black"/>
                  </a:solidFill>
                  <a:latin typeface="Bookman Old Style" panose="02050604050505020204" pitchFamily="18" charset="0"/>
                </a:rPr>
                <a:t>for the </a:t>
              </a:r>
              <a:r>
                <a:rPr lang="en-US" b="1" dirty="0">
                  <a:solidFill>
                    <a:prstClr val="black"/>
                  </a:solidFill>
                  <a:latin typeface="Bookman Old Style" panose="02050604050505020204" pitchFamily="18" charset="0"/>
                </a:rPr>
                <a:t>2024-2025 cohort! </a:t>
              </a:r>
              <a:r>
                <a:rPr lang="en-US" dirty="0">
                  <a:solidFill>
                    <a:prstClr val="black"/>
                  </a:solidFill>
                  <a:latin typeface="Bookman Old Style" panose="02050604050505020204" pitchFamily="18" charset="0"/>
                </a:rPr>
                <a:t>Please contact </a:t>
              </a:r>
              <a:r>
                <a:rPr lang="en-US" b="1" u="sng" dirty="0">
                  <a:solidFill>
                    <a:prstClr val="black"/>
                  </a:solidFill>
                  <a:latin typeface="Bookman Old Style" panose="02050604050505020204" pitchFamily="18" charset="0"/>
                  <a:hlinkClick r:id="rId7"/>
                </a:rPr>
                <a:t>6for6@mun.ca</a:t>
              </a:r>
              <a:r>
                <a:rPr lang="en-US" b="1" u="sng" dirty="0">
                  <a:solidFill>
                    <a:prstClr val="black"/>
                  </a:solidFill>
                  <a:latin typeface="Bookman Old Style" panose="02050604050505020204" pitchFamily="18" charset="0"/>
                </a:rPr>
                <a:t> </a:t>
              </a:r>
              <a:r>
                <a:rPr lang="en-US" dirty="0">
                  <a:solidFill>
                    <a:prstClr val="black"/>
                  </a:solidFill>
                  <a:latin typeface="Bookman Old Style" panose="02050604050505020204" pitchFamily="18" charset="0"/>
                </a:rPr>
                <a:t>for more information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544381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2413568"/>
            <a:ext cx="12192000" cy="0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1422262" y="685800"/>
            <a:ext cx="9449208" cy="3479800"/>
            <a:chOff x="0" y="0"/>
            <a:chExt cx="6135815" cy="2259598"/>
          </a:xfrm>
          <a:solidFill>
            <a:srgbClr val="840C2C"/>
          </a:solidFill>
        </p:grpSpPr>
        <p:sp>
          <p:nvSpPr>
            <p:cNvPr id="4" name="Freeform 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700" y="12700"/>
              <a:ext cx="6071045" cy="2191018"/>
            </a:xfrm>
            <a:custGeom>
              <a:avLst/>
              <a:gdLst/>
              <a:ahLst/>
              <a:cxnLst/>
              <a:rect l="l" t="t" r="r" b="b"/>
              <a:pathLst>
                <a:path w="6071045" h="2191018">
                  <a:moveTo>
                    <a:pt x="146050" y="2191018"/>
                  </a:moveTo>
                  <a:lnTo>
                    <a:pt x="5924995" y="2191018"/>
                  </a:lnTo>
                  <a:cubicBezTo>
                    <a:pt x="6005005" y="2191018"/>
                    <a:pt x="6071045" y="2124978"/>
                    <a:pt x="6071045" y="2044968"/>
                  </a:cubicBezTo>
                  <a:lnTo>
                    <a:pt x="6071045" y="146050"/>
                  </a:lnTo>
                  <a:cubicBezTo>
                    <a:pt x="6071045" y="66040"/>
                    <a:pt x="6005005" y="0"/>
                    <a:pt x="5924995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044968"/>
                  </a:lnTo>
                  <a:cubicBezTo>
                    <a:pt x="0" y="2126248"/>
                    <a:pt x="66040" y="2191018"/>
                    <a:pt x="146050" y="2191018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/>
            <a:lstStyle/>
            <a:p>
              <a:endParaRPr lang="en-US" sz="1200" dirty="0"/>
            </a:p>
          </p:txBody>
        </p:sp>
        <p:sp>
          <p:nvSpPr>
            <p:cNvPr id="5" name="Freeform 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6135815" cy="2259598"/>
            </a:xfrm>
            <a:custGeom>
              <a:avLst/>
              <a:gdLst/>
              <a:ahLst/>
              <a:cxnLst/>
              <a:rect l="l" t="t" r="r" b="b"/>
              <a:pathLst>
                <a:path w="6135815" h="2259598">
                  <a:moveTo>
                    <a:pt x="6072315" y="74930"/>
                  </a:moveTo>
                  <a:cubicBezTo>
                    <a:pt x="6044375" y="30480"/>
                    <a:pt x="5994845" y="0"/>
                    <a:pt x="5937695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057668"/>
                  </a:lnTo>
                  <a:cubicBezTo>
                    <a:pt x="0" y="2109738"/>
                    <a:pt x="25400" y="2155458"/>
                    <a:pt x="63500" y="2184668"/>
                  </a:cubicBezTo>
                  <a:cubicBezTo>
                    <a:pt x="91440" y="2229118"/>
                    <a:pt x="140970" y="2259598"/>
                    <a:pt x="218780" y="2259598"/>
                  </a:cubicBezTo>
                  <a:lnTo>
                    <a:pt x="5977065" y="2259598"/>
                  </a:lnTo>
                  <a:cubicBezTo>
                    <a:pt x="6064695" y="2259598"/>
                    <a:pt x="6135815" y="2188478"/>
                    <a:pt x="6135815" y="2100848"/>
                  </a:cubicBezTo>
                  <a:lnTo>
                    <a:pt x="6135815" y="204941"/>
                  </a:lnTo>
                  <a:cubicBezTo>
                    <a:pt x="6135815" y="149860"/>
                    <a:pt x="6110415" y="104140"/>
                    <a:pt x="6072315" y="74930"/>
                  </a:cubicBezTo>
                  <a:close/>
                  <a:moveTo>
                    <a:pt x="12700" y="2057668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5937695" y="12700"/>
                  </a:lnTo>
                  <a:cubicBezTo>
                    <a:pt x="6017705" y="12700"/>
                    <a:pt x="6083745" y="78740"/>
                    <a:pt x="6083745" y="158750"/>
                  </a:cubicBezTo>
                  <a:lnTo>
                    <a:pt x="6083745" y="2057668"/>
                  </a:lnTo>
                  <a:cubicBezTo>
                    <a:pt x="6083745" y="2137678"/>
                    <a:pt x="6017705" y="2203718"/>
                    <a:pt x="5937695" y="2203718"/>
                  </a:cubicBezTo>
                  <a:lnTo>
                    <a:pt x="158750" y="2203718"/>
                  </a:lnTo>
                  <a:cubicBezTo>
                    <a:pt x="78740" y="2203718"/>
                    <a:pt x="12700" y="2138948"/>
                    <a:pt x="12700" y="2057668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6" name="Picture 6" descr="Facebook logo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72898" y="5153368"/>
            <a:ext cx="749364" cy="767465"/>
          </a:xfrm>
          <a:prstGeom prst="rect">
            <a:avLst/>
          </a:prstGeom>
        </p:spPr>
      </p:pic>
      <p:pic>
        <p:nvPicPr>
          <p:cNvPr id="7" name="Picture 7" descr="Twitter logo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732581" y="5189816"/>
            <a:ext cx="749364" cy="753001"/>
          </a:xfrm>
          <a:prstGeom prst="rect">
            <a:avLst/>
          </a:prstGeom>
        </p:spPr>
      </p:pic>
      <p:pic>
        <p:nvPicPr>
          <p:cNvPr id="8" name="Picture 8" descr="Instagram logo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199887" y="5182584"/>
            <a:ext cx="749364" cy="767465"/>
          </a:xfrm>
          <a:prstGeom prst="rect">
            <a:avLst/>
          </a:prstGeom>
        </p:spPr>
      </p:pic>
      <p:pic>
        <p:nvPicPr>
          <p:cNvPr id="12" name="Picture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20698750">
            <a:off x="10131493" y="3295245"/>
            <a:ext cx="1701597" cy="1701597"/>
          </a:xfrm>
          <a:prstGeom prst="rect">
            <a:avLst/>
          </a:prstGeom>
          <a:noFill/>
        </p:spPr>
      </p:pic>
      <p:sp>
        <p:nvSpPr>
          <p:cNvPr id="13" name="TextBox 13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622466" y="5407606"/>
            <a:ext cx="2957761" cy="3590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797"/>
              </a:lnSpc>
            </a:pPr>
            <a:r>
              <a:rPr lang="en-US" sz="2133" dirty="0">
                <a:solidFill>
                  <a:srgbClr val="000000"/>
                </a:solidFill>
                <a:latin typeface="Lucida Bright" panose="02040602050505020304" pitchFamily="18" charset="0"/>
                <a:cs typeface="Arial" panose="020B0604020202020204" pitchFamily="34" charset="0"/>
              </a:rPr>
              <a:t>FamilyMedicineForum</a:t>
            </a:r>
          </a:p>
        </p:txBody>
      </p:sp>
      <p:sp>
        <p:nvSpPr>
          <p:cNvPr id="14" name="TextBox 14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634300" y="5398045"/>
            <a:ext cx="2370839" cy="3718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95"/>
              </a:lnSpc>
            </a:pPr>
            <a:r>
              <a:rPr lang="en-US" sz="2133" dirty="0">
                <a:solidFill>
                  <a:srgbClr val="000000"/>
                </a:solidFill>
                <a:latin typeface="Lucida Bright" panose="02040602050505020304" pitchFamily="18" charset="0"/>
                <a:cs typeface="Arial" panose="020B0604020202020204" pitchFamily="34" charset="0"/>
              </a:rPr>
              <a:t>FamilyMedForum</a:t>
            </a:r>
          </a:p>
        </p:txBody>
      </p:sp>
      <p:sp>
        <p:nvSpPr>
          <p:cNvPr id="15" name="TextBox 15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144000" y="5401195"/>
            <a:ext cx="2641600" cy="3718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95"/>
              </a:lnSpc>
            </a:pPr>
            <a:r>
              <a:rPr lang="en-US" sz="2133" dirty="0">
                <a:solidFill>
                  <a:srgbClr val="000000"/>
                </a:solidFill>
                <a:latin typeface="Lucida Bright" panose="02040602050505020304" pitchFamily="18" charset="0"/>
                <a:cs typeface="Arial" panose="020B0604020202020204" pitchFamily="34" charset="0"/>
              </a:rPr>
              <a:t>FamilyMedForum</a:t>
            </a:r>
          </a:p>
        </p:txBody>
      </p:sp>
      <p:sp>
        <p:nvSpPr>
          <p:cNvPr id="16" name="TextBox 16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363200" y="3874532"/>
            <a:ext cx="1625600" cy="4744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733"/>
              </a:lnSpc>
            </a:pPr>
            <a:r>
              <a:rPr lang="en-US" sz="2400" dirty="0">
                <a:solidFill>
                  <a:srgbClr val="000000"/>
                </a:solidFill>
                <a:latin typeface="Amasis MT Pro Black" panose="02040A04050005020304" pitchFamily="18" charset="0"/>
                <a:cs typeface="Arial" panose="020B0604020202020204" pitchFamily="34" charset="0"/>
              </a:rPr>
              <a:t>#myfmf</a:t>
            </a:r>
          </a:p>
        </p:txBody>
      </p:sp>
      <p:grpSp>
        <p:nvGrpSpPr>
          <p:cNvPr id="9" name="Group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2235200" y="1661225"/>
            <a:ext cx="7704861" cy="1401471"/>
            <a:chOff x="0" y="-133349"/>
            <a:chExt cx="14439805" cy="2802942"/>
          </a:xfrm>
        </p:grpSpPr>
        <p:sp>
          <p:nvSpPr>
            <p:cNvPr id="10" name="TextBox 10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133349"/>
              <a:ext cx="14439805" cy="15132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867"/>
                </a:lnSpc>
              </a:pPr>
              <a:r>
                <a:rPr lang="en-US" sz="5334" b="1" dirty="0">
                  <a:solidFill>
                    <a:schemeClr val="bg1"/>
                  </a:solidFill>
                  <a:latin typeface="Lucida Bright" panose="02040602050505020304" pitchFamily="18" charset="0"/>
                </a:rPr>
                <a:t>Thank you!</a:t>
              </a:r>
            </a:p>
          </p:txBody>
        </p:sp>
        <p:sp>
          <p:nvSpPr>
            <p:cNvPr id="11" name="TextBox 11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1805895"/>
              <a:ext cx="14439805" cy="8636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33"/>
                </a:lnSpc>
              </a:pPr>
              <a:r>
                <a:rPr lang="en-US" sz="2666" dirty="0">
                  <a:solidFill>
                    <a:schemeClr val="bg1"/>
                  </a:solidFill>
                  <a:latin typeface="Lucida Bright" panose="02040602050505020304" pitchFamily="18" charset="0"/>
                  <a:cs typeface="Arial" panose="020B0604020202020204" pitchFamily="34" charset="0"/>
                </a:rPr>
                <a:t>Please fill out your session evaluation now!</a:t>
              </a:r>
            </a:p>
          </p:txBody>
        </p:sp>
      </p:grpSp>
      <p:sp>
        <p:nvSpPr>
          <p:cNvPr id="17" name="Title 17">
            <a:extLst>
              <a:ext uri="{FF2B5EF4-FFF2-40B4-BE49-F238E27FC236}">
                <a16:creationId xmlns:a16="http://schemas.microsoft.com/office/drawing/2014/main" id="{0ADDFBB7-70E0-EB51-92AB-9649C2A97F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253223" y="-909503"/>
            <a:ext cx="5486400" cy="7620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09630">
              <a:lnSpc>
                <a:spcPct val="100000"/>
              </a:lnSpc>
              <a:defRPr/>
            </a:pPr>
            <a:r>
              <a:rPr lang="en-US" sz="2933" dirty="0"/>
              <a:t>Closing Slide</a:t>
            </a:r>
          </a:p>
        </p:txBody>
      </p:sp>
    </p:spTree>
    <p:extLst>
      <p:ext uri="{BB962C8B-B14F-4D97-AF65-F5344CB8AC3E}">
        <p14:creationId xmlns:p14="http://schemas.microsoft.com/office/powerpoint/2010/main" val="3707050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354450"/>
          </a:xfrm>
          <a:prstGeom prst="rect">
            <a:avLst/>
          </a:prstGeom>
          <a:solidFill>
            <a:srgbClr val="840C2C"/>
          </a:solidFill>
        </p:spPr>
        <p:txBody>
          <a:bodyPr/>
          <a:lstStyle/>
          <a:p>
            <a:endParaRPr lang="en-US" sz="1200" dirty="0"/>
          </a:p>
        </p:txBody>
      </p:sp>
      <p:sp>
        <p:nvSpPr>
          <p:cNvPr id="3" name="AutoShap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4375" flipV="1">
            <a:off x="-34927" y="1346647"/>
            <a:ext cx="12261853" cy="15605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" name="AutoShap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-10795990" flipV="1">
            <a:off x="4" y="2245532"/>
            <a:ext cx="12261853" cy="14305"/>
          </a:xfrm>
          <a:prstGeom prst="line">
            <a:avLst/>
          </a:prstGeom>
          <a:ln w="28575" cap="flat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895600" y="308525"/>
            <a:ext cx="5842000" cy="6900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867"/>
              </a:lnSpc>
            </a:pPr>
            <a:r>
              <a:rPr lang="en-US" sz="4400" b="1" dirty="0">
                <a:ln>
                  <a:solidFill>
                    <a:srgbClr val="000000"/>
                  </a:solidFill>
                </a:ln>
                <a:solidFill>
                  <a:schemeClr val="bg1"/>
                </a:solidFill>
                <a:latin typeface="Lucida Bright" panose="02040602050505020304" pitchFamily="18" charset="0"/>
              </a:rPr>
              <a:t>Presenter Disclosure</a:t>
            </a:r>
          </a:p>
        </p:txBody>
      </p:sp>
      <p:sp>
        <p:nvSpPr>
          <p:cNvPr id="8" name="TextBox 8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95849" y="1565347"/>
            <a:ext cx="11692951" cy="4744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733"/>
              </a:lnSpc>
            </a:pPr>
            <a:r>
              <a:rPr lang="en-US" sz="2666" b="1" dirty="0">
                <a:solidFill>
                  <a:srgbClr val="000000"/>
                </a:solidFill>
                <a:latin typeface="Lucida Bright" panose="02040602050505020304" pitchFamily="18" charset="0"/>
                <a:cs typeface="Arial" panose="020B0604020202020204" pitchFamily="34" charset="0"/>
              </a:rPr>
              <a:t>Presenter: </a:t>
            </a:r>
            <a:r>
              <a:rPr lang="en-US" sz="2666" dirty="0">
                <a:solidFill>
                  <a:srgbClr val="FF1616"/>
                </a:solidFill>
                <a:latin typeface="Lucida Bright" panose="02040602050505020304" pitchFamily="18" charset="0"/>
                <a:cs typeface="Arial" panose="020B0604020202020204" pitchFamily="34" charset="0"/>
              </a:rPr>
              <a:t>Cheri Bethune</a:t>
            </a:r>
          </a:p>
        </p:txBody>
      </p:sp>
      <p:sp>
        <p:nvSpPr>
          <p:cNvPr id="9" name="TextBox 9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95850" y="2433488"/>
            <a:ext cx="7476550" cy="4744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733"/>
              </a:lnSpc>
            </a:pPr>
            <a:r>
              <a:rPr lang="en-US" sz="2666" b="1" dirty="0">
                <a:solidFill>
                  <a:srgbClr val="000000"/>
                </a:solidFill>
                <a:latin typeface="Lucida Bright" panose="02040602050505020304" pitchFamily="18" charset="0"/>
              </a:rPr>
              <a:t>Relationships with financial sponsors: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08883" y="2907977"/>
            <a:ext cx="11774231" cy="29751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43824" lvl="1" indent="-221912">
              <a:lnSpc>
                <a:spcPts val="2877"/>
              </a:lnSpc>
              <a:buFont typeface="Arial"/>
              <a:buChar char="•"/>
            </a:pPr>
            <a:r>
              <a:rPr lang="en-US" sz="2055" dirty="0">
                <a:solidFill>
                  <a:srgbClr val="000000"/>
                </a:solidFill>
                <a:latin typeface="Lucida Bright" panose="02040602050505020304" pitchFamily="18" charset="0"/>
                <a:cs typeface="Arial" panose="020B0604020202020204" pitchFamily="34" charset="0"/>
              </a:rPr>
              <a:t>Any direct financial relationships, including receipt of honoraria: </a:t>
            </a:r>
            <a:r>
              <a:rPr lang="en-US" sz="2055" dirty="0">
                <a:solidFill>
                  <a:srgbClr val="FF1616"/>
                </a:solidFill>
                <a:latin typeface="Lucida Bright" panose="02040602050505020304" pitchFamily="18" charset="0"/>
                <a:cs typeface="Arial" panose="020B0604020202020204" pitchFamily="34" charset="0"/>
              </a:rPr>
              <a:t>NOAMA grant PI, CFPC clinician-educator (contractual).  </a:t>
            </a:r>
          </a:p>
          <a:p>
            <a:pPr marL="221912" lvl="1">
              <a:lnSpc>
                <a:spcPts val="2877"/>
              </a:lnSpc>
            </a:pPr>
            <a:endParaRPr lang="en-US" sz="2055" dirty="0">
              <a:solidFill>
                <a:srgbClr val="FF1616"/>
              </a:solidFill>
              <a:latin typeface="Lucida Bright" panose="02040602050505020304" pitchFamily="18" charset="0"/>
              <a:cs typeface="Arial" panose="020B0604020202020204" pitchFamily="34" charset="0"/>
            </a:endParaRPr>
          </a:p>
          <a:p>
            <a:pPr marL="443824" lvl="1" indent="-221912">
              <a:lnSpc>
                <a:spcPts val="2877"/>
              </a:lnSpc>
              <a:buFont typeface="Arial"/>
              <a:buChar char="•"/>
            </a:pPr>
            <a:r>
              <a:rPr lang="en-US" sz="2055" dirty="0">
                <a:solidFill>
                  <a:srgbClr val="000000"/>
                </a:solidFill>
                <a:latin typeface="Lucida Bright" panose="02040602050505020304" pitchFamily="18" charset="0"/>
                <a:cs typeface="Arial" panose="020B0604020202020204" pitchFamily="34" charset="0"/>
              </a:rPr>
              <a:t>Membership on advisory boards or speakers’ bureaus: </a:t>
            </a:r>
            <a:r>
              <a:rPr lang="en-US" sz="2055" dirty="0">
                <a:solidFill>
                  <a:srgbClr val="FF1616"/>
                </a:solidFill>
                <a:latin typeface="Lucida Bright" panose="02040602050505020304" pitchFamily="18" charset="0"/>
                <a:cs typeface="Arial" panose="020B0604020202020204" pitchFamily="34" charset="0"/>
              </a:rPr>
              <a:t>Not applicable. </a:t>
            </a:r>
          </a:p>
          <a:p>
            <a:pPr marL="221912" lvl="1">
              <a:lnSpc>
                <a:spcPts val="2877"/>
              </a:lnSpc>
            </a:pPr>
            <a:endParaRPr lang="en-US" sz="2055" dirty="0">
              <a:solidFill>
                <a:srgbClr val="FF1616"/>
              </a:solidFill>
              <a:latin typeface="Lucida Bright" panose="02040602050505020304" pitchFamily="18" charset="0"/>
              <a:cs typeface="Arial" panose="020B0604020202020204" pitchFamily="34" charset="0"/>
            </a:endParaRPr>
          </a:p>
          <a:p>
            <a:pPr marL="443824" lvl="1" indent="-221912">
              <a:lnSpc>
                <a:spcPts val="2877"/>
              </a:lnSpc>
              <a:buFont typeface="Arial"/>
              <a:buChar char="•"/>
            </a:pPr>
            <a:r>
              <a:rPr lang="en-US" sz="2055" dirty="0">
                <a:solidFill>
                  <a:srgbClr val="000000"/>
                </a:solidFill>
                <a:latin typeface="Lucida Bright" panose="02040602050505020304" pitchFamily="18" charset="0"/>
                <a:cs typeface="Arial" panose="020B0604020202020204" pitchFamily="34" charset="0"/>
              </a:rPr>
              <a:t>Patents for drugs or devices: </a:t>
            </a:r>
            <a:r>
              <a:rPr lang="en-US" sz="2055" dirty="0">
                <a:solidFill>
                  <a:srgbClr val="FF1616"/>
                </a:solidFill>
                <a:latin typeface="Lucida Bright" panose="02040602050505020304" pitchFamily="18" charset="0"/>
                <a:cs typeface="Arial" panose="020B0604020202020204" pitchFamily="34" charset="0"/>
              </a:rPr>
              <a:t>Not applicable. </a:t>
            </a:r>
          </a:p>
          <a:p>
            <a:pPr marL="221912" lvl="1">
              <a:lnSpc>
                <a:spcPts val="2877"/>
              </a:lnSpc>
            </a:pPr>
            <a:endParaRPr lang="en-US" sz="2055" dirty="0">
              <a:solidFill>
                <a:srgbClr val="FF1616"/>
              </a:solidFill>
              <a:latin typeface="Lucida Bright" panose="02040602050505020304" pitchFamily="18" charset="0"/>
              <a:cs typeface="Arial" panose="020B0604020202020204" pitchFamily="34" charset="0"/>
            </a:endParaRPr>
          </a:p>
          <a:p>
            <a:pPr marL="443824" lvl="1" indent="-221912">
              <a:lnSpc>
                <a:spcPts val="2877"/>
              </a:lnSpc>
              <a:buFont typeface="Arial"/>
              <a:buChar char="•"/>
            </a:pPr>
            <a:r>
              <a:rPr lang="en-US" sz="2055" dirty="0">
                <a:solidFill>
                  <a:srgbClr val="000000"/>
                </a:solidFill>
                <a:latin typeface="Lucida Bright" panose="02040602050505020304" pitchFamily="18" charset="0"/>
                <a:cs typeface="Arial" panose="020B0604020202020204" pitchFamily="34" charset="0"/>
              </a:rPr>
              <a:t>Other: </a:t>
            </a:r>
            <a:r>
              <a:rPr lang="en-US" sz="2055" dirty="0">
                <a:solidFill>
                  <a:srgbClr val="FF1616"/>
                </a:solidFill>
                <a:latin typeface="Lucida Bright" panose="02040602050505020304" pitchFamily="18" charset="0"/>
                <a:cs typeface="Arial" panose="020B0604020202020204" pitchFamily="34" charset="0"/>
              </a:rPr>
              <a:t>Not applicable. </a:t>
            </a:r>
          </a:p>
        </p:txBody>
      </p:sp>
    </p:spTree>
    <p:extLst>
      <p:ext uri="{BB962C8B-B14F-4D97-AF65-F5344CB8AC3E}">
        <p14:creationId xmlns:p14="http://schemas.microsoft.com/office/powerpoint/2010/main" val="10912048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421" y="1758461"/>
            <a:ext cx="9353551" cy="2945424"/>
          </a:xfrm>
        </p:spPr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en-US" sz="1200" b="0" dirty="0"/>
              <a:t>https://www.mun.ca/medicine/administrative-departments/distributed-medical-education/distributed-faculty</a:t>
            </a:r>
          </a:p>
          <a:p>
            <a:pPr>
              <a:buFont typeface="+mj-lt"/>
              <a:buAutoNum type="arabicPeriod"/>
            </a:pPr>
            <a:r>
              <a:rPr lang="en-US" sz="1200" b="0" dirty="0"/>
              <a:t>https://www.mun.ca/medicine/administrative-departments/distributed-medical-education/our-communities/</a:t>
            </a:r>
          </a:p>
          <a:p>
            <a:pPr>
              <a:buFont typeface="+mj-lt"/>
              <a:buAutoNum type="arabicPeriod"/>
            </a:pPr>
            <a:r>
              <a:rPr lang="en-US" sz="1200" b="0" dirty="0"/>
              <a:t>Steinert, Y., Mann, K., Centeno, A., Dolmans, D., Spencer, J., </a:t>
            </a:r>
            <a:r>
              <a:rPr lang="en-US" sz="1200" b="0" dirty="0" err="1"/>
              <a:t>Gelula</a:t>
            </a:r>
            <a:r>
              <a:rPr lang="en-US" sz="1200" b="0" dirty="0"/>
              <a:t>, M., &amp; </a:t>
            </a:r>
            <a:r>
              <a:rPr lang="en-US" sz="1200" b="0" dirty="0" err="1"/>
              <a:t>Prideaux</a:t>
            </a:r>
            <a:r>
              <a:rPr lang="en-US" sz="1200" b="0" dirty="0"/>
              <a:t>, D. (2006). A systematic review of faculty development initiatives designed to improve teaching effectiveness in medical education: BEME Guide No. 8. </a:t>
            </a:r>
            <a:r>
              <a:rPr lang="en-US" sz="1200" b="0" i="1" dirty="0"/>
              <a:t>Medical teacher</a:t>
            </a:r>
            <a:r>
              <a:rPr lang="en-US" sz="1200" b="0" dirty="0"/>
              <a:t>, </a:t>
            </a:r>
            <a:r>
              <a:rPr lang="en-US" sz="1200" b="0" i="1" dirty="0"/>
              <a:t>28</a:t>
            </a:r>
            <a:r>
              <a:rPr lang="en-US" sz="1200" b="0" dirty="0"/>
              <a:t>(6), 497–526. </a:t>
            </a:r>
            <a:r>
              <a:rPr lang="en-US" sz="1200" b="0" dirty="0">
                <a:hlinkClick r:id="rId3"/>
              </a:rPr>
              <a:t>https://doi.org/10.1080/01421590600902976</a:t>
            </a:r>
            <a:endParaRPr lang="en-US" sz="1200" b="0" dirty="0"/>
          </a:p>
          <a:p>
            <a:pPr>
              <a:buFont typeface="+mj-lt"/>
              <a:buAutoNum type="arabicPeriod"/>
            </a:pPr>
            <a:r>
              <a:rPr lang="en-US" sz="1200" b="0" dirty="0"/>
              <a:t>Steinert, Y., &amp; Mann, K. V. (2006). Faculty development: principles and practices. Journal of veterinary medical education, 33(3), 317–324. </a:t>
            </a:r>
            <a:r>
              <a:rPr lang="en-US" sz="1200" b="0" dirty="0">
                <a:hlinkClick r:id="rId4"/>
              </a:rPr>
              <a:t>https://doi.org/10.3138/jvme.33.3.317</a:t>
            </a:r>
            <a:endParaRPr lang="en-US" sz="1200" b="0" dirty="0"/>
          </a:p>
          <a:p>
            <a:pPr>
              <a:buFont typeface="+mj-lt"/>
              <a:buAutoNum type="arabicPeriod"/>
            </a:pPr>
            <a:r>
              <a:rPr lang="en-US" sz="1200" b="0" dirty="0"/>
              <a:t>Steinert, Y., Naismith, L., &amp; Mann, K. (2012). Faculty development initiatives designed to promote leadership in medical education. A BEME systematic review: BEME Guide No. 19. Medical teacher, 34(6), 483–503. </a:t>
            </a:r>
            <a:r>
              <a:rPr lang="en-US" sz="1200" b="0" dirty="0">
                <a:hlinkClick r:id="rId5"/>
              </a:rPr>
              <a:t>https://doi.org/10.3109/0142159X.2012.680937</a:t>
            </a:r>
            <a:endParaRPr lang="en-US" sz="1200" b="0" dirty="0"/>
          </a:p>
          <a:p>
            <a:pPr>
              <a:buFont typeface="+mj-lt"/>
              <a:buAutoNum type="arabicPeriod"/>
            </a:pPr>
            <a:r>
              <a:rPr lang="en-US" sz="1200" b="0" dirty="0"/>
              <a:t>Steinert, Y.. (2014). Faculty Development in the Health Professions: A Focus on Research and Practice. 10.1007/978-94-007-7612-8. </a:t>
            </a:r>
          </a:p>
          <a:p>
            <a:pPr>
              <a:buFont typeface="+mj-lt"/>
              <a:buAutoNum type="arabicPeriod"/>
            </a:pPr>
            <a:r>
              <a:rPr lang="en-US" sz="1200" b="0" dirty="0"/>
              <a:t>Walsh A, </a:t>
            </a:r>
            <a:r>
              <a:rPr lang="en-US" sz="1200" b="0" dirty="0" err="1"/>
              <a:t>Antao</a:t>
            </a:r>
            <a:r>
              <a:rPr lang="en-US" sz="1200" b="0" dirty="0"/>
              <a:t> V, Bethune C, Cameron S, </a:t>
            </a:r>
            <a:r>
              <a:rPr lang="en-US" sz="1200" b="0" dirty="0" err="1"/>
              <a:t>Cavett</a:t>
            </a:r>
            <a:r>
              <a:rPr lang="en-US" sz="1200" b="0" dirty="0"/>
              <a:t> T, </a:t>
            </a:r>
            <a:r>
              <a:rPr lang="en-US" sz="1200" b="0" dirty="0" err="1"/>
              <a:t>Clavet</a:t>
            </a:r>
            <a:r>
              <a:rPr lang="en-US" sz="1200" b="0" dirty="0"/>
              <a:t> D, Dove M, </a:t>
            </a:r>
            <a:r>
              <a:rPr lang="en-US" sz="1200" b="0" dirty="0" err="1"/>
              <a:t>Koppula</a:t>
            </a:r>
            <a:r>
              <a:rPr lang="en-US" sz="1200" b="0" dirty="0"/>
              <a:t> S. Fundamental Teaching Activities in Family Medicine: A Framework for Faculty Development. Mississauga, ON: College of Family Physicians of Canada; 2015. </a:t>
            </a:r>
          </a:p>
          <a:p>
            <a:pPr>
              <a:buFont typeface="+mj-lt"/>
              <a:buAutoNum type="arabicPeriod"/>
            </a:pPr>
            <a:r>
              <a:rPr lang="en-US" sz="1200" b="0" dirty="0" err="1"/>
              <a:t>Dijk</a:t>
            </a:r>
            <a:r>
              <a:rPr lang="en-US" sz="1200" b="0" dirty="0"/>
              <a:t>, S. W., </a:t>
            </a:r>
            <a:r>
              <a:rPr lang="en-US" sz="1200" b="0" dirty="0" err="1"/>
              <a:t>Findyartini</a:t>
            </a:r>
            <a:r>
              <a:rPr lang="en-US" sz="1200" b="0" dirty="0"/>
              <a:t>, A., </a:t>
            </a:r>
            <a:r>
              <a:rPr lang="en-US" sz="1200" b="0" dirty="0" err="1"/>
              <a:t>Cantillon</a:t>
            </a:r>
            <a:r>
              <a:rPr lang="en-US" sz="1200" b="0" dirty="0"/>
              <a:t>, P., </a:t>
            </a:r>
            <a:r>
              <a:rPr lang="en-US" sz="1200" b="0" dirty="0" err="1"/>
              <a:t>Cilliers</a:t>
            </a:r>
            <a:r>
              <a:rPr lang="en-US" sz="1200" b="0" dirty="0"/>
              <a:t>, F., </a:t>
            </a:r>
            <a:r>
              <a:rPr lang="en-US" sz="1200" b="0" dirty="0" err="1"/>
              <a:t>Caramori</a:t>
            </a:r>
            <a:r>
              <a:rPr lang="en-US" sz="1200" b="0" dirty="0"/>
              <a:t>, U., O'Sullivan, P., &amp; Leslie, K. M. (2023). Developing a programmatic approach to faculty development and scholarship using the ASPIRE criteria: AMEE Guide No. 165. Medical teacher, 1–14. Advance online publication. https://doi.org/10.1080/0142159X.2023.2259062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EDDF-A9C0-460E-8D67-85FC786D8F95}" type="slidenum">
              <a:rPr lang="en-US" smtClean="0">
                <a:solidFill>
                  <a:srgbClr val="000000"/>
                </a:solidFill>
              </a:rPr>
              <a:pPr/>
              <a:t>30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618067" y="528393"/>
            <a:ext cx="3503648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Black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Black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Black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Black" pitchFamily="34" charset="0"/>
              </a:defRPr>
            </a:lvl9pPr>
          </a:lstStyle>
          <a:p>
            <a:pPr algn="ctr"/>
            <a:r>
              <a:rPr lang="en-US" sz="6000" kern="0" dirty="0">
                <a:ln>
                  <a:solidFill>
                    <a:sysClr val="windowText" lastClr="000000"/>
                  </a:solidFill>
                </a:ln>
                <a:solidFill>
                  <a:srgbClr val="840C2C"/>
                </a:solidFill>
                <a:latin typeface="Brush Script MT" panose="03060802040406070304" pitchFamily="66" charset="0"/>
              </a:rPr>
              <a:t>References:</a:t>
            </a:r>
          </a:p>
        </p:txBody>
      </p:sp>
    </p:spTree>
    <p:extLst>
      <p:ext uri="{BB962C8B-B14F-4D97-AF65-F5344CB8AC3E}">
        <p14:creationId xmlns:p14="http://schemas.microsoft.com/office/powerpoint/2010/main" val="205933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1"/>
            <a:ext cx="12192000" cy="1346019"/>
          </a:xfrm>
          <a:prstGeom prst="rect">
            <a:avLst/>
          </a:prstGeom>
          <a:solidFill>
            <a:srgbClr val="840C2C"/>
          </a:solid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676400" y="346403"/>
            <a:ext cx="8991600" cy="6900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867"/>
              </a:lnSpc>
            </a:pPr>
            <a:r>
              <a:rPr lang="en-US" sz="4400" b="1" dirty="0">
                <a:ln>
                  <a:solidFill>
                    <a:srgbClr val="000000"/>
                  </a:solidFill>
                </a:ln>
                <a:solidFill>
                  <a:schemeClr val="bg1"/>
                </a:solidFill>
                <a:latin typeface="Lucida Bright" panose="02040602050505020304" pitchFamily="18" charset="0"/>
              </a:rPr>
              <a:t>Disclosure of Financial Support</a:t>
            </a:r>
          </a:p>
        </p:txBody>
      </p:sp>
      <p:sp>
        <p:nvSpPr>
          <p:cNvPr id="3" name="AutoShap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4375" flipV="1">
            <a:off x="14" y="1330747"/>
            <a:ext cx="12191971" cy="30543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CF3C15-3177-4046-6B08-249EC06A1429}"/>
              </a:ext>
            </a:extLst>
          </p:cNvPr>
          <p:cNvSpPr txBox="1"/>
          <p:nvPr/>
        </p:nvSpPr>
        <p:spPr>
          <a:xfrm>
            <a:off x="406400" y="1778000"/>
            <a:ext cx="11531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719"/>
              </a:lnSpc>
            </a:pPr>
            <a:r>
              <a:rPr lang="en-US" sz="2133" dirty="0">
                <a:solidFill>
                  <a:srgbClr val="000000"/>
                </a:solidFill>
                <a:latin typeface="Lucida Bright" panose="02040602050505020304" pitchFamily="18" charset="0"/>
                <a:cs typeface="Arial" panose="020B0604020202020204" pitchFamily="34" charset="0"/>
              </a:rPr>
              <a:t>This program has received financial support from the </a:t>
            </a:r>
            <a:r>
              <a:rPr lang="en-US" sz="2133" dirty="0">
                <a:solidFill>
                  <a:srgbClr val="FF1616"/>
                </a:solidFill>
                <a:latin typeface="Lucida Bright" panose="02040602050505020304" pitchFamily="18" charset="0"/>
                <a:cs typeface="Arial" panose="020B0604020202020204" pitchFamily="34" charset="0"/>
              </a:rPr>
              <a:t>Faculty of Medicine, Memorial University of Newfoundland </a:t>
            </a:r>
            <a:r>
              <a:rPr lang="en-US" sz="2133" dirty="0">
                <a:solidFill>
                  <a:srgbClr val="000000"/>
                </a:solidFill>
                <a:latin typeface="Lucida Bright" panose="02040602050505020304" pitchFamily="18" charset="0"/>
                <a:cs typeface="Arial" panose="020B0604020202020204" pitchFamily="34" charset="0"/>
              </a:rPr>
              <a:t>in the form of </a:t>
            </a:r>
            <a:r>
              <a:rPr lang="en-US" sz="2133" dirty="0">
                <a:solidFill>
                  <a:srgbClr val="FF1616"/>
                </a:solidFill>
                <a:latin typeface="Lucida Bright" panose="02040602050505020304" pitchFamily="18" charset="0"/>
                <a:cs typeface="Arial" panose="020B0604020202020204" pitchFamily="34" charset="0"/>
              </a:rPr>
              <a:t>operational funding.</a:t>
            </a:r>
          </a:p>
          <a:p>
            <a:pPr>
              <a:lnSpc>
                <a:spcPts val="2719"/>
              </a:lnSpc>
            </a:pPr>
            <a:endParaRPr lang="en-US" sz="2133" dirty="0">
              <a:solidFill>
                <a:srgbClr val="FF1616"/>
              </a:solidFill>
              <a:latin typeface="Lucida Bright" panose="02040602050505020304" pitchFamily="18" charset="0"/>
              <a:cs typeface="Arial" panose="020B0604020202020204" pitchFamily="34" charset="0"/>
            </a:endParaRPr>
          </a:p>
          <a:p>
            <a:pPr>
              <a:lnSpc>
                <a:spcPts val="2719"/>
              </a:lnSpc>
            </a:pPr>
            <a:r>
              <a:rPr lang="en-US" sz="2133" dirty="0">
                <a:solidFill>
                  <a:srgbClr val="000000"/>
                </a:solidFill>
                <a:latin typeface="Lucida Bright" panose="02040602050505020304" pitchFamily="18" charset="0"/>
                <a:cs typeface="Arial" panose="020B0604020202020204" pitchFamily="34" charset="0"/>
              </a:rPr>
              <a:t>This program has received in-kind support from the </a:t>
            </a:r>
            <a:r>
              <a:rPr lang="en-US" sz="2133" dirty="0">
                <a:solidFill>
                  <a:srgbClr val="FF1616"/>
                </a:solidFill>
                <a:latin typeface="Lucida Bright" panose="02040602050505020304" pitchFamily="18" charset="0"/>
                <a:cs typeface="Arial" panose="020B0604020202020204" pitchFamily="34" charset="0"/>
              </a:rPr>
              <a:t>Faculty of Medicine, Memorial University of Newfoundland</a:t>
            </a:r>
            <a:r>
              <a:rPr lang="en-US" sz="2133" dirty="0">
                <a:solidFill>
                  <a:srgbClr val="000000"/>
                </a:solidFill>
                <a:latin typeface="Lucida Bright" panose="02040602050505020304" pitchFamily="18" charset="0"/>
                <a:cs typeface="Arial" panose="020B0604020202020204" pitchFamily="34" charset="0"/>
              </a:rPr>
              <a:t> in the form of </a:t>
            </a:r>
            <a:r>
              <a:rPr lang="en-US" sz="2133" dirty="0">
                <a:solidFill>
                  <a:srgbClr val="FF1616"/>
                </a:solidFill>
                <a:latin typeface="Lucida Bright" panose="02040602050505020304" pitchFamily="18" charset="0"/>
                <a:cs typeface="Arial" panose="020B0604020202020204" pitchFamily="34" charset="0"/>
              </a:rPr>
              <a:t>logistical support.</a:t>
            </a:r>
          </a:p>
          <a:p>
            <a:pPr>
              <a:lnSpc>
                <a:spcPts val="2719"/>
              </a:lnSpc>
            </a:pPr>
            <a:endParaRPr lang="en-US" sz="2133" dirty="0">
              <a:solidFill>
                <a:srgbClr val="FF1616"/>
              </a:solidFill>
              <a:latin typeface="Lucida Bright" panose="02040602050505020304" pitchFamily="18" charset="0"/>
              <a:cs typeface="Arial" panose="020B0604020202020204" pitchFamily="34" charset="0"/>
            </a:endParaRPr>
          </a:p>
          <a:p>
            <a:pPr>
              <a:lnSpc>
                <a:spcPts val="2719"/>
              </a:lnSpc>
            </a:pPr>
            <a:r>
              <a:rPr lang="en-US" sz="2133" b="1" dirty="0">
                <a:solidFill>
                  <a:srgbClr val="000000"/>
                </a:solidFill>
                <a:latin typeface="Lucida Bright" panose="02040602050505020304" pitchFamily="18" charset="0"/>
                <a:cs typeface="Arial" panose="020B0604020202020204" pitchFamily="34" charset="0"/>
              </a:rPr>
              <a:t>Potential for conflict(s) of interest:</a:t>
            </a:r>
          </a:p>
          <a:p>
            <a:pPr>
              <a:lnSpc>
                <a:spcPts val="2719"/>
              </a:lnSpc>
            </a:pPr>
            <a:r>
              <a:rPr lang="en-US" sz="2133" dirty="0">
                <a:solidFill>
                  <a:srgbClr val="FF1616"/>
                </a:solidFill>
                <a:latin typeface="Lucida Bright" panose="02040602050505020304" pitchFamily="18" charset="0"/>
                <a:cs typeface="Arial" panose="020B0604020202020204" pitchFamily="34" charset="0"/>
              </a:rPr>
              <a:t>Wendy Graham </a:t>
            </a:r>
            <a:r>
              <a:rPr lang="en-US" sz="2133" dirty="0">
                <a:solidFill>
                  <a:srgbClr val="000000"/>
                </a:solidFill>
                <a:latin typeface="Lucida Bright" panose="02040602050505020304" pitchFamily="18" charset="0"/>
                <a:cs typeface="Arial" panose="020B0604020202020204" pitchFamily="34" charset="0"/>
              </a:rPr>
              <a:t>is a </a:t>
            </a:r>
            <a:r>
              <a:rPr lang="en-US" sz="2133" dirty="0">
                <a:solidFill>
                  <a:srgbClr val="FF1616"/>
                </a:solidFill>
                <a:latin typeface="Lucida Bright" panose="02040602050505020304" pitchFamily="18" charset="0"/>
                <a:cs typeface="Arial" panose="020B0604020202020204" pitchFamily="34" charset="0"/>
              </a:rPr>
              <a:t>full-time employee at Memorial University of Newfoundland.</a:t>
            </a:r>
          </a:p>
        </p:txBody>
      </p:sp>
    </p:spTree>
    <p:extLst>
      <p:ext uri="{BB962C8B-B14F-4D97-AF65-F5344CB8AC3E}">
        <p14:creationId xmlns:p14="http://schemas.microsoft.com/office/powerpoint/2010/main" val="33807371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55" y="125730"/>
            <a:ext cx="2130137" cy="161890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77624" y="2089279"/>
            <a:ext cx="1083675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/>
            <a:r>
              <a:rPr lang="en-US" sz="2400" i="1" dirty="0" err="1">
                <a:solidFill>
                  <a:prstClr val="white"/>
                </a:solidFill>
              </a:rPr>
              <a:t>Tiohtiá:ke</a:t>
            </a:r>
            <a:r>
              <a:rPr lang="en-US" sz="2400" i="1" dirty="0">
                <a:solidFill>
                  <a:prstClr val="white"/>
                </a:solidFill>
              </a:rPr>
              <a:t>/Montreal is situated on the traditional territory of the </a:t>
            </a:r>
            <a:r>
              <a:rPr lang="en-US" sz="2400" i="1" dirty="0" err="1">
                <a:solidFill>
                  <a:prstClr val="white"/>
                </a:solidFill>
              </a:rPr>
              <a:t>Kanien’kehà:ka</a:t>
            </a:r>
            <a:r>
              <a:rPr lang="en-US" sz="2400" i="1" dirty="0">
                <a:solidFill>
                  <a:prstClr val="white"/>
                </a:solidFill>
              </a:rPr>
              <a:t>, a place which has long served as a site of meeting and exchange amongst many First Nations including the </a:t>
            </a:r>
            <a:r>
              <a:rPr lang="en-US" sz="2400" i="1" dirty="0" err="1">
                <a:solidFill>
                  <a:prstClr val="white"/>
                </a:solidFill>
              </a:rPr>
              <a:t>Kanien’kehá:ka</a:t>
            </a:r>
            <a:r>
              <a:rPr lang="en-US" sz="2400" i="1" dirty="0">
                <a:solidFill>
                  <a:prstClr val="white"/>
                </a:solidFill>
              </a:rPr>
              <a:t> of the Haudenosaunee Confederacy, Huron/</a:t>
            </a:r>
            <a:r>
              <a:rPr lang="en-US" sz="2400" i="1" dirty="0" err="1">
                <a:solidFill>
                  <a:prstClr val="white"/>
                </a:solidFill>
              </a:rPr>
              <a:t>Wendat</a:t>
            </a:r>
            <a:r>
              <a:rPr lang="en-US" sz="2400" i="1" dirty="0">
                <a:solidFill>
                  <a:prstClr val="white"/>
                </a:solidFill>
              </a:rPr>
              <a:t>, Abenaki, and </a:t>
            </a:r>
            <a:r>
              <a:rPr lang="en-US" sz="2400" i="1" dirty="0" err="1">
                <a:solidFill>
                  <a:prstClr val="white"/>
                </a:solidFill>
              </a:rPr>
              <a:t>Anishinaabeg</a:t>
            </a:r>
            <a:r>
              <a:rPr lang="en-US" sz="2400" i="1" dirty="0">
                <a:solidFill>
                  <a:prstClr val="white"/>
                </a:solidFill>
              </a:rPr>
              <a:t>. We recognize and respect the </a:t>
            </a:r>
            <a:r>
              <a:rPr lang="en-US" sz="2400" i="1" dirty="0" err="1">
                <a:solidFill>
                  <a:prstClr val="white"/>
                </a:solidFill>
              </a:rPr>
              <a:t>Kanien’kehà:ka</a:t>
            </a:r>
            <a:r>
              <a:rPr lang="en-US" sz="2400" i="1" dirty="0">
                <a:solidFill>
                  <a:prstClr val="white"/>
                </a:solidFill>
              </a:rPr>
              <a:t> as the traditional custodians of the lands and waters on which we meet today. </a:t>
            </a:r>
            <a:endParaRPr lang="en-US" sz="2400" i="1" dirty="0">
              <a:solidFill>
                <a:prstClr val="white"/>
              </a:solidFill>
              <a:latin typeface="Calibri" panose="020F0502020204030204"/>
            </a:endParaRPr>
          </a:p>
          <a:p>
            <a:pPr algn="ctr" defTabSz="342900"/>
            <a:endParaRPr lang="en-US" sz="2400" i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5926975"/>
            <a:ext cx="12192000" cy="931025"/>
          </a:xfrm>
          <a:prstGeom prst="rect">
            <a:avLst/>
          </a:prstGeom>
          <a:solidFill>
            <a:srgbClr val="840C2C"/>
          </a:solidFill>
          <a:ln w="12700" cap="rnd">
            <a:solidFill>
              <a:schemeClr val="bg1"/>
            </a:solidFill>
            <a:prstDash val="solid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-58189" y="5696143"/>
            <a:ext cx="305077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Source: https://www.mcgill.ca/circ/land-acknowledgement</a:t>
            </a:r>
          </a:p>
        </p:txBody>
      </p:sp>
    </p:spTree>
    <p:extLst>
      <p:ext uri="{BB962C8B-B14F-4D97-AF65-F5344CB8AC3E}">
        <p14:creationId xmlns:p14="http://schemas.microsoft.com/office/powerpoint/2010/main" val="8112192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4740"/>
            <a:ext cx="12192000" cy="864096"/>
          </a:xfrm>
          <a:solidFill>
            <a:srgbClr val="840C2C"/>
          </a:solidFill>
          <a:ln w="12700">
            <a:solidFill>
              <a:schemeClr val="tx1"/>
            </a:solidFill>
          </a:ln>
        </p:spPr>
        <p:txBody>
          <a:bodyPr vert="horz" wrap="square" lIns="1188720" tIns="45720" rIns="27432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US" sz="2800" b="1" dirty="0">
                <a:ln>
                  <a:solidFill>
                    <a:srgbClr val="000000"/>
                  </a:solidFill>
                </a:ln>
                <a:solidFill>
                  <a:schemeClr val="bg1"/>
                </a:solidFill>
              </a:rPr>
              <a:t>                 </a:t>
            </a:r>
            <a:r>
              <a:rPr lang="en-US" sz="4400" b="1" dirty="0">
                <a:ln>
                  <a:solidFill>
                    <a:srgbClr val="000000"/>
                  </a:solidFill>
                </a:ln>
                <a:solidFill>
                  <a:schemeClr val="bg1"/>
                </a:solidFill>
                <a:latin typeface="Lucida Bright" panose="02040602050505020304" pitchFamily="18" charset="0"/>
              </a:rPr>
              <a:t>Learning Objectives          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1675" y="1878777"/>
            <a:ext cx="8248650" cy="3100447"/>
          </a:xfrm>
        </p:spPr>
        <p:txBody>
          <a:bodyPr>
            <a:noAutofit/>
          </a:bodyPr>
          <a:lstStyle/>
          <a:p>
            <a:pPr marL="514350" indent="-514350">
              <a:lnSpc>
                <a:spcPct val="90000"/>
              </a:lnSpc>
              <a:spcBef>
                <a:spcPts val="1000"/>
              </a:spcBef>
              <a:buClrTx/>
              <a:buFont typeface="+mj-lt"/>
              <a:buAutoNum type="arabicPeriod"/>
            </a:pPr>
            <a:r>
              <a:rPr lang="en-CA" sz="2800" dirty="0">
                <a:solidFill>
                  <a:prstClr val="black"/>
                </a:solidFill>
                <a:latin typeface="Calibri" panose="020F0502020204030204"/>
              </a:rPr>
              <a:t>Describe best practices for distributed faculty development</a:t>
            </a:r>
          </a:p>
          <a:p>
            <a:pPr marL="514350" indent="-514350">
              <a:lnSpc>
                <a:spcPct val="90000"/>
              </a:lnSpc>
              <a:spcBef>
                <a:spcPts val="1000"/>
              </a:spcBef>
              <a:buClrTx/>
              <a:buFont typeface="+mj-lt"/>
              <a:buAutoNum type="arabicPeriod"/>
            </a:pPr>
            <a:endParaRPr lang="en-CA" sz="2800" dirty="0">
              <a:solidFill>
                <a:prstClr val="black"/>
              </a:solidFill>
              <a:latin typeface="Calibri" panose="020F0502020204030204"/>
            </a:endParaRPr>
          </a:p>
          <a:p>
            <a:pPr marL="514350" indent="-514350">
              <a:lnSpc>
                <a:spcPct val="90000"/>
              </a:lnSpc>
              <a:spcBef>
                <a:spcPts val="1000"/>
              </a:spcBef>
              <a:buClrTx/>
              <a:buFont typeface="+mj-lt"/>
              <a:buAutoNum type="arabicPeriod"/>
            </a:pPr>
            <a:r>
              <a:rPr lang="en-CA" sz="2800" dirty="0">
                <a:solidFill>
                  <a:prstClr val="black"/>
                </a:solidFill>
                <a:latin typeface="Calibri" panose="020F0502020204030204"/>
              </a:rPr>
              <a:t>Explore several models of successful distributed faculty development</a:t>
            </a:r>
          </a:p>
          <a:p>
            <a:pPr marL="514350" indent="-514350">
              <a:lnSpc>
                <a:spcPct val="90000"/>
              </a:lnSpc>
              <a:spcBef>
                <a:spcPts val="1000"/>
              </a:spcBef>
              <a:buClrTx/>
              <a:buFont typeface="+mj-lt"/>
              <a:buAutoNum type="arabicPeriod"/>
            </a:pPr>
            <a:endParaRPr lang="en-CA" sz="2800" dirty="0">
              <a:solidFill>
                <a:prstClr val="black"/>
              </a:solidFill>
              <a:latin typeface="Calibri" panose="020F0502020204030204"/>
            </a:endParaRPr>
          </a:p>
          <a:p>
            <a:pPr marL="514350" indent="-514350">
              <a:lnSpc>
                <a:spcPct val="90000"/>
              </a:lnSpc>
              <a:spcBef>
                <a:spcPts val="1000"/>
              </a:spcBef>
              <a:buClrTx/>
              <a:buFont typeface="+mj-lt"/>
              <a:buAutoNum type="arabicPeriod"/>
            </a:pPr>
            <a:r>
              <a:rPr lang="en-CA" sz="2800" dirty="0">
                <a:solidFill>
                  <a:prstClr val="black"/>
                </a:solidFill>
                <a:latin typeface="Calibri" panose="020F0502020204030204"/>
              </a:rPr>
              <a:t>Integrate and innovate in your own program using the principles of faculty development </a:t>
            </a:r>
          </a:p>
          <a:p>
            <a:pPr marL="0" indent="0">
              <a:lnSpc>
                <a:spcPct val="90000"/>
              </a:lnSpc>
              <a:spcBef>
                <a:spcPts val="1000"/>
              </a:spcBef>
              <a:buClrTx/>
              <a:buNone/>
            </a:pPr>
            <a:endParaRPr lang="en-CA" sz="2800" dirty="0">
              <a:solidFill>
                <a:prstClr val="black"/>
              </a:solidFill>
              <a:latin typeface="Calibri" panose="020F0502020204030204"/>
            </a:endParaRPr>
          </a:p>
          <a:p>
            <a:pPr marL="0" indent="0">
              <a:lnSpc>
                <a:spcPct val="90000"/>
              </a:lnSpc>
              <a:spcBef>
                <a:spcPts val="1000"/>
              </a:spcBef>
              <a:buClrTx/>
              <a:buNone/>
            </a:pPr>
            <a:endParaRPr lang="en-CA" sz="280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975718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136"/>
    </mc:Choice>
    <mc:Fallback xmlns="">
      <p:transition xmlns:p14="http://schemas.microsoft.com/office/powerpoint/2010/main" spd="slow" advTm="16136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176" y="3035090"/>
            <a:ext cx="2926465" cy="765175"/>
          </a:xfrm>
        </p:spPr>
        <p:txBody>
          <a:bodyPr/>
          <a:lstStyle/>
          <a:p>
            <a:pPr algn="ctr"/>
            <a:r>
              <a:rPr lang="en-US" sz="6000" dirty="0">
                <a:ln>
                  <a:solidFill>
                    <a:schemeClr val="bg1"/>
                  </a:solidFill>
                </a:ln>
                <a:solidFill>
                  <a:srgbClr val="840C2C"/>
                </a:solidFill>
                <a:latin typeface="Brush Script MT" panose="03060802040406070304" pitchFamily="66" charset="0"/>
              </a:rPr>
              <a:t>Our</a:t>
            </a:r>
            <a:r>
              <a:rPr lang="en-US" sz="6000" dirty="0">
                <a:ln>
                  <a:solidFill>
                    <a:schemeClr val="tx1"/>
                  </a:solidFill>
                </a:ln>
                <a:solidFill>
                  <a:srgbClr val="840C2C"/>
                </a:solidFill>
                <a:latin typeface="Brush Script MT" panose="03060802040406070304" pitchFamily="66" charset="0"/>
              </a:rPr>
              <a:t> </a:t>
            </a:r>
            <a:r>
              <a:rPr lang="en-US" sz="6000" dirty="0">
                <a:ln>
                  <a:solidFill>
                    <a:schemeClr val="bg1"/>
                  </a:solidFill>
                </a:ln>
                <a:solidFill>
                  <a:srgbClr val="840C2C"/>
                </a:solidFill>
                <a:latin typeface="Brush Script MT" panose="03060802040406070304" pitchFamily="66" charset="0"/>
              </a:rPr>
              <a:t>Team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EDDF-A9C0-460E-8D67-85FC786D8F95}" type="slidenum">
              <a:rPr lang="en-US" smtClean="0">
                <a:solidFill>
                  <a:srgbClr val="000000"/>
                </a:solidFill>
              </a:rPr>
              <a:pPr/>
              <a:t>7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763" y="242023"/>
            <a:ext cx="8469237" cy="635131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356175" y="3035089"/>
            <a:ext cx="2926465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Black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Black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Black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Black" pitchFamily="34" charset="0"/>
              </a:defRPr>
            </a:lvl9pPr>
          </a:lstStyle>
          <a:p>
            <a:pPr algn="ctr"/>
            <a:r>
              <a:rPr lang="en-US" sz="6000" kern="0" dirty="0">
                <a:ln>
                  <a:solidFill>
                    <a:schemeClr val="bg1"/>
                  </a:solidFill>
                </a:ln>
                <a:solidFill>
                  <a:srgbClr val="840C2C"/>
                </a:solidFill>
                <a:latin typeface="Brush Script MT" panose="03060802040406070304" pitchFamily="66" charset="0"/>
              </a:rPr>
              <a:t>And you?</a:t>
            </a:r>
          </a:p>
        </p:txBody>
      </p:sp>
      <p:pic>
        <p:nvPicPr>
          <p:cNvPr id="3" name="Picture 2" descr="audience | stock photo. | tara hunt | Flickr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" r="618"/>
          <a:stretch/>
        </p:blipFill>
        <p:spPr>
          <a:xfrm>
            <a:off x="4535424" y="1123172"/>
            <a:ext cx="7077456" cy="4338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551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11134"/>
            <a:ext cx="12192000" cy="681096"/>
          </a:xfrm>
        </p:spPr>
        <p:txBody>
          <a:bodyPr>
            <a:noAutofit/>
          </a:bodyPr>
          <a:lstStyle/>
          <a:p>
            <a:pPr marL="0" indent="0" algn="ctr">
              <a:lnSpc>
                <a:spcPct val="90000"/>
              </a:lnSpc>
              <a:spcBef>
                <a:spcPts val="1000"/>
              </a:spcBef>
              <a:buClrTx/>
              <a:buNone/>
            </a:pPr>
            <a:r>
              <a:rPr lang="en-CA" sz="2800" i="1" dirty="0">
                <a:solidFill>
                  <a:prstClr val="black"/>
                </a:solidFill>
                <a:latin typeface="Calibri" panose="020F0502020204030204"/>
              </a:rPr>
              <a:t>How should medical schools address the faculty needs of community preceptors?</a:t>
            </a:r>
          </a:p>
          <a:p>
            <a:pPr marL="0" indent="0" algn="ctr">
              <a:lnSpc>
                <a:spcPct val="90000"/>
              </a:lnSpc>
              <a:spcBef>
                <a:spcPts val="1000"/>
              </a:spcBef>
              <a:buClrTx/>
              <a:buNone/>
            </a:pPr>
            <a:endParaRPr lang="en-CA" sz="1800" dirty="0">
              <a:solidFill>
                <a:prstClr val="black"/>
              </a:solidFill>
              <a:latin typeface="Calibri" panose="020F0502020204030204"/>
            </a:endParaRPr>
          </a:p>
          <a:p>
            <a:pPr marL="0" indent="0" algn="ctr">
              <a:lnSpc>
                <a:spcPct val="90000"/>
              </a:lnSpc>
              <a:spcBef>
                <a:spcPts val="1000"/>
              </a:spcBef>
              <a:buClrTx/>
              <a:buNone/>
            </a:pPr>
            <a:endParaRPr lang="en-CA" sz="280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4" name="Picture 3" descr="Question Mark Why · Free image on Pixaba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175" y="2469936"/>
            <a:ext cx="4819650" cy="3645113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-4740"/>
            <a:ext cx="12192000" cy="864096"/>
          </a:xfrm>
          <a:solidFill>
            <a:srgbClr val="840C2C"/>
          </a:solidFill>
          <a:ln w="12700">
            <a:solidFill>
              <a:schemeClr val="tx1"/>
            </a:solidFill>
          </a:ln>
        </p:spPr>
        <p:txBody>
          <a:bodyPr vert="horz" wrap="square" lIns="1188720" tIns="45720" rIns="27432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US" sz="2800" b="1" dirty="0">
                <a:ln>
                  <a:solidFill>
                    <a:srgbClr val="000000"/>
                  </a:solidFill>
                </a:ln>
                <a:solidFill>
                  <a:schemeClr val="bg1"/>
                </a:solidFill>
              </a:rPr>
              <a:t>                     </a:t>
            </a:r>
            <a:r>
              <a:rPr lang="en-US" sz="4400" b="1" dirty="0">
                <a:ln>
                  <a:solidFill>
                    <a:srgbClr val="000000"/>
                  </a:solidFill>
                </a:ln>
                <a:solidFill>
                  <a:schemeClr val="bg1"/>
                </a:solidFill>
                <a:latin typeface="Lucida Bright" panose="02040602050505020304" pitchFamily="18" charset="0"/>
              </a:rPr>
              <a:t>The Question…</a:t>
            </a:r>
          </a:p>
        </p:txBody>
      </p:sp>
    </p:spTree>
    <p:extLst>
      <p:ext uri="{BB962C8B-B14F-4D97-AF65-F5344CB8AC3E}">
        <p14:creationId xmlns:p14="http://schemas.microsoft.com/office/powerpoint/2010/main" val="4145893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136"/>
    </mc:Choice>
    <mc:Fallback xmlns="">
      <p:transition xmlns:p14="http://schemas.microsoft.com/office/powerpoint/2010/main" spd="slow" advTm="16136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14364" y="0"/>
            <a:ext cx="12206363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EEC4F3-0FBD-FF78-A4D3-A11D1B55A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>
                <a:ln>
                  <a:solidFill>
                    <a:srgbClr val="000000"/>
                  </a:solidFill>
                </a:ln>
                <a:solidFill>
                  <a:srgbClr val="840C2C"/>
                </a:solidFill>
                <a:latin typeface="Lucida Bright" panose="02040602050505020304" pitchFamily="18" charset="0"/>
              </a:rPr>
              <a:t>Activity 1</a:t>
            </a:r>
            <a:endParaRPr lang="en-CA" sz="4400" b="1" dirty="0">
              <a:ln>
                <a:solidFill>
                  <a:srgbClr val="000000"/>
                </a:solidFill>
              </a:ln>
              <a:solidFill>
                <a:srgbClr val="840C2C"/>
              </a:solidFill>
              <a:latin typeface="Lucida Bright" panose="020406020505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EBCE07-E6B7-EF60-8019-8D9B0B27BC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4364" y="2374227"/>
            <a:ext cx="12191999" cy="1163923"/>
          </a:xfrm>
          <a:solidFill>
            <a:srgbClr val="840C2C">
              <a:alpha val="8000"/>
            </a:srgbClr>
          </a:solidFill>
        </p:spPr>
        <p:txBody>
          <a:bodyPr/>
          <a:lstStyle/>
          <a:p>
            <a:r>
              <a:rPr lang="en-CA" i="1" dirty="0">
                <a:solidFill>
                  <a:prstClr val="black"/>
                </a:solidFill>
                <a:latin typeface="Calibri" panose="020F0502020204030204"/>
              </a:rPr>
              <a:t>What framework does your faculty development program follow? Brainstorming activity.</a:t>
            </a:r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A390F9-C4A5-EF14-C401-1FA77ED26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EDDF-A9C0-460E-8D67-85FC786D8F95}" type="slidenum">
              <a:rPr lang="en-US" smtClean="0">
                <a:solidFill>
                  <a:srgbClr val="000000"/>
                </a:solidFill>
              </a:rPr>
              <a:pPr/>
              <a:t>9</a:t>
            </a:fld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131889"/>
            <a:ext cx="4695825" cy="0"/>
          </a:xfrm>
          <a:prstGeom prst="line">
            <a:avLst/>
          </a:prstGeom>
          <a:ln w="38100" cap="rnd">
            <a:solidFill>
              <a:schemeClr val="tx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17499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UN_Slides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1128</TotalTime>
  <Words>2024</Words>
  <Application>Microsoft Office PowerPoint</Application>
  <PresentationFormat>Widescreen</PresentationFormat>
  <Paragraphs>229</Paragraphs>
  <Slides>30</Slides>
  <Notes>22</Notes>
  <HiddenSlides>1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30</vt:i4>
      </vt:variant>
    </vt:vector>
  </HeadingPairs>
  <TitlesOfParts>
    <vt:vector size="44" baseType="lpstr">
      <vt:lpstr>Amasis MT Pro Black</vt:lpstr>
      <vt:lpstr>Arial</vt:lpstr>
      <vt:lpstr>Arial Black</vt:lpstr>
      <vt:lpstr>Bookman Old Style</vt:lpstr>
      <vt:lpstr>Brush Script MT</vt:lpstr>
      <vt:lpstr>Calibri</vt:lpstr>
      <vt:lpstr>Calibri Light</vt:lpstr>
      <vt:lpstr>Freestyle Script</vt:lpstr>
      <vt:lpstr>Lucida Bright</vt:lpstr>
      <vt:lpstr>Monotype Corsiva</vt:lpstr>
      <vt:lpstr>Wingdings</vt:lpstr>
      <vt:lpstr>Office Theme</vt:lpstr>
      <vt:lpstr>MUN_Slides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   Learning Objectives             </vt:lpstr>
      <vt:lpstr>Our Team</vt:lpstr>
      <vt:lpstr>                     The Question…</vt:lpstr>
      <vt:lpstr>Activity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Our Six Principles</vt:lpstr>
      <vt:lpstr>PowerPoint Presentation</vt:lpstr>
      <vt:lpstr>PowerPoint Presentation</vt:lpstr>
      <vt:lpstr>PowerPoint Presentation</vt:lpstr>
      <vt:lpstr>PowerPoint Presentation</vt:lpstr>
      <vt:lpstr>Closing Slide</vt:lpstr>
      <vt:lpstr>PowerPoint Presentation</vt:lpstr>
    </vt:vector>
  </TitlesOfParts>
  <Company>Memorial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Reaching out: relevant and accessible clinical preceptor faculty development</dc:title>
  <dc:creator>Tobin, Alexandria Jennifer</dc:creator>
  <cp:lastModifiedBy>Deanne McKay</cp:lastModifiedBy>
  <cp:revision>104</cp:revision>
  <dcterms:created xsi:type="dcterms:W3CDTF">2023-10-05T16:11:49Z</dcterms:created>
  <dcterms:modified xsi:type="dcterms:W3CDTF">2023-11-06T17:23:02Z</dcterms:modified>
</cp:coreProperties>
</file>